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tiff" Extension="tiff"/>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15.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9" r:id="rId2"/>
    <p:sldId id="260" r:id="rId3"/>
    <p:sldId id="262" r:id="rId4"/>
    <p:sldId id="263" r:id="rId5"/>
    <p:sldId id="265" r:id="rId6"/>
    <p:sldId id="266"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8" r:id="rId27"/>
    <p:sldId id="289" r:id="rId28"/>
    <p:sldId id="290" r:id="rId29"/>
    <p:sldId id="291" r:id="rId30"/>
    <p:sldId id="292" r:id="rId31"/>
    <p:sldId id="293"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AEAA"/>
    <a:srgbClr val="152B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42" autoAdjust="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91BE9-CA79-457F-BAA8-0055935FF03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s-ES"/>
        </a:p>
      </dgm:t>
    </dgm:pt>
    <dgm:pt modelId="{22F9F71A-24C1-493D-93C1-85E10023C325}">
      <dgm:prSet/>
      <dgm:spPr/>
      <dgm:t>
        <a:bodyPr/>
        <a:lstStyle/>
        <a:p>
          <a:pPr rtl="0"/>
          <a:r>
            <a:rPr lang="es-CO" dirty="0">
              <a:latin typeface="Montserrat" panose="00000500000000000000" pitchFamily="50" charset="0"/>
            </a:rPr>
            <a:t>Se actúa sobre la secundaria.</a:t>
          </a:r>
        </a:p>
      </dgm:t>
    </dgm:pt>
    <dgm:pt modelId="{3265F193-1F94-4B9E-8178-69FAFDF52043}" type="parTrans" cxnId="{A2623427-CBC6-4603-A0EA-F9DB651BA1DD}">
      <dgm:prSet/>
      <dgm:spPr/>
      <dgm:t>
        <a:bodyPr/>
        <a:lstStyle/>
        <a:p>
          <a:endParaRPr lang="es-ES">
            <a:latin typeface="Montserrat" panose="00000500000000000000" pitchFamily="50" charset="0"/>
          </a:endParaRPr>
        </a:p>
      </dgm:t>
    </dgm:pt>
    <dgm:pt modelId="{5DD2FEAB-9702-4E02-A506-86797FBD6BC5}" type="sibTrans" cxnId="{A2623427-CBC6-4603-A0EA-F9DB651BA1DD}">
      <dgm:prSet/>
      <dgm:spPr/>
      <dgm:t>
        <a:bodyPr/>
        <a:lstStyle/>
        <a:p>
          <a:endParaRPr lang="es-ES">
            <a:latin typeface="Montserrat" panose="00000500000000000000" pitchFamily="50" charset="0"/>
          </a:endParaRPr>
        </a:p>
      </dgm:t>
    </dgm:pt>
    <dgm:pt modelId="{C551CB67-B4A5-4832-B8B0-9E8B9D7B0FBB}">
      <dgm:prSet/>
      <dgm:spPr/>
      <dgm:t>
        <a:bodyPr/>
        <a:lstStyle/>
        <a:p>
          <a:pPr rtl="0"/>
          <a:r>
            <a:rPr lang="es-CO" dirty="0">
              <a:latin typeface="Montserrat" panose="00000500000000000000" pitchFamily="50" charset="0"/>
            </a:rPr>
            <a:t>Evitar mayores daños.</a:t>
          </a:r>
        </a:p>
      </dgm:t>
    </dgm:pt>
    <dgm:pt modelId="{F68AA137-9922-447D-A068-05198DCC931D}" type="parTrans" cxnId="{31093F29-A433-41E1-A20E-A05607B25F63}">
      <dgm:prSet/>
      <dgm:spPr/>
      <dgm:t>
        <a:bodyPr/>
        <a:lstStyle/>
        <a:p>
          <a:endParaRPr lang="es-ES">
            <a:latin typeface="Montserrat" panose="00000500000000000000" pitchFamily="50" charset="0"/>
          </a:endParaRPr>
        </a:p>
      </dgm:t>
    </dgm:pt>
    <dgm:pt modelId="{DE2960A8-0060-4D9F-9D40-06C5CB05F315}" type="sibTrans" cxnId="{31093F29-A433-41E1-A20E-A05607B25F63}">
      <dgm:prSet/>
      <dgm:spPr/>
      <dgm:t>
        <a:bodyPr/>
        <a:lstStyle/>
        <a:p>
          <a:endParaRPr lang="es-ES">
            <a:latin typeface="Montserrat" panose="00000500000000000000" pitchFamily="50" charset="0"/>
          </a:endParaRPr>
        </a:p>
      </dgm:t>
    </dgm:pt>
    <dgm:pt modelId="{13A746C4-DBD3-40A9-B877-367F6C2FC12B}">
      <dgm:prSet/>
      <dgm:spPr/>
      <dgm:t>
        <a:bodyPr/>
        <a:lstStyle/>
        <a:p>
          <a:pPr rtl="0"/>
          <a:r>
            <a:rPr lang="es-CO" dirty="0">
              <a:latin typeface="Montserrat" panose="00000500000000000000" pitchFamily="50" charset="0"/>
            </a:rPr>
            <a:t>Disminuir secuelas (hipoxia o hipotensión).</a:t>
          </a:r>
        </a:p>
      </dgm:t>
    </dgm:pt>
    <dgm:pt modelId="{F7896394-B78A-4BC5-8968-70627E83DC6A}" type="parTrans" cxnId="{CB0FB8D5-1F87-455E-B378-E5AE5B3CE5CA}">
      <dgm:prSet/>
      <dgm:spPr/>
      <dgm:t>
        <a:bodyPr/>
        <a:lstStyle/>
        <a:p>
          <a:endParaRPr lang="es-ES">
            <a:latin typeface="Montserrat" panose="00000500000000000000" pitchFamily="50" charset="0"/>
          </a:endParaRPr>
        </a:p>
      </dgm:t>
    </dgm:pt>
    <dgm:pt modelId="{A9449FF3-DCAB-460B-98BB-54B3DF104D35}" type="sibTrans" cxnId="{CB0FB8D5-1F87-455E-B378-E5AE5B3CE5CA}">
      <dgm:prSet/>
      <dgm:spPr/>
      <dgm:t>
        <a:bodyPr/>
        <a:lstStyle/>
        <a:p>
          <a:endParaRPr lang="es-ES">
            <a:latin typeface="Montserrat" panose="00000500000000000000" pitchFamily="50" charset="0"/>
          </a:endParaRPr>
        </a:p>
      </dgm:t>
    </dgm:pt>
    <dgm:pt modelId="{24523136-FBA0-490C-BC5D-BB421E75C7A1}" type="pres">
      <dgm:prSet presAssocID="{E5991BE9-CA79-457F-BAA8-0055935FF03C}" presName="linearFlow" presStyleCnt="0">
        <dgm:presLayoutVars>
          <dgm:dir/>
          <dgm:resizeHandles val="exact"/>
        </dgm:presLayoutVars>
      </dgm:prSet>
      <dgm:spPr/>
    </dgm:pt>
    <dgm:pt modelId="{E85633BC-FD3B-4D53-94BB-4CFF859789CE}" type="pres">
      <dgm:prSet presAssocID="{22F9F71A-24C1-493D-93C1-85E10023C325}" presName="composite" presStyleCnt="0"/>
      <dgm:spPr/>
    </dgm:pt>
    <dgm:pt modelId="{A9771FB7-9F86-4E6C-940E-E4B0A6901B23}" type="pres">
      <dgm:prSet presAssocID="{22F9F71A-24C1-493D-93C1-85E10023C325}" presName="imgShp" presStyleLbl="fgImgPlace1" presStyleIdx="0" presStyleCnt="3"/>
      <dgm:spPr/>
    </dgm:pt>
    <dgm:pt modelId="{9D0E623F-169B-4EA5-94AF-CF138F9457E0}" type="pres">
      <dgm:prSet presAssocID="{22F9F71A-24C1-493D-93C1-85E10023C325}" presName="txShp" presStyleLbl="node1" presStyleIdx="0" presStyleCnt="3">
        <dgm:presLayoutVars>
          <dgm:bulletEnabled val="1"/>
        </dgm:presLayoutVars>
      </dgm:prSet>
      <dgm:spPr/>
    </dgm:pt>
    <dgm:pt modelId="{16A1C393-E6D6-4A07-A876-D7768515342E}" type="pres">
      <dgm:prSet presAssocID="{5DD2FEAB-9702-4E02-A506-86797FBD6BC5}" presName="spacing" presStyleCnt="0"/>
      <dgm:spPr/>
    </dgm:pt>
    <dgm:pt modelId="{EF4C5E67-D96C-4EF6-A1E2-F12284F77022}" type="pres">
      <dgm:prSet presAssocID="{C551CB67-B4A5-4832-B8B0-9E8B9D7B0FBB}" presName="composite" presStyleCnt="0"/>
      <dgm:spPr/>
    </dgm:pt>
    <dgm:pt modelId="{A837A514-3CCC-4952-AB54-363075D4ECC6}" type="pres">
      <dgm:prSet presAssocID="{C551CB67-B4A5-4832-B8B0-9E8B9D7B0FBB}" presName="imgShp" presStyleLbl="fgImgPlace1" presStyleIdx="1" presStyleCnt="3"/>
      <dgm:spPr/>
    </dgm:pt>
    <dgm:pt modelId="{5151A3D0-CB9B-44AF-BBB4-022B470AFB33}" type="pres">
      <dgm:prSet presAssocID="{C551CB67-B4A5-4832-B8B0-9E8B9D7B0FBB}" presName="txShp" presStyleLbl="node1" presStyleIdx="1" presStyleCnt="3">
        <dgm:presLayoutVars>
          <dgm:bulletEnabled val="1"/>
        </dgm:presLayoutVars>
      </dgm:prSet>
      <dgm:spPr/>
    </dgm:pt>
    <dgm:pt modelId="{C99A4C69-660D-4105-88BD-57A172E2C1B2}" type="pres">
      <dgm:prSet presAssocID="{DE2960A8-0060-4D9F-9D40-06C5CB05F315}" presName="spacing" presStyleCnt="0"/>
      <dgm:spPr/>
    </dgm:pt>
    <dgm:pt modelId="{369D237D-9D00-4A97-A024-6F16EB09E9C2}" type="pres">
      <dgm:prSet presAssocID="{13A746C4-DBD3-40A9-B877-367F6C2FC12B}" presName="composite" presStyleCnt="0"/>
      <dgm:spPr/>
    </dgm:pt>
    <dgm:pt modelId="{96243905-4F07-4C10-8C5F-F9FB2998D29D}" type="pres">
      <dgm:prSet presAssocID="{13A746C4-DBD3-40A9-B877-367F6C2FC12B}" presName="imgShp" presStyleLbl="fgImgPlace1" presStyleIdx="2" presStyleCnt="3"/>
      <dgm:spPr/>
    </dgm:pt>
    <dgm:pt modelId="{FF1121E7-08E3-458B-BD48-A45D03A01BC4}" type="pres">
      <dgm:prSet presAssocID="{13A746C4-DBD3-40A9-B877-367F6C2FC12B}" presName="txShp" presStyleLbl="node1" presStyleIdx="2" presStyleCnt="3">
        <dgm:presLayoutVars>
          <dgm:bulletEnabled val="1"/>
        </dgm:presLayoutVars>
      </dgm:prSet>
      <dgm:spPr/>
    </dgm:pt>
  </dgm:ptLst>
  <dgm:cxnLst>
    <dgm:cxn modelId="{EA21C210-EE82-4DD8-B34F-6DFC561D57F2}" type="presOf" srcId="{22F9F71A-24C1-493D-93C1-85E10023C325}" destId="{9D0E623F-169B-4EA5-94AF-CF138F9457E0}" srcOrd="0" destOrd="0" presId="urn:microsoft.com/office/officeart/2005/8/layout/vList3"/>
    <dgm:cxn modelId="{A2623427-CBC6-4603-A0EA-F9DB651BA1DD}" srcId="{E5991BE9-CA79-457F-BAA8-0055935FF03C}" destId="{22F9F71A-24C1-493D-93C1-85E10023C325}" srcOrd="0" destOrd="0" parTransId="{3265F193-1F94-4B9E-8178-69FAFDF52043}" sibTransId="{5DD2FEAB-9702-4E02-A506-86797FBD6BC5}"/>
    <dgm:cxn modelId="{31093F29-A433-41E1-A20E-A05607B25F63}" srcId="{E5991BE9-CA79-457F-BAA8-0055935FF03C}" destId="{C551CB67-B4A5-4832-B8B0-9E8B9D7B0FBB}" srcOrd="1" destOrd="0" parTransId="{F68AA137-9922-447D-A068-05198DCC931D}" sibTransId="{DE2960A8-0060-4D9F-9D40-06C5CB05F315}"/>
    <dgm:cxn modelId="{6511A93B-F80D-4A55-BD3A-C8C9BF095CD3}" type="presOf" srcId="{13A746C4-DBD3-40A9-B877-367F6C2FC12B}" destId="{FF1121E7-08E3-458B-BD48-A45D03A01BC4}" srcOrd="0" destOrd="0" presId="urn:microsoft.com/office/officeart/2005/8/layout/vList3"/>
    <dgm:cxn modelId="{ECB96286-585A-4B0F-BA5D-1708DD5F1546}" type="presOf" srcId="{C551CB67-B4A5-4832-B8B0-9E8B9D7B0FBB}" destId="{5151A3D0-CB9B-44AF-BBB4-022B470AFB33}" srcOrd="0" destOrd="0" presId="urn:microsoft.com/office/officeart/2005/8/layout/vList3"/>
    <dgm:cxn modelId="{CB0FB8D5-1F87-455E-B378-E5AE5B3CE5CA}" srcId="{E5991BE9-CA79-457F-BAA8-0055935FF03C}" destId="{13A746C4-DBD3-40A9-B877-367F6C2FC12B}" srcOrd="2" destOrd="0" parTransId="{F7896394-B78A-4BC5-8968-70627E83DC6A}" sibTransId="{A9449FF3-DCAB-460B-98BB-54B3DF104D35}"/>
    <dgm:cxn modelId="{29EE18FC-8C06-49C3-A950-F35844FC7C0E}" type="presOf" srcId="{E5991BE9-CA79-457F-BAA8-0055935FF03C}" destId="{24523136-FBA0-490C-BC5D-BB421E75C7A1}" srcOrd="0" destOrd="0" presId="urn:microsoft.com/office/officeart/2005/8/layout/vList3"/>
    <dgm:cxn modelId="{03B1EEB2-24EB-4CD0-A898-98831274CE0D}" type="presParOf" srcId="{24523136-FBA0-490C-BC5D-BB421E75C7A1}" destId="{E85633BC-FD3B-4D53-94BB-4CFF859789CE}" srcOrd="0" destOrd="0" presId="urn:microsoft.com/office/officeart/2005/8/layout/vList3"/>
    <dgm:cxn modelId="{0BFE1664-D44F-4651-AD03-B52A1E625AA0}" type="presParOf" srcId="{E85633BC-FD3B-4D53-94BB-4CFF859789CE}" destId="{A9771FB7-9F86-4E6C-940E-E4B0A6901B23}" srcOrd="0" destOrd="0" presId="urn:microsoft.com/office/officeart/2005/8/layout/vList3"/>
    <dgm:cxn modelId="{964D11E5-7420-41D1-8683-FF3B0B5CD27E}" type="presParOf" srcId="{E85633BC-FD3B-4D53-94BB-4CFF859789CE}" destId="{9D0E623F-169B-4EA5-94AF-CF138F9457E0}" srcOrd="1" destOrd="0" presId="urn:microsoft.com/office/officeart/2005/8/layout/vList3"/>
    <dgm:cxn modelId="{376921B6-91C4-4748-B96A-F18B6EE0ADC6}" type="presParOf" srcId="{24523136-FBA0-490C-BC5D-BB421E75C7A1}" destId="{16A1C393-E6D6-4A07-A876-D7768515342E}" srcOrd="1" destOrd="0" presId="urn:microsoft.com/office/officeart/2005/8/layout/vList3"/>
    <dgm:cxn modelId="{F7154AA9-264F-433D-83C0-EF8A5603F1B8}" type="presParOf" srcId="{24523136-FBA0-490C-BC5D-BB421E75C7A1}" destId="{EF4C5E67-D96C-4EF6-A1E2-F12284F77022}" srcOrd="2" destOrd="0" presId="urn:microsoft.com/office/officeart/2005/8/layout/vList3"/>
    <dgm:cxn modelId="{A073808F-5812-4891-A0A5-410012415831}" type="presParOf" srcId="{EF4C5E67-D96C-4EF6-A1E2-F12284F77022}" destId="{A837A514-3CCC-4952-AB54-363075D4ECC6}" srcOrd="0" destOrd="0" presId="urn:microsoft.com/office/officeart/2005/8/layout/vList3"/>
    <dgm:cxn modelId="{21D52AE4-78D9-4EB1-9EC8-ECF64336A880}" type="presParOf" srcId="{EF4C5E67-D96C-4EF6-A1E2-F12284F77022}" destId="{5151A3D0-CB9B-44AF-BBB4-022B470AFB33}" srcOrd="1" destOrd="0" presId="urn:microsoft.com/office/officeart/2005/8/layout/vList3"/>
    <dgm:cxn modelId="{B1A24AD6-5C21-4CEE-A946-176461E1BBF0}" type="presParOf" srcId="{24523136-FBA0-490C-BC5D-BB421E75C7A1}" destId="{C99A4C69-660D-4105-88BD-57A172E2C1B2}" srcOrd="3" destOrd="0" presId="urn:microsoft.com/office/officeart/2005/8/layout/vList3"/>
    <dgm:cxn modelId="{E38CF910-8413-464A-80F6-EBBDE2ED0C4B}" type="presParOf" srcId="{24523136-FBA0-490C-BC5D-BB421E75C7A1}" destId="{369D237D-9D00-4A97-A024-6F16EB09E9C2}" srcOrd="4" destOrd="0" presId="urn:microsoft.com/office/officeart/2005/8/layout/vList3"/>
    <dgm:cxn modelId="{B1F2551C-33CF-465D-8591-CD8DED6F7CC3}" type="presParOf" srcId="{369D237D-9D00-4A97-A024-6F16EB09E9C2}" destId="{96243905-4F07-4C10-8C5F-F9FB2998D29D}" srcOrd="0" destOrd="0" presId="urn:microsoft.com/office/officeart/2005/8/layout/vList3"/>
    <dgm:cxn modelId="{2C0CA8DB-078B-4CDB-A5D1-5359FE6621D2}" type="presParOf" srcId="{369D237D-9D00-4A97-A024-6F16EB09E9C2}" destId="{FF1121E7-08E3-458B-BD48-A45D03A01BC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24227C-4F9D-4C8B-9802-7FA1ECEE1262}" type="doc">
      <dgm:prSet loTypeId="urn:microsoft.com/office/officeart/2005/8/layout/cycle3" loCatId="cycle" qsTypeId="urn:microsoft.com/office/officeart/2005/8/quickstyle/simple4" qsCatId="simple" csTypeId="urn:microsoft.com/office/officeart/2005/8/colors/accent0_3" csCatId="mainScheme"/>
      <dgm:spPr/>
      <dgm:t>
        <a:bodyPr/>
        <a:lstStyle/>
        <a:p>
          <a:endParaRPr lang="es-ES"/>
        </a:p>
      </dgm:t>
    </dgm:pt>
    <dgm:pt modelId="{326E698C-5553-4AAE-9313-0A442934EE11}">
      <dgm:prSet/>
      <dgm:spPr/>
      <dgm:t>
        <a:bodyPr/>
        <a:lstStyle/>
        <a:p>
          <a:pPr rtl="0"/>
          <a:r>
            <a:rPr lang="es-CO" dirty="0">
              <a:latin typeface="Montserrat" panose="00000500000000000000" pitchFamily="50" charset="0"/>
            </a:rPr>
            <a:t>Signos vitales</a:t>
          </a:r>
        </a:p>
      </dgm:t>
    </dgm:pt>
    <dgm:pt modelId="{80739085-6906-434F-899C-B4C281E47DF4}" type="parTrans" cxnId="{B81CDFA4-923F-491F-B04D-D69CDA951FAB}">
      <dgm:prSet/>
      <dgm:spPr/>
      <dgm:t>
        <a:bodyPr/>
        <a:lstStyle/>
        <a:p>
          <a:endParaRPr lang="es-ES">
            <a:latin typeface="Montserrat" panose="00000500000000000000" pitchFamily="50" charset="0"/>
          </a:endParaRPr>
        </a:p>
      </dgm:t>
    </dgm:pt>
    <dgm:pt modelId="{7B10C4AF-E4E6-4F2C-9068-0996504E3890}" type="sibTrans" cxnId="{B81CDFA4-923F-491F-B04D-D69CDA951FAB}">
      <dgm:prSet/>
      <dgm:spPr/>
      <dgm:t>
        <a:bodyPr/>
        <a:lstStyle/>
        <a:p>
          <a:endParaRPr lang="es-ES">
            <a:latin typeface="Montserrat" panose="00000500000000000000" pitchFamily="50" charset="0"/>
          </a:endParaRPr>
        </a:p>
      </dgm:t>
    </dgm:pt>
    <dgm:pt modelId="{CE892F8A-2935-4161-BB3F-40DB5B20B205}">
      <dgm:prSet/>
      <dgm:spPr/>
      <dgm:t>
        <a:bodyPr/>
        <a:lstStyle/>
        <a:p>
          <a:pPr rtl="0"/>
          <a:r>
            <a:rPr lang="es-CO" dirty="0">
              <a:latin typeface="Montserrat" panose="00000500000000000000" pitchFamily="50" charset="0"/>
            </a:rPr>
            <a:t>Otros traumas</a:t>
          </a:r>
        </a:p>
      </dgm:t>
    </dgm:pt>
    <dgm:pt modelId="{A9660320-D59A-4CD2-9E2F-BAA4BC87A85A}" type="parTrans" cxnId="{9F427BE4-EFE5-4FF8-95ED-436C75D0576B}">
      <dgm:prSet/>
      <dgm:spPr/>
      <dgm:t>
        <a:bodyPr/>
        <a:lstStyle/>
        <a:p>
          <a:endParaRPr lang="es-ES">
            <a:latin typeface="Montserrat" panose="00000500000000000000" pitchFamily="50" charset="0"/>
          </a:endParaRPr>
        </a:p>
      </dgm:t>
    </dgm:pt>
    <dgm:pt modelId="{EE0A5D06-FEF9-4306-BCD7-A5C9B28DF590}" type="sibTrans" cxnId="{9F427BE4-EFE5-4FF8-95ED-436C75D0576B}">
      <dgm:prSet/>
      <dgm:spPr/>
      <dgm:t>
        <a:bodyPr/>
        <a:lstStyle/>
        <a:p>
          <a:endParaRPr lang="es-ES">
            <a:latin typeface="Montserrat" panose="00000500000000000000" pitchFamily="50" charset="0"/>
          </a:endParaRPr>
        </a:p>
      </dgm:t>
    </dgm:pt>
    <dgm:pt modelId="{79DCCE82-A5E2-466E-B837-11FD2EDD59B5}">
      <dgm:prSet/>
      <dgm:spPr/>
      <dgm:t>
        <a:bodyPr/>
        <a:lstStyle/>
        <a:p>
          <a:pPr rtl="0"/>
          <a:r>
            <a:rPr lang="es-CO">
              <a:latin typeface="Montserrat" panose="00000500000000000000" pitchFamily="50" charset="0"/>
            </a:rPr>
            <a:t>Glasgow</a:t>
          </a:r>
        </a:p>
      </dgm:t>
    </dgm:pt>
    <dgm:pt modelId="{D75F7EBF-9C2B-4393-AF02-12BD65080046}" type="parTrans" cxnId="{2023AC5D-E54C-4978-BB6B-0AAC8A787A73}">
      <dgm:prSet/>
      <dgm:spPr/>
      <dgm:t>
        <a:bodyPr/>
        <a:lstStyle/>
        <a:p>
          <a:endParaRPr lang="es-ES">
            <a:latin typeface="Montserrat" panose="00000500000000000000" pitchFamily="50" charset="0"/>
          </a:endParaRPr>
        </a:p>
      </dgm:t>
    </dgm:pt>
    <dgm:pt modelId="{3DCD0068-6D77-4B12-8887-FA8B3E6D4E0E}" type="sibTrans" cxnId="{2023AC5D-E54C-4978-BB6B-0AAC8A787A73}">
      <dgm:prSet/>
      <dgm:spPr/>
      <dgm:t>
        <a:bodyPr/>
        <a:lstStyle/>
        <a:p>
          <a:endParaRPr lang="es-ES">
            <a:latin typeface="Montserrat" panose="00000500000000000000" pitchFamily="50" charset="0"/>
          </a:endParaRPr>
        </a:p>
      </dgm:t>
    </dgm:pt>
    <dgm:pt modelId="{32563D95-0AFC-4B41-A437-5E3D53EA3D42}">
      <dgm:prSet/>
      <dgm:spPr/>
      <dgm:t>
        <a:bodyPr/>
        <a:lstStyle/>
        <a:p>
          <a:pPr rtl="0"/>
          <a:r>
            <a:rPr lang="es-CO">
              <a:latin typeface="Montserrat" panose="00000500000000000000" pitchFamily="50" charset="0"/>
            </a:rPr>
            <a:t>Paresias</a:t>
          </a:r>
        </a:p>
      </dgm:t>
    </dgm:pt>
    <dgm:pt modelId="{6C5C481D-1917-4680-8C36-6F6891238632}" type="parTrans" cxnId="{BF958D06-3042-42FF-ABD8-A55A68E6EB44}">
      <dgm:prSet/>
      <dgm:spPr/>
      <dgm:t>
        <a:bodyPr/>
        <a:lstStyle/>
        <a:p>
          <a:endParaRPr lang="es-ES">
            <a:latin typeface="Montserrat" panose="00000500000000000000" pitchFamily="50" charset="0"/>
          </a:endParaRPr>
        </a:p>
      </dgm:t>
    </dgm:pt>
    <dgm:pt modelId="{21583BA0-64DF-403E-9D46-FF69F9303A4D}" type="sibTrans" cxnId="{BF958D06-3042-42FF-ABD8-A55A68E6EB44}">
      <dgm:prSet/>
      <dgm:spPr/>
      <dgm:t>
        <a:bodyPr/>
        <a:lstStyle/>
        <a:p>
          <a:endParaRPr lang="es-ES">
            <a:latin typeface="Montserrat" panose="00000500000000000000" pitchFamily="50" charset="0"/>
          </a:endParaRPr>
        </a:p>
      </dgm:t>
    </dgm:pt>
    <dgm:pt modelId="{F8602AF5-703A-466B-83B9-717489695407}">
      <dgm:prSet/>
      <dgm:spPr/>
      <dgm:t>
        <a:bodyPr/>
        <a:lstStyle/>
        <a:p>
          <a:pPr rtl="0"/>
          <a:r>
            <a:rPr lang="es-CO">
              <a:latin typeface="Montserrat" panose="00000500000000000000" pitchFamily="50" charset="0"/>
            </a:rPr>
            <a:t>Pupilas</a:t>
          </a:r>
        </a:p>
      </dgm:t>
    </dgm:pt>
    <dgm:pt modelId="{872EA7E6-9169-4E9C-9280-00338A84C84B}" type="parTrans" cxnId="{4D7A7604-D319-445E-B509-541043AE42E9}">
      <dgm:prSet/>
      <dgm:spPr/>
      <dgm:t>
        <a:bodyPr/>
        <a:lstStyle/>
        <a:p>
          <a:endParaRPr lang="es-ES">
            <a:latin typeface="Montserrat" panose="00000500000000000000" pitchFamily="50" charset="0"/>
          </a:endParaRPr>
        </a:p>
      </dgm:t>
    </dgm:pt>
    <dgm:pt modelId="{E56EAA53-B821-41A2-9FC7-A4032CD39E04}" type="sibTrans" cxnId="{4D7A7604-D319-445E-B509-541043AE42E9}">
      <dgm:prSet/>
      <dgm:spPr/>
      <dgm:t>
        <a:bodyPr/>
        <a:lstStyle/>
        <a:p>
          <a:endParaRPr lang="es-ES">
            <a:latin typeface="Montserrat" panose="00000500000000000000" pitchFamily="50" charset="0"/>
          </a:endParaRPr>
        </a:p>
      </dgm:t>
    </dgm:pt>
    <dgm:pt modelId="{7D40C017-989C-428A-B6DE-DFC65332B88F}" type="pres">
      <dgm:prSet presAssocID="{FD24227C-4F9D-4C8B-9802-7FA1ECEE1262}" presName="Name0" presStyleCnt="0">
        <dgm:presLayoutVars>
          <dgm:dir/>
          <dgm:resizeHandles val="exact"/>
        </dgm:presLayoutVars>
      </dgm:prSet>
      <dgm:spPr/>
    </dgm:pt>
    <dgm:pt modelId="{55C0FDD5-244B-42F6-A4AF-1951E0B691E2}" type="pres">
      <dgm:prSet presAssocID="{FD24227C-4F9D-4C8B-9802-7FA1ECEE1262}" presName="cycle" presStyleCnt="0"/>
      <dgm:spPr/>
    </dgm:pt>
    <dgm:pt modelId="{6C0855D2-9289-4928-A78C-2E8D6D4270D0}" type="pres">
      <dgm:prSet presAssocID="{326E698C-5553-4AAE-9313-0A442934EE11}" presName="nodeFirstNode" presStyleLbl="node1" presStyleIdx="0" presStyleCnt="5">
        <dgm:presLayoutVars>
          <dgm:bulletEnabled val="1"/>
        </dgm:presLayoutVars>
      </dgm:prSet>
      <dgm:spPr/>
    </dgm:pt>
    <dgm:pt modelId="{072AAD8E-E036-43EE-B3F7-B2D72F7778B2}" type="pres">
      <dgm:prSet presAssocID="{7B10C4AF-E4E6-4F2C-9068-0996504E3890}" presName="sibTransFirstNode" presStyleLbl="bgShp" presStyleIdx="0" presStyleCnt="1"/>
      <dgm:spPr/>
    </dgm:pt>
    <dgm:pt modelId="{322E4F27-7A74-46D1-9A17-123ED64DDDF6}" type="pres">
      <dgm:prSet presAssocID="{CE892F8A-2935-4161-BB3F-40DB5B20B205}" presName="nodeFollowingNodes" presStyleLbl="node1" presStyleIdx="1" presStyleCnt="5">
        <dgm:presLayoutVars>
          <dgm:bulletEnabled val="1"/>
        </dgm:presLayoutVars>
      </dgm:prSet>
      <dgm:spPr/>
    </dgm:pt>
    <dgm:pt modelId="{1402A445-316A-4796-9B2F-911DB6856BD3}" type="pres">
      <dgm:prSet presAssocID="{79DCCE82-A5E2-466E-B837-11FD2EDD59B5}" presName="nodeFollowingNodes" presStyleLbl="node1" presStyleIdx="2" presStyleCnt="5">
        <dgm:presLayoutVars>
          <dgm:bulletEnabled val="1"/>
        </dgm:presLayoutVars>
      </dgm:prSet>
      <dgm:spPr/>
    </dgm:pt>
    <dgm:pt modelId="{825FE636-C7F7-4F67-AABC-D82D6C5B6C85}" type="pres">
      <dgm:prSet presAssocID="{32563D95-0AFC-4B41-A437-5E3D53EA3D42}" presName="nodeFollowingNodes" presStyleLbl="node1" presStyleIdx="3" presStyleCnt="5">
        <dgm:presLayoutVars>
          <dgm:bulletEnabled val="1"/>
        </dgm:presLayoutVars>
      </dgm:prSet>
      <dgm:spPr/>
    </dgm:pt>
    <dgm:pt modelId="{5B8FC719-8F44-406E-84B2-B564444E33C9}" type="pres">
      <dgm:prSet presAssocID="{F8602AF5-703A-466B-83B9-717489695407}" presName="nodeFollowingNodes" presStyleLbl="node1" presStyleIdx="4" presStyleCnt="5">
        <dgm:presLayoutVars>
          <dgm:bulletEnabled val="1"/>
        </dgm:presLayoutVars>
      </dgm:prSet>
      <dgm:spPr/>
    </dgm:pt>
  </dgm:ptLst>
  <dgm:cxnLst>
    <dgm:cxn modelId="{4D7A7604-D319-445E-B509-541043AE42E9}" srcId="{FD24227C-4F9D-4C8B-9802-7FA1ECEE1262}" destId="{F8602AF5-703A-466B-83B9-717489695407}" srcOrd="4" destOrd="0" parTransId="{872EA7E6-9169-4E9C-9280-00338A84C84B}" sibTransId="{E56EAA53-B821-41A2-9FC7-A4032CD39E04}"/>
    <dgm:cxn modelId="{BF958D06-3042-42FF-ABD8-A55A68E6EB44}" srcId="{FD24227C-4F9D-4C8B-9802-7FA1ECEE1262}" destId="{32563D95-0AFC-4B41-A437-5E3D53EA3D42}" srcOrd="3" destOrd="0" parTransId="{6C5C481D-1917-4680-8C36-6F6891238632}" sibTransId="{21583BA0-64DF-403E-9D46-FF69F9303A4D}"/>
    <dgm:cxn modelId="{C84D3B1A-901E-4382-BEBB-2FB7F83EFD6D}" type="presOf" srcId="{79DCCE82-A5E2-466E-B837-11FD2EDD59B5}" destId="{1402A445-316A-4796-9B2F-911DB6856BD3}" srcOrd="0" destOrd="0" presId="urn:microsoft.com/office/officeart/2005/8/layout/cycle3"/>
    <dgm:cxn modelId="{2023AC5D-E54C-4978-BB6B-0AAC8A787A73}" srcId="{FD24227C-4F9D-4C8B-9802-7FA1ECEE1262}" destId="{79DCCE82-A5E2-466E-B837-11FD2EDD59B5}" srcOrd="2" destOrd="0" parTransId="{D75F7EBF-9C2B-4393-AF02-12BD65080046}" sibTransId="{3DCD0068-6D77-4B12-8887-FA8B3E6D4E0E}"/>
    <dgm:cxn modelId="{03736A77-75DF-44DA-83E1-51C3E1F9096A}" type="presOf" srcId="{32563D95-0AFC-4B41-A437-5E3D53EA3D42}" destId="{825FE636-C7F7-4F67-AABC-D82D6C5B6C85}" srcOrd="0" destOrd="0" presId="urn:microsoft.com/office/officeart/2005/8/layout/cycle3"/>
    <dgm:cxn modelId="{6D347E7B-398B-4894-B0AC-5CC9C52C0E5E}" type="presOf" srcId="{7B10C4AF-E4E6-4F2C-9068-0996504E3890}" destId="{072AAD8E-E036-43EE-B3F7-B2D72F7778B2}" srcOrd="0" destOrd="0" presId="urn:microsoft.com/office/officeart/2005/8/layout/cycle3"/>
    <dgm:cxn modelId="{B81CDFA4-923F-491F-B04D-D69CDA951FAB}" srcId="{FD24227C-4F9D-4C8B-9802-7FA1ECEE1262}" destId="{326E698C-5553-4AAE-9313-0A442934EE11}" srcOrd="0" destOrd="0" parTransId="{80739085-6906-434F-899C-B4C281E47DF4}" sibTransId="{7B10C4AF-E4E6-4F2C-9068-0996504E3890}"/>
    <dgm:cxn modelId="{20D6D7AF-3EAD-48E9-84D2-7CE404A4D824}" type="presOf" srcId="{FD24227C-4F9D-4C8B-9802-7FA1ECEE1262}" destId="{7D40C017-989C-428A-B6DE-DFC65332B88F}" srcOrd="0" destOrd="0" presId="urn:microsoft.com/office/officeart/2005/8/layout/cycle3"/>
    <dgm:cxn modelId="{1A5557B0-00CE-4B1B-94BE-98FCE9D24282}" type="presOf" srcId="{326E698C-5553-4AAE-9313-0A442934EE11}" destId="{6C0855D2-9289-4928-A78C-2E8D6D4270D0}" srcOrd="0" destOrd="0" presId="urn:microsoft.com/office/officeart/2005/8/layout/cycle3"/>
    <dgm:cxn modelId="{6A842BBB-F33F-4B8A-85E8-CE67943EEFE3}" type="presOf" srcId="{CE892F8A-2935-4161-BB3F-40DB5B20B205}" destId="{322E4F27-7A74-46D1-9A17-123ED64DDDF6}" srcOrd="0" destOrd="0" presId="urn:microsoft.com/office/officeart/2005/8/layout/cycle3"/>
    <dgm:cxn modelId="{9F427BE4-EFE5-4FF8-95ED-436C75D0576B}" srcId="{FD24227C-4F9D-4C8B-9802-7FA1ECEE1262}" destId="{CE892F8A-2935-4161-BB3F-40DB5B20B205}" srcOrd="1" destOrd="0" parTransId="{A9660320-D59A-4CD2-9E2F-BAA4BC87A85A}" sibTransId="{EE0A5D06-FEF9-4306-BCD7-A5C9B28DF590}"/>
    <dgm:cxn modelId="{8BE725EF-D79E-4CD8-8278-DF5B75A9B59C}" type="presOf" srcId="{F8602AF5-703A-466B-83B9-717489695407}" destId="{5B8FC719-8F44-406E-84B2-B564444E33C9}" srcOrd="0" destOrd="0" presId="urn:microsoft.com/office/officeart/2005/8/layout/cycle3"/>
    <dgm:cxn modelId="{A191E618-029F-446A-81DC-98CBC37FAC5D}" type="presParOf" srcId="{7D40C017-989C-428A-B6DE-DFC65332B88F}" destId="{55C0FDD5-244B-42F6-A4AF-1951E0B691E2}" srcOrd="0" destOrd="0" presId="urn:microsoft.com/office/officeart/2005/8/layout/cycle3"/>
    <dgm:cxn modelId="{2486B0DD-A1C3-45A3-9CE5-E735C4A9C2D0}" type="presParOf" srcId="{55C0FDD5-244B-42F6-A4AF-1951E0B691E2}" destId="{6C0855D2-9289-4928-A78C-2E8D6D4270D0}" srcOrd="0" destOrd="0" presId="urn:microsoft.com/office/officeart/2005/8/layout/cycle3"/>
    <dgm:cxn modelId="{9F5B1C7F-9059-4539-94C8-D50DBE01576B}" type="presParOf" srcId="{55C0FDD5-244B-42F6-A4AF-1951E0B691E2}" destId="{072AAD8E-E036-43EE-B3F7-B2D72F7778B2}" srcOrd="1" destOrd="0" presId="urn:microsoft.com/office/officeart/2005/8/layout/cycle3"/>
    <dgm:cxn modelId="{A16232AE-6CB5-425B-A885-E53D480F9219}" type="presParOf" srcId="{55C0FDD5-244B-42F6-A4AF-1951E0B691E2}" destId="{322E4F27-7A74-46D1-9A17-123ED64DDDF6}" srcOrd="2" destOrd="0" presId="urn:microsoft.com/office/officeart/2005/8/layout/cycle3"/>
    <dgm:cxn modelId="{95533FA7-4E9A-4CB9-8DEE-0E86C9D6F528}" type="presParOf" srcId="{55C0FDD5-244B-42F6-A4AF-1951E0B691E2}" destId="{1402A445-316A-4796-9B2F-911DB6856BD3}" srcOrd="3" destOrd="0" presId="urn:microsoft.com/office/officeart/2005/8/layout/cycle3"/>
    <dgm:cxn modelId="{CC644132-812C-4FFC-A6E4-FC6519195140}" type="presParOf" srcId="{55C0FDD5-244B-42F6-A4AF-1951E0B691E2}" destId="{825FE636-C7F7-4F67-AABC-D82D6C5B6C85}" srcOrd="4" destOrd="0" presId="urn:microsoft.com/office/officeart/2005/8/layout/cycle3"/>
    <dgm:cxn modelId="{37757171-4F7D-47F8-ACC7-77ED35B0884E}" type="presParOf" srcId="{55C0FDD5-244B-42F6-A4AF-1951E0B691E2}" destId="{5B8FC719-8F44-406E-84B2-B564444E33C9}"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BA8DFC-FCC8-447C-959F-BE80A9DC42E4}"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s-ES"/>
        </a:p>
      </dgm:t>
    </dgm:pt>
    <dgm:pt modelId="{57DBE70D-DCA9-47FF-941F-616B52917AE6}">
      <dgm:prSet/>
      <dgm:spPr/>
      <dgm:t>
        <a:bodyPr/>
        <a:lstStyle/>
        <a:p>
          <a:pPr rtl="0"/>
          <a:r>
            <a:rPr lang="es-CO" dirty="0">
              <a:latin typeface="Montserrat" panose="00000500000000000000" pitchFamily="50" charset="0"/>
            </a:rPr>
            <a:t>Prueba ideal de evaluación</a:t>
          </a:r>
        </a:p>
      </dgm:t>
    </dgm:pt>
    <dgm:pt modelId="{ADD74F32-34DF-465C-9551-F9A80742936C}" type="parTrans" cxnId="{AA80E6AA-347D-4D08-8B64-658B613C8D8F}">
      <dgm:prSet/>
      <dgm:spPr/>
      <dgm:t>
        <a:bodyPr/>
        <a:lstStyle/>
        <a:p>
          <a:endParaRPr lang="es-ES">
            <a:latin typeface="Montserrat" panose="00000500000000000000" pitchFamily="50" charset="0"/>
          </a:endParaRPr>
        </a:p>
      </dgm:t>
    </dgm:pt>
    <dgm:pt modelId="{FADEB7A4-74B1-4C20-9D50-BF9A1A7FCFFC}" type="sibTrans" cxnId="{AA80E6AA-347D-4D08-8B64-658B613C8D8F}">
      <dgm:prSet/>
      <dgm:spPr/>
      <dgm:t>
        <a:bodyPr/>
        <a:lstStyle/>
        <a:p>
          <a:endParaRPr lang="es-ES">
            <a:latin typeface="Montserrat" panose="00000500000000000000" pitchFamily="50" charset="0"/>
          </a:endParaRPr>
        </a:p>
      </dgm:t>
    </dgm:pt>
    <dgm:pt modelId="{F2FCDFC9-3628-4D19-99AE-6435E3C2A95C}">
      <dgm:prSet/>
      <dgm:spPr/>
      <dgm:t>
        <a:bodyPr/>
        <a:lstStyle/>
        <a:p>
          <a:pPr rtl="0"/>
          <a:r>
            <a:rPr lang="es-CO" dirty="0">
              <a:latin typeface="Montserrat" panose="00000500000000000000" pitchFamily="50" charset="0"/>
            </a:rPr>
            <a:t>Información necesaria</a:t>
          </a:r>
        </a:p>
      </dgm:t>
    </dgm:pt>
    <dgm:pt modelId="{BABD5854-F4B8-4F4D-AA0A-8390D1E4474E}" type="parTrans" cxnId="{27FCFC32-9B2B-4F63-84B5-25FB02412FB6}">
      <dgm:prSet/>
      <dgm:spPr/>
      <dgm:t>
        <a:bodyPr/>
        <a:lstStyle/>
        <a:p>
          <a:endParaRPr lang="es-ES">
            <a:latin typeface="Montserrat" panose="00000500000000000000" pitchFamily="50" charset="0"/>
          </a:endParaRPr>
        </a:p>
      </dgm:t>
    </dgm:pt>
    <dgm:pt modelId="{3F8604A5-5DDC-4E33-AA6F-8D936EFF99FD}" type="sibTrans" cxnId="{27FCFC32-9B2B-4F63-84B5-25FB02412FB6}">
      <dgm:prSet/>
      <dgm:spPr/>
      <dgm:t>
        <a:bodyPr/>
        <a:lstStyle/>
        <a:p>
          <a:endParaRPr lang="es-ES">
            <a:latin typeface="Montserrat" panose="00000500000000000000" pitchFamily="50" charset="0"/>
          </a:endParaRPr>
        </a:p>
      </dgm:t>
    </dgm:pt>
    <dgm:pt modelId="{EF2A76FB-B065-4CAC-9B63-DE9FB6C443ED}">
      <dgm:prSet/>
      <dgm:spPr/>
      <dgm:t>
        <a:bodyPr/>
        <a:lstStyle/>
        <a:p>
          <a:pPr rtl="0"/>
          <a:r>
            <a:rPr lang="es-CO" dirty="0">
              <a:latin typeface="Montserrat" panose="00000500000000000000" pitchFamily="50" charset="0"/>
            </a:rPr>
            <a:t>Rápido y económico</a:t>
          </a:r>
        </a:p>
      </dgm:t>
    </dgm:pt>
    <dgm:pt modelId="{26BBFB36-CE8A-4FC6-AD81-FDACA39ADD78}" type="parTrans" cxnId="{8D7225C0-FABA-4AEF-B923-B96EC6C29110}">
      <dgm:prSet/>
      <dgm:spPr/>
      <dgm:t>
        <a:bodyPr/>
        <a:lstStyle/>
        <a:p>
          <a:endParaRPr lang="es-ES">
            <a:latin typeface="Montserrat" panose="00000500000000000000" pitchFamily="50" charset="0"/>
          </a:endParaRPr>
        </a:p>
      </dgm:t>
    </dgm:pt>
    <dgm:pt modelId="{E5BA9D2D-D6A5-45A6-BE9B-43F2CBA8FC4C}" type="sibTrans" cxnId="{8D7225C0-FABA-4AEF-B923-B96EC6C29110}">
      <dgm:prSet/>
      <dgm:spPr/>
      <dgm:t>
        <a:bodyPr/>
        <a:lstStyle/>
        <a:p>
          <a:endParaRPr lang="es-ES">
            <a:latin typeface="Montserrat" panose="00000500000000000000" pitchFamily="50" charset="0"/>
          </a:endParaRPr>
        </a:p>
      </dgm:t>
    </dgm:pt>
    <dgm:pt modelId="{A742F9D9-FEFD-498C-995E-AEF325D7F8E5}">
      <dgm:prSet/>
      <dgm:spPr/>
      <dgm:t>
        <a:bodyPr/>
        <a:lstStyle/>
        <a:p>
          <a:pPr rtl="0"/>
          <a:r>
            <a:rPr lang="es-CO" dirty="0">
              <a:latin typeface="Montserrat" panose="00000500000000000000" pitchFamily="50" charset="0"/>
            </a:rPr>
            <a:t>No invasivo ni necesita contraste</a:t>
          </a:r>
        </a:p>
      </dgm:t>
    </dgm:pt>
    <dgm:pt modelId="{5F96F69A-E838-42E2-A96E-C13C28F70BE7}" type="parTrans" cxnId="{769A5D07-EB7F-4D9B-BC0C-E6102DCBEBC7}">
      <dgm:prSet/>
      <dgm:spPr/>
      <dgm:t>
        <a:bodyPr/>
        <a:lstStyle/>
        <a:p>
          <a:endParaRPr lang="es-ES">
            <a:latin typeface="Montserrat" panose="00000500000000000000" pitchFamily="50" charset="0"/>
          </a:endParaRPr>
        </a:p>
      </dgm:t>
    </dgm:pt>
    <dgm:pt modelId="{2C1F6A0E-A5D3-4436-B38E-BE7B6ADABFA3}" type="sibTrans" cxnId="{769A5D07-EB7F-4D9B-BC0C-E6102DCBEBC7}">
      <dgm:prSet/>
      <dgm:spPr/>
      <dgm:t>
        <a:bodyPr/>
        <a:lstStyle/>
        <a:p>
          <a:endParaRPr lang="es-ES">
            <a:latin typeface="Montserrat" panose="00000500000000000000" pitchFamily="50" charset="0"/>
          </a:endParaRPr>
        </a:p>
      </dgm:t>
    </dgm:pt>
    <dgm:pt modelId="{21EA54E0-CB9D-499C-A5D1-8AF168811D56}">
      <dgm:prSet/>
      <dgm:spPr/>
      <dgm:t>
        <a:bodyPr/>
        <a:lstStyle/>
        <a:p>
          <a:pPr rtl="0"/>
          <a:r>
            <a:rPr lang="es-CO" dirty="0">
              <a:latin typeface="Montserrat" panose="00000500000000000000" pitchFamily="50" charset="0"/>
            </a:rPr>
            <a:t>¿Fácilmente disponible?</a:t>
          </a:r>
        </a:p>
      </dgm:t>
    </dgm:pt>
    <dgm:pt modelId="{AD8557BF-4DCE-45A2-87C9-841E1984250A}" type="parTrans" cxnId="{FBB00433-C289-46E9-9081-DD15C817E5BB}">
      <dgm:prSet/>
      <dgm:spPr/>
      <dgm:t>
        <a:bodyPr/>
        <a:lstStyle/>
        <a:p>
          <a:endParaRPr lang="es-ES">
            <a:latin typeface="Montserrat" panose="00000500000000000000" pitchFamily="50" charset="0"/>
          </a:endParaRPr>
        </a:p>
      </dgm:t>
    </dgm:pt>
    <dgm:pt modelId="{7CC895FD-D069-4253-B059-EFAD317E7E9A}" type="sibTrans" cxnId="{FBB00433-C289-46E9-9081-DD15C817E5BB}">
      <dgm:prSet/>
      <dgm:spPr/>
      <dgm:t>
        <a:bodyPr/>
        <a:lstStyle/>
        <a:p>
          <a:endParaRPr lang="es-ES">
            <a:latin typeface="Montserrat" panose="00000500000000000000" pitchFamily="50" charset="0"/>
          </a:endParaRPr>
        </a:p>
      </dgm:t>
    </dgm:pt>
    <dgm:pt modelId="{4FBEFC7D-7D2D-48AD-ADD1-0DA860BC0C3B}" type="pres">
      <dgm:prSet presAssocID="{CABA8DFC-FCC8-447C-959F-BE80A9DC42E4}" presName="hierChild1" presStyleCnt="0">
        <dgm:presLayoutVars>
          <dgm:chPref val="1"/>
          <dgm:dir/>
          <dgm:animOne val="branch"/>
          <dgm:animLvl val="lvl"/>
          <dgm:resizeHandles/>
        </dgm:presLayoutVars>
      </dgm:prSet>
      <dgm:spPr/>
    </dgm:pt>
    <dgm:pt modelId="{AF8F89A5-57EB-47E9-A54F-06263E257FCC}" type="pres">
      <dgm:prSet presAssocID="{57DBE70D-DCA9-47FF-941F-616B52917AE6}" presName="hierRoot1" presStyleCnt="0"/>
      <dgm:spPr/>
    </dgm:pt>
    <dgm:pt modelId="{A72F8D5E-5A33-4241-94C9-8E71451B27D9}" type="pres">
      <dgm:prSet presAssocID="{57DBE70D-DCA9-47FF-941F-616B52917AE6}" presName="composite" presStyleCnt="0"/>
      <dgm:spPr/>
    </dgm:pt>
    <dgm:pt modelId="{EAF456E8-CEAC-4C23-AEBD-C74E14C58870}" type="pres">
      <dgm:prSet presAssocID="{57DBE70D-DCA9-47FF-941F-616B52917AE6}" presName="background" presStyleLbl="node0" presStyleIdx="0" presStyleCnt="5"/>
      <dgm:spPr/>
    </dgm:pt>
    <dgm:pt modelId="{666C081A-8C6B-4ACE-B35D-01CCE2ECC88B}" type="pres">
      <dgm:prSet presAssocID="{57DBE70D-DCA9-47FF-941F-616B52917AE6}" presName="text" presStyleLbl="fgAcc0" presStyleIdx="0" presStyleCnt="5">
        <dgm:presLayoutVars>
          <dgm:chPref val="3"/>
        </dgm:presLayoutVars>
      </dgm:prSet>
      <dgm:spPr/>
    </dgm:pt>
    <dgm:pt modelId="{AF1094A1-44A9-40BC-B555-2E907B8E4DA3}" type="pres">
      <dgm:prSet presAssocID="{57DBE70D-DCA9-47FF-941F-616B52917AE6}" presName="hierChild2" presStyleCnt="0"/>
      <dgm:spPr/>
    </dgm:pt>
    <dgm:pt modelId="{C62AF321-76BF-4E18-BB3E-F17C911A10EF}" type="pres">
      <dgm:prSet presAssocID="{F2FCDFC9-3628-4D19-99AE-6435E3C2A95C}" presName="hierRoot1" presStyleCnt="0"/>
      <dgm:spPr/>
    </dgm:pt>
    <dgm:pt modelId="{38398055-FF45-43D8-9A99-D7A3EB4F89F7}" type="pres">
      <dgm:prSet presAssocID="{F2FCDFC9-3628-4D19-99AE-6435E3C2A95C}" presName="composite" presStyleCnt="0"/>
      <dgm:spPr/>
    </dgm:pt>
    <dgm:pt modelId="{8A8336C2-C2E3-439F-B725-DE9EAB5702BE}" type="pres">
      <dgm:prSet presAssocID="{F2FCDFC9-3628-4D19-99AE-6435E3C2A95C}" presName="background" presStyleLbl="node0" presStyleIdx="1" presStyleCnt="5"/>
      <dgm:spPr/>
    </dgm:pt>
    <dgm:pt modelId="{12F294FC-8C22-4D49-8463-9E762F40B6F3}" type="pres">
      <dgm:prSet presAssocID="{F2FCDFC9-3628-4D19-99AE-6435E3C2A95C}" presName="text" presStyleLbl="fgAcc0" presStyleIdx="1" presStyleCnt="5">
        <dgm:presLayoutVars>
          <dgm:chPref val="3"/>
        </dgm:presLayoutVars>
      </dgm:prSet>
      <dgm:spPr/>
    </dgm:pt>
    <dgm:pt modelId="{C32C4EDD-5426-496F-A48D-9CECD35C5338}" type="pres">
      <dgm:prSet presAssocID="{F2FCDFC9-3628-4D19-99AE-6435E3C2A95C}" presName="hierChild2" presStyleCnt="0"/>
      <dgm:spPr/>
    </dgm:pt>
    <dgm:pt modelId="{14D86B6A-8F89-4242-BB52-0ECD0EBA9779}" type="pres">
      <dgm:prSet presAssocID="{EF2A76FB-B065-4CAC-9B63-DE9FB6C443ED}" presName="hierRoot1" presStyleCnt="0"/>
      <dgm:spPr/>
    </dgm:pt>
    <dgm:pt modelId="{46BF71A1-4C44-4B3E-840B-F11D3E34E98E}" type="pres">
      <dgm:prSet presAssocID="{EF2A76FB-B065-4CAC-9B63-DE9FB6C443ED}" presName="composite" presStyleCnt="0"/>
      <dgm:spPr/>
    </dgm:pt>
    <dgm:pt modelId="{4035B15D-E78E-4031-AA01-B5E0C508E81B}" type="pres">
      <dgm:prSet presAssocID="{EF2A76FB-B065-4CAC-9B63-DE9FB6C443ED}" presName="background" presStyleLbl="node0" presStyleIdx="2" presStyleCnt="5"/>
      <dgm:spPr/>
    </dgm:pt>
    <dgm:pt modelId="{1A25C32B-9E4F-4C7C-A4FE-B22677FD4A1E}" type="pres">
      <dgm:prSet presAssocID="{EF2A76FB-B065-4CAC-9B63-DE9FB6C443ED}" presName="text" presStyleLbl="fgAcc0" presStyleIdx="2" presStyleCnt="5">
        <dgm:presLayoutVars>
          <dgm:chPref val="3"/>
        </dgm:presLayoutVars>
      </dgm:prSet>
      <dgm:spPr/>
    </dgm:pt>
    <dgm:pt modelId="{B259B064-3990-4F1B-8396-9A362ECC6D3E}" type="pres">
      <dgm:prSet presAssocID="{EF2A76FB-B065-4CAC-9B63-DE9FB6C443ED}" presName="hierChild2" presStyleCnt="0"/>
      <dgm:spPr/>
    </dgm:pt>
    <dgm:pt modelId="{F258C06D-0820-46D7-998A-729E69F26BCB}" type="pres">
      <dgm:prSet presAssocID="{A742F9D9-FEFD-498C-995E-AEF325D7F8E5}" presName="hierRoot1" presStyleCnt="0"/>
      <dgm:spPr/>
    </dgm:pt>
    <dgm:pt modelId="{B0B9B1FF-BF17-44C6-A3EE-58D46D92594F}" type="pres">
      <dgm:prSet presAssocID="{A742F9D9-FEFD-498C-995E-AEF325D7F8E5}" presName="composite" presStyleCnt="0"/>
      <dgm:spPr/>
    </dgm:pt>
    <dgm:pt modelId="{48B0DC0D-A4CA-4F6F-BF37-1F9E62462CCA}" type="pres">
      <dgm:prSet presAssocID="{A742F9D9-FEFD-498C-995E-AEF325D7F8E5}" presName="background" presStyleLbl="node0" presStyleIdx="3" presStyleCnt="5"/>
      <dgm:spPr/>
    </dgm:pt>
    <dgm:pt modelId="{21B441DA-E25D-48D7-B3D0-4E449B952F70}" type="pres">
      <dgm:prSet presAssocID="{A742F9D9-FEFD-498C-995E-AEF325D7F8E5}" presName="text" presStyleLbl="fgAcc0" presStyleIdx="3" presStyleCnt="5">
        <dgm:presLayoutVars>
          <dgm:chPref val="3"/>
        </dgm:presLayoutVars>
      </dgm:prSet>
      <dgm:spPr/>
    </dgm:pt>
    <dgm:pt modelId="{870A0DF9-1500-4095-9D45-E56B30DA5C21}" type="pres">
      <dgm:prSet presAssocID="{A742F9D9-FEFD-498C-995E-AEF325D7F8E5}" presName="hierChild2" presStyleCnt="0"/>
      <dgm:spPr/>
    </dgm:pt>
    <dgm:pt modelId="{D152FCAD-DB2C-40E8-B1B8-D594D2F45EFE}" type="pres">
      <dgm:prSet presAssocID="{21EA54E0-CB9D-499C-A5D1-8AF168811D56}" presName="hierRoot1" presStyleCnt="0"/>
      <dgm:spPr/>
    </dgm:pt>
    <dgm:pt modelId="{AD9394F6-7886-4E1D-B4AE-2DD67344BBDD}" type="pres">
      <dgm:prSet presAssocID="{21EA54E0-CB9D-499C-A5D1-8AF168811D56}" presName="composite" presStyleCnt="0"/>
      <dgm:spPr/>
    </dgm:pt>
    <dgm:pt modelId="{2407030B-9C3F-440B-A82A-2E975605E9E5}" type="pres">
      <dgm:prSet presAssocID="{21EA54E0-CB9D-499C-A5D1-8AF168811D56}" presName="background" presStyleLbl="node0" presStyleIdx="4" presStyleCnt="5"/>
      <dgm:spPr/>
    </dgm:pt>
    <dgm:pt modelId="{8D6C6FA6-000C-4AD6-8C40-98BAD3A6416C}" type="pres">
      <dgm:prSet presAssocID="{21EA54E0-CB9D-499C-A5D1-8AF168811D56}" presName="text" presStyleLbl="fgAcc0" presStyleIdx="4" presStyleCnt="5">
        <dgm:presLayoutVars>
          <dgm:chPref val="3"/>
        </dgm:presLayoutVars>
      </dgm:prSet>
      <dgm:spPr/>
    </dgm:pt>
    <dgm:pt modelId="{B1796052-6E12-47A9-88E3-F4D2AD08C870}" type="pres">
      <dgm:prSet presAssocID="{21EA54E0-CB9D-499C-A5D1-8AF168811D56}" presName="hierChild2" presStyleCnt="0"/>
      <dgm:spPr/>
    </dgm:pt>
  </dgm:ptLst>
  <dgm:cxnLst>
    <dgm:cxn modelId="{769A5D07-EB7F-4D9B-BC0C-E6102DCBEBC7}" srcId="{CABA8DFC-FCC8-447C-959F-BE80A9DC42E4}" destId="{A742F9D9-FEFD-498C-995E-AEF325D7F8E5}" srcOrd="3" destOrd="0" parTransId="{5F96F69A-E838-42E2-A96E-C13C28F70BE7}" sibTransId="{2C1F6A0E-A5D3-4436-B38E-BE7B6ADABFA3}"/>
    <dgm:cxn modelId="{27FCFC32-9B2B-4F63-84B5-25FB02412FB6}" srcId="{CABA8DFC-FCC8-447C-959F-BE80A9DC42E4}" destId="{F2FCDFC9-3628-4D19-99AE-6435E3C2A95C}" srcOrd="1" destOrd="0" parTransId="{BABD5854-F4B8-4F4D-AA0A-8390D1E4474E}" sibTransId="{3F8604A5-5DDC-4E33-AA6F-8D936EFF99FD}"/>
    <dgm:cxn modelId="{FBB00433-C289-46E9-9081-DD15C817E5BB}" srcId="{CABA8DFC-FCC8-447C-959F-BE80A9DC42E4}" destId="{21EA54E0-CB9D-499C-A5D1-8AF168811D56}" srcOrd="4" destOrd="0" parTransId="{AD8557BF-4DCE-45A2-87C9-841E1984250A}" sibTransId="{7CC895FD-D069-4253-B059-EFAD317E7E9A}"/>
    <dgm:cxn modelId="{BC9CC85E-A803-4890-B6EB-D501DABB96C2}" type="presOf" srcId="{EF2A76FB-B065-4CAC-9B63-DE9FB6C443ED}" destId="{1A25C32B-9E4F-4C7C-A4FE-B22677FD4A1E}" srcOrd="0" destOrd="0" presId="urn:microsoft.com/office/officeart/2005/8/layout/hierarchy1"/>
    <dgm:cxn modelId="{6FCB9B4D-535A-4019-95A9-278508EE74CA}" type="presOf" srcId="{A742F9D9-FEFD-498C-995E-AEF325D7F8E5}" destId="{21B441DA-E25D-48D7-B3D0-4E449B952F70}" srcOrd="0" destOrd="0" presId="urn:microsoft.com/office/officeart/2005/8/layout/hierarchy1"/>
    <dgm:cxn modelId="{DED1DA77-8521-455F-82C3-80E907587AFB}" type="presOf" srcId="{21EA54E0-CB9D-499C-A5D1-8AF168811D56}" destId="{8D6C6FA6-000C-4AD6-8C40-98BAD3A6416C}" srcOrd="0" destOrd="0" presId="urn:microsoft.com/office/officeart/2005/8/layout/hierarchy1"/>
    <dgm:cxn modelId="{AA80E6AA-347D-4D08-8B64-658B613C8D8F}" srcId="{CABA8DFC-FCC8-447C-959F-BE80A9DC42E4}" destId="{57DBE70D-DCA9-47FF-941F-616B52917AE6}" srcOrd="0" destOrd="0" parTransId="{ADD74F32-34DF-465C-9551-F9A80742936C}" sibTransId="{FADEB7A4-74B1-4C20-9D50-BF9A1A7FCFFC}"/>
    <dgm:cxn modelId="{8D7225C0-FABA-4AEF-B923-B96EC6C29110}" srcId="{CABA8DFC-FCC8-447C-959F-BE80A9DC42E4}" destId="{EF2A76FB-B065-4CAC-9B63-DE9FB6C443ED}" srcOrd="2" destOrd="0" parTransId="{26BBFB36-CE8A-4FC6-AD81-FDACA39ADD78}" sibTransId="{E5BA9D2D-D6A5-45A6-BE9B-43F2CBA8FC4C}"/>
    <dgm:cxn modelId="{EF7D70C6-6858-4FC5-A3A8-4526EAFFB42F}" type="presOf" srcId="{CABA8DFC-FCC8-447C-959F-BE80A9DC42E4}" destId="{4FBEFC7D-7D2D-48AD-ADD1-0DA860BC0C3B}" srcOrd="0" destOrd="0" presId="urn:microsoft.com/office/officeart/2005/8/layout/hierarchy1"/>
    <dgm:cxn modelId="{20824EC7-0B89-49CA-ADBB-89C72990226F}" type="presOf" srcId="{F2FCDFC9-3628-4D19-99AE-6435E3C2A95C}" destId="{12F294FC-8C22-4D49-8463-9E762F40B6F3}" srcOrd="0" destOrd="0" presId="urn:microsoft.com/office/officeart/2005/8/layout/hierarchy1"/>
    <dgm:cxn modelId="{329EF8EB-1F9D-4DE8-8916-7366EAB7E488}" type="presOf" srcId="{57DBE70D-DCA9-47FF-941F-616B52917AE6}" destId="{666C081A-8C6B-4ACE-B35D-01CCE2ECC88B}" srcOrd="0" destOrd="0" presId="urn:microsoft.com/office/officeart/2005/8/layout/hierarchy1"/>
    <dgm:cxn modelId="{BCB274B6-7100-4EB4-B5B0-D282DA018A0B}" type="presParOf" srcId="{4FBEFC7D-7D2D-48AD-ADD1-0DA860BC0C3B}" destId="{AF8F89A5-57EB-47E9-A54F-06263E257FCC}" srcOrd="0" destOrd="0" presId="urn:microsoft.com/office/officeart/2005/8/layout/hierarchy1"/>
    <dgm:cxn modelId="{E39113CD-3561-4606-B670-6945500AC885}" type="presParOf" srcId="{AF8F89A5-57EB-47E9-A54F-06263E257FCC}" destId="{A72F8D5E-5A33-4241-94C9-8E71451B27D9}" srcOrd="0" destOrd="0" presId="urn:microsoft.com/office/officeart/2005/8/layout/hierarchy1"/>
    <dgm:cxn modelId="{AC1AEC5D-973B-48B8-A5A2-1EA6B7073A75}" type="presParOf" srcId="{A72F8D5E-5A33-4241-94C9-8E71451B27D9}" destId="{EAF456E8-CEAC-4C23-AEBD-C74E14C58870}" srcOrd="0" destOrd="0" presId="urn:microsoft.com/office/officeart/2005/8/layout/hierarchy1"/>
    <dgm:cxn modelId="{7D9DB903-2D84-4719-8EE7-5504562C4759}" type="presParOf" srcId="{A72F8D5E-5A33-4241-94C9-8E71451B27D9}" destId="{666C081A-8C6B-4ACE-B35D-01CCE2ECC88B}" srcOrd="1" destOrd="0" presId="urn:microsoft.com/office/officeart/2005/8/layout/hierarchy1"/>
    <dgm:cxn modelId="{B5E3FE9B-7D59-43FF-8EE6-DEF1C5BFD3FA}" type="presParOf" srcId="{AF8F89A5-57EB-47E9-A54F-06263E257FCC}" destId="{AF1094A1-44A9-40BC-B555-2E907B8E4DA3}" srcOrd="1" destOrd="0" presId="urn:microsoft.com/office/officeart/2005/8/layout/hierarchy1"/>
    <dgm:cxn modelId="{1CC6DFF8-8BB4-4EC4-B7A8-C4307BF712F4}" type="presParOf" srcId="{4FBEFC7D-7D2D-48AD-ADD1-0DA860BC0C3B}" destId="{C62AF321-76BF-4E18-BB3E-F17C911A10EF}" srcOrd="1" destOrd="0" presId="urn:microsoft.com/office/officeart/2005/8/layout/hierarchy1"/>
    <dgm:cxn modelId="{A761A870-0718-44DA-AD41-A106BA7389FC}" type="presParOf" srcId="{C62AF321-76BF-4E18-BB3E-F17C911A10EF}" destId="{38398055-FF45-43D8-9A99-D7A3EB4F89F7}" srcOrd="0" destOrd="0" presId="urn:microsoft.com/office/officeart/2005/8/layout/hierarchy1"/>
    <dgm:cxn modelId="{F46CADEB-DA6D-40AD-9120-069326E0BC01}" type="presParOf" srcId="{38398055-FF45-43D8-9A99-D7A3EB4F89F7}" destId="{8A8336C2-C2E3-439F-B725-DE9EAB5702BE}" srcOrd="0" destOrd="0" presId="urn:microsoft.com/office/officeart/2005/8/layout/hierarchy1"/>
    <dgm:cxn modelId="{5F5C3DD4-22AB-4814-9AC5-52307972D3F1}" type="presParOf" srcId="{38398055-FF45-43D8-9A99-D7A3EB4F89F7}" destId="{12F294FC-8C22-4D49-8463-9E762F40B6F3}" srcOrd="1" destOrd="0" presId="urn:microsoft.com/office/officeart/2005/8/layout/hierarchy1"/>
    <dgm:cxn modelId="{D7C23D73-F8CB-457C-9C42-870F23914108}" type="presParOf" srcId="{C62AF321-76BF-4E18-BB3E-F17C911A10EF}" destId="{C32C4EDD-5426-496F-A48D-9CECD35C5338}" srcOrd="1" destOrd="0" presId="urn:microsoft.com/office/officeart/2005/8/layout/hierarchy1"/>
    <dgm:cxn modelId="{2FE23145-C25B-49C3-BB23-2228F8E2205E}" type="presParOf" srcId="{4FBEFC7D-7D2D-48AD-ADD1-0DA860BC0C3B}" destId="{14D86B6A-8F89-4242-BB52-0ECD0EBA9779}" srcOrd="2" destOrd="0" presId="urn:microsoft.com/office/officeart/2005/8/layout/hierarchy1"/>
    <dgm:cxn modelId="{DEF6C60C-1068-4E83-90EB-08053D4E2971}" type="presParOf" srcId="{14D86B6A-8F89-4242-BB52-0ECD0EBA9779}" destId="{46BF71A1-4C44-4B3E-840B-F11D3E34E98E}" srcOrd="0" destOrd="0" presId="urn:microsoft.com/office/officeart/2005/8/layout/hierarchy1"/>
    <dgm:cxn modelId="{8583FBBC-BCE4-4826-ABAE-41C3494692F4}" type="presParOf" srcId="{46BF71A1-4C44-4B3E-840B-F11D3E34E98E}" destId="{4035B15D-E78E-4031-AA01-B5E0C508E81B}" srcOrd="0" destOrd="0" presId="urn:microsoft.com/office/officeart/2005/8/layout/hierarchy1"/>
    <dgm:cxn modelId="{E96D424E-B17B-4D97-B04D-8CB3A8C27D7D}" type="presParOf" srcId="{46BF71A1-4C44-4B3E-840B-F11D3E34E98E}" destId="{1A25C32B-9E4F-4C7C-A4FE-B22677FD4A1E}" srcOrd="1" destOrd="0" presId="urn:microsoft.com/office/officeart/2005/8/layout/hierarchy1"/>
    <dgm:cxn modelId="{CF2FA9F5-E878-41A4-BBC3-84593C288597}" type="presParOf" srcId="{14D86B6A-8F89-4242-BB52-0ECD0EBA9779}" destId="{B259B064-3990-4F1B-8396-9A362ECC6D3E}" srcOrd="1" destOrd="0" presId="urn:microsoft.com/office/officeart/2005/8/layout/hierarchy1"/>
    <dgm:cxn modelId="{843D8B1E-A08E-4DFD-8532-B2B71F31A671}" type="presParOf" srcId="{4FBEFC7D-7D2D-48AD-ADD1-0DA860BC0C3B}" destId="{F258C06D-0820-46D7-998A-729E69F26BCB}" srcOrd="3" destOrd="0" presId="urn:microsoft.com/office/officeart/2005/8/layout/hierarchy1"/>
    <dgm:cxn modelId="{CDB82056-3A36-4A00-8583-DF4484F801D0}" type="presParOf" srcId="{F258C06D-0820-46D7-998A-729E69F26BCB}" destId="{B0B9B1FF-BF17-44C6-A3EE-58D46D92594F}" srcOrd="0" destOrd="0" presId="urn:microsoft.com/office/officeart/2005/8/layout/hierarchy1"/>
    <dgm:cxn modelId="{331C3A5D-DF02-4194-A1A5-1D30AA1FC5BC}" type="presParOf" srcId="{B0B9B1FF-BF17-44C6-A3EE-58D46D92594F}" destId="{48B0DC0D-A4CA-4F6F-BF37-1F9E62462CCA}" srcOrd="0" destOrd="0" presId="urn:microsoft.com/office/officeart/2005/8/layout/hierarchy1"/>
    <dgm:cxn modelId="{A9D806CA-A6A9-4067-AD2C-CD8AF1EB8BE7}" type="presParOf" srcId="{B0B9B1FF-BF17-44C6-A3EE-58D46D92594F}" destId="{21B441DA-E25D-48D7-B3D0-4E449B952F70}" srcOrd="1" destOrd="0" presId="urn:microsoft.com/office/officeart/2005/8/layout/hierarchy1"/>
    <dgm:cxn modelId="{8AA626DF-B514-4836-8227-92308759D144}" type="presParOf" srcId="{F258C06D-0820-46D7-998A-729E69F26BCB}" destId="{870A0DF9-1500-4095-9D45-E56B30DA5C21}" srcOrd="1" destOrd="0" presId="urn:microsoft.com/office/officeart/2005/8/layout/hierarchy1"/>
    <dgm:cxn modelId="{5FF9C054-5B1E-40F5-8DDA-4352AA3C9F64}" type="presParOf" srcId="{4FBEFC7D-7D2D-48AD-ADD1-0DA860BC0C3B}" destId="{D152FCAD-DB2C-40E8-B1B8-D594D2F45EFE}" srcOrd="4" destOrd="0" presId="urn:microsoft.com/office/officeart/2005/8/layout/hierarchy1"/>
    <dgm:cxn modelId="{E8207820-4412-4D5E-A166-D14511340A3F}" type="presParOf" srcId="{D152FCAD-DB2C-40E8-B1B8-D594D2F45EFE}" destId="{AD9394F6-7886-4E1D-B4AE-2DD67344BBDD}" srcOrd="0" destOrd="0" presId="urn:microsoft.com/office/officeart/2005/8/layout/hierarchy1"/>
    <dgm:cxn modelId="{F728DF1D-1F79-48B9-8B82-7C2BEF208F34}" type="presParOf" srcId="{AD9394F6-7886-4E1D-B4AE-2DD67344BBDD}" destId="{2407030B-9C3F-440B-A82A-2E975605E9E5}" srcOrd="0" destOrd="0" presId="urn:microsoft.com/office/officeart/2005/8/layout/hierarchy1"/>
    <dgm:cxn modelId="{83465CAB-3935-48A0-A5BA-0FCE1D569A78}" type="presParOf" srcId="{AD9394F6-7886-4E1D-B4AE-2DD67344BBDD}" destId="{8D6C6FA6-000C-4AD6-8C40-98BAD3A6416C}" srcOrd="1" destOrd="0" presId="urn:microsoft.com/office/officeart/2005/8/layout/hierarchy1"/>
    <dgm:cxn modelId="{41BD390F-B9A4-40FD-8F65-3867B0AA6796}" type="presParOf" srcId="{D152FCAD-DB2C-40E8-B1B8-D594D2F45EFE}" destId="{B1796052-6E12-47A9-88E3-F4D2AD08C87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43E2CF-1B8C-434B-A5FD-539245B1A667}"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s-ES"/>
        </a:p>
      </dgm:t>
    </dgm:pt>
    <dgm:pt modelId="{5BC09E94-D80B-4E32-9185-05203A44C600}">
      <dgm:prSet/>
      <dgm:spPr/>
      <dgm:t>
        <a:bodyPr/>
        <a:lstStyle/>
        <a:p>
          <a:pPr rtl="0"/>
          <a:r>
            <a:rPr lang="es-CO" b="0" baseline="0" dirty="0">
              <a:latin typeface="Montserrat" panose="00000500000000000000" pitchFamily="50" charset="0"/>
            </a:rPr>
            <a:t>Azúcar derivado de la manosa </a:t>
          </a:r>
          <a:endParaRPr lang="es-CO" dirty="0">
            <a:latin typeface="Montserrat" panose="00000500000000000000" pitchFamily="50" charset="0"/>
          </a:endParaRPr>
        </a:p>
      </dgm:t>
    </dgm:pt>
    <dgm:pt modelId="{77C6F1A4-4277-4C49-A4B0-C881747FE203}" type="parTrans" cxnId="{B9AF2DC2-B924-4027-95D1-DA4952F03169}">
      <dgm:prSet/>
      <dgm:spPr/>
      <dgm:t>
        <a:bodyPr/>
        <a:lstStyle/>
        <a:p>
          <a:endParaRPr lang="es-ES">
            <a:latin typeface="Montserrat" panose="00000500000000000000" pitchFamily="50" charset="0"/>
          </a:endParaRPr>
        </a:p>
      </dgm:t>
    </dgm:pt>
    <dgm:pt modelId="{67ED65F3-21F9-40DB-9022-F903B28244CC}" type="sibTrans" cxnId="{B9AF2DC2-B924-4027-95D1-DA4952F03169}">
      <dgm:prSet/>
      <dgm:spPr/>
      <dgm:t>
        <a:bodyPr/>
        <a:lstStyle/>
        <a:p>
          <a:endParaRPr lang="es-ES">
            <a:latin typeface="Montserrat" panose="00000500000000000000" pitchFamily="50" charset="0"/>
          </a:endParaRPr>
        </a:p>
      </dgm:t>
    </dgm:pt>
    <dgm:pt modelId="{11714ADB-59EA-46AA-B170-1FEABEF0858C}">
      <dgm:prSet/>
      <dgm:spPr/>
      <dgm:t>
        <a:bodyPr/>
        <a:lstStyle/>
        <a:p>
          <a:pPr rtl="0"/>
          <a:r>
            <a:rPr lang="es-CO" b="0" baseline="0">
              <a:latin typeface="Montserrat" panose="00000500000000000000" pitchFamily="50" charset="0"/>
            </a:rPr>
            <a:t>Inerte</a:t>
          </a:r>
          <a:endParaRPr lang="es-CO">
            <a:latin typeface="Montserrat" panose="00000500000000000000" pitchFamily="50" charset="0"/>
          </a:endParaRPr>
        </a:p>
      </dgm:t>
    </dgm:pt>
    <dgm:pt modelId="{8FC1FD71-CD37-410B-826E-B6A58830501B}" type="parTrans" cxnId="{3D15260B-2B16-46D5-9A30-D59DCFB4238C}">
      <dgm:prSet/>
      <dgm:spPr/>
      <dgm:t>
        <a:bodyPr/>
        <a:lstStyle/>
        <a:p>
          <a:endParaRPr lang="es-ES">
            <a:latin typeface="Montserrat" panose="00000500000000000000" pitchFamily="50" charset="0"/>
          </a:endParaRPr>
        </a:p>
      </dgm:t>
    </dgm:pt>
    <dgm:pt modelId="{178344A2-30BD-46E1-8756-ED535AAFF77D}" type="sibTrans" cxnId="{3D15260B-2B16-46D5-9A30-D59DCFB4238C}">
      <dgm:prSet/>
      <dgm:spPr/>
      <dgm:t>
        <a:bodyPr/>
        <a:lstStyle/>
        <a:p>
          <a:endParaRPr lang="es-ES">
            <a:latin typeface="Montserrat" panose="00000500000000000000" pitchFamily="50" charset="0"/>
          </a:endParaRPr>
        </a:p>
      </dgm:t>
    </dgm:pt>
    <dgm:pt modelId="{E9273B63-A687-42B8-8E54-32B273ACD683}">
      <dgm:prSet/>
      <dgm:spPr/>
      <dgm:t>
        <a:bodyPr/>
        <a:lstStyle/>
        <a:p>
          <a:pPr rtl="0"/>
          <a:r>
            <a:rPr lang="es-CO" b="0" baseline="0">
              <a:latin typeface="Montserrat" panose="00000500000000000000" pitchFamily="50" charset="0"/>
            </a:rPr>
            <a:t>No es metabolizado por el organismo</a:t>
          </a:r>
          <a:endParaRPr lang="es-CO">
            <a:latin typeface="Montserrat" panose="00000500000000000000" pitchFamily="50" charset="0"/>
          </a:endParaRPr>
        </a:p>
      </dgm:t>
    </dgm:pt>
    <dgm:pt modelId="{31805999-7DE0-49E8-AB82-05EAC13780C8}" type="parTrans" cxnId="{0CD3A95E-1344-4019-B8FE-A21F43A73906}">
      <dgm:prSet/>
      <dgm:spPr/>
      <dgm:t>
        <a:bodyPr/>
        <a:lstStyle/>
        <a:p>
          <a:endParaRPr lang="es-ES">
            <a:latin typeface="Montserrat" panose="00000500000000000000" pitchFamily="50" charset="0"/>
          </a:endParaRPr>
        </a:p>
      </dgm:t>
    </dgm:pt>
    <dgm:pt modelId="{4925E147-17C5-4784-B65F-983E8194DCDB}" type="sibTrans" cxnId="{0CD3A95E-1344-4019-B8FE-A21F43A73906}">
      <dgm:prSet/>
      <dgm:spPr/>
      <dgm:t>
        <a:bodyPr/>
        <a:lstStyle/>
        <a:p>
          <a:endParaRPr lang="es-ES">
            <a:latin typeface="Montserrat" panose="00000500000000000000" pitchFamily="50" charset="0"/>
          </a:endParaRPr>
        </a:p>
      </dgm:t>
    </dgm:pt>
    <dgm:pt modelId="{C6271E5F-237E-48A0-8A0F-52614CBBF7F7}">
      <dgm:prSet/>
      <dgm:spPr/>
      <dgm:t>
        <a:bodyPr/>
        <a:lstStyle/>
        <a:p>
          <a:pPr rtl="0"/>
          <a:r>
            <a:rPr lang="es-CO" b="0" baseline="0" dirty="0">
              <a:latin typeface="Montserrat" panose="00000500000000000000" pitchFamily="50" charset="0"/>
            </a:rPr>
            <a:t>Eliminación renal sin ser reabsorbido  </a:t>
          </a:r>
          <a:endParaRPr lang="es-CO" dirty="0">
            <a:latin typeface="Montserrat" panose="00000500000000000000" pitchFamily="50" charset="0"/>
          </a:endParaRPr>
        </a:p>
      </dgm:t>
    </dgm:pt>
    <dgm:pt modelId="{EAD3F932-F800-41CD-B897-C1A04293985A}" type="parTrans" cxnId="{B7609583-36CD-4816-8595-CF3362671633}">
      <dgm:prSet/>
      <dgm:spPr/>
      <dgm:t>
        <a:bodyPr/>
        <a:lstStyle/>
        <a:p>
          <a:endParaRPr lang="es-ES">
            <a:latin typeface="Montserrat" panose="00000500000000000000" pitchFamily="50" charset="0"/>
          </a:endParaRPr>
        </a:p>
      </dgm:t>
    </dgm:pt>
    <dgm:pt modelId="{44A281FD-A364-4D0B-9431-26DE3C0543F2}" type="sibTrans" cxnId="{B7609583-36CD-4816-8595-CF3362671633}">
      <dgm:prSet/>
      <dgm:spPr/>
      <dgm:t>
        <a:bodyPr/>
        <a:lstStyle/>
        <a:p>
          <a:endParaRPr lang="es-ES">
            <a:latin typeface="Montserrat" panose="00000500000000000000" pitchFamily="50" charset="0"/>
          </a:endParaRPr>
        </a:p>
      </dgm:t>
    </dgm:pt>
    <dgm:pt modelId="{F363F84E-98F0-4830-B995-E08491EA330B}">
      <dgm:prSet/>
      <dgm:spPr/>
      <dgm:t>
        <a:bodyPr/>
        <a:lstStyle/>
        <a:p>
          <a:pPr rtl="0"/>
          <a:r>
            <a:rPr lang="es-CO" b="0" baseline="0">
              <a:latin typeface="Montserrat" panose="00000500000000000000" pitchFamily="50" charset="0"/>
            </a:rPr>
            <a:t>Máximos efectos 30 a 40 min</a:t>
          </a:r>
          <a:endParaRPr lang="es-CO">
            <a:latin typeface="Montserrat" panose="00000500000000000000" pitchFamily="50" charset="0"/>
          </a:endParaRPr>
        </a:p>
      </dgm:t>
    </dgm:pt>
    <dgm:pt modelId="{4AB20FD3-B3E7-48D3-9D35-D1FD98AA65BD}" type="parTrans" cxnId="{31042460-AA32-47BD-B8A5-0B584D5DEFED}">
      <dgm:prSet/>
      <dgm:spPr/>
      <dgm:t>
        <a:bodyPr/>
        <a:lstStyle/>
        <a:p>
          <a:endParaRPr lang="es-ES">
            <a:latin typeface="Montserrat" panose="00000500000000000000" pitchFamily="50" charset="0"/>
          </a:endParaRPr>
        </a:p>
      </dgm:t>
    </dgm:pt>
    <dgm:pt modelId="{AF2373A2-EE63-4086-A7CB-8FE311918B80}" type="sibTrans" cxnId="{31042460-AA32-47BD-B8A5-0B584D5DEFED}">
      <dgm:prSet/>
      <dgm:spPr/>
      <dgm:t>
        <a:bodyPr/>
        <a:lstStyle/>
        <a:p>
          <a:endParaRPr lang="es-ES">
            <a:latin typeface="Montserrat" panose="00000500000000000000" pitchFamily="50" charset="0"/>
          </a:endParaRPr>
        </a:p>
      </dgm:t>
    </dgm:pt>
    <dgm:pt modelId="{96A36369-6CDA-4FC7-9BC5-7F49888E4A88}">
      <dgm:prSet/>
      <dgm:spPr/>
      <dgm:t>
        <a:bodyPr/>
        <a:lstStyle/>
        <a:p>
          <a:pPr rtl="0"/>
          <a:r>
            <a:rPr lang="es-CO" b="0" baseline="0">
              <a:latin typeface="Montserrat" panose="00000500000000000000" pitchFamily="50" charset="0"/>
            </a:rPr>
            <a:t>Duración de acción de 2 a 12 hr </a:t>
          </a:r>
          <a:endParaRPr lang="es-CO">
            <a:latin typeface="Montserrat" panose="00000500000000000000" pitchFamily="50" charset="0"/>
          </a:endParaRPr>
        </a:p>
      </dgm:t>
    </dgm:pt>
    <dgm:pt modelId="{24620F87-32A6-4F0C-973C-4738B153057D}" type="parTrans" cxnId="{8D8F88CB-0828-4072-BADB-3F784CC484A4}">
      <dgm:prSet/>
      <dgm:spPr/>
      <dgm:t>
        <a:bodyPr/>
        <a:lstStyle/>
        <a:p>
          <a:endParaRPr lang="es-ES">
            <a:latin typeface="Montserrat" panose="00000500000000000000" pitchFamily="50" charset="0"/>
          </a:endParaRPr>
        </a:p>
      </dgm:t>
    </dgm:pt>
    <dgm:pt modelId="{46E47ABD-1BC8-40B8-8E37-F8600A7D308E}" type="sibTrans" cxnId="{8D8F88CB-0828-4072-BADB-3F784CC484A4}">
      <dgm:prSet/>
      <dgm:spPr/>
      <dgm:t>
        <a:bodyPr/>
        <a:lstStyle/>
        <a:p>
          <a:endParaRPr lang="es-ES">
            <a:latin typeface="Montserrat" panose="00000500000000000000" pitchFamily="50" charset="0"/>
          </a:endParaRPr>
        </a:p>
      </dgm:t>
    </dgm:pt>
    <dgm:pt modelId="{6AC77F52-4856-43DE-A36D-93A58A71172E}" type="pres">
      <dgm:prSet presAssocID="{AA43E2CF-1B8C-434B-A5FD-539245B1A667}" presName="CompostProcess" presStyleCnt="0">
        <dgm:presLayoutVars>
          <dgm:dir/>
          <dgm:resizeHandles val="exact"/>
        </dgm:presLayoutVars>
      </dgm:prSet>
      <dgm:spPr/>
    </dgm:pt>
    <dgm:pt modelId="{E24580AB-79CE-4C0B-9F93-50EDC245FA4D}" type="pres">
      <dgm:prSet presAssocID="{AA43E2CF-1B8C-434B-A5FD-539245B1A667}" presName="arrow" presStyleLbl="bgShp" presStyleIdx="0" presStyleCnt="1"/>
      <dgm:spPr/>
    </dgm:pt>
    <dgm:pt modelId="{9BE416E2-3C07-4545-86A6-8E7AD87913AE}" type="pres">
      <dgm:prSet presAssocID="{AA43E2CF-1B8C-434B-A5FD-539245B1A667}" presName="linearProcess" presStyleCnt="0"/>
      <dgm:spPr/>
    </dgm:pt>
    <dgm:pt modelId="{2CB285D2-EAF6-4ACD-BCE7-B953E7AA2450}" type="pres">
      <dgm:prSet presAssocID="{5BC09E94-D80B-4E32-9185-05203A44C600}" presName="textNode" presStyleLbl="node1" presStyleIdx="0" presStyleCnt="6">
        <dgm:presLayoutVars>
          <dgm:bulletEnabled val="1"/>
        </dgm:presLayoutVars>
      </dgm:prSet>
      <dgm:spPr/>
    </dgm:pt>
    <dgm:pt modelId="{2777F490-F34E-4AA1-9200-67A4252AC0B6}" type="pres">
      <dgm:prSet presAssocID="{67ED65F3-21F9-40DB-9022-F903B28244CC}" presName="sibTrans" presStyleCnt="0"/>
      <dgm:spPr/>
    </dgm:pt>
    <dgm:pt modelId="{8D6329BB-B808-4FE9-9BA9-DB0A3CB998EE}" type="pres">
      <dgm:prSet presAssocID="{11714ADB-59EA-46AA-B170-1FEABEF0858C}" presName="textNode" presStyleLbl="node1" presStyleIdx="1" presStyleCnt="6">
        <dgm:presLayoutVars>
          <dgm:bulletEnabled val="1"/>
        </dgm:presLayoutVars>
      </dgm:prSet>
      <dgm:spPr/>
    </dgm:pt>
    <dgm:pt modelId="{707F6C0C-D781-44F7-AEC0-D17BC1D4BA2D}" type="pres">
      <dgm:prSet presAssocID="{178344A2-30BD-46E1-8756-ED535AAFF77D}" presName="sibTrans" presStyleCnt="0"/>
      <dgm:spPr/>
    </dgm:pt>
    <dgm:pt modelId="{6EFD1C29-D3AF-4543-A014-3AEF7C7F44AA}" type="pres">
      <dgm:prSet presAssocID="{E9273B63-A687-42B8-8E54-32B273ACD683}" presName="textNode" presStyleLbl="node1" presStyleIdx="2" presStyleCnt="6">
        <dgm:presLayoutVars>
          <dgm:bulletEnabled val="1"/>
        </dgm:presLayoutVars>
      </dgm:prSet>
      <dgm:spPr/>
    </dgm:pt>
    <dgm:pt modelId="{18707193-29D5-4345-8D76-C41A464B1EAF}" type="pres">
      <dgm:prSet presAssocID="{4925E147-17C5-4784-B65F-983E8194DCDB}" presName="sibTrans" presStyleCnt="0"/>
      <dgm:spPr/>
    </dgm:pt>
    <dgm:pt modelId="{AAC8D59E-17F2-4C64-BD9D-81589F7995B0}" type="pres">
      <dgm:prSet presAssocID="{C6271E5F-237E-48A0-8A0F-52614CBBF7F7}" presName="textNode" presStyleLbl="node1" presStyleIdx="3" presStyleCnt="6">
        <dgm:presLayoutVars>
          <dgm:bulletEnabled val="1"/>
        </dgm:presLayoutVars>
      </dgm:prSet>
      <dgm:spPr/>
    </dgm:pt>
    <dgm:pt modelId="{273D329A-008F-46E8-AA44-67273C58614A}" type="pres">
      <dgm:prSet presAssocID="{44A281FD-A364-4D0B-9431-26DE3C0543F2}" presName="sibTrans" presStyleCnt="0"/>
      <dgm:spPr/>
    </dgm:pt>
    <dgm:pt modelId="{E6597759-EA60-4FC5-83F1-B73CA9C9A290}" type="pres">
      <dgm:prSet presAssocID="{F363F84E-98F0-4830-B995-E08491EA330B}" presName="textNode" presStyleLbl="node1" presStyleIdx="4" presStyleCnt="6">
        <dgm:presLayoutVars>
          <dgm:bulletEnabled val="1"/>
        </dgm:presLayoutVars>
      </dgm:prSet>
      <dgm:spPr/>
    </dgm:pt>
    <dgm:pt modelId="{1086BF3F-C608-4650-AF1B-4CD7A58F1099}" type="pres">
      <dgm:prSet presAssocID="{AF2373A2-EE63-4086-A7CB-8FE311918B80}" presName="sibTrans" presStyleCnt="0"/>
      <dgm:spPr/>
    </dgm:pt>
    <dgm:pt modelId="{F435173C-B47C-4409-838B-B694E4DD36F6}" type="pres">
      <dgm:prSet presAssocID="{96A36369-6CDA-4FC7-9BC5-7F49888E4A88}" presName="textNode" presStyleLbl="node1" presStyleIdx="5" presStyleCnt="6">
        <dgm:presLayoutVars>
          <dgm:bulletEnabled val="1"/>
        </dgm:presLayoutVars>
      </dgm:prSet>
      <dgm:spPr/>
    </dgm:pt>
  </dgm:ptLst>
  <dgm:cxnLst>
    <dgm:cxn modelId="{3D15260B-2B16-46D5-9A30-D59DCFB4238C}" srcId="{AA43E2CF-1B8C-434B-A5FD-539245B1A667}" destId="{11714ADB-59EA-46AA-B170-1FEABEF0858C}" srcOrd="1" destOrd="0" parTransId="{8FC1FD71-CD37-410B-826E-B6A58830501B}" sibTransId="{178344A2-30BD-46E1-8756-ED535AAFF77D}"/>
    <dgm:cxn modelId="{6C65AE1D-0DA8-43A7-A9C8-381382D669AB}" type="presOf" srcId="{96A36369-6CDA-4FC7-9BC5-7F49888E4A88}" destId="{F435173C-B47C-4409-838B-B694E4DD36F6}" srcOrd="0" destOrd="0" presId="urn:microsoft.com/office/officeart/2005/8/layout/hProcess9"/>
    <dgm:cxn modelId="{0CD3A95E-1344-4019-B8FE-A21F43A73906}" srcId="{AA43E2CF-1B8C-434B-A5FD-539245B1A667}" destId="{E9273B63-A687-42B8-8E54-32B273ACD683}" srcOrd="2" destOrd="0" parTransId="{31805999-7DE0-49E8-AB82-05EAC13780C8}" sibTransId="{4925E147-17C5-4784-B65F-983E8194DCDB}"/>
    <dgm:cxn modelId="{C7C20F60-3B43-4EF8-96B8-0CE107B1D06D}" type="presOf" srcId="{5BC09E94-D80B-4E32-9185-05203A44C600}" destId="{2CB285D2-EAF6-4ACD-BCE7-B953E7AA2450}" srcOrd="0" destOrd="0" presId="urn:microsoft.com/office/officeart/2005/8/layout/hProcess9"/>
    <dgm:cxn modelId="{31042460-AA32-47BD-B8A5-0B584D5DEFED}" srcId="{AA43E2CF-1B8C-434B-A5FD-539245B1A667}" destId="{F363F84E-98F0-4830-B995-E08491EA330B}" srcOrd="4" destOrd="0" parTransId="{4AB20FD3-B3E7-48D3-9D35-D1FD98AA65BD}" sibTransId="{AF2373A2-EE63-4086-A7CB-8FE311918B80}"/>
    <dgm:cxn modelId="{B7609583-36CD-4816-8595-CF3362671633}" srcId="{AA43E2CF-1B8C-434B-A5FD-539245B1A667}" destId="{C6271E5F-237E-48A0-8A0F-52614CBBF7F7}" srcOrd="3" destOrd="0" parTransId="{EAD3F932-F800-41CD-B897-C1A04293985A}" sibTransId="{44A281FD-A364-4D0B-9431-26DE3C0543F2}"/>
    <dgm:cxn modelId="{900F3297-E3F5-4929-B13A-3849210C887F}" type="presOf" srcId="{11714ADB-59EA-46AA-B170-1FEABEF0858C}" destId="{8D6329BB-B808-4FE9-9BA9-DB0A3CB998EE}" srcOrd="0" destOrd="0" presId="urn:microsoft.com/office/officeart/2005/8/layout/hProcess9"/>
    <dgm:cxn modelId="{431DB5B8-D01A-4925-A788-F0009203907C}" type="presOf" srcId="{F363F84E-98F0-4830-B995-E08491EA330B}" destId="{E6597759-EA60-4FC5-83F1-B73CA9C9A290}" srcOrd="0" destOrd="0" presId="urn:microsoft.com/office/officeart/2005/8/layout/hProcess9"/>
    <dgm:cxn modelId="{B9AF2DC2-B924-4027-95D1-DA4952F03169}" srcId="{AA43E2CF-1B8C-434B-A5FD-539245B1A667}" destId="{5BC09E94-D80B-4E32-9185-05203A44C600}" srcOrd="0" destOrd="0" parTransId="{77C6F1A4-4277-4C49-A4B0-C881747FE203}" sibTransId="{67ED65F3-21F9-40DB-9022-F903B28244CC}"/>
    <dgm:cxn modelId="{79CCD5C5-44D1-4831-8D27-9C8D0A6195DB}" type="presOf" srcId="{E9273B63-A687-42B8-8E54-32B273ACD683}" destId="{6EFD1C29-D3AF-4543-A014-3AEF7C7F44AA}" srcOrd="0" destOrd="0" presId="urn:microsoft.com/office/officeart/2005/8/layout/hProcess9"/>
    <dgm:cxn modelId="{8D8F88CB-0828-4072-BADB-3F784CC484A4}" srcId="{AA43E2CF-1B8C-434B-A5FD-539245B1A667}" destId="{96A36369-6CDA-4FC7-9BC5-7F49888E4A88}" srcOrd="5" destOrd="0" parTransId="{24620F87-32A6-4F0C-973C-4738B153057D}" sibTransId="{46E47ABD-1BC8-40B8-8E37-F8600A7D308E}"/>
    <dgm:cxn modelId="{B694B3D0-6370-4B9B-9F91-E03B5A0646AB}" type="presOf" srcId="{C6271E5F-237E-48A0-8A0F-52614CBBF7F7}" destId="{AAC8D59E-17F2-4C64-BD9D-81589F7995B0}" srcOrd="0" destOrd="0" presId="urn:microsoft.com/office/officeart/2005/8/layout/hProcess9"/>
    <dgm:cxn modelId="{59818ADC-FE76-4BD6-A7EB-E191E9C84D11}" type="presOf" srcId="{AA43E2CF-1B8C-434B-A5FD-539245B1A667}" destId="{6AC77F52-4856-43DE-A36D-93A58A71172E}" srcOrd="0" destOrd="0" presId="urn:microsoft.com/office/officeart/2005/8/layout/hProcess9"/>
    <dgm:cxn modelId="{0F236BA8-DC6D-4080-9061-E1709692101F}" type="presParOf" srcId="{6AC77F52-4856-43DE-A36D-93A58A71172E}" destId="{E24580AB-79CE-4C0B-9F93-50EDC245FA4D}" srcOrd="0" destOrd="0" presId="urn:microsoft.com/office/officeart/2005/8/layout/hProcess9"/>
    <dgm:cxn modelId="{D05C899F-BBE0-4F25-B166-6F6D2F611175}" type="presParOf" srcId="{6AC77F52-4856-43DE-A36D-93A58A71172E}" destId="{9BE416E2-3C07-4545-86A6-8E7AD87913AE}" srcOrd="1" destOrd="0" presId="urn:microsoft.com/office/officeart/2005/8/layout/hProcess9"/>
    <dgm:cxn modelId="{849EC1AB-3D8E-48CB-A1FB-D7F6C4134F39}" type="presParOf" srcId="{9BE416E2-3C07-4545-86A6-8E7AD87913AE}" destId="{2CB285D2-EAF6-4ACD-BCE7-B953E7AA2450}" srcOrd="0" destOrd="0" presId="urn:microsoft.com/office/officeart/2005/8/layout/hProcess9"/>
    <dgm:cxn modelId="{0EEE2466-3193-43F9-9CC4-836BC097439C}" type="presParOf" srcId="{9BE416E2-3C07-4545-86A6-8E7AD87913AE}" destId="{2777F490-F34E-4AA1-9200-67A4252AC0B6}" srcOrd="1" destOrd="0" presId="urn:microsoft.com/office/officeart/2005/8/layout/hProcess9"/>
    <dgm:cxn modelId="{44FCCA17-ADF0-49D7-8E5F-87AE4D84F306}" type="presParOf" srcId="{9BE416E2-3C07-4545-86A6-8E7AD87913AE}" destId="{8D6329BB-B808-4FE9-9BA9-DB0A3CB998EE}" srcOrd="2" destOrd="0" presId="urn:microsoft.com/office/officeart/2005/8/layout/hProcess9"/>
    <dgm:cxn modelId="{AE5B8989-0A5F-4FA9-9A3B-EC7CE71FB608}" type="presParOf" srcId="{9BE416E2-3C07-4545-86A6-8E7AD87913AE}" destId="{707F6C0C-D781-44F7-AEC0-D17BC1D4BA2D}" srcOrd="3" destOrd="0" presId="urn:microsoft.com/office/officeart/2005/8/layout/hProcess9"/>
    <dgm:cxn modelId="{C1C6AB29-04C8-4D21-B2EB-ADCACFE98EED}" type="presParOf" srcId="{9BE416E2-3C07-4545-86A6-8E7AD87913AE}" destId="{6EFD1C29-D3AF-4543-A014-3AEF7C7F44AA}" srcOrd="4" destOrd="0" presId="urn:microsoft.com/office/officeart/2005/8/layout/hProcess9"/>
    <dgm:cxn modelId="{056CE0BE-56B2-48B8-B6F9-05EC8B09085C}" type="presParOf" srcId="{9BE416E2-3C07-4545-86A6-8E7AD87913AE}" destId="{18707193-29D5-4345-8D76-C41A464B1EAF}" srcOrd="5" destOrd="0" presId="urn:microsoft.com/office/officeart/2005/8/layout/hProcess9"/>
    <dgm:cxn modelId="{47FBC2A7-4220-4B15-B515-906F46A7914B}" type="presParOf" srcId="{9BE416E2-3C07-4545-86A6-8E7AD87913AE}" destId="{AAC8D59E-17F2-4C64-BD9D-81589F7995B0}" srcOrd="6" destOrd="0" presId="urn:microsoft.com/office/officeart/2005/8/layout/hProcess9"/>
    <dgm:cxn modelId="{57928F3C-FBFE-4888-9CDA-FDA7F3717BDF}" type="presParOf" srcId="{9BE416E2-3C07-4545-86A6-8E7AD87913AE}" destId="{273D329A-008F-46E8-AA44-67273C58614A}" srcOrd="7" destOrd="0" presId="urn:microsoft.com/office/officeart/2005/8/layout/hProcess9"/>
    <dgm:cxn modelId="{0E66F4E8-0EFC-4951-B3AD-E366BEBA1AAC}" type="presParOf" srcId="{9BE416E2-3C07-4545-86A6-8E7AD87913AE}" destId="{E6597759-EA60-4FC5-83F1-B73CA9C9A290}" srcOrd="8" destOrd="0" presId="urn:microsoft.com/office/officeart/2005/8/layout/hProcess9"/>
    <dgm:cxn modelId="{D5CB6EAB-2555-42CC-BCDA-4B9059A20711}" type="presParOf" srcId="{9BE416E2-3C07-4545-86A6-8E7AD87913AE}" destId="{1086BF3F-C608-4650-AF1B-4CD7A58F1099}" srcOrd="9" destOrd="0" presId="urn:microsoft.com/office/officeart/2005/8/layout/hProcess9"/>
    <dgm:cxn modelId="{BBFFF690-31C6-4070-8C01-DA2ED17EFB83}" type="presParOf" srcId="{9BE416E2-3C07-4545-86A6-8E7AD87913AE}" destId="{F435173C-B47C-4409-838B-B694E4DD36F6}"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8A1FC3-CDBA-4B07-84B2-CD85779437E9}"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s-ES"/>
        </a:p>
      </dgm:t>
    </dgm:pt>
    <dgm:pt modelId="{A0EEFD2D-36F1-4FC3-B18A-8C15BD453DBE}">
      <dgm:prSet/>
      <dgm:spPr/>
      <dgm:t>
        <a:bodyPr/>
        <a:lstStyle/>
        <a:p>
          <a:pPr rtl="0"/>
          <a:r>
            <a:rPr lang="es-CO" b="0" baseline="0">
              <a:latin typeface="Montserrat" panose="00000500000000000000" pitchFamily="50" charset="0"/>
            </a:rPr>
            <a:t>Inotrópica</a:t>
          </a:r>
          <a:endParaRPr lang="es-CO">
            <a:latin typeface="Montserrat" panose="00000500000000000000" pitchFamily="50" charset="0"/>
          </a:endParaRPr>
        </a:p>
      </dgm:t>
    </dgm:pt>
    <dgm:pt modelId="{DC1C5651-62BD-4F04-9289-DECFB5CBC9A9}" type="parTrans" cxnId="{92A589C0-71B1-417C-A067-1342A7457B0B}">
      <dgm:prSet/>
      <dgm:spPr/>
      <dgm:t>
        <a:bodyPr/>
        <a:lstStyle/>
        <a:p>
          <a:endParaRPr lang="es-ES">
            <a:latin typeface="Montserrat" panose="00000500000000000000" pitchFamily="50" charset="0"/>
          </a:endParaRPr>
        </a:p>
      </dgm:t>
    </dgm:pt>
    <dgm:pt modelId="{CB1C71A4-DB82-4E4A-B26B-667AF3740113}" type="sibTrans" cxnId="{92A589C0-71B1-417C-A067-1342A7457B0B}">
      <dgm:prSet/>
      <dgm:spPr/>
      <dgm:t>
        <a:bodyPr/>
        <a:lstStyle/>
        <a:p>
          <a:endParaRPr lang="es-ES">
            <a:latin typeface="Montserrat" panose="00000500000000000000" pitchFamily="50" charset="0"/>
          </a:endParaRPr>
        </a:p>
      </dgm:t>
    </dgm:pt>
    <dgm:pt modelId="{BF591F60-EFD9-4891-8561-4B1973BE7F02}">
      <dgm:prSet/>
      <dgm:spPr/>
      <dgm:t>
        <a:bodyPr/>
        <a:lstStyle/>
        <a:p>
          <a:pPr rtl="0"/>
          <a:r>
            <a:rPr lang="es-CO" b="0" baseline="0">
              <a:latin typeface="Montserrat" panose="00000500000000000000" pitchFamily="50" charset="0"/>
            </a:rPr>
            <a:t>Antinflamatoria</a:t>
          </a:r>
          <a:endParaRPr lang="es-CO">
            <a:latin typeface="Montserrat" panose="00000500000000000000" pitchFamily="50" charset="0"/>
          </a:endParaRPr>
        </a:p>
      </dgm:t>
    </dgm:pt>
    <dgm:pt modelId="{B5F15BF1-E29C-4BE1-9A67-9D7264813473}" type="parTrans" cxnId="{A5823D86-94B2-4080-89EA-6E8BD989BDE6}">
      <dgm:prSet/>
      <dgm:spPr/>
      <dgm:t>
        <a:bodyPr/>
        <a:lstStyle/>
        <a:p>
          <a:endParaRPr lang="es-ES">
            <a:latin typeface="Montserrat" panose="00000500000000000000" pitchFamily="50" charset="0"/>
          </a:endParaRPr>
        </a:p>
      </dgm:t>
    </dgm:pt>
    <dgm:pt modelId="{0266FCF9-BEC9-43F8-AF84-949D194A4541}" type="sibTrans" cxnId="{A5823D86-94B2-4080-89EA-6E8BD989BDE6}">
      <dgm:prSet/>
      <dgm:spPr/>
      <dgm:t>
        <a:bodyPr/>
        <a:lstStyle/>
        <a:p>
          <a:endParaRPr lang="es-ES">
            <a:latin typeface="Montserrat" panose="00000500000000000000" pitchFamily="50" charset="0"/>
          </a:endParaRPr>
        </a:p>
      </dgm:t>
    </dgm:pt>
    <dgm:pt modelId="{89011666-787D-4B05-894A-80DD21EB372C}">
      <dgm:prSet/>
      <dgm:spPr/>
      <dgm:t>
        <a:bodyPr/>
        <a:lstStyle/>
        <a:p>
          <a:pPr rtl="0"/>
          <a:r>
            <a:rPr lang="es-CO" b="0" baseline="0">
              <a:latin typeface="Montserrat" panose="00000500000000000000" pitchFamily="50" charset="0"/>
            </a:rPr>
            <a:t>Inmunomoduladora</a:t>
          </a:r>
          <a:endParaRPr lang="es-CO">
            <a:latin typeface="Montserrat" panose="00000500000000000000" pitchFamily="50" charset="0"/>
          </a:endParaRPr>
        </a:p>
      </dgm:t>
    </dgm:pt>
    <dgm:pt modelId="{E0BBF814-D652-412D-BDE7-C62678E27502}" type="parTrans" cxnId="{EA2D2408-7334-4829-A7FC-DF7EEB57CDCB}">
      <dgm:prSet/>
      <dgm:spPr/>
      <dgm:t>
        <a:bodyPr/>
        <a:lstStyle/>
        <a:p>
          <a:endParaRPr lang="es-ES">
            <a:latin typeface="Montserrat" panose="00000500000000000000" pitchFamily="50" charset="0"/>
          </a:endParaRPr>
        </a:p>
      </dgm:t>
    </dgm:pt>
    <dgm:pt modelId="{0B179D50-2986-4D65-B569-AFF508EC01BE}" type="sibTrans" cxnId="{EA2D2408-7334-4829-A7FC-DF7EEB57CDCB}">
      <dgm:prSet/>
      <dgm:spPr/>
      <dgm:t>
        <a:bodyPr/>
        <a:lstStyle/>
        <a:p>
          <a:endParaRPr lang="es-ES">
            <a:latin typeface="Montserrat" panose="00000500000000000000" pitchFamily="50" charset="0"/>
          </a:endParaRPr>
        </a:p>
      </dgm:t>
    </dgm:pt>
    <dgm:pt modelId="{8DBFAD0F-D6D2-4DC4-8922-0F74E2995E1F}">
      <dgm:prSet/>
      <dgm:spPr/>
      <dgm:t>
        <a:bodyPr/>
        <a:lstStyle/>
        <a:p>
          <a:pPr rtl="0"/>
          <a:r>
            <a:rPr lang="es-CO" b="0" baseline="0" dirty="0">
              <a:latin typeface="Montserrat" panose="00000500000000000000" pitchFamily="50" charset="0"/>
            </a:rPr>
            <a:t>Mejora el flujo hepático y esplácnico</a:t>
          </a:r>
          <a:endParaRPr lang="es-CO" dirty="0">
            <a:latin typeface="Montserrat" panose="00000500000000000000" pitchFamily="50" charset="0"/>
          </a:endParaRPr>
        </a:p>
      </dgm:t>
    </dgm:pt>
    <dgm:pt modelId="{311AE8BF-FD60-4070-8276-A530D6CA6DEF}" type="parTrans" cxnId="{E9389488-7F9A-4A02-B901-DA21BEFB6B2D}">
      <dgm:prSet/>
      <dgm:spPr/>
      <dgm:t>
        <a:bodyPr/>
        <a:lstStyle/>
        <a:p>
          <a:endParaRPr lang="es-ES">
            <a:latin typeface="Montserrat" panose="00000500000000000000" pitchFamily="50" charset="0"/>
          </a:endParaRPr>
        </a:p>
      </dgm:t>
    </dgm:pt>
    <dgm:pt modelId="{D03DBB4C-A2F7-4CC2-B1D2-5B4CBC28EBF9}" type="sibTrans" cxnId="{E9389488-7F9A-4A02-B901-DA21BEFB6B2D}">
      <dgm:prSet/>
      <dgm:spPr/>
      <dgm:t>
        <a:bodyPr/>
        <a:lstStyle/>
        <a:p>
          <a:endParaRPr lang="es-ES">
            <a:latin typeface="Montserrat" panose="00000500000000000000" pitchFamily="50" charset="0"/>
          </a:endParaRPr>
        </a:p>
      </dgm:t>
    </dgm:pt>
    <dgm:pt modelId="{6D089E8B-850A-4385-8E62-C50780A4911C}" type="pres">
      <dgm:prSet presAssocID="{6B8A1FC3-CDBA-4B07-84B2-CD85779437E9}" presName="CompostProcess" presStyleCnt="0">
        <dgm:presLayoutVars>
          <dgm:dir/>
          <dgm:resizeHandles val="exact"/>
        </dgm:presLayoutVars>
      </dgm:prSet>
      <dgm:spPr/>
    </dgm:pt>
    <dgm:pt modelId="{2F453C83-5D88-45D4-8AFD-CD9CDDF136F2}" type="pres">
      <dgm:prSet presAssocID="{6B8A1FC3-CDBA-4B07-84B2-CD85779437E9}" presName="arrow" presStyleLbl="bgShp" presStyleIdx="0" presStyleCnt="1"/>
      <dgm:spPr/>
    </dgm:pt>
    <dgm:pt modelId="{976B66FD-C77A-44E2-A421-1C65320C5F0C}" type="pres">
      <dgm:prSet presAssocID="{6B8A1FC3-CDBA-4B07-84B2-CD85779437E9}" presName="linearProcess" presStyleCnt="0"/>
      <dgm:spPr/>
    </dgm:pt>
    <dgm:pt modelId="{B0C7F500-6605-43C7-9F77-EDB40DD52603}" type="pres">
      <dgm:prSet presAssocID="{A0EEFD2D-36F1-4FC3-B18A-8C15BD453DBE}" presName="textNode" presStyleLbl="node1" presStyleIdx="0" presStyleCnt="4">
        <dgm:presLayoutVars>
          <dgm:bulletEnabled val="1"/>
        </dgm:presLayoutVars>
      </dgm:prSet>
      <dgm:spPr/>
    </dgm:pt>
    <dgm:pt modelId="{2FD8395B-C97B-4292-9518-78064BC8F954}" type="pres">
      <dgm:prSet presAssocID="{CB1C71A4-DB82-4E4A-B26B-667AF3740113}" presName="sibTrans" presStyleCnt="0"/>
      <dgm:spPr/>
    </dgm:pt>
    <dgm:pt modelId="{3703BE86-EAAB-48CD-9526-9EB107F2224C}" type="pres">
      <dgm:prSet presAssocID="{BF591F60-EFD9-4891-8561-4B1973BE7F02}" presName="textNode" presStyleLbl="node1" presStyleIdx="1" presStyleCnt="4">
        <dgm:presLayoutVars>
          <dgm:bulletEnabled val="1"/>
        </dgm:presLayoutVars>
      </dgm:prSet>
      <dgm:spPr/>
    </dgm:pt>
    <dgm:pt modelId="{989AC37A-9FE2-48D7-A403-0610C2371BEB}" type="pres">
      <dgm:prSet presAssocID="{0266FCF9-BEC9-43F8-AF84-949D194A4541}" presName="sibTrans" presStyleCnt="0"/>
      <dgm:spPr/>
    </dgm:pt>
    <dgm:pt modelId="{925FCF74-F9C6-45F2-AA91-FD5D8DA8C0FC}" type="pres">
      <dgm:prSet presAssocID="{89011666-787D-4B05-894A-80DD21EB372C}" presName="textNode" presStyleLbl="node1" presStyleIdx="2" presStyleCnt="4">
        <dgm:presLayoutVars>
          <dgm:bulletEnabled val="1"/>
        </dgm:presLayoutVars>
      </dgm:prSet>
      <dgm:spPr/>
    </dgm:pt>
    <dgm:pt modelId="{3DD34950-79C0-4903-BC5D-7652ABAD27D4}" type="pres">
      <dgm:prSet presAssocID="{0B179D50-2986-4D65-B569-AFF508EC01BE}" presName="sibTrans" presStyleCnt="0"/>
      <dgm:spPr/>
    </dgm:pt>
    <dgm:pt modelId="{61627CD4-5B04-49C1-9769-BCA9DFD21BCB}" type="pres">
      <dgm:prSet presAssocID="{8DBFAD0F-D6D2-4DC4-8922-0F74E2995E1F}" presName="textNode" presStyleLbl="node1" presStyleIdx="3" presStyleCnt="4">
        <dgm:presLayoutVars>
          <dgm:bulletEnabled val="1"/>
        </dgm:presLayoutVars>
      </dgm:prSet>
      <dgm:spPr/>
    </dgm:pt>
  </dgm:ptLst>
  <dgm:cxnLst>
    <dgm:cxn modelId="{B89B8D04-CB12-4E3B-948D-A0DCA99DF1BD}" type="presOf" srcId="{8DBFAD0F-D6D2-4DC4-8922-0F74E2995E1F}" destId="{61627CD4-5B04-49C1-9769-BCA9DFD21BCB}" srcOrd="0" destOrd="0" presId="urn:microsoft.com/office/officeart/2005/8/layout/hProcess9"/>
    <dgm:cxn modelId="{EA2D2408-7334-4829-A7FC-DF7EEB57CDCB}" srcId="{6B8A1FC3-CDBA-4B07-84B2-CD85779437E9}" destId="{89011666-787D-4B05-894A-80DD21EB372C}" srcOrd="2" destOrd="0" parTransId="{E0BBF814-D652-412D-BDE7-C62678E27502}" sibTransId="{0B179D50-2986-4D65-B569-AFF508EC01BE}"/>
    <dgm:cxn modelId="{5064EA18-D75C-46B7-BC4D-F1AD04A8A7C2}" type="presOf" srcId="{BF591F60-EFD9-4891-8561-4B1973BE7F02}" destId="{3703BE86-EAAB-48CD-9526-9EB107F2224C}" srcOrd="0" destOrd="0" presId="urn:microsoft.com/office/officeart/2005/8/layout/hProcess9"/>
    <dgm:cxn modelId="{A5823D86-94B2-4080-89EA-6E8BD989BDE6}" srcId="{6B8A1FC3-CDBA-4B07-84B2-CD85779437E9}" destId="{BF591F60-EFD9-4891-8561-4B1973BE7F02}" srcOrd="1" destOrd="0" parTransId="{B5F15BF1-E29C-4BE1-9A67-9D7264813473}" sibTransId="{0266FCF9-BEC9-43F8-AF84-949D194A4541}"/>
    <dgm:cxn modelId="{E9389488-7F9A-4A02-B901-DA21BEFB6B2D}" srcId="{6B8A1FC3-CDBA-4B07-84B2-CD85779437E9}" destId="{8DBFAD0F-D6D2-4DC4-8922-0F74E2995E1F}" srcOrd="3" destOrd="0" parTransId="{311AE8BF-FD60-4070-8276-A530D6CA6DEF}" sibTransId="{D03DBB4C-A2F7-4CC2-B1D2-5B4CBC28EBF9}"/>
    <dgm:cxn modelId="{50148BA8-F29F-47E8-9F84-F6F8A81E09AA}" type="presOf" srcId="{89011666-787D-4B05-894A-80DD21EB372C}" destId="{925FCF74-F9C6-45F2-AA91-FD5D8DA8C0FC}" srcOrd="0" destOrd="0" presId="urn:microsoft.com/office/officeart/2005/8/layout/hProcess9"/>
    <dgm:cxn modelId="{10290EBF-090B-4D16-ADC1-B6B893F7EC08}" type="presOf" srcId="{A0EEFD2D-36F1-4FC3-B18A-8C15BD453DBE}" destId="{B0C7F500-6605-43C7-9F77-EDB40DD52603}" srcOrd="0" destOrd="0" presId="urn:microsoft.com/office/officeart/2005/8/layout/hProcess9"/>
    <dgm:cxn modelId="{92A589C0-71B1-417C-A067-1342A7457B0B}" srcId="{6B8A1FC3-CDBA-4B07-84B2-CD85779437E9}" destId="{A0EEFD2D-36F1-4FC3-B18A-8C15BD453DBE}" srcOrd="0" destOrd="0" parTransId="{DC1C5651-62BD-4F04-9289-DECFB5CBC9A9}" sibTransId="{CB1C71A4-DB82-4E4A-B26B-667AF3740113}"/>
    <dgm:cxn modelId="{B359D8E0-A61F-4DD6-B453-5A19008E7A0D}" type="presOf" srcId="{6B8A1FC3-CDBA-4B07-84B2-CD85779437E9}" destId="{6D089E8B-850A-4385-8E62-C50780A4911C}" srcOrd="0" destOrd="0" presId="urn:microsoft.com/office/officeart/2005/8/layout/hProcess9"/>
    <dgm:cxn modelId="{09FDD11C-C861-4F29-851C-B61C28271283}" type="presParOf" srcId="{6D089E8B-850A-4385-8E62-C50780A4911C}" destId="{2F453C83-5D88-45D4-8AFD-CD9CDDF136F2}" srcOrd="0" destOrd="0" presId="urn:microsoft.com/office/officeart/2005/8/layout/hProcess9"/>
    <dgm:cxn modelId="{0594A9E7-4E7C-412E-9216-283C692DC307}" type="presParOf" srcId="{6D089E8B-850A-4385-8E62-C50780A4911C}" destId="{976B66FD-C77A-44E2-A421-1C65320C5F0C}" srcOrd="1" destOrd="0" presId="urn:microsoft.com/office/officeart/2005/8/layout/hProcess9"/>
    <dgm:cxn modelId="{D7DAA3C2-BD49-4BEE-9360-AC2299F628F9}" type="presParOf" srcId="{976B66FD-C77A-44E2-A421-1C65320C5F0C}" destId="{B0C7F500-6605-43C7-9F77-EDB40DD52603}" srcOrd="0" destOrd="0" presId="urn:microsoft.com/office/officeart/2005/8/layout/hProcess9"/>
    <dgm:cxn modelId="{CBA28149-1D07-4992-A0BD-85052FBCC873}" type="presParOf" srcId="{976B66FD-C77A-44E2-A421-1C65320C5F0C}" destId="{2FD8395B-C97B-4292-9518-78064BC8F954}" srcOrd="1" destOrd="0" presId="urn:microsoft.com/office/officeart/2005/8/layout/hProcess9"/>
    <dgm:cxn modelId="{64FF4362-45CD-46E1-9E58-BAFB4013A662}" type="presParOf" srcId="{976B66FD-C77A-44E2-A421-1C65320C5F0C}" destId="{3703BE86-EAAB-48CD-9526-9EB107F2224C}" srcOrd="2" destOrd="0" presId="urn:microsoft.com/office/officeart/2005/8/layout/hProcess9"/>
    <dgm:cxn modelId="{D3FA5870-9181-4FC3-AFCC-4231BA82AF0C}" type="presParOf" srcId="{976B66FD-C77A-44E2-A421-1C65320C5F0C}" destId="{989AC37A-9FE2-48D7-A403-0610C2371BEB}" srcOrd="3" destOrd="0" presId="urn:microsoft.com/office/officeart/2005/8/layout/hProcess9"/>
    <dgm:cxn modelId="{E6A5307B-2B20-4AED-A192-92C8C40282FB}" type="presParOf" srcId="{976B66FD-C77A-44E2-A421-1C65320C5F0C}" destId="{925FCF74-F9C6-45F2-AA91-FD5D8DA8C0FC}" srcOrd="4" destOrd="0" presId="urn:microsoft.com/office/officeart/2005/8/layout/hProcess9"/>
    <dgm:cxn modelId="{CB2D35DA-097A-4BAC-A6A2-1A7571E8B59F}" type="presParOf" srcId="{976B66FD-C77A-44E2-A421-1C65320C5F0C}" destId="{3DD34950-79C0-4903-BC5D-7652ABAD27D4}" srcOrd="5" destOrd="0" presId="urn:microsoft.com/office/officeart/2005/8/layout/hProcess9"/>
    <dgm:cxn modelId="{9CBE57A5-2A33-4FD6-99D9-5BDC5EF32B39}" type="presParOf" srcId="{976B66FD-C77A-44E2-A421-1C65320C5F0C}" destId="{61627CD4-5B04-49C1-9769-BCA9DFD21BCB}"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8FD4BC-285C-4E5C-8C1E-952014EB4125}" type="doc">
      <dgm:prSet loTypeId="urn:microsoft.com/office/officeart/2005/8/layout/hProcess9" loCatId="process" qsTypeId="urn:microsoft.com/office/officeart/2005/8/quickstyle/3d1" qsCatId="3D" csTypeId="urn:microsoft.com/office/officeart/2005/8/colors/accent0_3" csCatId="mainScheme" phldr="1"/>
      <dgm:spPr/>
      <dgm:t>
        <a:bodyPr/>
        <a:lstStyle/>
        <a:p>
          <a:endParaRPr lang="es-ES"/>
        </a:p>
      </dgm:t>
    </dgm:pt>
    <dgm:pt modelId="{DDCBD2C4-EB66-4D3D-BE92-0C8046AA92F5}">
      <dgm:prSet/>
      <dgm:spPr/>
      <dgm:t>
        <a:bodyPr/>
        <a:lstStyle/>
        <a:p>
          <a:pPr rtl="0"/>
          <a:r>
            <a:rPr lang="es-ES" b="0" baseline="0" dirty="0"/>
            <a:t>2% al 23.4%</a:t>
          </a:r>
          <a:endParaRPr lang="es-CO" dirty="0"/>
        </a:p>
      </dgm:t>
    </dgm:pt>
    <dgm:pt modelId="{53811B55-A990-4B1A-A711-9726F1258F66}" type="parTrans" cxnId="{68181A25-4582-4AC2-A9B6-AE3B36E19435}">
      <dgm:prSet/>
      <dgm:spPr/>
      <dgm:t>
        <a:bodyPr/>
        <a:lstStyle/>
        <a:p>
          <a:endParaRPr lang="es-ES"/>
        </a:p>
      </dgm:t>
    </dgm:pt>
    <dgm:pt modelId="{9EBEB0DB-A965-4B96-A1F0-C30A21F77CAD}" type="sibTrans" cxnId="{68181A25-4582-4AC2-A9B6-AE3B36E19435}">
      <dgm:prSet/>
      <dgm:spPr/>
      <dgm:t>
        <a:bodyPr/>
        <a:lstStyle/>
        <a:p>
          <a:endParaRPr lang="es-ES"/>
        </a:p>
      </dgm:t>
    </dgm:pt>
    <dgm:pt modelId="{A5DA6D35-D3E3-43C3-B375-9C3D6AC95934}">
      <dgm:prSet/>
      <dgm:spPr/>
      <dgm:t>
        <a:bodyPr/>
        <a:lstStyle/>
        <a:p>
          <a:pPr rtl="0"/>
          <a:r>
            <a:rPr lang="es-CO" b="0" baseline="0" dirty="0"/>
            <a:t>&gt; </a:t>
          </a:r>
          <a:r>
            <a:rPr lang="es-ES" b="0" baseline="0" dirty="0"/>
            <a:t>al 3%:  vía central</a:t>
          </a:r>
          <a:r>
            <a:rPr lang="es-CO" b="0" baseline="0" dirty="0"/>
            <a:t> </a:t>
          </a:r>
          <a:endParaRPr lang="es-CO" dirty="0"/>
        </a:p>
      </dgm:t>
    </dgm:pt>
    <dgm:pt modelId="{1147D872-954C-4A7E-9EFB-D0F10F5F61DC}" type="parTrans" cxnId="{F79C0F97-12FD-46BE-94A9-5159581136AF}">
      <dgm:prSet/>
      <dgm:spPr/>
      <dgm:t>
        <a:bodyPr/>
        <a:lstStyle/>
        <a:p>
          <a:endParaRPr lang="es-ES"/>
        </a:p>
      </dgm:t>
    </dgm:pt>
    <dgm:pt modelId="{5A57D3B3-7B3F-42C3-9634-B5B8A0CA5DD8}" type="sibTrans" cxnId="{F79C0F97-12FD-46BE-94A9-5159581136AF}">
      <dgm:prSet/>
      <dgm:spPr/>
      <dgm:t>
        <a:bodyPr/>
        <a:lstStyle/>
        <a:p>
          <a:endParaRPr lang="es-ES"/>
        </a:p>
      </dgm:t>
    </dgm:pt>
    <dgm:pt modelId="{07E77123-8916-4F83-94E2-BA257FAB14E8}">
      <dgm:prSet/>
      <dgm:spPr/>
      <dgm:t>
        <a:bodyPr/>
        <a:lstStyle/>
        <a:p>
          <a:pPr rtl="0"/>
          <a:r>
            <a:rPr lang="es-CO" b="0" baseline="0" dirty="0"/>
            <a:t>Generan &gt; osmolaridad</a:t>
          </a:r>
          <a:endParaRPr lang="es-CO" dirty="0"/>
        </a:p>
      </dgm:t>
    </dgm:pt>
    <dgm:pt modelId="{89C29B36-B636-457F-8010-FE5A06CCCC66}" type="parTrans" cxnId="{AF6C1BCC-9733-44E0-AA76-180BE30EBE50}">
      <dgm:prSet/>
      <dgm:spPr/>
      <dgm:t>
        <a:bodyPr/>
        <a:lstStyle/>
        <a:p>
          <a:endParaRPr lang="es-ES"/>
        </a:p>
      </dgm:t>
    </dgm:pt>
    <dgm:pt modelId="{F32711D7-B2E6-455C-B8B7-77F57AC18023}" type="sibTrans" cxnId="{AF6C1BCC-9733-44E0-AA76-180BE30EBE50}">
      <dgm:prSet/>
      <dgm:spPr/>
      <dgm:t>
        <a:bodyPr/>
        <a:lstStyle/>
        <a:p>
          <a:endParaRPr lang="es-ES"/>
        </a:p>
      </dgm:t>
    </dgm:pt>
    <dgm:pt modelId="{EA155F15-50D8-478B-B740-CBFCA4798955}">
      <dgm:prSet/>
      <dgm:spPr/>
      <dgm:t>
        <a:bodyPr/>
        <a:lstStyle/>
        <a:p>
          <a:pPr rtl="0"/>
          <a:r>
            <a:rPr lang="es-CO" b="0" baseline="0"/>
            <a:t>Expande rápidamente la volemia</a:t>
          </a:r>
          <a:endParaRPr lang="es-CO"/>
        </a:p>
      </dgm:t>
    </dgm:pt>
    <dgm:pt modelId="{631E919A-04C0-4635-9300-32346AE780B1}" type="parTrans" cxnId="{F128F80D-9D9A-4C2C-92FC-2D1E20D3EDFF}">
      <dgm:prSet/>
      <dgm:spPr/>
      <dgm:t>
        <a:bodyPr/>
        <a:lstStyle/>
        <a:p>
          <a:endParaRPr lang="es-ES"/>
        </a:p>
      </dgm:t>
    </dgm:pt>
    <dgm:pt modelId="{3BB83951-D11F-4B3E-B930-7B93FCA9F9CE}" type="sibTrans" cxnId="{F128F80D-9D9A-4C2C-92FC-2D1E20D3EDFF}">
      <dgm:prSet/>
      <dgm:spPr/>
      <dgm:t>
        <a:bodyPr/>
        <a:lstStyle/>
        <a:p>
          <a:endParaRPr lang="es-ES"/>
        </a:p>
      </dgm:t>
    </dgm:pt>
    <dgm:pt modelId="{F1917AC8-4B50-4323-B433-519217B668D2}">
      <dgm:prSet/>
      <dgm:spPr/>
      <dgm:t>
        <a:bodyPr/>
        <a:lstStyle/>
        <a:p>
          <a:pPr rtl="0"/>
          <a:r>
            <a:rPr lang="es-CO" b="0" baseline="0" dirty="0"/>
            <a:t>Efecto 18-24 horas </a:t>
          </a:r>
          <a:endParaRPr lang="es-CO" dirty="0"/>
        </a:p>
      </dgm:t>
    </dgm:pt>
    <dgm:pt modelId="{E6F0A140-078E-4086-8FF7-991BF7096463}" type="parTrans" cxnId="{6542AFB2-ACC2-4EDA-A601-00F93ECD559D}">
      <dgm:prSet/>
      <dgm:spPr/>
      <dgm:t>
        <a:bodyPr/>
        <a:lstStyle/>
        <a:p>
          <a:endParaRPr lang="es-ES"/>
        </a:p>
      </dgm:t>
    </dgm:pt>
    <dgm:pt modelId="{98E144C5-9B56-45F6-877B-E9994AF47CAD}" type="sibTrans" cxnId="{6542AFB2-ACC2-4EDA-A601-00F93ECD559D}">
      <dgm:prSet/>
      <dgm:spPr/>
      <dgm:t>
        <a:bodyPr/>
        <a:lstStyle/>
        <a:p>
          <a:endParaRPr lang="es-ES"/>
        </a:p>
      </dgm:t>
    </dgm:pt>
    <dgm:pt modelId="{1675C062-841A-4294-BF31-D0792911BFD4}" type="pres">
      <dgm:prSet presAssocID="{318FD4BC-285C-4E5C-8C1E-952014EB4125}" presName="CompostProcess" presStyleCnt="0">
        <dgm:presLayoutVars>
          <dgm:dir/>
          <dgm:resizeHandles val="exact"/>
        </dgm:presLayoutVars>
      </dgm:prSet>
      <dgm:spPr/>
    </dgm:pt>
    <dgm:pt modelId="{F3D5572C-20AC-42D8-8D48-B253CFA79DF0}" type="pres">
      <dgm:prSet presAssocID="{318FD4BC-285C-4E5C-8C1E-952014EB4125}" presName="arrow" presStyleLbl="bgShp" presStyleIdx="0" presStyleCnt="1"/>
      <dgm:spPr/>
    </dgm:pt>
    <dgm:pt modelId="{EE6BFFF6-9202-4E56-A54E-86F71C072B2F}" type="pres">
      <dgm:prSet presAssocID="{318FD4BC-285C-4E5C-8C1E-952014EB4125}" presName="linearProcess" presStyleCnt="0"/>
      <dgm:spPr/>
    </dgm:pt>
    <dgm:pt modelId="{936983D6-2FCE-426A-A4B5-D1004B18551A}" type="pres">
      <dgm:prSet presAssocID="{DDCBD2C4-EB66-4D3D-BE92-0C8046AA92F5}" presName="textNode" presStyleLbl="node1" presStyleIdx="0" presStyleCnt="5">
        <dgm:presLayoutVars>
          <dgm:bulletEnabled val="1"/>
        </dgm:presLayoutVars>
      </dgm:prSet>
      <dgm:spPr/>
    </dgm:pt>
    <dgm:pt modelId="{64E74493-41D7-4464-9090-8B84F34FDA71}" type="pres">
      <dgm:prSet presAssocID="{9EBEB0DB-A965-4B96-A1F0-C30A21F77CAD}" presName="sibTrans" presStyleCnt="0"/>
      <dgm:spPr/>
    </dgm:pt>
    <dgm:pt modelId="{A18E9264-F12C-4048-BCC1-DCDEE49B9307}" type="pres">
      <dgm:prSet presAssocID="{A5DA6D35-D3E3-43C3-B375-9C3D6AC95934}" presName="textNode" presStyleLbl="node1" presStyleIdx="1" presStyleCnt="5">
        <dgm:presLayoutVars>
          <dgm:bulletEnabled val="1"/>
        </dgm:presLayoutVars>
      </dgm:prSet>
      <dgm:spPr/>
    </dgm:pt>
    <dgm:pt modelId="{1982E7F7-71B7-4309-A4B9-2B03C0EAF94E}" type="pres">
      <dgm:prSet presAssocID="{5A57D3B3-7B3F-42C3-9634-B5B8A0CA5DD8}" presName="sibTrans" presStyleCnt="0"/>
      <dgm:spPr/>
    </dgm:pt>
    <dgm:pt modelId="{8F3AA151-3181-440C-8F4A-C19D4B00ABDE}" type="pres">
      <dgm:prSet presAssocID="{07E77123-8916-4F83-94E2-BA257FAB14E8}" presName="textNode" presStyleLbl="node1" presStyleIdx="2" presStyleCnt="5">
        <dgm:presLayoutVars>
          <dgm:bulletEnabled val="1"/>
        </dgm:presLayoutVars>
      </dgm:prSet>
      <dgm:spPr/>
    </dgm:pt>
    <dgm:pt modelId="{BE4D15B6-5787-472E-B844-9504DA9D56D3}" type="pres">
      <dgm:prSet presAssocID="{F32711D7-B2E6-455C-B8B7-77F57AC18023}" presName="sibTrans" presStyleCnt="0"/>
      <dgm:spPr/>
    </dgm:pt>
    <dgm:pt modelId="{DDD8F529-AD0E-4D5D-A5A5-332E405B899D}" type="pres">
      <dgm:prSet presAssocID="{EA155F15-50D8-478B-B740-CBFCA4798955}" presName="textNode" presStyleLbl="node1" presStyleIdx="3" presStyleCnt="5">
        <dgm:presLayoutVars>
          <dgm:bulletEnabled val="1"/>
        </dgm:presLayoutVars>
      </dgm:prSet>
      <dgm:spPr/>
    </dgm:pt>
    <dgm:pt modelId="{A7E32518-B727-48D2-9927-52F1A3219581}" type="pres">
      <dgm:prSet presAssocID="{3BB83951-D11F-4B3E-B930-7B93FCA9F9CE}" presName="sibTrans" presStyleCnt="0"/>
      <dgm:spPr/>
    </dgm:pt>
    <dgm:pt modelId="{20583421-9E2A-47CD-8670-B823C9765CF3}" type="pres">
      <dgm:prSet presAssocID="{F1917AC8-4B50-4323-B433-519217B668D2}" presName="textNode" presStyleLbl="node1" presStyleIdx="4" presStyleCnt="5">
        <dgm:presLayoutVars>
          <dgm:bulletEnabled val="1"/>
        </dgm:presLayoutVars>
      </dgm:prSet>
      <dgm:spPr/>
    </dgm:pt>
  </dgm:ptLst>
  <dgm:cxnLst>
    <dgm:cxn modelId="{F128F80D-9D9A-4C2C-92FC-2D1E20D3EDFF}" srcId="{318FD4BC-285C-4E5C-8C1E-952014EB4125}" destId="{EA155F15-50D8-478B-B740-CBFCA4798955}" srcOrd="3" destOrd="0" parTransId="{631E919A-04C0-4635-9300-32346AE780B1}" sibTransId="{3BB83951-D11F-4B3E-B930-7B93FCA9F9CE}"/>
    <dgm:cxn modelId="{3404C313-379E-491A-A882-EB885D07F92D}" type="presOf" srcId="{DDCBD2C4-EB66-4D3D-BE92-0C8046AA92F5}" destId="{936983D6-2FCE-426A-A4B5-D1004B18551A}" srcOrd="0" destOrd="0" presId="urn:microsoft.com/office/officeart/2005/8/layout/hProcess9"/>
    <dgm:cxn modelId="{68181A25-4582-4AC2-A9B6-AE3B36E19435}" srcId="{318FD4BC-285C-4E5C-8C1E-952014EB4125}" destId="{DDCBD2C4-EB66-4D3D-BE92-0C8046AA92F5}" srcOrd="0" destOrd="0" parTransId="{53811B55-A990-4B1A-A711-9726F1258F66}" sibTransId="{9EBEB0DB-A965-4B96-A1F0-C30A21F77CAD}"/>
    <dgm:cxn modelId="{AE89D045-2A44-47F3-927F-06E3B0218A8F}" type="presOf" srcId="{318FD4BC-285C-4E5C-8C1E-952014EB4125}" destId="{1675C062-841A-4294-BF31-D0792911BFD4}" srcOrd="0" destOrd="0" presId="urn:microsoft.com/office/officeart/2005/8/layout/hProcess9"/>
    <dgm:cxn modelId="{5C9C5E91-1394-4E63-8132-08E0AF42A3B9}" type="presOf" srcId="{07E77123-8916-4F83-94E2-BA257FAB14E8}" destId="{8F3AA151-3181-440C-8F4A-C19D4B00ABDE}" srcOrd="0" destOrd="0" presId="urn:microsoft.com/office/officeart/2005/8/layout/hProcess9"/>
    <dgm:cxn modelId="{F79C0F97-12FD-46BE-94A9-5159581136AF}" srcId="{318FD4BC-285C-4E5C-8C1E-952014EB4125}" destId="{A5DA6D35-D3E3-43C3-B375-9C3D6AC95934}" srcOrd="1" destOrd="0" parTransId="{1147D872-954C-4A7E-9EFB-D0F10F5F61DC}" sibTransId="{5A57D3B3-7B3F-42C3-9634-B5B8A0CA5DD8}"/>
    <dgm:cxn modelId="{7B29B8AE-F4DC-4935-B5AD-2B8D0BAEBD3C}" type="presOf" srcId="{F1917AC8-4B50-4323-B433-519217B668D2}" destId="{20583421-9E2A-47CD-8670-B823C9765CF3}" srcOrd="0" destOrd="0" presId="urn:microsoft.com/office/officeart/2005/8/layout/hProcess9"/>
    <dgm:cxn modelId="{6542AFB2-ACC2-4EDA-A601-00F93ECD559D}" srcId="{318FD4BC-285C-4E5C-8C1E-952014EB4125}" destId="{F1917AC8-4B50-4323-B433-519217B668D2}" srcOrd="4" destOrd="0" parTransId="{E6F0A140-078E-4086-8FF7-991BF7096463}" sibTransId="{98E144C5-9B56-45F6-877B-E9994AF47CAD}"/>
    <dgm:cxn modelId="{D03D4DC8-0E54-4FD3-A5FB-DD5875BA91D3}" type="presOf" srcId="{A5DA6D35-D3E3-43C3-B375-9C3D6AC95934}" destId="{A18E9264-F12C-4048-BCC1-DCDEE49B9307}" srcOrd="0" destOrd="0" presId="urn:microsoft.com/office/officeart/2005/8/layout/hProcess9"/>
    <dgm:cxn modelId="{AF6C1BCC-9733-44E0-AA76-180BE30EBE50}" srcId="{318FD4BC-285C-4E5C-8C1E-952014EB4125}" destId="{07E77123-8916-4F83-94E2-BA257FAB14E8}" srcOrd="2" destOrd="0" parTransId="{89C29B36-B636-457F-8010-FE5A06CCCC66}" sibTransId="{F32711D7-B2E6-455C-B8B7-77F57AC18023}"/>
    <dgm:cxn modelId="{F25B00E7-DA42-4BC8-9A30-B1B7C7D3D747}" type="presOf" srcId="{EA155F15-50D8-478B-B740-CBFCA4798955}" destId="{DDD8F529-AD0E-4D5D-A5A5-332E405B899D}" srcOrd="0" destOrd="0" presId="urn:microsoft.com/office/officeart/2005/8/layout/hProcess9"/>
    <dgm:cxn modelId="{AE5FB8E6-0617-42E2-A54E-9B7D6EDC1727}" type="presParOf" srcId="{1675C062-841A-4294-BF31-D0792911BFD4}" destId="{F3D5572C-20AC-42D8-8D48-B253CFA79DF0}" srcOrd="0" destOrd="0" presId="urn:microsoft.com/office/officeart/2005/8/layout/hProcess9"/>
    <dgm:cxn modelId="{48F6A0C1-AA95-47DF-8DE1-364481B7B7FC}" type="presParOf" srcId="{1675C062-841A-4294-BF31-D0792911BFD4}" destId="{EE6BFFF6-9202-4E56-A54E-86F71C072B2F}" srcOrd="1" destOrd="0" presId="urn:microsoft.com/office/officeart/2005/8/layout/hProcess9"/>
    <dgm:cxn modelId="{4D051A52-E087-477E-A2FB-8291217E5A0A}" type="presParOf" srcId="{EE6BFFF6-9202-4E56-A54E-86F71C072B2F}" destId="{936983D6-2FCE-426A-A4B5-D1004B18551A}" srcOrd="0" destOrd="0" presId="urn:microsoft.com/office/officeart/2005/8/layout/hProcess9"/>
    <dgm:cxn modelId="{88104364-8EE1-4346-97F4-2C12CEFE810A}" type="presParOf" srcId="{EE6BFFF6-9202-4E56-A54E-86F71C072B2F}" destId="{64E74493-41D7-4464-9090-8B84F34FDA71}" srcOrd="1" destOrd="0" presId="urn:microsoft.com/office/officeart/2005/8/layout/hProcess9"/>
    <dgm:cxn modelId="{2821A155-C28F-44C5-B214-F72B48A480E5}" type="presParOf" srcId="{EE6BFFF6-9202-4E56-A54E-86F71C072B2F}" destId="{A18E9264-F12C-4048-BCC1-DCDEE49B9307}" srcOrd="2" destOrd="0" presId="urn:microsoft.com/office/officeart/2005/8/layout/hProcess9"/>
    <dgm:cxn modelId="{31E41F5B-A16B-471E-8ABC-F7D6799D0E3C}" type="presParOf" srcId="{EE6BFFF6-9202-4E56-A54E-86F71C072B2F}" destId="{1982E7F7-71B7-4309-A4B9-2B03C0EAF94E}" srcOrd="3" destOrd="0" presId="urn:microsoft.com/office/officeart/2005/8/layout/hProcess9"/>
    <dgm:cxn modelId="{6AC08651-16A2-4082-9237-2D36C711BFAB}" type="presParOf" srcId="{EE6BFFF6-9202-4E56-A54E-86F71C072B2F}" destId="{8F3AA151-3181-440C-8F4A-C19D4B00ABDE}" srcOrd="4" destOrd="0" presId="urn:microsoft.com/office/officeart/2005/8/layout/hProcess9"/>
    <dgm:cxn modelId="{2F6F36F2-1A59-4945-BE11-4E13A70B128B}" type="presParOf" srcId="{EE6BFFF6-9202-4E56-A54E-86F71C072B2F}" destId="{BE4D15B6-5787-472E-B844-9504DA9D56D3}" srcOrd="5" destOrd="0" presId="urn:microsoft.com/office/officeart/2005/8/layout/hProcess9"/>
    <dgm:cxn modelId="{A4E2CCD8-7DAC-44F7-BBCC-9E6043368846}" type="presParOf" srcId="{EE6BFFF6-9202-4E56-A54E-86F71C072B2F}" destId="{DDD8F529-AD0E-4D5D-A5A5-332E405B899D}" srcOrd="6" destOrd="0" presId="urn:microsoft.com/office/officeart/2005/8/layout/hProcess9"/>
    <dgm:cxn modelId="{31C07591-591C-4CFC-BDA7-05ED88126843}" type="presParOf" srcId="{EE6BFFF6-9202-4E56-A54E-86F71C072B2F}" destId="{A7E32518-B727-48D2-9927-52F1A3219581}" srcOrd="7" destOrd="0" presId="urn:microsoft.com/office/officeart/2005/8/layout/hProcess9"/>
    <dgm:cxn modelId="{4FB944DD-9766-4840-9D03-4F3E2DBA3D7D}" type="presParOf" srcId="{EE6BFFF6-9202-4E56-A54E-86F71C072B2F}" destId="{20583421-9E2A-47CD-8670-B823C9765CF3}" srcOrd="8" destOrd="0" presId="urn:microsoft.com/office/officeart/2005/8/layout/hProcess9"/>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62A8A-4400-48C5-B5B6-EF9B88348140}" type="doc">
      <dgm:prSet loTypeId="urn:microsoft.com/office/officeart/2005/8/layout/vList3" loCatId="list" qsTypeId="urn:microsoft.com/office/officeart/2005/8/quickstyle/simple1" qsCatId="simple" csTypeId="urn:microsoft.com/office/officeart/2005/8/colors/accent0_3" csCatId="mainScheme" phldr="1"/>
      <dgm:spPr>
        <a:scene3d>
          <a:camera prst="orthographicFront">
            <a:rot lat="0" lon="0" rev="0"/>
          </a:camera>
          <a:lightRig rig="balanced" dir="t">
            <a:rot lat="0" lon="0" rev="8700000"/>
          </a:lightRig>
        </a:scene3d>
      </dgm:spPr>
      <dgm:t>
        <a:bodyPr/>
        <a:lstStyle/>
        <a:p>
          <a:endParaRPr lang="es-ES"/>
        </a:p>
      </dgm:t>
    </dgm:pt>
    <dgm:pt modelId="{CA82F8FA-BF8A-4163-9CF5-4AC83558CB92}">
      <dgm:prSet/>
      <dgm:spPr>
        <a:solidFill>
          <a:srgbClr val="152B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CO" b="0" baseline="0" dirty="0"/>
            <a:t>Farmacocinética</a:t>
          </a:r>
          <a:endParaRPr lang="es-CO" dirty="0"/>
        </a:p>
      </dgm:t>
    </dgm:pt>
    <dgm:pt modelId="{0A441A2F-6FEF-4177-9C3F-E7991E4DF6A9}" type="parTrans" cxnId="{D43D8D27-966C-4094-83BB-404815B99E14}">
      <dgm:prSet/>
      <dgm:spPr/>
      <dgm:t>
        <a:bodyPr/>
        <a:lstStyle/>
        <a:p>
          <a:endParaRPr lang="es-ES"/>
        </a:p>
      </dgm:t>
    </dgm:pt>
    <dgm:pt modelId="{1FC908FC-3CC9-418C-A646-786274763160}" type="sibTrans" cxnId="{D43D8D27-966C-4094-83BB-404815B99E14}">
      <dgm:prSet/>
      <dgm:spPr/>
      <dgm:t>
        <a:bodyPr/>
        <a:lstStyle/>
        <a:p>
          <a:endParaRPr lang="es-ES"/>
        </a:p>
      </dgm:t>
    </dgm:pt>
    <dgm:pt modelId="{63E1E1E1-62A7-4334-9D2A-8632775E4A57}">
      <dgm:prSet/>
      <dgm:spPr>
        <a:solidFill>
          <a:srgbClr val="152B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CO" b="0" baseline="0" dirty="0"/>
            <a:t>Patología de base</a:t>
          </a:r>
          <a:endParaRPr lang="es-CO" dirty="0"/>
        </a:p>
      </dgm:t>
    </dgm:pt>
    <dgm:pt modelId="{925D2965-B3E2-4C88-ACD8-5224A2A3028D}" type="parTrans" cxnId="{2AC4A54D-E9D8-4C52-8598-97A1BF903AF4}">
      <dgm:prSet/>
      <dgm:spPr/>
      <dgm:t>
        <a:bodyPr/>
        <a:lstStyle/>
        <a:p>
          <a:endParaRPr lang="es-ES"/>
        </a:p>
      </dgm:t>
    </dgm:pt>
    <dgm:pt modelId="{701DF0BC-828B-4A54-A9E8-E04815C6F476}" type="sibTrans" cxnId="{2AC4A54D-E9D8-4C52-8598-97A1BF903AF4}">
      <dgm:prSet/>
      <dgm:spPr/>
      <dgm:t>
        <a:bodyPr/>
        <a:lstStyle/>
        <a:p>
          <a:endParaRPr lang="es-ES"/>
        </a:p>
      </dgm:t>
    </dgm:pt>
    <dgm:pt modelId="{7C7E9342-FED4-49B4-BFFD-F4925F88F459}">
      <dgm:prSet/>
      <dgm:spPr>
        <a:solidFill>
          <a:srgbClr val="152B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CO" b="0" baseline="0" dirty="0"/>
            <a:t>Comorbilidades asociadas</a:t>
          </a:r>
          <a:endParaRPr lang="es-CO" dirty="0"/>
        </a:p>
      </dgm:t>
    </dgm:pt>
    <dgm:pt modelId="{B4E45F86-5195-44B3-B45D-9825815787F9}" type="parTrans" cxnId="{43E8496B-3F1F-4408-B1A8-223F57E31C57}">
      <dgm:prSet/>
      <dgm:spPr/>
      <dgm:t>
        <a:bodyPr/>
        <a:lstStyle/>
        <a:p>
          <a:endParaRPr lang="es-ES"/>
        </a:p>
      </dgm:t>
    </dgm:pt>
    <dgm:pt modelId="{2F1A2895-C103-4208-A9D3-E539C50D68BE}" type="sibTrans" cxnId="{43E8496B-3F1F-4408-B1A8-223F57E31C57}">
      <dgm:prSet/>
      <dgm:spPr/>
      <dgm:t>
        <a:bodyPr/>
        <a:lstStyle/>
        <a:p>
          <a:endParaRPr lang="es-ES"/>
        </a:p>
      </dgm:t>
    </dgm:pt>
    <dgm:pt modelId="{1944F16E-36C8-472E-8C69-9B4D768E99B9}">
      <dgm:prSet/>
      <dgm:spPr>
        <a:solidFill>
          <a:srgbClr val="152B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CO" b="0" baseline="0" dirty="0"/>
            <a:t>Función renal</a:t>
          </a:r>
          <a:endParaRPr lang="es-CO" dirty="0"/>
        </a:p>
      </dgm:t>
    </dgm:pt>
    <dgm:pt modelId="{DADD9C6F-0198-4F8A-B791-40086A5162C8}" type="parTrans" cxnId="{153A6163-0248-463A-ADE7-568D1F19210D}">
      <dgm:prSet/>
      <dgm:spPr/>
      <dgm:t>
        <a:bodyPr/>
        <a:lstStyle/>
        <a:p>
          <a:endParaRPr lang="es-ES"/>
        </a:p>
      </dgm:t>
    </dgm:pt>
    <dgm:pt modelId="{182E01A0-0B57-4900-8081-275DE0FE9DFF}" type="sibTrans" cxnId="{153A6163-0248-463A-ADE7-568D1F19210D}">
      <dgm:prSet/>
      <dgm:spPr/>
      <dgm:t>
        <a:bodyPr/>
        <a:lstStyle/>
        <a:p>
          <a:endParaRPr lang="es-ES"/>
        </a:p>
      </dgm:t>
    </dgm:pt>
    <dgm:pt modelId="{1E847FA5-0928-42B5-A522-FD4F5D2020D9}">
      <dgm:prSet/>
      <dgm:spPr>
        <a:solidFill>
          <a:srgbClr val="152B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CO" b="0" baseline="0" dirty="0"/>
            <a:t>Sodio sérico</a:t>
          </a:r>
          <a:endParaRPr lang="es-CO" dirty="0"/>
        </a:p>
      </dgm:t>
    </dgm:pt>
    <dgm:pt modelId="{1D4D4A26-E066-40E8-8F01-583468CB550B}" type="parTrans" cxnId="{9A5DA41B-6050-43D0-AEDD-10A969561231}">
      <dgm:prSet/>
      <dgm:spPr/>
      <dgm:t>
        <a:bodyPr/>
        <a:lstStyle/>
        <a:p>
          <a:endParaRPr lang="es-ES"/>
        </a:p>
      </dgm:t>
    </dgm:pt>
    <dgm:pt modelId="{852F5BAC-2613-41D9-99D7-C5B8F20754C6}" type="sibTrans" cxnId="{9A5DA41B-6050-43D0-AEDD-10A969561231}">
      <dgm:prSet/>
      <dgm:spPr/>
      <dgm:t>
        <a:bodyPr/>
        <a:lstStyle/>
        <a:p>
          <a:endParaRPr lang="es-ES"/>
        </a:p>
      </dgm:t>
    </dgm:pt>
    <dgm:pt modelId="{D1D96912-0C7E-4479-8837-A183EF54919E}">
      <dgm:prSet/>
      <dgm:spPr>
        <a:solidFill>
          <a:srgbClr val="152B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es-CO" b="0" baseline="0" dirty="0"/>
            <a:t>Estado de volemia</a:t>
          </a:r>
          <a:endParaRPr lang="es-CO" dirty="0"/>
        </a:p>
      </dgm:t>
    </dgm:pt>
    <dgm:pt modelId="{ABBE6FA8-3BC1-4836-9556-BAD1E9EDC60C}" type="parTrans" cxnId="{B9D59E7D-D7E5-41A1-AAD6-1BD5880F60B3}">
      <dgm:prSet/>
      <dgm:spPr/>
      <dgm:t>
        <a:bodyPr/>
        <a:lstStyle/>
        <a:p>
          <a:endParaRPr lang="es-ES"/>
        </a:p>
      </dgm:t>
    </dgm:pt>
    <dgm:pt modelId="{EDFF3515-B6D1-4CAF-A9AD-9651087F0023}" type="sibTrans" cxnId="{B9D59E7D-D7E5-41A1-AAD6-1BD5880F60B3}">
      <dgm:prSet/>
      <dgm:spPr/>
      <dgm:t>
        <a:bodyPr/>
        <a:lstStyle/>
        <a:p>
          <a:endParaRPr lang="es-ES"/>
        </a:p>
      </dgm:t>
    </dgm:pt>
    <dgm:pt modelId="{A382D7E2-11E9-4C21-86C6-1FEBADA0E929}" type="pres">
      <dgm:prSet presAssocID="{16F62A8A-4400-48C5-B5B6-EF9B88348140}" presName="linearFlow" presStyleCnt="0">
        <dgm:presLayoutVars>
          <dgm:dir/>
          <dgm:resizeHandles val="exact"/>
        </dgm:presLayoutVars>
      </dgm:prSet>
      <dgm:spPr/>
    </dgm:pt>
    <dgm:pt modelId="{CD9F94B5-24F7-4722-87BC-EC557B326AD1}" type="pres">
      <dgm:prSet presAssocID="{CA82F8FA-BF8A-4163-9CF5-4AC83558CB92}"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E3603DF-E587-471D-8361-9B221B9A7D72}" type="pres">
      <dgm:prSet presAssocID="{CA82F8FA-BF8A-4163-9CF5-4AC83558CB92}" presName="imgShp" presStyleLbl="fgImgPlace1" presStyleIdx="0" presStyleCnt="6"/>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314517D1-27AC-404C-81E5-548350DE40EB}" type="pres">
      <dgm:prSet presAssocID="{CA82F8FA-BF8A-4163-9CF5-4AC83558CB92}" presName="txShp" presStyleLbl="node1" presStyleIdx="0" presStyleCnt="6">
        <dgm:presLayoutVars>
          <dgm:bulletEnabled val="1"/>
        </dgm:presLayoutVars>
      </dgm:prSet>
      <dgm:spPr/>
    </dgm:pt>
    <dgm:pt modelId="{D557BE13-757E-48AE-B7F2-695D5420183D}" type="pres">
      <dgm:prSet presAssocID="{1FC908FC-3CC9-418C-A646-786274763160}"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2FE5976-4AE8-47EF-AE6C-43405DA0E1D9}" type="pres">
      <dgm:prSet presAssocID="{63E1E1E1-62A7-4334-9D2A-8632775E4A57}"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64CE390-4025-4C51-8687-9FD9867E089B}" type="pres">
      <dgm:prSet presAssocID="{63E1E1E1-62A7-4334-9D2A-8632775E4A57}" presName="imgShp" presStyleLbl="fgImgPlace1" presStyleIdx="1" presStyleCnt="6"/>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C98070F-AD64-4D9C-9A99-20E3D590DFBD}" type="pres">
      <dgm:prSet presAssocID="{63E1E1E1-62A7-4334-9D2A-8632775E4A57}" presName="txShp" presStyleLbl="node1" presStyleIdx="1" presStyleCnt="6">
        <dgm:presLayoutVars>
          <dgm:bulletEnabled val="1"/>
        </dgm:presLayoutVars>
      </dgm:prSet>
      <dgm:spPr/>
    </dgm:pt>
    <dgm:pt modelId="{70705414-3A42-4902-925E-2D8A06AA4676}" type="pres">
      <dgm:prSet presAssocID="{701DF0BC-828B-4A54-A9E8-E04815C6F476}"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D67AF22-6B39-43AE-A010-D194F08B01A5}" type="pres">
      <dgm:prSet presAssocID="{7C7E9342-FED4-49B4-BFFD-F4925F88F459}"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EF0CFB4-7FA6-4CDD-8D6E-143F66073E9C}" type="pres">
      <dgm:prSet presAssocID="{7C7E9342-FED4-49B4-BFFD-F4925F88F459}" presName="imgShp" presStyleLbl="fgImgPlace1" presStyleIdx="2" presStyleCnt="6"/>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D8C29A5-8B0A-4846-A701-3D421EADE20C}" type="pres">
      <dgm:prSet presAssocID="{7C7E9342-FED4-49B4-BFFD-F4925F88F459}" presName="txShp" presStyleLbl="node1" presStyleIdx="2" presStyleCnt="6">
        <dgm:presLayoutVars>
          <dgm:bulletEnabled val="1"/>
        </dgm:presLayoutVars>
      </dgm:prSet>
      <dgm:spPr/>
    </dgm:pt>
    <dgm:pt modelId="{551CB955-119D-4A10-81BC-E05591E11B0B}" type="pres">
      <dgm:prSet presAssocID="{2F1A2895-C103-4208-A9D3-E539C50D68BE}"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E027D81-B5EB-469F-9F71-498F05F9FDFC}" type="pres">
      <dgm:prSet presAssocID="{1944F16E-36C8-472E-8C69-9B4D768E99B9}"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F506FBA-F3DC-40C7-BDBA-62B6D066A807}" type="pres">
      <dgm:prSet presAssocID="{1944F16E-36C8-472E-8C69-9B4D768E99B9}" presName="imgShp" presStyleLbl="fgImgPlace1" presStyleIdx="3" presStyleCnt="6"/>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E961C54-215C-4DB8-974D-89614C118E68}" type="pres">
      <dgm:prSet presAssocID="{1944F16E-36C8-472E-8C69-9B4D768E99B9}" presName="txShp" presStyleLbl="node1" presStyleIdx="3" presStyleCnt="6">
        <dgm:presLayoutVars>
          <dgm:bulletEnabled val="1"/>
        </dgm:presLayoutVars>
      </dgm:prSet>
      <dgm:spPr/>
    </dgm:pt>
    <dgm:pt modelId="{4A93DAC0-C69A-44C5-AA60-11E575A8CBAE}" type="pres">
      <dgm:prSet presAssocID="{182E01A0-0B57-4900-8081-275DE0FE9DFF}"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F9886A82-B614-484D-97F7-ABE7BC8AAF2C}" type="pres">
      <dgm:prSet presAssocID="{1E847FA5-0928-42B5-A522-FD4F5D2020D9}"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9D9B9EF-887D-4FFD-A634-01115A600F2D}" type="pres">
      <dgm:prSet presAssocID="{1E847FA5-0928-42B5-A522-FD4F5D2020D9}" presName="imgShp" presStyleLbl="fgImgPlace1" presStyleIdx="4" presStyleCnt="6"/>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B047FAB-05EE-432F-BB85-BF6108664DDB}" type="pres">
      <dgm:prSet presAssocID="{1E847FA5-0928-42B5-A522-FD4F5D2020D9}" presName="txShp" presStyleLbl="node1" presStyleIdx="4" presStyleCnt="6">
        <dgm:presLayoutVars>
          <dgm:bulletEnabled val="1"/>
        </dgm:presLayoutVars>
      </dgm:prSet>
      <dgm:spPr/>
    </dgm:pt>
    <dgm:pt modelId="{73AE4BC0-6887-41E2-9537-B65A65692BEF}" type="pres">
      <dgm:prSet presAssocID="{852F5BAC-2613-41D9-99D7-C5B8F20754C6}" presName="spacing"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E26A712-6447-468C-B90F-E19CDDFB641E}" type="pres">
      <dgm:prSet presAssocID="{D1D96912-0C7E-4479-8837-A183EF54919E}"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471A73C7-CAAF-4822-B384-C04A2A3FF596}" type="pres">
      <dgm:prSet presAssocID="{D1D96912-0C7E-4479-8837-A183EF54919E}" presName="imgShp" presStyleLbl="fgImgPlace1" presStyleIdx="5" presStyleCnt="6"/>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35BB22A-4DFE-4DF2-AD12-8B33403913A6}" type="pres">
      <dgm:prSet presAssocID="{D1D96912-0C7E-4479-8837-A183EF54919E}" presName="txShp" presStyleLbl="node1" presStyleIdx="5" presStyleCnt="6">
        <dgm:presLayoutVars>
          <dgm:bulletEnabled val="1"/>
        </dgm:presLayoutVars>
      </dgm:prSet>
      <dgm:spPr/>
    </dgm:pt>
  </dgm:ptLst>
  <dgm:cxnLst>
    <dgm:cxn modelId="{9A5DA41B-6050-43D0-AEDD-10A969561231}" srcId="{16F62A8A-4400-48C5-B5B6-EF9B88348140}" destId="{1E847FA5-0928-42B5-A522-FD4F5D2020D9}" srcOrd="4" destOrd="0" parTransId="{1D4D4A26-E066-40E8-8F01-583468CB550B}" sibTransId="{852F5BAC-2613-41D9-99D7-C5B8F20754C6}"/>
    <dgm:cxn modelId="{D43D8D27-966C-4094-83BB-404815B99E14}" srcId="{16F62A8A-4400-48C5-B5B6-EF9B88348140}" destId="{CA82F8FA-BF8A-4163-9CF5-4AC83558CB92}" srcOrd="0" destOrd="0" parTransId="{0A441A2F-6FEF-4177-9C3F-E7991E4DF6A9}" sibTransId="{1FC908FC-3CC9-418C-A646-786274763160}"/>
    <dgm:cxn modelId="{153A6163-0248-463A-ADE7-568D1F19210D}" srcId="{16F62A8A-4400-48C5-B5B6-EF9B88348140}" destId="{1944F16E-36C8-472E-8C69-9B4D768E99B9}" srcOrd="3" destOrd="0" parTransId="{DADD9C6F-0198-4F8A-B791-40086A5162C8}" sibTransId="{182E01A0-0B57-4900-8081-275DE0FE9DFF}"/>
    <dgm:cxn modelId="{58C7F268-F719-4DD7-8294-ACBEF51B1614}" type="presOf" srcId="{1E847FA5-0928-42B5-A522-FD4F5D2020D9}" destId="{AB047FAB-05EE-432F-BB85-BF6108664DDB}" srcOrd="0" destOrd="0" presId="urn:microsoft.com/office/officeart/2005/8/layout/vList3"/>
    <dgm:cxn modelId="{7D542549-4725-4F2D-B76C-0AF510FC98B6}" type="presOf" srcId="{CA82F8FA-BF8A-4163-9CF5-4AC83558CB92}" destId="{314517D1-27AC-404C-81E5-548350DE40EB}" srcOrd="0" destOrd="0" presId="urn:microsoft.com/office/officeart/2005/8/layout/vList3"/>
    <dgm:cxn modelId="{43E8496B-3F1F-4408-B1A8-223F57E31C57}" srcId="{16F62A8A-4400-48C5-B5B6-EF9B88348140}" destId="{7C7E9342-FED4-49B4-BFFD-F4925F88F459}" srcOrd="2" destOrd="0" parTransId="{B4E45F86-5195-44B3-B45D-9825815787F9}" sibTransId="{2F1A2895-C103-4208-A9D3-E539C50D68BE}"/>
    <dgm:cxn modelId="{2AC4A54D-E9D8-4C52-8598-97A1BF903AF4}" srcId="{16F62A8A-4400-48C5-B5B6-EF9B88348140}" destId="{63E1E1E1-62A7-4334-9D2A-8632775E4A57}" srcOrd="1" destOrd="0" parTransId="{925D2965-B3E2-4C88-ACD8-5224A2A3028D}" sibTransId="{701DF0BC-828B-4A54-A9E8-E04815C6F476}"/>
    <dgm:cxn modelId="{1F51816E-C958-455D-9F12-2F54B63B75A1}" type="presOf" srcId="{D1D96912-0C7E-4479-8837-A183EF54919E}" destId="{635BB22A-4DFE-4DF2-AD12-8B33403913A6}" srcOrd="0" destOrd="0" presId="urn:microsoft.com/office/officeart/2005/8/layout/vList3"/>
    <dgm:cxn modelId="{B9D59E7D-D7E5-41A1-AAD6-1BD5880F60B3}" srcId="{16F62A8A-4400-48C5-B5B6-EF9B88348140}" destId="{D1D96912-0C7E-4479-8837-A183EF54919E}" srcOrd="5" destOrd="0" parTransId="{ABBE6FA8-3BC1-4836-9556-BAD1E9EDC60C}" sibTransId="{EDFF3515-B6D1-4CAF-A9AD-9651087F0023}"/>
    <dgm:cxn modelId="{861F57AC-D01E-484D-BAD3-E346BB09E03B}" type="presOf" srcId="{63E1E1E1-62A7-4334-9D2A-8632775E4A57}" destId="{4C98070F-AD64-4D9C-9A99-20E3D590DFBD}" srcOrd="0" destOrd="0" presId="urn:microsoft.com/office/officeart/2005/8/layout/vList3"/>
    <dgm:cxn modelId="{02643ED2-2AFA-4251-A6A0-D54B098D602D}" type="presOf" srcId="{16F62A8A-4400-48C5-B5B6-EF9B88348140}" destId="{A382D7E2-11E9-4C21-86C6-1FEBADA0E929}" srcOrd="0" destOrd="0" presId="urn:microsoft.com/office/officeart/2005/8/layout/vList3"/>
    <dgm:cxn modelId="{436FC4EB-CA18-4246-867E-ECF5F6EECB67}" type="presOf" srcId="{1944F16E-36C8-472E-8C69-9B4D768E99B9}" destId="{2E961C54-215C-4DB8-974D-89614C118E68}" srcOrd="0" destOrd="0" presId="urn:microsoft.com/office/officeart/2005/8/layout/vList3"/>
    <dgm:cxn modelId="{402C90FB-E7DC-4D7E-98BF-86E15B748B1E}" type="presOf" srcId="{7C7E9342-FED4-49B4-BFFD-F4925F88F459}" destId="{CD8C29A5-8B0A-4846-A701-3D421EADE20C}" srcOrd="0" destOrd="0" presId="urn:microsoft.com/office/officeart/2005/8/layout/vList3"/>
    <dgm:cxn modelId="{115847F6-3E27-4F49-AA06-1E72453584FF}" type="presParOf" srcId="{A382D7E2-11E9-4C21-86C6-1FEBADA0E929}" destId="{CD9F94B5-24F7-4722-87BC-EC557B326AD1}" srcOrd="0" destOrd="0" presId="urn:microsoft.com/office/officeart/2005/8/layout/vList3"/>
    <dgm:cxn modelId="{9B53EFC2-D32E-4098-9AA2-073C12F8602D}" type="presParOf" srcId="{CD9F94B5-24F7-4722-87BC-EC557B326AD1}" destId="{4E3603DF-E587-471D-8361-9B221B9A7D72}" srcOrd="0" destOrd="0" presId="urn:microsoft.com/office/officeart/2005/8/layout/vList3"/>
    <dgm:cxn modelId="{B6BC789D-C11A-4256-BC58-4FD1F8AEB891}" type="presParOf" srcId="{CD9F94B5-24F7-4722-87BC-EC557B326AD1}" destId="{314517D1-27AC-404C-81E5-548350DE40EB}" srcOrd="1" destOrd="0" presId="urn:microsoft.com/office/officeart/2005/8/layout/vList3"/>
    <dgm:cxn modelId="{F13BB325-7DBB-496B-9277-69DEEFFE4017}" type="presParOf" srcId="{A382D7E2-11E9-4C21-86C6-1FEBADA0E929}" destId="{D557BE13-757E-48AE-B7F2-695D5420183D}" srcOrd="1" destOrd="0" presId="urn:microsoft.com/office/officeart/2005/8/layout/vList3"/>
    <dgm:cxn modelId="{59452614-86C9-4308-973E-FF9D411F38CF}" type="presParOf" srcId="{A382D7E2-11E9-4C21-86C6-1FEBADA0E929}" destId="{72FE5976-4AE8-47EF-AE6C-43405DA0E1D9}" srcOrd="2" destOrd="0" presId="urn:microsoft.com/office/officeart/2005/8/layout/vList3"/>
    <dgm:cxn modelId="{80EF6223-635D-44C6-862A-FC71F6D690E1}" type="presParOf" srcId="{72FE5976-4AE8-47EF-AE6C-43405DA0E1D9}" destId="{C64CE390-4025-4C51-8687-9FD9867E089B}" srcOrd="0" destOrd="0" presId="urn:microsoft.com/office/officeart/2005/8/layout/vList3"/>
    <dgm:cxn modelId="{93A507CE-D3E2-44D3-83F5-242F0BD54B27}" type="presParOf" srcId="{72FE5976-4AE8-47EF-AE6C-43405DA0E1D9}" destId="{4C98070F-AD64-4D9C-9A99-20E3D590DFBD}" srcOrd="1" destOrd="0" presId="urn:microsoft.com/office/officeart/2005/8/layout/vList3"/>
    <dgm:cxn modelId="{9AE6E53D-F23D-4749-B7A4-D395448E3003}" type="presParOf" srcId="{A382D7E2-11E9-4C21-86C6-1FEBADA0E929}" destId="{70705414-3A42-4902-925E-2D8A06AA4676}" srcOrd="3" destOrd="0" presId="urn:microsoft.com/office/officeart/2005/8/layout/vList3"/>
    <dgm:cxn modelId="{2A086916-C8CD-4DF6-A53F-1728F4449B3A}" type="presParOf" srcId="{A382D7E2-11E9-4C21-86C6-1FEBADA0E929}" destId="{FD67AF22-6B39-43AE-A010-D194F08B01A5}" srcOrd="4" destOrd="0" presId="urn:microsoft.com/office/officeart/2005/8/layout/vList3"/>
    <dgm:cxn modelId="{59755BA9-3C81-4890-8BEC-34DAE032444E}" type="presParOf" srcId="{FD67AF22-6B39-43AE-A010-D194F08B01A5}" destId="{4EF0CFB4-7FA6-4CDD-8D6E-143F66073E9C}" srcOrd="0" destOrd="0" presId="urn:microsoft.com/office/officeart/2005/8/layout/vList3"/>
    <dgm:cxn modelId="{C6F4EF9D-5CCD-4D50-A08D-AFAF0CE684DF}" type="presParOf" srcId="{FD67AF22-6B39-43AE-A010-D194F08B01A5}" destId="{CD8C29A5-8B0A-4846-A701-3D421EADE20C}" srcOrd="1" destOrd="0" presId="urn:microsoft.com/office/officeart/2005/8/layout/vList3"/>
    <dgm:cxn modelId="{838F34C5-B389-4A87-80E2-CF9E526568F2}" type="presParOf" srcId="{A382D7E2-11E9-4C21-86C6-1FEBADA0E929}" destId="{551CB955-119D-4A10-81BC-E05591E11B0B}" srcOrd="5" destOrd="0" presId="urn:microsoft.com/office/officeart/2005/8/layout/vList3"/>
    <dgm:cxn modelId="{42552AF4-E424-47F8-A3E6-3CE849763494}" type="presParOf" srcId="{A382D7E2-11E9-4C21-86C6-1FEBADA0E929}" destId="{9E027D81-B5EB-469F-9F71-498F05F9FDFC}" srcOrd="6" destOrd="0" presId="urn:microsoft.com/office/officeart/2005/8/layout/vList3"/>
    <dgm:cxn modelId="{63B0C88D-42D0-42DF-ADCE-7303DA4E3E25}" type="presParOf" srcId="{9E027D81-B5EB-469F-9F71-498F05F9FDFC}" destId="{AF506FBA-F3DC-40C7-BDBA-62B6D066A807}" srcOrd="0" destOrd="0" presId="urn:microsoft.com/office/officeart/2005/8/layout/vList3"/>
    <dgm:cxn modelId="{3B95E00F-A294-4934-87AD-FE9B9227BF7C}" type="presParOf" srcId="{9E027D81-B5EB-469F-9F71-498F05F9FDFC}" destId="{2E961C54-215C-4DB8-974D-89614C118E68}" srcOrd="1" destOrd="0" presId="urn:microsoft.com/office/officeart/2005/8/layout/vList3"/>
    <dgm:cxn modelId="{3BB355CD-2B9B-485D-AA86-AE873DFD266D}" type="presParOf" srcId="{A382D7E2-11E9-4C21-86C6-1FEBADA0E929}" destId="{4A93DAC0-C69A-44C5-AA60-11E575A8CBAE}" srcOrd="7" destOrd="0" presId="urn:microsoft.com/office/officeart/2005/8/layout/vList3"/>
    <dgm:cxn modelId="{9848E5B3-0A50-49D2-9AF8-A44FBC29E9DB}" type="presParOf" srcId="{A382D7E2-11E9-4C21-86C6-1FEBADA0E929}" destId="{F9886A82-B614-484D-97F7-ABE7BC8AAF2C}" srcOrd="8" destOrd="0" presId="urn:microsoft.com/office/officeart/2005/8/layout/vList3"/>
    <dgm:cxn modelId="{B0040423-3174-4F13-9197-934D83AB887F}" type="presParOf" srcId="{F9886A82-B614-484D-97F7-ABE7BC8AAF2C}" destId="{29D9B9EF-887D-4FFD-A634-01115A600F2D}" srcOrd="0" destOrd="0" presId="urn:microsoft.com/office/officeart/2005/8/layout/vList3"/>
    <dgm:cxn modelId="{01CDC186-17EE-4884-A1CB-7CD0079B01C4}" type="presParOf" srcId="{F9886A82-B614-484D-97F7-ABE7BC8AAF2C}" destId="{AB047FAB-05EE-432F-BB85-BF6108664DDB}" srcOrd="1" destOrd="0" presId="urn:microsoft.com/office/officeart/2005/8/layout/vList3"/>
    <dgm:cxn modelId="{A9A199E2-7287-40AA-A8D6-AB25D28C097B}" type="presParOf" srcId="{A382D7E2-11E9-4C21-86C6-1FEBADA0E929}" destId="{73AE4BC0-6887-41E2-9537-B65A65692BEF}" srcOrd="9" destOrd="0" presId="urn:microsoft.com/office/officeart/2005/8/layout/vList3"/>
    <dgm:cxn modelId="{010E9AC4-2A5B-4DEF-9996-A02E47B754C0}" type="presParOf" srcId="{A382D7E2-11E9-4C21-86C6-1FEBADA0E929}" destId="{9E26A712-6447-468C-B90F-E19CDDFB641E}" srcOrd="10" destOrd="0" presId="urn:microsoft.com/office/officeart/2005/8/layout/vList3"/>
    <dgm:cxn modelId="{54B9A67C-CCF2-42EE-AD2A-872038D368CB}" type="presParOf" srcId="{9E26A712-6447-468C-B90F-E19CDDFB641E}" destId="{471A73C7-CAAF-4822-B384-C04A2A3FF596}" srcOrd="0" destOrd="0" presId="urn:microsoft.com/office/officeart/2005/8/layout/vList3"/>
    <dgm:cxn modelId="{A67C0DD7-387C-4F03-92AA-322350A8598A}" type="presParOf" srcId="{9E26A712-6447-468C-B90F-E19CDDFB641E}" destId="{635BB22A-4DFE-4DF2-AD12-8B33403913A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E623F-169B-4EA5-94AF-CF138F9457E0}">
      <dsp:nvSpPr>
        <dsp:cNvPr id="0" name=""/>
        <dsp:cNvSpPr/>
      </dsp:nvSpPr>
      <dsp:spPr>
        <a:xfrm rot="10800000">
          <a:off x="1457225" y="1634"/>
          <a:ext cx="4784375" cy="100855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744" tIns="106680" rIns="199136" bIns="106680" numCol="1" spcCol="1270" anchor="ctr" anchorCtr="0">
          <a:noAutofit/>
        </a:bodyPr>
        <a:lstStyle/>
        <a:p>
          <a:pPr marL="0" lvl="0" indent="0" algn="ctr" defTabSz="1244600" rtl="0">
            <a:lnSpc>
              <a:spcPct val="90000"/>
            </a:lnSpc>
            <a:spcBef>
              <a:spcPct val="0"/>
            </a:spcBef>
            <a:spcAft>
              <a:spcPct val="35000"/>
            </a:spcAft>
            <a:buNone/>
          </a:pPr>
          <a:r>
            <a:rPr lang="es-CO" sz="2800" kern="1200" dirty="0">
              <a:latin typeface="Montserrat" panose="00000500000000000000" pitchFamily="50" charset="0"/>
            </a:rPr>
            <a:t>Se actúa sobre la secundaria.</a:t>
          </a:r>
        </a:p>
      </dsp:txBody>
      <dsp:txXfrm rot="10800000">
        <a:off x="1709363" y="1634"/>
        <a:ext cx="4532237" cy="1008554"/>
      </dsp:txXfrm>
    </dsp:sp>
    <dsp:sp modelId="{A9771FB7-9F86-4E6C-940E-E4B0A6901B23}">
      <dsp:nvSpPr>
        <dsp:cNvPr id="0" name=""/>
        <dsp:cNvSpPr/>
      </dsp:nvSpPr>
      <dsp:spPr>
        <a:xfrm>
          <a:off x="952948" y="1634"/>
          <a:ext cx="1008554" cy="100855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51A3D0-CB9B-44AF-BBB4-022B470AFB33}">
      <dsp:nvSpPr>
        <dsp:cNvPr id="0" name=""/>
        <dsp:cNvSpPr/>
      </dsp:nvSpPr>
      <dsp:spPr>
        <a:xfrm rot="10800000">
          <a:off x="1457225" y="1311249"/>
          <a:ext cx="4784375" cy="100855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744" tIns="106680" rIns="199136" bIns="106680" numCol="1" spcCol="1270" anchor="ctr" anchorCtr="0">
          <a:noAutofit/>
        </a:bodyPr>
        <a:lstStyle/>
        <a:p>
          <a:pPr marL="0" lvl="0" indent="0" algn="ctr" defTabSz="1244600" rtl="0">
            <a:lnSpc>
              <a:spcPct val="90000"/>
            </a:lnSpc>
            <a:spcBef>
              <a:spcPct val="0"/>
            </a:spcBef>
            <a:spcAft>
              <a:spcPct val="35000"/>
            </a:spcAft>
            <a:buNone/>
          </a:pPr>
          <a:r>
            <a:rPr lang="es-CO" sz="2800" kern="1200" dirty="0">
              <a:latin typeface="Montserrat" panose="00000500000000000000" pitchFamily="50" charset="0"/>
            </a:rPr>
            <a:t>Evitar mayores daños.</a:t>
          </a:r>
        </a:p>
      </dsp:txBody>
      <dsp:txXfrm rot="10800000">
        <a:off x="1709363" y="1311249"/>
        <a:ext cx="4532237" cy="1008554"/>
      </dsp:txXfrm>
    </dsp:sp>
    <dsp:sp modelId="{A837A514-3CCC-4952-AB54-363075D4ECC6}">
      <dsp:nvSpPr>
        <dsp:cNvPr id="0" name=""/>
        <dsp:cNvSpPr/>
      </dsp:nvSpPr>
      <dsp:spPr>
        <a:xfrm>
          <a:off x="952948" y="1311249"/>
          <a:ext cx="1008554" cy="100855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1121E7-08E3-458B-BD48-A45D03A01BC4}">
      <dsp:nvSpPr>
        <dsp:cNvPr id="0" name=""/>
        <dsp:cNvSpPr/>
      </dsp:nvSpPr>
      <dsp:spPr>
        <a:xfrm rot="10800000">
          <a:off x="1457225" y="2620865"/>
          <a:ext cx="4784375" cy="100855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4744" tIns="106680" rIns="199136" bIns="106680" numCol="1" spcCol="1270" anchor="ctr" anchorCtr="0">
          <a:noAutofit/>
        </a:bodyPr>
        <a:lstStyle/>
        <a:p>
          <a:pPr marL="0" lvl="0" indent="0" algn="ctr" defTabSz="1244600" rtl="0">
            <a:lnSpc>
              <a:spcPct val="90000"/>
            </a:lnSpc>
            <a:spcBef>
              <a:spcPct val="0"/>
            </a:spcBef>
            <a:spcAft>
              <a:spcPct val="35000"/>
            </a:spcAft>
            <a:buNone/>
          </a:pPr>
          <a:r>
            <a:rPr lang="es-CO" sz="2800" kern="1200" dirty="0">
              <a:latin typeface="Montserrat" panose="00000500000000000000" pitchFamily="50" charset="0"/>
            </a:rPr>
            <a:t>Disminuir secuelas (hipoxia o hipotensión).</a:t>
          </a:r>
        </a:p>
      </dsp:txBody>
      <dsp:txXfrm rot="10800000">
        <a:off x="1709363" y="2620865"/>
        <a:ext cx="4532237" cy="1008554"/>
      </dsp:txXfrm>
    </dsp:sp>
    <dsp:sp modelId="{96243905-4F07-4C10-8C5F-F9FB2998D29D}">
      <dsp:nvSpPr>
        <dsp:cNvPr id="0" name=""/>
        <dsp:cNvSpPr/>
      </dsp:nvSpPr>
      <dsp:spPr>
        <a:xfrm>
          <a:off x="952948" y="2620865"/>
          <a:ext cx="1008554" cy="100855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AAD8E-E036-43EE-B3F7-B2D72F7778B2}">
      <dsp:nvSpPr>
        <dsp:cNvPr id="0" name=""/>
        <dsp:cNvSpPr/>
      </dsp:nvSpPr>
      <dsp:spPr>
        <a:xfrm>
          <a:off x="1844287" y="-27251"/>
          <a:ext cx="4464825" cy="4464825"/>
        </a:xfrm>
        <a:prstGeom prst="circularArrow">
          <a:avLst>
            <a:gd name="adj1" fmla="val 5544"/>
            <a:gd name="adj2" fmla="val 330680"/>
            <a:gd name="adj3" fmla="val 13767765"/>
            <a:gd name="adj4" fmla="val 17390932"/>
            <a:gd name="adj5" fmla="val 5757"/>
          </a:avLst>
        </a:prstGeom>
        <a:solidFill>
          <a:schemeClr val="dk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C0855D2-9289-4928-A78C-2E8D6D4270D0}">
      <dsp:nvSpPr>
        <dsp:cNvPr id="0" name=""/>
        <dsp:cNvSpPr/>
      </dsp:nvSpPr>
      <dsp:spPr>
        <a:xfrm>
          <a:off x="3027666" y="1220"/>
          <a:ext cx="2098067" cy="104903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s-CO" sz="2600" kern="1200" dirty="0">
              <a:latin typeface="Montserrat" panose="00000500000000000000" pitchFamily="50" charset="0"/>
            </a:rPr>
            <a:t>Signos vitales</a:t>
          </a:r>
        </a:p>
      </dsp:txBody>
      <dsp:txXfrm>
        <a:off x="3078876" y="52430"/>
        <a:ext cx="1995647" cy="946613"/>
      </dsp:txXfrm>
    </dsp:sp>
    <dsp:sp modelId="{322E4F27-7A74-46D1-9A17-123ED64DDDF6}">
      <dsp:nvSpPr>
        <dsp:cNvPr id="0" name=""/>
        <dsp:cNvSpPr/>
      </dsp:nvSpPr>
      <dsp:spPr>
        <a:xfrm>
          <a:off x="4838455" y="1316835"/>
          <a:ext cx="2098067" cy="104903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s-CO" sz="2600" kern="1200" dirty="0">
              <a:latin typeface="Montserrat" panose="00000500000000000000" pitchFamily="50" charset="0"/>
            </a:rPr>
            <a:t>Otros traumas</a:t>
          </a:r>
        </a:p>
      </dsp:txBody>
      <dsp:txXfrm>
        <a:off x="4889665" y="1368045"/>
        <a:ext cx="1995647" cy="946613"/>
      </dsp:txXfrm>
    </dsp:sp>
    <dsp:sp modelId="{1402A445-316A-4796-9B2F-911DB6856BD3}">
      <dsp:nvSpPr>
        <dsp:cNvPr id="0" name=""/>
        <dsp:cNvSpPr/>
      </dsp:nvSpPr>
      <dsp:spPr>
        <a:xfrm>
          <a:off x="4146795" y="3445546"/>
          <a:ext cx="2098067" cy="104903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s-CO" sz="2600" kern="1200">
              <a:latin typeface="Montserrat" panose="00000500000000000000" pitchFamily="50" charset="0"/>
            </a:rPr>
            <a:t>Glasgow</a:t>
          </a:r>
        </a:p>
      </dsp:txBody>
      <dsp:txXfrm>
        <a:off x="4198005" y="3496756"/>
        <a:ext cx="1995647" cy="946613"/>
      </dsp:txXfrm>
    </dsp:sp>
    <dsp:sp modelId="{825FE636-C7F7-4F67-AABC-D82D6C5B6C85}">
      <dsp:nvSpPr>
        <dsp:cNvPr id="0" name=""/>
        <dsp:cNvSpPr/>
      </dsp:nvSpPr>
      <dsp:spPr>
        <a:xfrm>
          <a:off x="1908536" y="3445546"/>
          <a:ext cx="2098067" cy="104903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s-CO" sz="2600" kern="1200">
              <a:latin typeface="Montserrat" panose="00000500000000000000" pitchFamily="50" charset="0"/>
            </a:rPr>
            <a:t>Paresias</a:t>
          </a:r>
        </a:p>
      </dsp:txBody>
      <dsp:txXfrm>
        <a:off x="1959746" y="3496756"/>
        <a:ext cx="1995647" cy="946613"/>
      </dsp:txXfrm>
    </dsp:sp>
    <dsp:sp modelId="{5B8FC719-8F44-406E-84B2-B564444E33C9}">
      <dsp:nvSpPr>
        <dsp:cNvPr id="0" name=""/>
        <dsp:cNvSpPr/>
      </dsp:nvSpPr>
      <dsp:spPr>
        <a:xfrm>
          <a:off x="1216877" y="1316835"/>
          <a:ext cx="2098067" cy="104903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s-CO" sz="2600" kern="1200">
              <a:latin typeface="Montserrat" panose="00000500000000000000" pitchFamily="50" charset="0"/>
            </a:rPr>
            <a:t>Pupilas</a:t>
          </a:r>
        </a:p>
      </dsp:txBody>
      <dsp:txXfrm>
        <a:off x="1268087" y="1368045"/>
        <a:ext cx="1995647" cy="9466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456E8-CEAC-4C23-AEBD-C74E14C58870}">
      <dsp:nvSpPr>
        <dsp:cNvPr id="0" name=""/>
        <dsp:cNvSpPr/>
      </dsp:nvSpPr>
      <dsp:spPr>
        <a:xfrm>
          <a:off x="2812" y="2023226"/>
          <a:ext cx="1370662" cy="87037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66C081A-8C6B-4ACE-B35D-01CCE2ECC88B}">
      <dsp:nvSpPr>
        <dsp:cNvPr id="0" name=""/>
        <dsp:cNvSpPr/>
      </dsp:nvSpPr>
      <dsp:spPr>
        <a:xfrm>
          <a:off x="155108" y="2167907"/>
          <a:ext cx="1370662" cy="87037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latin typeface="Montserrat" panose="00000500000000000000" pitchFamily="50" charset="0"/>
            </a:rPr>
            <a:t>Prueba ideal de evaluación</a:t>
          </a:r>
        </a:p>
      </dsp:txBody>
      <dsp:txXfrm>
        <a:off x="180600" y="2193399"/>
        <a:ext cx="1319678" cy="819386"/>
      </dsp:txXfrm>
    </dsp:sp>
    <dsp:sp modelId="{8A8336C2-C2E3-439F-B725-DE9EAB5702BE}">
      <dsp:nvSpPr>
        <dsp:cNvPr id="0" name=""/>
        <dsp:cNvSpPr/>
      </dsp:nvSpPr>
      <dsp:spPr>
        <a:xfrm>
          <a:off x="1678066" y="2023226"/>
          <a:ext cx="1370662" cy="87037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2F294FC-8C22-4D49-8463-9E762F40B6F3}">
      <dsp:nvSpPr>
        <dsp:cNvPr id="0" name=""/>
        <dsp:cNvSpPr/>
      </dsp:nvSpPr>
      <dsp:spPr>
        <a:xfrm>
          <a:off x="1830362" y="2167907"/>
          <a:ext cx="1370662" cy="87037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latin typeface="Montserrat" panose="00000500000000000000" pitchFamily="50" charset="0"/>
            </a:rPr>
            <a:t>Información necesaria</a:t>
          </a:r>
        </a:p>
      </dsp:txBody>
      <dsp:txXfrm>
        <a:off x="1855854" y="2193399"/>
        <a:ext cx="1319678" cy="819386"/>
      </dsp:txXfrm>
    </dsp:sp>
    <dsp:sp modelId="{4035B15D-E78E-4031-AA01-B5E0C508E81B}">
      <dsp:nvSpPr>
        <dsp:cNvPr id="0" name=""/>
        <dsp:cNvSpPr/>
      </dsp:nvSpPr>
      <dsp:spPr>
        <a:xfrm>
          <a:off x="3353320" y="2023226"/>
          <a:ext cx="1370662" cy="87037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A25C32B-9E4F-4C7C-A4FE-B22677FD4A1E}">
      <dsp:nvSpPr>
        <dsp:cNvPr id="0" name=""/>
        <dsp:cNvSpPr/>
      </dsp:nvSpPr>
      <dsp:spPr>
        <a:xfrm>
          <a:off x="3505616" y="2167907"/>
          <a:ext cx="1370662" cy="87037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latin typeface="Montserrat" panose="00000500000000000000" pitchFamily="50" charset="0"/>
            </a:rPr>
            <a:t>Rápido y económico</a:t>
          </a:r>
        </a:p>
      </dsp:txBody>
      <dsp:txXfrm>
        <a:off x="3531108" y="2193399"/>
        <a:ext cx="1319678" cy="819386"/>
      </dsp:txXfrm>
    </dsp:sp>
    <dsp:sp modelId="{48B0DC0D-A4CA-4F6F-BF37-1F9E62462CCA}">
      <dsp:nvSpPr>
        <dsp:cNvPr id="0" name=""/>
        <dsp:cNvSpPr/>
      </dsp:nvSpPr>
      <dsp:spPr>
        <a:xfrm>
          <a:off x="5028574" y="2023226"/>
          <a:ext cx="1370662" cy="87037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1B441DA-E25D-48D7-B3D0-4E449B952F70}">
      <dsp:nvSpPr>
        <dsp:cNvPr id="0" name=""/>
        <dsp:cNvSpPr/>
      </dsp:nvSpPr>
      <dsp:spPr>
        <a:xfrm>
          <a:off x="5180870" y="2167907"/>
          <a:ext cx="1370662" cy="87037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latin typeface="Montserrat" panose="00000500000000000000" pitchFamily="50" charset="0"/>
            </a:rPr>
            <a:t>No invasivo ni necesita contraste</a:t>
          </a:r>
        </a:p>
      </dsp:txBody>
      <dsp:txXfrm>
        <a:off x="5206362" y="2193399"/>
        <a:ext cx="1319678" cy="819386"/>
      </dsp:txXfrm>
    </dsp:sp>
    <dsp:sp modelId="{2407030B-9C3F-440B-A82A-2E975605E9E5}">
      <dsp:nvSpPr>
        <dsp:cNvPr id="0" name=""/>
        <dsp:cNvSpPr/>
      </dsp:nvSpPr>
      <dsp:spPr>
        <a:xfrm>
          <a:off x="6703828" y="2023226"/>
          <a:ext cx="1370662" cy="87037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6C6FA6-000C-4AD6-8C40-98BAD3A6416C}">
      <dsp:nvSpPr>
        <dsp:cNvPr id="0" name=""/>
        <dsp:cNvSpPr/>
      </dsp:nvSpPr>
      <dsp:spPr>
        <a:xfrm>
          <a:off x="6856124" y="2167907"/>
          <a:ext cx="1370662" cy="87037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CO" sz="1600" kern="1200" dirty="0">
              <a:latin typeface="Montserrat" panose="00000500000000000000" pitchFamily="50" charset="0"/>
            </a:rPr>
            <a:t>¿Fácilmente disponible?</a:t>
          </a:r>
        </a:p>
      </dsp:txBody>
      <dsp:txXfrm>
        <a:off x="6881616" y="2193399"/>
        <a:ext cx="1319678" cy="819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4580AB-79CE-4C0B-9F93-50EDC245FA4D}">
      <dsp:nvSpPr>
        <dsp:cNvPr id="0" name=""/>
        <dsp:cNvSpPr/>
      </dsp:nvSpPr>
      <dsp:spPr>
        <a:xfrm>
          <a:off x="633221" y="0"/>
          <a:ext cx="7176516" cy="3340100"/>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2CB285D2-EAF6-4ACD-BCE7-B953E7AA2450}">
      <dsp:nvSpPr>
        <dsp:cNvPr id="0" name=""/>
        <dsp:cNvSpPr/>
      </dsp:nvSpPr>
      <dsp:spPr>
        <a:xfrm>
          <a:off x="2318" y="1002030"/>
          <a:ext cx="1350131"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CO" sz="1500" b="0" kern="1200" baseline="0" dirty="0">
              <a:latin typeface="Montserrat" panose="00000500000000000000" pitchFamily="50" charset="0"/>
            </a:rPr>
            <a:t>Azúcar derivado de la manosa </a:t>
          </a:r>
          <a:endParaRPr lang="es-CO" sz="1500" kern="1200" dirty="0">
            <a:latin typeface="Montserrat" panose="00000500000000000000" pitchFamily="50" charset="0"/>
          </a:endParaRPr>
        </a:p>
      </dsp:txBody>
      <dsp:txXfrm>
        <a:off x="67538" y="1067250"/>
        <a:ext cx="1219691" cy="1205600"/>
      </dsp:txXfrm>
    </dsp:sp>
    <dsp:sp modelId="{8D6329BB-B808-4FE9-9BA9-DB0A3CB998EE}">
      <dsp:nvSpPr>
        <dsp:cNvPr id="0" name=""/>
        <dsp:cNvSpPr/>
      </dsp:nvSpPr>
      <dsp:spPr>
        <a:xfrm>
          <a:off x="1419957" y="1002030"/>
          <a:ext cx="1350131"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CO" sz="1500" b="0" kern="1200" baseline="0">
              <a:latin typeface="Montserrat" panose="00000500000000000000" pitchFamily="50" charset="0"/>
            </a:rPr>
            <a:t>Inerte</a:t>
          </a:r>
          <a:endParaRPr lang="es-CO" sz="1500" kern="1200">
            <a:latin typeface="Montserrat" panose="00000500000000000000" pitchFamily="50" charset="0"/>
          </a:endParaRPr>
        </a:p>
      </dsp:txBody>
      <dsp:txXfrm>
        <a:off x="1485177" y="1067250"/>
        <a:ext cx="1219691" cy="1205600"/>
      </dsp:txXfrm>
    </dsp:sp>
    <dsp:sp modelId="{6EFD1C29-D3AF-4543-A014-3AEF7C7F44AA}">
      <dsp:nvSpPr>
        <dsp:cNvPr id="0" name=""/>
        <dsp:cNvSpPr/>
      </dsp:nvSpPr>
      <dsp:spPr>
        <a:xfrm>
          <a:off x="2837595" y="1002030"/>
          <a:ext cx="1350131"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CO" sz="1500" b="0" kern="1200" baseline="0">
              <a:latin typeface="Montserrat" panose="00000500000000000000" pitchFamily="50" charset="0"/>
            </a:rPr>
            <a:t>No es metabolizado por el organismo</a:t>
          </a:r>
          <a:endParaRPr lang="es-CO" sz="1500" kern="1200">
            <a:latin typeface="Montserrat" panose="00000500000000000000" pitchFamily="50" charset="0"/>
          </a:endParaRPr>
        </a:p>
      </dsp:txBody>
      <dsp:txXfrm>
        <a:off x="2902815" y="1067250"/>
        <a:ext cx="1219691" cy="1205600"/>
      </dsp:txXfrm>
    </dsp:sp>
    <dsp:sp modelId="{AAC8D59E-17F2-4C64-BD9D-81589F7995B0}">
      <dsp:nvSpPr>
        <dsp:cNvPr id="0" name=""/>
        <dsp:cNvSpPr/>
      </dsp:nvSpPr>
      <dsp:spPr>
        <a:xfrm>
          <a:off x="4255233" y="1002030"/>
          <a:ext cx="1350131"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CO" sz="1500" b="0" kern="1200" baseline="0" dirty="0">
              <a:latin typeface="Montserrat" panose="00000500000000000000" pitchFamily="50" charset="0"/>
            </a:rPr>
            <a:t>Eliminación renal sin ser reabsorbido  </a:t>
          </a:r>
          <a:endParaRPr lang="es-CO" sz="1500" kern="1200" dirty="0">
            <a:latin typeface="Montserrat" panose="00000500000000000000" pitchFamily="50" charset="0"/>
          </a:endParaRPr>
        </a:p>
      </dsp:txBody>
      <dsp:txXfrm>
        <a:off x="4320453" y="1067250"/>
        <a:ext cx="1219691" cy="1205600"/>
      </dsp:txXfrm>
    </dsp:sp>
    <dsp:sp modelId="{E6597759-EA60-4FC5-83F1-B73CA9C9A290}">
      <dsp:nvSpPr>
        <dsp:cNvPr id="0" name=""/>
        <dsp:cNvSpPr/>
      </dsp:nvSpPr>
      <dsp:spPr>
        <a:xfrm>
          <a:off x="5672871" y="1002030"/>
          <a:ext cx="1350131"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CO" sz="1500" b="0" kern="1200" baseline="0">
              <a:latin typeface="Montserrat" panose="00000500000000000000" pitchFamily="50" charset="0"/>
            </a:rPr>
            <a:t>Máximos efectos 30 a 40 min</a:t>
          </a:r>
          <a:endParaRPr lang="es-CO" sz="1500" kern="1200">
            <a:latin typeface="Montserrat" panose="00000500000000000000" pitchFamily="50" charset="0"/>
          </a:endParaRPr>
        </a:p>
      </dsp:txBody>
      <dsp:txXfrm>
        <a:off x="5738091" y="1067250"/>
        <a:ext cx="1219691" cy="1205600"/>
      </dsp:txXfrm>
    </dsp:sp>
    <dsp:sp modelId="{F435173C-B47C-4409-838B-B694E4DD36F6}">
      <dsp:nvSpPr>
        <dsp:cNvPr id="0" name=""/>
        <dsp:cNvSpPr/>
      </dsp:nvSpPr>
      <dsp:spPr>
        <a:xfrm>
          <a:off x="7090509" y="1002030"/>
          <a:ext cx="1350131" cy="13360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es-CO" sz="1500" b="0" kern="1200" baseline="0">
              <a:latin typeface="Montserrat" panose="00000500000000000000" pitchFamily="50" charset="0"/>
            </a:rPr>
            <a:t>Duración de acción de 2 a 12 hr </a:t>
          </a:r>
          <a:endParaRPr lang="es-CO" sz="1500" kern="1200">
            <a:latin typeface="Montserrat" panose="00000500000000000000" pitchFamily="50" charset="0"/>
          </a:endParaRPr>
        </a:p>
      </dsp:txBody>
      <dsp:txXfrm>
        <a:off x="7155729" y="1067250"/>
        <a:ext cx="1219691" cy="12056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53C83-5D88-45D4-8AFD-CD9CDDF136F2}">
      <dsp:nvSpPr>
        <dsp:cNvPr id="0" name=""/>
        <dsp:cNvSpPr/>
      </dsp:nvSpPr>
      <dsp:spPr>
        <a:xfrm>
          <a:off x="629207" y="0"/>
          <a:ext cx="7131018" cy="3096577"/>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0C7F500-6605-43C7-9F77-EDB40DD52603}">
      <dsp:nvSpPr>
        <dsp:cNvPr id="0" name=""/>
        <dsp:cNvSpPr/>
      </dsp:nvSpPr>
      <dsp:spPr>
        <a:xfrm>
          <a:off x="4198" y="928973"/>
          <a:ext cx="2019526" cy="1238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b="0" kern="1200" baseline="0">
              <a:latin typeface="Montserrat" panose="00000500000000000000" pitchFamily="50" charset="0"/>
            </a:rPr>
            <a:t>Inotrópica</a:t>
          </a:r>
          <a:endParaRPr lang="es-CO" sz="1700" kern="1200">
            <a:latin typeface="Montserrat" panose="00000500000000000000" pitchFamily="50" charset="0"/>
          </a:endParaRPr>
        </a:p>
      </dsp:txBody>
      <dsp:txXfrm>
        <a:off x="64663" y="989438"/>
        <a:ext cx="1898596" cy="1117700"/>
      </dsp:txXfrm>
    </dsp:sp>
    <dsp:sp modelId="{3703BE86-EAAB-48CD-9526-9EB107F2224C}">
      <dsp:nvSpPr>
        <dsp:cNvPr id="0" name=""/>
        <dsp:cNvSpPr/>
      </dsp:nvSpPr>
      <dsp:spPr>
        <a:xfrm>
          <a:off x="2124701" y="928973"/>
          <a:ext cx="2019526" cy="1238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b="0" kern="1200" baseline="0">
              <a:latin typeface="Montserrat" panose="00000500000000000000" pitchFamily="50" charset="0"/>
            </a:rPr>
            <a:t>Antinflamatoria</a:t>
          </a:r>
          <a:endParaRPr lang="es-CO" sz="1700" kern="1200">
            <a:latin typeface="Montserrat" panose="00000500000000000000" pitchFamily="50" charset="0"/>
          </a:endParaRPr>
        </a:p>
      </dsp:txBody>
      <dsp:txXfrm>
        <a:off x="2185166" y="989438"/>
        <a:ext cx="1898596" cy="1117700"/>
      </dsp:txXfrm>
    </dsp:sp>
    <dsp:sp modelId="{925FCF74-F9C6-45F2-AA91-FD5D8DA8C0FC}">
      <dsp:nvSpPr>
        <dsp:cNvPr id="0" name=""/>
        <dsp:cNvSpPr/>
      </dsp:nvSpPr>
      <dsp:spPr>
        <a:xfrm>
          <a:off x="4245204" y="928973"/>
          <a:ext cx="2019526" cy="1238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b="0" kern="1200" baseline="0">
              <a:latin typeface="Montserrat" panose="00000500000000000000" pitchFamily="50" charset="0"/>
            </a:rPr>
            <a:t>Inmunomoduladora</a:t>
          </a:r>
          <a:endParaRPr lang="es-CO" sz="1700" kern="1200">
            <a:latin typeface="Montserrat" panose="00000500000000000000" pitchFamily="50" charset="0"/>
          </a:endParaRPr>
        </a:p>
      </dsp:txBody>
      <dsp:txXfrm>
        <a:off x="4305669" y="989438"/>
        <a:ext cx="1898596" cy="1117700"/>
      </dsp:txXfrm>
    </dsp:sp>
    <dsp:sp modelId="{61627CD4-5B04-49C1-9769-BCA9DFD21BCB}">
      <dsp:nvSpPr>
        <dsp:cNvPr id="0" name=""/>
        <dsp:cNvSpPr/>
      </dsp:nvSpPr>
      <dsp:spPr>
        <a:xfrm>
          <a:off x="6365707" y="928973"/>
          <a:ext cx="2019526" cy="12386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s-CO" sz="1700" b="0" kern="1200" baseline="0" dirty="0">
              <a:latin typeface="Montserrat" panose="00000500000000000000" pitchFamily="50" charset="0"/>
            </a:rPr>
            <a:t>Mejora el flujo hepático y esplácnico</a:t>
          </a:r>
          <a:endParaRPr lang="es-CO" sz="1700" kern="1200" dirty="0">
            <a:latin typeface="Montserrat" panose="00000500000000000000" pitchFamily="50" charset="0"/>
          </a:endParaRPr>
        </a:p>
      </dsp:txBody>
      <dsp:txXfrm>
        <a:off x="6426172" y="989438"/>
        <a:ext cx="1898596" cy="11177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5572C-20AC-42D8-8D48-B253CFA79DF0}">
      <dsp:nvSpPr>
        <dsp:cNvPr id="0" name=""/>
        <dsp:cNvSpPr/>
      </dsp:nvSpPr>
      <dsp:spPr>
        <a:xfrm>
          <a:off x="632184" y="0"/>
          <a:ext cx="7164752" cy="3163569"/>
        </a:xfrm>
        <a:prstGeom prst="rightArrow">
          <a:avLst/>
        </a:prstGeom>
        <a:gradFill rotWithShape="0">
          <a:gsLst>
            <a:gs pos="0">
              <a:schemeClr val="dk2">
                <a:tint val="40000"/>
                <a:hueOff val="0"/>
                <a:satOff val="0"/>
                <a:lumOff val="0"/>
                <a:alphaOff val="0"/>
                <a:satMod val="103000"/>
                <a:lumMod val="102000"/>
                <a:tint val="94000"/>
              </a:schemeClr>
            </a:gs>
            <a:gs pos="50000">
              <a:schemeClr val="dk2">
                <a:tint val="40000"/>
                <a:hueOff val="0"/>
                <a:satOff val="0"/>
                <a:lumOff val="0"/>
                <a:alphaOff val="0"/>
                <a:satMod val="110000"/>
                <a:lumMod val="100000"/>
                <a:shade val="100000"/>
              </a:schemeClr>
            </a:gs>
            <a:gs pos="100000">
              <a:schemeClr val="dk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36983D6-2FCE-426A-A4B5-D1004B18551A}">
      <dsp:nvSpPr>
        <dsp:cNvPr id="0" name=""/>
        <dsp:cNvSpPr/>
      </dsp:nvSpPr>
      <dsp:spPr>
        <a:xfrm>
          <a:off x="3704" y="949070"/>
          <a:ext cx="1619560" cy="126542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b="0" kern="1200" baseline="0" dirty="0"/>
            <a:t>2% al 23.4%</a:t>
          </a:r>
          <a:endParaRPr lang="es-CO" sz="2000" kern="1200" dirty="0"/>
        </a:p>
      </dsp:txBody>
      <dsp:txXfrm>
        <a:off x="65477" y="1010843"/>
        <a:ext cx="1496014" cy="1141881"/>
      </dsp:txXfrm>
    </dsp:sp>
    <dsp:sp modelId="{A18E9264-F12C-4048-BCC1-DCDEE49B9307}">
      <dsp:nvSpPr>
        <dsp:cNvPr id="0" name=""/>
        <dsp:cNvSpPr/>
      </dsp:nvSpPr>
      <dsp:spPr>
        <a:xfrm>
          <a:off x="1704242" y="949070"/>
          <a:ext cx="1619560" cy="126542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CO" sz="2000" b="0" kern="1200" baseline="0" dirty="0"/>
            <a:t>&gt; </a:t>
          </a:r>
          <a:r>
            <a:rPr lang="es-ES" sz="2000" b="0" kern="1200" baseline="0" dirty="0"/>
            <a:t>al 3%:  vía central</a:t>
          </a:r>
          <a:r>
            <a:rPr lang="es-CO" sz="2000" b="0" kern="1200" baseline="0" dirty="0"/>
            <a:t> </a:t>
          </a:r>
          <a:endParaRPr lang="es-CO" sz="2000" kern="1200" dirty="0"/>
        </a:p>
      </dsp:txBody>
      <dsp:txXfrm>
        <a:off x="1766015" y="1010843"/>
        <a:ext cx="1496014" cy="1141881"/>
      </dsp:txXfrm>
    </dsp:sp>
    <dsp:sp modelId="{8F3AA151-3181-440C-8F4A-C19D4B00ABDE}">
      <dsp:nvSpPr>
        <dsp:cNvPr id="0" name=""/>
        <dsp:cNvSpPr/>
      </dsp:nvSpPr>
      <dsp:spPr>
        <a:xfrm>
          <a:off x="3404780" y="949070"/>
          <a:ext cx="1619560" cy="126542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CO" sz="2000" b="0" kern="1200" baseline="0" dirty="0"/>
            <a:t>Generan &gt; osmolaridad</a:t>
          </a:r>
          <a:endParaRPr lang="es-CO" sz="2000" kern="1200" dirty="0"/>
        </a:p>
      </dsp:txBody>
      <dsp:txXfrm>
        <a:off x="3466553" y="1010843"/>
        <a:ext cx="1496014" cy="1141881"/>
      </dsp:txXfrm>
    </dsp:sp>
    <dsp:sp modelId="{DDD8F529-AD0E-4D5D-A5A5-332E405B899D}">
      <dsp:nvSpPr>
        <dsp:cNvPr id="0" name=""/>
        <dsp:cNvSpPr/>
      </dsp:nvSpPr>
      <dsp:spPr>
        <a:xfrm>
          <a:off x="5105318" y="949070"/>
          <a:ext cx="1619560" cy="126542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CO" sz="2000" b="0" kern="1200" baseline="0"/>
            <a:t>Expande rápidamente la volemia</a:t>
          </a:r>
          <a:endParaRPr lang="es-CO" sz="2000" kern="1200"/>
        </a:p>
      </dsp:txBody>
      <dsp:txXfrm>
        <a:off x="5167091" y="1010843"/>
        <a:ext cx="1496014" cy="1141881"/>
      </dsp:txXfrm>
    </dsp:sp>
    <dsp:sp modelId="{20583421-9E2A-47CD-8670-B823C9765CF3}">
      <dsp:nvSpPr>
        <dsp:cNvPr id="0" name=""/>
        <dsp:cNvSpPr/>
      </dsp:nvSpPr>
      <dsp:spPr>
        <a:xfrm>
          <a:off x="6805856" y="949070"/>
          <a:ext cx="1619560" cy="1265427"/>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CO" sz="2000" b="0" kern="1200" baseline="0" dirty="0"/>
            <a:t>Efecto 18-24 horas </a:t>
          </a:r>
          <a:endParaRPr lang="es-CO" sz="2000" kern="1200" dirty="0"/>
        </a:p>
      </dsp:txBody>
      <dsp:txXfrm>
        <a:off x="6867629" y="1010843"/>
        <a:ext cx="1496014" cy="11418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4517D1-27AC-404C-81E5-548350DE40EB}">
      <dsp:nvSpPr>
        <dsp:cNvPr id="0" name=""/>
        <dsp:cNvSpPr/>
      </dsp:nvSpPr>
      <dsp:spPr>
        <a:xfrm rot="10800000">
          <a:off x="912661" y="862"/>
          <a:ext cx="3192399" cy="434245"/>
        </a:xfrm>
        <a:prstGeom prst="homePlate">
          <a:avLst/>
        </a:prstGeom>
        <a:solidFill>
          <a:srgbClr val="152B48"/>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1490" tIns="76200" rIns="142240" bIns="76200" numCol="1" spcCol="1270" anchor="ctr" anchorCtr="0">
          <a:noAutofit/>
        </a:bodyPr>
        <a:lstStyle/>
        <a:p>
          <a:pPr marL="0" lvl="0" indent="0" algn="ctr" defTabSz="889000" rtl="0">
            <a:lnSpc>
              <a:spcPct val="90000"/>
            </a:lnSpc>
            <a:spcBef>
              <a:spcPct val="0"/>
            </a:spcBef>
            <a:spcAft>
              <a:spcPct val="35000"/>
            </a:spcAft>
            <a:buNone/>
          </a:pPr>
          <a:r>
            <a:rPr lang="es-CO" sz="2000" b="0" kern="1200" baseline="0" dirty="0"/>
            <a:t>Farmacocinética</a:t>
          </a:r>
          <a:endParaRPr lang="es-CO" sz="2000" kern="1200" dirty="0"/>
        </a:p>
      </dsp:txBody>
      <dsp:txXfrm rot="10800000">
        <a:off x="1021222" y="862"/>
        <a:ext cx="3083838" cy="434245"/>
      </dsp:txXfrm>
    </dsp:sp>
    <dsp:sp modelId="{4E3603DF-E587-471D-8361-9B221B9A7D72}">
      <dsp:nvSpPr>
        <dsp:cNvPr id="0" name=""/>
        <dsp:cNvSpPr/>
      </dsp:nvSpPr>
      <dsp:spPr>
        <a:xfrm>
          <a:off x="695539" y="862"/>
          <a:ext cx="434245" cy="434245"/>
        </a:xfrm>
        <a:prstGeom prst="ellipse">
          <a:avLst/>
        </a:prstGeom>
        <a:solidFill>
          <a:schemeClr val="dk2">
            <a:tint val="5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4C98070F-AD64-4D9C-9A99-20E3D590DFBD}">
      <dsp:nvSpPr>
        <dsp:cNvPr id="0" name=""/>
        <dsp:cNvSpPr/>
      </dsp:nvSpPr>
      <dsp:spPr>
        <a:xfrm rot="10800000">
          <a:off x="912661" y="564733"/>
          <a:ext cx="3192399" cy="434245"/>
        </a:xfrm>
        <a:prstGeom prst="homePlate">
          <a:avLst/>
        </a:prstGeom>
        <a:solidFill>
          <a:srgbClr val="152B48"/>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1490" tIns="76200" rIns="142240" bIns="76200" numCol="1" spcCol="1270" anchor="ctr" anchorCtr="0">
          <a:noAutofit/>
        </a:bodyPr>
        <a:lstStyle/>
        <a:p>
          <a:pPr marL="0" lvl="0" indent="0" algn="ctr" defTabSz="889000" rtl="0">
            <a:lnSpc>
              <a:spcPct val="90000"/>
            </a:lnSpc>
            <a:spcBef>
              <a:spcPct val="0"/>
            </a:spcBef>
            <a:spcAft>
              <a:spcPct val="35000"/>
            </a:spcAft>
            <a:buNone/>
          </a:pPr>
          <a:r>
            <a:rPr lang="es-CO" sz="2000" b="0" kern="1200" baseline="0" dirty="0"/>
            <a:t>Patología de base</a:t>
          </a:r>
          <a:endParaRPr lang="es-CO" sz="2000" kern="1200" dirty="0"/>
        </a:p>
      </dsp:txBody>
      <dsp:txXfrm rot="10800000">
        <a:off x="1021222" y="564733"/>
        <a:ext cx="3083838" cy="434245"/>
      </dsp:txXfrm>
    </dsp:sp>
    <dsp:sp modelId="{C64CE390-4025-4C51-8687-9FD9867E089B}">
      <dsp:nvSpPr>
        <dsp:cNvPr id="0" name=""/>
        <dsp:cNvSpPr/>
      </dsp:nvSpPr>
      <dsp:spPr>
        <a:xfrm>
          <a:off x="695539" y="564733"/>
          <a:ext cx="434245" cy="434245"/>
        </a:xfrm>
        <a:prstGeom prst="ellipse">
          <a:avLst/>
        </a:prstGeom>
        <a:solidFill>
          <a:schemeClr val="dk2">
            <a:tint val="5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CD8C29A5-8B0A-4846-A701-3D421EADE20C}">
      <dsp:nvSpPr>
        <dsp:cNvPr id="0" name=""/>
        <dsp:cNvSpPr/>
      </dsp:nvSpPr>
      <dsp:spPr>
        <a:xfrm rot="10800000">
          <a:off x="912661" y="1128605"/>
          <a:ext cx="3192399" cy="434245"/>
        </a:xfrm>
        <a:prstGeom prst="homePlate">
          <a:avLst/>
        </a:prstGeom>
        <a:solidFill>
          <a:srgbClr val="152B48"/>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1490" tIns="76200" rIns="142240" bIns="76200" numCol="1" spcCol="1270" anchor="ctr" anchorCtr="0">
          <a:noAutofit/>
        </a:bodyPr>
        <a:lstStyle/>
        <a:p>
          <a:pPr marL="0" lvl="0" indent="0" algn="ctr" defTabSz="889000" rtl="0">
            <a:lnSpc>
              <a:spcPct val="90000"/>
            </a:lnSpc>
            <a:spcBef>
              <a:spcPct val="0"/>
            </a:spcBef>
            <a:spcAft>
              <a:spcPct val="35000"/>
            </a:spcAft>
            <a:buNone/>
          </a:pPr>
          <a:r>
            <a:rPr lang="es-CO" sz="2000" b="0" kern="1200" baseline="0" dirty="0"/>
            <a:t>Comorbilidades asociadas</a:t>
          </a:r>
          <a:endParaRPr lang="es-CO" sz="2000" kern="1200" dirty="0"/>
        </a:p>
      </dsp:txBody>
      <dsp:txXfrm rot="10800000">
        <a:off x="1021222" y="1128605"/>
        <a:ext cx="3083838" cy="434245"/>
      </dsp:txXfrm>
    </dsp:sp>
    <dsp:sp modelId="{4EF0CFB4-7FA6-4CDD-8D6E-143F66073E9C}">
      <dsp:nvSpPr>
        <dsp:cNvPr id="0" name=""/>
        <dsp:cNvSpPr/>
      </dsp:nvSpPr>
      <dsp:spPr>
        <a:xfrm>
          <a:off x="695539" y="1128605"/>
          <a:ext cx="434245" cy="434245"/>
        </a:xfrm>
        <a:prstGeom prst="ellipse">
          <a:avLst/>
        </a:prstGeom>
        <a:solidFill>
          <a:schemeClr val="dk2">
            <a:tint val="5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2E961C54-215C-4DB8-974D-89614C118E68}">
      <dsp:nvSpPr>
        <dsp:cNvPr id="0" name=""/>
        <dsp:cNvSpPr/>
      </dsp:nvSpPr>
      <dsp:spPr>
        <a:xfrm rot="10800000">
          <a:off x="912661" y="1692476"/>
          <a:ext cx="3192399" cy="434245"/>
        </a:xfrm>
        <a:prstGeom prst="homePlate">
          <a:avLst/>
        </a:prstGeom>
        <a:solidFill>
          <a:srgbClr val="152B48"/>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1490" tIns="76200" rIns="142240" bIns="76200" numCol="1" spcCol="1270" anchor="ctr" anchorCtr="0">
          <a:noAutofit/>
        </a:bodyPr>
        <a:lstStyle/>
        <a:p>
          <a:pPr marL="0" lvl="0" indent="0" algn="ctr" defTabSz="889000" rtl="0">
            <a:lnSpc>
              <a:spcPct val="90000"/>
            </a:lnSpc>
            <a:spcBef>
              <a:spcPct val="0"/>
            </a:spcBef>
            <a:spcAft>
              <a:spcPct val="35000"/>
            </a:spcAft>
            <a:buNone/>
          </a:pPr>
          <a:r>
            <a:rPr lang="es-CO" sz="2000" b="0" kern="1200" baseline="0" dirty="0"/>
            <a:t>Función renal</a:t>
          </a:r>
          <a:endParaRPr lang="es-CO" sz="2000" kern="1200" dirty="0"/>
        </a:p>
      </dsp:txBody>
      <dsp:txXfrm rot="10800000">
        <a:off x="1021222" y="1692476"/>
        <a:ext cx="3083838" cy="434245"/>
      </dsp:txXfrm>
    </dsp:sp>
    <dsp:sp modelId="{AF506FBA-F3DC-40C7-BDBA-62B6D066A807}">
      <dsp:nvSpPr>
        <dsp:cNvPr id="0" name=""/>
        <dsp:cNvSpPr/>
      </dsp:nvSpPr>
      <dsp:spPr>
        <a:xfrm>
          <a:off x="695539" y="1692476"/>
          <a:ext cx="434245" cy="434245"/>
        </a:xfrm>
        <a:prstGeom prst="ellipse">
          <a:avLst/>
        </a:prstGeom>
        <a:solidFill>
          <a:schemeClr val="dk2">
            <a:tint val="5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AB047FAB-05EE-432F-BB85-BF6108664DDB}">
      <dsp:nvSpPr>
        <dsp:cNvPr id="0" name=""/>
        <dsp:cNvSpPr/>
      </dsp:nvSpPr>
      <dsp:spPr>
        <a:xfrm rot="10800000">
          <a:off x="912661" y="2256347"/>
          <a:ext cx="3192399" cy="434245"/>
        </a:xfrm>
        <a:prstGeom prst="homePlate">
          <a:avLst/>
        </a:prstGeom>
        <a:solidFill>
          <a:srgbClr val="152B48"/>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1490" tIns="76200" rIns="142240" bIns="76200" numCol="1" spcCol="1270" anchor="ctr" anchorCtr="0">
          <a:noAutofit/>
        </a:bodyPr>
        <a:lstStyle/>
        <a:p>
          <a:pPr marL="0" lvl="0" indent="0" algn="ctr" defTabSz="889000" rtl="0">
            <a:lnSpc>
              <a:spcPct val="90000"/>
            </a:lnSpc>
            <a:spcBef>
              <a:spcPct val="0"/>
            </a:spcBef>
            <a:spcAft>
              <a:spcPct val="35000"/>
            </a:spcAft>
            <a:buNone/>
          </a:pPr>
          <a:r>
            <a:rPr lang="es-CO" sz="2000" b="0" kern="1200" baseline="0" dirty="0"/>
            <a:t>Sodio sérico</a:t>
          </a:r>
          <a:endParaRPr lang="es-CO" sz="2000" kern="1200" dirty="0"/>
        </a:p>
      </dsp:txBody>
      <dsp:txXfrm rot="10800000">
        <a:off x="1021222" y="2256347"/>
        <a:ext cx="3083838" cy="434245"/>
      </dsp:txXfrm>
    </dsp:sp>
    <dsp:sp modelId="{29D9B9EF-887D-4FFD-A634-01115A600F2D}">
      <dsp:nvSpPr>
        <dsp:cNvPr id="0" name=""/>
        <dsp:cNvSpPr/>
      </dsp:nvSpPr>
      <dsp:spPr>
        <a:xfrm>
          <a:off x="695539" y="2256347"/>
          <a:ext cx="434245" cy="434245"/>
        </a:xfrm>
        <a:prstGeom prst="ellipse">
          <a:avLst/>
        </a:prstGeom>
        <a:solidFill>
          <a:schemeClr val="dk2">
            <a:tint val="5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635BB22A-4DFE-4DF2-AD12-8B33403913A6}">
      <dsp:nvSpPr>
        <dsp:cNvPr id="0" name=""/>
        <dsp:cNvSpPr/>
      </dsp:nvSpPr>
      <dsp:spPr>
        <a:xfrm rot="10800000">
          <a:off x="912661" y="2820218"/>
          <a:ext cx="3192399" cy="434245"/>
        </a:xfrm>
        <a:prstGeom prst="homePlate">
          <a:avLst/>
        </a:prstGeom>
        <a:solidFill>
          <a:srgbClr val="152B48"/>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91490" tIns="76200" rIns="142240" bIns="76200" numCol="1" spcCol="1270" anchor="ctr" anchorCtr="0">
          <a:noAutofit/>
        </a:bodyPr>
        <a:lstStyle/>
        <a:p>
          <a:pPr marL="0" lvl="0" indent="0" algn="ctr" defTabSz="889000" rtl="0">
            <a:lnSpc>
              <a:spcPct val="90000"/>
            </a:lnSpc>
            <a:spcBef>
              <a:spcPct val="0"/>
            </a:spcBef>
            <a:spcAft>
              <a:spcPct val="35000"/>
            </a:spcAft>
            <a:buNone/>
          </a:pPr>
          <a:r>
            <a:rPr lang="es-CO" sz="2000" b="0" kern="1200" baseline="0" dirty="0"/>
            <a:t>Estado de volemia</a:t>
          </a:r>
          <a:endParaRPr lang="es-CO" sz="2000" kern="1200" dirty="0"/>
        </a:p>
      </dsp:txBody>
      <dsp:txXfrm rot="10800000">
        <a:off x="1021222" y="2820218"/>
        <a:ext cx="3083838" cy="434245"/>
      </dsp:txXfrm>
    </dsp:sp>
    <dsp:sp modelId="{471A73C7-CAAF-4822-B384-C04A2A3FF596}">
      <dsp:nvSpPr>
        <dsp:cNvPr id="0" name=""/>
        <dsp:cNvSpPr/>
      </dsp:nvSpPr>
      <dsp:spPr>
        <a:xfrm>
          <a:off x="695539" y="2820218"/>
          <a:ext cx="434245" cy="434245"/>
        </a:xfrm>
        <a:prstGeom prst="ellipse">
          <a:avLst/>
        </a:prstGeom>
        <a:solidFill>
          <a:schemeClr val="dk2">
            <a:tint val="5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6D913-9BDE-4509-B14C-5084AC11E3A2}" type="datetimeFigureOut">
              <a:rPr lang="en-US" smtClean="0"/>
              <a:t>5/10/2021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D5CCF-8BE7-4A74-8579-B8733F6A91EC}" type="slidenum">
              <a:rPr lang="en-US" smtClean="0"/>
              <a:t>‹Nº›</a:t>
            </a:fld>
            <a:endParaRPr lang="en-US"/>
          </a:p>
        </p:txBody>
      </p:sp>
    </p:spTree>
    <p:extLst>
      <p:ext uri="{BB962C8B-B14F-4D97-AF65-F5344CB8AC3E}">
        <p14:creationId xmlns:p14="http://schemas.microsoft.com/office/powerpoint/2010/main" val="1201805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1</a:t>
            </a:fld>
            <a:endParaRPr lang="es-ES"/>
          </a:p>
        </p:txBody>
      </p:sp>
    </p:spTree>
    <p:extLst>
      <p:ext uri="{BB962C8B-B14F-4D97-AF65-F5344CB8AC3E}">
        <p14:creationId xmlns:p14="http://schemas.microsoft.com/office/powerpoint/2010/main" val="2351448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SWI</a:t>
            </a:r>
          </a:p>
          <a:p>
            <a:r>
              <a:rPr lang="es-ES_tradnl" sz="1200" kern="1200" dirty="0">
                <a:solidFill>
                  <a:schemeClr val="tx1"/>
                </a:solidFill>
                <a:effectLst/>
                <a:latin typeface="+mn-lt"/>
                <a:ea typeface="+mn-ea"/>
                <a:cs typeface="+mn-cs"/>
              </a:rPr>
              <a:t>La tomografía simple en el daño </a:t>
            </a:r>
            <a:r>
              <a:rPr lang="es-ES_tradnl" sz="1200" kern="1200" dirty="0" err="1">
                <a:solidFill>
                  <a:schemeClr val="tx1"/>
                </a:solidFill>
                <a:effectLst/>
                <a:latin typeface="+mn-lt"/>
                <a:ea typeface="+mn-ea"/>
                <a:cs typeface="+mn-cs"/>
              </a:rPr>
              <a:t>axonal</a:t>
            </a:r>
            <a:r>
              <a:rPr lang="es-ES_tradnl" sz="1200" kern="1200" dirty="0">
                <a:solidFill>
                  <a:schemeClr val="tx1"/>
                </a:solidFill>
                <a:effectLst/>
                <a:latin typeface="+mn-lt"/>
                <a:ea typeface="+mn-ea"/>
                <a:cs typeface="+mn-cs"/>
              </a:rPr>
              <a:t> difuso no es muy sensible, y generalmente es normal.  El DAD debe sospecharse cuando tenemos una tomografía normal en un paciente con déficit neurológico significativo inexplicable.  Para su diagnóstico se requiere habitualmente resonancia magnética, en la que encontramos hemorragias petequiales distribuidas en la unión cortico-subcortical, en el cuerpo calloso, y en casos más severos en el tallo cerebral</a:t>
            </a:r>
            <a:r>
              <a:rPr lang="es-ES_tradnl" dirty="0">
                <a:effectLst/>
              </a:rPr>
              <a:t> </a:t>
            </a:r>
            <a:endParaRPr lang="es-ES_tradnl" sz="1200" b="0" i="0" kern="1200" dirty="0">
              <a:solidFill>
                <a:schemeClr val="tx1"/>
              </a:solidFill>
              <a:effectLst/>
              <a:latin typeface="+mn-lt"/>
              <a:ea typeface="+mn-ea"/>
              <a:cs typeface="+mn-cs"/>
            </a:endParaRPr>
          </a:p>
          <a:p>
            <a:endParaRPr lang="es-ES_tradnl" sz="1200" b="0" i="0" kern="1200" dirty="0">
              <a:solidFill>
                <a:schemeClr val="tx1"/>
              </a:solidFill>
              <a:effectLst/>
              <a:latin typeface="+mn-lt"/>
              <a:ea typeface="+mn-ea"/>
              <a:cs typeface="+mn-cs"/>
            </a:endParaRPr>
          </a:p>
          <a:p>
            <a:r>
              <a:rPr lang="es-ES_tradnl" sz="1200" b="0" i="0" kern="1200" dirty="0">
                <a:solidFill>
                  <a:schemeClr val="tx1"/>
                </a:solidFill>
                <a:effectLst/>
                <a:latin typeface="+mn-lt"/>
                <a:ea typeface="+mn-ea"/>
                <a:cs typeface="+mn-cs"/>
              </a:rPr>
              <a:t>El daño </a:t>
            </a:r>
            <a:r>
              <a:rPr lang="es-ES_tradnl" sz="1200" b="0" i="0" kern="1200" dirty="0" err="1">
                <a:solidFill>
                  <a:schemeClr val="tx1"/>
                </a:solidFill>
                <a:effectLst/>
                <a:latin typeface="+mn-lt"/>
                <a:ea typeface="+mn-ea"/>
                <a:cs typeface="+mn-cs"/>
              </a:rPr>
              <a:t>axonal</a:t>
            </a:r>
            <a:r>
              <a:rPr lang="es-ES_tradnl" sz="1200" b="0" i="0" kern="1200" dirty="0">
                <a:solidFill>
                  <a:schemeClr val="tx1"/>
                </a:solidFill>
                <a:effectLst/>
                <a:latin typeface="+mn-lt"/>
                <a:ea typeface="+mn-ea"/>
                <a:cs typeface="+mn-cs"/>
              </a:rPr>
              <a:t> difuso (DAD) se caracteriza por lesiones multifocales, consecuencia de daño primario y secundario. El componente mecánico del traumatismo produce estiramiento, torsión y rupturas de los axones y de capilares cerebrales provocando </a:t>
            </a:r>
            <a:r>
              <a:rPr lang="es-ES_tradnl" sz="1200" b="0" i="0" kern="1200" dirty="0" err="1">
                <a:solidFill>
                  <a:schemeClr val="tx1"/>
                </a:solidFill>
                <a:effectLst/>
                <a:latin typeface="+mn-lt"/>
                <a:ea typeface="+mn-ea"/>
                <a:cs typeface="+mn-cs"/>
              </a:rPr>
              <a:t>microhemorragias</a:t>
            </a:r>
            <a:r>
              <a:rPr lang="es-ES_tradnl" sz="1200" b="0" i="0" kern="1200" dirty="0">
                <a:solidFill>
                  <a:schemeClr val="tx1"/>
                </a:solidFill>
                <a:effectLst/>
                <a:latin typeface="+mn-lt"/>
                <a:ea typeface="+mn-ea"/>
                <a:cs typeface="+mn-cs"/>
              </a:rPr>
              <a:t> (Maxwell et al., 1997). Las tres áreas cerebrales más frecuentemente afectadas por el DAD son la sustancia blanca subcortical, el cuerpo calloso y el mesencéfalo (</a:t>
            </a:r>
            <a:r>
              <a:rPr lang="es-ES_tradnl" sz="1200" b="0" i="0" kern="1200" dirty="0" err="1">
                <a:solidFill>
                  <a:schemeClr val="tx1"/>
                </a:solidFill>
                <a:effectLst/>
                <a:latin typeface="+mn-lt"/>
                <a:ea typeface="+mn-ea"/>
                <a:cs typeface="+mn-cs"/>
              </a:rPr>
              <a:t>Arfanakis</a:t>
            </a:r>
            <a:r>
              <a:rPr lang="es-ES_tradnl" sz="1200" b="0" i="0" kern="1200" dirty="0">
                <a:solidFill>
                  <a:schemeClr val="tx1"/>
                </a:solidFill>
                <a:effectLst/>
                <a:latin typeface="+mn-lt"/>
                <a:ea typeface="+mn-ea"/>
                <a:cs typeface="+mn-cs"/>
              </a:rPr>
              <a:t> et al; 2002; </a:t>
            </a:r>
            <a:r>
              <a:rPr lang="es-ES_tradnl" sz="1200" b="0" i="0" kern="1200" dirty="0" err="1">
                <a:solidFill>
                  <a:schemeClr val="tx1"/>
                </a:solidFill>
                <a:effectLst/>
                <a:latin typeface="+mn-lt"/>
                <a:ea typeface="+mn-ea"/>
                <a:cs typeface="+mn-cs"/>
              </a:rPr>
              <a:t>Gennarelli</a:t>
            </a:r>
            <a:r>
              <a:rPr lang="es-ES_tradnl" sz="1200" b="0" i="0" kern="1200" dirty="0">
                <a:solidFill>
                  <a:schemeClr val="tx1"/>
                </a:solidFill>
                <a:effectLst/>
                <a:latin typeface="+mn-lt"/>
                <a:ea typeface="+mn-ea"/>
                <a:cs typeface="+mn-cs"/>
              </a:rPr>
              <a:t> y Graham 1998), Histológicamente, el DAD se ha asociado con alteraciones </a:t>
            </a:r>
            <a:r>
              <a:rPr lang="es-ES_tradnl" sz="1200" b="0" i="0" kern="1200" dirty="0" err="1">
                <a:solidFill>
                  <a:schemeClr val="tx1"/>
                </a:solidFill>
                <a:effectLst/>
                <a:latin typeface="+mn-lt"/>
                <a:ea typeface="+mn-ea"/>
                <a:cs typeface="+mn-cs"/>
              </a:rPr>
              <a:t>citoesqueléticas</a:t>
            </a:r>
            <a:r>
              <a:rPr lang="es-ES_tradnl" sz="1200" b="0" i="0" kern="1200" dirty="0">
                <a:solidFill>
                  <a:schemeClr val="tx1"/>
                </a:solidFill>
                <a:effectLst/>
                <a:latin typeface="+mn-lt"/>
                <a:ea typeface="+mn-ea"/>
                <a:cs typeface="+mn-cs"/>
              </a:rPr>
              <a:t> y/o con cambios en la permeabilidad de la membrana del axón, dependiendo de la gravedad de la lesión (Adams et al., 1991). En los TCE moderados y graves, el cambio en la permeabilidad del axón consiste en la primera evidencia de la lesión. Horas más tarde, se observa una acumulación de </a:t>
            </a:r>
            <a:r>
              <a:rPr lang="es-ES_tradnl" sz="1200" b="0" i="0" kern="1200" dirty="0" err="1">
                <a:solidFill>
                  <a:schemeClr val="tx1"/>
                </a:solidFill>
                <a:effectLst/>
                <a:latin typeface="+mn-lt"/>
                <a:ea typeface="+mn-ea"/>
                <a:cs typeface="+mn-cs"/>
              </a:rPr>
              <a:t>neurofilamentos</a:t>
            </a:r>
            <a:r>
              <a:rPr lang="es-ES_tradnl" sz="1200" b="0" i="0" kern="1200" dirty="0">
                <a:solidFill>
                  <a:schemeClr val="tx1"/>
                </a:solidFill>
                <a:effectLst/>
                <a:latin typeface="+mn-lt"/>
                <a:ea typeface="+mn-ea"/>
                <a:cs typeface="+mn-cs"/>
              </a:rPr>
              <a:t>, que causan inflamación local y ruptura del axón (</a:t>
            </a:r>
            <a:r>
              <a:rPr lang="es-ES_tradnl" sz="1200" b="0" i="0" kern="1200" dirty="0" err="1">
                <a:solidFill>
                  <a:schemeClr val="tx1"/>
                </a:solidFill>
                <a:effectLst/>
                <a:latin typeface="+mn-lt"/>
                <a:ea typeface="+mn-ea"/>
                <a:cs typeface="+mn-cs"/>
              </a:rPr>
              <a:t>Arfanakis</a:t>
            </a:r>
            <a:r>
              <a:rPr lang="es-ES_tradnl" sz="1200" b="0" i="0" kern="1200" dirty="0">
                <a:solidFill>
                  <a:schemeClr val="tx1"/>
                </a:solidFill>
                <a:effectLst/>
                <a:latin typeface="+mn-lt"/>
                <a:ea typeface="+mn-ea"/>
                <a:cs typeface="+mn-cs"/>
              </a:rPr>
              <a:t> et al., 2002).</a:t>
            </a:r>
          </a:p>
          <a:p>
            <a:endParaRPr lang="es-ES_tradnl" sz="1200" b="0" i="0" kern="1200" dirty="0">
              <a:solidFill>
                <a:schemeClr val="tx1"/>
              </a:solidFill>
              <a:effectLst/>
              <a:latin typeface="+mn-lt"/>
              <a:ea typeface="+mn-ea"/>
              <a:cs typeface="+mn-cs"/>
            </a:endParaRPr>
          </a:p>
          <a:p>
            <a:r>
              <a:rPr lang="es-ES_tradnl" sz="1200" b="0" i="0" kern="1200" dirty="0">
                <a:solidFill>
                  <a:schemeClr val="tx1"/>
                </a:solidFill>
                <a:effectLst/>
                <a:latin typeface="+mn-lt"/>
                <a:ea typeface="+mn-ea"/>
                <a:cs typeface="+mn-cs"/>
              </a:rPr>
              <a:t>Aunque el DAD, tal y como se ha demostrado en el modelo animal del traumatismo, (</a:t>
            </a:r>
            <a:r>
              <a:rPr lang="es-ES_tradnl" sz="1200" b="0" i="0" kern="1200" dirty="0" err="1">
                <a:solidFill>
                  <a:schemeClr val="tx1"/>
                </a:solidFill>
                <a:effectLst/>
                <a:latin typeface="+mn-lt"/>
                <a:ea typeface="+mn-ea"/>
                <a:cs typeface="+mn-cs"/>
              </a:rPr>
              <a:t>Gennarelli</a:t>
            </a:r>
            <a:r>
              <a:rPr lang="es-ES_tradnl" sz="1200" b="0" i="0" kern="1200" dirty="0">
                <a:solidFill>
                  <a:schemeClr val="tx1"/>
                </a:solidFill>
                <a:effectLst/>
                <a:latin typeface="+mn-lt"/>
                <a:ea typeface="+mn-ea"/>
                <a:cs typeface="+mn-cs"/>
              </a:rPr>
              <a:t> y Graham, 1998) se producen en el momento del impacto, posteriormente se producen también retracciones y </a:t>
            </a:r>
            <a:r>
              <a:rPr lang="es-ES_tradnl" sz="1200" b="0" i="0" kern="1200" dirty="0" err="1">
                <a:solidFill>
                  <a:schemeClr val="tx1"/>
                </a:solidFill>
                <a:effectLst/>
                <a:latin typeface="+mn-lt"/>
                <a:ea typeface="+mn-ea"/>
                <a:cs typeface="+mn-cs"/>
              </a:rPr>
              <a:t>axotomía</a:t>
            </a:r>
            <a:r>
              <a:rPr lang="es-ES_tradnl" sz="1200" b="0" i="0" kern="1200" dirty="0">
                <a:solidFill>
                  <a:schemeClr val="tx1"/>
                </a:solidFill>
                <a:effectLst/>
                <a:latin typeface="+mn-lt"/>
                <a:ea typeface="+mn-ea"/>
                <a:cs typeface="+mn-cs"/>
              </a:rPr>
              <a:t> secundaria y degeneración </a:t>
            </a:r>
            <a:r>
              <a:rPr lang="es-ES_tradnl" sz="1200" b="0" i="0" kern="1200" dirty="0" err="1">
                <a:solidFill>
                  <a:schemeClr val="tx1"/>
                </a:solidFill>
                <a:effectLst/>
                <a:latin typeface="+mn-lt"/>
                <a:ea typeface="+mn-ea"/>
                <a:cs typeface="+mn-cs"/>
              </a:rPr>
              <a:t>walleriana</a:t>
            </a:r>
            <a:r>
              <a:rPr lang="es-ES_tradnl" sz="1200" b="0" i="0" kern="1200" dirty="0">
                <a:solidFill>
                  <a:schemeClr val="tx1"/>
                </a:solidFill>
                <a:effectLst/>
                <a:latin typeface="+mn-lt"/>
                <a:ea typeface="+mn-ea"/>
                <a:cs typeface="+mn-cs"/>
              </a:rPr>
              <a:t> de los axones y sus vainas de mielina. Esta degeneración, se produce en cuatro fases diferenciadas: en la primera, los cambios físicos de la degeneración se observan en ausencia de cambios bioquímicos de la mielina y, por tanto, no es fácilmente detectables mediante técnicas convencionales de </a:t>
            </a:r>
            <a:r>
              <a:rPr lang="es-ES_tradnl" sz="1200" b="0" i="0" kern="1200" dirty="0" err="1">
                <a:solidFill>
                  <a:schemeClr val="tx1"/>
                </a:solidFill>
                <a:effectLst/>
                <a:latin typeface="+mn-lt"/>
                <a:ea typeface="+mn-ea"/>
                <a:cs typeface="+mn-cs"/>
              </a:rPr>
              <a:t>neuroimagen</a:t>
            </a:r>
            <a:r>
              <a:rPr lang="es-ES_tradnl" sz="1200" b="0" i="0" kern="1200" dirty="0">
                <a:solidFill>
                  <a:schemeClr val="tx1"/>
                </a:solidFill>
                <a:effectLst/>
                <a:latin typeface="+mn-lt"/>
                <a:ea typeface="+mn-ea"/>
                <a:cs typeface="+mn-cs"/>
              </a:rPr>
              <a:t>. En la segunda fase, a partir de la cuarta semana, se producen cambios en las proteínas de la mielina y se altera la relación lipídico-proteica. La tercera fase, entre las 6 y 8 semanas tras TCE, se caracteriza por el incremento del edema y de la ruptura lipídica. En esta fase, la degradación de la mielina se puede ya observar en las RM. Finalmente, meses después de la lesión, se observa una clara atrofia cerebral que se evidencia por la pérdida de volumen cerebral global  (</a:t>
            </a:r>
            <a:r>
              <a:rPr lang="es-ES_tradnl" sz="1200" b="0" i="0" kern="1200" dirty="0" err="1">
                <a:solidFill>
                  <a:schemeClr val="tx1"/>
                </a:solidFill>
                <a:effectLst/>
                <a:latin typeface="+mn-lt"/>
                <a:ea typeface="+mn-ea"/>
                <a:cs typeface="+mn-cs"/>
              </a:rPr>
              <a:t>Bigler</a:t>
            </a:r>
            <a:r>
              <a:rPr lang="es-ES_tradnl" sz="1200" b="0" i="0" kern="1200" dirty="0">
                <a:solidFill>
                  <a:schemeClr val="tx1"/>
                </a:solidFill>
                <a:effectLst/>
                <a:latin typeface="+mn-lt"/>
                <a:ea typeface="+mn-ea"/>
                <a:cs typeface="+mn-cs"/>
              </a:rPr>
              <a:t>, 2003).</a:t>
            </a:r>
          </a:p>
          <a:p>
            <a:r>
              <a:rPr lang="es-ES_tradnl" sz="1200" b="0" i="0" kern="1200" dirty="0">
                <a:solidFill>
                  <a:schemeClr val="tx1"/>
                </a:solidFill>
                <a:effectLst/>
                <a:latin typeface="+mn-lt"/>
                <a:ea typeface="+mn-ea"/>
                <a:cs typeface="+mn-cs"/>
              </a:rPr>
              <a:t>El DAD es la causa más común de estado vegetativo persistente y de discapacidad grave después de un TCE (Graham, 1996). Desde el punto de vista clínico, el DAD produce confusión, pérdida de conciencia o coma según la gravedad del TCE debido a la interrupción de las fibras ascendentes (</a:t>
            </a:r>
            <a:r>
              <a:rPr lang="es-ES_tradnl" sz="1200" b="0" i="0" kern="1200" dirty="0" err="1">
                <a:solidFill>
                  <a:schemeClr val="tx1"/>
                </a:solidFill>
                <a:effectLst/>
                <a:latin typeface="+mn-lt"/>
                <a:ea typeface="+mn-ea"/>
                <a:cs typeface="+mn-cs"/>
              </a:rPr>
              <a:t>Gennarelli</a:t>
            </a:r>
            <a:r>
              <a:rPr lang="es-ES_tradnl" sz="1200" b="0" i="0" kern="1200" dirty="0">
                <a:solidFill>
                  <a:schemeClr val="tx1"/>
                </a:solidFill>
                <a:effectLst/>
                <a:latin typeface="+mn-lt"/>
                <a:ea typeface="+mn-ea"/>
                <a:cs typeface="+mn-cs"/>
              </a:rPr>
              <a:t> y Graham, 1998). El grado de desconexión marca la gravedad y duración del coma y la presencia y duración de la amnesia postraumática</a:t>
            </a:r>
          </a:p>
          <a:p>
            <a:r>
              <a:rPr lang="es-ES_tradnl" sz="1200" b="0" i="0" kern="1200" dirty="0">
                <a:solidFill>
                  <a:schemeClr val="tx1"/>
                </a:solidFill>
                <a:effectLst/>
                <a:latin typeface="+mn-lt"/>
                <a:ea typeface="+mn-ea"/>
                <a:cs typeface="+mn-cs"/>
              </a:rPr>
              <a:t>Neuropsicológicamente, el daño </a:t>
            </a:r>
            <a:r>
              <a:rPr lang="es-ES_tradnl" sz="1200" b="0" i="0" kern="1200" dirty="0" err="1">
                <a:solidFill>
                  <a:schemeClr val="tx1"/>
                </a:solidFill>
                <a:effectLst/>
                <a:latin typeface="+mn-lt"/>
                <a:ea typeface="+mn-ea"/>
                <a:cs typeface="+mn-cs"/>
              </a:rPr>
              <a:t>axonal</a:t>
            </a:r>
            <a:r>
              <a:rPr lang="es-ES_tradnl" sz="1200" b="0" i="0" kern="1200" dirty="0">
                <a:solidFill>
                  <a:schemeClr val="tx1"/>
                </a:solidFill>
                <a:effectLst/>
                <a:latin typeface="+mn-lt"/>
                <a:ea typeface="+mn-ea"/>
                <a:cs typeface="+mn-cs"/>
              </a:rPr>
              <a:t> difuso deja como secuelas la disminución de la capacidad de realizar nuevos aprendizajes y alteraciones de la atención, de la velocidad de procesamiento de la información y de las funciones ejecutivas. La alteración de las funciones frontales es una constante y se explica por el hecho de que las funciones frontales requieren la integridad de todos los circuitos </a:t>
            </a:r>
            <a:r>
              <a:rPr lang="es-ES_tradnl" sz="1200" b="0" i="0" kern="1200" dirty="0" err="1">
                <a:solidFill>
                  <a:schemeClr val="tx1"/>
                </a:solidFill>
                <a:effectLst/>
                <a:latin typeface="+mn-lt"/>
                <a:ea typeface="+mn-ea"/>
                <a:cs typeface="+mn-cs"/>
              </a:rPr>
              <a:t>córtico</a:t>
            </a:r>
            <a:r>
              <a:rPr lang="es-ES_tradnl" sz="1200" b="0" i="0" kern="1200" dirty="0">
                <a:solidFill>
                  <a:schemeClr val="tx1"/>
                </a:solidFill>
                <a:effectLst/>
                <a:latin typeface="+mn-lt"/>
                <a:ea typeface="+mn-ea"/>
                <a:cs typeface="+mn-cs"/>
              </a:rPr>
              <a:t>-corticales y </a:t>
            </a:r>
            <a:r>
              <a:rPr lang="es-ES_tradnl" sz="1200" b="0" i="0" kern="1200" dirty="0" err="1">
                <a:solidFill>
                  <a:schemeClr val="tx1"/>
                </a:solidFill>
                <a:effectLst/>
                <a:latin typeface="+mn-lt"/>
                <a:ea typeface="+mn-ea"/>
                <a:cs typeface="+mn-cs"/>
              </a:rPr>
              <a:t>córtico</a:t>
            </a:r>
            <a:r>
              <a:rPr lang="es-ES_tradnl" sz="1200" b="0" i="0" kern="1200" dirty="0">
                <a:solidFill>
                  <a:schemeClr val="tx1"/>
                </a:solidFill>
                <a:effectLst/>
                <a:latin typeface="+mn-lt"/>
                <a:ea typeface="+mn-ea"/>
                <a:cs typeface="+mn-cs"/>
              </a:rPr>
              <a:t>-subcorticales, circuitos que están afectados por el DAD  (</a:t>
            </a:r>
            <a:r>
              <a:rPr lang="es-ES_tradnl" sz="1200" b="0" i="0" kern="1200" dirty="0" err="1">
                <a:solidFill>
                  <a:schemeClr val="tx1"/>
                </a:solidFill>
                <a:effectLst/>
                <a:latin typeface="+mn-lt"/>
                <a:ea typeface="+mn-ea"/>
                <a:cs typeface="+mn-cs"/>
              </a:rPr>
              <a:t>Scheid</a:t>
            </a:r>
            <a:r>
              <a:rPr lang="es-ES_tradnl" sz="1200" b="0" i="0" kern="1200" dirty="0">
                <a:solidFill>
                  <a:schemeClr val="tx1"/>
                </a:solidFill>
                <a:effectLst/>
                <a:latin typeface="+mn-lt"/>
                <a:ea typeface="+mn-ea"/>
                <a:cs typeface="+mn-cs"/>
              </a:rPr>
              <a:t> et al., 2006; </a:t>
            </a:r>
            <a:r>
              <a:rPr lang="es-ES_tradnl" sz="1200" b="0" i="0" kern="1200" dirty="0" err="1">
                <a:solidFill>
                  <a:schemeClr val="tx1"/>
                </a:solidFill>
                <a:effectLst/>
                <a:latin typeface="+mn-lt"/>
                <a:ea typeface="+mn-ea"/>
                <a:cs typeface="+mn-cs"/>
              </a:rPr>
              <a:t>Wallesch</a:t>
            </a:r>
            <a:r>
              <a:rPr lang="es-ES_tradnl" sz="1200" b="0" i="0" kern="1200" dirty="0">
                <a:solidFill>
                  <a:schemeClr val="tx1"/>
                </a:solidFill>
                <a:effectLst/>
                <a:latin typeface="+mn-lt"/>
                <a:ea typeface="+mn-ea"/>
                <a:cs typeface="+mn-cs"/>
              </a:rPr>
              <a:t> et al. 2001).</a:t>
            </a:r>
          </a:p>
          <a:p>
            <a:endParaRPr lang="es-ES_tradnl" dirty="0"/>
          </a:p>
          <a:p>
            <a:endParaRPr lang="es-ES_tradnl"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18</a:t>
            </a:fld>
            <a:endParaRPr lang="es-ES_tradnl"/>
          </a:p>
        </p:txBody>
      </p:sp>
    </p:spTree>
    <p:extLst>
      <p:ext uri="{BB962C8B-B14F-4D97-AF65-F5344CB8AC3E}">
        <p14:creationId xmlns:p14="http://schemas.microsoft.com/office/powerpoint/2010/main" val="2116309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kern="1200" dirty="0">
                <a:solidFill>
                  <a:schemeClr val="tx1"/>
                </a:solidFill>
                <a:effectLst/>
                <a:latin typeface="+mn-lt"/>
                <a:ea typeface="+mn-ea"/>
                <a:cs typeface="+mn-cs"/>
              </a:rPr>
              <a:t>Adams y </a:t>
            </a:r>
            <a:r>
              <a:rPr lang="es-CO" sz="1200" kern="1200" dirty="0" err="1">
                <a:solidFill>
                  <a:schemeClr val="tx1"/>
                </a:solidFill>
                <a:effectLst/>
                <a:latin typeface="+mn-lt"/>
                <a:ea typeface="+mn-ea"/>
                <a:cs typeface="+mn-cs"/>
              </a:rPr>
              <a:t>Gennarelli</a:t>
            </a:r>
            <a:r>
              <a:rPr lang="es-CO" sz="1200" kern="1200" dirty="0">
                <a:solidFill>
                  <a:schemeClr val="tx1"/>
                </a:solidFill>
                <a:effectLst/>
                <a:latin typeface="+mn-lt"/>
                <a:ea typeface="+mn-ea"/>
                <a:cs typeface="+mn-cs"/>
              </a:rPr>
              <a:t> en Grados 1, 2 y 3 (Figura 1).</a:t>
            </a:r>
          </a:p>
          <a:p>
            <a:r>
              <a:rPr lang="es-CO" sz="1200" b="1" kern="1200" dirty="0">
                <a:solidFill>
                  <a:schemeClr val="tx1"/>
                </a:solidFill>
                <a:effectLst/>
                <a:latin typeface="+mn-lt"/>
                <a:ea typeface="+mn-ea"/>
                <a:cs typeface="+mn-cs"/>
              </a:rPr>
              <a:t>Grado 1.</a:t>
            </a:r>
            <a:r>
              <a:rPr lang="es-CO" sz="1200" kern="1200" dirty="0">
                <a:solidFill>
                  <a:schemeClr val="tx1"/>
                </a:solidFill>
                <a:effectLst/>
                <a:latin typeface="+mn-lt"/>
                <a:ea typeface="+mn-ea"/>
                <a:cs typeface="+mn-cs"/>
              </a:rPr>
              <a:t> Lesiones de la </a:t>
            </a:r>
            <a:r>
              <a:rPr lang="es-CO" sz="1200" kern="1200" dirty="0" err="1">
                <a:solidFill>
                  <a:schemeClr val="tx1"/>
                </a:solidFill>
                <a:effectLst/>
                <a:latin typeface="+mn-lt"/>
                <a:ea typeface="+mn-ea"/>
                <a:cs typeface="+mn-cs"/>
              </a:rPr>
              <a:t>interfase</a:t>
            </a:r>
            <a:r>
              <a:rPr lang="es-CO" sz="1200" kern="1200" dirty="0">
                <a:solidFill>
                  <a:schemeClr val="tx1"/>
                </a:solidFill>
                <a:effectLst/>
                <a:latin typeface="+mn-lt"/>
                <a:ea typeface="+mn-ea"/>
                <a:cs typeface="+mn-cs"/>
              </a:rPr>
              <a:t> cortico-subcortical que son las de menor gravedad y corresponden a 2/3 de las lesiones por cizallamiento, generalmente de tamaño menor a 5 mm, redondas u ovaladas, frecuentemente múltiples, principalmente en regiones </a:t>
            </a:r>
            <a:r>
              <a:rPr lang="es-CO" sz="1200" kern="1200" dirty="0" err="1">
                <a:solidFill>
                  <a:schemeClr val="tx1"/>
                </a:solidFill>
                <a:effectLst/>
                <a:latin typeface="+mn-lt"/>
                <a:ea typeface="+mn-ea"/>
                <a:cs typeface="+mn-cs"/>
              </a:rPr>
              <a:t>fronto</a:t>
            </a:r>
            <a:r>
              <a:rPr lang="es-CO" sz="1200" kern="1200" dirty="0">
                <a:solidFill>
                  <a:schemeClr val="tx1"/>
                </a:solidFill>
                <a:effectLst/>
                <a:latin typeface="+mn-lt"/>
                <a:ea typeface="+mn-ea"/>
                <a:cs typeface="+mn-cs"/>
              </a:rPr>
              <a:t>-temporales, paralelas a los tractos de sustancia blanca. Son generalmente de tipo edematoso, frecuentemente poco hemorrágicas, cuya lesión microscópica corresponde a sección de los axones con micro-hemorragia.</a:t>
            </a:r>
          </a:p>
          <a:p>
            <a:r>
              <a:rPr lang="es-CO" sz="1200" b="1" kern="1200" dirty="0">
                <a:solidFill>
                  <a:schemeClr val="tx1"/>
                </a:solidFill>
                <a:effectLst/>
                <a:latin typeface="+mn-lt"/>
                <a:ea typeface="+mn-ea"/>
                <a:cs typeface="+mn-cs"/>
              </a:rPr>
              <a:t>Grado 2.</a:t>
            </a:r>
            <a:r>
              <a:rPr lang="es-CO" sz="1200" kern="1200" dirty="0">
                <a:solidFill>
                  <a:schemeClr val="tx1"/>
                </a:solidFill>
                <a:effectLst/>
                <a:latin typeface="+mn-lt"/>
                <a:ea typeface="+mn-ea"/>
                <a:cs typeface="+mn-cs"/>
              </a:rPr>
              <a:t> Lesiones del cuerpo calloso que son aproximadamente el 20% de las lesiones por cizallamiento, edematosas o hemorrágicas, ambas visibles en RM y las últimas visible en TAC. En más del 90% afectan el esplenio, pero en accidentes graves pueden ser afectadas las otras porciones. Pueden extenderse a estructuras vecinas, como el septum interventricular y el </a:t>
            </a:r>
            <a:r>
              <a:rPr lang="es-CO" sz="1200" kern="1200" dirty="0" err="1">
                <a:solidFill>
                  <a:schemeClr val="tx1"/>
                </a:solidFill>
                <a:effectLst/>
                <a:latin typeface="+mn-lt"/>
                <a:ea typeface="+mn-ea"/>
                <a:cs typeface="+mn-cs"/>
              </a:rPr>
              <a:t>fórnix</a:t>
            </a:r>
            <a:r>
              <a:rPr lang="es-CO" sz="1200" kern="1200" dirty="0">
                <a:solidFill>
                  <a:schemeClr val="tx1"/>
                </a:solidFill>
                <a:effectLst/>
                <a:latin typeface="+mn-lt"/>
                <a:ea typeface="+mn-ea"/>
                <a:cs typeface="+mn-cs"/>
              </a:rPr>
              <a:t>. Estas lesiones pueden explicar la presencia de sangre </a:t>
            </a:r>
            <a:r>
              <a:rPr lang="es-CO" sz="1200" kern="1200" dirty="0" err="1">
                <a:solidFill>
                  <a:schemeClr val="tx1"/>
                </a:solidFill>
                <a:effectLst/>
                <a:latin typeface="+mn-lt"/>
                <a:ea typeface="+mn-ea"/>
                <a:cs typeface="+mn-cs"/>
              </a:rPr>
              <a:t>intra</a:t>
            </a:r>
            <a:r>
              <a:rPr lang="es-CO" sz="1200" kern="1200" dirty="0">
                <a:solidFill>
                  <a:schemeClr val="tx1"/>
                </a:solidFill>
                <a:effectLst/>
                <a:latin typeface="+mn-lt"/>
                <a:ea typeface="+mn-ea"/>
                <a:cs typeface="+mn-cs"/>
              </a:rPr>
              <a:t>-ventricular por extensión </a:t>
            </a:r>
            <a:r>
              <a:rPr lang="es-CO" sz="1200" kern="1200" dirty="0" err="1">
                <a:solidFill>
                  <a:schemeClr val="tx1"/>
                </a:solidFill>
                <a:effectLst/>
                <a:latin typeface="+mn-lt"/>
                <a:ea typeface="+mn-ea"/>
                <a:cs typeface="+mn-cs"/>
              </a:rPr>
              <a:t>transependimaria</a:t>
            </a:r>
            <a:r>
              <a:rPr lang="es-CO" sz="1200" kern="1200" dirty="0">
                <a:solidFill>
                  <a:schemeClr val="tx1"/>
                </a:solidFill>
                <a:effectLst/>
                <a:latin typeface="+mn-lt"/>
                <a:ea typeface="+mn-ea"/>
                <a:cs typeface="+mn-cs"/>
              </a:rPr>
              <a:t>.</a:t>
            </a:r>
          </a:p>
          <a:p>
            <a:r>
              <a:rPr lang="es-CO" sz="1200" b="1" kern="1200" dirty="0">
                <a:solidFill>
                  <a:schemeClr val="tx1"/>
                </a:solidFill>
                <a:effectLst/>
                <a:latin typeface="+mn-lt"/>
                <a:ea typeface="+mn-ea"/>
                <a:cs typeface="+mn-cs"/>
              </a:rPr>
              <a:t>Grado 3</a:t>
            </a:r>
            <a:r>
              <a:rPr lang="es-CO" sz="1200" kern="1200" dirty="0">
                <a:solidFill>
                  <a:schemeClr val="tx1"/>
                </a:solidFill>
                <a:effectLst/>
                <a:latin typeface="+mn-lt"/>
                <a:ea typeface="+mn-ea"/>
                <a:cs typeface="+mn-cs"/>
              </a:rPr>
              <a:t>. Lesiones de tallo cerebral, generalmente mesencéfalo dorso-lateral; lesiones de núcleos grises y del tálamo, todas de mal pronóstico.</a:t>
            </a:r>
          </a:p>
          <a:p>
            <a:r>
              <a:rPr lang="es-CO" sz="1200" kern="1200" dirty="0">
                <a:solidFill>
                  <a:schemeClr val="tx1"/>
                </a:solidFill>
                <a:effectLst/>
                <a:latin typeface="+mn-lt"/>
                <a:ea typeface="+mn-ea"/>
                <a:cs typeface="+mn-cs"/>
              </a:rPr>
              <a:t> </a:t>
            </a:r>
          </a:p>
          <a:p>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19</a:t>
            </a:fld>
            <a:endParaRPr lang="es-ES"/>
          </a:p>
        </p:txBody>
      </p:sp>
    </p:spTree>
    <p:extLst>
      <p:ext uri="{BB962C8B-B14F-4D97-AF65-F5344CB8AC3E}">
        <p14:creationId xmlns:p14="http://schemas.microsoft.com/office/powerpoint/2010/main" val="2562036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b="0" i="0" u="none" strike="noStrike" kern="1200" baseline="0" dirty="0" err="1">
                <a:solidFill>
                  <a:schemeClr val="tx1"/>
                </a:solidFill>
                <a:latin typeface="+mn-lt"/>
                <a:ea typeface="+mn-ea"/>
                <a:cs typeface="+mn-cs"/>
              </a:rPr>
              <a:t>Escala</a:t>
            </a:r>
            <a:r>
              <a:rPr lang="en-US" sz="1200" b="0" i="0" u="none" strike="noStrike" kern="1200" baseline="0" dirty="0">
                <a:solidFill>
                  <a:schemeClr val="tx1"/>
                </a:solidFill>
                <a:latin typeface="+mn-lt"/>
                <a:ea typeface="+mn-ea"/>
                <a:cs typeface="+mn-cs"/>
              </a:rPr>
              <a:t> FOUR (Full Outline of </a:t>
            </a:r>
            <a:r>
              <a:rPr lang="en-US" sz="1200" b="0" i="0" u="none" strike="noStrike" kern="1200" baseline="0" dirty="0" err="1">
                <a:solidFill>
                  <a:schemeClr val="tx1"/>
                </a:solidFill>
                <a:latin typeface="+mn-lt"/>
                <a:ea typeface="+mn-ea"/>
                <a:cs typeface="+mn-cs"/>
              </a:rPr>
              <a:t>UnResponsiveness</a:t>
            </a:r>
            <a:r>
              <a:rPr lang="en-US" sz="1200" b="0" i="0" u="none" strike="noStrike" kern="1200" baseline="0" dirty="0">
                <a:solidFill>
                  <a:schemeClr val="tx1"/>
                </a:solidFill>
                <a:latin typeface="+mn-lt"/>
                <a:ea typeface="+mn-ea"/>
                <a:cs typeface="+mn-cs"/>
              </a:rPr>
              <a:t>)</a:t>
            </a:r>
          </a:p>
          <a:p>
            <a:r>
              <a:rPr lang="es-CO" sz="1200" b="0" i="0" u="none" strike="noStrike" kern="1200" baseline="0" dirty="0">
                <a:solidFill>
                  <a:schemeClr val="tx1"/>
                </a:solidFill>
                <a:latin typeface="+mn-lt"/>
                <a:ea typeface="+mn-ea"/>
                <a:cs typeface="+mn-cs"/>
              </a:rPr>
              <a:t>Tiene cuatro componentes con un máximo puntaje de cuatro lo cual lo</a:t>
            </a:r>
          </a:p>
          <a:p>
            <a:r>
              <a:rPr lang="es-CO" sz="1200" b="0" i="0" u="none" strike="noStrike" kern="1200" baseline="0" dirty="0">
                <a:solidFill>
                  <a:schemeClr val="tx1"/>
                </a:solidFill>
                <a:latin typeface="+mn-lt"/>
                <a:ea typeface="+mn-ea"/>
                <a:cs typeface="+mn-cs"/>
              </a:rPr>
              <a:t>hace fácil de recordar. Respuesta ocular (apertura ocular y movimientos</a:t>
            </a:r>
          </a:p>
          <a:p>
            <a:r>
              <a:rPr lang="es-CO" sz="1200" b="0" i="0" u="none" strike="noStrike" kern="1200" baseline="0" dirty="0">
                <a:solidFill>
                  <a:schemeClr val="tx1"/>
                </a:solidFill>
                <a:latin typeface="+mn-lt"/>
                <a:ea typeface="+mn-ea"/>
                <a:cs typeface="+mn-cs"/>
              </a:rPr>
              <a:t>oculares) en donde se evalúan movimientos horizontales y verticales</a:t>
            </a:r>
          </a:p>
          <a:p>
            <a:r>
              <a:rPr lang="es-CO" sz="1200" b="0" i="0" u="none" strike="noStrike" kern="1200" baseline="0" dirty="0">
                <a:solidFill>
                  <a:schemeClr val="tx1"/>
                </a:solidFill>
                <a:latin typeface="+mn-lt"/>
                <a:ea typeface="+mn-ea"/>
                <a:cs typeface="+mn-cs"/>
              </a:rPr>
              <a:t>que ayudan a diagnosticar síndrome de enclaustramiento que tendría</a:t>
            </a:r>
          </a:p>
          <a:p>
            <a:r>
              <a:rPr lang="es-CO" sz="1200" b="0" i="0" u="none" strike="noStrike" kern="1200" baseline="0" dirty="0">
                <a:solidFill>
                  <a:schemeClr val="tx1"/>
                </a:solidFill>
                <a:latin typeface="+mn-lt"/>
                <a:ea typeface="+mn-ea"/>
                <a:cs typeface="+mn-cs"/>
              </a:rPr>
              <a:t>un puntaje Escala de Coma de Glasgow (</a:t>
            </a:r>
            <a:r>
              <a:rPr lang="es-CO" sz="1200" b="0" i="0" u="none" strike="noStrike" kern="1200" baseline="0" dirty="0" err="1">
                <a:solidFill>
                  <a:schemeClr val="tx1"/>
                </a:solidFill>
                <a:latin typeface="+mn-lt"/>
                <a:ea typeface="+mn-ea"/>
                <a:cs typeface="+mn-cs"/>
              </a:rPr>
              <a:t>ECG</a:t>
            </a:r>
            <a:r>
              <a:rPr lang="es-CO" sz="1200" b="0" i="0" u="none" strike="noStrike" kern="1200" baseline="0" dirty="0">
                <a:solidFill>
                  <a:schemeClr val="tx1"/>
                </a:solidFill>
                <a:latin typeface="+mn-lt"/>
                <a:ea typeface="+mn-ea"/>
                <a:cs typeface="+mn-cs"/>
              </a:rPr>
              <a:t>) de tres y también detecta</a:t>
            </a:r>
          </a:p>
          <a:p>
            <a:r>
              <a:rPr lang="es-CO" sz="1200" b="0" i="0" u="none" strike="noStrike" kern="1200" baseline="0" dirty="0">
                <a:solidFill>
                  <a:schemeClr val="tx1"/>
                </a:solidFill>
                <a:latin typeface="+mn-lt"/>
                <a:ea typeface="+mn-ea"/>
                <a:cs typeface="+mn-cs"/>
              </a:rPr>
              <a:t>estado vegetativo persistente en donde hay apertura ocular pero no</a:t>
            </a:r>
          </a:p>
          <a:p>
            <a:r>
              <a:rPr lang="es-CO" sz="1200" b="0" i="0" u="none" strike="noStrike" kern="1200" baseline="0" dirty="0">
                <a:solidFill>
                  <a:schemeClr val="tx1"/>
                </a:solidFill>
                <a:latin typeface="+mn-lt"/>
                <a:ea typeface="+mn-ea"/>
                <a:cs typeface="+mn-cs"/>
              </a:rPr>
              <a:t>seguimiento. La respuesta motora (sigue comandos o respuesta a estímulo</a:t>
            </a:r>
          </a:p>
          <a:p>
            <a:r>
              <a:rPr lang="es-CO" sz="1200" b="0" i="0" u="none" strike="noStrike" kern="1200" baseline="0" dirty="0">
                <a:solidFill>
                  <a:schemeClr val="tx1"/>
                </a:solidFill>
                <a:latin typeface="+mn-lt"/>
                <a:ea typeface="+mn-ea"/>
                <a:cs typeface="+mn-cs"/>
              </a:rPr>
              <a:t>doloroso) incluyendo estatus </a:t>
            </a:r>
            <a:r>
              <a:rPr lang="es-CO" sz="1200" b="0" i="0" u="none" strike="noStrike" kern="1200" baseline="0" dirty="0" err="1">
                <a:solidFill>
                  <a:schemeClr val="tx1"/>
                </a:solidFill>
                <a:latin typeface="+mn-lt"/>
                <a:ea typeface="+mn-ea"/>
                <a:cs typeface="+mn-cs"/>
              </a:rPr>
              <a:t>mioclónico</a:t>
            </a:r>
            <a:r>
              <a:rPr lang="es-CO" sz="1200" b="0" i="0" u="none" strike="noStrike" kern="1200" baseline="0" dirty="0">
                <a:solidFill>
                  <a:schemeClr val="tx1"/>
                </a:solidFill>
                <a:latin typeface="+mn-lt"/>
                <a:ea typeface="+mn-ea"/>
                <a:cs typeface="+mn-cs"/>
              </a:rPr>
              <a:t> epiléptico. Movimientos</a:t>
            </a:r>
          </a:p>
          <a:p>
            <a:r>
              <a:rPr lang="es-CO" sz="1200" b="0" i="0" u="none" strike="noStrike" kern="1200" baseline="0" dirty="0">
                <a:solidFill>
                  <a:schemeClr val="tx1"/>
                </a:solidFill>
                <a:latin typeface="+mn-lt"/>
                <a:ea typeface="+mn-ea"/>
                <a:cs typeface="+mn-cs"/>
              </a:rPr>
              <a:t>persistentes múltiples segmentos arrítmicos de mal pronóstico tras</a:t>
            </a:r>
          </a:p>
          <a:p>
            <a:r>
              <a:rPr lang="es-CO" sz="1200" b="0" i="0" u="none" strike="noStrike" kern="1200" baseline="0" dirty="0">
                <a:solidFill>
                  <a:schemeClr val="tx1"/>
                </a:solidFill>
                <a:latin typeface="+mn-lt"/>
                <a:ea typeface="+mn-ea"/>
                <a:cs typeface="+mn-cs"/>
              </a:rPr>
              <a:t>reanimación cardiopulmonar; combina la respuesta de </a:t>
            </a:r>
            <a:r>
              <a:rPr lang="es-CO" sz="1200" b="0" i="0" u="none" strike="noStrike" kern="1200" baseline="0" dirty="0" err="1">
                <a:solidFill>
                  <a:schemeClr val="tx1"/>
                </a:solidFill>
                <a:latin typeface="+mn-lt"/>
                <a:ea typeface="+mn-ea"/>
                <a:cs typeface="+mn-cs"/>
              </a:rPr>
              <a:t>decorticación</a:t>
            </a:r>
            <a:r>
              <a:rPr lang="es-CO" sz="1200" b="0" i="0" u="none" strike="noStrike" kern="1200" baseline="0" dirty="0">
                <a:solidFill>
                  <a:schemeClr val="tx1"/>
                </a:solidFill>
                <a:latin typeface="+mn-lt"/>
                <a:ea typeface="+mn-ea"/>
                <a:cs typeface="+mn-cs"/>
              </a:rPr>
              <a:t> y</a:t>
            </a:r>
          </a:p>
          <a:p>
            <a:r>
              <a:rPr lang="es-CO" sz="1200" b="0" i="0" u="none" strike="noStrike" kern="1200" baseline="0" dirty="0" err="1">
                <a:solidFill>
                  <a:schemeClr val="tx1"/>
                </a:solidFill>
                <a:latin typeface="+mn-lt"/>
                <a:ea typeface="+mn-ea"/>
                <a:cs typeface="+mn-cs"/>
              </a:rPr>
              <a:t>descebración</a:t>
            </a:r>
            <a:r>
              <a:rPr lang="es-CO" sz="1200" b="0" i="0" u="none" strike="noStrike" kern="1200" baseline="0" dirty="0">
                <a:solidFill>
                  <a:schemeClr val="tx1"/>
                </a:solidFill>
                <a:latin typeface="+mn-lt"/>
                <a:ea typeface="+mn-ea"/>
                <a:cs typeface="+mn-cs"/>
              </a:rPr>
              <a:t>, dado que no se ha demostrado que tengan un desenlace</a:t>
            </a:r>
          </a:p>
          <a:p>
            <a:r>
              <a:rPr lang="es-CO" sz="1200" b="0" i="0" u="none" strike="noStrike" kern="1200" baseline="0" dirty="0">
                <a:solidFill>
                  <a:schemeClr val="tx1"/>
                </a:solidFill>
                <a:latin typeface="+mn-lt"/>
                <a:ea typeface="+mn-ea"/>
                <a:cs typeface="+mn-cs"/>
              </a:rPr>
              <a:t>diferente. Reflejos de tallo (pupilar, corneal o tos) y respiración (respiración</a:t>
            </a:r>
          </a:p>
          <a:p>
            <a:r>
              <a:rPr lang="es-CO" sz="1200" b="0" i="0" u="none" strike="noStrike" kern="1200" baseline="0" dirty="0">
                <a:solidFill>
                  <a:schemeClr val="tx1"/>
                </a:solidFill>
                <a:latin typeface="+mn-lt"/>
                <a:ea typeface="+mn-ea"/>
                <a:cs typeface="+mn-cs"/>
              </a:rPr>
              <a:t>espontánea o el ritmo de ventilación mecánica). A diferencia del</a:t>
            </a:r>
          </a:p>
          <a:p>
            <a:r>
              <a:rPr lang="es-CO" sz="1200" b="0" i="0" u="none" strike="noStrike" kern="1200" baseline="0" dirty="0" err="1">
                <a:solidFill>
                  <a:schemeClr val="tx1"/>
                </a:solidFill>
                <a:latin typeface="+mn-lt"/>
                <a:ea typeface="+mn-ea"/>
                <a:cs typeface="+mn-cs"/>
              </a:rPr>
              <a:t>ECG</a:t>
            </a:r>
            <a:r>
              <a:rPr lang="es-CO" sz="1200" b="0" i="0" u="none" strike="noStrike" kern="1200" baseline="0" dirty="0">
                <a:solidFill>
                  <a:schemeClr val="tx1"/>
                </a:solidFill>
                <a:latin typeface="+mn-lt"/>
                <a:ea typeface="+mn-ea"/>
                <a:cs typeface="+mn-cs"/>
              </a:rPr>
              <a:t>, no evalúa respuesta verbal por lo que es de gran utilidad para pacientes</a:t>
            </a:r>
          </a:p>
          <a:p>
            <a:r>
              <a:rPr lang="es-CO" sz="1200" b="0" i="0" u="none" strike="noStrike" kern="1200" baseline="0" dirty="0">
                <a:solidFill>
                  <a:schemeClr val="tx1"/>
                </a:solidFill>
                <a:latin typeface="+mn-lt"/>
                <a:ea typeface="+mn-ea"/>
                <a:cs typeface="+mn-cs"/>
              </a:rPr>
              <a:t>con limitación por estar intubados o deformidad oral o maxilar.</a:t>
            </a:r>
          </a:p>
          <a:p>
            <a:r>
              <a:rPr lang="es-CO" sz="1200" b="0" i="0" u="none" strike="noStrike" kern="1200" baseline="0" dirty="0">
                <a:solidFill>
                  <a:schemeClr val="tx1"/>
                </a:solidFill>
                <a:latin typeface="+mn-lt"/>
                <a:ea typeface="+mn-ea"/>
                <a:cs typeface="+mn-cs"/>
              </a:rPr>
              <a:t>Está validado para el servicio de urgencias y algunos estudios han</a:t>
            </a:r>
          </a:p>
          <a:p>
            <a:r>
              <a:rPr lang="es-CO" sz="1200" b="0" i="0" u="none" strike="noStrike" kern="1200" baseline="0" dirty="0">
                <a:solidFill>
                  <a:schemeClr val="tx1"/>
                </a:solidFill>
                <a:latin typeface="+mn-lt"/>
                <a:ea typeface="+mn-ea"/>
                <a:cs typeface="+mn-cs"/>
              </a:rPr>
              <a:t>demostrado que es mejor herramienta de pronóstico que el </a:t>
            </a:r>
            <a:r>
              <a:rPr lang="es-CO" sz="1200" b="0" i="0" u="none" strike="noStrike" kern="1200" baseline="0" dirty="0" err="1">
                <a:solidFill>
                  <a:schemeClr val="tx1"/>
                </a:solidFill>
                <a:latin typeface="+mn-lt"/>
                <a:ea typeface="+mn-ea"/>
                <a:cs typeface="+mn-cs"/>
              </a:rPr>
              <a:t>ECG</a:t>
            </a:r>
            <a:r>
              <a:rPr lang="es-CO" sz="1200" b="0" i="0" u="none" strike="noStrike" kern="1200" baseline="0" dirty="0">
                <a:solidFill>
                  <a:schemeClr val="tx1"/>
                </a:solidFill>
                <a:latin typeface="+mn-lt"/>
                <a:ea typeface="+mn-ea"/>
                <a:cs typeface="+mn-cs"/>
              </a:rPr>
              <a:t>, dado</a:t>
            </a:r>
          </a:p>
          <a:p>
            <a:r>
              <a:rPr lang="es-CO" sz="1200" b="0" i="0" u="none" strike="noStrike" kern="1200" baseline="0" dirty="0">
                <a:solidFill>
                  <a:schemeClr val="tx1"/>
                </a:solidFill>
                <a:latin typeface="+mn-lt"/>
                <a:ea typeface="+mn-ea"/>
                <a:cs typeface="+mn-cs"/>
              </a:rPr>
              <a:t>que incorpora reflejos de tallo y respiración (7).</a:t>
            </a:r>
          </a:p>
          <a:p>
            <a:r>
              <a:rPr lang="es-CO" sz="1200" b="0" i="0" u="none" strike="noStrike" kern="1200" baseline="0" dirty="0">
                <a:solidFill>
                  <a:schemeClr val="tx1"/>
                </a:solidFill>
                <a:latin typeface="+mn-lt"/>
                <a:ea typeface="+mn-ea"/>
                <a:cs typeface="+mn-cs"/>
              </a:rPr>
              <a:t>Cuando se obtiene un puntaje de cero, en todas las categorías, se</a:t>
            </a:r>
          </a:p>
          <a:p>
            <a:r>
              <a:rPr lang="es-CO" sz="1200" b="0" i="0" u="none" strike="noStrike" kern="1200" baseline="0" dirty="0">
                <a:solidFill>
                  <a:schemeClr val="tx1"/>
                </a:solidFill>
                <a:latin typeface="+mn-lt"/>
                <a:ea typeface="+mn-ea"/>
                <a:cs typeface="+mn-cs"/>
              </a:rPr>
              <a:t>debe realizar la evaluación de muerte cerebral.</a:t>
            </a:r>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21</a:t>
            </a:fld>
            <a:endParaRPr lang="es-ES"/>
          </a:p>
        </p:txBody>
      </p:sp>
    </p:spTree>
    <p:extLst>
      <p:ext uri="{BB962C8B-B14F-4D97-AF65-F5344CB8AC3E}">
        <p14:creationId xmlns:p14="http://schemas.microsoft.com/office/powerpoint/2010/main" val="3311937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FIGURE 1. Description of Full Outline of </a:t>
            </a:r>
            <a:r>
              <a:rPr lang="en-US" sz="1200" b="0" i="0" u="none" strike="noStrike" kern="1200" baseline="0" dirty="0" err="1">
                <a:solidFill>
                  <a:schemeClr val="tx1"/>
                </a:solidFill>
                <a:latin typeface="+mn-lt"/>
                <a:ea typeface="+mn-ea"/>
                <a:cs typeface="+mn-cs"/>
              </a:rPr>
              <a:t>UnResponsivenes</a:t>
            </a:r>
            <a:r>
              <a:rPr lang="en-US" sz="1200" b="0" i="0" u="none" strike="noStrike" kern="1200" baseline="0" dirty="0">
                <a:solidFill>
                  <a:schemeClr val="tx1"/>
                </a:solidFill>
                <a:latin typeface="+mn-lt"/>
                <a:ea typeface="+mn-ea"/>
                <a:cs typeface="+mn-cs"/>
              </a:rPr>
              <a:t> (FOUR) score.</a:t>
            </a:r>
          </a:p>
          <a:p>
            <a:r>
              <a:rPr lang="en-US" sz="1200" b="0" i="1" u="none" strike="noStrike" kern="1200" baseline="0" dirty="0">
                <a:solidFill>
                  <a:schemeClr val="tx1"/>
                </a:solidFill>
                <a:latin typeface="+mn-lt"/>
                <a:ea typeface="+mn-ea"/>
                <a:cs typeface="+mn-cs"/>
              </a:rPr>
              <a:t>Eye response</a:t>
            </a:r>
            <a:r>
              <a:rPr lang="en-US" sz="1200" b="0" i="0" u="none" strike="noStrike" kern="1200" baseline="0" dirty="0">
                <a:solidFill>
                  <a:schemeClr val="tx1"/>
                </a:solidFill>
                <a:latin typeface="+mn-lt"/>
                <a:ea typeface="+mn-ea"/>
                <a:cs typeface="+mn-cs"/>
              </a:rPr>
              <a:t>: E4 = eyelids open or opened, tracking, or blinking to command; E3 = eyelids open but not tracking; E2 = eyelids closed but open to loud voice; E1 = eyelids closed but open to pain; E0 = eyelids remain closed with pain.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Motor response</a:t>
            </a:r>
            <a:r>
              <a:rPr lang="en-US" sz="1200" b="0" i="0" u="none" strike="noStrike" kern="1200" baseline="0" dirty="0">
                <a:solidFill>
                  <a:schemeClr val="tx1"/>
                </a:solidFill>
                <a:latin typeface="+mn-lt"/>
                <a:ea typeface="+mn-ea"/>
                <a:cs typeface="+mn-cs"/>
              </a:rPr>
              <a:t>: M4 = thumbs-up, fist, or peace sign; M3 = localizing to pain; M2 = flexion response to pain; M1 = extension response to pain; M0 = no response to pain or generalized myoclonus status.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Brainstem reflexes</a:t>
            </a:r>
            <a:r>
              <a:rPr lang="en-US" sz="1200" b="0" i="0" u="none" strike="noStrike" kern="1200" baseline="0" dirty="0">
                <a:solidFill>
                  <a:schemeClr val="tx1"/>
                </a:solidFill>
                <a:latin typeface="+mn-lt"/>
                <a:ea typeface="+mn-ea"/>
                <a:cs typeface="+mn-cs"/>
              </a:rPr>
              <a:t>: B4 = pupil and corneal reflexes present; B3 = one pupil wide and fixed; B2 = pupil or corneal reflexes absent; B1 = pupil and corneal reflexes absent; B0 = absent pupil, corneal, and cough reflex. </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Respiration pattern</a:t>
            </a:r>
            <a:r>
              <a:rPr lang="en-US" sz="1200" b="0" i="0" u="none" strike="noStrike" kern="1200" baseline="0" dirty="0">
                <a:solidFill>
                  <a:schemeClr val="tx1"/>
                </a:solidFill>
                <a:latin typeface="+mn-lt"/>
                <a:ea typeface="+mn-ea"/>
                <a:cs typeface="+mn-cs"/>
              </a:rPr>
              <a:t>: R4 = not intubated, regular breathing pattern; R3 = not intubated, </a:t>
            </a:r>
            <a:r>
              <a:rPr lang="en-US" sz="1200" b="0" i="0" u="none" strike="noStrike" kern="1200" baseline="0" dirty="0" err="1">
                <a:solidFill>
                  <a:schemeClr val="tx1"/>
                </a:solidFill>
                <a:latin typeface="+mn-lt"/>
                <a:ea typeface="+mn-ea"/>
                <a:cs typeface="+mn-cs"/>
              </a:rPr>
              <a:t>Cheyne</a:t>
            </a:r>
            <a:r>
              <a:rPr lang="en-US" sz="1200" b="0" i="0" u="none" strike="noStrike" kern="1200" baseline="0" dirty="0">
                <a:solidFill>
                  <a:schemeClr val="tx1"/>
                </a:solidFill>
                <a:latin typeface="+mn-lt"/>
                <a:ea typeface="+mn-ea"/>
                <a:cs typeface="+mn-cs"/>
              </a:rPr>
              <a:t>-Stokes breathing pattern; R2 = not intubated, irregular breathing; R1 = breathes above </a:t>
            </a:r>
            <a:r>
              <a:rPr lang="en-US" sz="1200" b="0" i="0" u="none" strike="noStrike" kern="1200" baseline="0" dirty="0" err="1">
                <a:solidFill>
                  <a:schemeClr val="tx1"/>
                </a:solidFill>
                <a:latin typeface="+mn-lt"/>
                <a:ea typeface="+mn-ea"/>
                <a:cs typeface="+mn-cs"/>
              </a:rPr>
              <a:t>ventilatory</a:t>
            </a:r>
            <a:r>
              <a:rPr lang="en-US" sz="1200" b="0" i="0" u="none" strike="noStrike" kern="1200" baseline="0" dirty="0">
                <a:solidFill>
                  <a:schemeClr val="tx1"/>
                </a:solidFill>
                <a:latin typeface="+mn-lt"/>
                <a:ea typeface="+mn-ea"/>
                <a:cs typeface="+mn-cs"/>
              </a:rPr>
              <a:t> rate; R0 = breathes at ventilator rate or apnea.</a:t>
            </a:r>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22</a:t>
            </a:fld>
            <a:endParaRPr lang="es-ES"/>
          </a:p>
        </p:txBody>
      </p:sp>
    </p:spTree>
    <p:extLst>
      <p:ext uri="{BB962C8B-B14F-4D97-AF65-F5344CB8AC3E}">
        <p14:creationId xmlns:p14="http://schemas.microsoft.com/office/powerpoint/2010/main" val="2153038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dirty="0"/>
              <a:t>Adicionando la hemorragia subaracnoidea intraventricular y traumática y una diferenciación más detallada de lesiones en masa y cisternas basales.  </a:t>
            </a:r>
          </a:p>
        </p:txBody>
      </p:sp>
      <p:sp>
        <p:nvSpPr>
          <p:cNvPr id="4" name="3 Marcador de número de diapositiva"/>
          <p:cNvSpPr>
            <a:spLocks noGrp="1"/>
          </p:cNvSpPr>
          <p:nvPr>
            <p:ph type="sldNum" sz="quarter" idx="10"/>
          </p:nvPr>
        </p:nvSpPr>
        <p:spPr/>
        <p:txBody>
          <a:bodyPr/>
          <a:lstStyle/>
          <a:p>
            <a:fld id="{817BFD54-7244-46B0-A07D-AA13FEA11FE7}" type="slidenum">
              <a:rPr lang="es-ES" smtClean="0"/>
              <a:t>23</a:t>
            </a:fld>
            <a:endParaRPr lang="es-ES"/>
          </a:p>
        </p:txBody>
      </p:sp>
    </p:spTree>
    <p:extLst>
      <p:ext uri="{BB962C8B-B14F-4D97-AF65-F5344CB8AC3E}">
        <p14:creationId xmlns:p14="http://schemas.microsoft.com/office/powerpoint/2010/main" val="1159287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1" i="0" u="none" strike="noStrike" kern="1200" baseline="0" dirty="0">
                <a:solidFill>
                  <a:schemeClr val="tx1"/>
                </a:solidFill>
                <a:latin typeface="+mn-lt"/>
                <a:ea typeface="+mn-ea"/>
                <a:cs typeface="+mn-cs"/>
              </a:rPr>
              <a:t>Estrada Pérez C. </a:t>
            </a:r>
            <a:r>
              <a:rPr lang="es-CO" sz="1200" b="0" i="0" u="none" strike="noStrike" kern="1200" baseline="0" dirty="0">
                <a:solidFill>
                  <a:schemeClr val="tx1"/>
                </a:solidFill>
                <a:latin typeface="+mn-lt"/>
                <a:ea typeface="+mn-ea"/>
                <a:cs typeface="+mn-cs"/>
              </a:rPr>
              <a:t>El paciente en coma. VII Simposio de Residentes de Neurología: Neurología en la práctica clínica. Medellín, Colombia, 2019.</a:t>
            </a:r>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28</a:t>
            </a:fld>
            <a:endParaRPr lang="es-ES"/>
          </a:p>
        </p:txBody>
      </p:sp>
    </p:spTree>
    <p:extLst>
      <p:ext uri="{BB962C8B-B14F-4D97-AF65-F5344CB8AC3E}">
        <p14:creationId xmlns:p14="http://schemas.microsoft.com/office/powerpoint/2010/main" val="223661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b="1" i="0" u="none" strike="noStrike" kern="1200" baseline="0" dirty="0">
                <a:solidFill>
                  <a:schemeClr val="tx1"/>
                </a:solidFill>
                <a:latin typeface="+mn-lt"/>
                <a:ea typeface="+mn-ea"/>
                <a:cs typeface="+mn-cs"/>
              </a:rPr>
              <a:t>Tabla 9. Sensibilidad y especificidad de las reglas de decisión para identificar lesiones que requieran intervención </a:t>
            </a:r>
            <a:r>
              <a:rPr lang="es-CO" sz="1200" b="1" i="0" u="none" strike="noStrike" kern="1200" baseline="0" dirty="0" err="1">
                <a:solidFill>
                  <a:schemeClr val="tx1"/>
                </a:solidFill>
                <a:latin typeface="+mn-lt"/>
                <a:ea typeface="+mn-ea"/>
                <a:cs typeface="+mn-cs"/>
              </a:rPr>
              <a:t>neuroquirúrgica</a:t>
            </a:r>
            <a:r>
              <a:rPr lang="es-CO" sz="1200" b="1" i="0" u="none" strike="noStrike" kern="1200" baseline="0" dirty="0">
                <a:solidFill>
                  <a:schemeClr val="tx1"/>
                </a:solidFill>
                <a:latin typeface="+mn-lt"/>
                <a:ea typeface="+mn-ea"/>
                <a:cs typeface="+mn-cs"/>
              </a:rPr>
              <a:t>. </a:t>
            </a:r>
            <a:endParaRPr lang="en-US" sz="1200" b="0" i="1" u="none" strike="noStrike" kern="1200" baseline="0" dirty="0">
              <a:solidFill>
                <a:schemeClr val="tx1"/>
              </a:solidFill>
              <a:latin typeface="+mn-lt"/>
              <a:ea typeface="+mn-ea"/>
              <a:cs typeface="+mn-cs"/>
            </a:endParaRPr>
          </a:p>
          <a:p>
            <a:endParaRPr lang="en-US" sz="1200" b="0" i="1"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CCHR (Canadian CT head rule), NCWFNS (</a:t>
            </a:r>
            <a:r>
              <a:rPr lang="en-US" sz="1200" b="0" i="1" u="none" strike="noStrike" kern="1200" baseline="0" dirty="0" err="1">
                <a:solidFill>
                  <a:schemeClr val="tx1"/>
                </a:solidFill>
                <a:latin typeface="+mn-lt"/>
                <a:ea typeface="+mn-ea"/>
                <a:cs typeface="+mn-cs"/>
              </a:rPr>
              <a:t>Neurotraumatology</a:t>
            </a:r>
            <a:r>
              <a:rPr lang="en-US" sz="1200" b="0" i="1" u="none" strike="noStrike" kern="1200" baseline="0" dirty="0">
                <a:solidFill>
                  <a:schemeClr val="tx1"/>
                </a:solidFill>
                <a:latin typeface="+mn-lt"/>
                <a:ea typeface="+mn-ea"/>
                <a:cs typeface="+mn-cs"/>
              </a:rPr>
              <a:t> Committee of the World Federation of Neurosurgical Societies). </a:t>
            </a:r>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33</a:t>
            </a:fld>
            <a:endParaRPr lang="es-ES"/>
          </a:p>
        </p:txBody>
      </p:sp>
    </p:spTree>
    <p:extLst>
      <p:ext uri="{BB962C8B-B14F-4D97-AF65-F5344CB8AC3E}">
        <p14:creationId xmlns:p14="http://schemas.microsoft.com/office/powerpoint/2010/main" val="1080957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_tradnl" dirty="0"/>
              <a:t>En cuanto hacer tac en </a:t>
            </a:r>
            <a:r>
              <a:rPr lang="es-ES_tradnl" dirty="0" err="1"/>
              <a:t>ptes</a:t>
            </a:r>
            <a:r>
              <a:rPr lang="es-ES_tradnl" dirty="0"/>
              <a:t> </a:t>
            </a:r>
            <a:r>
              <a:rPr lang="es-ES_tradnl" dirty="0" err="1"/>
              <a:t>anticoagulados</a:t>
            </a:r>
            <a:r>
              <a:rPr lang="es-ES_tradnl" dirty="0"/>
              <a:t>?</a:t>
            </a:r>
            <a:r>
              <a:rPr lang="es-ES_tradnl" sz="1200" b="0" i="0" kern="1200" dirty="0">
                <a:solidFill>
                  <a:schemeClr val="tx1"/>
                </a:solidFill>
                <a:effectLst/>
                <a:latin typeface="+mn-lt"/>
                <a:ea typeface="+mn-ea"/>
                <a:cs typeface="+mn-cs"/>
              </a:rPr>
              <a:t> </a:t>
            </a:r>
            <a:r>
              <a:rPr lang="es-ES_tradnl" sz="1200" b="0" i="0" kern="1200" dirty="0" err="1">
                <a:solidFill>
                  <a:schemeClr val="tx1"/>
                </a:solidFill>
                <a:effectLst/>
                <a:latin typeface="+mn-lt"/>
                <a:ea typeface="+mn-ea"/>
                <a:cs typeface="+mn-cs"/>
              </a:rPr>
              <a:t>Children</a:t>
            </a:r>
            <a:r>
              <a:rPr lang="es-ES_tradnl" sz="1200" b="0" i="0" kern="1200" dirty="0">
                <a:solidFill>
                  <a:schemeClr val="tx1"/>
                </a:solidFill>
                <a:effectLst/>
                <a:latin typeface="+mn-lt"/>
                <a:ea typeface="+mn-ea"/>
                <a:cs typeface="+mn-cs"/>
              </a:rPr>
              <a:t> are 2–5 (</a:t>
            </a:r>
            <a:r>
              <a:rPr lang="es-ES_tradnl" sz="1200" b="0" i="0" kern="1200" dirty="0" err="1">
                <a:solidFill>
                  <a:schemeClr val="tx1"/>
                </a:solidFill>
                <a:effectLst/>
                <a:latin typeface="+mn-lt"/>
                <a:ea typeface="+mn-ea"/>
                <a:cs typeface="+mn-cs"/>
              </a:rPr>
              <a:t>some</a:t>
            </a:r>
            <a:r>
              <a:rPr lang="es-ES_tradnl" sz="1200" b="0" i="0" kern="1200" dirty="0">
                <a:solidFill>
                  <a:schemeClr val="tx1"/>
                </a:solidFill>
                <a:effectLst/>
                <a:latin typeface="+mn-lt"/>
                <a:ea typeface="+mn-ea"/>
                <a:cs typeface="+mn-cs"/>
              </a:rPr>
              <a:t> cite up to 10) times more </a:t>
            </a:r>
            <a:r>
              <a:rPr lang="es-ES_tradnl" sz="1200" b="0" i="0" kern="1200" dirty="0" err="1">
                <a:solidFill>
                  <a:schemeClr val="tx1"/>
                </a:solidFill>
                <a:effectLst/>
                <a:latin typeface="+mn-lt"/>
                <a:ea typeface="+mn-ea"/>
                <a:cs typeface="+mn-cs"/>
              </a:rPr>
              <a:t>sensitive</a:t>
            </a:r>
            <a:r>
              <a:rPr lang="es-ES_tradnl" sz="1200" b="0" i="0" kern="1200" dirty="0">
                <a:solidFill>
                  <a:schemeClr val="tx1"/>
                </a:solidFill>
                <a:effectLst/>
                <a:latin typeface="+mn-lt"/>
                <a:ea typeface="+mn-ea"/>
                <a:cs typeface="+mn-cs"/>
              </a:rPr>
              <a:t> to </a:t>
            </a:r>
            <a:r>
              <a:rPr lang="es-ES_tradnl" sz="1200" b="0" i="0" kern="1200" dirty="0" err="1">
                <a:solidFill>
                  <a:schemeClr val="tx1"/>
                </a:solidFill>
                <a:effectLst/>
                <a:latin typeface="+mn-lt"/>
                <a:ea typeface="+mn-ea"/>
                <a:cs typeface="+mn-cs"/>
              </a:rPr>
              <a:t>radiation</a:t>
            </a:r>
            <a:r>
              <a:rPr lang="es-ES_tradnl" sz="1200" b="0" i="0" kern="1200" dirty="0">
                <a:solidFill>
                  <a:schemeClr val="tx1"/>
                </a:solidFill>
                <a:effectLst/>
                <a:latin typeface="+mn-lt"/>
                <a:ea typeface="+mn-ea"/>
                <a:cs typeface="+mn-cs"/>
              </a:rPr>
              <a:t> </a:t>
            </a:r>
            <a:r>
              <a:rPr lang="es-ES_tradnl" sz="1200" b="0" i="0" kern="1200" dirty="0" err="1">
                <a:solidFill>
                  <a:schemeClr val="tx1"/>
                </a:solidFill>
                <a:effectLst/>
                <a:latin typeface="+mn-lt"/>
                <a:ea typeface="+mn-ea"/>
                <a:cs typeface="+mn-cs"/>
              </a:rPr>
              <a:t>than</a:t>
            </a:r>
            <a:r>
              <a:rPr lang="es-ES_tradnl" sz="1200" b="0" i="0" kern="1200" dirty="0">
                <a:solidFill>
                  <a:schemeClr val="tx1"/>
                </a:solidFill>
                <a:effectLst/>
                <a:latin typeface="+mn-lt"/>
                <a:ea typeface="+mn-ea"/>
                <a:cs typeface="+mn-cs"/>
              </a:rPr>
              <a:t> </a:t>
            </a:r>
            <a:r>
              <a:rPr lang="es-ES_tradnl" sz="1200" b="0" i="0" kern="1200" dirty="0" err="1">
                <a:solidFill>
                  <a:schemeClr val="tx1"/>
                </a:solidFill>
                <a:effectLst/>
                <a:latin typeface="+mn-lt"/>
                <a:ea typeface="+mn-ea"/>
                <a:cs typeface="+mn-cs"/>
              </a:rPr>
              <a:t>adults</a:t>
            </a:r>
            <a:r>
              <a:rPr lang="es-ES_tradnl" sz="1200" b="0" i="0" kern="1200" dirty="0">
                <a:solidFill>
                  <a:schemeClr val="tx1"/>
                </a:solidFill>
                <a:effectLst/>
                <a:latin typeface="+mn-lt"/>
                <a:ea typeface="+mn-ea"/>
                <a:cs typeface="+mn-cs"/>
              </a:rPr>
              <a:t> (</a:t>
            </a:r>
            <a:r>
              <a:rPr lang="es-ES_tradnl" sz="1200" b="0" i="0" kern="1200" dirty="0" err="1">
                <a:solidFill>
                  <a:schemeClr val="tx1"/>
                </a:solidFill>
                <a:effectLst/>
                <a:latin typeface="+mn-lt"/>
                <a:ea typeface="+mn-ea"/>
                <a:cs typeface="+mn-cs"/>
              </a:rPr>
              <a:t>moderate</a:t>
            </a:r>
            <a:r>
              <a:rPr lang="es-ES_tradnl" sz="1200" b="0" i="0" kern="1200" dirty="0">
                <a:solidFill>
                  <a:schemeClr val="tx1"/>
                </a:solidFill>
                <a:effectLst/>
                <a:latin typeface="+mn-lt"/>
                <a:ea typeface="+mn-ea"/>
                <a:cs typeface="+mn-cs"/>
              </a:rPr>
              <a:t> </a:t>
            </a:r>
            <a:r>
              <a:rPr lang="es-ES_tradnl" sz="1200" b="0" i="0" kern="1200" dirty="0" err="1">
                <a:solidFill>
                  <a:schemeClr val="tx1"/>
                </a:solidFill>
                <a:effectLst/>
                <a:latin typeface="+mn-lt"/>
                <a:ea typeface="+mn-ea"/>
                <a:cs typeface="+mn-cs"/>
              </a:rPr>
              <a:t>evidence</a:t>
            </a:r>
            <a:r>
              <a:rPr lang="es-ES_tradnl" sz="1200" b="0" i="0" kern="1200" dirty="0">
                <a:solidFill>
                  <a:schemeClr val="tx1"/>
                </a:solidFill>
                <a:effectLst/>
                <a:latin typeface="+mn-lt"/>
                <a:ea typeface="+mn-ea"/>
                <a:cs typeface="+mn-cs"/>
              </a:rPr>
              <a:t>).</a:t>
            </a:r>
            <a:endParaRPr lang="es-ES_tradnl"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37</a:t>
            </a:fld>
            <a:endParaRPr lang="es-ES_tradnl"/>
          </a:p>
        </p:txBody>
      </p:sp>
    </p:spTree>
    <p:extLst>
      <p:ext uri="{BB962C8B-B14F-4D97-AF65-F5344CB8AC3E}">
        <p14:creationId xmlns:p14="http://schemas.microsoft.com/office/powerpoint/2010/main" val="200047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dirty="0"/>
              <a:t>Desplazamiento del </a:t>
            </a:r>
            <a:r>
              <a:rPr lang="es-CO" sz="1200" dirty="0" err="1"/>
              <a:t>parenquima</a:t>
            </a:r>
            <a:r>
              <a:rPr lang="es-CO" sz="1200" dirty="0"/>
              <a:t> por debajo de la hoz del cerebro</a:t>
            </a:r>
          </a:p>
          <a:p>
            <a:endParaRPr lang="es-CO" sz="1200" dirty="0"/>
          </a:p>
          <a:p>
            <a:endParaRPr lang="es-CO" sz="1200" dirty="0"/>
          </a:p>
          <a:p>
            <a:r>
              <a:rPr lang="es-CO" sz="1200" dirty="0"/>
              <a:t>Puede comprimir ACA</a:t>
            </a:r>
          </a:p>
          <a:p>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39</a:t>
            </a:fld>
            <a:endParaRPr lang="es-ES"/>
          </a:p>
        </p:txBody>
      </p:sp>
    </p:spTree>
    <p:extLst>
      <p:ext uri="{BB962C8B-B14F-4D97-AF65-F5344CB8AC3E}">
        <p14:creationId xmlns:p14="http://schemas.microsoft.com/office/powerpoint/2010/main" val="3469167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b="1" dirty="0"/>
              <a:t>III  par: </a:t>
            </a:r>
            <a:r>
              <a:rPr lang="es-CO" sz="1200" dirty="0"/>
              <a:t>midriasis unilateral </a:t>
            </a:r>
          </a:p>
          <a:p>
            <a:endParaRPr lang="es-CO" sz="1200" b="1" dirty="0"/>
          </a:p>
          <a:p>
            <a:r>
              <a:rPr lang="es-CO" sz="1200" b="1" dirty="0"/>
              <a:t>ACP </a:t>
            </a:r>
          </a:p>
          <a:p>
            <a:endParaRPr lang="es-CO" sz="1200" b="1" dirty="0"/>
          </a:p>
          <a:p>
            <a:r>
              <a:rPr lang="es-CO" sz="1200" b="1" dirty="0"/>
              <a:t>SRAA</a:t>
            </a:r>
          </a:p>
          <a:p>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40</a:t>
            </a:fld>
            <a:endParaRPr lang="es-ES"/>
          </a:p>
        </p:txBody>
      </p:sp>
    </p:spTree>
    <p:extLst>
      <p:ext uri="{BB962C8B-B14F-4D97-AF65-F5344CB8AC3E}">
        <p14:creationId xmlns:p14="http://schemas.microsoft.com/office/powerpoint/2010/main" val="187095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3</a:t>
            </a:fld>
            <a:endParaRPr lang="es-ES"/>
          </a:p>
        </p:txBody>
      </p:sp>
    </p:spTree>
    <p:extLst>
      <p:ext uri="{BB962C8B-B14F-4D97-AF65-F5344CB8AC3E}">
        <p14:creationId xmlns:p14="http://schemas.microsoft.com/office/powerpoint/2010/main" val="1285497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dirty="0" err="1"/>
              <a:t>Paresia</a:t>
            </a:r>
            <a:r>
              <a:rPr lang="es-CO" sz="1200" dirty="0"/>
              <a:t> III par </a:t>
            </a:r>
            <a:r>
              <a:rPr lang="es-CO" sz="1200" dirty="0" err="1"/>
              <a:t>ipsilateral</a:t>
            </a:r>
            <a:r>
              <a:rPr lang="es-CO" sz="1200" dirty="0"/>
              <a:t> </a:t>
            </a:r>
          </a:p>
          <a:p>
            <a:endParaRPr lang="es-CO" sz="1200" dirty="0"/>
          </a:p>
          <a:p>
            <a:r>
              <a:rPr lang="es-CO" sz="1200" dirty="0"/>
              <a:t>Hemiparesia contralateral </a:t>
            </a:r>
          </a:p>
          <a:p>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42</a:t>
            </a:fld>
            <a:endParaRPr lang="es-ES"/>
          </a:p>
        </p:txBody>
      </p:sp>
    </p:spTree>
    <p:extLst>
      <p:ext uri="{BB962C8B-B14F-4D97-AF65-F5344CB8AC3E}">
        <p14:creationId xmlns:p14="http://schemas.microsoft.com/office/powerpoint/2010/main" val="2261584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CO" dirty="0"/>
              <a:t>El valor de la intubación </a:t>
            </a:r>
            <a:r>
              <a:rPr lang="es-CO" dirty="0" err="1"/>
              <a:t>prehospitalaria</a:t>
            </a:r>
            <a:r>
              <a:rPr lang="es-CO" dirty="0"/>
              <a:t> es controvertido, con estudios encontrando resultados contradictorios [26]. En un ensayo aleatorizado de 312 pacientes con TBI grave realizado en Australia, la intubación de la secuencia rápida </a:t>
            </a:r>
            <a:r>
              <a:rPr lang="es-CO" dirty="0" err="1"/>
              <a:t>prehospitalaria</a:t>
            </a:r>
            <a:r>
              <a:rPr lang="es-CO" dirty="0"/>
              <a:t> por los paramédicos se asoció con mejor resultado funcional a los seis meses en comparación con la intubación en el hospital (51 frente al 39 por ciento de los pacientes con resultado favorable en Glasgow escala de resultados) 27]. Sin embargo, otro estudio en San Diego, CA encontró que la intubación </a:t>
            </a:r>
            <a:r>
              <a:rPr lang="es-CO" dirty="0" err="1"/>
              <a:t>prehospitalaria</a:t>
            </a:r>
            <a:r>
              <a:rPr lang="es-CO" dirty="0"/>
              <a:t> se asoció con un aumento de la mortalidad, quizás debido a la hiperventilación inadvertida, hipoxia transitoria, o más tiempo en la escena antes del transporte [28]; La inestabilidad hemodinámica inducida durante la intubación es otra posible explicación de los resultados adversos </a:t>
            </a:r>
          </a:p>
        </p:txBody>
      </p:sp>
      <p:sp>
        <p:nvSpPr>
          <p:cNvPr id="4" name="3 Marcador de número de diapositiva"/>
          <p:cNvSpPr>
            <a:spLocks noGrp="1"/>
          </p:cNvSpPr>
          <p:nvPr>
            <p:ph type="sldNum" sz="quarter" idx="10"/>
          </p:nvPr>
        </p:nvSpPr>
        <p:spPr/>
        <p:txBody>
          <a:bodyPr/>
          <a:lstStyle/>
          <a:p>
            <a:fld id="{817BFD54-7244-46B0-A07D-AA13FEA11FE7}" type="slidenum">
              <a:rPr lang="es-ES" smtClean="0"/>
              <a:t>47</a:t>
            </a:fld>
            <a:endParaRPr lang="es-ES"/>
          </a:p>
        </p:txBody>
      </p:sp>
    </p:spTree>
    <p:extLst>
      <p:ext uri="{BB962C8B-B14F-4D97-AF65-F5344CB8AC3E}">
        <p14:creationId xmlns:p14="http://schemas.microsoft.com/office/powerpoint/2010/main" val="2644653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a:solidFill>
                  <a:srgbClr val="FFFFFF"/>
                </a:solidFill>
              </a:rPr>
              <a:t>Fiebre empeora resultados después de un accidente cerebrovascular y, probablemente, lesiones graves en la cabeza, presumiblemente agravando la lesión cerebral secundaria. </a:t>
            </a:r>
          </a:p>
          <a:p>
            <a:pPr marL="0" marR="0" indent="0" algn="l" defTabSz="914400" rtl="0" eaLnBrk="1" fontAlgn="auto" latinLnBrk="0" hangingPunct="1">
              <a:lnSpc>
                <a:spcPct val="100000"/>
              </a:lnSpc>
              <a:spcBef>
                <a:spcPts val="0"/>
              </a:spcBef>
              <a:spcAft>
                <a:spcPts val="0"/>
              </a:spcAft>
              <a:buClrTx/>
              <a:buSzTx/>
              <a:buFontTx/>
              <a:buNone/>
              <a:tabLst/>
              <a:defRPr/>
            </a:pPr>
            <a:r>
              <a:rPr lang="es-CO" sz="1200" dirty="0">
                <a:solidFill>
                  <a:srgbClr val="FFFFFF"/>
                </a:solidFill>
              </a:rPr>
              <a:t>La insulina en</a:t>
            </a:r>
            <a:r>
              <a:rPr lang="es-CO" sz="1200" baseline="0" dirty="0">
                <a:solidFill>
                  <a:srgbClr val="FFFFFF"/>
                </a:solidFill>
              </a:rPr>
              <a:t> infusión se asoció a peor resultado medido por </a:t>
            </a:r>
            <a:r>
              <a:rPr lang="es-CO" sz="1200" baseline="0" dirty="0" err="1">
                <a:solidFill>
                  <a:srgbClr val="FFFFFF"/>
                </a:solidFill>
              </a:rPr>
              <a:t>microdiálisis</a:t>
            </a:r>
            <a:r>
              <a:rPr lang="es-CO" sz="1200" baseline="0" dirty="0">
                <a:solidFill>
                  <a:srgbClr val="FFFFFF"/>
                </a:solidFill>
              </a:rPr>
              <a:t>: Mayor aumento de </a:t>
            </a:r>
            <a:r>
              <a:rPr lang="es-CO" sz="1200" baseline="0" dirty="0" err="1">
                <a:solidFill>
                  <a:srgbClr val="FFFFFF"/>
                </a:solidFill>
              </a:rPr>
              <a:t>piruvato</a:t>
            </a:r>
            <a:r>
              <a:rPr lang="es-CO" sz="1200" baseline="0" dirty="0">
                <a:solidFill>
                  <a:srgbClr val="FFFFFF"/>
                </a:solidFill>
              </a:rPr>
              <a:t> y radicales libres. </a:t>
            </a:r>
            <a:endParaRPr lang="es-CO" dirty="0"/>
          </a:p>
        </p:txBody>
      </p:sp>
      <p:sp>
        <p:nvSpPr>
          <p:cNvPr id="4" name="3 Marcador de número de diapositiva"/>
          <p:cNvSpPr>
            <a:spLocks noGrp="1"/>
          </p:cNvSpPr>
          <p:nvPr>
            <p:ph type="sldNum" sz="quarter" idx="10"/>
          </p:nvPr>
        </p:nvSpPr>
        <p:spPr/>
        <p:txBody>
          <a:bodyPr/>
          <a:lstStyle/>
          <a:p>
            <a:fld id="{817BFD54-7244-46B0-A07D-AA13FEA11FE7}" type="slidenum">
              <a:rPr lang="es-ES" smtClean="0"/>
              <a:t>49</a:t>
            </a:fld>
            <a:endParaRPr lang="es-ES"/>
          </a:p>
        </p:txBody>
      </p:sp>
    </p:spTree>
    <p:extLst>
      <p:ext uri="{BB962C8B-B14F-4D97-AF65-F5344CB8AC3E}">
        <p14:creationId xmlns:p14="http://schemas.microsoft.com/office/powerpoint/2010/main" val="1804141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817BFD54-7244-46B0-A07D-AA13FEA11FE7}" type="slidenum">
              <a:rPr lang="es-ES" smtClean="0"/>
              <a:t>51</a:t>
            </a:fld>
            <a:endParaRPr lang="es-ES"/>
          </a:p>
        </p:txBody>
      </p:sp>
    </p:spTree>
    <p:extLst>
      <p:ext uri="{BB962C8B-B14F-4D97-AF65-F5344CB8AC3E}">
        <p14:creationId xmlns:p14="http://schemas.microsoft.com/office/powerpoint/2010/main" val="3249915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err="1"/>
              <a:t>Anisocoria</a:t>
            </a:r>
            <a:r>
              <a:rPr lang="es-CO" dirty="0"/>
              <a:t> o pupilas fijas y dilatadas</a:t>
            </a:r>
          </a:p>
        </p:txBody>
      </p:sp>
      <p:sp>
        <p:nvSpPr>
          <p:cNvPr id="4" name="Marcador de número de diapositiva 3"/>
          <p:cNvSpPr>
            <a:spLocks noGrp="1"/>
          </p:cNvSpPr>
          <p:nvPr>
            <p:ph type="sldNum" sz="quarter" idx="10"/>
          </p:nvPr>
        </p:nvSpPr>
        <p:spPr/>
        <p:txBody>
          <a:bodyPr/>
          <a:lstStyle/>
          <a:p>
            <a:fld id="{813CEF21-71E2-9048-8118-53A5EC17129F}" type="slidenum">
              <a:rPr lang="es-ES" smtClean="0"/>
              <a:t>52</a:t>
            </a:fld>
            <a:endParaRPr lang="es-ES"/>
          </a:p>
        </p:txBody>
      </p:sp>
    </p:spTree>
    <p:extLst>
      <p:ext uri="{BB962C8B-B14F-4D97-AF65-F5344CB8AC3E}">
        <p14:creationId xmlns:p14="http://schemas.microsoft.com/office/powerpoint/2010/main" val="3807716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Restringir el uso de manitol antes de la monitorización del PIC a pacientes con signos de herniación </a:t>
            </a:r>
            <a:r>
              <a:rPr lang="es-ES" dirty="0" err="1"/>
              <a:t>transtentorial</a:t>
            </a:r>
            <a:r>
              <a:rPr lang="es-ES" dirty="0"/>
              <a:t> o deterioro neurológico progresivo no atribuible a causas </a:t>
            </a:r>
            <a:r>
              <a:rPr lang="es-ES" dirty="0" err="1"/>
              <a:t>extracraneales</a:t>
            </a:r>
            <a:endParaRPr lang="es-ES" dirty="0"/>
          </a:p>
          <a:p>
            <a:endParaRPr lang="es-ES" dirty="0"/>
          </a:p>
        </p:txBody>
      </p:sp>
      <p:sp>
        <p:nvSpPr>
          <p:cNvPr id="4" name="3 Marcador de número de diapositiva"/>
          <p:cNvSpPr>
            <a:spLocks noGrp="1"/>
          </p:cNvSpPr>
          <p:nvPr>
            <p:ph type="sldNum" sz="quarter" idx="10"/>
          </p:nvPr>
        </p:nvSpPr>
        <p:spPr/>
        <p:txBody>
          <a:bodyPr/>
          <a:lstStyle/>
          <a:p>
            <a:fld id="{817BFD54-7244-46B0-A07D-AA13FEA11FE7}" type="slidenum">
              <a:rPr lang="es-ES" smtClean="0"/>
              <a:t>55</a:t>
            </a:fld>
            <a:endParaRPr lang="es-ES"/>
          </a:p>
        </p:txBody>
      </p:sp>
    </p:spTree>
    <p:extLst>
      <p:ext uri="{BB962C8B-B14F-4D97-AF65-F5344CB8AC3E}">
        <p14:creationId xmlns:p14="http://schemas.microsoft.com/office/powerpoint/2010/main" val="1221587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r>
              <a:rPr lang="es-ES" sz="1200" dirty="0">
                <a:solidFill>
                  <a:srgbClr val="FFFFFF"/>
                </a:solidFill>
              </a:rPr>
              <a:t>BtpO2:</a:t>
            </a:r>
            <a:r>
              <a:rPr lang="es-ES" sz="1200" baseline="0" dirty="0">
                <a:solidFill>
                  <a:srgbClr val="FFFFFF"/>
                </a:solidFill>
              </a:rPr>
              <a:t> Presión tisular de oxígeno cerebral. </a:t>
            </a:r>
          </a:p>
          <a:p>
            <a:r>
              <a:rPr lang="es-ES" sz="1200" baseline="0" dirty="0">
                <a:solidFill>
                  <a:srgbClr val="FFFFFF"/>
                </a:solidFill>
              </a:rPr>
              <a:t>SjO2: Saturación yugular de oxígeno. </a:t>
            </a:r>
            <a:endParaRPr lang="es-ES" dirty="0"/>
          </a:p>
        </p:txBody>
      </p:sp>
      <p:sp>
        <p:nvSpPr>
          <p:cNvPr id="4" name="3 Marcador de número de diapositiva"/>
          <p:cNvSpPr>
            <a:spLocks noGrp="1"/>
          </p:cNvSpPr>
          <p:nvPr>
            <p:ph type="sldNum" sz="quarter" idx="10"/>
          </p:nvPr>
        </p:nvSpPr>
        <p:spPr/>
        <p:txBody>
          <a:bodyPr/>
          <a:lstStyle/>
          <a:p>
            <a:fld id="{817BFD54-7244-46B0-A07D-AA13FEA11FE7}" type="slidenum">
              <a:rPr lang="es-ES" smtClean="0"/>
              <a:t>57</a:t>
            </a:fld>
            <a:endParaRPr lang="es-ES"/>
          </a:p>
        </p:txBody>
      </p:sp>
    </p:spTree>
    <p:extLst>
      <p:ext uri="{BB962C8B-B14F-4D97-AF65-F5344CB8AC3E}">
        <p14:creationId xmlns:p14="http://schemas.microsoft.com/office/powerpoint/2010/main" val="3903071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769948DD-BE50-DE4B-9FF7-045A73945DDD}" type="slidenum">
              <a:rPr lang="es-ES_tradnl" smtClean="0"/>
              <a:t>64</a:t>
            </a:fld>
            <a:endParaRPr lang="es-ES_tradnl"/>
          </a:p>
        </p:txBody>
      </p:sp>
    </p:spTree>
    <p:extLst>
      <p:ext uri="{BB962C8B-B14F-4D97-AF65-F5344CB8AC3E}">
        <p14:creationId xmlns:p14="http://schemas.microsoft.com/office/powerpoint/2010/main" val="2128668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Manitol al 20% </a:t>
            </a:r>
            <a:r>
              <a:rPr lang="es-CO" sz="1200" kern="1200" dirty="0">
                <a:solidFill>
                  <a:schemeClr val="tx1"/>
                </a:solidFill>
                <a:effectLst/>
                <a:latin typeface="+mn-lt"/>
                <a:ea typeface="+mn-ea"/>
                <a:cs typeface="+mn-cs"/>
              </a:rPr>
              <a:t>El manitol</a:t>
            </a:r>
            <a:r>
              <a:rPr lang="es-ES" sz="1200" kern="1200" dirty="0">
                <a:solidFill>
                  <a:schemeClr val="tx1"/>
                </a:solidFill>
                <a:effectLst/>
                <a:latin typeface="+mn-lt"/>
                <a:ea typeface="+mn-ea"/>
                <a:cs typeface="+mn-cs"/>
              </a:rPr>
              <a:t> es un </a:t>
            </a:r>
            <a:r>
              <a:rPr lang="es-CO" sz="1200" kern="1200" dirty="0">
                <a:solidFill>
                  <a:schemeClr val="tx1"/>
                </a:solidFill>
                <a:effectLst/>
                <a:latin typeface="+mn-lt"/>
                <a:ea typeface="+mn-ea"/>
                <a:cs typeface="+mn-cs"/>
              </a:rPr>
              <a:t>azúcar derivado de la manosa, inerte, no es metabolizado por el organismo, eliminándose vía renal sin ser reabsorbido.</a:t>
            </a:r>
            <a:r>
              <a:rPr lang="es-CO" dirty="0">
                <a:effectLst/>
              </a:rPr>
              <a:t> </a:t>
            </a:r>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Máximos efectos son alcanzados luego de 30 a 40 minutos de ser infundido y su duración de acción se prolonga de 2 a 12 horas. </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La dosis y el régimen de administración de mayor eficacia (continuo o en bolos) no han sido determinados en forma fehaciente y es objeto de discusión permanente. </a:t>
            </a:r>
          </a:p>
          <a:p>
            <a:r>
              <a:rPr lang="es-ES" sz="1200" b="1" kern="1200" dirty="0">
                <a:solidFill>
                  <a:schemeClr val="tx1"/>
                </a:solidFill>
                <a:effectLst/>
                <a:latin typeface="+mn-lt"/>
                <a:ea typeface="+mn-ea"/>
                <a:cs typeface="+mn-cs"/>
              </a:rPr>
              <a:t> </a:t>
            </a:r>
            <a:r>
              <a:rPr lang="es-CO" dirty="0">
                <a:effectLst/>
              </a:rPr>
              <a:t> </a:t>
            </a:r>
            <a:r>
              <a:rPr lang="es-ES" sz="1200" kern="1200" dirty="0">
                <a:solidFill>
                  <a:schemeClr val="tx1"/>
                </a:solidFill>
                <a:effectLst/>
                <a:latin typeface="+mn-lt"/>
                <a:ea typeface="+mn-ea"/>
                <a:cs typeface="+mn-cs"/>
              </a:rPr>
              <a:t>Los mecanismos de acción del manitol son osmóticos y hemodinámicos. Al aumentar la tonicidad intravascular, el manitol puede establecer un gradiente de concentración en la BHE, forzando el movimiento del agua desde el tejido cerebral edematoso al espacio intravascular. Al mismo tiempo, el manitol también puede inhibir secreción de LCR, promover la absorción de LCR, elimina los radicales libres y disminuye la lesión por isquemia-reperfusión. Otros mecanismos propuestos incluyen la inhibición de la apoptosis y aumento de la presión de perfusión cerebral que conduce a vasoconstricción y la consiguiente reducción del volumen sanguíneo cerebral.</a:t>
            </a:r>
            <a:endParaRPr lang="es-CO"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El uso de manitol al igual que las soluciones hipertónicas requiere monitoreo estrecho de la osmolaridad y de la volemia. Como es un potente diurético osmótico puede desencadenar trastornos hidroelectrolíticos fundamentalmente del sodio y potasio. Manitol trabaja mejor en situaciones de baja PPC requiriendo además autorregulación y BHE intacta. Si existe aumento de permeabilidad de la BHE, el manitol puede acumularse en el intersticio ocasionando elevación de la PIC (rebote). Manitol puede precipitarse en los túbulos renales ocasionando lesión renal aguda.</a:t>
            </a:r>
          </a:p>
          <a:p>
            <a:endParaRPr lang="es-CO"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65</a:t>
            </a:fld>
            <a:endParaRPr lang="es-ES_tradnl"/>
          </a:p>
        </p:txBody>
      </p:sp>
    </p:spTree>
    <p:extLst>
      <p:ext uri="{BB962C8B-B14F-4D97-AF65-F5344CB8AC3E}">
        <p14:creationId xmlns:p14="http://schemas.microsoft.com/office/powerpoint/2010/main" val="2460956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Dosis: 0.25 g/kg/dosis a 1 g/kg/dosis cada 6-8 horas. Evitar en Presión Arterial Sistólica (PAS) &lt;90 mmHg. No se recomienda infusiones </a:t>
            </a:r>
            <a:r>
              <a:rPr lang="es-ES" sz="1200" kern="1200" dirty="0" err="1">
                <a:solidFill>
                  <a:schemeClr val="tx1"/>
                </a:solidFill>
                <a:effectLst/>
                <a:latin typeface="+mn-lt"/>
                <a:ea typeface="+mn-ea"/>
                <a:cs typeface="+mn-cs"/>
              </a:rPr>
              <a:t>continuas.Debido</a:t>
            </a:r>
            <a:r>
              <a:rPr lang="es-ES" sz="1200" kern="1200" dirty="0">
                <a:solidFill>
                  <a:schemeClr val="tx1"/>
                </a:solidFill>
                <a:effectLst/>
                <a:latin typeface="+mn-lt"/>
                <a:ea typeface="+mn-ea"/>
                <a:cs typeface="+mn-cs"/>
              </a:rPr>
              <a:t> a que puede pasar por una BHE interrumpida, produciendo edema cerebral de rebote. Se cristaliza a temperaturas bajas.  Monitorizar la Osmolaridad Sérica (evitar &gt; 320 mOsm / kg). Monitorizar la Brecha Osmolar (Evitar &gt;20 mOsm / kg).Diferencia entre la osmolaridad medida y </a:t>
            </a:r>
            <a:r>
              <a:rPr lang="es-ES" sz="1200" kern="1200" dirty="0" err="1">
                <a:solidFill>
                  <a:schemeClr val="tx1"/>
                </a:solidFill>
                <a:effectLst/>
                <a:latin typeface="+mn-lt"/>
                <a:ea typeface="+mn-ea"/>
                <a:cs typeface="+mn-cs"/>
              </a:rPr>
              <a:t>calculada.Se</a:t>
            </a:r>
            <a:r>
              <a:rPr lang="es-ES" sz="1200" kern="1200" dirty="0">
                <a:solidFill>
                  <a:schemeClr val="tx1"/>
                </a:solidFill>
                <a:effectLst/>
                <a:latin typeface="+mn-lt"/>
                <a:ea typeface="+mn-ea"/>
                <a:cs typeface="+mn-cs"/>
              </a:rPr>
              <a:t> calcula con la siguiente Formula:</a:t>
            </a:r>
            <a:r>
              <a:rPr lang="es-CO" sz="1200" kern="1200" dirty="0">
                <a:solidFill>
                  <a:schemeClr val="tx1"/>
                </a:solidFill>
                <a:effectLst/>
                <a:latin typeface="+mn-lt"/>
                <a:ea typeface="+mn-ea"/>
                <a:cs typeface="+mn-cs"/>
              </a:rPr>
              <a:t>2 (Na) + BUN sérico / 2.8 + Glucosa / 18 </a:t>
            </a:r>
            <a:endParaRPr lang="es-CO"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66</a:t>
            </a:fld>
            <a:endParaRPr lang="es-ES_tradnl"/>
          </a:p>
        </p:txBody>
      </p:sp>
    </p:spTree>
    <p:extLst>
      <p:ext uri="{BB962C8B-B14F-4D97-AF65-F5344CB8AC3E}">
        <p14:creationId xmlns:p14="http://schemas.microsoft.com/office/powerpoint/2010/main" val="3730112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_tradnl" sz="1200" kern="1200" dirty="0" err="1">
                <a:solidFill>
                  <a:schemeClr val="tx1"/>
                </a:solidFill>
                <a:effectLst/>
                <a:latin typeface="+mn-lt"/>
                <a:ea typeface="+mn-ea"/>
                <a:cs typeface="+mn-cs"/>
              </a:rPr>
              <a:t>HSDC</a:t>
            </a:r>
            <a:r>
              <a:rPr lang="es-ES_tradnl" sz="1200" kern="1200" dirty="0">
                <a:solidFill>
                  <a:schemeClr val="tx1"/>
                </a:solidFill>
                <a:effectLst/>
                <a:latin typeface="+mn-lt"/>
                <a:ea typeface="+mn-ea"/>
                <a:cs typeface="+mn-cs"/>
              </a:rPr>
              <a:t> se llevo a cx por </a:t>
            </a:r>
            <a:r>
              <a:rPr lang="es-ES_tradnl" sz="1200" kern="1200" dirty="0" err="1">
                <a:solidFill>
                  <a:schemeClr val="tx1"/>
                </a:solidFill>
                <a:effectLst/>
                <a:latin typeface="+mn-lt"/>
                <a:ea typeface="+mn-ea"/>
                <a:cs typeface="+mn-cs"/>
              </a:rPr>
              <a:t>trépanacion</a:t>
            </a:r>
            <a:r>
              <a:rPr lang="es-ES_tradnl" sz="1200" kern="1200" baseline="0" dirty="0">
                <a:solidFill>
                  <a:schemeClr val="tx1"/>
                </a:solidFill>
                <a:effectLst/>
                <a:latin typeface="+mn-lt"/>
                <a:ea typeface="+mn-ea"/>
                <a:cs typeface="+mn-cs"/>
              </a:rPr>
              <a:t> con sonda, descompresión aguda, se </a:t>
            </a:r>
            <a:r>
              <a:rPr lang="es-ES_tradnl" sz="1200" kern="1200" baseline="0" dirty="0" err="1">
                <a:solidFill>
                  <a:schemeClr val="tx1"/>
                </a:solidFill>
                <a:effectLst/>
                <a:latin typeface="+mn-lt"/>
                <a:ea typeface="+mn-ea"/>
                <a:cs typeface="+mn-cs"/>
              </a:rPr>
              <a:t>froma</a:t>
            </a:r>
            <a:r>
              <a:rPr lang="es-ES_tradnl" sz="1200" kern="1200" baseline="0" dirty="0">
                <a:solidFill>
                  <a:schemeClr val="tx1"/>
                </a:solidFill>
                <a:effectLst/>
                <a:latin typeface="+mn-lt"/>
                <a:ea typeface="+mn-ea"/>
                <a:cs typeface="+mn-cs"/>
              </a:rPr>
              <a:t> subdural agudo</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Estos hematomas se encuentran ubicados entre la duramadre y la aracnoides.  El origen del sangrado es la ruptura de las venas puente.  Se pueden encontrar en cualquier grupo etario.  Tienen forma cóncava, y según el tiempo de evolución se clasifican en agudos, que se observan </a:t>
            </a:r>
            <a:r>
              <a:rPr lang="es-ES_tradnl" sz="1200" kern="1200" dirty="0" err="1">
                <a:solidFill>
                  <a:schemeClr val="tx1"/>
                </a:solidFill>
                <a:effectLst/>
                <a:latin typeface="+mn-lt"/>
                <a:ea typeface="+mn-ea"/>
                <a:cs typeface="+mn-cs"/>
              </a:rPr>
              <a:t>hiperdensos</a:t>
            </a:r>
            <a:r>
              <a:rPr lang="es-ES_tradnl" sz="1200" kern="1200" dirty="0">
                <a:solidFill>
                  <a:schemeClr val="tx1"/>
                </a:solidFill>
                <a:effectLst/>
                <a:latin typeface="+mn-lt"/>
                <a:ea typeface="+mn-ea"/>
                <a:cs typeface="+mn-cs"/>
              </a:rPr>
              <a:t> con alrededor de 50 Unidades </a:t>
            </a:r>
            <a:r>
              <a:rPr lang="es-ES_tradnl" sz="1200" kern="1200" dirty="0" err="1">
                <a:solidFill>
                  <a:schemeClr val="tx1"/>
                </a:solidFill>
                <a:effectLst/>
                <a:latin typeface="+mn-lt"/>
                <a:ea typeface="+mn-ea"/>
                <a:cs typeface="+mn-cs"/>
              </a:rPr>
              <a:t>Hounsfield</a:t>
            </a:r>
            <a:r>
              <a:rPr lang="es-ES_tradnl" sz="1200" kern="1200" dirty="0">
                <a:solidFill>
                  <a:schemeClr val="tx1"/>
                </a:solidFill>
                <a:effectLst/>
                <a:latin typeface="+mn-lt"/>
                <a:ea typeface="+mn-ea"/>
                <a:cs typeface="+mn-cs"/>
              </a:rPr>
              <a:t> –UH-en la TAC; en subagudos (entre 4 y 21 días), que son </a:t>
            </a:r>
            <a:r>
              <a:rPr lang="es-ES_tradnl" sz="1200" kern="1200" dirty="0" err="1">
                <a:solidFill>
                  <a:schemeClr val="tx1"/>
                </a:solidFill>
                <a:effectLst/>
                <a:latin typeface="+mn-lt"/>
                <a:ea typeface="+mn-ea"/>
                <a:cs typeface="+mn-cs"/>
              </a:rPr>
              <a:t>isodensos</a:t>
            </a:r>
            <a:r>
              <a:rPr lang="es-ES_tradnl" sz="1200" kern="1200" dirty="0">
                <a:solidFill>
                  <a:schemeClr val="tx1"/>
                </a:solidFill>
                <a:effectLst/>
                <a:latin typeface="+mn-lt"/>
                <a:ea typeface="+mn-ea"/>
                <a:cs typeface="+mn-cs"/>
              </a:rPr>
              <a:t> debido a los productos de la degradación de la hemoglobina, tienen en promedio 30 UH; y en crónicos (luego de 3 semanas), que se ven </a:t>
            </a:r>
            <a:r>
              <a:rPr lang="es-ES_tradnl" sz="1200" kern="1200" dirty="0" err="1">
                <a:solidFill>
                  <a:schemeClr val="tx1"/>
                </a:solidFill>
                <a:effectLst/>
                <a:latin typeface="+mn-lt"/>
                <a:ea typeface="+mn-ea"/>
                <a:cs typeface="+mn-cs"/>
              </a:rPr>
              <a:t>hipodensos</a:t>
            </a:r>
            <a:r>
              <a:rPr lang="es-ES_tradnl" sz="1200" kern="1200" dirty="0">
                <a:solidFill>
                  <a:schemeClr val="tx1"/>
                </a:solidFill>
                <a:effectLst/>
                <a:latin typeface="+mn-lt"/>
                <a:ea typeface="+mn-ea"/>
                <a:cs typeface="+mn-cs"/>
              </a:rPr>
              <a:t> en la TAC con cero UH.  Debe aclararse que en los pacientes con anemia (hemoglobina &lt; 8-10 g/dl) la sangre puede aparecer </a:t>
            </a:r>
            <a:r>
              <a:rPr lang="es-ES_tradnl" sz="1200" kern="1200" dirty="0" err="1">
                <a:solidFill>
                  <a:schemeClr val="tx1"/>
                </a:solidFill>
                <a:effectLst/>
                <a:latin typeface="+mn-lt"/>
                <a:ea typeface="+mn-ea"/>
                <a:cs typeface="+mn-cs"/>
              </a:rPr>
              <a:t>isodensa</a:t>
            </a:r>
            <a:r>
              <a:rPr lang="es-ES_tradnl" sz="1200" kern="1200" dirty="0">
                <a:solidFill>
                  <a:schemeClr val="tx1"/>
                </a:solidFill>
                <a:effectLst/>
                <a:latin typeface="+mn-lt"/>
                <a:ea typeface="+mn-ea"/>
                <a:cs typeface="+mn-cs"/>
              </a:rPr>
              <a:t> en un sangrado agudo.  Los HSD están presentes entre el 10-20% de todos los casos de traumatismo craneal, y hasta en el 30% de los casos son mortales</a:t>
            </a:r>
            <a:r>
              <a:rPr lang="es-ES_tradnl" sz="1200" kern="1200" baseline="30000" dirty="0">
                <a:solidFill>
                  <a:schemeClr val="tx1"/>
                </a:solidFill>
                <a:effectLst/>
                <a:latin typeface="+mn-lt"/>
                <a:ea typeface="+mn-ea"/>
                <a:cs typeface="+mn-cs"/>
              </a:rPr>
              <a:t>4</a:t>
            </a:r>
            <a:r>
              <a:rPr lang="es-ES_tradnl" dirty="0">
                <a:effectLst/>
              </a:rPr>
              <a:t> </a:t>
            </a:r>
            <a:endParaRPr lang="es-ES_tradnl"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10</a:t>
            </a:fld>
            <a:endParaRPr lang="es-ES_tradnl"/>
          </a:p>
        </p:txBody>
      </p:sp>
    </p:spTree>
    <p:extLst>
      <p:ext uri="{BB962C8B-B14F-4D97-AF65-F5344CB8AC3E}">
        <p14:creationId xmlns:p14="http://schemas.microsoft.com/office/powerpoint/2010/main" val="2424181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Solución Salina Hipertónica </a:t>
            </a:r>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Las soluciones salinas hipertónicas han sido introducidas en la práctica clínica hace más de 20 años para el tratamiento de los estados de shock asociados al trauma. Se utilizan en diferentes dosificaciones y concentraciones (</a:t>
            </a:r>
            <a:r>
              <a:rPr lang="es-ES" sz="1200" kern="1200" dirty="0">
                <a:solidFill>
                  <a:schemeClr val="tx1"/>
                </a:solidFill>
                <a:effectLst/>
                <a:latin typeface="+mn-lt"/>
                <a:ea typeface="+mn-ea"/>
                <a:cs typeface="+mn-cs"/>
              </a:rPr>
              <a:t>2% al 23.4%</a:t>
            </a:r>
            <a:r>
              <a:rPr lang="es-CO" sz="1200" kern="1200" dirty="0">
                <a:solidFill>
                  <a:schemeClr val="tx1"/>
                </a:solidFill>
                <a:effectLst/>
                <a:latin typeface="+mn-lt"/>
                <a:ea typeface="+mn-ea"/>
                <a:cs typeface="+mn-cs"/>
              </a:rPr>
              <a:t>); c</a:t>
            </a:r>
            <a:r>
              <a:rPr lang="es-ES" sz="1200" kern="1200" dirty="0">
                <a:solidFill>
                  <a:schemeClr val="tx1"/>
                </a:solidFill>
                <a:effectLst/>
                <a:latin typeface="+mn-lt"/>
                <a:ea typeface="+mn-ea"/>
                <a:cs typeface="+mn-cs"/>
              </a:rPr>
              <a:t>oncentraciones mayores al 3%: requieren idealmente una vía central.</a:t>
            </a:r>
            <a:r>
              <a:rPr lang="es-CO" sz="1200" kern="1200" dirty="0">
                <a:solidFill>
                  <a:schemeClr val="tx1"/>
                </a:solidFill>
                <a:effectLst/>
                <a:latin typeface="+mn-lt"/>
                <a:ea typeface="+mn-ea"/>
                <a:cs typeface="+mn-cs"/>
              </a:rPr>
              <a:t> Generan mayor osmolaridad que el manitol, por ejemplo, la solución al 7.5% origina 2560 mOsm/l por lo cual para lograr el mismo efecto que el manitol se necesita infundir menos volumen. Expande rápidamente la volemia y actúa indistintamente en situaciones de PPC bajas o donde el fenómeno autorregulatorio se ve comprometido. En relación al manitol, posee un efecto más profundo y duradero (18-24 horas). Adicionalmente se ha postulado que estas soluciones poseen capacidad inotrópica, antinflamatoria e inmunomoduladora, además de mejorar el flujo hepático y esplácnico.  </a:t>
            </a:r>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67</a:t>
            </a:fld>
            <a:endParaRPr lang="es-ES_tradnl"/>
          </a:p>
        </p:txBody>
      </p:sp>
    </p:spTree>
    <p:extLst>
      <p:ext uri="{BB962C8B-B14F-4D97-AF65-F5344CB8AC3E}">
        <p14:creationId xmlns:p14="http://schemas.microsoft.com/office/powerpoint/2010/main" val="3666386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Solución Salina Hipertónica </a:t>
            </a:r>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Controvertida es la forma de utilizarlo. Ante necesidad de descender niveles de PIC agresiva o rápidamente se recurren a bolos al 7,5% a razón de 1.5-4 ml/kg. El monitoreo de la terapéutica se efectúa rutinariamente a través de la determinación de la natremia, estableciéndose también en forma arbitraria el límite para su suspensión cuando los niveles de sodio alcanzan los 160 mEq/l.</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Los efectos indeseables son similares a los del manitol, agregándose la posibilidad de flebitis, coagulopatías, estados hiperosmolares, a</a:t>
            </a:r>
            <a:r>
              <a:rPr lang="es-ES" sz="1200" kern="1200" dirty="0">
                <a:solidFill>
                  <a:schemeClr val="tx1"/>
                </a:solidFill>
                <a:effectLst/>
                <a:latin typeface="+mn-lt"/>
                <a:ea typeface="+mn-ea"/>
                <a:cs typeface="+mn-cs"/>
              </a:rPr>
              <a:t>cidosis metabólica hiperclorémica </a:t>
            </a:r>
            <a:r>
              <a:rPr lang="es-CO" sz="1200" kern="1200" dirty="0">
                <a:solidFill>
                  <a:schemeClr val="tx1"/>
                </a:solidFill>
                <a:effectLst/>
                <a:latin typeface="+mn-lt"/>
                <a:ea typeface="+mn-ea"/>
                <a:cs typeface="+mn-cs"/>
              </a:rPr>
              <a:t>y la temida pero afortunadamente poco frecuente mielinolisis pontina.</a:t>
            </a:r>
          </a:p>
          <a:p>
            <a:endParaRPr lang="es-CO"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68</a:t>
            </a:fld>
            <a:endParaRPr lang="es-ES_tradnl"/>
          </a:p>
        </p:txBody>
      </p:sp>
    </p:spTree>
    <p:extLst>
      <p:ext uri="{BB962C8B-B14F-4D97-AF65-F5344CB8AC3E}">
        <p14:creationId xmlns:p14="http://schemas.microsoft.com/office/powerpoint/2010/main" val="12207115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b="1" kern="1200" dirty="0">
                <a:solidFill>
                  <a:schemeClr val="tx1"/>
                </a:solidFill>
                <a:effectLst/>
                <a:latin typeface="+mn-lt"/>
                <a:ea typeface="+mn-ea"/>
                <a:cs typeface="+mn-cs"/>
              </a:rPr>
              <a:t>¿Manitol o Salino hipertónico?</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Tema de continua discusión hoy día. En la práctica clínica al lado de la cama del enfermo muchas veces observamos como pacientes que no responden a un agente, si lo hacen al otro, por lo cual debe basarse la elección en la farmacocinética, patología de base, comorbilidades asociadas, función renal, sodio sérico, estado de volemia, etc.</a:t>
            </a:r>
          </a:p>
          <a:p>
            <a:r>
              <a:rPr lang="es-CO" sz="1200"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Sin duda, soluciones hipertónicas son electivas en situaciones de hiponatremia. Reciente meta-análisis comparó la efectividad de dosis equimolares de manitol y solución hipertónica</a:t>
            </a:r>
          </a:p>
          <a:p>
            <a:r>
              <a:rPr lang="es-CO" sz="1200" kern="1200" dirty="0">
                <a:solidFill>
                  <a:schemeClr val="tx1"/>
                </a:solidFill>
                <a:effectLst/>
                <a:latin typeface="+mn-lt"/>
                <a:ea typeface="+mn-ea"/>
                <a:cs typeface="+mn-cs"/>
              </a:rPr>
              <a:t>en cuanto a su capacidad de descender la PIC.</a:t>
            </a:r>
          </a:p>
          <a:p>
            <a:r>
              <a:rPr lang="es-CO" sz="1200" kern="1200" dirty="0">
                <a:solidFill>
                  <a:schemeClr val="tx1"/>
                </a:solidFill>
                <a:effectLst/>
                <a:latin typeface="+mn-lt"/>
                <a:ea typeface="+mn-ea"/>
                <a:cs typeface="+mn-cs"/>
              </a:rPr>
              <a:t>Los estudios analizados luego de rigurosa selección son heterogéneos en cuanto a las poblaciones y metodología empleada, no obstante, fueron seleccionados 5 que incluyeron un total de 112 pacientes. La conclusión fue que las soluciones hipertónicas resultan más eficaces a la hora de disminuir la PIC (RR 1.16 IC 1.00-1.36), no obstante, debido a las limitaciones metodológicas de los ensayos son necesarios estudios a gran escala y de mejor diseño. Las tendencias actuales se inclinan por las soluciones salinas hipertónicas.</a:t>
            </a:r>
          </a:p>
          <a:p>
            <a:r>
              <a:rPr lang="es-ES" sz="1200" kern="1200" dirty="0">
                <a:solidFill>
                  <a:schemeClr val="tx1"/>
                </a:solidFill>
                <a:effectLst/>
                <a:latin typeface="+mn-lt"/>
                <a:ea typeface="+mn-ea"/>
                <a:cs typeface="+mn-cs"/>
              </a:rPr>
              <a:t> Como regla general, se prefiere la solución salina hipertónica en los pacientes que se beneficiarían de la expansión del volumen (combinación de shock hipovolémico y edema cerebral), mientras que el manitol es preferido en pacientes que se beneficien del efecto diurético.</a:t>
            </a:r>
            <a:endParaRPr lang="es-CO"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69</a:t>
            </a:fld>
            <a:endParaRPr lang="es-ES_tradnl"/>
          </a:p>
        </p:txBody>
      </p:sp>
    </p:spTree>
    <p:extLst>
      <p:ext uri="{BB962C8B-B14F-4D97-AF65-F5344CB8AC3E}">
        <p14:creationId xmlns:p14="http://schemas.microsoft.com/office/powerpoint/2010/main" val="3802948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200" b="1" kern="1200" dirty="0">
                <a:solidFill>
                  <a:schemeClr val="tx1"/>
                </a:solidFill>
                <a:effectLst/>
                <a:latin typeface="+mn-lt"/>
                <a:ea typeface="+mn-ea"/>
                <a:cs typeface="+mn-cs"/>
              </a:rPr>
              <a:t> </a:t>
            </a:r>
            <a:r>
              <a:rPr lang="es-ES" sz="1200" b="1" u="sng" kern="1200" dirty="0">
                <a:solidFill>
                  <a:schemeClr val="tx1"/>
                </a:solidFill>
                <a:effectLst/>
                <a:latin typeface="+mn-lt"/>
                <a:ea typeface="+mn-ea"/>
                <a:cs typeface="+mn-cs"/>
              </a:rPr>
              <a:t>TEC y Edema Cerebral </a:t>
            </a:r>
            <a:r>
              <a:rPr lang="es-ES" sz="1200" b="1" kern="1200" dirty="0">
                <a:solidFill>
                  <a:schemeClr val="tx1"/>
                </a:solidFill>
                <a:effectLst/>
                <a:latin typeface="+mn-lt"/>
                <a:ea typeface="+mn-ea"/>
                <a:cs typeface="+mn-cs"/>
              </a:rPr>
              <a:t> </a:t>
            </a:r>
          </a:p>
          <a:p>
            <a:endParaRPr lang="es-ES" sz="1200" b="1" i="1" kern="1200" dirty="0">
              <a:solidFill>
                <a:schemeClr val="tx1"/>
              </a:solidFill>
              <a:effectLst/>
              <a:latin typeface="+mn-lt"/>
              <a:ea typeface="+mn-ea"/>
              <a:cs typeface="+mn-cs"/>
            </a:endParaRPr>
          </a:p>
          <a:p>
            <a:r>
              <a:rPr lang="es-ES" sz="1200" b="1" i="1" kern="1200" dirty="0">
                <a:solidFill>
                  <a:schemeClr val="tx1"/>
                </a:solidFill>
                <a:effectLst/>
                <a:latin typeface="+mn-lt"/>
                <a:ea typeface="+mn-ea"/>
                <a:cs typeface="+mn-cs"/>
              </a:rPr>
              <a:t>Brain Trauma Foundation [BTF] Guidelines 2017</a:t>
            </a:r>
            <a:r>
              <a:rPr lang="es-ES" sz="1200" b="1" kern="1200" dirty="0">
                <a:solidFill>
                  <a:schemeClr val="tx1"/>
                </a:solidFill>
                <a:effectLst/>
                <a:latin typeface="+mn-lt"/>
                <a:ea typeface="+mn-ea"/>
                <a:cs typeface="+mn-cs"/>
              </a:rPr>
              <a:t> </a:t>
            </a:r>
          </a:p>
          <a:p>
            <a:r>
              <a:rPr lang="es-CO" sz="1200" kern="1200" dirty="0">
                <a:solidFill>
                  <a:schemeClr val="tx1"/>
                </a:solidFill>
                <a:effectLst/>
                <a:latin typeface="+mn-lt"/>
                <a:ea typeface="+mn-ea"/>
                <a:cs typeface="+mn-cs"/>
              </a:rPr>
              <a:t>Agentes osmóticos en TCE, poca evidencia. </a:t>
            </a:r>
            <a:r>
              <a:rPr lang="es-ES" sz="1200" kern="1200" dirty="0">
                <a:solidFill>
                  <a:schemeClr val="tx1"/>
                </a:solidFill>
                <a:effectLst/>
                <a:latin typeface="+mn-lt"/>
                <a:ea typeface="+mn-ea"/>
                <a:cs typeface="+mn-cs"/>
              </a:rPr>
              <a:t>No hay estudios aleatorizados que demuestren mejoría en los resultados clínicos / funcionales.</a:t>
            </a:r>
          </a:p>
          <a:p>
            <a:endParaRPr lang="es-ES" sz="1200" b="1"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No se recomienda el uso de esteroides para mejorar el resultado o reducir la PIC en TCE. </a:t>
            </a:r>
            <a:r>
              <a:rPr lang="es-ES" sz="1200" i="1" kern="1200" dirty="0">
                <a:solidFill>
                  <a:schemeClr val="tx1"/>
                </a:solidFill>
                <a:effectLst/>
                <a:latin typeface="+mn-lt"/>
                <a:ea typeface="+mn-ea"/>
                <a:cs typeface="+mn-cs"/>
              </a:rPr>
              <a:t>Nivel de evidencia I</a:t>
            </a:r>
          </a:p>
          <a:p>
            <a:pPr lvl="1"/>
            <a:r>
              <a:rPr lang="es-ES" sz="1200" kern="1200" dirty="0">
                <a:solidFill>
                  <a:schemeClr val="tx1"/>
                </a:solidFill>
                <a:effectLst/>
                <a:latin typeface="+mn-lt"/>
                <a:ea typeface="+mn-ea"/>
                <a:cs typeface="+mn-cs"/>
              </a:rPr>
              <a:t>Esteroides en TEC Severo.</a:t>
            </a:r>
          </a:p>
          <a:p>
            <a:pPr lvl="2"/>
            <a:r>
              <a:rPr lang="es-ES" sz="1200" i="1" kern="1200" dirty="0">
                <a:solidFill>
                  <a:schemeClr val="tx1"/>
                </a:solidFill>
                <a:effectLst/>
                <a:latin typeface="+mn-lt"/>
                <a:ea typeface="+mn-ea"/>
                <a:cs typeface="+mn-cs"/>
              </a:rPr>
              <a:t>Estudio CRASH (Tratamiento por 48 horas en TEC severo con Metilprednisolona–Placebo):</a:t>
            </a:r>
            <a:r>
              <a:rPr lang="es-ES" sz="1200" kern="1200" dirty="0">
                <a:solidFill>
                  <a:schemeClr val="tx1"/>
                </a:solidFill>
                <a:effectLst/>
                <a:latin typeface="+mn-lt"/>
                <a:ea typeface="+mn-ea"/>
                <a:cs typeface="+mn-cs"/>
              </a:rPr>
              <a:t> mostró una mortalidad significativamente mayor entre los pacientes con TCE Severo que fueron tratados con corticosteroides.</a:t>
            </a:r>
          </a:p>
          <a:p>
            <a:pPr lvl="2"/>
            <a:r>
              <a:rPr lang="es-ES" sz="1200" i="1" kern="1200" dirty="0">
                <a:solidFill>
                  <a:schemeClr val="tx1"/>
                </a:solidFill>
                <a:effectLst/>
                <a:latin typeface="+mn-lt"/>
                <a:ea typeface="+mn-ea"/>
                <a:cs typeface="+mn-cs"/>
              </a:rPr>
              <a:t>Brain Trauma Foundation Guidelines 2017:</a:t>
            </a:r>
            <a:r>
              <a:rPr lang="es-ES" sz="1200" kern="1200" dirty="0">
                <a:solidFill>
                  <a:schemeClr val="tx1"/>
                </a:solidFill>
                <a:effectLst/>
                <a:latin typeface="+mn-lt"/>
                <a:ea typeface="+mn-ea"/>
                <a:cs typeface="+mn-cs"/>
              </a:rPr>
              <a:t> Dosis altas de Metilprednisolona en TCE Severo se asoció con una mayor mortalidad y está contraindicado. </a:t>
            </a:r>
            <a:r>
              <a:rPr lang="es-ES" sz="1200" b="1" kern="1200" dirty="0">
                <a:solidFill>
                  <a:schemeClr val="tx1"/>
                </a:solidFill>
                <a:effectLst/>
                <a:latin typeface="+mn-lt"/>
                <a:ea typeface="+mn-ea"/>
                <a:cs typeface="+mn-cs"/>
              </a:rPr>
              <a:t> </a:t>
            </a:r>
          </a:p>
          <a:p>
            <a:pPr lvl="2"/>
            <a:endParaRPr lang="es-ES" sz="1200" b="1"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Se recomienda la administración de barbitúricos en dosis altas para controlar la PIC elevada refractaria al tratamiento máximo médico y quirúrgico. La estabilidad hemodinámica es esencial antes y durante la terapia con barbitúricos. </a:t>
            </a:r>
            <a:r>
              <a:rPr lang="es-ES" sz="1200" i="1" kern="1200" dirty="0">
                <a:solidFill>
                  <a:schemeClr val="tx1"/>
                </a:solidFill>
                <a:effectLst/>
                <a:latin typeface="+mn-lt"/>
                <a:ea typeface="+mn-ea"/>
                <a:cs typeface="+mn-cs"/>
              </a:rPr>
              <a:t>Nivel de evidencia IIB </a:t>
            </a:r>
            <a:r>
              <a:rPr lang="es-ES" sz="1200" kern="1200" dirty="0">
                <a:solidFill>
                  <a:schemeClr val="tx1"/>
                </a:solidFill>
                <a:effectLst/>
                <a:latin typeface="+mn-lt"/>
                <a:ea typeface="+mn-ea"/>
                <a:cs typeface="+mn-cs"/>
              </a:rPr>
              <a:t> </a:t>
            </a:r>
          </a:p>
          <a:p>
            <a:pPr lvl="0"/>
            <a:endParaRPr lang="es-E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Aunque se recomienda el uso de propofol para el control de la PIC, no se recomienda para mejorar la mortalidad o los resultados a los 6 meses. Se requiere precaución ya que el propofol en dosis altas puede producir una morbilidad significativa.</a:t>
            </a:r>
            <a:r>
              <a:rPr lang="es-ES" sz="1200" i="1" kern="1200" dirty="0">
                <a:solidFill>
                  <a:schemeClr val="tx1"/>
                </a:solidFill>
                <a:effectLst/>
                <a:latin typeface="+mn-lt"/>
                <a:ea typeface="+mn-ea"/>
                <a:cs typeface="+mn-cs"/>
              </a:rPr>
              <a:t> Nivel de evidencia IIB </a:t>
            </a:r>
          </a:p>
          <a:p>
            <a:pPr lvl="0"/>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Se recomienda monitorización de la PIC en TCE Severo, lo cual reduce la mortalidad hospitalaria y a las 2 semanas después de la lesión</a:t>
            </a:r>
            <a:r>
              <a:rPr lang="es-ES" sz="1200" kern="1200" dirty="0">
                <a:solidFill>
                  <a:schemeClr val="tx1"/>
                </a:solidFill>
                <a:effectLst/>
                <a:latin typeface="+mn-lt"/>
                <a:ea typeface="+mn-ea"/>
                <a:cs typeface="+mn-cs"/>
              </a:rPr>
              <a:t>. </a:t>
            </a:r>
            <a:r>
              <a:rPr lang="es-ES" sz="1200" i="1" kern="1200" dirty="0">
                <a:solidFill>
                  <a:schemeClr val="tx1"/>
                </a:solidFill>
                <a:effectLst/>
                <a:latin typeface="+mn-lt"/>
                <a:ea typeface="+mn-ea"/>
                <a:cs typeface="+mn-cs"/>
              </a:rPr>
              <a:t>Nivel de evidencia IIB</a:t>
            </a:r>
          </a:p>
          <a:p>
            <a:pPr lvl="0"/>
            <a:endParaRPr lang="es-ES" sz="1200" i="1"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Se recomienda PAS ≥100 mm Hg para pacientes de 50 a 69 años o PAS ≥110 mm Hg para pacientes de 15 a 49 años o mayores de 70 años. Se demostró que estas metas en PAS disminuyen la mortalidad y mejoran los resultados clínicos. </a:t>
            </a:r>
            <a:r>
              <a:rPr lang="es-ES" sz="1200" i="1" kern="1200" dirty="0">
                <a:solidFill>
                  <a:schemeClr val="tx1"/>
                </a:solidFill>
                <a:effectLst/>
                <a:latin typeface="+mn-lt"/>
                <a:ea typeface="+mn-ea"/>
                <a:cs typeface="+mn-cs"/>
              </a:rPr>
              <a:t>Nivel de evidencia III</a:t>
            </a:r>
          </a:p>
          <a:p>
            <a:pPr lvl="0"/>
            <a:endParaRPr lang="es-CO" sz="1200" kern="1200" dirty="0">
              <a:solidFill>
                <a:schemeClr val="tx1"/>
              </a:solidFill>
              <a:effectLst/>
              <a:latin typeface="+mn-lt"/>
              <a:ea typeface="+mn-ea"/>
              <a:cs typeface="+mn-cs"/>
            </a:endParaRPr>
          </a:p>
          <a:p>
            <a:pPr lvl="0"/>
            <a:r>
              <a:rPr lang="es-CO" sz="1200" kern="1200" dirty="0">
                <a:solidFill>
                  <a:schemeClr val="tx1"/>
                </a:solidFill>
                <a:effectLst/>
                <a:latin typeface="+mn-lt"/>
                <a:ea typeface="+mn-ea"/>
                <a:cs typeface="+mn-cs"/>
              </a:rPr>
              <a:t>Se recomienda tratar la PIC por encima de 22 mmHg porque los valores por encima de este nivel se asocian con una mayor mortalidad.</a:t>
            </a:r>
            <a:r>
              <a:rPr lang="es-ES" sz="1200" i="1" kern="1200" dirty="0">
                <a:solidFill>
                  <a:schemeClr val="tx1"/>
                </a:solidFill>
                <a:effectLst/>
                <a:latin typeface="+mn-lt"/>
                <a:ea typeface="+mn-ea"/>
                <a:cs typeface="+mn-cs"/>
              </a:rPr>
              <a:t> Nivel de evidencia IIB</a:t>
            </a:r>
            <a:r>
              <a:rPr lang="es-CO" dirty="0">
                <a:effectLst/>
              </a:rPr>
              <a:t> </a:t>
            </a:r>
            <a:r>
              <a:rPr lang="es-ES"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a:p>
            <a:pPr lvl="0"/>
            <a:endParaRPr lang="es-ES" sz="1200" kern="1200" dirty="0">
              <a:solidFill>
                <a:schemeClr val="tx1"/>
              </a:solidFill>
              <a:effectLst/>
              <a:latin typeface="+mn-lt"/>
              <a:ea typeface="+mn-ea"/>
              <a:cs typeface="+mn-cs"/>
            </a:endParaRPr>
          </a:p>
          <a:p>
            <a:pPr lvl="0"/>
            <a:r>
              <a:rPr lang="es-ES" sz="1200" kern="1200" dirty="0">
                <a:solidFill>
                  <a:schemeClr val="tx1"/>
                </a:solidFill>
                <a:effectLst/>
                <a:latin typeface="+mn-lt"/>
                <a:ea typeface="+mn-ea"/>
                <a:cs typeface="+mn-cs"/>
              </a:rPr>
              <a:t>El valor recomendado de la PPC para la supervivencia y los resultados favorables es entre 60 y 70 mm Hg. </a:t>
            </a:r>
            <a:r>
              <a:rPr lang="es-ES" sz="1200" i="1" kern="1200" dirty="0">
                <a:solidFill>
                  <a:schemeClr val="tx1"/>
                </a:solidFill>
                <a:effectLst/>
                <a:latin typeface="+mn-lt"/>
                <a:ea typeface="+mn-ea"/>
                <a:cs typeface="+mn-cs"/>
              </a:rPr>
              <a:t>Nivel de evidencia IIB</a:t>
            </a:r>
            <a:endParaRPr lang="es-CO" sz="1200" kern="1200" dirty="0">
              <a:solidFill>
                <a:schemeClr val="tx1"/>
              </a:solidFill>
              <a:effectLst/>
              <a:latin typeface="+mn-lt"/>
              <a:ea typeface="+mn-ea"/>
              <a:cs typeface="+mn-cs"/>
            </a:endParaRPr>
          </a:p>
          <a:p>
            <a:r>
              <a:rPr lang="es-CO" sz="1200" kern="1200" dirty="0">
                <a:solidFill>
                  <a:schemeClr val="tx1"/>
                </a:solidFill>
                <a:effectLst/>
                <a:latin typeface="+mn-lt"/>
                <a:ea typeface="+mn-ea"/>
                <a:cs typeface="+mn-cs"/>
              </a:rPr>
              <a:t> </a:t>
            </a:r>
          </a:p>
          <a:p>
            <a:r>
              <a:rPr lang="es-CO" sz="1200" b="1" i="1" kern="1200" dirty="0">
                <a:solidFill>
                  <a:schemeClr val="tx1"/>
                </a:solidFill>
                <a:effectLst/>
                <a:latin typeface="+mn-lt"/>
                <a:ea typeface="+mn-ea"/>
                <a:cs typeface="+mn-cs"/>
              </a:rPr>
              <a:t> </a:t>
            </a:r>
            <a:endParaRPr lang="es-CO"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70</a:t>
            </a:fld>
            <a:endParaRPr lang="es-ES_tradnl"/>
          </a:p>
        </p:txBody>
      </p:sp>
    </p:spTree>
    <p:extLst>
      <p:ext uri="{BB962C8B-B14F-4D97-AF65-F5344CB8AC3E}">
        <p14:creationId xmlns:p14="http://schemas.microsoft.com/office/powerpoint/2010/main" val="1237481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t>Trastorno hidroelectrolítico</a:t>
            </a:r>
            <a:r>
              <a:rPr lang="es-CO" baseline="0" dirty="0"/>
              <a:t> que favorezca la presentación de convulsiones</a:t>
            </a:r>
          </a:p>
          <a:p>
            <a:r>
              <a:rPr lang="es-CO" baseline="0" dirty="0"/>
              <a:t>Convulsiones </a:t>
            </a:r>
            <a:r>
              <a:rPr lang="es-CO" baseline="0" dirty="0" err="1"/>
              <a:t>postec</a:t>
            </a:r>
            <a:r>
              <a:rPr lang="es-CO" baseline="0" dirty="0"/>
              <a:t> 12%</a:t>
            </a:r>
          </a:p>
          <a:p>
            <a:r>
              <a:rPr lang="es-CO" baseline="0" dirty="0"/>
              <a:t>Tempranas inmediatas </a:t>
            </a:r>
            <a:r>
              <a:rPr lang="es-CO" baseline="0" dirty="0" err="1"/>
              <a:t>tcg</a:t>
            </a:r>
            <a:endParaRPr lang="es-CO" baseline="0" dirty="0"/>
          </a:p>
          <a:p>
            <a:r>
              <a:rPr lang="es-CO" baseline="0" dirty="0" err="1"/>
              <a:t>Tardias</a:t>
            </a:r>
            <a:r>
              <a:rPr lang="es-CO" baseline="0" dirty="0"/>
              <a:t> focales 2 mas convulsiones después del 7 </a:t>
            </a:r>
            <a:r>
              <a:rPr lang="es-CO" baseline="0" dirty="0" err="1"/>
              <a:t>dia</a:t>
            </a:r>
            <a:r>
              <a:rPr lang="es-CO" baseline="0" dirty="0"/>
              <a:t>, sin otra causa que lo explique</a:t>
            </a:r>
          </a:p>
          <a:p>
            <a:endParaRPr lang="es-CO" baseline="0"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75</a:t>
            </a:fld>
            <a:endParaRPr lang="es-ES"/>
          </a:p>
        </p:txBody>
      </p:sp>
    </p:spTree>
    <p:extLst>
      <p:ext uri="{BB962C8B-B14F-4D97-AF65-F5344CB8AC3E}">
        <p14:creationId xmlns:p14="http://schemas.microsoft.com/office/powerpoint/2010/main" val="2635601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dirty="0">
                <a:solidFill>
                  <a:srgbClr val="00B050"/>
                </a:solidFill>
              </a:rPr>
              <a:t>Menos evidencia pero también recomiendan profilaxis: </a:t>
            </a:r>
            <a:r>
              <a:rPr lang="en-US" sz="1200" b="0" i="0" u="none" strike="noStrike" kern="1200" baseline="0" dirty="0">
                <a:solidFill>
                  <a:schemeClr val="tx1"/>
                </a:solidFill>
                <a:latin typeface="+mn-lt"/>
                <a:ea typeface="+mn-ea"/>
                <a:cs typeface="+mn-cs"/>
              </a:rPr>
              <a:t>Brain Trauma Foundation, American Association of Neurological Surgeons, Congress of Neurological Surgeons, Joint</a:t>
            </a:r>
          </a:p>
          <a:p>
            <a:r>
              <a:rPr lang="es-CO" sz="1200" b="0" i="0" u="none" strike="noStrike" kern="1200" baseline="0" dirty="0" err="1">
                <a:solidFill>
                  <a:schemeClr val="tx1"/>
                </a:solidFill>
                <a:latin typeface="+mn-lt"/>
                <a:ea typeface="+mn-ea"/>
                <a:cs typeface="+mn-cs"/>
              </a:rPr>
              <a:t>Section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on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Neurotrauma</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Critical</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Care</a:t>
            </a:r>
            <a:r>
              <a:rPr lang="es-CO" sz="1200" b="0" i="0" u="none" strike="noStrike" kern="1200" baseline="0" dirty="0">
                <a:solidFill>
                  <a:schemeClr val="tx1"/>
                </a:solidFill>
                <a:latin typeface="+mn-lt"/>
                <a:ea typeface="+mn-ea"/>
                <a:cs typeface="+mn-cs"/>
              </a:rPr>
              <a:t>--</a:t>
            </a:r>
            <a:r>
              <a:rPr lang="es-CO" sz="1200" b="0" i="0" u="none" strike="noStrike" kern="1200" baseline="0" dirty="0" err="1">
                <a:solidFill>
                  <a:schemeClr val="tx1"/>
                </a:solidFill>
                <a:latin typeface="+mn-lt"/>
                <a:ea typeface="+mn-ea"/>
                <a:cs typeface="+mn-cs"/>
              </a:rPr>
              <a:t>AANS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CNS</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Bratton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SL</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Chestnut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RM</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Ghajar</a:t>
            </a:r>
            <a:r>
              <a:rPr lang="es-CO" sz="1200" b="0" i="0" u="none" strike="noStrike" kern="1200" baseline="0" dirty="0">
                <a:solidFill>
                  <a:schemeClr val="tx1"/>
                </a:solidFill>
                <a:latin typeface="+mn-lt"/>
                <a:ea typeface="+mn-ea"/>
                <a:cs typeface="+mn-cs"/>
              </a:rPr>
              <a:t> J, </a:t>
            </a:r>
            <a:r>
              <a:rPr lang="es-CO" sz="1200" b="0" i="0" u="none" strike="noStrike" kern="1200" baseline="0" dirty="0" err="1">
                <a:solidFill>
                  <a:schemeClr val="tx1"/>
                </a:solidFill>
                <a:latin typeface="+mn-lt"/>
                <a:ea typeface="+mn-ea"/>
                <a:cs typeface="+mn-cs"/>
              </a:rPr>
              <a:t>McConnell</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Hammond</a:t>
            </a:r>
            <a:r>
              <a:rPr lang="es-CO" sz="1200" b="0" i="0" u="none" strike="noStrike" kern="1200" baseline="0" dirty="0">
                <a:solidFill>
                  <a:schemeClr val="tx1"/>
                </a:solidFill>
                <a:latin typeface="+mn-lt"/>
                <a:ea typeface="+mn-ea"/>
                <a:cs typeface="+mn-cs"/>
              </a:rPr>
              <a:t> FF,</a:t>
            </a:r>
          </a:p>
          <a:p>
            <a:r>
              <a:rPr lang="es-CO" sz="1200" b="0" i="0" u="none" strike="noStrike" kern="1200" baseline="0" dirty="0">
                <a:solidFill>
                  <a:schemeClr val="tx1"/>
                </a:solidFill>
                <a:latin typeface="+mn-lt"/>
                <a:ea typeface="+mn-ea"/>
                <a:cs typeface="+mn-cs"/>
              </a:rPr>
              <a:t>Harris </a:t>
            </a:r>
            <a:r>
              <a:rPr lang="es-CO" sz="1200" b="0" i="0" u="none" strike="noStrike" kern="1200" baseline="0" dirty="0" err="1">
                <a:solidFill>
                  <a:schemeClr val="tx1"/>
                </a:solidFill>
                <a:latin typeface="+mn-lt"/>
                <a:ea typeface="+mn-ea"/>
                <a:cs typeface="+mn-cs"/>
              </a:rPr>
              <a:t>OA</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Hartl</a:t>
            </a:r>
            <a:r>
              <a:rPr lang="es-CO" sz="1200" b="0" i="0" u="none" strike="noStrike" kern="1200" baseline="0" dirty="0">
                <a:solidFill>
                  <a:schemeClr val="tx1"/>
                </a:solidFill>
                <a:latin typeface="+mn-lt"/>
                <a:ea typeface="+mn-ea"/>
                <a:cs typeface="+mn-cs"/>
              </a:rPr>
              <a:t> R, </a:t>
            </a:r>
            <a:r>
              <a:rPr lang="es-CO" sz="1200" b="0" i="0" u="none" strike="noStrike" kern="1200" baseline="0" dirty="0" err="1">
                <a:solidFill>
                  <a:schemeClr val="tx1"/>
                </a:solidFill>
                <a:latin typeface="+mn-lt"/>
                <a:ea typeface="+mn-ea"/>
                <a:cs typeface="+mn-cs"/>
              </a:rPr>
              <a:t>Manley</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GT</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Nemecek</a:t>
            </a:r>
            <a:r>
              <a:rPr lang="es-CO" sz="1200" b="0" i="0" u="none" strike="noStrike" kern="1200" baseline="0" dirty="0">
                <a:solidFill>
                  <a:schemeClr val="tx1"/>
                </a:solidFill>
                <a:latin typeface="+mn-lt"/>
                <a:ea typeface="+mn-ea"/>
                <a:cs typeface="+mn-cs"/>
              </a:rPr>
              <a:t> A, </a:t>
            </a:r>
            <a:r>
              <a:rPr lang="es-CO" sz="1200" b="0" i="0" u="none" strike="noStrike" kern="1200" baseline="0" dirty="0" err="1">
                <a:solidFill>
                  <a:schemeClr val="tx1"/>
                </a:solidFill>
                <a:latin typeface="+mn-lt"/>
                <a:ea typeface="+mn-ea"/>
                <a:cs typeface="+mn-cs"/>
              </a:rPr>
              <a:t>Newell</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DW</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Rosenthal</a:t>
            </a:r>
            <a:r>
              <a:rPr lang="es-CO" sz="1200" b="0" i="0" u="none" strike="noStrike" kern="1200" baseline="0" dirty="0">
                <a:solidFill>
                  <a:schemeClr val="tx1"/>
                </a:solidFill>
                <a:latin typeface="+mn-lt"/>
                <a:ea typeface="+mn-ea"/>
                <a:cs typeface="+mn-cs"/>
              </a:rPr>
              <a:t> G, </a:t>
            </a:r>
            <a:r>
              <a:rPr lang="es-CO" sz="1200" b="0" i="0" u="none" strike="noStrike" kern="1200" baseline="0" dirty="0" err="1">
                <a:solidFill>
                  <a:schemeClr val="tx1"/>
                </a:solidFill>
                <a:latin typeface="+mn-lt"/>
                <a:ea typeface="+mn-ea"/>
                <a:cs typeface="+mn-cs"/>
              </a:rPr>
              <a:t>Schouten</a:t>
            </a:r>
            <a:r>
              <a:rPr lang="es-CO" sz="1200" b="0" i="0" u="none" strike="noStrike" kern="1200" baseline="0" dirty="0">
                <a:solidFill>
                  <a:schemeClr val="tx1"/>
                </a:solidFill>
                <a:latin typeface="+mn-lt"/>
                <a:ea typeface="+mn-ea"/>
                <a:cs typeface="+mn-cs"/>
              </a:rPr>
              <a:t> J, </a:t>
            </a:r>
            <a:r>
              <a:rPr lang="es-CO" sz="1200" b="0" i="0" u="none" strike="noStrike" kern="1200" baseline="0" dirty="0" err="1">
                <a:solidFill>
                  <a:schemeClr val="tx1"/>
                </a:solidFill>
                <a:latin typeface="+mn-lt"/>
                <a:ea typeface="+mn-ea"/>
                <a:cs typeface="+mn-cs"/>
              </a:rPr>
              <a:t>Shutter</a:t>
            </a:r>
            <a:r>
              <a:rPr lang="es-CO" sz="1200" b="0" i="0" u="none" strike="noStrike" kern="1200" baseline="0" dirty="0">
                <a:solidFill>
                  <a:schemeClr val="tx1"/>
                </a:solidFill>
                <a:latin typeface="+mn-lt"/>
                <a:ea typeface="+mn-ea"/>
                <a:cs typeface="+mn-cs"/>
              </a:rPr>
              <a:t> L, </a:t>
            </a:r>
            <a:r>
              <a:rPr lang="es-CO" sz="1200" b="0" i="0" u="none" strike="noStrike" kern="1200" baseline="0" dirty="0" err="1">
                <a:solidFill>
                  <a:schemeClr val="tx1"/>
                </a:solidFill>
                <a:latin typeface="+mn-lt"/>
                <a:ea typeface="+mn-ea"/>
                <a:cs typeface="+mn-cs"/>
              </a:rPr>
              <a:t>Timmons</a:t>
            </a:r>
            <a:r>
              <a:rPr lang="es-CO" sz="1200" b="0" i="0" u="none" strike="noStrike" kern="1200" baseline="0" dirty="0">
                <a:solidFill>
                  <a:schemeClr val="tx1"/>
                </a:solidFill>
                <a:latin typeface="+mn-lt"/>
                <a:ea typeface="+mn-ea"/>
                <a:cs typeface="+mn-cs"/>
              </a:rPr>
              <a:t> SD, </a:t>
            </a:r>
            <a:r>
              <a:rPr lang="es-CO" sz="1200" b="0" i="0" u="none" strike="noStrike" kern="1200" baseline="0" dirty="0" err="1">
                <a:solidFill>
                  <a:schemeClr val="tx1"/>
                </a:solidFill>
                <a:latin typeface="+mn-lt"/>
                <a:ea typeface="+mn-ea"/>
                <a:cs typeface="+mn-cs"/>
              </a:rPr>
              <a:t>Ullman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JS</a:t>
            </a:r>
            <a:r>
              <a:rPr lang="es-CO" sz="1200" b="0" i="0" u="none" strike="noStrike" kern="1200" baseline="0" dirty="0">
                <a:solidFill>
                  <a:schemeClr val="tx1"/>
                </a:solidFill>
                <a:latin typeface="+mn-lt"/>
                <a:ea typeface="+mn-ea"/>
                <a:cs typeface="+mn-cs"/>
              </a:rPr>
              <a:t>,</a:t>
            </a:r>
          </a:p>
          <a:p>
            <a:r>
              <a:rPr lang="es-CO" sz="1200" b="0" i="0" u="none" strike="noStrike" kern="1200" baseline="0" dirty="0" err="1">
                <a:solidFill>
                  <a:schemeClr val="tx1"/>
                </a:solidFill>
                <a:latin typeface="+mn-lt"/>
                <a:ea typeface="+mn-ea"/>
                <a:cs typeface="+mn-cs"/>
              </a:rPr>
              <a:t>Videtta</a:t>
            </a:r>
            <a:r>
              <a:rPr lang="es-CO" sz="1200" b="0" i="0" u="none" strike="noStrike" kern="1200" baseline="0" dirty="0">
                <a:solidFill>
                  <a:schemeClr val="tx1"/>
                </a:solidFill>
                <a:latin typeface="+mn-lt"/>
                <a:ea typeface="+mn-ea"/>
                <a:cs typeface="+mn-cs"/>
              </a:rPr>
              <a:t> W, </a:t>
            </a:r>
            <a:r>
              <a:rPr lang="es-CO" sz="1200" b="0" i="0" u="none" strike="noStrike" kern="1200" baseline="0" dirty="0" err="1">
                <a:solidFill>
                  <a:schemeClr val="tx1"/>
                </a:solidFill>
                <a:latin typeface="+mn-lt"/>
                <a:ea typeface="+mn-ea"/>
                <a:cs typeface="+mn-cs"/>
              </a:rPr>
              <a:t>Wilberger</a:t>
            </a:r>
            <a:r>
              <a:rPr lang="es-CO" sz="1200" b="0" i="0" u="none" strike="noStrike" kern="1200" baseline="0" dirty="0">
                <a:solidFill>
                  <a:schemeClr val="tx1"/>
                </a:solidFill>
                <a:latin typeface="+mn-lt"/>
                <a:ea typeface="+mn-ea"/>
                <a:cs typeface="+mn-cs"/>
              </a:rPr>
              <a:t> J E, Wright </a:t>
            </a:r>
            <a:r>
              <a:rPr lang="es-CO" sz="1200" b="0" i="0" u="none" strike="noStrike" kern="1200" baseline="0" dirty="0" err="1">
                <a:solidFill>
                  <a:schemeClr val="tx1"/>
                </a:solidFill>
                <a:latin typeface="+mn-lt"/>
                <a:ea typeface="+mn-ea"/>
                <a:cs typeface="+mn-cs"/>
              </a:rPr>
              <a:t>DW</a:t>
            </a:r>
            <a:r>
              <a:rPr lang="es-CO" sz="1200" b="0" i="0" u="none" strike="noStrike" kern="1200" baseline="0" dirty="0">
                <a:solidFill>
                  <a:schemeClr val="tx1"/>
                </a:solidFill>
                <a:latin typeface="+mn-lt"/>
                <a:ea typeface="+mn-ea"/>
                <a:cs typeface="+mn-cs"/>
              </a:rPr>
              <a:t>. Guidelines </a:t>
            </a:r>
            <a:r>
              <a:rPr lang="es-CO" sz="1200" b="0" i="0" u="none" strike="noStrike" kern="1200" baseline="0" dirty="0" err="1">
                <a:solidFill>
                  <a:schemeClr val="tx1"/>
                </a:solidFill>
                <a:latin typeface="+mn-lt"/>
                <a:ea typeface="+mn-ea"/>
                <a:cs typeface="+mn-cs"/>
              </a:rPr>
              <a:t>for</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the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management</a:t>
            </a:r>
            <a:r>
              <a:rPr lang="es-CO" sz="1200" b="0" i="0" u="none" strike="noStrike" kern="1200" baseline="0" dirty="0">
                <a:solidFill>
                  <a:schemeClr val="tx1"/>
                </a:solidFill>
                <a:latin typeface="+mn-lt"/>
                <a:ea typeface="+mn-ea"/>
                <a:cs typeface="+mn-cs"/>
              </a:rPr>
              <a:t> of </a:t>
            </a:r>
            <a:r>
              <a:rPr lang="es-CO" sz="1200" b="0" i="0" u="none" strike="noStrike" kern="1200" baseline="0" dirty="0" err="1">
                <a:solidFill>
                  <a:schemeClr val="tx1"/>
                </a:solidFill>
                <a:latin typeface="+mn-lt"/>
                <a:ea typeface="+mn-ea"/>
                <a:cs typeface="+mn-cs"/>
              </a:rPr>
              <a:t>severe</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traumatic</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brain</a:t>
            </a:r>
            <a:r>
              <a:rPr lang="es-CO" sz="1200" b="0" i="0" u="none" strike="noStrike" kern="1200" baseline="0" dirty="0">
                <a:solidFill>
                  <a:schemeClr val="tx1"/>
                </a:solidFill>
                <a:latin typeface="+mn-lt"/>
                <a:ea typeface="+mn-ea"/>
                <a:cs typeface="+mn-cs"/>
              </a:rPr>
              <a:t> </a:t>
            </a:r>
            <a:r>
              <a:rPr lang="es-CO" sz="1200" b="0" i="0" u="none" strike="noStrike" kern="1200" baseline="0" dirty="0" err="1">
                <a:solidFill>
                  <a:schemeClr val="tx1"/>
                </a:solidFill>
                <a:latin typeface="+mn-lt"/>
                <a:ea typeface="+mn-ea"/>
                <a:cs typeface="+mn-cs"/>
              </a:rPr>
              <a:t>injury</a:t>
            </a:r>
            <a:r>
              <a:rPr lang="es-CO" sz="1200" b="0" i="0" u="none" strike="noStrike" kern="1200" baseline="0" dirty="0">
                <a:solidFill>
                  <a:schemeClr val="tx1"/>
                </a:solidFill>
                <a:latin typeface="+mn-lt"/>
                <a:ea typeface="+mn-ea"/>
                <a:cs typeface="+mn-cs"/>
              </a:rPr>
              <a:t>. J </a:t>
            </a:r>
            <a:r>
              <a:rPr lang="es-CO" sz="1200" b="0" i="0" u="none" strike="noStrike" kern="1200" baseline="0" dirty="0" err="1">
                <a:solidFill>
                  <a:schemeClr val="tx1"/>
                </a:solidFill>
                <a:latin typeface="+mn-lt"/>
                <a:ea typeface="+mn-ea"/>
                <a:cs typeface="+mn-cs"/>
              </a:rPr>
              <a:t>Neurotrauma</a:t>
            </a:r>
            <a:r>
              <a:rPr lang="es-CO"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2007;24 </a:t>
            </a:r>
            <a:r>
              <a:rPr lang="en-US" sz="1200" b="0" i="0" u="none" strike="noStrike" kern="1200" baseline="0" dirty="0" err="1">
                <a:solidFill>
                  <a:schemeClr val="tx1"/>
                </a:solidFill>
                <a:latin typeface="+mn-lt"/>
                <a:ea typeface="+mn-ea"/>
                <a:cs typeface="+mn-cs"/>
              </a:rPr>
              <a:t>Suppl</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1:S1-106</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PMID</a:t>
            </a:r>
            <a:r>
              <a:rPr lang="en-US" sz="1200" b="0" i="0" u="none" strike="noStrike" kern="1200" baseline="0" dirty="0">
                <a:solidFill>
                  <a:schemeClr val="tx1"/>
                </a:solidFill>
                <a:latin typeface="+mn-lt"/>
                <a:ea typeface="+mn-ea"/>
                <a:cs typeface="+mn-cs"/>
              </a:rPr>
              <a:t>: 17511554.</a:t>
            </a:r>
            <a:endParaRPr lang="es-CO" dirty="0">
              <a:solidFill>
                <a:srgbClr val="00B050"/>
              </a:solidFill>
            </a:endParaRPr>
          </a:p>
          <a:p>
            <a:pPr marL="1154430" lvl="2" indent="-514350">
              <a:buFont typeface="+mj-lt"/>
              <a:buAutoNum type="arabicParenR"/>
            </a:pPr>
            <a:r>
              <a:rPr lang="es-CO" dirty="0" err="1">
                <a:solidFill>
                  <a:srgbClr val="00B050"/>
                </a:solidFill>
              </a:rPr>
              <a:t>ECG</a:t>
            </a:r>
            <a:r>
              <a:rPr lang="es-CO" dirty="0">
                <a:solidFill>
                  <a:srgbClr val="00B050"/>
                </a:solidFill>
              </a:rPr>
              <a:t> &lt; 10.</a:t>
            </a:r>
          </a:p>
          <a:p>
            <a:pPr marL="1154430" lvl="2" indent="-514350">
              <a:buFont typeface="+mj-lt"/>
              <a:buAutoNum type="arabicParenR"/>
            </a:pPr>
            <a:r>
              <a:rPr lang="es-CO" dirty="0">
                <a:solidFill>
                  <a:srgbClr val="00B050"/>
                </a:solidFill>
              </a:rPr>
              <a:t>Amnesia mayor de 30 minutos</a:t>
            </a:r>
          </a:p>
          <a:p>
            <a:pPr marL="1154430" marR="0" lvl="2" indent="-514350" algn="l" defTabSz="457200" rtl="0" eaLnBrk="1" fontAlgn="auto" latinLnBrk="0" hangingPunct="1">
              <a:lnSpc>
                <a:spcPct val="100000"/>
              </a:lnSpc>
              <a:spcBef>
                <a:spcPts val="0"/>
              </a:spcBef>
              <a:spcAft>
                <a:spcPts val="0"/>
              </a:spcAft>
              <a:buClrTx/>
              <a:buSzTx/>
              <a:buFont typeface="+mj-lt"/>
              <a:buAutoNum type="arabicParenR"/>
              <a:tabLst/>
              <a:defRPr/>
            </a:pPr>
            <a:r>
              <a:rPr lang="es-CO" dirty="0">
                <a:solidFill>
                  <a:srgbClr val="00B050"/>
                </a:solidFill>
              </a:rPr>
              <a:t>Alcoholismo.</a:t>
            </a:r>
          </a:p>
          <a:p>
            <a:pPr marL="640080" lvl="2" indent="0">
              <a:buFont typeface="+mj-lt"/>
              <a:buNone/>
            </a:pPr>
            <a:endParaRPr lang="es-CO" dirty="0"/>
          </a:p>
          <a:p>
            <a:endParaRPr lang="es-CO" dirty="0"/>
          </a:p>
          <a:p>
            <a:r>
              <a:rPr lang="es-CO" dirty="0"/>
              <a:t>Trastorno hidroelectrolítico</a:t>
            </a:r>
            <a:r>
              <a:rPr lang="es-CO" baseline="0" dirty="0"/>
              <a:t> que favorezca la presentación de convulsiones</a:t>
            </a:r>
          </a:p>
          <a:p>
            <a:r>
              <a:rPr lang="es-CO" baseline="0" dirty="0"/>
              <a:t>Convulsiones </a:t>
            </a:r>
            <a:r>
              <a:rPr lang="es-CO" baseline="0" dirty="0" err="1"/>
              <a:t>postec</a:t>
            </a:r>
            <a:r>
              <a:rPr lang="es-CO" baseline="0" dirty="0"/>
              <a:t> 12%</a:t>
            </a:r>
          </a:p>
          <a:p>
            <a:r>
              <a:rPr lang="es-CO" baseline="0" dirty="0"/>
              <a:t>Tempranas inmediatas </a:t>
            </a:r>
            <a:r>
              <a:rPr lang="es-CO" baseline="0" dirty="0" err="1"/>
              <a:t>tcg</a:t>
            </a:r>
            <a:endParaRPr lang="es-CO" baseline="0" dirty="0"/>
          </a:p>
          <a:p>
            <a:endParaRPr lang="es-CO" baseline="0" dirty="0"/>
          </a:p>
          <a:p>
            <a:r>
              <a:rPr lang="es-CO" baseline="0" dirty="0" err="1"/>
              <a:t>Tec</a:t>
            </a:r>
            <a:r>
              <a:rPr lang="es-CO" baseline="0" dirty="0"/>
              <a:t> </a:t>
            </a:r>
            <a:r>
              <a:rPr lang="es-CO" baseline="0" dirty="0" err="1"/>
              <a:t>grav</a:t>
            </a:r>
            <a:endParaRPr lang="es-CO" baseline="0" dirty="0"/>
          </a:p>
          <a:p>
            <a:r>
              <a:rPr lang="es-CO" baseline="0" dirty="0" err="1"/>
              <a:t>Tec</a:t>
            </a:r>
            <a:r>
              <a:rPr lang="es-CO" baseline="0" dirty="0"/>
              <a:t> leve a moderado con </a:t>
            </a:r>
            <a:r>
              <a:rPr lang="es-CO" baseline="0" dirty="0" err="1"/>
              <a:t>fc</a:t>
            </a:r>
            <a:r>
              <a:rPr lang="es-CO" baseline="0" dirty="0"/>
              <a:t> riesgo</a:t>
            </a:r>
          </a:p>
          <a:p>
            <a:pPr marL="171450" indent="-171450">
              <a:buFontTx/>
              <a:buChar char="-"/>
            </a:pPr>
            <a:r>
              <a:rPr lang="es-CO" baseline="0" dirty="0"/>
              <a:t>Lesiones </a:t>
            </a:r>
            <a:r>
              <a:rPr lang="es-CO" baseline="0" dirty="0" err="1"/>
              <a:t>intracerebrales</a:t>
            </a:r>
            <a:r>
              <a:rPr lang="es-CO" baseline="0" dirty="0"/>
              <a:t> </a:t>
            </a:r>
          </a:p>
          <a:p>
            <a:pPr marL="171450" indent="-171450">
              <a:buFontTx/>
              <a:buChar char="-"/>
            </a:pPr>
            <a:r>
              <a:rPr lang="es-CO" baseline="0" dirty="0"/>
              <a:t>Perdida de conciencia mayor 30 min</a:t>
            </a:r>
          </a:p>
          <a:p>
            <a:pPr marL="171450" indent="-171450">
              <a:buFontTx/>
              <a:buChar char="-"/>
            </a:pPr>
            <a:endParaRPr lang="es-CO" baseline="0" dirty="0"/>
          </a:p>
          <a:p>
            <a:pPr marL="0" indent="0">
              <a:buFontTx/>
              <a:buNone/>
            </a:pPr>
            <a:r>
              <a:rPr lang="es-CO" baseline="0" dirty="0" err="1"/>
              <a:t>Tardias</a:t>
            </a:r>
            <a:r>
              <a:rPr lang="es-CO" baseline="0" dirty="0"/>
              <a:t>: primeros 2 años</a:t>
            </a:r>
          </a:p>
          <a:p>
            <a:r>
              <a:rPr lang="es-CO" baseline="0" dirty="0" err="1"/>
              <a:t>Tardias</a:t>
            </a:r>
            <a:r>
              <a:rPr lang="es-CO" baseline="0" dirty="0"/>
              <a:t> focales 2 mas convulsiones después del 7 </a:t>
            </a:r>
            <a:r>
              <a:rPr lang="es-CO" baseline="0" dirty="0" err="1"/>
              <a:t>dia</a:t>
            </a:r>
            <a:r>
              <a:rPr lang="es-CO" baseline="0" dirty="0"/>
              <a:t>, sin otra causa que lo explique</a:t>
            </a:r>
          </a:p>
          <a:p>
            <a:endParaRPr lang="es-CO" baseline="0"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76</a:t>
            </a:fld>
            <a:endParaRPr lang="es-ES"/>
          </a:p>
        </p:txBody>
      </p:sp>
    </p:spTree>
    <p:extLst>
      <p:ext uri="{BB962C8B-B14F-4D97-AF65-F5344CB8AC3E}">
        <p14:creationId xmlns:p14="http://schemas.microsoft.com/office/powerpoint/2010/main" val="3444757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El estudio CRASH‐3 es un ensayo </a:t>
            </a:r>
            <a:r>
              <a:rPr lang="es-CO" sz="1200" b="0" i="0" u="none" strike="noStrike" kern="1200" baseline="0" dirty="0" err="1">
                <a:solidFill>
                  <a:schemeClr val="tx1"/>
                </a:solidFill>
                <a:latin typeface="+mn-lt"/>
                <a:ea typeface="+mn-ea"/>
                <a:cs typeface="+mn-cs"/>
              </a:rPr>
              <a:t>clinica</a:t>
            </a:r>
            <a:r>
              <a:rPr lang="es-CO" sz="1200" b="0" i="0" u="none" strike="noStrike" kern="1200" baseline="0" dirty="0">
                <a:solidFill>
                  <a:schemeClr val="tx1"/>
                </a:solidFill>
                <a:latin typeface="+mn-lt"/>
                <a:ea typeface="+mn-ea"/>
                <a:cs typeface="+mn-cs"/>
              </a:rPr>
              <a:t> internacional, </a:t>
            </a:r>
            <a:r>
              <a:rPr lang="es-CO" sz="1200" b="0" i="0" u="none" strike="noStrike" kern="1200" baseline="0" dirty="0" err="1">
                <a:solidFill>
                  <a:schemeClr val="tx1"/>
                </a:solidFill>
                <a:latin typeface="+mn-lt"/>
                <a:ea typeface="+mn-ea"/>
                <a:cs typeface="+mn-cs"/>
              </a:rPr>
              <a:t>multicéntrico</a:t>
            </a:r>
            <a:r>
              <a:rPr lang="es-CO" sz="1200" b="0" i="0" u="none" strike="noStrike" kern="1200" baseline="0" dirty="0">
                <a:solidFill>
                  <a:schemeClr val="tx1"/>
                </a:solidFill>
                <a:latin typeface="+mn-lt"/>
                <a:ea typeface="+mn-ea"/>
                <a:cs typeface="+mn-cs"/>
              </a:rPr>
              <a:t>, pragmático, aleatorizado, doble ciego y</a:t>
            </a:r>
          </a:p>
          <a:p>
            <a:r>
              <a:rPr lang="es-CO" sz="1200" b="0" i="0" u="none" strike="noStrike" kern="1200" baseline="0" dirty="0">
                <a:solidFill>
                  <a:schemeClr val="tx1"/>
                </a:solidFill>
                <a:latin typeface="+mn-lt"/>
                <a:ea typeface="+mn-ea"/>
                <a:cs typeface="+mn-cs"/>
              </a:rPr>
              <a:t>controlado con placebo para cuantificar los efectos de la administración temprana dentro de 8 horas desde la</a:t>
            </a:r>
          </a:p>
          <a:p>
            <a:r>
              <a:rPr lang="es-CO" sz="1200" b="0" i="0" u="none" strike="noStrike" kern="1200" baseline="0" dirty="0">
                <a:solidFill>
                  <a:schemeClr val="tx1"/>
                </a:solidFill>
                <a:latin typeface="+mn-lt"/>
                <a:ea typeface="+mn-ea"/>
                <a:cs typeface="+mn-cs"/>
              </a:rPr>
              <a:t>lesión (en lo que resta del ensayo, el reclutamiento se limitará a pacientes cuya lesión se haya producido hasta</a:t>
            </a:r>
          </a:p>
          <a:p>
            <a:r>
              <a:rPr lang="es-CO" sz="1200" b="0" i="0" u="none" strike="noStrike" kern="1200" baseline="0" dirty="0">
                <a:solidFill>
                  <a:schemeClr val="tx1"/>
                </a:solidFill>
                <a:latin typeface="+mn-lt"/>
                <a:ea typeface="+mn-ea"/>
                <a:cs typeface="+mn-cs"/>
              </a:rPr>
              <a:t>3 horas antes) de ácido </a:t>
            </a:r>
            <a:r>
              <a:rPr lang="es-CO" sz="1200" b="0" i="0" u="none" strike="noStrike" kern="1200" baseline="0" dirty="0" err="1">
                <a:solidFill>
                  <a:schemeClr val="tx1"/>
                </a:solidFill>
                <a:latin typeface="+mn-lt"/>
                <a:ea typeface="+mn-ea"/>
                <a:cs typeface="+mn-cs"/>
              </a:rPr>
              <a:t>tranexámico</a:t>
            </a:r>
            <a:r>
              <a:rPr lang="es-CO" sz="1200" b="0" i="0" u="none" strike="noStrike" kern="1200" baseline="0" dirty="0">
                <a:solidFill>
                  <a:schemeClr val="tx1"/>
                </a:solidFill>
                <a:latin typeface="+mn-lt"/>
                <a:ea typeface="+mn-ea"/>
                <a:cs typeface="+mn-cs"/>
              </a:rPr>
              <a:t> (ATX) sobre la mortalidad y discapacidad en pacientes con TC. Un total de</a:t>
            </a:r>
          </a:p>
          <a:p>
            <a:r>
              <a:rPr lang="es-CO" sz="1200" b="0" i="0" u="none" strike="noStrike" kern="1200" baseline="0" dirty="0">
                <a:solidFill>
                  <a:schemeClr val="tx1"/>
                </a:solidFill>
                <a:latin typeface="+mn-lt"/>
                <a:ea typeface="+mn-ea"/>
                <a:cs typeface="+mn-cs"/>
              </a:rPr>
              <a:t>13.000 pacientes adultos con TC que cumplan los criterios de elegibilidad se </a:t>
            </a:r>
            <a:r>
              <a:rPr lang="es-CO" sz="1200" b="0" i="0" u="none" strike="noStrike" kern="1200" baseline="0" dirty="0" err="1">
                <a:solidFill>
                  <a:schemeClr val="tx1"/>
                </a:solidFill>
                <a:latin typeface="+mn-lt"/>
                <a:ea typeface="+mn-ea"/>
                <a:cs typeface="+mn-cs"/>
              </a:rPr>
              <a:t>aleatorizarán</a:t>
            </a:r>
            <a:r>
              <a:rPr lang="es-CO" sz="1200" b="0" i="0" u="none" strike="noStrike" kern="1200" baseline="0" dirty="0">
                <a:solidFill>
                  <a:schemeClr val="tx1"/>
                </a:solidFill>
                <a:latin typeface="+mn-lt"/>
                <a:ea typeface="+mn-ea"/>
                <a:cs typeface="+mn-cs"/>
              </a:rPr>
              <a:t> para recibir ATX o</a:t>
            </a:r>
          </a:p>
          <a:p>
            <a:r>
              <a:rPr lang="es-CO" sz="1200" b="0" i="0" u="none" strike="noStrike" kern="1200" baseline="0" dirty="0">
                <a:solidFill>
                  <a:schemeClr val="tx1"/>
                </a:solidFill>
                <a:latin typeface="+mn-lt"/>
                <a:ea typeface="+mn-ea"/>
                <a:cs typeface="+mn-cs"/>
              </a:rPr>
              <a:t>placebo.</a:t>
            </a:r>
          </a:p>
          <a:p>
            <a:endParaRPr lang="es-CO" sz="1200" b="0" i="0" u="none" strike="noStrike" kern="1200" baseline="0" dirty="0">
              <a:solidFill>
                <a:schemeClr val="tx1"/>
              </a:solidFill>
              <a:latin typeface="+mn-lt"/>
              <a:ea typeface="+mn-ea"/>
              <a:cs typeface="+mn-cs"/>
            </a:endParaRPr>
          </a:p>
          <a:p>
            <a:r>
              <a:rPr lang="es-CO" sz="1200" b="1" i="0" u="none" strike="noStrike" kern="1200" baseline="0" dirty="0">
                <a:solidFill>
                  <a:schemeClr val="tx1"/>
                </a:solidFill>
                <a:latin typeface="+mn-lt"/>
                <a:ea typeface="+mn-ea"/>
                <a:cs typeface="+mn-cs"/>
              </a:rPr>
              <a:t>Pacientes elegibles: </a:t>
            </a:r>
            <a:r>
              <a:rPr lang="es-CO" sz="1200" b="0" i="0" u="none" strike="noStrike" kern="1200" baseline="0" dirty="0">
                <a:solidFill>
                  <a:schemeClr val="tx1"/>
                </a:solidFill>
                <a:latin typeface="+mn-lt"/>
                <a:ea typeface="+mn-ea"/>
                <a:cs typeface="+mn-cs"/>
              </a:rPr>
              <a:t>los adultos con TC que haya ocurrido hace menos de 8 horas (en lo que resta del ensayo,</a:t>
            </a:r>
          </a:p>
          <a:p>
            <a:r>
              <a:rPr lang="es-CO" sz="1200" b="0" i="0" u="none" strike="noStrike" kern="1200" baseline="0" dirty="0">
                <a:solidFill>
                  <a:schemeClr val="tx1"/>
                </a:solidFill>
                <a:latin typeface="+mn-lt"/>
                <a:ea typeface="+mn-ea"/>
                <a:cs typeface="+mn-cs"/>
              </a:rPr>
              <a:t>el reclutamiento se limitará a pacientes cuya lesión se haya producido hasta 3 horas antes), con cualquier</a:t>
            </a:r>
          </a:p>
          <a:p>
            <a:r>
              <a:rPr lang="es-CO" sz="1200" b="0" i="0" u="none" strike="noStrike" kern="1200" baseline="0" dirty="0">
                <a:solidFill>
                  <a:schemeClr val="tx1"/>
                </a:solidFill>
                <a:latin typeface="+mn-lt"/>
                <a:ea typeface="+mn-ea"/>
                <a:cs typeface="+mn-cs"/>
              </a:rPr>
              <a:t>sangrado </a:t>
            </a:r>
            <a:r>
              <a:rPr lang="es-CO" sz="1200" b="0" i="0" u="none" strike="noStrike" kern="1200" baseline="0" dirty="0" err="1">
                <a:solidFill>
                  <a:schemeClr val="tx1"/>
                </a:solidFill>
                <a:latin typeface="+mn-lt"/>
                <a:ea typeface="+mn-ea"/>
                <a:cs typeface="+mn-cs"/>
              </a:rPr>
              <a:t>intracraneano</a:t>
            </a:r>
            <a:r>
              <a:rPr lang="es-CO" sz="1200" b="0" i="0" u="none" strike="noStrike" kern="1200" baseline="0" dirty="0">
                <a:solidFill>
                  <a:schemeClr val="tx1"/>
                </a:solidFill>
                <a:latin typeface="+mn-lt"/>
                <a:ea typeface="+mn-ea"/>
                <a:cs typeface="+mn-cs"/>
              </a:rPr>
              <a:t> en una tomografía computarizada O, si no es posible realizar una tomografía</a:t>
            </a:r>
          </a:p>
          <a:p>
            <a:r>
              <a:rPr lang="es-CO" sz="1200" b="0" i="0" u="none" strike="noStrike" kern="1200" baseline="0" dirty="0">
                <a:solidFill>
                  <a:schemeClr val="tx1"/>
                </a:solidFill>
                <a:latin typeface="+mn-lt"/>
                <a:ea typeface="+mn-ea"/>
                <a:cs typeface="+mn-cs"/>
              </a:rPr>
              <a:t>computarizada, que tengan una ECG de 12 o menos y ningún sangrado </a:t>
            </a:r>
            <a:r>
              <a:rPr lang="es-CO" sz="1200" b="0" i="0" u="none" strike="noStrike" kern="1200" baseline="0" dirty="0" err="1">
                <a:solidFill>
                  <a:schemeClr val="tx1"/>
                </a:solidFill>
                <a:latin typeface="+mn-lt"/>
                <a:ea typeface="+mn-ea"/>
                <a:cs typeface="+mn-cs"/>
              </a:rPr>
              <a:t>extracraneano</a:t>
            </a:r>
            <a:r>
              <a:rPr lang="es-CO" sz="1200" b="0" i="0" u="none" strike="noStrike" kern="1200" baseline="0" dirty="0">
                <a:solidFill>
                  <a:schemeClr val="tx1"/>
                </a:solidFill>
                <a:latin typeface="+mn-lt"/>
                <a:ea typeface="+mn-ea"/>
                <a:cs typeface="+mn-cs"/>
              </a:rPr>
              <a:t> significativo (es decir,</a:t>
            </a:r>
          </a:p>
          <a:p>
            <a:r>
              <a:rPr lang="es-CO" sz="1200" b="0" i="0" u="none" strike="noStrike" kern="1200" baseline="0" dirty="0">
                <a:solidFill>
                  <a:schemeClr val="tx1"/>
                </a:solidFill>
                <a:latin typeface="+mn-lt"/>
                <a:ea typeface="+mn-ea"/>
                <a:cs typeface="+mn-cs"/>
              </a:rPr>
              <a:t>que no necesiten una transfusión de sangre inmediata) son elegibles, si el médico responsable tiene una</a:t>
            </a:r>
          </a:p>
          <a:p>
            <a:r>
              <a:rPr lang="es-CO" sz="1200" b="0" i="0" u="none" strike="noStrike" kern="1200" baseline="0" dirty="0">
                <a:solidFill>
                  <a:schemeClr val="tx1"/>
                </a:solidFill>
                <a:latin typeface="+mn-lt"/>
                <a:ea typeface="+mn-ea"/>
                <a:cs typeface="+mn-cs"/>
              </a:rPr>
              <a:t>incertidumbre sustancial acerca de la conveniencia de ATX para ellos. El criterio fundamental de elegibilidad es</a:t>
            </a:r>
          </a:p>
          <a:p>
            <a:r>
              <a:rPr lang="es-CO" sz="1200" b="0" i="0" u="none" strike="noStrike" kern="1200" baseline="0" dirty="0">
                <a:solidFill>
                  <a:schemeClr val="tx1"/>
                </a:solidFill>
                <a:latin typeface="+mn-lt"/>
                <a:ea typeface="+mn-ea"/>
                <a:cs typeface="+mn-cs"/>
              </a:rPr>
              <a:t>la “incertidumbre” del médico responsable acerca de si usar o no usar ATX en un paciente en particular con TC.</a:t>
            </a:r>
          </a:p>
          <a:p>
            <a:r>
              <a:rPr lang="es-CO" sz="1200" b="0" i="0" u="none" strike="noStrike" kern="1200" baseline="0" dirty="0">
                <a:solidFill>
                  <a:schemeClr val="tx1"/>
                </a:solidFill>
                <a:latin typeface="+mn-lt"/>
                <a:ea typeface="+mn-ea"/>
                <a:cs typeface="+mn-cs"/>
              </a:rPr>
              <a:t>Este enfoque pragmático nos permitirá ver si la intervención mejora los resultados de los pacientes bajo</a:t>
            </a:r>
          </a:p>
          <a:p>
            <a:r>
              <a:rPr lang="es-CO" sz="1200" b="0" i="0" u="none" strike="noStrike" kern="1200" baseline="0" dirty="0">
                <a:solidFill>
                  <a:schemeClr val="tx1"/>
                </a:solidFill>
                <a:latin typeface="+mn-lt"/>
                <a:ea typeface="+mn-ea"/>
                <a:cs typeface="+mn-cs"/>
              </a:rPr>
              <a:t>condiciones de la vida real.</a:t>
            </a:r>
          </a:p>
          <a:p>
            <a:r>
              <a:rPr lang="es-CO" sz="1200" b="0" i="0" u="none" strike="noStrike" kern="1200" baseline="0" dirty="0">
                <a:solidFill>
                  <a:schemeClr val="tx1"/>
                </a:solidFill>
                <a:latin typeface="+mn-lt"/>
                <a:ea typeface="+mn-ea"/>
                <a:cs typeface="+mn-cs"/>
              </a:rPr>
              <a:t>Aunque teóricamente se puede esperar un cierto aumento del riesgo de eventos vasculares oclusivos</a:t>
            </a:r>
          </a:p>
          <a:p>
            <a:r>
              <a:rPr lang="es-CO" sz="1200" b="0" i="0" u="none" strike="noStrike" kern="1200" baseline="0" dirty="0">
                <a:solidFill>
                  <a:schemeClr val="tx1"/>
                </a:solidFill>
                <a:latin typeface="+mn-lt"/>
                <a:ea typeface="+mn-ea"/>
                <a:cs typeface="+mn-cs"/>
              </a:rPr>
              <a:t>(trombosis arterial o venosa) con ATX, los ensayos clínicos en pacientes de trauma no han mostrado ningún</a:t>
            </a:r>
          </a:p>
          <a:p>
            <a:r>
              <a:rPr lang="es-CO" sz="1200" b="0" i="0" u="none" strike="noStrike" kern="1200" baseline="0" dirty="0">
                <a:solidFill>
                  <a:schemeClr val="tx1"/>
                </a:solidFill>
                <a:latin typeface="+mn-lt"/>
                <a:ea typeface="+mn-ea"/>
                <a:cs typeface="+mn-cs"/>
              </a:rPr>
              <a:t>aumento.4–6 En el ensayo CRASH‐2, en el cual 20.211 pacientes de trauma fueron asignados en un plazo de 8</a:t>
            </a:r>
          </a:p>
          <a:p>
            <a:r>
              <a:rPr lang="es-CO" sz="1200" b="0" i="0" u="none" strike="noStrike" kern="1200" baseline="0" dirty="0">
                <a:solidFill>
                  <a:schemeClr val="tx1"/>
                </a:solidFill>
                <a:latin typeface="+mn-lt"/>
                <a:ea typeface="+mn-ea"/>
                <a:cs typeface="+mn-cs"/>
              </a:rPr>
              <a:t>horas desde que ocurriera la lesión a ATX (dosis de carga de 1 g durante 10 minutos seguida por una infusión</a:t>
            </a:r>
          </a:p>
          <a:p>
            <a:r>
              <a:rPr lang="es-CO" sz="1200" b="0" i="0" u="none" strike="noStrike" kern="1200" baseline="0" dirty="0">
                <a:solidFill>
                  <a:schemeClr val="tx1"/>
                </a:solidFill>
                <a:latin typeface="+mn-lt"/>
                <a:ea typeface="+mn-ea"/>
                <a:cs typeface="+mn-cs"/>
              </a:rPr>
              <a:t>de 1 g durante 8 h) o placebo, hubo menos eventos vasculares oclusivos en pacientes asignados a ATX [168</a:t>
            </a:r>
          </a:p>
          <a:p>
            <a:r>
              <a:rPr lang="es-CO" sz="1200" b="0" i="0" u="none" strike="noStrike" kern="1200" baseline="0" dirty="0">
                <a:solidFill>
                  <a:schemeClr val="tx1"/>
                </a:solidFill>
                <a:latin typeface="+mn-lt"/>
                <a:ea typeface="+mn-ea"/>
                <a:cs typeface="+mn-cs"/>
              </a:rPr>
              <a:t>(1,7%) con ATX frente a 201 (2,1%) con placebo; RR=0,84; 95% IC 0,68–1,02].</a:t>
            </a:r>
          </a:p>
          <a:p>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Más recientemente, se ha demostrado que el </a:t>
            </a:r>
            <a:r>
              <a:rPr lang="es-CO" sz="1200" b="0" i="0" u="none" strike="noStrike" kern="1200" baseline="0" dirty="0" err="1">
                <a:solidFill>
                  <a:schemeClr val="tx1"/>
                </a:solidFill>
                <a:latin typeface="+mn-lt"/>
                <a:ea typeface="+mn-ea"/>
                <a:cs typeface="+mn-cs"/>
              </a:rPr>
              <a:t>antifibrinolítico</a:t>
            </a:r>
            <a:r>
              <a:rPr lang="es-CO" sz="1200" b="0" i="0" u="none" strike="noStrike" kern="1200" baseline="0" dirty="0">
                <a:solidFill>
                  <a:schemeClr val="tx1"/>
                </a:solidFill>
                <a:latin typeface="+mn-lt"/>
                <a:ea typeface="+mn-ea"/>
                <a:cs typeface="+mn-cs"/>
              </a:rPr>
              <a:t> ATX reduce la mortalidad en pacientes de</a:t>
            </a:r>
          </a:p>
          <a:p>
            <a:r>
              <a:rPr lang="es-CO" sz="1200" b="0" i="0" u="none" strike="noStrike" kern="1200" baseline="0" dirty="0">
                <a:solidFill>
                  <a:schemeClr val="tx1"/>
                </a:solidFill>
                <a:latin typeface="+mn-lt"/>
                <a:ea typeface="+mn-ea"/>
                <a:cs typeface="+mn-cs"/>
              </a:rPr>
              <a:t>traumatología con un sangrado </a:t>
            </a:r>
            <a:r>
              <a:rPr lang="es-CO" sz="1200" b="0" i="0" u="none" strike="noStrike" kern="1200" baseline="0" dirty="0" err="1">
                <a:solidFill>
                  <a:schemeClr val="tx1"/>
                </a:solidFill>
                <a:latin typeface="+mn-lt"/>
                <a:ea typeface="+mn-ea"/>
                <a:cs typeface="+mn-cs"/>
              </a:rPr>
              <a:t>extracraneano</a:t>
            </a:r>
            <a:r>
              <a:rPr lang="es-CO" sz="1200" b="0" i="0" u="none" strike="noStrike" kern="1200" baseline="0" dirty="0">
                <a:solidFill>
                  <a:schemeClr val="tx1"/>
                </a:solidFill>
                <a:latin typeface="+mn-lt"/>
                <a:ea typeface="+mn-ea"/>
                <a:cs typeface="+mn-cs"/>
              </a:rPr>
              <a:t> significativo. El ensayo CRASH‐2, que contó con 20.211 pacientes</a:t>
            </a:r>
          </a:p>
          <a:p>
            <a:r>
              <a:rPr lang="es-CO" sz="1200" b="0" i="0" u="none" strike="noStrike" kern="1200" baseline="0" dirty="0">
                <a:solidFill>
                  <a:schemeClr val="tx1"/>
                </a:solidFill>
                <a:latin typeface="+mn-lt"/>
                <a:ea typeface="+mn-ea"/>
                <a:cs typeface="+mn-cs"/>
              </a:rPr>
              <a:t>con trauma y sangrado de hospitales en 40 países mostró que la administración de ATX en un plazo de 8 horas</a:t>
            </a:r>
          </a:p>
          <a:p>
            <a:r>
              <a:rPr lang="es-CO" sz="1200" b="0" i="0" u="none" strike="noStrike" kern="1200" baseline="0" dirty="0">
                <a:solidFill>
                  <a:schemeClr val="tx1"/>
                </a:solidFill>
                <a:latin typeface="+mn-lt"/>
                <a:ea typeface="+mn-ea"/>
                <a:cs typeface="+mn-cs"/>
              </a:rPr>
              <a:t>desde la lesión reduce significativamente las muertes debidas a sangrado (RR=0,85; 95% IC 0,76–0,96; p=0,008)</a:t>
            </a:r>
          </a:p>
          <a:p>
            <a:r>
              <a:rPr lang="es-CO" sz="1200" b="0" i="0" u="none" strike="noStrike" kern="1200" baseline="0" dirty="0">
                <a:solidFill>
                  <a:schemeClr val="tx1"/>
                </a:solidFill>
                <a:latin typeface="+mn-lt"/>
                <a:ea typeface="+mn-ea"/>
                <a:cs typeface="+mn-cs"/>
              </a:rPr>
              <a:t>y la mortalidad por cualquier causa (RR=0,91; 95% CI 0,85–0,97; p=0,0035) en comparación con placebo, sin un</a:t>
            </a:r>
          </a:p>
          <a:p>
            <a:r>
              <a:rPr lang="es-CO" sz="1200" b="0" i="0" u="none" strike="noStrike" kern="1200" baseline="0" dirty="0">
                <a:solidFill>
                  <a:schemeClr val="tx1"/>
                </a:solidFill>
                <a:latin typeface="+mn-lt"/>
                <a:ea typeface="+mn-ea"/>
                <a:cs typeface="+mn-cs"/>
              </a:rPr>
              <a:t>aumento aparente de eventos vasculares oclusivos.5 Entre los pacientes tratados muy pronto después de la</a:t>
            </a:r>
          </a:p>
          <a:p>
            <a:r>
              <a:rPr lang="es-CO" sz="1200" b="0" i="0" u="none" strike="noStrike" kern="1200" baseline="0" dirty="0">
                <a:solidFill>
                  <a:schemeClr val="tx1"/>
                </a:solidFill>
                <a:latin typeface="+mn-lt"/>
                <a:ea typeface="+mn-ea"/>
                <a:cs typeface="+mn-cs"/>
              </a:rPr>
              <a:t>lesión, la reducción de la mortalidad con ATX es incluso superior.6 Un análisis de la efectividad del costo ha</a:t>
            </a:r>
          </a:p>
          <a:p>
            <a:r>
              <a:rPr lang="es-CO" sz="1200" b="0" i="0" u="none" strike="noStrike" kern="1200" baseline="0" dirty="0">
                <a:solidFill>
                  <a:schemeClr val="tx1"/>
                </a:solidFill>
                <a:latin typeface="+mn-lt"/>
                <a:ea typeface="+mn-ea"/>
                <a:cs typeface="+mn-cs"/>
              </a:rPr>
              <a:t>demostrado que la administración de ATX a pacientes con trauma y sangrado es muy rentable en ámbitos de</a:t>
            </a:r>
          </a:p>
          <a:p>
            <a:r>
              <a:rPr lang="es-CO" sz="1200" b="0" i="0" u="none" strike="noStrike" kern="1200" baseline="0" dirty="0">
                <a:solidFill>
                  <a:schemeClr val="tx1"/>
                </a:solidFill>
                <a:latin typeface="+mn-lt"/>
                <a:ea typeface="+mn-ea"/>
                <a:cs typeface="+mn-cs"/>
              </a:rPr>
              <a:t>ingresos bajos, medios y altos.7 Como consecuencia de los resultados del ensayo CRASH‐2, el </a:t>
            </a:r>
            <a:r>
              <a:rPr lang="es-CO" sz="1200" b="0" i="0" u="none" strike="noStrike" kern="1200" baseline="0" dirty="0" err="1">
                <a:solidFill>
                  <a:schemeClr val="tx1"/>
                </a:solidFill>
                <a:latin typeface="+mn-lt"/>
                <a:ea typeface="+mn-ea"/>
                <a:cs typeface="+mn-cs"/>
              </a:rPr>
              <a:t>antifibrinolítico</a:t>
            </a:r>
            <a:endParaRPr lang="es-CO"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ATX ha sido incorporado en protocolos de tratamiento de trauma a nivel mundial y ha sido incluido en la Lista</a:t>
            </a:r>
          </a:p>
          <a:p>
            <a:r>
              <a:rPr lang="es-CO" sz="1200" b="0" i="0" u="none" strike="noStrike" kern="1200" baseline="0" dirty="0">
                <a:solidFill>
                  <a:schemeClr val="tx1"/>
                </a:solidFill>
                <a:latin typeface="+mn-lt"/>
                <a:ea typeface="+mn-ea"/>
                <a:cs typeface="+mn-cs"/>
              </a:rPr>
              <a:t>de medicinas esenciales de la OMS.</a:t>
            </a:r>
            <a:endParaRPr lang="es-CO" dirty="0"/>
          </a:p>
        </p:txBody>
      </p:sp>
      <p:sp>
        <p:nvSpPr>
          <p:cNvPr id="4" name="Marcador de número de diapositiva 3"/>
          <p:cNvSpPr>
            <a:spLocks noGrp="1"/>
          </p:cNvSpPr>
          <p:nvPr>
            <p:ph type="sldNum" sz="quarter" idx="10"/>
          </p:nvPr>
        </p:nvSpPr>
        <p:spPr/>
        <p:txBody>
          <a:bodyPr/>
          <a:lstStyle/>
          <a:p>
            <a:fld id="{813CEF21-71E2-9048-8118-53A5EC17129F}" type="slidenum">
              <a:rPr lang="es-ES" smtClean="0"/>
              <a:t>78</a:t>
            </a:fld>
            <a:endParaRPr lang="es-ES"/>
          </a:p>
        </p:txBody>
      </p:sp>
    </p:spTree>
    <p:extLst>
      <p:ext uri="{BB962C8B-B14F-4D97-AF65-F5344CB8AC3E}">
        <p14:creationId xmlns:p14="http://schemas.microsoft.com/office/powerpoint/2010/main" val="166920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CO" sz="1200" b="0" i="0" u="none" strike="noStrike" kern="1200" baseline="0" dirty="0">
                <a:solidFill>
                  <a:schemeClr val="tx1"/>
                </a:solidFill>
                <a:latin typeface="+mn-lt"/>
                <a:ea typeface="+mn-ea"/>
                <a:cs typeface="+mn-cs"/>
              </a:rPr>
              <a:t>Agudo 0 a 3</a:t>
            </a:r>
          </a:p>
          <a:p>
            <a:r>
              <a:rPr lang="es-CO" sz="1200" b="0" i="0" u="none" strike="noStrike" kern="1200" baseline="0" dirty="0">
                <a:solidFill>
                  <a:schemeClr val="tx1"/>
                </a:solidFill>
                <a:latin typeface="+mn-lt"/>
                <a:ea typeface="+mn-ea"/>
                <a:cs typeface="+mn-cs"/>
              </a:rPr>
              <a:t>Subagudo 3 a 14 dias </a:t>
            </a:r>
          </a:p>
          <a:p>
            <a:r>
              <a:rPr lang="es-CO" sz="1200" b="0" i="0" u="none" strike="noStrike" kern="1200" baseline="0" dirty="0">
                <a:solidFill>
                  <a:schemeClr val="tx1"/>
                </a:solidFill>
                <a:latin typeface="+mn-lt"/>
                <a:ea typeface="+mn-ea"/>
                <a:cs typeface="+mn-cs"/>
              </a:rPr>
              <a:t>Croico 15 a 21 dias </a:t>
            </a:r>
            <a:endParaRPr lang="es-CO" dirty="0"/>
          </a:p>
          <a:p>
            <a:endParaRPr lang="es-ES_tradnl"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11</a:t>
            </a:fld>
            <a:endParaRPr lang="es-ES_tradnl"/>
          </a:p>
        </p:txBody>
      </p:sp>
    </p:spTree>
    <p:extLst>
      <p:ext uri="{BB962C8B-B14F-4D97-AF65-F5344CB8AC3E}">
        <p14:creationId xmlns:p14="http://schemas.microsoft.com/office/powerpoint/2010/main" val="1836097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Up to 40% of acute </a:t>
            </a:r>
            <a:r>
              <a:rPr lang="es-CO" sz="1200" b="0" i="0" u="none" strike="noStrike" kern="1200" baseline="0" dirty="0">
                <a:solidFill>
                  <a:schemeClr val="tx1"/>
                </a:solidFill>
                <a:latin typeface="+mn-lt"/>
                <a:ea typeface="+mn-ea"/>
                <a:cs typeface="+mn-cs"/>
              </a:rPr>
              <a:t>subdural hematomas have a mixed hyperdense </a:t>
            </a:r>
            <a:r>
              <a:rPr lang="en-US" sz="1200" b="0" i="0" u="none" strike="noStrike" kern="1200" baseline="0" dirty="0">
                <a:solidFill>
                  <a:schemeClr val="tx1"/>
                </a:solidFill>
                <a:latin typeface="+mn-lt"/>
                <a:ea typeface="+mn-ea"/>
                <a:cs typeface="+mn-cs"/>
              </a:rPr>
              <a:t>and hypodense appearance (Fig. 10). The </a:t>
            </a:r>
            <a:r>
              <a:rPr lang="en-US" sz="1200" b="0" i="0" u="none" strike="noStrike" kern="1200" baseline="0" dirty="0" err="1">
                <a:solidFill>
                  <a:schemeClr val="tx1"/>
                </a:solidFill>
                <a:latin typeface="+mn-lt"/>
                <a:ea typeface="+mn-ea"/>
                <a:cs typeface="+mn-cs"/>
              </a:rPr>
              <a:t>hypodensity</a:t>
            </a:r>
            <a:r>
              <a:rPr lang="en-US" sz="1200" b="0" i="0" u="none" strike="noStrike" kern="1200" baseline="0" dirty="0">
                <a:solidFill>
                  <a:schemeClr val="tx1"/>
                </a:solidFill>
                <a:latin typeface="+mn-lt"/>
                <a:ea typeface="+mn-ea"/>
                <a:cs typeface="+mn-cs"/>
              </a:rPr>
              <a:t> may reflect </a:t>
            </a:r>
            <a:r>
              <a:rPr lang="en-US" sz="1200" b="0" i="0" u="none" strike="noStrike" kern="1200" baseline="0" dirty="0" err="1">
                <a:solidFill>
                  <a:schemeClr val="tx1"/>
                </a:solidFill>
                <a:latin typeface="+mn-lt"/>
                <a:ea typeface="+mn-ea"/>
                <a:cs typeface="+mn-cs"/>
              </a:rPr>
              <a:t>unclotted</a:t>
            </a:r>
            <a:r>
              <a:rPr lang="en-US" sz="1200" b="0" i="0" u="none" strike="noStrike" kern="1200" baseline="0" dirty="0">
                <a:solidFill>
                  <a:schemeClr val="tx1"/>
                </a:solidFill>
                <a:latin typeface="+mn-lt"/>
                <a:ea typeface="+mn-ea"/>
                <a:cs typeface="+mn-cs"/>
              </a:rPr>
              <a:t> (NO COAGULADO) blood products, CSF leakage through torn arachnoid membranes, or profound anemia.33 A “swirl sign,” which appears as irregular </a:t>
            </a:r>
            <a:r>
              <a:rPr lang="en-US" sz="1200" b="0" i="0" u="none" strike="noStrike" kern="1200" baseline="0">
                <a:solidFill>
                  <a:schemeClr val="tx1"/>
                </a:solidFill>
                <a:latin typeface="+mn-lt"/>
                <a:ea typeface="+mn-ea"/>
                <a:cs typeface="+mn-cs"/>
              </a:rPr>
              <a:t>pockets (HUECOS) of </a:t>
            </a:r>
            <a:r>
              <a:rPr lang="en-US" sz="1200" b="0" i="0" u="none" strike="noStrike" kern="1200" baseline="0" dirty="0" err="1">
                <a:solidFill>
                  <a:schemeClr val="tx1"/>
                </a:solidFill>
                <a:latin typeface="+mn-lt"/>
                <a:ea typeface="+mn-ea"/>
                <a:cs typeface="+mn-cs"/>
              </a:rPr>
              <a:t>hypodensity</a:t>
            </a:r>
            <a:r>
              <a:rPr lang="en-US" sz="1200" b="0" i="0" u="none" strike="noStrike" kern="1200" baseline="0" dirty="0">
                <a:solidFill>
                  <a:schemeClr val="tx1"/>
                </a:solidFill>
                <a:latin typeface="+mn-lt"/>
                <a:ea typeface="+mn-ea"/>
                <a:cs typeface="+mn-cs"/>
              </a:rPr>
              <a:t> within</a:t>
            </a:r>
          </a:p>
          <a:p>
            <a:r>
              <a:rPr lang="en-US" sz="1200" b="0" i="0" u="none" strike="noStrike" kern="1200" baseline="0" dirty="0">
                <a:solidFill>
                  <a:schemeClr val="tx1"/>
                </a:solidFill>
                <a:latin typeface="+mn-lt"/>
                <a:ea typeface="+mn-ea"/>
                <a:cs typeface="+mn-cs"/>
              </a:rPr>
              <a:t>the dominant </a:t>
            </a:r>
            <a:r>
              <a:rPr lang="en-US" sz="1200" b="0" i="0" u="none" strike="noStrike" kern="1200" baseline="0" dirty="0" err="1">
                <a:solidFill>
                  <a:schemeClr val="tx1"/>
                </a:solidFill>
                <a:latin typeface="+mn-lt"/>
                <a:ea typeface="+mn-ea"/>
                <a:cs typeface="+mn-cs"/>
              </a:rPr>
              <a:t>hyperdense</a:t>
            </a:r>
            <a:r>
              <a:rPr lang="en-US" sz="1200" b="0" i="0" u="none" strike="noStrike" kern="1200" baseline="0" dirty="0">
                <a:solidFill>
                  <a:schemeClr val="tx1"/>
                </a:solidFill>
                <a:latin typeface="+mn-lt"/>
                <a:ea typeface="+mn-ea"/>
                <a:cs typeface="+mn-cs"/>
              </a:rPr>
              <a:t> collection, is most often associated with rapid, active bleeding</a:t>
            </a:r>
          </a:p>
          <a:p>
            <a:endParaRPr lang="en-US" sz="1200" b="0" i="0" u="none" strike="noStrike" kern="1200" baseline="0" dirty="0">
              <a:solidFill>
                <a:schemeClr val="tx1"/>
              </a:solidFill>
              <a:latin typeface="+mn-lt"/>
              <a:ea typeface="+mn-ea"/>
              <a:cs typeface="+mn-cs"/>
            </a:endParaRPr>
          </a:p>
          <a:p>
            <a:r>
              <a:rPr lang="es-CO" sz="1200" b="0" i="0" u="none" strike="noStrike" kern="1200" baseline="0" dirty="0">
                <a:solidFill>
                  <a:schemeClr val="tx1"/>
                </a:solidFill>
                <a:latin typeface="+mn-lt"/>
                <a:ea typeface="+mn-ea"/>
                <a:cs typeface="+mn-cs"/>
              </a:rPr>
              <a:t>Imagen 1 NCCT demonstrates a predominantly </a:t>
            </a:r>
            <a:r>
              <a:rPr lang="en-US" sz="1200" b="0" i="0" u="none" strike="noStrike" kern="1200" baseline="0" dirty="0" err="1">
                <a:solidFill>
                  <a:schemeClr val="tx1"/>
                </a:solidFill>
                <a:latin typeface="+mn-lt"/>
                <a:ea typeface="+mn-ea"/>
                <a:cs typeface="+mn-cs"/>
              </a:rPr>
              <a:t>hyperdense</a:t>
            </a:r>
            <a:r>
              <a:rPr lang="en-US" sz="1200" b="0" i="0" u="none" strike="noStrike" kern="1200" baseline="0" dirty="0">
                <a:solidFill>
                  <a:schemeClr val="tx1"/>
                </a:solidFill>
                <a:latin typeface="+mn-lt"/>
                <a:ea typeface="+mn-ea"/>
                <a:cs typeface="+mn-cs"/>
              </a:rPr>
              <a:t> acute right convexity subdural hematoma with scattered areas of </a:t>
            </a:r>
            <a:r>
              <a:rPr lang="en-US" sz="1200" b="0" i="0" u="none" strike="noStrike" kern="1200" baseline="0" dirty="0" err="1">
                <a:solidFill>
                  <a:schemeClr val="tx1"/>
                </a:solidFill>
                <a:latin typeface="+mn-lt"/>
                <a:ea typeface="+mn-ea"/>
                <a:cs typeface="+mn-cs"/>
              </a:rPr>
              <a:t>hypodensity</a:t>
            </a:r>
            <a:r>
              <a:rPr lang="en-US" sz="1200" b="0" i="0" u="none" strike="noStrike" kern="1200" baseline="0" dirty="0">
                <a:solidFill>
                  <a:schemeClr val="tx1"/>
                </a:solidFill>
                <a:latin typeface="+mn-lt"/>
                <a:ea typeface="+mn-ea"/>
                <a:cs typeface="+mn-cs"/>
              </a:rPr>
              <a:t> (red </a:t>
            </a:r>
            <a:r>
              <a:rPr lang="es-CO" sz="1200" b="0" i="0" u="none" strike="noStrike" kern="1200" baseline="0" dirty="0">
                <a:solidFill>
                  <a:schemeClr val="tx1"/>
                </a:solidFill>
                <a:latin typeface="+mn-lt"/>
                <a:ea typeface="+mn-ea"/>
                <a:cs typeface="+mn-cs"/>
              </a:rPr>
              <a:t>arrows).</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kern="1200" baseline="0" dirty="0">
                <a:solidFill>
                  <a:schemeClr val="tx1"/>
                </a:solidFill>
                <a:latin typeface="+mn-lt"/>
                <a:ea typeface="+mn-ea"/>
                <a:cs typeface="+mn-cs"/>
              </a:rPr>
              <a:t>Imagen 2: </a:t>
            </a:r>
            <a:r>
              <a:rPr lang="en-US" sz="1200" b="0" i="0" u="none" strike="noStrike" kern="1200" baseline="0" dirty="0">
                <a:solidFill>
                  <a:schemeClr val="tx1"/>
                </a:solidFill>
                <a:latin typeface="+mn-lt"/>
                <a:ea typeface="+mn-ea"/>
                <a:cs typeface="+mn-cs"/>
              </a:rPr>
              <a:t>Axial (A) and coronal (B) NCCT demonstrates a large acute left convexity subdural hematoma with evidence of a “swirl” sign concerning for rapid, active extravasation. Scattered pockets of </a:t>
            </a:r>
            <a:r>
              <a:rPr lang="en-US" sz="1200" b="0" i="0" u="none" strike="noStrike" kern="1200" baseline="0" dirty="0" err="1">
                <a:solidFill>
                  <a:schemeClr val="tx1"/>
                </a:solidFill>
                <a:latin typeface="+mn-lt"/>
                <a:ea typeface="+mn-ea"/>
                <a:cs typeface="+mn-cs"/>
              </a:rPr>
              <a:t>hypodensity</a:t>
            </a:r>
            <a:r>
              <a:rPr lang="en-US" sz="1200" b="0" i="0" u="none" strike="noStrike" kern="1200" baseline="0" dirty="0">
                <a:solidFill>
                  <a:schemeClr val="tx1"/>
                </a:solidFill>
                <a:latin typeface="+mn-lt"/>
                <a:ea typeface="+mn-ea"/>
                <a:cs typeface="+mn-cs"/>
              </a:rPr>
              <a:t> within the predominantly </a:t>
            </a:r>
            <a:r>
              <a:rPr lang="en-US" sz="1200" b="0" i="0" u="none" strike="noStrike" kern="1200" baseline="0" dirty="0" err="1">
                <a:solidFill>
                  <a:schemeClr val="tx1"/>
                </a:solidFill>
                <a:latin typeface="+mn-lt"/>
                <a:ea typeface="+mn-ea"/>
                <a:cs typeface="+mn-cs"/>
              </a:rPr>
              <a:t>hyperdense</a:t>
            </a:r>
            <a:r>
              <a:rPr lang="en-US" sz="1200" b="0" i="0" u="none" strike="noStrike" kern="1200" baseline="0" dirty="0">
                <a:solidFill>
                  <a:schemeClr val="tx1"/>
                </a:solidFill>
                <a:latin typeface="+mn-lt"/>
                <a:ea typeface="+mn-ea"/>
                <a:cs typeface="+mn-cs"/>
              </a:rPr>
              <a:t> subdural hematoma are consistent with </a:t>
            </a:r>
            <a:r>
              <a:rPr lang="en-US" sz="1200" b="0" i="0" u="none" strike="noStrike" kern="1200" baseline="0" dirty="0" err="1">
                <a:solidFill>
                  <a:schemeClr val="tx1"/>
                </a:solidFill>
                <a:latin typeface="+mn-lt"/>
                <a:ea typeface="+mn-ea"/>
                <a:cs typeface="+mn-cs"/>
              </a:rPr>
              <a:t>unclotted</a:t>
            </a:r>
            <a:r>
              <a:rPr lang="en-US" sz="1200" b="0" i="0" u="none" strike="noStrike" kern="1200" baseline="0" dirty="0">
                <a:solidFill>
                  <a:schemeClr val="tx1"/>
                </a:solidFill>
                <a:latin typeface="+mn-lt"/>
                <a:ea typeface="+mn-ea"/>
                <a:cs typeface="+mn-cs"/>
              </a:rPr>
              <a:t> blood (arrows). Note the pronounced midline shift and right lateral ventricular trapping.</a:t>
            </a:r>
            <a:endParaRPr lang="es-CO" dirty="0"/>
          </a:p>
          <a:p>
            <a:endParaRPr lang="es-ES_tradnl"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12</a:t>
            </a:fld>
            <a:endParaRPr lang="es-ES_tradnl"/>
          </a:p>
        </p:txBody>
      </p:sp>
    </p:spTree>
    <p:extLst>
      <p:ext uri="{BB962C8B-B14F-4D97-AF65-F5344CB8AC3E}">
        <p14:creationId xmlns:p14="http://schemas.microsoft.com/office/powerpoint/2010/main" val="326800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Estos se encuentran por encima de la duramadre.  El pico de incidencia es en la segunda década de la vida, son raros en pacientes mayores de 50-60 años.  Se asocian a fracturas del cráneo en aproximadamente el 75% de los casos</a:t>
            </a:r>
            <a:r>
              <a:rPr lang="es-ES_tradnl" sz="1200" kern="1200" baseline="30000" dirty="0">
                <a:solidFill>
                  <a:schemeClr val="tx1"/>
                </a:solidFill>
                <a:effectLst/>
                <a:latin typeface="+mn-lt"/>
                <a:ea typeface="+mn-ea"/>
                <a:cs typeface="+mn-cs"/>
              </a:rPr>
              <a:t>5</a:t>
            </a:r>
            <a:r>
              <a:rPr lang="es-ES_tradnl" sz="1200" kern="1200" dirty="0">
                <a:solidFill>
                  <a:schemeClr val="tx1"/>
                </a:solidFill>
                <a:effectLst/>
                <a:latin typeface="+mn-lt"/>
                <a:ea typeface="+mn-ea"/>
                <a:cs typeface="+mn-cs"/>
              </a:rPr>
              <a:t>.  El origen del sangrado generalmente es la arteria meníngea media (75%)</a:t>
            </a:r>
            <a:r>
              <a:rPr lang="es-ES_tradnl" sz="1200" kern="1200" baseline="30000" dirty="0">
                <a:solidFill>
                  <a:schemeClr val="tx1"/>
                </a:solidFill>
                <a:effectLst/>
                <a:latin typeface="+mn-lt"/>
                <a:ea typeface="+mn-ea"/>
                <a:cs typeface="+mn-cs"/>
              </a:rPr>
              <a:t>6</a:t>
            </a:r>
            <a:r>
              <a:rPr lang="es-ES_tradnl" sz="1200" kern="1200" dirty="0">
                <a:solidFill>
                  <a:schemeClr val="tx1"/>
                </a:solidFill>
                <a:effectLst/>
                <a:latin typeface="+mn-lt"/>
                <a:ea typeface="+mn-ea"/>
                <a:cs typeface="+mn-cs"/>
              </a:rPr>
              <a:t>, aunque en ocasiones puede ser de origen venoso (un seno venoso rasgado por una fractura asociada).  Su apariencia es biconvexa, acompañándose en muchas ocasiones de herniación cerebral.  Están presentes en el 2,7%-4% de todos los traumas intracraneales, tienen una mortalidad del 10%, y sólo en el 5% de los casos son infratentoriales</a:t>
            </a:r>
            <a:r>
              <a:rPr lang="es-ES_tradnl" sz="1200" kern="1200" baseline="30000" dirty="0">
                <a:solidFill>
                  <a:schemeClr val="tx1"/>
                </a:solidFill>
                <a:effectLst/>
                <a:latin typeface="+mn-lt"/>
                <a:ea typeface="+mn-ea"/>
                <a:cs typeface="+mn-cs"/>
              </a:rPr>
              <a:t>7</a:t>
            </a:r>
            <a:r>
              <a:rPr lang="es-ES_tradnl" sz="1200" kern="1200" dirty="0">
                <a:solidFill>
                  <a:schemeClr val="tx1"/>
                </a:solidFill>
                <a:effectLst/>
                <a:latin typeface="+mn-lt"/>
                <a:ea typeface="+mn-ea"/>
                <a:cs typeface="+mn-cs"/>
              </a:rPr>
              <a:t>. (Figura1, figura 3d y 3f).</a:t>
            </a:r>
          </a:p>
          <a:p>
            <a:endParaRPr lang="es-ES_tradnl" dirty="0"/>
          </a:p>
          <a:p>
            <a:r>
              <a:rPr lang="es-ES_tradnl" dirty="0"/>
              <a:t>Contenido por las suturas</a:t>
            </a:r>
            <a:r>
              <a:rPr lang="es-ES_tradnl" baseline="0" dirty="0"/>
              <a:t> </a:t>
            </a:r>
            <a:endParaRPr lang="es-ES_tradnl"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13</a:t>
            </a:fld>
            <a:endParaRPr lang="es-ES_tradnl"/>
          </a:p>
        </p:txBody>
      </p:sp>
    </p:spTree>
    <p:extLst>
      <p:ext uri="{BB962C8B-B14F-4D97-AF65-F5344CB8AC3E}">
        <p14:creationId xmlns:p14="http://schemas.microsoft.com/office/powerpoint/2010/main" val="38210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err="1">
                <a:solidFill>
                  <a:schemeClr val="tx1"/>
                </a:solidFill>
                <a:effectLst/>
                <a:latin typeface="+mn-lt"/>
                <a:ea typeface="+mn-ea"/>
                <a:cs typeface="+mn-cs"/>
              </a:rPr>
              <a:t>Panangiografía</a:t>
            </a:r>
            <a:r>
              <a:rPr lang="es-ES_tradnl" sz="1200" kern="1200" dirty="0">
                <a:solidFill>
                  <a:schemeClr val="tx1"/>
                </a:solidFill>
                <a:effectLst/>
                <a:latin typeface="+mn-lt"/>
                <a:ea typeface="+mn-ea"/>
                <a:cs typeface="+mn-cs"/>
              </a:rPr>
              <a:t> cerebral.  Aneurisma arteria cerebral media derecha en la bifurcación (M2) con signos de ruptura.</a:t>
            </a:r>
          </a:p>
          <a:p>
            <a:pPr marL="0" marR="0" indent="0" algn="l" defTabSz="914400" rtl="0" eaLnBrk="1" fontAlgn="auto" latinLnBrk="0" hangingPunct="1">
              <a:lnSpc>
                <a:spcPct val="100000"/>
              </a:lnSpc>
              <a:spcBef>
                <a:spcPts val="0"/>
              </a:spcBef>
              <a:spcAft>
                <a:spcPts val="0"/>
              </a:spcAft>
              <a:buClrTx/>
              <a:buSzTx/>
              <a:buFontTx/>
              <a:buNone/>
              <a:tabLst/>
              <a:defRPr/>
            </a:pPr>
            <a:endParaRPr lang="es-ES_trad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b="0" i="0" kern="1200" dirty="0">
                <a:solidFill>
                  <a:schemeClr val="tx1"/>
                </a:solidFill>
                <a:effectLst/>
                <a:latin typeface="+mn-lt"/>
                <a:ea typeface="+mn-ea"/>
                <a:cs typeface="+mn-cs"/>
              </a:rPr>
              <a:t>En casi todos los casos existe sangre en la fisura </a:t>
            </a:r>
            <a:r>
              <a:rPr lang="es-ES_tradnl" sz="1200" b="0" i="0" kern="1200" dirty="0" err="1">
                <a:solidFill>
                  <a:schemeClr val="tx1"/>
                </a:solidFill>
                <a:effectLst/>
                <a:latin typeface="+mn-lt"/>
                <a:ea typeface="+mn-ea"/>
                <a:cs typeface="+mn-cs"/>
              </a:rPr>
              <a:t>interhemisférica</a:t>
            </a:r>
            <a:r>
              <a:rPr lang="es-ES_tradnl" sz="1200" b="0" i="0" kern="1200" dirty="0">
                <a:solidFill>
                  <a:schemeClr val="tx1"/>
                </a:solidFill>
                <a:effectLst/>
                <a:latin typeface="+mn-lt"/>
                <a:ea typeface="+mn-ea"/>
                <a:cs typeface="+mn-cs"/>
              </a:rPr>
              <a:t> (En un 63 % de casos un hematoma </a:t>
            </a:r>
            <a:r>
              <a:rPr lang="es-ES_tradnl" sz="1200" b="0" i="0" kern="1200" dirty="0" err="1">
                <a:solidFill>
                  <a:schemeClr val="tx1"/>
                </a:solidFill>
                <a:effectLst/>
                <a:latin typeface="+mn-lt"/>
                <a:ea typeface="+mn-ea"/>
                <a:cs typeface="+mn-cs"/>
              </a:rPr>
              <a:t>intracerebral</a:t>
            </a:r>
            <a:r>
              <a:rPr lang="es-ES_tradnl" sz="1200" b="0" i="0" kern="1200" dirty="0">
                <a:solidFill>
                  <a:schemeClr val="tx1"/>
                </a:solidFill>
                <a:effectLst/>
                <a:latin typeface="+mn-lt"/>
                <a:ea typeface="+mn-ea"/>
                <a:cs typeface="+mn-cs"/>
              </a:rPr>
              <a:t>. En un 79 % irrupción </a:t>
            </a:r>
            <a:r>
              <a:rPr lang="es-ES_tradnl" sz="1200" b="0" i="0" kern="1200" dirty="0" err="1">
                <a:solidFill>
                  <a:schemeClr val="tx1"/>
                </a:solidFill>
                <a:effectLst/>
                <a:latin typeface="+mn-lt"/>
                <a:ea typeface="+mn-ea"/>
                <a:cs typeface="+mn-cs"/>
              </a:rPr>
              <a:t>intraventricular</a:t>
            </a:r>
            <a:r>
              <a:rPr lang="es-ES_tradnl" sz="1200" b="0" i="0" kern="1200" dirty="0">
                <a:solidFill>
                  <a:schemeClr val="tx1"/>
                </a:solidFill>
                <a:effectLst/>
                <a:latin typeface="+mn-lt"/>
                <a:ea typeface="+mn-ea"/>
                <a:cs typeface="+mn-cs"/>
              </a:rPr>
              <a:t>. En un 25 % hidrocefalia).</a:t>
            </a:r>
            <a:endParaRPr lang="es-ES_tradnl"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200" kern="1200" dirty="0">
                <a:solidFill>
                  <a:schemeClr val="tx1"/>
                </a:solidFill>
                <a:effectLst/>
                <a:latin typeface="+mn-lt"/>
                <a:ea typeface="+mn-ea"/>
                <a:cs typeface="+mn-cs"/>
              </a:rPr>
              <a:t>En el primer patrón, la HSA está en la cisternas basales centrales y se extiende hacia la periferia de manera difusa (imagen 1). Este patrón es característico de la ruptura de aneurismas, pero puede ocurrir en otras entidades como la ruptura de malformaciones vasculares. En el segundo patrón la HSA se centra en las cisternas perimesencefálica o basales bajas (imagen 2), y no se extiende periféricamente. Este patrón es característico de la hemorragia perimesencefálica idiopática, pero puede verse también en rupturas de aneurismas vertebro-basilares, y en otras condiciones más raras como sangrados de tumores o malformaciones vasculares localizados en la unión cráneo cervical. En el tercer patrón, la HSA se localiza sólo en las convexidades cerebrales (imagen 3), pero no en la fisura de Silvio.  Este patrón es poco frecuente y el diferencial abarca un grupo heterogéneo de enfermedades incluyendo el síndrome de vasoconstricción cerebral reversible, la angiopatía amiloidea, Síndrome de encefalopatía posterior reversible (PRES) y otras causas menos comunes. Las que se localizan en la fisura de Silvio sugieren aneurismas. Hay un cuarto escenario raro, en el que no hay sangrado visible en la TAC, y el diagnóstico de HSA se hace por punción lumbar. </a:t>
            </a:r>
          </a:p>
          <a:p>
            <a:endParaRPr lang="es-CO" dirty="0"/>
          </a:p>
          <a:p>
            <a:pPr marL="342900" indent="-342900">
              <a:buFont typeface="Arial" pitchFamily="34" charset="0"/>
              <a:buChar char="•"/>
            </a:pPr>
            <a:r>
              <a:rPr lang="es-ES" sz="1200" b="1" dirty="0"/>
              <a:t>Extensión </a:t>
            </a:r>
            <a:r>
              <a:rPr lang="es-ES" sz="1200" b="1" dirty="0" err="1"/>
              <a:t>intracerebral</a:t>
            </a:r>
            <a:r>
              <a:rPr lang="es-ES" sz="1200" b="1" dirty="0"/>
              <a:t>:</a:t>
            </a:r>
            <a:r>
              <a:rPr lang="es-ES" sz="1200" dirty="0"/>
              <a:t> 20-40%.</a:t>
            </a:r>
          </a:p>
          <a:p>
            <a:pPr marL="342900" indent="-342900">
              <a:buFont typeface="Arial" pitchFamily="34" charset="0"/>
              <a:buChar char="•"/>
            </a:pPr>
            <a:r>
              <a:rPr lang="es-ES" sz="1200" b="1" dirty="0" err="1"/>
              <a:t>Intraventricular</a:t>
            </a:r>
            <a:r>
              <a:rPr lang="es-ES" sz="1200" b="1" dirty="0"/>
              <a:t>:</a:t>
            </a:r>
            <a:r>
              <a:rPr lang="es-ES" sz="1200" dirty="0"/>
              <a:t> 15% . </a:t>
            </a:r>
          </a:p>
          <a:p>
            <a:pPr marL="342900" indent="-342900">
              <a:buFont typeface="Arial" pitchFamily="34" charset="0"/>
              <a:buChar char="•"/>
            </a:pPr>
            <a:r>
              <a:rPr lang="es-ES" sz="1200" b="1" dirty="0"/>
              <a:t>Subdural:</a:t>
            </a:r>
            <a:r>
              <a:rPr lang="es-ES" sz="1200" dirty="0"/>
              <a:t> 2-5%. </a:t>
            </a:r>
          </a:p>
          <a:p>
            <a:endParaRPr lang="es-ES_tradnl"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14</a:t>
            </a:fld>
            <a:endParaRPr lang="es-ES_tradnl"/>
          </a:p>
        </p:txBody>
      </p:sp>
    </p:spTree>
    <p:extLst>
      <p:ext uri="{BB962C8B-B14F-4D97-AF65-F5344CB8AC3E}">
        <p14:creationId xmlns:p14="http://schemas.microsoft.com/office/powerpoint/2010/main" val="25043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La HSA traumática ocurre en el 11%-60% de los casos de TEC</a:t>
            </a:r>
            <a:r>
              <a:rPr lang="es-ES_tradnl" sz="1200" kern="1200" baseline="30000" dirty="0">
                <a:solidFill>
                  <a:schemeClr val="tx1"/>
                </a:solidFill>
                <a:effectLst/>
                <a:latin typeface="+mn-lt"/>
                <a:ea typeface="+mn-ea"/>
                <a:cs typeface="+mn-cs"/>
              </a:rPr>
              <a:t>8</a:t>
            </a:r>
            <a:r>
              <a:rPr lang="es-ES_tradnl" sz="1200" kern="1200" dirty="0">
                <a:solidFill>
                  <a:schemeClr val="tx1"/>
                </a:solidFill>
                <a:effectLst/>
                <a:latin typeface="+mn-lt"/>
                <a:ea typeface="+mn-ea"/>
                <a:cs typeface="+mn-cs"/>
              </a:rPr>
              <a:t>.  Tiene mejor pronóstico que la HSA de origen aneurismático.  Generalmente se localiza en los surcos cerebrales, en las cisternas de la base, adyacente a una fractura, o a una contusión cerebral.  Es raro que se localice en la fisura de Silvio, y en caso de estarlo, debería descartarse la ruptura de un aneurisma y no el trauma directamente como la causa del sangrado (Figura 3e)</a:t>
            </a:r>
          </a:p>
          <a:p>
            <a:endParaRPr lang="es-ES_tradnl"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15</a:t>
            </a:fld>
            <a:endParaRPr lang="es-ES_tradnl"/>
          </a:p>
        </p:txBody>
      </p:sp>
    </p:spTree>
    <p:extLst>
      <p:ext uri="{BB962C8B-B14F-4D97-AF65-F5344CB8AC3E}">
        <p14:creationId xmlns:p14="http://schemas.microsoft.com/office/powerpoint/2010/main" val="2341305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Se localiza principalmente en la región </a:t>
            </a:r>
            <a:r>
              <a:rPr lang="es-ES_tradnl" sz="1200" kern="1200" dirty="0" err="1">
                <a:solidFill>
                  <a:schemeClr val="tx1"/>
                </a:solidFill>
                <a:effectLst/>
                <a:latin typeface="+mn-lt"/>
                <a:ea typeface="+mn-ea"/>
                <a:cs typeface="+mn-cs"/>
              </a:rPr>
              <a:t>fronto</a:t>
            </a:r>
            <a:r>
              <a:rPr lang="es-ES_tradnl" sz="1200" kern="1200" dirty="0">
                <a:solidFill>
                  <a:schemeClr val="tx1"/>
                </a:solidFill>
                <a:effectLst/>
                <a:latin typeface="+mn-lt"/>
                <a:ea typeface="+mn-ea"/>
                <a:cs typeface="+mn-cs"/>
              </a:rPr>
              <a:t>-basal, y en el lóbulo temporal, la incidencia es del 8,2% de todos los casos de trauma encéfalo craneano.  Se asocia a mecanismos de golpe y contragolpe.  El cálculo del volumen de un hematoma cerebral se realiza tomando medidas de los diámetros anteroposterior, </a:t>
            </a:r>
            <a:r>
              <a:rPr lang="es-ES_tradnl" sz="1200" kern="1200" dirty="0" err="1">
                <a:solidFill>
                  <a:schemeClr val="tx1"/>
                </a:solidFill>
                <a:effectLst/>
                <a:latin typeface="+mn-lt"/>
                <a:ea typeface="+mn-ea"/>
                <a:cs typeface="+mn-cs"/>
              </a:rPr>
              <a:t>cefalocaudal</a:t>
            </a:r>
            <a:r>
              <a:rPr lang="es-ES_tradnl" sz="1200" kern="1200" dirty="0">
                <a:solidFill>
                  <a:schemeClr val="tx1"/>
                </a:solidFill>
                <a:effectLst/>
                <a:latin typeface="+mn-lt"/>
                <a:ea typeface="+mn-ea"/>
                <a:cs typeface="+mn-cs"/>
              </a:rPr>
              <a:t> y transverso (en centímetros), el resultado de la multiplicación de estos 3 valores se divide entre 2, y esto nos da el volumen del hematoma (Figura 3a; 4c-d)</a:t>
            </a:r>
          </a:p>
          <a:p>
            <a:endParaRPr lang="es-ES_tradnl" dirty="0"/>
          </a:p>
        </p:txBody>
      </p:sp>
      <p:sp>
        <p:nvSpPr>
          <p:cNvPr id="4" name="Marcador de número de diapositiva 3"/>
          <p:cNvSpPr>
            <a:spLocks noGrp="1"/>
          </p:cNvSpPr>
          <p:nvPr>
            <p:ph type="sldNum" sz="quarter" idx="10"/>
          </p:nvPr>
        </p:nvSpPr>
        <p:spPr/>
        <p:txBody>
          <a:bodyPr/>
          <a:lstStyle/>
          <a:p>
            <a:fld id="{769948DD-BE50-DE4B-9FF7-045A73945DDD}" type="slidenum">
              <a:rPr lang="es-ES_tradnl" smtClean="0"/>
              <a:t>16</a:t>
            </a:fld>
            <a:endParaRPr lang="es-ES_tradnl"/>
          </a:p>
        </p:txBody>
      </p:sp>
    </p:spTree>
    <p:extLst>
      <p:ext uri="{BB962C8B-B14F-4D97-AF65-F5344CB8AC3E}">
        <p14:creationId xmlns:p14="http://schemas.microsoft.com/office/powerpoint/2010/main" val="224770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47A-6EC4-4A2D-B8AF-4C5A172A4703}"/>
              </a:ext>
            </a:extLst>
          </p:cNvPr>
          <p:cNvSpPr>
            <a:spLocks noGrp="1"/>
          </p:cNvSpPr>
          <p:nvPr>
            <p:ph type="ctrTitle"/>
          </p:nvPr>
        </p:nvSpPr>
        <p:spPr>
          <a:xfrm>
            <a:off x="1524000" y="914972"/>
            <a:ext cx="9144000" cy="2387600"/>
          </a:xfrm>
        </p:spPr>
        <p:txBody>
          <a:bodyPr anchor="b">
            <a:normAutofit/>
          </a:bodyPr>
          <a:lstStyle>
            <a:lvl1pPr algn="ct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Subtitle 2">
            <a:extLst>
              <a:ext uri="{FF2B5EF4-FFF2-40B4-BE49-F238E27FC236}">
                <a16:creationId xmlns:a16="http://schemas.microsoft.com/office/drawing/2014/main" id="{FC012E75-5901-4AB9-BA44-79DAC562EF0C}"/>
              </a:ext>
            </a:extLst>
          </p:cNvPr>
          <p:cNvSpPr>
            <a:spLocks noGrp="1"/>
          </p:cNvSpPr>
          <p:nvPr>
            <p:ph type="subTitle" idx="1"/>
          </p:nvPr>
        </p:nvSpPr>
        <p:spPr>
          <a:xfrm>
            <a:off x="1524000" y="3394647"/>
            <a:ext cx="9144000" cy="1655762"/>
          </a:xfrm>
        </p:spPr>
        <p:txBody>
          <a:bodyPr/>
          <a:lstStyle>
            <a:lvl1pPr marL="0" indent="0" algn="ctr">
              <a:buNone/>
              <a:defRPr sz="2400">
                <a:solidFill>
                  <a:srgbClr val="152B48"/>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dirty="0"/>
          </a:p>
        </p:txBody>
      </p:sp>
      <p:sp>
        <p:nvSpPr>
          <p:cNvPr id="7" name="Footer Placeholder 5">
            <a:extLst>
              <a:ext uri="{FF2B5EF4-FFF2-40B4-BE49-F238E27FC236}">
                <a16:creationId xmlns:a16="http://schemas.microsoft.com/office/drawing/2014/main" id="{CF14C973-513F-41DA-A3AB-77550ECE20FC}"/>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057214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58FCC-6E3B-47E9-801A-B6268B66FB53}"/>
              </a:ext>
            </a:extLst>
          </p:cNvPr>
          <p:cNvSpPr>
            <a:spLocks noGrp="1"/>
          </p:cNvSpPr>
          <p:nvPr>
            <p:ph type="title"/>
          </p:nvPr>
        </p:nvSpPr>
        <p:spPr>
          <a:xfrm>
            <a:off x="838200" y="365126"/>
            <a:ext cx="10515600" cy="79437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6E60BF2F-53A6-45FA-BA44-A39B9CD76850}"/>
              </a:ext>
            </a:extLst>
          </p:cNvPr>
          <p:cNvSpPr>
            <a:spLocks noGrp="1"/>
          </p:cNvSpPr>
          <p:nvPr>
            <p:ph type="body" orient="vert" idx="1"/>
          </p:nvPr>
        </p:nvSpPr>
        <p:spPr>
          <a:xfrm>
            <a:off x="838200" y="1263193"/>
            <a:ext cx="10515600" cy="3874416"/>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84837F9C-EF2D-4624-8666-D15412D81961}"/>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533537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61AAF6-645E-45DB-88C5-B685DED37FB1}"/>
              </a:ext>
            </a:extLst>
          </p:cNvPr>
          <p:cNvSpPr>
            <a:spLocks noGrp="1"/>
          </p:cNvSpPr>
          <p:nvPr>
            <p:ph type="title" orient="vert"/>
          </p:nvPr>
        </p:nvSpPr>
        <p:spPr>
          <a:xfrm>
            <a:off x="8724900" y="365125"/>
            <a:ext cx="2628900" cy="5008153"/>
          </a:xfrm>
        </p:spPr>
        <p:txBody>
          <a:bodyPr vert="eaVert"/>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Vertical Text Placeholder 2">
            <a:extLst>
              <a:ext uri="{FF2B5EF4-FFF2-40B4-BE49-F238E27FC236}">
                <a16:creationId xmlns:a16="http://schemas.microsoft.com/office/drawing/2014/main" id="{A7EA42E8-4EE7-4CDB-82E1-0D6F70FB5ED3}"/>
              </a:ext>
            </a:extLst>
          </p:cNvPr>
          <p:cNvSpPr>
            <a:spLocks noGrp="1"/>
          </p:cNvSpPr>
          <p:nvPr>
            <p:ph type="body" orient="vert" idx="1"/>
          </p:nvPr>
        </p:nvSpPr>
        <p:spPr>
          <a:xfrm>
            <a:off x="838200" y="365125"/>
            <a:ext cx="7734300" cy="5008153"/>
          </a:xfrm>
        </p:spPr>
        <p:txBody>
          <a:bodyPr vert="eaVert"/>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16C949A-1DB0-484C-B83A-73B793034BC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06084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07E2-18A0-4E89-8129-4F3B4CE59C57}"/>
              </a:ext>
            </a:extLst>
          </p:cNvPr>
          <p:cNvSpPr>
            <a:spLocks noGrp="1"/>
          </p:cNvSpPr>
          <p:nvPr>
            <p:ph type="title"/>
          </p:nvPr>
        </p:nvSpPr>
        <p:spPr>
          <a:xfrm>
            <a:off x="838200" y="487676"/>
            <a:ext cx="10515600" cy="1325563"/>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57CE751E-DC67-45AE-AC21-1BAF627AD1E8}"/>
              </a:ext>
            </a:extLst>
          </p:cNvPr>
          <p:cNvSpPr>
            <a:spLocks noGrp="1"/>
          </p:cNvSpPr>
          <p:nvPr>
            <p:ph idx="1"/>
          </p:nvPr>
        </p:nvSpPr>
        <p:spPr>
          <a:xfrm>
            <a:off x="838200" y="1948176"/>
            <a:ext cx="10515600" cy="3142301"/>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4B8CF820-BA39-44DA-B961-85651CA30197}"/>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8618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DEBAD-7D2B-47CB-80B5-6403037F04E3}"/>
              </a:ext>
            </a:extLst>
          </p:cNvPr>
          <p:cNvSpPr>
            <a:spLocks noGrp="1"/>
          </p:cNvSpPr>
          <p:nvPr>
            <p:ph type="title"/>
          </p:nvPr>
        </p:nvSpPr>
        <p:spPr>
          <a:xfrm>
            <a:off x="831850" y="616229"/>
            <a:ext cx="10515600" cy="2852737"/>
          </a:xfrm>
        </p:spPr>
        <p:txBody>
          <a:bodyPr anchor="b"/>
          <a:lstStyle>
            <a:lvl1pPr>
              <a:defRPr sz="60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FA489C9-371B-45E3-A6DB-E33EE1A30E07}"/>
              </a:ext>
            </a:extLst>
          </p:cNvPr>
          <p:cNvSpPr>
            <a:spLocks noGrp="1"/>
          </p:cNvSpPr>
          <p:nvPr>
            <p:ph type="body" idx="1"/>
          </p:nvPr>
        </p:nvSpPr>
        <p:spPr>
          <a:xfrm>
            <a:off x="831850" y="3495954"/>
            <a:ext cx="10515600" cy="1500187"/>
          </a:xfrm>
        </p:spPr>
        <p:txBody>
          <a:bodyPr/>
          <a:lstStyle>
            <a:lvl1pPr marL="0" indent="0">
              <a:buNone/>
              <a:defRPr sz="2400">
                <a:solidFill>
                  <a:srgbClr val="152B48"/>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Footer Placeholder 5">
            <a:extLst>
              <a:ext uri="{FF2B5EF4-FFF2-40B4-BE49-F238E27FC236}">
                <a16:creationId xmlns:a16="http://schemas.microsoft.com/office/drawing/2014/main" id="{0029BDD4-EE3B-47E9-A956-B5F90223CD25}"/>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43684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2702F-78D2-4AF1-983C-DA18C98DF5D1}"/>
              </a:ext>
            </a:extLst>
          </p:cNvPr>
          <p:cNvSpPr>
            <a:spLocks noGrp="1"/>
          </p:cNvSpPr>
          <p:nvPr>
            <p:ph type="title"/>
          </p:nvPr>
        </p:nvSpPr>
        <p:spPr>
          <a:xfrm>
            <a:off x="838200" y="365126"/>
            <a:ext cx="10515600" cy="747238"/>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F6D59DBA-9112-4EFB-B9A3-F8978A8B1C16}"/>
              </a:ext>
            </a:extLst>
          </p:cNvPr>
          <p:cNvSpPr>
            <a:spLocks noGrp="1"/>
          </p:cNvSpPr>
          <p:nvPr>
            <p:ph sz="half" idx="1"/>
          </p:nvPr>
        </p:nvSpPr>
        <p:spPr>
          <a:xfrm>
            <a:off x="838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Content Placeholder 3">
            <a:extLst>
              <a:ext uri="{FF2B5EF4-FFF2-40B4-BE49-F238E27FC236}">
                <a16:creationId xmlns:a16="http://schemas.microsoft.com/office/drawing/2014/main" id="{4FA2B617-1355-47D0-8D4F-5AC8EDA4C1CE}"/>
              </a:ext>
            </a:extLst>
          </p:cNvPr>
          <p:cNvSpPr>
            <a:spLocks noGrp="1"/>
          </p:cNvSpPr>
          <p:nvPr>
            <p:ph sz="half" idx="2"/>
          </p:nvPr>
        </p:nvSpPr>
        <p:spPr>
          <a:xfrm>
            <a:off x="6172200" y="1310327"/>
            <a:ext cx="5181600" cy="3987538"/>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6" name="Footer Placeholder 5">
            <a:extLst>
              <a:ext uri="{FF2B5EF4-FFF2-40B4-BE49-F238E27FC236}">
                <a16:creationId xmlns:a16="http://schemas.microsoft.com/office/drawing/2014/main" id="{F552D606-F212-4585-9FAA-747E2569E2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59209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B48D-F53C-414C-84D0-89B177ABFD6D}"/>
              </a:ext>
            </a:extLst>
          </p:cNvPr>
          <p:cNvSpPr>
            <a:spLocks noGrp="1"/>
          </p:cNvSpPr>
          <p:nvPr>
            <p:ph type="title"/>
          </p:nvPr>
        </p:nvSpPr>
        <p:spPr>
          <a:xfrm>
            <a:off x="839788" y="365126"/>
            <a:ext cx="10515600" cy="823912"/>
          </a:xfrm>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02994F5-3A06-471D-814D-DC1C1A451C8D}"/>
              </a:ext>
            </a:extLst>
          </p:cNvPr>
          <p:cNvSpPr>
            <a:spLocks noGrp="1"/>
          </p:cNvSpPr>
          <p:nvPr>
            <p:ph type="body" idx="1"/>
          </p:nvPr>
        </p:nvSpPr>
        <p:spPr>
          <a:xfrm>
            <a:off x="839788" y="1266385"/>
            <a:ext cx="5157787"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a:extLst>
              <a:ext uri="{FF2B5EF4-FFF2-40B4-BE49-F238E27FC236}">
                <a16:creationId xmlns:a16="http://schemas.microsoft.com/office/drawing/2014/main" id="{226751E4-B757-4C66-94E7-CE7C811370DE}"/>
              </a:ext>
            </a:extLst>
          </p:cNvPr>
          <p:cNvSpPr>
            <a:spLocks noGrp="1"/>
          </p:cNvSpPr>
          <p:nvPr>
            <p:ph sz="half" idx="2"/>
          </p:nvPr>
        </p:nvSpPr>
        <p:spPr>
          <a:xfrm>
            <a:off x="839788" y="2090296"/>
            <a:ext cx="5157787" cy="3332455"/>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5" name="Text Placeholder 4">
            <a:extLst>
              <a:ext uri="{FF2B5EF4-FFF2-40B4-BE49-F238E27FC236}">
                <a16:creationId xmlns:a16="http://schemas.microsoft.com/office/drawing/2014/main" id="{DB203A93-6FB4-44E7-8C29-347536F75625}"/>
              </a:ext>
            </a:extLst>
          </p:cNvPr>
          <p:cNvSpPr>
            <a:spLocks noGrp="1"/>
          </p:cNvSpPr>
          <p:nvPr>
            <p:ph type="body" sz="quarter" idx="3"/>
          </p:nvPr>
        </p:nvSpPr>
        <p:spPr>
          <a:xfrm>
            <a:off x="6172200" y="1266385"/>
            <a:ext cx="5183188" cy="823912"/>
          </a:xfrm>
        </p:spPr>
        <p:txBody>
          <a:bodyPr anchor="b"/>
          <a:lstStyle>
            <a:lvl1pPr marL="0" indent="0">
              <a:buNone/>
              <a:defRPr sz="2400" b="1">
                <a:solidFill>
                  <a:srgbClr val="152B48"/>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a:extLst>
              <a:ext uri="{FF2B5EF4-FFF2-40B4-BE49-F238E27FC236}">
                <a16:creationId xmlns:a16="http://schemas.microsoft.com/office/drawing/2014/main" id="{4592DC14-50BB-4409-B856-127CD069E119}"/>
              </a:ext>
            </a:extLst>
          </p:cNvPr>
          <p:cNvSpPr>
            <a:spLocks noGrp="1"/>
          </p:cNvSpPr>
          <p:nvPr>
            <p:ph sz="quarter" idx="4"/>
          </p:nvPr>
        </p:nvSpPr>
        <p:spPr>
          <a:xfrm>
            <a:off x="6172200" y="2090297"/>
            <a:ext cx="5183188" cy="3332454"/>
          </a:xfrm>
        </p:spPr>
        <p:txBody>
          <a:bodyPr/>
          <a:lstStyle>
            <a:lvl1pPr>
              <a:defRPr>
                <a:solidFill>
                  <a:srgbClr val="152B48"/>
                </a:solidFill>
                <a:latin typeface="Montserrat" panose="00000500000000000000" pitchFamily="50" charset="0"/>
              </a:defRPr>
            </a:lvl1pPr>
            <a:lvl2pPr>
              <a:defRPr>
                <a:solidFill>
                  <a:srgbClr val="152B48"/>
                </a:solidFill>
                <a:latin typeface="Montserrat" panose="00000500000000000000" pitchFamily="50" charset="0"/>
              </a:defRPr>
            </a:lvl2pPr>
            <a:lvl3pPr>
              <a:defRPr>
                <a:solidFill>
                  <a:srgbClr val="152B48"/>
                </a:solidFill>
                <a:latin typeface="Montserrat" panose="00000500000000000000" pitchFamily="50" charset="0"/>
              </a:defRPr>
            </a:lvl3pPr>
            <a:lvl4pPr>
              <a:defRPr>
                <a:solidFill>
                  <a:srgbClr val="152B48"/>
                </a:solidFill>
                <a:latin typeface="Montserrat" panose="00000500000000000000" pitchFamily="50" charset="0"/>
              </a:defRPr>
            </a:lvl4pPr>
            <a:lvl5pPr>
              <a:defRPr>
                <a:solidFill>
                  <a:srgbClr val="152B48"/>
                </a:solidFill>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10" name="Footer Placeholder 5">
            <a:extLst>
              <a:ext uri="{FF2B5EF4-FFF2-40B4-BE49-F238E27FC236}">
                <a16:creationId xmlns:a16="http://schemas.microsoft.com/office/drawing/2014/main" id="{DAD5AE52-F7EF-4469-B97A-6232CC89BC56}"/>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7024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565D4-46AF-4EC5-9850-A3103999F05F}"/>
              </a:ext>
            </a:extLst>
          </p:cNvPr>
          <p:cNvSpPr>
            <a:spLocks noGrp="1"/>
          </p:cNvSpPr>
          <p:nvPr>
            <p:ph type="title"/>
          </p:nvPr>
        </p:nvSpPr>
        <p:spPr/>
        <p:txBody>
          <a:bodyPr/>
          <a:lstStyle>
            <a:lvl1pPr>
              <a:defRPr>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6" name="Footer Placeholder 5">
            <a:extLst>
              <a:ext uri="{FF2B5EF4-FFF2-40B4-BE49-F238E27FC236}">
                <a16:creationId xmlns:a16="http://schemas.microsoft.com/office/drawing/2014/main" id="{F5BD86CA-CE51-4727-B90C-9AE9BDC7B333}"/>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238771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Footer Placeholder 5">
            <a:extLst>
              <a:ext uri="{FF2B5EF4-FFF2-40B4-BE49-F238E27FC236}">
                <a16:creationId xmlns:a16="http://schemas.microsoft.com/office/drawing/2014/main" id="{CD957EEA-F866-4147-A1E6-014124E687CD}"/>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4236643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3D072-B9E5-442A-A8D1-C784A3D0A21B}"/>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Content Placeholder 2">
            <a:extLst>
              <a:ext uri="{FF2B5EF4-FFF2-40B4-BE49-F238E27FC236}">
                <a16:creationId xmlns:a16="http://schemas.microsoft.com/office/drawing/2014/main" id="{72139CC3-7CE2-400C-AC74-ADEF44A5A860}"/>
              </a:ext>
            </a:extLst>
          </p:cNvPr>
          <p:cNvSpPr>
            <a:spLocks noGrp="1"/>
          </p:cNvSpPr>
          <p:nvPr>
            <p:ph idx="1"/>
          </p:nvPr>
        </p:nvSpPr>
        <p:spPr>
          <a:xfrm>
            <a:off x="5183188" y="987426"/>
            <a:ext cx="6172200" cy="4319866"/>
          </a:xfrm>
        </p:spPr>
        <p:txBody>
          <a:bodyPr/>
          <a:lstStyle>
            <a:lvl1pPr>
              <a:defRPr sz="3200">
                <a:solidFill>
                  <a:srgbClr val="152B48"/>
                </a:solidFill>
                <a:latin typeface="Montserrat" panose="00000500000000000000" pitchFamily="50" charset="0"/>
              </a:defRPr>
            </a:lvl1pPr>
            <a:lvl2pPr>
              <a:defRPr sz="2800">
                <a:solidFill>
                  <a:srgbClr val="152B48"/>
                </a:solidFill>
                <a:latin typeface="Montserrat" panose="00000500000000000000" pitchFamily="50" charset="0"/>
              </a:defRPr>
            </a:lvl2pPr>
            <a:lvl3pPr>
              <a:defRPr sz="2400">
                <a:solidFill>
                  <a:srgbClr val="152B48"/>
                </a:solidFill>
                <a:latin typeface="Montserrat" panose="00000500000000000000" pitchFamily="50" charset="0"/>
              </a:defRPr>
            </a:lvl3pPr>
            <a:lvl4pPr>
              <a:defRPr sz="2000">
                <a:solidFill>
                  <a:srgbClr val="152B48"/>
                </a:solidFill>
                <a:latin typeface="Montserrat" panose="00000500000000000000" pitchFamily="50" charset="0"/>
              </a:defRPr>
            </a:lvl4pPr>
            <a:lvl5pPr>
              <a:defRPr sz="2000">
                <a:solidFill>
                  <a:srgbClr val="152B48"/>
                </a:solidFill>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4" name="Text Placeholder 3">
            <a:extLst>
              <a:ext uri="{FF2B5EF4-FFF2-40B4-BE49-F238E27FC236}">
                <a16:creationId xmlns:a16="http://schemas.microsoft.com/office/drawing/2014/main" id="{3BB08FEE-50F8-4AB8-BB85-E508A07F9E1E}"/>
              </a:ext>
            </a:extLst>
          </p:cNvPr>
          <p:cNvSpPr>
            <a:spLocks noGrp="1"/>
          </p:cNvSpPr>
          <p:nvPr>
            <p:ph type="body" sz="half" idx="2"/>
          </p:nvPr>
        </p:nvSpPr>
        <p:spPr>
          <a:xfrm>
            <a:off x="839788" y="2057400"/>
            <a:ext cx="3932237" cy="3249891"/>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2E27C76-4A91-47CA-B503-7097C21B35F4}"/>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364594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866C-B389-49E5-8F02-3D3335841130}"/>
              </a:ext>
            </a:extLst>
          </p:cNvPr>
          <p:cNvSpPr>
            <a:spLocks noGrp="1"/>
          </p:cNvSpPr>
          <p:nvPr>
            <p:ph type="title"/>
          </p:nvPr>
        </p:nvSpPr>
        <p:spPr>
          <a:xfrm>
            <a:off x="839788" y="457200"/>
            <a:ext cx="3932237" cy="1600200"/>
          </a:xfrm>
        </p:spPr>
        <p:txBody>
          <a:bodyPr anchor="b"/>
          <a:lstStyle>
            <a:lvl1pPr>
              <a:defRPr sz="3200">
                <a:solidFill>
                  <a:srgbClr val="06AEAA"/>
                </a:solidFill>
                <a:latin typeface="Montserrat" panose="00000500000000000000" pitchFamily="50" charset="0"/>
              </a:defRPr>
            </a:lvl1pPr>
          </a:lstStyle>
          <a:p>
            <a:r>
              <a:rPr lang="es-ES"/>
              <a:t>Haga clic para modificar el estilo de título del patrón</a:t>
            </a:r>
            <a:endParaRPr lang="es-CO" dirty="0"/>
          </a:p>
        </p:txBody>
      </p:sp>
      <p:sp>
        <p:nvSpPr>
          <p:cNvPr id="3" name="Picture Placeholder 2">
            <a:extLst>
              <a:ext uri="{FF2B5EF4-FFF2-40B4-BE49-F238E27FC236}">
                <a16:creationId xmlns:a16="http://schemas.microsoft.com/office/drawing/2014/main" id="{9156A72E-87D8-40FA-A59C-EC6BDDF6F72D}"/>
              </a:ext>
            </a:extLst>
          </p:cNvPr>
          <p:cNvSpPr>
            <a:spLocks noGrp="1"/>
          </p:cNvSpPr>
          <p:nvPr>
            <p:ph type="pic" idx="1"/>
          </p:nvPr>
        </p:nvSpPr>
        <p:spPr>
          <a:xfrm>
            <a:off x="5180012" y="457200"/>
            <a:ext cx="6172200" cy="4404707"/>
          </a:xfrm>
        </p:spPr>
        <p:txBody>
          <a:bodyPr/>
          <a:lstStyle>
            <a:lvl1pPr marL="0" indent="0">
              <a:buNone/>
              <a:defRPr sz="3200">
                <a:solidFill>
                  <a:srgbClr val="152B48"/>
                </a:solidFill>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CO" dirty="0"/>
          </a:p>
        </p:txBody>
      </p:sp>
      <p:sp>
        <p:nvSpPr>
          <p:cNvPr id="4" name="Text Placeholder 3">
            <a:extLst>
              <a:ext uri="{FF2B5EF4-FFF2-40B4-BE49-F238E27FC236}">
                <a16:creationId xmlns:a16="http://schemas.microsoft.com/office/drawing/2014/main" id="{A3D373FC-0E16-41C4-BE15-F8C74A781396}"/>
              </a:ext>
            </a:extLst>
          </p:cNvPr>
          <p:cNvSpPr>
            <a:spLocks noGrp="1"/>
          </p:cNvSpPr>
          <p:nvPr>
            <p:ph type="body" sz="half" idx="2"/>
          </p:nvPr>
        </p:nvSpPr>
        <p:spPr>
          <a:xfrm>
            <a:off x="839788" y="2057400"/>
            <a:ext cx="3932237" cy="3334732"/>
          </a:xfrm>
        </p:spPr>
        <p:txBody>
          <a:bodyPr/>
          <a:lstStyle>
            <a:lvl1pPr marL="0" indent="0">
              <a:buNone/>
              <a:defRPr sz="1600">
                <a:solidFill>
                  <a:srgbClr val="152B48"/>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Footer Placeholder 5">
            <a:extLst>
              <a:ext uri="{FF2B5EF4-FFF2-40B4-BE49-F238E27FC236}">
                <a16:creationId xmlns:a16="http://schemas.microsoft.com/office/drawing/2014/main" id="{DE7B3239-B346-4CBD-BEDB-FCE674D575DF}"/>
              </a:ext>
            </a:extLst>
          </p:cNvPr>
          <p:cNvSpPr>
            <a:spLocks noGrp="1"/>
          </p:cNvSpPr>
          <p:nvPr>
            <p:ph type="ftr" sz="quarter" idx="11"/>
          </p:nvPr>
        </p:nvSpPr>
        <p:spPr>
          <a:xfrm>
            <a:off x="838200" y="6324011"/>
            <a:ext cx="4114800" cy="365125"/>
          </a:xfrm>
          <a:prstGeom prst="rect">
            <a:avLst/>
          </a:prstGeom>
        </p:spPr>
        <p:txBody>
          <a:bodyPr/>
          <a:lstStyle>
            <a:lvl1pPr algn="l">
              <a:defRPr>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2806861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A1E9BE-6297-4FF5-8CFC-C0643BD20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dirty="0"/>
          </a:p>
        </p:txBody>
      </p:sp>
      <p:sp>
        <p:nvSpPr>
          <p:cNvPr id="3" name="Text Placeholder 2">
            <a:extLst>
              <a:ext uri="{FF2B5EF4-FFF2-40B4-BE49-F238E27FC236}">
                <a16:creationId xmlns:a16="http://schemas.microsoft.com/office/drawing/2014/main" id="{9E805350-59D5-4EFA-92C0-A5BEBAD80BC9}"/>
              </a:ext>
            </a:extLst>
          </p:cNvPr>
          <p:cNvSpPr>
            <a:spLocks noGrp="1"/>
          </p:cNvSpPr>
          <p:nvPr>
            <p:ph type="body" idx="1"/>
          </p:nvPr>
        </p:nvSpPr>
        <p:spPr>
          <a:xfrm>
            <a:off x="838200" y="1825625"/>
            <a:ext cx="10515600" cy="353822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dirty="0"/>
          </a:p>
        </p:txBody>
      </p:sp>
      <p:sp>
        <p:nvSpPr>
          <p:cNvPr id="7" name="Footer Placeholder 5">
            <a:extLst>
              <a:ext uri="{FF2B5EF4-FFF2-40B4-BE49-F238E27FC236}">
                <a16:creationId xmlns:a16="http://schemas.microsoft.com/office/drawing/2014/main" id="{ECD52E45-B1F2-47DC-949B-127B2639E3CE}"/>
              </a:ext>
            </a:extLst>
          </p:cNvPr>
          <p:cNvSpPr>
            <a:spLocks noGrp="1"/>
          </p:cNvSpPr>
          <p:nvPr>
            <p:ph type="ftr" sz="quarter" idx="3"/>
          </p:nvPr>
        </p:nvSpPr>
        <p:spPr>
          <a:xfrm>
            <a:off x="838200" y="6324011"/>
            <a:ext cx="4114800" cy="365125"/>
          </a:xfrm>
          <a:prstGeom prst="rect">
            <a:avLst/>
          </a:prstGeom>
        </p:spPr>
        <p:txBody>
          <a:bodyPr/>
          <a:lstStyle>
            <a:lvl1pPr algn="l">
              <a:defRPr sz="1200">
                <a:solidFill>
                  <a:schemeClr val="bg1"/>
                </a:solidFill>
                <a:latin typeface="Montserrat" panose="00000500000000000000" pitchFamily="50" charset="0"/>
              </a:defRPr>
            </a:lvl1pPr>
          </a:lstStyle>
          <a:p>
            <a:endParaRPr lang="es-CO" dirty="0"/>
          </a:p>
        </p:txBody>
      </p:sp>
    </p:spTree>
    <p:extLst>
      <p:ext uri="{BB962C8B-B14F-4D97-AF65-F5344CB8AC3E}">
        <p14:creationId xmlns:p14="http://schemas.microsoft.com/office/powerpoint/2010/main" val="1762617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06AEAA"/>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arget="../media/image12.png" Type="http://schemas.openxmlformats.org/officeDocument/2006/relationships/image"/><Relationship Id="rId7" Target="../media/image16.jpeg" Type="http://schemas.openxmlformats.org/officeDocument/2006/relationships/image"/><Relationship Id="rId2" Target="../notesSlides/notesSlide4.xml" Type="http://schemas.openxmlformats.org/officeDocument/2006/relationships/notesSlide"/><Relationship Id="rId1" Target="../slideLayouts/slideLayout2.xml" Type="http://schemas.openxmlformats.org/officeDocument/2006/relationships/slideLayout"/><Relationship Id="rId6" Target="../media/image15.jpeg" Type="http://schemas.openxmlformats.org/officeDocument/2006/relationships/image"/><Relationship Id="rId5" Target="../media/image14.jpeg" Type="http://schemas.openxmlformats.org/officeDocument/2006/relationships/image"/><Relationship Id="rId4" Target="../media/image13.png" Type="http://schemas.openxmlformats.org/officeDocument/2006/relationships/image"/></Relationships>
</file>

<file path=ppt/slides/_rels/slide12.xml.rels><?xml version="1.0" encoding="UTF-8" standalone="yes" ?><Relationships xmlns="http://schemas.openxmlformats.org/package/2006/relationships"><Relationship Id="rId3" Target="../media/image17.jpe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 Id="rId4" Target="../media/image18.jpeg" Type="http://schemas.openxmlformats.org/officeDocument/2006/relationships/image"/></Relationships>
</file>

<file path=ppt/slides/_rels/slide13.xml.rels><?xml version="1.0" encoding="UTF-8" standalone="yes" ?><Relationships xmlns="http://schemas.openxmlformats.org/package/2006/relationships"><Relationship Id="rId3" Target="../media/image19.jpeg" Type="http://schemas.openxmlformats.org/officeDocument/2006/relationships/image"/><Relationship Id="rId2" Target="../notesSlides/notesSlide6.xml" Type="http://schemas.openxmlformats.org/officeDocument/2006/relationships/notesSlide"/><Relationship Id="rId1" Target="../slideLayouts/slideLayout2.xml" Type="http://schemas.openxmlformats.org/officeDocument/2006/relationships/slideLayout"/><Relationship Id="rId5" Target="../media/hdphoto3.wdp" Type="http://schemas.microsoft.com/office/2007/relationships/hdphoto"/><Relationship Id="rId4" Target="../media/image20.png" Type="http://schemas.openxmlformats.org/officeDocument/2006/relationships/image"/></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arget="../media/image25.jpeg" Type="http://schemas.openxmlformats.org/officeDocument/2006/relationships/image"/><Relationship Id="rId7" Target="../media/image29.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 Id="rId6" Target="../media/image28.jpeg" Type="http://schemas.openxmlformats.org/officeDocument/2006/relationships/image"/><Relationship Id="rId5" Target="../media/image27.jpeg" Type="http://schemas.openxmlformats.org/officeDocument/2006/relationships/image"/><Relationship Id="rId4" Target="../media/image26.jpeg" Type="http://schemas.openxmlformats.org/officeDocument/2006/relationships/image"/></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arget="../media/image32.jpeg" Type="http://schemas.openxmlformats.org/officeDocument/2006/relationships/image"/><Relationship Id="rId2" Target="../media/image31.jpe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pn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arget="../media/hdphoto1.wdp" Type="http://schemas.microsoft.com/office/2007/relationships/hdphoto"/><Relationship Id="rId2" Target="../media/image2.jpeg" Type="http://schemas.openxmlformats.org/officeDocument/2006/relationships/image"/><Relationship Id="rId1" Target="../slideLayouts/slideLayout2.xml" Type="http://schemas.openxmlformats.org/officeDocument/2006/relationships/slideLayout"/></Relationships>
</file>

<file path=ppt/slides/_rels/slide20.xml.rels><?xml version="1.0" encoding="UTF-8" standalone="yes" ?><Relationships xmlns="http://schemas.openxmlformats.org/package/2006/relationships"><Relationship Id="rId3" Target="../media/image37.jpeg" Type="http://schemas.openxmlformats.org/officeDocument/2006/relationships/image"/><Relationship Id="rId2" Target="../media/image36.jpeg" Type="http://schemas.openxmlformats.org/officeDocument/2006/relationships/image"/><Relationship Id="rId1" Target="../slideLayouts/slideLayout2.xml" Type="http://schemas.openxmlformats.org/officeDocument/2006/relationships/slideLayout"/><Relationship Id="rId4" Target="../media/image38.jpeg" Type="http://schemas.openxmlformats.org/officeDocument/2006/relationships/image"/></Relationships>
</file>

<file path=ppt/slides/_rels/slide21.xml.rels><?xml version="1.0" encoding="UTF-8" standalone="yes" ?><Relationships xmlns="http://schemas.openxmlformats.org/package/2006/relationships"><Relationship Id="rId3" Target="../media/image39.jpe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40.jpeg" Type="http://schemas.openxmlformats.org/officeDocument/2006/relationships/image"/><Relationship Id="rId2" Target="../notesSlides/notesSlide13.xml" Type="http://schemas.openxmlformats.org/officeDocument/2006/relationships/notesSlide"/><Relationship Id="rId1" Target="../slideLayouts/slideLayout2.xml" Type="http://schemas.openxmlformats.org/officeDocument/2006/relationships/slideLayout"/><Relationship Id="rId4" Target="../media/image41.jpeg" Type="http://schemas.openxmlformats.org/officeDocument/2006/relationships/image"/></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arget="../media/image42.jpeg" Type="http://schemas.openxmlformats.org/officeDocument/2006/relationships/image"/><Relationship Id="rId1" Target="../slideLayouts/slideLayout2.xml" Type="http://schemas.openxmlformats.org/officeDocument/2006/relationships/slideLayout"/></Relationships>
</file>

<file path=ppt/slides/_rels/slide25.xml.rels><?xml version="1.0" encoding="UTF-8" standalone="yes" ?><Relationships xmlns="http://schemas.openxmlformats.org/package/2006/relationships"><Relationship Id="rId3" Target="../media/image44.png" Type="http://schemas.openxmlformats.org/officeDocument/2006/relationships/image"/><Relationship Id="rId2" Target="../media/image43.png" Type="http://schemas.openxmlformats.org/officeDocument/2006/relationships/image"/><Relationship Id="rId1" Target="../slideLayouts/slideLayout2.xml" Type="http://schemas.openxmlformats.org/officeDocument/2006/relationships/slideLayout"/><Relationship Id="rId5" Target="../media/image46.jpeg" Type="http://schemas.openxmlformats.org/officeDocument/2006/relationships/image"/><Relationship Id="rId4" Target="../media/image45.jpeg" Type="http://schemas.openxmlformats.org/officeDocument/2006/relationships/image"/></Relationships>
</file>

<file path=ppt/slides/_rels/slide26.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xml" Type="http://schemas.openxmlformats.org/officeDocument/2006/relationships/slideLayout"/></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arget="../media/image48.jpeg" Type="http://schemas.openxmlformats.org/officeDocument/2006/relationships/image"/><Relationship Id="rId2" Target="../notesSlides/notesSlide15.xml" Type="http://schemas.openxmlformats.org/officeDocument/2006/relationships/notesSlide"/><Relationship Id="rId1" Target="../slideLayouts/slideLayout2.xml" Type="http://schemas.openxmlformats.org/officeDocument/2006/relationships/slideLayout"/><Relationship Id="rId4" Target="../media/image49.png" Type="http://schemas.openxmlformats.org/officeDocument/2006/relationships/image"/></Relationships>
</file>

<file path=ppt/slides/_rels/slide29.xml.rels><?xml version="1.0" encoding="UTF-8" standalone="yes" ?><Relationships xmlns="http://schemas.openxmlformats.org/package/2006/relationships"><Relationship Id="rId2" Target="../media/image50.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arget="../media/image51.png" Type="http://schemas.openxmlformats.org/officeDocument/2006/relationships/image"/><Relationship Id="rId2" Target="../notesSlides/notesSlide16.xml" Type="http://schemas.openxmlformats.org/officeDocument/2006/relationships/notesSlide"/><Relationship Id="rId1" Target="../slideLayouts/slideLayout2.xml" Type="http://schemas.openxmlformats.org/officeDocument/2006/relationships/slideLayout"/></Relationships>
</file>

<file path=ppt/slides/_rels/slide34.xml.rels><?xml version="1.0" encoding="UTF-8" standalone="yes" ?><Relationships xmlns="http://schemas.openxmlformats.org/package/2006/relationships"><Relationship Id="rId3" Target="../media/image53.jpeg" Type="http://schemas.openxmlformats.org/officeDocument/2006/relationships/image"/><Relationship Id="rId2" Target="../media/image52.jpeg" Type="http://schemas.openxmlformats.org/officeDocument/2006/relationships/image"/><Relationship Id="rId1" Target="../slideLayouts/slideLayout2.xml" Type="http://schemas.openxmlformats.org/officeDocument/2006/relationships/slideLayout"/><Relationship Id="rId4" Target="../media/image54.png" Type="http://schemas.openxmlformats.org/officeDocument/2006/relationships/image"/></Relationships>
</file>

<file path=ppt/slides/_rels/slide35.xml.rels><?xml version="1.0" encoding="UTF-8" standalone="yes" ?><Relationships xmlns="http://schemas.openxmlformats.org/package/2006/relationships"><Relationship Id="rId3" Target="../media/image56.png" Type="http://schemas.openxmlformats.org/officeDocument/2006/relationships/image"/><Relationship Id="rId2" Target="../media/image55.png" Type="http://schemas.openxmlformats.org/officeDocument/2006/relationships/image"/><Relationship Id="rId1" Target="../slideLayouts/slideLayout2.xml" Type="http://schemas.openxmlformats.org/officeDocument/2006/relationships/slideLayout"/></Relationships>
</file>

<file path=ppt/slides/_rels/slide36.xml.rels><?xml version="1.0" encoding="UTF-8" standalone="yes" ?><Relationships xmlns="http://schemas.openxmlformats.org/package/2006/relationships"><Relationship Id="rId3" Target="../media/image58.png" Type="http://schemas.openxmlformats.org/officeDocument/2006/relationships/image"/><Relationship Id="rId2" Target="../media/image57.png" Type="http://schemas.openxmlformats.org/officeDocument/2006/relationships/image"/><Relationship Id="rId1" Target="../slideLayouts/slideLayout2.xml" Type="http://schemas.openxmlformats.org/officeDocument/2006/relationships/slideLayout"/></Relationships>
</file>

<file path=ppt/slides/_rels/slide37.xml.rels><?xml version="1.0" encoding="UTF-8" standalone="yes" ?><Relationships xmlns="http://schemas.openxmlformats.org/package/2006/relationships"><Relationship Id="rId3" Target="../media/image59.jpeg" Type="http://schemas.openxmlformats.org/officeDocument/2006/relationships/image"/><Relationship Id="rId2" Target="../notesSlides/notesSlide17.xml" Type="http://schemas.openxmlformats.org/officeDocument/2006/relationships/notesSlide"/><Relationship Id="rId1" Target="../slideLayouts/slideLayout2.xml" Type="http://schemas.openxmlformats.org/officeDocument/2006/relationships/slideLayout"/><Relationship Id="rId4" Target="../media/image60.jpeg" Type="http://schemas.openxmlformats.org/officeDocument/2006/relationships/image"/></Relationships>
</file>

<file path=ppt/slides/_rels/slide38.xml.rels><?xml version="1.0" encoding="UTF-8" standalone="yes" ?><Relationships xmlns="http://schemas.openxmlformats.org/package/2006/relationships"><Relationship Id="rId2" Target="../media/image61.jpeg" Type="http://schemas.openxmlformats.org/officeDocument/2006/relationships/image"/><Relationship Id="rId1" Target="../slideLayouts/slideLayout2.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62.jpeg" Type="http://schemas.openxmlformats.org/officeDocument/2006/relationships/image"/><Relationship Id="rId2" Target="../notesSlides/notesSlide18.xml" Type="http://schemas.openxmlformats.org/officeDocument/2006/relationships/notesSlide"/><Relationship Id="rId1" Target="../slideLayouts/slideLayout8.xml" Type="http://schemas.openxmlformats.org/officeDocument/2006/relationships/slideLayout"/><Relationship Id="rId4" Target="../media/image63.png" Type="http://schemas.openxmlformats.org/officeDocument/2006/relationships/image"/></Relationships>
</file>

<file path=ppt/slides/_rels/slide4.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40.xml.rels><?xml version="1.0" encoding="UTF-8" standalone="yes" ?><Relationships xmlns="http://schemas.openxmlformats.org/package/2006/relationships"><Relationship Id="rId3" Target="../media/image64.jpeg" Type="http://schemas.openxmlformats.org/officeDocument/2006/relationships/image"/><Relationship Id="rId2" Target="../notesSlides/notesSlide19.xml" Type="http://schemas.openxmlformats.org/officeDocument/2006/relationships/notesSlide"/><Relationship Id="rId1" Target="../slideLayouts/slideLayout8.xml" Type="http://schemas.openxmlformats.org/officeDocument/2006/relationships/slideLayout"/><Relationship Id="rId4" Target="../media/image65.jpeg" Type="http://schemas.openxmlformats.org/officeDocument/2006/relationships/image"/></Relationships>
</file>

<file path=ppt/slides/_rels/slide41.xml.rels><?xml version="1.0" encoding="UTF-8" standalone="yes" ?><Relationships xmlns="http://schemas.openxmlformats.org/package/2006/relationships"><Relationship Id="rId3" Target="../media/image66.jpeg" Type="http://schemas.openxmlformats.org/officeDocument/2006/relationships/image"/><Relationship Id="rId2" Target="../media/image62.jpeg" Type="http://schemas.openxmlformats.org/officeDocument/2006/relationships/image"/><Relationship Id="rId1" Target="../slideLayouts/slideLayout8.xml" Type="http://schemas.openxmlformats.org/officeDocument/2006/relationships/slideLayout"/><Relationship Id="rId4" Target="../media/image67.jpeg" Type="http://schemas.openxmlformats.org/officeDocument/2006/relationships/image"/></Relationships>
</file>

<file path=ppt/slides/_rels/slide42.xml.rels><?xml version="1.0" encoding="UTF-8" standalone="yes" ?><Relationships xmlns="http://schemas.openxmlformats.org/package/2006/relationships"><Relationship Id="rId3" Target="../media/image68.jpeg" Type="http://schemas.openxmlformats.org/officeDocument/2006/relationships/image"/><Relationship Id="rId2" Target="../notesSlides/notesSlide20.xml" Type="http://schemas.openxmlformats.org/officeDocument/2006/relationships/notesSlide"/><Relationship Id="rId1" Target="../slideLayouts/slideLayout8.xml" Type="http://schemas.openxmlformats.org/officeDocument/2006/relationships/slideLayout"/><Relationship Id="rId4" Target="../media/image69.png" Type="http://schemas.openxmlformats.org/officeDocument/2006/relationships/image"/></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arget="../media/image71.jpeg" Type="http://schemas.openxmlformats.org/officeDocument/2006/relationships/image"/><Relationship Id="rId2" Target="../notesSlides/notesSlide21.xml" Type="http://schemas.openxmlformats.org/officeDocument/2006/relationships/notesSlide"/><Relationship Id="rId1" Target="../slideLayouts/slideLayout2.xml" Type="http://schemas.openxmlformats.org/officeDocument/2006/relationships/slideLayout"/><Relationship Id="rId6" Target="../media/hdphoto6.wdp" Type="http://schemas.microsoft.com/office/2007/relationships/hdphoto"/><Relationship Id="rId5" Target="../media/image72.jpeg" Type="http://schemas.openxmlformats.org/officeDocument/2006/relationships/image"/><Relationship Id="rId4" Target="../media/hdphoto5.wdp" Type="http://schemas.microsoft.com/office/2007/relationships/hdphoto"/></Relationships>
</file>

<file path=ppt/slides/_rels/slide48.xml.rels><?xml version="1.0" encoding="UTF-8" standalone="yes" ?><Relationships xmlns="http://schemas.openxmlformats.org/package/2006/relationships"><Relationship Id="rId3" Target="../media/image57.png" Type="http://schemas.openxmlformats.org/officeDocument/2006/relationships/image"/><Relationship Id="rId2" Target="../media/image73.png" Type="http://schemas.openxmlformats.org/officeDocument/2006/relationships/image"/><Relationship Id="rId1" Target="../slideLayouts/slideLayout2.xml" Type="http://schemas.openxmlformats.org/officeDocument/2006/relationships/slideLayout"/></Relationships>
</file>

<file path=ppt/slides/_rels/slide49.xml.rels><?xml version="1.0" encoding="UTF-8" standalone="yes" ?><Relationships xmlns="http://schemas.openxmlformats.org/package/2006/relationships"><Relationship Id="rId3" Target="../media/image74.jpeg" Type="http://schemas.openxmlformats.org/officeDocument/2006/relationships/image"/><Relationship Id="rId2" Target="../notesSlides/notesSlide22.xml" Type="http://schemas.openxmlformats.org/officeDocument/2006/relationships/notesSlide"/><Relationship Id="rId1" Target="../slideLayouts/slideLayout2.xml" Type="http://schemas.openxmlformats.org/officeDocument/2006/relationships/slideLayout"/><Relationship Id="rId4" Target="../media/hdphoto7.wdp" Type="http://schemas.microsoft.com/office/2007/relationships/hdphoto"/></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arget="../media/image75.jpeg" Type="http://schemas.openxmlformats.org/officeDocument/2006/relationships/image"/><Relationship Id="rId2" Target="../notesSlides/notesSlide23.xml" Type="http://schemas.openxmlformats.org/officeDocument/2006/relationships/notesSlide"/><Relationship Id="rId1" Target="../slideLayouts/slideLayout2.xml" Type="http://schemas.openxmlformats.org/officeDocument/2006/relationships/slideLayout"/></Relationships>
</file>

<file path=ppt/slides/_rels/slide52.xml.rels><?xml version="1.0" encoding="UTF-8" standalone="yes" ?><Relationships xmlns="http://schemas.openxmlformats.org/package/2006/relationships"><Relationship Id="rId3" Target="../media/image76.jpeg" Type="http://schemas.openxmlformats.org/officeDocument/2006/relationships/image"/><Relationship Id="rId2" Target="../notesSlides/notesSlide24.xml" Type="http://schemas.openxmlformats.org/officeDocument/2006/relationships/notesSlide"/><Relationship Id="rId1" Target="../slideLayouts/slideLayout2.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77.jpeg" Type="http://schemas.openxmlformats.org/officeDocument/2006/relationships/image"/><Relationship Id="rId1" Target="../slideLayouts/slideLayout2.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78.png" Type="http://schemas.openxmlformats.org/officeDocument/2006/relationships/image"/><Relationship Id="rId1" Target="../slideLayouts/slideLayout2.xml" Type="http://schemas.openxmlformats.org/officeDocument/2006/relationships/slideLayout"/></Relationships>
</file>

<file path=ppt/slides/_rels/slide55.xml.rels><?xml version="1.0" encoding="UTF-8" standalone="yes" ?><Relationships xmlns="http://schemas.openxmlformats.org/package/2006/relationships"><Relationship Id="rId3" Target="../media/image78.png" Type="http://schemas.openxmlformats.org/officeDocument/2006/relationships/image"/><Relationship Id="rId2" Target="../notesSlides/notesSlide25.xml" Type="http://schemas.openxmlformats.org/officeDocument/2006/relationships/notesSlide"/><Relationship Id="rId1" Target="../slideLayouts/slideLayout2.xml" Type="http://schemas.openxmlformats.org/officeDocument/2006/relationships/slideLayout"/></Relationships>
</file>

<file path=ppt/slides/_rels/slide56.xml.rels><?xml version="1.0" encoding="UTF-8" standalone="yes" ?><Relationships xmlns="http://schemas.openxmlformats.org/package/2006/relationships"><Relationship Id="rId2" Target="../media/image78.png" Type="http://schemas.openxmlformats.org/officeDocument/2006/relationships/image"/><Relationship Id="rId1" Target="../slideLayouts/slideLayout2.xml" Type="http://schemas.openxmlformats.org/officeDocument/2006/relationships/slideLayout"/></Relationships>
</file>

<file path=ppt/slides/_rels/slide57.xml.rels><?xml version="1.0" encoding="UTF-8" standalone="yes" ?><Relationships xmlns="http://schemas.openxmlformats.org/package/2006/relationships"><Relationship Id="rId3" Target="../media/image78.png" Type="http://schemas.openxmlformats.org/officeDocument/2006/relationships/image"/><Relationship Id="rId2" Target="../notesSlides/notesSlide26.xml" Type="http://schemas.openxmlformats.org/officeDocument/2006/relationships/notesSlide"/><Relationship Id="rId1" Target="../slideLayouts/slideLayout2.xml" Type="http://schemas.openxmlformats.org/officeDocument/2006/relationships/slideLayout"/></Relationships>
</file>

<file path=ppt/slides/_rels/slide58.xml.rels><?xml version="1.0" encoding="UTF-8" standalone="yes" ?><Relationships xmlns="http://schemas.openxmlformats.org/package/2006/relationships"><Relationship Id="rId2" Target="../media/image78.png" Type="http://schemas.openxmlformats.org/officeDocument/2006/relationships/image"/><Relationship Id="rId1" Target="../slideLayouts/slideLayout2.xml" Type="http://schemas.openxmlformats.org/officeDocument/2006/relationships/slideLayout"/></Relationships>
</file>

<file path=ppt/slides/_rels/slide5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arget="../media/image85.jpeg" Type="http://schemas.openxmlformats.org/officeDocument/2006/relationships/image"/><Relationship Id="rId2" Target="../media/image84.jpeg" Type="http://schemas.openxmlformats.org/officeDocument/2006/relationships/image"/><Relationship Id="rId1" Target="../slideLayouts/slideLayout7.xml" Type="http://schemas.openxmlformats.org/officeDocument/2006/relationships/slideLayout"/><Relationship Id="rId6" Target="../media/image88.jpeg" Type="http://schemas.openxmlformats.org/officeDocument/2006/relationships/image"/><Relationship Id="rId5" Target="../media/image87.jpeg" Type="http://schemas.openxmlformats.org/officeDocument/2006/relationships/image"/><Relationship Id="rId4" Target="../media/image86.jpeg" Type="http://schemas.openxmlformats.org/officeDocument/2006/relationships/image"/></Relationships>
</file>

<file path=ppt/slides/_rels/slide64.xml.rels><?xml version="1.0" encoding="UTF-8" standalone="yes" ?><Relationships xmlns="http://schemas.openxmlformats.org/package/2006/relationships"><Relationship Id="rId3" Target="../media/image77.jpeg" Type="http://schemas.openxmlformats.org/officeDocument/2006/relationships/image"/><Relationship Id="rId2" Target="../notesSlides/notesSlide27.xml" Type="http://schemas.openxmlformats.org/officeDocument/2006/relationships/notesSlide"/><Relationship Id="rId1" Target="../slideLayouts/slideLayout6.xml" Type="http://schemas.openxmlformats.org/officeDocument/2006/relationships/slideLayout"/><Relationship Id="rId4" Target="../media/image89.jpeg" Type="http://schemas.openxmlformats.org/officeDocument/2006/relationships/image"/></Relationships>
</file>

<file path=ppt/slides/_rels/slide6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6.xml.rels><?xml version="1.0" encoding="UTF-8" standalone="yes" ?><Relationships xmlns="http://schemas.openxmlformats.org/package/2006/relationships"><Relationship Id="rId3" Target="../media/image91.jpeg" Type="http://schemas.openxmlformats.org/officeDocument/2006/relationships/image"/><Relationship Id="rId2" Target="../notesSlides/notesSlide29.xml" Type="http://schemas.openxmlformats.org/officeDocument/2006/relationships/notesSlide"/><Relationship Id="rId1" Target="../slideLayouts/slideLayout6.xml" Type="http://schemas.openxmlformats.org/officeDocument/2006/relationships/slideLayout"/></Relationships>
</file>

<file path=ppt/slides/_rels/slide6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92.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68.xml.rels><?xml version="1.0" encoding="UTF-8" standalone="yes" ?><Relationships xmlns="http://schemas.openxmlformats.org/package/2006/relationships"><Relationship Id="rId3" Target="../media/image85.jpeg" Type="http://schemas.openxmlformats.org/officeDocument/2006/relationships/image"/><Relationship Id="rId2" Target="../notesSlides/notesSlide31.xml" Type="http://schemas.openxmlformats.org/officeDocument/2006/relationships/notesSlide"/><Relationship Id="rId1" Target="../slideLayouts/slideLayout6.xml" Type="http://schemas.openxmlformats.org/officeDocument/2006/relationships/slideLayout"/></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arget="../media/image78.png" Type="http://schemas.openxmlformats.org/officeDocument/2006/relationships/image"/><Relationship Id="rId2" Target="../notesSlides/notesSlide33.xml" Type="http://schemas.openxmlformats.org/officeDocument/2006/relationships/notesSlide"/><Relationship Id="rId1" Target="../slideLayouts/slideLayout6.xml" Type="http://schemas.openxmlformats.org/officeDocument/2006/relationships/slideLayout"/></Relationships>
</file>

<file path=ppt/slides/_rels/slide71.xml.rels><?xml version="1.0" encoding="UTF-8" standalone="yes" ?><Relationships xmlns="http://schemas.openxmlformats.org/package/2006/relationships"><Relationship Id="rId2" Target="../media/image57.png" Type="http://schemas.openxmlformats.org/officeDocument/2006/relationships/image"/><Relationship Id="rId1" Target="../slideLayouts/slideLayout2.xml" Type="http://schemas.openxmlformats.org/officeDocument/2006/relationships/slideLayout"/></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arget="../media/image93.jpeg" Type="http://schemas.openxmlformats.org/officeDocument/2006/relationships/image"/><Relationship Id="rId2" Target="../notesSlides/notesSlide36.xml" Type="http://schemas.openxmlformats.org/officeDocument/2006/relationships/notesSlide"/><Relationship Id="rId1" Target="../slideLayouts/slideLayout2.xml" Type="http://schemas.openxmlformats.org/officeDocument/2006/relationships/slideLayout"/></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arget="../media/image6.png" Type="http://schemas.openxmlformats.org/officeDocument/2006/relationships/image"/><Relationship Id="rId1" Target="../slideLayouts/slideLayout2.xml" Type="http://schemas.openxmlformats.org/officeDocument/2006/relationships/slideLayout"/></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4000" y="2494671"/>
            <a:ext cx="9144000" cy="1655762"/>
          </a:xfrm>
        </p:spPr>
        <p:txBody>
          <a:bodyPr>
            <a:normAutofit/>
          </a:bodyPr>
          <a:lstStyle/>
          <a:p>
            <a:pPr algn="ctr">
              <a:lnSpc>
                <a:spcPct val="100000"/>
              </a:lnSpc>
            </a:pPr>
            <a:r>
              <a:rPr lang="es-ES" sz="1800" b="1" dirty="0"/>
              <a:t>Juan Felipe Peláez Pérez</a:t>
            </a:r>
          </a:p>
          <a:p>
            <a:pPr algn="ctr">
              <a:lnSpc>
                <a:spcPct val="100000"/>
              </a:lnSpc>
            </a:pPr>
            <a:r>
              <a:rPr lang="es-ES" sz="1800" b="1" dirty="0"/>
              <a:t>Neurocirugía</a:t>
            </a:r>
          </a:p>
          <a:p>
            <a:pPr algn="ctr">
              <a:lnSpc>
                <a:spcPct val="100000"/>
              </a:lnSpc>
            </a:pPr>
            <a:r>
              <a:rPr lang="es-ES" sz="1800" b="1" dirty="0"/>
              <a:t>Universidad de Antioquia</a:t>
            </a:r>
          </a:p>
        </p:txBody>
      </p:sp>
      <p:sp>
        <p:nvSpPr>
          <p:cNvPr id="4" name="Título 3"/>
          <p:cNvSpPr>
            <a:spLocks noGrp="1"/>
          </p:cNvSpPr>
          <p:nvPr>
            <p:ph type="ctrTitle"/>
          </p:nvPr>
        </p:nvSpPr>
        <p:spPr>
          <a:xfrm>
            <a:off x="1524000" y="1304925"/>
            <a:ext cx="9144000" cy="940372"/>
          </a:xfrm>
        </p:spPr>
        <p:txBody>
          <a:bodyPr>
            <a:normAutofit/>
          </a:bodyPr>
          <a:lstStyle/>
          <a:p>
            <a:r>
              <a:rPr lang="es-ES" sz="4000" b="1" dirty="0"/>
              <a:t>TRAUMA CRÁNEO-ENCEFÁLICO</a:t>
            </a:r>
            <a:endParaRPr lang="en-US" sz="4000" b="1" dirty="0"/>
          </a:p>
        </p:txBody>
      </p:sp>
    </p:spTree>
    <p:extLst>
      <p:ext uri="{BB962C8B-B14F-4D97-AF65-F5344CB8AC3E}">
        <p14:creationId xmlns:p14="http://schemas.microsoft.com/office/powerpoint/2010/main" val="2155174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994" y="439933"/>
            <a:ext cx="8007229" cy="593664"/>
          </a:xfrm>
        </p:spPr>
        <p:txBody>
          <a:bodyPr>
            <a:noAutofit/>
          </a:bodyPr>
          <a:lstStyle/>
          <a:p>
            <a:r>
              <a:rPr lang="es-ES_tradnl" sz="3200" b="1" dirty="0"/>
              <a:t>HEMATOMA </a:t>
            </a:r>
            <a:br>
              <a:rPr lang="es-ES_tradnl" sz="3200" b="1" dirty="0"/>
            </a:br>
            <a:r>
              <a:rPr lang="es-ES_tradnl" sz="3200" b="1" dirty="0"/>
              <a:t>SUBDURAL</a:t>
            </a:r>
          </a:p>
        </p:txBody>
      </p:sp>
      <p:sp>
        <p:nvSpPr>
          <p:cNvPr id="3" name="Marcador de contenido 2"/>
          <p:cNvSpPr>
            <a:spLocks noGrp="1"/>
          </p:cNvSpPr>
          <p:nvPr>
            <p:ph idx="1"/>
          </p:nvPr>
        </p:nvSpPr>
        <p:spPr>
          <a:xfrm>
            <a:off x="6714394" y="3582337"/>
            <a:ext cx="4624388" cy="1952625"/>
          </a:xfrm>
          <a:solidFill>
            <a:srgbClr val="06AEAA"/>
          </a:solidFill>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marL="342900" indent="-342900">
              <a:buFont typeface="Arial" charset="0"/>
              <a:buChar char="•"/>
            </a:pPr>
            <a:r>
              <a:rPr lang="es-ES_tradnl" b="0" dirty="0">
                <a:ea typeface="Arial Narrow" charset="0"/>
                <a:cs typeface="Arial Narrow" charset="0"/>
              </a:rPr>
              <a:t>Sangrado venoso (V. puente)</a:t>
            </a:r>
          </a:p>
          <a:p>
            <a:pPr marL="342900" indent="-342900">
              <a:buFont typeface="Arial" charset="0"/>
              <a:buChar char="•"/>
            </a:pPr>
            <a:r>
              <a:rPr lang="es-ES_tradnl" b="0" dirty="0">
                <a:ea typeface="Arial Narrow" charset="0"/>
                <a:cs typeface="Arial Narrow" charset="0"/>
              </a:rPr>
              <a:t>Forma de “media luna”</a:t>
            </a:r>
          </a:p>
          <a:p>
            <a:pPr marL="342900" indent="-342900">
              <a:buFont typeface="Arial" charset="0"/>
              <a:buChar char="•"/>
            </a:pPr>
            <a:r>
              <a:rPr lang="es-ES_tradnl" b="0" dirty="0">
                <a:ea typeface="Arial Narrow" charset="0"/>
                <a:cs typeface="Arial Narrow" charset="0"/>
              </a:rPr>
              <a:t>Agudo - Subagudo - Crónico</a:t>
            </a:r>
          </a:p>
          <a:p>
            <a:pPr lvl="1" indent="-342900">
              <a:buFont typeface="Arial" charset="0"/>
              <a:buChar char="•"/>
            </a:pPr>
            <a:r>
              <a:rPr lang="es-ES_tradnl" sz="1350" dirty="0">
                <a:ea typeface="Arial Narrow" charset="0"/>
                <a:cs typeface="Arial Narrow" charset="0"/>
              </a:rPr>
              <a:t>(Anemia)</a:t>
            </a:r>
          </a:p>
          <a:p>
            <a:pPr marL="342900" indent="-342900">
              <a:buFont typeface="Arial" charset="0"/>
              <a:buChar char="•"/>
            </a:pPr>
            <a:r>
              <a:rPr lang="es-ES_tradnl" b="0" dirty="0">
                <a:ea typeface="Arial Narrow" charset="0"/>
                <a:cs typeface="Arial Narrow" charset="0"/>
              </a:rPr>
              <a:t>Atraviesa suturas</a:t>
            </a:r>
          </a:p>
          <a:p>
            <a:pPr marL="342900" indent="-342900">
              <a:buFont typeface="Arial" charset="0"/>
              <a:buChar char="•"/>
            </a:pPr>
            <a:endParaRPr lang="es-ES_tradnl" b="0" dirty="0">
              <a:ea typeface="Arial Narrow" charset="0"/>
              <a:cs typeface="Arial Narrow" charset="0"/>
            </a:endParaRPr>
          </a:p>
          <a:p>
            <a:endParaRPr lang="es-ES_tradnl" b="0" dirty="0"/>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944826" y="233087"/>
            <a:ext cx="2495550" cy="2657568"/>
          </a:xfrm>
          <a:prstGeom prst="rect">
            <a:avLst/>
          </a:prstGeom>
        </p:spPr>
      </p:pic>
      <p:sp>
        <p:nvSpPr>
          <p:cNvPr id="6" name="Título 1"/>
          <p:cNvSpPr txBox="1">
            <a:spLocks/>
          </p:cNvSpPr>
          <p:nvPr/>
        </p:nvSpPr>
        <p:spPr>
          <a:xfrm>
            <a:off x="6549033" y="2975447"/>
            <a:ext cx="2643568" cy="292760"/>
          </a:xfrm>
          <a:prstGeom prst="rect">
            <a:avLst/>
          </a:prstGeom>
          <a:solidFill>
            <a:srgbClr val="06AEAA"/>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100" dirty="0">
                <a:solidFill>
                  <a:schemeClr val="bg1"/>
                </a:solidFill>
                <a:latin typeface="Montserrat" panose="00000500000000000000" pitchFamily="50" charset="0"/>
                <a:ea typeface="Arial Narrow" charset="0"/>
                <a:cs typeface="Arial Narrow" charset="0"/>
              </a:rPr>
              <a:t>10-20% de los TEC</a:t>
            </a:r>
          </a:p>
        </p:txBody>
      </p:sp>
      <p:sp>
        <p:nvSpPr>
          <p:cNvPr id="7" name="Rectángulo 6"/>
          <p:cNvSpPr/>
          <p:nvPr/>
        </p:nvSpPr>
        <p:spPr>
          <a:xfrm>
            <a:off x="5943234" y="6288903"/>
            <a:ext cx="6166707" cy="246221"/>
          </a:xfrm>
          <a:prstGeom prst="rect">
            <a:avLst/>
          </a:prstGeom>
        </p:spPr>
        <p:txBody>
          <a:bodyPr wrap="square">
            <a:spAutoFit/>
          </a:bodyPr>
          <a:lstStyle/>
          <a:p>
            <a:r>
              <a:rPr lang="en-US" sz="1000" i="1" dirty="0" err="1">
                <a:solidFill>
                  <a:srgbClr val="000000"/>
                </a:solidFill>
                <a:latin typeface="Montserrat" panose="00000500000000000000" pitchFamily="50" charset="0"/>
                <a:ea typeface="Times New Roman" charset="0"/>
              </a:rPr>
              <a:t>Jallo</a:t>
            </a:r>
            <a:r>
              <a:rPr lang="en-US" sz="1000" i="1" dirty="0">
                <a:solidFill>
                  <a:srgbClr val="000000"/>
                </a:solidFill>
                <a:latin typeface="Montserrat" panose="00000500000000000000" pitchFamily="50" charset="0"/>
                <a:ea typeface="Times New Roman" charset="0"/>
              </a:rPr>
              <a:t> J, Loftus CM. </a:t>
            </a:r>
            <a:r>
              <a:rPr lang="en-US" sz="1000" i="1" dirty="0" err="1">
                <a:solidFill>
                  <a:srgbClr val="000000"/>
                </a:solidFill>
                <a:latin typeface="Montserrat" panose="00000500000000000000" pitchFamily="50" charset="0"/>
                <a:ea typeface="Times New Roman" charset="0"/>
              </a:rPr>
              <a:t>Neurotrauma</a:t>
            </a:r>
            <a:r>
              <a:rPr lang="en-US" sz="1000" i="1" dirty="0">
                <a:solidFill>
                  <a:srgbClr val="000000"/>
                </a:solidFill>
                <a:latin typeface="Montserrat" panose="00000500000000000000" pitchFamily="50" charset="0"/>
                <a:ea typeface="Times New Roman" charset="0"/>
              </a:rPr>
              <a:t> and Critical Care of the Brain. </a:t>
            </a:r>
            <a:r>
              <a:rPr lang="en-US" sz="1000" i="1" dirty="0" err="1">
                <a:solidFill>
                  <a:srgbClr val="000000"/>
                </a:solidFill>
                <a:latin typeface="Montserrat" panose="00000500000000000000" pitchFamily="50" charset="0"/>
                <a:ea typeface="Times New Roman" charset="0"/>
              </a:rPr>
              <a:t>Thieme</a:t>
            </a:r>
            <a:r>
              <a:rPr lang="en-US" sz="1000" i="1" dirty="0">
                <a:solidFill>
                  <a:srgbClr val="000000"/>
                </a:solidFill>
                <a:latin typeface="Montserrat" panose="00000500000000000000" pitchFamily="50" charset="0"/>
                <a:ea typeface="Times New Roman" charset="0"/>
              </a:rPr>
              <a:t> Medical Pub. </a:t>
            </a:r>
            <a:r>
              <a:rPr lang="es-ES_tradnl" sz="1000" i="1" dirty="0">
                <a:solidFill>
                  <a:srgbClr val="000000"/>
                </a:solidFill>
                <a:latin typeface="Montserrat" panose="00000500000000000000" pitchFamily="50" charset="0"/>
                <a:ea typeface="Times New Roman" charset="0"/>
              </a:rPr>
              <a:t>(2009) </a:t>
            </a:r>
            <a:endParaRPr lang="es-ES_tradnl" sz="1000" i="1" dirty="0">
              <a:latin typeface="Montserrat" panose="00000500000000000000" pitchFamily="50" charset="0"/>
            </a:endParaRPr>
          </a:p>
        </p:txBody>
      </p:sp>
      <p:sp>
        <p:nvSpPr>
          <p:cNvPr id="8" name="Título 1"/>
          <p:cNvSpPr txBox="1">
            <a:spLocks/>
          </p:cNvSpPr>
          <p:nvPr/>
        </p:nvSpPr>
        <p:spPr>
          <a:xfrm>
            <a:off x="9411524" y="2975447"/>
            <a:ext cx="2409825" cy="292760"/>
          </a:xfrm>
          <a:prstGeom prst="rect">
            <a:avLst/>
          </a:prstGeom>
          <a:solidFill>
            <a:srgbClr val="06AEAA"/>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100" dirty="0">
                <a:solidFill>
                  <a:schemeClr val="bg1"/>
                </a:solidFill>
                <a:latin typeface="Montserrat" panose="00000500000000000000" pitchFamily="50" charset="0"/>
                <a:ea typeface="Arial Narrow" charset="0"/>
                <a:cs typeface="Arial Narrow" charset="0"/>
              </a:rPr>
              <a:t>Mortalidad: 30%</a:t>
            </a:r>
          </a:p>
        </p:txBody>
      </p:sp>
      <p:sp>
        <p:nvSpPr>
          <p:cNvPr id="9" name="Rectángulo 8"/>
          <p:cNvSpPr/>
          <p:nvPr/>
        </p:nvSpPr>
        <p:spPr>
          <a:xfrm>
            <a:off x="6766782" y="3420228"/>
            <a:ext cx="4572000" cy="2585323"/>
          </a:xfrm>
          <a:prstGeom prst="rect">
            <a:avLst/>
          </a:prstGeom>
          <a:solidFill>
            <a:srgbClr val="152B48"/>
          </a:solidFill>
        </p:spPr>
        <p:style>
          <a:lnRef idx="3">
            <a:schemeClr val="lt1"/>
          </a:lnRef>
          <a:fillRef idx="1">
            <a:schemeClr val="accent1"/>
          </a:fillRef>
          <a:effectRef idx="1">
            <a:schemeClr val="accent1"/>
          </a:effectRef>
          <a:fontRef idx="minor">
            <a:schemeClr val="lt1"/>
          </a:fontRef>
        </p:style>
        <p:txBody>
          <a:bodyPr>
            <a:spAutoFit/>
          </a:bodyPr>
          <a:lstStyle/>
          <a:p>
            <a:pPr>
              <a:buFontTx/>
              <a:buChar char="-"/>
            </a:pPr>
            <a:r>
              <a:rPr lang="es-ES" dirty="0">
                <a:latin typeface="Montserrat" panose="00000500000000000000" pitchFamily="50" charset="0"/>
              </a:rPr>
              <a:t>25-55%: no AP de trauma. </a:t>
            </a:r>
          </a:p>
          <a:p>
            <a:pPr marL="45720"/>
            <a:r>
              <a:rPr lang="es-ES" dirty="0">
                <a:latin typeface="Montserrat" panose="00000500000000000000" pitchFamily="50" charset="0"/>
              </a:rPr>
              <a:t>	* Especialmente en atrofia cerebral. </a:t>
            </a:r>
          </a:p>
          <a:p>
            <a:pPr>
              <a:buFontTx/>
              <a:buChar char="-"/>
            </a:pPr>
            <a:r>
              <a:rPr lang="es-ES" dirty="0">
                <a:latin typeface="Montserrat" panose="00000500000000000000" pitchFamily="50" charset="0"/>
              </a:rPr>
              <a:t>Asociado a :</a:t>
            </a:r>
          </a:p>
          <a:p>
            <a:pPr marL="45720"/>
            <a:r>
              <a:rPr lang="es-ES" dirty="0">
                <a:latin typeface="Montserrat" panose="00000500000000000000" pitchFamily="50" charset="0"/>
              </a:rPr>
              <a:t>	* Anticoagulación.</a:t>
            </a:r>
          </a:p>
          <a:p>
            <a:pPr marL="45720"/>
            <a:r>
              <a:rPr lang="es-ES" dirty="0">
                <a:latin typeface="Montserrat" panose="00000500000000000000" pitchFamily="50" charset="0"/>
              </a:rPr>
              <a:t>	* Derivaciones.</a:t>
            </a:r>
          </a:p>
          <a:p>
            <a:pPr marL="45720"/>
            <a:r>
              <a:rPr lang="es-ES" dirty="0">
                <a:latin typeface="Montserrat" panose="00000500000000000000" pitchFamily="50" charset="0"/>
              </a:rPr>
              <a:t>	* Epilepsia.</a:t>
            </a:r>
          </a:p>
          <a:p>
            <a:pPr marL="45720"/>
            <a:r>
              <a:rPr lang="es-ES" dirty="0">
                <a:latin typeface="Montserrat" panose="00000500000000000000" pitchFamily="50" charset="0"/>
              </a:rPr>
              <a:t>	* Abuso de alcohol.</a:t>
            </a:r>
          </a:p>
          <a:p>
            <a:pPr marL="45720"/>
            <a:r>
              <a:rPr lang="es-ES" dirty="0">
                <a:latin typeface="Montserrat" panose="00000500000000000000" pitchFamily="50" charset="0"/>
              </a:rPr>
              <a:t>	* Tumores (raro). </a:t>
            </a:r>
          </a:p>
        </p:txBody>
      </p:sp>
      <p:pic>
        <p:nvPicPr>
          <p:cNvPr id="10" name="Imagen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563661" y="233087"/>
            <a:ext cx="2766449" cy="3341745"/>
          </a:xfrm>
          <a:prstGeom prst="rect">
            <a:avLst/>
          </a:prstGeom>
        </p:spPr>
      </p:pic>
    </p:spTree>
    <p:extLst>
      <p:ext uri="{BB962C8B-B14F-4D97-AF65-F5344CB8AC3E}">
        <p14:creationId xmlns:p14="http://schemas.microsoft.com/office/powerpoint/2010/main" val="409304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4499" y="447678"/>
            <a:ext cx="2828926" cy="3543301"/>
          </a:xfrm>
          <a:prstGeom prst="rect">
            <a:avLst/>
          </a:prstGeom>
          <a:solidFill>
            <a:schemeClr val="tx1"/>
          </a:solidFill>
        </p:spPr>
      </p:pic>
      <p:pic>
        <p:nvPicPr>
          <p:cNvPr id="7" name="Imagen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19652" y="447678"/>
            <a:ext cx="2695575" cy="3543301"/>
          </a:xfrm>
          <a:prstGeom prst="rect">
            <a:avLst/>
          </a:prstGeom>
        </p:spPr>
      </p:pic>
      <p:pic>
        <p:nvPicPr>
          <p:cNvPr id="8" name="Imagen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791449" y="447677"/>
            <a:ext cx="2781300" cy="3543301"/>
          </a:xfrm>
          <a:prstGeom prst="rect">
            <a:avLst/>
          </a:prstGeom>
        </p:spPr>
      </p:pic>
      <p:sp>
        <p:nvSpPr>
          <p:cNvPr id="9" name="CuadroTexto 8"/>
          <p:cNvSpPr txBox="1"/>
          <p:nvPr/>
        </p:nvSpPr>
        <p:spPr>
          <a:xfrm>
            <a:off x="2500311" y="3713975"/>
            <a:ext cx="1314450" cy="261610"/>
          </a:xfrm>
          <a:prstGeom prst="rect">
            <a:avLst/>
          </a:prstGeom>
          <a:solidFill>
            <a:srgbClr val="06AEAA"/>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S_tradnl" sz="1100">
                <a:solidFill>
                  <a:schemeClr val="bg1"/>
                </a:solidFill>
                <a:latin typeface="Montserrat" panose="00000500000000000000" pitchFamily="50" charset="0"/>
              </a:rPr>
              <a:t>Agudo: 0-3 días</a:t>
            </a:r>
          </a:p>
        </p:txBody>
      </p:sp>
      <p:sp>
        <p:nvSpPr>
          <p:cNvPr id="11" name="CuadroTexto 10"/>
          <p:cNvSpPr txBox="1"/>
          <p:nvPr/>
        </p:nvSpPr>
        <p:spPr>
          <a:xfrm>
            <a:off x="5395914" y="3704450"/>
            <a:ext cx="1662113" cy="261610"/>
          </a:xfrm>
          <a:prstGeom prst="rect">
            <a:avLst/>
          </a:prstGeom>
          <a:solidFill>
            <a:srgbClr val="06AEAA"/>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_tradnl" sz="1100">
                <a:solidFill>
                  <a:schemeClr val="bg1"/>
                </a:solidFill>
                <a:latin typeface="Montserrat" panose="00000500000000000000" pitchFamily="50" charset="0"/>
              </a:rPr>
              <a:t>Subagudo: 3-14 </a:t>
            </a:r>
            <a:r>
              <a:rPr lang="es-ES_tradnl" sz="1100" dirty="0">
                <a:solidFill>
                  <a:schemeClr val="bg1"/>
                </a:solidFill>
                <a:latin typeface="Montserrat" panose="00000500000000000000" pitchFamily="50" charset="0"/>
              </a:rPr>
              <a:t>días</a:t>
            </a:r>
          </a:p>
        </p:txBody>
      </p:sp>
      <p:sp>
        <p:nvSpPr>
          <p:cNvPr id="12" name="CuadroTexto 11"/>
          <p:cNvSpPr txBox="1"/>
          <p:nvPr/>
        </p:nvSpPr>
        <p:spPr>
          <a:xfrm>
            <a:off x="8353424" y="3704450"/>
            <a:ext cx="1752600" cy="261610"/>
          </a:xfrm>
          <a:prstGeom prst="rect">
            <a:avLst/>
          </a:prstGeom>
          <a:solidFill>
            <a:srgbClr val="06AEAA"/>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_tradnl" sz="1100">
                <a:solidFill>
                  <a:schemeClr val="bg1"/>
                </a:solidFill>
                <a:latin typeface="Montserrat" panose="00000500000000000000" pitchFamily="50" charset="0"/>
              </a:rPr>
              <a:t>Crónico: &gt;3semanas</a:t>
            </a:r>
            <a:endParaRPr lang="es-ES_tradnl" sz="1100" dirty="0">
              <a:solidFill>
                <a:schemeClr val="bg1"/>
              </a:solidFill>
              <a:latin typeface="Montserrat" panose="00000500000000000000" pitchFamily="50" charset="0"/>
            </a:endParaRPr>
          </a:p>
        </p:txBody>
      </p:sp>
      <p:sp>
        <p:nvSpPr>
          <p:cNvPr id="10" name="Título 1"/>
          <p:cNvSpPr txBox="1">
            <a:spLocks/>
          </p:cNvSpPr>
          <p:nvPr/>
        </p:nvSpPr>
        <p:spPr>
          <a:xfrm>
            <a:off x="5562600" y="4990388"/>
            <a:ext cx="5730602" cy="593664"/>
          </a:xfrm>
          <a:prstGeom prst="rect">
            <a:avLst/>
          </a:prstGeom>
          <a:noFill/>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s-ES_tradnl" sz="2800" b="1" dirty="0">
                <a:solidFill>
                  <a:srgbClr val="06AEAA"/>
                </a:solidFill>
                <a:latin typeface="Montserrat" panose="00000500000000000000" pitchFamily="50" charset="0"/>
              </a:rPr>
              <a:t>HEMATOMA SUBDURAL</a:t>
            </a:r>
          </a:p>
        </p:txBody>
      </p:sp>
      <p:pic>
        <p:nvPicPr>
          <p:cNvPr id="2" name="Imagen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91450" y="447677"/>
            <a:ext cx="2734945" cy="3243218"/>
          </a:xfrm>
          <a:prstGeom prst="rect">
            <a:avLst/>
          </a:prstGeom>
        </p:spPr>
      </p:pic>
      <p:pic>
        <p:nvPicPr>
          <p:cNvPr id="14" name="Imagen 1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91450" y="1273948"/>
            <a:ext cx="2734945" cy="1919058"/>
          </a:xfrm>
          <a:prstGeom prst="rect">
            <a:avLst/>
          </a:prstGeom>
          <a:noFill/>
        </p:spPr>
      </p:pic>
    </p:spTree>
    <p:extLst>
      <p:ext uri="{BB962C8B-B14F-4D97-AF65-F5344CB8AC3E}">
        <p14:creationId xmlns:p14="http://schemas.microsoft.com/office/powerpoint/2010/main" val="79342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2345" y="352913"/>
            <a:ext cx="3337397" cy="353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2002" y="904197"/>
            <a:ext cx="4871445" cy="298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p:cNvSpPr txBox="1"/>
          <p:nvPr/>
        </p:nvSpPr>
        <p:spPr>
          <a:xfrm>
            <a:off x="5892002" y="604112"/>
            <a:ext cx="2510789" cy="300082"/>
          </a:xfrm>
          <a:prstGeom prst="rect">
            <a:avLst/>
          </a:prstGeom>
          <a:solidFill>
            <a:srgbClr val="06AEAA"/>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_tradnl" sz="1350" b="1">
                <a:solidFill>
                  <a:schemeClr val="bg1"/>
                </a:solidFill>
                <a:latin typeface="Montserrat" panose="00000500000000000000" pitchFamily="50" charset="0"/>
              </a:rPr>
              <a:t>SIGNO DEL REMOLINO</a:t>
            </a:r>
          </a:p>
        </p:txBody>
      </p:sp>
      <p:sp>
        <p:nvSpPr>
          <p:cNvPr id="8" name="Título 1"/>
          <p:cNvSpPr txBox="1">
            <a:spLocks/>
          </p:cNvSpPr>
          <p:nvPr/>
        </p:nvSpPr>
        <p:spPr>
          <a:xfrm>
            <a:off x="5032845" y="5079199"/>
            <a:ext cx="5730602" cy="593664"/>
          </a:xfrm>
          <a:prstGeom prst="rect">
            <a:avLst/>
          </a:prstGeom>
        </p:spPr>
        <p:txBody>
          <a:bodyPr vert="horz"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r"/>
            <a:r>
              <a:rPr lang="es-ES_tradnl" b="1" dirty="0">
                <a:solidFill>
                  <a:srgbClr val="06AEAA"/>
                </a:solidFill>
                <a:latin typeface="Montserrat" panose="00000500000000000000" pitchFamily="50" charset="0"/>
              </a:rPr>
              <a:t>HEMATOMA SUBDURAL</a:t>
            </a:r>
          </a:p>
        </p:txBody>
      </p:sp>
    </p:spTree>
    <p:extLst>
      <p:ext uri="{BB962C8B-B14F-4D97-AF65-F5344CB8AC3E}">
        <p14:creationId xmlns:p14="http://schemas.microsoft.com/office/powerpoint/2010/main" val="176664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01422" y="303325"/>
            <a:ext cx="2736919" cy="3438380"/>
          </a:xfrm>
          <a:prstGeom prst="rect">
            <a:avLst/>
          </a:prstGeom>
        </p:spPr>
      </p:pic>
      <p:sp>
        <p:nvSpPr>
          <p:cNvPr id="7" name="Marcador de contenido 2"/>
          <p:cNvSpPr>
            <a:spLocks noGrp="1"/>
          </p:cNvSpPr>
          <p:nvPr>
            <p:ph idx="1"/>
          </p:nvPr>
        </p:nvSpPr>
        <p:spPr>
          <a:xfrm>
            <a:off x="7108773" y="4229686"/>
            <a:ext cx="4557713" cy="1952625"/>
          </a:xfrm>
          <a:solidFill>
            <a:srgbClr val="06AEAA"/>
          </a:solidFill>
        </p:spPr>
        <p:style>
          <a:lnRef idx="1">
            <a:schemeClr val="accent6"/>
          </a:lnRef>
          <a:fillRef idx="2">
            <a:schemeClr val="accent6"/>
          </a:fillRef>
          <a:effectRef idx="1">
            <a:schemeClr val="accent6"/>
          </a:effectRef>
          <a:fontRef idx="minor">
            <a:schemeClr val="dk1"/>
          </a:fontRef>
        </p:style>
        <p:txBody>
          <a:bodyPr>
            <a:normAutofit/>
          </a:bodyPr>
          <a:lstStyle/>
          <a:p>
            <a:pPr marL="342900" indent="-342900">
              <a:buFont typeface="Arial" charset="0"/>
              <a:buChar char="•"/>
            </a:pPr>
            <a:r>
              <a:rPr lang="es-ES_tradnl" sz="1800" b="0" dirty="0">
                <a:solidFill>
                  <a:schemeClr val="bg1"/>
                </a:solidFill>
                <a:ea typeface="Arial Narrow" charset="0"/>
                <a:cs typeface="Arial Narrow" charset="0"/>
              </a:rPr>
              <a:t>Sangrado por A. meníngea media</a:t>
            </a:r>
          </a:p>
          <a:p>
            <a:pPr marL="342900" indent="-342900">
              <a:buFont typeface="Arial" charset="0"/>
              <a:buChar char="•"/>
            </a:pPr>
            <a:r>
              <a:rPr lang="es-ES_tradnl" sz="1800" b="0" dirty="0">
                <a:solidFill>
                  <a:schemeClr val="bg1"/>
                </a:solidFill>
                <a:ea typeface="Arial Narrow" charset="0"/>
                <a:cs typeface="Arial Narrow" charset="0"/>
              </a:rPr>
              <a:t>Apariencia biconvexa</a:t>
            </a:r>
          </a:p>
          <a:p>
            <a:pPr marL="342900" indent="-342900">
              <a:buFont typeface="Arial" charset="0"/>
              <a:buChar char="•"/>
            </a:pPr>
            <a:r>
              <a:rPr lang="es-ES_tradnl" sz="1800" b="0" dirty="0">
                <a:solidFill>
                  <a:schemeClr val="bg1"/>
                </a:solidFill>
                <a:ea typeface="Arial Narrow" charset="0"/>
                <a:cs typeface="Arial Narrow" charset="0"/>
              </a:rPr>
              <a:t>Se asocia a fracturas (75%)</a:t>
            </a:r>
            <a:endParaRPr lang="es-ES_tradnl" sz="800" dirty="0">
              <a:solidFill>
                <a:schemeClr val="bg1"/>
              </a:solidFill>
              <a:ea typeface="Arial Narrow" charset="0"/>
              <a:cs typeface="Arial Narrow" charset="0"/>
            </a:endParaRPr>
          </a:p>
          <a:p>
            <a:pPr marL="342900" indent="-342900">
              <a:buFont typeface="Arial" charset="0"/>
              <a:buChar char="•"/>
            </a:pPr>
            <a:r>
              <a:rPr lang="es-ES_tradnl" sz="1800" b="0" dirty="0">
                <a:solidFill>
                  <a:schemeClr val="bg1"/>
                </a:solidFill>
                <a:ea typeface="Arial Narrow" charset="0"/>
                <a:cs typeface="Arial Narrow" charset="0"/>
              </a:rPr>
              <a:t>Raros en &gt;50-60 años</a:t>
            </a:r>
            <a:endParaRPr lang="es-ES_tradnl" sz="1800" b="0" dirty="0">
              <a:solidFill>
                <a:schemeClr val="bg1"/>
              </a:solidFill>
            </a:endParaRPr>
          </a:p>
          <a:p>
            <a:pPr marL="342900" indent="-342900">
              <a:buFont typeface="Arial" charset="0"/>
              <a:buChar char="•"/>
            </a:pPr>
            <a:r>
              <a:rPr lang="es-ES_tradnl" sz="1800" b="0" dirty="0">
                <a:solidFill>
                  <a:schemeClr val="bg1"/>
                </a:solidFill>
                <a:ea typeface="Arial Narrow" charset="0"/>
                <a:cs typeface="Arial Narrow" charset="0"/>
              </a:rPr>
              <a:t>Raros </a:t>
            </a:r>
            <a:r>
              <a:rPr lang="es-ES_tradnl" sz="1800" b="0" dirty="0" err="1">
                <a:solidFill>
                  <a:schemeClr val="bg1"/>
                </a:solidFill>
                <a:ea typeface="Arial Narrow" charset="0"/>
                <a:cs typeface="Arial Narrow" charset="0"/>
              </a:rPr>
              <a:t>infratentoriales</a:t>
            </a:r>
            <a:endParaRPr lang="es-ES_tradnl" sz="1800" b="0" dirty="0">
              <a:solidFill>
                <a:schemeClr val="bg1"/>
              </a:solidFill>
              <a:ea typeface="Arial Narrow" charset="0"/>
              <a:cs typeface="Arial Narrow" charset="0"/>
            </a:endParaRPr>
          </a:p>
        </p:txBody>
      </p:sp>
      <p:pic>
        <p:nvPicPr>
          <p:cNvPr id="5" name="Imagen 4"/>
          <p:cNvPicPr>
            <a:picLocks noChangeAspect="1"/>
          </p:cNvPicPr>
          <p:nvPr/>
        </p:nvPicPr>
        <p:blipFill>
          <a:blip r:embed="rId4" cstate="email">
            <a:extLst>
              <a:ext uri="{BEBA8EAE-BF5A-486C-A8C5-ECC9F3942E4B}">
                <a14:imgProps xmlns:a14="http://schemas.microsoft.com/office/drawing/2010/main">
                  <a14:imgLayer r:embed="rId5">
                    <a14:imgEffect>
                      <a14:backgroundRemoval t="1188" b="97625" l="2451" r="97794">
                        <a14:foregroundMark x1="46569" y1="88836" x2="46569" y2="88836"/>
                      </a14:backgroundRemoval>
                    </a14:imgEffect>
                  </a14:imgLayer>
                </a14:imgProps>
              </a:ext>
              <a:ext uri="{28A0092B-C50C-407E-A947-70E740481C1C}">
                <a14:useLocalDpi xmlns:a14="http://schemas.microsoft.com/office/drawing/2010/main"/>
              </a:ext>
            </a:extLst>
          </a:blip>
          <a:stretch>
            <a:fillRect/>
          </a:stretch>
        </p:blipFill>
        <p:spPr>
          <a:xfrm>
            <a:off x="9553218" y="696960"/>
            <a:ext cx="2343150" cy="2651110"/>
          </a:xfrm>
          <a:prstGeom prst="rect">
            <a:avLst/>
          </a:prstGeom>
        </p:spPr>
      </p:pic>
      <p:sp>
        <p:nvSpPr>
          <p:cNvPr id="8" name="Título 1"/>
          <p:cNvSpPr txBox="1">
            <a:spLocks/>
          </p:cNvSpPr>
          <p:nvPr/>
        </p:nvSpPr>
        <p:spPr>
          <a:xfrm>
            <a:off x="6794773" y="3864574"/>
            <a:ext cx="2643568" cy="292760"/>
          </a:xfrm>
          <a:prstGeom prst="rect">
            <a:avLst/>
          </a:prstGeom>
          <a:solidFill>
            <a:srgbClr val="06AEAA"/>
          </a:solidFill>
        </p:spPr>
        <p:style>
          <a:lnRef idx="2">
            <a:schemeClr val="accent6">
              <a:shade val="50000"/>
            </a:schemeClr>
          </a:lnRef>
          <a:fillRef idx="1">
            <a:schemeClr val="accent6"/>
          </a:fillRef>
          <a:effectRef idx="0">
            <a:schemeClr val="accent6"/>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000" dirty="0">
                <a:solidFill>
                  <a:schemeClr val="bg1"/>
                </a:solidFill>
                <a:latin typeface="Montserrat" panose="00000500000000000000" pitchFamily="50" charset="0"/>
                <a:ea typeface="Arial Narrow" charset="0"/>
                <a:cs typeface="Arial Narrow" charset="0"/>
              </a:rPr>
              <a:t>2,7-4% de los TEC</a:t>
            </a:r>
          </a:p>
        </p:txBody>
      </p:sp>
      <p:sp>
        <p:nvSpPr>
          <p:cNvPr id="9" name="Título 1"/>
          <p:cNvSpPr txBox="1">
            <a:spLocks/>
          </p:cNvSpPr>
          <p:nvPr/>
        </p:nvSpPr>
        <p:spPr>
          <a:xfrm>
            <a:off x="9553218" y="3857625"/>
            <a:ext cx="2409825" cy="292760"/>
          </a:xfrm>
          <a:prstGeom prst="rect">
            <a:avLst/>
          </a:prstGeom>
          <a:solidFill>
            <a:srgbClr val="06AEAA"/>
          </a:solidFill>
        </p:spPr>
        <p:style>
          <a:lnRef idx="2">
            <a:schemeClr val="accent6">
              <a:shade val="50000"/>
            </a:schemeClr>
          </a:lnRef>
          <a:fillRef idx="1">
            <a:schemeClr val="accent6"/>
          </a:fillRef>
          <a:effectRef idx="0">
            <a:schemeClr val="accent6"/>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000" dirty="0">
                <a:solidFill>
                  <a:schemeClr val="bg1"/>
                </a:solidFill>
                <a:latin typeface="Montserrat" panose="00000500000000000000" pitchFamily="50" charset="0"/>
                <a:ea typeface="Arial Narrow" charset="0"/>
                <a:cs typeface="Arial Narrow" charset="0"/>
              </a:rPr>
              <a:t>Mortalidad: 10%</a:t>
            </a:r>
          </a:p>
        </p:txBody>
      </p:sp>
      <p:sp>
        <p:nvSpPr>
          <p:cNvPr id="10" name="Rectángulo 9"/>
          <p:cNvSpPr/>
          <p:nvPr/>
        </p:nvSpPr>
        <p:spPr>
          <a:xfrm>
            <a:off x="6435122" y="6470237"/>
            <a:ext cx="7855334" cy="200055"/>
          </a:xfrm>
          <a:prstGeom prst="rect">
            <a:avLst/>
          </a:prstGeom>
        </p:spPr>
        <p:txBody>
          <a:bodyPr wrap="square">
            <a:spAutoFit/>
          </a:bodyPr>
          <a:lstStyle/>
          <a:p>
            <a:r>
              <a:rPr lang="en-US" sz="700" i="1" dirty="0">
                <a:solidFill>
                  <a:srgbClr val="000000"/>
                </a:solidFill>
                <a:latin typeface="Montserrat" panose="00000500000000000000" pitchFamily="50" charset="0"/>
                <a:ea typeface="Times New Roman" charset="0"/>
              </a:rPr>
              <a:t>Takeuchi S, Wada K, </a:t>
            </a:r>
            <a:r>
              <a:rPr lang="en-US" sz="700" i="1" dirty="0" err="1">
                <a:solidFill>
                  <a:srgbClr val="000000"/>
                </a:solidFill>
                <a:latin typeface="Montserrat" panose="00000500000000000000" pitchFamily="50" charset="0"/>
                <a:ea typeface="Times New Roman" charset="0"/>
              </a:rPr>
              <a:t>Takasato</a:t>
            </a:r>
            <a:r>
              <a:rPr lang="en-US" sz="700" i="1" dirty="0">
                <a:solidFill>
                  <a:srgbClr val="000000"/>
                </a:solidFill>
                <a:latin typeface="Montserrat" panose="00000500000000000000" pitchFamily="50" charset="0"/>
                <a:ea typeface="Times New Roman" charset="0"/>
              </a:rPr>
              <a:t> Y et-al. Traumatic hematoma of the posterior fossa. </a:t>
            </a:r>
            <a:r>
              <a:rPr lang="en-US" sz="700" i="1" dirty="0" err="1">
                <a:solidFill>
                  <a:srgbClr val="000000"/>
                </a:solidFill>
                <a:latin typeface="Montserrat" panose="00000500000000000000" pitchFamily="50" charset="0"/>
                <a:ea typeface="Times New Roman" charset="0"/>
              </a:rPr>
              <a:t>Acta</a:t>
            </a:r>
            <a:r>
              <a:rPr lang="en-US" sz="700" i="1" dirty="0">
                <a:solidFill>
                  <a:srgbClr val="000000"/>
                </a:solidFill>
                <a:latin typeface="Montserrat" panose="00000500000000000000" pitchFamily="50" charset="0"/>
                <a:ea typeface="Times New Roman" charset="0"/>
              </a:rPr>
              <a:t> </a:t>
            </a:r>
            <a:r>
              <a:rPr lang="en-US" sz="700" i="1" dirty="0" err="1">
                <a:solidFill>
                  <a:srgbClr val="000000"/>
                </a:solidFill>
                <a:latin typeface="Montserrat" panose="00000500000000000000" pitchFamily="50" charset="0"/>
                <a:ea typeface="Times New Roman" charset="0"/>
              </a:rPr>
              <a:t>Neurochir</a:t>
            </a:r>
            <a:r>
              <a:rPr lang="en-US" sz="700" i="1" dirty="0">
                <a:solidFill>
                  <a:srgbClr val="000000"/>
                </a:solidFill>
                <a:latin typeface="Montserrat" panose="00000500000000000000" pitchFamily="50" charset="0"/>
                <a:ea typeface="Times New Roman" charset="0"/>
              </a:rPr>
              <a:t>. Suppl. 2013;118: 135-8</a:t>
            </a:r>
            <a:endParaRPr lang="es-ES_tradnl" sz="700" i="1" dirty="0">
              <a:latin typeface="Montserrat" panose="00000500000000000000" pitchFamily="50" charset="0"/>
              <a:ea typeface="Calibri" charset="0"/>
            </a:endParaRPr>
          </a:p>
        </p:txBody>
      </p:sp>
      <p:sp>
        <p:nvSpPr>
          <p:cNvPr id="11" name="Título 1"/>
          <p:cNvSpPr txBox="1">
            <a:spLocks/>
          </p:cNvSpPr>
          <p:nvPr/>
        </p:nvSpPr>
        <p:spPr>
          <a:xfrm>
            <a:off x="584062" y="797028"/>
            <a:ext cx="5730602" cy="593664"/>
          </a:xfrm>
          <a:prstGeom prst="rect">
            <a:avLst/>
          </a:prstGeom>
        </p:spPr>
        <p:txBody>
          <a:bodyPr vert="horz" anchor="ct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s-ES_tradnl" sz="3200" b="1" dirty="0">
                <a:solidFill>
                  <a:srgbClr val="06AEAA"/>
                </a:solidFill>
                <a:latin typeface="Montserrat" panose="00000500000000000000" pitchFamily="50" charset="0"/>
              </a:rPr>
              <a:t>HEMATOMA EPIDURAL</a:t>
            </a:r>
          </a:p>
        </p:txBody>
      </p:sp>
      <p:sp>
        <p:nvSpPr>
          <p:cNvPr id="2" name="Rectángulo 1"/>
          <p:cNvSpPr/>
          <p:nvPr/>
        </p:nvSpPr>
        <p:spPr>
          <a:xfrm>
            <a:off x="7094486" y="4229686"/>
            <a:ext cx="4572000" cy="1815882"/>
          </a:xfrm>
          <a:prstGeom prst="rect">
            <a:avLst/>
          </a:prstGeom>
          <a:solidFill>
            <a:srgbClr val="152B48"/>
          </a:solidFill>
        </p:spPr>
        <p:style>
          <a:lnRef idx="3">
            <a:schemeClr val="lt1"/>
          </a:lnRef>
          <a:fillRef idx="1">
            <a:schemeClr val="accent1"/>
          </a:fillRef>
          <a:effectRef idx="1">
            <a:schemeClr val="accent1"/>
          </a:effectRef>
          <a:fontRef idx="minor">
            <a:schemeClr val="lt1"/>
          </a:fontRef>
        </p:style>
        <p:txBody>
          <a:bodyPr>
            <a:spAutoFit/>
          </a:bodyPr>
          <a:lstStyle/>
          <a:p>
            <a:pPr>
              <a:buFontTx/>
              <a:buChar char="-"/>
            </a:pPr>
            <a:r>
              <a:rPr lang="es-ES" sz="1600" dirty="0">
                <a:latin typeface="Montserrat" panose="00000500000000000000" pitchFamily="50" charset="0"/>
              </a:rPr>
              <a:t>Lesión de fosa anterior:</a:t>
            </a:r>
          </a:p>
          <a:p>
            <a:pPr marL="45720"/>
            <a:r>
              <a:rPr lang="es-ES" sz="1600" dirty="0">
                <a:latin typeface="Montserrat" panose="00000500000000000000" pitchFamily="50" charset="0"/>
              </a:rPr>
              <a:t>	* Lesión de A. Meníngea anterior.</a:t>
            </a:r>
          </a:p>
          <a:p>
            <a:pPr>
              <a:buFontTx/>
              <a:buChar char="-"/>
            </a:pPr>
            <a:r>
              <a:rPr lang="es-ES" sz="1600" dirty="0">
                <a:latin typeface="Montserrat" panose="00000500000000000000" pitchFamily="50" charset="0"/>
              </a:rPr>
              <a:t>Región </a:t>
            </a:r>
            <a:r>
              <a:rPr lang="es-ES" sz="1600" dirty="0" err="1">
                <a:latin typeface="Montserrat" panose="00000500000000000000" pitchFamily="50" charset="0"/>
              </a:rPr>
              <a:t>parasagital</a:t>
            </a:r>
            <a:r>
              <a:rPr lang="es-ES" sz="1600" dirty="0">
                <a:latin typeface="Montserrat" panose="00000500000000000000" pitchFamily="50" charset="0"/>
              </a:rPr>
              <a:t>:</a:t>
            </a:r>
          </a:p>
          <a:p>
            <a:pPr marL="45720"/>
            <a:r>
              <a:rPr lang="es-ES" sz="1600" dirty="0">
                <a:latin typeface="Montserrat" panose="00000500000000000000" pitchFamily="50" charset="0"/>
              </a:rPr>
              <a:t>	* Seno sagital superior.</a:t>
            </a:r>
          </a:p>
          <a:p>
            <a:pPr>
              <a:buFontTx/>
              <a:buChar char="-"/>
            </a:pPr>
            <a:r>
              <a:rPr lang="es-ES" sz="1600" dirty="0">
                <a:latin typeface="Montserrat" panose="00000500000000000000" pitchFamily="50" charset="0"/>
              </a:rPr>
              <a:t>Fosa posterior:</a:t>
            </a:r>
          </a:p>
          <a:p>
            <a:pPr marL="45720"/>
            <a:r>
              <a:rPr lang="es-ES" sz="1600" dirty="0">
                <a:latin typeface="Montserrat" panose="00000500000000000000" pitchFamily="50" charset="0"/>
              </a:rPr>
              <a:t>	* Lesión A. Meníngea occipital. </a:t>
            </a:r>
          </a:p>
          <a:p>
            <a:pPr marL="45720"/>
            <a:r>
              <a:rPr lang="es-ES" sz="1600" dirty="0">
                <a:latin typeface="Montserrat" panose="00000500000000000000" pitchFamily="50" charset="0"/>
              </a:rPr>
              <a:t>	* Seno transverso o sigmoideo.</a:t>
            </a:r>
          </a:p>
        </p:txBody>
      </p:sp>
    </p:spTree>
    <p:extLst>
      <p:ext uri="{BB962C8B-B14F-4D97-AF65-F5344CB8AC3E}">
        <p14:creationId xmlns:p14="http://schemas.microsoft.com/office/powerpoint/2010/main" val="279058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a:grpSpLocks/>
          </p:cNvGrpSpPr>
          <p:nvPr/>
        </p:nvGrpSpPr>
        <p:grpSpPr bwMode="auto">
          <a:xfrm>
            <a:off x="6706915" y="1144491"/>
            <a:ext cx="4709961" cy="4880347"/>
            <a:chOff x="-627970" y="0"/>
            <a:chExt cx="5111494" cy="4811150"/>
          </a:xfrm>
        </p:grpSpPr>
        <p:pic>
          <p:nvPicPr>
            <p:cNvPr id="5" name="Imagen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7970" y="0"/>
              <a:ext cx="2498850" cy="229661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044736" y="0"/>
              <a:ext cx="2438788" cy="229661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8397" y="2410489"/>
              <a:ext cx="2400084" cy="240066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35103" y="2410726"/>
              <a:ext cx="2400576" cy="240042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ítulo 1"/>
          <p:cNvSpPr>
            <a:spLocks noGrp="1"/>
          </p:cNvSpPr>
          <p:nvPr>
            <p:ph type="title"/>
          </p:nvPr>
        </p:nvSpPr>
        <p:spPr>
          <a:xfrm>
            <a:off x="1354933" y="334003"/>
            <a:ext cx="9482134" cy="593664"/>
          </a:xfrm>
        </p:spPr>
        <p:txBody>
          <a:bodyPr>
            <a:noAutofit/>
          </a:bodyPr>
          <a:lstStyle/>
          <a:p>
            <a:pPr algn="ctr"/>
            <a:r>
              <a:rPr lang="es-ES_tradnl" sz="2800" b="1" dirty="0"/>
              <a:t>HEMORRAGIA SUBARACNOIDEA TRAUMÁTICA</a:t>
            </a:r>
          </a:p>
        </p:txBody>
      </p:sp>
      <p:sp>
        <p:nvSpPr>
          <p:cNvPr id="10" name="Título 1"/>
          <p:cNvSpPr txBox="1">
            <a:spLocks/>
          </p:cNvSpPr>
          <p:nvPr/>
        </p:nvSpPr>
        <p:spPr>
          <a:xfrm>
            <a:off x="1736998" y="1791734"/>
            <a:ext cx="3314700" cy="397442"/>
          </a:xfrm>
          <a:prstGeom prst="rect">
            <a:avLst/>
          </a:prstGeom>
          <a:ln>
            <a:solidFill>
              <a:srgbClr val="06AEAA"/>
            </a:solidFill>
          </a:ln>
        </p:spPr>
        <p:style>
          <a:lnRef idx="2">
            <a:schemeClr val="accent5"/>
          </a:lnRef>
          <a:fillRef idx="1">
            <a:schemeClr val="lt1"/>
          </a:fillRef>
          <a:effectRef idx="0">
            <a:schemeClr val="accent5"/>
          </a:effectRef>
          <a:fontRef idx="minor">
            <a:schemeClr val="dk1"/>
          </a:fontRef>
        </p:style>
        <p:txBody>
          <a:bodyPr vert="horz" lIns="68580" tIns="34290" rIns="68580" bIns="34290" rtlCol="0" anchor="ctr">
            <a:normAutofit fontScale="37500" lnSpcReduction="20000"/>
          </a:bodyPr>
          <a:lstStyle>
            <a:lvl1pPr algn="l" defTabSz="914400" rtl="0" eaLnBrk="1" latinLnBrk="0" hangingPunct="1">
              <a:lnSpc>
                <a:spcPct val="90000"/>
              </a:lnSpc>
              <a:spcBef>
                <a:spcPct val="0"/>
              </a:spcBef>
              <a:buNone/>
              <a:defRPr sz="4400" b="1" kern="1200">
                <a:solidFill>
                  <a:schemeClr val="accent4">
                    <a:lumMod val="50000"/>
                  </a:schemeClr>
                </a:solidFill>
                <a:latin typeface="+mj-lt"/>
                <a:ea typeface="+mj-ea"/>
                <a:cs typeface="+mj-cs"/>
              </a:defRPr>
            </a:lvl1pPr>
          </a:lstStyle>
          <a:p>
            <a:pPr algn="ctr"/>
            <a:r>
              <a:rPr lang="es-ES_tradnl" sz="3300" dirty="0">
                <a:solidFill>
                  <a:srgbClr val="06AEAA"/>
                </a:solidFill>
                <a:latin typeface="Montserrat" panose="00000500000000000000" pitchFamily="50" charset="0"/>
              </a:rPr>
              <a:t>HEMORRAGIA SUBARACNOIDEA POR RUPTURA DE ANEURISMA</a:t>
            </a:r>
          </a:p>
        </p:txBody>
      </p:sp>
      <p:sp>
        <p:nvSpPr>
          <p:cNvPr id="11" name="CuadroTexto 10"/>
          <p:cNvSpPr txBox="1"/>
          <p:nvPr/>
        </p:nvSpPr>
        <p:spPr>
          <a:xfrm>
            <a:off x="1407072" y="2256281"/>
            <a:ext cx="4078015" cy="715581"/>
          </a:xfrm>
          <a:prstGeom prst="rect">
            <a:avLst/>
          </a:prstGeom>
          <a:ln>
            <a:solidFill>
              <a:srgbClr val="06AEAA"/>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s-ES_tradnl" sz="1350" dirty="0">
                <a:latin typeface="Montserrat" panose="00000500000000000000" pitchFamily="50" charset="0"/>
              </a:rPr>
              <a:t>Siempre descartar HSA por ruptura de aneurisma cuando hay un patrón típico de HSAE incluso </a:t>
            </a:r>
            <a:r>
              <a:rPr lang="es-ES_tradnl" sz="1350">
                <a:latin typeface="Montserrat" panose="00000500000000000000" pitchFamily="50" charset="0"/>
              </a:rPr>
              <a:t>con antecedente de trauma. </a:t>
            </a:r>
          </a:p>
        </p:txBody>
      </p:sp>
      <p:sp>
        <p:nvSpPr>
          <p:cNvPr id="12" name="CuadroTexto 11"/>
          <p:cNvSpPr txBox="1"/>
          <p:nvPr/>
        </p:nvSpPr>
        <p:spPr>
          <a:xfrm>
            <a:off x="1916005" y="3071148"/>
            <a:ext cx="1536825" cy="507831"/>
          </a:xfrm>
          <a:prstGeom prst="rect">
            <a:avLst/>
          </a:prstGeom>
          <a:solidFill>
            <a:srgbClr val="06AEAA"/>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_tradnl" sz="1350" dirty="0">
                <a:solidFill>
                  <a:srgbClr val="152B48"/>
                </a:solidFill>
                <a:latin typeface="Montserrat" panose="00000500000000000000" pitchFamily="50" charset="0"/>
              </a:rPr>
              <a:t>Principal causa de </a:t>
            </a:r>
            <a:r>
              <a:rPr lang="es-ES_tradnl" sz="1350" b="1" dirty="0">
                <a:solidFill>
                  <a:srgbClr val="152B48"/>
                </a:solidFill>
                <a:latin typeface="Montserrat" panose="00000500000000000000" pitchFamily="50" charset="0"/>
              </a:rPr>
              <a:t>HSAE: aneurismas</a:t>
            </a:r>
          </a:p>
        </p:txBody>
      </p:sp>
      <p:sp>
        <p:nvSpPr>
          <p:cNvPr id="13" name="CuadroTexto 12"/>
          <p:cNvSpPr txBox="1"/>
          <p:nvPr/>
        </p:nvSpPr>
        <p:spPr>
          <a:xfrm>
            <a:off x="3592402" y="3071148"/>
            <a:ext cx="1447800" cy="507831"/>
          </a:xfrm>
          <a:prstGeom prst="rect">
            <a:avLst/>
          </a:prstGeom>
          <a:solidFill>
            <a:srgbClr val="06AEAA"/>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_tradnl" sz="1350" dirty="0">
                <a:solidFill>
                  <a:srgbClr val="152B48"/>
                </a:solidFill>
                <a:latin typeface="Montserrat" panose="00000500000000000000" pitchFamily="50" charset="0"/>
              </a:rPr>
              <a:t>Principal causa </a:t>
            </a:r>
            <a:r>
              <a:rPr lang="es-ES_tradnl" sz="1350" b="1" dirty="0">
                <a:solidFill>
                  <a:srgbClr val="152B48"/>
                </a:solidFill>
                <a:latin typeface="Montserrat" panose="00000500000000000000" pitchFamily="50" charset="0"/>
              </a:rPr>
              <a:t>de HSA: trauma</a:t>
            </a:r>
          </a:p>
        </p:txBody>
      </p:sp>
      <p:sp>
        <p:nvSpPr>
          <p:cNvPr id="2" name="Rectángulo 1"/>
          <p:cNvSpPr/>
          <p:nvPr/>
        </p:nvSpPr>
        <p:spPr>
          <a:xfrm>
            <a:off x="1407072" y="1068291"/>
            <a:ext cx="3974553" cy="646331"/>
          </a:xfrm>
          <a:prstGeom prst="rect">
            <a:avLst/>
          </a:prstGeom>
          <a:solidFill>
            <a:srgbClr val="152B48"/>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es-ES" dirty="0">
                <a:latin typeface="Montserrat" panose="00000500000000000000" pitchFamily="50" charset="0"/>
              </a:rPr>
              <a:t>Lesión de venas corticales del espacio subaracnoideo.</a:t>
            </a:r>
            <a:endParaRPr lang="es-CO" dirty="0">
              <a:latin typeface="Montserrat" panose="00000500000000000000" pitchFamily="50" charset="0"/>
            </a:endParaRPr>
          </a:p>
        </p:txBody>
      </p:sp>
    </p:spTree>
    <p:extLst>
      <p:ext uri="{BB962C8B-B14F-4D97-AF65-F5344CB8AC3E}">
        <p14:creationId xmlns:p14="http://schemas.microsoft.com/office/powerpoint/2010/main" val="1782635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2421" y="1356383"/>
            <a:ext cx="1955348" cy="2186939"/>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4089" y="1356379"/>
            <a:ext cx="1775732" cy="2186940"/>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53842" y="1356379"/>
            <a:ext cx="1842404" cy="2186940"/>
          </a:xfrm>
          <a:prstGeom prst="rect">
            <a:avLst/>
          </a:prstGeom>
        </p:spPr>
      </p:pic>
      <p:pic>
        <p:nvPicPr>
          <p:cNvPr id="12" name="Imagen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05021" y="1356378"/>
            <a:ext cx="1885950" cy="2186940"/>
          </a:xfrm>
          <a:prstGeom prst="rect">
            <a:avLst/>
          </a:prstGeom>
        </p:spPr>
      </p:pic>
      <p:sp>
        <p:nvSpPr>
          <p:cNvPr id="15" name="Título 1"/>
          <p:cNvSpPr txBox="1">
            <a:spLocks/>
          </p:cNvSpPr>
          <p:nvPr/>
        </p:nvSpPr>
        <p:spPr>
          <a:xfrm>
            <a:off x="4782975" y="3769043"/>
            <a:ext cx="2643568" cy="292760"/>
          </a:xfrm>
          <a:prstGeom prst="rect">
            <a:avLst/>
          </a:prstGeom>
          <a:solidFill>
            <a:srgbClr val="06AEAA"/>
          </a:solidFill>
        </p:spPr>
        <p:style>
          <a:lnRef idx="2">
            <a:schemeClr val="accent6">
              <a:shade val="50000"/>
            </a:schemeClr>
          </a:lnRef>
          <a:fillRef idx="1">
            <a:schemeClr val="accent6"/>
          </a:fillRef>
          <a:effectRef idx="0">
            <a:schemeClr val="accent6"/>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2000" b="1" dirty="0">
                <a:solidFill>
                  <a:schemeClr val="bg1"/>
                </a:solidFill>
                <a:latin typeface="Montserrat" panose="00000500000000000000" pitchFamily="50" charset="0"/>
                <a:ea typeface="Arial Narrow" charset="0"/>
                <a:cs typeface="Arial Narrow" charset="0"/>
              </a:rPr>
              <a:t>11-60% de los TEC</a:t>
            </a:r>
          </a:p>
        </p:txBody>
      </p:sp>
      <p:sp>
        <p:nvSpPr>
          <p:cNvPr id="16" name="Rectángulo 15"/>
          <p:cNvSpPr/>
          <p:nvPr/>
        </p:nvSpPr>
        <p:spPr>
          <a:xfrm>
            <a:off x="6777987" y="6224107"/>
            <a:ext cx="5248275" cy="369332"/>
          </a:xfrm>
          <a:prstGeom prst="rect">
            <a:avLst/>
          </a:prstGeom>
        </p:spPr>
        <p:txBody>
          <a:bodyPr wrap="square">
            <a:spAutoFit/>
          </a:bodyPr>
          <a:lstStyle/>
          <a:p>
            <a:r>
              <a:rPr lang="en-US" sz="900" i="1" dirty="0">
                <a:solidFill>
                  <a:srgbClr val="000000"/>
                </a:solidFill>
                <a:latin typeface="Montserrat" panose="00000500000000000000" pitchFamily="50" charset="0"/>
                <a:ea typeface="Times New Roman" charset="0"/>
              </a:rPr>
              <a:t>Wu Z, Li S, Lei J et-al. Evaluation of traumatic subarachnoid hemorrhage using susceptibility-weighted imaging. AJNR Am J </a:t>
            </a:r>
            <a:r>
              <a:rPr lang="en-US" sz="900" i="1" dirty="0" err="1">
                <a:solidFill>
                  <a:srgbClr val="000000"/>
                </a:solidFill>
                <a:latin typeface="Montserrat" panose="00000500000000000000" pitchFamily="50" charset="0"/>
                <a:ea typeface="Times New Roman" charset="0"/>
              </a:rPr>
              <a:t>Neuroradiol</a:t>
            </a:r>
            <a:r>
              <a:rPr lang="en-US" sz="900" i="1" dirty="0">
                <a:solidFill>
                  <a:srgbClr val="000000"/>
                </a:solidFill>
                <a:latin typeface="Montserrat" panose="00000500000000000000" pitchFamily="50" charset="0"/>
                <a:ea typeface="Times New Roman" charset="0"/>
              </a:rPr>
              <a:t>. 2010;31 (7): 1302-10.</a:t>
            </a:r>
            <a:endParaRPr lang="es-ES_tradnl" sz="900" i="1" dirty="0">
              <a:latin typeface="Montserrat" panose="00000500000000000000" pitchFamily="50" charset="0"/>
              <a:ea typeface="Calibri" charset="0"/>
            </a:endParaRPr>
          </a:p>
        </p:txBody>
      </p:sp>
      <p:pic>
        <p:nvPicPr>
          <p:cNvPr id="18" name="9 Imagen"/>
          <p:cNvPicPr/>
          <p:nvPr/>
        </p:nvPicPr>
        <p:blipFill rotWithShape="1">
          <a:blip r:embed="rId7" cstate="email">
            <a:extLst>
              <a:ext uri="{28A0092B-C50C-407E-A947-70E740481C1C}">
                <a14:useLocalDpi xmlns:a14="http://schemas.microsoft.com/office/drawing/2010/main"/>
              </a:ext>
            </a:extLst>
          </a:blip>
          <a:srcRect/>
          <a:stretch/>
        </p:blipFill>
        <p:spPr bwMode="auto">
          <a:xfrm>
            <a:off x="4672965" y="858225"/>
            <a:ext cx="2846069" cy="2786529"/>
          </a:xfrm>
          <a:prstGeom prst="rect">
            <a:avLst/>
          </a:prstGeom>
          <a:noFill/>
          <a:ln>
            <a:noFill/>
          </a:ln>
        </p:spPr>
      </p:pic>
      <p:sp>
        <p:nvSpPr>
          <p:cNvPr id="11" name="Título 1"/>
          <p:cNvSpPr>
            <a:spLocks noGrp="1"/>
          </p:cNvSpPr>
          <p:nvPr>
            <p:ph type="title"/>
          </p:nvPr>
        </p:nvSpPr>
        <p:spPr>
          <a:xfrm>
            <a:off x="235954" y="226461"/>
            <a:ext cx="11790308" cy="593664"/>
          </a:xfrm>
        </p:spPr>
        <p:txBody>
          <a:bodyPr>
            <a:noAutofit/>
          </a:bodyPr>
          <a:lstStyle/>
          <a:p>
            <a:pPr algn="ctr"/>
            <a:r>
              <a:rPr lang="es-ES_tradnl" sz="2400" b="1" dirty="0"/>
              <a:t>HEMORRAGIA SUBARACNOIDEA TRAUMÁTICA</a:t>
            </a:r>
          </a:p>
        </p:txBody>
      </p:sp>
    </p:spTree>
    <p:extLst>
      <p:ext uri="{BB962C8B-B14F-4D97-AF65-F5344CB8AC3E}">
        <p14:creationId xmlns:p14="http://schemas.microsoft.com/office/powerpoint/2010/main" val="333221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7"/>
                                        </p:tgtEl>
                                      </p:cBhvr>
                                      <p:by x="150000" y="150000"/>
                                    </p:animScale>
                                  </p:childTnLst>
                                </p:cTn>
                              </p:par>
                              <p:par>
                                <p:cTn id="12" presetID="6" presetClass="emph" presetSubtype="0" fill="hold" nodeType="withEffect">
                                  <p:stCondLst>
                                    <p:cond delay="0"/>
                                  </p:stCondLst>
                                  <p:childTnLst>
                                    <p:animScale>
                                      <p:cBhvr>
                                        <p:cTn id="13"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530537" y="414991"/>
            <a:ext cx="9130925" cy="593664"/>
          </a:xfrm>
        </p:spPr>
        <p:txBody>
          <a:bodyPr>
            <a:noAutofit/>
          </a:bodyPr>
          <a:lstStyle/>
          <a:p>
            <a:pPr algn="ctr"/>
            <a:r>
              <a:rPr lang="es-ES_tradnl" sz="3200" b="1" dirty="0"/>
              <a:t>HEMATOMA INTRAPARENQUIMATOSO</a:t>
            </a:r>
          </a:p>
        </p:txBody>
      </p:sp>
      <p:sp>
        <p:nvSpPr>
          <p:cNvPr id="5" name="Marcador de contenido 2"/>
          <p:cNvSpPr>
            <a:spLocks noGrp="1"/>
          </p:cNvSpPr>
          <p:nvPr>
            <p:ph idx="1"/>
          </p:nvPr>
        </p:nvSpPr>
        <p:spPr>
          <a:xfrm>
            <a:off x="1379912" y="1612720"/>
            <a:ext cx="4191716" cy="378006"/>
          </a:xfrm>
          <a:solidFill>
            <a:srgbClr val="06AEAA"/>
          </a:solidFill>
        </p:spPr>
        <p:style>
          <a:lnRef idx="1">
            <a:schemeClr val="accent6"/>
          </a:lnRef>
          <a:fillRef idx="2">
            <a:schemeClr val="accent6"/>
          </a:fillRef>
          <a:effectRef idx="1">
            <a:schemeClr val="accent6"/>
          </a:effectRef>
          <a:fontRef idx="minor">
            <a:schemeClr val="dk1"/>
          </a:fontRef>
        </p:style>
        <p:txBody>
          <a:bodyPr>
            <a:noAutofit/>
          </a:bodyPr>
          <a:lstStyle/>
          <a:p>
            <a:pPr marL="0" indent="0" algn="ctr">
              <a:buNone/>
            </a:pPr>
            <a:r>
              <a:rPr lang="es-ES_tradnl" sz="1800" b="0" dirty="0">
                <a:solidFill>
                  <a:schemeClr val="bg1"/>
                </a:solidFill>
                <a:ea typeface="Arial Narrow" charset="0"/>
                <a:cs typeface="Arial Narrow" charset="0"/>
              </a:rPr>
              <a:t>Principalmente frontal y temporal.</a:t>
            </a:r>
          </a:p>
        </p:txBody>
      </p:sp>
      <p:sp>
        <p:nvSpPr>
          <p:cNvPr id="6" name="Título 1"/>
          <p:cNvSpPr txBox="1">
            <a:spLocks/>
          </p:cNvSpPr>
          <p:nvPr/>
        </p:nvSpPr>
        <p:spPr>
          <a:xfrm>
            <a:off x="1902585" y="2972037"/>
            <a:ext cx="3146365" cy="456963"/>
          </a:xfrm>
          <a:prstGeom prst="rect">
            <a:avLst/>
          </a:prstGeom>
          <a:solidFill>
            <a:srgbClr val="06AEAA"/>
          </a:solidFill>
        </p:spPr>
        <p:style>
          <a:lnRef idx="2">
            <a:schemeClr val="accent6">
              <a:shade val="50000"/>
            </a:schemeClr>
          </a:lnRef>
          <a:fillRef idx="1">
            <a:schemeClr val="accent6"/>
          </a:fillRef>
          <a:effectRef idx="0">
            <a:schemeClr val="accent6"/>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_tradnl" sz="1800" dirty="0">
                <a:solidFill>
                  <a:schemeClr val="bg1"/>
                </a:solidFill>
                <a:latin typeface="Montserrat" panose="00000500000000000000" pitchFamily="50" charset="0"/>
                <a:ea typeface="Arial Narrow" charset="0"/>
                <a:cs typeface="Arial Narrow" charset="0"/>
              </a:rPr>
              <a:t>8,2% de los TEC.</a:t>
            </a:r>
          </a:p>
        </p:txBody>
      </p:sp>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31733" y="1423282"/>
            <a:ext cx="4321503" cy="4948943"/>
          </a:xfrm>
          <a:prstGeom prst="rect">
            <a:avLst/>
          </a:prstGeom>
        </p:spPr>
      </p:pic>
      <p:sp>
        <p:nvSpPr>
          <p:cNvPr id="13" name="Marcador de contenido 2"/>
          <p:cNvSpPr txBox="1">
            <a:spLocks/>
          </p:cNvSpPr>
          <p:nvPr/>
        </p:nvSpPr>
        <p:spPr>
          <a:xfrm>
            <a:off x="1855912" y="2148274"/>
            <a:ext cx="3239713" cy="642552"/>
          </a:xfrm>
          <a:prstGeom prst="rect">
            <a:avLst/>
          </a:prstGeom>
          <a:solidFill>
            <a:srgbClr val="152B48"/>
          </a:solidFill>
        </p:spPr>
        <p:style>
          <a:lnRef idx="1">
            <a:schemeClr val="accent6"/>
          </a:lnRef>
          <a:fillRef idx="2">
            <a:schemeClr val="accent6"/>
          </a:fillRef>
          <a:effectRef idx="1">
            <a:schemeClr val="accent6"/>
          </a:effectRef>
          <a:fontRef idx="minor">
            <a:schemeClr val="dk1"/>
          </a:fontRef>
        </p:style>
        <p:txBody>
          <a:bodyPr vert="horz" lIns="68580" tIns="34290" rIns="68580" bIns="34290" rtlCol="0">
            <a:normAutofit/>
          </a:bodyPr>
          <a:lstStyle>
            <a:lvl1pPr marL="228600" indent="-228600" algn="l" defTabSz="914400" rtl="0" eaLnBrk="1" latinLnBrk="0" hangingPunct="1">
              <a:lnSpc>
                <a:spcPct val="90000"/>
              </a:lnSpc>
              <a:spcBef>
                <a:spcPts val="1000"/>
              </a:spcBef>
              <a:buClr>
                <a:schemeClr val="accent5">
                  <a:lumMod val="75000"/>
                </a:schemeClr>
              </a:buClr>
              <a:buSzPct val="70000"/>
              <a:buFont typeface="Arial"/>
              <a:buChar char="•"/>
              <a:defRPr sz="2800" b="1" kern="1100" spc="-50" baseline="0">
                <a:solidFill>
                  <a:schemeClr val="dk1"/>
                </a:solidFill>
                <a:latin typeface="+mn-lt"/>
                <a:ea typeface="+mn-ea"/>
                <a:cs typeface="+mn-cs"/>
              </a:defRPr>
            </a:lvl1pPr>
            <a:lvl2pPr marL="685800" indent="-228600" algn="l" defTabSz="914400" rtl="0" eaLnBrk="1" latinLnBrk="0" hangingPunct="1">
              <a:lnSpc>
                <a:spcPct val="90000"/>
              </a:lnSpc>
              <a:spcBef>
                <a:spcPts val="500"/>
              </a:spcBef>
              <a:buClr>
                <a:schemeClr val="bg1">
                  <a:lumMod val="65000"/>
                </a:schemeClr>
              </a:buClr>
              <a:buSzPct val="70000"/>
              <a:buFont typeface="Arial"/>
              <a:buChar char="•"/>
              <a:defRPr sz="2400" b="1" kern="1100" spc="-50" baseline="0">
                <a:solidFill>
                  <a:schemeClr val="dk1"/>
                </a:solidFill>
                <a:latin typeface="+mn-lt"/>
                <a:ea typeface="+mn-ea"/>
                <a:cs typeface="+mn-cs"/>
              </a:defRPr>
            </a:lvl2pPr>
            <a:lvl3pPr marL="1143000" indent="-228600" algn="l" defTabSz="914400" rtl="0" eaLnBrk="1" latinLnBrk="0" hangingPunct="1">
              <a:lnSpc>
                <a:spcPct val="90000"/>
              </a:lnSpc>
              <a:spcBef>
                <a:spcPts val="500"/>
              </a:spcBef>
              <a:buClr>
                <a:schemeClr val="bg1">
                  <a:lumMod val="65000"/>
                </a:schemeClr>
              </a:buClr>
              <a:buSzPct val="70000"/>
              <a:buFont typeface="Arial"/>
              <a:buChar char="•"/>
              <a:defRPr sz="2000" kern="1100" spc="-50" baseline="0">
                <a:solidFill>
                  <a:schemeClr val="dk1"/>
                </a:solidFill>
                <a:latin typeface="+mn-lt"/>
                <a:ea typeface="+mn-ea"/>
                <a:cs typeface="+mn-cs"/>
              </a:defRPr>
            </a:lvl3pPr>
            <a:lvl4pPr marL="1600200" indent="-228600" algn="l" defTabSz="914400" rtl="0" eaLnBrk="1" latinLnBrk="0" hangingPunct="1">
              <a:lnSpc>
                <a:spcPct val="90000"/>
              </a:lnSpc>
              <a:spcBef>
                <a:spcPts val="500"/>
              </a:spcBef>
              <a:buClr>
                <a:schemeClr val="bg1">
                  <a:lumMod val="65000"/>
                </a:schemeClr>
              </a:buClr>
              <a:buSzPct val="70000"/>
              <a:buFont typeface="Arial"/>
              <a:buChar char="•"/>
              <a:defRPr sz="1800" kern="1100" spc="-50" baseline="0">
                <a:solidFill>
                  <a:schemeClr val="dk1"/>
                </a:solidFill>
                <a:latin typeface="+mn-lt"/>
                <a:ea typeface="+mn-ea"/>
                <a:cs typeface="+mn-cs"/>
              </a:defRPr>
            </a:lvl4pPr>
            <a:lvl5pPr marL="2057400" indent="-228600" algn="l" defTabSz="914400" rtl="0" eaLnBrk="1" latinLnBrk="0" hangingPunct="1">
              <a:lnSpc>
                <a:spcPct val="90000"/>
              </a:lnSpc>
              <a:spcBef>
                <a:spcPts val="500"/>
              </a:spcBef>
              <a:buClr>
                <a:schemeClr val="bg1">
                  <a:lumMod val="65000"/>
                </a:schemeClr>
              </a:buClr>
              <a:buSzPct val="70000"/>
              <a:buFont typeface="Arial"/>
              <a:buChar char="•"/>
              <a:defRPr sz="1800" kern="1100" spc="-50" baseline="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dk1"/>
                </a:solidFill>
                <a:latin typeface="+mn-lt"/>
                <a:ea typeface="+mn-ea"/>
                <a:cs typeface="+mn-cs"/>
              </a:defRPr>
            </a:lvl9pPr>
          </a:lstStyle>
          <a:p>
            <a:pPr marL="0" indent="0" algn="ctr">
              <a:buNone/>
            </a:pPr>
            <a:r>
              <a:rPr lang="es-ES_tradnl" sz="1800" b="0" dirty="0">
                <a:solidFill>
                  <a:schemeClr val="bg1"/>
                </a:solidFill>
                <a:latin typeface="Montserrat" panose="00000500000000000000" pitchFamily="50" charset="0"/>
                <a:ea typeface="Arial Narrow" charset="0"/>
                <a:cs typeface="Arial Narrow" charset="0"/>
              </a:rPr>
              <a:t>Se asocia a mecanismos golpe contragolpe.</a:t>
            </a:r>
          </a:p>
        </p:txBody>
      </p:sp>
    </p:spTree>
    <p:extLst>
      <p:ext uri="{BB962C8B-B14F-4D97-AF65-F5344CB8AC3E}">
        <p14:creationId xmlns:p14="http://schemas.microsoft.com/office/powerpoint/2010/main" val="3535182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474881" y="476939"/>
            <a:ext cx="7242237" cy="593664"/>
          </a:xfrm>
        </p:spPr>
        <p:txBody>
          <a:bodyPr>
            <a:noAutofit/>
          </a:bodyPr>
          <a:lstStyle/>
          <a:p>
            <a:pPr algn="ctr"/>
            <a:r>
              <a:rPr lang="es-ES_tradnl" sz="3200" b="1" dirty="0"/>
              <a:t>CONTUSIONES HEMORRÁGICAS</a:t>
            </a: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6068" y="1512326"/>
            <a:ext cx="3303452" cy="4042113"/>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09520" y="1512326"/>
            <a:ext cx="3382674" cy="4042113"/>
          </a:xfrm>
          <a:prstGeom prst="rect">
            <a:avLst/>
          </a:prstGeom>
        </p:spPr>
      </p:pic>
      <p:sp>
        <p:nvSpPr>
          <p:cNvPr id="7" name="Título 1"/>
          <p:cNvSpPr txBox="1">
            <a:spLocks/>
          </p:cNvSpPr>
          <p:nvPr/>
        </p:nvSpPr>
        <p:spPr>
          <a:xfrm>
            <a:off x="969796" y="1512326"/>
            <a:ext cx="3533015" cy="1687163"/>
          </a:xfrm>
          <a:prstGeom prst="rect">
            <a:avLst/>
          </a:prstGeom>
          <a:solidFill>
            <a:srgbClr val="06AEAA"/>
          </a:solidFill>
        </p:spPr>
        <p:style>
          <a:lnRef idx="3">
            <a:schemeClr val="lt1"/>
          </a:lnRef>
          <a:fillRef idx="1">
            <a:schemeClr val="accent6"/>
          </a:fillRef>
          <a:effectRef idx="1">
            <a:schemeClr val="accent6"/>
          </a:effectRef>
          <a:fontRef idx="minor">
            <a:schemeClr val="lt1"/>
          </a:fontRef>
        </p:style>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charset="0"/>
              <a:buChar char="•"/>
            </a:pPr>
            <a:r>
              <a:rPr lang="es-ES_tradnl" sz="2100" dirty="0">
                <a:solidFill>
                  <a:schemeClr val="bg1"/>
                </a:solidFill>
                <a:latin typeface="Montserrat" panose="00000500000000000000" pitchFamily="50" charset="0"/>
                <a:ea typeface="Arial Narrow" charset="0"/>
                <a:cs typeface="Arial Narrow" charset="0"/>
              </a:rPr>
              <a:t>Patrón en “sal y pimienta”.</a:t>
            </a:r>
          </a:p>
          <a:p>
            <a:pPr marL="342900" indent="-342900">
              <a:buFont typeface="Arial" charset="0"/>
              <a:buChar char="•"/>
            </a:pPr>
            <a:r>
              <a:rPr lang="es-ES_tradnl" sz="2100" dirty="0">
                <a:solidFill>
                  <a:schemeClr val="bg1"/>
                </a:solidFill>
                <a:latin typeface="Montserrat" panose="00000500000000000000" pitchFamily="50" charset="0"/>
                <a:ea typeface="Arial Narrow" charset="0"/>
                <a:cs typeface="Arial Narrow" charset="0"/>
              </a:rPr>
              <a:t>Aumento a las 72 hrs.</a:t>
            </a:r>
          </a:p>
          <a:p>
            <a:pPr marL="342900" indent="-342900">
              <a:buFont typeface="Arial" charset="0"/>
              <a:buChar char="•"/>
            </a:pPr>
            <a:r>
              <a:rPr lang="es-ES_tradnl" sz="2100" dirty="0">
                <a:solidFill>
                  <a:schemeClr val="bg1"/>
                </a:solidFill>
                <a:latin typeface="Montserrat" panose="00000500000000000000" pitchFamily="50" charset="0"/>
                <a:ea typeface="Arial Narrow" charset="0"/>
                <a:cs typeface="Arial Narrow" charset="0"/>
              </a:rPr>
              <a:t>Control imaginológico.</a:t>
            </a:r>
          </a:p>
        </p:txBody>
      </p:sp>
    </p:spTree>
    <p:extLst>
      <p:ext uri="{BB962C8B-B14F-4D97-AF65-F5344CB8AC3E}">
        <p14:creationId xmlns:p14="http://schemas.microsoft.com/office/powerpoint/2010/main" val="1635498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foregroundMark x1="29412" y1="96942" x2="29412" y2="96942"/>
                        <a14:foregroundMark x1="6275" y1="77064" x2="6275" y2="77064"/>
                        <a14:foregroundMark x1="5098" y1="72171" x2="5098" y2="72171"/>
                        <a14:foregroundMark x1="72549" y1="89602" x2="72549" y2="89602"/>
                        <a14:foregroundMark x1="82353" y1="82263" x2="82353" y2="82263"/>
                        <a14:foregroundMark x1="85882" y1="75535" x2="85882" y2="75535"/>
                        <a14:foregroundMark x1="25882" y1="8869" x2="25882" y2="8869"/>
                        <a14:foregroundMark x1="17647" y1="14067" x2="17647" y2="14067"/>
                        <a14:foregroundMark x1="47059" y1="3364" x2="47059" y2="3364"/>
                        <a14:foregroundMark x1="56863" y1="3670" x2="56863" y2="3670"/>
                        <a14:foregroundMark x1="70980" y1="7645" x2="70980" y2="7645"/>
                        <a14:foregroundMark x1="21176" y1="11927" x2="21176" y2="11927"/>
                      </a14:backgroundRemoval>
                    </a14:imgEffect>
                  </a14:imgLayer>
                </a14:imgProps>
              </a:ext>
              <a:ext uri="{28A0092B-C50C-407E-A947-70E740481C1C}">
                <a14:useLocalDpi xmlns:a14="http://schemas.microsoft.com/office/drawing/2010/main"/>
              </a:ext>
            </a:extLst>
          </a:blip>
          <a:stretch>
            <a:fillRect/>
          </a:stretch>
        </p:blipFill>
        <p:spPr>
          <a:xfrm>
            <a:off x="5264340" y="838593"/>
            <a:ext cx="1704631" cy="2185939"/>
          </a:xfrm>
          <a:prstGeom prst="rect">
            <a:avLst/>
          </a:prstGeom>
        </p:spPr>
      </p:pic>
      <p:pic>
        <p:nvPicPr>
          <p:cNvPr id="5" name="Imagen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79021" y="950256"/>
            <a:ext cx="3170086" cy="2058716"/>
          </a:xfrm>
          <a:prstGeom prst="rect">
            <a:avLst/>
          </a:prstGeom>
        </p:spPr>
      </p:pic>
      <p:sp>
        <p:nvSpPr>
          <p:cNvPr id="6" name="Título 1"/>
          <p:cNvSpPr>
            <a:spLocks noGrp="1"/>
          </p:cNvSpPr>
          <p:nvPr>
            <p:ph type="title"/>
          </p:nvPr>
        </p:nvSpPr>
        <p:spPr>
          <a:xfrm>
            <a:off x="2967037" y="250503"/>
            <a:ext cx="6257925" cy="593664"/>
          </a:xfrm>
        </p:spPr>
        <p:txBody>
          <a:bodyPr>
            <a:normAutofit/>
          </a:bodyPr>
          <a:lstStyle/>
          <a:p>
            <a:pPr algn="ctr"/>
            <a:r>
              <a:rPr lang="es-ES_tradnl" sz="2400" b="1" dirty="0"/>
              <a:t>DAÑO AXONAL DIFUSO</a:t>
            </a:r>
          </a:p>
        </p:txBody>
      </p:sp>
      <p:pic>
        <p:nvPicPr>
          <p:cNvPr id="8" name="Imagen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77906" y="954224"/>
            <a:ext cx="1986736" cy="2054748"/>
          </a:xfrm>
          <a:prstGeom prst="rect">
            <a:avLst/>
          </a:prstGeom>
        </p:spPr>
      </p:pic>
      <p:sp>
        <p:nvSpPr>
          <p:cNvPr id="2" name="Rectángulo 1"/>
          <p:cNvSpPr/>
          <p:nvPr/>
        </p:nvSpPr>
        <p:spPr>
          <a:xfrm>
            <a:off x="3548521" y="3826605"/>
            <a:ext cx="3058511" cy="276999"/>
          </a:xfrm>
          <a:prstGeom prst="rect">
            <a:avLst/>
          </a:prstGeom>
          <a:solidFill>
            <a:srgbClr val="152B48"/>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s-ES_tradnl" sz="1200" dirty="0">
                <a:latin typeface="Montserrat" panose="00000500000000000000" pitchFamily="50" charset="0"/>
                <a:ea typeface="Arial Narrow" charset="0"/>
                <a:cs typeface="Arial Narrow" charset="0"/>
              </a:rPr>
              <a:t>Incongruencia del estado neurológico y TAC.</a:t>
            </a:r>
          </a:p>
        </p:txBody>
      </p:sp>
      <p:sp>
        <p:nvSpPr>
          <p:cNvPr id="9" name="Rectángulo 8"/>
          <p:cNvSpPr/>
          <p:nvPr/>
        </p:nvSpPr>
        <p:spPr>
          <a:xfrm>
            <a:off x="1844531" y="3197296"/>
            <a:ext cx="4762501" cy="523220"/>
          </a:xfrm>
          <a:prstGeom prst="rect">
            <a:avLst/>
          </a:prstGeom>
          <a:solidFill>
            <a:srgbClr val="06AEAA"/>
          </a:solidFill>
        </p:spPr>
        <p:style>
          <a:lnRef idx="1">
            <a:schemeClr val="accent5"/>
          </a:lnRef>
          <a:fillRef idx="2">
            <a:schemeClr val="accent5"/>
          </a:fillRef>
          <a:effectRef idx="1">
            <a:schemeClr val="accent5"/>
          </a:effectRef>
          <a:fontRef idx="minor">
            <a:schemeClr val="dk1"/>
          </a:fontRef>
        </p:style>
        <p:txBody>
          <a:bodyPr wrap="square">
            <a:spAutoFit/>
          </a:bodyPr>
          <a:lstStyle/>
          <a:p>
            <a:r>
              <a:rPr lang="es-ES" sz="1400" dirty="0">
                <a:solidFill>
                  <a:schemeClr val="bg1"/>
                </a:solidFill>
                <a:latin typeface="Montserrat" panose="00000500000000000000" pitchFamily="50" charset="0"/>
              </a:rPr>
              <a:t>Fenómeno de NO IMPACTO: </a:t>
            </a:r>
          </a:p>
          <a:p>
            <a:pPr marL="45720"/>
            <a:r>
              <a:rPr lang="es-ES" sz="1400" dirty="0">
                <a:solidFill>
                  <a:schemeClr val="bg1"/>
                </a:solidFill>
                <a:latin typeface="Montserrat" panose="00000500000000000000" pitchFamily="50" charset="0"/>
              </a:rPr>
              <a:t>	* Aceleración angular y/o rotacional. </a:t>
            </a:r>
            <a:endParaRPr lang="es-CO" sz="1400" dirty="0">
              <a:solidFill>
                <a:schemeClr val="bg1"/>
              </a:solidFill>
              <a:latin typeface="Montserrat" panose="00000500000000000000" pitchFamily="50" charset="0"/>
            </a:endParaRPr>
          </a:p>
        </p:txBody>
      </p:sp>
      <p:sp>
        <p:nvSpPr>
          <p:cNvPr id="11" name="Rectángulo 10"/>
          <p:cNvSpPr/>
          <p:nvPr/>
        </p:nvSpPr>
        <p:spPr>
          <a:xfrm>
            <a:off x="6790080" y="3197296"/>
            <a:ext cx="4203013" cy="1815882"/>
          </a:xfrm>
          <a:prstGeom prst="rect">
            <a:avLst/>
          </a:prstGeom>
          <a:solidFill>
            <a:srgbClr val="06AEAA"/>
          </a:solidFill>
        </p:spPr>
        <p:style>
          <a:lnRef idx="3">
            <a:schemeClr val="lt1"/>
          </a:lnRef>
          <a:fillRef idx="1">
            <a:schemeClr val="accent1"/>
          </a:fillRef>
          <a:effectRef idx="1">
            <a:schemeClr val="accent1"/>
          </a:effectRef>
          <a:fontRef idx="minor">
            <a:schemeClr val="lt1"/>
          </a:fontRef>
        </p:style>
        <p:txBody>
          <a:bodyPr wrap="square">
            <a:spAutoFit/>
          </a:bodyPr>
          <a:lstStyle/>
          <a:p>
            <a:r>
              <a:rPr lang="es-ES" sz="1400" dirty="0">
                <a:solidFill>
                  <a:schemeClr val="bg1"/>
                </a:solidFill>
                <a:latin typeface="Montserrat" panose="00000500000000000000" pitchFamily="50" charset="0"/>
              </a:rPr>
              <a:t>Leve: coma de 6 a 24 horas de duración. </a:t>
            </a:r>
          </a:p>
          <a:p>
            <a:endParaRPr lang="es-ES" sz="1400" dirty="0">
              <a:solidFill>
                <a:schemeClr val="bg1"/>
              </a:solidFill>
              <a:latin typeface="Montserrat" panose="00000500000000000000" pitchFamily="50" charset="0"/>
            </a:endParaRPr>
          </a:p>
          <a:p>
            <a:r>
              <a:rPr lang="es-ES" sz="1400" dirty="0">
                <a:solidFill>
                  <a:schemeClr val="bg1"/>
                </a:solidFill>
                <a:latin typeface="Montserrat" panose="00000500000000000000" pitchFamily="50" charset="0"/>
              </a:rPr>
              <a:t>Moderado: coma de más de 24 horas sin postura extensora ni </a:t>
            </a:r>
            <a:r>
              <a:rPr lang="es-ES" sz="1400" dirty="0" err="1">
                <a:solidFill>
                  <a:schemeClr val="bg1"/>
                </a:solidFill>
                <a:latin typeface="Montserrat" panose="00000500000000000000" pitchFamily="50" charset="0"/>
              </a:rPr>
              <a:t>flexora</a:t>
            </a:r>
            <a:r>
              <a:rPr lang="es-ES" sz="1400" dirty="0">
                <a:solidFill>
                  <a:schemeClr val="bg1"/>
                </a:solidFill>
                <a:latin typeface="Montserrat" panose="00000500000000000000" pitchFamily="50" charset="0"/>
              </a:rPr>
              <a:t>.</a:t>
            </a:r>
          </a:p>
          <a:p>
            <a:endParaRPr lang="es-ES" sz="1400" dirty="0">
              <a:solidFill>
                <a:schemeClr val="bg1"/>
              </a:solidFill>
              <a:latin typeface="Montserrat" panose="00000500000000000000" pitchFamily="50" charset="0"/>
            </a:endParaRPr>
          </a:p>
          <a:p>
            <a:r>
              <a:rPr lang="es-ES" sz="1400" dirty="0">
                <a:solidFill>
                  <a:schemeClr val="bg1"/>
                </a:solidFill>
                <a:latin typeface="Montserrat" panose="00000500000000000000" pitchFamily="50" charset="0"/>
              </a:rPr>
              <a:t>Severo: coma de más de 24 horas con postura extensora y/o </a:t>
            </a:r>
            <a:r>
              <a:rPr lang="es-ES" sz="1400" dirty="0" err="1">
                <a:solidFill>
                  <a:schemeClr val="bg1"/>
                </a:solidFill>
                <a:latin typeface="Montserrat" panose="00000500000000000000" pitchFamily="50" charset="0"/>
              </a:rPr>
              <a:t>flexora</a:t>
            </a:r>
            <a:r>
              <a:rPr lang="es-ES" sz="1400" dirty="0">
                <a:solidFill>
                  <a:schemeClr val="bg1"/>
                </a:solidFill>
                <a:latin typeface="Montserrat" panose="00000500000000000000" pitchFamily="50" charset="0"/>
              </a:rPr>
              <a:t>. Mortalidad del 50%.</a:t>
            </a:r>
            <a:endParaRPr lang="es-ES_tradnl" sz="1400" dirty="0">
              <a:solidFill>
                <a:schemeClr val="bg1"/>
              </a:solidFill>
              <a:latin typeface="Montserrat" panose="00000500000000000000" pitchFamily="50" charset="0"/>
            </a:endParaRPr>
          </a:p>
        </p:txBody>
      </p:sp>
      <p:sp>
        <p:nvSpPr>
          <p:cNvPr id="12" name="Rectángulo 11"/>
          <p:cNvSpPr/>
          <p:nvPr/>
        </p:nvSpPr>
        <p:spPr>
          <a:xfrm>
            <a:off x="6943981" y="5859726"/>
            <a:ext cx="4640165" cy="346954"/>
          </a:xfrm>
          <a:prstGeom prst="rect">
            <a:avLst/>
          </a:prstGeom>
        </p:spPr>
        <p:txBody>
          <a:bodyPr wrap="square">
            <a:spAutoFit/>
          </a:bodyPr>
          <a:lstStyle/>
          <a:p>
            <a:pPr algn="just" fontAlgn="base">
              <a:lnSpc>
                <a:spcPct val="107000"/>
              </a:lnSpc>
              <a:spcBef>
                <a:spcPts val="200"/>
              </a:spcBef>
            </a:pPr>
            <a:r>
              <a:rPr lang="es-CO" sz="800" dirty="0" err="1">
                <a:latin typeface="Montserrat" panose="00000500000000000000" pitchFamily="50" charset="0"/>
                <a:ea typeface="Times New Roman" panose="02020603050405020304" pitchFamily="18" charset="0"/>
                <a:cs typeface="Times New Roman" panose="02020603050405020304" pitchFamily="18" charset="0"/>
              </a:rPr>
              <a:t>Aisiku</a:t>
            </a:r>
            <a:r>
              <a:rPr lang="es-CO" sz="800" dirty="0">
                <a:latin typeface="Montserrat" panose="00000500000000000000" pitchFamily="50" charset="0"/>
                <a:ea typeface="Times New Roman" panose="02020603050405020304" pitchFamily="18" charset="0"/>
                <a:cs typeface="Times New Roman" panose="02020603050405020304" pitchFamily="18" charset="0"/>
              </a:rPr>
              <a:t> I, et al. </a:t>
            </a:r>
            <a:r>
              <a:rPr lang="es-CO" sz="800" dirty="0" err="1">
                <a:latin typeface="Montserrat" panose="00000500000000000000" pitchFamily="50" charset="0"/>
                <a:ea typeface="Times New Roman" panose="02020603050405020304" pitchFamily="18" charset="0"/>
                <a:cs typeface="Times New Roman" panose="02020603050405020304" pitchFamily="18" charset="0"/>
              </a:rPr>
              <a:t>Critical</a:t>
            </a:r>
            <a:r>
              <a:rPr lang="es-CO" sz="800" dirty="0">
                <a:latin typeface="Montserrat" panose="00000500000000000000" pitchFamily="50" charset="0"/>
                <a:ea typeface="Times New Roman" panose="02020603050405020304" pitchFamily="18" charset="0"/>
                <a:cs typeface="Times New Roman" panose="02020603050405020304" pitchFamily="18" charset="0"/>
              </a:rPr>
              <a:t> </a:t>
            </a:r>
            <a:r>
              <a:rPr lang="es-CO" sz="800" dirty="0" err="1">
                <a:latin typeface="Montserrat" panose="00000500000000000000" pitchFamily="50" charset="0"/>
                <a:ea typeface="Times New Roman" panose="02020603050405020304" pitchFamily="18" charset="0"/>
                <a:cs typeface="Times New Roman" panose="02020603050405020304" pitchFamily="18" charset="0"/>
              </a:rPr>
              <a:t>Care</a:t>
            </a:r>
            <a:r>
              <a:rPr lang="es-CO" sz="800" dirty="0">
                <a:latin typeface="Montserrat" panose="00000500000000000000" pitchFamily="50" charset="0"/>
                <a:ea typeface="Times New Roman" panose="02020603050405020304" pitchFamily="18" charset="0"/>
                <a:cs typeface="Times New Roman" panose="02020603050405020304" pitchFamily="18" charset="0"/>
              </a:rPr>
              <a:t> Management of </a:t>
            </a:r>
            <a:r>
              <a:rPr lang="es-CO" sz="800" dirty="0" err="1">
                <a:latin typeface="Montserrat" panose="00000500000000000000" pitchFamily="50" charset="0"/>
                <a:ea typeface="Times New Roman" panose="02020603050405020304" pitchFamily="18" charset="0"/>
                <a:cs typeface="Times New Roman" panose="02020603050405020304" pitchFamily="18" charset="0"/>
              </a:rPr>
              <a:t>Traumatic</a:t>
            </a:r>
            <a:r>
              <a:rPr lang="es-CO" sz="800" dirty="0">
                <a:latin typeface="Montserrat" panose="00000500000000000000" pitchFamily="50" charset="0"/>
                <a:ea typeface="Times New Roman" panose="02020603050405020304" pitchFamily="18" charset="0"/>
                <a:cs typeface="Times New Roman" panose="02020603050405020304" pitchFamily="18" charset="0"/>
              </a:rPr>
              <a:t> </a:t>
            </a:r>
            <a:r>
              <a:rPr lang="es-CO" sz="800" dirty="0" err="1">
                <a:latin typeface="Montserrat" panose="00000500000000000000" pitchFamily="50" charset="0"/>
                <a:ea typeface="Times New Roman" panose="02020603050405020304" pitchFamily="18" charset="0"/>
                <a:cs typeface="Times New Roman" panose="02020603050405020304" pitchFamily="18" charset="0"/>
              </a:rPr>
              <a:t>Brain</a:t>
            </a:r>
            <a:r>
              <a:rPr lang="es-CO" sz="800" dirty="0">
                <a:latin typeface="Montserrat" panose="00000500000000000000" pitchFamily="50" charset="0"/>
                <a:ea typeface="Times New Roman" panose="02020603050405020304" pitchFamily="18" charset="0"/>
                <a:cs typeface="Times New Roman" panose="02020603050405020304" pitchFamily="18" charset="0"/>
              </a:rPr>
              <a:t> </a:t>
            </a:r>
            <a:r>
              <a:rPr lang="es-CO" sz="800" dirty="0" err="1">
                <a:latin typeface="Montserrat" panose="00000500000000000000" pitchFamily="50" charset="0"/>
                <a:ea typeface="Times New Roman" panose="02020603050405020304" pitchFamily="18" charset="0"/>
                <a:cs typeface="Times New Roman" panose="02020603050405020304" pitchFamily="18" charset="0"/>
              </a:rPr>
              <a:t>Injury</a:t>
            </a:r>
            <a:r>
              <a:rPr lang="es-CO" sz="800" dirty="0">
                <a:latin typeface="Montserrat" panose="00000500000000000000" pitchFamily="50" charset="0"/>
                <a:ea typeface="Times New Roman" panose="02020603050405020304" pitchFamily="18" charset="0"/>
                <a:cs typeface="Times New Roman" panose="02020603050405020304" pitchFamily="18" charset="0"/>
              </a:rPr>
              <a:t>. En: </a:t>
            </a:r>
            <a:r>
              <a:rPr lang="es-CO" sz="800" dirty="0" err="1">
                <a:latin typeface="Montserrat" panose="00000500000000000000" pitchFamily="50" charset="0"/>
                <a:ea typeface="Times New Roman" panose="02020603050405020304" pitchFamily="18" charset="0"/>
                <a:cs typeface="Times New Roman" panose="02020603050405020304" pitchFamily="18" charset="0"/>
              </a:rPr>
              <a:t>Winn</a:t>
            </a:r>
            <a:r>
              <a:rPr lang="es-CO" sz="800" dirty="0">
                <a:latin typeface="Montserrat" panose="00000500000000000000" pitchFamily="50" charset="0"/>
                <a:ea typeface="Times New Roman" panose="02020603050405020304" pitchFamily="18" charset="0"/>
                <a:cs typeface="Times New Roman" panose="02020603050405020304" pitchFamily="18" charset="0"/>
              </a:rPr>
              <a:t> H. </a:t>
            </a:r>
            <a:r>
              <a:rPr lang="es-CO" sz="800" kern="1800" dirty="0" err="1">
                <a:latin typeface="Montserrat" panose="00000500000000000000" pitchFamily="50" charset="0"/>
                <a:ea typeface="Times New Roman" panose="02020603050405020304" pitchFamily="18" charset="0"/>
                <a:cs typeface="Times New Roman" panose="02020603050405020304" pitchFamily="18" charset="0"/>
              </a:rPr>
              <a:t>Youmans</a:t>
            </a:r>
            <a:r>
              <a:rPr lang="es-CO" sz="800" kern="1800" dirty="0">
                <a:latin typeface="Montserrat" panose="00000500000000000000" pitchFamily="50" charset="0"/>
                <a:ea typeface="Times New Roman" panose="02020603050405020304" pitchFamily="18" charset="0"/>
                <a:cs typeface="Times New Roman" panose="02020603050405020304" pitchFamily="18" charset="0"/>
              </a:rPr>
              <a:t> and </a:t>
            </a:r>
            <a:r>
              <a:rPr lang="es-CO" sz="800" kern="1800" dirty="0" err="1">
                <a:latin typeface="Montserrat" panose="00000500000000000000" pitchFamily="50" charset="0"/>
                <a:ea typeface="Times New Roman" panose="02020603050405020304" pitchFamily="18" charset="0"/>
                <a:cs typeface="Times New Roman" panose="02020603050405020304" pitchFamily="18" charset="0"/>
              </a:rPr>
              <a:t>Winn</a:t>
            </a:r>
            <a:r>
              <a:rPr lang="es-CO" sz="800" kern="1800" dirty="0">
                <a:latin typeface="Montserrat" panose="00000500000000000000" pitchFamily="50" charset="0"/>
                <a:ea typeface="Times New Roman" panose="02020603050405020304" pitchFamily="18" charset="0"/>
                <a:cs typeface="Times New Roman" panose="02020603050405020304" pitchFamily="18" charset="0"/>
              </a:rPr>
              <a:t> </a:t>
            </a:r>
            <a:r>
              <a:rPr lang="es-CO" sz="800" kern="1800" dirty="0" err="1">
                <a:latin typeface="Montserrat" panose="00000500000000000000" pitchFamily="50" charset="0"/>
                <a:ea typeface="Times New Roman" panose="02020603050405020304" pitchFamily="18" charset="0"/>
                <a:cs typeface="Times New Roman" panose="02020603050405020304" pitchFamily="18" charset="0"/>
              </a:rPr>
              <a:t>Neurological</a:t>
            </a:r>
            <a:r>
              <a:rPr lang="es-CO" sz="800" kern="1800" dirty="0">
                <a:latin typeface="Montserrat" panose="00000500000000000000" pitchFamily="50" charset="0"/>
                <a:ea typeface="Times New Roman" panose="02020603050405020304" pitchFamily="18" charset="0"/>
                <a:cs typeface="Times New Roman" panose="02020603050405020304" pitchFamily="18" charset="0"/>
              </a:rPr>
              <a:t> </a:t>
            </a:r>
            <a:r>
              <a:rPr lang="es-CO" sz="800" kern="1800" dirty="0" err="1">
                <a:latin typeface="Montserrat" panose="00000500000000000000" pitchFamily="50" charset="0"/>
                <a:ea typeface="Times New Roman" panose="02020603050405020304" pitchFamily="18" charset="0"/>
                <a:cs typeface="Times New Roman" panose="02020603050405020304" pitchFamily="18" charset="0"/>
              </a:rPr>
              <a:t>Surgery</a:t>
            </a:r>
            <a:r>
              <a:rPr lang="es-CO" sz="800" kern="1800" dirty="0">
                <a:latin typeface="Montserrat" panose="00000500000000000000" pitchFamily="50" charset="0"/>
                <a:ea typeface="Times New Roman" panose="02020603050405020304" pitchFamily="18" charset="0"/>
                <a:cs typeface="Times New Roman" panose="02020603050405020304" pitchFamily="18" charset="0"/>
              </a:rPr>
              <a:t>. </a:t>
            </a:r>
            <a:r>
              <a:rPr lang="es-CO" sz="800" dirty="0">
                <a:latin typeface="Montserrat" panose="00000500000000000000" pitchFamily="50" charset="0"/>
                <a:ea typeface="Times New Roman" panose="02020603050405020304" pitchFamily="18" charset="0"/>
                <a:cs typeface="Times New Roman" panose="02020603050405020304" pitchFamily="18" charset="0"/>
              </a:rPr>
              <a:t>7th </a:t>
            </a:r>
            <a:r>
              <a:rPr lang="es-CO" sz="800" dirty="0" err="1">
                <a:latin typeface="Montserrat" panose="00000500000000000000" pitchFamily="50" charset="0"/>
                <a:ea typeface="Times New Roman" panose="02020603050405020304" pitchFamily="18" charset="0"/>
                <a:cs typeface="Times New Roman" panose="02020603050405020304" pitchFamily="18" charset="0"/>
              </a:rPr>
              <a:t>Edition</a:t>
            </a:r>
            <a:r>
              <a:rPr lang="es-CO" sz="800" dirty="0">
                <a:latin typeface="Montserrat" panose="00000500000000000000" pitchFamily="50" charset="0"/>
                <a:ea typeface="Times New Roman" panose="02020603050405020304" pitchFamily="18" charset="0"/>
                <a:cs typeface="Times New Roman" panose="02020603050405020304" pitchFamily="18" charset="0"/>
              </a:rPr>
              <a:t>. </a:t>
            </a:r>
            <a:r>
              <a:rPr lang="es-CO" sz="800" dirty="0" err="1">
                <a:latin typeface="Montserrat" panose="00000500000000000000" pitchFamily="50" charset="0"/>
                <a:ea typeface="Times New Roman" panose="02020603050405020304" pitchFamily="18" charset="0"/>
                <a:cs typeface="Times New Roman" panose="02020603050405020304" pitchFamily="18" charset="0"/>
              </a:rPr>
              <a:t>Elsevier</a:t>
            </a:r>
            <a:r>
              <a:rPr lang="es-CO" sz="800" dirty="0">
                <a:latin typeface="Montserrat" panose="00000500000000000000" pitchFamily="50" charset="0"/>
                <a:ea typeface="Times New Roman" panose="02020603050405020304" pitchFamily="18" charset="0"/>
                <a:cs typeface="Times New Roman" panose="02020603050405020304" pitchFamily="18" charset="0"/>
              </a:rPr>
              <a:t>; 2016. p. 2876-2987.</a:t>
            </a:r>
            <a:endParaRPr lang="es-CO" sz="1000" dirty="0">
              <a:latin typeface="Montserrat" panose="00000500000000000000" pitchFamily="50"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17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5794248" y="1200150"/>
            <a:ext cx="5597652" cy="4981575"/>
          </a:xfrm>
        </p:spPr>
        <p:txBody>
          <a:bodyPr>
            <a:normAutofit/>
          </a:bodyPr>
          <a:lstStyle/>
          <a:p>
            <a:pPr marL="0" indent="0">
              <a:buNone/>
            </a:pPr>
            <a:r>
              <a:rPr lang="es-CO" sz="1400" b="1" dirty="0"/>
              <a:t>Adams y </a:t>
            </a:r>
            <a:r>
              <a:rPr lang="es-CO" sz="1400" b="1" dirty="0" err="1"/>
              <a:t>Gennarelli</a:t>
            </a:r>
            <a:r>
              <a:rPr lang="es-CO" sz="1400" b="1" dirty="0"/>
              <a:t>:</a:t>
            </a:r>
          </a:p>
          <a:p>
            <a:pPr marL="0" indent="0">
              <a:buNone/>
            </a:pPr>
            <a:endParaRPr lang="es-CO" sz="1400" b="1" dirty="0"/>
          </a:p>
          <a:p>
            <a:r>
              <a:rPr lang="es-CO" sz="1400" b="1" dirty="0"/>
              <a:t>Grado 1.</a:t>
            </a:r>
            <a:r>
              <a:rPr lang="es-CO" sz="1400" dirty="0"/>
              <a:t> Lesiones cortico-subcortical: </a:t>
            </a:r>
          </a:p>
          <a:p>
            <a:pPr lvl="1"/>
            <a:r>
              <a:rPr lang="es-CO" sz="1200" dirty="0"/>
              <a:t>Son las de menor gravedad.</a:t>
            </a:r>
          </a:p>
          <a:p>
            <a:pPr lvl="1"/>
            <a:r>
              <a:rPr lang="es-CO" sz="1200" dirty="0"/>
              <a:t>Menor a 5 mm, ovaladas, frecuentemente múltiples.</a:t>
            </a:r>
          </a:p>
          <a:p>
            <a:pPr lvl="1"/>
            <a:r>
              <a:rPr lang="es-CO" sz="1200" dirty="0" err="1"/>
              <a:t>Fronto</a:t>
            </a:r>
            <a:r>
              <a:rPr lang="es-CO" sz="1200" dirty="0"/>
              <a:t>-temporales, paralelas a los tractos de sustancia blanca. </a:t>
            </a:r>
          </a:p>
          <a:p>
            <a:pPr lvl="1"/>
            <a:r>
              <a:rPr lang="es-CO" sz="1200" dirty="0"/>
              <a:t>Generalmente de tipo edematoso, frecuentemente poco hemorrágicas.</a:t>
            </a:r>
          </a:p>
          <a:p>
            <a:pPr marL="365760" lvl="1" indent="0">
              <a:buNone/>
            </a:pPr>
            <a:endParaRPr lang="es-CO" sz="1200" dirty="0"/>
          </a:p>
          <a:p>
            <a:r>
              <a:rPr lang="es-CO" sz="1400" b="1" dirty="0"/>
              <a:t>Grado 2.</a:t>
            </a:r>
            <a:r>
              <a:rPr lang="es-CO" sz="1400" dirty="0"/>
              <a:t> Lesiones del cuerpo calloso: </a:t>
            </a:r>
          </a:p>
          <a:p>
            <a:pPr lvl="1"/>
            <a:r>
              <a:rPr lang="es-CO" sz="1200" dirty="0"/>
              <a:t>20% de las lesiones por cizallamiento.</a:t>
            </a:r>
          </a:p>
          <a:p>
            <a:pPr lvl="1"/>
            <a:r>
              <a:rPr lang="es-CO" sz="1200" dirty="0"/>
              <a:t>Edematosas o hemorrágicas, ambas visibles en RM y las últimas visibles en TAC. </a:t>
            </a:r>
          </a:p>
          <a:p>
            <a:pPr lvl="1"/>
            <a:r>
              <a:rPr lang="es-CO" sz="1200" dirty="0"/>
              <a:t>En más del 90% afectan el esplenio.</a:t>
            </a:r>
          </a:p>
          <a:p>
            <a:pPr lvl="1"/>
            <a:r>
              <a:rPr lang="es-CO" sz="1200" dirty="0"/>
              <a:t>HIV por extensión </a:t>
            </a:r>
            <a:r>
              <a:rPr lang="es-CO" sz="1200" dirty="0" err="1"/>
              <a:t>transependimaria</a:t>
            </a:r>
            <a:r>
              <a:rPr lang="es-CO" sz="1200" dirty="0"/>
              <a:t>.</a:t>
            </a:r>
          </a:p>
          <a:p>
            <a:endParaRPr lang="es-CO" sz="1400" b="1" dirty="0"/>
          </a:p>
          <a:p>
            <a:r>
              <a:rPr lang="es-CO" sz="1400" b="1" dirty="0"/>
              <a:t>Grado 3</a:t>
            </a:r>
            <a:r>
              <a:rPr lang="es-CO" sz="1400" dirty="0"/>
              <a:t>. Lesiones de tallo cerebral:</a:t>
            </a:r>
          </a:p>
          <a:p>
            <a:pPr lvl="1"/>
            <a:r>
              <a:rPr lang="es-CO" sz="1200" dirty="0"/>
              <a:t>Mesencéfalo dorso-lateral; lesiones de núcleos grises y del tálamo.</a:t>
            </a:r>
          </a:p>
          <a:p>
            <a:pPr lvl="1"/>
            <a:r>
              <a:rPr lang="es-CO" sz="1200" dirty="0"/>
              <a:t>Mal pronóstico.</a:t>
            </a:r>
          </a:p>
          <a:p>
            <a:pPr marL="0" indent="0">
              <a:buNone/>
            </a:pPr>
            <a:r>
              <a:rPr lang="es-CO" sz="1400" dirty="0"/>
              <a:t> </a:t>
            </a:r>
          </a:p>
          <a:p>
            <a:pPr marL="0" indent="0">
              <a:buNone/>
            </a:pPr>
            <a:endParaRPr lang="es-CO" sz="1400" dirty="0"/>
          </a:p>
        </p:txBody>
      </p:sp>
      <p:sp>
        <p:nvSpPr>
          <p:cNvPr id="5" name="Rectángulo 4"/>
          <p:cNvSpPr/>
          <p:nvPr/>
        </p:nvSpPr>
        <p:spPr>
          <a:xfrm>
            <a:off x="4371458" y="6293352"/>
            <a:ext cx="8728363" cy="230832"/>
          </a:xfrm>
          <a:prstGeom prst="rect">
            <a:avLst/>
          </a:prstGeom>
        </p:spPr>
        <p:txBody>
          <a:bodyPr wrap="square">
            <a:spAutoFit/>
          </a:bodyPr>
          <a:lstStyle/>
          <a:p>
            <a:pPr algn="ctr"/>
            <a:r>
              <a:rPr lang="es-CO" sz="900" dirty="0">
                <a:solidFill>
                  <a:srgbClr val="292526"/>
                </a:solidFill>
                <a:latin typeface="Montserrat" panose="00000500000000000000" pitchFamily="50" charset="0"/>
                <a:ea typeface="Calibri" panose="020F0502020204030204" pitchFamily="34" charset="0"/>
              </a:rPr>
              <a:t>Mujica M, et al. Resonancia magnética cerebral en daño </a:t>
            </a:r>
            <a:r>
              <a:rPr lang="es-CO" sz="900" dirty="0" err="1">
                <a:solidFill>
                  <a:srgbClr val="292526"/>
                </a:solidFill>
                <a:latin typeface="Montserrat" panose="00000500000000000000" pitchFamily="50" charset="0"/>
                <a:ea typeface="Calibri" panose="020F0502020204030204" pitchFamily="34" charset="0"/>
              </a:rPr>
              <a:t>axonal</a:t>
            </a:r>
            <a:r>
              <a:rPr lang="es-CO" sz="900" dirty="0">
                <a:solidFill>
                  <a:srgbClr val="292526"/>
                </a:solidFill>
                <a:latin typeface="Montserrat" panose="00000500000000000000" pitchFamily="50" charset="0"/>
                <a:ea typeface="Calibri" panose="020F0502020204030204" pitchFamily="34" charset="0"/>
              </a:rPr>
              <a:t> difuso. </a:t>
            </a:r>
            <a:r>
              <a:rPr lang="es-CO" sz="900" dirty="0" err="1">
                <a:solidFill>
                  <a:srgbClr val="292526"/>
                </a:solidFill>
                <a:latin typeface="Montserrat" panose="00000500000000000000" pitchFamily="50" charset="0"/>
                <a:ea typeface="Calibri" panose="020F0502020204030204" pitchFamily="34" charset="0"/>
              </a:rPr>
              <a:t>Rev</a:t>
            </a:r>
            <a:r>
              <a:rPr lang="es-CO" sz="900" dirty="0">
                <a:solidFill>
                  <a:srgbClr val="292526"/>
                </a:solidFill>
                <a:latin typeface="Montserrat" panose="00000500000000000000" pitchFamily="50" charset="0"/>
                <a:ea typeface="Calibri" panose="020F0502020204030204" pitchFamily="34" charset="0"/>
              </a:rPr>
              <a:t> </a:t>
            </a:r>
            <a:r>
              <a:rPr lang="es-CO" sz="900" dirty="0" err="1">
                <a:solidFill>
                  <a:srgbClr val="292526"/>
                </a:solidFill>
                <a:latin typeface="Montserrat" panose="00000500000000000000" pitchFamily="50" charset="0"/>
                <a:ea typeface="Calibri" panose="020F0502020204030204" pitchFamily="34" charset="0"/>
              </a:rPr>
              <a:t>Chil</a:t>
            </a:r>
            <a:r>
              <a:rPr lang="es-CO" sz="900" dirty="0">
                <a:solidFill>
                  <a:srgbClr val="292526"/>
                </a:solidFill>
                <a:latin typeface="Montserrat" panose="00000500000000000000" pitchFamily="50" charset="0"/>
                <a:ea typeface="Calibri" panose="020F0502020204030204" pitchFamily="34" charset="0"/>
              </a:rPr>
              <a:t> </a:t>
            </a:r>
            <a:r>
              <a:rPr lang="es-CO" sz="900" dirty="0" err="1">
                <a:solidFill>
                  <a:srgbClr val="292526"/>
                </a:solidFill>
                <a:latin typeface="Montserrat" panose="00000500000000000000" pitchFamily="50" charset="0"/>
                <a:ea typeface="Calibri" panose="020F0502020204030204" pitchFamily="34" charset="0"/>
              </a:rPr>
              <a:t>Radiol</a:t>
            </a:r>
            <a:r>
              <a:rPr lang="es-CO" sz="900" dirty="0">
                <a:solidFill>
                  <a:srgbClr val="292526"/>
                </a:solidFill>
                <a:latin typeface="Montserrat" panose="00000500000000000000" pitchFamily="50" charset="0"/>
                <a:ea typeface="Calibri" panose="020F0502020204030204" pitchFamily="34" charset="0"/>
              </a:rPr>
              <a:t> 2003; 9: 182-186.</a:t>
            </a:r>
            <a:endParaRPr lang="es-CO" sz="900" dirty="0">
              <a:latin typeface="Montserrat" panose="00000500000000000000" pitchFamily="50" charset="0"/>
            </a:endParaRPr>
          </a:p>
        </p:txBody>
      </p:sp>
      <p:sp>
        <p:nvSpPr>
          <p:cNvPr id="6" name="Título 1"/>
          <p:cNvSpPr>
            <a:spLocks noGrp="1"/>
          </p:cNvSpPr>
          <p:nvPr>
            <p:ph type="title"/>
          </p:nvPr>
        </p:nvSpPr>
        <p:spPr>
          <a:xfrm>
            <a:off x="2015191" y="379443"/>
            <a:ext cx="8144996" cy="593664"/>
          </a:xfrm>
        </p:spPr>
        <p:txBody>
          <a:bodyPr>
            <a:noAutofit/>
          </a:bodyPr>
          <a:lstStyle/>
          <a:p>
            <a:pPr algn="ctr"/>
            <a:r>
              <a:rPr lang="es-ES_tradnl" sz="3600" b="1" dirty="0"/>
              <a:t>DAÑO AXONAL DIFUSO</a:t>
            </a:r>
          </a:p>
        </p:txBody>
      </p:sp>
    </p:spTree>
    <p:extLst>
      <p:ext uri="{BB962C8B-B14F-4D97-AF65-F5344CB8AC3E}">
        <p14:creationId xmlns:p14="http://schemas.microsoft.com/office/powerpoint/2010/main" val="6433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722802" y="294155"/>
            <a:ext cx="3962400" cy="1325563"/>
          </a:xfrm>
          <a:ln>
            <a:solidFill>
              <a:schemeClr val="bg1"/>
            </a:solidFill>
          </a:ln>
        </p:spPr>
        <p:txBody>
          <a:bodyPr>
            <a:normAutofit/>
          </a:bodyPr>
          <a:lstStyle/>
          <a:p>
            <a:r>
              <a:rPr lang="es-CO" b="1" dirty="0">
                <a:ln w="18415" cmpd="sng">
                  <a:solidFill>
                    <a:srgbClr val="FFFFFF"/>
                  </a:solidFill>
                  <a:prstDash val="solid"/>
                </a:ln>
              </a:rPr>
              <a:t>Definición</a:t>
            </a:r>
            <a:endParaRPr lang="es-ES" sz="4000" b="1" dirty="0">
              <a:ln w="18415" cmpd="sng">
                <a:solidFill>
                  <a:srgbClr val="FFFFFF"/>
                </a:solidFill>
                <a:prstDash val="solid"/>
              </a:ln>
            </a:endParaRPr>
          </a:p>
        </p:txBody>
      </p:sp>
      <p:sp>
        <p:nvSpPr>
          <p:cNvPr id="4" name="3 CuadroTexto"/>
          <p:cNvSpPr txBox="1"/>
          <p:nvPr/>
        </p:nvSpPr>
        <p:spPr>
          <a:xfrm>
            <a:off x="5722802" y="1461484"/>
            <a:ext cx="6146995" cy="1200329"/>
          </a:xfrm>
          <a:prstGeom prst="rect">
            <a:avLst/>
          </a:prstGeom>
          <a:noFill/>
        </p:spPr>
        <p:txBody>
          <a:bodyPr wrap="square" rtlCol="0">
            <a:spAutoFit/>
          </a:bodyPr>
          <a:lstStyle/>
          <a:p>
            <a:pPr>
              <a:buClr>
                <a:srgbClr val="FFC000"/>
              </a:buClr>
            </a:pPr>
            <a:r>
              <a:rPr lang="es-CO" dirty="0">
                <a:latin typeface="Montserrat" panose="00000500000000000000" pitchFamily="50" charset="0"/>
              </a:rPr>
              <a:t>Alteración cerebral secundaria a una lesión traumática, producida por la liberación de una fuerza externa, ya sea en forma de energía mecánica, química, térmica, eléctrica, radiante o una combinación.</a:t>
            </a:r>
          </a:p>
        </p:txBody>
      </p:sp>
      <p:sp>
        <p:nvSpPr>
          <p:cNvPr id="5" name="4 CuadroTexto"/>
          <p:cNvSpPr txBox="1"/>
          <p:nvPr/>
        </p:nvSpPr>
        <p:spPr>
          <a:xfrm>
            <a:off x="5722802" y="5303409"/>
            <a:ext cx="5716723" cy="369332"/>
          </a:xfrm>
          <a:prstGeom prst="rect">
            <a:avLst/>
          </a:prstGeom>
          <a:solidFill>
            <a:srgbClr val="06AEAA"/>
          </a:solidFill>
          <a:ln>
            <a:solidFill>
              <a:schemeClr val="bg2">
                <a:lumMod val="20000"/>
                <a:lumOff val="80000"/>
              </a:schemeClr>
            </a:solidFill>
          </a:ln>
        </p:spPr>
        <p:txBody>
          <a:bodyPr wrap="square" rtlCol="0">
            <a:spAutoFit/>
          </a:bodyPr>
          <a:lstStyle/>
          <a:p>
            <a:pPr algn="ctr"/>
            <a:r>
              <a:rPr lang="es-CO" b="1" dirty="0">
                <a:solidFill>
                  <a:srgbClr val="FFFFFF"/>
                </a:solidFill>
                <a:latin typeface="Montserrat" panose="00000500000000000000" pitchFamily="50" charset="0"/>
              </a:rPr>
              <a:t>Daño estructural del contenido intracraneal </a:t>
            </a:r>
          </a:p>
        </p:txBody>
      </p:sp>
      <p:pic>
        <p:nvPicPr>
          <p:cNvPr id="2050"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722802" y="3248046"/>
            <a:ext cx="4968552" cy="1589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722802" y="5994360"/>
            <a:ext cx="5125225" cy="415498"/>
          </a:xfrm>
          <a:prstGeom prst="rect">
            <a:avLst/>
          </a:prstGeom>
          <a:noFill/>
        </p:spPr>
        <p:txBody>
          <a:bodyPr wrap="square" rtlCol="0">
            <a:spAutoFit/>
          </a:bodyPr>
          <a:lstStyle/>
          <a:p>
            <a:pPr marL="342900" indent="-342900" algn="just">
              <a:buAutoNum type="arabicPeriod"/>
            </a:pPr>
            <a:r>
              <a:rPr lang="es-ES" sz="700" dirty="0">
                <a:latin typeface="Montserrat" panose="00000500000000000000" pitchFamily="50" charset="0"/>
              </a:rPr>
              <a:t>Camacho Durán F, Garavito CE. Guías Para Manejo de Urgencias: Tomo I.; 2005.</a:t>
            </a:r>
          </a:p>
          <a:p>
            <a:pPr marL="342900" indent="-342900" algn="just">
              <a:buAutoNum type="arabicPeriod"/>
            </a:pPr>
            <a:r>
              <a:rPr lang="es-ES" sz="700" dirty="0">
                <a:latin typeface="Montserrat" panose="00000500000000000000" pitchFamily="50" charset="0"/>
              </a:rPr>
              <a:t>Ministerio de Salud y Protección Social. Guía de Práctica Clínica Para El Diagnóstico Y Tratamiento de Pacientes Adultos Con Trauma.; 2014.</a:t>
            </a:r>
          </a:p>
        </p:txBody>
      </p:sp>
    </p:spTree>
    <p:extLst>
      <p:ext uri="{BB962C8B-B14F-4D97-AF65-F5344CB8AC3E}">
        <p14:creationId xmlns:p14="http://schemas.microsoft.com/office/powerpoint/2010/main" val="375631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278911"/>
            <a:ext cx="10515600" cy="561229"/>
          </a:xfrm>
        </p:spPr>
        <p:txBody>
          <a:bodyPr>
            <a:noAutofit/>
          </a:bodyPr>
          <a:lstStyle/>
          <a:p>
            <a:pPr algn="ctr"/>
            <a:r>
              <a:rPr lang="es-CO" sz="3200" b="1" dirty="0"/>
              <a:t>Hematomas cerebrales</a:t>
            </a:r>
          </a:p>
        </p:txBody>
      </p:sp>
      <p:pic>
        <p:nvPicPr>
          <p:cNvPr id="1126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389401" y="959822"/>
            <a:ext cx="2326396" cy="2998269"/>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cstate="print"/>
          <a:srcRect/>
          <a:stretch>
            <a:fillRect/>
          </a:stretch>
        </p:blipFill>
        <p:spPr bwMode="auto">
          <a:xfrm>
            <a:off x="7441021" y="950412"/>
            <a:ext cx="2251118" cy="3017088"/>
          </a:xfrm>
          <a:prstGeom prst="rect">
            <a:avLst/>
          </a:prstGeom>
          <a:noFill/>
          <a:ln w="9525">
            <a:noFill/>
            <a:miter lim="800000"/>
            <a:headEnd/>
            <a:tailEnd/>
          </a:ln>
          <a:effectLst/>
        </p:spPr>
      </p:pic>
      <p:pic>
        <p:nvPicPr>
          <p:cNvPr id="1126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87015" y="964359"/>
            <a:ext cx="2182788" cy="3029560"/>
          </a:xfrm>
          <a:prstGeom prst="rect">
            <a:avLst/>
          </a:prstGeom>
          <a:noFill/>
          <a:ln w="9525">
            <a:noFill/>
            <a:miter lim="800000"/>
            <a:headEnd/>
            <a:tailEnd/>
          </a:ln>
          <a:effectLst/>
        </p:spPr>
      </p:pic>
      <p:sp>
        <p:nvSpPr>
          <p:cNvPr id="7" name="6 Rectángulo redondeado"/>
          <p:cNvSpPr/>
          <p:nvPr/>
        </p:nvSpPr>
        <p:spPr>
          <a:xfrm>
            <a:off x="6317006" y="4574437"/>
            <a:ext cx="3375133" cy="1714512"/>
          </a:xfrm>
          <a:prstGeom prst="roundRect">
            <a:avLst/>
          </a:prstGeom>
          <a:solidFill>
            <a:srgbClr val="06AEAA"/>
          </a:solidFill>
        </p:spPr>
        <p:style>
          <a:lnRef idx="1">
            <a:schemeClr val="accent6"/>
          </a:lnRef>
          <a:fillRef idx="2">
            <a:schemeClr val="accent6"/>
          </a:fillRef>
          <a:effectRef idx="1">
            <a:schemeClr val="accent6"/>
          </a:effectRef>
          <a:fontRef idx="minor">
            <a:schemeClr val="dk1"/>
          </a:fontRef>
        </p:style>
        <p:txBody>
          <a:bodyPr rtlCol="0" anchor="ctr"/>
          <a:lstStyle/>
          <a:p>
            <a:pPr marL="342900" indent="-342900">
              <a:buFont typeface="Wingdings" panose="05000000000000000000" pitchFamily="2" charset="2"/>
              <a:buChar char="ü"/>
            </a:pPr>
            <a:r>
              <a:rPr lang="es-CO" sz="2400" dirty="0">
                <a:solidFill>
                  <a:schemeClr val="bg1"/>
                </a:solidFill>
                <a:latin typeface="Montserrat" panose="00000500000000000000" pitchFamily="50" charset="0"/>
              </a:rPr>
              <a:t>Medir volumen. </a:t>
            </a:r>
          </a:p>
          <a:p>
            <a:pPr marL="342900" indent="-342900">
              <a:buFont typeface="Wingdings" panose="05000000000000000000" pitchFamily="2" charset="2"/>
              <a:buChar char="ü"/>
            </a:pPr>
            <a:r>
              <a:rPr lang="es-CO" sz="2400" dirty="0">
                <a:solidFill>
                  <a:schemeClr val="bg1"/>
                </a:solidFill>
                <a:latin typeface="Montserrat" panose="00000500000000000000" pitchFamily="50" charset="0"/>
              </a:rPr>
              <a:t>ECG. </a:t>
            </a:r>
          </a:p>
          <a:p>
            <a:pPr marL="342900" indent="-342900">
              <a:buFont typeface="Wingdings" panose="05000000000000000000" pitchFamily="2" charset="2"/>
              <a:buChar char="ü"/>
            </a:pPr>
            <a:r>
              <a:rPr lang="es-CO" sz="2400" dirty="0">
                <a:solidFill>
                  <a:schemeClr val="bg1"/>
                </a:solidFill>
                <a:latin typeface="Montserrat" panose="00000500000000000000" pitchFamily="50" charset="0"/>
              </a:rPr>
              <a:t>Indicación de cirugía. </a:t>
            </a:r>
          </a:p>
        </p:txBody>
      </p:sp>
    </p:spTree>
    <p:extLst>
      <p:ext uri="{BB962C8B-B14F-4D97-AF65-F5344CB8AC3E}">
        <p14:creationId xmlns:p14="http://schemas.microsoft.com/office/powerpoint/2010/main" val="978712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68535" y="284158"/>
            <a:ext cx="8254929" cy="990600"/>
          </a:xfrm>
        </p:spPr>
        <p:txBody>
          <a:bodyPr>
            <a:noAutofit/>
          </a:bodyPr>
          <a:lstStyle/>
          <a:p>
            <a:pPr algn="ctr"/>
            <a:r>
              <a:rPr lang="en-US" sz="2800" b="1" dirty="0" err="1"/>
              <a:t>Escala</a:t>
            </a:r>
            <a:r>
              <a:rPr lang="en-US" sz="2800" b="1" dirty="0"/>
              <a:t> FOUR </a:t>
            </a:r>
            <a:br>
              <a:rPr lang="en-US" sz="2800" b="1" dirty="0"/>
            </a:br>
            <a:r>
              <a:rPr lang="en-US" sz="2800" b="1" dirty="0"/>
              <a:t>(Full Outline of </a:t>
            </a:r>
            <a:r>
              <a:rPr lang="en-US" sz="2800" b="1" dirty="0" err="1"/>
              <a:t>UnResponsiveness</a:t>
            </a:r>
            <a:r>
              <a:rPr lang="en-US" sz="2800" b="1" dirty="0"/>
              <a:t>)</a:t>
            </a:r>
            <a:endParaRPr lang="es-CO" sz="2800" b="1" dirty="0"/>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75043" y="1732775"/>
            <a:ext cx="7191337" cy="3960767"/>
          </a:xfrm>
          <a:prstGeom prst="rect">
            <a:avLst/>
          </a:prstGeom>
        </p:spPr>
      </p:pic>
      <p:sp>
        <p:nvSpPr>
          <p:cNvPr id="5" name="Rectángulo 4"/>
          <p:cNvSpPr/>
          <p:nvPr/>
        </p:nvSpPr>
        <p:spPr>
          <a:xfrm>
            <a:off x="4475044" y="6142033"/>
            <a:ext cx="7440732" cy="230832"/>
          </a:xfrm>
          <a:prstGeom prst="rect">
            <a:avLst/>
          </a:prstGeom>
        </p:spPr>
        <p:txBody>
          <a:bodyPr wrap="square">
            <a:spAutoFit/>
          </a:bodyPr>
          <a:lstStyle/>
          <a:p>
            <a:r>
              <a:rPr lang="en-US" sz="900" dirty="0" err="1">
                <a:latin typeface="Montserrat" panose="00000500000000000000" pitchFamily="50" charset="0"/>
                <a:cs typeface="Arial" panose="020B0604020202020204" pitchFamily="34" charset="0"/>
              </a:rPr>
              <a:t>Wijdicks</a:t>
            </a:r>
            <a:r>
              <a:rPr lang="en-US" sz="900" dirty="0">
                <a:latin typeface="Montserrat" panose="00000500000000000000" pitchFamily="50" charset="0"/>
                <a:cs typeface="Arial" panose="020B0604020202020204" pitchFamily="34" charset="0"/>
              </a:rPr>
              <a:t> </a:t>
            </a:r>
            <a:r>
              <a:rPr lang="en-US" sz="900" dirty="0" err="1">
                <a:latin typeface="Montserrat" panose="00000500000000000000" pitchFamily="50" charset="0"/>
                <a:cs typeface="Arial" panose="020B0604020202020204" pitchFamily="34" charset="0"/>
              </a:rPr>
              <a:t>EFM</a:t>
            </a:r>
            <a:r>
              <a:rPr lang="en-US" sz="900" dirty="0">
                <a:latin typeface="Montserrat" panose="00000500000000000000" pitchFamily="50" charset="0"/>
                <a:cs typeface="Arial" panose="020B0604020202020204" pitchFamily="34" charset="0"/>
              </a:rPr>
              <a:t>. The Glasgow coma scale in historical context and the new FOUR score. Rev </a:t>
            </a:r>
            <a:r>
              <a:rPr lang="en-US" sz="900" dirty="0" err="1">
                <a:latin typeface="Montserrat" panose="00000500000000000000" pitchFamily="50" charset="0"/>
                <a:cs typeface="Arial" panose="020B0604020202020204" pitchFamily="34" charset="0"/>
              </a:rPr>
              <a:t>Neurol</a:t>
            </a:r>
            <a:r>
              <a:rPr lang="en-US" sz="900" dirty="0">
                <a:latin typeface="Montserrat" panose="00000500000000000000" pitchFamily="50" charset="0"/>
                <a:cs typeface="Arial" panose="020B0604020202020204" pitchFamily="34" charset="0"/>
              </a:rPr>
              <a:t> Dis 2006;3:109–17.</a:t>
            </a:r>
            <a:endParaRPr lang="es-CO" sz="900"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2602627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65186" y="1662458"/>
            <a:ext cx="3902990" cy="3834174"/>
          </a:xfrm>
          <a:prstGeom prst="rect">
            <a:avLst/>
          </a:prstGeom>
        </p:spPr>
      </p:pic>
      <p:pic>
        <p:nvPicPr>
          <p:cNvPr id="7" name="Imagen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144066" y="1662457"/>
            <a:ext cx="4012353" cy="3818835"/>
          </a:xfrm>
          <a:prstGeom prst="rect">
            <a:avLst/>
          </a:prstGeom>
        </p:spPr>
      </p:pic>
      <p:sp>
        <p:nvSpPr>
          <p:cNvPr id="9" name="Rectángulo 8"/>
          <p:cNvSpPr/>
          <p:nvPr/>
        </p:nvSpPr>
        <p:spPr>
          <a:xfrm>
            <a:off x="4144066" y="6019800"/>
            <a:ext cx="9035512" cy="215252"/>
          </a:xfrm>
          <a:prstGeom prst="rect">
            <a:avLst/>
          </a:prstGeom>
        </p:spPr>
        <p:txBody>
          <a:bodyPr wrap="square">
            <a:spAutoFit/>
          </a:bodyPr>
          <a:lstStyle/>
          <a:p>
            <a:pPr>
              <a:lnSpc>
                <a:spcPct val="107000"/>
              </a:lnSpc>
            </a:pPr>
            <a:r>
              <a:rPr lang="es-CO" sz="800" dirty="0" err="1">
                <a:latin typeface="Montserrat" panose="00000500000000000000" pitchFamily="50" charset="0"/>
                <a:ea typeface="Calibri" panose="020F0502020204030204" pitchFamily="34" charset="0"/>
                <a:cs typeface="Times New Roman" panose="02020603050405020304" pitchFamily="18" charset="0"/>
              </a:rPr>
              <a:t>Iyer</a:t>
            </a:r>
            <a:r>
              <a:rPr lang="es-CO" sz="800" dirty="0">
                <a:latin typeface="Montserrat" panose="00000500000000000000" pitchFamily="50" charset="0"/>
                <a:ea typeface="Calibri" panose="020F0502020204030204" pitchFamily="34" charset="0"/>
                <a:cs typeface="Times New Roman" panose="02020603050405020304" pitchFamily="18" charset="0"/>
              </a:rPr>
              <a:t> VN, </a:t>
            </a:r>
            <a:r>
              <a:rPr lang="es-CO" sz="800" dirty="0" err="1">
                <a:latin typeface="Montserrat" panose="00000500000000000000" pitchFamily="50" charset="0"/>
                <a:ea typeface="Calibri" panose="020F0502020204030204" pitchFamily="34" charset="0"/>
                <a:cs typeface="Times New Roman" panose="02020603050405020304" pitchFamily="18" charset="0"/>
              </a:rPr>
              <a:t>Mandrekar</a:t>
            </a:r>
            <a:r>
              <a:rPr lang="es-CO" sz="800" dirty="0">
                <a:latin typeface="Montserrat" panose="00000500000000000000" pitchFamily="50" charset="0"/>
                <a:ea typeface="Calibri" panose="020F0502020204030204" pitchFamily="34" charset="0"/>
                <a:cs typeface="Times New Roman" panose="02020603050405020304" pitchFamily="18" charset="0"/>
              </a:rPr>
              <a:t> JN, et al. </a:t>
            </a:r>
            <a:r>
              <a:rPr lang="es-CO" sz="800" dirty="0" err="1">
                <a:latin typeface="Montserrat" panose="00000500000000000000" pitchFamily="50" charset="0"/>
                <a:ea typeface="Calibri" panose="020F0502020204030204" pitchFamily="34" charset="0"/>
                <a:cs typeface="Times New Roman" panose="02020603050405020304" pitchFamily="18" charset="0"/>
              </a:rPr>
              <a:t>Validity</a:t>
            </a:r>
            <a:r>
              <a:rPr lang="es-CO" sz="800" dirty="0">
                <a:latin typeface="Montserrat" panose="00000500000000000000" pitchFamily="50" charset="0"/>
                <a:ea typeface="Calibri" panose="020F0502020204030204" pitchFamily="34" charset="0"/>
                <a:cs typeface="Times New Roman" panose="02020603050405020304" pitchFamily="18" charset="0"/>
              </a:rPr>
              <a:t> of </a:t>
            </a:r>
            <a:r>
              <a:rPr lang="es-CO" sz="800" dirty="0" err="1">
                <a:latin typeface="Montserrat" panose="00000500000000000000" pitchFamily="50" charset="0"/>
                <a:ea typeface="Calibri" panose="020F0502020204030204" pitchFamily="34" charset="0"/>
                <a:cs typeface="Times New Roman" panose="02020603050405020304" pitchFamily="18" charset="0"/>
              </a:rPr>
              <a:t>the</a:t>
            </a:r>
            <a:r>
              <a:rPr lang="es-CO" sz="800" dirty="0">
                <a:latin typeface="Montserrat" panose="00000500000000000000" pitchFamily="50" charset="0"/>
                <a:ea typeface="Calibri" panose="020F0502020204030204" pitchFamily="34" charset="0"/>
                <a:cs typeface="Times New Roman" panose="02020603050405020304" pitchFamily="18" charset="0"/>
              </a:rPr>
              <a:t> FOUR Score Coma </a:t>
            </a:r>
            <a:r>
              <a:rPr lang="es-CO" sz="800" dirty="0" err="1">
                <a:latin typeface="Montserrat" panose="00000500000000000000" pitchFamily="50" charset="0"/>
                <a:ea typeface="Calibri" panose="020F0502020204030204" pitchFamily="34" charset="0"/>
                <a:cs typeface="Times New Roman" panose="02020603050405020304" pitchFamily="18" charset="0"/>
              </a:rPr>
              <a:t>Scale</a:t>
            </a:r>
            <a:r>
              <a:rPr lang="es-CO" sz="800" dirty="0">
                <a:latin typeface="Montserrat" panose="00000500000000000000" pitchFamily="50" charset="0"/>
                <a:ea typeface="Calibri" panose="020F0502020204030204" pitchFamily="34" charset="0"/>
                <a:cs typeface="Times New Roman" panose="02020603050405020304" pitchFamily="18" charset="0"/>
              </a:rPr>
              <a:t> in </a:t>
            </a:r>
            <a:r>
              <a:rPr lang="es-CO" sz="800" dirty="0" err="1">
                <a:latin typeface="Montserrat" panose="00000500000000000000" pitchFamily="50" charset="0"/>
                <a:ea typeface="Calibri" panose="020F0502020204030204" pitchFamily="34" charset="0"/>
                <a:cs typeface="Times New Roman" panose="02020603050405020304" pitchFamily="18" charset="0"/>
              </a:rPr>
              <a:t>the</a:t>
            </a:r>
            <a:r>
              <a:rPr lang="es-CO" sz="800" dirty="0">
                <a:latin typeface="Montserrat" panose="00000500000000000000" pitchFamily="50" charset="0"/>
                <a:ea typeface="Calibri" panose="020F0502020204030204" pitchFamily="34" charset="0"/>
                <a:cs typeface="Times New Roman" panose="02020603050405020304" pitchFamily="18" charset="0"/>
              </a:rPr>
              <a:t> Medical </a:t>
            </a:r>
            <a:r>
              <a:rPr lang="es-CO" sz="800" dirty="0" err="1">
                <a:latin typeface="Montserrat" panose="00000500000000000000" pitchFamily="50" charset="0"/>
                <a:ea typeface="Calibri" panose="020F0502020204030204" pitchFamily="34" charset="0"/>
                <a:cs typeface="Times New Roman" panose="02020603050405020304" pitchFamily="18" charset="0"/>
              </a:rPr>
              <a:t>Intensive</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Care</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Unit</a:t>
            </a:r>
            <a:r>
              <a:rPr lang="es-CO" sz="800" dirty="0">
                <a:latin typeface="Montserrat" panose="00000500000000000000" pitchFamily="50" charset="0"/>
                <a:ea typeface="Calibri" panose="020F0502020204030204" pitchFamily="34" charset="0"/>
                <a:cs typeface="Times New Roman" panose="02020603050405020304" pitchFamily="18" charset="0"/>
              </a:rPr>
              <a:t>. Mayo </a:t>
            </a:r>
            <a:r>
              <a:rPr lang="es-CO" sz="800" dirty="0" err="1">
                <a:latin typeface="Montserrat" panose="00000500000000000000" pitchFamily="50" charset="0"/>
                <a:ea typeface="Calibri" panose="020F0502020204030204" pitchFamily="34" charset="0"/>
                <a:cs typeface="Times New Roman" panose="02020603050405020304" pitchFamily="18" charset="0"/>
              </a:rPr>
              <a:t>Clin</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Proc</a:t>
            </a:r>
            <a:r>
              <a:rPr lang="es-CO" sz="800" dirty="0">
                <a:latin typeface="Montserrat" panose="00000500000000000000" pitchFamily="50" charset="0"/>
                <a:ea typeface="Calibri" panose="020F0502020204030204" pitchFamily="34" charset="0"/>
                <a:cs typeface="Times New Roman" panose="02020603050405020304" pitchFamily="18" charset="0"/>
              </a:rPr>
              <a:t> 2009;84(8):694-701.</a:t>
            </a:r>
          </a:p>
        </p:txBody>
      </p:sp>
      <p:sp>
        <p:nvSpPr>
          <p:cNvPr id="10" name="Título 1"/>
          <p:cNvSpPr>
            <a:spLocks noGrp="1"/>
          </p:cNvSpPr>
          <p:nvPr>
            <p:ph type="title"/>
          </p:nvPr>
        </p:nvSpPr>
        <p:spPr>
          <a:xfrm>
            <a:off x="2022779" y="148690"/>
            <a:ext cx="8254929" cy="990600"/>
          </a:xfrm>
        </p:spPr>
        <p:txBody>
          <a:bodyPr>
            <a:noAutofit/>
          </a:bodyPr>
          <a:lstStyle/>
          <a:p>
            <a:pPr algn="ctr"/>
            <a:r>
              <a:rPr lang="en-US" sz="2400" b="1" dirty="0" err="1"/>
              <a:t>Escala</a:t>
            </a:r>
            <a:r>
              <a:rPr lang="en-US" sz="2400" b="1" dirty="0"/>
              <a:t> FOUR </a:t>
            </a:r>
            <a:br>
              <a:rPr lang="en-US" sz="2400" b="1" dirty="0"/>
            </a:br>
            <a:r>
              <a:rPr lang="en-US" sz="2400" b="1" dirty="0"/>
              <a:t>(Full Outline of </a:t>
            </a:r>
            <a:r>
              <a:rPr lang="en-US" sz="2400" b="1" dirty="0" err="1"/>
              <a:t>UnResponsiveness</a:t>
            </a:r>
            <a:r>
              <a:rPr lang="en-US" sz="2400" b="1" dirty="0"/>
              <a:t>)</a:t>
            </a:r>
            <a:endParaRPr lang="es-CO" sz="2400" b="1" dirty="0"/>
          </a:p>
        </p:txBody>
      </p:sp>
    </p:spTree>
    <p:extLst>
      <p:ext uri="{BB962C8B-B14F-4D97-AF65-F5344CB8AC3E}">
        <p14:creationId xmlns:p14="http://schemas.microsoft.com/office/powerpoint/2010/main" val="4208913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2025" y="198391"/>
            <a:ext cx="10515600" cy="626749"/>
          </a:xfrm>
        </p:spPr>
        <p:txBody>
          <a:bodyPr>
            <a:normAutofit fontScale="90000"/>
          </a:bodyPr>
          <a:lstStyle/>
          <a:p>
            <a:pPr algn="ctr"/>
            <a:r>
              <a:rPr lang="es-CO" sz="4000" b="1" dirty="0"/>
              <a:t>Clasificación tomográfica</a:t>
            </a:r>
            <a:endParaRPr lang="es-ES" sz="4000" dirty="0"/>
          </a:p>
        </p:txBody>
      </p:sp>
      <p:sp>
        <p:nvSpPr>
          <p:cNvPr id="4" name="3 CuadroTexto"/>
          <p:cNvSpPr txBox="1"/>
          <p:nvPr/>
        </p:nvSpPr>
        <p:spPr>
          <a:xfrm>
            <a:off x="2115369" y="951771"/>
            <a:ext cx="8208912" cy="1477328"/>
          </a:xfrm>
          <a:prstGeom prst="rect">
            <a:avLst/>
          </a:prstGeom>
          <a:solidFill>
            <a:srgbClr val="152B48"/>
          </a:solidFill>
          <a:ln>
            <a:solidFill>
              <a:srgbClr val="FFFFFF"/>
            </a:solidFill>
          </a:ln>
        </p:spPr>
        <p:txBody>
          <a:bodyPr wrap="square" rtlCol="0">
            <a:spAutoFit/>
          </a:bodyPr>
          <a:lstStyle/>
          <a:p>
            <a:pPr algn="ctr"/>
            <a:r>
              <a:rPr lang="es-ES" b="1" dirty="0">
                <a:solidFill>
                  <a:srgbClr val="FFFFFF"/>
                </a:solidFill>
                <a:latin typeface="Montserrat" panose="00000500000000000000" pitchFamily="50" charset="0"/>
              </a:rPr>
              <a:t>Marshall</a:t>
            </a:r>
          </a:p>
          <a:p>
            <a:pPr marL="285750" indent="-285750" algn="just">
              <a:buFont typeface="Arial" pitchFamily="34" charset="0"/>
              <a:buChar char="•"/>
            </a:pPr>
            <a:r>
              <a:rPr lang="es-ES" dirty="0">
                <a:solidFill>
                  <a:srgbClr val="FFFFFF"/>
                </a:solidFill>
                <a:latin typeface="Montserrat" panose="00000500000000000000" pitchFamily="50" charset="0"/>
              </a:rPr>
              <a:t>Ampliamente utilizado. </a:t>
            </a:r>
          </a:p>
          <a:p>
            <a:pPr marL="285750" indent="-285750" algn="just">
              <a:buFont typeface="Arial" pitchFamily="34" charset="0"/>
              <a:buChar char="•"/>
            </a:pPr>
            <a:r>
              <a:rPr lang="es-ES" dirty="0">
                <a:solidFill>
                  <a:srgbClr val="FFFFFF"/>
                </a:solidFill>
                <a:latin typeface="Montserrat" panose="00000500000000000000" pitchFamily="50" charset="0"/>
              </a:rPr>
              <a:t>Predice el riesgo HIC. </a:t>
            </a:r>
          </a:p>
          <a:p>
            <a:pPr marL="285750" indent="-285750" algn="just">
              <a:buFont typeface="Arial" pitchFamily="34" charset="0"/>
              <a:buChar char="•"/>
            </a:pPr>
            <a:r>
              <a:rPr lang="es-ES" dirty="0">
                <a:solidFill>
                  <a:srgbClr val="FFFFFF"/>
                </a:solidFill>
                <a:latin typeface="Montserrat" panose="00000500000000000000" pitchFamily="50" charset="0"/>
              </a:rPr>
              <a:t>No reproducible en pacientes con múltiples tipos de lesión cerebral.</a:t>
            </a:r>
          </a:p>
        </p:txBody>
      </p:sp>
      <p:sp>
        <p:nvSpPr>
          <p:cNvPr id="5" name="4 CuadroTexto"/>
          <p:cNvSpPr txBox="1"/>
          <p:nvPr/>
        </p:nvSpPr>
        <p:spPr>
          <a:xfrm>
            <a:off x="3132092" y="2587257"/>
            <a:ext cx="6591299" cy="1200329"/>
          </a:xfrm>
          <a:prstGeom prst="rect">
            <a:avLst/>
          </a:prstGeom>
          <a:solidFill>
            <a:srgbClr val="06AEAA"/>
          </a:solidFill>
          <a:ln>
            <a:solidFill>
              <a:srgbClr val="FFFFFF"/>
            </a:solidFill>
          </a:ln>
        </p:spPr>
        <p:txBody>
          <a:bodyPr wrap="square" rtlCol="0">
            <a:spAutoFit/>
          </a:bodyPr>
          <a:lstStyle/>
          <a:p>
            <a:pPr algn="ctr"/>
            <a:r>
              <a:rPr lang="es-ES" b="1" dirty="0">
                <a:solidFill>
                  <a:schemeClr val="bg1"/>
                </a:solidFill>
                <a:latin typeface="Montserrat" panose="00000500000000000000" pitchFamily="50" charset="0"/>
              </a:rPr>
              <a:t>Rotterdam</a:t>
            </a:r>
          </a:p>
          <a:p>
            <a:pPr marL="285750" indent="-285750" algn="just">
              <a:buClr>
                <a:schemeClr val="accent6"/>
              </a:buClr>
              <a:buFont typeface="Arial" pitchFamily="34" charset="0"/>
              <a:buChar char="•"/>
            </a:pPr>
            <a:r>
              <a:rPr lang="es-ES" dirty="0">
                <a:solidFill>
                  <a:schemeClr val="bg1"/>
                </a:solidFill>
                <a:latin typeface="Montserrat" panose="00000500000000000000" pitchFamily="50" charset="0"/>
              </a:rPr>
              <a:t>Más reciente, 2005. </a:t>
            </a:r>
          </a:p>
          <a:p>
            <a:pPr marL="285750" indent="-285750" algn="just">
              <a:buClr>
                <a:schemeClr val="accent6"/>
              </a:buClr>
              <a:buFont typeface="Arial" pitchFamily="34" charset="0"/>
              <a:buChar char="•"/>
            </a:pPr>
            <a:r>
              <a:rPr lang="es-ES" dirty="0">
                <a:solidFill>
                  <a:schemeClr val="bg1"/>
                </a:solidFill>
                <a:latin typeface="Montserrat" panose="00000500000000000000" pitchFamily="50" charset="0"/>
              </a:rPr>
              <a:t>Desarrollada para superar limitaciones de Marshall. </a:t>
            </a:r>
          </a:p>
          <a:p>
            <a:pPr marL="285750" indent="-285750" algn="just">
              <a:buClr>
                <a:schemeClr val="accent6"/>
              </a:buClr>
              <a:buFont typeface="Arial" pitchFamily="34" charset="0"/>
              <a:buChar char="•"/>
            </a:pPr>
            <a:r>
              <a:rPr lang="es-ES" dirty="0">
                <a:solidFill>
                  <a:schemeClr val="bg1"/>
                </a:solidFill>
                <a:latin typeface="Montserrat" panose="00000500000000000000" pitchFamily="50" charset="0"/>
              </a:rPr>
              <a:t>Requiere mayor validación. </a:t>
            </a:r>
          </a:p>
        </p:txBody>
      </p:sp>
      <p:sp>
        <p:nvSpPr>
          <p:cNvPr id="7" name="Rectángulo 6"/>
          <p:cNvSpPr/>
          <p:nvPr/>
        </p:nvSpPr>
        <p:spPr>
          <a:xfrm>
            <a:off x="5387612" y="6291957"/>
            <a:ext cx="6509113" cy="215252"/>
          </a:xfrm>
          <a:prstGeom prst="rect">
            <a:avLst/>
          </a:prstGeom>
        </p:spPr>
        <p:txBody>
          <a:bodyPr wrap="square">
            <a:spAutoFit/>
          </a:bodyPr>
          <a:lstStyle/>
          <a:p>
            <a:pPr>
              <a:lnSpc>
                <a:spcPct val="107000"/>
              </a:lnSpc>
            </a:pPr>
            <a:r>
              <a:rPr lang="es-CO" sz="800" dirty="0">
                <a:solidFill>
                  <a:srgbClr val="131313"/>
                </a:solidFill>
                <a:latin typeface="Montserrat" panose="00000500000000000000" pitchFamily="50" charset="0"/>
                <a:ea typeface="Calibri" panose="020F0502020204030204" pitchFamily="34" charset="0"/>
                <a:cs typeface="Arial" panose="020B0604020202020204" pitchFamily="34" charset="0"/>
              </a:rPr>
              <a:t>Kim JJ, </a:t>
            </a:r>
            <a:r>
              <a:rPr lang="es-CO" sz="800" dirty="0" err="1">
                <a:solidFill>
                  <a:srgbClr val="131313"/>
                </a:solidFill>
                <a:latin typeface="Montserrat" panose="00000500000000000000" pitchFamily="50" charset="0"/>
                <a:ea typeface="Calibri" panose="020F0502020204030204" pitchFamily="34" charset="0"/>
                <a:cs typeface="Arial" panose="020B0604020202020204" pitchFamily="34" charset="0"/>
              </a:rPr>
              <a:t>Gean</a:t>
            </a:r>
            <a:r>
              <a:rPr lang="es-CO" sz="800" dirty="0">
                <a:solidFill>
                  <a:srgbClr val="131313"/>
                </a:solidFill>
                <a:latin typeface="Montserrat" panose="00000500000000000000" pitchFamily="50" charset="0"/>
                <a:ea typeface="Calibri" panose="020F0502020204030204" pitchFamily="34" charset="0"/>
                <a:cs typeface="Arial" panose="020B0604020202020204" pitchFamily="34" charset="0"/>
              </a:rPr>
              <a:t> AD. </a:t>
            </a:r>
            <a:r>
              <a:rPr lang="es-CO" sz="800" dirty="0" err="1">
                <a:solidFill>
                  <a:srgbClr val="131313"/>
                </a:solidFill>
                <a:latin typeface="Montserrat" panose="00000500000000000000" pitchFamily="50" charset="0"/>
                <a:ea typeface="Calibri" panose="020F0502020204030204" pitchFamily="34" charset="0"/>
                <a:cs typeface="Arial" panose="020B0604020202020204" pitchFamily="34" charset="0"/>
              </a:rPr>
              <a:t>Imaging</a:t>
            </a:r>
            <a:r>
              <a:rPr lang="es-CO" sz="800" dirty="0">
                <a:solidFill>
                  <a:srgbClr val="131313"/>
                </a:solidFill>
                <a:latin typeface="Montserrat" panose="00000500000000000000" pitchFamily="50" charset="0"/>
                <a:ea typeface="Calibri" panose="020F0502020204030204" pitchFamily="34" charset="0"/>
                <a:cs typeface="Arial" panose="020B0604020202020204" pitchFamily="34" charset="0"/>
              </a:rPr>
              <a:t> </a:t>
            </a:r>
            <a:r>
              <a:rPr lang="es-CO" sz="800" dirty="0" err="1">
                <a:solidFill>
                  <a:srgbClr val="131313"/>
                </a:solidFill>
                <a:latin typeface="Montserrat" panose="00000500000000000000" pitchFamily="50" charset="0"/>
                <a:ea typeface="Calibri" panose="020F0502020204030204" pitchFamily="34" charset="0"/>
                <a:cs typeface="Arial" panose="020B0604020202020204" pitchFamily="34" charset="0"/>
              </a:rPr>
              <a:t>for</a:t>
            </a:r>
            <a:r>
              <a:rPr lang="es-CO" sz="800" dirty="0">
                <a:solidFill>
                  <a:srgbClr val="131313"/>
                </a:solidFill>
                <a:latin typeface="Montserrat" panose="00000500000000000000" pitchFamily="50" charset="0"/>
                <a:ea typeface="Calibri" panose="020F0502020204030204" pitchFamily="34" charset="0"/>
                <a:cs typeface="Arial" panose="020B0604020202020204" pitchFamily="34" charset="0"/>
              </a:rPr>
              <a:t> </a:t>
            </a:r>
            <a:r>
              <a:rPr lang="es-CO" sz="800" dirty="0" err="1">
                <a:solidFill>
                  <a:srgbClr val="131313"/>
                </a:solidFill>
                <a:latin typeface="Montserrat" panose="00000500000000000000" pitchFamily="50" charset="0"/>
                <a:ea typeface="Calibri" panose="020F0502020204030204" pitchFamily="34" charset="0"/>
                <a:cs typeface="Arial" panose="020B0604020202020204" pitchFamily="34" charset="0"/>
              </a:rPr>
              <a:t>the</a:t>
            </a:r>
            <a:r>
              <a:rPr lang="es-CO" sz="800" dirty="0">
                <a:solidFill>
                  <a:srgbClr val="131313"/>
                </a:solidFill>
                <a:latin typeface="Montserrat" panose="00000500000000000000" pitchFamily="50" charset="0"/>
                <a:ea typeface="Calibri" panose="020F0502020204030204" pitchFamily="34" charset="0"/>
                <a:cs typeface="Arial" panose="020B0604020202020204" pitchFamily="34" charset="0"/>
              </a:rPr>
              <a:t> Diagnosis and Management of </a:t>
            </a:r>
            <a:r>
              <a:rPr lang="es-CO" sz="800" dirty="0" err="1">
                <a:solidFill>
                  <a:srgbClr val="131313"/>
                </a:solidFill>
                <a:latin typeface="Montserrat" panose="00000500000000000000" pitchFamily="50" charset="0"/>
                <a:ea typeface="Calibri" panose="020F0502020204030204" pitchFamily="34" charset="0"/>
                <a:cs typeface="Arial" panose="020B0604020202020204" pitchFamily="34" charset="0"/>
              </a:rPr>
              <a:t>Traumatic</a:t>
            </a:r>
            <a:r>
              <a:rPr lang="es-CO" sz="800" dirty="0">
                <a:solidFill>
                  <a:srgbClr val="131313"/>
                </a:solidFill>
                <a:latin typeface="Montserrat" panose="00000500000000000000" pitchFamily="50" charset="0"/>
                <a:ea typeface="Calibri" panose="020F0502020204030204" pitchFamily="34" charset="0"/>
                <a:cs typeface="Arial" panose="020B0604020202020204" pitchFamily="34" charset="0"/>
              </a:rPr>
              <a:t> </a:t>
            </a:r>
            <a:r>
              <a:rPr lang="es-CO" sz="800" dirty="0" err="1">
                <a:solidFill>
                  <a:srgbClr val="131313"/>
                </a:solidFill>
                <a:latin typeface="Montserrat" panose="00000500000000000000" pitchFamily="50" charset="0"/>
                <a:ea typeface="Calibri" panose="020F0502020204030204" pitchFamily="34" charset="0"/>
                <a:cs typeface="Arial" panose="020B0604020202020204" pitchFamily="34" charset="0"/>
              </a:rPr>
              <a:t>Brain</a:t>
            </a:r>
            <a:r>
              <a:rPr lang="es-CO" sz="800" dirty="0">
                <a:solidFill>
                  <a:srgbClr val="131313"/>
                </a:solidFill>
                <a:latin typeface="Montserrat" panose="00000500000000000000" pitchFamily="50" charset="0"/>
                <a:ea typeface="Calibri" panose="020F0502020204030204" pitchFamily="34" charset="0"/>
                <a:cs typeface="Arial" panose="020B0604020202020204" pitchFamily="34" charset="0"/>
              </a:rPr>
              <a:t> </a:t>
            </a:r>
            <a:r>
              <a:rPr lang="es-CO" sz="800" dirty="0" err="1">
                <a:solidFill>
                  <a:srgbClr val="131313"/>
                </a:solidFill>
                <a:latin typeface="Montserrat" panose="00000500000000000000" pitchFamily="50" charset="0"/>
                <a:ea typeface="Calibri" panose="020F0502020204030204" pitchFamily="34" charset="0"/>
                <a:cs typeface="Arial" panose="020B0604020202020204" pitchFamily="34" charset="0"/>
              </a:rPr>
              <a:t>Injury</a:t>
            </a:r>
            <a:r>
              <a:rPr lang="es-CO" sz="800" dirty="0">
                <a:solidFill>
                  <a:srgbClr val="131313"/>
                </a:solidFill>
                <a:latin typeface="Montserrat" panose="00000500000000000000" pitchFamily="50" charset="0"/>
                <a:ea typeface="Calibri" panose="020F0502020204030204" pitchFamily="34" charset="0"/>
                <a:cs typeface="Arial" panose="020B0604020202020204" pitchFamily="34" charset="0"/>
              </a:rPr>
              <a:t>. </a:t>
            </a:r>
            <a:r>
              <a:rPr lang="es-CO" sz="800" dirty="0" err="1">
                <a:solidFill>
                  <a:srgbClr val="131313"/>
                </a:solidFill>
                <a:latin typeface="Montserrat" panose="00000500000000000000" pitchFamily="50" charset="0"/>
                <a:ea typeface="Calibri" panose="020F0502020204030204" pitchFamily="34" charset="0"/>
                <a:cs typeface="Arial" panose="020B0604020202020204" pitchFamily="34" charset="0"/>
              </a:rPr>
              <a:t>Neurotherapeutics</a:t>
            </a:r>
            <a:r>
              <a:rPr lang="es-CO" sz="800" dirty="0">
                <a:solidFill>
                  <a:srgbClr val="131313"/>
                </a:solidFill>
                <a:latin typeface="Montserrat" panose="00000500000000000000" pitchFamily="50" charset="0"/>
                <a:ea typeface="Calibri" panose="020F0502020204030204" pitchFamily="34" charset="0"/>
                <a:cs typeface="Arial" panose="020B0604020202020204" pitchFamily="34" charset="0"/>
              </a:rPr>
              <a:t> 2011; 8 (1): 39-53.</a:t>
            </a:r>
            <a:endParaRPr lang="es-CO" sz="800" dirty="0">
              <a:latin typeface="Montserrat" panose="00000500000000000000"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7102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4830" y="1573218"/>
            <a:ext cx="3669019" cy="1325563"/>
          </a:xfrm>
        </p:spPr>
        <p:txBody>
          <a:bodyPr>
            <a:noAutofit/>
          </a:bodyPr>
          <a:lstStyle/>
          <a:p>
            <a:pPr algn="ctr"/>
            <a:r>
              <a:rPr lang="es-ES" sz="5400" b="1" dirty="0"/>
              <a:t>Marshall</a:t>
            </a:r>
            <a:endParaRPr lang="es-ES" sz="5400" dirty="0"/>
          </a:p>
        </p:txBody>
      </p:sp>
      <p:pic>
        <p:nvPicPr>
          <p:cNvPr id="10242" name="Picture 2"/>
          <p:cNvPicPr>
            <a:picLocks noChangeAspect="1" noChangeArrowheads="1"/>
          </p:cNvPicPr>
          <p:nvPr/>
        </p:nvPicPr>
        <p:blipFill>
          <a:blip r:embed="rId2">
            <a:lum contrast="20000"/>
            <a:extLst>
              <a:ext uri="{28A0092B-C50C-407E-A947-70E740481C1C}">
                <a14:useLocalDpi xmlns:a14="http://schemas.microsoft.com/office/drawing/2010/main"/>
              </a:ext>
            </a:extLst>
          </a:blip>
          <a:srcRect/>
          <a:stretch>
            <a:fillRect/>
          </a:stretch>
        </p:blipFill>
        <p:spPr bwMode="auto">
          <a:xfrm>
            <a:off x="3686482" y="505549"/>
            <a:ext cx="8122624" cy="327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3564414" y="6352451"/>
            <a:ext cx="8366760" cy="230641"/>
          </a:xfrm>
          <a:prstGeom prst="rect">
            <a:avLst/>
          </a:prstGeom>
        </p:spPr>
        <p:txBody>
          <a:bodyPr wrap="square">
            <a:spAutoFit/>
          </a:bodyPr>
          <a:lstStyle/>
          <a:p>
            <a:pPr algn="r">
              <a:lnSpc>
                <a:spcPct val="107000"/>
              </a:lnSpc>
            </a:pPr>
            <a:r>
              <a:rPr lang="es-CO" sz="900" dirty="0">
                <a:solidFill>
                  <a:srgbClr val="131313"/>
                </a:solidFill>
                <a:latin typeface="Montserrat" panose="00000500000000000000" pitchFamily="50" charset="0"/>
                <a:ea typeface="Calibri" panose="020F0502020204030204" pitchFamily="34" charset="0"/>
                <a:cs typeface="Arial" panose="020B0604020202020204" pitchFamily="34" charset="0"/>
              </a:rPr>
              <a:t>Kim JJ, </a:t>
            </a:r>
            <a:r>
              <a:rPr lang="es-CO" sz="900" dirty="0" err="1">
                <a:solidFill>
                  <a:srgbClr val="131313"/>
                </a:solidFill>
                <a:latin typeface="Montserrat" panose="00000500000000000000" pitchFamily="50" charset="0"/>
                <a:ea typeface="Calibri" panose="020F0502020204030204" pitchFamily="34" charset="0"/>
                <a:cs typeface="Arial" panose="020B0604020202020204" pitchFamily="34" charset="0"/>
              </a:rPr>
              <a:t>Gean</a:t>
            </a:r>
            <a:r>
              <a:rPr lang="es-CO" sz="900" dirty="0">
                <a:solidFill>
                  <a:srgbClr val="131313"/>
                </a:solidFill>
                <a:latin typeface="Montserrat" panose="00000500000000000000" pitchFamily="50" charset="0"/>
                <a:ea typeface="Calibri" panose="020F0502020204030204" pitchFamily="34" charset="0"/>
                <a:cs typeface="Arial" panose="020B0604020202020204" pitchFamily="34" charset="0"/>
              </a:rPr>
              <a:t> AD. </a:t>
            </a:r>
            <a:r>
              <a:rPr lang="es-CO" sz="900" dirty="0" err="1">
                <a:solidFill>
                  <a:srgbClr val="131313"/>
                </a:solidFill>
                <a:latin typeface="Montserrat" panose="00000500000000000000" pitchFamily="50" charset="0"/>
                <a:ea typeface="Calibri" panose="020F0502020204030204" pitchFamily="34" charset="0"/>
                <a:cs typeface="Arial" panose="020B0604020202020204" pitchFamily="34" charset="0"/>
              </a:rPr>
              <a:t>Imaging</a:t>
            </a:r>
            <a:r>
              <a:rPr lang="es-CO" sz="900" dirty="0">
                <a:solidFill>
                  <a:srgbClr val="131313"/>
                </a:solidFill>
                <a:latin typeface="Montserrat" panose="00000500000000000000" pitchFamily="50" charset="0"/>
                <a:ea typeface="Calibri" panose="020F0502020204030204" pitchFamily="34" charset="0"/>
                <a:cs typeface="Arial" panose="020B0604020202020204" pitchFamily="34" charset="0"/>
              </a:rPr>
              <a:t> </a:t>
            </a:r>
            <a:r>
              <a:rPr lang="es-CO" sz="900" dirty="0" err="1">
                <a:solidFill>
                  <a:srgbClr val="131313"/>
                </a:solidFill>
                <a:latin typeface="Montserrat" panose="00000500000000000000" pitchFamily="50" charset="0"/>
                <a:ea typeface="Calibri" panose="020F0502020204030204" pitchFamily="34" charset="0"/>
                <a:cs typeface="Arial" panose="020B0604020202020204" pitchFamily="34" charset="0"/>
              </a:rPr>
              <a:t>for</a:t>
            </a:r>
            <a:r>
              <a:rPr lang="es-CO" sz="900" dirty="0">
                <a:solidFill>
                  <a:srgbClr val="131313"/>
                </a:solidFill>
                <a:latin typeface="Montserrat" panose="00000500000000000000" pitchFamily="50" charset="0"/>
                <a:ea typeface="Calibri" panose="020F0502020204030204" pitchFamily="34" charset="0"/>
                <a:cs typeface="Arial" panose="020B0604020202020204" pitchFamily="34" charset="0"/>
              </a:rPr>
              <a:t> </a:t>
            </a:r>
            <a:r>
              <a:rPr lang="es-CO" sz="900" dirty="0" err="1">
                <a:solidFill>
                  <a:srgbClr val="131313"/>
                </a:solidFill>
                <a:latin typeface="Montserrat" panose="00000500000000000000" pitchFamily="50" charset="0"/>
                <a:ea typeface="Calibri" panose="020F0502020204030204" pitchFamily="34" charset="0"/>
                <a:cs typeface="Arial" panose="020B0604020202020204" pitchFamily="34" charset="0"/>
              </a:rPr>
              <a:t>the</a:t>
            </a:r>
            <a:r>
              <a:rPr lang="es-CO" sz="900" dirty="0">
                <a:solidFill>
                  <a:srgbClr val="131313"/>
                </a:solidFill>
                <a:latin typeface="Montserrat" panose="00000500000000000000" pitchFamily="50" charset="0"/>
                <a:ea typeface="Calibri" panose="020F0502020204030204" pitchFamily="34" charset="0"/>
                <a:cs typeface="Arial" panose="020B0604020202020204" pitchFamily="34" charset="0"/>
              </a:rPr>
              <a:t> Diagnosis and Management of </a:t>
            </a:r>
            <a:r>
              <a:rPr lang="es-CO" sz="900" dirty="0" err="1">
                <a:solidFill>
                  <a:srgbClr val="131313"/>
                </a:solidFill>
                <a:latin typeface="Montserrat" panose="00000500000000000000" pitchFamily="50" charset="0"/>
                <a:ea typeface="Calibri" panose="020F0502020204030204" pitchFamily="34" charset="0"/>
                <a:cs typeface="Arial" panose="020B0604020202020204" pitchFamily="34" charset="0"/>
              </a:rPr>
              <a:t>Traumatic</a:t>
            </a:r>
            <a:r>
              <a:rPr lang="es-CO" sz="900" dirty="0">
                <a:solidFill>
                  <a:srgbClr val="131313"/>
                </a:solidFill>
                <a:latin typeface="Montserrat" panose="00000500000000000000" pitchFamily="50" charset="0"/>
                <a:ea typeface="Calibri" panose="020F0502020204030204" pitchFamily="34" charset="0"/>
                <a:cs typeface="Arial" panose="020B0604020202020204" pitchFamily="34" charset="0"/>
              </a:rPr>
              <a:t> </a:t>
            </a:r>
            <a:r>
              <a:rPr lang="es-CO" sz="900" dirty="0" err="1">
                <a:solidFill>
                  <a:srgbClr val="131313"/>
                </a:solidFill>
                <a:latin typeface="Montserrat" panose="00000500000000000000" pitchFamily="50" charset="0"/>
                <a:ea typeface="Calibri" panose="020F0502020204030204" pitchFamily="34" charset="0"/>
                <a:cs typeface="Arial" panose="020B0604020202020204" pitchFamily="34" charset="0"/>
              </a:rPr>
              <a:t>Brain</a:t>
            </a:r>
            <a:r>
              <a:rPr lang="es-CO" sz="900" dirty="0">
                <a:solidFill>
                  <a:srgbClr val="131313"/>
                </a:solidFill>
                <a:latin typeface="Montserrat" panose="00000500000000000000" pitchFamily="50" charset="0"/>
                <a:ea typeface="Calibri" panose="020F0502020204030204" pitchFamily="34" charset="0"/>
                <a:cs typeface="Arial" panose="020B0604020202020204" pitchFamily="34" charset="0"/>
              </a:rPr>
              <a:t> </a:t>
            </a:r>
            <a:r>
              <a:rPr lang="es-CO" sz="900" dirty="0" err="1">
                <a:solidFill>
                  <a:srgbClr val="131313"/>
                </a:solidFill>
                <a:latin typeface="Montserrat" panose="00000500000000000000" pitchFamily="50" charset="0"/>
                <a:ea typeface="Calibri" panose="020F0502020204030204" pitchFamily="34" charset="0"/>
                <a:cs typeface="Arial" panose="020B0604020202020204" pitchFamily="34" charset="0"/>
              </a:rPr>
              <a:t>Injury</a:t>
            </a:r>
            <a:r>
              <a:rPr lang="es-CO" sz="900" dirty="0">
                <a:solidFill>
                  <a:srgbClr val="131313"/>
                </a:solidFill>
                <a:latin typeface="Montserrat" panose="00000500000000000000" pitchFamily="50" charset="0"/>
                <a:ea typeface="Calibri" panose="020F0502020204030204" pitchFamily="34" charset="0"/>
                <a:cs typeface="Arial" panose="020B0604020202020204" pitchFamily="34" charset="0"/>
              </a:rPr>
              <a:t>. </a:t>
            </a:r>
            <a:r>
              <a:rPr lang="es-CO" sz="900" dirty="0" err="1">
                <a:solidFill>
                  <a:srgbClr val="131313"/>
                </a:solidFill>
                <a:latin typeface="Montserrat" panose="00000500000000000000" pitchFamily="50" charset="0"/>
                <a:ea typeface="Calibri" panose="020F0502020204030204" pitchFamily="34" charset="0"/>
                <a:cs typeface="Arial" panose="020B0604020202020204" pitchFamily="34" charset="0"/>
              </a:rPr>
              <a:t>Neurotherapeutics</a:t>
            </a:r>
            <a:r>
              <a:rPr lang="es-CO" sz="900" dirty="0">
                <a:solidFill>
                  <a:srgbClr val="131313"/>
                </a:solidFill>
                <a:latin typeface="Montserrat" panose="00000500000000000000" pitchFamily="50" charset="0"/>
                <a:ea typeface="Calibri" panose="020F0502020204030204" pitchFamily="34" charset="0"/>
                <a:cs typeface="Arial" panose="020B0604020202020204" pitchFamily="34" charset="0"/>
              </a:rPr>
              <a:t> 2011; 8 (1): 39-53.</a:t>
            </a:r>
            <a:endParaRPr lang="es-CO" sz="900" dirty="0">
              <a:latin typeface="Montserrat" panose="00000500000000000000" pitchFamily="50"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38281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71443" y="272606"/>
            <a:ext cx="8509000" cy="638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17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8743" y="259906"/>
            <a:ext cx="8509000" cy="6381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172" name="4 Rectángulo"/>
          <p:cNvSpPr>
            <a:spLocks noChangeArrowheads="1"/>
          </p:cNvSpPr>
          <p:nvPr/>
        </p:nvSpPr>
        <p:spPr bwMode="auto">
          <a:xfrm>
            <a:off x="9141968" y="791718"/>
            <a:ext cx="647700" cy="714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s-CO">
              <a:latin typeface="Times New Roman" charset="0"/>
              <a:ea typeface="ＭＳ Ｐゴシック" charset="0"/>
            </a:endParaRPr>
          </a:p>
        </p:txBody>
      </p:sp>
      <p:sp>
        <p:nvSpPr>
          <p:cNvPr id="7173" name="5 Rectángulo"/>
          <p:cNvSpPr>
            <a:spLocks noChangeArrowheads="1"/>
          </p:cNvSpPr>
          <p:nvPr/>
        </p:nvSpPr>
        <p:spPr bwMode="auto">
          <a:xfrm>
            <a:off x="8075168" y="817118"/>
            <a:ext cx="647700" cy="460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s-CO">
              <a:latin typeface="Times New Roman" charset="0"/>
              <a:ea typeface="ＭＳ Ｐゴシック" charset="0"/>
            </a:endParaRPr>
          </a:p>
        </p:txBody>
      </p:sp>
      <p:sp>
        <p:nvSpPr>
          <p:cNvPr id="7174" name="6 Rectángulo"/>
          <p:cNvSpPr>
            <a:spLocks noChangeArrowheads="1"/>
          </p:cNvSpPr>
          <p:nvPr/>
        </p:nvSpPr>
        <p:spPr bwMode="auto">
          <a:xfrm>
            <a:off x="7022659" y="817118"/>
            <a:ext cx="720725" cy="460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s-CO">
              <a:latin typeface="Times New Roman" charset="0"/>
              <a:ea typeface="ＭＳ Ｐゴシック" charset="0"/>
            </a:endParaRPr>
          </a:p>
        </p:txBody>
      </p:sp>
      <p:sp>
        <p:nvSpPr>
          <p:cNvPr id="7175" name="7 Rectángulo"/>
          <p:cNvSpPr>
            <a:spLocks noChangeArrowheads="1"/>
          </p:cNvSpPr>
          <p:nvPr/>
        </p:nvSpPr>
        <p:spPr bwMode="auto">
          <a:xfrm>
            <a:off x="5943156" y="817118"/>
            <a:ext cx="647700" cy="460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a:defRPr/>
            </a:pPr>
            <a:endParaRPr lang="es-CO">
              <a:latin typeface="Times New Roman" charset="0"/>
              <a:ea typeface="ＭＳ Ｐゴシック" charset="0"/>
            </a:endParaRPr>
          </a:p>
        </p:txBody>
      </p:sp>
      <p:pic>
        <p:nvPicPr>
          <p:cNvPr id="8" name="Picture 2"/>
          <p:cNvPicPr>
            <a:picLocks noGrp="1" noChangeAspect="1" noChangeArrowheads="1"/>
          </p:cNvPicPr>
          <p:nvPr>
            <p:ph idx="1"/>
          </p:nvPr>
        </p:nvPicPr>
        <p:blipFill>
          <a:blip r:embed="rId4" cstate="email">
            <a:extLst>
              <a:ext uri="{28A0092B-C50C-407E-A947-70E740481C1C}">
                <a14:useLocalDpi xmlns:a14="http://schemas.microsoft.com/office/drawing/2010/main"/>
              </a:ext>
            </a:extLst>
          </a:blip>
          <a:srcRect r="55078"/>
          <a:stretch>
            <a:fillRect/>
          </a:stretch>
        </p:blipFill>
        <p:spPr>
          <a:xfrm>
            <a:off x="7912862" y="2601688"/>
            <a:ext cx="991260" cy="1282143"/>
          </a:xfrm>
          <a:extLst>
            <a:ext uri="{91240B29-F687-4f45-9708-019B960494DF}">
              <a14:hiddenLine xmlns:a14="http://schemas.microsoft.com/office/drawing/2010/main" xmlns="" w="9525" cap="flat" cmpd="sng">
                <a:solidFill>
                  <a:schemeClr val="tx1"/>
                </a:solidFill>
                <a:prstDash val="solid"/>
                <a:miter lim="800000"/>
                <a:headEnd type="none" w="med" len="med"/>
                <a:tailEnd type="none" w="med" len="med"/>
              </a14:hiddenLine>
            </a:ext>
          </a:extLst>
        </p:spPr>
      </p:pic>
      <p:pic>
        <p:nvPicPr>
          <p:cNvPr id="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89159" y="2601688"/>
            <a:ext cx="1005111" cy="1282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 name="Redondear rectángulo de esquina diagonal 1"/>
          <p:cNvSpPr/>
          <p:nvPr/>
        </p:nvSpPr>
        <p:spPr bwMode="auto">
          <a:xfrm>
            <a:off x="9500746" y="5036102"/>
            <a:ext cx="319511" cy="706925"/>
          </a:xfrm>
          <a:prstGeom prst="round2DiagRect">
            <a:avLst>
              <a:gd name="adj1" fmla="val 16667"/>
              <a:gd name="adj2" fmla="val 0"/>
            </a:avLst>
          </a:prstGeom>
          <a:solidFill>
            <a:srgbClr val="FF0000"/>
          </a:solidFill>
          <a:ln w="9525" cap="flat" cmpd="sng" algn="ctr">
            <a:solidFill>
              <a:schemeClr val="tx1"/>
            </a:solidFill>
            <a:prstDash val="solid"/>
            <a:miter lim="800000"/>
            <a:headEnd type="none" w="med" len="med"/>
            <a:tailEnd type="none" w="med" len="med"/>
          </a:ln>
          <a:effectLst/>
        </p:spPr>
        <p:txBody>
          <a:bodyPr wrap="none"/>
          <a:lstStyle/>
          <a:p>
            <a:pPr>
              <a:defRPr/>
            </a:pPr>
            <a:endParaRPr lang="es-ES">
              <a:ea typeface="ＭＳ Ｐゴシック" charset="0"/>
              <a:cs typeface="ＭＳ Ｐゴシック" charset="0"/>
            </a:endParaRPr>
          </a:p>
        </p:txBody>
      </p:sp>
      <p:sp>
        <p:nvSpPr>
          <p:cNvPr id="43018" name="Rectángulo 2"/>
          <p:cNvSpPr>
            <a:spLocks noChangeArrowheads="1"/>
          </p:cNvSpPr>
          <p:nvPr/>
        </p:nvSpPr>
        <p:spPr bwMode="auto">
          <a:xfrm>
            <a:off x="3817379" y="5385926"/>
            <a:ext cx="367425" cy="201957"/>
          </a:xfrm>
          <a:prstGeom prst="rect">
            <a:avLst/>
          </a:prstGeom>
          <a:solidFill>
            <a:srgbClr val="FF0000"/>
          </a:solidFill>
          <a:ln w="9525">
            <a:solidFill>
              <a:schemeClr val="tx1"/>
            </a:solidFill>
            <a:miter lim="800000"/>
            <a:headEnd/>
            <a:tailEnd/>
          </a:ln>
        </p:spPr>
        <p:txBody>
          <a:bodyPr wrap="none"/>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s-ES" altLang="es-CO"/>
          </a:p>
        </p:txBody>
      </p:sp>
      <p:sp>
        <p:nvSpPr>
          <p:cNvPr id="43019" name="Rectángulo 3"/>
          <p:cNvSpPr>
            <a:spLocks noChangeArrowheads="1"/>
          </p:cNvSpPr>
          <p:nvPr/>
        </p:nvSpPr>
        <p:spPr bwMode="auto">
          <a:xfrm>
            <a:off x="7376665" y="5487882"/>
            <a:ext cx="319511" cy="275887"/>
          </a:xfrm>
          <a:prstGeom prst="rect">
            <a:avLst/>
          </a:prstGeom>
          <a:solidFill>
            <a:srgbClr val="FF0000"/>
          </a:solidFill>
          <a:ln w="9525">
            <a:solidFill>
              <a:schemeClr val="tx1"/>
            </a:solidFill>
            <a:miter lim="800000"/>
            <a:headEnd/>
            <a:tailEnd/>
          </a:ln>
        </p:spPr>
        <p:txBody>
          <a:bodyPr wrap="none"/>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s-ES" altLang="es-CO"/>
          </a:p>
        </p:txBody>
      </p:sp>
      <p:sp>
        <p:nvSpPr>
          <p:cNvPr id="43020" name="Rectángulo 4"/>
          <p:cNvSpPr>
            <a:spLocks noChangeArrowheads="1"/>
          </p:cNvSpPr>
          <p:nvPr/>
        </p:nvSpPr>
        <p:spPr bwMode="auto">
          <a:xfrm>
            <a:off x="8432670" y="5368479"/>
            <a:ext cx="319511" cy="374549"/>
          </a:xfrm>
          <a:prstGeom prst="rect">
            <a:avLst/>
          </a:prstGeom>
          <a:solidFill>
            <a:srgbClr val="FF0000"/>
          </a:solidFill>
          <a:ln w="9525">
            <a:solidFill>
              <a:schemeClr val="tx1"/>
            </a:solidFill>
            <a:miter lim="800000"/>
            <a:headEnd/>
            <a:tailEnd/>
          </a:ln>
        </p:spPr>
        <p:txBody>
          <a:bodyPr wrap="none"/>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s-ES" altLang="es-CO"/>
          </a:p>
        </p:txBody>
      </p:sp>
      <p:sp>
        <p:nvSpPr>
          <p:cNvPr id="43021" name="Rectángulo 5"/>
          <p:cNvSpPr>
            <a:spLocks noChangeArrowheads="1"/>
          </p:cNvSpPr>
          <p:nvPr/>
        </p:nvSpPr>
        <p:spPr bwMode="auto">
          <a:xfrm>
            <a:off x="10568817" y="5364865"/>
            <a:ext cx="328552" cy="387540"/>
          </a:xfrm>
          <a:prstGeom prst="rect">
            <a:avLst/>
          </a:prstGeom>
          <a:solidFill>
            <a:srgbClr val="FF0000"/>
          </a:solidFill>
          <a:ln w="9525">
            <a:solidFill>
              <a:schemeClr val="tx1"/>
            </a:solidFill>
            <a:miter lim="800000"/>
            <a:headEnd/>
            <a:tailEnd/>
          </a:ln>
        </p:spPr>
        <p:txBody>
          <a:bodyPr wrap="none"/>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s-ES" altLang="es-CO"/>
          </a:p>
        </p:txBody>
      </p:sp>
      <p:sp>
        <p:nvSpPr>
          <p:cNvPr id="43022" name="Rectángulo 6"/>
          <p:cNvSpPr>
            <a:spLocks noChangeArrowheads="1"/>
          </p:cNvSpPr>
          <p:nvPr/>
        </p:nvSpPr>
        <p:spPr bwMode="auto">
          <a:xfrm>
            <a:off x="11644121" y="5187900"/>
            <a:ext cx="328553" cy="571269"/>
          </a:xfrm>
          <a:prstGeom prst="rect">
            <a:avLst/>
          </a:prstGeom>
          <a:solidFill>
            <a:srgbClr val="FF0000"/>
          </a:solidFill>
          <a:ln w="9525">
            <a:solidFill>
              <a:schemeClr val="tx1"/>
            </a:solidFill>
            <a:miter lim="800000"/>
            <a:headEnd/>
            <a:tailEnd/>
          </a:ln>
        </p:spPr>
        <p:txBody>
          <a:bodyPr wrap="none"/>
          <a:lstStyle>
            <a:lvl1pPr eaLnBrk="0" hangingPunct="0">
              <a:defRPr sz="24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24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24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24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s-ES" altLang="es-CO"/>
          </a:p>
        </p:txBody>
      </p:sp>
      <p:cxnSp>
        <p:nvCxnSpPr>
          <p:cNvPr id="43023" name="Conector recto 3"/>
          <p:cNvCxnSpPr>
            <a:cxnSpLocks noChangeShapeType="1"/>
          </p:cNvCxnSpPr>
          <p:nvPr/>
        </p:nvCxnSpPr>
        <p:spPr bwMode="auto">
          <a:xfrm flipH="1">
            <a:off x="9251506" y="2764984"/>
            <a:ext cx="74612" cy="1317625"/>
          </a:xfrm>
          <a:prstGeom prst="line">
            <a:avLst/>
          </a:prstGeom>
          <a:no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89672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04009" y="1168532"/>
            <a:ext cx="5783981" cy="2700826"/>
          </a:xfrm>
        </p:spPr>
        <p:txBody>
          <a:bodyPr>
            <a:noAutofit/>
          </a:bodyPr>
          <a:lstStyle/>
          <a:p>
            <a:pPr algn="ctr">
              <a:buNone/>
            </a:pPr>
            <a:r>
              <a:rPr lang="es-CO" sz="2000" b="1" dirty="0"/>
              <a:t>Indispensable: ABC de la ATLS</a:t>
            </a:r>
          </a:p>
          <a:p>
            <a:pPr>
              <a:buNone/>
            </a:pPr>
            <a:endParaRPr lang="es-CO" sz="2000" dirty="0"/>
          </a:p>
          <a:p>
            <a:pPr>
              <a:buFont typeface="Arial" pitchFamily="34" charset="0"/>
              <a:buChar char="•"/>
            </a:pPr>
            <a:r>
              <a:rPr lang="es-CO" sz="2000" dirty="0"/>
              <a:t>A: vía aérea y protección columna cervical.</a:t>
            </a:r>
          </a:p>
          <a:p>
            <a:pPr>
              <a:buFont typeface="Arial" pitchFamily="34" charset="0"/>
              <a:buChar char="•"/>
            </a:pPr>
            <a:r>
              <a:rPr lang="es-CO" sz="2000" dirty="0"/>
              <a:t>B: respiración.</a:t>
            </a:r>
          </a:p>
          <a:p>
            <a:pPr>
              <a:buFont typeface="Arial" pitchFamily="34" charset="0"/>
              <a:buChar char="•"/>
            </a:pPr>
            <a:r>
              <a:rPr lang="es-CO" sz="2000" dirty="0"/>
              <a:t>C: circulación.</a:t>
            </a:r>
          </a:p>
          <a:p>
            <a:pPr>
              <a:buFont typeface="Arial" pitchFamily="34" charset="0"/>
              <a:buChar char="•"/>
            </a:pPr>
            <a:r>
              <a:rPr lang="es-CO" sz="2000" dirty="0"/>
              <a:t>D: déficit neurológico.</a:t>
            </a:r>
          </a:p>
          <a:p>
            <a:pPr>
              <a:buFont typeface="Arial" pitchFamily="34" charset="0"/>
              <a:buChar char="•"/>
            </a:pPr>
            <a:r>
              <a:rPr lang="es-CO" sz="2000" dirty="0"/>
              <a:t>E: exposición</a:t>
            </a:r>
            <a:r>
              <a:rPr lang="es-ES" sz="2000" dirty="0" err="1"/>
              <a:t>ón</a:t>
            </a:r>
            <a:r>
              <a:rPr lang="es-ES" sz="2000" dirty="0"/>
              <a:t>.</a:t>
            </a:r>
            <a:endParaRPr lang="es-CO" sz="2000" dirty="0"/>
          </a:p>
          <a:p>
            <a:pPr>
              <a:buFont typeface="Arial" pitchFamily="34" charset="0"/>
              <a:buChar char="•"/>
            </a:pPr>
            <a:endParaRPr lang="es-CO" sz="2000" dirty="0"/>
          </a:p>
          <a:p>
            <a:pPr>
              <a:buNone/>
            </a:pPr>
            <a:endParaRPr lang="es-CO" sz="2000" dirty="0"/>
          </a:p>
        </p:txBody>
      </p:sp>
      <p:sp>
        <p:nvSpPr>
          <p:cNvPr id="3" name="2 Título"/>
          <p:cNvSpPr>
            <a:spLocks noGrp="1"/>
          </p:cNvSpPr>
          <p:nvPr>
            <p:ph type="title"/>
          </p:nvPr>
        </p:nvSpPr>
        <p:spPr>
          <a:xfrm>
            <a:off x="838200" y="247046"/>
            <a:ext cx="10515600" cy="763608"/>
          </a:xfrm>
        </p:spPr>
        <p:txBody>
          <a:bodyPr>
            <a:normAutofit/>
          </a:bodyPr>
          <a:lstStyle/>
          <a:p>
            <a:pPr algn="ctr"/>
            <a:r>
              <a:rPr lang="es-CO" sz="3600" b="1" dirty="0"/>
              <a:t>EVALUACIÓN</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7911" y="4416634"/>
            <a:ext cx="3465889" cy="1929539"/>
          </a:xfrm>
          <a:prstGeom prst="rect">
            <a:avLst/>
          </a:prstGeom>
          <a:noFill/>
          <a:ln w="9525">
            <a:noFill/>
            <a:miter lim="800000"/>
            <a:headEnd/>
            <a:tailEnd/>
          </a:ln>
          <a:effectLst/>
        </p:spPr>
      </p:pic>
    </p:spTree>
    <p:extLst>
      <p:ext uri="{BB962C8B-B14F-4D97-AF65-F5344CB8AC3E}">
        <p14:creationId xmlns:p14="http://schemas.microsoft.com/office/powerpoint/2010/main" val="10345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box(in)">
                                      <p:cBhvr>
                                        <p:cTn id="15" dur="500"/>
                                        <p:tgtEl>
                                          <p:spTgt spid="2">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box(in)">
                                      <p:cBhvr>
                                        <p:cTn id="18" dur="500"/>
                                        <p:tgtEl>
                                          <p:spTgt spid="2">
                                            <p:txEl>
                                              <p:pRg st="4" end="4"/>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box(in)">
                                      <p:cBhvr>
                                        <p:cTn id="21" dur="500"/>
                                        <p:tgtEl>
                                          <p:spTgt spid="2">
                                            <p:txEl>
                                              <p:pRg st="5" end="5"/>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box(in)">
                                      <p:cBhvr>
                                        <p:cTn id="2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981152095"/>
              </p:ext>
            </p:extLst>
          </p:nvPr>
        </p:nvGraphicFramePr>
        <p:xfrm>
          <a:off x="4038600" y="1668860"/>
          <a:ext cx="81534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838200" y="343297"/>
            <a:ext cx="10515600" cy="1325563"/>
          </a:xfrm>
        </p:spPr>
        <p:txBody>
          <a:bodyPr/>
          <a:lstStyle/>
          <a:p>
            <a:pPr algn="ctr"/>
            <a:r>
              <a:rPr lang="es-CO" b="1" dirty="0"/>
              <a:t>Evaluación – Examen Físico</a:t>
            </a:r>
          </a:p>
        </p:txBody>
      </p:sp>
    </p:spTree>
    <p:extLst>
      <p:ext uri="{BB962C8B-B14F-4D97-AF65-F5344CB8AC3E}">
        <p14:creationId xmlns:p14="http://schemas.microsoft.com/office/powerpoint/2010/main" val="2558377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a:off x="2070354" y="27432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s-CO" b="1" dirty="0">
                <a:solidFill>
                  <a:srgbClr val="06AEAA"/>
                </a:solidFill>
                <a:latin typeface="Montserrat" panose="00000500000000000000" pitchFamily="50" charset="0"/>
              </a:rPr>
              <a:t>Escala de coma de Glasgow</a:t>
            </a: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76670" y="1464645"/>
            <a:ext cx="7066259" cy="1861251"/>
          </a:xfrm>
          <a:prstGeom prst="rect">
            <a:avLst/>
          </a:prstGeom>
        </p:spPr>
      </p:pic>
      <p:pic>
        <p:nvPicPr>
          <p:cNvPr id="3" name="Imagen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76670" y="3564188"/>
            <a:ext cx="7066259" cy="2394976"/>
          </a:xfrm>
          <a:prstGeom prst="rect">
            <a:avLst/>
          </a:prstGeom>
        </p:spPr>
      </p:pic>
      <p:cxnSp>
        <p:nvCxnSpPr>
          <p:cNvPr id="7" name="Conector recto 6"/>
          <p:cNvCxnSpPr>
            <a:cxnSpLocks/>
          </p:cNvCxnSpPr>
          <p:nvPr/>
        </p:nvCxnSpPr>
        <p:spPr>
          <a:xfrm>
            <a:off x="4206240" y="3429000"/>
            <a:ext cx="7539790" cy="32084"/>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8" name="Rectángulo 7"/>
          <p:cNvSpPr/>
          <p:nvPr/>
        </p:nvSpPr>
        <p:spPr>
          <a:xfrm>
            <a:off x="3640872" y="6368236"/>
            <a:ext cx="8737854" cy="215444"/>
          </a:xfrm>
          <a:prstGeom prst="rect">
            <a:avLst/>
          </a:prstGeom>
        </p:spPr>
        <p:txBody>
          <a:bodyPr wrap="square">
            <a:spAutoFit/>
          </a:bodyPr>
          <a:lstStyle/>
          <a:p>
            <a:pPr algn="ctr"/>
            <a:r>
              <a:rPr lang="es-CO" sz="800" dirty="0">
                <a:latin typeface="Montserrat" panose="00000500000000000000" pitchFamily="50" charset="0"/>
                <a:cs typeface="Arial" panose="020B0604020202020204" pitchFamily="34" charset="0"/>
              </a:rPr>
              <a:t>Estrada Pérez C. El paciente en coma. VII Simposio de Residentes de Neurología: Neurología en la práctica clínica. Medellín, Colombia, 2019.</a:t>
            </a:r>
          </a:p>
        </p:txBody>
      </p:sp>
    </p:spTree>
    <p:extLst>
      <p:ext uri="{BB962C8B-B14F-4D97-AF65-F5344CB8AC3E}">
        <p14:creationId xmlns:p14="http://schemas.microsoft.com/office/powerpoint/2010/main" val="453296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Título"/>
          <p:cNvSpPr txBox="1">
            <a:spLocks/>
          </p:cNvSpPr>
          <p:nvPr/>
        </p:nvSpPr>
        <p:spPr>
          <a:xfrm>
            <a:off x="2070354" y="27432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s-CO" b="1" dirty="0">
                <a:solidFill>
                  <a:srgbClr val="06AEAA"/>
                </a:solidFill>
                <a:latin typeface="Montserrat" panose="00000500000000000000" pitchFamily="50" charset="0"/>
              </a:rPr>
              <a:t>Escala de coma de Glasgow</a:t>
            </a:r>
          </a:p>
        </p:txBody>
      </p:sp>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01653" y="1514485"/>
            <a:ext cx="7526573" cy="4079288"/>
          </a:xfrm>
          <a:prstGeom prst="rect">
            <a:avLst/>
          </a:prstGeom>
        </p:spPr>
      </p:pic>
      <p:sp>
        <p:nvSpPr>
          <p:cNvPr id="4" name="Rectángulo 3"/>
          <p:cNvSpPr/>
          <p:nvPr/>
        </p:nvSpPr>
        <p:spPr>
          <a:xfrm>
            <a:off x="3796013" y="6176212"/>
            <a:ext cx="8737854" cy="215444"/>
          </a:xfrm>
          <a:prstGeom prst="rect">
            <a:avLst/>
          </a:prstGeom>
        </p:spPr>
        <p:txBody>
          <a:bodyPr wrap="square">
            <a:spAutoFit/>
          </a:bodyPr>
          <a:lstStyle/>
          <a:p>
            <a:pPr algn="ctr"/>
            <a:r>
              <a:rPr lang="es-CO" sz="800" dirty="0">
                <a:latin typeface="Montserrat" panose="00000500000000000000" pitchFamily="50" charset="0"/>
                <a:cs typeface="Arial" panose="020B0604020202020204" pitchFamily="34" charset="0"/>
              </a:rPr>
              <a:t>Estrada Pérez C. El paciente en coma. VII Simposio de Residentes de Neurología: Neurología en la práctica clínica. Medellín, Colombia, 2019.</a:t>
            </a:r>
          </a:p>
        </p:txBody>
      </p:sp>
    </p:spTree>
    <p:extLst>
      <p:ext uri="{BB962C8B-B14F-4D97-AF65-F5344CB8AC3E}">
        <p14:creationId xmlns:p14="http://schemas.microsoft.com/office/powerpoint/2010/main" val="3921423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15720" y="1861354"/>
            <a:ext cx="4960240" cy="4268198"/>
          </a:xfrm>
        </p:spPr>
        <p:txBody>
          <a:bodyPr>
            <a:normAutofit/>
          </a:bodyPr>
          <a:lstStyle/>
          <a:p>
            <a:pPr>
              <a:buNone/>
            </a:pPr>
            <a:r>
              <a:rPr lang="es-CO" sz="1600" b="1" dirty="0"/>
              <a:t>En USA:</a:t>
            </a:r>
          </a:p>
          <a:p>
            <a:pPr>
              <a:buFont typeface="Arial" pitchFamily="34" charset="0"/>
              <a:buChar char="•"/>
            </a:pPr>
            <a:r>
              <a:rPr lang="es-CO" sz="1600" dirty="0"/>
              <a:t>1’700.000 de TEC al año.</a:t>
            </a:r>
          </a:p>
          <a:p>
            <a:pPr>
              <a:buFont typeface="Arial" pitchFamily="34" charset="0"/>
              <a:buChar char="•"/>
            </a:pPr>
            <a:endParaRPr lang="es-CO" sz="1600" dirty="0"/>
          </a:p>
          <a:p>
            <a:pPr>
              <a:buFont typeface="Arial" pitchFamily="34" charset="0"/>
              <a:buChar char="•"/>
            </a:pPr>
            <a:r>
              <a:rPr lang="es-CO" sz="1600" dirty="0"/>
              <a:t>15 a 24 años. </a:t>
            </a:r>
          </a:p>
          <a:p>
            <a:pPr>
              <a:buFont typeface="Arial" pitchFamily="34" charset="0"/>
              <a:buChar char="•"/>
            </a:pPr>
            <a:endParaRPr lang="es-CO" sz="1600" dirty="0"/>
          </a:p>
          <a:p>
            <a:pPr>
              <a:buFont typeface="Arial" pitchFamily="34" charset="0"/>
              <a:buChar char="•"/>
            </a:pPr>
            <a:r>
              <a:rPr lang="es-CO" sz="1600" dirty="0"/>
              <a:t>Primera causa de muerte en &lt; 44 años.</a:t>
            </a:r>
          </a:p>
          <a:p>
            <a:pPr>
              <a:buFont typeface="Arial" pitchFamily="34" charset="0"/>
              <a:buChar char="•"/>
            </a:pPr>
            <a:endParaRPr lang="es-CO" sz="1600" dirty="0"/>
          </a:p>
          <a:p>
            <a:pPr>
              <a:buFont typeface="Arial" pitchFamily="34" charset="0"/>
              <a:buChar char="•"/>
            </a:pPr>
            <a:r>
              <a:rPr lang="es-CO" sz="1600" dirty="0"/>
              <a:t>70.000 mueren en forma inmediata.</a:t>
            </a:r>
          </a:p>
          <a:p>
            <a:pPr>
              <a:buFont typeface="Arial" pitchFamily="34" charset="0"/>
              <a:buChar char="•"/>
            </a:pPr>
            <a:endParaRPr lang="es-CO" sz="1600" dirty="0"/>
          </a:p>
          <a:p>
            <a:pPr>
              <a:buFont typeface="Arial" pitchFamily="34" charset="0"/>
              <a:buChar char="•"/>
            </a:pPr>
            <a:r>
              <a:rPr lang="es-CO" sz="1600" dirty="0"/>
              <a:t>25.000 durante la hospitalización.</a:t>
            </a:r>
          </a:p>
          <a:p>
            <a:pPr>
              <a:buFont typeface="Arial" pitchFamily="34" charset="0"/>
              <a:buChar char="•"/>
            </a:pPr>
            <a:endParaRPr lang="es-CO" sz="1600" dirty="0"/>
          </a:p>
          <a:p>
            <a:pPr>
              <a:buFont typeface="Arial" pitchFamily="34" charset="0"/>
              <a:buChar char="•"/>
            </a:pPr>
            <a:r>
              <a:rPr lang="es-CO" sz="1600" dirty="0"/>
              <a:t>90.000 con daño neurológico permanente.</a:t>
            </a:r>
          </a:p>
        </p:txBody>
      </p:sp>
      <p:sp>
        <p:nvSpPr>
          <p:cNvPr id="2" name="1 Título"/>
          <p:cNvSpPr>
            <a:spLocks noGrp="1"/>
          </p:cNvSpPr>
          <p:nvPr>
            <p:ph type="title"/>
          </p:nvPr>
        </p:nvSpPr>
        <p:spPr>
          <a:xfrm>
            <a:off x="4415720" y="548089"/>
            <a:ext cx="10515600" cy="1325563"/>
          </a:xfrm>
        </p:spPr>
        <p:txBody>
          <a:bodyPr>
            <a:normAutofit/>
          </a:bodyPr>
          <a:lstStyle/>
          <a:p>
            <a:r>
              <a:rPr lang="es-CO" sz="4800" b="1" dirty="0"/>
              <a:t>Epidemiología</a:t>
            </a:r>
          </a:p>
        </p:txBody>
      </p:sp>
      <p:sp>
        <p:nvSpPr>
          <p:cNvPr id="4" name="Rectángulo 3"/>
          <p:cNvSpPr/>
          <p:nvPr/>
        </p:nvSpPr>
        <p:spPr>
          <a:xfrm>
            <a:off x="9375960" y="3246627"/>
            <a:ext cx="2431143" cy="1569660"/>
          </a:xfrm>
          <a:prstGeom prst="rect">
            <a:avLst/>
          </a:prstGeom>
          <a:solidFill>
            <a:srgbClr val="06AE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square">
            <a:spAutoFit/>
          </a:bodyPr>
          <a:lstStyle/>
          <a:p>
            <a:r>
              <a:rPr lang="es-CO" sz="2400" dirty="0">
                <a:latin typeface="Montserrat" panose="00000500000000000000" pitchFamily="50" charset="0"/>
              </a:rPr>
              <a:t>Leve: 75%</a:t>
            </a:r>
          </a:p>
          <a:p>
            <a:r>
              <a:rPr lang="es-CO" sz="2400" dirty="0">
                <a:latin typeface="Montserrat" panose="00000500000000000000" pitchFamily="50" charset="0"/>
              </a:rPr>
              <a:t>Moderado: 15%</a:t>
            </a:r>
          </a:p>
          <a:p>
            <a:r>
              <a:rPr lang="es-CO" sz="2400" dirty="0">
                <a:latin typeface="Montserrat" panose="00000500000000000000" pitchFamily="50" charset="0"/>
              </a:rPr>
              <a:t>Severo: 10%</a:t>
            </a:r>
          </a:p>
        </p:txBody>
      </p:sp>
    </p:spTree>
    <p:extLst>
      <p:ext uri="{BB962C8B-B14F-4D97-AF65-F5344CB8AC3E}">
        <p14:creationId xmlns:p14="http://schemas.microsoft.com/office/powerpoint/2010/main" val="3516319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idx="1"/>
          </p:nvPr>
        </p:nvSpPr>
        <p:spPr>
          <a:xfrm>
            <a:off x="4821856" y="2383054"/>
            <a:ext cx="6795836" cy="3095462"/>
          </a:xfrm>
        </p:spPr>
        <p:txBody>
          <a:bodyPr>
            <a:noAutofit/>
          </a:bodyPr>
          <a:lstStyle/>
          <a:p>
            <a:pPr>
              <a:buNone/>
            </a:pPr>
            <a:r>
              <a:rPr lang="es-CO" sz="2000" dirty="0"/>
              <a:t>No evaluable:</a:t>
            </a:r>
          </a:p>
          <a:p>
            <a:pPr>
              <a:buNone/>
            </a:pPr>
            <a:endParaRPr lang="es-CO" sz="2000" dirty="0"/>
          </a:p>
          <a:p>
            <a:pPr>
              <a:buFont typeface="Arial" pitchFamily="34" charset="0"/>
              <a:buChar char="•"/>
            </a:pPr>
            <a:r>
              <a:rPr lang="es-CO" sz="2000" dirty="0"/>
              <a:t>Respuesta motora: afasia sensitiva o de Wernicke.</a:t>
            </a:r>
          </a:p>
          <a:p>
            <a:pPr>
              <a:buFont typeface="Arial" pitchFamily="34" charset="0"/>
              <a:buChar char="•"/>
            </a:pPr>
            <a:endParaRPr lang="es-CO" sz="2000" dirty="0"/>
          </a:p>
          <a:p>
            <a:pPr>
              <a:buFont typeface="Arial" pitchFamily="34" charset="0"/>
              <a:buChar char="•"/>
            </a:pPr>
            <a:r>
              <a:rPr lang="es-CO" sz="2000" dirty="0"/>
              <a:t>Respuesta verbal: afasia motora o de Broca – IOT. </a:t>
            </a:r>
          </a:p>
          <a:p>
            <a:pPr>
              <a:buFont typeface="Arial" pitchFamily="34" charset="0"/>
              <a:buChar char="•"/>
            </a:pPr>
            <a:endParaRPr lang="es-CO" sz="2000" dirty="0"/>
          </a:p>
          <a:p>
            <a:pPr>
              <a:buFont typeface="Arial" pitchFamily="34" charset="0"/>
              <a:buChar char="•"/>
            </a:pPr>
            <a:r>
              <a:rPr lang="es-CO" sz="2000" dirty="0"/>
              <a:t>Respuesta ocular: hematoma palpebral u otras patologías que no permitan apertura espontánea.</a:t>
            </a:r>
          </a:p>
        </p:txBody>
      </p:sp>
      <p:sp>
        <p:nvSpPr>
          <p:cNvPr id="5" name="2 Título"/>
          <p:cNvSpPr txBox="1">
            <a:spLocks/>
          </p:cNvSpPr>
          <p:nvPr/>
        </p:nvSpPr>
        <p:spPr>
          <a:xfrm>
            <a:off x="4143074" y="968943"/>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s-CO" sz="3600" b="1" dirty="0">
                <a:solidFill>
                  <a:srgbClr val="06AEAA"/>
                </a:solidFill>
                <a:latin typeface="Montserrat" panose="00000500000000000000" pitchFamily="50" charset="0"/>
              </a:rPr>
              <a:t>Escala de coma de Glasgow</a:t>
            </a:r>
          </a:p>
        </p:txBody>
      </p:sp>
    </p:spTree>
    <p:extLst>
      <p:ext uri="{BB962C8B-B14F-4D97-AF65-F5344CB8AC3E}">
        <p14:creationId xmlns:p14="http://schemas.microsoft.com/office/powerpoint/2010/main" val="129713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ox(in)">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ox(in)">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ox(in)">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42899" y="1857849"/>
            <a:ext cx="10515600" cy="3142301"/>
          </a:xfrm>
        </p:spPr>
        <p:txBody>
          <a:bodyPr/>
          <a:lstStyle/>
          <a:p>
            <a:pPr>
              <a:buNone/>
            </a:pPr>
            <a:r>
              <a:rPr lang="es-CO" sz="2400" b="1" dirty="0">
                <a:solidFill>
                  <a:srgbClr val="06AEAA"/>
                </a:solidFill>
              </a:rPr>
              <a:t>                          </a:t>
            </a:r>
          </a:p>
          <a:p>
            <a:pPr>
              <a:buNone/>
            </a:pPr>
            <a:r>
              <a:rPr lang="es-CO" sz="2400" b="1" dirty="0">
                <a:solidFill>
                  <a:srgbClr val="06AEAA"/>
                </a:solidFill>
              </a:rPr>
              <a:t>                           No confiable:</a:t>
            </a:r>
          </a:p>
          <a:p>
            <a:pPr>
              <a:buNone/>
            </a:pPr>
            <a:endParaRPr lang="es-CO" sz="2400" dirty="0">
              <a:solidFill>
                <a:srgbClr val="06AEAA"/>
              </a:solidFill>
            </a:endParaRPr>
          </a:p>
          <a:p>
            <a:pPr>
              <a:buNone/>
            </a:pPr>
            <a:endParaRPr lang="es-CO" sz="2400" dirty="0">
              <a:solidFill>
                <a:srgbClr val="06AEAA"/>
              </a:solidFill>
            </a:endParaRPr>
          </a:p>
        </p:txBody>
      </p:sp>
      <p:sp>
        <p:nvSpPr>
          <p:cNvPr id="3" name="Rectángulo 2"/>
          <p:cNvSpPr/>
          <p:nvPr/>
        </p:nvSpPr>
        <p:spPr>
          <a:xfrm>
            <a:off x="5073020" y="4436750"/>
            <a:ext cx="6195111" cy="707886"/>
          </a:xfrm>
          <a:prstGeom prst="rect">
            <a:avLst/>
          </a:prstGeom>
          <a:solidFill>
            <a:srgbClr val="06AEAA"/>
          </a:solidFill>
        </p:spPr>
        <p:style>
          <a:lnRef idx="1">
            <a:schemeClr val="accent6"/>
          </a:lnRef>
          <a:fillRef idx="3">
            <a:schemeClr val="accent6"/>
          </a:fillRef>
          <a:effectRef idx="2">
            <a:schemeClr val="accent6"/>
          </a:effectRef>
          <a:fontRef idx="minor">
            <a:schemeClr val="lt1"/>
          </a:fontRef>
        </p:style>
        <p:txBody>
          <a:bodyPr wrap="square">
            <a:spAutoFit/>
          </a:bodyPr>
          <a:lstStyle/>
          <a:p>
            <a:r>
              <a:rPr lang="es-CO" sz="2000" dirty="0">
                <a:latin typeface="Montserrat" panose="00000500000000000000" pitchFamily="50" charset="0"/>
              </a:rPr>
              <a:t>Nunca es v</a:t>
            </a:r>
            <a:r>
              <a:rPr lang="es-ES" sz="2000" dirty="0">
                <a:latin typeface="Montserrat" panose="00000500000000000000" pitchFamily="50" charset="0"/>
              </a:rPr>
              <a:t>á</a:t>
            </a:r>
            <a:r>
              <a:rPr lang="es-CO" sz="2000" dirty="0" err="1">
                <a:latin typeface="Montserrat" panose="00000500000000000000" pitchFamily="50" charset="0"/>
              </a:rPr>
              <a:t>lido</a:t>
            </a:r>
            <a:r>
              <a:rPr lang="es-CO" sz="2000" dirty="0">
                <a:latin typeface="Montserrat" panose="00000500000000000000" pitchFamily="50" charset="0"/>
              </a:rPr>
              <a:t> un Glasgow en un paciente SIN REANIMAR.</a:t>
            </a:r>
          </a:p>
        </p:txBody>
      </p:sp>
      <p:sp>
        <p:nvSpPr>
          <p:cNvPr id="4" name="Rectángulo 3"/>
          <p:cNvSpPr/>
          <p:nvPr/>
        </p:nvSpPr>
        <p:spPr>
          <a:xfrm>
            <a:off x="5605174" y="2928171"/>
            <a:ext cx="5130801" cy="1200329"/>
          </a:xfrm>
          <a:prstGeom prst="rect">
            <a:avLst/>
          </a:prstGeom>
          <a:solidFill>
            <a:srgbClr val="152B48"/>
          </a:solidFill>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Arial" pitchFamily="34" charset="0"/>
              <a:buChar char="•"/>
            </a:pPr>
            <a:r>
              <a:rPr lang="es-CO" sz="2400" dirty="0">
                <a:solidFill>
                  <a:schemeClr val="bg1"/>
                </a:solidFill>
                <a:latin typeface="Montserrat" panose="00000500000000000000" pitchFamily="50" charset="0"/>
              </a:rPr>
              <a:t>Intoxicados (alcohol y otros).</a:t>
            </a:r>
          </a:p>
          <a:p>
            <a:pPr>
              <a:buFont typeface="Arial" pitchFamily="34" charset="0"/>
              <a:buChar char="•"/>
            </a:pPr>
            <a:r>
              <a:rPr lang="es-CO" sz="2400" dirty="0">
                <a:solidFill>
                  <a:schemeClr val="bg1"/>
                </a:solidFill>
                <a:latin typeface="Montserrat" panose="00000500000000000000" pitchFamily="50" charset="0"/>
              </a:rPr>
              <a:t>Sedados.</a:t>
            </a:r>
          </a:p>
          <a:p>
            <a:pPr>
              <a:buFont typeface="Arial" pitchFamily="34" charset="0"/>
              <a:buChar char="•"/>
            </a:pPr>
            <a:r>
              <a:rPr lang="es-CO" sz="2400" dirty="0">
                <a:solidFill>
                  <a:schemeClr val="bg1"/>
                </a:solidFill>
                <a:latin typeface="Montserrat" panose="00000500000000000000" pitchFamily="50" charset="0"/>
              </a:rPr>
              <a:t>Inestables. </a:t>
            </a:r>
          </a:p>
        </p:txBody>
      </p:sp>
      <p:sp>
        <p:nvSpPr>
          <p:cNvPr id="7" name="2 Título"/>
          <p:cNvSpPr txBox="1">
            <a:spLocks/>
          </p:cNvSpPr>
          <p:nvPr/>
        </p:nvSpPr>
        <p:spPr>
          <a:xfrm>
            <a:off x="2019300" y="459663"/>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s-CO" sz="4000" b="1" dirty="0">
                <a:solidFill>
                  <a:srgbClr val="06AEAA"/>
                </a:solidFill>
                <a:latin typeface="Montserrat" panose="00000500000000000000" pitchFamily="50" charset="0"/>
              </a:rPr>
              <a:t>Escala de coma de Glasgow</a:t>
            </a:r>
          </a:p>
        </p:txBody>
      </p:sp>
    </p:spTree>
    <p:extLst>
      <p:ext uri="{BB962C8B-B14F-4D97-AF65-F5344CB8AC3E}">
        <p14:creationId xmlns:p14="http://schemas.microsoft.com/office/powerpoint/2010/main" val="2039784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568906892"/>
              </p:ext>
            </p:extLst>
          </p:nvPr>
        </p:nvGraphicFramePr>
        <p:xfrm>
          <a:off x="1981200" y="487676"/>
          <a:ext cx="8229600" cy="5061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pPr algn="ctr"/>
            <a:r>
              <a:rPr lang="es-CO" sz="4000" b="1" dirty="0"/>
              <a:t>Evaluación imagenológica</a:t>
            </a:r>
          </a:p>
        </p:txBody>
      </p:sp>
      <p:sp>
        <p:nvSpPr>
          <p:cNvPr id="2" name="Rectángulo 1"/>
          <p:cNvSpPr/>
          <p:nvPr/>
        </p:nvSpPr>
        <p:spPr>
          <a:xfrm>
            <a:off x="4929352" y="1759003"/>
            <a:ext cx="2333296" cy="461665"/>
          </a:xfrm>
          <a:prstGeom prst="rect">
            <a:avLst/>
          </a:prstGeom>
          <a:solidFill>
            <a:srgbClr val="152B48"/>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s-CO" sz="2400" dirty="0">
                <a:latin typeface="Montserrat" panose="00000500000000000000" pitchFamily="50" charset="0"/>
              </a:rPr>
              <a:t>TAC SIMPLE</a:t>
            </a:r>
          </a:p>
        </p:txBody>
      </p:sp>
    </p:spTree>
    <p:extLst>
      <p:ext uri="{BB962C8B-B14F-4D97-AF65-F5344CB8AC3E}">
        <p14:creationId xmlns:p14="http://schemas.microsoft.com/office/powerpoint/2010/main" val="1935174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83029"/>
            <a:ext cx="10515600" cy="1325563"/>
          </a:xfrm>
        </p:spPr>
        <p:txBody>
          <a:bodyPr>
            <a:noAutofit/>
          </a:bodyPr>
          <a:lstStyle/>
          <a:p>
            <a:pPr algn="ctr"/>
            <a:r>
              <a:rPr lang="es-CO" sz="3200" b="1" dirty="0"/>
              <a:t>Reglas de decisión para identificar lesiones que requieran Intervención neuroquirúrgica </a:t>
            </a:r>
            <a:endParaRPr lang="es-CO" sz="3200" dirty="0"/>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69713" y="1972222"/>
            <a:ext cx="7228730" cy="3787470"/>
          </a:xfrm>
          <a:prstGeom prst="rect">
            <a:avLst/>
          </a:prstGeom>
        </p:spPr>
      </p:pic>
      <p:sp>
        <p:nvSpPr>
          <p:cNvPr id="5" name="Rectángulo redondeado 4"/>
          <p:cNvSpPr/>
          <p:nvPr/>
        </p:nvSpPr>
        <p:spPr>
          <a:xfrm>
            <a:off x="4369712" y="2348565"/>
            <a:ext cx="7228731" cy="369079"/>
          </a:xfrm>
          <a:prstGeom prst="roundRect">
            <a:avLst/>
          </a:prstGeom>
          <a:noFill/>
          <a:ln w="381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6219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9301" y="984187"/>
            <a:ext cx="10515600" cy="1325563"/>
          </a:xfrm>
        </p:spPr>
        <p:txBody>
          <a:bodyPr/>
          <a:lstStyle/>
          <a:p>
            <a:pPr algn="ctr"/>
            <a:r>
              <a:rPr lang="es-CO" b="1" dirty="0"/>
              <a:t>Indicación de TC</a:t>
            </a:r>
          </a:p>
        </p:txBody>
      </p:sp>
      <p:sp>
        <p:nvSpPr>
          <p:cNvPr id="5" name="4 Rectángulo redondeado"/>
          <p:cNvSpPr/>
          <p:nvPr/>
        </p:nvSpPr>
        <p:spPr>
          <a:xfrm>
            <a:off x="4534264" y="2309750"/>
            <a:ext cx="2214578" cy="27050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Rectángulo redondeado"/>
          <p:cNvSpPr/>
          <p:nvPr/>
        </p:nvSpPr>
        <p:spPr>
          <a:xfrm>
            <a:off x="6860099" y="2309750"/>
            <a:ext cx="2214578" cy="2705011"/>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6 Rectángulo redondeado"/>
          <p:cNvSpPr/>
          <p:nvPr/>
        </p:nvSpPr>
        <p:spPr>
          <a:xfrm>
            <a:off x="9192041" y="2309750"/>
            <a:ext cx="2214578" cy="2705011"/>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7 CuadroTexto"/>
          <p:cNvSpPr txBox="1"/>
          <p:nvPr/>
        </p:nvSpPr>
        <p:spPr>
          <a:xfrm>
            <a:off x="4534264" y="2619508"/>
            <a:ext cx="2214578" cy="461665"/>
          </a:xfrm>
          <a:prstGeom prst="rect">
            <a:avLst/>
          </a:prstGeom>
          <a:noFill/>
        </p:spPr>
        <p:txBody>
          <a:bodyPr wrap="square" rtlCol="0">
            <a:spAutoFit/>
          </a:bodyPr>
          <a:lstStyle/>
          <a:p>
            <a:pPr algn="ctr"/>
            <a:r>
              <a:rPr lang="es-CO" sz="2400" b="1" dirty="0">
                <a:solidFill>
                  <a:srgbClr val="152B48"/>
                </a:solidFill>
                <a:latin typeface="Montserrat" panose="00000500000000000000" pitchFamily="50" charset="0"/>
              </a:rPr>
              <a:t>LEVE</a:t>
            </a:r>
            <a:r>
              <a:rPr lang="es-CO" sz="2400" dirty="0">
                <a:solidFill>
                  <a:srgbClr val="152B48"/>
                </a:solidFill>
                <a:latin typeface="Montserrat" panose="00000500000000000000" pitchFamily="50" charset="0"/>
              </a:rPr>
              <a:t> </a:t>
            </a:r>
          </a:p>
        </p:txBody>
      </p:sp>
      <p:sp>
        <p:nvSpPr>
          <p:cNvPr id="9" name="8 CuadroTexto"/>
          <p:cNvSpPr txBox="1"/>
          <p:nvPr/>
        </p:nvSpPr>
        <p:spPr>
          <a:xfrm>
            <a:off x="6940211" y="2653346"/>
            <a:ext cx="2071702" cy="400110"/>
          </a:xfrm>
          <a:prstGeom prst="rect">
            <a:avLst/>
          </a:prstGeom>
          <a:noFill/>
        </p:spPr>
        <p:txBody>
          <a:bodyPr wrap="square" rtlCol="0">
            <a:spAutoFit/>
          </a:bodyPr>
          <a:lstStyle/>
          <a:p>
            <a:pPr algn="ctr"/>
            <a:r>
              <a:rPr lang="es-CO" sz="2000" b="1" dirty="0">
                <a:solidFill>
                  <a:srgbClr val="152B48"/>
                </a:solidFill>
                <a:latin typeface="Montserrat" panose="00000500000000000000" pitchFamily="50" charset="0"/>
              </a:rPr>
              <a:t>MODERADO</a:t>
            </a:r>
            <a:r>
              <a:rPr lang="es-CO" sz="2000" dirty="0">
                <a:solidFill>
                  <a:srgbClr val="152B48"/>
                </a:solidFill>
                <a:latin typeface="Montserrat" panose="00000500000000000000" pitchFamily="50" charset="0"/>
              </a:rPr>
              <a:t> </a:t>
            </a:r>
          </a:p>
        </p:txBody>
      </p:sp>
      <p:sp>
        <p:nvSpPr>
          <p:cNvPr id="10" name="9 CuadroTexto"/>
          <p:cNvSpPr txBox="1"/>
          <p:nvPr/>
        </p:nvSpPr>
        <p:spPr>
          <a:xfrm>
            <a:off x="9217553" y="2658587"/>
            <a:ext cx="2163554" cy="400110"/>
          </a:xfrm>
          <a:prstGeom prst="rect">
            <a:avLst/>
          </a:prstGeom>
          <a:noFill/>
        </p:spPr>
        <p:txBody>
          <a:bodyPr wrap="square" rtlCol="0">
            <a:spAutoFit/>
          </a:bodyPr>
          <a:lstStyle/>
          <a:p>
            <a:pPr algn="ctr"/>
            <a:r>
              <a:rPr lang="es-CO" sz="2000" b="1" dirty="0">
                <a:solidFill>
                  <a:srgbClr val="152B48"/>
                </a:solidFill>
                <a:latin typeface="Montserrat" panose="00000500000000000000" pitchFamily="50" charset="0"/>
              </a:rPr>
              <a:t>SEVERO</a:t>
            </a:r>
            <a:r>
              <a:rPr lang="es-CO" sz="2000" dirty="0">
                <a:solidFill>
                  <a:srgbClr val="152B48"/>
                </a:solidFill>
                <a:latin typeface="Montserrat" panose="00000500000000000000" pitchFamily="50" charset="0"/>
              </a:rPr>
              <a:t> </a:t>
            </a:r>
          </a:p>
        </p:txBody>
      </p:sp>
      <p:pic>
        <p:nvPicPr>
          <p:cNvPr id="1638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21237" y="3238444"/>
            <a:ext cx="1909651" cy="1385838"/>
          </a:xfrm>
          <a:prstGeom prst="rect">
            <a:avLst/>
          </a:prstGeom>
          <a:noFill/>
          <a:ln w="9525">
            <a:noFill/>
            <a:miter lim="800000"/>
            <a:headEnd/>
            <a:tailEnd/>
          </a:ln>
          <a:effectLst/>
        </p:spPr>
      </p:pic>
      <p:pic>
        <p:nvPicPr>
          <p:cNvPr id="1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4555" y="3238444"/>
            <a:ext cx="1849188" cy="134196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8686738">
            <a:off x="4495761" y="3728187"/>
            <a:ext cx="2230050" cy="311488"/>
          </a:xfrm>
          <a:prstGeom prst="rect">
            <a:avLst/>
          </a:prstGeom>
          <a:noFill/>
          <a:ln w="9525">
            <a:noFill/>
            <a:miter lim="800000"/>
            <a:headEnd/>
            <a:tailEnd/>
          </a:ln>
          <a:effectLst/>
        </p:spPr>
      </p:pic>
    </p:spTree>
    <p:extLst>
      <p:ext uri="{BB962C8B-B14F-4D97-AF65-F5344CB8AC3E}">
        <p14:creationId xmlns:p14="http://schemas.microsoft.com/office/powerpoint/2010/main" val="2332877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385144" y="1627721"/>
            <a:ext cx="7117046" cy="3321524"/>
          </a:xfrm>
          <a:prstGeom prst="rect">
            <a:avLst/>
          </a:prstGeom>
        </p:spPr>
      </p:pic>
      <p:sp>
        <p:nvSpPr>
          <p:cNvPr id="3" name="2 Título"/>
          <p:cNvSpPr>
            <a:spLocks noGrp="1"/>
          </p:cNvSpPr>
          <p:nvPr>
            <p:ph type="title"/>
          </p:nvPr>
        </p:nvSpPr>
        <p:spPr>
          <a:xfrm>
            <a:off x="735646" y="268114"/>
            <a:ext cx="10720707" cy="990600"/>
          </a:xfrm>
        </p:spPr>
        <p:txBody>
          <a:bodyPr>
            <a:normAutofit/>
          </a:bodyPr>
          <a:lstStyle/>
          <a:p>
            <a:pPr algn="ctr"/>
            <a:r>
              <a:rPr lang="es-CO" b="1" dirty="0"/>
              <a:t>Regla canadiense para TAC de cráneo</a:t>
            </a:r>
            <a:endParaRPr lang="es-CO" dirty="0"/>
          </a:p>
        </p:txBody>
      </p:sp>
      <p:sp>
        <p:nvSpPr>
          <p:cNvPr id="4" name="Rectángulo 3"/>
          <p:cNvSpPr/>
          <p:nvPr/>
        </p:nvSpPr>
        <p:spPr>
          <a:xfrm>
            <a:off x="4385144" y="5318252"/>
            <a:ext cx="4148111" cy="646331"/>
          </a:xfrm>
          <a:prstGeom prst="rect">
            <a:avLst/>
          </a:prstGeom>
          <a:solidFill>
            <a:srgbClr val="06AEAA"/>
          </a:solidFill>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CO" sz="1200" dirty="0">
                <a:solidFill>
                  <a:schemeClr val="bg1"/>
                </a:solidFill>
                <a:latin typeface="Montserrat" panose="00000500000000000000" pitchFamily="50" charset="0"/>
              </a:rPr>
              <a:t>- Sensibilidad 99% al 100% para ambos aspectos.</a:t>
            </a:r>
          </a:p>
          <a:p>
            <a:pPr algn="just"/>
            <a:r>
              <a:rPr lang="es-CO" sz="1200" dirty="0">
                <a:solidFill>
                  <a:schemeClr val="bg1"/>
                </a:solidFill>
                <a:latin typeface="Montserrat" panose="00000500000000000000" pitchFamily="50" charset="0"/>
              </a:rPr>
              <a:t>- Especificidad 48%-77% en pacientes de alto riesgo y de 37% a 48% para pacientes de riesgo medio. </a:t>
            </a: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3449" y="5230279"/>
            <a:ext cx="2970011" cy="1367876"/>
          </a:xfrm>
          <a:prstGeom prst="rect">
            <a:avLst/>
          </a:prstGeom>
        </p:spPr>
      </p:pic>
    </p:spTree>
    <p:extLst>
      <p:ext uri="{BB962C8B-B14F-4D97-AF65-F5344CB8AC3E}">
        <p14:creationId xmlns:p14="http://schemas.microsoft.com/office/powerpoint/2010/main" val="37861597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6227" y="342043"/>
            <a:ext cx="4362994" cy="1979023"/>
          </a:xfrm>
          <a:prstGeom prst="rect">
            <a:avLst/>
          </a:prstGeom>
        </p:spPr>
      </p:pic>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6023" y="911134"/>
            <a:ext cx="6448352" cy="5035731"/>
          </a:xfrm>
          <a:prstGeom prst="rect">
            <a:avLst/>
          </a:prstGeom>
        </p:spPr>
      </p:pic>
    </p:spTree>
    <p:extLst>
      <p:ext uri="{BB962C8B-B14F-4D97-AF65-F5344CB8AC3E}">
        <p14:creationId xmlns:p14="http://schemas.microsoft.com/office/powerpoint/2010/main" val="1831766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36971" y="412902"/>
            <a:ext cx="7886700" cy="593664"/>
          </a:xfrm>
        </p:spPr>
        <p:txBody>
          <a:bodyPr>
            <a:noAutofit/>
          </a:bodyPr>
          <a:lstStyle/>
          <a:p>
            <a:pPr algn="ctr"/>
            <a:r>
              <a:rPr lang="es-ES_tradnl" sz="3200" b="1" dirty="0"/>
              <a:t>¿A quién solicitar TC de control?</a:t>
            </a:r>
          </a:p>
        </p:txBody>
      </p:sp>
      <p:sp>
        <p:nvSpPr>
          <p:cNvPr id="3" name="Marcador de contenido 2"/>
          <p:cNvSpPr>
            <a:spLocks noGrp="1"/>
          </p:cNvSpPr>
          <p:nvPr>
            <p:ph idx="1"/>
          </p:nvPr>
        </p:nvSpPr>
        <p:spPr>
          <a:xfrm>
            <a:off x="1619065" y="1217423"/>
            <a:ext cx="3895725" cy="1756724"/>
          </a:xfrm>
          <a:ln w="38100">
            <a:solidFill>
              <a:srgbClr val="06AEAA"/>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r>
              <a:rPr lang="es-ES_tradnl" sz="1800" dirty="0"/>
              <a:t>Coagulopatía/anticoagulados. </a:t>
            </a:r>
          </a:p>
          <a:p>
            <a:endParaRPr lang="es-ES_tradnl" sz="1800" dirty="0"/>
          </a:p>
          <a:p>
            <a:r>
              <a:rPr lang="es-ES_tradnl" sz="1800" dirty="0"/>
              <a:t>Deterioro estado neurológico. </a:t>
            </a:r>
          </a:p>
          <a:p>
            <a:endParaRPr lang="es-ES_tradnl" sz="1800" dirty="0"/>
          </a:p>
          <a:p>
            <a:r>
              <a:rPr lang="es-ES_tradnl" sz="1800" dirty="0"/>
              <a:t>No exceder indicaciones de TAC. </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20843" y="1943655"/>
            <a:ext cx="4010025" cy="2658227"/>
          </a:xfrm>
          <a:prstGeom prst="rect">
            <a:avLst/>
          </a:prstGeom>
        </p:spPr>
      </p:pic>
      <p:sp>
        <p:nvSpPr>
          <p:cNvPr id="5" name="CuadroTexto 4"/>
          <p:cNvSpPr txBox="1"/>
          <p:nvPr/>
        </p:nvSpPr>
        <p:spPr>
          <a:xfrm>
            <a:off x="1561914" y="3226949"/>
            <a:ext cx="4010025" cy="369332"/>
          </a:xfrm>
          <a:prstGeom prst="rect">
            <a:avLst/>
          </a:prstGeom>
          <a:solidFill>
            <a:srgbClr val="152B48"/>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s-ES_tradnl" b="1" dirty="0">
                <a:latin typeface="Montserrat" panose="00000500000000000000" pitchFamily="50" charset="0"/>
              </a:rPr>
              <a:t>Dosis de radiación en los niños</a:t>
            </a:r>
          </a:p>
        </p:txBody>
      </p:sp>
      <p:sp>
        <p:nvSpPr>
          <p:cNvPr id="6" name="CuadroTexto 5"/>
          <p:cNvSpPr txBox="1"/>
          <p:nvPr/>
        </p:nvSpPr>
        <p:spPr>
          <a:xfrm>
            <a:off x="2276978" y="3596281"/>
            <a:ext cx="2579896" cy="369332"/>
          </a:xfrm>
          <a:prstGeom prst="rect">
            <a:avLst/>
          </a:prstGeom>
          <a:solidFill>
            <a:srgbClr val="06AEAA"/>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S_tradnl" b="1" dirty="0">
                <a:solidFill>
                  <a:schemeClr val="bg1"/>
                </a:solidFill>
                <a:latin typeface="Montserrat" panose="00000500000000000000" pitchFamily="50" charset="0"/>
              </a:rPr>
              <a:t>Gastos innecesarios</a:t>
            </a:r>
          </a:p>
        </p:txBody>
      </p:sp>
      <p:pic>
        <p:nvPicPr>
          <p:cNvPr id="8" name="Imagen 7"/>
          <p:cNvPicPr>
            <a:picLocks noChangeAspect="1"/>
          </p:cNvPicPr>
          <p:nvPr/>
        </p:nvPicPr>
        <p:blipFill>
          <a:blip r:embed="rId4"/>
          <a:stretch>
            <a:fillRect/>
          </a:stretch>
        </p:blipFill>
        <p:spPr>
          <a:xfrm>
            <a:off x="6720843" y="1217423"/>
            <a:ext cx="4580230" cy="3384459"/>
          </a:xfrm>
          <a:prstGeom prst="rect">
            <a:avLst/>
          </a:prstGeom>
        </p:spPr>
      </p:pic>
      <p:sp>
        <p:nvSpPr>
          <p:cNvPr id="10" name="Rectángulo 9"/>
          <p:cNvSpPr/>
          <p:nvPr/>
        </p:nvSpPr>
        <p:spPr>
          <a:xfrm>
            <a:off x="6720843" y="3256237"/>
            <a:ext cx="4098114" cy="2095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Tree>
    <p:extLst>
      <p:ext uri="{BB962C8B-B14F-4D97-AF65-F5344CB8AC3E}">
        <p14:creationId xmlns:p14="http://schemas.microsoft.com/office/powerpoint/2010/main" val="15146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315564"/>
            <a:ext cx="10515600" cy="734732"/>
          </a:xfrm>
        </p:spPr>
        <p:txBody>
          <a:bodyPr>
            <a:normAutofit/>
          </a:bodyPr>
          <a:lstStyle/>
          <a:p>
            <a:pPr algn="ctr"/>
            <a:r>
              <a:rPr lang="es-CO" sz="4000" b="1" dirty="0"/>
              <a:t>Herniación cerebral </a:t>
            </a:r>
          </a:p>
        </p:txBody>
      </p:sp>
      <p:pic>
        <p:nvPicPr>
          <p:cNvPr id="20482"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1146" r="-1"/>
          <a:stretch/>
        </p:blipFill>
        <p:spPr bwMode="auto">
          <a:xfrm>
            <a:off x="2355766" y="1187137"/>
            <a:ext cx="2606280" cy="2855474"/>
          </a:xfrm>
          <a:prstGeom prst="rect">
            <a:avLst/>
          </a:prstGeom>
          <a:noFill/>
          <a:ln w="9525">
            <a:noFill/>
            <a:miter lim="800000"/>
            <a:headEnd/>
            <a:tailEnd/>
          </a:ln>
          <a:effectLst/>
        </p:spPr>
      </p:pic>
      <p:sp>
        <p:nvSpPr>
          <p:cNvPr id="7" name="5 CuadroTexto"/>
          <p:cNvSpPr txBox="1"/>
          <p:nvPr/>
        </p:nvSpPr>
        <p:spPr>
          <a:xfrm>
            <a:off x="6528464" y="1187137"/>
            <a:ext cx="4165662" cy="4070345"/>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342900" indent="-342900">
              <a:buFont typeface="Wingdings" panose="05000000000000000000" pitchFamily="2" charset="2"/>
              <a:buChar char="ü"/>
            </a:pPr>
            <a:r>
              <a:rPr lang="es-CO" sz="2350" dirty="0" err="1">
                <a:latin typeface="Montserrat" panose="00000500000000000000" pitchFamily="50" charset="0"/>
              </a:rPr>
              <a:t>Subfalcina</a:t>
            </a:r>
            <a:r>
              <a:rPr lang="es-CO" sz="2350" dirty="0">
                <a:latin typeface="Montserrat" panose="00000500000000000000" pitchFamily="50" charset="0"/>
              </a:rPr>
              <a:t>. </a:t>
            </a:r>
          </a:p>
          <a:p>
            <a:pPr marL="342900" indent="-342900">
              <a:buFont typeface="Wingdings" panose="05000000000000000000" pitchFamily="2" charset="2"/>
              <a:buChar char="ü"/>
            </a:pPr>
            <a:endParaRPr lang="es-CO" sz="2350" dirty="0">
              <a:latin typeface="Montserrat" panose="00000500000000000000" pitchFamily="50" charset="0"/>
            </a:endParaRPr>
          </a:p>
          <a:p>
            <a:pPr marL="342900" indent="-342900">
              <a:buFont typeface="Wingdings" panose="05000000000000000000" pitchFamily="2" charset="2"/>
              <a:buChar char="ü"/>
            </a:pPr>
            <a:r>
              <a:rPr lang="es-CO" sz="2350" dirty="0" err="1">
                <a:latin typeface="Montserrat" panose="00000500000000000000" pitchFamily="50" charset="0"/>
              </a:rPr>
              <a:t>Transtentorial</a:t>
            </a:r>
            <a:r>
              <a:rPr lang="es-CO" sz="2350" dirty="0">
                <a:latin typeface="Montserrat" panose="00000500000000000000" pitchFamily="50" charset="0"/>
              </a:rPr>
              <a:t> descendente.</a:t>
            </a:r>
          </a:p>
          <a:p>
            <a:pPr marL="800100" lvl="1" indent="-342900">
              <a:buFont typeface="Wingdings" panose="05000000000000000000" pitchFamily="2" charset="2"/>
              <a:buChar char="§"/>
            </a:pPr>
            <a:r>
              <a:rPr lang="es-CO" sz="2350" dirty="0">
                <a:latin typeface="Montserrat" panose="00000500000000000000" pitchFamily="50" charset="0"/>
              </a:rPr>
              <a:t>Unilateral (</a:t>
            </a:r>
            <a:r>
              <a:rPr lang="es-CO" sz="2350" dirty="0" err="1">
                <a:latin typeface="Montserrat" panose="00000500000000000000" pitchFamily="50" charset="0"/>
              </a:rPr>
              <a:t>uncal</a:t>
            </a:r>
            <a:r>
              <a:rPr lang="es-CO" sz="2350" dirty="0">
                <a:latin typeface="Montserrat" panose="00000500000000000000" pitchFamily="50" charset="0"/>
              </a:rPr>
              <a:t>).</a:t>
            </a:r>
          </a:p>
          <a:p>
            <a:pPr marL="800100" lvl="1" indent="-342900">
              <a:buFont typeface="Wingdings" panose="05000000000000000000" pitchFamily="2" charset="2"/>
              <a:buChar char="§"/>
            </a:pPr>
            <a:r>
              <a:rPr lang="es-CO" sz="2350" dirty="0">
                <a:latin typeface="Montserrat" panose="00000500000000000000" pitchFamily="50" charset="0"/>
              </a:rPr>
              <a:t>Bilateral (central).</a:t>
            </a:r>
          </a:p>
          <a:p>
            <a:pPr marL="342900" indent="-342900">
              <a:buFont typeface="Wingdings" panose="05000000000000000000" pitchFamily="2" charset="2"/>
              <a:buChar char="ü"/>
            </a:pPr>
            <a:endParaRPr lang="es-CO" sz="2350" dirty="0">
              <a:latin typeface="Montserrat" panose="00000500000000000000" pitchFamily="50" charset="0"/>
            </a:endParaRPr>
          </a:p>
          <a:p>
            <a:pPr marL="342900" indent="-342900">
              <a:buFont typeface="Wingdings" panose="05000000000000000000" pitchFamily="2" charset="2"/>
              <a:buChar char="ü"/>
            </a:pPr>
            <a:r>
              <a:rPr lang="es-CO" sz="2350" dirty="0" err="1">
                <a:latin typeface="Montserrat" panose="00000500000000000000" pitchFamily="50" charset="0"/>
              </a:rPr>
              <a:t>Transtentorial</a:t>
            </a:r>
            <a:r>
              <a:rPr lang="es-CO" sz="2350" dirty="0">
                <a:latin typeface="Montserrat" panose="00000500000000000000" pitchFamily="50" charset="0"/>
              </a:rPr>
              <a:t> ascendente. </a:t>
            </a:r>
          </a:p>
          <a:p>
            <a:pPr marL="342900" indent="-342900">
              <a:buFont typeface="Wingdings" panose="05000000000000000000" pitchFamily="2" charset="2"/>
              <a:buChar char="ü"/>
            </a:pPr>
            <a:endParaRPr lang="es-CO" sz="2350" dirty="0">
              <a:latin typeface="Montserrat" panose="00000500000000000000" pitchFamily="50" charset="0"/>
            </a:endParaRPr>
          </a:p>
          <a:p>
            <a:pPr marL="342900" indent="-342900">
              <a:buFont typeface="Wingdings" panose="05000000000000000000" pitchFamily="2" charset="2"/>
              <a:buChar char="ü"/>
            </a:pPr>
            <a:r>
              <a:rPr lang="es-CO" sz="2350" dirty="0">
                <a:latin typeface="Montserrat" panose="00000500000000000000" pitchFamily="50" charset="0"/>
              </a:rPr>
              <a:t>Amigdalina.</a:t>
            </a:r>
          </a:p>
          <a:p>
            <a:pPr marL="342900" indent="-342900">
              <a:buFont typeface="Wingdings" panose="05000000000000000000" pitchFamily="2" charset="2"/>
              <a:buChar char="ü"/>
            </a:pPr>
            <a:endParaRPr lang="es-CO" sz="2350" dirty="0">
              <a:latin typeface="Montserrat" panose="00000500000000000000" pitchFamily="50" charset="0"/>
            </a:endParaRPr>
          </a:p>
          <a:p>
            <a:pPr marL="342900" indent="-342900">
              <a:buFont typeface="Wingdings" panose="05000000000000000000" pitchFamily="2" charset="2"/>
              <a:buChar char="ü"/>
            </a:pPr>
            <a:r>
              <a:rPr lang="es-CO" sz="2350" dirty="0" err="1">
                <a:latin typeface="Montserrat" panose="00000500000000000000" pitchFamily="50" charset="0"/>
              </a:rPr>
              <a:t>Fungus</a:t>
            </a:r>
            <a:r>
              <a:rPr lang="es-CO" sz="2350" dirty="0">
                <a:latin typeface="Montserrat" panose="00000500000000000000" pitchFamily="50" charset="0"/>
              </a:rPr>
              <a:t> </a:t>
            </a:r>
            <a:r>
              <a:rPr lang="es-CO" sz="2350" dirty="0" err="1">
                <a:latin typeface="Montserrat" panose="00000500000000000000" pitchFamily="50" charset="0"/>
              </a:rPr>
              <a:t>cerebri</a:t>
            </a:r>
            <a:r>
              <a:rPr lang="es-CO" sz="2350" dirty="0">
                <a:latin typeface="Montserrat" panose="00000500000000000000" pitchFamily="50" charset="0"/>
              </a:rPr>
              <a:t> (transcraneal). </a:t>
            </a:r>
          </a:p>
        </p:txBody>
      </p:sp>
    </p:spTree>
    <p:extLst>
      <p:ext uri="{BB962C8B-B14F-4D97-AF65-F5344CB8AC3E}">
        <p14:creationId xmlns:p14="http://schemas.microsoft.com/office/powerpoint/2010/main" val="2827165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28983" y="630726"/>
            <a:ext cx="2726626" cy="2775269"/>
          </a:xfrm>
          <a:prstGeom prst="rect">
            <a:avLst/>
          </a:prstGeom>
        </p:spPr>
      </p:pic>
      <p:sp>
        <p:nvSpPr>
          <p:cNvPr id="2" name="CuadroTexto 1"/>
          <p:cNvSpPr txBox="1"/>
          <p:nvPr/>
        </p:nvSpPr>
        <p:spPr>
          <a:xfrm>
            <a:off x="7204789" y="1658039"/>
            <a:ext cx="3116559" cy="415498"/>
          </a:xfrm>
          <a:prstGeom prst="rect">
            <a:avLst/>
          </a:prstGeom>
          <a:noFill/>
        </p:spPr>
        <p:txBody>
          <a:bodyPr wrap="none" rtlCol="0">
            <a:spAutoFit/>
          </a:bodyPr>
          <a:lstStyle/>
          <a:p>
            <a:r>
              <a:rPr lang="es-ES_tradnl" sz="2100" dirty="0" err="1">
                <a:solidFill>
                  <a:srgbClr val="06AEAA"/>
                </a:solidFill>
                <a:latin typeface="Montserrat" panose="00000500000000000000" pitchFamily="50" charset="0"/>
              </a:rPr>
              <a:t>Herniaci</a:t>
            </a:r>
            <a:r>
              <a:rPr lang="es-ES" sz="2100" dirty="0" err="1">
                <a:solidFill>
                  <a:srgbClr val="06AEAA"/>
                </a:solidFill>
                <a:latin typeface="Montserrat" panose="00000500000000000000" pitchFamily="50" charset="0"/>
              </a:rPr>
              <a:t>ón</a:t>
            </a:r>
            <a:r>
              <a:rPr lang="es-ES" sz="2100" dirty="0">
                <a:solidFill>
                  <a:srgbClr val="06AEAA"/>
                </a:solidFill>
                <a:latin typeface="Montserrat" panose="00000500000000000000" pitchFamily="50" charset="0"/>
              </a:rPr>
              <a:t> </a:t>
            </a:r>
            <a:r>
              <a:rPr lang="es-ES" sz="2100" dirty="0" err="1">
                <a:solidFill>
                  <a:srgbClr val="06AEAA"/>
                </a:solidFill>
                <a:latin typeface="Montserrat" panose="00000500000000000000" pitchFamily="50" charset="0"/>
              </a:rPr>
              <a:t>subfalcina</a:t>
            </a:r>
            <a:endParaRPr lang="es-ES_tradnl" sz="2100" dirty="0">
              <a:solidFill>
                <a:srgbClr val="06AEAA"/>
              </a:solidFill>
              <a:latin typeface="Montserrat" panose="00000500000000000000" pitchFamily="50" charset="0"/>
            </a:endParaRPr>
          </a:p>
        </p:txBody>
      </p:sp>
      <p:pic>
        <p:nvPicPr>
          <p:cNvPr id="12" name="Imagen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6522782" y="2792170"/>
            <a:ext cx="4608407" cy="3156061"/>
          </a:xfrm>
          <a:prstGeom prst="rect">
            <a:avLst/>
          </a:prstGeom>
        </p:spPr>
      </p:pic>
      <p:sp>
        <p:nvSpPr>
          <p:cNvPr id="3" name="Flecha curvada hacia la izquierda 2"/>
          <p:cNvSpPr/>
          <p:nvPr/>
        </p:nvSpPr>
        <p:spPr>
          <a:xfrm rot="2848308">
            <a:off x="8712015" y="3341214"/>
            <a:ext cx="418645" cy="130330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solidFill>
                <a:prstClr val="black"/>
              </a:solidFill>
            </a:endParaRPr>
          </a:p>
        </p:txBody>
      </p:sp>
      <p:cxnSp>
        <p:nvCxnSpPr>
          <p:cNvPr id="5" name="Conector recto 4"/>
          <p:cNvCxnSpPr/>
          <p:nvPr/>
        </p:nvCxnSpPr>
        <p:spPr>
          <a:xfrm flipH="1">
            <a:off x="8683018" y="2954183"/>
            <a:ext cx="324036" cy="1188132"/>
          </a:xfrm>
          <a:prstGeom prst="line">
            <a:avLst/>
          </a:prstGeom>
          <a:ln w="107950" cmpd="sng">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Arco 8"/>
          <p:cNvSpPr/>
          <p:nvPr/>
        </p:nvSpPr>
        <p:spPr>
          <a:xfrm rot="20160713">
            <a:off x="7033714" y="2957366"/>
            <a:ext cx="2020512" cy="817340"/>
          </a:xfrm>
          <a:prstGeom prst="arc">
            <a:avLst>
              <a:gd name="adj1" fmla="val 12607955"/>
              <a:gd name="adj2" fmla="val 80977"/>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50">
              <a:solidFill>
                <a:prstClr val="black"/>
              </a:solidFill>
            </a:endParaRPr>
          </a:p>
        </p:txBody>
      </p:sp>
      <p:sp>
        <p:nvSpPr>
          <p:cNvPr id="13" name="Arco 12"/>
          <p:cNvSpPr/>
          <p:nvPr/>
        </p:nvSpPr>
        <p:spPr>
          <a:xfrm rot="1855325">
            <a:off x="8904911" y="3248768"/>
            <a:ext cx="2020512" cy="497699"/>
          </a:xfrm>
          <a:prstGeom prst="arc">
            <a:avLst>
              <a:gd name="adj1" fmla="val 10761312"/>
              <a:gd name="adj2" fmla="val 20472344"/>
            </a:avLst>
          </a:prstGeom>
          <a:ln w="762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50">
              <a:solidFill>
                <a:prstClr val="black"/>
              </a:solidFill>
            </a:endParaRPr>
          </a:p>
        </p:txBody>
      </p:sp>
    </p:spTree>
    <p:extLst>
      <p:ext uri="{BB962C8B-B14F-4D97-AF65-F5344CB8AC3E}">
        <p14:creationId xmlns:p14="http://schemas.microsoft.com/office/powerpoint/2010/main" val="1058208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899564" y="2532681"/>
            <a:ext cx="4035136" cy="3047703"/>
          </a:xfrm>
          <a:noFill/>
          <a:effectLst/>
        </p:spPr>
        <p:style>
          <a:lnRef idx="0">
            <a:schemeClr val="accent1"/>
          </a:lnRef>
          <a:fillRef idx="3">
            <a:schemeClr val="accent1"/>
          </a:fillRef>
          <a:effectRef idx="3">
            <a:schemeClr val="accent1"/>
          </a:effectRef>
          <a:fontRef idx="minor">
            <a:schemeClr val="lt1"/>
          </a:fontRef>
        </p:style>
        <p:txBody>
          <a:bodyPr>
            <a:normAutofit lnSpcReduction="10000"/>
          </a:bodyPr>
          <a:lstStyle/>
          <a:p>
            <a:pPr>
              <a:buNone/>
            </a:pPr>
            <a:r>
              <a:rPr lang="es-CO" sz="2400" b="1" dirty="0"/>
              <a:t>Causas principales:</a:t>
            </a:r>
          </a:p>
          <a:p>
            <a:pPr>
              <a:buNone/>
            </a:pPr>
            <a:endParaRPr lang="es-CO" sz="2400" dirty="0"/>
          </a:p>
          <a:p>
            <a:pPr>
              <a:buFont typeface="Arial" pitchFamily="34" charset="0"/>
              <a:buChar char="•"/>
            </a:pPr>
            <a:r>
              <a:rPr lang="es-CO" sz="2400" dirty="0"/>
              <a:t>Accidentes de tránsito.</a:t>
            </a:r>
          </a:p>
          <a:p>
            <a:pPr>
              <a:buFont typeface="Arial" pitchFamily="34" charset="0"/>
              <a:buChar char="•"/>
            </a:pPr>
            <a:endParaRPr lang="es-CO" sz="2400" dirty="0"/>
          </a:p>
          <a:p>
            <a:pPr>
              <a:buFont typeface="Arial" pitchFamily="34" charset="0"/>
              <a:buChar char="•"/>
            </a:pPr>
            <a:r>
              <a:rPr lang="es-CO" sz="2400" dirty="0"/>
              <a:t>Heridas por arma de fuego.</a:t>
            </a:r>
          </a:p>
          <a:p>
            <a:pPr>
              <a:buFont typeface="Arial" pitchFamily="34" charset="0"/>
              <a:buChar char="•"/>
            </a:pPr>
            <a:endParaRPr lang="es-CO" sz="2400" dirty="0"/>
          </a:p>
          <a:p>
            <a:pPr>
              <a:buFont typeface="Arial" pitchFamily="34" charset="0"/>
              <a:buChar char="•"/>
            </a:pPr>
            <a:r>
              <a:rPr lang="es-CO" sz="2400" dirty="0"/>
              <a:t>Caídas de altura.</a:t>
            </a:r>
          </a:p>
        </p:txBody>
      </p:sp>
      <p:sp>
        <p:nvSpPr>
          <p:cNvPr id="3" name="2 Título"/>
          <p:cNvSpPr>
            <a:spLocks noGrp="1"/>
          </p:cNvSpPr>
          <p:nvPr>
            <p:ph type="title"/>
          </p:nvPr>
        </p:nvSpPr>
        <p:spPr>
          <a:xfrm>
            <a:off x="6831157" y="1169017"/>
            <a:ext cx="3741593" cy="1325563"/>
          </a:xfrm>
        </p:spPr>
        <p:txBody>
          <a:bodyPr>
            <a:normAutofit/>
          </a:bodyPr>
          <a:lstStyle/>
          <a:p>
            <a:r>
              <a:rPr lang="es-CO" sz="3600" b="1" dirty="0"/>
              <a:t>Epidemiología</a:t>
            </a:r>
          </a:p>
        </p:txBody>
      </p:sp>
      <p:pic>
        <p:nvPicPr>
          <p:cNvPr id="4" name="Imagen 3" descr="Captura de pantalla 2015-03-13 a las 5.03.43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95525" y="612599"/>
            <a:ext cx="2853788" cy="2900444"/>
          </a:xfrm>
          <a:prstGeom prst="rect">
            <a:avLst/>
          </a:prstGeom>
        </p:spPr>
      </p:pic>
    </p:spTree>
    <p:extLst>
      <p:ext uri="{BB962C8B-B14F-4D97-AF65-F5344CB8AC3E}">
        <p14:creationId xmlns:p14="http://schemas.microsoft.com/office/powerpoint/2010/main" val="2619771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5735" y="847624"/>
            <a:ext cx="1998222" cy="2393058"/>
          </a:xfrm>
          <a:prstGeom prst="rect">
            <a:avLst/>
          </a:prstGeom>
        </p:spPr>
      </p:pic>
      <p:sp>
        <p:nvSpPr>
          <p:cNvPr id="2" name="CuadroTexto 1"/>
          <p:cNvSpPr txBox="1"/>
          <p:nvPr/>
        </p:nvSpPr>
        <p:spPr>
          <a:xfrm>
            <a:off x="7426166" y="1475158"/>
            <a:ext cx="3260829" cy="415498"/>
          </a:xfrm>
          <a:prstGeom prst="rect">
            <a:avLst/>
          </a:prstGeom>
          <a:noFill/>
        </p:spPr>
        <p:txBody>
          <a:bodyPr wrap="none" rtlCol="0">
            <a:spAutoFit/>
          </a:bodyPr>
          <a:lstStyle/>
          <a:p>
            <a:r>
              <a:rPr lang="es-ES_tradnl" sz="2100" dirty="0" err="1">
                <a:solidFill>
                  <a:srgbClr val="06AEAA"/>
                </a:solidFill>
                <a:latin typeface="Montserrat" panose="00000500000000000000" pitchFamily="50" charset="0"/>
              </a:rPr>
              <a:t>Herniaci</a:t>
            </a:r>
            <a:r>
              <a:rPr lang="es-ES" sz="2100" dirty="0" err="1">
                <a:solidFill>
                  <a:srgbClr val="06AEAA"/>
                </a:solidFill>
                <a:latin typeface="Montserrat" panose="00000500000000000000" pitchFamily="50" charset="0"/>
              </a:rPr>
              <a:t>ón</a:t>
            </a:r>
            <a:r>
              <a:rPr lang="es-ES" sz="2100" dirty="0">
                <a:solidFill>
                  <a:srgbClr val="06AEAA"/>
                </a:solidFill>
                <a:latin typeface="Montserrat" panose="00000500000000000000" pitchFamily="50" charset="0"/>
              </a:rPr>
              <a:t> amigdalina</a:t>
            </a:r>
            <a:endParaRPr lang="es-ES_tradnl" sz="2100" dirty="0">
              <a:solidFill>
                <a:srgbClr val="06AEAA"/>
              </a:solidFill>
              <a:latin typeface="Montserrat" panose="00000500000000000000" pitchFamily="50" charset="0"/>
            </a:endParaRPr>
          </a:p>
        </p:txBody>
      </p:sp>
      <p:pic>
        <p:nvPicPr>
          <p:cNvPr id="3" name="Imagen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53949" y="3019324"/>
            <a:ext cx="6400800" cy="2971800"/>
          </a:xfrm>
          <a:prstGeom prst="rect">
            <a:avLst/>
          </a:prstGeom>
        </p:spPr>
      </p:pic>
      <p:sp>
        <p:nvSpPr>
          <p:cNvPr id="4" name="Elipse 3"/>
          <p:cNvSpPr/>
          <p:nvPr/>
        </p:nvSpPr>
        <p:spPr>
          <a:xfrm>
            <a:off x="9822501" y="5147566"/>
            <a:ext cx="594066" cy="1080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solidFill>
                <a:prstClr val="white"/>
              </a:solidFill>
            </a:endParaRPr>
          </a:p>
        </p:txBody>
      </p:sp>
      <p:sp>
        <p:nvSpPr>
          <p:cNvPr id="5" name="Arco 4"/>
          <p:cNvSpPr/>
          <p:nvPr/>
        </p:nvSpPr>
        <p:spPr>
          <a:xfrm>
            <a:off x="6636147" y="5147566"/>
            <a:ext cx="540060" cy="108012"/>
          </a:xfrm>
          <a:prstGeom prst="arc">
            <a:avLst>
              <a:gd name="adj1" fmla="val 20040996"/>
              <a:gd name="adj2" fmla="val 10776954"/>
            </a:avLst>
          </a:prstGeom>
          <a:ln w="349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50">
              <a:solidFill>
                <a:prstClr val="black"/>
              </a:solidFill>
            </a:endParaRPr>
          </a:p>
        </p:txBody>
      </p:sp>
      <p:cxnSp>
        <p:nvCxnSpPr>
          <p:cNvPr id="8" name="Conector recto de flecha 7"/>
          <p:cNvCxnSpPr/>
          <p:nvPr/>
        </p:nvCxnSpPr>
        <p:spPr>
          <a:xfrm>
            <a:off x="6882864" y="4985548"/>
            <a:ext cx="131326" cy="486054"/>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58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6779" y="914401"/>
            <a:ext cx="2321559" cy="2362976"/>
          </a:xfrm>
          <a:prstGeom prst="rect">
            <a:avLst/>
          </a:prstGeom>
        </p:spPr>
      </p:pic>
      <p:sp>
        <p:nvSpPr>
          <p:cNvPr id="2" name="CuadroTexto 1"/>
          <p:cNvSpPr txBox="1"/>
          <p:nvPr/>
        </p:nvSpPr>
        <p:spPr>
          <a:xfrm>
            <a:off x="7491641" y="1541937"/>
            <a:ext cx="2537874" cy="692497"/>
          </a:xfrm>
          <a:prstGeom prst="rect">
            <a:avLst/>
          </a:prstGeom>
          <a:noFill/>
        </p:spPr>
        <p:txBody>
          <a:bodyPr wrap="none" rtlCol="0">
            <a:spAutoFit/>
          </a:bodyPr>
          <a:lstStyle/>
          <a:p>
            <a:r>
              <a:rPr lang="es-ES_tradnl" sz="2100" dirty="0" err="1">
                <a:solidFill>
                  <a:srgbClr val="06AEAA"/>
                </a:solidFill>
                <a:latin typeface="Montserrat" panose="00000500000000000000" pitchFamily="50" charset="0"/>
              </a:rPr>
              <a:t>Herniaci</a:t>
            </a:r>
            <a:r>
              <a:rPr lang="es-ES" sz="2100" dirty="0" err="1">
                <a:solidFill>
                  <a:srgbClr val="06AEAA"/>
                </a:solidFill>
                <a:latin typeface="Montserrat" panose="00000500000000000000" pitchFamily="50" charset="0"/>
              </a:rPr>
              <a:t>ón</a:t>
            </a:r>
            <a:r>
              <a:rPr lang="es-ES" sz="2100" dirty="0">
                <a:solidFill>
                  <a:srgbClr val="06AEAA"/>
                </a:solidFill>
                <a:latin typeface="Montserrat" panose="00000500000000000000" pitchFamily="50" charset="0"/>
              </a:rPr>
              <a:t> </a:t>
            </a:r>
            <a:r>
              <a:rPr lang="es-ES" sz="2100" dirty="0" err="1">
                <a:solidFill>
                  <a:srgbClr val="06AEAA"/>
                </a:solidFill>
                <a:latin typeface="Montserrat" panose="00000500000000000000" pitchFamily="50" charset="0"/>
              </a:rPr>
              <a:t>uncal</a:t>
            </a:r>
            <a:r>
              <a:rPr lang="es-ES" sz="2100" dirty="0">
                <a:solidFill>
                  <a:srgbClr val="06AEAA"/>
                </a:solidFill>
                <a:latin typeface="Montserrat" panose="00000500000000000000" pitchFamily="50" charset="0"/>
              </a:rPr>
              <a:t>:</a:t>
            </a:r>
          </a:p>
          <a:p>
            <a:r>
              <a:rPr lang="es-ES" dirty="0" err="1">
                <a:solidFill>
                  <a:srgbClr val="06AEAA"/>
                </a:solidFill>
                <a:latin typeface="Montserrat" panose="00000500000000000000" pitchFamily="50" charset="0"/>
              </a:rPr>
              <a:t>Anisocoria</a:t>
            </a:r>
            <a:r>
              <a:rPr lang="es-ES" dirty="0">
                <a:solidFill>
                  <a:srgbClr val="06AEAA"/>
                </a:solidFill>
                <a:latin typeface="Montserrat" panose="00000500000000000000" pitchFamily="50" charset="0"/>
              </a:rPr>
              <a:t> (III par)</a:t>
            </a:r>
            <a:endParaRPr lang="es-ES_tradnl" dirty="0">
              <a:solidFill>
                <a:srgbClr val="06AEAA"/>
              </a:solidFill>
              <a:latin typeface="Montserrat" panose="00000500000000000000" pitchFamily="50" charset="0"/>
            </a:endParaRPr>
          </a:p>
        </p:txBody>
      </p:sp>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4067" y="3155600"/>
            <a:ext cx="3999494" cy="2780525"/>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1850" y="3393513"/>
            <a:ext cx="2156486" cy="2515900"/>
          </a:xfrm>
          <a:prstGeom prst="rect">
            <a:avLst/>
          </a:prstGeom>
        </p:spPr>
      </p:pic>
      <p:sp>
        <p:nvSpPr>
          <p:cNvPr id="9" name="Arco 8"/>
          <p:cNvSpPr/>
          <p:nvPr/>
        </p:nvSpPr>
        <p:spPr>
          <a:xfrm rot="16466285">
            <a:off x="9396194" y="3340779"/>
            <a:ext cx="540060" cy="391328"/>
          </a:xfrm>
          <a:prstGeom prst="arc">
            <a:avLst>
              <a:gd name="adj1" fmla="val 11062780"/>
              <a:gd name="adj2" fmla="val 10776954"/>
            </a:avLst>
          </a:prstGeom>
          <a:ln w="349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50">
              <a:solidFill>
                <a:prstClr val="black"/>
              </a:solidFill>
            </a:endParaRPr>
          </a:p>
        </p:txBody>
      </p:sp>
      <p:sp>
        <p:nvSpPr>
          <p:cNvPr id="10" name="Arco 9"/>
          <p:cNvSpPr/>
          <p:nvPr/>
        </p:nvSpPr>
        <p:spPr>
          <a:xfrm rot="16466285">
            <a:off x="5905843" y="4169159"/>
            <a:ext cx="303710" cy="252466"/>
          </a:xfrm>
          <a:prstGeom prst="arc">
            <a:avLst>
              <a:gd name="adj1" fmla="val 11062780"/>
              <a:gd name="adj2" fmla="val 10776954"/>
            </a:avLst>
          </a:prstGeom>
          <a:ln w="3492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50">
              <a:solidFill>
                <a:prstClr val="black"/>
              </a:solidFill>
            </a:endParaRPr>
          </a:p>
        </p:txBody>
      </p:sp>
    </p:spTree>
    <p:extLst>
      <p:ext uri="{BB962C8B-B14F-4D97-AF65-F5344CB8AC3E}">
        <p14:creationId xmlns:p14="http://schemas.microsoft.com/office/powerpoint/2010/main" val="13628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943948" y="2191902"/>
            <a:ext cx="3563796" cy="415498"/>
          </a:xfrm>
          <a:prstGeom prst="rect">
            <a:avLst/>
          </a:prstGeom>
          <a:noFill/>
        </p:spPr>
        <p:txBody>
          <a:bodyPr wrap="none" rtlCol="0">
            <a:spAutoFit/>
          </a:bodyPr>
          <a:lstStyle/>
          <a:p>
            <a:r>
              <a:rPr lang="es-ES_tradnl" sz="2100" dirty="0" err="1">
                <a:solidFill>
                  <a:srgbClr val="06AEAA"/>
                </a:solidFill>
                <a:latin typeface="Montserrat" panose="00000500000000000000" pitchFamily="50" charset="0"/>
              </a:rPr>
              <a:t>Herniaci</a:t>
            </a:r>
            <a:r>
              <a:rPr lang="es-ES" sz="2100" dirty="0" err="1">
                <a:solidFill>
                  <a:srgbClr val="06AEAA"/>
                </a:solidFill>
                <a:latin typeface="Montserrat" panose="00000500000000000000" pitchFamily="50" charset="0"/>
              </a:rPr>
              <a:t>ón</a:t>
            </a:r>
            <a:r>
              <a:rPr lang="es-ES" sz="2100" dirty="0">
                <a:solidFill>
                  <a:srgbClr val="06AEAA"/>
                </a:solidFill>
                <a:latin typeface="Montserrat" panose="00000500000000000000" pitchFamily="50" charset="0"/>
              </a:rPr>
              <a:t> </a:t>
            </a:r>
            <a:r>
              <a:rPr lang="es-ES" sz="2100" dirty="0" err="1">
                <a:solidFill>
                  <a:srgbClr val="06AEAA"/>
                </a:solidFill>
                <a:latin typeface="Montserrat" panose="00000500000000000000" pitchFamily="50" charset="0"/>
              </a:rPr>
              <a:t>transtentorial</a:t>
            </a:r>
            <a:endParaRPr lang="es-ES_tradnl" sz="2100" dirty="0">
              <a:solidFill>
                <a:srgbClr val="06AEAA"/>
              </a:solidFill>
              <a:latin typeface="Montserrat" panose="00000500000000000000" pitchFamily="50" charset="0"/>
            </a:endParaRPr>
          </a:p>
        </p:txBody>
      </p:sp>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24350" y="1103505"/>
            <a:ext cx="3394122" cy="2988450"/>
          </a:xfrm>
          <a:prstGeom prst="rect">
            <a:avLst/>
          </a:prstGeom>
        </p:spPr>
      </p:pic>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0621" y="3695797"/>
            <a:ext cx="3638312" cy="2307729"/>
          </a:xfrm>
          <a:prstGeom prst="rect">
            <a:avLst/>
          </a:prstGeom>
        </p:spPr>
      </p:pic>
      <p:sp>
        <p:nvSpPr>
          <p:cNvPr id="3" name="Arco 2"/>
          <p:cNvSpPr/>
          <p:nvPr/>
        </p:nvSpPr>
        <p:spPr>
          <a:xfrm rot="9918842">
            <a:off x="4715713" y="2887436"/>
            <a:ext cx="1801962" cy="468485"/>
          </a:xfrm>
          <a:prstGeom prst="arc">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50">
              <a:solidFill>
                <a:prstClr val="black"/>
              </a:solidFill>
            </a:endParaRPr>
          </a:p>
        </p:txBody>
      </p:sp>
      <p:sp>
        <p:nvSpPr>
          <p:cNvPr id="6" name="Arco 5"/>
          <p:cNvSpPr/>
          <p:nvPr/>
        </p:nvSpPr>
        <p:spPr>
          <a:xfrm rot="11182847">
            <a:off x="6105854" y="2926727"/>
            <a:ext cx="1380570" cy="649601"/>
          </a:xfrm>
          <a:prstGeom prst="arc">
            <a:avLst>
              <a:gd name="adj1" fmla="val 11236252"/>
              <a:gd name="adj2" fmla="val 0"/>
            </a:avLst>
          </a:prstGeom>
          <a:ln w="571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_tradnl" sz="1350">
              <a:solidFill>
                <a:prstClr val="black"/>
              </a:solidFill>
            </a:endParaRPr>
          </a:p>
        </p:txBody>
      </p:sp>
      <p:cxnSp>
        <p:nvCxnSpPr>
          <p:cNvPr id="7" name="Conector recto de flecha 6"/>
          <p:cNvCxnSpPr/>
          <p:nvPr/>
        </p:nvCxnSpPr>
        <p:spPr>
          <a:xfrm>
            <a:off x="6187176" y="3062506"/>
            <a:ext cx="0" cy="362333"/>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47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b="1" dirty="0"/>
              <a:t>Evaluación imagenológica</a:t>
            </a:r>
          </a:p>
        </p:txBody>
      </p:sp>
      <p:sp>
        <p:nvSpPr>
          <p:cNvPr id="3" name="2 Marcador de contenido"/>
          <p:cNvSpPr>
            <a:spLocks noGrp="1"/>
          </p:cNvSpPr>
          <p:nvPr>
            <p:ph idx="1"/>
          </p:nvPr>
        </p:nvSpPr>
        <p:spPr>
          <a:xfrm>
            <a:off x="2374773" y="1153924"/>
            <a:ext cx="8153400" cy="1316421"/>
          </a:xfrm>
        </p:spPr>
        <p:txBody>
          <a:bodyPr>
            <a:normAutofit/>
          </a:bodyPr>
          <a:lstStyle/>
          <a:p>
            <a:pPr>
              <a:buFont typeface="Arial" pitchFamily="34" charset="0"/>
              <a:buChar char="•"/>
            </a:pPr>
            <a:endParaRPr lang="es-CO" b="1" dirty="0"/>
          </a:p>
          <a:p>
            <a:pPr>
              <a:buFont typeface="Arial" pitchFamily="34" charset="0"/>
              <a:buChar char="•"/>
            </a:pPr>
            <a:r>
              <a:rPr lang="es-CO" b="1" dirty="0" err="1"/>
              <a:t>Rx</a:t>
            </a:r>
            <a:r>
              <a:rPr lang="es-CO" b="1" dirty="0"/>
              <a:t> de cráneo:</a:t>
            </a:r>
          </a:p>
          <a:p>
            <a:pPr>
              <a:buFont typeface="Arial" pitchFamily="34" charset="0"/>
              <a:buChar char="•"/>
            </a:pPr>
            <a:endParaRPr lang="es-CO" b="1" dirty="0"/>
          </a:p>
          <a:p>
            <a:pPr>
              <a:buNone/>
            </a:pPr>
            <a:endParaRPr lang="es-CO" b="1" dirty="0"/>
          </a:p>
        </p:txBody>
      </p:sp>
      <p:sp>
        <p:nvSpPr>
          <p:cNvPr id="4" name="Rectángulo 3"/>
          <p:cNvSpPr/>
          <p:nvPr/>
        </p:nvSpPr>
        <p:spPr>
          <a:xfrm>
            <a:off x="3228318" y="2521059"/>
            <a:ext cx="6274676" cy="1015663"/>
          </a:xfrm>
          <a:prstGeom prst="rect">
            <a:avLst/>
          </a:prstGeom>
          <a:solidFill>
            <a:srgbClr val="152B48"/>
          </a:solidFill>
        </p:spPr>
        <p:style>
          <a:lnRef idx="3">
            <a:schemeClr val="lt1"/>
          </a:lnRef>
          <a:fillRef idx="1">
            <a:schemeClr val="accent2"/>
          </a:fillRef>
          <a:effectRef idx="1">
            <a:schemeClr val="accent2"/>
          </a:effectRef>
          <a:fontRef idx="minor">
            <a:schemeClr val="lt1"/>
          </a:fontRef>
        </p:style>
        <p:txBody>
          <a:bodyPr wrap="square">
            <a:spAutoFit/>
          </a:bodyPr>
          <a:lstStyle/>
          <a:p>
            <a:pPr>
              <a:buNone/>
            </a:pPr>
            <a:r>
              <a:rPr lang="es-CO" sz="2000" dirty="0">
                <a:latin typeface="Montserrat" panose="00000500000000000000" pitchFamily="50" charset="0"/>
              </a:rPr>
              <a:t> - No tiene justificación.</a:t>
            </a:r>
          </a:p>
          <a:p>
            <a:pPr>
              <a:buNone/>
            </a:pPr>
            <a:r>
              <a:rPr lang="es-CO" sz="2000" dirty="0">
                <a:latin typeface="Montserrat" panose="00000500000000000000" pitchFamily="50" charset="0"/>
              </a:rPr>
              <a:t> - &lt; 5% de los hematomas </a:t>
            </a:r>
            <a:r>
              <a:rPr lang="es-CO" sz="2000" dirty="0" err="1">
                <a:latin typeface="Montserrat" panose="00000500000000000000" pitchFamily="50" charset="0"/>
              </a:rPr>
              <a:t>intracraneanos</a:t>
            </a:r>
            <a:r>
              <a:rPr lang="es-CO" sz="2000" dirty="0">
                <a:latin typeface="Montserrat" panose="00000500000000000000" pitchFamily="50" charset="0"/>
              </a:rPr>
              <a:t> se asocian a fracturas de cráneo.</a:t>
            </a:r>
          </a:p>
        </p:txBody>
      </p:sp>
    </p:spTree>
    <p:extLst>
      <p:ext uri="{BB962C8B-B14F-4D97-AF65-F5344CB8AC3E}">
        <p14:creationId xmlns:p14="http://schemas.microsoft.com/office/powerpoint/2010/main" val="15912399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0"/>
            <a:ext cx="10515600" cy="1325563"/>
          </a:xfrm>
        </p:spPr>
        <p:txBody>
          <a:bodyPr>
            <a:normAutofit/>
          </a:bodyPr>
          <a:lstStyle/>
          <a:p>
            <a:pPr algn="ctr"/>
            <a:r>
              <a:rPr lang="es-CO" sz="3200" b="1" dirty="0"/>
              <a:t>Evaluación imagenológica</a:t>
            </a:r>
          </a:p>
        </p:txBody>
      </p:sp>
      <p:sp>
        <p:nvSpPr>
          <p:cNvPr id="3" name="2 Marcador de contenido"/>
          <p:cNvSpPr>
            <a:spLocks noGrp="1"/>
          </p:cNvSpPr>
          <p:nvPr>
            <p:ph idx="1"/>
          </p:nvPr>
        </p:nvSpPr>
        <p:spPr>
          <a:xfrm>
            <a:off x="2330116" y="1168530"/>
            <a:ext cx="7824537" cy="2931831"/>
          </a:xfrm>
        </p:spPr>
        <p:txBody>
          <a:bodyPr>
            <a:normAutofit fontScale="62500" lnSpcReduction="20000"/>
          </a:bodyPr>
          <a:lstStyle/>
          <a:p>
            <a:pPr>
              <a:buFont typeface="Arial" pitchFamily="34" charset="0"/>
              <a:buChar char="•"/>
            </a:pPr>
            <a:r>
              <a:rPr lang="es-CO" b="1" dirty="0" err="1"/>
              <a:t>Rx</a:t>
            </a:r>
            <a:r>
              <a:rPr lang="es-CO" b="1" dirty="0"/>
              <a:t>/TAC columna cervical:</a:t>
            </a:r>
          </a:p>
          <a:p>
            <a:pPr>
              <a:buNone/>
            </a:pPr>
            <a:endParaRPr lang="es-CO" dirty="0"/>
          </a:p>
          <a:p>
            <a:pPr>
              <a:buNone/>
            </a:pPr>
            <a:endParaRPr lang="es-CO" dirty="0"/>
          </a:p>
          <a:p>
            <a:pPr>
              <a:buNone/>
            </a:pPr>
            <a:endParaRPr lang="es-CO" dirty="0"/>
          </a:p>
          <a:p>
            <a:pPr>
              <a:buNone/>
            </a:pPr>
            <a:endParaRPr lang="es-CO" dirty="0"/>
          </a:p>
          <a:p>
            <a:pPr>
              <a:buNone/>
            </a:pPr>
            <a:endParaRPr lang="es-CO" dirty="0"/>
          </a:p>
          <a:p>
            <a:pPr>
              <a:buFont typeface="Arial" pitchFamily="34" charset="0"/>
              <a:buChar char="•"/>
            </a:pPr>
            <a:r>
              <a:rPr lang="es-CO" b="1" dirty="0"/>
              <a:t>RNM:</a:t>
            </a:r>
          </a:p>
          <a:p>
            <a:pPr>
              <a:buNone/>
            </a:pPr>
            <a:endParaRPr lang="es-CO" dirty="0"/>
          </a:p>
          <a:p>
            <a:pPr>
              <a:buNone/>
            </a:pPr>
            <a:r>
              <a:rPr lang="es-CO" dirty="0"/>
              <a:t>   - Sin indicación en TEC por demorado, poco accesible, costoso.</a:t>
            </a:r>
          </a:p>
          <a:p>
            <a:pPr>
              <a:buNone/>
            </a:pPr>
            <a:endParaRPr lang="es-CO" b="1" dirty="0"/>
          </a:p>
        </p:txBody>
      </p:sp>
      <p:sp>
        <p:nvSpPr>
          <p:cNvPr id="4" name="Rectángulo 3"/>
          <p:cNvSpPr/>
          <p:nvPr/>
        </p:nvSpPr>
        <p:spPr>
          <a:xfrm>
            <a:off x="4835091" y="1591729"/>
            <a:ext cx="3279228" cy="1477328"/>
          </a:xfrm>
          <a:prstGeom prst="rect">
            <a:avLst/>
          </a:prstGeom>
          <a:solidFill>
            <a:srgbClr val="06AEAA"/>
          </a:solidFill>
        </p:spPr>
        <p:style>
          <a:lnRef idx="1">
            <a:schemeClr val="accent6"/>
          </a:lnRef>
          <a:fillRef idx="2">
            <a:schemeClr val="accent6"/>
          </a:fillRef>
          <a:effectRef idx="1">
            <a:schemeClr val="accent6"/>
          </a:effectRef>
          <a:fontRef idx="minor">
            <a:schemeClr val="dk1"/>
          </a:fontRef>
        </p:style>
        <p:txBody>
          <a:bodyPr wrap="square">
            <a:spAutoFit/>
          </a:bodyPr>
          <a:lstStyle/>
          <a:p>
            <a:pPr>
              <a:buNone/>
            </a:pPr>
            <a:r>
              <a:rPr lang="es-CO" dirty="0">
                <a:solidFill>
                  <a:schemeClr val="bg1"/>
                </a:solidFill>
              </a:rPr>
              <a:t>  - Dolor en </a:t>
            </a:r>
            <a:r>
              <a:rPr lang="es-ES" dirty="0">
                <a:solidFill>
                  <a:schemeClr val="bg1"/>
                </a:solidFill>
              </a:rPr>
              <a:t>línea media cervical.</a:t>
            </a:r>
          </a:p>
          <a:p>
            <a:pPr>
              <a:buNone/>
            </a:pPr>
            <a:r>
              <a:rPr lang="es-ES" dirty="0">
                <a:solidFill>
                  <a:schemeClr val="bg1"/>
                </a:solidFill>
              </a:rPr>
              <a:t>  - Déficit motor o sensitivo.</a:t>
            </a:r>
          </a:p>
          <a:p>
            <a:pPr>
              <a:buNone/>
            </a:pPr>
            <a:r>
              <a:rPr lang="es-ES" dirty="0">
                <a:solidFill>
                  <a:schemeClr val="bg1"/>
                </a:solidFill>
              </a:rPr>
              <a:t>  - Estado mental alterado.</a:t>
            </a:r>
          </a:p>
          <a:p>
            <a:pPr>
              <a:buNone/>
            </a:pPr>
            <a:r>
              <a:rPr lang="es-ES" dirty="0">
                <a:solidFill>
                  <a:schemeClr val="bg1"/>
                </a:solidFill>
              </a:rPr>
              <a:t>  - Intoxicación.</a:t>
            </a:r>
          </a:p>
          <a:p>
            <a:pPr>
              <a:buNone/>
            </a:pPr>
            <a:r>
              <a:rPr lang="es-ES" dirty="0">
                <a:solidFill>
                  <a:schemeClr val="bg1"/>
                </a:solidFill>
              </a:rPr>
              <a:t>  - Lesiones distractoras.</a:t>
            </a:r>
            <a:endParaRPr lang="es-CO" dirty="0">
              <a:solidFill>
                <a:schemeClr val="bg1"/>
              </a:solidFill>
            </a:endParaRPr>
          </a:p>
        </p:txBody>
      </p:sp>
    </p:spTree>
    <p:extLst>
      <p:ext uri="{BB962C8B-B14F-4D97-AF65-F5344CB8AC3E}">
        <p14:creationId xmlns:p14="http://schemas.microsoft.com/office/powerpoint/2010/main" val="1575219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
          </p:nvPr>
        </p:nvSpPr>
        <p:spPr>
          <a:xfrm>
            <a:off x="1374221" y="982158"/>
            <a:ext cx="5353837" cy="1337530"/>
          </a:xfrm>
          <a:noFill/>
        </p:spPr>
        <p:style>
          <a:lnRef idx="3">
            <a:schemeClr val="lt1"/>
          </a:lnRef>
          <a:fillRef idx="1">
            <a:schemeClr val="accent2"/>
          </a:fillRef>
          <a:effectRef idx="1">
            <a:schemeClr val="accent2"/>
          </a:effectRef>
          <a:fontRef idx="minor">
            <a:schemeClr val="lt1"/>
          </a:fontRef>
        </p:style>
        <p:txBody>
          <a:bodyPr>
            <a:normAutofit/>
          </a:bodyPr>
          <a:lstStyle/>
          <a:p>
            <a:pPr marL="0" indent="0" algn="ctr">
              <a:buNone/>
            </a:pPr>
            <a:r>
              <a:rPr lang="es-CO" sz="4000" b="1" dirty="0">
                <a:solidFill>
                  <a:srgbClr val="06AEAA"/>
                </a:solidFill>
              </a:rPr>
              <a:t>Objetivos del tratamiento en TEC</a:t>
            </a:r>
          </a:p>
        </p:txBody>
      </p:sp>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83407" y="105120"/>
            <a:ext cx="3681092" cy="6675880"/>
          </a:xfrm>
          <a:prstGeom prst="rect">
            <a:avLst/>
          </a:prstGeom>
        </p:spPr>
      </p:pic>
    </p:spTree>
    <p:extLst>
      <p:ext uri="{BB962C8B-B14F-4D97-AF65-F5344CB8AC3E}">
        <p14:creationId xmlns:p14="http://schemas.microsoft.com/office/powerpoint/2010/main" val="3236113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835102" y="1695340"/>
            <a:ext cx="6590085" cy="4495800"/>
          </a:xfrm>
        </p:spPr>
        <p:txBody>
          <a:bodyPr>
            <a:normAutofit fontScale="70000" lnSpcReduction="20000"/>
          </a:bodyPr>
          <a:lstStyle/>
          <a:p>
            <a:pPr>
              <a:buFont typeface="Arial" pitchFamily="34" charset="0"/>
              <a:buChar char="•"/>
            </a:pPr>
            <a:r>
              <a:rPr lang="es-CO" b="1" dirty="0"/>
              <a:t>Medidas generales:</a:t>
            </a:r>
          </a:p>
          <a:p>
            <a:pPr>
              <a:buNone/>
            </a:pPr>
            <a:r>
              <a:rPr lang="es-CO" b="1" dirty="0"/>
              <a:t>     - </a:t>
            </a:r>
            <a:r>
              <a:rPr lang="es-CO" dirty="0"/>
              <a:t>Reposo.</a:t>
            </a:r>
          </a:p>
          <a:p>
            <a:pPr>
              <a:buNone/>
            </a:pPr>
            <a:r>
              <a:rPr lang="es-CO" b="1" dirty="0"/>
              <a:t>     - </a:t>
            </a:r>
            <a:r>
              <a:rPr lang="es-CO" dirty="0"/>
              <a:t>Cabecera elevada a 30° (protección cervical).</a:t>
            </a:r>
          </a:p>
          <a:p>
            <a:pPr>
              <a:buNone/>
            </a:pPr>
            <a:endParaRPr lang="es-CO" b="1" dirty="0"/>
          </a:p>
          <a:p>
            <a:pPr>
              <a:buFont typeface="Arial" pitchFamily="34" charset="0"/>
              <a:buChar char="•"/>
            </a:pPr>
            <a:r>
              <a:rPr lang="es-CO" b="1" dirty="0"/>
              <a:t>Solución salina 0.9%:</a:t>
            </a:r>
          </a:p>
          <a:p>
            <a:pPr>
              <a:buNone/>
            </a:pPr>
            <a:r>
              <a:rPr lang="es-CO" dirty="0"/>
              <a:t>     - Nunca usar DAD (hipoglicemia).</a:t>
            </a:r>
          </a:p>
          <a:p>
            <a:pPr>
              <a:buNone/>
            </a:pPr>
            <a:r>
              <a:rPr lang="es-CO" dirty="0"/>
              <a:t>     - Para requerimientos y reposición de pérdidas.</a:t>
            </a:r>
          </a:p>
          <a:p>
            <a:pPr>
              <a:buNone/>
            </a:pPr>
            <a:endParaRPr lang="es-CO" dirty="0"/>
          </a:p>
          <a:p>
            <a:pPr>
              <a:buFont typeface="Arial" pitchFamily="34" charset="0"/>
              <a:buChar char="•"/>
            </a:pPr>
            <a:r>
              <a:rPr lang="es-CO" b="1" dirty="0"/>
              <a:t>Asegurar vía aérea con intubación:</a:t>
            </a:r>
          </a:p>
          <a:p>
            <a:pPr>
              <a:buNone/>
            </a:pPr>
            <a:r>
              <a:rPr lang="es-CO" dirty="0"/>
              <a:t>     - Glasgow menor o igual a 8.</a:t>
            </a:r>
          </a:p>
          <a:p>
            <a:pPr>
              <a:buNone/>
            </a:pPr>
            <a:r>
              <a:rPr lang="es-CO" dirty="0"/>
              <a:t>     - Siempre SIR, incluso en paciente en coma para no aumentar PIC.</a:t>
            </a:r>
          </a:p>
          <a:p>
            <a:pPr>
              <a:buNone/>
            </a:pPr>
            <a:r>
              <a:rPr lang="es-CO" dirty="0"/>
              <a:t>     - Protección cervical.</a:t>
            </a:r>
          </a:p>
        </p:txBody>
      </p:sp>
      <p:sp>
        <p:nvSpPr>
          <p:cNvPr id="3" name="2 Título"/>
          <p:cNvSpPr>
            <a:spLocks noGrp="1"/>
          </p:cNvSpPr>
          <p:nvPr>
            <p:ph type="title"/>
          </p:nvPr>
        </p:nvSpPr>
        <p:spPr>
          <a:xfrm>
            <a:off x="3886506" y="369777"/>
            <a:ext cx="8487276" cy="1325563"/>
          </a:xfrm>
        </p:spPr>
        <p:txBody>
          <a:bodyPr/>
          <a:lstStyle/>
          <a:p>
            <a:pPr algn="ctr"/>
            <a:r>
              <a:rPr lang="es-CO" b="1" dirty="0"/>
              <a:t>TRATAMIENTO</a:t>
            </a:r>
          </a:p>
        </p:txBody>
      </p:sp>
    </p:spTree>
    <p:extLst>
      <p:ext uri="{BB962C8B-B14F-4D97-AF65-F5344CB8AC3E}">
        <p14:creationId xmlns:p14="http://schemas.microsoft.com/office/powerpoint/2010/main" val="10016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ox(in)">
                                      <p:cBhvr>
                                        <p:cTn id="7" dur="500"/>
                                        <p:tgtEl>
                                          <p:spTgt spid="2">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ox(in)">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ox(in)">
                                      <p:cBhvr>
                                        <p:cTn id="15" dur="500"/>
                                        <p:tgtEl>
                                          <p:spTgt spid="2">
                                            <p:txEl>
                                              <p:pRg st="5" end="5"/>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ox(in)">
                                      <p:cBhvr>
                                        <p:cTn id="18" dur="500"/>
                                        <p:tgtEl>
                                          <p:spTgt spid="2">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box(in)">
                                      <p:cBhvr>
                                        <p:cTn id="23" dur="500"/>
                                        <p:tgtEl>
                                          <p:spTgt spid="2">
                                            <p:txEl>
                                              <p:pRg st="9" end="9"/>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box(in)">
                                      <p:cBhvr>
                                        <p:cTn id="26" dur="500"/>
                                        <p:tgtEl>
                                          <p:spTgt spid="2">
                                            <p:txEl>
                                              <p:pRg st="10" end="10"/>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animEffect transition="in" filter="box(in)">
                                      <p:cBhvr>
                                        <p:cTn id="2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54046"/>
            <a:ext cx="8229600" cy="990600"/>
          </a:xfrm>
        </p:spPr>
        <p:txBody>
          <a:bodyPr>
            <a:normAutofit/>
          </a:bodyPr>
          <a:lstStyle/>
          <a:p>
            <a:pPr algn="ctr"/>
            <a:r>
              <a:rPr lang="es-CO" sz="4000" b="1" dirty="0"/>
              <a:t>Manejo en urgencias</a:t>
            </a:r>
          </a:p>
        </p:txBody>
      </p:sp>
      <p:sp>
        <p:nvSpPr>
          <p:cNvPr id="4" name="3 CuadroTexto"/>
          <p:cNvSpPr txBox="1"/>
          <p:nvPr/>
        </p:nvSpPr>
        <p:spPr>
          <a:xfrm>
            <a:off x="1756270" y="1308990"/>
            <a:ext cx="5881266" cy="1323439"/>
          </a:xfrm>
          <a:prstGeom prst="rect">
            <a:avLst/>
          </a:prstGeom>
          <a:solidFill>
            <a:srgbClr val="152B48"/>
          </a:solidFill>
          <a:ln>
            <a:solidFill>
              <a:srgbClr val="FFFFFF"/>
            </a:solidFill>
          </a:ln>
        </p:spPr>
        <p:txBody>
          <a:bodyPr wrap="square" rtlCol="0">
            <a:spAutoFit/>
          </a:bodyPr>
          <a:lstStyle/>
          <a:p>
            <a:r>
              <a:rPr lang="es-CO" sz="2000" b="1" dirty="0">
                <a:solidFill>
                  <a:srgbClr val="FFFFFF"/>
                </a:solidFill>
                <a:latin typeface="Montserrat" panose="00000500000000000000" pitchFamily="50" charset="0"/>
              </a:rPr>
              <a:t>Hipotensión (OR 2.67) – Hipoxia (OR 2.14)</a:t>
            </a:r>
          </a:p>
          <a:p>
            <a:pPr marL="800100" lvl="1" indent="-342900">
              <a:buFont typeface="Arial" panose="020B0604020202020204" pitchFamily="34" charset="0"/>
              <a:buChar char="•"/>
            </a:pPr>
            <a:r>
              <a:rPr lang="es-CO" sz="2000" dirty="0">
                <a:solidFill>
                  <a:srgbClr val="FFFFFF"/>
                </a:solidFill>
                <a:latin typeface="Montserrat" panose="00000500000000000000" pitchFamily="50" charset="0"/>
              </a:rPr>
              <a:t>Principales causas de lesión secundaria.</a:t>
            </a:r>
          </a:p>
          <a:p>
            <a:pPr marL="800100" lvl="1" indent="-342900">
              <a:buFont typeface="Arial" panose="020B0604020202020204" pitchFamily="34" charset="0"/>
              <a:buChar char="•"/>
            </a:pPr>
            <a:r>
              <a:rPr lang="es-CO" sz="2000" dirty="0">
                <a:solidFill>
                  <a:srgbClr val="FFFFFF"/>
                </a:solidFill>
                <a:latin typeface="Montserrat" panose="00000500000000000000" pitchFamily="50" charset="0"/>
              </a:rPr>
              <a:t>Pobre resultado neurológico.</a:t>
            </a:r>
          </a:p>
        </p:txBody>
      </p:sp>
      <p:sp>
        <p:nvSpPr>
          <p:cNvPr id="5" name="4 CuadroTexto"/>
          <p:cNvSpPr txBox="1"/>
          <p:nvPr/>
        </p:nvSpPr>
        <p:spPr>
          <a:xfrm>
            <a:off x="2354082" y="2764452"/>
            <a:ext cx="4464496" cy="1015663"/>
          </a:xfrm>
          <a:prstGeom prst="rect">
            <a:avLst/>
          </a:prstGeom>
          <a:solidFill>
            <a:srgbClr val="06AEAA"/>
          </a:solidFill>
          <a:ln>
            <a:solidFill>
              <a:srgbClr val="FFFFFF"/>
            </a:solidFill>
          </a:ln>
        </p:spPr>
        <p:txBody>
          <a:bodyPr wrap="square" rtlCol="0">
            <a:spAutoFit/>
          </a:bodyPr>
          <a:lstStyle/>
          <a:p>
            <a:pPr marL="342900" indent="-342900">
              <a:buFont typeface="Arial" pitchFamily="34" charset="0"/>
              <a:buChar char="•"/>
            </a:pPr>
            <a:r>
              <a:rPr lang="es-CO" sz="2000" b="1" dirty="0">
                <a:solidFill>
                  <a:srgbClr val="FFFFFF"/>
                </a:solidFill>
                <a:latin typeface="Montserrat" panose="00000500000000000000" pitchFamily="50" charset="0"/>
              </a:rPr>
              <a:t>Intubación pre-hospitalaria: </a:t>
            </a:r>
            <a:r>
              <a:rPr lang="es-CO" sz="2000" dirty="0">
                <a:solidFill>
                  <a:srgbClr val="FFFFFF"/>
                </a:solidFill>
                <a:latin typeface="Montserrat" panose="00000500000000000000" pitchFamily="50" charset="0"/>
              </a:rPr>
              <a:t>Resultados contradictorios.</a:t>
            </a:r>
          </a:p>
          <a:p>
            <a:pPr marL="342900" indent="-342900" algn="just">
              <a:buFont typeface="Arial" pitchFamily="34" charset="0"/>
              <a:buChar char="•"/>
            </a:pPr>
            <a:r>
              <a:rPr lang="es-CO" sz="2000" b="1" dirty="0">
                <a:solidFill>
                  <a:srgbClr val="FFFFFF"/>
                </a:solidFill>
                <a:latin typeface="Montserrat" panose="00000500000000000000" pitchFamily="50" charset="0"/>
              </a:rPr>
              <a:t>Cristaloides:</a:t>
            </a:r>
            <a:r>
              <a:rPr lang="es-CO" sz="2000" dirty="0">
                <a:solidFill>
                  <a:srgbClr val="FFFFFF"/>
                </a:solidFill>
                <a:latin typeface="Montserrat" panose="00000500000000000000" pitchFamily="50" charset="0"/>
              </a:rPr>
              <a:t> SSN. </a:t>
            </a:r>
          </a:p>
        </p:txBody>
      </p:sp>
      <p:pic>
        <p:nvPicPr>
          <p:cNvPr id="2050" name="Picture 2"/>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201390" y="1308990"/>
            <a:ext cx="2242361" cy="1493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8211914" y="3272283"/>
            <a:ext cx="2242361" cy="167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5552755" y="6084581"/>
            <a:ext cx="6097705" cy="415498"/>
          </a:xfrm>
          <a:prstGeom prst="rect">
            <a:avLst/>
          </a:prstGeom>
          <a:noFill/>
        </p:spPr>
        <p:txBody>
          <a:bodyPr wrap="square" rtlCol="0">
            <a:spAutoFit/>
          </a:bodyPr>
          <a:lstStyle/>
          <a:p>
            <a:pPr marL="228600" indent="-228600" algn="just">
              <a:buAutoNum type="arabicPeriod"/>
            </a:pPr>
            <a:r>
              <a:rPr lang="en-US" sz="700" dirty="0" err="1">
                <a:solidFill>
                  <a:srgbClr val="002060"/>
                </a:solidFill>
                <a:latin typeface="Montserrat" panose="00000500000000000000" pitchFamily="50" charset="0"/>
              </a:rPr>
              <a:t>Heegaard</a:t>
            </a:r>
            <a:r>
              <a:rPr lang="en-US" sz="700" dirty="0">
                <a:solidFill>
                  <a:srgbClr val="002060"/>
                </a:solidFill>
                <a:latin typeface="Montserrat" panose="00000500000000000000" pitchFamily="50" charset="0"/>
              </a:rPr>
              <a:t>, William G. and Biros MH. Head Injury. Rosen’s </a:t>
            </a:r>
            <a:r>
              <a:rPr lang="en-US" sz="700" dirty="0" err="1">
                <a:solidFill>
                  <a:srgbClr val="002060"/>
                </a:solidFill>
                <a:latin typeface="Montserrat" panose="00000500000000000000" pitchFamily="50" charset="0"/>
              </a:rPr>
              <a:t>Emerg</a:t>
            </a:r>
            <a:r>
              <a:rPr lang="en-US" sz="700" dirty="0">
                <a:solidFill>
                  <a:srgbClr val="002060"/>
                </a:solidFill>
                <a:latin typeface="Montserrat" panose="00000500000000000000" pitchFamily="50" charset="0"/>
              </a:rPr>
              <a:t> Med. 2010:339-367. doi:10.1016/B978-1-4557-0605-1.00041-5.</a:t>
            </a:r>
          </a:p>
          <a:p>
            <a:pPr marL="228600" indent="-228600" algn="just">
              <a:buAutoNum type="arabicPeriod"/>
            </a:pPr>
            <a:r>
              <a:rPr lang="en-US" sz="700" dirty="0">
                <a:solidFill>
                  <a:srgbClr val="002060"/>
                </a:solidFill>
                <a:latin typeface="Montserrat" panose="00000500000000000000" pitchFamily="50" charset="0"/>
              </a:rPr>
              <a:t>1. Reis C, Wang Y, </a:t>
            </a:r>
            <a:r>
              <a:rPr lang="en-US" sz="700" dirty="0" err="1">
                <a:solidFill>
                  <a:srgbClr val="002060"/>
                </a:solidFill>
                <a:latin typeface="Montserrat" panose="00000500000000000000" pitchFamily="50" charset="0"/>
              </a:rPr>
              <a:t>Akyol</a:t>
            </a:r>
            <a:r>
              <a:rPr lang="en-US" sz="700" dirty="0">
                <a:solidFill>
                  <a:srgbClr val="002060"/>
                </a:solidFill>
                <a:latin typeface="Montserrat" panose="00000500000000000000" pitchFamily="50" charset="0"/>
              </a:rPr>
              <a:t> O, et al. </a:t>
            </a:r>
            <a:r>
              <a:rPr lang="en-US" sz="700" dirty="0" err="1">
                <a:solidFill>
                  <a:srgbClr val="002060"/>
                </a:solidFill>
                <a:latin typeface="Montserrat" panose="00000500000000000000" pitchFamily="50" charset="0"/>
              </a:rPr>
              <a:t>What¨s</a:t>
            </a:r>
            <a:r>
              <a:rPr lang="en-US" sz="700" dirty="0">
                <a:solidFill>
                  <a:srgbClr val="002060"/>
                </a:solidFill>
                <a:latin typeface="Montserrat" panose="00000500000000000000" pitchFamily="50" charset="0"/>
              </a:rPr>
              <a:t> new in traumatic brain injury: Update on tracking, monitoring and treatment. </a:t>
            </a:r>
            <a:r>
              <a:rPr lang="en-US" sz="700" dirty="0" err="1">
                <a:solidFill>
                  <a:srgbClr val="002060"/>
                </a:solidFill>
                <a:latin typeface="Montserrat" panose="00000500000000000000" pitchFamily="50" charset="0"/>
              </a:rPr>
              <a:t>Int</a:t>
            </a:r>
            <a:r>
              <a:rPr lang="en-US" sz="700" dirty="0">
                <a:solidFill>
                  <a:srgbClr val="002060"/>
                </a:solidFill>
                <a:latin typeface="Montserrat" panose="00000500000000000000" pitchFamily="50" charset="0"/>
              </a:rPr>
              <a:t> J </a:t>
            </a:r>
            <a:r>
              <a:rPr lang="en-US" sz="700" dirty="0" err="1">
                <a:solidFill>
                  <a:srgbClr val="002060"/>
                </a:solidFill>
                <a:latin typeface="Montserrat" panose="00000500000000000000" pitchFamily="50" charset="0"/>
              </a:rPr>
              <a:t>Mol</a:t>
            </a:r>
            <a:r>
              <a:rPr lang="en-US" sz="700" dirty="0">
                <a:solidFill>
                  <a:srgbClr val="002060"/>
                </a:solidFill>
                <a:latin typeface="Montserrat" panose="00000500000000000000" pitchFamily="50" charset="0"/>
              </a:rPr>
              <a:t> Sci. 2015;16(6):11903-11965. doi:10.3390/ijms160611903.</a:t>
            </a:r>
            <a:endParaRPr lang="es-ES" sz="700" dirty="0">
              <a:solidFill>
                <a:srgbClr val="002060"/>
              </a:solidFill>
              <a:latin typeface="Montserrat" panose="00000500000000000000" pitchFamily="50" charset="0"/>
            </a:endParaRPr>
          </a:p>
        </p:txBody>
      </p:sp>
    </p:spTree>
    <p:extLst>
      <p:ext uri="{BB962C8B-B14F-4D97-AF65-F5344CB8AC3E}">
        <p14:creationId xmlns:p14="http://schemas.microsoft.com/office/powerpoint/2010/main" val="3484767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80946" y="726607"/>
            <a:ext cx="3971979" cy="990600"/>
          </a:xfrm>
        </p:spPr>
        <p:txBody>
          <a:bodyPr>
            <a:normAutofit fontScale="90000"/>
          </a:bodyPr>
          <a:lstStyle/>
          <a:p>
            <a:pPr algn="ctr"/>
            <a:r>
              <a:rPr lang="es-CO" b="1" dirty="0"/>
              <a:t>Manejo de la vía aérea</a:t>
            </a:r>
            <a:endParaRPr lang="es-CO"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9800" y="2440831"/>
            <a:ext cx="7013523" cy="3798907"/>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975" y="355930"/>
            <a:ext cx="4203031" cy="1906465"/>
          </a:xfrm>
          <a:prstGeom prst="rect">
            <a:avLst/>
          </a:prstGeom>
        </p:spPr>
      </p:pic>
    </p:spTree>
    <p:extLst>
      <p:ext uri="{BB962C8B-B14F-4D97-AF65-F5344CB8AC3E}">
        <p14:creationId xmlns:p14="http://schemas.microsoft.com/office/powerpoint/2010/main" val="34886712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60495"/>
            <a:ext cx="10515600" cy="1325563"/>
          </a:xfrm>
        </p:spPr>
        <p:txBody>
          <a:bodyPr>
            <a:normAutofit/>
          </a:bodyPr>
          <a:lstStyle/>
          <a:p>
            <a:pPr algn="ctr"/>
            <a:r>
              <a:rPr lang="es-CO" sz="4800" b="1" dirty="0"/>
              <a:t>Manejo de la vía aérea</a:t>
            </a:r>
          </a:p>
        </p:txBody>
      </p:sp>
      <p:sp>
        <p:nvSpPr>
          <p:cNvPr id="4" name="3 CuadroTexto"/>
          <p:cNvSpPr txBox="1"/>
          <p:nvPr/>
        </p:nvSpPr>
        <p:spPr>
          <a:xfrm>
            <a:off x="5920322" y="1431981"/>
            <a:ext cx="5312774" cy="3539430"/>
          </a:xfrm>
          <a:prstGeom prst="rect">
            <a:avLst/>
          </a:prstGeom>
          <a:solidFill>
            <a:srgbClr val="152B48"/>
          </a:solidFill>
          <a:ln>
            <a:solidFill>
              <a:srgbClr val="FFFFFF"/>
            </a:solidFill>
          </a:ln>
        </p:spPr>
        <p:txBody>
          <a:bodyPr wrap="square" rtlCol="0">
            <a:spAutoFit/>
          </a:bodyPr>
          <a:lstStyle/>
          <a:p>
            <a:pPr algn="ctr">
              <a:buClr>
                <a:schemeClr val="accent6"/>
              </a:buClr>
            </a:pPr>
            <a:r>
              <a:rPr lang="es-CO" sz="1600" b="1" dirty="0">
                <a:solidFill>
                  <a:schemeClr val="bg1"/>
                </a:solidFill>
                <a:latin typeface="Montserrat" panose="00000500000000000000" pitchFamily="50" charset="0"/>
              </a:rPr>
              <a:t>INDUCTOR</a:t>
            </a:r>
          </a:p>
          <a:p>
            <a:pPr marL="342900" indent="-342900">
              <a:buClr>
                <a:schemeClr val="accent6"/>
              </a:buClr>
              <a:buFont typeface="Arial" pitchFamily="34" charset="0"/>
              <a:buChar char="•"/>
            </a:pPr>
            <a:endParaRPr lang="es-CO" sz="1600" b="1" dirty="0">
              <a:solidFill>
                <a:schemeClr val="bg1"/>
              </a:solidFill>
              <a:latin typeface="Montserrat" panose="00000500000000000000" pitchFamily="50" charset="0"/>
            </a:endParaRPr>
          </a:p>
          <a:p>
            <a:pPr marL="342900" indent="-342900">
              <a:buClr>
                <a:schemeClr val="accent6"/>
              </a:buClr>
              <a:buFont typeface="Arial" pitchFamily="34" charset="0"/>
              <a:buChar char="•"/>
            </a:pPr>
            <a:r>
              <a:rPr lang="es-CO" sz="1600" b="1" dirty="0">
                <a:solidFill>
                  <a:schemeClr val="bg1"/>
                </a:solidFill>
                <a:latin typeface="Montserrat" panose="00000500000000000000" pitchFamily="50" charset="0"/>
              </a:rPr>
              <a:t>Hipotensos: </a:t>
            </a:r>
            <a:r>
              <a:rPr lang="es-CO" sz="1600" dirty="0">
                <a:solidFill>
                  <a:schemeClr val="bg1"/>
                </a:solidFill>
                <a:latin typeface="Montserrat" panose="00000500000000000000" pitchFamily="50" charset="0"/>
              </a:rPr>
              <a:t>Ketamina.</a:t>
            </a:r>
          </a:p>
          <a:p>
            <a:pPr marL="342900" indent="-342900">
              <a:buClr>
                <a:schemeClr val="accent6"/>
              </a:buClr>
              <a:buFont typeface="Arial" pitchFamily="34" charset="0"/>
              <a:buChar char="•"/>
            </a:pPr>
            <a:endParaRPr lang="es-CO" sz="1600" b="1" dirty="0">
              <a:solidFill>
                <a:schemeClr val="bg1"/>
              </a:solidFill>
              <a:latin typeface="Montserrat" panose="00000500000000000000" pitchFamily="50" charset="0"/>
            </a:endParaRPr>
          </a:p>
          <a:p>
            <a:pPr marL="342900" indent="-342900">
              <a:buClr>
                <a:schemeClr val="accent6"/>
              </a:buClr>
              <a:buFont typeface="Arial" pitchFamily="34" charset="0"/>
              <a:buChar char="•"/>
            </a:pPr>
            <a:r>
              <a:rPr lang="es-CO" sz="1600" b="1" dirty="0">
                <a:solidFill>
                  <a:schemeClr val="bg1"/>
                </a:solidFill>
                <a:latin typeface="Montserrat" panose="00000500000000000000" pitchFamily="50" charset="0"/>
              </a:rPr>
              <a:t>Hipertensos: </a:t>
            </a:r>
            <a:r>
              <a:rPr lang="es-CO" sz="1600" dirty="0" err="1">
                <a:solidFill>
                  <a:schemeClr val="bg1"/>
                </a:solidFill>
                <a:latin typeface="Montserrat" panose="00000500000000000000" pitchFamily="50" charset="0"/>
              </a:rPr>
              <a:t>Fentanil</a:t>
            </a:r>
            <a:r>
              <a:rPr lang="es-CO" sz="1600" dirty="0">
                <a:solidFill>
                  <a:schemeClr val="bg1"/>
                </a:solidFill>
                <a:latin typeface="Montserrat" panose="00000500000000000000" pitchFamily="50" charset="0"/>
              </a:rPr>
              <a:t> – </a:t>
            </a:r>
            <a:r>
              <a:rPr lang="es-CO" sz="1600" dirty="0" err="1">
                <a:solidFill>
                  <a:schemeClr val="bg1"/>
                </a:solidFill>
                <a:latin typeface="Montserrat" panose="00000500000000000000" pitchFamily="50" charset="0"/>
              </a:rPr>
              <a:t>Propofol</a:t>
            </a:r>
            <a:r>
              <a:rPr lang="es-CO" sz="1600" dirty="0">
                <a:solidFill>
                  <a:schemeClr val="bg1"/>
                </a:solidFill>
                <a:latin typeface="Montserrat" panose="00000500000000000000" pitchFamily="50" charset="0"/>
              </a:rPr>
              <a:t> - </a:t>
            </a:r>
            <a:r>
              <a:rPr lang="es-CO" sz="1600" dirty="0" err="1">
                <a:solidFill>
                  <a:schemeClr val="bg1"/>
                </a:solidFill>
                <a:latin typeface="Montserrat" panose="00000500000000000000" pitchFamily="50" charset="0"/>
              </a:rPr>
              <a:t>Etomidato</a:t>
            </a:r>
            <a:r>
              <a:rPr lang="es-CO" sz="1600" dirty="0">
                <a:solidFill>
                  <a:schemeClr val="bg1"/>
                </a:solidFill>
                <a:latin typeface="Montserrat" panose="00000500000000000000" pitchFamily="50" charset="0"/>
              </a:rPr>
              <a:t>.</a:t>
            </a:r>
          </a:p>
          <a:p>
            <a:pPr marL="342900" indent="-342900">
              <a:buClr>
                <a:schemeClr val="accent6"/>
              </a:buClr>
              <a:buFont typeface="Arial" pitchFamily="34" charset="0"/>
              <a:buChar char="•"/>
            </a:pPr>
            <a:endParaRPr lang="es-CO" sz="1600" dirty="0">
              <a:solidFill>
                <a:schemeClr val="bg1"/>
              </a:solidFill>
              <a:latin typeface="Montserrat" panose="00000500000000000000" pitchFamily="50" charset="0"/>
            </a:endParaRPr>
          </a:p>
          <a:p>
            <a:pPr marL="342900" indent="-342900">
              <a:buClr>
                <a:schemeClr val="accent6"/>
              </a:buClr>
              <a:buFont typeface="Arial" pitchFamily="34" charset="0"/>
              <a:buChar char="•"/>
            </a:pPr>
            <a:r>
              <a:rPr lang="es-CO" sz="1600" b="1" dirty="0">
                <a:solidFill>
                  <a:schemeClr val="bg1"/>
                </a:solidFill>
                <a:latin typeface="Montserrat" panose="00000500000000000000" pitchFamily="50" charset="0"/>
              </a:rPr>
              <a:t>Normotensos: </a:t>
            </a:r>
            <a:r>
              <a:rPr lang="es-CO" sz="1600" dirty="0" err="1">
                <a:solidFill>
                  <a:schemeClr val="bg1"/>
                </a:solidFill>
                <a:latin typeface="Montserrat" panose="00000500000000000000" pitchFamily="50" charset="0"/>
              </a:rPr>
              <a:t>Etomidato</a:t>
            </a:r>
            <a:r>
              <a:rPr lang="es-CO" sz="1600" dirty="0">
                <a:solidFill>
                  <a:schemeClr val="bg1"/>
                </a:solidFill>
                <a:latin typeface="Montserrat" panose="00000500000000000000" pitchFamily="50" charset="0"/>
              </a:rPr>
              <a:t>.</a:t>
            </a:r>
          </a:p>
          <a:p>
            <a:pPr marL="342900" indent="-342900">
              <a:buClr>
                <a:schemeClr val="accent6"/>
              </a:buClr>
              <a:buFont typeface="Arial" pitchFamily="34" charset="0"/>
              <a:buChar char="•"/>
            </a:pPr>
            <a:endParaRPr lang="es-CO" sz="1600" b="1" dirty="0">
              <a:solidFill>
                <a:schemeClr val="bg1"/>
              </a:solidFill>
              <a:latin typeface="Montserrat" panose="00000500000000000000" pitchFamily="50" charset="0"/>
            </a:endParaRPr>
          </a:p>
          <a:p>
            <a:pPr marL="342900" indent="-342900">
              <a:buClr>
                <a:schemeClr val="accent6"/>
              </a:buClr>
              <a:buFont typeface="Arial" pitchFamily="34" charset="0"/>
              <a:buChar char="•"/>
            </a:pPr>
            <a:r>
              <a:rPr lang="es-CO" sz="1600" b="1" dirty="0">
                <a:solidFill>
                  <a:schemeClr val="bg1"/>
                </a:solidFill>
                <a:latin typeface="Montserrat" panose="00000500000000000000" pitchFamily="50" charset="0"/>
              </a:rPr>
              <a:t>Ketamina: n</a:t>
            </a:r>
            <a:r>
              <a:rPr lang="es-CO" sz="1600" dirty="0">
                <a:solidFill>
                  <a:schemeClr val="bg1"/>
                </a:solidFill>
                <a:latin typeface="Montserrat" panose="00000500000000000000" pitchFamily="50" charset="0"/>
              </a:rPr>
              <a:t>o aumento de PIC usado con agonista GABA. </a:t>
            </a:r>
          </a:p>
          <a:p>
            <a:pPr>
              <a:buClr>
                <a:schemeClr val="accent6"/>
              </a:buClr>
            </a:pPr>
            <a:endParaRPr lang="es-CO" sz="1600" b="1" dirty="0">
              <a:solidFill>
                <a:schemeClr val="bg1"/>
              </a:solidFill>
              <a:latin typeface="Montserrat" panose="00000500000000000000" pitchFamily="50" charset="0"/>
            </a:endParaRPr>
          </a:p>
          <a:p>
            <a:pPr marL="342900" indent="-342900">
              <a:buClr>
                <a:schemeClr val="accent6"/>
              </a:buClr>
              <a:buFont typeface="Arial" pitchFamily="34" charset="0"/>
              <a:buChar char="•"/>
            </a:pPr>
            <a:r>
              <a:rPr lang="es-CO" sz="1600" b="1" dirty="0" err="1">
                <a:solidFill>
                  <a:schemeClr val="bg1"/>
                </a:solidFill>
                <a:latin typeface="Montserrat" panose="00000500000000000000" pitchFamily="50" charset="0"/>
              </a:rPr>
              <a:t>Fentanyl</a:t>
            </a:r>
            <a:r>
              <a:rPr lang="es-CO" sz="1600" b="1" dirty="0">
                <a:solidFill>
                  <a:schemeClr val="bg1"/>
                </a:solidFill>
                <a:latin typeface="Montserrat" panose="00000500000000000000" pitchFamily="50" charset="0"/>
              </a:rPr>
              <a:t>: i</a:t>
            </a:r>
            <a:r>
              <a:rPr lang="es-CO" sz="1600" dirty="0">
                <a:solidFill>
                  <a:schemeClr val="bg1"/>
                </a:solidFill>
                <a:latin typeface="Montserrat" panose="00000500000000000000" pitchFamily="50" charset="0"/>
              </a:rPr>
              <a:t>deal para pacientes con HIC 3 min antes de laringoscopia. </a:t>
            </a:r>
          </a:p>
          <a:p>
            <a:pPr marL="342900" indent="-342900">
              <a:buClr>
                <a:schemeClr val="accent6"/>
              </a:buClr>
              <a:buFont typeface="Arial" pitchFamily="34" charset="0"/>
              <a:buChar char="•"/>
            </a:pPr>
            <a:endParaRPr lang="es-CO" sz="1600" b="1" dirty="0">
              <a:solidFill>
                <a:schemeClr val="bg1"/>
              </a:solidFill>
              <a:latin typeface="Montserrat" panose="00000500000000000000" pitchFamily="50" charset="0"/>
            </a:endParaRPr>
          </a:p>
          <a:p>
            <a:pPr marL="342900" indent="-342900">
              <a:buClr>
                <a:schemeClr val="accent6"/>
              </a:buClr>
              <a:buFont typeface="Arial" pitchFamily="34" charset="0"/>
              <a:buChar char="•"/>
            </a:pPr>
            <a:r>
              <a:rPr lang="es-CO" sz="1600" b="1" dirty="0">
                <a:solidFill>
                  <a:schemeClr val="bg1"/>
                </a:solidFill>
                <a:latin typeface="Montserrat" panose="00000500000000000000" pitchFamily="50" charset="0"/>
              </a:rPr>
              <a:t>Midazolam – Propofol: p</a:t>
            </a:r>
            <a:r>
              <a:rPr lang="es-CO" sz="1600" dirty="0">
                <a:solidFill>
                  <a:schemeClr val="bg1"/>
                </a:solidFill>
                <a:latin typeface="Montserrat" panose="00000500000000000000" pitchFamily="50" charset="0"/>
              </a:rPr>
              <a:t>recaución con hipotensión. </a:t>
            </a:r>
            <a:endParaRPr lang="es-CO" sz="1600" b="1" dirty="0">
              <a:solidFill>
                <a:schemeClr val="bg1"/>
              </a:solidFill>
              <a:latin typeface="Montserrat" panose="00000500000000000000" pitchFamily="50" charset="0"/>
            </a:endParaRPr>
          </a:p>
        </p:txBody>
      </p:sp>
      <p:sp>
        <p:nvSpPr>
          <p:cNvPr id="3" name="2 CuadroTexto"/>
          <p:cNvSpPr txBox="1"/>
          <p:nvPr/>
        </p:nvSpPr>
        <p:spPr>
          <a:xfrm>
            <a:off x="5920322" y="5929162"/>
            <a:ext cx="5312774" cy="507831"/>
          </a:xfrm>
          <a:prstGeom prst="rect">
            <a:avLst/>
          </a:prstGeom>
          <a:noFill/>
        </p:spPr>
        <p:txBody>
          <a:bodyPr wrap="square" rtlCol="0">
            <a:spAutoFit/>
          </a:bodyPr>
          <a:lstStyle/>
          <a:p>
            <a:pPr algn="just"/>
            <a:r>
              <a:rPr lang="en-US" sz="900" dirty="0">
                <a:latin typeface="Montserrat" panose="00000500000000000000" pitchFamily="50" charset="0"/>
              </a:rPr>
              <a:t>1. Zed PJ, Abu-</a:t>
            </a:r>
            <a:r>
              <a:rPr lang="en-US" sz="900" dirty="0" err="1">
                <a:latin typeface="Montserrat" panose="00000500000000000000" pitchFamily="50" charset="0"/>
              </a:rPr>
              <a:t>laban</a:t>
            </a:r>
            <a:r>
              <a:rPr lang="en-US" sz="900" dirty="0">
                <a:latin typeface="Montserrat" panose="00000500000000000000" pitchFamily="50" charset="0"/>
              </a:rPr>
              <a:t> RB, Harrison DW, </a:t>
            </a:r>
            <a:r>
              <a:rPr lang="en-US" sz="900" dirty="0" err="1">
                <a:latin typeface="Montserrat" panose="00000500000000000000" pitchFamily="50" charset="0"/>
              </a:rPr>
              <a:t>Em</a:t>
            </a:r>
            <a:r>
              <a:rPr lang="en-US" sz="900" dirty="0">
                <a:latin typeface="Montserrat" panose="00000500000000000000" pitchFamily="50" charset="0"/>
              </a:rPr>
              <a:t> C. Intubating Conditions and Hemodynamic Effects of </a:t>
            </a:r>
            <a:r>
              <a:rPr lang="en-US" sz="900" dirty="0" err="1">
                <a:latin typeface="Montserrat" panose="00000500000000000000" pitchFamily="50" charset="0"/>
              </a:rPr>
              <a:t>Etomidate</a:t>
            </a:r>
            <a:r>
              <a:rPr lang="en-US" sz="900" dirty="0">
                <a:latin typeface="Montserrat" panose="00000500000000000000" pitchFamily="50" charset="0"/>
              </a:rPr>
              <a:t> for Rapid Sequence Intubation in the Emergency Department: An Observational Cohort Study. 2006:378-383. doi:10.1197/j.aem.2005.11.076.</a:t>
            </a:r>
            <a:endParaRPr lang="es-ES" sz="900" dirty="0">
              <a:latin typeface="Montserrat" panose="00000500000000000000" pitchFamily="50" charset="0"/>
            </a:endParaRPr>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1438194" y="1431981"/>
            <a:ext cx="324626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917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5547" y="340234"/>
            <a:ext cx="4175053" cy="581246"/>
          </a:xfrm>
        </p:spPr>
        <p:txBody>
          <a:bodyPr>
            <a:normAutofit fontScale="90000"/>
          </a:bodyPr>
          <a:lstStyle/>
          <a:p>
            <a:pPr algn="ctr"/>
            <a:r>
              <a:rPr lang="es-CO" sz="4000" b="1" dirty="0"/>
              <a:t>Fisiopatología</a:t>
            </a:r>
            <a:endParaRPr lang="es-ES" sz="4000" dirty="0"/>
          </a:p>
        </p:txBody>
      </p:sp>
      <p:pic>
        <p:nvPicPr>
          <p:cNvPr id="7170"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616824" y="340234"/>
            <a:ext cx="4828414" cy="5334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885249" y="1122504"/>
            <a:ext cx="3597457" cy="830997"/>
          </a:xfrm>
          <a:prstGeom prst="rect">
            <a:avLst/>
          </a:prstGeom>
          <a:solidFill>
            <a:srgbClr val="152B48"/>
          </a:solidFill>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S" sz="2400" b="1" dirty="0">
                <a:latin typeface="Montserrat" panose="00000500000000000000" pitchFamily="50" charset="0"/>
              </a:rPr>
              <a:t>Lesión cerebral primaria</a:t>
            </a:r>
          </a:p>
        </p:txBody>
      </p:sp>
      <p:sp>
        <p:nvSpPr>
          <p:cNvPr id="5" name="4 CuadroTexto"/>
          <p:cNvSpPr txBox="1"/>
          <p:nvPr/>
        </p:nvSpPr>
        <p:spPr>
          <a:xfrm>
            <a:off x="1871911" y="2413337"/>
            <a:ext cx="3597458" cy="830997"/>
          </a:xfrm>
          <a:prstGeom prst="rect">
            <a:avLst/>
          </a:prstGeom>
          <a:solidFill>
            <a:srgbClr val="152B48"/>
          </a:solidFill>
          <a:ln>
            <a:solidFill>
              <a:srgbClr val="FFFFFF"/>
            </a:solidFill>
          </a:ln>
        </p:spPr>
        <p:txBody>
          <a:bodyPr wrap="square" rtlCol="0">
            <a:spAutoFit/>
          </a:bodyPr>
          <a:lstStyle/>
          <a:p>
            <a:pPr algn="ctr"/>
            <a:r>
              <a:rPr lang="es-ES" sz="2400" b="1" dirty="0">
                <a:solidFill>
                  <a:srgbClr val="FFFFFF"/>
                </a:solidFill>
                <a:latin typeface="Montserrat" panose="00000500000000000000" pitchFamily="50" charset="0"/>
              </a:rPr>
              <a:t>Lesión cerebral secundaria</a:t>
            </a:r>
          </a:p>
        </p:txBody>
      </p:sp>
      <p:sp>
        <p:nvSpPr>
          <p:cNvPr id="7" name="6 CuadroTexto"/>
          <p:cNvSpPr txBox="1"/>
          <p:nvPr/>
        </p:nvSpPr>
        <p:spPr>
          <a:xfrm>
            <a:off x="6616825" y="5996034"/>
            <a:ext cx="5194176" cy="369332"/>
          </a:xfrm>
          <a:prstGeom prst="rect">
            <a:avLst/>
          </a:prstGeom>
          <a:noFill/>
        </p:spPr>
        <p:txBody>
          <a:bodyPr wrap="square" rtlCol="0">
            <a:spAutoFit/>
          </a:bodyPr>
          <a:lstStyle/>
          <a:p>
            <a:r>
              <a:rPr lang="en-US" sz="900" dirty="0">
                <a:latin typeface="Montserrat" panose="00000500000000000000" pitchFamily="50" charset="0"/>
              </a:rPr>
              <a:t>1. </a:t>
            </a:r>
            <a:r>
              <a:rPr lang="en-US" sz="900" dirty="0" err="1">
                <a:latin typeface="Montserrat" panose="00000500000000000000" pitchFamily="50" charset="0"/>
              </a:rPr>
              <a:t>Heegaard</a:t>
            </a:r>
            <a:r>
              <a:rPr lang="en-US" sz="900" dirty="0">
                <a:latin typeface="Montserrat" panose="00000500000000000000" pitchFamily="50" charset="0"/>
              </a:rPr>
              <a:t>, William G. and Biros MH. Head Injury. Rosen’s </a:t>
            </a:r>
            <a:r>
              <a:rPr lang="en-US" sz="900" dirty="0" err="1">
                <a:latin typeface="Montserrat" panose="00000500000000000000" pitchFamily="50" charset="0"/>
              </a:rPr>
              <a:t>Emerg</a:t>
            </a:r>
            <a:r>
              <a:rPr lang="en-US" sz="900" dirty="0">
                <a:latin typeface="Montserrat" panose="00000500000000000000" pitchFamily="50" charset="0"/>
              </a:rPr>
              <a:t> Med. 2010:339-367. doi:10.1016/B978-1-4557-0605-1.00041-5.</a:t>
            </a:r>
            <a:endParaRPr lang="es-ES" sz="900" dirty="0">
              <a:latin typeface="Montserrat" panose="00000500000000000000" pitchFamily="50" charset="0"/>
            </a:endParaRPr>
          </a:p>
        </p:txBody>
      </p:sp>
    </p:spTree>
    <p:extLst>
      <p:ext uri="{BB962C8B-B14F-4D97-AF65-F5344CB8AC3E}">
        <p14:creationId xmlns:p14="http://schemas.microsoft.com/office/powerpoint/2010/main" val="2302841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057400" y="234550"/>
            <a:ext cx="8389374" cy="869950"/>
          </a:xfrm>
        </p:spPr>
        <p:txBody>
          <a:bodyPr>
            <a:noAutofit/>
          </a:bodyPr>
          <a:lstStyle/>
          <a:p>
            <a:pPr algn="ctr"/>
            <a:r>
              <a:rPr lang="es-CO" sz="2400" b="1" dirty="0"/>
              <a:t>Indicaciones quirúrgicas de fractura de cráneo </a:t>
            </a:r>
          </a:p>
        </p:txBody>
      </p:sp>
      <p:sp>
        <p:nvSpPr>
          <p:cNvPr id="6" name="Marcador de contenido 5"/>
          <p:cNvSpPr>
            <a:spLocks noGrp="1"/>
          </p:cNvSpPr>
          <p:nvPr>
            <p:ph sz="quarter" idx="2"/>
          </p:nvPr>
        </p:nvSpPr>
        <p:spPr>
          <a:xfrm>
            <a:off x="4932603" y="1850740"/>
            <a:ext cx="3886200" cy="4232425"/>
          </a:xfrm>
        </p:spPr>
        <p:txBody>
          <a:bodyPr>
            <a:noAutofit/>
          </a:bodyPr>
          <a:lstStyle/>
          <a:p>
            <a:r>
              <a:rPr lang="es-CO" sz="1400" dirty="0"/>
              <a:t>Depresión &gt; 10mm.</a:t>
            </a:r>
          </a:p>
          <a:p>
            <a:endParaRPr lang="es-CO" sz="1400" dirty="0"/>
          </a:p>
          <a:p>
            <a:r>
              <a:rPr lang="es-CO" sz="1400" dirty="0" err="1"/>
              <a:t>Neumoencéfalo</a:t>
            </a:r>
            <a:r>
              <a:rPr lang="es-CO" sz="1400" dirty="0"/>
              <a:t> intradural.</a:t>
            </a:r>
          </a:p>
          <a:p>
            <a:endParaRPr lang="es-CO" sz="1400" dirty="0"/>
          </a:p>
          <a:p>
            <a:r>
              <a:rPr lang="es-CO" sz="1400" dirty="0"/>
              <a:t>Fístula LCR.</a:t>
            </a:r>
          </a:p>
          <a:p>
            <a:endParaRPr lang="es-CO" sz="1400" dirty="0"/>
          </a:p>
          <a:p>
            <a:r>
              <a:rPr lang="es-CO" sz="1400" dirty="0"/>
              <a:t>Deformidad estética.</a:t>
            </a:r>
          </a:p>
          <a:p>
            <a:endParaRPr lang="es-CO" sz="1400" dirty="0"/>
          </a:p>
          <a:p>
            <a:r>
              <a:rPr lang="es-CO" sz="1400" dirty="0"/>
              <a:t>HIC significativo.</a:t>
            </a:r>
          </a:p>
          <a:p>
            <a:endParaRPr lang="es-CO" sz="1400" dirty="0"/>
          </a:p>
          <a:p>
            <a:r>
              <a:rPr lang="es-CO" sz="1400" dirty="0"/>
              <a:t>Contaminación.</a:t>
            </a:r>
          </a:p>
          <a:p>
            <a:endParaRPr lang="es-CO" sz="1400" dirty="0"/>
          </a:p>
          <a:p>
            <a:r>
              <a:rPr lang="es-CO" sz="1400" dirty="0"/>
              <a:t>Infección de la herida.</a:t>
            </a:r>
          </a:p>
          <a:p>
            <a:endParaRPr lang="es-CO" sz="1400" dirty="0"/>
          </a:p>
          <a:p>
            <a:pPr marL="0" indent="0">
              <a:buNone/>
            </a:pPr>
            <a:endParaRPr lang="es-CO" sz="1400" dirty="0"/>
          </a:p>
        </p:txBody>
      </p:sp>
      <p:sp>
        <p:nvSpPr>
          <p:cNvPr id="8" name="Marcador de contenido 7"/>
          <p:cNvSpPr>
            <a:spLocks noGrp="1"/>
          </p:cNvSpPr>
          <p:nvPr>
            <p:ph sz="quarter" idx="4"/>
          </p:nvPr>
        </p:nvSpPr>
        <p:spPr>
          <a:xfrm>
            <a:off x="8559648" y="1978422"/>
            <a:ext cx="3632352" cy="1486673"/>
          </a:xfrm>
        </p:spPr>
        <p:txBody>
          <a:bodyPr>
            <a:normAutofit/>
          </a:bodyPr>
          <a:lstStyle/>
          <a:p>
            <a:r>
              <a:rPr lang="es-CO" sz="1400" dirty="0"/>
              <a:t>Síntomas.</a:t>
            </a:r>
          </a:p>
          <a:p>
            <a:pPr marL="0" indent="0">
              <a:buNone/>
            </a:pPr>
            <a:r>
              <a:rPr lang="es-CO" sz="1400" dirty="0"/>
              <a:t> </a:t>
            </a:r>
          </a:p>
          <a:p>
            <a:r>
              <a:rPr lang="es-CO" sz="1400" dirty="0"/>
              <a:t>Desplazamiento &gt;10mm.</a:t>
            </a:r>
          </a:p>
          <a:p>
            <a:endParaRPr lang="es-CO" sz="1400" dirty="0"/>
          </a:p>
          <a:p>
            <a:endParaRPr lang="es-CO" sz="1400" dirty="0"/>
          </a:p>
        </p:txBody>
      </p:sp>
      <p:sp>
        <p:nvSpPr>
          <p:cNvPr id="5" name="Marcador de texto 4"/>
          <p:cNvSpPr>
            <a:spLocks noGrp="1"/>
          </p:cNvSpPr>
          <p:nvPr>
            <p:ph type="body" sz="quarter" idx="1"/>
          </p:nvPr>
        </p:nvSpPr>
        <p:spPr>
          <a:xfrm>
            <a:off x="4891618" y="1125352"/>
            <a:ext cx="3205020" cy="575396"/>
          </a:xfrm>
          <a:solidFill>
            <a:srgbClr val="152B48"/>
          </a:solid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s-CO" sz="2000" dirty="0">
                <a:solidFill>
                  <a:schemeClr val="bg1"/>
                </a:solidFill>
              </a:rPr>
              <a:t>Fracturas abiertas</a:t>
            </a:r>
          </a:p>
        </p:txBody>
      </p:sp>
      <p:sp>
        <p:nvSpPr>
          <p:cNvPr id="7" name="Marcador de texto 6"/>
          <p:cNvSpPr>
            <a:spLocks noGrp="1"/>
          </p:cNvSpPr>
          <p:nvPr>
            <p:ph type="body" sz="quarter" idx="3"/>
          </p:nvPr>
        </p:nvSpPr>
        <p:spPr>
          <a:xfrm>
            <a:off x="8547615" y="1109384"/>
            <a:ext cx="3289434" cy="575396"/>
          </a:xfrm>
          <a:solidFill>
            <a:srgbClr val="06AEAA"/>
          </a:solidFill>
        </p:spPr>
        <p:style>
          <a:lnRef idx="3">
            <a:schemeClr val="lt1"/>
          </a:lnRef>
          <a:fillRef idx="1">
            <a:schemeClr val="accent6"/>
          </a:fillRef>
          <a:effectRef idx="1">
            <a:schemeClr val="accent6"/>
          </a:effectRef>
          <a:fontRef idx="minor">
            <a:schemeClr val="lt1"/>
          </a:fontRef>
        </p:style>
        <p:txBody>
          <a:bodyPr>
            <a:normAutofit/>
          </a:bodyPr>
          <a:lstStyle/>
          <a:p>
            <a:pPr algn="ctr"/>
            <a:r>
              <a:rPr lang="es-CO" sz="2000" dirty="0">
                <a:solidFill>
                  <a:schemeClr val="bg1"/>
                </a:solidFill>
              </a:rPr>
              <a:t>Fracturas deprimidas</a:t>
            </a:r>
          </a:p>
        </p:txBody>
      </p:sp>
      <p:sp>
        <p:nvSpPr>
          <p:cNvPr id="9" name="2 CuadroTexto"/>
          <p:cNvSpPr txBox="1"/>
          <p:nvPr/>
        </p:nvSpPr>
        <p:spPr>
          <a:xfrm>
            <a:off x="4932603" y="6477228"/>
            <a:ext cx="8574379" cy="215444"/>
          </a:xfrm>
          <a:prstGeom prst="rect">
            <a:avLst/>
          </a:prstGeom>
          <a:noFill/>
        </p:spPr>
        <p:txBody>
          <a:bodyPr wrap="square" rtlCol="0">
            <a:spAutoFit/>
          </a:bodyPr>
          <a:lstStyle/>
          <a:p>
            <a:pPr algn="just"/>
            <a:r>
              <a:rPr lang="es-ES" sz="800" dirty="0" err="1">
                <a:solidFill>
                  <a:srgbClr val="002060"/>
                </a:solidFill>
                <a:latin typeface="Montserrat" panose="00000500000000000000" pitchFamily="50" charset="0"/>
              </a:rPr>
              <a:t>Bullok</a:t>
            </a:r>
            <a:r>
              <a:rPr lang="es-ES" sz="800" dirty="0">
                <a:solidFill>
                  <a:srgbClr val="002060"/>
                </a:solidFill>
                <a:latin typeface="Montserrat" panose="00000500000000000000" pitchFamily="50" charset="0"/>
              </a:rPr>
              <a:t> MR, </a:t>
            </a:r>
            <a:r>
              <a:rPr lang="es-ES" sz="800" dirty="0" err="1">
                <a:solidFill>
                  <a:srgbClr val="002060"/>
                </a:solidFill>
                <a:latin typeface="Montserrat" panose="00000500000000000000" pitchFamily="50" charset="0"/>
              </a:rPr>
              <a:t>Chesnut</a:t>
            </a:r>
            <a:r>
              <a:rPr lang="es-ES" sz="800" dirty="0">
                <a:solidFill>
                  <a:srgbClr val="002060"/>
                </a:solidFill>
                <a:latin typeface="Montserrat" panose="00000500000000000000" pitchFamily="50" charset="0"/>
              </a:rPr>
              <a:t> RM, </a:t>
            </a:r>
            <a:r>
              <a:rPr lang="es-ES" sz="800" dirty="0" err="1">
                <a:solidFill>
                  <a:srgbClr val="002060"/>
                </a:solidFill>
                <a:latin typeface="Montserrat" panose="00000500000000000000" pitchFamily="50" charset="0"/>
              </a:rPr>
              <a:t>Ghajar</a:t>
            </a:r>
            <a:r>
              <a:rPr lang="es-ES" sz="800" dirty="0">
                <a:solidFill>
                  <a:srgbClr val="002060"/>
                </a:solidFill>
                <a:latin typeface="Montserrat" panose="00000500000000000000" pitchFamily="50" charset="0"/>
              </a:rPr>
              <a:t> J, et al. </a:t>
            </a:r>
            <a:r>
              <a:rPr lang="es-ES" sz="800" dirty="0" err="1">
                <a:solidFill>
                  <a:srgbClr val="002060"/>
                </a:solidFill>
                <a:latin typeface="Montserrat" panose="00000500000000000000" pitchFamily="50" charset="0"/>
              </a:rPr>
              <a:t>Surgical</a:t>
            </a:r>
            <a:r>
              <a:rPr lang="es-ES" sz="800" dirty="0">
                <a:solidFill>
                  <a:srgbClr val="002060"/>
                </a:solidFill>
                <a:latin typeface="Montserrat" panose="00000500000000000000" pitchFamily="50" charset="0"/>
              </a:rPr>
              <a:t> </a:t>
            </a:r>
            <a:r>
              <a:rPr lang="es-ES" sz="800" dirty="0" err="1">
                <a:solidFill>
                  <a:srgbClr val="002060"/>
                </a:solidFill>
                <a:latin typeface="Montserrat" panose="00000500000000000000" pitchFamily="50" charset="0"/>
              </a:rPr>
              <a:t>management</a:t>
            </a:r>
            <a:r>
              <a:rPr lang="es-ES" sz="800" dirty="0">
                <a:solidFill>
                  <a:srgbClr val="002060"/>
                </a:solidFill>
                <a:latin typeface="Montserrat" panose="00000500000000000000" pitchFamily="50" charset="0"/>
              </a:rPr>
              <a:t> of </a:t>
            </a:r>
            <a:r>
              <a:rPr lang="es-ES" sz="800" dirty="0" err="1">
                <a:solidFill>
                  <a:srgbClr val="002060"/>
                </a:solidFill>
                <a:latin typeface="Montserrat" panose="00000500000000000000" pitchFamily="50" charset="0"/>
              </a:rPr>
              <a:t>depressed</a:t>
            </a:r>
            <a:r>
              <a:rPr lang="es-ES" sz="800" dirty="0">
                <a:solidFill>
                  <a:srgbClr val="002060"/>
                </a:solidFill>
                <a:latin typeface="Montserrat" panose="00000500000000000000" pitchFamily="50" charset="0"/>
              </a:rPr>
              <a:t> </a:t>
            </a:r>
            <a:r>
              <a:rPr lang="es-ES" sz="800" dirty="0" err="1">
                <a:solidFill>
                  <a:srgbClr val="002060"/>
                </a:solidFill>
                <a:latin typeface="Montserrat" panose="00000500000000000000" pitchFamily="50" charset="0"/>
              </a:rPr>
              <a:t>cranial</a:t>
            </a:r>
            <a:r>
              <a:rPr lang="es-ES" sz="800" dirty="0">
                <a:solidFill>
                  <a:srgbClr val="002060"/>
                </a:solidFill>
                <a:latin typeface="Montserrat" panose="00000500000000000000" pitchFamily="50" charset="0"/>
              </a:rPr>
              <a:t> fractures. </a:t>
            </a:r>
            <a:r>
              <a:rPr lang="es-ES" sz="800" dirty="0" err="1">
                <a:solidFill>
                  <a:srgbClr val="002060"/>
                </a:solidFill>
                <a:latin typeface="Montserrat" panose="00000500000000000000" pitchFamily="50" charset="0"/>
              </a:rPr>
              <a:t>Neurosurgery</a:t>
            </a:r>
            <a:r>
              <a:rPr lang="es-ES" sz="800" dirty="0">
                <a:solidFill>
                  <a:srgbClr val="002060"/>
                </a:solidFill>
                <a:latin typeface="Montserrat" panose="00000500000000000000" pitchFamily="50" charset="0"/>
              </a:rPr>
              <a:t> 2006; 58: S56-S60.</a:t>
            </a:r>
          </a:p>
        </p:txBody>
      </p:sp>
    </p:spTree>
    <p:extLst>
      <p:ext uri="{BB962C8B-B14F-4D97-AF65-F5344CB8AC3E}">
        <p14:creationId xmlns:p14="http://schemas.microsoft.com/office/powerpoint/2010/main" val="1236846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9192" y="225261"/>
            <a:ext cx="8229600" cy="990600"/>
          </a:xfrm>
        </p:spPr>
        <p:txBody>
          <a:bodyPr>
            <a:noAutofit/>
          </a:bodyPr>
          <a:lstStyle/>
          <a:p>
            <a:pPr algn="ctr"/>
            <a:r>
              <a:rPr lang="es-CO" sz="3200" b="1" dirty="0"/>
              <a:t>Indicaciones quirúrgicas sangrados</a:t>
            </a:r>
          </a:p>
        </p:txBody>
      </p:sp>
      <p:sp>
        <p:nvSpPr>
          <p:cNvPr id="4" name="3 CuadroTexto"/>
          <p:cNvSpPr txBox="1"/>
          <p:nvPr/>
        </p:nvSpPr>
        <p:spPr>
          <a:xfrm>
            <a:off x="1531005" y="1496744"/>
            <a:ext cx="5491764" cy="2308324"/>
          </a:xfrm>
          <a:prstGeom prst="rect">
            <a:avLst/>
          </a:prstGeom>
          <a:solidFill>
            <a:srgbClr val="152B48"/>
          </a:solidFill>
          <a:ln>
            <a:solidFill>
              <a:srgbClr val="FFFFFF"/>
            </a:solidFill>
          </a:ln>
        </p:spPr>
        <p:txBody>
          <a:bodyPr wrap="square" rtlCol="0">
            <a:spAutoFit/>
          </a:bodyPr>
          <a:lstStyle/>
          <a:p>
            <a:pPr algn="ctr"/>
            <a:r>
              <a:rPr lang="es-CO" b="1" dirty="0">
                <a:solidFill>
                  <a:schemeClr val="bg1"/>
                </a:solidFill>
                <a:latin typeface="Montserrat" panose="00000500000000000000" pitchFamily="50" charset="0"/>
              </a:rPr>
              <a:t> Hematoma epidural</a:t>
            </a:r>
          </a:p>
          <a:p>
            <a:pPr algn="ctr"/>
            <a:endParaRPr lang="es-CO" dirty="0">
              <a:solidFill>
                <a:schemeClr val="bg1"/>
              </a:solidFill>
              <a:latin typeface="Montserrat" panose="00000500000000000000" pitchFamily="50" charset="0"/>
            </a:endParaRPr>
          </a:p>
          <a:p>
            <a:pPr marL="285750" indent="-285750" algn="just">
              <a:buClr>
                <a:schemeClr val="accent6"/>
              </a:buClr>
              <a:buFont typeface="Arial" pitchFamily="34" charset="0"/>
              <a:buChar char="•"/>
            </a:pPr>
            <a:r>
              <a:rPr lang="es-CO" dirty="0">
                <a:solidFill>
                  <a:schemeClr val="bg1"/>
                </a:solidFill>
                <a:latin typeface="Montserrat" panose="00000500000000000000" pitchFamily="50" charset="0"/>
              </a:rPr>
              <a:t>Volumen &gt; de 30 ml.</a:t>
            </a:r>
          </a:p>
          <a:p>
            <a:pPr marL="285750" indent="-285750" algn="just">
              <a:buClr>
                <a:schemeClr val="accent6"/>
              </a:buClr>
              <a:buFont typeface="Arial" pitchFamily="34" charset="0"/>
              <a:buChar char="•"/>
            </a:pPr>
            <a:r>
              <a:rPr lang="es-CO" dirty="0">
                <a:solidFill>
                  <a:schemeClr val="bg1"/>
                </a:solidFill>
                <a:latin typeface="Montserrat" panose="00000500000000000000" pitchFamily="50" charset="0"/>
              </a:rPr>
              <a:t>Diámetro mayor de 15 </a:t>
            </a:r>
            <a:r>
              <a:rPr lang="es-CO" dirty="0" err="1">
                <a:solidFill>
                  <a:schemeClr val="bg1"/>
                </a:solidFill>
                <a:latin typeface="Montserrat" panose="00000500000000000000" pitchFamily="50" charset="0"/>
              </a:rPr>
              <a:t>mm.</a:t>
            </a:r>
            <a:r>
              <a:rPr lang="es-CO" dirty="0">
                <a:solidFill>
                  <a:schemeClr val="bg1"/>
                </a:solidFill>
                <a:latin typeface="Montserrat" panose="00000500000000000000" pitchFamily="50" charset="0"/>
              </a:rPr>
              <a:t> </a:t>
            </a:r>
          </a:p>
          <a:p>
            <a:pPr marL="285750" indent="-285750" algn="just">
              <a:buClr>
                <a:schemeClr val="accent6"/>
              </a:buClr>
              <a:buFont typeface="Arial" pitchFamily="34" charset="0"/>
              <a:buChar char="•"/>
            </a:pPr>
            <a:r>
              <a:rPr lang="es-CO" dirty="0">
                <a:solidFill>
                  <a:schemeClr val="bg1"/>
                </a:solidFill>
                <a:latin typeface="Montserrat" panose="00000500000000000000" pitchFamily="50" charset="0"/>
              </a:rPr>
              <a:t>Desviación de línea media mayor de 5 </a:t>
            </a:r>
            <a:r>
              <a:rPr lang="es-CO" dirty="0" err="1">
                <a:solidFill>
                  <a:schemeClr val="bg1"/>
                </a:solidFill>
                <a:latin typeface="Montserrat" panose="00000500000000000000" pitchFamily="50" charset="0"/>
              </a:rPr>
              <a:t>mm.</a:t>
            </a:r>
            <a:r>
              <a:rPr lang="es-CO" dirty="0">
                <a:solidFill>
                  <a:schemeClr val="bg1"/>
                </a:solidFill>
                <a:latin typeface="Montserrat" panose="00000500000000000000" pitchFamily="50" charset="0"/>
              </a:rPr>
              <a:t> </a:t>
            </a:r>
          </a:p>
          <a:p>
            <a:pPr marL="285750" indent="-285750" algn="just">
              <a:buClr>
                <a:schemeClr val="accent6"/>
              </a:buClr>
              <a:buFont typeface="Arial" pitchFamily="34" charset="0"/>
              <a:buChar char="•"/>
            </a:pPr>
            <a:r>
              <a:rPr lang="es-CO" dirty="0">
                <a:solidFill>
                  <a:schemeClr val="bg1"/>
                </a:solidFill>
                <a:latin typeface="Montserrat" panose="00000500000000000000" pitchFamily="50" charset="0"/>
              </a:rPr>
              <a:t>Evento agudo con GCS ≤ 8. </a:t>
            </a:r>
          </a:p>
          <a:p>
            <a:pPr marL="285750" indent="-285750" algn="just">
              <a:buClr>
                <a:schemeClr val="accent6"/>
              </a:buClr>
              <a:buFont typeface="Arial" pitchFamily="34" charset="0"/>
              <a:buChar char="•"/>
            </a:pPr>
            <a:r>
              <a:rPr lang="es-CO" dirty="0">
                <a:solidFill>
                  <a:schemeClr val="bg1"/>
                </a:solidFill>
                <a:latin typeface="Montserrat" panose="00000500000000000000" pitchFamily="50" charset="0"/>
              </a:rPr>
              <a:t>Anisocoria. </a:t>
            </a:r>
          </a:p>
          <a:p>
            <a:pPr marL="285750" indent="-285750" algn="just">
              <a:buClr>
                <a:schemeClr val="accent6"/>
              </a:buClr>
              <a:buFont typeface="Arial" pitchFamily="34" charset="0"/>
              <a:buChar char="•"/>
            </a:pPr>
            <a:r>
              <a:rPr lang="es-CO" dirty="0">
                <a:solidFill>
                  <a:schemeClr val="bg1"/>
                </a:solidFill>
                <a:latin typeface="Montserrat" panose="00000500000000000000" pitchFamily="50" charset="0"/>
              </a:rPr>
              <a:t>Déficit neurológico focal.</a:t>
            </a:r>
          </a:p>
        </p:txBody>
      </p:sp>
      <p:pic>
        <p:nvPicPr>
          <p:cNvPr id="5122" name="Picture 2"/>
          <p:cNvPicPr>
            <a:picLocks noChangeAspect="1" noChangeArrowheads="1"/>
          </p:cNvPicPr>
          <p:nvPr/>
        </p:nvPicPr>
        <p:blipFill>
          <a:blip r:embed="rId3">
            <a:lum contrast="20000"/>
            <a:extLst>
              <a:ext uri="{28A0092B-C50C-407E-A947-70E740481C1C}">
                <a14:useLocalDpi xmlns:a14="http://schemas.microsoft.com/office/drawing/2010/main"/>
              </a:ext>
            </a:extLst>
          </a:blip>
          <a:srcRect/>
          <a:stretch>
            <a:fillRect/>
          </a:stretch>
        </p:blipFill>
        <p:spPr bwMode="auto">
          <a:xfrm>
            <a:off x="7626230" y="1510328"/>
            <a:ext cx="3034765" cy="348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CuadroTexto"/>
          <p:cNvSpPr txBox="1"/>
          <p:nvPr/>
        </p:nvSpPr>
        <p:spPr>
          <a:xfrm>
            <a:off x="4856422" y="6279756"/>
            <a:ext cx="8574379" cy="230832"/>
          </a:xfrm>
          <a:prstGeom prst="rect">
            <a:avLst/>
          </a:prstGeom>
          <a:noFill/>
        </p:spPr>
        <p:txBody>
          <a:bodyPr wrap="square" rtlCol="0">
            <a:spAutoFit/>
          </a:bodyPr>
          <a:lstStyle/>
          <a:p>
            <a:pPr algn="just"/>
            <a:r>
              <a:rPr lang="es-ES" sz="900" dirty="0" err="1">
                <a:solidFill>
                  <a:srgbClr val="002060"/>
                </a:solidFill>
                <a:latin typeface="Montserrat" panose="00000500000000000000" pitchFamily="50" charset="0"/>
              </a:rPr>
              <a:t>Bullok</a:t>
            </a:r>
            <a:r>
              <a:rPr lang="es-ES" sz="900" dirty="0">
                <a:solidFill>
                  <a:srgbClr val="002060"/>
                </a:solidFill>
                <a:latin typeface="Montserrat" panose="00000500000000000000" pitchFamily="50" charset="0"/>
              </a:rPr>
              <a:t> MR, </a:t>
            </a:r>
            <a:r>
              <a:rPr lang="es-ES" sz="900" dirty="0" err="1">
                <a:solidFill>
                  <a:srgbClr val="002060"/>
                </a:solidFill>
                <a:latin typeface="Montserrat" panose="00000500000000000000" pitchFamily="50" charset="0"/>
              </a:rPr>
              <a:t>Chesnut</a:t>
            </a:r>
            <a:r>
              <a:rPr lang="es-ES" sz="900" dirty="0">
                <a:solidFill>
                  <a:srgbClr val="002060"/>
                </a:solidFill>
                <a:latin typeface="Montserrat" panose="00000500000000000000" pitchFamily="50" charset="0"/>
              </a:rPr>
              <a:t> RM, </a:t>
            </a:r>
            <a:r>
              <a:rPr lang="es-ES" sz="900" dirty="0" err="1">
                <a:solidFill>
                  <a:srgbClr val="002060"/>
                </a:solidFill>
                <a:latin typeface="Montserrat" panose="00000500000000000000" pitchFamily="50" charset="0"/>
              </a:rPr>
              <a:t>Ghajar</a:t>
            </a:r>
            <a:r>
              <a:rPr lang="es-ES" sz="900" dirty="0">
                <a:solidFill>
                  <a:srgbClr val="002060"/>
                </a:solidFill>
                <a:latin typeface="Montserrat" panose="00000500000000000000" pitchFamily="50" charset="0"/>
              </a:rPr>
              <a:t> J, et al. </a:t>
            </a:r>
            <a:r>
              <a:rPr lang="es-ES" sz="900" dirty="0" err="1">
                <a:solidFill>
                  <a:srgbClr val="002060"/>
                </a:solidFill>
                <a:latin typeface="Montserrat" panose="00000500000000000000" pitchFamily="50" charset="0"/>
              </a:rPr>
              <a:t>Surgical</a:t>
            </a:r>
            <a:r>
              <a:rPr lang="es-ES" sz="900" dirty="0">
                <a:solidFill>
                  <a:srgbClr val="002060"/>
                </a:solidFill>
                <a:latin typeface="Montserrat" panose="00000500000000000000" pitchFamily="50" charset="0"/>
              </a:rPr>
              <a:t> </a:t>
            </a:r>
            <a:r>
              <a:rPr lang="es-ES" sz="900" dirty="0" err="1">
                <a:solidFill>
                  <a:srgbClr val="002060"/>
                </a:solidFill>
                <a:latin typeface="Montserrat" panose="00000500000000000000" pitchFamily="50" charset="0"/>
              </a:rPr>
              <a:t>management</a:t>
            </a:r>
            <a:r>
              <a:rPr lang="es-ES" sz="900" dirty="0">
                <a:solidFill>
                  <a:srgbClr val="002060"/>
                </a:solidFill>
                <a:latin typeface="Montserrat" panose="00000500000000000000" pitchFamily="50" charset="0"/>
              </a:rPr>
              <a:t> of </a:t>
            </a:r>
            <a:r>
              <a:rPr lang="es-ES" sz="900" dirty="0" err="1">
                <a:solidFill>
                  <a:srgbClr val="002060"/>
                </a:solidFill>
                <a:latin typeface="Montserrat" panose="00000500000000000000" pitchFamily="50" charset="0"/>
              </a:rPr>
              <a:t>acute</a:t>
            </a:r>
            <a:r>
              <a:rPr lang="es-ES" sz="900" dirty="0">
                <a:solidFill>
                  <a:srgbClr val="002060"/>
                </a:solidFill>
                <a:latin typeface="Montserrat" panose="00000500000000000000" pitchFamily="50" charset="0"/>
              </a:rPr>
              <a:t> epidural hematomas. </a:t>
            </a:r>
            <a:r>
              <a:rPr lang="es-ES" sz="900" dirty="0" err="1">
                <a:solidFill>
                  <a:srgbClr val="002060"/>
                </a:solidFill>
                <a:latin typeface="Montserrat" panose="00000500000000000000" pitchFamily="50" charset="0"/>
              </a:rPr>
              <a:t>Neurosurgery</a:t>
            </a:r>
            <a:r>
              <a:rPr lang="es-ES" sz="900" dirty="0">
                <a:solidFill>
                  <a:srgbClr val="002060"/>
                </a:solidFill>
                <a:latin typeface="Montserrat" panose="00000500000000000000" pitchFamily="50" charset="0"/>
              </a:rPr>
              <a:t> 2006; 58: S7-15.</a:t>
            </a:r>
          </a:p>
        </p:txBody>
      </p:sp>
    </p:spTree>
    <p:extLst>
      <p:ext uri="{BB962C8B-B14F-4D97-AF65-F5344CB8AC3E}">
        <p14:creationId xmlns:p14="http://schemas.microsoft.com/office/powerpoint/2010/main" val="820676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662753" y="1147501"/>
            <a:ext cx="5045987" cy="2462213"/>
          </a:xfrm>
          <a:prstGeom prst="rect">
            <a:avLst/>
          </a:prstGeom>
          <a:solidFill>
            <a:srgbClr val="152B48"/>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CO" sz="1400" b="1" dirty="0">
                <a:solidFill>
                  <a:schemeClr val="bg1"/>
                </a:solidFill>
                <a:latin typeface="Montserrat" panose="00000500000000000000" pitchFamily="50" charset="0"/>
              </a:rPr>
              <a:t>Hematoma subdural</a:t>
            </a:r>
          </a:p>
          <a:p>
            <a:pPr algn="ctr"/>
            <a:endParaRPr lang="es-CO" sz="1400" b="1" dirty="0">
              <a:solidFill>
                <a:schemeClr val="bg1"/>
              </a:solidFill>
              <a:latin typeface="Montserrat" panose="00000500000000000000" pitchFamily="50" charset="0"/>
            </a:endParaRPr>
          </a:p>
          <a:p>
            <a:pPr marL="457200" indent="-457200" algn="just">
              <a:buClr>
                <a:schemeClr val="accent6"/>
              </a:buClr>
              <a:buFont typeface="Arial" pitchFamily="34" charset="0"/>
              <a:buChar char="•"/>
            </a:pPr>
            <a:r>
              <a:rPr lang="es-CO" sz="1400" dirty="0">
                <a:solidFill>
                  <a:schemeClr val="bg1"/>
                </a:solidFill>
                <a:latin typeface="Montserrat" panose="00000500000000000000" pitchFamily="50" charset="0"/>
              </a:rPr>
              <a:t>Diámetro mayor de 10 </a:t>
            </a:r>
            <a:r>
              <a:rPr lang="es-CO" sz="1400" dirty="0" err="1">
                <a:solidFill>
                  <a:schemeClr val="bg1"/>
                </a:solidFill>
                <a:latin typeface="Montserrat" panose="00000500000000000000" pitchFamily="50" charset="0"/>
              </a:rPr>
              <a:t>mm.</a:t>
            </a:r>
            <a:r>
              <a:rPr lang="es-CO" sz="1400" dirty="0">
                <a:solidFill>
                  <a:schemeClr val="bg1"/>
                </a:solidFill>
                <a:latin typeface="Montserrat" panose="00000500000000000000" pitchFamily="50" charset="0"/>
              </a:rPr>
              <a:t> </a:t>
            </a:r>
          </a:p>
          <a:p>
            <a:pPr marL="457200" indent="-457200" algn="just">
              <a:buClr>
                <a:schemeClr val="accent6"/>
              </a:buClr>
              <a:buFont typeface="Arial" pitchFamily="34" charset="0"/>
              <a:buChar char="•"/>
            </a:pPr>
            <a:endParaRPr lang="es-CO" sz="1400" dirty="0">
              <a:solidFill>
                <a:schemeClr val="bg1"/>
              </a:solidFill>
              <a:latin typeface="Montserrat" panose="00000500000000000000" pitchFamily="50" charset="0"/>
            </a:endParaRPr>
          </a:p>
          <a:p>
            <a:pPr marL="457200" indent="-457200" algn="just">
              <a:buClr>
                <a:schemeClr val="accent6"/>
              </a:buClr>
              <a:buFont typeface="Arial" pitchFamily="34" charset="0"/>
              <a:buChar char="•"/>
            </a:pPr>
            <a:r>
              <a:rPr lang="es-CO" sz="1400" dirty="0">
                <a:solidFill>
                  <a:schemeClr val="bg1"/>
                </a:solidFill>
                <a:latin typeface="Montserrat" panose="00000500000000000000" pitchFamily="50" charset="0"/>
              </a:rPr>
              <a:t>Desviación de línea media mayor de 5 </a:t>
            </a:r>
            <a:r>
              <a:rPr lang="es-CO" sz="1400" dirty="0" err="1">
                <a:solidFill>
                  <a:schemeClr val="bg1"/>
                </a:solidFill>
                <a:latin typeface="Montserrat" panose="00000500000000000000" pitchFamily="50" charset="0"/>
              </a:rPr>
              <a:t>mm.</a:t>
            </a:r>
            <a:r>
              <a:rPr lang="es-CO" sz="1400" dirty="0">
                <a:solidFill>
                  <a:schemeClr val="bg1"/>
                </a:solidFill>
                <a:latin typeface="Montserrat" panose="00000500000000000000" pitchFamily="50" charset="0"/>
              </a:rPr>
              <a:t> </a:t>
            </a:r>
          </a:p>
          <a:p>
            <a:pPr marL="457200" indent="-457200" algn="just">
              <a:buClr>
                <a:schemeClr val="accent6"/>
              </a:buClr>
              <a:buFont typeface="Arial" pitchFamily="34" charset="0"/>
              <a:buChar char="•"/>
            </a:pPr>
            <a:endParaRPr lang="es-CO" sz="1400" dirty="0">
              <a:solidFill>
                <a:schemeClr val="bg1"/>
              </a:solidFill>
              <a:latin typeface="Montserrat" panose="00000500000000000000" pitchFamily="50" charset="0"/>
            </a:endParaRPr>
          </a:p>
          <a:p>
            <a:pPr marL="457200" indent="-457200" algn="just">
              <a:buClr>
                <a:schemeClr val="accent6"/>
              </a:buClr>
              <a:buFont typeface="Arial" pitchFamily="34" charset="0"/>
              <a:buChar char="•"/>
            </a:pPr>
            <a:r>
              <a:rPr lang="es-CO" sz="1400" dirty="0">
                <a:solidFill>
                  <a:schemeClr val="bg1"/>
                </a:solidFill>
                <a:latin typeface="Montserrat" panose="00000500000000000000" pitchFamily="50" charset="0"/>
              </a:rPr>
              <a:t>Caída en GCS de 2 o más.</a:t>
            </a:r>
          </a:p>
          <a:p>
            <a:pPr marL="457200" indent="-457200" algn="just">
              <a:buClr>
                <a:schemeClr val="accent6"/>
              </a:buClr>
              <a:buFont typeface="Arial" pitchFamily="34" charset="0"/>
              <a:buChar char="•"/>
            </a:pPr>
            <a:endParaRPr lang="es-CO" sz="1400" dirty="0">
              <a:solidFill>
                <a:schemeClr val="bg1"/>
              </a:solidFill>
              <a:latin typeface="Montserrat" panose="00000500000000000000" pitchFamily="50" charset="0"/>
            </a:endParaRPr>
          </a:p>
          <a:p>
            <a:pPr marL="457200" indent="-457200" algn="just">
              <a:buClr>
                <a:schemeClr val="accent6"/>
              </a:buClr>
              <a:buFont typeface="Arial" pitchFamily="34" charset="0"/>
              <a:buChar char="•"/>
            </a:pPr>
            <a:r>
              <a:rPr lang="es-CO" sz="1400" dirty="0">
                <a:solidFill>
                  <a:schemeClr val="bg1"/>
                </a:solidFill>
                <a:latin typeface="Montserrat" panose="00000500000000000000" pitchFamily="50" charset="0"/>
              </a:rPr>
              <a:t>Cambios pupilares.</a:t>
            </a:r>
          </a:p>
          <a:p>
            <a:pPr marL="457200" indent="-457200" algn="just">
              <a:buClr>
                <a:schemeClr val="accent6"/>
              </a:buClr>
              <a:buFont typeface="Arial" pitchFamily="34" charset="0"/>
              <a:buChar char="•"/>
            </a:pPr>
            <a:endParaRPr lang="es-CO" sz="1400" dirty="0">
              <a:solidFill>
                <a:schemeClr val="bg1"/>
              </a:solidFill>
              <a:latin typeface="Montserrat" panose="00000500000000000000" pitchFamily="50" charset="0"/>
            </a:endParaRPr>
          </a:p>
          <a:p>
            <a:pPr marL="457200" indent="-457200" algn="just">
              <a:buClr>
                <a:schemeClr val="accent6"/>
              </a:buClr>
              <a:buFont typeface="Arial" pitchFamily="34" charset="0"/>
              <a:buChar char="•"/>
            </a:pPr>
            <a:r>
              <a:rPr lang="es-CO" sz="1400" dirty="0">
                <a:solidFill>
                  <a:schemeClr val="bg1"/>
                </a:solidFill>
                <a:latin typeface="Montserrat" panose="00000500000000000000" pitchFamily="50" charset="0"/>
              </a:rPr>
              <a:t>PIC mayor de 20 </a:t>
            </a:r>
            <a:r>
              <a:rPr lang="es-CO" sz="1400" dirty="0" err="1">
                <a:solidFill>
                  <a:schemeClr val="bg1"/>
                </a:solidFill>
                <a:latin typeface="Montserrat" panose="00000500000000000000" pitchFamily="50" charset="0"/>
              </a:rPr>
              <a:t>mmHg</a:t>
            </a:r>
            <a:r>
              <a:rPr lang="es-CO" sz="1400" dirty="0">
                <a:solidFill>
                  <a:schemeClr val="bg1"/>
                </a:solidFill>
                <a:latin typeface="Montserrat" panose="00000500000000000000" pitchFamily="50" charset="0"/>
              </a:rPr>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58664" y="1147501"/>
            <a:ext cx="3424910" cy="374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CuadroTexto"/>
          <p:cNvSpPr txBox="1"/>
          <p:nvPr/>
        </p:nvSpPr>
        <p:spPr>
          <a:xfrm>
            <a:off x="5278037" y="6284498"/>
            <a:ext cx="8574379" cy="215444"/>
          </a:xfrm>
          <a:prstGeom prst="rect">
            <a:avLst/>
          </a:prstGeom>
          <a:noFill/>
        </p:spPr>
        <p:txBody>
          <a:bodyPr wrap="square" rtlCol="0">
            <a:spAutoFit/>
          </a:bodyPr>
          <a:lstStyle/>
          <a:p>
            <a:pPr algn="just"/>
            <a:r>
              <a:rPr lang="es-ES" sz="800" dirty="0" err="1">
                <a:solidFill>
                  <a:srgbClr val="002060"/>
                </a:solidFill>
                <a:latin typeface="Montserrat" panose="00000500000000000000" pitchFamily="50" charset="0"/>
              </a:rPr>
              <a:t>Bullok</a:t>
            </a:r>
            <a:r>
              <a:rPr lang="es-ES" sz="800" dirty="0">
                <a:solidFill>
                  <a:srgbClr val="002060"/>
                </a:solidFill>
                <a:latin typeface="Montserrat" panose="00000500000000000000" pitchFamily="50" charset="0"/>
              </a:rPr>
              <a:t> MR, </a:t>
            </a:r>
            <a:r>
              <a:rPr lang="es-ES" sz="800" dirty="0" err="1">
                <a:solidFill>
                  <a:srgbClr val="002060"/>
                </a:solidFill>
                <a:latin typeface="Montserrat" panose="00000500000000000000" pitchFamily="50" charset="0"/>
              </a:rPr>
              <a:t>Chesnut</a:t>
            </a:r>
            <a:r>
              <a:rPr lang="es-ES" sz="800" dirty="0">
                <a:solidFill>
                  <a:srgbClr val="002060"/>
                </a:solidFill>
                <a:latin typeface="Montserrat" panose="00000500000000000000" pitchFamily="50" charset="0"/>
              </a:rPr>
              <a:t> RM, </a:t>
            </a:r>
            <a:r>
              <a:rPr lang="es-ES" sz="800" dirty="0" err="1">
                <a:solidFill>
                  <a:srgbClr val="002060"/>
                </a:solidFill>
                <a:latin typeface="Montserrat" panose="00000500000000000000" pitchFamily="50" charset="0"/>
              </a:rPr>
              <a:t>Ghajar</a:t>
            </a:r>
            <a:r>
              <a:rPr lang="es-ES" sz="800" dirty="0">
                <a:solidFill>
                  <a:srgbClr val="002060"/>
                </a:solidFill>
                <a:latin typeface="Montserrat" panose="00000500000000000000" pitchFamily="50" charset="0"/>
              </a:rPr>
              <a:t> J, et al. </a:t>
            </a:r>
            <a:r>
              <a:rPr lang="es-ES" sz="800" dirty="0" err="1">
                <a:solidFill>
                  <a:srgbClr val="002060"/>
                </a:solidFill>
                <a:latin typeface="Montserrat" panose="00000500000000000000" pitchFamily="50" charset="0"/>
              </a:rPr>
              <a:t>Surgical</a:t>
            </a:r>
            <a:r>
              <a:rPr lang="es-ES" sz="800" dirty="0">
                <a:solidFill>
                  <a:srgbClr val="002060"/>
                </a:solidFill>
                <a:latin typeface="Montserrat" panose="00000500000000000000" pitchFamily="50" charset="0"/>
              </a:rPr>
              <a:t> </a:t>
            </a:r>
            <a:r>
              <a:rPr lang="es-ES" sz="800" dirty="0" err="1">
                <a:solidFill>
                  <a:srgbClr val="002060"/>
                </a:solidFill>
                <a:latin typeface="Montserrat" panose="00000500000000000000" pitchFamily="50" charset="0"/>
              </a:rPr>
              <a:t>management</a:t>
            </a:r>
            <a:r>
              <a:rPr lang="es-ES" sz="800" dirty="0">
                <a:solidFill>
                  <a:srgbClr val="002060"/>
                </a:solidFill>
                <a:latin typeface="Montserrat" panose="00000500000000000000" pitchFamily="50" charset="0"/>
              </a:rPr>
              <a:t> of </a:t>
            </a:r>
            <a:r>
              <a:rPr lang="es-ES" sz="800" dirty="0" err="1">
                <a:solidFill>
                  <a:srgbClr val="002060"/>
                </a:solidFill>
                <a:latin typeface="Montserrat" panose="00000500000000000000" pitchFamily="50" charset="0"/>
              </a:rPr>
              <a:t>acute</a:t>
            </a:r>
            <a:r>
              <a:rPr lang="es-ES" sz="800" dirty="0">
                <a:solidFill>
                  <a:srgbClr val="002060"/>
                </a:solidFill>
                <a:latin typeface="Montserrat" panose="00000500000000000000" pitchFamily="50" charset="0"/>
              </a:rPr>
              <a:t> subdural hematomas. </a:t>
            </a:r>
            <a:r>
              <a:rPr lang="es-ES" sz="800" dirty="0" err="1">
                <a:solidFill>
                  <a:srgbClr val="002060"/>
                </a:solidFill>
                <a:latin typeface="Montserrat" panose="00000500000000000000" pitchFamily="50" charset="0"/>
              </a:rPr>
              <a:t>Neurosurgery</a:t>
            </a:r>
            <a:r>
              <a:rPr lang="es-ES" sz="800" dirty="0">
                <a:solidFill>
                  <a:srgbClr val="002060"/>
                </a:solidFill>
                <a:latin typeface="Montserrat" panose="00000500000000000000" pitchFamily="50" charset="0"/>
              </a:rPr>
              <a:t> 2006; 58: S16-S24.</a:t>
            </a:r>
          </a:p>
        </p:txBody>
      </p:sp>
      <p:sp>
        <p:nvSpPr>
          <p:cNvPr id="8" name="1 Título"/>
          <p:cNvSpPr>
            <a:spLocks noGrp="1"/>
          </p:cNvSpPr>
          <p:nvPr>
            <p:ph type="title"/>
          </p:nvPr>
        </p:nvSpPr>
        <p:spPr>
          <a:xfrm>
            <a:off x="1909192" y="156901"/>
            <a:ext cx="8229600" cy="990600"/>
          </a:xfrm>
        </p:spPr>
        <p:txBody>
          <a:bodyPr>
            <a:noAutofit/>
          </a:bodyPr>
          <a:lstStyle/>
          <a:p>
            <a:pPr algn="ctr"/>
            <a:r>
              <a:rPr lang="es-CO" sz="3200" b="1" dirty="0"/>
              <a:t>Indicaciones quirúrgicas sangrados</a:t>
            </a:r>
          </a:p>
        </p:txBody>
      </p:sp>
    </p:spTree>
    <p:extLst>
      <p:ext uri="{BB962C8B-B14F-4D97-AF65-F5344CB8AC3E}">
        <p14:creationId xmlns:p14="http://schemas.microsoft.com/office/powerpoint/2010/main" val="2396590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8542" y="1147501"/>
            <a:ext cx="5653974" cy="1754326"/>
          </a:xfrm>
          <a:prstGeom prst="rect">
            <a:avLst/>
          </a:prstGeom>
          <a:solidFill>
            <a:srgbClr val="06AEAA"/>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CO" b="1" dirty="0">
                <a:solidFill>
                  <a:schemeClr val="bg1"/>
                </a:solidFill>
                <a:latin typeface="Montserrat" panose="00000500000000000000" pitchFamily="50" charset="0"/>
              </a:rPr>
              <a:t> Hemorragia intracerebral</a:t>
            </a:r>
          </a:p>
          <a:p>
            <a:pPr algn="ctr"/>
            <a:endParaRPr lang="es-CO" b="1" dirty="0">
              <a:solidFill>
                <a:schemeClr val="bg1"/>
              </a:solidFill>
              <a:latin typeface="Montserrat" panose="00000500000000000000" pitchFamily="50" charset="0"/>
            </a:endParaRPr>
          </a:p>
          <a:p>
            <a:pPr marL="285750" indent="-285750">
              <a:buFont typeface="Arial" pitchFamily="34" charset="0"/>
              <a:buChar char="•"/>
            </a:pPr>
            <a:r>
              <a:rPr lang="es-CO" b="1" dirty="0">
                <a:solidFill>
                  <a:schemeClr val="bg1"/>
                </a:solidFill>
                <a:latin typeface="Montserrat" panose="00000500000000000000" pitchFamily="50" charset="0"/>
              </a:rPr>
              <a:t>Fosa posterior:</a:t>
            </a:r>
            <a:r>
              <a:rPr lang="es-CO" dirty="0">
                <a:solidFill>
                  <a:schemeClr val="bg1"/>
                </a:solidFill>
                <a:latin typeface="Montserrat" panose="00000500000000000000" pitchFamily="50" charset="0"/>
              </a:rPr>
              <a:t> efecto de masa significativo </a:t>
            </a:r>
            <a:r>
              <a:rPr lang="es-CO" dirty="0">
                <a:solidFill>
                  <a:schemeClr val="bg1"/>
                </a:solidFill>
                <a:latin typeface="Montserrat" panose="00000500000000000000" pitchFamily="50" charset="0"/>
                <a:sym typeface="Wingdings" pitchFamily="2" charset="2"/>
              </a:rPr>
              <a:t> </a:t>
            </a:r>
            <a:r>
              <a:rPr lang="es-CO" dirty="0">
                <a:solidFill>
                  <a:schemeClr val="bg1"/>
                </a:solidFill>
                <a:latin typeface="Montserrat" panose="00000500000000000000" pitchFamily="50" charset="0"/>
              </a:rPr>
              <a:t>Compresión 4to ventrículo - Cisternas basales o hidrocefalia obstructiva – Deterioro neurológico atribuible a la lesión. </a:t>
            </a:r>
          </a:p>
        </p:txBody>
      </p:sp>
      <p:pic>
        <p:nvPicPr>
          <p:cNvPr id="7170" name="Picture 2"/>
          <p:cNvPicPr>
            <a:picLocks noChangeAspect="1" noChangeArrowheads="1"/>
          </p:cNvPicPr>
          <p:nvPr/>
        </p:nvPicPr>
        <p:blipFill>
          <a:blip r:embed="rId2" cstate="email">
            <a:lum contrast="20000"/>
            <a:extLst>
              <a:ext uri="{28A0092B-C50C-407E-A947-70E740481C1C}">
                <a14:useLocalDpi xmlns:a14="http://schemas.microsoft.com/office/drawing/2010/main"/>
              </a:ext>
            </a:extLst>
          </a:blip>
          <a:srcRect/>
          <a:stretch>
            <a:fillRect/>
          </a:stretch>
        </p:blipFill>
        <p:spPr bwMode="auto">
          <a:xfrm>
            <a:off x="8510565" y="3156980"/>
            <a:ext cx="2714077" cy="316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280851" y="1147501"/>
            <a:ext cx="5653974" cy="1754326"/>
          </a:xfrm>
          <a:prstGeom prst="rect">
            <a:avLst/>
          </a:prstGeom>
          <a:solidFill>
            <a:srgbClr val="152B48"/>
          </a:solidFill>
          <a:ln>
            <a:solidFill>
              <a:srgbClr val="FFFFFF"/>
            </a:solidFill>
          </a:ln>
        </p:spPr>
        <p:txBody>
          <a:bodyPr wrap="square" rtlCol="0">
            <a:spAutoFit/>
          </a:bodyPr>
          <a:lstStyle/>
          <a:p>
            <a:pPr algn="ctr">
              <a:buClr>
                <a:schemeClr val="accent6"/>
              </a:buClr>
            </a:pPr>
            <a:r>
              <a:rPr lang="es-CO" b="1" dirty="0">
                <a:solidFill>
                  <a:schemeClr val="bg1"/>
                </a:solidFill>
                <a:latin typeface="Montserrat" panose="00000500000000000000" pitchFamily="50" charset="0"/>
              </a:rPr>
              <a:t>Contusiones cerebrales</a:t>
            </a:r>
          </a:p>
          <a:p>
            <a:pPr algn="ctr">
              <a:buClr>
                <a:schemeClr val="accent6"/>
              </a:buClr>
            </a:pPr>
            <a:endParaRPr lang="es-CO" b="1" dirty="0">
              <a:solidFill>
                <a:schemeClr val="bg1"/>
              </a:solidFill>
              <a:latin typeface="Montserrat" panose="00000500000000000000" pitchFamily="50" charset="0"/>
            </a:endParaRPr>
          </a:p>
          <a:p>
            <a:pPr marL="342900" indent="-342900">
              <a:buClr>
                <a:schemeClr val="accent6"/>
              </a:buClr>
              <a:buFont typeface="Arial" pitchFamily="34" charset="0"/>
              <a:buChar char="•"/>
            </a:pPr>
            <a:r>
              <a:rPr lang="es-CO" dirty="0">
                <a:solidFill>
                  <a:schemeClr val="bg1"/>
                </a:solidFill>
                <a:latin typeface="Montserrat" panose="00000500000000000000" pitchFamily="50" charset="0"/>
              </a:rPr>
              <a:t>Volumen &gt;50 ml. </a:t>
            </a:r>
          </a:p>
          <a:p>
            <a:pPr marL="342900" indent="-342900">
              <a:buClr>
                <a:schemeClr val="accent6"/>
              </a:buClr>
              <a:buFont typeface="Arial" pitchFamily="34" charset="0"/>
              <a:buChar char="•"/>
            </a:pPr>
            <a:r>
              <a:rPr lang="es-CO" dirty="0">
                <a:solidFill>
                  <a:schemeClr val="bg1"/>
                </a:solidFill>
                <a:latin typeface="Montserrat" panose="00000500000000000000" pitchFamily="50" charset="0"/>
              </a:rPr>
              <a:t>GCS 6 a 8 + Hematoma frontal o temporal &gt;20 ml + Desplazamiento línea media &gt;5mm y/o compresión de cisternas. </a:t>
            </a:r>
          </a:p>
        </p:txBody>
      </p:sp>
      <p:sp>
        <p:nvSpPr>
          <p:cNvPr id="9" name="2 CuadroTexto"/>
          <p:cNvSpPr txBox="1"/>
          <p:nvPr/>
        </p:nvSpPr>
        <p:spPr>
          <a:xfrm>
            <a:off x="5889702" y="6501044"/>
            <a:ext cx="8574379" cy="200055"/>
          </a:xfrm>
          <a:prstGeom prst="rect">
            <a:avLst/>
          </a:prstGeom>
          <a:noFill/>
        </p:spPr>
        <p:txBody>
          <a:bodyPr wrap="square" rtlCol="0">
            <a:spAutoFit/>
          </a:bodyPr>
          <a:lstStyle/>
          <a:p>
            <a:pPr algn="just"/>
            <a:r>
              <a:rPr lang="es-ES" sz="700" dirty="0" err="1">
                <a:solidFill>
                  <a:srgbClr val="002060"/>
                </a:solidFill>
                <a:latin typeface="Montserrat" panose="00000500000000000000" pitchFamily="50" charset="0"/>
              </a:rPr>
              <a:t>Bullok</a:t>
            </a:r>
            <a:r>
              <a:rPr lang="es-ES" sz="700" dirty="0">
                <a:solidFill>
                  <a:srgbClr val="002060"/>
                </a:solidFill>
                <a:latin typeface="Montserrat" panose="00000500000000000000" pitchFamily="50" charset="0"/>
              </a:rPr>
              <a:t> MR, </a:t>
            </a:r>
            <a:r>
              <a:rPr lang="es-ES" sz="700" dirty="0" err="1">
                <a:solidFill>
                  <a:srgbClr val="002060"/>
                </a:solidFill>
                <a:latin typeface="Montserrat" panose="00000500000000000000" pitchFamily="50" charset="0"/>
              </a:rPr>
              <a:t>Chesnut</a:t>
            </a:r>
            <a:r>
              <a:rPr lang="es-ES" sz="700" dirty="0">
                <a:solidFill>
                  <a:srgbClr val="002060"/>
                </a:solidFill>
                <a:latin typeface="Montserrat" panose="00000500000000000000" pitchFamily="50" charset="0"/>
              </a:rPr>
              <a:t> RM, </a:t>
            </a:r>
            <a:r>
              <a:rPr lang="es-ES" sz="700" dirty="0" err="1">
                <a:solidFill>
                  <a:srgbClr val="002060"/>
                </a:solidFill>
                <a:latin typeface="Montserrat" panose="00000500000000000000" pitchFamily="50" charset="0"/>
              </a:rPr>
              <a:t>Ghajar</a:t>
            </a:r>
            <a:r>
              <a:rPr lang="es-ES" sz="700" dirty="0">
                <a:solidFill>
                  <a:srgbClr val="002060"/>
                </a:solidFill>
                <a:latin typeface="Montserrat" panose="00000500000000000000" pitchFamily="50" charset="0"/>
              </a:rPr>
              <a:t> J, et al. </a:t>
            </a:r>
            <a:r>
              <a:rPr lang="es-ES" sz="700" dirty="0" err="1">
                <a:solidFill>
                  <a:srgbClr val="002060"/>
                </a:solidFill>
                <a:latin typeface="Montserrat" panose="00000500000000000000" pitchFamily="50" charset="0"/>
              </a:rPr>
              <a:t>Surgical</a:t>
            </a:r>
            <a:r>
              <a:rPr lang="es-ES" sz="700" dirty="0">
                <a:solidFill>
                  <a:srgbClr val="002060"/>
                </a:solidFill>
                <a:latin typeface="Montserrat" panose="00000500000000000000" pitchFamily="50" charset="0"/>
              </a:rPr>
              <a:t> </a:t>
            </a:r>
            <a:r>
              <a:rPr lang="es-ES" sz="700" dirty="0" err="1">
                <a:solidFill>
                  <a:srgbClr val="002060"/>
                </a:solidFill>
                <a:latin typeface="Montserrat" panose="00000500000000000000" pitchFamily="50" charset="0"/>
              </a:rPr>
              <a:t>management</a:t>
            </a:r>
            <a:r>
              <a:rPr lang="es-ES" sz="700" dirty="0">
                <a:solidFill>
                  <a:srgbClr val="002060"/>
                </a:solidFill>
                <a:latin typeface="Montserrat" panose="00000500000000000000" pitchFamily="50" charset="0"/>
              </a:rPr>
              <a:t> of </a:t>
            </a:r>
            <a:r>
              <a:rPr lang="es-ES" sz="700" dirty="0" err="1">
                <a:solidFill>
                  <a:srgbClr val="002060"/>
                </a:solidFill>
                <a:latin typeface="Montserrat" panose="00000500000000000000" pitchFamily="50" charset="0"/>
              </a:rPr>
              <a:t>traumatic</a:t>
            </a:r>
            <a:r>
              <a:rPr lang="es-ES" sz="700" dirty="0">
                <a:solidFill>
                  <a:srgbClr val="002060"/>
                </a:solidFill>
                <a:latin typeface="Montserrat" panose="00000500000000000000" pitchFamily="50" charset="0"/>
              </a:rPr>
              <a:t> </a:t>
            </a:r>
            <a:r>
              <a:rPr lang="es-ES" sz="700" dirty="0" err="1">
                <a:solidFill>
                  <a:srgbClr val="002060"/>
                </a:solidFill>
                <a:latin typeface="Montserrat" panose="00000500000000000000" pitchFamily="50" charset="0"/>
              </a:rPr>
              <a:t>parenchymal</a:t>
            </a:r>
            <a:r>
              <a:rPr lang="es-ES" sz="700" dirty="0">
                <a:solidFill>
                  <a:srgbClr val="002060"/>
                </a:solidFill>
                <a:latin typeface="Montserrat" panose="00000500000000000000" pitchFamily="50" charset="0"/>
              </a:rPr>
              <a:t> </a:t>
            </a:r>
            <a:r>
              <a:rPr lang="es-ES" sz="700" dirty="0" err="1">
                <a:solidFill>
                  <a:srgbClr val="002060"/>
                </a:solidFill>
                <a:latin typeface="Montserrat" panose="00000500000000000000" pitchFamily="50" charset="0"/>
              </a:rPr>
              <a:t>lesions</a:t>
            </a:r>
            <a:r>
              <a:rPr lang="es-ES" sz="700" dirty="0">
                <a:solidFill>
                  <a:srgbClr val="002060"/>
                </a:solidFill>
                <a:latin typeface="Montserrat" panose="00000500000000000000" pitchFamily="50" charset="0"/>
              </a:rPr>
              <a:t>. </a:t>
            </a:r>
            <a:r>
              <a:rPr lang="es-ES" sz="700" dirty="0" err="1">
                <a:solidFill>
                  <a:srgbClr val="002060"/>
                </a:solidFill>
                <a:latin typeface="Montserrat" panose="00000500000000000000" pitchFamily="50" charset="0"/>
              </a:rPr>
              <a:t>Neurosurgery</a:t>
            </a:r>
            <a:r>
              <a:rPr lang="es-ES" sz="700" dirty="0">
                <a:solidFill>
                  <a:srgbClr val="002060"/>
                </a:solidFill>
                <a:latin typeface="Montserrat" panose="00000500000000000000" pitchFamily="50" charset="0"/>
              </a:rPr>
              <a:t> 2006; 58: S25-S46.</a:t>
            </a:r>
          </a:p>
        </p:txBody>
      </p:sp>
      <p:sp>
        <p:nvSpPr>
          <p:cNvPr id="8" name="1 Título"/>
          <p:cNvSpPr>
            <a:spLocks noGrp="1"/>
          </p:cNvSpPr>
          <p:nvPr>
            <p:ph type="title"/>
          </p:nvPr>
        </p:nvSpPr>
        <p:spPr>
          <a:xfrm>
            <a:off x="2111884" y="156901"/>
            <a:ext cx="8229600" cy="990600"/>
          </a:xfrm>
        </p:spPr>
        <p:txBody>
          <a:bodyPr>
            <a:noAutofit/>
          </a:bodyPr>
          <a:lstStyle/>
          <a:p>
            <a:pPr algn="ctr"/>
            <a:r>
              <a:rPr lang="es-CO" sz="3200" b="1" dirty="0"/>
              <a:t>Indicaciones quirúrgicas sangrados</a:t>
            </a:r>
          </a:p>
        </p:txBody>
      </p:sp>
    </p:spTree>
    <p:extLst>
      <p:ext uri="{BB962C8B-B14F-4D97-AF65-F5344CB8AC3E}">
        <p14:creationId xmlns:p14="http://schemas.microsoft.com/office/powerpoint/2010/main" val="2574813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lum bright="-20000" contrast="40000"/>
            <a:extLst>
              <a:ext uri="{28A0092B-C50C-407E-A947-70E740481C1C}">
                <a14:useLocalDpi xmlns:a14="http://schemas.microsoft.com/office/drawing/2010/main"/>
              </a:ext>
            </a:extLst>
          </a:blip>
          <a:srcRect/>
          <a:stretch>
            <a:fillRect/>
          </a:stretch>
        </p:blipFill>
        <p:spPr bwMode="auto">
          <a:xfrm>
            <a:off x="2377829" y="273682"/>
            <a:ext cx="7436341" cy="245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863751" y="2958083"/>
            <a:ext cx="4464496" cy="1015663"/>
          </a:xfrm>
          <a:prstGeom prst="rect">
            <a:avLst/>
          </a:prstGeom>
          <a:solidFill>
            <a:srgbClr val="06AEAA"/>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ES" sz="2000" b="1" dirty="0">
                <a:solidFill>
                  <a:srgbClr val="FFFFFF"/>
                </a:solidFill>
                <a:latin typeface="Montserrat" panose="00000500000000000000" pitchFamily="50" charset="0"/>
              </a:rPr>
              <a:t>Nivel 1:</a:t>
            </a:r>
            <a:r>
              <a:rPr lang="es-ES" sz="2000" dirty="0">
                <a:solidFill>
                  <a:srgbClr val="FFFFFF"/>
                </a:solidFill>
                <a:latin typeface="Montserrat" panose="00000500000000000000" pitchFamily="50" charset="0"/>
              </a:rPr>
              <a:t> alta calidad.</a:t>
            </a:r>
          </a:p>
          <a:p>
            <a:pPr algn="just"/>
            <a:r>
              <a:rPr lang="es-ES" sz="2000" b="1" dirty="0">
                <a:solidFill>
                  <a:srgbClr val="FFFFFF"/>
                </a:solidFill>
                <a:latin typeface="Montserrat" panose="00000500000000000000" pitchFamily="50" charset="0"/>
              </a:rPr>
              <a:t>Nivel IIA:</a:t>
            </a:r>
            <a:r>
              <a:rPr lang="es-ES" sz="2000" dirty="0">
                <a:solidFill>
                  <a:srgbClr val="FFFFFF"/>
                </a:solidFill>
                <a:latin typeface="Montserrat" panose="00000500000000000000" pitchFamily="50" charset="0"/>
              </a:rPr>
              <a:t> calidad moderada. </a:t>
            </a:r>
          </a:p>
          <a:p>
            <a:pPr algn="just"/>
            <a:r>
              <a:rPr lang="es-ES" sz="2000" b="1" dirty="0">
                <a:solidFill>
                  <a:srgbClr val="FFFFFF"/>
                </a:solidFill>
                <a:latin typeface="Montserrat" panose="00000500000000000000" pitchFamily="50" charset="0"/>
              </a:rPr>
              <a:t>Nivel IIB y III:</a:t>
            </a:r>
            <a:r>
              <a:rPr lang="es-ES" sz="2000" dirty="0">
                <a:solidFill>
                  <a:srgbClr val="FFFFFF"/>
                </a:solidFill>
                <a:latin typeface="Montserrat" panose="00000500000000000000" pitchFamily="50" charset="0"/>
              </a:rPr>
              <a:t> baja calidad.</a:t>
            </a:r>
          </a:p>
        </p:txBody>
      </p:sp>
      <p:sp>
        <p:nvSpPr>
          <p:cNvPr id="5" name="Rectángulo 4"/>
          <p:cNvSpPr/>
          <p:nvPr/>
        </p:nvSpPr>
        <p:spPr>
          <a:xfrm>
            <a:off x="5206203" y="6254410"/>
            <a:ext cx="8293959" cy="199927"/>
          </a:xfrm>
          <a:prstGeom prst="rect">
            <a:avLst/>
          </a:prstGeom>
        </p:spPr>
        <p:txBody>
          <a:bodyPr wrap="square">
            <a:spAutoFit/>
          </a:bodyPr>
          <a:lstStyle/>
          <a:p>
            <a:pPr algn="just">
              <a:lnSpc>
                <a:spcPct val="107000"/>
              </a:lnSpc>
            </a:pPr>
            <a:r>
              <a:rPr lang="es-CO" sz="700" dirty="0" err="1">
                <a:latin typeface="Montserrat" panose="00000500000000000000" pitchFamily="50" charset="0"/>
                <a:ea typeface="Calibri" panose="020F0502020204030204" pitchFamily="34" charset="0"/>
                <a:cs typeface="Times New Roman" panose="02020603050405020304" pitchFamily="18" charset="0"/>
              </a:rPr>
              <a:t>Carney</a:t>
            </a:r>
            <a:r>
              <a:rPr lang="es-CO" sz="700" dirty="0">
                <a:latin typeface="Montserrat" panose="00000500000000000000" pitchFamily="50" charset="0"/>
                <a:ea typeface="Calibri" panose="020F0502020204030204" pitchFamily="34" charset="0"/>
                <a:cs typeface="Times New Roman" panose="02020603050405020304" pitchFamily="18" charset="0"/>
              </a:rPr>
              <a:t> N, </a:t>
            </a:r>
            <a:r>
              <a:rPr lang="es-CO" sz="700" dirty="0" err="1">
                <a:latin typeface="Montserrat" panose="00000500000000000000" pitchFamily="50" charset="0"/>
                <a:ea typeface="Calibri" panose="020F0502020204030204" pitchFamily="34" charset="0"/>
                <a:cs typeface="Times New Roman" panose="02020603050405020304" pitchFamily="18" charset="0"/>
              </a:rPr>
              <a:t>Totten</a:t>
            </a:r>
            <a:r>
              <a:rPr lang="es-CO" sz="700" dirty="0">
                <a:latin typeface="Montserrat" panose="00000500000000000000" pitchFamily="50" charset="0"/>
                <a:ea typeface="Calibri" panose="020F0502020204030204" pitchFamily="34" charset="0"/>
                <a:cs typeface="Times New Roman" panose="02020603050405020304" pitchFamily="18" charset="0"/>
              </a:rPr>
              <a:t> AM, </a:t>
            </a:r>
            <a:r>
              <a:rPr lang="es-CO" sz="700" dirty="0" err="1">
                <a:latin typeface="Montserrat" panose="00000500000000000000" pitchFamily="50" charset="0"/>
                <a:ea typeface="Calibri" panose="020F0502020204030204" pitchFamily="34" charset="0"/>
                <a:cs typeface="Times New Roman" panose="02020603050405020304" pitchFamily="18" charset="0"/>
              </a:rPr>
              <a:t>O’Reilly</a:t>
            </a:r>
            <a:r>
              <a:rPr lang="es-CO" sz="700" dirty="0">
                <a:latin typeface="Montserrat" panose="00000500000000000000" pitchFamily="50" charset="0"/>
                <a:ea typeface="Calibri" panose="020F0502020204030204" pitchFamily="34" charset="0"/>
                <a:cs typeface="Times New Roman" panose="02020603050405020304" pitchFamily="18" charset="0"/>
              </a:rPr>
              <a:t> C, et al. Guidelines </a:t>
            </a:r>
            <a:r>
              <a:rPr lang="es-CO" sz="700" dirty="0" err="1">
                <a:latin typeface="Montserrat" panose="00000500000000000000" pitchFamily="50" charset="0"/>
                <a:ea typeface="Calibri" panose="020F0502020204030204" pitchFamily="34" charset="0"/>
                <a:cs typeface="Times New Roman" panose="02020603050405020304" pitchFamily="18" charset="0"/>
              </a:rPr>
              <a:t>for</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the</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management</a:t>
            </a:r>
            <a:r>
              <a:rPr lang="es-CO" sz="700" dirty="0">
                <a:latin typeface="Montserrat" panose="00000500000000000000" pitchFamily="50" charset="0"/>
                <a:ea typeface="Calibri" panose="020F0502020204030204" pitchFamily="34" charset="0"/>
                <a:cs typeface="Times New Roman" panose="02020603050405020304" pitchFamily="18" charset="0"/>
              </a:rPr>
              <a:t> of </a:t>
            </a:r>
            <a:r>
              <a:rPr lang="es-CO" sz="700" dirty="0" err="1">
                <a:latin typeface="Montserrat" panose="00000500000000000000" pitchFamily="50" charset="0"/>
                <a:ea typeface="Calibri" panose="020F0502020204030204" pitchFamily="34" charset="0"/>
                <a:cs typeface="Times New Roman" panose="02020603050405020304" pitchFamily="18" charset="0"/>
              </a:rPr>
              <a:t>severe</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traumatic</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brain</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injury</a:t>
            </a:r>
            <a:r>
              <a:rPr lang="es-CO" sz="700" dirty="0">
                <a:latin typeface="Montserrat" panose="00000500000000000000" pitchFamily="50" charset="0"/>
                <a:ea typeface="Calibri" panose="020F0502020204030204" pitchFamily="34" charset="0"/>
                <a:cs typeface="Times New Roman" panose="02020603050405020304" pitchFamily="18" charset="0"/>
              </a:rPr>
              <a:t>, 4th </a:t>
            </a:r>
            <a:r>
              <a:rPr lang="es-CO" sz="700" dirty="0" err="1">
                <a:latin typeface="Montserrat" panose="00000500000000000000" pitchFamily="50" charset="0"/>
                <a:ea typeface="Calibri" panose="020F0502020204030204" pitchFamily="34" charset="0"/>
                <a:cs typeface="Times New Roman" panose="02020603050405020304" pitchFamily="18" charset="0"/>
              </a:rPr>
              <a:t>edition</a:t>
            </a:r>
            <a:r>
              <a:rPr lang="es-CO" sz="700" dirty="0">
                <a:latin typeface="Montserrat" panose="00000500000000000000" pitchFamily="50" charset="0"/>
                <a:ea typeface="Calibri" panose="020F0502020204030204" pitchFamily="34" charset="0"/>
                <a:cs typeface="Times New Roman" panose="02020603050405020304" pitchFamily="18" charset="0"/>
              </a:rPr>
              <a:t>. Neurosurgery 2017;1(80):6–15. </a:t>
            </a:r>
          </a:p>
        </p:txBody>
      </p:sp>
    </p:spTree>
    <p:extLst>
      <p:ext uri="{BB962C8B-B14F-4D97-AF65-F5344CB8AC3E}">
        <p14:creationId xmlns:p14="http://schemas.microsoft.com/office/powerpoint/2010/main" val="1728540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187315" y="1423585"/>
            <a:ext cx="6090285" cy="1323439"/>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342900" indent="-342900">
              <a:buClr>
                <a:srgbClr val="FF0000"/>
              </a:buClr>
              <a:buFont typeface="Wingdings" panose="05000000000000000000" pitchFamily="2" charset="2"/>
              <a:buChar char="v"/>
            </a:pPr>
            <a:r>
              <a:rPr lang="es-ES" sz="1600" b="1" dirty="0">
                <a:solidFill>
                  <a:schemeClr val="bg1"/>
                </a:solidFill>
                <a:latin typeface="Montserrat" panose="00000500000000000000" pitchFamily="50" charset="0"/>
                <a:cs typeface="Arial" panose="020B0604020202020204" pitchFamily="34" charset="0"/>
              </a:rPr>
              <a:t>Presión arterial:</a:t>
            </a:r>
            <a:r>
              <a:rPr lang="es-ES" sz="1600" dirty="0">
                <a:solidFill>
                  <a:schemeClr val="bg1"/>
                </a:solidFill>
                <a:latin typeface="Montserrat" panose="00000500000000000000" pitchFamily="50" charset="0"/>
                <a:cs typeface="Arial" panose="020B0604020202020204" pitchFamily="34" charset="0"/>
              </a:rPr>
              <a:t> </a:t>
            </a:r>
          </a:p>
          <a:p>
            <a:pPr marL="800100" lvl="1" indent="-342900">
              <a:buClr>
                <a:schemeClr val="accent6"/>
              </a:buClr>
              <a:buFont typeface="Arial" pitchFamily="34" charset="0"/>
              <a:buChar char="•"/>
            </a:pPr>
            <a:r>
              <a:rPr lang="es-ES" sz="1600" dirty="0">
                <a:solidFill>
                  <a:schemeClr val="bg1"/>
                </a:solidFill>
                <a:latin typeface="Montserrat" panose="00000500000000000000" pitchFamily="50" charset="0"/>
                <a:cs typeface="Arial" panose="020B0604020202020204" pitchFamily="34" charset="0"/>
              </a:rPr>
              <a:t>PAS ≥100 mmHg pacientes de 50-69 años. </a:t>
            </a:r>
          </a:p>
          <a:p>
            <a:pPr marL="800100" lvl="1" indent="-342900">
              <a:buClr>
                <a:schemeClr val="accent6"/>
              </a:buClr>
              <a:buFont typeface="Arial" pitchFamily="34" charset="0"/>
              <a:buChar char="•"/>
            </a:pPr>
            <a:r>
              <a:rPr lang="es-ES" sz="1600" dirty="0">
                <a:solidFill>
                  <a:schemeClr val="bg1"/>
                </a:solidFill>
                <a:latin typeface="Montserrat" panose="00000500000000000000" pitchFamily="50" charset="0"/>
                <a:cs typeface="Arial" panose="020B0604020202020204" pitchFamily="34" charset="0"/>
              </a:rPr>
              <a:t>PAS ≥110 mmHg pacientes entre 15-49 años o &gt; de 70 años. </a:t>
            </a:r>
          </a:p>
          <a:p>
            <a:pPr marL="800100" lvl="1" indent="-342900">
              <a:buClr>
                <a:schemeClr val="accent6"/>
              </a:buClr>
              <a:buFont typeface="Arial" pitchFamily="34" charset="0"/>
              <a:buChar char="•"/>
            </a:pPr>
            <a:endParaRPr lang="es-ES" sz="1600" b="1" dirty="0">
              <a:solidFill>
                <a:schemeClr val="bg1"/>
              </a:solidFill>
              <a:latin typeface="Montserrat" panose="00000500000000000000" pitchFamily="50" charset="0"/>
              <a:cs typeface="Arial" panose="020B0604020202020204" pitchFamily="34" charset="0"/>
            </a:endParaRPr>
          </a:p>
          <a:p>
            <a:pPr lvl="1">
              <a:buClr>
                <a:schemeClr val="accent6"/>
              </a:buClr>
            </a:pPr>
            <a:r>
              <a:rPr lang="es-ES" sz="1600" i="1" dirty="0">
                <a:solidFill>
                  <a:schemeClr val="bg1"/>
                </a:solidFill>
                <a:latin typeface="Montserrat" panose="00000500000000000000" pitchFamily="50" charset="0"/>
                <a:cs typeface="Arial" panose="020B0604020202020204" pitchFamily="34" charset="0"/>
              </a:rPr>
              <a:t>Nivel de recomendación III</a:t>
            </a:r>
          </a:p>
        </p:txBody>
      </p:sp>
      <p:sp>
        <p:nvSpPr>
          <p:cNvPr id="5" name="Rectángulo 4"/>
          <p:cNvSpPr/>
          <p:nvPr/>
        </p:nvSpPr>
        <p:spPr>
          <a:xfrm>
            <a:off x="4936376" y="6312881"/>
            <a:ext cx="8293959" cy="199927"/>
          </a:xfrm>
          <a:prstGeom prst="rect">
            <a:avLst/>
          </a:prstGeom>
          <a:effectLst/>
        </p:spPr>
        <p:txBody>
          <a:bodyPr wrap="square">
            <a:spAutoFit/>
          </a:bodyPr>
          <a:lstStyle/>
          <a:p>
            <a:pPr algn="just">
              <a:lnSpc>
                <a:spcPct val="107000"/>
              </a:lnSpc>
            </a:pPr>
            <a:r>
              <a:rPr lang="es-CO" sz="700" dirty="0" err="1">
                <a:latin typeface="Montserrat" panose="00000500000000000000" pitchFamily="50" charset="0"/>
                <a:ea typeface="Calibri" panose="020F0502020204030204" pitchFamily="34" charset="0"/>
                <a:cs typeface="Times New Roman" panose="02020603050405020304" pitchFamily="18" charset="0"/>
              </a:rPr>
              <a:t>Carney</a:t>
            </a:r>
            <a:r>
              <a:rPr lang="es-CO" sz="700" dirty="0">
                <a:latin typeface="Montserrat" panose="00000500000000000000" pitchFamily="50" charset="0"/>
                <a:ea typeface="Calibri" panose="020F0502020204030204" pitchFamily="34" charset="0"/>
                <a:cs typeface="Times New Roman" panose="02020603050405020304" pitchFamily="18" charset="0"/>
              </a:rPr>
              <a:t> N, </a:t>
            </a:r>
            <a:r>
              <a:rPr lang="es-CO" sz="700" dirty="0" err="1">
                <a:latin typeface="Montserrat" panose="00000500000000000000" pitchFamily="50" charset="0"/>
                <a:ea typeface="Calibri" panose="020F0502020204030204" pitchFamily="34" charset="0"/>
                <a:cs typeface="Times New Roman" panose="02020603050405020304" pitchFamily="18" charset="0"/>
              </a:rPr>
              <a:t>Totten</a:t>
            </a:r>
            <a:r>
              <a:rPr lang="es-CO" sz="700" dirty="0">
                <a:latin typeface="Montserrat" panose="00000500000000000000" pitchFamily="50" charset="0"/>
                <a:ea typeface="Calibri" panose="020F0502020204030204" pitchFamily="34" charset="0"/>
                <a:cs typeface="Times New Roman" panose="02020603050405020304" pitchFamily="18" charset="0"/>
              </a:rPr>
              <a:t> AM, </a:t>
            </a:r>
            <a:r>
              <a:rPr lang="es-CO" sz="700" dirty="0" err="1">
                <a:latin typeface="Montserrat" panose="00000500000000000000" pitchFamily="50" charset="0"/>
                <a:ea typeface="Calibri" panose="020F0502020204030204" pitchFamily="34" charset="0"/>
                <a:cs typeface="Times New Roman" panose="02020603050405020304" pitchFamily="18" charset="0"/>
              </a:rPr>
              <a:t>O’Reilly</a:t>
            </a:r>
            <a:r>
              <a:rPr lang="es-CO" sz="700" dirty="0">
                <a:latin typeface="Montserrat" panose="00000500000000000000" pitchFamily="50" charset="0"/>
                <a:ea typeface="Calibri" panose="020F0502020204030204" pitchFamily="34" charset="0"/>
                <a:cs typeface="Times New Roman" panose="02020603050405020304" pitchFamily="18" charset="0"/>
              </a:rPr>
              <a:t> C, et al. Guidelines </a:t>
            </a:r>
            <a:r>
              <a:rPr lang="es-CO" sz="700" dirty="0" err="1">
                <a:latin typeface="Montserrat" panose="00000500000000000000" pitchFamily="50" charset="0"/>
                <a:ea typeface="Calibri" panose="020F0502020204030204" pitchFamily="34" charset="0"/>
                <a:cs typeface="Times New Roman" panose="02020603050405020304" pitchFamily="18" charset="0"/>
              </a:rPr>
              <a:t>for</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the</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management</a:t>
            </a:r>
            <a:r>
              <a:rPr lang="es-CO" sz="700" dirty="0">
                <a:latin typeface="Montserrat" panose="00000500000000000000" pitchFamily="50" charset="0"/>
                <a:ea typeface="Calibri" panose="020F0502020204030204" pitchFamily="34" charset="0"/>
                <a:cs typeface="Times New Roman" panose="02020603050405020304" pitchFamily="18" charset="0"/>
              </a:rPr>
              <a:t> of </a:t>
            </a:r>
            <a:r>
              <a:rPr lang="es-CO" sz="700" dirty="0" err="1">
                <a:latin typeface="Montserrat" panose="00000500000000000000" pitchFamily="50" charset="0"/>
                <a:ea typeface="Calibri" panose="020F0502020204030204" pitchFamily="34" charset="0"/>
                <a:cs typeface="Times New Roman" panose="02020603050405020304" pitchFamily="18" charset="0"/>
              </a:rPr>
              <a:t>severe</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traumatic</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brain</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injury</a:t>
            </a:r>
            <a:r>
              <a:rPr lang="es-CO" sz="700" dirty="0">
                <a:latin typeface="Montserrat" panose="00000500000000000000" pitchFamily="50" charset="0"/>
                <a:ea typeface="Calibri" panose="020F0502020204030204" pitchFamily="34" charset="0"/>
                <a:cs typeface="Times New Roman" panose="02020603050405020304" pitchFamily="18" charset="0"/>
              </a:rPr>
              <a:t>, 4th </a:t>
            </a:r>
            <a:r>
              <a:rPr lang="es-CO" sz="700" dirty="0" err="1">
                <a:latin typeface="Montserrat" panose="00000500000000000000" pitchFamily="50" charset="0"/>
                <a:ea typeface="Calibri" panose="020F0502020204030204" pitchFamily="34" charset="0"/>
                <a:cs typeface="Times New Roman" panose="02020603050405020304" pitchFamily="18" charset="0"/>
              </a:rPr>
              <a:t>edition</a:t>
            </a:r>
            <a:r>
              <a:rPr lang="es-CO" sz="700" dirty="0">
                <a:latin typeface="Montserrat" panose="00000500000000000000" pitchFamily="50" charset="0"/>
                <a:ea typeface="Calibri" panose="020F0502020204030204" pitchFamily="34" charset="0"/>
                <a:cs typeface="Times New Roman" panose="02020603050405020304" pitchFamily="18" charset="0"/>
              </a:rPr>
              <a:t>. Neurosurgery 2017;1(80):6–15. </a:t>
            </a:r>
          </a:p>
        </p:txBody>
      </p:sp>
      <p:sp>
        <p:nvSpPr>
          <p:cNvPr id="6" name="Rectángulo 5"/>
          <p:cNvSpPr/>
          <p:nvPr/>
        </p:nvSpPr>
        <p:spPr>
          <a:xfrm>
            <a:off x="5187317" y="4580906"/>
            <a:ext cx="6090284" cy="1077218"/>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buClr>
                <a:srgbClr val="FF0000"/>
              </a:buClr>
              <a:buFont typeface="Wingdings" panose="05000000000000000000" pitchFamily="2" charset="2"/>
              <a:buChar char="v"/>
            </a:pPr>
            <a:r>
              <a:rPr lang="es-ES" sz="1600" b="1" dirty="0">
                <a:solidFill>
                  <a:schemeClr val="bg1"/>
                </a:solidFill>
                <a:latin typeface="Montserrat" panose="00000500000000000000" pitchFamily="50" charset="0"/>
                <a:cs typeface="Arial" panose="020B0604020202020204" pitchFamily="34" charset="0"/>
              </a:rPr>
              <a:t>Hipotermia profiláctica temprana:  </a:t>
            </a:r>
          </a:p>
          <a:p>
            <a:pPr marL="800100" lvl="1" indent="-342900">
              <a:buClr>
                <a:schemeClr val="accent6"/>
              </a:buClr>
              <a:buFont typeface="Arial" pitchFamily="34" charset="0"/>
              <a:buChar char="•"/>
            </a:pPr>
            <a:r>
              <a:rPr lang="es-ES" sz="1600" dirty="0">
                <a:solidFill>
                  <a:schemeClr val="bg1"/>
                </a:solidFill>
                <a:latin typeface="Montserrat" panose="00000500000000000000" pitchFamily="50" charset="0"/>
                <a:cs typeface="Arial" panose="020B0604020202020204" pitchFamily="34" charset="0"/>
              </a:rPr>
              <a:t>Dentro de 2.5 h a 48 h post-trauma para mejorar resultados en pacientes con lesión difusa. </a:t>
            </a:r>
            <a:r>
              <a:rPr lang="es-ES" sz="1600" b="1" dirty="0">
                <a:solidFill>
                  <a:schemeClr val="bg1"/>
                </a:solidFill>
                <a:latin typeface="Montserrat" panose="00000500000000000000" pitchFamily="50" charset="0"/>
                <a:cs typeface="Arial" panose="020B0604020202020204" pitchFamily="34" charset="0"/>
              </a:rPr>
              <a:t>No se recomienda.</a:t>
            </a:r>
          </a:p>
          <a:p>
            <a:pPr lvl="1">
              <a:buClr>
                <a:schemeClr val="accent6"/>
              </a:buClr>
            </a:pPr>
            <a:r>
              <a:rPr lang="es-ES" sz="1600" b="1" i="1" dirty="0">
                <a:solidFill>
                  <a:schemeClr val="bg1"/>
                </a:solidFill>
                <a:latin typeface="Montserrat" panose="00000500000000000000" pitchFamily="50" charset="0"/>
                <a:cs typeface="Arial" panose="020B0604020202020204" pitchFamily="34" charset="0"/>
              </a:rPr>
              <a:t>N</a:t>
            </a:r>
            <a:r>
              <a:rPr lang="es-ES" sz="1600" i="1" dirty="0">
                <a:solidFill>
                  <a:schemeClr val="bg1"/>
                </a:solidFill>
                <a:latin typeface="Montserrat" panose="00000500000000000000" pitchFamily="50" charset="0"/>
                <a:cs typeface="Arial" panose="020B0604020202020204" pitchFamily="34" charset="0"/>
              </a:rPr>
              <a:t>ivel de recomendación IIB</a:t>
            </a:r>
          </a:p>
        </p:txBody>
      </p:sp>
      <p:sp>
        <p:nvSpPr>
          <p:cNvPr id="8" name="1 Título"/>
          <p:cNvSpPr txBox="1">
            <a:spLocks/>
          </p:cNvSpPr>
          <p:nvPr/>
        </p:nvSpPr>
        <p:spPr>
          <a:xfrm>
            <a:off x="1319265" y="244537"/>
            <a:ext cx="8229600" cy="990600"/>
          </a:xfrm>
          <a:prstGeom prst="rect">
            <a:avLst/>
          </a:prstGeom>
          <a:effectLst/>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s-ES" sz="4000" b="1" dirty="0">
                <a:solidFill>
                  <a:srgbClr val="06AEAA"/>
                </a:solidFill>
                <a:latin typeface="Montserrat" panose="00000500000000000000" pitchFamily="50" charset="0"/>
              </a:rPr>
              <a:t>Recomendaciones Guías 2017</a:t>
            </a:r>
            <a:r>
              <a:rPr lang="es-ES" sz="4000" dirty="0">
                <a:solidFill>
                  <a:srgbClr val="06AEAA"/>
                </a:solidFill>
                <a:latin typeface="Montserrat" panose="00000500000000000000" pitchFamily="50" charset="0"/>
              </a:rPr>
              <a:t> </a:t>
            </a:r>
          </a:p>
        </p:txBody>
      </p:sp>
      <p:pic>
        <p:nvPicPr>
          <p:cNvPr id="9" name="Picture 2"/>
          <p:cNvPicPr>
            <a:picLocks noChangeAspect="1" noChangeArrowheads="1"/>
          </p:cNvPicPr>
          <p:nvPr/>
        </p:nvPicPr>
        <p:blipFill rotWithShape="1">
          <a:blip r:embed="rId3" cstate="email">
            <a:lum bright="-20000" contrast="40000"/>
            <a:extLst>
              <a:ext uri="{28A0092B-C50C-407E-A947-70E740481C1C}">
                <a14:useLocalDpi xmlns:a14="http://schemas.microsoft.com/office/drawing/2010/main"/>
              </a:ext>
            </a:extLst>
          </a:blip>
          <a:srcRect r="70869" b="64630"/>
          <a:stretch/>
        </p:blipFill>
        <p:spPr bwMode="auto">
          <a:xfrm>
            <a:off x="9548865" y="375835"/>
            <a:ext cx="1890660" cy="75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ángulo 9"/>
          <p:cNvSpPr/>
          <p:nvPr/>
        </p:nvSpPr>
        <p:spPr>
          <a:xfrm>
            <a:off x="5187315" y="3125356"/>
            <a:ext cx="6090285" cy="1323439"/>
          </a:xfrm>
          <a:prstGeom prst="rect">
            <a:avLst/>
          </a:prstGeom>
          <a:solidFill>
            <a:srgbClr val="06AEAA"/>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buClr>
                <a:srgbClr val="FF0000"/>
              </a:buClr>
              <a:buFont typeface="Wingdings" panose="05000000000000000000" pitchFamily="2" charset="2"/>
              <a:buChar char="v"/>
            </a:pPr>
            <a:r>
              <a:rPr lang="es-ES" sz="1600" b="1" dirty="0">
                <a:solidFill>
                  <a:schemeClr val="bg1"/>
                </a:solidFill>
                <a:latin typeface="Montserrat" panose="00000500000000000000" pitchFamily="50" charset="0"/>
              </a:rPr>
              <a:t>Esteroides</a:t>
            </a:r>
          </a:p>
          <a:p>
            <a:pPr marL="742950" lvl="1" indent="-285750">
              <a:buClr>
                <a:srgbClr val="FF0000"/>
              </a:buClr>
              <a:buFont typeface="Arial" panose="020B0604020202020204" pitchFamily="34" charset="0"/>
              <a:buChar char="•"/>
            </a:pPr>
            <a:r>
              <a:rPr lang="es-ES" sz="1600" dirty="0">
                <a:solidFill>
                  <a:schemeClr val="bg1"/>
                </a:solidFill>
                <a:latin typeface="Montserrat" panose="00000500000000000000" pitchFamily="50" charset="0"/>
              </a:rPr>
              <a:t>No se recomienda para mejorar el resultado o reducir la PIC en TCE. </a:t>
            </a:r>
          </a:p>
          <a:p>
            <a:pPr marL="285750" indent="-285750">
              <a:buClr>
                <a:schemeClr val="bg1"/>
              </a:buClr>
              <a:buFont typeface="Wingdings" panose="05000000000000000000" pitchFamily="2" charset="2"/>
              <a:buChar char="v"/>
            </a:pPr>
            <a:endParaRPr lang="es-ES" sz="1600" i="1" dirty="0">
              <a:solidFill>
                <a:schemeClr val="bg1"/>
              </a:solidFill>
              <a:latin typeface="Montserrat" panose="00000500000000000000" pitchFamily="50" charset="0"/>
            </a:endParaRPr>
          </a:p>
          <a:p>
            <a:pPr>
              <a:buClr>
                <a:schemeClr val="bg1"/>
              </a:buClr>
            </a:pPr>
            <a:r>
              <a:rPr lang="es-ES" sz="1600" i="1" dirty="0">
                <a:solidFill>
                  <a:schemeClr val="bg1"/>
                </a:solidFill>
                <a:latin typeface="Montserrat" panose="00000500000000000000" pitchFamily="50" charset="0"/>
                <a:cs typeface="Arial" panose="020B0604020202020204" pitchFamily="34" charset="0"/>
              </a:rPr>
              <a:t>Nivel de recomendación</a:t>
            </a:r>
            <a:r>
              <a:rPr lang="es-ES" sz="1600" i="1" dirty="0">
                <a:solidFill>
                  <a:schemeClr val="bg1"/>
                </a:solidFill>
                <a:latin typeface="Montserrat" panose="00000500000000000000" pitchFamily="50" charset="0"/>
              </a:rPr>
              <a:t> I</a:t>
            </a:r>
            <a:r>
              <a:rPr lang="es-ES" sz="1600" dirty="0">
                <a:solidFill>
                  <a:schemeClr val="bg1"/>
                </a:solidFill>
                <a:latin typeface="Montserrat" panose="00000500000000000000" pitchFamily="50" charset="0"/>
              </a:rPr>
              <a:t> </a:t>
            </a:r>
            <a:endParaRPr lang="es-CO" sz="16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100123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20820" y="1776094"/>
            <a:ext cx="6437755" cy="1600438"/>
          </a:xfrm>
          <a:prstGeom prst="rect">
            <a:avLst/>
          </a:prstGeom>
          <a:solidFill>
            <a:srgbClr val="06AEAA"/>
          </a:solid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285750" indent="-285750" algn="just">
              <a:buClr>
                <a:srgbClr val="FF0000"/>
              </a:buClr>
              <a:buFont typeface="Wingdings" panose="05000000000000000000" pitchFamily="2" charset="2"/>
              <a:buChar char="v"/>
            </a:pPr>
            <a:r>
              <a:rPr lang="es-ES" sz="1400" b="1" dirty="0">
                <a:solidFill>
                  <a:schemeClr val="bg1"/>
                </a:solidFill>
                <a:latin typeface="Montserrat" panose="00000500000000000000" pitchFamily="50" charset="0"/>
                <a:cs typeface="Arial" panose="020B0604020202020204" pitchFamily="34" charset="0"/>
              </a:rPr>
              <a:t>HBPM - HNF + profilaxis mecánica</a:t>
            </a:r>
          </a:p>
          <a:p>
            <a:pPr marL="742950" lvl="1" indent="-285750" algn="just">
              <a:buClr>
                <a:schemeClr val="accent6"/>
              </a:buClr>
              <a:buFont typeface="Arial" pitchFamily="34" charset="0"/>
              <a:buChar char="•"/>
            </a:pPr>
            <a:r>
              <a:rPr lang="es-ES" sz="1400" dirty="0">
                <a:solidFill>
                  <a:schemeClr val="bg1"/>
                </a:solidFill>
                <a:latin typeface="Montserrat" panose="00000500000000000000" pitchFamily="50" charset="0"/>
                <a:cs typeface="Arial" panose="020B0604020202020204" pitchFamily="34" charset="0"/>
              </a:rPr>
              <a:t>Riesgo de expansión de la hemorragia. </a:t>
            </a:r>
          </a:p>
          <a:p>
            <a:pPr marL="742950" lvl="1" indent="-285750" algn="just">
              <a:buClr>
                <a:schemeClr val="accent6"/>
              </a:buClr>
              <a:buFont typeface="Arial" pitchFamily="34" charset="0"/>
              <a:buChar char="•"/>
            </a:pPr>
            <a:r>
              <a:rPr lang="es-ES" sz="1400" b="1" i="1" dirty="0">
                <a:solidFill>
                  <a:schemeClr val="bg1"/>
                </a:solidFill>
                <a:latin typeface="Montserrat" panose="00000500000000000000" pitchFamily="50" charset="0"/>
                <a:cs typeface="Arial" panose="020B0604020202020204" pitchFamily="34" charset="0"/>
              </a:rPr>
              <a:t>Sin evidencia:</a:t>
            </a:r>
            <a:r>
              <a:rPr lang="es-ES" sz="1400" i="1" dirty="0">
                <a:solidFill>
                  <a:schemeClr val="bg1"/>
                </a:solidFill>
                <a:latin typeface="Montserrat" panose="00000500000000000000" pitchFamily="50" charset="0"/>
                <a:cs typeface="Arial" panose="020B0604020202020204" pitchFamily="34" charset="0"/>
              </a:rPr>
              <a:t> </a:t>
            </a:r>
            <a:r>
              <a:rPr lang="es-ES" sz="1400" dirty="0">
                <a:solidFill>
                  <a:schemeClr val="bg1"/>
                </a:solidFill>
                <a:latin typeface="Montserrat" panose="00000500000000000000" pitchFamily="50" charset="0"/>
                <a:cs typeface="Arial" panose="020B0604020202020204" pitchFamily="34" charset="0"/>
              </a:rPr>
              <a:t>medicamento - dosis - momento de inicio.</a:t>
            </a:r>
          </a:p>
          <a:p>
            <a:pPr marL="742950" lvl="1" indent="-285750" algn="just">
              <a:buClr>
                <a:schemeClr val="accent6"/>
              </a:buClr>
              <a:buFont typeface="Arial" pitchFamily="34" charset="0"/>
              <a:buChar char="•"/>
            </a:pPr>
            <a:r>
              <a:rPr lang="es-CO" sz="1400" dirty="0">
                <a:solidFill>
                  <a:schemeClr val="bg1"/>
                </a:solidFill>
                <a:latin typeface="Montserrat" panose="00000500000000000000" pitchFamily="50" charset="0"/>
                <a:cs typeface="Arial" panose="020B0604020202020204" pitchFamily="34" charset="0"/>
              </a:rPr>
              <a:t>Pueden usarse heparinas en combinación con profilaxis mecánica si se demuestra estabilidad clínica y radiológica del sangrado.</a:t>
            </a:r>
            <a:endParaRPr lang="es-ES" sz="1400" dirty="0">
              <a:solidFill>
                <a:schemeClr val="bg1"/>
              </a:solidFill>
              <a:latin typeface="Montserrat" panose="00000500000000000000" pitchFamily="50" charset="0"/>
              <a:cs typeface="Arial" panose="020B0604020202020204" pitchFamily="34" charset="0"/>
            </a:endParaRPr>
          </a:p>
          <a:p>
            <a:pPr marL="742950" lvl="1" indent="-285750" algn="just">
              <a:buClr>
                <a:schemeClr val="accent6"/>
              </a:buClr>
              <a:buFont typeface="Arial" pitchFamily="34" charset="0"/>
              <a:buChar char="•"/>
            </a:pPr>
            <a:endParaRPr lang="es-ES" sz="1400" dirty="0">
              <a:solidFill>
                <a:schemeClr val="bg1"/>
              </a:solidFill>
              <a:latin typeface="Montserrat" panose="00000500000000000000" pitchFamily="50" charset="0"/>
              <a:cs typeface="Arial" panose="020B0604020202020204" pitchFamily="34" charset="0"/>
            </a:endParaRPr>
          </a:p>
          <a:p>
            <a:pPr lvl="1" algn="r">
              <a:buClr>
                <a:schemeClr val="accent6"/>
              </a:buClr>
            </a:pPr>
            <a:r>
              <a:rPr lang="es-ES" sz="1400" i="1" dirty="0">
                <a:solidFill>
                  <a:schemeClr val="bg1"/>
                </a:solidFill>
                <a:latin typeface="Montserrat" panose="00000500000000000000" pitchFamily="50" charset="0"/>
                <a:cs typeface="Arial" panose="020B0604020202020204" pitchFamily="34" charset="0"/>
              </a:rPr>
              <a:t>Nivel de recomendación III</a:t>
            </a:r>
            <a:r>
              <a:rPr lang="es-ES" sz="1400" dirty="0">
                <a:solidFill>
                  <a:schemeClr val="bg1"/>
                </a:solidFill>
                <a:latin typeface="Montserrat" panose="00000500000000000000" pitchFamily="50" charset="0"/>
                <a:cs typeface="Arial" panose="020B0604020202020204" pitchFamily="34" charset="0"/>
              </a:rPr>
              <a:t> </a:t>
            </a:r>
          </a:p>
        </p:txBody>
      </p:sp>
      <p:sp>
        <p:nvSpPr>
          <p:cNvPr id="5" name="4 CuadroTexto"/>
          <p:cNvSpPr txBox="1"/>
          <p:nvPr/>
        </p:nvSpPr>
        <p:spPr>
          <a:xfrm>
            <a:off x="5020820" y="4005057"/>
            <a:ext cx="6437755" cy="1384995"/>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342900" indent="-342900" algn="just">
              <a:buClr>
                <a:srgbClr val="FFFF00"/>
              </a:buClr>
              <a:buFont typeface="Wingdings" panose="05000000000000000000" pitchFamily="2" charset="2"/>
              <a:buChar char="v"/>
            </a:pPr>
            <a:r>
              <a:rPr lang="es-ES" sz="1400" b="1" dirty="0">
                <a:solidFill>
                  <a:schemeClr val="bg1"/>
                </a:solidFill>
                <a:latin typeface="Montserrat" panose="00000500000000000000" pitchFamily="50" charset="0"/>
              </a:rPr>
              <a:t>Anticonvulsivantes profilácticos</a:t>
            </a:r>
            <a:endParaRPr lang="es-ES" sz="1400" dirty="0">
              <a:solidFill>
                <a:schemeClr val="bg1"/>
              </a:solidFill>
              <a:latin typeface="Montserrat" panose="00000500000000000000" pitchFamily="50" charset="0"/>
            </a:endParaRPr>
          </a:p>
          <a:p>
            <a:pPr marL="800100" lvl="1" indent="-342900" algn="just">
              <a:buClr>
                <a:srgbClr val="FFFF00"/>
              </a:buClr>
              <a:buFont typeface="Arial" pitchFamily="34" charset="0"/>
              <a:buChar char="•"/>
            </a:pPr>
            <a:r>
              <a:rPr lang="es-ES" sz="1400" dirty="0">
                <a:solidFill>
                  <a:schemeClr val="bg1"/>
                </a:solidFill>
                <a:latin typeface="Montserrat" panose="00000500000000000000" pitchFamily="50" charset="0"/>
              </a:rPr>
              <a:t>Se recomienda para disminuir incidencia de convulsiones post-TEC tempranas. </a:t>
            </a:r>
          </a:p>
          <a:p>
            <a:pPr marL="800100" lvl="1" indent="-342900" algn="just">
              <a:buClr>
                <a:srgbClr val="FFFF00"/>
              </a:buClr>
              <a:buFont typeface="Arial" pitchFamily="34" charset="0"/>
              <a:buChar char="•"/>
            </a:pPr>
            <a:r>
              <a:rPr lang="es-ES" sz="1400" dirty="0">
                <a:solidFill>
                  <a:schemeClr val="bg1"/>
                </a:solidFill>
                <a:latin typeface="Montserrat" panose="00000500000000000000" pitchFamily="50" charset="0"/>
              </a:rPr>
              <a:t>Sin datos para recomendar Levetiracetam vs Fenitoína. </a:t>
            </a:r>
          </a:p>
          <a:p>
            <a:pPr marL="800100" lvl="1" indent="-342900" algn="just">
              <a:buClr>
                <a:schemeClr val="accent6"/>
              </a:buClr>
              <a:buFont typeface="Arial" pitchFamily="34" charset="0"/>
              <a:buChar char="•"/>
            </a:pPr>
            <a:endParaRPr lang="es-ES" sz="1400" dirty="0">
              <a:solidFill>
                <a:schemeClr val="bg1"/>
              </a:solidFill>
              <a:latin typeface="Montserrat" panose="00000500000000000000" pitchFamily="50" charset="0"/>
            </a:endParaRPr>
          </a:p>
          <a:p>
            <a:pPr lvl="1" algn="r">
              <a:buClr>
                <a:schemeClr val="accent6"/>
              </a:buClr>
            </a:pPr>
            <a:r>
              <a:rPr lang="es-ES" sz="1400" i="1" dirty="0">
                <a:solidFill>
                  <a:schemeClr val="bg1"/>
                </a:solidFill>
                <a:latin typeface="Montserrat" panose="00000500000000000000" pitchFamily="50" charset="0"/>
              </a:rPr>
              <a:t>Nivel de recomendación IIA</a:t>
            </a:r>
          </a:p>
        </p:txBody>
      </p:sp>
      <p:pic>
        <p:nvPicPr>
          <p:cNvPr id="9" name="Picture 2"/>
          <p:cNvPicPr>
            <a:picLocks noChangeAspect="1" noChangeArrowheads="1"/>
          </p:cNvPicPr>
          <p:nvPr/>
        </p:nvPicPr>
        <p:blipFill rotWithShape="1">
          <a:blip r:embed="rId2" cstate="email">
            <a:lum bright="-20000" contrast="40000"/>
            <a:extLst>
              <a:ext uri="{28A0092B-C50C-407E-A947-70E740481C1C}">
                <a14:useLocalDpi xmlns:a14="http://schemas.microsoft.com/office/drawing/2010/main"/>
              </a:ext>
            </a:extLst>
          </a:blip>
          <a:srcRect r="70869" b="64630"/>
          <a:stretch/>
        </p:blipFill>
        <p:spPr bwMode="auto">
          <a:xfrm>
            <a:off x="9291690" y="516352"/>
            <a:ext cx="1890660" cy="75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ángulo 7"/>
          <p:cNvSpPr/>
          <p:nvPr/>
        </p:nvSpPr>
        <p:spPr>
          <a:xfrm>
            <a:off x="5020820" y="5944208"/>
            <a:ext cx="6437755" cy="346954"/>
          </a:xfrm>
          <a:prstGeom prst="rect">
            <a:avLst/>
          </a:prstGeom>
          <a:effectLst/>
        </p:spPr>
        <p:txBody>
          <a:bodyPr wrap="square">
            <a:spAutoFit/>
          </a:bodyPr>
          <a:lstStyle/>
          <a:p>
            <a:pPr algn="just">
              <a:lnSpc>
                <a:spcPct val="107000"/>
              </a:lnSpc>
            </a:pPr>
            <a:r>
              <a:rPr lang="es-CO" sz="800" dirty="0" err="1">
                <a:latin typeface="Montserrat" panose="00000500000000000000" pitchFamily="50" charset="0"/>
                <a:ea typeface="Calibri" panose="020F0502020204030204" pitchFamily="34" charset="0"/>
                <a:cs typeface="Times New Roman" panose="02020603050405020304" pitchFamily="18" charset="0"/>
              </a:rPr>
              <a:t>Carney</a:t>
            </a:r>
            <a:r>
              <a:rPr lang="es-CO" sz="800" dirty="0">
                <a:latin typeface="Montserrat" panose="00000500000000000000" pitchFamily="50" charset="0"/>
                <a:ea typeface="Calibri" panose="020F0502020204030204" pitchFamily="34" charset="0"/>
                <a:cs typeface="Times New Roman" panose="02020603050405020304" pitchFamily="18" charset="0"/>
              </a:rPr>
              <a:t> N, </a:t>
            </a:r>
            <a:r>
              <a:rPr lang="es-CO" sz="800" dirty="0" err="1">
                <a:latin typeface="Montserrat" panose="00000500000000000000" pitchFamily="50" charset="0"/>
                <a:ea typeface="Calibri" panose="020F0502020204030204" pitchFamily="34" charset="0"/>
                <a:cs typeface="Times New Roman" panose="02020603050405020304" pitchFamily="18" charset="0"/>
              </a:rPr>
              <a:t>Totten</a:t>
            </a:r>
            <a:r>
              <a:rPr lang="es-CO" sz="800" dirty="0">
                <a:latin typeface="Montserrat" panose="00000500000000000000" pitchFamily="50" charset="0"/>
                <a:ea typeface="Calibri" panose="020F0502020204030204" pitchFamily="34" charset="0"/>
                <a:cs typeface="Times New Roman" panose="02020603050405020304" pitchFamily="18" charset="0"/>
              </a:rPr>
              <a:t> AM, </a:t>
            </a:r>
            <a:r>
              <a:rPr lang="es-CO" sz="800" dirty="0" err="1">
                <a:latin typeface="Montserrat" panose="00000500000000000000" pitchFamily="50" charset="0"/>
                <a:ea typeface="Calibri" panose="020F0502020204030204" pitchFamily="34" charset="0"/>
                <a:cs typeface="Times New Roman" panose="02020603050405020304" pitchFamily="18" charset="0"/>
              </a:rPr>
              <a:t>O’Reilly</a:t>
            </a:r>
            <a:r>
              <a:rPr lang="es-CO" sz="800" dirty="0">
                <a:latin typeface="Montserrat" panose="00000500000000000000" pitchFamily="50" charset="0"/>
                <a:ea typeface="Calibri" panose="020F0502020204030204" pitchFamily="34" charset="0"/>
                <a:cs typeface="Times New Roman" panose="02020603050405020304" pitchFamily="18" charset="0"/>
              </a:rPr>
              <a:t> C, et al. Guidelines </a:t>
            </a:r>
            <a:r>
              <a:rPr lang="es-CO" sz="800" dirty="0" err="1">
                <a:latin typeface="Montserrat" panose="00000500000000000000" pitchFamily="50" charset="0"/>
                <a:ea typeface="Calibri" panose="020F0502020204030204" pitchFamily="34" charset="0"/>
                <a:cs typeface="Times New Roman" panose="02020603050405020304" pitchFamily="18" charset="0"/>
              </a:rPr>
              <a:t>for</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the</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management</a:t>
            </a:r>
            <a:r>
              <a:rPr lang="es-CO" sz="800" dirty="0">
                <a:latin typeface="Montserrat" panose="00000500000000000000" pitchFamily="50" charset="0"/>
                <a:ea typeface="Calibri" panose="020F0502020204030204" pitchFamily="34" charset="0"/>
                <a:cs typeface="Times New Roman" panose="02020603050405020304" pitchFamily="18" charset="0"/>
              </a:rPr>
              <a:t> of </a:t>
            </a:r>
            <a:r>
              <a:rPr lang="es-CO" sz="800" dirty="0" err="1">
                <a:latin typeface="Montserrat" panose="00000500000000000000" pitchFamily="50" charset="0"/>
                <a:ea typeface="Calibri" panose="020F0502020204030204" pitchFamily="34" charset="0"/>
                <a:cs typeface="Times New Roman" panose="02020603050405020304" pitchFamily="18" charset="0"/>
              </a:rPr>
              <a:t>severe</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traumatic</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brain</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injury</a:t>
            </a:r>
            <a:r>
              <a:rPr lang="es-CO" sz="800" dirty="0">
                <a:latin typeface="Montserrat" panose="00000500000000000000" pitchFamily="50" charset="0"/>
                <a:ea typeface="Calibri" panose="020F0502020204030204" pitchFamily="34" charset="0"/>
                <a:cs typeface="Times New Roman" panose="02020603050405020304" pitchFamily="18" charset="0"/>
              </a:rPr>
              <a:t>, 4th </a:t>
            </a:r>
            <a:r>
              <a:rPr lang="es-CO" sz="800" dirty="0" err="1">
                <a:latin typeface="Montserrat" panose="00000500000000000000" pitchFamily="50" charset="0"/>
                <a:ea typeface="Calibri" panose="020F0502020204030204" pitchFamily="34" charset="0"/>
                <a:cs typeface="Times New Roman" panose="02020603050405020304" pitchFamily="18" charset="0"/>
              </a:rPr>
              <a:t>edition</a:t>
            </a:r>
            <a:r>
              <a:rPr lang="es-CO" sz="800" dirty="0">
                <a:latin typeface="Montserrat" panose="00000500000000000000" pitchFamily="50" charset="0"/>
                <a:ea typeface="Calibri" panose="020F0502020204030204" pitchFamily="34" charset="0"/>
                <a:cs typeface="Times New Roman" panose="02020603050405020304" pitchFamily="18" charset="0"/>
              </a:rPr>
              <a:t>. Neurosurgery 2017;1(80):6–15. </a:t>
            </a:r>
          </a:p>
        </p:txBody>
      </p:sp>
      <p:sp>
        <p:nvSpPr>
          <p:cNvPr id="10" name="1 Título"/>
          <p:cNvSpPr txBox="1">
            <a:spLocks/>
          </p:cNvSpPr>
          <p:nvPr/>
        </p:nvSpPr>
        <p:spPr>
          <a:xfrm>
            <a:off x="1691640" y="455233"/>
            <a:ext cx="8229600" cy="990600"/>
          </a:xfrm>
          <a:prstGeom prst="rect">
            <a:avLst/>
          </a:prstGeom>
          <a:effectLst/>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s-ES" sz="3600" b="1" dirty="0">
                <a:solidFill>
                  <a:srgbClr val="06AEAA"/>
                </a:solidFill>
                <a:latin typeface="Montserrat" panose="00000500000000000000" pitchFamily="50" charset="0"/>
              </a:rPr>
              <a:t>Recomendaciones Guías 2017</a:t>
            </a:r>
            <a:r>
              <a:rPr lang="es-ES" sz="3600" dirty="0">
                <a:solidFill>
                  <a:srgbClr val="06AEAA"/>
                </a:solidFill>
                <a:latin typeface="Montserrat" panose="00000500000000000000" pitchFamily="50" charset="0"/>
              </a:rPr>
              <a:t> </a:t>
            </a:r>
          </a:p>
        </p:txBody>
      </p:sp>
    </p:spTree>
    <p:extLst>
      <p:ext uri="{BB962C8B-B14F-4D97-AF65-F5344CB8AC3E}">
        <p14:creationId xmlns:p14="http://schemas.microsoft.com/office/powerpoint/2010/main" val="11381683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4449905" y="1647154"/>
            <a:ext cx="7149257" cy="1077218"/>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342900" indent="-342900" algn="just">
              <a:buClr>
                <a:srgbClr val="FF0000"/>
              </a:buClr>
              <a:buFont typeface="Wingdings" panose="05000000000000000000" pitchFamily="2" charset="2"/>
              <a:buChar char="v"/>
            </a:pPr>
            <a:r>
              <a:rPr lang="es-ES" sz="1600" b="1" dirty="0">
                <a:solidFill>
                  <a:schemeClr val="bg1"/>
                </a:solidFill>
                <a:latin typeface="Montserrat" panose="00000500000000000000" pitchFamily="50" charset="0"/>
              </a:rPr>
              <a:t>Hiperventilación profiláctica </a:t>
            </a:r>
            <a:r>
              <a:rPr lang="es-ES" sz="1600" b="1" dirty="0" err="1">
                <a:solidFill>
                  <a:schemeClr val="bg1"/>
                </a:solidFill>
                <a:latin typeface="Montserrat" panose="00000500000000000000" pitchFamily="50" charset="0"/>
              </a:rPr>
              <a:t>BTF</a:t>
            </a:r>
            <a:r>
              <a:rPr lang="es-ES" sz="1600" b="1" dirty="0">
                <a:solidFill>
                  <a:schemeClr val="bg1"/>
                </a:solidFill>
                <a:latin typeface="Montserrat" panose="00000500000000000000" pitchFamily="50" charset="0"/>
              </a:rPr>
              <a:t> </a:t>
            </a:r>
            <a:r>
              <a:rPr lang="es-ES" sz="1600" b="1" dirty="0" err="1">
                <a:solidFill>
                  <a:schemeClr val="bg1"/>
                </a:solidFill>
                <a:latin typeface="Montserrat" panose="00000500000000000000" pitchFamily="50" charset="0"/>
              </a:rPr>
              <a:t>4ta</a:t>
            </a:r>
            <a:r>
              <a:rPr lang="es-ES" sz="1600" b="1" dirty="0">
                <a:solidFill>
                  <a:schemeClr val="bg1"/>
                </a:solidFill>
                <a:latin typeface="Montserrat" panose="00000500000000000000" pitchFamily="50" charset="0"/>
              </a:rPr>
              <a:t> Ed</a:t>
            </a:r>
          </a:p>
          <a:p>
            <a:pPr marL="800100" lvl="1" indent="-342900" algn="just">
              <a:buClr>
                <a:srgbClr val="FF0000"/>
              </a:buClr>
              <a:buFont typeface="Arial" panose="020B0604020202020204" pitchFamily="34" charset="0"/>
              <a:buChar char="•"/>
            </a:pPr>
            <a:r>
              <a:rPr lang="es-ES" sz="1600" dirty="0">
                <a:solidFill>
                  <a:schemeClr val="bg1"/>
                </a:solidFill>
                <a:latin typeface="Montserrat" panose="00000500000000000000" pitchFamily="50" charset="0"/>
              </a:rPr>
              <a:t>HP prolongada PCO2 &lt;25mmHg: no se recomienda. </a:t>
            </a:r>
          </a:p>
          <a:p>
            <a:pPr lvl="1" algn="r">
              <a:buClr>
                <a:schemeClr val="accent6"/>
              </a:buClr>
            </a:pPr>
            <a:endParaRPr lang="es-ES" sz="1600" dirty="0">
              <a:solidFill>
                <a:schemeClr val="bg1"/>
              </a:solidFill>
              <a:latin typeface="Montserrat" panose="00000500000000000000" pitchFamily="50" charset="0"/>
            </a:endParaRPr>
          </a:p>
          <a:p>
            <a:pPr lvl="1" algn="r">
              <a:buClr>
                <a:schemeClr val="accent6"/>
              </a:buClr>
            </a:pPr>
            <a:r>
              <a:rPr lang="es-ES" sz="1600" i="1" dirty="0">
                <a:solidFill>
                  <a:schemeClr val="bg1"/>
                </a:solidFill>
                <a:latin typeface="Montserrat" panose="00000500000000000000" pitchFamily="50" charset="0"/>
              </a:rPr>
              <a:t>Nivel de recomendación IIB</a:t>
            </a:r>
          </a:p>
        </p:txBody>
      </p:sp>
      <p:sp>
        <p:nvSpPr>
          <p:cNvPr id="2" name="Rectángulo 1"/>
          <p:cNvSpPr/>
          <p:nvPr/>
        </p:nvSpPr>
        <p:spPr>
          <a:xfrm>
            <a:off x="4446081" y="3241480"/>
            <a:ext cx="7136320" cy="1815882"/>
          </a:xfrm>
          <a:prstGeom prst="rect">
            <a:avLst/>
          </a:prstGeom>
          <a:solidFill>
            <a:srgbClr val="06AEAA"/>
          </a:solidFill>
          <a:ln>
            <a:noFill/>
          </a:ln>
          <a:effectLst/>
          <a:scene3d>
            <a:camera prst="orthographicFront">
              <a:rot lat="0" lon="0" rev="0"/>
            </a:camera>
            <a:lightRig rig="glow" dir="t">
              <a:rot lat="0" lon="0" rev="4800000"/>
            </a:lightRig>
          </a:scene3d>
          <a:sp3d prstMaterial="matte">
            <a:bevelT w="127000" h="63500"/>
          </a:sp3d>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marL="342900" indent="-342900" algn="just">
              <a:buClr>
                <a:srgbClr val="FF0000"/>
              </a:buClr>
              <a:buFont typeface="Wingdings" panose="05000000000000000000" pitchFamily="2" charset="2"/>
              <a:buChar char="v"/>
            </a:pPr>
            <a:r>
              <a:rPr lang="es-ES" sz="1600" b="1" dirty="0">
                <a:solidFill>
                  <a:schemeClr val="bg1"/>
                </a:solidFill>
                <a:latin typeface="Montserrat" panose="00000500000000000000" pitchFamily="50" charset="0"/>
              </a:rPr>
              <a:t>Hiperventilación </a:t>
            </a:r>
            <a:r>
              <a:rPr lang="es-ES" sz="1600" b="1" i="1" dirty="0">
                <a:solidFill>
                  <a:schemeClr val="bg1"/>
                </a:solidFill>
                <a:latin typeface="Montserrat" panose="00000500000000000000" pitchFamily="50" charset="0"/>
              </a:rPr>
              <a:t>(recomendaciones de la BTF 3era Ed en la 4ta Ed)</a:t>
            </a:r>
            <a:endParaRPr lang="es-ES" sz="1600" i="1" dirty="0">
              <a:solidFill>
                <a:schemeClr val="bg1"/>
              </a:solidFill>
              <a:latin typeface="Montserrat" panose="00000500000000000000" pitchFamily="50" charset="0"/>
            </a:endParaRPr>
          </a:p>
          <a:p>
            <a:pPr marL="800100" lvl="1" indent="-342900" algn="just">
              <a:buClr>
                <a:srgbClr val="FF0000"/>
              </a:buClr>
              <a:buFont typeface="Arial" panose="020B0604020202020204" pitchFamily="34" charset="0"/>
              <a:buChar char="•"/>
            </a:pPr>
            <a:r>
              <a:rPr lang="es-ES" sz="1600" dirty="0">
                <a:solidFill>
                  <a:schemeClr val="bg1"/>
                </a:solidFill>
                <a:latin typeface="Montserrat" panose="00000500000000000000" pitchFamily="50" charset="0"/>
              </a:rPr>
              <a:t>Recomendada como medida temporal para disminuir </a:t>
            </a:r>
            <a:r>
              <a:rPr lang="es-ES" sz="1600" dirty="0" err="1">
                <a:solidFill>
                  <a:schemeClr val="bg1"/>
                </a:solidFill>
                <a:latin typeface="Montserrat" panose="00000500000000000000" pitchFamily="50" charset="0"/>
              </a:rPr>
              <a:t>PIC</a:t>
            </a:r>
            <a:r>
              <a:rPr lang="es-ES" sz="1600" dirty="0">
                <a:solidFill>
                  <a:schemeClr val="bg1"/>
                </a:solidFill>
                <a:latin typeface="Montserrat" panose="00000500000000000000" pitchFamily="50" charset="0"/>
              </a:rPr>
              <a:t>. </a:t>
            </a:r>
          </a:p>
          <a:p>
            <a:pPr marL="800100" lvl="1" indent="-342900" algn="just">
              <a:buClr>
                <a:srgbClr val="FF0000"/>
              </a:buClr>
              <a:buFont typeface="Arial" panose="020B0604020202020204" pitchFamily="34" charset="0"/>
              <a:buChar char="•"/>
            </a:pPr>
            <a:r>
              <a:rPr lang="es-ES" sz="1600" dirty="0">
                <a:solidFill>
                  <a:schemeClr val="bg1"/>
                </a:solidFill>
                <a:latin typeface="Montserrat" panose="00000500000000000000" pitchFamily="50" charset="0"/>
              </a:rPr>
              <a:t>Evitar durante las primeras 24 horas. (</a:t>
            </a:r>
            <a:r>
              <a:rPr lang="es-ES" sz="1600" dirty="0" err="1">
                <a:solidFill>
                  <a:schemeClr val="bg1"/>
                </a:solidFill>
                <a:latin typeface="Montserrat" panose="00000500000000000000" pitchFamily="50" charset="0"/>
              </a:rPr>
              <a:t>FSC</a:t>
            </a:r>
            <a:r>
              <a:rPr lang="es-ES" sz="1600" dirty="0">
                <a:solidFill>
                  <a:schemeClr val="bg1"/>
                </a:solidFill>
                <a:latin typeface="Montserrat" panose="00000500000000000000" pitchFamily="50" charset="0"/>
              </a:rPr>
              <a:t> reducido). </a:t>
            </a:r>
          </a:p>
          <a:p>
            <a:pPr marL="800100" lvl="1" indent="-342900" algn="just">
              <a:buClr>
                <a:srgbClr val="FF0000"/>
              </a:buClr>
              <a:buFont typeface="Arial" panose="020B0604020202020204" pitchFamily="34" charset="0"/>
              <a:buChar char="•"/>
            </a:pPr>
            <a:r>
              <a:rPr lang="es-ES" sz="1600" dirty="0">
                <a:solidFill>
                  <a:schemeClr val="bg1"/>
                </a:solidFill>
                <a:latin typeface="Montserrat" panose="00000500000000000000" pitchFamily="50" charset="0"/>
              </a:rPr>
              <a:t>Medir </a:t>
            </a:r>
            <a:r>
              <a:rPr lang="es-ES" sz="1600" dirty="0" err="1">
                <a:solidFill>
                  <a:schemeClr val="bg1"/>
                </a:solidFill>
                <a:latin typeface="Montserrat" panose="00000500000000000000" pitchFamily="50" charset="0"/>
              </a:rPr>
              <a:t>BtpO2</a:t>
            </a:r>
            <a:r>
              <a:rPr lang="es-ES" sz="1600" dirty="0">
                <a:solidFill>
                  <a:schemeClr val="bg1"/>
                </a:solidFill>
                <a:latin typeface="Montserrat" panose="00000500000000000000" pitchFamily="50" charset="0"/>
              </a:rPr>
              <a:t> - </a:t>
            </a:r>
            <a:r>
              <a:rPr lang="es-ES" sz="1600" dirty="0" err="1">
                <a:solidFill>
                  <a:schemeClr val="bg1"/>
                </a:solidFill>
                <a:latin typeface="Montserrat" panose="00000500000000000000" pitchFamily="50" charset="0"/>
              </a:rPr>
              <a:t>SjO2</a:t>
            </a:r>
            <a:r>
              <a:rPr lang="es-ES" sz="1600" dirty="0">
                <a:solidFill>
                  <a:schemeClr val="bg1"/>
                </a:solidFill>
                <a:latin typeface="Montserrat" panose="00000500000000000000" pitchFamily="50" charset="0"/>
              </a:rPr>
              <a:t>.</a:t>
            </a:r>
          </a:p>
          <a:p>
            <a:pPr marL="800100" lvl="1" indent="-342900" algn="just">
              <a:buClr>
                <a:srgbClr val="FF0000"/>
              </a:buClr>
              <a:buFont typeface="Arial" panose="020B0604020202020204" pitchFamily="34" charset="0"/>
              <a:buChar char="•"/>
            </a:pPr>
            <a:r>
              <a:rPr lang="es-ES" sz="1600" b="1" dirty="0">
                <a:solidFill>
                  <a:schemeClr val="bg1"/>
                </a:solidFill>
                <a:latin typeface="Montserrat" panose="00000500000000000000" pitchFamily="50" charset="0"/>
              </a:rPr>
              <a:t>SjO2 &lt; 50%:</a:t>
            </a:r>
            <a:r>
              <a:rPr lang="es-ES" sz="1600" dirty="0">
                <a:solidFill>
                  <a:schemeClr val="bg1"/>
                </a:solidFill>
                <a:latin typeface="Montserrat" panose="00000500000000000000" pitchFamily="50" charset="0"/>
              </a:rPr>
              <a:t> umbral a evitar. (Reduce mortalidad y mejora los resultados). </a:t>
            </a:r>
          </a:p>
          <a:p>
            <a:pPr lvl="1" algn="r">
              <a:buClr>
                <a:schemeClr val="accent6"/>
              </a:buClr>
            </a:pPr>
            <a:endParaRPr lang="es-ES" sz="1600" i="1" dirty="0">
              <a:solidFill>
                <a:schemeClr val="bg1"/>
              </a:solidFill>
              <a:latin typeface="Montserrat" panose="00000500000000000000" pitchFamily="50" charset="0"/>
            </a:endParaRPr>
          </a:p>
          <a:p>
            <a:pPr lvl="1" algn="r">
              <a:buClr>
                <a:schemeClr val="accent6"/>
              </a:buClr>
            </a:pPr>
            <a:r>
              <a:rPr lang="es-ES" sz="1600" i="1" dirty="0">
                <a:solidFill>
                  <a:schemeClr val="bg1"/>
                </a:solidFill>
                <a:latin typeface="Montserrat" panose="00000500000000000000" pitchFamily="50" charset="0"/>
              </a:rPr>
              <a:t>Nivel de recomendación III</a:t>
            </a:r>
          </a:p>
        </p:txBody>
      </p:sp>
      <p:pic>
        <p:nvPicPr>
          <p:cNvPr id="9" name="Picture 2"/>
          <p:cNvPicPr>
            <a:picLocks noChangeAspect="1" noChangeArrowheads="1"/>
          </p:cNvPicPr>
          <p:nvPr/>
        </p:nvPicPr>
        <p:blipFill rotWithShape="1">
          <a:blip r:embed="rId3" cstate="email">
            <a:lum bright="-20000" contrast="40000"/>
            <a:extLst>
              <a:ext uri="{28A0092B-C50C-407E-A947-70E740481C1C}">
                <a14:useLocalDpi xmlns:a14="http://schemas.microsoft.com/office/drawing/2010/main"/>
              </a:ext>
            </a:extLst>
          </a:blip>
          <a:srcRect r="70869" b="64630"/>
          <a:stretch/>
        </p:blipFill>
        <p:spPr bwMode="auto">
          <a:xfrm>
            <a:off x="9053565" y="372698"/>
            <a:ext cx="1890660" cy="75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ángulo 6"/>
          <p:cNvSpPr/>
          <p:nvPr/>
        </p:nvSpPr>
        <p:spPr>
          <a:xfrm>
            <a:off x="4446081" y="6338455"/>
            <a:ext cx="8293959" cy="215252"/>
          </a:xfrm>
          <a:prstGeom prst="rect">
            <a:avLst/>
          </a:prstGeom>
        </p:spPr>
        <p:txBody>
          <a:bodyPr wrap="square">
            <a:spAutoFit/>
          </a:bodyPr>
          <a:lstStyle/>
          <a:p>
            <a:pPr algn="just">
              <a:lnSpc>
                <a:spcPct val="107000"/>
              </a:lnSpc>
            </a:pPr>
            <a:r>
              <a:rPr lang="es-CO" sz="800" dirty="0" err="1">
                <a:latin typeface="Montserrat" panose="00000500000000000000" pitchFamily="50" charset="0"/>
                <a:ea typeface="Calibri" panose="020F0502020204030204" pitchFamily="34" charset="0"/>
                <a:cs typeface="Times New Roman" panose="02020603050405020304" pitchFamily="18" charset="0"/>
              </a:rPr>
              <a:t>Carney</a:t>
            </a:r>
            <a:r>
              <a:rPr lang="es-CO" sz="800" dirty="0">
                <a:latin typeface="Montserrat" panose="00000500000000000000" pitchFamily="50" charset="0"/>
                <a:ea typeface="Calibri" panose="020F0502020204030204" pitchFamily="34" charset="0"/>
                <a:cs typeface="Times New Roman" panose="02020603050405020304" pitchFamily="18" charset="0"/>
              </a:rPr>
              <a:t> N, </a:t>
            </a:r>
            <a:r>
              <a:rPr lang="es-CO" sz="800" dirty="0" err="1">
                <a:latin typeface="Montserrat" panose="00000500000000000000" pitchFamily="50" charset="0"/>
                <a:ea typeface="Calibri" panose="020F0502020204030204" pitchFamily="34" charset="0"/>
                <a:cs typeface="Times New Roman" panose="02020603050405020304" pitchFamily="18" charset="0"/>
              </a:rPr>
              <a:t>Totten</a:t>
            </a:r>
            <a:r>
              <a:rPr lang="es-CO" sz="800" dirty="0">
                <a:latin typeface="Montserrat" panose="00000500000000000000" pitchFamily="50" charset="0"/>
                <a:ea typeface="Calibri" panose="020F0502020204030204" pitchFamily="34" charset="0"/>
                <a:cs typeface="Times New Roman" panose="02020603050405020304" pitchFamily="18" charset="0"/>
              </a:rPr>
              <a:t> AM, </a:t>
            </a:r>
            <a:r>
              <a:rPr lang="es-CO" sz="800" dirty="0" err="1">
                <a:latin typeface="Montserrat" panose="00000500000000000000" pitchFamily="50" charset="0"/>
                <a:ea typeface="Calibri" panose="020F0502020204030204" pitchFamily="34" charset="0"/>
                <a:cs typeface="Times New Roman" panose="02020603050405020304" pitchFamily="18" charset="0"/>
              </a:rPr>
              <a:t>O’Reilly</a:t>
            </a:r>
            <a:r>
              <a:rPr lang="es-CO" sz="800" dirty="0">
                <a:latin typeface="Montserrat" panose="00000500000000000000" pitchFamily="50" charset="0"/>
                <a:ea typeface="Calibri" panose="020F0502020204030204" pitchFamily="34" charset="0"/>
                <a:cs typeface="Times New Roman" panose="02020603050405020304" pitchFamily="18" charset="0"/>
              </a:rPr>
              <a:t> C, et al. Guidelines </a:t>
            </a:r>
            <a:r>
              <a:rPr lang="es-CO" sz="800" dirty="0" err="1">
                <a:latin typeface="Montserrat" panose="00000500000000000000" pitchFamily="50" charset="0"/>
                <a:ea typeface="Calibri" panose="020F0502020204030204" pitchFamily="34" charset="0"/>
                <a:cs typeface="Times New Roman" panose="02020603050405020304" pitchFamily="18" charset="0"/>
              </a:rPr>
              <a:t>for</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the</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management</a:t>
            </a:r>
            <a:r>
              <a:rPr lang="es-CO" sz="800" dirty="0">
                <a:latin typeface="Montserrat" panose="00000500000000000000" pitchFamily="50" charset="0"/>
                <a:ea typeface="Calibri" panose="020F0502020204030204" pitchFamily="34" charset="0"/>
                <a:cs typeface="Times New Roman" panose="02020603050405020304" pitchFamily="18" charset="0"/>
              </a:rPr>
              <a:t> of </a:t>
            </a:r>
            <a:r>
              <a:rPr lang="es-CO" sz="800" dirty="0" err="1">
                <a:latin typeface="Montserrat" panose="00000500000000000000" pitchFamily="50" charset="0"/>
                <a:ea typeface="Calibri" panose="020F0502020204030204" pitchFamily="34" charset="0"/>
                <a:cs typeface="Times New Roman" panose="02020603050405020304" pitchFamily="18" charset="0"/>
              </a:rPr>
              <a:t>severe</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traumatic</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brain</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injury</a:t>
            </a:r>
            <a:r>
              <a:rPr lang="es-CO" sz="800" dirty="0">
                <a:latin typeface="Montserrat" panose="00000500000000000000" pitchFamily="50" charset="0"/>
                <a:ea typeface="Calibri" panose="020F0502020204030204" pitchFamily="34" charset="0"/>
                <a:cs typeface="Times New Roman" panose="02020603050405020304" pitchFamily="18" charset="0"/>
              </a:rPr>
              <a:t>, 4th </a:t>
            </a:r>
            <a:r>
              <a:rPr lang="es-CO" sz="800" dirty="0" err="1">
                <a:latin typeface="Montserrat" panose="00000500000000000000" pitchFamily="50" charset="0"/>
                <a:ea typeface="Calibri" panose="020F0502020204030204" pitchFamily="34" charset="0"/>
                <a:cs typeface="Times New Roman" panose="02020603050405020304" pitchFamily="18" charset="0"/>
              </a:rPr>
              <a:t>edition</a:t>
            </a:r>
            <a:r>
              <a:rPr lang="es-CO" sz="800" dirty="0">
                <a:latin typeface="Montserrat" panose="00000500000000000000" pitchFamily="50" charset="0"/>
                <a:ea typeface="Calibri" panose="020F0502020204030204" pitchFamily="34" charset="0"/>
                <a:cs typeface="Times New Roman" panose="02020603050405020304" pitchFamily="18" charset="0"/>
              </a:rPr>
              <a:t>. Neurosurgery 2017;1(80):6–15. </a:t>
            </a:r>
          </a:p>
        </p:txBody>
      </p:sp>
      <p:sp>
        <p:nvSpPr>
          <p:cNvPr id="10" name="1 Título"/>
          <p:cNvSpPr txBox="1">
            <a:spLocks/>
          </p:cNvSpPr>
          <p:nvPr/>
        </p:nvSpPr>
        <p:spPr>
          <a:xfrm>
            <a:off x="1348740" y="304293"/>
            <a:ext cx="82296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s-ES" sz="3600" b="1" dirty="0">
                <a:solidFill>
                  <a:srgbClr val="06AEAA"/>
                </a:solidFill>
                <a:latin typeface="Montserrat" panose="00000500000000000000" pitchFamily="50" charset="0"/>
              </a:rPr>
              <a:t>Recomendaciones Guías 2017</a:t>
            </a:r>
            <a:r>
              <a:rPr lang="es-ES" sz="3600" dirty="0">
                <a:solidFill>
                  <a:srgbClr val="06AEAA"/>
                </a:solidFill>
                <a:latin typeface="Montserrat" panose="00000500000000000000" pitchFamily="50" charset="0"/>
              </a:rPr>
              <a:t> </a:t>
            </a:r>
          </a:p>
        </p:txBody>
      </p:sp>
    </p:spTree>
    <p:extLst>
      <p:ext uri="{BB962C8B-B14F-4D97-AF65-F5344CB8AC3E}">
        <p14:creationId xmlns:p14="http://schemas.microsoft.com/office/powerpoint/2010/main" val="36650692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4659562" y="1939641"/>
            <a:ext cx="6999038" cy="1477328"/>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342900" indent="-342900" algn="just">
              <a:buClr>
                <a:srgbClr val="FFFF00"/>
              </a:buClr>
              <a:buFont typeface="Wingdings" panose="05000000000000000000" pitchFamily="2" charset="2"/>
              <a:buChar char="v"/>
            </a:pPr>
            <a:r>
              <a:rPr lang="es-ES" b="1" dirty="0" err="1">
                <a:solidFill>
                  <a:schemeClr val="bg1"/>
                </a:solidFill>
                <a:latin typeface="Montserrat" panose="00000500000000000000" pitchFamily="50" charset="0"/>
              </a:rPr>
              <a:t>Cranectomía</a:t>
            </a:r>
            <a:r>
              <a:rPr lang="es-ES" b="1" dirty="0">
                <a:solidFill>
                  <a:schemeClr val="bg1"/>
                </a:solidFill>
                <a:latin typeface="Montserrat" panose="00000500000000000000" pitchFamily="50" charset="0"/>
              </a:rPr>
              <a:t> descompresiva </a:t>
            </a:r>
            <a:r>
              <a:rPr lang="es-ES" b="1" dirty="0" err="1">
                <a:solidFill>
                  <a:schemeClr val="bg1"/>
                </a:solidFill>
                <a:latin typeface="Montserrat" panose="00000500000000000000" pitchFamily="50" charset="0"/>
              </a:rPr>
              <a:t>bifrontal</a:t>
            </a:r>
            <a:r>
              <a:rPr lang="es-ES" b="1" dirty="0">
                <a:solidFill>
                  <a:schemeClr val="bg1"/>
                </a:solidFill>
                <a:latin typeface="Montserrat" panose="00000500000000000000" pitchFamily="50" charset="0"/>
              </a:rPr>
              <a:t>:</a:t>
            </a:r>
            <a:r>
              <a:rPr lang="es-ES" dirty="0">
                <a:solidFill>
                  <a:schemeClr val="bg1"/>
                </a:solidFill>
                <a:latin typeface="Montserrat" panose="00000500000000000000" pitchFamily="50" charset="0"/>
              </a:rPr>
              <a:t> </a:t>
            </a:r>
          </a:p>
          <a:p>
            <a:pPr marL="800100" lvl="1" indent="-342900" algn="just">
              <a:buClr>
                <a:schemeClr val="accent6"/>
              </a:buClr>
              <a:buFont typeface="Arial" pitchFamily="34" charset="0"/>
              <a:buChar char="•"/>
            </a:pPr>
            <a:r>
              <a:rPr lang="es-ES" dirty="0">
                <a:solidFill>
                  <a:schemeClr val="bg1"/>
                </a:solidFill>
                <a:latin typeface="Montserrat" panose="00000500000000000000" pitchFamily="50" charset="0"/>
              </a:rPr>
              <a:t>No recomendada para mejorar GOS-E los 6 meses en pacientes con lesión difusa. No lesión ocupante de espacio y con PIC mayor de 20 </a:t>
            </a:r>
            <a:r>
              <a:rPr lang="es-ES" dirty="0" err="1">
                <a:solidFill>
                  <a:schemeClr val="bg1"/>
                </a:solidFill>
                <a:latin typeface="Montserrat" panose="00000500000000000000" pitchFamily="50" charset="0"/>
              </a:rPr>
              <a:t>mmHg</a:t>
            </a:r>
            <a:r>
              <a:rPr lang="es-ES" dirty="0">
                <a:solidFill>
                  <a:schemeClr val="bg1"/>
                </a:solidFill>
                <a:latin typeface="Montserrat" panose="00000500000000000000" pitchFamily="50" charset="0"/>
              </a:rPr>
              <a:t> por más de 15 min dentro de 1 hora refractarios. </a:t>
            </a:r>
          </a:p>
        </p:txBody>
      </p:sp>
      <p:sp>
        <p:nvSpPr>
          <p:cNvPr id="5" name="4 CuadroTexto"/>
          <p:cNvSpPr txBox="1"/>
          <p:nvPr/>
        </p:nvSpPr>
        <p:spPr>
          <a:xfrm>
            <a:off x="4644390" y="4038601"/>
            <a:ext cx="6999038" cy="1200329"/>
          </a:xfrm>
          <a:prstGeom prst="rect">
            <a:avLst/>
          </a:prstGeom>
          <a:solidFill>
            <a:srgbClr val="06AEAA"/>
          </a:solid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342900" indent="-342900" algn="just">
              <a:buClr>
                <a:schemeClr val="accent6"/>
              </a:buClr>
              <a:buFont typeface="Arial" pitchFamily="34" charset="0"/>
              <a:buChar char="•"/>
            </a:pPr>
            <a:r>
              <a:rPr lang="es-ES" dirty="0">
                <a:solidFill>
                  <a:schemeClr val="bg1"/>
                </a:solidFill>
                <a:latin typeface="Montserrat" panose="00000500000000000000" pitchFamily="50" charset="0"/>
              </a:rPr>
              <a:t>Se recomienda una gran CD </a:t>
            </a:r>
            <a:r>
              <a:rPr lang="es-ES" dirty="0" err="1">
                <a:solidFill>
                  <a:schemeClr val="bg1"/>
                </a:solidFill>
                <a:latin typeface="Montserrat" panose="00000500000000000000" pitchFamily="50" charset="0"/>
              </a:rPr>
              <a:t>fronto</a:t>
            </a:r>
            <a:r>
              <a:rPr lang="es-ES" dirty="0">
                <a:solidFill>
                  <a:schemeClr val="bg1"/>
                </a:solidFill>
                <a:latin typeface="Montserrat" panose="00000500000000000000" pitchFamily="50" charset="0"/>
              </a:rPr>
              <a:t>-</a:t>
            </a:r>
            <a:r>
              <a:rPr lang="es-ES" dirty="0" err="1">
                <a:solidFill>
                  <a:schemeClr val="bg1"/>
                </a:solidFill>
                <a:latin typeface="Montserrat" panose="00000500000000000000" pitchFamily="50" charset="0"/>
              </a:rPr>
              <a:t>temporo</a:t>
            </a:r>
            <a:r>
              <a:rPr lang="es-ES" dirty="0">
                <a:solidFill>
                  <a:schemeClr val="bg1"/>
                </a:solidFill>
                <a:latin typeface="Montserrat" panose="00000500000000000000" pitchFamily="50" charset="0"/>
              </a:rPr>
              <a:t>-parietal no menor de 12X15 cm o 15 cm de diámetro sobre una pequeña. </a:t>
            </a:r>
          </a:p>
          <a:p>
            <a:pPr marL="342900" indent="-342900" algn="just">
              <a:buClr>
                <a:schemeClr val="accent6"/>
              </a:buClr>
              <a:buFont typeface="Arial" pitchFamily="34" charset="0"/>
              <a:buChar char="•"/>
            </a:pPr>
            <a:endParaRPr lang="es-ES" dirty="0">
              <a:solidFill>
                <a:schemeClr val="bg1"/>
              </a:solidFill>
              <a:latin typeface="Montserrat" panose="00000500000000000000" pitchFamily="50" charset="0"/>
            </a:endParaRPr>
          </a:p>
          <a:p>
            <a:pPr algn="r">
              <a:buClr>
                <a:schemeClr val="accent6"/>
              </a:buClr>
            </a:pPr>
            <a:r>
              <a:rPr lang="es-ES" i="1" dirty="0">
                <a:solidFill>
                  <a:schemeClr val="bg1"/>
                </a:solidFill>
                <a:latin typeface="Montserrat" panose="00000500000000000000" pitchFamily="50" charset="0"/>
              </a:rPr>
              <a:t>Nivel de recomendación IIA </a:t>
            </a:r>
          </a:p>
        </p:txBody>
      </p:sp>
      <p:pic>
        <p:nvPicPr>
          <p:cNvPr id="8" name="Picture 2"/>
          <p:cNvPicPr>
            <a:picLocks noChangeAspect="1" noChangeArrowheads="1"/>
          </p:cNvPicPr>
          <p:nvPr/>
        </p:nvPicPr>
        <p:blipFill rotWithShape="1">
          <a:blip r:embed="rId2" cstate="email">
            <a:lum bright="-20000" contrast="40000"/>
            <a:extLst>
              <a:ext uri="{28A0092B-C50C-407E-A947-70E740481C1C}">
                <a14:useLocalDpi xmlns:a14="http://schemas.microsoft.com/office/drawing/2010/main"/>
              </a:ext>
            </a:extLst>
          </a:blip>
          <a:srcRect r="70869" b="64630"/>
          <a:stretch/>
        </p:blipFill>
        <p:spPr bwMode="auto">
          <a:xfrm>
            <a:off x="9834615" y="492803"/>
            <a:ext cx="1890660" cy="75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ángulo 8"/>
          <p:cNvSpPr/>
          <p:nvPr/>
        </p:nvSpPr>
        <p:spPr>
          <a:xfrm>
            <a:off x="4659562" y="6039330"/>
            <a:ext cx="7065713" cy="378822"/>
          </a:xfrm>
          <a:prstGeom prst="rect">
            <a:avLst/>
          </a:prstGeom>
        </p:spPr>
        <p:txBody>
          <a:bodyPr wrap="square">
            <a:spAutoFit/>
          </a:bodyPr>
          <a:lstStyle/>
          <a:p>
            <a:pPr algn="just">
              <a:lnSpc>
                <a:spcPct val="107000"/>
              </a:lnSpc>
            </a:pPr>
            <a:r>
              <a:rPr lang="es-CO" sz="900" dirty="0" err="1">
                <a:latin typeface="Montserrat" panose="00000500000000000000" pitchFamily="50" charset="0"/>
                <a:ea typeface="Calibri" panose="020F0502020204030204" pitchFamily="34" charset="0"/>
                <a:cs typeface="Times New Roman" panose="02020603050405020304" pitchFamily="18" charset="0"/>
              </a:rPr>
              <a:t>Carney</a:t>
            </a:r>
            <a:r>
              <a:rPr lang="es-CO" sz="900" dirty="0">
                <a:latin typeface="Montserrat" panose="00000500000000000000" pitchFamily="50" charset="0"/>
                <a:ea typeface="Calibri" panose="020F0502020204030204" pitchFamily="34" charset="0"/>
                <a:cs typeface="Times New Roman" panose="02020603050405020304" pitchFamily="18" charset="0"/>
              </a:rPr>
              <a:t> N, </a:t>
            </a:r>
            <a:r>
              <a:rPr lang="es-CO" sz="900" dirty="0" err="1">
                <a:latin typeface="Montserrat" panose="00000500000000000000" pitchFamily="50" charset="0"/>
                <a:ea typeface="Calibri" panose="020F0502020204030204" pitchFamily="34" charset="0"/>
                <a:cs typeface="Times New Roman" panose="02020603050405020304" pitchFamily="18" charset="0"/>
              </a:rPr>
              <a:t>Totten</a:t>
            </a:r>
            <a:r>
              <a:rPr lang="es-CO" sz="900" dirty="0">
                <a:latin typeface="Montserrat" panose="00000500000000000000" pitchFamily="50" charset="0"/>
                <a:ea typeface="Calibri" panose="020F0502020204030204" pitchFamily="34" charset="0"/>
                <a:cs typeface="Times New Roman" panose="02020603050405020304" pitchFamily="18" charset="0"/>
              </a:rPr>
              <a:t> AM, </a:t>
            </a:r>
            <a:r>
              <a:rPr lang="es-CO" sz="900" dirty="0" err="1">
                <a:latin typeface="Montserrat" panose="00000500000000000000" pitchFamily="50" charset="0"/>
                <a:ea typeface="Calibri" panose="020F0502020204030204" pitchFamily="34" charset="0"/>
                <a:cs typeface="Times New Roman" panose="02020603050405020304" pitchFamily="18" charset="0"/>
              </a:rPr>
              <a:t>O’Reilly</a:t>
            </a:r>
            <a:r>
              <a:rPr lang="es-CO" sz="900" dirty="0">
                <a:latin typeface="Montserrat" panose="00000500000000000000" pitchFamily="50" charset="0"/>
                <a:ea typeface="Calibri" panose="020F0502020204030204" pitchFamily="34" charset="0"/>
                <a:cs typeface="Times New Roman" panose="02020603050405020304" pitchFamily="18" charset="0"/>
              </a:rPr>
              <a:t> C, et al. Guidelines </a:t>
            </a:r>
            <a:r>
              <a:rPr lang="es-CO" sz="900" dirty="0" err="1">
                <a:latin typeface="Montserrat" panose="00000500000000000000" pitchFamily="50" charset="0"/>
                <a:ea typeface="Calibri" panose="020F0502020204030204" pitchFamily="34" charset="0"/>
                <a:cs typeface="Times New Roman" panose="02020603050405020304" pitchFamily="18" charset="0"/>
              </a:rPr>
              <a:t>for</a:t>
            </a:r>
            <a:r>
              <a:rPr lang="es-CO" sz="900" dirty="0">
                <a:latin typeface="Montserrat" panose="00000500000000000000" pitchFamily="50" charset="0"/>
                <a:ea typeface="Calibri" panose="020F0502020204030204" pitchFamily="34" charset="0"/>
                <a:cs typeface="Times New Roman" panose="02020603050405020304" pitchFamily="18" charset="0"/>
              </a:rPr>
              <a:t> </a:t>
            </a:r>
            <a:r>
              <a:rPr lang="es-CO" sz="900" dirty="0" err="1">
                <a:latin typeface="Montserrat" panose="00000500000000000000" pitchFamily="50" charset="0"/>
                <a:ea typeface="Calibri" panose="020F0502020204030204" pitchFamily="34" charset="0"/>
                <a:cs typeface="Times New Roman" panose="02020603050405020304" pitchFamily="18" charset="0"/>
              </a:rPr>
              <a:t>the</a:t>
            </a:r>
            <a:r>
              <a:rPr lang="es-CO" sz="900" dirty="0">
                <a:latin typeface="Montserrat" panose="00000500000000000000" pitchFamily="50" charset="0"/>
                <a:ea typeface="Calibri" panose="020F0502020204030204" pitchFamily="34" charset="0"/>
                <a:cs typeface="Times New Roman" panose="02020603050405020304" pitchFamily="18" charset="0"/>
              </a:rPr>
              <a:t> </a:t>
            </a:r>
            <a:r>
              <a:rPr lang="es-CO" sz="900" dirty="0" err="1">
                <a:latin typeface="Montserrat" panose="00000500000000000000" pitchFamily="50" charset="0"/>
                <a:ea typeface="Calibri" panose="020F0502020204030204" pitchFamily="34" charset="0"/>
                <a:cs typeface="Times New Roman" panose="02020603050405020304" pitchFamily="18" charset="0"/>
              </a:rPr>
              <a:t>management</a:t>
            </a:r>
            <a:r>
              <a:rPr lang="es-CO" sz="900" dirty="0">
                <a:latin typeface="Montserrat" panose="00000500000000000000" pitchFamily="50" charset="0"/>
                <a:ea typeface="Calibri" panose="020F0502020204030204" pitchFamily="34" charset="0"/>
                <a:cs typeface="Times New Roman" panose="02020603050405020304" pitchFamily="18" charset="0"/>
              </a:rPr>
              <a:t> of </a:t>
            </a:r>
            <a:r>
              <a:rPr lang="es-CO" sz="900" dirty="0" err="1">
                <a:latin typeface="Montserrat" panose="00000500000000000000" pitchFamily="50" charset="0"/>
                <a:ea typeface="Calibri" panose="020F0502020204030204" pitchFamily="34" charset="0"/>
                <a:cs typeface="Times New Roman" panose="02020603050405020304" pitchFamily="18" charset="0"/>
              </a:rPr>
              <a:t>severe</a:t>
            </a:r>
            <a:r>
              <a:rPr lang="es-CO" sz="900" dirty="0">
                <a:latin typeface="Montserrat" panose="00000500000000000000" pitchFamily="50" charset="0"/>
                <a:ea typeface="Calibri" panose="020F0502020204030204" pitchFamily="34" charset="0"/>
                <a:cs typeface="Times New Roman" panose="02020603050405020304" pitchFamily="18" charset="0"/>
              </a:rPr>
              <a:t> </a:t>
            </a:r>
            <a:r>
              <a:rPr lang="es-CO" sz="900" dirty="0" err="1">
                <a:latin typeface="Montserrat" panose="00000500000000000000" pitchFamily="50" charset="0"/>
                <a:ea typeface="Calibri" panose="020F0502020204030204" pitchFamily="34" charset="0"/>
                <a:cs typeface="Times New Roman" panose="02020603050405020304" pitchFamily="18" charset="0"/>
              </a:rPr>
              <a:t>traumatic</a:t>
            </a:r>
            <a:r>
              <a:rPr lang="es-CO" sz="900" dirty="0">
                <a:latin typeface="Montserrat" panose="00000500000000000000" pitchFamily="50" charset="0"/>
                <a:ea typeface="Calibri" panose="020F0502020204030204" pitchFamily="34" charset="0"/>
                <a:cs typeface="Times New Roman" panose="02020603050405020304" pitchFamily="18" charset="0"/>
              </a:rPr>
              <a:t> </a:t>
            </a:r>
            <a:r>
              <a:rPr lang="es-CO" sz="900" dirty="0" err="1">
                <a:latin typeface="Montserrat" panose="00000500000000000000" pitchFamily="50" charset="0"/>
                <a:ea typeface="Calibri" panose="020F0502020204030204" pitchFamily="34" charset="0"/>
                <a:cs typeface="Times New Roman" panose="02020603050405020304" pitchFamily="18" charset="0"/>
              </a:rPr>
              <a:t>brain</a:t>
            </a:r>
            <a:r>
              <a:rPr lang="es-CO" sz="900" dirty="0">
                <a:latin typeface="Montserrat" panose="00000500000000000000" pitchFamily="50" charset="0"/>
                <a:ea typeface="Calibri" panose="020F0502020204030204" pitchFamily="34" charset="0"/>
                <a:cs typeface="Times New Roman" panose="02020603050405020304" pitchFamily="18" charset="0"/>
              </a:rPr>
              <a:t> </a:t>
            </a:r>
            <a:r>
              <a:rPr lang="es-CO" sz="900" dirty="0" err="1">
                <a:latin typeface="Montserrat" panose="00000500000000000000" pitchFamily="50" charset="0"/>
                <a:ea typeface="Calibri" panose="020F0502020204030204" pitchFamily="34" charset="0"/>
                <a:cs typeface="Times New Roman" panose="02020603050405020304" pitchFamily="18" charset="0"/>
              </a:rPr>
              <a:t>injury</a:t>
            </a:r>
            <a:r>
              <a:rPr lang="es-CO" sz="900" dirty="0">
                <a:latin typeface="Montserrat" panose="00000500000000000000" pitchFamily="50" charset="0"/>
                <a:ea typeface="Calibri" panose="020F0502020204030204" pitchFamily="34" charset="0"/>
                <a:cs typeface="Times New Roman" panose="02020603050405020304" pitchFamily="18" charset="0"/>
              </a:rPr>
              <a:t>, 4th </a:t>
            </a:r>
            <a:r>
              <a:rPr lang="es-CO" sz="900" dirty="0" err="1">
                <a:latin typeface="Montserrat" panose="00000500000000000000" pitchFamily="50" charset="0"/>
                <a:ea typeface="Calibri" panose="020F0502020204030204" pitchFamily="34" charset="0"/>
                <a:cs typeface="Times New Roman" panose="02020603050405020304" pitchFamily="18" charset="0"/>
              </a:rPr>
              <a:t>edition</a:t>
            </a:r>
            <a:r>
              <a:rPr lang="es-CO" sz="900" dirty="0">
                <a:latin typeface="Montserrat" panose="00000500000000000000" pitchFamily="50" charset="0"/>
                <a:ea typeface="Calibri" panose="020F0502020204030204" pitchFamily="34" charset="0"/>
                <a:cs typeface="Times New Roman" panose="02020603050405020304" pitchFamily="18" charset="0"/>
              </a:rPr>
              <a:t>. Neurosurgery 2017;1(80):6–15. </a:t>
            </a:r>
          </a:p>
        </p:txBody>
      </p:sp>
      <p:sp>
        <p:nvSpPr>
          <p:cNvPr id="10" name="1 Título"/>
          <p:cNvSpPr txBox="1">
            <a:spLocks/>
          </p:cNvSpPr>
          <p:nvPr/>
        </p:nvSpPr>
        <p:spPr>
          <a:xfrm>
            <a:off x="1605015" y="376177"/>
            <a:ext cx="82296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s-ES" sz="4000" b="1" dirty="0">
                <a:solidFill>
                  <a:srgbClr val="06AEAA"/>
                </a:solidFill>
                <a:latin typeface="Montserrat" panose="00000500000000000000" pitchFamily="50" charset="0"/>
              </a:rPr>
              <a:t>Recomendaciones Guías 2017</a:t>
            </a:r>
            <a:r>
              <a:rPr lang="es-ES" sz="4000" dirty="0">
                <a:solidFill>
                  <a:srgbClr val="06AEAA"/>
                </a:solidFill>
                <a:latin typeface="Montserrat" panose="00000500000000000000" pitchFamily="50" charset="0"/>
              </a:rPr>
              <a:t> </a:t>
            </a:r>
          </a:p>
        </p:txBody>
      </p:sp>
    </p:spTree>
    <p:extLst>
      <p:ext uri="{BB962C8B-B14F-4D97-AF65-F5344CB8AC3E}">
        <p14:creationId xmlns:p14="http://schemas.microsoft.com/office/powerpoint/2010/main" val="8437058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RISTIAN\Desktop\20150204_184215.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743449" y="1837844"/>
            <a:ext cx="6829425" cy="4033991"/>
          </a:xfrm>
          <a:prstGeom prst="rect">
            <a:avLst/>
          </a:prstGeom>
          <a:noFill/>
        </p:spPr>
      </p:pic>
      <p:sp>
        <p:nvSpPr>
          <p:cNvPr id="5" name="2 Título"/>
          <p:cNvSpPr txBox="1">
            <a:spLocks/>
          </p:cNvSpPr>
          <p:nvPr/>
        </p:nvSpPr>
        <p:spPr>
          <a:xfrm>
            <a:off x="1409700" y="369505"/>
            <a:ext cx="9042273"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s-CO" b="1" dirty="0" err="1">
                <a:solidFill>
                  <a:srgbClr val="06AEAA"/>
                </a:solidFill>
                <a:latin typeface="Montserrat" panose="00000500000000000000" pitchFamily="50" charset="0"/>
              </a:rPr>
              <a:t>Hemi</a:t>
            </a:r>
            <a:r>
              <a:rPr lang="es-CO" b="1" dirty="0">
                <a:solidFill>
                  <a:srgbClr val="06AEAA"/>
                </a:solidFill>
                <a:latin typeface="Montserrat" panose="00000500000000000000" pitchFamily="50" charset="0"/>
              </a:rPr>
              <a:t>-craniectomía descompresiva</a:t>
            </a:r>
          </a:p>
        </p:txBody>
      </p:sp>
    </p:spTree>
    <p:extLst>
      <p:ext uri="{BB962C8B-B14F-4D97-AF65-F5344CB8AC3E}">
        <p14:creationId xmlns:p14="http://schemas.microsoft.com/office/powerpoint/2010/main" val="3969782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3803939656"/>
              </p:ext>
            </p:extLst>
          </p:nvPr>
        </p:nvGraphicFramePr>
        <p:xfrm>
          <a:off x="4768851" y="2560197"/>
          <a:ext cx="7194549" cy="363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normAutofit/>
          </a:bodyPr>
          <a:lstStyle/>
          <a:p>
            <a:pPr algn="ctr"/>
            <a:r>
              <a:rPr lang="es-CO" b="1" dirty="0"/>
              <a:t>MECANISMOS FISIOPATOLÓGICOS</a:t>
            </a:r>
          </a:p>
        </p:txBody>
      </p:sp>
      <p:sp>
        <p:nvSpPr>
          <p:cNvPr id="4" name="Rectángulo 3"/>
          <p:cNvSpPr/>
          <p:nvPr/>
        </p:nvSpPr>
        <p:spPr>
          <a:xfrm>
            <a:off x="3857245" y="1731613"/>
            <a:ext cx="4477509" cy="523220"/>
          </a:xfrm>
          <a:prstGeom prst="rect">
            <a:avLst/>
          </a:prstGeom>
        </p:spPr>
        <p:txBody>
          <a:bodyPr wrap="none">
            <a:spAutoFit/>
          </a:bodyPr>
          <a:lstStyle/>
          <a:p>
            <a:pPr algn="ctr"/>
            <a:r>
              <a:rPr lang="es-CO" sz="2800" i="1" dirty="0">
                <a:solidFill>
                  <a:srgbClr val="152B48"/>
                </a:solidFill>
                <a:latin typeface="Montserrat" panose="00000500000000000000" pitchFamily="50" charset="0"/>
              </a:rPr>
              <a:t>Lesión primaria</a:t>
            </a:r>
            <a:r>
              <a:rPr lang="es-CO" sz="2800" dirty="0">
                <a:solidFill>
                  <a:srgbClr val="152B48"/>
                </a:solidFill>
                <a:latin typeface="Montserrat" panose="00000500000000000000" pitchFamily="50" charset="0"/>
              </a:rPr>
              <a:t> vs </a:t>
            </a:r>
            <a:r>
              <a:rPr lang="es-CO" sz="2800" i="1" dirty="0">
                <a:solidFill>
                  <a:srgbClr val="152B48"/>
                </a:solidFill>
                <a:latin typeface="Montserrat" panose="00000500000000000000" pitchFamily="50" charset="0"/>
              </a:rPr>
              <a:t>secundaria</a:t>
            </a:r>
            <a:endParaRPr lang="es-CO" sz="2800" dirty="0">
              <a:solidFill>
                <a:srgbClr val="152B48"/>
              </a:solidFill>
              <a:latin typeface="Montserrat" panose="00000500000000000000" pitchFamily="50" charset="0"/>
            </a:endParaRPr>
          </a:p>
        </p:txBody>
      </p:sp>
    </p:spTree>
    <p:extLst>
      <p:ext uri="{BB962C8B-B14F-4D97-AF65-F5344CB8AC3E}">
        <p14:creationId xmlns:p14="http://schemas.microsoft.com/office/powerpoint/2010/main" val="3570537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314450" y="389482"/>
            <a:ext cx="9563100" cy="990600"/>
          </a:xfrm>
        </p:spPr>
        <p:txBody>
          <a:bodyPr>
            <a:noAutofit/>
          </a:bodyPr>
          <a:lstStyle/>
          <a:p>
            <a:pPr algn="ctr"/>
            <a:r>
              <a:rPr lang="es-CO" sz="3600" b="1" dirty="0"/>
              <a:t>Craniectomía </a:t>
            </a:r>
            <a:r>
              <a:rPr lang="es-CO" sz="3600" b="1" dirty="0" err="1"/>
              <a:t>bifrontal</a:t>
            </a:r>
            <a:r>
              <a:rPr lang="es-CO" sz="3600" b="1" dirty="0"/>
              <a:t> descompresiva</a:t>
            </a:r>
          </a:p>
        </p:txBody>
      </p:sp>
      <p:pic>
        <p:nvPicPr>
          <p:cNvPr id="4098"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362450" y="1614491"/>
            <a:ext cx="7400924" cy="4358727"/>
          </a:xfrm>
          <a:prstGeom prst="rect">
            <a:avLst/>
          </a:prstGeom>
          <a:noFill/>
          <a:ln w="9525">
            <a:noFill/>
            <a:miter lim="800000"/>
            <a:headEnd/>
            <a:tailEnd/>
          </a:ln>
          <a:effectLst/>
        </p:spPr>
      </p:pic>
    </p:spTree>
    <p:extLst>
      <p:ext uri="{BB962C8B-B14F-4D97-AF65-F5344CB8AC3E}">
        <p14:creationId xmlns:p14="http://schemas.microsoft.com/office/powerpoint/2010/main" val="529339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020842" y="4355798"/>
            <a:ext cx="3703320" cy="1508760"/>
          </a:xfrm>
        </p:spPr>
        <p:txBody>
          <a:bodyPr>
            <a:noAutofit/>
          </a:bodyPr>
          <a:lstStyle/>
          <a:p>
            <a:pPr>
              <a:buFont typeface="Arial" panose="020B0604020202020204" pitchFamily="34" charset="0"/>
              <a:buChar char="•"/>
            </a:pPr>
            <a:endParaRPr lang="es-CO" sz="1800" dirty="0"/>
          </a:p>
          <a:p>
            <a:pPr>
              <a:buFont typeface="Arial" panose="020B0604020202020204" pitchFamily="34" charset="0"/>
              <a:buChar char="•"/>
            </a:pPr>
            <a:r>
              <a:rPr lang="es-CO" sz="1800" dirty="0"/>
              <a:t> </a:t>
            </a:r>
            <a:r>
              <a:rPr lang="es-CO" sz="1800" dirty="0" err="1"/>
              <a:t>RESCUEicp</a:t>
            </a:r>
            <a:r>
              <a:rPr lang="es-CO" sz="1800" dirty="0"/>
              <a:t> Trial – RCT.  </a:t>
            </a:r>
          </a:p>
          <a:p>
            <a:pPr>
              <a:buFont typeface="Arial" panose="020B0604020202020204" pitchFamily="34" charset="0"/>
              <a:buChar char="•"/>
            </a:pPr>
            <a:r>
              <a:rPr lang="es-CO" sz="1800" dirty="0"/>
              <a:t> 2004 al 2014 - 10 a 65 años.  </a:t>
            </a:r>
          </a:p>
          <a:p>
            <a:pPr>
              <a:buFont typeface="Arial" panose="020B0604020202020204" pitchFamily="34" charset="0"/>
              <a:buChar char="•"/>
            </a:pPr>
            <a:r>
              <a:rPr lang="es-CO" sz="1800" dirty="0"/>
              <a:t> 408 pacientes: 202 vs 196.</a:t>
            </a:r>
          </a:p>
          <a:p>
            <a:pPr marL="0" indent="0">
              <a:buNone/>
            </a:pPr>
            <a:endParaRPr lang="es-CO" sz="1800" dirty="0"/>
          </a:p>
          <a:p>
            <a:pPr>
              <a:buFont typeface="Arial" panose="020B0604020202020204" pitchFamily="34" charset="0"/>
              <a:buChar char="•"/>
            </a:pPr>
            <a:endParaRPr lang="es-CO" sz="1800" dirty="0"/>
          </a:p>
          <a:p>
            <a:pPr marL="0" indent="0">
              <a:buNone/>
            </a:pPr>
            <a:r>
              <a:rPr lang="es-CO" sz="1800" dirty="0"/>
              <a:t> </a:t>
            </a:r>
          </a:p>
        </p:txBody>
      </p:sp>
      <p:sp>
        <p:nvSpPr>
          <p:cNvPr id="6" name="Marcador de contenido 5"/>
          <p:cNvSpPr>
            <a:spLocks noGrp="1"/>
          </p:cNvSpPr>
          <p:nvPr>
            <p:ph sz="half" idx="2"/>
          </p:nvPr>
        </p:nvSpPr>
        <p:spPr>
          <a:xfrm>
            <a:off x="8724162" y="4702895"/>
            <a:ext cx="3703320" cy="1161663"/>
          </a:xfrm>
        </p:spPr>
        <p:txBody>
          <a:bodyPr/>
          <a:lstStyle/>
          <a:p>
            <a:pPr>
              <a:buFont typeface="Arial" panose="020B0604020202020204" pitchFamily="34" charset="0"/>
              <a:buChar char="•"/>
            </a:pPr>
            <a:r>
              <a:rPr lang="es-CO" sz="1800" dirty="0"/>
              <a:t>TEC+HIC persistente refractaria.</a:t>
            </a:r>
          </a:p>
          <a:p>
            <a:pPr>
              <a:buFont typeface="Arial" panose="020B0604020202020204" pitchFamily="34" charset="0"/>
              <a:buChar char="•"/>
            </a:pPr>
            <a:r>
              <a:rPr lang="es-CO" sz="1800" dirty="0"/>
              <a:t>GOS-E a 6 meses.</a:t>
            </a:r>
          </a:p>
          <a:p>
            <a:endParaRPr lang="es-CO" dirty="0"/>
          </a:p>
        </p:txBody>
      </p:sp>
      <p:pic>
        <p:nvPicPr>
          <p:cNvPr id="4" name="Imagen 3"/>
          <p:cNvPicPr/>
          <p:nvPr/>
        </p:nvPicPr>
        <p:blipFill rotWithShape="1">
          <a:blip r:embed="rId2" cstate="email">
            <a:extLst>
              <a:ext uri="{28A0092B-C50C-407E-A947-70E740481C1C}">
                <a14:useLocalDpi xmlns:a14="http://schemas.microsoft.com/office/drawing/2010/main"/>
              </a:ext>
            </a:extLst>
          </a:blip>
          <a:srcRect/>
          <a:stretch/>
        </p:blipFill>
        <p:spPr bwMode="auto">
          <a:xfrm>
            <a:off x="4431890" y="815396"/>
            <a:ext cx="7363870" cy="33668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375001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rotWithShape="1">
          <a:blip r:embed="rId2" cstate="email">
            <a:extLst>
              <a:ext uri="{28A0092B-C50C-407E-A947-70E740481C1C}">
                <a14:useLocalDpi xmlns:a14="http://schemas.microsoft.com/office/drawing/2010/main"/>
              </a:ext>
            </a:extLst>
          </a:blip>
          <a:srcRect/>
          <a:stretch/>
        </p:blipFill>
        <p:spPr bwMode="auto">
          <a:xfrm>
            <a:off x="4178096" y="315250"/>
            <a:ext cx="7742902" cy="3342353"/>
          </a:xfrm>
          <a:prstGeom prst="rect">
            <a:avLst/>
          </a:prstGeom>
          <a:ln>
            <a:noFill/>
          </a:ln>
          <a:extLst>
            <a:ext uri="{53640926-AAD7-44D8-BBD7-CCE9431645EC}">
              <a14:shadowObscured xmlns:a14="http://schemas.microsoft.com/office/drawing/2010/main"/>
            </a:ext>
          </a:extLst>
        </p:spPr>
      </p:pic>
      <p:pic>
        <p:nvPicPr>
          <p:cNvPr id="12" name="Imagen 11"/>
          <p:cNvPicPr/>
          <p:nvPr/>
        </p:nvPicPr>
        <p:blipFill rotWithShape="1">
          <a:blip r:embed="rId3" cstate="email">
            <a:extLst>
              <a:ext uri="{28A0092B-C50C-407E-A947-70E740481C1C}">
                <a14:useLocalDpi xmlns:a14="http://schemas.microsoft.com/office/drawing/2010/main"/>
              </a:ext>
            </a:extLst>
          </a:blip>
          <a:srcRect/>
          <a:stretch/>
        </p:blipFill>
        <p:spPr bwMode="auto">
          <a:xfrm>
            <a:off x="4625893" y="3657602"/>
            <a:ext cx="6947342" cy="2291531"/>
          </a:xfrm>
          <a:prstGeom prst="rect">
            <a:avLst/>
          </a:prstGeom>
          <a:ln>
            <a:noFill/>
          </a:ln>
          <a:extLst>
            <a:ext uri="{53640926-AAD7-44D8-BBD7-CCE9431645EC}">
              <a14:shadowObscured xmlns:a14="http://schemas.microsoft.com/office/drawing/2010/main"/>
            </a:ext>
          </a:extLst>
        </p:spPr>
      </p:pic>
      <p:cxnSp>
        <p:nvCxnSpPr>
          <p:cNvPr id="13" name="Conector recto 12"/>
          <p:cNvCxnSpPr/>
          <p:nvPr/>
        </p:nvCxnSpPr>
        <p:spPr>
          <a:xfrm>
            <a:off x="4581112" y="3657600"/>
            <a:ext cx="7036904"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ángulo 14"/>
          <p:cNvSpPr/>
          <p:nvPr/>
        </p:nvSpPr>
        <p:spPr>
          <a:xfrm>
            <a:off x="4625893" y="6254147"/>
            <a:ext cx="8546187" cy="238912"/>
          </a:xfrm>
          <a:prstGeom prst="rect">
            <a:avLst/>
          </a:prstGeom>
        </p:spPr>
        <p:txBody>
          <a:bodyPr wrap="square">
            <a:spAutoFit/>
          </a:bodyPr>
          <a:lstStyle/>
          <a:p>
            <a:pPr>
              <a:lnSpc>
                <a:spcPct val="115000"/>
              </a:lnSpc>
            </a:pPr>
            <a:r>
              <a:rPr lang="es-CO" sz="900" dirty="0">
                <a:latin typeface="Montserrat" panose="00000500000000000000" pitchFamily="50" charset="0"/>
                <a:ea typeface="OTNEJMQuadraat"/>
                <a:cs typeface="Times New Roman" panose="02020603050405020304" pitchFamily="18" charset="0"/>
              </a:rPr>
              <a:t>Trial of </a:t>
            </a:r>
            <a:r>
              <a:rPr lang="es-CO" sz="900" dirty="0" err="1">
                <a:latin typeface="Montserrat" panose="00000500000000000000" pitchFamily="50" charset="0"/>
                <a:ea typeface="OTNEJMQuadraat"/>
                <a:cs typeface="Times New Roman" panose="02020603050405020304" pitchFamily="18" charset="0"/>
              </a:rPr>
              <a:t>Decompressive</a:t>
            </a:r>
            <a:r>
              <a:rPr lang="es-CO" sz="900" dirty="0">
                <a:latin typeface="Montserrat" panose="00000500000000000000" pitchFamily="50" charset="0"/>
                <a:ea typeface="OTNEJMQuadraat"/>
                <a:cs typeface="Times New Roman" panose="02020603050405020304" pitchFamily="18" charset="0"/>
              </a:rPr>
              <a:t> </a:t>
            </a:r>
            <a:r>
              <a:rPr lang="es-CO" sz="900" dirty="0" err="1">
                <a:latin typeface="Montserrat" panose="00000500000000000000" pitchFamily="50" charset="0"/>
                <a:ea typeface="OTNEJMQuadraat"/>
                <a:cs typeface="Times New Roman" panose="02020603050405020304" pitchFamily="18" charset="0"/>
              </a:rPr>
              <a:t>Craniectomy</a:t>
            </a:r>
            <a:r>
              <a:rPr lang="es-CO" sz="900" dirty="0">
                <a:latin typeface="Montserrat" panose="00000500000000000000" pitchFamily="50" charset="0"/>
                <a:ea typeface="OTNEJMQuadraat"/>
                <a:cs typeface="Times New Roman" panose="02020603050405020304" pitchFamily="18" charset="0"/>
              </a:rPr>
              <a:t> </a:t>
            </a:r>
            <a:r>
              <a:rPr lang="es-CO" sz="900" dirty="0" err="1">
                <a:latin typeface="Montserrat" panose="00000500000000000000" pitchFamily="50" charset="0"/>
                <a:ea typeface="OTNEJMQuadraat"/>
                <a:cs typeface="Times New Roman" panose="02020603050405020304" pitchFamily="18" charset="0"/>
              </a:rPr>
              <a:t>for</a:t>
            </a:r>
            <a:r>
              <a:rPr lang="es-CO" sz="900" dirty="0">
                <a:latin typeface="Montserrat" panose="00000500000000000000" pitchFamily="50" charset="0"/>
                <a:ea typeface="OTNEJMQuadraat"/>
                <a:cs typeface="Times New Roman" panose="02020603050405020304" pitchFamily="18" charset="0"/>
              </a:rPr>
              <a:t> </a:t>
            </a:r>
            <a:r>
              <a:rPr lang="es-CO" sz="900" dirty="0" err="1">
                <a:latin typeface="Montserrat" panose="00000500000000000000" pitchFamily="50" charset="0"/>
                <a:ea typeface="OTNEJMQuadraat"/>
                <a:cs typeface="Times New Roman" panose="02020603050405020304" pitchFamily="18" charset="0"/>
              </a:rPr>
              <a:t>Traumatic</a:t>
            </a:r>
            <a:r>
              <a:rPr lang="es-CO" sz="900" dirty="0">
                <a:latin typeface="Montserrat" panose="00000500000000000000" pitchFamily="50" charset="0"/>
                <a:ea typeface="OTNEJMQuadraat"/>
                <a:cs typeface="Times New Roman" panose="02020603050405020304" pitchFamily="18" charset="0"/>
              </a:rPr>
              <a:t> </a:t>
            </a:r>
            <a:r>
              <a:rPr lang="es-CO" sz="900" dirty="0" err="1">
                <a:latin typeface="Montserrat" panose="00000500000000000000" pitchFamily="50" charset="0"/>
                <a:ea typeface="OTNEJMQuadraat"/>
                <a:cs typeface="Times New Roman" panose="02020603050405020304" pitchFamily="18" charset="0"/>
              </a:rPr>
              <a:t>Intracranial</a:t>
            </a:r>
            <a:r>
              <a:rPr lang="es-CO" sz="900" dirty="0">
                <a:latin typeface="Montserrat" panose="00000500000000000000" pitchFamily="50" charset="0"/>
                <a:ea typeface="OTNEJMQuadraat"/>
                <a:cs typeface="Times New Roman" panose="02020603050405020304" pitchFamily="18" charset="0"/>
              </a:rPr>
              <a:t> </a:t>
            </a:r>
            <a:r>
              <a:rPr lang="es-CO" sz="900" dirty="0" err="1">
                <a:latin typeface="Montserrat" panose="00000500000000000000" pitchFamily="50" charset="0"/>
                <a:ea typeface="OTNEJMQuadraat"/>
                <a:cs typeface="Times New Roman" panose="02020603050405020304" pitchFamily="18" charset="0"/>
              </a:rPr>
              <a:t>Hypertension</a:t>
            </a:r>
            <a:r>
              <a:rPr lang="es-CO" sz="900" dirty="0">
                <a:latin typeface="Montserrat" panose="00000500000000000000" pitchFamily="50" charset="0"/>
                <a:ea typeface="OTNEJMQuadraat"/>
                <a:cs typeface="Times New Roman" panose="02020603050405020304" pitchFamily="18" charset="0"/>
              </a:rPr>
              <a:t>. </a:t>
            </a:r>
            <a:r>
              <a:rPr lang="es-CO" sz="900" dirty="0">
                <a:latin typeface="Montserrat" panose="00000500000000000000" pitchFamily="50" charset="0"/>
                <a:ea typeface="Calibri" panose="020F0502020204030204" pitchFamily="34" charset="0"/>
                <a:cs typeface="Times New Roman" panose="02020603050405020304" pitchFamily="18" charset="0"/>
              </a:rPr>
              <a:t>n </a:t>
            </a:r>
            <a:r>
              <a:rPr lang="es-CO" sz="900" dirty="0" err="1">
                <a:latin typeface="Montserrat" panose="00000500000000000000" pitchFamily="50" charset="0"/>
                <a:ea typeface="Calibri" panose="020F0502020204030204" pitchFamily="34" charset="0"/>
                <a:cs typeface="Times New Roman" panose="02020603050405020304" pitchFamily="18" charset="0"/>
              </a:rPr>
              <a:t>engl</a:t>
            </a:r>
            <a:r>
              <a:rPr lang="es-CO" sz="900" dirty="0">
                <a:latin typeface="Montserrat" panose="00000500000000000000" pitchFamily="50" charset="0"/>
                <a:ea typeface="Calibri" panose="020F0502020204030204" pitchFamily="34" charset="0"/>
                <a:cs typeface="Times New Roman" panose="02020603050405020304" pitchFamily="18" charset="0"/>
              </a:rPr>
              <a:t> j </a:t>
            </a:r>
            <a:r>
              <a:rPr lang="es-CO" sz="900" dirty="0" err="1">
                <a:latin typeface="Montserrat" panose="00000500000000000000" pitchFamily="50" charset="0"/>
                <a:ea typeface="Calibri" panose="020F0502020204030204" pitchFamily="34" charset="0"/>
                <a:cs typeface="Times New Roman" panose="02020603050405020304" pitchFamily="18" charset="0"/>
              </a:rPr>
              <a:t>med</a:t>
            </a:r>
            <a:r>
              <a:rPr lang="es-CO" sz="900" dirty="0">
                <a:latin typeface="Montserrat" panose="00000500000000000000" pitchFamily="50" charset="0"/>
                <a:ea typeface="Calibri" panose="020F0502020204030204" pitchFamily="34" charset="0"/>
                <a:cs typeface="Times New Roman" panose="02020603050405020304" pitchFamily="18" charset="0"/>
              </a:rPr>
              <a:t> 2016; 375 (12): 1119 – 1130.</a:t>
            </a:r>
          </a:p>
        </p:txBody>
      </p:sp>
    </p:spTree>
    <p:extLst>
      <p:ext uri="{BB962C8B-B14F-4D97-AF65-F5344CB8AC3E}">
        <p14:creationId xmlns:p14="http://schemas.microsoft.com/office/powerpoint/2010/main" val="3205317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Captura de pantalla 2015-12-25 a las 9.56.01 a.m..png"/>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4761499" y="867565"/>
            <a:ext cx="6484778" cy="5015066"/>
          </a:xfrm>
          <a:prstGeom prst="rect">
            <a:avLst/>
          </a:prstGeom>
        </p:spPr>
      </p:pic>
      <p:pic>
        <p:nvPicPr>
          <p:cNvPr id="8" name="Imagen 7" descr="Captura de pantalla 2015-12-20 a las 4.24.48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72419" y="3303548"/>
            <a:ext cx="2697079" cy="2579082"/>
          </a:xfrm>
          <a:prstGeom prst="ellipse">
            <a:avLst/>
          </a:prstGeom>
        </p:spPr>
      </p:pic>
      <p:pic>
        <p:nvPicPr>
          <p:cNvPr id="7" name="Imagen 6" descr="Captura de pantalla 2015-12-20 a las 4.26.16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1896" y="969549"/>
            <a:ext cx="2596815" cy="2651765"/>
          </a:xfrm>
          <a:prstGeom prst="ellipse">
            <a:avLst/>
          </a:prstGeom>
          <a:ln>
            <a:solidFill>
              <a:schemeClr val="accent6">
                <a:lumMod val="75000"/>
              </a:schemeClr>
            </a:solidFill>
          </a:ln>
        </p:spPr>
      </p:pic>
      <p:pic>
        <p:nvPicPr>
          <p:cNvPr id="6" name="Imagen 5" descr="Captura de pantalla 2015-12-20 a las 4.28.00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61500" y="969548"/>
            <a:ext cx="2827420" cy="2970339"/>
          </a:xfrm>
          <a:prstGeom prst="ellipse">
            <a:avLst/>
          </a:prstGeom>
          <a:ln>
            <a:solidFill>
              <a:schemeClr val="tx2"/>
            </a:solidFill>
          </a:ln>
        </p:spPr>
      </p:pic>
      <p:pic>
        <p:nvPicPr>
          <p:cNvPr id="3" name="Imagen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207668" y="4041869"/>
            <a:ext cx="2381250" cy="1724025"/>
          </a:xfrm>
          <a:prstGeom prst="ellipse">
            <a:avLst/>
          </a:prstGeom>
        </p:spPr>
      </p:pic>
    </p:spTree>
    <p:extLst>
      <p:ext uri="{BB962C8B-B14F-4D97-AF65-F5344CB8AC3E}">
        <p14:creationId xmlns:p14="http://schemas.microsoft.com/office/powerpoint/2010/main" val="31673430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1"/>
          <p:cNvSpPr txBox="1">
            <a:spLocks/>
          </p:cNvSpPr>
          <p:nvPr/>
        </p:nvSpPr>
        <p:spPr>
          <a:xfrm>
            <a:off x="3086222" y="1239185"/>
            <a:ext cx="7886700" cy="593664"/>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b="1" kern="1200">
                <a:solidFill>
                  <a:srgbClr val="17A721"/>
                </a:solidFill>
                <a:latin typeface="+mj-lt"/>
                <a:ea typeface="+mj-ea"/>
                <a:cs typeface="+mj-cs"/>
              </a:defRPr>
            </a:lvl1pPr>
          </a:lstStyle>
          <a:p>
            <a:pPr algn="ctr"/>
            <a:endParaRPr lang="es-CO" sz="3300" dirty="0"/>
          </a:p>
        </p:txBody>
      </p:sp>
      <p:pic>
        <p:nvPicPr>
          <p:cNvPr id="10" name="Picture 2"/>
          <p:cNvPicPr>
            <a:picLocks noChangeAspect="1" noChangeArrowheads="1"/>
          </p:cNvPicPr>
          <p:nvPr/>
        </p:nvPicPr>
        <p:blipFill>
          <a:blip r:embed="rId3" cstate="email">
            <a:lum contrast="20000"/>
            <a:extLst>
              <a:ext uri="{28A0092B-C50C-407E-A947-70E740481C1C}">
                <a14:useLocalDpi xmlns:a14="http://schemas.microsoft.com/office/drawing/2010/main"/>
              </a:ext>
            </a:extLst>
          </a:blip>
          <a:srcRect/>
          <a:stretch>
            <a:fillRect/>
          </a:stretch>
        </p:blipFill>
        <p:spPr bwMode="auto">
          <a:xfrm>
            <a:off x="8215289" y="1983915"/>
            <a:ext cx="3449674" cy="402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ángulo 10"/>
          <p:cNvSpPr/>
          <p:nvPr/>
        </p:nvSpPr>
        <p:spPr>
          <a:xfrm>
            <a:off x="1305816" y="2341182"/>
            <a:ext cx="2567049" cy="369332"/>
          </a:xfrm>
          <a:prstGeom prst="rect">
            <a:avLst/>
          </a:prstGeom>
          <a:solidFill>
            <a:srgbClr val="06AEAA"/>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wrap="none">
            <a:spAutoFit/>
          </a:bodyPr>
          <a:lstStyle/>
          <a:p>
            <a:pPr algn="ctr"/>
            <a:r>
              <a:rPr lang="es-CO" b="1" dirty="0">
                <a:latin typeface="Montserrat" panose="00000500000000000000" pitchFamily="50" charset="0"/>
              </a:rPr>
              <a:t>Trauma craneoencefálico</a:t>
            </a:r>
          </a:p>
        </p:txBody>
      </p:sp>
      <p:pic>
        <p:nvPicPr>
          <p:cNvPr id="12" name="Picture 2" descr="http://www.itim.nsw.gov.au/images/Subdural1.jpg"/>
          <p:cNvPicPr>
            <a:picLocks noChangeAspect="1" noChangeArrowheads="1"/>
          </p:cNvPicPr>
          <p:nvPr/>
        </p:nvPicPr>
        <p:blipFill>
          <a:blip r:embed="rId4" cstate="print"/>
          <a:srcRect/>
          <a:stretch>
            <a:fillRect/>
          </a:stretch>
        </p:blipFill>
        <p:spPr bwMode="auto">
          <a:xfrm>
            <a:off x="4891585" y="1983915"/>
            <a:ext cx="3323704" cy="4027726"/>
          </a:xfrm>
          <a:prstGeom prst="rect">
            <a:avLst/>
          </a:prstGeom>
          <a:noFill/>
        </p:spPr>
      </p:pic>
      <p:sp>
        <p:nvSpPr>
          <p:cNvPr id="2" name="Título 1"/>
          <p:cNvSpPr>
            <a:spLocks noGrp="1"/>
          </p:cNvSpPr>
          <p:nvPr>
            <p:ph type="title"/>
          </p:nvPr>
        </p:nvSpPr>
        <p:spPr>
          <a:xfrm>
            <a:off x="838200" y="507286"/>
            <a:ext cx="10515600" cy="1325563"/>
          </a:xfrm>
        </p:spPr>
        <p:txBody>
          <a:bodyPr>
            <a:normAutofit/>
          </a:bodyPr>
          <a:lstStyle/>
          <a:p>
            <a:pPr algn="ctr"/>
            <a:r>
              <a:rPr lang="es-CO" b="1" dirty="0"/>
              <a:t>Edema cerebral mixto</a:t>
            </a:r>
          </a:p>
        </p:txBody>
      </p:sp>
    </p:spTree>
    <p:extLst>
      <p:ext uri="{BB962C8B-B14F-4D97-AF65-F5344CB8AC3E}">
        <p14:creationId xmlns:p14="http://schemas.microsoft.com/office/powerpoint/2010/main" val="155488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7671"/>
            <a:ext cx="10515600" cy="1325563"/>
          </a:xfrm>
        </p:spPr>
        <p:txBody>
          <a:bodyPr>
            <a:normAutofit/>
          </a:bodyPr>
          <a:lstStyle/>
          <a:p>
            <a:pPr algn="ctr"/>
            <a:r>
              <a:rPr lang="es-CO" sz="3600" b="1" dirty="0"/>
              <a:t>Agentes osmóticos</a:t>
            </a:r>
          </a:p>
        </p:txBody>
      </p:sp>
      <p:graphicFrame>
        <p:nvGraphicFramePr>
          <p:cNvPr id="7" name="Marcador de contenido 6"/>
          <p:cNvGraphicFramePr>
            <a:graphicFrameLocks noGrp="1"/>
          </p:cNvGraphicFramePr>
          <p:nvPr>
            <p:ph idx="4294967295"/>
            <p:extLst>
              <p:ext uri="{D42A27DB-BD31-4B8C-83A1-F6EECF244321}">
                <p14:modId xmlns:p14="http://schemas.microsoft.com/office/powerpoint/2010/main" val="1109806377"/>
              </p:ext>
            </p:extLst>
          </p:nvPr>
        </p:nvGraphicFramePr>
        <p:xfrm>
          <a:off x="1874520" y="1128713"/>
          <a:ext cx="8442960" cy="3340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ítulo 2"/>
          <p:cNvSpPr>
            <a:spLocks noGrp="1"/>
          </p:cNvSpPr>
          <p:nvPr>
            <p:ph type="subTitle" idx="4294967295"/>
          </p:nvPr>
        </p:nvSpPr>
        <p:spPr>
          <a:xfrm>
            <a:off x="4904846" y="1128713"/>
            <a:ext cx="1936750" cy="374650"/>
          </a:xfrm>
          <a:ln w="38100">
            <a:solidFill>
              <a:srgbClr val="152B48"/>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CO" sz="2100" dirty="0">
                <a:solidFill>
                  <a:srgbClr val="06AEAA"/>
                </a:solidFill>
                <a:latin typeface="Montserrat" panose="00000500000000000000" pitchFamily="50" charset="0"/>
              </a:rPr>
              <a:t>Manitol 20%</a:t>
            </a:r>
          </a:p>
        </p:txBody>
      </p:sp>
      <p:pic>
        <p:nvPicPr>
          <p:cNvPr id="9" name="Imagen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78277" y="3740954"/>
            <a:ext cx="1757363" cy="1988333"/>
          </a:xfrm>
          <a:prstGeom prst="rect">
            <a:avLst/>
          </a:prstGeom>
        </p:spPr>
      </p:pic>
      <p:sp>
        <p:nvSpPr>
          <p:cNvPr id="10" name="Rectángulo 9"/>
          <p:cNvSpPr/>
          <p:nvPr/>
        </p:nvSpPr>
        <p:spPr>
          <a:xfrm>
            <a:off x="3847081" y="6324245"/>
            <a:ext cx="8823624" cy="215252"/>
          </a:xfrm>
          <a:prstGeom prst="rect">
            <a:avLst/>
          </a:prstGeom>
        </p:spPr>
        <p:txBody>
          <a:bodyPr wrap="square">
            <a:spAutoFit/>
          </a:bodyPr>
          <a:lstStyle/>
          <a:p>
            <a:pPr algn="ctr">
              <a:lnSpc>
                <a:spcPct val="107000"/>
              </a:lnSpc>
            </a:pPr>
            <a:r>
              <a:rPr lang="es-CO" sz="800" dirty="0" err="1">
                <a:latin typeface="Montserrat" panose="00000500000000000000" pitchFamily="50" charset="0"/>
                <a:ea typeface="Calibri" panose="020F0502020204030204" pitchFamily="34" charset="0"/>
                <a:cs typeface="Times New Roman" panose="02020603050405020304" pitchFamily="18" charset="0"/>
              </a:rPr>
              <a:t>Koenig</a:t>
            </a:r>
            <a:r>
              <a:rPr lang="es-CO" sz="800" dirty="0">
                <a:latin typeface="Montserrat" panose="00000500000000000000" pitchFamily="50" charset="0"/>
                <a:ea typeface="Calibri" panose="020F0502020204030204" pitchFamily="34" charset="0"/>
                <a:cs typeface="Times New Roman" panose="02020603050405020304" pitchFamily="18" charset="0"/>
              </a:rPr>
              <a:t> MA. Cerebral Edema and </a:t>
            </a:r>
            <a:r>
              <a:rPr lang="es-CO" sz="800" dirty="0" err="1">
                <a:latin typeface="Montserrat" panose="00000500000000000000" pitchFamily="50" charset="0"/>
                <a:ea typeface="Calibri" panose="020F0502020204030204" pitchFamily="34" charset="0"/>
                <a:cs typeface="Times New Roman" panose="02020603050405020304" pitchFamily="18" charset="0"/>
              </a:rPr>
              <a:t>Elevated</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Intracranial</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Pressure</a:t>
            </a:r>
            <a:r>
              <a:rPr lang="es-CO" sz="800" dirty="0">
                <a:latin typeface="Montserrat" panose="00000500000000000000" pitchFamily="50" charset="0"/>
                <a:ea typeface="Calibri" panose="020F0502020204030204" pitchFamily="34" charset="0"/>
                <a:cs typeface="Times New Roman" panose="02020603050405020304" pitchFamily="18" charset="0"/>
              </a:rPr>
              <a:t>. CONTINUUM (MINNEAP MINN) </a:t>
            </a:r>
            <a:r>
              <a:rPr lang="es-CO" sz="800" dirty="0" err="1">
                <a:latin typeface="Montserrat" panose="00000500000000000000" pitchFamily="50" charset="0"/>
                <a:ea typeface="Calibri" panose="020F0502020204030204" pitchFamily="34" charset="0"/>
                <a:cs typeface="Times New Roman" panose="02020603050405020304" pitchFamily="18" charset="0"/>
              </a:rPr>
              <a:t>Neurocritical</a:t>
            </a:r>
            <a:r>
              <a:rPr lang="es-CO" sz="800" dirty="0">
                <a:latin typeface="Montserrat" panose="00000500000000000000" pitchFamily="50" charset="0"/>
                <a:ea typeface="Calibri" panose="020F0502020204030204" pitchFamily="34" charset="0"/>
                <a:cs typeface="Times New Roman" panose="02020603050405020304" pitchFamily="18" charset="0"/>
              </a:rPr>
              <a:t> </a:t>
            </a:r>
            <a:r>
              <a:rPr lang="es-CO" sz="800" dirty="0" err="1">
                <a:latin typeface="Montserrat" panose="00000500000000000000" pitchFamily="50" charset="0"/>
                <a:ea typeface="Calibri" panose="020F0502020204030204" pitchFamily="34" charset="0"/>
                <a:cs typeface="Times New Roman" panose="02020603050405020304" pitchFamily="18" charset="0"/>
              </a:rPr>
              <a:t>Care</a:t>
            </a:r>
            <a:r>
              <a:rPr lang="es-CO" sz="800" dirty="0">
                <a:latin typeface="Montserrat" panose="00000500000000000000" pitchFamily="50" charset="0"/>
                <a:ea typeface="Calibri" panose="020F0502020204030204" pitchFamily="34" charset="0"/>
                <a:cs typeface="Times New Roman" panose="02020603050405020304" pitchFamily="18" charset="0"/>
              </a:rPr>
              <a:t> 2018;24(6):1588–1602.</a:t>
            </a:r>
          </a:p>
        </p:txBody>
      </p:sp>
    </p:spTree>
    <p:extLst>
      <p:ext uri="{BB962C8B-B14F-4D97-AF65-F5344CB8AC3E}">
        <p14:creationId xmlns:p14="http://schemas.microsoft.com/office/powerpoint/2010/main" val="27280861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3436" y="-55555"/>
            <a:ext cx="10515600" cy="1325563"/>
          </a:xfrm>
        </p:spPr>
        <p:txBody>
          <a:bodyPr>
            <a:normAutofit/>
          </a:bodyPr>
          <a:lstStyle/>
          <a:p>
            <a:pPr algn="ctr"/>
            <a:r>
              <a:rPr lang="es-CO" sz="3200" b="1" dirty="0"/>
              <a:t>Agentes osmóticos</a:t>
            </a:r>
          </a:p>
        </p:txBody>
      </p:sp>
      <p:sp>
        <p:nvSpPr>
          <p:cNvPr id="3" name="Marcador de contenido 2"/>
          <p:cNvSpPr>
            <a:spLocks noGrp="1"/>
          </p:cNvSpPr>
          <p:nvPr>
            <p:ph idx="4294967295"/>
          </p:nvPr>
        </p:nvSpPr>
        <p:spPr>
          <a:xfrm>
            <a:off x="4244630" y="1295139"/>
            <a:ext cx="5257800" cy="4507008"/>
          </a:xfrm>
          <a:solidFill>
            <a:srgbClr val="06AEAA"/>
          </a:solidFill>
          <a:ln>
            <a:noFill/>
          </a:ln>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a:noAutofit/>
          </a:bodyPr>
          <a:lstStyle/>
          <a:p>
            <a:pPr marL="0" indent="0">
              <a:buNone/>
            </a:pPr>
            <a:endParaRPr lang="es-CO" sz="1200" dirty="0">
              <a:solidFill>
                <a:schemeClr val="bg1"/>
              </a:solidFill>
              <a:latin typeface="Montserrat" panose="00000500000000000000" pitchFamily="50" charset="0"/>
            </a:endParaRPr>
          </a:p>
          <a:p>
            <a:r>
              <a:rPr lang="es-CO" sz="1200" dirty="0">
                <a:latin typeface="Montserrat" panose="00000500000000000000" pitchFamily="50" charset="0"/>
              </a:rPr>
              <a:t>1 g/kg dosis inicial (5 ml/kg).</a:t>
            </a:r>
          </a:p>
          <a:p>
            <a:endParaRPr lang="es-CO" sz="1200" dirty="0">
              <a:latin typeface="Montserrat" panose="00000500000000000000" pitchFamily="50" charset="0"/>
            </a:endParaRPr>
          </a:p>
          <a:p>
            <a:r>
              <a:rPr lang="es-CO" sz="1200" dirty="0">
                <a:latin typeface="Montserrat" panose="00000500000000000000" pitchFamily="50" charset="0"/>
              </a:rPr>
              <a:t>Continuar 0.25 a 0.5 g/kg cada 4-6 horas (1 a 2 ml/kg/dosis)</a:t>
            </a:r>
            <a:r>
              <a:rPr lang="es-ES" sz="1200" dirty="0">
                <a:latin typeface="Montserrat" panose="00000500000000000000" pitchFamily="50" charset="0"/>
              </a:rPr>
              <a:t>.</a:t>
            </a:r>
            <a:r>
              <a:rPr lang="es-ES" sz="1200" dirty="0">
                <a:solidFill>
                  <a:schemeClr val="bg1"/>
                </a:solidFill>
                <a:latin typeface="Montserrat" panose="00000500000000000000" pitchFamily="50" charset="0"/>
              </a:rPr>
              <a:t> </a:t>
            </a:r>
          </a:p>
          <a:p>
            <a:endParaRPr lang="es-ES" sz="1200" dirty="0">
              <a:solidFill>
                <a:schemeClr val="bg1"/>
              </a:solidFill>
              <a:latin typeface="Montserrat" panose="00000500000000000000" pitchFamily="50" charset="0"/>
            </a:endParaRPr>
          </a:p>
          <a:p>
            <a:r>
              <a:rPr lang="es-ES" sz="1200" dirty="0">
                <a:solidFill>
                  <a:schemeClr val="bg1"/>
                </a:solidFill>
                <a:latin typeface="Montserrat" panose="00000500000000000000" pitchFamily="50" charset="0"/>
              </a:rPr>
              <a:t>Evitar en PAS&lt;90 mmHg. </a:t>
            </a:r>
          </a:p>
          <a:p>
            <a:endParaRPr lang="es-ES" sz="1200" dirty="0">
              <a:solidFill>
                <a:schemeClr val="bg1"/>
              </a:solidFill>
              <a:latin typeface="Montserrat" panose="00000500000000000000" pitchFamily="50" charset="0"/>
            </a:endParaRPr>
          </a:p>
          <a:p>
            <a:r>
              <a:rPr lang="es-ES" sz="1200" dirty="0">
                <a:solidFill>
                  <a:schemeClr val="bg1"/>
                </a:solidFill>
                <a:latin typeface="Montserrat" panose="00000500000000000000" pitchFamily="50" charset="0"/>
              </a:rPr>
              <a:t>No se recomienda infusiones continuas.</a:t>
            </a:r>
          </a:p>
          <a:p>
            <a:pPr marL="0" indent="0">
              <a:buNone/>
            </a:pPr>
            <a:endParaRPr lang="es-CO" sz="1200" dirty="0">
              <a:solidFill>
                <a:schemeClr val="bg1"/>
              </a:solidFill>
              <a:latin typeface="Montserrat" panose="00000500000000000000" pitchFamily="50" charset="0"/>
            </a:endParaRPr>
          </a:p>
          <a:p>
            <a:r>
              <a:rPr lang="es-CO" sz="1200" dirty="0">
                <a:solidFill>
                  <a:schemeClr val="bg1"/>
                </a:solidFill>
                <a:latin typeface="Montserrat" panose="00000500000000000000" pitchFamily="50" charset="0"/>
              </a:rPr>
              <a:t>Monitoreo H-E.</a:t>
            </a:r>
            <a:endParaRPr lang="es-ES" sz="1200" dirty="0">
              <a:solidFill>
                <a:schemeClr val="bg1"/>
              </a:solidFill>
              <a:latin typeface="Montserrat" panose="00000500000000000000" pitchFamily="50" charset="0"/>
            </a:endParaRPr>
          </a:p>
          <a:p>
            <a:endParaRPr lang="es-ES" sz="1200" dirty="0">
              <a:solidFill>
                <a:schemeClr val="bg1"/>
              </a:solidFill>
              <a:latin typeface="Montserrat" panose="00000500000000000000" pitchFamily="50" charset="0"/>
            </a:endParaRPr>
          </a:p>
          <a:p>
            <a:r>
              <a:rPr lang="es-ES" sz="1200" dirty="0">
                <a:solidFill>
                  <a:schemeClr val="bg1"/>
                </a:solidFill>
                <a:latin typeface="Montserrat" panose="00000500000000000000" pitchFamily="50" charset="0"/>
              </a:rPr>
              <a:t>Monitorizar la osmolaridad sérica (evitar &gt; 320 </a:t>
            </a:r>
            <a:r>
              <a:rPr lang="es-ES" sz="1200" dirty="0" err="1">
                <a:solidFill>
                  <a:schemeClr val="bg1"/>
                </a:solidFill>
                <a:latin typeface="Montserrat" panose="00000500000000000000" pitchFamily="50" charset="0"/>
              </a:rPr>
              <a:t>mOsm</a:t>
            </a:r>
            <a:r>
              <a:rPr lang="es-ES" sz="1200" dirty="0">
                <a:solidFill>
                  <a:schemeClr val="bg1"/>
                </a:solidFill>
                <a:latin typeface="Montserrat" panose="00000500000000000000" pitchFamily="50" charset="0"/>
              </a:rPr>
              <a:t>/kg). </a:t>
            </a:r>
          </a:p>
          <a:p>
            <a:endParaRPr lang="es-ES" sz="1200" dirty="0">
              <a:solidFill>
                <a:schemeClr val="bg1"/>
              </a:solidFill>
              <a:latin typeface="Montserrat" panose="00000500000000000000" pitchFamily="50" charset="0"/>
            </a:endParaRPr>
          </a:p>
          <a:p>
            <a:r>
              <a:rPr lang="es-ES" sz="1200" dirty="0">
                <a:solidFill>
                  <a:schemeClr val="bg1"/>
                </a:solidFill>
                <a:latin typeface="Montserrat" panose="00000500000000000000" pitchFamily="50" charset="0"/>
              </a:rPr>
              <a:t>Monitorizar la brecha osmolar (evitar &gt;20 </a:t>
            </a:r>
            <a:r>
              <a:rPr lang="es-ES" sz="1200" dirty="0" err="1">
                <a:solidFill>
                  <a:schemeClr val="bg1"/>
                </a:solidFill>
                <a:latin typeface="Montserrat" panose="00000500000000000000" pitchFamily="50" charset="0"/>
              </a:rPr>
              <a:t>mOsm</a:t>
            </a:r>
            <a:r>
              <a:rPr lang="es-ES" sz="1200" dirty="0">
                <a:solidFill>
                  <a:schemeClr val="bg1"/>
                </a:solidFill>
                <a:latin typeface="Montserrat" panose="00000500000000000000" pitchFamily="50" charset="0"/>
              </a:rPr>
              <a:t>/kg).</a:t>
            </a:r>
          </a:p>
          <a:p>
            <a:endParaRPr lang="es-CO" sz="1200" dirty="0">
              <a:solidFill>
                <a:schemeClr val="bg1"/>
              </a:solidFill>
              <a:latin typeface="Montserrat" panose="00000500000000000000" pitchFamily="50" charset="0"/>
            </a:endParaRPr>
          </a:p>
        </p:txBody>
      </p:sp>
      <p:sp>
        <p:nvSpPr>
          <p:cNvPr id="5" name="Subtítulo 4"/>
          <p:cNvSpPr>
            <a:spLocks noGrp="1"/>
          </p:cNvSpPr>
          <p:nvPr>
            <p:ph type="subTitle" idx="4294967295"/>
          </p:nvPr>
        </p:nvSpPr>
        <p:spPr>
          <a:xfrm>
            <a:off x="4281623" y="962166"/>
            <a:ext cx="1916396" cy="307842"/>
          </a:xfrm>
          <a:noFill/>
          <a:ln w="38100">
            <a:solidFill>
              <a:srgbClr val="152B48"/>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oAutofit/>
          </a:bodyPr>
          <a:lstStyle/>
          <a:p>
            <a:pPr marL="0" indent="0">
              <a:buNone/>
            </a:pPr>
            <a:r>
              <a:rPr lang="es-CO" sz="1600" dirty="0">
                <a:solidFill>
                  <a:srgbClr val="152B48"/>
                </a:solidFill>
                <a:latin typeface="Montserrat" panose="00000500000000000000" pitchFamily="50" charset="0"/>
              </a:rPr>
              <a:t>Manitol 20%</a:t>
            </a:r>
          </a:p>
          <a:p>
            <a:endParaRPr lang="es-CO" sz="1600" dirty="0">
              <a:solidFill>
                <a:srgbClr val="152B48"/>
              </a:solidFill>
              <a:latin typeface="Montserrat" panose="00000500000000000000" pitchFamily="50" charset="0"/>
            </a:endParaRPr>
          </a:p>
        </p:txBody>
      </p:sp>
      <p:pic>
        <p:nvPicPr>
          <p:cNvPr id="7" name="Picture 2"/>
          <p:cNvPicPr>
            <a:picLocks noChangeAspect="1" noChangeArrowheads="1"/>
          </p:cNvPicPr>
          <p:nvPr/>
        </p:nvPicPr>
        <p:blipFill>
          <a:blip r:embed="rId3" cstate="print"/>
          <a:srcRect/>
          <a:stretch>
            <a:fillRect/>
          </a:stretch>
        </p:blipFill>
        <p:spPr bwMode="auto">
          <a:xfrm>
            <a:off x="9624984" y="1903317"/>
            <a:ext cx="2007064" cy="3290651"/>
          </a:xfrm>
          <a:prstGeom prst="rect">
            <a:avLst/>
          </a:prstGeom>
          <a:noFill/>
          <a:ln w="9525">
            <a:noFill/>
            <a:miter lim="800000"/>
            <a:headEnd/>
            <a:tailEnd/>
          </a:ln>
          <a:effectLst/>
        </p:spPr>
      </p:pic>
      <p:sp>
        <p:nvSpPr>
          <p:cNvPr id="4" name="Rectángulo 3"/>
          <p:cNvSpPr/>
          <p:nvPr/>
        </p:nvSpPr>
        <p:spPr>
          <a:xfrm>
            <a:off x="8622518" y="5366249"/>
            <a:ext cx="3243413" cy="646331"/>
          </a:xfrm>
          <a:prstGeom prst="rect">
            <a:avLst/>
          </a:prstGeom>
          <a:solidFill>
            <a:srgbClr val="152B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S" sz="1200" dirty="0">
                <a:solidFill>
                  <a:schemeClr val="bg1"/>
                </a:solidFill>
              </a:rPr>
              <a:t>Diferencia entre la osmolaridad medida y  calculada.</a:t>
            </a:r>
          </a:p>
          <a:p>
            <a:pPr algn="ctr"/>
            <a:r>
              <a:rPr lang="es-CO" sz="1200" dirty="0">
                <a:solidFill>
                  <a:schemeClr val="bg1"/>
                </a:solidFill>
              </a:rPr>
              <a:t>2 (Na) + BUN sérico / 2.8 + Glucosa / 18 </a:t>
            </a:r>
          </a:p>
        </p:txBody>
      </p:sp>
      <p:sp>
        <p:nvSpPr>
          <p:cNvPr id="8" name="Rectángulo 7"/>
          <p:cNvSpPr/>
          <p:nvPr/>
        </p:nvSpPr>
        <p:spPr>
          <a:xfrm>
            <a:off x="1709642" y="6475366"/>
            <a:ext cx="8823624" cy="245965"/>
          </a:xfrm>
          <a:prstGeom prst="rect">
            <a:avLst/>
          </a:prstGeom>
        </p:spPr>
        <p:txBody>
          <a:bodyPr wrap="square">
            <a:spAutoFit/>
          </a:bodyPr>
          <a:lstStyle/>
          <a:p>
            <a:pPr algn="ctr">
              <a:lnSpc>
                <a:spcPct val="107000"/>
              </a:lnSpc>
            </a:pPr>
            <a:r>
              <a:rPr lang="es-CO" sz="1000" dirty="0" err="1">
                <a:latin typeface="Montserrat" panose="00000500000000000000" pitchFamily="50" charset="0"/>
                <a:ea typeface="Calibri" panose="020F0502020204030204" pitchFamily="34" charset="0"/>
                <a:cs typeface="Times New Roman" panose="02020603050405020304" pitchFamily="18" charset="0"/>
              </a:rPr>
              <a:t>Koenig</a:t>
            </a:r>
            <a:r>
              <a:rPr lang="es-CO" sz="1000" dirty="0">
                <a:latin typeface="Montserrat" panose="00000500000000000000" pitchFamily="50" charset="0"/>
                <a:ea typeface="Calibri" panose="020F0502020204030204" pitchFamily="34" charset="0"/>
                <a:cs typeface="Times New Roman" panose="02020603050405020304" pitchFamily="18" charset="0"/>
              </a:rPr>
              <a:t> MA. Cerebral Edema and </a:t>
            </a:r>
            <a:r>
              <a:rPr lang="es-CO" sz="1000" dirty="0" err="1">
                <a:latin typeface="Montserrat" panose="00000500000000000000" pitchFamily="50" charset="0"/>
                <a:ea typeface="Calibri" panose="020F0502020204030204" pitchFamily="34" charset="0"/>
                <a:cs typeface="Times New Roman" panose="02020603050405020304" pitchFamily="18" charset="0"/>
              </a:rPr>
              <a:t>Elevated</a:t>
            </a:r>
            <a:r>
              <a:rPr lang="es-CO" sz="1000" dirty="0">
                <a:latin typeface="Montserrat" panose="00000500000000000000" pitchFamily="50" charset="0"/>
                <a:ea typeface="Calibri" panose="020F0502020204030204" pitchFamily="34" charset="0"/>
                <a:cs typeface="Times New Roman" panose="02020603050405020304" pitchFamily="18" charset="0"/>
              </a:rPr>
              <a:t> </a:t>
            </a:r>
            <a:r>
              <a:rPr lang="es-CO" sz="1000" dirty="0" err="1">
                <a:latin typeface="Montserrat" panose="00000500000000000000" pitchFamily="50" charset="0"/>
                <a:ea typeface="Calibri" panose="020F0502020204030204" pitchFamily="34" charset="0"/>
                <a:cs typeface="Times New Roman" panose="02020603050405020304" pitchFamily="18" charset="0"/>
              </a:rPr>
              <a:t>Intracranial</a:t>
            </a:r>
            <a:r>
              <a:rPr lang="es-CO" sz="1000" dirty="0">
                <a:latin typeface="Montserrat" panose="00000500000000000000" pitchFamily="50" charset="0"/>
                <a:ea typeface="Calibri" panose="020F0502020204030204" pitchFamily="34" charset="0"/>
                <a:cs typeface="Times New Roman" panose="02020603050405020304" pitchFamily="18" charset="0"/>
              </a:rPr>
              <a:t> </a:t>
            </a:r>
            <a:r>
              <a:rPr lang="es-CO" sz="1000" dirty="0" err="1">
                <a:latin typeface="Montserrat" panose="00000500000000000000" pitchFamily="50" charset="0"/>
                <a:ea typeface="Calibri" panose="020F0502020204030204" pitchFamily="34" charset="0"/>
                <a:cs typeface="Times New Roman" panose="02020603050405020304" pitchFamily="18" charset="0"/>
              </a:rPr>
              <a:t>Pressure</a:t>
            </a:r>
            <a:r>
              <a:rPr lang="es-CO" sz="1000" dirty="0">
                <a:latin typeface="Montserrat" panose="00000500000000000000" pitchFamily="50" charset="0"/>
                <a:ea typeface="Calibri" panose="020F0502020204030204" pitchFamily="34" charset="0"/>
                <a:cs typeface="Times New Roman" panose="02020603050405020304" pitchFamily="18" charset="0"/>
              </a:rPr>
              <a:t>. CONTINUUM (MINNEAP MINN) </a:t>
            </a:r>
            <a:r>
              <a:rPr lang="es-CO" sz="1000" dirty="0" err="1">
                <a:latin typeface="Montserrat" panose="00000500000000000000" pitchFamily="50" charset="0"/>
                <a:ea typeface="Calibri" panose="020F0502020204030204" pitchFamily="34" charset="0"/>
                <a:cs typeface="Times New Roman" panose="02020603050405020304" pitchFamily="18" charset="0"/>
              </a:rPr>
              <a:t>Neurocritical</a:t>
            </a:r>
            <a:r>
              <a:rPr lang="es-CO" sz="1000" dirty="0">
                <a:latin typeface="Montserrat" panose="00000500000000000000" pitchFamily="50" charset="0"/>
                <a:ea typeface="Calibri" panose="020F0502020204030204" pitchFamily="34" charset="0"/>
                <a:cs typeface="Times New Roman" panose="02020603050405020304" pitchFamily="18" charset="0"/>
              </a:rPr>
              <a:t> </a:t>
            </a:r>
            <a:r>
              <a:rPr lang="es-CO" sz="1000" dirty="0" err="1">
                <a:latin typeface="Montserrat" panose="00000500000000000000" pitchFamily="50" charset="0"/>
                <a:ea typeface="Calibri" panose="020F0502020204030204" pitchFamily="34" charset="0"/>
                <a:cs typeface="Times New Roman" panose="02020603050405020304" pitchFamily="18" charset="0"/>
              </a:rPr>
              <a:t>Care</a:t>
            </a:r>
            <a:r>
              <a:rPr lang="es-CO" sz="1000" dirty="0">
                <a:latin typeface="Montserrat" panose="00000500000000000000" pitchFamily="50" charset="0"/>
                <a:ea typeface="Calibri" panose="020F0502020204030204" pitchFamily="34" charset="0"/>
                <a:cs typeface="Times New Roman" panose="02020603050405020304" pitchFamily="18" charset="0"/>
              </a:rPr>
              <a:t> 2018;24(6):1588–1602.</a:t>
            </a:r>
          </a:p>
        </p:txBody>
      </p:sp>
    </p:spTree>
    <p:extLst>
      <p:ext uri="{BB962C8B-B14F-4D97-AF65-F5344CB8AC3E}">
        <p14:creationId xmlns:p14="http://schemas.microsoft.com/office/powerpoint/2010/main" val="242186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87001" y="448515"/>
            <a:ext cx="1471152" cy="2134829"/>
          </a:xfrm>
          <a:prstGeom prst="rect">
            <a:avLst/>
          </a:prstGeom>
        </p:spPr>
      </p:pic>
      <p:sp>
        <p:nvSpPr>
          <p:cNvPr id="2" name="Título 1"/>
          <p:cNvSpPr>
            <a:spLocks noGrp="1"/>
          </p:cNvSpPr>
          <p:nvPr>
            <p:ph type="title"/>
          </p:nvPr>
        </p:nvSpPr>
        <p:spPr>
          <a:xfrm>
            <a:off x="2010245" y="224725"/>
            <a:ext cx="8153400" cy="990600"/>
          </a:xfrm>
        </p:spPr>
        <p:txBody>
          <a:bodyPr>
            <a:normAutofit/>
          </a:bodyPr>
          <a:lstStyle/>
          <a:p>
            <a:pPr algn="ctr"/>
            <a:r>
              <a:rPr lang="es-CO" sz="3600" b="1" dirty="0"/>
              <a:t>Agentes osmóticos</a:t>
            </a:r>
          </a:p>
        </p:txBody>
      </p:sp>
      <p:graphicFrame>
        <p:nvGraphicFramePr>
          <p:cNvPr id="7" name="Marcador de contenido 6"/>
          <p:cNvGraphicFramePr>
            <a:graphicFrameLocks noGrp="1"/>
          </p:cNvGraphicFramePr>
          <p:nvPr>
            <p:ph idx="4294967295"/>
            <p:extLst>
              <p:ext uri="{D42A27DB-BD31-4B8C-83A1-F6EECF244321}">
                <p14:modId xmlns:p14="http://schemas.microsoft.com/office/powerpoint/2010/main" val="1166677437"/>
              </p:ext>
            </p:extLst>
          </p:nvPr>
        </p:nvGraphicFramePr>
        <p:xfrm>
          <a:off x="2010245" y="1232073"/>
          <a:ext cx="8389433" cy="30965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Marcador de contenido 7"/>
          <p:cNvGraphicFramePr>
            <a:graphicFrameLocks noGrp="1"/>
          </p:cNvGraphicFramePr>
          <p:nvPr>
            <p:ph idx="4294967295"/>
            <p:extLst>
              <p:ext uri="{D42A27DB-BD31-4B8C-83A1-F6EECF244321}">
                <p14:modId xmlns:p14="http://schemas.microsoft.com/office/powerpoint/2010/main" val="347513632"/>
              </p:ext>
            </p:extLst>
          </p:nvPr>
        </p:nvGraphicFramePr>
        <p:xfrm>
          <a:off x="2015583" y="1198576"/>
          <a:ext cx="8429121" cy="31635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Rectángulo 7"/>
          <p:cNvSpPr/>
          <p:nvPr/>
        </p:nvSpPr>
        <p:spPr>
          <a:xfrm>
            <a:off x="3835102" y="6301859"/>
            <a:ext cx="8823624" cy="215252"/>
          </a:xfrm>
          <a:prstGeom prst="rect">
            <a:avLst/>
          </a:prstGeom>
        </p:spPr>
        <p:txBody>
          <a:bodyPr wrap="square">
            <a:spAutoFit/>
          </a:bodyPr>
          <a:lstStyle/>
          <a:p>
            <a:pPr algn="ctr">
              <a:lnSpc>
                <a:spcPct val="107000"/>
              </a:lnSpc>
            </a:pPr>
            <a:r>
              <a:rPr lang="es-CO" sz="800" dirty="0" err="1">
                <a:solidFill>
                  <a:srgbClr val="152B48"/>
                </a:solidFill>
                <a:latin typeface="Montserrat" panose="00000500000000000000" pitchFamily="50" charset="0"/>
                <a:ea typeface="Calibri" panose="020F0502020204030204" pitchFamily="34" charset="0"/>
                <a:cs typeface="Times New Roman" panose="02020603050405020304" pitchFamily="18" charset="0"/>
              </a:rPr>
              <a:t>Koenig</a:t>
            </a:r>
            <a:r>
              <a:rPr lang="es-CO" sz="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MA. Cerebral Edema and </a:t>
            </a:r>
            <a:r>
              <a:rPr lang="es-CO" sz="800" dirty="0" err="1">
                <a:solidFill>
                  <a:srgbClr val="152B48"/>
                </a:solidFill>
                <a:latin typeface="Montserrat" panose="00000500000000000000" pitchFamily="50" charset="0"/>
                <a:ea typeface="Calibri" panose="020F0502020204030204" pitchFamily="34" charset="0"/>
                <a:cs typeface="Times New Roman" panose="02020603050405020304" pitchFamily="18" charset="0"/>
              </a:rPr>
              <a:t>Elevated</a:t>
            </a:r>
            <a:r>
              <a:rPr lang="es-CO" sz="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a:t>
            </a:r>
            <a:r>
              <a:rPr lang="es-CO" sz="800" dirty="0" err="1">
                <a:solidFill>
                  <a:srgbClr val="152B48"/>
                </a:solidFill>
                <a:latin typeface="Montserrat" panose="00000500000000000000" pitchFamily="50" charset="0"/>
                <a:ea typeface="Calibri" panose="020F0502020204030204" pitchFamily="34" charset="0"/>
                <a:cs typeface="Times New Roman" panose="02020603050405020304" pitchFamily="18" charset="0"/>
              </a:rPr>
              <a:t>Intracranial</a:t>
            </a:r>
            <a:r>
              <a:rPr lang="es-CO" sz="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a:t>
            </a:r>
            <a:r>
              <a:rPr lang="es-CO" sz="800" dirty="0" err="1">
                <a:solidFill>
                  <a:srgbClr val="152B48"/>
                </a:solidFill>
                <a:latin typeface="Montserrat" panose="00000500000000000000" pitchFamily="50" charset="0"/>
                <a:ea typeface="Calibri" panose="020F0502020204030204" pitchFamily="34" charset="0"/>
                <a:cs typeface="Times New Roman" panose="02020603050405020304" pitchFamily="18" charset="0"/>
              </a:rPr>
              <a:t>Pressure</a:t>
            </a:r>
            <a:r>
              <a:rPr lang="es-CO" sz="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CONTINUUM (MINNEAP MINN) </a:t>
            </a:r>
            <a:r>
              <a:rPr lang="es-CO" sz="800" dirty="0" err="1">
                <a:solidFill>
                  <a:srgbClr val="152B48"/>
                </a:solidFill>
                <a:latin typeface="Montserrat" panose="00000500000000000000" pitchFamily="50" charset="0"/>
                <a:ea typeface="Calibri" panose="020F0502020204030204" pitchFamily="34" charset="0"/>
                <a:cs typeface="Times New Roman" panose="02020603050405020304" pitchFamily="18" charset="0"/>
              </a:rPr>
              <a:t>Neurocritical</a:t>
            </a:r>
            <a:r>
              <a:rPr lang="es-CO" sz="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a:t>
            </a:r>
            <a:r>
              <a:rPr lang="es-CO" sz="800" dirty="0" err="1">
                <a:solidFill>
                  <a:srgbClr val="152B48"/>
                </a:solidFill>
                <a:latin typeface="Montserrat" panose="00000500000000000000" pitchFamily="50" charset="0"/>
                <a:ea typeface="Calibri" panose="020F0502020204030204" pitchFamily="34" charset="0"/>
                <a:cs typeface="Times New Roman" panose="02020603050405020304" pitchFamily="18" charset="0"/>
              </a:rPr>
              <a:t>Care</a:t>
            </a:r>
            <a:r>
              <a:rPr lang="es-CO" sz="800" dirty="0">
                <a:solidFill>
                  <a:srgbClr val="152B48"/>
                </a:solidFill>
                <a:latin typeface="Montserrat" panose="00000500000000000000" pitchFamily="50" charset="0"/>
                <a:ea typeface="Calibri" panose="020F0502020204030204" pitchFamily="34" charset="0"/>
                <a:cs typeface="Times New Roman" panose="02020603050405020304" pitchFamily="18" charset="0"/>
              </a:rPr>
              <a:t> 2018;24(6):1588–1602.</a:t>
            </a:r>
          </a:p>
        </p:txBody>
      </p:sp>
      <p:sp>
        <p:nvSpPr>
          <p:cNvPr id="9" name="Subtítulo 4"/>
          <p:cNvSpPr txBox="1">
            <a:spLocks/>
          </p:cNvSpPr>
          <p:nvPr/>
        </p:nvSpPr>
        <p:spPr>
          <a:xfrm>
            <a:off x="4283271" y="1339731"/>
            <a:ext cx="3266527" cy="352399"/>
          </a:xfrm>
          <a:prstGeom prst="rect">
            <a:avLst/>
          </a:prstGeom>
          <a:ln w="38100" cap="flat" cmpd="sng" algn="ctr">
            <a:solidFill>
              <a:srgbClr val="06AEAA"/>
            </a:solidFill>
            <a:prstDash val="solid"/>
          </a:ln>
        </p:spPr>
        <p:style>
          <a:lnRef idx="2">
            <a:schemeClr val="accent1"/>
          </a:lnRef>
          <a:fillRef idx="1">
            <a:schemeClr val="lt1"/>
          </a:fillRef>
          <a:effectRef idx="0">
            <a:schemeClr val="accent1"/>
          </a:effectRef>
          <a:fontRef idx="minor">
            <a:schemeClr val="dk1"/>
          </a:fontRef>
        </p:style>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dk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dk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dk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dk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dk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dk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dk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dk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dk1"/>
                </a:solidFill>
                <a:latin typeface="+mn-lt"/>
                <a:ea typeface="+mn-ea"/>
                <a:cs typeface="+mn-cs"/>
              </a:defRPr>
            </a:lvl9pPr>
          </a:lstStyle>
          <a:p>
            <a:pPr marL="0" indent="0" algn="ctr">
              <a:buNone/>
            </a:pPr>
            <a:r>
              <a:rPr lang="es-CO" sz="1600" dirty="0">
                <a:solidFill>
                  <a:srgbClr val="06AEAA"/>
                </a:solidFill>
                <a:latin typeface="Montserrat" panose="00000500000000000000" pitchFamily="50" charset="0"/>
              </a:rPr>
              <a:t>Solución salina hipertónica</a:t>
            </a:r>
          </a:p>
        </p:txBody>
      </p:sp>
    </p:spTree>
    <p:extLst>
      <p:ext uri="{BB962C8B-B14F-4D97-AF65-F5344CB8AC3E}">
        <p14:creationId xmlns:p14="http://schemas.microsoft.com/office/powerpoint/2010/main" val="425112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5126"/>
            <a:ext cx="10515600" cy="1325563"/>
          </a:xfrm>
        </p:spPr>
        <p:txBody>
          <a:bodyPr>
            <a:normAutofit/>
          </a:bodyPr>
          <a:lstStyle/>
          <a:p>
            <a:pPr algn="ctr"/>
            <a:r>
              <a:rPr lang="es-CO" sz="4000" b="1" dirty="0"/>
              <a:t>Agentes osmóticos</a:t>
            </a:r>
          </a:p>
        </p:txBody>
      </p:sp>
      <p:sp>
        <p:nvSpPr>
          <p:cNvPr id="3" name="Marcador de contenido 2"/>
          <p:cNvSpPr>
            <a:spLocks noGrp="1"/>
          </p:cNvSpPr>
          <p:nvPr>
            <p:ph idx="4294967295"/>
          </p:nvPr>
        </p:nvSpPr>
        <p:spPr>
          <a:xfrm>
            <a:off x="5714916" y="1547906"/>
            <a:ext cx="5736962" cy="4235140"/>
          </a:xfr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oAutofit/>
          </a:bodyPr>
          <a:lstStyle/>
          <a:p>
            <a:r>
              <a:rPr lang="es-CO" sz="1400" dirty="0">
                <a:solidFill>
                  <a:schemeClr val="bg1"/>
                </a:solidFill>
                <a:latin typeface="Montserrat" panose="00000500000000000000" pitchFamily="50" charset="0"/>
              </a:rPr>
              <a:t>7,5% bolos 1.5-4 ml/kg cada 6-8 horas.</a:t>
            </a:r>
          </a:p>
          <a:p>
            <a:endParaRPr lang="es-CO" sz="1400" dirty="0">
              <a:solidFill>
                <a:schemeClr val="bg1"/>
              </a:solidFill>
              <a:latin typeface="Montserrat" panose="00000500000000000000" pitchFamily="50" charset="0"/>
            </a:endParaRPr>
          </a:p>
          <a:p>
            <a:r>
              <a:rPr lang="es-CO" sz="1400" dirty="0">
                <a:solidFill>
                  <a:schemeClr val="bg1"/>
                </a:solidFill>
                <a:latin typeface="Montserrat" panose="00000500000000000000" pitchFamily="50" charset="0"/>
              </a:rPr>
              <a:t>Monitoreo H-E.</a:t>
            </a:r>
            <a:endParaRPr lang="es-ES" sz="1400" dirty="0">
              <a:solidFill>
                <a:schemeClr val="bg1"/>
              </a:solidFill>
              <a:latin typeface="Montserrat" panose="00000500000000000000" pitchFamily="50" charset="0"/>
            </a:endParaRPr>
          </a:p>
          <a:p>
            <a:endParaRPr lang="es-ES" sz="1400" dirty="0">
              <a:solidFill>
                <a:schemeClr val="bg1"/>
              </a:solidFill>
              <a:latin typeface="Montserrat" panose="00000500000000000000" pitchFamily="50" charset="0"/>
            </a:endParaRPr>
          </a:p>
          <a:p>
            <a:r>
              <a:rPr lang="es-ES" sz="1400" dirty="0">
                <a:solidFill>
                  <a:schemeClr val="bg1"/>
                </a:solidFill>
                <a:latin typeface="Montserrat" panose="00000500000000000000" pitchFamily="50" charset="0"/>
              </a:rPr>
              <a:t>Monitorizar la osmolaridad sérica (evitar &gt; 320 </a:t>
            </a:r>
            <a:r>
              <a:rPr lang="es-ES" sz="1400" dirty="0" err="1">
                <a:solidFill>
                  <a:schemeClr val="bg1"/>
                </a:solidFill>
                <a:latin typeface="Montserrat" panose="00000500000000000000" pitchFamily="50" charset="0"/>
              </a:rPr>
              <a:t>mOsm</a:t>
            </a:r>
            <a:r>
              <a:rPr lang="es-ES" sz="1400" dirty="0">
                <a:solidFill>
                  <a:schemeClr val="bg1"/>
                </a:solidFill>
                <a:latin typeface="Montserrat" panose="00000500000000000000" pitchFamily="50" charset="0"/>
              </a:rPr>
              <a:t>/kg). </a:t>
            </a:r>
          </a:p>
          <a:p>
            <a:endParaRPr lang="es-ES" sz="1400" dirty="0">
              <a:solidFill>
                <a:schemeClr val="bg1"/>
              </a:solidFill>
              <a:latin typeface="Montserrat" panose="00000500000000000000" pitchFamily="50" charset="0"/>
            </a:endParaRPr>
          </a:p>
          <a:p>
            <a:r>
              <a:rPr lang="es-ES" sz="1400" dirty="0">
                <a:solidFill>
                  <a:schemeClr val="bg1"/>
                </a:solidFill>
                <a:latin typeface="Montserrat" panose="00000500000000000000" pitchFamily="50" charset="0"/>
              </a:rPr>
              <a:t>Monitorizar la brecha osmolar (evitar &gt;20 </a:t>
            </a:r>
            <a:r>
              <a:rPr lang="es-ES" sz="1400" dirty="0" err="1">
                <a:solidFill>
                  <a:schemeClr val="bg1"/>
                </a:solidFill>
                <a:latin typeface="Montserrat" panose="00000500000000000000" pitchFamily="50" charset="0"/>
              </a:rPr>
              <a:t>mOsm</a:t>
            </a:r>
            <a:r>
              <a:rPr lang="es-ES" sz="1400" dirty="0">
                <a:solidFill>
                  <a:schemeClr val="bg1"/>
                </a:solidFill>
                <a:latin typeface="Montserrat" panose="00000500000000000000" pitchFamily="50" charset="0"/>
              </a:rPr>
              <a:t>/kg).</a:t>
            </a:r>
          </a:p>
          <a:p>
            <a:endParaRPr lang="es-CO" sz="1400" dirty="0">
              <a:solidFill>
                <a:schemeClr val="bg1"/>
              </a:solidFill>
              <a:latin typeface="Montserrat" panose="00000500000000000000" pitchFamily="50" charset="0"/>
            </a:endParaRPr>
          </a:p>
          <a:p>
            <a:r>
              <a:rPr lang="es-CO" sz="1400" dirty="0">
                <a:solidFill>
                  <a:schemeClr val="bg1"/>
                </a:solidFill>
                <a:latin typeface="Montserrat" panose="00000500000000000000" pitchFamily="50" charset="0"/>
              </a:rPr>
              <a:t>Suspender: </a:t>
            </a:r>
            <a:r>
              <a:rPr lang="es-CO" sz="1400" dirty="0" err="1">
                <a:solidFill>
                  <a:schemeClr val="bg1"/>
                </a:solidFill>
                <a:latin typeface="Montserrat" panose="00000500000000000000" pitchFamily="50" charset="0"/>
              </a:rPr>
              <a:t>natremia</a:t>
            </a:r>
            <a:r>
              <a:rPr lang="es-CO" sz="1400" dirty="0">
                <a:solidFill>
                  <a:schemeClr val="bg1"/>
                </a:solidFill>
                <a:latin typeface="Montserrat" panose="00000500000000000000" pitchFamily="50" charset="0"/>
              </a:rPr>
              <a:t> &gt;160 mEq/L.</a:t>
            </a:r>
          </a:p>
          <a:p>
            <a:pPr marL="0" indent="0">
              <a:buNone/>
            </a:pPr>
            <a:r>
              <a:rPr lang="es-CO" sz="1400" dirty="0">
                <a:solidFill>
                  <a:schemeClr val="bg1"/>
                </a:solidFill>
                <a:latin typeface="Montserrat" panose="00000500000000000000" pitchFamily="50" charset="0"/>
              </a:rPr>
              <a:t> </a:t>
            </a:r>
          </a:p>
          <a:p>
            <a:r>
              <a:rPr lang="es-CO" sz="1400" dirty="0">
                <a:solidFill>
                  <a:schemeClr val="bg1"/>
                </a:solidFill>
                <a:latin typeface="Montserrat" panose="00000500000000000000" pitchFamily="50" charset="0"/>
              </a:rPr>
              <a:t>Flebitis, coagulopatías, estados hiperosmolares, a</a:t>
            </a:r>
            <a:r>
              <a:rPr lang="es-ES" sz="1400" dirty="0">
                <a:solidFill>
                  <a:schemeClr val="bg1"/>
                </a:solidFill>
                <a:latin typeface="Montserrat" panose="00000500000000000000" pitchFamily="50" charset="0"/>
              </a:rPr>
              <a:t>cidosis metabólica hiperclorémica </a:t>
            </a:r>
            <a:r>
              <a:rPr lang="es-CO" sz="1400" dirty="0">
                <a:solidFill>
                  <a:schemeClr val="bg1"/>
                </a:solidFill>
                <a:latin typeface="Montserrat" panose="00000500000000000000" pitchFamily="50" charset="0"/>
              </a:rPr>
              <a:t>y mielinolisis pontina.</a:t>
            </a:r>
          </a:p>
        </p:txBody>
      </p:sp>
      <p:sp>
        <p:nvSpPr>
          <p:cNvPr id="5" name="Subtítulo 4"/>
          <p:cNvSpPr>
            <a:spLocks noGrp="1"/>
          </p:cNvSpPr>
          <p:nvPr>
            <p:ph type="subTitle" idx="4294967295"/>
          </p:nvPr>
        </p:nvSpPr>
        <p:spPr>
          <a:xfrm>
            <a:off x="5714916" y="1228686"/>
            <a:ext cx="3092450" cy="290513"/>
          </a:xfrm>
          <a:solidFill>
            <a:srgbClr val="06AEAA"/>
          </a:solidFill>
          <a:ln w="38100">
            <a:noFill/>
          </a:ln>
          <a:effectLst/>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es-CO" sz="1400" dirty="0">
                <a:solidFill>
                  <a:schemeClr val="bg1"/>
                </a:solidFill>
                <a:latin typeface="Montserrat" panose="00000500000000000000" pitchFamily="50" charset="0"/>
              </a:rPr>
              <a:t>Solución salina hipertónica</a:t>
            </a:r>
          </a:p>
        </p:txBody>
      </p:sp>
      <p:pic>
        <p:nvPicPr>
          <p:cNvPr id="7" name="Imagen 6" descr="Captura de pantalla 2015-12-20 a las 4.24.48 p.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38200" y="697907"/>
            <a:ext cx="2772471" cy="2651175"/>
          </a:xfrm>
          <a:prstGeom prst="ellipse">
            <a:avLst/>
          </a:prstGeom>
        </p:spPr>
      </p:pic>
      <p:sp>
        <p:nvSpPr>
          <p:cNvPr id="9" name="Rectángulo 8"/>
          <p:cNvSpPr/>
          <p:nvPr/>
        </p:nvSpPr>
        <p:spPr>
          <a:xfrm>
            <a:off x="4253243" y="6222456"/>
            <a:ext cx="8823624" cy="217432"/>
          </a:xfrm>
          <a:prstGeom prst="rect">
            <a:avLst/>
          </a:prstGeom>
        </p:spPr>
        <p:txBody>
          <a:bodyPr wrap="square">
            <a:spAutoFit/>
          </a:bodyPr>
          <a:lstStyle/>
          <a:p>
            <a:pPr algn="ctr">
              <a:lnSpc>
                <a:spcPct val="107000"/>
              </a:lnSpc>
            </a:pPr>
            <a:r>
              <a:rPr lang="es-CO" sz="800" dirty="0" err="1">
                <a:latin typeface="Arial" panose="020B0604020202020204" pitchFamily="34" charset="0"/>
                <a:ea typeface="Calibri" panose="020F0502020204030204" pitchFamily="34" charset="0"/>
                <a:cs typeface="Times New Roman" panose="02020603050405020304" pitchFamily="18" charset="0"/>
              </a:rPr>
              <a:t>Koenig</a:t>
            </a:r>
            <a:r>
              <a:rPr lang="es-CO" sz="800" dirty="0">
                <a:latin typeface="Arial" panose="020B0604020202020204" pitchFamily="34" charset="0"/>
                <a:ea typeface="Calibri" panose="020F0502020204030204" pitchFamily="34" charset="0"/>
                <a:cs typeface="Times New Roman" panose="02020603050405020304" pitchFamily="18" charset="0"/>
              </a:rPr>
              <a:t> MA. Cerebral Edema and </a:t>
            </a:r>
            <a:r>
              <a:rPr lang="es-CO" sz="800" dirty="0" err="1">
                <a:latin typeface="Arial" panose="020B0604020202020204" pitchFamily="34" charset="0"/>
                <a:ea typeface="Calibri" panose="020F0502020204030204" pitchFamily="34" charset="0"/>
                <a:cs typeface="Times New Roman" panose="02020603050405020304" pitchFamily="18" charset="0"/>
              </a:rPr>
              <a:t>Elevated</a:t>
            </a:r>
            <a:r>
              <a:rPr lang="es-CO" sz="800" dirty="0">
                <a:latin typeface="Arial" panose="020B0604020202020204" pitchFamily="34" charset="0"/>
                <a:ea typeface="Calibri" panose="020F0502020204030204" pitchFamily="34" charset="0"/>
                <a:cs typeface="Times New Roman" panose="02020603050405020304" pitchFamily="18" charset="0"/>
              </a:rPr>
              <a:t> </a:t>
            </a:r>
            <a:r>
              <a:rPr lang="es-CO" sz="800" dirty="0" err="1">
                <a:latin typeface="Arial" panose="020B0604020202020204" pitchFamily="34" charset="0"/>
                <a:ea typeface="Calibri" panose="020F0502020204030204" pitchFamily="34" charset="0"/>
                <a:cs typeface="Times New Roman" panose="02020603050405020304" pitchFamily="18" charset="0"/>
              </a:rPr>
              <a:t>Intracranial</a:t>
            </a:r>
            <a:r>
              <a:rPr lang="es-CO" sz="800" dirty="0">
                <a:latin typeface="Arial" panose="020B0604020202020204" pitchFamily="34" charset="0"/>
                <a:ea typeface="Calibri" panose="020F0502020204030204" pitchFamily="34" charset="0"/>
                <a:cs typeface="Times New Roman" panose="02020603050405020304" pitchFamily="18" charset="0"/>
              </a:rPr>
              <a:t> </a:t>
            </a:r>
            <a:r>
              <a:rPr lang="es-CO" sz="800" dirty="0" err="1">
                <a:latin typeface="Arial" panose="020B0604020202020204" pitchFamily="34" charset="0"/>
                <a:ea typeface="Calibri" panose="020F0502020204030204" pitchFamily="34" charset="0"/>
                <a:cs typeface="Times New Roman" panose="02020603050405020304" pitchFamily="18" charset="0"/>
              </a:rPr>
              <a:t>Pressure</a:t>
            </a:r>
            <a:r>
              <a:rPr lang="es-CO" sz="800" dirty="0">
                <a:latin typeface="Arial" panose="020B0604020202020204" pitchFamily="34" charset="0"/>
                <a:ea typeface="Calibri" panose="020F0502020204030204" pitchFamily="34" charset="0"/>
                <a:cs typeface="Times New Roman" panose="02020603050405020304" pitchFamily="18" charset="0"/>
              </a:rPr>
              <a:t>. CONTINUUM (MINNEAP MINN) </a:t>
            </a:r>
            <a:r>
              <a:rPr lang="es-CO" sz="800" dirty="0" err="1">
                <a:latin typeface="Arial" panose="020B0604020202020204" pitchFamily="34" charset="0"/>
                <a:ea typeface="Calibri" panose="020F0502020204030204" pitchFamily="34" charset="0"/>
                <a:cs typeface="Times New Roman" panose="02020603050405020304" pitchFamily="18" charset="0"/>
              </a:rPr>
              <a:t>Neurocritical</a:t>
            </a:r>
            <a:r>
              <a:rPr lang="es-CO" sz="800" dirty="0">
                <a:latin typeface="Arial" panose="020B0604020202020204" pitchFamily="34" charset="0"/>
                <a:ea typeface="Calibri" panose="020F0502020204030204" pitchFamily="34" charset="0"/>
                <a:cs typeface="Times New Roman" panose="02020603050405020304" pitchFamily="18" charset="0"/>
              </a:rPr>
              <a:t> </a:t>
            </a:r>
            <a:r>
              <a:rPr lang="es-CO" sz="800" dirty="0" err="1">
                <a:latin typeface="Arial" panose="020B0604020202020204" pitchFamily="34" charset="0"/>
                <a:ea typeface="Calibri" panose="020F0502020204030204" pitchFamily="34" charset="0"/>
                <a:cs typeface="Times New Roman" panose="02020603050405020304" pitchFamily="18" charset="0"/>
              </a:rPr>
              <a:t>Care</a:t>
            </a:r>
            <a:r>
              <a:rPr lang="es-CO" sz="800" dirty="0">
                <a:latin typeface="Arial" panose="020B0604020202020204" pitchFamily="34" charset="0"/>
                <a:ea typeface="Calibri" panose="020F0502020204030204" pitchFamily="34" charset="0"/>
                <a:cs typeface="Times New Roman" panose="02020603050405020304" pitchFamily="18" charset="0"/>
              </a:rPr>
              <a:t> 2018;24(6):1588–1602.</a:t>
            </a:r>
            <a:endParaRPr lang="es-CO" sz="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02035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5609" y="460923"/>
            <a:ext cx="10515600" cy="574495"/>
          </a:xfrm>
        </p:spPr>
        <p:txBody>
          <a:bodyPr>
            <a:normAutofit fontScale="90000"/>
          </a:bodyPr>
          <a:lstStyle/>
          <a:p>
            <a:pPr algn="ctr"/>
            <a:r>
              <a:rPr lang="es-CO" sz="3600" b="1" dirty="0"/>
              <a:t>Agentes osmóticos</a:t>
            </a:r>
          </a:p>
        </p:txBody>
      </p:sp>
      <p:graphicFrame>
        <p:nvGraphicFramePr>
          <p:cNvPr id="7" name="Marcador de contenido 6"/>
          <p:cNvGraphicFramePr>
            <a:graphicFrameLocks noGrp="1"/>
          </p:cNvGraphicFramePr>
          <p:nvPr>
            <p:ph idx="4294967295"/>
            <p:extLst>
              <p:ext uri="{D42A27DB-BD31-4B8C-83A1-F6EECF244321}">
                <p14:modId xmlns:p14="http://schemas.microsoft.com/office/powerpoint/2010/main" val="3262614475"/>
              </p:ext>
            </p:extLst>
          </p:nvPr>
        </p:nvGraphicFramePr>
        <p:xfrm>
          <a:off x="3695700" y="1954190"/>
          <a:ext cx="4800600" cy="32553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contenido 3"/>
          <p:cNvSpPr>
            <a:spLocks noGrp="1"/>
          </p:cNvSpPr>
          <p:nvPr>
            <p:ph idx="4294967295"/>
          </p:nvPr>
        </p:nvSpPr>
        <p:spPr>
          <a:xfrm>
            <a:off x="8089662" y="2290423"/>
            <a:ext cx="3654663" cy="2582863"/>
          </a:xfrm>
          <a:solidFill>
            <a:srgbClr val="06AEAA"/>
          </a:solidFill>
          <a:ln>
            <a:noFill/>
          </a:ln>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a:normAutofit/>
          </a:bodyPr>
          <a:lstStyle/>
          <a:p>
            <a:pPr>
              <a:buClr>
                <a:srgbClr val="FFFF00"/>
              </a:buClr>
              <a:buFont typeface="Wingdings" panose="05000000000000000000" pitchFamily="2" charset="2"/>
              <a:buChar char="ü"/>
            </a:pPr>
            <a:r>
              <a:rPr lang="es-CO" sz="1400" dirty="0">
                <a:solidFill>
                  <a:schemeClr val="bg1"/>
                </a:solidFill>
                <a:latin typeface="Montserrat" panose="00000500000000000000" pitchFamily="50" charset="0"/>
              </a:rPr>
              <a:t>Mayor eficacia en disminuir la PIC.</a:t>
            </a:r>
          </a:p>
          <a:p>
            <a:pPr lvl="1">
              <a:buClr>
                <a:srgbClr val="FFFF00"/>
              </a:buClr>
              <a:buFont typeface="Wingdings" panose="05000000000000000000" pitchFamily="2" charset="2"/>
              <a:buChar char="v"/>
            </a:pPr>
            <a:r>
              <a:rPr lang="es-CO" sz="1100" dirty="0">
                <a:solidFill>
                  <a:schemeClr val="bg1"/>
                </a:solidFill>
                <a:latin typeface="Montserrat" panose="00000500000000000000" pitchFamily="50" charset="0"/>
              </a:rPr>
              <a:t> (RR 1.16 IC 1.00-1.36)</a:t>
            </a:r>
          </a:p>
          <a:p>
            <a:pPr>
              <a:buClr>
                <a:srgbClr val="FFFF00"/>
              </a:buClr>
              <a:buFont typeface="Wingdings" panose="05000000000000000000" pitchFamily="2" charset="2"/>
              <a:buChar char="ü"/>
            </a:pPr>
            <a:endParaRPr lang="es-CO" sz="1400" dirty="0">
              <a:solidFill>
                <a:schemeClr val="bg1"/>
              </a:solidFill>
              <a:latin typeface="Montserrat" panose="00000500000000000000" pitchFamily="50" charset="0"/>
            </a:endParaRPr>
          </a:p>
          <a:p>
            <a:pPr>
              <a:buClr>
                <a:srgbClr val="FFFF00"/>
              </a:buClr>
              <a:buFont typeface="Wingdings" panose="05000000000000000000" pitchFamily="2" charset="2"/>
              <a:buChar char="ü"/>
            </a:pPr>
            <a:r>
              <a:rPr lang="es-CO" sz="1400" dirty="0">
                <a:solidFill>
                  <a:schemeClr val="bg1"/>
                </a:solidFill>
                <a:latin typeface="Montserrat" panose="00000500000000000000" pitchFamily="50" charset="0"/>
              </a:rPr>
              <a:t>Elección en situaciones de hiponatremia. </a:t>
            </a:r>
          </a:p>
          <a:p>
            <a:pPr>
              <a:buClr>
                <a:srgbClr val="FFFF00"/>
              </a:buClr>
              <a:buFont typeface="Wingdings" panose="05000000000000000000" pitchFamily="2" charset="2"/>
              <a:buChar char="ü"/>
            </a:pPr>
            <a:endParaRPr lang="es-CO" sz="1400" dirty="0">
              <a:solidFill>
                <a:schemeClr val="bg1"/>
              </a:solidFill>
              <a:latin typeface="Montserrat" panose="00000500000000000000" pitchFamily="50" charset="0"/>
            </a:endParaRPr>
          </a:p>
          <a:p>
            <a:pPr>
              <a:buClr>
                <a:srgbClr val="FFFF00"/>
              </a:buClr>
              <a:buFont typeface="Wingdings" panose="05000000000000000000" pitchFamily="2" charset="2"/>
              <a:buChar char="ü"/>
            </a:pPr>
            <a:r>
              <a:rPr lang="es-ES" sz="1400" dirty="0">
                <a:solidFill>
                  <a:schemeClr val="bg1"/>
                </a:solidFill>
                <a:latin typeface="Montserrat" panose="00000500000000000000" pitchFamily="50" charset="0"/>
              </a:rPr>
              <a:t>Expansión del volumen.</a:t>
            </a:r>
          </a:p>
          <a:p>
            <a:pPr lvl="1">
              <a:buClr>
                <a:srgbClr val="FFFF00"/>
              </a:buClr>
              <a:buFont typeface="Wingdings" panose="05000000000000000000" pitchFamily="2" charset="2"/>
              <a:buChar char="v"/>
            </a:pPr>
            <a:r>
              <a:rPr lang="es-ES" sz="1100" dirty="0">
                <a:solidFill>
                  <a:schemeClr val="bg1"/>
                </a:solidFill>
                <a:latin typeface="Montserrat" panose="00000500000000000000" pitchFamily="50" charset="0"/>
              </a:rPr>
              <a:t>Combinación de shock hipovolémico y edema cerebral.</a:t>
            </a:r>
            <a:endParaRPr lang="es-CO" sz="1100" dirty="0">
              <a:solidFill>
                <a:schemeClr val="bg1"/>
              </a:solidFill>
              <a:latin typeface="Montserrat" panose="00000500000000000000" pitchFamily="50" charset="0"/>
            </a:endParaRPr>
          </a:p>
        </p:txBody>
      </p:sp>
      <p:sp>
        <p:nvSpPr>
          <p:cNvPr id="5" name="Subtítulo 4"/>
          <p:cNvSpPr>
            <a:spLocks noGrp="1"/>
          </p:cNvSpPr>
          <p:nvPr>
            <p:ph type="subTitle" idx="4294967295"/>
          </p:nvPr>
        </p:nvSpPr>
        <p:spPr>
          <a:xfrm>
            <a:off x="4200921" y="1270933"/>
            <a:ext cx="4064976" cy="406083"/>
          </a:xfrm>
          <a:ln w="38100">
            <a:solidFill>
              <a:srgbClr val="06AEAA"/>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es-CO" sz="1600" dirty="0">
                <a:solidFill>
                  <a:srgbClr val="152B48"/>
                </a:solidFill>
                <a:latin typeface="Montserrat" panose="00000500000000000000" pitchFamily="50" charset="0"/>
              </a:rPr>
              <a:t>¿Manitol vs Solución hipertónica?</a:t>
            </a:r>
          </a:p>
        </p:txBody>
      </p:sp>
      <p:sp>
        <p:nvSpPr>
          <p:cNvPr id="6" name="Rectángulo 5"/>
          <p:cNvSpPr/>
          <p:nvPr/>
        </p:nvSpPr>
        <p:spPr>
          <a:xfrm>
            <a:off x="4506935" y="5774968"/>
            <a:ext cx="6919653" cy="610360"/>
          </a:xfrm>
          <a:prstGeom prst="rect">
            <a:avLst/>
          </a:prstGeom>
        </p:spPr>
        <p:txBody>
          <a:bodyPr wrap="square">
            <a:spAutoFit/>
          </a:bodyPr>
          <a:lstStyle/>
          <a:p>
            <a:pPr marL="128588" indent="-128588" algn="just">
              <a:lnSpc>
                <a:spcPct val="107000"/>
              </a:lnSpc>
              <a:buFontTx/>
              <a:buChar char="-"/>
            </a:pPr>
            <a:r>
              <a:rPr lang="es-CO" sz="800" dirty="0">
                <a:latin typeface="Montserrat" panose="00000500000000000000" pitchFamily="50" charset="0"/>
                <a:ea typeface="Calibri" panose="020F0502020204030204" pitchFamily="34" charset="0"/>
                <a:cs typeface="Times New Roman" panose="02020603050405020304" pitchFamily="18" charset="0"/>
              </a:rPr>
              <a:t>Godoy DA, et al. Cuidados intensivos en el trauma craneoencefálico grave. </a:t>
            </a:r>
            <a:r>
              <a:rPr lang="es-CO" sz="800" dirty="0" err="1">
                <a:latin typeface="Montserrat" panose="00000500000000000000" pitchFamily="50" charset="0"/>
                <a:ea typeface="AGaramondPro-Regular"/>
                <a:cs typeface="Times New Roman" panose="02020603050405020304" pitchFamily="18" charset="0"/>
              </a:rPr>
              <a:t>Neurocienc</a:t>
            </a:r>
            <a:r>
              <a:rPr lang="es-CO" sz="800" dirty="0">
                <a:latin typeface="Montserrat" panose="00000500000000000000" pitchFamily="50" charset="0"/>
                <a:ea typeface="AGaramondPro-Regular"/>
                <a:cs typeface="Times New Roman" panose="02020603050405020304" pitchFamily="18" charset="0"/>
              </a:rPr>
              <a:t>. </a:t>
            </a:r>
            <a:r>
              <a:rPr lang="es-CO" sz="800" dirty="0" err="1">
                <a:latin typeface="Montserrat" panose="00000500000000000000" pitchFamily="50" charset="0"/>
                <a:ea typeface="AGaramondPro-Regular"/>
                <a:cs typeface="Times New Roman" panose="02020603050405020304" pitchFamily="18" charset="0"/>
              </a:rPr>
              <a:t>colomb</a:t>
            </a:r>
            <a:r>
              <a:rPr lang="es-CO" sz="800" dirty="0">
                <a:latin typeface="Montserrat" panose="00000500000000000000" pitchFamily="50" charset="0"/>
                <a:ea typeface="AGaramondPro-Regular"/>
                <a:cs typeface="Times New Roman" panose="02020603050405020304" pitchFamily="18" charset="0"/>
              </a:rPr>
              <a:t>. 2016;23(3):193-234.</a:t>
            </a:r>
          </a:p>
          <a:p>
            <a:pPr marL="128588" indent="-128588" algn="just">
              <a:lnSpc>
                <a:spcPct val="107000"/>
              </a:lnSpc>
              <a:buFontTx/>
              <a:buChar char="-"/>
            </a:pPr>
            <a:r>
              <a:rPr lang="es-CO" sz="800" dirty="0" err="1">
                <a:latin typeface="Montserrat" panose="00000500000000000000" pitchFamily="50" charset="0"/>
                <a:ea typeface="AGaramondPro-Regular"/>
                <a:cs typeface="Times New Roman" panose="02020603050405020304" pitchFamily="18" charset="0"/>
              </a:rPr>
              <a:t>Kamel</a:t>
            </a:r>
            <a:r>
              <a:rPr lang="es-CO" sz="800" dirty="0">
                <a:latin typeface="Montserrat" panose="00000500000000000000" pitchFamily="50" charset="0"/>
                <a:ea typeface="AGaramondPro-Regular"/>
                <a:cs typeface="Times New Roman" panose="02020603050405020304" pitchFamily="18" charset="0"/>
              </a:rPr>
              <a:t> H, </a:t>
            </a:r>
            <a:r>
              <a:rPr lang="es-CO" sz="800" dirty="0" err="1">
                <a:latin typeface="Montserrat" panose="00000500000000000000" pitchFamily="50" charset="0"/>
                <a:ea typeface="AGaramondPro-Regular"/>
                <a:cs typeface="Times New Roman" panose="02020603050405020304" pitchFamily="18" charset="0"/>
              </a:rPr>
              <a:t>Navi</a:t>
            </a:r>
            <a:r>
              <a:rPr lang="es-CO" sz="800" dirty="0">
                <a:latin typeface="Montserrat" panose="00000500000000000000" pitchFamily="50" charset="0"/>
                <a:ea typeface="AGaramondPro-Regular"/>
                <a:cs typeface="Times New Roman" panose="02020603050405020304" pitchFamily="18" charset="0"/>
              </a:rPr>
              <a:t> B, </a:t>
            </a:r>
            <a:r>
              <a:rPr lang="es-CO" sz="800" dirty="0" err="1">
                <a:latin typeface="Montserrat" panose="00000500000000000000" pitchFamily="50" charset="0"/>
                <a:ea typeface="AGaramondPro-Regular"/>
                <a:cs typeface="Times New Roman" panose="02020603050405020304" pitchFamily="18" charset="0"/>
              </a:rPr>
              <a:t>Nakagawa</a:t>
            </a:r>
            <a:r>
              <a:rPr lang="es-CO" sz="800" dirty="0">
                <a:latin typeface="Montserrat" panose="00000500000000000000" pitchFamily="50" charset="0"/>
                <a:ea typeface="AGaramondPro-Regular"/>
                <a:cs typeface="Times New Roman" panose="02020603050405020304" pitchFamily="18" charset="0"/>
              </a:rPr>
              <a:t> K, </a:t>
            </a:r>
            <a:r>
              <a:rPr lang="es-CO" sz="800" dirty="0" err="1">
                <a:latin typeface="Montserrat" panose="00000500000000000000" pitchFamily="50" charset="0"/>
                <a:ea typeface="AGaramondPro-Regular"/>
                <a:cs typeface="Times New Roman" panose="02020603050405020304" pitchFamily="18" charset="0"/>
              </a:rPr>
              <a:t>Hemphill</a:t>
            </a:r>
            <a:r>
              <a:rPr lang="es-CO" sz="800" dirty="0">
                <a:latin typeface="Montserrat" panose="00000500000000000000" pitchFamily="50" charset="0"/>
                <a:ea typeface="AGaramondPro-Regular"/>
                <a:cs typeface="Times New Roman" panose="02020603050405020304" pitchFamily="18" charset="0"/>
              </a:rPr>
              <a:t> JC. </a:t>
            </a:r>
            <a:r>
              <a:rPr lang="es-CO" sz="800" dirty="0" err="1">
                <a:latin typeface="Montserrat" panose="00000500000000000000" pitchFamily="50" charset="0"/>
                <a:ea typeface="AGaramondPro-Regular"/>
                <a:cs typeface="Times New Roman" panose="02020603050405020304" pitchFamily="18" charset="0"/>
              </a:rPr>
              <a:t>Hypertonic</a:t>
            </a:r>
            <a:r>
              <a:rPr lang="es-CO" sz="800" dirty="0">
                <a:latin typeface="Montserrat" panose="00000500000000000000" pitchFamily="50" charset="0"/>
                <a:ea typeface="AGaramondPro-Regular"/>
                <a:cs typeface="Times New Roman" panose="02020603050405020304" pitchFamily="18" charset="0"/>
              </a:rPr>
              <a:t> </a:t>
            </a:r>
            <a:r>
              <a:rPr lang="es-CO" sz="800" dirty="0" err="1">
                <a:latin typeface="Montserrat" panose="00000500000000000000" pitchFamily="50" charset="0"/>
                <a:ea typeface="AGaramondPro-Regular"/>
                <a:cs typeface="Times New Roman" panose="02020603050405020304" pitchFamily="18" charset="0"/>
              </a:rPr>
              <a:t>saline</a:t>
            </a:r>
            <a:r>
              <a:rPr lang="es-CO" sz="800" dirty="0">
                <a:latin typeface="Montserrat" panose="00000500000000000000" pitchFamily="50" charset="0"/>
                <a:ea typeface="AGaramondPro-Regular"/>
                <a:cs typeface="Times New Roman" panose="02020603050405020304" pitchFamily="18" charset="0"/>
              </a:rPr>
              <a:t> versus </a:t>
            </a:r>
            <a:r>
              <a:rPr lang="es-CO" sz="800" dirty="0" err="1">
                <a:latin typeface="Montserrat" panose="00000500000000000000" pitchFamily="50" charset="0"/>
                <a:ea typeface="AGaramondPro-Regular"/>
                <a:cs typeface="Times New Roman" panose="02020603050405020304" pitchFamily="18" charset="0"/>
              </a:rPr>
              <a:t>mannitol</a:t>
            </a:r>
            <a:r>
              <a:rPr lang="es-CO" sz="800" dirty="0">
                <a:latin typeface="Montserrat" panose="00000500000000000000" pitchFamily="50" charset="0"/>
                <a:ea typeface="AGaramondPro-Regular"/>
                <a:cs typeface="Times New Roman" panose="02020603050405020304" pitchFamily="18" charset="0"/>
              </a:rPr>
              <a:t> </a:t>
            </a:r>
            <a:r>
              <a:rPr lang="es-CO" sz="800" dirty="0" err="1">
                <a:latin typeface="Montserrat" panose="00000500000000000000" pitchFamily="50" charset="0"/>
                <a:ea typeface="AGaramondPro-Regular"/>
                <a:cs typeface="Times New Roman" panose="02020603050405020304" pitchFamily="18" charset="0"/>
              </a:rPr>
              <a:t>for</a:t>
            </a:r>
            <a:r>
              <a:rPr lang="es-CO" sz="800" dirty="0">
                <a:latin typeface="Montserrat" panose="00000500000000000000" pitchFamily="50" charset="0"/>
                <a:ea typeface="AGaramondPro-Regular"/>
                <a:cs typeface="Times New Roman" panose="02020603050405020304" pitchFamily="18" charset="0"/>
              </a:rPr>
              <a:t> </a:t>
            </a:r>
            <a:r>
              <a:rPr lang="es-CO" sz="800" dirty="0" err="1">
                <a:latin typeface="Montserrat" panose="00000500000000000000" pitchFamily="50" charset="0"/>
                <a:ea typeface="AGaramondPro-Regular"/>
                <a:cs typeface="Times New Roman" panose="02020603050405020304" pitchFamily="18" charset="0"/>
              </a:rPr>
              <a:t>the</a:t>
            </a:r>
            <a:r>
              <a:rPr lang="es-CO" sz="800" dirty="0">
                <a:latin typeface="Montserrat" panose="00000500000000000000" pitchFamily="50" charset="0"/>
                <a:ea typeface="AGaramondPro-Regular"/>
                <a:cs typeface="Times New Roman" panose="02020603050405020304" pitchFamily="18" charset="0"/>
              </a:rPr>
              <a:t> </a:t>
            </a:r>
            <a:r>
              <a:rPr lang="es-CO" sz="800" dirty="0" err="1">
                <a:latin typeface="Montserrat" panose="00000500000000000000" pitchFamily="50" charset="0"/>
                <a:ea typeface="AGaramondPro-Regular"/>
                <a:cs typeface="Times New Roman" panose="02020603050405020304" pitchFamily="18" charset="0"/>
              </a:rPr>
              <a:t>treatment</a:t>
            </a:r>
            <a:r>
              <a:rPr lang="es-CO" sz="800" dirty="0">
                <a:latin typeface="Montserrat" panose="00000500000000000000" pitchFamily="50" charset="0"/>
                <a:ea typeface="AGaramondPro-Regular"/>
                <a:cs typeface="Times New Roman" panose="02020603050405020304" pitchFamily="18" charset="0"/>
              </a:rPr>
              <a:t> </a:t>
            </a:r>
            <a:r>
              <a:rPr lang="es-CO" sz="800" dirty="0" err="1">
                <a:latin typeface="Montserrat" panose="00000500000000000000" pitchFamily="50" charset="0"/>
                <a:ea typeface="AGaramondPro-Regular"/>
                <a:cs typeface="Times New Roman" panose="02020603050405020304" pitchFamily="18" charset="0"/>
              </a:rPr>
              <a:t>intracranial</a:t>
            </a:r>
            <a:r>
              <a:rPr lang="es-CO" sz="800" dirty="0">
                <a:latin typeface="Montserrat" panose="00000500000000000000" pitchFamily="50" charset="0"/>
                <a:ea typeface="AGaramondPro-Regular"/>
                <a:cs typeface="Times New Roman" panose="02020603050405020304" pitchFamily="18" charset="0"/>
              </a:rPr>
              <a:t> </a:t>
            </a:r>
            <a:r>
              <a:rPr lang="es-CO" sz="800" dirty="0" err="1">
                <a:latin typeface="Montserrat" panose="00000500000000000000" pitchFamily="50" charset="0"/>
                <a:ea typeface="AGaramondPro-Regular"/>
                <a:cs typeface="Times New Roman" panose="02020603050405020304" pitchFamily="18" charset="0"/>
              </a:rPr>
              <a:t>pressure</a:t>
            </a:r>
            <a:r>
              <a:rPr lang="es-CO" sz="800" dirty="0">
                <a:latin typeface="Montserrat" panose="00000500000000000000" pitchFamily="50" charset="0"/>
                <a:ea typeface="AGaramondPro-Regular"/>
                <a:cs typeface="Times New Roman" panose="02020603050405020304" pitchFamily="18" charset="0"/>
              </a:rPr>
              <a:t>: a </a:t>
            </a:r>
            <a:r>
              <a:rPr lang="es-CO" sz="800" dirty="0" err="1">
                <a:latin typeface="Montserrat" panose="00000500000000000000" pitchFamily="50" charset="0"/>
                <a:ea typeface="AGaramondPro-Regular"/>
                <a:cs typeface="Times New Roman" panose="02020603050405020304" pitchFamily="18" charset="0"/>
              </a:rPr>
              <a:t>metaanalysis</a:t>
            </a:r>
            <a:r>
              <a:rPr lang="es-CO" sz="800" dirty="0">
                <a:latin typeface="Montserrat" panose="00000500000000000000" pitchFamily="50" charset="0"/>
                <a:ea typeface="AGaramondPro-Regular"/>
                <a:cs typeface="Times New Roman" panose="02020603050405020304" pitchFamily="18" charset="0"/>
              </a:rPr>
              <a:t> of </a:t>
            </a:r>
            <a:r>
              <a:rPr lang="es-CO" sz="800" dirty="0" err="1">
                <a:latin typeface="Montserrat" panose="00000500000000000000" pitchFamily="50" charset="0"/>
                <a:ea typeface="AGaramondPro-Regular"/>
                <a:cs typeface="Times New Roman" panose="02020603050405020304" pitchFamily="18" charset="0"/>
              </a:rPr>
              <a:t>randomized</a:t>
            </a:r>
            <a:r>
              <a:rPr lang="es-CO" sz="800" dirty="0">
                <a:latin typeface="Montserrat" panose="00000500000000000000" pitchFamily="50" charset="0"/>
                <a:ea typeface="AGaramondPro-Regular"/>
                <a:cs typeface="Times New Roman" panose="02020603050405020304" pitchFamily="18" charset="0"/>
              </a:rPr>
              <a:t> trial. </a:t>
            </a:r>
            <a:r>
              <a:rPr lang="es-CO" sz="800" dirty="0" err="1">
                <a:latin typeface="Montserrat" panose="00000500000000000000" pitchFamily="50" charset="0"/>
                <a:ea typeface="AGaramondPro-Regular"/>
                <a:cs typeface="Times New Roman" panose="02020603050405020304" pitchFamily="18" charset="0"/>
              </a:rPr>
              <a:t>Crit</a:t>
            </a:r>
            <a:r>
              <a:rPr lang="es-CO" sz="800" dirty="0">
                <a:latin typeface="Montserrat" panose="00000500000000000000" pitchFamily="50" charset="0"/>
                <a:ea typeface="AGaramondPro-Regular"/>
                <a:cs typeface="Times New Roman" panose="02020603050405020304" pitchFamily="18" charset="0"/>
              </a:rPr>
              <a:t> </a:t>
            </a:r>
            <a:r>
              <a:rPr lang="es-CO" sz="800" dirty="0" err="1">
                <a:latin typeface="Montserrat" panose="00000500000000000000" pitchFamily="50" charset="0"/>
                <a:ea typeface="AGaramondPro-Regular"/>
                <a:cs typeface="Times New Roman" panose="02020603050405020304" pitchFamily="18" charset="0"/>
              </a:rPr>
              <a:t>Care</a:t>
            </a:r>
            <a:r>
              <a:rPr lang="es-CO" sz="800" dirty="0">
                <a:latin typeface="Montserrat" panose="00000500000000000000" pitchFamily="50" charset="0"/>
                <a:ea typeface="AGaramondPro-Regular"/>
                <a:cs typeface="Times New Roman" panose="02020603050405020304" pitchFamily="18" charset="0"/>
              </a:rPr>
              <a:t> </a:t>
            </a:r>
            <a:r>
              <a:rPr lang="es-CO" sz="800" dirty="0" err="1">
                <a:latin typeface="Montserrat" panose="00000500000000000000" pitchFamily="50" charset="0"/>
                <a:ea typeface="AGaramondPro-Regular"/>
                <a:cs typeface="Times New Roman" panose="02020603050405020304" pitchFamily="18" charset="0"/>
              </a:rPr>
              <a:t>Med</a:t>
            </a:r>
            <a:r>
              <a:rPr lang="es-CO" sz="800" dirty="0">
                <a:latin typeface="Montserrat" panose="00000500000000000000" pitchFamily="50" charset="0"/>
                <a:ea typeface="AGaramondPro-Regular"/>
                <a:cs typeface="Times New Roman" panose="02020603050405020304" pitchFamily="18" charset="0"/>
              </a:rPr>
              <a:t>. 2011;39:554-9.</a:t>
            </a:r>
            <a:endParaRPr lang="es-CO" sz="800" dirty="0">
              <a:latin typeface="Montserrat" panose="00000500000000000000" pitchFamily="50" charset="0"/>
              <a:ea typeface="Calibri" panose="020F0502020204030204" pitchFamily="34" charset="0"/>
              <a:cs typeface="Times New Roman" panose="02020603050405020304" pitchFamily="18" charset="0"/>
            </a:endParaRPr>
          </a:p>
          <a:p>
            <a:pPr algn="just">
              <a:lnSpc>
                <a:spcPct val="107000"/>
              </a:lnSpc>
            </a:pPr>
            <a:endParaRPr lang="es-CO" sz="800" dirty="0">
              <a:latin typeface="Montserrat" panose="00000500000000000000" pitchFamily="50"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732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barn(inVertical)">
                                      <p:cBhvr>
                                        <p:cTn id="14" dur="500"/>
                                        <p:tgtEl>
                                          <p:spTgt spid="4">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barn(inVertical)">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barn(inVertical)">
                                      <p:cBhvr>
                                        <p:cTn id="3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350" y="535301"/>
            <a:ext cx="10515600" cy="750574"/>
          </a:xfrm>
        </p:spPr>
        <p:txBody>
          <a:bodyPr/>
          <a:lstStyle/>
          <a:p>
            <a:r>
              <a:rPr lang="es-CO" b="1" dirty="0"/>
              <a:t>Clasificación </a:t>
            </a:r>
          </a:p>
        </p:txBody>
      </p:sp>
      <p:sp>
        <p:nvSpPr>
          <p:cNvPr id="3" name="2 Marcador de contenido"/>
          <p:cNvSpPr>
            <a:spLocks noGrp="1"/>
          </p:cNvSpPr>
          <p:nvPr>
            <p:ph idx="1"/>
          </p:nvPr>
        </p:nvSpPr>
        <p:spPr>
          <a:xfrm>
            <a:off x="6310487" y="1285875"/>
            <a:ext cx="5246661" cy="4495800"/>
          </a:xfrm>
        </p:spPr>
        <p:txBody>
          <a:bodyPr/>
          <a:lstStyle/>
          <a:p>
            <a:endParaRPr lang="es-CO" dirty="0"/>
          </a:p>
          <a:p>
            <a:r>
              <a:rPr lang="es-CO" dirty="0"/>
              <a:t>Según mecanismo: abierto - cerrado</a:t>
            </a:r>
          </a:p>
          <a:p>
            <a:pPr marL="0" indent="0">
              <a:buNone/>
            </a:pPr>
            <a:r>
              <a:rPr lang="es-CO" dirty="0"/>
              <a:t>  </a:t>
            </a:r>
          </a:p>
          <a:p>
            <a:r>
              <a:rPr lang="es-CO" dirty="0"/>
              <a:t>Según gravedad: ECG - FOUR</a:t>
            </a:r>
          </a:p>
          <a:p>
            <a:endParaRPr lang="es-CO" dirty="0"/>
          </a:p>
          <a:p>
            <a:r>
              <a:rPr lang="es-CO" dirty="0"/>
              <a:t>Según imagen: focales - difusas - Marshall</a:t>
            </a:r>
          </a:p>
          <a:p>
            <a:pPr>
              <a:buNone/>
            </a:pPr>
            <a:endParaRPr lang="es-CO" dirty="0"/>
          </a:p>
          <a:p>
            <a:pPr>
              <a:buNone/>
            </a:pPr>
            <a:endParaRPr lang="es-CO" dirty="0"/>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45453" y="1252434"/>
            <a:ext cx="1936061" cy="2176566"/>
          </a:xfrm>
          <a:prstGeom prst="rect">
            <a:avLst/>
          </a:prstGeom>
          <a:noFill/>
          <a:ln w="9525">
            <a:noFill/>
            <a:miter lim="800000"/>
            <a:headEnd/>
            <a:tailEnd/>
          </a:ln>
          <a:effectLst/>
        </p:spPr>
      </p:pic>
    </p:spTree>
    <p:extLst>
      <p:ext uri="{BB962C8B-B14F-4D97-AF65-F5344CB8AC3E}">
        <p14:creationId xmlns:p14="http://schemas.microsoft.com/office/powerpoint/2010/main" val="4288911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351" y="51312"/>
            <a:ext cx="10515600" cy="1325563"/>
          </a:xfrm>
        </p:spPr>
        <p:txBody>
          <a:bodyPr>
            <a:normAutofit/>
          </a:bodyPr>
          <a:lstStyle/>
          <a:p>
            <a:pPr algn="ctr"/>
            <a:r>
              <a:rPr lang="es-CO" sz="4000" b="1" dirty="0"/>
              <a:t>Recomendaciones terapia osmolar</a:t>
            </a:r>
          </a:p>
        </p:txBody>
      </p:sp>
      <p:sp>
        <p:nvSpPr>
          <p:cNvPr id="7" name="Rectángulo 6"/>
          <p:cNvSpPr/>
          <p:nvPr/>
        </p:nvSpPr>
        <p:spPr>
          <a:xfrm>
            <a:off x="4261293" y="6249110"/>
            <a:ext cx="8595360" cy="199927"/>
          </a:xfrm>
          <a:prstGeom prst="rect">
            <a:avLst/>
          </a:prstGeom>
        </p:spPr>
        <p:txBody>
          <a:bodyPr wrap="square">
            <a:spAutoFit/>
          </a:bodyPr>
          <a:lstStyle/>
          <a:p>
            <a:pPr algn="ctr">
              <a:lnSpc>
                <a:spcPct val="107000"/>
              </a:lnSpc>
            </a:pPr>
            <a:r>
              <a:rPr lang="es-CO" sz="700" dirty="0" err="1">
                <a:latin typeface="Montserrat" panose="00000500000000000000" pitchFamily="50" charset="0"/>
                <a:ea typeface="Calibri" panose="020F0502020204030204" pitchFamily="34" charset="0"/>
                <a:cs typeface="Times New Roman" panose="02020603050405020304" pitchFamily="18" charset="0"/>
              </a:rPr>
              <a:t>Carney</a:t>
            </a:r>
            <a:r>
              <a:rPr lang="es-CO" sz="700" dirty="0">
                <a:latin typeface="Montserrat" panose="00000500000000000000" pitchFamily="50" charset="0"/>
                <a:ea typeface="Calibri" panose="020F0502020204030204" pitchFamily="34" charset="0"/>
                <a:cs typeface="Times New Roman" panose="02020603050405020304" pitchFamily="18" charset="0"/>
              </a:rPr>
              <a:t> N, </a:t>
            </a:r>
            <a:r>
              <a:rPr lang="es-CO" sz="700" dirty="0" err="1">
                <a:latin typeface="Montserrat" panose="00000500000000000000" pitchFamily="50" charset="0"/>
                <a:ea typeface="Calibri" panose="020F0502020204030204" pitchFamily="34" charset="0"/>
                <a:cs typeface="Times New Roman" panose="02020603050405020304" pitchFamily="18" charset="0"/>
              </a:rPr>
              <a:t>Totten</a:t>
            </a:r>
            <a:r>
              <a:rPr lang="es-CO" sz="700" dirty="0">
                <a:latin typeface="Montserrat" panose="00000500000000000000" pitchFamily="50" charset="0"/>
                <a:ea typeface="Calibri" panose="020F0502020204030204" pitchFamily="34" charset="0"/>
                <a:cs typeface="Times New Roman" panose="02020603050405020304" pitchFamily="18" charset="0"/>
              </a:rPr>
              <a:t> AM, </a:t>
            </a:r>
            <a:r>
              <a:rPr lang="es-CO" sz="700" dirty="0" err="1">
                <a:latin typeface="Montserrat" panose="00000500000000000000" pitchFamily="50" charset="0"/>
                <a:ea typeface="Calibri" panose="020F0502020204030204" pitchFamily="34" charset="0"/>
                <a:cs typeface="Times New Roman" panose="02020603050405020304" pitchFamily="18" charset="0"/>
              </a:rPr>
              <a:t>O’Reilly</a:t>
            </a:r>
            <a:r>
              <a:rPr lang="es-CO" sz="700" dirty="0">
                <a:latin typeface="Montserrat" panose="00000500000000000000" pitchFamily="50" charset="0"/>
                <a:ea typeface="Calibri" panose="020F0502020204030204" pitchFamily="34" charset="0"/>
                <a:cs typeface="Times New Roman" panose="02020603050405020304" pitchFamily="18" charset="0"/>
              </a:rPr>
              <a:t> C, et al. Guidelines </a:t>
            </a:r>
            <a:r>
              <a:rPr lang="es-CO" sz="700" dirty="0" err="1">
                <a:latin typeface="Montserrat" panose="00000500000000000000" pitchFamily="50" charset="0"/>
                <a:ea typeface="Calibri" panose="020F0502020204030204" pitchFamily="34" charset="0"/>
                <a:cs typeface="Times New Roman" panose="02020603050405020304" pitchFamily="18" charset="0"/>
              </a:rPr>
              <a:t>for</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the</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management</a:t>
            </a:r>
            <a:r>
              <a:rPr lang="es-CO" sz="700" dirty="0">
                <a:latin typeface="Montserrat" panose="00000500000000000000" pitchFamily="50" charset="0"/>
                <a:ea typeface="Calibri" panose="020F0502020204030204" pitchFamily="34" charset="0"/>
                <a:cs typeface="Times New Roman" panose="02020603050405020304" pitchFamily="18" charset="0"/>
              </a:rPr>
              <a:t> of </a:t>
            </a:r>
            <a:r>
              <a:rPr lang="es-CO" sz="700" dirty="0" err="1">
                <a:latin typeface="Montserrat" panose="00000500000000000000" pitchFamily="50" charset="0"/>
                <a:ea typeface="Calibri" panose="020F0502020204030204" pitchFamily="34" charset="0"/>
                <a:cs typeface="Times New Roman" panose="02020603050405020304" pitchFamily="18" charset="0"/>
              </a:rPr>
              <a:t>severe</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traumatic</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brain</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injury</a:t>
            </a:r>
            <a:r>
              <a:rPr lang="es-CO" sz="700" dirty="0">
                <a:latin typeface="Montserrat" panose="00000500000000000000" pitchFamily="50" charset="0"/>
                <a:ea typeface="Calibri" panose="020F0502020204030204" pitchFamily="34" charset="0"/>
                <a:cs typeface="Times New Roman" panose="02020603050405020304" pitchFamily="18" charset="0"/>
              </a:rPr>
              <a:t>, 4th </a:t>
            </a:r>
            <a:r>
              <a:rPr lang="es-CO" sz="700" dirty="0" err="1">
                <a:latin typeface="Montserrat" panose="00000500000000000000" pitchFamily="50" charset="0"/>
                <a:ea typeface="Calibri" panose="020F0502020204030204" pitchFamily="34" charset="0"/>
                <a:cs typeface="Times New Roman" panose="02020603050405020304" pitchFamily="18" charset="0"/>
              </a:rPr>
              <a:t>edition</a:t>
            </a:r>
            <a:r>
              <a:rPr lang="es-CO" sz="700" dirty="0">
                <a:latin typeface="Montserrat" panose="00000500000000000000" pitchFamily="50" charset="0"/>
                <a:ea typeface="Calibri" panose="020F0502020204030204" pitchFamily="34" charset="0"/>
                <a:cs typeface="Times New Roman" panose="02020603050405020304" pitchFamily="18" charset="0"/>
              </a:rPr>
              <a:t>. Neurosurgery 2017;1(80):6–15. </a:t>
            </a:r>
          </a:p>
        </p:txBody>
      </p:sp>
      <p:sp>
        <p:nvSpPr>
          <p:cNvPr id="5" name="Rectángulo 4"/>
          <p:cNvSpPr/>
          <p:nvPr/>
        </p:nvSpPr>
        <p:spPr>
          <a:xfrm>
            <a:off x="5764146" y="2299898"/>
            <a:ext cx="5589654" cy="1200329"/>
          </a:xfrm>
          <a:prstGeom prst="rect">
            <a:avLst/>
          </a:prstGeom>
          <a:solidFill>
            <a:srgbClr val="152B48"/>
          </a:solidFill>
          <a:ln>
            <a:noFill/>
          </a:ln>
          <a:effectLst/>
          <a:scene3d>
            <a:camera prst="orthographicFront">
              <a:rot lat="0" lon="0" rev="0"/>
            </a:camera>
            <a:lightRig rig="glow" dir="t">
              <a:rot lat="0" lon="0" rev="4800000"/>
            </a:lightRig>
          </a:scene3d>
          <a:sp3d prstMaterial="matte">
            <a:bevelT w="127000" h="63500"/>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285750" indent="-285750" algn="just">
              <a:buClr>
                <a:srgbClr val="FF0000"/>
              </a:buClr>
              <a:buFont typeface="Wingdings" panose="05000000000000000000" pitchFamily="2" charset="2"/>
              <a:buChar char="v"/>
            </a:pPr>
            <a:r>
              <a:rPr lang="es-CO" b="1" dirty="0">
                <a:solidFill>
                  <a:schemeClr val="bg1"/>
                </a:solidFill>
                <a:latin typeface="Montserrat" panose="00000500000000000000" pitchFamily="50" charset="0"/>
              </a:rPr>
              <a:t>Agentes osmóticos en </a:t>
            </a:r>
            <a:r>
              <a:rPr lang="es-CO" b="1" dirty="0" err="1">
                <a:solidFill>
                  <a:schemeClr val="bg1"/>
                </a:solidFill>
                <a:latin typeface="Montserrat" panose="00000500000000000000" pitchFamily="50" charset="0"/>
              </a:rPr>
              <a:t>TCE</a:t>
            </a:r>
            <a:endParaRPr lang="es-CO" b="1" dirty="0">
              <a:solidFill>
                <a:schemeClr val="bg1"/>
              </a:solidFill>
              <a:latin typeface="Montserrat" panose="00000500000000000000" pitchFamily="50" charset="0"/>
            </a:endParaRPr>
          </a:p>
          <a:p>
            <a:pPr marL="742950" lvl="1" indent="-285750" algn="just">
              <a:buClr>
                <a:srgbClr val="FF0000"/>
              </a:buClr>
              <a:buFont typeface="Arial" panose="020B0604020202020204" pitchFamily="34" charset="0"/>
              <a:buChar char="•"/>
            </a:pPr>
            <a:r>
              <a:rPr lang="es-CO" dirty="0">
                <a:solidFill>
                  <a:schemeClr val="bg1"/>
                </a:solidFill>
                <a:latin typeface="Montserrat" panose="00000500000000000000" pitchFamily="50" charset="0"/>
              </a:rPr>
              <a:t>Evidencia insuficiente. </a:t>
            </a:r>
            <a:r>
              <a:rPr lang="es-ES" dirty="0">
                <a:solidFill>
                  <a:schemeClr val="bg1"/>
                </a:solidFill>
                <a:latin typeface="Montserrat" panose="00000500000000000000" pitchFamily="50" charset="0"/>
              </a:rPr>
              <a:t>No hay estudios aleatorizados que demuestren mejoría en los resultados clínicos/funcionales.</a:t>
            </a:r>
          </a:p>
        </p:txBody>
      </p:sp>
      <p:pic>
        <p:nvPicPr>
          <p:cNvPr id="9" name="Picture 2"/>
          <p:cNvPicPr>
            <a:picLocks noChangeAspect="1" noChangeArrowheads="1"/>
          </p:cNvPicPr>
          <p:nvPr/>
        </p:nvPicPr>
        <p:blipFill rotWithShape="1">
          <a:blip r:embed="rId3" cstate="email">
            <a:lum bright="-20000" contrast="40000"/>
            <a:extLst>
              <a:ext uri="{28A0092B-C50C-407E-A947-70E740481C1C}">
                <a14:useLocalDpi xmlns:a14="http://schemas.microsoft.com/office/drawing/2010/main"/>
              </a:ext>
            </a:extLst>
          </a:blip>
          <a:srcRect r="70869" b="64630"/>
          <a:stretch/>
        </p:blipFill>
        <p:spPr bwMode="auto">
          <a:xfrm>
            <a:off x="9300209" y="1127944"/>
            <a:ext cx="2362609" cy="94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ángulo 5"/>
          <p:cNvSpPr/>
          <p:nvPr/>
        </p:nvSpPr>
        <p:spPr>
          <a:xfrm>
            <a:off x="6385151" y="3951339"/>
            <a:ext cx="4968649" cy="1569660"/>
          </a:xfrm>
          <a:prstGeom prst="rect">
            <a:avLst/>
          </a:prstGeom>
          <a:solidFill>
            <a:srgbClr val="06AEAA"/>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marL="342900" indent="-342900" algn="just" eaLnBrk="0" fontAlgn="base" hangingPunct="0">
              <a:spcBef>
                <a:spcPct val="0"/>
              </a:spcBef>
              <a:spcAft>
                <a:spcPct val="0"/>
              </a:spcAft>
              <a:buFont typeface="Wingdings" panose="05000000000000000000" pitchFamily="2" charset="2"/>
              <a:buChar char="ü"/>
            </a:pPr>
            <a:r>
              <a:rPr lang="es-ES" altLang="es-CO" sz="1600" dirty="0">
                <a:solidFill>
                  <a:schemeClr val="bg1"/>
                </a:solidFill>
                <a:latin typeface="Montserrat" panose="00000500000000000000" pitchFamily="50" charset="0"/>
                <a:cs typeface="Arial" panose="020B0604020202020204" pitchFamily="34" charset="0"/>
              </a:rPr>
              <a:t>Deterioro neurológico progresivo no atribuible a causas extracraneales </a:t>
            </a:r>
            <a:r>
              <a:rPr lang="es-ES" altLang="es-CO" sz="1600" b="1" i="1" dirty="0">
                <a:solidFill>
                  <a:schemeClr val="bg1"/>
                </a:solidFill>
                <a:latin typeface="Montserrat" panose="00000500000000000000" pitchFamily="50" charset="0"/>
                <a:cs typeface="Arial" panose="020B0604020202020204" pitchFamily="34" charset="0"/>
              </a:rPr>
              <a:t>(ATLS 10 Ed).</a:t>
            </a:r>
          </a:p>
          <a:p>
            <a:pPr algn="just" eaLnBrk="0" fontAlgn="base" hangingPunct="0">
              <a:spcBef>
                <a:spcPct val="0"/>
              </a:spcBef>
              <a:spcAft>
                <a:spcPct val="0"/>
              </a:spcAft>
            </a:pPr>
            <a:endParaRPr lang="es-ES" altLang="es-CO" sz="1600" dirty="0">
              <a:solidFill>
                <a:schemeClr val="bg1"/>
              </a:solidFill>
              <a:latin typeface="Montserrat" panose="00000500000000000000" pitchFamily="50" charset="0"/>
              <a:cs typeface="Arial" panose="020B0604020202020204" pitchFamily="34" charset="0"/>
            </a:endParaRPr>
          </a:p>
          <a:p>
            <a:pPr marL="342900" indent="-342900" algn="just" eaLnBrk="0" fontAlgn="base" hangingPunct="0">
              <a:spcBef>
                <a:spcPct val="0"/>
              </a:spcBef>
              <a:spcAft>
                <a:spcPct val="0"/>
              </a:spcAft>
              <a:buFont typeface="Wingdings" panose="05000000000000000000" pitchFamily="2" charset="2"/>
              <a:buChar char="ü"/>
            </a:pPr>
            <a:r>
              <a:rPr lang="es-ES" altLang="es-CO" sz="1600" dirty="0">
                <a:solidFill>
                  <a:schemeClr val="bg1"/>
                </a:solidFill>
                <a:latin typeface="Montserrat" panose="00000500000000000000" pitchFamily="50" charset="0"/>
                <a:cs typeface="Arial" panose="020B0604020202020204" pitchFamily="34" charset="0"/>
              </a:rPr>
              <a:t>Signos de herniación cerebral.</a:t>
            </a:r>
          </a:p>
          <a:p>
            <a:pPr marL="342900" indent="-342900" algn="just" eaLnBrk="0" fontAlgn="base" hangingPunct="0">
              <a:spcBef>
                <a:spcPct val="0"/>
              </a:spcBef>
              <a:spcAft>
                <a:spcPct val="0"/>
              </a:spcAft>
              <a:buFont typeface="Wingdings" panose="05000000000000000000" pitchFamily="2" charset="2"/>
              <a:buChar char="ü"/>
            </a:pPr>
            <a:endParaRPr lang="es-ES" altLang="es-CO" sz="1600" dirty="0">
              <a:solidFill>
                <a:schemeClr val="bg1"/>
              </a:solidFill>
              <a:latin typeface="Montserrat" panose="00000500000000000000" pitchFamily="50" charset="0"/>
              <a:cs typeface="Arial" panose="020B0604020202020204" pitchFamily="34" charset="0"/>
            </a:endParaRPr>
          </a:p>
          <a:p>
            <a:pPr marL="342900" indent="-342900" algn="just" eaLnBrk="0" fontAlgn="base" hangingPunct="0">
              <a:spcBef>
                <a:spcPct val="0"/>
              </a:spcBef>
              <a:spcAft>
                <a:spcPct val="0"/>
              </a:spcAft>
              <a:buFont typeface="Wingdings" panose="05000000000000000000" pitchFamily="2" charset="2"/>
              <a:buChar char="ü"/>
            </a:pPr>
            <a:r>
              <a:rPr lang="es-ES" altLang="es-CO" sz="1600" dirty="0">
                <a:solidFill>
                  <a:schemeClr val="bg1"/>
                </a:solidFill>
                <a:latin typeface="Montserrat" panose="00000500000000000000" pitchFamily="50" charset="0"/>
                <a:cs typeface="Arial" panose="020B0604020202020204" pitchFamily="34" charset="0"/>
              </a:rPr>
              <a:t>Edema cerebral por imagen. </a:t>
            </a:r>
          </a:p>
        </p:txBody>
      </p:sp>
    </p:spTree>
    <p:extLst>
      <p:ext uri="{BB962C8B-B14F-4D97-AF65-F5344CB8AC3E}">
        <p14:creationId xmlns:p14="http://schemas.microsoft.com/office/powerpoint/2010/main" val="42419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p:cNvPicPr>
            <a:picLocks noChangeAspect="1"/>
          </p:cNvPicPr>
          <p:nvPr/>
        </p:nvPicPr>
        <p:blipFill>
          <a:blip r:embed="rId2"/>
          <a:stretch>
            <a:fillRect/>
          </a:stretch>
        </p:blipFill>
        <p:spPr>
          <a:xfrm>
            <a:off x="4652071" y="1970903"/>
            <a:ext cx="6799959" cy="3454540"/>
          </a:xfrm>
          <a:prstGeom prst="rect">
            <a:avLst/>
          </a:prstGeom>
        </p:spPr>
      </p:pic>
      <p:sp>
        <p:nvSpPr>
          <p:cNvPr id="5" name="Título 1"/>
          <p:cNvSpPr>
            <a:spLocks noGrp="1"/>
          </p:cNvSpPr>
          <p:nvPr>
            <p:ph type="title"/>
          </p:nvPr>
        </p:nvSpPr>
        <p:spPr>
          <a:xfrm>
            <a:off x="2133600" y="441957"/>
            <a:ext cx="8153400" cy="990600"/>
          </a:xfrm>
        </p:spPr>
        <p:txBody>
          <a:bodyPr>
            <a:noAutofit/>
          </a:bodyPr>
          <a:lstStyle/>
          <a:p>
            <a:pPr algn="ctr"/>
            <a:r>
              <a:rPr lang="es-CO" sz="3200" b="1" dirty="0"/>
              <a:t>Recomendaciones terapia osmolar</a:t>
            </a:r>
          </a:p>
        </p:txBody>
      </p:sp>
    </p:spTree>
    <p:extLst>
      <p:ext uri="{BB962C8B-B14F-4D97-AF65-F5344CB8AC3E}">
        <p14:creationId xmlns:p14="http://schemas.microsoft.com/office/powerpoint/2010/main" val="21061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800601" y="1805310"/>
            <a:ext cx="6753224" cy="4565014"/>
          </a:xfrm>
        </p:spPr>
        <p:txBody>
          <a:bodyPr>
            <a:normAutofit/>
          </a:bodyPr>
          <a:lstStyle/>
          <a:p>
            <a:pPr>
              <a:buFont typeface="Arial" pitchFamily="34" charset="0"/>
              <a:buChar char="•"/>
            </a:pPr>
            <a:r>
              <a:rPr lang="es-CO" b="1" dirty="0"/>
              <a:t>Hiperventilación:</a:t>
            </a:r>
          </a:p>
          <a:p>
            <a:pPr lvl="1">
              <a:buFont typeface="Wingdings" panose="05000000000000000000" pitchFamily="2" charset="2"/>
              <a:buChar char="Ø"/>
            </a:pPr>
            <a:r>
              <a:rPr lang="es-CO" dirty="0"/>
              <a:t>Evitarla.</a:t>
            </a:r>
          </a:p>
          <a:p>
            <a:pPr lvl="1">
              <a:buFont typeface="Wingdings" panose="05000000000000000000" pitchFamily="2" charset="2"/>
              <a:buChar char="Ø"/>
            </a:pPr>
            <a:r>
              <a:rPr lang="es-CO" dirty="0"/>
              <a:t>Sí reduce PIC, pero puede llevar a isquemias cerebrales por vasoconstricción.</a:t>
            </a:r>
          </a:p>
          <a:p>
            <a:pPr>
              <a:buNone/>
            </a:pPr>
            <a:endParaRPr lang="es-CO" dirty="0"/>
          </a:p>
          <a:p>
            <a:pPr>
              <a:buFont typeface="Arial" pitchFamily="34" charset="0"/>
              <a:buChar char="•"/>
            </a:pPr>
            <a:r>
              <a:rPr lang="es-CO" b="1" dirty="0" err="1"/>
              <a:t>Gastroprotección</a:t>
            </a:r>
            <a:r>
              <a:rPr lang="es-CO" b="1" dirty="0"/>
              <a:t>:</a:t>
            </a:r>
          </a:p>
          <a:p>
            <a:pPr lvl="1">
              <a:buFont typeface="Wingdings" panose="05000000000000000000" pitchFamily="2" charset="2"/>
              <a:buChar char="Ø"/>
            </a:pPr>
            <a:r>
              <a:rPr lang="es-CO" dirty="0" err="1"/>
              <a:t>Ranitidina</a:t>
            </a:r>
            <a:r>
              <a:rPr lang="es-CO" dirty="0"/>
              <a:t> 50 mg IV c/ 8 horas o 150 mg VO c/12 </a:t>
            </a:r>
            <a:r>
              <a:rPr lang="es-CO" dirty="0" err="1"/>
              <a:t>hr</a:t>
            </a:r>
            <a:r>
              <a:rPr lang="es-CO" dirty="0"/>
              <a:t>.</a:t>
            </a:r>
          </a:p>
          <a:p>
            <a:pPr lvl="1">
              <a:buFont typeface="Wingdings" panose="05000000000000000000" pitchFamily="2" charset="2"/>
              <a:buChar char="Ø"/>
            </a:pPr>
            <a:r>
              <a:rPr lang="es-CO" dirty="0"/>
              <a:t>Profilaxis de úlceras de Cushing.</a:t>
            </a:r>
            <a:r>
              <a:rPr lang="es-CO" b="1" dirty="0"/>
              <a:t> </a:t>
            </a:r>
          </a:p>
        </p:txBody>
      </p:sp>
      <p:sp>
        <p:nvSpPr>
          <p:cNvPr id="3" name="2 Título"/>
          <p:cNvSpPr>
            <a:spLocks noGrp="1"/>
          </p:cNvSpPr>
          <p:nvPr>
            <p:ph type="title"/>
          </p:nvPr>
        </p:nvSpPr>
        <p:spPr>
          <a:xfrm>
            <a:off x="2447925" y="316226"/>
            <a:ext cx="10515600" cy="1325563"/>
          </a:xfrm>
        </p:spPr>
        <p:txBody>
          <a:bodyPr/>
          <a:lstStyle/>
          <a:p>
            <a:pPr algn="ctr"/>
            <a:r>
              <a:rPr lang="es-CO" b="1" dirty="0"/>
              <a:t>Tratamiento</a:t>
            </a:r>
          </a:p>
        </p:txBody>
      </p:sp>
    </p:spTree>
    <p:extLst>
      <p:ext uri="{BB962C8B-B14F-4D97-AF65-F5344CB8AC3E}">
        <p14:creationId xmlns:p14="http://schemas.microsoft.com/office/powerpoint/2010/main" val="16738040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128715" y="2162844"/>
            <a:ext cx="6139360" cy="3142301"/>
          </a:xfrm>
        </p:spPr>
        <p:txBody>
          <a:bodyPr>
            <a:normAutofit fontScale="92500" lnSpcReduction="10000"/>
          </a:bodyPr>
          <a:lstStyle/>
          <a:p>
            <a:pPr>
              <a:buFont typeface="Arial" pitchFamily="34" charset="0"/>
              <a:buChar char="•"/>
            </a:pPr>
            <a:r>
              <a:rPr lang="es-CO" b="1" dirty="0" err="1"/>
              <a:t>Metoclopramida</a:t>
            </a:r>
            <a:r>
              <a:rPr lang="es-CO" b="1" dirty="0"/>
              <a:t>:</a:t>
            </a:r>
          </a:p>
          <a:p>
            <a:pPr lvl="1">
              <a:buFont typeface="Wingdings" panose="05000000000000000000" pitchFamily="2" charset="2"/>
              <a:buChar char="Ø"/>
            </a:pPr>
            <a:r>
              <a:rPr lang="es-CO" dirty="0"/>
              <a:t>Antiemético.</a:t>
            </a:r>
          </a:p>
          <a:p>
            <a:pPr lvl="1">
              <a:buFont typeface="Wingdings" panose="05000000000000000000" pitchFamily="2" charset="2"/>
              <a:buChar char="Ø"/>
            </a:pPr>
            <a:r>
              <a:rPr lang="es-CO" dirty="0"/>
              <a:t>Favorece vaciamiento gástrico.</a:t>
            </a:r>
          </a:p>
          <a:p>
            <a:pPr lvl="1">
              <a:buFont typeface="Wingdings" panose="05000000000000000000" pitchFamily="2" charset="2"/>
              <a:buChar char="Ø"/>
            </a:pPr>
            <a:r>
              <a:rPr lang="es-CO" dirty="0"/>
              <a:t>Potencia efecto analgésico.</a:t>
            </a:r>
          </a:p>
          <a:p>
            <a:pPr>
              <a:buNone/>
            </a:pPr>
            <a:endParaRPr lang="es-CO" dirty="0"/>
          </a:p>
          <a:p>
            <a:pPr>
              <a:buFont typeface="Arial" pitchFamily="34" charset="0"/>
              <a:buChar char="•"/>
            </a:pPr>
            <a:r>
              <a:rPr lang="es-CO" b="1" dirty="0"/>
              <a:t>Analgesia:</a:t>
            </a:r>
          </a:p>
          <a:p>
            <a:pPr lvl="1">
              <a:buFont typeface="Wingdings" panose="05000000000000000000" pitchFamily="2" charset="2"/>
              <a:buChar char="Ø"/>
            </a:pPr>
            <a:r>
              <a:rPr lang="es-CO" dirty="0"/>
              <a:t>Siempre.</a:t>
            </a:r>
          </a:p>
          <a:p>
            <a:pPr lvl="1">
              <a:buFont typeface="Wingdings" panose="05000000000000000000" pitchFamily="2" charset="2"/>
              <a:buChar char="Ø"/>
            </a:pPr>
            <a:r>
              <a:rPr lang="es-CO" dirty="0" err="1"/>
              <a:t>Dipirona</a:t>
            </a:r>
            <a:r>
              <a:rPr lang="es-CO" dirty="0"/>
              <a:t> 20 – 40 mg/kg cada 6 horas.</a:t>
            </a:r>
          </a:p>
        </p:txBody>
      </p:sp>
      <p:sp>
        <p:nvSpPr>
          <p:cNvPr id="5" name="2 Título"/>
          <p:cNvSpPr>
            <a:spLocks noGrp="1"/>
          </p:cNvSpPr>
          <p:nvPr>
            <p:ph type="title"/>
          </p:nvPr>
        </p:nvSpPr>
        <p:spPr>
          <a:xfrm>
            <a:off x="4121695" y="828675"/>
            <a:ext cx="8153400" cy="990600"/>
          </a:xfrm>
        </p:spPr>
        <p:txBody>
          <a:bodyPr/>
          <a:lstStyle/>
          <a:p>
            <a:pPr algn="ctr"/>
            <a:r>
              <a:rPr lang="es-CO" b="1" dirty="0"/>
              <a:t>Tratamiento</a:t>
            </a:r>
          </a:p>
        </p:txBody>
      </p:sp>
    </p:spTree>
    <p:extLst>
      <p:ext uri="{BB962C8B-B14F-4D97-AF65-F5344CB8AC3E}">
        <p14:creationId xmlns:p14="http://schemas.microsoft.com/office/powerpoint/2010/main" val="10081097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867150" y="1919601"/>
            <a:ext cx="7743825" cy="3909699"/>
          </a:xfrm>
        </p:spPr>
        <p:txBody>
          <a:bodyPr>
            <a:normAutofit/>
          </a:bodyPr>
          <a:lstStyle/>
          <a:p>
            <a:pPr>
              <a:buFont typeface="Arial" pitchFamily="34" charset="0"/>
              <a:buChar char="•"/>
            </a:pPr>
            <a:r>
              <a:rPr lang="es-CO" b="1" dirty="0"/>
              <a:t>Antibióticos profilácticos:</a:t>
            </a:r>
            <a:endParaRPr lang="es-CO" dirty="0"/>
          </a:p>
          <a:p>
            <a:pPr lvl="1">
              <a:buFont typeface="Wingdings" panose="05000000000000000000" pitchFamily="2" charset="2"/>
              <a:buChar char="Ø"/>
            </a:pPr>
            <a:r>
              <a:rPr lang="es-CO" dirty="0"/>
              <a:t>NO.</a:t>
            </a:r>
          </a:p>
          <a:p>
            <a:pPr lvl="1">
              <a:buFont typeface="Wingdings" panose="05000000000000000000" pitchFamily="2" charset="2"/>
              <a:buChar char="Ø"/>
            </a:pPr>
            <a:r>
              <a:rPr lang="es-CO" dirty="0"/>
              <a:t>Lavado y sutura de las heridas, incluso por arma cortocontundente o de fuego.</a:t>
            </a:r>
          </a:p>
          <a:p>
            <a:pPr>
              <a:buNone/>
            </a:pPr>
            <a:endParaRPr lang="es-CO" dirty="0"/>
          </a:p>
          <a:p>
            <a:pPr>
              <a:buFont typeface="Arial" pitchFamily="34" charset="0"/>
              <a:buChar char="•"/>
            </a:pPr>
            <a:r>
              <a:rPr lang="es-CO" b="1" dirty="0"/>
              <a:t>Sedación: BENZODIACEPINAS</a:t>
            </a:r>
          </a:p>
          <a:p>
            <a:pPr lvl="1">
              <a:buFont typeface="Wingdings" panose="05000000000000000000" pitchFamily="2" charset="2"/>
              <a:buChar char="Ø"/>
            </a:pPr>
            <a:r>
              <a:rPr lang="es-CO" dirty="0"/>
              <a:t>Solo si ya está confirmado el </a:t>
            </a:r>
            <a:r>
              <a:rPr lang="es-CO" dirty="0" err="1"/>
              <a:t>Dx</a:t>
            </a:r>
            <a:r>
              <a:rPr lang="es-CO" dirty="0"/>
              <a:t> clínico y por imágenes. </a:t>
            </a:r>
          </a:p>
          <a:p>
            <a:pPr lvl="1">
              <a:buFont typeface="Wingdings" panose="05000000000000000000" pitchFamily="2" charset="2"/>
              <a:buChar char="Ø"/>
            </a:pPr>
            <a:r>
              <a:rPr lang="es-CO" dirty="0"/>
              <a:t>Paciente agitado = deterioro y daño neuronal.</a:t>
            </a:r>
          </a:p>
          <a:p>
            <a:pPr lvl="1">
              <a:buFont typeface="Wingdings" panose="05000000000000000000" pitchFamily="2" charset="2"/>
              <a:buChar char="Ø"/>
            </a:pPr>
            <a:r>
              <a:rPr lang="es-CO" dirty="0"/>
              <a:t>Haloperidol.</a:t>
            </a:r>
          </a:p>
        </p:txBody>
      </p:sp>
      <p:sp>
        <p:nvSpPr>
          <p:cNvPr id="5" name="2 Título"/>
          <p:cNvSpPr>
            <a:spLocks noGrp="1"/>
          </p:cNvSpPr>
          <p:nvPr>
            <p:ph type="title"/>
          </p:nvPr>
        </p:nvSpPr>
        <p:spPr>
          <a:xfrm>
            <a:off x="3428034" y="619125"/>
            <a:ext cx="8182941" cy="990600"/>
          </a:xfrm>
        </p:spPr>
        <p:txBody>
          <a:bodyPr/>
          <a:lstStyle/>
          <a:p>
            <a:pPr algn="ctr"/>
            <a:r>
              <a:rPr lang="es-CO" b="1" dirty="0"/>
              <a:t>Tratamiento</a:t>
            </a:r>
          </a:p>
        </p:txBody>
      </p:sp>
    </p:spTree>
    <p:extLst>
      <p:ext uri="{BB962C8B-B14F-4D97-AF65-F5344CB8AC3E}">
        <p14:creationId xmlns:p14="http://schemas.microsoft.com/office/powerpoint/2010/main" val="22118652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136648" y="1600202"/>
            <a:ext cx="8153400" cy="4757057"/>
          </a:xfrm>
        </p:spPr>
        <p:txBody>
          <a:bodyPr>
            <a:normAutofit/>
          </a:bodyPr>
          <a:lstStyle/>
          <a:p>
            <a:pPr marL="0" indent="0" algn="ctr">
              <a:buNone/>
            </a:pPr>
            <a:endParaRPr lang="es-CO" b="1" dirty="0"/>
          </a:p>
          <a:p>
            <a:pPr>
              <a:buNone/>
            </a:pPr>
            <a:endParaRPr lang="es-CO" b="1" dirty="0"/>
          </a:p>
          <a:p>
            <a:pPr>
              <a:buNone/>
            </a:pPr>
            <a:r>
              <a:rPr lang="es-CO" b="1" dirty="0"/>
              <a:t>      </a:t>
            </a:r>
          </a:p>
          <a:p>
            <a:pPr>
              <a:buFont typeface="Wingdings" panose="05000000000000000000" pitchFamily="2" charset="2"/>
              <a:buChar char="ü"/>
            </a:pPr>
            <a:endParaRPr lang="es-CO" dirty="0"/>
          </a:p>
          <a:p>
            <a:pPr marL="0" indent="0">
              <a:buNone/>
            </a:pPr>
            <a:endParaRPr lang="es-CO" b="1" dirty="0"/>
          </a:p>
        </p:txBody>
      </p:sp>
      <p:sp>
        <p:nvSpPr>
          <p:cNvPr id="4" name="Rectángulo 3"/>
          <p:cNvSpPr/>
          <p:nvPr/>
        </p:nvSpPr>
        <p:spPr>
          <a:xfrm>
            <a:off x="1253987" y="1824446"/>
            <a:ext cx="2557431" cy="523220"/>
          </a:xfrm>
          <a:prstGeom prst="rect">
            <a:avLst/>
          </a:prstGeom>
          <a:solidFill>
            <a:srgbClr val="152B48"/>
          </a:solidFill>
        </p:spPr>
        <p:style>
          <a:lnRef idx="1">
            <a:schemeClr val="accent6"/>
          </a:lnRef>
          <a:fillRef idx="3">
            <a:schemeClr val="accent6"/>
          </a:fillRef>
          <a:effectRef idx="2">
            <a:schemeClr val="accent6"/>
          </a:effectRef>
          <a:fontRef idx="minor">
            <a:schemeClr val="lt1"/>
          </a:fontRef>
        </p:style>
        <p:txBody>
          <a:bodyPr wrap="none">
            <a:spAutoFit/>
          </a:bodyPr>
          <a:lstStyle/>
          <a:p>
            <a:r>
              <a:rPr lang="es-CO" sz="1400" dirty="0">
                <a:latin typeface="Montserrat" panose="00000500000000000000" pitchFamily="50" charset="0"/>
              </a:rPr>
              <a:t>Convulsiones </a:t>
            </a:r>
            <a:r>
              <a:rPr lang="es-CO" sz="1400" dirty="0" err="1">
                <a:latin typeface="Montserrat" panose="00000500000000000000" pitchFamily="50" charset="0"/>
              </a:rPr>
              <a:t>PosTEC</a:t>
            </a:r>
            <a:r>
              <a:rPr lang="es-CO" sz="1400" dirty="0">
                <a:latin typeface="Montserrat" panose="00000500000000000000" pitchFamily="50" charset="0"/>
              </a:rPr>
              <a:t> inmediatas</a:t>
            </a:r>
          </a:p>
          <a:p>
            <a:pPr algn="ctr"/>
            <a:r>
              <a:rPr lang="es-CO" sz="1400" dirty="0">
                <a:latin typeface="Montserrat" panose="00000500000000000000" pitchFamily="50" charset="0"/>
              </a:rPr>
              <a:t>(&lt;24 horas)</a:t>
            </a:r>
          </a:p>
        </p:txBody>
      </p:sp>
      <p:sp>
        <p:nvSpPr>
          <p:cNvPr id="5" name="Rectángulo 4"/>
          <p:cNvSpPr/>
          <p:nvPr/>
        </p:nvSpPr>
        <p:spPr>
          <a:xfrm>
            <a:off x="5112105" y="1824446"/>
            <a:ext cx="2534861" cy="523220"/>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es-CO" sz="1400" dirty="0">
                <a:latin typeface="Montserrat" panose="00000500000000000000" pitchFamily="50" charset="0"/>
              </a:rPr>
              <a:t>Convulsiones </a:t>
            </a:r>
            <a:r>
              <a:rPr lang="es-CO" sz="1400" dirty="0" err="1">
                <a:latin typeface="Montserrat" panose="00000500000000000000" pitchFamily="50" charset="0"/>
              </a:rPr>
              <a:t>PosTEC</a:t>
            </a:r>
            <a:r>
              <a:rPr lang="es-CO" sz="1400" dirty="0">
                <a:latin typeface="Montserrat" panose="00000500000000000000" pitchFamily="50" charset="0"/>
              </a:rPr>
              <a:t> tempranas</a:t>
            </a:r>
          </a:p>
          <a:p>
            <a:pPr algn="ctr"/>
            <a:r>
              <a:rPr lang="es-CO" sz="1400" dirty="0">
                <a:latin typeface="Montserrat" panose="00000500000000000000" pitchFamily="50" charset="0"/>
              </a:rPr>
              <a:t>(24 horas a 7 días)</a:t>
            </a:r>
          </a:p>
        </p:txBody>
      </p:sp>
      <p:sp>
        <p:nvSpPr>
          <p:cNvPr id="6" name="Rectángulo 5"/>
          <p:cNvSpPr/>
          <p:nvPr/>
        </p:nvSpPr>
        <p:spPr>
          <a:xfrm>
            <a:off x="8605956" y="1852505"/>
            <a:ext cx="2250488" cy="523220"/>
          </a:xfrm>
          <a:prstGeom prst="rect">
            <a:avLst/>
          </a:prstGeom>
          <a:solidFill>
            <a:srgbClr val="152B48"/>
          </a:solidFill>
        </p:spPr>
        <p:style>
          <a:lnRef idx="1">
            <a:schemeClr val="accent6"/>
          </a:lnRef>
          <a:fillRef idx="3">
            <a:schemeClr val="accent6"/>
          </a:fillRef>
          <a:effectRef idx="2">
            <a:schemeClr val="accent6"/>
          </a:effectRef>
          <a:fontRef idx="minor">
            <a:schemeClr val="lt1"/>
          </a:fontRef>
        </p:style>
        <p:txBody>
          <a:bodyPr wrap="none">
            <a:spAutoFit/>
          </a:bodyPr>
          <a:lstStyle/>
          <a:p>
            <a:pPr algn="ctr"/>
            <a:r>
              <a:rPr lang="es-CO" sz="1400" dirty="0">
                <a:latin typeface="Montserrat" panose="00000500000000000000" pitchFamily="50" charset="0"/>
              </a:rPr>
              <a:t>Convulsiones </a:t>
            </a:r>
            <a:r>
              <a:rPr lang="es-CO" sz="1400" dirty="0" err="1">
                <a:latin typeface="Montserrat" panose="00000500000000000000" pitchFamily="50" charset="0"/>
              </a:rPr>
              <a:t>PosTEC</a:t>
            </a:r>
            <a:r>
              <a:rPr lang="es-CO" sz="1400" dirty="0">
                <a:latin typeface="Montserrat" panose="00000500000000000000" pitchFamily="50" charset="0"/>
              </a:rPr>
              <a:t> tardías</a:t>
            </a:r>
          </a:p>
          <a:p>
            <a:pPr algn="ctr"/>
            <a:r>
              <a:rPr lang="es-CO" sz="1400" dirty="0">
                <a:latin typeface="Montserrat" panose="00000500000000000000" pitchFamily="50" charset="0"/>
              </a:rPr>
              <a:t>(&gt;7 días)</a:t>
            </a:r>
          </a:p>
        </p:txBody>
      </p:sp>
      <p:sp>
        <p:nvSpPr>
          <p:cNvPr id="7" name="Rectángulo 6"/>
          <p:cNvSpPr/>
          <p:nvPr/>
        </p:nvSpPr>
        <p:spPr>
          <a:xfrm>
            <a:off x="5055950" y="2657840"/>
            <a:ext cx="2600385" cy="1323439"/>
          </a:xfrm>
          <a:prstGeom prst="rect">
            <a:avLst/>
          </a:prstGeom>
        </p:spPr>
        <p:txBody>
          <a:bodyPr wrap="square">
            <a:spAutoFit/>
          </a:bodyPr>
          <a:lstStyle/>
          <a:p>
            <a:pPr marL="285750" indent="-285750">
              <a:buFontTx/>
              <a:buChar char="-"/>
            </a:pPr>
            <a:r>
              <a:rPr lang="es-CO" sz="1600" dirty="0">
                <a:solidFill>
                  <a:srgbClr val="152B48"/>
                </a:solidFill>
                <a:latin typeface="Montserrat" panose="00000500000000000000" pitchFamily="50" charset="0"/>
              </a:rPr>
              <a:t>Frecuente.</a:t>
            </a:r>
          </a:p>
          <a:p>
            <a:pPr marL="285750" indent="-285750">
              <a:buFontTx/>
              <a:buChar char="-"/>
            </a:pPr>
            <a:r>
              <a:rPr lang="es-CO" sz="1600" dirty="0">
                <a:solidFill>
                  <a:srgbClr val="152B48"/>
                </a:solidFill>
                <a:latin typeface="Montserrat" panose="00000500000000000000" pitchFamily="50" charset="0"/>
              </a:rPr>
              <a:t>Crisis TCG.</a:t>
            </a:r>
          </a:p>
          <a:p>
            <a:pPr marL="285750" indent="-285750">
              <a:buFontTx/>
              <a:buChar char="-"/>
            </a:pPr>
            <a:r>
              <a:rPr lang="es-CO" sz="1600" dirty="0">
                <a:solidFill>
                  <a:srgbClr val="152B48"/>
                </a:solidFill>
                <a:latin typeface="Montserrat" panose="00000500000000000000" pitchFamily="50" charset="0"/>
              </a:rPr>
              <a:t>Anticonvulsivante.</a:t>
            </a:r>
          </a:p>
          <a:p>
            <a:pPr marL="285750" indent="-285750">
              <a:buFontTx/>
              <a:buChar char="-"/>
            </a:pPr>
            <a:r>
              <a:rPr lang="es-CO" sz="1600" dirty="0" err="1">
                <a:solidFill>
                  <a:srgbClr val="152B48"/>
                </a:solidFill>
                <a:latin typeface="Montserrat" panose="00000500000000000000" pitchFamily="50" charset="0"/>
              </a:rPr>
              <a:t>Tto</a:t>
            </a:r>
            <a:r>
              <a:rPr lang="es-CO" sz="1600" dirty="0">
                <a:solidFill>
                  <a:srgbClr val="152B48"/>
                </a:solidFill>
                <a:latin typeface="Montserrat" panose="00000500000000000000" pitchFamily="50" charset="0"/>
              </a:rPr>
              <a:t> por 7 días </a:t>
            </a:r>
            <a:r>
              <a:rPr lang="es-CO" sz="1600" dirty="0" err="1">
                <a:solidFill>
                  <a:srgbClr val="152B48"/>
                </a:solidFill>
                <a:latin typeface="Montserrat" panose="00000500000000000000" pitchFamily="50" charset="0"/>
              </a:rPr>
              <a:t>PosTEC</a:t>
            </a:r>
            <a:r>
              <a:rPr lang="es-CO" sz="1600" dirty="0">
                <a:solidFill>
                  <a:srgbClr val="152B48"/>
                </a:solidFill>
                <a:latin typeface="Montserrat" panose="00000500000000000000" pitchFamily="50" charset="0"/>
              </a:rPr>
              <a:t>.</a:t>
            </a:r>
          </a:p>
          <a:p>
            <a:pPr marL="285750" indent="-285750">
              <a:buFontTx/>
              <a:buChar char="-"/>
            </a:pPr>
            <a:endParaRPr lang="es-CO" sz="1600" dirty="0">
              <a:solidFill>
                <a:srgbClr val="152B48"/>
              </a:solidFill>
              <a:latin typeface="Montserrat" panose="00000500000000000000" pitchFamily="50" charset="0"/>
            </a:endParaRPr>
          </a:p>
        </p:txBody>
      </p:sp>
      <p:sp>
        <p:nvSpPr>
          <p:cNvPr id="8" name="Rectángulo 7"/>
          <p:cNvSpPr/>
          <p:nvPr/>
        </p:nvSpPr>
        <p:spPr>
          <a:xfrm>
            <a:off x="1253985" y="2695263"/>
            <a:ext cx="2308132" cy="1077218"/>
          </a:xfrm>
          <a:prstGeom prst="rect">
            <a:avLst/>
          </a:prstGeom>
        </p:spPr>
        <p:txBody>
          <a:bodyPr wrap="none">
            <a:spAutoFit/>
          </a:bodyPr>
          <a:lstStyle/>
          <a:p>
            <a:pPr marL="285750" indent="-285750">
              <a:buFontTx/>
              <a:buChar char="-"/>
            </a:pPr>
            <a:r>
              <a:rPr lang="es-CO" sz="1600" dirty="0">
                <a:solidFill>
                  <a:srgbClr val="152B48"/>
                </a:solidFill>
                <a:latin typeface="Montserrat" panose="00000500000000000000" pitchFamily="50" charset="0"/>
              </a:rPr>
              <a:t>Frecuente.</a:t>
            </a:r>
          </a:p>
          <a:p>
            <a:pPr marL="285750" indent="-285750">
              <a:buFontTx/>
              <a:buChar char="-"/>
            </a:pPr>
            <a:r>
              <a:rPr lang="es-CO" sz="1600" dirty="0">
                <a:solidFill>
                  <a:srgbClr val="152B48"/>
                </a:solidFill>
                <a:latin typeface="Montserrat" panose="00000500000000000000" pitchFamily="50" charset="0"/>
              </a:rPr>
              <a:t>Crisis TCG.</a:t>
            </a:r>
          </a:p>
          <a:p>
            <a:pPr marL="285750" indent="-285750">
              <a:buFontTx/>
              <a:buChar char="-"/>
            </a:pPr>
            <a:r>
              <a:rPr lang="es-CO" sz="1600" dirty="0">
                <a:solidFill>
                  <a:srgbClr val="152B48"/>
                </a:solidFill>
                <a:latin typeface="Montserrat" panose="00000500000000000000" pitchFamily="50" charset="0"/>
              </a:rPr>
              <a:t>Anticonvulsivante.</a:t>
            </a:r>
          </a:p>
          <a:p>
            <a:pPr marL="285750" indent="-285750">
              <a:buFontTx/>
              <a:buChar char="-"/>
            </a:pPr>
            <a:r>
              <a:rPr lang="es-CO" sz="1600" dirty="0" err="1">
                <a:solidFill>
                  <a:srgbClr val="152B48"/>
                </a:solidFill>
                <a:latin typeface="Montserrat" panose="00000500000000000000" pitchFamily="50" charset="0"/>
              </a:rPr>
              <a:t>Tto</a:t>
            </a:r>
            <a:r>
              <a:rPr lang="es-CO" sz="1600" dirty="0">
                <a:solidFill>
                  <a:srgbClr val="152B48"/>
                </a:solidFill>
                <a:latin typeface="Montserrat" panose="00000500000000000000" pitchFamily="50" charset="0"/>
              </a:rPr>
              <a:t> por 7 días </a:t>
            </a:r>
            <a:r>
              <a:rPr lang="es-CO" sz="1600" dirty="0" err="1">
                <a:solidFill>
                  <a:srgbClr val="152B48"/>
                </a:solidFill>
                <a:latin typeface="Montserrat" panose="00000500000000000000" pitchFamily="50" charset="0"/>
              </a:rPr>
              <a:t>PosTEC</a:t>
            </a:r>
            <a:r>
              <a:rPr lang="es-CO" sz="1600" dirty="0">
                <a:solidFill>
                  <a:srgbClr val="152B48"/>
                </a:solidFill>
                <a:latin typeface="Montserrat" panose="00000500000000000000" pitchFamily="50" charset="0"/>
              </a:rPr>
              <a:t>.</a:t>
            </a:r>
          </a:p>
        </p:txBody>
      </p:sp>
      <p:sp>
        <p:nvSpPr>
          <p:cNvPr id="9" name="Rectángulo 8"/>
          <p:cNvSpPr/>
          <p:nvPr/>
        </p:nvSpPr>
        <p:spPr>
          <a:xfrm>
            <a:off x="8530349" y="2631712"/>
            <a:ext cx="2501519" cy="2554545"/>
          </a:xfrm>
          <a:prstGeom prst="rect">
            <a:avLst/>
          </a:prstGeom>
        </p:spPr>
        <p:txBody>
          <a:bodyPr wrap="none">
            <a:spAutoFit/>
          </a:bodyPr>
          <a:lstStyle/>
          <a:p>
            <a:pPr marL="285750" indent="-285750">
              <a:buFontTx/>
              <a:buChar char="-"/>
            </a:pPr>
            <a:r>
              <a:rPr lang="es-CO" sz="1600" dirty="0">
                <a:solidFill>
                  <a:srgbClr val="152B48"/>
                </a:solidFill>
                <a:latin typeface="Montserrat" panose="00000500000000000000" pitchFamily="50" charset="0"/>
              </a:rPr>
              <a:t>Menos frecuentes.</a:t>
            </a:r>
          </a:p>
          <a:p>
            <a:pPr marL="285750" indent="-285750">
              <a:buFontTx/>
              <a:buChar char="-"/>
            </a:pPr>
            <a:r>
              <a:rPr lang="es-CO" sz="1600" dirty="0">
                <a:solidFill>
                  <a:srgbClr val="152B48"/>
                </a:solidFill>
                <a:latin typeface="Montserrat" panose="00000500000000000000" pitchFamily="50" charset="0"/>
              </a:rPr>
              <a:t>Primeros 2 años.</a:t>
            </a:r>
          </a:p>
          <a:p>
            <a:pPr marL="285750" indent="-285750">
              <a:buFontTx/>
              <a:buChar char="-"/>
            </a:pPr>
            <a:r>
              <a:rPr lang="es-CO" sz="1600" dirty="0">
                <a:solidFill>
                  <a:srgbClr val="152B48"/>
                </a:solidFill>
                <a:latin typeface="Montserrat" panose="00000500000000000000" pitchFamily="50" charset="0"/>
              </a:rPr>
              <a:t>Crisis focales.</a:t>
            </a:r>
          </a:p>
          <a:p>
            <a:pPr marL="285750" indent="-285750">
              <a:buFontTx/>
              <a:buChar char="-"/>
            </a:pPr>
            <a:r>
              <a:rPr lang="es-CO" sz="1600" dirty="0">
                <a:solidFill>
                  <a:srgbClr val="152B48"/>
                </a:solidFill>
                <a:latin typeface="Montserrat" panose="00000500000000000000" pitchFamily="50" charset="0"/>
              </a:rPr>
              <a:t>Anticonvulsivante.</a:t>
            </a:r>
          </a:p>
          <a:p>
            <a:pPr marL="285750" indent="-285750">
              <a:buFontTx/>
              <a:buChar char="-"/>
            </a:pPr>
            <a:r>
              <a:rPr lang="es-CO" sz="1600" dirty="0">
                <a:solidFill>
                  <a:srgbClr val="152B48"/>
                </a:solidFill>
                <a:latin typeface="Montserrat" panose="00000500000000000000" pitchFamily="50" charset="0"/>
              </a:rPr>
              <a:t>RMN cerebral.</a:t>
            </a:r>
          </a:p>
          <a:p>
            <a:pPr marL="285750" indent="-285750">
              <a:buFontTx/>
              <a:buChar char="-"/>
            </a:pPr>
            <a:r>
              <a:rPr lang="es-CO" sz="1600" dirty="0">
                <a:solidFill>
                  <a:srgbClr val="152B48"/>
                </a:solidFill>
                <a:latin typeface="Montserrat" panose="00000500000000000000" pitchFamily="50" charset="0"/>
              </a:rPr>
              <a:t>EEG.</a:t>
            </a:r>
          </a:p>
          <a:p>
            <a:pPr marL="285750" indent="-285750">
              <a:buFontTx/>
              <a:buChar char="-"/>
            </a:pPr>
            <a:r>
              <a:rPr lang="es-CO" sz="1600" b="1" dirty="0">
                <a:solidFill>
                  <a:srgbClr val="152B48"/>
                </a:solidFill>
                <a:latin typeface="Montserrat" panose="00000500000000000000" pitchFamily="50" charset="0"/>
              </a:rPr>
              <a:t>Epilepsia </a:t>
            </a:r>
            <a:r>
              <a:rPr lang="es-CO" sz="1600" b="1" dirty="0" err="1">
                <a:solidFill>
                  <a:srgbClr val="152B48"/>
                </a:solidFill>
                <a:latin typeface="Montserrat" panose="00000500000000000000" pitchFamily="50" charset="0"/>
              </a:rPr>
              <a:t>PosTEC</a:t>
            </a:r>
            <a:r>
              <a:rPr lang="es-CO" sz="1600" b="1" dirty="0">
                <a:solidFill>
                  <a:srgbClr val="152B48"/>
                </a:solidFill>
                <a:latin typeface="Montserrat" panose="00000500000000000000" pitchFamily="50" charset="0"/>
              </a:rPr>
              <a:t>:</a:t>
            </a:r>
          </a:p>
          <a:p>
            <a:pPr algn="ctr"/>
            <a:r>
              <a:rPr lang="es-CO" sz="1600" dirty="0">
                <a:solidFill>
                  <a:srgbClr val="152B48"/>
                </a:solidFill>
                <a:latin typeface="Montserrat" panose="00000500000000000000" pitchFamily="50" charset="0"/>
              </a:rPr>
              <a:t>&gt;2 crisis </a:t>
            </a:r>
          </a:p>
          <a:p>
            <a:pPr algn="ctr"/>
            <a:r>
              <a:rPr lang="es-CO" sz="1600" dirty="0">
                <a:solidFill>
                  <a:srgbClr val="152B48"/>
                </a:solidFill>
                <a:latin typeface="Montserrat" panose="00000500000000000000" pitchFamily="50" charset="0"/>
              </a:rPr>
              <a:t> </a:t>
            </a:r>
            <a:r>
              <a:rPr lang="es-CO" sz="1600" b="1" dirty="0">
                <a:solidFill>
                  <a:srgbClr val="152B48"/>
                </a:solidFill>
                <a:latin typeface="Montserrat" panose="00000500000000000000" pitchFamily="50" charset="0"/>
              </a:rPr>
              <a:t> + </a:t>
            </a:r>
          </a:p>
          <a:p>
            <a:pPr algn="ctr"/>
            <a:r>
              <a:rPr lang="es-CO" sz="1600" dirty="0">
                <a:solidFill>
                  <a:srgbClr val="152B48"/>
                </a:solidFill>
                <a:latin typeface="Montserrat" panose="00000500000000000000" pitchFamily="50" charset="0"/>
              </a:rPr>
              <a:t>Descartando otras causas</a:t>
            </a:r>
          </a:p>
        </p:txBody>
      </p:sp>
      <p:sp>
        <p:nvSpPr>
          <p:cNvPr id="10" name="Rectángulo 9"/>
          <p:cNvSpPr/>
          <p:nvPr/>
        </p:nvSpPr>
        <p:spPr>
          <a:xfrm>
            <a:off x="3834002" y="943965"/>
            <a:ext cx="4523995" cy="461665"/>
          </a:xfrm>
          <a:prstGeom prst="rect">
            <a:avLst/>
          </a:prstGeom>
          <a:solidFill>
            <a:srgbClr val="06AEAA"/>
          </a:solidFill>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es-CO" sz="2400" b="1" dirty="0">
                <a:solidFill>
                  <a:schemeClr val="bg1"/>
                </a:solidFill>
                <a:latin typeface="Montserrat" panose="00000500000000000000" pitchFamily="50" charset="0"/>
              </a:rPr>
              <a:t>Convulsiones </a:t>
            </a:r>
            <a:r>
              <a:rPr lang="es-CO" sz="2400" b="1" dirty="0" err="1">
                <a:solidFill>
                  <a:schemeClr val="bg1"/>
                </a:solidFill>
                <a:latin typeface="Montserrat" panose="00000500000000000000" pitchFamily="50" charset="0"/>
              </a:rPr>
              <a:t>PosTEC</a:t>
            </a:r>
            <a:r>
              <a:rPr lang="es-CO" sz="2400" b="1" dirty="0">
                <a:solidFill>
                  <a:schemeClr val="bg1"/>
                </a:solidFill>
                <a:latin typeface="Montserrat" panose="00000500000000000000" pitchFamily="50" charset="0"/>
              </a:rPr>
              <a:t> (12%)</a:t>
            </a:r>
          </a:p>
        </p:txBody>
      </p:sp>
      <p:sp>
        <p:nvSpPr>
          <p:cNvPr id="12" name="2 Título"/>
          <p:cNvSpPr>
            <a:spLocks noGrp="1"/>
          </p:cNvSpPr>
          <p:nvPr>
            <p:ph type="title"/>
          </p:nvPr>
        </p:nvSpPr>
        <p:spPr>
          <a:xfrm>
            <a:off x="-1940052" y="104856"/>
            <a:ext cx="8153400" cy="990600"/>
          </a:xfrm>
        </p:spPr>
        <p:txBody>
          <a:bodyPr>
            <a:normAutofit/>
          </a:bodyPr>
          <a:lstStyle/>
          <a:p>
            <a:pPr algn="ctr"/>
            <a:r>
              <a:rPr lang="es-CO" sz="4000" b="1" dirty="0"/>
              <a:t>Tratamiento</a:t>
            </a:r>
          </a:p>
        </p:txBody>
      </p:sp>
    </p:spTree>
    <p:extLst>
      <p:ext uri="{BB962C8B-B14F-4D97-AF65-F5344CB8AC3E}">
        <p14:creationId xmlns:p14="http://schemas.microsoft.com/office/powerpoint/2010/main" val="236869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75682" y="1341889"/>
            <a:ext cx="5992368" cy="4757057"/>
          </a:xfrm>
        </p:spPr>
        <p:txBody>
          <a:bodyPr>
            <a:normAutofit fontScale="92500" lnSpcReduction="20000"/>
          </a:bodyPr>
          <a:lstStyle/>
          <a:p>
            <a:pPr>
              <a:buFont typeface="Arial" pitchFamily="34" charset="0"/>
              <a:buChar char="•"/>
            </a:pPr>
            <a:r>
              <a:rPr lang="es-CO" b="1" dirty="0" err="1"/>
              <a:t>Anticonvulsivantes</a:t>
            </a:r>
            <a:r>
              <a:rPr lang="es-CO" b="1" dirty="0"/>
              <a:t>:</a:t>
            </a:r>
          </a:p>
          <a:p>
            <a:pPr marL="0" indent="0">
              <a:buNone/>
            </a:pPr>
            <a:endParaRPr lang="es-CO" b="1" dirty="0"/>
          </a:p>
          <a:p>
            <a:pPr lvl="1">
              <a:buFont typeface="Wingdings" panose="05000000000000000000" pitchFamily="2" charset="2"/>
              <a:buChar char="ü"/>
            </a:pPr>
            <a:r>
              <a:rPr lang="es-CO" dirty="0"/>
              <a:t>Convulsiones </a:t>
            </a:r>
            <a:r>
              <a:rPr lang="es-CO" dirty="0" err="1"/>
              <a:t>PosTEC</a:t>
            </a:r>
            <a:r>
              <a:rPr lang="es-CO" dirty="0"/>
              <a:t>.</a:t>
            </a:r>
          </a:p>
          <a:p>
            <a:pPr>
              <a:buFont typeface="Wingdings" panose="05000000000000000000" pitchFamily="2" charset="2"/>
              <a:buChar char="ü"/>
            </a:pPr>
            <a:endParaRPr lang="es-CO" dirty="0"/>
          </a:p>
          <a:p>
            <a:pPr lvl="1">
              <a:buFont typeface="Wingdings" panose="05000000000000000000" pitchFamily="2" charset="2"/>
              <a:buChar char="ü"/>
            </a:pPr>
            <a:r>
              <a:rPr lang="es-CO" dirty="0"/>
              <a:t>Profilaxis:</a:t>
            </a:r>
          </a:p>
          <a:p>
            <a:pPr marL="1154430" lvl="2" indent="-514350">
              <a:buFont typeface="+mj-lt"/>
              <a:buAutoNum type="arabicParenR"/>
            </a:pPr>
            <a:r>
              <a:rPr lang="es-CO" dirty="0"/>
              <a:t>Hematoma </a:t>
            </a:r>
            <a:r>
              <a:rPr lang="es-CO" dirty="0" err="1"/>
              <a:t>intracraneano</a:t>
            </a:r>
            <a:r>
              <a:rPr lang="es-CO" dirty="0"/>
              <a:t> (contusiones, subdural, epidural).</a:t>
            </a:r>
          </a:p>
          <a:p>
            <a:pPr marL="1154430" lvl="2" indent="-514350">
              <a:buFont typeface="+mj-lt"/>
              <a:buAutoNum type="arabicParenR"/>
            </a:pPr>
            <a:r>
              <a:rPr lang="es-CO" dirty="0"/>
              <a:t>Fractura deprimida con laceración meníngeo-cortical.</a:t>
            </a:r>
          </a:p>
          <a:p>
            <a:pPr marL="1154430" lvl="2" indent="-514350">
              <a:buFont typeface="+mj-lt"/>
              <a:buAutoNum type="arabicParenR"/>
            </a:pPr>
            <a:r>
              <a:rPr lang="es-CO" dirty="0"/>
              <a:t>TCE penetrante.</a:t>
            </a:r>
          </a:p>
          <a:p>
            <a:pPr marL="1154430" lvl="2" indent="-514350">
              <a:buFont typeface="+mj-lt"/>
              <a:buAutoNum type="arabicParenR"/>
            </a:pPr>
            <a:r>
              <a:rPr lang="es-CO" dirty="0"/>
              <a:t>TCE severo.</a:t>
            </a:r>
          </a:p>
          <a:p>
            <a:pPr marL="1154430" lvl="2" indent="-514350">
              <a:buFont typeface="+mj-lt"/>
              <a:buAutoNum type="arabicParenR"/>
            </a:pPr>
            <a:r>
              <a:rPr lang="es-CO" dirty="0" err="1"/>
              <a:t>ECG</a:t>
            </a:r>
            <a:r>
              <a:rPr lang="es-CO" dirty="0"/>
              <a:t> &lt; 10.</a:t>
            </a:r>
          </a:p>
          <a:p>
            <a:pPr marL="1154430" lvl="2" indent="-514350">
              <a:buFont typeface="+mj-lt"/>
              <a:buAutoNum type="arabicParenR"/>
            </a:pPr>
            <a:r>
              <a:rPr lang="es-CO" dirty="0"/>
              <a:t>Amnesia mayor de 30 minutos.</a:t>
            </a:r>
          </a:p>
          <a:p>
            <a:pPr marL="1154430" lvl="2" indent="-514350">
              <a:buFont typeface="+mj-lt"/>
              <a:buAutoNum type="arabicParenR"/>
            </a:pPr>
            <a:r>
              <a:rPr lang="es-CO" dirty="0"/>
              <a:t>Alcoholismo.</a:t>
            </a:r>
          </a:p>
          <a:p>
            <a:pPr>
              <a:buNone/>
            </a:pPr>
            <a:r>
              <a:rPr lang="es-CO" sz="2300" dirty="0"/>
              <a:t>    </a:t>
            </a:r>
          </a:p>
          <a:p>
            <a:pPr>
              <a:buNone/>
            </a:pPr>
            <a:endParaRPr lang="es-CO" dirty="0"/>
          </a:p>
          <a:p>
            <a:pPr>
              <a:buFont typeface="Arial" pitchFamily="34" charset="0"/>
              <a:buChar char="•"/>
            </a:pPr>
            <a:endParaRPr lang="es-CO" dirty="0"/>
          </a:p>
        </p:txBody>
      </p:sp>
      <p:sp>
        <p:nvSpPr>
          <p:cNvPr id="3" name="2 Título"/>
          <p:cNvSpPr>
            <a:spLocks noGrp="1"/>
          </p:cNvSpPr>
          <p:nvPr>
            <p:ph type="title"/>
          </p:nvPr>
        </p:nvSpPr>
        <p:spPr>
          <a:xfrm>
            <a:off x="2814066" y="181738"/>
            <a:ext cx="10515600" cy="1325563"/>
          </a:xfrm>
        </p:spPr>
        <p:txBody>
          <a:bodyPr/>
          <a:lstStyle/>
          <a:p>
            <a:pPr algn="ctr"/>
            <a:r>
              <a:rPr lang="es-CO" b="1" dirty="0"/>
              <a:t>Tratamiento</a:t>
            </a:r>
          </a:p>
        </p:txBody>
      </p:sp>
      <p:sp>
        <p:nvSpPr>
          <p:cNvPr id="4" name="Rectángulo 3"/>
          <p:cNvSpPr/>
          <p:nvPr/>
        </p:nvSpPr>
        <p:spPr>
          <a:xfrm>
            <a:off x="5075682" y="6098946"/>
            <a:ext cx="8471916" cy="307777"/>
          </a:xfrm>
          <a:prstGeom prst="rect">
            <a:avLst/>
          </a:prstGeom>
        </p:spPr>
        <p:txBody>
          <a:bodyPr wrap="square">
            <a:spAutoFit/>
          </a:bodyPr>
          <a:lstStyle/>
          <a:p>
            <a:r>
              <a:rPr lang="es-CO" sz="700" dirty="0" err="1">
                <a:latin typeface="Montserrat" panose="00000500000000000000" pitchFamily="50" charset="0"/>
                <a:ea typeface="Calibri" panose="020F0502020204030204" pitchFamily="34" charset="0"/>
                <a:cs typeface="Times New Roman" panose="02020603050405020304" pitchFamily="18" charset="0"/>
              </a:rPr>
              <a:t>Carney</a:t>
            </a:r>
            <a:r>
              <a:rPr lang="es-CO" sz="700" dirty="0">
                <a:latin typeface="Montserrat" panose="00000500000000000000" pitchFamily="50" charset="0"/>
                <a:ea typeface="Calibri" panose="020F0502020204030204" pitchFamily="34" charset="0"/>
                <a:cs typeface="Times New Roman" panose="02020603050405020304" pitchFamily="18" charset="0"/>
              </a:rPr>
              <a:t> N, </a:t>
            </a:r>
            <a:r>
              <a:rPr lang="es-CO" sz="700" dirty="0" err="1">
                <a:latin typeface="Montserrat" panose="00000500000000000000" pitchFamily="50" charset="0"/>
                <a:ea typeface="Calibri" panose="020F0502020204030204" pitchFamily="34" charset="0"/>
                <a:cs typeface="Times New Roman" panose="02020603050405020304" pitchFamily="18" charset="0"/>
              </a:rPr>
              <a:t>Totten</a:t>
            </a:r>
            <a:r>
              <a:rPr lang="es-CO" sz="700" dirty="0">
                <a:latin typeface="Montserrat" panose="00000500000000000000" pitchFamily="50" charset="0"/>
                <a:ea typeface="Calibri" panose="020F0502020204030204" pitchFamily="34" charset="0"/>
                <a:cs typeface="Times New Roman" panose="02020603050405020304" pitchFamily="18" charset="0"/>
              </a:rPr>
              <a:t> AM, </a:t>
            </a:r>
            <a:r>
              <a:rPr lang="es-CO" sz="700" dirty="0" err="1">
                <a:latin typeface="Montserrat" panose="00000500000000000000" pitchFamily="50" charset="0"/>
                <a:ea typeface="Calibri" panose="020F0502020204030204" pitchFamily="34" charset="0"/>
                <a:cs typeface="Times New Roman" panose="02020603050405020304" pitchFamily="18" charset="0"/>
              </a:rPr>
              <a:t>O’Reilly</a:t>
            </a:r>
            <a:r>
              <a:rPr lang="es-CO" sz="700" dirty="0">
                <a:latin typeface="Montserrat" panose="00000500000000000000" pitchFamily="50" charset="0"/>
                <a:ea typeface="Calibri" panose="020F0502020204030204" pitchFamily="34" charset="0"/>
                <a:cs typeface="Times New Roman" panose="02020603050405020304" pitchFamily="18" charset="0"/>
              </a:rPr>
              <a:t> C, et al. Guidelines </a:t>
            </a:r>
            <a:r>
              <a:rPr lang="es-CO" sz="700" dirty="0" err="1">
                <a:latin typeface="Montserrat" panose="00000500000000000000" pitchFamily="50" charset="0"/>
                <a:ea typeface="Calibri" panose="020F0502020204030204" pitchFamily="34" charset="0"/>
                <a:cs typeface="Times New Roman" panose="02020603050405020304" pitchFamily="18" charset="0"/>
              </a:rPr>
              <a:t>for</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the</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management</a:t>
            </a:r>
            <a:r>
              <a:rPr lang="es-CO" sz="700" dirty="0">
                <a:latin typeface="Montserrat" panose="00000500000000000000" pitchFamily="50" charset="0"/>
                <a:ea typeface="Calibri" panose="020F0502020204030204" pitchFamily="34" charset="0"/>
                <a:cs typeface="Times New Roman" panose="02020603050405020304" pitchFamily="18" charset="0"/>
              </a:rPr>
              <a:t> of </a:t>
            </a:r>
            <a:r>
              <a:rPr lang="es-CO" sz="700" dirty="0" err="1">
                <a:latin typeface="Montserrat" panose="00000500000000000000" pitchFamily="50" charset="0"/>
                <a:ea typeface="Calibri" panose="020F0502020204030204" pitchFamily="34" charset="0"/>
                <a:cs typeface="Times New Roman" panose="02020603050405020304" pitchFamily="18" charset="0"/>
              </a:rPr>
              <a:t>severe</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traumatic</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brain</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injury</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4th</a:t>
            </a:r>
            <a:r>
              <a:rPr lang="es-CO" sz="700" dirty="0">
                <a:latin typeface="Montserrat" panose="00000500000000000000" pitchFamily="50" charset="0"/>
                <a:ea typeface="Calibri" panose="020F0502020204030204" pitchFamily="34" charset="0"/>
                <a:cs typeface="Times New Roman" panose="02020603050405020304" pitchFamily="18" charset="0"/>
              </a:rPr>
              <a:t> </a:t>
            </a:r>
            <a:r>
              <a:rPr lang="es-CO" sz="700" dirty="0" err="1">
                <a:latin typeface="Montserrat" panose="00000500000000000000" pitchFamily="50" charset="0"/>
                <a:ea typeface="Calibri" panose="020F0502020204030204" pitchFamily="34" charset="0"/>
                <a:cs typeface="Times New Roman" panose="02020603050405020304" pitchFamily="18" charset="0"/>
              </a:rPr>
              <a:t>edition</a:t>
            </a:r>
            <a:r>
              <a:rPr lang="es-CO" sz="700" dirty="0">
                <a:latin typeface="Montserrat" panose="00000500000000000000" pitchFamily="50" charset="0"/>
                <a:ea typeface="Calibri" panose="020F0502020204030204" pitchFamily="34" charset="0"/>
                <a:cs typeface="Times New Roman" panose="02020603050405020304" pitchFamily="18" charset="0"/>
              </a:rPr>
              <a:t>. Neurosurgery 2017;1(80):6–15. </a:t>
            </a:r>
            <a:endParaRPr lang="es-CO" sz="700" dirty="0">
              <a:latin typeface="Montserrat" panose="00000500000000000000" pitchFamily="50" charset="0"/>
              <a:cs typeface="Arial" panose="020B0604020202020204" pitchFamily="34" charset="0"/>
            </a:endParaRPr>
          </a:p>
          <a:p>
            <a:r>
              <a:rPr lang="es-CO" sz="700" dirty="0">
                <a:latin typeface="Montserrat" panose="00000500000000000000" pitchFamily="50" charset="0"/>
                <a:cs typeface="Arial" panose="020B0604020202020204" pitchFamily="34" charset="0"/>
              </a:rPr>
              <a:t>Guidelines </a:t>
            </a:r>
            <a:r>
              <a:rPr lang="es-CO" sz="700" dirty="0" err="1">
                <a:latin typeface="Montserrat" panose="00000500000000000000" pitchFamily="50" charset="0"/>
                <a:cs typeface="Arial" panose="020B0604020202020204" pitchFamily="34" charset="0"/>
              </a:rPr>
              <a:t>for</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the</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management</a:t>
            </a:r>
            <a:r>
              <a:rPr lang="es-CO" sz="700" dirty="0">
                <a:latin typeface="Montserrat" panose="00000500000000000000" pitchFamily="50" charset="0"/>
                <a:cs typeface="Arial" panose="020B0604020202020204" pitchFamily="34" charset="0"/>
              </a:rPr>
              <a:t> of </a:t>
            </a:r>
            <a:r>
              <a:rPr lang="es-CO" sz="700" dirty="0" err="1">
                <a:latin typeface="Montserrat" panose="00000500000000000000" pitchFamily="50" charset="0"/>
                <a:cs typeface="Arial" panose="020B0604020202020204" pitchFamily="34" charset="0"/>
              </a:rPr>
              <a:t>severe</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traumatic</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brain</a:t>
            </a:r>
            <a:r>
              <a:rPr lang="es-CO" sz="700" dirty="0">
                <a:latin typeface="Montserrat" panose="00000500000000000000" pitchFamily="50" charset="0"/>
                <a:cs typeface="Arial" panose="020B0604020202020204" pitchFamily="34" charset="0"/>
              </a:rPr>
              <a:t> </a:t>
            </a:r>
            <a:r>
              <a:rPr lang="es-CO" sz="700" dirty="0" err="1">
                <a:latin typeface="Montserrat" panose="00000500000000000000" pitchFamily="50" charset="0"/>
                <a:cs typeface="Arial" panose="020B0604020202020204" pitchFamily="34" charset="0"/>
              </a:rPr>
              <a:t>injury</a:t>
            </a:r>
            <a:r>
              <a:rPr lang="es-CO" sz="700" dirty="0">
                <a:latin typeface="Montserrat" panose="00000500000000000000" pitchFamily="50" charset="0"/>
                <a:cs typeface="Arial" panose="020B0604020202020204" pitchFamily="34" charset="0"/>
              </a:rPr>
              <a:t>. J </a:t>
            </a:r>
            <a:r>
              <a:rPr lang="es-CO" sz="700" dirty="0" err="1">
                <a:latin typeface="Montserrat" panose="00000500000000000000" pitchFamily="50" charset="0"/>
                <a:cs typeface="Arial" panose="020B0604020202020204" pitchFamily="34" charset="0"/>
              </a:rPr>
              <a:t>Neurotrauma</a:t>
            </a:r>
            <a:r>
              <a:rPr lang="es-CO" sz="700" dirty="0">
                <a:latin typeface="Montserrat" panose="00000500000000000000" pitchFamily="50" charset="0"/>
                <a:cs typeface="Arial" panose="020B0604020202020204" pitchFamily="34" charset="0"/>
              </a:rPr>
              <a:t>. </a:t>
            </a:r>
            <a:r>
              <a:rPr lang="en-US" sz="700" dirty="0">
                <a:latin typeface="Montserrat" panose="00000500000000000000" pitchFamily="50" charset="0"/>
                <a:cs typeface="Arial" panose="020B0604020202020204" pitchFamily="34" charset="0"/>
              </a:rPr>
              <a:t>2007;24 </a:t>
            </a:r>
            <a:r>
              <a:rPr lang="en-US" sz="700" dirty="0" err="1">
                <a:latin typeface="Montserrat" panose="00000500000000000000" pitchFamily="50" charset="0"/>
                <a:cs typeface="Arial" panose="020B0604020202020204" pitchFamily="34" charset="0"/>
              </a:rPr>
              <a:t>Suppl</a:t>
            </a:r>
            <a:r>
              <a:rPr lang="en-US" sz="700" dirty="0">
                <a:latin typeface="Montserrat" panose="00000500000000000000" pitchFamily="50" charset="0"/>
                <a:cs typeface="Arial" panose="020B0604020202020204" pitchFamily="34" charset="0"/>
              </a:rPr>
              <a:t> </a:t>
            </a:r>
            <a:r>
              <a:rPr lang="en-US" sz="700" dirty="0" err="1">
                <a:latin typeface="Montserrat" panose="00000500000000000000" pitchFamily="50" charset="0"/>
                <a:cs typeface="Arial" panose="020B0604020202020204" pitchFamily="34" charset="0"/>
              </a:rPr>
              <a:t>1:S1-106</a:t>
            </a:r>
            <a:r>
              <a:rPr lang="en-US" sz="700" dirty="0">
                <a:latin typeface="Montserrat" panose="00000500000000000000" pitchFamily="50" charset="0"/>
                <a:cs typeface="Arial" panose="020B0604020202020204" pitchFamily="34" charset="0"/>
              </a:rPr>
              <a:t>. </a:t>
            </a:r>
            <a:r>
              <a:rPr lang="en-US" sz="700" dirty="0" err="1">
                <a:latin typeface="Montserrat" panose="00000500000000000000" pitchFamily="50" charset="0"/>
                <a:cs typeface="Arial" panose="020B0604020202020204" pitchFamily="34" charset="0"/>
              </a:rPr>
              <a:t>PMID</a:t>
            </a:r>
            <a:r>
              <a:rPr lang="en-US" sz="700" dirty="0">
                <a:latin typeface="Montserrat" panose="00000500000000000000" pitchFamily="50" charset="0"/>
                <a:cs typeface="Arial" panose="020B0604020202020204" pitchFamily="34" charset="0"/>
              </a:rPr>
              <a:t>: 17511554.</a:t>
            </a:r>
            <a:endParaRPr lang="es-CO" sz="700" dirty="0">
              <a:latin typeface="Montserrat" panose="00000500000000000000" pitchFamily="50" charset="0"/>
              <a:cs typeface="Arial" panose="020B0604020202020204" pitchFamily="34" charset="0"/>
            </a:endParaRPr>
          </a:p>
        </p:txBody>
      </p:sp>
    </p:spTree>
    <p:extLst>
      <p:ext uri="{BB962C8B-B14F-4D97-AF65-F5344CB8AC3E}">
        <p14:creationId xmlns:p14="http://schemas.microsoft.com/office/powerpoint/2010/main" val="408438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ox(in)">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box(in)">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ox(in)">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box(in)">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box(in)">
                                      <p:cBhvr>
                                        <p:cTn id="32" dur="500"/>
                                        <p:tgtEl>
                                          <p:spTgt spid="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box(in)">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box(in)">
                                      <p:cBhvr>
                                        <p:cTn id="42" dur="500"/>
                                        <p:tgtEl>
                                          <p:spTgt spid="2">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2">
                                            <p:txEl>
                                              <p:pRg st="11" end="11"/>
                                            </p:txEl>
                                          </p:spTgt>
                                        </p:tgtEl>
                                        <p:attrNameLst>
                                          <p:attrName>style.visibility</p:attrName>
                                        </p:attrNameLst>
                                      </p:cBhvr>
                                      <p:to>
                                        <p:strVal val="visible"/>
                                      </p:to>
                                    </p:set>
                                    <p:animEffect transition="in" filter="box(in)">
                                      <p:cBhvr>
                                        <p:cTn id="47" dur="500"/>
                                        <p:tgtEl>
                                          <p:spTgt spid="2">
                                            <p:txEl>
                                              <p:pRg st="11" end="11"/>
                                            </p:txEl>
                                          </p:spTgt>
                                        </p:tgtEl>
                                      </p:cBhvr>
                                    </p:animEffect>
                                  </p:childTnLst>
                                </p:cTn>
                              </p:par>
                              <p:par>
                                <p:cTn id="48" presetID="4" presetClass="entr" presetSubtype="16" fill="hold" nodeType="withEffect">
                                  <p:stCondLst>
                                    <p:cond delay="0"/>
                                  </p:stCondLst>
                                  <p:childTnLst>
                                    <p:set>
                                      <p:cBhvr>
                                        <p:cTn id="49" dur="1" fill="hold">
                                          <p:stCondLst>
                                            <p:cond delay="0"/>
                                          </p:stCondLst>
                                        </p:cTn>
                                        <p:tgtEl>
                                          <p:spTgt spid="2">
                                            <p:txEl>
                                              <p:pRg st="12" end="12"/>
                                            </p:txEl>
                                          </p:spTgt>
                                        </p:tgtEl>
                                        <p:attrNameLst>
                                          <p:attrName>style.visibility</p:attrName>
                                        </p:attrNameLst>
                                      </p:cBhvr>
                                      <p:to>
                                        <p:strVal val="visible"/>
                                      </p:to>
                                    </p:set>
                                    <p:animEffect transition="in" filter="box(in)">
                                      <p:cBhvr>
                                        <p:cTn id="50"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70850" y="1331599"/>
            <a:ext cx="6273425" cy="4709160"/>
          </a:xfrm>
        </p:spPr>
        <p:txBody>
          <a:bodyPr>
            <a:normAutofit fontScale="62500" lnSpcReduction="20000"/>
          </a:bodyPr>
          <a:lstStyle/>
          <a:p>
            <a:pPr>
              <a:buFont typeface="Arial" pitchFamily="34" charset="0"/>
              <a:buChar char="•"/>
            </a:pPr>
            <a:r>
              <a:rPr lang="es-CO" sz="3400" b="1" dirty="0"/>
              <a:t>Anticonvulsivantes:</a:t>
            </a:r>
          </a:p>
          <a:p>
            <a:pPr>
              <a:buNone/>
            </a:pPr>
            <a:endParaRPr lang="es-CO" dirty="0"/>
          </a:p>
          <a:p>
            <a:pPr>
              <a:buNone/>
            </a:pPr>
            <a:r>
              <a:rPr lang="es-CO" b="1" dirty="0"/>
              <a:t>Si está convulsionando</a:t>
            </a:r>
            <a:r>
              <a:rPr lang="es-CO" dirty="0"/>
              <a:t>: Midazolam parenteral.</a:t>
            </a:r>
          </a:p>
          <a:p>
            <a:pPr>
              <a:buNone/>
            </a:pPr>
            <a:endParaRPr lang="es-CO" dirty="0"/>
          </a:p>
          <a:p>
            <a:pPr lvl="1">
              <a:buFontTx/>
              <a:buChar char="-"/>
            </a:pPr>
            <a:r>
              <a:rPr lang="es-CO" dirty="0"/>
              <a:t>“</a:t>
            </a:r>
            <a:r>
              <a:rPr lang="es-CO" dirty="0" err="1"/>
              <a:t>Epaminizar</a:t>
            </a:r>
            <a:r>
              <a:rPr lang="es-CO" dirty="0"/>
              <a:t>” (</a:t>
            </a:r>
            <a:r>
              <a:rPr lang="es-CO" dirty="0" err="1"/>
              <a:t>Fenitoina</a:t>
            </a:r>
            <a:r>
              <a:rPr lang="es-CO" dirty="0"/>
              <a:t> 18 a 20 mg kg/bolo) tasa de infusión 40 a 50 mg/min adultos o </a:t>
            </a:r>
            <a:r>
              <a:rPr lang="es-ES_tradnl" dirty="0"/>
              <a:t>1-</a:t>
            </a:r>
            <a:r>
              <a:rPr lang="es-ES_tradnl" dirty="0" err="1"/>
              <a:t>3mg</a:t>
            </a:r>
            <a:r>
              <a:rPr lang="es-ES_tradnl" dirty="0"/>
              <a:t>/kg/min en niños (riesgo de hipotensión y arritmias). </a:t>
            </a:r>
            <a:endParaRPr lang="es-ES" sz="2800" b="1" dirty="0"/>
          </a:p>
          <a:p>
            <a:pPr lvl="1">
              <a:buFontTx/>
              <a:buChar char="-"/>
            </a:pPr>
            <a:endParaRPr lang="es-CO" dirty="0"/>
          </a:p>
          <a:p>
            <a:pPr>
              <a:buNone/>
            </a:pPr>
            <a:endParaRPr lang="es-CO" dirty="0"/>
          </a:p>
          <a:p>
            <a:pPr lvl="1">
              <a:buFontTx/>
              <a:buChar char="-"/>
            </a:pPr>
            <a:r>
              <a:rPr lang="es-CO" dirty="0"/>
              <a:t>Continuar 5 mg/kg/día IV (cada 8 horas). </a:t>
            </a:r>
          </a:p>
          <a:p>
            <a:pPr>
              <a:buNone/>
            </a:pPr>
            <a:endParaRPr lang="es-CO" dirty="0"/>
          </a:p>
          <a:p>
            <a:pPr>
              <a:buNone/>
            </a:pPr>
            <a:endParaRPr lang="es-CO" i="1" dirty="0"/>
          </a:p>
          <a:p>
            <a:pPr>
              <a:buNone/>
            </a:pPr>
            <a:r>
              <a:rPr lang="es-CO" i="1" dirty="0"/>
              <a:t>Convulsión temprana e inmediata: </a:t>
            </a:r>
          </a:p>
          <a:p>
            <a:pPr lvl="1"/>
            <a:r>
              <a:rPr lang="es-CO" dirty="0"/>
              <a:t>Tratamiento por 7 días, al alta sin tratamiento.</a:t>
            </a:r>
          </a:p>
          <a:p>
            <a:pPr>
              <a:buNone/>
            </a:pPr>
            <a:endParaRPr lang="es-CO" dirty="0"/>
          </a:p>
          <a:p>
            <a:pPr>
              <a:buNone/>
            </a:pPr>
            <a:r>
              <a:rPr lang="es-CO" i="1" dirty="0"/>
              <a:t>Convulsión tardía: </a:t>
            </a:r>
          </a:p>
          <a:p>
            <a:pPr lvl="1"/>
            <a:r>
              <a:rPr lang="es-CO" dirty="0"/>
              <a:t>Alta con tratamiento anticonvulsivo.</a:t>
            </a:r>
          </a:p>
          <a:p>
            <a:pPr>
              <a:buFont typeface="Arial" pitchFamily="34" charset="0"/>
              <a:buChar char="•"/>
            </a:pPr>
            <a:endParaRPr lang="es-CO" dirty="0"/>
          </a:p>
        </p:txBody>
      </p:sp>
      <p:sp>
        <p:nvSpPr>
          <p:cNvPr id="3" name="2 Título"/>
          <p:cNvSpPr>
            <a:spLocks noGrp="1"/>
          </p:cNvSpPr>
          <p:nvPr>
            <p:ph type="title"/>
          </p:nvPr>
        </p:nvSpPr>
        <p:spPr>
          <a:xfrm>
            <a:off x="2528674" y="154459"/>
            <a:ext cx="10515600" cy="1325563"/>
          </a:xfrm>
        </p:spPr>
        <p:txBody>
          <a:bodyPr/>
          <a:lstStyle/>
          <a:p>
            <a:pPr algn="ctr"/>
            <a:r>
              <a:rPr lang="es-CO" b="1" dirty="0"/>
              <a:t>Tratamiento</a:t>
            </a:r>
          </a:p>
        </p:txBody>
      </p:sp>
    </p:spTree>
    <p:extLst>
      <p:ext uri="{BB962C8B-B14F-4D97-AF65-F5344CB8AC3E}">
        <p14:creationId xmlns:p14="http://schemas.microsoft.com/office/powerpoint/2010/main" val="238720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ox(in)">
                                      <p:cBhvr>
                                        <p:cTn id="7" dur="500"/>
                                        <p:tgtEl>
                                          <p:spTgt spid="2">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ox(in)">
                                      <p:cBhvr>
                                        <p:cTn id="10" dur="500"/>
                                        <p:tgtEl>
                                          <p:spTgt spid="2">
                                            <p:txEl>
                                              <p:pRg st="4" end="4"/>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animEffect transition="in" filter="box(in)">
                                      <p:cBhvr>
                                        <p:cTn id="13" dur="500"/>
                                        <p:tgtEl>
                                          <p:spTgt spid="2">
                                            <p:txEl>
                                              <p:pRg st="7" end="7"/>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2">
                                            <p:txEl>
                                              <p:pRg st="10" end="10"/>
                                            </p:txEl>
                                          </p:spTgt>
                                        </p:tgtEl>
                                        <p:attrNameLst>
                                          <p:attrName>style.visibility</p:attrName>
                                        </p:attrNameLst>
                                      </p:cBhvr>
                                      <p:to>
                                        <p:strVal val="visible"/>
                                      </p:to>
                                    </p:set>
                                    <p:animEffect transition="in" filter="box(in)">
                                      <p:cBhvr>
                                        <p:cTn id="16" dur="500"/>
                                        <p:tgtEl>
                                          <p:spTgt spid="2">
                                            <p:txEl>
                                              <p:pRg st="10" end="10"/>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box(in)">
                                      <p:cBhvr>
                                        <p:cTn id="19" dur="500"/>
                                        <p:tgtEl>
                                          <p:spTgt spid="2">
                                            <p:txEl>
                                              <p:pRg st="11" end="11"/>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Effect transition="in" filter="box(in)">
                                      <p:cBhvr>
                                        <p:cTn id="22" dur="500"/>
                                        <p:tgtEl>
                                          <p:spTgt spid="2">
                                            <p:txEl>
                                              <p:pRg st="13" end="13"/>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2">
                                            <p:txEl>
                                              <p:pRg st="14" end="14"/>
                                            </p:txEl>
                                          </p:spTgt>
                                        </p:tgtEl>
                                        <p:attrNameLst>
                                          <p:attrName>style.visibility</p:attrName>
                                        </p:attrNameLst>
                                      </p:cBhvr>
                                      <p:to>
                                        <p:strVal val="visible"/>
                                      </p:to>
                                    </p:set>
                                    <p:animEffect transition="in" filter="box(in)">
                                      <p:cBhvr>
                                        <p:cTn id="25"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576898"/>
            <a:ext cx="10515600" cy="1325563"/>
          </a:xfrm>
        </p:spPr>
        <p:txBody>
          <a:bodyPr/>
          <a:lstStyle/>
          <a:p>
            <a:pPr algn="ctr"/>
            <a:r>
              <a:rPr lang="es-CO" b="1" dirty="0"/>
              <a:t>Tratamiento</a:t>
            </a:r>
          </a:p>
        </p:txBody>
      </p:sp>
      <p:sp>
        <p:nvSpPr>
          <p:cNvPr id="3" name="Marcador de contenido 2"/>
          <p:cNvSpPr>
            <a:spLocks noGrp="1"/>
          </p:cNvSpPr>
          <p:nvPr>
            <p:ph sz="quarter" idx="1"/>
          </p:nvPr>
        </p:nvSpPr>
        <p:spPr>
          <a:xfrm>
            <a:off x="838200" y="1902461"/>
            <a:ext cx="10515600" cy="3142301"/>
          </a:xfrm>
        </p:spPr>
        <p:txBody>
          <a:bodyPr/>
          <a:lstStyle/>
          <a:p>
            <a:pPr marL="0" indent="0">
              <a:buNone/>
            </a:pPr>
            <a:endParaRPr lang="es-CO" b="1" dirty="0"/>
          </a:p>
          <a:p>
            <a:pPr marL="0" indent="0">
              <a:buNone/>
            </a:pPr>
            <a:r>
              <a:rPr lang="es-CO" b="1" dirty="0"/>
              <a:t>ACIDO TRANEXÁMICO</a:t>
            </a:r>
          </a:p>
        </p:txBody>
      </p:sp>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43667" y="1813239"/>
            <a:ext cx="5679711" cy="3161107"/>
          </a:xfrm>
          <a:prstGeom prst="rect">
            <a:avLst/>
          </a:prstGeom>
        </p:spPr>
      </p:pic>
    </p:spTree>
    <p:extLst>
      <p:ext uri="{BB962C8B-B14F-4D97-AF65-F5344CB8AC3E}">
        <p14:creationId xmlns:p14="http://schemas.microsoft.com/office/powerpoint/2010/main" val="9496845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2146802134"/>
              </p:ext>
            </p:extLst>
          </p:nvPr>
        </p:nvGraphicFramePr>
        <p:xfrm>
          <a:off x="5753522" y="198120"/>
          <a:ext cx="6096000" cy="64617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0" baseline="0" dirty="0">
                          <a:solidFill>
                            <a:schemeClr val="tx1"/>
                          </a:solidFill>
                          <a:latin typeface="Montserrat" panose="00000500000000000000" pitchFamily="50" charset="0"/>
                        </a:rPr>
                        <a:t>1. Hospitalizar y rotular por neurocirugía</a:t>
                      </a:r>
                    </a:p>
                  </a:txBody>
                  <a:tcPr/>
                </a:tc>
                <a:extLst>
                  <a:ext uri="{0D108BD9-81ED-4DB2-BD59-A6C34878D82A}">
                    <a16:rowId xmlns:a16="http://schemas.microsoft.com/office/drawing/2014/main" val="10000"/>
                  </a:ext>
                </a:extLst>
              </a:tr>
              <a:tr h="0">
                <a:tc>
                  <a:txBody>
                    <a:bodyPr/>
                    <a:lstStyle/>
                    <a:p>
                      <a:pPr marL="0" indent="0">
                        <a:buNone/>
                      </a:pPr>
                      <a:r>
                        <a:rPr lang="es-ES" baseline="0" dirty="0">
                          <a:latin typeface="Montserrat" panose="00000500000000000000" pitchFamily="50" charset="0"/>
                        </a:rPr>
                        <a:t>2. Nada vía oral.</a:t>
                      </a:r>
                    </a:p>
                  </a:txBody>
                  <a:tcPr/>
                </a:tc>
                <a:extLst>
                  <a:ext uri="{0D108BD9-81ED-4DB2-BD59-A6C34878D82A}">
                    <a16:rowId xmlns:a16="http://schemas.microsoft.com/office/drawing/2014/main" val="10001"/>
                  </a:ext>
                </a:extLst>
              </a:tr>
              <a:tr h="370840">
                <a:tc>
                  <a:txBody>
                    <a:bodyPr/>
                    <a:lstStyle/>
                    <a:p>
                      <a:r>
                        <a:rPr lang="es-ES" dirty="0">
                          <a:latin typeface="Montserrat" panose="00000500000000000000" pitchFamily="50" charset="0"/>
                        </a:rPr>
                        <a:t>3. Cabecera</a:t>
                      </a:r>
                      <a:r>
                        <a:rPr lang="es-ES" baseline="0" dirty="0">
                          <a:latin typeface="Montserrat" panose="00000500000000000000" pitchFamily="50" charset="0"/>
                        </a:rPr>
                        <a:t> a 30 grados.</a:t>
                      </a:r>
                    </a:p>
                    <a:p>
                      <a:r>
                        <a:rPr lang="es-ES" baseline="0" dirty="0">
                          <a:latin typeface="Montserrat" panose="00000500000000000000" pitchFamily="50" charset="0"/>
                        </a:rPr>
                        <a:t>4. Control signos vitales cada hora.</a:t>
                      </a:r>
                      <a:endParaRPr lang="es-ES" dirty="0">
                        <a:latin typeface="Montserrat" panose="00000500000000000000" pitchFamily="50" charset="0"/>
                      </a:endParaRPr>
                    </a:p>
                  </a:txBody>
                  <a:tcPr/>
                </a:tc>
                <a:extLst>
                  <a:ext uri="{0D108BD9-81ED-4DB2-BD59-A6C34878D82A}">
                    <a16:rowId xmlns:a16="http://schemas.microsoft.com/office/drawing/2014/main" val="10002"/>
                  </a:ext>
                </a:extLst>
              </a:tr>
              <a:tr h="370840">
                <a:tc>
                  <a:txBody>
                    <a:bodyPr/>
                    <a:lstStyle/>
                    <a:p>
                      <a:r>
                        <a:rPr lang="es-ES" dirty="0">
                          <a:latin typeface="Montserrat" panose="00000500000000000000" pitchFamily="50" charset="0"/>
                        </a:rPr>
                        <a:t>5. O2</a:t>
                      </a:r>
                      <a:r>
                        <a:rPr lang="es-ES" baseline="0" dirty="0">
                          <a:latin typeface="Montserrat" panose="00000500000000000000" pitchFamily="50" charset="0"/>
                        </a:rPr>
                        <a:t> Sí Sat02 &lt;94%.</a:t>
                      </a:r>
                      <a:endParaRPr lang="es-ES" dirty="0">
                        <a:latin typeface="Montserrat" panose="00000500000000000000" pitchFamily="50" charset="0"/>
                      </a:endParaRPr>
                    </a:p>
                  </a:txBody>
                  <a:tcPr/>
                </a:tc>
                <a:extLst>
                  <a:ext uri="{0D108BD9-81ED-4DB2-BD59-A6C34878D82A}">
                    <a16:rowId xmlns:a16="http://schemas.microsoft.com/office/drawing/2014/main" val="10003"/>
                  </a:ext>
                </a:extLst>
              </a:tr>
              <a:tr h="370840">
                <a:tc>
                  <a:txBody>
                    <a:bodyPr/>
                    <a:lstStyle/>
                    <a:p>
                      <a:r>
                        <a:rPr lang="es-ES" dirty="0">
                          <a:latin typeface="Montserrat" panose="00000500000000000000" pitchFamily="50" charset="0"/>
                        </a:rPr>
                        <a:t>6. SSN 0.9% 80cc/hora.</a:t>
                      </a:r>
                    </a:p>
                  </a:txBody>
                  <a:tcPr/>
                </a:tc>
                <a:extLst>
                  <a:ext uri="{0D108BD9-81ED-4DB2-BD59-A6C34878D82A}">
                    <a16:rowId xmlns:a16="http://schemas.microsoft.com/office/drawing/2014/main" val="10004"/>
                  </a:ext>
                </a:extLst>
              </a:tr>
              <a:tr h="370840">
                <a:tc>
                  <a:txBody>
                    <a:bodyPr/>
                    <a:lstStyle/>
                    <a:p>
                      <a:r>
                        <a:rPr lang="es-ES" dirty="0">
                          <a:latin typeface="Montserrat" panose="00000500000000000000" pitchFamily="50" charset="0"/>
                        </a:rPr>
                        <a:t>7. </a:t>
                      </a:r>
                      <a:r>
                        <a:rPr lang="es-ES" dirty="0" err="1">
                          <a:latin typeface="Montserrat" panose="00000500000000000000" pitchFamily="50" charset="0"/>
                        </a:rPr>
                        <a:t>Urochip</a:t>
                      </a:r>
                      <a:r>
                        <a:rPr lang="es-ES" dirty="0">
                          <a:latin typeface="Montserrat" panose="00000500000000000000" pitchFamily="50" charset="0"/>
                        </a:rPr>
                        <a:t>.</a:t>
                      </a:r>
                    </a:p>
                  </a:txBody>
                  <a:tcPr/>
                </a:tc>
                <a:extLst>
                  <a:ext uri="{0D108BD9-81ED-4DB2-BD59-A6C34878D82A}">
                    <a16:rowId xmlns:a16="http://schemas.microsoft.com/office/drawing/2014/main" val="10005"/>
                  </a:ext>
                </a:extLst>
              </a:tr>
              <a:tr h="370840">
                <a:tc>
                  <a:txBody>
                    <a:bodyPr/>
                    <a:lstStyle/>
                    <a:p>
                      <a:r>
                        <a:rPr lang="es-ES" dirty="0">
                          <a:latin typeface="Montserrat" panose="00000500000000000000" pitchFamily="50" charset="0"/>
                        </a:rPr>
                        <a:t>8. Sangrar para HLG, TP, TPT, plaquetas, ionograma, Cr, glucosa,  tóxicos.</a:t>
                      </a:r>
                    </a:p>
                  </a:txBody>
                  <a:tcPr/>
                </a:tc>
                <a:extLst>
                  <a:ext uri="{0D108BD9-81ED-4DB2-BD59-A6C34878D82A}">
                    <a16:rowId xmlns:a16="http://schemas.microsoft.com/office/drawing/2014/main" val="10006"/>
                  </a:ext>
                </a:extLst>
              </a:tr>
              <a:tr h="370840">
                <a:tc>
                  <a:txBody>
                    <a:bodyPr/>
                    <a:lstStyle/>
                    <a:p>
                      <a:r>
                        <a:rPr lang="es-ES" dirty="0">
                          <a:latin typeface="Montserrat" panose="00000500000000000000" pitchFamily="50" charset="0"/>
                        </a:rPr>
                        <a:t>9. </a:t>
                      </a:r>
                      <a:r>
                        <a:rPr lang="es-ES" dirty="0" err="1">
                          <a:latin typeface="Montserrat" panose="00000500000000000000" pitchFamily="50" charset="0"/>
                        </a:rPr>
                        <a:t>Dipirona</a:t>
                      </a:r>
                      <a:r>
                        <a:rPr lang="es-ES" dirty="0">
                          <a:latin typeface="Montserrat" panose="00000500000000000000" pitchFamily="50" charset="0"/>
                        </a:rPr>
                        <a:t> 1gr IV cada 6 </a:t>
                      </a:r>
                      <a:r>
                        <a:rPr lang="es-ES" dirty="0" err="1">
                          <a:latin typeface="Montserrat" panose="00000500000000000000" pitchFamily="50" charset="0"/>
                        </a:rPr>
                        <a:t>hrs</a:t>
                      </a:r>
                      <a:r>
                        <a:rPr lang="es-ES" dirty="0">
                          <a:latin typeface="Montserrat" panose="00000500000000000000" pitchFamily="50" charset="0"/>
                        </a:rPr>
                        <a:t>.</a:t>
                      </a:r>
                    </a:p>
                  </a:txBody>
                  <a:tcPr/>
                </a:tc>
                <a:extLst>
                  <a:ext uri="{0D108BD9-81ED-4DB2-BD59-A6C34878D82A}">
                    <a16:rowId xmlns:a16="http://schemas.microsoft.com/office/drawing/2014/main" val="10007"/>
                  </a:ext>
                </a:extLst>
              </a:tr>
              <a:tr h="370840">
                <a:tc>
                  <a:txBody>
                    <a:bodyPr/>
                    <a:lstStyle/>
                    <a:p>
                      <a:r>
                        <a:rPr lang="es-ES" dirty="0">
                          <a:latin typeface="Montserrat" panose="00000500000000000000" pitchFamily="50" charset="0"/>
                        </a:rPr>
                        <a:t>10. Ranitidina 50mg IV cada 8 </a:t>
                      </a:r>
                      <a:r>
                        <a:rPr lang="es-ES" dirty="0" err="1">
                          <a:latin typeface="Montserrat" panose="00000500000000000000" pitchFamily="50" charset="0"/>
                        </a:rPr>
                        <a:t>hrs</a:t>
                      </a:r>
                      <a:r>
                        <a:rPr lang="es-ES" dirty="0">
                          <a:latin typeface="Montserrat" panose="00000500000000000000" pitchFamily="50" charset="0"/>
                        </a:rPr>
                        <a:t>.</a:t>
                      </a:r>
                    </a:p>
                  </a:txBody>
                  <a:tcPr/>
                </a:tc>
                <a:extLst>
                  <a:ext uri="{0D108BD9-81ED-4DB2-BD59-A6C34878D82A}">
                    <a16:rowId xmlns:a16="http://schemas.microsoft.com/office/drawing/2014/main" val="10008"/>
                  </a:ext>
                </a:extLst>
              </a:tr>
              <a:tr h="370840">
                <a:tc>
                  <a:txBody>
                    <a:bodyPr/>
                    <a:lstStyle/>
                    <a:p>
                      <a:r>
                        <a:rPr lang="es-ES" dirty="0">
                          <a:latin typeface="Montserrat" panose="00000500000000000000" pitchFamily="50" charset="0"/>
                        </a:rPr>
                        <a:t>11. Medias de compresión neumática intermitente.</a:t>
                      </a:r>
                    </a:p>
                  </a:txBody>
                  <a:tcPr/>
                </a:tc>
                <a:extLst>
                  <a:ext uri="{0D108BD9-81ED-4DB2-BD59-A6C34878D82A}">
                    <a16:rowId xmlns:a16="http://schemas.microsoft.com/office/drawing/2014/main" val="10009"/>
                  </a:ext>
                </a:extLst>
              </a:tr>
              <a:tr h="370840">
                <a:tc>
                  <a:txBody>
                    <a:bodyPr/>
                    <a:lstStyle/>
                    <a:p>
                      <a:r>
                        <a:rPr lang="es-ES" dirty="0">
                          <a:latin typeface="Montserrat" panose="00000500000000000000" pitchFamily="50" charset="0"/>
                        </a:rPr>
                        <a:t>12. Metoclopramida</a:t>
                      </a:r>
                      <a:r>
                        <a:rPr lang="es-ES" baseline="0" dirty="0">
                          <a:latin typeface="Montserrat" panose="00000500000000000000" pitchFamily="50" charset="0"/>
                        </a:rPr>
                        <a:t> 10mg IV cada 8 </a:t>
                      </a:r>
                      <a:r>
                        <a:rPr lang="es-ES" baseline="0" dirty="0" err="1">
                          <a:latin typeface="Montserrat" panose="00000500000000000000" pitchFamily="50" charset="0"/>
                        </a:rPr>
                        <a:t>hrs</a:t>
                      </a:r>
                      <a:r>
                        <a:rPr lang="es-ES" baseline="0" dirty="0">
                          <a:latin typeface="Montserrat" panose="00000500000000000000" pitchFamily="50" charset="0"/>
                        </a:rPr>
                        <a:t>.</a:t>
                      </a:r>
                      <a:endParaRPr lang="es-ES" dirty="0">
                        <a:latin typeface="Montserrat" panose="00000500000000000000" pitchFamily="50" charset="0"/>
                      </a:endParaRPr>
                    </a:p>
                  </a:txBody>
                  <a:tcPr/>
                </a:tc>
                <a:extLst>
                  <a:ext uri="{0D108BD9-81ED-4DB2-BD59-A6C34878D82A}">
                    <a16:rowId xmlns:a16="http://schemas.microsoft.com/office/drawing/2014/main" val="10010"/>
                  </a:ext>
                </a:extLst>
              </a:tr>
              <a:tr h="370840">
                <a:tc>
                  <a:txBody>
                    <a:bodyPr/>
                    <a:lstStyle/>
                    <a:p>
                      <a:r>
                        <a:rPr lang="es-ES" dirty="0">
                          <a:latin typeface="Montserrat" panose="00000500000000000000" pitchFamily="50" charset="0"/>
                        </a:rPr>
                        <a:t>13. Bisacodilo 5 mg VO cada día.</a:t>
                      </a:r>
                    </a:p>
                  </a:txBody>
                  <a:tcPr/>
                </a:tc>
                <a:extLst>
                  <a:ext uri="{0D108BD9-81ED-4DB2-BD59-A6C34878D82A}">
                    <a16:rowId xmlns:a16="http://schemas.microsoft.com/office/drawing/2014/main" val="10011"/>
                  </a:ext>
                </a:extLst>
              </a:tr>
              <a:tr h="370840">
                <a:tc>
                  <a:txBody>
                    <a:bodyPr/>
                    <a:lstStyle/>
                    <a:p>
                      <a:r>
                        <a:rPr lang="es-ES" dirty="0">
                          <a:latin typeface="Montserrat" panose="00000500000000000000" pitchFamily="50" charset="0"/>
                        </a:rPr>
                        <a:t>14. TC de cráneo simple.</a:t>
                      </a:r>
                    </a:p>
                  </a:txBody>
                  <a:tcPr/>
                </a:tc>
                <a:extLst>
                  <a:ext uri="{0D108BD9-81ED-4DB2-BD59-A6C34878D82A}">
                    <a16:rowId xmlns:a16="http://schemas.microsoft.com/office/drawing/2014/main" val="10012"/>
                  </a:ext>
                </a:extLst>
              </a:tr>
              <a:tr h="370840">
                <a:tc>
                  <a:txBody>
                    <a:bodyPr/>
                    <a:lstStyle/>
                    <a:p>
                      <a:endParaRPr lang="es-ES" dirty="0">
                        <a:latin typeface="Montserrat" panose="00000500000000000000" pitchFamily="50" charset="0"/>
                      </a:endParaRPr>
                    </a:p>
                  </a:txBody>
                  <a:tcPr/>
                </a:tc>
                <a:extLst>
                  <a:ext uri="{0D108BD9-81ED-4DB2-BD59-A6C34878D82A}">
                    <a16:rowId xmlns:a16="http://schemas.microsoft.com/office/drawing/2014/main" val="10013"/>
                  </a:ext>
                </a:extLst>
              </a:tr>
              <a:tr h="370840">
                <a:tc>
                  <a:txBody>
                    <a:bodyPr/>
                    <a:lstStyle/>
                    <a:p>
                      <a:endParaRPr lang="es-ES" dirty="0">
                        <a:latin typeface="Montserrat" panose="00000500000000000000" pitchFamily="50" charset="0"/>
                      </a:endParaRPr>
                    </a:p>
                  </a:txBody>
                  <a:tcPr/>
                </a:tc>
                <a:extLst>
                  <a:ext uri="{0D108BD9-81ED-4DB2-BD59-A6C34878D82A}">
                    <a16:rowId xmlns:a16="http://schemas.microsoft.com/office/drawing/2014/main" val="10014"/>
                  </a:ext>
                </a:extLst>
              </a:tr>
              <a:tr h="370840">
                <a:tc>
                  <a:txBody>
                    <a:bodyPr/>
                    <a:lstStyle/>
                    <a:p>
                      <a:endParaRPr lang="es-ES" dirty="0">
                        <a:latin typeface="Montserrat" panose="00000500000000000000" pitchFamily="50" charset="0"/>
                      </a:endParaRP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925106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2475" y="498000"/>
            <a:ext cx="10515600" cy="597983"/>
          </a:xfrm>
        </p:spPr>
        <p:txBody>
          <a:bodyPr>
            <a:normAutofit fontScale="90000"/>
          </a:bodyPr>
          <a:lstStyle/>
          <a:p>
            <a:r>
              <a:rPr lang="es-CO" sz="4000" b="1" dirty="0"/>
              <a:t>Clasificación TEC</a:t>
            </a: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3310" y="2239609"/>
            <a:ext cx="7365545" cy="3412287"/>
          </a:xfrm>
          <a:prstGeom prst="rect">
            <a:avLst/>
          </a:prstGeom>
          <a:ln w="28575">
            <a:solidFill>
              <a:schemeClr val="bg1">
                <a:lumMod val="75000"/>
              </a:schemeClr>
            </a:solidFill>
          </a:ln>
        </p:spPr>
      </p:pic>
      <p:sp>
        <p:nvSpPr>
          <p:cNvPr id="6" name="Rectángulo 5"/>
          <p:cNvSpPr/>
          <p:nvPr/>
        </p:nvSpPr>
        <p:spPr>
          <a:xfrm>
            <a:off x="4303311" y="6025744"/>
            <a:ext cx="7365544" cy="369332"/>
          </a:xfrm>
          <a:prstGeom prst="rect">
            <a:avLst/>
          </a:prstGeom>
        </p:spPr>
        <p:txBody>
          <a:bodyPr wrap="square">
            <a:spAutoFit/>
          </a:bodyPr>
          <a:lstStyle/>
          <a:p>
            <a:r>
              <a:rPr lang="en-US" sz="900" dirty="0">
                <a:solidFill>
                  <a:srgbClr val="333333"/>
                </a:solidFill>
                <a:latin typeface="Montserrat" panose="00000500000000000000" pitchFamily="50" charset="0"/>
              </a:rPr>
              <a:t>Adapted with permission from </a:t>
            </a:r>
            <a:r>
              <a:rPr lang="en-US" sz="900" dirty="0" err="1">
                <a:solidFill>
                  <a:srgbClr val="333333"/>
                </a:solidFill>
                <a:latin typeface="Montserrat" panose="00000500000000000000" pitchFamily="50" charset="0"/>
              </a:rPr>
              <a:t>Valadka</a:t>
            </a:r>
            <a:r>
              <a:rPr lang="en-US" sz="900" dirty="0">
                <a:solidFill>
                  <a:srgbClr val="333333"/>
                </a:solidFill>
                <a:latin typeface="Montserrat" panose="00000500000000000000" pitchFamily="50" charset="0"/>
              </a:rPr>
              <a:t> AB, Narayan RK. Emergency room management of the head-injured patient. In: Narayan RK, </a:t>
            </a:r>
            <a:r>
              <a:rPr lang="en-US" sz="900" dirty="0" err="1">
                <a:solidFill>
                  <a:srgbClr val="333333"/>
                </a:solidFill>
                <a:latin typeface="Montserrat" panose="00000500000000000000" pitchFamily="50" charset="0"/>
              </a:rPr>
              <a:t>Wilberger</a:t>
            </a:r>
            <a:r>
              <a:rPr lang="en-US" sz="900" dirty="0">
                <a:solidFill>
                  <a:srgbClr val="333333"/>
                </a:solidFill>
                <a:latin typeface="Montserrat" panose="00000500000000000000" pitchFamily="50" charset="0"/>
              </a:rPr>
              <a:t> </a:t>
            </a:r>
            <a:r>
              <a:rPr lang="es-CO" sz="900" dirty="0">
                <a:solidFill>
                  <a:srgbClr val="333333"/>
                </a:solidFill>
                <a:latin typeface="Montserrat" panose="00000500000000000000" pitchFamily="50" charset="0"/>
              </a:rPr>
              <a:t>JE, </a:t>
            </a:r>
            <a:r>
              <a:rPr lang="es-CO" sz="900" dirty="0" err="1">
                <a:solidFill>
                  <a:srgbClr val="333333"/>
                </a:solidFill>
                <a:latin typeface="Montserrat" panose="00000500000000000000" pitchFamily="50" charset="0"/>
              </a:rPr>
              <a:t>Povlishock</a:t>
            </a:r>
            <a:r>
              <a:rPr lang="es-CO" sz="900" dirty="0">
                <a:solidFill>
                  <a:srgbClr val="333333"/>
                </a:solidFill>
                <a:latin typeface="Montserrat" panose="00000500000000000000" pitchFamily="50" charset="0"/>
              </a:rPr>
              <a:t> JT, eds. </a:t>
            </a:r>
            <a:r>
              <a:rPr lang="es-CO" sz="900" i="1" dirty="0" err="1">
                <a:solidFill>
                  <a:srgbClr val="333333"/>
                </a:solidFill>
                <a:latin typeface="Montserrat" panose="00000500000000000000" pitchFamily="50" charset="0"/>
              </a:rPr>
              <a:t>Neurotrauma</a:t>
            </a:r>
            <a:r>
              <a:rPr lang="es-CO" sz="900" dirty="0">
                <a:solidFill>
                  <a:srgbClr val="333333"/>
                </a:solidFill>
                <a:latin typeface="Montserrat" panose="00000500000000000000" pitchFamily="50" charset="0"/>
              </a:rPr>
              <a:t>. New York, NY: McGraw-Hill, 1996:120.</a:t>
            </a:r>
            <a:endParaRPr lang="es-CO" sz="2000" dirty="0">
              <a:latin typeface="Montserrat" panose="00000500000000000000" pitchFamily="50" charset="0"/>
            </a:endParaRPr>
          </a:p>
        </p:txBody>
      </p:sp>
      <p:sp>
        <p:nvSpPr>
          <p:cNvPr id="7" name="Rectángulo 6"/>
          <p:cNvSpPr/>
          <p:nvPr/>
        </p:nvSpPr>
        <p:spPr>
          <a:xfrm>
            <a:off x="9041879" y="262235"/>
            <a:ext cx="2510407" cy="738664"/>
          </a:xfrm>
          <a:prstGeom prst="rect">
            <a:avLst/>
          </a:prstGeom>
          <a:solidFill>
            <a:srgbClr val="152B4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CO" sz="1400" b="1" dirty="0">
                <a:latin typeface="Montserrat" panose="00000500000000000000" pitchFamily="50" charset="0"/>
              </a:rPr>
              <a:t>Lineal (simple)</a:t>
            </a:r>
          </a:p>
          <a:p>
            <a:pPr algn="ctr"/>
            <a:r>
              <a:rPr lang="es-CO" sz="1400" b="1" dirty="0">
                <a:latin typeface="Montserrat" panose="00000500000000000000" pitchFamily="50" charset="0"/>
              </a:rPr>
              <a:t>vs</a:t>
            </a:r>
          </a:p>
          <a:p>
            <a:pPr algn="ctr"/>
            <a:r>
              <a:rPr lang="es-CO" sz="1400" b="1" dirty="0">
                <a:latin typeface="Montserrat" panose="00000500000000000000" pitchFamily="50" charset="0"/>
              </a:rPr>
              <a:t>Conminuta (compleja)</a:t>
            </a:r>
            <a:endParaRPr lang="es-CO" sz="1200" dirty="0">
              <a:latin typeface="Montserrat" panose="00000500000000000000" pitchFamily="50" charset="0"/>
            </a:endParaRPr>
          </a:p>
        </p:txBody>
      </p:sp>
      <p:sp>
        <p:nvSpPr>
          <p:cNvPr id="8" name="Rectángulo 7"/>
          <p:cNvSpPr/>
          <p:nvPr/>
        </p:nvSpPr>
        <p:spPr>
          <a:xfrm>
            <a:off x="9041878" y="1282907"/>
            <a:ext cx="2510407" cy="338554"/>
          </a:xfrm>
          <a:prstGeom prst="rect">
            <a:avLst/>
          </a:prstGeom>
          <a:solidFill>
            <a:srgbClr val="06AEA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CO" sz="1600" b="1" dirty="0">
                <a:latin typeface="Montserrat" panose="00000500000000000000" pitchFamily="50" charset="0"/>
              </a:rPr>
              <a:t>Diastática</a:t>
            </a:r>
          </a:p>
        </p:txBody>
      </p:sp>
      <p:sp>
        <p:nvSpPr>
          <p:cNvPr id="9" name="Flecha arriba 8"/>
          <p:cNvSpPr/>
          <p:nvPr/>
        </p:nvSpPr>
        <p:spPr>
          <a:xfrm>
            <a:off x="10885717" y="1773806"/>
            <a:ext cx="159657" cy="130708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54163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486400" y="1813239"/>
            <a:ext cx="5934075" cy="4525963"/>
          </a:xfrm>
        </p:spPr>
        <p:txBody>
          <a:bodyPr/>
          <a:lstStyle/>
          <a:p>
            <a:pPr>
              <a:buFont typeface="Arial" pitchFamily="34" charset="0"/>
              <a:buChar char="•"/>
            </a:pPr>
            <a:r>
              <a:rPr lang="es-CO" dirty="0"/>
              <a:t>Observación mínimo 6 horas.</a:t>
            </a:r>
          </a:p>
          <a:p>
            <a:pPr>
              <a:buFont typeface="Arial" pitchFamily="34" charset="0"/>
              <a:buChar char="•"/>
            </a:pPr>
            <a:endParaRPr lang="es-CO" dirty="0"/>
          </a:p>
          <a:p>
            <a:pPr>
              <a:buFont typeface="Arial" pitchFamily="34" charset="0"/>
              <a:buChar char="•"/>
            </a:pPr>
            <a:r>
              <a:rPr lang="es-CO" dirty="0"/>
              <a:t>Analgesia. </a:t>
            </a:r>
          </a:p>
          <a:p>
            <a:pPr>
              <a:buFont typeface="Arial" pitchFamily="34" charset="0"/>
              <a:buChar char="•"/>
            </a:pPr>
            <a:endParaRPr lang="es-CO" dirty="0"/>
          </a:p>
          <a:p>
            <a:pPr>
              <a:buFont typeface="Arial" pitchFamily="34" charset="0"/>
              <a:buChar char="•"/>
            </a:pPr>
            <a:r>
              <a:rPr lang="es-CO" dirty="0"/>
              <a:t>Retar tolerancia a VO en el servicio.</a:t>
            </a:r>
          </a:p>
          <a:p>
            <a:pPr>
              <a:buFont typeface="Arial" pitchFamily="34" charset="0"/>
              <a:buChar char="•"/>
            </a:pPr>
            <a:endParaRPr lang="es-CO" dirty="0"/>
          </a:p>
          <a:p>
            <a:pPr>
              <a:buFont typeface="Arial" pitchFamily="34" charset="0"/>
              <a:buChar char="•"/>
            </a:pPr>
            <a:r>
              <a:rPr lang="es-CO" dirty="0"/>
              <a:t>Alta con signos y síntomas alarma por escrito y explicado.</a:t>
            </a:r>
          </a:p>
          <a:p>
            <a:pPr>
              <a:buFont typeface="Arial" pitchFamily="34" charset="0"/>
              <a:buChar char="•"/>
            </a:pPr>
            <a:endParaRPr lang="es-CO" dirty="0"/>
          </a:p>
        </p:txBody>
      </p:sp>
      <p:sp>
        <p:nvSpPr>
          <p:cNvPr id="3" name="2 Título"/>
          <p:cNvSpPr>
            <a:spLocks noGrp="1"/>
          </p:cNvSpPr>
          <p:nvPr>
            <p:ph type="title"/>
          </p:nvPr>
        </p:nvSpPr>
        <p:spPr/>
        <p:txBody>
          <a:bodyPr>
            <a:normAutofit/>
          </a:bodyPr>
          <a:lstStyle/>
          <a:p>
            <a:pPr algn="ctr"/>
            <a:r>
              <a:rPr lang="es-CO" sz="4000" b="1" dirty="0"/>
              <a:t>CONDUCTA EN TEC LEVE</a:t>
            </a:r>
          </a:p>
        </p:txBody>
      </p:sp>
    </p:spTree>
    <p:extLst>
      <p:ext uri="{BB962C8B-B14F-4D97-AF65-F5344CB8AC3E}">
        <p14:creationId xmlns:p14="http://schemas.microsoft.com/office/powerpoint/2010/main" val="369926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ox(in)">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box(in)">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rotWithShape="1">
          <a:blip r:embed="rId2"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3981450" y="479159"/>
            <a:ext cx="7962503" cy="5883932"/>
          </a:xfrm>
          <a:prstGeom prst="rect">
            <a:avLst/>
          </a:prstGeom>
          <a:noFill/>
          <a:ln>
            <a:noFill/>
          </a:ln>
        </p:spPr>
      </p:pic>
      <p:pic>
        <p:nvPicPr>
          <p:cNvPr id="6" name="Imagen 5"/>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4680746" y="479159"/>
            <a:ext cx="7358841" cy="5883932"/>
          </a:xfrm>
          <a:prstGeom prst="rect">
            <a:avLst/>
          </a:prstGeom>
          <a:noFill/>
          <a:ln>
            <a:noFill/>
          </a:ln>
        </p:spPr>
      </p:pic>
      <p:pic>
        <p:nvPicPr>
          <p:cNvPr id="7" name="Imagen 6"/>
          <p:cNvPicPr/>
          <p:nvPr/>
        </p:nvPicPr>
        <p:blipFill rotWithShape="1">
          <a:blip r:embed="rId4"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bwMode="auto">
          <a:xfrm>
            <a:off x="5752134" y="479159"/>
            <a:ext cx="6287454" cy="5883932"/>
          </a:xfrm>
          <a:prstGeom prst="rect">
            <a:avLst/>
          </a:prstGeom>
          <a:noFill/>
          <a:ln>
            <a:noFill/>
          </a:ln>
        </p:spPr>
      </p:pic>
    </p:spTree>
    <p:extLst>
      <p:ext uri="{BB962C8B-B14F-4D97-AF65-F5344CB8AC3E}">
        <p14:creationId xmlns:p14="http://schemas.microsoft.com/office/powerpoint/2010/main" val="22754130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7E1B3DF-0BB0-4C66-B149-D1D47889E4A5}" vid="{BF97386F-A394-4AC0-8781-7EAE8F5D257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COM_FR_2020</Template>
  <TotalTime>952</TotalTime>
  <Words>8277</Words>
  <Application>Microsoft Office PowerPoint</Application>
  <PresentationFormat>Panorámica</PresentationFormat>
  <Paragraphs>835</Paragraphs>
  <Slides>80</Slides>
  <Notes>36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80</vt:i4>
      </vt:variant>
    </vt:vector>
  </HeadingPairs>
  <TitlesOfParts>
    <vt:vector size="87" baseType="lpstr">
      <vt:lpstr>Arial</vt:lpstr>
      <vt:lpstr>Calibri</vt:lpstr>
      <vt:lpstr>Calibri Light</vt:lpstr>
      <vt:lpstr>Montserrat</vt:lpstr>
      <vt:lpstr>Times New Roman</vt:lpstr>
      <vt:lpstr>Wingdings</vt:lpstr>
      <vt:lpstr>Tema de Office</vt:lpstr>
      <vt:lpstr>TRAUMA CRÁNEO-ENCEFÁLICO</vt:lpstr>
      <vt:lpstr>Definición</vt:lpstr>
      <vt:lpstr>Epidemiología</vt:lpstr>
      <vt:lpstr>Epidemiología</vt:lpstr>
      <vt:lpstr>Fisiopatología</vt:lpstr>
      <vt:lpstr>MECANISMOS FISIOPATOLÓGICOS</vt:lpstr>
      <vt:lpstr>Clasificación </vt:lpstr>
      <vt:lpstr>Clasificación TEC</vt:lpstr>
      <vt:lpstr>Presentación de PowerPoint</vt:lpstr>
      <vt:lpstr>HEMATOMA  SUBDURAL</vt:lpstr>
      <vt:lpstr>Presentación de PowerPoint</vt:lpstr>
      <vt:lpstr>Presentación de PowerPoint</vt:lpstr>
      <vt:lpstr>Presentación de PowerPoint</vt:lpstr>
      <vt:lpstr>HEMORRAGIA SUBARACNOIDEA TRAUMÁTICA</vt:lpstr>
      <vt:lpstr>HEMORRAGIA SUBARACNOIDEA TRAUMÁTICA</vt:lpstr>
      <vt:lpstr>HEMATOMA INTRAPARENQUIMATOSO</vt:lpstr>
      <vt:lpstr>CONTUSIONES HEMORRÁGICAS</vt:lpstr>
      <vt:lpstr>DAÑO AXONAL DIFUSO</vt:lpstr>
      <vt:lpstr>DAÑO AXONAL DIFUSO</vt:lpstr>
      <vt:lpstr>Hematomas cerebrales</vt:lpstr>
      <vt:lpstr>Escala FOUR  (Full Outline of UnResponsiveness)</vt:lpstr>
      <vt:lpstr>Escala FOUR  (Full Outline of UnResponsiveness)</vt:lpstr>
      <vt:lpstr>Clasificación tomográfica</vt:lpstr>
      <vt:lpstr>Marshall</vt:lpstr>
      <vt:lpstr>Presentación de PowerPoint</vt:lpstr>
      <vt:lpstr>EVALUACIÓN</vt:lpstr>
      <vt:lpstr>Evaluación – Examen Físico</vt:lpstr>
      <vt:lpstr>Presentación de PowerPoint</vt:lpstr>
      <vt:lpstr>Presentación de PowerPoint</vt:lpstr>
      <vt:lpstr>Presentación de PowerPoint</vt:lpstr>
      <vt:lpstr>Presentación de PowerPoint</vt:lpstr>
      <vt:lpstr>Evaluación imagenológica</vt:lpstr>
      <vt:lpstr>Reglas de decisión para identificar lesiones que requieran Intervención neuroquirúrgica </vt:lpstr>
      <vt:lpstr>Indicación de TC</vt:lpstr>
      <vt:lpstr>Regla canadiense para TAC de cráneo</vt:lpstr>
      <vt:lpstr>Presentación de PowerPoint</vt:lpstr>
      <vt:lpstr>¿A quién solicitar TC de control?</vt:lpstr>
      <vt:lpstr>Herniación cerebral </vt:lpstr>
      <vt:lpstr>Presentación de PowerPoint</vt:lpstr>
      <vt:lpstr>Presentación de PowerPoint</vt:lpstr>
      <vt:lpstr>Presentación de PowerPoint</vt:lpstr>
      <vt:lpstr>Presentación de PowerPoint</vt:lpstr>
      <vt:lpstr>Evaluación imagenológica</vt:lpstr>
      <vt:lpstr>Evaluación imagenológica</vt:lpstr>
      <vt:lpstr>Presentación de PowerPoint</vt:lpstr>
      <vt:lpstr>TRATAMIENTO</vt:lpstr>
      <vt:lpstr>Manejo en urgencias</vt:lpstr>
      <vt:lpstr>Manejo de la vía aérea</vt:lpstr>
      <vt:lpstr>Manejo de la vía aérea</vt:lpstr>
      <vt:lpstr>Indicaciones quirúrgicas de fractura de cráneo </vt:lpstr>
      <vt:lpstr>Indicaciones quirúrgicas sangrados</vt:lpstr>
      <vt:lpstr>Indicaciones quirúrgicas sangrados</vt:lpstr>
      <vt:lpstr>Indicaciones quirúrgicas sangrados</vt:lpstr>
      <vt:lpstr>Presentación de PowerPoint</vt:lpstr>
      <vt:lpstr>Presentación de PowerPoint</vt:lpstr>
      <vt:lpstr>Presentación de PowerPoint</vt:lpstr>
      <vt:lpstr>Presentación de PowerPoint</vt:lpstr>
      <vt:lpstr>Presentación de PowerPoint</vt:lpstr>
      <vt:lpstr>Presentación de PowerPoint</vt:lpstr>
      <vt:lpstr>Craniectomía bifrontal descompresiva</vt:lpstr>
      <vt:lpstr>Presentación de PowerPoint</vt:lpstr>
      <vt:lpstr>Presentación de PowerPoint</vt:lpstr>
      <vt:lpstr>Presentación de PowerPoint</vt:lpstr>
      <vt:lpstr>Edema cerebral mixto</vt:lpstr>
      <vt:lpstr>Agentes osmóticos</vt:lpstr>
      <vt:lpstr>Agentes osmóticos</vt:lpstr>
      <vt:lpstr>Agentes osmóticos</vt:lpstr>
      <vt:lpstr>Agentes osmóticos</vt:lpstr>
      <vt:lpstr>Agentes osmóticos</vt:lpstr>
      <vt:lpstr>Recomendaciones terapia osmolar</vt:lpstr>
      <vt:lpstr>Recomendaciones terapia osmolar</vt:lpstr>
      <vt:lpstr>Tratamiento</vt:lpstr>
      <vt:lpstr>Tratamiento</vt:lpstr>
      <vt:lpstr>Tratamiento</vt:lpstr>
      <vt:lpstr>Tratamiento</vt:lpstr>
      <vt:lpstr>Tratamiento</vt:lpstr>
      <vt:lpstr>Tratamiento</vt:lpstr>
      <vt:lpstr>Tratamiento</vt:lpstr>
      <vt:lpstr>Presentación de PowerPoint</vt:lpstr>
      <vt:lpstr>CONDUCTA EN TEC LEVE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Sentire Taller SAS</dc:creator>
  <cp:lastModifiedBy>User</cp:lastModifiedBy>
  <cp:revision>84</cp:revision>
  <dcterms:created xsi:type="dcterms:W3CDTF">2020-11-06T17:03:47Z</dcterms:created>
  <dcterms:modified xsi:type="dcterms:W3CDTF">2021-05-10T22:08:08Z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2503916</vt:lpwstr>
  </property>
  <property fmtid="{D5CDD505-2E9C-101B-9397-08002B2CF9AE}" name="NXPowerLiteSettings" pid="3">
    <vt:lpwstr>C7000400038000</vt:lpwstr>
  </property>
  <property fmtid="{D5CDD505-2E9C-101B-9397-08002B2CF9AE}" name="NXPowerLiteVersion" pid="4">
    <vt:lpwstr>S9.0.3</vt:lpwstr>
  </property>
</Properties>
</file>