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7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88" r:id="rId23"/>
    <p:sldId id="289" r:id="rId24"/>
    <p:sldId id="290" r:id="rId25"/>
    <p:sldId id="291" r:id="rId26"/>
    <p:sldId id="292" r:id="rId27"/>
    <p:sldId id="295" r:id="rId28"/>
    <p:sldId id="299" r:id="rId29"/>
    <p:sldId id="294" r:id="rId30"/>
    <p:sldId id="296" r:id="rId31"/>
    <p:sldId id="297" r:id="rId32"/>
    <p:sldId id="29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260" r:id="rId43"/>
    <p:sldId id="300" r:id="rId4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7601-1A5B-4C94-8B2B-441E113444FA}" type="datetimeFigureOut">
              <a:rPr lang="es-CO" smtClean="0"/>
              <a:t>19/04/2021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64F7-9AFF-4147-B178-B3C218C633F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507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7601-1A5B-4C94-8B2B-441E113444FA}" type="datetimeFigureOut">
              <a:rPr lang="es-CO" smtClean="0"/>
              <a:t>19/04/2021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64F7-9AFF-4147-B178-B3C218C633F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387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7601-1A5B-4C94-8B2B-441E113444FA}" type="datetimeFigureOut">
              <a:rPr lang="es-CO" smtClean="0"/>
              <a:t>19/04/2021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64F7-9AFF-4147-B178-B3C218C633F7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644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7601-1A5B-4C94-8B2B-441E113444FA}" type="datetimeFigureOut">
              <a:rPr lang="es-CO" smtClean="0"/>
              <a:t>19/04/2021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64F7-9AFF-4147-B178-B3C218C633F7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188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7601-1A5B-4C94-8B2B-441E113444FA}" type="datetimeFigureOut">
              <a:rPr lang="es-CO" smtClean="0"/>
              <a:t>19/04/2021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64F7-9AFF-4147-B178-B3C218C633F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316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7601-1A5B-4C94-8B2B-441E113444FA}" type="datetimeFigureOut">
              <a:rPr lang="es-CO" smtClean="0"/>
              <a:t>19/04/2021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64F7-9AFF-4147-B178-B3C218C633F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51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7601-1A5B-4C94-8B2B-441E113444FA}" type="datetimeFigureOut">
              <a:rPr lang="es-CO" smtClean="0"/>
              <a:t>19/04/2021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64F7-9AFF-4147-B178-B3C218C633F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04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7601-1A5B-4C94-8B2B-441E113444FA}" type="datetimeFigureOut">
              <a:rPr lang="es-CO" smtClean="0"/>
              <a:t>19/04/2021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64F7-9AFF-4147-B178-B3C218C633F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227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7601-1A5B-4C94-8B2B-441E113444FA}" type="datetimeFigureOut">
              <a:rPr lang="es-CO" smtClean="0"/>
              <a:t>19/04/2021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64F7-9AFF-4147-B178-B3C218C633F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5586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7601-1A5B-4C94-8B2B-441E113444FA}" type="datetimeFigureOut">
              <a:rPr lang="es-CO" smtClean="0"/>
              <a:t>19/04/2021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64F7-9AFF-4147-B178-B3C218C633F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152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7601-1A5B-4C94-8B2B-441E113444FA}" type="datetimeFigureOut">
              <a:rPr lang="es-CO" smtClean="0"/>
              <a:t>19/04/2021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64F7-9AFF-4147-B178-B3C218C633F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933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E7601-1A5B-4C94-8B2B-441E113444FA}" type="datetimeFigureOut">
              <a:rPr lang="es-CO" smtClean="0"/>
              <a:t>19/04/2021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864F7-9AFF-4147-B178-B3C218C633F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544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4C49D3-2073-49E2-A4CE-CAFF1A578B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CO" dirty="0"/>
              <a:t>TÉTRADA DE OBSTRUCCIÓN FOLICULAR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57774D-EC2E-48EF-AAB6-B11795BAF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697638"/>
            <a:ext cx="6629400" cy="1655762"/>
          </a:xfrm>
        </p:spPr>
        <p:txBody>
          <a:bodyPr/>
          <a:lstStyle/>
          <a:p>
            <a:r>
              <a:rPr lang="es-CO" b="1" dirty="0"/>
              <a:t>José Tomás Peralta</a:t>
            </a:r>
          </a:p>
          <a:p>
            <a:r>
              <a:rPr lang="es-CO" b="1" dirty="0"/>
              <a:t>Residente dermatología UdeA</a:t>
            </a:r>
          </a:p>
          <a:p>
            <a:r>
              <a:rPr lang="es-CO" b="1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345786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5659"/>
            <a:ext cx="10667999" cy="1325563"/>
          </a:xfrm>
        </p:spPr>
        <p:txBody>
          <a:bodyPr/>
          <a:lstStyle/>
          <a:p>
            <a:r>
              <a:rPr lang="es-CO" dirty="0"/>
              <a:t>HIDRADENITIS SUPURATIVA: clínica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BDC6A-6C80-4729-BB51-D050A37B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754420"/>
            <a:ext cx="10667997" cy="2090392"/>
          </a:xfrm>
        </p:spPr>
        <p:txBody>
          <a:bodyPr/>
          <a:lstStyle/>
          <a:p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C43F21-A85E-4ECA-BBC0-AAA13C851B8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1754420"/>
            <a:ext cx="6495584" cy="2413346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Primera lesión: nódulo solitario: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nflamado, redondo, doloroso y profundo.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Diagnosticados erróneamente como forúnculos.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Progresión a absceso con o sin drenaje purulento/hemático.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CO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3E6E927-04B7-40C0-B724-68119F2A0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996" y="1027906"/>
            <a:ext cx="3611948" cy="5758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860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135741"/>
            <a:ext cx="10667999" cy="1325563"/>
          </a:xfrm>
        </p:spPr>
        <p:txBody>
          <a:bodyPr/>
          <a:lstStyle/>
          <a:p>
            <a:r>
              <a:rPr lang="es-CO" dirty="0"/>
              <a:t>HIDRADENITIS SUPURATIVA: clínica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BDC6A-6C80-4729-BB51-D050A37B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754420"/>
            <a:ext cx="10667997" cy="2090392"/>
          </a:xfrm>
        </p:spPr>
        <p:txBody>
          <a:bodyPr/>
          <a:lstStyle/>
          <a:p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C43F21-A85E-4ECA-BBC0-AAA13C851B8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63690" y="1557042"/>
            <a:ext cx="11199460" cy="241334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orman tractos sinusales meses o años después: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últiples nódulos recurrentes.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Secreción intermitente fétida, seropurulenta o serohemática.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eja cicatrices acneiformes hasta bandas fibrosas y placas induradas.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Pueden encontrarse comedones en puente.</a:t>
            </a:r>
            <a:endParaRPr lang="es-CO" sz="18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sz="1800" dirty="0"/>
          </a:p>
        </p:txBody>
      </p:sp>
      <p:pic>
        <p:nvPicPr>
          <p:cNvPr id="3074" name="Picture 2" descr="Hidradenitis Suppurativa">
            <a:extLst>
              <a:ext uri="{FF2B5EF4-FFF2-40B4-BE49-F238E27FC236}">
                <a16:creationId xmlns:a16="http://schemas.microsoft.com/office/drawing/2014/main" id="{49A61EF0-2E4D-4D02-9F8B-1D2D05C3B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892" y="3467522"/>
            <a:ext cx="5082370" cy="333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135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65125"/>
            <a:ext cx="10667999" cy="1325563"/>
          </a:xfrm>
        </p:spPr>
        <p:txBody>
          <a:bodyPr/>
          <a:lstStyle/>
          <a:p>
            <a:r>
              <a:rPr lang="es-CO" dirty="0"/>
              <a:t>HIDRADENITIS SUPURATIVA: clínica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BDC6A-6C80-4729-BB51-D050A37B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754420"/>
            <a:ext cx="10667997" cy="2090392"/>
          </a:xfrm>
        </p:spPr>
        <p:txBody>
          <a:bodyPr/>
          <a:lstStyle/>
          <a:p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5B839AA-0034-430A-8310-81535FFE9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904" y="2194270"/>
            <a:ext cx="3303432" cy="406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B4BBBBFC-7B77-4220-9571-42F6CC6C2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2549" y="2194270"/>
            <a:ext cx="2675263" cy="406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050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105903"/>
            <a:ext cx="10667999" cy="1325563"/>
          </a:xfrm>
        </p:spPr>
        <p:txBody>
          <a:bodyPr/>
          <a:lstStyle/>
          <a:p>
            <a:r>
              <a:rPr lang="es-CO" dirty="0"/>
              <a:t>HIDRADENITIS SUPURATIVA: clínica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BDC6A-6C80-4729-BB51-D050A37B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754420"/>
            <a:ext cx="10667997" cy="2090392"/>
          </a:xfrm>
        </p:spPr>
        <p:txBody>
          <a:bodyPr/>
          <a:lstStyle/>
          <a:p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403E7199-4A91-43FC-9669-369308DC176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35207" y="1557042"/>
            <a:ext cx="10470991" cy="241334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Clasificación de Hurley: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I: abscesos simples o múltiples sin tractos sinusales y cicatrización.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II: abscesos recurrentes con tractos sinusales y cicatrización, lesiones únicas o múltiples ampliamente separadas.</a:t>
            </a:r>
          </a:p>
          <a:p>
            <a:pPr lvl="1" algn="just"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III: compromiso difuso o casi difuso con múltiples abscesos y tractos sinusales interconectados en toda el área.</a:t>
            </a:r>
          </a:p>
          <a:p>
            <a:pPr lvl="1"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6168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65125"/>
            <a:ext cx="10667999" cy="1325563"/>
          </a:xfrm>
        </p:spPr>
        <p:txBody>
          <a:bodyPr/>
          <a:lstStyle/>
          <a:p>
            <a:r>
              <a:rPr lang="es-CO" dirty="0"/>
              <a:t>HIDRADENITIS SUPURATIVA: clínica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BDC6A-6C80-4729-BB51-D050A37B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754420"/>
            <a:ext cx="10667997" cy="2090392"/>
          </a:xfrm>
        </p:spPr>
        <p:txBody>
          <a:bodyPr/>
          <a:lstStyle/>
          <a:p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5F956BA-CBA6-43C3-A080-026EA6463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9049" y="1097578"/>
            <a:ext cx="3470552" cy="5350863"/>
          </a:xfrm>
          <a:prstGeom prst="rect">
            <a:avLst/>
          </a:prstGeom>
        </p:spPr>
      </p:pic>
      <p:pic>
        <p:nvPicPr>
          <p:cNvPr id="5124" name="Picture 4" descr="Hidradenitis Suppurativa">
            <a:extLst>
              <a:ext uri="{FF2B5EF4-FFF2-40B4-BE49-F238E27FC236}">
                <a16:creationId xmlns:a16="http://schemas.microsoft.com/office/drawing/2014/main" id="{89FB1A99-3AFE-4E25-84F1-66525EFA1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612" y="1431041"/>
            <a:ext cx="3470553" cy="5089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243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65125"/>
            <a:ext cx="10667999" cy="1325563"/>
          </a:xfrm>
        </p:spPr>
        <p:txBody>
          <a:bodyPr/>
          <a:lstStyle/>
          <a:p>
            <a:r>
              <a:rPr lang="es-CO" dirty="0"/>
              <a:t>HIDRADENITIS SUPURATIVA: clínica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BDC6A-6C80-4729-BB51-D050A37B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754420"/>
            <a:ext cx="10667997" cy="2090392"/>
          </a:xfrm>
        </p:spPr>
        <p:txBody>
          <a:bodyPr/>
          <a:lstStyle/>
          <a:p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768A121-E530-401E-A6C9-9E48EC9EB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2477" y="1311580"/>
            <a:ext cx="3336737" cy="5181295"/>
          </a:xfrm>
          <a:prstGeom prst="rect">
            <a:avLst/>
          </a:prstGeom>
        </p:spPr>
      </p:pic>
      <p:pic>
        <p:nvPicPr>
          <p:cNvPr id="7170" name="Picture 2" descr="Hidradenitis Suppurativa">
            <a:extLst>
              <a:ext uri="{FF2B5EF4-FFF2-40B4-BE49-F238E27FC236}">
                <a16:creationId xmlns:a16="http://schemas.microsoft.com/office/drawing/2014/main" id="{F83524CD-4586-4E84-9170-EF57531D5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501" y="1754420"/>
            <a:ext cx="4224454" cy="2769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530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65125"/>
            <a:ext cx="10667999" cy="1325563"/>
          </a:xfrm>
        </p:spPr>
        <p:txBody>
          <a:bodyPr/>
          <a:lstStyle/>
          <a:p>
            <a:r>
              <a:rPr lang="es-CO" dirty="0"/>
              <a:t>HIDRADENITIS SUPURATIVA: clínica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EA7C9E6-FD81-46CD-90AB-77C0FA6CC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987" y="1345592"/>
            <a:ext cx="3350477" cy="5147283"/>
          </a:xfrm>
          <a:prstGeom prst="rect">
            <a:avLst/>
          </a:prstGeom>
        </p:spPr>
      </p:pic>
      <p:pic>
        <p:nvPicPr>
          <p:cNvPr id="8194" name="Picture 2">
            <a:extLst>
              <a:ext uri="{FF2B5EF4-FFF2-40B4-BE49-F238E27FC236}">
                <a16:creationId xmlns:a16="http://schemas.microsoft.com/office/drawing/2014/main" id="{1B441EE2-CC8B-40EF-99D0-A01F64F6F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951" y="1617842"/>
            <a:ext cx="3350477" cy="487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63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23" y="0"/>
            <a:ext cx="10667999" cy="1325563"/>
          </a:xfrm>
        </p:spPr>
        <p:txBody>
          <a:bodyPr/>
          <a:lstStyle/>
          <a:p>
            <a:r>
              <a:rPr lang="es-CO" dirty="0"/>
              <a:t>HIDRADENITIS SUPURATIVA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BDC6A-6C80-4729-BB51-D050A37B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754420"/>
            <a:ext cx="10667997" cy="2090392"/>
          </a:xfrm>
        </p:spPr>
        <p:txBody>
          <a:bodyPr/>
          <a:lstStyle/>
          <a:p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403E7199-4A91-43FC-9669-369308DC176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1141586"/>
            <a:ext cx="9988825" cy="246300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CO" sz="24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Diagnóstico: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s-CO" sz="21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s-CO" sz="21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nicio de la adolescencia, o adultos jóvenes.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s-CO" sz="21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21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ntecedentes de enfermedad recurrente o persistente.</a:t>
            </a:r>
          </a:p>
          <a:p>
            <a:pPr lvl="1">
              <a:lnSpc>
                <a:spcPct val="107000"/>
              </a:lnSpc>
            </a:pPr>
            <a:r>
              <a:rPr lang="es-CO" sz="21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Biopsia de piel es innecesaria a menos que haya dudas en el diagnóstico:</a:t>
            </a:r>
          </a:p>
          <a:p>
            <a:pPr lvl="2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Descartar malignidad.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s-CO" sz="21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Cultivos bacterianos de rutina no están indicados.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s-CO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s-CO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E84D169-0AE3-4074-898F-9401304D4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1970" y="3009261"/>
            <a:ext cx="4333024" cy="3663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987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65125"/>
            <a:ext cx="10667999" cy="1325563"/>
          </a:xfrm>
        </p:spPr>
        <p:txBody>
          <a:bodyPr/>
          <a:lstStyle/>
          <a:p>
            <a:r>
              <a:rPr lang="es-CO" dirty="0"/>
              <a:t>HIDRADENITIS SUPURATIVA: tratamiento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BDC6A-6C80-4729-BB51-D050A37B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754420"/>
            <a:ext cx="10667997" cy="2090392"/>
          </a:xfrm>
        </p:spPr>
        <p:txBody>
          <a:bodyPr/>
          <a:lstStyle/>
          <a:p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403E7199-4A91-43FC-9669-369308DC176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134599" y="2031361"/>
            <a:ext cx="10470991" cy="279527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Objetivos: disminuir la recurrencia, minimizar el dolor y la supuración, prevenir la progresión de la enfermedad y limitar la formación de cicatrices.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A790A13-BB81-CC44-9DF9-6CF9E9C67A1F}"/>
              </a:ext>
            </a:extLst>
          </p:cNvPr>
          <p:cNvSpPr/>
          <p:nvPr/>
        </p:nvSpPr>
        <p:spPr>
          <a:xfrm>
            <a:off x="4863547" y="3292933"/>
            <a:ext cx="7190839" cy="4575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Cuidados generales: </a:t>
            </a:r>
          </a:p>
          <a:p>
            <a:pPr marL="742950" lvl="1" indent="-285750">
              <a:lnSpc>
                <a:spcPct val="10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Evitar el trauma cutáneo repetido.</a:t>
            </a:r>
          </a:p>
          <a:p>
            <a:pPr marL="742950" lvl="1" indent="-285750">
              <a:lnSpc>
                <a:spcPct val="10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Suspender el tabaquismo.</a:t>
            </a:r>
          </a:p>
          <a:p>
            <a:pPr marL="742950" lvl="1" indent="-285750">
              <a:lnSpc>
                <a:spcPct val="10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Control de peso y de enfermedades metabólicas.</a:t>
            </a:r>
          </a:p>
          <a:p>
            <a:pPr marL="742950" lvl="1" indent="-285750">
              <a:lnSpc>
                <a:spcPct val="10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Lavados antisépticos tópicos (clorhexidina 4%).</a:t>
            </a:r>
          </a:p>
          <a:p>
            <a:pPr marL="742950" lvl="1" indent="-285750">
              <a:lnSpc>
                <a:spcPct val="10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Manejo del dolor.</a:t>
            </a:r>
          </a:p>
          <a:p>
            <a:pPr marL="285750" indent="-28575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CO" dirty="0">
              <a:solidFill>
                <a:srgbClr val="152B48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CO" dirty="0">
              <a:solidFill>
                <a:srgbClr val="152B48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CO" dirty="0">
              <a:solidFill>
                <a:srgbClr val="152B48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CO" dirty="0">
              <a:solidFill>
                <a:srgbClr val="152B48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CO" dirty="0">
              <a:solidFill>
                <a:srgbClr val="152B48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CO" dirty="0">
              <a:solidFill>
                <a:srgbClr val="152B48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206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235111"/>
            <a:ext cx="10667999" cy="1325563"/>
          </a:xfrm>
        </p:spPr>
        <p:txBody>
          <a:bodyPr/>
          <a:lstStyle/>
          <a:p>
            <a:r>
              <a:rPr lang="es-CO" dirty="0"/>
              <a:t>HIDRADENITIS SUPURATIVA: tratamiento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BDC6A-6C80-4729-BB51-D050A37B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754420"/>
            <a:ext cx="10667997" cy="2090392"/>
          </a:xfrm>
        </p:spPr>
        <p:txBody>
          <a:bodyPr/>
          <a:lstStyle/>
          <a:p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403E7199-4A91-43FC-9669-369308DC176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136375" y="1682569"/>
            <a:ext cx="11156793" cy="237153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HURLEY I: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Clindamicina tópica al 1% cada 12 horas por 4 semanas.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Corticoides intralesioneales.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Desbridamiento por punción.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Resorcinol tópico al 15% cada 12 o 24 horas.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Tetraciclinas VO (doxiciclina).</a:t>
            </a:r>
          </a:p>
          <a:p>
            <a:pPr>
              <a:lnSpc>
                <a:spcPct val="1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s-C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12887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7BBFF-81E4-4654-A07D-1361BBE02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189151"/>
            <a:ext cx="10515600" cy="1325563"/>
          </a:xfrm>
        </p:spPr>
        <p:txBody>
          <a:bodyPr/>
          <a:lstStyle/>
          <a:p>
            <a:r>
              <a:rPr lang="es-CO" dirty="0"/>
              <a:t>GENERALIDADES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8BC56B-7398-4803-8858-A07E34616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879" y="1598666"/>
            <a:ext cx="10667997" cy="20903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1956 Pillsbury, Shelley y Klingman quienes propusieron el termino triada de oclusión folicular: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Semejanzas anatómicas, patofisiológicos y clínicas de los primeros 3 trastornos.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Inclusión de quiste pilonidal en 1975.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elulitis disecante del cuero cabelludo, acné </a:t>
            </a:r>
            <a:r>
              <a:rPr lang="es-CO" sz="1800" dirty="0" err="1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conglobata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HS y quiste pilonidal.</a:t>
            </a:r>
          </a:p>
          <a:p>
            <a:pPr>
              <a:lnSpc>
                <a:spcPct val="100000"/>
              </a:lnSpc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21732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65125"/>
            <a:ext cx="10667999" cy="1325563"/>
          </a:xfrm>
        </p:spPr>
        <p:txBody>
          <a:bodyPr/>
          <a:lstStyle/>
          <a:p>
            <a:r>
              <a:rPr lang="es-CO" dirty="0"/>
              <a:t>HIDRADENITIS SUPURATIVA: tratamiento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BDC6A-6C80-4729-BB51-D050A37B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754420"/>
            <a:ext cx="10667997" cy="2090392"/>
          </a:xfrm>
        </p:spPr>
        <p:txBody>
          <a:bodyPr/>
          <a:lstStyle/>
          <a:p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403E7199-4A91-43FC-9669-369308DC176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35207" y="1841527"/>
            <a:ext cx="11156793" cy="237153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HURLEY II O III: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1ra línea: doxiciclina 100 mg cada 12 a 24 horas, tetraciclina 500 mg cada 12 horas, minociclina 100 mg cada 12 a 24 horas por 4 meses.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2da línea: clindamicina + </a:t>
            </a:r>
            <a:r>
              <a:rPr lang="es-CO" sz="1800" dirty="0"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ifampicina.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Retinoides VO (acitretina, isotretinoina).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Anti androgénicos </a:t>
            </a: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acetato de ciproterona, espironolactona.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es-CO" sz="1600" dirty="0"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27316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52387"/>
            <a:ext cx="10667999" cy="1325563"/>
          </a:xfrm>
        </p:spPr>
        <p:txBody>
          <a:bodyPr/>
          <a:lstStyle/>
          <a:p>
            <a:r>
              <a:rPr lang="es-CO" dirty="0"/>
              <a:t>HIDRADENITIS SUPURATIVA: tratamiento quirúrgico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BDC6A-6C80-4729-BB51-D050A37B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754420"/>
            <a:ext cx="10667997" cy="2090392"/>
          </a:xfrm>
        </p:spPr>
        <p:txBody>
          <a:bodyPr/>
          <a:lstStyle/>
          <a:p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403E7199-4A91-43FC-9669-369308DC176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35207" y="1754420"/>
            <a:ext cx="11156793" cy="23715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HURLEY I O II: desbridamiento por punción: , elimina la unidad PS.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Destechamiento: local o extenso en el cual se elimina la piel y se debrida el fondo.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Incisión y drenaje: sintomático y a corto plazo, no esta recomendado por las recurrencias.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HURLEY III: escisión amplia + reconstrucción hay que extirpar el tejido de las unidades PS.</a:t>
            </a:r>
          </a:p>
          <a:p>
            <a:pPr>
              <a:lnSpc>
                <a:spcPct val="100000"/>
              </a:lnSpc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4050802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784" y="147718"/>
            <a:ext cx="10667999" cy="1325563"/>
          </a:xfrm>
        </p:spPr>
        <p:txBody>
          <a:bodyPr/>
          <a:lstStyle/>
          <a:p>
            <a:r>
              <a:rPr lang="es-CO" dirty="0"/>
              <a:t>CELULITIS DISECANTE DEL CUERO CABELLUDO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BDC6A-6C80-4729-BB51-D050A37B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754420"/>
            <a:ext cx="10667997" cy="2090392"/>
          </a:xfrm>
        </p:spPr>
        <p:txBody>
          <a:bodyPr/>
          <a:lstStyle/>
          <a:p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403E7199-4A91-43FC-9669-369308DC176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85801" y="1754420"/>
            <a:ext cx="11156793" cy="237153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es-C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5" name="Marcador de contenido 3">
            <a:extLst>
              <a:ext uri="{FF2B5EF4-FFF2-40B4-BE49-F238E27FC236}">
                <a16:creationId xmlns:a16="http://schemas.microsoft.com/office/drawing/2014/main" id="{640DBD54-6923-47FA-A9F1-D5398FFC960D}"/>
              </a:ext>
            </a:extLst>
          </p:cNvPr>
          <p:cNvSpPr txBox="1">
            <a:spLocks/>
          </p:cNvSpPr>
          <p:nvPr/>
        </p:nvSpPr>
        <p:spPr>
          <a:xfrm>
            <a:off x="1035207" y="1580240"/>
            <a:ext cx="11156793" cy="237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Alopecia cicatricial: daño del folículo piloso, no vuelve a crecer pelo.</a:t>
            </a:r>
          </a:p>
          <a:p>
            <a:pPr>
              <a:lnSpc>
                <a:spcPct val="107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 clasifican dependiendo del infiltrado inflamatorio en la histología:</a:t>
            </a:r>
          </a:p>
          <a:p>
            <a:pPr lvl="1">
              <a:lnSpc>
                <a:spcPct val="107000"/>
              </a:lnSpc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Infiltrado linfocítico: lupus discoide, alopecia mucinosa.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Infiltrado neutrofílico: celulitis disecante del cuero cabelludo, foliculitis decalvante, acné keloide de la nuca, tiñas.</a:t>
            </a:r>
          </a:p>
          <a:p>
            <a:pPr>
              <a:lnSpc>
                <a:spcPct val="107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Perifoliculitis capitis abscedens et suffodiens.</a:t>
            </a:r>
          </a:p>
          <a:p>
            <a:pPr>
              <a:lnSpc>
                <a:spcPct val="107000"/>
              </a:lnSpc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60933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035" y="234744"/>
            <a:ext cx="10667999" cy="1325563"/>
          </a:xfrm>
        </p:spPr>
        <p:txBody>
          <a:bodyPr/>
          <a:lstStyle/>
          <a:p>
            <a:r>
              <a:rPr lang="es-CO" dirty="0"/>
              <a:t>CELULITIS DISECANTE DEL CUERO CABELLUDO</a:t>
            </a:r>
          </a:p>
        </p:txBody>
      </p:sp>
      <p:sp>
        <p:nvSpPr>
          <p:cNvPr id="5" name="Marcador de contenido 3">
            <a:extLst>
              <a:ext uri="{FF2B5EF4-FFF2-40B4-BE49-F238E27FC236}">
                <a16:creationId xmlns:a16="http://schemas.microsoft.com/office/drawing/2014/main" id="{640DBD54-6923-47FA-A9F1-D5398FFC960D}"/>
              </a:ext>
            </a:extLst>
          </p:cNvPr>
          <p:cNvSpPr txBox="1">
            <a:spLocks/>
          </p:cNvSpPr>
          <p:nvPr/>
        </p:nvSpPr>
        <p:spPr>
          <a:xfrm>
            <a:off x="4876800" y="1936289"/>
            <a:ext cx="8534400" cy="23715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Alopecia cicatricial neutrofílica.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ombres afroamericanos más que caucásicos (10%).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ás en pacientes jóvenes.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Rara vez en mujeres y niños.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iel cabelluda de la coronilla o vertex.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30364594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10944"/>
            <a:ext cx="10667999" cy="1325563"/>
          </a:xfrm>
        </p:spPr>
        <p:txBody>
          <a:bodyPr/>
          <a:lstStyle/>
          <a:p>
            <a:r>
              <a:rPr lang="es-CO" dirty="0"/>
              <a:t>CELULITIS DISECANTE DEL CUERO CABELLUDO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BDC6A-6C80-4729-BB51-D050A37B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754420"/>
            <a:ext cx="10667997" cy="2090392"/>
          </a:xfrm>
        </p:spPr>
        <p:txBody>
          <a:bodyPr/>
          <a:lstStyle/>
          <a:p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403E7199-4A91-43FC-9669-369308DC176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85801" y="1754420"/>
            <a:ext cx="11156793" cy="237153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es-C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5" name="Marcador de contenido 3">
            <a:extLst>
              <a:ext uri="{FF2B5EF4-FFF2-40B4-BE49-F238E27FC236}">
                <a16:creationId xmlns:a16="http://schemas.microsoft.com/office/drawing/2014/main" id="{640DBD54-6923-47FA-A9F1-D5398FFC960D}"/>
              </a:ext>
            </a:extLst>
          </p:cNvPr>
          <p:cNvSpPr txBox="1">
            <a:spLocks/>
          </p:cNvSpPr>
          <p:nvPr/>
        </p:nvSpPr>
        <p:spPr>
          <a:xfrm>
            <a:off x="1035207" y="1749813"/>
            <a:ext cx="11156793" cy="237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Alteración de la queratinización normal del folículo piloso que obstruye el infundíbulo.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Retención de material que dilata el folículo.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uptura del folículo expone la queratina y microorganismos a la dermis.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Atrae neutrófilos, macrófagos, crea granulomas.</a:t>
            </a:r>
          </a:p>
          <a:p>
            <a:pPr>
              <a:lnSpc>
                <a:spcPct val="100000"/>
              </a:lnSpc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dirty="0"/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C6E6EEA4-747C-43D0-B289-E99A28C99483}"/>
              </a:ext>
            </a:extLst>
          </p:cNvPr>
          <p:cNvSpPr txBox="1">
            <a:spLocks/>
          </p:cNvSpPr>
          <p:nvPr/>
        </p:nvSpPr>
        <p:spPr>
          <a:xfrm>
            <a:off x="5019059" y="4121344"/>
            <a:ext cx="6975935" cy="237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Abscesos que se comunican entre sí.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isecan el cuero cabelludo lo que resulta en áreas de alopecia cicatricial. 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Afecta la dermis, la parte inferior del folículo piloso.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714239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0944"/>
            <a:ext cx="10667999" cy="1325563"/>
          </a:xfrm>
        </p:spPr>
        <p:txBody>
          <a:bodyPr/>
          <a:lstStyle/>
          <a:p>
            <a:r>
              <a:rPr lang="es-CO" dirty="0"/>
              <a:t>CELULITIS DISECANTE DEL CUERO CABELLUDO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BDC6A-6C80-4729-BB51-D050A37B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754420"/>
            <a:ext cx="10667997" cy="2090392"/>
          </a:xfrm>
        </p:spPr>
        <p:txBody>
          <a:bodyPr/>
          <a:lstStyle/>
          <a:p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403E7199-4A91-43FC-9669-369308DC176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85801" y="1754420"/>
            <a:ext cx="11156793" cy="237153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es-C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5" name="Marcador de contenido 3">
            <a:extLst>
              <a:ext uri="{FF2B5EF4-FFF2-40B4-BE49-F238E27FC236}">
                <a16:creationId xmlns:a16="http://schemas.microsoft.com/office/drawing/2014/main" id="{640DBD54-6923-47FA-A9F1-D5398FFC960D}"/>
              </a:ext>
            </a:extLst>
          </p:cNvPr>
          <p:cNvSpPr txBox="1">
            <a:spLocks/>
          </p:cNvSpPr>
          <p:nvPr/>
        </p:nvSpPr>
        <p:spPr>
          <a:xfrm>
            <a:off x="990600" y="1816766"/>
            <a:ext cx="10515598" cy="237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Asociado a otras enfermedades: artritis poliarticular con hiperostosis esternoclavicular.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Síndrome SAPHO (sinovitis, acné, pustulosis palmoplantar, hiperostosis y osteitis), queratitis marginal, pioderma vegetans, pitiriasis rubra pilaris.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800"/>
              </a:spcAft>
            </a:pP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800"/>
              </a:spcAft>
            </a:pP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800"/>
              </a:spcAft>
            </a:pP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800"/>
              </a:spcAft>
            </a:pP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800"/>
              </a:spcAft>
            </a:pP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51589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4791"/>
            <a:ext cx="10667999" cy="1325563"/>
          </a:xfrm>
        </p:spPr>
        <p:txBody>
          <a:bodyPr/>
          <a:lstStyle/>
          <a:p>
            <a:r>
              <a:rPr lang="es-CO" dirty="0"/>
              <a:t>CELULITIS DISECANTE DEL CUERO CABELLUDO: clínica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BDC6A-6C80-4729-BB51-D050A37B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754420"/>
            <a:ext cx="10667997" cy="2090392"/>
          </a:xfrm>
        </p:spPr>
        <p:txBody>
          <a:bodyPr/>
          <a:lstStyle/>
          <a:p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403E7199-4A91-43FC-9669-369308DC176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17105" y="1719866"/>
            <a:ext cx="11506199" cy="23715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Nódulos fluctuantes interconectados que confluyen: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 rompen </a:t>
            </a: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drenan un material purulento.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Inician con pústulas que evolucionan a nódulos.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bscesos que se comunican entre sí.</a:t>
            </a:r>
            <a:endParaRPr lang="es-CO" sz="16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Cicatrizan con alopecia.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ursos crónicos: aspecto de cutis verticis gyrata.</a:t>
            </a:r>
          </a:p>
          <a:p>
            <a:pPr>
              <a:lnSpc>
                <a:spcPct val="100000"/>
              </a:lnSpc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dirty="0"/>
          </a:p>
        </p:txBody>
      </p:sp>
      <p:pic>
        <p:nvPicPr>
          <p:cNvPr id="20482" name="Picture 2" descr="Cutis verticis gyrata primaria esencial: reporte de dos casos y revisión de  la literatura">
            <a:extLst>
              <a:ext uri="{FF2B5EF4-FFF2-40B4-BE49-F238E27FC236}">
                <a16:creationId xmlns:a16="http://schemas.microsoft.com/office/drawing/2014/main" id="{1B0EFA44-CE3B-4B78-A83F-35D9345A5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204" y="3879366"/>
            <a:ext cx="5055217" cy="2725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197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65125"/>
            <a:ext cx="10667999" cy="1325563"/>
          </a:xfrm>
        </p:spPr>
        <p:txBody>
          <a:bodyPr/>
          <a:lstStyle/>
          <a:p>
            <a:r>
              <a:rPr lang="es-CO" dirty="0"/>
              <a:t>CELULITIS DISECANTE DEL CUERO CABELLUDO: clínica</a:t>
            </a:r>
          </a:p>
        </p:txBody>
      </p:sp>
      <p:pic>
        <p:nvPicPr>
          <p:cNvPr id="29698" name="Picture 2">
            <a:extLst>
              <a:ext uri="{FF2B5EF4-FFF2-40B4-BE49-F238E27FC236}">
                <a16:creationId xmlns:a16="http://schemas.microsoft.com/office/drawing/2014/main" id="{C5019CE6-52E1-4062-AFB0-CEDA1B0AC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186" y="2225948"/>
            <a:ext cx="6322397" cy="391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4539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00104"/>
            <a:ext cx="10667999" cy="1325563"/>
          </a:xfrm>
        </p:spPr>
        <p:txBody>
          <a:bodyPr/>
          <a:lstStyle/>
          <a:p>
            <a:r>
              <a:rPr lang="es-CO" dirty="0"/>
              <a:t>CELULITIS DISECANTE DEL CUERO CABELLUDO: clínica</a:t>
            </a:r>
          </a:p>
        </p:txBody>
      </p:sp>
      <p:pic>
        <p:nvPicPr>
          <p:cNvPr id="32770" name="Picture 2">
            <a:extLst>
              <a:ext uri="{FF2B5EF4-FFF2-40B4-BE49-F238E27FC236}">
                <a16:creationId xmlns:a16="http://schemas.microsoft.com/office/drawing/2014/main" id="{33D2DF19-68FA-4027-806E-ACB26A621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3426" y="2376561"/>
            <a:ext cx="3245585" cy="374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2" name="Picture 4">
            <a:extLst>
              <a:ext uri="{FF2B5EF4-FFF2-40B4-BE49-F238E27FC236}">
                <a16:creationId xmlns:a16="http://schemas.microsoft.com/office/drawing/2014/main" id="{3531BC8D-8E78-4435-B4B8-03FDC8FA0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362" y="2860477"/>
            <a:ext cx="4227009" cy="277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1530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540" y="195095"/>
            <a:ext cx="10667999" cy="1325563"/>
          </a:xfrm>
        </p:spPr>
        <p:txBody>
          <a:bodyPr/>
          <a:lstStyle/>
          <a:p>
            <a:r>
              <a:rPr lang="es-CO" dirty="0"/>
              <a:t>CELULITIS DISECANTE DEL CUERO CABELLUDO: clínica</a:t>
            </a:r>
          </a:p>
        </p:txBody>
      </p:sp>
      <p:pic>
        <p:nvPicPr>
          <p:cNvPr id="28678" name="Picture 6" descr="PDF) Dissecting Cellulitis of the Scalp: Case Discussion, Unique  Considerations, and Treatment Options">
            <a:extLst>
              <a:ext uri="{FF2B5EF4-FFF2-40B4-BE49-F238E27FC236}">
                <a16:creationId xmlns:a16="http://schemas.microsoft.com/office/drawing/2014/main" id="{BB702DDC-FEC8-483E-911E-7195A4B48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732" y="1690688"/>
            <a:ext cx="4884234" cy="488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13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7BBFF-81E4-4654-A07D-1361BBE02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17648"/>
            <a:ext cx="10515600" cy="1325563"/>
          </a:xfrm>
        </p:spPr>
        <p:txBody>
          <a:bodyPr/>
          <a:lstStyle/>
          <a:p>
            <a:r>
              <a:rPr lang="es-CO" dirty="0"/>
              <a:t>GENERALIDADES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8BC56B-7398-4803-8858-A07E34616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682" y="1338608"/>
            <a:ext cx="11161318" cy="2090392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10000"/>
              </a:lnSpc>
            </a:pPr>
            <a:r>
              <a:rPr lang="es-CO" sz="24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en común.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1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Hiperplasia glandular del aparato pilosebáceo, glándula apocrina con hiperreactividad.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1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Obstrucción del orificio folicular y formación doble de comedones.</a:t>
            </a:r>
          </a:p>
          <a:p>
            <a:pPr lvl="1">
              <a:lnSpc>
                <a:spcPct val="11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sz="21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Invasión bacteriana con exudación que socava el tejido.</a:t>
            </a:r>
          </a:p>
          <a:p>
            <a:pPr lvl="1">
              <a:lnSpc>
                <a:spcPct val="11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sz="21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Cicatriz.</a:t>
            </a:r>
            <a:endParaRPr lang="es-CO" sz="21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968D07-50B8-41C0-9D03-7E1ACC81D78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115340" y="3429000"/>
            <a:ext cx="6930886" cy="2413346"/>
          </a:xfrm>
        </p:spPr>
        <p:txBody>
          <a:bodyPr/>
          <a:lstStyle/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Evento inicial: oclusión folicular (hiperqueratinización folicular).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Son de herencia autosómica dominante.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revalencia de 34% en parientes de primer grado.</a:t>
            </a:r>
            <a:endParaRPr lang="es-CO" sz="16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sociado con algunos alelos HLA A, B y DR.</a:t>
            </a:r>
            <a:endParaRPr lang="es-CO" dirty="0"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3864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279" y="158544"/>
            <a:ext cx="10667999" cy="1325563"/>
          </a:xfrm>
        </p:spPr>
        <p:txBody>
          <a:bodyPr/>
          <a:lstStyle/>
          <a:p>
            <a:r>
              <a:rPr lang="es-CO" dirty="0"/>
              <a:t>CELULITIS DISECANTE DEL CUERO CABELLUDO: histología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BDC6A-6C80-4729-BB51-D050A37B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754420"/>
            <a:ext cx="10667997" cy="2090392"/>
          </a:xfrm>
        </p:spPr>
        <p:txBody>
          <a:bodyPr/>
          <a:lstStyle/>
          <a:p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403E7199-4A91-43FC-9669-369308DC176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85801" y="1754420"/>
            <a:ext cx="11156793" cy="237153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es-C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5" name="Marcador de contenido 3">
            <a:extLst>
              <a:ext uri="{FF2B5EF4-FFF2-40B4-BE49-F238E27FC236}">
                <a16:creationId xmlns:a16="http://schemas.microsoft.com/office/drawing/2014/main" id="{640DBD54-6923-47FA-A9F1-D5398FFC960D}"/>
              </a:ext>
            </a:extLst>
          </p:cNvPr>
          <p:cNvSpPr txBox="1">
            <a:spLocks/>
          </p:cNvSpPr>
          <p:nvPr/>
        </p:nvSpPr>
        <p:spPr>
          <a:xfrm>
            <a:off x="930198" y="1577950"/>
            <a:ext cx="11156793" cy="23715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Dilatación folicular acneiforme con distensión del infundíbulo.</a:t>
            </a:r>
          </a:p>
          <a:p>
            <a:pPr>
              <a:lnSpc>
                <a:spcPct val="11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Infiltrado neutrofílico (inicial).</a:t>
            </a:r>
          </a:p>
          <a:p>
            <a:pPr>
              <a:lnSpc>
                <a:spcPct val="11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Abscesos en dermis y SC grandes.</a:t>
            </a: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Tractos sinuosos delimitados con epitelio.</a:t>
            </a: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Lesiones tardías: fibrosis de la dermis, TCS, </a:t>
            </a:r>
            <a:r>
              <a:rPr lang="es-CO" sz="1800" dirty="0" err="1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linfocitoplasmático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CO" sz="1800" dirty="0" err="1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histiocítico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con pocos neutrófilos, más linfocitos y plasmocitos, destruye las glándulas sebáceas.</a:t>
            </a:r>
          </a:p>
          <a:p>
            <a:pPr lvl="2">
              <a:lnSpc>
                <a:spcPct val="110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978897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65125"/>
            <a:ext cx="10667999" cy="1325563"/>
          </a:xfrm>
        </p:spPr>
        <p:txBody>
          <a:bodyPr/>
          <a:lstStyle/>
          <a:p>
            <a:r>
              <a:rPr lang="es-CO" dirty="0"/>
              <a:t>CELULITIS DISECANTE DEL CUERO CABELLUDO: histología</a:t>
            </a:r>
          </a:p>
        </p:txBody>
      </p:sp>
      <p:pic>
        <p:nvPicPr>
          <p:cNvPr id="30722" name="Picture 2" descr="Dissecting cellulitis of the scalp">
            <a:extLst>
              <a:ext uri="{FF2B5EF4-FFF2-40B4-BE49-F238E27FC236}">
                <a16:creationId xmlns:a16="http://schemas.microsoft.com/office/drawing/2014/main" id="{2804E98D-3BA6-4D23-8DF3-288B411AC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751" y="1412023"/>
            <a:ext cx="2628455" cy="524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9642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6918"/>
            <a:ext cx="10667999" cy="1325563"/>
          </a:xfrm>
        </p:spPr>
        <p:txBody>
          <a:bodyPr/>
          <a:lstStyle/>
          <a:p>
            <a:r>
              <a:rPr lang="es-CO" dirty="0"/>
              <a:t>CELULITIS DISECANTE DEL CUERO CABELLUDO: tratamiento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BDC6A-6C80-4729-BB51-D050A37B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754420"/>
            <a:ext cx="10667997" cy="2090392"/>
          </a:xfrm>
        </p:spPr>
        <p:txBody>
          <a:bodyPr/>
          <a:lstStyle/>
          <a:p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5" name="Marcador de contenido 3">
            <a:extLst>
              <a:ext uri="{FF2B5EF4-FFF2-40B4-BE49-F238E27FC236}">
                <a16:creationId xmlns:a16="http://schemas.microsoft.com/office/drawing/2014/main" id="{640DBD54-6923-47FA-A9F1-D5398FFC960D}"/>
              </a:ext>
            </a:extLst>
          </p:cNvPr>
          <p:cNvSpPr txBox="1">
            <a:spLocks/>
          </p:cNvSpPr>
          <p:nvPr/>
        </p:nvSpPr>
        <p:spPr>
          <a:xfrm>
            <a:off x="685802" y="1592549"/>
            <a:ext cx="11058937" cy="23715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Pronóstico: crónica, progresiva, recurrente, lo que resulta en alopecia permanente, pero puede ser autolimitada.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Solo en opiniones de expertos y reportes de caso.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1ra línea: isotretinoina 1 mg/kg/día.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Seguida de una dosis de mantenimiento de 0,75 mg/kg7día por al menos 6 meses después de que la enfermedad parece estar clínicamente inactiva.</a:t>
            </a:r>
            <a:endParaRPr lang="es-C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endParaRPr lang="es-C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800"/>
              </a:spcAft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800"/>
              </a:spcAft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800"/>
              </a:spcAft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800"/>
              </a:spcAft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800"/>
              </a:spcAft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s-CO" sz="1600" dirty="0"/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85A74025-3862-441E-963D-65BCEC3E0CEF}"/>
              </a:ext>
            </a:extLst>
          </p:cNvPr>
          <p:cNvSpPr txBox="1">
            <a:spLocks/>
          </p:cNvSpPr>
          <p:nvPr/>
        </p:nvSpPr>
        <p:spPr>
          <a:xfrm>
            <a:off x="6668429" y="4125951"/>
            <a:ext cx="5326565" cy="237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8" name="Marcador de contenido 3">
            <a:extLst>
              <a:ext uri="{FF2B5EF4-FFF2-40B4-BE49-F238E27FC236}">
                <a16:creationId xmlns:a16="http://schemas.microsoft.com/office/drawing/2014/main" id="{E9AADDD9-AD1F-469B-857E-28A692C9E00C}"/>
              </a:ext>
            </a:extLst>
          </p:cNvPr>
          <p:cNvSpPr txBox="1">
            <a:spLocks/>
          </p:cNvSpPr>
          <p:nvPr/>
        </p:nvSpPr>
        <p:spPr>
          <a:xfrm>
            <a:off x="4797287" y="4224762"/>
            <a:ext cx="7197707" cy="237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Antibióticos sistémicos: poco efectivo.</a:t>
            </a:r>
            <a:endParaRPr lang="es-CO" sz="16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Cuando el nódulo esta fluctuante debe aspirarse el contenido de las lesiones con inyecciones de triamcinolona.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Manejo quirúrgico: casos extremos y refractarios de las lesiones.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Nuevas terapias: inhibidor del TNFa.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es-C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es-C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41728208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7BBFF-81E4-4654-A07D-1361BBE02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3" y="224525"/>
            <a:ext cx="10515600" cy="1325563"/>
          </a:xfrm>
        </p:spPr>
        <p:txBody>
          <a:bodyPr/>
          <a:lstStyle/>
          <a:p>
            <a:r>
              <a:rPr lang="es-CO" dirty="0"/>
              <a:t>QUISTE PILONIDAL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8BC56B-7398-4803-8858-A07E34616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90" y="1493429"/>
            <a:ext cx="10667997" cy="2090392"/>
          </a:xfrm>
        </p:spPr>
        <p:txBody>
          <a:bodyPr>
            <a:normAutofit/>
          </a:bodyPr>
          <a:lstStyle/>
          <a:p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óvenes (entre 19 a 21 años), a partir de la pubertad.</a:t>
            </a:r>
          </a:p>
          <a:p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Hombres 2 a 4:1.</a:t>
            </a:r>
          </a:p>
          <a:p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Afección común de la piel y el tejido celular subcutáneo.</a:t>
            </a:r>
          </a:p>
          <a:p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Enfermedad del Jeep: común en los militares.</a:t>
            </a:r>
          </a:p>
          <a:p>
            <a:endParaRPr lang="es-CO" dirty="0"/>
          </a:p>
        </p:txBody>
      </p:sp>
      <p:pic>
        <p:nvPicPr>
          <p:cNvPr id="9218" name="Picture 2" descr="Quiste pilonidal - Síntomas y causas - Mayo Clinic">
            <a:extLst>
              <a:ext uri="{FF2B5EF4-FFF2-40B4-BE49-F238E27FC236}">
                <a16:creationId xmlns:a16="http://schemas.microsoft.com/office/drawing/2014/main" id="{EF878A73-D46F-4745-A51B-10E559161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069" y="2928250"/>
            <a:ext cx="3810000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3301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7BBFF-81E4-4654-A07D-1361BBE02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157" y="33821"/>
            <a:ext cx="10515600" cy="1325563"/>
          </a:xfrm>
        </p:spPr>
        <p:txBody>
          <a:bodyPr/>
          <a:lstStyle/>
          <a:p>
            <a:r>
              <a:rPr lang="es-CO" dirty="0"/>
              <a:t>QUISTE PILONIDAL: fisiopatología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8BC56B-7398-4803-8858-A07E34616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244" y="1182293"/>
            <a:ext cx="10515599" cy="25021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Pelo: se aloja en el hoyuelo creado por presión negativa formando un seno:</a:t>
            </a:r>
          </a:p>
          <a:p>
            <a:pPr lvl="1">
              <a:lnSpc>
                <a:spcPct val="10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Inflamación.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Contenido: cabello, detritus, tejido de granulación, raro encontrar folículos capilares.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Fricción y presión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lleva a ruptura y formación de hoyuelo.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Inserción pilosa que genera reacción a cuerpo extraño.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No son quistes verdaderos porque no tiene un revestimiento epitelizado.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1800" dirty="0"/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12D89EAF-B26F-48DA-89FA-6E2719DFC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75" y="4038648"/>
            <a:ext cx="4104560" cy="2719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8124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7BBFF-81E4-4654-A07D-1361BBE02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0"/>
            <a:ext cx="11201403" cy="1325563"/>
          </a:xfrm>
        </p:spPr>
        <p:txBody>
          <a:bodyPr/>
          <a:lstStyle/>
          <a:p>
            <a:r>
              <a:rPr lang="es-CO" dirty="0"/>
              <a:t>QUISTE PILONIDAL: fisiopatología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8BC56B-7398-4803-8858-A07E34616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3" y="1690688"/>
            <a:ext cx="10667997" cy="209039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2A247C81-8E95-454B-BA97-C20E17A56CAC}"/>
              </a:ext>
            </a:extLst>
          </p:cNvPr>
          <p:cNvSpPr txBox="1">
            <a:spLocks/>
          </p:cNvSpPr>
          <p:nvPr/>
        </p:nvSpPr>
        <p:spPr>
          <a:xfrm>
            <a:off x="1104905" y="1185248"/>
            <a:ext cx="10667997" cy="23497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Inserción pilosa que genera reacción a cuerpo extraño.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 puede desarrollar en sitios donde una hendidura anatómica facilite la acumulación de pelos: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Axilas, periné, pliegues </a:t>
            </a:r>
            <a:r>
              <a:rPr lang="es-CO" sz="1600" dirty="0" err="1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intermamarios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espacio interdigital en circunstancias laborales peculiares (peinadores, estilistas).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Factores de riesgo: sobrepeso y obesidad, trauma local o irritación, sedentarismo, sedestación prolongada, hendidura natal profunda, hipertricosis, historia familiar.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4136732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7BBFF-81E4-4654-A07D-1361BBE02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3" y="172947"/>
            <a:ext cx="10515600" cy="1325563"/>
          </a:xfrm>
        </p:spPr>
        <p:txBody>
          <a:bodyPr/>
          <a:lstStyle/>
          <a:p>
            <a:r>
              <a:rPr lang="es-CO" dirty="0"/>
              <a:t>QUISTE PILONIDAL: clínica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8BC56B-7398-4803-8858-A07E34616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3" y="1690688"/>
            <a:ext cx="10667997" cy="209039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2A247C81-8E95-454B-BA97-C20E17A56CAC}"/>
              </a:ext>
            </a:extLst>
          </p:cNvPr>
          <p:cNvSpPr txBox="1">
            <a:spLocks/>
          </p:cNvSpPr>
          <p:nvPr/>
        </p:nvSpPr>
        <p:spPr>
          <a:xfrm>
            <a:off x="838201" y="1538525"/>
            <a:ext cx="6092686" cy="2349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Asintomático: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Hoyuelo de uno o más poros primarios en la línea media de la hendidura glútea.</a:t>
            </a:r>
          </a:p>
          <a:p>
            <a:pPr lvl="1" algn="just"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En los peluqueros se puede dar en los dedos.</a:t>
            </a:r>
          </a:p>
          <a:p>
            <a:pPr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dirty="0"/>
          </a:p>
        </p:txBody>
      </p:sp>
      <p:pic>
        <p:nvPicPr>
          <p:cNvPr id="17410" name="Picture 2" descr="Pilonidal Disease">
            <a:extLst>
              <a:ext uri="{FF2B5EF4-FFF2-40B4-BE49-F238E27FC236}">
                <a16:creationId xmlns:a16="http://schemas.microsoft.com/office/drawing/2014/main" id="{7FF1B220-33A5-4931-A059-5B05EC227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245" y="1306332"/>
            <a:ext cx="4030952" cy="3026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>
            <a:extLst>
              <a:ext uri="{FF2B5EF4-FFF2-40B4-BE49-F238E27FC236}">
                <a16:creationId xmlns:a16="http://schemas.microsoft.com/office/drawing/2014/main" id="{5ABBC005-13AA-4F23-AE4E-4890974E6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521" y="4165436"/>
            <a:ext cx="3200399" cy="2400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644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7BBFF-81E4-4654-A07D-1361BBE02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842" y="20587"/>
            <a:ext cx="10515600" cy="1325563"/>
          </a:xfrm>
        </p:spPr>
        <p:txBody>
          <a:bodyPr/>
          <a:lstStyle/>
          <a:p>
            <a:r>
              <a:rPr lang="es-CO" dirty="0"/>
              <a:t>QUISTE PILONIDAL: clínica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8BC56B-7398-4803-8858-A07E34616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3" y="1690688"/>
            <a:ext cx="10667997" cy="209039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2A247C81-8E95-454B-BA97-C20E17A56CAC}"/>
              </a:ext>
            </a:extLst>
          </p:cNvPr>
          <p:cNvSpPr txBox="1">
            <a:spLocks/>
          </p:cNvSpPr>
          <p:nvPr/>
        </p:nvSpPr>
        <p:spPr>
          <a:xfrm>
            <a:off x="1007169" y="1266653"/>
            <a:ext cx="10667997" cy="23497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CO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Enfermedad pilonidal aguda: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Dolor leve a severo.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Absceso: nódulo fluctuante, dolor, calor local en o cerca de la parte superior de la hendidura glútea.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Puede llegar a celulitis.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Fiebr.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Drenaje de moco, pus y sangre.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es-CO" sz="1800" dirty="0"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1800" dirty="0">
              <a:latin typeface="Montserrat" pitchFamily="2" charset="77"/>
            </a:endParaRPr>
          </a:p>
        </p:txBody>
      </p:sp>
      <p:pic>
        <p:nvPicPr>
          <p:cNvPr id="18434" name="Picture 2" descr="Pilonidal Sinus | Dr. Shashikant S Jadhav">
            <a:extLst>
              <a:ext uri="{FF2B5EF4-FFF2-40B4-BE49-F238E27FC236}">
                <a16:creationId xmlns:a16="http://schemas.microsoft.com/office/drawing/2014/main" id="{6B1CA285-F987-4749-A519-198B49459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188" y="3770745"/>
            <a:ext cx="6296025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4236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7BBFF-81E4-4654-A07D-1361BBE02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156" y="140668"/>
            <a:ext cx="10515600" cy="1325563"/>
          </a:xfrm>
        </p:spPr>
        <p:txBody>
          <a:bodyPr/>
          <a:lstStyle/>
          <a:p>
            <a:r>
              <a:rPr lang="es-CO" dirty="0"/>
              <a:t>QUISTE PILONIDAL: clínica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8BC56B-7398-4803-8858-A07E34616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3" y="1690688"/>
            <a:ext cx="10667997" cy="209039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2A247C81-8E95-454B-BA97-C20E17A56CAC}"/>
              </a:ext>
            </a:extLst>
          </p:cNvPr>
          <p:cNvSpPr txBox="1">
            <a:spLocks/>
          </p:cNvSpPr>
          <p:nvPr/>
        </p:nvSpPr>
        <p:spPr>
          <a:xfrm>
            <a:off x="950847" y="1311010"/>
            <a:ext cx="10667997" cy="23497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Enfermedad pilonidal crónica no complicada: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Supuración persistente.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Una o mas aberturas sinusales que drenan líquido mucoide purulento.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Dolor crónico.</a:t>
            </a:r>
          </a:p>
          <a:p>
            <a:pPr lvl="1">
              <a:lnSpc>
                <a:spcPct val="11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Riesgo de CEC que es inusual.</a:t>
            </a: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Enfermedad pilonidal crónica complicada (múltiples tractos fistulosos).</a:t>
            </a:r>
          </a:p>
          <a:p>
            <a:pPr lvl="1">
              <a:lnSpc>
                <a:spcPct val="110000"/>
              </a:lnSpc>
              <a:spcAft>
                <a:spcPts val="800"/>
              </a:spcAft>
            </a:pPr>
            <a:endParaRPr lang="es-C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s-CO" dirty="0"/>
          </a:p>
        </p:txBody>
      </p:sp>
      <p:pic>
        <p:nvPicPr>
          <p:cNvPr id="19458" name="Picture 2" descr="Frontiers | Pediatric Endoscopic Pilonidal Sinus Treatment (PEPSiT) in  Children With Pilonidal Sinus Disease: Tips and Tricks and New Structurated  Protocol | Pediatrics">
            <a:extLst>
              <a:ext uri="{FF2B5EF4-FFF2-40B4-BE49-F238E27FC236}">
                <a16:creationId xmlns:a16="http://schemas.microsoft.com/office/drawing/2014/main" id="{8EFB2E1E-1436-4616-8C95-E7DCC8DC8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782" y="3884791"/>
            <a:ext cx="73152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5202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7BBFF-81E4-4654-A07D-1361BBE02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157" y="130084"/>
            <a:ext cx="10515600" cy="1325563"/>
          </a:xfrm>
        </p:spPr>
        <p:txBody>
          <a:bodyPr/>
          <a:lstStyle/>
          <a:p>
            <a:r>
              <a:rPr lang="es-CO" dirty="0"/>
              <a:t>QUISTE PILONIDAL: tratamiento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2A247C81-8E95-454B-BA97-C20E17A56CAC}"/>
              </a:ext>
            </a:extLst>
          </p:cNvPr>
          <p:cNvSpPr txBox="1">
            <a:spLocks/>
          </p:cNvSpPr>
          <p:nvPr/>
        </p:nvSpPr>
        <p:spPr>
          <a:xfrm>
            <a:off x="950846" y="1455647"/>
            <a:ext cx="10667997" cy="2349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Quirúrgico. Otro tratamiento es fracaso.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Extirpar todos los tractos fistulosos hasta llegar a la fascia sacrococcigea.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Recurrencia mayor si la incisión es sobre la línea media vs cierre por segunda intención: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Incisión paramedial que disminuye la tensión en la zona y la mejor cicatrización.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Cuando es asintomático no se recomienda el manejo quirúrgico.</a:t>
            </a:r>
            <a:endParaRPr lang="es-C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s-CO" dirty="0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D471C8FA-C719-4729-AB60-36EBF7B55C58}"/>
              </a:ext>
            </a:extLst>
          </p:cNvPr>
          <p:cNvSpPr txBox="1">
            <a:spLocks/>
          </p:cNvSpPr>
          <p:nvPr/>
        </p:nvSpPr>
        <p:spPr>
          <a:xfrm>
            <a:off x="4863548" y="3905267"/>
            <a:ext cx="6871007" cy="21377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Depilación: tratamiento complementario y preventivo:</a:t>
            </a:r>
            <a:endParaRPr lang="es-CO" sz="18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No hacerlo con máquina o rastrillo por el riesgo de recurrencia.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Láser, con crema depilatoria.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 recomienda 2 semanas después del abordaje quirúrgico.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endParaRPr lang="es-C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800"/>
              </a:spcAft>
              <a:buFont typeface="Wingdings" pitchFamily="2" charset="2"/>
              <a:buChar char="§"/>
            </a:pPr>
            <a:endParaRPr lang="es-C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2441821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79595"/>
            <a:ext cx="10667999" cy="1325563"/>
          </a:xfrm>
        </p:spPr>
        <p:txBody>
          <a:bodyPr/>
          <a:lstStyle/>
          <a:p>
            <a:r>
              <a:rPr lang="es-CO" dirty="0"/>
              <a:t>HIDRADENITIS SUPURATIVA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BDC6A-6C80-4729-BB51-D050A37B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598" y="1338608"/>
            <a:ext cx="10255401" cy="209039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Acné inverso.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Enfermedad oclusiva folicular crónica, multifactorial de las unidades pilosebáceas.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Nódulos inflamados recurrentes, abscesos hasta formar tractos sinusales y bandas de cicatrización.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Generan dolor, mal olor, supuración.</a:t>
            </a:r>
          </a:p>
          <a:p>
            <a:pPr algn="just">
              <a:lnSpc>
                <a:spcPct val="100000"/>
              </a:lnSpc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C43F21-A85E-4ECA-BBC0-AAA13C851B8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168348" y="3916017"/>
            <a:ext cx="6674247" cy="24133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Prevalencia de 1 a 4%.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2da a 3ra década de la vida.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97% son mayores de 10 años.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Mujeres 3,6:1.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Más en afroamericanos.</a:t>
            </a:r>
          </a:p>
          <a:p>
            <a:pPr>
              <a:lnSpc>
                <a:spcPct val="100000"/>
              </a:lnSpc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089570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7BBFF-81E4-4654-A07D-1361BBE02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44" y="0"/>
            <a:ext cx="10515600" cy="1325563"/>
          </a:xfrm>
        </p:spPr>
        <p:txBody>
          <a:bodyPr/>
          <a:lstStyle/>
          <a:p>
            <a:r>
              <a:rPr lang="es-CO" dirty="0"/>
              <a:t>QUISTE PILONIDAL: tratamiento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2A247C81-8E95-454B-BA97-C20E17A56CAC}"/>
              </a:ext>
            </a:extLst>
          </p:cNvPr>
          <p:cNvSpPr txBox="1">
            <a:spLocks/>
          </p:cNvSpPr>
          <p:nvPr/>
        </p:nvSpPr>
        <p:spPr>
          <a:xfrm>
            <a:off x="1182756" y="1228510"/>
            <a:ext cx="10736766" cy="28535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Absceso en presencia o ausencia de celulitis: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Drenaje quirúrgico con incisión en el área fluctuante:</a:t>
            </a:r>
          </a:p>
          <a:p>
            <a:pPr lvl="2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Curación de 80% y recurrencias de 54%.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Desbridamiento: curación de 96% y recurrencia del 10%.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ntibióticos: celulitis en ausencia de absceso, posterior a drenaje de la lesión: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Cefalosporina de 1ra gen + </a:t>
            </a: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etronidazol.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145320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7BBFF-81E4-4654-A07D-1361BBE02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126586"/>
            <a:ext cx="10515600" cy="1325563"/>
          </a:xfrm>
        </p:spPr>
        <p:txBody>
          <a:bodyPr/>
          <a:lstStyle/>
          <a:p>
            <a:r>
              <a:rPr lang="es-CO" dirty="0"/>
              <a:t>QUISTE PILONIDAL: tratamiento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2A247C81-8E95-454B-BA97-C20E17A56CAC}"/>
              </a:ext>
            </a:extLst>
          </p:cNvPr>
          <p:cNvSpPr txBox="1">
            <a:spLocks/>
          </p:cNvSpPr>
          <p:nvPr/>
        </p:nvSpPr>
        <p:spPr>
          <a:xfrm>
            <a:off x="1076739" y="1306948"/>
            <a:ext cx="11247783" cy="26289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Wingdings" panose="05000000000000000000" pitchFamily="2" charset="2"/>
              <a:buChar char=""/>
            </a:pPr>
            <a:r>
              <a:rPr lang="es-CO" sz="22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Enfermedad crónica y recurrente: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Abscesos recurrentes con períodos intermedios de curación.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Pilar es la escisión quirúrgica y cierre primario.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También se puede hacer por segunda intención.</a:t>
            </a:r>
          </a:p>
          <a:p>
            <a:pPr lvl="1">
              <a:lnSpc>
                <a:spcPct val="11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Escisión por marsupialización.</a:t>
            </a:r>
          </a:p>
          <a:p>
            <a:pPr lvl="1">
              <a:lnSpc>
                <a:spcPct val="11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Fenol: buena respuesta después del adecuado manejo quirúrgico.</a:t>
            </a:r>
          </a:p>
          <a:p>
            <a:pPr>
              <a:lnSpc>
                <a:spcPct val="110000"/>
              </a:lnSpc>
            </a:pPr>
            <a:r>
              <a:rPr lang="es-CO" sz="22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Z plastia: disminuye el número de recidivas pero tiene más riesgos de complicaciones</a:t>
            </a:r>
            <a:r>
              <a:rPr lang="es-CO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endParaRPr lang="es-CO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s-CO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s-C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528661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ED6EE4-4027-4D3E-9198-B4CD1B87B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65125"/>
            <a:ext cx="10667999" cy="1325563"/>
          </a:xfrm>
        </p:spPr>
        <p:txBody>
          <a:bodyPr/>
          <a:lstStyle/>
          <a:p>
            <a:r>
              <a:rPr lang="es-CO" dirty="0"/>
              <a:t>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C1305A-59D2-4676-9076-1810F52B6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9871" y="1686653"/>
            <a:ext cx="10667997" cy="2090392"/>
          </a:xfrm>
        </p:spPr>
        <p:txBody>
          <a:bodyPr/>
          <a:lstStyle/>
          <a:p>
            <a:r>
              <a:rPr lang="es-CO" dirty="0"/>
              <a:t>En forma aislada se puede dar manejo en atención primaria en ciertos casos.</a:t>
            </a:r>
          </a:p>
          <a:p>
            <a:r>
              <a:rPr lang="es-CO" dirty="0"/>
              <a:t>En forma sindromática: enviar a especialista.</a:t>
            </a:r>
          </a:p>
          <a:p>
            <a:r>
              <a:rPr lang="es-CO" dirty="0"/>
              <a:t>Manejo con isotretinoÍna o inhibidores de TNFa parecen ser el futuro.</a:t>
            </a:r>
          </a:p>
        </p:txBody>
      </p:sp>
    </p:spTree>
    <p:extLst>
      <p:ext uri="{BB962C8B-B14F-4D97-AF65-F5344CB8AC3E}">
        <p14:creationId xmlns:p14="http://schemas.microsoft.com/office/powerpoint/2010/main" val="10644228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ED6EE4-4027-4D3E-9198-B4CD1B87B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89151"/>
            <a:ext cx="10667999" cy="1325563"/>
          </a:xfrm>
        </p:spPr>
        <p:txBody>
          <a:bodyPr/>
          <a:lstStyle/>
          <a:p>
            <a:r>
              <a:rPr lang="es-CO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C1305A-59D2-4676-9076-1810F52B6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592" y="1514714"/>
            <a:ext cx="10667997" cy="209039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i="0" dirty="0" err="1">
                <a:effectLst/>
                <a:latin typeface="Montserrat" panose="00000500000000000000" pitchFamily="50" charset="0"/>
              </a:rPr>
              <a:t>Saunte</a:t>
            </a:r>
            <a:r>
              <a:rPr lang="es-CO" i="0" dirty="0">
                <a:effectLst/>
                <a:latin typeface="Montserrat" panose="00000500000000000000" pitchFamily="50" charset="0"/>
              </a:rPr>
              <a:t> DML, </a:t>
            </a:r>
            <a:r>
              <a:rPr lang="es-CO" i="0" dirty="0" err="1">
                <a:effectLst/>
                <a:latin typeface="Montserrat" panose="00000500000000000000" pitchFamily="50" charset="0"/>
              </a:rPr>
              <a:t>Jemec</a:t>
            </a:r>
            <a:r>
              <a:rPr lang="es-CO" i="0" dirty="0">
                <a:effectLst/>
                <a:latin typeface="Montserrat" panose="00000500000000000000" pitchFamily="50" charset="0"/>
              </a:rPr>
              <a:t> GBE. Hidradenitis Suppurativa:  Advances in Diagnosis and Treatment. JAMA. 2017 Nov 28;318(20):2019-2032.</a:t>
            </a:r>
          </a:p>
          <a:p>
            <a:pPr algn="just">
              <a:lnSpc>
                <a:spcPct val="100000"/>
              </a:lnSpc>
            </a:pPr>
            <a:r>
              <a:rPr lang="en-US" i="0" dirty="0">
                <a:effectLst/>
                <a:latin typeface="Montserrat" panose="00000500000000000000" pitchFamily="50" charset="0"/>
              </a:rPr>
              <a:t>Fitzpatrick's Dermatology, Ninth Edition (</a:t>
            </a:r>
            <a:r>
              <a:rPr lang="en-US" i="0" dirty="0" err="1">
                <a:effectLst/>
                <a:latin typeface="Montserrat" panose="00000500000000000000" pitchFamily="50" charset="0"/>
              </a:rPr>
              <a:t>Fitzpatricks</a:t>
            </a:r>
            <a:r>
              <a:rPr lang="en-US" i="0" dirty="0">
                <a:effectLst/>
                <a:latin typeface="Montserrat" panose="00000500000000000000" pitchFamily="50" charset="0"/>
              </a:rPr>
              <a:t> Dermatology in General Medicine (2020).</a:t>
            </a:r>
          </a:p>
          <a:p>
            <a:pPr algn="just">
              <a:lnSpc>
                <a:spcPct val="100000"/>
              </a:lnSpc>
            </a:pPr>
            <a:r>
              <a:rPr lang="es-ES" i="0" u="none" strike="noStrike" dirty="0">
                <a:effectLst/>
                <a:latin typeface="Montserrat" panose="00000500000000000000" pitchFamily="50" charset="0"/>
              </a:rPr>
              <a:t>Jean L. </a:t>
            </a:r>
            <a:r>
              <a:rPr lang="es-ES" i="0" u="none" strike="noStrike" dirty="0" err="1">
                <a:effectLst/>
                <a:latin typeface="Montserrat" panose="00000500000000000000" pitchFamily="50" charset="0"/>
              </a:rPr>
              <a:t>Bolognia</a:t>
            </a:r>
            <a:r>
              <a:rPr lang="es-ES" i="0" u="none" strike="noStrike" dirty="0">
                <a:effectLst/>
                <a:latin typeface="Montserrat" panose="00000500000000000000" pitchFamily="50" charset="0"/>
              </a:rPr>
              <a:t> MD</a:t>
            </a:r>
            <a:r>
              <a:rPr lang="es-ES" i="0" dirty="0">
                <a:effectLst/>
                <a:latin typeface="Montserrat" panose="00000500000000000000" pitchFamily="50" charset="0"/>
              </a:rPr>
              <a:t> </a:t>
            </a:r>
            <a:r>
              <a:rPr lang="es-ES" i="0" u="none" strike="noStrike" dirty="0">
                <a:effectLst/>
                <a:latin typeface="Montserrat" panose="00000500000000000000" pitchFamily="50" charset="0"/>
              </a:rPr>
              <a:t>Dermatología - 4ª edición (2018).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1716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92849"/>
            <a:ext cx="10667999" cy="1325563"/>
          </a:xfrm>
        </p:spPr>
        <p:txBody>
          <a:bodyPr/>
          <a:lstStyle/>
          <a:p>
            <a:r>
              <a:rPr lang="es-CO" dirty="0"/>
              <a:t>HIDRADENITIS SUPURATIVA: fisiopatología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BDC6A-6C80-4729-BB51-D050A37B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76" y="1682618"/>
            <a:ext cx="10667997" cy="20903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 pensaba que era de las glándulas apocrinas.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nfermedad del folículo piloso.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Hiperplasia epitelial folicular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anoxia del conducto folicular.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iperqueratosis y taponamiento folicular.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Oclusión e inflamación.</a:t>
            </a:r>
          </a:p>
          <a:p>
            <a:pPr>
              <a:lnSpc>
                <a:spcPct val="100000"/>
              </a:lnSpc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21293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83667"/>
            <a:ext cx="10667999" cy="1325563"/>
          </a:xfrm>
        </p:spPr>
        <p:txBody>
          <a:bodyPr/>
          <a:lstStyle/>
          <a:p>
            <a:r>
              <a:rPr lang="es-CO" dirty="0"/>
              <a:t>HIDRADENITIS SUPURATIVA: fisiopatología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BDC6A-6C80-4729-BB51-D050A37B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10" y="1682618"/>
            <a:ext cx="10667997" cy="2090392"/>
          </a:xfrm>
        </p:spPr>
        <p:txBody>
          <a:bodyPr/>
          <a:lstStyle/>
          <a:p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Tensión mecánica, presión, oclusión, fricción y cizallamiento.</a:t>
            </a:r>
          </a:p>
          <a:p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Obesidad.</a:t>
            </a:r>
          </a:p>
          <a:p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Tabaquismo: nicotina lleva a alteración de la quimiotaxis de neutrófilos:</a:t>
            </a:r>
          </a:p>
          <a:p>
            <a:pPr lvl="1"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roducción de TNFa por los queratinocitos  y LTh17.</a:t>
            </a:r>
          </a:p>
          <a:p>
            <a:pPr lvl="1"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ue llevan a obstrucción folicular.</a:t>
            </a:r>
          </a:p>
          <a:p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Genética: hasta el 40% tienen un familiar de primer grado afectado. </a:t>
            </a: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Inicio más temprano.</a:t>
            </a:r>
            <a:endParaRPr lang="es-CO" sz="18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F8C21D4-39C6-48C1-8C9F-A3205D3B8179}"/>
              </a:ext>
            </a:extLst>
          </p:cNvPr>
          <p:cNvSpPr txBox="1">
            <a:spLocks/>
          </p:cNvSpPr>
          <p:nvPr/>
        </p:nvSpPr>
        <p:spPr>
          <a:xfrm>
            <a:off x="6096000" y="4402483"/>
            <a:ext cx="5746595" cy="2090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16C3BB23-F989-47B1-B4BB-A10973861962}"/>
              </a:ext>
            </a:extLst>
          </p:cNvPr>
          <p:cNvSpPr txBox="1">
            <a:spLocks/>
          </p:cNvSpPr>
          <p:nvPr/>
        </p:nvSpPr>
        <p:spPr>
          <a:xfrm>
            <a:off x="5057928" y="4122116"/>
            <a:ext cx="6653679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Mutaciones en la gamma secretasa, presenilina 1 (PSEN1), potenciador de la presenilina 2 (PSENEN), nicastrina (NCSTN), polimorfismos del gen TNF.</a:t>
            </a:r>
          </a:p>
          <a:p>
            <a:pPr algn="just">
              <a:lnSpc>
                <a:spcPct val="100000"/>
              </a:lnSpc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67066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7073"/>
            <a:ext cx="10667999" cy="1325563"/>
          </a:xfrm>
        </p:spPr>
        <p:txBody>
          <a:bodyPr/>
          <a:lstStyle/>
          <a:p>
            <a:r>
              <a:rPr lang="es-CO" dirty="0"/>
              <a:t>HIDRADENITIS SUPURATIVA: fisiopatología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BDC6A-6C80-4729-BB51-D050A37B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2" y="1372636"/>
            <a:ext cx="10667997" cy="271179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7000"/>
              </a:lnSpc>
              <a:buNone/>
            </a:pPr>
            <a:r>
              <a:rPr lang="es-CO" sz="22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s-CO" sz="22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índromes asociados:</a:t>
            </a:r>
          </a:p>
          <a:p>
            <a:pPr lvl="1" algn="just">
              <a:lnSpc>
                <a:spcPct val="107000"/>
              </a:lnSpc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Síndrome metabólico, DM, obesidad, resistencia a la insulina, dislipidemia, hiperglucemia e hipertensión.</a:t>
            </a:r>
          </a:p>
          <a:p>
            <a:pPr lvl="1" algn="just">
              <a:lnSpc>
                <a:spcPct val="107000"/>
              </a:lnSpc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Crohn y </a:t>
            </a:r>
            <a:r>
              <a:rPr lang="es-CO" sz="19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olitis ulcerativa.</a:t>
            </a:r>
          </a:p>
          <a:p>
            <a:pPr lvl="1" algn="just">
              <a:lnSpc>
                <a:spcPct val="107000"/>
              </a:lnSpc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PAPASH.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CEC: sobre todo en la región perianal: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sociado a infección por el VPH, en hombres.</a:t>
            </a:r>
          </a:p>
          <a:p>
            <a:pPr algn="just"/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/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CO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F8C21D4-39C6-48C1-8C9F-A3205D3B8179}"/>
              </a:ext>
            </a:extLst>
          </p:cNvPr>
          <p:cNvSpPr txBox="1">
            <a:spLocks/>
          </p:cNvSpPr>
          <p:nvPr/>
        </p:nvSpPr>
        <p:spPr>
          <a:xfrm>
            <a:off x="6096000" y="4402483"/>
            <a:ext cx="5746595" cy="2090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82440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65125"/>
            <a:ext cx="10667999" cy="1325563"/>
          </a:xfrm>
        </p:spPr>
        <p:txBody>
          <a:bodyPr/>
          <a:lstStyle/>
          <a:p>
            <a:r>
              <a:rPr lang="es-CO" dirty="0"/>
              <a:t>HIDRADENITIS SUPURATIVA: fisiopatología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1B19719-78BE-433E-9E06-0C94E5CE0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3370" y="1690688"/>
            <a:ext cx="5745075" cy="491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9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E140-F66C-42C0-9C29-A51AE70C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813" y="135741"/>
            <a:ext cx="11042373" cy="1325563"/>
          </a:xfrm>
        </p:spPr>
        <p:txBody>
          <a:bodyPr/>
          <a:lstStyle/>
          <a:p>
            <a:r>
              <a:rPr lang="es-CO" dirty="0"/>
              <a:t>HIDRADENITIS SUPURATIVA: clínica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BDC6A-6C80-4729-BB51-D050A37B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754420"/>
            <a:ext cx="10667997" cy="2090392"/>
          </a:xfrm>
        </p:spPr>
        <p:txBody>
          <a:bodyPr/>
          <a:lstStyle/>
          <a:p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C43F21-A85E-4ECA-BBC0-AAA13C851B8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1408079"/>
            <a:ext cx="6018384" cy="2413346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Axila es el sitio más común.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Muslos internos, región inguinal, perianal y perineal, mamaria e infra mamaria, glútea, pubis, escroto, tronco.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casionalmente cuero cabelludo y áreas retroauriculares.</a:t>
            </a:r>
          </a:p>
          <a:p>
            <a:pPr algn="just">
              <a:lnSpc>
                <a:spcPct val="100000"/>
              </a:lnSpc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A2BC7F0-09FB-4699-AE0A-F7B6E80C31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5990" y="1408079"/>
            <a:ext cx="4649613" cy="509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65267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FR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575</TotalTime>
  <Words>1938</Words>
  <Application>Microsoft Office PowerPoint</Application>
  <PresentationFormat>Widescreen</PresentationFormat>
  <Paragraphs>402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Calibri</vt:lpstr>
      <vt:lpstr>Courier New</vt:lpstr>
      <vt:lpstr>Montserrat</vt:lpstr>
      <vt:lpstr>Symbol</vt:lpstr>
      <vt:lpstr>Wingdings</vt:lpstr>
      <vt:lpstr>PlantillaFR2021</vt:lpstr>
      <vt:lpstr>TÉTRADA DE OBSTRUCCIÓN FOLICULAR</vt:lpstr>
      <vt:lpstr>GENERALIDADES</vt:lpstr>
      <vt:lpstr>GENERALIDADES</vt:lpstr>
      <vt:lpstr>HIDRADENITIS SUPURATIVA</vt:lpstr>
      <vt:lpstr>HIDRADENITIS SUPURATIVA: fisiopatología</vt:lpstr>
      <vt:lpstr>HIDRADENITIS SUPURATIVA: fisiopatología</vt:lpstr>
      <vt:lpstr>HIDRADENITIS SUPURATIVA: fisiopatología</vt:lpstr>
      <vt:lpstr>HIDRADENITIS SUPURATIVA: fisiopatología</vt:lpstr>
      <vt:lpstr>HIDRADENITIS SUPURATIVA: clínica</vt:lpstr>
      <vt:lpstr>HIDRADENITIS SUPURATIVA: clínica</vt:lpstr>
      <vt:lpstr>HIDRADENITIS SUPURATIVA: clínica</vt:lpstr>
      <vt:lpstr>HIDRADENITIS SUPURATIVA: clínica</vt:lpstr>
      <vt:lpstr>HIDRADENITIS SUPURATIVA: clínica</vt:lpstr>
      <vt:lpstr>HIDRADENITIS SUPURATIVA: clínica</vt:lpstr>
      <vt:lpstr>HIDRADENITIS SUPURATIVA: clínica</vt:lpstr>
      <vt:lpstr>HIDRADENITIS SUPURATIVA: clínica</vt:lpstr>
      <vt:lpstr>HIDRADENITIS SUPURATIVA</vt:lpstr>
      <vt:lpstr>HIDRADENITIS SUPURATIVA: tratamiento</vt:lpstr>
      <vt:lpstr>HIDRADENITIS SUPURATIVA: tratamiento</vt:lpstr>
      <vt:lpstr>HIDRADENITIS SUPURATIVA: tratamiento</vt:lpstr>
      <vt:lpstr>HIDRADENITIS SUPURATIVA: tratamiento quirúrgico</vt:lpstr>
      <vt:lpstr>CELULITIS DISECANTE DEL CUERO CABELLUDO</vt:lpstr>
      <vt:lpstr>CELULITIS DISECANTE DEL CUERO CABELLUDO</vt:lpstr>
      <vt:lpstr>CELULITIS DISECANTE DEL CUERO CABELLUDO</vt:lpstr>
      <vt:lpstr>CELULITIS DISECANTE DEL CUERO CABELLUDO</vt:lpstr>
      <vt:lpstr>CELULITIS DISECANTE DEL CUERO CABELLUDO: clínica</vt:lpstr>
      <vt:lpstr>CELULITIS DISECANTE DEL CUERO CABELLUDO: clínica</vt:lpstr>
      <vt:lpstr>CELULITIS DISECANTE DEL CUERO CABELLUDO: clínica</vt:lpstr>
      <vt:lpstr>CELULITIS DISECANTE DEL CUERO CABELLUDO: clínica</vt:lpstr>
      <vt:lpstr>CELULITIS DISECANTE DEL CUERO CABELLUDO: histología</vt:lpstr>
      <vt:lpstr>CELULITIS DISECANTE DEL CUERO CABELLUDO: histología</vt:lpstr>
      <vt:lpstr>CELULITIS DISECANTE DEL CUERO CABELLUDO: tratamiento</vt:lpstr>
      <vt:lpstr>QUISTE PILONIDAL</vt:lpstr>
      <vt:lpstr>QUISTE PILONIDAL: fisiopatología</vt:lpstr>
      <vt:lpstr>QUISTE PILONIDAL: fisiopatología</vt:lpstr>
      <vt:lpstr>QUISTE PILONIDAL: clínica</vt:lpstr>
      <vt:lpstr>QUISTE PILONIDAL: clínica</vt:lpstr>
      <vt:lpstr>QUISTE PILONIDAL: clínica</vt:lpstr>
      <vt:lpstr>QUISTE PILONIDAL: tratamiento</vt:lpstr>
      <vt:lpstr>QUISTE PILONIDAL: tratamiento</vt:lpstr>
      <vt:lpstr>QUISTE PILONIDAL: tratamiento</vt:lpstr>
      <vt:lpstr>CONCLUSIONES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TETRADA DE OBSTRUCCION FOLICULAR</dc:title>
  <dc:creator>José Tomás Peralta Fuentes</dc:creator>
  <cp:lastModifiedBy>ana.cardonaga@outlook.es</cp:lastModifiedBy>
  <cp:revision>24</cp:revision>
  <dcterms:created xsi:type="dcterms:W3CDTF">2021-04-13T21:39:09Z</dcterms:created>
  <dcterms:modified xsi:type="dcterms:W3CDTF">2021-04-19T05:36:07Z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527595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