
<file path=[Content_Types].xml><?xml version="1.0" encoding="utf-8"?>
<Types xmlns="http://schemas.openxmlformats.org/package/2006/content-types">
  <Default ContentType="application/vnd.openxmlformats-officedocument.oleObject" Extension="bin"/>
  <Default ContentType="image/gif" Extension="gi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8.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2.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3.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755" r:id="rId2"/>
    <p:sldId id="760" r:id="rId3"/>
    <p:sldId id="810" r:id="rId4"/>
    <p:sldId id="763" r:id="rId5"/>
    <p:sldId id="761" r:id="rId6"/>
    <p:sldId id="807" r:id="rId7"/>
    <p:sldId id="783" r:id="rId8"/>
    <p:sldId id="805" r:id="rId9"/>
    <p:sldId id="734" r:id="rId10"/>
    <p:sldId id="735" r:id="rId11"/>
    <p:sldId id="806" r:id="rId12"/>
    <p:sldId id="736" r:id="rId13"/>
    <p:sldId id="293" r:id="rId14"/>
    <p:sldId id="294" r:id="rId15"/>
    <p:sldId id="780" r:id="rId16"/>
    <p:sldId id="777" r:id="rId17"/>
    <p:sldId id="778" r:id="rId18"/>
    <p:sldId id="788" r:id="rId19"/>
    <p:sldId id="789" r:id="rId20"/>
    <p:sldId id="351" r:id="rId21"/>
    <p:sldId id="740" r:id="rId22"/>
    <p:sldId id="772" r:id="rId23"/>
    <p:sldId id="354" r:id="rId24"/>
    <p:sldId id="790" r:id="rId25"/>
    <p:sldId id="791" r:id="rId26"/>
    <p:sldId id="797" r:id="rId27"/>
    <p:sldId id="745" r:id="rId28"/>
    <p:sldId id="743" r:id="rId29"/>
    <p:sldId id="773" r:id="rId30"/>
    <p:sldId id="798" r:id="rId31"/>
    <p:sldId id="702" r:id="rId32"/>
    <p:sldId id="813" r:id="rId33"/>
    <p:sldId id="319" r:id="rId34"/>
    <p:sldId id="257" r:id="rId35"/>
    <p:sldId id="318" r:id="rId36"/>
    <p:sldId id="263" r:id="rId37"/>
    <p:sldId id="321" r:id="rId38"/>
    <p:sldId id="264" r:id="rId39"/>
    <p:sldId id="266" r:id="rId40"/>
    <p:sldId id="267" r:id="rId41"/>
    <p:sldId id="377" r:id="rId42"/>
    <p:sldId id="335" r:id="rId43"/>
    <p:sldId id="269" r:id="rId44"/>
    <p:sldId id="270" r:id="rId45"/>
    <p:sldId id="274" r:id="rId46"/>
    <p:sldId id="273" r:id="rId47"/>
    <p:sldId id="276" r:id="rId48"/>
    <p:sldId id="366" r:id="rId49"/>
    <p:sldId id="280" r:id="rId50"/>
    <p:sldId id="288" r:id="rId51"/>
    <p:sldId id="290" r:id="rId52"/>
    <p:sldId id="352" r:id="rId53"/>
    <p:sldId id="292" r:id="rId54"/>
    <p:sldId id="811" r:id="rId55"/>
    <p:sldId id="296" r:id="rId56"/>
    <p:sldId id="298" r:id="rId57"/>
    <p:sldId id="378" r:id="rId58"/>
    <p:sldId id="297" r:id="rId59"/>
    <p:sldId id="326" r:id="rId60"/>
    <p:sldId id="350" r:id="rId61"/>
    <p:sldId id="812" r:id="rId62"/>
    <p:sldId id="359" r:id="rId63"/>
    <p:sldId id="308" r:id="rId64"/>
    <p:sldId id="379" r:id="rId65"/>
    <p:sldId id="380" r:id="rId66"/>
    <p:sldId id="367" r:id="rId67"/>
    <p:sldId id="355" r:id="rId68"/>
    <p:sldId id="371" r:id="rId69"/>
    <p:sldId id="358" r:id="rId70"/>
    <p:sldId id="372" r:id="rId71"/>
    <p:sldId id="374" r:id="rId72"/>
    <p:sldId id="361" r:id="rId73"/>
    <p:sldId id="362" r:id="rId74"/>
    <p:sldId id="364" r:id="rId75"/>
    <p:sldId id="316" r:id="rId7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a:srgbClr val="00A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9" autoAdjust="0"/>
    <p:restoredTop sz="94660"/>
  </p:normalViewPr>
  <p:slideViewPr>
    <p:cSldViewPr snapToGrid="0" showGuides="1">
      <p:cViewPr varScale="1">
        <p:scale>
          <a:sx n="86" d="100"/>
          <a:sy n="86" d="100"/>
        </p:scale>
        <p:origin x="62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44EC4-EED0-4A33-835C-C312F2DA7A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02664F1-40E7-48C5-881B-F0E93D9FBEB0}">
      <dgm:prSet custT="1"/>
      <dgm:spPr/>
      <dgm:t>
        <a:bodyPr/>
        <a:lstStyle/>
        <a:p>
          <a:pPr algn="ctr"/>
          <a:r>
            <a:rPr lang="es-ES" sz="1600" b="1" dirty="0">
              <a:solidFill>
                <a:srgbClr val="152B48"/>
              </a:solidFill>
              <a:latin typeface="Montserrat" pitchFamily="2" charset="77"/>
            </a:rPr>
            <a:t>Síntomas/signos de hipotiroidismo.</a:t>
          </a:r>
        </a:p>
      </dgm:t>
    </dgm:pt>
    <dgm:pt modelId="{1342FB8C-150F-4B23-804F-EA52A084397E}" type="parTrans" cxnId="{6F91E131-4F99-4C74-9162-7E91F6FFE508}">
      <dgm:prSet/>
      <dgm:spPr/>
      <dgm:t>
        <a:bodyPr/>
        <a:lstStyle/>
        <a:p>
          <a:endParaRPr lang="es-ES" sz="1600">
            <a:solidFill>
              <a:srgbClr val="152B48"/>
            </a:solidFill>
            <a:latin typeface="Montserrat" pitchFamily="2" charset="77"/>
          </a:endParaRPr>
        </a:p>
      </dgm:t>
    </dgm:pt>
    <dgm:pt modelId="{B9FC2BAB-DCD3-408A-9E09-08E5DFAC1769}" type="sibTrans" cxnId="{6F91E131-4F99-4C74-9162-7E91F6FFE508}">
      <dgm:prSet/>
      <dgm:spPr/>
      <dgm:t>
        <a:bodyPr/>
        <a:lstStyle/>
        <a:p>
          <a:endParaRPr lang="es-ES" sz="1600">
            <a:solidFill>
              <a:srgbClr val="152B48"/>
            </a:solidFill>
            <a:latin typeface="Montserrat" pitchFamily="2" charset="77"/>
          </a:endParaRPr>
        </a:p>
      </dgm:t>
    </dgm:pt>
    <dgm:pt modelId="{0B44C79F-B516-4776-9F5B-046E94BD677C}">
      <dgm:prSet custT="1"/>
      <dgm:spPr/>
      <dgm:t>
        <a:bodyPr/>
        <a:lstStyle/>
        <a:p>
          <a:pPr algn="ctr"/>
          <a:endParaRPr lang="es-ES" sz="1600" b="1" dirty="0">
            <a:solidFill>
              <a:srgbClr val="152B48"/>
            </a:solidFill>
            <a:latin typeface="Montserrat" pitchFamily="2" charset="77"/>
          </a:endParaRPr>
        </a:p>
      </dgm:t>
    </dgm:pt>
    <dgm:pt modelId="{91948CB7-59C7-489D-8B2A-73A014AA3E0D}" type="parTrans" cxnId="{33A3B683-9162-4D56-AE0A-CD8160CC0AE0}">
      <dgm:prSet/>
      <dgm:spPr/>
      <dgm:t>
        <a:bodyPr/>
        <a:lstStyle/>
        <a:p>
          <a:endParaRPr lang="es-ES" sz="1600">
            <a:solidFill>
              <a:srgbClr val="152B48"/>
            </a:solidFill>
            <a:latin typeface="Montserrat" pitchFamily="2" charset="77"/>
          </a:endParaRPr>
        </a:p>
      </dgm:t>
    </dgm:pt>
    <dgm:pt modelId="{99CA2680-0901-4986-B567-11339B480F44}" type="sibTrans" cxnId="{33A3B683-9162-4D56-AE0A-CD8160CC0AE0}">
      <dgm:prSet/>
      <dgm:spPr/>
      <dgm:t>
        <a:bodyPr/>
        <a:lstStyle/>
        <a:p>
          <a:endParaRPr lang="es-ES" sz="1600">
            <a:solidFill>
              <a:srgbClr val="152B48"/>
            </a:solidFill>
            <a:latin typeface="Montserrat" pitchFamily="2" charset="77"/>
          </a:endParaRPr>
        </a:p>
      </dgm:t>
    </dgm:pt>
    <dgm:pt modelId="{C42A61DF-75BE-4B83-82EC-68F5E82E7FED}">
      <dgm:prSet custT="1"/>
      <dgm:spPr/>
      <dgm:t>
        <a:bodyPr/>
        <a:lstStyle/>
        <a:p>
          <a:pPr algn="ctr"/>
          <a:endParaRPr lang="es-ES" sz="1600" b="1" dirty="0">
            <a:solidFill>
              <a:srgbClr val="152B48"/>
            </a:solidFill>
            <a:latin typeface="Montserrat" pitchFamily="2" charset="77"/>
          </a:endParaRPr>
        </a:p>
      </dgm:t>
    </dgm:pt>
    <dgm:pt modelId="{A33712BE-82D6-4024-843B-8ACB7FB76D0B}" type="parTrans" cxnId="{69A58806-45C3-41FC-A18D-DBBB3009E112}">
      <dgm:prSet/>
      <dgm:spPr/>
      <dgm:t>
        <a:bodyPr/>
        <a:lstStyle/>
        <a:p>
          <a:endParaRPr lang="es-ES" sz="1600">
            <a:solidFill>
              <a:srgbClr val="152B48"/>
            </a:solidFill>
            <a:latin typeface="Montserrat" pitchFamily="2" charset="77"/>
          </a:endParaRPr>
        </a:p>
      </dgm:t>
    </dgm:pt>
    <dgm:pt modelId="{B668A815-14A8-4037-8376-2FEA3034FABA}" type="sibTrans" cxnId="{69A58806-45C3-41FC-A18D-DBBB3009E112}">
      <dgm:prSet/>
      <dgm:spPr/>
      <dgm:t>
        <a:bodyPr/>
        <a:lstStyle/>
        <a:p>
          <a:endParaRPr lang="es-ES" sz="1600">
            <a:solidFill>
              <a:srgbClr val="152B48"/>
            </a:solidFill>
            <a:latin typeface="Montserrat" pitchFamily="2" charset="77"/>
          </a:endParaRPr>
        </a:p>
      </dgm:t>
    </dgm:pt>
    <dgm:pt modelId="{4D78C84F-35AC-4025-8955-67B61F354B11}">
      <dgm:prSet custT="1"/>
      <dgm:spPr/>
      <dgm:t>
        <a:bodyPr/>
        <a:lstStyle/>
        <a:p>
          <a:pPr algn="ctr"/>
          <a:r>
            <a:rPr lang="es-ES_tradnl" sz="1600" b="1" dirty="0">
              <a:solidFill>
                <a:srgbClr val="152B48"/>
              </a:solidFill>
              <a:latin typeface="Montserrat" pitchFamily="2" charset="77"/>
            </a:rPr>
            <a:t>Historia de radiación a cabeza y cuello.</a:t>
          </a:r>
          <a:endParaRPr lang="es-ES" sz="1600" b="1" dirty="0">
            <a:solidFill>
              <a:srgbClr val="152B48"/>
            </a:solidFill>
            <a:latin typeface="Montserrat" pitchFamily="2" charset="77"/>
          </a:endParaRPr>
        </a:p>
      </dgm:t>
    </dgm:pt>
    <dgm:pt modelId="{CD4C5EE3-EFD4-414A-AFFC-C6C9907BBD34}" type="parTrans" cxnId="{73326F94-B991-4974-AC80-394ACE4CBEE9}">
      <dgm:prSet/>
      <dgm:spPr/>
      <dgm:t>
        <a:bodyPr/>
        <a:lstStyle/>
        <a:p>
          <a:endParaRPr lang="es-ES" sz="1600">
            <a:solidFill>
              <a:srgbClr val="152B48"/>
            </a:solidFill>
            <a:latin typeface="Montserrat" pitchFamily="2" charset="77"/>
          </a:endParaRPr>
        </a:p>
      </dgm:t>
    </dgm:pt>
    <dgm:pt modelId="{851E0970-80CF-4903-91F4-A4ED8158E56C}" type="sibTrans" cxnId="{73326F94-B991-4974-AC80-394ACE4CBEE9}">
      <dgm:prSet/>
      <dgm:spPr/>
      <dgm:t>
        <a:bodyPr/>
        <a:lstStyle/>
        <a:p>
          <a:endParaRPr lang="es-ES" sz="1600">
            <a:solidFill>
              <a:srgbClr val="152B48"/>
            </a:solidFill>
            <a:latin typeface="Montserrat" pitchFamily="2" charset="77"/>
          </a:endParaRPr>
        </a:p>
      </dgm:t>
    </dgm:pt>
    <dgm:pt modelId="{642DA391-DFF4-4A6E-8674-64B8062F9F3C}">
      <dgm:prSet custT="1"/>
      <dgm:spPr/>
      <dgm:t>
        <a:bodyPr/>
        <a:lstStyle/>
        <a:p>
          <a:pPr algn="ctr"/>
          <a:r>
            <a:rPr lang="es-ES_tradnl" sz="1600" b="1" dirty="0">
              <a:solidFill>
                <a:srgbClr val="152B48"/>
              </a:solidFill>
              <a:latin typeface="Montserrat" pitchFamily="2" charset="77"/>
            </a:rPr>
            <a:t>Historia familiar de enfermedades autoinmunes. </a:t>
          </a:r>
          <a:endParaRPr lang="es-ES" sz="1600" b="1" dirty="0">
            <a:solidFill>
              <a:srgbClr val="152B48"/>
            </a:solidFill>
            <a:latin typeface="Montserrat" pitchFamily="2" charset="77"/>
          </a:endParaRPr>
        </a:p>
      </dgm:t>
    </dgm:pt>
    <dgm:pt modelId="{8C305970-97B4-45A8-BDA2-252BB35D86B4}" type="parTrans" cxnId="{6C56D3A1-3FA3-4722-8098-79586FF4763D}">
      <dgm:prSet/>
      <dgm:spPr/>
      <dgm:t>
        <a:bodyPr/>
        <a:lstStyle/>
        <a:p>
          <a:endParaRPr lang="es-ES" sz="1600">
            <a:solidFill>
              <a:srgbClr val="152B48"/>
            </a:solidFill>
            <a:latin typeface="Montserrat" pitchFamily="2" charset="77"/>
          </a:endParaRPr>
        </a:p>
      </dgm:t>
    </dgm:pt>
    <dgm:pt modelId="{68BA74E9-833C-4B32-BBAD-174A1E52BCE8}" type="sibTrans" cxnId="{6C56D3A1-3FA3-4722-8098-79586FF4763D}">
      <dgm:prSet/>
      <dgm:spPr/>
      <dgm:t>
        <a:bodyPr/>
        <a:lstStyle/>
        <a:p>
          <a:endParaRPr lang="es-ES" sz="1600">
            <a:solidFill>
              <a:srgbClr val="152B48"/>
            </a:solidFill>
            <a:latin typeface="Montserrat" pitchFamily="2" charset="77"/>
          </a:endParaRPr>
        </a:p>
      </dgm:t>
    </dgm:pt>
    <dgm:pt modelId="{8C9DEC8D-9802-4589-BAE1-D0D66AEADEE1}">
      <dgm:prSet custT="1"/>
      <dgm:spPr/>
      <dgm:t>
        <a:bodyPr/>
        <a:lstStyle/>
        <a:p>
          <a:pPr algn="ctr"/>
          <a:r>
            <a:rPr lang="es-ES_tradnl" sz="1600" b="1" dirty="0">
              <a:solidFill>
                <a:srgbClr val="152B48"/>
              </a:solidFill>
              <a:latin typeface="Montserrat" pitchFamily="2" charset="77"/>
            </a:rPr>
            <a:t>Diabetes tipo 1, insuficiencia adrenal, </a:t>
          </a:r>
          <a:r>
            <a:rPr lang="es-ES_tradnl" sz="1600" b="1" dirty="0" err="1">
              <a:solidFill>
                <a:srgbClr val="152B48"/>
              </a:solidFill>
              <a:latin typeface="Montserrat" pitchFamily="2" charset="77"/>
            </a:rPr>
            <a:t>enf</a:t>
          </a:r>
          <a:r>
            <a:rPr lang="es-ES_tradnl" sz="1600" b="1" dirty="0">
              <a:solidFill>
                <a:srgbClr val="152B48"/>
              </a:solidFill>
              <a:latin typeface="Montserrat" pitchFamily="2" charset="77"/>
            </a:rPr>
            <a:t>. celíaca, vitíligo. </a:t>
          </a:r>
          <a:endParaRPr lang="es-ES" sz="1600" b="1" dirty="0">
            <a:solidFill>
              <a:srgbClr val="152B48"/>
            </a:solidFill>
            <a:latin typeface="Montserrat" pitchFamily="2" charset="77"/>
          </a:endParaRPr>
        </a:p>
      </dgm:t>
    </dgm:pt>
    <dgm:pt modelId="{F9725042-34B1-4D5F-8DF5-F1CB5F015049}" type="parTrans" cxnId="{B96439BF-3C94-4193-B8AE-86D015F79CDF}">
      <dgm:prSet/>
      <dgm:spPr/>
      <dgm:t>
        <a:bodyPr/>
        <a:lstStyle/>
        <a:p>
          <a:endParaRPr lang="es-ES" sz="1600">
            <a:solidFill>
              <a:srgbClr val="152B48"/>
            </a:solidFill>
            <a:latin typeface="Montserrat" pitchFamily="2" charset="77"/>
          </a:endParaRPr>
        </a:p>
      </dgm:t>
    </dgm:pt>
    <dgm:pt modelId="{64F202AA-C0F9-4594-B2B1-3F34C9DE8FD9}" type="sibTrans" cxnId="{B96439BF-3C94-4193-B8AE-86D015F79CDF}">
      <dgm:prSet/>
      <dgm:spPr/>
      <dgm:t>
        <a:bodyPr/>
        <a:lstStyle/>
        <a:p>
          <a:endParaRPr lang="es-ES" sz="1600">
            <a:solidFill>
              <a:srgbClr val="152B48"/>
            </a:solidFill>
            <a:latin typeface="Montserrat" pitchFamily="2" charset="77"/>
          </a:endParaRPr>
        </a:p>
      </dgm:t>
    </dgm:pt>
    <dgm:pt modelId="{368BDD39-E1FA-474A-BDAB-33F2E83A755C}">
      <dgm:prSet custT="1"/>
      <dgm:spPr/>
      <dgm:t>
        <a:bodyPr/>
        <a:lstStyle/>
        <a:p>
          <a:pPr algn="ctr"/>
          <a:r>
            <a:rPr lang="es-ES_tradnl" sz="1600" b="1" dirty="0">
              <a:solidFill>
                <a:srgbClr val="152B48"/>
              </a:solidFill>
              <a:latin typeface="Montserrat" pitchFamily="2" charset="77"/>
            </a:rPr>
            <a:t>Medicamentos que afectan a tiroides.</a:t>
          </a:r>
          <a:endParaRPr lang="es-ES" sz="1600" b="1" dirty="0">
            <a:solidFill>
              <a:srgbClr val="152B48"/>
            </a:solidFill>
            <a:latin typeface="Montserrat" pitchFamily="2" charset="77"/>
          </a:endParaRPr>
        </a:p>
      </dgm:t>
    </dgm:pt>
    <dgm:pt modelId="{4A6EC965-7045-4FBF-8FBB-FAF4C4007BE8}" type="parTrans" cxnId="{7EBD3799-7FD6-43C0-BBB5-231A9C526933}">
      <dgm:prSet/>
      <dgm:spPr/>
      <dgm:t>
        <a:bodyPr/>
        <a:lstStyle/>
        <a:p>
          <a:endParaRPr lang="es-ES" sz="1600">
            <a:solidFill>
              <a:srgbClr val="152B48"/>
            </a:solidFill>
            <a:latin typeface="Montserrat" pitchFamily="2" charset="77"/>
          </a:endParaRPr>
        </a:p>
      </dgm:t>
    </dgm:pt>
    <dgm:pt modelId="{883125B7-3C85-46C5-BEBC-F6122927B28C}" type="sibTrans" cxnId="{7EBD3799-7FD6-43C0-BBB5-231A9C526933}">
      <dgm:prSet/>
      <dgm:spPr/>
      <dgm:t>
        <a:bodyPr/>
        <a:lstStyle/>
        <a:p>
          <a:endParaRPr lang="es-ES" sz="1600">
            <a:solidFill>
              <a:srgbClr val="152B48"/>
            </a:solidFill>
            <a:latin typeface="Montserrat" pitchFamily="2" charset="77"/>
          </a:endParaRPr>
        </a:p>
      </dgm:t>
    </dgm:pt>
    <dgm:pt modelId="{37029EF2-BEF1-4E9F-92EB-752896BFADDD}">
      <dgm:prSet custT="1"/>
      <dgm:spPr/>
      <dgm:t>
        <a:bodyPr/>
        <a:lstStyle/>
        <a:p>
          <a:pPr algn="ctr"/>
          <a:r>
            <a:rPr lang="es-ES" sz="1600" b="1" dirty="0">
              <a:solidFill>
                <a:srgbClr val="152B48"/>
              </a:solidFill>
              <a:latin typeface="Montserrat" pitchFamily="2" charset="77"/>
            </a:rPr>
            <a:t>Riesgo</a:t>
          </a:r>
          <a:r>
            <a:rPr lang="es-ES" sz="1600" b="1" baseline="0" dirty="0">
              <a:solidFill>
                <a:srgbClr val="152B48"/>
              </a:solidFill>
              <a:latin typeface="Montserrat" pitchFamily="2" charset="77"/>
            </a:rPr>
            <a:t> de hipotiroidismo central (cx., radiaciones, medicamentos).</a:t>
          </a:r>
          <a:endParaRPr lang="es-ES" sz="1600" b="1" dirty="0">
            <a:solidFill>
              <a:srgbClr val="152B48"/>
            </a:solidFill>
            <a:latin typeface="Montserrat" pitchFamily="2" charset="77"/>
          </a:endParaRPr>
        </a:p>
      </dgm:t>
    </dgm:pt>
    <dgm:pt modelId="{CD53CC60-1E1C-486B-BC91-0459D2ED1BC0}" type="parTrans" cxnId="{AA259B85-2E97-4611-BFB9-51E960706BD4}">
      <dgm:prSet/>
      <dgm:spPr/>
      <dgm:t>
        <a:bodyPr/>
        <a:lstStyle/>
        <a:p>
          <a:endParaRPr lang="es-ES" sz="1600">
            <a:solidFill>
              <a:srgbClr val="152B48"/>
            </a:solidFill>
            <a:latin typeface="Montserrat" pitchFamily="2" charset="77"/>
          </a:endParaRPr>
        </a:p>
      </dgm:t>
    </dgm:pt>
    <dgm:pt modelId="{19CF0019-A435-48DA-A027-E2B16F3C6C8F}" type="sibTrans" cxnId="{AA259B85-2E97-4611-BFB9-51E960706BD4}">
      <dgm:prSet/>
      <dgm:spPr/>
      <dgm:t>
        <a:bodyPr/>
        <a:lstStyle/>
        <a:p>
          <a:endParaRPr lang="es-ES" sz="1600">
            <a:solidFill>
              <a:srgbClr val="152B48"/>
            </a:solidFill>
            <a:latin typeface="Montserrat" pitchFamily="2" charset="77"/>
          </a:endParaRPr>
        </a:p>
      </dgm:t>
    </dgm:pt>
    <dgm:pt modelId="{0B159470-66DD-4FD3-9734-EB824B437E4C}">
      <dgm:prSet custT="1"/>
      <dgm:spPr/>
      <dgm:t>
        <a:bodyPr/>
        <a:lstStyle/>
        <a:p>
          <a:pPr algn="ctr"/>
          <a:r>
            <a:rPr lang="es-ES_tradnl" sz="1600" b="1" dirty="0">
              <a:solidFill>
                <a:srgbClr val="152B48"/>
              </a:solidFill>
              <a:latin typeface="Montserrat" pitchFamily="2" charset="77"/>
            </a:rPr>
            <a:t>¿Abortos?</a:t>
          </a:r>
          <a:endParaRPr lang="es-ES" sz="1600" b="1" dirty="0">
            <a:solidFill>
              <a:srgbClr val="152B48"/>
            </a:solidFill>
            <a:latin typeface="Montserrat" pitchFamily="2" charset="77"/>
          </a:endParaRPr>
        </a:p>
      </dgm:t>
    </dgm:pt>
    <dgm:pt modelId="{BC879906-966A-4005-8E41-C9C4FD31D642}" type="parTrans" cxnId="{BE709BE6-3259-4E2A-A0C5-0AC1C90325A7}">
      <dgm:prSet/>
      <dgm:spPr/>
      <dgm:t>
        <a:bodyPr/>
        <a:lstStyle/>
        <a:p>
          <a:endParaRPr lang="es-ES" sz="1600">
            <a:solidFill>
              <a:srgbClr val="152B48"/>
            </a:solidFill>
            <a:latin typeface="Montserrat" pitchFamily="2" charset="77"/>
          </a:endParaRPr>
        </a:p>
      </dgm:t>
    </dgm:pt>
    <dgm:pt modelId="{7A30A481-B424-42E9-AFF4-376230321073}" type="sibTrans" cxnId="{BE709BE6-3259-4E2A-A0C5-0AC1C90325A7}">
      <dgm:prSet/>
      <dgm:spPr/>
      <dgm:t>
        <a:bodyPr/>
        <a:lstStyle/>
        <a:p>
          <a:endParaRPr lang="es-ES" sz="1600">
            <a:solidFill>
              <a:srgbClr val="152B48"/>
            </a:solidFill>
            <a:latin typeface="Montserrat" pitchFamily="2" charset="77"/>
          </a:endParaRPr>
        </a:p>
      </dgm:t>
    </dgm:pt>
    <dgm:pt modelId="{CA211909-91A6-4FD8-9000-B6D620EA0FE9}" type="pres">
      <dgm:prSet presAssocID="{6B844EC4-EED0-4A33-835C-C312F2DA7A19}" presName="vert0" presStyleCnt="0">
        <dgm:presLayoutVars>
          <dgm:dir/>
          <dgm:animOne val="branch"/>
          <dgm:animLvl val="lvl"/>
        </dgm:presLayoutVars>
      </dgm:prSet>
      <dgm:spPr/>
    </dgm:pt>
    <dgm:pt modelId="{4DA014C1-6D99-4BAA-94ED-0024BF8593F4}" type="pres">
      <dgm:prSet presAssocID="{002664F1-40E7-48C5-881B-F0E93D9FBEB0}" presName="thickLine" presStyleLbl="alignNode1" presStyleIdx="0" presStyleCnt="9"/>
      <dgm:spPr/>
    </dgm:pt>
    <dgm:pt modelId="{2512E9C0-00C9-4D9F-A779-E43874BF2467}" type="pres">
      <dgm:prSet presAssocID="{002664F1-40E7-48C5-881B-F0E93D9FBEB0}" presName="horz1" presStyleCnt="0"/>
      <dgm:spPr/>
    </dgm:pt>
    <dgm:pt modelId="{615C5DCC-1895-4A65-A3E5-7DBA2D898AEB}" type="pres">
      <dgm:prSet presAssocID="{002664F1-40E7-48C5-881B-F0E93D9FBEB0}" presName="tx1" presStyleLbl="revTx" presStyleIdx="0" presStyleCnt="9"/>
      <dgm:spPr/>
    </dgm:pt>
    <dgm:pt modelId="{BFC37252-7A4B-4437-B5F3-4A88651C9641}" type="pres">
      <dgm:prSet presAssocID="{002664F1-40E7-48C5-881B-F0E93D9FBEB0}" presName="vert1" presStyleCnt="0"/>
      <dgm:spPr/>
    </dgm:pt>
    <dgm:pt modelId="{E2CF2158-844D-4741-92BB-79C74B4059AB}" type="pres">
      <dgm:prSet presAssocID="{0B44C79F-B516-4776-9F5B-046E94BD677C}" presName="thickLine" presStyleLbl="alignNode1" presStyleIdx="1" presStyleCnt="9"/>
      <dgm:spPr/>
    </dgm:pt>
    <dgm:pt modelId="{1627FD70-5E6A-455C-868F-33BC7FA6E75E}" type="pres">
      <dgm:prSet presAssocID="{0B44C79F-B516-4776-9F5B-046E94BD677C}" presName="horz1" presStyleCnt="0"/>
      <dgm:spPr/>
    </dgm:pt>
    <dgm:pt modelId="{0B1B1162-881B-4F94-B1BD-F90A71946EFF}" type="pres">
      <dgm:prSet presAssocID="{0B44C79F-B516-4776-9F5B-046E94BD677C}" presName="tx1" presStyleLbl="revTx" presStyleIdx="1" presStyleCnt="9"/>
      <dgm:spPr/>
    </dgm:pt>
    <dgm:pt modelId="{35A44956-5363-4B52-920D-0D7BB0E6F260}" type="pres">
      <dgm:prSet presAssocID="{0B44C79F-B516-4776-9F5B-046E94BD677C}" presName="vert1" presStyleCnt="0"/>
      <dgm:spPr/>
    </dgm:pt>
    <dgm:pt modelId="{F5D150C6-EC86-4DF6-B6C4-EE3B43AFB3F8}" type="pres">
      <dgm:prSet presAssocID="{C42A61DF-75BE-4B83-82EC-68F5E82E7FED}" presName="thickLine" presStyleLbl="alignNode1" presStyleIdx="2" presStyleCnt="9"/>
      <dgm:spPr/>
    </dgm:pt>
    <dgm:pt modelId="{CD8A64BF-1E0A-4300-965A-E3CC3319B398}" type="pres">
      <dgm:prSet presAssocID="{C42A61DF-75BE-4B83-82EC-68F5E82E7FED}" presName="horz1" presStyleCnt="0"/>
      <dgm:spPr/>
    </dgm:pt>
    <dgm:pt modelId="{3B7D9D95-CB51-479F-B757-847790E4487E}" type="pres">
      <dgm:prSet presAssocID="{C42A61DF-75BE-4B83-82EC-68F5E82E7FED}" presName="tx1" presStyleLbl="revTx" presStyleIdx="2" presStyleCnt="9"/>
      <dgm:spPr/>
    </dgm:pt>
    <dgm:pt modelId="{D8B44DD1-E007-4CB4-B6C0-78C5626E0715}" type="pres">
      <dgm:prSet presAssocID="{C42A61DF-75BE-4B83-82EC-68F5E82E7FED}" presName="vert1" presStyleCnt="0"/>
      <dgm:spPr/>
    </dgm:pt>
    <dgm:pt modelId="{45E512AF-8AFD-417C-B2C4-79B3C73977E8}" type="pres">
      <dgm:prSet presAssocID="{4D78C84F-35AC-4025-8955-67B61F354B11}" presName="thickLine" presStyleLbl="alignNode1" presStyleIdx="3" presStyleCnt="9"/>
      <dgm:spPr/>
    </dgm:pt>
    <dgm:pt modelId="{71AB41D6-3C9B-4D1F-AD90-FEEBD562F4C7}" type="pres">
      <dgm:prSet presAssocID="{4D78C84F-35AC-4025-8955-67B61F354B11}" presName="horz1" presStyleCnt="0"/>
      <dgm:spPr/>
    </dgm:pt>
    <dgm:pt modelId="{CA6F8B74-2384-4E19-BC3D-6AE64242F8E1}" type="pres">
      <dgm:prSet presAssocID="{4D78C84F-35AC-4025-8955-67B61F354B11}" presName="tx1" presStyleLbl="revTx" presStyleIdx="3" presStyleCnt="9"/>
      <dgm:spPr/>
    </dgm:pt>
    <dgm:pt modelId="{35782108-48AC-4AE2-97F8-A3B1DC11DC9C}" type="pres">
      <dgm:prSet presAssocID="{4D78C84F-35AC-4025-8955-67B61F354B11}" presName="vert1" presStyleCnt="0"/>
      <dgm:spPr/>
    </dgm:pt>
    <dgm:pt modelId="{29F334A0-48AE-41CD-B34F-F579892B5220}" type="pres">
      <dgm:prSet presAssocID="{642DA391-DFF4-4A6E-8674-64B8062F9F3C}" presName="thickLine" presStyleLbl="alignNode1" presStyleIdx="4" presStyleCnt="9"/>
      <dgm:spPr/>
    </dgm:pt>
    <dgm:pt modelId="{B167D465-DD49-424F-B047-2F883E7DCA71}" type="pres">
      <dgm:prSet presAssocID="{642DA391-DFF4-4A6E-8674-64B8062F9F3C}" presName="horz1" presStyleCnt="0"/>
      <dgm:spPr/>
    </dgm:pt>
    <dgm:pt modelId="{3156D722-68B5-4DA6-949D-BDA7034B87C7}" type="pres">
      <dgm:prSet presAssocID="{642DA391-DFF4-4A6E-8674-64B8062F9F3C}" presName="tx1" presStyleLbl="revTx" presStyleIdx="4" presStyleCnt="9"/>
      <dgm:spPr/>
    </dgm:pt>
    <dgm:pt modelId="{2E4126BF-F6D5-47C6-B500-D20B0EDA31D8}" type="pres">
      <dgm:prSet presAssocID="{642DA391-DFF4-4A6E-8674-64B8062F9F3C}" presName="vert1" presStyleCnt="0"/>
      <dgm:spPr/>
    </dgm:pt>
    <dgm:pt modelId="{94F9A47D-7459-457E-BD25-30B9E3A33CE7}" type="pres">
      <dgm:prSet presAssocID="{8C9DEC8D-9802-4589-BAE1-D0D66AEADEE1}" presName="thickLine" presStyleLbl="alignNode1" presStyleIdx="5" presStyleCnt="9"/>
      <dgm:spPr/>
    </dgm:pt>
    <dgm:pt modelId="{4D9D567F-6CE7-47C4-94D2-D5ACEFC7CBDD}" type="pres">
      <dgm:prSet presAssocID="{8C9DEC8D-9802-4589-BAE1-D0D66AEADEE1}" presName="horz1" presStyleCnt="0"/>
      <dgm:spPr/>
    </dgm:pt>
    <dgm:pt modelId="{DB4E869E-FD58-4EB6-9E2D-15D0A42B7FAA}" type="pres">
      <dgm:prSet presAssocID="{8C9DEC8D-9802-4589-BAE1-D0D66AEADEE1}" presName="tx1" presStyleLbl="revTx" presStyleIdx="5" presStyleCnt="9"/>
      <dgm:spPr/>
    </dgm:pt>
    <dgm:pt modelId="{760BCDAC-AA81-4811-8B53-EF72F2EC1D96}" type="pres">
      <dgm:prSet presAssocID="{8C9DEC8D-9802-4589-BAE1-D0D66AEADEE1}" presName="vert1" presStyleCnt="0"/>
      <dgm:spPr/>
    </dgm:pt>
    <dgm:pt modelId="{152CD968-1698-4EDE-BFE1-071798B1A66F}" type="pres">
      <dgm:prSet presAssocID="{368BDD39-E1FA-474A-BDAB-33F2E83A755C}" presName="thickLine" presStyleLbl="alignNode1" presStyleIdx="6" presStyleCnt="9"/>
      <dgm:spPr/>
    </dgm:pt>
    <dgm:pt modelId="{9AFD9F6C-99C3-469E-B84E-C5042D90C2AE}" type="pres">
      <dgm:prSet presAssocID="{368BDD39-E1FA-474A-BDAB-33F2E83A755C}" presName="horz1" presStyleCnt="0"/>
      <dgm:spPr/>
    </dgm:pt>
    <dgm:pt modelId="{FF3D9077-F0AE-4D10-8A4B-AE2311A0C00D}" type="pres">
      <dgm:prSet presAssocID="{368BDD39-E1FA-474A-BDAB-33F2E83A755C}" presName="tx1" presStyleLbl="revTx" presStyleIdx="6" presStyleCnt="9"/>
      <dgm:spPr/>
    </dgm:pt>
    <dgm:pt modelId="{6211F066-5A7B-428D-8BB9-82DDAE53A6BF}" type="pres">
      <dgm:prSet presAssocID="{368BDD39-E1FA-474A-BDAB-33F2E83A755C}" presName="vert1" presStyleCnt="0"/>
      <dgm:spPr/>
    </dgm:pt>
    <dgm:pt modelId="{DB4BA9CE-7AA0-4B02-86F3-E9E900846E32}" type="pres">
      <dgm:prSet presAssocID="{37029EF2-BEF1-4E9F-92EB-752896BFADDD}" presName="thickLine" presStyleLbl="alignNode1" presStyleIdx="7" presStyleCnt="9"/>
      <dgm:spPr/>
    </dgm:pt>
    <dgm:pt modelId="{A57FF922-E5F1-4481-8E0A-5DDBF113B9A4}" type="pres">
      <dgm:prSet presAssocID="{37029EF2-BEF1-4E9F-92EB-752896BFADDD}" presName="horz1" presStyleCnt="0"/>
      <dgm:spPr/>
    </dgm:pt>
    <dgm:pt modelId="{68292A8E-1D3C-4823-85B5-6D6094F0368C}" type="pres">
      <dgm:prSet presAssocID="{37029EF2-BEF1-4E9F-92EB-752896BFADDD}" presName="tx1" presStyleLbl="revTx" presStyleIdx="7" presStyleCnt="9"/>
      <dgm:spPr/>
    </dgm:pt>
    <dgm:pt modelId="{5EFDE922-A8DA-4A79-A5E0-27280C5F752E}" type="pres">
      <dgm:prSet presAssocID="{37029EF2-BEF1-4E9F-92EB-752896BFADDD}" presName="vert1" presStyleCnt="0"/>
      <dgm:spPr/>
    </dgm:pt>
    <dgm:pt modelId="{9976C0F7-4170-4E9A-A5AA-71B33882CF8C}" type="pres">
      <dgm:prSet presAssocID="{0B159470-66DD-4FD3-9734-EB824B437E4C}" presName="thickLine" presStyleLbl="alignNode1" presStyleIdx="8" presStyleCnt="9"/>
      <dgm:spPr/>
    </dgm:pt>
    <dgm:pt modelId="{9C76FD25-A2D9-43FD-B2F6-9299E851A140}" type="pres">
      <dgm:prSet presAssocID="{0B159470-66DD-4FD3-9734-EB824B437E4C}" presName="horz1" presStyleCnt="0"/>
      <dgm:spPr/>
    </dgm:pt>
    <dgm:pt modelId="{1012B46F-76D4-443D-9614-97B8B45BA319}" type="pres">
      <dgm:prSet presAssocID="{0B159470-66DD-4FD3-9734-EB824B437E4C}" presName="tx1" presStyleLbl="revTx" presStyleIdx="8" presStyleCnt="9"/>
      <dgm:spPr/>
    </dgm:pt>
    <dgm:pt modelId="{C2865F95-A105-4B61-A071-3130BD00EF15}" type="pres">
      <dgm:prSet presAssocID="{0B159470-66DD-4FD3-9734-EB824B437E4C}" presName="vert1" presStyleCnt="0"/>
      <dgm:spPr/>
    </dgm:pt>
  </dgm:ptLst>
  <dgm:cxnLst>
    <dgm:cxn modelId="{69A58806-45C3-41FC-A18D-DBBB3009E112}" srcId="{6B844EC4-EED0-4A33-835C-C312F2DA7A19}" destId="{C42A61DF-75BE-4B83-82EC-68F5E82E7FED}" srcOrd="2" destOrd="0" parTransId="{A33712BE-82D6-4024-843B-8ACB7FB76D0B}" sibTransId="{B668A815-14A8-4037-8376-2FEA3034FABA}"/>
    <dgm:cxn modelId="{9587392F-BE0E-439C-A692-777970D955AC}" type="presOf" srcId="{8C9DEC8D-9802-4589-BAE1-D0D66AEADEE1}" destId="{DB4E869E-FD58-4EB6-9E2D-15D0A42B7FAA}" srcOrd="0" destOrd="0" presId="urn:microsoft.com/office/officeart/2008/layout/LinedList"/>
    <dgm:cxn modelId="{6F91E131-4F99-4C74-9162-7E91F6FFE508}" srcId="{6B844EC4-EED0-4A33-835C-C312F2DA7A19}" destId="{002664F1-40E7-48C5-881B-F0E93D9FBEB0}" srcOrd="0" destOrd="0" parTransId="{1342FB8C-150F-4B23-804F-EA52A084397E}" sibTransId="{B9FC2BAB-DCD3-408A-9E09-08E5DFAC1769}"/>
    <dgm:cxn modelId="{43FBF541-457B-48D3-A85E-7034C91FF6AE}" type="presOf" srcId="{0B44C79F-B516-4776-9F5B-046E94BD677C}" destId="{0B1B1162-881B-4F94-B1BD-F90A71946EFF}" srcOrd="0" destOrd="0" presId="urn:microsoft.com/office/officeart/2008/layout/LinedList"/>
    <dgm:cxn modelId="{CF29EB64-FBB0-4E0D-BDEA-97EE7CD4C50F}" type="presOf" srcId="{4D78C84F-35AC-4025-8955-67B61F354B11}" destId="{CA6F8B74-2384-4E19-BC3D-6AE64242F8E1}" srcOrd="0" destOrd="0" presId="urn:microsoft.com/office/officeart/2008/layout/LinedList"/>
    <dgm:cxn modelId="{94722383-C8BA-437E-8AED-B6A69B2D730E}" type="presOf" srcId="{6B844EC4-EED0-4A33-835C-C312F2DA7A19}" destId="{CA211909-91A6-4FD8-9000-B6D620EA0FE9}" srcOrd="0" destOrd="0" presId="urn:microsoft.com/office/officeart/2008/layout/LinedList"/>
    <dgm:cxn modelId="{33A3B683-9162-4D56-AE0A-CD8160CC0AE0}" srcId="{6B844EC4-EED0-4A33-835C-C312F2DA7A19}" destId="{0B44C79F-B516-4776-9F5B-046E94BD677C}" srcOrd="1" destOrd="0" parTransId="{91948CB7-59C7-489D-8B2A-73A014AA3E0D}" sibTransId="{99CA2680-0901-4986-B567-11339B480F44}"/>
    <dgm:cxn modelId="{AA259B85-2E97-4611-BFB9-51E960706BD4}" srcId="{6B844EC4-EED0-4A33-835C-C312F2DA7A19}" destId="{37029EF2-BEF1-4E9F-92EB-752896BFADDD}" srcOrd="7" destOrd="0" parTransId="{CD53CC60-1E1C-486B-BC91-0459D2ED1BC0}" sibTransId="{19CF0019-A435-48DA-A027-E2B16F3C6C8F}"/>
    <dgm:cxn modelId="{73326F94-B991-4974-AC80-394ACE4CBEE9}" srcId="{6B844EC4-EED0-4A33-835C-C312F2DA7A19}" destId="{4D78C84F-35AC-4025-8955-67B61F354B11}" srcOrd="3" destOrd="0" parTransId="{CD4C5EE3-EFD4-414A-AFFC-C6C9907BBD34}" sibTransId="{851E0970-80CF-4903-91F4-A4ED8158E56C}"/>
    <dgm:cxn modelId="{7EBD3799-7FD6-43C0-BBB5-231A9C526933}" srcId="{6B844EC4-EED0-4A33-835C-C312F2DA7A19}" destId="{368BDD39-E1FA-474A-BDAB-33F2E83A755C}" srcOrd="6" destOrd="0" parTransId="{4A6EC965-7045-4FBF-8FBB-FAF4C4007BE8}" sibTransId="{883125B7-3C85-46C5-BEBC-F6122927B28C}"/>
    <dgm:cxn modelId="{F8AA389B-B08B-4094-941E-C079E571F0A6}" type="presOf" srcId="{368BDD39-E1FA-474A-BDAB-33F2E83A755C}" destId="{FF3D9077-F0AE-4D10-8A4B-AE2311A0C00D}" srcOrd="0" destOrd="0" presId="urn:microsoft.com/office/officeart/2008/layout/LinedList"/>
    <dgm:cxn modelId="{6C56D3A1-3FA3-4722-8098-79586FF4763D}" srcId="{6B844EC4-EED0-4A33-835C-C312F2DA7A19}" destId="{642DA391-DFF4-4A6E-8674-64B8062F9F3C}" srcOrd="4" destOrd="0" parTransId="{8C305970-97B4-45A8-BDA2-252BB35D86B4}" sibTransId="{68BA74E9-833C-4B32-BBAD-174A1E52BCE8}"/>
    <dgm:cxn modelId="{B420A0B6-7FC2-4C43-AA21-385E2C3D3B9C}" type="presOf" srcId="{642DA391-DFF4-4A6E-8674-64B8062F9F3C}" destId="{3156D722-68B5-4DA6-949D-BDA7034B87C7}" srcOrd="0" destOrd="0" presId="urn:microsoft.com/office/officeart/2008/layout/LinedList"/>
    <dgm:cxn modelId="{0CAA4ABB-5B11-4F28-A537-FD11D9BCEC08}" type="presOf" srcId="{37029EF2-BEF1-4E9F-92EB-752896BFADDD}" destId="{68292A8E-1D3C-4823-85B5-6D6094F0368C}" srcOrd="0" destOrd="0" presId="urn:microsoft.com/office/officeart/2008/layout/LinedList"/>
    <dgm:cxn modelId="{E6BE51BC-8662-4848-8C78-344C4E10DFB0}" type="presOf" srcId="{002664F1-40E7-48C5-881B-F0E93D9FBEB0}" destId="{615C5DCC-1895-4A65-A3E5-7DBA2D898AEB}" srcOrd="0" destOrd="0" presId="urn:microsoft.com/office/officeart/2008/layout/LinedList"/>
    <dgm:cxn modelId="{B96439BF-3C94-4193-B8AE-86D015F79CDF}" srcId="{6B844EC4-EED0-4A33-835C-C312F2DA7A19}" destId="{8C9DEC8D-9802-4589-BAE1-D0D66AEADEE1}" srcOrd="5" destOrd="0" parTransId="{F9725042-34B1-4D5F-8DF5-F1CB5F015049}" sibTransId="{64F202AA-C0F9-4594-B2B1-3F34C9DE8FD9}"/>
    <dgm:cxn modelId="{E32E00D8-0348-4886-9230-7D823DFA987B}" type="presOf" srcId="{C42A61DF-75BE-4B83-82EC-68F5E82E7FED}" destId="{3B7D9D95-CB51-479F-B757-847790E4487E}" srcOrd="0" destOrd="0" presId="urn:microsoft.com/office/officeart/2008/layout/LinedList"/>
    <dgm:cxn modelId="{BE709BE6-3259-4E2A-A0C5-0AC1C90325A7}" srcId="{6B844EC4-EED0-4A33-835C-C312F2DA7A19}" destId="{0B159470-66DD-4FD3-9734-EB824B437E4C}" srcOrd="8" destOrd="0" parTransId="{BC879906-966A-4005-8E41-C9C4FD31D642}" sibTransId="{7A30A481-B424-42E9-AFF4-376230321073}"/>
    <dgm:cxn modelId="{D8C995FA-2AC7-4EF8-8001-F5EA30C48366}" type="presOf" srcId="{0B159470-66DD-4FD3-9734-EB824B437E4C}" destId="{1012B46F-76D4-443D-9614-97B8B45BA319}" srcOrd="0" destOrd="0" presId="urn:microsoft.com/office/officeart/2008/layout/LinedList"/>
    <dgm:cxn modelId="{20454D58-639A-463D-BB72-9561CF00113E}" type="presParOf" srcId="{CA211909-91A6-4FD8-9000-B6D620EA0FE9}" destId="{4DA014C1-6D99-4BAA-94ED-0024BF8593F4}" srcOrd="0" destOrd="0" presId="urn:microsoft.com/office/officeart/2008/layout/LinedList"/>
    <dgm:cxn modelId="{C4419F01-4F25-4314-88D4-613EF4862959}" type="presParOf" srcId="{CA211909-91A6-4FD8-9000-B6D620EA0FE9}" destId="{2512E9C0-00C9-4D9F-A779-E43874BF2467}" srcOrd="1" destOrd="0" presId="urn:microsoft.com/office/officeart/2008/layout/LinedList"/>
    <dgm:cxn modelId="{E72DE7F8-89F1-4D87-8369-21241C980C84}" type="presParOf" srcId="{2512E9C0-00C9-4D9F-A779-E43874BF2467}" destId="{615C5DCC-1895-4A65-A3E5-7DBA2D898AEB}" srcOrd="0" destOrd="0" presId="urn:microsoft.com/office/officeart/2008/layout/LinedList"/>
    <dgm:cxn modelId="{8CD4FB4A-0457-4AC4-BC85-AA3811D0EC27}" type="presParOf" srcId="{2512E9C0-00C9-4D9F-A779-E43874BF2467}" destId="{BFC37252-7A4B-4437-B5F3-4A88651C9641}" srcOrd="1" destOrd="0" presId="urn:microsoft.com/office/officeart/2008/layout/LinedList"/>
    <dgm:cxn modelId="{594B669A-D8F2-4B14-9613-4BC1C2E6327A}" type="presParOf" srcId="{CA211909-91A6-4FD8-9000-B6D620EA0FE9}" destId="{E2CF2158-844D-4741-92BB-79C74B4059AB}" srcOrd="2" destOrd="0" presId="urn:microsoft.com/office/officeart/2008/layout/LinedList"/>
    <dgm:cxn modelId="{DE27DDBE-558F-413C-8A80-A781E550F964}" type="presParOf" srcId="{CA211909-91A6-4FD8-9000-B6D620EA0FE9}" destId="{1627FD70-5E6A-455C-868F-33BC7FA6E75E}" srcOrd="3" destOrd="0" presId="urn:microsoft.com/office/officeart/2008/layout/LinedList"/>
    <dgm:cxn modelId="{8B48EB89-30FA-44E9-AB2B-D2A01BA9EAAE}" type="presParOf" srcId="{1627FD70-5E6A-455C-868F-33BC7FA6E75E}" destId="{0B1B1162-881B-4F94-B1BD-F90A71946EFF}" srcOrd="0" destOrd="0" presId="urn:microsoft.com/office/officeart/2008/layout/LinedList"/>
    <dgm:cxn modelId="{90EE280E-FC13-453C-9FFE-5600103B550D}" type="presParOf" srcId="{1627FD70-5E6A-455C-868F-33BC7FA6E75E}" destId="{35A44956-5363-4B52-920D-0D7BB0E6F260}" srcOrd="1" destOrd="0" presId="urn:microsoft.com/office/officeart/2008/layout/LinedList"/>
    <dgm:cxn modelId="{F576A0A9-3E8D-4162-9404-C721096E62FA}" type="presParOf" srcId="{CA211909-91A6-4FD8-9000-B6D620EA0FE9}" destId="{F5D150C6-EC86-4DF6-B6C4-EE3B43AFB3F8}" srcOrd="4" destOrd="0" presId="urn:microsoft.com/office/officeart/2008/layout/LinedList"/>
    <dgm:cxn modelId="{73BCFF57-688F-4250-8BDA-C75C1381EE55}" type="presParOf" srcId="{CA211909-91A6-4FD8-9000-B6D620EA0FE9}" destId="{CD8A64BF-1E0A-4300-965A-E3CC3319B398}" srcOrd="5" destOrd="0" presId="urn:microsoft.com/office/officeart/2008/layout/LinedList"/>
    <dgm:cxn modelId="{5AFC786B-0C31-4333-8C89-3CBA5B98AADE}" type="presParOf" srcId="{CD8A64BF-1E0A-4300-965A-E3CC3319B398}" destId="{3B7D9D95-CB51-479F-B757-847790E4487E}" srcOrd="0" destOrd="0" presId="urn:microsoft.com/office/officeart/2008/layout/LinedList"/>
    <dgm:cxn modelId="{A16E06DA-4786-4B38-9849-837B2D0AA999}" type="presParOf" srcId="{CD8A64BF-1E0A-4300-965A-E3CC3319B398}" destId="{D8B44DD1-E007-4CB4-B6C0-78C5626E0715}" srcOrd="1" destOrd="0" presId="urn:microsoft.com/office/officeart/2008/layout/LinedList"/>
    <dgm:cxn modelId="{6A8AD2DF-7B8C-4770-96C0-3BD1FED905C5}" type="presParOf" srcId="{CA211909-91A6-4FD8-9000-B6D620EA0FE9}" destId="{45E512AF-8AFD-417C-B2C4-79B3C73977E8}" srcOrd="6" destOrd="0" presId="urn:microsoft.com/office/officeart/2008/layout/LinedList"/>
    <dgm:cxn modelId="{D0301870-0138-4636-9BB3-4EB2D64CC2EA}" type="presParOf" srcId="{CA211909-91A6-4FD8-9000-B6D620EA0FE9}" destId="{71AB41D6-3C9B-4D1F-AD90-FEEBD562F4C7}" srcOrd="7" destOrd="0" presId="urn:microsoft.com/office/officeart/2008/layout/LinedList"/>
    <dgm:cxn modelId="{D86AED0E-FAF0-4AFC-AD00-B690EA797931}" type="presParOf" srcId="{71AB41D6-3C9B-4D1F-AD90-FEEBD562F4C7}" destId="{CA6F8B74-2384-4E19-BC3D-6AE64242F8E1}" srcOrd="0" destOrd="0" presId="urn:microsoft.com/office/officeart/2008/layout/LinedList"/>
    <dgm:cxn modelId="{1C29761F-BA27-48DA-9613-78B26D928803}" type="presParOf" srcId="{71AB41D6-3C9B-4D1F-AD90-FEEBD562F4C7}" destId="{35782108-48AC-4AE2-97F8-A3B1DC11DC9C}" srcOrd="1" destOrd="0" presId="urn:microsoft.com/office/officeart/2008/layout/LinedList"/>
    <dgm:cxn modelId="{BA2B6651-4A05-41CF-B4B1-A9A3E6AFD127}" type="presParOf" srcId="{CA211909-91A6-4FD8-9000-B6D620EA0FE9}" destId="{29F334A0-48AE-41CD-B34F-F579892B5220}" srcOrd="8" destOrd="0" presId="urn:microsoft.com/office/officeart/2008/layout/LinedList"/>
    <dgm:cxn modelId="{320189A2-86AE-40AF-82FE-B6706EBABBFA}" type="presParOf" srcId="{CA211909-91A6-4FD8-9000-B6D620EA0FE9}" destId="{B167D465-DD49-424F-B047-2F883E7DCA71}" srcOrd="9" destOrd="0" presId="urn:microsoft.com/office/officeart/2008/layout/LinedList"/>
    <dgm:cxn modelId="{65BA300E-B643-4CEB-BF23-06CA5A9CE6A0}" type="presParOf" srcId="{B167D465-DD49-424F-B047-2F883E7DCA71}" destId="{3156D722-68B5-4DA6-949D-BDA7034B87C7}" srcOrd="0" destOrd="0" presId="urn:microsoft.com/office/officeart/2008/layout/LinedList"/>
    <dgm:cxn modelId="{C7A0F586-4608-4C5A-9376-B99E95FB15B5}" type="presParOf" srcId="{B167D465-DD49-424F-B047-2F883E7DCA71}" destId="{2E4126BF-F6D5-47C6-B500-D20B0EDA31D8}" srcOrd="1" destOrd="0" presId="urn:microsoft.com/office/officeart/2008/layout/LinedList"/>
    <dgm:cxn modelId="{8A5C12E7-4A6D-4FC4-B5DA-8182C302D834}" type="presParOf" srcId="{CA211909-91A6-4FD8-9000-B6D620EA0FE9}" destId="{94F9A47D-7459-457E-BD25-30B9E3A33CE7}" srcOrd="10" destOrd="0" presId="urn:microsoft.com/office/officeart/2008/layout/LinedList"/>
    <dgm:cxn modelId="{7662A69C-EA52-40B7-85CC-4FCC5FF052CA}" type="presParOf" srcId="{CA211909-91A6-4FD8-9000-B6D620EA0FE9}" destId="{4D9D567F-6CE7-47C4-94D2-D5ACEFC7CBDD}" srcOrd="11" destOrd="0" presId="urn:microsoft.com/office/officeart/2008/layout/LinedList"/>
    <dgm:cxn modelId="{23AD9D69-8DC1-4838-AF6F-AD2C6EBF053D}" type="presParOf" srcId="{4D9D567F-6CE7-47C4-94D2-D5ACEFC7CBDD}" destId="{DB4E869E-FD58-4EB6-9E2D-15D0A42B7FAA}" srcOrd="0" destOrd="0" presId="urn:microsoft.com/office/officeart/2008/layout/LinedList"/>
    <dgm:cxn modelId="{14E48695-49AB-459F-8807-8341F1046115}" type="presParOf" srcId="{4D9D567F-6CE7-47C4-94D2-D5ACEFC7CBDD}" destId="{760BCDAC-AA81-4811-8B53-EF72F2EC1D96}" srcOrd="1" destOrd="0" presId="urn:microsoft.com/office/officeart/2008/layout/LinedList"/>
    <dgm:cxn modelId="{83FDEF2C-A4B0-411D-BA00-04A55F2E24EF}" type="presParOf" srcId="{CA211909-91A6-4FD8-9000-B6D620EA0FE9}" destId="{152CD968-1698-4EDE-BFE1-071798B1A66F}" srcOrd="12" destOrd="0" presId="urn:microsoft.com/office/officeart/2008/layout/LinedList"/>
    <dgm:cxn modelId="{EFF13C72-C2AE-4C9F-9766-73171F20F852}" type="presParOf" srcId="{CA211909-91A6-4FD8-9000-B6D620EA0FE9}" destId="{9AFD9F6C-99C3-469E-B84E-C5042D90C2AE}" srcOrd="13" destOrd="0" presId="urn:microsoft.com/office/officeart/2008/layout/LinedList"/>
    <dgm:cxn modelId="{CBE36BC6-62A4-4F66-BC0A-E38C6333B315}" type="presParOf" srcId="{9AFD9F6C-99C3-469E-B84E-C5042D90C2AE}" destId="{FF3D9077-F0AE-4D10-8A4B-AE2311A0C00D}" srcOrd="0" destOrd="0" presId="urn:microsoft.com/office/officeart/2008/layout/LinedList"/>
    <dgm:cxn modelId="{2A55D3E1-4E96-415B-B1D0-58FF307299B7}" type="presParOf" srcId="{9AFD9F6C-99C3-469E-B84E-C5042D90C2AE}" destId="{6211F066-5A7B-428D-8BB9-82DDAE53A6BF}" srcOrd="1" destOrd="0" presId="urn:microsoft.com/office/officeart/2008/layout/LinedList"/>
    <dgm:cxn modelId="{55837368-FE13-4EC1-A8C5-C48090E68610}" type="presParOf" srcId="{CA211909-91A6-4FD8-9000-B6D620EA0FE9}" destId="{DB4BA9CE-7AA0-4B02-86F3-E9E900846E32}" srcOrd="14" destOrd="0" presId="urn:microsoft.com/office/officeart/2008/layout/LinedList"/>
    <dgm:cxn modelId="{52DF8C31-3CB8-4F9B-934B-6064A55FC2EC}" type="presParOf" srcId="{CA211909-91A6-4FD8-9000-B6D620EA0FE9}" destId="{A57FF922-E5F1-4481-8E0A-5DDBF113B9A4}" srcOrd="15" destOrd="0" presId="urn:microsoft.com/office/officeart/2008/layout/LinedList"/>
    <dgm:cxn modelId="{CEC7A949-01AA-4AA7-9E64-47AAB47A29DA}" type="presParOf" srcId="{A57FF922-E5F1-4481-8E0A-5DDBF113B9A4}" destId="{68292A8E-1D3C-4823-85B5-6D6094F0368C}" srcOrd="0" destOrd="0" presId="urn:microsoft.com/office/officeart/2008/layout/LinedList"/>
    <dgm:cxn modelId="{79D9679E-6DC4-4CA7-8B85-9510E2A29E98}" type="presParOf" srcId="{A57FF922-E5F1-4481-8E0A-5DDBF113B9A4}" destId="{5EFDE922-A8DA-4A79-A5E0-27280C5F752E}" srcOrd="1" destOrd="0" presId="urn:microsoft.com/office/officeart/2008/layout/LinedList"/>
    <dgm:cxn modelId="{F58E4E82-8751-4860-94CA-27631C1AF455}" type="presParOf" srcId="{CA211909-91A6-4FD8-9000-B6D620EA0FE9}" destId="{9976C0F7-4170-4E9A-A5AA-71B33882CF8C}" srcOrd="16" destOrd="0" presId="urn:microsoft.com/office/officeart/2008/layout/LinedList"/>
    <dgm:cxn modelId="{9602251B-F979-4834-BC99-CC07C127BBB2}" type="presParOf" srcId="{CA211909-91A6-4FD8-9000-B6D620EA0FE9}" destId="{9C76FD25-A2D9-43FD-B2F6-9299E851A140}" srcOrd="17" destOrd="0" presId="urn:microsoft.com/office/officeart/2008/layout/LinedList"/>
    <dgm:cxn modelId="{D3915F14-13B0-4868-8960-9E3351F500BC}" type="presParOf" srcId="{9C76FD25-A2D9-43FD-B2F6-9299E851A140}" destId="{1012B46F-76D4-443D-9614-97B8B45BA319}" srcOrd="0" destOrd="0" presId="urn:microsoft.com/office/officeart/2008/layout/LinedList"/>
    <dgm:cxn modelId="{BEF532B7-6E93-43A0-B274-C8BDD255E001}" type="presParOf" srcId="{9C76FD25-A2D9-43FD-B2F6-9299E851A140}" destId="{C2865F95-A105-4B61-A071-3130BD00EF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D90D31-3251-4CE1-8E70-9D730A2DEDF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17F51C8-672A-4B1F-AED4-54DF7E665762}">
      <dgm:prSet custT="1"/>
      <dgm:spPr>
        <a:solidFill>
          <a:srgbClr val="152B48"/>
        </a:solidFill>
      </dgm:spPr>
      <dgm:t>
        <a:bodyPr/>
        <a:lstStyle/>
        <a:p>
          <a:r>
            <a:rPr lang="es-ES" sz="1800" dirty="0">
              <a:solidFill>
                <a:schemeClr val="bg1"/>
              </a:solidFill>
              <a:latin typeface="Montserrat" pitchFamily="2" charset="77"/>
            </a:rPr>
            <a:t>TSH.</a:t>
          </a:r>
        </a:p>
      </dgm:t>
    </dgm:pt>
    <dgm:pt modelId="{AA59BF23-7297-4E45-BA59-D05B5991207A}" type="parTrans" cxnId="{E377A69B-66AF-44AA-9F92-AC1FCC982DDA}">
      <dgm:prSet/>
      <dgm:spPr/>
      <dgm:t>
        <a:bodyPr/>
        <a:lstStyle/>
        <a:p>
          <a:endParaRPr lang="es-ES" sz="1800">
            <a:solidFill>
              <a:schemeClr val="bg1"/>
            </a:solidFill>
            <a:latin typeface="Montserrat" pitchFamily="2" charset="77"/>
          </a:endParaRPr>
        </a:p>
      </dgm:t>
    </dgm:pt>
    <dgm:pt modelId="{B4980B3C-AF38-4572-BB81-B422BF0BA95A}" type="sibTrans" cxnId="{E377A69B-66AF-44AA-9F92-AC1FCC982DDA}">
      <dgm:prSet/>
      <dgm:spPr/>
      <dgm:t>
        <a:bodyPr/>
        <a:lstStyle/>
        <a:p>
          <a:endParaRPr lang="es-ES" sz="1800">
            <a:solidFill>
              <a:schemeClr val="bg1"/>
            </a:solidFill>
            <a:latin typeface="Montserrat" pitchFamily="2" charset="77"/>
          </a:endParaRPr>
        </a:p>
      </dgm:t>
    </dgm:pt>
    <dgm:pt modelId="{BACDD556-375D-4D8F-99EE-A5B3CE2950EF}">
      <dgm:prSet custT="1"/>
      <dgm:spPr>
        <a:solidFill>
          <a:srgbClr val="152B48"/>
        </a:solidFill>
      </dgm:spPr>
      <dgm:t>
        <a:bodyPr/>
        <a:lstStyle/>
        <a:p>
          <a:r>
            <a:rPr lang="es-ES" sz="1800" dirty="0">
              <a:solidFill>
                <a:schemeClr val="bg1"/>
              </a:solidFill>
              <a:latin typeface="Montserrat" pitchFamily="2" charset="77"/>
            </a:rPr>
            <a:t>T4 libre.</a:t>
          </a:r>
        </a:p>
      </dgm:t>
    </dgm:pt>
    <dgm:pt modelId="{74FE4FC9-433A-4362-B25A-726472BB113C}" type="parTrans" cxnId="{30A8662F-AB53-494F-B365-05DFF81CFAFB}">
      <dgm:prSet/>
      <dgm:spPr/>
      <dgm:t>
        <a:bodyPr/>
        <a:lstStyle/>
        <a:p>
          <a:endParaRPr lang="es-ES" sz="1800">
            <a:solidFill>
              <a:schemeClr val="bg1"/>
            </a:solidFill>
            <a:latin typeface="Montserrat" pitchFamily="2" charset="77"/>
          </a:endParaRPr>
        </a:p>
      </dgm:t>
    </dgm:pt>
    <dgm:pt modelId="{80D9FC43-5300-40B0-BC49-05D65DD7899D}" type="sibTrans" cxnId="{30A8662F-AB53-494F-B365-05DFF81CFAFB}">
      <dgm:prSet/>
      <dgm:spPr/>
      <dgm:t>
        <a:bodyPr/>
        <a:lstStyle/>
        <a:p>
          <a:endParaRPr lang="es-ES" sz="1800">
            <a:solidFill>
              <a:schemeClr val="bg1"/>
            </a:solidFill>
            <a:latin typeface="Montserrat" pitchFamily="2" charset="77"/>
          </a:endParaRPr>
        </a:p>
      </dgm:t>
    </dgm:pt>
    <dgm:pt modelId="{5264664B-AF0C-44EB-B110-353C52CC561F}">
      <dgm:prSet custT="1"/>
      <dgm:spPr>
        <a:solidFill>
          <a:srgbClr val="152B48"/>
        </a:solidFill>
      </dgm:spPr>
      <dgm:t>
        <a:bodyPr/>
        <a:lstStyle/>
        <a:p>
          <a:r>
            <a:rPr lang="es-ES" sz="1800" dirty="0">
              <a:solidFill>
                <a:schemeClr val="bg1"/>
              </a:solidFill>
              <a:latin typeface="Montserrat" pitchFamily="2" charset="77"/>
            </a:rPr>
            <a:t>No pedir T3 (Preservada por </a:t>
          </a:r>
          <a:r>
            <a:rPr lang="es-ES" sz="1800" dirty="0" err="1">
              <a:solidFill>
                <a:schemeClr val="bg1"/>
              </a:solidFill>
              <a:latin typeface="Montserrat" pitchFamily="2" charset="77"/>
            </a:rPr>
            <a:t>desyodinasas</a:t>
          </a:r>
          <a:r>
            <a:rPr lang="es-ES" sz="1800" dirty="0">
              <a:solidFill>
                <a:schemeClr val="bg1"/>
              </a:solidFill>
              <a:latin typeface="Montserrat" pitchFamily="2" charset="77"/>
            </a:rPr>
            <a:t> tisulares).</a:t>
          </a:r>
        </a:p>
      </dgm:t>
    </dgm:pt>
    <dgm:pt modelId="{ADF3A722-35DF-44BE-9763-A577040D3184}" type="parTrans" cxnId="{05835D7A-2988-4E49-95BB-CC686AD3F403}">
      <dgm:prSet/>
      <dgm:spPr/>
      <dgm:t>
        <a:bodyPr/>
        <a:lstStyle/>
        <a:p>
          <a:endParaRPr lang="es-ES" sz="1800">
            <a:solidFill>
              <a:schemeClr val="bg1"/>
            </a:solidFill>
            <a:latin typeface="Montserrat" pitchFamily="2" charset="77"/>
          </a:endParaRPr>
        </a:p>
      </dgm:t>
    </dgm:pt>
    <dgm:pt modelId="{1A3DA99C-759C-40F6-9228-F356F039F99E}" type="sibTrans" cxnId="{05835D7A-2988-4E49-95BB-CC686AD3F403}">
      <dgm:prSet/>
      <dgm:spPr/>
      <dgm:t>
        <a:bodyPr/>
        <a:lstStyle/>
        <a:p>
          <a:endParaRPr lang="es-ES" sz="1800">
            <a:solidFill>
              <a:schemeClr val="bg1"/>
            </a:solidFill>
            <a:latin typeface="Montserrat" pitchFamily="2" charset="77"/>
          </a:endParaRPr>
        </a:p>
      </dgm:t>
    </dgm:pt>
    <dgm:pt modelId="{A7F06027-A566-4DC0-B34D-C8A29894B299}">
      <dgm:prSet custT="1"/>
      <dgm:spPr>
        <a:solidFill>
          <a:srgbClr val="152B48"/>
        </a:solidFill>
      </dgm:spPr>
      <dgm:t>
        <a:bodyPr/>
        <a:lstStyle/>
        <a:p>
          <a:r>
            <a:rPr lang="es-ES" sz="1800" dirty="0">
              <a:solidFill>
                <a:schemeClr val="bg1"/>
              </a:solidFill>
              <a:latin typeface="Montserrat" pitchFamily="2" charset="77"/>
            </a:rPr>
            <a:t>Anti TPO y Tiroglobulina: no recomendado por ATA y ACCE.</a:t>
          </a:r>
        </a:p>
      </dgm:t>
    </dgm:pt>
    <dgm:pt modelId="{35F2922F-C90A-457C-A9C5-4E9B3CC1381A}" type="parTrans" cxnId="{CB6EFB81-3C68-406B-9A3D-26A16AD9AF52}">
      <dgm:prSet/>
      <dgm:spPr/>
      <dgm:t>
        <a:bodyPr/>
        <a:lstStyle/>
        <a:p>
          <a:endParaRPr lang="es-ES" sz="1800">
            <a:solidFill>
              <a:schemeClr val="bg1"/>
            </a:solidFill>
            <a:latin typeface="Montserrat" pitchFamily="2" charset="77"/>
          </a:endParaRPr>
        </a:p>
      </dgm:t>
    </dgm:pt>
    <dgm:pt modelId="{1FBD3695-D634-4B6C-9CF0-B8B43D1252DA}" type="sibTrans" cxnId="{CB6EFB81-3C68-406B-9A3D-26A16AD9AF52}">
      <dgm:prSet/>
      <dgm:spPr/>
      <dgm:t>
        <a:bodyPr/>
        <a:lstStyle/>
        <a:p>
          <a:endParaRPr lang="es-ES" sz="1800">
            <a:solidFill>
              <a:schemeClr val="bg1"/>
            </a:solidFill>
            <a:latin typeface="Montserrat" pitchFamily="2" charset="77"/>
          </a:endParaRPr>
        </a:p>
      </dgm:t>
    </dgm:pt>
    <dgm:pt modelId="{6ED274DE-F534-494F-9130-3006EF4F269C}">
      <dgm:prSet custT="1"/>
      <dgm:spPr>
        <a:solidFill>
          <a:srgbClr val="152B48"/>
        </a:solidFill>
      </dgm:spPr>
      <dgm:t>
        <a:bodyPr/>
        <a:lstStyle/>
        <a:p>
          <a:r>
            <a:rPr lang="es-ES" sz="1800" b="1" dirty="0">
              <a:solidFill>
                <a:schemeClr val="bg1"/>
              </a:solidFill>
              <a:latin typeface="Montserrat" pitchFamily="2" charset="77"/>
            </a:rPr>
            <a:t>Ecografía tiroidea</a:t>
          </a:r>
          <a:r>
            <a:rPr lang="es-ES" sz="1800" dirty="0">
              <a:solidFill>
                <a:schemeClr val="bg1"/>
              </a:solidFill>
              <a:latin typeface="Montserrat" pitchFamily="2" charset="77"/>
            </a:rPr>
            <a:t>: solo al palpar nódulos o como hallazgos en imágenes. </a:t>
          </a:r>
        </a:p>
      </dgm:t>
    </dgm:pt>
    <dgm:pt modelId="{54FB4511-6336-40BF-B23F-6C1276BF28E7}" type="parTrans" cxnId="{E435CFC7-2CE4-4F4D-9675-BAB53BE3E262}">
      <dgm:prSet/>
      <dgm:spPr/>
      <dgm:t>
        <a:bodyPr/>
        <a:lstStyle/>
        <a:p>
          <a:endParaRPr lang="es-CO" sz="1800">
            <a:solidFill>
              <a:schemeClr val="bg1"/>
            </a:solidFill>
            <a:latin typeface="Montserrat" pitchFamily="2" charset="77"/>
          </a:endParaRPr>
        </a:p>
      </dgm:t>
    </dgm:pt>
    <dgm:pt modelId="{68BDA05A-F464-4C33-A3A2-C8E3FA94404C}" type="sibTrans" cxnId="{E435CFC7-2CE4-4F4D-9675-BAB53BE3E262}">
      <dgm:prSet/>
      <dgm:spPr/>
      <dgm:t>
        <a:bodyPr/>
        <a:lstStyle/>
        <a:p>
          <a:endParaRPr lang="es-CO" sz="1800">
            <a:solidFill>
              <a:schemeClr val="bg1"/>
            </a:solidFill>
            <a:latin typeface="Montserrat" pitchFamily="2" charset="77"/>
          </a:endParaRPr>
        </a:p>
      </dgm:t>
    </dgm:pt>
    <dgm:pt modelId="{EF6D5A57-0543-4BE6-AFFD-A7B6CE1E4168}" type="pres">
      <dgm:prSet presAssocID="{1ED90D31-3251-4CE1-8E70-9D730A2DEDFD}" presName="linear" presStyleCnt="0">
        <dgm:presLayoutVars>
          <dgm:animLvl val="lvl"/>
          <dgm:resizeHandles val="exact"/>
        </dgm:presLayoutVars>
      </dgm:prSet>
      <dgm:spPr/>
    </dgm:pt>
    <dgm:pt modelId="{EA66C55D-3750-42AC-869F-98C6A87824A0}" type="pres">
      <dgm:prSet presAssocID="{D17F51C8-672A-4B1F-AED4-54DF7E665762}" presName="parentText" presStyleLbl="node1" presStyleIdx="0" presStyleCnt="5">
        <dgm:presLayoutVars>
          <dgm:chMax val="0"/>
          <dgm:bulletEnabled val="1"/>
        </dgm:presLayoutVars>
      </dgm:prSet>
      <dgm:spPr/>
    </dgm:pt>
    <dgm:pt modelId="{16360D86-A3DC-49F1-985C-1C27D2FDDAA2}" type="pres">
      <dgm:prSet presAssocID="{B4980B3C-AF38-4572-BB81-B422BF0BA95A}" presName="spacer" presStyleCnt="0"/>
      <dgm:spPr/>
    </dgm:pt>
    <dgm:pt modelId="{47ECCB9E-DFAF-4151-BF75-1017B00FB91D}" type="pres">
      <dgm:prSet presAssocID="{BACDD556-375D-4D8F-99EE-A5B3CE2950EF}" presName="parentText" presStyleLbl="node1" presStyleIdx="1" presStyleCnt="5" custLinFactNeighborY="-40900">
        <dgm:presLayoutVars>
          <dgm:chMax val="0"/>
          <dgm:bulletEnabled val="1"/>
        </dgm:presLayoutVars>
      </dgm:prSet>
      <dgm:spPr/>
    </dgm:pt>
    <dgm:pt modelId="{44F59F12-6303-4ACC-B33D-60B3883CC96A}" type="pres">
      <dgm:prSet presAssocID="{80D9FC43-5300-40B0-BC49-05D65DD7899D}" presName="spacer" presStyleCnt="0"/>
      <dgm:spPr/>
    </dgm:pt>
    <dgm:pt modelId="{16A90B56-4F70-46A0-BF9A-A01B3751D84C}" type="pres">
      <dgm:prSet presAssocID="{5264664B-AF0C-44EB-B110-353C52CC561F}" presName="parentText" presStyleLbl="node1" presStyleIdx="2" presStyleCnt="5" custLinFactNeighborY="-82565">
        <dgm:presLayoutVars>
          <dgm:chMax val="0"/>
          <dgm:bulletEnabled val="1"/>
        </dgm:presLayoutVars>
      </dgm:prSet>
      <dgm:spPr/>
    </dgm:pt>
    <dgm:pt modelId="{5CA2BAF1-9C8B-49DE-B7DE-576F2DC1DCAE}" type="pres">
      <dgm:prSet presAssocID="{1A3DA99C-759C-40F6-9228-F356F039F99E}" presName="spacer" presStyleCnt="0"/>
      <dgm:spPr/>
    </dgm:pt>
    <dgm:pt modelId="{039BF161-89E5-4212-ABFA-5B9E804E5539}" type="pres">
      <dgm:prSet presAssocID="{A7F06027-A566-4DC0-B34D-C8A29894B299}" presName="parentText" presStyleLbl="node1" presStyleIdx="3" presStyleCnt="5" custLinFactY="-3492" custLinFactNeighborY="-100000">
        <dgm:presLayoutVars>
          <dgm:chMax val="0"/>
          <dgm:bulletEnabled val="1"/>
        </dgm:presLayoutVars>
      </dgm:prSet>
      <dgm:spPr/>
    </dgm:pt>
    <dgm:pt modelId="{95CF384B-96E5-49CF-A15E-E5F9AC465A1A}" type="pres">
      <dgm:prSet presAssocID="{1FBD3695-D634-4B6C-9CF0-B8B43D1252DA}" presName="spacer" presStyleCnt="0"/>
      <dgm:spPr/>
    </dgm:pt>
    <dgm:pt modelId="{C8A6734F-6905-49F0-95D0-657DBC7F3EDA}" type="pres">
      <dgm:prSet presAssocID="{6ED274DE-F534-494F-9130-3006EF4F269C}" presName="parentText" presStyleLbl="node1" presStyleIdx="4" presStyleCnt="5" custLinFactY="-5066" custLinFactNeighborY="-100000">
        <dgm:presLayoutVars>
          <dgm:chMax val="0"/>
          <dgm:bulletEnabled val="1"/>
        </dgm:presLayoutVars>
      </dgm:prSet>
      <dgm:spPr/>
    </dgm:pt>
  </dgm:ptLst>
  <dgm:cxnLst>
    <dgm:cxn modelId="{2F7D5405-BAFF-43D2-815B-499117E5FEB8}" type="presOf" srcId="{6ED274DE-F534-494F-9130-3006EF4F269C}" destId="{C8A6734F-6905-49F0-95D0-657DBC7F3EDA}" srcOrd="0" destOrd="0" presId="urn:microsoft.com/office/officeart/2005/8/layout/vList2"/>
    <dgm:cxn modelId="{30A8662F-AB53-494F-B365-05DFF81CFAFB}" srcId="{1ED90D31-3251-4CE1-8E70-9D730A2DEDFD}" destId="{BACDD556-375D-4D8F-99EE-A5B3CE2950EF}" srcOrd="1" destOrd="0" parTransId="{74FE4FC9-433A-4362-B25A-726472BB113C}" sibTransId="{80D9FC43-5300-40B0-BC49-05D65DD7899D}"/>
    <dgm:cxn modelId="{F6C00341-C051-4544-90E5-85B7B3BFFEE3}" type="presOf" srcId="{A7F06027-A566-4DC0-B34D-C8A29894B299}" destId="{039BF161-89E5-4212-ABFA-5B9E804E5539}" srcOrd="0" destOrd="0" presId="urn:microsoft.com/office/officeart/2005/8/layout/vList2"/>
    <dgm:cxn modelId="{3D81A154-44F2-4257-8897-75B9DA6871C7}" type="presOf" srcId="{1ED90D31-3251-4CE1-8E70-9D730A2DEDFD}" destId="{EF6D5A57-0543-4BE6-AFFD-A7B6CE1E4168}" srcOrd="0" destOrd="0" presId="urn:microsoft.com/office/officeart/2005/8/layout/vList2"/>
    <dgm:cxn modelId="{05835D7A-2988-4E49-95BB-CC686AD3F403}" srcId="{1ED90D31-3251-4CE1-8E70-9D730A2DEDFD}" destId="{5264664B-AF0C-44EB-B110-353C52CC561F}" srcOrd="2" destOrd="0" parTransId="{ADF3A722-35DF-44BE-9763-A577040D3184}" sibTransId="{1A3DA99C-759C-40F6-9228-F356F039F99E}"/>
    <dgm:cxn modelId="{CB6EFB81-3C68-406B-9A3D-26A16AD9AF52}" srcId="{1ED90D31-3251-4CE1-8E70-9D730A2DEDFD}" destId="{A7F06027-A566-4DC0-B34D-C8A29894B299}" srcOrd="3" destOrd="0" parTransId="{35F2922F-C90A-457C-A9C5-4E9B3CC1381A}" sibTransId="{1FBD3695-D634-4B6C-9CF0-B8B43D1252DA}"/>
    <dgm:cxn modelId="{47BCFD94-2429-4EA9-B9DF-42222BA78D68}" type="presOf" srcId="{5264664B-AF0C-44EB-B110-353C52CC561F}" destId="{16A90B56-4F70-46A0-BF9A-A01B3751D84C}" srcOrd="0" destOrd="0" presId="urn:microsoft.com/office/officeart/2005/8/layout/vList2"/>
    <dgm:cxn modelId="{E377A69B-66AF-44AA-9F92-AC1FCC982DDA}" srcId="{1ED90D31-3251-4CE1-8E70-9D730A2DEDFD}" destId="{D17F51C8-672A-4B1F-AED4-54DF7E665762}" srcOrd="0" destOrd="0" parTransId="{AA59BF23-7297-4E45-BA59-D05B5991207A}" sibTransId="{B4980B3C-AF38-4572-BB81-B422BF0BA95A}"/>
    <dgm:cxn modelId="{E435CFC7-2CE4-4F4D-9675-BAB53BE3E262}" srcId="{1ED90D31-3251-4CE1-8E70-9D730A2DEDFD}" destId="{6ED274DE-F534-494F-9130-3006EF4F269C}" srcOrd="4" destOrd="0" parTransId="{54FB4511-6336-40BF-B23F-6C1276BF28E7}" sibTransId="{68BDA05A-F464-4C33-A3A2-C8E3FA94404C}"/>
    <dgm:cxn modelId="{D2F03BDF-6944-4C66-9A22-C28E678D0A32}" type="presOf" srcId="{BACDD556-375D-4D8F-99EE-A5B3CE2950EF}" destId="{47ECCB9E-DFAF-4151-BF75-1017B00FB91D}" srcOrd="0" destOrd="0" presId="urn:microsoft.com/office/officeart/2005/8/layout/vList2"/>
    <dgm:cxn modelId="{D46403F1-1302-46B8-AB9A-B5DAA2EB8884}" type="presOf" srcId="{D17F51C8-672A-4B1F-AED4-54DF7E665762}" destId="{EA66C55D-3750-42AC-869F-98C6A87824A0}" srcOrd="0" destOrd="0" presId="urn:microsoft.com/office/officeart/2005/8/layout/vList2"/>
    <dgm:cxn modelId="{1A8D368E-EC58-41EB-823C-DDDEFA6CD72A}" type="presParOf" srcId="{EF6D5A57-0543-4BE6-AFFD-A7B6CE1E4168}" destId="{EA66C55D-3750-42AC-869F-98C6A87824A0}" srcOrd="0" destOrd="0" presId="urn:microsoft.com/office/officeart/2005/8/layout/vList2"/>
    <dgm:cxn modelId="{98C7534F-C42E-4D64-8CF4-2CADCC146392}" type="presParOf" srcId="{EF6D5A57-0543-4BE6-AFFD-A7B6CE1E4168}" destId="{16360D86-A3DC-49F1-985C-1C27D2FDDAA2}" srcOrd="1" destOrd="0" presId="urn:microsoft.com/office/officeart/2005/8/layout/vList2"/>
    <dgm:cxn modelId="{7950423A-170A-4BCA-BCCB-D2C064D5BDA2}" type="presParOf" srcId="{EF6D5A57-0543-4BE6-AFFD-A7B6CE1E4168}" destId="{47ECCB9E-DFAF-4151-BF75-1017B00FB91D}" srcOrd="2" destOrd="0" presId="urn:microsoft.com/office/officeart/2005/8/layout/vList2"/>
    <dgm:cxn modelId="{FBBD8465-CBA0-4A50-BAA9-8B6E5C06FD34}" type="presParOf" srcId="{EF6D5A57-0543-4BE6-AFFD-A7B6CE1E4168}" destId="{44F59F12-6303-4ACC-B33D-60B3883CC96A}" srcOrd="3" destOrd="0" presId="urn:microsoft.com/office/officeart/2005/8/layout/vList2"/>
    <dgm:cxn modelId="{296A11E5-699C-4884-BD4C-D223D91D78C2}" type="presParOf" srcId="{EF6D5A57-0543-4BE6-AFFD-A7B6CE1E4168}" destId="{16A90B56-4F70-46A0-BF9A-A01B3751D84C}" srcOrd="4" destOrd="0" presId="urn:microsoft.com/office/officeart/2005/8/layout/vList2"/>
    <dgm:cxn modelId="{EC2E4A38-9CDF-409C-BD83-35B03AB59892}" type="presParOf" srcId="{EF6D5A57-0543-4BE6-AFFD-A7B6CE1E4168}" destId="{5CA2BAF1-9C8B-49DE-B7DE-576F2DC1DCAE}" srcOrd="5" destOrd="0" presId="urn:microsoft.com/office/officeart/2005/8/layout/vList2"/>
    <dgm:cxn modelId="{3B85F407-99FC-44AE-B015-1D047B506032}" type="presParOf" srcId="{EF6D5A57-0543-4BE6-AFFD-A7B6CE1E4168}" destId="{039BF161-89E5-4212-ABFA-5B9E804E5539}" srcOrd="6" destOrd="0" presId="urn:microsoft.com/office/officeart/2005/8/layout/vList2"/>
    <dgm:cxn modelId="{78738DE7-8A1F-43F0-84D1-9DB7635717DB}" type="presParOf" srcId="{EF6D5A57-0543-4BE6-AFFD-A7B6CE1E4168}" destId="{95CF384B-96E5-49CF-A15E-E5F9AC465A1A}" srcOrd="7" destOrd="0" presId="urn:microsoft.com/office/officeart/2005/8/layout/vList2"/>
    <dgm:cxn modelId="{AB636197-BC1E-4B1C-AF6A-01BF21D2B411}" type="presParOf" srcId="{EF6D5A57-0543-4BE6-AFFD-A7B6CE1E4168}" destId="{C8A6734F-6905-49F0-95D0-657DBC7F3E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7E22E-7830-44D8-9CDA-F26C1791D18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B0CFA48-22BB-430B-8728-5A4582DF40CF}">
      <dgm:prSet/>
      <dgm:spPr>
        <a:solidFill>
          <a:srgbClr val="152B48"/>
        </a:solidFill>
      </dgm:spPr>
      <dgm:t>
        <a:bodyPr/>
        <a:lstStyle/>
        <a:p>
          <a:pPr algn="ctr"/>
          <a:r>
            <a:rPr lang="es-ES" b="0" dirty="0">
              <a:solidFill>
                <a:schemeClr val="bg1"/>
              </a:solidFill>
              <a:latin typeface="Montserrat" pitchFamily="2" charset="77"/>
            </a:rPr>
            <a:t>Pacientes con TSH mayores de 10 </a:t>
          </a:r>
          <a:r>
            <a:rPr lang="es-ES" b="0" dirty="0" err="1">
              <a:solidFill>
                <a:schemeClr val="bg1"/>
              </a:solidFill>
              <a:latin typeface="Montserrat" pitchFamily="2" charset="77"/>
            </a:rPr>
            <a:t>mUI</a:t>
          </a:r>
          <a:r>
            <a:rPr lang="es-ES" b="0" dirty="0">
              <a:solidFill>
                <a:schemeClr val="bg1"/>
              </a:solidFill>
              <a:latin typeface="Montserrat" pitchFamily="2" charset="77"/>
            </a:rPr>
            <a:t>/L.</a:t>
          </a:r>
        </a:p>
      </dgm:t>
    </dgm:pt>
    <dgm:pt modelId="{8EC00CE9-E8A3-460F-92A1-92C753A66152}" type="parTrans" cxnId="{BC177034-2C78-49A9-85AA-36E0FDCAF3ED}">
      <dgm:prSet/>
      <dgm:spPr/>
      <dgm:t>
        <a:bodyPr/>
        <a:lstStyle/>
        <a:p>
          <a:endParaRPr lang="es-ES" b="0">
            <a:solidFill>
              <a:schemeClr val="bg1"/>
            </a:solidFill>
            <a:latin typeface="Montserrat" pitchFamily="2" charset="77"/>
          </a:endParaRPr>
        </a:p>
      </dgm:t>
    </dgm:pt>
    <dgm:pt modelId="{DE382D41-04ED-46B1-90F4-22CD08BFEA13}" type="sibTrans" cxnId="{BC177034-2C78-49A9-85AA-36E0FDCAF3ED}">
      <dgm:prSet/>
      <dgm:spPr/>
      <dgm:t>
        <a:bodyPr/>
        <a:lstStyle/>
        <a:p>
          <a:endParaRPr lang="es-ES" b="0">
            <a:solidFill>
              <a:schemeClr val="bg1"/>
            </a:solidFill>
            <a:latin typeface="Montserrat" pitchFamily="2" charset="77"/>
          </a:endParaRPr>
        </a:p>
      </dgm:t>
    </dgm:pt>
    <dgm:pt modelId="{D3842FD0-9C18-48D1-92E6-8F2C7D29DC23}">
      <dgm:prSet/>
      <dgm:spPr>
        <a:solidFill>
          <a:srgbClr val="152B48"/>
        </a:solidFill>
      </dgm:spPr>
      <dgm:t>
        <a:bodyPr/>
        <a:lstStyle/>
        <a:p>
          <a:pPr algn="ctr"/>
          <a:r>
            <a:rPr lang="es-ES" b="0" dirty="0">
              <a:solidFill>
                <a:schemeClr val="bg1"/>
              </a:solidFill>
              <a:latin typeface="Montserrat" pitchFamily="2" charset="77"/>
            </a:rPr>
            <a:t>Controlar TSH a las 6-8 semanas al inicio del tratamiento o si se cambia marca de </a:t>
          </a:r>
          <a:r>
            <a:rPr lang="es-ES" b="0" dirty="0" err="1">
              <a:solidFill>
                <a:schemeClr val="bg1"/>
              </a:solidFill>
              <a:latin typeface="Montserrat" pitchFamily="2" charset="77"/>
            </a:rPr>
            <a:t>levotiroxina</a:t>
          </a:r>
          <a:r>
            <a:rPr lang="es-ES" b="0" dirty="0">
              <a:solidFill>
                <a:schemeClr val="bg1"/>
              </a:solidFill>
              <a:latin typeface="Montserrat" pitchFamily="2" charset="77"/>
            </a:rPr>
            <a:t>.</a:t>
          </a:r>
        </a:p>
      </dgm:t>
    </dgm:pt>
    <dgm:pt modelId="{C2788DC4-5C85-43DD-8DD2-A9D3385AF3B6}" type="parTrans" cxnId="{DBB8A6EC-5424-41CE-9570-BC9E8E959017}">
      <dgm:prSet/>
      <dgm:spPr/>
      <dgm:t>
        <a:bodyPr/>
        <a:lstStyle/>
        <a:p>
          <a:endParaRPr lang="es-ES" b="0">
            <a:solidFill>
              <a:schemeClr val="bg1"/>
            </a:solidFill>
            <a:latin typeface="Montserrat" pitchFamily="2" charset="77"/>
          </a:endParaRPr>
        </a:p>
      </dgm:t>
    </dgm:pt>
    <dgm:pt modelId="{2088F3D7-B334-418A-9F00-E80EDB9C00E0}" type="sibTrans" cxnId="{DBB8A6EC-5424-41CE-9570-BC9E8E959017}">
      <dgm:prSet/>
      <dgm:spPr/>
      <dgm:t>
        <a:bodyPr/>
        <a:lstStyle/>
        <a:p>
          <a:endParaRPr lang="es-ES" b="0">
            <a:solidFill>
              <a:schemeClr val="bg1"/>
            </a:solidFill>
            <a:latin typeface="Montserrat" pitchFamily="2" charset="77"/>
          </a:endParaRPr>
        </a:p>
      </dgm:t>
    </dgm:pt>
    <dgm:pt modelId="{7156AA80-6323-49FB-983D-829A98D561C4}">
      <dgm:prSet/>
      <dgm:spPr>
        <a:solidFill>
          <a:srgbClr val="152B48"/>
        </a:solidFill>
      </dgm:spPr>
      <dgm:t>
        <a:bodyPr/>
        <a:lstStyle/>
        <a:p>
          <a:pPr algn="ctr"/>
          <a:r>
            <a:rPr lang="es-ES" b="0" dirty="0">
              <a:solidFill>
                <a:schemeClr val="bg1"/>
              </a:solidFill>
              <a:latin typeface="Montserrat" pitchFamily="2" charset="77"/>
            </a:rPr>
            <a:t>Controlar cada 2-3 meses hasta que esté controlado.</a:t>
          </a:r>
        </a:p>
      </dgm:t>
    </dgm:pt>
    <dgm:pt modelId="{80084FDE-AD61-4CC3-926E-E8D57DAC80BD}" type="parTrans" cxnId="{EB5B2B68-6A7A-4B44-8A88-E36A768B8BC8}">
      <dgm:prSet/>
      <dgm:spPr/>
      <dgm:t>
        <a:bodyPr/>
        <a:lstStyle/>
        <a:p>
          <a:endParaRPr lang="es-ES" b="0">
            <a:solidFill>
              <a:schemeClr val="bg1"/>
            </a:solidFill>
            <a:latin typeface="Montserrat" pitchFamily="2" charset="77"/>
          </a:endParaRPr>
        </a:p>
      </dgm:t>
    </dgm:pt>
    <dgm:pt modelId="{93AF2B5A-A1C2-4C66-86CC-FF4EC9920B19}" type="sibTrans" cxnId="{EB5B2B68-6A7A-4B44-8A88-E36A768B8BC8}">
      <dgm:prSet/>
      <dgm:spPr/>
      <dgm:t>
        <a:bodyPr/>
        <a:lstStyle/>
        <a:p>
          <a:endParaRPr lang="es-ES" b="0">
            <a:solidFill>
              <a:schemeClr val="bg1"/>
            </a:solidFill>
            <a:latin typeface="Montserrat" pitchFamily="2" charset="77"/>
          </a:endParaRPr>
        </a:p>
      </dgm:t>
    </dgm:pt>
    <dgm:pt modelId="{C7D9AD23-35E4-4F27-95A1-F8FA43D70C5C}">
      <dgm:prSet/>
      <dgm:spPr>
        <a:solidFill>
          <a:srgbClr val="152B48"/>
        </a:solidFill>
      </dgm:spPr>
      <dgm:t>
        <a:bodyPr/>
        <a:lstStyle/>
        <a:p>
          <a:pPr algn="ctr"/>
          <a:r>
            <a:rPr lang="es-ES" b="0" dirty="0">
              <a:solidFill>
                <a:schemeClr val="bg1"/>
              </a:solidFill>
              <a:latin typeface="Montserrat" pitchFamily="2" charset="77"/>
            </a:rPr>
            <a:t>Metas: TSH 1 a 2.5 </a:t>
          </a:r>
          <a:r>
            <a:rPr lang="es-ES" b="0" dirty="0" err="1">
              <a:solidFill>
                <a:schemeClr val="bg1"/>
              </a:solidFill>
              <a:latin typeface="Montserrat" pitchFamily="2" charset="77"/>
            </a:rPr>
            <a:t>mUI</a:t>
          </a:r>
          <a:r>
            <a:rPr lang="es-ES" b="0" dirty="0">
              <a:solidFill>
                <a:schemeClr val="bg1"/>
              </a:solidFill>
              <a:latin typeface="Montserrat" pitchFamily="2" charset="77"/>
            </a:rPr>
            <a:t>/L.</a:t>
          </a:r>
        </a:p>
      </dgm:t>
    </dgm:pt>
    <dgm:pt modelId="{95016C29-B1FF-49DF-9974-11FEC076FDFA}" type="parTrans" cxnId="{56C68175-08DB-46B0-8458-7C55BDAC025F}">
      <dgm:prSet/>
      <dgm:spPr/>
      <dgm:t>
        <a:bodyPr/>
        <a:lstStyle/>
        <a:p>
          <a:endParaRPr lang="es-ES" b="0">
            <a:solidFill>
              <a:schemeClr val="bg1"/>
            </a:solidFill>
            <a:latin typeface="Montserrat" pitchFamily="2" charset="77"/>
          </a:endParaRPr>
        </a:p>
      </dgm:t>
    </dgm:pt>
    <dgm:pt modelId="{A16A63FD-1E1F-40CF-835C-5164859D1C97}" type="sibTrans" cxnId="{56C68175-08DB-46B0-8458-7C55BDAC025F}">
      <dgm:prSet/>
      <dgm:spPr/>
      <dgm:t>
        <a:bodyPr/>
        <a:lstStyle/>
        <a:p>
          <a:endParaRPr lang="es-ES" b="0">
            <a:solidFill>
              <a:schemeClr val="bg1"/>
            </a:solidFill>
            <a:latin typeface="Montserrat" pitchFamily="2" charset="77"/>
          </a:endParaRPr>
        </a:p>
      </dgm:t>
    </dgm:pt>
    <dgm:pt modelId="{168AD5AC-F094-4C03-9E12-EA161E5C77C2}" type="pres">
      <dgm:prSet presAssocID="{D417E22E-7830-44D8-9CDA-F26C1791D18C}" presName="linear" presStyleCnt="0">
        <dgm:presLayoutVars>
          <dgm:animLvl val="lvl"/>
          <dgm:resizeHandles val="exact"/>
        </dgm:presLayoutVars>
      </dgm:prSet>
      <dgm:spPr/>
    </dgm:pt>
    <dgm:pt modelId="{2B236858-B5C3-4E45-BE52-2DC283596E9B}" type="pres">
      <dgm:prSet presAssocID="{5B0CFA48-22BB-430B-8728-5A4582DF40CF}" presName="parentText" presStyleLbl="node1" presStyleIdx="0" presStyleCnt="4">
        <dgm:presLayoutVars>
          <dgm:chMax val="0"/>
          <dgm:bulletEnabled val="1"/>
        </dgm:presLayoutVars>
      </dgm:prSet>
      <dgm:spPr/>
    </dgm:pt>
    <dgm:pt modelId="{B0A84610-9AB1-4B0D-807F-DDDE7D68FB25}" type="pres">
      <dgm:prSet presAssocID="{DE382D41-04ED-46B1-90F4-22CD08BFEA13}" presName="spacer" presStyleCnt="0"/>
      <dgm:spPr/>
    </dgm:pt>
    <dgm:pt modelId="{4442EA49-FA19-4D99-B79D-CF8DE6A67609}" type="pres">
      <dgm:prSet presAssocID="{D3842FD0-9C18-48D1-92E6-8F2C7D29DC23}" presName="parentText" presStyleLbl="node1" presStyleIdx="1" presStyleCnt="4">
        <dgm:presLayoutVars>
          <dgm:chMax val="0"/>
          <dgm:bulletEnabled val="1"/>
        </dgm:presLayoutVars>
      </dgm:prSet>
      <dgm:spPr/>
    </dgm:pt>
    <dgm:pt modelId="{EAE74C82-0EA6-4FA9-9AC5-C8F0254D2266}" type="pres">
      <dgm:prSet presAssocID="{2088F3D7-B334-418A-9F00-E80EDB9C00E0}" presName="spacer" presStyleCnt="0"/>
      <dgm:spPr/>
    </dgm:pt>
    <dgm:pt modelId="{A47ED487-87D1-47C3-8281-46141389129E}" type="pres">
      <dgm:prSet presAssocID="{7156AA80-6323-49FB-983D-829A98D561C4}" presName="parentText" presStyleLbl="node1" presStyleIdx="2" presStyleCnt="4">
        <dgm:presLayoutVars>
          <dgm:chMax val="0"/>
          <dgm:bulletEnabled val="1"/>
        </dgm:presLayoutVars>
      </dgm:prSet>
      <dgm:spPr/>
    </dgm:pt>
    <dgm:pt modelId="{7ADD8F62-85FE-40E5-9FD2-325BEF0B51E1}" type="pres">
      <dgm:prSet presAssocID="{93AF2B5A-A1C2-4C66-86CC-FF4EC9920B19}" presName="spacer" presStyleCnt="0"/>
      <dgm:spPr/>
    </dgm:pt>
    <dgm:pt modelId="{E342C664-0310-412E-A46C-5772B5280E18}" type="pres">
      <dgm:prSet presAssocID="{C7D9AD23-35E4-4F27-95A1-F8FA43D70C5C}" presName="parentText" presStyleLbl="node1" presStyleIdx="3" presStyleCnt="4">
        <dgm:presLayoutVars>
          <dgm:chMax val="0"/>
          <dgm:bulletEnabled val="1"/>
        </dgm:presLayoutVars>
      </dgm:prSet>
      <dgm:spPr/>
    </dgm:pt>
  </dgm:ptLst>
  <dgm:cxnLst>
    <dgm:cxn modelId="{FA35E328-AD55-4FF3-9763-7A917152D71F}" type="presOf" srcId="{7156AA80-6323-49FB-983D-829A98D561C4}" destId="{A47ED487-87D1-47C3-8281-46141389129E}" srcOrd="0" destOrd="0" presId="urn:microsoft.com/office/officeart/2005/8/layout/vList2"/>
    <dgm:cxn modelId="{BC177034-2C78-49A9-85AA-36E0FDCAF3ED}" srcId="{D417E22E-7830-44D8-9CDA-F26C1791D18C}" destId="{5B0CFA48-22BB-430B-8728-5A4582DF40CF}" srcOrd="0" destOrd="0" parTransId="{8EC00CE9-E8A3-460F-92A1-92C753A66152}" sibTransId="{DE382D41-04ED-46B1-90F4-22CD08BFEA13}"/>
    <dgm:cxn modelId="{EB5B2B68-6A7A-4B44-8A88-E36A768B8BC8}" srcId="{D417E22E-7830-44D8-9CDA-F26C1791D18C}" destId="{7156AA80-6323-49FB-983D-829A98D561C4}" srcOrd="2" destOrd="0" parTransId="{80084FDE-AD61-4CC3-926E-E8D57DAC80BD}" sibTransId="{93AF2B5A-A1C2-4C66-86CC-FF4EC9920B19}"/>
    <dgm:cxn modelId="{F1EB6C6D-9CCF-47FD-AFCA-EA2D8BA961EF}" type="presOf" srcId="{C7D9AD23-35E4-4F27-95A1-F8FA43D70C5C}" destId="{E342C664-0310-412E-A46C-5772B5280E18}" srcOrd="0" destOrd="0" presId="urn:microsoft.com/office/officeart/2005/8/layout/vList2"/>
    <dgm:cxn modelId="{56C68175-08DB-46B0-8458-7C55BDAC025F}" srcId="{D417E22E-7830-44D8-9CDA-F26C1791D18C}" destId="{C7D9AD23-35E4-4F27-95A1-F8FA43D70C5C}" srcOrd="3" destOrd="0" parTransId="{95016C29-B1FF-49DF-9974-11FEC076FDFA}" sibTransId="{A16A63FD-1E1F-40CF-835C-5164859D1C97}"/>
    <dgm:cxn modelId="{257489B2-5B64-4ED3-A6F0-753FDBA5028F}" type="presOf" srcId="{D3842FD0-9C18-48D1-92E6-8F2C7D29DC23}" destId="{4442EA49-FA19-4D99-B79D-CF8DE6A67609}" srcOrd="0" destOrd="0" presId="urn:microsoft.com/office/officeart/2005/8/layout/vList2"/>
    <dgm:cxn modelId="{A3EE16C9-2C09-4586-B637-95A80A304FC3}" type="presOf" srcId="{5B0CFA48-22BB-430B-8728-5A4582DF40CF}" destId="{2B236858-B5C3-4E45-BE52-2DC283596E9B}" srcOrd="0" destOrd="0" presId="urn:microsoft.com/office/officeart/2005/8/layout/vList2"/>
    <dgm:cxn modelId="{1F19C7E6-24A7-4193-A940-8C6EE7A89CB5}" type="presOf" srcId="{D417E22E-7830-44D8-9CDA-F26C1791D18C}" destId="{168AD5AC-F094-4C03-9E12-EA161E5C77C2}" srcOrd="0" destOrd="0" presId="urn:microsoft.com/office/officeart/2005/8/layout/vList2"/>
    <dgm:cxn modelId="{DBB8A6EC-5424-41CE-9570-BC9E8E959017}" srcId="{D417E22E-7830-44D8-9CDA-F26C1791D18C}" destId="{D3842FD0-9C18-48D1-92E6-8F2C7D29DC23}" srcOrd="1" destOrd="0" parTransId="{C2788DC4-5C85-43DD-8DD2-A9D3385AF3B6}" sibTransId="{2088F3D7-B334-418A-9F00-E80EDB9C00E0}"/>
    <dgm:cxn modelId="{C9B0ED06-14D4-4A42-9501-8898BFA8B1D0}" type="presParOf" srcId="{168AD5AC-F094-4C03-9E12-EA161E5C77C2}" destId="{2B236858-B5C3-4E45-BE52-2DC283596E9B}" srcOrd="0" destOrd="0" presId="urn:microsoft.com/office/officeart/2005/8/layout/vList2"/>
    <dgm:cxn modelId="{01F6A1CC-82D1-47EC-B18F-C10D0F3D338C}" type="presParOf" srcId="{168AD5AC-F094-4C03-9E12-EA161E5C77C2}" destId="{B0A84610-9AB1-4B0D-807F-DDDE7D68FB25}" srcOrd="1" destOrd="0" presId="urn:microsoft.com/office/officeart/2005/8/layout/vList2"/>
    <dgm:cxn modelId="{123365F0-3A33-46E2-B8F0-67784CFC77C6}" type="presParOf" srcId="{168AD5AC-F094-4C03-9E12-EA161E5C77C2}" destId="{4442EA49-FA19-4D99-B79D-CF8DE6A67609}" srcOrd="2" destOrd="0" presId="urn:microsoft.com/office/officeart/2005/8/layout/vList2"/>
    <dgm:cxn modelId="{E25CC4C9-B5EE-4FAF-9591-104A3742E037}" type="presParOf" srcId="{168AD5AC-F094-4C03-9E12-EA161E5C77C2}" destId="{EAE74C82-0EA6-4FA9-9AC5-C8F0254D2266}" srcOrd="3" destOrd="0" presId="urn:microsoft.com/office/officeart/2005/8/layout/vList2"/>
    <dgm:cxn modelId="{F3204654-91FC-48BD-9E25-3BB2A1D46457}" type="presParOf" srcId="{168AD5AC-F094-4C03-9E12-EA161E5C77C2}" destId="{A47ED487-87D1-47C3-8281-46141389129E}" srcOrd="4" destOrd="0" presId="urn:microsoft.com/office/officeart/2005/8/layout/vList2"/>
    <dgm:cxn modelId="{0BE4CBB0-FC57-4143-BE2B-04CB86B0E559}" type="presParOf" srcId="{168AD5AC-F094-4C03-9E12-EA161E5C77C2}" destId="{7ADD8F62-85FE-40E5-9FD2-325BEF0B51E1}" srcOrd="5" destOrd="0" presId="urn:microsoft.com/office/officeart/2005/8/layout/vList2"/>
    <dgm:cxn modelId="{DBC462CB-1268-40A5-9518-8A0DE5E560E5}" type="presParOf" srcId="{168AD5AC-F094-4C03-9E12-EA161E5C77C2}" destId="{E342C664-0310-412E-A46C-5772B5280E1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99B1B-95D3-4BBF-9FB2-55012E3FC6F2}"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s-CO"/>
        </a:p>
      </dgm:t>
    </dgm:pt>
    <dgm:pt modelId="{7693E524-C6FE-40C6-AC8C-2FFA83288438}">
      <dgm:prSet phldrT="[Texto]" custT="1"/>
      <dgm:spPr/>
      <dgm:t>
        <a:bodyPr/>
        <a:lstStyle/>
        <a:p>
          <a:pPr algn="ctr"/>
          <a:r>
            <a:rPr lang="es-CO" sz="2800" b="1" dirty="0">
              <a:solidFill>
                <a:schemeClr val="bg1"/>
              </a:solidFill>
              <a:latin typeface="Montserrat" pitchFamily="2" charset="77"/>
              <a:cs typeface="Leelawadee" panose="020B0502040204020203" pitchFamily="34" charset="-34"/>
            </a:rPr>
            <a:t>Subclínico: 0.6-0.9 ug/kg/día.</a:t>
          </a:r>
        </a:p>
      </dgm:t>
    </dgm:pt>
    <dgm:pt modelId="{33C5C4A7-E403-4795-9673-00F3140FFEDF}" type="parTrans" cxnId="{AFDF671A-AF6D-4469-B02C-D9C3E5BA2290}">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8A71AC8B-064F-4843-9D46-A1EBC0B898B0}" type="sibTrans" cxnId="{AFDF671A-AF6D-4469-B02C-D9C3E5BA2290}">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28158CFD-F0D0-4890-932F-E0128A8B5D90}">
      <dgm:prSet phldrT="[Texto]" custT="1"/>
      <dgm:spPr/>
      <dgm:t>
        <a:bodyPr/>
        <a:lstStyle/>
        <a:p>
          <a:pPr algn="ctr"/>
          <a:r>
            <a:rPr lang="es-CO" sz="2800" b="1" dirty="0">
              <a:solidFill>
                <a:schemeClr val="bg1"/>
              </a:solidFill>
              <a:latin typeface="Montserrat" pitchFamily="2" charset="77"/>
              <a:cs typeface="Leelawadee" panose="020B0502040204020203" pitchFamily="34" charset="-34"/>
            </a:rPr>
            <a:t>Clínico: 1.0-1.6 ug/kg/día.</a:t>
          </a:r>
        </a:p>
      </dgm:t>
    </dgm:pt>
    <dgm:pt modelId="{7E7FA40D-911C-4E34-9BD2-25C093717107}" type="parTrans" cxnId="{F95BB844-A7DA-4159-9FBB-3853677EAB19}">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41985EBB-FCAD-49F4-A2CF-BA12D54E89B2}" type="sibTrans" cxnId="{F95BB844-A7DA-4159-9FBB-3853677EAB19}">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BFBC2482-67CC-4257-9336-1433DF14B4A1}">
      <dgm:prSet phldrT="[Texto]" custT="1"/>
      <dgm:spPr/>
      <dgm:t>
        <a:bodyPr/>
        <a:lstStyle/>
        <a:p>
          <a:pPr algn="ctr"/>
          <a:r>
            <a:rPr lang="es-CO" sz="2800" b="1" dirty="0">
              <a:solidFill>
                <a:schemeClr val="bg1"/>
              </a:solidFill>
              <a:latin typeface="Montserrat" pitchFamily="2" charset="77"/>
              <a:cs typeface="Leelawadee" panose="020B0502040204020203" pitchFamily="34" charset="-34"/>
            </a:rPr>
            <a:t>Tiroidectomía total - </a:t>
          </a:r>
          <a:r>
            <a:rPr lang="es-CO" sz="2800" b="1" dirty="0" err="1">
              <a:solidFill>
                <a:schemeClr val="bg1"/>
              </a:solidFill>
              <a:latin typeface="Montserrat" pitchFamily="2" charset="77"/>
              <a:cs typeface="Leelawadee" panose="020B0502040204020203" pitchFamily="34" charset="-34"/>
            </a:rPr>
            <a:t>PostRIA</a:t>
          </a:r>
          <a:r>
            <a:rPr lang="es-CO" sz="2800" b="1" dirty="0">
              <a:solidFill>
                <a:schemeClr val="bg1"/>
              </a:solidFill>
              <a:latin typeface="Montserrat" pitchFamily="2" charset="77"/>
              <a:cs typeface="Leelawadee" panose="020B0502040204020203" pitchFamily="34" charset="-34"/>
            </a:rPr>
            <a:t>.</a:t>
          </a:r>
        </a:p>
      </dgm:t>
    </dgm:pt>
    <dgm:pt modelId="{6B48D064-A48C-4D12-93DA-47959D742234}" type="parTrans" cxnId="{AC50B98E-2430-4632-AC47-3C635CABA96D}">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5254AA66-692C-4145-8CC8-102A2DD857EF}" type="sibTrans" cxnId="{AC50B98E-2430-4632-AC47-3C635CABA96D}">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4F9ABADA-6D2E-408C-9430-6A8AAD002F6E}">
      <dgm:prSet phldrT="[Texto]" custT="1"/>
      <dgm:spPr/>
      <dgm:t>
        <a:bodyPr/>
        <a:lstStyle/>
        <a:p>
          <a:pPr algn="ctr"/>
          <a:r>
            <a:rPr lang="es-CO" sz="2800" b="1" dirty="0">
              <a:solidFill>
                <a:schemeClr val="bg1"/>
              </a:solidFill>
              <a:latin typeface="Montserrat" pitchFamily="2" charset="77"/>
              <a:cs typeface="Leelawadee" panose="020B0502040204020203" pitchFamily="34" charset="-34"/>
            </a:rPr>
            <a:t>Tiroidectomía por Ca: 2.2 ug/kg/día.</a:t>
          </a:r>
        </a:p>
      </dgm:t>
    </dgm:pt>
    <dgm:pt modelId="{CC076B67-B3E2-4F03-8D87-6D02A92904AF}" type="parTrans" cxnId="{33B328D1-0222-4B4C-92E2-754B887E7055}">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F38E4102-200E-4F2E-A64D-BE5C59C46CA3}" type="sibTrans" cxnId="{33B328D1-0222-4B4C-92E2-754B887E7055}">
      <dgm:prSet/>
      <dgm:spPr/>
      <dgm:t>
        <a:bodyPr/>
        <a:lstStyle/>
        <a:p>
          <a:pPr algn="ctr"/>
          <a:endParaRPr lang="es-CO" sz="2800" b="1">
            <a:solidFill>
              <a:schemeClr val="bg1"/>
            </a:solidFill>
            <a:latin typeface="Montserrat" pitchFamily="2" charset="77"/>
            <a:cs typeface="Leelawadee" panose="020B0502040204020203" pitchFamily="34" charset="-34"/>
          </a:endParaRPr>
        </a:p>
      </dgm:t>
    </dgm:pt>
    <dgm:pt modelId="{7CAB2C18-8511-42B7-A6EB-71D575E338C2}" type="pres">
      <dgm:prSet presAssocID="{21299B1B-95D3-4BBF-9FB2-55012E3FC6F2}" presName="linear" presStyleCnt="0">
        <dgm:presLayoutVars>
          <dgm:animLvl val="lvl"/>
          <dgm:resizeHandles val="exact"/>
        </dgm:presLayoutVars>
      </dgm:prSet>
      <dgm:spPr/>
    </dgm:pt>
    <dgm:pt modelId="{DD59AD01-E9DF-4C6F-ABEC-8D803B52A7CD}" type="pres">
      <dgm:prSet presAssocID="{7693E524-C6FE-40C6-AC8C-2FFA83288438}" presName="parentText" presStyleLbl="node1" presStyleIdx="0" presStyleCnt="4">
        <dgm:presLayoutVars>
          <dgm:chMax val="0"/>
          <dgm:bulletEnabled val="1"/>
        </dgm:presLayoutVars>
      </dgm:prSet>
      <dgm:spPr/>
    </dgm:pt>
    <dgm:pt modelId="{E1E7C34F-A164-4BAE-AF62-589A1BD23D07}" type="pres">
      <dgm:prSet presAssocID="{8A71AC8B-064F-4843-9D46-A1EBC0B898B0}" presName="spacer" presStyleCnt="0"/>
      <dgm:spPr/>
    </dgm:pt>
    <dgm:pt modelId="{8D3ECA68-393C-4C45-9C47-7C19D97AD973}" type="pres">
      <dgm:prSet presAssocID="{28158CFD-F0D0-4890-932F-E0128A8B5D90}" presName="parentText" presStyleLbl="node1" presStyleIdx="1" presStyleCnt="4">
        <dgm:presLayoutVars>
          <dgm:chMax val="0"/>
          <dgm:bulletEnabled val="1"/>
        </dgm:presLayoutVars>
      </dgm:prSet>
      <dgm:spPr/>
    </dgm:pt>
    <dgm:pt modelId="{1C2C44DC-A8C6-4E23-ABA5-9247F3B9D80C}" type="pres">
      <dgm:prSet presAssocID="{41985EBB-FCAD-49F4-A2CF-BA12D54E89B2}" presName="spacer" presStyleCnt="0"/>
      <dgm:spPr/>
    </dgm:pt>
    <dgm:pt modelId="{2E6AB627-DFCD-43AC-AB4E-6C18CFDFE196}" type="pres">
      <dgm:prSet presAssocID="{BFBC2482-67CC-4257-9336-1433DF14B4A1}" presName="parentText" presStyleLbl="node1" presStyleIdx="2" presStyleCnt="4">
        <dgm:presLayoutVars>
          <dgm:chMax val="0"/>
          <dgm:bulletEnabled val="1"/>
        </dgm:presLayoutVars>
      </dgm:prSet>
      <dgm:spPr/>
    </dgm:pt>
    <dgm:pt modelId="{86CA13B8-0C36-4CB2-B1F8-93801E67234C}" type="pres">
      <dgm:prSet presAssocID="{5254AA66-692C-4145-8CC8-102A2DD857EF}" presName="spacer" presStyleCnt="0"/>
      <dgm:spPr/>
    </dgm:pt>
    <dgm:pt modelId="{0B8B0564-217C-448C-82A5-F72CC096CC1F}" type="pres">
      <dgm:prSet presAssocID="{4F9ABADA-6D2E-408C-9430-6A8AAD002F6E}" presName="parentText" presStyleLbl="node1" presStyleIdx="3" presStyleCnt="4">
        <dgm:presLayoutVars>
          <dgm:chMax val="0"/>
          <dgm:bulletEnabled val="1"/>
        </dgm:presLayoutVars>
      </dgm:prSet>
      <dgm:spPr/>
    </dgm:pt>
  </dgm:ptLst>
  <dgm:cxnLst>
    <dgm:cxn modelId="{E59B1B18-4BC4-473C-B3EF-90094C4F55F7}" type="presOf" srcId="{7693E524-C6FE-40C6-AC8C-2FFA83288438}" destId="{DD59AD01-E9DF-4C6F-ABEC-8D803B52A7CD}" srcOrd="0" destOrd="0" presId="urn:microsoft.com/office/officeart/2005/8/layout/vList2"/>
    <dgm:cxn modelId="{AFDF671A-AF6D-4469-B02C-D9C3E5BA2290}" srcId="{21299B1B-95D3-4BBF-9FB2-55012E3FC6F2}" destId="{7693E524-C6FE-40C6-AC8C-2FFA83288438}" srcOrd="0" destOrd="0" parTransId="{33C5C4A7-E403-4795-9673-00F3140FFEDF}" sibTransId="{8A71AC8B-064F-4843-9D46-A1EBC0B898B0}"/>
    <dgm:cxn modelId="{F95BB844-A7DA-4159-9FBB-3853677EAB19}" srcId="{21299B1B-95D3-4BBF-9FB2-55012E3FC6F2}" destId="{28158CFD-F0D0-4890-932F-E0128A8B5D90}" srcOrd="1" destOrd="0" parTransId="{7E7FA40D-911C-4E34-9BD2-25C093717107}" sibTransId="{41985EBB-FCAD-49F4-A2CF-BA12D54E89B2}"/>
    <dgm:cxn modelId="{5E51F681-C3B5-45BF-ABEF-8ABAFFDDE16B}" type="presOf" srcId="{21299B1B-95D3-4BBF-9FB2-55012E3FC6F2}" destId="{7CAB2C18-8511-42B7-A6EB-71D575E338C2}" srcOrd="0" destOrd="0" presId="urn:microsoft.com/office/officeart/2005/8/layout/vList2"/>
    <dgm:cxn modelId="{AC50B98E-2430-4632-AC47-3C635CABA96D}" srcId="{21299B1B-95D3-4BBF-9FB2-55012E3FC6F2}" destId="{BFBC2482-67CC-4257-9336-1433DF14B4A1}" srcOrd="2" destOrd="0" parTransId="{6B48D064-A48C-4D12-93DA-47959D742234}" sibTransId="{5254AA66-692C-4145-8CC8-102A2DD857EF}"/>
    <dgm:cxn modelId="{F237659B-8486-4DDD-B2DE-575F2BAF8FED}" type="presOf" srcId="{BFBC2482-67CC-4257-9336-1433DF14B4A1}" destId="{2E6AB627-DFCD-43AC-AB4E-6C18CFDFE196}" srcOrd="0" destOrd="0" presId="urn:microsoft.com/office/officeart/2005/8/layout/vList2"/>
    <dgm:cxn modelId="{54826D9D-8472-41E4-BAB1-6E26CA043CB6}" type="presOf" srcId="{28158CFD-F0D0-4890-932F-E0128A8B5D90}" destId="{8D3ECA68-393C-4C45-9C47-7C19D97AD973}" srcOrd="0" destOrd="0" presId="urn:microsoft.com/office/officeart/2005/8/layout/vList2"/>
    <dgm:cxn modelId="{33B328D1-0222-4B4C-92E2-754B887E7055}" srcId="{21299B1B-95D3-4BBF-9FB2-55012E3FC6F2}" destId="{4F9ABADA-6D2E-408C-9430-6A8AAD002F6E}" srcOrd="3" destOrd="0" parTransId="{CC076B67-B3E2-4F03-8D87-6D02A92904AF}" sibTransId="{F38E4102-200E-4F2E-A64D-BE5C59C46CA3}"/>
    <dgm:cxn modelId="{E23D3EE0-BA76-4994-8331-10D4A840B951}" type="presOf" srcId="{4F9ABADA-6D2E-408C-9430-6A8AAD002F6E}" destId="{0B8B0564-217C-448C-82A5-F72CC096CC1F}" srcOrd="0" destOrd="0" presId="urn:microsoft.com/office/officeart/2005/8/layout/vList2"/>
    <dgm:cxn modelId="{1C8AD1A3-671E-4185-A445-3D73D064EB5D}" type="presParOf" srcId="{7CAB2C18-8511-42B7-A6EB-71D575E338C2}" destId="{DD59AD01-E9DF-4C6F-ABEC-8D803B52A7CD}" srcOrd="0" destOrd="0" presId="urn:microsoft.com/office/officeart/2005/8/layout/vList2"/>
    <dgm:cxn modelId="{32AA5645-E371-4F30-814E-4E3F9F0D5854}" type="presParOf" srcId="{7CAB2C18-8511-42B7-A6EB-71D575E338C2}" destId="{E1E7C34F-A164-4BAE-AF62-589A1BD23D07}" srcOrd="1" destOrd="0" presId="urn:microsoft.com/office/officeart/2005/8/layout/vList2"/>
    <dgm:cxn modelId="{E4E72D2A-8AA9-4473-B5DD-6B3351C68A74}" type="presParOf" srcId="{7CAB2C18-8511-42B7-A6EB-71D575E338C2}" destId="{8D3ECA68-393C-4C45-9C47-7C19D97AD973}" srcOrd="2" destOrd="0" presId="urn:microsoft.com/office/officeart/2005/8/layout/vList2"/>
    <dgm:cxn modelId="{D1C62E66-28EC-4058-B5BA-0665D98ED704}" type="presParOf" srcId="{7CAB2C18-8511-42B7-A6EB-71D575E338C2}" destId="{1C2C44DC-A8C6-4E23-ABA5-9247F3B9D80C}" srcOrd="3" destOrd="0" presId="urn:microsoft.com/office/officeart/2005/8/layout/vList2"/>
    <dgm:cxn modelId="{C791C6E1-64DB-4639-A874-83CFDBF894A3}" type="presParOf" srcId="{7CAB2C18-8511-42B7-A6EB-71D575E338C2}" destId="{2E6AB627-DFCD-43AC-AB4E-6C18CFDFE196}" srcOrd="4" destOrd="0" presId="urn:microsoft.com/office/officeart/2005/8/layout/vList2"/>
    <dgm:cxn modelId="{2CA95148-3A48-41C1-8C51-00B9E18CB7F7}" type="presParOf" srcId="{7CAB2C18-8511-42B7-A6EB-71D575E338C2}" destId="{86CA13B8-0C36-4CB2-B1F8-93801E67234C}" srcOrd="5" destOrd="0" presId="urn:microsoft.com/office/officeart/2005/8/layout/vList2"/>
    <dgm:cxn modelId="{08D73308-8925-4E59-86FE-B9DE3BCBC744}" type="presParOf" srcId="{7CAB2C18-8511-42B7-A6EB-71D575E338C2}" destId="{0B8B0564-217C-448C-82A5-F72CC096CC1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80F64-36F3-4D76-BAB7-92DD828A30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134C3A2-FFB3-410F-8416-963B3FDEBF6A}">
      <dgm:prSet custT="1"/>
      <dgm:spPr/>
      <dgm:t>
        <a:bodyPr/>
        <a:lstStyle/>
        <a:p>
          <a:pPr algn="ctr"/>
          <a:r>
            <a:rPr lang="es-CO" sz="1500" b="1" dirty="0">
              <a:solidFill>
                <a:srgbClr val="152B48"/>
              </a:solidFill>
              <a:latin typeface="Montserrat" pitchFamily="2" charset="77"/>
            </a:rPr>
            <a:t>Tomar en ayunas y esperar 1 hora para consumir alimentos o 3h después de una comida.</a:t>
          </a:r>
          <a:endParaRPr lang="es-ES" sz="1500" b="1" dirty="0">
            <a:solidFill>
              <a:srgbClr val="152B48"/>
            </a:solidFill>
            <a:latin typeface="Montserrat" pitchFamily="2" charset="77"/>
          </a:endParaRPr>
        </a:p>
      </dgm:t>
    </dgm:pt>
    <dgm:pt modelId="{6514B3B2-A8C1-43E6-A527-59FA6166D8FC}" type="parTrans" cxnId="{DECC1BAE-08A5-4C23-93BC-30F1424CBBCF}">
      <dgm:prSet/>
      <dgm:spPr/>
      <dgm:t>
        <a:bodyPr/>
        <a:lstStyle/>
        <a:p>
          <a:endParaRPr lang="es-ES" sz="1500">
            <a:solidFill>
              <a:srgbClr val="152B48"/>
            </a:solidFill>
            <a:latin typeface="Montserrat" pitchFamily="2" charset="77"/>
          </a:endParaRPr>
        </a:p>
      </dgm:t>
    </dgm:pt>
    <dgm:pt modelId="{4D1F8F45-77CD-4142-92CF-95812002B983}" type="sibTrans" cxnId="{DECC1BAE-08A5-4C23-93BC-30F1424CBBCF}">
      <dgm:prSet/>
      <dgm:spPr/>
      <dgm:t>
        <a:bodyPr/>
        <a:lstStyle/>
        <a:p>
          <a:endParaRPr lang="es-ES" sz="1500">
            <a:solidFill>
              <a:srgbClr val="152B48"/>
            </a:solidFill>
            <a:latin typeface="Montserrat" pitchFamily="2" charset="77"/>
          </a:endParaRPr>
        </a:p>
      </dgm:t>
    </dgm:pt>
    <dgm:pt modelId="{47C7151A-6968-4ABD-839B-49C59757F159}">
      <dgm:prSet custT="1"/>
      <dgm:spPr/>
      <dgm:t>
        <a:bodyPr/>
        <a:lstStyle/>
        <a:p>
          <a:pPr algn="ctr"/>
          <a:r>
            <a:rPr lang="es-CO" sz="1500" b="1" dirty="0">
              <a:solidFill>
                <a:srgbClr val="152B48"/>
              </a:solidFill>
              <a:latin typeface="Montserrat" pitchFamily="2" charset="77"/>
            </a:rPr>
            <a:t>La dosis completa del día en una sola toma.</a:t>
          </a:r>
          <a:endParaRPr lang="es-ES" sz="1500" b="1" dirty="0">
            <a:solidFill>
              <a:srgbClr val="152B48"/>
            </a:solidFill>
            <a:latin typeface="Montserrat" pitchFamily="2" charset="77"/>
          </a:endParaRPr>
        </a:p>
      </dgm:t>
    </dgm:pt>
    <dgm:pt modelId="{0419CCC1-6316-4B6D-9492-E7128CB261E1}" type="parTrans" cxnId="{32EA5984-7994-4085-B0F9-658902E0BE2F}">
      <dgm:prSet/>
      <dgm:spPr/>
      <dgm:t>
        <a:bodyPr/>
        <a:lstStyle/>
        <a:p>
          <a:endParaRPr lang="es-ES" sz="1500">
            <a:solidFill>
              <a:srgbClr val="152B48"/>
            </a:solidFill>
            <a:latin typeface="Montserrat" pitchFamily="2" charset="77"/>
          </a:endParaRPr>
        </a:p>
      </dgm:t>
    </dgm:pt>
    <dgm:pt modelId="{6AEEB20D-073B-436F-8259-7C6266D8930F}" type="sibTrans" cxnId="{32EA5984-7994-4085-B0F9-658902E0BE2F}">
      <dgm:prSet/>
      <dgm:spPr/>
      <dgm:t>
        <a:bodyPr/>
        <a:lstStyle/>
        <a:p>
          <a:endParaRPr lang="es-ES" sz="1500">
            <a:solidFill>
              <a:srgbClr val="152B48"/>
            </a:solidFill>
            <a:latin typeface="Montserrat" pitchFamily="2" charset="77"/>
          </a:endParaRPr>
        </a:p>
      </dgm:t>
    </dgm:pt>
    <dgm:pt modelId="{D6D16EA3-88FF-4638-92C5-917BFE764D08}">
      <dgm:prSet custT="1"/>
      <dgm:spPr/>
      <dgm:t>
        <a:bodyPr/>
        <a:lstStyle/>
        <a:p>
          <a:pPr algn="ctr"/>
          <a:r>
            <a:rPr lang="es-CO" sz="1500" b="1" dirty="0">
              <a:solidFill>
                <a:srgbClr val="152B48"/>
              </a:solidFill>
              <a:latin typeface="Montserrat" pitchFamily="2" charset="77"/>
            </a:rPr>
            <a:t>Tomar solo con agua- 1 vaso completo preferiblemente.</a:t>
          </a:r>
          <a:endParaRPr lang="es-ES" sz="1500" b="1" dirty="0">
            <a:solidFill>
              <a:srgbClr val="152B48"/>
            </a:solidFill>
            <a:latin typeface="Montserrat" pitchFamily="2" charset="77"/>
          </a:endParaRPr>
        </a:p>
      </dgm:t>
    </dgm:pt>
    <dgm:pt modelId="{92772E2C-E1B2-4BC8-A297-518D6EE74E66}" type="parTrans" cxnId="{AC73AFF3-B123-48AE-875E-9F1A1B226E58}">
      <dgm:prSet/>
      <dgm:spPr/>
      <dgm:t>
        <a:bodyPr/>
        <a:lstStyle/>
        <a:p>
          <a:endParaRPr lang="es-ES" sz="1500">
            <a:solidFill>
              <a:srgbClr val="152B48"/>
            </a:solidFill>
            <a:latin typeface="Montserrat" pitchFamily="2" charset="77"/>
          </a:endParaRPr>
        </a:p>
      </dgm:t>
    </dgm:pt>
    <dgm:pt modelId="{433A9359-EBB4-4A14-814A-6F44AF59D164}" type="sibTrans" cxnId="{AC73AFF3-B123-48AE-875E-9F1A1B226E58}">
      <dgm:prSet/>
      <dgm:spPr/>
      <dgm:t>
        <a:bodyPr/>
        <a:lstStyle/>
        <a:p>
          <a:endParaRPr lang="es-ES" sz="1500">
            <a:solidFill>
              <a:srgbClr val="152B48"/>
            </a:solidFill>
            <a:latin typeface="Montserrat" pitchFamily="2" charset="77"/>
          </a:endParaRPr>
        </a:p>
      </dgm:t>
    </dgm:pt>
    <dgm:pt modelId="{8839311A-EDC7-4556-B5BD-9D88CCFB46AE}">
      <dgm:prSet custT="1"/>
      <dgm:spPr/>
      <dgm:t>
        <a:bodyPr/>
        <a:lstStyle/>
        <a:p>
          <a:pPr algn="ctr"/>
          <a:r>
            <a:rPr lang="es-CO" sz="1500" b="1" dirty="0">
              <a:solidFill>
                <a:srgbClr val="152B48"/>
              </a:solidFill>
              <a:latin typeface="Montserrat" pitchFamily="2" charset="77"/>
            </a:rPr>
            <a:t>Sacar del empaque directo a la boca.</a:t>
          </a:r>
          <a:endParaRPr lang="es-ES" sz="1500" b="1" dirty="0">
            <a:solidFill>
              <a:srgbClr val="152B48"/>
            </a:solidFill>
            <a:latin typeface="Montserrat" pitchFamily="2" charset="77"/>
          </a:endParaRPr>
        </a:p>
      </dgm:t>
    </dgm:pt>
    <dgm:pt modelId="{32A6B411-7B18-4482-BBCA-CE823A618138}" type="parTrans" cxnId="{1ED71329-3EE6-4055-B2DA-70536AE149A6}">
      <dgm:prSet/>
      <dgm:spPr/>
      <dgm:t>
        <a:bodyPr/>
        <a:lstStyle/>
        <a:p>
          <a:endParaRPr lang="es-ES" sz="1500">
            <a:solidFill>
              <a:srgbClr val="152B48"/>
            </a:solidFill>
            <a:latin typeface="Montserrat" pitchFamily="2" charset="77"/>
          </a:endParaRPr>
        </a:p>
      </dgm:t>
    </dgm:pt>
    <dgm:pt modelId="{37E1C2C9-0093-4E8E-929C-B0500C09BB1B}" type="sibTrans" cxnId="{1ED71329-3EE6-4055-B2DA-70536AE149A6}">
      <dgm:prSet/>
      <dgm:spPr/>
      <dgm:t>
        <a:bodyPr/>
        <a:lstStyle/>
        <a:p>
          <a:endParaRPr lang="es-ES" sz="1500">
            <a:solidFill>
              <a:srgbClr val="152B48"/>
            </a:solidFill>
            <a:latin typeface="Montserrat" pitchFamily="2" charset="77"/>
          </a:endParaRPr>
        </a:p>
      </dgm:t>
    </dgm:pt>
    <dgm:pt modelId="{AC6623E1-A5C3-4612-8DD3-43179A9DAE66}">
      <dgm:prSet custT="1"/>
      <dgm:spPr/>
      <dgm:t>
        <a:bodyPr/>
        <a:lstStyle/>
        <a:p>
          <a:pPr algn="ctr"/>
          <a:r>
            <a:rPr lang="es-CO" sz="1500" b="1" dirty="0">
              <a:solidFill>
                <a:srgbClr val="152B48"/>
              </a:solidFill>
              <a:latin typeface="Montserrat" pitchFamily="2" charset="77"/>
            </a:rPr>
            <a:t>Usar siempre la misma presentación.</a:t>
          </a:r>
          <a:endParaRPr lang="es-ES" sz="1500" b="1" dirty="0">
            <a:solidFill>
              <a:srgbClr val="152B48"/>
            </a:solidFill>
            <a:latin typeface="Montserrat" pitchFamily="2" charset="77"/>
          </a:endParaRPr>
        </a:p>
      </dgm:t>
    </dgm:pt>
    <dgm:pt modelId="{4081F70C-3EE1-4461-A0ED-7FC8BF2F5CB1}" type="parTrans" cxnId="{3E792FB1-45BC-4B90-B287-3BC14694375D}">
      <dgm:prSet/>
      <dgm:spPr/>
      <dgm:t>
        <a:bodyPr/>
        <a:lstStyle/>
        <a:p>
          <a:endParaRPr lang="es-ES" sz="1500">
            <a:solidFill>
              <a:srgbClr val="152B48"/>
            </a:solidFill>
            <a:latin typeface="Montserrat" pitchFamily="2" charset="77"/>
          </a:endParaRPr>
        </a:p>
      </dgm:t>
    </dgm:pt>
    <dgm:pt modelId="{35C38E75-CCB6-4461-93F5-5439C4E8D4AD}" type="sibTrans" cxnId="{3E792FB1-45BC-4B90-B287-3BC14694375D}">
      <dgm:prSet/>
      <dgm:spPr/>
      <dgm:t>
        <a:bodyPr/>
        <a:lstStyle/>
        <a:p>
          <a:endParaRPr lang="es-ES" sz="1500">
            <a:solidFill>
              <a:srgbClr val="152B48"/>
            </a:solidFill>
            <a:latin typeface="Montserrat" pitchFamily="2" charset="77"/>
          </a:endParaRPr>
        </a:p>
      </dgm:t>
    </dgm:pt>
    <dgm:pt modelId="{B74157B5-254E-4A3F-A6D9-04794192636F}">
      <dgm:prSet custT="1"/>
      <dgm:spPr/>
      <dgm:t>
        <a:bodyPr/>
        <a:lstStyle/>
        <a:p>
          <a:pPr algn="ctr"/>
          <a:r>
            <a:rPr lang="es-CO" sz="1500" b="1" dirty="0">
              <a:solidFill>
                <a:srgbClr val="152B48"/>
              </a:solidFill>
              <a:latin typeface="Montserrat" pitchFamily="2" charset="77"/>
            </a:rPr>
            <a:t>Usar la dosis exacta </a:t>
          </a:r>
          <a:r>
            <a:rPr lang="es-CO" sz="1500" b="1" dirty="0">
              <a:solidFill>
                <a:srgbClr val="152B48"/>
              </a:solidFill>
              <a:latin typeface="Montserrat" pitchFamily="2" charset="77"/>
              <a:sym typeface="Wingdings" pitchFamily="2" charset="2"/>
            </a:rPr>
            <a:t></a:t>
          </a:r>
          <a:r>
            <a:rPr lang="es-CO" sz="1500" b="1" dirty="0">
              <a:solidFill>
                <a:srgbClr val="152B48"/>
              </a:solidFill>
              <a:latin typeface="Montserrat" pitchFamily="2" charset="77"/>
            </a:rPr>
            <a:t> evitar partir tabletas.</a:t>
          </a:r>
          <a:endParaRPr lang="es-ES" sz="1500" b="1" dirty="0">
            <a:solidFill>
              <a:srgbClr val="152B48"/>
            </a:solidFill>
            <a:latin typeface="Montserrat" pitchFamily="2" charset="77"/>
          </a:endParaRPr>
        </a:p>
      </dgm:t>
    </dgm:pt>
    <dgm:pt modelId="{D42D9E4A-E41E-4C4D-BFC9-6D470208C864}" type="parTrans" cxnId="{55C95B1B-7D49-4A38-AF36-CDFEC077BD20}">
      <dgm:prSet/>
      <dgm:spPr/>
      <dgm:t>
        <a:bodyPr/>
        <a:lstStyle/>
        <a:p>
          <a:endParaRPr lang="es-ES" sz="1500">
            <a:solidFill>
              <a:srgbClr val="152B48"/>
            </a:solidFill>
            <a:latin typeface="Montserrat" pitchFamily="2" charset="77"/>
          </a:endParaRPr>
        </a:p>
      </dgm:t>
    </dgm:pt>
    <dgm:pt modelId="{EE9F078C-CF02-46E7-BA83-6E4E3AF7EDE9}" type="sibTrans" cxnId="{55C95B1B-7D49-4A38-AF36-CDFEC077BD20}">
      <dgm:prSet/>
      <dgm:spPr/>
      <dgm:t>
        <a:bodyPr/>
        <a:lstStyle/>
        <a:p>
          <a:endParaRPr lang="es-ES" sz="1500">
            <a:solidFill>
              <a:srgbClr val="152B48"/>
            </a:solidFill>
            <a:latin typeface="Montserrat" pitchFamily="2" charset="77"/>
          </a:endParaRPr>
        </a:p>
      </dgm:t>
    </dgm:pt>
    <dgm:pt modelId="{95445A0A-34BE-4AC8-9EA3-DB8ABA030683}">
      <dgm:prSet custT="1"/>
      <dgm:spPr/>
      <dgm:t>
        <a:bodyPr/>
        <a:lstStyle/>
        <a:p>
          <a:pPr algn="ctr"/>
          <a:r>
            <a:rPr lang="es-CO" sz="1500" b="1" dirty="0">
              <a:solidFill>
                <a:srgbClr val="152B48"/>
              </a:solidFill>
              <a:latin typeface="Montserrat" pitchFamily="2" charset="77"/>
            </a:rPr>
            <a:t>El uso calcio, hierro y fibras debe hacerse después de 4 horas del consumo de la levotiroxina para evitar interferencias.</a:t>
          </a:r>
          <a:endParaRPr lang="es-ES" sz="1500" b="1" dirty="0">
            <a:solidFill>
              <a:srgbClr val="152B48"/>
            </a:solidFill>
            <a:latin typeface="Montserrat" pitchFamily="2" charset="77"/>
          </a:endParaRPr>
        </a:p>
      </dgm:t>
    </dgm:pt>
    <dgm:pt modelId="{1345A5BB-1E6D-426A-BDBF-6DA4A35ABE3B}" type="parTrans" cxnId="{604DBC98-CABB-40F4-8226-42E8E9EE4FA6}">
      <dgm:prSet/>
      <dgm:spPr/>
      <dgm:t>
        <a:bodyPr/>
        <a:lstStyle/>
        <a:p>
          <a:endParaRPr lang="es-ES" sz="1500">
            <a:solidFill>
              <a:srgbClr val="152B48"/>
            </a:solidFill>
            <a:latin typeface="Montserrat" pitchFamily="2" charset="77"/>
          </a:endParaRPr>
        </a:p>
      </dgm:t>
    </dgm:pt>
    <dgm:pt modelId="{FDA238FE-E660-4A48-857A-8A9382E68A89}" type="sibTrans" cxnId="{604DBC98-CABB-40F4-8226-42E8E9EE4FA6}">
      <dgm:prSet/>
      <dgm:spPr/>
      <dgm:t>
        <a:bodyPr/>
        <a:lstStyle/>
        <a:p>
          <a:endParaRPr lang="es-ES" sz="1500">
            <a:solidFill>
              <a:srgbClr val="152B48"/>
            </a:solidFill>
            <a:latin typeface="Montserrat" pitchFamily="2" charset="77"/>
          </a:endParaRPr>
        </a:p>
      </dgm:t>
    </dgm:pt>
    <dgm:pt modelId="{9C53CF30-5FFC-4241-A43A-38971146257A}">
      <dgm:prSet custT="1"/>
      <dgm:spPr/>
      <dgm:t>
        <a:bodyPr/>
        <a:lstStyle/>
        <a:p>
          <a:pPr algn="ctr"/>
          <a:r>
            <a:rPr lang="es-CO" sz="1500" b="1" dirty="0">
              <a:solidFill>
                <a:srgbClr val="152B48"/>
              </a:solidFill>
              <a:latin typeface="Montserrat" pitchFamily="2" charset="77"/>
            </a:rPr>
            <a:t>Apenas sepa que está en embarazo aumentar en 1 o 2 tabletas por semana.</a:t>
          </a:r>
          <a:endParaRPr lang="es-ES" sz="1500" b="1" dirty="0">
            <a:solidFill>
              <a:srgbClr val="152B48"/>
            </a:solidFill>
            <a:latin typeface="Montserrat" pitchFamily="2" charset="77"/>
          </a:endParaRPr>
        </a:p>
      </dgm:t>
    </dgm:pt>
    <dgm:pt modelId="{9049874F-05BA-44B2-88F9-5154277F41D2}" type="parTrans" cxnId="{BD007D6C-8302-48F6-B54C-9E6BFF075EFA}">
      <dgm:prSet/>
      <dgm:spPr/>
      <dgm:t>
        <a:bodyPr/>
        <a:lstStyle/>
        <a:p>
          <a:endParaRPr lang="es-ES" sz="1500">
            <a:solidFill>
              <a:srgbClr val="152B48"/>
            </a:solidFill>
            <a:latin typeface="Montserrat" pitchFamily="2" charset="77"/>
          </a:endParaRPr>
        </a:p>
      </dgm:t>
    </dgm:pt>
    <dgm:pt modelId="{6B6360D1-B249-4D14-B24A-29BA30ECF82A}" type="sibTrans" cxnId="{BD007D6C-8302-48F6-B54C-9E6BFF075EFA}">
      <dgm:prSet/>
      <dgm:spPr/>
      <dgm:t>
        <a:bodyPr/>
        <a:lstStyle/>
        <a:p>
          <a:endParaRPr lang="es-ES" sz="1500">
            <a:solidFill>
              <a:srgbClr val="152B48"/>
            </a:solidFill>
            <a:latin typeface="Montserrat" pitchFamily="2" charset="77"/>
          </a:endParaRPr>
        </a:p>
      </dgm:t>
    </dgm:pt>
    <dgm:pt modelId="{8A787361-3188-431C-B6AA-C0EA5C153A65}" type="pres">
      <dgm:prSet presAssocID="{8F580F64-36F3-4D76-BAB7-92DD828A3033}" presName="vert0" presStyleCnt="0">
        <dgm:presLayoutVars>
          <dgm:dir/>
          <dgm:animOne val="branch"/>
          <dgm:animLvl val="lvl"/>
        </dgm:presLayoutVars>
      </dgm:prSet>
      <dgm:spPr/>
    </dgm:pt>
    <dgm:pt modelId="{218C32D0-26D2-4223-8694-64D316FD329E}" type="pres">
      <dgm:prSet presAssocID="{9134C3A2-FFB3-410F-8416-963B3FDEBF6A}" presName="thickLine" presStyleLbl="alignNode1" presStyleIdx="0" presStyleCnt="8"/>
      <dgm:spPr/>
    </dgm:pt>
    <dgm:pt modelId="{6F2A0653-4F72-492F-AAF7-46FC82878546}" type="pres">
      <dgm:prSet presAssocID="{9134C3A2-FFB3-410F-8416-963B3FDEBF6A}" presName="horz1" presStyleCnt="0"/>
      <dgm:spPr/>
    </dgm:pt>
    <dgm:pt modelId="{A67B9EB2-249C-41AE-9BBE-E41262A686D3}" type="pres">
      <dgm:prSet presAssocID="{9134C3A2-FFB3-410F-8416-963B3FDEBF6A}" presName="tx1" presStyleLbl="revTx" presStyleIdx="0" presStyleCnt="8"/>
      <dgm:spPr/>
    </dgm:pt>
    <dgm:pt modelId="{2E892CC3-B91A-4A8E-A055-EFE31790EFEC}" type="pres">
      <dgm:prSet presAssocID="{9134C3A2-FFB3-410F-8416-963B3FDEBF6A}" presName="vert1" presStyleCnt="0"/>
      <dgm:spPr/>
    </dgm:pt>
    <dgm:pt modelId="{6D3F9C63-0645-43D2-9FD5-6B4A6EBAD955}" type="pres">
      <dgm:prSet presAssocID="{47C7151A-6968-4ABD-839B-49C59757F159}" presName="thickLine" presStyleLbl="alignNode1" presStyleIdx="1" presStyleCnt="8"/>
      <dgm:spPr/>
    </dgm:pt>
    <dgm:pt modelId="{82B4775F-C302-4B24-9191-0D6D085750E3}" type="pres">
      <dgm:prSet presAssocID="{47C7151A-6968-4ABD-839B-49C59757F159}" presName="horz1" presStyleCnt="0"/>
      <dgm:spPr/>
    </dgm:pt>
    <dgm:pt modelId="{532FB010-47FF-4293-8984-F1B09F2D6BB8}" type="pres">
      <dgm:prSet presAssocID="{47C7151A-6968-4ABD-839B-49C59757F159}" presName="tx1" presStyleLbl="revTx" presStyleIdx="1" presStyleCnt="8"/>
      <dgm:spPr/>
    </dgm:pt>
    <dgm:pt modelId="{C18B5D3D-C4E6-4C26-A327-7281031BD708}" type="pres">
      <dgm:prSet presAssocID="{47C7151A-6968-4ABD-839B-49C59757F159}" presName="vert1" presStyleCnt="0"/>
      <dgm:spPr/>
    </dgm:pt>
    <dgm:pt modelId="{7FE38D7C-9CF9-42D4-B33D-B87060C454D8}" type="pres">
      <dgm:prSet presAssocID="{D6D16EA3-88FF-4638-92C5-917BFE764D08}" presName="thickLine" presStyleLbl="alignNode1" presStyleIdx="2" presStyleCnt="8"/>
      <dgm:spPr/>
    </dgm:pt>
    <dgm:pt modelId="{3A7ABE7B-5213-4D75-9F6E-8B13162672C5}" type="pres">
      <dgm:prSet presAssocID="{D6D16EA3-88FF-4638-92C5-917BFE764D08}" presName="horz1" presStyleCnt="0"/>
      <dgm:spPr/>
    </dgm:pt>
    <dgm:pt modelId="{F77691A4-C2ED-419B-9345-1132E1316B61}" type="pres">
      <dgm:prSet presAssocID="{D6D16EA3-88FF-4638-92C5-917BFE764D08}" presName="tx1" presStyleLbl="revTx" presStyleIdx="2" presStyleCnt="8"/>
      <dgm:spPr/>
    </dgm:pt>
    <dgm:pt modelId="{6DE74FAD-F043-47EF-AA9C-F906AFA15404}" type="pres">
      <dgm:prSet presAssocID="{D6D16EA3-88FF-4638-92C5-917BFE764D08}" presName="vert1" presStyleCnt="0"/>
      <dgm:spPr/>
    </dgm:pt>
    <dgm:pt modelId="{4860F0A8-3FFC-46B2-9A33-38B51E8EE16D}" type="pres">
      <dgm:prSet presAssocID="{8839311A-EDC7-4556-B5BD-9D88CCFB46AE}" presName="thickLine" presStyleLbl="alignNode1" presStyleIdx="3" presStyleCnt="8"/>
      <dgm:spPr/>
    </dgm:pt>
    <dgm:pt modelId="{0DE5391B-8837-4E3D-955C-FBF28F280020}" type="pres">
      <dgm:prSet presAssocID="{8839311A-EDC7-4556-B5BD-9D88CCFB46AE}" presName="horz1" presStyleCnt="0"/>
      <dgm:spPr/>
    </dgm:pt>
    <dgm:pt modelId="{41113D7A-9627-4194-8EEF-8767F92EB72F}" type="pres">
      <dgm:prSet presAssocID="{8839311A-EDC7-4556-B5BD-9D88CCFB46AE}" presName="tx1" presStyleLbl="revTx" presStyleIdx="3" presStyleCnt="8"/>
      <dgm:spPr/>
    </dgm:pt>
    <dgm:pt modelId="{66DBB81E-767F-4923-A241-483C0097D41A}" type="pres">
      <dgm:prSet presAssocID="{8839311A-EDC7-4556-B5BD-9D88CCFB46AE}" presName="vert1" presStyleCnt="0"/>
      <dgm:spPr/>
    </dgm:pt>
    <dgm:pt modelId="{155F8D05-E873-40CA-B828-1E41CA2A2E16}" type="pres">
      <dgm:prSet presAssocID="{AC6623E1-A5C3-4612-8DD3-43179A9DAE66}" presName="thickLine" presStyleLbl="alignNode1" presStyleIdx="4" presStyleCnt="8"/>
      <dgm:spPr/>
    </dgm:pt>
    <dgm:pt modelId="{A5638BD2-C99C-4072-BBE9-513AA04A9B06}" type="pres">
      <dgm:prSet presAssocID="{AC6623E1-A5C3-4612-8DD3-43179A9DAE66}" presName="horz1" presStyleCnt="0"/>
      <dgm:spPr/>
    </dgm:pt>
    <dgm:pt modelId="{E5F2A44D-D46B-4785-BCBB-DA6E8729E686}" type="pres">
      <dgm:prSet presAssocID="{AC6623E1-A5C3-4612-8DD3-43179A9DAE66}" presName="tx1" presStyleLbl="revTx" presStyleIdx="4" presStyleCnt="8"/>
      <dgm:spPr/>
    </dgm:pt>
    <dgm:pt modelId="{745F3639-1424-4AE6-86A2-6B726806A4EA}" type="pres">
      <dgm:prSet presAssocID="{AC6623E1-A5C3-4612-8DD3-43179A9DAE66}" presName="vert1" presStyleCnt="0"/>
      <dgm:spPr/>
    </dgm:pt>
    <dgm:pt modelId="{9355713F-7B28-4A91-9896-A28D4D89D7CA}" type="pres">
      <dgm:prSet presAssocID="{B74157B5-254E-4A3F-A6D9-04794192636F}" presName="thickLine" presStyleLbl="alignNode1" presStyleIdx="5" presStyleCnt="8"/>
      <dgm:spPr/>
    </dgm:pt>
    <dgm:pt modelId="{7CCFFF0A-099F-4402-B5A9-9AA8745A542D}" type="pres">
      <dgm:prSet presAssocID="{B74157B5-254E-4A3F-A6D9-04794192636F}" presName="horz1" presStyleCnt="0"/>
      <dgm:spPr/>
    </dgm:pt>
    <dgm:pt modelId="{D041E463-90C6-48A2-AF92-32E03DE790E7}" type="pres">
      <dgm:prSet presAssocID="{B74157B5-254E-4A3F-A6D9-04794192636F}" presName="tx1" presStyleLbl="revTx" presStyleIdx="5" presStyleCnt="8"/>
      <dgm:spPr/>
    </dgm:pt>
    <dgm:pt modelId="{C2AF3CC8-EA37-45E3-925B-632B7B5108EC}" type="pres">
      <dgm:prSet presAssocID="{B74157B5-254E-4A3F-A6D9-04794192636F}" presName="vert1" presStyleCnt="0"/>
      <dgm:spPr/>
    </dgm:pt>
    <dgm:pt modelId="{ED16628C-86C0-4130-AA1B-43C9463FA073}" type="pres">
      <dgm:prSet presAssocID="{95445A0A-34BE-4AC8-9EA3-DB8ABA030683}" presName="thickLine" presStyleLbl="alignNode1" presStyleIdx="6" presStyleCnt="8"/>
      <dgm:spPr/>
    </dgm:pt>
    <dgm:pt modelId="{0254F857-B2CC-4299-A446-056EA180A02F}" type="pres">
      <dgm:prSet presAssocID="{95445A0A-34BE-4AC8-9EA3-DB8ABA030683}" presName="horz1" presStyleCnt="0"/>
      <dgm:spPr/>
    </dgm:pt>
    <dgm:pt modelId="{669D7B43-3C92-4B08-8265-766E648FAB31}" type="pres">
      <dgm:prSet presAssocID="{95445A0A-34BE-4AC8-9EA3-DB8ABA030683}" presName="tx1" presStyleLbl="revTx" presStyleIdx="6" presStyleCnt="8"/>
      <dgm:spPr/>
    </dgm:pt>
    <dgm:pt modelId="{93D24B20-AC53-4286-BD11-AEB79C7C4333}" type="pres">
      <dgm:prSet presAssocID="{95445A0A-34BE-4AC8-9EA3-DB8ABA030683}" presName="vert1" presStyleCnt="0"/>
      <dgm:spPr/>
    </dgm:pt>
    <dgm:pt modelId="{F2EF995B-48C9-4545-AE37-AB32E3A55F9D}" type="pres">
      <dgm:prSet presAssocID="{9C53CF30-5FFC-4241-A43A-38971146257A}" presName="thickLine" presStyleLbl="alignNode1" presStyleIdx="7" presStyleCnt="8"/>
      <dgm:spPr/>
    </dgm:pt>
    <dgm:pt modelId="{BD227E05-0E51-48D8-92D6-865E1CA01C72}" type="pres">
      <dgm:prSet presAssocID="{9C53CF30-5FFC-4241-A43A-38971146257A}" presName="horz1" presStyleCnt="0"/>
      <dgm:spPr/>
    </dgm:pt>
    <dgm:pt modelId="{2FB69EB4-A17D-455A-87D6-27C74ADB9C74}" type="pres">
      <dgm:prSet presAssocID="{9C53CF30-5FFC-4241-A43A-38971146257A}" presName="tx1" presStyleLbl="revTx" presStyleIdx="7" presStyleCnt="8"/>
      <dgm:spPr/>
    </dgm:pt>
    <dgm:pt modelId="{D2B16DF5-281F-4372-987C-52D9245D88F4}" type="pres">
      <dgm:prSet presAssocID="{9C53CF30-5FFC-4241-A43A-38971146257A}" presName="vert1" presStyleCnt="0"/>
      <dgm:spPr/>
    </dgm:pt>
  </dgm:ptLst>
  <dgm:cxnLst>
    <dgm:cxn modelId="{20451502-A102-41F6-B027-8350F6B7E4B7}" type="presOf" srcId="{B74157B5-254E-4A3F-A6D9-04794192636F}" destId="{D041E463-90C6-48A2-AF92-32E03DE790E7}" srcOrd="0" destOrd="0" presId="urn:microsoft.com/office/officeart/2008/layout/LinedList"/>
    <dgm:cxn modelId="{3C0E2E09-96B5-4B22-8C7A-BA426B7A4137}" type="presOf" srcId="{AC6623E1-A5C3-4612-8DD3-43179A9DAE66}" destId="{E5F2A44D-D46B-4785-BCBB-DA6E8729E686}" srcOrd="0" destOrd="0" presId="urn:microsoft.com/office/officeart/2008/layout/LinedList"/>
    <dgm:cxn modelId="{55C95B1B-7D49-4A38-AF36-CDFEC077BD20}" srcId="{8F580F64-36F3-4D76-BAB7-92DD828A3033}" destId="{B74157B5-254E-4A3F-A6D9-04794192636F}" srcOrd="5" destOrd="0" parTransId="{D42D9E4A-E41E-4C4D-BFC9-6D470208C864}" sibTransId="{EE9F078C-CF02-46E7-BA83-6E4E3AF7EDE9}"/>
    <dgm:cxn modelId="{1ED71329-3EE6-4055-B2DA-70536AE149A6}" srcId="{8F580F64-36F3-4D76-BAB7-92DD828A3033}" destId="{8839311A-EDC7-4556-B5BD-9D88CCFB46AE}" srcOrd="3" destOrd="0" parTransId="{32A6B411-7B18-4482-BBCA-CE823A618138}" sibTransId="{37E1C2C9-0093-4E8E-929C-B0500C09BB1B}"/>
    <dgm:cxn modelId="{BD007D6C-8302-48F6-B54C-9E6BFF075EFA}" srcId="{8F580F64-36F3-4D76-BAB7-92DD828A3033}" destId="{9C53CF30-5FFC-4241-A43A-38971146257A}" srcOrd="7" destOrd="0" parTransId="{9049874F-05BA-44B2-88F9-5154277F41D2}" sibTransId="{6B6360D1-B249-4D14-B24A-29BA30ECF82A}"/>
    <dgm:cxn modelId="{B8EDB074-E2E5-4C97-95F7-621CAE07BE9A}" type="presOf" srcId="{D6D16EA3-88FF-4638-92C5-917BFE764D08}" destId="{F77691A4-C2ED-419B-9345-1132E1316B61}" srcOrd="0" destOrd="0" presId="urn:microsoft.com/office/officeart/2008/layout/LinedList"/>
    <dgm:cxn modelId="{E87A9155-9405-49AE-9EDC-379BD3E22504}" type="presOf" srcId="{8F580F64-36F3-4D76-BAB7-92DD828A3033}" destId="{8A787361-3188-431C-B6AA-C0EA5C153A65}" srcOrd="0" destOrd="0" presId="urn:microsoft.com/office/officeart/2008/layout/LinedList"/>
    <dgm:cxn modelId="{0D523479-2342-4832-864F-FAF3056FC8D0}" type="presOf" srcId="{9134C3A2-FFB3-410F-8416-963B3FDEBF6A}" destId="{A67B9EB2-249C-41AE-9BBE-E41262A686D3}" srcOrd="0" destOrd="0" presId="urn:microsoft.com/office/officeart/2008/layout/LinedList"/>
    <dgm:cxn modelId="{535B4981-D15F-45D2-8119-B525584A5AC9}" type="presOf" srcId="{8839311A-EDC7-4556-B5BD-9D88CCFB46AE}" destId="{41113D7A-9627-4194-8EEF-8767F92EB72F}" srcOrd="0" destOrd="0" presId="urn:microsoft.com/office/officeart/2008/layout/LinedList"/>
    <dgm:cxn modelId="{0605BB83-91BF-40EE-9F18-689545A6CC74}" type="presOf" srcId="{9C53CF30-5FFC-4241-A43A-38971146257A}" destId="{2FB69EB4-A17D-455A-87D6-27C74ADB9C74}" srcOrd="0" destOrd="0" presId="urn:microsoft.com/office/officeart/2008/layout/LinedList"/>
    <dgm:cxn modelId="{32EA5984-7994-4085-B0F9-658902E0BE2F}" srcId="{8F580F64-36F3-4D76-BAB7-92DD828A3033}" destId="{47C7151A-6968-4ABD-839B-49C59757F159}" srcOrd="1" destOrd="0" parTransId="{0419CCC1-6316-4B6D-9492-E7128CB261E1}" sibTransId="{6AEEB20D-073B-436F-8259-7C6266D8930F}"/>
    <dgm:cxn modelId="{604DBC98-CABB-40F4-8226-42E8E9EE4FA6}" srcId="{8F580F64-36F3-4D76-BAB7-92DD828A3033}" destId="{95445A0A-34BE-4AC8-9EA3-DB8ABA030683}" srcOrd="6" destOrd="0" parTransId="{1345A5BB-1E6D-426A-BDBF-6DA4A35ABE3B}" sibTransId="{FDA238FE-E660-4A48-857A-8A9382E68A89}"/>
    <dgm:cxn modelId="{DECC1BAE-08A5-4C23-93BC-30F1424CBBCF}" srcId="{8F580F64-36F3-4D76-BAB7-92DD828A3033}" destId="{9134C3A2-FFB3-410F-8416-963B3FDEBF6A}" srcOrd="0" destOrd="0" parTransId="{6514B3B2-A8C1-43E6-A527-59FA6166D8FC}" sibTransId="{4D1F8F45-77CD-4142-92CF-95812002B983}"/>
    <dgm:cxn modelId="{3E792FB1-45BC-4B90-B287-3BC14694375D}" srcId="{8F580F64-36F3-4D76-BAB7-92DD828A3033}" destId="{AC6623E1-A5C3-4612-8DD3-43179A9DAE66}" srcOrd="4" destOrd="0" parTransId="{4081F70C-3EE1-4461-A0ED-7FC8BF2F5CB1}" sibTransId="{35C38E75-CCB6-4461-93F5-5439C4E8D4AD}"/>
    <dgm:cxn modelId="{50C84DB9-10FD-4FE7-8C97-291518F719B8}" type="presOf" srcId="{47C7151A-6968-4ABD-839B-49C59757F159}" destId="{532FB010-47FF-4293-8984-F1B09F2D6BB8}" srcOrd="0" destOrd="0" presId="urn:microsoft.com/office/officeart/2008/layout/LinedList"/>
    <dgm:cxn modelId="{E7A8C1D9-11F1-4015-A55E-3B0A1B1FA960}" type="presOf" srcId="{95445A0A-34BE-4AC8-9EA3-DB8ABA030683}" destId="{669D7B43-3C92-4B08-8265-766E648FAB31}" srcOrd="0" destOrd="0" presId="urn:microsoft.com/office/officeart/2008/layout/LinedList"/>
    <dgm:cxn modelId="{AC73AFF3-B123-48AE-875E-9F1A1B226E58}" srcId="{8F580F64-36F3-4D76-BAB7-92DD828A3033}" destId="{D6D16EA3-88FF-4638-92C5-917BFE764D08}" srcOrd="2" destOrd="0" parTransId="{92772E2C-E1B2-4BC8-A297-518D6EE74E66}" sibTransId="{433A9359-EBB4-4A14-814A-6F44AF59D164}"/>
    <dgm:cxn modelId="{E44F7802-F322-43AC-A892-6A7DA27E3BB3}" type="presParOf" srcId="{8A787361-3188-431C-B6AA-C0EA5C153A65}" destId="{218C32D0-26D2-4223-8694-64D316FD329E}" srcOrd="0" destOrd="0" presId="urn:microsoft.com/office/officeart/2008/layout/LinedList"/>
    <dgm:cxn modelId="{40BC725A-EC01-4A91-B03A-87D4AC9DA721}" type="presParOf" srcId="{8A787361-3188-431C-B6AA-C0EA5C153A65}" destId="{6F2A0653-4F72-492F-AAF7-46FC82878546}" srcOrd="1" destOrd="0" presId="urn:microsoft.com/office/officeart/2008/layout/LinedList"/>
    <dgm:cxn modelId="{2105C04E-4CEE-47D8-8D41-6D84E9516D6B}" type="presParOf" srcId="{6F2A0653-4F72-492F-AAF7-46FC82878546}" destId="{A67B9EB2-249C-41AE-9BBE-E41262A686D3}" srcOrd="0" destOrd="0" presId="urn:microsoft.com/office/officeart/2008/layout/LinedList"/>
    <dgm:cxn modelId="{26657D45-60D9-43B8-8226-71B9A586F616}" type="presParOf" srcId="{6F2A0653-4F72-492F-AAF7-46FC82878546}" destId="{2E892CC3-B91A-4A8E-A055-EFE31790EFEC}" srcOrd="1" destOrd="0" presId="urn:microsoft.com/office/officeart/2008/layout/LinedList"/>
    <dgm:cxn modelId="{6461EB9A-28EE-405D-BC7A-24F016CDC55E}" type="presParOf" srcId="{8A787361-3188-431C-B6AA-C0EA5C153A65}" destId="{6D3F9C63-0645-43D2-9FD5-6B4A6EBAD955}" srcOrd="2" destOrd="0" presId="urn:microsoft.com/office/officeart/2008/layout/LinedList"/>
    <dgm:cxn modelId="{56D33145-AB59-454B-B688-6065C7DA37A8}" type="presParOf" srcId="{8A787361-3188-431C-B6AA-C0EA5C153A65}" destId="{82B4775F-C302-4B24-9191-0D6D085750E3}" srcOrd="3" destOrd="0" presId="urn:microsoft.com/office/officeart/2008/layout/LinedList"/>
    <dgm:cxn modelId="{BD5527A8-7B0A-4259-B2F0-959C16CFF092}" type="presParOf" srcId="{82B4775F-C302-4B24-9191-0D6D085750E3}" destId="{532FB010-47FF-4293-8984-F1B09F2D6BB8}" srcOrd="0" destOrd="0" presId="urn:microsoft.com/office/officeart/2008/layout/LinedList"/>
    <dgm:cxn modelId="{03B75D1E-70A4-4346-9710-933B005A0F9B}" type="presParOf" srcId="{82B4775F-C302-4B24-9191-0D6D085750E3}" destId="{C18B5D3D-C4E6-4C26-A327-7281031BD708}" srcOrd="1" destOrd="0" presId="urn:microsoft.com/office/officeart/2008/layout/LinedList"/>
    <dgm:cxn modelId="{6F565AA9-D65F-4440-B791-BCF4C3DACC23}" type="presParOf" srcId="{8A787361-3188-431C-B6AA-C0EA5C153A65}" destId="{7FE38D7C-9CF9-42D4-B33D-B87060C454D8}" srcOrd="4" destOrd="0" presId="urn:microsoft.com/office/officeart/2008/layout/LinedList"/>
    <dgm:cxn modelId="{6077CD0C-04F0-49D0-97F5-81B3A7CC203F}" type="presParOf" srcId="{8A787361-3188-431C-B6AA-C0EA5C153A65}" destId="{3A7ABE7B-5213-4D75-9F6E-8B13162672C5}" srcOrd="5" destOrd="0" presId="urn:microsoft.com/office/officeart/2008/layout/LinedList"/>
    <dgm:cxn modelId="{E12366C0-7BA4-4F9D-9C96-6A4C41C2A241}" type="presParOf" srcId="{3A7ABE7B-5213-4D75-9F6E-8B13162672C5}" destId="{F77691A4-C2ED-419B-9345-1132E1316B61}" srcOrd="0" destOrd="0" presId="urn:microsoft.com/office/officeart/2008/layout/LinedList"/>
    <dgm:cxn modelId="{D92200AC-C28D-4BA5-98FB-87E01F93B28F}" type="presParOf" srcId="{3A7ABE7B-5213-4D75-9F6E-8B13162672C5}" destId="{6DE74FAD-F043-47EF-AA9C-F906AFA15404}" srcOrd="1" destOrd="0" presId="urn:microsoft.com/office/officeart/2008/layout/LinedList"/>
    <dgm:cxn modelId="{7CE8CC35-EC13-4201-825C-56C5D6AC80C5}" type="presParOf" srcId="{8A787361-3188-431C-B6AA-C0EA5C153A65}" destId="{4860F0A8-3FFC-46B2-9A33-38B51E8EE16D}" srcOrd="6" destOrd="0" presId="urn:microsoft.com/office/officeart/2008/layout/LinedList"/>
    <dgm:cxn modelId="{1075B246-FBFF-407A-BB2D-3BF7B6F108DA}" type="presParOf" srcId="{8A787361-3188-431C-B6AA-C0EA5C153A65}" destId="{0DE5391B-8837-4E3D-955C-FBF28F280020}" srcOrd="7" destOrd="0" presId="urn:microsoft.com/office/officeart/2008/layout/LinedList"/>
    <dgm:cxn modelId="{2A4D484F-8C3A-472D-AD91-D8F981299443}" type="presParOf" srcId="{0DE5391B-8837-4E3D-955C-FBF28F280020}" destId="{41113D7A-9627-4194-8EEF-8767F92EB72F}" srcOrd="0" destOrd="0" presId="urn:microsoft.com/office/officeart/2008/layout/LinedList"/>
    <dgm:cxn modelId="{45BCFD52-2C8D-4F15-ACAD-311E4E8A348C}" type="presParOf" srcId="{0DE5391B-8837-4E3D-955C-FBF28F280020}" destId="{66DBB81E-767F-4923-A241-483C0097D41A}" srcOrd="1" destOrd="0" presId="urn:microsoft.com/office/officeart/2008/layout/LinedList"/>
    <dgm:cxn modelId="{324D27E0-3B63-45F7-AA8A-21655AF72D59}" type="presParOf" srcId="{8A787361-3188-431C-B6AA-C0EA5C153A65}" destId="{155F8D05-E873-40CA-B828-1E41CA2A2E16}" srcOrd="8" destOrd="0" presId="urn:microsoft.com/office/officeart/2008/layout/LinedList"/>
    <dgm:cxn modelId="{789CBFD0-FC16-446E-B306-96200601A685}" type="presParOf" srcId="{8A787361-3188-431C-B6AA-C0EA5C153A65}" destId="{A5638BD2-C99C-4072-BBE9-513AA04A9B06}" srcOrd="9" destOrd="0" presId="urn:microsoft.com/office/officeart/2008/layout/LinedList"/>
    <dgm:cxn modelId="{598F3FC6-65A4-4809-866A-F5FAD8D2EF76}" type="presParOf" srcId="{A5638BD2-C99C-4072-BBE9-513AA04A9B06}" destId="{E5F2A44D-D46B-4785-BCBB-DA6E8729E686}" srcOrd="0" destOrd="0" presId="urn:microsoft.com/office/officeart/2008/layout/LinedList"/>
    <dgm:cxn modelId="{8C857FD4-84F9-4FCE-AA54-BA5C6A6BFAF8}" type="presParOf" srcId="{A5638BD2-C99C-4072-BBE9-513AA04A9B06}" destId="{745F3639-1424-4AE6-86A2-6B726806A4EA}" srcOrd="1" destOrd="0" presId="urn:microsoft.com/office/officeart/2008/layout/LinedList"/>
    <dgm:cxn modelId="{DE202EB6-7D1D-48B1-BC65-594670878D8C}" type="presParOf" srcId="{8A787361-3188-431C-B6AA-C0EA5C153A65}" destId="{9355713F-7B28-4A91-9896-A28D4D89D7CA}" srcOrd="10" destOrd="0" presId="urn:microsoft.com/office/officeart/2008/layout/LinedList"/>
    <dgm:cxn modelId="{88964E72-851A-4089-95CD-01A123B2D974}" type="presParOf" srcId="{8A787361-3188-431C-B6AA-C0EA5C153A65}" destId="{7CCFFF0A-099F-4402-B5A9-9AA8745A542D}" srcOrd="11" destOrd="0" presId="urn:microsoft.com/office/officeart/2008/layout/LinedList"/>
    <dgm:cxn modelId="{6B8BF3EA-26BD-460B-83C0-83F978D8DF78}" type="presParOf" srcId="{7CCFFF0A-099F-4402-B5A9-9AA8745A542D}" destId="{D041E463-90C6-48A2-AF92-32E03DE790E7}" srcOrd="0" destOrd="0" presId="urn:microsoft.com/office/officeart/2008/layout/LinedList"/>
    <dgm:cxn modelId="{D14DE78F-C1EE-4996-A0B6-7FD1D7A27166}" type="presParOf" srcId="{7CCFFF0A-099F-4402-B5A9-9AA8745A542D}" destId="{C2AF3CC8-EA37-45E3-925B-632B7B5108EC}" srcOrd="1" destOrd="0" presId="urn:microsoft.com/office/officeart/2008/layout/LinedList"/>
    <dgm:cxn modelId="{2ADA2767-B4C5-4DF0-B6BA-228E412256CB}" type="presParOf" srcId="{8A787361-3188-431C-B6AA-C0EA5C153A65}" destId="{ED16628C-86C0-4130-AA1B-43C9463FA073}" srcOrd="12" destOrd="0" presId="urn:microsoft.com/office/officeart/2008/layout/LinedList"/>
    <dgm:cxn modelId="{49938A26-85F7-41BC-A482-9A73C52A8571}" type="presParOf" srcId="{8A787361-3188-431C-B6AA-C0EA5C153A65}" destId="{0254F857-B2CC-4299-A446-056EA180A02F}" srcOrd="13" destOrd="0" presId="urn:microsoft.com/office/officeart/2008/layout/LinedList"/>
    <dgm:cxn modelId="{C5EEC354-7B0B-46BC-93F5-D06665359CBC}" type="presParOf" srcId="{0254F857-B2CC-4299-A446-056EA180A02F}" destId="{669D7B43-3C92-4B08-8265-766E648FAB31}" srcOrd="0" destOrd="0" presId="urn:microsoft.com/office/officeart/2008/layout/LinedList"/>
    <dgm:cxn modelId="{91DCDDE0-C5C2-4F93-849F-D72035A299D8}" type="presParOf" srcId="{0254F857-B2CC-4299-A446-056EA180A02F}" destId="{93D24B20-AC53-4286-BD11-AEB79C7C4333}" srcOrd="1" destOrd="0" presId="urn:microsoft.com/office/officeart/2008/layout/LinedList"/>
    <dgm:cxn modelId="{58484C55-94F1-48A2-BEC2-308F168F60F7}" type="presParOf" srcId="{8A787361-3188-431C-B6AA-C0EA5C153A65}" destId="{F2EF995B-48C9-4545-AE37-AB32E3A55F9D}" srcOrd="14" destOrd="0" presId="urn:microsoft.com/office/officeart/2008/layout/LinedList"/>
    <dgm:cxn modelId="{389D9961-B8F9-4D7A-8E0E-DFA4C72C5100}" type="presParOf" srcId="{8A787361-3188-431C-B6AA-C0EA5C153A65}" destId="{BD227E05-0E51-48D8-92D6-865E1CA01C72}" srcOrd="15" destOrd="0" presId="urn:microsoft.com/office/officeart/2008/layout/LinedList"/>
    <dgm:cxn modelId="{312F035F-0487-466B-B51E-59B64EFE6916}" type="presParOf" srcId="{BD227E05-0E51-48D8-92D6-865E1CA01C72}" destId="{2FB69EB4-A17D-455A-87D6-27C74ADB9C74}" srcOrd="0" destOrd="0" presId="urn:microsoft.com/office/officeart/2008/layout/LinedList"/>
    <dgm:cxn modelId="{3CDAABD9-0C7D-401D-9B54-9E878B28D790}" type="presParOf" srcId="{BD227E05-0E51-48D8-92D6-865E1CA01C72}" destId="{D2B16DF5-281F-4372-987C-52D9245D88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014C1-6D99-4BAA-94ED-0024BF8593F4}">
      <dsp:nvSpPr>
        <dsp:cNvPr id="0" name=""/>
        <dsp:cNvSpPr/>
      </dsp:nvSpPr>
      <dsp:spPr>
        <a:xfrm>
          <a:off x="0" y="450"/>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C5DCC-1895-4A65-A3E5-7DBA2D898AEB}">
      <dsp:nvSpPr>
        <dsp:cNvPr id="0" name=""/>
        <dsp:cNvSpPr/>
      </dsp:nvSpPr>
      <dsp:spPr>
        <a:xfrm>
          <a:off x="0" y="450"/>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solidFill>
                <a:srgbClr val="152B48"/>
              </a:solidFill>
              <a:latin typeface="Montserrat" pitchFamily="2" charset="77"/>
            </a:rPr>
            <a:t>Síntomas/signos de hipotiroidismo.</a:t>
          </a:r>
        </a:p>
      </dsp:txBody>
      <dsp:txXfrm>
        <a:off x="0" y="450"/>
        <a:ext cx="7506081" cy="409605"/>
      </dsp:txXfrm>
    </dsp:sp>
    <dsp:sp modelId="{E2CF2158-844D-4741-92BB-79C74B4059AB}">
      <dsp:nvSpPr>
        <dsp:cNvPr id="0" name=""/>
        <dsp:cNvSpPr/>
      </dsp:nvSpPr>
      <dsp:spPr>
        <a:xfrm>
          <a:off x="0" y="410055"/>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B1162-881B-4F94-B1BD-F90A71946EFF}">
      <dsp:nvSpPr>
        <dsp:cNvPr id="0" name=""/>
        <dsp:cNvSpPr/>
      </dsp:nvSpPr>
      <dsp:spPr>
        <a:xfrm>
          <a:off x="0" y="410055"/>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s-ES" sz="1600" b="1" kern="1200" dirty="0">
            <a:solidFill>
              <a:srgbClr val="152B48"/>
            </a:solidFill>
            <a:latin typeface="Montserrat" pitchFamily="2" charset="77"/>
          </a:endParaRPr>
        </a:p>
      </dsp:txBody>
      <dsp:txXfrm>
        <a:off x="0" y="410055"/>
        <a:ext cx="7506081" cy="409605"/>
      </dsp:txXfrm>
    </dsp:sp>
    <dsp:sp modelId="{F5D150C6-EC86-4DF6-B6C4-EE3B43AFB3F8}">
      <dsp:nvSpPr>
        <dsp:cNvPr id="0" name=""/>
        <dsp:cNvSpPr/>
      </dsp:nvSpPr>
      <dsp:spPr>
        <a:xfrm>
          <a:off x="0" y="819661"/>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D9D95-CB51-479F-B757-847790E4487E}">
      <dsp:nvSpPr>
        <dsp:cNvPr id="0" name=""/>
        <dsp:cNvSpPr/>
      </dsp:nvSpPr>
      <dsp:spPr>
        <a:xfrm>
          <a:off x="0" y="819661"/>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s-ES" sz="1600" b="1" kern="1200" dirty="0">
            <a:solidFill>
              <a:srgbClr val="152B48"/>
            </a:solidFill>
            <a:latin typeface="Montserrat" pitchFamily="2" charset="77"/>
          </a:endParaRPr>
        </a:p>
      </dsp:txBody>
      <dsp:txXfrm>
        <a:off x="0" y="819661"/>
        <a:ext cx="7506081" cy="409605"/>
      </dsp:txXfrm>
    </dsp:sp>
    <dsp:sp modelId="{45E512AF-8AFD-417C-B2C4-79B3C73977E8}">
      <dsp:nvSpPr>
        <dsp:cNvPr id="0" name=""/>
        <dsp:cNvSpPr/>
      </dsp:nvSpPr>
      <dsp:spPr>
        <a:xfrm>
          <a:off x="0" y="1229267"/>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F8B74-2384-4E19-BC3D-6AE64242F8E1}">
      <dsp:nvSpPr>
        <dsp:cNvPr id="0" name=""/>
        <dsp:cNvSpPr/>
      </dsp:nvSpPr>
      <dsp:spPr>
        <a:xfrm>
          <a:off x="0" y="1229267"/>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_tradnl" sz="1600" b="1" kern="1200" dirty="0">
              <a:solidFill>
                <a:srgbClr val="152B48"/>
              </a:solidFill>
              <a:latin typeface="Montserrat" pitchFamily="2" charset="77"/>
            </a:rPr>
            <a:t>Historia de radiación a cabeza y cuello.</a:t>
          </a:r>
          <a:endParaRPr lang="es-ES" sz="1600" b="1" kern="1200" dirty="0">
            <a:solidFill>
              <a:srgbClr val="152B48"/>
            </a:solidFill>
            <a:latin typeface="Montserrat" pitchFamily="2" charset="77"/>
          </a:endParaRPr>
        </a:p>
      </dsp:txBody>
      <dsp:txXfrm>
        <a:off x="0" y="1229267"/>
        <a:ext cx="7506081" cy="409605"/>
      </dsp:txXfrm>
    </dsp:sp>
    <dsp:sp modelId="{29F334A0-48AE-41CD-B34F-F579892B5220}">
      <dsp:nvSpPr>
        <dsp:cNvPr id="0" name=""/>
        <dsp:cNvSpPr/>
      </dsp:nvSpPr>
      <dsp:spPr>
        <a:xfrm>
          <a:off x="0" y="1638873"/>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6D722-68B5-4DA6-949D-BDA7034B87C7}">
      <dsp:nvSpPr>
        <dsp:cNvPr id="0" name=""/>
        <dsp:cNvSpPr/>
      </dsp:nvSpPr>
      <dsp:spPr>
        <a:xfrm>
          <a:off x="0" y="1638873"/>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_tradnl" sz="1600" b="1" kern="1200" dirty="0">
              <a:solidFill>
                <a:srgbClr val="152B48"/>
              </a:solidFill>
              <a:latin typeface="Montserrat" pitchFamily="2" charset="77"/>
            </a:rPr>
            <a:t>Historia familiar de enfermedades autoinmunes. </a:t>
          </a:r>
          <a:endParaRPr lang="es-ES" sz="1600" b="1" kern="1200" dirty="0">
            <a:solidFill>
              <a:srgbClr val="152B48"/>
            </a:solidFill>
            <a:latin typeface="Montserrat" pitchFamily="2" charset="77"/>
          </a:endParaRPr>
        </a:p>
      </dsp:txBody>
      <dsp:txXfrm>
        <a:off x="0" y="1638873"/>
        <a:ext cx="7506081" cy="409605"/>
      </dsp:txXfrm>
    </dsp:sp>
    <dsp:sp modelId="{94F9A47D-7459-457E-BD25-30B9E3A33CE7}">
      <dsp:nvSpPr>
        <dsp:cNvPr id="0" name=""/>
        <dsp:cNvSpPr/>
      </dsp:nvSpPr>
      <dsp:spPr>
        <a:xfrm>
          <a:off x="0" y="2048479"/>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E869E-FD58-4EB6-9E2D-15D0A42B7FAA}">
      <dsp:nvSpPr>
        <dsp:cNvPr id="0" name=""/>
        <dsp:cNvSpPr/>
      </dsp:nvSpPr>
      <dsp:spPr>
        <a:xfrm>
          <a:off x="0" y="2048479"/>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_tradnl" sz="1600" b="1" kern="1200" dirty="0">
              <a:solidFill>
                <a:srgbClr val="152B48"/>
              </a:solidFill>
              <a:latin typeface="Montserrat" pitchFamily="2" charset="77"/>
            </a:rPr>
            <a:t>Diabetes tipo 1, insuficiencia adrenal, </a:t>
          </a:r>
          <a:r>
            <a:rPr lang="es-ES_tradnl" sz="1600" b="1" kern="1200" dirty="0" err="1">
              <a:solidFill>
                <a:srgbClr val="152B48"/>
              </a:solidFill>
              <a:latin typeface="Montserrat" pitchFamily="2" charset="77"/>
            </a:rPr>
            <a:t>enf</a:t>
          </a:r>
          <a:r>
            <a:rPr lang="es-ES_tradnl" sz="1600" b="1" kern="1200" dirty="0">
              <a:solidFill>
                <a:srgbClr val="152B48"/>
              </a:solidFill>
              <a:latin typeface="Montserrat" pitchFamily="2" charset="77"/>
            </a:rPr>
            <a:t>. celíaca, vitíligo. </a:t>
          </a:r>
          <a:endParaRPr lang="es-ES" sz="1600" b="1" kern="1200" dirty="0">
            <a:solidFill>
              <a:srgbClr val="152B48"/>
            </a:solidFill>
            <a:latin typeface="Montserrat" pitchFamily="2" charset="77"/>
          </a:endParaRPr>
        </a:p>
      </dsp:txBody>
      <dsp:txXfrm>
        <a:off x="0" y="2048479"/>
        <a:ext cx="7506081" cy="409605"/>
      </dsp:txXfrm>
    </dsp:sp>
    <dsp:sp modelId="{152CD968-1698-4EDE-BFE1-071798B1A66F}">
      <dsp:nvSpPr>
        <dsp:cNvPr id="0" name=""/>
        <dsp:cNvSpPr/>
      </dsp:nvSpPr>
      <dsp:spPr>
        <a:xfrm>
          <a:off x="0" y="2458085"/>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D9077-F0AE-4D10-8A4B-AE2311A0C00D}">
      <dsp:nvSpPr>
        <dsp:cNvPr id="0" name=""/>
        <dsp:cNvSpPr/>
      </dsp:nvSpPr>
      <dsp:spPr>
        <a:xfrm>
          <a:off x="0" y="2458085"/>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_tradnl" sz="1600" b="1" kern="1200" dirty="0">
              <a:solidFill>
                <a:srgbClr val="152B48"/>
              </a:solidFill>
              <a:latin typeface="Montserrat" pitchFamily="2" charset="77"/>
            </a:rPr>
            <a:t>Medicamentos que afectan a tiroides.</a:t>
          </a:r>
          <a:endParaRPr lang="es-ES" sz="1600" b="1" kern="1200" dirty="0">
            <a:solidFill>
              <a:srgbClr val="152B48"/>
            </a:solidFill>
            <a:latin typeface="Montserrat" pitchFamily="2" charset="77"/>
          </a:endParaRPr>
        </a:p>
      </dsp:txBody>
      <dsp:txXfrm>
        <a:off x="0" y="2458085"/>
        <a:ext cx="7506081" cy="409605"/>
      </dsp:txXfrm>
    </dsp:sp>
    <dsp:sp modelId="{DB4BA9CE-7AA0-4B02-86F3-E9E900846E32}">
      <dsp:nvSpPr>
        <dsp:cNvPr id="0" name=""/>
        <dsp:cNvSpPr/>
      </dsp:nvSpPr>
      <dsp:spPr>
        <a:xfrm>
          <a:off x="0" y="2867691"/>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92A8E-1D3C-4823-85B5-6D6094F0368C}">
      <dsp:nvSpPr>
        <dsp:cNvPr id="0" name=""/>
        <dsp:cNvSpPr/>
      </dsp:nvSpPr>
      <dsp:spPr>
        <a:xfrm>
          <a:off x="0" y="2867691"/>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solidFill>
                <a:srgbClr val="152B48"/>
              </a:solidFill>
              <a:latin typeface="Montserrat" pitchFamily="2" charset="77"/>
            </a:rPr>
            <a:t>Riesgo</a:t>
          </a:r>
          <a:r>
            <a:rPr lang="es-ES" sz="1600" b="1" kern="1200" baseline="0" dirty="0">
              <a:solidFill>
                <a:srgbClr val="152B48"/>
              </a:solidFill>
              <a:latin typeface="Montserrat" pitchFamily="2" charset="77"/>
            </a:rPr>
            <a:t> de hipotiroidismo central (cx., radiaciones, medicamentos).</a:t>
          </a:r>
          <a:endParaRPr lang="es-ES" sz="1600" b="1" kern="1200" dirty="0">
            <a:solidFill>
              <a:srgbClr val="152B48"/>
            </a:solidFill>
            <a:latin typeface="Montserrat" pitchFamily="2" charset="77"/>
          </a:endParaRPr>
        </a:p>
      </dsp:txBody>
      <dsp:txXfrm>
        <a:off x="0" y="2867691"/>
        <a:ext cx="7506081" cy="409605"/>
      </dsp:txXfrm>
    </dsp:sp>
    <dsp:sp modelId="{9976C0F7-4170-4E9A-A5AA-71B33882CF8C}">
      <dsp:nvSpPr>
        <dsp:cNvPr id="0" name=""/>
        <dsp:cNvSpPr/>
      </dsp:nvSpPr>
      <dsp:spPr>
        <a:xfrm>
          <a:off x="0" y="3277297"/>
          <a:ext cx="7506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2B46F-76D4-443D-9614-97B8B45BA319}">
      <dsp:nvSpPr>
        <dsp:cNvPr id="0" name=""/>
        <dsp:cNvSpPr/>
      </dsp:nvSpPr>
      <dsp:spPr>
        <a:xfrm>
          <a:off x="0" y="3277297"/>
          <a:ext cx="7506081" cy="40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_tradnl" sz="1600" b="1" kern="1200" dirty="0">
              <a:solidFill>
                <a:srgbClr val="152B48"/>
              </a:solidFill>
              <a:latin typeface="Montserrat" pitchFamily="2" charset="77"/>
            </a:rPr>
            <a:t>¿Abortos?</a:t>
          </a:r>
          <a:endParaRPr lang="es-ES" sz="1600" b="1" kern="1200" dirty="0">
            <a:solidFill>
              <a:srgbClr val="152B48"/>
            </a:solidFill>
            <a:latin typeface="Montserrat" pitchFamily="2" charset="77"/>
          </a:endParaRPr>
        </a:p>
      </dsp:txBody>
      <dsp:txXfrm>
        <a:off x="0" y="3277297"/>
        <a:ext cx="7506081" cy="409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6C55D-3750-42AC-869F-98C6A87824A0}">
      <dsp:nvSpPr>
        <dsp:cNvPr id="0" name=""/>
        <dsp:cNvSpPr/>
      </dsp:nvSpPr>
      <dsp:spPr>
        <a:xfrm>
          <a:off x="0" y="38772"/>
          <a:ext cx="6890710" cy="842400"/>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latin typeface="Montserrat" pitchFamily="2" charset="77"/>
            </a:rPr>
            <a:t>TSH.</a:t>
          </a:r>
        </a:p>
      </dsp:txBody>
      <dsp:txXfrm>
        <a:off x="41123" y="79895"/>
        <a:ext cx="6808464" cy="760154"/>
      </dsp:txXfrm>
    </dsp:sp>
    <dsp:sp modelId="{47ECCB9E-DFAF-4151-BF75-1017B00FB91D}">
      <dsp:nvSpPr>
        <dsp:cNvPr id="0" name=""/>
        <dsp:cNvSpPr/>
      </dsp:nvSpPr>
      <dsp:spPr>
        <a:xfrm>
          <a:off x="0" y="957766"/>
          <a:ext cx="6890710" cy="842400"/>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latin typeface="Montserrat" pitchFamily="2" charset="77"/>
            </a:rPr>
            <a:t>T4 libre.</a:t>
          </a:r>
        </a:p>
      </dsp:txBody>
      <dsp:txXfrm>
        <a:off x="41123" y="998889"/>
        <a:ext cx="6808464" cy="760154"/>
      </dsp:txXfrm>
    </dsp:sp>
    <dsp:sp modelId="{16A90B56-4F70-46A0-BF9A-A01B3751D84C}">
      <dsp:nvSpPr>
        <dsp:cNvPr id="0" name=""/>
        <dsp:cNvSpPr/>
      </dsp:nvSpPr>
      <dsp:spPr>
        <a:xfrm>
          <a:off x="0" y="1875768"/>
          <a:ext cx="6890710" cy="842400"/>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latin typeface="Montserrat" pitchFamily="2" charset="77"/>
            </a:rPr>
            <a:t>No pedir T3 (Preservada por </a:t>
          </a:r>
          <a:r>
            <a:rPr lang="es-ES" sz="1800" kern="1200" dirty="0" err="1">
              <a:solidFill>
                <a:schemeClr val="bg1"/>
              </a:solidFill>
              <a:latin typeface="Montserrat" pitchFamily="2" charset="77"/>
            </a:rPr>
            <a:t>desyodinasas</a:t>
          </a:r>
          <a:r>
            <a:rPr lang="es-ES" sz="1800" kern="1200" dirty="0">
              <a:solidFill>
                <a:schemeClr val="bg1"/>
              </a:solidFill>
              <a:latin typeface="Montserrat" pitchFamily="2" charset="77"/>
            </a:rPr>
            <a:t> tisulares).</a:t>
          </a:r>
        </a:p>
      </dsp:txBody>
      <dsp:txXfrm>
        <a:off x="41123" y="1916891"/>
        <a:ext cx="6808464" cy="760154"/>
      </dsp:txXfrm>
    </dsp:sp>
    <dsp:sp modelId="{039BF161-89E5-4212-ABFA-5B9E804E5539}">
      <dsp:nvSpPr>
        <dsp:cNvPr id="0" name=""/>
        <dsp:cNvSpPr/>
      </dsp:nvSpPr>
      <dsp:spPr>
        <a:xfrm>
          <a:off x="0" y="2795756"/>
          <a:ext cx="6890710" cy="842400"/>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latin typeface="Montserrat" pitchFamily="2" charset="77"/>
            </a:rPr>
            <a:t>Anti TPO y Tiroglobulina: no recomendado por ATA y ACCE.</a:t>
          </a:r>
        </a:p>
      </dsp:txBody>
      <dsp:txXfrm>
        <a:off x="41123" y="2836879"/>
        <a:ext cx="6808464" cy="760154"/>
      </dsp:txXfrm>
    </dsp:sp>
    <dsp:sp modelId="{C8A6734F-6905-49F0-95D0-657DBC7F3EDA}">
      <dsp:nvSpPr>
        <dsp:cNvPr id="0" name=""/>
        <dsp:cNvSpPr/>
      </dsp:nvSpPr>
      <dsp:spPr>
        <a:xfrm>
          <a:off x="0" y="3754497"/>
          <a:ext cx="6890710" cy="842400"/>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bg1"/>
              </a:solidFill>
              <a:latin typeface="Montserrat" pitchFamily="2" charset="77"/>
            </a:rPr>
            <a:t>Ecografía tiroidea</a:t>
          </a:r>
          <a:r>
            <a:rPr lang="es-ES" sz="1800" kern="1200" dirty="0">
              <a:solidFill>
                <a:schemeClr val="bg1"/>
              </a:solidFill>
              <a:latin typeface="Montserrat" pitchFamily="2" charset="77"/>
            </a:rPr>
            <a:t>: solo al palpar nódulos o como hallazgos en imágenes. </a:t>
          </a:r>
        </a:p>
      </dsp:txBody>
      <dsp:txXfrm>
        <a:off x="41123" y="3795620"/>
        <a:ext cx="680846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36858-B5C3-4E45-BE52-2DC283596E9B}">
      <dsp:nvSpPr>
        <dsp:cNvPr id="0" name=""/>
        <dsp:cNvSpPr/>
      </dsp:nvSpPr>
      <dsp:spPr>
        <a:xfrm>
          <a:off x="0" y="162194"/>
          <a:ext cx="7467600" cy="959217"/>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0" kern="1200" dirty="0">
              <a:solidFill>
                <a:schemeClr val="bg1"/>
              </a:solidFill>
              <a:latin typeface="Montserrat" pitchFamily="2" charset="77"/>
            </a:rPr>
            <a:t>Pacientes con TSH mayores de 10 </a:t>
          </a:r>
          <a:r>
            <a:rPr lang="es-ES" sz="2200" b="0" kern="1200" dirty="0" err="1">
              <a:solidFill>
                <a:schemeClr val="bg1"/>
              </a:solidFill>
              <a:latin typeface="Montserrat" pitchFamily="2" charset="77"/>
            </a:rPr>
            <a:t>mUI</a:t>
          </a:r>
          <a:r>
            <a:rPr lang="es-ES" sz="2200" b="0" kern="1200" dirty="0">
              <a:solidFill>
                <a:schemeClr val="bg1"/>
              </a:solidFill>
              <a:latin typeface="Montserrat" pitchFamily="2" charset="77"/>
            </a:rPr>
            <a:t>/L.</a:t>
          </a:r>
        </a:p>
      </dsp:txBody>
      <dsp:txXfrm>
        <a:off x="46825" y="209019"/>
        <a:ext cx="7373950" cy="865567"/>
      </dsp:txXfrm>
    </dsp:sp>
    <dsp:sp modelId="{4442EA49-FA19-4D99-B79D-CF8DE6A67609}">
      <dsp:nvSpPr>
        <dsp:cNvPr id="0" name=""/>
        <dsp:cNvSpPr/>
      </dsp:nvSpPr>
      <dsp:spPr>
        <a:xfrm>
          <a:off x="0" y="1184771"/>
          <a:ext cx="7467600" cy="959217"/>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0" kern="1200" dirty="0">
              <a:solidFill>
                <a:schemeClr val="bg1"/>
              </a:solidFill>
              <a:latin typeface="Montserrat" pitchFamily="2" charset="77"/>
            </a:rPr>
            <a:t>Controlar TSH a las 6-8 semanas al inicio del tratamiento o si se cambia marca de </a:t>
          </a:r>
          <a:r>
            <a:rPr lang="es-ES" sz="2200" b="0" kern="1200" dirty="0" err="1">
              <a:solidFill>
                <a:schemeClr val="bg1"/>
              </a:solidFill>
              <a:latin typeface="Montserrat" pitchFamily="2" charset="77"/>
            </a:rPr>
            <a:t>levotiroxina</a:t>
          </a:r>
          <a:r>
            <a:rPr lang="es-ES" sz="2200" b="0" kern="1200" dirty="0">
              <a:solidFill>
                <a:schemeClr val="bg1"/>
              </a:solidFill>
              <a:latin typeface="Montserrat" pitchFamily="2" charset="77"/>
            </a:rPr>
            <a:t>.</a:t>
          </a:r>
        </a:p>
      </dsp:txBody>
      <dsp:txXfrm>
        <a:off x="46825" y="1231596"/>
        <a:ext cx="7373950" cy="865567"/>
      </dsp:txXfrm>
    </dsp:sp>
    <dsp:sp modelId="{A47ED487-87D1-47C3-8281-46141389129E}">
      <dsp:nvSpPr>
        <dsp:cNvPr id="0" name=""/>
        <dsp:cNvSpPr/>
      </dsp:nvSpPr>
      <dsp:spPr>
        <a:xfrm>
          <a:off x="0" y="2207349"/>
          <a:ext cx="7467600" cy="959217"/>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0" kern="1200" dirty="0">
              <a:solidFill>
                <a:schemeClr val="bg1"/>
              </a:solidFill>
              <a:latin typeface="Montserrat" pitchFamily="2" charset="77"/>
            </a:rPr>
            <a:t>Controlar cada 2-3 meses hasta que esté controlado.</a:t>
          </a:r>
        </a:p>
      </dsp:txBody>
      <dsp:txXfrm>
        <a:off x="46825" y="2254174"/>
        <a:ext cx="7373950" cy="865567"/>
      </dsp:txXfrm>
    </dsp:sp>
    <dsp:sp modelId="{E342C664-0310-412E-A46C-5772B5280E18}">
      <dsp:nvSpPr>
        <dsp:cNvPr id="0" name=""/>
        <dsp:cNvSpPr/>
      </dsp:nvSpPr>
      <dsp:spPr>
        <a:xfrm>
          <a:off x="0" y="3229926"/>
          <a:ext cx="7467600" cy="959217"/>
        </a:xfrm>
        <a:prstGeom prst="roundRect">
          <a:avLst/>
        </a:prstGeom>
        <a:solidFill>
          <a:srgbClr val="152B4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0" kern="1200" dirty="0">
              <a:solidFill>
                <a:schemeClr val="bg1"/>
              </a:solidFill>
              <a:latin typeface="Montserrat" pitchFamily="2" charset="77"/>
            </a:rPr>
            <a:t>Metas: TSH 1 a 2.5 </a:t>
          </a:r>
          <a:r>
            <a:rPr lang="es-ES" sz="2200" b="0" kern="1200" dirty="0" err="1">
              <a:solidFill>
                <a:schemeClr val="bg1"/>
              </a:solidFill>
              <a:latin typeface="Montserrat" pitchFamily="2" charset="77"/>
            </a:rPr>
            <a:t>mUI</a:t>
          </a:r>
          <a:r>
            <a:rPr lang="es-ES" sz="2200" b="0" kern="1200" dirty="0">
              <a:solidFill>
                <a:schemeClr val="bg1"/>
              </a:solidFill>
              <a:latin typeface="Montserrat" pitchFamily="2" charset="77"/>
            </a:rPr>
            <a:t>/L.</a:t>
          </a:r>
        </a:p>
      </dsp:txBody>
      <dsp:txXfrm>
        <a:off x="46825" y="3276751"/>
        <a:ext cx="7373950" cy="865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9AD01-E9DF-4C6F-ABEC-8D803B52A7CD}">
      <dsp:nvSpPr>
        <dsp:cNvPr id="0" name=""/>
        <dsp:cNvSpPr/>
      </dsp:nvSpPr>
      <dsp:spPr>
        <a:xfrm>
          <a:off x="0" y="568"/>
          <a:ext cx="7462151" cy="879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Montserrat" pitchFamily="2" charset="77"/>
              <a:cs typeface="Leelawadee" panose="020B0502040204020203" pitchFamily="34" charset="-34"/>
            </a:rPr>
            <a:t>Subclínico: 0.6-0.9 ug/kg/día.</a:t>
          </a:r>
        </a:p>
      </dsp:txBody>
      <dsp:txXfrm>
        <a:off x="42950" y="43518"/>
        <a:ext cx="7376251" cy="793940"/>
      </dsp:txXfrm>
    </dsp:sp>
    <dsp:sp modelId="{8D3ECA68-393C-4C45-9C47-7C19D97AD973}">
      <dsp:nvSpPr>
        <dsp:cNvPr id="0" name=""/>
        <dsp:cNvSpPr/>
      </dsp:nvSpPr>
      <dsp:spPr>
        <a:xfrm>
          <a:off x="0" y="1015768"/>
          <a:ext cx="7462151" cy="87984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Montserrat" pitchFamily="2" charset="77"/>
              <a:cs typeface="Leelawadee" panose="020B0502040204020203" pitchFamily="34" charset="-34"/>
            </a:rPr>
            <a:t>Clínico: 1.0-1.6 ug/kg/día.</a:t>
          </a:r>
        </a:p>
      </dsp:txBody>
      <dsp:txXfrm>
        <a:off x="42950" y="1058718"/>
        <a:ext cx="7376251" cy="793940"/>
      </dsp:txXfrm>
    </dsp:sp>
    <dsp:sp modelId="{2E6AB627-DFCD-43AC-AB4E-6C18CFDFE196}">
      <dsp:nvSpPr>
        <dsp:cNvPr id="0" name=""/>
        <dsp:cNvSpPr/>
      </dsp:nvSpPr>
      <dsp:spPr>
        <a:xfrm>
          <a:off x="0" y="2030968"/>
          <a:ext cx="7462151" cy="87984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Montserrat" pitchFamily="2" charset="77"/>
              <a:cs typeface="Leelawadee" panose="020B0502040204020203" pitchFamily="34" charset="-34"/>
            </a:rPr>
            <a:t>Tiroidectomía total - </a:t>
          </a:r>
          <a:r>
            <a:rPr lang="es-CO" sz="2800" b="1" kern="1200" dirty="0" err="1">
              <a:solidFill>
                <a:schemeClr val="bg1"/>
              </a:solidFill>
              <a:latin typeface="Montserrat" pitchFamily="2" charset="77"/>
              <a:cs typeface="Leelawadee" panose="020B0502040204020203" pitchFamily="34" charset="-34"/>
            </a:rPr>
            <a:t>PostRIA</a:t>
          </a:r>
          <a:r>
            <a:rPr lang="es-CO" sz="2800" b="1" kern="1200" dirty="0">
              <a:solidFill>
                <a:schemeClr val="bg1"/>
              </a:solidFill>
              <a:latin typeface="Montserrat" pitchFamily="2" charset="77"/>
              <a:cs typeface="Leelawadee" panose="020B0502040204020203" pitchFamily="34" charset="-34"/>
            </a:rPr>
            <a:t>.</a:t>
          </a:r>
        </a:p>
      </dsp:txBody>
      <dsp:txXfrm>
        <a:off x="42950" y="2073918"/>
        <a:ext cx="7376251" cy="793940"/>
      </dsp:txXfrm>
    </dsp:sp>
    <dsp:sp modelId="{0B8B0564-217C-448C-82A5-F72CC096CC1F}">
      <dsp:nvSpPr>
        <dsp:cNvPr id="0" name=""/>
        <dsp:cNvSpPr/>
      </dsp:nvSpPr>
      <dsp:spPr>
        <a:xfrm>
          <a:off x="0" y="3046168"/>
          <a:ext cx="7462151" cy="879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chemeClr val="bg1"/>
              </a:solidFill>
              <a:latin typeface="Montserrat" pitchFamily="2" charset="77"/>
              <a:cs typeface="Leelawadee" panose="020B0502040204020203" pitchFamily="34" charset="-34"/>
            </a:rPr>
            <a:t>Tiroidectomía por Ca: 2.2 ug/kg/día.</a:t>
          </a:r>
        </a:p>
      </dsp:txBody>
      <dsp:txXfrm>
        <a:off x="42950" y="3089118"/>
        <a:ext cx="7376251" cy="793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32D0-26D2-4223-8694-64D316FD329E}">
      <dsp:nvSpPr>
        <dsp:cNvPr id="0" name=""/>
        <dsp:cNvSpPr/>
      </dsp:nvSpPr>
      <dsp:spPr>
        <a:xfrm>
          <a:off x="0" y="0"/>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B9EB2-249C-41AE-9BBE-E41262A686D3}">
      <dsp:nvSpPr>
        <dsp:cNvPr id="0" name=""/>
        <dsp:cNvSpPr/>
      </dsp:nvSpPr>
      <dsp:spPr>
        <a:xfrm>
          <a:off x="0" y="0"/>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Tomar en ayunas y esperar 1 hora para consumir alimentos o 3h después de una comida.</a:t>
          </a:r>
          <a:endParaRPr lang="es-ES" sz="1500" b="1" kern="1200" dirty="0">
            <a:solidFill>
              <a:srgbClr val="152B48"/>
            </a:solidFill>
            <a:latin typeface="Montserrat" pitchFamily="2" charset="77"/>
          </a:endParaRPr>
        </a:p>
      </dsp:txBody>
      <dsp:txXfrm>
        <a:off x="0" y="0"/>
        <a:ext cx="7310310" cy="493643"/>
      </dsp:txXfrm>
    </dsp:sp>
    <dsp:sp modelId="{6D3F9C63-0645-43D2-9FD5-6B4A6EBAD955}">
      <dsp:nvSpPr>
        <dsp:cNvPr id="0" name=""/>
        <dsp:cNvSpPr/>
      </dsp:nvSpPr>
      <dsp:spPr>
        <a:xfrm>
          <a:off x="0" y="493643"/>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FB010-47FF-4293-8984-F1B09F2D6BB8}">
      <dsp:nvSpPr>
        <dsp:cNvPr id="0" name=""/>
        <dsp:cNvSpPr/>
      </dsp:nvSpPr>
      <dsp:spPr>
        <a:xfrm>
          <a:off x="0" y="493643"/>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La dosis completa del día en una sola toma.</a:t>
          </a:r>
          <a:endParaRPr lang="es-ES" sz="1500" b="1" kern="1200" dirty="0">
            <a:solidFill>
              <a:srgbClr val="152B48"/>
            </a:solidFill>
            <a:latin typeface="Montserrat" pitchFamily="2" charset="77"/>
          </a:endParaRPr>
        </a:p>
      </dsp:txBody>
      <dsp:txXfrm>
        <a:off x="0" y="493643"/>
        <a:ext cx="7310310" cy="493643"/>
      </dsp:txXfrm>
    </dsp:sp>
    <dsp:sp modelId="{7FE38D7C-9CF9-42D4-B33D-B87060C454D8}">
      <dsp:nvSpPr>
        <dsp:cNvPr id="0" name=""/>
        <dsp:cNvSpPr/>
      </dsp:nvSpPr>
      <dsp:spPr>
        <a:xfrm>
          <a:off x="0" y="987286"/>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691A4-C2ED-419B-9345-1132E1316B61}">
      <dsp:nvSpPr>
        <dsp:cNvPr id="0" name=""/>
        <dsp:cNvSpPr/>
      </dsp:nvSpPr>
      <dsp:spPr>
        <a:xfrm>
          <a:off x="0" y="987286"/>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Tomar solo con agua- 1 vaso completo preferiblemente.</a:t>
          </a:r>
          <a:endParaRPr lang="es-ES" sz="1500" b="1" kern="1200" dirty="0">
            <a:solidFill>
              <a:srgbClr val="152B48"/>
            </a:solidFill>
            <a:latin typeface="Montserrat" pitchFamily="2" charset="77"/>
          </a:endParaRPr>
        </a:p>
      </dsp:txBody>
      <dsp:txXfrm>
        <a:off x="0" y="987286"/>
        <a:ext cx="7310310" cy="493643"/>
      </dsp:txXfrm>
    </dsp:sp>
    <dsp:sp modelId="{4860F0A8-3FFC-46B2-9A33-38B51E8EE16D}">
      <dsp:nvSpPr>
        <dsp:cNvPr id="0" name=""/>
        <dsp:cNvSpPr/>
      </dsp:nvSpPr>
      <dsp:spPr>
        <a:xfrm>
          <a:off x="0" y="1480930"/>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13D7A-9627-4194-8EEF-8767F92EB72F}">
      <dsp:nvSpPr>
        <dsp:cNvPr id="0" name=""/>
        <dsp:cNvSpPr/>
      </dsp:nvSpPr>
      <dsp:spPr>
        <a:xfrm>
          <a:off x="0" y="1480930"/>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Sacar del empaque directo a la boca.</a:t>
          </a:r>
          <a:endParaRPr lang="es-ES" sz="1500" b="1" kern="1200" dirty="0">
            <a:solidFill>
              <a:srgbClr val="152B48"/>
            </a:solidFill>
            <a:latin typeface="Montserrat" pitchFamily="2" charset="77"/>
          </a:endParaRPr>
        </a:p>
      </dsp:txBody>
      <dsp:txXfrm>
        <a:off x="0" y="1480930"/>
        <a:ext cx="7310310" cy="493643"/>
      </dsp:txXfrm>
    </dsp:sp>
    <dsp:sp modelId="{155F8D05-E873-40CA-B828-1E41CA2A2E16}">
      <dsp:nvSpPr>
        <dsp:cNvPr id="0" name=""/>
        <dsp:cNvSpPr/>
      </dsp:nvSpPr>
      <dsp:spPr>
        <a:xfrm>
          <a:off x="0" y="1974573"/>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2A44D-D46B-4785-BCBB-DA6E8729E686}">
      <dsp:nvSpPr>
        <dsp:cNvPr id="0" name=""/>
        <dsp:cNvSpPr/>
      </dsp:nvSpPr>
      <dsp:spPr>
        <a:xfrm>
          <a:off x="0" y="1974573"/>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Usar siempre la misma presentación.</a:t>
          </a:r>
          <a:endParaRPr lang="es-ES" sz="1500" b="1" kern="1200" dirty="0">
            <a:solidFill>
              <a:srgbClr val="152B48"/>
            </a:solidFill>
            <a:latin typeface="Montserrat" pitchFamily="2" charset="77"/>
          </a:endParaRPr>
        </a:p>
      </dsp:txBody>
      <dsp:txXfrm>
        <a:off x="0" y="1974573"/>
        <a:ext cx="7310310" cy="493643"/>
      </dsp:txXfrm>
    </dsp:sp>
    <dsp:sp modelId="{9355713F-7B28-4A91-9896-A28D4D89D7CA}">
      <dsp:nvSpPr>
        <dsp:cNvPr id="0" name=""/>
        <dsp:cNvSpPr/>
      </dsp:nvSpPr>
      <dsp:spPr>
        <a:xfrm>
          <a:off x="0" y="2468216"/>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1E463-90C6-48A2-AF92-32E03DE790E7}">
      <dsp:nvSpPr>
        <dsp:cNvPr id="0" name=""/>
        <dsp:cNvSpPr/>
      </dsp:nvSpPr>
      <dsp:spPr>
        <a:xfrm>
          <a:off x="0" y="2468216"/>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Usar la dosis exacta </a:t>
          </a:r>
          <a:r>
            <a:rPr lang="es-CO" sz="1500" b="1" kern="1200" dirty="0">
              <a:solidFill>
                <a:srgbClr val="152B48"/>
              </a:solidFill>
              <a:latin typeface="Montserrat" pitchFamily="2" charset="77"/>
              <a:sym typeface="Wingdings" pitchFamily="2" charset="2"/>
            </a:rPr>
            <a:t></a:t>
          </a:r>
          <a:r>
            <a:rPr lang="es-CO" sz="1500" b="1" kern="1200" dirty="0">
              <a:solidFill>
                <a:srgbClr val="152B48"/>
              </a:solidFill>
              <a:latin typeface="Montserrat" pitchFamily="2" charset="77"/>
            </a:rPr>
            <a:t> evitar partir tabletas.</a:t>
          </a:r>
          <a:endParaRPr lang="es-ES" sz="1500" b="1" kern="1200" dirty="0">
            <a:solidFill>
              <a:srgbClr val="152B48"/>
            </a:solidFill>
            <a:latin typeface="Montserrat" pitchFamily="2" charset="77"/>
          </a:endParaRPr>
        </a:p>
      </dsp:txBody>
      <dsp:txXfrm>
        <a:off x="0" y="2468216"/>
        <a:ext cx="7310310" cy="493643"/>
      </dsp:txXfrm>
    </dsp:sp>
    <dsp:sp modelId="{ED16628C-86C0-4130-AA1B-43C9463FA073}">
      <dsp:nvSpPr>
        <dsp:cNvPr id="0" name=""/>
        <dsp:cNvSpPr/>
      </dsp:nvSpPr>
      <dsp:spPr>
        <a:xfrm>
          <a:off x="0" y="2961860"/>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D7B43-3C92-4B08-8265-766E648FAB31}">
      <dsp:nvSpPr>
        <dsp:cNvPr id="0" name=""/>
        <dsp:cNvSpPr/>
      </dsp:nvSpPr>
      <dsp:spPr>
        <a:xfrm>
          <a:off x="0" y="2961860"/>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El uso calcio, hierro y fibras debe hacerse después de 4 horas del consumo de la levotiroxina para evitar interferencias.</a:t>
          </a:r>
          <a:endParaRPr lang="es-ES" sz="1500" b="1" kern="1200" dirty="0">
            <a:solidFill>
              <a:srgbClr val="152B48"/>
            </a:solidFill>
            <a:latin typeface="Montserrat" pitchFamily="2" charset="77"/>
          </a:endParaRPr>
        </a:p>
      </dsp:txBody>
      <dsp:txXfrm>
        <a:off x="0" y="2961860"/>
        <a:ext cx="7310310" cy="493643"/>
      </dsp:txXfrm>
    </dsp:sp>
    <dsp:sp modelId="{F2EF995B-48C9-4545-AE37-AB32E3A55F9D}">
      <dsp:nvSpPr>
        <dsp:cNvPr id="0" name=""/>
        <dsp:cNvSpPr/>
      </dsp:nvSpPr>
      <dsp:spPr>
        <a:xfrm>
          <a:off x="0" y="3455503"/>
          <a:ext cx="73103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69EB4-A17D-455A-87D6-27C74ADB9C74}">
      <dsp:nvSpPr>
        <dsp:cNvPr id="0" name=""/>
        <dsp:cNvSpPr/>
      </dsp:nvSpPr>
      <dsp:spPr>
        <a:xfrm>
          <a:off x="0" y="3455503"/>
          <a:ext cx="7310310" cy="4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s-CO" sz="1500" b="1" kern="1200" dirty="0">
              <a:solidFill>
                <a:srgbClr val="152B48"/>
              </a:solidFill>
              <a:latin typeface="Montserrat" pitchFamily="2" charset="77"/>
            </a:rPr>
            <a:t>Apenas sepa que está en embarazo aumentar en 1 o 2 tabletas por semana.</a:t>
          </a:r>
          <a:endParaRPr lang="es-ES" sz="1500" b="1" kern="1200" dirty="0">
            <a:solidFill>
              <a:srgbClr val="152B48"/>
            </a:solidFill>
            <a:latin typeface="Montserrat" pitchFamily="2" charset="77"/>
          </a:endParaRPr>
        </a:p>
      </dsp:txBody>
      <dsp:txXfrm>
        <a:off x="0" y="3455503"/>
        <a:ext cx="7310310" cy="4936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28C4-1436-4289-A6D5-433E50714EB3}" type="datetimeFigureOut">
              <a:rPr lang="es-CO" smtClean="0"/>
              <a:t>7/05/2021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8FC62-DD6F-4191-BB38-1D02AF129AD2}" type="slidenum">
              <a:rPr lang="es-CO" smtClean="0"/>
              <a:t>‹Nº›</a:t>
            </a:fld>
            <a:endParaRPr lang="es-CO"/>
          </a:p>
        </p:txBody>
      </p:sp>
    </p:spTree>
    <p:extLst>
      <p:ext uri="{BB962C8B-B14F-4D97-AF65-F5344CB8AC3E}">
        <p14:creationId xmlns:p14="http://schemas.microsoft.com/office/powerpoint/2010/main" val="194757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459E4C3-F7E9-4B33-A518-E4742FAD9FB8}" type="slidenum">
              <a:rPr lang="es-CO" smtClean="0"/>
              <a:t>1</a:t>
            </a:fld>
            <a:endParaRPr lang="es-CO"/>
          </a:p>
        </p:txBody>
      </p:sp>
    </p:spTree>
    <p:extLst>
      <p:ext uri="{BB962C8B-B14F-4D97-AF65-F5344CB8AC3E}">
        <p14:creationId xmlns:p14="http://schemas.microsoft.com/office/powerpoint/2010/main" val="423461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distinción entre hipotiroidismo central y enfermedad no tiroidea el síndrome puede ser particularmente difícil</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18</a:t>
            </a:fld>
            <a:endParaRPr lang="es-CO"/>
          </a:p>
        </p:txBody>
      </p:sp>
    </p:spTree>
    <p:extLst>
      <p:ext uri="{BB962C8B-B14F-4D97-AF65-F5344CB8AC3E}">
        <p14:creationId xmlns:p14="http://schemas.microsoft.com/office/powerpoint/2010/main" val="50711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err="1">
                <a:latin typeface="AvenirNextLTPro-Regular"/>
              </a:rPr>
              <a:t>Heterophile</a:t>
            </a:r>
            <a:endParaRPr lang="es-CO" sz="1800" b="0" i="0" u="none" strike="noStrike" baseline="0" dirty="0">
              <a:latin typeface="AvenirNextLTPro-Regular"/>
            </a:endParaRPr>
          </a:p>
          <a:p>
            <a:pPr algn="l"/>
            <a:r>
              <a:rPr lang="es-CO" sz="1800" b="0" i="0" u="none" strike="noStrike" baseline="0" dirty="0" err="1">
                <a:latin typeface="AvenirNextLTPro-Regular"/>
              </a:rPr>
              <a:t>antimouse</a:t>
            </a:r>
            <a:r>
              <a:rPr lang="es-CO" sz="1800" b="0" i="0" u="none" strike="noStrike" baseline="0" dirty="0">
                <a:latin typeface="AvenirNextLTPro-Regular"/>
              </a:rPr>
              <a:t> </a:t>
            </a:r>
            <a:r>
              <a:rPr lang="es-CO" sz="1800" b="0" i="0" u="none" strike="noStrike" baseline="0" dirty="0" err="1">
                <a:latin typeface="AvenirNextLTPro-Regular"/>
              </a:rPr>
              <a:t>antibodies</a:t>
            </a:r>
            <a:r>
              <a:rPr lang="es-CO" sz="1800" b="0" i="0" u="none" strike="noStrike" baseline="0" dirty="0">
                <a:latin typeface="AvenirNextLTPro-Regular"/>
              </a:rPr>
              <a:t> </a:t>
            </a:r>
            <a:r>
              <a:rPr lang="es-CO" sz="1800" b="0" i="0" u="none" strike="noStrike" baseline="0" dirty="0" err="1">
                <a:latin typeface="AvenirNextLTPro-Regular"/>
              </a:rPr>
              <a:t>occur</a:t>
            </a:r>
            <a:endParaRPr lang="es-CO" sz="1800" b="0" i="0" u="none" strike="noStrike" baseline="0" dirty="0">
              <a:latin typeface="AvenirNextLTPro-Regular"/>
            </a:endParaRPr>
          </a:p>
          <a:p>
            <a:pPr algn="l"/>
            <a:r>
              <a:rPr lang="en-US" sz="1800" b="0" i="0" u="none" strike="noStrike" baseline="0" dirty="0">
                <a:latin typeface="AvenirNextLTPro-Regular"/>
              </a:rPr>
              <a:t>most often in laboratory workers,</a:t>
            </a:r>
          </a:p>
          <a:p>
            <a:pPr algn="l"/>
            <a:r>
              <a:rPr lang="en-US" sz="1800" b="0" i="0" u="none" strike="noStrike" baseline="0" dirty="0">
                <a:latin typeface="AvenirNextLTPro-Regular"/>
              </a:rPr>
              <a:t>farm workers, and homeless persons</a:t>
            </a:r>
          </a:p>
          <a:p>
            <a:pPr algn="l"/>
            <a:r>
              <a:rPr lang="en-US" sz="1800" b="0" i="0" u="none" strike="noStrike" baseline="0" dirty="0">
                <a:latin typeface="AvenirNextLTPro-Regular"/>
              </a:rPr>
              <a:t>but can develop in anyone,</a:t>
            </a:r>
          </a:p>
          <a:p>
            <a:pPr algn="l"/>
            <a:r>
              <a:rPr lang="en-US" sz="1800" b="0" i="0" u="none" strike="noStrike" baseline="0" dirty="0">
                <a:latin typeface="AvenirNextLTPro-Regular"/>
              </a:rPr>
              <a:t>and they can falsely elevate serum</a:t>
            </a:r>
          </a:p>
          <a:p>
            <a:pPr algn="l"/>
            <a:r>
              <a:rPr lang="es-CO" sz="1800" b="0" i="0" u="none" strike="noStrike" baseline="0" dirty="0">
                <a:latin typeface="AvenirNextLTPro-Regular"/>
              </a:rPr>
              <a:t>TSH </a:t>
            </a:r>
            <a:r>
              <a:rPr lang="es-CO" sz="1800" b="0" i="0" u="none" strike="noStrike" baseline="0" dirty="0" err="1">
                <a:latin typeface="AvenirNextLTPro-Regular"/>
              </a:rPr>
              <a:t>levels</a:t>
            </a:r>
            <a:r>
              <a:rPr lang="es-CO" sz="1800" b="0" i="0" u="none" strike="noStrike" baseline="0" dirty="0">
                <a:latin typeface="AvenirNextLTPro-Regular"/>
              </a:rPr>
              <a:t>. Macro-TSH, </a:t>
            </a:r>
            <a:r>
              <a:rPr lang="es-CO" sz="1800" b="0" i="0" u="none" strike="noStrike" baseline="0" dirty="0" err="1">
                <a:latin typeface="AvenirNextLTPro-Regular"/>
              </a:rPr>
              <a:t>another</a:t>
            </a:r>
            <a:endParaRPr lang="es-CO" sz="1800" b="0" i="0" u="none" strike="noStrike" baseline="0" dirty="0">
              <a:latin typeface="AvenirNextLTPro-Regular"/>
            </a:endParaRPr>
          </a:p>
          <a:p>
            <a:pPr algn="l"/>
            <a:r>
              <a:rPr lang="es-CO" sz="1800" b="0" i="0" u="none" strike="noStrike" baseline="0" dirty="0">
                <a:latin typeface="AvenirNextLTPro-Regular"/>
              </a:rPr>
              <a:t>cause </a:t>
            </a:r>
            <a:r>
              <a:rPr lang="es-CO" sz="1800" b="0" i="0" u="none" strike="noStrike" baseline="0" dirty="0" err="1">
                <a:latin typeface="AvenirNextLTPro-Regular"/>
              </a:rPr>
              <a:t>of</a:t>
            </a:r>
            <a:r>
              <a:rPr lang="es-CO" sz="1800" b="0" i="0" u="none" strike="noStrike" baseline="0" dirty="0">
                <a:latin typeface="AvenirNextLTPro-Regular"/>
              </a:rPr>
              <a:t> </a:t>
            </a:r>
            <a:r>
              <a:rPr lang="es-CO" sz="1800" b="0" i="0" u="none" strike="noStrike" baseline="0" dirty="0" err="1">
                <a:latin typeface="AvenirNextLTPro-Regular"/>
              </a:rPr>
              <a:t>falsely</a:t>
            </a:r>
            <a:r>
              <a:rPr lang="es-CO" sz="1800" b="0" i="0" u="none" strike="noStrike" baseline="0" dirty="0">
                <a:latin typeface="AvenirNextLTPro-Regular"/>
              </a:rPr>
              <a:t> </a:t>
            </a:r>
            <a:r>
              <a:rPr lang="es-CO" sz="1800" b="0" i="0" u="none" strike="noStrike" baseline="0" dirty="0" err="1">
                <a:latin typeface="AvenirNextLTPro-Regular"/>
              </a:rPr>
              <a:t>elevated</a:t>
            </a:r>
            <a:endParaRPr lang="es-CO" sz="1800" b="0" i="0" u="none" strike="noStrike" baseline="0" dirty="0">
              <a:latin typeface="AvenirNextLTPro-Regular"/>
            </a:endParaRPr>
          </a:p>
          <a:p>
            <a:pPr algn="l"/>
            <a:r>
              <a:rPr lang="en-US" sz="1800" b="0" i="0" u="none" strike="noStrike" baseline="0" dirty="0">
                <a:latin typeface="AvenirNextLTPro-Regular"/>
              </a:rPr>
              <a:t>TSH levels, involves large molecular</a:t>
            </a:r>
          </a:p>
          <a:p>
            <a:pPr algn="l"/>
            <a:r>
              <a:rPr lang="en-US" sz="1800" b="0" i="0" u="none" strike="noStrike" baseline="0" dirty="0">
                <a:latin typeface="AvenirNextLTPro-Regular"/>
              </a:rPr>
              <a:t>complexes of TSH bound to</a:t>
            </a:r>
          </a:p>
          <a:p>
            <a:pPr algn="l"/>
            <a:r>
              <a:rPr lang="es-CO" sz="1800" b="0" i="0" u="none" strike="noStrike" baseline="0" dirty="0">
                <a:latin typeface="AvenirNextLTPro-Regular"/>
              </a:rPr>
              <a:t>anti-TSH </a:t>
            </a:r>
            <a:r>
              <a:rPr lang="es-CO" sz="1800" b="0" i="0" u="none" strike="noStrike" baseline="0" dirty="0" err="1">
                <a:latin typeface="AvenirNextLTPro-Regular"/>
              </a:rPr>
              <a:t>autoantibodies</a:t>
            </a:r>
            <a:r>
              <a:rPr lang="es-CO" sz="1800" b="0" i="0" u="none" strike="noStrike" baseline="0" dirty="0">
                <a:latin typeface="AvenirNextLTPro-Regular"/>
              </a:rPr>
              <a:t>, </a:t>
            </a:r>
            <a:r>
              <a:rPr lang="es-CO" sz="1800" b="0" i="0" u="none" strike="noStrike" baseline="0" dirty="0" err="1">
                <a:latin typeface="AvenirNextLTPro-Regular"/>
              </a:rPr>
              <a:t>most</a:t>
            </a:r>
            <a:endParaRPr lang="es-CO" sz="1800" b="0" i="0" u="none" strike="noStrike" baseline="0" dirty="0">
              <a:latin typeface="AvenirNextLTPro-Regular"/>
            </a:endParaRPr>
          </a:p>
          <a:p>
            <a:pPr algn="l"/>
            <a:r>
              <a:rPr lang="en-US" sz="1800" b="0" i="0" u="none" strike="noStrike" baseline="0" dirty="0">
                <a:latin typeface="AvenirNextLTPro-Regular"/>
              </a:rPr>
              <a:t>commonly in the context of autoimmune</a:t>
            </a:r>
          </a:p>
          <a:p>
            <a:pPr algn="l"/>
            <a:r>
              <a:rPr lang="es-CO" sz="1800" b="0" i="0" u="none" strike="noStrike" baseline="0" dirty="0" err="1">
                <a:latin typeface="AvenirNextLTPro-Regular"/>
              </a:rPr>
              <a:t>disease</a:t>
            </a:r>
            <a:r>
              <a:rPr lang="es-CO" sz="1800" b="0" i="0" u="none" strike="noStrike" baseline="0" dirty="0">
                <a:latin typeface="AvenirNextLTPro-Regular"/>
              </a:rPr>
              <a:t>.</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19</a:t>
            </a:fld>
            <a:endParaRPr lang="es-CO"/>
          </a:p>
        </p:txBody>
      </p:sp>
    </p:spTree>
    <p:extLst>
      <p:ext uri="{BB962C8B-B14F-4D97-AF65-F5344CB8AC3E}">
        <p14:creationId xmlns:p14="http://schemas.microsoft.com/office/powerpoint/2010/main" val="65113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Thyroxine undergoes natural deiodination in the peripheral tissues to the active form of thyroid hormone, T3, with circulating concentrations of free T3 approximately 1000-fold lower than those of circulating free T4 levels. For nearly all patients, treatment with T4, rather than efforts to provide combination therapy using T4 and T3, is successful as a thyroid hormone replacement method.1</a:t>
            </a:r>
            <a:endParaRPr lang="es-CO" dirty="0"/>
          </a:p>
          <a:p>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21</a:t>
            </a:fld>
            <a:endParaRPr lang="es-CO"/>
          </a:p>
        </p:txBody>
      </p:sp>
    </p:spTree>
    <p:extLst>
      <p:ext uri="{BB962C8B-B14F-4D97-AF65-F5344CB8AC3E}">
        <p14:creationId xmlns:p14="http://schemas.microsoft.com/office/powerpoint/2010/main" val="417268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AvenirNextLTPro-Regular"/>
              </a:rPr>
              <a:t>T4 itself is not well absorbed,</a:t>
            </a:r>
          </a:p>
          <a:p>
            <a:pPr algn="l"/>
            <a:r>
              <a:rPr lang="es-CO" sz="1800" b="0" i="0" u="none" strike="noStrike" baseline="0" dirty="0" err="1">
                <a:latin typeface="AvenirNextLTPro-Regular"/>
              </a:rPr>
              <a:t>but</a:t>
            </a:r>
            <a:r>
              <a:rPr lang="es-CO" sz="1800" b="0" i="0" u="none" strike="noStrike" baseline="0" dirty="0">
                <a:latin typeface="AvenirNextLTPro-Regular"/>
              </a:rPr>
              <a:t> </a:t>
            </a:r>
            <a:r>
              <a:rPr lang="es-CO" sz="1800" b="0" i="0" u="none" strike="noStrike" baseline="0" dirty="0" err="1">
                <a:latin typeface="AvenirNextLTPro-Regular"/>
              </a:rPr>
              <a:t>synthetic</a:t>
            </a:r>
            <a:r>
              <a:rPr lang="es-CO" sz="1800" b="0" i="0" u="none" strike="noStrike" baseline="0" dirty="0">
                <a:latin typeface="AvenirNextLTPro-Regular"/>
              </a:rPr>
              <a:t> LT4, </a:t>
            </a:r>
            <a:r>
              <a:rPr lang="es-CO" sz="1800" b="0" i="0" u="none" strike="noStrike" baseline="0" dirty="0" err="1">
                <a:latin typeface="AvenirNextLTPro-Regular"/>
              </a:rPr>
              <a:t>the</a:t>
            </a:r>
            <a:endParaRPr lang="es-CO" sz="1800" b="0" i="0" u="none" strike="noStrike" baseline="0" dirty="0">
              <a:latin typeface="AvenirNextLTPro-Regular"/>
            </a:endParaRPr>
          </a:p>
          <a:p>
            <a:pPr algn="l"/>
            <a:r>
              <a:rPr lang="en-US" sz="1800" b="0" i="0" u="none" strike="noStrike" baseline="0" dirty="0">
                <a:latin typeface="AvenirNextLTPro-Regular"/>
              </a:rPr>
              <a:t>sodium salt made by replacing a hydrogen ion with sodium, is</a:t>
            </a:r>
          </a:p>
          <a:p>
            <a:pPr algn="l"/>
            <a:r>
              <a:rPr lang="en-US" sz="1800" b="0" i="0" u="none" strike="noStrike" baseline="0" dirty="0">
                <a:latin typeface="AvenirNextLTPro-Regular"/>
              </a:rPr>
              <a:t>well absorbed (about 75%–80%)</a:t>
            </a:r>
          </a:p>
          <a:p>
            <a:pPr algn="l"/>
            <a:r>
              <a:rPr lang="es-CO" sz="1800" b="0" i="0" u="none" strike="noStrike" baseline="0" dirty="0">
                <a:latin typeface="AvenirNextLTPro-Regular"/>
              </a:rPr>
              <a:t>In </a:t>
            </a:r>
            <a:r>
              <a:rPr lang="es-CO" sz="1800" b="0" i="0" u="none" strike="noStrike" baseline="0" dirty="0" err="1">
                <a:latin typeface="AvenirNextLTPro-Regular"/>
              </a:rPr>
              <a:t>the</a:t>
            </a:r>
            <a:r>
              <a:rPr lang="es-CO" sz="1800" b="0" i="0" u="none" strike="noStrike" baseline="0" dirty="0">
                <a:latin typeface="AvenirNextLTPro-Regular"/>
              </a:rPr>
              <a:t> </a:t>
            </a:r>
            <a:r>
              <a:rPr lang="es-CO" sz="1800" b="0" i="0" u="none" strike="noStrike" baseline="0" dirty="0" err="1">
                <a:latin typeface="AvenirNextLTPro-Regular"/>
              </a:rPr>
              <a:t>duodenum</a:t>
            </a:r>
            <a:r>
              <a:rPr lang="es-CO" sz="1800" b="0" i="0" u="none" strike="noStrike" baseline="0" dirty="0">
                <a:latin typeface="AvenirNextLTPro-Regular"/>
              </a:rPr>
              <a:t>.</a:t>
            </a:r>
          </a:p>
          <a:p>
            <a:pPr algn="l"/>
            <a:endParaRPr lang="es-CO" sz="1800" b="0" i="0" u="none" strike="noStrike" baseline="0" dirty="0">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marca de levotiroxina que recibe el paciente no debe ser cambiada si está en metas, no hay evidencia de intercambiabilidad en las diferentes marcas, no hay obligación en usar medicamentos comerciales y se puede obtener un buen remplazo con genéricos, sin embargo, el paciente no debe ser rotado de medicamentos considerando equivalencia terapéutica. Incluso luego del cambio de marca debe reajustarse la dosis, según la medición de TSH.</a:t>
            </a:r>
          </a:p>
          <a:p>
            <a:pPr algn="l"/>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23</a:t>
            </a:fld>
            <a:endParaRPr lang="es-CO"/>
          </a:p>
        </p:txBody>
      </p:sp>
    </p:spTree>
    <p:extLst>
      <p:ext uri="{BB962C8B-B14F-4D97-AF65-F5344CB8AC3E}">
        <p14:creationId xmlns:p14="http://schemas.microsoft.com/office/powerpoint/2010/main" val="256634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26</a:t>
            </a:fld>
            <a:endParaRPr lang="es-CO"/>
          </a:p>
        </p:txBody>
      </p:sp>
    </p:spTree>
    <p:extLst>
      <p:ext uri="{BB962C8B-B14F-4D97-AF65-F5344CB8AC3E}">
        <p14:creationId xmlns:p14="http://schemas.microsoft.com/office/powerpoint/2010/main" val="259524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459E4C3-F7E9-4B33-A518-E4742FAD9FB8}" type="slidenum">
              <a:rPr lang="es-CO" smtClean="0"/>
              <a:t>32</a:t>
            </a:fld>
            <a:endParaRPr lang="es-CO"/>
          </a:p>
        </p:txBody>
      </p:sp>
    </p:spTree>
    <p:extLst>
      <p:ext uri="{BB962C8B-B14F-4D97-AF65-F5344CB8AC3E}">
        <p14:creationId xmlns:p14="http://schemas.microsoft.com/office/powerpoint/2010/main" val="90459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34</a:t>
            </a:fld>
            <a:endParaRPr lang="es-CO"/>
          </a:p>
        </p:txBody>
      </p:sp>
    </p:spTree>
    <p:extLst>
      <p:ext uri="{BB962C8B-B14F-4D97-AF65-F5344CB8AC3E}">
        <p14:creationId xmlns:p14="http://schemas.microsoft.com/office/powerpoint/2010/main" val="403432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Sin embargo, la frecuencia de estas etiologías varía con el nivel de ingesta de yodo (la enfermedad nodular de la tiroides representa hasta el 50% de los casos en regiones con deficiencia de yodo), la edad de la población (el bocio nodular tóxico es más común en los ancianos) , y con la región estudiada (la frecuencia de tiroiditis indolora fue del 0,5% en Dinamarca frente al 22% en Wisconsin).</a:t>
            </a:r>
            <a:endParaRPr lang="es-CO" dirty="0"/>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35</a:t>
            </a:fld>
            <a:endParaRPr lang="es-CO"/>
          </a:p>
        </p:txBody>
      </p:sp>
    </p:spTree>
    <p:extLst>
      <p:ext uri="{BB962C8B-B14F-4D97-AF65-F5344CB8AC3E}">
        <p14:creationId xmlns:p14="http://schemas.microsoft.com/office/powerpoint/2010/main" val="295334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La parálisis periódica de tipo </a:t>
            </a:r>
            <a:r>
              <a:rPr lang="es-MX" sz="1200" b="0" i="0" u="none" strike="noStrike" kern="1200" baseline="0" dirty="0" err="1">
                <a:solidFill>
                  <a:schemeClr val="tx1"/>
                </a:solidFill>
                <a:latin typeface="+mn-lt"/>
                <a:ea typeface="+mn-ea"/>
                <a:cs typeface="+mn-cs"/>
              </a:rPr>
              <a:t>hipopotasémico</a:t>
            </a:r>
            <a:r>
              <a:rPr lang="es-MX" sz="1200" b="0" i="0" u="none" strike="noStrike" kern="1200" baseline="0" dirty="0">
                <a:solidFill>
                  <a:schemeClr val="tx1"/>
                </a:solidFill>
                <a:latin typeface="+mn-lt"/>
                <a:ea typeface="+mn-ea"/>
                <a:cs typeface="+mn-cs"/>
              </a:rPr>
              <a:t> se da en ocasiones junto con la tirotoxicosis, y su gravedad se ve acentuada por ella. La coincidencia de ambos trastornos es particularmente común en hombres de origen asiático e hispano</a:t>
            </a:r>
          </a:p>
          <a:p>
            <a:endParaRPr lang="es-MX" sz="1200" b="0" i="0" u="none" strike="noStrike" kern="1200" baseline="0" dirty="0">
              <a:solidFill>
                <a:schemeClr val="tx1"/>
              </a:solidFill>
              <a:latin typeface="+mn-lt"/>
              <a:ea typeface="+mn-ea"/>
              <a:cs typeface="+mn-cs"/>
            </a:endParaRPr>
          </a:p>
          <a:p>
            <a:r>
              <a:rPr lang="en-US" dirty="0"/>
              <a:t>TPP has an incidence of 1.8% among patients with hyperthyroidism in Asia, whereas rates are estimated to be around 0.1% in the West and usually include patients of Asian background.4-6 Only few cases of Caucasians with TPP have been described in the literature.7,8 In contrast to primary autoimmune hyperthyroidism occurring predominantly in females, TPP mostly affects males (male-to-female ratio 26:1).9,10 The average age of onset is around 30 years which, unsurprisingly, coincides with the average age of onset of Graves’ disease</a:t>
            </a:r>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37</a:t>
            </a:fld>
            <a:endParaRPr lang="es-CO"/>
          </a:p>
        </p:txBody>
      </p:sp>
    </p:spTree>
    <p:extLst>
      <p:ext uri="{BB962C8B-B14F-4D97-AF65-F5344CB8AC3E}">
        <p14:creationId xmlns:p14="http://schemas.microsoft.com/office/powerpoint/2010/main" val="70646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50 % tiene</a:t>
            </a:r>
            <a:r>
              <a:rPr lang="es-CO" baseline="0" dirty="0"/>
              <a:t>n </a:t>
            </a:r>
            <a:r>
              <a:rPr lang="es-CO" baseline="0" dirty="0" err="1"/>
              <a:t>exoftalmo</a:t>
            </a:r>
            <a:r>
              <a:rPr lang="es-CO" baseline="0" dirty="0"/>
              <a:t> desde el comienzo </a:t>
            </a:r>
          </a:p>
          <a:p>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CO" sz="1200" b="1" i="1" dirty="0">
                <a:latin typeface="Arial"/>
                <a:cs typeface="Arial"/>
              </a:rPr>
              <a:t>Diagnóstico</a:t>
            </a:r>
            <a:endParaRPr lang="es-CO" sz="1200" dirty="0">
              <a:latin typeface="Arial"/>
              <a:cs typeface="Arial"/>
            </a:endParaRPr>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46</a:t>
            </a:fld>
            <a:endParaRPr lang="es-CO"/>
          </a:p>
        </p:txBody>
      </p:sp>
    </p:spTree>
    <p:extLst>
      <p:ext uri="{BB962C8B-B14F-4D97-AF65-F5344CB8AC3E}">
        <p14:creationId xmlns:p14="http://schemas.microsoft.com/office/powerpoint/2010/main" val="218422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prevalence of overt hypothyroidism in the general population varies between 0·3% and 3·7% in the USA and between 0·2% and 5·3% in Europe</a:t>
            </a:r>
          </a:p>
          <a:p>
            <a:endParaRPr lang="en-US" dirty="0"/>
          </a:p>
          <a:p>
            <a:r>
              <a:rPr lang="en-US" dirty="0" err="1"/>
              <a:t>Mirar</a:t>
            </a:r>
            <a:r>
              <a:rPr lang="en-US" dirty="0"/>
              <a:t> </a:t>
            </a:r>
            <a:r>
              <a:rPr lang="en-US" dirty="0" err="1"/>
              <a:t>Nhanes</a:t>
            </a:r>
            <a:r>
              <a:rPr lang="en-US" dirty="0"/>
              <a:t>  </a:t>
            </a:r>
          </a:p>
          <a:p>
            <a:endParaRPr lang="en-US" dirty="0"/>
          </a:p>
          <a:p>
            <a:pPr>
              <a:lnSpc>
                <a:spcPct val="200000"/>
              </a:lnSpc>
            </a:pPr>
            <a:r>
              <a:rPr lang="es-ES_tradnl" sz="1200" dirty="0"/>
              <a:t>Cohorte de </a:t>
            </a:r>
            <a:r>
              <a:rPr lang="es-ES_tradnl" sz="1200" dirty="0" err="1"/>
              <a:t>Wickham</a:t>
            </a:r>
            <a:r>
              <a:rPr lang="es-ES_tradnl" sz="1200" dirty="0"/>
              <a:t>:</a:t>
            </a:r>
          </a:p>
          <a:p>
            <a:pPr>
              <a:lnSpc>
                <a:spcPct val="200000"/>
              </a:lnSpc>
            </a:pPr>
            <a:r>
              <a:rPr lang="es-ES_tradnl" sz="1200" dirty="0"/>
              <a:t>3.5 x1000 mujeres </a:t>
            </a:r>
          </a:p>
          <a:p>
            <a:pPr>
              <a:lnSpc>
                <a:spcPct val="200000"/>
              </a:lnSpc>
            </a:pPr>
            <a:r>
              <a:rPr lang="es-ES_tradnl" sz="1200" dirty="0"/>
              <a:t>0.6 x 1000 en hombres </a:t>
            </a:r>
            <a:endParaRPr lang="es-ES" sz="1200" dirty="0"/>
          </a:p>
          <a:p>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5</a:t>
            </a:fld>
            <a:endParaRPr lang="es-CO"/>
          </a:p>
        </p:txBody>
      </p:sp>
    </p:spTree>
    <p:extLst>
      <p:ext uri="{BB962C8B-B14F-4D97-AF65-F5344CB8AC3E}">
        <p14:creationId xmlns:p14="http://schemas.microsoft.com/office/powerpoint/2010/main" val="2790360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47</a:t>
            </a:fld>
            <a:endParaRPr lang="es-CO"/>
          </a:p>
        </p:txBody>
      </p:sp>
    </p:spTree>
    <p:extLst>
      <p:ext uri="{BB962C8B-B14F-4D97-AF65-F5344CB8AC3E}">
        <p14:creationId xmlns:p14="http://schemas.microsoft.com/office/powerpoint/2010/main" val="343401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ADULTO MAYOR 65 AÑOS CON FA</a:t>
            </a:r>
            <a:r>
              <a:rPr lang="es-CO" baseline="0"/>
              <a:t> O CON OSTEOPOROSIS  INICIE ANTITIROIDEOS. </a:t>
            </a:r>
            <a:endParaRPr lang="es-CO"/>
          </a:p>
        </p:txBody>
      </p:sp>
      <p:sp>
        <p:nvSpPr>
          <p:cNvPr id="4" name="Marcador de número de diapositiva 3"/>
          <p:cNvSpPr>
            <a:spLocks noGrp="1"/>
          </p:cNvSpPr>
          <p:nvPr>
            <p:ph type="sldNum" sz="quarter" idx="10"/>
          </p:nvPr>
        </p:nvSpPr>
        <p:spPr/>
        <p:txBody>
          <a:bodyPr/>
          <a:lstStyle/>
          <a:p>
            <a:fld id="{4C76695D-DC9D-4ED8-9E9D-09EF5BC17723}" type="slidenum">
              <a:rPr lang="es-CO" smtClean="0"/>
              <a:t>52</a:t>
            </a:fld>
            <a:endParaRPr lang="es-CO"/>
          </a:p>
        </p:txBody>
      </p:sp>
    </p:spTree>
    <p:extLst>
      <p:ext uri="{BB962C8B-B14F-4D97-AF65-F5344CB8AC3E}">
        <p14:creationId xmlns:p14="http://schemas.microsoft.com/office/powerpoint/2010/main" val="140183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Con frecuencia se trata de un bocio de larga evolución, con múltiples nódulos, que en algún momento ganan autonomía, tornándose </a:t>
            </a:r>
            <a:r>
              <a:rPr lang="es-ES" sz="1200" kern="1200" dirty="0" err="1">
                <a:solidFill>
                  <a:schemeClr val="tx1"/>
                </a:solidFill>
                <a:effectLst/>
                <a:latin typeface="+mn-lt"/>
                <a:ea typeface="+mn-ea"/>
                <a:cs typeface="+mn-cs"/>
              </a:rPr>
              <a:t>hiperfuncionantes</a:t>
            </a:r>
            <a:r>
              <a:rPr lang="es-ES" sz="1200" kern="1200" dirty="0">
                <a:solidFill>
                  <a:schemeClr val="tx1"/>
                </a:solidFill>
                <a:effectLst/>
                <a:latin typeface="+mn-lt"/>
                <a:ea typeface="+mn-ea"/>
                <a:cs typeface="+mn-cs"/>
              </a:rPr>
              <a:t>. Los síntomas pueden ser menos floridos y de inicio más insidioso. Su presentación puede debutar o empeorar con exposición a grandes contenidos de yodo como los medios de contraste o la </a:t>
            </a:r>
            <a:r>
              <a:rPr lang="es-ES" sz="1200" kern="1200" dirty="0" err="1">
                <a:solidFill>
                  <a:schemeClr val="tx1"/>
                </a:solidFill>
                <a:effectLst/>
                <a:latin typeface="+mn-lt"/>
                <a:ea typeface="+mn-ea"/>
                <a:cs typeface="+mn-cs"/>
              </a:rPr>
              <a:t>amiodarona</a:t>
            </a:r>
            <a:r>
              <a:rPr lang="es-ES" sz="1200" kern="1200" dirty="0">
                <a:solidFill>
                  <a:schemeClr val="tx1"/>
                </a:solidFill>
                <a:effectLst/>
                <a:latin typeface="+mn-lt"/>
                <a:ea typeface="+mn-ea"/>
                <a:cs typeface="+mn-cs"/>
              </a:rPr>
              <a:t> (cada tableta aporta 500 veces la cantidad diaria necesaria). El patrón </a:t>
            </a:r>
            <a:r>
              <a:rPr lang="es-ES" sz="1200" kern="1200" dirty="0" err="1">
                <a:solidFill>
                  <a:schemeClr val="tx1"/>
                </a:solidFill>
                <a:effectLst/>
                <a:latin typeface="+mn-lt"/>
                <a:ea typeface="+mn-ea"/>
                <a:cs typeface="+mn-cs"/>
              </a:rPr>
              <a:t>gammagráfico</a:t>
            </a:r>
            <a:r>
              <a:rPr lang="es-ES" sz="1200" kern="1200" dirty="0">
                <a:solidFill>
                  <a:schemeClr val="tx1"/>
                </a:solidFill>
                <a:effectLst/>
                <a:latin typeface="+mn-lt"/>
                <a:ea typeface="+mn-ea"/>
                <a:cs typeface="+mn-cs"/>
              </a:rPr>
              <a:t> es de áreas </a:t>
            </a:r>
            <a:r>
              <a:rPr lang="es-ES" sz="1200" kern="1200" dirty="0" err="1">
                <a:solidFill>
                  <a:schemeClr val="tx1"/>
                </a:solidFill>
                <a:effectLst/>
                <a:latin typeface="+mn-lt"/>
                <a:ea typeface="+mn-ea"/>
                <a:cs typeface="+mn-cs"/>
              </a:rPr>
              <a:t>hiper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iso</a:t>
            </a:r>
            <a:r>
              <a:rPr lang="es-ES" sz="1200" kern="1200" dirty="0">
                <a:solidFill>
                  <a:schemeClr val="tx1"/>
                </a:solidFill>
                <a:effectLst/>
                <a:latin typeface="+mn-lt"/>
                <a:ea typeface="+mn-ea"/>
                <a:cs typeface="+mn-cs"/>
              </a:rPr>
              <a:t> o hipo </a:t>
            </a:r>
            <a:r>
              <a:rPr lang="es-ES" sz="1200" kern="1200" dirty="0" err="1">
                <a:solidFill>
                  <a:schemeClr val="tx1"/>
                </a:solidFill>
                <a:effectLst/>
                <a:latin typeface="+mn-lt"/>
                <a:ea typeface="+mn-ea"/>
                <a:cs typeface="+mn-cs"/>
              </a:rPr>
              <a:t>captantes</a:t>
            </a:r>
            <a:r>
              <a:rPr lang="es-ES" sz="1200" kern="1200" dirty="0">
                <a:solidFill>
                  <a:schemeClr val="tx1"/>
                </a:solidFill>
                <a:effectLst/>
                <a:latin typeface="+mn-lt"/>
                <a:ea typeface="+mn-ea"/>
                <a:cs typeface="+mn-cs"/>
              </a:rPr>
              <a:t> mezcladas en la glándula tiroidea (10).</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53</a:t>
            </a:fld>
            <a:endParaRPr lang="es-CO"/>
          </a:p>
        </p:txBody>
      </p:sp>
    </p:spTree>
    <p:extLst>
      <p:ext uri="{BB962C8B-B14F-4D97-AF65-F5344CB8AC3E}">
        <p14:creationId xmlns:p14="http://schemas.microsoft.com/office/powerpoint/2010/main" val="3981120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 nuestro</a:t>
            </a:r>
            <a:r>
              <a:rPr lang="es-CO" baseline="0" dirty="0"/>
              <a:t> medio se hace con </a:t>
            </a:r>
            <a:r>
              <a:rPr lang="es-CO" dirty="0"/>
              <a:t>131 y</a:t>
            </a:r>
            <a:r>
              <a:rPr lang="es-CO" baseline="0" dirty="0"/>
              <a:t> no 123 </a:t>
            </a:r>
            <a:r>
              <a:rPr lang="es-CO" baseline="0" dirty="0" err="1"/>
              <a:t>pq</a:t>
            </a:r>
            <a:r>
              <a:rPr lang="es-CO" baseline="0" dirty="0"/>
              <a:t>  123 tiene </a:t>
            </a:r>
            <a:r>
              <a:rPr lang="es-CO" baseline="0" dirty="0" err="1"/>
              <a:t>tiene</a:t>
            </a:r>
            <a:r>
              <a:rPr lang="es-CO" baseline="0" dirty="0"/>
              <a:t> vida media mas corta y no se tienen los reactores nucleares. </a:t>
            </a:r>
          </a:p>
          <a:p>
            <a:r>
              <a:rPr lang="es-CO" baseline="0" dirty="0"/>
              <a:t>Yodo captación 20-25% Tecnecio 3% -5% </a:t>
            </a:r>
          </a:p>
          <a:p>
            <a:r>
              <a:rPr lang="es-CO" baseline="0" dirty="0"/>
              <a:t>En </a:t>
            </a:r>
            <a:r>
              <a:rPr lang="es-CO" baseline="0" dirty="0" err="1"/>
              <a:t>enf</a:t>
            </a:r>
            <a:r>
              <a:rPr lang="es-CO" baseline="0" dirty="0"/>
              <a:t> nodular se prefiere yodo 131 : </a:t>
            </a:r>
            <a:r>
              <a:rPr lang="es-CO" baseline="0" dirty="0" err="1"/>
              <a:t>Evalua</a:t>
            </a:r>
            <a:r>
              <a:rPr lang="es-CO" baseline="0" dirty="0"/>
              <a:t> morfología y función.  Aunque con tecnecio se hace bien </a:t>
            </a:r>
          </a:p>
          <a:p>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gammagrafía es un estudio de medicina nuclear en el cual se administra un </a:t>
            </a:r>
            <a:r>
              <a:rPr lang="es-ES" sz="1200" kern="1200" dirty="0" err="1">
                <a:solidFill>
                  <a:schemeClr val="tx1"/>
                </a:solidFill>
                <a:effectLst/>
                <a:latin typeface="+mn-lt"/>
                <a:ea typeface="+mn-ea"/>
                <a:cs typeface="+mn-cs"/>
              </a:rPr>
              <a:t>radiomarcador</a:t>
            </a:r>
            <a:r>
              <a:rPr lang="es-ES" sz="1200" kern="1200" dirty="0">
                <a:solidFill>
                  <a:schemeClr val="tx1"/>
                </a:solidFill>
                <a:effectLst/>
                <a:latin typeface="+mn-lt"/>
                <a:ea typeface="+mn-ea"/>
                <a:cs typeface="+mn-cs"/>
              </a:rPr>
              <a:t> para determinar su atrapamiento o captación por la glándula tiroides. Esta puede realizarse con Tecnecio 99 (Tc</a:t>
            </a:r>
            <a:r>
              <a:rPr lang="es-ES" sz="1200" kern="1200" baseline="30000" dirty="0">
                <a:solidFill>
                  <a:schemeClr val="tx1"/>
                </a:solidFill>
                <a:effectLst/>
                <a:latin typeface="+mn-lt"/>
                <a:ea typeface="+mn-ea"/>
                <a:cs typeface="+mn-cs"/>
              </a:rPr>
              <a:t>99</a:t>
            </a:r>
            <a:r>
              <a:rPr lang="es-ES" sz="1200" kern="1200" dirty="0">
                <a:solidFill>
                  <a:schemeClr val="tx1"/>
                </a:solidFill>
                <a:effectLst/>
                <a:latin typeface="+mn-lt"/>
                <a:ea typeface="+mn-ea"/>
                <a:cs typeface="+mn-cs"/>
              </a:rPr>
              <a:t>) o yodo 131 (I </a:t>
            </a:r>
            <a:r>
              <a:rPr lang="es-ES" sz="1200" kern="1200" baseline="30000" dirty="0">
                <a:solidFill>
                  <a:schemeClr val="tx1"/>
                </a:solidFill>
                <a:effectLst/>
                <a:latin typeface="+mn-lt"/>
                <a:ea typeface="+mn-ea"/>
                <a:cs typeface="+mn-cs"/>
              </a:rPr>
              <a:t>131</a:t>
            </a:r>
            <a:r>
              <a:rPr lang="es-ES" sz="1200" kern="1200" dirty="0">
                <a:solidFill>
                  <a:schemeClr val="tx1"/>
                </a:solidFill>
                <a:effectLst/>
                <a:latin typeface="+mn-lt"/>
                <a:ea typeface="+mn-ea"/>
                <a:cs typeface="+mn-cs"/>
              </a:rPr>
              <a:t>) en nuestro medio. El rendimiento diagnóstico de ambas pruebas es similar, pero se prefiere en general el uso de Tecnecio 99 por su fácil disponibilidad, bajo costo y duración corta del estudio (1 hora)</a:t>
            </a:r>
            <a:r>
              <a:rPr lang="es-ES" sz="1200" kern="1200" baseline="300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(19). El escenario en el cual debe preferirse la gammagrafía con yodo es ante la sospecha clínica fuerte de nódulos (bocio </a:t>
            </a:r>
            <a:r>
              <a:rPr lang="es-ES" sz="1200" kern="1200" dirty="0" err="1">
                <a:solidFill>
                  <a:schemeClr val="tx1"/>
                </a:solidFill>
                <a:effectLst/>
                <a:latin typeface="+mn-lt"/>
                <a:ea typeface="+mn-ea"/>
                <a:cs typeface="+mn-cs"/>
              </a:rPr>
              <a:t>multinodular</a:t>
            </a:r>
            <a:r>
              <a:rPr lang="es-ES" sz="1200" kern="1200" dirty="0">
                <a:solidFill>
                  <a:schemeClr val="tx1"/>
                </a:solidFill>
                <a:effectLst/>
                <a:latin typeface="+mn-lt"/>
                <a:ea typeface="+mn-ea"/>
                <a:cs typeface="+mn-cs"/>
              </a:rPr>
              <a:t> tóxico o adenoma tóxico) por la posibilidad de resultados errados. Esto sucede porque en la gammagrafía con Tc</a:t>
            </a:r>
            <a:r>
              <a:rPr lang="es-ES" sz="1200" kern="1200" baseline="30000" dirty="0">
                <a:solidFill>
                  <a:schemeClr val="tx1"/>
                </a:solidFill>
                <a:effectLst/>
                <a:latin typeface="+mn-lt"/>
                <a:ea typeface="+mn-ea"/>
                <a:cs typeface="+mn-cs"/>
              </a:rPr>
              <a:t>99</a:t>
            </a:r>
            <a:r>
              <a:rPr lang="es-ES" sz="1200" kern="1200" dirty="0">
                <a:solidFill>
                  <a:schemeClr val="tx1"/>
                </a:solidFill>
                <a:effectLst/>
                <a:latin typeface="+mn-lt"/>
                <a:ea typeface="+mn-ea"/>
                <a:cs typeface="+mn-cs"/>
              </a:rPr>
              <a:t>, la tiroides atrapa, pero no </a:t>
            </a:r>
            <a:r>
              <a:rPr lang="es-ES" sz="1200" kern="1200" dirty="0" err="1">
                <a:solidFill>
                  <a:schemeClr val="tx1"/>
                </a:solidFill>
                <a:effectLst/>
                <a:latin typeface="+mn-lt"/>
                <a:ea typeface="+mn-ea"/>
                <a:cs typeface="+mn-cs"/>
              </a:rPr>
              <a:t>organifica</a:t>
            </a:r>
            <a:r>
              <a:rPr lang="es-ES" sz="1200" kern="1200" dirty="0">
                <a:solidFill>
                  <a:schemeClr val="tx1"/>
                </a:solidFill>
                <a:effectLst/>
                <a:latin typeface="+mn-lt"/>
                <a:ea typeface="+mn-ea"/>
                <a:cs typeface="+mn-cs"/>
              </a:rPr>
              <a:t> el radiofármaco y, puede mostrar como </a:t>
            </a:r>
            <a:r>
              <a:rPr lang="es-ES" sz="1200" kern="1200" dirty="0" err="1">
                <a:solidFill>
                  <a:schemeClr val="tx1"/>
                </a:solidFill>
                <a:effectLst/>
                <a:latin typeface="+mn-lt"/>
                <a:ea typeface="+mn-ea"/>
                <a:cs typeface="+mn-cs"/>
              </a:rPr>
              <a:t>hipercaptantes</a:t>
            </a:r>
            <a:r>
              <a:rPr lang="es-ES" sz="1200" kern="1200" dirty="0">
                <a:solidFill>
                  <a:schemeClr val="tx1"/>
                </a:solidFill>
                <a:effectLst/>
                <a:latin typeface="+mn-lt"/>
                <a:ea typeface="+mn-ea"/>
                <a:cs typeface="+mn-cs"/>
              </a:rPr>
              <a:t> o calientes, los nódulos que en realidad son </a:t>
            </a:r>
            <a:r>
              <a:rPr lang="es-ES" sz="1200" kern="1200" dirty="0" err="1">
                <a:solidFill>
                  <a:schemeClr val="tx1"/>
                </a:solidFill>
                <a:effectLst/>
                <a:latin typeface="+mn-lt"/>
                <a:ea typeface="+mn-ea"/>
                <a:cs typeface="+mn-cs"/>
              </a:rPr>
              <a:t>hipocaptantes</a:t>
            </a:r>
            <a:r>
              <a:rPr lang="es-ES" sz="1200" kern="1200" dirty="0">
                <a:solidFill>
                  <a:schemeClr val="tx1"/>
                </a:solidFill>
                <a:effectLst/>
                <a:latin typeface="+mn-lt"/>
                <a:ea typeface="+mn-ea"/>
                <a:cs typeface="+mn-cs"/>
              </a:rPr>
              <a:t> o fríos y, que requerirían mayor estudio para descartar malignidad (10 a 15% de probabilidad) (20).</a:t>
            </a:r>
            <a:r>
              <a:rPr lang="es-ES" sz="1200" kern="1200" baseline="300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Para la interpretación clínica del estudio, además del patrón visual, es necesario tener en cuenta que los valores normales son de 2 a 4% de atrapamiento en gammagrafía con Tc</a:t>
            </a:r>
            <a:r>
              <a:rPr lang="es-ES" sz="1200" kern="1200" baseline="30000" dirty="0">
                <a:solidFill>
                  <a:schemeClr val="tx1"/>
                </a:solidFill>
                <a:effectLst/>
                <a:latin typeface="+mn-lt"/>
                <a:ea typeface="+mn-ea"/>
                <a:cs typeface="+mn-cs"/>
              </a:rPr>
              <a:t>99</a:t>
            </a:r>
            <a:r>
              <a:rPr lang="es-ES" sz="1200" kern="1200" dirty="0">
                <a:solidFill>
                  <a:schemeClr val="tx1"/>
                </a:solidFill>
                <a:effectLst/>
                <a:latin typeface="+mn-lt"/>
                <a:ea typeface="+mn-ea"/>
                <a:cs typeface="+mn-cs"/>
              </a:rPr>
              <a:t> y de 15 a 25% de captación en </a:t>
            </a:r>
            <a:r>
              <a:rPr lang="es-ES" sz="1200" kern="1200" dirty="0" err="1">
                <a:solidFill>
                  <a:schemeClr val="tx1"/>
                </a:solidFill>
                <a:effectLst/>
                <a:latin typeface="+mn-lt"/>
                <a:ea typeface="+mn-ea"/>
                <a:cs typeface="+mn-cs"/>
              </a:rPr>
              <a:t>gamagrafía</a:t>
            </a:r>
            <a:r>
              <a:rPr lang="es-ES" sz="1200" kern="1200" dirty="0">
                <a:solidFill>
                  <a:schemeClr val="tx1"/>
                </a:solidFill>
                <a:effectLst/>
                <a:latin typeface="+mn-lt"/>
                <a:ea typeface="+mn-ea"/>
                <a:cs typeface="+mn-cs"/>
              </a:rPr>
              <a:t> con I</a:t>
            </a:r>
            <a:r>
              <a:rPr lang="es-ES" sz="1200" kern="1200" baseline="30000" dirty="0">
                <a:solidFill>
                  <a:schemeClr val="tx1"/>
                </a:solidFill>
                <a:effectLst/>
                <a:latin typeface="+mn-lt"/>
                <a:ea typeface="+mn-ea"/>
                <a:cs typeface="+mn-cs"/>
              </a:rPr>
              <a:t>131</a:t>
            </a:r>
            <a:r>
              <a:rPr lang="es-ES" sz="1200" kern="1200" dirty="0">
                <a:solidFill>
                  <a:schemeClr val="tx1"/>
                </a:solidFill>
                <a:effectLst/>
                <a:latin typeface="+mn-lt"/>
                <a:ea typeface="+mn-ea"/>
                <a:cs typeface="+mn-cs"/>
              </a:rPr>
              <a:t> o I</a:t>
            </a:r>
            <a:r>
              <a:rPr lang="es-ES" sz="1200" kern="1200" baseline="30000" dirty="0">
                <a:solidFill>
                  <a:schemeClr val="tx1"/>
                </a:solidFill>
                <a:effectLst/>
                <a:latin typeface="+mn-lt"/>
                <a:ea typeface="+mn-ea"/>
                <a:cs typeface="+mn-cs"/>
              </a:rPr>
              <a:t>123</a:t>
            </a:r>
            <a:r>
              <a:rPr lang="es-E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57</a:t>
            </a:fld>
            <a:endParaRPr lang="es-CO"/>
          </a:p>
        </p:txBody>
      </p:sp>
    </p:spTree>
    <p:extLst>
      <p:ext uri="{BB962C8B-B14F-4D97-AF65-F5344CB8AC3E}">
        <p14:creationId xmlns:p14="http://schemas.microsoft.com/office/powerpoint/2010/main" val="59047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PACIENTE CON GRAVES DEBE</a:t>
            </a:r>
            <a:r>
              <a:rPr lang="es-CO" baseline="0" dirty="0"/>
              <a:t> DEJAR DE FUMAR PQ ESTO AUMENTA EL EXOFTALMOS </a:t>
            </a:r>
          </a:p>
          <a:p>
            <a:r>
              <a:rPr lang="es-CO" baseline="0" dirty="0"/>
              <a:t>LUEGO DE 6 MESES DE ANTITIROIDES NO MEJORA: YODO </a:t>
            </a:r>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CIRUGIA: ALERGIAS A ANTITIRIOIDEOS O CONTRAINDIC, NODULO FRIO O SOSPECHOSO, SE RECOMIENDA EVITAR PUNCION EN PACIENTE DE </a:t>
            </a:r>
            <a:r>
              <a:rPr lang="es-CO" baseline="0" dirty="0" err="1"/>
              <a:t>DE</a:t>
            </a:r>
            <a:r>
              <a:rPr lang="es-CO" baseline="0" dirty="0"/>
              <a:t> NODULO  BAJO RIESGO EN PACIENTE CON HIPERTIROIDISMO, TERMINA CONFUNDIENDO CON NEOPLASIA FOLICULAR Y TERMINA CON TIROIDECTOMIA PQ EL PATOLOGO SE CONFUNDE Y TERMINAN EN TIROIDECTOMIA SIN NECESIDAD . </a:t>
            </a:r>
          </a:p>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ADENOMA TIROIDEO MENOR 4 CM LES VA BIEN CON YODO </a:t>
            </a:r>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MULTINODULAR CON ANTITIROIDEO PA BAJAR TIROTOXICOSIS POSTERIOR YODO O CX SI TIENE FENOMENOS COMPRESIVOS MANIFESTADOS POR PEMBERTON  </a:t>
            </a:r>
          </a:p>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50% CON CICLOS DE 18 MESES CON ANTIROIDEOS EN GRAVES PUEDEN MEJORAR, EN LAS OTRAS NO SE UTILICE. </a:t>
            </a:r>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59</a:t>
            </a:fld>
            <a:endParaRPr lang="es-CO"/>
          </a:p>
        </p:txBody>
      </p:sp>
    </p:spTree>
    <p:extLst>
      <p:ext uri="{BB962C8B-B14F-4D97-AF65-F5344CB8AC3E}">
        <p14:creationId xmlns:p14="http://schemas.microsoft.com/office/powerpoint/2010/main" val="1661524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85-90% SE VAN</a:t>
            </a:r>
            <a:r>
              <a:rPr lang="es-CO" baseline="0" dirty="0"/>
              <a:t> RECUPERAR </a:t>
            </a:r>
          </a:p>
          <a:p>
            <a:r>
              <a:rPr lang="en-US" sz="1200" b="0" i="0" u="none" strike="noStrike" kern="1200" baseline="0" dirty="0">
                <a:solidFill>
                  <a:schemeClr val="tx1"/>
                </a:solidFill>
                <a:latin typeface="+mn-lt"/>
                <a:ea typeface="+mn-ea"/>
                <a:cs typeface="+mn-cs"/>
              </a:rPr>
              <a:t>As with other forms of thyroiditis, the typical 3 phases are to be expected, starting with thyrotoxicosis 1 to 6 months after delivery. There is a 70% risk of recurrent postpartum thyroiditis after the first</a:t>
            </a:r>
          </a:p>
          <a:p>
            <a:r>
              <a:rPr lang="es-CO" sz="1200" b="0" i="0" u="none" strike="noStrike" kern="1200" baseline="0" dirty="0">
                <a:solidFill>
                  <a:schemeClr val="tx1"/>
                </a:solidFill>
                <a:latin typeface="+mn-lt"/>
                <a:ea typeface="+mn-ea"/>
                <a:cs typeface="+mn-cs"/>
              </a:rPr>
              <a:t>episode.118 </a:t>
            </a:r>
            <a:r>
              <a:rPr lang="es-CO" sz="1200" b="0" i="0" u="none" strike="noStrike" kern="1200" baseline="0" dirty="0" err="1">
                <a:solidFill>
                  <a:schemeClr val="tx1"/>
                </a:solidFill>
                <a:latin typeface="+mn-lt"/>
                <a:ea typeface="+mn-ea"/>
                <a:cs typeface="+mn-cs"/>
              </a:rPr>
              <a:t>Permanent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hypothyroidism</a:t>
            </a:r>
            <a:r>
              <a:rPr lang="es-CO" sz="1200" b="0" i="0" u="none" strike="noStrike" kern="1200" baseline="0" dirty="0">
                <a:solidFill>
                  <a:schemeClr val="tx1"/>
                </a:solidFill>
                <a:latin typeface="+mn-lt"/>
                <a:ea typeface="+mn-ea"/>
                <a:cs typeface="+mn-cs"/>
              </a:rPr>
              <a:t> can </a:t>
            </a:r>
            <a:r>
              <a:rPr lang="en-US" sz="1200" b="0" i="0" u="none" strike="noStrike" kern="1200" baseline="0" dirty="0">
                <a:solidFill>
                  <a:schemeClr val="tx1"/>
                </a:solidFill>
                <a:latin typeface="+mn-lt"/>
                <a:ea typeface="+mn-ea"/>
                <a:cs typeface="+mn-cs"/>
              </a:rPr>
              <a:t>eventually occur in up to 50% of women and is more likely in multiparous women or </a:t>
            </a:r>
            <a:r>
              <a:rPr lang="es-CO" sz="1200" b="0" i="0" u="none" strike="noStrike" kern="1200" baseline="0" dirty="0" err="1">
                <a:solidFill>
                  <a:schemeClr val="tx1"/>
                </a:solidFill>
                <a:latin typeface="+mn-lt"/>
                <a:ea typeface="+mn-ea"/>
                <a:cs typeface="+mn-cs"/>
              </a:rPr>
              <a:t>after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spontaneous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abortion</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61</a:t>
            </a:fld>
            <a:endParaRPr lang="es-CO"/>
          </a:p>
        </p:txBody>
      </p:sp>
    </p:spTree>
    <p:extLst>
      <p:ext uri="{BB962C8B-B14F-4D97-AF65-F5344CB8AC3E}">
        <p14:creationId xmlns:p14="http://schemas.microsoft.com/office/powerpoint/2010/main" val="286595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err="1"/>
              <a:t>For</a:t>
            </a:r>
            <a:r>
              <a:rPr lang="es-CO" b="1" baseline="0" dirty="0"/>
              <a:t> </a:t>
            </a:r>
            <a:r>
              <a:rPr lang="es-CO" b="1" baseline="0" dirty="0" err="1"/>
              <a:t>drug</a:t>
            </a:r>
            <a:r>
              <a:rPr lang="es-CO" b="1" baseline="0" dirty="0"/>
              <a:t> </a:t>
            </a:r>
            <a:r>
              <a:rPr lang="en-US" sz="1200" b="0" i="0" u="none" strike="noStrike" kern="1200" baseline="0" dirty="0">
                <a:solidFill>
                  <a:schemeClr val="tx1"/>
                </a:solidFill>
                <a:latin typeface="+mn-lt"/>
                <a:ea typeface="+mn-ea"/>
                <a:cs typeface="+mn-cs"/>
              </a:rPr>
              <a:t>for this adverse effect are </a:t>
            </a:r>
            <a:r>
              <a:rPr lang="en-US" sz="1200" b="0" i="0" u="none" strike="noStrike" kern="1200" baseline="0" dirty="0" err="1">
                <a:solidFill>
                  <a:schemeClr val="tx1"/>
                </a:solidFill>
                <a:latin typeface="+mn-lt"/>
                <a:ea typeface="+mn-ea"/>
                <a:cs typeface="+mn-cs"/>
              </a:rPr>
              <a:t>sunitinib</a:t>
            </a:r>
            <a:r>
              <a:rPr lang="en-US" sz="1200" b="0" i="0" u="none" strike="noStrike" kern="1200" baseline="0" dirty="0">
                <a:solidFill>
                  <a:schemeClr val="tx1"/>
                </a:solidFill>
                <a:latin typeface="+mn-lt"/>
                <a:ea typeface="+mn-ea"/>
                <a:cs typeface="+mn-cs"/>
              </a:rPr>
              <a:t> (prevalence 10%) and </a:t>
            </a:r>
            <a:r>
              <a:rPr lang="en-US" sz="1200" b="0" i="0" u="none" strike="noStrike" kern="1200" baseline="0" dirty="0" err="1">
                <a:solidFill>
                  <a:schemeClr val="tx1"/>
                </a:solidFill>
                <a:latin typeface="+mn-lt"/>
                <a:ea typeface="+mn-ea"/>
                <a:cs typeface="+mn-cs"/>
              </a:rPr>
              <a:t>sorafenib</a:t>
            </a:r>
            <a:r>
              <a:rPr lang="en-US" sz="1200" b="0" i="0" u="none" strike="noStrike" kern="1200" baseline="0" dirty="0">
                <a:solidFill>
                  <a:schemeClr val="tx1"/>
                </a:solidFill>
                <a:latin typeface="+mn-lt"/>
                <a:ea typeface="+mn-ea"/>
                <a:cs typeface="+mn-cs"/>
              </a:rPr>
              <a:t> (prevalence 3%), and thyroiditis related to these agents can occur as early as 6 weeks into therapy. Repeated cycles of therapy have</a:t>
            </a:r>
          </a:p>
          <a:p>
            <a:r>
              <a:rPr lang="en-US" sz="1200" b="0" i="0" u="none" strike="noStrike" kern="1200" baseline="0" dirty="0">
                <a:solidFill>
                  <a:schemeClr val="tx1"/>
                </a:solidFill>
                <a:latin typeface="+mn-lt"/>
                <a:ea typeface="+mn-ea"/>
                <a:cs typeface="+mn-cs"/>
              </a:rPr>
              <a:t>been followed by recurrent episodes of thyroiditis and then by permanent </a:t>
            </a:r>
            <a:r>
              <a:rPr lang="es-CO" sz="1200" b="0" i="0" u="none" strike="noStrike" kern="1200" baseline="0" dirty="0" err="1">
                <a:solidFill>
                  <a:schemeClr val="tx1"/>
                </a:solidFill>
                <a:latin typeface="+mn-lt"/>
                <a:ea typeface="+mn-ea"/>
                <a:cs typeface="+mn-cs"/>
              </a:rPr>
              <a:t>hypothyroidism</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err="1">
                <a:solidFill>
                  <a:schemeClr val="tx1"/>
                </a:solidFill>
                <a:latin typeface="+mn-lt"/>
                <a:ea typeface="+mn-ea"/>
                <a:cs typeface="+mn-cs"/>
              </a:rPr>
              <a:t>Checkpoint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inhibitor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immunotherapy</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targeting</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cytotoxic</a:t>
            </a:r>
            <a:r>
              <a:rPr lang="es-CO" sz="1200" b="0" i="0" u="none" strike="noStrike" kern="1200" baseline="0" dirty="0">
                <a:solidFill>
                  <a:schemeClr val="tx1"/>
                </a:solidFill>
                <a:latin typeface="+mn-lt"/>
                <a:ea typeface="+mn-ea"/>
                <a:cs typeface="+mn-cs"/>
              </a:rPr>
              <a:t> T-</a:t>
            </a:r>
            <a:r>
              <a:rPr lang="es-CO" sz="1200" b="0" i="0" u="none" strike="noStrike" kern="1200" baseline="0" dirty="0" err="1">
                <a:solidFill>
                  <a:schemeClr val="tx1"/>
                </a:solidFill>
                <a:latin typeface="+mn-lt"/>
                <a:ea typeface="+mn-ea"/>
                <a:cs typeface="+mn-cs"/>
              </a:rPr>
              <a:t>lymphocyte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antigen</a:t>
            </a:r>
            <a:r>
              <a:rPr lang="es-CO" sz="1200" b="0" i="0" u="none" strike="noStrike" kern="1200" baseline="0" dirty="0">
                <a:solidFill>
                  <a:schemeClr val="tx1"/>
                </a:solidFill>
                <a:latin typeface="+mn-lt"/>
                <a:ea typeface="+mn-ea"/>
                <a:cs typeface="+mn-cs"/>
              </a:rPr>
              <a:t> 4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ipilimumab</a:t>
            </a:r>
            <a:r>
              <a:rPr lang="en-US" sz="1200" b="0" i="0" u="none" strike="noStrike" kern="1200" baseline="0" dirty="0">
                <a:solidFill>
                  <a:schemeClr val="tx1"/>
                </a:solidFill>
                <a:latin typeface="+mn-lt"/>
                <a:ea typeface="+mn-ea"/>
                <a:cs typeface="+mn-cs"/>
              </a:rPr>
              <a:t>) and programmed cell death 1 receptor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pembrolizumab</a:t>
            </a:r>
            <a:r>
              <a:rPr lang="en-US" sz="1200" b="0" i="0" u="none" strike="noStrike" kern="1200" baseline="0" dirty="0">
                <a:solidFill>
                  <a:schemeClr val="tx1"/>
                </a:solidFill>
                <a:latin typeface="+mn-lt"/>
                <a:ea typeface="+mn-ea"/>
                <a:cs typeface="+mn-cs"/>
              </a:rPr>
              <a:t>) are excellent therapies for metastatic melanoma. They are,</a:t>
            </a:r>
          </a:p>
          <a:p>
            <a:r>
              <a:rPr lang="en-US" sz="1200" b="0" i="0" u="none" strike="noStrike" kern="1200" baseline="0" dirty="0">
                <a:solidFill>
                  <a:schemeClr val="tx1"/>
                </a:solidFill>
                <a:latin typeface="+mn-lt"/>
                <a:ea typeface="+mn-ea"/>
                <a:cs typeface="+mn-cs"/>
              </a:rPr>
              <a:t>however, associated with a destructive thyroiditis. Thyrotoxicosis was observed in 6% to 22% of patients treated with </a:t>
            </a:r>
            <a:r>
              <a:rPr lang="en-US" sz="1200" b="0" i="0" u="none" strike="noStrike" kern="1200" baseline="0" dirty="0" err="1">
                <a:solidFill>
                  <a:schemeClr val="tx1"/>
                </a:solidFill>
                <a:latin typeface="+mn-lt"/>
                <a:ea typeface="+mn-ea"/>
                <a:cs typeface="+mn-cs"/>
              </a:rPr>
              <a:t>pembrolizumab</a:t>
            </a:r>
            <a:r>
              <a:rPr lang="en-US" sz="1200" b="0" i="0" u="none" strike="noStrike" kern="1200" baseline="0" dirty="0">
                <a:solidFill>
                  <a:schemeClr val="tx1"/>
                </a:solidFill>
                <a:latin typeface="+mn-lt"/>
                <a:ea typeface="+mn-ea"/>
                <a:cs typeface="+mn-cs"/>
              </a:rPr>
              <a:t>, occurring at a median of 6 weeks after initiation of therapy.126 The exact mechanism </a:t>
            </a:r>
            <a:r>
              <a:rPr lang="es-CO" sz="1200" b="0" i="0" u="none" strike="noStrike" kern="1200" baseline="0" dirty="0" err="1">
                <a:solidFill>
                  <a:schemeClr val="tx1"/>
                </a:solidFill>
                <a:latin typeface="+mn-lt"/>
                <a:ea typeface="+mn-ea"/>
                <a:cs typeface="+mn-cs"/>
              </a:rPr>
              <a:t>is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unclear</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62</a:t>
            </a:fld>
            <a:endParaRPr lang="es-CO"/>
          </a:p>
        </p:txBody>
      </p:sp>
    </p:spTree>
    <p:extLst>
      <p:ext uri="{BB962C8B-B14F-4D97-AF65-F5344CB8AC3E}">
        <p14:creationId xmlns:p14="http://schemas.microsoft.com/office/powerpoint/2010/main" val="3726799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Embarazo</a:t>
            </a:r>
            <a:r>
              <a:rPr lang="es-CO" baseline="0" dirty="0"/>
              <a:t> primer trimestre TSH 0.1-2.5 </a:t>
            </a:r>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65</a:t>
            </a:fld>
            <a:endParaRPr lang="es-CO"/>
          </a:p>
        </p:txBody>
      </p:sp>
    </p:spTree>
    <p:extLst>
      <p:ext uri="{BB962C8B-B14F-4D97-AF65-F5344CB8AC3E}">
        <p14:creationId xmlns:p14="http://schemas.microsoft.com/office/powerpoint/2010/main" val="244638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67</a:t>
            </a:fld>
            <a:endParaRPr lang="es-CO"/>
          </a:p>
        </p:txBody>
      </p:sp>
    </p:spTree>
    <p:extLst>
      <p:ext uri="{BB962C8B-B14F-4D97-AF65-F5344CB8AC3E}">
        <p14:creationId xmlns:p14="http://schemas.microsoft.com/office/powerpoint/2010/main" val="3198067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ELEGIR</a:t>
            </a:r>
            <a:r>
              <a:rPr lang="es-CO" baseline="0" dirty="0"/>
              <a:t> ESTA O LA PREVIA DIAPOSITIVA. </a:t>
            </a:r>
          </a:p>
          <a:p>
            <a:r>
              <a:rPr lang="es-CO" baseline="0" dirty="0"/>
              <a:t>LUEGO DE 2 AÑOS Y CONTINUAR CON  LA MINIMA DOSIS PA MANTENER TSH MENOR 4. </a:t>
            </a:r>
          </a:p>
          <a:p>
            <a:endParaRPr lang="es-CO" baseline="0" dirty="0"/>
          </a:p>
          <a:p>
            <a:r>
              <a:rPr lang="es-CO" baseline="0" dirty="0"/>
              <a:t>2-3 MESES POSYODO SE VE LOS EFECTOS HIPOTIROIDISMO : TSH SE PUEDE QUEDAR SUPRIMIDAD POR VARIAS SEMANAS Y MESES. TSH NO ES UN BUEN MARCADOR Y LA GUIA CENTRAL ES LA MEDICION DE T3 O T4, DE LA MAS ALTA. </a:t>
            </a:r>
          </a:p>
        </p:txBody>
      </p:sp>
      <p:sp>
        <p:nvSpPr>
          <p:cNvPr id="4" name="Marcador de número de diapositiva 3"/>
          <p:cNvSpPr>
            <a:spLocks noGrp="1"/>
          </p:cNvSpPr>
          <p:nvPr>
            <p:ph type="sldNum" sz="quarter" idx="10"/>
          </p:nvPr>
        </p:nvSpPr>
        <p:spPr/>
        <p:txBody>
          <a:bodyPr/>
          <a:lstStyle/>
          <a:p>
            <a:fld id="{4C76695D-DC9D-4ED8-9E9D-09EF5BC17723}" type="slidenum">
              <a:rPr lang="es-CO" smtClean="0"/>
              <a:t>68</a:t>
            </a:fld>
            <a:endParaRPr lang="es-CO"/>
          </a:p>
        </p:txBody>
      </p:sp>
    </p:spTree>
    <p:extLst>
      <p:ext uri="{BB962C8B-B14F-4D97-AF65-F5344CB8AC3E}">
        <p14:creationId xmlns:p14="http://schemas.microsoft.com/office/powerpoint/2010/main" val="25834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latin typeface="AvenirNextLTPro-Regular"/>
              </a:rPr>
              <a:t>A 1997 </a:t>
            </a:r>
            <a:r>
              <a:rPr lang="es-CO" sz="1800" b="0" i="0" u="none" strike="noStrike" baseline="0" dirty="0" err="1">
                <a:latin typeface="AvenirNextLTPro-Regular"/>
              </a:rPr>
              <a:t>study</a:t>
            </a:r>
            <a:r>
              <a:rPr lang="es-CO" sz="1800" b="0" i="0" u="none" strike="noStrike" baseline="0" dirty="0">
                <a:latin typeface="AvenirNextLTPro-Regular"/>
              </a:rPr>
              <a:t> </a:t>
            </a:r>
            <a:r>
              <a:rPr lang="es-CO" sz="1800" b="0" i="0" u="none" strike="noStrike" baseline="0" dirty="0" err="1">
                <a:latin typeface="AvenirNextLTPro-Regular"/>
              </a:rPr>
              <a:t>reported</a:t>
            </a:r>
            <a:endParaRPr lang="es-CO" sz="1800" b="0" i="0" u="none" strike="noStrike" baseline="0" dirty="0">
              <a:latin typeface="AvenirNextLTPro-Regular"/>
            </a:endParaRPr>
          </a:p>
          <a:p>
            <a:pPr algn="l"/>
            <a:r>
              <a:rPr lang="es-CO" sz="1800" b="0" i="0" u="none" strike="noStrike" baseline="0" dirty="0" err="1">
                <a:latin typeface="AvenirNextLTPro-Regular"/>
              </a:rPr>
              <a:t>that</a:t>
            </a:r>
            <a:r>
              <a:rPr lang="es-CO" sz="1800" b="0" i="0" u="none" strike="noStrike" baseline="0" dirty="0">
                <a:latin typeface="AvenirNextLTPro-Regular"/>
              </a:rPr>
              <a:t> </a:t>
            </a:r>
            <a:r>
              <a:rPr lang="es-CO" sz="1800" b="0" i="0" u="none" strike="noStrike" baseline="0" dirty="0" err="1">
                <a:latin typeface="AvenirNextLTPro-Regular"/>
              </a:rPr>
              <a:t>patients</a:t>
            </a:r>
            <a:r>
              <a:rPr lang="es-CO" sz="1800" b="0" i="0" u="none" strike="noStrike" baseline="0" dirty="0">
                <a:latin typeface="AvenirNextLTPro-Regular"/>
              </a:rPr>
              <a:t> </a:t>
            </a:r>
            <a:r>
              <a:rPr lang="es-CO" sz="1800" b="0" i="0" u="none" strike="noStrike" baseline="0" dirty="0" err="1">
                <a:latin typeface="AvenirNextLTPro-Regular"/>
              </a:rPr>
              <a:t>with</a:t>
            </a:r>
            <a:r>
              <a:rPr lang="es-CO" sz="1800" b="0" i="0" u="none" strike="noStrike" baseline="0" dirty="0">
                <a:latin typeface="AvenirNextLTPro-Regular"/>
              </a:rPr>
              <a:t> </a:t>
            </a:r>
            <a:r>
              <a:rPr lang="es-CO" sz="1800" b="0" i="0" u="none" strike="noStrike" baseline="0" dirty="0" err="1">
                <a:latin typeface="AvenirNextLTPro-Regular"/>
              </a:rPr>
              <a:t>overt</a:t>
            </a:r>
            <a:endParaRPr lang="es-CO" sz="1800" b="0" i="0" u="none" strike="noStrike" baseline="0" dirty="0">
              <a:latin typeface="AvenirNextLTPro-Regular"/>
            </a:endParaRPr>
          </a:p>
          <a:p>
            <a:pPr algn="l"/>
            <a:r>
              <a:rPr lang="es-CO" sz="1800" b="0" i="0" u="none" strike="noStrike" baseline="0" dirty="0" err="1">
                <a:latin typeface="AvenirNextLTPro-Regular"/>
              </a:rPr>
              <a:t>hypothyroidism</a:t>
            </a:r>
            <a:r>
              <a:rPr lang="es-CO" sz="1800" b="0" i="0" u="none" strike="noStrike" baseline="0" dirty="0">
                <a:latin typeface="AvenirNextLTPro-Regular"/>
              </a:rPr>
              <a:t> </a:t>
            </a:r>
            <a:r>
              <a:rPr lang="es-CO" sz="1800" b="0" i="0" u="none" strike="noStrike" baseline="0" dirty="0" err="1">
                <a:latin typeface="AvenirNextLTPro-Regular"/>
              </a:rPr>
              <a:t>most</a:t>
            </a:r>
            <a:r>
              <a:rPr lang="es-CO" sz="1800" b="0" i="0" u="none" strike="noStrike" baseline="0" dirty="0">
                <a:latin typeface="AvenirNextLTPro-Regular"/>
              </a:rPr>
              <a:t> </a:t>
            </a:r>
            <a:r>
              <a:rPr lang="es-CO" sz="1800" b="0" i="0" u="none" strike="noStrike" baseline="0" dirty="0" err="1">
                <a:latin typeface="AvenirNextLTPro-Regular"/>
              </a:rPr>
              <a:t>often</a:t>
            </a:r>
            <a:r>
              <a:rPr lang="es-CO" sz="1800" b="0" i="0" u="none" strike="noStrike" baseline="0" dirty="0">
                <a:latin typeface="AvenirNextLTPro-Regular"/>
              </a:rPr>
              <a:t> </a:t>
            </a:r>
            <a:r>
              <a:rPr lang="es-CO" sz="1800" b="0" i="0" u="none" strike="noStrike" baseline="0" dirty="0" err="1">
                <a:latin typeface="AvenirNextLTPro-Regular"/>
              </a:rPr>
              <a:t>experienced</a:t>
            </a:r>
            <a:endParaRPr lang="es-CO" sz="1800" b="0" i="0" u="none" strike="noStrike" baseline="0" dirty="0">
              <a:latin typeface="AvenirNextLTPro-Regular"/>
            </a:endParaRPr>
          </a:p>
          <a:p>
            <a:pPr algn="l"/>
            <a:r>
              <a:rPr lang="en-US" sz="1800" b="0" i="0" u="none" strike="noStrike" baseline="0" dirty="0">
                <a:latin typeface="AvenirNextLTPro-Regular"/>
              </a:rPr>
              <a:t>dry skin (76%), cold intolerance</a:t>
            </a:r>
          </a:p>
          <a:p>
            <a:pPr algn="l"/>
            <a:r>
              <a:rPr lang="es-CO" sz="1800" b="0" i="0" u="none" strike="noStrike" baseline="0" dirty="0">
                <a:latin typeface="AvenirNextLTPro-Regular"/>
              </a:rPr>
              <a:t>(64%), </a:t>
            </a:r>
            <a:r>
              <a:rPr lang="es-CO" sz="1800" b="0" i="0" u="none" strike="noStrike" baseline="0" dirty="0" err="1">
                <a:latin typeface="AvenirNextLTPro-Regular"/>
              </a:rPr>
              <a:t>coarse</a:t>
            </a:r>
            <a:r>
              <a:rPr lang="es-CO" sz="1800" b="0" i="0" u="none" strike="noStrike" baseline="0" dirty="0">
                <a:latin typeface="AvenirNextLTPro-Regular"/>
              </a:rPr>
              <a:t> skin (60%),</a:t>
            </a:r>
          </a:p>
          <a:p>
            <a:pPr algn="l"/>
            <a:r>
              <a:rPr lang="es-CO" sz="1800" b="0" i="0" u="none" strike="noStrike" baseline="0" dirty="0" err="1">
                <a:latin typeface="AvenirNextLTPro-Regular"/>
              </a:rPr>
              <a:t>puffy</a:t>
            </a:r>
            <a:r>
              <a:rPr lang="es-CO" sz="1800" b="0" i="0" u="none" strike="noStrike" baseline="0" dirty="0">
                <a:latin typeface="AvenirNextLTPro-Regular"/>
              </a:rPr>
              <a:t> </a:t>
            </a:r>
            <a:r>
              <a:rPr lang="es-CO" sz="1800" b="0" i="0" u="none" strike="noStrike" baseline="0" dirty="0" err="1">
                <a:latin typeface="AvenirNextLTPro-Regular"/>
              </a:rPr>
              <a:t>eyelids</a:t>
            </a:r>
            <a:r>
              <a:rPr lang="es-CO" sz="1800" b="0" i="0" u="none" strike="noStrike" baseline="0" dirty="0">
                <a:latin typeface="AvenirNextLTPro-Regular"/>
              </a:rPr>
              <a:t> (60%), </a:t>
            </a:r>
            <a:r>
              <a:rPr lang="es-CO" sz="1800" b="0" i="0" u="none" strike="noStrike" baseline="0" dirty="0" err="1">
                <a:latin typeface="AvenirNextLTPro-Regular"/>
              </a:rPr>
              <a:t>decreased</a:t>
            </a:r>
            <a:endParaRPr lang="es-CO" sz="1800" b="0" i="0" u="none" strike="noStrike" baseline="0" dirty="0">
              <a:latin typeface="AvenirNextLTPro-Regular"/>
            </a:endParaRPr>
          </a:p>
          <a:p>
            <a:pPr algn="l"/>
            <a:r>
              <a:rPr lang="es-CO" sz="1800" b="0" i="0" u="none" strike="noStrike" baseline="0" dirty="0" err="1">
                <a:latin typeface="AvenirNextLTPro-Regular"/>
              </a:rPr>
              <a:t>sweating</a:t>
            </a:r>
            <a:r>
              <a:rPr lang="es-CO" sz="1800" b="0" i="0" u="none" strike="noStrike" baseline="0" dirty="0">
                <a:latin typeface="AvenirNextLTPro-Regular"/>
              </a:rPr>
              <a:t> (54%), </a:t>
            </a:r>
            <a:r>
              <a:rPr lang="es-CO" sz="1800" b="0" i="0" u="none" strike="noStrike" baseline="0" dirty="0" err="1">
                <a:latin typeface="AvenirNextLTPro-Regular"/>
              </a:rPr>
              <a:t>weight</a:t>
            </a:r>
            <a:r>
              <a:rPr lang="es-CO" sz="1800" b="0" i="0" u="none" strike="noStrike" baseline="0" dirty="0">
                <a:latin typeface="AvenirNextLTPro-Regular"/>
              </a:rPr>
              <a:t> </a:t>
            </a:r>
            <a:r>
              <a:rPr lang="es-CO" sz="1800" b="0" i="0" u="none" strike="noStrike" baseline="0" dirty="0" err="1">
                <a:latin typeface="AvenirNextLTPro-Regular"/>
              </a:rPr>
              <a:t>gain</a:t>
            </a:r>
            <a:endParaRPr lang="es-CO" sz="1800" b="0" i="0" u="none" strike="noStrike" baseline="0" dirty="0">
              <a:latin typeface="AvenirNextLTPro-Regular"/>
            </a:endParaRPr>
          </a:p>
          <a:p>
            <a:pPr algn="l"/>
            <a:r>
              <a:rPr lang="es-CO" sz="1800" b="0" i="0" u="none" strike="noStrike" baseline="0" dirty="0">
                <a:latin typeface="AvenirNextLTPro-Regular"/>
              </a:rPr>
              <a:t>(54%), </a:t>
            </a:r>
            <a:r>
              <a:rPr lang="es-CO" sz="1800" b="0" i="0" u="none" strike="noStrike" baseline="0" dirty="0" err="1">
                <a:latin typeface="AvenirNextLTPro-Regular"/>
              </a:rPr>
              <a:t>paresthesias</a:t>
            </a:r>
            <a:r>
              <a:rPr lang="es-CO" sz="1800" b="0" i="0" u="none" strike="noStrike" baseline="0" dirty="0">
                <a:latin typeface="AvenirNextLTPro-Regular"/>
              </a:rPr>
              <a:t> (52%), </a:t>
            </a:r>
            <a:r>
              <a:rPr lang="es-CO" sz="1800" b="0" i="0" u="none" strike="noStrike" baseline="0" dirty="0" err="1">
                <a:latin typeface="AvenirNextLTPro-Regular"/>
              </a:rPr>
              <a:t>cold</a:t>
            </a:r>
            <a:endParaRPr lang="es-CO" sz="1800" b="0" i="0" u="none" strike="noStrike" baseline="0" dirty="0">
              <a:latin typeface="AvenirNextLTPro-Regular"/>
            </a:endParaRPr>
          </a:p>
          <a:p>
            <a:pPr algn="l"/>
            <a:r>
              <a:rPr lang="es-CO" sz="1800" b="0" i="0" u="none" strike="noStrike" baseline="0" dirty="0">
                <a:latin typeface="AvenirNextLTPro-Regular"/>
              </a:rPr>
              <a:t>skin (50%), and </a:t>
            </a:r>
            <a:r>
              <a:rPr lang="es-CO" sz="1800" b="0" i="0" u="none" strike="noStrike" baseline="0" dirty="0" err="1">
                <a:latin typeface="AvenirNextLTPro-Regular"/>
              </a:rPr>
              <a:t>constipation</a:t>
            </a:r>
            <a:endParaRPr lang="es-CO" sz="1800" b="0" i="0" u="none" strike="noStrike" baseline="0" dirty="0">
              <a:latin typeface="AvenirNextLTPro-Regular"/>
            </a:endParaRPr>
          </a:p>
          <a:p>
            <a:pPr algn="l"/>
            <a:r>
              <a:rPr lang="es-CO" sz="1800" b="0" i="0" u="none" strike="noStrike" baseline="0" dirty="0">
                <a:latin typeface="AvenirNextLTPro-Regular"/>
              </a:rPr>
              <a:t>(48%) (15).</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7</a:t>
            </a:fld>
            <a:endParaRPr lang="es-CO"/>
          </a:p>
        </p:txBody>
      </p:sp>
    </p:spTree>
    <p:extLst>
      <p:ext uri="{BB962C8B-B14F-4D97-AF65-F5344CB8AC3E}">
        <p14:creationId xmlns:p14="http://schemas.microsoft.com/office/powerpoint/2010/main" val="232994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acentuación extrema de la tirotoxicosis. </a:t>
            </a:r>
          </a:p>
          <a:p>
            <a:r>
              <a:rPr lang="en-US" dirty="0"/>
              <a:t>The condition is rare, however, mortality rates are high and may approach 10-20%.</a:t>
            </a:r>
            <a:r>
              <a:rPr lang="es-MX" sz="1200" b="0" i="0" u="none" strike="noStrike" kern="1200" baseline="0" dirty="0">
                <a:solidFill>
                  <a:schemeClr val="tx1"/>
                </a:solidFill>
                <a:latin typeface="+mn-lt"/>
                <a:ea typeface="+mn-ea"/>
                <a:cs typeface="+mn-cs"/>
              </a:rPr>
              <a:t> </a:t>
            </a:r>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72</a:t>
            </a:fld>
            <a:endParaRPr lang="es-CO"/>
          </a:p>
        </p:txBody>
      </p:sp>
    </p:spTree>
    <p:extLst>
      <p:ext uri="{BB962C8B-B14F-4D97-AF65-F5344CB8AC3E}">
        <p14:creationId xmlns:p14="http://schemas.microsoft.com/office/powerpoint/2010/main" val="32470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Este se diseña para inhibir la síntesis y la liberación de hormonas y de contrarrestar el incremento de la sensibilidad hormonal a la estimulación adrenérgica mediada por la tirotoxicosis grave, además de para combatir la </a:t>
            </a:r>
            <a:r>
              <a:rPr lang="es-MX" dirty="0" err="1"/>
              <a:t>hiperpirexia</a:t>
            </a:r>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CO"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Se administran dosis altas de un </a:t>
            </a:r>
            <a:r>
              <a:rPr lang="es-MX" sz="1200" b="0" i="0" u="none" strike="noStrike" kern="1200" baseline="0" dirty="0" err="1">
                <a:solidFill>
                  <a:schemeClr val="tx1"/>
                </a:solidFill>
                <a:latin typeface="+mn-lt"/>
                <a:ea typeface="+mn-ea"/>
                <a:cs typeface="+mn-cs"/>
              </a:rPr>
              <a:t>antitiroideo</a:t>
            </a:r>
            <a:r>
              <a:rPr lang="es-MX" sz="1200" b="0" i="0" u="none" strike="noStrike" kern="1200" baseline="0" dirty="0">
                <a:solidFill>
                  <a:schemeClr val="tx1"/>
                </a:solidFill>
                <a:latin typeface="+mn-lt"/>
                <a:ea typeface="+mn-ea"/>
                <a:cs typeface="+mn-cs"/>
              </a:rPr>
              <a:t> (hasta 400 mg de PTU cada 4-6 h), por boca, por sonda gástrica o, si es necesario, por vía rectal. El PTU es preferible al </a:t>
            </a:r>
            <a:r>
              <a:rPr lang="es-MX" sz="1200" b="0" i="0" u="none" strike="noStrike" kern="1200" baseline="0" dirty="0" err="1">
                <a:solidFill>
                  <a:schemeClr val="tx1"/>
                </a:solidFill>
                <a:latin typeface="+mn-lt"/>
                <a:ea typeface="+mn-ea"/>
                <a:cs typeface="+mn-cs"/>
              </a:rPr>
              <a:t>metimazol</a:t>
            </a:r>
            <a:r>
              <a:rPr lang="es-MX" sz="1200" b="0" i="0" u="none" strike="noStrike" kern="1200" baseline="0" dirty="0">
                <a:solidFill>
                  <a:schemeClr val="tx1"/>
                </a:solidFill>
                <a:latin typeface="+mn-lt"/>
                <a:ea typeface="+mn-ea"/>
                <a:cs typeface="+mn-cs"/>
              </a:rPr>
              <a:t>, por ejercer un efecto adicional de inhibición de la generación periférica y tiroidea de T3 a partir de T4, por acción de la </a:t>
            </a:r>
            <a:r>
              <a:rPr lang="es-MX" sz="1200" b="0" i="0" u="none" strike="noStrike" kern="1200" baseline="0" dirty="0" err="1">
                <a:solidFill>
                  <a:schemeClr val="tx1"/>
                </a:solidFill>
                <a:latin typeface="+mn-lt"/>
                <a:ea typeface="+mn-ea"/>
                <a:cs typeface="+mn-cs"/>
              </a:rPr>
              <a:t>yodotironina</a:t>
            </a:r>
            <a:r>
              <a:rPr lang="es-MX" sz="1200" b="0" i="0" u="none" strike="noStrike" kern="1200" baseline="0" dirty="0">
                <a:solidFill>
                  <a:schemeClr val="tx1"/>
                </a:solidFill>
                <a:latin typeface="+mn-lt"/>
                <a:ea typeface="+mn-ea"/>
                <a:cs typeface="+mn-cs"/>
              </a:rPr>
              <a:t> </a:t>
            </a:r>
            <a:r>
              <a:rPr lang="es-MX" sz="1200" b="0" i="0" u="none" strike="noStrike" kern="1200" baseline="0" dirty="0" err="1">
                <a:solidFill>
                  <a:schemeClr val="tx1"/>
                </a:solidFill>
                <a:latin typeface="+mn-lt"/>
                <a:ea typeface="+mn-ea"/>
                <a:cs typeface="+mn-cs"/>
              </a:rPr>
              <a:t>desyodasa</a:t>
            </a:r>
            <a:r>
              <a:rPr lang="es-MX" sz="1200" b="0" i="0" u="none" strike="noStrike" kern="1200" baseline="0" dirty="0">
                <a:solidFill>
                  <a:schemeClr val="tx1"/>
                </a:solidFill>
                <a:latin typeface="+mn-lt"/>
                <a:ea typeface="+mn-ea"/>
                <a:cs typeface="+mn-cs"/>
              </a:rPr>
              <a:t> de tipo 1, que es la principal fuente de T3.181,182,258,259 La administración de PTU inicia el tratamiento del período poscrisis y evita el aumento de las reservas de hormonas glandulares a través de la aportación de yoduro, cuya administración inmediata es de la máxima importancia. </a:t>
            </a:r>
          </a:p>
          <a:p>
            <a:endParaRPr lang="es-MX"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El yoduro, administrado en forma de SSKI (3 gotas dos veces/día) o de su equivalente en solución de </a:t>
            </a:r>
            <a:r>
              <a:rPr lang="es-MX" sz="1200" b="0" i="0" u="none" strike="noStrike" kern="1200" baseline="0" dirty="0" err="1">
                <a:solidFill>
                  <a:schemeClr val="tx1"/>
                </a:solidFill>
                <a:latin typeface="+mn-lt"/>
                <a:ea typeface="+mn-ea"/>
                <a:cs typeface="+mn-cs"/>
              </a:rPr>
              <a:t>Lugol</a:t>
            </a:r>
            <a:r>
              <a:rPr lang="es-MX" sz="1200" b="0" i="0" u="none" strike="noStrike" kern="1200" baseline="0" dirty="0">
                <a:solidFill>
                  <a:schemeClr val="tx1"/>
                </a:solidFill>
                <a:latin typeface="+mn-lt"/>
                <a:ea typeface="+mn-ea"/>
                <a:cs typeface="+mn-cs"/>
              </a:rPr>
              <a:t> (10 gotas dos veces/día), retrasa de manera aguda la liberación de hormona preformada por parte de la glándula tiroidea. </a:t>
            </a:r>
          </a:p>
          <a:p>
            <a:endParaRPr lang="es-MX"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dosis altas de </a:t>
            </a:r>
            <a:r>
              <a:rPr lang="es-MX" sz="1200" b="0" i="0" u="none" strike="noStrike" kern="1200" baseline="0" dirty="0" err="1">
                <a:solidFill>
                  <a:schemeClr val="tx1"/>
                </a:solidFill>
                <a:latin typeface="+mn-lt"/>
                <a:ea typeface="+mn-ea"/>
                <a:cs typeface="+mn-cs"/>
              </a:rPr>
              <a:t>dexametasona</a:t>
            </a:r>
            <a:r>
              <a:rPr lang="es-MX" sz="1200" b="0" i="0" u="none" strike="noStrike" kern="1200" baseline="0" dirty="0">
                <a:solidFill>
                  <a:schemeClr val="tx1"/>
                </a:solidFill>
                <a:latin typeface="+mn-lt"/>
                <a:ea typeface="+mn-ea"/>
                <a:cs typeface="+mn-cs"/>
              </a:rPr>
              <a:t> (8 mg por vía oral una vez/día) o hidrocortisona (150 mg cada 8 h), para reforzar la respuesta al estrés e inhibir la liberación hormonal de la glándula y, posiblemente, la generación periférica de T3 a partir de T4, estableciéndose una acción sinérgica con el yoduro y el PTU, respectivamente. El uso combinado de PTU, yoduro y glucocorticoides permite normalizar la concentración de T3 en un plazo de 24-48 h.</a:t>
            </a:r>
            <a:endParaRPr lang="es-CO" dirty="0"/>
          </a:p>
          <a:p>
            <a:endParaRPr lang="es-CO" dirty="0"/>
          </a:p>
        </p:txBody>
      </p:sp>
      <p:sp>
        <p:nvSpPr>
          <p:cNvPr id="4" name="Marcador de número de diapositiva 3"/>
          <p:cNvSpPr>
            <a:spLocks noGrp="1"/>
          </p:cNvSpPr>
          <p:nvPr>
            <p:ph type="sldNum" sz="quarter" idx="10"/>
          </p:nvPr>
        </p:nvSpPr>
        <p:spPr/>
        <p:txBody>
          <a:bodyPr/>
          <a:lstStyle/>
          <a:p>
            <a:fld id="{4C76695D-DC9D-4ED8-9E9D-09EF5BC17723}" type="slidenum">
              <a:rPr lang="es-CO" smtClean="0"/>
              <a:t>74</a:t>
            </a:fld>
            <a:endParaRPr lang="es-CO"/>
          </a:p>
        </p:txBody>
      </p:sp>
    </p:spTree>
    <p:extLst>
      <p:ext uri="{BB962C8B-B14F-4D97-AF65-F5344CB8AC3E}">
        <p14:creationId xmlns:p14="http://schemas.microsoft.com/office/powerpoint/2010/main" val="137006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10-year-old girl with a history of Hashimoto’s thyroiditis, the plaque appeared shortly after diagnosis and grew slowly over the next 2 years. Biopsy revealed an increase in dermal mucin which could be secondary to myxedema </a:t>
            </a:r>
            <a:r>
              <a:rPr lang="es-CO" sz="1200" b="0" i="0" u="none" strike="noStrike" kern="1200" baseline="0" dirty="0">
                <a:solidFill>
                  <a:schemeClr val="tx1"/>
                </a:solidFill>
                <a:latin typeface="+mn-lt"/>
                <a:ea typeface="+mn-ea"/>
                <a:cs typeface="+mn-cs"/>
              </a:rPr>
              <a:t>(</a:t>
            </a:r>
            <a:r>
              <a:rPr lang="es-CO" sz="1200" b="0" i="0" u="none" strike="noStrike" kern="1200" baseline="0" dirty="0" err="1">
                <a:solidFill>
                  <a:schemeClr val="tx1"/>
                </a:solidFill>
                <a:latin typeface="+mn-lt"/>
                <a:ea typeface="+mn-ea"/>
                <a:cs typeface="+mn-cs"/>
              </a:rPr>
              <a:t>generalized</a:t>
            </a:r>
            <a:r>
              <a:rPr lang="es-CO" sz="1200" b="0" i="0" u="none" strike="noStrike" kern="1200" baseline="0" dirty="0">
                <a:solidFill>
                  <a:schemeClr val="tx1"/>
                </a:solidFill>
                <a:latin typeface="+mn-lt"/>
                <a:ea typeface="+mn-ea"/>
                <a:cs typeface="+mn-cs"/>
              </a:rPr>
              <a:t> versus </a:t>
            </a:r>
            <a:r>
              <a:rPr lang="es-CO" sz="1200" b="0" i="0" u="none" strike="noStrike" kern="1200" baseline="0" dirty="0" err="1">
                <a:solidFill>
                  <a:schemeClr val="tx1"/>
                </a:solidFill>
                <a:latin typeface="+mn-lt"/>
                <a:ea typeface="+mn-ea"/>
                <a:cs typeface="+mn-cs"/>
              </a:rPr>
              <a:t>pretibial</a:t>
            </a:r>
            <a:r>
              <a:rPr lang="es-CO" sz="1200" b="0" i="0" u="none" strike="noStrike" kern="1200" baseline="0" dirty="0">
                <a:solidFill>
                  <a:schemeClr val="tx1"/>
                </a:solidFill>
                <a:latin typeface="+mn-lt"/>
                <a:ea typeface="+mn-ea"/>
                <a:cs typeface="+mn-cs"/>
              </a:rPr>
              <a:t> versus </a:t>
            </a:r>
            <a:r>
              <a:rPr lang="es-CO" sz="1200" b="0" i="0" u="none" strike="noStrike" kern="1200" baseline="0" dirty="0" err="1">
                <a:solidFill>
                  <a:schemeClr val="tx1"/>
                </a:solidFill>
                <a:latin typeface="+mn-lt"/>
                <a:ea typeface="+mn-ea"/>
                <a:cs typeface="+mn-cs"/>
              </a:rPr>
              <a:t>lichen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collagen</a:t>
            </a:r>
            <a:r>
              <a:rPr lang="es-CO" sz="1200" b="0" i="0" u="none" strike="noStrike" kern="1200" baseline="0" dirty="0">
                <a:solidFill>
                  <a:schemeClr val="tx1"/>
                </a:solidFill>
                <a:latin typeface="+mn-lt"/>
                <a:ea typeface="+mn-ea"/>
                <a:cs typeface="+mn-cs"/>
              </a:rPr>
              <a:t> vascular </a:t>
            </a:r>
            <a:r>
              <a:rPr lang="es-CO" sz="1200" b="0" i="0" u="none" strike="noStrike" kern="1200" baseline="0" dirty="0" err="1">
                <a:solidFill>
                  <a:schemeClr val="tx1"/>
                </a:solidFill>
                <a:latin typeface="+mn-lt"/>
                <a:ea typeface="+mn-ea"/>
                <a:cs typeface="+mn-cs"/>
              </a:rPr>
              <a:t>diseases</a:t>
            </a:r>
            <a:r>
              <a:rPr lang="es-CO" sz="1200" b="0" i="0" u="none" strike="noStrike" kern="1200" baseline="0" dirty="0">
                <a:solidFill>
                  <a:schemeClr val="tx1"/>
                </a:solidFill>
                <a:latin typeface="+mn-lt"/>
                <a:ea typeface="+mn-ea"/>
                <a:cs typeface="+mn-cs"/>
              </a:rPr>
              <a:t> (lupus </a:t>
            </a:r>
            <a:r>
              <a:rPr lang="es-CO" sz="1200" b="0" i="0" u="none" strike="noStrike" kern="1200" baseline="0" dirty="0" err="1">
                <a:solidFill>
                  <a:schemeClr val="tx1"/>
                </a:solidFill>
                <a:latin typeface="+mn-lt"/>
                <a:ea typeface="+mn-ea"/>
                <a:cs typeface="+mn-cs"/>
              </a:rPr>
              <a:t>erythematosus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dermatomyositis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or</a:t>
            </a:r>
            <a:r>
              <a:rPr lang="es-CO" sz="1200" b="0" i="0" u="none" strike="noStrike" kern="1200" baseline="0" dirty="0">
                <a:solidFill>
                  <a:schemeClr val="tx1"/>
                </a:solidFill>
                <a:latin typeface="+mn-lt"/>
                <a:ea typeface="+mn-ea"/>
                <a:cs typeface="+mn-cs"/>
              </a:rPr>
              <a:t> focal </a:t>
            </a:r>
            <a:r>
              <a:rPr lang="en-US" sz="1200" b="0" i="0" u="none" strike="noStrike" kern="1200" baseline="0" dirty="0">
                <a:solidFill>
                  <a:schemeClr val="tx1"/>
                </a:solidFill>
                <a:latin typeface="+mn-lt"/>
                <a:ea typeface="+mn-ea"/>
                <a:cs typeface="+mn-cs"/>
              </a:rPr>
              <a:t>cutaneous mucinosis. She had a negative connective tissue disease workup (ANA, DNA antibodies), and clinically the lesion was a localized, raised, waxy plaque reminiscent of classic pretibial myxedema. The patient and mother described a waxing and waning course of Hashimoto’s over the last two years; however laboratory evaluation of the disease is </a:t>
            </a:r>
            <a:r>
              <a:rPr lang="es-CO" sz="1200" b="0" i="0" u="none" strike="noStrike" kern="1200" baseline="0" dirty="0" err="1">
                <a:solidFill>
                  <a:schemeClr val="tx1"/>
                </a:solidFill>
                <a:latin typeface="+mn-lt"/>
                <a:ea typeface="+mn-ea"/>
                <a:cs typeface="+mn-cs"/>
              </a:rPr>
              <a:t>minimal</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9</a:t>
            </a:fld>
            <a:endParaRPr lang="es-CO"/>
          </a:p>
        </p:txBody>
      </p:sp>
    </p:spTree>
    <p:extLst>
      <p:ext uri="{BB962C8B-B14F-4D97-AF65-F5344CB8AC3E}">
        <p14:creationId xmlns:p14="http://schemas.microsoft.com/office/powerpoint/2010/main" val="89633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10</a:t>
            </a:fld>
            <a:endParaRPr lang="es-CO"/>
          </a:p>
        </p:txBody>
      </p:sp>
    </p:spTree>
    <p:extLst>
      <p:ext uri="{BB962C8B-B14F-4D97-AF65-F5344CB8AC3E}">
        <p14:creationId xmlns:p14="http://schemas.microsoft.com/office/powerpoint/2010/main" val="362486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kern="1200" dirty="0">
                <a:solidFill>
                  <a:schemeClr val="tx1"/>
                </a:solidFill>
                <a:effectLst/>
                <a:latin typeface="+mn-lt"/>
                <a:ea typeface="+mn-ea"/>
                <a:cs typeface="+mn-cs"/>
              </a:rPr>
              <a:t>Disminución del R-LDL. </a:t>
            </a:r>
          </a:p>
          <a:p>
            <a:r>
              <a:rPr lang="es-CO" sz="1200" b="1" i="0" kern="1200" dirty="0" err="1">
                <a:solidFill>
                  <a:schemeClr val="tx1"/>
                </a:solidFill>
                <a:effectLst/>
                <a:latin typeface="+mn-lt"/>
                <a:ea typeface="+mn-ea"/>
                <a:cs typeface="+mn-cs"/>
              </a:rPr>
              <a:t>Thyroid</a:t>
            </a:r>
            <a:r>
              <a:rPr lang="es-CO" sz="1200" b="0" i="0" kern="1200" dirty="0">
                <a:solidFill>
                  <a:schemeClr val="tx1"/>
                </a:solidFill>
                <a:effectLst/>
                <a:latin typeface="+mn-lt"/>
                <a:ea typeface="+mn-ea"/>
                <a:cs typeface="+mn-cs"/>
              </a:rPr>
              <a:t> hormone </a:t>
            </a:r>
            <a:r>
              <a:rPr lang="es-CO" sz="1200" b="0" i="0" kern="1200" dirty="0" err="1">
                <a:solidFill>
                  <a:schemeClr val="tx1"/>
                </a:solidFill>
                <a:effectLst/>
                <a:latin typeface="+mn-lt"/>
                <a:ea typeface="+mn-ea"/>
                <a:cs typeface="+mn-cs"/>
              </a:rPr>
              <a:t>is</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known</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to</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play</a:t>
            </a:r>
            <a:r>
              <a:rPr lang="es-CO" sz="1200" b="0" i="0" kern="1200" dirty="0">
                <a:solidFill>
                  <a:schemeClr val="tx1"/>
                </a:solidFill>
                <a:effectLst/>
                <a:latin typeface="+mn-lt"/>
                <a:ea typeface="+mn-ea"/>
                <a:cs typeface="+mn-cs"/>
              </a:rPr>
              <a:t> a role in </a:t>
            </a:r>
            <a:r>
              <a:rPr lang="es-CO" sz="1200" b="0" i="0" kern="1200" dirty="0" err="1">
                <a:solidFill>
                  <a:schemeClr val="tx1"/>
                </a:solidFill>
                <a:effectLst/>
                <a:latin typeface="+mn-lt"/>
                <a:ea typeface="+mn-ea"/>
                <a:cs typeface="+mn-cs"/>
              </a:rPr>
              <a:t>regulating</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the</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synthesis</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metabolism</a:t>
            </a:r>
            <a:r>
              <a:rPr lang="es-CO" sz="1200" b="0" i="0" kern="1200" dirty="0">
                <a:solidFill>
                  <a:schemeClr val="tx1"/>
                </a:solidFill>
                <a:effectLst/>
                <a:latin typeface="+mn-lt"/>
                <a:ea typeface="+mn-ea"/>
                <a:cs typeface="+mn-cs"/>
              </a:rPr>
              <a:t>, and </a:t>
            </a:r>
            <a:r>
              <a:rPr lang="es-CO" sz="1200" b="0" i="0" kern="1200" dirty="0" err="1">
                <a:solidFill>
                  <a:schemeClr val="tx1"/>
                </a:solidFill>
                <a:effectLst/>
                <a:latin typeface="+mn-lt"/>
                <a:ea typeface="+mn-ea"/>
                <a:cs typeface="+mn-cs"/>
              </a:rPr>
              <a:t>mobilization</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of</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lipids</a:t>
            </a:r>
            <a:r>
              <a:rPr lang="es-CO" sz="1200" b="0" i="0" kern="1200" dirty="0">
                <a:solidFill>
                  <a:schemeClr val="tx1"/>
                </a:solidFill>
                <a:effectLst/>
                <a:latin typeface="+mn-lt"/>
                <a:ea typeface="+mn-ea"/>
                <a:cs typeface="+mn-cs"/>
              </a:rPr>
              <a:t>. In </a:t>
            </a:r>
            <a:r>
              <a:rPr lang="es-CO" sz="1200" b="0" i="0" kern="1200" dirty="0" err="1">
                <a:solidFill>
                  <a:schemeClr val="tx1"/>
                </a:solidFill>
                <a:effectLst/>
                <a:latin typeface="+mn-lt"/>
                <a:ea typeface="+mn-ea"/>
                <a:cs typeface="+mn-cs"/>
              </a:rPr>
              <a:t>patients</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with</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overt</a:t>
            </a:r>
            <a:r>
              <a:rPr lang="es-CO" sz="1200" b="0" i="0" kern="1200" dirty="0">
                <a:solidFill>
                  <a:schemeClr val="tx1"/>
                </a:solidFill>
                <a:effectLst/>
                <a:latin typeface="+mn-lt"/>
                <a:ea typeface="+mn-ea"/>
                <a:cs typeface="+mn-cs"/>
              </a:rPr>
              <a:t> </a:t>
            </a:r>
            <a:r>
              <a:rPr lang="es-CO" sz="1200" b="1" i="0" kern="1200" dirty="0" err="1">
                <a:solidFill>
                  <a:schemeClr val="tx1"/>
                </a:solidFill>
                <a:effectLst/>
                <a:latin typeface="+mn-lt"/>
                <a:ea typeface="+mn-ea"/>
                <a:cs typeface="+mn-cs"/>
              </a:rPr>
              <a:t>hypothyroidism</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there</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is</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an</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increase</a:t>
            </a:r>
            <a:r>
              <a:rPr lang="es-CO" sz="1200" b="0" i="0" kern="1200" dirty="0">
                <a:solidFill>
                  <a:schemeClr val="tx1"/>
                </a:solidFill>
                <a:effectLst/>
                <a:latin typeface="+mn-lt"/>
                <a:ea typeface="+mn-ea"/>
                <a:cs typeface="+mn-cs"/>
              </a:rPr>
              <a:t> in </a:t>
            </a:r>
            <a:r>
              <a:rPr lang="es-CO" sz="1200" b="0" i="0" kern="1200" dirty="0" err="1">
                <a:solidFill>
                  <a:schemeClr val="tx1"/>
                </a:solidFill>
                <a:effectLst/>
                <a:latin typeface="+mn-lt"/>
                <a:ea typeface="+mn-ea"/>
                <a:cs typeface="+mn-cs"/>
              </a:rPr>
              <a:t>serum</a:t>
            </a:r>
            <a:r>
              <a:rPr lang="es-CO" sz="1200" b="0" i="0" kern="1200" dirty="0">
                <a:solidFill>
                  <a:schemeClr val="tx1"/>
                </a:solidFill>
                <a:effectLst/>
                <a:latin typeface="+mn-lt"/>
                <a:ea typeface="+mn-ea"/>
                <a:cs typeface="+mn-cs"/>
              </a:rPr>
              <a:t> total </a:t>
            </a:r>
            <a:r>
              <a:rPr lang="es-CO" sz="1200" b="0" i="0" kern="1200" dirty="0" err="1">
                <a:solidFill>
                  <a:schemeClr val="tx1"/>
                </a:solidFill>
                <a:effectLst/>
                <a:latin typeface="+mn-lt"/>
                <a:ea typeface="+mn-ea"/>
                <a:cs typeface="+mn-cs"/>
              </a:rPr>
              <a:t>cholesterol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low-density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lipoprotein</a:t>
            </a:r>
            <a:r>
              <a:rPr lang="es-CO" sz="1200" b="0" i="0" kern="1200" dirty="0">
                <a:solidFill>
                  <a:schemeClr val="tx1"/>
                </a:solidFill>
                <a:effectLst/>
                <a:latin typeface="+mn-lt"/>
                <a:ea typeface="+mn-ea"/>
                <a:cs typeface="+mn-cs"/>
              </a:rPr>
              <a:t> (LDL) </a:t>
            </a:r>
            <a:r>
              <a:rPr lang="es-CO" sz="1200" b="0" i="0" kern="1200" dirty="0" err="1">
                <a:solidFill>
                  <a:schemeClr val="tx1"/>
                </a:solidFill>
                <a:effectLst/>
                <a:latin typeface="+mn-lt"/>
                <a:ea typeface="+mn-ea"/>
                <a:cs typeface="+mn-cs"/>
              </a:rPr>
              <a:t>cholesterol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apolipoprotein</a:t>
            </a:r>
            <a:r>
              <a:rPr lang="es-CO" sz="1200" b="0" i="0" kern="1200" dirty="0">
                <a:solidFill>
                  <a:schemeClr val="tx1"/>
                </a:solidFill>
                <a:effectLst/>
                <a:latin typeface="+mn-lt"/>
                <a:ea typeface="+mn-ea"/>
                <a:cs typeface="+mn-cs"/>
              </a:rPr>
              <a:t> B, </a:t>
            </a:r>
            <a:r>
              <a:rPr lang="es-CO" sz="1200" b="0" i="0" kern="1200" dirty="0" err="1">
                <a:solidFill>
                  <a:schemeClr val="tx1"/>
                </a:solidFill>
                <a:effectLst/>
                <a:latin typeface="+mn-lt"/>
                <a:ea typeface="+mn-ea"/>
                <a:cs typeface="+mn-cs"/>
              </a:rPr>
              <a:t>lipoprotein</a:t>
            </a:r>
            <a:r>
              <a:rPr lang="es-CO" sz="1200" b="0" i="0" kern="1200" dirty="0">
                <a:solidFill>
                  <a:schemeClr val="tx1"/>
                </a:solidFill>
                <a:effectLst/>
                <a:latin typeface="+mn-lt"/>
                <a:ea typeface="+mn-ea"/>
                <a:cs typeface="+mn-cs"/>
              </a:rPr>
              <a:t>(a) </a:t>
            </a:r>
            <a:r>
              <a:rPr lang="es-CO" sz="1200" b="0" i="0" kern="1200" dirty="0" err="1">
                <a:solidFill>
                  <a:schemeClr val="tx1"/>
                </a:solidFill>
                <a:effectLst/>
                <a:latin typeface="+mn-lt"/>
                <a:ea typeface="+mn-ea"/>
                <a:cs typeface="+mn-cs"/>
              </a:rPr>
              <a:t>levels</a:t>
            </a:r>
            <a:r>
              <a:rPr lang="es-CO" sz="1200" b="0" i="0" kern="1200" dirty="0">
                <a:solidFill>
                  <a:schemeClr val="tx1"/>
                </a:solidFill>
                <a:effectLst/>
                <a:latin typeface="+mn-lt"/>
                <a:ea typeface="+mn-ea"/>
                <a:cs typeface="+mn-cs"/>
              </a:rPr>
              <a:t>, and </a:t>
            </a:r>
            <a:r>
              <a:rPr lang="es-CO" sz="1200" b="0" i="0" kern="1200" dirty="0" err="1">
                <a:solidFill>
                  <a:schemeClr val="tx1"/>
                </a:solidFill>
                <a:effectLst/>
                <a:latin typeface="+mn-lt"/>
                <a:ea typeface="+mn-ea"/>
                <a:cs typeface="+mn-cs"/>
              </a:rPr>
              <a:t>possibly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triglyceride</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levels</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Una causa secundaria de hiperlipidemia (en cualquier persona con C-LDL descartar hipotiroidismo. </a:t>
            </a:r>
          </a:p>
          <a:p>
            <a:r>
              <a:rPr lang="es-CO" sz="1200" b="0" i="0" kern="1200" dirty="0" err="1">
                <a:solidFill>
                  <a:schemeClr val="tx1"/>
                </a:solidFill>
                <a:effectLst/>
                <a:latin typeface="+mn-lt"/>
                <a:ea typeface="+mn-ea"/>
                <a:cs typeface="+mn-cs"/>
              </a:rPr>
              <a:t>Japan</a:t>
            </a:r>
            <a:r>
              <a:rPr lang="es-CO" sz="1200" b="0" i="0" kern="1200" dirty="0">
                <a:solidFill>
                  <a:schemeClr val="tx1"/>
                </a:solidFill>
                <a:effectLst/>
                <a:latin typeface="+mn-lt"/>
                <a:ea typeface="+mn-ea"/>
                <a:cs typeface="+mn-cs"/>
              </a:rPr>
              <a:t> 4.3% </a:t>
            </a:r>
            <a:r>
              <a:rPr lang="es-CO" sz="1200" b="0" i="0" kern="1200" dirty="0" err="1">
                <a:solidFill>
                  <a:schemeClr val="tx1"/>
                </a:solidFill>
                <a:effectLst/>
                <a:latin typeface="+mn-lt"/>
                <a:ea typeface="+mn-ea"/>
                <a:cs typeface="+mn-cs"/>
              </a:rPr>
              <a:t>hypotiroidism</a:t>
            </a:r>
            <a:r>
              <a:rPr lang="es-CO" sz="1200" b="0" i="0" kern="1200" dirty="0">
                <a:solidFill>
                  <a:schemeClr val="tx1"/>
                </a:solidFill>
                <a:effectLst/>
                <a:latin typeface="+mn-lt"/>
                <a:ea typeface="+mn-ea"/>
                <a:cs typeface="+mn-cs"/>
              </a:rPr>
              <a:t> and </a:t>
            </a:r>
            <a:r>
              <a:rPr lang="es-CO" sz="1200" b="0" i="0" kern="1200" dirty="0" err="1">
                <a:solidFill>
                  <a:schemeClr val="tx1"/>
                </a:solidFill>
                <a:effectLst/>
                <a:latin typeface="+mn-lt"/>
                <a:ea typeface="+mn-ea"/>
                <a:cs typeface="+mn-cs"/>
              </a:rPr>
              <a:t>hypercholesterolemia</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56% hipercolesterolemia. 34% </a:t>
            </a:r>
            <a:r>
              <a:rPr lang="es-CO" sz="1200" b="0" i="0" kern="1200" dirty="0" err="1">
                <a:solidFill>
                  <a:schemeClr val="tx1"/>
                </a:solidFill>
                <a:effectLst/>
                <a:latin typeface="+mn-lt"/>
                <a:ea typeface="+mn-ea"/>
                <a:cs typeface="+mn-cs"/>
              </a:rPr>
              <a:t>hipercolest</a:t>
            </a:r>
            <a:r>
              <a:rPr lang="es-CO" sz="1200" b="0" i="0" kern="1200" dirty="0">
                <a:solidFill>
                  <a:schemeClr val="tx1"/>
                </a:solidFill>
                <a:effectLst/>
                <a:latin typeface="+mn-lt"/>
                <a:ea typeface="+mn-ea"/>
                <a:cs typeface="+mn-cs"/>
              </a:rPr>
              <a:t> + </a:t>
            </a:r>
            <a:r>
              <a:rPr lang="es-CO" sz="1200" b="0" i="0" kern="1200" dirty="0" err="1">
                <a:solidFill>
                  <a:schemeClr val="tx1"/>
                </a:solidFill>
                <a:effectLst/>
                <a:latin typeface="+mn-lt"/>
                <a:ea typeface="+mn-ea"/>
                <a:cs typeface="+mn-cs"/>
              </a:rPr>
              <a:t>hipertrigliceridemia</a:t>
            </a:r>
            <a:r>
              <a:rPr lang="es-CO" sz="1200" b="0" i="0" kern="1200" dirty="0">
                <a:solidFill>
                  <a:schemeClr val="tx1"/>
                </a:solidFill>
                <a:effectLst/>
                <a:latin typeface="+mn-lt"/>
                <a:ea typeface="+mn-ea"/>
                <a:cs typeface="+mn-cs"/>
              </a:rPr>
              <a:t> 1.5% solo HTG y 8.5% perfil normal. </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12</a:t>
            </a:fld>
            <a:endParaRPr lang="es-CO"/>
          </a:p>
        </p:txBody>
      </p:sp>
    </p:spTree>
    <p:extLst>
      <p:ext uri="{BB962C8B-B14F-4D97-AF65-F5344CB8AC3E}">
        <p14:creationId xmlns:p14="http://schemas.microsoft.com/office/powerpoint/2010/main" val="409343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AvenirNextLTPro-Regular"/>
              </a:rPr>
              <a:t>Patients at increased risk for primary</a:t>
            </a:r>
          </a:p>
          <a:p>
            <a:pPr algn="l"/>
            <a:r>
              <a:rPr lang="es-CO" sz="1800" b="0" i="0" u="none" strike="noStrike" baseline="0" dirty="0" err="1">
                <a:latin typeface="AvenirNextLTPro-Regular"/>
              </a:rPr>
              <a:t>hypothyroidism</a:t>
            </a:r>
            <a:r>
              <a:rPr lang="es-CO" sz="1800" b="0" i="0" u="none" strike="noStrike" baseline="0" dirty="0">
                <a:latin typeface="AvenirNextLTPro-Regular"/>
              </a:rPr>
              <a:t> are </a:t>
            </a:r>
            <a:r>
              <a:rPr lang="es-CO" sz="1800" b="0" i="0" u="none" strike="noStrike" baseline="0" dirty="0" err="1">
                <a:latin typeface="AvenirNextLTPro-Regular"/>
              </a:rPr>
              <a:t>those</a:t>
            </a:r>
            <a:endParaRPr lang="es-CO" sz="1800" b="0" i="0" u="none" strike="noStrike" baseline="0" dirty="0">
              <a:latin typeface="AvenirNextLTPro-Regular"/>
            </a:endParaRPr>
          </a:p>
          <a:p>
            <a:pPr algn="l"/>
            <a:r>
              <a:rPr lang="en-US" sz="1800" b="0" i="0" u="none" strike="noStrike" baseline="0" dirty="0">
                <a:latin typeface="AvenirNextLTPro-Regular"/>
              </a:rPr>
              <a:t>who have symptoms of thyroid</a:t>
            </a:r>
          </a:p>
          <a:p>
            <a:pPr algn="l"/>
            <a:r>
              <a:rPr lang="es-CO" sz="1800" b="0" i="0" u="none" strike="noStrike" baseline="0" dirty="0">
                <a:latin typeface="AvenirNextLTPro-Regular"/>
              </a:rPr>
              <a:t>hormone </a:t>
            </a:r>
            <a:r>
              <a:rPr lang="es-CO" sz="1800" b="0" i="0" u="none" strike="noStrike" baseline="0" dirty="0" err="1">
                <a:latin typeface="AvenirNextLTPro-Regular"/>
              </a:rPr>
              <a:t>deficiency</a:t>
            </a:r>
            <a:r>
              <a:rPr lang="es-CO" sz="1800" b="0" i="0" u="none" strike="noStrike" baseline="0" dirty="0">
                <a:latin typeface="AvenirNextLTPro-Regular"/>
              </a:rPr>
              <a:t>; a </a:t>
            </a:r>
            <a:r>
              <a:rPr lang="es-CO" sz="1800" b="0" i="0" u="none" strike="noStrike" baseline="0" dirty="0" err="1">
                <a:latin typeface="AvenirNextLTPro-Regular"/>
              </a:rPr>
              <a:t>goiter</a:t>
            </a:r>
            <a:r>
              <a:rPr lang="es-CO" sz="1800" b="0" i="0" u="none" strike="noStrike" baseline="0" dirty="0">
                <a:latin typeface="AvenirNextLTPro-Regular"/>
              </a:rPr>
              <a:t>; a</a:t>
            </a:r>
          </a:p>
          <a:p>
            <a:pPr algn="l"/>
            <a:r>
              <a:rPr lang="en-US" sz="1800" b="0" i="0" u="none" strike="noStrike" baseline="0" dirty="0">
                <a:latin typeface="AvenirNextLTPro-Regular"/>
              </a:rPr>
              <a:t>thyroid disease or treatment history;</a:t>
            </a:r>
          </a:p>
          <a:p>
            <a:pPr algn="l"/>
            <a:r>
              <a:rPr lang="es-CO" sz="1800" b="0" i="0" u="none" strike="noStrike" baseline="0" dirty="0">
                <a:latin typeface="AvenirNextLTPro-Regular"/>
              </a:rPr>
              <a:t>and </a:t>
            </a:r>
            <a:r>
              <a:rPr lang="es-CO" sz="1800" b="0" i="0" u="none" strike="noStrike" baseline="0" dirty="0" err="1">
                <a:latin typeface="AvenirNextLTPro-Regular"/>
              </a:rPr>
              <a:t>other</a:t>
            </a:r>
            <a:r>
              <a:rPr lang="es-CO" sz="1800" b="0" i="0" u="none" strike="noStrike" baseline="0" dirty="0">
                <a:latin typeface="AvenirNextLTPro-Regular"/>
              </a:rPr>
              <a:t> </a:t>
            </a:r>
            <a:r>
              <a:rPr lang="es-CO" sz="1800" b="0" i="0" u="none" strike="noStrike" baseline="0" dirty="0" err="1">
                <a:latin typeface="AvenirNextLTPro-Regular"/>
              </a:rPr>
              <a:t>autoimmune</a:t>
            </a:r>
            <a:r>
              <a:rPr lang="es-CO" sz="1800" b="0" i="0" u="none" strike="noStrike" baseline="0" dirty="0">
                <a:latin typeface="AvenirNextLTPro-Regular"/>
              </a:rPr>
              <a:t> </a:t>
            </a:r>
            <a:r>
              <a:rPr lang="es-CO" sz="1800" b="0" i="0" u="none" strike="noStrike" baseline="0" dirty="0" err="1">
                <a:latin typeface="AvenirNextLTPro-Regular"/>
              </a:rPr>
              <a:t>diseases</a:t>
            </a:r>
            <a:r>
              <a:rPr lang="es-CO" sz="1800" b="0" i="0" u="none" strike="noStrike" baseline="0" dirty="0">
                <a:latin typeface="AvenirNextLTPro-Regular"/>
              </a:rPr>
              <a:t>,</a:t>
            </a:r>
          </a:p>
          <a:p>
            <a:pPr algn="l"/>
            <a:r>
              <a:rPr lang="es-CO" sz="1800" b="0" i="0" u="none" strike="noStrike" baseline="0" dirty="0" err="1">
                <a:latin typeface="AvenirNextLTPro-Regular"/>
              </a:rPr>
              <a:t>particularly</a:t>
            </a:r>
            <a:r>
              <a:rPr lang="es-CO" sz="1800" b="0" i="0" u="none" strike="noStrike" baseline="0" dirty="0">
                <a:latin typeface="AvenirNextLTPro-Regular"/>
              </a:rPr>
              <a:t> </a:t>
            </a:r>
            <a:r>
              <a:rPr lang="es-CO" sz="1800" b="0" i="0" u="none" strike="noStrike" baseline="0" dirty="0" err="1">
                <a:latin typeface="AvenirNextLTPro-Regular"/>
              </a:rPr>
              <a:t>type</a:t>
            </a:r>
            <a:r>
              <a:rPr lang="es-CO" sz="1800" b="0" i="0" u="none" strike="noStrike" baseline="0" dirty="0">
                <a:latin typeface="AvenirNextLTPro-Regular"/>
              </a:rPr>
              <a:t> 1 diabetes,</a:t>
            </a:r>
          </a:p>
          <a:p>
            <a:pPr algn="l"/>
            <a:r>
              <a:rPr lang="es-CO" sz="1800" b="0" i="0" u="none" strike="noStrike" baseline="0" dirty="0">
                <a:latin typeface="AvenirNextLTPro-Regular"/>
              </a:rPr>
              <a:t>adrenal </a:t>
            </a:r>
            <a:r>
              <a:rPr lang="es-CO" sz="1800" b="0" i="0" u="none" strike="noStrike" baseline="0" dirty="0" err="1">
                <a:latin typeface="AvenirNextLTPro-Regular"/>
              </a:rPr>
              <a:t>insufficiency</a:t>
            </a:r>
            <a:r>
              <a:rPr lang="es-CO" sz="1800" b="0" i="0" u="none" strike="noStrike" baseline="0" dirty="0">
                <a:latin typeface="AvenirNextLTPro-Regular"/>
              </a:rPr>
              <a:t>, </a:t>
            </a:r>
            <a:r>
              <a:rPr lang="es-CO" sz="1800" b="0" i="0" u="none" strike="noStrike" baseline="0" dirty="0" err="1">
                <a:latin typeface="AvenirNextLTPro-Regular"/>
              </a:rPr>
              <a:t>celiac</a:t>
            </a:r>
            <a:endParaRPr lang="es-CO" sz="1800" b="0" i="0" u="none" strike="noStrike" baseline="0" dirty="0">
              <a:latin typeface="AvenirNextLTPro-Regular"/>
            </a:endParaRPr>
          </a:p>
          <a:p>
            <a:pPr algn="l"/>
            <a:r>
              <a:rPr lang="es-CO" sz="1800" b="0" i="0" u="none" strike="noStrike" baseline="0" dirty="0" err="1">
                <a:latin typeface="AvenirNextLTPro-Regular"/>
              </a:rPr>
              <a:t>disease</a:t>
            </a:r>
            <a:r>
              <a:rPr lang="es-CO" sz="1800" b="0" i="0" u="none" strike="noStrike" baseline="0" dirty="0">
                <a:latin typeface="AvenirNextLTPro-Regular"/>
              </a:rPr>
              <a:t>, and </a:t>
            </a:r>
            <a:r>
              <a:rPr lang="es-CO" sz="1800" b="0" i="0" u="none" strike="noStrike" baseline="0" dirty="0" err="1">
                <a:latin typeface="AvenirNextLTPro-Regular"/>
              </a:rPr>
              <a:t>vitiligo</a:t>
            </a:r>
            <a:r>
              <a:rPr lang="es-CO" sz="1800" b="0" i="0" u="none" strike="noStrike" baseline="0" dirty="0">
                <a:latin typeface="AvenirNextLTPro-Regular"/>
              </a:rPr>
              <a:t>. </a:t>
            </a:r>
            <a:r>
              <a:rPr lang="es-CO" sz="1800" b="0" i="0" u="none" strike="noStrike" baseline="0" dirty="0" err="1">
                <a:latin typeface="AvenirNextLTPro-Regular"/>
              </a:rPr>
              <a:t>Hypothyroidism</a:t>
            </a:r>
            <a:endParaRPr lang="es-CO" sz="1800" b="0" i="0" u="none" strike="noStrike" baseline="0" dirty="0">
              <a:latin typeface="AvenirNextLTPro-Regular"/>
            </a:endParaRPr>
          </a:p>
          <a:p>
            <a:pPr algn="l"/>
            <a:r>
              <a:rPr lang="es-CO" sz="1800" b="0" i="0" u="none" strike="noStrike" baseline="0" dirty="0" err="1">
                <a:latin typeface="AvenirNextLTPro-Regular"/>
              </a:rPr>
              <a:t>is</a:t>
            </a:r>
            <a:r>
              <a:rPr lang="es-CO" sz="1800" b="0" i="0" u="none" strike="noStrike" baseline="0" dirty="0">
                <a:latin typeface="AvenirNextLTPro-Regular"/>
              </a:rPr>
              <a:t> </a:t>
            </a:r>
            <a:r>
              <a:rPr lang="es-CO" sz="1800" b="0" i="0" u="none" strike="noStrike" baseline="0" dirty="0" err="1">
                <a:latin typeface="AvenirNextLTPro-Regular"/>
              </a:rPr>
              <a:t>also</a:t>
            </a:r>
            <a:r>
              <a:rPr lang="es-CO" sz="1800" b="0" i="0" u="none" strike="noStrike" baseline="0" dirty="0">
                <a:latin typeface="AvenirNextLTPro-Regular"/>
              </a:rPr>
              <a:t> more </a:t>
            </a:r>
            <a:r>
              <a:rPr lang="es-CO" sz="1800" b="0" i="0" u="none" strike="noStrike" baseline="0" dirty="0" err="1">
                <a:latin typeface="AvenirNextLTPro-Regular"/>
              </a:rPr>
              <a:t>common</a:t>
            </a:r>
            <a:endParaRPr lang="es-CO" sz="1800" b="0" i="0" u="none" strike="noStrike" baseline="0" dirty="0">
              <a:latin typeface="AvenirNextLTPro-Regular"/>
            </a:endParaRPr>
          </a:p>
          <a:p>
            <a:pPr algn="l"/>
            <a:r>
              <a:rPr lang="en-US" sz="1800" b="0" i="0" u="none" strike="noStrike" baseline="0" dirty="0">
                <a:latin typeface="AvenirNextLTPro-Regular"/>
              </a:rPr>
              <a:t>with advancing age and in people</a:t>
            </a:r>
          </a:p>
          <a:p>
            <a:pPr algn="l"/>
            <a:r>
              <a:rPr lang="es-CO" sz="1800" b="0" i="0" u="none" strike="noStrike" baseline="0" dirty="0" err="1">
                <a:latin typeface="AvenirNextLTPro-Regular"/>
              </a:rPr>
              <a:t>with</a:t>
            </a:r>
            <a:r>
              <a:rPr lang="es-CO" sz="1800" b="0" i="0" u="none" strike="noStrike" baseline="0" dirty="0">
                <a:latin typeface="AvenirNextLTPro-Regular"/>
              </a:rPr>
              <a:t> Down </a:t>
            </a:r>
            <a:r>
              <a:rPr lang="es-CO" sz="1800" b="0" i="0" u="none" strike="noStrike" baseline="0" dirty="0" err="1">
                <a:latin typeface="AvenirNextLTPro-Regular"/>
              </a:rPr>
              <a:t>syndrome</a:t>
            </a:r>
            <a:r>
              <a:rPr lang="es-CO" sz="1800" b="0" i="0" u="none" strike="noStrike" baseline="0" dirty="0">
                <a:latin typeface="AvenirNextLTPro-Regular"/>
              </a:rPr>
              <a:t>, Turner</a:t>
            </a:r>
          </a:p>
          <a:p>
            <a:pPr algn="l"/>
            <a:r>
              <a:rPr lang="en-US" sz="1800" b="0" i="0" u="none" strike="noStrike" baseline="0" dirty="0">
                <a:latin typeface="AvenirNextLTPro-Regular"/>
              </a:rPr>
              <a:t>syndrome, a history of head and</a:t>
            </a:r>
          </a:p>
          <a:p>
            <a:pPr algn="l"/>
            <a:r>
              <a:rPr lang="en-US" sz="1800" b="0" i="0" u="none" strike="noStrike" baseline="0" dirty="0">
                <a:latin typeface="AvenirNextLTPro-Regular"/>
              </a:rPr>
              <a:t>neck radiation therapy, or a family</a:t>
            </a:r>
          </a:p>
          <a:p>
            <a:pPr algn="l"/>
            <a:r>
              <a:rPr lang="en-US" sz="1800" b="0" i="0" u="none" strike="noStrike" baseline="0" dirty="0">
                <a:latin typeface="AvenirNextLTPro-Regular"/>
              </a:rPr>
              <a:t>history of thyroid or autoimmune</a:t>
            </a:r>
          </a:p>
          <a:p>
            <a:pPr algn="l"/>
            <a:r>
              <a:rPr lang="es-CO" sz="1800" b="0" i="0" u="none" strike="noStrike" baseline="0" dirty="0" err="1">
                <a:latin typeface="AvenirNextLTPro-Regular"/>
              </a:rPr>
              <a:t>diseases</a:t>
            </a:r>
            <a:r>
              <a:rPr lang="es-CO" sz="1800" b="0" i="0" u="none" strike="noStrike" baseline="0" dirty="0">
                <a:latin typeface="AvenirNextLTPro-Regular"/>
              </a:rPr>
              <a:t>. </a:t>
            </a:r>
            <a:r>
              <a:rPr lang="es-CO" sz="1800" b="0" i="0" u="none" strike="noStrike" baseline="0" dirty="0" err="1">
                <a:latin typeface="AvenirNextLTPro-Regular"/>
              </a:rPr>
              <a:t>Medications</a:t>
            </a:r>
            <a:r>
              <a:rPr lang="es-CO" sz="1800" b="0" i="0" u="none" strike="noStrike" baseline="0" dirty="0">
                <a:latin typeface="AvenirNextLTPro-Regular"/>
              </a:rPr>
              <a:t> </a:t>
            </a:r>
            <a:r>
              <a:rPr lang="es-CO" sz="1800" b="0" i="0" u="none" strike="noStrike" baseline="0" dirty="0" err="1">
                <a:latin typeface="AvenirNextLTPro-Regular"/>
              </a:rPr>
              <a:t>that</a:t>
            </a:r>
            <a:endParaRPr lang="es-CO" sz="1800" b="0" i="0" u="none" strike="noStrike" baseline="0" dirty="0">
              <a:latin typeface="AvenirNextLTPro-Regular"/>
            </a:endParaRPr>
          </a:p>
          <a:p>
            <a:pPr algn="l"/>
            <a:r>
              <a:rPr lang="en-US" sz="1800" b="0" i="0" u="none" strike="noStrike" baseline="0" dirty="0">
                <a:latin typeface="AvenirNextLTPro-Regular"/>
              </a:rPr>
              <a:t>increase risk for primary hypothyroidism</a:t>
            </a:r>
          </a:p>
          <a:p>
            <a:pPr algn="l"/>
            <a:r>
              <a:rPr lang="es-CO" sz="1800" b="0" i="0" u="none" strike="noStrike" baseline="0" dirty="0" err="1">
                <a:latin typeface="AvenirNextLTPro-Regular"/>
              </a:rPr>
              <a:t>include</a:t>
            </a:r>
            <a:r>
              <a:rPr lang="es-CO" sz="1800" b="0" i="0" u="none" strike="noStrike" baseline="0" dirty="0">
                <a:latin typeface="AvenirNextLTPro-Regular"/>
              </a:rPr>
              <a:t> </a:t>
            </a:r>
            <a:r>
              <a:rPr lang="es-CO" sz="1800" b="0" i="0" u="none" strike="noStrike" baseline="0" dirty="0" err="1">
                <a:latin typeface="AvenirNextLTPro-Regular"/>
              </a:rPr>
              <a:t>amiodarone</a:t>
            </a:r>
            <a:r>
              <a:rPr lang="es-CO" sz="1800" b="0" i="0" u="none" strike="noStrike" baseline="0" dirty="0">
                <a:latin typeface="AvenirNextLTPro-Regular"/>
              </a:rPr>
              <a:t>, </a:t>
            </a:r>
            <a:r>
              <a:rPr lang="es-CO" sz="1800" b="0" i="0" u="none" strike="noStrike" baseline="0" dirty="0" err="1">
                <a:latin typeface="AvenirNextLTPro-Regular"/>
              </a:rPr>
              <a:t>iodine</a:t>
            </a:r>
            <a:endParaRPr lang="es-CO" sz="1800" b="0" i="0" u="none" strike="noStrike" baseline="0" dirty="0">
              <a:latin typeface="AvenirNextLTPro-Regular"/>
            </a:endParaRPr>
          </a:p>
          <a:p>
            <a:pPr algn="l"/>
            <a:r>
              <a:rPr lang="es-CO" sz="1800" b="0" i="0" u="none" strike="noStrike" baseline="0" dirty="0" err="1">
                <a:latin typeface="AvenirNextLTPro-Regular"/>
              </a:rPr>
              <a:t>supplements</a:t>
            </a:r>
            <a:r>
              <a:rPr lang="es-CO" sz="1800" b="0" i="0" u="none" strike="noStrike" baseline="0" dirty="0">
                <a:latin typeface="AvenirNextLTPro-Regular"/>
              </a:rPr>
              <a:t>, </a:t>
            </a:r>
            <a:r>
              <a:rPr lang="es-CO" sz="1800" b="0" i="0" u="none" strike="noStrike" baseline="0" dirty="0" err="1">
                <a:latin typeface="AvenirNextLTPro-Regular"/>
              </a:rPr>
              <a:t>lithium</a:t>
            </a:r>
            <a:r>
              <a:rPr lang="es-CO" sz="1800" b="0" i="0" u="none" strike="noStrike" baseline="0" dirty="0">
                <a:latin typeface="AvenirNextLTPro-Regular"/>
              </a:rPr>
              <a:t>,</a:t>
            </a:r>
          </a:p>
          <a:p>
            <a:pPr algn="l"/>
            <a:r>
              <a:rPr lang="es-CO" sz="1800" b="0" i="0" u="none" strike="noStrike" baseline="0" dirty="0" err="1">
                <a:latin typeface="AvenirNextLTPro-Regular"/>
              </a:rPr>
              <a:t>interferon</a:t>
            </a:r>
            <a:r>
              <a:rPr lang="es-CO" sz="1800" b="0" i="0" u="none" strike="noStrike" baseline="0" dirty="0">
                <a:latin typeface="AvenirNextLTPro-Regular"/>
              </a:rPr>
              <a:t>-, </a:t>
            </a:r>
            <a:r>
              <a:rPr lang="es-CO" sz="1800" b="0" i="0" u="none" strike="noStrike" baseline="0" dirty="0" err="1">
                <a:latin typeface="AvenirNextLTPro-Regular"/>
              </a:rPr>
              <a:t>immune</a:t>
            </a:r>
            <a:r>
              <a:rPr lang="es-CO" sz="1800" b="0" i="0" u="none" strike="noStrike" baseline="0" dirty="0">
                <a:latin typeface="AvenirNextLTPro-Regular"/>
              </a:rPr>
              <a:t> </a:t>
            </a:r>
            <a:r>
              <a:rPr lang="es-CO" sz="1800" b="0" i="0" u="none" strike="noStrike" baseline="0" dirty="0" err="1">
                <a:latin typeface="AvenirNextLTPro-Regular"/>
              </a:rPr>
              <a:t>checkpoint</a:t>
            </a:r>
            <a:endParaRPr lang="es-CO" sz="1800" b="0" i="0" u="none" strike="noStrike" baseline="0" dirty="0">
              <a:latin typeface="AvenirNextLTPro-Regular"/>
            </a:endParaRPr>
          </a:p>
          <a:p>
            <a:pPr algn="l"/>
            <a:r>
              <a:rPr lang="es-CO" sz="1800" b="0" i="0" u="none" strike="noStrike" baseline="0" dirty="0" err="1">
                <a:latin typeface="AvenirNextLTPro-Regular"/>
              </a:rPr>
              <a:t>inhibitors</a:t>
            </a:r>
            <a:r>
              <a:rPr lang="es-CO" sz="1800" b="0" i="0" u="none" strike="noStrike" baseline="0" dirty="0">
                <a:latin typeface="AvenirNextLTPro-Regular"/>
              </a:rPr>
              <a:t> (</a:t>
            </a:r>
            <a:r>
              <a:rPr lang="es-CO" sz="1800" b="0" i="0" u="none" strike="noStrike" baseline="0" dirty="0" err="1">
                <a:latin typeface="AvenirNextLTPro-Regular"/>
              </a:rPr>
              <a:t>most</a:t>
            </a:r>
            <a:r>
              <a:rPr lang="es-CO" sz="1800" b="0" i="0" u="none" strike="noStrike" baseline="0" dirty="0">
                <a:latin typeface="AvenirNextLTPro-Regular"/>
              </a:rPr>
              <a:t> </a:t>
            </a:r>
            <a:r>
              <a:rPr lang="es-CO" sz="1800" b="0" i="0" u="none" strike="noStrike" baseline="0" dirty="0" err="1">
                <a:latin typeface="AvenirNextLTPro-Regular"/>
              </a:rPr>
              <a:t>commonly</a:t>
            </a:r>
            <a:r>
              <a:rPr lang="es-CO" sz="1800" b="0" i="0" u="none" strike="noStrike" baseline="0" dirty="0">
                <a:latin typeface="AvenirNextLTPro-Regular"/>
              </a:rPr>
              <a:t> ipilimumab</a:t>
            </a:r>
          </a:p>
          <a:p>
            <a:pPr algn="l"/>
            <a:r>
              <a:rPr lang="es-CO" sz="1800" b="0" i="0" u="none" strike="noStrike" baseline="0" dirty="0">
                <a:latin typeface="AvenirNextLTPro-Regular"/>
              </a:rPr>
              <a:t>and </a:t>
            </a:r>
            <a:r>
              <a:rPr lang="es-CO" sz="1800" b="0" i="0" u="none" strike="noStrike" baseline="0" dirty="0" err="1">
                <a:latin typeface="AvenirNextLTPro-Regular"/>
              </a:rPr>
              <a:t>nivolumab</a:t>
            </a:r>
            <a:r>
              <a:rPr lang="es-CO" sz="1800" b="0" i="0" u="none" strike="noStrike" baseline="0" dirty="0">
                <a:latin typeface="AvenirNextLTPro-Regular"/>
              </a:rPr>
              <a:t>), and</a:t>
            </a:r>
          </a:p>
          <a:p>
            <a:pPr algn="l"/>
            <a:r>
              <a:rPr lang="es-CO" sz="1800" b="0" i="0" u="none" strike="noStrike" baseline="0" dirty="0" err="1">
                <a:latin typeface="AvenirNextLTPro-Regular"/>
              </a:rPr>
              <a:t>alemtuzumab</a:t>
            </a:r>
            <a:r>
              <a:rPr lang="es-CO" sz="1800" b="0" i="0" u="none" strike="noStrike" baseline="0" dirty="0">
                <a:latin typeface="AvenirNextLTPro-Regular"/>
              </a:rPr>
              <a:t> (4). </a:t>
            </a:r>
            <a:r>
              <a:rPr lang="es-CO" sz="1800" b="0" i="0" u="none" strike="noStrike" baseline="0" dirty="0" err="1">
                <a:latin typeface="AvenirNextLTPro-Regular"/>
              </a:rPr>
              <a:t>Risk</a:t>
            </a:r>
            <a:r>
              <a:rPr lang="es-CO" sz="1800" b="0" i="0" u="none" strike="noStrike" baseline="0" dirty="0">
                <a:latin typeface="AvenirNextLTPro-Regular"/>
              </a:rPr>
              <a:t> </a:t>
            </a:r>
            <a:r>
              <a:rPr lang="es-CO" sz="1800" b="0" i="0" u="none" strike="noStrike" baseline="0" dirty="0" err="1">
                <a:latin typeface="AvenirNextLTPro-Regular"/>
              </a:rPr>
              <a:t>for</a:t>
            </a:r>
            <a:r>
              <a:rPr lang="es-CO" sz="1800" b="0" i="0" u="none" strike="noStrike" baseline="0" dirty="0">
                <a:latin typeface="AvenirNextLTPro-Regular"/>
              </a:rPr>
              <a:t> central</a:t>
            </a:r>
          </a:p>
          <a:p>
            <a:pPr algn="l"/>
            <a:r>
              <a:rPr lang="es-CO" sz="1800" b="0" i="0" u="none" strike="noStrike" baseline="0" dirty="0" err="1">
                <a:latin typeface="AvenirNextLTPro-Regular"/>
              </a:rPr>
              <a:t>hypothyroidism</a:t>
            </a:r>
            <a:r>
              <a:rPr lang="es-CO" sz="1800" b="0" i="0" u="none" strike="noStrike" baseline="0" dirty="0">
                <a:latin typeface="AvenirNextLTPro-Regular"/>
              </a:rPr>
              <a:t> </a:t>
            </a:r>
            <a:r>
              <a:rPr lang="es-CO" sz="1800" b="0" i="0" u="none" strike="noStrike" baseline="0" dirty="0" err="1">
                <a:latin typeface="AvenirNextLTPro-Regular"/>
              </a:rPr>
              <a:t>is</a:t>
            </a:r>
            <a:r>
              <a:rPr lang="es-CO" sz="1800" b="0" i="0" u="none" strike="noStrike" baseline="0" dirty="0">
                <a:latin typeface="AvenirNextLTPro-Regular"/>
              </a:rPr>
              <a:t> </a:t>
            </a:r>
            <a:r>
              <a:rPr lang="es-CO" sz="1800" b="0" i="0" u="none" strike="noStrike" baseline="0" dirty="0" err="1">
                <a:latin typeface="AvenirNextLTPro-Regular"/>
              </a:rPr>
              <a:t>increased</a:t>
            </a:r>
            <a:r>
              <a:rPr lang="es-CO" sz="1800" b="0" i="0" u="none" strike="noStrike" baseline="0" dirty="0">
                <a:latin typeface="AvenirNextLTPro-Regular"/>
              </a:rPr>
              <a:t> in</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13</a:t>
            </a:fld>
            <a:endParaRPr lang="es-CO"/>
          </a:p>
        </p:txBody>
      </p:sp>
    </p:spTree>
    <p:extLst>
      <p:ext uri="{BB962C8B-B14F-4D97-AF65-F5344CB8AC3E}">
        <p14:creationId xmlns:p14="http://schemas.microsoft.com/office/powerpoint/2010/main" val="253860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latin typeface="AvenirNextLTPro-Regular"/>
              </a:rPr>
              <a:t>In </a:t>
            </a:r>
            <a:r>
              <a:rPr lang="es-CO" sz="1800" b="0" i="0" u="none" strike="noStrike" baseline="0" dirty="0" err="1">
                <a:latin typeface="AvenirNextLTPro-Regular"/>
              </a:rPr>
              <a:t>most</a:t>
            </a:r>
            <a:r>
              <a:rPr lang="es-CO" sz="1800" b="0" i="0" u="none" strike="noStrike" baseline="0" dirty="0">
                <a:latin typeface="AvenirNextLTPro-Regular"/>
              </a:rPr>
              <a:t> </a:t>
            </a:r>
            <a:r>
              <a:rPr lang="es-CO" sz="1800" b="0" i="0" u="none" strike="noStrike" baseline="0" dirty="0" err="1">
                <a:latin typeface="AvenirNextLTPro-Regular"/>
              </a:rPr>
              <a:t>circumstances</a:t>
            </a:r>
            <a:r>
              <a:rPr lang="es-CO" sz="1800" b="0" i="0" u="none" strike="noStrike" baseline="0" dirty="0">
                <a:latin typeface="AvenirNextLTPro-Regular"/>
              </a:rPr>
              <a:t>,</a:t>
            </a:r>
          </a:p>
          <a:p>
            <a:pPr algn="l"/>
            <a:r>
              <a:rPr lang="en-US" sz="1800" b="0" i="0" u="none" strike="noStrike" baseline="0" dirty="0">
                <a:latin typeface="AvenirNextLTPro-Regular"/>
              </a:rPr>
              <a:t>there is no indication to order a</a:t>
            </a:r>
          </a:p>
          <a:p>
            <a:pPr algn="l"/>
            <a:r>
              <a:rPr lang="es-CO" sz="1800" b="0" i="0" u="none" strike="noStrike" baseline="0" dirty="0" err="1">
                <a:latin typeface="AvenirNextLTPro-Regular"/>
              </a:rPr>
              <a:t>serum</a:t>
            </a:r>
            <a:r>
              <a:rPr lang="es-CO" sz="1800" b="0" i="0" u="none" strike="noStrike" baseline="0" dirty="0">
                <a:latin typeface="AvenirNextLTPro-Regular"/>
              </a:rPr>
              <a:t> total </a:t>
            </a:r>
            <a:r>
              <a:rPr lang="es-CO" sz="1800" b="0" i="0" u="none" strike="noStrike" baseline="0" dirty="0" err="1">
                <a:latin typeface="AvenirNextLTPro-Regular"/>
              </a:rPr>
              <a:t>triiodothyronine</a:t>
            </a:r>
            <a:r>
              <a:rPr lang="es-CO" sz="1800" b="0" i="0" u="none" strike="noStrike" baseline="0" dirty="0">
                <a:latin typeface="AvenirNextLTPro-Regular"/>
              </a:rPr>
              <a:t> (T3)</a:t>
            </a:r>
          </a:p>
          <a:p>
            <a:pPr algn="l"/>
            <a:r>
              <a:rPr lang="en-US" sz="1800" b="0" i="0" u="none" strike="noStrike" baseline="0" dirty="0">
                <a:latin typeface="AvenirNextLTPro-Regular"/>
              </a:rPr>
              <a:t>or free T3 test in hypothyroid patients</a:t>
            </a:r>
          </a:p>
          <a:p>
            <a:pPr algn="l"/>
            <a:r>
              <a:rPr lang="es-CO" sz="1800" b="0" i="0" u="none" strike="noStrike" baseline="0" dirty="0" err="1">
                <a:latin typeface="AvenirNextLTPro-Regular"/>
              </a:rPr>
              <a:t>because</a:t>
            </a:r>
            <a:r>
              <a:rPr lang="es-CO" sz="1800" b="0" i="0" u="none" strike="noStrike" baseline="0" dirty="0">
                <a:latin typeface="AvenirNextLTPro-Regular"/>
              </a:rPr>
              <a:t> </a:t>
            </a:r>
            <a:r>
              <a:rPr lang="es-CO" sz="1800" b="0" i="0" u="none" strike="noStrike" baseline="0" dirty="0" err="1">
                <a:latin typeface="AvenirNextLTPro-Regular"/>
              </a:rPr>
              <a:t>circulating</a:t>
            </a:r>
            <a:r>
              <a:rPr lang="es-CO" sz="1800" b="0" i="0" u="none" strike="noStrike" baseline="0" dirty="0">
                <a:latin typeface="AvenirNextLTPro-Regular"/>
              </a:rPr>
              <a:t> T3 </a:t>
            </a:r>
            <a:r>
              <a:rPr lang="es-CO" sz="1800" b="0" i="0" u="none" strike="noStrike" baseline="0" dirty="0" err="1">
                <a:latin typeface="AvenirNextLTPro-Regular"/>
              </a:rPr>
              <a:t>levels</a:t>
            </a:r>
            <a:endParaRPr lang="es-CO" sz="1800" b="0" i="0" u="none" strike="noStrike" baseline="0" dirty="0">
              <a:latin typeface="AvenirNextLTPro-Regular"/>
            </a:endParaRPr>
          </a:p>
          <a:p>
            <a:pPr algn="l"/>
            <a:r>
              <a:rPr lang="es-CO" sz="1800" b="0" i="0" u="none" strike="noStrike" baseline="0" dirty="0">
                <a:latin typeface="AvenirNextLTPro-Regular"/>
              </a:rPr>
              <a:t>in </a:t>
            </a:r>
            <a:r>
              <a:rPr lang="es-CO" sz="1800" b="0" i="0" u="none" strike="noStrike" baseline="0" dirty="0" err="1">
                <a:latin typeface="AvenirNextLTPro-Regular"/>
              </a:rPr>
              <a:t>hypothyroidism</a:t>
            </a:r>
            <a:r>
              <a:rPr lang="es-CO" sz="1800" b="0" i="0" u="none" strike="noStrike" baseline="0" dirty="0">
                <a:latin typeface="AvenirNextLTPro-Regular"/>
              </a:rPr>
              <a:t> are </a:t>
            </a:r>
            <a:r>
              <a:rPr lang="es-CO" sz="1800" b="0" i="0" u="none" strike="noStrike" baseline="0" dirty="0" err="1">
                <a:latin typeface="AvenirNextLTPro-Regular"/>
              </a:rPr>
              <a:t>relatively</a:t>
            </a:r>
            <a:endParaRPr lang="es-CO" sz="1800" b="0" i="0" u="none" strike="noStrike" baseline="0" dirty="0">
              <a:latin typeface="AvenirNextLTPro-Regular"/>
            </a:endParaRPr>
          </a:p>
          <a:p>
            <a:pPr algn="l"/>
            <a:r>
              <a:rPr lang="es-CO" sz="1800" b="0" i="0" u="none" strike="noStrike" baseline="0" dirty="0" err="1">
                <a:latin typeface="AvenirNextLTPro-Regular"/>
              </a:rPr>
              <a:t>preserved</a:t>
            </a:r>
            <a:r>
              <a:rPr lang="es-CO" sz="1800" b="0" i="0" u="none" strike="noStrike" baseline="0" dirty="0">
                <a:latin typeface="AvenirNextLTPro-Regular"/>
              </a:rPr>
              <a:t> </a:t>
            </a:r>
            <a:r>
              <a:rPr lang="es-CO" sz="1800" b="0" i="0" u="none" strike="noStrike" baseline="0" dirty="0" err="1">
                <a:latin typeface="AvenirNextLTPro-Regular"/>
              </a:rPr>
              <a:t>through</a:t>
            </a:r>
            <a:endParaRPr lang="es-CO" sz="1800" b="0" i="0" u="none" strike="noStrike" baseline="0" dirty="0">
              <a:latin typeface="AvenirNextLTPro-Regular"/>
            </a:endParaRPr>
          </a:p>
          <a:p>
            <a:pPr algn="l"/>
            <a:r>
              <a:rPr lang="es-CO" sz="1800" b="0" i="0" u="none" strike="noStrike" baseline="0" dirty="0" err="1">
                <a:latin typeface="AvenirNextLTPro-Regular"/>
              </a:rPr>
              <a:t>activation</a:t>
            </a:r>
            <a:r>
              <a:rPr lang="es-CO" sz="1800" b="0" i="0" u="none" strike="noStrike" baseline="0" dirty="0">
                <a:latin typeface="AvenirNextLTPro-Regular"/>
              </a:rPr>
              <a:t> </a:t>
            </a:r>
            <a:r>
              <a:rPr lang="es-CO" sz="1800" b="0" i="0" u="none" strike="noStrike" baseline="0" dirty="0" err="1">
                <a:latin typeface="AvenirNextLTPro-Regular"/>
              </a:rPr>
              <a:t>of</a:t>
            </a:r>
            <a:r>
              <a:rPr lang="es-CO" sz="1800" b="0" i="0" u="none" strike="noStrike" baseline="0" dirty="0">
                <a:latin typeface="AvenirNextLTPro-Regular"/>
              </a:rPr>
              <a:t> </a:t>
            </a:r>
            <a:r>
              <a:rPr lang="es-CO" sz="1800" b="0" i="0" u="none" strike="noStrike" baseline="0" dirty="0" err="1">
                <a:latin typeface="AvenirNextLTPro-Regular"/>
              </a:rPr>
              <a:t>tissue</a:t>
            </a:r>
            <a:r>
              <a:rPr lang="es-CO" sz="1800" b="0" i="0" u="none" strike="noStrike" baseline="0" dirty="0">
                <a:latin typeface="AvenirNextLTPro-Regular"/>
              </a:rPr>
              <a:t> </a:t>
            </a:r>
            <a:r>
              <a:rPr lang="es-CO" sz="1800" b="0" i="0" u="none" strike="noStrike" baseline="0" dirty="0" err="1">
                <a:latin typeface="AvenirNextLTPro-Regular"/>
              </a:rPr>
              <a:t>deiodinases</a:t>
            </a:r>
            <a:r>
              <a:rPr lang="es-CO" sz="1800" b="0" i="0" u="none" strike="noStrike" baseline="0" dirty="0">
                <a:latin typeface="AvenirNextLTPro-Regular"/>
              </a:rPr>
              <a:t>;</a:t>
            </a:r>
          </a:p>
          <a:p>
            <a:pPr algn="l"/>
            <a:r>
              <a:rPr lang="en-US" sz="1800" b="0" i="0" u="none" strike="noStrike" baseline="0" dirty="0">
                <a:latin typeface="AvenirNextLTPro-Regular"/>
              </a:rPr>
              <a:t>thus, they offer no additional information</a:t>
            </a:r>
          </a:p>
          <a:p>
            <a:pPr algn="l"/>
            <a:r>
              <a:rPr lang="es-CO" sz="1800" b="0" i="0" u="none" strike="noStrike" baseline="0" dirty="0" err="1">
                <a:latin typeface="AvenirNextLTPro-Regular"/>
              </a:rPr>
              <a:t>about</a:t>
            </a:r>
            <a:r>
              <a:rPr lang="es-CO" sz="1800" b="0" i="0" u="none" strike="noStrike" baseline="0" dirty="0">
                <a:latin typeface="AvenirNextLTPro-Regular"/>
              </a:rPr>
              <a:t> </a:t>
            </a:r>
            <a:r>
              <a:rPr lang="es-CO" sz="1800" b="0" i="0" u="none" strike="noStrike" baseline="0" dirty="0" err="1">
                <a:latin typeface="AvenirNextLTPro-Regular"/>
              </a:rPr>
              <a:t>the</a:t>
            </a:r>
            <a:r>
              <a:rPr lang="es-CO" sz="1800" b="0" i="0" u="none" strike="noStrike" baseline="0" dirty="0">
                <a:latin typeface="AvenirNextLTPro-Regular"/>
              </a:rPr>
              <a:t> </a:t>
            </a:r>
            <a:r>
              <a:rPr lang="es-CO" sz="1800" b="0" i="0" u="none" strike="noStrike" baseline="0" dirty="0" err="1">
                <a:latin typeface="AvenirNextLTPro-Regular"/>
              </a:rPr>
              <a:t>severity</a:t>
            </a:r>
            <a:r>
              <a:rPr lang="es-CO" sz="1800" b="0" i="0" u="none" strike="noStrike" baseline="0" dirty="0">
                <a:latin typeface="AvenirNextLTPro-Regular"/>
              </a:rPr>
              <a:t> </a:t>
            </a:r>
            <a:r>
              <a:rPr lang="es-CO" sz="1800" b="0" i="0" u="none" strike="noStrike" baseline="0" dirty="0" err="1">
                <a:latin typeface="AvenirNextLTPro-Regular"/>
              </a:rPr>
              <a:t>of</a:t>
            </a:r>
            <a:endParaRPr lang="es-CO" sz="1800" b="0" i="0" u="none" strike="noStrike" baseline="0" dirty="0">
              <a:latin typeface="AvenirNextLTPro-Regular"/>
            </a:endParaRPr>
          </a:p>
          <a:p>
            <a:pPr algn="l"/>
            <a:r>
              <a:rPr lang="es-CO" sz="1800" b="0" i="0" u="none" strike="noStrike" baseline="0" dirty="0" err="1">
                <a:latin typeface="AvenirNextLTPro-Regular"/>
              </a:rPr>
              <a:t>hypothyroidism</a:t>
            </a:r>
            <a:r>
              <a:rPr lang="es-CO" sz="1800" b="0" i="0" u="none" strike="noStrike" baseline="0" dirty="0">
                <a:latin typeface="AvenirNextLTPro-Regular"/>
              </a:rPr>
              <a:t> </a:t>
            </a:r>
            <a:r>
              <a:rPr lang="es-CO" sz="1800" b="0" i="0" u="none" strike="noStrike" baseline="0" dirty="0" err="1">
                <a:latin typeface="AvenirNextLTPro-Regular"/>
              </a:rPr>
              <a:t>over</a:t>
            </a:r>
            <a:r>
              <a:rPr lang="es-CO" sz="1800" b="0" i="0" u="none" strike="noStrike" baseline="0" dirty="0">
                <a:latin typeface="AvenirNextLTPro-Regular"/>
              </a:rPr>
              <a:t> </a:t>
            </a:r>
            <a:r>
              <a:rPr lang="es-CO" sz="1800" b="0" i="0" u="none" strike="noStrike" baseline="0" dirty="0" err="1">
                <a:latin typeface="AvenirNextLTPro-Regular"/>
              </a:rPr>
              <a:t>that</a:t>
            </a:r>
            <a:r>
              <a:rPr lang="es-CO" sz="1800" b="0" i="0" u="none" strike="noStrike" baseline="0" dirty="0">
                <a:latin typeface="AvenirNextLTPro-Regular"/>
              </a:rPr>
              <a:t> </a:t>
            </a:r>
            <a:r>
              <a:rPr lang="es-CO" sz="1800" b="0" i="0" u="none" strike="noStrike" baseline="0" dirty="0" err="1">
                <a:latin typeface="AvenirNextLTPro-Regular"/>
              </a:rPr>
              <a:t>given</a:t>
            </a:r>
            <a:endParaRPr lang="es-CO" sz="1800" b="0" i="0" u="none" strike="noStrike" baseline="0" dirty="0">
              <a:latin typeface="AvenirNextLTPro-Regular"/>
            </a:endParaRPr>
          </a:p>
          <a:p>
            <a:pPr algn="l"/>
            <a:r>
              <a:rPr lang="en-US" sz="1800" b="0" i="0" u="none" strike="noStrike" baseline="0" dirty="0">
                <a:latin typeface="AvenirNextLTPro-Regular"/>
              </a:rPr>
              <a:t>by TSH and free T4 values.</a:t>
            </a:r>
          </a:p>
          <a:p>
            <a:pPr algn="l"/>
            <a:endParaRPr lang="en-US" sz="1800" b="0" i="0" u="none" strike="noStrike" baseline="0" dirty="0">
              <a:latin typeface="AvenirNextLTPro-Regular"/>
            </a:endParaRPr>
          </a:p>
          <a:p>
            <a:pPr algn="l"/>
            <a:endParaRPr lang="en-US" sz="1800" b="0" i="0" u="none" strike="noStrike" baseline="0" dirty="0">
              <a:latin typeface="AvenirNextLTPro-Regular"/>
            </a:endParaRPr>
          </a:p>
          <a:p>
            <a:pPr algn="l"/>
            <a:r>
              <a:rPr lang="es-CO" sz="1800" b="0" i="0" u="none" strike="noStrike" baseline="0" dirty="0" err="1">
                <a:latin typeface="AvenirNextLTPro-Regular"/>
              </a:rPr>
              <a:t>The</a:t>
            </a:r>
            <a:r>
              <a:rPr lang="es-CO" sz="1800" b="0" i="0" u="none" strike="noStrike" baseline="0" dirty="0">
                <a:latin typeface="AvenirNextLTPro-Regular"/>
              </a:rPr>
              <a:t> </a:t>
            </a:r>
            <a:r>
              <a:rPr lang="es-CO" sz="1800" b="0" i="0" u="none" strike="noStrike" baseline="0" dirty="0" err="1">
                <a:latin typeface="AvenirNextLTPro-Regular"/>
              </a:rPr>
              <a:t>presence</a:t>
            </a:r>
            <a:r>
              <a:rPr lang="es-CO" sz="1800" b="0" i="0" u="none" strike="noStrike" baseline="0" dirty="0">
                <a:latin typeface="AvenirNextLTPro-Regular"/>
              </a:rPr>
              <a:t> </a:t>
            </a:r>
            <a:r>
              <a:rPr lang="es-CO" sz="1800" b="0" i="0" u="none" strike="noStrike" baseline="0" dirty="0" err="1">
                <a:latin typeface="AvenirNextLTPro-Regular"/>
              </a:rPr>
              <a:t>of</a:t>
            </a:r>
            <a:r>
              <a:rPr lang="es-CO" sz="1800" b="0" i="0" u="none" strike="noStrike" baseline="0" dirty="0">
                <a:latin typeface="AvenirNextLTPro-Regular"/>
              </a:rPr>
              <a:t> </a:t>
            </a:r>
            <a:r>
              <a:rPr lang="es-CO" sz="1800" b="0" i="0" u="none" strike="noStrike" baseline="0" dirty="0" err="1">
                <a:latin typeface="AvenirNextLTPro-Regular"/>
              </a:rPr>
              <a:t>antithyroperoxidase</a:t>
            </a:r>
            <a:endParaRPr lang="es-CO" sz="1800" b="0" i="0" u="none" strike="noStrike" baseline="0" dirty="0">
              <a:latin typeface="AvenirNextLTPro-Regular"/>
            </a:endParaRPr>
          </a:p>
          <a:p>
            <a:pPr algn="l"/>
            <a:r>
              <a:rPr lang="es-CO" sz="1800" b="0" i="0" u="none" strike="noStrike" baseline="0" dirty="0">
                <a:latin typeface="AvenirNextLTPro-Regular"/>
              </a:rPr>
              <a:t>(anti-TPO) </a:t>
            </a:r>
            <a:r>
              <a:rPr lang="es-CO" sz="1800" b="0" i="0" u="none" strike="noStrike" baseline="0" dirty="0" err="1">
                <a:latin typeface="AvenirNextLTPro-Regular"/>
              </a:rPr>
              <a:t>antibodies</a:t>
            </a:r>
            <a:r>
              <a:rPr lang="es-CO" sz="1800" b="0" i="0" u="none" strike="noStrike" baseline="0" dirty="0">
                <a:latin typeface="AvenirNextLTPro-Regular"/>
              </a:rPr>
              <a:t> and</a:t>
            </a:r>
          </a:p>
          <a:p>
            <a:pPr algn="l"/>
            <a:r>
              <a:rPr lang="es-CO" sz="1800" b="0" i="0" u="none" strike="noStrike" baseline="0" dirty="0" err="1">
                <a:latin typeface="AvenirNextLTPro-Regular"/>
              </a:rPr>
              <a:t>antithyroglobulin</a:t>
            </a:r>
            <a:r>
              <a:rPr lang="es-CO" sz="1800" b="0" i="0" u="none" strike="noStrike" baseline="0" dirty="0">
                <a:latin typeface="AvenirNextLTPro-Regular"/>
              </a:rPr>
              <a:t> </a:t>
            </a:r>
            <a:r>
              <a:rPr lang="es-CO" sz="1800" b="0" i="0" u="none" strike="noStrike" baseline="0" dirty="0" err="1">
                <a:latin typeface="AvenirNextLTPro-Regular"/>
              </a:rPr>
              <a:t>antibodies</a:t>
            </a:r>
            <a:endParaRPr lang="es-CO" sz="1800" b="0" i="0" u="none" strike="noStrike" baseline="0" dirty="0">
              <a:latin typeface="AvenirNextLTPro-Regular"/>
            </a:endParaRPr>
          </a:p>
          <a:p>
            <a:pPr algn="l"/>
            <a:r>
              <a:rPr lang="es-CO" sz="1800" b="0" i="0" u="none" strike="noStrike" baseline="0" dirty="0" err="1">
                <a:latin typeface="AvenirNextLTPro-Regular"/>
              </a:rPr>
              <a:t>identifies</a:t>
            </a:r>
            <a:r>
              <a:rPr lang="es-CO" sz="1800" b="0" i="0" u="none" strike="noStrike" baseline="0" dirty="0">
                <a:latin typeface="AvenirNextLTPro-Regular"/>
              </a:rPr>
              <a:t> </a:t>
            </a:r>
            <a:r>
              <a:rPr lang="es-CO" sz="1800" b="0" i="0" u="none" strike="noStrike" baseline="0" dirty="0" err="1">
                <a:latin typeface="AvenirNextLTPro-Regular"/>
              </a:rPr>
              <a:t>chronic</a:t>
            </a:r>
            <a:r>
              <a:rPr lang="es-CO" sz="1800" b="0" i="0" u="none" strike="noStrike" baseline="0" dirty="0">
                <a:latin typeface="AvenirNextLTPro-Regular"/>
              </a:rPr>
              <a:t> </a:t>
            </a:r>
            <a:r>
              <a:rPr lang="es-CO" sz="1800" b="0" i="0" u="none" strike="noStrike" baseline="0" dirty="0" err="1">
                <a:latin typeface="AvenirNextLTPro-Regular"/>
              </a:rPr>
              <a:t>lymphocytic</a:t>
            </a:r>
            <a:endParaRPr lang="es-CO" sz="1800" b="0" i="0" u="none" strike="noStrike" baseline="0" dirty="0">
              <a:latin typeface="AvenirNextLTPro-Regular"/>
            </a:endParaRPr>
          </a:p>
          <a:p>
            <a:pPr algn="l"/>
            <a:r>
              <a:rPr lang="es-CO" sz="1800" b="0" i="0" u="none" strike="noStrike" baseline="0" dirty="0" err="1">
                <a:latin typeface="AvenirNextLTPro-Regular"/>
              </a:rPr>
              <a:t>thyroiditis</a:t>
            </a:r>
            <a:r>
              <a:rPr lang="es-CO" sz="1800" b="0" i="0" u="none" strike="noStrike" baseline="0" dirty="0">
                <a:latin typeface="AvenirNextLTPro-Regular"/>
              </a:rPr>
              <a:t> (Hashimoto </a:t>
            </a:r>
            <a:r>
              <a:rPr lang="es-CO" sz="1800" b="0" i="0" u="none" strike="noStrike" baseline="0" dirty="0" err="1">
                <a:latin typeface="AvenirNextLTPro-Regular"/>
              </a:rPr>
              <a:t>thyroiditis</a:t>
            </a:r>
            <a:r>
              <a:rPr lang="es-CO" sz="1800" b="0" i="0" u="none" strike="noStrike" baseline="0" dirty="0">
                <a:latin typeface="AvenirNextLTPro-Regular"/>
              </a:rPr>
              <a:t>)</a:t>
            </a:r>
          </a:p>
          <a:p>
            <a:pPr algn="l"/>
            <a:r>
              <a:rPr lang="en-US" sz="1800" b="0" i="0" u="none" strike="noStrike" baseline="0" dirty="0">
                <a:latin typeface="AvenirNextLTPro-Regular"/>
              </a:rPr>
              <a:t>as the underlying cause of thyroid</a:t>
            </a:r>
          </a:p>
          <a:p>
            <a:pPr algn="l"/>
            <a:r>
              <a:rPr lang="es-CO" sz="1800" b="0" i="0" u="none" strike="noStrike" baseline="0" dirty="0" err="1">
                <a:latin typeface="AvenirNextLTPro-Regular"/>
              </a:rPr>
              <a:t>gland</a:t>
            </a:r>
            <a:r>
              <a:rPr lang="es-CO" sz="1800" b="0" i="0" u="none" strike="noStrike" baseline="0" dirty="0">
                <a:latin typeface="AvenirNextLTPro-Regular"/>
              </a:rPr>
              <a:t> </a:t>
            </a:r>
            <a:r>
              <a:rPr lang="es-CO" sz="1800" b="0" i="0" u="none" strike="noStrike" baseline="0" dirty="0" err="1">
                <a:latin typeface="AvenirNextLTPro-Regular"/>
              </a:rPr>
              <a:t>failure</a:t>
            </a:r>
            <a:r>
              <a:rPr lang="es-CO" sz="1800" b="0" i="0" u="none" strike="noStrike" baseline="0" dirty="0">
                <a:latin typeface="AvenirNextLTPro-Regular"/>
              </a:rPr>
              <a:t>. </a:t>
            </a:r>
            <a:r>
              <a:rPr lang="es-CO" sz="1800" b="0" i="0" u="none" strike="noStrike" baseline="0" dirty="0" err="1">
                <a:latin typeface="AvenirNextLTPro-Regular"/>
              </a:rPr>
              <a:t>However</a:t>
            </a:r>
            <a:r>
              <a:rPr lang="es-CO" sz="1800" b="0" i="0" u="none" strike="noStrike" baseline="0" dirty="0">
                <a:latin typeface="AvenirNextLTPro-Regular"/>
              </a:rPr>
              <a:t>, </a:t>
            </a:r>
            <a:r>
              <a:rPr lang="es-CO" sz="1800" b="0" i="0" u="none" strike="noStrike" baseline="0" dirty="0" err="1">
                <a:latin typeface="AvenirNextLTPro-Regular"/>
              </a:rPr>
              <a:t>thyroid</a:t>
            </a:r>
            <a:endParaRPr lang="es-CO" sz="1800" b="0" i="0" u="none" strike="noStrike" baseline="0" dirty="0">
              <a:latin typeface="AvenirNextLTPro-Regular"/>
            </a:endParaRPr>
          </a:p>
          <a:p>
            <a:pPr algn="l"/>
            <a:r>
              <a:rPr lang="es-CO" sz="1800" b="0" i="0" u="none" strike="noStrike" baseline="0" dirty="0" err="1">
                <a:latin typeface="AvenirNextLTPro-Regular"/>
              </a:rPr>
              <a:t>antibody</a:t>
            </a:r>
            <a:r>
              <a:rPr lang="es-CO" sz="1800" b="0" i="0" u="none" strike="noStrike" baseline="0" dirty="0">
                <a:latin typeface="AvenirNextLTPro-Regular"/>
              </a:rPr>
              <a:t> </a:t>
            </a:r>
            <a:r>
              <a:rPr lang="es-CO" sz="1800" b="0" i="0" u="none" strike="noStrike" baseline="0" dirty="0" err="1">
                <a:latin typeface="AvenirNextLTPro-Regular"/>
              </a:rPr>
              <a:t>measurement</a:t>
            </a:r>
            <a:r>
              <a:rPr lang="es-CO" sz="1800" b="0" i="0" u="none" strike="noStrike" baseline="0" dirty="0">
                <a:latin typeface="AvenirNextLTPro-Regular"/>
              </a:rPr>
              <a:t> </a:t>
            </a:r>
            <a:r>
              <a:rPr lang="es-CO" sz="1800" b="0" i="0" u="none" strike="noStrike" baseline="0" dirty="0" err="1">
                <a:latin typeface="AvenirNextLTPro-Regular"/>
              </a:rPr>
              <a:t>is</a:t>
            </a:r>
            <a:endParaRPr lang="es-CO" sz="1800" b="0" i="0" u="none" strike="noStrike" baseline="0" dirty="0">
              <a:latin typeface="AvenirNextLTPro-Regular"/>
            </a:endParaRPr>
          </a:p>
          <a:p>
            <a:pPr algn="l"/>
            <a:r>
              <a:rPr lang="en-US" sz="1800" b="0" i="0" u="none" strike="noStrike" baseline="0" dirty="0">
                <a:latin typeface="AvenirNextLTPro-Regular"/>
              </a:rPr>
              <a:t>not recommended by the ATA</a:t>
            </a:r>
          </a:p>
          <a:p>
            <a:pPr algn="l"/>
            <a:r>
              <a:rPr lang="en-US" sz="1800" b="0" i="0" u="none" strike="noStrike" baseline="0" dirty="0">
                <a:latin typeface="AvenirNextLTPro-Regular"/>
              </a:rPr>
              <a:t>and the American Association of</a:t>
            </a:r>
          </a:p>
          <a:p>
            <a:pPr algn="l"/>
            <a:r>
              <a:rPr lang="es-CO" sz="1800" b="0" i="0" u="none" strike="noStrike" baseline="0" dirty="0" err="1">
                <a:latin typeface="AvenirNextLTPro-Regular"/>
              </a:rPr>
              <a:t>Clinical</a:t>
            </a:r>
            <a:r>
              <a:rPr lang="es-CO" sz="1800" b="0" i="0" u="none" strike="noStrike" baseline="0" dirty="0">
                <a:latin typeface="AvenirNextLTPro-Regular"/>
              </a:rPr>
              <a:t> </a:t>
            </a:r>
            <a:r>
              <a:rPr lang="es-CO" sz="1800" b="0" i="0" u="none" strike="noStrike" baseline="0" dirty="0" err="1">
                <a:latin typeface="AvenirNextLTPro-Regular"/>
              </a:rPr>
              <a:t>Endocrinologists</a:t>
            </a:r>
            <a:r>
              <a:rPr lang="es-CO" sz="1800" b="0" i="0" u="none" strike="noStrike" baseline="0" dirty="0">
                <a:latin typeface="AvenirNextLTPro-Regular"/>
              </a:rPr>
              <a:t> (AACE)</a:t>
            </a:r>
          </a:p>
          <a:p>
            <a:pPr algn="l"/>
            <a:r>
              <a:rPr lang="es-CO" sz="1800" b="0" i="0" u="none" strike="noStrike" baseline="0" dirty="0">
                <a:latin typeface="AvenirNextLTPro-Regular"/>
              </a:rPr>
              <a:t>(7) </a:t>
            </a:r>
            <a:r>
              <a:rPr lang="es-CO" sz="1800" b="0" i="0" u="none" strike="noStrike" baseline="0" dirty="0" err="1">
                <a:latin typeface="AvenirNextLTPro-Regular"/>
              </a:rPr>
              <a:t>because</a:t>
            </a:r>
            <a:r>
              <a:rPr lang="es-CO" sz="1800" b="0" i="0" u="none" strike="noStrike" baseline="0" dirty="0">
                <a:latin typeface="AvenirNextLTPro-Regular"/>
              </a:rPr>
              <a:t> </a:t>
            </a:r>
            <a:r>
              <a:rPr lang="es-CO" sz="1800" b="0" i="0" u="none" strike="noStrike" baseline="0" dirty="0" err="1">
                <a:latin typeface="AvenirNextLTPro-Regular"/>
              </a:rPr>
              <a:t>hypothyroidism</a:t>
            </a:r>
            <a:r>
              <a:rPr lang="es-CO" sz="1800" b="0" i="0" u="none" strike="noStrike" baseline="0" dirty="0">
                <a:latin typeface="AvenirNextLTPro-Regular"/>
              </a:rPr>
              <a:t> in</a:t>
            </a:r>
          </a:p>
          <a:p>
            <a:pPr algn="l"/>
            <a:r>
              <a:rPr lang="en-US" sz="1800" b="0" i="0" u="none" strike="noStrike" baseline="0" dirty="0">
                <a:latin typeface="AvenirNextLTPro-Regular"/>
              </a:rPr>
              <a:t>adults, when not due to iatrogenic</a:t>
            </a:r>
          </a:p>
          <a:p>
            <a:pPr algn="l"/>
            <a:r>
              <a:rPr lang="es-CO" sz="1800" b="0" i="0" u="none" strike="noStrike" baseline="0" dirty="0">
                <a:latin typeface="AvenirNextLTPro-Regular"/>
              </a:rPr>
              <a:t>causes </a:t>
            </a:r>
            <a:r>
              <a:rPr lang="es-CO" sz="1800" b="0" i="0" u="none" strike="noStrike" baseline="0" dirty="0" err="1">
                <a:latin typeface="AvenirNextLTPro-Regular"/>
              </a:rPr>
              <a:t>or</a:t>
            </a:r>
            <a:r>
              <a:rPr lang="es-CO" sz="1800" b="0" i="0" u="none" strike="noStrike" baseline="0" dirty="0">
                <a:latin typeface="AvenirNextLTPro-Regular"/>
              </a:rPr>
              <a:t> </a:t>
            </a:r>
            <a:r>
              <a:rPr lang="es-CO" sz="1800" b="0" i="0" u="none" strike="noStrike" baseline="0" dirty="0" err="1">
                <a:latin typeface="AvenirNextLTPro-Regular"/>
              </a:rPr>
              <a:t>medications</a:t>
            </a:r>
            <a:r>
              <a:rPr lang="es-CO" sz="1800" b="0" i="0" u="none" strike="noStrike" baseline="0" dirty="0">
                <a:latin typeface="AvenirNextLTPro-Regular"/>
              </a:rPr>
              <a:t>, </a:t>
            </a:r>
            <a:r>
              <a:rPr lang="es-CO" sz="1800" b="0" i="0" u="none" strike="noStrike" baseline="0" dirty="0" err="1">
                <a:latin typeface="AvenirNextLTPro-Regular"/>
              </a:rPr>
              <a:t>is</a:t>
            </a:r>
            <a:endParaRPr lang="es-CO" sz="1800" b="0" i="0" u="none" strike="noStrike" baseline="0" dirty="0">
              <a:latin typeface="AvenirNextLTPro-Regular"/>
            </a:endParaRPr>
          </a:p>
          <a:p>
            <a:pPr algn="l"/>
            <a:r>
              <a:rPr lang="en-US" sz="1800" b="0" i="0" u="none" strike="noStrike" baseline="0" dirty="0">
                <a:latin typeface="AvenirNextLTPro-Regular"/>
              </a:rPr>
              <a:t>almost always due to Hashimoto</a:t>
            </a:r>
          </a:p>
          <a:p>
            <a:pPr algn="l"/>
            <a:r>
              <a:rPr lang="es-CO" sz="1800" b="0" i="0" u="none" strike="noStrike" baseline="0" dirty="0" err="1">
                <a:latin typeface="AvenirNextLTPro-Regular"/>
              </a:rPr>
              <a:t>thyroiditis</a:t>
            </a:r>
            <a:r>
              <a:rPr lang="es-CO" sz="1800" b="0" i="0" u="none" strike="noStrike" baseline="0" dirty="0">
                <a:latin typeface="AvenirNextLTPro-Regular"/>
              </a:rPr>
              <a:t>. </a:t>
            </a:r>
            <a:r>
              <a:rPr lang="es-CO" sz="1800" b="0" i="0" u="none" strike="noStrike" baseline="0" dirty="0" err="1">
                <a:latin typeface="AvenirNextLTPro-Regular"/>
              </a:rPr>
              <a:t>Therefore</a:t>
            </a:r>
            <a:r>
              <a:rPr lang="es-CO" sz="1800" b="0" i="0" u="none" strike="noStrike" baseline="0" dirty="0">
                <a:latin typeface="AvenirNextLTPro-Regular"/>
              </a:rPr>
              <a:t>, </a:t>
            </a:r>
            <a:r>
              <a:rPr lang="es-CO" sz="1800" b="0" i="0" u="none" strike="noStrike" baseline="0" dirty="0" err="1">
                <a:latin typeface="AvenirNextLTPro-Regular"/>
              </a:rPr>
              <a:t>testing</a:t>
            </a:r>
            <a:r>
              <a:rPr lang="es-CO" sz="1800" b="0" i="0" u="none" strike="noStrike" baseline="0" dirty="0">
                <a:latin typeface="AvenirNextLTPro-Regular"/>
              </a:rPr>
              <a:t> </a:t>
            </a:r>
            <a:r>
              <a:rPr lang="es-CO" sz="1800" b="0" i="0" u="none" strike="noStrike" baseline="0" dirty="0" err="1">
                <a:latin typeface="AvenirNextLTPro-Regular"/>
              </a:rPr>
              <a:t>offers</a:t>
            </a:r>
            <a:endParaRPr lang="es-CO" sz="1800" b="0" i="0" u="none" strike="noStrike" baseline="0" dirty="0">
              <a:latin typeface="AvenirNextLTPro-Regular"/>
            </a:endParaRPr>
          </a:p>
          <a:p>
            <a:pPr algn="l"/>
            <a:r>
              <a:rPr lang="es-CO" sz="1800" b="0" i="0" u="none" strike="noStrike" baseline="0" dirty="0" err="1">
                <a:latin typeface="AvenirNextLTPro-Regular"/>
              </a:rPr>
              <a:t>little</a:t>
            </a:r>
            <a:r>
              <a:rPr lang="es-CO" sz="1800" b="0" i="0" u="none" strike="noStrike" baseline="0" dirty="0">
                <a:latin typeface="AvenirNextLTPro-Regular"/>
              </a:rPr>
              <a:t> </a:t>
            </a:r>
            <a:r>
              <a:rPr lang="es-CO" sz="1800" b="0" i="0" u="none" strike="noStrike" baseline="0" dirty="0" err="1">
                <a:latin typeface="AvenirNextLTPro-Regular"/>
              </a:rPr>
              <a:t>additional</a:t>
            </a:r>
            <a:r>
              <a:rPr lang="es-CO" sz="1800" b="0" i="0" u="none" strike="noStrike" baseline="0" dirty="0">
                <a:latin typeface="AvenirNextLTPro-Regular"/>
              </a:rPr>
              <a:t> </a:t>
            </a:r>
            <a:r>
              <a:rPr lang="es-CO" sz="1800" b="0" i="0" u="none" strike="noStrike" baseline="0" dirty="0" err="1">
                <a:latin typeface="AvenirNextLTPro-Regular"/>
              </a:rPr>
              <a:t>information</a:t>
            </a:r>
            <a:endParaRPr lang="es-CO" sz="1800" b="0" i="0" u="none" strike="noStrike" baseline="0" dirty="0">
              <a:latin typeface="AvenirNextLTPro-Regular"/>
            </a:endParaRPr>
          </a:p>
          <a:p>
            <a:pPr algn="l"/>
            <a:r>
              <a:rPr lang="en-US" sz="1800" b="0" i="0" u="none" strike="noStrike" baseline="0" dirty="0">
                <a:latin typeface="AvenirNextLTPro-Regular"/>
              </a:rPr>
              <a:t>and does not usually affect treatment</a:t>
            </a:r>
          </a:p>
          <a:p>
            <a:pPr algn="l"/>
            <a:r>
              <a:rPr lang="es-CO" sz="1800" b="0" i="0" u="none" strike="noStrike" baseline="0" dirty="0" err="1">
                <a:latin typeface="AvenirNextLTPro-Regular"/>
              </a:rPr>
              <a:t>decisions</a:t>
            </a:r>
            <a:r>
              <a:rPr lang="es-CO" sz="1800" b="0" i="0" u="none" strike="noStrike" baseline="0" dirty="0">
                <a:latin typeface="AvenirNextLTPro-Regular"/>
              </a:rPr>
              <a:t>. </a:t>
            </a:r>
            <a:r>
              <a:rPr lang="es-CO" sz="1800" b="0" i="0" u="none" strike="noStrike" baseline="0" dirty="0" err="1">
                <a:latin typeface="AvenirNextLTPro-Regular"/>
              </a:rPr>
              <a:t>Nonetheless</a:t>
            </a:r>
            <a:r>
              <a:rPr lang="es-CO" sz="1800" b="0" i="0" u="none" strike="noStrike" baseline="0" dirty="0">
                <a:latin typeface="AvenirNextLTPro-Regular"/>
              </a:rPr>
              <a:t>,</a:t>
            </a:r>
          </a:p>
          <a:p>
            <a:pPr algn="l"/>
            <a:r>
              <a:rPr lang="en-US" sz="1800" b="0" i="0" u="none" strike="noStrike" baseline="0" dirty="0">
                <a:latin typeface="AvenirNextLTPro-Regular"/>
              </a:rPr>
              <a:t>some providers consider it important</a:t>
            </a:r>
          </a:p>
          <a:p>
            <a:pPr algn="l"/>
            <a:r>
              <a:rPr lang="es-CO" sz="1800" b="0" i="0" u="none" strike="noStrike" baseline="0" dirty="0" err="1">
                <a:latin typeface="AvenirNextLTPro-Regular"/>
              </a:rPr>
              <a:t>to</a:t>
            </a:r>
            <a:r>
              <a:rPr lang="es-CO" sz="1800" b="0" i="0" u="none" strike="noStrike" baseline="0" dirty="0">
                <a:latin typeface="AvenirNextLTPro-Regular"/>
              </a:rPr>
              <a:t> </a:t>
            </a:r>
            <a:r>
              <a:rPr lang="es-CO" sz="1800" b="0" i="0" u="none" strike="noStrike" baseline="0" dirty="0" err="1">
                <a:latin typeface="AvenirNextLTPro-Regular"/>
              </a:rPr>
              <a:t>demonstrate</a:t>
            </a:r>
            <a:r>
              <a:rPr lang="es-CO" sz="1800" b="0" i="0" u="none" strike="noStrike" baseline="0" dirty="0">
                <a:latin typeface="AvenirNextLTPro-Regular"/>
              </a:rPr>
              <a:t> </a:t>
            </a:r>
            <a:r>
              <a:rPr lang="es-CO" sz="1800" b="0" i="0" u="none" strike="noStrike" baseline="0" dirty="0" err="1">
                <a:latin typeface="AvenirNextLTPro-Regular"/>
              </a:rPr>
              <a:t>that</a:t>
            </a:r>
            <a:r>
              <a:rPr lang="es-CO" sz="1800" b="0" i="0" u="none" strike="noStrike" baseline="0" dirty="0">
                <a:latin typeface="AvenirNextLTPro-Regular"/>
              </a:rPr>
              <a:t> a</a:t>
            </a:r>
          </a:p>
          <a:p>
            <a:pPr algn="l"/>
            <a:r>
              <a:rPr lang="es-CO" sz="1800" b="0" i="0" u="none" strike="noStrike" baseline="0" dirty="0" err="1">
                <a:latin typeface="AvenirNextLTPro-Regular"/>
              </a:rPr>
              <a:t>patient's</a:t>
            </a:r>
            <a:r>
              <a:rPr lang="es-CO" sz="1800" b="0" i="0" u="none" strike="noStrike" baseline="0" dirty="0">
                <a:latin typeface="AvenirNextLTPro-Regular"/>
              </a:rPr>
              <a:t> </a:t>
            </a:r>
            <a:r>
              <a:rPr lang="es-CO" sz="1800" b="0" i="0" u="none" strike="noStrike" baseline="0" dirty="0" err="1">
                <a:latin typeface="AvenirNextLTPro-Regular"/>
              </a:rPr>
              <a:t>hypothyroidism</a:t>
            </a:r>
            <a:r>
              <a:rPr lang="es-CO" sz="1800" b="0" i="0" u="none" strike="noStrike" baseline="0" dirty="0">
                <a:latin typeface="AvenirNextLTPro-Regular"/>
              </a:rPr>
              <a:t> has </a:t>
            </a:r>
            <a:r>
              <a:rPr lang="es-CO" sz="1800" b="0" i="0" u="none" strike="noStrike" baseline="0" dirty="0" err="1">
                <a:latin typeface="AvenirNextLTPro-Regular"/>
              </a:rPr>
              <a:t>an</a:t>
            </a:r>
            <a:endParaRPr lang="es-CO" sz="1800" b="0" i="0" u="none" strike="noStrike" baseline="0" dirty="0">
              <a:latin typeface="AvenirNextLTPro-Regular"/>
            </a:endParaRPr>
          </a:p>
          <a:p>
            <a:pPr algn="l"/>
            <a:r>
              <a:rPr lang="en-US" sz="1800" b="0" i="0" u="none" strike="noStrike" baseline="0" dirty="0">
                <a:latin typeface="AvenirNextLTPro-Regular"/>
              </a:rPr>
              <a:t>autoimmune cause; this may also</a:t>
            </a:r>
          </a:p>
          <a:p>
            <a:pPr algn="l"/>
            <a:r>
              <a:rPr lang="en-US" sz="1800" b="0" i="0" u="none" strike="noStrike" baseline="0" dirty="0">
                <a:latin typeface="AvenirNextLTPro-Regular"/>
              </a:rPr>
              <a:t>facilitate a discussion about other</a:t>
            </a:r>
          </a:p>
          <a:p>
            <a:pPr algn="l"/>
            <a:r>
              <a:rPr lang="es-CO" sz="1800" b="0" i="0" u="none" strike="noStrike" baseline="0" dirty="0" err="1">
                <a:latin typeface="AvenirNextLTPro-Regular"/>
              </a:rPr>
              <a:t>autoimmune</a:t>
            </a:r>
            <a:r>
              <a:rPr lang="es-CO" sz="1800" b="0" i="0" u="none" strike="noStrike" baseline="0" dirty="0">
                <a:latin typeface="AvenirNextLTPro-Regular"/>
              </a:rPr>
              <a:t> </a:t>
            </a:r>
            <a:r>
              <a:rPr lang="es-CO" sz="1800" b="0" i="0" u="none" strike="noStrike" baseline="0" dirty="0" err="1">
                <a:latin typeface="AvenirNextLTPro-Regular"/>
              </a:rPr>
              <a:t>disorders</a:t>
            </a:r>
            <a:r>
              <a:rPr lang="es-CO" sz="1800" b="0" i="0" u="none" strike="noStrike" baseline="0" dirty="0">
                <a:latin typeface="AvenirNextLTPro-Regular"/>
              </a:rPr>
              <a:t> </a:t>
            </a:r>
            <a:r>
              <a:rPr lang="es-CO" sz="1800" b="0" i="0" u="none" strike="noStrike" baseline="0" dirty="0" err="1">
                <a:latin typeface="AvenirNextLTPro-Regular"/>
              </a:rPr>
              <a:t>for</a:t>
            </a:r>
            <a:r>
              <a:rPr lang="es-CO" sz="1800" b="0" i="0" u="none" strike="noStrike" baseline="0" dirty="0">
                <a:latin typeface="AvenirNextLTPro-Regular"/>
              </a:rPr>
              <a:t> </a:t>
            </a:r>
            <a:r>
              <a:rPr lang="es-CO" sz="1800" b="0" i="0" u="none" strike="noStrike" baseline="0" dirty="0" err="1">
                <a:latin typeface="AvenirNextLTPro-Regular"/>
              </a:rPr>
              <a:t>which</a:t>
            </a:r>
            <a:endParaRPr lang="es-CO" sz="1800" b="0" i="0" u="none" strike="noStrike" baseline="0" dirty="0">
              <a:latin typeface="AvenirNextLTPro-Regular"/>
            </a:endParaRPr>
          </a:p>
          <a:p>
            <a:pPr algn="l"/>
            <a:r>
              <a:rPr lang="es-CO" sz="1800" b="0" i="0" u="none" strike="noStrike" baseline="0" dirty="0" err="1">
                <a:latin typeface="AvenirNextLTPro-Regular"/>
              </a:rPr>
              <a:t>increased</a:t>
            </a:r>
            <a:r>
              <a:rPr lang="es-CO" sz="1800" b="0" i="0" u="none" strike="noStrike" baseline="0" dirty="0">
                <a:latin typeface="AvenirNextLTPro-Regular"/>
              </a:rPr>
              <a:t> </a:t>
            </a:r>
            <a:r>
              <a:rPr lang="es-CO" sz="1800" b="0" i="0" u="none" strike="noStrike" baseline="0" dirty="0" err="1">
                <a:latin typeface="AvenirNextLTPro-Regular"/>
              </a:rPr>
              <a:t>vigilance</a:t>
            </a:r>
            <a:r>
              <a:rPr lang="es-CO" sz="1800" b="0" i="0" u="none" strike="noStrike" baseline="0" dirty="0">
                <a:latin typeface="AvenirNextLTPro-Regular"/>
              </a:rPr>
              <a:t> </a:t>
            </a:r>
            <a:r>
              <a:rPr lang="es-CO" sz="1800" b="0" i="0" u="none" strike="noStrike" baseline="0" dirty="0" err="1">
                <a:latin typeface="AvenirNextLTPro-Regular"/>
              </a:rPr>
              <a:t>is</a:t>
            </a:r>
            <a:r>
              <a:rPr lang="es-CO" sz="1800" b="0" i="0" u="none" strike="noStrike" baseline="0" dirty="0">
                <a:latin typeface="AvenirNextLTPro-Regular"/>
              </a:rPr>
              <a:t> </a:t>
            </a:r>
            <a:r>
              <a:rPr lang="es-CO" sz="1800" b="0" i="0" u="none" strike="noStrike" baseline="0" dirty="0" err="1">
                <a:latin typeface="AvenirNextLTPro-Regular"/>
              </a:rPr>
              <a:t>needed</a:t>
            </a:r>
            <a:r>
              <a:rPr lang="es-CO" sz="1800" b="0" i="0" u="none" strike="noStrike" baseline="0" dirty="0">
                <a:latin typeface="AvenirNextLTPro-Regular"/>
              </a:rPr>
              <a:t>.</a:t>
            </a:r>
          </a:p>
          <a:p>
            <a:pPr algn="l"/>
            <a:endParaRPr lang="es-CO" sz="1800" b="0" i="0" u="none" strike="noStrike" baseline="0" dirty="0">
              <a:latin typeface="AvenirNextLTPro-Regular"/>
            </a:endParaRPr>
          </a:p>
          <a:p>
            <a:pPr algn="l"/>
            <a:r>
              <a:rPr lang="es-CO" sz="1800" b="0" i="0" u="none" strike="noStrike" baseline="0" dirty="0" err="1">
                <a:latin typeface="AvenirNextLTPro-Regular"/>
              </a:rPr>
              <a:t>Thyroid</a:t>
            </a:r>
            <a:r>
              <a:rPr lang="es-CO" sz="1800" b="0" i="0" u="none" strike="noStrike" baseline="0" dirty="0">
                <a:latin typeface="AvenirNextLTPro-Regular"/>
              </a:rPr>
              <a:t> </a:t>
            </a:r>
            <a:r>
              <a:rPr lang="es-CO" sz="1800" b="0" i="0" u="none" strike="noStrike" baseline="0" dirty="0" err="1">
                <a:latin typeface="AvenirNextLTPro-Regular"/>
              </a:rPr>
              <a:t>sonography</a:t>
            </a:r>
            <a:r>
              <a:rPr lang="es-CO" sz="1800" b="0" i="0" u="none" strike="noStrike" baseline="0" dirty="0">
                <a:latin typeface="AvenirNextLTPro-Regular"/>
              </a:rPr>
              <a:t> </a:t>
            </a:r>
            <a:r>
              <a:rPr lang="es-CO" sz="1800" b="0" i="0" u="none" strike="noStrike" baseline="0" dirty="0" err="1">
                <a:latin typeface="AvenirNextLTPro-Regular"/>
              </a:rPr>
              <a:t>often</a:t>
            </a:r>
            <a:r>
              <a:rPr lang="es-CO" sz="1800" b="0" i="0" u="none" strike="noStrike" baseline="0" dirty="0">
                <a:latin typeface="AvenirNextLTPro-Regular"/>
              </a:rPr>
              <a:t> shows</a:t>
            </a:r>
          </a:p>
          <a:p>
            <a:pPr algn="l"/>
            <a:r>
              <a:rPr lang="es-CO" sz="1800" b="0" i="0" u="none" strike="noStrike" baseline="0" dirty="0">
                <a:latin typeface="AvenirNextLTPro-Regular"/>
              </a:rPr>
              <a:t>a </a:t>
            </a:r>
            <a:r>
              <a:rPr lang="es-CO" sz="1800" b="0" i="0" u="none" strike="noStrike" baseline="0" dirty="0" err="1">
                <a:latin typeface="AvenirNextLTPro-Regular"/>
              </a:rPr>
              <a:t>hypoechogenic</a:t>
            </a:r>
            <a:r>
              <a:rPr lang="es-CO" sz="1800" b="0" i="0" u="none" strike="noStrike" baseline="0" dirty="0">
                <a:latin typeface="AvenirNextLTPro-Regular"/>
              </a:rPr>
              <a:t> </a:t>
            </a:r>
            <a:r>
              <a:rPr lang="es-CO" sz="1800" b="0" i="0" u="none" strike="noStrike" baseline="0" dirty="0" err="1">
                <a:latin typeface="AvenirNextLTPro-Regular"/>
              </a:rPr>
              <a:t>pattern</a:t>
            </a:r>
            <a:r>
              <a:rPr lang="es-CO" sz="1800" b="0" i="0" u="none" strike="noStrike" baseline="0" dirty="0">
                <a:latin typeface="AvenirNextLTPro-Regular"/>
              </a:rPr>
              <a:t> in</a:t>
            </a:r>
          </a:p>
          <a:p>
            <a:pPr algn="l"/>
            <a:r>
              <a:rPr lang="es-CO" sz="1800" b="0" i="0" u="none" strike="noStrike" baseline="0" dirty="0" err="1">
                <a:latin typeface="AvenirNextLTPro-Regular"/>
              </a:rPr>
              <a:t>chronic</a:t>
            </a:r>
            <a:r>
              <a:rPr lang="es-CO" sz="1800" b="0" i="0" u="none" strike="noStrike" baseline="0" dirty="0">
                <a:latin typeface="AvenirNextLTPro-Regular"/>
              </a:rPr>
              <a:t> </a:t>
            </a:r>
            <a:r>
              <a:rPr lang="es-CO" sz="1800" b="0" i="0" u="none" strike="noStrike" baseline="0" dirty="0" err="1">
                <a:latin typeface="AvenirNextLTPro-Regular"/>
              </a:rPr>
              <a:t>lymphocytic</a:t>
            </a:r>
            <a:r>
              <a:rPr lang="es-CO" sz="1800" b="0" i="0" u="none" strike="noStrike" baseline="0" dirty="0">
                <a:latin typeface="AvenirNextLTPro-Regular"/>
              </a:rPr>
              <a:t> </a:t>
            </a:r>
            <a:r>
              <a:rPr lang="es-CO" sz="1800" b="0" i="0" u="none" strike="noStrike" baseline="0" dirty="0" err="1">
                <a:latin typeface="AvenirNextLTPro-Regular"/>
              </a:rPr>
              <a:t>thyroiditis</a:t>
            </a:r>
            <a:endParaRPr lang="es-CO" sz="1800" b="0" i="0" u="none" strike="noStrike" baseline="0" dirty="0">
              <a:latin typeface="AvenirNextLTPro-Regular"/>
            </a:endParaRPr>
          </a:p>
          <a:p>
            <a:pPr algn="l"/>
            <a:r>
              <a:rPr lang="en-US" sz="1800" b="0" i="0" u="none" strike="noStrike" baseline="0" dirty="0">
                <a:latin typeface="AvenirNextLTPro-Regular"/>
              </a:rPr>
              <a:t>(1), but thyroid imaging is not</a:t>
            </a:r>
          </a:p>
          <a:p>
            <a:pPr algn="l"/>
            <a:r>
              <a:rPr lang="es-CO" sz="1800" b="0" i="0" u="none" strike="noStrike" baseline="0" dirty="0" err="1">
                <a:latin typeface="AvenirNextLTPro-Regular"/>
              </a:rPr>
              <a:t>recommended</a:t>
            </a:r>
            <a:r>
              <a:rPr lang="es-CO" sz="1800" b="0" i="0" u="none" strike="noStrike" baseline="0" dirty="0">
                <a:latin typeface="AvenirNextLTPro-Regular"/>
              </a:rPr>
              <a:t> in </a:t>
            </a:r>
            <a:r>
              <a:rPr lang="es-CO" sz="1800" b="0" i="0" u="none" strike="noStrike" baseline="0" dirty="0" err="1">
                <a:latin typeface="AvenirNextLTPro-Regular"/>
              </a:rPr>
              <a:t>hypothyroid</a:t>
            </a:r>
            <a:endParaRPr lang="es-CO" sz="1800" b="0" i="0" u="none" strike="noStrike" baseline="0" dirty="0">
              <a:latin typeface="AvenirNextLTPro-Regular"/>
            </a:endParaRPr>
          </a:p>
          <a:p>
            <a:pPr algn="l"/>
            <a:r>
              <a:rPr lang="en-US" sz="1800" b="0" i="0" u="none" strike="noStrike" baseline="0" dirty="0">
                <a:latin typeface="AvenirNextLTPro-Regular"/>
              </a:rPr>
              <a:t>patients unless 1 or more nodules</a:t>
            </a:r>
          </a:p>
          <a:p>
            <a:pPr algn="l"/>
            <a:r>
              <a:rPr lang="es-CO" sz="1800" b="0" i="0" u="none" strike="noStrike" baseline="0" dirty="0">
                <a:latin typeface="AvenirNextLTPro-Regular"/>
              </a:rPr>
              <a:t>are </a:t>
            </a:r>
            <a:r>
              <a:rPr lang="es-CO" sz="1800" b="0" i="0" u="none" strike="noStrike" baseline="0" dirty="0" err="1">
                <a:latin typeface="AvenirNextLTPro-Regular"/>
              </a:rPr>
              <a:t>identified</a:t>
            </a:r>
            <a:r>
              <a:rPr lang="es-CO" sz="1800" b="0" i="0" u="none" strike="noStrike" baseline="0" dirty="0">
                <a:latin typeface="AvenirNextLTPro-Regular"/>
              </a:rPr>
              <a:t> </a:t>
            </a:r>
            <a:r>
              <a:rPr lang="es-CO" sz="1800" b="0" i="0" u="none" strike="noStrike" baseline="0" dirty="0" err="1">
                <a:latin typeface="AvenirNextLTPro-Regular"/>
              </a:rPr>
              <a:t>by</a:t>
            </a:r>
            <a:r>
              <a:rPr lang="es-CO" sz="1800" b="0" i="0" u="none" strike="noStrike" baseline="0" dirty="0">
                <a:latin typeface="AvenirNextLTPro-Regular"/>
              </a:rPr>
              <a:t> </a:t>
            </a:r>
            <a:r>
              <a:rPr lang="es-CO" sz="1800" b="0" i="0" u="none" strike="noStrike" baseline="0" dirty="0" err="1">
                <a:latin typeface="AvenirNextLTPro-Regular"/>
              </a:rPr>
              <a:t>palpation</a:t>
            </a:r>
            <a:endParaRPr lang="es-CO" sz="1800" b="0" i="0" u="none" strike="noStrike" baseline="0" dirty="0">
              <a:latin typeface="AvenirNextLTPro-Regular"/>
            </a:endParaRPr>
          </a:p>
          <a:p>
            <a:pPr algn="l"/>
            <a:r>
              <a:rPr lang="en-US" sz="1800" b="0" i="0" u="none" strike="noStrike" baseline="0" dirty="0">
                <a:latin typeface="AvenirNextLTPro-Regular"/>
              </a:rPr>
              <a:t>or incidentally by other imaging</a:t>
            </a:r>
          </a:p>
          <a:p>
            <a:pPr algn="l"/>
            <a:r>
              <a:rPr lang="es-CO" sz="1800" b="0" i="0" u="none" strike="noStrike" baseline="0" dirty="0" err="1">
                <a:latin typeface="AvenirNextLTPro-Regular"/>
              </a:rPr>
              <a:t>studies</a:t>
            </a:r>
            <a:r>
              <a:rPr lang="es-CO" sz="1800" b="0" i="0" u="none" strike="noStrike" baseline="0" dirty="0">
                <a:latin typeface="AvenirNextLTPro-Regular"/>
              </a:rPr>
              <a:t>.</a:t>
            </a:r>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14</a:t>
            </a:fld>
            <a:endParaRPr lang="es-CO"/>
          </a:p>
        </p:txBody>
      </p:sp>
    </p:spTree>
    <p:extLst>
      <p:ext uri="{BB962C8B-B14F-4D97-AF65-F5344CB8AC3E}">
        <p14:creationId xmlns:p14="http://schemas.microsoft.com/office/powerpoint/2010/main" val="90289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a:t>
            </a:r>
            <a:r>
              <a:rPr lang="es-ES" dirty="0" err="1"/>
              <a:t>secrecion</a:t>
            </a:r>
            <a:r>
              <a:rPr lang="es-ES" dirty="0"/>
              <a:t> de TSH se inhibe por pequeños aumentos en la </a:t>
            </a:r>
            <a:r>
              <a:rPr lang="es-ES" dirty="0" err="1"/>
              <a:t>concentracion</a:t>
            </a:r>
            <a:r>
              <a:rPr lang="es-ES" dirty="0"/>
              <a:t> </a:t>
            </a:r>
            <a:r>
              <a:rPr lang="es-ES" dirty="0" err="1"/>
              <a:t>serica</a:t>
            </a:r>
            <a:r>
              <a:rPr lang="es-ES" dirty="0"/>
              <a:t> de T4 y T3 y aumenta en la respuesta a una leve </a:t>
            </a:r>
            <a:r>
              <a:rPr lang="es-ES" dirty="0" err="1"/>
              <a:t>disminucion</a:t>
            </a:r>
            <a:r>
              <a:rPr lang="es-ES" dirty="0"/>
              <a:t> de la </a:t>
            </a:r>
            <a:r>
              <a:rPr lang="es-ES" dirty="0" err="1"/>
              <a:t>concentracion</a:t>
            </a:r>
            <a:r>
              <a:rPr lang="es-ES" dirty="0"/>
              <a:t> de hormonas tiroideas. Como resultado de este fino control de la TSH, la secreción de hormonas tiroideas se mantiene dentro de un rango estrecho. Por lo anterior la determinación de TSH es escogida como estrategia primaria para el diagnostico de la disfunción tiroidea en pacientes ambulatorios, (1) pero se requiere como prerrequisito de una función normal del eje hipotálamo hipófisis-tiroides. Cuando la función del eje es normal, existe una relación inversa lineal logarítmica entre las concentraciones séricas de TSH y T4L (T4 libre). producida por la retroalimentación negativa de la hormona tiroidea en la secreción hipofisaria de TSH. (2,1)</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Cuando se sospecha hipotiroidismo central, la medición de T4 libre en suero es la prueba apropiada porque los pacientes con enfermedad central no pueden producir TSH normalmente.</a:t>
            </a:r>
          </a:p>
          <a:p>
            <a:endParaRPr lang="es-CO" dirty="0"/>
          </a:p>
        </p:txBody>
      </p:sp>
      <p:sp>
        <p:nvSpPr>
          <p:cNvPr id="4" name="Marcador de número de diapositiva 3"/>
          <p:cNvSpPr>
            <a:spLocks noGrp="1"/>
          </p:cNvSpPr>
          <p:nvPr>
            <p:ph type="sldNum" sz="quarter" idx="5"/>
          </p:nvPr>
        </p:nvSpPr>
        <p:spPr/>
        <p:txBody>
          <a:bodyPr/>
          <a:lstStyle/>
          <a:p>
            <a:fld id="{2365977C-0D02-4337-A889-3F6029932E99}" type="slidenum">
              <a:rPr lang="es-CO" smtClean="0"/>
              <a:t>15</a:t>
            </a:fld>
            <a:endParaRPr lang="es-CO"/>
          </a:p>
        </p:txBody>
      </p:sp>
    </p:spTree>
    <p:extLst>
      <p:ext uri="{BB962C8B-B14F-4D97-AF65-F5344CB8AC3E}">
        <p14:creationId xmlns:p14="http://schemas.microsoft.com/office/powerpoint/2010/main" val="13742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80E50-6212-4F90-9DF1-DFD67326B7A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59D34D2-2737-438F-BFC4-27D82AD87B6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F6DC520-B670-4B5D-9852-372D32EC8847}"/>
              </a:ext>
            </a:extLst>
          </p:cNvPr>
          <p:cNvSpPr>
            <a:spLocks noGrp="1"/>
          </p:cNvSpPr>
          <p:nvPr>
            <p:ph type="dt" sz="half" idx="10"/>
          </p:nvPr>
        </p:nvSpPr>
        <p:spPr/>
        <p:txBody>
          <a:bodyPr/>
          <a:lstStyle/>
          <a:p>
            <a:fld id="{B0088F42-743C-46CF-8EE1-66E0C87120AF}" type="datetimeFigureOut">
              <a:rPr lang="es-CO" smtClean="0"/>
              <a:t>7/05/2021</a:t>
            </a:fld>
            <a:endParaRPr lang="es-CO"/>
          </a:p>
        </p:txBody>
      </p:sp>
      <p:sp>
        <p:nvSpPr>
          <p:cNvPr id="5" name="Marcador de pie de página 4">
            <a:extLst>
              <a:ext uri="{FF2B5EF4-FFF2-40B4-BE49-F238E27FC236}">
                <a16:creationId xmlns:a16="http://schemas.microsoft.com/office/drawing/2014/main" id="{B0B46A20-B10F-455D-858E-CF8C24BF691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6B30E4-64D0-4EDE-B379-286F1C4CA9A1}"/>
              </a:ext>
            </a:extLst>
          </p:cNvPr>
          <p:cNvSpPr>
            <a:spLocks noGrp="1"/>
          </p:cNvSpPr>
          <p:nvPr>
            <p:ph type="sldNum" sz="quarter" idx="12"/>
          </p:nvPr>
        </p:nvSpPr>
        <p:spPr/>
        <p:txBody>
          <a:bodyPr/>
          <a:lstStyle/>
          <a:p>
            <a:fld id="{4085CF84-8744-4145-946D-199E03AE6162}" type="slidenum">
              <a:rPr lang="es-CO" smtClean="0"/>
              <a:t>‹Nº›</a:t>
            </a:fld>
            <a:endParaRPr lang="es-CO"/>
          </a:p>
        </p:txBody>
      </p:sp>
    </p:spTree>
    <p:extLst>
      <p:ext uri="{BB962C8B-B14F-4D97-AF65-F5344CB8AC3E}">
        <p14:creationId xmlns:p14="http://schemas.microsoft.com/office/powerpoint/2010/main" val="2795690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83106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arget="../media/image21.jpe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 Id="rId5" Target="../media/image23.jpeg" Type="http://schemas.openxmlformats.org/officeDocument/2006/relationships/image"/><Relationship Id="rId4" Target="../media/image22.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arget="../media/image29.jpeg" Type="http://schemas.openxmlformats.org/officeDocument/2006/relationships/image"/><Relationship Id="rId2" Target="../media/image28.png" Type="http://schemas.openxmlformats.org/officeDocument/2006/relationships/imag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arget="../media/image32.jpeg" Type="http://schemas.openxmlformats.org/officeDocument/2006/relationships/image"/><Relationship Id="rId1" Target="../slideLayouts/slideLayout12.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12.xml" Type="http://schemas.openxmlformats.org/officeDocument/2006/relationships/slideLayout"/><Relationship Id="rId4" Target="../media/image7.png" Type="http://schemas.openxmlformats.org/officeDocument/2006/relationships/image"/></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arget="../media/image35.jpeg" Type="http://schemas.openxmlformats.org/officeDocument/2006/relationships/image"/><Relationship Id="rId1" Target="../slideLayouts/slideLayout12.xml" Type="http://schemas.openxmlformats.org/officeDocument/2006/relationships/slideLayout"/></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arget="../media/image37.jpeg" Type="http://schemas.openxmlformats.org/officeDocument/2006/relationships/image"/><Relationship Id="rId2" Target="../notesSlides/notesSlide17.xml" Type="http://schemas.openxmlformats.org/officeDocument/2006/relationships/notesSlide"/><Relationship Id="rId1" Target="../slideLayouts/slideLayout12.xml" Type="http://schemas.openxmlformats.org/officeDocument/2006/relationships/slideLayout"/></Relationships>
</file>

<file path=ppt/slides/_rels/slide36.xml.rels><?xml version="1.0" encoding="UTF-8" standalone="yes" ?><Relationships xmlns="http://schemas.openxmlformats.org/package/2006/relationships"><Relationship Id="rId8" Target="../media/image44.jpeg" Type="http://schemas.openxmlformats.org/officeDocument/2006/relationships/image"/><Relationship Id="rId3" Target="../media/image39.png" Type="http://schemas.openxmlformats.org/officeDocument/2006/relationships/image"/><Relationship Id="rId7" Target="../media/image43.jpeg" Type="http://schemas.openxmlformats.org/officeDocument/2006/relationships/image"/><Relationship Id="rId2" Target="../media/image38.png" Type="http://schemas.openxmlformats.org/officeDocument/2006/relationships/image"/><Relationship Id="rId1" Target="../slideLayouts/slideLayout12.xml" Type="http://schemas.openxmlformats.org/officeDocument/2006/relationships/slideLayout"/><Relationship Id="rId6" Target="../media/image42.png" Type="http://schemas.openxmlformats.org/officeDocument/2006/relationships/image"/><Relationship Id="rId5" Target="../media/image41.jpeg" Type="http://schemas.openxmlformats.org/officeDocument/2006/relationships/image"/><Relationship Id="rId10" Target="../media/image46.jpeg" Type="http://schemas.openxmlformats.org/officeDocument/2006/relationships/image"/><Relationship Id="rId4" Target="../media/image40.jpeg" Type="http://schemas.openxmlformats.org/officeDocument/2006/relationships/image"/><Relationship Id="rId9" Target="../media/image45.png" Type="http://schemas.openxmlformats.org/officeDocument/2006/relationships/image"/></Relationships>
</file>

<file path=ppt/slides/_rels/slide37.xml.rels><?xml version="1.0" encoding="UTF-8" standalone="yes" ?><Relationships xmlns="http://schemas.openxmlformats.org/package/2006/relationships"><Relationship Id="rId3" Target="../media/image47.jpe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 Id="rId4" Target="../media/image48.jpeg" Type="http://schemas.openxmlformats.org/officeDocument/2006/relationships/image"/></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arget="../media/image50.jpeg" Type="http://schemas.openxmlformats.org/officeDocument/2006/relationships/image"/><Relationship Id="rId1" Target="../slideLayouts/slideLayout12.xml" Type="http://schemas.openxmlformats.org/officeDocument/2006/relationships/slideLayout"/></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arget="../media/image72.jpe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arget="../media/image76.jpeg" Type="http://schemas.openxmlformats.org/officeDocument/2006/relationships/image"/><Relationship Id="rId2" Target="../media/image75.jpeg" Type="http://schemas.openxmlformats.org/officeDocument/2006/relationships/image"/><Relationship Id="rId1" Target="../slideLayouts/slideLayout12.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arget="../media/image77.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arget="../media/image80.jpeg" Type="http://schemas.openxmlformats.org/officeDocument/2006/relationships/image"/><Relationship Id="rId2" Target="../notesSlides/notesSlide24.xml" Type="http://schemas.openxmlformats.org/officeDocument/2006/relationships/notesSlide"/><Relationship Id="rId1" Target="../slideLayouts/slideLayout13.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arget="../media/image82.jpeg" Type="http://schemas.openxmlformats.org/officeDocument/2006/relationships/image"/><Relationship Id="rId2" Target="../notesSlides/notesSlide25.xml" Type="http://schemas.openxmlformats.org/officeDocument/2006/relationships/notesSlide"/><Relationship Id="rId1" Target="../slideLayouts/slideLayout12.xml" Type="http://schemas.openxmlformats.org/officeDocument/2006/relationships/slideLayout"/></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arget="../media/image85.jpeg" Type="http://schemas.openxmlformats.org/officeDocument/2006/relationships/image"/><Relationship Id="rId1" Target="../slideLayouts/slideLayout12.xml" Type="http://schemas.openxmlformats.org/officeDocument/2006/relationships/slideLayout"/></Relationships>
</file>

<file path=ppt/slides/_rels/slide65.xml.rels><?xml version="1.0" encoding="UTF-8" standalone="yes" ?><Relationships xmlns="http://schemas.openxmlformats.org/package/2006/relationships"><Relationship Id="rId3" Target="../media/image86.jpeg" Type="http://schemas.openxmlformats.org/officeDocument/2006/relationships/image"/><Relationship Id="rId2" Target="../notesSlides/notesSlide27.xml" Type="http://schemas.openxmlformats.org/officeDocument/2006/relationships/notesSlide"/><Relationship Id="rId1" Target="../slideLayouts/slideLayout12.xml" Type="http://schemas.openxmlformats.org/officeDocument/2006/relationships/slideLayout"/></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arget="../media/image90.jpeg" Type="http://schemas.openxmlformats.org/officeDocument/2006/relationships/image"/><Relationship Id="rId2" Target="../notesSlides/notesSlide29.xml" Type="http://schemas.openxmlformats.org/officeDocument/2006/relationships/notesSlide"/><Relationship Id="rId1" Target="../slideLayouts/slideLayout1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arget="../media/image11.jpeg" Type="http://schemas.openxmlformats.org/officeDocument/2006/relationships/image"/><Relationship Id="rId2" Target="../notesSlides/notesSlide3.xml" Type="http://schemas.openxmlformats.org/officeDocument/2006/relationships/notesSlide"/><Relationship Id="rId1" Target="../slideLayouts/slideLayout6.xml" Type="http://schemas.openxmlformats.org/officeDocument/2006/relationships/slideLayout"/><Relationship Id="rId6" Target="../media/image13.wmf" Type="http://schemas.openxmlformats.org/officeDocument/2006/relationships/image"/><Relationship Id="rId5" Target="../embeddings/oleObject1.bin" Type="http://schemas.openxmlformats.org/officeDocument/2006/relationships/oleObject"/><Relationship Id="rId4" Target="../media/image12.png" Type="http://schemas.openxmlformats.org/officeDocument/2006/relationships/image"/></Relationships>
</file>

<file path=ppt/slides/_rels/slide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arget="../media/image92.jpeg" Type="http://schemas.openxmlformats.org/officeDocument/2006/relationships/image"/><Relationship Id="rId1" Target="../slideLayouts/slideLayout12.xml" Type="http://schemas.openxmlformats.org/officeDocument/2006/relationships/slideLayout"/></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arget="../media/image94.png" Type="http://schemas.openxmlformats.org/officeDocument/2006/relationships/image"/><Relationship Id="rId2" Target="../media/image93.jpeg" Type="http://schemas.openxmlformats.org/officeDocument/2006/relationships/image"/><Relationship Id="rId1" Target="../slideLayouts/slideLayout12.xml" Type="http://schemas.openxmlformats.org/officeDocument/2006/relationships/slideLayout"/><Relationship Id="rId5" Target="../media/image96.jpeg" Type="http://schemas.openxmlformats.org/officeDocument/2006/relationships/image"/><Relationship Id="rId4" Target="../media/image95.jpeg" Type="http://schemas.openxmlformats.org/officeDocument/2006/relationships/image"/></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escudo universidad de antioquia">
            <a:extLst>
              <a:ext uri="{FF2B5EF4-FFF2-40B4-BE49-F238E27FC236}">
                <a16:creationId xmlns:a16="http://schemas.microsoft.com/office/drawing/2014/main" id="{051CCAD0-8CFE-4BDA-922B-C213B62467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65287" y="264730"/>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9C90369A-6796-4391-83A8-DA98A320DFF7}"/>
              </a:ext>
            </a:extLst>
          </p:cNvPr>
          <p:cNvSpPr/>
          <p:nvPr/>
        </p:nvSpPr>
        <p:spPr>
          <a:xfrm>
            <a:off x="-24001" y="2309235"/>
            <a:ext cx="12216002" cy="158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6000" b="1" dirty="0">
                <a:solidFill>
                  <a:srgbClr val="00ABA7"/>
                </a:solidFill>
                <a:latin typeface="Montserrat" pitchFamily="2" charset="77"/>
                <a:ea typeface="Tahoma" panose="020B0604030504040204" pitchFamily="34" charset="0"/>
                <a:cs typeface="Tahoma" panose="020B0604030504040204" pitchFamily="34" charset="0"/>
              </a:rPr>
              <a:t>HIPOTIROIDISMO</a:t>
            </a:r>
            <a:endParaRPr lang="es-CO" sz="6000" b="1" dirty="0">
              <a:solidFill>
                <a:srgbClr val="00ABA7"/>
              </a:solidFill>
              <a:latin typeface="Montserrat" pitchFamily="2" charset="77"/>
              <a:ea typeface="Tahoma" panose="020B0604030504040204" pitchFamily="34" charset="0"/>
              <a:cs typeface="Tahoma" panose="020B0604030504040204" pitchFamily="34" charset="0"/>
            </a:endParaRPr>
          </a:p>
        </p:txBody>
      </p:sp>
      <p:sp>
        <p:nvSpPr>
          <p:cNvPr id="8" name="Subtítulo 2">
            <a:extLst>
              <a:ext uri="{FF2B5EF4-FFF2-40B4-BE49-F238E27FC236}">
                <a16:creationId xmlns:a16="http://schemas.microsoft.com/office/drawing/2014/main" id="{41CF4BA2-BE75-AA48-B25C-EB5BD499FFE4}"/>
              </a:ext>
            </a:extLst>
          </p:cNvPr>
          <p:cNvSpPr>
            <a:spLocks noGrp="1"/>
          </p:cNvSpPr>
          <p:nvPr>
            <p:ph type="subTitle" idx="1"/>
          </p:nvPr>
        </p:nvSpPr>
        <p:spPr>
          <a:xfrm>
            <a:off x="3333593" y="3699014"/>
            <a:ext cx="5500813" cy="1951992"/>
          </a:xfrm>
        </p:spPr>
        <p:txBody>
          <a:bodyPr>
            <a:normAutofit/>
          </a:bodyPr>
          <a:lstStyle/>
          <a:p>
            <a:pPr>
              <a:lnSpc>
                <a:spcPct val="120000"/>
              </a:lnSpc>
            </a:pPr>
            <a:r>
              <a:rPr lang="es-CO" sz="2200" b="1" dirty="0">
                <a:latin typeface="Montserrat" pitchFamily="2" charset="77"/>
                <a:ea typeface="Tahoma" panose="020B0604030504040204" pitchFamily="34" charset="0"/>
                <a:cs typeface="Tahoma" panose="020B0604030504040204" pitchFamily="34" charset="0"/>
              </a:rPr>
              <a:t>José Carlos Álvarez Payares</a:t>
            </a:r>
          </a:p>
          <a:p>
            <a:pPr algn="ctr">
              <a:lnSpc>
                <a:spcPct val="120000"/>
              </a:lnSpc>
            </a:pPr>
            <a:r>
              <a:rPr lang="es-CO" sz="1800" b="1" dirty="0">
                <a:latin typeface="Montserrat" pitchFamily="2" charset="77"/>
                <a:ea typeface="Tahoma" panose="020B0604030504040204" pitchFamily="34" charset="0"/>
                <a:cs typeface="Tahoma" panose="020B0604030504040204" pitchFamily="34" charset="0"/>
              </a:rPr>
              <a:t>Residente de medicina interna</a:t>
            </a:r>
          </a:p>
          <a:p>
            <a:pPr algn="ctr">
              <a:lnSpc>
                <a:spcPct val="120000"/>
              </a:lnSpc>
            </a:pPr>
            <a:r>
              <a:rPr lang="es-CO" sz="2200" b="1" dirty="0">
                <a:latin typeface="Montserrat" pitchFamily="2" charset="77"/>
                <a:ea typeface="Tahoma" panose="020B0604030504040204" pitchFamily="34" charset="0"/>
                <a:cs typeface="Tahoma" panose="020B0604030504040204" pitchFamily="34" charset="0"/>
              </a:rPr>
              <a:t>2021</a:t>
            </a:r>
          </a:p>
        </p:txBody>
      </p:sp>
      <p:sp>
        <p:nvSpPr>
          <p:cNvPr id="5" name="Rectangle 1">
            <a:extLst>
              <a:ext uri="{FF2B5EF4-FFF2-40B4-BE49-F238E27FC236}">
                <a16:creationId xmlns:a16="http://schemas.microsoft.com/office/drawing/2014/main" id="{DB13553D-ACDE-44EB-9AD2-836918D19292}"/>
              </a:ext>
            </a:extLst>
          </p:cNvPr>
          <p:cNvSpPr>
            <a:spLocks noChangeArrowheads="1"/>
          </p:cNvSpPr>
          <p:nvPr/>
        </p:nvSpPr>
        <p:spPr bwMode="auto">
          <a:xfrm>
            <a:off x="2889250" y="358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10" name="object 6">
            <a:extLst>
              <a:ext uri="{FF2B5EF4-FFF2-40B4-BE49-F238E27FC236}">
                <a16:creationId xmlns:a16="http://schemas.microsoft.com/office/drawing/2014/main" id="{895490EF-CB60-4349-98B7-D18F4FCE2C12}"/>
              </a:ext>
            </a:extLst>
          </p:cNvPr>
          <p:cNvSpPr/>
          <p:nvPr/>
        </p:nvSpPr>
        <p:spPr>
          <a:xfrm>
            <a:off x="4318247" y="-548505"/>
            <a:ext cx="6324599" cy="355758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09433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Resultado de imagen para woltman sign gif">
            <a:extLst>
              <a:ext uri="{FF2B5EF4-FFF2-40B4-BE49-F238E27FC236}">
                <a16:creationId xmlns:a16="http://schemas.microsoft.com/office/drawing/2014/main" id="{5FA3A973-37CC-401B-98F4-223650CEC84A}"/>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398750" y="2036786"/>
            <a:ext cx="6411876" cy="36120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80BA021-534F-4264-86E8-CDDF11734FCC}"/>
              </a:ext>
            </a:extLst>
          </p:cNvPr>
          <p:cNvSpPr/>
          <p:nvPr/>
        </p:nvSpPr>
        <p:spPr>
          <a:xfrm>
            <a:off x="7377176" y="6118904"/>
            <a:ext cx="4187428" cy="646331"/>
          </a:xfrm>
          <a:prstGeom prst="rect">
            <a:avLst/>
          </a:prstGeom>
        </p:spPr>
        <p:txBody>
          <a:bodyPr wrap="none">
            <a:spAutoFit/>
          </a:bodyPr>
          <a:lstStyle/>
          <a:p>
            <a:pPr algn="r"/>
            <a:r>
              <a:rPr lang="es-CO" sz="1200" dirty="0">
                <a:solidFill>
                  <a:srgbClr val="152B48"/>
                </a:solidFill>
                <a:latin typeface="Montserrat" pitchFamily="2" charset="77"/>
              </a:rPr>
              <a:t>N Engl J </a:t>
            </a:r>
            <a:r>
              <a:rPr lang="es-CO" sz="1200" dirty="0" err="1">
                <a:solidFill>
                  <a:srgbClr val="152B48"/>
                </a:solidFill>
                <a:latin typeface="Montserrat" pitchFamily="2" charset="77"/>
              </a:rPr>
              <a:t>Med</a:t>
            </a:r>
            <a:r>
              <a:rPr lang="sv-SE" sz="1200" dirty="0">
                <a:solidFill>
                  <a:srgbClr val="152B48"/>
                </a:solidFill>
                <a:latin typeface="Montserrat" pitchFamily="2" charset="77"/>
              </a:rPr>
              <a:t>. 2018; 379;14.</a:t>
            </a:r>
          </a:p>
          <a:p>
            <a:pPr algn="r"/>
            <a:r>
              <a:rPr lang="en-US" sz="1200" dirty="0">
                <a:solidFill>
                  <a:srgbClr val="152B48"/>
                </a:solidFill>
                <a:latin typeface="Montserrat" pitchFamily="2" charset="77"/>
              </a:rPr>
              <a:t>QJM: An International Journal of Medicine, 2018, 193 </a:t>
            </a:r>
            <a:endParaRPr lang="es-CO" sz="1200" dirty="0">
              <a:solidFill>
                <a:srgbClr val="152B48"/>
              </a:solidFill>
              <a:latin typeface="Montserrat" pitchFamily="2" charset="77"/>
            </a:endParaRPr>
          </a:p>
          <a:p>
            <a:pPr algn="r"/>
            <a:endParaRPr lang="es-CO" sz="1200" dirty="0">
              <a:solidFill>
                <a:srgbClr val="152B48"/>
              </a:solidFill>
              <a:latin typeface="Montserrat" pitchFamily="2" charset="77"/>
            </a:endParaRPr>
          </a:p>
        </p:txBody>
      </p:sp>
      <p:pic>
        <p:nvPicPr>
          <p:cNvPr id="9" name="Imagen 8">
            <a:extLst>
              <a:ext uri="{FF2B5EF4-FFF2-40B4-BE49-F238E27FC236}">
                <a16:creationId xmlns:a16="http://schemas.microsoft.com/office/drawing/2014/main" id="{4B6DEAF8-92DF-4432-B45E-D11CEBC5B1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1008" y="287912"/>
            <a:ext cx="4967360" cy="1348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8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350C517-ADBB-4613-AA2F-BC20324CB7E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01906" y="530087"/>
            <a:ext cx="7491090" cy="4333462"/>
          </a:xfrm>
        </p:spPr>
      </p:pic>
      <p:sp>
        <p:nvSpPr>
          <p:cNvPr id="7" name="CuadroTexto 6">
            <a:extLst>
              <a:ext uri="{FF2B5EF4-FFF2-40B4-BE49-F238E27FC236}">
                <a16:creationId xmlns:a16="http://schemas.microsoft.com/office/drawing/2014/main" id="{49399AE3-3262-46EC-B9B9-C0F011A8BB05}"/>
              </a:ext>
            </a:extLst>
          </p:cNvPr>
          <p:cNvSpPr txBox="1"/>
          <p:nvPr/>
        </p:nvSpPr>
        <p:spPr>
          <a:xfrm>
            <a:off x="5699937" y="6189413"/>
            <a:ext cx="6097772" cy="276999"/>
          </a:xfrm>
          <a:prstGeom prst="rect">
            <a:avLst/>
          </a:prstGeom>
          <a:noFill/>
        </p:spPr>
        <p:txBody>
          <a:bodyPr wrap="square">
            <a:spAutoFit/>
          </a:bodyPr>
          <a:lstStyle/>
          <a:p>
            <a:pPr algn="r"/>
            <a:r>
              <a:rPr lang="es-CO" sz="1200" dirty="0">
                <a:solidFill>
                  <a:srgbClr val="152B48"/>
                </a:solidFill>
                <a:latin typeface="Montserrat" pitchFamily="2" charset="77"/>
              </a:rPr>
              <a:t>Tomada de Williams </a:t>
            </a:r>
            <a:r>
              <a:rPr lang="es-CO" sz="1200" dirty="0" err="1">
                <a:solidFill>
                  <a:srgbClr val="152B48"/>
                </a:solidFill>
                <a:latin typeface="Montserrat" pitchFamily="2" charset="77"/>
              </a:rPr>
              <a:t>Textbook</a:t>
            </a:r>
            <a:r>
              <a:rPr lang="es-CO" sz="1200" dirty="0">
                <a:solidFill>
                  <a:srgbClr val="152B48"/>
                </a:solidFill>
                <a:latin typeface="Montserrat" pitchFamily="2" charset="77"/>
              </a:rPr>
              <a:t> </a:t>
            </a:r>
            <a:r>
              <a:rPr lang="es-CO" sz="1200" dirty="0" err="1">
                <a:solidFill>
                  <a:srgbClr val="152B48"/>
                </a:solidFill>
                <a:latin typeface="Montserrat" pitchFamily="2" charset="77"/>
              </a:rPr>
              <a:t>of</a:t>
            </a:r>
            <a:r>
              <a:rPr lang="es-CO" sz="1200" dirty="0">
                <a:solidFill>
                  <a:srgbClr val="152B48"/>
                </a:solidFill>
                <a:latin typeface="Montserrat" pitchFamily="2" charset="77"/>
              </a:rPr>
              <a:t> </a:t>
            </a:r>
            <a:r>
              <a:rPr lang="es-CO" sz="1200" dirty="0" err="1">
                <a:solidFill>
                  <a:srgbClr val="152B48"/>
                </a:solidFill>
                <a:latin typeface="Montserrat" pitchFamily="2" charset="77"/>
              </a:rPr>
              <a:t>Endocrinology</a:t>
            </a:r>
            <a:r>
              <a:rPr lang="es-CO" sz="1200" dirty="0">
                <a:solidFill>
                  <a:srgbClr val="152B48"/>
                </a:solidFill>
                <a:latin typeface="Montserrat" pitchFamily="2" charset="77"/>
              </a:rPr>
              <a:t>, 14th </a:t>
            </a:r>
            <a:r>
              <a:rPr lang="es-CO" sz="1200" dirty="0" err="1">
                <a:solidFill>
                  <a:srgbClr val="152B48"/>
                </a:solidFill>
                <a:latin typeface="Montserrat" pitchFamily="2" charset="77"/>
              </a:rPr>
              <a:t>edition</a:t>
            </a:r>
            <a:r>
              <a:rPr lang="es-CO" sz="1200" dirty="0">
                <a:solidFill>
                  <a:srgbClr val="152B48"/>
                </a:solidFill>
                <a:latin typeface="Montserrat" pitchFamily="2" charset="77"/>
              </a:rPr>
              <a:t> </a:t>
            </a:r>
          </a:p>
        </p:txBody>
      </p:sp>
    </p:spTree>
    <p:extLst>
      <p:ext uri="{BB962C8B-B14F-4D97-AF65-F5344CB8AC3E}">
        <p14:creationId xmlns:p14="http://schemas.microsoft.com/office/powerpoint/2010/main" val="193418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Resultado de imagen para dyslipidemia hypothyroidism">
            <a:extLst>
              <a:ext uri="{FF2B5EF4-FFF2-40B4-BE49-F238E27FC236}">
                <a16:creationId xmlns:a16="http://schemas.microsoft.com/office/drawing/2014/main" id="{17940C02-139E-4CDF-9D25-96864D4A7CE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38345" y="1332186"/>
            <a:ext cx="6217973" cy="419362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62911E69-B4DD-4A8A-A388-2253A2F35753}"/>
              </a:ext>
            </a:extLst>
          </p:cNvPr>
          <p:cNvSpPr>
            <a:spLocks noGrp="1"/>
          </p:cNvSpPr>
          <p:nvPr>
            <p:ph idx="1"/>
          </p:nvPr>
        </p:nvSpPr>
        <p:spPr>
          <a:xfrm>
            <a:off x="529211" y="394053"/>
            <a:ext cx="5965724" cy="2982349"/>
          </a:xfrm>
        </p:spPr>
        <p:txBody>
          <a:bodyPr>
            <a:normAutofit/>
          </a:bodyPr>
          <a:lstStyle/>
          <a:p>
            <a:pPr>
              <a:lnSpc>
                <a:spcPct val="100000"/>
              </a:lnSpc>
            </a:pPr>
            <a:r>
              <a:rPr lang="es-CO" sz="2400" dirty="0">
                <a:latin typeface="Montserrat" pitchFamily="2" charset="77"/>
                <a:cs typeface="Leelawadee" panose="020B0502040204020203" pitchFamily="34" charset="-34"/>
              </a:rPr>
              <a:t>Decline in renal </a:t>
            </a:r>
            <a:r>
              <a:rPr lang="es-CO" sz="2400" dirty="0" err="1">
                <a:latin typeface="Montserrat" pitchFamily="2" charset="77"/>
                <a:cs typeface="Leelawadee" panose="020B0502040204020203" pitchFamily="34" charset="-34"/>
              </a:rPr>
              <a:t>function</a:t>
            </a:r>
            <a:r>
              <a:rPr lang="es-CO" sz="2400" dirty="0">
                <a:latin typeface="Montserrat" pitchFamily="2" charset="77"/>
                <a:cs typeface="Leelawadee" panose="020B0502040204020203" pitchFamily="34" charset="-34"/>
              </a:rPr>
              <a:t>.</a:t>
            </a:r>
          </a:p>
          <a:p>
            <a:pPr>
              <a:lnSpc>
                <a:spcPct val="100000"/>
              </a:lnSpc>
            </a:pPr>
            <a:r>
              <a:rPr lang="es-CO" sz="2400" dirty="0" err="1">
                <a:latin typeface="Montserrat" pitchFamily="2" charset="77"/>
                <a:cs typeface="Leelawadee" panose="020B0502040204020203" pitchFamily="34" charset="-34"/>
              </a:rPr>
              <a:t>Hyperlipidemia</a:t>
            </a:r>
            <a:r>
              <a:rPr lang="es-CO" sz="2400" dirty="0">
                <a:latin typeface="Montserrat" pitchFamily="2" charset="77"/>
                <a:cs typeface="Leelawadee" panose="020B0502040204020203" pitchFamily="34" charset="-34"/>
              </a:rPr>
              <a:t>.</a:t>
            </a:r>
          </a:p>
          <a:p>
            <a:pPr>
              <a:lnSpc>
                <a:spcPct val="100000"/>
              </a:lnSpc>
            </a:pPr>
            <a:r>
              <a:rPr lang="es-CO" sz="2400" dirty="0" err="1">
                <a:latin typeface="Montserrat" pitchFamily="2" charset="77"/>
                <a:cs typeface="Leelawadee" panose="020B0502040204020203" pitchFamily="34" charset="-34"/>
              </a:rPr>
              <a:t>Hyponatremia</a:t>
            </a:r>
            <a:r>
              <a:rPr lang="es-CO" sz="2400" dirty="0">
                <a:latin typeface="Montserrat" pitchFamily="2" charset="77"/>
                <a:cs typeface="Leelawadee" panose="020B0502040204020203" pitchFamily="34" charset="-34"/>
              </a:rPr>
              <a:t>.</a:t>
            </a:r>
          </a:p>
          <a:p>
            <a:pPr>
              <a:lnSpc>
                <a:spcPct val="100000"/>
              </a:lnSpc>
            </a:pPr>
            <a:r>
              <a:rPr lang="es-CO" sz="2400" dirty="0" err="1">
                <a:latin typeface="Montserrat" pitchFamily="2" charset="77"/>
                <a:cs typeface="Leelawadee" panose="020B0502040204020203" pitchFamily="34" charset="-34"/>
              </a:rPr>
              <a:t>Normochromic</a:t>
            </a:r>
            <a:r>
              <a:rPr lang="es-CO" sz="2400" dirty="0">
                <a:latin typeface="Montserrat" pitchFamily="2" charset="77"/>
                <a:cs typeface="Leelawadee" panose="020B0502040204020203" pitchFamily="34" charset="-34"/>
              </a:rPr>
              <a:t>/</a:t>
            </a:r>
            <a:r>
              <a:rPr lang="es-CO" sz="2400" dirty="0" err="1">
                <a:latin typeface="Montserrat" pitchFamily="2" charset="77"/>
                <a:cs typeface="Leelawadee" panose="020B0502040204020203" pitchFamily="34" charset="-34"/>
              </a:rPr>
              <a:t>normocy.tic</a:t>
            </a:r>
            <a:r>
              <a:rPr lang="es-CO" sz="2400" dirty="0">
                <a:latin typeface="Montserrat" pitchFamily="2" charset="77"/>
                <a:cs typeface="Leelawadee" panose="020B0502040204020203" pitchFamily="34" charset="-34"/>
              </a:rPr>
              <a:t> anemia.</a:t>
            </a:r>
          </a:p>
          <a:p>
            <a:pPr>
              <a:lnSpc>
                <a:spcPct val="100000"/>
              </a:lnSpc>
            </a:pPr>
            <a:r>
              <a:rPr lang="es-CO" sz="2400" dirty="0" err="1">
                <a:latin typeface="Montserrat" pitchFamily="2" charset="77"/>
                <a:cs typeface="Leelawadee" panose="020B0502040204020203" pitchFamily="34" charset="-34"/>
              </a:rPr>
              <a:t>SAHOs</a:t>
            </a:r>
            <a:r>
              <a:rPr lang="es-CO" sz="2400" dirty="0">
                <a:latin typeface="Montserrat" pitchFamily="2" charset="77"/>
                <a:cs typeface="Leelawadee" panose="020B0502040204020203" pitchFamily="34" charset="-34"/>
              </a:rPr>
              <a:t> (30%).</a:t>
            </a:r>
          </a:p>
          <a:p>
            <a:pPr marL="0" indent="0">
              <a:lnSpc>
                <a:spcPct val="100000"/>
              </a:lnSpc>
              <a:buNone/>
            </a:pPr>
            <a:endParaRPr lang="es-CO" sz="2400" dirty="0">
              <a:latin typeface="Montserrat" pitchFamily="2" charset="77"/>
              <a:cs typeface="Leelawadee" panose="020B0502040204020203" pitchFamily="34" charset="-34"/>
            </a:endParaRPr>
          </a:p>
        </p:txBody>
      </p:sp>
      <p:pic>
        <p:nvPicPr>
          <p:cNvPr id="11268" name="Picture 4">
            <a:extLst>
              <a:ext uri="{FF2B5EF4-FFF2-40B4-BE49-F238E27FC236}">
                <a16:creationId xmlns:a16="http://schemas.microsoft.com/office/drawing/2014/main" id="{5FACC3DF-30D9-4B2F-B246-9EEB6E35A4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5775" y="486161"/>
            <a:ext cx="7370543" cy="5990876"/>
          </a:xfrm>
          <a:prstGeom prst="rect">
            <a:avLst/>
          </a:prstGeom>
          <a:noFill/>
          <a:extLst>
            <a:ext uri="{909E8E84-426E-40DD-AFC4-6F175D3DCCD1}">
              <a14:hiddenFill xmlns:a14="http://schemas.microsoft.com/office/drawing/2010/main">
                <a:solidFill>
                  <a:srgbClr val="FFFFFF"/>
                </a:solidFill>
              </a14:hiddenFill>
            </a:ext>
          </a:extLst>
        </p:spPr>
      </p:pic>
      <p:pic>
        <p:nvPicPr>
          <p:cNvPr id="9" name="Marcador de contenido 4">
            <a:extLst>
              <a:ext uri="{FF2B5EF4-FFF2-40B4-BE49-F238E27FC236}">
                <a16:creationId xmlns:a16="http://schemas.microsoft.com/office/drawing/2014/main" id="{72316C36-3BB3-40AC-A26D-B8BFA81C1156}"/>
              </a:ext>
            </a:extLst>
          </p:cNvPr>
          <p:cNvPicPr>
            <a:picLocks noChangeAspect="1"/>
          </p:cNvPicPr>
          <p:nvPr/>
        </p:nvPicPr>
        <p:blipFill>
          <a:blip r:embed="rId5"/>
          <a:stretch>
            <a:fillRect/>
          </a:stretch>
        </p:blipFill>
        <p:spPr>
          <a:xfrm>
            <a:off x="4695199" y="628987"/>
            <a:ext cx="7408112" cy="5834960"/>
          </a:xfrm>
          <a:prstGeom prst="rect">
            <a:avLst/>
          </a:prstGeom>
        </p:spPr>
      </p:pic>
    </p:spTree>
    <p:extLst>
      <p:ext uri="{BB962C8B-B14F-4D97-AF65-F5344CB8AC3E}">
        <p14:creationId xmlns:p14="http://schemas.microsoft.com/office/powerpoint/2010/main" val="6035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 calcmode="lin" valueType="num">
                                      <p:cBhvr>
                                        <p:cTn id="27" dur="500" fill="hold"/>
                                        <p:tgtEl>
                                          <p:spTgt spid="11268"/>
                                        </p:tgtEl>
                                        <p:attrNameLst>
                                          <p:attrName>ppt_w</p:attrName>
                                        </p:attrNameLst>
                                      </p:cBhvr>
                                      <p:tavLst>
                                        <p:tav tm="0">
                                          <p:val>
                                            <p:fltVal val="0"/>
                                          </p:val>
                                        </p:tav>
                                        <p:tav tm="100000">
                                          <p:val>
                                            <p:strVal val="#ppt_w"/>
                                          </p:val>
                                        </p:tav>
                                      </p:tavLst>
                                    </p:anim>
                                    <p:anim calcmode="lin" valueType="num">
                                      <p:cBhvr>
                                        <p:cTn id="28" dur="500" fill="hold"/>
                                        <p:tgtEl>
                                          <p:spTgt spid="11268"/>
                                        </p:tgtEl>
                                        <p:attrNameLst>
                                          <p:attrName>ppt_h</p:attrName>
                                        </p:attrNameLst>
                                      </p:cBhvr>
                                      <p:tavLst>
                                        <p:tav tm="0">
                                          <p:val>
                                            <p:fltVal val="0"/>
                                          </p:val>
                                        </p:tav>
                                        <p:tav tm="100000">
                                          <p:val>
                                            <p:strVal val="#ppt_h"/>
                                          </p:val>
                                        </p:tav>
                                      </p:tavLst>
                                    </p:anim>
                                    <p:animEffect transition="in" filter="fade">
                                      <p:cBhvr>
                                        <p:cTn id="29" dur="500"/>
                                        <p:tgtEl>
                                          <p:spTgt spid="1126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91" y="192039"/>
            <a:ext cx="10515600" cy="1325563"/>
          </a:xfrm>
        </p:spPr>
        <p:txBody>
          <a:bodyPr>
            <a:normAutofit/>
          </a:bodyPr>
          <a:lstStyle/>
          <a:p>
            <a:r>
              <a:rPr lang="es-ES" dirty="0"/>
              <a:t>¿EN QUIÉNES HACER SCREENING?</a:t>
            </a:r>
          </a:p>
        </p:txBody>
      </p:sp>
      <p:graphicFrame>
        <p:nvGraphicFramePr>
          <p:cNvPr id="4" name="Marcador de contenido 3">
            <a:extLst>
              <a:ext uri="{FF2B5EF4-FFF2-40B4-BE49-F238E27FC236}">
                <a16:creationId xmlns:a16="http://schemas.microsoft.com/office/drawing/2014/main" id="{933D2F8A-E505-40F9-8C2B-39F4BBD70294}"/>
              </a:ext>
            </a:extLst>
          </p:cNvPr>
          <p:cNvGraphicFramePr>
            <a:graphicFrameLocks noGrp="1"/>
          </p:cNvGraphicFramePr>
          <p:nvPr>
            <p:ph idx="1"/>
            <p:extLst>
              <p:ext uri="{D42A27DB-BD31-4B8C-83A1-F6EECF244321}">
                <p14:modId xmlns:p14="http://schemas.microsoft.com/office/powerpoint/2010/main" val="4180649575"/>
              </p:ext>
            </p:extLst>
          </p:nvPr>
        </p:nvGraphicFramePr>
        <p:xfrm>
          <a:off x="4481786" y="1983744"/>
          <a:ext cx="7506081" cy="36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5BFA4162-E9D8-4EE0-A808-419A1E0F4AF7}"/>
              </a:ext>
            </a:extLst>
          </p:cNvPr>
          <p:cNvSpPr/>
          <p:nvPr/>
        </p:nvSpPr>
        <p:spPr>
          <a:xfrm>
            <a:off x="8581656" y="6192468"/>
            <a:ext cx="3280095" cy="461665"/>
          </a:xfrm>
          <a:prstGeom prst="rect">
            <a:avLst/>
          </a:prstGeom>
        </p:spPr>
        <p:txBody>
          <a:bodyPr wrap="square">
            <a:spAutoFit/>
          </a:bodyPr>
          <a:lstStyle/>
          <a:p>
            <a:pPr algn="r"/>
            <a:r>
              <a:rPr lang="es-ES" sz="1200" dirty="0" err="1">
                <a:solidFill>
                  <a:srgbClr val="152B48"/>
                </a:solidFill>
                <a:latin typeface="Montserrat" pitchFamily="2" charset="77"/>
              </a:rPr>
              <a:t>Med</a:t>
            </a:r>
            <a:r>
              <a:rPr lang="es-ES" sz="1200" dirty="0">
                <a:solidFill>
                  <a:srgbClr val="152B48"/>
                </a:solidFill>
                <a:latin typeface="Montserrat" pitchFamily="2" charset="77"/>
              </a:rPr>
              <a:t> Clin N Am 96 (2012) 203–221</a:t>
            </a:r>
          </a:p>
          <a:p>
            <a:pPr algn="r"/>
            <a:r>
              <a:rPr lang="es-ES" sz="1200" dirty="0">
                <a:solidFill>
                  <a:srgbClr val="152B48"/>
                </a:solidFill>
                <a:latin typeface="Montserrat" pitchFamily="2" charset="77"/>
              </a:rPr>
              <a:t>Lancet 2017; 390: 1550–62</a:t>
            </a:r>
          </a:p>
        </p:txBody>
      </p:sp>
      <p:grpSp>
        <p:nvGrpSpPr>
          <p:cNvPr id="3" name="Grupo 2">
            <a:extLst>
              <a:ext uri="{FF2B5EF4-FFF2-40B4-BE49-F238E27FC236}">
                <a16:creationId xmlns:a16="http://schemas.microsoft.com/office/drawing/2014/main" id="{7B342CB5-5FE3-D741-8933-02BBCFE60D20}"/>
              </a:ext>
            </a:extLst>
          </p:cNvPr>
          <p:cNvGrpSpPr/>
          <p:nvPr/>
        </p:nvGrpSpPr>
        <p:grpSpPr>
          <a:xfrm>
            <a:off x="3543829" y="2171126"/>
            <a:ext cx="7394464" cy="659226"/>
            <a:chOff x="3381554" y="2134515"/>
            <a:chExt cx="7394464" cy="659226"/>
          </a:xfrm>
        </p:grpSpPr>
        <p:sp>
          <p:nvSpPr>
            <p:cNvPr id="8" name="Rectángulo 7">
              <a:extLst>
                <a:ext uri="{FF2B5EF4-FFF2-40B4-BE49-F238E27FC236}">
                  <a16:creationId xmlns:a16="http://schemas.microsoft.com/office/drawing/2014/main" id="{0D56FF94-0EE1-488E-9AEC-420EE4EABC06}"/>
                </a:ext>
              </a:extLst>
            </p:cNvPr>
            <p:cNvSpPr/>
            <p:nvPr/>
          </p:nvSpPr>
          <p:spPr>
            <a:xfrm>
              <a:off x="3381554" y="2134515"/>
              <a:ext cx="5037827" cy="4496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uadroTexto 8">
              <a:extLst>
                <a:ext uri="{FF2B5EF4-FFF2-40B4-BE49-F238E27FC236}">
                  <a16:creationId xmlns:a16="http://schemas.microsoft.com/office/drawing/2014/main" id="{5744044D-23EA-4B3D-B3D5-7C4D47C6E005}"/>
                </a:ext>
              </a:extLst>
            </p:cNvPr>
            <p:cNvSpPr txBox="1"/>
            <p:nvPr/>
          </p:nvSpPr>
          <p:spPr>
            <a:xfrm>
              <a:off x="5738191" y="2344122"/>
              <a:ext cx="5037827" cy="4496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_tradnl" sz="1600" b="1" kern="1200" dirty="0">
                  <a:solidFill>
                    <a:srgbClr val="152B48"/>
                  </a:solidFill>
                  <a:latin typeface="Montserrat" pitchFamily="2" charset="77"/>
                </a:rPr>
                <a:t>Bocio. </a:t>
              </a:r>
              <a:endParaRPr lang="es-ES" sz="1600" b="1" kern="1200" dirty="0">
                <a:solidFill>
                  <a:srgbClr val="152B48"/>
                </a:solidFill>
                <a:latin typeface="Montserrat" pitchFamily="2" charset="77"/>
              </a:endParaRPr>
            </a:p>
          </p:txBody>
        </p:sp>
      </p:grpSp>
      <p:grpSp>
        <p:nvGrpSpPr>
          <p:cNvPr id="6" name="Grupo 5">
            <a:extLst>
              <a:ext uri="{FF2B5EF4-FFF2-40B4-BE49-F238E27FC236}">
                <a16:creationId xmlns:a16="http://schemas.microsoft.com/office/drawing/2014/main" id="{2CB3F5E0-CE0E-0142-9A47-E90D38AC5A5F}"/>
              </a:ext>
            </a:extLst>
          </p:cNvPr>
          <p:cNvGrpSpPr/>
          <p:nvPr/>
        </p:nvGrpSpPr>
        <p:grpSpPr>
          <a:xfrm>
            <a:off x="3381555" y="2584134"/>
            <a:ext cx="7556738" cy="659226"/>
            <a:chOff x="3381555" y="2584134"/>
            <a:chExt cx="7556738" cy="659226"/>
          </a:xfrm>
        </p:grpSpPr>
        <p:sp>
          <p:nvSpPr>
            <p:cNvPr id="11" name="Rectángulo 10">
              <a:extLst>
                <a:ext uri="{FF2B5EF4-FFF2-40B4-BE49-F238E27FC236}">
                  <a16:creationId xmlns:a16="http://schemas.microsoft.com/office/drawing/2014/main" id="{895FD738-C074-4905-AF46-3C64AC38EA8B}"/>
                </a:ext>
              </a:extLst>
            </p:cNvPr>
            <p:cNvSpPr/>
            <p:nvPr/>
          </p:nvSpPr>
          <p:spPr>
            <a:xfrm>
              <a:off x="3381555" y="2584134"/>
              <a:ext cx="5037827" cy="4496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CuadroTexto 11">
              <a:extLst>
                <a:ext uri="{FF2B5EF4-FFF2-40B4-BE49-F238E27FC236}">
                  <a16:creationId xmlns:a16="http://schemas.microsoft.com/office/drawing/2014/main" id="{4B7A6F6F-AE2C-4C60-BCAA-0131C1E72059}"/>
                </a:ext>
              </a:extLst>
            </p:cNvPr>
            <p:cNvSpPr txBox="1"/>
            <p:nvPr/>
          </p:nvSpPr>
          <p:spPr>
            <a:xfrm>
              <a:off x="5900466" y="2793741"/>
              <a:ext cx="5037827" cy="4496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_tradnl" sz="1600" b="1" kern="1200" dirty="0">
                  <a:solidFill>
                    <a:srgbClr val="152B48"/>
                  </a:solidFill>
                  <a:latin typeface="Montserrat" pitchFamily="2" charset="77"/>
                </a:rPr>
                <a:t>Síndrome Down, </a:t>
              </a:r>
              <a:r>
                <a:rPr lang="es-ES_tradnl" sz="1600" b="1" dirty="0">
                  <a:solidFill>
                    <a:srgbClr val="152B48"/>
                  </a:solidFill>
                  <a:latin typeface="Montserrat" pitchFamily="2" charset="77"/>
                </a:rPr>
                <a:t>s</a:t>
              </a:r>
              <a:r>
                <a:rPr lang="es-ES_tradnl" sz="1600" b="1" kern="1200" dirty="0">
                  <a:solidFill>
                    <a:srgbClr val="152B48"/>
                  </a:solidFill>
                  <a:latin typeface="Montserrat" pitchFamily="2" charset="77"/>
                </a:rPr>
                <a:t>índrome de Turner. </a:t>
              </a:r>
              <a:endParaRPr lang="es-ES" sz="1600" b="1" kern="1200" dirty="0">
                <a:solidFill>
                  <a:srgbClr val="152B48"/>
                </a:solidFill>
                <a:latin typeface="Montserrat" pitchFamily="2" charset="77"/>
              </a:endParaRPr>
            </a:p>
          </p:txBody>
        </p:sp>
      </p:grpSp>
    </p:spTree>
    <p:extLst>
      <p:ext uri="{BB962C8B-B14F-4D97-AF65-F5344CB8AC3E}">
        <p14:creationId xmlns:p14="http://schemas.microsoft.com/office/powerpoint/2010/main" val="282461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86409" y="34038"/>
            <a:ext cx="10515600" cy="1325563"/>
          </a:xfrm>
        </p:spPr>
        <p:txBody>
          <a:bodyPr/>
          <a:lstStyle/>
          <a:p>
            <a:r>
              <a:rPr lang="es-ES" dirty="0"/>
              <a:t>AYUDAS DIAGNÓSTICAS	</a:t>
            </a:r>
          </a:p>
        </p:txBody>
      </p:sp>
      <p:graphicFrame>
        <p:nvGraphicFramePr>
          <p:cNvPr id="4" name="Marcador de contenido 3">
            <a:extLst>
              <a:ext uri="{FF2B5EF4-FFF2-40B4-BE49-F238E27FC236}">
                <a16:creationId xmlns:a16="http://schemas.microsoft.com/office/drawing/2014/main" id="{2F8D1228-6346-4F32-B751-2411D75EAED9}"/>
              </a:ext>
            </a:extLst>
          </p:cNvPr>
          <p:cNvGraphicFramePr>
            <a:graphicFrameLocks noGrp="1"/>
          </p:cNvGraphicFramePr>
          <p:nvPr>
            <p:ph idx="1"/>
            <p:extLst>
              <p:ext uri="{D42A27DB-BD31-4B8C-83A1-F6EECF244321}">
                <p14:modId xmlns:p14="http://schemas.microsoft.com/office/powerpoint/2010/main" val="1534340805"/>
              </p:ext>
            </p:extLst>
          </p:nvPr>
        </p:nvGraphicFramePr>
        <p:xfrm>
          <a:off x="5056389" y="1327307"/>
          <a:ext cx="6890710" cy="480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FC33292E-E722-4318-B344-6AE0DBC1A7A6}"/>
              </a:ext>
            </a:extLst>
          </p:cNvPr>
          <p:cNvSpPr/>
          <p:nvPr/>
        </p:nvSpPr>
        <p:spPr>
          <a:xfrm>
            <a:off x="8263205" y="6229777"/>
            <a:ext cx="3516086" cy="461665"/>
          </a:xfrm>
          <a:prstGeom prst="rect">
            <a:avLst/>
          </a:prstGeom>
        </p:spPr>
        <p:txBody>
          <a:bodyPr wrap="square">
            <a:spAutoFit/>
          </a:bodyPr>
          <a:lstStyle/>
          <a:p>
            <a:pPr algn="r"/>
            <a:r>
              <a:rPr lang="es-ES" sz="1200" dirty="0" err="1">
                <a:solidFill>
                  <a:srgbClr val="152B48"/>
                </a:solidFill>
                <a:latin typeface="Montserrat" pitchFamily="2" charset="77"/>
              </a:rPr>
              <a:t>Med</a:t>
            </a:r>
            <a:r>
              <a:rPr lang="es-ES" sz="1200" dirty="0">
                <a:solidFill>
                  <a:srgbClr val="152B48"/>
                </a:solidFill>
                <a:latin typeface="Montserrat" pitchFamily="2" charset="77"/>
              </a:rPr>
              <a:t> Clin N Am 96 (2012) 203–221</a:t>
            </a:r>
          </a:p>
          <a:p>
            <a:pPr algn="r"/>
            <a:r>
              <a:rPr lang="es-ES" sz="1200" dirty="0">
                <a:solidFill>
                  <a:srgbClr val="152B48"/>
                </a:solidFill>
                <a:latin typeface="Montserrat" pitchFamily="2" charset="77"/>
              </a:rPr>
              <a:t>Lancet 2017; 390: 1550–62</a:t>
            </a:r>
          </a:p>
        </p:txBody>
      </p:sp>
    </p:spTree>
    <p:extLst>
      <p:ext uri="{BB962C8B-B14F-4D97-AF65-F5344CB8AC3E}">
        <p14:creationId xmlns:p14="http://schemas.microsoft.com/office/powerpoint/2010/main" val="240298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06B6F-90D9-4486-B692-8A4C61173EB5}"/>
              </a:ext>
            </a:extLst>
          </p:cNvPr>
          <p:cNvSpPr>
            <a:spLocks noGrp="1"/>
          </p:cNvSpPr>
          <p:nvPr>
            <p:ph type="title"/>
          </p:nvPr>
        </p:nvSpPr>
        <p:spPr>
          <a:xfrm>
            <a:off x="533400" y="91956"/>
            <a:ext cx="10515600" cy="1325563"/>
          </a:xfrm>
        </p:spPr>
        <p:txBody>
          <a:bodyPr/>
          <a:lstStyle/>
          <a:p>
            <a:r>
              <a:rPr lang="es-ES" b="1" dirty="0"/>
              <a:t>PAPEL DE LA TSH </a:t>
            </a:r>
            <a:endParaRPr lang="es-CO" b="1" dirty="0"/>
          </a:p>
        </p:txBody>
      </p:sp>
      <p:sp>
        <p:nvSpPr>
          <p:cNvPr id="3" name="Marcador de contenido 2">
            <a:extLst>
              <a:ext uri="{FF2B5EF4-FFF2-40B4-BE49-F238E27FC236}">
                <a16:creationId xmlns:a16="http://schemas.microsoft.com/office/drawing/2014/main" id="{CFBC06E4-C3F5-411B-8F60-18CDBA9C5B95}"/>
              </a:ext>
            </a:extLst>
          </p:cNvPr>
          <p:cNvSpPr>
            <a:spLocks noGrp="1"/>
          </p:cNvSpPr>
          <p:nvPr>
            <p:ph idx="1"/>
          </p:nvPr>
        </p:nvSpPr>
        <p:spPr>
          <a:xfrm>
            <a:off x="838200" y="1253331"/>
            <a:ext cx="10635343" cy="2059712"/>
          </a:xfrm>
        </p:spPr>
        <p:txBody>
          <a:bodyPr>
            <a:noAutofit/>
          </a:bodyPr>
          <a:lstStyle/>
          <a:p>
            <a:pPr marL="0" indent="0" algn="just">
              <a:lnSpc>
                <a:spcPct val="100000"/>
              </a:lnSpc>
              <a:buNone/>
            </a:pPr>
            <a:r>
              <a:rPr lang="es-ES" sz="2400" dirty="0"/>
              <a:t>La medición de TSH sérica es la mejor prueba para detectar hipotiroidismo porque más del 99% de los casos de hipotiroidismo es hipotiroidismo primario, y la elevación de TSH sérica es la primera anomalía de laboratorio que ocurre en esta afección. </a:t>
            </a:r>
          </a:p>
          <a:p>
            <a:pPr marL="0" indent="0" algn="just">
              <a:lnSpc>
                <a:spcPct val="100000"/>
              </a:lnSpc>
              <a:buNone/>
            </a:pPr>
            <a:r>
              <a:rPr lang="es-ES" sz="2400" dirty="0"/>
              <a:t>Los análisis de TSH están estandarizados, son precisos y están ampliamente disponibles. </a:t>
            </a:r>
          </a:p>
          <a:p>
            <a:pPr marL="0" indent="0">
              <a:lnSpc>
                <a:spcPct val="100000"/>
              </a:lnSpc>
              <a:buNone/>
            </a:pPr>
            <a:endParaRPr lang="es-ES" sz="2400" dirty="0"/>
          </a:p>
          <a:p>
            <a:pPr marL="0" indent="0">
              <a:lnSpc>
                <a:spcPct val="100000"/>
              </a:lnSpc>
              <a:buNone/>
            </a:pPr>
            <a:endParaRPr lang="es-CO" sz="2400" dirty="0"/>
          </a:p>
        </p:txBody>
      </p:sp>
      <p:sp>
        <p:nvSpPr>
          <p:cNvPr id="4" name="CuadroTexto 3">
            <a:extLst>
              <a:ext uri="{FF2B5EF4-FFF2-40B4-BE49-F238E27FC236}">
                <a16:creationId xmlns:a16="http://schemas.microsoft.com/office/drawing/2014/main" id="{CE11FC1D-972B-481F-811A-29EED71C7495}"/>
              </a:ext>
            </a:extLst>
          </p:cNvPr>
          <p:cNvSpPr txBox="1"/>
          <p:nvPr/>
        </p:nvSpPr>
        <p:spPr>
          <a:xfrm>
            <a:off x="7899716" y="6233845"/>
            <a:ext cx="3799114" cy="276999"/>
          </a:xfrm>
          <a:prstGeom prst="rect">
            <a:avLst/>
          </a:prstGeom>
          <a:noFill/>
        </p:spPr>
        <p:txBody>
          <a:bodyPr wrap="square">
            <a:spAutoFit/>
          </a:bodyPr>
          <a:lstStyle/>
          <a:p>
            <a:r>
              <a:rPr lang="es-CO" sz="1200" dirty="0">
                <a:solidFill>
                  <a:srgbClr val="152B48"/>
                </a:solidFill>
                <a:latin typeface="Montserrat" pitchFamily="2" charset="77"/>
              </a:rPr>
              <a:t>Ann </a:t>
            </a:r>
            <a:r>
              <a:rPr lang="es-CO" sz="1200" dirty="0" err="1">
                <a:solidFill>
                  <a:srgbClr val="152B48"/>
                </a:solidFill>
                <a:latin typeface="Montserrat" pitchFamily="2" charset="77"/>
              </a:rPr>
              <a:t>Intern</a:t>
            </a:r>
            <a:r>
              <a:rPr lang="es-CO" sz="1200" dirty="0">
                <a:solidFill>
                  <a:srgbClr val="152B48"/>
                </a:solidFill>
                <a:latin typeface="Montserrat" pitchFamily="2" charset="77"/>
              </a:rPr>
              <a:t>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2020 Jul 7;173(1):ITC1-ITC16</a:t>
            </a:r>
          </a:p>
        </p:txBody>
      </p:sp>
      <p:sp>
        <p:nvSpPr>
          <p:cNvPr id="5" name="Rectángulo 4">
            <a:extLst>
              <a:ext uri="{FF2B5EF4-FFF2-40B4-BE49-F238E27FC236}">
                <a16:creationId xmlns:a16="http://schemas.microsoft.com/office/drawing/2014/main" id="{6E1A4456-2700-40B1-8892-5FFFC287A193}"/>
              </a:ext>
            </a:extLst>
          </p:cNvPr>
          <p:cNvSpPr/>
          <p:nvPr/>
        </p:nvSpPr>
        <p:spPr>
          <a:xfrm>
            <a:off x="6474493" y="3490925"/>
            <a:ext cx="4999050" cy="2565038"/>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Montserrat" pitchFamily="2" charset="77"/>
              </a:rPr>
              <a:t>EXCEPCIONES: </a:t>
            </a:r>
          </a:p>
          <a:p>
            <a:pPr algn="ctr"/>
            <a:endParaRPr lang="es-ES" sz="2000" b="1" dirty="0">
              <a:latin typeface="Montserrat" pitchFamily="2" charset="77"/>
            </a:endParaRPr>
          </a:p>
          <a:p>
            <a:pPr algn="just"/>
            <a:r>
              <a:rPr lang="es-ES" sz="2000" dirty="0">
                <a:latin typeface="Montserrat" pitchFamily="2" charset="77"/>
              </a:rPr>
              <a:t>Hipotiroidismo central con TSH "inapropiadamente normal o baja" para el bajo T4 y los pacientes que recientemente fueron tratados para hipertiroidismo primario. </a:t>
            </a:r>
            <a:endParaRPr lang="es-CO" sz="2000" dirty="0">
              <a:latin typeface="Montserrat" pitchFamily="2" charset="77"/>
            </a:endParaRPr>
          </a:p>
        </p:txBody>
      </p:sp>
    </p:spTree>
    <p:extLst>
      <p:ext uri="{BB962C8B-B14F-4D97-AF65-F5344CB8AC3E}">
        <p14:creationId xmlns:p14="http://schemas.microsoft.com/office/powerpoint/2010/main" val="31924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AEFFCF7-B0CE-4DDA-8E1D-AC17BA8FC8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3772" y="239911"/>
            <a:ext cx="7615021" cy="5038104"/>
          </a:xfrm>
          <a:prstGeom prst="rect">
            <a:avLst/>
          </a:prstGeom>
        </p:spPr>
      </p:pic>
      <p:sp>
        <p:nvSpPr>
          <p:cNvPr id="7" name="CuadroTexto 6">
            <a:extLst>
              <a:ext uri="{FF2B5EF4-FFF2-40B4-BE49-F238E27FC236}">
                <a16:creationId xmlns:a16="http://schemas.microsoft.com/office/drawing/2014/main" id="{0FA9DA50-3974-4810-9D23-5F1B775C41E4}"/>
              </a:ext>
            </a:extLst>
          </p:cNvPr>
          <p:cNvSpPr txBox="1"/>
          <p:nvPr/>
        </p:nvSpPr>
        <p:spPr>
          <a:xfrm>
            <a:off x="8284029" y="6310312"/>
            <a:ext cx="3799114" cy="276999"/>
          </a:xfrm>
          <a:prstGeom prst="rect">
            <a:avLst/>
          </a:prstGeom>
          <a:noFill/>
        </p:spPr>
        <p:txBody>
          <a:bodyPr wrap="square">
            <a:spAutoFit/>
          </a:bodyPr>
          <a:lstStyle/>
          <a:p>
            <a:r>
              <a:rPr lang="es-CO" sz="1200" dirty="0">
                <a:solidFill>
                  <a:srgbClr val="152B48"/>
                </a:solidFill>
                <a:latin typeface="Montserrat" pitchFamily="2" charset="77"/>
              </a:rPr>
              <a:t>Ann </a:t>
            </a:r>
            <a:r>
              <a:rPr lang="es-CO" sz="1200" dirty="0" err="1">
                <a:solidFill>
                  <a:srgbClr val="152B48"/>
                </a:solidFill>
                <a:latin typeface="Montserrat" pitchFamily="2" charset="77"/>
              </a:rPr>
              <a:t>Intern</a:t>
            </a:r>
            <a:r>
              <a:rPr lang="es-CO" sz="1200" dirty="0">
                <a:solidFill>
                  <a:srgbClr val="152B48"/>
                </a:solidFill>
                <a:latin typeface="Montserrat" pitchFamily="2" charset="77"/>
              </a:rPr>
              <a:t>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2020 Jul 7;173(1):ITC1-ITC16</a:t>
            </a:r>
          </a:p>
        </p:txBody>
      </p:sp>
      <p:sp>
        <p:nvSpPr>
          <p:cNvPr id="9" name="CuadroTexto 8">
            <a:extLst>
              <a:ext uri="{FF2B5EF4-FFF2-40B4-BE49-F238E27FC236}">
                <a16:creationId xmlns:a16="http://schemas.microsoft.com/office/drawing/2014/main" id="{1067BFCD-AA3B-48BE-BD35-EB56D4DB9416}"/>
              </a:ext>
            </a:extLst>
          </p:cNvPr>
          <p:cNvSpPr txBox="1"/>
          <p:nvPr/>
        </p:nvSpPr>
        <p:spPr>
          <a:xfrm>
            <a:off x="9318172" y="1815405"/>
            <a:ext cx="2612571" cy="369332"/>
          </a:xfrm>
          <a:prstGeom prst="rect">
            <a:avLst/>
          </a:prstGeom>
          <a:noFill/>
        </p:spPr>
        <p:txBody>
          <a:bodyPr wrap="square">
            <a:spAutoFit/>
          </a:bodyPr>
          <a:lstStyle/>
          <a:p>
            <a:pPr algn="just"/>
            <a:endParaRPr lang="es-CO" dirty="0"/>
          </a:p>
        </p:txBody>
      </p:sp>
      <p:sp>
        <p:nvSpPr>
          <p:cNvPr id="10" name="Rectángulo 9">
            <a:extLst>
              <a:ext uri="{FF2B5EF4-FFF2-40B4-BE49-F238E27FC236}">
                <a16:creationId xmlns:a16="http://schemas.microsoft.com/office/drawing/2014/main" id="{D446FBB2-9DEE-43F9-B141-5499118319D3}"/>
              </a:ext>
            </a:extLst>
          </p:cNvPr>
          <p:cNvSpPr/>
          <p:nvPr/>
        </p:nvSpPr>
        <p:spPr>
          <a:xfrm>
            <a:off x="883320" y="870452"/>
            <a:ext cx="2903014" cy="1889906"/>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Afectada por variables fisiológicas, patológicas y relacionadas con la muestra. </a:t>
            </a:r>
          </a:p>
        </p:txBody>
      </p:sp>
    </p:spTree>
    <p:extLst>
      <p:ext uri="{BB962C8B-B14F-4D97-AF65-F5344CB8AC3E}">
        <p14:creationId xmlns:p14="http://schemas.microsoft.com/office/powerpoint/2010/main" val="211637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7A24812-D649-4E52-AC41-C1BD83EDB4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2365" y="478769"/>
            <a:ext cx="7614517" cy="4953740"/>
          </a:xfrm>
          <a:prstGeom prst="rect">
            <a:avLst/>
          </a:prstGeom>
        </p:spPr>
      </p:pic>
      <p:sp>
        <p:nvSpPr>
          <p:cNvPr id="6" name="CuadroTexto 5">
            <a:extLst>
              <a:ext uri="{FF2B5EF4-FFF2-40B4-BE49-F238E27FC236}">
                <a16:creationId xmlns:a16="http://schemas.microsoft.com/office/drawing/2014/main" id="{C51F4D9D-7A32-4DFF-8042-BDB0845C6977}"/>
              </a:ext>
            </a:extLst>
          </p:cNvPr>
          <p:cNvSpPr txBox="1"/>
          <p:nvPr/>
        </p:nvSpPr>
        <p:spPr>
          <a:xfrm>
            <a:off x="8085246" y="6379231"/>
            <a:ext cx="3799114" cy="276999"/>
          </a:xfrm>
          <a:prstGeom prst="rect">
            <a:avLst/>
          </a:prstGeom>
          <a:noFill/>
        </p:spPr>
        <p:txBody>
          <a:bodyPr wrap="square">
            <a:spAutoFit/>
          </a:bodyPr>
          <a:lstStyle/>
          <a:p>
            <a:r>
              <a:rPr lang="es-CO" sz="1200" dirty="0">
                <a:solidFill>
                  <a:srgbClr val="152B48"/>
                </a:solidFill>
                <a:latin typeface="Montserrat" pitchFamily="2" charset="77"/>
              </a:rPr>
              <a:t>Ann </a:t>
            </a:r>
            <a:r>
              <a:rPr lang="es-CO" sz="1200" dirty="0" err="1">
                <a:solidFill>
                  <a:srgbClr val="152B48"/>
                </a:solidFill>
                <a:latin typeface="Montserrat" pitchFamily="2" charset="77"/>
              </a:rPr>
              <a:t>Intern</a:t>
            </a:r>
            <a:r>
              <a:rPr lang="es-CO" sz="1200" dirty="0">
                <a:solidFill>
                  <a:srgbClr val="152B48"/>
                </a:solidFill>
                <a:latin typeface="Montserrat" pitchFamily="2" charset="77"/>
              </a:rPr>
              <a:t>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2020 Jul 7;173(1):ITC1-ITC16</a:t>
            </a:r>
          </a:p>
        </p:txBody>
      </p:sp>
    </p:spTree>
    <p:extLst>
      <p:ext uri="{BB962C8B-B14F-4D97-AF65-F5344CB8AC3E}">
        <p14:creationId xmlns:p14="http://schemas.microsoft.com/office/powerpoint/2010/main" val="169561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D7B17-0D81-4644-96DD-A9750A294CE9}"/>
              </a:ext>
            </a:extLst>
          </p:cNvPr>
          <p:cNvSpPr>
            <a:spLocks noGrp="1"/>
          </p:cNvSpPr>
          <p:nvPr>
            <p:ph type="title"/>
          </p:nvPr>
        </p:nvSpPr>
        <p:spPr>
          <a:xfrm>
            <a:off x="609601" y="249980"/>
            <a:ext cx="11582399" cy="1325563"/>
          </a:xfrm>
        </p:spPr>
        <p:txBody>
          <a:bodyPr>
            <a:normAutofit/>
          </a:bodyPr>
          <a:lstStyle/>
          <a:p>
            <a:r>
              <a:rPr lang="es-ES" b="1" dirty="0"/>
              <a:t>HIPOTIROIDISMO CENTRAL VS. EUTIROIDEO ENFERMO </a:t>
            </a:r>
            <a:endParaRPr lang="es-CO" b="1" dirty="0"/>
          </a:p>
        </p:txBody>
      </p:sp>
      <p:sp>
        <p:nvSpPr>
          <p:cNvPr id="3" name="Marcador de contenido 2">
            <a:extLst>
              <a:ext uri="{FF2B5EF4-FFF2-40B4-BE49-F238E27FC236}">
                <a16:creationId xmlns:a16="http://schemas.microsoft.com/office/drawing/2014/main" id="{B9825EB4-F4C2-40C2-849B-E43108FEBD4C}"/>
              </a:ext>
            </a:extLst>
          </p:cNvPr>
          <p:cNvSpPr>
            <a:spLocks noGrp="1"/>
          </p:cNvSpPr>
          <p:nvPr>
            <p:ph idx="1"/>
          </p:nvPr>
        </p:nvSpPr>
        <p:spPr>
          <a:xfrm>
            <a:off x="4883093" y="2327275"/>
            <a:ext cx="7033590" cy="4530725"/>
          </a:xfrm>
        </p:spPr>
        <p:txBody>
          <a:bodyPr/>
          <a:lstStyle/>
          <a:p>
            <a:pPr algn="just">
              <a:lnSpc>
                <a:spcPct val="100000"/>
              </a:lnSpc>
            </a:pPr>
            <a:r>
              <a:rPr lang="es-ES" dirty="0">
                <a:latin typeface="Montserrat" pitchFamily="2" charset="77"/>
              </a:rPr>
              <a:t>La medición de T3 sérica total y T3 reversa (RT3) puede ser útil. </a:t>
            </a:r>
          </a:p>
          <a:p>
            <a:pPr algn="just">
              <a:lnSpc>
                <a:spcPct val="100000"/>
              </a:lnSpc>
            </a:pPr>
            <a:endParaRPr lang="es-ES" dirty="0">
              <a:latin typeface="Montserrat" pitchFamily="2" charset="77"/>
            </a:endParaRPr>
          </a:p>
          <a:p>
            <a:pPr algn="just">
              <a:lnSpc>
                <a:spcPct val="100000"/>
              </a:lnSpc>
            </a:pPr>
            <a:r>
              <a:rPr lang="es-ES" dirty="0">
                <a:latin typeface="Montserrat" pitchFamily="2" charset="77"/>
              </a:rPr>
              <a:t>TSH  bajo o anormalmente baja en ambas condiciones, pero en el hipotiroidismo central, los niveles de T4 están por debajo de los niveles de T3 y los niveles de RT3 son bajos.</a:t>
            </a:r>
          </a:p>
          <a:p>
            <a:pPr algn="just">
              <a:lnSpc>
                <a:spcPct val="100000"/>
              </a:lnSpc>
            </a:pPr>
            <a:endParaRPr lang="es-ES" dirty="0">
              <a:latin typeface="Montserrat" pitchFamily="2" charset="77"/>
            </a:endParaRPr>
          </a:p>
          <a:p>
            <a:pPr algn="just">
              <a:lnSpc>
                <a:spcPct val="100000"/>
              </a:lnSpc>
            </a:pPr>
            <a:r>
              <a:rPr lang="es-ES" dirty="0">
                <a:latin typeface="Montserrat" pitchFamily="2" charset="77"/>
              </a:rPr>
              <a:t>En el eutiroideo enfermo, los niveles T3 son proporcionalmente más bajos que los niveles de T4 y los niveles de RT3 tienden ser elevado. </a:t>
            </a:r>
            <a:endParaRPr lang="es-CO" dirty="0">
              <a:latin typeface="Montserrat" pitchFamily="2" charset="77"/>
            </a:endParaRPr>
          </a:p>
        </p:txBody>
      </p:sp>
    </p:spTree>
    <p:extLst>
      <p:ext uri="{BB962C8B-B14F-4D97-AF65-F5344CB8AC3E}">
        <p14:creationId xmlns:p14="http://schemas.microsoft.com/office/powerpoint/2010/main" val="365982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E3B55-4F8B-4886-AE84-9B95E6B968DD}"/>
              </a:ext>
            </a:extLst>
          </p:cNvPr>
          <p:cNvSpPr>
            <a:spLocks noGrp="1"/>
          </p:cNvSpPr>
          <p:nvPr>
            <p:ph type="title"/>
          </p:nvPr>
        </p:nvSpPr>
        <p:spPr>
          <a:xfrm>
            <a:off x="539100" y="33115"/>
            <a:ext cx="11348099" cy="1325563"/>
          </a:xfrm>
        </p:spPr>
        <p:txBody>
          <a:bodyPr/>
          <a:lstStyle/>
          <a:p>
            <a:r>
              <a:rPr lang="es-ES" dirty="0"/>
              <a:t>CONDICIONES A TENER EN CUENTA </a:t>
            </a:r>
            <a:endParaRPr lang="es-CO" dirty="0"/>
          </a:p>
        </p:txBody>
      </p:sp>
      <p:sp>
        <p:nvSpPr>
          <p:cNvPr id="3" name="Marcador de contenido 2">
            <a:extLst>
              <a:ext uri="{FF2B5EF4-FFF2-40B4-BE49-F238E27FC236}">
                <a16:creationId xmlns:a16="http://schemas.microsoft.com/office/drawing/2014/main" id="{1E3DDE30-6EEE-4517-8BC8-698D692B1F22}"/>
              </a:ext>
            </a:extLst>
          </p:cNvPr>
          <p:cNvSpPr>
            <a:spLocks noGrp="1"/>
          </p:cNvSpPr>
          <p:nvPr>
            <p:ph idx="1"/>
          </p:nvPr>
        </p:nvSpPr>
        <p:spPr>
          <a:xfrm>
            <a:off x="688650" y="1106560"/>
            <a:ext cx="10814700" cy="3319670"/>
          </a:xfrm>
        </p:spPr>
        <p:txBody>
          <a:bodyPr>
            <a:normAutofit/>
          </a:bodyPr>
          <a:lstStyle/>
          <a:p>
            <a:pPr algn="just">
              <a:lnSpc>
                <a:spcPct val="110000"/>
              </a:lnSpc>
            </a:pPr>
            <a:r>
              <a:rPr lang="es-ES" sz="1800" dirty="0"/>
              <a:t>Los niveles séricos de TSH pueden estar levemente elevados durante la fase de recuperación de enfermedades no tiroideas. </a:t>
            </a:r>
          </a:p>
          <a:p>
            <a:pPr algn="just">
              <a:lnSpc>
                <a:spcPct val="110000"/>
              </a:lnSpc>
            </a:pPr>
            <a:r>
              <a:rPr lang="es-ES" sz="1800" dirty="0"/>
              <a:t>Si un paciente con un nivel levemente elevado de TSH ha estado enfermo u hospitalizado recientemente, el nivel de TSH debe volver a controlarse en seis a ocho semanas. </a:t>
            </a:r>
          </a:p>
          <a:p>
            <a:pPr algn="just">
              <a:lnSpc>
                <a:spcPct val="110000"/>
              </a:lnSpc>
            </a:pPr>
            <a:r>
              <a:rPr lang="es-ES" sz="1800" dirty="0"/>
              <a:t>Por lo demás, los niveles de TSH están elevados principalmente en afecciones poco comunes, como los tumores hipofisarios secretores de TSH y la resistencia a los síndromes de hormonas tiroideas.</a:t>
            </a:r>
          </a:p>
        </p:txBody>
      </p:sp>
      <p:sp>
        <p:nvSpPr>
          <p:cNvPr id="4" name="CuadroTexto 3">
            <a:extLst>
              <a:ext uri="{FF2B5EF4-FFF2-40B4-BE49-F238E27FC236}">
                <a16:creationId xmlns:a16="http://schemas.microsoft.com/office/drawing/2014/main" id="{DD225F96-08CF-407E-AC60-95C03EE78871}"/>
              </a:ext>
            </a:extLst>
          </p:cNvPr>
          <p:cNvSpPr txBox="1"/>
          <p:nvPr/>
        </p:nvSpPr>
        <p:spPr>
          <a:xfrm>
            <a:off x="9464826" y="6503856"/>
            <a:ext cx="2615609" cy="276999"/>
          </a:xfrm>
          <a:prstGeom prst="rect">
            <a:avLst/>
          </a:prstGeom>
          <a:noFill/>
        </p:spPr>
        <p:txBody>
          <a:bodyPr wrap="square">
            <a:spAutoFit/>
          </a:bodyPr>
          <a:lstStyle/>
          <a:p>
            <a:r>
              <a:rPr lang="es-CO" sz="1200" i="0" u="none" strike="noStrike" baseline="0" dirty="0">
                <a:solidFill>
                  <a:srgbClr val="152B48"/>
                </a:solidFill>
                <a:latin typeface="Montserrat" pitchFamily="2" charset="77"/>
              </a:rPr>
              <a:t>N Engl J </a:t>
            </a:r>
            <a:r>
              <a:rPr lang="es-CO" sz="1200" i="0" u="none" strike="noStrike" baseline="0" dirty="0" err="1">
                <a:solidFill>
                  <a:srgbClr val="152B48"/>
                </a:solidFill>
                <a:latin typeface="Montserrat" pitchFamily="2" charset="77"/>
              </a:rPr>
              <a:t>Med</a:t>
            </a:r>
            <a:r>
              <a:rPr lang="es-CO" sz="1200" i="0" u="none" strike="noStrike" baseline="0" dirty="0">
                <a:solidFill>
                  <a:srgbClr val="152B48"/>
                </a:solidFill>
                <a:latin typeface="Montserrat" pitchFamily="2" charset="77"/>
              </a:rPr>
              <a:t> 2019;381:749-61.</a:t>
            </a:r>
            <a:endParaRPr lang="es-CO" sz="1200" dirty="0">
              <a:solidFill>
                <a:srgbClr val="152B48"/>
              </a:solidFill>
              <a:latin typeface="Montserrat" pitchFamily="2" charset="77"/>
            </a:endParaRPr>
          </a:p>
        </p:txBody>
      </p:sp>
      <p:sp>
        <p:nvSpPr>
          <p:cNvPr id="6" name="Rectángulo 5">
            <a:extLst>
              <a:ext uri="{FF2B5EF4-FFF2-40B4-BE49-F238E27FC236}">
                <a16:creationId xmlns:a16="http://schemas.microsoft.com/office/drawing/2014/main" id="{B47896B7-AFD6-8248-9586-FDEF9713C6DD}"/>
              </a:ext>
            </a:extLst>
          </p:cNvPr>
          <p:cNvSpPr/>
          <p:nvPr/>
        </p:nvSpPr>
        <p:spPr>
          <a:xfrm>
            <a:off x="4669654" y="3556885"/>
            <a:ext cx="7217545" cy="2862322"/>
          </a:xfrm>
          <a:prstGeom prst="rect">
            <a:avLst/>
          </a:prstGeom>
        </p:spPr>
        <p:txBody>
          <a:bodyPr wrap="square">
            <a:spAutoFit/>
          </a:bodyPr>
          <a:lstStyle/>
          <a:p>
            <a:pPr marL="285750" indent="-285750" algn="just">
              <a:buFont typeface="Arial" panose="020B0604020202020204" pitchFamily="34" charset="0"/>
              <a:buChar char="•"/>
            </a:pPr>
            <a:r>
              <a:rPr lang="es-ES" dirty="0">
                <a:solidFill>
                  <a:srgbClr val="152B48"/>
                </a:solidFill>
                <a:latin typeface="Montserrat" pitchFamily="2" charset="77"/>
              </a:rPr>
              <a:t>La biotina (vitamina B5) es un reactivo crítico en muchos ensayos hormonales, </a:t>
            </a:r>
            <a:r>
              <a:rPr lang="es-ES" dirty="0" err="1">
                <a:solidFill>
                  <a:srgbClr val="152B48"/>
                </a:solidFill>
                <a:latin typeface="Montserrat" pitchFamily="2" charset="77"/>
              </a:rPr>
              <a:t>incluídos</a:t>
            </a:r>
            <a:r>
              <a:rPr lang="es-ES" dirty="0">
                <a:solidFill>
                  <a:srgbClr val="152B48"/>
                </a:solidFill>
                <a:latin typeface="Montserrat" pitchFamily="2" charset="77"/>
              </a:rPr>
              <a:t> los ensayos de TSH y T4 libre. Cuando los pacientes toman suplementos de biotina (generalmente para afecciones cosméticas de la piel, las uñas y el cabello), los trastornos de la tiroides pueden diagnosticarse erróneamente, según la técnica de ensayo. </a:t>
            </a:r>
          </a:p>
          <a:p>
            <a:pPr marL="285750" indent="-285750" algn="just">
              <a:buFont typeface="Arial" panose="020B0604020202020204" pitchFamily="34" charset="0"/>
              <a:buChar char="•"/>
            </a:pPr>
            <a:endParaRPr lang="es-ES" dirty="0">
              <a:solidFill>
                <a:srgbClr val="152B48"/>
              </a:solidFill>
              <a:latin typeface="Montserrat" pitchFamily="2" charset="77"/>
            </a:endParaRPr>
          </a:p>
          <a:p>
            <a:pPr marL="285750" indent="-285750" algn="just">
              <a:buFont typeface="Arial" panose="020B0604020202020204" pitchFamily="34" charset="0"/>
              <a:buChar char="•"/>
            </a:pPr>
            <a:r>
              <a:rPr lang="es-ES" dirty="0">
                <a:solidFill>
                  <a:srgbClr val="152B48"/>
                </a:solidFill>
                <a:latin typeface="Montserrat" pitchFamily="2" charset="77"/>
              </a:rPr>
              <a:t>Esto se puede evitar pidiendo a los pacientes que repitan la prueba de tiroides después de al menos 3 días de abstinencia de los suplementos de biotina.</a:t>
            </a:r>
            <a:endParaRPr lang="en-US" dirty="0">
              <a:solidFill>
                <a:srgbClr val="152B48"/>
              </a:solidFill>
              <a:latin typeface="Montserrat" pitchFamily="2" charset="77"/>
            </a:endParaRPr>
          </a:p>
        </p:txBody>
      </p:sp>
    </p:spTree>
    <p:extLst>
      <p:ext uri="{BB962C8B-B14F-4D97-AF65-F5344CB8AC3E}">
        <p14:creationId xmlns:p14="http://schemas.microsoft.com/office/powerpoint/2010/main" val="39740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FC0B9-CD0B-4FFA-B23E-1EB6386FCE32}"/>
              </a:ext>
            </a:extLst>
          </p:cNvPr>
          <p:cNvSpPr>
            <a:spLocks noGrp="1"/>
          </p:cNvSpPr>
          <p:nvPr>
            <p:ph type="title"/>
          </p:nvPr>
        </p:nvSpPr>
        <p:spPr>
          <a:xfrm>
            <a:off x="480391" y="175737"/>
            <a:ext cx="10515600" cy="1325563"/>
          </a:xfrm>
        </p:spPr>
        <p:txBody>
          <a:bodyPr/>
          <a:lstStyle/>
          <a:p>
            <a:r>
              <a:rPr lang="es-ES" b="1" dirty="0"/>
              <a:t>DEFINICIÓN</a:t>
            </a:r>
            <a:endParaRPr lang="es-CO" b="1" dirty="0"/>
          </a:p>
        </p:txBody>
      </p:sp>
      <p:sp>
        <p:nvSpPr>
          <p:cNvPr id="3" name="Marcador de contenido 2">
            <a:extLst>
              <a:ext uri="{FF2B5EF4-FFF2-40B4-BE49-F238E27FC236}">
                <a16:creationId xmlns:a16="http://schemas.microsoft.com/office/drawing/2014/main" id="{881A7316-AFBD-4A33-9E63-AC370DB48A2B}"/>
              </a:ext>
            </a:extLst>
          </p:cNvPr>
          <p:cNvSpPr>
            <a:spLocks noGrp="1"/>
          </p:cNvSpPr>
          <p:nvPr>
            <p:ph idx="1"/>
          </p:nvPr>
        </p:nvSpPr>
        <p:spPr>
          <a:xfrm>
            <a:off x="1061085" y="93877"/>
            <a:ext cx="10515600" cy="4662488"/>
          </a:xfrm>
        </p:spPr>
        <p:txBody>
          <a:bodyPr/>
          <a:lstStyle/>
          <a:p>
            <a:pPr marL="0" indent="0" algn="just">
              <a:lnSpc>
                <a:spcPct val="100000"/>
              </a:lnSpc>
              <a:buNone/>
            </a:pPr>
            <a:endParaRPr lang="es-ES" sz="1800" dirty="0">
              <a:effectLst/>
              <a:latin typeface="Montserrat Medium" pitchFamily="2" charset="77"/>
              <a:ea typeface="Arial" panose="020B0604020202020204" pitchFamily="34" charset="0"/>
            </a:endParaRPr>
          </a:p>
          <a:p>
            <a:pPr marL="0" indent="0" algn="just">
              <a:lnSpc>
                <a:spcPct val="100000"/>
              </a:lnSpc>
              <a:buNone/>
            </a:pPr>
            <a:endParaRPr lang="es-ES" sz="2400" dirty="0">
              <a:effectLst/>
              <a:latin typeface="Montserrat Medium" pitchFamily="2" charset="77"/>
              <a:ea typeface="Arial" panose="020B0604020202020204" pitchFamily="34" charset="0"/>
            </a:endParaRPr>
          </a:p>
          <a:p>
            <a:pPr marL="0" indent="0" algn="just">
              <a:lnSpc>
                <a:spcPct val="100000"/>
              </a:lnSpc>
              <a:buNone/>
            </a:pPr>
            <a:endParaRPr lang="es-ES" sz="2400" dirty="0">
              <a:effectLst/>
              <a:latin typeface="Montserrat Medium" pitchFamily="2" charset="77"/>
              <a:ea typeface="Arial" panose="020B0604020202020204" pitchFamily="34" charset="0"/>
            </a:endParaRPr>
          </a:p>
          <a:p>
            <a:pPr marL="0" indent="0" algn="just">
              <a:lnSpc>
                <a:spcPct val="100000"/>
              </a:lnSpc>
              <a:buNone/>
            </a:pPr>
            <a:r>
              <a:rPr lang="es-ES" sz="2400" dirty="0">
                <a:effectLst/>
                <a:latin typeface="Montserrat Medium" pitchFamily="2" charset="77"/>
                <a:ea typeface="Arial" panose="020B0604020202020204" pitchFamily="34" charset="0"/>
              </a:rPr>
              <a:t>El hipotiroidismo es la deficiencia de hormona tiroidea (T4 y T3), que puede ser de origen primaria </a:t>
            </a:r>
            <a:r>
              <a:rPr lang="es-ES" sz="2400" dirty="0">
                <a:latin typeface="Montserrat Medium" pitchFamily="2" charset="77"/>
                <a:ea typeface="Arial" panose="020B0604020202020204" pitchFamily="34" charset="0"/>
              </a:rPr>
              <a:t>(</a:t>
            </a:r>
            <a:r>
              <a:rPr lang="es-ES" sz="2400" dirty="0">
                <a:effectLst/>
                <a:latin typeface="Montserrat Medium" pitchFamily="2" charset="77"/>
                <a:ea typeface="Arial" panose="020B0604020202020204" pitchFamily="34" charset="0"/>
              </a:rPr>
              <a:t>daño en la glándula tiroidea) o secundaria (enfermedad hipotálamo/hipofisiari</a:t>
            </a:r>
            <a:r>
              <a:rPr lang="es-ES" sz="2400" dirty="0">
                <a:latin typeface="Montserrat Medium" pitchFamily="2" charset="77"/>
                <a:ea typeface="Arial" panose="020B0604020202020204" pitchFamily="34" charset="0"/>
              </a:rPr>
              <a:t>a), que lleva a la incapacidad de cubrir las demandas metabólicas del cuerpo, generando en la  </a:t>
            </a:r>
            <a:r>
              <a:rPr lang="es-ES" sz="2400" dirty="0">
                <a:effectLst/>
                <a:latin typeface="Montserrat Medium" pitchFamily="2" charset="77"/>
                <a:ea typeface="Arial" panose="020B0604020202020204" pitchFamily="34" charset="0"/>
              </a:rPr>
              <a:t>mayoría de casos síntomas inespecíficos que generan alta morbilidad y carga sintomática para los pacientes. </a:t>
            </a:r>
          </a:p>
          <a:p>
            <a:pPr marL="0" indent="0" algn="just">
              <a:lnSpc>
                <a:spcPct val="100000"/>
              </a:lnSpc>
              <a:buNone/>
            </a:pPr>
            <a:endParaRPr lang="es-ES" sz="1800" dirty="0">
              <a:latin typeface="Montserrat Medium" pitchFamily="2" charset="77"/>
              <a:ea typeface="Arial" panose="020B0604020202020204" pitchFamily="34" charset="0"/>
            </a:endParaRPr>
          </a:p>
          <a:p>
            <a:pPr marL="0" indent="0" algn="just">
              <a:lnSpc>
                <a:spcPct val="100000"/>
              </a:lnSpc>
              <a:buNone/>
            </a:pPr>
            <a:endParaRPr lang="es-ES" sz="1800" dirty="0">
              <a:effectLst/>
              <a:latin typeface="Montserrat Medium" pitchFamily="2" charset="77"/>
              <a:ea typeface="Arial" panose="020B0604020202020204" pitchFamily="34" charset="0"/>
            </a:endParaRPr>
          </a:p>
          <a:p>
            <a:pPr marL="0" indent="0" algn="just">
              <a:lnSpc>
                <a:spcPct val="100000"/>
              </a:lnSpc>
              <a:buNone/>
            </a:pPr>
            <a:endParaRPr lang="es-CO" dirty="0">
              <a:latin typeface="Montserrat Medium" pitchFamily="2" charset="77"/>
            </a:endParaRPr>
          </a:p>
        </p:txBody>
      </p:sp>
      <p:sp>
        <p:nvSpPr>
          <p:cNvPr id="4" name="object 5">
            <a:extLst>
              <a:ext uri="{FF2B5EF4-FFF2-40B4-BE49-F238E27FC236}">
                <a16:creationId xmlns:a16="http://schemas.microsoft.com/office/drawing/2014/main" id="{080CA088-8CE5-42D0-9AF1-64FFD721AA8B}"/>
              </a:ext>
            </a:extLst>
          </p:cNvPr>
          <p:cNvSpPr/>
          <p:nvPr/>
        </p:nvSpPr>
        <p:spPr>
          <a:xfrm>
            <a:off x="5009322" y="3906093"/>
            <a:ext cx="2955235" cy="21251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CuadroTexto 6">
            <a:extLst>
              <a:ext uri="{FF2B5EF4-FFF2-40B4-BE49-F238E27FC236}">
                <a16:creationId xmlns:a16="http://schemas.microsoft.com/office/drawing/2014/main" id="{4949B207-505D-452C-8C1F-C4785DB57C05}"/>
              </a:ext>
            </a:extLst>
          </p:cNvPr>
          <p:cNvSpPr txBox="1"/>
          <p:nvPr/>
        </p:nvSpPr>
        <p:spPr>
          <a:xfrm>
            <a:off x="8166608" y="6405264"/>
            <a:ext cx="3799114" cy="276999"/>
          </a:xfrm>
          <a:prstGeom prst="rect">
            <a:avLst/>
          </a:prstGeom>
          <a:noFill/>
        </p:spPr>
        <p:txBody>
          <a:bodyPr wrap="square">
            <a:spAutoFit/>
          </a:bodyPr>
          <a:lstStyle/>
          <a:p>
            <a:r>
              <a:rPr lang="es-CO" sz="1200" dirty="0">
                <a:latin typeface="Montserrat" pitchFamily="2" charset="77"/>
              </a:rPr>
              <a:t>Ann </a:t>
            </a:r>
            <a:r>
              <a:rPr lang="es-CO" sz="1200" dirty="0" err="1">
                <a:latin typeface="Montserrat" pitchFamily="2" charset="77"/>
              </a:rPr>
              <a:t>Intern</a:t>
            </a:r>
            <a:r>
              <a:rPr lang="es-CO" sz="1200" dirty="0">
                <a:latin typeface="Montserrat" pitchFamily="2" charset="77"/>
              </a:rPr>
              <a:t> Med.2020 Jul 7;173(1):ITC1-ITC16</a:t>
            </a:r>
          </a:p>
        </p:txBody>
      </p:sp>
    </p:spTree>
    <p:extLst>
      <p:ext uri="{BB962C8B-B14F-4D97-AF65-F5344CB8AC3E}">
        <p14:creationId xmlns:p14="http://schemas.microsoft.com/office/powerpoint/2010/main" val="255473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0EFE0-6F42-449F-9CEC-240AAEF98203}"/>
              </a:ext>
            </a:extLst>
          </p:cNvPr>
          <p:cNvSpPr>
            <a:spLocks noGrp="1"/>
          </p:cNvSpPr>
          <p:nvPr>
            <p:ph type="title"/>
          </p:nvPr>
        </p:nvSpPr>
        <p:spPr>
          <a:xfrm>
            <a:off x="599661" y="189151"/>
            <a:ext cx="10515600" cy="1325563"/>
          </a:xfrm>
        </p:spPr>
        <p:txBody>
          <a:bodyPr/>
          <a:lstStyle/>
          <a:p>
            <a:r>
              <a:rPr lang="es-ES" dirty="0"/>
              <a:t>TRATAMIENTO</a:t>
            </a:r>
          </a:p>
        </p:txBody>
      </p:sp>
      <p:graphicFrame>
        <p:nvGraphicFramePr>
          <p:cNvPr id="4" name="Marcador de contenido 3">
            <a:extLst>
              <a:ext uri="{FF2B5EF4-FFF2-40B4-BE49-F238E27FC236}">
                <a16:creationId xmlns:a16="http://schemas.microsoft.com/office/drawing/2014/main" id="{C606CDDE-9D92-412D-B287-6026E3298AFB}"/>
              </a:ext>
            </a:extLst>
          </p:cNvPr>
          <p:cNvGraphicFramePr>
            <a:graphicFrameLocks noGrp="1"/>
          </p:cNvGraphicFramePr>
          <p:nvPr>
            <p:ph idx="1"/>
            <p:extLst>
              <p:ext uri="{D42A27DB-BD31-4B8C-83A1-F6EECF244321}">
                <p14:modId xmlns:p14="http://schemas.microsoft.com/office/powerpoint/2010/main" val="2112009399"/>
              </p:ext>
            </p:extLst>
          </p:nvPr>
        </p:nvGraphicFramePr>
        <p:xfrm>
          <a:off x="4539817" y="1514714"/>
          <a:ext cx="7467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49F6DE9-2B4B-432E-8104-67C13A27B139}"/>
              </a:ext>
            </a:extLst>
          </p:cNvPr>
          <p:cNvSpPr txBox="1"/>
          <p:nvPr/>
        </p:nvSpPr>
        <p:spPr>
          <a:xfrm>
            <a:off x="7982068" y="6145629"/>
            <a:ext cx="3799114" cy="461665"/>
          </a:xfrm>
          <a:prstGeom prst="rect">
            <a:avLst/>
          </a:prstGeom>
          <a:noFill/>
        </p:spPr>
        <p:txBody>
          <a:bodyPr wrap="square">
            <a:spAutoFit/>
          </a:bodyPr>
          <a:lstStyle/>
          <a:p>
            <a:pPr algn="r"/>
            <a:r>
              <a:rPr lang="es-CO" sz="1200" dirty="0">
                <a:solidFill>
                  <a:srgbClr val="152B48"/>
                </a:solidFill>
                <a:latin typeface="Montserrat" pitchFamily="2" charset="77"/>
              </a:rPr>
              <a:t>Ann </a:t>
            </a:r>
            <a:r>
              <a:rPr lang="es-CO" sz="1200" dirty="0" err="1">
                <a:solidFill>
                  <a:srgbClr val="152B48"/>
                </a:solidFill>
                <a:latin typeface="Montserrat" pitchFamily="2" charset="77"/>
              </a:rPr>
              <a:t>Intern</a:t>
            </a:r>
            <a:r>
              <a:rPr lang="es-CO" sz="1200" dirty="0">
                <a:solidFill>
                  <a:srgbClr val="152B48"/>
                </a:solidFill>
                <a:latin typeface="Montserrat" pitchFamily="2" charset="77"/>
              </a:rPr>
              <a:t>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2020 Jul 7;173(1):ITC1-ITC16</a:t>
            </a:r>
          </a:p>
          <a:p>
            <a:pPr algn="r"/>
            <a:r>
              <a:rPr lang="en-US" sz="1200" dirty="0">
                <a:solidFill>
                  <a:srgbClr val="152B48"/>
                </a:solidFill>
                <a:latin typeface="Montserrat" pitchFamily="2" charset="77"/>
              </a:rPr>
              <a:t>Thyroid. 2014 Dec 1; 24(12): 1670–1751.</a:t>
            </a:r>
            <a:endParaRPr lang="es-CO" sz="1200" dirty="0">
              <a:solidFill>
                <a:srgbClr val="152B48"/>
              </a:solidFill>
              <a:latin typeface="Montserrat" pitchFamily="2" charset="77"/>
            </a:endParaRPr>
          </a:p>
        </p:txBody>
      </p:sp>
    </p:spTree>
    <p:extLst>
      <p:ext uri="{BB962C8B-B14F-4D97-AF65-F5344CB8AC3E}">
        <p14:creationId xmlns:p14="http://schemas.microsoft.com/office/powerpoint/2010/main" val="253962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Resultado de imagen para vaso de agua">
            <a:extLst>
              <a:ext uri="{FF2B5EF4-FFF2-40B4-BE49-F238E27FC236}">
                <a16:creationId xmlns:a16="http://schemas.microsoft.com/office/drawing/2014/main" id="{5AD0090C-2A46-4F29-960E-30E763E9DE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624" y="1003671"/>
            <a:ext cx="2066451" cy="280578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27FF01F8-1045-41B0-9594-8AAAA71D4450}"/>
              </a:ext>
            </a:extLst>
          </p:cNvPr>
          <p:cNvSpPr>
            <a:spLocks noGrp="1"/>
          </p:cNvSpPr>
          <p:nvPr>
            <p:ph type="title"/>
          </p:nvPr>
        </p:nvSpPr>
        <p:spPr>
          <a:xfrm>
            <a:off x="419098" y="156584"/>
            <a:ext cx="11772902" cy="1325563"/>
          </a:xfrm>
        </p:spPr>
        <p:txBody>
          <a:bodyPr/>
          <a:lstStyle/>
          <a:p>
            <a:r>
              <a:rPr lang="es-CO" b="1" dirty="0">
                <a:latin typeface="Montserrat" pitchFamily="2" charset="77"/>
                <a:ea typeface="Tahoma" panose="020B0604030504040204" pitchFamily="34" charset="0"/>
                <a:cs typeface="Tahoma" panose="020B0604030504040204" pitchFamily="34" charset="0"/>
              </a:rPr>
              <a:t>¿Cómo calcular la dosis de levotiroxina?</a:t>
            </a:r>
          </a:p>
        </p:txBody>
      </p:sp>
      <p:graphicFrame>
        <p:nvGraphicFramePr>
          <p:cNvPr id="5" name="Diagrama 4">
            <a:extLst>
              <a:ext uri="{FF2B5EF4-FFF2-40B4-BE49-F238E27FC236}">
                <a16:creationId xmlns:a16="http://schemas.microsoft.com/office/drawing/2014/main" id="{5E4D0E4C-0354-4EC6-9E77-9FC11BE678F9}"/>
              </a:ext>
            </a:extLst>
          </p:cNvPr>
          <p:cNvGraphicFramePr/>
          <p:nvPr>
            <p:extLst>
              <p:ext uri="{D42A27DB-BD31-4B8C-83A1-F6EECF244321}">
                <p14:modId xmlns:p14="http://schemas.microsoft.com/office/powerpoint/2010/main" val="2707433724"/>
              </p:ext>
            </p:extLst>
          </p:nvPr>
        </p:nvGraphicFramePr>
        <p:xfrm>
          <a:off x="4616646" y="1482147"/>
          <a:ext cx="7462151" cy="3926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4" descr="Resultado de imagen para eutirox 11 presentaciones">
            <a:extLst>
              <a:ext uri="{FF2B5EF4-FFF2-40B4-BE49-F238E27FC236}">
                <a16:creationId xmlns:a16="http://schemas.microsoft.com/office/drawing/2014/main" id="{6C3CC4D1-6163-428D-8BA9-6498FD4C0F1B}"/>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518991" y="2348323"/>
            <a:ext cx="7616407" cy="21613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03F27080-4E88-4D36-878B-8CEB3823F899}"/>
              </a:ext>
            </a:extLst>
          </p:cNvPr>
          <p:cNvSpPr/>
          <p:nvPr/>
        </p:nvSpPr>
        <p:spPr>
          <a:xfrm>
            <a:off x="7452209" y="6424417"/>
            <a:ext cx="4626588" cy="276999"/>
          </a:xfrm>
          <a:prstGeom prst="rect">
            <a:avLst/>
          </a:prstGeom>
        </p:spPr>
        <p:txBody>
          <a:bodyPr wrap="none">
            <a:spAutoFit/>
          </a:bodyPr>
          <a:lstStyle/>
          <a:p>
            <a:r>
              <a:rPr lang="en-US" sz="1200" dirty="0">
                <a:solidFill>
                  <a:srgbClr val="152B48"/>
                </a:solidFill>
                <a:latin typeface="Montserrat" pitchFamily="2" charset="77"/>
              </a:rPr>
              <a:t>European Journal of Endocrinology (2018) </a:t>
            </a:r>
            <a:r>
              <a:rPr lang="en-US" sz="1200" b="1" dirty="0">
                <a:solidFill>
                  <a:srgbClr val="152B48"/>
                </a:solidFill>
                <a:latin typeface="Montserrat" pitchFamily="2" charset="77"/>
              </a:rPr>
              <a:t>178</a:t>
            </a:r>
            <a:r>
              <a:rPr lang="en-US" sz="1200" dirty="0">
                <a:solidFill>
                  <a:srgbClr val="152B48"/>
                </a:solidFill>
                <a:latin typeface="Montserrat" pitchFamily="2" charset="77"/>
              </a:rPr>
              <a:t>, R231–R244 </a:t>
            </a:r>
            <a:endParaRPr lang="es-CO" sz="1200" dirty="0">
              <a:solidFill>
                <a:srgbClr val="152B48"/>
              </a:solidFill>
              <a:latin typeface="Montserrat" pitchFamily="2" charset="77"/>
            </a:endParaRPr>
          </a:p>
        </p:txBody>
      </p:sp>
    </p:spTree>
    <p:extLst>
      <p:ext uri="{BB962C8B-B14F-4D97-AF65-F5344CB8AC3E}">
        <p14:creationId xmlns:p14="http://schemas.microsoft.com/office/powerpoint/2010/main" val="32956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D59AD01-E9DF-4C6F-ABEC-8D803B52A7C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D3ECA68-393C-4C45-9C47-7C19D97AD97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2E6AB627-DFCD-43AC-AB4E-6C18CFDFE19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B8B0564-217C-448C-82A5-F72CC096CC1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graphicEl>
                                              <a:dgm id="{DD59AD01-E9DF-4C6F-ABEC-8D803B52A7CD}"/>
                                            </p:graphic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graphicEl>
                                              <a:dgm id="{8D3ECA68-393C-4C45-9C47-7C19D97AD973}"/>
                                            </p:graphic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graphicEl>
                                              <a:dgm id="{2E6AB627-DFCD-43AC-AB4E-6C18CFDFE196}"/>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graphicEl>
                                              <a:dgm id="{0B8B0564-217C-448C-82A5-F72CC096CC1F}"/>
                                            </p:graphicEl>
                                          </p:spTgt>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9460"/>
                                        </p:tgtEl>
                                        <p:attrNameLst>
                                          <p:attrName>style.visibility</p:attrName>
                                        </p:attrNameLst>
                                      </p:cBhvr>
                                      <p:to>
                                        <p:strVal val="visible"/>
                                      </p:to>
                                    </p:set>
                                    <p:animEffect transition="in" filter="fade">
                                      <p:cBhvr>
                                        <p:cTn id="3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5" grpId="0" uiExpand="1">
        <p:bldSub>
          <a:bldDgm bld="lvlOne"/>
        </p:bldSub>
      </p:bldGraphic>
      <p:bldGraphic spid="5" grpId="1"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435ABB-6EDF-45AC-B86B-87BEAFE5A75B}"/>
              </a:ext>
            </a:extLst>
          </p:cNvPr>
          <p:cNvSpPr>
            <a:spLocks noGrp="1"/>
          </p:cNvSpPr>
          <p:nvPr>
            <p:ph idx="1"/>
          </p:nvPr>
        </p:nvSpPr>
        <p:spPr>
          <a:xfrm>
            <a:off x="838200" y="0"/>
            <a:ext cx="10515600" cy="5500688"/>
          </a:xfrm>
        </p:spPr>
        <p:txBody>
          <a:bodyPr>
            <a:normAutofit/>
          </a:bodyPr>
          <a:lstStyle/>
          <a:p>
            <a:pPr algn="just"/>
            <a:endParaRPr lang="es-ES" dirty="0"/>
          </a:p>
          <a:p>
            <a:pPr algn="just"/>
            <a:r>
              <a:rPr lang="es-ES" dirty="0"/>
              <a:t>En algunos casos es necesario el uso de una marca específica luego de demostrar que el medicamento genérico no tiene control de la TSH a pesar de dosis altas de levotiroxina (2.2 </a:t>
            </a:r>
            <a:r>
              <a:rPr lang="es-ES" dirty="0" err="1"/>
              <a:t>ug</a:t>
            </a:r>
            <a:r>
              <a:rPr lang="es-ES" dirty="0"/>
              <a:t>/kg/día). En estos casos es ideal descartar malabsorción.</a:t>
            </a:r>
          </a:p>
          <a:p>
            <a:pPr algn="just"/>
            <a:endParaRPr lang="es-ES" dirty="0"/>
          </a:p>
          <a:p>
            <a:pPr algn="just"/>
            <a:r>
              <a:rPr lang="es-ES" dirty="0"/>
              <a:t>La meta de tratamiento es resolver los signos y síntomas del paciente mediante normalización del valor de TSH. </a:t>
            </a:r>
            <a:endParaRPr lang="es-ES" dirty="0">
              <a:solidFill>
                <a:srgbClr val="FF0000"/>
              </a:solidFill>
            </a:endParaRPr>
          </a:p>
          <a:p>
            <a:pPr algn="just"/>
            <a:endParaRPr lang="es-ES" dirty="0"/>
          </a:p>
          <a:p>
            <a:pPr algn="just"/>
            <a:r>
              <a:rPr lang="es-ES" dirty="0"/>
              <a:t>El monitoreo del medicamento no debe basarse en síntomas como sequedad de piel o intolerancia al </a:t>
            </a:r>
            <a:r>
              <a:rPr lang="es-ES" dirty="0" err="1"/>
              <a:t>frÍo</a:t>
            </a:r>
            <a:r>
              <a:rPr lang="es-ES" dirty="0"/>
              <a:t> dado que carecen de suficiente especificidad. </a:t>
            </a:r>
          </a:p>
          <a:p>
            <a:pPr algn="just"/>
            <a:endParaRPr lang="es-ES" dirty="0"/>
          </a:p>
          <a:p>
            <a:endParaRPr lang="es-CO" dirty="0"/>
          </a:p>
        </p:txBody>
      </p:sp>
      <p:sp>
        <p:nvSpPr>
          <p:cNvPr id="4" name="CuadroTexto 3">
            <a:extLst>
              <a:ext uri="{FF2B5EF4-FFF2-40B4-BE49-F238E27FC236}">
                <a16:creationId xmlns:a16="http://schemas.microsoft.com/office/drawing/2014/main" id="{9F7927F9-2054-497A-A18C-7E0CDA056B6D}"/>
              </a:ext>
            </a:extLst>
          </p:cNvPr>
          <p:cNvSpPr txBox="1"/>
          <p:nvPr/>
        </p:nvSpPr>
        <p:spPr>
          <a:xfrm>
            <a:off x="7554686" y="6313486"/>
            <a:ext cx="3799114" cy="276999"/>
          </a:xfrm>
          <a:prstGeom prst="rect">
            <a:avLst/>
          </a:prstGeom>
          <a:noFill/>
        </p:spPr>
        <p:txBody>
          <a:bodyPr wrap="square">
            <a:spAutoFit/>
          </a:bodyPr>
          <a:lstStyle/>
          <a:p>
            <a:pPr algn="r"/>
            <a:r>
              <a:rPr lang="es-CO" sz="1200" dirty="0">
                <a:solidFill>
                  <a:srgbClr val="152B48"/>
                </a:solidFill>
                <a:latin typeface="Montserrat" pitchFamily="2" charset="77"/>
              </a:rPr>
              <a:t>Ann </a:t>
            </a:r>
            <a:r>
              <a:rPr lang="es-CO" sz="1200" dirty="0" err="1">
                <a:solidFill>
                  <a:srgbClr val="152B48"/>
                </a:solidFill>
                <a:latin typeface="Montserrat" pitchFamily="2" charset="77"/>
              </a:rPr>
              <a:t>Intern</a:t>
            </a:r>
            <a:r>
              <a:rPr lang="es-CO" sz="1200" dirty="0">
                <a:solidFill>
                  <a:srgbClr val="152B48"/>
                </a:solidFill>
                <a:latin typeface="Montserrat" pitchFamily="2" charset="77"/>
              </a:rPr>
              <a:t>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2020 Jul 7;173(1):ITC1-ITC16</a:t>
            </a:r>
          </a:p>
        </p:txBody>
      </p:sp>
    </p:spTree>
    <p:extLst>
      <p:ext uri="{BB962C8B-B14F-4D97-AF65-F5344CB8AC3E}">
        <p14:creationId xmlns:p14="http://schemas.microsoft.com/office/powerpoint/2010/main" val="366940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40635" y="0"/>
            <a:ext cx="11645348" cy="1325563"/>
          </a:xfrm>
        </p:spPr>
        <p:txBody>
          <a:bodyPr>
            <a:normAutofit/>
          </a:bodyPr>
          <a:lstStyle/>
          <a:p>
            <a:r>
              <a:rPr lang="es-CO" b="1" dirty="0"/>
              <a:t>REGLAS DE ORO DE LEVOTIROXINA</a:t>
            </a:r>
          </a:p>
        </p:txBody>
      </p:sp>
      <p:graphicFrame>
        <p:nvGraphicFramePr>
          <p:cNvPr id="4" name="Marcador de contenido 3">
            <a:extLst>
              <a:ext uri="{FF2B5EF4-FFF2-40B4-BE49-F238E27FC236}">
                <a16:creationId xmlns:a16="http://schemas.microsoft.com/office/drawing/2014/main" id="{EC5E23AD-56C4-49F4-87DD-5CCA2E24F333}"/>
              </a:ext>
            </a:extLst>
          </p:cNvPr>
          <p:cNvGraphicFramePr>
            <a:graphicFrameLocks noGrp="1"/>
          </p:cNvGraphicFramePr>
          <p:nvPr>
            <p:ph idx="1"/>
            <p:extLst>
              <p:ext uri="{D42A27DB-BD31-4B8C-83A1-F6EECF244321}">
                <p14:modId xmlns:p14="http://schemas.microsoft.com/office/powerpoint/2010/main" val="4111187106"/>
              </p:ext>
            </p:extLst>
          </p:nvPr>
        </p:nvGraphicFramePr>
        <p:xfrm>
          <a:off x="4669654" y="1828800"/>
          <a:ext cx="7310310" cy="394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16073441-59F2-47A8-AA94-47350AB4F066}"/>
              </a:ext>
            </a:extLst>
          </p:cNvPr>
          <p:cNvSpPr txBox="1"/>
          <p:nvPr/>
        </p:nvSpPr>
        <p:spPr>
          <a:xfrm>
            <a:off x="6838121" y="6281184"/>
            <a:ext cx="5141843" cy="492443"/>
          </a:xfrm>
          <a:prstGeom prst="rect">
            <a:avLst/>
          </a:prstGeom>
          <a:noFill/>
        </p:spPr>
        <p:txBody>
          <a:bodyPr wrap="square">
            <a:spAutoFit/>
          </a:bodyPr>
          <a:lstStyle/>
          <a:p>
            <a:pPr algn="r"/>
            <a:r>
              <a:rPr lang="en-US" sz="1400" dirty="0">
                <a:solidFill>
                  <a:srgbClr val="152B48"/>
                </a:solidFill>
                <a:latin typeface="Montserrat" pitchFamily="2" charset="77"/>
              </a:rPr>
              <a:t> </a:t>
            </a:r>
            <a:r>
              <a:rPr lang="en-US" sz="1200" dirty="0">
                <a:solidFill>
                  <a:srgbClr val="152B48"/>
                </a:solidFill>
                <a:latin typeface="Montserrat" pitchFamily="2" charset="77"/>
              </a:rPr>
              <a:t>American Thyroid Association Task Force on Thyroid Hormone Replacement. </a:t>
            </a:r>
            <a:r>
              <a:rPr lang="es-CO" sz="1200" dirty="0" err="1">
                <a:solidFill>
                  <a:srgbClr val="152B48"/>
                </a:solidFill>
                <a:latin typeface="Montserrat" pitchFamily="2" charset="77"/>
              </a:rPr>
              <a:t>Thyroid</a:t>
            </a:r>
            <a:r>
              <a:rPr lang="es-CO" sz="1200" dirty="0">
                <a:solidFill>
                  <a:srgbClr val="152B48"/>
                </a:solidFill>
                <a:latin typeface="Montserrat" pitchFamily="2" charset="77"/>
              </a:rPr>
              <a:t>. 2014;24(12):1670-1751.</a:t>
            </a:r>
          </a:p>
        </p:txBody>
      </p:sp>
    </p:spTree>
    <p:extLst>
      <p:ext uri="{BB962C8B-B14F-4D97-AF65-F5344CB8AC3E}">
        <p14:creationId xmlns:p14="http://schemas.microsoft.com/office/powerpoint/2010/main" val="384190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0D2C31F-581E-4425-894E-6F2DA4C0FA21}"/>
              </a:ext>
            </a:extLst>
          </p:cNvPr>
          <p:cNvPicPr>
            <a:picLocks noGrp="1" noChangeAspect="1"/>
          </p:cNvPicPr>
          <p:nvPr>
            <p:ph idx="1"/>
          </p:nvPr>
        </p:nvPicPr>
        <p:blipFill>
          <a:blip r:embed="rId2"/>
          <a:stretch>
            <a:fillRect/>
          </a:stretch>
        </p:blipFill>
        <p:spPr>
          <a:xfrm>
            <a:off x="674123" y="0"/>
            <a:ext cx="4295442" cy="3952860"/>
          </a:xfrm>
        </p:spPr>
      </p:pic>
      <p:pic>
        <p:nvPicPr>
          <p:cNvPr id="7" name="Imagen 6">
            <a:extLst>
              <a:ext uri="{FF2B5EF4-FFF2-40B4-BE49-F238E27FC236}">
                <a16:creationId xmlns:a16="http://schemas.microsoft.com/office/drawing/2014/main" id="{FEB42F51-42B0-4386-9CC7-E593FCD81A03}"/>
              </a:ext>
            </a:extLst>
          </p:cNvPr>
          <p:cNvPicPr>
            <a:picLocks noChangeAspect="1"/>
          </p:cNvPicPr>
          <p:nvPr/>
        </p:nvPicPr>
        <p:blipFill>
          <a:blip r:embed="rId3"/>
          <a:stretch>
            <a:fillRect/>
          </a:stretch>
        </p:blipFill>
        <p:spPr>
          <a:xfrm>
            <a:off x="6399557" y="411240"/>
            <a:ext cx="4600575" cy="5229225"/>
          </a:xfrm>
          <a:prstGeom prst="rect">
            <a:avLst/>
          </a:prstGeom>
        </p:spPr>
      </p:pic>
      <p:sp>
        <p:nvSpPr>
          <p:cNvPr id="9" name="CuadroTexto 8">
            <a:extLst>
              <a:ext uri="{FF2B5EF4-FFF2-40B4-BE49-F238E27FC236}">
                <a16:creationId xmlns:a16="http://schemas.microsoft.com/office/drawing/2014/main" id="{C5C6AF83-F63F-417F-88B1-E5C8ADDB1352}"/>
              </a:ext>
            </a:extLst>
          </p:cNvPr>
          <p:cNvSpPr txBox="1"/>
          <p:nvPr/>
        </p:nvSpPr>
        <p:spPr>
          <a:xfrm>
            <a:off x="7746310" y="6021412"/>
            <a:ext cx="3848100" cy="461665"/>
          </a:xfrm>
          <a:prstGeom prst="rect">
            <a:avLst/>
          </a:prstGeom>
          <a:noFill/>
        </p:spPr>
        <p:txBody>
          <a:bodyPr wrap="square">
            <a:spAutoFit/>
          </a:bodyPr>
          <a:lstStyle/>
          <a:p>
            <a:pPr algn="r"/>
            <a:r>
              <a:rPr lang="en-US" sz="1200" dirty="0">
                <a:solidFill>
                  <a:srgbClr val="152B48"/>
                </a:solidFill>
                <a:latin typeface="Montserrat" pitchFamily="2" charset="77"/>
              </a:rPr>
              <a:t>Am Fam Physician. 2018 Oct 15;98(8):532-534</a:t>
            </a:r>
          </a:p>
          <a:p>
            <a:pPr algn="r"/>
            <a:r>
              <a:rPr lang="es-CO" sz="1200" dirty="0" err="1">
                <a:solidFill>
                  <a:srgbClr val="152B48"/>
                </a:solidFill>
                <a:latin typeface="Montserrat" pitchFamily="2" charset="77"/>
              </a:rPr>
              <a:t>Thyroid</a:t>
            </a:r>
            <a:r>
              <a:rPr lang="es-CO" sz="1200" dirty="0">
                <a:solidFill>
                  <a:srgbClr val="152B48"/>
                </a:solidFill>
                <a:latin typeface="Montserrat" pitchFamily="2" charset="77"/>
              </a:rPr>
              <a:t>. 2014;24(12):1670-1751</a:t>
            </a:r>
          </a:p>
        </p:txBody>
      </p:sp>
      <p:sp>
        <p:nvSpPr>
          <p:cNvPr id="10" name="Rectángulo 9">
            <a:extLst>
              <a:ext uri="{FF2B5EF4-FFF2-40B4-BE49-F238E27FC236}">
                <a16:creationId xmlns:a16="http://schemas.microsoft.com/office/drawing/2014/main" id="{03044546-D754-4945-B53E-F80C912ED495}"/>
              </a:ext>
            </a:extLst>
          </p:cNvPr>
          <p:cNvSpPr/>
          <p:nvPr/>
        </p:nvSpPr>
        <p:spPr>
          <a:xfrm>
            <a:off x="1642233" y="772039"/>
            <a:ext cx="9172575" cy="2810497"/>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Montserrat" pitchFamily="2" charset="77"/>
              </a:rPr>
              <a:t>DATOS ADICIONALES: </a:t>
            </a:r>
          </a:p>
          <a:p>
            <a:pPr algn="ctr"/>
            <a:endParaRPr lang="es-ES" dirty="0">
              <a:latin typeface="Montserrat" pitchFamily="2" charset="77"/>
            </a:endParaRPr>
          </a:p>
          <a:p>
            <a:pPr marL="285750" indent="-285750" algn="just">
              <a:buFont typeface="Arial" panose="020B0604020202020204" pitchFamily="34" charset="0"/>
              <a:buChar char="•"/>
            </a:pPr>
            <a:r>
              <a:rPr lang="es-ES" dirty="0">
                <a:latin typeface="Montserrat" pitchFamily="2" charset="77"/>
              </a:rPr>
              <a:t>También se puede tomar antes de acostarse, 2-3 horas después de la última comida.  </a:t>
            </a:r>
          </a:p>
          <a:p>
            <a:pPr marL="285750" indent="-285750" algn="just">
              <a:buFont typeface="Arial" panose="020B0604020202020204" pitchFamily="34" charset="0"/>
              <a:buChar char="•"/>
            </a:pPr>
            <a:endParaRPr lang="es-ES" dirty="0">
              <a:latin typeface="Montserrat" pitchFamily="2" charset="77"/>
            </a:endParaRPr>
          </a:p>
          <a:p>
            <a:pPr marL="285750" indent="-285750" algn="just">
              <a:buFont typeface="Arial" panose="020B0604020202020204" pitchFamily="34" charset="0"/>
              <a:buChar char="•"/>
            </a:pPr>
            <a:r>
              <a:rPr lang="es-ES" dirty="0">
                <a:latin typeface="Montserrat" pitchFamily="2" charset="77"/>
              </a:rPr>
              <a:t>Si una dosis es omitida, se pueden tomar 2 dosis juntos al día siguiente y reanudar la dosis diaria habitual.</a:t>
            </a:r>
          </a:p>
          <a:p>
            <a:pPr marL="285750" indent="-285750" algn="just">
              <a:buFont typeface="Arial" panose="020B0604020202020204" pitchFamily="34" charset="0"/>
              <a:buChar char="•"/>
            </a:pPr>
            <a:endParaRPr lang="es-ES" dirty="0">
              <a:latin typeface="Montserrat" pitchFamily="2" charset="77"/>
            </a:endParaRPr>
          </a:p>
          <a:p>
            <a:pPr marL="285750" indent="-285750" algn="just">
              <a:buFont typeface="Arial" panose="020B0604020202020204" pitchFamily="34" charset="0"/>
              <a:buChar char="•"/>
            </a:pPr>
            <a:r>
              <a:rPr lang="es-ES" dirty="0">
                <a:latin typeface="Montserrat" pitchFamily="2" charset="77"/>
              </a:rPr>
              <a:t>Si se olvidan 2 dosis, las 2 dosis se pueden tomar juntas para 2 días y reanudar la dosis diaria habitual. </a:t>
            </a:r>
            <a:endParaRPr lang="es-CO" dirty="0">
              <a:latin typeface="Montserrat" pitchFamily="2" charset="77"/>
            </a:endParaRPr>
          </a:p>
        </p:txBody>
      </p:sp>
    </p:spTree>
    <p:extLst>
      <p:ext uri="{BB962C8B-B14F-4D97-AF65-F5344CB8AC3E}">
        <p14:creationId xmlns:p14="http://schemas.microsoft.com/office/powerpoint/2010/main" val="32026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3EEE27-4531-4F66-BD69-3E457820EA25}"/>
              </a:ext>
            </a:extLst>
          </p:cNvPr>
          <p:cNvSpPr>
            <a:spLocks noGrp="1"/>
          </p:cNvSpPr>
          <p:nvPr>
            <p:ph idx="1"/>
          </p:nvPr>
        </p:nvSpPr>
        <p:spPr>
          <a:xfrm>
            <a:off x="5158410" y="3890273"/>
            <a:ext cx="7033590" cy="4530725"/>
          </a:xfrm>
        </p:spPr>
        <p:txBody>
          <a:bodyPr>
            <a:normAutofit/>
          </a:bodyPr>
          <a:lstStyle/>
          <a:p>
            <a:pPr marL="0" indent="0">
              <a:buNone/>
            </a:pPr>
            <a:endParaRPr lang="es-ES" sz="2800" dirty="0">
              <a:solidFill>
                <a:srgbClr val="00ABA7"/>
              </a:solidFill>
            </a:endParaRPr>
          </a:p>
          <a:p>
            <a:pPr marL="0" indent="0">
              <a:buNone/>
            </a:pPr>
            <a:endParaRPr lang="es-CO" sz="2800" dirty="0">
              <a:solidFill>
                <a:srgbClr val="00ABA7"/>
              </a:solidFill>
            </a:endParaRPr>
          </a:p>
          <a:p>
            <a:pPr marL="0" indent="0" algn="ctr">
              <a:buNone/>
            </a:pPr>
            <a:r>
              <a:rPr lang="es-CO" sz="2800" b="1" dirty="0">
                <a:solidFill>
                  <a:srgbClr val="00ABA7"/>
                </a:solidFill>
              </a:rPr>
              <a:t>¿TIENE EFECTOS NOCIVOS LA SUPLENCIA DE HORMONA TIROIDEA?  </a:t>
            </a:r>
          </a:p>
        </p:txBody>
      </p:sp>
      <p:pic>
        <p:nvPicPr>
          <p:cNvPr id="4" name="Marcador de contenido 8">
            <a:extLst>
              <a:ext uri="{FF2B5EF4-FFF2-40B4-BE49-F238E27FC236}">
                <a16:creationId xmlns:a16="http://schemas.microsoft.com/office/drawing/2014/main" id="{926516FB-633A-457C-BA76-6373630B0A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2103" y="106016"/>
            <a:ext cx="9169476" cy="3882887"/>
          </a:xfrm>
          <a:prstGeom prst="rect">
            <a:avLst/>
          </a:prstGeom>
        </p:spPr>
      </p:pic>
    </p:spTree>
    <p:extLst>
      <p:ext uri="{BB962C8B-B14F-4D97-AF65-F5344CB8AC3E}">
        <p14:creationId xmlns:p14="http://schemas.microsoft.com/office/powerpoint/2010/main" val="5154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0C6F0-B9AE-4FC0-BDB0-76878E73CB6C}"/>
              </a:ext>
            </a:extLst>
          </p:cNvPr>
          <p:cNvSpPr>
            <a:spLocks noGrp="1"/>
          </p:cNvSpPr>
          <p:nvPr>
            <p:ph type="title"/>
          </p:nvPr>
        </p:nvSpPr>
        <p:spPr>
          <a:xfrm>
            <a:off x="504199" y="0"/>
            <a:ext cx="10515600" cy="1325563"/>
          </a:xfrm>
        </p:spPr>
        <p:txBody>
          <a:bodyPr/>
          <a:lstStyle/>
          <a:p>
            <a:r>
              <a:rPr lang="es-ES" sz="4400" b="1" dirty="0"/>
              <a:t>HIPOTIROIDISMO SUBCLÍNICO  </a:t>
            </a:r>
            <a:endParaRPr lang="es-CO" b="1" dirty="0"/>
          </a:p>
        </p:txBody>
      </p:sp>
      <p:pic>
        <p:nvPicPr>
          <p:cNvPr id="5" name="Marcador de contenido 4">
            <a:extLst>
              <a:ext uri="{FF2B5EF4-FFF2-40B4-BE49-F238E27FC236}">
                <a16:creationId xmlns:a16="http://schemas.microsoft.com/office/drawing/2014/main" id="{B84823B9-CB3C-486A-91FC-4FD3D6DD589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84617" y="1182152"/>
            <a:ext cx="5203184" cy="4646428"/>
          </a:xfrm>
        </p:spPr>
      </p:pic>
      <p:sp>
        <p:nvSpPr>
          <p:cNvPr id="6" name="Rectángulo: esquinas redondeadas 5">
            <a:extLst>
              <a:ext uri="{FF2B5EF4-FFF2-40B4-BE49-F238E27FC236}">
                <a16:creationId xmlns:a16="http://schemas.microsoft.com/office/drawing/2014/main" id="{E7F188B0-2EE8-4149-954C-9433D78890FB}"/>
              </a:ext>
            </a:extLst>
          </p:cNvPr>
          <p:cNvSpPr/>
          <p:nvPr/>
        </p:nvSpPr>
        <p:spPr>
          <a:xfrm>
            <a:off x="550429" y="1332097"/>
            <a:ext cx="5572076" cy="2458024"/>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1600" dirty="0">
                <a:solidFill>
                  <a:schemeClr val="bg1"/>
                </a:solidFill>
                <a:latin typeface="Montserrat" pitchFamily="2" charset="77"/>
              </a:rPr>
              <a:t>Aumento de TSH sérica con T4 libre o T4 total en rango.  </a:t>
            </a:r>
          </a:p>
          <a:p>
            <a:pPr marL="285750" indent="-285750" algn="just">
              <a:buFont typeface="Arial" panose="020B0604020202020204" pitchFamily="34" charset="0"/>
              <a:buChar char="•"/>
            </a:pPr>
            <a:r>
              <a:rPr lang="es-ES" sz="1600" dirty="0">
                <a:solidFill>
                  <a:schemeClr val="bg1"/>
                </a:solidFill>
                <a:latin typeface="Montserrat" pitchFamily="2" charset="77"/>
              </a:rPr>
              <a:t>La tasa de progresión es mayor en aquellos con anticuerpos anti-TPO positivos (2-3 veces mayor), y con TSH sérica más alta y valores bajo de T4 libre. </a:t>
            </a:r>
          </a:p>
          <a:p>
            <a:pPr marL="285750" indent="-285750" algn="just">
              <a:buFont typeface="Arial" panose="020B0604020202020204" pitchFamily="34" charset="0"/>
              <a:buChar char="•"/>
            </a:pPr>
            <a:r>
              <a:rPr lang="es-ES" sz="1600" dirty="0">
                <a:solidFill>
                  <a:schemeClr val="bg1"/>
                </a:solidFill>
                <a:latin typeface="Montserrat" pitchFamily="2" charset="77"/>
              </a:rPr>
              <a:t>Cabe destacar, hasta 46% de los pacientes TSH debajo 7 </a:t>
            </a:r>
            <a:r>
              <a:rPr lang="es-ES" sz="1600" dirty="0" err="1">
                <a:solidFill>
                  <a:schemeClr val="bg1"/>
                </a:solidFill>
                <a:latin typeface="Montserrat" pitchFamily="2" charset="77"/>
              </a:rPr>
              <a:t>mU</a:t>
            </a:r>
            <a:r>
              <a:rPr lang="es-ES" sz="1600" dirty="0">
                <a:solidFill>
                  <a:schemeClr val="bg1"/>
                </a:solidFill>
                <a:latin typeface="Montserrat" pitchFamily="2" charset="77"/>
              </a:rPr>
              <a:t>/L muestran normalización del nivel de TSH en 2 años si no se trata.</a:t>
            </a:r>
            <a:endParaRPr lang="es-CO" sz="1600" dirty="0">
              <a:solidFill>
                <a:schemeClr val="bg1"/>
              </a:solidFill>
              <a:latin typeface="Montserrat" pitchFamily="2" charset="77"/>
            </a:endParaRPr>
          </a:p>
        </p:txBody>
      </p:sp>
      <p:sp>
        <p:nvSpPr>
          <p:cNvPr id="7" name="Rectángulo 6">
            <a:extLst>
              <a:ext uri="{FF2B5EF4-FFF2-40B4-BE49-F238E27FC236}">
                <a16:creationId xmlns:a16="http://schemas.microsoft.com/office/drawing/2014/main" id="{B566A469-775E-4AF9-AB74-B40BE7C8B124}"/>
              </a:ext>
            </a:extLst>
          </p:cNvPr>
          <p:cNvSpPr/>
          <p:nvPr/>
        </p:nvSpPr>
        <p:spPr>
          <a:xfrm>
            <a:off x="5265301" y="5218648"/>
            <a:ext cx="6542386" cy="914400"/>
          </a:xfrm>
          <a:prstGeom prst="rect">
            <a:avLst/>
          </a:prstGeom>
          <a:solidFill>
            <a:srgbClr val="00A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s-ES" b="1" dirty="0">
                <a:latin typeface="Montserrat" pitchFamily="2" charset="77"/>
              </a:rPr>
              <a:t>TSH mayor 6 + bocio + títulos altos de </a:t>
            </a:r>
            <a:r>
              <a:rPr lang="es-ES" b="1" dirty="0" err="1">
                <a:latin typeface="Montserrat" pitchFamily="2" charset="77"/>
              </a:rPr>
              <a:t>antiTPO</a:t>
            </a:r>
            <a:r>
              <a:rPr lang="es-ES" b="1" dirty="0">
                <a:latin typeface="Montserrat" pitchFamily="2" charset="77"/>
              </a:rPr>
              <a:t>= progresión a forma clínica 4-5%/año .</a:t>
            </a:r>
            <a:endParaRPr lang="es-CO" b="1" dirty="0">
              <a:latin typeface="Montserrat" pitchFamily="2" charset="77"/>
            </a:endParaRPr>
          </a:p>
        </p:txBody>
      </p:sp>
      <p:sp>
        <p:nvSpPr>
          <p:cNvPr id="8" name="CuadroTexto 7">
            <a:extLst>
              <a:ext uri="{FF2B5EF4-FFF2-40B4-BE49-F238E27FC236}">
                <a16:creationId xmlns:a16="http://schemas.microsoft.com/office/drawing/2014/main" id="{8E822FBE-C403-4838-B0EA-EFC2FA598DD3}"/>
              </a:ext>
            </a:extLst>
          </p:cNvPr>
          <p:cNvSpPr txBox="1"/>
          <p:nvPr/>
        </p:nvSpPr>
        <p:spPr>
          <a:xfrm>
            <a:off x="8397678" y="6356146"/>
            <a:ext cx="3369635" cy="276999"/>
          </a:xfrm>
          <a:prstGeom prst="rect">
            <a:avLst/>
          </a:prstGeom>
          <a:noFill/>
        </p:spPr>
        <p:txBody>
          <a:bodyPr wrap="square">
            <a:spAutoFit/>
          </a:bodyPr>
          <a:lstStyle/>
          <a:p>
            <a:pPr algn="r"/>
            <a:r>
              <a:rPr lang="es-CO" sz="1200" dirty="0" err="1">
                <a:solidFill>
                  <a:srgbClr val="152B48"/>
                </a:solidFill>
                <a:latin typeface="Montserrat" pitchFamily="2" charset="77"/>
              </a:rPr>
              <a:t>Cleve</a:t>
            </a:r>
            <a:r>
              <a:rPr lang="es-CO" sz="1200" dirty="0">
                <a:solidFill>
                  <a:srgbClr val="152B48"/>
                </a:solidFill>
                <a:latin typeface="Montserrat" pitchFamily="2" charset="77"/>
              </a:rPr>
              <a:t> Clin J </a:t>
            </a:r>
            <a:r>
              <a:rPr lang="es-CO" sz="1200" dirty="0" err="1">
                <a:solidFill>
                  <a:srgbClr val="152B48"/>
                </a:solidFill>
                <a:latin typeface="Montserrat" pitchFamily="2" charset="77"/>
              </a:rPr>
              <a:t>Med</a:t>
            </a:r>
            <a:r>
              <a:rPr lang="es-CO" sz="1200" dirty="0">
                <a:solidFill>
                  <a:srgbClr val="152B48"/>
                </a:solidFill>
                <a:latin typeface="Montserrat" pitchFamily="2" charset="77"/>
              </a:rPr>
              <a:t> . 2019 Feb;86(2):101-110.</a:t>
            </a:r>
          </a:p>
        </p:txBody>
      </p:sp>
    </p:spTree>
    <p:extLst>
      <p:ext uri="{BB962C8B-B14F-4D97-AF65-F5344CB8AC3E}">
        <p14:creationId xmlns:p14="http://schemas.microsoft.com/office/powerpoint/2010/main" val="1247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F4CABA-DD44-4364-B9E4-A0995FC9B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0142" y="520985"/>
            <a:ext cx="7469335" cy="5032610"/>
          </a:xfrm>
          <a:prstGeom prst="rect">
            <a:avLst/>
          </a:prstGeom>
        </p:spPr>
      </p:pic>
      <p:sp>
        <p:nvSpPr>
          <p:cNvPr id="10" name="CuadroTexto 9">
            <a:extLst>
              <a:ext uri="{FF2B5EF4-FFF2-40B4-BE49-F238E27FC236}">
                <a16:creationId xmlns:a16="http://schemas.microsoft.com/office/drawing/2014/main" id="{942E4621-D8EA-4216-9B1E-BC634397B971}"/>
              </a:ext>
            </a:extLst>
          </p:cNvPr>
          <p:cNvSpPr txBox="1"/>
          <p:nvPr/>
        </p:nvSpPr>
        <p:spPr>
          <a:xfrm>
            <a:off x="9660333" y="5790299"/>
            <a:ext cx="2306379" cy="276999"/>
          </a:xfrm>
          <a:prstGeom prst="rect">
            <a:avLst/>
          </a:prstGeom>
          <a:noFill/>
        </p:spPr>
        <p:txBody>
          <a:bodyPr wrap="square">
            <a:spAutoFit/>
          </a:bodyPr>
          <a:lstStyle/>
          <a:p>
            <a:pPr algn="r"/>
            <a:r>
              <a:rPr lang="es-CO" sz="1200" dirty="0">
                <a:solidFill>
                  <a:srgbClr val="152B48"/>
                </a:solidFill>
                <a:latin typeface="Montserrat" pitchFamily="2" charset="77"/>
              </a:rPr>
              <a:t>BMJ 2019;365:l2006</a:t>
            </a:r>
          </a:p>
        </p:txBody>
      </p:sp>
    </p:spTree>
    <p:extLst>
      <p:ext uri="{BB962C8B-B14F-4D97-AF65-F5344CB8AC3E}">
        <p14:creationId xmlns:p14="http://schemas.microsoft.com/office/powerpoint/2010/main" val="234623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7D16BA1-9E3A-435B-9E1F-13B9C4538058}"/>
              </a:ext>
            </a:extLst>
          </p:cNvPr>
          <p:cNvSpPr/>
          <p:nvPr/>
        </p:nvSpPr>
        <p:spPr>
          <a:xfrm>
            <a:off x="8407109" y="6327191"/>
            <a:ext cx="3446777" cy="276999"/>
          </a:xfrm>
          <a:prstGeom prst="rect">
            <a:avLst/>
          </a:prstGeom>
        </p:spPr>
        <p:txBody>
          <a:bodyPr wrap="none">
            <a:spAutoFit/>
          </a:bodyPr>
          <a:lstStyle/>
          <a:p>
            <a:r>
              <a:rPr lang="en-US" sz="1200" dirty="0">
                <a:solidFill>
                  <a:srgbClr val="152B48"/>
                </a:solidFill>
                <a:latin typeface="Montserrat" pitchFamily="2" charset="77"/>
              </a:rPr>
              <a:t>JAMA.2019; Volume 322, Number 2: 153-160</a:t>
            </a:r>
            <a:endParaRPr lang="es-CO" sz="1200" dirty="0">
              <a:solidFill>
                <a:srgbClr val="152B48"/>
              </a:solidFill>
              <a:latin typeface="Montserrat" pitchFamily="2" charset="77"/>
            </a:endParaRPr>
          </a:p>
        </p:txBody>
      </p:sp>
      <p:pic>
        <p:nvPicPr>
          <p:cNvPr id="11" name="Imagen 10">
            <a:extLst>
              <a:ext uri="{FF2B5EF4-FFF2-40B4-BE49-F238E27FC236}">
                <a16:creationId xmlns:a16="http://schemas.microsoft.com/office/drawing/2014/main" id="{F3A799D1-1437-44CB-8498-90E8C3E06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22219" y="264522"/>
            <a:ext cx="7569781" cy="5802956"/>
          </a:xfrm>
          <a:prstGeom prst="rect">
            <a:avLst/>
          </a:prstGeom>
        </p:spPr>
      </p:pic>
    </p:spTree>
    <p:extLst>
      <p:ext uri="{BB962C8B-B14F-4D97-AF65-F5344CB8AC3E}">
        <p14:creationId xmlns:p14="http://schemas.microsoft.com/office/powerpoint/2010/main" val="815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5CFE40-DE85-42F0-B71F-9276BA57FBD8}"/>
              </a:ext>
            </a:extLst>
          </p:cNvPr>
          <p:cNvSpPr>
            <a:spLocks noGrp="1"/>
          </p:cNvSpPr>
          <p:nvPr>
            <p:ph idx="1"/>
          </p:nvPr>
        </p:nvSpPr>
        <p:spPr>
          <a:xfrm>
            <a:off x="838200" y="277496"/>
            <a:ext cx="10515600" cy="3353600"/>
          </a:xfrm>
        </p:spPr>
        <p:txBody>
          <a:bodyPr>
            <a:normAutofit/>
          </a:bodyPr>
          <a:lstStyle/>
          <a:p>
            <a:pPr marL="0" indent="0">
              <a:lnSpc>
                <a:spcPct val="100000"/>
              </a:lnSpc>
              <a:buNone/>
            </a:pPr>
            <a:r>
              <a:rPr lang="es-ES" sz="2400" b="1" dirty="0"/>
              <a:t>Seguimiento post- tratamiento:</a:t>
            </a:r>
          </a:p>
          <a:p>
            <a:pPr algn="just">
              <a:lnSpc>
                <a:spcPct val="100000"/>
              </a:lnSpc>
            </a:pPr>
            <a:r>
              <a:rPr lang="es-ES" dirty="0"/>
              <a:t>Debe realizarse una medición de TSH a las 6-8 semanas de iniciado el tratamiento. </a:t>
            </a:r>
          </a:p>
          <a:p>
            <a:pPr algn="just">
              <a:lnSpc>
                <a:spcPct val="100000"/>
              </a:lnSpc>
            </a:pPr>
            <a:r>
              <a:rPr lang="es-ES" dirty="0"/>
              <a:t>Posteriormente cada 4 a 6 meses. </a:t>
            </a:r>
          </a:p>
          <a:p>
            <a:pPr algn="just">
              <a:lnSpc>
                <a:spcPct val="100000"/>
              </a:lnSpc>
            </a:pPr>
            <a:r>
              <a:rPr lang="es-ES" dirty="0"/>
              <a:t>En pacientes con dosis estables y sin cambios en el peso se puede monitorizar la TSH cada año.</a:t>
            </a:r>
          </a:p>
          <a:p>
            <a:pPr algn="just">
              <a:lnSpc>
                <a:spcPct val="100000"/>
              </a:lnSpc>
            </a:pPr>
            <a:r>
              <a:rPr lang="es-ES" dirty="0"/>
              <a:t>El manejo es con ajuste del 15% de la dosis semanal de levotiroxina con control posterior a las 6-8 semanas del ajuste.</a:t>
            </a:r>
            <a:endParaRPr lang="es-CO" dirty="0"/>
          </a:p>
          <a:p>
            <a:pPr>
              <a:lnSpc>
                <a:spcPct val="100000"/>
              </a:lnSpc>
            </a:pPr>
            <a:endParaRPr lang="es-ES" dirty="0"/>
          </a:p>
          <a:p>
            <a:pPr marL="0" indent="0">
              <a:lnSpc>
                <a:spcPct val="100000"/>
              </a:lnSpc>
              <a:buNone/>
            </a:pPr>
            <a:endParaRPr lang="es-CO" dirty="0"/>
          </a:p>
        </p:txBody>
      </p:sp>
      <p:sp>
        <p:nvSpPr>
          <p:cNvPr id="2" name="Rectángulo 1">
            <a:extLst>
              <a:ext uri="{FF2B5EF4-FFF2-40B4-BE49-F238E27FC236}">
                <a16:creationId xmlns:a16="http://schemas.microsoft.com/office/drawing/2014/main" id="{1DA7329D-AA69-BA41-ADC7-9FA5724DD721}"/>
              </a:ext>
            </a:extLst>
          </p:cNvPr>
          <p:cNvSpPr/>
          <p:nvPr/>
        </p:nvSpPr>
        <p:spPr>
          <a:xfrm>
            <a:off x="4807226" y="4173283"/>
            <a:ext cx="6546574" cy="1631216"/>
          </a:xfrm>
          <a:prstGeom prst="rect">
            <a:avLst/>
          </a:prstGeom>
        </p:spPr>
        <p:txBody>
          <a:bodyPr wrap="square">
            <a:spAutoFit/>
          </a:bodyPr>
          <a:lstStyle/>
          <a:p>
            <a:pPr algn="just"/>
            <a:r>
              <a:rPr lang="es-ES" sz="2400" b="1" dirty="0">
                <a:solidFill>
                  <a:srgbClr val="152B48"/>
                </a:solidFill>
                <a:latin typeface="Montserrat" pitchFamily="2" charset="77"/>
              </a:rPr>
              <a:t>Plan de egreso:</a:t>
            </a:r>
          </a:p>
          <a:p>
            <a:pPr algn="just"/>
            <a:endParaRPr lang="es-ES" sz="1200" b="1" dirty="0">
              <a:solidFill>
                <a:srgbClr val="152B48"/>
              </a:solidFill>
              <a:latin typeface="Montserrat" pitchFamily="2" charset="77"/>
            </a:endParaRPr>
          </a:p>
          <a:p>
            <a:pPr algn="just"/>
            <a:r>
              <a:rPr lang="es-ES" sz="2000" dirty="0">
                <a:solidFill>
                  <a:srgbClr val="152B48"/>
                </a:solidFill>
                <a:latin typeface="Montserrat" pitchFamily="2" charset="77"/>
              </a:rPr>
              <a:t>El paciente requiere formulación del medicamento al alta y teniendo en cuenta las reglas de oro de </a:t>
            </a:r>
            <a:r>
              <a:rPr lang="es-ES" sz="2000" dirty="0" err="1">
                <a:solidFill>
                  <a:srgbClr val="152B48"/>
                </a:solidFill>
                <a:latin typeface="Montserrat" pitchFamily="2" charset="77"/>
              </a:rPr>
              <a:t>levotiroxina</a:t>
            </a:r>
            <a:r>
              <a:rPr lang="es-ES" sz="2000" dirty="0">
                <a:solidFill>
                  <a:srgbClr val="152B48"/>
                </a:solidFill>
                <a:latin typeface="Montserrat" pitchFamily="2" charset="77"/>
              </a:rPr>
              <a:t>. </a:t>
            </a:r>
          </a:p>
        </p:txBody>
      </p:sp>
    </p:spTree>
    <p:extLst>
      <p:ext uri="{BB962C8B-B14F-4D97-AF65-F5344CB8AC3E}">
        <p14:creationId xmlns:p14="http://schemas.microsoft.com/office/powerpoint/2010/main" val="103748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8BE370F-A148-48F4-ABAA-21BEA3B02D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6574" y="62872"/>
            <a:ext cx="4232440" cy="3952537"/>
          </a:xfrm>
          <a:prstGeom prst="rect">
            <a:avLst/>
          </a:prstGeom>
        </p:spPr>
      </p:pic>
      <p:pic>
        <p:nvPicPr>
          <p:cNvPr id="6" name="Picture 4" descr="Resultado de imagen para thyroid battery">
            <a:extLst>
              <a:ext uri="{FF2B5EF4-FFF2-40B4-BE49-F238E27FC236}">
                <a16:creationId xmlns:a16="http://schemas.microsoft.com/office/drawing/2014/main" id="{3BD4674F-8946-4264-A626-8B37598BF8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4480" y="1027808"/>
            <a:ext cx="4660629" cy="4660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EC9DC20-8562-4497-9A15-2A58F0F4A5DF}"/>
              </a:ext>
            </a:extLst>
          </p:cNvPr>
          <p:cNvSpPr txBox="1"/>
          <p:nvPr/>
        </p:nvSpPr>
        <p:spPr>
          <a:xfrm>
            <a:off x="9239538" y="6433577"/>
            <a:ext cx="2615609" cy="276999"/>
          </a:xfrm>
          <a:prstGeom prst="rect">
            <a:avLst/>
          </a:prstGeom>
          <a:noFill/>
        </p:spPr>
        <p:txBody>
          <a:bodyPr wrap="square">
            <a:spAutoFit/>
          </a:bodyPr>
          <a:lstStyle/>
          <a:p>
            <a:r>
              <a:rPr lang="es-CO" sz="1200" i="0" u="none" strike="noStrike" baseline="0" dirty="0">
                <a:solidFill>
                  <a:srgbClr val="152B48"/>
                </a:solidFill>
                <a:latin typeface="Montserrat" pitchFamily="2" charset="77"/>
              </a:rPr>
              <a:t>N Engl J </a:t>
            </a:r>
            <a:r>
              <a:rPr lang="es-CO" sz="1200" i="0" u="none" strike="noStrike" baseline="0" dirty="0" err="1">
                <a:solidFill>
                  <a:srgbClr val="152B48"/>
                </a:solidFill>
                <a:latin typeface="Montserrat" pitchFamily="2" charset="77"/>
              </a:rPr>
              <a:t>Med</a:t>
            </a:r>
            <a:r>
              <a:rPr lang="es-CO" sz="1200" i="0" u="none" strike="noStrike" baseline="0" dirty="0">
                <a:solidFill>
                  <a:srgbClr val="152B48"/>
                </a:solidFill>
                <a:latin typeface="Montserrat" pitchFamily="2" charset="77"/>
              </a:rPr>
              <a:t> 2019;381:749-61.</a:t>
            </a:r>
            <a:endParaRPr lang="es-CO" sz="1200" dirty="0">
              <a:solidFill>
                <a:srgbClr val="152B48"/>
              </a:solidFill>
              <a:latin typeface="Montserrat" pitchFamily="2" charset="77"/>
            </a:endParaRPr>
          </a:p>
        </p:txBody>
      </p:sp>
      <p:pic>
        <p:nvPicPr>
          <p:cNvPr id="7" name="Imagen 6">
            <a:extLst>
              <a:ext uri="{FF2B5EF4-FFF2-40B4-BE49-F238E27FC236}">
                <a16:creationId xmlns:a16="http://schemas.microsoft.com/office/drawing/2014/main" id="{745E21BA-EE5D-4BED-B47B-144E56B6650B}"/>
              </a:ext>
            </a:extLst>
          </p:cNvPr>
          <p:cNvPicPr>
            <a:picLocks noChangeAspect="1"/>
          </p:cNvPicPr>
          <p:nvPr/>
        </p:nvPicPr>
        <p:blipFill>
          <a:blip r:embed="rId4"/>
          <a:stretch>
            <a:fillRect/>
          </a:stretch>
        </p:blipFill>
        <p:spPr>
          <a:xfrm>
            <a:off x="6584480" y="424423"/>
            <a:ext cx="4783615" cy="5867400"/>
          </a:xfrm>
          <a:prstGeom prst="rect">
            <a:avLst/>
          </a:prstGeom>
        </p:spPr>
      </p:pic>
    </p:spTree>
    <p:extLst>
      <p:ext uri="{BB962C8B-B14F-4D97-AF65-F5344CB8AC3E}">
        <p14:creationId xmlns:p14="http://schemas.microsoft.com/office/powerpoint/2010/main" val="36378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ECEEA5-6CBB-4133-BC72-39FD6F9FB078}"/>
              </a:ext>
            </a:extLst>
          </p:cNvPr>
          <p:cNvSpPr>
            <a:spLocks noGrp="1"/>
          </p:cNvSpPr>
          <p:nvPr>
            <p:ph type="title"/>
          </p:nvPr>
        </p:nvSpPr>
        <p:spPr>
          <a:xfrm>
            <a:off x="506896" y="252069"/>
            <a:ext cx="8822635" cy="1325563"/>
          </a:xfrm>
        </p:spPr>
        <p:txBody>
          <a:bodyPr/>
          <a:lstStyle/>
          <a:p>
            <a:r>
              <a:rPr lang="es-ES" b="1" dirty="0"/>
              <a:t>INTERCONSULTA  A ENDOCRINOLOGÍA </a:t>
            </a:r>
            <a:endParaRPr lang="es-CO" b="1" dirty="0"/>
          </a:p>
        </p:txBody>
      </p:sp>
      <p:sp>
        <p:nvSpPr>
          <p:cNvPr id="3" name="Marcador de contenido 2">
            <a:extLst>
              <a:ext uri="{FF2B5EF4-FFF2-40B4-BE49-F238E27FC236}">
                <a16:creationId xmlns:a16="http://schemas.microsoft.com/office/drawing/2014/main" id="{27677AA9-C732-4CEB-94AB-02BFA687EA65}"/>
              </a:ext>
            </a:extLst>
          </p:cNvPr>
          <p:cNvSpPr>
            <a:spLocks noGrp="1"/>
          </p:cNvSpPr>
          <p:nvPr>
            <p:ph idx="1"/>
          </p:nvPr>
        </p:nvSpPr>
        <p:spPr>
          <a:xfrm>
            <a:off x="4789111" y="1801309"/>
            <a:ext cx="7033590" cy="4530725"/>
          </a:xfrm>
        </p:spPr>
        <p:txBody>
          <a:bodyPr/>
          <a:lstStyle/>
          <a:p>
            <a:pPr algn="just">
              <a:lnSpc>
                <a:spcPct val="100000"/>
              </a:lnSpc>
            </a:pPr>
            <a:endParaRPr lang="es-ES" dirty="0"/>
          </a:p>
          <a:p>
            <a:pPr algn="just">
              <a:lnSpc>
                <a:spcPct val="100000"/>
              </a:lnSpc>
            </a:pPr>
            <a:r>
              <a:rPr lang="es-ES" dirty="0"/>
              <a:t>Paciente hipotiroideo con nódulos tiroideos, enfermedad coronaria, arritmias, hipotiroidismo central o posible coma mixedematoso.</a:t>
            </a:r>
          </a:p>
          <a:p>
            <a:pPr algn="just">
              <a:lnSpc>
                <a:spcPct val="100000"/>
              </a:lnSpc>
            </a:pPr>
            <a:endParaRPr lang="es-ES" dirty="0"/>
          </a:p>
          <a:p>
            <a:pPr algn="just">
              <a:lnSpc>
                <a:spcPct val="100000"/>
              </a:lnSpc>
            </a:pPr>
            <a:r>
              <a:rPr lang="es-ES" dirty="0"/>
              <a:t>No se sabe si el perfil hormonal actual es el resultado de hipotiroidismo, eutiroideo enfermo o interferencia en el laboratorio.</a:t>
            </a:r>
          </a:p>
          <a:p>
            <a:pPr algn="just">
              <a:lnSpc>
                <a:spcPct val="100000"/>
              </a:lnSpc>
            </a:pPr>
            <a:endParaRPr lang="es-ES" dirty="0"/>
          </a:p>
          <a:p>
            <a:pPr algn="just">
              <a:lnSpc>
                <a:spcPct val="100000"/>
              </a:lnSpc>
            </a:pPr>
            <a:r>
              <a:rPr lang="es-ES" dirty="0">
                <a:effectLst/>
                <a:ea typeface="Arial" panose="020B0604020202020204" pitchFamily="34" charset="0"/>
              </a:rPr>
              <a:t>TSH no controlada con dosis altas de levotiroxina  (&gt;2.2 </a:t>
            </a:r>
            <a:r>
              <a:rPr lang="es-ES" dirty="0" err="1">
                <a:effectLst/>
                <a:ea typeface="Arial" panose="020B0604020202020204" pitchFamily="34" charset="0"/>
              </a:rPr>
              <a:t>ug</a:t>
            </a:r>
            <a:r>
              <a:rPr lang="es-ES" dirty="0">
                <a:effectLst/>
                <a:ea typeface="Arial" panose="020B0604020202020204" pitchFamily="34" charset="0"/>
              </a:rPr>
              <a:t>/kg/día).</a:t>
            </a:r>
            <a:endParaRPr lang="es-ES" dirty="0"/>
          </a:p>
          <a:p>
            <a:pPr algn="just">
              <a:lnSpc>
                <a:spcPct val="100000"/>
              </a:lnSpc>
            </a:pPr>
            <a:endParaRPr lang="es-ES" dirty="0"/>
          </a:p>
          <a:p>
            <a:pPr algn="just">
              <a:lnSpc>
                <a:spcPct val="100000"/>
              </a:lnSpc>
            </a:pPr>
            <a:endParaRPr lang="es-CO" dirty="0"/>
          </a:p>
        </p:txBody>
      </p:sp>
    </p:spTree>
    <p:extLst>
      <p:ext uri="{BB962C8B-B14F-4D97-AF65-F5344CB8AC3E}">
        <p14:creationId xmlns:p14="http://schemas.microsoft.com/office/powerpoint/2010/main" val="188935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Resultado de imagen para thyroid battery">
            <a:extLst>
              <a:ext uri="{FF2B5EF4-FFF2-40B4-BE49-F238E27FC236}">
                <a16:creationId xmlns:a16="http://schemas.microsoft.com/office/drawing/2014/main" id="{02AD07DF-C532-4C0E-8CF5-9AD05C81EF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9449" y="434854"/>
            <a:ext cx="5604934"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F149281-B31B-49DB-A300-0DD62C38C8BD}"/>
              </a:ext>
            </a:extLst>
          </p:cNvPr>
          <p:cNvSpPr txBox="1"/>
          <p:nvPr/>
        </p:nvSpPr>
        <p:spPr>
          <a:xfrm>
            <a:off x="6904383" y="4299842"/>
            <a:ext cx="3829895" cy="1015663"/>
          </a:xfrm>
          <a:prstGeom prst="rect">
            <a:avLst/>
          </a:prstGeom>
          <a:noFill/>
        </p:spPr>
        <p:txBody>
          <a:bodyPr wrap="none" rtlCol="0">
            <a:spAutoFit/>
          </a:bodyPr>
          <a:lstStyle/>
          <a:p>
            <a:r>
              <a:rPr lang="es-CO" sz="6000" b="1" dirty="0">
                <a:solidFill>
                  <a:srgbClr val="00ABA7"/>
                </a:solidFill>
                <a:latin typeface="Montserrat" pitchFamily="2" charset="77"/>
                <a:cs typeface="Leelawadee" panose="020B0502040204020203" pitchFamily="34" charset="-34"/>
              </a:rPr>
              <a:t>GRACIAS</a:t>
            </a:r>
          </a:p>
        </p:txBody>
      </p:sp>
    </p:spTree>
    <p:extLst>
      <p:ext uri="{BB962C8B-B14F-4D97-AF65-F5344CB8AC3E}">
        <p14:creationId xmlns:p14="http://schemas.microsoft.com/office/powerpoint/2010/main" val="417618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escudo universidad de antioquia">
            <a:extLst>
              <a:ext uri="{FF2B5EF4-FFF2-40B4-BE49-F238E27FC236}">
                <a16:creationId xmlns:a16="http://schemas.microsoft.com/office/drawing/2014/main" id="{051CCAD0-8CFE-4BDA-922B-C213B62467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65287" y="264730"/>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9C90369A-6796-4391-83A8-DA98A320DFF7}"/>
              </a:ext>
            </a:extLst>
          </p:cNvPr>
          <p:cNvSpPr/>
          <p:nvPr/>
        </p:nvSpPr>
        <p:spPr>
          <a:xfrm>
            <a:off x="-24001" y="2309235"/>
            <a:ext cx="12216002" cy="158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6000" b="1" dirty="0">
                <a:solidFill>
                  <a:srgbClr val="00ABA7"/>
                </a:solidFill>
                <a:latin typeface="Montserrat" pitchFamily="2" charset="77"/>
                <a:ea typeface="Tahoma" panose="020B0604030504040204" pitchFamily="34" charset="0"/>
                <a:cs typeface="Tahoma" panose="020B0604030504040204" pitchFamily="34" charset="0"/>
              </a:rPr>
              <a:t>TIROTOXICOSIS</a:t>
            </a:r>
            <a:endParaRPr lang="es-CO" sz="6000" b="1" dirty="0">
              <a:solidFill>
                <a:srgbClr val="00ABA7"/>
              </a:solidFill>
              <a:latin typeface="Montserrat" pitchFamily="2" charset="77"/>
              <a:ea typeface="Tahoma" panose="020B0604030504040204" pitchFamily="34" charset="0"/>
              <a:cs typeface="Tahoma" panose="020B0604030504040204" pitchFamily="34" charset="0"/>
            </a:endParaRPr>
          </a:p>
        </p:txBody>
      </p:sp>
      <p:sp>
        <p:nvSpPr>
          <p:cNvPr id="8" name="Subtítulo 2">
            <a:extLst>
              <a:ext uri="{FF2B5EF4-FFF2-40B4-BE49-F238E27FC236}">
                <a16:creationId xmlns:a16="http://schemas.microsoft.com/office/drawing/2014/main" id="{41CF4BA2-BE75-AA48-B25C-EB5BD499FFE4}"/>
              </a:ext>
            </a:extLst>
          </p:cNvPr>
          <p:cNvSpPr>
            <a:spLocks noGrp="1"/>
          </p:cNvSpPr>
          <p:nvPr>
            <p:ph type="subTitle" idx="1"/>
          </p:nvPr>
        </p:nvSpPr>
        <p:spPr>
          <a:xfrm>
            <a:off x="3345593" y="3830087"/>
            <a:ext cx="5500813" cy="1951992"/>
          </a:xfrm>
        </p:spPr>
        <p:txBody>
          <a:bodyPr>
            <a:normAutofit/>
          </a:bodyPr>
          <a:lstStyle/>
          <a:p>
            <a:pPr>
              <a:lnSpc>
                <a:spcPct val="120000"/>
              </a:lnSpc>
            </a:pPr>
            <a:r>
              <a:rPr lang="es-CO" sz="2200" b="1" dirty="0">
                <a:latin typeface="Montserrat" pitchFamily="2" charset="77"/>
                <a:ea typeface="Tahoma" panose="020B0604030504040204" pitchFamily="34" charset="0"/>
                <a:cs typeface="Tahoma" panose="020B0604030504040204" pitchFamily="34" charset="0"/>
              </a:rPr>
              <a:t>José Carlos Álvarez Payares</a:t>
            </a:r>
          </a:p>
          <a:p>
            <a:pPr algn="ctr">
              <a:lnSpc>
                <a:spcPct val="120000"/>
              </a:lnSpc>
            </a:pPr>
            <a:r>
              <a:rPr lang="es-CO" sz="1800" b="1" dirty="0">
                <a:latin typeface="Montserrat" pitchFamily="2" charset="77"/>
                <a:ea typeface="Tahoma" panose="020B0604030504040204" pitchFamily="34" charset="0"/>
                <a:cs typeface="Tahoma" panose="020B0604030504040204" pitchFamily="34" charset="0"/>
              </a:rPr>
              <a:t>Residente de medicina interna</a:t>
            </a:r>
          </a:p>
          <a:p>
            <a:pPr algn="ctr">
              <a:lnSpc>
                <a:spcPct val="120000"/>
              </a:lnSpc>
            </a:pPr>
            <a:r>
              <a:rPr lang="es-CO" sz="2200" b="1" dirty="0">
                <a:latin typeface="Montserrat" pitchFamily="2" charset="77"/>
                <a:ea typeface="Tahoma" panose="020B0604030504040204" pitchFamily="34" charset="0"/>
                <a:cs typeface="Tahoma" panose="020B0604030504040204" pitchFamily="34" charset="0"/>
              </a:rPr>
              <a:t>2021</a:t>
            </a:r>
          </a:p>
        </p:txBody>
      </p:sp>
      <p:sp>
        <p:nvSpPr>
          <p:cNvPr id="5" name="Rectangle 1">
            <a:extLst>
              <a:ext uri="{FF2B5EF4-FFF2-40B4-BE49-F238E27FC236}">
                <a16:creationId xmlns:a16="http://schemas.microsoft.com/office/drawing/2014/main" id="{DB13553D-ACDE-44EB-9AD2-836918D19292}"/>
              </a:ext>
            </a:extLst>
          </p:cNvPr>
          <p:cNvSpPr>
            <a:spLocks noChangeArrowheads="1"/>
          </p:cNvSpPr>
          <p:nvPr/>
        </p:nvSpPr>
        <p:spPr bwMode="auto">
          <a:xfrm>
            <a:off x="2889250" y="358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sp>
        <p:nvSpPr>
          <p:cNvPr id="10" name="object 6">
            <a:extLst>
              <a:ext uri="{FF2B5EF4-FFF2-40B4-BE49-F238E27FC236}">
                <a16:creationId xmlns:a16="http://schemas.microsoft.com/office/drawing/2014/main" id="{895490EF-CB60-4349-98B7-D18F4FCE2C12}"/>
              </a:ext>
            </a:extLst>
          </p:cNvPr>
          <p:cNvSpPr/>
          <p:nvPr/>
        </p:nvSpPr>
        <p:spPr>
          <a:xfrm>
            <a:off x="4318247" y="-548505"/>
            <a:ext cx="6324599" cy="355758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47840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735496" y="261605"/>
            <a:ext cx="6589199" cy="1280890"/>
          </a:xfrm>
        </p:spPr>
        <p:txBody>
          <a:bodyPr>
            <a:normAutofit/>
          </a:bodyPr>
          <a:lstStyle/>
          <a:p>
            <a:r>
              <a:rPr lang="es-CO" dirty="0"/>
              <a:t>¡OJOS ABIERTOS!</a:t>
            </a:r>
          </a:p>
        </p:txBody>
      </p:sp>
      <p:pic>
        <p:nvPicPr>
          <p:cNvPr id="4" name="Marcador de contenido 3"/>
          <p:cNvPicPr>
            <a:picLocks noGrp="1" noChangeAspect="1"/>
          </p:cNvPicPr>
          <p:nvPr>
            <p:ph idx="1"/>
          </p:nvPr>
        </p:nvPicPr>
        <p:blipFill>
          <a:blip r:embed="rId2"/>
          <a:stretch>
            <a:fillRect/>
          </a:stretch>
        </p:blipFill>
        <p:spPr>
          <a:xfrm>
            <a:off x="5271378" y="2230515"/>
            <a:ext cx="6392608" cy="3084990"/>
          </a:xfrm>
          <a:prstGeom prst="rect">
            <a:avLst/>
          </a:prstGeom>
        </p:spPr>
      </p:pic>
    </p:spTree>
    <p:extLst>
      <p:ext uri="{BB962C8B-B14F-4D97-AF65-F5344CB8AC3E}">
        <p14:creationId xmlns:p14="http://schemas.microsoft.com/office/powerpoint/2010/main" val="812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209" y="304224"/>
            <a:ext cx="5029530" cy="689932"/>
          </a:xfrm>
          <a:prstGeom prst="rect">
            <a:avLst/>
          </a:prstGeom>
        </p:spPr>
        <p:txBody>
          <a:bodyPr vert="horz" wrap="square" lIns="0" tIns="12700" rIns="0" bIns="0" rtlCol="0" anchor="ctr">
            <a:spAutoFit/>
          </a:bodyPr>
          <a:lstStyle/>
          <a:p>
            <a:pPr marL="12700">
              <a:lnSpc>
                <a:spcPct val="100000"/>
              </a:lnSpc>
              <a:spcBef>
                <a:spcPts val="100"/>
              </a:spcBef>
            </a:pPr>
            <a:r>
              <a:rPr spc="-195" dirty="0"/>
              <a:t>DEFINICIONES</a:t>
            </a:r>
            <a:endParaRPr dirty="0"/>
          </a:p>
        </p:txBody>
      </p:sp>
      <p:sp>
        <p:nvSpPr>
          <p:cNvPr id="3" name="object 3"/>
          <p:cNvSpPr txBox="1"/>
          <p:nvPr/>
        </p:nvSpPr>
        <p:spPr>
          <a:xfrm>
            <a:off x="4669654" y="6222072"/>
            <a:ext cx="7060565" cy="196849"/>
          </a:xfrm>
          <a:prstGeom prst="rect">
            <a:avLst/>
          </a:prstGeom>
        </p:spPr>
        <p:txBody>
          <a:bodyPr vert="horz" wrap="square" lIns="0" tIns="12065" rIns="0" bIns="0" rtlCol="0">
            <a:spAutoFit/>
          </a:bodyPr>
          <a:lstStyle/>
          <a:p>
            <a:pPr marL="12700" marR="5080" algn="r">
              <a:spcBef>
                <a:spcPts val="95"/>
              </a:spcBef>
              <a:tabLst>
                <a:tab pos="6055360" algn="l"/>
              </a:tabLst>
            </a:pPr>
            <a:r>
              <a:rPr sz="1200" spc="-170" dirty="0">
                <a:solidFill>
                  <a:srgbClr val="152B48"/>
                </a:solidFill>
                <a:latin typeface="Montserrat" pitchFamily="2" charset="77"/>
                <a:cs typeface="Arial"/>
              </a:rPr>
              <a:t>T</a:t>
            </a:r>
            <a:r>
              <a:rPr sz="1200" spc="15" dirty="0">
                <a:solidFill>
                  <a:srgbClr val="152B48"/>
                </a:solidFill>
                <a:latin typeface="Montserrat" pitchFamily="2" charset="77"/>
                <a:cs typeface="Arial"/>
              </a:rPr>
              <a:t>h</a:t>
            </a:r>
            <a:r>
              <a:rPr sz="1200" spc="-15" dirty="0">
                <a:solidFill>
                  <a:srgbClr val="152B48"/>
                </a:solidFill>
                <a:latin typeface="Montserrat" pitchFamily="2" charset="77"/>
                <a:cs typeface="Arial"/>
              </a:rPr>
              <a:t>y</a:t>
            </a:r>
            <a:r>
              <a:rPr sz="1200" spc="10" dirty="0">
                <a:solidFill>
                  <a:srgbClr val="152B48"/>
                </a:solidFill>
                <a:latin typeface="Montserrat" pitchFamily="2" charset="77"/>
                <a:cs typeface="Arial"/>
              </a:rPr>
              <a:t>r</a:t>
            </a:r>
            <a:r>
              <a:rPr sz="1200" spc="40" dirty="0">
                <a:solidFill>
                  <a:srgbClr val="152B48"/>
                </a:solidFill>
                <a:latin typeface="Montserrat" pitchFamily="2" charset="77"/>
                <a:cs typeface="Arial"/>
              </a:rPr>
              <a:t>oi</a:t>
            </a:r>
            <a:r>
              <a:rPr sz="1200" spc="-5" dirty="0">
                <a:solidFill>
                  <a:srgbClr val="152B48"/>
                </a:solidFill>
                <a:latin typeface="Montserrat" pitchFamily="2" charset="77"/>
                <a:cs typeface="Arial"/>
              </a:rPr>
              <a:t>d.  2016 </a:t>
            </a:r>
            <a:r>
              <a:rPr sz="1200" dirty="0">
                <a:solidFill>
                  <a:srgbClr val="152B48"/>
                </a:solidFill>
                <a:latin typeface="Montserrat" pitchFamily="2" charset="77"/>
                <a:cs typeface="Arial"/>
              </a:rPr>
              <a:t>Oct;26(10):1343-</a:t>
            </a:r>
            <a:r>
              <a:rPr sz="1200" spc="-55" dirty="0">
                <a:solidFill>
                  <a:srgbClr val="152B48"/>
                </a:solidFill>
                <a:latin typeface="Montserrat" pitchFamily="2" charset="77"/>
                <a:cs typeface="Arial"/>
              </a:rPr>
              <a:t> </a:t>
            </a:r>
            <a:r>
              <a:rPr sz="1200" spc="-5" dirty="0">
                <a:solidFill>
                  <a:srgbClr val="152B48"/>
                </a:solidFill>
                <a:latin typeface="Montserrat" pitchFamily="2" charset="77"/>
                <a:cs typeface="Arial"/>
              </a:rPr>
              <a:t>1421.</a:t>
            </a:r>
            <a:endParaRPr sz="1200" dirty="0">
              <a:solidFill>
                <a:srgbClr val="152B48"/>
              </a:solidFill>
              <a:latin typeface="Montserrat" pitchFamily="2" charset="77"/>
              <a:cs typeface="Arial"/>
            </a:endParaRPr>
          </a:p>
        </p:txBody>
      </p:sp>
      <p:sp>
        <p:nvSpPr>
          <p:cNvPr id="4" name="object 4"/>
          <p:cNvSpPr txBox="1"/>
          <p:nvPr/>
        </p:nvSpPr>
        <p:spPr>
          <a:xfrm>
            <a:off x="972861" y="1250631"/>
            <a:ext cx="7177226" cy="2275623"/>
          </a:xfrm>
          <a:prstGeom prst="rect">
            <a:avLst/>
          </a:prstGeom>
        </p:spPr>
        <p:txBody>
          <a:bodyPr vert="horz" wrap="square" lIns="0" tIns="13335" rIns="0" bIns="0" rtlCol="0">
            <a:spAutoFit/>
          </a:bodyPr>
          <a:lstStyle/>
          <a:p>
            <a:pPr marL="354965" indent="-342265">
              <a:spcBef>
                <a:spcPts val="105"/>
              </a:spcBef>
              <a:buFont typeface="Arial"/>
              <a:buChar char="•"/>
              <a:tabLst>
                <a:tab pos="354965" algn="l"/>
                <a:tab pos="355600" algn="l"/>
              </a:tabLst>
            </a:pPr>
            <a:r>
              <a:rPr sz="2200" b="1" spc="-90" dirty="0" err="1">
                <a:solidFill>
                  <a:srgbClr val="152B48"/>
                </a:solidFill>
                <a:latin typeface="Montserrat" pitchFamily="2" charset="77"/>
                <a:cs typeface="Arial"/>
              </a:rPr>
              <a:t>Tirotoxicosis</a:t>
            </a:r>
            <a:r>
              <a:rPr lang="es-ES" sz="2200" b="1" spc="-90" dirty="0">
                <a:solidFill>
                  <a:srgbClr val="152B48"/>
                </a:solidFill>
                <a:latin typeface="Montserrat" pitchFamily="2" charset="77"/>
                <a:cs typeface="Arial"/>
              </a:rPr>
              <a:t>:</a:t>
            </a:r>
            <a:endParaRPr sz="2200" dirty="0">
              <a:solidFill>
                <a:srgbClr val="152B48"/>
              </a:solidFill>
              <a:latin typeface="Montserrat" pitchFamily="2" charset="77"/>
              <a:cs typeface="Arial"/>
            </a:endParaRPr>
          </a:p>
          <a:p>
            <a:pPr marL="755650" lvl="1" indent="-285750">
              <a:spcBef>
                <a:spcPts val="1480"/>
              </a:spcBef>
              <a:buFont typeface="Wingdings" pitchFamily="2" charset="2"/>
              <a:buChar char="§"/>
              <a:tabLst>
                <a:tab pos="756285" algn="l"/>
                <a:tab pos="756920" algn="l"/>
              </a:tabLst>
            </a:pPr>
            <a:r>
              <a:rPr sz="2000" dirty="0">
                <a:solidFill>
                  <a:srgbClr val="152B48"/>
                </a:solidFill>
                <a:latin typeface="Montserrat" pitchFamily="2" charset="77"/>
                <a:cs typeface="Arial"/>
              </a:rPr>
              <a:t>Estado </a:t>
            </a:r>
            <a:r>
              <a:rPr sz="2000" spc="10" dirty="0">
                <a:solidFill>
                  <a:srgbClr val="152B48"/>
                </a:solidFill>
                <a:latin typeface="Montserrat" pitchFamily="2" charset="77"/>
                <a:cs typeface="Arial"/>
              </a:rPr>
              <a:t>clínico </a:t>
            </a:r>
            <a:r>
              <a:rPr sz="2000" spc="35" dirty="0">
                <a:solidFill>
                  <a:srgbClr val="152B48"/>
                </a:solidFill>
                <a:latin typeface="Montserrat" pitchFamily="2" charset="77"/>
                <a:cs typeface="Arial"/>
              </a:rPr>
              <a:t>que </a:t>
            </a:r>
            <a:r>
              <a:rPr sz="2000" spc="-5" dirty="0">
                <a:solidFill>
                  <a:srgbClr val="152B48"/>
                </a:solidFill>
                <a:latin typeface="Montserrat" pitchFamily="2" charset="77"/>
                <a:cs typeface="Arial"/>
              </a:rPr>
              <a:t>resulta </a:t>
            </a:r>
            <a:r>
              <a:rPr sz="2000" spc="85" dirty="0">
                <a:solidFill>
                  <a:srgbClr val="152B48"/>
                </a:solidFill>
                <a:latin typeface="Montserrat" pitchFamily="2" charset="77"/>
                <a:cs typeface="Arial"/>
              </a:rPr>
              <a:t>de</a:t>
            </a:r>
            <a:r>
              <a:rPr sz="2000" spc="-30" dirty="0">
                <a:solidFill>
                  <a:srgbClr val="152B48"/>
                </a:solidFill>
                <a:latin typeface="Montserrat" pitchFamily="2" charset="77"/>
                <a:cs typeface="Arial"/>
              </a:rPr>
              <a:t> </a:t>
            </a:r>
            <a:r>
              <a:rPr sz="2000" spc="35" dirty="0">
                <a:solidFill>
                  <a:srgbClr val="152B48"/>
                </a:solidFill>
                <a:latin typeface="Montserrat" pitchFamily="2" charset="77"/>
                <a:cs typeface="Arial"/>
              </a:rPr>
              <a:t>la</a:t>
            </a:r>
            <a:r>
              <a:rPr lang="es-ES" sz="2000" dirty="0">
                <a:solidFill>
                  <a:srgbClr val="152B48"/>
                </a:solidFill>
                <a:latin typeface="Montserrat" pitchFamily="2" charset="77"/>
                <a:cs typeface="Arial"/>
              </a:rPr>
              <a:t> </a:t>
            </a:r>
            <a:r>
              <a:rPr sz="2000" spc="60" dirty="0" err="1">
                <a:solidFill>
                  <a:srgbClr val="152B48"/>
                </a:solidFill>
                <a:latin typeface="Montserrat" pitchFamily="2" charset="77"/>
                <a:cs typeface="Arial"/>
              </a:rPr>
              <a:t>acción</a:t>
            </a:r>
            <a:r>
              <a:rPr sz="2000" spc="60" dirty="0">
                <a:solidFill>
                  <a:srgbClr val="152B48"/>
                </a:solidFill>
                <a:latin typeface="Montserrat" pitchFamily="2" charset="77"/>
                <a:cs typeface="Arial"/>
              </a:rPr>
              <a:t> </a:t>
            </a:r>
            <a:r>
              <a:rPr sz="2000" spc="85" dirty="0">
                <a:solidFill>
                  <a:srgbClr val="152B48"/>
                </a:solidFill>
                <a:latin typeface="Montserrat" pitchFamily="2" charset="77"/>
                <a:cs typeface="Arial"/>
              </a:rPr>
              <a:t>de </a:t>
            </a:r>
            <a:r>
              <a:rPr sz="2000" spc="-35" dirty="0">
                <a:solidFill>
                  <a:srgbClr val="152B48"/>
                </a:solidFill>
                <a:latin typeface="Montserrat" pitchFamily="2" charset="77"/>
                <a:cs typeface="Arial"/>
              </a:rPr>
              <a:t>las </a:t>
            </a:r>
            <a:r>
              <a:rPr sz="2000" spc="45" dirty="0">
                <a:solidFill>
                  <a:srgbClr val="152B48"/>
                </a:solidFill>
                <a:latin typeface="Montserrat" pitchFamily="2" charset="77"/>
                <a:cs typeface="Arial"/>
              </a:rPr>
              <a:t>hormonas </a:t>
            </a:r>
            <a:r>
              <a:rPr sz="2000" spc="20" dirty="0">
                <a:solidFill>
                  <a:srgbClr val="152B48"/>
                </a:solidFill>
                <a:latin typeface="Montserrat" pitchFamily="2" charset="77"/>
                <a:cs typeface="Arial"/>
              </a:rPr>
              <a:t>tiroideas  </a:t>
            </a:r>
            <a:r>
              <a:rPr sz="2000" spc="60" dirty="0">
                <a:solidFill>
                  <a:srgbClr val="152B48"/>
                </a:solidFill>
                <a:latin typeface="Montserrat" pitchFamily="2" charset="77"/>
                <a:cs typeface="Arial"/>
              </a:rPr>
              <a:t>inapropiadamente</a:t>
            </a:r>
            <a:r>
              <a:rPr sz="2000" spc="80" dirty="0">
                <a:solidFill>
                  <a:srgbClr val="152B48"/>
                </a:solidFill>
                <a:latin typeface="Montserrat" pitchFamily="2" charset="77"/>
                <a:cs typeface="Arial"/>
              </a:rPr>
              <a:t> </a:t>
            </a:r>
            <a:r>
              <a:rPr sz="2000" spc="20" dirty="0" err="1">
                <a:solidFill>
                  <a:srgbClr val="152B48"/>
                </a:solidFill>
                <a:latin typeface="Montserrat" pitchFamily="2" charset="77"/>
                <a:cs typeface="Arial"/>
              </a:rPr>
              <a:t>elevadas</a:t>
            </a:r>
            <a:r>
              <a:rPr sz="2000" spc="20" dirty="0">
                <a:solidFill>
                  <a:srgbClr val="152B48"/>
                </a:solidFill>
                <a:latin typeface="Montserrat" pitchFamily="2" charset="77"/>
                <a:cs typeface="Arial"/>
              </a:rPr>
              <a:t>.</a:t>
            </a:r>
            <a:endParaRPr lang="es-ES" sz="2000" dirty="0">
              <a:solidFill>
                <a:srgbClr val="152B48"/>
              </a:solidFill>
              <a:latin typeface="Montserrat" pitchFamily="2" charset="77"/>
              <a:cs typeface="Arial"/>
            </a:endParaRPr>
          </a:p>
          <a:p>
            <a:pPr marL="755650" lvl="1" indent="-285750">
              <a:spcBef>
                <a:spcPts val="1480"/>
              </a:spcBef>
              <a:buFont typeface="Wingdings" pitchFamily="2" charset="2"/>
              <a:buChar char="§"/>
              <a:tabLst>
                <a:tab pos="756285" algn="l"/>
                <a:tab pos="756920" algn="l"/>
              </a:tabLst>
            </a:pPr>
            <a:r>
              <a:rPr sz="2000" spc="-5" dirty="0">
                <a:solidFill>
                  <a:srgbClr val="152B48"/>
                </a:solidFill>
                <a:latin typeface="Montserrat" pitchFamily="2" charset="77"/>
                <a:cs typeface="Arial"/>
              </a:rPr>
              <a:t>Altos </a:t>
            </a:r>
            <a:r>
              <a:rPr sz="2000" dirty="0">
                <a:solidFill>
                  <a:srgbClr val="152B48"/>
                </a:solidFill>
                <a:latin typeface="Montserrat" pitchFamily="2" charset="77"/>
                <a:cs typeface="Arial"/>
              </a:rPr>
              <a:t>niveles </a:t>
            </a:r>
            <a:r>
              <a:rPr sz="2000" spc="85" dirty="0">
                <a:solidFill>
                  <a:srgbClr val="152B48"/>
                </a:solidFill>
                <a:latin typeface="Montserrat" pitchFamily="2" charset="77"/>
                <a:cs typeface="Arial"/>
              </a:rPr>
              <a:t>de </a:t>
            </a:r>
            <a:r>
              <a:rPr sz="2000" spc="75" dirty="0">
                <a:solidFill>
                  <a:srgbClr val="152B48"/>
                </a:solidFill>
                <a:latin typeface="Montserrat" pitchFamily="2" charset="77"/>
                <a:cs typeface="Arial"/>
              </a:rPr>
              <a:t>hormona </a:t>
            </a:r>
            <a:r>
              <a:rPr sz="2000" spc="45" dirty="0" err="1">
                <a:solidFill>
                  <a:srgbClr val="152B48"/>
                </a:solidFill>
                <a:latin typeface="Montserrat" pitchFamily="2" charset="77"/>
                <a:cs typeface="Arial"/>
              </a:rPr>
              <a:t>tiroidea</a:t>
            </a:r>
            <a:r>
              <a:rPr sz="2000" spc="45" dirty="0">
                <a:solidFill>
                  <a:srgbClr val="152B48"/>
                </a:solidFill>
                <a:latin typeface="Montserrat" pitchFamily="2" charset="77"/>
                <a:cs typeface="Arial"/>
              </a:rPr>
              <a:t>  </a:t>
            </a:r>
            <a:r>
              <a:rPr sz="2000" spc="-5" dirty="0" err="1">
                <a:solidFill>
                  <a:srgbClr val="152B48"/>
                </a:solidFill>
                <a:latin typeface="Montserrat" pitchFamily="2" charset="77"/>
                <a:cs typeface="Arial"/>
              </a:rPr>
              <a:t>tisular</a:t>
            </a:r>
            <a:r>
              <a:rPr lang="es-ES" sz="2000" spc="-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lvl="1"/>
            <a:endParaRPr sz="2000" dirty="0">
              <a:solidFill>
                <a:srgbClr val="152B48"/>
              </a:solidFill>
              <a:latin typeface="Montserrat" pitchFamily="2" charset="77"/>
              <a:cs typeface="Times New Roman"/>
            </a:endParaRPr>
          </a:p>
        </p:txBody>
      </p:sp>
      <p:sp>
        <p:nvSpPr>
          <p:cNvPr id="5" name="object 5"/>
          <p:cNvSpPr/>
          <p:nvPr/>
        </p:nvSpPr>
        <p:spPr>
          <a:xfrm>
            <a:off x="8454010" y="595928"/>
            <a:ext cx="3101886" cy="248284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Rectángulo 6">
            <a:extLst>
              <a:ext uri="{FF2B5EF4-FFF2-40B4-BE49-F238E27FC236}">
                <a16:creationId xmlns:a16="http://schemas.microsoft.com/office/drawing/2014/main" id="{B4330737-7C79-3046-8102-C9EC58743F4C}"/>
              </a:ext>
            </a:extLst>
          </p:cNvPr>
          <p:cNvSpPr/>
          <p:nvPr/>
        </p:nvSpPr>
        <p:spPr>
          <a:xfrm>
            <a:off x="4717774" y="3639524"/>
            <a:ext cx="6838122" cy="1537087"/>
          </a:xfrm>
          <a:prstGeom prst="rect">
            <a:avLst/>
          </a:prstGeom>
        </p:spPr>
        <p:txBody>
          <a:bodyPr wrap="square">
            <a:spAutoFit/>
          </a:bodyPr>
          <a:lstStyle/>
          <a:p>
            <a:pPr marL="354965" indent="-342265">
              <a:buFont typeface="Arial"/>
              <a:buChar char="•"/>
              <a:tabLst>
                <a:tab pos="354965" algn="l"/>
                <a:tab pos="355600" algn="l"/>
              </a:tabLst>
            </a:pPr>
            <a:r>
              <a:rPr lang="es-CO" sz="2200" b="1" spc="-45" dirty="0">
                <a:solidFill>
                  <a:srgbClr val="152B48"/>
                </a:solidFill>
                <a:latin typeface="Montserrat" pitchFamily="2" charset="77"/>
                <a:cs typeface="Arial"/>
              </a:rPr>
              <a:t>Hipertiroidismo:</a:t>
            </a:r>
            <a:endParaRPr lang="es-CO" sz="2200" dirty="0">
              <a:solidFill>
                <a:srgbClr val="152B48"/>
              </a:solidFill>
              <a:latin typeface="Montserrat" pitchFamily="2" charset="77"/>
              <a:cs typeface="Arial"/>
            </a:endParaRPr>
          </a:p>
          <a:p>
            <a:pPr marL="812800" marR="229870" lvl="1" indent="-342900">
              <a:spcBef>
                <a:spcPts val="1440"/>
              </a:spcBef>
              <a:buFont typeface="Wingdings" pitchFamily="2" charset="2"/>
              <a:buChar char="§"/>
              <a:tabLst>
                <a:tab pos="756285" algn="l"/>
                <a:tab pos="756920" algn="l"/>
              </a:tabLst>
            </a:pPr>
            <a:r>
              <a:rPr lang="es-CO" sz="2000" spc="-40" dirty="0">
                <a:solidFill>
                  <a:srgbClr val="152B48"/>
                </a:solidFill>
                <a:latin typeface="Montserrat" pitchFamily="2" charset="77"/>
                <a:cs typeface="Arial"/>
              </a:rPr>
              <a:t>Tirotoxicosis </a:t>
            </a:r>
            <a:r>
              <a:rPr lang="es-CO" sz="2000" spc="50" dirty="0">
                <a:solidFill>
                  <a:srgbClr val="152B48"/>
                </a:solidFill>
                <a:latin typeface="Montserrat" pitchFamily="2" charset="77"/>
                <a:cs typeface="Arial"/>
              </a:rPr>
              <a:t>debida </a:t>
            </a:r>
            <a:r>
              <a:rPr lang="es-CO" sz="2000" spc="-5" dirty="0">
                <a:solidFill>
                  <a:srgbClr val="152B48"/>
                </a:solidFill>
                <a:latin typeface="Montserrat" pitchFamily="2" charset="77"/>
                <a:cs typeface="Arial"/>
              </a:rPr>
              <a:t>a </a:t>
            </a:r>
            <a:r>
              <a:rPr lang="es-CO" sz="2000" spc="-70" dirty="0">
                <a:solidFill>
                  <a:srgbClr val="152B48"/>
                </a:solidFill>
                <a:latin typeface="Montserrat" pitchFamily="2" charset="77"/>
                <a:cs typeface="Arial"/>
              </a:rPr>
              <a:t>síntesis </a:t>
            </a:r>
            <a:r>
              <a:rPr lang="es-CO" sz="2000" spc="-5" dirty="0">
                <a:solidFill>
                  <a:srgbClr val="152B48"/>
                </a:solidFill>
                <a:latin typeface="Montserrat" pitchFamily="2" charset="77"/>
                <a:cs typeface="Arial"/>
              </a:rPr>
              <a:t>y  </a:t>
            </a:r>
            <a:r>
              <a:rPr lang="es-CO" sz="2000" spc="30" dirty="0">
                <a:solidFill>
                  <a:srgbClr val="152B48"/>
                </a:solidFill>
                <a:latin typeface="Montserrat" pitchFamily="2" charset="77"/>
                <a:cs typeface="Arial"/>
              </a:rPr>
              <a:t>secreción </a:t>
            </a:r>
            <a:r>
              <a:rPr lang="es-CO" sz="2000" spc="60" dirty="0">
                <a:solidFill>
                  <a:srgbClr val="152B48"/>
                </a:solidFill>
                <a:latin typeface="Montserrat" pitchFamily="2" charset="77"/>
                <a:cs typeface="Arial"/>
              </a:rPr>
              <a:t>inapropiadamente  </a:t>
            </a:r>
            <a:r>
              <a:rPr lang="es-CO" sz="2000" spc="55" dirty="0">
                <a:solidFill>
                  <a:srgbClr val="152B48"/>
                </a:solidFill>
                <a:latin typeface="Montserrat" pitchFamily="2" charset="77"/>
                <a:cs typeface="Arial"/>
              </a:rPr>
              <a:t>elevada </a:t>
            </a:r>
            <a:r>
              <a:rPr lang="es-CO" sz="2000" spc="85" dirty="0">
                <a:solidFill>
                  <a:srgbClr val="152B48"/>
                </a:solidFill>
                <a:latin typeface="Montserrat" pitchFamily="2" charset="77"/>
                <a:cs typeface="Arial"/>
              </a:rPr>
              <a:t>de </a:t>
            </a:r>
            <a:r>
              <a:rPr lang="es-CO" sz="2000" spc="45" dirty="0">
                <a:solidFill>
                  <a:srgbClr val="152B48"/>
                </a:solidFill>
                <a:latin typeface="Montserrat" pitchFamily="2" charset="77"/>
                <a:cs typeface="Arial"/>
              </a:rPr>
              <a:t>hormonas </a:t>
            </a:r>
            <a:r>
              <a:rPr lang="es-CO" sz="2000" spc="20" dirty="0">
                <a:solidFill>
                  <a:srgbClr val="152B48"/>
                </a:solidFill>
                <a:latin typeface="Montserrat" pitchFamily="2" charset="77"/>
                <a:cs typeface="Arial"/>
              </a:rPr>
              <a:t>tiroideas  </a:t>
            </a:r>
            <a:r>
              <a:rPr lang="es-CO" sz="2000" spc="30" dirty="0">
                <a:solidFill>
                  <a:srgbClr val="152B48"/>
                </a:solidFill>
                <a:latin typeface="Montserrat" pitchFamily="2" charset="77"/>
                <a:cs typeface="Arial"/>
              </a:rPr>
              <a:t>por </a:t>
            </a:r>
            <a:r>
              <a:rPr lang="es-CO" sz="2000" spc="35" dirty="0">
                <a:solidFill>
                  <a:srgbClr val="152B48"/>
                </a:solidFill>
                <a:latin typeface="Montserrat" pitchFamily="2" charset="77"/>
                <a:cs typeface="Arial"/>
              </a:rPr>
              <a:t>la </a:t>
            </a:r>
            <a:r>
              <a:rPr lang="es-CO" sz="2000" spc="55" dirty="0">
                <a:solidFill>
                  <a:srgbClr val="152B48"/>
                </a:solidFill>
                <a:latin typeface="Montserrat" pitchFamily="2" charset="77"/>
                <a:cs typeface="Arial"/>
              </a:rPr>
              <a:t>glándula</a:t>
            </a:r>
            <a:r>
              <a:rPr lang="es-CO" sz="2000" spc="20" dirty="0">
                <a:solidFill>
                  <a:srgbClr val="152B48"/>
                </a:solidFill>
                <a:latin typeface="Montserrat" pitchFamily="2" charset="77"/>
                <a:cs typeface="Arial"/>
              </a:rPr>
              <a:t> </a:t>
            </a:r>
            <a:r>
              <a:rPr lang="es-CO" sz="2000" spc="10" dirty="0">
                <a:solidFill>
                  <a:srgbClr val="152B48"/>
                </a:solidFill>
                <a:latin typeface="Montserrat" pitchFamily="2" charset="77"/>
                <a:cs typeface="Arial"/>
              </a:rPr>
              <a:t>tiroides.</a:t>
            </a:r>
            <a:endParaRPr lang="es-CO" sz="2000" dirty="0">
              <a:solidFill>
                <a:srgbClr val="152B48"/>
              </a:solidFill>
              <a:latin typeface="Montserrat" pitchFamily="2" charset="77"/>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81104" y="410537"/>
            <a:ext cx="6591985" cy="5073022"/>
          </a:xfrm>
        </p:spPr>
        <p:txBody>
          <a:bodyPr>
            <a:normAutofit/>
          </a:bodyPr>
          <a:lstStyle/>
          <a:p>
            <a:pPr marL="0" indent="0" algn="ctr">
              <a:buNone/>
            </a:pPr>
            <a:r>
              <a:rPr lang="es-MX" b="1" dirty="0"/>
              <a:t>TIROTOXICOSIS NO IATROGENICA  </a:t>
            </a:r>
          </a:p>
          <a:p>
            <a:r>
              <a:rPr lang="es-MX" dirty="0"/>
              <a:t>En áreas con suficiente yodo la enf. de Graves representa 80%, seguida de la enfermedad de tiroides nodular y la tiroiditis.</a:t>
            </a:r>
          </a:p>
          <a:p>
            <a:r>
              <a:rPr lang="es-MX" dirty="0"/>
              <a:t>Sin embargo, las etiologías varían con :</a:t>
            </a:r>
          </a:p>
        </p:txBody>
      </p:sp>
      <p:sp>
        <p:nvSpPr>
          <p:cNvPr id="5" name="object 2"/>
          <p:cNvSpPr txBox="1">
            <a:spLocks noGrp="1"/>
          </p:cNvSpPr>
          <p:nvPr>
            <p:ph type="title"/>
          </p:nvPr>
        </p:nvSpPr>
        <p:spPr>
          <a:xfrm>
            <a:off x="4822748" y="3503890"/>
            <a:ext cx="2213273" cy="2167260"/>
          </a:xfrm>
          <a:prstGeom prst="rect">
            <a:avLst/>
          </a:prstGeom>
        </p:spPr>
        <p:txBody>
          <a:bodyPr vert="horz" wrap="square" lIns="0" tIns="12700" rIns="0" bIns="0" rtlCol="0" anchor="ctr">
            <a:spAutoFit/>
          </a:bodyPr>
          <a:lstStyle/>
          <a:p>
            <a:pPr marL="12700" algn="ctr">
              <a:lnSpc>
                <a:spcPct val="100000"/>
              </a:lnSpc>
              <a:spcBef>
                <a:spcPts val="100"/>
              </a:spcBef>
            </a:pPr>
            <a:r>
              <a:rPr lang="es-CO" sz="2000" b="0" dirty="0"/>
              <a:t>Baja ingesta de yodo:</a:t>
            </a:r>
            <a:br>
              <a:rPr lang="es-CO" sz="2000" b="0" dirty="0"/>
            </a:br>
            <a:r>
              <a:rPr lang="es-CO" sz="2000" b="0" dirty="0"/>
              <a:t>50% es por enfermedad nodular de tiroides.  </a:t>
            </a:r>
            <a:br>
              <a:rPr lang="es-CO" sz="2000" b="0" dirty="0"/>
            </a:br>
            <a:endParaRPr sz="2000" b="0" dirty="0"/>
          </a:p>
        </p:txBody>
      </p:sp>
      <p:sp>
        <p:nvSpPr>
          <p:cNvPr id="6" name="object 2"/>
          <p:cNvSpPr txBox="1">
            <a:spLocks/>
          </p:cNvSpPr>
          <p:nvPr/>
        </p:nvSpPr>
        <p:spPr>
          <a:xfrm>
            <a:off x="7229269" y="3910293"/>
            <a:ext cx="1752600" cy="124393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spcBef>
                <a:spcPts val="100"/>
              </a:spcBef>
            </a:pPr>
            <a:r>
              <a:rPr lang="es-CO" sz="2000" dirty="0">
                <a:solidFill>
                  <a:srgbClr val="152B48"/>
                </a:solidFill>
                <a:latin typeface="Montserrat" pitchFamily="2" charset="77"/>
              </a:rPr>
              <a:t>Edad: bocio nodular tóxico en ancianos. </a:t>
            </a:r>
          </a:p>
        </p:txBody>
      </p:sp>
      <p:sp>
        <p:nvSpPr>
          <p:cNvPr id="7" name="object 2"/>
          <p:cNvSpPr txBox="1">
            <a:spLocks/>
          </p:cNvSpPr>
          <p:nvPr/>
        </p:nvSpPr>
        <p:spPr>
          <a:xfrm>
            <a:off x="9369288" y="3607441"/>
            <a:ext cx="2765788" cy="900246"/>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s-CO" sz="2000" dirty="0">
                <a:solidFill>
                  <a:srgbClr val="152B48"/>
                </a:solidFill>
                <a:latin typeface="Montserrat" pitchFamily="2" charset="77"/>
              </a:rPr>
              <a:t>Tiroiditis indolora: </a:t>
            </a:r>
          </a:p>
          <a:p>
            <a:pPr marL="355600" indent="-342900">
              <a:spcBef>
                <a:spcPts val="100"/>
              </a:spcBef>
              <a:buFont typeface="Arial" panose="020B0604020202020204" pitchFamily="34" charset="0"/>
              <a:buChar char="•"/>
            </a:pPr>
            <a:r>
              <a:rPr lang="es-CO" sz="1800" dirty="0">
                <a:solidFill>
                  <a:srgbClr val="152B48"/>
                </a:solidFill>
                <a:latin typeface="Montserrat" pitchFamily="2" charset="77"/>
              </a:rPr>
              <a:t>0.5 % en Dinamarca</a:t>
            </a:r>
          </a:p>
          <a:p>
            <a:pPr marL="355600" indent="-342900">
              <a:spcBef>
                <a:spcPts val="100"/>
              </a:spcBef>
              <a:buFont typeface="Arial" panose="020B0604020202020204" pitchFamily="34" charset="0"/>
              <a:buChar char="•"/>
            </a:pPr>
            <a:r>
              <a:rPr lang="es-CO" sz="1800" dirty="0">
                <a:solidFill>
                  <a:srgbClr val="152B48"/>
                </a:solidFill>
                <a:latin typeface="Montserrat" pitchFamily="2" charset="77"/>
              </a:rPr>
              <a:t>22% en Wisconsin. </a:t>
            </a:r>
          </a:p>
        </p:txBody>
      </p:sp>
      <p:sp>
        <p:nvSpPr>
          <p:cNvPr id="9" name="Flecha abajo 8"/>
          <p:cNvSpPr/>
          <p:nvPr/>
        </p:nvSpPr>
        <p:spPr>
          <a:xfrm rot="1790755">
            <a:off x="6203936" y="2216046"/>
            <a:ext cx="365732" cy="1200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bajo 9"/>
          <p:cNvSpPr/>
          <p:nvPr/>
        </p:nvSpPr>
        <p:spPr>
          <a:xfrm>
            <a:off x="7952922" y="2331170"/>
            <a:ext cx="305295" cy="1231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bajo 10"/>
          <p:cNvSpPr/>
          <p:nvPr/>
        </p:nvSpPr>
        <p:spPr>
          <a:xfrm rot="18800783">
            <a:off x="10217440" y="2108982"/>
            <a:ext cx="305295" cy="1231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p:cNvPicPr>
            <a:picLocks noChangeAspect="1"/>
          </p:cNvPicPr>
          <p:nvPr/>
        </p:nvPicPr>
        <p:blipFill>
          <a:blip r:embed="rId3"/>
          <a:stretch>
            <a:fillRect/>
          </a:stretch>
        </p:blipFill>
        <p:spPr>
          <a:xfrm>
            <a:off x="5876113" y="209391"/>
            <a:ext cx="5601966" cy="6098440"/>
          </a:xfrm>
          <a:prstGeom prst="rect">
            <a:avLst/>
          </a:prstGeom>
        </p:spPr>
      </p:pic>
      <p:sp>
        <p:nvSpPr>
          <p:cNvPr id="13" name="Rectángulo 12"/>
          <p:cNvSpPr/>
          <p:nvPr/>
        </p:nvSpPr>
        <p:spPr>
          <a:xfrm>
            <a:off x="6080319" y="6472283"/>
            <a:ext cx="5931322" cy="307777"/>
          </a:xfrm>
          <a:prstGeom prst="rect">
            <a:avLst/>
          </a:prstGeom>
        </p:spPr>
        <p:txBody>
          <a:bodyPr wrap="square">
            <a:spAutoFit/>
          </a:bodyPr>
          <a:lstStyle/>
          <a:p>
            <a:pPr marL="12700" marR="375920" algn="r">
              <a:spcBef>
                <a:spcPts val="95"/>
              </a:spcBef>
            </a:pPr>
            <a:r>
              <a:rPr lang="en-US" sz="1400" spc="-10" dirty="0">
                <a:solidFill>
                  <a:srgbClr val="152B48"/>
                </a:solidFill>
                <a:latin typeface="Montserrat" pitchFamily="2" charset="77"/>
                <a:cs typeface="Arial"/>
              </a:rPr>
              <a:t>Williams </a:t>
            </a:r>
            <a:r>
              <a:rPr lang="en-US" sz="1400" spc="5" dirty="0">
                <a:solidFill>
                  <a:srgbClr val="152B48"/>
                </a:solidFill>
                <a:latin typeface="Montserrat" pitchFamily="2" charset="77"/>
                <a:cs typeface="Arial"/>
              </a:rPr>
              <a:t>Textbook </a:t>
            </a:r>
            <a:r>
              <a:rPr lang="en-US" sz="1400" dirty="0">
                <a:solidFill>
                  <a:srgbClr val="152B48"/>
                </a:solidFill>
                <a:latin typeface="Montserrat" pitchFamily="2" charset="77"/>
                <a:cs typeface="Arial"/>
              </a:rPr>
              <a:t>of </a:t>
            </a:r>
            <a:r>
              <a:rPr lang="en-US" sz="1400" spc="10" dirty="0">
                <a:solidFill>
                  <a:srgbClr val="152B48"/>
                </a:solidFill>
                <a:latin typeface="Montserrat" pitchFamily="2" charset="77"/>
                <a:cs typeface="Arial"/>
              </a:rPr>
              <a:t>Endocrinology  13th </a:t>
            </a:r>
            <a:r>
              <a:rPr lang="en-US" sz="1400" spc="-5" dirty="0">
                <a:solidFill>
                  <a:srgbClr val="152B48"/>
                </a:solidFill>
                <a:latin typeface="Montserrat" pitchFamily="2" charset="77"/>
                <a:cs typeface="Arial"/>
              </a:rPr>
              <a:t>Edition</a:t>
            </a:r>
            <a:r>
              <a:rPr lang="en-US" sz="1400" spc="-50" dirty="0">
                <a:solidFill>
                  <a:srgbClr val="152B48"/>
                </a:solidFill>
                <a:latin typeface="Montserrat" pitchFamily="2" charset="77"/>
                <a:cs typeface="Arial"/>
              </a:rPr>
              <a:t> </a:t>
            </a:r>
            <a:r>
              <a:rPr lang="en-US" sz="1400" spc="-5" dirty="0">
                <a:solidFill>
                  <a:srgbClr val="152B48"/>
                </a:solidFill>
                <a:latin typeface="Montserrat" pitchFamily="2" charset="77"/>
                <a:cs typeface="Arial"/>
              </a:rPr>
              <a:t>2015</a:t>
            </a:r>
            <a:endParaRPr lang="en-US" sz="1400" dirty="0">
              <a:solidFill>
                <a:srgbClr val="152B48"/>
              </a:solidFill>
              <a:latin typeface="Montserrat" pitchFamily="2" charset="77"/>
              <a:cs typeface="Arial"/>
            </a:endParaRPr>
          </a:p>
        </p:txBody>
      </p:sp>
    </p:spTree>
    <p:extLst>
      <p:ext uri="{BB962C8B-B14F-4D97-AF65-F5344CB8AC3E}">
        <p14:creationId xmlns:p14="http://schemas.microsoft.com/office/powerpoint/2010/main" val="3853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3035" y="198228"/>
            <a:ext cx="8912628" cy="689932"/>
          </a:xfrm>
          <a:prstGeom prst="rect">
            <a:avLst/>
          </a:prstGeom>
        </p:spPr>
        <p:txBody>
          <a:bodyPr vert="horz" wrap="square" lIns="0" tIns="12700" rIns="0" bIns="0" rtlCol="0" anchor="ctr">
            <a:spAutoFit/>
          </a:bodyPr>
          <a:lstStyle/>
          <a:p>
            <a:pPr marL="12700">
              <a:lnSpc>
                <a:spcPct val="100000"/>
              </a:lnSpc>
              <a:spcBef>
                <a:spcPts val="100"/>
              </a:spcBef>
            </a:pPr>
            <a:r>
              <a:rPr spc="-215" dirty="0"/>
              <a:t>MANIFESTACIONES</a:t>
            </a:r>
            <a:r>
              <a:rPr spc="40" dirty="0"/>
              <a:t> </a:t>
            </a:r>
            <a:r>
              <a:rPr spc="-120" dirty="0"/>
              <a:t>CLÍNICAS</a:t>
            </a:r>
            <a:endParaRPr dirty="0"/>
          </a:p>
        </p:txBody>
      </p:sp>
      <p:sp>
        <p:nvSpPr>
          <p:cNvPr id="3" name="object 3"/>
          <p:cNvSpPr/>
          <p:nvPr/>
        </p:nvSpPr>
        <p:spPr>
          <a:xfrm>
            <a:off x="3798902" y="1351517"/>
            <a:ext cx="8356871" cy="22320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881164" y="1417035"/>
            <a:ext cx="177800" cy="391160"/>
          </a:xfrm>
          <a:prstGeom prst="rect">
            <a:avLst/>
          </a:prstGeom>
        </p:spPr>
        <p:txBody>
          <a:bodyPr vert="horz" wrap="square" lIns="0" tIns="12700" rIns="0" bIns="0" rtlCol="0">
            <a:spAutoFit/>
          </a:bodyPr>
          <a:lstStyle/>
          <a:p>
            <a:pPr marL="12700">
              <a:spcBef>
                <a:spcPts val="100"/>
              </a:spcBef>
            </a:pPr>
            <a:r>
              <a:rPr sz="2400" b="1" dirty="0">
                <a:latin typeface="Arial"/>
                <a:cs typeface="Arial"/>
              </a:rPr>
              <a:t>↑</a:t>
            </a:r>
            <a:endParaRPr sz="2400">
              <a:latin typeface="Arial"/>
              <a:cs typeface="Arial"/>
            </a:endParaRPr>
          </a:p>
        </p:txBody>
      </p:sp>
      <p:sp>
        <p:nvSpPr>
          <p:cNvPr id="5" name="object 5"/>
          <p:cNvSpPr txBox="1"/>
          <p:nvPr/>
        </p:nvSpPr>
        <p:spPr>
          <a:xfrm>
            <a:off x="7941515" y="3102579"/>
            <a:ext cx="177800" cy="391160"/>
          </a:xfrm>
          <a:prstGeom prst="rect">
            <a:avLst/>
          </a:prstGeom>
        </p:spPr>
        <p:txBody>
          <a:bodyPr vert="horz" wrap="square" lIns="0" tIns="12700" rIns="0" bIns="0" rtlCol="0">
            <a:spAutoFit/>
          </a:bodyPr>
          <a:lstStyle/>
          <a:p>
            <a:pPr marL="12700">
              <a:spcBef>
                <a:spcPts val="100"/>
              </a:spcBef>
            </a:pPr>
            <a:r>
              <a:rPr sz="2400" b="1" dirty="0">
                <a:latin typeface="Arial"/>
                <a:cs typeface="Arial"/>
              </a:rPr>
              <a:t>↑</a:t>
            </a:r>
            <a:endParaRPr sz="2400">
              <a:latin typeface="Arial"/>
              <a:cs typeface="Arial"/>
            </a:endParaRPr>
          </a:p>
        </p:txBody>
      </p:sp>
      <p:sp>
        <p:nvSpPr>
          <p:cNvPr id="6" name="object 6"/>
          <p:cNvSpPr/>
          <p:nvPr/>
        </p:nvSpPr>
        <p:spPr>
          <a:xfrm>
            <a:off x="3987720" y="3368632"/>
            <a:ext cx="1308252" cy="241415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167089" y="2960213"/>
            <a:ext cx="848360" cy="444352"/>
          </a:xfrm>
          <a:prstGeom prst="rect">
            <a:avLst/>
          </a:prstGeom>
        </p:spPr>
        <p:txBody>
          <a:bodyPr vert="horz" wrap="square" lIns="0" tIns="13335" rIns="0" bIns="0" rtlCol="0">
            <a:spAutoFit/>
          </a:bodyPr>
          <a:lstStyle/>
          <a:p>
            <a:pPr marL="12700" marR="5080" indent="5715">
              <a:spcBef>
                <a:spcPts val="105"/>
              </a:spcBef>
            </a:pPr>
            <a:r>
              <a:rPr sz="1400" b="1" spc="-50" dirty="0">
                <a:solidFill>
                  <a:srgbClr val="152B48"/>
                </a:solidFill>
                <a:latin typeface="Montserrat" pitchFamily="2" charset="77"/>
                <a:cs typeface="Arial"/>
              </a:rPr>
              <a:t>P</a:t>
            </a:r>
            <a:r>
              <a:rPr lang="es-CO" sz="1400" b="1" spc="75" dirty="0">
                <a:solidFill>
                  <a:srgbClr val="152B48"/>
                </a:solidFill>
                <a:latin typeface="Montserrat" pitchFamily="2" charset="77"/>
                <a:cs typeface="Arial"/>
              </a:rPr>
              <a:t>é</a:t>
            </a:r>
            <a:r>
              <a:rPr sz="1400" b="1" spc="55" dirty="0" err="1">
                <a:solidFill>
                  <a:srgbClr val="152B48"/>
                </a:solidFill>
                <a:latin typeface="Montserrat" pitchFamily="2" charset="77"/>
                <a:cs typeface="Arial"/>
              </a:rPr>
              <a:t>r</a:t>
            </a:r>
            <a:r>
              <a:rPr sz="1400" b="1" spc="105" dirty="0" err="1">
                <a:solidFill>
                  <a:srgbClr val="152B48"/>
                </a:solidFill>
                <a:latin typeface="Montserrat" pitchFamily="2" charset="77"/>
                <a:cs typeface="Arial"/>
              </a:rPr>
              <a:t>d</a:t>
            </a:r>
            <a:r>
              <a:rPr sz="1400" b="1" spc="75" dirty="0" err="1">
                <a:solidFill>
                  <a:srgbClr val="152B48"/>
                </a:solidFill>
                <a:latin typeface="Montserrat" pitchFamily="2" charset="77"/>
                <a:cs typeface="Arial"/>
              </a:rPr>
              <a:t>i</a:t>
            </a:r>
            <a:r>
              <a:rPr sz="1400" b="1" spc="105" dirty="0" err="1">
                <a:solidFill>
                  <a:srgbClr val="152B48"/>
                </a:solidFill>
                <a:latin typeface="Montserrat" pitchFamily="2" charset="77"/>
                <a:cs typeface="Arial"/>
              </a:rPr>
              <a:t>da</a:t>
            </a:r>
            <a:r>
              <a:rPr sz="1400" b="1" spc="105" dirty="0">
                <a:solidFill>
                  <a:srgbClr val="152B48"/>
                </a:solidFill>
                <a:latin typeface="Montserrat" pitchFamily="2" charset="77"/>
                <a:cs typeface="Arial"/>
              </a:rPr>
              <a:t>  </a:t>
            </a:r>
            <a:r>
              <a:rPr sz="1400" b="1" spc="90" dirty="0">
                <a:solidFill>
                  <a:srgbClr val="152B48"/>
                </a:solidFill>
                <a:latin typeface="Montserrat" pitchFamily="2" charset="77"/>
                <a:cs typeface="Arial"/>
              </a:rPr>
              <a:t>de</a:t>
            </a:r>
            <a:r>
              <a:rPr sz="1400" b="1" spc="100" dirty="0">
                <a:solidFill>
                  <a:srgbClr val="152B48"/>
                </a:solidFill>
                <a:latin typeface="Montserrat" pitchFamily="2" charset="77"/>
                <a:cs typeface="Arial"/>
              </a:rPr>
              <a:t> </a:t>
            </a:r>
            <a:r>
              <a:rPr sz="1400" b="1" spc="10" dirty="0">
                <a:solidFill>
                  <a:srgbClr val="152B48"/>
                </a:solidFill>
                <a:latin typeface="Montserrat" pitchFamily="2" charset="77"/>
                <a:cs typeface="Arial"/>
              </a:rPr>
              <a:t>peso</a:t>
            </a:r>
            <a:r>
              <a:rPr lang="es-ES" sz="1400" b="1" spc="10"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8" name="object 8"/>
          <p:cNvSpPr/>
          <p:nvPr/>
        </p:nvSpPr>
        <p:spPr>
          <a:xfrm>
            <a:off x="4984372" y="4541971"/>
            <a:ext cx="653188" cy="133179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txBox="1"/>
          <p:nvPr/>
        </p:nvSpPr>
        <p:spPr>
          <a:xfrm>
            <a:off x="5015449" y="6052626"/>
            <a:ext cx="1309370" cy="228268"/>
          </a:xfrm>
          <a:prstGeom prst="rect">
            <a:avLst/>
          </a:prstGeom>
        </p:spPr>
        <p:txBody>
          <a:bodyPr vert="horz" wrap="square" lIns="0" tIns="12700" rIns="0" bIns="0" rtlCol="0">
            <a:spAutoFit/>
          </a:bodyPr>
          <a:lstStyle/>
          <a:p>
            <a:pPr marL="12700">
              <a:spcBef>
                <a:spcPts val="100"/>
              </a:spcBef>
            </a:pPr>
            <a:r>
              <a:rPr sz="1400" b="1" spc="-10" dirty="0">
                <a:solidFill>
                  <a:srgbClr val="152B48"/>
                </a:solidFill>
                <a:latin typeface="Montserrat" pitchFamily="2" charset="77"/>
                <a:cs typeface="Arial"/>
              </a:rPr>
              <a:t>O</a:t>
            </a:r>
            <a:r>
              <a:rPr sz="1400" b="1" spc="-140" dirty="0">
                <a:solidFill>
                  <a:srgbClr val="152B48"/>
                </a:solidFill>
                <a:latin typeface="Montserrat" pitchFamily="2" charset="77"/>
                <a:cs typeface="Arial"/>
              </a:rPr>
              <a:t>s</a:t>
            </a:r>
            <a:r>
              <a:rPr sz="1400" b="1" spc="65" dirty="0">
                <a:solidFill>
                  <a:srgbClr val="152B48"/>
                </a:solidFill>
                <a:latin typeface="Montserrat" pitchFamily="2" charset="77"/>
                <a:cs typeface="Arial"/>
              </a:rPr>
              <a:t>t</a:t>
            </a:r>
            <a:r>
              <a:rPr sz="1400" b="1" spc="80" dirty="0">
                <a:solidFill>
                  <a:srgbClr val="152B48"/>
                </a:solidFill>
                <a:latin typeface="Montserrat" pitchFamily="2" charset="77"/>
                <a:cs typeface="Arial"/>
              </a:rPr>
              <a:t>e</a:t>
            </a:r>
            <a:r>
              <a:rPr sz="1400" b="1" spc="190" dirty="0">
                <a:solidFill>
                  <a:srgbClr val="152B48"/>
                </a:solidFill>
                <a:latin typeface="Montserrat" pitchFamily="2" charset="77"/>
                <a:cs typeface="Arial"/>
              </a:rPr>
              <a:t>o</a:t>
            </a:r>
            <a:r>
              <a:rPr sz="1400" b="1" spc="85" dirty="0">
                <a:solidFill>
                  <a:srgbClr val="152B48"/>
                </a:solidFill>
                <a:latin typeface="Montserrat" pitchFamily="2" charset="77"/>
                <a:cs typeface="Arial"/>
              </a:rPr>
              <a:t>p</a:t>
            </a:r>
            <a:r>
              <a:rPr sz="1400" b="1" spc="80" dirty="0">
                <a:solidFill>
                  <a:srgbClr val="152B48"/>
                </a:solidFill>
                <a:latin typeface="Montserrat" pitchFamily="2" charset="77"/>
                <a:cs typeface="Arial"/>
              </a:rPr>
              <a:t>o</a:t>
            </a:r>
            <a:r>
              <a:rPr sz="1400" b="1" spc="30" dirty="0">
                <a:solidFill>
                  <a:srgbClr val="152B48"/>
                </a:solidFill>
                <a:latin typeface="Montserrat" pitchFamily="2" charset="77"/>
                <a:cs typeface="Arial"/>
              </a:rPr>
              <a:t>r</a:t>
            </a:r>
            <a:r>
              <a:rPr sz="1400" b="1" spc="80" dirty="0">
                <a:solidFill>
                  <a:srgbClr val="152B48"/>
                </a:solidFill>
                <a:latin typeface="Montserrat" pitchFamily="2" charset="77"/>
                <a:cs typeface="Arial"/>
              </a:rPr>
              <a:t>o</a:t>
            </a:r>
            <a:r>
              <a:rPr sz="1400" b="1" spc="-195" dirty="0">
                <a:solidFill>
                  <a:srgbClr val="152B48"/>
                </a:solidFill>
                <a:latin typeface="Montserrat" pitchFamily="2" charset="77"/>
                <a:cs typeface="Arial"/>
              </a:rPr>
              <a:t>s</a:t>
            </a:r>
            <a:r>
              <a:rPr sz="1400" b="1" spc="-35" dirty="0">
                <a:solidFill>
                  <a:srgbClr val="152B48"/>
                </a:solidFill>
                <a:latin typeface="Montserrat" pitchFamily="2" charset="77"/>
                <a:cs typeface="Arial"/>
              </a:rPr>
              <a:t>i</a:t>
            </a:r>
            <a:r>
              <a:rPr sz="1400" b="1" spc="-190" dirty="0">
                <a:solidFill>
                  <a:srgbClr val="152B48"/>
                </a:solidFill>
                <a:latin typeface="Montserrat" pitchFamily="2" charset="77"/>
                <a:cs typeface="Arial"/>
              </a:rPr>
              <a:t>s</a:t>
            </a:r>
            <a:r>
              <a:rPr lang="es-ES" sz="1400" b="1" spc="-190"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10" name="object 10"/>
          <p:cNvSpPr/>
          <p:nvPr/>
        </p:nvSpPr>
        <p:spPr>
          <a:xfrm>
            <a:off x="5774514" y="3651792"/>
            <a:ext cx="964850" cy="136977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txBox="1"/>
          <p:nvPr/>
        </p:nvSpPr>
        <p:spPr>
          <a:xfrm>
            <a:off x="5738535" y="3032222"/>
            <a:ext cx="1019810" cy="444352"/>
          </a:xfrm>
          <a:prstGeom prst="rect">
            <a:avLst/>
          </a:prstGeom>
        </p:spPr>
        <p:txBody>
          <a:bodyPr vert="horz" wrap="square" lIns="0" tIns="13335" rIns="0" bIns="0" rtlCol="0">
            <a:spAutoFit/>
          </a:bodyPr>
          <a:lstStyle/>
          <a:p>
            <a:pPr marL="93345" marR="5080" indent="-81280">
              <a:spcBef>
                <a:spcPts val="105"/>
              </a:spcBef>
            </a:pPr>
            <a:r>
              <a:rPr sz="1400" b="1" spc="-215" dirty="0" err="1">
                <a:solidFill>
                  <a:srgbClr val="152B48"/>
                </a:solidFill>
                <a:latin typeface="Montserrat" pitchFamily="2" charset="77"/>
                <a:cs typeface="Arial"/>
              </a:rPr>
              <a:t>F</a:t>
            </a:r>
            <a:r>
              <a:rPr sz="1400" b="1" spc="70" dirty="0" err="1">
                <a:solidFill>
                  <a:srgbClr val="152B48"/>
                </a:solidFill>
                <a:latin typeface="Montserrat" pitchFamily="2" charset="77"/>
                <a:cs typeface="Arial"/>
              </a:rPr>
              <a:t>i</a:t>
            </a:r>
            <a:r>
              <a:rPr sz="1400" b="1" dirty="0" err="1">
                <a:solidFill>
                  <a:srgbClr val="152B48"/>
                </a:solidFill>
                <a:latin typeface="Montserrat" pitchFamily="2" charset="77"/>
                <a:cs typeface="Arial"/>
              </a:rPr>
              <a:t>b</a:t>
            </a:r>
            <a:r>
              <a:rPr sz="1400" b="1" spc="-55" dirty="0" err="1">
                <a:solidFill>
                  <a:srgbClr val="152B48"/>
                </a:solidFill>
                <a:latin typeface="Montserrat" pitchFamily="2" charset="77"/>
                <a:cs typeface="Arial"/>
              </a:rPr>
              <a:t>r</a:t>
            </a:r>
            <a:r>
              <a:rPr sz="1400" b="1" spc="-35" dirty="0" err="1">
                <a:solidFill>
                  <a:srgbClr val="152B48"/>
                </a:solidFill>
                <a:latin typeface="Montserrat" pitchFamily="2" charset="77"/>
                <a:cs typeface="Arial"/>
              </a:rPr>
              <a:t>i</a:t>
            </a:r>
            <a:r>
              <a:rPr sz="1400" b="1" spc="70" dirty="0" err="1">
                <a:solidFill>
                  <a:srgbClr val="152B48"/>
                </a:solidFill>
                <a:latin typeface="Montserrat" pitchFamily="2" charset="77"/>
                <a:cs typeface="Arial"/>
              </a:rPr>
              <a:t>l</a:t>
            </a:r>
            <a:r>
              <a:rPr sz="1400" b="1" spc="125" dirty="0" err="1">
                <a:solidFill>
                  <a:srgbClr val="152B48"/>
                </a:solidFill>
                <a:latin typeface="Montserrat" pitchFamily="2" charset="77"/>
                <a:cs typeface="Arial"/>
              </a:rPr>
              <a:t>a</a:t>
            </a:r>
            <a:r>
              <a:rPr sz="1400" b="1" spc="-15" dirty="0" err="1">
                <a:solidFill>
                  <a:srgbClr val="152B48"/>
                </a:solidFill>
                <a:latin typeface="Montserrat" pitchFamily="2" charset="77"/>
                <a:cs typeface="Arial"/>
              </a:rPr>
              <a:t>c</a:t>
            </a:r>
            <a:r>
              <a:rPr sz="1400" b="1" spc="35" dirty="0" err="1">
                <a:solidFill>
                  <a:srgbClr val="152B48"/>
                </a:solidFill>
                <a:latin typeface="Montserrat" pitchFamily="2" charset="77"/>
                <a:cs typeface="Arial"/>
              </a:rPr>
              <a:t>i</a:t>
            </a:r>
            <a:r>
              <a:rPr sz="1400" b="1" spc="45" dirty="0" err="1">
                <a:solidFill>
                  <a:srgbClr val="152B48"/>
                </a:solidFill>
                <a:latin typeface="Montserrat" pitchFamily="2" charset="77"/>
                <a:cs typeface="Arial"/>
              </a:rPr>
              <a:t>ó</a:t>
            </a:r>
            <a:r>
              <a:rPr sz="1400" b="1" dirty="0" err="1">
                <a:solidFill>
                  <a:srgbClr val="152B48"/>
                </a:solidFill>
                <a:latin typeface="Montserrat" pitchFamily="2" charset="77"/>
                <a:cs typeface="Arial"/>
              </a:rPr>
              <a:t>n</a:t>
            </a:r>
            <a:r>
              <a:rPr sz="1400" b="1" dirty="0">
                <a:solidFill>
                  <a:srgbClr val="152B48"/>
                </a:solidFill>
                <a:latin typeface="Montserrat" pitchFamily="2" charset="77"/>
                <a:cs typeface="Arial"/>
              </a:rPr>
              <a:t>  </a:t>
            </a:r>
            <a:r>
              <a:rPr sz="1400" b="1" spc="25" dirty="0">
                <a:solidFill>
                  <a:srgbClr val="152B48"/>
                </a:solidFill>
                <a:latin typeface="Montserrat" pitchFamily="2" charset="77"/>
                <a:cs typeface="Arial"/>
              </a:rPr>
              <a:t>auricular</a:t>
            </a:r>
            <a:r>
              <a:rPr lang="es-ES" sz="1400" b="1" spc="25"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12" name="object 12"/>
          <p:cNvSpPr/>
          <p:nvPr/>
        </p:nvSpPr>
        <p:spPr>
          <a:xfrm>
            <a:off x="6926671" y="3651792"/>
            <a:ext cx="1157566" cy="151317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txBox="1"/>
          <p:nvPr/>
        </p:nvSpPr>
        <p:spPr>
          <a:xfrm>
            <a:off x="6884058" y="5192289"/>
            <a:ext cx="1051560" cy="443711"/>
          </a:xfrm>
          <a:prstGeom prst="rect">
            <a:avLst/>
          </a:prstGeom>
        </p:spPr>
        <p:txBody>
          <a:bodyPr vert="horz" wrap="square" lIns="0" tIns="12700" rIns="0" bIns="0" rtlCol="0">
            <a:spAutoFit/>
          </a:bodyPr>
          <a:lstStyle/>
          <a:p>
            <a:pPr marL="12700" marR="5080" indent="129539">
              <a:spcBef>
                <a:spcPts val="100"/>
              </a:spcBef>
            </a:pPr>
            <a:r>
              <a:rPr sz="1400" b="1" spc="-15" dirty="0" err="1">
                <a:solidFill>
                  <a:srgbClr val="152B48"/>
                </a:solidFill>
                <a:latin typeface="Montserrat" pitchFamily="2" charset="77"/>
                <a:cs typeface="Arial"/>
              </a:rPr>
              <a:t>Eventos</a:t>
            </a:r>
            <a:r>
              <a:rPr sz="1400" b="1" spc="-15" dirty="0">
                <a:solidFill>
                  <a:srgbClr val="152B48"/>
                </a:solidFill>
                <a:latin typeface="Montserrat" pitchFamily="2" charset="77"/>
                <a:cs typeface="Arial"/>
              </a:rPr>
              <a:t>  </a:t>
            </a:r>
            <a:r>
              <a:rPr sz="1400" b="1" spc="85" dirty="0" err="1">
                <a:solidFill>
                  <a:srgbClr val="152B48"/>
                </a:solidFill>
                <a:latin typeface="Montserrat" pitchFamily="2" charset="77"/>
                <a:cs typeface="Arial"/>
              </a:rPr>
              <a:t>e</a:t>
            </a:r>
            <a:r>
              <a:rPr sz="1400" b="1" spc="105" dirty="0" err="1">
                <a:solidFill>
                  <a:srgbClr val="152B48"/>
                </a:solidFill>
                <a:latin typeface="Montserrat" pitchFamily="2" charset="77"/>
                <a:cs typeface="Arial"/>
              </a:rPr>
              <a:t>m</a:t>
            </a:r>
            <a:r>
              <a:rPr sz="1400" b="1" spc="85" dirty="0" err="1">
                <a:solidFill>
                  <a:srgbClr val="152B48"/>
                </a:solidFill>
                <a:latin typeface="Montserrat" pitchFamily="2" charset="77"/>
                <a:cs typeface="Arial"/>
              </a:rPr>
              <a:t>b</a:t>
            </a:r>
            <a:r>
              <a:rPr lang="es-CO" sz="1400" b="1" spc="80" dirty="0">
                <a:solidFill>
                  <a:srgbClr val="152B48"/>
                </a:solidFill>
                <a:latin typeface="Montserrat" pitchFamily="2" charset="77"/>
                <a:cs typeface="Arial"/>
              </a:rPr>
              <a:t>ó</a:t>
            </a:r>
            <a:r>
              <a:rPr sz="1400" b="1" spc="-25" dirty="0" err="1">
                <a:solidFill>
                  <a:srgbClr val="152B48"/>
                </a:solidFill>
                <a:latin typeface="Montserrat" pitchFamily="2" charset="77"/>
                <a:cs typeface="Arial"/>
              </a:rPr>
              <a:t>l</a:t>
            </a:r>
            <a:r>
              <a:rPr sz="1400" b="1" spc="90" dirty="0" err="1">
                <a:solidFill>
                  <a:srgbClr val="152B48"/>
                </a:solidFill>
                <a:latin typeface="Montserrat" pitchFamily="2" charset="77"/>
                <a:cs typeface="Arial"/>
              </a:rPr>
              <a:t>i</a:t>
            </a:r>
            <a:r>
              <a:rPr sz="1400" b="1" spc="70" dirty="0" err="1">
                <a:solidFill>
                  <a:srgbClr val="152B48"/>
                </a:solidFill>
                <a:latin typeface="Montserrat" pitchFamily="2" charset="77"/>
                <a:cs typeface="Arial"/>
              </a:rPr>
              <a:t>c</a:t>
            </a:r>
            <a:r>
              <a:rPr sz="1400" b="1" spc="80" dirty="0" err="1">
                <a:solidFill>
                  <a:srgbClr val="152B48"/>
                </a:solidFill>
                <a:latin typeface="Montserrat" pitchFamily="2" charset="77"/>
                <a:cs typeface="Arial"/>
              </a:rPr>
              <a:t>o</a:t>
            </a:r>
            <a:r>
              <a:rPr sz="1400" b="1" spc="-190" dirty="0" err="1">
                <a:solidFill>
                  <a:srgbClr val="152B48"/>
                </a:solidFill>
                <a:latin typeface="Montserrat" pitchFamily="2" charset="77"/>
                <a:cs typeface="Arial"/>
              </a:rPr>
              <a:t>s</a:t>
            </a:r>
            <a:r>
              <a:rPr lang="es-ES" sz="1400" b="1" spc="-190"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14" name="object 14"/>
          <p:cNvSpPr/>
          <p:nvPr/>
        </p:nvSpPr>
        <p:spPr>
          <a:xfrm>
            <a:off x="8438936" y="4229299"/>
            <a:ext cx="793370" cy="1514701"/>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8276504" y="3568759"/>
            <a:ext cx="1129508" cy="444352"/>
          </a:xfrm>
          <a:prstGeom prst="rect">
            <a:avLst/>
          </a:prstGeom>
        </p:spPr>
        <p:txBody>
          <a:bodyPr vert="horz" wrap="square" lIns="0" tIns="13335" rIns="0" bIns="0" rtlCol="0">
            <a:spAutoFit/>
          </a:bodyPr>
          <a:lstStyle/>
          <a:p>
            <a:pPr marL="59690" marR="5080" indent="-47625">
              <a:spcBef>
                <a:spcPts val="105"/>
              </a:spcBef>
            </a:pPr>
            <a:r>
              <a:rPr sz="1400" b="1" spc="80" dirty="0" err="1">
                <a:solidFill>
                  <a:srgbClr val="152B48"/>
                </a:solidFill>
                <a:latin typeface="Montserrat" pitchFamily="2" charset="77"/>
                <a:cs typeface="Arial"/>
              </a:rPr>
              <a:t>D</a:t>
            </a:r>
            <a:r>
              <a:rPr sz="1400" b="1" spc="180" dirty="0" err="1">
                <a:solidFill>
                  <a:srgbClr val="152B48"/>
                </a:solidFill>
                <a:latin typeface="Montserrat" pitchFamily="2" charset="77"/>
                <a:cs typeface="Arial"/>
              </a:rPr>
              <a:t>e</a:t>
            </a:r>
            <a:r>
              <a:rPr sz="1400" b="1" dirty="0" err="1">
                <a:solidFill>
                  <a:srgbClr val="152B48"/>
                </a:solidFill>
                <a:latin typeface="Montserrat" pitchFamily="2" charset="77"/>
                <a:cs typeface="Arial"/>
              </a:rPr>
              <a:t>b</a:t>
            </a:r>
            <a:r>
              <a:rPr sz="1400" b="1" spc="-35" dirty="0" err="1">
                <a:solidFill>
                  <a:srgbClr val="152B48"/>
                </a:solidFill>
                <a:latin typeface="Montserrat" pitchFamily="2" charset="77"/>
                <a:cs typeface="Arial"/>
              </a:rPr>
              <a:t>il</a:t>
            </a:r>
            <a:r>
              <a:rPr sz="1400" b="1" spc="60" dirty="0" err="1">
                <a:solidFill>
                  <a:srgbClr val="152B48"/>
                </a:solidFill>
                <a:latin typeface="Montserrat" pitchFamily="2" charset="77"/>
                <a:cs typeface="Arial"/>
              </a:rPr>
              <a:t>i</a:t>
            </a:r>
            <a:r>
              <a:rPr sz="1400" b="1" spc="105" dirty="0" err="1">
                <a:solidFill>
                  <a:srgbClr val="152B48"/>
                </a:solidFill>
                <a:latin typeface="Montserrat" pitchFamily="2" charset="77"/>
                <a:cs typeface="Arial"/>
              </a:rPr>
              <a:t>da</a:t>
            </a:r>
            <a:r>
              <a:rPr sz="1400" b="1" dirty="0" err="1">
                <a:solidFill>
                  <a:srgbClr val="152B48"/>
                </a:solidFill>
                <a:latin typeface="Montserrat" pitchFamily="2" charset="77"/>
                <a:cs typeface="Arial"/>
              </a:rPr>
              <a:t>d</a:t>
            </a:r>
            <a:r>
              <a:rPr sz="1400" b="1" dirty="0">
                <a:solidFill>
                  <a:srgbClr val="152B48"/>
                </a:solidFill>
                <a:latin typeface="Montserrat" pitchFamily="2" charset="77"/>
                <a:cs typeface="Arial"/>
              </a:rPr>
              <a:t>  </a:t>
            </a:r>
            <a:r>
              <a:rPr sz="1400" b="1" spc="15" dirty="0">
                <a:solidFill>
                  <a:srgbClr val="152B48"/>
                </a:solidFill>
                <a:latin typeface="Montserrat" pitchFamily="2" charset="77"/>
                <a:cs typeface="Arial"/>
              </a:rPr>
              <a:t>muscular</a:t>
            </a:r>
            <a:r>
              <a:rPr lang="es-ES" sz="1400" b="1" spc="15"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16" name="object 16"/>
          <p:cNvSpPr/>
          <p:nvPr/>
        </p:nvSpPr>
        <p:spPr>
          <a:xfrm>
            <a:off x="9231111" y="4155829"/>
            <a:ext cx="1129508" cy="96766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txBox="1"/>
          <p:nvPr/>
        </p:nvSpPr>
        <p:spPr>
          <a:xfrm>
            <a:off x="9519287" y="5198385"/>
            <a:ext cx="905296" cy="228268"/>
          </a:xfrm>
          <a:prstGeom prst="rect">
            <a:avLst/>
          </a:prstGeom>
        </p:spPr>
        <p:txBody>
          <a:bodyPr vert="horz" wrap="square" lIns="0" tIns="12700" rIns="0" bIns="0" rtlCol="0">
            <a:spAutoFit/>
          </a:bodyPr>
          <a:lstStyle/>
          <a:p>
            <a:pPr marL="12700">
              <a:spcBef>
                <a:spcPts val="100"/>
              </a:spcBef>
            </a:pPr>
            <a:r>
              <a:rPr sz="1400" b="1" spc="-229" dirty="0">
                <a:solidFill>
                  <a:srgbClr val="152B48"/>
                </a:solidFill>
                <a:latin typeface="Montserrat" pitchFamily="2" charset="77"/>
                <a:cs typeface="Arial"/>
              </a:rPr>
              <a:t>T</a:t>
            </a:r>
            <a:r>
              <a:rPr sz="1400" b="1" spc="75" dirty="0">
                <a:solidFill>
                  <a:srgbClr val="152B48"/>
                </a:solidFill>
                <a:latin typeface="Montserrat" pitchFamily="2" charset="77"/>
                <a:cs typeface="Arial"/>
              </a:rPr>
              <a:t>e</a:t>
            </a:r>
            <a:r>
              <a:rPr sz="1400" b="1" spc="105" dirty="0">
                <a:solidFill>
                  <a:srgbClr val="152B48"/>
                </a:solidFill>
                <a:latin typeface="Montserrat" pitchFamily="2" charset="77"/>
                <a:cs typeface="Arial"/>
              </a:rPr>
              <a:t>m</a:t>
            </a:r>
            <a:r>
              <a:rPr sz="1400" b="1" dirty="0">
                <a:solidFill>
                  <a:srgbClr val="152B48"/>
                </a:solidFill>
                <a:latin typeface="Montserrat" pitchFamily="2" charset="77"/>
                <a:cs typeface="Arial"/>
              </a:rPr>
              <a:t>b</a:t>
            </a:r>
            <a:r>
              <a:rPr sz="1400" b="1" spc="60" dirty="0">
                <a:solidFill>
                  <a:srgbClr val="152B48"/>
                </a:solidFill>
                <a:latin typeface="Montserrat" pitchFamily="2" charset="77"/>
                <a:cs typeface="Arial"/>
              </a:rPr>
              <a:t>l</a:t>
            </a:r>
            <a:r>
              <a:rPr sz="1400" b="1" dirty="0">
                <a:solidFill>
                  <a:srgbClr val="152B48"/>
                </a:solidFill>
                <a:latin typeface="Montserrat" pitchFamily="2" charset="77"/>
                <a:cs typeface="Arial"/>
              </a:rPr>
              <a:t>o</a:t>
            </a:r>
            <a:r>
              <a:rPr sz="1400" b="1" spc="-55" dirty="0">
                <a:solidFill>
                  <a:srgbClr val="152B48"/>
                </a:solidFill>
                <a:latin typeface="Montserrat" pitchFamily="2" charset="77"/>
                <a:cs typeface="Arial"/>
              </a:rPr>
              <a:t>r</a:t>
            </a:r>
            <a:r>
              <a:rPr lang="es-ES" sz="1400" b="1" spc="-55"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18" name="object 18"/>
          <p:cNvSpPr/>
          <p:nvPr/>
        </p:nvSpPr>
        <p:spPr>
          <a:xfrm>
            <a:off x="9682825" y="3294159"/>
            <a:ext cx="3255860" cy="115196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txBox="1"/>
          <p:nvPr/>
        </p:nvSpPr>
        <p:spPr>
          <a:xfrm>
            <a:off x="9711525" y="2744212"/>
            <a:ext cx="1976891" cy="444352"/>
          </a:xfrm>
          <a:prstGeom prst="rect">
            <a:avLst/>
          </a:prstGeom>
        </p:spPr>
        <p:txBody>
          <a:bodyPr vert="horz" wrap="square" lIns="0" tIns="13335" rIns="0" bIns="0" rtlCol="0">
            <a:spAutoFit/>
          </a:bodyPr>
          <a:lstStyle/>
          <a:p>
            <a:pPr marL="48895" algn="ctr">
              <a:spcBef>
                <a:spcPts val="105"/>
              </a:spcBef>
            </a:pPr>
            <a:r>
              <a:rPr sz="1400" b="1" spc="-20" dirty="0">
                <a:solidFill>
                  <a:srgbClr val="152B48"/>
                </a:solidFill>
                <a:latin typeface="Montserrat" pitchFamily="2" charset="77"/>
                <a:cs typeface="Arial"/>
              </a:rPr>
              <a:t>Síntomas</a:t>
            </a:r>
            <a:endParaRPr sz="1400" b="1" dirty="0">
              <a:solidFill>
                <a:srgbClr val="152B48"/>
              </a:solidFill>
              <a:latin typeface="Montserrat" pitchFamily="2" charset="77"/>
              <a:cs typeface="Arial"/>
            </a:endParaRPr>
          </a:p>
          <a:p>
            <a:pPr algn="ctr">
              <a:lnSpc>
                <a:spcPct val="100000"/>
              </a:lnSpc>
            </a:pPr>
            <a:r>
              <a:rPr lang="es-CO" sz="1400" b="1" spc="20" dirty="0">
                <a:solidFill>
                  <a:srgbClr val="152B48"/>
                </a:solidFill>
                <a:latin typeface="Montserrat" pitchFamily="2" charset="77"/>
                <a:cs typeface="Arial"/>
              </a:rPr>
              <a:t>N</a:t>
            </a:r>
            <a:r>
              <a:rPr sz="1400" b="1" spc="20" dirty="0" err="1">
                <a:solidFill>
                  <a:srgbClr val="152B48"/>
                </a:solidFill>
                <a:latin typeface="Montserrat" pitchFamily="2" charset="77"/>
                <a:cs typeface="Arial"/>
              </a:rPr>
              <a:t>europsiquiatricos</a:t>
            </a:r>
            <a:r>
              <a:rPr lang="es-ES" sz="1400" b="1" spc="20"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20" name="object 20"/>
          <p:cNvSpPr/>
          <p:nvPr/>
        </p:nvSpPr>
        <p:spPr>
          <a:xfrm>
            <a:off x="11169443" y="3851093"/>
            <a:ext cx="905297" cy="1345831"/>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txBox="1"/>
          <p:nvPr/>
        </p:nvSpPr>
        <p:spPr>
          <a:xfrm>
            <a:off x="10343015" y="5272742"/>
            <a:ext cx="1687830" cy="659155"/>
          </a:xfrm>
          <a:prstGeom prst="rect">
            <a:avLst/>
          </a:prstGeom>
        </p:spPr>
        <p:txBody>
          <a:bodyPr vert="horz" wrap="square" lIns="0" tIns="12700" rIns="0" bIns="0" rtlCol="0">
            <a:spAutoFit/>
          </a:bodyPr>
          <a:lstStyle/>
          <a:p>
            <a:pPr marL="12700" marR="5080" indent="420370">
              <a:spcBef>
                <a:spcPts val="100"/>
              </a:spcBef>
            </a:pPr>
            <a:r>
              <a:rPr sz="1400" b="1" spc="35" dirty="0">
                <a:solidFill>
                  <a:srgbClr val="152B48"/>
                </a:solidFill>
                <a:latin typeface="Montserrat" pitchFamily="2" charset="77"/>
                <a:cs typeface="Arial"/>
              </a:rPr>
              <a:t>Colapso  </a:t>
            </a:r>
            <a:r>
              <a:rPr sz="1400" b="1" spc="50" dirty="0">
                <a:solidFill>
                  <a:srgbClr val="152B48"/>
                </a:solidFill>
                <a:latin typeface="Montserrat" pitchFamily="2" charset="77"/>
                <a:cs typeface="Arial"/>
              </a:rPr>
              <a:t>cardiovascular</a:t>
            </a:r>
            <a:r>
              <a:rPr sz="1400" b="1" spc="-30" dirty="0">
                <a:solidFill>
                  <a:srgbClr val="152B48"/>
                </a:solidFill>
                <a:latin typeface="Montserrat" pitchFamily="2" charset="77"/>
                <a:cs typeface="Arial"/>
              </a:rPr>
              <a:t> </a:t>
            </a:r>
            <a:r>
              <a:rPr sz="1400" b="1" dirty="0">
                <a:solidFill>
                  <a:srgbClr val="152B48"/>
                </a:solidFill>
                <a:latin typeface="Montserrat" pitchFamily="2" charset="77"/>
                <a:cs typeface="Arial"/>
              </a:rPr>
              <a:t>y</a:t>
            </a:r>
          </a:p>
          <a:p>
            <a:pPr marL="501650"/>
            <a:r>
              <a:rPr lang="es-CO" sz="1400" b="1" spc="50" dirty="0">
                <a:solidFill>
                  <a:srgbClr val="152B48"/>
                </a:solidFill>
                <a:latin typeface="Montserrat" pitchFamily="2" charset="77"/>
                <a:cs typeface="Arial"/>
              </a:rPr>
              <a:t>m</a:t>
            </a:r>
            <a:r>
              <a:rPr sz="1400" b="1" spc="50" dirty="0" err="1">
                <a:solidFill>
                  <a:srgbClr val="152B48"/>
                </a:solidFill>
                <a:latin typeface="Montserrat" pitchFamily="2" charset="77"/>
                <a:cs typeface="Arial"/>
              </a:rPr>
              <a:t>uerte</a:t>
            </a:r>
            <a:r>
              <a:rPr lang="es-ES" sz="1400" b="1" spc="50" dirty="0">
                <a:solidFill>
                  <a:srgbClr val="152B48"/>
                </a:solidFill>
                <a:latin typeface="Montserrat" pitchFamily="2" charset="77"/>
                <a:cs typeface="Arial"/>
              </a:rPr>
              <a:t>.</a:t>
            </a:r>
            <a:endParaRPr sz="1400" b="1" dirty="0">
              <a:solidFill>
                <a:srgbClr val="152B48"/>
              </a:solidFill>
              <a:latin typeface="Montserrat" pitchFamily="2" charset="77"/>
              <a:cs typeface="Arial"/>
            </a:endParaRPr>
          </a:p>
        </p:txBody>
      </p:sp>
      <p:sp>
        <p:nvSpPr>
          <p:cNvPr id="22" name="object 22"/>
          <p:cNvSpPr txBox="1"/>
          <p:nvPr/>
        </p:nvSpPr>
        <p:spPr>
          <a:xfrm>
            <a:off x="5310966" y="6383770"/>
            <a:ext cx="6527165" cy="196849"/>
          </a:xfrm>
          <a:prstGeom prst="rect">
            <a:avLst/>
          </a:prstGeom>
        </p:spPr>
        <p:txBody>
          <a:bodyPr vert="horz" wrap="square" lIns="0" tIns="12065" rIns="0" bIns="0" rtlCol="0">
            <a:spAutoFit/>
          </a:bodyPr>
          <a:lstStyle/>
          <a:p>
            <a:pPr marL="12700" marR="5080" algn="r">
              <a:spcBef>
                <a:spcPts val="95"/>
              </a:spcBef>
              <a:tabLst>
                <a:tab pos="6055360" algn="l"/>
              </a:tabLst>
            </a:pPr>
            <a:r>
              <a:rPr sz="1200" spc="-170" dirty="0">
                <a:solidFill>
                  <a:srgbClr val="152B48"/>
                </a:solidFill>
                <a:latin typeface="Montserrat" pitchFamily="2" charset="77"/>
                <a:cs typeface="Arial"/>
              </a:rPr>
              <a:t>T</a:t>
            </a:r>
            <a:r>
              <a:rPr sz="1200" spc="15" dirty="0">
                <a:solidFill>
                  <a:srgbClr val="152B48"/>
                </a:solidFill>
                <a:latin typeface="Montserrat" pitchFamily="2" charset="77"/>
                <a:cs typeface="Arial"/>
              </a:rPr>
              <a:t>h</a:t>
            </a:r>
            <a:r>
              <a:rPr sz="1200" spc="-15" dirty="0">
                <a:solidFill>
                  <a:srgbClr val="152B48"/>
                </a:solidFill>
                <a:latin typeface="Montserrat" pitchFamily="2" charset="77"/>
                <a:cs typeface="Arial"/>
              </a:rPr>
              <a:t>y</a:t>
            </a:r>
            <a:r>
              <a:rPr sz="1200" spc="10" dirty="0">
                <a:solidFill>
                  <a:srgbClr val="152B48"/>
                </a:solidFill>
                <a:latin typeface="Montserrat" pitchFamily="2" charset="77"/>
                <a:cs typeface="Arial"/>
              </a:rPr>
              <a:t>r</a:t>
            </a:r>
            <a:r>
              <a:rPr sz="1200" spc="40" dirty="0">
                <a:solidFill>
                  <a:srgbClr val="152B48"/>
                </a:solidFill>
                <a:latin typeface="Montserrat" pitchFamily="2" charset="77"/>
                <a:cs typeface="Arial"/>
              </a:rPr>
              <a:t>oi</a:t>
            </a:r>
            <a:r>
              <a:rPr sz="1200" spc="-5" dirty="0">
                <a:solidFill>
                  <a:srgbClr val="152B48"/>
                </a:solidFill>
                <a:latin typeface="Montserrat" pitchFamily="2" charset="77"/>
                <a:cs typeface="Arial"/>
              </a:rPr>
              <a:t>d.  2016 </a:t>
            </a:r>
            <a:r>
              <a:rPr sz="1200" dirty="0">
                <a:solidFill>
                  <a:srgbClr val="152B48"/>
                </a:solidFill>
                <a:latin typeface="Montserrat" pitchFamily="2" charset="77"/>
                <a:cs typeface="Arial"/>
              </a:rPr>
              <a:t>Oct;26(10):1343-</a:t>
            </a:r>
            <a:r>
              <a:rPr sz="1200" spc="-55" dirty="0">
                <a:solidFill>
                  <a:srgbClr val="152B48"/>
                </a:solidFill>
                <a:latin typeface="Montserrat" pitchFamily="2" charset="77"/>
                <a:cs typeface="Arial"/>
              </a:rPr>
              <a:t> </a:t>
            </a:r>
            <a:r>
              <a:rPr sz="1200" spc="-5" dirty="0">
                <a:solidFill>
                  <a:srgbClr val="152B48"/>
                </a:solidFill>
                <a:latin typeface="Montserrat" pitchFamily="2" charset="77"/>
                <a:cs typeface="Arial"/>
              </a:rPr>
              <a:t>1421.</a:t>
            </a:r>
            <a:endParaRPr sz="1200" dirty="0">
              <a:solidFill>
                <a:srgbClr val="152B48"/>
              </a:solidFill>
              <a:latin typeface="Montserrat" pitchFamily="2" charset="77"/>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4598507" y="57518"/>
            <a:ext cx="7566991" cy="6054944"/>
          </a:xfrm>
          <a:prstGeom prst="rect">
            <a:avLst/>
          </a:prstGeom>
        </p:spPr>
      </p:pic>
      <p:pic>
        <p:nvPicPr>
          <p:cNvPr id="6" name="Imagen 5"/>
          <p:cNvPicPr>
            <a:picLocks noChangeAspect="1"/>
          </p:cNvPicPr>
          <p:nvPr/>
        </p:nvPicPr>
        <p:blipFill>
          <a:blip r:embed="rId4"/>
          <a:stretch>
            <a:fillRect/>
          </a:stretch>
        </p:blipFill>
        <p:spPr>
          <a:xfrm>
            <a:off x="6956939" y="6271593"/>
            <a:ext cx="4533900" cy="295275"/>
          </a:xfrm>
          <a:prstGeom prst="rect">
            <a:avLst/>
          </a:prstGeom>
        </p:spPr>
      </p:pic>
      <p:sp>
        <p:nvSpPr>
          <p:cNvPr id="8" name="6 Rectángulo redondeado">
            <a:extLst>
              <a:ext uri="{FF2B5EF4-FFF2-40B4-BE49-F238E27FC236}">
                <a16:creationId xmlns:a16="http://schemas.microsoft.com/office/drawing/2014/main" id="{21C216AA-A531-466F-982F-51BFFC9C1D1E}"/>
              </a:ext>
            </a:extLst>
          </p:cNvPr>
          <p:cNvSpPr/>
          <p:nvPr/>
        </p:nvSpPr>
        <p:spPr>
          <a:xfrm>
            <a:off x="5307496" y="5211417"/>
            <a:ext cx="1543878" cy="235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886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31154"/>
            <a:ext cx="9727096" cy="689932"/>
          </a:xfrm>
          <a:prstGeom prst="rect">
            <a:avLst/>
          </a:prstGeom>
        </p:spPr>
        <p:txBody>
          <a:bodyPr vert="horz" wrap="square" lIns="0" tIns="12700" rIns="0" bIns="0" rtlCol="0" anchor="ctr">
            <a:spAutoFit/>
          </a:bodyPr>
          <a:lstStyle/>
          <a:p>
            <a:pPr marL="12700">
              <a:lnSpc>
                <a:spcPct val="100000"/>
              </a:lnSpc>
              <a:spcBef>
                <a:spcPts val="100"/>
              </a:spcBef>
            </a:pPr>
            <a:r>
              <a:rPr lang="es-CO" spc="-215" dirty="0"/>
              <a:t>HIPERTIROIDISMO APATÉTICO</a:t>
            </a:r>
            <a:endParaRPr dirty="0"/>
          </a:p>
        </p:txBody>
      </p:sp>
      <p:sp>
        <p:nvSpPr>
          <p:cNvPr id="4" name="object 4"/>
          <p:cNvSpPr/>
          <p:nvPr/>
        </p:nvSpPr>
        <p:spPr>
          <a:xfrm>
            <a:off x="1116042" y="920171"/>
            <a:ext cx="3073124" cy="308499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5176096" y="1565973"/>
            <a:ext cx="6525574" cy="4072653"/>
          </a:xfrm>
          <a:prstGeom prst="rect">
            <a:avLst/>
          </a:prstGeom>
        </p:spPr>
        <p:txBody>
          <a:bodyPr vert="horz" wrap="square" lIns="0" tIns="12700" rIns="0" bIns="0" rtlCol="0">
            <a:spAutoFit/>
          </a:bodyPr>
          <a:lstStyle/>
          <a:p>
            <a:pPr marL="12700">
              <a:spcBef>
                <a:spcPts val="100"/>
              </a:spcBef>
            </a:pPr>
            <a:r>
              <a:rPr sz="2400" b="1" dirty="0">
                <a:solidFill>
                  <a:srgbClr val="152B48"/>
                </a:solidFill>
                <a:latin typeface="Montserrat" pitchFamily="2" charset="77"/>
                <a:cs typeface="Arial"/>
              </a:rPr>
              <a:t>Ancianos:</a:t>
            </a:r>
            <a:endParaRPr sz="2400" dirty="0">
              <a:solidFill>
                <a:srgbClr val="152B48"/>
              </a:solidFill>
              <a:latin typeface="Montserrat" pitchFamily="2" charset="77"/>
              <a:cs typeface="Arial"/>
            </a:endParaRPr>
          </a:p>
          <a:p>
            <a:pPr marL="812800" indent="-342900">
              <a:spcBef>
                <a:spcPts val="1480"/>
              </a:spcBef>
              <a:buFont typeface="Arial" panose="020B0604020202020204" pitchFamily="34" charset="0"/>
              <a:buChar char="•"/>
              <a:tabLst>
                <a:tab pos="756920" algn="l"/>
              </a:tabLst>
            </a:pPr>
            <a:r>
              <a:rPr sz="2000" spc="-30" dirty="0" err="1">
                <a:solidFill>
                  <a:srgbClr val="152B48"/>
                </a:solidFill>
                <a:latin typeface="Montserrat" pitchFamily="2" charset="77"/>
                <a:cs typeface="Arial"/>
              </a:rPr>
              <a:t>Fibrila</a:t>
            </a:r>
            <a:r>
              <a:rPr sz="2000" spc="60" dirty="0" err="1">
                <a:solidFill>
                  <a:srgbClr val="152B48"/>
                </a:solidFill>
                <a:latin typeface="Montserrat" pitchFamily="2" charset="77"/>
                <a:cs typeface="Arial"/>
              </a:rPr>
              <a:t>ción</a:t>
            </a:r>
            <a:r>
              <a:rPr sz="2000" spc="-165" dirty="0">
                <a:solidFill>
                  <a:srgbClr val="152B48"/>
                </a:solidFill>
                <a:latin typeface="Montserrat" pitchFamily="2" charset="77"/>
                <a:cs typeface="Arial"/>
              </a:rPr>
              <a:t> </a:t>
            </a:r>
            <a:r>
              <a:rPr sz="2000" spc="55" dirty="0">
                <a:solidFill>
                  <a:srgbClr val="152B48"/>
                </a:solidFill>
                <a:latin typeface="Montserrat" pitchFamily="2" charset="77"/>
                <a:cs typeface="Arial"/>
              </a:rPr>
              <a:t>auricular.</a:t>
            </a:r>
            <a:endParaRPr sz="2000" dirty="0">
              <a:solidFill>
                <a:srgbClr val="152B48"/>
              </a:solidFill>
              <a:latin typeface="Montserrat" pitchFamily="2" charset="77"/>
              <a:cs typeface="Arial"/>
            </a:endParaRPr>
          </a:p>
          <a:p>
            <a:pPr marL="812800" indent="-342900">
              <a:spcBef>
                <a:spcPts val="1150"/>
              </a:spcBef>
              <a:buFont typeface="Arial" panose="020B0604020202020204" pitchFamily="34" charset="0"/>
              <a:buChar char="•"/>
              <a:tabLst>
                <a:tab pos="768350" algn="l"/>
              </a:tabLst>
            </a:pPr>
            <a:r>
              <a:rPr sz="2000" spc="-5" dirty="0">
                <a:solidFill>
                  <a:srgbClr val="152B48"/>
                </a:solidFill>
                <a:latin typeface="Montserrat" pitchFamily="2" charset="77"/>
                <a:cs typeface="Arial"/>
              </a:rPr>
              <a:t>Osteoporosis.</a:t>
            </a:r>
            <a:endParaRPr sz="2000" dirty="0">
              <a:solidFill>
                <a:srgbClr val="152B48"/>
              </a:solidFill>
              <a:latin typeface="Montserrat" pitchFamily="2" charset="77"/>
              <a:cs typeface="Arial"/>
            </a:endParaRPr>
          </a:p>
          <a:p>
            <a:pPr marL="812800" indent="-342900">
              <a:spcBef>
                <a:spcPts val="1150"/>
              </a:spcBef>
              <a:buFont typeface="Arial" panose="020B0604020202020204" pitchFamily="34" charset="0"/>
              <a:buChar char="•"/>
              <a:tabLst>
                <a:tab pos="756920" algn="l"/>
              </a:tabLst>
            </a:pPr>
            <a:r>
              <a:rPr sz="2000" spc="25" dirty="0">
                <a:solidFill>
                  <a:srgbClr val="152B48"/>
                </a:solidFill>
                <a:latin typeface="Montserrat" pitchFamily="2" charset="77"/>
                <a:cs typeface="Arial"/>
              </a:rPr>
              <a:t>Letargia.</a:t>
            </a:r>
            <a:endParaRPr sz="2000" dirty="0">
              <a:solidFill>
                <a:srgbClr val="152B48"/>
              </a:solidFill>
              <a:latin typeface="Montserrat" pitchFamily="2" charset="77"/>
              <a:cs typeface="Arial"/>
            </a:endParaRPr>
          </a:p>
          <a:p>
            <a:pPr marL="812800" indent="-342900">
              <a:spcBef>
                <a:spcPts val="1140"/>
              </a:spcBef>
              <a:buFont typeface="Arial" panose="020B0604020202020204" pitchFamily="34" charset="0"/>
              <a:buChar char="•"/>
              <a:tabLst>
                <a:tab pos="760095" algn="l"/>
              </a:tabLst>
            </a:pPr>
            <a:r>
              <a:rPr sz="2000" spc="30" dirty="0">
                <a:solidFill>
                  <a:srgbClr val="152B48"/>
                </a:solidFill>
                <a:latin typeface="Montserrat" pitchFamily="2" charset="77"/>
                <a:cs typeface="Arial"/>
              </a:rPr>
              <a:t>Depresión.</a:t>
            </a:r>
            <a:endParaRPr sz="2000" dirty="0">
              <a:solidFill>
                <a:srgbClr val="152B48"/>
              </a:solidFill>
              <a:latin typeface="Montserrat" pitchFamily="2" charset="77"/>
              <a:cs typeface="Arial"/>
            </a:endParaRPr>
          </a:p>
          <a:p>
            <a:pPr marL="812800" indent="-342900">
              <a:spcBef>
                <a:spcPts val="1150"/>
              </a:spcBef>
              <a:buFont typeface="Arial" panose="020B0604020202020204" pitchFamily="34" charset="0"/>
              <a:buChar char="•"/>
              <a:tabLst>
                <a:tab pos="757555" algn="l"/>
              </a:tabLst>
            </a:pPr>
            <a:r>
              <a:rPr sz="2000" spc="50" dirty="0">
                <a:solidFill>
                  <a:srgbClr val="152B48"/>
                </a:solidFill>
                <a:latin typeface="Montserrat" pitchFamily="2" charset="77"/>
                <a:cs typeface="Arial"/>
              </a:rPr>
              <a:t>Perdida </a:t>
            </a:r>
            <a:r>
              <a:rPr sz="2000" spc="105" dirty="0">
                <a:solidFill>
                  <a:srgbClr val="152B48"/>
                </a:solidFill>
                <a:latin typeface="Montserrat" pitchFamily="2" charset="77"/>
                <a:cs typeface="Arial"/>
              </a:rPr>
              <a:t>de</a:t>
            </a:r>
            <a:r>
              <a:rPr sz="2000" spc="170" dirty="0">
                <a:solidFill>
                  <a:srgbClr val="152B48"/>
                </a:solidFill>
                <a:latin typeface="Montserrat" pitchFamily="2" charset="77"/>
                <a:cs typeface="Arial"/>
              </a:rPr>
              <a:t> </a:t>
            </a:r>
            <a:r>
              <a:rPr sz="2000" spc="15" dirty="0">
                <a:solidFill>
                  <a:srgbClr val="152B48"/>
                </a:solidFill>
                <a:latin typeface="Montserrat" pitchFamily="2" charset="77"/>
                <a:cs typeface="Arial"/>
              </a:rPr>
              <a:t>peso.</a:t>
            </a:r>
            <a:endParaRPr sz="2000" dirty="0">
              <a:solidFill>
                <a:srgbClr val="152B48"/>
              </a:solidFill>
              <a:latin typeface="Montserrat" pitchFamily="2" charset="77"/>
              <a:cs typeface="Arial"/>
            </a:endParaRPr>
          </a:p>
          <a:p>
            <a:pPr marL="812800" indent="-342900">
              <a:spcBef>
                <a:spcPts val="1150"/>
              </a:spcBef>
              <a:buFont typeface="Arial" panose="020B0604020202020204" pitchFamily="34" charset="0"/>
              <a:buChar char="•"/>
              <a:tabLst>
                <a:tab pos="760095" algn="l"/>
              </a:tabLst>
            </a:pPr>
            <a:r>
              <a:rPr sz="2000" spc="60" dirty="0">
                <a:solidFill>
                  <a:srgbClr val="152B48"/>
                </a:solidFill>
                <a:latin typeface="Montserrat" pitchFamily="2" charset="77"/>
                <a:cs typeface="Arial"/>
              </a:rPr>
              <a:t>Debilidad</a:t>
            </a:r>
            <a:r>
              <a:rPr sz="2000" spc="70" dirty="0">
                <a:solidFill>
                  <a:srgbClr val="152B48"/>
                </a:solidFill>
                <a:latin typeface="Montserrat" pitchFamily="2" charset="77"/>
                <a:cs typeface="Arial"/>
              </a:rPr>
              <a:t> </a:t>
            </a:r>
            <a:r>
              <a:rPr sz="2000" spc="15" dirty="0">
                <a:solidFill>
                  <a:srgbClr val="152B48"/>
                </a:solidFill>
                <a:latin typeface="Montserrat" pitchFamily="2" charset="77"/>
                <a:cs typeface="Arial"/>
              </a:rPr>
              <a:t>muscular.</a:t>
            </a:r>
            <a:endParaRPr sz="2000" dirty="0">
              <a:solidFill>
                <a:srgbClr val="152B48"/>
              </a:solidFill>
              <a:latin typeface="Montserrat" pitchFamily="2" charset="77"/>
              <a:cs typeface="Arial"/>
            </a:endParaRPr>
          </a:p>
          <a:p>
            <a:pPr marL="813435" marR="5080" indent="-342900">
              <a:lnSpc>
                <a:spcPct val="102000"/>
              </a:lnSpc>
              <a:spcBef>
                <a:spcPts val="1095"/>
              </a:spcBef>
              <a:buFont typeface="Arial" panose="020B0604020202020204" pitchFamily="34" charset="0"/>
              <a:buChar char="•"/>
              <a:tabLst>
                <a:tab pos="768350" algn="l"/>
              </a:tabLst>
            </a:pPr>
            <a:r>
              <a:rPr sz="2000" spc="20" dirty="0">
                <a:solidFill>
                  <a:srgbClr val="152B48"/>
                </a:solidFill>
                <a:latin typeface="Montserrat" pitchFamily="2" charset="77"/>
                <a:cs typeface="Arial"/>
              </a:rPr>
              <a:t>Menos </a:t>
            </a:r>
            <a:r>
              <a:rPr sz="2000" spc="85" dirty="0">
                <a:solidFill>
                  <a:srgbClr val="152B48"/>
                </a:solidFill>
                <a:latin typeface="Montserrat" pitchFamily="2" charset="77"/>
                <a:cs typeface="Arial"/>
              </a:rPr>
              <a:t>frecuencia</a:t>
            </a:r>
            <a:r>
              <a:rPr sz="2000" spc="30" dirty="0">
                <a:solidFill>
                  <a:srgbClr val="152B48"/>
                </a:solidFill>
                <a:latin typeface="Montserrat" pitchFamily="2" charset="77"/>
                <a:cs typeface="Arial"/>
              </a:rPr>
              <a:t> </a:t>
            </a:r>
            <a:r>
              <a:rPr sz="2000" spc="45" dirty="0">
                <a:solidFill>
                  <a:srgbClr val="152B48"/>
                </a:solidFill>
                <a:latin typeface="Montserrat" pitchFamily="2" charset="77"/>
                <a:cs typeface="Arial"/>
              </a:rPr>
              <a:t>de  </a:t>
            </a:r>
            <a:r>
              <a:rPr sz="2000" spc="60" dirty="0">
                <a:solidFill>
                  <a:srgbClr val="152B48"/>
                </a:solidFill>
                <a:latin typeface="Montserrat" pitchFamily="2" charset="77"/>
                <a:cs typeface="Arial"/>
              </a:rPr>
              <a:t>orbitopatía </a:t>
            </a:r>
            <a:r>
              <a:rPr sz="2000" dirty="0">
                <a:solidFill>
                  <a:srgbClr val="152B48"/>
                </a:solidFill>
                <a:latin typeface="Montserrat" pitchFamily="2" charset="77"/>
                <a:cs typeface="Arial"/>
              </a:rPr>
              <a:t>y</a:t>
            </a:r>
            <a:r>
              <a:rPr sz="2000" spc="5" dirty="0">
                <a:solidFill>
                  <a:srgbClr val="152B48"/>
                </a:solidFill>
                <a:latin typeface="Montserrat" pitchFamily="2" charset="77"/>
                <a:cs typeface="Arial"/>
              </a:rPr>
              <a:t> </a:t>
            </a:r>
            <a:r>
              <a:rPr sz="2000" spc="80" dirty="0" err="1">
                <a:solidFill>
                  <a:srgbClr val="152B48"/>
                </a:solidFill>
                <a:latin typeface="Montserrat" pitchFamily="2" charset="77"/>
                <a:cs typeface="Arial"/>
              </a:rPr>
              <a:t>bocio</a:t>
            </a:r>
            <a:r>
              <a:rPr sz="2000" spc="80" dirty="0">
                <a:solidFill>
                  <a:srgbClr val="152B48"/>
                </a:solidFill>
                <a:latin typeface="Montserrat" pitchFamily="2" charset="77"/>
                <a:cs typeface="Arial"/>
              </a:rPr>
              <a:t>.</a:t>
            </a:r>
            <a:endParaRPr lang="es-CO" sz="2000" spc="80" dirty="0">
              <a:solidFill>
                <a:srgbClr val="152B48"/>
              </a:solidFill>
              <a:latin typeface="Montserrat" pitchFamily="2" charset="77"/>
              <a:cs typeface="Arial"/>
            </a:endParaRPr>
          </a:p>
          <a:p>
            <a:pPr marL="813435" marR="5080" indent="-342900">
              <a:lnSpc>
                <a:spcPct val="102000"/>
              </a:lnSpc>
              <a:spcBef>
                <a:spcPts val="1095"/>
              </a:spcBef>
              <a:buFont typeface="Arial" panose="020B0604020202020204" pitchFamily="34" charset="0"/>
              <a:buChar char="•"/>
              <a:tabLst>
                <a:tab pos="768350" algn="l"/>
              </a:tabLst>
            </a:pPr>
            <a:r>
              <a:rPr lang="es-CO" sz="2000" spc="80" dirty="0">
                <a:solidFill>
                  <a:srgbClr val="152B48"/>
                </a:solidFill>
                <a:latin typeface="Montserrat" pitchFamily="2" charset="77"/>
                <a:cs typeface="Arial"/>
              </a:rPr>
              <a:t>BTMN.</a:t>
            </a:r>
            <a:endParaRPr sz="2000" dirty="0">
              <a:solidFill>
                <a:srgbClr val="152B48"/>
              </a:solidFill>
              <a:latin typeface="Montserrat" pitchFamily="2" charset="77"/>
              <a:cs typeface="Arial"/>
            </a:endParaRPr>
          </a:p>
        </p:txBody>
      </p:sp>
      <p:sp>
        <p:nvSpPr>
          <p:cNvPr id="6" name="Rectángulo 5"/>
          <p:cNvSpPr/>
          <p:nvPr/>
        </p:nvSpPr>
        <p:spPr>
          <a:xfrm>
            <a:off x="8746687" y="6283513"/>
            <a:ext cx="2773516" cy="276999"/>
          </a:xfrm>
          <a:prstGeom prst="rect">
            <a:avLst/>
          </a:prstGeom>
        </p:spPr>
        <p:txBody>
          <a:bodyPr wrap="none">
            <a:spAutoFit/>
          </a:bodyPr>
          <a:lstStyle/>
          <a:p>
            <a:pPr algn="r"/>
            <a:r>
              <a:rPr lang="es-CO" sz="1200" dirty="0">
                <a:solidFill>
                  <a:srgbClr val="152B48"/>
                </a:solidFill>
                <a:latin typeface="Montserrat" pitchFamily="2" charset="77"/>
              </a:rPr>
              <a:t>JAMA. 2015 </a:t>
            </a:r>
            <a:r>
              <a:rPr lang="es-CO" sz="1200" dirty="0" err="1">
                <a:solidFill>
                  <a:srgbClr val="152B48"/>
                </a:solidFill>
                <a:latin typeface="Montserrat" pitchFamily="2" charset="77"/>
              </a:rPr>
              <a:t>Dec</a:t>
            </a:r>
            <a:r>
              <a:rPr lang="es-CO" sz="1200" dirty="0">
                <a:solidFill>
                  <a:srgbClr val="152B48"/>
                </a:solidFill>
                <a:latin typeface="Montserrat" pitchFamily="2" charset="77"/>
              </a:rPr>
              <a:t> 15;314(23):2544-54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397" y="294953"/>
            <a:ext cx="4649565" cy="689932"/>
          </a:xfrm>
          <a:prstGeom prst="rect">
            <a:avLst/>
          </a:prstGeom>
        </p:spPr>
        <p:txBody>
          <a:bodyPr vert="horz" wrap="square" lIns="0" tIns="12700" rIns="0" bIns="0" rtlCol="0" anchor="ctr">
            <a:spAutoFit/>
          </a:bodyPr>
          <a:lstStyle/>
          <a:p>
            <a:pPr marL="12700">
              <a:lnSpc>
                <a:spcPct val="100000"/>
              </a:lnSpc>
              <a:spcBef>
                <a:spcPts val="100"/>
              </a:spcBef>
            </a:pPr>
            <a:r>
              <a:rPr spc="-70" dirty="0"/>
              <a:t>CLASIFICACIÓN</a:t>
            </a:r>
            <a:endParaRPr dirty="0"/>
          </a:p>
        </p:txBody>
      </p:sp>
      <p:sp>
        <p:nvSpPr>
          <p:cNvPr id="3" name="object 3"/>
          <p:cNvSpPr txBox="1"/>
          <p:nvPr/>
        </p:nvSpPr>
        <p:spPr>
          <a:xfrm>
            <a:off x="4989997" y="6242313"/>
            <a:ext cx="6527165" cy="196849"/>
          </a:xfrm>
          <a:prstGeom prst="rect">
            <a:avLst/>
          </a:prstGeom>
        </p:spPr>
        <p:txBody>
          <a:bodyPr vert="horz" wrap="square" lIns="0" tIns="12065" rIns="0" bIns="0" rtlCol="0">
            <a:spAutoFit/>
          </a:bodyPr>
          <a:lstStyle/>
          <a:p>
            <a:pPr marL="12700" marR="5080" algn="r">
              <a:spcBef>
                <a:spcPts val="95"/>
              </a:spcBef>
              <a:tabLst>
                <a:tab pos="6055360" algn="l"/>
              </a:tabLst>
            </a:pPr>
            <a:r>
              <a:rPr sz="1200" spc="-170" dirty="0">
                <a:solidFill>
                  <a:srgbClr val="152B48"/>
                </a:solidFill>
                <a:latin typeface="Montserrat" pitchFamily="2" charset="77"/>
                <a:cs typeface="Arial"/>
              </a:rPr>
              <a:t>T</a:t>
            </a:r>
            <a:r>
              <a:rPr sz="1200" spc="15" dirty="0">
                <a:solidFill>
                  <a:srgbClr val="152B48"/>
                </a:solidFill>
                <a:latin typeface="Montserrat" pitchFamily="2" charset="77"/>
                <a:cs typeface="Arial"/>
              </a:rPr>
              <a:t>h</a:t>
            </a:r>
            <a:r>
              <a:rPr sz="1200" spc="-15" dirty="0">
                <a:solidFill>
                  <a:srgbClr val="152B48"/>
                </a:solidFill>
                <a:latin typeface="Montserrat" pitchFamily="2" charset="77"/>
                <a:cs typeface="Arial"/>
              </a:rPr>
              <a:t>y</a:t>
            </a:r>
            <a:r>
              <a:rPr sz="1200" spc="10" dirty="0">
                <a:solidFill>
                  <a:srgbClr val="152B48"/>
                </a:solidFill>
                <a:latin typeface="Montserrat" pitchFamily="2" charset="77"/>
                <a:cs typeface="Arial"/>
              </a:rPr>
              <a:t>r</a:t>
            </a:r>
            <a:r>
              <a:rPr sz="1200" spc="40" dirty="0">
                <a:solidFill>
                  <a:srgbClr val="152B48"/>
                </a:solidFill>
                <a:latin typeface="Montserrat" pitchFamily="2" charset="77"/>
                <a:cs typeface="Arial"/>
              </a:rPr>
              <a:t>oi</a:t>
            </a:r>
            <a:r>
              <a:rPr sz="1200" spc="-5" dirty="0">
                <a:solidFill>
                  <a:srgbClr val="152B48"/>
                </a:solidFill>
                <a:latin typeface="Montserrat" pitchFamily="2" charset="77"/>
                <a:cs typeface="Arial"/>
              </a:rPr>
              <a:t>d.  2016 </a:t>
            </a:r>
            <a:r>
              <a:rPr sz="1200" dirty="0">
                <a:solidFill>
                  <a:srgbClr val="152B48"/>
                </a:solidFill>
                <a:latin typeface="Montserrat" pitchFamily="2" charset="77"/>
                <a:cs typeface="Arial"/>
              </a:rPr>
              <a:t>Oct;26(10):1343-</a:t>
            </a:r>
            <a:r>
              <a:rPr sz="1200" spc="-55" dirty="0">
                <a:solidFill>
                  <a:srgbClr val="152B48"/>
                </a:solidFill>
                <a:latin typeface="Montserrat" pitchFamily="2" charset="77"/>
                <a:cs typeface="Arial"/>
              </a:rPr>
              <a:t> </a:t>
            </a:r>
            <a:r>
              <a:rPr sz="1200" spc="-5" dirty="0">
                <a:solidFill>
                  <a:srgbClr val="152B48"/>
                </a:solidFill>
                <a:latin typeface="Montserrat" pitchFamily="2" charset="77"/>
                <a:cs typeface="Arial"/>
              </a:rPr>
              <a:t>1421.</a:t>
            </a:r>
            <a:endParaRPr sz="1200" dirty="0">
              <a:solidFill>
                <a:srgbClr val="152B48"/>
              </a:solidFill>
              <a:latin typeface="Montserrat" pitchFamily="2" charset="77"/>
              <a:cs typeface="Arial"/>
            </a:endParaRPr>
          </a:p>
        </p:txBody>
      </p:sp>
      <p:sp>
        <p:nvSpPr>
          <p:cNvPr id="4" name="object 4"/>
          <p:cNvSpPr txBox="1"/>
          <p:nvPr/>
        </p:nvSpPr>
        <p:spPr>
          <a:xfrm>
            <a:off x="5169458" y="1574362"/>
            <a:ext cx="2589049" cy="505908"/>
          </a:xfrm>
          <a:prstGeom prst="rect">
            <a:avLst/>
          </a:prstGeom>
        </p:spPr>
        <p:txBody>
          <a:bodyPr vert="horz" wrap="square" lIns="0" tIns="13335" rIns="0" bIns="0" rtlCol="0">
            <a:spAutoFit/>
          </a:bodyPr>
          <a:lstStyle/>
          <a:p>
            <a:pPr marL="12700">
              <a:spcBef>
                <a:spcPts val="105"/>
              </a:spcBef>
            </a:pPr>
            <a:r>
              <a:rPr sz="3200" b="1" spc="-365" dirty="0">
                <a:solidFill>
                  <a:srgbClr val="152B48"/>
                </a:solidFill>
                <a:latin typeface="Montserrat" pitchFamily="2" charset="77"/>
                <a:cs typeface="Arial"/>
              </a:rPr>
              <a:t>SU</a:t>
            </a:r>
            <a:r>
              <a:rPr sz="3200" b="1" spc="-360" dirty="0">
                <a:solidFill>
                  <a:srgbClr val="152B48"/>
                </a:solidFill>
                <a:latin typeface="Montserrat" pitchFamily="2" charset="77"/>
                <a:cs typeface="Arial"/>
              </a:rPr>
              <a:t>B</a:t>
            </a:r>
            <a:r>
              <a:rPr sz="3200" b="1" spc="-5" dirty="0">
                <a:solidFill>
                  <a:srgbClr val="152B48"/>
                </a:solidFill>
                <a:latin typeface="Montserrat" pitchFamily="2" charset="77"/>
                <a:cs typeface="Arial"/>
              </a:rPr>
              <a:t>C</a:t>
            </a:r>
            <a:r>
              <a:rPr sz="3200" b="1" spc="-555" dirty="0">
                <a:solidFill>
                  <a:srgbClr val="152B48"/>
                </a:solidFill>
                <a:latin typeface="Montserrat" pitchFamily="2" charset="77"/>
                <a:cs typeface="Arial"/>
              </a:rPr>
              <a:t>L</a:t>
            </a:r>
            <a:r>
              <a:rPr sz="3200" b="1" spc="5" dirty="0">
                <a:solidFill>
                  <a:srgbClr val="152B48"/>
                </a:solidFill>
                <a:latin typeface="Montserrat" pitchFamily="2" charset="77"/>
                <a:cs typeface="Arial"/>
              </a:rPr>
              <a:t>ÍN</a:t>
            </a:r>
            <a:r>
              <a:rPr sz="3200" b="1" spc="95" dirty="0">
                <a:solidFill>
                  <a:srgbClr val="152B48"/>
                </a:solidFill>
                <a:latin typeface="Montserrat" pitchFamily="2" charset="77"/>
                <a:cs typeface="Arial"/>
              </a:rPr>
              <a:t>IC</a:t>
            </a:r>
            <a:r>
              <a:rPr sz="3200" b="1" dirty="0">
                <a:solidFill>
                  <a:srgbClr val="152B48"/>
                </a:solidFill>
                <a:latin typeface="Montserrat" pitchFamily="2" charset="77"/>
                <a:cs typeface="Arial"/>
              </a:rPr>
              <a:t>O</a:t>
            </a:r>
            <a:endParaRPr sz="3200" dirty="0">
              <a:solidFill>
                <a:srgbClr val="152B48"/>
              </a:solidFill>
              <a:latin typeface="Montserrat" pitchFamily="2" charset="77"/>
              <a:cs typeface="Arial"/>
            </a:endParaRPr>
          </a:p>
        </p:txBody>
      </p:sp>
      <p:sp>
        <p:nvSpPr>
          <p:cNvPr id="5" name="object 5"/>
          <p:cNvSpPr txBox="1"/>
          <p:nvPr/>
        </p:nvSpPr>
        <p:spPr>
          <a:xfrm>
            <a:off x="4989997" y="2210105"/>
            <a:ext cx="3181985" cy="2299335"/>
          </a:xfrm>
          <a:prstGeom prst="rect">
            <a:avLst/>
          </a:prstGeom>
        </p:spPr>
        <p:txBody>
          <a:bodyPr vert="horz" wrap="square" lIns="0" tIns="198120" rIns="0" bIns="0" rtlCol="0">
            <a:spAutoFit/>
          </a:bodyPr>
          <a:lstStyle/>
          <a:p>
            <a:pPr marL="469900" indent="-457200">
              <a:spcBef>
                <a:spcPts val="1560"/>
              </a:spcBef>
              <a:buFont typeface="Arial" panose="020B0604020202020204" pitchFamily="34" charset="0"/>
              <a:buChar char="•"/>
              <a:tabLst>
                <a:tab pos="469900" algn="l"/>
                <a:tab pos="470534" algn="l"/>
              </a:tabLst>
            </a:pPr>
            <a:r>
              <a:rPr sz="2800" spc="-270" dirty="0">
                <a:solidFill>
                  <a:srgbClr val="152B48"/>
                </a:solidFill>
                <a:latin typeface="Montserrat" pitchFamily="2" charset="77"/>
                <a:cs typeface="Arial"/>
              </a:rPr>
              <a:t>T4</a:t>
            </a:r>
            <a:r>
              <a:rPr sz="2800" spc="65" dirty="0">
                <a:solidFill>
                  <a:srgbClr val="152B48"/>
                </a:solidFill>
                <a:latin typeface="Montserrat" pitchFamily="2" charset="77"/>
                <a:cs typeface="Arial"/>
              </a:rPr>
              <a:t> </a:t>
            </a:r>
            <a:r>
              <a:rPr sz="2800" spc="45" dirty="0">
                <a:solidFill>
                  <a:srgbClr val="152B48"/>
                </a:solidFill>
                <a:latin typeface="Montserrat" pitchFamily="2" charset="77"/>
                <a:cs typeface="Arial"/>
              </a:rPr>
              <a:t>normal</a:t>
            </a:r>
            <a:r>
              <a:rPr lang="es-ES" sz="2800" spc="45" dirty="0">
                <a:solidFill>
                  <a:srgbClr val="152B48"/>
                </a:solidFill>
                <a:latin typeface="Montserrat" pitchFamily="2" charset="77"/>
                <a:cs typeface="Arial"/>
              </a:rPr>
              <a:t>.</a:t>
            </a:r>
            <a:endParaRPr sz="2800" dirty="0">
              <a:solidFill>
                <a:srgbClr val="152B48"/>
              </a:solidFill>
              <a:latin typeface="Montserrat" pitchFamily="2" charset="77"/>
              <a:cs typeface="Arial"/>
            </a:endParaRPr>
          </a:p>
          <a:p>
            <a:pPr marL="469900" indent="-457200">
              <a:spcBef>
                <a:spcPts val="1465"/>
              </a:spcBef>
              <a:buFont typeface="Arial" panose="020B0604020202020204" pitchFamily="34" charset="0"/>
              <a:buChar char="•"/>
              <a:tabLst>
                <a:tab pos="469900" algn="l"/>
                <a:tab pos="470534" algn="l"/>
              </a:tabLst>
            </a:pPr>
            <a:r>
              <a:rPr sz="2800" spc="-375" dirty="0">
                <a:solidFill>
                  <a:srgbClr val="152B48"/>
                </a:solidFill>
                <a:latin typeface="Montserrat" pitchFamily="2" charset="77"/>
                <a:cs typeface="Arial"/>
              </a:rPr>
              <a:t>TSH</a:t>
            </a:r>
            <a:r>
              <a:rPr sz="2800" spc="5" dirty="0">
                <a:solidFill>
                  <a:srgbClr val="152B48"/>
                </a:solidFill>
                <a:latin typeface="Montserrat" pitchFamily="2" charset="77"/>
                <a:cs typeface="Arial"/>
              </a:rPr>
              <a:t> </a:t>
            </a:r>
            <a:r>
              <a:rPr sz="2800" spc="-5" dirty="0">
                <a:solidFill>
                  <a:srgbClr val="152B48"/>
                </a:solidFill>
                <a:latin typeface="Montserrat" pitchFamily="2" charset="77"/>
                <a:cs typeface="Arial"/>
              </a:rPr>
              <a:t>↓</a:t>
            </a:r>
            <a:r>
              <a:rPr lang="es-ES" sz="2800" spc="-5" dirty="0">
                <a:solidFill>
                  <a:srgbClr val="152B48"/>
                </a:solidFill>
                <a:latin typeface="Montserrat" pitchFamily="2" charset="77"/>
                <a:cs typeface="Arial"/>
              </a:rPr>
              <a:t>.</a:t>
            </a:r>
            <a:endParaRPr sz="2800" dirty="0">
              <a:solidFill>
                <a:srgbClr val="152B48"/>
              </a:solidFill>
              <a:latin typeface="Montserrat" pitchFamily="2" charset="77"/>
              <a:cs typeface="Arial"/>
            </a:endParaRPr>
          </a:p>
          <a:p>
            <a:pPr marL="469900" marR="5080" indent="-457200">
              <a:lnSpc>
                <a:spcPct val="101800"/>
              </a:lnSpc>
              <a:spcBef>
                <a:spcPts val="1415"/>
              </a:spcBef>
              <a:buFont typeface="Arial" panose="020B0604020202020204" pitchFamily="34" charset="0"/>
              <a:buChar char="•"/>
              <a:tabLst>
                <a:tab pos="469900" algn="l"/>
                <a:tab pos="470534" algn="l"/>
              </a:tabLst>
            </a:pPr>
            <a:r>
              <a:rPr sz="2800" spc="50" dirty="0">
                <a:solidFill>
                  <a:srgbClr val="152B48"/>
                </a:solidFill>
                <a:latin typeface="Montserrat" pitchFamily="2" charset="77"/>
                <a:cs typeface="Arial"/>
              </a:rPr>
              <a:t>Prevalencia</a:t>
            </a:r>
            <a:r>
              <a:rPr sz="2800" spc="-25" dirty="0">
                <a:solidFill>
                  <a:srgbClr val="152B48"/>
                </a:solidFill>
                <a:latin typeface="Montserrat" pitchFamily="2" charset="77"/>
                <a:cs typeface="Arial"/>
              </a:rPr>
              <a:t> </a:t>
            </a:r>
            <a:r>
              <a:rPr sz="2800" spc="-190" dirty="0">
                <a:solidFill>
                  <a:srgbClr val="152B48"/>
                </a:solidFill>
                <a:latin typeface="Montserrat" pitchFamily="2" charset="77"/>
                <a:cs typeface="Arial"/>
              </a:rPr>
              <a:t>USA  </a:t>
            </a:r>
            <a:r>
              <a:rPr sz="2800" spc="-95" dirty="0">
                <a:solidFill>
                  <a:srgbClr val="152B48"/>
                </a:solidFill>
                <a:latin typeface="Montserrat" pitchFamily="2" charset="77"/>
                <a:cs typeface="Arial"/>
              </a:rPr>
              <a:t>0.7%</a:t>
            </a:r>
            <a:r>
              <a:rPr lang="es-ES" sz="2800" spc="-95" dirty="0">
                <a:solidFill>
                  <a:srgbClr val="152B48"/>
                </a:solidFill>
                <a:latin typeface="Montserrat" pitchFamily="2" charset="77"/>
                <a:cs typeface="Arial"/>
              </a:rPr>
              <a:t>.</a:t>
            </a:r>
            <a:endParaRPr sz="2800" dirty="0">
              <a:solidFill>
                <a:srgbClr val="152B48"/>
              </a:solidFill>
              <a:latin typeface="Montserrat" pitchFamily="2" charset="77"/>
              <a:cs typeface="Arial"/>
            </a:endParaRPr>
          </a:p>
        </p:txBody>
      </p:sp>
      <p:sp>
        <p:nvSpPr>
          <p:cNvPr id="6" name="object 6"/>
          <p:cNvSpPr txBox="1"/>
          <p:nvPr/>
        </p:nvSpPr>
        <p:spPr>
          <a:xfrm>
            <a:off x="8905461" y="1574362"/>
            <a:ext cx="2814344" cy="505908"/>
          </a:xfrm>
          <a:prstGeom prst="rect">
            <a:avLst/>
          </a:prstGeom>
        </p:spPr>
        <p:txBody>
          <a:bodyPr vert="horz" wrap="square" lIns="0" tIns="13335" rIns="0" bIns="0" rtlCol="0">
            <a:spAutoFit/>
          </a:bodyPr>
          <a:lstStyle/>
          <a:p>
            <a:pPr marL="12700">
              <a:spcBef>
                <a:spcPts val="105"/>
              </a:spcBef>
            </a:pPr>
            <a:r>
              <a:rPr sz="3200" b="1" spc="-180" dirty="0">
                <a:solidFill>
                  <a:srgbClr val="152B48"/>
                </a:solidFill>
                <a:latin typeface="Montserrat" pitchFamily="2" charset="77"/>
                <a:cs typeface="Arial"/>
              </a:rPr>
              <a:t>MANIFIESTO</a:t>
            </a:r>
            <a:endParaRPr sz="3200" dirty="0">
              <a:solidFill>
                <a:srgbClr val="152B48"/>
              </a:solidFill>
              <a:latin typeface="Montserrat" pitchFamily="2" charset="77"/>
              <a:cs typeface="Arial"/>
            </a:endParaRPr>
          </a:p>
        </p:txBody>
      </p:sp>
      <p:sp>
        <p:nvSpPr>
          <p:cNvPr id="7" name="object 7"/>
          <p:cNvSpPr txBox="1"/>
          <p:nvPr/>
        </p:nvSpPr>
        <p:spPr>
          <a:xfrm>
            <a:off x="8721640" y="2210105"/>
            <a:ext cx="3181985" cy="2299335"/>
          </a:xfrm>
          <a:prstGeom prst="rect">
            <a:avLst/>
          </a:prstGeom>
        </p:spPr>
        <p:txBody>
          <a:bodyPr vert="horz" wrap="square" lIns="0" tIns="198120" rIns="0" bIns="0" rtlCol="0">
            <a:spAutoFit/>
          </a:bodyPr>
          <a:lstStyle/>
          <a:p>
            <a:pPr marL="469900" indent="-457200">
              <a:spcBef>
                <a:spcPts val="1560"/>
              </a:spcBef>
              <a:buFont typeface="Arial" panose="020B0604020202020204" pitchFamily="34" charset="0"/>
              <a:buChar char="•"/>
              <a:tabLst>
                <a:tab pos="469900" algn="l"/>
                <a:tab pos="470534" algn="l"/>
              </a:tabLst>
            </a:pPr>
            <a:r>
              <a:rPr sz="2800" spc="-270" dirty="0">
                <a:solidFill>
                  <a:srgbClr val="152B48"/>
                </a:solidFill>
                <a:latin typeface="Montserrat" pitchFamily="2" charset="77"/>
                <a:cs typeface="Arial"/>
              </a:rPr>
              <a:t>T4 </a:t>
            </a:r>
            <a:r>
              <a:rPr sz="2800" spc="80" dirty="0">
                <a:solidFill>
                  <a:srgbClr val="152B48"/>
                </a:solidFill>
                <a:latin typeface="Montserrat" pitchFamily="2" charset="77"/>
                <a:cs typeface="Arial"/>
              </a:rPr>
              <a:t>libre</a:t>
            </a:r>
            <a:r>
              <a:rPr sz="2800" spc="-265" dirty="0">
                <a:solidFill>
                  <a:srgbClr val="152B48"/>
                </a:solidFill>
                <a:latin typeface="Montserrat" pitchFamily="2" charset="77"/>
                <a:cs typeface="Arial"/>
              </a:rPr>
              <a:t> </a:t>
            </a:r>
            <a:r>
              <a:rPr sz="2800" spc="-5" dirty="0">
                <a:solidFill>
                  <a:srgbClr val="152B48"/>
                </a:solidFill>
                <a:latin typeface="Montserrat" pitchFamily="2" charset="77"/>
                <a:cs typeface="Arial"/>
              </a:rPr>
              <a:t>↑</a:t>
            </a:r>
            <a:r>
              <a:rPr lang="es-ES" sz="2800" spc="-5" dirty="0">
                <a:solidFill>
                  <a:srgbClr val="152B48"/>
                </a:solidFill>
                <a:latin typeface="Montserrat" pitchFamily="2" charset="77"/>
                <a:cs typeface="Arial"/>
              </a:rPr>
              <a:t>.</a:t>
            </a:r>
            <a:endParaRPr sz="2800" dirty="0">
              <a:solidFill>
                <a:srgbClr val="152B48"/>
              </a:solidFill>
              <a:latin typeface="Montserrat" pitchFamily="2" charset="77"/>
              <a:cs typeface="Arial"/>
            </a:endParaRPr>
          </a:p>
          <a:p>
            <a:pPr marL="469900" indent="-457200">
              <a:spcBef>
                <a:spcPts val="1465"/>
              </a:spcBef>
              <a:buFont typeface="Arial" panose="020B0604020202020204" pitchFamily="34" charset="0"/>
              <a:buChar char="•"/>
              <a:tabLst>
                <a:tab pos="469900" algn="l"/>
                <a:tab pos="470534" algn="l"/>
              </a:tabLst>
            </a:pPr>
            <a:r>
              <a:rPr sz="2800" spc="-375" dirty="0">
                <a:solidFill>
                  <a:srgbClr val="152B48"/>
                </a:solidFill>
                <a:latin typeface="Montserrat" pitchFamily="2" charset="77"/>
                <a:cs typeface="Arial"/>
              </a:rPr>
              <a:t>TSH</a:t>
            </a:r>
            <a:r>
              <a:rPr sz="2800" spc="5" dirty="0">
                <a:solidFill>
                  <a:srgbClr val="152B48"/>
                </a:solidFill>
                <a:latin typeface="Montserrat" pitchFamily="2" charset="77"/>
                <a:cs typeface="Arial"/>
              </a:rPr>
              <a:t> </a:t>
            </a:r>
            <a:r>
              <a:rPr sz="2800" spc="-5" dirty="0">
                <a:solidFill>
                  <a:srgbClr val="152B48"/>
                </a:solidFill>
                <a:latin typeface="Montserrat" pitchFamily="2" charset="77"/>
                <a:cs typeface="Arial"/>
              </a:rPr>
              <a:t>↓</a:t>
            </a:r>
            <a:r>
              <a:rPr lang="es-ES" sz="2800" spc="-5" dirty="0">
                <a:solidFill>
                  <a:srgbClr val="152B48"/>
                </a:solidFill>
                <a:latin typeface="Montserrat" pitchFamily="2" charset="77"/>
                <a:cs typeface="Arial"/>
              </a:rPr>
              <a:t>.</a:t>
            </a:r>
            <a:endParaRPr sz="2800" dirty="0">
              <a:solidFill>
                <a:srgbClr val="152B48"/>
              </a:solidFill>
              <a:latin typeface="Montserrat" pitchFamily="2" charset="77"/>
              <a:cs typeface="Arial"/>
            </a:endParaRPr>
          </a:p>
          <a:p>
            <a:pPr marL="469900" marR="5080" indent="-457200">
              <a:lnSpc>
                <a:spcPct val="101800"/>
              </a:lnSpc>
              <a:spcBef>
                <a:spcPts val="1415"/>
              </a:spcBef>
              <a:buFont typeface="Arial" panose="020B0604020202020204" pitchFamily="34" charset="0"/>
              <a:buChar char="•"/>
              <a:tabLst>
                <a:tab pos="469900" algn="l"/>
                <a:tab pos="470534" algn="l"/>
              </a:tabLst>
            </a:pPr>
            <a:r>
              <a:rPr sz="2800" spc="50" dirty="0">
                <a:solidFill>
                  <a:srgbClr val="152B48"/>
                </a:solidFill>
                <a:latin typeface="Montserrat" pitchFamily="2" charset="77"/>
                <a:cs typeface="Arial"/>
              </a:rPr>
              <a:t>Prevalencia</a:t>
            </a:r>
            <a:r>
              <a:rPr sz="2800" spc="-25" dirty="0">
                <a:solidFill>
                  <a:srgbClr val="152B48"/>
                </a:solidFill>
                <a:latin typeface="Montserrat" pitchFamily="2" charset="77"/>
                <a:cs typeface="Arial"/>
              </a:rPr>
              <a:t> </a:t>
            </a:r>
            <a:r>
              <a:rPr sz="2800" spc="-190" dirty="0">
                <a:solidFill>
                  <a:srgbClr val="152B48"/>
                </a:solidFill>
                <a:latin typeface="Montserrat" pitchFamily="2" charset="77"/>
                <a:cs typeface="Arial"/>
              </a:rPr>
              <a:t>USA  </a:t>
            </a:r>
            <a:r>
              <a:rPr sz="2800" spc="-95" dirty="0">
                <a:solidFill>
                  <a:srgbClr val="152B48"/>
                </a:solidFill>
                <a:latin typeface="Montserrat" pitchFamily="2" charset="77"/>
                <a:cs typeface="Arial"/>
              </a:rPr>
              <a:t>0.5%</a:t>
            </a:r>
            <a:r>
              <a:rPr lang="es-ES" sz="2800" spc="-95" dirty="0">
                <a:solidFill>
                  <a:srgbClr val="152B48"/>
                </a:solidFill>
                <a:latin typeface="Montserrat" pitchFamily="2" charset="77"/>
                <a:cs typeface="Arial"/>
              </a:rPr>
              <a:t>.</a:t>
            </a:r>
            <a:endParaRPr sz="2800" dirty="0">
              <a:solidFill>
                <a:srgbClr val="152B48"/>
              </a:solidFill>
              <a:latin typeface="Montserrat" pitchFamily="2" charset="77"/>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03FC6A-BFBD-4511-8868-B8EBC3EFD2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1445" y="344284"/>
            <a:ext cx="7048950" cy="5202327"/>
          </a:xfrm>
          <a:prstGeom prst="rect">
            <a:avLst/>
          </a:prstGeom>
        </p:spPr>
      </p:pic>
      <p:sp>
        <p:nvSpPr>
          <p:cNvPr id="4" name="CuadroTexto 3">
            <a:extLst>
              <a:ext uri="{FF2B5EF4-FFF2-40B4-BE49-F238E27FC236}">
                <a16:creationId xmlns:a16="http://schemas.microsoft.com/office/drawing/2014/main" id="{76E28555-715A-4A12-9BEC-5E180718EA6E}"/>
              </a:ext>
            </a:extLst>
          </p:cNvPr>
          <p:cNvSpPr txBox="1"/>
          <p:nvPr/>
        </p:nvSpPr>
        <p:spPr>
          <a:xfrm>
            <a:off x="8587380" y="6359827"/>
            <a:ext cx="3383015" cy="276999"/>
          </a:xfrm>
          <a:prstGeom prst="rect">
            <a:avLst/>
          </a:prstGeom>
          <a:noFill/>
        </p:spPr>
        <p:txBody>
          <a:bodyPr wrap="square">
            <a:spAutoFit/>
          </a:bodyPr>
          <a:lstStyle/>
          <a:p>
            <a:r>
              <a:rPr lang="es-CO" sz="1200" dirty="0" err="1">
                <a:solidFill>
                  <a:srgbClr val="152B48"/>
                </a:solidFill>
                <a:latin typeface="Montserrat" pitchFamily="2" charset="77"/>
              </a:rPr>
              <a:t>Nat</a:t>
            </a:r>
            <a:r>
              <a:rPr lang="es-CO" sz="1200" dirty="0">
                <a:solidFill>
                  <a:srgbClr val="152B48"/>
                </a:solidFill>
                <a:latin typeface="Montserrat" pitchFamily="2" charset="77"/>
              </a:rPr>
              <a:t> </a:t>
            </a:r>
            <a:r>
              <a:rPr lang="es-CO" sz="1200" dirty="0" err="1">
                <a:solidFill>
                  <a:srgbClr val="152B48"/>
                </a:solidFill>
                <a:latin typeface="Montserrat" pitchFamily="2" charset="77"/>
              </a:rPr>
              <a:t>Rev</a:t>
            </a:r>
            <a:r>
              <a:rPr lang="es-CO" sz="1200" dirty="0">
                <a:solidFill>
                  <a:srgbClr val="152B48"/>
                </a:solidFill>
                <a:latin typeface="Montserrat" pitchFamily="2" charset="77"/>
              </a:rPr>
              <a:t> </a:t>
            </a:r>
            <a:r>
              <a:rPr lang="es-CO" sz="1200" dirty="0" err="1">
                <a:solidFill>
                  <a:srgbClr val="152B48"/>
                </a:solidFill>
                <a:latin typeface="Montserrat" pitchFamily="2" charset="77"/>
              </a:rPr>
              <a:t>Endocrinol</a:t>
            </a:r>
            <a:r>
              <a:rPr lang="es-CO" sz="1200" dirty="0">
                <a:solidFill>
                  <a:srgbClr val="152B48"/>
                </a:solidFill>
                <a:latin typeface="Montserrat" pitchFamily="2" charset="77"/>
              </a:rPr>
              <a:t> 14, 301–316 (2018).</a:t>
            </a:r>
          </a:p>
        </p:txBody>
      </p:sp>
    </p:spTree>
    <p:extLst>
      <p:ext uri="{BB962C8B-B14F-4D97-AF65-F5344CB8AC3E}">
        <p14:creationId xmlns:p14="http://schemas.microsoft.com/office/powerpoint/2010/main" val="63502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881687" y="1403337"/>
            <a:ext cx="7310313" cy="4629729"/>
          </a:xfrm>
          <a:prstGeom prst="rect">
            <a:avLst/>
          </a:prstGeom>
        </p:spPr>
        <p:txBody>
          <a:bodyPr vert="horz" wrap="square" lIns="0" tIns="6985" rIns="0" bIns="0" rtlCol="0">
            <a:spAutoFit/>
          </a:bodyPr>
          <a:lstStyle/>
          <a:p>
            <a:pPr marL="354965" marR="5080" indent="-354965">
              <a:lnSpc>
                <a:spcPct val="102000"/>
              </a:lnSpc>
              <a:spcBef>
                <a:spcPts val="55"/>
              </a:spcBef>
              <a:buChar char="•"/>
              <a:tabLst>
                <a:tab pos="354965" algn="l"/>
                <a:tab pos="355600" algn="l"/>
              </a:tabLst>
            </a:pPr>
            <a:r>
              <a:rPr sz="2000" spc="-45" dirty="0">
                <a:solidFill>
                  <a:srgbClr val="152B48"/>
                </a:solidFill>
                <a:latin typeface="Montserrat" pitchFamily="2" charset="77"/>
                <a:cs typeface="Arial"/>
              </a:rPr>
              <a:t>Útil </a:t>
            </a:r>
            <a:r>
              <a:rPr sz="2000" spc="75" dirty="0">
                <a:solidFill>
                  <a:srgbClr val="152B48"/>
                </a:solidFill>
                <a:latin typeface="Montserrat" pitchFamily="2" charset="77"/>
                <a:cs typeface="Arial"/>
              </a:rPr>
              <a:t>en </a:t>
            </a:r>
            <a:r>
              <a:rPr sz="2000" spc="25" dirty="0">
                <a:solidFill>
                  <a:srgbClr val="152B48"/>
                </a:solidFill>
                <a:latin typeface="Montserrat" pitchFamily="2" charset="77"/>
                <a:cs typeface="Arial"/>
              </a:rPr>
              <a:t>valorar </a:t>
            </a:r>
            <a:r>
              <a:rPr sz="2000" spc="45" dirty="0">
                <a:solidFill>
                  <a:srgbClr val="152B48"/>
                </a:solidFill>
                <a:latin typeface="Montserrat" pitchFamily="2" charset="77"/>
                <a:cs typeface="Arial"/>
              </a:rPr>
              <a:t>la </a:t>
            </a:r>
            <a:r>
              <a:rPr sz="2000" spc="40" dirty="0">
                <a:solidFill>
                  <a:srgbClr val="152B48"/>
                </a:solidFill>
                <a:latin typeface="Montserrat" pitchFamily="2" charset="77"/>
                <a:cs typeface="Arial"/>
              </a:rPr>
              <a:t>etiología </a:t>
            </a:r>
            <a:r>
              <a:rPr sz="2000" spc="45" dirty="0">
                <a:solidFill>
                  <a:srgbClr val="152B48"/>
                </a:solidFill>
                <a:latin typeface="Montserrat" pitchFamily="2" charset="77"/>
                <a:cs typeface="Arial"/>
              </a:rPr>
              <a:t>de la </a:t>
            </a:r>
            <a:r>
              <a:rPr sz="2000" spc="-15" dirty="0">
                <a:solidFill>
                  <a:srgbClr val="152B48"/>
                </a:solidFill>
                <a:latin typeface="Montserrat" pitchFamily="2" charset="77"/>
                <a:cs typeface="Arial"/>
              </a:rPr>
              <a:t>tirotoxicosis </a:t>
            </a:r>
            <a:r>
              <a:rPr sz="2000" spc="85" dirty="0">
                <a:solidFill>
                  <a:srgbClr val="152B48"/>
                </a:solidFill>
                <a:latin typeface="Montserrat" pitchFamily="2" charset="77"/>
                <a:cs typeface="Arial"/>
              </a:rPr>
              <a:t>cuando </a:t>
            </a:r>
            <a:r>
              <a:rPr sz="2000" spc="-65" dirty="0">
                <a:solidFill>
                  <a:srgbClr val="152B48"/>
                </a:solidFill>
                <a:latin typeface="Montserrat" pitchFamily="2" charset="77"/>
                <a:cs typeface="Arial"/>
              </a:rPr>
              <a:t>se  </a:t>
            </a:r>
            <a:r>
              <a:rPr sz="2000" spc="70" dirty="0" err="1">
                <a:solidFill>
                  <a:srgbClr val="152B48"/>
                </a:solidFill>
                <a:latin typeface="Montserrat" pitchFamily="2" charset="77"/>
                <a:cs typeface="Arial"/>
              </a:rPr>
              <a:t>contraindic</a:t>
            </a:r>
            <a:r>
              <a:rPr lang="es-CO" sz="2000" spc="70" dirty="0">
                <a:solidFill>
                  <a:srgbClr val="152B48"/>
                </a:solidFill>
                <a:latin typeface="Montserrat" pitchFamily="2" charset="77"/>
                <a:cs typeface="Arial"/>
              </a:rPr>
              <a:t>a</a:t>
            </a:r>
            <a:r>
              <a:rPr sz="2000" spc="70" dirty="0">
                <a:solidFill>
                  <a:srgbClr val="152B48"/>
                </a:solidFill>
                <a:latin typeface="Montserrat" pitchFamily="2" charset="77"/>
                <a:cs typeface="Arial"/>
              </a:rPr>
              <a:t> </a:t>
            </a:r>
            <a:r>
              <a:rPr sz="2000" dirty="0">
                <a:solidFill>
                  <a:srgbClr val="152B48"/>
                </a:solidFill>
                <a:latin typeface="Montserrat" pitchFamily="2" charset="77"/>
                <a:cs typeface="Arial"/>
              </a:rPr>
              <a:t>a </a:t>
            </a:r>
            <a:r>
              <a:rPr sz="2000" spc="45" dirty="0">
                <a:solidFill>
                  <a:srgbClr val="152B48"/>
                </a:solidFill>
                <a:latin typeface="Montserrat" pitchFamily="2" charset="77"/>
                <a:cs typeface="Arial"/>
              </a:rPr>
              <a:t>la</a:t>
            </a:r>
            <a:r>
              <a:rPr sz="2000" spc="-25" dirty="0">
                <a:solidFill>
                  <a:srgbClr val="152B48"/>
                </a:solidFill>
                <a:latin typeface="Montserrat" pitchFamily="2" charset="77"/>
                <a:cs typeface="Arial"/>
              </a:rPr>
              <a:t> </a:t>
            </a:r>
            <a:r>
              <a:rPr sz="2000" spc="85" dirty="0" err="1">
                <a:solidFill>
                  <a:srgbClr val="152B48"/>
                </a:solidFill>
                <a:latin typeface="Montserrat" pitchFamily="2" charset="77"/>
                <a:cs typeface="Arial"/>
              </a:rPr>
              <a:t>gammagrafía</a:t>
            </a:r>
            <a:r>
              <a:rPr sz="2000" spc="85" dirty="0">
                <a:solidFill>
                  <a:srgbClr val="152B48"/>
                </a:solidFill>
                <a:latin typeface="Montserrat" pitchFamily="2" charset="77"/>
                <a:cs typeface="Arial"/>
              </a:rPr>
              <a:t>:</a:t>
            </a:r>
            <a:endParaRPr lang="es-ES" sz="2000" spc="85" dirty="0">
              <a:solidFill>
                <a:srgbClr val="152B48"/>
              </a:solidFill>
              <a:latin typeface="Montserrat" pitchFamily="2" charset="77"/>
              <a:cs typeface="Arial"/>
            </a:endParaRPr>
          </a:p>
          <a:p>
            <a:pPr marL="354965" marR="5080" indent="-354965">
              <a:lnSpc>
                <a:spcPct val="102000"/>
              </a:lnSpc>
              <a:spcBef>
                <a:spcPts val="55"/>
              </a:spcBef>
              <a:buChar char="•"/>
              <a:tabLst>
                <a:tab pos="354965" algn="l"/>
                <a:tab pos="355600" algn="l"/>
              </a:tabLst>
            </a:pPr>
            <a:endParaRPr lang="es-ES" sz="2000" dirty="0">
              <a:solidFill>
                <a:srgbClr val="152B48"/>
              </a:solidFill>
              <a:latin typeface="Montserrat" pitchFamily="2" charset="77"/>
              <a:cs typeface="Arial"/>
            </a:endParaRPr>
          </a:p>
          <a:p>
            <a:pPr marL="742950" marR="5080" lvl="1" indent="-285750">
              <a:lnSpc>
                <a:spcPct val="102000"/>
              </a:lnSpc>
              <a:spcBef>
                <a:spcPts val="55"/>
              </a:spcBef>
              <a:buFont typeface="Wingdings" pitchFamily="2" charset="2"/>
              <a:buChar char="§"/>
              <a:tabLst>
                <a:tab pos="354965" algn="l"/>
                <a:tab pos="355600" algn="l"/>
              </a:tabLst>
            </a:pPr>
            <a:r>
              <a:rPr spc="5" dirty="0" err="1">
                <a:solidFill>
                  <a:srgbClr val="152B48"/>
                </a:solidFill>
                <a:latin typeface="Montserrat" pitchFamily="2" charset="77"/>
                <a:cs typeface="Arial"/>
              </a:rPr>
              <a:t>Hipertiroidismo</a:t>
            </a:r>
            <a:r>
              <a:rPr lang="es-ES" spc="5" dirty="0">
                <a:solidFill>
                  <a:srgbClr val="152B48"/>
                </a:solidFill>
                <a:latin typeface="Montserrat" pitchFamily="2" charset="77"/>
                <a:cs typeface="Arial"/>
              </a:rPr>
              <a:t> </a:t>
            </a:r>
            <a:r>
              <a:rPr lang="es-ES" spc="5" dirty="0">
                <a:solidFill>
                  <a:srgbClr val="152B48"/>
                </a:solidFill>
                <a:latin typeface="Montserrat" pitchFamily="2" charset="77"/>
                <a:cs typeface="Arial"/>
                <a:sym typeface="Wingdings" pitchFamily="2" charset="2"/>
              </a:rPr>
              <a:t> m</a:t>
            </a:r>
            <a:r>
              <a:rPr spc="30" dirty="0" err="1">
                <a:solidFill>
                  <a:srgbClr val="152B48"/>
                </a:solidFill>
                <a:latin typeface="Montserrat" pitchFamily="2" charset="77"/>
                <a:cs typeface="Arial"/>
              </a:rPr>
              <a:t>ayor</a:t>
            </a:r>
            <a:r>
              <a:rPr spc="30" dirty="0">
                <a:solidFill>
                  <a:srgbClr val="152B48"/>
                </a:solidFill>
                <a:latin typeface="Montserrat" pitchFamily="2" charset="77"/>
                <a:cs typeface="Arial"/>
              </a:rPr>
              <a:t> </a:t>
            </a:r>
            <a:r>
              <a:rPr spc="55" dirty="0">
                <a:solidFill>
                  <a:srgbClr val="152B48"/>
                </a:solidFill>
                <a:latin typeface="Montserrat" pitchFamily="2" charset="77"/>
                <a:cs typeface="Arial"/>
              </a:rPr>
              <a:t>producción </a:t>
            </a:r>
            <a:r>
              <a:rPr spc="40" dirty="0">
                <a:solidFill>
                  <a:srgbClr val="152B48"/>
                </a:solidFill>
                <a:latin typeface="Montserrat" pitchFamily="2" charset="77"/>
                <a:cs typeface="Arial"/>
              </a:rPr>
              <a:t>de </a:t>
            </a:r>
            <a:r>
              <a:rPr spc="-180" dirty="0">
                <a:solidFill>
                  <a:srgbClr val="152B48"/>
                </a:solidFill>
                <a:latin typeface="Montserrat" pitchFamily="2" charset="77"/>
                <a:cs typeface="Arial"/>
              </a:rPr>
              <a:t>T3</a:t>
            </a:r>
            <a:r>
              <a:rPr lang="es-CO" spc="-180" dirty="0">
                <a:solidFill>
                  <a:srgbClr val="152B48"/>
                </a:solidFill>
                <a:latin typeface="Montserrat" pitchFamily="2" charset="77"/>
                <a:cs typeface="Arial"/>
              </a:rPr>
              <a:t> </a:t>
            </a:r>
            <a:r>
              <a:rPr spc="-180" dirty="0">
                <a:solidFill>
                  <a:srgbClr val="152B48"/>
                </a:solidFill>
                <a:latin typeface="Montserrat" pitchFamily="2" charset="77"/>
                <a:cs typeface="Arial"/>
              </a:rPr>
              <a:t> </a:t>
            </a:r>
            <a:r>
              <a:rPr spc="55" dirty="0">
                <a:solidFill>
                  <a:srgbClr val="152B48"/>
                </a:solidFill>
                <a:latin typeface="Montserrat" pitchFamily="2" charset="77"/>
                <a:cs typeface="Arial"/>
              </a:rPr>
              <a:t>que</a:t>
            </a:r>
            <a:r>
              <a:rPr spc="180" dirty="0">
                <a:solidFill>
                  <a:srgbClr val="152B48"/>
                </a:solidFill>
                <a:latin typeface="Montserrat" pitchFamily="2" charset="77"/>
                <a:cs typeface="Arial"/>
              </a:rPr>
              <a:t> </a:t>
            </a:r>
            <a:r>
              <a:rPr spc="-125" dirty="0">
                <a:solidFill>
                  <a:srgbClr val="152B48"/>
                </a:solidFill>
                <a:latin typeface="Montserrat" pitchFamily="2" charset="77"/>
                <a:cs typeface="Arial"/>
              </a:rPr>
              <a:t>T4.</a:t>
            </a:r>
            <a:endParaRPr dirty="0">
              <a:solidFill>
                <a:srgbClr val="152B48"/>
              </a:solidFill>
              <a:latin typeface="Montserrat" pitchFamily="2" charset="77"/>
              <a:cs typeface="Arial"/>
            </a:endParaRPr>
          </a:p>
          <a:p>
            <a:pPr marL="755650" lvl="1" indent="-286385">
              <a:spcBef>
                <a:spcPts val="1150"/>
              </a:spcBef>
              <a:buFont typeface="Wingdings" pitchFamily="2" charset="2"/>
              <a:buChar char="§"/>
              <a:tabLst>
                <a:tab pos="756285" algn="l"/>
              </a:tabLst>
            </a:pPr>
            <a:r>
              <a:rPr spc="-50" dirty="0" err="1">
                <a:solidFill>
                  <a:srgbClr val="152B48"/>
                </a:solidFill>
                <a:latin typeface="Montserrat" pitchFamily="2" charset="77"/>
                <a:cs typeface="Arial"/>
              </a:rPr>
              <a:t>Tiroiditis</a:t>
            </a:r>
            <a:r>
              <a:rPr spc="-50" dirty="0">
                <a:solidFill>
                  <a:srgbClr val="152B48"/>
                </a:solidFill>
                <a:latin typeface="Montserrat" pitchFamily="2" charset="77"/>
                <a:cs typeface="Arial"/>
              </a:rPr>
              <a:t> </a:t>
            </a:r>
            <a:r>
              <a:rPr lang="es-ES" spc="-50" dirty="0">
                <a:solidFill>
                  <a:srgbClr val="152B48"/>
                </a:solidFill>
                <a:latin typeface="Montserrat" pitchFamily="2" charset="77"/>
                <a:cs typeface="Arial"/>
                <a:sym typeface="Wingdings" pitchFamily="2" charset="2"/>
              </a:rPr>
              <a:t> m</a:t>
            </a:r>
            <a:r>
              <a:rPr spc="30" dirty="0" err="1">
                <a:solidFill>
                  <a:srgbClr val="152B48"/>
                </a:solidFill>
                <a:latin typeface="Montserrat" pitchFamily="2" charset="77"/>
                <a:cs typeface="Arial"/>
              </a:rPr>
              <a:t>ayor</a:t>
            </a:r>
            <a:r>
              <a:rPr spc="30" dirty="0">
                <a:solidFill>
                  <a:srgbClr val="152B48"/>
                </a:solidFill>
                <a:latin typeface="Montserrat" pitchFamily="2" charset="77"/>
                <a:cs typeface="Arial"/>
              </a:rPr>
              <a:t> </a:t>
            </a:r>
            <a:r>
              <a:rPr spc="55" dirty="0">
                <a:solidFill>
                  <a:srgbClr val="152B48"/>
                </a:solidFill>
                <a:latin typeface="Montserrat" pitchFamily="2" charset="77"/>
                <a:cs typeface="Arial"/>
              </a:rPr>
              <a:t>producción </a:t>
            </a:r>
            <a:r>
              <a:rPr spc="40" dirty="0">
                <a:solidFill>
                  <a:srgbClr val="152B48"/>
                </a:solidFill>
                <a:latin typeface="Montserrat" pitchFamily="2" charset="77"/>
                <a:cs typeface="Arial"/>
              </a:rPr>
              <a:t>de </a:t>
            </a:r>
            <a:r>
              <a:rPr spc="-180" dirty="0">
                <a:solidFill>
                  <a:srgbClr val="152B48"/>
                </a:solidFill>
                <a:latin typeface="Montserrat" pitchFamily="2" charset="77"/>
                <a:cs typeface="Arial"/>
              </a:rPr>
              <a:t>T4 </a:t>
            </a:r>
            <a:r>
              <a:rPr lang="es-ES" spc="-180" dirty="0">
                <a:solidFill>
                  <a:srgbClr val="152B48"/>
                </a:solidFill>
                <a:latin typeface="Montserrat" pitchFamily="2" charset="77"/>
                <a:cs typeface="Arial"/>
              </a:rPr>
              <a:t> </a:t>
            </a:r>
            <a:r>
              <a:rPr spc="55" dirty="0">
                <a:solidFill>
                  <a:srgbClr val="152B48"/>
                </a:solidFill>
                <a:latin typeface="Montserrat" pitchFamily="2" charset="77"/>
                <a:cs typeface="Arial"/>
              </a:rPr>
              <a:t>que</a:t>
            </a:r>
            <a:r>
              <a:rPr spc="10" dirty="0">
                <a:solidFill>
                  <a:srgbClr val="152B48"/>
                </a:solidFill>
                <a:latin typeface="Montserrat" pitchFamily="2" charset="77"/>
                <a:cs typeface="Arial"/>
              </a:rPr>
              <a:t> </a:t>
            </a:r>
            <a:r>
              <a:rPr spc="-180" dirty="0">
                <a:solidFill>
                  <a:srgbClr val="152B48"/>
                </a:solidFill>
                <a:latin typeface="Montserrat" pitchFamily="2" charset="77"/>
                <a:cs typeface="Arial"/>
              </a:rPr>
              <a:t>T3</a:t>
            </a:r>
            <a:r>
              <a:rPr lang="es-ES" spc="-180" dirty="0">
                <a:solidFill>
                  <a:srgbClr val="152B48"/>
                </a:solidFill>
                <a:latin typeface="Montserrat" pitchFamily="2" charset="77"/>
                <a:cs typeface="Arial"/>
              </a:rPr>
              <a:t>.</a:t>
            </a:r>
            <a:endParaRPr dirty="0">
              <a:solidFill>
                <a:srgbClr val="152B48"/>
              </a:solidFill>
              <a:latin typeface="Montserrat" pitchFamily="2" charset="77"/>
              <a:cs typeface="Arial"/>
            </a:endParaRPr>
          </a:p>
          <a:p>
            <a:pPr lvl="1">
              <a:lnSpc>
                <a:spcPct val="100000"/>
              </a:lnSpc>
              <a:buFont typeface="Wingdings"/>
              <a:buChar char=""/>
            </a:pPr>
            <a:endParaRPr sz="2000" dirty="0">
              <a:solidFill>
                <a:srgbClr val="152B48"/>
              </a:solidFill>
              <a:latin typeface="Montserrat" pitchFamily="2" charset="77"/>
              <a:cs typeface="Times New Roman"/>
            </a:endParaRPr>
          </a:p>
          <a:p>
            <a:pPr lvl="1">
              <a:spcBef>
                <a:spcPts val="25"/>
              </a:spcBef>
              <a:buFont typeface="Wingdings"/>
              <a:buChar char=""/>
            </a:pPr>
            <a:endParaRPr sz="2300" dirty="0">
              <a:solidFill>
                <a:srgbClr val="152B48"/>
              </a:solidFill>
              <a:latin typeface="Montserrat" pitchFamily="2" charset="77"/>
              <a:cs typeface="Times New Roman"/>
            </a:endParaRPr>
          </a:p>
          <a:p>
            <a:pPr marL="354965" indent="-354965">
              <a:spcBef>
                <a:spcPts val="5"/>
              </a:spcBef>
              <a:buChar char="•"/>
              <a:tabLst>
                <a:tab pos="354965" algn="l"/>
                <a:tab pos="355600" algn="l"/>
              </a:tabLst>
            </a:pPr>
            <a:r>
              <a:rPr sz="2000" spc="40" dirty="0">
                <a:solidFill>
                  <a:srgbClr val="152B48"/>
                </a:solidFill>
                <a:latin typeface="Montserrat" pitchFamily="2" charset="77"/>
                <a:cs typeface="Arial"/>
              </a:rPr>
              <a:t>Radio</a:t>
            </a:r>
            <a:r>
              <a:rPr lang="es-CO" sz="2000" spc="95" dirty="0">
                <a:solidFill>
                  <a:srgbClr val="152B48"/>
                </a:solidFill>
                <a:latin typeface="Montserrat" pitchFamily="2" charset="77"/>
                <a:cs typeface="Arial"/>
              </a:rPr>
              <a:t> T3:T4</a:t>
            </a:r>
          </a:p>
          <a:p>
            <a:pPr marL="354965" indent="-354965">
              <a:spcBef>
                <a:spcPts val="5"/>
              </a:spcBef>
              <a:buChar char="•"/>
              <a:tabLst>
                <a:tab pos="354965" algn="l"/>
                <a:tab pos="355600" algn="l"/>
              </a:tabLst>
            </a:pPr>
            <a:endParaRPr lang="es-CO" sz="2000" spc="95" dirty="0">
              <a:solidFill>
                <a:srgbClr val="152B48"/>
              </a:solidFill>
              <a:latin typeface="Montserrat" pitchFamily="2" charset="77"/>
              <a:cs typeface="Arial"/>
            </a:endParaRPr>
          </a:p>
          <a:p>
            <a:pPr marL="742950" lvl="1" indent="-285750">
              <a:spcBef>
                <a:spcPts val="5"/>
              </a:spcBef>
              <a:buFont typeface="Wingdings" pitchFamily="2" charset="2"/>
              <a:buChar char="§"/>
              <a:tabLst>
                <a:tab pos="354965" algn="l"/>
                <a:tab pos="355600" algn="l"/>
              </a:tabLst>
            </a:pPr>
            <a:r>
              <a:rPr lang="es-CO" spc="-5" dirty="0">
                <a:solidFill>
                  <a:srgbClr val="152B48"/>
                </a:solidFill>
                <a:latin typeface="Montserrat" pitchFamily="2" charset="77"/>
                <a:cs typeface="Arial"/>
              </a:rPr>
              <a:t>&gt;20 </a:t>
            </a:r>
            <a:r>
              <a:rPr lang="es-CO" spc="-5" dirty="0">
                <a:solidFill>
                  <a:srgbClr val="152B48"/>
                </a:solidFill>
                <a:latin typeface="Montserrat" pitchFamily="2" charset="77"/>
                <a:cs typeface="Arial"/>
                <a:sym typeface="Wingdings" pitchFamily="2" charset="2"/>
              </a:rPr>
              <a:t> E</a:t>
            </a:r>
            <a:r>
              <a:rPr lang="es-CO" spc="50" dirty="0">
                <a:solidFill>
                  <a:srgbClr val="152B48"/>
                </a:solidFill>
                <a:latin typeface="Montserrat" pitchFamily="2" charset="77"/>
                <a:cs typeface="Arial"/>
              </a:rPr>
              <a:t>nfermedad </a:t>
            </a:r>
            <a:r>
              <a:rPr lang="es-CO" spc="40" dirty="0">
                <a:solidFill>
                  <a:srgbClr val="152B48"/>
                </a:solidFill>
                <a:latin typeface="Montserrat" pitchFamily="2" charset="77"/>
                <a:cs typeface="Arial"/>
              </a:rPr>
              <a:t>de </a:t>
            </a:r>
            <a:r>
              <a:rPr lang="es-CO" spc="30" dirty="0">
                <a:solidFill>
                  <a:srgbClr val="152B48"/>
                </a:solidFill>
                <a:latin typeface="Montserrat" pitchFamily="2" charset="77"/>
                <a:cs typeface="Arial"/>
              </a:rPr>
              <a:t>Graves </a:t>
            </a:r>
            <a:r>
              <a:rPr lang="es-CO" dirty="0">
                <a:solidFill>
                  <a:srgbClr val="152B48"/>
                </a:solidFill>
                <a:latin typeface="Montserrat" pitchFamily="2" charset="77"/>
                <a:cs typeface="Arial"/>
              </a:rPr>
              <a:t>y </a:t>
            </a:r>
            <a:r>
              <a:rPr lang="es-CO" spc="-30" dirty="0">
                <a:solidFill>
                  <a:srgbClr val="152B48"/>
                </a:solidFill>
                <a:latin typeface="Montserrat" pitchFamily="2" charset="77"/>
                <a:cs typeface="Arial"/>
              </a:rPr>
              <a:t>BMN</a:t>
            </a:r>
            <a:r>
              <a:rPr lang="es-CO" spc="375" dirty="0">
                <a:solidFill>
                  <a:srgbClr val="152B48"/>
                </a:solidFill>
                <a:latin typeface="Montserrat" pitchFamily="2" charset="77"/>
                <a:cs typeface="Arial"/>
              </a:rPr>
              <a:t> </a:t>
            </a:r>
            <a:r>
              <a:rPr lang="es-CO" spc="35" dirty="0">
                <a:solidFill>
                  <a:srgbClr val="152B48"/>
                </a:solidFill>
                <a:latin typeface="Montserrat" pitchFamily="2" charset="77"/>
                <a:cs typeface="Arial"/>
              </a:rPr>
              <a:t>tóxico.</a:t>
            </a:r>
            <a:endParaRPr lang="es-CO" dirty="0">
              <a:solidFill>
                <a:srgbClr val="152B48"/>
              </a:solidFill>
              <a:latin typeface="Montserrat" pitchFamily="2" charset="77"/>
              <a:cs typeface="Arial"/>
            </a:endParaRPr>
          </a:p>
          <a:p>
            <a:pPr marL="758190" lvl="1" indent="-288925">
              <a:spcBef>
                <a:spcPts val="1135"/>
              </a:spcBef>
              <a:buFont typeface="Wingdings" pitchFamily="2" charset="2"/>
              <a:buChar char="§"/>
              <a:tabLst>
                <a:tab pos="758825" algn="l"/>
              </a:tabLst>
            </a:pPr>
            <a:r>
              <a:rPr spc="-5" dirty="0">
                <a:solidFill>
                  <a:srgbClr val="152B48"/>
                </a:solidFill>
                <a:latin typeface="Montserrat" pitchFamily="2" charset="77"/>
                <a:cs typeface="Arial"/>
              </a:rPr>
              <a:t>&lt;20 </a:t>
            </a:r>
            <a:r>
              <a:rPr lang="es-ES" spc="-5" dirty="0">
                <a:solidFill>
                  <a:srgbClr val="152B48"/>
                </a:solidFill>
                <a:latin typeface="Montserrat" pitchFamily="2" charset="77"/>
                <a:cs typeface="Arial"/>
                <a:sym typeface="Wingdings" pitchFamily="2" charset="2"/>
              </a:rPr>
              <a:t> c</a:t>
            </a:r>
            <a:r>
              <a:rPr lang="es-CO" dirty="0">
                <a:solidFill>
                  <a:srgbClr val="152B48"/>
                </a:solidFill>
                <a:latin typeface="Montserrat" pitchFamily="2" charset="77"/>
                <a:cs typeface="Arial" panose="020B0604020202020204" pitchFamily="34" charset="0"/>
              </a:rPr>
              <a:t>ualquiera</a:t>
            </a:r>
            <a:r>
              <a:rPr lang="es-CO" dirty="0">
                <a:solidFill>
                  <a:srgbClr val="152B48"/>
                </a:solidFill>
                <a:latin typeface="Montserrat" pitchFamily="2" charset="77"/>
                <a:cs typeface="Times New Roman"/>
              </a:rPr>
              <a:t> (</a:t>
            </a:r>
            <a:r>
              <a:rPr lang="es-CO" spc="-50" dirty="0">
                <a:solidFill>
                  <a:srgbClr val="152B48"/>
                </a:solidFill>
                <a:latin typeface="Montserrat" pitchFamily="2" charset="77"/>
                <a:cs typeface="Arial"/>
              </a:rPr>
              <a:t>t</a:t>
            </a:r>
            <a:r>
              <a:rPr spc="-50" dirty="0" err="1">
                <a:solidFill>
                  <a:srgbClr val="152B48"/>
                </a:solidFill>
                <a:latin typeface="Montserrat" pitchFamily="2" charset="77"/>
                <a:cs typeface="Arial"/>
              </a:rPr>
              <a:t>iroiditis</a:t>
            </a:r>
            <a:r>
              <a:rPr spc="-50" dirty="0">
                <a:solidFill>
                  <a:srgbClr val="152B48"/>
                </a:solidFill>
                <a:latin typeface="Montserrat" pitchFamily="2" charset="77"/>
                <a:cs typeface="Arial"/>
              </a:rPr>
              <a:t> </a:t>
            </a:r>
            <a:r>
              <a:rPr spc="-5" dirty="0">
                <a:solidFill>
                  <a:srgbClr val="152B48"/>
                </a:solidFill>
                <a:latin typeface="Montserrat" pitchFamily="2" charset="77"/>
                <a:cs typeface="Arial"/>
              </a:rPr>
              <a:t>silente </a:t>
            </a:r>
            <a:r>
              <a:rPr dirty="0">
                <a:solidFill>
                  <a:srgbClr val="152B48"/>
                </a:solidFill>
                <a:latin typeface="Montserrat" pitchFamily="2" charset="77"/>
                <a:cs typeface="Arial"/>
              </a:rPr>
              <a:t>o </a:t>
            </a:r>
            <a:r>
              <a:rPr spc="-15" dirty="0" err="1">
                <a:solidFill>
                  <a:srgbClr val="152B48"/>
                </a:solidFill>
                <a:latin typeface="Montserrat" pitchFamily="2" charset="77"/>
                <a:cs typeface="Arial"/>
              </a:rPr>
              <a:t>tiroiditis</a:t>
            </a:r>
            <a:r>
              <a:rPr spc="295" dirty="0">
                <a:solidFill>
                  <a:srgbClr val="152B48"/>
                </a:solidFill>
                <a:latin typeface="Montserrat" pitchFamily="2" charset="77"/>
                <a:cs typeface="Arial"/>
              </a:rPr>
              <a:t> </a:t>
            </a:r>
            <a:r>
              <a:rPr spc="20" dirty="0" err="1">
                <a:solidFill>
                  <a:srgbClr val="152B48"/>
                </a:solidFill>
                <a:latin typeface="Montserrat" pitchFamily="2" charset="77"/>
                <a:cs typeface="Arial"/>
              </a:rPr>
              <a:t>postparto</a:t>
            </a:r>
            <a:r>
              <a:rPr lang="es-CO" spc="20" dirty="0">
                <a:solidFill>
                  <a:srgbClr val="152B48"/>
                </a:solidFill>
                <a:latin typeface="Montserrat" pitchFamily="2" charset="77"/>
                <a:cs typeface="Arial"/>
              </a:rPr>
              <a:t>).</a:t>
            </a:r>
            <a:endParaRPr dirty="0">
              <a:solidFill>
                <a:srgbClr val="152B48"/>
              </a:solidFill>
              <a:latin typeface="Montserrat" pitchFamily="2" charset="77"/>
              <a:cs typeface="Arial"/>
            </a:endParaRPr>
          </a:p>
          <a:p>
            <a:pPr lvl="1">
              <a:lnSpc>
                <a:spcPct val="100000"/>
              </a:lnSpc>
              <a:buFont typeface="Wingdings"/>
              <a:buChar char=""/>
            </a:pPr>
            <a:endParaRPr sz="2000" dirty="0">
              <a:solidFill>
                <a:srgbClr val="152B48"/>
              </a:solidFill>
              <a:latin typeface="Montserrat" pitchFamily="2" charset="77"/>
              <a:cs typeface="Times New Roman"/>
            </a:endParaRPr>
          </a:p>
          <a:p>
            <a:pPr lvl="1">
              <a:spcBef>
                <a:spcPts val="40"/>
              </a:spcBef>
              <a:buFont typeface="Wingdings"/>
              <a:buChar char=""/>
            </a:pPr>
            <a:endParaRPr sz="2300" dirty="0">
              <a:solidFill>
                <a:srgbClr val="152B48"/>
              </a:solidFill>
              <a:latin typeface="Montserrat" pitchFamily="2" charset="77"/>
              <a:cs typeface="Times New Roman"/>
            </a:endParaRPr>
          </a:p>
          <a:p>
            <a:pPr marL="355600" indent="-342900">
              <a:buChar char="•"/>
              <a:tabLst>
                <a:tab pos="354965" algn="l"/>
                <a:tab pos="355600" algn="l"/>
                <a:tab pos="2843530" algn="l"/>
              </a:tabLst>
            </a:pPr>
            <a:r>
              <a:rPr sz="2000" spc="-45" dirty="0" err="1">
                <a:solidFill>
                  <a:srgbClr val="152B48"/>
                </a:solidFill>
                <a:latin typeface="Montserrat" pitchFamily="2" charset="77"/>
                <a:cs typeface="Arial"/>
              </a:rPr>
              <a:t>Tirotoxicosis</a:t>
            </a:r>
            <a:r>
              <a:rPr sz="2000" spc="45" dirty="0">
                <a:solidFill>
                  <a:srgbClr val="152B48"/>
                </a:solidFill>
                <a:latin typeface="Montserrat" pitchFamily="2" charset="77"/>
                <a:cs typeface="Arial"/>
              </a:rPr>
              <a:t> </a:t>
            </a:r>
            <a:r>
              <a:rPr sz="2000" spc="65" dirty="0" err="1">
                <a:solidFill>
                  <a:srgbClr val="152B48"/>
                </a:solidFill>
                <a:latin typeface="Montserrat" pitchFamily="2" charset="77"/>
                <a:cs typeface="Arial"/>
              </a:rPr>
              <a:t>factici</a:t>
            </a:r>
            <a:r>
              <a:rPr lang="es-ES" sz="2000" spc="65" dirty="0">
                <a:solidFill>
                  <a:srgbClr val="152B48"/>
                </a:solidFill>
                <a:latin typeface="Montserrat" pitchFamily="2" charset="77"/>
                <a:cs typeface="Arial"/>
              </a:rPr>
              <a:t>a </a:t>
            </a:r>
            <a:r>
              <a:rPr lang="es-ES" sz="2000" spc="65" dirty="0">
                <a:solidFill>
                  <a:srgbClr val="152B48"/>
                </a:solidFill>
                <a:latin typeface="Montserrat" pitchFamily="2" charset="77"/>
                <a:cs typeface="Arial"/>
                <a:sym typeface="Wingdings" pitchFamily="2" charset="2"/>
              </a:rPr>
              <a:t> </a:t>
            </a:r>
            <a:r>
              <a:rPr sz="2000" dirty="0">
                <a:solidFill>
                  <a:srgbClr val="152B48"/>
                </a:solidFill>
                <a:latin typeface="Montserrat" pitchFamily="2" charset="77"/>
                <a:cs typeface="Arial"/>
              </a:rPr>
              <a:t>↑ </a:t>
            </a:r>
            <a:r>
              <a:rPr sz="2000" spc="-190" dirty="0">
                <a:solidFill>
                  <a:srgbClr val="152B48"/>
                </a:solidFill>
                <a:latin typeface="Montserrat" pitchFamily="2" charset="77"/>
                <a:cs typeface="Arial"/>
              </a:rPr>
              <a:t>T3 </a:t>
            </a:r>
            <a:r>
              <a:rPr sz="2000" spc="70" dirty="0">
                <a:solidFill>
                  <a:srgbClr val="152B48"/>
                </a:solidFill>
                <a:latin typeface="Montserrat" pitchFamily="2" charset="77"/>
                <a:cs typeface="Arial"/>
              </a:rPr>
              <a:t>y </a:t>
            </a:r>
            <a:r>
              <a:rPr sz="2000" dirty="0">
                <a:solidFill>
                  <a:srgbClr val="152B48"/>
                </a:solidFill>
                <a:latin typeface="Montserrat" pitchFamily="2" charset="77"/>
                <a:cs typeface="Arial"/>
              </a:rPr>
              <a:t>↑</a:t>
            </a:r>
            <a:r>
              <a:rPr sz="2000" spc="-245" dirty="0">
                <a:solidFill>
                  <a:srgbClr val="152B48"/>
                </a:solidFill>
                <a:latin typeface="Montserrat" pitchFamily="2" charset="77"/>
                <a:cs typeface="Arial"/>
              </a:rPr>
              <a:t> </a:t>
            </a:r>
            <a:r>
              <a:rPr sz="2000" spc="-190" dirty="0">
                <a:solidFill>
                  <a:srgbClr val="152B48"/>
                </a:solidFill>
                <a:latin typeface="Montserrat" pitchFamily="2" charset="77"/>
                <a:cs typeface="Arial"/>
              </a:rPr>
              <a:t>T4</a:t>
            </a:r>
            <a:r>
              <a:rPr lang="es-ES" sz="2000" spc="-190" dirty="0">
                <a:solidFill>
                  <a:srgbClr val="152B48"/>
                </a:solidFill>
                <a:latin typeface="Montserrat" pitchFamily="2" charset="77"/>
                <a:cs typeface="Arial"/>
              </a:rPr>
              <a:t>.</a:t>
            </a:r>
            <a:endParaRPr sz="2000" dirty="0">
              <a:solidFill>
                <a:srgbClr val="152B48"/>
              </a:solidFill>
              <a:latin typeface="Montserrat" pitchFamily="2" charset="77"/>
              <a:cs typeface="Arial"/>
            </a:endParaRPr>
          </a:p>
        </p:txBody>
      </p:sp>
      <p:sp>
        <p:nvSpPr>
          <p:cNvPr id="4" name="object 4"/>
          <p:cNvSpPr txBox="1"/>
          <p:nvPr/>
        </p:nvSpPr>
        <p:spPr>
          <a:xfrm>
            <a:off x="5273260" y="6494190"/>
            <a:ext cx="6527165" cy="196849"/>
          </a:xfrm>
          <a:prstGeom prst="rect">
            <a:avLst/>
          </a:prstGeom>
        </p:spPr>
        <p:txBody>
          <a:bodyPr vert="horz" wrap="square" lIns="0" tIns="12065" rIns="0" bIns="0" rtlCol="0">
            <a:spAutoFit/>
          </a:bodyPr>
          <a:lstStyle/>
          <a:p>
            <a:pPr marL="12700" marR="5080" algn="r">
              <a:spcBef>
                <a:spcPts val="95"/>
              </a:spcBef>
              <a:tabLst>
                <a:tab pos="6055360" algn="l"/>
              </a:tabLst>
            </a:pPr>
            <a:r>
              <a:rPr sz="1200" spc="-170" dirty="0">
                <a:solidFill>
                  <a:srgbClr val="152B48"/>
                </a:solidFill>
                <a:latin typeface="Montserrat" pitchFamily="2" charset="77"/>
                <a:cs typeface="Arial"/>
              </a:rPr>
              <a:t>T</a:t>
            </a:r>
            <a:r>
              <a:rPr sz="1200" spc="15" dirty="0">
                <a:solidFill>
                  <a:srgbClr val="152B48"/>
                </a:solidFill>
                <a:latin typeface="Montserrat" pitchFamily="2" charset="77"/>
                <a:cs typeface="Arial"/>
              </a:rPr>
              <a:t>h</a:t>
            </a:r>
            <a:r>
              <a:rPr sz="1200" spc="-15" dirty="0">
                <a:solidFill>
                  <a:srgbClr val="152B48"/>
                </a:solidFill>
                <a:latin typeface="Montserrat" pitchFamily="2" charset="77"/>
                <a:cs typeface="Arial"/>
              </a:rPr>
              <a:t>y</a:t>
            </a:r>
            <a:r>
              <a:rPr sz="1200" spc="10" dirty="0">
                <a:solidFill>
                  <a:srgbClr val="152B48"/>
                </a:solidFill>
                <a:latin typeface="Montserrat" pitchFamily="2" charset="77"/>
                <a:cs typeface="Arial"/>
              </a:rPr>
              <a:t>r</a:t>
            </a:r>
            <a:r>
              <a:rPr sz="1200" spc="40" dirty="0">
                <a:solidFill>
                  <a:srgbClr val="152B48"/>
                </a:solidFill>
                <a:latin typeface="Montserrat" pitchFamily="2" charset="77"/>
                <a:cs typeface="Arial"/>
              </a:rPr>
              <a:t>oi</a:t>
            </a:r>
            <a:r>
              <a:rPr sz="1200" spc="-5" dirty="0">
                <a:solidFill>
                  <a:srgbClr val="152B48"/>
                </a:solidFill>
                <a:latin typeface="Montserrat" pitchFamily="2" charset="77"/>
                <a:cs typeface="Arial"/>
              </a:rPr>
              <a:t>d.  2016 </a:t>
            </a:r>
            <a:r>
              <a:rPr sz="1200" dirty="0">
                <a:solidFill>
                  <a:srgbClr val="152B48"/>
                </a:solidFill>
                <a:latin typeface="Montserrat" pitchFamily="2" charset="77"/>
                <a:cs typeface="Arial"/>
              </a:rPr>
              <a:t>Oct;26(10):1343-</a:t>
            </a:r>
            <a:r>
              <a:rPr sz="1200" spc="-55" dirty="0">
                <a:solidFill>
                  <a:srgbClr val="152B48"/>
                </a:solidFill>
                <a:latin typeface="Montserrat" pitchFamily="2" charset="77"/>
                <a:cs typeface="Arial"/>
              </a:rPr>
              <a:t> </a:t>
            </a:r>
            <a:r>
              <a:rPr sz="1200" spc="-5" dirty="0">
                <a:solidFill>
                  <a:srgbClr val="152B48"/>
                </a:solidFill>
                <a:latin typeface="Montserrat" pitchFamily="2" charset="77"/>
                <a:cs typeface="Arial"/>
              </a:rPr>
              <a:t>1421.</a:t>
            </a:r>
            <a:endParaRPr sz="1200" dirty="0">
              <a:solidFill>
                <a:srgbClr val="152B48"/>
              </a:solidFill>
              <a:latin typeface="Montserrat" pitchFamily="2" charset="77"/>
              <a:cs typeface="Arial"/>
            </a:endParaRPr>
          </a:p>
        </p:txBody>
      </p:sp>
      <p:sp>
        <p:nvSpPr>
          <p:cNvPr id="7" name="Título 6">
            <a:extLst>
              <a:ext uri="{FF2B5EF4-FFF2-40B4-BE49-F238E27FC236}">
                <a16:creationId xmlns:a16="http://schemas.microsoft.com/office/drawing/2014/main" id="{124E394F-893A-F44B-ADA7-72EA663ADD72}"/>
              </a:ext>
            </a:extLst>
          </p:cNvPr>
          <p:cNvSpPr>
            <a:spLocks noGrp="1"/>
          </p:cNvSpPr>
          <p:nvPr>
            <p:ph type="title"/>
          </p:nvPr>
        </p:nvSpPr>
        <p:spPr>
          <a:xfrm>
            <a:off x="599661" y="197739"/>
            <a:ext cx="10515600" cy="1325563"/>
          </a:xfrm>
        </p:spPr>
        <p:txBody>
          <a:bodyPr/>
          <a:lstStyle/>
          <a:p>
            <a:r>
              <a:rPr lang="es-CO" dirty="0"/>
              <a:t>RELACIÓN T3T Y T4T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93644" y="151401"/>
            <a:ext cx="10515600" cy="1325563"/>
          </a:xfrm>
        </p:spPr>
        <p:txBody>
          <a:bodyPr/>
          <a:lstStyle/>
          <a:p>
            <a:r>
              <a:rPr lang="es-CO" b="1" dirty="0"/>
              <a:t>PREGUNTAS CLAVES</a:t>
            </a:r>
          </a:p>
        </p:txBody>
      </p:sp>
      <p:sp>
        <p:nvSpPr>
          <p:cNvPr id="3" name="Marcador de contenido 2"/>
          <p:cNvSpPr>
            <a:spLocks noGrp="1"/>
          </p:cNvSpPr>
          <p:nvPr>
            <p:ph idx="1"/>
          </p:nvPr>
        </p:nvSpPr>
        <p:spPr>
          <a:xfrm>
            <a:off x="5463210" y="1755259"/>
            <a:ext cx="7033590" cy="4721697"/>
          </a:xfrm>
        </p:spPr>
        <p:txBody>
          <a:bodyPr>
            <a:normAutofit fontScale="92500" lnSpcReduction="20000"/>
          </a:bodyPr>
          <a:lstStyle/>
          <a:p>
            <a:pPr marL="0" indent="0">
              <a:lnSpc>
                <a:spcPct val="110000"/>
              </a:lnSpc>
              <a:buNone/>
            </a:pPr>
            <a:r>
              <a:rPr lang="es-MX" dirty="0"/>
              <a:t>1. ¿Cómo están los ojos? </a:t>
            </a:r>
          </a:p>
          <a:p>
            <a:pPr marL="0" indent="0">
              <a:lnSpc>
                <a:spcPct val="110000"/>
              </a:lnSpc>
              <a:buNone/>
            </a:pPr>
            <a:r>
              <a:rPr lang="es-MX" dirty="0"/>
              <a:t>2. ¿Qué tamaño tiene la tiroides? </a:t>
            </a:r>
          </a:p>
          <a:p>
            <a:pPr marL="0" indent="0">
              <a:lnSpc>
                <a:spcPct val="110000"/>
              </a:lnSpc>
              <a:buNone/>
            </a:pPr>
            <a:r>
              <a:rPr lang="es-MX" dirty="0"/>
              <a:t>3. ¿Qué edad tiene la paciente? </a:t>
            </a:r>
          </a:p>
          <a:p>
            <a:pPr marL="0" indent="0">
              <a:lnSpc>
                <a:spcPct val="110000"/>
              </a:lnSpc>
              <a:buNone/>
            </a:pPr>
            <a:r>
              <a:rPr lang="es-MX" dirty="0"/>
              <a:t>4. ¿Le pasó algo importante en la vida? </a:t>
            </a:r>
          </a:p>
          <a:p>
            <a:pPr marL="0" indent="0">
              <a:lnSpc>
                <a:spcPct val="110000"/>
              </a:lnSpc>
              <a:buNone/>
            </a:pPr>
            <a:r>
              <a:rPr lang="es-MX" dirty="0"/>
              <a:t>5. ¿Ha tenido golpes recientes en tiroides? </a:t>
            </a:r>
          </a:p>
          <a:p>
            <a:pPr marL="0" indent="0">
              <a:lnSpc>
                <a:spcPct val="110000"/>
              </a:lnSpc>
              <a:buNone/>
            </a:pPr>
            <a:r>
              <a:rPr lang="es-MX" dirty="0"/>
              <a:t>6. ¿Cuánto tiempo llevan los síntomas? </a:t>
            </a:r>
          </a:p>
          <a:p>
            <a:pPr marL="0" indent="0">
              <a:lnSpc>
                <a:spcPct val="110000"/>
              </a:lnSpc>
              <a:buNone/>
            </a:pPr>
            <a:r>
              <a:rPr lang="es-MX" dirty="0"/>
              <a:t>7. ¿Hay dolor? </a:t>
            </a:r>
          </a:p>
          <a:p>
            <a:pPr marL="0" indent="0">
              <a:lnSpc>
                <a:spcPct val="110000"/>
              </a:lnSpc>
              <a:buNone/>
            </a:pPr>
            <a:r>
              <a:rPr lang="es-MX" dirty="0"/>
              <a:t>8. ¿Cómo esta la VSG? </a:t>
            </a:r>
          </a:p>
          <a:p>
            <a:pPr marL="0" indent="0">
              <a:lnSpc>
                <a:spcPct val="110000"/>
              </a:lnSpc>
              <a:buNone/>
            </a:pPr>
            <a:r>
              <a:rPr lang="es-MX" dirty="0"/>
              <a:t>9. ¿Hubo evento gripal previo? </a:t>
            </a:r>
          </a:p>
          <a:p>
            <a:pPr marL="0" indent="0">
              <a:lnSpc>
                <a:spcPct val="110000"/>
              </a:lnSpc>
              <a:buNone/>
            </a:pPr>
            <a:r>
              <a:rPr lang="es-MX" dirty="0"/>
              <a:t>10. ¿Hay nódulos palpables? </a:t>
            </a:r>
          </a:p>
          <a:p>
            <a:pPr marL="0" indent="0">
              <a:lnSpc>
                <a:spcPct val="110000"/>
              </a:lnSpc>
              <a:buNone/>
            </a:pPr>
            <a:r>
              <a:rPr lang="es-MX" dirty="0"/>
              <a:t>11. ¿Predomina la T4 o T3? </a:t>
            </a:r>
          </a:p>
          <a:p>
            <a:pPr marL="0" indent="0">
              <a:lnSpc>
                <a:spcPct val="110000"/>
              </a:lnSpc>
              <a:buNone/>
            </a:pPr>
            <a:r>
              <a:rPr lang="es-MX" dirty="0"/>
              <a:t>12. ¿Cómo están los anti TPO? </a:t>
            </a:r>
          </a:p>
          <a:p>
            <a:pPr marL="0" indent="0">
              <a:lnSpc>
                <a:spcPct val="110000"/>
              </a:lnSpc>
              <a:buNone/>
            </a:pPr>
            <a:endParaRPr lang="es-CO" dirty="0"/>
          </a:p>
        </p:txBody>
      </p:sp>
    </p:spTree>
    <p:extLst>
      <p:ext uri="{BB962C8B-B14F-4D97-AF65-F5344CB8AC3E}">
        <p14:creationId xmlns:p14="http://schemas.microsoft.com/office/powerpoint/2010/main" val="3207141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45765" y="762000"/>
            <a:ext cx="6934200" cy="5334000"/>
          </a:xfrm>
          <a:prstGeom prst="rect">
            <a:avLst/>
          </a:prstGeom>
        </p:spPr>
      </p:pic>
    </p:spTree>
    <p:extLst>
      <p:ext uri="{BB962C8B-B14F-4D97-AF65-F5344CB8AC3E}">
        <p14:creationId xmlns:p14="http://schemas.microsoft.com/office/powerpoint/2010/main" val="2197837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293" y="189161"/>
            <a:ext cx="5431054" cy="689932"/>
          </a:xfrm>
          <a:prstGeom prst="rect">
            <a:avLst/>
          </a:prstGeom>
        </p:spPr>
        <p:txBody>
          <a:bodyPr vert="horz" wrap="square" lIns="0" tIns="12700" rIns="0" bIns="0" rtlCol="0" anchor="ctr">
            <a:spAutoFit/>
          </a:bodyPr>
          <a:lstStyle/>
          <a:p>
            <a:pPr marL="12700">
              <a:lnSpc>
                <a:spcPct val="100000"/>
              </a:lnSpc>
              <a:spcBef>
                <a:spcPts val="100"/>
              </a:spcBef>
            </a:pPr>
            <a:r>
              <a:rPr spc="-90" dirty="0"/>
              <a:t>CASO</a:t>
            </a:r>
            <a:r>
              <a:rPr spc="220" dirty="0"/>
              <a:t> </a:t>
            </a:r>
            <a:r>
              <a:rPr spc="-40" dirty="0"/>
              <a:t>CLÍNICO</a:t>
            </a:r>
            <a:endParaRPr dirty="0"/>
          </a:p>
        </p:txBody>
      </p:sp>
      <p:sp>
        <p:nvSpPr>
          <p:cNvPr id="3" name="object 3"/>
          <p:cNvSpPr/>
          <p:nvPr/>
        </p:nvSpPr>
        <p:spPr>
          <a:xfrm>
            <a:off x="8799444" y="597075"/>
            <a:ext cx="2729152" cy="36479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68211" y="928171"/>
            <a:ext cx="7554152" cy="936795"/>
          </a:xfrm>
          <a:prstGeom prst="rect">
            <a:avLst/>
          </a:prstGeom>
        </p:spPr>
        <p:txBody>
          <a:bodyPr vert="horz" wrap="square" lIns="0" tIns="13335" rIns="0" bIns="0" rtlCol="0">
            <a:spAutoFit/>
          </a:bodyPr>
          <a:lstStyle/>
          <a:p>
            <a:pPr marL="355600" indent="-342900" algn="just">
              <a:spcBef>
                <a:spcPts val="105"/>
              </a:spcBef>
              <a:buFont typeface="Arial" panose="020B0604020202020204" pitchFamily="34" charset="0"/>
              <a:buChar char="•"/>
              <a:tabLst>
                <a:tab pos="354965" algn="l"/>
                <a:tab pos="355600" algn="l"/>
              </a:tabLst>
            </a:pPr>
            <a:r>
              <a:rPr sz="2000" spc="30" dirty="0">
                <a:solidFill>
                  <a:srgbClr val="152B48"/>
                </a:solidFill>
                <a:latin typeface="Montserrat" pitchFamily="2" charset="77"/>
                <a:cs typeface="Arial"/>
              </a:rPr>
              <a:t>Paciente de </a:t>
            </a:r>
            <a:r>
              <a:rPr sz="2000" spc="-5" dirty="0">
                <a:solidFill>
                  <a:srgbClr val="152B48"/>
                </a:solidFill>
                <a:latin typeface="Montserrat" pitchFamily="2" charset="77"/>
                <a:cs typeface="Arial"/>
              </a:rPr>
              <a:t>67 </a:t>
            </a:r>
            <a:r>
              <a:rPr sz="2000" spc="-15" dirty="0">
                <a:solidFill>
                  <a:srgbClr val="152B48"/>
                </a:solidFill>
                <a:latin typeface="Montserrat" pitchFamily="2" charset="77"/>
                <a:cs typeface="Arial"/>
              </a:rPr>
              <a:t>años, </a:t>
            </a:r>
            <a:r>
              <a:rPr sz="2000" spc="35" dirty="0">
                <a:solidFill>
                  <a:srgbClr val="152B48"/>
                </a:solidFill>
                <a:latin typeface="Montserrat" pitchFamily="2" charset="77"/>
                <a:cs typeface="Arial"/>
              </a:rPr>
              <a:t>con </a:t>
            </a:r>
            <a:r>
              <a:rPr sz="2000" spc="65" dirty="0" err="1">
                <a:solidFill>
                  <a:srgbClr val="152B48"/>
                </a:solidFill>
                <a:latin typeface="Montserrat" pitchFamily="2" charset="77"/>
                <a:cs typeface="Arial"/>
              </a:rPr>
              <a:t>antecedente</a:t>
            </a:r>
            <a:r>
              <a:rPr sz="2000" spc="415" dirty="0">
                <a:solidFill>
                  <a:srgbClr val="152B48"/>
                </a:solidFill>
                <a:latin typeface="Montserrat" pitchFamily="2" charset="77"/>
                <a:cs typeface="Arial"/>
              </a:rPr>
              <a:t> </a:t>
            </a:r>
            <a:r>
              <a:rPr sz="2000" spc="30" dirty="0">
                <a:solidFill>
                  <a:srgbClr val="152B48"/>
                </a:solidFill>
                <a:latin typeface="Montserrat" pitchFamily="2" charset="77"/>
                <a:cs typeface="Arial"/>
              </a:rPr>
              <a:t>de</a:t>
            </a:r>
            <a:r>
              <a:rPr lang="es-ES" sz="2000" dirty="0">
                <a:solidFill>
                  <a:srgbClr val="152B48"/>
                </a:solidFill>
                <a:latin typeface="Montserrat" pitchFamily="2" charset="77"/>
                <a:cs typeface="Arial"/>
              </a:rPr>
              <a:t> </a:t>
            </a:r>
            <a:r>
              <a:rPr sz="2000" spc="10" dirty="0" err="1">
                <a:solidFill>
                  <a:srgbClr val="152B48"/>
                </a:solidFill>
                <a:latin typeface="Montserrat" pitchFamily="2" charset="77"/>
                <a:cs typeface="Arial"/>
              </a:rPr>
              <a:t>hipotiroidismo</a:t>
            </a:r>
            <a:r>
              <a:rPr sz="2000" spc="10" dirty="0">
                <a:solidFill>
                  <a:srgbClr val="152B48"/>
                </a:solidFill>
                <a:latin typeface="Montserrat" pitchFamily="2" charset="77"/>
                <a:cs typeface="Arial"/>
              </a:rPr>
              <a:t> </a:t>
            </a:r>
            <a:r>
              <a:rPr sz="2000" spc="20" dirty="0">
                <a:solidFill>
                  <a:srgbClr val="152B48"/>
                </a:solidFill>
                <a:latin typeface="Montserrat" pitchFamily="2" charset="77"/>
                <a:cs typeface="Arial"/>
              </a:rPr>
              <a:t>primario </a:t>
            </a:r>
            <a:r>
              <a:rPr sz="2000" spc="45" dirty="0">
                <a:solidFill>
                  <a:srgbClr val="152B48"/>
                </a:solidFill>
                <a:latin typeface="Montserrat" pitchFamily="2" charset="77"/>
                <a:cs typeface="Arial"/>
              </a:rPr>
              <a:t>autoinmune </a:t>
            </a:r>
            <a:r>
              <a:rPr sz="2000" spc="10" dirty="0">
                <a:solidFill>
                  <a:srgbClr val="152B48"/>
                </a:solidFill>
                <a:latin typeface="Montserrat" pitchFamily="2" charset="77"/>
                <a:cs typeface="Arial"/>
              </a:rPr>
              <a:t>desde </a:t>
            </a:r>
            <a:r>
              <a:rPr sz="2000" spc="-15" dirty="0">
                <a:solidFill>
                  <a:srgbClr val="152B48"/>
                </a:solidFill>
                <a:latin typeface="Montserrat" pitchFamily="2" charset="77"/>
                <a:cs typeface="Arial"/>
              </a:rPr>
              <a:t>el </a:t>
            </a:r>
            <a:r>
              <a:rPr sz="2000" spc="-5" dirty="0">
                <a:solidFill>
                  <a:srgbClr val="152B48"/>
                </a:solidFill>
                <a:latin typeface="Montserrat" pitchFamily="2" charset="77"/>
                <a:cs typeface="Arial"/>
              </a:rPr>
              <a:t>2000 </a:t>
            </a:r>
            <a:r>
              <a:rPr sz="2000" dirty="0">
                <a:solidFill>
                  <a:srgbClr val="152B48"/>
                </a:solidFill>
                <a:latin typeface="Montserrat" pitchFamily="2" charset="77"/>
                <a:cs typeface="Arial"/>
              </a:rPr>
              <a:t>y  </a:t>
            </a:r>
            <a:r>
              <a:rPr sz="2000" spc="35" dirty="0">
                <a:solidFill>
                  <a:srgbClr val="152B48"/>
                </a:solidFill>
                <a:latin typeface="Montserrat" pitchFamily="2" charset="77"/>
                <a:cs typeface="Arial"/>
              </a:rPr>
              <a:t>tabaquismo </a:t>
            </a:r>
            <a:r>
              <a:rPr sz="2000" dirty="0">
                <a:solidFill>
                  <a:srgbClr val="152B48"/>
                </a:solidFill>
                <a:latin typeface="Montserrat" pitchFamily="2" charset="77"/>
                <a:cs typeface="Arial"/>
              </a:rPr>
              <a:t>a</a:t>
            </a:r>
            <a:r>
              <a:rPr sz="2000" spc="-165" dirty="0">
                <a:solidFill>
                  <a:srgbClr val="152B48"/>
                </a:solidFill>
                <a:latin typeface="Montserrat" pitchFamily="2" charset="77"/>
                <a:cs typeface="Arial"/>
              </a:rPr>
              <a:t> </a:t>
            </a:r>
            <a:r>
              <a:rPr sz="2000" spc="15" dirty="0">
                <a:solidFill>
                  <a:srgbClr val="152B48"/>
                </a:solidFill>
                <a:latin typeface="Montserrat" pitchFamily="2" charset="77"/>
                <a:cs typeface="Arial"/>
              </a:rPr>
              <a:t>ctivo.</a:t>
            </a:r>
            <a:endParaRPr sz="2000" dirty="0">
              <a:solidFill>
                <a:srgbClr val="152B48"/>
              </a:solidFill>
              <a:latin typeface="Montserrat" pitchFamily="2" charset="77"/>
              <a:cs typeface="Arial"/>
            </a:endParaRPr>
          </a:p>
        </p:txBody>
      </p:sp>
      <p:sp>
        <p:nvSpPr>
          <p:cNvPr id="5" name="object 5"/>
          <p:cNvSpPr txBox="1"/>
          <p:nvPr/>
        </p:nvSpPr>
        <p:spPr>
          <a:xfrm>
            <a:off x="768211" y="2045571"/>
            <a:ext cx="7554151" cy="1546834"/>
          </a:xfrm>
          <a:prstGeom prst="rect">
            <a:avLst/>
          </a:prstGeom>
        </p:spPr>
        <p:txBody>
          <a:bodyPr vert="horz" wrap="square" lIns="0" tIns="9525" rIns="0" bIns="0" rtlCol="0">
            <a:spAutoFit/>
          </a:bodyPr>
          <a:lstStyle/>
          <a:p>
            <a:pPr marL="366395" marR="5080" indent="-353695" algn="just">
              <a:lnSpc>
                <a:spcPct val="101499"/>
              </a:lnSpc>
              <a:spcBef>
                <a:spcPts val="75"/>
              </a:spcBef>
              <a:buFont typeface="Arial" panose="020B0604020202020204" pitchFamily="34" charset="0"/>
              <a:buChar char="•"/>
              <a:tabLst>
                <a:tab pos="354965" algn="l"/>
                <a:tab pos="355600" algn="l"/>
                <a:tab pos="3154045" algn="l"/>
              </a:tabLst>
            </a:pPr>
            <a:r>
              <a:rPr sz="2000" spc="-70" dirty="0">
                <a:solidFill>
                  <a:srgbClr val="152B48"/>
                </a:solidFill>
                <a:latin typeface="Montserrat" pitchFamily="2" charset="77"/>
                <a:cs typeface="Arial"/>
              </a:rPr>
              <a:t>En  </a:t>
            </a:r>
            <a:r>
              <a:rPr sz="2000" spc="20" dirty="0">
                <a:solidFill>
                  <a:srgbClr val="152B48"/>
                </a:solidFill>
                <a:latin typeface="Montserrat" pitchFamily="2" charset="77"/>
                <a:cs typeface="Arial"/>
              </a:rPr>
              <a:t>marzo </a:t>
            </a:r>
            <a:r>
              <a:rPr sz="2000" spc="10" dirty="0">
                <a:solidFill>
                  <a:srgbClr val="152B48"/>
                </a:solidFill>
                <a:latin typeface="Montserrat" pitchFamily="2" charset="77"/>
                <a:cs typeface="Arial"/>
              </a:rPr>
              <a:t>del </a:t>
            </a:r>
            <a:r>
              <a:rPr sz="2000" spc="-5" dirty="0">
                <a:solidFill>
                  <a:srgbClr val="152B48"/>
                </a:solidFill>
                <a:latin typeface="Montserrat" pitchFamily="2" charset="77"/>
                <a:cs typeface="Arial"/>
              </a:rPr>
              <a:t>2015</a:t>
            </a:r>
            <a:r>
              <a:rPr sz="2000" spc="-80" dirty="0">
                <a:solidFill>
                  <a:srgbClr val="152B48"/>
                </a:solidFill>
                <a:latin typeface="Montserrat" pitchFamily="2" charset="77"/>
                <a:cs typeface="Arial"/>
              </a:rPr>
              <a:t> </a:t>
            </a:r>
            <a:r>
              <a:rPr sz="2000" spc="30" dirty="0" err="1">
                <a:solidFill>
                  <a:srgbClr val="152B48"/>
                </a:solidFill>
                <a:latin typeface="Montserrat" pitchFamily="2" charset="77"/>
                <a:cs typeface="Arial"/>
              </a:rPr>
              <a:t>emp</a:t>
            </a:r>
            <a:r>
              <a:rPr lang="es-CO" sz="2000" spc="30" dirty="0" err="1">
                <a:solidFill>
                  <a:srgbClr val="152B48"/>
                </a:solidFill>
                <a:latin typeface="Montserrat" pitchFamily="2" charset="77"/>
                <a:cs typeface="Arial"/>
              </a:rPr>
              <a:t>ezó</a:t>
            </a:r>
            <a:r>
              <a:rPr sz="2000" spc="155" dirty="0">
                <a:solidFill>
                  <a:srgbClr val="152B48"/>
                </a:solidFill>
                <a:latin typeface="Montserrat" pitchFamily="2" charset="77"/>
                <a:cs typeface="Arial"/>
              </a:rPr>
              <a:t> </a:t>
            </a:r>
            <a:r>
              <a:rPr sz="2000" spc="35" dirty="0">
                <a:solidFill>
                  <a:srgbClr val="152B48"/>
                </a:solidFill>
                <a:latin typeface="Montserrat" pitchFamily="2" charset="77"/>
                <a:cs typeface="Arial"/>
              </a:rPr>
              <a:t>con</a:t>
            </a:r>
            <a:r>
              <a:rPr lang="es-CO" sz="2000" spc="35" dirty="0">
                <a:solidFill>
                  <a:srgbClr val="152B48"/>
                </a:solidFill>
                <a:latin typeface="Montserrat" pitchFamily="2" charset="77"/>
                <a:cs typeface="Arial"/>
              </a:rPr>
              <a:t> </a:t>
            </a:r>
            <a:r>
              <a:rPr sz="2000" spc="40" dirty="0" err="1">
                <a:solidFill>
                  <a:srgbClr val="152B48"/>
                </a:solidFill>
                <a:latin typeface="Montserrat" pitchFamily="2" charset="77"/>
                <a:cs typeface="Arial"/>
              </a:rPr>
              <a:t>enrojecimiento</a:t>
            </a:r>
            <a:r>
              <a:rPr sz="2000" spc="40" dirty="0">
                <a:solidFill>
                  <a:srgbClr val="152B48"/>
                </a:solidFill>
                <a:latin typeface="Montserrat" pitchFamily="2" charset="77"/>
                <a:cs typeface="Arial"/>
              </a:rPr>
              <a:t> </a:t>
            </a:r>
            <a:r>
              <a:rPr sz="2000" spc="20" dirty="0">
                <a:solidFill>
                  <a:srgbClr val="152B48"/>
                </a:solidFill>
                <a:latin typeface="Montserrat" pitchFamily="2" charset="77"/>
                <a:cs typeface="Arial"/>
              </a:rPr>
              <a:t>ocular  bilateral, </a:t>
            </a:r>
            <a:r>
              <a:rPr sz="2000" spc="-45" dirty="0">
                <a:solidFill>
                  <a:srgbClr val="152B48"/>
                </a:solidFill>
                <a:latin typeface="Montserrat" pitchFamily="2" charset="77"/>
                <a:cs typeface="Arial"/>
              </a:rPr>
              <a:t>es </a:t>
            </a:r>
            <a:r>
              <a:rPr sz="2000" spc="60" dirty="0">
                <a:solidFill>
                  <a:srgbClr val="152B48"/>
                </a:solidFill>
                <a:latin typeface="Montserrat" pitchFamily="2" charset="77"/>
                <a:cs typeface="Arial"/>
              </a:rPr>
              <a:t>evaluado </a:t>
            </a:r>
            <a:r>
              <a:rPr sz="2000" spc="10" dirty="0">
                <a:solidFill>
                  <a:srgbClr val="152B48"/>
                </a:solidFill>
                <a:latin typeface="Montserrat" pitchFamily="2" charset="77"/>
                <a:cs typeface="Arial"/>
              </a:rPr>
              <a:t>por </a:t>
            </a:r>
            <a:r>
              <a:rPr sz="2000" spc="35" dirty="0">
                <a:solidFill>
                  <a:srgbClr val="152B48"/>
                </a:solidFill>
                <a:latin typeface="Montserrat" pitchFamily="2" charset="77"/>
                <a:cs typeface="Arial"/>
              </a:rPr>
              <a:t>retinólogo </a:t>
            </a:r>
            <a:r>
              <a:rPr sz="2000" spc="20" dirty="0" err="1">
                <a:solidFill>
                  <a:srgbClr val="152B48"/>
                </a:solidFill>
                <a:latin typeface="Montserrat" pitchFamily="2" charset="77"/>
                <a:cs typeface="Arial"/>
              </a:rPr>
              <a:t>quien</a:t>
            </a:r>
            <a:r>
              <a:rPr sz="2000" spc="110" dirty="0">
                <a:solidFill>
                  <a:srgbClr val="152B48"/>
                </a:solidFill>
                <a:latin typeface="Montserrat" pitchFamily="2" charset="77"/>
                <a:cs typeface="Arial"/>
              </a:rPr>
              <a:t> </a:t>
            </a:r>
            <a:r>
              <a:rPr sz="2000" spc="60" dirty="0" err="1">
                <a:solidFill>
                  <a:srgbClr val="152B48"/>
                </a:solidFill>
                <a:latin typeface="Montserrat" pitchFamily="2" charset="77"/>
                <a:cs typeface="Arial"/>
              </a:rPr>
              <a:t>hace</a:t>
            </a:r>
            <a:r>
              <a:rPr lang="es-ES" sz="2000" dirty="0">
                <a:solidFill>
                  <a:srgbClr val="152B48"/>
                </a:solidFill>
                <a:latin typeface="Montserrat" pitchFamily="2" charset="77"/>
                <a:cs typeface="Arial"/>
              </a:rPr>
              <a:t> </a:t>
            </a:r>
            <a:r>
              <a:rPr sz="2000" spc="30" dirty="0" err="1">
                <a:solidFill>
                  <a:srgbClr val="152B48"/>
                </a:solidFill>
                <a:latin typeface="Montserrat" pitchFamily="2" charset="77"/>
                <a:cs typeface="Arial"/>
              </a:rPr>
              <a:t>diagn</a:t>
            </a:r>
            <a:r>
              <a:rPr lang="es-CO" sz="2000" spc="30" dirty="0">
                <a:solidFill>
                  <a:srgbClr val="152B48"/>
                </a:solidFill>
                <a:latin typeface="Montserrat" pitchFamily="2" charset="77"/>
                <a:cs typeface="Arial"/>
              </a:rPr>
              <a:t>ó</a:t>
            </a:r>
            <a:r>
              <a:rPr sz="2000" spc="30" dirty="0" err="1">
                <a:solidFill>
                  <a:srgbClr val="152B48"/>
                </a:solidFill>
                <a:latin typeface="Montserrat" pitchFamily="2" charset="77"/>
                <a:cs typeface="Arial"/>
              </a:rPr>
              <a:t>stico</a:t>
            </a:r>
            <a:r>
              <a:rPr sz="2000" spc="30" dirty="0">
                <a:solidFill>
                  <a:srgbClr val="152B48"/>
                </a:solidFill>
                <a:latin typeface="Montserrat" pitchFamily="2" charset="77"/>
                <a:cs typeface="Arial"/>
              </a:rPr>
              <a:t> de </a:t>
            </a:r>
            <a:r>
              <a:rPr sz="2000" spc="20" dirty="0">
                <a:solidFill>
                  <a:srgbClr val="152B48"/>
                </a:solidFill>
                <a:latin typeface="Montserrat" pitchFamily="2" charset="77"/>
                <a:cs typeface="Arial"/>
              </a:rPr>
              <a:t>alergia ocular, </a:t>
            </a:r>
            <a:r>
              <a:rPr sz="2000" spc="15" dirty="0" err="1">
                <a:solidFill>
                  <a:srgbClr val="152B48"/>
                </a:solidFill>
                <a:latin typeface="Montserrat" pitchFamily="2" charset="77"/>
                <a:cs typeface="Arial"/>
              </a:rPr>
              <a:t>hipertensión</a:t>
            </a:r>
            <a:r>
              <a:rPr sz="2000" spc="90" dirty="0">
                <a:solidFill>
                  <a:srgbClr val="152B48"/>
                </a:solidFill>
                <a:latin typeface="Montserrat" pitchFamily="2" charset="77"/>
                <a:cs typeface="Arial"/>
              </a:rPr>
              <a:t> </a:t>
            </a:r>
            <a:r>
              <a:rPr sz="2000" spc="25" dirty="0">
                <a:solidFill>
                  <a:srgbClr val="152B48"/>
                </a:solidFill>
                <a:latin typeface="Montserrat" pitchFamily="2" charset="77"/>
                <a:cs typeface="Arial"/>
              </a:rPr>
              <a:t>ocular</a:t>
            </a:r>
            <a:r>
              <a:rPr lang="es-ES" sz="2000" dirty="0">
                <a:solidFill>
                  <a:srgbClr val="152B48"/>
                </a:solidFill>
                <a:latin typeface="Montserrat" pitchFamily="2" charset="77"/>
                <a:cs typeface="Arial"/>
              </a:rPr>
              <a:t> </a:t>
            </a:r>
            <a:r>
              <a:rPr sz="2000" spc="45" dirty="0">
                <a:solidFill>
                  <a:srgbClr val="152B48"/>
                </a:solidFill>
                <a:latin typeface="Montserrat" pitchFamily="2" charset="77"/>
                <a:cs typeface="Arial"/>
              </a:rPr>
              <a:t>medicamentosa</a:t>
            </a:r>
            <a:r>
              <a:rPr sz="2000" spc="85" dirty="0">
                <a:solidFill>
                  <a:srgbClr val="152B48"/>
                </a:solidFill>
                <a:latin typeface="Montserrat" pitchFamily="2" charset="77"/>
                <a:cs typeface="Arial"/>
              </a:rPr>
              <a:t> </a:t>
            </a:r>
            <a:r>
              <a:rPr sz="2000" dirty="0">
                <a:solidFill>
                  <a:srgbClr val="152B48"/>
                </a:solidFill>
                <a:latin typeface="Montserrat" pitchFamily="2" charset="77"/>
                <a:cs typeface="Arial"/>
              </a:rPr>
              <a:t>y</a:t>
            </a:r>
            <a:r>
              <a:rPr sz="2000" spc="90" dirty="0">
                <a:solidFill>
                  <a:srgbClr val="152B48"/>
                </a:solidFill>
                <a:latin typeface="Montserrat" pitchFamily="2" charset="77"/>
                <a:cs typeface="Arial"/>
              </a:rPr>
              <a:t> </a:t>
            </a:r>
            <a:r>
              <a:rPr sz="2000" spc="40" dirty="0" err="1">
                <a:solidFill>
                  <a:srgbClr val="152B48"/>
                </a:solidFill>
                <a:latin typeface="Montserrat" pitchFamily="2" charset="77"/>
                <a:cs typeface="Arial"/>
              </a:rPr>
              <a:t>degenera</a:t>
            </a:r>
            <a:r>
              <a:rPr sz="2000" spc="20" dirty="0" err="1">
                <a:solidFill>
                  <a:srgbClr val="152B48"/>
                </a:solidFill>
                <a:latin typeface="Montserrat" pitchFamily="2" charset="77"/>
                <a:cs typeface="Arial"/>
              </a:rPr>
              <a:t>ción</a:t>
            </a:r>
            <a:r>
              <a:rPr sz="2000" spc="55" dirty="0">
                <a:solidFill>
                  <a:srgbClr val="152B48"/>
                </a:solidFill>
                <a:latin typeface="Montserrat" pitchFamily="2" charset="77"/>
                <a:cs typeface="Arial"/>
              </a:rPr>
              <a:t> </a:t>
            </a:r>
            <a:r>
              <a:rPr sz="2000" spc="45" dirty="0">
                <a:solidFill>
                  <a:srgbClr val="152B48"/>
                </a:solidFill>
                <a:latin typeface="Montserrat" pitchFamily="2" charset="77"/>
                <a:cs typeface="Arial"/>
              </a:rPr>
              <a:t>ma</a:t>
            </a:r>
            <a:r>
              <a:rPr sz="2000" spc="25" dirty="0">
                <a:solidFill>
                  <a:srgbClr val="152B48"/>
                </a:solidFill>
                <a:latin typeface="Montserrat" pitchFamily="2" charset="77"/>
                <a:cs typeface="Arial"/>
              </a:rPr>
              <a:t>cular</a:t>
            </a:r>
            <a:r>
              <a:rPr sz="2000" spc="-35" dirty="0">
                <a:solidFill>
                  <a:srgbClr val="152B48"/>
                </a:solidFill>
                <a:latin typeface="Montserrat" pitchFamily="2" charset="77"/>
                <a:cs typeface="Arial"/>
              </a:rPr>
              <a:t> </a:t>
            </a:r>
            <a:r>
              <a:rPr sz="2000" spc="20" dirty="0" err="1">
                <a:solidFill>
                  <a:srgbClr val="152B48"/>
                </a:solidFill>
                <a:latin typeface="Montserrat" pitchFamily="2" charset="77"/>
                <a:cs typeface="Arial"/>
              </a:rPr>
              <a:t>rela</a:t>
            </a:r>
            <a:r>
              <a:rPr sz="2000" spc="45" dirty="0" err="1">
                <a:solidFill>
                  <a:srgbClr val="152B48"/>
                </a:solidFill>
                <a:latin typeface="Montserrat" pitchFamily="2" charset="77"/>
                <a:cs typeface="Arial"/>
              </a:rPr>
              <a:t>cionada</a:t>
            </a:r>
            <a:r>
              <a:rPr sz="2000" spc="45" dirty="0">
                <a:solidFill>
                  <a:srgbClr val="152B48"/>
                </a:solidFill>
                <a:latin typeface="Montserrat" pitchFamily="2" charset="77"/>
                <a:cs typeface="Arial"/>
              </a:rPr>
              <a:t>  </a:t>
            </a:r>
            <a:r>
              <a:rPr sz="2000" spc="35" dirty="0">
                <a:solidFill>
                  <a:srgbClr val="152B48"/>
                </a:solidFill>
                <a:latin typeface="Montserrat" pitchFamily="2" charset="77"/>
                <a:cs typeface="Arial"/>
              </a:rPr>
              <a:t>con la </a:t>
            </a:r>
            <a:r>
              <a:rPr sz="2000" spc="65" dirty="0">
                <a:solidFill>
                  <a:srgbClr val="152B48"/>
                </a:solidFill>
                <a:latin typeface="Montserrat" pitchFamily="2" charset="77"/>
                <a:cs typeface="Arial"/>
              </a:rPr>
              <a:t>edad </a:t>
            </a:r>
            <a:r>
              <a:rPr sz="2000" spc="-40" dirty="0">
                <a:solidFill>
                  <a:srgbClr val="152B48"/>
                </a:solidFill>
                <a:latin typeface="Montserrat" pitchFamily="2" charset="77"/>
                <a:cs typeface="Arial"/>
              </a:rPr>
              <a:t>(DMRE)</a:t>
            </a:r>
            <a:r>
              <a:rPr sz="2000" spc="-15" dirty="0">
                <a:solidFill>
                  <a:srgbClr val="152B48"/>
                </a:solidFill>
                <a:latin typeface="Montserrat" pitchFamily="2" charset="77"/>
                <a:cs typeface="Arial"/>
              </a:rPr>
              <a:t> </a:t>
            </a:r>
            <a:r>
              <a:rPr sz="2000" spc="60" dirty="0">
                <a:solidFill>
                  <a:srgbClr val="152B48"/>
                </a:solidFill>
                <a:latin typeface="Montserrat" pitchFamily="2" charset="77"/>
                <a:cs typeface="Arial"/>
              </a:rPr>
              <a:t>temprana.</a:t>
            </a:r>
            <a:endParaRPr sz="2000" dirty="0">
              <a:solidFill>
                <a:srgbClr val="152B48"/>
              </a:solidFill>
              <a:latin typeface="Montserrat" pitchFamily="2" charset="77"/>
              <a:cs typeface="Arial"/>
            </a:endParaRPr>
          </a:p>
        </p:txBody>
      </p:sp>
      <p:sp>
        <p:nvSpPr>
          <p:cNvPr id="6" name="object 6"/>
          <p:cNvSpPr txBox="1"/>
          <p:nvPr/>
        </p:nvSpPr>
        <p:spPr>
          <a:xfrm>
            <a:off x="4740491" y="4599713"/>
            <a:ext cx="7163742" cy="1877437"/>
          </a:xfrm>
          <a:prstGeom prst="rect">
            <a:avLst/>
          </a:prstGeom>
        </p:spPr>
        <p:txBody>
          <a:bodyPr vert="horz" wrap="square" lIns="0" tIns="8890" rIns="0" bIns="0" rtlCol="0">
            <a:spAutoFit/>
          </a:bodyPr>
          <a:lstStyle/>
          <a:p>
            <a:pPr marL="354965" marR="5080" indent="-342265" algn="just">
              <a:spcBef>
                <a:spcPts val="70"/>
              </a:spcBef>
              <a:buFont typeface="Arial" panose="020B0604020202020204" pitchFamily="34" charset="0"/>
              <a:buChar char="•"/>
              <a:tabLst>
                <a:tab pos="354965" algn="l"/>
                <a:tab pos="355600" algn="l"/>
              </a:tabLst>
            </a:pPr>
            <a:r>
              <a:rPr sz="2000" spc="-70" dirty="0">
                <a:solidFill>
                  <a:srgbClr val="152B48"/>
                </a:solidFill>
                <a:latin typeface="Montserrat" pitchFamily="2" charset="77"/>
                <a:cs typeface="Arial"/>
              </a:rPr>
              <a:t>En </a:t>
            </a:r>
            <a:r>
              <a:rPr sz="2000" spc="20" dirty="0">
                <a:solidFill>
                  <a:srgbClr val="152B48"/>
                </a:solidFill>
                <a:latin typeface="Montserrat" pitchFamily="2" charset="77"/>
                <a:cs typeface="Arial"/>
              </a:rPr>
              <a:t>junio </a:t>
            </a:r>
            <a:r>
              <a:rPr sz="2000" spc="10" dirty="0">
                <a:solidFill>
                  <a:srgbClr val="152B48"/>
                </a:solidFill>
                <a:latin typeface="Montserrat" pitchFamily="2" charset="77"/>
                <a:cs typeface="Arial"/>
              </a:rPr>
              <a:t>del </a:t>
            </a:r>
            <a:r>
              <a:rPr sz="2000" spc="-5" dirty="0">
                <a:solidFill>
                  <a:srgbClr val="152B48"/>
                </a:solidFill>
                <a:latin typeface="Montserrat" pitchFamily="2" charset="77"/>
                <a:cs typeface="Arial"/>
              </a:rPr>
              <a:t>2016 </a:t>
            </a:r>
            <a:r>
              <a:rPr sz="2000" spc="-50" dirty="0">
                <a:solidFill>
                  <a:srgbClr val="152B48"/>
                </a:solidFill>
                <a:latin typeface="Montserrat" pitchFamily="2" charset="77"/>
                <a:cs typeface="Arial"/>
              </a:rPr>
              <a:t>se </a:t>
            </a:r>
            <a:r>
              <a:rPr sz="2000" spc="35" dirty="0">
                <a:solidFill>
                  <a:srgbClr val="152B48"/>
                </a:solidFill>
                <a:latin typeface="Montserrat" pitchFamily="2" charset="77"/>
                <a:cs typeface="Arial"/>
              </a:rPr>
              <a:t>encuentra con </a:t>
            </a:r>
            <a:r>
              <a:rPr sz="2000" spc="-185" dirty="0">
                <a:solidFill>
                  <a:srgbClr val="152B48"/>
                </a:solidFill>
                <a:latin typeface="Montserrat" pitchFamily="2" charset="77"/>
                <a:cs typeface="Arial"/>
              </a:rPr>
              <a:t>TSH </a:t>
            </a:r>
            <a:r>
              <a:rPr sz="2000" spc="10" dirty="0">
                <a:solidFill>
                  <a:srgbClr val="152B48"/>
                </a:solidFill>
                <a:latin typeface="Montserrat" pitchFamily="2" charset="77"/>
                <a:cs typeface="Arial"/>
              </a:rPr>
              <a:t>suprimida </a:t>
            </a:r>
            <a:r>
              <a:rPr sz="2000" spc="30" dirty="0">
                <a:solidFill>
                  <a:srgbClr val="152B48"/>
                </a:solidFill>
                <a:latin typeface="Montserrat" pitchFamily="2" charset="77"/>
                <a:cs typeface="Arial"/>
              </a:rPr>
              <a:t>que  </a:t>
            </a:r>
            <a:r>
              <a:rPr sz="2000" spc="-30" dirty="0">
                <a:solidFill>
                  <a:srgbClr val="152B48"/>
                </a:solidFill>
                <a:latin typeface="Montserrat" pitchFamily="2" charset="77"/>
                <a:cs typeface="Arial"/>
              </a:rPr>
              <a:t>persiste </a:t>
            </a:r>
            <a:r>
              <a:rPr sz="2000" dirty="0">
                <a:solidFill>
                  <a:srgbClr val="152B48"/>
                </a:solidFill>
                <a:latin typeface="Montserrat" pitchFamily="2" charset="77"/>
                <a:cs typeface="Arial"/>
              </a:rPr>
              <a:t>a </a:t>
            </a:r>
            <a:r>
              <a:rPr sz="2000" spc="-15" dirty="0">
                <a:solidFill>
                  <a:srgbClr val="152B48"/>
                </a:solidFill>
                <a:latin typeface="Montserrat" pitchFamily="2" charset="77"/>
                <a:cs typeface="Arial"/>
              </a:rPr>
              <a:t>pesar </a:t>
            </a:r>
            <a:r>
              <a:rPr sz="2000" spc="30" dirty="0">
                <a:solidFill>
                  <a:srgbClr val="152B48"/>
                </a:solidFill>
                <a:latin typeface="Montserrat" pitchFamily="2" charset="77"/>
                <a:cs typeface="Arial"/>
              </a:rPr>
              <a:t>de </a:t>
            </a:r>
            <a:r>
              <a:rPr sz="2000" spc="40" dirty="0">
                <a:solidFill>
                  <a:srgbClr val="152B48"/>
                </a:solidFill>
                <a:latin typeface="Montserrat" pitchFamily="2" charset="77"/>
                <a:cs typeface="Arial"/>
              </a:rPr>
              <a:t>reducciones </a:t>
            </a:r>
            <a:r>
              <a:rPr sz="2000" spc="30" dirty="0">
                <a:solidFill>
                  <a:srgbClr val="152B48"/>
                </a:solidFill>
                <a:latin typeface="Montserrat" pitchFamily="2" charset="77"/>
                <a:cs typeface="Arial"/>
              </a:rPr>
              <a:t>de </a:t>
            </a:r>
            <a:r>
              <a:rPr sz="2000" spc="35" dirty="0">
                <a:solidFill>
                  <a:srgbClr val="152B48"/>
                </a:solidFill>
                <a:latin typeface="Montserrat" pitchFamily="2" charset="77"/>
                <a:cs typeface="Arial"/>
              </a:rPr>
              <a:t>la </a:t>
            </a:r>
            <a:r>
              <a:rPr sz="2000" spc="-55" dirty="0">
                <a:solidFill>
                  <a:srgbClr val="152B48"/>
                </a:solidFill>
                <a:latin typeface="Montserrat" pitchFamily="2" charset="77"/>
                <a:cs typeface="Arial"/>
              </a:rPr>
              <a:t>dosis </a:t>
            </a:r>
            <a:r>
              <a:rPr sz="2000" spc="30" dirty="0">
                <a:solidFill>
                  <a:srgbClr val="152B48"/>
                </a:solidFill>
                <a:latin typeface="Montserrat" pitchFamily="2" charset="77"/>
                <a:cs typeface="Arial"/>
              </a:rPr>
              <a:t>de  </a:t>
            </a:r>
            <a:r>
              <a:rPr sz="2000" spc="20" dirty="0" err="1">
                <a:solidFill>
                  <a:srgbClr val="152B48"/>
                </a:solidFill>
                <a:latin typeface="Montserrat" pitchFamily="2" charset="77"/>
                <a:cs typeface="Arial"/>
              </a:rPr>
              <a:t>levotiroxina</a:t>
            </a:r>
            <a:r>
              <a:rPr lang="es-ES" sz="2000" spc="20" dirty="0">
                <a:solidFill>
                  <a:srgbClr val="152B48"/>
                </a:solidFill>
                <a:latin typeface="Montserrat" pitchFamily="2" charset="77"/>
                <a:cs typeface="Arial"/>
              </a:rPr>
              <a:t>,</a:t>
            </a:r>
            <a:r>
              <a:rPr sz="2000" spc="20" dirty="0">
                <a:solidFill>
                  <a:srgbClr val="152B48"/>
                </a:solidFill>
                <a:latin typeface="Montserrat" pitchFamily="2" charset="77"/>
                <a:cs typeface="Arial"/>
              </a:rPr>
              <a:t> </a:t>
            </a:r>
            <a:r>
              <a:rPr sz="2000" spc="10" dirty="0">
                <a:solidFill>
                  <a:srgbClr val="152B48"/>
                </a:solidFill>
                <a:latin typeface="Montserrat" pitchFamily="2" charset="77"/>
                <a:cs typeface="Arial"/>
              </a:rPr>
              <a:t>por </a:t>
            </a:r>
            <a:r>
              <a:rPr sz="2000" spc="25" dirty="0">
                <a:solidFill>
                  <a:srgbClr val="152B48"/>
                </a:solidFill>
                <a:latin typeface="Montserrat" pitchFamily="2" charset="77"/>
                <a:cs typeface="Arial"/>
              </a:rPr>
              <a:t>lo </a:t>
            </a:r>
            <a:r>
              <a:rPr sz="2000" spc="30" dirty="0">
                <a:solidFill>
                  <a:srgbClr val="152B48"/>
                </a:solidFill>
                <a:latin typeface="Montserrat" pitchFamily="2" charset="77"/>
                <a:cs typeface="Arial"/>
              </a:rPr>
              <a:t>que </a:t>
            </a:r>
            <a:r>
              <a:rPr sz="2000" spc="10" dirty="0">
                <a:solidFill>
                  <a:srgbClr val="152B48"/>
                </a:solidFill>
                <a:latin typeface="Montserrat" pitchFamily="2" charset="77"/>
                <a:cs typeface="Arial"/>
              </a:rPr>
              <a:t>suspende </a:t>
            </a:r>
            <a:r>
              <a:rPr sz="2000" spc="25" dirty="0">
                <a:solidFill>
                  <a:srgbClr val="152B48"/>
                </a:solidFill>
                <a:latin typeface="Montserrat" pitchFamily="2" charset="77"/>
                <a:cs typeface="Arial"/>
              </a:rPr>
              <a:t>suplencia hormonal, </a:t>
            </a:r>
            <a:r>
              <a:rPr sz="2000" spc="-50" dirty="0">
                <a:solidFill>
                  <a:srgbClr val="152B48"/>
                </a:solidFill>
                <a:latin typeface="Montserrat" pitchFamily="2" charset="77"/>
                <a:cs typeface="Arial"/>
              </a:rPr>
              <a:t>se  </a:t>
            </a:r>
            <a:r>
              <a:rPr sz="2000" spc="45" dirty="0">
                <a:solidFill>
                  <a:srgbClr val="152B48"/>
                </a:solidFill>
                <a:latin typeface="Montserrat" pitchFamily="2" charset="77"/>
                <a:cs typeface="Arial"/>
              </a:rPr>
              <a:t>indica </a:t>
            </a:r>
            <a:r>
              <a:rPr sz="2000" spc="20" dirty="0">
                <a:solidFill>
                  <a:srgbClr val="152B48"/>
                </a:solidFill>
                <a:latin typeface="Montserrat" pitchFamily="2" charset="77"/>
                <a:cs typeface="Arial"/>
              </a:rPr>
              <a:t>propranolol </a:t>
            </a:r>
            <a:r>
              <a:rPr sz="2000" dirty="0">
                <a:solidFill>
                  <a:srgbClr val="152B48"/>
                </a:solidFill>
                <a:latin typeface="Montserrat" pitchFamily="2" charset="77"/>
                <a:cs typeface="Arial"/>
              </a:rPr>
              <a:t>y </a:t>
            </a:r>
            <a:r>
              <a:rPr sz="2000" spc="-50" dirty="0">
                <a:solidFill>
                  <a:srgbClr val="152B48"/>
                </a:solidFill>
                <a:latin typeface="Montserrat" pitchFamily="2" charset="77"/>
                <a:cs typeface="Arial"/>
              </a:rPr>
              <a:t>se </a:t>
            </a:r>
            <a:r>
              <a:rPr sz="2000" spc="5" dirty="0">
                <a:solidFill>
                  <a:srgbClr val="152B48"/>
                </a:solidFill>
                <a:latin typeface="Montserrat" pitchFamily="2" charset="77"/>
                <a:cs typeface="Arial"/>
              </a:rPr>
              <a:t>solicitan </a:t>
            </a:r>
            <a:r>
              <a:rPr sz="2000" spc="-15" dirty="0">
                <a:solidFill>
                  <a:srgbClr val="152B48"/>
                </a:solidFill>
                <a:latin typeface="Montserrat" pitchFamily="2" charset="77"/>
                <a:cs typeface="Arial"/>
              </a:rPr>
              <a:t>estudios </a:t>
            </a:r>
            <a:r>
              <a:rPr sz="2000" spc="15" dirty="0">
                <a:solidFill>
                  <a:srgbClr val="152B48"/>
                </a:solidFill>
                <a:latin typeface="Montserrat" pitchFamily="2" charset="77"/>
                <a:cs typeface="Arial"/>
              </a:rPr>
              <a:t>adicionales  </a:t>
            </a:r>
            <a:r>
              <a:rPr sz="2000" spc="55" dirty="0">
                <a:solidFill>
                  <a:srgbClr val="152B48"/>
                </a:solidFill>
                <a:latin typeface="Montserrat" pitchFamily="2" charset="77"/>
                <a:cs typeface="Arial"/>
              </a:rPr>
              <a:t>para </a:t>
            </a:r>
            <a:r>
              <a:rPr sz="2000" dirty="0" err="1">
                <a:solidFill>
                  <a:srgbClr val="152B48"/>
                </a:solidFill>
                <a:latin typeface="Montserrat" pitchFamily="2" charset="77"/>
                <a:cs typeface="Arial"/>
              </a:rPr>
              <a:t>a</a:t>
            </a:r>
            <a:r>
              <a:rPr sz="2000" spc="40" dirty="0" err="1">
                <a:solidFill>
                  <a:srgbClr val="152B48"/>
                </a:solidFill>
                <a:latin typeface="Montserrat" pitchFamily="2" charset="77"/>
                <a:cs typeface="Arial"/>
              </a:rPr>
              <a:t>clarar</a:t>
            </a:r>
            <a:r>
              <a:rPr sz="2000" spc="40" dirty="0">
                <a:solidFill>
                  <a:srgbClr val="152B48"/>
                </a:solidFill>
                <a:latin typeface="Montserrat" pitchFamily="2" charset="77"/>
                <a:cs typeface="Arial"/>
              </a:rPr>
              <a:t> </a:t>
            </a:r>
            <a:r>
              <a:rPr sz="2000" spc="25" dirty="0">
                <a:solidFill>
                  <a:srgbClr val="152B48"/>
                </a:solidFill>
                <a:latin typeface="Montserrat" pitchFamily="2" charset="77"/>
                <a:cs typeface="Arial"/>
              </a:rPr>
              <a:t>causa </a:t>
            </a:r>
            <a:r>
              <a:rPr sz="2000" spc="30" dirty="0">
                <a:solidFill>
                  <a:srgbClr val="152B48"/>
                </a:solidFill>
                <a:latin typeface="Montserrat" pitchFamily="2" charset="77"/>
                <a:cs typeface="Arial"/>
              </a:rPr>
              <a:t>de</a:t>
            </a:r>
            <a:r>
              <a:rPr sz="2000" spc="135" dirty="0">
                <a:solidFill>
                  <a:srgbClr val="152B48"/>
                </a:solidFill>
                <a:latin typeface="Montserrat" pitchFamily="2" charset="77"/>
                <a:cs typeface="Arial"/>
              </a:rPr>
              <a:t> </a:t>
            </a:r>
            <a:r>
              <a:rPr sz="2000" spc="-15" dirty="0">
                <a:solidFill>
                  <a:srgbClr val="152B48"/>
                </a:solidFill>
                <a:latin typeface="Montserrat" pitchFamily="2" charset="77"/>
                <a:cs typeface="Arial"/>
              </a:rPr>
              <a:t>tirotoxicosis.</a:t>
            </a:r>
            <a:endParaRPr sz="2000" dirty="0">
              <a:solidFill>
                <a:srgbClr val="152B48"/>
              </a:solidFill>
              <a:latin typeface="Montserrat" pitchFamily="2" charset="77"/>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2059" y="348009"/>
            <a:ext cx="5354854" cy="689932"/>
          </a:xfrm>
          <a:prstGeom prst="rect">
            <a:avLst/>
          </a:prstGeom>
        </p:spPr>
        <p:txBody>
          <a:bodyPr vert="horz" wrap="square" lIns="0" tIns="12700" rIns="0" bIns="0" rtlCol="0" anchor="ctr">
            <a:spAutoFit/>
          </a:bodyPr>
          <a:lstStyle/>
          <a:p>
            <a:pPr marL="12700">
              <a:lnSpc>
                <a:spcPct val="100000"/>
              </a:lnSpc>
              <a:spcBef>
                <a:spcPts val="100"/>
              </a:spcBef>
            </a:pPr>
            <a:r>
              <a:rPr spc="-90" dirty="0"/>
              <a:t>CASO</a:t>
            </a:r>
            <a:r>
              <a:rPr spc="220" dirty="0"/>
              <a:t> </a:t>
            </a:r>
            <a:r>
              <a:rPr spc="-40" dirty="0"/>
              <a:t>CLÍNICO</a:t>
            </a:r>
            <a:endParaRPr dirty="0"/>
          </a:p>
        </p:txBody>
      </p:sp>
      <p:sp>
        <p:nvSpPr>
          <p:cNvPr id="3" name="object 3"/>
          <p:cNvSpPr txBox="1"/>
          <p:nvPr/>
        </p:nvSpPr>
        <p:spPr>
          <a:xfrm>
            <a:off x="835924" y="1264993"/>
            <a:ext cx="10865746" cy="2457083"/>
          </a:xfrm>
          <a:prstGeom prst="rect">
            <a:avLst/>
          </a:prstGeom>
        </p:spPr>
        <p:txBody>
          <a:bodyPr vert="horz" wrap="square" lIns="0" tIns="12700" rIns="0" bIns="0" rtlCol="0">
            <a:spAutoFit/>
          </a:bodyPr>
          <a:lstStyle/>
          <a:p>
            <a:pPr marL="355600" indent="-342900">
              <a:spcBef>
                <a:spcPts val="100"/>
              </a:spcBef>
              <a:buFont typeface="Arial"/>
              <a:buChar char="•"/>
              <a:tabLst>
                <a:tab pos="354965" algn="l"/>
                <a:tab pos="355600" algn="l"/>
              </a:tabLst>
            </a:pPr>
            <a:r>
              <a:rPr sz="2000" b="1" spc="-15" dirty="0">
                <a:solidFill>
                  <a:srgbClr val="152B48"/>
                </a:solidFill>
                <a:latin typeface="Montserrat" pitchFamily="2" charset="77"/>
                <a:cs typeface="Arial"/>
              </a:rPr>
              <a:t>Laboratorio:</a:t>
            </a:r>
            <a:endParaRPr sz="2000" dirty="0">
              <a:solidFill>
                <a:srgbClr val="152B48"/>
              </a:solidFill>
              <a:latin typeface="Montserrat" pitchFamily="2" charset="77"/>
              <a:cs typeface="Arial"/>
            </a:endParaRPr>
          </a:p>
          <a:p>
            <a:pPr marL="765810" lvl="1" indent="-295910">
              <a:spcBef>
                <a:spcPts val="1460"/>
              </a:spcBef>
              <a:buFont typeface="Wingdings" pitchFamily="2" charset="2"/>
              <a:buChar char="§"/>
              <a:tabLst>
                <a:tab pos="756285" algn="l"/>
                <a:tab pos="756920" algn="l"/>
              </a:tabLst>
            </a:pPr>
            <a:r>
              <a:rPr spc="15" dirty="0">
                <a:solidFill>
                  <a:srgbClr val="152B48"/>
                </a:solidFill>
                <a:latin typeface="Montserrat" pitchFamily="2" charset="77"/>
                <a:cs typeface="Arial"/>
              </a:rPr>
              <a:t>22/08/2014: </a:t>
            </a:r>
            <a:r>
              <a:rPr spc="-225" dirty="0">
                <a:solidFill>
                  <a:srgbClr val="152B48"/>
                </a:solidFill>
                <a:latin typeface="Montserrat" pitchFamily="2" charset="77"/>
                <a:cs typeface="Arial"/>
              </a:rPr>
              <a:t>TSH </a:t>
            </a:r>
            <a:r>
              <a:rPr spc="-10" dirty="0">
                <a:solidFill>
                  <a:srgbClr val="152B48"/>
                </a:solidFill>
                <a:latin typeface="Montserrat" pitchFamily="2" charset="77"/>
                <a:cs typeface="Arial"/>
              </a:rPr>
              <a:t>0.9</a:t>
            </a:r>
            <a:r>
              <a:rPr spc="30" dirty="0">
                <a:solidFill>
                  <a:srgbClr val="152B48"/>
                </a:solidFill>
                <a:latin typeface="Montserrat" pitchFamily="2" charset="77"/>
                <a:cs typeface="Arial"/>
              </a:rPr>
              <a:t> </a:t>
            </a:r>
            <a:r>
              <a:rPr spc="-15" dirty="0">
                <a:solidFill>
                  <a:srgbClr val="152B48"/>
                </a:solidFill>
                <a:latin typeface="Montserrat" pitchFamily="2" charset="77"/>
                <a:cs typeface="Arial"/>
              </a:rPr>
              <a:t>uUI/mL</a:t>
            </a:r>
            <a:r>
              <a:rPr lang="es-ES" spc="-15" dirty="0">
                <a:solidFill>
                  <a:srgbClr val="152B48"/>
                </a:solidFill>
                <a:latin typeface="Montserrat" pitchFamily="2" charset="77"/>
                <a:cs typeface="Arial"/>
              </a:rPr>
              <a:t>.</a:t>
            </a:r>
            <a:endParaRPr dirty="0">
              <a:solidFill>
                <a:srgbClr val="152B48"/>
              </a:solidFill>
              <a:latin typeface="Montserrat" pitchFamily="2" charset="77"/>
              <a:cs typeface="Arial"/>
            </a:endParaRPr>
          </a:p>
          <a:p>
            <a:pPr marL="765810" lvl="1" indent="-295910">
              <a:spcBef>
                <a:spcPts val="1140"/>
              </a:spcBef>
              <a:buFont typeface="Wingdings" pitchFamily="2" charset="2"/>
              <a:buChar char="§"/>
              <a:tabLst>
                <a:tab pos="756285" algn="l"/>
                <a:tab pos="756920" algn="l"/>
              </a:tabLst>
            </a:pPr>
            <a:r>
              <a:rPr spc="15" dirty="0">
                <a:solidFill>
                  <a:srgbClr val="152B48"/>
                </a:solidFill>
                <a:latin typeface="Montserrat" pitchFamily="2" charset="77"/>
                <a:cs typeface="Arial"/>
              </a:rPr>
              <a:t>26/06/2015: </a:t>
            </a:r>
            <a:r>
              <a:rPr spc="-225" dirty="0">
                <a:solidFill>
                  <a:srgbClr val="152B48"/>
                </a:solidFill>
                <a:latin typeface="Montserrat" pitchFamily="2" charset="77"/>
                <a:cs typeface="Arial"/>
              </a:rPr>
              <a:t>TSH </a:t>
            </a:r>
            <a:r>
              <a:rPr spc="-10" dirty="0">
                <a:solidFill>
                  <a:srgbClr val="152B48"/>
                </a:solidFill>
                <a:latin typeface="Montserrat" pitchFamily="2" charset="77"/>
                <a:cs typeface="Arial"/>
              </a:rPr>
              <a:t>&lt;0.004 </a:t>
            </a:r>
            <a:r>
              <a:rPr spc="-15" dirty="0">
                <a:solidFill>
                  <a:srgbClr val="152B48"/>
                </a:solidFill>
                <a:latin typeface="Montserrat" pitchFamily="2" charset="77"/>
                <a:cs typeface="Arial"/>
              </a:rPr>
              <a:t>uUI/mL, </a:t>
            </a:r>
            <a:r>
              <a:rPr spc="-165" dirty="0">
                <a:solidFill>
                  <a:srgbClr val="152B48"/>
                </a:solidFill>
                <a:latin typeface="Montserrat" pitchFamily="2" charset="77"/>
                <a:cs typeface="Arial"/>
              </a:rPr>
              <a:t>T4 </a:t>
            </a:r>
            <a:r>
              <a:rPr spc="30" dirty="0">
                <a:solidFill>
                  <a:srgbClr val="152B48"/>
                </a:solidFill>
                <a:latin typeface="Montserrat" pitchFamily="2" charset="77"/>
                <a:cs typeface="Arial"/>
              </a:rPr>
              <a:t>libre </a:t>
            </a:r>
            <a:r>
              <a:rPr spc="-10" dirty="0">
                <a:solidFill>
                  <a:srgbClr val="152B48"/>
                </a:solidFill>
                <a:latin typeface="Montserrat" pitchFamily="2" charset="77"/>
                <a:cs typeface="Arial"/>
              </a:rPr>
              <a:t>1.49 </a:t>
            </a:r>
            <a:r>
              <a:rPr spc="20" dirty="0">
                <a:solidFill>
                  <a:srgbClr val="152B48"/>
                </a:solidFill>
                <a:latin typeface="Montserrat" pitchFamily="2" charset="77"/>
                <a:cs typeface="Arial"/>
              </a:rPr>
              <a:t>ng/dL, </a:t>
            </a:r>
            <a:r>
              <a:rPr spc="-165" dirty="0">
                <a:solidFill>
                  <a:srgbClr val="152B48"/>
                </a:solidFill>
                <a:latin typeface="Montserrat" pitchFamily="2" charset="77"/>
                <a:cs typeface="Arial"/>
              </a:rPr>
              <a:t>T3 </a:t>
            </a:r>
            <a:r>
              <a:rPr spc="30" dirty="0">
                <a:solidFill>
                  <a:srgbClr val="152B48"/>
                </a:solidFill>
                <a:latin typeface="Montserrat" pitchFamily="2" charset="77"/>
                <a:cs typeface="Arial"/>
              </a:rPr>
              <a:t>total </a:t>
            </a:r>
            <a:r>
              <a:rPr spc="-10" dirty="0">
                <a:solidFill>
                  <a:srgbClr val="152B48"/>
                </a:solidFill>
                <a:latin typeface="Montserrat" pitchFamily="2" charset="77"/>
                <a:cs typeface="Arial"/>
              </a:rPr>
              <a:t>244</a:t>
            </a:r>
            <a:r>
              <a:rPr spc="15" dirty="0">
                <a:solidFill>
                  <a:srgbClr val="152B48"/>
                </a:solidFill>
                <a:latin typeface="Montserrat" pitchFamily="2" charset="77"/>
                <a:cs typeface="Arial"/>
              </a:rPr>
              <a:t> </a:t>
            </a:r>
            <a:r>
              <a:rPr spc="20" dirty="0">
                <a:solidFill>
                  <a:srgbClr val="152B48"/>
                </a:solidFill>
                <a:latin typeface="Montserrat" pitchFamily="2" charset="77"/>
                <a:cs typeface="Arial"/>
              </a:rPr>
              <a:t>ng/dL.</a:t>
            </a:r>
            <a:endParaRPr dirty="0">
              <a:solidFill>
                <a:srgbClr val="152B48"/>
              </a:solidFill>
              <a:latin typeface="Montserrat" pitchFamily="2" charset="77"/>
              <a:cs typeface="Arial"/>
            </a:endParaRPr>
          </a:p>
          <a:p>
            <a:pPr marL="765810" marR="2065655" lvl="1" indent="-295910">
              <a:spcBef>
                <a:spcPts val="1080"/>
              </a:spcBef>
              <a:buFont typeface="Wingdings" pitchFamily="2" charset="2"/>
              <a:buChar char="§"/>
              <a:tabLst>
                <a:tab pos="756285" algn="l"/>
                <a:tab pos="756920" algn="l"/>
              </a:tabLst>
            </a:pPr>
            <a:r>
              <a:rPr spc="15" dirty="0">
                <a:solidFill>
                  <a:srgbClr val="152B48"/>
                </a:solidFill>
                <a:latin typeface="Montserrat" pitchFamily="2" charset="77"/>
                <a:cs typeface="Arial"/>
              </a:rPr>
              <a:t>03/07/2015: </a:t>
            </a:r>
            <a:r>
              <a:rPr lang="es-ES" spc="25" dirty="0">
                <a:solidFill>
                  <a:srgbClr val="152B48"/>
                </a:solidFill>
                <a:latin typeface="Montserrat" pitchFamily="2" charset="77"/>
                <a:cs typeface="Arial"/>
              </a:rPr>
              <a:t>a</a:t>
            </a:r>
            <a:r>
              <a:rPr spc="25" dirty="0" err="1">
                <a:solidFill>
                  <a:srgbClr val="152B48"/>
                </a:solidFill>
                <a:latin typeface="Montserrat" pitchFamily="2" charset="77"/>
                <a:cs typeface="Arial"/>
              </a:rPr>
              <a:t>nticuerpos</a:t>
            </a:r>
            <a:r>
              <a:rPr spc="25" dirty="0">
                <a:solidFill>
                  <a:srgbClr val="152B48"/>
                </a:solidFill>
                <a:latin typeface="Montserrat" pitchFamily="2" charset="77"/>
                <a:cs typeface="Arial"/>
              </a:rPr>
              <a:t> </a:t>
            </a:r>
            <a:r>
              <a:rPr spc="35" dirty="0">
                <a:solidFill>
                  <a:srgbClr val="152B48"/>
                </a:solidFill>
                <a:latin typeface="Montserrat" pitchFamily="2" charset="77"/>
                <a:cs typeface="Arial"/>
              </a:rPr>
              <a:t>antireceptor </a:t>
            </a:r>
            <a:r>
              <a:rPr spc="30" dirty="0">
                <a:solidFill>
                  <a:srgbClr val="152B48"/>
                </a:solidFill>
                <a:latin typeface="Montserrat" pitchFamily="2" charset="77"/>
                <a:cs typeface="Arial"/>
              </a:rPr>
              <a:t>de </a:t>
            </a:r>
            <a:r>
              <a:rPr spc="-225" dirty="0">
                <a:solidFill>
                  <a:srgbClr val="152B48"/>
                </a:solidFill>
                <a:latin typeface="Montserrat" pitchFamily="2" charset="77"/>
                <a:cs typeface="Arial"/>
              </a:rPr>
              <a:t>TSH </a:t>
            </a:r>
            <a:r>
              <a:rPr spc="35" dirty="0">
                <a:solidFill>
                  <a:srgbClr val="152B48"/>
                </a:solidFill>
                <a:latin typeface="Montserrat" pitchFamily="2" charset="77"/>
                <a:cs typeface="Arial"/>
              </a:rPr>
              <a:t>por  electroquimioluminiscencia </a:t>
            </a:r>
            <a:r>
              <a:rPr spc="-5" dirty="0">
                <a:solidFill>
                  <a:srgbClr val="152B48"/>
                </a:solidFill>
                <a:latin typeface="Montserrat" pitchFamily="2" charset="77"/>
                <a:cs typeface="Arial"/>
              </a:rPr>
              <a:t>&gt;40 </a:t>
            </a:r>
            <a:r>
              <a:rPr spc="-60" dirty="0">
                <a:solidFill>
                  <a:srgbClr val="152B48"/>
                </a:solidFill>
                <a:latin typeface="Montserrat" pitchFamily="2" charset="77"/>
                <a:cs typeface="Arial"/>
              </a:rPr>
              <a:t>UI/L </a:t>
            </a:r>
            <a:r>
              <a:rPr spc="-75" dirty="0">
                <a:solidFill>
                  <a:srgbClr val="152B48"/>
                </a:solidFill>
                <a:latin typeface="Montserrat" pitchFamily="2" charset="77"/>
                <a:cs typeface="Arial"/>
              </a:rPr>
              <a:t>(VR </a:t>
            </a:r>
            <a:r>
              <a:rPr spc="-10" dirty="0">
                <a:solidFill>
                  <a:srgbClr val="152B48"/>
                </a:solidFill>
                <a:latin typeface="Montserrat" pitchFamily="2" charset="77"/>
                <a:cs typeface="Arial"/>
              </a:rPr>
              <a:t>&lt;1.75</a:t>
            </a:r>
            <a:r>
              <a:rPr spc="-95" dirty="0">
                <a:solidFill>
                  <a:srgbClr val="152B48"/>
                </a:solidFill>
                <a:latin typeface="Montserrat" pitchFamily="2" charset="77"/>
                <a:cs typeface="Arial"/>
              </a:rPr>
              <a:t> </a:t>
            </a:r>
            <a:r>
              <a:rPr spc="-45" dirty="0">
                <a:solidFill>
                  <a:srgbClr val="152B48"/>
                </a:solidFill>
                <a:latin typeface="Montserrat" pitchFamily="2" charset="77"/>
                <a:cs typeface="Arial"/>
              </a:rPr>
              <a:t>UI/L)</a:t>
            </a:r>
            <a:r>
              <a:rPr lang="es-CO" spc="-45" dirty="0">
                <a:solidFill>
                  <a:srgbClr val="152B48"/>
                </a:solidFill>
                <a:latin typeface="Montserrat" pitchFamily="2" charset="77"/>
                <a:cs typeface="Arial"/>
              </a:rPr>
              <a:t>.</a:t>
            </a:r>
            <a:endParaRPr dirty="0">
              <a:solidFill>
                <a:srgbClr val="152B48"/>
              </a:solidFill>
              <a:latin typeface="Montserrat" pitchFamily="2" charset="77"/>
              <a:cs typeface="Arial"/>
            </a:endParaRPr>
          </a:p>
          <a:p>
            <a:pPr lvl="1">
              <a:buFont typeface="Wingdings"/>
              <a:buChar char=""/>
            </a:pPr>
            <a:endParaRPr dirty="0">
              <a:solidFill>
                <a:srgbClr val="152B48"/>
              </a:solidFill>
              <a:latin typeface="Montserrat" pitchFamily="2" charset="77"/>
              <a:cs typeface="Times New Roman"/>
            </a:endParaRPr>
          </a:p>
          <a:p>
            <a:pPr lvl="1">
              <a:spcBef>
                <a:spcPts val="40"/>
              </a:spcBef>
              <a:buFont typeface="Wingdings"/>
              <a:buChar char=""/>
            </a:pPr>
            <a:endParaRPr dirty="0">
              <a:solidFill>
                <a:srgbClr val="152B48"/>
              </a:solidFill>
              <a:latin typeface="Montserrat" pitchFamily="2" charset="77"/>
              <a:cs typeface="Times New Roman"/>
            </a:endParaRPr>
          </a:p>
        </p:txBody>
      </p:sp>
      <p:sp>
        <p:nvSpPr>
          <p:cNvPr id="5" name="Rectángulo 4">
            <a:extLst>
              <a:ext uri="{FF2B5EF4-FFF2-40B4-BE49-F238E27FC236}">
                <a16:creationId xmlns:a16="http://schemas.microsoft.com/office/drawing/2014/main" id="{185699D6-0D9D-D845-B5BC-67529B0C7102}"/>
              </a:ext>
            </a:extLst>
          </p:cNvPr>
          <p:cNvSpPr/>
          <p:nvPr/>
        </p:nvSpPr>
        <p:spPr>
          <a:xfrm>
            <a:off x="4775670" y="3773010"/>
            <a:ext cx="7147434" cy="2797561"/>
          </a:xfrm>
          <a:prstGeom prst="rect">
            <a:avLst/>
          </a:prstGeom>
        </p:spPr>
        <p:txBody>
          <a:bodyPr wrap="square">
            <a:spAutoFit/>
          </a:bodyPr>
          <a:lstStyle/>
          <a:p>
            <a:pPr marL="355600" indent="-342900">
              <a:buFont typeface="Arial"/>
              <a:buChar char="•"/>
              <a:tabLst>
                <a:tab pos="354965" algn="l"/>
                <a:tab pos="355600" algn="l"/>
              </a:tabLst>
            </a:pPr>
            <a:r>
              <a:rPr lang="es-CO" sz="2000" b="1" spc="-100" dirty="0">
                <a:solidFill>
                  <a:srgbClr val="152B48"/>
                </a:solidFill>
                <a:latin typeface="Montserrat" pitchFamily="2" charset="77"/>
                <a:cs typeface="Arial"/>
              </a:rPr>
              <a:t>TAC</a:t>
            </a:r>
            <a:r>
              <a:rPr lang="es-CO" sz="2000" b="1" spc="40" dirty="0">
                <a:solidFill>
                  <a:srgbClr val="152B48"/>
                </a:solidFill>
                <a:latin typeface="Montserrat" pitchFamily="2" charset="77"/>
                <a:cs typeface="Arial"/>
              </a:rPr>
              <a:t> </a:t>
            </a:r>
            <a:r>
              <a:rPr lang="es-CO" sz="2000" b="1" spc="-25" dirty="0">
                <a:solidFill>
                  <a:srgbClr val="152B48"/>
                </a:solidFill>
                <a:latin typeface="Montserrat" pitchFamily="2" charset="77"/>
                <a:cs typeface="Arial"/>
              </a:rPr>
              <a:t>simple</a:t>
            </a:r>
            <a:r>
              <a:rPr lang="es-CO" sz="2000" b="1" spc="100" dirty="0">
                <a:solidFill>
                  <a:srgbClr val="152B48"/>
                </a:solidFill>
                <a:latin typeface="Montserrat" pitchFamily="2" charset="77"/>
                <a:cs typeface="Arial"/>
              </a:rPr>
              <a:t> </a:t>
            </a:r>
            <a:r>
              <a:rPr lang="es-CO" sz="2000" b="1" dirty="0">
                <a:solidFill>
                  <a:srgbClr val="152B48"/>
                </a:solidFill>
                <a:latin typeface="Montserrat" pitchFamily="2" charset="77"/>
                <a:cs typeface="Arial"/>
              </a:rPr>
              <a:t>y</a:t>
            </a:r>
            <a:r>
              <a:rPr lang="es-CO" sz="2000" b="1" spc="100" dirty="0">
                <a:solidFill>
                  <a:srgbClr val="152B48"/>
                </a:solidFill>
                <a:latin typeface="Montserrat" pitchFamily="2" charset="77"/>
                <a:cs typeface="Arial"/>
              </a:rPr>
              <a:t> </a:t>
            </a:r>
            <a:r>
              <a:rPr lang="es-CO" sz="2000" b="1" spc="30" dirty="0">
                <a:solidFill>
                  <a:srgbClr val="152B48"/>
                </a:solidFill>
                <a:latin typeface="Montserrat" pitchFamily="2" charset="77"/>
                <a:cs typeface="Arial"/>
              </a:rPr>
              <a:t>contratado</a:t>
            </a:r>
            <a:r>
              <a:rPr lang="es-CO" sz="2000" b="1" spc="50" dirty="0">
                <a:solidFill>
                  <a:srgbClr val="152B48"/>
                </a:solidFill>
                <a:latin typeface="Montserrat" pitchFamily="2" charset="77"/>
                <a:cs typeface="Arial"/>
              </a:rPr>
              <a:t> </a:t>
            </a:r>
            <a:r>
              <a:rPr lang="es-CO" sz="2000" b="1" spc="55" dirty="0">
                <a:solidFill>
                  <a:srgbClr val="152B48"/>
                </a:solidFill>
                <a:latin typeface="Montserrat" pitchFamily="2" charset="77"/>
                <a:cs typeface="Arial"/>
              </a:rPr>
              <a:t>de</a:t>
            </a:r>
            <a:r>
              <a:rPr lang="es-CO" sz="2000" b="1" spc="105" dirty="0">
                <a:solidFill>
                  <a:srgbClr val="152B48"/>
                </a:solidFill>
                <a:latin typeface="Montserrat" pitchFamily="2" charset="77"/>
                <a:cs typeface="Arial"/>
              </a:rPr>
              <a:t> </a:t>
            </a:r>
            <a:r>
              <a:rPr lang="es-CO" sz="2000" b="1" spc="-30" dirty="0">
                <a:solidFill>
                  <a:srgbClr val="152B48"/>
                </a:solidFill>
                <a:latin typeface="Montserrat" pitchFamily="2" charset="77"/>
                <a:cs typeface="Arial"/>
              </a:rPr>
              <a:t>órbitas</a:t>
            </a:r>
            <a:r>
              <a:rPr lang="es-CO" sz="2000" b="1" spc="30" dirty="0">
                <a:solidFill>
                  <a:srgbClr val="152B48"/>
                </a:solidFill>
                <a:latin typeface="Montserrat" pitchFamily="2" charset="77"/>
                <a:cs typeface="Arial"/>
              </a:rPr>
              <a:t> </a:t>
            </a:r>
            <a:r>
              <a:rPr lang="es-CO" sz="2000" b="1" dirty="0">
                <a:solidFill>
                  <a:srgbClr val="152B48"/>
                </a:solidFill>
                <a:latin typeface="Montserrat" pitchFamily="2" charset="77"/>
                <a:cs typeface="Arial"/>
              </a:rPr>
              <a:t>(07</a:t>
            </a:r>
            <a:r>
              <a:rPr lang="es-CO" sz="2000" b="1" spc="-335" dirty="0">
                <a:solidFill>
                  <a:srgbClr val="152B48"/>
                </a:solidFill>
                <a:latin typeface="Montserrat" pitchFamily="2" charset="77"/>
                <a:cs typeface="Arial"/>
              </a:rPr>
              <a:t> </a:t>
            </a:r>
            <a:r>
              <a:rPr lang="es-CO" sz="2000" b="1" dirty="0">
                <a:solidFill>
                  <a:srgbClr val="152B48"/>
                </a:solidFill>
                <a:latin typeface="Montserrat" pitchFamily="2" charset="77"/>
                <a:cs typeface="Arial"/>
              </a:rPr>
              <a:t>/</a:t>
            </a:r>
            <a:r>
              <a:rPr lang="es-CO" sz="2000" b="1" spc="-340" dirty="0">
                <a:solidFill>
                  <a:srgbClr val="152B48"/>
                </a:solidFill>
                <a:latin typeface="Montserrat" pitchFamily="2" charset="77"/>
                <a:cs typeface="Arial"/>
              </a:rPr>
              <a:t> </a:t>
            </a:r>
            <a:r>
              <a:rPr lang="es-CO" sz="2000" b="1" dirty="0">
                <a:solidFill>
                  <a:srgbClr val="152B48"/>
                </a:solidFill>
                <a:latin typeface="Montserrat" pitchFamily="2" charset="77"/>
                <a:cs typeface="Arial"/>
              </a:rPr>
              <a:t>07</a:t>
            </a:r>
            <a:r>
              <a:rPr lang="es-CO" sz="2000" b="1" spc="-335" dirty="0">
                <a:solidFill>
                  <a:srgbClr val="152B48"/>
                </a:solidFill>
                <a:latin typeface="Montserrat" pitchFamily="2" charset="77"/>
                <a:cs typeface="Arial"/>
              </a:rPr>
              <a:t> </a:t>
            </a:r>
            <a:r>
              <a:rPr lang="es-CO" sz="2000" b="1" dirty="0">
                <a:solidFill>
                  <a:srgbClr val="152B48"/>
                </a:solidFill>
                <a:latin typeface="Montserrat" pitchFamily="2" charset="77"/>
                <a:cs typeface="Arial"/>
              </a:rPr>
              <a:t>/</a:t>
            </a:r>
            <a:r>
              <a:rPr lang="es-CO" sz="2000" b="1" spc="-340" dirty="0">
                <a:solidFill>
                  <a:srgbClr val="152B48"/>
                </a:solidFill>
                <a:latin typeface="Montserrat" pitchFamily="2" charset="77"/>
                <a:cs typeface="Arial"/>
              </a:rPr>
              <a:t> </a:t>
            </a:r>
            <a:r>
              <a:rPr lang="es-CO" sz="2000" b="1" spc="5" dirty="0">
                <a:solidFill>
                  <a:srgbClr val="152B48"/>
                </a:solidFill>
                <a:latin typeface="Montserrat" pitchFamily="2" charset="77"/>
                <a:cs typeface="Arial"/>
              </a:rPr>
              <a:t>2015):</a:t>
            </a:r>
            <a:endParaRPr lang="es-CO" sz="2000" dirty="0">
              <a:solidFill>
                <a:srgbClr val="152B48"/>
              </a:solidFill>
              <a:latin typeface="Montserrat" pitchFamily="2" charset="77"/>
              <a:cs typeface="Arial"/>
            </a:endParaRPr>
          </a:p>
          <a:p>
            <a:pPr marL="770890" marR="5080" lvl="1" indent="-300990">
              <a:spcBef>
                <a:spcPts val="1425"/>
              </a:spcBef>
              <a:buFont typeface="Wingdings" pitchFamily="2" charset="2"/>
              <a:buChar char="§"/>
              <a:tabLst>
                <a:tab pos="756285" algn="l"/>
                <a:tab pos="756920" algn="l"/>
              </a:tabLst>
            </a:pPr>
            <a:r>
              <a:rPr lang="es-CO" spc="15" dirty="0">
                <a:solidFill>
                  <a:srgbClr val="152B48"/>
                </a:solidFill>
                <a:latin typeface="Montserrat" pitchFamily="2" charset="77"/>
                <a:cs typeface="Arial"/>
              </a:rPr>
              <a:t>Engrosamiento </a:t>
            </a:r>
            <a:r>
              <a:rPr lang="es-CO" spc="85" dirty="0">
                <a:solidFill>
                  <a:srgbClr val="152B48"/>
                </a:solidFill>
                <a:latin typeface="Montserrat" pitchFamily="2" charset="77"/>
                <a:cs typeface="Arial"/>
              </a:rPr>
              <a:t>de </a:t>
            </a:r>
            <a:r>
              <a:rPr lang="es-CO" spc="-5" dirty="0">
                <a:solidFill>
                  <a:srgbClr val="152B48"/>
                </a:solidFill>
                <a:latin typeface="Montserrat" pitchFamily="2" charset="77"/>
                <a:cs typeface="Arial"/>
              </a:rPr>
              <a:t>músculos </a:t>
            </a:r>
            <a:r>
              <a:rPr lang="es-CO" spc="15" dirty="0">
                <a:solidFill>
                  <a:srgbClr val="152B48"/>
                </a:solidFill>
                <a:latin typeface="Montserrat" pitchFamily="2" charset="77"/>
                <a:cs typeface="Arial"/>
              </a:rPr>
              <a:t>extraoculares </a:t>
            </a:r>
            <a:r>
              <a:rPr lang="es-CO" spc="85" dirty="0">
                <a:solidFill>
                  <a:srgbClr val="152B48"/>
                </a:solidFill>
                <a:latin typeface="Montserrat" pitchFamily="2" charset="77"/>
                <a:cs typeface="Arial"/>
              </a:rPr>
              <a:t>de </a:t>
            </a:r>
            <a:r>
              <a:rPr lang="es-CO" spc="50" dirty="0">
                <a:solidFill>
                  <a:srgbClr val="152B48"/>
                </a:solidFill>
                <a:latin typeface="Montserrat" pitchFamily="2" charset="77"/>
                <a:cs typeface="Arial"/>
              </a:rPr>
              <a:t>forma </a:t>
            </a:r>
            <a:r>
              <a:rPr lang="es-CO" spc="15" dirty="0">
                <a:solidFill>
                  <a:srgbClr val="152B48"/>
                </a:solidFill>
                <a:latin typeface="Montserrat" pitchFamily="2" charset="77"/>
                <a:cs typeface="Arial"/>
              </a:rPr>
              <a:t>bilateral, </a:t>
            </a:r>
            <a:r>
              <a:rPr lang="es-CO" spc="60" dirty="0">
                <a:solidFill>
                  <a:srgbClr val="152B48"/>
                </a:solidFill>
                <a:latin typeface="Montserrat" pitchFamily="2" charset="77"/>
                <a:cs typeface="Arial"/>
              </a:rPr>
              <a:t>con </a:t>
            </a:r>
            <a:r>
              <a:rPr lang="es-CO" spc="45" dirty="0">
                <a:solidFill>
                  <a:srgbClr val="152B48"/>
                </a:solidFill>
                <a:latin typeface="Montserrat" pitchFamily="2" charset="77"/>
                <a:cs typeface="Arial"/>
              </a:rPr>
              <a:t>menor  </a:t>
            </a:r>
            <a:r>
              <a:rPr lang="es-CO" spc="20" dirty="0">
                <a:solidFill>
                  <a:srgbClr val="152B48"/>
                </a:solidFill>
                <a:latin typeface="Montserrat" pitchFamily="2" charset="77"/>
                <a:cs typeface="Arial"/>
              </a:rPr>
              <a:t>compromiso </a:t>
            </a:r>
            <a:r>
              <a:rPr lang="es-CO" spc="30" dirty="0">
                <a:solidFill>
                  <a:srgbClr val="152B48"/>
                </a:solidFill>
                <a:latin typeface="Montserrat" pitchFamily="2" charset="77"/>
                <a:cs typeface="Arial"/>
              </a:rPr>
              <a:t>de </a:t>
            </a:r>
            <a:r>
              <a:rPr lang="es-CO" spc="-45" dirty="0">
                <a:solidFill>
                  <a:srgbClr val="152B48"/>
                </a:solidFill>
                <a:latin typeface="Montserrat" pitchFamily="2" charset="77"/>
                <a:cs typeface="Arial"/>
              </a:rPr>
              <a:t>los </a:t>
            </a:r>
            <a:r>
              <a:rPr lang="es-CO" spc="-20" dirty="0">
                <a:solidFill>
                  <a:srgbClr val="152B48"/>
                </a:solidFill>
                <a:latin typeface="Montserrat" pitchFamily="2" charset="77"/>
                <a:cs typeface="Arial"/>
              </a:rPr>
              <a:t>músculos </a:t>
            </a:r>
            <a:r>
              <a:rPr lang="es-CO" spc="5" dirty="0">
                <a:solidFill>
                  <a:srgbClr val="152B48"/>
                </a:solidFill>
                <a:latin typeface="Montserrat" pitchFamily="2" charset="77"/>
                <a:cs typeface="Arial"/>
              </a:rPr>
              <a:t>rectos laterales, </a:t>
            </a:r>
            <a:r>
              <a:rPr lang="es-CO" spc="-35" dirty="0">
                <a:solidFill>
                  <a:srgbClr val="152B48"/>
                </a:solidFill>
                <a:latin typeface="Montserrat" pitchFamily="2" charset="77"/>
                <a:cs typeface="Arial"/>
              </a:rPr>
              <a:t>las </a:t>
            </a:r>
            <a:r>
              <a:rPr lang="es-CO" spc="-10" dirty="0">
                <a:solidFill>
                  <a:srgbClr val="152B48"/>
                </a:solidFill>
                <a:latin typeface="Montserrat" pitchFamily="2" charset="77"/>
                <a:cs typeface="Arial"/>
              </a:rPr>
              <a:t>inserciones</a:t>
            </a:r>
            <a:r>
              <a:rPr lang="es-CO" spc="-50" dirty="0">
                <a:solidFill>
                  <a:srgbClr val="152B48"/>
                </a:solidFill>
                <a:latin typeface="Montserrat" pitchFamily="2" charset="77"/>
                <a:cs typeface="Arial"/>
              </a:rPr>
              <a:t> </a:t>
            </a:r>
            <a:r>
              <a:rPr lang="es-CO" spc="-5" dirty="0">
                <a:solidFill>
                  <a:srgbClr val="152B48"/>
                </a:solidFill>
                <a:latin typeface="Montserrat" pitchFamily="2" charset="77"/>
                <a:cs typeface="Arial"/>
              </a:rPr>
              <a:t>están</a:t>
            </a:r>
            <a:r>
              <a:rPr lang="es-CO" dirty="0">
                <a:solidFill>
                  <a:srgbClr val="152B48"/>
                </a:solidFill>
                <a:latin typeface="Montserrat" pitchFamily="2" charset="77"/>
                <a:cs typeface="Arial"/>
              </a:rPr>
              <a:t> </a:t>
            </a:r>
            <a:r>
              <a:rPr lang="es-CO" spc="25" dirty="0">
                <a:solidFill>
                  <a:srgbClr val="152B48"/>
                </a:solidFill>
                <a:latin typeface="Montserrat" pitchFamily="2" charset="77"/>
                <a:cs typeface="Arial"/>
              </a:rPr>
              <a:t>respetadas.</a:t>
            </a:r>
            <a:endParaRPr lang="es-CO" dirty="0">
              <a:solidFill>
                <a:srgbClr val="152B48"/>
              </a:solidFill>
              <a:latin typeface="Montserrat" pitchFamily="2" charset="77"/>
              <a:cs typeface="Arial"/>
            </a:endParaRPr>
          </a:p>
          <a:p>
            <a:pPr marL="756285" marR="221615" lvl="1" indent="-286385">
              <a:spcBef>
                <a:spcPts val="1100"/>
              </a:spcBef>
              <a:buFont typeface="Wingdings" pitchFamily="2" charset="2"/>
              <a:buChar char="§"/>
              <a:tabLst>
                <a:tab pos="756285" algn="l"/>
                <a:tab pos="756920" algn="l"/>
              </a:tabLst>
            </a:pPr>
            <a:r>
              <a:rPr lang="es-CO" spc="30" dirty="0">
                <a:solidFill>
                  <a:srgbClr val="152B48"/>
                </a:solidFill>
                <a:latin typeface="Montserrat" pitchFamily="2" charset="77"/>
                <a:cs typeface="Arial"/>
              </a:rPr>
              <a:t>Prominencia </a:t>
            </a:r>
            <a:r>
              <a:rPr lang="es-CO" spc="85" dirty="0">
                <a:solidFill>
                  <a:srgbClr val="152B48"/>
                </a:solidFill>
                <a:latin typeface="Montserrat" pitchFamily="2" charset="77"/>
                <a:cs typeface="Arial"/>
              </a:rPr>
              <a:t>de </a:t>
            </a:r>
            <a:r>
              <a:rPr lang="es-CO" spc="35" dirty="0">
                <a:solidFill>
                  <a:srgbClr val="152B48"/>
                </a:solidFill>
                <a:latin typeface="Montserrat" pitchFamily="2" charset="77"/>
                <a:cs typeface="Arial"/>
              </a:rPr>
              <a:t>la </a:t>
            </a:r>
            <a:r>
              <a:rPr lang="es-CO" spc="-10" dirty="0">
                <a:solidFill>
                  <a:srgbClr val="152B48"/>
                </a:solidFill>
                <a:latin typeface="Montserrat" pitchFamily="2" charset="77"/>
                <a:cs typeface="Arial"/>
              </a:rPr>
              <a:t>grasa </a:t>
            </a:r>
            <a:r>
              <a:rPr lang="es-CO" spc="35" dirty="0">
                <a:solidFill>
                  <a:srgbClr val="152B48"/>
                </a:solidFill>
                <a:latin typeface="Montserrat" pitchFamily="2" charset="77"/>
                <a:cs typeface="Arial"/>
              </a:rPr>
              <a:t>retrobulbar </a:t>
            </a:r>
            <a:r>
              <a:rPr lang="es-CO" spc="15" dirty="0">
                <a:solidFill>
                  <a:srgbClr val="152B48"/>
                </a:solidFill>
                <a:latin typeface="Montserrat" pitchFamily="2" charset="77"/>
                <a:cs typeface="Arial"/>
              </a:rPr>
              <a:t>en </a:t>
            </a:r>
            <a:r>
              <a:rPr lang="es-CO" spc="50" dirty="0">
                <a:solidFill>
                  <a:srgbClr val="152B48"/>
                </a:solidFill>
                <a:latin typeface="Montserrat" pitchFamily="2" charset="77"/>
                <a:cs typeface="Arial"/>
              </a:rPr>
              <a:t>forma </a:t>
            </a:r>
            <a:r>
              <a:rPr lang="es-CO" spc="15" dirty="0">
                <a:solidFill>
                  <a:srgbClr val="152B48"/>
                </a:solidFill>
                <a:latin typeface="Montserrat" pitchFamily="2" charset="77"/>
                <a:cs typeface="Arial"/>
              </a:rPr>
              <a:t>bilateral. </a:t>
            </a:r>
            <a:r>
              <a:rPr lang="es-CO" dirty="0">
                <a:solidFill>
                  <a:srgbClr val="152B48"/>
                </a:solidFill>
                <a:latin typeface="Montserrat" pitchFamily="2" charset="77"/>
                <a:cs typeface="Arial"/>
              </a:rPr>
              <a:t>Nervios </a:t>
            </a:r>
            <a:r>
              <a:rPr lang="es-CO" spc="35" dirty="0">
                <a:solidFill>
                  <a:srgbClr val="152B48"/>
                </a:solidFill>
                <a:latin typeface="Montserrat" pitchFamily="2" charset="77"/>
                <a:cs typeface="Arial"/>
              </a:rPr>
              <a:t>ópticos  </a:t>
            </a:r>
            <a:r>
              <a:rPr lang="es-CO" spc="-15" dirty="0">
                <a:solidFill>
                  <a:srgbClr val="152B48"/>
                </a:solidFill>
                <a:latin typeface="Montserrat" pitchFamily="2" charset="77"/>
                <a:cs typeface="Arial"/>
              </a:rPr>
              <a:t>simétricos.</a:t>
            </a:r>
            <a:endParaRPr lang="es-CO" dirty="0">
              <a:solidFill>
                <a:srgbClr val="152B48"/>
              </a:solidFill>
              <a:latin typeface="Montserrat" pitchFamily="2" charset="77"/>
              <a:cs typeface="Arial"/>
            </a:endParaRPr>
          </a:p>
          <a:p>
            <a:pPr marL="765810" lvl="1" indent="-295910">
              <a:spcBef>
                <a:spcPts val="1140"/>
              </a:spcBef>
              <a:buFont typeface="Wingdings" pitchFamily="2" charset="2"/>
              <a:buChar char="§"/>
              <a:tabLst>
                <a:tab pos="765810" algn="l"/>
                <a:tab pos="766445" algn="l"/>
              </a:tabLst>
            </a:pPr>
            <a:r>
              <a:rPr lang="es-CO" spc="30" dirty="0">
                <a:solidFill>
                  <a:srgbClr val="152B48"/>
                </a:solidFill>
                <a:latin typeface="Montserrat" pitchFamily="2" charset="77"/>
                <a:cs typeface="Arial"/>
              </a:rPr>
              <a:t>Conclusión: h</a:t>
            </a:r>
            <a:r>
              <a:rPr lang="es-CO" dirty="0">
                <a:solidFill>
                  <a:srgbClr val="152B48"/>
                </a:solidFill>
                <a:latin typeface="Montserrat" pitchFamily="2" charset="77"/>
                <a:cs typeface="Arial"/>
              </a:rPr>
              <a:t>allazgos </a:t>
            </a:r>
            <a:r>
              <a:rPr lang="es-CO" spc="-15" dirty="0">
                <a:solidFill>
                  <a:srgbClr val="152B48"/>
                </a:solidFill>
                <a:latin typeface="Montserrat" pitchFamily="2" charset="77"/>
                <a:cs typeface="Arial"/>
              </a:rPr>
              <a:t>sugestivos </a:t>
            </a:r>
            <a:r>
              <a:rPr lang="es-CO" spc="85" dirty="0">
                <a:solidFill>
                  <a:srgbClr val="152B48"/>
                </a:solidFill>
                <a:latin typeface="Montserrat" pitchFamily="2" charset="77"/>
                <a:cs typeface="Arial"/>
              </a:rPr>
              <a:t>de </a:t>
            </a:r>
            <a:r>
              <a:rPr lang="es-CO" spc="50" dirty="0">
                <a:solidFill>
                  <a:srgbClr val="152B48"/>
                </a:solidFill>
                <a:latin typeface="Montserrat" pitchFamily="2" charset="77"/>
                <a:cs typeface="Arial"/>
              </a:rPr>
              <a:t>oftalmopatía</a:t>
            </a:r>
            <a:r>
              <a:rPr lang="es-CO" spc="105" dirty="0">
                <a:solidFill>
                  <a:srgbClr val="152B48"/>
                </a:solidFill>
                <a:latin typeface="Montserrat" pitchFamily="2" charset="77"/>
                <a:cs typeface="Arial"/>
              </a:rPr>
              <a:t> </a:t>
            </a:r>
            <a:r>
              <a:rPr lang="es-CO" spc="45" dirty="0">
                <a:solidFill>
                  <a:srgbClr val="152B48"/>
                </a:solidFill>
                <a:latin typeface="Montserrat" pitchFamily="2" charset="77"/>
                <a:cs typeface="Arial"/>
              </a:rPr>
              <a:t>tiroidea.</a:t>
            </a:r>
            <a:endParaRPr lang="es-CO" dirty="0">
              <a:solidFill>
                <a:srgbClr val="152B48"/>
              </a:solidFill>
              <a:latin typeface="Montserrat" pitchFamily="2" charset="77"/>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339" y="243782"/>
            <a:ext cx="7634128" cy="1159292"/>
          </a:xfrm>
          <a:prstGeom prst="rect">
            <a:avLst/>
          </a:prstGeom>
        </p:spPr>
        <p:txBody>
          <a:bodyPr vert="horz" wrap="square" lIns="0" tIns="73660" rIns="0" bIns="0" rtlCol="0" anchor="ctr">
            <a:spAutoFit/>
          </a:bodyPr>
          <a:lstStyle/>
          <a:p>
            <a:pPr>
              <a:lnSpc>
                <a:spcPct val="100000"/>
              </a:lnSpc>
              <a:spcBef>
                <a:spcPts val="580"/>
              </a:spcBef>
            </a:pPr>
            <a:r>
              <a:rPr spc="-320" dirty="0"/>
              <a:t>ENFERMEDAD </a:t>
            </a:r>
            <a:r>
              <a:rPr spc="-370" dirty="0"/>
              <a:t>DE</a:t>
            </a:r>
            <a:r>
              <a:rPr spc="335" dirty="0"/>
              <a:t> </a:t>
            </a:r>
            <a:r>
              <a:rPr spc="-300" dirty="0"/>
              <a:t>GRAVES</a:t>
            </a:r>
            <a:endParaRPr dirty="0"/>
          </a:p>
          <a:p>
            <a:pPr marL="80645">
              <a:lnSpc>
                <a:spcPct val="100000"/>
              </a:lnSpc>
              <a:spcBef>
                <a:spcPts val="259"/>
              </a:spcBef>
            </a:pPr>
            <a:r>
              <a:rPr sz="2400" spc="55" dirty="0">
                <a:solidFill>
                  <a:srgbClr val="152B48"/>
                </a:solidFill>
                <a:latin typeface="Arial"/>
                <a:cs typeface="Arial"/>
              </a:rPr>
              <a:t>Generalidades</a:t>
            </a:r>
            <a:endParaRPr sz="2400" dirty="0">
              <a:solidFill>
                <a:srgbClr val="152B48"/>
              </a:solidFill>
              <a:latin typeface="Arial"/>
              <a:cs typeface="Arial"/>
            </a:endParaRPr>
          </a:p>
        </p:txBody>
      </p:sp>
      <p:sp>
        <p:nvSpPr>
          <p:cNvPr id="3" name="object 3"/>
          <p:cNvSpPr txBox="1"/>
          <p:nvPr/>
        </p:nvSpPr>
        <p:spPr>
          <a:xfrm>
            <a:off x="5908700" y="6114507"/>
            <a:ext cx="5975985" cy="566181"/>
          </a:xfrm>
          <a:prstGeom prst="rect">
            <a:avLst/>
          </a:prstGeom>
        </p:spPr>
        <p:txBody>
          <a:bodyPr vert="horz" wrap="square" lIns="0" tIns="12065" rIns="0" bIns="0" rtlCol="0">
            <a:spAutoFit/>
          </a:bodyPr>
          <a:lstStyle/>
          <a:p>
            <a:pPr marL="12700" algn="r">
              <a:spcBef>
                <a:spcPts val="95"/>
              </a:spcBef>
            </a:pPr>
            <a:r>
              <a:rPr sz="1200" spc="-10" dirty="0">
                <a:solidFill>
                  <a:srgbClr val="152B48"/>
                </a:solidFill>
                <a:latin typeface="Montserrat" pitchFamily="2" charset="77"/>
                <a:cs typeface="Arial"/>
              </a:rPr>
              <a:t>Franklyn JA, </a:t>
            </a:r>
            <a:r>
              <a:rPr sz="1200" spc="5" dirty="0">
                <a:solidFill>
                  <a:srgbClr val="152B48"/>
                </a:solidFill>
                <a:latin typeface="Montserrat" pitchFamily="2" charset="77"/>
                <a:cs typeface="Arial"/>
              </a:rPr>
              <a:t>Boelaert </a:t>
            </a:r>
            <a:r>
              <a:rPr sz="1200" spc="-45" dirty="0">
                <a:solidFill>
                  <a:srgbClr val="152B48"/>
                </a:solidFill>
                <a:latin typeface="Montserrat" pitchFamily="2" charset="77"/>
                <a:cs typeface="Arial"/>
              </a:rPr>
              <a:t>K. </a:t>
            </a:r>
            <a:r>
              <a:rPr sz="1200" spc="-20" dirty="0">
                <a:solidFill>
                  <a:srgbClr val="152B48"/>
                </a:solidFill>
                <a:latin typeface="Montserrat" pitchFamily="2" charset="77"/>
                <a:cs typeface="Arial"/>
              </a:rPr>
              <a:t>Thyrotoxicosis. </a:t>
            </a:r>
            <a:r>
              <a:rPr sz="1200" spc="20" dirty="0">
                <a:solidFill>
                  <a:srgbClr val="152B48"/>
                </a:solidFill>
                <a:latin typeface="Montserrat" pitchFamily="2" charset="77"/>
                <a:cs typeface="Arial"/>
              </a:rPr>
              <a:t>Lancet. </a:t>
            </a:r>
            <a:r>
              <a:rPr sz="1200" spc="-5" dirty="0">
                <a:solidFill>
                  <a:srgbClr val="152B48"/>
                </a:solidFill>
                <a:latin typeface="Montserrat" pitchFamily="2" charset="77"/>
                <a:cs typeface="Arial"/>
              </a:rPr>
              <a:t>2012 </a:t>
            </a:r>
            <a:r>
              <a:rPr sz="1200" spc="10" dirty="0">
                <a:solidFill>
                  <a:srgbClr val="152B48"/>
                </a:solidFill>
                <a:latin typeface="Montserrat" pitchFamily="2" charset="77"/>
                <a:cs typeface="Arial"/>
              </a:rPr>
              <a:t>Mar </a:t>
            </a:r>
            <a:r>
              <a:rPr sz="1200" spc="-10" dirty="0">
                <a:solidFill>
                  <a:srgbClr val="152B48"/>
                </a:solidFill>
                <a:latin typeface="Montserrat" pitchFamily="2" charset="77"/>
                <a:cs typeface="Arial"/>
              </a:rPr>
              <a:t>24;379(9821):1155-</a:t>
            </a:r>
            <a:r>
              <a:rPr sz="1200" spc="170" dirty="0">
                <a:solidFill>
                  <a:srgbClr val="152B48"/>
                </a:solidFill>
                <a:latin typeface="Montserrat" pitchFamily="2" charset="77"/>
                <a:cs typeface="Arial"/>
              </a:rPr>
              <a:t> </a:t>
            </a:r>
            <a:r>
              <a:rPr sz="1200" spc="-5" dirty="0">
                <a:solidFill>
                  <a:srgbClr val="152B48"/>
                </a:solidFill>
                <a:latin typeface="Montserrat" pitchFamily="2" charset="77"/>
                <a:cs typeface="Arial"/>
              </a:rPr>
              <a:t>66.</a:t>
            </a:r>
            <a:endParaRPr sz="1200" dirty="0">
              <a:solidFill>
                <a:srgbClr val="152B48"/>
              </a:solidFill>
              <a:latin typeface="Montserrat" pitchFamily="2" charset="77"/>
              <a:cs typeface="Arial"/>
            </a:endParaRPr>
          </a:p>
          <a:p>
            <a:pPr marL="12700" marR="5080" indent="5715" algn="r"/>
            <a:r>
              <a:rPr sz="1200" dirty="0">
                <a:solidFill>
                  <a:srgbClr val="152B48"/>
                </a:solidFill>
                <a:latin typeface="Montserrat" pitchFamily="2" charset="77"/>
                <a:cs typeface="Arial"/>
              </a:rPr>
              <a:t>Okosieme </a:t>
            </a:r>
            <a:r>
              <a:rPr sz="1200" spc="-50" dirty="0">
                <a:solidFill>
                  <a:srgbClr val="152B48"/>
                </a:solidFill>
                <a:latin typeface="Montserrat" pitchFamily="2" charset="77"/>
                <a:cs typeface="Arial"/>
              </a:rPr>
              <a:t>OE, </a:t>
            </a:r>
            <a:r>
              <a:rPr sz="1200" spc="-30" dirty="0">
                <a:solidFill>
                  <a:srgbClr val="152B48"/>
                </a:solidFill>
                <a:latin typeface="Montserrat" pitchFamily="2" charset="77"/>
                <a:cs typeface="Arial"/>
              </a:rPr>
              <a:t>Lazarus </a:t>
            </a:r>
            <a:r>
              <a:rPr sz="1200" spc="-25" dirty="0">
                <a:solidFill>
                  <a:srgbClr val="152B48"/>
                </a:solidFill>
                <a:latin typeface="Montserrat" pitchFamily="2" charset="77"/>
                <a:cs typeface="Arial"/>
              </a:rPr>
              <a:t>JH. </a:t>
            </a:r>
            <a:r>
              <a:rPr sz="1200" dirty="0">
                <a:solidFill>
                  <a:srgbClr val="152B48"/>
                </a:solidFill>
                <a:latin typeface="Montserrat" pitchFamily="2" charset="77"/>
                <a:cs typeface="Arial"/>
              </a:rPr>
              <a:t>Current </a:t>
            </a:r>
            <a:r>
              <a:rPr sz="1200" spc="-5" dirty="0">
                <a:solidFill>
                  <a:srgbClr val="152B48"/>
                </a:solidFill>
                <a:latin typeface="Montserrat" pitchFamily="2" charset="77"/>
                <a:cs typeface="Arial"/>
              </a:rPr>
              <a:t>trends </a:t>
            </a:r>
            <a:r>
              <a:rPr sz="1200" dirty="0">
                <a:solidFill>
                  <a:srgbClr val="152B48"/>
                </a:solidFill>
                <a:latin typeface="Montserrat" pitchFamily="2" charset="77"/>
                <a:cs typeface="Arial"/>
              </a:rPr>
              <a:t>in </a:t>
            </a:r>
            <a:r>
              <a:rPr sz="1200" spc="10" dirty="0">
                <a:solidFill>
                  <a:srgbClr val="152B48"/>
                </a:solidFill>
                <a:latin typeface="Montserrat" pitchFamily="2" charset="77"/>
                <a:cs typeface="Arial"/>
              </a:rPr>
              <a:t>antithyroid </a:t>
            </a:r>
            <a:r>
              <a:rPr sz="1200" spc="5" dirty="0">
                <a:solidFill>
                  <a:srgbClr val="152B48"/>
                </a:solidFill>
                <a:latin typeface="Montserrat" pitchFamily="2" charset="77"/>
                <a:cs typeface="Arial"/>
              </a:rPr>
              <a:t>drug </a:t>
            </a:r>
            <a:r>
              <a:rPr sz="1200" spc="25" dirty="0">
                <a:solidFill>
                  <a:srgbClr val="152B48"/>
                </a:solidFill>
                <a:latin typeface="Montserrat" pitchFamily="2" charset="77"/>
                <a:cs typeface="Arial"/>
              </a:rPr>
              <a:t>treatment </a:t>
            </a:r>
            <a:r>
              <a:rPr sz="1200" dirty="0">
                <a:solidFill>
                  <a:srgbClr val="152B48"/>
                </a:solidFill>
                <a:latin typeface="Montserrat" pitchFamily="2" charset="77"/>
                <a:cs typeface="Arial"/>
              </a:rPr>
              <a:t>of Graves’ </a:t>
            </a:r>
            <a:r>
              <a:rPr sz="1200" spc="-15" dirty="0">
                <a:solidFill>
                  <a:srgbClr val="152B48"/>
                </a:solidFill>
                <a:latin typeface="Montserrat" pitchFamily="2" charset="77"/>
                <a:cs typeface="Arial"/>
              </a:rPr>
              <a:t>disease. </a:t>
            </a:r>
            <a:r>
              <a:rPr sz="1200" dirty="0">
                <a:solidFill>
                  <a:srgbClr val="152B48"/>
                </a:solidFill>
                <a:latin typeface="Montserrat" pitchFamily="2" charset="77"/>
                <a:cs typeface="Arial"/>
              </a:rPr>
              <a:t>Expert </a:t>
            </a:r>
            <a:r>
              <a:rPr sz="1200" spc="30" dirty="0">
                <a:solidFill>
                  <a:srgbClr val="152B48"/>
                </a:solidFill>
                <a:latin typeface="Montserrat" pitchFamily="2" charset="77"/>
                <a:cs typeface="Arial"/>
              </a:rPr>
              <a:t>Opin  </a:t>
            </a:r>
            <a:r>
              <a:rPr sz="1200" spc="20" dirty="0">
                <a:solidFill>
                  <a:srgbClr val="152B48"/>
                </a:solidFill>
                <a:latin typeface="Montserrat" pitchFamily="2" charset="77"/>
                <a:cs typeface="Arial"/>
              </a:rPr>
              <a:t>Pharmacother. </a:t>
            </a:r>
            <a:r>
              <a:rPr sz="1200" spc="-5" dirty="0">
                <a:solidFill>
                  <a:srgbClr val="152B48"/>
                </a:solidFill>
                <a:latin typeface="Montserrat" pitchFamily="2" charset="77"/>
                <a:cs typeface="Arial"/>
              </a:rPr>
              <a:t>2016 </a:t>
            </a:r>
            <a:r>
              <a:rPr sz="1200" dirty="0">
                <a:solidFill>
                  <a:srgbClr val="152B48"/>
                </a:solidFill>
                <a:latin typeface="Montserrat" pitchFamily="2" charset="77"/>
                <a:cs typeface="Arial"/>
              </a:rPr>
              <a:t>Oct;17(15):2005-</a:t>
            </a:r>
            <a:r>
              <a:rPr sz="1200" spc="75" dirty="0">
                <a:solidFill>
                  <a:srgbClr val="152B48"/>
                </a:solidFill>
                <a:latin typeface="Montserrat" pitchFamily="2" charset="77"/>
                <a:cs typeface="Arial"/>
              </a:rPr>
              <a:t> </a:t>
            </a:r>
            <a:r>
              <a:rPr sz="1200" spc="-5" dirty="0">
                <a:solidFill>
                  <a:srgbClr val="152B48"/>
                </a:solidFill>
                <a:latin typeface="Montserrat" pitchFamily="2" charset="77"/>
                <a:cs typeface="Arial"/>
              </a:rPr>
              <a:t>17.</a:t>
            </a:r>
            <a:endParaRPr sz="1200" dirty="0">
              <a:solidFill>
                <a:srgbClr val="152B48"/>
              </a:solidFill>
              <a:latin typeface="Montserrat" pitchFamily="2" charset="77"/>
              <a:cs typeface="Arial"/>
            </a:endParaRPr>
          </a:p>
        </p:txBody>
      </p:sp>
      <p:sp>
        <p:nvSpPr>
          <p:cNvPr id="4" name="object 4"/>
          <p:cNvSpPr/>
          <p:nvPr/>
        </p:nvSpPr>
        <p:spPr>
          <a:xfrm>
            <a:off x="3340178" y="1651044"/>
            <a:ext cx="1159990" cy="115989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5" name="object 5"/>
          <p:cNvSpPr/>
          <p:nvPr/>
        </p:nvSpPr>
        <p:spPr>
          <a:xfrm>
            <a:off x="4398100" y="1763807"/>
            <a:ext cx="2723375" cy="51663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6" name="object 6"/>
          <p:cNvSpPr/>
          <p:nvPr/>
        </p:nvSpPr>
        <p:spPr>
          <a:xfrm>
            <a:off x="4341710" y="2038127"/>
            <a:ext cx="2837688" cy="51663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7" name="object 7"/>
          <p:cNvSpPr/>
          <p:nvPr/>
        </p:nvSpPr>
        <p:spPr>
          <a:xfrm>
            <a:off x="4474299" y="2312448"/>
            <a:ext cx="2570988" cy="5166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8" name="object 8"/>
          <p:cNvSpPr/>
          <p:nvPr/>
        </p:nvSpPr>
        <p:spPr>
          <a:xfrm>
            <a:off x="6734392" y="2312448"/>
            <a:ext cx="374903" cy="51663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9" name="object 9"/>
          <p:cNvSpPr/>
          <p:nvPr/>
        </p:nvSpPr>
        <p:spPr>
          <a:xfrm>
            <a:off x="4550410" y="1894998"/>
            <a:ext cx="2342870" cy="18140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0" name="object 10"/>
          <p:cNvSpPr/>
          <p:nvPr/>
        </p:nvSpPr>
        <p:spPr>
          <a:xfrm>
            <a:off x="4486657" y="2169320"/>
            <a:ext cx="2461107" cy="50105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1" name="object 11"/>
          <p:cNvSpPr/>
          <p:nvPr/>
        </p:nvSpPr>
        <p:spPr>
          <a:xfrm>
            <a:off x="7594676" y="1721302"/>
            <a:ext cx="1080096" cy="1079919"/>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2" name="object 12"/>
          <p:cNvSpPr/>
          <p:nvPr/>
        </p:nvSpPr>
        <p:spPr>
          <a:xfrm>
            <a:off x="8618055" y="1899444"/>
            <a:ext cx="2927604" cy="516636"/>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3" name="object 13"/>
          <p:cNvSpPr/>
          <p:nvPr/>
        </p:nvSpPr>
        <p:spPr>
          <a:xfrm>
            <a:off x="8953336" y="2173764"/>
            <a:ext cx="2253995" cy="516636"/>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4" name="object 14"/>
          <p:cNvSpPr/>
          <p:nvPr/>
        </p:nvSpPr>
        <p:spPr>
          <a:xfrm>
            <a:off x="10896436" y="2173764"/>
            <a:ext cx="374903" cy="51663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5" name="object 15"/>
          <p:cNvSpPr/>
          <p:nvPr/>
        </p:nvSpPr>
        <p:spPr>
          <a:xfrm>
            <a:off x="8759444" y="2031117"/>
            <a:ext cx="2561844" cy="459524"/>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6" name="object 16"/>
          <p:cNvSpPr/>
          <p:nvPr/>
        </p:nvSpPr>
        <p:spPr>
          <a:xfrm>
            <a:off x="3230715" y="2842787"/>
            <a:ext cx="8511540" cy="123444"/>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7" name="object 17"/>
          <p:cNvSpPr/>
          <p:nvPr/>
        </p:nvSpPr>
        <p:spPr>
          <a:xfrm>
            <a:off x="3272434" y="2879312"/>
            <a:ext cx="8425180" cy="0"/>
          </a:xfrm>
          <a:custGeom>
            <a:avLst/>
            <a:gdLst/>
            <a:ahLst/>
            <a:cxnLst/>
            <a:rect l="l" t="t" r="r" b="b"/>
            <a:pathLst>
              <a:path w="8425180">
                <a:moveTo>
                  <a:pt x="0" y="0"/>
                </a:moveTo>
                <a:lnTo>
                  <a:pt x="8424862" y="0"/>
                </a:lnTo>
              </a:path>
            </a:pathLst>
          </a:custGeom>
          <a:ln w="38100">
            <a:solidFill>
              <a:srgbClr val="000000"/>
            </a:solidFill>
          </a:ln>
        </p:spPr>
        <p:txBody>
          <a:bodyPr wrap="square" lIns="0" tIns="0" rIns="0" bIns="0" rtlCol="0"/>
          <a:lstStyle/>
          <a:p>
            <a:endParaRPr>
              <a:latin typeface="Montserrat" pitchFamily="2" charset="77"/>
            </a:endParaRPr>
          </a:p>
        </p:txBody>
      </p:sp>
      <p:sp>
        <p:nvSpPr>
          <p:cNvPr id="18" name="object 18"/>
          <p:cNvSpPr/>
          <p:nvPr/>
        </p:nvSpPr>
        <p:spPr>
          <a:xfrm>
            <a:off x="7389685" y="1637317"/>
            <a:ext cx="123444" cy="1309115"/>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19" name="object 19"/>
          <p:cNvSpPr/>
          <p:nvPr/>
        </p:nvSpPr>
        <p:spPr>
          <a:xfrm>
            <a:off x="7449147" y="1655350"/>
            <a:ext cx="0" cy="1224280"/>
          </a:xfrm>
          <a:custGeom>
            <a:avLst/>
            <a:gdLst/>
            <a:ahLst/>
            <a:cxnLst/>
            <a:rect l="l" t="t" r="r" b="b"/>
            <a:pathLst>
              <a:path h="1224280">
                <a:moveTo>
                  <a:pt x="0" y="1223962"/>
                </a:moveTo>
                <a:lnTo>
                  <a:pt x="0" y="0"/>
                </a:lnTo>
              </a:path>
            </a:pathLst>
          </a:custGeom>
          <a:ln w="38100">
            <a:solidFill>
              <a:srgbClr val="000000"/>
            </a:solidFill>
          </a:ln>
        </p:spPr>
        <p:txBody>
          <a:bodyPr wrap="square" lIns="0" tIns="0" rIns="0" bIns="0" rtlCol="0"/>
          <a:lstStyle/>
          <a:p>
            <a:endParaRPr>
              <a:latin typeface="Montserrat" pitchFamily="2" charset="77"/>
            </a:endParaRPr>
          </a:p>
        </p:txBody>
      </p:sp>
      <p:sp>
        <p:nvSpPr>
          <p:cNvPr id="20" name="object 20"/>
          <p:cNvSpPr/>
          <p:nvPr/>
        </p:nvSpPr>
        <p:spPr>
          <a:xfrm>
            <a:off x="3230715" y="1617491"/>
            <a:ext cx="8511540" cy="123444"/>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21" name="object 21"/>
          <p:cNvSpPr/>
          <p:nvPr/>
        </p:nvSpPr>
        <p:spPr>
          <a:xfrm>
            <a:off x="3272434" y="1655350"/>
            <a:ext cx="8425180" cy="0"/>
          </a:xfrm>
          <a:custGeom>
            <a:avLst/>
            <a:gdLst/>
            <a:ahLst/>
            <a:cxnLst/>
            <a:rect l="l" t="t" r="r" b="b"/>
            <a:pathLst>
              <a:path w="8425180">
                <a:moveTo>
                  <a:pt x="0" y="0"/>
                </a:moveTo>
                <a:lnTo>
                  <a:pt x="8424862" y="0"/>
                </a:lnTo>
              </a:path>
            </a:pathLst>
          </a:custGeom>
          <a:ln w="38100">
            <a:solidFill>
              <a:srgbClr val="000000"/>
            </a:solidFill>
          </a:ln>
        </p:spPr>
        <p:txBody>
          <a:bodyPr wrap="square" lIns="0" tIns="0" rIns="0" bIns="0" rtlCol="0"/>
          <a:lstStyle/>
          <a:p>
            <a:endParaRPr>
              <a:latin typeface="Montserrat" pitchFamily="2" charset="77"/>
            </a:endParaRPr>
          </a:p>
        </p:txBody>
      </p:sp>
      <p:sp>
        <p:nvSpPr>
          <p:cNvPr id="22" name="object 22"/>
          <p:cNvSpPr/>
          <p:nvPr/>
        </p:nvSpPr>
        <p:spPr>
          <a:xfrm>
            <a:off x="3212408" y="1637317"/>
            <a:ext cx="123443" cy="130911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23" name="object 23"/>
          <p:cNvSpPr/>
          <p:nvPr/>
        </p:nvSpPr>
        <p:spPr>
          <a:xfrm>
            <a:off x="3272434" y="1655350"/>
            <a:ext cx="0" cy="1224280"/>
          </a:xfrm>
          <a:custGeom>
            <a:avLst/>
            <a:gdLst/>
            <a:ahLst/>
            <a:cxnLst/>
            <a:rect l="l" t="t" r="r" b="b"/>
            <a:pathLst>
              <a:path h="1224280">
                <a:moveTo>
                  <a:pt x="0" y="1223962"/>
                </a:moveTo>
                <a:lnTo>
                  <a:pt x="0" y="0"/>
                </a:lnTo>
              </a:path>
            </a:pathLst>
          </a:custGeom>
          <a:ln w="38100">
            <a:solidFill>
              <a:srgbClr val="000000"/>
            </a:solidFill>
          </a:ln>
        </p:spPr>
        <p:txBody>
          <a:bodyPr wrap="square" lIns="0" tIns="0" rIns="0" bIns="0" rtlCol="0"/>
          <a:lstStyle/>
          <a:p>
            <a:endParaRPr>
              <a:latin typeface="Montserrat" pitchFamily="2" charset="77"/>
            </a:endParaRPr>
          </a:p>
        </p:txBody>
      </p:sp>
      <p:sp>
        <p:nvSpPr>
          <p:cNvPr id="24" name="object 24"/>
          <p:cNvSpPr/>
          <p:nvPr/>
        </p:nvSpPr>
        <p:spPr>
          <a:xfrm>
            <a:off x="11637073" y="1637317"/>
            <a:ext cx="123444" cy="1309115"/>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ontserrat" pitchFamily="2" charset="77"/>
            </a:endParaRPr>
          </a:p>
        </p:txBody>
      </p:sp>
      <p:sp>
        <p:nvSpPr>
          <p:cNvPr id="25" name="object 25"/>
          <p:cNvSpPr/>
          <p:nvPr/>
        </p:nvSpPr>
        <p:spPr>
          <a:xfrm>
            <a:off x="11697297" y="1655350"/>
            <a:ext cx="0" cy="1224280"/>
          </a:xfrm>
          <a:custGeom>
            <a:avLst/>
            <a:gdLst/>
            <a:ahLst/>
            <a:cxnLst/>
            <a:rect l="l" t="t" r="r" b="b"/>
            <a:pathLst>
              <a:path h="1224280">
                <a:moveTo>
                  <a:pt x="0" y="1223962"/>
                </a:moveTo>
                <a:lnTo>
                  <a:pt x="0" y="0"/>
                </a:lnTo>
              </a:path>
            </a:pathLst>
          </a:custGeom>
          <a:ln w="38100">
            <a:solidFill>
              <a:srgbClr val="000000"/>
            </a:solidFill>
          </a:ln>
        </p:spPr>
        <p:txBody>
          <a:bodyPr wrap="square" lIns="0" tIns="0" rIns="0" bIns="0" rtlCol="0"/>
          <a:lstStyle/>
          <a:p>
            <a:endParaRPr>
              <a:latin typeface="Montserrat" pitchFamily="2" charset="77"/>
            </a:endParaRPr>
          </a:p>
        </p:txBody>
      </p:sp>
      <p:sp>
        <p:nvSpPr>
          <p:cNvPr id="26" name="object 26"/>
          <p:cNvSpPr/>
          <p:nvPr/>
        </p:nvSpPr>
        <p:spPr>
          <a:xfrm>
            <a:off x="3931921" y="3434830"/>
            <a:ext cx="8196059" cy="504444"/>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11829289" y="3434830"/>
            <a:ext cx="362711" cy="504444"/>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object 28"/>
          <p:cNvSpPr/>
          <p:nvPr/>
        </p:nvSpPr>
        <p:spPr>
          <a:xfrm>
            <a:off x="10752202" y="3656560"/>
            <a:ext cx="70485" cy="43815"/>
          </a:xfrm>
          <a:custGeom>
            <a:avLst/>
            <a:gdLst/>
            <a:ahLst/>
            <a:cxnLst/>
            <a:rect l="l" t="t" r="r" b="b"/>
            <a:pathLst>
              <a:path w="70484" h="43814">
                <a:moveTo>
                  <a:pt x="0" y="0"/>
                </a:moveTo>
                <a:lnTo>
                  <a:pt x="0" y="43751"/>
                </a:lnTo>
                <a:lnTo>
                  <a:pt x="30581" y="43751"/>
                </a:lnTo>
                <a:lnTo>
                  <a:pt x="42494" y="43751"/>
                </a:lnTo>
                <a:lnTo>
                  <a:pt x="50038" y="43421"/>
                </a:lnTo>
                <a:lnTo>
                  <a:pt x="53238" y="42748"/>
                </a:lnTo>
                <a:lnTo>
                  <a:pt x="58153" y="41859"/>
                </a:lnTo>
                <a:lnTo>
                  <a:pt x="62153" y="39687"/>
                </a:lnTo>
                <a:lnTo>
                  <a:pt x="65239" y="36220"/>
                </a:lnTo>
                <a:lnTo>
                  <a:pt x="68326" y="32765"/>
                </a:lnTo>
                <a:lnTo>
                  <a:pt x="69875" y="28130"/>
                </a:lnTo>
                <a:lnTo>
                  <a:pt x="69875" y="22326"/>
                </a:lnTo>
                <a:lnTo>
                  <a:pt x="69875" y="17411"/>
                </a:lnTo>
                <a:lnTo>
                  <a:pt x="26682" y="0"/>
                </a:lnTo>
                <a:lnTo>
                  <a:pt x="0" y="0"/>
                </a:lnTo>
                <a:close/>
              </a:path>
            </a:pathLst>
          </a:custGeom>
          <a:ln w="18288">
            <a:solidFill>
              <a:srgbClr val="1414EB"/>
            </a:solidFill>
          </a:ln>
        </p:spPr>
        <p:txBody>
          <a:bodyPr wrap="square" lIns="0" tIns="0" rIns="0" bIns="0" rtlCol="0"/>
          <a:lstStyle/>
          <a:p>
            <a:endParaRPr/>
          </a:p>
        </p:txBody>
      </p:sp>
      <p:sp>
        <p:nvSpPr>
          <p:cNvPr id="29" name="object 29"/>
          <p:cNvSpPr/>
          <p:nvPr/>
        </p:nvSpPr>
        <p:spPr>
          <a:xfrm>
            <a:off x="11431690" y="3602419"/>
            <a:ext cx="45085" cy="60960"/>
          </a:xfrm>
          <a:custGeom>
            <a:avLst/>
            <a:gdLst/>
            <a:ahLst/>
            <a:cxnLst/>
            <a:rect l="l" t="t" r="r" b="b"/>
            <a:pathLst>
              <a:path w="45084" h="60960">
                <a:moveTo>
                  <a:pt x="22097" y="0"/>
                </a:moveTo>
                <a:lnTo>
                  <a:pt x="0" y="60731"/>
                </a:lnTo>
                <a:lnTo>
                  <a:pt x="44653" y="60731"/>
                </a:lnTo>
                <a:lnTo>
                  <a:pt x="22097" y="0"/>
                </a:lnTo>
                <a:close/>
              </a:path>
            </a:pathLst>
          </a:custGeom>
          <a:ln w="18288">
            <a:solidFill>
              <a:srgbClr val="1414EB"/>
            </a:solidFill>
          </a:ln>
        </p:spPr>
        <p:txBody>
          <a:bodyPr wrap="square" lIns="0" tIns="0" rIns="0" bIns="0" rtlCol="0"/>
          <a:lstStyle/>
          <a:p>
            <a:endParaRPr/>
          </a:p>
        </p:txBody>
      </p:sp>
      <p:sp>
        <p:nvSpPr>
          <p:cNvPr id="30" name="object 30"/>
          <p:cNvSpPr/>
          <p:nvPr/>
        </p:nvSpPr>
        <p:spPr>
          <a:xfrm>
            <a:off x="10412133" y="3602419"/>
            <a:ext cx="45085" cy="60960"/>
          </a:xfrm>
          <a:custGeom>
            <a:avLst/>
            <a:gdLst/>
            <a:ahLst/>
            <a:cxnLst/>
            <a:rect l="l" t="t" r="r" b="b"/>
            <a:pathLst>
              <a:path w="45084" h="60960">
                <a:moveTo>
                  <a:pt x="22098" y="0"/>
                </a:moveTo>
                <a:lnTo>
                  <a:pt x="0" y="60731"/>
                </a:lnTo>
                <a:lnTo>
                  <a:pt x="44653" y="60731"/>
                </a:lnTo>
                <a:lnTo>
                  <a:pt x="22098" y="0"/>
                </a:lnTo>
                <a:close/>
              </a:path>
            </a:pathLst>
          </a:custGeom>
          <a:ln w="18288">
            <a:solidFill>
              <a:srgbClr val="1414EB"/>
            </a:solidFill>
          </a:ln>
        </p:spPr>
        <p:txBody>
          <a:bodyPr wrap="square" lIns="0" tIns="0" rIns="0" bIns="0" rtlCol="0"/>
          <a:lstStyle/>
          <a:p>
            <a:endParaRPr/>
          </a:p>
        </p:txBody>
      </p:sp>
      <p:sp>
        <p:nvSpPr>
          <p:cNvPr id="31" name="object 31"/>
          <p:cNvSpPr/>
          <p:nvPr/>
        </p:nvSpPr>
        <p:spPr>
          <a:xfrm>
            <a:off x="7627786" y="3602419"/>
            <a:ext cx="45085" cy="60960"/>
          </a:xfrm>
          <a:custGeom>
            <a:avLst/>
            <a:gdLst/>
            <a:ahLst/>
            <a:cxnLst/>
            <a:rect l="l" t="t" r="r" b="b"/>
            <a:pathLst>
              <a:path w="45085" h="60960">
                <a:moveTo>
                  <a:pt x="22098" y="0"/>
                </a:moveTo>
                <a:lnTo>
                  <a:pt x="0" y="60731"/>
                </a:lnTo>
                <a:lnTo>
                  <a:pt x="44653" y="60731"/>
                </a:lnTo>
                <a:lnTo>
                  <a:pt x="22098" y="0"/>
                </a:lnTo>
                <a:close/>
              </a:path>
            </a:pathLst>
          </a:custGeom>
          <a:ln w="18288">
            <a:solidFill>
              <a:srgbClr val="1414EB"/>
            </a:solidFill>
          </a:ln>
        </p:spPr>
        <p:txBody>
          <a:bodyPr wrap="square" lIns="0" tIns="0" rIns="0" bIns="0" rtlCol="0"/>
          <a:lstStyle/>
          <a:p>
            <a:endParaRPr/>
          </a:p>
        </p:txBody>
      </p:sp>
      <p:sp>
        <p:nvSpPr>
          <p:cNvPr id="32" name="object 32"/>
          <p:cNvSpPr/>
          <p:nvPr/>
        </p:nvSpPr>
        <p:spPr>
          <a:xfrm>
            <a:off x="6897790" y="3602419"/>
            <a:ext cx="45085" cy="60960"/>
          </a:xfrm>
          <a:custGeom>
            <a:avLst/>
            <a:gdLst/>
            <a:ahLst/>
            <a:cxnLst/>
            <a:rect l="l" t="t" r="r" b="b"/>
            <a:pathLst>
              <a:path w="45085" h="60960">
                <a:moveTo>
                  <a:pt x="22098" y="0"/>
                </a:moveTo>
                <a:lnTo>
                  <a:pt x="0" y="60731"/>
                </a:lnTo>
                <a:lnTo>
                  <a:pt x="44653" y="60731"/>
                </a:lnTo>
                <a:lnTo>
                  <a:pt x="22098" y="0"/>
                </a:lnTo>
                <a:close/>
              </a:path>
            </a:pathLst>
          </a:custGeom>
          <a:ln w="18288">
            <a:solidFill>
              <a:srgbClr val="1414EB"/>
            </a:solidFill>
          </a:ln>
        </p:spPr>
        <p:txBody>
          <a:bodyPr wrap="square" lIns="0" tIns="0" rIns="0" bIns="0" rtlCol="0"/>
          <a:lstStyle/>
          <a:p>
            <a:endParaRPr/>
          </a:p>
        </p:txBody>
      </p:sp>
      <p:sp>
        <p:nvSpPr>
          <p:cNvPr id="33" name="object 33"/>
          <p:cNvSpPr/>
          <p:nvPr/>
        </p:nvSpPr>
        <p:spPr>
          <a:xfrm>
            <a:off x="4828198" y="3602419"/>
            <a:ext cx="45085" cy="60960"/>
          </a:xfrm>
          <a:custGeom>
            <a:avLst/>
            <a:gdLst/>
            <a:ahLst/>
            <a:cxnLst/>
            <a:rect l="l" t="t" r="r" b="b"/>
            <a:pathLst>
              <a:path w="45084" h="60960">
                <a:moveTo>
                  <a:pt x="22098" y="0"/>
                </a:moveTo>
                <a:lnTo>
                  <a:pt x="0" y="60731"/>
                </a:lnTo>
                <a:lnTo>
                  <a:pt x="44653" y="60731"/>
                </a:lnTo>
                <a:lnTo>
                  <a:pt x="22098" y="0"/>
                </a:lnTo>
                <a:close/>
              </a:path>
            </a:pathLst>
          </a:custGeom>
          <a:ln w="18288">
            <a:solidFill>
              <a:srgbClr val="1414EB"/>
            </a:solidFill>
          </a:ln>
        </p:spPr>
        <p:txBody>
          <a:bodyPr wrap="square" lIns="0" tIns="0" rIns="0" bIns="0" rtlCol="0"/>
          <a:lstStyle/>
          <a:p>
            <a:endParaRPr/>
          </a:p>
        </p:txBody>
      </p:sp>
      <p:sp>
        <p:nvSpPr>
          <p:cNvPr id="34" name="object 34"/>
          <p:cNvSpPr/>
          <p:nvPr/>
        </p:nvSpPr>
        <p:spPr>
          <a:xfrm>
            <a:off x="8255889" y="3591929"/>
            <a:ext cx="67310" cy="41910"/>
          </a:xfrm>
          <a:custGeom>
            <a:avLst/>
            <a:gdLst/>
            <a:ahLst/>
            <a:cxnLst/>
            <a:rect l="l" t="t" r="r" b="b"/>
            <a:pathLst>
              <a:path w="67310" h="41910">
                <a:moveTo>
                  <a:pt x="0" y="0"/>
                </a:moveTo>
                <a:lnTo>
                  <a:pt x="0" y="41529"/>
                </a:lnTo>
                <a:lnTo>
                  <a:pt x="24447" y="41529"/>
                </a:lnTo>
                <a:lnTo>
                  <a:pt x="63398" y="32600"/>
                </a:lnTo>
                <a:lnTo>
                  <a:pt x="66751" y="25222"/>
                </a:lnTo>
                <a:lnTo>
                  <a:pt x="66751" y="20320"/>
                </a:lnTo>
                <a:lnTo>
                  <a:pt x="66751" y="14808"/>
                </a:lnTo>
                <a:lnTo>
                  <a:pt x="39179" y="0"/>
                </a:lnTo>
                <a:lnTo>
                  <a:pt x="25781" y="0"/>
                </a:lnTo>
                <a:lnTo>
                  <a:pt x="0" y="0"/>
                </a:lnTo>
                <a:close/>
              </a:path>
            </a:pathLst>
          </a:custGeom>
          <a:ln w="18288">
            <a:solidFill>
              <a:srgbClr val="1414EB"/>
            </a:solidFill>
          </a:ln>
        </p:spPr>
        <p:txBody>
          <a:bodyPr wrap="square" lIns="0" tIns="0" rIns="0" bIns="0" rtlCol="0"/>
          <a:lstStyle/>
          <a:p>
            <a:endParaRPr/>
          </a:p>
        </p:txBody>
      </p:sp>
      <p:sp>
        <p:nvSpPr>
          <p:cNvPr id="35" name="object 35"/>
          <p:cNvSpPr/>
          <p:nvPr/>
        </p:nvSpPr>
        <p:spPr>
          <a:xfrm>
            <a:off x="7109613" y="3591930"/>
            <a:ext cx="70485" cy="108585"/>
          </a:xfrm>
          <a:custGeom>
            <a:avLst/>
            <a:gdLst/>
            <a:ahLst/>
            <a:cxnLst/>
            <a:rect l="l" t="t" r="r" b="b"/>
            <a:pathLst>
              <a:path w="70485" h="108585">
                <a:moveTo>
                  <a:pt x="0" y="0"/>
                </a:moveTo>
                <a:lnTo>
                  <a:pt x="0" y="108381"/>
                </a:lnTo>
                <a:lnTo>
                  <a:pt x="24676" y="108381"/>
                </a:lnTo>
                <a:lnTo>
                  <a:pt x="33896" y="108381"/>
                </a:lnTo>
                <a:lnTo>
                  <a:pt x="40563" y="107861"/>
                </a:lnTo>
                <a:lnTo>
                  <a:pt x="44653" y="106819"/>
                </a:lnTo>
                <a:lnTo>
                  <a:pt x="50012" y="105486"/>
                </a:lnTo>
                <a:lnTo>
                  <a:pt x="54457" y="103212"/>
                </a:lnTo>
                <a:lnTo>
                  <a:pt x="57988" y="100012"/>
                </a:lnTo>
                <a:lnTo>
                  <a:pt x="61531" y="96812"/>
                </a:lnTo>
                <a:lnTo>
                  <a:pt x="69989" y="54254"/>
                </a:lnTo>
                <a:lnTo>
                  <a:pt x="69780" y="45317"/>
                </a:lnTo>
                <a:lnTo>
                  <a:pt x="57264" y="9271"/>
                </a:lnTo>
                <a:lnTo>
                  <a:pt x="53251" y="5473"/>
                </a:lnTo>
                <a:lnTo>
                  <a:pt x="14846" y="0"/>
                </a:lnTo>
                <a:lnTo>
                  <a:pt x="0" y="0"/>
                </a:lnTo>
                <a:close/>
              </a:path>
            </a:pathLst>
          </a:custGeom>
          <a:ln w="18287">
            <a:solidFill>
              <a:srgbClr val="1414EB"/>
            </a:solidFill>
          </a:ln>
        </p:spPr>
        <p:txBody>
          <a:bodyPr wrap="square" lIns="0" tIns="0" rIns="0" bIns="0" rtlCol="0"/>
          <a:lstStyle/>
          <a:p>
            <a:endParaRPr/>
          </a:p>
        </p:txBody>
      </p:sp>
      <p:sp>
        <p:nvSpPr>
          <p:cNvPr id="36" name="object 36"/>
          <p:cNvSpPr/>
          <p:nvPr/>
        </p:nvSpPr>
        <p:spPr>
          <a:xfrm>
            <a:off x="6317247" y="3591929"/>
            <a:ext cx="58419" cy="46990"/>
          </a:xfrm>
          <a:custGeom>
            <a:avLst/>
            <a:gdLst/>
            <a:ahLst/>
            <a:cxnLst/>
            <a:rect l="l" t="t" r="r" b="b"/>
            <a:pathLst>
              <a:path w="58419" h="46989">
                <a:moveTo>
                  <a:pt x="0" y="0"/>
                </a:moveTo>
                <a:lnTo>
                  <a:pt x="0" y="46431"/>
                </a:lnTo>
                <a:lnTo>
                  <a:pt x="18084" y="46431"/>
                </a:lnTo>
                <a:lnTo>
                  <a:pt x="57023" y="32181"/>
                </a:lnTo>
                <a:lnTo>
                  <a:pt x="58267" y="27940"/>
                </a:lnTo>
                <a:lnTo>
                  <a:pt x="58267" y="23101"/>
                </a:lnTo>
                <a:lnTo>
                  <a:pt x="58267" y="17157"/>
                </a:lnTo>
                <a:lnTo>
                  <a:pt x="39738" y="1117"/>
                </a:lnTo>
                <a:lnTo>
                  <a:pt x="35801" y="368"/>
                </a:lnTo>
                <a:lnTo>
                  <a:pt x="27876" y="0"/>
                </a:lnTo>
                <a:lnTo>
                  <a:pt x="15963" y="0"/>
                </a:lnTo>
                <a:lnTo>
                  <a:pt x="0" y="0"/>
                </a:lnTo>
                <a:close/>
              </a:path>
            </a:pathLst>
          </a:custGeom>
          <a:ln w="18288">
            <a:solidFill>
              <a:srgbClr val="1414EB"/>
            </a:solidFill>
          </a:ln>
        </p:spPr>
        <p:txBody>
          <a:bodyPr wrap="square" lIns="0" tIns="0" rIns="0" bIns="0" rtlCol="0"/>
          <a:lstStyle/>
          <a:p>
            <a:endParaRPr/>
          </a:p>
        </p:txBody>
      </p:sp>
      <p:sp>
        <p:nvSpPr>
          <p:cNvPr id="37" name="object 37"/>
          <p:cNvSpPr/>
          <p:nvPr/>
        </p:nvSpPr>
        <p:spPr>
          <a:xfrm>
            <a:off x="4654677" y="3591929"/>
            <a:ext cx="67310" cy="41910"/>
          </a:xfrm>
          <a:custGeom>
            <a:avLst/>
            <a:gdLst/>
            <a:ahLst/>
            <a:cxnLst/>
            <a:rect l="l" t="t" r="r" b="b"/>
            <a:pathLst>
              <a:path w="67309" h="41910">
                <a:moveTo>
                  <a:pt x="0" y="0"/>
                </a:moveTo>
                <a:lnTo>
                  <a:pt x="0" y="41529"/>
                </a:lnTo>
                <a:lnTo>
                  <a:pt x="24447" y="41529"/>
                </a:lnTo>
                <a:lnTo>
                  <a:pt x="63398" y="32600"/>
                </a:lnTo>
                <a:lnTo>
                  <a:pt x="66751" y="25222"/>
                </a:lnTo>
                <a:lnTo>
                  <a:pt x="66751" y="20320"/>
                </a:lnTo>
                <a:lnTo>
                  <a:pt x="66751" y="14808"/>
                </a:lnTo>
                <a:lnTo>
                  <a:pt x="39179" y="0"/>
                </a:lnTo>
                <a:lnTo>
                  <a:pt x="25781" y="0"/>
                </a:lnTo>
                <a:lnTo>
                  <a:pt x="0" y="0"/>
                </a:lnTo>
                <a:close/>
              </a:path>
            </a:pathLst>
          </a:custGeom>
          <a:ln w="18288">
            <a:solidFill>
              <a:srgbClr val="1414EB"/>
            </a:solidFill>
          </a:ln>
        </p:spPr>
        <p:txBody>
          <a:bodyPr wrap="square" lIns="0" tIns="0" rIns="0" bIns="0" rtlCol="0"/>
          <a:lstStyle/>
          <a:p>
            <a:endParaRPr/>
          </a:p>
        </p:txBody>
      </p:sp>
      <p:sp>
        <p:nvSpPr>
          <p:cNvPr id="38" name="object 38"/>
          <p:cNvSpPr/>
          <p:nvPr/>
        </p:nvSpPr>
        <p:spPr>
          <a:xfrm>
            <a:off x="10752202" y="3591484"/>
            <a:ext cx="64135" cy="38100"/>
          </a:xfrm>
          <a:custGeom>
            <a:avLst/>
            <a:gdLst/>
            <a:ahLst/>
            <a:cxnLst/>
            <a:rect l="l" t="t" r="r" b="b"/>
            <a:pathLst>
              <a:path w="64134" h="38100">
                <a:moveTo>
                  <a:pt x="0" y="0"/>
                </a:moveTo>
                <a:lnTo>
                  <a:pt x="0" y="37833"/>
                </a:lnTo>
                <a:lnTo>
                  <a:pt x="21653" y="37833"/>
                </a:lnTo>
                <a:lnTo>
                  <a:pt x="34531" y="37833"/>
                </a:lnTo>
                <a:lnTo>
                  <a:pt x="58991" y="31419"/>
                </a:lnTo>
                <a:lnTo>
                  <a:pt x="62230" y="28181"/>
                </a:lnTo>
                <a:lnTo>
                  <a:pt x="63842" y="23926"/>
                </a:lnTo>
                <a:lnTo>
                  <a:pt x="63842" y="18643"/>
                </a:lnTo>
                <a:lnTo>
                  <a:pt x="63842" y="13576"/>
                </a:lnTo>
                <a:lnTo>
                  <a:pt x="18973" y="0"/>
                </a:lnTo>
                <a:lnTo>
                  <a:pt x="0" y="0"/>
                </a:lnTo>
                <a:close/>
              </a:path>
            </a:pathLst>
          </a:custGeom>
          <a:ln w="18288">
            <a:solidFill>
              <a:srgbClr val="1414EB"/>
            </a:solidFill>
          </a:ln>
        </p:spPr>
        <p:txBody>
          <a:bodyPr wrap="square" lIns="0" tIns="0" rIns="0" bIns="0" rtlCol="0"/>
          <a:lstStyle/>
          <a:p>
            <a:endParaRPr/>
          </a:p>
        </p:txBody>
      </p:sp>
      <p:sp>
        <p:nvSpPr>
          <p:cNvPr id="39" name="object 39"/>
          <p:cNvSpPr/>
          <p:nvPr/>
        </p:nvSpPr>
        <p:spPr>
          <a:xfrm>
            <a:off x="9804566" y="3589693"/>
            <a:ext cx="90805" cy="113030"/>
          </a:xfrm>
          <a:custGeom>
            <a:avLst/>
            <a:gdLst/>
            <a:ahLst/>
            <a:cxnLst/>
            <a:rect l="l" t="t" r="r" b="b"/>
            <a:pathLst>
              <a:path w="90804" h="113029">
                <a:moveTo>
                  <a:pt x="45427" y="0"/>
                </a:moveTo>
                <a:lnTo>
                  <a:pt x="7029" y="21906"/>
                </a:lnTo>
                <a:lnTo>
                  <a:pt x="0" y="56261"/>
                </a:lnTo>
                <a:lnTo>
                  <a:pt x="802" y="69317"/>
                </a:lnTo>
                <a:lnTo>
                  <a:pt x="19690" y="104674"/>
                </a:lnTo>
                <a:lnTo>
                  <a:pt x="45427" y="112737"/>
                </a:lnTo>
                <a:lnTo>
                  <a:pt x="54862" y="111849"/>
                </a:lnTo>
                <a:lnTo>
                  <a:pt x="87355" y="80722"/>
                </a:lnTo>
                <a:lnTo>
                  <a:pt x="90525" y="55816"/>
                </a:lnTo>
                <a:lnTo>
                  <a:pt x="89754" y="42643"/>
                </a:lnTo>
                <a:lnTo>
                  <a:pt x="71516" y="7790"/>
                </a:lnTo>
                <a:lnTo>
                  <a:pt x="45427" y="0"/>
                </a:lnTo>
                <a:close/>
              </a:path>
            </a:pathLst>
          </a:custGeom>
          <a:ln w="18287">
            <a:solidFill>
              <a:srgbClr val="1414EB"/>
            </a:solidFill>
          </a:ln>
        </p:spPr>
        <p:txBody>
          <a:bodyPr wrap="square" lIns="0" tIns="0" rIns="0" bIns="0" rtlCol="0"/>
          <a:lstStyle/>
          <a:p>
            <a:endParaRPr/>
          </a:p>
        </p:txBody>
      </p:sp>
      <p:sp>
        <p:nvSpPr>
          <p:cNvPr id="40" name="object 40"/>
          <p:cNvSpPr/>
          <p:nvPr/>
        </p:nvSpPr>
        <p:spPr>
          <a:xfrm>
            <a:off x="8071777" y="3589693"/>
            <a:ext cx="90805" cy="113030"/>
          </a:xfrm>
          <a:custGeom>
            <a:avLst/>
            <a:gdLst/>
            <a:ahLst/>
            <a:cxnLst/>
            <a:rect l="l" t="t" r="r" b="b"/>
            <a:pathLst>
              <a:path w="90804" h="113029">
                <a:moveTo>
                  <a:pt x="45427" y="0"/>
                </a:moveTo>
                <a:lnTo>
                  <a:pt x="7029" y="21906"/>
                </a:lnTo>
                <a:lnTo>
                  <a:pt x="0" y="56261"/>
                </a:lnTo>
                <a:lnTo>
                  <a:pt x="802" y="69317"/>
                </a:lnTo>
                <a:lnTo>
                  <a:pt x="19690" y="104674"/>
                </a:lnTo>
                <a:lnTo>
                  <a:pt x="45427" y="112737"/>
                </a:lnTo>
                <a:lnTo>
                  <a:pt x="54862" y="111849"/>
                </a:lnTo>
                <a:lnTo>
                  <a:pt x="87355" y="80722"/>
                </a:lnTo>
                <a:lnTo>
                  <a:pt x="90525" y="55816"/>
                </a:lnTo>
                <a:lnTo>
                  <a:pt x="89754" y="42643"/>
                </a:lnTo>
                <a:lnTo>
                  <a:pt x="71516" y="7790"/>
                </a:lnTo>
                <a:lnTo>
                  <a:pt x="45427" y="0"/>
                </a:lnTo>
                <a:close/>
              </a:path>
            </a:pathLst>
          </a:custGeom>
          <a:ln w="18288">
            <a:solidFill>
              <a:srgbClr val="1414EB"/>
            </a:solidFill>
          </a:ln>
        </p:spPr>
        <p:txBody>
          <a:bodyPr wrap="square" lIns="0" tIns="0" rIns="0" bIns="0" rtlCol="0"/>
          <a:lstStyle/>
          <a:p>
            <a:endParaRPr/>
          </a:p>
        </p:txBody>
      </p:sp>
      <p:sp>
        <p:nvSpPr>
          <p:cNvPr id="41" name="object 41"/>
          <p:cNvSpPr/>
          <p:nvPr/>
        </p:nvSpPr>
        <p:spPr>
          <a:xfrm>
            <a:off x="5942750" y="3589693"/>
            <a:ext cx="90805" cy="113030"/>
          </a:xfrm>
          <a:custGeom>
            <a:avLst/>
            <a:gdLst/>
            <a:ahLst/>
            <a:cxnLst/>
            <a:rect l="l" t="t" r="r" b="b"/>
            <a:pathLst>
              <a:path w="90805" h="113029">
                <a:moveTo>
                  <a:pt x="45427" y="0"/>
                </a:moveTo>
                <a:lnTo>
                  <a:pt x="7029" y="21906"/>
                </a:lnTo>
                <a:lnTo>
                  <a:pt x="0" y="56261"/>
                </a:lnTo>
                <a:lnTo>
                  <a:pt x="802" y="69317"/>
                </a:lnTo>
                <a:lnTo>
                  <a:pt x="19690" y="104674"/>
                </a:lnTo>
                <a:lnTo>
                  <a:pt x="45427" y="112737"/>
                </a:lnTo>
                <a:lnTo>
                  <a:pt x="54862" y="111849"/>
                </a:lnTo>
                <a:lnTo>
                  <a:pt x="87355" y="80722"/>
                </a:lnTo>
                <a:lnTo>
                  <a:pt x="90525" y="55816"/>
                </a:lnTo>
                <a:lnTo>
                  <a:pt x="89754" y="42643"/>
                </a:lnTo>
                <a:lnTo>
                  <a:pt x="71516" y="7790"/>
                </a:lnTo>
                <a:lnTo>
                  <a:pt x="45427" y="0"/>
                </a:lnTo>
                <a:close/>
              </a:path>
            </a:pathLst>
          </a:custGeom>
          <a:ln w="18288">
            <a:solidFill>
              <a:srgbClr val="1414EB"/>
            </a:solidFill>
          </a:ln>
        </p:spPr>
        <p:txBody>
          <a:bodyPr wrap="square" lIns="0" tIns="0" rIns="0" bIns="0" rtlCol="0"/>
          <a:lstStyle/>
          <a:p>
            <a:endParaRPr/>
          </a:p>
        </p:txBody>
      </p:sp>
      <p:sp>
        <p:nvSpPr>
          <p:cNvPr id="42" name="object 42"/>
          <p:cNvSpPr/>
          <p:nvPr/>
        </p:nvSpPr>
        <p:spPr>
          <a:xfrm>
            <a:off x="5365154" y="3589693"/>
            <a:ext cx="90805" cy="113030"/>
          </a:xfrm>
          <a:custGeom>
            <a:avLst/>
            <a:gdLst/>
            <a:ahLst/>
            <a:cxnLst/>
            <a:rect l="l" t="t" r="r" b="b"/>
            <a:pathLst>
              <a:path w="90805" h="113029">
                <a:moveTo>
                  <a:pt x="45427" y="0"/>
                </a:moveTo>
                <a:lnTo>
                  <a:pt x="7029" y="21906"/>
                </a:lnTo>
                <a:lnTo>
                  <a:pt x="0" y="56261"/>
                </a:lnTo>
                <a:lnTo>
                  <a:pt x="802" y="69317"/>
                </a:lnTo>
                <a:lnTo>
                  <a:pt x="19690" y="104674"/>
                </a:lnTo>
                <a:lnTo>
                  <a:pt x="45427" y="112737"/>
                </a:lnTo>
                <a:lnTo>
                  <a:pt x="54862" y="111849"/>
                </a:lnTo>
                <a:lnTo>
                  <a:pt x="87355" y="80722"/>
                </a:lnTo>
                <a:lnTo>
                  <a:pt x="90525" y="55816"/>
                </a:lnTo>
                <a:lnTo>
                  <a:pt x="89754" y="42643"/>
                </a:lnTo>
                <a:lnTo>
                  <a:pt x="71516" y="7790"/>
                </a:lnTo>
                <a:lnTo>
                  <a:pt x="45427" y="0"/>
                </a:lnTo>
                <a:close/>
              </a:path>
            </a:pathLst>
          </a:custGeom>
          <a:ln w="18288">
            <a:solidFill>
              <a:srgbClr val="1414EB"/>
            </a:solidFill>
          </a:ln>
        </p:spPr>
        <p:txBody>
          <a:bodyPr wrap="square" lIns="0" tIns="0" rIns="0" bIns="0" rtlCol="0"/>
          <a:lstStyle/>
          <a:p>
            <a:endParaRPr/>
          </a:p>
        </p:txBody>
      </p:sp>
      <p:sp>
        <p:nvSpPr>
          <p:cNvPr id="43" name="object 43"/>
          <p:cNvSpPr/>
          <p:nvPr/>
        </p:nvSpPr>
        <p:spPr>
          <a:xfrm>
            <a:off x="11553571" y="3565589"/>
            <a:ext cx="115570" cy="162560"/>
          </a:xfrm>
          <a:custGeom>
            <a:avLst/>
            <a:gdLst/>
            <a:ahLst/>
            <a:cxnLst/>
            <a:rect l="l" t="t" r="r" b="b"/>
            <a:pathLst>
              <a:path w="115570" h="162560">
                <a:moveTo>
                  <a:pt x="0" y="0"/>
                </a:moveTo>
                <a:lnTo>
                  <a:pt x="33045" y="0"/>
                </a:lnTo>
                <a:lnTo>
                  <a:pt x="33045" y="134721"/>
                </a:lnTo>
                <a:lnTo>
                  <a:pt x="115188" y="134721"/>
                </a:lnTo>
                <a:lnTo>
                  <a:pt x="115188" y="162293"/>
                </a:lnTo>
                <a:lnTo>
                  <a:pt x="0" y="162293"/>
                </a:lnTo>
                <a:lnTo>
                  <a:pt x="0" y="0"/>
                </a:lnTo>
                <a:close/>
              </a:path>
            </a:pathLst>
          </a:custGeom>
          <a:ln w="18288">
            <a:solidFill>
              <a:srgbClr val="1414EB"/>
            </a:solidFill>
          </a:ln>
        </p:spPr>
        <p:txBody>
          <a:bodyPr wrap="square" lIns="0" tIns="0" rIns="0" bIns="0" rtlCol="0"/>
          <a:lstStyle/>
          <a:p>
            <a:endParaRPr/>
          </a:p>
        </p:txBody>
      </p:sp>
      <p:sp>
        <p:nvSpPr>
          <p:cNvPr id="44" name="object 44"/>
          <p:cNvSpPr/>
          <p:nvPr/>
        </p:nvSpPr>
        <p:spPr>
          <a:xfrm>
            <a:off x="6437502" y="3565589"/>
            <a:ext cx="115570" cy="162560"/>
          </a:xfrm>
          <a:custGeom>
            <a:avLst/>
            <a:gdLst/>
            <a:ahLst/>
            <a:cxnLst/>
            <a:rect l="l" t="t" r="r" b="b"/>
            <a:pathLst>
              <a:path w="115569" h="162560">
                <a:moveTo>
                  <a:pt x="0" y="0"/>
                </a:moveTo>
                <a:lnTo>
                  <a:pt x="33045" y="0"/>
                </a:lnTo>
                <a:lnTo>
                  <a:pt x="33045" y="134721"/>
                </a:lnTo>
                <a:lnTo>
                  <a:pt x="115188" y="134721"/>
                </a:lnTo>
                <a:lnTo>
                  <a:pt x="115188" y="162293"/>
                </a:lnTo>
                <a:lnTo>
                  <a:pt x="0" y="162293"/>
                </a:lnTo>
                <a:lnTo>
                  <a:pt x="0" y="0"/>
                </a:lnTo>
                <a:close/>
              </a:path>
            </a:pathLst>
          </a:custGeom>
          <a:ln w="18288">
            <a:solidFill>
              <a:srgbClr val="1414EB"/>
            </a:solidFill>
          </a:ln>
        </p:spPr>
        <p:txBody>
          <a:bodyPr wrap="square" lIns="0" tIns="0" rIns="0" bIns="0" rtlCol="0"/>
          <a:lstStyle/>
          <a:p>
            <a:endParaRPr/>
          </a:p>
        </p:txBody>
      </p:sp>
      <p:sp>
        <p:nvSpPr>
          <p:cNvPr id="45" name="object 45"/>
          <p:cNvSpPr/>
          <p:nvPr/>
        </p:nvSpPr>
        <p:spPr>
          <a:xfrm>
            <a:off x="11692889" y="3564242"/>
            <a:ext cx="124460" cy="163830"/>
          </a:xfrm>
          <a:custGeom>
            <a:avLst/>
            <a:gdLst/>
            <a:ahLst/>
            <a:cxnLst/>
            <a:rect l="l" t="t" r="r" b="b"/>
            <a:pathLst>
              <a:path w="124459" h="163829">
                <a:moveTo>
                  <a:pt x="0" y="0"/>
                </a:moveTo>
                <a:lnTo>
                  <a:pt x="121323" y="0"/>
                </a:lnTo>
                <a:lnTo>
                  <a:pt x="121323" y="27685"/>
                </a:lnTo>
                <a:lnTo>
                  <a:pt x="33032" y="27685"/>
                </a:lnTo>
                <a:lnTo>
                  <a:pt x="33032" y="63969"/>
                </a:lnTo>
                <a:lnTo>
                  <a:pt x="115189" y="63969"/>
                </a:lnTo>
                <a:lnTo>
                  <a:pt x="115189"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46" name="object 46"/>
          <p:cNvSpPr/>
          <p:nvPr/>
        </p:nvSpPr>
        <p:spPr>
          <a:xfrm>
            <a:off x="11372977" y="3564242"/>
            <a:ext cx="164465" cy="163830"/>
          </a:xfrm>
          <a:custGeom>
            <a:avLst/>
            <a:gdLst/>
            <a:ahLst/>
            <a:cxnLst/>
            <a:rect l="l" t="t" r="r" b="b"/>
            <a:pathLst>
              <a:path w="164465" h="163829">
                <a:moveTo>
                  <a:pt x="63741" y="0"/>
                </a:moveTo>
                <a:lnTo>
                  <a:pt x="98679" y="0"/>
                </a:lnTo>
                <a:lnTo>
                  <a:pt x="164198" y="163639"/>
                </a:lnTo>
                <a:lnTo>
                  <a:pt x="128257" y="163639"/>
                </a:lnTo>
                <a:lnTo>
                  <a:pt x="113969" y="126466"/>
                </a:lnTo>
                <a:lnTo>
                  <a:pt x="48552" y="126466"/>
                </a:lnTo>
                <a:lnTo>
                  <a:pt x="35052" y="163639"/>
                </a:lnTo>
                <a:lnTo>
                  <a:pt x="0" y="163639"/>
                </a:lnTo>
                <a:lnTo>
                  <a:pt x="63741" y="0"/>
                </a:lnTo>
                <a:close/>
              </a:path>
            </a:pathLst>
          </a:custGeom>
          <a:ln w="18288">
            <a:solidFill>
              <a:srgbClr val="1414EB"/>
            </a:solidFill>
          </a:ln>
        </p:spPr>
        <p:txBody>
          <a:bodyPr wrap="square" lIns="0" tIns="0" rIns="0" bIns="0" rtlCol="0"/>
          <a:lstStyle/>
          <a:p>
            <a:endParaRPr/>
          </a:p>
        </p:txBody>
      </p:sp>
      <p:sp>
        <p:nvSpPr>
          <p:cNvPr id="47" name="object 47"/>
          <p:cNvSpPr/>
          <p:nvPr/>
        </p:nvSpPr>
        <p:spPr>
          <a:xfrm>
            <a:off x="11252924" y="3564242"/>
            <a:ext cx="130175" cy="163830"/>
          </a:xfrm>
          <a:custGeom>
            <a:avLst/>
            <a:gdLst/>
            <a:ahLst/>
            <a:cxnLst/>
            <a:rect l="l" t="t" r="r" b="b"/>
            <a:pathLst>
              <a:path w="130175" h="163829">
                <a:moveTo>
                  <a:pt x="0" y="0"/>
                </a:moveTo>
                <a:lnTo>
                  <a:pt x="130035" y="0"/>
                </a:lnTo>
                <a:lnTo>
                  <a:pt x="130035" y="27685"/>
                </a:lnTo>
                <a:lnTo>
                  <a:pt x="81597" y="27685"/>
                </a:lnTo>
                <a:lnTo>
                  <a:pt x="81597" y="163639"/>
                </a:lnTo>
                <a:lnTo>
                  <a:pt x="48552" y="163639"/>
                </a:lnTo>
                <a:lnTo>
                  <a:pt x="48552" y="27685"/>
                </a:lnTo>
                <a:lnTo>
                  <a:pt x="0" y="27685"/>
                </a:lnTo>
                <a:lnTo>
                  <a:pt x="0" y="0"/>
                </a:lnTo>
                <a:close/>
              </a:path>
            </a:pathLst>
          </a:custGeom>
          <a:ln w="18288">
            <a:solidFill>
              <a:srgbClr val="1414EB"/>
            </a:solidFill>
          </a:ln>
        </p:spPr>
        <p:txBody>
          <a:bodyPr wrap="square" lIns="0" tIns="0" rIns="0" bIns="0" rtlCol="0"/>
          <a:lstStyle/>
          <a:p>
            <a:endParaRPr/>
          </a:p>
        </p:txBody>
      </p:sp>
      <p:sp>
        <p:nvSpPr>
          <p:cNvPr id="48" name="object 48"/>
          <p:cNvSpPr/>
          <p:nvPr/>
        </p:nvSpPr>
        <p:spPr>
          <a:xfrm>
            <a:off x="11100384" y="3564242"/>
            <a:ext cx="130175" cy="163830"/>
          </a:xfrm>
          <a:custGeom>
            <a:avLst/>
            <a:gdLst/>
            <a:ahLst/>
            <a:cxnLst/>
            <a:rect l="l" t="t" r="r" b="b"/>
            <a:pathLst>
              <a:path w="130175" h="163829">
                <a:moveTo>
                  <a:pt x="0" y="0"/>
                </a:moveTo>
                <a:lnTo>
                  <a:pt x="32143" y="0"/>
                </a:lnTo>
                <a:lnTo>
                  <a:pt x="99123" y="109283"/>
                </a:lnTo>
                <a:lnTo>
                  <a:pt x="99123" y="0"/>
                </a:lnTo>
                <a:lnTo>
                  <a:pt x="129819" y="0"/>
                </a:lnTo>
                <a:lnTo>
                  <a:pt x="129819" y="163639"/>
                </a:lnTo>
                <a:lnTo>
                  <a:pt x="96659" y="163639"/>
                </a:lnTo>
                <a:lnTo>
                  <a:pt x="30695" y="56934"/>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49" name="object 49"/>
          <p:cNvSpPr/>
          <p:nvPr/>
        </p:nvSpPr>
        <p:spPr>
          <a:xfrm>
            <a:off x="10947653" y="3564242"/>
            <a:ext cx="124460" cy="163830"/>
          </a:xfrm>
          <a:custGeom>
            <a:avLst/>
            <a:gdLst/>
            <a:ahLst/>
            <a:cxnLst/>
            <a:rect l="l" t="t" r="r" b="b"/>
            <a:pathLst>
              <a:path w="124459" h="163829">
                <a:moveTo>
                  <a:pt x="0" y="0"/>
                </a:moveTo>
                <a:lnTo>
                  <a:pt x="121323" y="0"/>
                </a:lnTo>
                <a:lnTo>
                  <a:pt x="121323" y="27685"/>
                </a:lnTo>
                <a:lnTo>
                  <a:pt x="33032" y="27685"/>
                </a:lnTo>
                <a:lnTo>
                  <a:pt x="33032" y="63969"/>
                </a:lnTo>
                <a:lnTo>
                  <a:pt x="115189" y="63969"/>
                </a:lnTo>
                <a:lnTo>
                  <a:pt x="115189" y="91528"/>
                </a:lnTo>
                <a:lnTo>
                  <a:pt x="33032" y="91528"/>
                </a:lnTo>
                <a:lnTo>
                  <a:pt x="33032" y="136067"/>
                </a:lnTo>
                <a:lnTo>
                  <a:pt x="124447" y="136067"/>
                </a:lnTo>
                <a:lnTo>
                  <a:pt x="124447" y="163639"/>
                </a:lnTo>
                <a:lnTo>
                  <a:pt x="0" y="163639"/>
                </a:lnTo>
                <a:lnTo>
                  <a:pt x="0" y="0"/>
                </a:lnTo>
                <a:close/>
              </a:path>
            </a:pathLst>
          </a:custGeom>
          <a:ln w="18287">
            <a:solidFill>
              <a:srgbClr val="1414EB"/>
            </a:solidFill>
          </a:ln>
        </p:spPr>
        <p:txBody>
          <a:bodyPr wrap="square" lIns="0" tIns="0" rIns="0" bIns="0" rtlCol="0"/>
          <a:lstStyle/>
          <a:p>
            <a:endParaRPr/>
          </a:p>
        </p:txBody>
      </p:sp>
      <p:sp>
        <p:nvSpPr>
          <p:cNvPr id="50" name="object 50"/>
          <p:cNvSpPr/>
          <p:nvPr/>
        </p:nvSpPr>
        <p:spPr>
          <a:xfrm>
            <a:off x="10882644" y="3564242"/>
            <a:ext cx="33655" cy="163830"/>
          </a:xfrm>
          <a:custGeom>
            <a:avLst/>
            <a:gdLst/>
            <a:ahLst/>
            <a:cxnLst/>
            <a:rect l="l" t="t" r="r" b="b"/>
            <a:pathLst>
              <a:path w="33654" h="163829">
                <a:moveTo>
                  <a:pt x="0" y="0"/>
                </a:moveTo>
                <a:lnTo>
                  <a:pt x="33045" y="0"/>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51" name="object 51"/>
          <p:cNvSpPr/>
          <p:nvPr/>
        </p:nvSpPr>
        <p:spPr>
          <a:xfrm>
            <a:off x="10719155" y="3564242"/>
            <a:ext cx="137160" cy="163830"/>
          </a:xfrm>
          <a:custGeom>
            <a:avLst/>
            <a:gdLst/>
            <a:ahLst/>
            <a:cxnLst/>
            <a:rect l="l" t="t" r="r" b="b"/>
            <a:pathLst>
              <a:path w="137159" h="163829">
                <a:moveTo>
                  <a:pt x="0" y="0"/>
                </a:moveTo>
                <a:lnTo>
                  <a:pt x="65417" y="0"/>
                </a:lnTo>
                <a:lnTo>
                  <a:pt x="74508" y="102"/>
                </a:lnTo>
                <a:lnTo>
                  <a:pt x="111455" y="8381"/>
                </a:lnTo>
                <a:lnTo>
                  <a:pt x="116484" y="11798"/>
                </a:lnTo>
                <a:lnTo>
                  <a:pt x="120662" y="16357"/>
                </a:lnTo>
                <a:lnTo>
                  <a:pt x="124015" y="22047"/>
                </a:lnTo>
                <a:lnTo>
                  <a:pt x="127368" y="27749"/>
                </a:lnTo>
                <a:lnTo>
                  <a:pt x="129044" y="34124"/>
                </a:lnTo>
                <a:lnTo>
                  <a:pt x="129044" y="41198"/>
                </a:lnTo>
                <a:lnTo>
                  <a:pt x="129044" y="48856"/>
                </a:lnTo>
                <a:lnTo>
                  <a:pt x="126974" y="55892"/>
                </a:lnTo>
                <a:lnTo>
                  <a:pt x="122847" y="62293"/>
                </a:lnTo>
                <a:lnTo>
                  <a:pt x="118719" y="68694"/>
                </a:lnTo>
                <a:lnTo>
                  <a:pt x="113118" y="73494"/>
                </a:lnTo>
                <a:lnTo>
                  <a:pt x="106044" y="76695"/>
                </a:lnTo>
                <a:lnTo>
                  <a:pt x="113090" y="79252"/>
                </a:lnTo>
                <a:lnTo>
                  <a:pt x="136568" y="109347"/>
                </a:lnTo>
                <a:lnTo>
                  <a:pt x="137071" y="116204"/>
                </a:lnTo>
                <a:lnTo>
                  <a:pt x="137071" y="123647"/>
                </a:lnTo>
                <a:lnTo>
                  <a:pt x="117716" y="154762"/>
                </a:lnTo>
                <a:lnTo>
                  <a:pt x="111721" y="158978"/>
                </a:lnTo>
                <a:lnTo>
                  <a:pt x="70037" y="163484"/>
                </a:lnTo>
                <a:lnTo>
                  <a:pt x="55702" y="163639"/>
                </a:lnTo>
                <a:lnTo>
                  <a:pt x="0" y="163639"/>
                </a:lnTo>
                <a:lnTo>
                  <a:pt x="0" y="0"/>
                </a:lnTo>
                <a:close/>
              </a:path>
            </a:pathLst>
          </a:custGeom>
          <a:ln w="18288">
            <a:solidFill>
              <a:srgbClr val="1414EB"/>
            </a:solidFill>
          </a:ln>
        </p:spPr>
        <p:txBody>
          <a:bodyPr wrap="square" lIns="0" tIns="0" rIns="0" bIns="0" rtlCol="0"/>
          <a:lstStyle/>
          <a:p>
            <a:endParaRPr/>
          </a:p>
        </p:txBody>
      </p:sp>
      <p:sp>
        <p:nvSpPr>
          <p:cNvPr id="52" name="object 52"/>
          <p:cNvSpPr/>
          <p:nvPr/>
        </p:nvSpPr>
        <p:spPr>
          <a:xfrm>
            <a:off x="10528097" y="3564242"/>
            <a:ext cx="158115" cy="163830"/>
          </a:xfrm>
          <a:custGeom>
            <a:avLst/>
            <a:gdLst/>
            <a:ahLst/>
            <a:cxnLst/>
            <a:rect l="l" t="t" r="r" b="b"/>
            <a:pathLst>
              <a:path w="158115" h="163829">
                <a:moveTo>
                  <a:pt x="0" y="0"/>
                </a:moveTo>
                <a:lnTo>
                  <a:pt x="49453" y="0"/>
                </a:lnTo>
                <a:lnTo>
                  <a:pt x="79146" y="111632"/>
                </a:lnTo>
                <a:lnTo>
                  <a:pt x="108496" y="0"/>
                </a:lnTo>
                <a:lnTo>
                  <a:pt x="158064" y="0"/>
                </a:lnTo>
                <a:lnTo>
                  <a:pt x="158064" y="163639"/>
                </a:lnTo>
                <a:lnTo>
                  <a:pt x="127368" y="163639"/>
                </a:lnTo>
                <a:lnTo>
                  <a:pt x="127368" y="34836"/>
                </a:lnTo>
                <a:lnTo>
                  <a:pt x="94881" y="163639"/>
                </a:lnTo>
                <a:lnTo>
                  <a:pt x="63068" y="163639"/>
                </a:lnTo>
                <a:lnTo>
                  <a:pt x="30695" y="34836"/>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53" name="object 53"/>
          <p:cNvSpPr/>
          <p:nvPr/>
        </p:nvSpPr>
        <p:spPr>
          <a:xfrm>
            <a:off x="10353422" y="3564242"/>
            <a:ext cx="164465" cy="163830"/>
          </a:xfrm>
          <a:custGeom>
            <a:avLst/>
            <a:gdLst/>
            <a:ahLst/>
            <a:cxnLst/>
            <a:rect l="l" t="t" r="r" b="b"/>
            <a:pathLst>
              <a:path w="164465" h="163829">
                <a:moveTo>
                  <a:pt x="63741" y="0"/>
                </a:moveTo>
                <a:lnTo>
                  <a:pt x="98678" y="0"/>
                </a:lnTo>
                <a:lnTo>
                  <a:pt x="164198" y="163639"/>
                </a:lnTo>
                <a:lnTo>
                  <a:pt x="128257" y="163639"/>
                </a:lnTo>
                <a:lnTo>
                  <a:pt x="113969" y="126466"/>
                </a:lnTo>
                <a:lnTo>
                  <a:pt x="48552" y="126466"/>
                </a:lnTo>
                <a:lnTo>
                  <a:pt x="35051" y="163639"/>
                </a:lnTo>
                <a:lnTo>
                  <a:pt x="0" y="163639"/>
                </a:lnTo>
                <a:lnTo>
                  <a:pt x="63741" y="0"/>
                </a:lnTo>
                <a:close/>
              </a:path>
            </a:pathLst>
          </a:custGeom>
          <a:ln w="18288">
            <a:solidFill>
              <a:srgbClr val="1414EB"/>
            </a:solidFill>
          </a:ln>
        </p:spPr>
        <p:txBody>
          <a:bodyPr wrap="square" lIns="0" tIns="0" rIns="0" bIns="0" rtlCol="0"/>
          <a:lstStyle/>
          <a:p>
            <a:endParaRPr/>
          </a:p>
        </p:txBody>
      </p:sp>
      <p:sp>
        <p:nvSpPr>
          <p:cNvPr id="54" name="object 54"/>
          <p:cNvSpPr/>
          <p:nvPr/>
        </p:nvSpPr>
        <p:spPr>
          <a:xfrm>
            <a:off x="10141255" y="3555100"/>
            <a:ext cx="171323" cy="181927"/>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5" name="object 55"/>
          <p:cNvSpPr/>
          <p:nvPr/>
        </p:nvSpPr>
        <p:spPr>
          <a:xfrm>
            <a:off x="9547619" y="3564242"/>
            <a:ext cx="33655" cy="163830"/>
          </a:xfrm>
          <a:custGeom>
            <a:avLst/>
            <a:gdLst/>
            <a:ahLst/>
            <a:cxnLst/>
            <a:rect l="l" t="t" r="r" b="b"/>
            <a:pathLst>
              <a:path w="33654" h="163829">
                <a:moveTo>
                  <a:pt x="0" y="0"/>
                </a:moveTo>
                <a:lnTo>
                  <a:pt x="33045" y="0"/>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56" name="object 56"/>
          <p:cNvSpPr/>
          <p:nvPr/>
        </p:nvSpPr>
        <p:spPr>
          <a:xfrm>
            <a:off x="9396692" y="3564242"/>
            <a:ext cx="130175" cy="163830"/>
          </a:xfrm>
          <a:custGeom>
            <a:avLst/>
            <a:gdLst/>
            <a:ahLst/>
            <a:cxnLst/>
            <a:rect l="l" t="t" r="r" b="b"/>
            <a:pathLst>
              <a:path w="130175" h="163829">
                <a:moveTo>
                  <a:pt x="0" y="0"/>
                </a:moveTo>
                <a:lnTo>
                  <a:pt x="130035" y="0"/>
                </a:lnTo>
                <a:lnTo>
                  <a:pt x="130035" y="27685"/>
                </a:lnTo>
                <a:lnTo>
                  <a:pt x="81597" y="27685"/>
                </a:lnTo>
                <a:lnTo>
                  <a:pt x="81597" y="163639"/>
                </a:lnTo>
                <a:lnTo>
                  <a:pt x="48552" y="163639"/>
                </a:lnTo>
                <a:lnTo>
                  <a:pt x="48552" y="27685"/>
                </a:lnTo>
                <a:lnTo>
                  <a:pt x="0" y="27685"/>
                </a:lnTo>
                <a:lnTo>
                  <a:pt x="0" y="0"/>
                </a:lnTo>
                <a:close/>
              </a:path>
            </a:pathLst>
          </a:custGeom>
          <a:ln w="18288">
            <a:solidFill>
              <a:srgbClr val="1414EB"/>
            </a:solidFill>
          </a:ln>
        </p:spPr>
        <p:txBody>
          <a:bodyPr wrap="square" lIns="0" tIns="0" rIns="0" bIns="0" rtlCol="0"/>
          <a:lstStyle/>
          <a:p>
            <a:endParaRPr/>
          </a:p>
        </p:txBody>
      </p:sp>
      <p:sp>
        <p:nvSpPr>
          <p:cNvPr id="57" name="object 57"/>
          <p:cNvSpPr/>
          <p:nvPr/>
        </p:nvSpPr>
        <p:spPr>
          <a:xfrm>
            <a:off x="9256014" y="3564242"/>
            <a:ext cx="124460" cy="163830"/>
          </a:xfrm>
          <a:custGeom>
            <a:avLst/>
            <a:gdLst/>
            <a:ahLst/>
            <a:cxnLst/>
            <a:rect l="l" t="t" r="r" b="b"/>
            <a:pathLst>
              <a:path w="124460" h="163829">
                <a:moveTo>
                  <a:pt x="0" y="0"/>
                </a:moveTo>
                <a:lnTo>
                  <a:pt x="121323" y="0"/>
                </a:lnTo>
                <a:lnTo>
                  <a:pt x="121323" y="27685"/>
                </a:lnTo>
                <a:lnTo>
                  <a:pt x="33032" y="27685"/>
                </a:lnTo>
                <a:lnTo>
                  <a:pt x="33032" y="63969"/>
                </a:lnTo>
                <a:lnTo>
                  <a:pt x="115189" y="63969"/>
                </a:lnTo>
                <a:lnTo>
                  <a:pt x="115189"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58" name="object 58"/>
          <p:cNvSpPr/>
          <p:nvPr/>
        </p:nvSpPr>
        <p:spPr>
          <a:xfrm>
            <a:off x="9091753" y="3564242"/>
            <a:ext cx="130175" cy="163830"/>
          </a:xfrm>
          <a:custGeom>
            <a:avLst/>
            <a:gdLst/>
            <a:ahLst/>
            <a:cxnLst/>
            <a:rect l="l" t="t" r="r" b="b"/>
            <a:pathLst>
              <a:path w="130175" h="163829">
                <a:moveTo>
                  <a:pt x="0" y="0"/>
                </a:moveTo>
                <a:lnTo>
                  <a:pt x="32143" y="0"/>
                </a:lnTo>
                <a:lnTo>
                  <a:pt x="99123" y="109283"/>
                </a:lnTo>
                <a:lnTo>
                  <a:pt x="99123" y="0"/>
                </a:lnTo>
                <a:lnTo>
                  <a:pt x="129819" y="0"/>
                </a:lnTo>
                <a:lnTo>
                  <a:pt x="129819" y="163639"/>
                </a:lnTo>
                <a:lnTo>
                  <a:pt x="96659" y="163639"/>
                </a:lnTo>
                <a:lnTo>
                  <a:pt x="30695" y="56934"/>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59" name="object 59"/>
          <p:cNvSpPr/>
          <p:nvPr/>
        </p:nvSpPr>
        <p:spPr>
          <a:xfrm>
            <a:off x="8939022" y="3564242"/>
            <a:ext cx="124460" cy="163830"/>
          </a:xfrm>
          <a:custGeom>
            <a:avLst/>
            <a:gdLst/>
            <a:ahLst/>
            <a:cxnLst/>
            <a:rect l="l" t="t" r="r" b="b"/>
            <a:pathLst>
              <a:path w="124460" h="163829">
                <a:moveTo>
                  <a:pt x="0" y="0"/>
                </a:moveTo>
                <a:lnTo>
                  <a:pt x="121323" y="0"/>
                </a:lnTo>
                <a:lnTo>
                  <a:pt x="121323" y="27685"/>
                </a:lnTo>
                <a:lnTo>
                  <a:pt x="33032" y="27685"/>
                </a:lnTo>
                <a:lnTo>
                  <a:pt x="33032" y="63969"/>
                </a:lnTo>
                <a:lnTo>
                  <a:pt x="115188" y="63969"/>
                </a:lnTo>
                <a:lnTo>
                  <a:pt x="115188"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60" name="object 60"/>
          <p:cNvSpPr/>
          <p:nvPr/>
        </p:nvSpPr>
        <p:spPr>
          <a:xfrm>
            <a:off x="8387334" y="3564242"/>
            <a:ext cx="124460" cy="163830"/>
          </a:xfrm>
          <a:custGeom>
            <a:avLst/>
            <a:gdLst/>
            <a:ahLst/>
            <a:cxnLst/>
            <a:rect l="l" t="t" r="r" b="b"/>
            <a:pathLst>
              <a:path w="124460" h="163829">
                <a:moveTo>
                  <a:pt x="0" y="0"/>
                </a:moveTo>
                <a:lnTo>
                  <a:pt x="121323" y="0"/>
                </a:lnTo>
                <a:lnTo>
                  <a:pt x="121323" y="27685"/>
                </a:lnTo>
                <a:lnTo>
                  <a:pt x="33032" y="27685"/>
                </a:lnTo>
                <a:lnTo>
                  <a:pt x="33032" y="63969"/>
                </a:lnTo>
                <a:lnTo>
                  <a:pt x="115189" y="63969"/>
                </a:lnTo>
                <a:lnTo>
                  <a:pt x="115189"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61" name="object 61"/>
          <p:cNvSpPr/>
          <p:nvPr/>
        </p:nvSpPr>
        <p:spPr>
          <a:xfrm>
            <a:off x="8222843" y="3564242"/>
            <a:ext cx="147320" cy="163830"/>
          </a:xfrm>
          <a:custGeom>
            <a:avLst/>
            <a:gdLst/>
            <a:ahLst/>
            <a:cxnLst/>
            <a:rect l="l" t="t" r="r" b="b"/>
            <a:pathLst>
              <a:path w="147320" h="163829">
                <a:moveTo>
                  <a:pt x="0" y="0"/>
                </a:moveTo>
                <a:lnTo>
                  <a:pt x="69545" y="0"/>
                </a:lnTo>
                <a:lnTo>
                  <a:pt x="81763" y="276"/>
                </a:lnTo>
                <a:lnTo>
                  <a:pt x="121932" y="12585"/>
                </a:lnTo>
                <a:lnTo>
                  <a:pt x="133845" y="45885"/>
                </a:lnTo>
                <a:lnTo>
                  <a:pt x="133167" y="54693"/>
                </a:lnTo>
                <a:lnTo>
                  <a:pt x="109507" y="86083"/>
                </a:lnTo>
                <a:lnTo>
                  <a:pt x="90639" y="91427"/>
                </a:lnTo>
                <a:lnTo>
                  <a:pt x="97790" y="95592"/>
                </a:lnTo>
                <a:lnTo>
                  <a:pt x="127139" y="131724"/>
                </a:lnTo>
                <a:lnTo>
                  <a:pt x="147116" y="163639"/>
                </a:lnTo>
                <a:lnTo>
                  <a:pt x="107607" y="163639"/>
                </a:lnTo>
                <a:lnTo>
                  <a:pt x="83718" y="128041"/>
                </a:lnTo>
                <a:lnTo>
                  <a:pt x="77858" y="119378"/>
                </a:lnTo>
                <a:lnTo>
                  <a:pt x="47332" y="95326"/>
                </a:lnTo>
                <a:lnTo>
                  <a:pt x="39738" y="95326"/>
                </a:lnTo>
                <a:lnTo>
                  <a:pt x="33045" y="95326"/>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62" name="object 62"/>
          <p:cNvSpPr/>
          <p:nvPr/>
        </p:nvSpPr>
        <p:spPr>
          <a:xfrm>
            <a:off x="7897077" y="3564242"/>
            <a:ext cx="130175" cy="163830"/>
          </a:xfrm>
          <a:custGeom>
            <a:avLst/>
            <a:gdLst/>
            <a:ahLst/>
            <a:cxnLst/>
            <a:rect l="l" t="t" r="r" b="b"/>
            <a:pathLst>
              <a:path w="130175" h="163829">
                <a:moveTo>
                  <a:pt x="0" y="0"/>
                </a:moveTo>
                <a:lnTo>
                  <a:pt x="130035" y="0"/>
                </a:lnTo>
                <a:lnTo>
                  <a:pt x="130035" y="27685"/>
                </a:lnTo>
                <a:lnTo>
                  <a:pt x="81597" y="27685"/>
                </a:lnTo>
                <a:lnTo>
                  <a:pt x="81597" y="163639"/>
                </a:lnTo>
                <a:lnTo>
                  <a:pt x="48552" y="163639"/>
                </a:lnTo>
                <a:lnTo>
                  <a:pt x="48552" y="27685"/>
                </a:lnTo>
                <a:lnTo>
                  <a:pt x="0" y="27685"/>
                </a:lnTo>
                <a:lnTo>
                  <a:pt x="0" y="0"/>
                </a:lnTo>
                <a:close/>
              </a:path>
            </a:pathLst>
          </a:custGeom>
          <a:ln w="18288">
            <a:solidFill>
              <a:srgbClr val="1414EB"/>
            </a:solidFill>
          </a:ln>
        </p:spPr>
        <p:txBody>
          <a:bodyPr wrap="square" lIns="0" tIns="0" rIns="0" bIns="0" rtlCol="0"/>
          <a:lstStyle/>
          <a:p>
            <a:endParaRPr/>
          </a:p>
        </p:txBody>
      </p:sp>
      <p:sp>
        <p:nvSpPr>
          <p:cNvPr id="63" name="object 63"/>
          <p:cNvSpPr/>
          <p:nvPr/>
        </p:nvSpPr>
        <p:spPr>
          <a:xfrm>
            <a:off x="7569074" y="3564242"/>
            <a:ext cx="164465" cy="163830"/>
          </a:xfrm>
          <a:custGeom>
            <a:avLst/>
            <a:gdLst/>
            <a:ahLst/>
            <a:cxnLst/>
            <a:rect l="l" t="t" r="r" b="b"/>
            <a:pathLst>
              <a:path w="164464" h="163829">
                <a:moveTo>
                  <a:pt x="63741" y="0"/>
                </a:moveTo>
                <a:lnTo>
                  <a:pt x="98678" y="0"/>
                </a:lnTo>
                <a:lnTo>
                  <a:pt x="164198" y="163639"/>
                </a:lnTo>
                <a:lnTo>
                  <a:pt x="128257" y="163639"/>
                </a:lnTo>
                <a:lnTo>
                  <a:pt x="113969" y="126466"/>
                </a:lnTo>
                <a:lnTo>
                  <a:pt x="48552" y="126466"/>
                </a:lnTo>
                <a:lnTo>
                  <a:pt x="35051" y="163639"/>
                </a:lnTo>
                <a:lnTo>
                  <a:pt x="0" y="163639"/>
                </a:lnTo>
                <a:lnTo>
                  <a:pt x="63741" y="0"/>
                </a:lnTo>
                <a:close/>
              </a:path>
            </a:pathLst>
          </a:custGeom>
          <a:ln w="18287">
            <a:solidFill>
              <a:srgbClr val="1414EB"/>
            </a:solidFill>
          </a:ln>
        </p:spPr>
        <p:txBody>
          <a:bodyPr wrap="square" lIns="0" tIns="0" rIns="0" bIns="0" rtlCol="0"/>
          <a:lstStyle/>
          <a:p>
            <a:endParaRPr/>
          </a:p>
        </p:txBody>
      </p:sp>
      <p:sp>
        <p:nvSpPr>
          <p:cNvPr id="64" name="object 64"/>
          <p:cNvSpPr/>
          <p:nvPr/>
        </p:nvSpPr>
        <p:spPr>
          <a:xfrm>
            <a:off x="7457910" y="3564242"/>
            <a:ext cx="112395" cy="163830"/>
          </a:xfrm>
          <a:custGeom>
            <a:avLst/>
            <a:gdLst/>
            <a:ahLst/>
            <a:cxnLst/>
            <a:rect l="l" t="t" r="r" b="b"/>
            <a:pathLst>
              <a:path w="112395" h="163829">
                <a:moveTo>
                  <a:pt x="0" y="0"/>
                </a:moveTo>
                <a:lnTo>
                  <a:pt x="112179" y="0"/>
                </a:lnTo>
                <a:lnTo>
                  <a:pt x="112179" y="27685"/>
                </a:lnTo>
                <a:lnTo>
                  <a:pt x="33045" y="27685"/>
                </a:lnTo>
                <a:lnTo>
                  <a:pt x="33045" y="66420"/>
                </a:lnTo>
                <a:lnTo>
                  <a:pt x="101358" y="66420"/>
                </a:lnTo>
                <a:lnTo>
                  <a:pt x="101358" y="94106"/>
                </a:lnTo>
                <a:lnTo>
                  <a:pt x="33045" y="94106"/>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65" name="object 65"/>
          <p:cNvSpPr/>
          <p:nvPr/>
        </p:nvSpPr>
        <p:spPr>
          <a:xfrm>
            <a:off x="7241285" y="3564242"/>
            <a:ext cx="124460" cy="163830"/>
          </a:xfrm>
          <a:custGeom>
            <a:avLst/>
            <a:gdLst/>
            <a:ahLst/>
            <a:cxnLst/>
            <a:rect l="l" t="t" r="r" b="b"/>
            <a:pathLst>
              <a:path w="124460" h="163829">
                <a:moveTo>
                  <a:pt x="0" y="0"/>
                </a:moveTo>
                <a:lnTo>
                  <a:pt x="121323" y="0"/>
                </a:lnTo>
                <a:lnTo>
                  <a:pt x="121323" y="27685"/>
                </a:lnTo>
                <a:lnTo>
                  <a:pt x="33032" y="27685"/>
                </a:lnTo>
                <a:lnTo>
                  <a:pt x="33032" y="63969"/>
                </a:lnTo>
                <a:lnTo>
                  <a:pt x="115188" y="63969"/>
                </a:lnTo>
                <a:lnTo>
                  <a:pt x="115188"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66" name="object 66"/>
          <p:cNvSpPr/>
          <p:nvPr/>
        </p:nvSpPr>
        <p:spPr>
          <a:xfrm>
            <a:off x="7076580" y="3564242"/>
            <a:ext cx="137795" cy="163830"/>
          </a:xfrm>
          <a:custGeom>
            <a:avLst/>
            <a:gdLst/>
            <a:ahLst/>
            <a:cxnLst/>
            <a:rect l="l" t="t" r="r" b="b"/>
            <a:pathLst>
              <a:path w="137795" h="163829">
                <a:moveTo>
                  <a:pt x="0" y="0"/>
                </a:moveTo>
                <a:lnTo>
                  <a:pt x="60388" y="0"/>
                </a:lnTo>
                <a:lnTo>
                  <a:pt x="69992" y="195"/>
                </a:lnTo>
                <a:lnTo>
                  <a:pt x="110800" y="13198"/>
                </a:lnTo>
                <a:lnTo>
                  <a:pt x="134168" y="53007"/>
                </a:lnTo>
                <a:lnTo>
                  <a:pt x="137185" y="83388"/>
                </a:lnTo>
                <a:lnTo>
                  <a:pt x="136871" y="93137"/>
                </a:lnTo>
                <a:lnTo>
                  <a:pt x="124707" y="134369"/>
                </a:lnTo>
                <a:lnTo>
                  <a:pt x="91414" y="160185"/>
                </a:lnTo>
                <a:lnTo>
                  <a:pt x="62166" y="163639"/>
                </a:lnTo>
                <a:lnTo>
                  <a:pt x="0" y="163639"/>
                </a:lnTo>
                <a:lnTo>
                  <a:pt x="0" y="0"/>
                </a:lnTo>
                <a:close/>
              </a:path>
            </a:pathLst>
          </a:custGeom>
          <a:ln w="18288">
            <a:solidFill>
              <a:srgbClr val="1414EB"/>
            </a:solidFill>
          </a:ln>
        </p:spPr>
        <p:txBody>
          <a:bodyPr wrap="square" lIns="0" tIns="0" rIns="0" bIns="0" rtlCol="0"/>
          <a:lstStyle/>
          <a:p>
            <a:endParaRPr/>
          </a:p>
        </p:txBody>
      </p:sp>
      <p:sp>
        <p:nvSpPr>
          <p:cNvPr id="67" name="object 67"/>
          <p:cNvSpPr/>
          <p:nvPr/>
        </p:nvSpPr>
        <p:spPr>
          <a:xfrm>
            <a:off x="6839078" y="3564242"/>
            <a:ext cx="164465" cy="163830"/>
          </a:xfrm>
          <a:custGeom>
            <a:avLst/>
            <a:gdLst/>
            <a:ahLst/>
            <a:cxnLst/>
            <a:rect l="l" t="t" r="r" b="b"/>
            <a:pathLst>
              <a:path w="164464" h="163829">
                <a:moveTo>
                  <a:pt x="63741" y="0"/>
                </a:moveTo>
                <a:lnTo>
                  <a:pt x="98678" y="0"/>
                </a:lnTo>
                <a:lnTo>
                  <a:pt x="164198" y="163639"/>
                </a:lnTo>
                <a:lnTo>
                  <a:pt x="128257" y="163639"/>
                </a:lnTo>
                <a:lnTo>
                  <a:pt x="113969" y="126466"/>
                </a:lnTo>
                <a:lnTo>
                  <a:pt x="48552" y="126466"/>
                </a:lnTo>
                <a:lnTo>
                  <a:pt x="35051" y="163639"/>
                </a:lnTo>
                <a:lnTo>
                  <a:pt x="0" y="163639"/>
                </a:lnTo>
                <a:lnTo>
                  <a:pt x="63741" y="0"/>
                </a:lnTo>
                <a:close/>
              </a:path>
            </a:pathLst>
          </a:custGeom>
          <a:ln w="18287">
            <a:solidFill>
              <a:srgbClr val="1414EB"/>
            </a:solidFill>
          </a:ln>
        </p:spPr>
        <p:txBody>
          <a:bodyPr wrap="square" lIns="0" tIns="0" rIns="0" bIns="0" rtlCol="0"/>
          <a:lstStyle/>
          <a:p>
            <a:endParaRPr/>
          </a:p>
        </p:txBody>
      </p:sp>
      <p:sp>
        <p:nvSpPr>
          <p:cNvPr id="68" name="object 68"/>
          <p:cNvSpPr/>
          <p:nvPr/>
        </p:nvSpPr>
        <p:spPr>
          <a:xfrm>
            <a:off x="6716497" y="3564243"/>
            <a:ext cx="104775" cy="167005"/>
          </a:xfrm>
          <a:custGeom>
            <a:avLst/>
            <a:gdLst/>
            <a:ahLst/>
            <a:cxnLst/>
            <a:rect l="l" t="t" r="r" b="b"/>
            <a:pathLst>
              <a:path w="104775" h="167004">
                <a:moveTo>
                  <a:pt x="71767" y="0"/>
                </a:moveTo>
                <a:lnTo>
                  <a:pt x="104698" y="0"/>
                </a:lnTo>
                <a:lnTo>
                  <a:pt x="104698" y="103593"/>
                </a:lnTo>
                <a:lnTo>
                  <a:pt x="98241" y="141639"/>
                </a:lnTo>
                <a:lnTo>
                  <a:pt x="60267" y="165892"/>
                </a:lnTo>
                <a:lnTo>
                  <a:pt x="50444" y="166433"/>
                </a:lnTo>
                <a:lnTo>
                  <a:pt x="39033" y="165585"/>
                </a:lnTo>
                <a:lnTo>
                  <a:pt x="3346" y="136142"/>
                </a:lnTo>
                <a:lnTo>
                  <a:pt x="0" y="113080"/>
                </a:lnTo>
                <a:lnTo>
                  <a:pt x="31140" y="109512"/>
                </a:lnTo>
                <a:lnTo>
                  <a:pt x="31508" y="118884"/>
                </a:lnTo>
                <a:lnTo>
                  <a:pt x="32892" y="125501"/>
                </a:lnTo>
                <a:lnTo>
                  <a:pt x="35267" y="129374"/>
                </a:lnTo>
                <a:lnTo>
                  <a:pt x="38836" y="135254"/>
                </a:lnTo>
                <a:lnTo>
                  <a:pt x="44272" y="138188"/>
                </a:lnTo>
                <a:lnTo>
                  <a:pt x="51562" y="138188"/>
                </a:lnTo>
                <a:lnTo>
                  <a:pt x="58927" y="138188"/>
                </a:lnTo>
                <a:lnTo>
                  <a:pt x="64147" y="136093"/>
                </a:lnTo>
                <a:lnTo>
                  <a:pt x="71767" y="105714"/>
                </a:lnTo>
                <a:lnTo>
                  <a:pt x="71767" y="0"/>
                </a:lnTo>
                <a:close/>
              </a:path>
            </a:pathLst>
          </a:custGeom>
          <a:ln w="18288">
            <a:solidFill>
              <a:srgbClr val="1414EB"/>
            </a:solidFill>
          </a:ln>
        </p:spPr>
        <p:txBody>
          <a:bodyPr wrap="square" lIns="0" tIns="0" rIns="0" bIns="0" rtlCol="0"/>
          <a:lstStyle/>
          <a:p>
            <a:endParaRPr/>
          </a:p>
        </p:txBody>
      </p:sp>
      <p:sp>
        <p:nvSpPr>
          <p:cNvPr id="69" name="object 69"/>
          <p:cNvSpPr/>
          <p:nvPr/>
        </p:nvSpPr>
        <p:spPr>
          <a:xfrm>
            <a:off x="6576821" y="3564242"/>
            <a:ext cx="124460" cy="163830"/>
          </a:xfrm>
          <a:custGeom>
            <a:avLst/>
            <a:gdLst/>
            <a:ahLst/>
            <a:cxnLst/>
            <a:rect l="l" t="t" r="r" b="b"/>
            <a:pathLst>
              <a:path w="124460" h="163829">
                <a:moveTo>
                  <a:pt x="0" y="0"/>
                </a:moveTo>
                <a:lnTo>
                  <a:pt x="121323" y="0"/>
                </a:lnTo>
                <a:lnTo>
                  <a:pt x="121323" y="27685"/>
                </a:lnTo>
                <a:lnTo>
                  <a:pt x="33032" y="27685"/>
                </a:lnTo>
                <a:lnTo>
                  <a:pt x="33032" y="63969"/>
                </a:lnTo>
                <a:lnTo>
                  <a:pt x="115188" y="63969"/>
                </a:lnTo>
                <a:lnTo>
                  <a:pt x="115188"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70" name="object 70"/>
          <p:cNvSpPr/>
          <p:nvPr/>
        </p:nvSpPr>
        <p:spPr>
          <a:xfrm>
            <a:off x="6284214" y="3564242"/>
            <a:ext cx="125730" cy="163830"/>
          </a:xfrm>
          <a:custGeom>
            <a:avLst/>
            <a:gdLst/>
            <a:ahLst/>
            <a:cxnLst/>
            <a:rect l="l" t="t" r="r" b="b"/>
            <a:pathLst>
              <a:path w="125730" h="163829">
                <a:moveTo>
                  <a:pt x="0" y="0"/>
                </a:moveTo>
                <a:lnTo>
                  <a:pt x="53009" y="0"/>
                </a:lnTo>
                <a:lnTo>
                  <a:pt x="66768" y="154"/>
                </a:lnTo>
                <a:lnTo>
                  <a:pt x="105225" y="8308"/>
                </a:lnTo>
                <a:lnTo>
                  <a:pt x="124756" y="41027"/>
                </a:lnTo>
                <a:lnTo>
                  <a:pt x="125349" y="50342"/>
                </a:lnTo>
                <a:lnTo>
                  <a:pt x="125006" y="57577"/>
                </a:lnTo>
                <a:lnTo>
                  <a:pt x="105981" y="91808"/>
                </a:lnTo>
                <a:lnTo>
                  <a:pt x="100355" y="95719"/>
                </a:lnTo>
                <a:lnTo>
                  <a:pt x="54571" y="101917"/>
                </a:lnTo>
                <a:lnTo>
                  <a:pt x="33032" y="101917"/>
                </a:lnTo>
                <a:lnTo>
                  <a:pt x="33032" y="163639"/>
                </a:lnTo>
                <a:lnTo>
                  <a:pt x="0" y="163639"/>
                </a:lnTo>
                <a:lnTo>
                  <a:pt x="0" y="0"/>
                </a:lnTo>
                <a:close/>
              </a:path>
            </a:pathLst>
          </a:custGeom>
          <a:ln w="18288">
            <a:solidFill>
              <a:srgbClr val="1414EB"/>
            </a:solidFill>
          </a:ln>
        </p:spPr>
        <p:txBody>
          <a:bodyPr wrap="square" lIns="0" tIns="0" rIns="0" bIns="0" rtlCol="0"/>
          <a:lstStyle/>
          <a:p>
            <a:endParaRPr/>
          </a:p>
        </p:txBody>
      </p:sp>
      <p:sp>
        <p:nvSpPr>
          <p:cNvPr id="71" name="object 71"/>
          <p:cNvSpPr/>
          <p:nvPr/>
        </p:nvSpPr>
        <p:spPr>
          <a:xfrm>
            <a:off x="6093257" y="3564242"/>
            <a:ext cx="158115" cy="163830"/>
          </a:xfrm>
          <a:custGeom>
            <a:avLst/>
            <a:gdLst/>
            <a:ahLst/>
            <a:cxnLst/>
            <a:rect l="l" t="t" r="r" b="b"/>
            <a:pathLst>
              <a:path w="158114" h="163829">
                <a:moveTo>
                  <a:pt x="0" y="0"/>
                </a:moveTo>
                <a:lnTo>
                  <a:pt x="49453" y="0"/>
                </a:lnTo>
                <a:lnTo>
                  <a:pt x="79146" y="111632"/>
                </a:lnTo>
                <a:lnTo>
                  <a:pt x="108496" y="0"/>
                </a:lnTo>
                <a:lnTo>
                  <a:pt x="158064" y="0"/>
                </a:lnTo>
                <a:lnTo>
                  <a:pt x="158064" y="163639"/>
                </a:lnTo>
                <a:lnTo>
                  <a:pt x="127368" y="163639"/>
                </a:lnTo>
                <a:lnTo>
                  <a:pt x="127368" y="34836"/>
                </a:lnTo>
                <a:lnTo>
                  <a:pt x="94881" y="163639"/>
                </a:lnTo>
                <a:lnTo>
                  <a:pt x="63068" y="163639"/>
                </a:lnTo>
                <a:lnTo>
                  <a:pt x="30695" y="34836"/>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72" name="object 72"/>
          <p:cNvSpPr/>
          <p:nvPr/>
        </p:nvSpPr>
        <p:spPr>
          <a:xfrm>
            <a:off x="5516449" y="3564242"/>
            <a:ext cx="130175" cy="163830"/>
          </a:xfrm>
          <a:custGeom>
            <a:avLst/>
            <a:gdLst/>
            <a:ahLst/>
            <a:cxnLst/>
            <a:rect l="l" t="t" r="r" b="b"/>
            <a:pathLst>
              <a:path w="130175" h="163829">
                <a:moveTo>
                  <a:pt x="0" y="0"/>
                </a:moveTo>
                <a:lnTo>
                  <a:pt x="32143" y="0"/>
                </a:lnTo>
                <a:lnTo>
                  <a:pt x="99123" y="109283"/>
                </a:lnTo>
                <a:lnTo>
                  <a:pt x="99123" y="0"/>
                </a:lnTo>
                <a:lnTo>
                  <a:pt x="129819" y="0"/>
                </a:lnTo>
                <a:lnTo>
                  <a:pt x="129819" y="163639"/>
                </a:lnTo>
                <a:lnTo>
                  <a:pt x="96659" y="163639"/>
                </a:lnTo>
                <a:lnTo>
                  <a:pt x="30695" y="56934"/>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73" name="object 73"/>
          <p:cNvSpPr/>
          <p:nvPr/>
        </p:nvSpPr>
        <p:spPr>
          <a:xfrm>
            <a:off x="5272799" y="3564242"/>
            <a:ext cx="33655" cy="163830"/>
          </a:xfrm>
          <a:custGeom>
            <a:avLst/>
            <a:gdLst/>
            <a:ahLst/>
            <a:cxnLst/>
            <a:rect l="l" t="t" r="r" b="b"/>
            <a:pathLst>
              <a:path w="33655" h="163829">
                <a:moveTo>
                  <a:pt x="0" y="0"/>
                </a:moveTo>
                <a:lnTo>
                  <a:pt x="33045" y="0"/>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74" name="object 74"/>
          <p:cNvSpPr/>
          <p:nvPr/>
        </p:nvSpPr>
        <p:spPr>
          <a:xfrm>
            <a:off x="4769485" y="3564242"/>
            <a:ext cx="164465" cy="163830"/>
          </a:xfrm>
          <a:custGeom>
            <a:avLst/>
            <a:gdLst/>
            <a:ahLst/>
            <a:cxnLst/>
            <a:rect l="l" t="t" r="r" b="b"/>
            <a:pathLst>
              <a:path w="164465" h="163829">
                <a:moveTo>
                  <a:pt x="63741" y="0"/>
                </a:moveTo>
                <a:lnTo>
                  <a:pt x="98678" y="0"/>
                </a:lnTo>
                <a:lnTo>
                  <a:pt x="164198" y="163639"/>
                </a:lnTo>
                <a:lnTo>
                  <a:pt x="128257" y="163639"/>
                </a:lnTo>
                <a:lnTo>
                  <a:pt x="113969" y="126466"/>
                </a:lnTo>
                <a:lnTo>
                  <a:pt x="48552" y="126466"/>
                </a:lnTo>
                <a:lnTo>
                  <a:pt x="35051" y="163639"/>
                </a:lnTo>
                <a:lnTo>
                  <a:pt x="0" y="163639"/>
                </a:lnTo>
                <a:lnTo>
                  <a:pt x="63741" y="0"/>
                </a:lnTo>
                <a:close/>
              </a:path>
            </a:pathLst>
          </a:custGeom>
          <a:ln w="18287">
            <a:solidFill>
              <a:srgbClr val="1414EB"/>
            </a:solidFill>
          </a:ln>
        </p:spPr>
        <p:txBody>
          <a:bodyPr wrap="square" lIns="0" tIns="0" rIns="0" bIns="0" rtlCol="0"/>
          <a:lstStyle/>
          <a:p>
            <a:endParaRPr/>
          </a:p>
        </p:txBody>
      </p:sp>
      <p:sp>
        <p:nvSpPr>
          <p:cNvPr id="75" name="object 75"/>
          <p:cNvSpPr/>
          <p:nvPr/>
        </p:nvSpPr>
        <p:spPr>
          <a:xfrm>
            <a:off x="4621631" y="3564242"/>
            <a:ext cx="147320" cy="163830"/>
          </a:xfrm>
          <a:custGeom>
            <a:avLst/>
            <a:gdLst/>
            <a:ahLst/>
            <a:cxnLst/>
            <a:rect l="l" t="t" r="r" b="b"/>
            <a:pathLst>
              <a:path w="147319" h="163829">
                <a:moveTo>
                  <a:pt x="0" y="0"/>
                </a:moveTo>
                <a:lnTo>
                  <a:pt x="69545" y="0"/>
                </a:lnTo>
                <a:lnTo>
                  <a:pt x="81763" y="276"/>
                </a:lnTo>
                <a:lnTo>
                  <a:pt x="121932" y="12585"/>
                </a:lnTo>
                <a:lnTo>
                  <a:pt x="133845" y="45885"/>
                </a:lnTo>
                <a:lnTo>
                  <a:pt x="133167" y="54693"/>
                </a:lnTo>
                <a:lnTo>
                  <a:pt x="109507" y="86083"/>
                </a:lnTo>
                <a:lnTo>
                  <a:pt x="90639" y="91427"/>
                </a:lnTo>
                <a:lnTo>
                  <a:pt x="97789" y="95592"/>
                </a:lnTo>
                <a:lnTo>
                  <a:pt x="127139" y="131724"/>
                </a:lnTo>
                <a:lnTo>
                  <a:pt x="147116" y="163639"/>
                </a:lnTo>
                <a:lnTo>
                  <a:pt x="107607" y="163639"/>
                </a:lnTo>
                <a:lnTo>
                  <a:pt x="83718" y="128041"/>
                </a:lnTo>
                <a:lnTo>
                  <a:pt x="77858" y="119378"/>
                </a:lnTo>
                <a:lnTo>
                  <a:pt x="47332" y="95326"/>
                </a:lnTo>
                <a:lnTo>
                  <a:pt x="39738" y="95326"/>
                </a:lnTo>
                <a:lnTo>
                  <a:pt x="33045" y="95326"/>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76" name="object 76"/>
          <p:cNvSpPr/>
          <p:nvPr/>
        </p:nvSpPr>
        <p:spPr>
          <a:xfrm>
            <a:off x="4469129" y="3564242"/>
            <a:ext cx="124460" cy="163830"/>
          </a:xfrm>
          <a:custGeom>
            <a:avLst/>
            <a:gdLst/>
            <a:ahLst/>
            <a:cxnLst/>
            <a:rect l="l" t="t" r="r" b="b"/>
            <a:pathLst>
              <a:path w="124459" h="163829">
                <a:moveTo>
                  <a:pt x="0" y="0"/>
                </a:moveTo>
                <a:lnTo>
                  <a:pt x="121323" y="0"/>
                </a:lnTo>
                <a:lnTo>
                  <a:pt x="121323" y="27685"/>
                </a:lnTo>
                <a:lnTo>
                  <a:pt x="33032" y="27685"/>
                </a:lnTo>
                <a:lnTo>
                  <a:pt x="33032" y="63969"/>
                </a:lnTo>
                <a:lnTo>
                  <a:pt x="115188" y="63969"/>
                </a:lnTo>
                <a:lnTo>
                  <a:pt x="115188" y="91528"/>
                </a:lnTo>
                <a:lnTo>
                  <a:pt x="33032" y="91528"/>
                </a:lnTo>
                <a:lnTo>
                  <a:pt x="33032" y="136067"/>
                </a:lnTo>
                <a:lnTo>
                  <a:pt x="124447" y="136067"/>
                </a:lnTo>
                <a:lnTo>
                  <a:pt x="124447" y="163639"/>
                </a:lnTo>
                <a:lnTo>
                  <a:pt x="0" y="163639"/>
                </a:lnTo>
                <a:lnTo>
                  <a:pt x="0" y="0"/>
                </a:lnTo>
                <a:close/>
              </a:path>
            </a:pathLst>
          </a:custGeom>
          <a:ln w="18288">
            <a:solidFill>
              <a:srgbClr val="1414EB"/>
            </a:solidFill>
          </a:ln>
        </p:spPr>
        <p:txBody>
          <a:bodyPr wrap="square" lIns="0" tIns="0" rIns="0" bIns="0" rtlCol="0"/>
          <a:lstStyle/>
          <a:p>
            <a:endParaRPr/>
          </a:p>
        </p:txBody>
      </p:sp>
      <p:sp>
        <p:nvSpPr>
          <p:cNvPr id="77" name="object 77"/>
          <p:cNvSpPr/>
          <p:nvPr/>
        </p:nvSpPr>
        <p:spPr>
          <a:xfrm>
            <a:off x="4317200" y="3564242"/>
            <a:ext cx="130175" cy="163830"/>
          </a:xfrm>
          <a:custGeom>
            <a:avLst/>
            <a:gdLst/>
            <a:ahLst/>
            <a:cxnLst/>
            <a:rect l="l" t="t" r="r" b="b"/>
            <a:pathLst>
              <a:path w="130175" h="163829">
                <a:moveTo>
                  <a:pt x="0" y="0"/>
                </a:moveTo>
                <a:lnTo>
                  <a:pt x="130035" y="0"/>
                </a:lnTo>
                <a:lnTo>
                  <a:pt x="130035" y="27685"/>
                </a:lnTo>
                <a:lnTo>
                  <a:pt x="81597" y="27685"/>
                </a:lnTo>
                <a:lnTo>
                  <a:pt x="81597" y="163639"/>
                </a:lnTo>
                <a:lnTo>
                  <a:pt x="48552" y="163639"/>
                </a:lnTo>
                <a:lnTo>
                  <a:pt x="48552" y="27685"/>
                </a:lnTo>
                <a:lnTo>
                  <a:pt x="0" y="27685"/>
                </a:lnTo>
                <a:lnTo>
                  <a:pt x="0" y="0"/>
                </a:lnTo>
                <a:close/>
              </a:path>
            </a:pathLst>
          </a:custGeom>
          <a:ln w="18288">
            <a:solidFill>
              <a:srgbClr val="1414EB"/>
            </a:solidFill>
          </a:ln>
        </p:spPr>
        <p:txBody>
          <a:bodyPr wrap="square" lIns="0" tIns="0" rIns="0" bIns="0" rtlCol="0"/>
          <a:lstStyle/>
          <a:p>
            <a:endParaRPr/>
          </a:p>
        </p:txBody>
      </p:sp>
      <p:sp>
        <p:nvSpPr>
          <p:cNvPr id="78" name="object 78"/>
          <p:cNvSpPr/>
          <p:nvPr/>
        </p:nvSpPr>
        <p:spPr>
          <a:xfrm>
            <a:off x="4164661" y="3564242"/>
            <a:ext cx="130175" cy="163830"/>
          </a:xfrm>
          <a:custGeom>
            <a:avLst/>
            <a:gdLst/>
            <a:ahLst/>
            <a:cxnLst/>
            <a:rect l="l" t="t" r="r" b="b"/>
            <a:pathLst>
              <a:path w="130175" h="163829">
                <a:moveTo>
                  <a:pt x="0" y="0"/>
                </a:moveTo>
                <a:lnTo>
                  <a:pt x="32143" y="0"/>
                </a:lnTo>
                <a:lnTo>
                  <a:pt x="99123" y="109283"/>
                </a:lnTo>
                <a:lnTo>
                  <a:pt x="99123" y="0"/>
                </a:lnTo>
                <a:lnTo>
                  <a:pt x="129819" y="0"/>
                </a:lnTo>
                <a:lnTo>
                  <a:pt x="129819" y="163639"/>
                </a:lnTo>
                <a:lnTo>
                  <a:pt x="96659" y="163639"/>
                </a:lnTo>
                <a:lnTo>
                  <a:pt x="30695" y="56934"/>
                </a:lnTo>
                <a:lnTo>
                  <a:pt x="30695" y="163639"/>
                </a:lnTo>
                <a:lnTo>
                  <a:pt x="0" y="163639"/>
                </a:lnTo>
                <a:lnTo>
                  <a:pt x="0" y="0"/>
                </a:lnTo>
                <a:close/>
              </a:path>
            </a:pathLst>
          </a:custGeom>
          <a:ln w="18288">
            <a:solidFill>
              <a:srgbClr val="1414EB"/>
            </a:solidFill>
          </a:ln>
        </p:spPr>
        <p:txBody>
          <a:bodyPr wrap="square" lIns="0" tIns="0" rIns="0" bIns="0" rtlCol="0"/>
          <a:lstStyle/>
          <a:p>
            <a:endParaRPr/>
          </a:p>
        </p:txBody>
      </p:sp>
      <p:sp>
        <p:nvSpPr>
          <p:cNvPr id="79" name="object 79"/>
          <p:cNvSpPr/>
          <p:nvPr/>
        </p:nvSpPr>
        <p:spPr>
          <a:xfrm>
            <a:off x="4099319" y="3564242"/>
            <a:ext cx="33655" cy="163830"/>
          </a:xfrm>
          <a:custGeom>
            <a:avLst/>
            <a:gdLst/>
            <a:ahLst/>
            <a:cxnLst/>
            <a:rect l="l" t="t" r="r" b="b"/>
            <a:pathLst>
              <a:path w="33654" h="163829">
                <a:moveTo>
                  <a:pt x="0" y="0"/>
                </a:moveTo>
                <a:lnTo>
                  <a:pt x="33045" y="0"/>
                </a:lnTo>
                <a:lnTo>
                  <a:pt x="33045" y="163639"/>
                </a:lnTo>
                <a:lnTo>
                  <a:pt x="0" y="163639"/>
                </a:lnTo>
                <a:lnTo>
                  <a:pt x="0" y="0"/>
                </a:lnTo>
                <a:close/>
              </a:path>
            </a:pathLst>
          </a:custGeom>
          <a:ln w="18288">
            <a:solidFill>
              <a:srgbClr val="1414EB"/>
            </a:solidFill>
          </a:ln>
        </p:spPr>
        <p:txBody>
          <a:bodyPr wrap="square" lIns="0" tIns="0" rIns="0" bIns="0" rtlCol="0"/>
          <a:lstStyle/>
          <a:p>
            <a:endParaRPr/>
          </a:p>
        </p:txBody>
      </p:sp>
      <p:sp>
        <p:nvSpPr>
          <p:cNvPr id="80" name="object 80"/>
          <p:cNvSpPr/>
          <p:nvPr/>
        </p:nvSpPr>
        <p:spPr>
          <a:xfrm>
            <a:off x="11836908" y="3561462"/>
            <a:ext cx="133350" cy="169545"/>
          </a:xfrm>
          <a:custGeom>
            <a:avLst/>
            <a:gdLst/>
            <a:ahLst/>
            <a:cxnLst/>
            <a:rect l="l" t="t" r="r" b="b"/>
            <a:pathLst>
              <a:path w="133350" h="169545">
                <a:moveTo>
                  <a:pt x="65633" y="0"/>
                </a:moveTo>
                <a:lnTo>
                  <a:pt x="103279" y="7592"/>
                </a:lnTo>
                <a:lnTo>
                  <a:pt x="127056" y="38844"/>
                </a:lnTo>
                <a:lnTo>
                  <a:pt x="128371" y="49555"/>
                </a:lnTo>
                <a:lnTo>
                  <a:pt x="95326" y="51003"/>
                </a:lnTo>
                <a:lnTo>
                  <a:pt x="93916" y="42595"/>
                </a:lnTo>
                <a:lnTo>
                  <a:pt x="90881" y="36550"/>
                </a:lnTo>
                <a:lnTo>
                  <a:pt x="86233" y="32867"/>
                </a:lnTo>
                <a:lnTo>
                  <a:pt x="81584" y="29184"/>
                </a:lnTo>
                <a:lnTo>
                  <a:pt x="74612" y="27343"/>
                </a:lnTo>
                <a:lnTo>
                  <a:pt x="65303" y="27343"/>
                </a:lnTo>
                <a:lnTo>
                  <a:pt x="55702" y="27343"/>
                </a:lnTo>
                <a:lnTo>
                  <a:pt x="48183" y="29311"/>
                </a:lnTo>
                <a:lnTo>
                  <a:pt x="42760" y="33261"/>
                </a:lnTo>
                <a:lnTo>
                  <a:pt x="39255" y="35788"/>
                </a:lnTo>
                <a:lnTo>
                  <a:pt x="37515" y="39179"/>
                </a:lnTo>
                <a:lnTo>
                  <a:pt x="37515" y="43421"/>
                </a:lnTo>
                <a:lnTo>
                  <a:pt x="37515" y="47282"/>
                </a:lnTo>
                <a:lnTo>
                  <a:pt x="39141" y="50596"/>
                </a:lnTo>
                <a:lnTo>
                  <a:pt x="84056" y="67159"/>
                </a:lnTo>
                <a:lnTo>
                  <a:pt x="93757" y="70078"/>
                </a:lnTo>
                <a:lnTo>
                  <a:pt x="126530" y="92697"/>
                </a:lnTo>
                <a:lnTo>
                  <a:pt x="133057" y="118757"/>
                </a:lnTo>
                <a:lnTo>
                  <a:pt x="132569" y="125682"/>
                </a:lnTo>
                <a:lnTo>
                  <a:pt x="109888" y="159976"/>
                </a:lnTo>
                <a:lnTo>
                  <a:pt x="67538" y="169329"/>
                </a:lnTo>
                <a:lnTo>
                  <a:pt x="52922" y="168431"/>
                </a:lnTo>
                <a:lnTo>
                  <a:pt x="12396" y="146986"/>
                </a:lnTo>
                <a:lnTo>
                  <a:pt x="0" y="113182"/>
                </a:lnTo>
                <a:lnTo>
                  <a:pt x="32156" y="110058"/>
                </a:lnTo>
                <a:lnTo>
                  <a:pt x="33978" y="117609"/>
                </a:lnTo>
                <a:lnTo>
                  <a:pt x="36547" y="124088"/>
                </a:lnTo>
                <a:lnTo>
                  <a:pt x="39864" y="129496"/>
                </a:lnTo>
                <a:lnTo>
                  <a:pt x="43929" y="133832"/>
                </a:lnTo>
                <a:lnTo>
                  <a:pt x="49847" y="138887"/>
                </a:lnTo>
                <a:lnTo>
                  <a:pt x="57823" y="141414"/>
                </a:lnTo>
                <a:lnTo>
                  <a:pt x="67868" y="141414"/>
                </a:lnTo>
                <a:lnTo>
                  <a:pt x="78511" y="141414"/>
                </a:lnTo>
                <a:lnTo>
                  <a:pt x="86525" y="139166"/>
                </a:lnTo>
                <a:lnTo>
                  <a:pt x="91922" y="134670"/>
                </a:lnTo>
                <a:lnTo>
                  <a:pt x="97320" y="130162"/>
                </a:lnTo>
                <a:lnTo>
                  <a:pt x="100012" y="124904"/>
                </a:lnTo>
                <a:lnTo>
                  <a:pt x="100012" y="118872"/>
                </a:lnTo>
                <a:lnTo>
                  <a:pt x="100012" y="114998"/>
                </a:lnTo>
                <a:lnTo>
                  <a:pt x="98882" y="111709"/>
                </a:lnTo>
                <a:lnTo>
                  <a:pt x="96608" y="108991"/>
                </a:lnTo>
                <a:lnTo>
                  <a:pt x="94348" y="106273"/>
                </a:lnTo>
                <a:lnTo>
                  <a:pt x="58267" y="94767"/>
                </a:lnTo>
                <a:lnTo>
                  <a:pt x="45978" y="91283"/>
                </a:lnTo>
                <a:lnTo>
                  <a:pt x="9688" y="63590"/>
                </a:lnTo>
                <a:lnTo>
                  <a:pt x="5918" y="45643"/>
                </a:lnTo>
                <a:lnTo>
                  <a:pt x="5918" y="37312"/>
                </a:lnTo>
                <a:lnTo>
                  <a:pt x="33439" y="5689"/>
                </a:lnTo>
                <a:lnTo>
                  <a:pt x="56549" y="355"/>
                </a:lnTo>
                <a:lnTo>
                  <a:pt x="65633" y="0"/>
                </a:lnTo>
                <a:close/>
              </a:path>
            </a:pathLst>
          </a:custGeom>
          <a:ln w="18288">
            <a:solidFill>
              <a:srgbClr val="1414EB"/>
            </a:solidFill>
          </a:ln>
        </p:spPr>
        <p:txBody>
          <a:bodyPr wrap="square" lIns="0" tIns="0" rIns="0" bIns="0" rtlCol="0"/>
          <a:lstStyle/>
          <a:p>
            <a:endParaRPr/>
          </a:p>
        </p:txBody>
      </p:sp>
      <p:sp>
        <p:nvSpPr>
          <p:cNvPr id="81" name="object 81"/>
          <p:cNvSpPr/>
          <p:nvPr/>
        </p:nvSpPr>
        <p:spPr>
          <a:xfrm>
            <a:off x="9947148" y="3561462"/>
            <a:ext cx="133350" cy="169545"/>
          </a:xfrm>
          <a:custGeom>
            <a:avLst/>
            <a:gdLst/>
            <a:ahLst/>
            <a:cxnLst/>
            <a:rect l="l" t="t" r="r" b="b"/>
            <a:pathLst>
              <a:path w="133350" h="169545">
                <a:moveTo>
                  <a:pt x="65633" y="0"/>
                </a:moveTo>
                <a:lnTo>
                  <a:pt x="103279" y="7592"/>
                </a:lnTo>
                <a:lnTo>
                  <a:pt x="127056" y="38844"/>
                </a:lnTo>
                <a:lnTo>
                  <a:pt x="128371" y="49555"/>
                </a:lnTo>
                <a:lnTo>
                  <a:pt x="95326" y="51003"/>
                </a:lnTo>
                <a:lnTo>
                  <a:pt x="93916" y="42595"/>
                </a:lnTo>
                <a:lnTo>
                  <a:pt x="90881" y="36550"/>
                </a:lnTo>
                <a:lnTo>
                  <a:pt x="86232" y="32867"/>
                </a:lnTo>
                <a:lnTo>
                  <a:pt x="81584" y="29184"/>
                </a:lnTo>
                <a:lnTo>
                  <a:pt x="74599" y="27343"/>
                </a:lnTo>
                <a:lnTo>
                  <a:pt x="65303" y="27343"/>
                </a:lnTo>
                <a:lnTo>
                  <a:pt x="55702" y="27343"/>
                </a:lnTo>
                <a:lnTo>
                  <a:pt x="48183" y="29311"/>
                </a:lnTo>
                <a:lnTo>
                  <a:pt x="42760" y="33261"/>
                </a:lnTo>
                <a:lnTo>
                  <a:pt x="39255" y="35788"/>
                </a:lnTo>
                <a:lnTo>
                  <a:pt x="37515" y="39179"/>
                </a:lnTo>
                <a:lnTo>
                  <a:pt x="37515" y="43421"/>
                </a:lnTo>
                <a:lnTo>
                  <a:pt x="37515" y="47282"/>
                </a:lnTo>
                <a:lnTo>
                  <a:pt x="39154" y="50596"/>
                </a:lnTo>
                <a:lnTo>
                  <a:pt x="84056" y="67159"/>
                </a:lnTo>
                <a:lnTo>
                  <a:pt x="93757" y="70078"/>
                </a:lnTo>
                <a:lnTo>
                  <a:pt x="126530" y="92697"/>
                </a:lnTo>
                <a:lnTo>
                  <a:pt x="133057" y="118757"/>
                </a:lnTo>
                <a:lnTo>
                  <a:pt x="132569" y="125682"/>
                </a:lnTo>
                <a:lnTo>
                  <a:pt x="109888" y="159976"/>
                </a:lnTo>
                <a:lnTo>
                  <a:pt x="67538" y="169329"/>
                </a:lnTo>
                <a:lnTo>
                  <a:pt x="52922" y="168431"/>
                </a:lnTo>
                <a:lnTo>
                  <a:pt x="12396" y="146986"/>
                </a:lnTo>
                <a:lnTo>
                  <a:pt x="0" y="113182"/>
                </a:lnTo>
                <a:lnTo>
                  <a:pt x="32156" y="110058"/>
                </a:lnTo>
                <a:lnTo>
                  <a:pt x="33978" y="117609"/>
                </a:lnTo>
                <a:lnTo>
                  <a:pt x="36547" y="124088"/>
                </a:lnTo>
                <a:lnTo>
                  <a:pt x="39864" y="129496"/>
                </a:lnTo>
                <a:lnTo>
                  <a:pt x="43929" y="133832"/>
                </a:lnTo>
                <a:lnTo>
                  <a:pt x="49847" y="138887"/>
                </a:lnTo>
                <a:lnTo>
                  <a:pt x="57823" y="141414"/>
                </a:lnTo>
                <a:lnTo>
                  <a:pt x="67868" y="141414"/>
                </a:lnTo>
                <a:lnTo>
                  <a:pt x="78511" y="141414"/>
                </a:lnTo>
                <a:lnTo>
                  <a:pt x="86525" y="139166"/>
                </a:lnTo>
                <a:lnTo>
                  <a:pt x="91922" y="134670"/>
                </a:lnTo>
                <a:lnTo>
                  <a:pt x="97320" y="130162"/>
                </a:lnTo>
                <a:lnTo>
                  <a:pt x="100012" y="124904"/>
                </a:lnTo>
                <a:lnTo>
                  <a:pt x="100012" y="118872"/>
                </a:lnTo>
                <a:lnTo>
                  <a:pt x="100012" y="114998"/>
                </a:lnTo>
                <a:lnTo>
                  <a:pt x="98882" y="111709"/>
                </a:lnTo>
                <a:lnTo>
                  <a:pt x="96608" y="108991"/>
                </a:lnTo>
                <a:lnTo>
                  <a:pt x="94348" y="106273"/>
                </a:lnTo>
                <a:lnTo>
                  <a:pt x="58267" y="94767"/>
                </a:lnTo>
                <a:lnTo>
                  <a:pt x="45978" y="91283"/>
                </a:lnTo>
                <a:lnTo>
                  <a:pt x="9688" y="63590"/>
                </a:lnTo>
                <a:lnTo>
                  <a:pt x="5918" y="45643"/>
                </a:lnTo>
                <a:lnTo>
                  <a:pt x="5918" y="37312"/>
                </a:lnTo>
                <a:lnTo>
                  <a:pt x="33439" y="5689"/>
                </a:lnTo>
                <a:lnTo>
                  <a:pt x="56549" y="355"/>
                </a:lnTo>
                <a:lnTo>
                  <a:pt x="65633" y="0"/>
                </a:lnTo>
                <a:close/>
              </a:path>
            </a:pathLst>
          </a:custGeom>
          <a:ln w="18288">
            <a:solidFill>
              <a:srgbClr val="1414EB"/>
            </a:solidFill>
          </a:ln>
        </p:spPr>
        <p:txBody>
          <a:bodyPr wrap="square" lIns="0" tIns="0" rIns="0" bIns="0" rtlCol="0"/>
          <a:lstStyle/>
          <a:p>
            <a:endParaRPr/>
          </a:p>
        </p:txBody>
      </p:sp>
      <p:sp>
        <p:nvSpPr>
          <p:cNvPr id="82" name="object 82"/>
          <p:cNvSpPr/>
          <p:nvPr/>
        </p:nvSpPr>
        <p:spPr>
          <a:xfrm>
            <a:off x="9770516" y="3561462"/>
            <a:ext cx="158750" cy="169545"/>
          </a:xfrm>
          <a:custGeom>
            <a:avLst/>
            <a:gdLst/>
            <a:ahLst/>
            <a:cxnLst/>
            <a:rect l="l" t="t" r="r" b="b"/>
            <a:pathLst>
              <a:path w="158750" h="169545">
                <a:moveTo>
                  <a:pt x="79146" y="0"/>
                </a:moveTo>
                <a:lnTo>
                  <a:pt x="125259" y="12617"/>
                </a:lnTo>
                <a:lnTo>
                  <a:pt x="153301" y="49249"/>
                </a:lnTo>
                <a:lnTo>
                  <a:pt x="158724" y="84823"/>
                </a:lnTo>
                <a:lnTo>
                  <a:pt x="157378" y="103558"/>
                </a:lnTo>
                <a:lnTo>
                  <a:pt x="137185" y="146837"/>
                </a:lnTo>
                <a:lnTo>
                  <a:pt x="96712" y="167816"/>
                </a:lnTo>
                <a:lnTo>
                  <a:pt x="79590" y="169214"/>
                </a:lnTo>
                <a:lnTo>
                  <a:pt x="62276" y="167822"/>
                </a:lnTo>
                <a:lnTo>
                  <a:pt x="21551" y="146951"/>
                </a:lnTo>
                <a:lnTo>
                  <a:pt x="1347" y="104096"/>
                </a:lnTo>
                <a:lnTo>
                  <a:pt x="0" y="85610"/>
                </a:lnTo>
                <a:lnTo>
                  <a:pt x="468" y="73608"/>
                </a:lnTo>
                <a:lnTo>
                  <a:pt x="14081" y="31780"/>
                </a:lnTo>
                <a:lnTo>
                  <a:pt x="43865" y="6464"/>
                </a:lnTo>
                <a:lnTo>
                  <a:pt x="79146" y="0"/>
                </a:lnTo>
                <a:close/>
              </a:path>
            </a:pathLst>
          </a:custGeom>
          <a:ln w="18288">
            <a:solidFill>
              <a:srgbClr val="1414EB"/>
            </a:solidFill>
          </a:ln>
        </p:spPr>
        <p:txBody>
          <a:bodyPr wrap="square" lIns="0" tIns="0" rIns="0" bIns="0" rtlCol="0"/>
          <a:lstStyle/>
          <a:p>
            <a:endParaRPr/>
          </a:p>
        </p:txBody>
      </p:sp>
      <p:sp>
        <p:nvSpPr>
          <p:cNvPr id="83" name="object 83"/>
          <p:cNvSpPr/>
          <p:nvPr/>
        </p:nvSpPr>
        <p:spPr>
          <a:xfrm>
            <a:off x="9606826" y="3561462"/>
            <a:ext cx="142875" cy="169545"/>
          </a:xfrm>
          <a:custGeom>
            <a:avLst/>
            <a:gdLst/>
            <a:ahLst/>
            <a:cxnLst/>
            <a:rect l="l" t="t" r="r" b="b"/>
            <a:pathLst>
              <a:path w="142875" h="169545">
                <a:moveTo>
                  <a:pt x="76568" y="0"/>
                </a:moveTo>
                <a:lnTo>
                  <a:pt x="115264" y="9981"/>
                </a:lnTo>
                <a:lnTo>
                  <a:pt x="142087" y="47879"/>
                </a:lnTo>
                <a:lnTo>
                  <a:pt x="109385" y="55689"/>
                </a:lnTo>
                <a:lnTo>
                  <a:pt x="107454" y="47205"/>
                </a:lnTo>
                <a:lnTo>
                  <a:pt x="103416" y="40513"/>
                </a:lnTo>
                <a:lnTo>
                  <a:pt x="97269" y="35598"/>
                </a:lnTo>
                <a:lnTo>
                  <a:pt x="91135" y="30695"/>
                </a:lnTo>
                <a:lnTo>
                  <a:pt x="83667" y="28232"/>
                </a:lnTo>
                <a:lnTo>
                  <a:pt x="74891" y="28232"/>
                </a:lnTo>
                <a:lnTo>
                  <a:pt x="40411" y="48839"/>
                </a:lnTo>
                <a:lnTo>
                  <a:pt x="34036" y="83604"/>
                </a:lnTo>
                <a:lnTo>
                  <a:pt x="34733" y="98003"/>
                </a:lnTo>
                <a:lnTo>
                  <a:pt x="51199" y="133565"/>
                </a:lnTo>
                <a:lnTo>
                  <a:pt x="74218" y="140970"/>
                </a:lnTo>
                <a:lnTo>
                  <a:pt x="83007" y="140970"/>
                </a:lnTo>
                <a:lnTo>
                  <a:pt x="110502" y="106260"/>
                </a:lnTo>
                <a:lnTo>
                  <a:pt x="142532" y="116420"/>
                </a:lnTo>
                <a:lnTo>
                  <a:pt x="118033" y="156210"/>
                </a:lnTo>
                <a:lnTo>
                  <a:pt x="74561" y="169214"/>
                </a:lnTo>
                <a:lnTo>
                  <a:pt x="58988" y="167822"/>
                </a:lnTo>
                <a:lnTo>
                  <a:pt x="20980" y="146951"/>
                </a:lnTo>
                <a:lnTo>
                  <a:pt x="1310" y="104342"/>
                </a:lnTo>
                <a:lnTo>
                  <a:pt x="0" y="86055"/>
                </a:lnTo>
                <a:lnTo>
                  <a:pt x="1317" y="66772"/>
                </a:lnTo>
                <a:lnTo>
                  <a:pt x="21094" y="22593"/>
                </a:lnTo>
                <a:lnTo>
                  <a:pt x="60206" y="1412"/>
                </a:lnTo>
                <a:lnTo>
                  <a:pt x="76568" y="0"/>
                </a:lnTo>
                <a:close/>
              </a:path>
            </a:pathLst>
          </a:custGeom>
          <a:ln w="18288">
            <a:solidFill>
              <a:srgbClr val="1414EB"/>
            </a:solidFill>
          </a:ln>
        </p:spPr>
        <p:txBody>
          <a:bodyPr wrap="square" lIns="0" tIns="0" rIns="0" bIns="0" rtlCol="0"/>
          <a:lstStyle/>
          <a:p>
            <a:endParaRPr/>
          </a:p>
        </p:txBody>
      </p:sp>
      <p:sp>
        <p:nvSpPr>
          <p:cNvPr id="84" name="object 84"/>
          <p:cNvSpPr/>
          <p:nvPr/>
        </p:nvSpPr>
        <p:spPr>
          <a:xfrm>
            <a:off x="8755012" y="3561462"/>
            <a:ext cx="153035" cy="169545"/>
          </a:xfrm>
          <a:custGeom>
            <a:avLst/>
            <a:gdLst/>
            <a:ahLst/>
            <a:cxnLst/>
            <a:rect l="l" t="t" r="r" b="b"/>
            <a:pathLst>
              <a:path w="153035" h="169545">
                <a:moveTo>
                  <a:pt x="81267" y="0"/>
                </a:moveTo>
                <a:lnTo>
                  <a:pt x="119468" y="7184"/>
                </a:lnTo>
                <a:lnTo>
                  <a:pt x="147694" y="37441"/>
                </a:lnTo>
                <a:lnTo>
                  <a:pt x="150914" y="48107"/>
                </a:lnTo>
                <a:lnTo>
                  <a:pt x="118097" y="54241"/>
                </a:lnTo>
                <a:lnTo>
                  <a:pt x="115798" y="46202"/>
                </a:lnTo>
                <a:lnTo>
                  <a:pt x="111455" y="39865"/>
                </a:lnTo>
                <a:lnTo>
                  <a:pt x="105092" y="35217"/>
                </a:lnTo>
                <a:lnTo>
                  <a:pt x="98729" y="30556"/>
                </a:lnTo>
                <a:lnTo>
                  <a:pt x="90792" y="28232"/>
                </a:lnTo>
                <a:lnTo>
                  <a:pt x="81267" y="28232"/>
                </a:lnTo>
                <a:lnTo>
                  <a:pt x="70992" y="29091"/>
                </a:lnTo>
                <a:lnTo>
                  <a:pt x="37245" y="59012"/>
                </a:lnTo>
                <a:lnTo>
                  <a:pt x="34048" y="82702"/>
                </a:lnTo>
                <a:lnTo>
                  <a:pt x="34858" y="96363"/>
                </a:lnTo>
                <a:lnTo>
                  <a:pt x="53974" y="132777"/>
                </a:lnTo>
                <a:lnTo>
                  <a:pt x="80924" y="140970"/>
                </a:lnTo>
                <a:lnTo>
                  <a:pt x="87845" y="140970"/>
                </a:lnTo>
                <a:lnTo>
                  <a:pt x="94792" y="139611"/>
                </a:lnTo>
                <a:lnTo>
                  <a:pt x="101752" y="136893"/>
                </a:lnTo>
                <a:lnTo>
                  <a:pt x="108712" y="134188"/>
                </a:lnTo>
                <a:lnTo>
                  <a:pt x="114681" y="130886"/>
                </a:lnTo>
                <a:lnTo>
                  <a:pt x="119659" y="127025"/>
                </a:lnTo>
                <a:lnTo>
                  <a:pt x="119659" y="106260"/>
                </a:lnTo>
                <a:lnTo>
                  <a:pt x="81826" y="106260"/>
                </a:lnTo>
                <a:lnTo>
                  <a:pt x="81826" y="78689"/>
                </a:lnTo>
                <a:lnTo>
                  <a:pt x="153035" y="78689"/>
                </a:lnTo>
                <a:lnTo>
                  <a:pt x="153035" y="143878"/>
                </a:lnTo>
                <a:lnTo>
                  <a:pt x="113074" y="164912"/>
                </a:lnTo>
                <a:lnTo>
                  <a:pt x="83045" y="169214"/>
                </a:lnTo>
                <a:lnTo>
                  <a:pt x="70624" y="168541"/>
                </a:lnTo>
                <a:lnTo>
                  <a:pt x="29339" y="152477"/>
                </a:lnTo>
                <a:lnTo>
                  <a:pt x="5400" y="117395"/>
                </a:lnTo>
                <a:lnTo>
                  <a:pt x="0" y="84048"/>
                </a:lnTo>
                <a:lnTo>
                  <a:pt x="671" y="71623"/>
                </a:lnTo>
                <a:lnTo>
                  <a:pt x="16700" y="29264"/>
                </a:lnTo>
                <a:lnTo>
                  <a:pt x="50436" y="4580"/>
                </a:lnTo>
                <a:lnTo>
                  <a:pt x="70025" y="509"/>
                </a:lnTo>
                <a:lnTo>
                  <a:pt x="81267" y="0"/>
                </a:lnTo>
                <a:close/>
              </a:path>
            </a:pathLst>
          </a:custGeom>
          <a:ln w="18288">
            <a:solidFill>
              <a:srgbClr val="1414EB"/>
            </a:solidFill>
          </a:ln>
        </p:spPr>
        <p:txBody>
          <a:bodyPr wrap="square" lIns="0" tIns="0" rIns="0" bIns="0" rtlCol="0"/>
          <a:lstStyle/>
          <a:p>
            <a:endParaRPr/>
          </a:p>
        </p:txBody>
      </p:sp>
      <p:sp>
        <p:nvSpPr>
          <p:cNvPr id="85" name="object 85"/>
          <p:cNvSpPr/>
          <p:nvPr/>
        </p:nvSpPr>
        <p:spPr>
          <a:xfrm>
            <a:off x="8531352" y="3561462"/>
            <a:ext cx="133350" cy="169545"/>
          </a:xfrm>
          <a:custGeom>
            <a:avLst/>
            <a:gdLst/>
            <a:ahLst/>
            <a:cxnLst/>
            <a:rect l="l" t="t" r="r" b="b"/>
            <a:pathLst>
              <a:path w="133350" h="169545">
                <a:moveTo>
                  <a:pt x="65633" y="0"/>
                </a:moveTo>
                <a:lnTo>
                  <a:pt x="103279" y="7592"/>
                </a:lnTo>
                <a:lnTo>
                  <a:pt x="127056" y="38844"/>
                </a:lnTo>
                <a:lnTo>
                  <a:pt x="128371" y="49555"/>
                </a:lnTo>
                <a:lnTo>
                  <a:pt x="95326" y="51003"/>
                </a:lnTo>
                <a:lnTo>
                  <a:pt x="93916" y="42595"/>
                </a:lnTo>
                <a:lnTo>
                  <a:pt x="90881" y="36550"/>
                </a:lnTo>
                <a:lnTo>
                  <a:pt x="86232" y="32867"/>
                </a:lnTo>
                <a:lnTo>
                  <a:pt x="81584" y="29184"/>
                </a:lnTo>
                <a:lnTo>
                  <a:pt x="74612" y="27343"/>
                </a:lnTo>
                <a:lnTo>
                  <a:pt x="65303" y="27343"/>
                </a:lnTo>
                <a:lnTo>
                  <a:pt x="55702" y="27343"/>
                </a:lnTo>
                <a:lnTo>
                  <a:pt x="48183" y="29311"/>
                </a:lnTo>
                <a:lnTo>
                  <a:pt x="42760" y="33261"/>
                </a:lnTo>
                <a:lnTo>
                  <a:pt x="39255" y="35788"/>
                </a:lnTo>
                <a:lnTo>
                  <a:pt x="37515" y="39179"/>
                </a:lnTo>
                <a:lnTo>
                  <a:pt x="37515" y="43421"/>
                </a:lnTo>
                <a:lnTo>
                  <a:pt x="37515" y="47282"/>
                </a:lnTo>
                <a:lnTo>
                  <a:pt x="39154" y="50596"/>
                </a:lnTo>
                <a:lnTo>
                  <a:pt x="84056" y="67159"/>
                </a:lnTo>
                <a:lnTo>
                  <a:pt x="93757" y="70078"/>
                </a:lnTo>
                <a:lnTo>
                  <a:pt x="126530" y="92697"/>
                </a:lnTo>
                <a:lnTo>
                  <a:pt x="133057" y="118757"/>
                </a:lnTo>
                <a:lnTo>
                  <a:pt x="132569" y="125682"/>
                </a:lnTo>
                <a:lnTo>
                  <a:pt x="109888" y="159976"/>
                </a:lnTo>
                <a:lnTo>
                  <a:pt x="67538" y="169329"/>
                </a:lnTo>
                <a:lnTo>
                  <a:pt x="52922" y="168431"/>
                </a:lnTo>
                <a:lnTo>
                  <a:pt x="12396" y="146986"/>
                </a:lnTo>
                <a:lnTo>
                  <a:pt x="0" y="113182"/>
                </a:lnTo>
                <a:lnTo>
                  <a:pt x="32156" y="110058"/>
                </a:lnTo>
                <a:lnTo>
                  <a:pt x="33978" y="117609"/>
                </a:lnTo>
                <a:lnTo>
                  <a:pt x="36547" y="124088"/>
                </a:lnTo>
                <a:lnTo>
                  <a:pt x="39864" y="129496"/>
                </a:lnTo>
                <a:lnTo>
                  <a:pt x="43929" y="133832"/>
                </a:lnTo>
                <a:lnTo>
                  <a:pt x="49847" y="138887"/>
                </a:lnTo>
                <a:lnTo>
                  <a:pt x="57823" y="141414"/>
                </a:lnTo>
                <a:lnTo>
                  <a:pt x="67868" y="141414"/>
                </a:lnTo>
                <a:lnTo>
                  <a:pt x="78511" y="141414"/>
                </a:lnTo>
                <a:lnTo>
                  <a:pt x="86525" y="139166"/>
                </a:lnTo>
                <a:lnTo>
                  <a:pt x="91922" y="134670"/>
                </a:lnTo>
                <a:lnTo>
                  <a:pt x="97320" y="130162"/>
                </a:lnTo>
                <a:lnTo>
                  <a:pt x="100012" y="124904"/>
                </a:lnTo>
                <a:lnTo>
                  <a:pt x="100012" y="118872"/>
                </a:lnTo>
                <a:lnTo>
                  <a:pt x="100012" y="114998"/>
                </a:lnTo>
                <a:lnTo>
                  <a:pt x="98882" y="111709"/>
                </a:lnTo>
                <a:lnTo>
                  <a:pt x="96608" y="108991"/>
                </a:lnTo>
                <a:lnTo>
                  <a:pt x="94348" y="106273"/>
                </a:lnTo>
                <a:lnTo>
                  <a:pt x="58267" y="94767"/>
                </a:lnTo>
                <a:lnTo>
                  <a:pt x="45978" y="91283"/>
                </a:lnTo>
                <a:lnTo>
                  <a:pt x="9688" y="63590"/>
                </a:lnTo>
                <a:lnTo>
                  <a:pt x="5918" y="45643"/>
                </a:lnTo>
                <a:lnTo>
                  <a:pt x="5918" y="37312"/>
                </a:lnTo>
                <a:lnTo>
                  <a:pt x="33439" y="5689"/>
                </a:lnTo>
                <a:lnTo>
                  <a:pt x="56549" y="355"/>
                </a:lnTo>
                <a:lnTo>
                  <a:pt x="65633" y="0"/>
                </a:lnTo>
                <a:close/>
              </a:path>
            </a:pathLst>
          </a:custGeom>
          <a:ln w="18288">
            <a:solidFill>
              <a:srgbClr val="1414EB"/>
            </a:solidFill>
          </a:ln>
        </p:spPr>
        <p:txBody>
          <a:bodyPr wrap="square" lIns="0" tIns="0" rIns="0" bIns="0" rtlCol="0"/>
          <a:lstStyle/>
          <a:p>
            <a:endParaRPr/>
          </a:p>
        </p:txBody>
      </p:sp>
      <p:sp>
        <p:nvSpPr>
          <p:cNvPr id="86" name="object 86"/>
          <p:cNvSpPr/>
          <p:nvPr/>
        </p:nvSpPr>
        <p:spPr>
          <a:xfrm>
            <a:off x="8037728" y="3561462"/>
            <a:ext cx="158750" cy="169545"/>
          </a:xfrm>
          <a:custGeom>
            <a:avLst/>
            <a:gdLst/>
            <a:ahLst/>
            <a:cxnLst/>
            <a:rect l="l" t="t" r="r" b="b"/>
            <a:pathLst>
              <a:path w="158750" h="169545">
                <a:moveTo>
                  <a:pt x="79146" y="0"/>
                </a:moveTo>
                <a:lnTo>
                  <a:pt x="125259" y="12617"/>
                </a:lnTo>
                <a:lnTo>
                  <a:pt x="153301" y="49249"/>
                </a:lnTo>
                <a:lnTo>
                  <a:pt x="158724" y="84823"/>
                </a:lnTo>
                <a:lnTo>
                  <a:pt x="157378" y="103558"/>
                </a:lnTo>
                <a:lnTo>
                  <a:pt x="137185" y="146837"/>
                </a:lnTo>
                <a:lnTo>
                  <a:pt x="96712" y="167816"/>
                </a:lnTo>
                <a:lnTo>
                  <a:pt x="79590" y="169214"/>
                </a:lnTo>
                <a:lnTo>
                  <a:pt x="62276" y="167822"/>
                </a:lnTo>
                <a:lnTo>
                  <a:pt x="21551" y="146951"/>
                </a:lnTo>
                <a:lnTo>
                  <a:pt x="1347" y="104096"/>
                </a:lnTo>
                <a:lnTo>
                  <a:pt x="0" y="85610"/>
                </a:lnTo>
                <a:lnTo>
                  <a:pt x="468" y="73608"/>
                </a:lnTo>
                <a:lnTo>
                  <a:pt x="14081" y="31780"/>
                </a:lnTo>
                <a:lnTo>
                  <a:pt x="43865" y="6464"/>
                </a:lnTo>
                <a:lnTo>
                  <a:pt x="79146" y="0"/>
                </a:lnTo>
                <a:close/>
              </a:path>
            </a:pathLst>
          </a:custGeom>
          <a:ln w="18288">
            <a:solidFill>
              <a:srgbClr val="1414EB"/>
            </a:solidFill>
          </a:ln>
        </p:spPr>
        <p:txBody>
          <a:bodyPr wrap="square" lIns="0" tIns="0" rIns="0" bIns="0" rtlCol="0"/>
          <a:lstStyle/>
          <a:p>
            <a:endParaRPr/>
          </a:p>
        </p:txBody>
      </p:sp>
      <p:sp>
        <p:nvSpPr>
          <p:cNvPr id="87" name="object 87"/>
          <p:cNvSpPr/>
          <p:nvPr/>
        </p:nvSpPr>
        <p:spPr>
          <a:xfrm>
            <a:off x="7738402" y="3561462"/>
            <a:ext cx="142875" cy="169545"/>
          </a:xfrm>
          <a:custGeom>
            <a:avLst/>
            <a:gdLst/>
            <a:ahLst/>
            <a:cxnLst/>
            <a:rect l="l" t="t" r="r" b="b"/>
            <a:pathLst>
              <a:path w="142875" h="169545">
                <a:moveTo>
                  <a:pt x="76568" y="0"/>
                </a:moveTo>
                <a:lnTo>
                  <a:pt x="115264" y="9981"/>
                </a:lnTo>
                <a:lnTo>
                  <a:pt x="142087" y="47879"/>
                </a:lnTo>
                <a:lnTo>
                  <a:pt x="109385" y="55689"/>
                </a:lnTo>
                <a:lnTo>
                  <a:pt x="107454" y="47205"/>
                </a:lnTo>
                <a:lnTo>
                  <a:pt x="103416" y="40513"/>
                </a:lnTo>
                <a:lnTo>
                  <a:pt x="97269" y="35598"/>
                </a:lnTo>
                <a:lnTo>
                  <a:pt x="91135" y="30695"/>
                </a:lnTo>
                <a:lnTo>
                  <a:pt x="83667" y="28232"/>
                </a:lnTo>
                <a:lnTo>
                  <a:pt x="74891" y="28232"/>
                </a:lnTo>
                <a:lnTo>
                  <a:pt x="40411" y="48839"/>
                </a:lnTo>
                <a:lnTo>
                  <a:pt x="34036" y="83604"/>
                </a:lnTo>
                <a:lnTo>
                  <a:pt x="34733" y="98003"/>
                </a:lnTo>
                <a:lnTo>
                  <a:pt x="51199" y="133565"/>
                </a:lnTo>
                <a:lnTo>
                  <a:pt x="74218" y="140970"/>
                </a:lnTo>
                <a:lnTo>
                  <a:pt x="83007" y="140970"/>
                </a:lnTo>
                <a:lnTo>
                  <a:pt x="110502" y="106260"/>
                </a:lnTo>
                <a:lnTo>
                  <a:pt x="142532" y="116420"/>
                </a:lnTo>
                <a:lnTo>
                  <a:pt x="118033" y="156210"/>
                </a:lnTo>
                <a:lnTo>
                  <a:pt x="74561" y="169214"/>
                </a:lnTo>
                <a:lnTo>
                  <a:pt x="58990" y="167822"/>
                </a:lnTo>
                <a:lnTo>
                  <a:pt x="20980" y="146951"/>
                </a:lnTo>
                <a:lnTo>
                  <a:pt x="1310" y="104342"/>
                </a:lnTo>
                <a:lnTo>
                  <a:pt x="0" y="86055"/>
                </a:lnTo>
                <a:lnTo>
                  <a:pt x="1317" y="66772"/>
                </a:lnTo>
                <a:lnTo>
                  <a:pt x="21094" y="22593"/>
                </a:lnTo>
                <a:lnTo>
                  <a:pt x="60206" y="1412"/>
                </a:lnTo>
                <a:lnTo>
                  <a:pt x="76568" y="0"/>
                </a:lnTo>
                <a:close/>
              </a:path>
            </a:pathLst>
          </a:custGeom>
          <a:ln w="18288">
            <a:solidFill>
              <a:srgbClr val="1414EB"/>
            </a:solidFill>
          </a:ln>
        </p:spPr>
        <p:txBody>
          <a:bodyPr wrap="square" lIns="0" tIns="0" rIns="0" bIns="0" rtlCol="0"/>
          <a:lstStyle/>
          <a:p>
            <a:endParaRPr/>
          </a:p>
        </p:txBody>
      </p:sp>
      <p:sp>
        <p:nvSpPr>
          <p:cNvPr id="88" name="object 88"/>
          <p:cNvSpPr/>
          <p:nvPr/>
        </p:nvSpPr>
        <p:spPr>
          <a:xfrm>
            <a:off x="5908700" y="3561462"/>
            <a:ext cx="158750" cy="169545"/>
          </a:xfrm>
          <a:custGeom>
            <a:avLst/>
            <a:gdLst/>
            <a:ahLst/>
            <a:cxnLst/>
            <a:rect l="l" t="t" r="r" b="b"/>
            <a:pathLst>
              <a:path w="158750" h="169545">
                <a:moveTo>
                  <a:pt x="79146" y="0"/>
                </a:moveTo>
                <a:lnTo>
                  <a:pt x="125259" y="12617"/>
                </a:lnTo>
                <a:lnTo>
                  <a:pt x="153301" y="49249"/>
                </a:lnTo>
                <a:lnTo>
                  <a:pt x="158724" y="84823"/>
                </a:lnTo>
                <a:lnTo>
                  <a:pt x="157378" y="103558"/>
                </a:lnTo>
                <a:lnTo>
                  <a:pt x="137185" y="146837"/>
                </a:lnTo>
                <a:lnTo>
                  <a:pt x="96707" y="167816"/>
                </a:lnTo>
                <a:lnTo>
                  <a:pt x="79590" y="169214"/>
                </a:lnTo>
                <a:lnTo>
                  <a:pt x="62274" y="167822"/>
                </a:lnTo>
                <a:lnTo>
                  <a:pt x="21551" y="146951"/>
                </a:lnTo>
                <a:lnTo>
                  <a:pt x="1347" y="104096"/>
                </a:lnTo>
                <a:lnTo>
                  <a:pt x="0" y="85610"/>
                </a:lnTo>
                <a:lnTo>
                  <a:pt x="468" y="73608"/>
                </a:lnTo>
                <a:lnTo>
                  <a:pt x="14081" y="31780"/>
                </a:lnTo>
                <a:lnTo>
                  <a:pt x="43865" y="6464"/>
                </a:lnTo>
                <a:lnTo>
                  <a:pt x="79146" y="0"/>
                </a:lnTo>
                <a:close/>
              </a:path>
            </a:pathLst>
          </a:custGeom>
          <a:ln w="18288">
            <a:solidFill>
              <a:srgbClr val="1414EB"/>
            </a:solidFill>
          </a:ln>
        </p:spPr>
        <p:txBody>
          <a:bodyPr wrap="square" lIns="0" tIns="0" rIns="0" bIns="0" rtlCol="0"/>
          <a:lstStyle/>
          <a:p>
            <a:endParaRPr/>
          </a:p>
        </p:txBody>
      </p:sp>
      <p:sp>
        <p:nvSpPr>
          <p:cNvPr id="89" name="object 89"/>
          <p:cNvSpPr/>
          <p:nvPr/>
        </p:nvSpPr>
        <p:spPr>
          <a:xfrm>
            <a:off x="5745011" y="3561462"/>
            <a:ext cx="142875" cy="169545"/>
          </a:xfrm>
          <a:custGeom>
            <a:avLst/>
            <a:gdLst/>
            <a:ahLst/>
            <a:cxnLst/>
            <a:rect l="l" t="t" r="r" b="b"/>
            <a:pathLst>
              <a:path w="142875" h="169545">
                <a:moveTo>
                  <a:pt x="76568" y="0"/>
                </a:moveTo>
                <a:lnTo>
                  <a:pt x="115264" y="9981"/>
                </a:lnTo>
                <a:lnTo>
                  <a:pt x="142087" y="47879"/>
                </a:lnTo>
                <a:lnTo>
                  <a:pt x="109385" y="55689"/>
                </a:lnTo>
                <a:lnTo>
                  <a:pt x="107454" y="47205"/>
                </a:lnTo>
                <a:lnTo>
                  <a:pt x="103416" y="40513"/>
                </a:lnTo>
                <a:lnTo>
                  <a:pt x="97269" y="35598"/>
                </a:lnTo>
                <a:lnTo>
                  <a:pt x="91135" y="30695"/>
                </a:lnTo>
                <a:lnTo>
                  <a:pt x="83667" y="28232"/>
                </a:lnTo>
                <a:lnTo>
                  <a:pt x="74891" y="28232"/>
                </a:lnTo>
                <a:lnTo>
                  <a:pt x="40411" y="48839"/>
                </a:lnTo>
                <a:lnTo>
                  <a:pt x="34036" y="83604"/>
                </a:lnTo>
                <a:lnTo>
                  <a:pt x="34733" y="98003"/>
                </a:lnTo>
                <a:lnTo>
                  <a:pt x="51199" y="133565"/>
                </a:lnTo>
                <a:lnTo>
                  <a:pt x="74218" y="140970"/>
                </a:lnTo>
                <a:lnTo>
                  <a:pt x="83007" y="140970"/>
                </a:lnTo>
                <a:lnTo>
                  <a:pt x="110502" y="106260"/>
                </a:lnTo>
                <a:lnTo>
                  <a:pt x="142532" y="116420"/>
                </a:lnTo>
                <a:lnTo>
                  <a:pt x="118033" y="156210"/>
                </a:lnTo>
                <a:lnTo>
                  <a:pt x="74561" y="169214"/>
                </a:lnTo>
                <a:lnTo>
                  <a:pt x="58990" y="167822"/>
                </a:lnTo>
                <a:lnTo>
                  <a:pt x="20980" y="146951"/>
                </a:lnTo>
                <a:lnTo>
                  <a:pt x="1310" y="104342"/>
                </a:lnTo>
                <a:lnTo>
                  <a:pt x="0" y="86055"/>
                </a:lnTo>
                <a:lnTo>
                  <a:pt x="1317" y="66772"/>
                </a:lnTo>
                <a:lnTo>
                  <a:pt x="21094" y="22593"/>
                </a:lnTo>
                <a:lnTo>
                  <a:pt x="60206" y="1412"/>
                </a:lnTo>
                <a:lnTo>
                  <a:pt x="76568" y="0"/>
                </a:lnTo>
                <a:close/>
              </a:path>
            </a:pathLst>
          </a:custGeom>
          <a:ln w="18288">
            <a:solidFill>
              <a:srgbClr val="1414EB"/>
            </a:solidFill>
          </a:ln>
        </p:spPr>
        <p:txBody>
          <a:bodyPr wrap="square" lIns="0" tIns="0" rIns="0" bIns="0" rtlCol="0"/>
          <a:lstStyle/>
          <a:p>
            <a:endParaRPr/>
          </a:p>
        </p:txBody>
      </p:sp>
      <p:sp>
        <p:nvSpPr>
          <p:cNvPr id="90" name="object 90"/>
          <p:cNvSpPr/>
          <p:nvPr/>
        </p:nvSpPr>
        <p:spPr>
          <a:xfrm>
            <a:off x="5331104" y="3561462"/>
            <a:ext cx="158750" cy="169545"/>
          </a:xfrm>
          <a:custGeom>
            <a:avLst/>
            <a:gdLst/>
            <a:ahLst/>
            <a:cxnLst/>
            <a:rect l="l" t="t" r="r" b="b"/>
            <a:pathLst>
              <a:path w="158750" h="169545">
                <a:moveTo>
                  <a:pt x="79146" y="0"/>
                </a:moveTo>
                <a:lnTo>
                  <a:pt x="125259" y="12617"/>
                </a:lnTo>
                <a:lnTo>
                  <a:pt x="153301" y="49249"/>
                </a:lnTo>
                <a:lnTo>
                  <a:pt x="158724" y="84823"/>
                </a:lnTo>
                <a:lnTo>
                  <a:pt x="157378" y="103558"/>
                </a:lnTo>
                <a:lnTo>
                  <a:pt x="137185" y="146837"/>
                </a:lnTo>
                <a:lnTo>
                  <a:pt x="96712" y="167816"/>
                </a:lnTo>
                <a:lnTo>
                  <a:pt x="79590" y="169214"/>
                </a:lnTo>
                <a:lnTo>
                  <a:pt x="62274" y="167822"/>
                </a:lnTo>
                <a:lnTo>
                  <a:pt x="21551" y="146951"/>
                </a:lnTo>
                <a:lnTo>
                  <a:pt x="1347" y="104096"/>
                </a:lnTo>
                <a:lnTo>
                  <a:pt x="0" y="85610"/>
                </a:lnTo>
                <a:lnTo>
                  <a:pt x="468" y="73608"/>
                </a:lnTo>
                <a:lnTo>
                  <a:pt x="14081" y="31780"/>
                </a:lnTo>
                <a:lnTo>
                  <a:pt x="43865" y="6464"/>
                </a:lnTo>
                <a:lnTo>
                  <a:pt x="79146" y="0"/>
                </a:lnTo>
                <a:close/>
              </a:path>
            </a:pathLst>
          </a:custGeom>
          <a:ln w="18288">
            <a:solidFill>
              <a:srgbClr val="1414EB"/>
            </a:solidFill>
          </a:ln>
        </p:spPr>
        <p:txBody>
          <a:bodyPr wrap="square" lIns="0" tIns="0" rIns="0" bIns="0" rtlCol="0"/>
          <a:lstStyle/>
          <a:p>
            <a:endParaRPr/>
          </a:p>
        </p:txBody>
      </p:sp>
      <p:sp>
        <p:nvSpPr>
          <p:cNvPr id="91" name="object 91"/>
          <p:cNvSpPr/>
          <p:nvPr/>
        </p:nvSpPr>
        <p:spPr>
          <a:xfrm>
            <a:off x="5103407" y="3561462"/>
            <a:ext cx="142875" cy="169545"/>
          </a:xfrm>
          <a:custGeom>
            <a:avLst/>
            <a:gdLst/>
            <a:ahLst/>
            <a:cxnLst/>
            <a:rect l="l" t="t" r="r" b="b"/>
            <a:pathLst>
              <a:path w="142875" h="169545">
                <a:moveTo>
                  <a:pt x="76568" y="0"/>
                </a:moveTo>
                <a:lnTo>
                  <a:pt x="115264" y="9981"/>
                </a:lnTo>
                <a:lnTo>
                  <a:pt x="142087" y="47879"/>
                </a:lnTo>
                <a:lnTo>
                  <a:pt x="109385" y="55689"/>
                </a:lnTo>
                <a:lnTo>
                  <a:pt x="107454" y="47205"/>
                </a:lnTo>
                <a:lnTo>
                  <a:pt x="103416" y="40513"/>
                </a:lnTo>
                <a:lnTo>
                  <a:pt x="97269" y="35598"/>
                </a:lnTo>
                <a:lnTo>
                  <a:pt x="91135" y="30695"/>
                </a:lnTo>
                <a:lnTo>
                  <a:pt x="83680" y="28232"/>
                </a:lnTo>
                <a:lnTo>
                  <a:pt x="74891" y="28232"/>
                </a:lnTo>
                <a:lnTo>
                  <a:pt x="40411" y="48839"/>
                </a:lnTo>
                <a:lnTo>
                  <a:pt x="34035" y="83604"/>
                </a:lnTo>
                <a:lnTo>
                  <a:pt x="34733" y="98003"/>
                </a:lnTo>
                <a:lnTo>
                  <a:pt x="51199" y="133565"/>
                </a:lnTo>
                <a:lnTo>
                  <a:pt x="74218" y="140970"/>
                </a:lnTo>
                <a:lnTo>
                  <a:pt x="83007" y="140970"/>
                </a:lnTo>
                <a:lnTo>
                  <a:pt x="110502" y="106260"/>
                </a:lnTo>
                <a:lnTo>
                  <a:pt x="142532" y="116420"/>
                </a:lnTo>
                <a:lnTo>
                  <a:pt x="118033" y="156210"/>
                </a:lnTo>
                <a:lnTo>
                  <a:pt x="74561" y="169214"/>
                </a:lnTo>
                <a:lnTo>
                  <a:pt x="58990" y="167822"/>
                </a:lnTo>
                <a:lnTo>
                  <a:pt x="20980" y="146951"/>
                </a:lnTo>
                <a:lnTo>
                  <a:pt x="1310" y="104342"/>
                </a:lnTo>
                <a:lnTo>
                  <a:pt x="0" y="86055"/>
                </a:lnTo>
                <a:lnTo>
                  <a:pt x="1317" y="66772"/>
                </a:lnTo>
                <a:lnTo>
                  <a:pt x="21094" y="22593"/>
                </a:lnTo>
                <a:lnTo>
                  <a:pt x="60206" y="1412"/>
                </a:lnTo>
                <a:lnTo>
                  <a:pt x="76568" y="0"/>
                </a:lnTo>
                <a:close/>
              </a:path>
            </a:pathLst>
          </a:custGeom>
          <a:ln w="18287">
            <a:solidFill>
              <a:srgbClr val="1414EB"/>
            </a:solidFill>
          </a:ln>
        </p:spPr>
        <p:txBody>
          <a:bodyPr wrap="square" lIns="0" tIns="0" rIns="0" bIns="0" rtlCol="0"/>
          <a:lstStyle/>
          <a:p>
            <a:endParaRPr/>
          </a:p>
        </p:txBody>
      </p:sp>
      <p:sp>
        <p:nvSpPr>
          <p:cNvPr id="92" name="object 92"/>
          <p:cNvSpPr/>
          <p:nvPr/>
        </p:nvSpPr>
        <p:spPr>
          <a:xfrm>
            <a:off x="4938815" y="3561462"/>
            <a:ext cx="142875" cy="169545"/>
          </a:xfrm>
          <a:custGeom>
            <a:avLst/>
            <a:gdLst/>
            <a:ahLst/>
            <a:cxnLst/>
            <a:rect l="l" t="t" r="r" b="b"/>
            <a:pathLst>
              <a:path w="142875" h="169545">
                <a:moveTo>
                  <a:pt x="76568" y="0"/>
                </a:moveTo>
                <a:lnTo>
                  <a:pt x="115264" y="9981"/>
                </a:lnTo>
                <a:lnTo>
                  <a:pt x="142087" y="47879"/>
                </a:lnTo>
                <a:lnTo>
                  <a:pt x="109385" y="55689"/>
                </a:lnTo>
                <a:lnTo>
                  <a:pt x="107454" y="47205"/>
                </a:lnTo>
                <a:lnTo>
                  <a:pt x="103416" y="40513"/>
                </a:lnTo>
                <a:lnTo>
                  <a:pt x="97269" y="35598"/>
                </a:lnTo>
                <a:lnTo>
                  <a:pt x="91135" y="30695"/>
                </a:lnTo>
                <a:lnTo>
                  <a:pt x="83667" y="28232"/>
                </a:lnTo>
                <a:lnTo>
                  <a:pt x="74891" y="28232"/>
                </a:lnTo>
                <a:lnTo>
                  <a:pt x="40411" y="48839"/>
                </a:lnTo>
                <a:lnTo>
                  <a:pt x="34036" y="83604"/>
                </a:lnTo>
                <a:lnTo>
                  <a:pt x="34733" y="98003"/>
                </a:lnTo>
                <a:lnTo>
                  <a:pt x="51199" y="133565"/>
                </a:lnTo>
                <a:lnTo>
                  <a:pt x="74218" y="140970"/>
                </a:lnTo>
                <a:lnTo>
                  <a:pt x="83007" y="140970"/>
                </a:lnTo>
                <a:lnTo>
                  <a:pt x="110502" y="106260"/>
                </a:lnTo>
                <a:lnTo>
                  <a:pt x="142532" y="116420"/>
                </a:lnTo>
                <a:lnTo>
                  <a:pt x="118033" y="156210"/>
                </a:lnTo>
                <a:lnTo>
                  <a:pt x="74561" y="169214"/>
                </a:lnTo>
                <a:lnTo>
                  <a:pt x="58990" y="167822"/>
                </a:lnTo>
                <a:lnTo>
                  <a:pt x="20980" y="146951"/>
                </a:lnTo>
                <a:lnTo>
                  <a:pt x="1310" y="104342"/>
                </a:lnTo>
                <a:lnTo>
                  <a:pt x="0" y="86055"/>
                </a:lnTo>
                <a:lnTo>
                  <a:pt x="1317" y="66772"/>
                </a:lnTo>
                <a:lnTo>
                  <a:pt x="21094" y="22593"/>
                </a:lnTo>
                <a:lnTo>
                  <a:pt x="60206" y="1412"/>
                </a:lnTo>
                <a:lnTo>
                  <a:pt x="76568" y="0"/>
                </a:lnTo>
                <a:close/>
              </a:path>
            </a:pathLst>
          </a:custGeom>
          <a:ln w="18288">
            <a:solidFill>
              <a:srgbClr val="1414EB"/>
            </a:solidFill>
          </a:ln>
        </p:spPr>
        <p:txBody>
          <a:bodyPr wrap="square" lIns="0" tIns="0" rIns="0" bIns="0" rtlCol="0"/>
          <a:lstStyle/>
          <a:p>
            <a:endParaRPr/>
          </a:p>
        </p:txBody>
      </p:sp>
      <p:sp>
        <p:nvSpPr>
          <p:cNvPr id="93" name="object 93"/>
          <p:cNvSpPr txBox="1"/>
          <p:nvPr/>
        </p:nvSpPr>
        <p:spPr>
          <a:xfrm>
            <a:off x="4759036" y="3908985"/>
            <a:ext cx="4238185" cy="1736373"/>
          </a:xfrm>
          <a:prstGeom prst="rect">
            <a:avLst/>
          </a:prstGeom>
        </p:spPr>
        <p:txBody>
          <a:bodyPr vert="horz" wrap="square" lIns="0" tIns="12700" rIns="0" bIns="0" rtlCol="0">
            <a:spAutoFit/>
          </a:bodyPr>
          <a:lstStyle/>
          <a:p>
            <a:pPr marL="360680" indent="-347980">
              <a:spcBef>
                <a:spcPts val="100"/>
              </a:spcBef>
              <a:buFont typeface="Arial" panose="020B0604020202020204" pitchFamily="34" charset="0"/>
              <a:buChar char="•"/>
              <a:tabLst>
                <a:tab pos="416559" algn="l"/>
                <a:tab pos="417195" algn="l"/>
              </a:tabLst>
            </a:pPr>
            <a:r>
              <a:rPr sz="1600" spc="-55" dirty="0">
                <a:solidFill>
                  <a:srgbClr val="152B48"/>
                </a:solidFill>
                <a:latin typeface="Montserrat" pitchFamily="2" charset="77"/>
                <a:cs typeface="Arial"/>
              </a:rPr>
              <a:t>HLA </a:t>
            </a:r>
            <a:r>
              <a:rPr sz="1600" spc="25" dirty="0">
                <a:solidFill>
                  <a:srgbClr val="152B48"/>
                </a:solidFill>
                <a:latin typeface="Montserrat" pitchFamily="2" charset="77"/>
                <a:cs typeface="Arial"/>
              </a:rPr>
              <a:t>(regiones </a:t>
            </a:r>
            <a:r>
              <a:rPr sz="1600" spc="-75" dirty="0">
                <a:solidFill>
                  <a:srgbClr val="152B48"/>
                </a:solidFill>
                <a:latin typeface="Montserrat" pitchFamily="2" charset="77"/>
                <a:cs typeface="Arial"/>
              </a:rPr>
              <a:t>CTLA4 </a:t>
            </a:r>
            <a:r>
              <a:rPr sz="1600" dirty="0">
                <a:solidFill>
                  <a:srgbClr val="152B48"/>
                </a:solidFill>
                <a:latin typeface="Montserrat" pitchFamily="2" charset="77"/>
                <a:cs typeface="Arial"/>
              </a:rPr>
              <a:t>y </a:t>
            </a:r>
            <a:r>
              <a:rPr sz="1600" spc="-80" dirty="0">
                <a:solidFill>
                  <a:srgbClr val="152B48"/>
                </a:solidFill>
                <a:latin typeface="Montserrat" pitchFamily="2" charset="77"/>
                <a:cs typeface="Arial"/>
              </a:rPr>
              <a:t>PTPN22)</a:t>
            </a:r>
            <a:r>
              <a:rPr lang="es-ES" sz="1600" spc="-80" dirty="0">
                <a:solidFill>
                  <a:srgbClr val="152B48"/>
                </a:solidFill>
                <a:latin typeface="Montserrat" pitchFamily="2" charset="77"/>
                <a:cs typeface="Arial"/>
              </a:rPr>
              <a:t>.</a:t>
            </a:r>
            <a:endParaRPr sz="1600" dirty="0">
              <a:solidFill>
                <a:srgbClr val="152B48"/>
              </a:solidFill>
              <a:latin typeface="Montserrat" pitchFamily="2" charset="77"/>
              <a:cs typeface="Arial"/>
            </a:endParaRPr>
          </a:p>
          <a:p>
            <a:pPr marL="416559" indent="-403860">
              <a:buFont typeface="Arial" panose="020B0604020202020204" pitchFamily="34" charset="0"/>
              <a:buChar char="•"/>
              <a:tabLst>
                <a:tab pos="416559" algn="l"/>
                <a:tab pos="417195" algn="l"/>
              </a:tabLst>
            </a:pPr>
            <a:r>
              <a:rPr sz="1600" spc="20" dirty="0" err="1">
                <a:solidFill>
                  <a:srgbClr val="152B48"/>
                </a:solidFill>
                <a:latin typeface="Montserrat" pitchFamily="2" charset="77"/>
                <a:cs typeface="Arial"/>
              </a:rPr>
              <a:t>Tabaquismo</a:t>
            </a:r>
            <a:r>
              <a:rPr lang="es-ES" sz="1600" spc="20" dirty="0">
                <a:solidFill>
                  <a:srgbClr val="152B48"/>
                </a:solidFill>
                <a:latin typeface="Montserrat" pitchFamily="2" charset="77"/>
                <a:cs typeface="Arial"/>
              </a:rPr>
              <a:t>.</a:t>
            </a:r>
            <a:endParaRPr sz="1600" dirty="0">
              <a:solidFill>
                <a:srgbClr val="152B48"/>
              </a:solidFill>
              <a:latin typeface="Montserrat" pitchFamily="2" charset="77"/>
              <a:cs typeface="Arial"/>
            </a:endParaRPr>
          </a:p>
          <a:p>
            <a:pPr marL="416559" indent="-403860">
              <a:buFont typeface="Arial" panose="020B0604020202020204" pitchFamily="34" charset="0"/>
              <a:buChar char="•"/>
              <a:tabLst>
                <a:tab pos="416559" algn="l"/>
                <a:tab pos="417195" algn="l"/>
              </a:tabLst>
            </a:pPr>
            <a:r>
              <a:rPr sz="1600" spc="35" dirty="0">
                <a:solidFill>
                  <a:srgbClr val="152B48"/>
                </a:solidFill>
                <a:latin typeface="Montserrat" pitchFamily="2" charset="77"/>
                <a:cs typeface="Arial"/>
              </a:rPr>
              <a:t>Embarazo </a:t>
            </a:r>
            <a:r>
              <a:rPr sz="1600" dirty="0">
                <a:solidFill>
                  <a:srgbClr val="152B48"/>
                </a:solidFill>
                <a:latin typeface="Montserrat" pitchFamily="2" charset="77"/>
                <a:cs typeface="Arial"/>
              </a:rPr>
              <a:t>y</a:t>
            </a:r>
            <a:r>
              <a:rPr sz="1600" spc="175" dirty="0">
                <a:solidFill>
                  <a:srgbClr val="152B48"/>
                </a:solidFill>
                <a:latin typeface="Montserrat" pitchFamily="2" charset="77"/>
                <a:cs typeface="Arial"/>
              </a:rPr>
              <a:t> </a:t>
            </a:r>
            <a:r>
              <a:rPr sz="1600" spc="45" dirty="0" err="1">
                <a:solidFill>
                  <a:srgbClr val="152B48"/>
                </a:solidFill>
                <a:latin typeface="Montserrat" pitchFamily="2" charset="77"/>
                <a:cs typeface="Arial"/>
              </a:rPr>
              <a:t>postparto</a:t>
            </a:r>
            <a:r>
              <a:rPr lang="es-ES" sz="1600" spc="45" dirty="0">
                <a:solidFill>
                  <a:srgbClr val="152B48"/>
                </a:solidFill>
                <a:latin typeface="Montserrat" pitchFamily="2" charset="77"/>
                <a:cs typeface="Arial"/>
              </a:rPr>
              <a:t>.</a:t>
            </a:r>
            <a:endParaRPr sz="1600" dirty="0">
              <a:solidFill>
                <a:srgbClr val="152B48"/>
              </a:solidFill>
              <a:latin typeface="Montserrat" pitchFamily="2" charset="77"/>
              <a:cs typeface="Arial"/>
            </a:endParaRPr>
          </a:p>
          <a:p>
            <a:pPr marL="417195" indent="-403860">
              <a:buFont typeface="Arial" panose="020B0604020202020204" pitchFamily="34" charset="0"/>
              <a:buChar char="•"/>
              <a:tabLst>
                <a:tab pos="417195" algn="l"/>
                <a:tab pos="417830" algn="l"/>
              </a:tabLst>
            </a:pPr>
            <a:r>
              <a:rPr sz="1600" spc="20" dirty="0">
                <a:solidFill>
                  <a:srgbClr val="152B48"/>
                </a:solidFill>
                <a:latin typeface="Montserrat" pitchFamily="2" charset="77"/>
                <a:cs typeface="Arial"/>
              </a:rPr>
              <a:t>Suficiencia </a:t>
            </a:r>
            <a:r>
              <a:rPr sz="1600" spc="90" dirty="0">
                <a:solidFill>
                  <a:srgbClr val="152B48"/>
                </a:solidFill>
                <a:latin typeface="Montserrat" pitchFamily="2" charset="77"/>
                <a:cs typeface="Arial"/>
              </a:rPr>
              <a:t>de</a:t>
            </a:r>
            <a:r>
              <a:rPr sz="1600" spc="155" dirty="0">
                <a:solidFill>
                  <a:srgbClr val="152B48"/>
                </a:solidFill>
                <a:latin typeface="Montserrat" pitchFamily="2" charset="77"/>
                <a:cs typeface="Arial"/>
              </a:rPr>
              <a:t> </a:t>
            </a:r>
            <a:r>
              <a:rPr sz="1600" spc="95" dirty="0" err="1">
                <a:solidFill>
                  <a:srgbClr val="152B48"/>
                </a:solidFill>
                <a:latin typeface="Montserrat" pitchFamily="2" charset="77"/>
                <a:cs typeface="Arial"/>
              </a:rPr>
              <a:t>yodo</a:t>
            </a:r>
            <a:r>
              <a:rPr lang="es-ES" sz="1600" spc="95" dirty="0">
                <a:solidFill>
                  <a:srgbClr val="152B48"/>
                </a:solidFill>
                <a:latin typeface="Montserrat" pitchFamily="2" charset="77"/>
                <a:cs typeface="Arial"/>
              </a:rPr>
              <a:t>.</a:t>
            </a:r>
            <a:endParaRPr sz="1600" dirty="0">
              <a:solidFill>
                <a:srgbClr val="152B48"/>
              </a:solidFill>
              <a:latin typeface="Montserrat" pitchFamily="2" charset="77"/>
              <a:cs typeface="Arial"/>
            </a:endParaRPr>
          </a:p>
          <a:p>
            <a:pPr marL="417195" indent="-403860">
              <a:buFont typeface="Arial" panose="020B0604020202020204" pitchFamily="34" charset="0"/>
              <a:buChar char="•"/>
              <a:tabLst>
                <a:tab pos="417195" algn="l"/>
                <a:tab pos="417830" algn="l"/>
              </a:tabLst>
            </a:pPr>
            <a:r>
              <a:rPr sz="1600" spc="-5" dirty="0">
                <a:solidFill>
                  <a:srgbClr val="152B48"/>
                </a:solidFill>
                <a:latin typeface="Montserrat" pitchFamily="2" charset="77"/>
                <a:cs typeface="Arial"/>
              </a:rPr>
              <a:t>Eventos </a:t>
            </a:r>
            <a:r>
              <a:rPr sz="1600" spc="5" dirty="0" err="1">
                <a:solidFill>
                  <a:srgbClr val="152B48"/>
                </a:solidFill>
                <a:latin typeface="Montserrat" pitchFamily="2" charset="77"/>
                <a:cs typeface="Arial"/>
              </a:rPr>
              <a:t>vitales</a:t>
            </a:r>
            <a:r>
              <a:rPr sz="1600" spc="60" dirty="0">
                <a:solidFill>
                  <a:srgbClr val="152B48"/>
                </a:solidFill>
                <a:latin typeface="Montserrat" pitchFamily="2" charset="77"/>
                <a:cs typeface="Arial"/>
              </a:rPr>
              <a:t> </a:t>
            </a:r>
            <a:r>
              <a:rPr sz="1600" dirty="0" err="1">
                <a:solidFill>
                  <a:srgbClr val="152B48"/>
                </a:solidFill>
                <a:latin typeface="Montserrat" pitchFamily="2" charset="77"/>
                <a:cs typeface="Arial"/>
              </a:rPr>
              <a:t>estresantes</a:t>
            </a:r>
            <a:r>
              <a:rPr lang="es-ES" sz="1600" dirty="0">
                <a:solidFill>
                  <a:srgbClr val="152B48"/>
                </a:solidFill>
                <a:latin typeface="Montserrat" pitchFamily="2" charset="77"/>
                <a:cs typeface="Arial"/>
              </a:rPr>
              <a:t>.</a:t>
            </a:r>
            <a:endParaRPr sz="1600" dirty="0">
              <a:solidFill>
                <a:srgbClr val="152B48"/>
              </a:solidFill>
              <a:latin typeface="Montserrat" pitchFamily="2" charset="77"/>
              <a:cs typeface="Arial"/>
            </a:endParaRPr>
          </a:p>
          <a:p>
            <a:pPr marL="360680" marR="5080" indent="-347345">
              <a:buFont typeface="Arial" panose="020B0604020202020204" pitchFamily="34" charset="0"/>
              <a:buChar char="•"/>
              <a:tabLst>
                <a:tab pos="356235" algn="l"/>
                <a:tab pos="356870" algn="l"/>
              </a:tabLst>
            </a:pPr>
            <a:r>
              <a:rPr sz="1600" spc="45" dirty="0">
                <a:solidFill>
                  <a:srgbClr val="152B48"/>
                </a:solidFill>
                <a:latin typeface="Montserrat" pitchFamily="2" charset="77"/>
                <a:cs typeface="Arial"/>
              </a:rPr>
              <a:t>Infección </a:t>
            </a:r>
            <a:r>
              <a:rPr sz="1600" spc="35" dirty="0">
                <a:solidFill>
                  <a:srgbClr val="152B48"/>
                </a:solidFill>
                <a:latin typeface="Montserrat" pitchFamily="2" charset="77"/>
                <a:cs typeface="Arial"/>
              </a:rPr>
              <a:t>por </a:t>
            </a:r>
            <a:r>
              <a:rPr lang="es-ES" sz="1600" spc="-25" dirty="0">
                <a:solidFill>
                  <a:srgbClr val="152B48"/>
                </a:solidFill>
                <a:latin typeface="Montserrat" pitchFamily="2" charset="77"/>
                <a:cs typeface="Arial"/>
              </a:rPr>
              <a:t>y</a:t>
            </a:r>
            <a:r>
              <a:rPr sz="1600" spc="-25" dirty="0" err="1">
                <a:solidFill>
                  <a:srgbClr val="152B48"/>
                </a:solidFill>
                <a:latin typeface="Montserrat" pitchFamily="2" charset="77"/>
                <a:cs typeface="Arial"/>
              </a:rPr>
              <a:t>ersinia</a:t>
            </a:r>
            <a:r>
              <a:rPr sz="1600" spc="-25" dirty="0">
                <a:solidFill>
                  <a:srgbClr val="152B48"/>
                </a:solidFill>
                <a:latin typeface="Montserrat" pitchFamily="2" charset="77"/>
                <a:cs typeface="Arial"/>
              </a:rPr>
              <a:t> </a:t>
            </a:r>
            <a:r>
              <a:rPr lang="es-ES" sz="1600" spc="35" dirty="0">
                <a:solidFill>
                  <a:srgbClr val="152B48"/>
                </a:solidFill>
                <a:latin typeface="Montserrat" pitchFamily="2" charset="77"/>
                <a:cs typeface="Arial"/>
              </a:rPr>
              <a:t>e</a:t>
            </a:r>
            <a:r>
              <a:rPr sz="1600" spc="35" dirty="0" err="1">
                <a:solidFill>
                  <a:srgbClr val="152B48"/>
                </a:solidFill>
                <a:latin typeface="Montserrat" pitchFamily="2" charset="77"/>
                <a:cs typeface="Arial"/>
              </a:rPr>
              <a:t>nterocolitica</a:t>
            </a:r>
            <a:r>
              <a:rPr sz="1600" spc="35" dirty="0">
                <a:solidFill>
                  <a:srgbClr val="152B48"/>
                </a:solidFill>
                <a:latin typeface="Montserrat" pitchFamily="2" charset="77"/>
                <a:cs typeface="Arial"/>
              </a:rPr>
              <a:t>  </a:t>
            </a:r>
            <a:r>
              <a:rPr sz="1600" spc="25" dirty="0">
                <a:solidFill>
                  <a:srgbClr val="152B48"/>
                </a:solidFill>
                <a:latin typeface="Montserrat" pitchFamily="2" charset="77"/>
                <a:cs typeface="Arial"/>
              </a:rPr>
              <a:t>(mimetismo </a:t>
            </a:r>
            <a:r>
              <a:rPr sz="1600" spc="45" dirty="0">
                <a:solidFill>
                  <a:srgbClr val="152B48"/>
                </a:solidFill>
                <a:latin typeface="Montserrat" pitchFamily="2" charset="77"/>
                <a:cs typeface="Arial"/>
              </a:rPr>
              <a:t>con</a:t>
            </a:r>
            <a:r>
              <a:rPr sz="1600" spc="110" dirty="0">
                <a:solidFill>
                  <a:srgbClr val="152B48"/>
                </a:solidFill>
                <a:latin typeface="Montserrat" pitchFamily="2" charset="77"/>
                <a:cs typeface="Arial"/>
              </a:rPr>
              <a:t> </a:t>
            </a:r>
            <a:r>
              <a:rPr sz="1600" spc="-165" dirty="0">
                <a:solidFill>
                  <a:srgbClr val="152B48"/>
                </a:solidFill>
                <a:latin typeface="Montserrat" pitchFamily="2" charset="77"/>
                <a:cs typeface="Arial"/>
              </a:rPr>
              <a:t>TSHR)</a:t>
            </a:r>
            <a:r>
              <a:rPr lang="es-ES" sz="1600" spc="-165" dirty="0">
                <a:solidFill>
                  <a:srgbClr val="152B48"/>
                </a:solidFill>
                <a:latin typeface="Montserrat" pitchFamily="2" charset="77"/>
                <a:cs typeface="Arial"/>
              </a:rPr>
              <a:t>.</a:t>
            </a:r>
            <a:endParaRPr sz="1600" dirty="0">
              <a:solidFill>
                <a:srgbClr val="152B48"/>
              </a:solidFill>
              <a:latin typeface="Montserrat" pitchFamily="2" charset="77"/>
              <a:cs typeface="Arial"/>
            </a:endParaRPr>
          </a:p>
        </p:txBody>
      </p:sp>
      <p:sp>
        <p:nvSpPr>
          <p:cNvPr id="94" name="object 94"/>
          <p:cNvSpPr/>
          <p:nvPr/>
        </p:nvSpPr>
        <p:spPr>
          <a:xfrm>
            <a:off x="9251454" y="3810472"/>
            <a:ext cx="2808414" cy="1997645"/>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0141" y="261809"/>
            <a:ext cx="7872167" cy="689932"/>
          </a:xfrm>
          <a:prstGeom prst="rect">
            <a:avLst/>
          </a:prstGeom>
        </p:spPr>
        <p:txBody>
          <a:bodyPr vert="horz" wrap="square" lIns="0" tIns="12700" rIns="0" bIns="0" rtlCol="0" anchor="ctr">
            <a:spAutoFit/>
          </a:bodyPr>
          <a:lstStyle/>
          <a:p>
            <a:pPr marL="12700">
              <a:lnSpc>
                <a:spcPct val="100000"/>
              </a:lnSpc>
              <a:spcBef>
                <a:spcPts val="100"/>
              </a:spcBef>
            </a:pPr>
            <a:r>
              <a:rPr spc="-320" dirty="0"/>
              <a:t>ENFERMEDAD </a:t>
            </a:r>
            <a:r>
              <a:rPr spc="-370" dirty="0"/>
              <a:t>DE</a:t>
            </a:r>
            <a:r>
              <a:rPr spc="335" dirty="0"/>
              <a:t> </a:t>
            </a:r>
            <a:r>
              <a:rPr spc="-300" dirty="0"/>
              <a:t>GRAVES</a:t>
            </a:r>
            <a:endParaRPr dirty="0"/>
          </a:p>
        </p:txBody>
      </p:sp>
      <p:sp>
        <p:nvSpPr>
          <p:cNvPr id="3" name="object 3"/>
          <p:cNvSpPr txBox="1"/>
          <p:nvPr/>
        </p:nvSpPr>
        <p:spPr>
          <a:xfrm>
            <a:off x="5664835" y="6405433"/>
            <a:ext cx="6527165" cy="381515"/>
          </a:xfrm>
          <a:prstGeom prst="rect">
            <a:avLst/>
          </a:prstGeom>
        </p:spPr>
        <p:txBody>
          <a:bodyPr vert="horz" wrap="square" lIns="0" tIns="12065" rIns="0" bIns="0" rtlCol="0">
            <a:spAutoFit/>
          </a:bodyPr>
          <a:lstStyle/>
          <a:p>
            <a:pPr marL="12700" marR="375920" algn="r">
              <a:spcBef>
                <a:spcPts val="95"/>
              </a:spcBef>
            </a:pPr>
            <a:r>
              <a:rPr sz="1200" spc="-10" dirty="0">
                <a:solidFill>
                  <a:srgbClr val="152B48"/>
                </a:solidFill>
                <a:latin typeface="Montserrat" pitchFamily="2" charset="77"/>
                <a:cs typeface="Arial"/>
              </a:rPr>
              <a:t>Shlomo </a:t>
            </a:r>
            <a:r>
              <a:rPr sz="1200" spc="25" dirty="0">
                <a:solidFill>
                  <a:srgbClr val="152B48"/>
                </a:solidFill>
                <a:latin typeface="Montserrat" pitchFamily="2" charset="77"/>
                <a:cs typeface="Arial"/>
              </a:rPr>
              <a:t>Melmed, </a:t>
            </a:r>
            <a:r>
              <a:rPr sz="1200" spc="15" dirty="0">
                <a:solidFill>
                  <a:srgbClr val="152B48"/>
                </a:solidFill>
                <a:latin typeface="Montserrat" pitchFamily="2" charset="77"/>
                <a:cs typeface="Arial"/>
              </a:rPr>
              <a:t>Kenneth </a:t>
            </a:r>
            <a:r>
              <a:rPr sz="1200" spc="-15" dirty="0">
                <a:solidFill>
                  <a:srgbClr val="152B48"/>
                </a:solidFill>
                <a:latin typeface="Montserrat" pitchFamily="2" charset="77"/>
                <a:cs typeface="Arial"/>
              </a:rPr>
              <a:t>Polonsky, </a:t>
            </a:r>
            <a:r>
              <a:rPr sz="1200" spc="5" dirty="0">
                <a:solidFill>
                  <a:srgbClr val="152B48"/>
                </a:solidFill>
                <a:latin typeface="Montserrat" pitchFamily="2" charset="77"/>
                <a:cs typeface="Arial"/>
              </a:rPr>
              <a:t>Reed </a:t>
            </a:r>
            <a:r>
              <a:rPr sz="1200" spc="-20" dirty="0">
                <a:solidFill>
                  <a:srgbClr val="152B48"/>
                </a:solidFill>
                <a:latin typeface="Montserrat" pitchFamily="2" charset="77"/>
                <a:cs typeface="Arial"/>
              </a:rPr>
              <a:t>Larsen, </a:t>
            </a:r>
            <a:r>
              <a:rPr sz="1200" dirty="0">
                <a:solidFill>
                  <a:srgbClr val="152B48"/>
                </a:solidFill>
                <a:latin typeface="Montserrat" pitchFamily="2" charset="77"/>
                <a:cs typeface="Arial"/>
              </a:rPr>
              <a:t>Henry </a:t>
            </a:r>
            <a:r>
              <a:rPr sz="1200" spc="15" dirty="0">
                <a:solidFill>
                  <a:srgbClr val="152B48"/>
                </a:solidFill>
                <a:latin typeface="Montserrat" pitchFamily="2" charset="77"/>
                <a:cs typeface="Arial"/>
              </a:rPr>
              <a:t>Kronenberg, </a:t>
            </a:r>
            <a:r>
              <a:rPr sz="1200" spc="-10" dirty="0">
                <a:solidFill>
                  <a:srgbClr val="152B48"/>
                </a:solidFill>
                <a:latin typeface="Montserrat" pitchFamily="2" charset="77"/>
                <a:cs typeface="Arial"/>
              </a:rPr>
              <a:t>Williams </a:t>
            </a:r>
            <a:r>
              <a:rPr sz="1200" spc="5" dirty="0">
                <a:solidFill>
                  <a:srgbClr val="152B48"/>
                </a:solidFill>
                <a:latin typeface="Montserrat" pitchFamily="2" charset="77"/>
                <a:cs typeface="Arial"/>
              </a:rPr>
              <a:t>Textbook </a:t>
            </a:r>
            <a:r>
              <a:rPr sz="1200" dirty="0">
                <a:solidFill>
                  <a:srgbClr val="152B48"/>
                </a:solidFill>
                <a:latin typeface="Montserrat" pitchFamily="2" charset="77"/>
                <a:cs typeface="Arial"/>
              </a:rPr>
              <a:t>of </a:t>
            </a:r>
            <a:r>
              <a:rPr sz="1200" spc="10" dirty="0">
                <a:solidFill>
                  <a:srgbClr val="152B48"/>
                </a:solidFill>
                <a:latin typeface="Montserrat" pitchFamily="2" charset="77"/>
                <a:cs typeface="Arial"/>
              </a:rPr>
              <a:t>Endocrinology  13th </a:t>
            </a:r>
            <a:r>
              <a:rPr sz="1200" spc="-5" dirty="0">
                <a:solidFill>
                  <a:srgbClr val="152B48"/>
                </a:solidFill>
                <a:latin typeface="Montserrat" pitchFamily="2" charset="77"/>
                <a:cs typeface="Arial"/>
              </a:rPr>
              <a:t>Edition</a:t>
            </a:r>
            <a:r>
              <a:rPr sz="1200" spc="-50" dirty="0">
                <a:solidFill>
                  <a:srgbClr val="152B48"/>
                </a:solidFill>
                <a:latin typeface="Montserrat" pitchFamily="2" charset="77"/>
                <a:cs typeface="Arial"/>
              </a:rPr>
              <a:t> </a:t>
            </a:r>
            <a:r>
              <a:rPr sz="1200" spc="-5" dirty="0">
                <a:solidFill>
                  <a:srgbClr val="152B48"/>
                </a:solidFill>
                <a:latin typeface="Montserrat" pitchFamily="2" charset="77"/>
                <a:cs typeface="Arial"/>
              </a:rPr>
              <a:t>2015</a:t>
            </a:r>
            <a:endParaRPr sz="1200" dirty="0">
              <a:solidFill>
                <a:srgbClr val="152B48"/>
              </a:solidFill>
              <a:latin typeface="Montserrat" pitchFamily="2" charset="77"/>
              <a:cs typeface="Arial"/>
            </a:endParaRPr>
          </a:p>
        </p:txBody>
      </p:sp>
      <p:sp>
        <p:nvSpPr>
          <p:cNvPr id="4" name="object 4"/>
          <p:cNvSpPr txBox="1"/>
          <p:nvPr/>
        </p:nvSpPr>
        <p:spPr>
          <a:xfrm>
            <a:off x="923754" y="1585254"/>
            <a:ext cx="9060243" cy="2437590"/>
          </a:xfrm>
          <a:prstGeom prst="rect">
            <a:avLst/>
          </a:prstGeom>
        </p:spPr>
        <p:txBody>
          <a:bodyPr vert="horz" wrap="square" lIns="0" tIns="12700" rIns="0" bIns="0" rtlCol="0">
            <a:spAutoFit/>
          </a:bodyPr>
          <a:lstStyle/>
          <a:p>
            <a:pPr marL="12700" marR="180340">
              <a:lnSpc>
                <a:spcPct val="102000"/>
              </a:lnSpc>
              <a:spcBef>
                <a:spcPts val="2135"/>
              </a:spcBef>
              <a:tabLst>
                <a:tab pos="362585" algn="l"/>
                <a:tab pos="363220" algn="l"/>
              </a:tabLst>
            </a:pPr>
            <a:r>
              <a:rPr sz="2000" b="1" spc="25" dirty="0" err="1">
                <a:solidFill>
                  <a:srgbClr val="152B48"/>
                </a:solidFill>
                <a:latin typeface="Montserrat" pitchFamily="2" charset="77"/>
                <a:cs typeface="Arial"/>
              </a:rPr>
              <a:t>Cuadro</a:t>
            </a:r>
            <a:r>
              <a:rPr sz="2000" b="1" spc="25" dirty="0">
                <a:solidFill>
                  <a:srgbClr val="152B48"/>
                </a:solidFill>
                <a:latin typeface="Montserrat" pitchFamily="2" charset="77"/>
                <a:cs typeface="Arial"/>
              </a:rPr>
              <a:t> </a:t>
            </a:r>
            <a:r>
              <a:rPr sz="2000" b="1" spc="10" dirty="0">
                <a:solidFill>
                  <a:srgbClr val="152B48"/>
                </a:solidFill>
                <a:latin typeface="Montserrat" pitchFamily="2" charset="77"/>
                <a:cs typeface="Arial"/>
              </a:rPr>
              <a:t>inequívoco </a:t>
            </a:r>
            <a:r>
              <a:rPr sz="2000" b="1" spc="-5" dirty="0">
                <a:solidFill>
                  <a:srgbClr val="152B48"/>
                </a:solidFill>
                <a:latin typeface="Montserrat" pitchFamily="2" charset="77"/>
                <a:cs typeface="Arial"/>
              </a:rPr>
              <a:t>(no </a:t>
            </a:r>
            <a:r>
              <a:rPr sz="2000" b="1" spc="-80" dirty="0">
                <a:solidFill>
                  <a:srgbClr val="152B48"/>
                </a:solidFill>
                <a:latin typeface="Montserrat" pitchFamily="2" charset="77"/>
                <a:cs typeface="Arial"/>
              </a:rPr>
              <a:t>son </a:t>
            </a:r>
            <a:r>
              <a:rPr sz="2000" b="1" spc="-25" dirty="0" err="1">
                <a:solidFill>
                  <a:srgbClr val="152B48"/>
                </a:solidFill>
                <a:latin typeface="Montserrat" pitchFamily="2" charset="77"/>
                <a:cs typeface="Arial"/>
              </a:rPr>
              <a:t>necesarios</a:t>
            </a:r>
            <a:r>
              <a:rPr sz="2000" b="1" spc="-25" dirty="0">
                <a:solidFill>
                  <a:srgbClr val="152B48"/>
                </a:solidFill>
                <a:latin typeface="Montserrat" pitchFamily="2" charset="77"/>
                <a:cs typeface="Arial"/>
              </a:rPr>
              <a:t> </a:t>
            </a:r>
            <a:r>
              <a:rPr sz="2000" b="1" spc="-65" dirty="0" err="1">
                <a:solidFill>
                  <a:srgbClr val="152B48"/>
                </a:solidFill>
                <a:latin typeface="Montserrat" pitchFamily="2" charset="77"/>
                <a:cs typeface="Arial"/>
              </a:rPr>
              <a:t>estudios</a:t>
            </a:r>
            <a:r>
              <a:rPr sz="2000" b="1" spc="75" dirty="0">
                <a:solidFill>
                  <a:srgbClr val="152B48"/>
                </a:solidFill>
                <a:latin typeface="Montserrat" pitchFamily="2" charset="77"/>
                <a:cs typeface="Arial"/>
              </a:rPr>
              <a:t> </a:t>
            </a:r>
            <a:r>
              <a:rPr sz="2000" b="1" dirty="0">
                <a:solidFill>
                  <a:srgbClr val="152B48"/>
                </a:solidFill>
                <a:latin typeface="Montserrat" pitchFamily="2" charset="77"/>
                <a:cs typeface="Arial"/>
              </a:rPr>
              <a:t>adicionales):</a:t>
            </a:r>
            <a:endParaRPr sz="2000" dirty="0">
              <a:solidFill>
                <a:srgbClr val="152B48"/>
              </a:solidFill>
              <a:latin typeface="Montserrat" pitchFamily="2" charset="77"/>
              <a:cs typeface="Arial"/>
            </a:endParaRPr>
          </a:p>
          <a:p>
            <a:pPr marL="763905" lvl="1" indent="-294005">
              <a:spcBef>
                <a:spcPts val="1480"/>
              </a:spcBef>
              <a:buFont typeface="Arial" panose="020B0604020202020204" pitchFamily="34" charset="0"/>
              <a:buChar char="•"/>
              <a:tabLst>
                <a:tab pos="763270" algn="l"/>
                <a:tab pos="763905" algn="l"/>
              </a:tabLst>
            </a:pPr>
            <a:r>
              <a:rPr spc="45" dirty="0">
                <a:solidFill>
                  <a:srgbClr val="152B48"/>
                </a:solidFill>
                <a:latin typeface="Montserrat" pitchFamily="2" charset="77"/>
                <a:cs typeface="Arial"/>
              </a:rPr>
              <a:t>Aumento </a:t>
            </a:r>
            <a:r>
              <a:rPr spc="5" dirty="0">
                <a:solidFill>
                  <a:srgbClr val="152B48"/>
                </a:solidFill>
                <a:latin typeface="Montserrat" pitchFamily="2" charset="77"/>
                <a:cs typeface="Arial"/>
              </a:rPr>
              <a:t>simétrico </a:t>
            </a:r>
            <a:r>
              <a:rPr spc="40" dirty="0">
                <a:solidFill>
                  <a:srgbClr val="152B48"/>
                </a:solidFill>
                <a:latin typeface="Montserrat" pitchFamily="2" charset="77"/>
                <a:cs typeface="Arial"/>
              </a:rPr>
              <a:t>del </a:t>
            </a:r>
            <a:r>
              <a:rPr spc="65" dirty="0" err="1">
                <a:solidFill>
                  <a:srgbClr val="152B48"/>
                </a:solidFill>
                <a:latin typeface="Montserrat" pitchFamily="2" charset="77"/>
                <a:cs typeface="Arial"/>
              </a:rPr>
              <a:t>tamaño</a:t>
            </a:r>
            <a:r>
              <a:rPr spc="-70" dirty="0">
                <a:solidFill>
                  <a:srgbClr val="152B48"/>
                </a:solidFill>
                <a:latin typeface="Montserrat" pitchFamily="2" charset="77"/>
                <a:cs typeface="Arial"/>
              </a:rPr>
              <a:t> </a:t>
            </a:r>
            <a:r>
              <a:rPr spc="40" dirty="0" err="1">
                <a:solidFill>
                  <a:srgbClr val="152B48"/>
                </a:solidFill>
                <a:latin typeface="Montserrat" pitchFamily="2" charset="77"/>
                <a:cs typeface="Arial"/>
              </a:rPr>
              <a:t>tiroideo</a:t>
            </a:r>
            <a:r>
              <a:rPr lang="es-ES" spc="40" dirty="0">
                <a:solidFill>
                  <a:srgbClr val="152B48"/>
                </a:solidFill>
                <a:latin typeface="Montserrat" pitchFamily="2" charset="77"/>
                <a:cs typeface="Arial"/>
              </a:rPr>
              <a:t>.</a:t>
            </a:r>
            <a:endParaRPr dirty="0">
              <a:solidFill>
                <a:srgbClr val="152B48"/>
              </a:solidFill>
              <a:latin typeface="Montserrat" pitchFamily="2" charset="77"/>
              <a:cs typeface="Arial"/>
            </a:endParaRPr>
          </a:p>
          <a:p>
            <a:pPr marL="765175" lvl="1" indent="-295275">
              <a:spcBef>
                <a:spcPts val="1140"/>
              </a:spcBef>
              <a:buFont typeface="Arial" panose="020B0604020202020204" pitchFamily="34" charset="0"/>
              <a:buChar char="•"/>
              <a:tabLst>
                <a:tab pos="765175" algn="l"/>
                <a:tab pos="765810" algn="l"/>
              </a:tabLst>
            </a:pPr>
            <a:r>
              <a:rPr spc="35" dirty="0">
                <a:solidFill>
                  <a:srgbClr val="152B48"/>
                </a:solidFill>
                <a:latin typeface="Montserrat" pitchFamily="2" charset="77"/>
                <a:cs typeface="Arial"/>
              </a:rPr>
              <a:t>Orbitopatía </a:t>
            </a:r>
            <a:r>
              <a:rPr spc="30" dirty="0">
                <a:solidFill>
                  <a:srgbClr val="152B48"/>
                </a:solidFill>
                <a:latin typeface="Montserrat" pitchFamily="2" charset="77"/>
                <a:cs typeface="Arial"/>
              </a:rPr>
              <a:t>de </a:t>
            </a:r>
            <a:r>
              <a:rPr spc="20" dirty="0" err="1">
                <a:solidFill>
                  <a:srgbClr val="152B48"/>
                </a:solidFill>
                <a:latin typeface="Montserrat" pitchFamily="2" charset="77"/>
                <a:cs typeface="Arial"/>
              </a:rPr>
              <a:t>inicio</a:t>
            </a:r>
            <a:r>
              <a:rPr spc="30" dirty="0">
                <a:solidFill>
                  <a:srgbClr val="152B48"/>
                </a:solidFill>
                <a:latin typeface="Montserrat" pitchFamily="2" charset="77"/>
                <a:cs typeface="Arial"/>
              </a:rPr>
              <a:t> </a:t>
            </a:r>
            <a:r>
              <a:rPr spc="35" dirty="0" err="1">
                <a:solidFill>
                  <a:srgbClr val="152B48"/>
                </a:solidFill>
                <a:latin typeface="Montserrat" pitchFamily="2" charset="77"/>
                <a:cs typeface="Arial"/>
              </a:rPr>
              <a:t>reciente</a:t>
            </a:r>
            <a:r>
              <a:rPr lang="es-ES" spc="35" dirty="0">
                <a:solidFill>
                  <a:srgbClr val="152B48"/>
                </a:solidFill>
                <a:latin typeface="Montserrat" pitchFamily="2" charset="77"/>
                <a:cs typeface="Arial"/>
              </a:rPr>
              <a:t>.</a:t>
            </a:r>
            <a:endParaRPr dirty="0">
              <a:solidFill>
                <a:srgbClr val="152B48"/>
              </a:solidFill>
              <a:latin typeface="Montserrat" pitchFamily="2" charset="77"/>
              <a:cs typeface="Arial"/>
            </a:endParaRPr>
          </a:p>
          <a:p>
            <a:pPr marL="756285" lvl="1" indent="-286385">
              <a:spcBef>
                <a:spcPts val="1140"/>
              </a:spcBef>
              <a:buFont typeface="Arial" panose="020B0604020202020204" pitchFamily="34" charset="0"/>
              <a:buChar char="•"/>
              <a:tabLst>
                <a:tab pos="756285" algn="l"/>
                <a:tab pos="756920" algn="l"/>
              </a:tabLst>
            </a:pPr>
            <a:r>
              <a:rPr lang="es-CO" spc="10" dirty="0">
                <a:solidFill>
                  <a:srgbClr val="152B48"/>
                </a:solidFill>
                <a:latin typeface="Montserrat" pitchFamily="2" charset="77"/>
                <a:cs typeface="Arial"/>
              </a:rPr>
              <a:t>Cuadro de tirotoxicosis. </a:t>
            </a:r>
            <a:endParaRPr lang="es-CO" spc="5" dirty="0">
              <a:solidFill>
                <a:srgbClr val="152B48"/>
              </a:solidFill>
              <a:latin typeface="Montserrat" pitchFamily="2" charset="77"/>
              <a:cs typeface="Arial"/>
            </a:endParaRPr>
          </a:p>
          <a:p>
            <a:pPr marL="756285" lvl="1" indent="-286385">
              <a:spcBef>
                <a:spcPts val="1140"/>
              </a:spcBef>
              <a:buFont typeface="Arial" panose="020B0604020202020204" pitchFamily="34" charset="0"/>
              <a:buChar char="•"/>
              <a:tabLst>
                <a:tab pos="756285" algn="l"/>
                <a:tab pos="756920" algn="l"/>
              </a:tabLst>
            </a:pPr>
            <a:r>
              <a:rPr lang="es-CO" spc="5" dirty="0" err="1">
                <a:solidFill>
                  <a:srgbClr val="152B48"/>
                </a:solidFill>
                <a:latin typeface="Montserrat" pitchFamily="2" charset="77"/>
                <a:cs typeface="Arial"/>
              </a:rPr>
              <a:t>Dermopatía</a:t>
            </a:r>
            <a:r>
              <a:rPr lang="es-CO" spc="5" dirty="0">
                <a:solidFill>
                  <a:srgbClr val="152B48"/>
                </a:solidFill>
                <a:latin typeface="Montserrat" pitchFamily="2" charset="77"/>
                <a:cs typeface="Arial"/>
              </a:rPr>
              <a:t>.  </a:t>
            </a:r>
          </a:p>
          <a:p>
            <a:pPr marL="469900" lvl="1">
              <a:spcBef>
                <a:spcPts val="1140"/>
              </a:spcBef>
              <a:tabLst>
                <a:tab pos="756285" algn="l"/>
                <a:tab pos="756920" algn="l"/>
              </a:tabLst>
            </a:pPr>
            <a:endParaRPr sz="1600" dirty="0">
              <a:solidFill>
                <a:srgbClr val="152B48"/>
              </a:solidFill>
              <a:latin typeface="Montserrat" pitchFamily="2" charset="77"/>
              <a:cs typeface="Arial"/>
            </a:endParaRPr>
          </a:p>
        </p:txBody>
      </p:sp>
      <p:sp>
        <p:nvSpPr>
          <p:cNvPr id="5" name="object 5"/>
          <p:cNvSpPr/>
          <p:nvPr/>
        </p:nvSpPr>
        <p:spPr>
          <a:xfrm>
            <a:off x="8462308" y="2227273"/>
            <a:ext cx="2729017" cy="359114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4"/>
          <p:cNvSpPr txBox="1"/>
          <p:nvPr/>
        </p:nvSpPr>
        <p:spPr>
          <a:xfrm>
            <a:off x="225286" y="1005587"/>
            <a:ext cx="5228590" cy="382156"/>
          </a:xfrm>
          <a:prstGeom prst="rect">
            <a:avLst/>
          </a:prstGeom>
        </p:spPr>
        <p:txBody>
          <a:bodyPr vert="horz" wrap="square" lIns="0" tIns="12700" rIns="0" bIns="0" rtlCol="0">
            <a:spAutoFit/>
          </a:bodyPr>
          <a:lstStyle/>
          <a:p>
            <a:pPr marL="469900" lvl="1">
              <a:spcBef>
                <a:spcPts val="1140"/>
              </a:spcBef>
              <a:tabLst>
                <a:tab pos="756285" algn="l"/>
                <a:tab pos="756920" algn="l"/>
              </a:tabLst>
            </a:pPr>
            <a:r>
              <a:rPr lang="es-CO" sz="2400" b="1" dirty="0">
                <a:solidFill>
                  <a:srgbClr val="152B48"/>
                </a:solidFill>
                <a:latin typeface="Montserrat" pitchFamily="2" charset="77"/>
                <a:cs typeface="Arial"/>
              </a:rPr>
              <a:t>Diagnóstico</a:t>
            </a:r>
            <a:endParaRPr sz="2400" dirty="0">
              <a:solidFill>
                <a:srgbClr val="152B48"/>
              </a:solidFill>
              <a:latin typeface="Montserrat" pitchFamily="2" charset="77"/>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595" y="158908"/>
            <a:ext cx="7863778" cy="689932"/>
          </a:xfrm>
          <a:prstGeom prst="rect">
            <a:avLst/>
          </a:prstGeom>
        </p:spPr>
        <p:txBody>
          <a:bodyPr vert="horz" wrap="square" lIns="0" tIns="12700" rIns="0" bIns="0" rtlCol="0" anchor="ctr">
            <a:spAutoFit/>
          </a:bodyPr>
          <a:lstStyle/>
          <a:p>
            <a:pPr marL="12700">
              <a:lnSpc>
                <a:spcPct val="100000"/>
              </a:lnSpc>
              <a:spcBef>
                <a:spcPts val="100"/>
              </a:spcBef>
            </a:pPr>
            <a:r>
              <a:rPr spc="-320" dirty="0"/>
              <a:t>ENFERMEDAD </a:t>
            </a:r>
            <a:r>
              <a:rPr spc="-370" dirty="0"/>
              <a:t>DE</a:t>
            </a:r>
            <a:r>
              <a:rPr spc="335" dirty="0"/>
              <a:t> </a:t>
            </a:r>
            <a:r>
              <a:rPr spc="-300" dirty="0"/>
              <a:t>GRAVES</a:t>
            </a:r>
            <a:endParaRPr dirty="0"/>
          </a:p>
        </p:txBody>
      </p:sp>
      <p:sp>
        <p:nvSpPr>
          <p:cNvPr id="3" name="object 3"/>
          <p:cNvSpPr/>
          <p:nvPr/>
        </p:nvSpPr>
        <p:spPr>
          <a:xfrm>
            <a:off x="4793681" y="1926627"/>
            <a:ext cx="7128788" cy="373012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145777" y="5622714"/>
            <a:ext cx="5397500" cy="258404"/>
          </a:xfrm>
          <a:prstGeom prst="rect">
            <a:avLst/>
          </a:prstGeom>
        </p:spPr>
        <p:txBody>
          <a:bodyPr vert="horz" wrap="square" lIns="0" tIns="12065" rIns="0" bIns="0" rtlCol="0">
            <a:spAutoFit/>
          </a:bodyPr>
          <a:lstStyle/>
          <a:p>
            <a:pPr marL="1670050">
              <a:spcBef>
                <a:spcPts val="95"/>
              </a:spcBef>
              <a:tabLst>
                <a:tab pos="3871595" algn="l"/>
              </a:tabLst>
            </a:pPr>
            <a:r>
              <a:rPr sz="1600" b="1" spc="-10" dirty="0">
                <a:solidFill>
                  <a:srgbClr val="FF0000"/>
                </a:solidFill>
                <a:latin typeface="Arial"/>
                <a:cs typeface="Arial"/>
              </a:rPr>
              <a:t>Orbitopatía	</a:t>
            </a:r>
            <a:r>
              <a:rPr sz="1600" b="1" spc="10" dirty="0" err="1">
                <a:solidFill>
                  <a:srgbClr val="FF0000"/>
                </a:solidFill>
                <a:latin typeface="Arial"/>
                <a:cs typeface="Arial"/>
              </a:rPr>
              <a:t>Dermopatía</a:t>
            </a:r>
            <a:endParaRPr sz="1600" dirty="0">
              <a:latin typeface="Arial"/>
              <a:cs typeface="Arial"/>
            </a:endParaRPr>
          </a:p>
        </p:txBody>
      </p:sp>
      <p:sp>
        <p:nvSpPr>
          <p:cNvPr id="5" name="object 5"/>
          <p:cNvSpPr txBox="1"/>
          <p:nvPr/>
        </p:nvSpPr>
        <p:spPr>
          <a:xfrm>
            <a:off x="9793973" y="5622714"/>
            <a:ext cx="1628139" cy="258404"/>
          </a:xfrm>
          <a:prstGeom prst="rect">
            <a:avLst/>
          </a:prstGeom>
        </p:spPr>
        <p:txBody>
          <a:bodyPr vert="horz" wrap="square" lIns="0" tIns="12065" rIns="0" bIns="0" rtlCol="0">
            <a:spAutoFit/>
          </a:bodyPr>
          <a:lstStyle/>
          <a:p>
            <a:pPr marL="457200">
              <a:spcBef>
                <a:spcPts val="95"/>
              </a:spcBef>
            </a:pPr>
            <a:r>
              <a:rPr sz="1600" b="1" spc="25" dirty="0" err="1">
                <a:solidFill>
                  <a:srgbClr val="FF0000"/>
                </a:solidFill>
                <a:latin typeface="Arial"/>
                <a:cs typeface="Arial"/>
              </a:rPr>
              <a:t>Acropaquía</a:t>
            </a:r>
            <a:endParaRPr sz="1600" dirty="0">
              <a:latin typeface="Arial"/>
              <a:cs typeface="Arial"/>
            </a:endParaRPr>
          </a:p>
        </p:txBody>
      </p:sp>
      <p:sp>
        <p:nvSpPr>
          <p:cNvPr id="6" name="object 6"/>
          <p:cNvSpPr/>
          <p:nvPr/>
        </p:nvSpPr>
        <p:spPr>
          <a:xfrm>
            <a:off x="4542692" y="3023307"/>
            <a:ext cx="240779" cy="171754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solidFill>
                <a:srgbClr val="00AAA7"/>
              </a:solidFill>
              <a:latin typeface="Montserrat" pitchFamily="2" charset="77"/>
            </a:endParaRPr>
          </a:p>
        </p:txBody>
      </p:sp>
      <p:sp>
        <p:nvSpPr>
          <p:cNvPr id="7" name="object 7"/>
          <p:cNvSpPr txBox="1"/>
          <p:nvPr/>
        </p:nvSpPr>
        <p:spPr>
          <a:xfrm>
            <a:off x="600595" y="841846"/>
            <a:ext cx="4534535" cy="382156"/>
          </a:xfrm>
          <a:prstGeom prst="rect">
            <a:avLst/>
          </a:prstGeom>
        </p:spPr>
        <p:txBody>
          <a:bodyPr vert="horz" wrap="square" lIns="0" tIns="12700" rIns="0" bIns="0" rtlCol="0">
            <a:spAutoFit/>
          </a:bodyPr>
          <a:lstStyle/>
          <a:p>
            <a:pPr marL="12700">
              <a:spcBef>
                <a:spcPts val="100"/>
              </a:spcBef>
            </a:pPr>
            <a:r>
              <a:rPr sz="2400" b="1" spc="15" dirty="0" err="1">
                <a:solidFill>
                  <a:srgbClr val="152B48"/>
                </a:solidFill>
                <a:latin typeface="Arial"/>
                <a:cs typeface="Arial"/>
              </a:rPr>
              <a:t>Manifestaciones</a:t>
            </a:r>
            <a:r>
              <a:rPr sz="2400" b="1" spc="60" dirty="0">
                <a:solidFill>
                  <a:srgbClr val="152B48"/>
                </a:solidFill>
                <a:latin typeface="Arial"/>
                <a:cs typeface="Arial"/>
              </a:rPr>
              <a:t> </a:t>
            </a:r>
            <a:r>
              <a:rPr sz="2400" b="1" dirty="0" err="1">
                <a:solidFill>
                  <a:srgbClr val="152B48"/>
                </a:solidFill>
                <a:latin typeface="Arial"/>
                <a:cs typeface="Arial"/>
              </a:rPr>
              <a:t>extratiroideas</a:t>
            </a:r>
            <a:endParaRPr sz="2400" dirty="0">
              <a:solidFill>
                <a:srgbClr val="152B48"/>
              </a:solidFill>
              <a:latin typeface="Arial"/>
              <a:cs typeface="Arial"/>
            </a:endParaRPr>
          </a:p>
        </p:txBody>
      </p:sp>
      <p:sp>
        <p:nvSpPr>
          <p:cNvPr id="8" name="object 8"/>
          <p:cNvSpPr txBox="1"/>
          <p:nvPr/>
        </p:nvSpPr>
        <p:spPr>
          <a:xfrm>
            <a:off x="5374747" y="1501134"/>
            <a:ext cx="3089626" cy="566822"/>
          </a:xfrm>
          <a:prstGeom prst="rect">
            <a:avLst/>
          </a:prstGeom>
        </p:spPr>
        <p:txBody>
          <a:bodyPr vert="horz" wrap="square" lIns="0" tIns="12700" rIns="0" bIns="0" rtlCol="0">
            <a:spAutoFit/>
          </a:bodyPr>
          <a:lstStyle/>
          <a:p>
            <a:pPr marL="361950" indent="-349250">
              <a:spcBef>
                <a:spcPts val="100"/>
              </a:spcBef>
              <a:buFont typeface="Arial" panose="020B0604020202020204" pitchFamily="34" charset="0"/>
              <a:buChar char="•"/>
              <a:tabLst>
                <a:tab pos="361950" algn="l"/>
                <a:tab pos="362585" algn="l"/>
              </a:tabLst>
            </a:pPr>
            <a:r>
              <a:rPr sz="1200" spc="45" dirty="0" err="1">
                <a:solidFill>
                  <a:srgbClr val="152B48"/>
                </a:solidFill>
                <a:latin typeface="Montserrat" pitchFamily="2" charset="77"/>
                <a:cs typeface="Arial"/>
              </a:rPr>
              <a:t>Comúnmente</a:t>
            </a:r>
            <a:r>
              <a:rPr sz="1200" spc="50" dirty="0">
                <a:solidFill>
                  <a:srgbClr val="152B48"/>
                </a:solidFill>
                <a:latin typeface="Montserrat" pitchFamily="2" charset="77"/>
                <a:cs typeface="Arial"/>
              </a:rPr>
              <a:t> </a:t>
            </a:r>
            <a:r>
              <a:rPr sz="1200" spc="45" dirty="0" err="1">
                <a:solidFill>
                  <a:srgbClr val="152B48"/>
                </a:solidFill>
                <a:latin typeface="Montserrat" pitchFamily="2" charset="77"/>
                <a:cs typeface="Arial"/>
              </a:rPr>
              <a:t>leve</a:t>
            </a:r>
            <a:r>
              <a:rPr lang="es-ES" sz="1200" spc="4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p>
            <a:pPr marL="355600" indent="-342900">
              <a:buFont typeface="Arial" panose="020B0604020202020204" pitchFamily="34" charset="0"/>
              <a:buChar char="•"/>
              <a:tabLst>
                <a:tab pos="354965" algn="l"/>
                <a:tab pos="355600" algn="l"/>
              </a:tabLst>
            </a:pPr>
            <a:r>
              <a:rPr sz="1200" spc="-75" dirty="0">
                <a:solidFill>
                  <a:srgbClr val="152B48"/>
                </a:solidFill>
                <a:latin typeface="Montserrat" pitchFamily="2" charset="77"/>
                <a:cs typeface="Arial"/>
              </a:rPr>
              <a:t>5% </a:t>
            </a:r>
            <a:r>
              <a:rPr sz="1200" spc="10" dirty="0">
                <a:solidFill>
                  <a:srgbClr val="152B48"/>
                </a:solidFill>
                <a:latin typeface="Montserrat" pitchFamily="2" charset="77"/>
                <a:cs typeface="Arial"/>
              </a:rPr>
              <a:t>formas </a:t>
            </a:r>
            <a:r>
              <a:rPr sz="1200" spc="35" dirty="0">
                <a:solidFill>
                  <a:srgbClr val="152B48"/>
                </a:solidFill>
                <a:latin typeface="Montserrat" pitchFamily="2" charset="77"/>
                <a:cs typeface="Arial"/>
              </a:rPr>
              <a:t>moderadas </a:t>
            </a:r>
            <a:r>
              <a:rPr sz="1200" dirty="0">
                <a:solidFill>
                  <a:srgbClr val="152B48"/>
                </a:solidFill>
                <a:latin typeface="Montserrat" pitchFamily="2" charset="77"/>
                <a:cs typeface="Arial"/>
              </a:rPr>
              <a:t>a</a:t>
            </a:r>
            <a:r>
              <a:rPr sz="1200" spc="220" dirty="0">
                <a:solidFill>
                  <a:srgbClr val="152B48"/>
                </a:solidFill>
                <a:latin typeface="Montserrat" pitchFamily="2" charset="77"/>
                <a:cs typeface="Arial"/>
              </a:rPr>
              <a:t> </a:t>
            </a:r>
            <a:r>
              <a:rPr sz="1200" spc="-5" dirty="0" err="1">
                <a:solidFill>
                  <a:srgbClr val="152B48"/>
                </a:solidFill>
                <a:latin typeface="Montserrat" pitchFamily="2" charset="77"/>
                <a:cs typeface="Arial"/>
              </a:rPr>
              <a:t>severas</a:t>
            </a:r>
            <a:r>
              <a:rPr lang="es-ES" sz="1200" spc="-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p>
            <a:pPr marL="355600" indent="-342900">
              <a:buFont typeface="Arial" panose="020B0604020202020204" pitchFamily="34" charset="0"/>
              <a:buChar char="•"/>
              <a:tabLst>
                <a:tab pos="354965" algn="l"/>
                <a:tab pos="355600" algn="l"/>
              </a:tabLst>
            </a:pPr>
            <a:r>
              <a:rPr sz="1200" spc="-15" dirty="0">
                <a:solidFill>
                  <a:srgbClr val="152B48"/>
                </a:solidFill>
                <a:latin typeface="Montserrat" pitchFamily="2" charset="77"/>
                <a:cs typeface="Arial"/>
              </a:rPr>
              <a:t>Raro </a:t>
            </a:r>
            <a:r>
              <a:rPr sz="1200" spc="35" dirty="0">
                <a:solidFill>
                  <a:srgbClr val="152B48"/>
                </a:solidFill>
                <a:latin typeface="Montserrat" pitchFamily="2" charset="77"/>
                <a:cs typeface="Arial"/>
              </a:rPr>
              <a:t>perdida </a:t>
            </a:r>
            <a:r>
              <a:rPr sz="1200" spc="30" dirty="0">
                <a:solidFill>
                  <a:srgbClr val="152B48"/>
                </a:solidFill>
                <a:latin typeface="Montserrat" pitchFamily="2" charset="77"/>
                <a:cs typeface="Arial"/>
              </a:rPr>
              <a:t>de</a:t>
            </a:r>
            <a:r>
              <a:rPr sz="1200" spc="200" dirty="0">
                <a:solidFill>
                  <a:srgbClr val="152B48"/>
                </a:solidFill>
                <a:latin typeface="Montserrat" pitchFamily="2" charset="77"/>
                <a:cs typeface="Arial"/>
              </a:rPr>
              <a:t> </a:t>
            </a:r>
            <a:r>
              <a:rPr sz="1200" spc="-20" dirty="0" err="1">
                <a:solidFill>
                  <a:srgbClr val="152B48"/>
                </a:solidFill>
                <a:latin typeface="Montserrat" pitchFamily="2" charset="77"/>
                <a:cs typeface="Arial"/>
              </a:rPr>
              <a:t>visión</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p:txBody>
      </p:sp>
      <p:sp>
        <p:nvSpPr>
          <p:cNvPr id="9" name="object 9"/>
          <p:cNvSpPr txBox="1"/>
          <p:nvPr/>
        </p:nvSpPr>
        <p:spPr>
          <a:xfrm>
            <a:off x="7271100" y="4945831"/>
            <a:ext cx="2761615" cy="289823"/>
          </a:xfrm>
          <a:prstGeom prst="rect">
            <a:avLst/>
          </a:prstGeom>
        </p:spPr>
        <p:txBody>
          <a:bodyPr vert="horz" wrap="square" lIns="0" tIns="43180" rIns="0" bIns="0" rtlCol="0">
            <a:spAutoFit/>
          </a:bodyPr>
          <a:lstStyle/>
          <a:p>
            <a:pPr marL="31750" algn="ctr">
              <a:spcBef>
                <a:spcPts val="340"/>
              </a:spcBef>
            </a:pPr>
            <a:r>
              <a:rPr sz="1600" b="1" spc="-20" dirty="0">
                <a:solidFill>
                  <a:srgbClr val="FF0000"/>
                </a:solidFill>
                <a:latin typeface="Arial"/>
                <a:cs typeface="Arial"/>
              </a:rPr>
              <a:t>1</a:t>
            </a:r>
            <a:r>
              <a:rPr lang="es-CO" sz="1600" b="1" spc="-20" dirty="0">
                <a:solidFill>
                  <a:srgbClr val="FF0000"/>
                </a:solidFill>
                <a:latin typeface="Arial"/>
                <a:cs typeface="Arial"/>
              </a:rPr>
              <a:t>-4</a:t>
            </a:r>
            <a:r>
              <a:rPr sz="1600" b="1" spc="-20" dirty="0">
                <a:solidFill>
                  <a:srgbClr val="FF0000"/>
                </a:solidFill>
                <a:latin typeface="Arial"/>
                <a:cs typeface="Arial"/>
              </a:rPr>
              <a:t>%</a:t>
            </a:r>
            <a:endParaRPr sz="1600" dirty="0">
              <a:latin typeface="Arial"/>
              <a:cs typeface="Arial"/>
            </a:endParaRPr>
          </a:p>
        </p:txBody>
      </p:sp>
      <p:sp>
        <p:nvSpPr>
          <p:cNvPr id="10" name="object 4"/>
          <p:cNvSpPr txBox="1"/>
          <p:nvPr/>
        </p:nvSpPr>
        <p:spPr>
          <a:xfrm>
            <a:off x="6515937" y="6275910"/>
            <a:ext cx="5397500" cy="381515"/>
          </a:xfrm>
          <a:prstGeom prst="rect">
            <a:avLst/>
          </a:prstGeom>
        </p:spPr>
        <p:txBody>
          <a:bodyPr vert="horz" wrap="square" lIns="0" tIns="12065" rIns="0" bIns="0" rtlCol="0">
            <a:spAutoFit/>
          </a:bodyPr>
          <a:lstStyle/>
          <a:p>
            <a:pPr algn="r">
              <a:defRPr/>
            </a:pPr>
            <a:r>
              <a:rPr lang="es-CO" sz="1200" spc="30" dirty="0" err="1">
                <a:solidFill>
                  <a:srgbClr val="152B48"/>
                </a:solidFill>
                <a:latin typeface="Montserrat" pitchFamily="2" charset="77"/>
                <a:cs typeface="Arial"/>
              </a:rPr>
              <a:t>Bartalena</a:t>
            </a:r>
            <a:r>
              <a:rPr lang="es-CO" sz="1200" spc="30" dirty="0">
                <a:solidFill>
                  <a:srgbClr val="152B48"/>
                </a:solidFill>
                <a:latin typeface="Montserrat" pitchFamily="2" charset="77"/>
                <a:cs typeface="Arial"/>
              </a:rPr>
              <a:t> </a:t>
            </a:r>
            <a:r>
              <a:rPr lang="es-CO" sz="1200" spc="-55" dirty="0">
                <a:solidFill>
                  <a:srgbClr val="152B48"/>
                </a:solidFill>
                <a:latin typeface="Montserrat" pitchFamily="2" charset="77"/>
                <a:cs typeface="Arial"/>
              </a:rPr>
              <a:t>L, </a:t>
            </a:r>
            <a:r>
              <a:rPr lang="es-CO" sz="1200" spc="25" dirty="0" err="1">
                <a:solidFill>
                  <a:srgbClr val="152B48"/>
                </a:solidFill>
                <a:latin typeface="Montserrat" pitchFamily="2" charset="77"/>
                <a:cs typeface="Arial"/>
              </a:rPr>
              <a:t>Fatourechi</a:t>
            </a:r>
            <a:r>
              <a:rPr lang="es-CO" sz="1200" spc="25" dirty="0">
                <a:solidFill>
                  <a:srgbClr val="152B48"/>
                </a:solidFill>
                <a:latin typeface="Montserrat" pitchFamily="2" charset="77"/>
                <a:cs typeface="Arial"/>
              </a:rPr>
              <a:t> </a:t>
            </a:r>
            <a:r>
              <a:rPr lang="es-CO" sz="1200" dirty="0">
                <a:solidFill>
                  <a:srgbClr val="152B48"/>
                </a:solidFill>
                <a:latin typeface="Montserrat" pitchFamily="2" charset="77"/>
                <a:cs typeface="Arial"/>
              </a:rPr>
              <a:t>V. </a:t>
            </a:r>
            <a:r>
              <a:rPr lang="es-CO" sz="1200" spc="10" dirty="0" err="1">
                <a:solidFill>
                  <a:srgbClr val="152B48"/>
                </a:solidFill>
                <a:latin typeface="Montserrat" pitchFamily="2" charset="77"/>
                <a:cs typeface="Arial"/>
              </a:rPr>
              <a:t>Extrathyroidal</a:t>
            </a:r>
            <a:r>
              <a:rPr lang="es-CO" sz="1200" spc="10" dirty="0">
                <a:solidFill>
                  <a:srgbClr val="152B48"/>
                </a:solidFill>
                <a:latin typeface="Montserrat" pitchFamily="2" charset="77"/>
                <a:cs typeface="Arial"/>
              </a:rPr>
              <a:t> </a:t>
            </a:r>
            <a:r>
              <a:rPr lang="es-CO" sz="1200" spc="15" dirty="0" err="1">
                <a:solidFill>
                  <a:srgbClr val="152B48"/>
                </a:solidFill>
                <a:latin typeface="Montserrat" pitchFamily="2" charset="77"/>
                <a:cs typeface="Arial"/>
              </a:rPr>
              <a:t>manifestations</a:t>
            </a:r>
            <a:r>
              <a:rPr lang="es-CO" sz="1200" spc="15" dirty="0">
                <a:solidFill>
                  <a:srgbClr val="152B48"/>
                </a:solidFill>
                <a:latin typeface="Montserrat" pitchFamily="2" charset="77"/>
                <a:cs typeface="Arial"/>
              </a:rPr>
              <a:t> </a:t>
            </a:r>
            <a:r>
              <a:rPr lang="es-CO" sz="1200" dirty="0">
                <a:solidFill>
                  <a:srgbClr val="152B48"/>
                </a:solidFill>
                <a:latin typeface="Montserrat" pitchFamily="2" charset="77"/>
                <a:cs typeface="Arial"/>
              </a:rPr>
              <a:t>of Graves' </a:t>
            </a:r>
            <a:r>
              <a:rPr lang="es-CO" sz="1200" spc="-10" dirty="0" err="1">
                <a:solidFill>
                  <a:srgbClr val="152B48"/>
                </a:solidFill>
                <a:latin typeface="Montserrat" pitchFamily="2" charset="77"/>
                <a:cs typeface="Arial"/>
              </a:rPr>
              <a:t>disease</a:t>
            </a:r>
            <a:r>
              <a:rPr lang="es-CO" sz="1200" spc="-10" dirty="0">
                <a:solidFill>
                  <a:srgbClr val="152B48"/>
                </a:solidFill>
                <a:latin typeface="Montserrat" pitchFamily="2" charset="77"/>
                <a:cs typeface="Arial"/>
              </a:rPr>
              <a:t>: </a:t>
            </a:r>
            <a:r>
              <a:rPr lang="es-CO" sz="1200" spc="-5" dirty="0">
                <a:solidFill>
                  <a:srgbClr val="152B48"/>
                </a:solidFill>
                <a:latin typeface="Montserrat" pitchFamily="2" charset="77"/>
                <a:cs typeface="Arial"/>
              </a:rPr>
              <a:t>a 2014 </a:t>
            </a:r>
            <a:r>
              <a:rPr lang="es-CO" sz="1200" spc="45" dirty="0" err="1">
                <a:solidFill>
                  <a:srgbClr val="152B48"/>
                </a:solidFill>
                <a:latin typeface="Montserrat" pitchFamily="2" charset="77"/>
                <a:cs typeface="Arial"/>
              </a:rPr>
              <a:t>update</a:t>
            </a:r>
            <a:r>
              <a:rPr lang="es-CO" sz="1200" spc="45" dirty="0">
                <a:solidFill>
                  <a:srgbClr val="152B48"/>
                </a:solidFill>
                <a:latin typeface="Montserrat" pitchFamily="2" charset="77"/>
                <a:cs typeface="Arial"/>
              </a:rPr>
              <a:t>. </a:t>
            </a:r>
            <a:r>
              <a:rPr lang="es-CO" sz="1200" spc="-20" dirty="0">
                <a:solidFill>
                  <a:srgbClr val="152B48"/>
                </a:solidFill>
                <a:latin typeface="Montserrat" pitchFamily="2" charset="77"/>
                <a:cs typeface="Arial"/>
              </a:rPr>
              <a:t>J</a:t>
            </a:r>
            <a:r>
              <a:rPr lang="es-CO" sz="1200" spc="5" dirty="0">
                <a:solidFill>
                  <a:srgbClr val="152B48"/>
                </a:solidFill>
                <a:latin typeface="Montserrat" pitchFamily="2" charset="77"/>
                <a:cs typeface="Arial"/>
              </a:rPr>
              <a:t> </a:t>
            </a:r>
            <a:r>
              <a:rPr lang="es-CO" sz="1200" spc="5" dirty="0" err="1">
                <a:solidFill>
                  <a:srgbClr val="152B48"/>
                </a:solidFill>
                <a:latin typeface="Montserrat" pitchFamily="2" charset="77"/>
                <a:cs typeface="Arial"/>
              </a:rPr>
              <a:t>Endocrinol</a:t>
            </a:r>
            <a:r>
              <a:rPr lang="es-CO" sz="1200" dirty="0">
                <a:solidFill>
                  <a:srgbClr val="152B48"/>
                </a:solidFill>
                <a:latin typeface="Montserrat" pitchFamily="2" charset="77"/>
                <a:cs typeface="Arial"/>
              </a:rPr>
              <a:t> </a:t>
            </a:r>
            <a:r>
              <a:rPr lang="es-CO" sz="1200" spc="-5" dirty="0" err="1">
                <a:solidFill>
                  <a:srgbClr val="152B48"/>
                </a:solidFill>
                <a:latin typeface="Montserrat" pitchFamily="2" charset="77"/>
                <a:cs typeface="Arial"/>
              </a:rPr>
              <a:t>Invest</a:t>
            </a:r>
            <a:r>
              <a:rPr lang="es-CO" sz="1200" spc="-5" dirty="0">
                <a:solidFill>
                  <a:srgbClr val="152B48"/>
                </a:solidFill>
                <a:latin typeface="Montserrat" pitchFamily="2" charset="77"/>
                <a:cs typeface="Arial"/>
              </a:rPr>
              <a:t>. 2014 </a:t>
            </a:r>
            <a:r>
              <a:rPr lang="es-CO" sz="1200" dirty="0">
                <a:solidFill>
                  <a:srgbClr val="152B48"/>
                </a:solidFill>
                <a:latin typeface="Montserrat" pitchFamily="2" charset="77"/>
                <a:cs typeface="Arial"/>
              </a:rPr>
              <a:t>Aug;37(8):691-</a:t>
            </a:r>
            <a:r>
              <a:rPr lang="es-CO" sz="1200" spc="-15" dirty="0">
                <a:solidFill>
                  <a:srgbClr val="152B48"/>
                </a:solidFill>
                <a:latin typeface="Montserrat" pitchFamily="2" charset="77"/>
                <a:cs typeface="Arial"/>
              </a:rPr>
              <a:t> </a:t>
            </a:r>
            <a:r>
              <a:rPr lang="es-CO" sz="1200" spc="-5" dirty="0">
                <a:solidFill>
                  <a:srgbClr val="152B48"/>
                </a:solidFill>
                <a:latin typeface="Montserrat" pitchFamily="2" charset="77"/>
                <a:cs typeface="Arial"/>
              </a:rPr>
              <a:t>700.</a:t>
            </a:r>
            <a:endParaRPr lang="es-CO" sz="1200" dirty="0">
              <a:solidFill>
                <a:srgbClr val="152B48"/>
              </a:solidFill>
              <a:latin typeface="Montserrat" pitchFamily="2" charset="77"/>
              <a:cs typeface="Arial"/>
            </a:endParaRPr>
          </a:p>
        </p:txBody>
      </p:sp>
      <p:sp>
        <p:nvSpPr>
          <p:cNvPr id="11" name="object 4"/>
          <p:cNvSpPr txBox="1"/>
          <p:nvPr/>
        </p:nvSpPr>
        <p:spPr>
          <a:xfrm>
            <a:off x="5261114" y="3356166"/>
            <a:ext cx="6930886" cy="258404"/>
          </a:xfrm>
          <a:prstGeom prst="rect">
            <a:avLst/>
          </a:prstGeom>
        </p:spPr>
        <p:txBody>
          <a:bodyPr vert="horz" wrap="square" lIns="0" tIns="12065" rIns="0" bIns="0" rtlCol="0">
            <a:spAutoFit/>
          </a:bodyPr>
          <a:lstStyle/>
          <a:p>
            <a:pPr marL="1670050">
              <a:spcBef>
                <a:spcPts val="95"/>
              </a:spcBef>
              <a:tabLst>
                <a:tab pos="3871595" algn="l"/>
              </a:tabLst>
            </a:pPr>
            <a:r>
              <a:rPr sz="1600" b="1" spc="-10" dirty="0" err="1">
                <a:solidFill>
                  <a:srgbClr val="FF0000"/>
                </a:solidFill>
                <a:latin typeface="Montserrat" pitchFamily="2" charset="77"/>
                <a:cs typeface="Arial"/>
              </a:rPr>
              <a:t>Orbitopat</a:t>
            </a:r>
            <a:r>
              <a:rPr lang="es-CO" sz="1600" b="1" spc="-10" dirty="0">
                <a:solidFill>
                  <a:srgbClr val="FF0000"/>
                </a:solidFill>
                <a:latin typeface="Montserrat" pitchFamily="2" charset="77"/>
                <a:cs typeface="Arial"/>
              </a:rPr>
              <a:t>ía + </a:t>
            </a:r>
            <a:r>
              <a:rPr lang="es-CO" sz="1600" b="1" spc="10" dirty="0">
                <a:solidFill>
                  <a:srgbClr val="FF0000"/>
                </a:solidFill>
                <a:latin typeface="Montserrat" pitchFamily="2" charset="77"/>
                <a:cs typeface="Arial"/>
              </a:rPr>
              <a:t>d</a:t>
            </a:r>
            <a:r>
              <a:rPr sz="1600" b="1" spc="10" dirty="0" err="1">
                <a:solidFill>
                  <a:srgbClr val="FF0000"/>
                </a:solidFill>
                <a:latin typeface="Montserrat" pitchFamily="2" charset="77"/>
                <a:cs typeface="Arial"/>
              </a:rPr>
              <a:t>ermopatía</a:t>
            </a:r>
            <a:r>
              <a:rPr lang="es-CO" sz="1600" b="1" spc="10" dirty="0">
                <a:solidFill>
                  <a:srgbClr val="FF0000"/>
                </a:solidFill>
                <a:latin typeface="Montserrat" pitchFamily="2" charset="77"/>
                <a:cs typeface="Arial"/>
              </a:rPr>
              <a:t> + bocio difuso: 10-15%.</a:t>
            </a:r>
            <a:endParaRPr sz="1600" dirty="0">
              <a:latin typeface="Montserrat" pitchFamily="2" charset="77"/>
              <a:cs typeface="Arial"/>
            </a:endParaRPr>
          </a:p>
        </p:txBody>
      </p:sp>
      <p:sp>
        <p:nvSpPr>
          <p:cNvPr id="12" name="object 9"/>
          <p:cNvSpPr txBox="1"/>
          <p:nvPr/>
        </p:nvSpPr>
        <p:spPr>
          <a:xfrm>
            <a:off x="9430385" y="5056990"/>
            <a:ext cx="2761615" cy="289823"/>
          </a:xfrm>
          <a:prstGeom prst="rect">
            <a:avLst/>
          </a:prstGeom>
        </p:spPr>
        <p:txBody>
          <a:bodyPr vert="horz" wrap="square" lIns="0" tIns="43180" rIns="0" bIns="0" rtlCol="0">
            <a:spAutoFit/>
          </a:bodyPr>
          <a:lstStyle/>
          <a:p>
            <a:pPr marL="31750" algn="ctr">
              <a:spcBef>
                <a:spcPts val="340"/>
              </a:spcBef>
            </a:pPr>
            <a:r>
              <a:rPr lang="es-CO" sz="1600" b="1" spc="-20" dirty="0">
                <a:solidFill>
                  <a:srgbClr val="FF0000"/>
                </a:solidFill>
                <a:latin typeface="Arial"/>
                <a:cs typeface="Arial"/>
              </a:rPr>
              <a:t>20% con dermopatía.</a:t>
            </a:r>
            <a:endParaRPr sz="1600" dirty="0">
              <a:latin typeface="Arial"/>
              <a:cs typeface="Arial"/>
            </a:endParaRPr>
          </a:p>
        </p:txBody>
      </p:sp>
      <p:sp>
        <p:nvSpPr>
          <p:cNvPr id="14" name="object 9">
            <a:extLst>
              <a:ext uri="{FF2B5EF4-FFF2-40B4-BE49-F238E27FC236}">
                <a16:creationId xmlns:a16="http://schemas.microsoft.com/office/drawing/2014/main" id="{F61A78B2-4425-F240-BE4E-B8D0E3ACD461}"/>
              </a:ext>
            </a:extLst>
          </p:cNvPr>
          <p:cNvSpPr txBox="1"/>
          <p:nvPr/>
        </p:nvSpPr>
        <p:spPr>
          <a:xfrm>
            <a:off x="5135130" y="1158366"/>
            <a:ext cx="2761615" cy="289823"/>
          </a:xfrm>
          <a:prstGeom prst="rect">
            <a:avLst/>
          </a:prstGeom>
        </p:spPr>
        <p:txBody>
          <a:bodyPr vert="horz" wrap="square" lIns="0" tIns="43180" rIns="0" bIns="0" rtlCol="0">
            <a:spAutoFit/>
          </a:bodyPr>
          <a:lstStyle/>
          <a:p>
            <a:pPr marL="31750" algn="ctr">
              <a:spcBef>
                <a:spcPts val="340"/>
              </a:spcBef>
            </a:pPr>
            <a:r>
              <a:rPr lang="es-ES" sz="1600" b="1" spc="-20" dirty="0">
                <a:solidFill>
                  <a:srgbClr val="FF0000"/>
                </a:solidFill>
                <a:latin typeface="Arial"/>
                <a:cs typeface="Arial"/>
              </a:rPr>
              <a:t>25</a:t>
            </a:r>
            <a:r>
              <a:rPr sz="1600" b="1" spc="-20" dirty="0">
                <a:solidFill>
                  <a:srgbClr val="FF0000"/>
                </a:solidFill>
                <a:latin typeface="Arial"/>
                <a:cs typeface="Arial"/>
              </a:rPr>
              <a:t>%</a:t>
            </a:r>
            <a:endParaRPr sz="16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41914" y="750676"/>
            <a:ext cx="3733800" cy="2438400"/>
          </a:xfrm>
          <a:prstGeom prst="rect">
            <a:avLst/>
          </a:prstGeom>
        </p:spPr>
      </p:pic>
      <p:sp>
        <p:nvSpPr>
          <p:cNvPr id="5" name="Elipse 4"/>
          <p:cNvSpPr/>
          <p:nvPr/>
        </p:nvSpPr>
        <p:spPr>
          <a:xfrm>
            <a:off x="8150087" y="921440"/>
            <a:ext cx="3429000" cy="2209799"/>
          </a:xfrm>
          <a:prstGeom prst="ellipse">
            <a:avLst/>
          </a:prstGeom>
          <a:solidFill>
            <a:srgbClr val="00A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latin typeface="Montserrat" pitchFamily="2" charset="77"/>
              </a:rPr>
              <a:t>TRAbs</a:t>
            </a:r>
            <a:r>
              <a:rPr lang="es-CO" sz="2400" b="1" dirty="0">
                <a:latin typeface="Montserrat" pitchFamily="2" charset="77"/>
              </a:rPr>
              <a:t> </a:t>
            </a:r>
          </a:p>
          <a:p>
            <a:pPr algn="ctr"/>
            <a:r>
              <a:rPr lang="es-CO" sz="2400" b="1" dirty="0">
                <a:latin typeface="Montserrat" pitchFamily="2" charset="77"/>
              </a:rPr>
              <a:t>Se: 97 %.</a:t>
            </a:r>
          </a:p>
          <a:p>
            <a:pPr algn="ctr"/>
            <a:r>
              <a:rPr lang="es-CO" sz="2400" b="1" dirty="0">
                <a:latin typeface="Montserrat" pitchFamily="2" charset="77"/>
              </a:rPr>
              <a:t>Esp: 98-99%.</a:t>
            </a:r>
          </a:p>
        </p:txBody>
      </p:sp>
      <p:pic>
        <p:nvPicPr>
          <p:cNvPr id="6" name="Imagen 5"/>
          <p:cNvPicPr>
            <a:picLocks noChangeAspect="1"/>
          </p:cNvPicPr>
          <p:nvPr/>
        </p:nvPicPr>
        <p:blipFill>
          <a:blip r:embed="rId3"/>
          <a:stretch>
            <a:fillRect/>
          </a:stretch>
        </p:blipFill>
        <p:spPr>
          <a:xfrm>
            <a:off x="6003235" y="3858180"/>
            <a:ext cx="4000500" cy="1457325"/>
          </a:xfrm>
          <a:prstGeom prst="rect">
            <a:avLst/>
          </a:prstGeom>
        </p:spPr>
      </p:pic>
    </p:spTree>
    <p:extLst>
      <p:ext uri="{BB962C8B-B14F-4D97-AF65-F5344CB8AC3E}">
        <p14:creationId xmlns:p14="http://schemas.microsoft.com/office/powerpoint/2010/main" val="378018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93" y="231358"/>
            <a:ext cx="7754721" cy="1159292"/>
          </a:xfrm>
          <a:prstGeom prst="rect">
            <a:avLst/>
          </a:prstGeom>
        </p:spPr>
        <p:txBody>
          <a:bodyPr vert="horz" wrap="square" lIns="0" tIns="73660" rIns="0" bIns="0" rtlCol="0" anchor="ctr">
            <a:spAutoFit/>
          </a:bodyPr>
          <a:lstStyle/>
          <a:p>
            <a:pPr>
              <a:lnSpc>
                <a:spcPct val="100000"/>
              </a:lnSpc>
              <a:spcBef>
                <a:spcPts val="580"/>
              </a:spcBef>
            </a:pPr>
            <a:r>
              <a:rPr spc="-320" dirty="0">
                <a:latin typeface="Montserrat" pitchFamily="2" charset="77"/>
              </a:rPr>
              <a:t>ENFERMEDAD </a:t>
            </a:r>
            <a:r>
              <a:rPr spc="-370" dirty="0">
                <a:latin typeface="Montserrat" pitchFamily="2" charset="77"/>
              </a:rPr>
              <a:t>DE</a:t>
            </a:r>
            <a:r>
              <a:rPr spc="335" dirty="0">
                <a:latin typeface="Montserrat" pitchFamily="2" charset="77"/>
              </a:rPr>
              <a:t> </a:t>
            </a:r>
            <a:r>
              <a:rPr spc="-300" dirty="0">
                <a:latin typeface="Montserrat" pitchFamily="2" charset="77"/>
              </a:rPr>
              <a:t>GRAVES</a:t>
            </a:r>
            <a:endParaRPr dirty="0">
              <a:latin typeface="Montserrat" pitchFamily="2" charset="77"/>
            </a:endParaRPr>
          </a:p>
          <a:p>
            <a:pPr marL="80010">
              <a:lnSpc>
                <a:spcPct val="100000"/>
              </a:lnSpc>
              <a:spcBef>
                <a:spcPts val="259"/>
              </a:spcBef>
            </a:pPr>
            <a:r>
              <a:rPr sz="2400" spc="15" dirty="0">
                <a:solidFill>
                  <a:srgbClr val="152B48"/>
                </a:solidFill>
                <a:latin typeface="Montserrat" pitchFamily="2" charset="77"/>
                <a:cs typeface="Arial"/>
              </a:rPr>
              <a:t>Manifestaciones</a:t>
            </a:r>
            <a:r>
              <a:rPr sz="2400" spc="105" dirty="0">
                <a:solidFill>
                  <a:srgbClr val="152B48"/>
                </a:solidFill>
                <a:latin typeface="Montserrat" pitchFamily="2" charset="77"/>
                <a:cs typeface="Arial"/>
              </a:rPr>
              <a:t> </a:t>
            </a:r>
            <a:r>
              <a:rPr sz="2400" dirty="0">
                <a:solidFill>
                  <a:srgbClr val="152B48"/>
                </a:solidFill>
                <a:latin typeface="Montserrat" pitchFamily="2" charset="77"/>
                <a:cs typeface="Arial"/>
              </a:rPr>
              <a:t>extratiroideas</a:t>
            </a:r>
          </a:p>
        </p:txBody>
      </p:sp>
      <p:graphicFrame>
        <p:nvGraphicFramePr>
          <p:cNvPr id="5" name="object 5"/>
          <p:cNvGraphicFramePr>
            <a:graphicFrameLocks noGrp="1"/>
          </p:cNvGraphicFramePr>
          <p:nvPr>
            <p:extLst>
              <p:ext uri="{D42A27DB-BD31-4B8C-83A1-F6EECF244321}">
                <p14:modId xmlns:p14="http://schemas.microsoft.com/office/powerpoint/2010/main" val="4237691521"/>
              </p:ext>
            </p:extLst>
          </p:nvPr>
        </p:nvGraphicFramePr>
        <p:xfrm>
          <a:off x="4240697" y="1511293"/>
          <a:ext cx="7898296" cy="4569021"/>
        </p:xfrm>
        <a:graphic>
          <a:graphicData uri="http://schemas.openxmlformats.org/drawingml/2006/table">
            <a:tbl>
              <a:tblPr firstRow="1" bandRow="1">
                <a:tableStyleId>{2D5ABB26-0587-4C30-8999-92F81FD0307C}</a:tableStyleId>
              </a:tblPr>
              <a:tblGrid>
                <a:gridCol w="1325216">
                  <a:extLst>
                    <a:ext uri="{9D8B030D-6E8A-4147-A177-3AD203B41FA5}">
                      <a16:colId xmlns:a16="http://schemas.microsoft.com/office/drawing/2014/main" val="20000"/>
                    </a:ext>
                  </a:extLst>
                </a:gridCol>
                <a:gridCol w="2830794">
                  <a:extLst>
                    <a:ext uri="{9D8B030D-6E8A-4147-A177-3AD203B41FA5}">
                      <a16:colId xmlns:a16="http://schemas.microsoft.com/office/drawing/2014/main" val="20001"/>
                    </a:ext>
                  </a:extLst>
                </a:gridCol>
                <a:gridCol w="3742286">
                  <a:extLst>
                    <a:ext uri="{9D8B030D-6E8A-4147-A177-3AD203B41FA5}">
                      <a16:colId xmlns:a16="http://schemas.microsoft.com/office/drawing/2014/main" val="20002"/>
                    </a:ext>
                  </a:extLst>
                </a:gridCol>
              </a:tblGrid>
              <a:tr h="331031">
                <a:tc>
                  <a:txBody>
                    <a:bodyPr/>
                    <a:lstStyle/>
                    <a:p>
                      <a:pPr>
                        <a:lnSpc>
                          <a:spcPct val="100000"/>
                        </a:lnSpc>
                      </a:pPr>
                      <a:endParaRPr sz="1500" dirty="0">
                        <a:latin typeface="Montserrat" pitchFamily="2" charset="77"/>
                        <a:cs typeface="Times New Roman"/>
                      </a:endParaRPr>
                    </a:p>
                  </a:txBody>
                  <a:tcPr marL="0" marR="0" marT="0" marB="0">
                    <a:solidFill>
                      <a:srgbClr val="152B48"/>
                    </a:solidFill>
                  </a:tcPr>
                </a:tc>
                <a:tc>
                  <a:txBody>
                    <a:bodyPr/>
                    <a:lstStyle/>
                    <a:p>
                      <a:pPr marL="150495">
                        <a:lnSpc>
                          <a:spcPct val="100000"/>
                        </a:lnSpc>
                        <a:spcBef>
                          <a:spcPts val="320"/>
                        </a:spcBef>
                      </a:pPr>
                      <a:r>
                        <a:rPr sz="1800" b="1" spc="-10" dirty="0">
                          <a:solidFill>
                            <a:srgbClr val="FFFFFF"/>
                          </a:solidFill>
                          <a:latin typeface="Montserrat" pitchFamily="2" charset="77"/>
                          <a:cs typeface="Arial"/>
                        </a:rPr>
                        <a:t>Factor </a:t>
                      </a:r>
                      <a:r>
                        <a:rPr sz="1800" b="1" spc="55" dirty="0">
                          <a:solidFill>
                            <a:srgbClr val="FFFFFF"/>
                          </a:solidFill>
                          <a:latin typeface="Montserrat" pitchFamily="2" charset="77"/>
                          <a:cs typeface="Arial"/>
                        </a:rPr>
                        <a:t>de</a:t>
                      </a:r>
                      <a:r>
                        <a:rPr sz="1800" b="1" spc="100" dirty="0">
                          <a:solidFill>
                            <a:srgbClr val="FFFFFF"/>
                          </a:solidFill>
                          <a:latin typeface="Montserrat" pitchFamily="2" charset="77"/>
                          <a:cs typeface="Arial"/>
                        </a:rPr>
                        <a:t> </a:t>
                      </a:r>
                      <a:r>
                        <a:rPr sz="1800" b="1" spc="-25" dirty="0">
                          <a:solidFill>
                            <a:srgbClr val="FFFFFF"/>
                          </a:solidFill>
                          <a:latin typeface="Montserrat" pitchFamily="2" charset="77"/>
                          <a:cs typeface="Arial"/>
                        </a:rPr>
                        <a:t>riesgo</a:t>
                      </a:r>
                      <a:endParaRPr sz="1800" dirty="0">
                        <a:latin typeface="Montserrat" pitchFamily="2" charset="77"/>
                        <a:cs typeface="Arial"/>
                      </a:endParaRPr>
                    </a:p>
                  </a:txBody>
                  <a:tcPr marL="0" marR="0" marT="40640" marB="0">
                    <a:solidFill>
                      <a:srgbClr val="152B48"/>
                    </a:solidFill>
                  </a:tcPr>
                </a:tc>
                <a:tc>
                  <a:txBody>
                    <a:bodyPr/>
                    <a:lstStyle/>
                    <a:p>
                      <a:pPr marL="205104">
                        <a:lnSpc>
                          <a:spcPct val="100000"/>
                        </a:lnSpc>
                        <a:spcBef>
                          <a:spcPts val="320"/>
                        </a:spcBef>
                      </a:pPr>
                      <a:r>
                        <a:rPr sz="1800" b="1" spc="30" dirty="0">
                          <a:solidFill>
                            <a:srgbClr val="FFFFFF"/>
                          </a:solidFill>
                          <a:latin typeface="Montserrat" pitchFamily="2" charset="77"/>
                          <a:cs typeface="Arial"/>
                        </a:rPr>
                        <a:t>Acción</a:t>
                      </a:r>
                      <a:r>
                        <a:rPr sz="1800" b="1" spc="40" dirty="0">
                          <a:solidFill>
                            <a:srgbClr val="FFFFFF"/>
                          </a:solidFill>
                          <a:latin typeface="Montserrat" pitchFamily="2" charset="77"/>
                          <a:cs typeface="Arial"/>
                        </a:rPr>
                        <a:t> </a:t>
                      </a:r>
                      <a:r>
                        <a:rPr sz="1800" b="1" spc="15" dirty="0">
                          <a:solidFill>
                            <a:srgbClr val="FFFFFF"/>
                          </a:solidFill>
                          <a:latin typeface="Montserrat" pitchFamily="2" charset="77"/>
                          <a:cs typeface="Arial"/>
                        </a:rPr>
                        <a:t>preventiva</a:t>
                      </a:r>
                      <a:endParaRPr sz="1800" dirty="0">
                        <a:latin typeface="Montserrat" pitchFamily="2" charset="77"/>
                        <a:cs typeface="Arial"/>
                      </a:endParaRPr>
                    </a:p>
                  </a:txBody>
                  <a:tcPr marL="0" marR="0" marT="40640" marB="0">
                    <a:solidFill>
                      <a:srgbClr val="152B48"/>
                    </a:solidFill>
                  </a:tcPr>
                </a:tc>
                <a:extLst>
                  <a:ext uri="{0D108BD9-81ED-4DB2-BD59-A6C34878D82A}">
                    <a16:rowId xmlns:a16="http://schemas.microsoft.com/office/drawing/2014/main" val="10000"/>
                  </a:ext>
                </a:extLst>
              </a:tr>
              <a:tr h="1509480">
                <a:tc>
                  <a:txBody>
                    <a:bodyPr/>
                    <a:lstStyle/>
                    <a:p>
                      <a:pPr marL="103505">
                        <a:lnSpc>
                          <a:spcPct val="100000"/>
                        </a:lnSpc>
                        <a:spcBef>
                          <a:spcPts val="335"/>
                        </a:spcBef>
                      </a:pPr>
                      <a:r>
                        <a:rPr sz="1500" b="1" spc="-5" dirty="0">
                          <a:solidFill>
                            <a:srgbClr val="152B48"/>
                          </a:solidFill>
                          <a:latin typeface="Montserrat" pitchFamily="2" charset="77"/>
                          <a:cs typeface="Arial"/>
                        </a:rPr>
                        <a:t>Orbitopatía</a:t>
                      </a:r>
                      <a:endParaRPr sz="1500" dirty="0">
                        <a:solidFill>
                          <a:srgbClr val="152B48"/>
                        </a:solidFill>
                        <a:latin typeface="Montserrat" pitchFamily="2" charset="77"/>
                        <a:cs typeface="Arial"/>
                      </a:endParaRPr>
                    </a:p>
                  </a:txBody>
                  <a:tcPr marL="0" marR="0" marT="42545" marB="0">
                    <a:lnL w="12700">
                      <a:solidFill>
                        <a:srgbClr val="3333CC"/>
                      </a:solidFill>
                      <a:prstDash val="solid"/>
                    </a:lnL>
                    <a:lnB w="12700">
                      <a:solidFill>
                        <a:srgbClr val="3333CC"/>
                      </a:solidFill>
                      <a:prstDash val="solid"/>
                    </a:lnB>
                    <a:solidFill>
                      <a:srgbClr val="E8E8F6"/>
                    </a:solidFill>
                  </a:tcPr>
                </a:tc>
                <a:tc>
                  <a:txBody>
                    <a:bodyPr/>
                    <a:lstStyle/>
                    <a:p>
                      <a:pPr marL="449580" indent="-299085">
                        <a:lnSpc>
                          <a:spcPct val="100000"/>
                        </a:lnSpc>
                        <a:spcBef>
                          <a:spcPts val="320"/>
                        </a:spcBef>
                        <a:buChar char="•"/>
                        <a:tabLst>
                          <a:tab pos="437515" algn="l"/>
                          <a:tab pos="438150" algn="l"/>
                        </a:tabLst>
                      </a:pPr>
                      <a:r>
                        <a:rPr sz="1500" spc="15" dirty="0">
                          <a:solidFill>
                            <a:srgbClr val="152B48"/>
                          </a:solidFill>
                          <a:latin typeface="Montserrat" pitchFamily="2" charset="77"/>
                          <a:cs typeface="Arial"/>
                        </a:rPr>
                        <a:t>Tabaquismo.</a:t>
                      </a:r>
                      <a:endParaRPr sz="1500" dirty="0">
                        <a:solidFill>
                          <a:srgbClr val="152B48"/>
                        </a:solidFill>
                        <a:latin typeface="Montserrat" pitchFamily="2" charset="77"/>
                        <a:cs typeface="Arial"/>
                      </a:endParaRPr>
                    </a:p>
                    <a:p>
                      <a:pPr marL="439420" indent="-288925">
                        <a:lnSpc>
                          <a:spcPct val="100000"/>
                        </a:lnSpc>
                        <a:buChar char="•"/>
                        <a:tabLst>
                          <a:tab pos="439420" algn="l"/>
                          <a:tab pos="440055" algn="l"/>
                        </a:tabLst>
                      </a:pPr>
                      <a:r>
                        <a:rPr sz="1500" spc="10" dirty="0">
                          <a:solidFill>
                            <a:srgbClr val="152B48"/>
                          </a:solidFill>
                          <a:latin typeface="Montserrat" pitchFamily="2" charset="77"/>
                          <a:cs typeface="Arial"/>
                        </a:rPr>
                        <a:t>Disfunción</a:t>
                      </a:r>
                      <a:r>
                        <a:rPr sz="1500" spc="55" dirty="0">
                          <a:solidFill>
                            <a:srgbClr val="152B48"/>
                          </a:solidFill>
                          <a:latin typeface="Montserrat" pitchFamily="2" charset="77"/>
                          <a:cs typeface="Arial"/>
                        </a:rPr>
                        <a:t> </a:t>
                      </a:r>
                      <a:r>
                        <a:rPr sz="1500" spc="30" dirty="0">
                          <a:solidFill>
                            <a:srgbClr val="152B48"/>
                          </a:solidFill>
                          <a:latin typeface="Montserrat" pitchFamily="2" charset="77"/>
                          <a:cs typeface="Arial"/>
                        </a:rPr>
                        <a:t>tiroidea.</a:t>
                      </a:r>
                      <a:endParaRPr sz="1500" dirty="0">
                        <a:solidFill>
                          <a:srgbClr val="152B48"/>
                        </a:solidFill>
                        <a:latin typeface="Montserrat" pitchFamily="2" charset="77"/>
                        <a:cs typeface="Arial"/>
                      </a:endParaRPr>
                    </a:p>
                    <a:p>
                      <a:pPr marL="449580" indent="-299085">
                        <a:lnSpc>
                          <a:spcPct val="100000"/>
                        </a:lnSpc>
                        <a:buChar char="•"/>
                        <a:tabLst>
                          <a:tab pos="437515" algn="l"/>
                          <a:tab pos="438150" algn="l"/>
                        </a:tabLst>
                      </a:pPr>
                      <a:r>
                        <a:rPr sz="1500" spc="25" dirty="0">
                          <a:solidFill>
                            <a:srgbClr val="152B48"/>
                          </a:solidFill>
                          <a:latin typeface="Montserrat" pitchFamily="2" charset="77"/>
                          <a:cs typeface="Arial"/>
                        </a:rPr>
                        <a:t>Tratamiento </a:t>
                      </a:r>
                      <a:r>
                        <a:rPr sz="1500" spc="35" dirty="0">
                          <a:solidFill>
                            <a:srgbClr val="152B48"/>
                          </a:solidFill>
                          <a:latin typeface="Montserrat" pitchFamily="2" charset="77"/>
                          <a:cs typeface="Arial"/>
                        </a:rPr>
                        <a:t>con</a:t>
                      </a:r>
                      <a:r>
                        <a:rPr sz="1500" spc="145" dirty="0">
                          <a:solidFill>
                            <a:srgbClr val="152B48"/>
                          </a:solidFill>
                          <a:latin typeface="Montserrat" pitchFamily="2" charset="77"/>
                          <a:cs typeface="Arial"/>
                        </a:rPr>
                        <a:t> </a:t>
                      </a:r>
                      <a:r>
                        <a:rPr sz="1500" spc="45" dirty="0">
                          <a:solidFill>
                            <a:srgbClr val="152B48"/>
                          </a:solidFill>
                          <a:latin typeface="Montserrat" pitchFamily="2" charset="77"/>
                          <a:cs typeface="Arial"/>
                        </a:rPr>
                        <a:t>yodo.</a:t>
                      </a:r>
                      <a:endParaRPr sz="1500" dirty="0">
                        <a:solidFill>
                          <a:srgbClr val="152B48"/>
                        </a:solidFill>
                        <a:latin typeface="Montserrat" pitchFamily="2" charset="77"/>
                        <a:cs typeface="Arial"/>
                      </a:endParaRPr>
                    </a:p>
                    <a:p>
                      <a:pPr marL="449580" marR="732790" indent="-299085">
                        <a:lnSpc>
                          <a:spcPct val="100000"/>
                        </a:lnSpc>
                        <a:buChar char="•"/>
                        <a:tabLst>
                          <a:tab pos="443865" algn="l"/>
                          <a:tab pos="445134" algn="l"/>
                        </a:tabLst>
                      </a:pPr>
                      <a:r>
                        <a:rPr sz="1500" spc="-5" dirty="0">
                          <a:solidFill>
                            <a:srgbClr val="152B48"/>
                          </a:solidFill>
                          <a:latin typeface="Montserrat" pitchFamily="2" charset="77"/>
                          <a:cs typeface="Arial"/>
                        </a:rPr>
                        <a:t>Altos niveles </a:t>
                      </a:r>
                      <a:r>
                        <a:rPr sz="1500" spc="35" dirty="0">
                          <a:solidFill>
                            <a:srgbClr val="152B48"/>
                          </a:solidFill>
                          <a:latin typeface="Montserrat" pitchFamily="2" charset="77"/>
                          <a:cs typeface="Arial"/>
                        </a:rPr>
                        <a:t>de </a:t>
                      </a:r>
                      <a:r>
                        <a:rPr sz="1500" dirty="0">
                          <a:solidFill>
                            <a:srgbClr val="152B48"/>
                          </a:solidFill>
                          <a:latin typeface="Montserrat" pitchFamily="2" charset="77"/>
                          <a:cs typeface="Arial"/>
                        </a:rPr>
                        <a:t>Acs  </a:t>
                      </a:r>
                      <a:r>
                        <a:rPr sz="1500" spc="45" dirty="0">
                          <a:solidFill>
                            <a:srgbClr val="152B48"/>
                          </a:solidFill>
                          <a:latin typeface="Montserrat" pitchFamily="2" charset="77"/>
                          <a:cs typeface="Arial"/>
                        </a:rPr>
                        <a:t>antirreceptor </a:t>
                      </a:r>
                      <a:r>
                        <a:rPr sz="1500" spc="35" dirty="0">
                          <a:solidFill>
                            <a:srgbClr val="152B48"/>
                          </a:solidFill>
                          <a:latin typeface="Montserrat" pitchFamily="2" charset="77"/>
                          <a:cs typeface="Arial"/>
                        </a:rPr>
                        <a:t>de</a:t>
                      </a:r>
                      <a:r>
                        <a:rPr sz="1500" spc="20" dirty="0">
                          <a:solidFill>
                            <a:srgbClr val="152B48"/>
                          </a:solidFill>
                          <a:latin typeface="Montserrat" pitchFamily="2" charset="77"/>
                          <a:cs typeface="Arial"/>
                        </a:rPr>
                        <a:t> </a:t>
                      </a:r>
                      <a:r>
                        <a:rPr sz="1500" spc="-155" dirty="0">
                          <a:solidFill>
                            <a:srgbClr val="152B48"/>
                          </a:solidFill>
                          <a:latin typeface="Montserrat" pitchFamily="2" charset="77"/>
                          <a:cs typeface="Arial"/>
                        </a:rPr>
                        <a:t>TSH.</a:t>
                      </a:r>
                      <a:endParaRPr sz="1550" dirty="0">
                        <a:solidFill>
                          <a:srgbClr val="152B48"/>
                        </a:solidFill>
                        <a:latin typeface="Montserrat" pitchFamily="2" charset="77"/>
                        <a:cs typeface="Times New Roman"/>
                      </a:endParaRPr>
                    </a:p>
                    <a:p>
                      <a:pPr marL="449580" indent="-299085">
                        <a:lnSpc>
                          <a:spcPct val="100000"/>
                        </a:lnSpc>
                        <a:buChar char="•"/>
                        <a:tabLst>
                          <a:tab pos="437515" algn="l"/>
                          <a:tab pos="438150" algn="l"/>
                        </a:tabLst>
                      </a:pPr>
                      <a:r>
                        <a:rPr sz="1500" spc="-80" dirty="0">
                          <a:solidFill>
                            <a:srgbClr val="152B48"/>
                          </a:solidFill>
                          <a:latin typeface="Montserrat" pitchFamily="2" charset="77"/>
                          <a:cs typeface="Arial"/>
                        </a:rPr>
                        <a:t>Estrés</a:t>
                      </a:r>
                      <a:r>
                        <a:rPr sz="1500" spc="50" dirty="0">
                          <a:solidFill>
                            <a:srgbClr val="152B48"/>
                          </a:solidFill>
                          <a:latin typeface="Montserrat" pitchFamily="2" charset="77"/>
                          <a:cs typeface="Arial"/>
                        </a:rPr>
                        <a:t> </a:t>
                      </a:r>
                      <a:r>
                        <a:rPr sz="1500" spc="30" dirty="0">
                          <a:solidFill>
                            <a:srgbClr val="152B48"/>
                          </a:solidFill>
                          <a:latin typeface="Montserrat" pitchFamily="2" charset="77"/>
                          <a:cs typeface="Arial"/>
                        </a:rPr>
                        <a:t>oxidativo</a:t>
                      </a:r>
                      <a:endParaRPr sz="1500" dirty="0">
                        <a:solidFill>
                          <a:srgbClr val="152B48"/>
                        </a:solidFill>
                        <a:latin typeface="Montserrat" pitchFamily="2" charset="77"/>
                        <a:cs typeface="Arial"/>
                      </a:endParaRPr>
                    </a:p>
                  </a:txBody>
                  <a:tcPr marL="0" marR="0" marT="40640" marB="0">
                    <a:lnB w="12700">
                      <a:solidFill>
                        <a:srgbClr val="3333CC"/>
                      </a:solidFill>
                      <a:prstDash val="solid"/>
                    </a:lnB>
                    <a:solidFill>
                      <a:srgbClr val="E8E8F6"/>
                    </a:solidFill>
                  </a:tcPr>
                </a:tc>
                <a:tc>
                  <a:txBody>
                    <a:bodyPr/>
                    <a:lstStyle/>
                    <a:p>
                      <a:pPr marL="494665" indent="-290195">
                        <a:lnSpc>
                          <a:spcPct val="100000"/>
                        </a:lnSpc>
                        <a:spcBef>
                          <a:spcPts val="320"/>
                        </a:spcBef>
                        <a:buChar char="•"/>
                        <a:tabLst>
                          <a:tab pos="497840" algn="l"/>
                          <a:tab pos="499109" algn="l"/>
                        </a:tabLst>
                      </a:pPr>
                      <a:r>
                        <a:rPr sz="1500" spc="25" dirty="0">
                          <a:solidFill>
                            <a:srgbClr val="152B48"/>
                          </a:solidFill>
                          <a:latin typeface="Montserrat" pitchFamily="2" charset="77"/>
                          <a:cs typeface="Arial"/>
                        </a:rPr>
                        <a:t>Abstenerse </a:t>
                      </a:r>
                      <a:r>
                        <a:rPr sz="1500" spc="35" dirty="0">
                          <a:solidFill>
                            <a:srgbClr val="152B48"/>
                          </a:solidFill>
                          <a:latin typeface="Montserrat" pitchFamily="2" charset="77"/>
                          <a:cs typeface="Arial"/>
                        </a:rPr>
                        <a:t>de</a:t>
                      </a:r>
                      <a:r>
                        <a:rPr sz="1500" spc="210" dirty="0">
                          <a:solidFill>
                            <a:srgbClr val="152B48"/>
                          </a:solidFill>
                          <a:latin typeface="Montserrat" pitchFamily="2" charset="77"/>
                          <a:cs typeface="Arial"/>
                        </a:rPr>
                        <a:t> </a:t>
                      </a:r>
                      <a:r>
                        <a:rPr sz="1500" spc="40" dirty="0" err="1">
                          <a:solidFill>
                            <a:srgbClr val="152B48"/>
                          </a:solidFill>
                          <a:latin typeface="Montserrat" pitchFamily="2" charset="77"/>
                          <a:cs typeface="Arial"/>
                        </a:rPr>
                        <a:t>fumar</a:t>
                      </a:r>
                      <a:r>
                        <a:rPr lang="es-ES" sz="1500" spc="40" dirty="0">
                          <a:solidFill>
                            <a:srgbClr val="152B48"/>
                          </a:solidFill>
                          <a:latin typeface="Montserrat" pitchFamily="2" charset="77"/>
                          <a:cs typeface="Arial"/>
                        </a:rPr>
                        <a:t>.</a:t>
                      </a:r>
                      <a:endParaRPr sz="1500" dirty="0">
                        <a:solidFill>
                          <a:srgbClr val="152B48"/>
                        </a:solidFill>
                        <a:latin typeface="Montserrat" pitchFamily="2" charset="77"/>
                        <a:cs typeface="Arial"/>
                      </a:endParaRPr>
                    </a:p>
                    <a:p>
                      <a:pPr marL="491490" indent="-287020">
                        <a:lnSpc>
                          <a:spcPct val="100000"/>
                        </a:lnSpc>
                        <a:buChar char="•"/>
                        <a:tabLst>
                          <a:tab pos="491490" algn="l"/>
                          <a:tab pos="492125" algn="l"/>
                        </a:tabLst>
                      </a:pPr>
                      <a:r>
                        <a:rPr sz="1500" spc="-15" dirty="0">
                          <a:solidFill>
                            <a:srgbClr val="152B48"/>
                          </a:solidFill>
                          <a:latin typeface="Montserrat" pitchFamily="2" charset="77"/>
                          <a:cs typeface="Arial"/>
                        </a:rPr>
                        <a:t>Restaurar</a:t>
                      </a:r>
                      <a:r>
                        <a:rPr sz="1500" spc="60" dirty="0">
                          <a:solidFill>
                            <a:srgbClr val="152B48"/>
                          </a:solidFill>
                          <a:latin typeface="Montserrat" pitchFamily="2" charset="77"/>
                          <a:cs typeface="Arial"/>
                        </a:rPr>
                        <a:t> </a:t>
                      </a:r>
                      <a:r>
                        <a:rPr sz="1500" spc="15" dirty="0">
                          <a:solidFill>
                            <a:srgbClr val="152B48"/>
                          </a:solidFill>
                          <a:latin typeface="Montserrat" pitchFamily="2" charset="77"/>
                          <a:cs typeface="Arial"/>
                        </a:rPr>
                        <a:t>eutiroidismo.</a:t>
                      </a:r>
                      <a:endParaRPr sz="1500" dirty="0">
                        <a:solidFill>
                          <a:srgbClr val="152B48"/>
                        </a:solidFill>
                        <a:latin typeface="Montserrat" pitchFamily="2" charset="77"/>
                        <a:cs typeface="Arial"/>
                      </a:endParaRPr>
                    </a:p>
                    <a:p>
                      <a:pPr marL="491490" indent="-287020">
                        <a:lnSpc>
                          <a:spcPct val="100000"/>
                        </a:lnSpc>
                        <a:buChar char="•"/>
                        <a:tabLst>
                          <a:tab pos="491490" algn="l"/>
                          <a:tab pos="492125" algn="l"/>
                        </a:tabLst>
                      </a:pPr>
                      <a:r>
                        <a:rPr sz="1500" spc="-25" dirty="0">
                          <a:solidFill>
                            <a:srgbClr val="152B48"/>
                          </a:solidFill>
                          <a:latin typeface="Montserrat" pitchFamily="2" charset="77"/>
                          <a:cs typeface="Arial"/>
                        </a:rPr>
                        <a:t>Profilaxis </a:t>
                      </a:r>
                      <a:r>
                        <a:rPr sz="1500" spc="35" dirty="0">
                          <a:solidFill>
                            <a:srgbClr val="152B48"/>
                          </a:solidFill>
                          <a:latin typeface="Montserrat" pitchFamily="2" charset="77"/>
                          <a:cs typeface="Arial"/>
                        </a:rPr>
                        <a:t>con</a:t>
                      </a:r>
                      <a:r>
                        <a:rPr sz="1500" spc="210" dirty="0">
                          <a:solidFill>
                            <a:srgbClr val="152B48"/>
                          </a:solidFill>
                          <a:latin typeface="Montserrat" pitchFamily="2" charset="77"/>
                          <a:cs typeface="Arial"/>
                        </a:rPr>
                        <a:t> </a:t>
                      </a:r>
                      <a:r>
                        <a:rPr sz="1500" spc="10" dirty="0">
                          <a:solidFill>
                            <a:srgbClr val="152B48"/>
                          </a:solidFill>
                          <a:latin typeface="Montserrat" pitchFamily="2" charset="77"/>
                          <a:cs typeface="Arial"/>
                        </a:rPr>
                        <a:t>esteroides.</a:t>
                      </a:r>
                      <a:endParaRPr sz="1500" dirty="0">
                        <a:solidFill>
                          <a:srgbClr val="152B48"/>
                        </a:solidFill>
                        <a:latin typeface="Montserrat" pitchFamily="2" charset="77"/>
                        <a:cs typeface="Arial"/>
                      </a:endParaRPr>
                    </a:p>
                    <a:p>
                      <a:pPr marL="494665" marR="259079" indent="-290195">
                        <a:lnSpc>
                          <a:spcPct val="100000"/>
                        </a:lnSpc>
                        <a:buChar char="•"/>
                        <a:tabLst>
                          <a:tab pos="491490" algn="l"/>
                          <a:tab pos="492125" algn="l"/>
                        </a:tabLst>
                      </a:pPr>
                      <a:r>
                        <a:rPr sz="1500" spc="-5" dirty="0">
                          <a:solidFill>
                            <a:srgbClr val="152B48"/>
                          </a:solidFill>
                          <a:latin typeface="Montserrat" pitchFamily="2" charset="77"/>
                          <a:cs typeface="Arial"/>
                        </a:rPr>
                        <a:t>Restaurar </a:t>
                      </a:r>
                      <a:r>
                        <a:rPr sz="1500" spc="10" dirty="0">
                          <a:solidFill>
                            <a:srgbClr val="152B48"/>
                          </a:solidFill>
                          <a:latin typeface="Montserrat" pitchFamily="2" charset="77"/>
                          <a:cs typeface="Arial"/>
                        </a:rPr>
                        <a:t>eutiroidismo, </a:t>
                      </a:r>
                      <a:r>
                        <a:rPr sz="1500" spc="30" dirty="0">
                          <a:solidFill>
                            <a:srgbClr val="152B48"/>
                          </a:solidFill>
                          <a:latin typeface="Montserrat" pitchFamily="2" charset="77"/>
                          <a:cs typeface="Arial"/>
                        </a:rPr>
                        <a:t>posible  </a:t>
                      </a:r>
                      <a:r>
                        <a:rPr sz="1500" spc="45" dirty="0">
                          <a:solidFill>
                            <a:srgbClr val="152B48"/>
                          </a:solidFill>
                          <a:latin typeface="Montserrat" pitchFamily="2" charset="77"/>
                          <a:cs typeface="Arial"/>
                        </a:rPr>
                        <a:t>eliminación </a:t>
                      </a:r>
                      <a:r>
                        <a:rPr sz="1500" spc="35" dirty="0">
                          <a:solidFill>
                            <a:srgbClr val="152B48"/>
                          </a:solidFill>
                          <a:latin typeface="Montserrat" pitchFamily="2" charset="77"/>
                          <a:cs typeface="Arial"/>
                        </a:rPr>
                        <a:t>de </a:t>
                      </a:r>
                      <a:r>
                        <a:rPr sz="1500" spc="30" dirty="0">
                          <a:solidFill>
                            <a:srgbClr val="152B48"/>
                          </a:solidFill>
                          <a:latin typeface="Montserrat" pitchFamily="2" charset="77"/>
                          <a:cs typeface="Arial"/>
                        </a:rPr>
                        <a:t>origen </a:t>
                      </a:r>
                      <a:r>
                        <a:rPr sz="1500" spc="35" dirty="0">
                          <a:solidFill>
                            <a:srgbClr val="152B48"/>
                          </a:solidFill>
                          <a:latin typeface="Montserrat" pitchFamily="2" charset="77"/>
                          <a:cs typeface="Arial"/>
                        </a:rPr>
                        <a:t>de </a:t>
                      </a:r>
                      <a:r>
                        <a:rPr sz="1500" spc="15" dirty="0" err="1">
                          <a:solidFill>
                            <a:srgbClr val="152B48"/>
                          </a:solidFill>
                          <a:latin typeface="Montserrat" pitchFamily="2" charset="77"/>
                          <a:cs typeface="Arial"/>
                        </a:rPr>
                        <a:t>antígenos</a:t>
                      </a:r>
                      <a:r>
                        <a:rPr sz="1500" spc="15" dirty="0">
                          <a:solidFill>
                            <a:srgbClr val="152B48"/>
                          </a:solidFill>
                          <a:latin typeface="Montserrat" pitchFamily="2" charset="77"/>
                          <a:cs typeface="Arial"/>
                        </a:rPr>
                        <a:t>  </a:t>
                      </a:r>
                      <a:r>
                        <a:rPr sz="1500" spc="40" dirty="0">
                          <a:solidFill>
                            <a:srgbClr val="152B48"/>
                          </a:solidFill>
                          <a:latin typeface="Montserrat" pitchFamily="2" charset="77"/>
                          <a:cs typeface="Arial"/>
                        </a:rPr>
                        <a:t>(</a:t>
                      </a:r>
                      <a:r>
                        <a:rPr lang="es-ES" sz="1500" spc="40" dirty="0">
                          <a:solidFill>
                            <a:srgbClr val="152B48"/>
                          </a:solidFill>
                          <a:latin typeface="Montserrat" pitchFamily="2" charset="77"/>
                          <a:cs typeface="Arial"/>
                        </a:rPr>
                        <a:t>a</a:t>
                      </a:r>
                      <a:r>
                        <a:rPr sz="1500" spc="40" dirty="0" err="1">
                          <a:solidFill>
                            <a:srgbClr val="152B48"/>
                          </a:solidFill>
                          <a:latin typeface="Montserrat" pitchFamily="2" charset="77"/>
                          <a:cs typeface="Arial"/>
                        </a:rPr>
                        <a:t>blación</a:t>
                      </a:r>
                      <a:r>
                        <a:rPr sz="1500" spc="50" dirty="0">
                          <a:solidFill>
                            <a:srgbClr val="152B48"/>
                          </a:solidFill>
                          <a:latin typeface="Montserrat" pitchFamily="2" charset="77"/>
                          <a:cs typeface="Arial"/>
                        </a:rPr>
                        <a:t> </a:t>
                      </a:r>
                      <a:r>
                        <a:rPr sz="1500" spc="25" dirty="0" err="1">
                          <a:solidFill>
                            <a:srgbClr val="152B48"/>
                          </a:solidFill>
                          <a:latin typeface="Montserrat" pitchFamily="2" charset="77"/>
                          <a:cs typeface="Arial"/>
                        </a:rPr>
                        <a:t>tiroidea</a:t>
                      </a:r>
                      <a:r>
                        <a:rPr sz="1500" spc="25" dirty="0">
                          <a:solidFill>
                            <a:srgbClr val="152B48"/>
                          </a:solidFill>
                          <a:latin typeface="Montserrat" pitchFamily="2" charset="77"/>
                          <a:cs typeface="Arial"/>
                        </a:rPr>
                        <a:t>)</a:t>
                      </a:r>
                      <a:r>
                        <a:rPr lang="es-ES" sz="1500" spc="25" dirty="0">
                          <a:solidFill>
                            <a:srgbClr val="152B48"/>
                          </a:solidFill>
                          <a:latin typeface="Montserrat" pitchFamily="2" charset="77"/>
                          <a:cs typeface="Arial"/>
                        </a:rPr>
                        <a:t>.</a:t>
                      </a:r>
                      <a:endParaRPr sz="1500" dirty="0">
                        <a:solidFill>
                          <a:srgbClr val="152B48"/>
                        </a:solidFill>
                        <a:latin typeface="Montserrat" pitchFamily="2" charset="77"/>
                        <a:cs typeface="Arial"/>
                      </a:endParaRPr>
                    </a:p>
                    <a:p>
                      <a:pPr marL="491490" indent="-287020">
                        <a:lnSpc>
                          <a:spcPct val="100000"/>
                        </a:lnSpc>
                        <a:buChar char="•"/>
                        <a:tabLst>
                          <a:tab pos="491490" algn="l"/>
                          <a:tab pos="492125" algn="l"/>
                        </a:tabLst>
                      </a:pPr>
                      <a:r>
                        <a:rPr sz="1500" spc="40" dirty="0">
                          <a:solidFill>
                            <a:srgbClr val="152B48"/>
                          </a:solidFill>
                          <a:latin typeface="Montserrat" pitchFamily="2" charset="77"/>
                          <a:cs typeface="Arial"/>
                        </a:rPr>
                        <a:t>Suplementación </a:t>
                      </a:r>
                      <a:r>
                        <a:rPr sz="1500" spc="35" dirty="0">
                          <a:solidFill>
                            <a:srgbClr val="152B48"/>
                          </a:solidFill>
                          <a:latin typeface="Montserrat" pitchFamily="2" charset="77"/>
                          <a:cs typeface="Arial"/>
                        </a:rPr>
                        <a:t>de</a:t>
                      </a:r>
                      <a:r>
                        <a:rPr sz="1500" spc="140" dirty="0">
                          <a:solidFill>
                            <a:srgbClr val="152B48"/>
                          </a:solidFill>
                          <a:latin typeface="Montserrat" pitchFamily="2" charset="77"/>
                          <a:cs typeface="Arial"/>
                        </a:rPr>
                        <a:t> </a:t>
                      </a:r>
                      <a:r>
                        <a:rPr sz="1500" spc="30" dirty="0" err="1">
                          <a:solidFill>
                            <a:srgbClr val="152B48"/>
                          </a:solidFill>
                          <a:latin typeface="Montserrat" pitchFamily="2" charset="77"/>
                          <a:cs typeface="Arial"/>
                        </a:rPr>
                        <a:t>selenio</a:t>
                      </a:r>
                      <a:r>
                        <a:rPr lang="es-ES" sz="1500" spc="30" dirty="0">
                          <a:solidFill>
                            <a:srgbClr val="152B48"/>
                          </a:solidFill>
                          <a:latin typeface="Montserrat" pitchFamily="2" charset="77"/>
                          <a:cs typeface="Arial"/>
                        </a:rPr>
                        <a:t>.</a:t>
                      </a:r>
                      <a:endParaRPr sz="1500" dirty="0">
                        <a:solidFill>
                          <a:srgbClr val="152B48"/>
                        </a:solidFill>
                        <a:latin typeface="Montserrat" pitchFamily="2" charset="77"/>
                        <a:cs typeface="Arial"/>
                      </a:endParaRPr>
                    </a:p>
                  </a:txBody>
                  <a:tcPr marL="0" marR="0" marT="40640" marB="0">
                    <a:lnR w="12700">
                      <a:solidFill>
                        <a:srgbClr val="3333CC"/>
                      </a:solidFill>
                      <a:prstDash val="solid"/>
                    </a:lnR>
                    <a:lnB w="12700">
                      <a:solidFill>
                        <a:srgbClr val="3333CC"/>
                      </a:solidFill>
                      <a:prstDash val="solid"/>
                    </a:lnB>
                    <a:solidFill>
                      <a:srgbClr val="E8E8F6"/>
                    </a:solidFill>
                  </a:tcPr>
                </a:tc>
                <a:extLst>
                  <a:ext uri="{0D108BD9-81ED-4DB2-BD59-A6C34878D82A}">
                    <a16:rowId xmlns:a16="http://schemas.microsoft.com/office/drawing/2014/main" val="10001"/>
                  </a:ext>
                </a:extLst>
              </a:tr>
              <a:tr h="1101359">
                <a:tc>
                  <a:txBody>
                    <a:bodyPr/>
                    <a:lstStyle/>
                    <a:p>
                      <a:pPr marL="97155">
                        <a:lnSpc>
                          <a:spcPct val="100000"/>
                        </a:lnSpc>
                        <a:spcBef>
                          <a:spcPts val="335"/>
                        </a:spcBef>
                      </a:pPr>
                      <a:r>
                        <a:rPr sz="1500" b="1" spc="10" dirty="0">
                          <a:solidFill>
                            <a:srgbClr val="152B48"/>
                          </a:solidFill>
                          <a:latin typeface="Montserrat" pitchFamily="2" charset="77"/>
                          <a:cs typeface="Arial"/>
                        </a:rPr>
                        <a:t>Dermopatía</a:t>
                      </a:r>
                      <a:endParaRPr sz="1500">
                        <a:solidFill>
                          <a:srgbClr val="152B48"/>
                        </a:solidFill>
                        <a:latin typeface="Montserrat" pitchFamily="2" charset="77"/>
                        <a:cs typeface="Arial"/>
                      </a:endParaRPr>
                    </a:p>
                  </a:txBody>
                  <a:tcPr marL="0" marR="0" marT="42545" marB="0">
                    <a:lnL w="12700">
                      <a:solidFill>
                        <a:srgbClr val="3333CC"/>
                      </a:solidFill>
                      <a:prstDash val="solid"/>
                    </a:lnL>
                    <a:lnT w="12700">
                      <a:solidFill>
                        <a:srgbClr val="3333CC"/>
                      </a:solidFill>
                      <a:prstDash val="solid"/>
                    </a:lnT>
                    <a:lnB w="12700">
                      <a:solidFill>
                        <a:srgbClr val="3333CC"/>
                      </a:solidFill>
                      <a:prstDash val="solid"/>
                    </a:lnB>
                  </a:tcPr>
                </a:tc>
                <a:tc>
                  <a:txBody>
                    <a:bodyPr/>
                    <a:lstStyle/>
                    <a:p>
                      <a:pPr marL="446405" indent="-295910">
                        <a:lnSpc>
                          <a:spcPct val="100000"/>
                        </a:lnSpc>
                        <a:spcBef>
                          <a:spcPts val="325"/>
                        </a:spcBef>
                        <a:buChar char="•"/>
                        <a:tabLst>
                          <a:tab pos="437515" algn="l"/>
                          <a:tab pos="438150" algn="l"/>
                        </a:tabLst>
                      </a:pPr>
                      <a:r>
                        <a:rPr sz="1500" spc="15" dirty="0">
                          <a:solidFill>
                            <a:srgbClr val="152B48"/>
                          </a:solidFill>
                          <a:latin typeface="Montserrat" pitchFamily="2" charset="77"/>
                          <a:cs typeface="Arial"/>
                        </a:rPr>
                        <a:t>Tabaquismo.</a:t>
                      </a:r>
                      <a:endParaRPr sz="1500" dirty="0">
                        <a:solidFill>
                          <a:srgbClr val="152B48"/>
                        </a:solidFill>
                        <a:latin typeface="Montserrat" pitchFamily="2" charset="77"/>
                        <a:cs typeface="Arial"/>
                      </a:endParaRPr>
                    </a:p>
                    <a:p>
                      <a:pPr marL="439420" indent="-288925">
                        <a:lnSpc>
                          <a:spcPct val="100000"/>
                        </a:lnSpc>
                        <a:buChar char="•"/>
                        <a:tabLst>
                          <a:tab pos="439420" algn="l"/>
                          <a:tab pos="440055" algn="l"/>
                        </a:tabLst>
                      </a:pPr>
                      <a:r>
                        <a:rPr sz="1500" spc="10" dirty="0">
                          <a:solidFill>
                            <a:srgbClr val="152B48"/>
                          </a:solidFill>
                          <a:latin typeface="Montserrat" pitchFamily="2" charset="77"/>
                          <a:cs typeface="Arial"/>
                        </a:rPr>
                        <a:t>Disfunción</a:t>
                      </a:r>
                      <a:r>
                        <a:rPr sz="1500" spc="55" dirty="0">
                          <a:solidFill>
                            <a:srgbClr val="152B48"/>
                          </a:solidFill>
                          <a:latin typeface="Montserrat" pitchFamily="2" charset="77"/>
                          <a:cs typeface="Arial"/>
                        </a:rPr>
                        <a:t> </a:t>
                      </a:r>
                      <a:r>
                        <a:rPr sz="1500" spc="30" dirty="0">
                          <a:solidFill>
                            <a:srgbClr val="152B48"/>
                          </a:solidFill>
                          <a:latin typeface="Montserrat" pitchFamily="2" charset="77"/>
                          <a:cs typeface="Arial"/>
                        </a:rPr>
                        <a:t>tiroidea.</a:t>
                      </a:r>
                      <a:endParaRPr sz="1500" dirty="0">
                        <a:solidFill>
                          <a:srgbClr val="152B48"/>
                        </a:solidFill>
                        <a:latin typeface="Montserrat" pitchFamily="2" charset="77"/>
                        <a:cs typeface="Arial"/>
                      </a:endParaRPr>
                    </a:p>
                    <a:p>
                      <a:pPr marL="446405" marR="469900" indent="-295910">
                        <a:lnSpc>
                          <a:spcPct val="100000"/>
                        </a:lnSpc>
                        <a:buChar char="•"/>
                        <a:tabLst>
                          <a:tab pos="437515" algn="l"/>
                          <a:tab pos="438150" algn="l"/>
                        </a:tabLst>
                      </a:pPr>
                      <a:r>
                        <a:rPr sz="1500" spc="5" dirty="0">
                          <a:solidFill>
                            <a:srgbClr val="152B48"/>
                          </a:solidFill>
                          <a:latin typeface="Montserrat" pitchFamily="2" charset="77"/>
                          <a:cs typeface="Arial"/>
                        </a:rPr>
                        <a:t>Trauma </a:t>
                      </a:r>
                      <a:r>
                        <a:rPr sz="1500" dirty="0">
                          <a:solidFill>
                            <a:srgbClr val="152B48"/>
                          </a:solidFill>
                          <a:latin typeface="Montserrat" pitchFamily="2" charset="77"/>
                          <a:cs typeface="Arial"/>
                        </a:rPr>
                        <a:t>o </a:t>
                      </a:r>
                      <a:r>
                        <a:rPr sz="1500" spc="5" dirty="0">
                          <a:solidFill>
                            <a:srgbClr val="152B48"/>
                          </a:solidFill>
                          <a:latin typeface="Montserrat" pitchFamily="2" charset="77"/>
                          <a:cs typeface="Arial"/>
                        </a:rPr>
                        <a:t>cirugía </a:t>
                      </a:r>
                      <a:r>
                        <a:rPr sz="1500" spc="35" dirty="0">
                          <a:solidFill>
                            <a:srgbClr val="152B48"/>
                          </a:solidFill>
                          <a:latin typeface="Montserrat" pitchFamily="2" charset="77"/>
                          <a:cs typeface="Arial"/>
                        </a:rPr>
                        <a:t>de  extremidades</a:t>
                      </a:r>
                      <a:r>
                        <a:rPr sz="1500" spc="-25" dirty="0">
                          <a:solidFill>
                            <a:srgbClr val="152B48"/>
                          </a:solidFill>
                          <a:latin typeface="Montserrat" pitchFamily="2" charset="77"/>
                          <a:cs typeface="Arial"/>
                        </a:rPr>
                        <a:t> </a:t>
                      </a:r>
                      <a:r>
                        <a:rPr sz="1500" spc="10" dirty="0">
                          <a:solidFill>
                            <a:srgbClr val="152B48"/>
                          </a:solidFill>
                          <a:latin typeface="Montserrat" pitchFamily="2" charset="77"/>
                          <a:cs typeface="Arial"/>
                        </a:rPr>
                        <a:t>inferiores.</a:t>
                      </a:r>
                      <a:endParaRPr sz="1500" dirty="0">
                        <a:solidFill>
                          <a:srgbClr val="152B48"/>
                        </a:solidFill>
                        <a:latin typeface="Montserrat" pitchFamily="2" charset="77"/>
                        <a:cs typeface="Arial"/>
                      </a:endParaRPr>
                    </a:p>
                    <a:p>
                      <a:pPr marL="446405" indent="-295910">
                        <a:lnSpc>
                          <a:spcPct val="100000"/>
                        </a:lnSpc>
                        <a:buChar char="•"/>
                        <a:tabLst>
                          <a:tab pos="437515" algn="l"/>
                          <a:tab pos="438150" algn="l"/>
                        </a:tabLst>
                      </a:pPr>
                      <a:r>
                        <a:rPr sz="1500" spc="30" dirty="0">
                          <a:solidFill>
                            <a:srgbClr val="152B48"/>
                          </a:solidFill>
                          <a:latin typeface="Montserrat" pitchFamily="2" charset="77"/>
                          <a:cs typeface="Arial"/>
                        </a:rPr>
                        <a:t>Sobrepeso.</a:t>
                      </a:r>
                      <a:endParaRPr sz="1500" dirty="0">
                        <a:solidFill>
                          <a:srgbClr val="152B48"/>
                        </a:solidFill>
                        <a:latin typeface="Montserrat" pitchFamily="2" charset="77"/>
                        <a:cs typeface="Arial"/>
                      </a:endParaRPr>
                    </a:p>
                  </a:txBody>
                  <a:tcPr marL="0" marR="0" marT="41275" marB="0">
                    <a:lnT w="12700">
                      <a:solidFill>
                        <a:srgbClr val="3333CC"/>
                      </a:solidFill>
                      <a:prstDash val="solid"/>
                    </a:lnT>
                    <a:lnB w="12700">
                      <a:solidFill>
                        <a:srgbClr val="3333CC"/>
                      </a:solidFill>
                      <a:prstDash val="solid"/>
                    </a:lnB>
                  </a:tcPr>
                </a:tc>
                <a:tc>
                  <a:txBody>
                    <a:bodyPr/>
                    <a:lstStyle/>
                    <a:p>
                      <a:pPr marL="503555" indent="-299085">
                        <a:lnSpc>
                          <a:spcPct val="100000"/>
                        </a:lnSpc>
                        <a:spcBef>
                          <a:spcPts val="325"/>
                        </a:spcBef>
                        <a:buChar char="•"/>
                        <a:tabLst>
                          <a:tab pos="497840" algn="l"/>
                          <a:tab pos="499109" algn="l"/>
                        </a:tabLst>
                      </a:pPr>
                      <a:r>
                        <a:rPr sz="1500" spc="25" dirty="0">
                          <a:solidFill>
                            <a:srgbClr val="152B48"/>
                          </a:solidFill>
                          <a:latin typeface="Montserrat" pitchFamily="2" charset="77"/>
                          <a:cs typeface="Arial"/>
                        </a:rPr>
                        <a:t>Abstenerse </a:t>
                      </a:r>
                      <a:r>
                        <a:rPr sz="1500" spc="35" dirty="0">
                          <a:solidFill>
                            <a:srgbClr val="152B48"/>
                          </a:solidFill>
                          <a:latin typeface="Montserrat" pitchFamily="2" charset="77"/>
                          <a:cs typeface="Arial"/>
                        </a:rPr>
                        <a:t>de</a:t>
                      </a:r>
                      <a:r>
                        <a:rPr sz="1500" spc="210" dirty="0">
                          <a:solidFill>
                            <a:srgbClr val="152B48"/>
                          </a:solidFill>
                          <a:latin typeface="Montserrat" pitchFamily="2" charset="77"/>
                          <a:cs typeface="Arial"/>
                        </a:rPr>
                        <a:t> </a:t>
                      </a:r>
                      <a:r>
                        <a:rPr sz="1500" spc="40" dirty="0" err="1">
                          <a:solidFill>
                            <a:srgbClr val="152B48"/>
                          </a:solidFill>
                          <a:latin typeface="Montserrat" pitchFamily="2" charset="77"/>
                          <a:cs typeface="Arial"/>
                        </a:rPr>
                        <a:t>fumar</a:t>
                      </a:r>
                      <a:r>
                        <a:rPr lang="es-ES" sz="1500" spc="40" dirty="0">
                          <a:solidFill>
                            <a:srgbClr val="152B48"/>
                          </a:solidFill>
                          <a:latin typeface="Montserrat" pitchFamily="2" charset="77"/>
                          <a:cs typeface="Arial"/>
                        </a:rPr>
                        <a:t>.</a:t>
                      </a:r>
                      <a:endParaRPr sz="1500" dirty="0">
                        <a:solidFill>
                          <a:srgbClr val="152B48"/>
                        </a:solidFill>
                        <a:latin typeface="Montserrat" pitchFamily="2" charset="77"/>
                        <a:cs typeface="Arial"/>
                      </a:endParaRPr>
                    </a:p>
                    <a:p>
                      <a:pPr marL="491490" indent="-287020">
                        <a:lnSpc>
                          <a:spcPct val="100000"/>
                        </a:lnSpc>
                        <a:buChar char="•"/>
                        <a:tabLst>
                          <a:tab pos="491490" algn="l"/>
                          <a:tab pos="492125" algn="l"/>
                        </a:tabLst>
                      </a:pPr>
                      <a:r>
                        <a:rPr sz="1500" spc="-15" dirty="0">
                          <a:solidFill>
                            <a:srgbClr val="152B48"/>
                          </a:solidFill>
                          <a:latin typeface="Montserrat" pitchFamily="2" charset="77"/>
                          <a:cs typeface="Arial"/>
                        </a:rPr>
                        <a:t>Restaurar</a:t>
                      </a:r>
                      <a:r>
                        <a:rPr sz="1500" spc="60" dirty="0">
                          <a:solidFill>
                            <a:srgbClr val="152B48"/>
                          </a:solidFill>
                          <a:latin typeface="Montserrat" pitchFamily="2" charset="77"/>
                          <a:cs typeface="Arial"/>
                        </a:rPr>
                        <a:t> </a:t>
                      </a:r>
                      <a:r>
                        <a:rPr sz="1500" spc="15" dirty="0">
                          <a:solidFill>
                            <a:srgbClr val="152B48"/>
                          </a:solidFill>
                          <a:latin typeface="Montserrat" pitchFamily="2" charset="77"/>
                          <a:cs typeface="Arial"/>
                        </a:rPr>
                        <a:t>eutiroidismo.</a:t>
                      </a:r>
                      <a:endParaRPr sz="1500" dirty="0">
                        <a:solidFill>
                          <a:srgbClr val="152B48"/>
                        </a:solidFill>
                        <a:latin typeface="Montserrat" pitchFamily="2" charset="77"/>
                        <a:cs typeface="Arial"/>
                      </a:endParaRPr>
                    </a:p>
                    <a:p>
                      <a:pPr marL="503555" marR="332740" indent="-299085">
                        <a:lnSpc>
                          <a:spcPct val="100000"/>
                        </a:lnSpc>
                        <a:buChar char="•"/>
                        <a:tabLst>
                          <a:tab pos="491490" algn="l"/>
                          <a:tab pos="492125" algn="l"/>
                        </a:tabLst>
                      </a:pPr>
                      <a:r>
                        <a:rPr sz="1500" dirty="0">
                          <a:solidFill>
                            <a:srgbClr val="152B48"/>
                          </a:solidFill>
                          <a:latin typeface="Montserrat" pitchFamily="2" charset="77"/>
                          <a:cs typeface="Arial"/>
                        </a:rPr>
                        <a:t>Evitar </a:t>
                      </a:r>
                      <a:r>
                        <a:rPr sz="1500" spc="55" dirty="0">
                          <a:solidFill>
                            <a:srgbClr val="152B48"/>
                          </a:solidFill>
                          <a:latin typeface="Montserrat" pitchFamily="2" charset="77"/>
                          <a:cs typeface="Arial"/>
                        </a:rPr>
                        <a:t>trauma </a:t>
                      </a:r>
                      <a:r>
                        <a:rPr sz="1500" dirty="0">
                          <a:solidFill>
                            <a:srgbClr val="152B48"/>
                          </a:solidFill>
                          <a:latin typeface="Montserrat" pitchFamily="2" charset="77"/>
                          <a:cs typeface="Arial"/>
                        </a:rPr>
                        <a:t>o </a:t>
                      </a:r>
                      <a:r>
                        <a:rPr sz="1500" spc="5" dirty="0">
                          <a:solidFill>
                            <a:srgbClr val="152B48"/>
                          </a:solidFill>
                          <a:latin typeface="Montserrat" pitchFamily="2" charset="77"/>
                          <a:cs typeface="Arial"/>
                        </a:rPr>
                        <a:t>cirugía </a:t>
                      </a:r>
                      <a:r>
                        <a:rPr sz="1500" spc="30" dirty="0">
                          <a:solidFill>
                            <a:srgbClr val="152B48"/>
                          </a:solidFill>
                          <a:latin typeface="Montserrat" pitchFamily="2" charset="77"/>
                          <a:cs typeface="Arial"/>
                        </a:rPr>
                        <a:t>innecesaria  </a:t>
                      </a:r>
                      <a:r>
                        <a:rPr sz="1500" spc="35" dirty="0">
                          <a:solidFill>
                            <a:srgbClr val="152B48"/>
                          </a:solidFill>
                          <a:latin typeface="Montserrat" pitchFamily="2" charset="77"/>
                          <a:cs typeface="Arial"/>
                        </a:rPr>
                        <a:t>de extremidades</a:t>
                      </a:r>
                      <a:r>
                        <a:rPr sz="1500" spc="80" dirty="0">
                          <a:solidFill>
                            <a:srgbClr val="152B48"/>
                          </a:solidFill>
                          <a:latin typeface="Montserrat" pitchFamily="2" charset="77"/>
                          <a:cs typeface="Arial"/>
                        </a:rPr>
                        <a:t> </a:t>
                      </a:r>
                      <a:r>
                        <a:rPr sz="1500" spc="10" dirty="0">
                          <a:solidFill>
                            <a:srgbClr val="152B48"/>
                          </a:solidFill>
                          <a:latin typeface="Montserrat" pitchFamily="2" charset="77"/>
                          <a:cs typeface="Arial"/>
                        </a:rPr>
                        <a:t>inferiores.</a:t>
                      </a:r>
                      <a:endParaRPr sz="1500" dirty="0">
                        <a:solidFill>
                          <a:srgbClr val="152B48"/>
                        </a:solidFill>
                        <a:latin typeface="Montserrat" pitchFamily="2" charset="77"/>
                        <a:cs typeface="Arial"/>
                      </a:endParaRPr>
                    </a:p>
                    <a:p>
                      <a:pPr marL="491490" indent="-287020">
                        <a:lnSpc>
                          <a:spcPct val="100000"/>
                        </a:lnSpc>
                        <a:buChar char="•"/>
                        <a:tabLst>
                          <a:tab pos="491490" algn="l"/>
                          <a:tab pos="492125" algn="l"/>
                        </a:tabLst>
                      </a:pPr>
                      <a:r>
                        <a:rPr sz="1500" spc="25" dirty="0">
                          <a:solidFill>
                            <a:srgbClr val="152B48"/>
                          </a:solidFill>
                          <a:latin typeface="Montserrat" pitchFamily="2" charset="77"/>
                          <a:cs typeface="Arial"/>
                        </a:rPr>
                        <a:t>Reducir </a:t>
                      </a:r>
                      <a:r>
                        <a:rPr sz="1500" spc="-10" dirty="0">
                          <a:solidFill>
                            <a:srgbClr val="152B48"/>
                          </a:solidFill>
                          <a:latin typeface="Montserrat" pitchFamily="2" charset="77"/>
                          <a:cs typeface="Arial"/>
                        </a:rPr>
                        <a:t>peso</a:t>
                      </a:r>
                      <a:r>
                        <a:rPr sz="1500" spc="225" dirty="0">
                          <a:solidFill>
                            <a:srgbClr val="152B48"/>
                          </a:solidFill>
                          <a:latin typeface="Montserrat" pitchFamily="2" charset="77"/>
                          <a:cs typeface="Arial"/>
                        </a:rPr>
                        <a:t> </a:t>
                      </a:r>
                      <a:r>
                        <a:rPr sz="1500" spc="50" dirty="0">
                          <a:solidFill>
                            <a:srgbClr val="152B48"/>
                          </a:solidFill>
                          <a:latin typeface="Montserrat" pitchFamily="2" charset="77"/>
                          <a:cs typeface="Arial"/>
                        </a:rPr>
                        <a:t>corporal.</a:t>
                      </a:r>
                      <a:endParaRPr sz="1500" dirty="0">
                        <a:solidFill>
                          <a:srgbClr val="152B48"/>
                        </a:solidFill>
                        <a:latin typeface="Montserrat" pitchFamily="2" charset="77"/>
                        <a:cs typeface="Arial"/>
                      </a:endParaRPr>
                    </a:p>
                  </a:txBody>
                  <a:tcPr marL="0" marR="0" marT="41275" marB="0">
                    <a:lnR w="12700">
                      <a:solidFill>
                        <a:srgbClr val="3333CC"/>
                      </a:solidFill>
                      <a:prstDash val="solid"/>
                    </a:lnR>
                    <a:lnT w="12700">
                      <a:solidFill>
                        <a:srgbClr val="3333CC"/>
                      </a:solidFill>
                      <a:prstDash val="solid"/>
                    </a:lnT>
                    <a:lnB w="12700">
                      <a:solidFill>
                        <a:srgbClr val="3333CC"/>
                      </a:solidFill>
                      <a:prstDash val="solid"/>
                    </a:lnB>
                  </a:tcPr>
                </a:tc>
                <a:extLst>
                  <a:ext uri="{0D108BD9-81ED-4DB2-BD59-A6C34878D82A}">
                    <a16:rowId xmlns:a16="http://schemas.microsoft.com/office/drawing/2014/main" val="10002"/>
                  </a:ext>
                </a:extLst>
              </a:tr>
              <a:tr h="693805">
                <a:tc>
                  <a:txBody>
                    <a:bodyPr/>
                    <a:lstStyle/>
                    <a:p>
                      <a:pPr marL="97155">
                        <a:lnSpc>
                          <a:spcPct val="100000"/>
                        </a:lnSpc>
                        <a:spcBef>
                          <a:spcPts val="335"/>
                        </a:spcBef>
                      </a:pPr>
                      <a:r>
                        <a:rPr sz="1500" b="1" spc="20" dirty="0">
                          <a:solidFill>
                            <a:srgbClr val="152B48"/>
                          </a:solidFill>
                          <a:latin typeface="Montserrat" pitchFamily="2" charset="77"/>
                          <a:cs typeface="Arial"/>
                        </a:rPr>
                        <a:t>Acropaquía</a:t>
                      </a:r>
                      <a:endParaRPr sz="1500">
                        <a:solidFill>
                          <a:srgbClr val="152B48"/>
                        </a:solidFill>
                        <a:latin typeface="Montserrat" pitchFamily="2" charset="77"/>
                        <a:cs typeface="Arial"/>
                      </a:endParaRPr>
                    </a:p>
                  </a:txBody>
                  <a:tcPr marL="0" marR="0" marT="42545" marB="0">
                    <a:lnL w="12700">
                      <a:solidFill>
                        <a:srgbClr val="3333CC"/>
                      </a:solidFill>
                      <a:prstDash val="solid"/>
                    </a:lnL>
                    <a:lnT w="12700">
                      <a:solidFill>
                        <a:srgbClr val="3333CC"/>
                      </a:solidFill>
                      <a:prstDash val="solid"/>
                    </a:lnT>
                    <a:lnB w="12700">
                      <a:solidFill>
                        <a:srgbClr val="3333CC"/>
                      </a:solidFill>
                      <a:prstDash val="solid"/>
                    </a:lnB>
                    <a:solidFill>
                      <a:srgbClr val="E8E8F6"/>
                    </a:solidFill>
                  </a:tcPr>
                </a:tc>
                <a:tc>
                  <a:txBody>
                    <a:bodyPr/>
                    <a:lstStyle/>
                    <a:p>
                      <a:pPr marL="439420" indent="-288925">
                        <a:lnSpc>
                          <a:spcPct val="100000"/>
                        </a:lnSpc>
                        <a:spcBef>
                          <a:spcPts val="325"/>
                        </a:spcBef>
                        <a:buChar char="•"/>
                        <a:tabLst>
                          <a:tab pos="439420" algn="l"/>
                          <a:tab pos="440055" algn="l"/>
                        </a:tabLst>
                      </a:pPr>
                      <a:r>
                        <a:rPr sz="1500" spc="70" dirty="0">
                          <a:solidFill>
                            <a:srgbClr val="152B48"/>
                          </a:solidFill>
                          <a:latin typeface="Montserrat" pitchFamily="2" charset="77"/>
                          <a:cs typeface="Arial"/>
                        </a:rPr>
                        <a:t>Desconocido</a:t>
                      </a:r>
                      <a:endParaRPr sz="1500" dirty="0">
                        <a:solidFill>
                          <a:srgbClr val="152B48"/>
                        </a:solidFill>
                        <a:latin typeface="Montserrat" pitchFamily="2" charset="77"/>
                        <a:cs typeface="Arial"/>
                      </a:endParaRPr>
                    </a:p>
                    <a:p>
                      <a:pPr marL="437515" marR="183515" indent="3175">
                        <a:lnSpc>
                          <a:spcPct val="100000"/>
                        </a:lnSpc>
                      </a:pPr>
                      <a:r>
                        <a:rPr sz="1500" spc="65" dirty="0">
                          <a:solidFill>
                            <a:srgbClr val="152B48"/>
                          </a:solidFill>
                          <a:latin typeface="Montserrat" pitchFamily="2" charset="77"/>
                          <a:cs typeface="Arial"/>
                        </a:rPr>
                        <a:t>(probablemente </a:t>
                      </a:r>
                      <a:r>
                        <a:rPr sz="1500" spc="30" dirty="0">
                          <a:solidFill>
                            <a:srgbClr val="152B48"/>
                          </a:solidFill>
                          <a:latin typeface="Montserrat" pitchFamily="2" charset="77"/>
                          <a:cs typeface="Arial"/>
                        </a:rPr>
                        <a:t>igual para  </a:t>
                      </a:r>
                      <a:r>
                        <a:rPr sz="1500" spc="-35" dirty="0">
                          <a:solidFill>
                            <a:srgbClr val="152B48"/>
                          </a:solidFill>
                          <a:latin typeface="Montserrat" pitchFamily="2" charset="77"/>
                          <a:cs typeface="Arial"/>
                        </a:rPr>
                        <a:t>las </a:t>
                      </a:r>
                      <a:r>
                        <a:rPr sz="1500" spc="-20" dirty="0">
                          <a:solidFill>
                            <a:srgbClr val="152B48"/>
                          </a:solidFill>
                          <a:latin typeface="Montserrat" pitchFamily="2" charset="77"/>
                          <a:cs typeface="Arial"/>
                        </a:rPr>
                        <a:t>otras</a:t>
                      </a:r>
                      <a:r>
                        <a:rPr sz="1500" spc="165" dirty="0">
                          <a:solidFill>
                            <a:srgbClr val="152B48"/>
                          </a:solidFill>
                          <a:latin typeface="Montserrat" pitchFamily="2" charset="77"/>
                          <a:cs typeface="Arial"/>
                        </a:rPr>
                        <a:t> </a:t>
                      </a:r>
                      <a:r>
                        <a:rPr sz="1500" spc="35" dirty="0" err="1">
                          <a:solidFill>
                            <a:srgbClr val="152B48"/>
                          </a:solidFill>
                          <a:latin typeface="Montserrat" pitchFamily="2" charset="77"/>
                          <a:cs typeface="Arial"/>
                        </a:rPr>
                        <a:t>manifestaciones</a:t>
                      </a:r>
                      <a:r>
                        <a:rPr sz="1500" spc="35" dirty="0">
                          <a:solidFill>
                            <a:srgbClr val="152B48"/>
                          </a:solidFill>
                          <a:latin typeface="Montserrat" pitchFamily="2" charset="77"/>
                          <a:cs typeface="Arial"/>
                        </a:rPr>
                        <a:t>)</a:t>
                      </a:r>
                      <a:r>
                        <a:rPr lang="es-ES" sz="1500" spc="35" dirty="0">
                          <a:solidFill>
                            <a:srgbClr val="152B48"/>
                          </a:solidFill>
                          <a:latin typeface="Montserrat" pitchFamily="2" charset="77"/>
                          <a:cs typeface="Arial"/>
                        </a:rPr>
                        <a:t>.</a:t>
                      </a:r>
                      <a:endParaRPr sz="1500" dirty="0">
                        <a:solidFill>
                          <a:srgbClr val="152B48"/>
                        </a:solidFill>
                        <a:latin typeface="Montserrat" pitchFamily="2" charset="77"/>
                        <a:cs typeface="Arial"/>
                      </a:endParaRPr>
                    </a:p>
                  </a:txBody>
                  <a:tcPr marL="0" marR="0" marT="41275" marB="0">
                    <a:lnT w="12700">
                      <a:solidFill>
                        <a:srgbClr val="3333CC"/>
                      </a:solidFill>
                      <a:prstDash val="solid"/>
                    </a:lnT>
                    <a:lnB w="12700">
                      <a:solidFill>
                        <a:srgbClr val="3333CC"/>
                      </a:solidFill>
                      <a:prstDash val="solid"/>
                    </a:lnB>
                    <a:solidFill>
                      <a:srgbClr val="E8E8F6"/>
                    </a:solidFill>
                  </a:tcPr>
                </a:tc>
                <a:tc>
                  <a:txBody>
                    <a:bodyPr/>
                    <a:lstStyle/>
                    <a:p>
                      <a:pPr marL="503555" indent="-299085">
                        <a:lnSpc>
                          <a:spcPct val="100000"/>
                        </a:lnSpc>
                        <a:spcBef>
                          <a:spcPts val="325"/>
                        </a:spcBef>
                        <a:buChar char="•"/>
                        <a:tabLst>
                          <a:tab pos="497840" algn="l"/>
                          <a:tab pos="499109" algn="l"/>
                        </a:tabLst>
                      </a:pPr>
                      <a:r>
                        <a:rPr lang="es-CO" sz="1500" spc="25" dirty="0">
                          <a:solidFill>
                            <a:srgbClr val="152B48"/>
                          </a:solidFill>
                          <a:latin typeface="Montserrat" pitchFamily="2" charset="77"/>
                          <a:cs typeface="Arial"/>
                        </a:rPr>
                        <a:t>Abstenerse </a:t>
                      </a:r>
                      <a:r>
                        <a:rPr lang="es-CO" sz="1500" spc="35" dirty="0">
                          <a:solidFill>
                            <a:srgbClr val="152B48"/>
                          </a:solidFill>
                          <a:latin typeface="Montserrat" pitchFamily="2" charset="77"/>
                          <a:cs typeface="Arial"/>
                        </a:rPr>
                        <a:t>de</a:t>
                      </a:r>
                      <a:r>
                        <a:rPr lang="es-CO" sz="1500" spc="210" dirty="0">
                          <a:solidFill>
                            <a:srgbClr val="152B48"/>
                          </a:solidFill>
                          <a:latin typeface="Montserrat" pitchFamily="2" charset="77"/>
                          <a:cs typeface="Arial"/>
                        </a:rPr>
                        <a:t> </a:t>
                      </a:r>
                      <a:r>
                        <a:rPr lang="es-CO" sz="1500" spc="40" dirty="0">
                          <a:solidFill>
                            <a:srgbClr val="152B48"/>
                          </a:solidFill>
                          <a:latin typeface="Montserrat" pitchFamily="2" charset="77"/>
                          <a:cs typeface="Arial"/>
                        </a:rPr>
                        <a:t>fumar.</a:t>
                      </a:r>
                      <a:endParaRPr lang="es-CO" sz="1500" dirty="0">
                        <a:solidFill>
                          <a:srgbClr val="152B48"/>
                        </a:solidFill>
                        <a:latin typeface="Montserrat" pitchFamily="2" charset="77"/>
                        <a:cs typeface="Arial"/>
                      </a:endParaRPr>
                    </a:p>
                  </a:txBody>
                  <a:tcPr marL="0" marR="0" marT="41275" marB="0">
                    <a:lnR w="12700">
                      <a:solidFill>
                        <a:srgbClr val="3333CC"/>
                      </a:solidFill>
                      <a:prstDash val="solid"/>
                    </a:lnR>
                    <a:lnT w="12700">
                      <a:solidFill>
                        <a:srgbClr val="3333CC"/>
                      </a:solidFill>
                      <a:prstDash val="solid"/>
                    </a:lnT>
                    <a:lnB w="12700">
                      <a:solidFill>
                        <a:srgbClr val="3333CC"/>
                      </a:solidFill>
                      <a:prstDash val="solid"/>
                    </a:lnB>
                    <a:solidFill>
                      <a:srgbClr val="E8E8F6"/>
                    </a:solidFill>
                  </a:tcPr>
                </a:tc>
                <a:extLst>
                  <a:ext uri="{0D108BD9-81ED-4DB2-BD59-A6C34878D82A}">
                    <a16:rowId xmlns:a16="http://schemas.microsoft.com/office/drawing/2014/main" val="10003"/>
                  </a:ext>
                </a:extLst>
              </a:tr>
            </a:tbl>
          </a:graphicData>
        </a:graphic>
      </p:graphicFrame>
      <p:sp>
        <p:nvSpPr>
          <p:cNvPr id="6" name="object 4"/>
          <p:cNvSpPr txBox="1"/>
          <p:nvPr/>
        </p:nvSpPr>
        <p:spPr>
          <a:xfrm>
            <a:off x="6377609" y="6422139"/>
            <a:ext cx="5397500" cy="196849"/>
          </a:xfrm>
          <a:prstGeom prst="rect">
            <a:avLst/>
          </a:prstGeom>
        </p:spPr>
        <p:txBody>
          <a:bodyPr vert="horz" wrap="square" lIns="0" tIns="12065" rIns="0" bIns="0" rtlCol="0">
            <a:spAutoFit/>
          </a:bodyPr>
          <a:lstStyle/>
          <a:p>
            <a:pPr marL="12700" marR="5080" algn="r">
              <a:spcBef>
                <a:spcPts val="95"/>
              </a:spcBef>
            </a:pPr>
            <a:r>
              <a:rPr lang="es-CO" sz="1200" spc="-20" dirty="0">
                <a:solidFill>
                  <a:srgbClr val="152B48"/>
                </a:solidFill>
                <a:latin typeface="Montserrat" pitchFamily="2" charset="77"/>
                <a:cs typeface="Arial"/>
              </a:rPr>
              <a:t>J</a:t>
            </a:r>
            <a:r>
              <a:rPr lang="es-CO" sz="1200" spc="-55" dirty="0">
                <a:solidFill>
                  <a:srgbClr val="152B48"/>
                </a:solidFill>
                <a:latin typeface="Montserrat" pitchFamily="2" charset="77"/>
                <a:cs typeface="Arial"/>
              </a:rPr>
              <a:t> </a:t>
            </a:r>
            <a:r>
              <a:rPr lang="es-CO" sz="1200" spc="5" dirty="0" err="1">
                <a:solidFill>
                  <a:srgbClr val="152B48"/>
                </a:solidFill>
                <a:latin typeface="Montserrat" pitchFamily="2" charset="77"/>
                <a:cs typeface="Arial"/>
              </a:rPr>
              <a:t>Endocrinol</a:t>
            </a:r>
            <a:r>
              <a:rPr lang="es-CO" sz="1200" spc="5" dirty="0">
                <a:solidFill>
                  <a:srgbClr val="152B48"/>
                </a:solidFill>
                <a:latin typeface="Montserrat" pitchFamily="2" charset="77"/>
                <a:cs typeface="Arial"/>
              </a:rPr>
              <a:t> </a:t>
            </a:r>
            <a:r>
              <a:rPr sz="1200" spc="-5" dirty="0">
                <a:solidFill>
                  <a:srgbClr val="152B48"/>
                </a:solidFill>
                <a:latin typeface="Montserrat" pitchFamily="2" charset="77"/>
                <a:cs typeface="Arial"/>
              </a:rPr>
              <a:t>Invest. 2014 </a:t>
            </a:r>
            <a:r>
              <a:rPr sz="1200" dirty="0">
                <a:solidFill>
                  <a:srgbClr val="152B48"/>
                </a:solidFill>
                <a:latin typeface="Montserrat" pitchFamily="2" charset="77"/>
                <a:cs typeface="Arial"/>
              </a:rPr>
              <a:t>Aug;37(8):691-</a:t>
            </a:r>
            <a:r>
              <a:rPr sz="1200" spc="-15" dirty="0">
                <a:solidFill>
                  <a:srgbClr val="152B48"/>
                </a:solidFill>
                <a:latin typeface="Montserrat" pitchFamily="2" charset="77"/>
                <a:cs typeface="Arial"/>
              </a:rPr>
              <a:t> </a:t>
            </a:r>
            <a:r>
              <a:rPr sz="1200" spc="-5" dirty="0">
                <a:solidFill>
                  <a:srgbClr val="152B48"/>
                </a:solidFill>
                <a:latin typeface="Montserrat" pitchFamily="2" charset="77"/>
                <a:cs typeface="Arial"/>
              </a:rPr>
              <a:t>700.</a:t>
            </a:r>
            <a:endParaRPr sz="1200" dirty="0">
              <a:solidFill>
                <a:srgbClr val="152B48"/>
              </a:solidFill>
              <a:latin typeface="Montserrat" pitchFamily="2" charset="77"/>
              <a:cs typeface="Arial"/>
            </a:endParaRPr>
          </a:p>
        </p:txBody>
      </p:sp>
      <p:sp>
        <p:nvSpPr>
          <p:cNvPr id="7" name="6 Rectángulo redondeado">
            <a:extLst>
              <a:ext uri="{FF2B5EF4-FFF2-40B4-BE49-F238E27FC236}">
                <a16:creationId xmlns:a16="http://schemas.microsoft.com/office/drawing/2014/main" id="{21C216AA-A531-466F-982F-51BFFC9C1D1E}"/>
              </a:ext>
            </a:extLst>
          </p:cNvPr>
          <p:cNvSpPr/>
          <p:nvPr/>
        </p:nvSpPr>
        <p:spPr>
          <a:xfrm>
            <a:off x="8827153" y="1851885"/>
            <a:ext cx="2362200" cy="2759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6 Rectángulo redondeado">
            <a:extLst>
              <a:ext uri="{FF2B5EF4-FFF2-40B4-BE49-F238E27FC236}">
                <a16:creationId xmlns:a16="http://schemas.microsoft.com/office/drawing/2014/main" id="{21C216AA-A531-466F-982F-51BFFC9C1D1E}"/>
              </a:ext>
            </a:extLst>
          </p:cNvPr>
          <p:cNvSpPr/>
          <p:nvPr/>
        </p:nvSpPr>
        <p:spPr>
          <a:xfrm>
            <a:off x="8827153" y="3761191"/>
            <a:ext cx="2362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6 Rectángulo redondeado">
            <a:extLst>
              <a:ext uri="{FF2B5EF4-FFF2-40B4-BE49-F238E27FC236}">
                <a16:creationId xmlns:a16="http://schemas.microsoft.com/office/drawing/2014/main" id="{21C216AA-A531-466F-982F-51BFFC9C1D1E}"/>
              </a:ext>
            </a:extLst>
          </p:cNvPr>
          <p:cNvSpPr/>
          <p:nvPr/>
        </p:nvSpPr>
        <p:spPr>
          <a:xfrm>
            <a:off x="8840405" y="5151009"/>
            <a:ext cx="2362200" cy="2759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DEBA2F-91AB-45AA-9C67-39AA8C046AA1}"/>
              </a:ext>
            </a:extLst>
          </p:cNvPr>
          <p:cNvSpPr txBox="1"/>
          <p:nvPr/>
        </p:nvSpPr>
        <p:spPr>
          <a:xfrm>
            <a:off x="430496" y="567191"/>
            <a:ext cx="11555266" cy="3046988"/>
          </a:xfrm>
          <a:prstGeom prst="rect">
            <a:avLst/>
          </a:prstGeom>
          <a:noFill/>
        </p:spPr>
        <p:txBody>
          <a:bodyPr wrap="square">
            <a:spAutoFit/>
          </a:bodyPr>
          <a:lstStyle/>
          <a:p>
            <a:pPr marL="285750" indent="-285750" algn="just">
              <a:buFont typeface="Arial" panose="020B0604020202020204" pitchFamily="34" charset="0"/>
              <a:buChar char="•"/>
            </a:pPr>
            <a:endParaRPr lang="es-ES" sz="1600" dirty="0">
              <a:latin typeface="Montserrat" pitchFamily="2" charset="77"/>
            </a:endParaRPr>
          </a:p>
          <a:p>
            <a:pPr marL="285750" indent="-285750" algn="just">
              <a:buFont typeface="Arial" panose="020B0604020202020204" pitchFamily="34" charset="0"/>
              <a:buChar char="•"/>
            </a:pPr>
            <a:r>
              <a:rPr lang="es-ES" sz="1600" b="1" dirty="0">
                <a:solidFill>
                  <a:srgbClr val="152B48"/>
                </a:solidFill>
                <a:latin typeface="Montserrat" pitchFamily="2" charset="77"/>
              </a:rPr>
              <a:t>El estudio NHANESIII (</a:t>
            </a:r>
            <a:r>
              <a:rPr lang="es-ES" sz="1600" b="1" dirty="0" err="1">
                <a:solidFill>
                  <a:srgbClr val="152B48"/>
                </a:solidFill>
                <a:latin typeface="Montserrat" pitchFamily="2" charset="77"/>
              </a:rPr>
              <a:t>National</a:t>
            </a:r>
            <a:r>
              <a:rPr lang="es-ES" sz="1600" b="1" dirty="0">
                <a:solidFill>
                  <a:srgbClr val="152B48"/>
                </a:solidFill>
                <a:latin typeface="Montserrat" pitchFamily="2" charset="77"/>
              </a:rPr>
              <a:t> </a:t>
            </a:r>
            <a:r>
              <a:rPr lang="es-ES" sz="1600" b="1" dirty="0" err="1">
                <a:solidFill>
                  <a:srgbClr val="152B48"/>
                </a:solidFill>
                <a:latin typeface="Montserrat" pitchFamily="2" charset="77"/>
              </a:rPr>
              <a:t>Health</a:t>
            </a:r>
            <a:r>
              <a:rPr lang="es-ES" sz="1600" b="1" dirty="0">
                <a:solidFill>
                  <a:srgbClr val="152B48"/>
                </a:solidFill>
                <a:latin typeface="Montserrat" pitchFamily="2" charset="77"/>
              </a:rPr>
              <a:t> and </a:t>
            </a:r>
            <a:r>
              <a:rPr lang="es-ES" sz="1600" b="1" dirty="0" err="1">
                <a:solidFill>
                  <a:srgbClr val="152B48"/>
                </a:solidFill>
                <a:latin typeface="Montserrat" pitchFamily="2" charset="77"/>
              </a:rPr>
              <a:t>Nutrition</a:t>
            </a:r>
            <a:r>
              <a:rPr lang="es-ES" sz="1600" b="1" dirty="0">
                <a:solidFill>
                  <a:srgbClr val="152B48"/>
                </a:solidFill>
                <a:latin typeface="Montserrat" pitchFamily="2" charset="77"/>
              </a:rPr>
              <a:t> </a:t>
            </a:r>
            <a:r>
              <a:rPr lang="es-ES" sz="1600" b="1" dirty="0" err="1">
                <a:solidFill>
                  <a:srgbClr val="152B48"/>
                </a:solidFill>
                <a:latin typeface="Montserrat" pitchFamily="2" charset="77"/>
              </a:rPr>
              <a:t>Examination</a:t>
            </a:r>
            <a:r>
              <a:rPr lang="es-ES" sz="1600" b="1" dirty="0">
                <a:solidFill>
                  <a:srgbClr val="152B48"/>
                </a:solidFill>
                <a:latin typeface="Montserrat" pitchFamily="2" charset="77"/>
              </a:rPr>
              <a:t> </a:t>
            </a:r>
            <a:r>
              <a:rPr lang="es-ES" sz="1600" b="1" dirty="0" err="1">
                <a:solidFill>
                  <a:srgbClr val="152B48"/>
                </a:solidFill>
                <a:latin typeface="Montserrat" pitchFamily="2" charset="77"/>
              </a:rPr>
              <a:t>Survey</a:t>
            </a:r>
            <a:r>
              <a:rPr lang="es-ES" sz="1600" b="1" dirty="0">
                <a:solidFill>
                  <a:srgbClr val="152B48"/>
                </a:solidFill>
                <a:latin typeface="Montserrat" pitchFamily="2" charset="77"/>
              </a:rPr>
              <a:t>) encontró que la prevalencia de hipotiroidismo clínico entre adultos en los Estados Unidos (&gt; 12 años) era del 0.3% y el hipotiroidismo subclínico del 4.3%. </a:t>
            </a:r>
          </a:p>
          <a:p>
            <a:pPr marL="285750" indent="-285750" algn="just">
              <a:buFont typeface="Arial" panose="020B0604020202020204" pitchFamily="34" charset="0"/>
              <a:buChar char="•"/>
            </a:pPr>
            <a:endParaRPr lang="es-ES" sz="1600" b="1" dirty="0">
              <a:solidFill>
                <a:srgbClr val="152B48"/>
              </a:solidFill>
              <a:latin typeface="Montserrat" pitchFamily="2" charset="77"/>
            </a:endParaRPr>
          </a:p>
          <a:p>
            <a:pPr marL="285750" indent="-285750" algn="just">
              <a:buFont typeface="Arial" panose="020B0604020202020204" pitchFamily="34" charset="0"/>
              <a:buChar char="•"/>
            </a:pPr>
            <a:r>
              <a:rPr lang="es-ES" sz="1600" b="1" dirty="0">
                <a:solidFill>
                  <a:srgbClr val="152B48"/>
                </a:solidFill>
                <a:latin typeface="Montserrat" pitchFamily="2" charset="77"/>
              </a:rPr>
              <a:t>Mujeres y el aumento de la edad se asociaron con una mayor TSH y anticuerpos antitiroideos.</a:t>
            </a:r>
          </a:p>
          <a:p>
            <a:pPr marL="285750" indent="-285750" algn="just">
              <a:buFont typeface="Arial" panose="020B0604020202020204" pitchFamily="34" charset="0"/>
              <a:buChar char="•"/>
            </a:pPr>
            <a:endParaRPr lang="es-ES" sz="1600" b="1" dirty="0">
              <a:solidFill>
                <a:srgbClr val="152B48"/>
              </a:solidFill>
              <a:latin typeface="Montserrat" pitchFamily="2" charset="77"/>
            </a:endParaRPr>
          </a:p>
          <a:p>
            <a:pPr marL="285750" indent="-285750" algn="just">
              <a:buFont typeface="Arial" panose="020B0604020202020204" pitchFamily="34" charset="0"/>
              <a:buChar char="•"/>
            </a:pPr>
            <a:r>
              <a:rPr lang="es-ES" sz="1600" b="1" dirty="0">
                <a:solidFill>
                  <a:srgbClr val="152B48"/>
                </a:solidFill>
                <a:latin typeface="Montserrat" pitchFamily="2" charset="77"/>
              </a:rPr>
              <a:t>Se presenta con mayor frecuencia en mujeres, &gt; 65 años y en personas de raza blanca. </a:t>
            </a:r>
          </a:p>
          <a:p>
            <a:pPr marL="285750" indent="-285750" algn="just">
              <a:buFont typeface="Arial" panose="020B0604020202020204" pitchFamily="34" charset="0"/>
              <a:buChar char="•"/>
            </a:pPr>
            <a:endParaRPr lang="es-ES" sz="1600" b="1" dirty="0">
              <a:solidFill>
                <a:srgbClr val="152B48"/>
              </a:solidFill>
              <a:latin typeface="Montserrat" pitchFamily="2" charset="77"/>
            </a:endParaRPr>
          </a:p>
          <a:p>
            <a:pPr marL="285750" indent="-285750" algn="just">
              <a:buFont typeface="Arial" panose="020B0604020202020204" pitchFamily="34" charset="0"/>
              <a:buChar char="•"/>
            </a:pPr>
            <a:r>
              <a:rPr lang="es-ES" sz="1600" b="1" dirty="0">
                <a:solidFill>
                  <a:srgbClr val="152B48"/>
                </a:solidFill>
                <a:latin typeface="Montserrat" pitchFamily="2" charset="77"/>
              </a:rPr>
              <a:t>Es más común en pacientes con enfermedades autoinmunes, como DM 1, gastritis atrófica  autoinmune y enfermedad celíaca, además como parte de múltiples endocrinopatías autoinmunes. </a:t>
            </a:r>
          </a:p>
          <a:p>
            <a:pPr marL="285750" indent="-285750" algn="just">
              <a:buFont typeface="Wingdings" panose="05000000000000000000" pitchFamily="2" charset="2"/>
              <a:buChar char="Ø"/>
            </a:pPr>
            <a:endParaRPr lang="es-ES" sz="1600" dirty="0">
              <a:latin typeface="Montserrat" pitchFamily="2" charset="77"/>
            </a:endParaRPr>
          </a:p>
        </p:txBody>
      </p:sp>
      <p:sp>
        <p:nvSpPr>
          <p:cNvPr id="5" name="CuadroTexto 4">
            <a:extLst>
              <a:ext uri="{FF2B5EF4-FFF2-40B4-BE49-F238E27FC236}">
                <a16:creationId xmlns:a16="http://schemas.microsoft.com/office/drawing/2014/main" id="{B5743791-862E-4131-A3F3-F1996CD3AA54}"/>
              </a:ext>
            </a:extLst>
          </p:cNvPr>
          <p:cNvSpPr txBox="1"/>
          <p:nvPr/>
        </p:nvSpPr>
        <p:spPr>
          <a:xfrm>
            <a:off x="503583" y="92425"/>
            <a:ext cx="6322529" cy="769441"/>
          </a:xfrm>
          <a:prstGeom prst="rect">
            <a:avLst/>
          </a:prstGeom>
          <a:noFill/>
        </p:spPr>
        <p:txBody>
          <a:bodyPr wrap="square">
            <a:spAutoFit/>
          </a:bodyPr>
          <a:lstStyle/>
          <a:p>
            <a:r>
              <a:rPr lang="es-ES" sz="4400" b="1" dirty="0">
                <a:solidFill>
                  <a:srgbClr val="00ABA7"/>
                </a:solidFill>
                <a:latin typeface="Montserrat" pitchFamily="2" charset="77"/>
              </a:rPr>
              <a:t>EPIDEMIOLOGÍA </a:t>
            </a:r>
            <a:endParaRPr lang="es-CO" sz="4400" dirty="0">
              <a:solidFill>
                <a:srgbClr val="00ABA7"/>
              </a:solidFill>
              <a:latin typeface="Montserrat" pitchFamily="2" charset="77"/>
            </a:endParaRPr>
          </a:p>
        </p:txBody>
      </p:sp>
      <p:sp>
        <p:nvSpPr>
          <p:cNvPr id="7" name="CuadroTexto 6">
            <a:extLst>
              <a:ext uri="{FF2B5EF4-FFF2-40B4-BE49-F238E27FC236}">
                <a16:creationId xmlns:a16="http://schemas.microsoft.com/office/drawing/2014/main" id="{FAE42E35-6D36-4CF8-9EEB-30B7C24926AC}"/>
              </a:ext>
            </a:extLst>
          </p:cNvPr>
          <p:cNvSpPr txBox="1"/>
          <p:nvPr/>
        </p:nvSpPr>
        <p:spPr>
          <a:xfrm>
            <a:off x="7175637" y="5908923"/>
            <a:ext cx="4810125" cy="646331"/>
          </a:xfrm>
          <a:prstGeom prst="rect">
            <a:avLst/>
          </a:prstGeom>
          <a:noFill/>
        </p:spPr>
        <p:txBody>
          <a:bodyPr wrap="square">
            <a:spAutoFit/>
          </a:bodyPr>
          <a:lstStyle/>
          <a:p>
            <a:pPr algn="r"/>
            <a:r>
              <a:rPr lang="es-CO" sz="1200" dirty="0">
                <a:solidFill>
                  <a:srgbClr val="152B48"/>
                </a:solidFill>
                <a:latin typeface="Montserrat" pitchFamily="2" charset="77"/>
              </a:rPr>
              <a:t>J Clin </a:t>
            </a:r>
            <a:r>
              <a:rPr lang="es-CO" sz="1200" dirty="0" err="1">
                <a:solidFill>
                  <a:srgbClr val="152B48"/>
                </a:solidFill>
                <a:latin typeface="Montserrat" pitchFamily="2" charset="77"/>
              </a:rPr>
              <a:t>Endocrinol</a:t>
            </a:r>
            <a:r>
              <a:rPr lang="es-CO" sz="1200" dirty="0">
                <a:solidFill>
                  <a:srgbClr val="152B48"/>
                </a:solidFill>
                <a:latin typeface="Montserrat" pitchFamily="2" charset="77"/>
              </a:rPr>
              <a:t> </a:t>
            </a:r>
            <a:r>
              <a:rPr lang="es-CO" sz="1200" dirty="0" err="1">
                <a:solidFill>
                  <a:srgbClr val="152B48"/>
                </a:solidFill>
                <a:latin typeface="Montserrat" pitchFamily="2" charset="77"/>
              </a:rPr>
              <a:t>Metab</a:t>
            </a:r>
            <a:r>
              <a:rPr lang="es-CO" sz="1200" dirty="0">
                <a:solidFill>
                  <a:srgbClr val="152B48"/>
                </a:solidFill>
                <a:latin typeface="Montserrat" pitchFamily="2" charset="77"/>
              </a:rPr>
              <a:t>. 2002 Feb;87(2):489-99</a:t>
            </a:r>
          </a:p>
          <a:p>
            <a:pPr algn="r"/>
            <a:r>
              <a:rPr lang="es-ES" sz="1200" i="1" dirty="0">
                <a:solidFill>
                  <a:srgbClr val="152B48"/>
                </a:solidFill>
                <a:latin typeface="Montserrat" pitchFamily="2" charset="77"/>
              </a:rPr>
              <a:t>Lancet 2017; 390: 1550–62</a:t>
            </a:r>
          </a:p>
          <a:p>
            <a:pPr algn="r"/>
            <a:r>
              <a:rPr lang="sv-SE" sz="1200" dirty="0">
                <a:solidFill>
                  <a:srgbClr val="152B48"/>
                </a:solidFill>
                <a:latin typeface="Montserrat" pitchFamily="2" charset="77"/>
              </a:rPr>
              <a:t>Ann Intern Med . 2020 Jul 7;173(1):ITC1-ITC16.</a:t>
            </a:r>
            <a:endParaRPr lang="es-CO" sz="1200" dirty="0">
              <a:solidFill>
                <a:srgbClr val="152B48"/>
              </a:solidFill>
              <a:latin typeface="Montserrat" pitchFamily="2" charset="77"/>
            </a:endParaRPr>
          </a:p>
        </p:txBody>
      </p:sp>
      <p:pic>
        <p:nvPicPr>
          <p:cNvPr id="6" name="Imagen 5">
            <a:extLst>
              <a:ext uri="{FF2B5EF4-FFF2-40B4-BE49-F238E27FC236}">
                <a16:creationId xmlns:a16="http://schemas.microsoft.com/office/drawing/2014/main" id="{B373400D-D755-403A-958D-FBE66B7D7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2559" y="3508266"/>
            <a:ext cx="3101270" cy="32573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4017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992" y="222979"/>
            <a:ext cx="5047190" cy="696595"/>
          </a:xfrm>
          <a:prstGeom prst="rect">
            <a:avLst/>
          </a:prstGeom>
        </p:spPr>
        <p:txBody>
          <a:bodyPr vert="horz" wrap="square" lIns="0" tIns="12700" rIns="0" bIns="0" rtlCol="0" anchor="ctr">
            <a:spAutoFit/>
          </a:bodyPr>
          <a:lstStyle/>
          <a:p>
            <a:pPr marL="12700">
              <a:lnSpc>
                <a:spcPct val="100000"/>
              </a:lnSpc>
              <a:spcBef>
                <a:spcPts val="100"/>
              </a:spcBef>
            </a:pPr>
            <a:r>
              <a:rPr spc="-90" dirty="0"/>
              <a:t>CASO</a:t>
            </a:r>
            <a:r>
              <a:rPr spc="185" dirty="0"/>
              <a:t> </a:t>
            </a:r>
            <a:r>
              <a:rPr spc="-35" dirty="0"/>
              <a:t>CLÍNICO</a:t>
            </a:r>
            <a:endParaRPr dirty="0"/>
          </a:p>
        </p:txBody>
      </p:sp>
      <p:sp>
        <p:nvSpPr>
          <p:cNvPr id="3" name="object 3"/>
          <p:cNvSpPr txBox="1"/>
          <p:nvPr/>
        </p:nvSpPr>
        <p:spPr>
          <a:xfrm>
            <a:off x="805346" y="1042262"/>
            <a:ext cx="11028845" cy="2269083"/>
          </a:xfrm>
          <a:prstGeom prst="rect">
            <a:avLst/>
          </a:prstGeom>
        </p:spPr>
        <p:txBody>
          <a:bodyPr vert="horz" wrap="square" lIns="0" tIns="12700" rIns="0" bIns="0" rtlCol="0">
            <a:spAutoFit/>
          </a:bodyPr>
          <a:lstStyle/>
          <a:p>
            <a:pPr marL="359410" indent="-346710">
              <a:lnSpc>
                <a:spcPct val="150000"/>
              </a:lnSpc>
              <a:spcBef>
                <a:spcPts val="100"/>
              </a:spcBef>
              <a:buChar char="•"/>
              <a:tabLst>
                <a:tab pos="365125" algn="l"/>
                <a:tab pos="365760" algn="l"/>
              </a:tabLst>
            </a:pPr>
            <a:r>
              <a:rPr sz="2000" spc="25" dirty="0">
                <a:solidFill>
                  <a:srgbClr val="152B48"/>
                </a:solidFill>
                <a:latin typeface="Montserrat" pitchFamily="2" charset="77"/>
                <a:cs typeface="Arial"/>
              </a:rPr>
              <a:t>Mujer </a:t>
            </a:r>
            <a:r>
              <a:rPr sz="2000" spc="40" dirty="0">
                <a:solidFill>
                  <a:srgbClr val="152B48"/>
                </a:solidFill>
                <a:latin typeface="Montserrat" pitchFamily="2" charset="77"/>
                <a:cs typeface="Arial"/>
              </a:rPr>
              <a:t>de </a:t>
            </a:r>
            <a:r>
              <a:rPr sz="2000" spc="-10" dirty="0">
                <a:solidFill>
                  <a:srgbClr val="152B48"/>
                </a:solidFill>
                <a:latin typeface="Montserrat" pitchFamily="2" charset="77"/>
                <a:cs typeface="Arial"/>
              </a:rPr>
              <a:t>75 </a:t>
            </a:r>
            <a:r>
              <a:rPr sz="2000" spc="15" dirty="0">
                <a:solidFill>
                  <a:srgbClr val="152B48"/>
                </a:solidFill>
                <a:latin typeface="Montserrat" pitchFamily="2" charset="77"/>
                <a:cs typeface="Arial"/>
              </a:rPr>
              <a:t>años </a:t>
            </a:r>
            <a:r>
              <a:rPr sz="2000" spc="40" dirty="0">
                <a:solidFill>
                  <a:srgbClr val="152B48"/>
                </a:solidFill>
                <a:latin typeface="Montserrat" pitchFamily="2" charset="77"/>
                <a:cs typeface="Arial"/>
              </a:rPr>
              <a:t>de</a:t>
            </a:r>
            <a:r>
              <a:rPr sz="2000" spc="530" dirty="0">
                <a:solidFill>
                  <a:srgbClr val="152B48"/>
                </a:solidFill>
                <a:latin typeface="Montserrat" pitchFamily="2" charset="77"/>
                <a:cs typeface="Arial"/>
              </a:rPr>
              <a:t> </a:t>
            </a:r>
            <a:r>
              <a:rPr sz="2000" spc="80" dirty="0" err="1">
                <a:solidFill>
                  <a:srgbClr val="152B48"/>
                </a:solidFill>
                <a:latin typeface="Montserrat" pitchFamily="2" charset="77"/>
                <a:cs typeface="Arial"/>
              </a:rPr>
              <a:t>edad</a:t>
            </a:r>
            <a:r>
              <a:rPr sz="2000" spc="80" dirty="0">
                <a:solidFill>
                  <a:srgbClr val="152B48"/>
                </a:solidFill>
                <a:latin typeface="Montserrat" pitchFamily="2" charset="77"/>
                <a:cs typeface="Arial"/>
              </a:rPr>
              <a:t>.</a:t>
            </a:r>
            <a:endParaRPr sz="2000" dirty="0">
              <a:solidFill>
                <a:srgbClr val="152B48"/>
              </a:solidFill>
              <a:latin typeface="Montserrat" pitchFamily="2" charset="77"/>
              <a:cs typeface="Times New Roman"/>
            </a:endParaRPr>
          </a:p>
          <a:p>
            <a:pPr marL="365760" indent="-353060">
              <a:lnSpc>
                <a:spcPct val="150000"/>
              </a:lnSpc>
              <a:buChar char="•"/>
              <a:tabLst>
                <a:tab pos="365760" algn="l"/>
                <a:tab pos="366395" algn="l"/>
              </a:tabLst>
            </a:pPr>
            <a:r>
              <a:rPr sz="2000" spc="45" dirty="0">
                <a:solidFill>
                  <a:srgbClr val="152B48"/>
                </a:solidFill>
                <a:latin typeface="Montserrat" pitchFamily="2" charset="77"/>
                <a:cs typeface="Arial"/>
              </a:rPr>
              <a:t>Cuadro </a:t>
            </a:r>
            <a:r>
              <a:rPr sz="2000" spc="40" dirty="0">
                <a:solidFill>
                  <a:srgbClr val="152B48"/>
                </a:solidFill>
                <a:latin typeface="Montserrat" pitchFamily="2" charset="77"/>
                <a:cs typeface="Arial"/>
              </a:rPr>
              <a:t>de </a:t>
            </a:r>
            <a:r>
              <a:rPr sz="2000" spc="30" dirty="0">
                <a:solidFill>
                  <a:srgbClr val="152B48"/>
                </a:solidFill>
                <a:latin typeface="Montserrat" pitchFamily="2" charset="77"/>
                <a:cs typeface="Arial"/>
              </a:rPr>
              <a:t>deposiciones </a:t>
            </a:r>
            <a:r>
              <a:rPr sz="2000" spc="35" dirty="0">
                <a:solidFill>
                  <a:srgbClr val="152B48"/>
                </a:solidFill>
                <a:latin typeface="Montserrat" pitchFamily="2" charset="77"/>
                <a:cs typeface="Arial"/>
              </a:rPr>
              <a:t>diarreicas </a:t>
            </a:r>
            <a:r>
              <a:rPr sz="2000" dirty="0">
                <a:solidFill>
                  <a:srgbClr val="152B48"/>
                </a:solidFill>
                <a:latin typeface="Montserrat" pitchFamily="2" charset="77"/>
                <a:cs typeface="Arial"/>
              </a:rPr>
              <a:t>y </a:t>
            </a:r>
            <a:r>
              <a:rPr sz="2000" spc="-40" dirty="0">
                <a:solidFill>
                  <a:srgbClr val="152B48"/>
                </a:solidFill>
                <a:latin typeface="Montserrat" pitchFamily="2" charset="77"/>
                <a:cs typeface="Arial"/>
              </a:rPr>
              <a:t>dos </a:t>
            </a:r>
            <a:r>
              <a:rPr sz="2000" spc="-20" dirty="0">
                <a:solidFill>
                  <a:srgbClr val="152B48"/>
                </a:solidFill>
                <a:latin typeface="Montserrat" pitchFamily="2" charset="77"/>
                <a:cs typeface="Arial"/>
              </a:rPr>
              <a:t>meses </a:t>
            </a:r>
            <a:r>
              <a:rPr sz="2000" spc="40" dirty="0">
                <a:solidFill>
                  <a:srgbClr val="152B48"/>
                </a:solidFill>
                <a:latin typeface="Montserrat" pitchFamily="2" charset="77"/>
                <a:cs typeface="Arial"/>
              </a:rPr>
              <a:t>de</a:t>
            </a:r>
            <a:r>
              <a:rPr sz="2000" spc="229" dirty="0">
                <a:solidFill>
                  <a:srgbClr val="152B48"/>
                </a:solidFill>
                <a:latin typeface="Montserrat" pitchFamily="2" charset="77"/>
                <a:cs typeface="Arial"/>
              </a:rPr>
              <a:t> </a:t>
            </a:r>
            <a:r>
              <a:rPr sz="2000" spc="55" dirty="0">
                <a:solidFill>
                  <a:srgbClr val="152B48"/>
                </a:solidFill>
                <a:latin typeface="Montserrat" pitchFamily="2" charset="77"/>
                <a:cs typeface="Arial"/>
              </a:rPr>
              <a:t>perdida </a:t>
            </a:r>
            <a:r>
              <a:rPr sz="2000" spc="40" dirty="0">
                <a:solidFill>
                  <a:srgbClr val="152B48"/>
                </a:solidFill>
                <a:latin typeface="Montserrat" pitchFamily="2" charset="77"/>
                <a:cs typeface="Arial"/>
              </a:rPr>
              <a:t>de </a:t>
            </a:r>
            <a:r>
              <a:rPr sz="2000" spc="5" dirty="0">
                <a:solidFill>
                  <a:srgbClr val="152B48"/>
                </a:solidFill>
                <a:latin typeface="Montserrat" pitchFamily="2" charset="77"/>
                <a:cs typeface="Arial"/>
              </a:rPr>
              <a:t>peso</a:t>
            </a:r>
            <a:r>
              <a:rPr lang="es-ES" sz="2000" spc="5" dirty="0">
                <a:solidFill>
                  <a:srgbClr val="152B48"/>
                </a:solidFill>
                <a:latin typeface="Montserrat" pitchFamily="2" charset="77"/>
                <a:cs typeface="Arial"/>
              </a:rPr>
              <a:t>.</a:t>
            </a:r>
            <a:endParaRPr sz="2000" dirty="0">
              <a:solidFill>
                <a:srgbClr val="152B48"/>
              </a:solidFill>
              <a:latin typeface="Montserrat" pitchFamily="2" charset="77"/>
              <a:cs typeface="Times New Roman"/>
            </a:endParaRPr>
          </a:p>
          <a:p>
            <a:pPr marL="363855" indent="-351155">
              <a:lnSpc>
                <a:spcPct val="150000"/>
              </a:lnSpc>
              <a:buChar char="•"/>
              <a:tabLst>
                <a:tab pos="363855" algn="l"/>
                <a:tab pos="364490" algn="l"/>
              </a:tabLst>
            </a:pPr>
            <a:r>
              <a:rPr sz="2000" spc="-10" dirty="0">
                <a:solidFill>
                  <a:srgbClr val="152B48"/>
                </a:solidFill>
                <a:latin typeface="Montserrat" pitchFamily="2" charset="77"/>
                <a:cs typeface="Arial"/>
              </a:rPr>
              <a:t>Al </a:t>
            </a:r>
            <a:r>
              <a:rPr sz="2000" spc="45" dirty="0">
                <a:solidFill>
                  <a:srgbClr val="152B48"/>
                </a:solidFill>
                <a:latin typeface="Montserrat" pitchFamily="2" charset="77"/>
                <a:cs typeface="Arial"/>
              </a:rPr>
              <a:t>examen </a:t>
            </a:r>
            <a:r>
              <a:rPr sz="2000" spc="-20" dirty="0">
                <a:solidFill>
                  <a:srgbClr val="152B48"/>
                </a:solidFill>
                <a:latin typeface="Montserrat" pitchFamily="2" charset="77"/>
                <a:cs typeface="Arial"/>
              </a:rPr>
              <a:t>físico </a:t>
            </a:r>
            <a:r>
              <a:rPr sz="2000" spc="25" dirty="0">
                <a:solidFill>
                  <a:srgbClr val="152B48"/>
                </a:solidFill>
                <a:latin typeface="Montserrat" pitchFamily="2" charset="77"/>
                <a:cs typeface="Arial"/>
              </a:rPr>
              <a:t>bradipsiquica, </a:t>
            </a:r>
            <a:r>
              <a:rPr sz="2000" spc="40" dirty="0">
                <a:solidFill>
                  <a:srgbClr val="152B48"/>
                </a:solidFill>
                <a:latin typeface="Montserrat" pitchFamily="2" charset="77"/>
                <a:cs typeface="Arial"/>
              </a:rPr>
              <a:t>con déficit de </a:t>
            </a:r>
            <a:r>
              <a:rPr sz="2000" spc="-15" dirty="0">
                <a:solidFill>
                  <a:srgbClr val="152B48"/>
                </a:solidFill>
                <a:latin typeface="Montserrat" pitchFamily="2" charset="77"/>
                <a:cs typeface="Arial"/>
              </a:rPr>
              <a:t>pulso, </a:t>
            </a:r>
            <a:r>
              <a:rPr sz="2000" spc="55" dirty="0" err="1">
                <a:solidFill>
                  <a:srgbClr val="152B48"/>
                </a:solidFill>
                <a:latin typeface="Montserrat" pitchFamily="2" charset="77"/>
                <a:cs typeface="Arial"/>
              </a:rPr>
              <a:t>bocio</a:t>
            </a:r>
            <a:r>
              <a:rPr lang="es-ES" sz="2000" spc="600" dirty="0">
                <a:solidFill>
                  <a:srgbClr val="152B48"/>
                </a:solidFill>
                <a:latin typeface="Montserrat" pitchFamily="2" charset="77"/>
                <a:cs typeface="Arial"/>
              </a:rPr>
              <a:t> </a:t>
            </a:r>
            <a:r>
              <a:rPr sz="2000" spc="40" dirty="0">
                <a:solidFill>
                  <a:srgbClr val="152B48"/>
                </a:solidFill>
                <a:latin typeface="Montserrat" pitchFamily="2" charset="77"/>
                <a:cs typeface="Arial"/>
              </a:rPr>
              <a:t>nodular</a:t>
            </a:r>
            <a:r>
              <a:rPr lang="es-ES" sz="2000" spc="40" dirty="0">
                <a:solidFill>
                  <a:srgbClr val="152B48"/>
                </a:solidFill>
                <a:latin typeface="Montserrat" pitchFamily="2" charset="77"/>
                <a:cs typeface="Arial"/>
              </a:rPr>
              <a:t>.</a:t>
            </a:r>
            <a:endParaRPr sz="2000" dirty="0">
              <a:solidFill>
                <a:srgbClr val="152B48"/>
              </a:solidFill>
              <a:latin typeface="Montserrat" pitchFamily="2" charset="77"/>
              <a:cs typeface="Times New Roman"/>
            </a:endParaRPr>
          </a:p>
          <a:p>
            <a:pPr marL="355600" indent="-342900">
              <a:lnSpc>
                <a:spcPct val="150000"/>
              </a:lnSpc>
              <a:buChar char="•"/>
              <a:tabLst>
                <a:tab pos="354965" algn="l"/>
                <a:tab pos="355600" algn="l"/>
              </a:tabLst>
            </a:pPr>
            <a:r>
              <a:rPr sz="2000" spc="-100" dirty="0">
                <a:solidFill>
                  <a:srgbClr val="152B48"/>
                </a:solidFill>
                <a:latin typeface="Montserrat" pitchFamily="2" charset="77"/>
                <a:cs typeface="Arial"/>
              </a:rPr>
              <a:t>EKG </a:t>
            </a:r>
            <a:r>
              <a:rPr sz="2000" spc="40" dirty="0">
                <a:solidFill>
                  <a:srgbClr val="152B48"/>
                </a:solidFill>
                <a:latin typeface="Montserrat" pitchFamily="2" charset="77"/>
                <a:cs typeface="Arial"/>
              </a:rPr>
              <a:t>con </a:t>
            </a:r>
            <a:r>
              <a:rPr sz="2000" spc="25" dirty="0" err="1">
                <a:solidFill>
                  <a:srgbClr val="152B48"/>
                </a:solidFill>
                <a:latin typeface="Montserrat" pitchFamily="2" charset="77"/>
                <a:cs typeface="Arial"/>
              </a:rPr>
              <a:t>fibrilación</a:t>
            </a:r>
            <a:r>
              <a:rPr sz="2000" spc="-95" dirty="0">
                <a:solidFill>
                  <a:srgbClr val="152B48"/>
                </a:solidFill>
                <a:latin typeface="Montserrat" pitchFamily="2" charset="77"/>
                <a:cs typeface="Arial"/>
              </a:rPr>
              <a:t> </a:t>
            </a:r>
            <a:r>
              <a:rPr sz="2000" spc="25" dirty="0">
                <a:solidFill>
                  <a:srgbClr val="152B48"/>
                </a:solidFill>
                <a:latin typeface="Montserrat" pitchFamily="2" charset="77"/>
                <a:cs typeface="Arial"/>
              </a:rPr>
              <a:t>auricular</a:t>
            </a:r>
            <a:r>
              <a:rPr lang="es-ES" sz="2000" spc="25" dirty="0">
                <a:solidFill>
                  <a:srgbClr val="152B48"/>
                </a:solidFill>
                <a:latin typeface="Montserrat" pitchFamily="2" charset="77"/>
                <a:cs typeface="Arial"/>
              </a:rPr>
              <a:t>.</a:t>
            </a:r>
            <a:endParaRPr sz="2000" dirty="0">
              <a:solidFill>
                <a:srgbClr val="152B48"/>
              </a:solidFill>
              <a:latin typeface="Montserrat" pitchFamily="2" charset="77"/>
              <a:cs typeface="Times New Roman"/>
            </a:endParaRPr>
          </a:p>
          <a:p>
            <a:pPr marL="359410" marR="5080" indent="-346710">
              <a:lnSpc>
                <a:spcPct val="150000"/>
              </a:lnSpc>
              <a:buChar char="•"/>
              <a:tabLst>
                <a:tab pos="354965" algn="l"/>
                <a:tab pos="355600" algn="l"/>
              </a:tabLst>
            </a:pPr>
            <a:r>
              <a:rPr sz="2000" spc="-245" dirty="0">
                <a:solidFill>
                  <a:srgbClr val="152B48"/>
                </a:solidFill>
                <a:latin typeface="Montserrat" pitchFamily="2" charset="77"/>
                <a:cs typeface="Arial"/>
              </a:rPr>
              <a:t>TSH </a:t>
            </a:r>
            <a:r>
              <a:rPr sz="2000" spc="-10" dirty="0">
                <a:solidFill>
                  <a:srgbClr val="152B48"/>
                </a:solidFill>
                <a:latin typeface="Montserrat" pitchFamily="2" charset="77"/>
                <a:cs typeface="Arial"/>
              </a:rPr>
              <a:t>&lt;0.02 </a:t>
            </a:r>
            <a:r>
              <a:rPr sz="2000" spc="-20" dirty="0">
                <a:solidFill>
                  <a:srgbClr val="152B48"/>
                </a:solidFill>
                <a:latin typeface="Montserrat" pitchFamily="2" charset="77"/>
                <a:cs typeface="Arial"/>
              </a:rPr>
              <a:t>uUI/mL, </a:t>
            </a:r>
            <a:r>
              <a:rPr sz="2000" spc="-180" dirty="0">
                <a:solidFill>
                  <a:srgbClr val="152B48"/>
                </a:solidFill>
                <a:latin typeface="Montserrat" pitchFamily="2" charset="77"/>
                <a:cs typeface="Arial"/>
              </a:rPr>
              <a:t>T4 </a:t>
            </a:r>
            <a:r>
              <a:rPr sz="2000" spc="15" dirty="0">
                <a:solidFill>
                  <a:srgbClr val="152B48"/>
                </a:solidFill>
                <a:latin typeface="Montserrat" pitchFamily="2" charset="77"/>
                <a:cs typeface="Arial"/>
              </a:rPr>
              <a:t>libre </a:t>
            </a:r>
            <a:r>
              <a:rPr sz="2000" spc="-15" dirty="0">
                <a:solidFill>
                  <a:srgbClr val="152B48"/>
                </a:solidFill>
                <a:latin typeface="Montserrat" pitchFamily="2" charset="77"/>
                <a:cs typeface="Arial"/>
              </a:rPr>
              <a:t>1.40 </a:t>
            </a:r>
            <a:r>
              <a:rPr sz="2000" spc="35" dirty="0">
                <a:solidFill>
                  <a:srgbClr val="152B48"/>
                </a:solidFill>
                <a:latin typeface="Montserrat" pitchFamily="2" charset="77"/>
                <a:cs typeface="Arial"/>
              </a:rPr>
              <a:t>ng/dL </a:t>
            </a:r>
            <a:r>
              <a:rPr sz="2000" spc="-80" dirty="0">
                <a:solidFill>
                  <a:srgbClr val="152B48"/>
                </a:solidFill>
                <a:latin typeface="Montserrat" pitchFamily="2" charset="77"/>
                <a:cs typeface="Arial"/>
              </a:rPr>
              <a:t>(VR </a:t>
            </a:r>
            <a:r>
              <a:rPr sz="2000" spc="-15" dirty="0">
                <a:solidFill>
                  <a:srgbClr val="152B48"/>
                </a:solidFill>
                <a:latin typeface="Montserrat" pitchFamily="2" charset="77"/>
                <a:cs typeface="Arial"/>
              </a:rPr>
              <a:t>0.7- </a:t>
            </a:r>
            <a:r>
              <a:rPr sz="2000" spc="-5" dirty="0">
                <a:solidFill>
                  <a:srgbClr val="152B48"/>
                </a:solidFill>
                <a:latin typeface="Montserrat" pitchFamily="2" charset="77"/>
                <a:cs typeface="Arial"/>
              </a:rPr>
              <a:t>1.48), </a:t>
            </a:r>
            <a:r>
              <a:rPr sz="2000" spc="-180" dirty="0">
                <a:solidFill>
                  <a:srgbClr val="152B48"/>
                </a:solidFill>
                <a:latin typeface="Montserrat" pitchFamily="2" charset="77"/>
                <a:cs typeface="Arial"/>
              </a:rPr>
              <a:t>T3 </a:t>
            </a:r>
            <a:r>
              <a:rPr sz="2000" spc="15" dirty="0">
                <a:solidFill>
                  <a:srgbClr val="152B48"/>
                </a:solidFill>
                <a:latin typeface="Montserrat" pitchFamily="2" charset="77"/>
                <a:cs typeface="Arial"/>
              </a:rPr>
              <a:t>libre </a:t>
            </a:r>
            <a:r>
              <a:rPr sz="2000" spc="-15" dirty="0">
                <a:solidFill>
                  <a:srgbClr val="152B48"/>
                </a:solidFill>
                <a:latin typeface="Montserrat" pitchFamily="2" charset="77"/>
                <a:cs typeface="Arial"/>
              </a:rPr>
              <a:t>2.69 </a:t>
            </a:r>
            <a:r>
              <a:rPr sz="2000" spc="30" dirty="0">
                <a:solidFill>
                  <a:srgbClr val="152B48"/>
                </a:solidFill>
                <a:latin typeface="Montserrat" pitchFamily="2" charset="77"/>
                <a:cs typeface="Arial"/>
              </a:rPr>
              <a:t>pg/mL  </a:t>
            </a:r>
            <a:r>
              <a:rPr sz="2000" spc="-80" dirty="0">
                <a:solidFill>
                  <a:srgbClr val="152B48"/>
                </a:solidFill>
                <a:latin typeface="Montserrat" pitchFamily="2" charset="77"/>
                <a:cs typeface="Arial"/>
              </a:rPr>
              <a:t>(VR</a:t>
            </a:r>
            <a:r>
              <a:rPr sz="2000" spc="45" dirty="0">
                <a:solidFill>
                  <a:srgbClr val="152B48"/>
                </a:solidFill>
                <a:latin typeface="Montserrat" pitchFamily="2" charset="77"/>
                <a:cs typeface="Arial"/>
              </a:rPr>
              <a:t> </a:t>
            </a:r>
            <a:r>
              <a:rPr sz="2000" dirty="0">
                <a:solidFill>
                  <a:srgbClr val="152B48"/>
                </a:solidFill>
                <a:latin typeface="Montserrat" pitchFamily="2" charset="77"/>
                <a:cs typeface="Arial"/>
              </a:rPr>
              <a:t>1.71-3.71).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20" y="295424"/>
            <a:ext cx="9755028" cy="689932"/>
          </a:xfrm>
          <a:prstGeom prst="rect">
            <a:avLst/>
          </a:prstGeom>
        </p:spPr>
        <p:txBody>
          <a:bodyPr vert="horz" wrap="square" lIns="0" tIns="12700" rIns="0" bIns="0" rtlCol="0" anchor="ctr">
            <a:spAutoFit/>
          </a:bodyPr>
          <a:lstStyle/>
          <a:p>
            <a:pPr marL="12700">
              <a:lnSpc>
                <a:spcPct val="100000"/>
              </a:lnSpc>
              <a:spcBef>
                <a:spcPts val="100"/>
              </a:spcBef>
            </a:pPr>
            <a:r>
              <a:rPr spc="-250" dirty="0"/>
              <a:t>HIPERTIROIDISMO</a:t>
            </a:r>
            <a:r>
              <a:rPr spc="-75" dirty="0"/>
              <a:t> </a:t>
            </a:r>
            <a:r>
              <a:rPr spc="-200" dirty="0"/>
              <a:t>SUBCLÍNICO</a:t>
            </a:r>
            <a:endParaRPr dirty="0"/>
          </a:p>
        </p:txBody>
      </p:sp>
      <p:sp>
        <p:nvSpPr>
          <p:cNvPr id="3" name="object 3"/>
          <p:cNvSpPr txBox="1"/>
          <p:nvPr/>
        </p:nvSpPr>
        <p:spPr>
          <a:xfrm>
            <a:off x="785973" y="1095699"/>
            <a:ext cx="9755027" cy="2024016"/>
          </a:xfrm>
          <a:prstGeom prst="rect">
            <a:avLst/>
          </a:prstGeom>
        </p:spPr>
        <p:txBody>
          <a:bodyPr vert="horz" wrap="square" lIns="0" tIns="13335" rIns="0" bIns="0" rtlCol="0">
            <a:spAutoFit/>
          </a:bodyPr>
          <a:lstStyle/>
          <a:p>
            <a:pPr marL="368300" indent="-355600">
              <a:spcBef>
                <a:spcPts val="105"/>
              </a:spcBef>
              <a:buChar char="•"/>
              <a:tabLst>
                <a:tab pos="355600" algn="l"/>
                <a:tab pos="356235" algn="l"/>
              </a:tabLst>
            </a:pPr>
            <a:r>
              <a:rPr sz="2000" spc="30" dirty="0" err="1">
                <a:solidFill>
                  <a:srgbClr val="152B48"/>
                </a:solidFill>
                <a:latin typeface="Montserrat" pitchFamily="2" charset="77"/>
                <a:cs typeface="Arial"/>
              </a:rPr>
              <a:t>Prevalencia</a:t>
            </a:r>
            <a:r>
              <a:rPr lang="es-ES" sz="2000" spc="30"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812800" lvl="1" indent="-342900">
              <a:spcBef>
                <a:spcPts val="1460"/>
              </a:spcBef>
              <a:buFont typeface="Wingdings" pitchFamily="2" charset="2"/>
              <a:buChar char="§"/>
              <a:tabLst>
                <a:tab pos="763270" algn="l"/>
                <a:tab pos="763905" algn="l"/>
              </a:tabLst>
            </a:pPr>
            <a:r>
              <a:rPr spc="60" dirty="0">
                <a:solidFill>
                  <a:srgbClr val="152B48"/>
                </a:solidFill>
                <a:latin typeface="Montserrat" pitchFamily="2" charset="77"/>
                <a:cs typeface="Arial"/>
              </a:rPr>
              <a:t>Aumenta </a:t>
            </a:r>
            <a:r>
              <a:rPr spc="35" dirty="0">
                <a:solidFill>
                  <a:srgbClr val="152B48"/>
                </a:solidFill>
                <a:latin typeface="Montserrat" pitchFamily="2" charset="77"/>
                <a:cs typeface="Arial"/>
              </a:rPr>
              <a:t>con la </a:t>
            </a:r>
            <a:r>
              <a:rPr spc="85" dirty="0">
                <a:solidFill>
                  <a:srgbClr val="152B48"/>
                </a:solidFill>
                <a:latin typeface="Montserrat" pitchFamily="2" charset="77"/>
                <a:cs typeface="Arial"/>
              </a:rPr>
              <a:t>edad </a:t>
            </a:r>
            <a:r>
              <a:rPr spc="30" dirty="0">
                <a:solidFill>
                  <a:srgbClr val="152B48"/>
                </a:solidFill>
                <a:latin typeface="Montserrat" pitchFamily="2" charset="77"/>
                <a:cs typeface="Arial"/>
              </a:rPr>
              <a:t>(ancianos</a:t>
            </a:r>
            <a:r>
              <a:rPr spc="450" dirty="0">
                <a:solidFill>
                  <a:srgbClr val="152B48"/>
                </a:solidFill>
                <a:latin typeface="Montserrat" pitchFamily="2" charset="77"/>
                <a:cs typeface="Arial"/>
              </a:rPr>
              <a:t> </a:t>
            </a:r>
            <a:r>
              <a:rPr spc="-55" dirty="0">
                <a:solidFill>
                  <a:srgbClr val="152B48"/>
                </a:solidFill>
                <a:latin typeface="Montserrat" pitchFamily="2" charset="77"/>
                <a:cs typeface="Arial"/>
              </a:rPr>
              <a:t>2%)</a:t>
            </a:r>
            <a:r>
              <a:rPr lang="es-ES" spc="-55" dirty="0">
                <a:solidFill>
                  <a:srgbClr val="152B48"/>
                </a:solidFill>
                <a:latin typeface="Montserrat" pitchFamily="2" charset="77"/>
                <a:cs typeface="Arial"/>
              </a:rPr>
              <a:t>.</a:t>
            </a:r>
            <a:endParaRPr dirty="0">
              <a:solidFill>
                <a:srgbClr val="152B48"/>
              </a:solidFill>
              <a:latin typeface="Montserrat" pitchFamily="2" charset="77"/>
              <a:cs typeface="Arial"/>
            </a:endParaRPr>
          </a:p>
          <a:p>
            <a:pPr marL="812800" lvl="1" indent="-342900">
              <a:spcBef>
                <a:spcPts val="1135"/>
              </a:spcBef>
              <a:buFont typeface="Wingdings" pitchFamily="2" charset="2"/>
              <a:buChar char="§"/>
              <a:tabLst>
                <a:tab pos="764540" algn="l"/>
                <a:tab pos="765175" algn="l"/>
              </a:tabLst>
            </a:pPr>
            <a:r>
              <a:rPr spc="-30" dirty="0">
                <a:solidFill>
                  <a:srgbClr val="152B48"/>
                </a:solidFill>
                <a:latin typeface="Montserrat" pitchFamily="2" charset="77"/>
                <a:cs typeface="Arial"/>
              </a:rPr>
              <a:t>Mas </a:t>
            </a:r>
            <a:r>
              <a:rPr spc="25" dirty="0">
                <a:solidFill>
                  <a:srgbClr val="152B48"/>
                </a:solidFill>
                <a:latin typeface="Montserrat" pitchFamily="2" charset="77"/>
                <a:cs typeface="Arial"/>
              </a:rPr>
              <a:t>alta </a:t>
            </a:r>
            <a:r>
              <a:rPr spc="50" dirty="0">
                <a:solidFill>
                  <a:srgbClr val="152B48"/>
                </a:solidFill>
                <a:latin typeface="Montserrat" pitchFamily="2" charset="77"/>
                <a:cs typeface="Arial"/>
              </a:rPr>
              <a:t>en </a:t>
            </a:r>
            <a:r>
              <a:rPr spc="20" dirty="0">
                <a:solidFill>
                  <a:srgbClr val="152B48"/>
                </a:solidFill>
                <a:latin typeface="Montserrat" pitchFamily="2" charset="77"/>
                <a:cs typeface="Arial"/>
              </a:rPr>
              <a:t>mujeres </a:t>
            </a:r>
            <a:r>
              <a:rPr spc="65" dirty="0">
                <a:solidFill>
                  <a:srgbClr val="152B48"/>
                </a:solidFill>
                <a:latin typeface="Montserrat" pitchFamily="2" charset="77"/>
                <a:cs typeface="Arial"/>
              </a:rPr>
              <a:t>que </a:t>
            </a:r>
            <a:r>
              <a:rPr spc="50" dirty="0" err="1">
                <a:solidFill>
                  <a:srgbClr val="152B48"/>
                </a:solidFill>
                <a:latin typeface="Montserrat" pitchFamily="2" charset="77"/>
                <a:cs typeface="Arial"/>
              </a:rPr>
              <a:t>en</a:t>
            </a:r>
            <a:r>
              <a:rPr spc="45" dirty="0">
                <a:solidFill>
                  <a:srgbClr val="152B48"/>
                </a:solidFill>
                <a:latin typeface="Montserrat" pitchFamily="2" charset="77"/>
                <a:cs typeface="Arial"/>
              </a:rPr>
              <a:t> </a:t>
            </a:r>
            <a:r>
              <a:rPr spc="50" dirty="0">
                <a:solidFill>
                  <a:srgbClr val="152B48"/>
                </a:solidFill>
                <a:latin typeface="Montserrat" pitchFamily="2" charset="77"/>
                <a:cs typeface="Arial"/>
              </a:rPr>
              <a:t>hombres</a:t>
            </a:r>
            <a:r>
              <a:rPr lang="es-ES" spc="50" dirty="0">
                <a:solidFill>
                  <a:srgbClr val="152B48"/>
                </a:solidFill>
                <a:latin typeface="Montserrat" pitchFamily="2" charset="77"/>
                <a:cs typeface="Arial"/>
              </a:rPr>
              <a:t>.</a:t>
            </a:r>
            <a:endParaRPr dirty="0">
              <a:solidFill>
                <a:srgbClr val="152B48"/>
              </a:solidFill>
              <a:latin typeface="Montserrat" pitchFamily="2" charset="77"/>
              <a:cs typeface="Arial"/>
            </a:endParaRPr>
          </a:p>
          <a:p>
            <a:pPr marL="368300" marR="736600" indent="-355600">
              <a:spcBef>
                <a:spcPts val="1090"/>
              </a:spcBef>
              <a:buChar char="•"/>
              <a:tabLst>
                <a:tab pos="365125" algn="l"/>
                <a:tab pos="365760" algn="l"/>
              </a:tabLst>
            </a:pPr>
            <a:r>
              <a:rPr sz="2000" spc="85" dirty="0">
                <a:solidFill>
                  <a:srgbClr val="152B48"/>
                </a:solidFill>
                <a:latin typeface="Montserrat" pitchFamily="2" charset="77"/>
                <a:cs typeface="Arial"/>
              </a:rPr>
              <a:t>Cuando </a:t>
            </a:r>
            <a:r>
              <a:rPr sz="2000" spc="-60" dirty="0">
                <a:solidFill>
                  <a:srgbClr val="152B48"/>
                </a:solidFill>
                <a:latin typeface="Montserrat" pitchFamily="2" charset="77"/>
                <a:cs typeface="Arial"/>
              </a:rPr>
              <a:t>es </a:t>
            </a:r>
            <a:r>
              <a:rPr sz="2000" spc="55" dirty="0">
                <a:solidFill>
                  <a:srgbClr val="152B48"/>
                </a:solidFill>
                <a:latin typeface="Montserrat" pitchFamily="2" charset="77"/>
                <a:cs typeface="Arial"/>
              </a:rPr>
              <a:t>causado </a:t>
            </a:r>
            <a:r>
              <a:rPr sz="2000" spc="10" dirty="0">
                <a:solidFill>
                  <a:srgbClr val="152B48"/>
                </a:solidFill>
                <a:latin typeface="Montserrat" pitchFamily="2" charset="77"/>
                <a:cs typeface="Arial"/>
              </a:rPr>
              <a:t>por </a:t>
            </a:r>
            <a:r>
              <a:rPr sz="2000" spc="15" dirty="0">
                <a:solidFill>
                  <a:srgbClr val="152B48"/>
                </a:solidFill>
                <a:latin typeface="Montserrat" pitchFamily="2" charset="77"/>
                <a:cs typeface="Arial"/>
              </a:rPr>
              <a:t>síndrome </a:t>
            </a:r>
            <a:r>
              <a:rPr sz="2000" spc="90" dirty="0">
                <a:solidFill>
                  <a:srgbClr val="152B48"/>
                </a:solidFill>
                <a:latin typeface="Montserrat" pitchFamily="2" charset="77"/>
                <a:cs typeface="Arial"/>
              </a:rPr>
              <a:t>de </a:t>
            </a:r>
            <a:r>
              <a:rPr sz="2000" spc="45" dirty="0">
                <a:solidFill>
                  <a:srgbClr val="152B48"/>
                </a:solidFill>
                <a:latin typeface="Montserrat" pitchFamily="2" charset="77"/>
                <a:cs typeface="Arial"/>
              </a:rPr>
              <a:t>eutiroideo </a:t>
            </a:r>
            <a:r>
              <a:rPr sz="2000" spc="60" dirty="0">
                <a:solidFill>
                  <a:srgbClr val="152B48"/>
                </a:solidFill>
                <a:latin typeface="Montserrat" pitchFamily="2" charset="77"/>
                <a:cs typeface="Arial"/>
              </a:rPr>
              <a:t>enfermo </a:t>
            </a:r>
            <a:r>
              <a:rPr sz="2000" dirty="0">
                <a:solidFill>
                  <a:srgbClr val="152B48"/>
                </a:solidFill>
                <a:latin typeface="Montserrat" pitchFamily="2" charset="77"/>
                <a:cs typeface="Arial"/>
              </a:rPr>
              <a:t>o </a:t>
            </a:r>
            <a:r>
              <a:rPr sz="2000" spc="-25" dirty="0">
                <a:solidFill>
                  <a:srgbClr val="152B48"/>
                </a:solidFill>
                <a:latin typeface="Montserrat" pitchFamily="2" charset="77"/>
                <a:cs typeface="Arial"/>
              </a:rPr>
              <a:t>uso </a:t>
            </a:r>
            <a:r>
              <a:rPr sz="2000" spc="90" dirty="0">
                <a:solidFill>
                  <a:srgbClr val="152B48"/>
                </a:solidFill>
                <a:latin typeface="Montserrat" pitchFamily="2" charset="77"/>
                <a:cs typeface="Arial"/>
              </a:rPr>
              <a:t>de  </a:t>
            </a:r>
            <a:r>
              <a:rPr sz="2000" spc="45" dirty="0">
                <a:solidFill>
                  <a:srgbClr val="152B48"/>
                </a:solidFill>
                <a:latin typeface="Montserrat" pitchFamily="2" charset="77"/>
                <a:cs typeface="Arial"/>
              </a:rPr>
              <a:t>glucocorticoides </a:t>
            </a:r>
            <a:r>
              <a:rPr sz="2000" spc="-60" dirty="0">
                <a:solidFill>
                  <a:srgbClr val="152B48"/>
                </a:solidFill>
                <a:latin typeface="Montserrat" pitchFamily="2" charset="77"/>
                <a:cs typeface="Arial"/>
              </a:rPr>
              <a:t>es </a:t>
            </a:r>
            <a:r>
              <a:rPr sz="2000" spc="90" dirty="0">
                <a:solidFill>
                  <a:srgbClr val="152B48"/>
                </a:solidFill>
                <a:latin typeface="Montserrat" pitchFamily="2" charset="77"/>
                <a:cs typeface="Arial"/>
              </a:rPr>
              <a:t>de </a:t>
            </a:r>
            <a:r>
              <a:rPr sz="2000" spc="25" dirty="0" err="1">
                <a:solidFill>
                  <a:srgbClr val="152B48"/>
                </a:solidFill>
                <a:latin typeface="Montserrat" pitchFamily="2" charset="77"/>
                <a:cs typeface="Arial"/>
              </a:rPr>
              <a:t>resolución</a:t>
            </a:r>
            <a:r>
              <a:rPr sz="2000" spc="-200" dirty="0">
                <a:solidFill>
                  <a:srgbClr val="152B48"/>
                </a:solidFill>
                <a:latin typeface="Montserrat" pitchFamily="2" charset="77"/>
                <a:cs typeface="Arial"/>
              </a:rPr>
              <a:t> </a:t>
            </a:r>
            <a:r>
              <a:rPr sz="2000" spc="50" dirty="0" err="1">
                <a:solidFill>
                  <a:srgbClr val="152B48"/>
                </a:solidFill>
                <a:latin typeface="Montserrat" pitchFamily="2" charset="77"/>
                <a:cs typeface="Arial"/>
              </a:rPr>
              <a:t>espont</a:t>
            </a:r>
            <a:r>
              <a:rPr lang="es-CO" sz="2000" spc="50" dirty="0">
                <a:solidFill>
                  <a:srgbClr val="152B48"/>
                </a:solidFill>
                <a:latin typeface="Montserrat" pitchFamily="2" charset="77"/>
                <a:cs typeface="Arial"/>
              </a:rPr>
              <a:t>á</a:t>
            </a:r>
            <a:r>
              <a:rPr sz="2000" spc="50" dirty="0" err="1">
                <a:solidFill>
                  <a:srgbClr val="152B48"/>
                </a:solidFill>
                <a:latin typeface="Montserrat" pitchFamily="2" charset="77"/>
                <a:cs typeface="Arial"/>
              </a:rPr>
              <a:t>nea</a:t>
            </a:r>
            <a:r>
              <a:rPr sz="2000" spc="50" dirty="0">
                <a:solidFill>
                  <a:srgbClr val="152B48"/>
                </a:solidFill>
                <a:latin typeface="Montserrat" pitchFamily="2" charset="77"/>
                <a:cs typeface="Arial"/>
              </a:rPr>
              <a:t>.</a:t>
            </a:r>
            <a:endParaRPr sz="2000" dirty="0">
              <a:solidFill>
                <a:srgbClr val="152B48"/>
              </a:solidFill>
              <a:latin typeface="Montserrat" pitchFamily="2" charset="77"/>
              <a:cs typeface="Arial"/>
            </a:endParaRPr>
          </a:p>
        </p:txBody>
      </p:sp>
      <p:sp>
        <p:nvSpPr>
          <p:cNvPr id="4" name="object 4"/>
          <p:cNvSpPr txBox="1"/>
          <p:nvPr/>
        </p:nvSpPr>
        <p:spPr>
          <a:xfrm>
            <a:off x="5910470" y="6489105"/>
            <a:ext cx="5995504" cy="196849"/>
          </a:xfrm>
          <a:prstGeom prst="rect">
            <a:avLst/>
          </a:prstGeom>
        </p:spPr>
        <p:txBody>
          <a:bodyPr vert="horz" wrap="square" lIns="0" tIns="12065" rIns="0" bIns="0" rtlCol="0">
            <a:spAutoFit/>
          </a:bodyPr>
          <a:lstStyle/>
          <a:p>
            <a:pPr marL="12700">
              <a:spcBef>
                <a:spcPts val="95"/>
              </a:spcBef>
            </a:pPr>
            <a:r>
              <a:rPr sz="1200" spc="-10" dirty="0">
                <a:solidFill>
                  <a:srgbClr val="152B48"/>
                </a:solidFill>
                <a:latin typeface="Montserrat" pitchFamily="2" charset="77"/>
                <a:cs typeface="Arial"/>
              </a:rPr>
              <a:t>Franklyn JA, </a:t>
            </a:r>
            <a:r>
              <a:rPr sz="1200" spc="5" dirty="0">
                <a:solidFill>
                  <a:srgbClr val="152B48"/>
                </a:solidFill>
                <a:latin typeface="Montserrat" pitchFamily="2" charset="77"/>
                <a:cs typeface="Arial"/>
              </a:rPr>
              <a:t>Boelaert </a:t>
            </a:r>
            <a:r>
              <a:rPr sz="1200" spc="-45" dirty="0">
                <a:solidFill>
                  <a:srgbClr val="152B48"/>
                </a:solidFill>
                <a:latin typeface="Montserrat" pitchFamily="2" charset="77"/>
                <a:cs typeface="Arial"/>
              </a:rPr>
              <a:t>K. </a:t>
            </a:r>
            <a:r>
              <a:rPr sz="1200" spc="-20" dirty="0">
                <a:solidFill>
                  <a:srgbClr val="152B48"/>
                </a:solidFill>
                <a:latin typeface="Montserrat" pitchFamily="2" charset="77"/>
                <a:cs typeface="Arial"/>
              </a:rPr>
              <a:t>Thyrotoxicosis. </a:t>
            </a:r>
            <a:r>
              <a:rPr sz="1200" spc="20" dirty="0">
                <a:solidFill>
                  <a:srgbClr val="152B48"/>
                </a:solidFill>
                <a:latin typeface="Montserrat" pitchFamily="2" charset="77"/>
                <a:cs typeface="Arial"/>
              </a:rPr>
              <a:t>Lancet. </a:t>
            </a:r>
            <a:r>
              <a:rPr sz="1200" spc="-5" dirty="0">
                <a:solidFill>
                  <a:srgbClr val="152B48"/>
                </a:solidFill>
                <a:latin typeface="Montserrat" pitchFamily="2" charset="77"/>
                <a:cs typeface="Arial"/>
              </a:rPr>
              <a:t>2012 </a:t>
            </a:r>
            <a:r>
              <a:rPr sz="1200" spc="10" dirty="0">
                <a:solidFill>
                  <a:srgbClr val="152B48"/>
                </a:solidFill>
                <a:latin typeface="Montserrat" pitchFamily="2" charset="77"/>
                <a:cs typeface="Arial"/>
              </a:rPr>
              <a:t>Mar </a:t>
            </a:r>
            <a:r>
              <a:rPr sz="1200" spc="-10" dirty="0">
                <a:solidFill>
                  <a:srgbClr val="152B48"/>
                </a:solidFill>
                <a:latin typeface="Montserrat" pitchFamily="2" charset="77"/>
                <a:cs typeface="Arial"/>
              </a:rPr>
              <a:t>24;379(9821):1155-</a:t>
            </a:r>
            <a:r>
              <a:rPr sz="1200" spc="235" dirty="0">
                <a:solidFill>
                  <a:srgbClr val="152B48"/>
                </a:solidFill>
                <a:latin typeface="Montserrat" pitchFamily="2" charset="77"/>
                <a:cs typeface="Arial"/>
              </a:rPr>
              <a:t> </a:t>
            </a:r>
            <a:r>
              <a:rPr sz="1200" spc="-5" dirty="0">
                <a:solidFill>
                  <a:srgbClr val="152B48"/>
                </a:solidFill>
                <a:latin typeface="Montserrat" pitchFamily="2" charset="77"/>
                <a:cs typeface="Arial"/>
              </a:rPr>
              <a:t>66.</a:t>
            </a:r>
            <a:endParaRPr sz="1200" dirty="0">
              <a:solidFill>
                <a:srgbClr val="152B48"/>
              </a:solidFill>
              <a:latin typeface="Montserrat" pitchFamily="2" charset="77"/>
              <a:cs typeface="Arial"/>
            </a:endParaRPr>
          </a:p>
        </p:txBody>
      </p:sp>
      <p:sp>
        <p:nvSpPr>
          <p:cNvPr id="7" name="Rectángulo 6">
            <a:extLst>
              <a:ext uri="{FF2B5EF4-FFF2-40B4-BE49-F238E27FC236}">
                <a16:creationId xmlns:a16="http://schemas.microsoft.com/office/drawing/2014/main" id="{C41003FA-18A1-9A4E-A3AC-D12F1604800F}"/>
              </a:ext>
            </a:extLst>
          </p:cNvPr>
          <p:cNvSpPr/>
          <p:nvPr/>
        </p:nvSpPr>
        <p:spPr>
          <a:xfrm>
            <a:off x="4479235" y="3309570"/>
            <a:ext cx="7805529" cy="2976712"/>
          </a:xfrm>
          <a:prstGeom prst="rect">
            <a:avLst/>
          </a:prstGeom>
        </p:spPr>
        <p:txBody>
          <a:bodyPr wrap="square">
            <a:spAutoFit/>
          </a:bodyPr>
          <a:lstStyle/>
          <a:p>
            <a:pPr marL="355600" marR="325120" indent="-342900">
              <a:lnSpc>
                <a:spcPct val="101699"/>
              </a:lnSpc>
              <a:spcBef>
                <a:spcPts val="1405"/>
              </a:spcBef>
              <a:buChar char="•"/>
              <a:tabLst>
                <a:tab pos="365125" algn="l"/>
                <a:tab pos="365760" algn="l"/>
              </a:tabLst>
            </a:pPr>
            <a:r>
              <a:rPr lang="es-CO" sz="2000" spc="70" dirty="0">
                <a:solidFill>
                  <a:srgbClr val="152B48"/>
                </a:solidFill>
                <a:latin typeface="Montserrat" pitchFamily="2" charset="77"/>
                <a:cs typeface="Arial"/>
              </a:rPr>
              <a:t>Con </a:t>
            </a:r>
            <a:r>
              <a:rPr lang="es-CO" sz="2000" spc="-220" dirty="0">
                <a:solidFill>
                  <a:srgbClr val="152B48"/>
                </a:solidFill>
                <a:latin typeface="Montserrat" pitchFamily="2" charset="77"/>
                <a:cs typeface="Arial"/>
              </a:rPr>
              <a:t>TSH  </a:t>
            </a:r>
            <a:r>
              <a:rPr lang="es-CO" sz="2000" spc="70" dirty="0">
                <a:solidFill>
                  <a:srgbClr val="152B48"/>
                </a:solidFill>
                <a:latin typeface="Montserrat" pitchFamily="2" charset="77"/>
                <a:cs typeface="Arial"/>
              </a:rPr>
              <a:t>baja </a:t>
            </a:r>
            <a:r>
              <a:rPr lang="es-CO" sz="2000" spc="25" dirty="0">
                <a:solidFill>
                  <a:srgbClr val="152B48"/>
                </a:solidFill>
                <a:latin typeface="Montserrat" pitchFamily="2" charset="77"/>
                <a:cs typeface="Arial"/>
              </a:rPr>
              <a:t>pero </a:t>
            </a:r>
            <a:r>
              <a:rPr lang="es-CO" sz="2000" spc="60" dirty="0">
                <a:solidFill>
                  <a:srgbClr val="152B48"/>
                </a:solidFill>
                <a:latin typeface="Montserrat" pitchFamily="2" charset="77"/>
                <a:cs typeface="Arial"/>
              </a:rPr>
              <a:t>detectable </a:t>
            </a:r>
            <a:r>
              <a:rPr lang="es-CO" sz="2000" spc="45" dirty="0">
                <a:solidFill>
                  <a:srgbClr val="152B48"/>
                </a:solidFill>
                <a:latin typeface="Montserrat" pitchFamily="2" charset="77"/>
                <a:cs typeface="Arial"/>
              </a:rPr>
              <a:t>la </a:t>
            </a:r>
            <a:r>
              <a:rPr lang="es-CO" sz="2000" spc="10" dirty="0">
                <a:solidFill>
                  <a:srgbClr val="152B48"/>
                </a:solidFill>
                <a:latin typeface="Montserrat" pitchFamily="2" charset="77"/>
                <a:cs typeface="Arial"/>
              </a:rPr>
              <a:t>progresión </a:t>
            </a:r>
            <a:r>
              <a:rPr lang="es-CO" sz="2000" dirty="0">
                <a:solidFill>
                  <a:srgbClr val="152B48"/>
                </a:solidFill>
                <a:latin typeface="Montserrat" pitchFamily="2" charset="77"/>
                <a:cs typeface="Arial"/>
              </a:rPr>
              <a:t>a </a:t>
            </a:r>
            <a:r>
              <a:rPr lang="es-CO" sz="2000" spc="15" dirty="0">
                <a:solidFill>
                  <a:srgbClr val="152B48"/>
                </a:solidFill>
                <a:latin typeface="Montserrat" pitchFamily="2" charset="77"/>
                <a:cs typeface="Arial"/>
              </a:rPr>
              <a:t>hipertiroidismo </a:t>
            </a:r>
            <a:r>
              <a:rPr lang="es-CO" sz="2000" spc="70" dirty="0">
                <a:solidFill>
                  <a:srgbClr val="152B48"/>
                </a:solidFill>
                <a:latin typeface="Montserrat" pitchFamily="2" charset="77"/>
                <a:cs typeface="Arial"/>
              </a:rPr>
              <a:t>franco </a:t>
            </a:r>
            <a:r>
              <a:rPr lang="es-CO" sz="2000" spc="-100" dirty="0">
                <a:solidFill>
                  <a:srgbClr val="152B48"/>
                </a:solidFill>
                <a:latin typeface="Montserrat" pitchFamily="2" charset="77"/>
                <a:cs typeface="Arial"/>
              </a:rPr>
              <a:t>es  </a:t>
            </a:r>
            <a:r>
              <a:rPr lang="es-CO" sz="2000" spc="60" dirty="0">
                <a:solidFill>
                  <a:srgbClr val="152B48"/>
                </a:solidFill>
                <a:latin typeface="Montserrat" pitchFamily="2" charset="77"/>
                <a:cs typeface="Arial"/>
              </a:rPr>
              <a:t>infrecuente </a:t>
            </a:r>
            <a:r>
              <a:rPr lang="es-CO" sz="2000" spc="-75" dirty="0">
                <a:solidFill>
                  <a:srgbClr val="152B48"/>
                </a:solidFill>
                <a:latin typeface="Montserrat" pitchFamily="2" charset="77"/>
                <a:cs typeface="Arial"/>
              </a:rPr>
              <a:t>(1% </a:t>
            </a:r>
            <a:r>
              <a:rPr lang="es-CO" sz="2000" spc="10" dirty="0">
                <a:solidFill>
                  <a:srgbClr val="152B48"/>
                </a:solidFill>
                <a:latin typeface="Montserrat" pitchFamily="2" charset="77"/>
                <a:cs typeface="Arial"/>
              </a:rPr>
              <a:t>por</a:t>
            </a:r>
            <a:r>
              <a:rPr lang="es-CO" sz="2000" spc="-90" dirty="0">
                <a:solidFill>
                  <a:srgbClr val="152B48"/>
                </a:solidFill>
                <a:latin typeface="Montserrat" pitchFamily="2" charset="77"/>
                <a:cs typeface="Arial"/>
              </a:rPr>
              <a:t> </a:t>
            </a:r>
            <a:r>
              <a:rPr lang="es-CO" sz="2000" spc="25" dirty="0">
                <a:solidFill>
                  <a:srgbClr val="152B48"/>
                </a:solidFill>
                <a:latin typeface="Montserrat" pitchFamily="2" charset="77"/>
                <a:cs typeface="Arial"/>
              </a:rPr>
              <a:t>año).</a:t>
            </a:r>
            <a:endParaRPr lang="es-CO" sz="2000" dirty="0">
              <a:solidFill>
                <a:srgbClr val="152B48"/>
              </a:solidFill>
              <a:latin typeface="Montserrat" pitchFamily="2" charset="77"/>
              <a:cs typeface="Arial"/>
            </a:endParaRPr>
          </a:p>
          <a:p>
            <a:pPr marL="365125" indent="-352425">
              <a:spcBef>
                <a:spcPts val="1450"/>
              </a:spcBef>
              <a:buChar char="•"/>
              <a:tabLst>
                <a:tab pos="365125" algn="l"/>
                <a:tab pos="365760" algn="l"/>
              </a:tabLst>
            </a:pPr>
            <a:r>
              <a:rPr lang="es-CO" sz="2000" spc="30" dirty="0">
                <a:solidFill>
                  <a:srgbClr val="152B48"/>
                </a:solidFill>
                <a:latin typeface="Montserrat" pitchFamily="2" charset="77"/>
                <a:cs typeface="Arial"/>
              </a:rPr>
              <a:t>Causa </a:t>
            </a:r>
            <a:r>
              <a:rPr lang="es-CO" sz="2000" spc="5" dirty="0">
                <a:solidFill>
                  <a:srgbClr val="152B48"/>
                </a:solidFill>
                <a:latin typeface="Montserrat" pitchFamily="2" charset="77"/>
                <a:cs typeface="Arial"/>
              </a:rPr>
              <a:t>mas </a:t>
            </a:r>
            <a:r>
              <a:rPr lang="es-CO" sz="2000" spc="50" dirty="0">
                <a:solidFill>
                  <a:srgbClr val="152B48"/>
                </a:solidFill>
                <a:latin typeface="Montserrat" pitchFamily="2" charset="77"/>
                <a:cs typeface="Arial"/>
              </a:rPr>
              <a:t>común </a:t>
            </a:r>
            <a:r>
              <a:rPr lang="es-CO" sz="2000" spc="-100" dirty="0">
                <a:solidFill>
                  <a:srgbClr val="152B48"/>
                </a:solidFill>
                <a:latin typeface="Montserrat" pitchFamily="2" charset="77"/>
                <a:cs typeface="Arial"/>
              </a:rPr>
              <a:t>es </a:t>
            </a:r>
            <a:r>
              <a:rPr lang="es-CO" sz="2000" spc="-20" dirty="0">
                <a:solidFill>
                  <a:srgbClr val="152B48"/>
                </a:solidFill>
                <a:latin typeface="Montserrat" pitchFamily="2" charset="77"/>
                <a:cs typeface="Arial"/>
              </a:rPr>
              <a:t>BMN </a:t>
            </a:r>
            <a:r>
              <a:rPr lang="es-CO" sz="2000" spc="45" dirty="0">
                <a:solidFill>
                  <a:srgbClr val="152B48"/>
                </a:solidFill>
                <a:latin typeface="Montserrat" pitchFamily="2" charset="77"/>
                <a:cs typeface="Arial"/>
              </a:rPr>
              <a:t>tóxico (especial/ancianos).</a:t>
            </a:r>
            <a:endParaRPr lang="es-CO" sz="2000" dirty="0">
              <a:solidFill>
                <a:srgbClr val="152B48"/>
              </a:solidFill>
              <a:latin typeface="Montserrat" pitchFamily="2" charset="77"/>
              <a:cs typeface="Arial"/>
            </a:endParaRPr>
          </a:p>
          <a:p>
            <a:pPr marL="366395" marR="5080" indent="-353695">
              <a:lnSpc>
                <a:spcPct val="101699"/>
              </a:lnSpc>
              <a:spcBef>
                <a:spcPts val="1405"/>
              </a:spcBef>
              <a:buChar char="•"/>
              <a:tabLst>
                <a:tab pos="363855" algn="l"/>
                <a:tab pos="364490" algn="l"/>
              </a:tabLst>
            </a:pPr>
            <a:r>
              <a:rPr lang="es-CO" sz="2000" spc="60" dirty="0">
                <a:solidFill>
                  <a:srgbClr val="152B48"/>
                </a:solidFill>
                <a:latin typeface="Montserrat" pitchFamily="2" charset="77"/>
                <a:cs typeface="Arial"/>
              </a:rPr>
              <a:t>Aunque </a:t>
            </a:r>
            <a:r>
              <a:rPr lang="es-CO" sz="2000" spc="20" dirty="0">
                <a:solidFill>
                  <a:srgbClr val="152B48"/>
                </a:solidFill>
                <a:latin typeface="Montserrat" pitchFamily="2" charset="77"/>
                <a:cs typeface="Arial"/>
              </a:rPr>
              <a:t>controversial </a:t>
            </a:r>
            <a:r>
              <a:rPr lang="es-CO" sz="2000" spc="-60" dirty="0">
                <a:solidFill>
                  <a:srgbClr val="152B48"/>
                </a:solidFill>
                <a:latin typeface="Montserrat" pitchFamily="2" charset="77"/>
                <a:cs typeface="Arial"/>
              </a:rPr>
              <a:t>se </a:t>
            </a:r>
            <a:r>
              <a:rPr lang="es-CO" sz="2000" spc="60" dirty="0">
                <a:solidFill>
                  <a:srgbClr val="152B48"/>
                </a:solidFill>
                <a:latin typeface="Montserrat" pitchFamily="2" charset="77"/>
                <a:cs typeface="Arial"/>
              </a:rPr>
              <a:t>recomienda tratamiento </a:t>
            </a:r>
            <a:r>
              <a:rPr lang="es-CO" sz="2000" spc="35" dirty="0">
                <a:solidFill>
                  <a:srgbClr val="152B48"/>
                </a:solidFill>
                <a:latin typeface="Montserrat" pitchFamily="2" charset="77"/>
                <a:cs typeface="Arial"/>
              </a:rPr>
              <a:t>por </a:t>
            </a:r>
            <a:r>
              <a:rPr lang="es-CO" sz="2000" spc="45" dirty="0">
                <a:solidFill>
                  <a:srgbClr val="152B48"/>
                </a:solidFill>
                <a:latin typeface="Montserrat" pitchFamily="2" charset="77"/>
                <a:cs typeface="Arial"/>
              </a:rPr>
              <a:t>asociación </a:t>
            </a:r>
            <a:r>
              <a:rPr lang="es-CO" sz="2000" spc="70" dirty="0">
                <a:solidFill>
                  <a:srgbClr val="152B48"/>
                </a:solidFill>
                <a:latin typeface="Montserrat" pitchFamily="2" charset="77"/>
                <a:cs typeface="Arial"/>
              </a:rPr>
              <a:t>con </a:t>
            </a:r>
            <a:r>
              <a:rPr lang="es-CO" sz="2000" spc="-75" dirty="0">
                <a:solidFill>
                  <a:srgbClr val="152B48"/>
                </a:solidFill>
                <a:latin typeface="Montserrat" pitchFamily="2" charset="77"/>
                <a:cs typeface="Arial"/>
              </a:rPr>
              <a:t>FA </a:t>
            </a:r>
            <a:r>
              <a:rPr lang="es-CO" sz="2000" dirty="0">
                <a:solidFill>
                  <a:srgbClr val="152B48"/>
                </a:solidFill>
                <a:latin typeface="Montserrat" pitchFamily="2" charset="77"/>
                <a:cs typeface="Arial"/>
              </a:rPr>
              <a:t>y  </a:t>
            </a:r>
            <a:r>
              <a:rPr lang="es-CO" sz="2000" spc="10" dirty="0">
                <a:solidFill>
                  <a:srgbClr val="152B48"/>
                </a:solidFill>
                <a:latin typeface="Montserrat" pitchFamily="2" charset="77"/>
                <a:cs typeface="Arial"/>
              </a:rPr>
              <a:t>osteoporosis:</a:t>
            </a:r>
            <a:endParaRPr lang="es-CO" sz="2000" dirty="0">
              <a:solidFill>
                <a:srgbClr val="152B48"/>
              </a:solidFill>
              <a:latin typeface="Montserrat" pitchFamily="2" charset="77"/>
              <a:cs typeface="Arial"/>
            </a:endParaRPr>
          </a:p>
          <a:p>
            <a:pPr marL="812800" lvl="1" indent="-342900">
              <a:spcBef>
                <a:spcPts val="1460"/>
              </a:spcBef>
              <a:buFont typeface="Wingdings" pitchFamily="2" charset="2"/>
              <a:buChar char="§"/>
              <a:tabLst>
                <a:tab pos="758190" algn="l"/>
                <a:tab pos="758825" algn="l"/>
              </a:tabLst>
            </a:pPr>
            <a:r>
              <a:rPr lang="es-CO" spc="35" dirty="0">
                <a:solidFill>
                  <a:srgbClr val="152B48"/>
                </a:solidFill>
                <a:latin typeface="Montserrat" pitchFamily="2" charset="77"/>
                <a:cs typeface="Arial"/>
              </a:rPr>
              <a:t>De </a:t>
            </a:r>
            <a:r>
              <a:rPr lang="es-CO" spc="65" dirty="0">
                <a:solidFill>
                  <a:srgbClr val="152B48"/>
                </a:solidFill>
                <a:latin typeface="Montserrat" pitchFamily="2" charset="77"/>
                <a:cs typeface="Arial"/>
              </a:rPr>
              <a:t>elección </a:t>
            </a:r>
            <a:r>
              <a:rPr lang="es-CO" spc="75" dirty="0">
                <a:solidFill>
                  <a:srgbClr val="152B48"/>
                </a:solidFill>
                <a:latin typeface="Montserrat" pitchFamily="2" charset="77"/>
                <a:cs typeface="Arial"/>
              </a:rPr>
              <a:t>yodo </a:t>
            </a:r>
            <a:r>
              <a:rPr lang="es-CO" spc="55" dirty="0">
                <a:solidFill>
                  <a:srgbClr val="152B48"/>
                </a:solidFill>
                <a:latin typeface="Montserrat" pitchFamily="2" charset="77"/>
                <a:cs typeface="Arial"/>
              </a:rPr>
              <a:t>radiactivo </a:t>
            </a:r>
            <a:r>
              <a:rPr lang="es-CO" spc="-15" dirty="0">
                <a:solidFill>
                  <a:srgbClr val="152B48"/>
                </a:solidFill>
                <a:latin typeface="Montserrat" pitchFamily="2" charset="77"/>
                <a:cs typeface="Arial"/>
              </a:rPr>
              <a:t>(BMN</a:t>
            </a:r>
            <a:r>
              <a:rPr lang="es-CO" spc="45" dirty="0">
                <a:solidFill>
                  <a:srgbClr val="152B48"/>
                </a:solidFill>
                <a:latin typeface="Montserrat" pitchFamily="2" charset="77"/>
                <a:cs typeface="Arial"/>
              </a:rPr>
              <a:t> </a:t>
            </a:r>
            <a:r>
              <a:rPr lang="es-CO" spc="70" dirty="0">
                <a:solidFill>
                  <a:srgbClr val="152B48"/>
                </a:solidFill>
                <a:latin typeface="Montserrat" pitchFamily="2" charset="77"/>
                <a:cs typeface="Arial"/>
              </a:rPr>
              <a:t>tóxico).</a:t>
            </a:r>
            <a:endParaRPr lang="es-CO" dirty="0">
              <a:solidFill>
                <a:srgbClr val="152B48"/>
              </a:solidFill>
              <a:latin typeface="Montserrat" pitchFamily="2" charset="77"/>
              <a:cs typeface="Arial"/>
            </a:endParaRPr>
          </a:p>
          <a:p>
            <a:pPr marL="812800" lvl="1" indent="-342900">
              <a:spcBef>
                <a:spcPts val="1130"/>
              </a:spcBef>
              <a:buFont typeface="Wingdings" pitchFamily="2" charset="2"/>
              <a:buChar char="§"/>
              <a:tabLst>
                <a:tab pos="756285" algn="l"/>
                <a:tab pos="756920" algn="l"/>
              </a:tabLst>
            </a:pPr>
            <a:r>
              <a:rPr lang="es-CO" spc="-95" dirty="0">
                <a:solidFill>
                  <a:srgbClr val="152B48"/>
                </a:solidFill>
                <a:latin typeface="Montserrat" pitchFamily="2" charset="77"/>
                <a:cs typeface="Arial"/>
              </a:rPr>
              <a:t>Se </a:t>
            </a:r>
            <a:r>
              <a:rPr lang="es-CO" spc="85" dirty="0">
                <a:solidFill>
                  <a:srgbClr val="152B48"/>
                </a:solidFill>
                <a:latin typeface="Montserrat" pitchFamily="2" charset="77"/>
                <a:cs typeface="Arial"/>
              </a:rPr>
              <a:t>pueden </a:t>
            </a:r>
            <a:r>
              <a:rPr lang="es-CO" spc="10" dirty="0">
                <a:solidFill>
                  <a:srgbClr val="152B48"/>
                </a:solidFill>
                <a:latin typeface="Montserrat" pitchFamily="2" charset="77"/>
                <a:cs typeface="Arial"/>
              </a:rPr>
              <a:t>dar </a:t>
            </a:r>
            <a:r>
              <a:rPr lang="es-CO" spc="35" dirty="0">
                <a:solidFill>
                  <a:srgbClr val="152B48"/>
                </a:solidFill>
                <a:latin typeface="Montserrat" pitchFamily="2" charset="77"/>
                <a:cs typeface="Arial"/>
              </a:rPr>
              <a:t>tionamidas </a:t>
            </a:r>
            <a:r>
              <a:rPr lang="es-CO" dirty="0">
                <a:solidFill>
                  <a:srgbClr val="152B48"/>
                </a:solidFill>
                <a:latin typeface="Montserrat" pitchFamily="2" charset="77"/>
                <a:cs typeface="Arial"/>
              </a:rPr>
              <a:t>a </a:t>
            </a:r>
            <a:r>
              <a:rPr lang="es-CO" spc="-5" dirty="0">
                <a:solidFill>
                  <a:srgbClr val="152B48"/>
                </a:solidFill>
                <a:latin typeface="Montserrat" pitchFamily="2" charset="77"/>
                <a:cs typeface="Arial"/>
              </a:rPr>
              <a:t>bajas</a:t>
            </a:r>
            <a:r>
              <a:rPr lang="es-CO" spc="240" dirty="0">
                <a:solidFill>
                  <a:srgbClr val="152B48"/>
                </a:solidFill>
                <a:latin typeface="Montserrat" pitchFamily="2" charset="77"/>
                <a:cs typeface="Arial"/>
              </a:rPr>
              <a:t> </a:t>
            </a:r>
            <a:r>
              <a:rPr lang="es-CO" spc="-50" dirty="0">
                <a:solidFill>
                  <a:srgbClr val="152B48"/>
                </a:solidFill>
                <a:latin typeface="Montserrat" pitchFamily="2" charset="77"/>
                <a:cs typeface="Arial"/>
              </a:rPr>
              <a:t>dosis.</a:t>
            </a:r>
            <a:endParaRPr lang="es-CO" dirty="0">
              <a:solidFill>
                <a:srgbClr val="152B48"/>
              </a:solidFill>
              <a:latin typeface="Montserrat" pitchFamily="2" charset="77"/>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46643" y="385571"/>
            <a:ext cx="6553200" cy="5624290"/>
          </a:xfrm>
          <a:prstGeom prst="rect">
            <a:avLst/>
          </a:prstGeom>
        </p:spPr>
      </p:pic>
      <p:sp>
        <p:nvSpPr>
          <p:cNvPr id="5" name="object 4"/>
          <p:cNvSpPr txBox="1"/>
          <p:nvPr/>
        </p:nvSpPr>
        <p:spPr>
          <a:xfrm>
            <a:off x="5305758" y="6374004"/>
            <a:ext cx="6553200" cy="196849"/>
          </a:xfrm>
          <a:prstGeom prst="rect">
            <a:avLst/>
          </a:prstGeom>
        </p:spPr>
        <p:txBody>
          <a:bodyPr vert="horz" wrap="square" lIns="0" tIns="12065" rIns="0" bIns="0" rtlCol="0">
            <a:spAutoFit/>
          </a:bodyPr>
          <a:lstStyle/>
          <a:p>
            <a:pPr marL="12700" algn="r">
              <a:spcBef>
                <a:spcPts val="95"/>
              </a:spcBef>
            </a:pPr>
            <a:r>
              <a:rPr sz="1200" spc="-10" dirty="0">
                <a:solidFill>
                  <a:srgbClr val="152B48"/>
                </a:solidFill>
                <a:latin typeface="Montserrat" pitchFamily="2" charset="77"/>
                <a:cs typeface="Arial"/>
              </a:rPr>
              <a:t>Franklyn JA, </a:t>
            </a:r>
            <a:r>
              <a:rPr sz="1200" spc="5" dirty="0">
                <a:solidFill>
                  <a:srgbClr val="152B48"/>
                </a:solidFill>
                <a:latin typeface="Montserrat" pitchFamily="2" charset="77"/>
                <a:cs typeface="Arial"/>
              </a:rPr>
              <a:t>Boelaert </a:t>
            </a:r>
            <a:r>
              <a:rPr sz="1200" spc="-45" dirty="0">
                <a:solidFill>
                  <a:srgbClr val="152B48"/>
                </a:solidFill>
                <a:latin typeface="Montserrat" pitchFamily="2" charset="77"/>
                <a:cs typeface="Arial"/>
              </a:rPr>
              <a:t>K. </a:t>
            </a:r>
            <a:r>
              <a:rPr sz="1200" spc="-20" dirty="0">
                <a:solidFill>
                  <a:srgbClr val="152B48"/>
                </a:solidFill>
                <a:latin typeface="Montserrat" pitchFamily="2" charset="77"/>
                <a:cs typeface="Arial"/>
              </a:rPr>
              <a:t>Thyrotoxicosis. </a:t>
            </a:r>
            <a:r>
              <a:rPr sz="1200" spc="20" dirty="0">
                <a:solidFill>
                  <a:srgbClr val="152B48"/>
                </a:solidFill>
                <a:latin typeface="Montserrat" pitchFamily="2" charset="77"/>
                <a:cs typeface="Arial"/>
              </a:rPr>
              <a:t>Lancet. </a:t>
            </a:r>
            <a:r>
              <a:rPr sz="1200" spc="-5" dirty="0">
                <a:solidFill>
                  <a:srgbClr val="152B48"/>
                </a:solidFill>
                <a:latin typeface="Montserrat" pitchFamily="2" charset="77"/>
                <a:cs typeface="Arial"/>
              </a:rPr>
              <a:t>2012 </a:t>
            </a:r>
            <a:r>
              <a:rPr sz="1200" spc="10" dirty="0">
                <a:solidFill>
                  <a:srgbClr val="152B48"/>
                </a:solidFill>
                <a:latin typeface="Montserrat" pitchFamily="2" charset="77"/>
                <a:cs typeface="Arial"/>
              </a:rPr>
              <a:t>Mar </a:t>
            </a:r>
            <a:r>
              <a:rPr sz="1200" spc="-10" dirty="0">
                <a:solidFill>
                  <a:srgbClr val="152B48"/>
                </a:solidFill>
                <a:latin typeface="Montserrat" pitchFamily="2" charset="77"/>
                <a:cs typeface="Arial"/>
              </a:rPr>
              <a:t>24;379(9821):1155-</a:t>
            </a:r>
            <a:r>
              <a:rPr sz="1200" spc="235" dirty="0">
                <a:solidFill>
                  <a:srgbClr val="152B48"/>
                </a:solidFill>
                <a:latin typeface="Montserrat" pitchFamily="2" charset="77"/>
                <a:cs typeface="Arial"/>
              </a:rPr>
              <a:t> </a:t>
            </a:r>
            <a:r>
              <a:rPr sz="1200" spc="-5" dirty="0">
                <a:solidFill>
                  <a:srgbClr val="152B48"/>
                </a:solidFill>
                <a:latin typeface="Montserrat" pitchFamily="2" charset="77"/>
                <a:cs typeface="Arial"/>
              </a:rPr>
              <a:t>66.</a:t>
            </a:r>
            <a:endParaRPr sz="1200" dirty="0">
              <a:solidFill>
                <a:srgbClr val="152B48"/>
              </a:solidFill>
              <a:latin typeface="Montserrat" pitchFamily="2" charset="77"/>
              <a:cs typeface="Arial"/>
            </a:endParaRPr>
          </a:p>
        </p:txBody>
      </p:sp>
    </p:spTree>
    <p:extLst>
      <p:ext uri="{BB962C8B-B14F-4D97-AF65-F5344CB8AC3E}">
        <p14:creationId xmlns:p14="http://schemas.microsoft.com/office/powerpoint/2010/main" val="2783673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830" y="239454"/>
            <a:ext cx="10515600" cy="1177245"/>
          </a:xfrm>
          <a:prstGeom prst="rect">
            <a:avLst/>
          </a:prstGeom>
        </p:spPr>
        <p:txBody>
          <a:bodyPr vert="horz" wrap="square" lIns="0" tIns="91440" rIns="0" bIns="0" rtlCol="0" anchor="ctr">
            <a:spAutoFit/>
          </a:bodyPr>
          <a:lstStyle/>
          <a:p>
            <a:pPr marL="25400">
              <a:lnSpc>
                <a:spcPct val="100000"/>
              </a:lnSpc>
              <a:spcBef>
                <a:spcPts val="720"/>
              </a:spcBef>
            </a:pPr>
            <a:r>
              <a:rPr spc="-20" dirty="0"/>
              <a:t>BOCIO </a:t>
            </a:r>
            <a:r>
              <a:rPr spc="-204" dirty="0"/>
              <a:t>NODULAR</a:t>
            </a:r>
            <a:r>
              <a:rPr spc="180" dirty="0"/>
              <a:t> </a:t>
            </a:r>
            <a:r>
              <a:rPr spc="-30" dirty="0"/>
              <a:t>TÓXICO</a:t>
            </a:r>
            <a:endParaRPr dirty="0"/>
          </a:p>
          <a:p>
            <a:pPr marL="24765" marR="53975">
              <a:lnSpc>
                <a:spcPct val="100000"/>
              </a:lnSpc>
              <a:spcBef>
                <a:spcPts val="280"/>
              </a:spcBef>
            </a:pPr>
            <a:r>
              <a:rPr sz="2400" spc="50" dirty="0">
                <a:solidFill>
                  <a:srgbClr val="152B48"/>
                </a:solidFill>
                <a:latin typeface="Montserrat" pitchFamily="2" charset="77"/>
                <a:cs typeface="Arial"/>
              </a:rPr>
              <a:t>Enfermedad </a:t>
            </a:r>
            <a:r>
              <a:rPr sz="2400" spc="40" dirty="0">
                <a:solidFill>
                  <a:srgbClr val="152B48"/>
                </a:solidFill>
                <a:latin typeface="Montserrat" pitchFamily="2" charset="77"/>
                <a:cs typeface="Arial"/>
              </a:rPr>
              <a:t>de</a:t>
            </a:r>
            <a:r>
              <a:rPr sz="2400" spc="175" dirty="0">
                <a:solidFill>
                  <a:srgbClr val="152B48"/>
                </a:solidFill>
                <a:latin typeface="Montserrat" pitchFamily="2" charset="77"/>
                <a:cs typeface="Arial"/>
              </a:rPr>
              <a:t> </a:t>
            </a:r>
            <a:r>
              <a:rPr sz="2400" spc="20" dirty="0">
                <a:solidFill>
                  <a:srgbClr val="152B48"/>
                </a:solidFill>
                <a:latin typeface="Montserrat" pitchFamily="2" charset="77"/>
                <a:cs typeface="Arial"/>
              </a:rPr>
              <a:t>Plummer</a:t>
            </a:r>
            <a:endParaRPr sz="2400" dirty="0">
              <a:solidFill>
                <a:srgbClr val="152B48"/>
              </a:solidFill>
              <a:latin typeface="Montserrat" pitchFamily="2" charset="77"/>
              <a:cs typeface="Arial"/>
            </a:endParaRPr>
          </a:p>
        </p:txBody>
      </p:sp>
      <p:sp>
        <p:nvSpPr>
          <p:cNvPr id="3" name="object 3"/>
          <p:cNvSpPr txBox="1"/>
          <p:nvPr/>
        </p:nvSpPr>
        <p:spPr>
          <a:xfrm>
            <a:off x="879533" y="1576236"/>
            <a:ext cx="7288153" cy="1603644"/>
          </a:xfrm>
          <a:prstGeom prst="rect">
            <a:avLst/>
          </a:prstGeom>
        </p:spPr>
        <p:txBody>
          <a:bodyPr vert="horz" wrap="square" lIns="0" tIns="13335" rIns="0" bIns="0" rtlCol="0">
            <a:spAutoFit/>
          </a:bodyPr>
          <a:lstStyle/>
          <a:p>
            <a:pPr marL="367030" indent="-354330">
              <a:spcBef>
                <a:spcPts val="105"/>
              </a:spcBef>
              <a:buChar char="•"/>
              <a:tabLst>
                <a:tab pos="354965" algn="l"/>
                <a:tab pos="355600" algn="l"/>
              </a:tabLst>
            </a:pPr>
            <a:r>
              <a:rPr lang="es-ES" sz="2000" dirty="0">
                <a:solidFill>
                  <a:srgbClr val="152B48"/>
                </a:solidFill>
                <a:latin typeface="Montserrat" pitchFamily="2" charset="77"/>
              </a:rPr>
              <a:t>Bocio de larga evolución, con múltiples nódulos</a:t>
            </a:r>
            <a:r>
              <a:rPr sz="2000" spc="-5" dirty="0">
                <a:solidFill>
                  <a:srgbClr val="152B48"/>
                </a:solidFill>
                <a:latin typeface="Montserrat" pitchFamily="2" charset="77"/>
                <a:cs typeface="Arial"/>
              </a:rPr>
              <a:t>.</a:t>
            </a:r>
            <a:endParaRPr lang="es-CO" sz="2000" spc="-5" dirty="0">
              <a:solidFill>
                <a:srgbClr val="152B48"/>
              </a:solidFill>
              <a:latin typeface="Montserrat" pitchFamily="2" charset="77"/>
              <a:cs typeface="Arial"/>
            </a:endParaRPr>
          </a:p>
          <a:p>
            <a:pPr marL="367030" indent="-354330">
              <a:spcBef>
                <a:spcPts val="105"/>
              </a:spcBef>
              <a:buChar char="•"/>
              <a:tabLst>
                <a:tab pos="354965" algn="l"/>
                <a:tab pos="355600" algn="l"/>
              </a:tabLst>
            </a:pPr>
            <a:endParaRPr lang="es-CO" sz="2000" spc="-5" dirty="0">
              <a:solidFill>
                <a:srgbClr val="152B48"/>
              </a:solidFill>
              <a:latin typeface="Montserrat" pitchFamily="2" charset="77"/>
              <a:cs typeface="Arial"/>
            </a:endParaRPr>
          </a:p>
          <a:p>
            <a:pPr marL="367030" indent="-354330">
              <a:spcBef>
                <a:spcPts val="105"/>
              </a:spcBef>
              <a:buChar char="•"/>
              <a:tabLst>
                <a:tab pos="354965" algn="l"/>
                <a:tab pos="355600" algn="l"/>
              </a:tabLst>
            </a:pPr>
            <a:r>
              <a:rPr lang="es-CO" sz="2000" spc="-5" dirty="0">
                <a:solidFill>
                  <a:srgbClr val="152B48"/>
                </a:solidFill>
                <a:latin typeface="Montserrat" pitchFamily="2" charset="77"/>
                <a:cs typeface="Arial"/>
              </a:rPr>
              <a:t>Ganan autonomía y se tornan </a:t>
            </a:r>
            <a:r>
              <a:rPr lang="es-CO" sz="2000" spc="-5" dirty="0" err="1">
                <a:solidFill>
                  <a:srgbClr val="152B48"/>
                </a:solidFill>
                <a:latin typeface="Montserrat" pitchFamily="2" charset="77"/>
                <a:cs typeface="Arial"/>
              </a:rPr>
              <a:t>hiperfuncionantes</a:t>
            </a:r>
            <a:r>
              <a:rPr lang="es-CO" sz="2000" spc="-5" dirty="0">
                <a:solidFill>
                  <a:srgbClr val="152B48"/>
                </a:solidFill>
                <a:latin typeface="Montserrat" pitchFamily="2" charset="77"/>
                <a:cs typeface="Arial"/>
              </a:rPr>
              <a:t>. </a:t>
            </a:r>
          </a:p>
          <a:p>
            <a:pPr marL="367030" indent="-354330">
              <a:spcBef>
                <a:spcPts val="105"/>
              </a:spcBef>
              <a:buChar char="•"/>
              <a:tabLst>
                <a:tab pos="354965" algn="l"/>
                <a:tab pos="355600" algn="l"/>
              </a:tabLst>
            </a:pPr>
            <a:endParaRPr lang="es-CO" sz="2000" spc="-5" dirty="0">
              <a:solidFill>
                <a:srgbClr val="152B48"/>
              </a:solidFill>
              <a:latin typeface="Montserrat" pitchFamily="2" charset="77"/>
              <a:cs typeface="Arial"/>
            </a:endParaRPr>
          </a:p>
          <a:p>
            <a:pPr marL="367030" indent="-354330">
              <a:spcBef>
                <a:spcPts val="105"/>
              </a:spcBef>
              <a:buChar char="•"/>
              <a:tabLst>
                <a:tab pos="354965" algn="l"/>
                <a:tab pos="355600" algn="l"/>
              </a:tabLst>
            </a:pPr>
            <a:r>
              <a:rPr lang="es-CO" sz="2000" spc="-5" dirty="0">
                <a:solidFill>
                  <a:srgbClr val="152B48"/>
                </a:solidFill>
                <a:latin typeface="Montserrat" pitchFamily="2" charset="77"/>
                <a:cs typeface="Arial"/>
              </a:rPr>
              <a:t>Síntomas menos floridos e insidiosos.</a:t>
            </a:r>
            <a:r>
              <a:rPr lang="es-CO" sz="2000" spc="110" dirty="0">
                <a:solidFill>
                  <a:srgbClr val="152B48"/>
                </a:solidFill>
                <a:latin typeface="Montserrat" pitchFamily="2" charset="77"/>
                <a:cs typeface="Arial"/>
              </a:rPr>
              <a:t> </a:t>
            </a:r>
            <a:endParaRPr sz="2000" dirty="0">
              <a:solidFill>
                <a:srgbClr val="152B48"/>
              </a:solidFill>
              <a:latin typeface="Montserrat" pitchFamily="2" charset="77"/>
              <a:cs typeface="Arial"/>
            </a:endParaRPr>
          </a:p>
        </p:txBody>
      </p:sp>
      <p:sp>
        <p:nvSpPr>
          <p:cNvPr id="4" name="object 4"/>
          <p:cNvSpPr txBox="1"/>
          <p:nvPr/>
        </p:nvSpPr>
        <p:spPr>
          <a:xfrm>
            <a:off x="5883964" y="6397614"/>
            <a:ext cx="6197590" cy="196849"/>
          </a:xfrm>
          <a:prstGeom prst="rect">
            <a:avLst/>
          </a:prstGeom>
        </p:spPr>
        <p:txBody>
          <a:bodyPr vert="horz" wrap="square" lIns="0" tIns="12065" rIns="0" bIns="0" rtlCol="0">
            <a:spAutoFit/>
          </a:bodyPr>
          <a:lstStyle/>
          <a:p>
            <a:pPr marL="12700">
              <a:spcBef>
                <a:spcPts val="95"/>
              </a:spcBef>
            </a:pPr>
            <a:r>
              <a:rPr sz="1200" spc="-10" dirty="0">
                <a:solidFill>
                  <a:srgbClr val="152B48"/>
                </a:solidFill>
                <a:latin typeface="Montserrat" pitchFamily="2" charset="77"/>
                <a:cs typeface="Arial"/>
              </a:rPr>
              <a:t>Franklyn JA, </a:t>
            </a:r>
            <a:r>
              <a:rPr sz="1200" spc="5" dirty="0">
                <a:solidFill>
                  <a:srgbClr val="152B48"/>
                </a:solidFill>
                <a:latin typeface="Montserrat" pitchFamily="2" charset="77"/>
                <a:cs typeface="Arial"/>
              </a:rPr>
              <a:t>Boelaert </a:t>
            </a:r>
            <a:r>
              <a:rPr sz="1200" spc="-45" dirty="0">
                <a:solidFill>
                  <a:srgbClr val="152B48"/>
                </a:solidFill>
                <a:latin typeface="Montserrat" pitchFamily="2" charset="77"/>
                <a:cs typeface="Arial"/>
              </a:rPr>
              <a:t>K. </a:t>
            </a:r>
            <a:r>
              <a:rPr sz="1200" spc="-20" dirty="0">
                <a:solidFill>
                  <a:srgbClr val="152B48"/>
                </a:solidFill>
                <a:latin typeface="Montserrat" pitchFamily="2" charset="77"/>
                <a:cs typeface="Arial"/>
              </a:rPr>
              <a:t>Thyrotoxicosis. </a:t>
            </a:r>
            <a:r>
              <a:rPr sz="1200" spc="20" dirty="0">
                <a:solidFill>
                  <a:srgbClr val="152B48"/>
                </a:solidFill>
                <a:latin typeface="Montserrat" pitchFamily="2" charset="77"/>
                <a:cs typeface="Arial"/>
              </a:rPr>
              <a:t>Lancet. </a:t>
            </a:r>
            <a:r>
              <a:rPr sz="1200" spc="-5" dirty="0">
                <a:solidFill>
                  <a:srgbClr val="152B48"/>
                </a:solidFill>
                <a:latin typeface="Montserrat" pitchFamily="2" charset="77"/>
                <a:cs typeface="Arial"/>
              </a:rPr>
              <a:t>2012 </a:t>
            </a:r>
            <a:r>
              <a:rPr sz="1200" spc="10" dirty="0">
                <a:solidFill>
                  <a:srgbClr val="152B48"/>
                </a:solidFill>
                <a:latin typeface="Montserrat" pitchFamily="2" charset="77"/>
                <a:cs typeface="Arial"/>
              </a:rPr>
              <a:t>Mar </a:t>
            </a:r>
            <a:r>
              <a:rPr sz="1200" spc="-10" dirty="0">
                <a:solidFill>
                  <a:srgbClr val="152B48"/>
                </a:solidFill>
                <a:latin typeface="Montserrat" pitchFamily="2" charset="77"/>
                <a:cs typeface="Arial"/>
              </a:rPr>
              <a:t>24;379(9821):1155-</a:t>
            </a:r>
            <a:r>
              <a:rPr sz="1200" spc="235" dirty="0">
                <a:solidFill>
                  <a:srgbClr val="152B48"/>
                </a:solidFill>
                <a:latin typeface="Montserrat" pitchFamily="2" charset="77"/>
                <a:cs typeface="Arial"/>
              </a:rPr>
              <a:t> </a:t>
            </a:r>
            <a:r>
              <a:rPr sz="1200" spc="-5" dirty="0">
                <a:solidFill>
                  <a:srgbClr val="152B48"/>
                </a:solidFill>
                <a:latin typeface="Montserrat" pitchFamily="2" charset="77"/>
                <a:cs typeface="Arial"/>
              </a:rPr>
              <a:t>66.</a:t>
            </a:r>
            <a:endParaRPr sz="1200" dirty="0">
              <a:solidFill>
                <a:srgbClr val="152B48"/>
              </a:solidFill>
              <a:latin typeface="Montserrat" pitchFamily="2" charset="77"/>
              <a:cs typeface="Arial"/>
            </a:endParaRPr>
          </a:p>
        </p:txBody>
      </p:sp>
      <p:sp>
        <p:nvSpPr>
          <p:cNvPr id="6" name="Rectángulo 5">
            <a:extLst>
              <a:ext uri="{FF2B5EF4-FFF2-40B4-BE49-F238E27FC236}">
                <a16:creationId xmlns:a16="http://schemas.microsoft.com/office/drawing/2014/main" id="{A2809D4C-EECB-B648-A2E9-25D5A2956EED}"/>
              </a:ext>
            </a:extLst>
          </p:cNvPr>
          <p:cNvSpPr/>
          <p:nvPr/>
        </p:nvSpPr>
        <p:spPr>
          <a:xfrm>
            <a:off x="4669654" y="3383435"/>
            <a:ext cx="7522346" cy="2580194"/>
          </a:xfrm>
          <a:prstGeom prst="rect">
            <a:avLst/>
          </a:prstGeom>
        </p:spPr>
        <p:txBody>
          <a:bodyPr wrap="square">
            <a:spAutoFit/>
          </a:bodyPr>
          <a:lstStyle/>
          <a:p>
            <a:pPr marL="367030" indent="-354330">
              <a:spcBef>
                <a:spcPts val="105"/>
              </a:spcBef>
              <a:buFontTx/>
              <a:buChar char="•"/>
              <a:tabLst>
                <a:tab pos="354965" algn="l"/>
                <a:tab pos="355600" algn="l"/>
              </a:tabLst>
            </a:pPr>
            <a:r>
              <a:rPr lang="es-CO" sz="2000" spc="30" dirty="0">
                <a:solidFill>
                  <a:srgbClr val="152B48"/>
                </a:solidFill>
                <a:latin typeface="Montserrat" pitchFamily="2" charset="77"/>
                <a:cs typeface="Arial"/>
              </a:rPr>
              <a:t>Edad</a:t>
            </a:r>
            <a:r>
              <a:rPr lang="es-CO" sz="2000" spc="110" dirty="0">
                <a:solidFill>
                  <a:srgbClr val="152B48"/>
                </a:solidFill>
                <a:latin typeface="Montserrat" pitchFamily="2" charset="77"/>
                <a:cs typeface="Arial"/>
              </a:rPr>
              <a:t> </a:t>
            </a:r>
            <a:r>
              <a:rPr lang="es-CO" sz="2000" spc="90" dirty="0">
                <a:solidFill>
                  <a:srgbClr val="152B48"/>
                </a:solidFill>
                <a:latin typeface="Montserrat" pitchFamily="2" charset="77"/>
                <a:cs typeface="Arial"/>
              </a:rPr>
              <a:t>avanzada.</a:t>
            </a:r>
          </a:p>
          <a:p>
            <a:pPr marL="367030" indent="-354330">
              <a:spcBef>
                <a:spcPts val="105"/>
              </a:spcBef>
              <a:buFontTx/>
              <a:buChar char="•"/>
              <a:tabLst>
                <a:tab pos="354965" algn="l"/>
                <a:tab pos="355600" algn="l"/>
              </a:tabLst>
            </a:pPr>
            <a:endParaRPr lang="es-CO" sz="2000" spc="90" dirty="0">
              <a:solidFill>
                <a:srgbClr val="152B48"/>
              </a:solidFill>
              <a:latin typeface="Montserrat" pitchFamily="2" charset="77"/>
              <a:cs typeface="Arial"/>
            </a:endParaRPr>
          </a:p>
          <a:p>
            <a:pPr marL="367030" indent="-354330">
              <a:spcBef>
                <a:spcPts val="105"/>
              </a:spcBef>
              <a:buFontTx/>
              <a:buChar char="•"/>
              <a:tabLst>
                <a:tab pos="354965" algn="l"/>
                <a:tab pos="355600" algn="l"/>
              </a:tabLst>
            </a:pPr>
            <a:r>
              <a:rPr lang="es-CO" sz="2000" spc="90" dirty="0">
                <a:solidFill>
                  <a:srgbClr val="152B48"/>
                </a:solidFill>
                <a:latin typeface="Montserrat" pitchFamily="2" charset="77"/>
                <a:cs typeface="Arial"/>
              </a:rPr>
              <a:t>Debutan o exacerban con grandes contenidos de yodo. </a:t>
            </a:r>
          </a:p>
          <a:p>
            <a:pPr>
              <a:spcBef>
                <a:spcPts val="25"/>
              </a:spcBef>
            </a:pPr>
            <a:endParaRPr lang="es-CO" sz="2000" dirty="0">
              <a:solidFill>
                <a:srgbClr val="152B48"/>
              </a:solidFill>
              <a:latin typeface="Montserrat" pitchFamily="2" charset="77"/>
              <a:cs typeface="Times New Roman"/>
            </a:endParaRPr>
          </a:p>
          <a:p>
            <a:pPr marL="364490" indent="-351790">
              <a:buChar char="•"/>
              <a:tabLst>
                <a:tab pos="364490" algn="l"/>
                <a:tab pos="365125" algn="l"/>
              </a:tabLst>
            </a:pPr>
            <a:r>
              <a:rPr lang="es-CO" sz="2000" spc="40" dirty="0">
                <a:solidFill>
                  <a:srgbClr val="152B48"/>
                </a:solidFill>
                <a:latin typeface="Montserrat" pitchFamily="2" charset="77"/>
                <a:cs typeface="Arial"/>
              </a:rPr>
              <a:t>Ausencia </a:t>
            </a:r>
            <a:r>
              <a:rPr lang="es-CO" sz="2000" spc="45" dirty="0">
                <a:solidFill>
                  <a:srgbClr val="152B48"/>
                </a:solidFill>
                <a:latin typeface="Montserrat" pitchFamily="2" charset="77"/>
                <a:cs typeface="Arial"/>
              </a:rPr>
              <a:t>de </a:t>
            </a:r>
            <a:r>
              <a:rPr lang="es-CO" sz="2000" spc="55" dirty="0">
                <a:solidFill>
                  <a:srgbClr val="152B48"/>
                </a:solidFill>
                <a:latin typeface="Montserrat" pitchFamily="2" charset="77"/>
                <a:cs typeface="Arial"/>
              </a:rPr>
              <a:t>oftalmopatía </a:t>
            </a:r>
            <a:r>
              <a:rPr lang="es-CO" sz="2000" dirty="0">
                <a:solidFill>
                  <a:srgbClr val="152B48"/>
                </a:solidFill>
                <a:latin typeface="Montserrat" pitchFamily="2" charset="77"/>
                <a:cs typeface="Arial"/>
              </a:rPr>
              <a:t>y</a:t>
            </a:r>
            <a:r>
              <a:rPr lang="es-CO" sz="2000" spc="240" dirty="0">
                <a:solidFill>
                  <a:srgbClr val="152B48"/>
                </a:solidFill>
                <a:latin typeface="Montserrat" pitchFamily="2" charset="77"/>
                <a:cs typeface="Arial"/>
              </a:rPr>
              <a:t> </a:t>
            </a:r>
            <a:r>
              <a:rPr lang="es-CO" sz="2000" spc="55" dirty="0">
                <a:solidFill>
                  <a:srgbClr val="152B48"/>
                </a:solidFill>
                <a:latin typeface="Montserrat" pitchFamily="2" charset="77"/>
                <a:cs typeface="Arial"/>
              </a:rPr>
              <a:t>dermopatía.</a:t>
            </a:r>
            <a:endParaRPr lang="es-CO" sz="2000" dirty="0">
              <a:solidFill>
                <a:srgbClr val="152B48"/>
              </a:solidFill>
              <a:latin typeface="Montserrat" pitchFamily="2" charset="77"/>
              <a:cs typeface="Arial"/>
            </a:endParaRPr>
          </a:p>
          <a:p>
            <a:pPr>
              <a:spcBef>
                <a:spcPts val="5"/>
              </a:spcBef>
            </a:pPr>
            <a:endParaRPr lang="es-CO" sz="2000" dirty="0">
              <a:solidFill>
                <a:srgbClr val="152B48"/>
              </a:solidFill>
              <a:latin typeface="Montserrat" pitchFamily="2" charset="77"/>
              <a:cs typeface="Times New Roman"/>
            </a:endParaRPr>
          </a:p>
          <a:p>
            <a:pPr marL="367030" indent="-354330">
              <a:buChar char="•"/>
              <a:tabLst>
                <a:tab pos="367030" algn="l"/>
                <a:tab pos="367665" algn="l"/>
              </a:tabLst>
            </a:pPr>
            <a:r>
              <a:rPr lang="es-CO" sz="2000" spc="85" dirty="0">
                <a:solidFill>
                  <a:srgbClr val="152B48"/>
                </a:solidFill>
                <a:latin typeface="Montserrat" pitchFamily="2" charset="77"/>
                <a:cs typeface="Arial"/>
              </a:rPr>
              <a:t>Patrón gammagráfico</a:t>
            </a:r>
            <a:r>
              <a:rPr lang="es-CO" sz="2000" spc="110" dirty="0">
                <a:solidFill>
                  <a:srgbClr val="152B48"/>
                </a:solidFill>
                <a:latin typeface="Montserrat" pitchFamily="2" charset="77"/>
                <a:cs typeface="Arial"/>
              </a:rPr>
              <a:t>: hiper, iso o hipocaptantes.</a:t>
            </a:r>
            <a:endParaRPr lang="es-CO" sz="2000" dirty="0">
              <a:solidFill>
                <a:srgbClr val="152B48"/>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1146" y="334757"/>
            <a:ext cx="5354854" cy="689932"/>
          </a:xfrm>
          <a:prstGeom prst="rect">
            <a:avLst/>
          </a:prstGeom>
        </p:spPr>
        <p:txBody>
          <a:bodyPr vert="horz" wrap="square" lIns="0" tIns="12700" rIns="0" bIns="0" rtlCol="0" anchor="ctr">
            <a:spAutoFit/>
          </a:bodyPr>
          <a:lstStyle/>
          <a:p>
            <a:pPr marL="12700">
              <a:lnSpc>
                <a:spcPct val="100000"/>
              </a:lnSpc>
              <a:spcBef>
                <a:spcPts val="100"/>
              </a:spcBef>
            </a:pPr>
            <a:r>
              <a:rPr spc="-90" dirty="0"/>
              <a:t>CASO</a:t>
            </a:r>
            <a:r>
              <a:rPr spc="220" dirty="0"/>
              <a:t> </a:t>
            </a:r>
            <a:r>
              <a:rPr spc="-40" dirty="0"/>
              <a:t>CLÍNICO</a:t>
            </a:r>
            <a:endParaRPr dirty="0"/>
          </a:p>
        </p:txBody>
      </p:sp>
      <p:sp>
        <p:nvSpPr>
          <p:cNvPr id="3" name="object 3"/>
          <p:cNvSpPr txBox="1"/>
          <p:nvPr/>
        </p:nvSpPr>
        <p:spPr>
          <a:xfrm>
            <a:off x="5000959" y="1834979"/>
            <a:ext cx="6912746" cy="3876061"/>
          </a:xfrm>
          <a:prstGeom prst="rect">
            <a:avLst/>
          </a:prstGeom>
        </p:spPr>
        <p:txBody>
          <a:bodyPr vert="horz" wrap="square" lIns="0" tIns="13335" rIns="0" bIns="0" rtlCol="0">
            <a:spAutoFit/>
          </a:bodyPr>
          <a:lstStyle/>
          <a:p>
            <a:pPr marL="355600" indent="-342900">
              <a:spcBef>
                <a:spcPts val="105"/>
              </a:spcBef>
              <a:buFont typeface="Arial" panose="020B0604020202020204" pitchFamily="34" charset="0"/>
              <a:buChar char="•"/>
              <a:tabLst>
                <a:tab pos="366395" algn="l"/>
                <a:tab pos="367030" algn="l"/>
              </a:tabLst>
            </a:pPr>
            <a:r>
              <a:rPr sz="2000" spc="40" dirty="0">
                <a:solidFill>
                  <a:srgbClr val="152B48"/>
                </a:solidFill>
                <a:latin typeface="Montserrat" pitchFamily="2" charset="77"/>
                <a:cs typeface="Arial"/>
              </a:rPr>
              <a:t>Mujer </a:t>
            </a:r>
            <a:r>
              <a:rPr sz="2000" spc="45" dirty="0">
                <a:solidFill>
                  <a:srgbClr val="152B48"/>
                </a:solidFill>
                <a:latin typeface="Montserrat" pitchFamily="2" charset="77"/>
                <a:cs typeface="Arial"/>
              </a:rPr>
              <a:t>de </a:t>
            </a:r>
            <a:r>
              <a:rPr sz="2000" dirty="0">
                <a:solidFill>
                  <a:srgbClr val="152B48"/>
                </a:solidFill>
                <a:latin typeface="Montserrat" pitchFamily="2" charset="77"/>
                <a:cs typeface="Arial"/>
              </a:rPr>
              <a:t>26 </a:t>
            </a:r>
            <a:r>
              <a:rPr sz="2000" spc="-15" dirty="0">
                <a:solidFill>
                  <a:srgbClr val="152B48"/>
                </a:solidFill>
                <a:latin typeface="Montserrat" pitchFamily="2" charset="77"/>
                <a:cs typeface="Arial"/>
              </a:rPr>
              <a:t>años, </a:t>
            </a:r>
            <a:r>
              <a:rPr sz="2000" spc="60" dirty="0" err="1">
                <a:solidFill>
                  <a:srgbClr val="152B48"/>
                </a:solidFill>
                <a:latin typeface="Montserrat" pitchFamily="2" charset="77"/>
                <a:cs typeface="Arial"/>
              </a:rPr>
              <a:t>previamente</a:t>
            </a:r>
            <a:r>
              <a:rPr sz="2000" spc="390" dirty="0">
                <a:solidFill>
                  <a:srgbClr val="152B48"/>
                </a:solidFill>
                <a:latin typeface="Montserrat" pitchFamily="2" charset="77"/>
                <a:cs typeface="Arial"/>
              </a:rPr>
              <a:t> </a:t>
            </a:r>
            <a:r>
              <a:rPr sz="2000" spc="20" dirty="0" err="1">
                <a:solidFill>
                  <a:srgbClr val="152B48"/>
                </a:solidFill>
                <a:latin typeface="Montserrat" pitchFamily="2" charset="77"/>
                <a:cs typeface="Arial"/>
              </a:rPr>
              <a:t>sana</a:t>
            </a:r>
            <a:r>
              <a:rPr lang="es-ES" sz="2000" spc="20"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a:spcBef>
                <a:spcPts val="10"/>
              </a:spcBef>
            </a:pPr>
            <a:endParaRPr sz="2350" dirty="0">
              <a:solidFill>
                <a:srgbClr val="152B48"/>
              </a:solidFill>
              <a:latin typeface="Montserrat" pitchFamily="2" charset="77"/>
              <a:cs typeface="Times New Roman"/>
            </a:endParaRPr>
          </a:p>
          <a:p>
            <a:pPr marL="355600" marR="339090" indent="-342900">
              <a:buFont typeface="Arial" panose="020B0604020202020204" pitchFamily="34" charset="0"/>
              <a:buChar char="•"/>
              <a:tabLst>
                <a:tab pos="354965" algn="l"/>
                <a:tab pos="355600" algn="l"/>
                <a:tab pos="2863215" algn="l"/>
              </a:tabLst>
            </a:pPr>
            <a:r>
              <a:rPr sz="2000" dirty="0">
                <a:solidFill>
                  <a:srgbClr val="152B48"/>
                </a:solidFill>
                <a:latin typeface="Montserrat" pitchFamily="2" charset="77"/>
                <a:cs typeface="Arial"/>
              </a:rPr>
              <a:t>Empieza </a:t>
            </a:r>
            <a:r>
              <a:rPr sz="2000" spc="95" dirty="0">
                <a:solidFill>
                  <a:srgbClr val="152B48"/>
                </a:solidFill>
                <a:latin typeface="Montserrat" pitchFamily="2" charset="77"/>
                <a:cs typeface="Arial"/>
              </a:rPr>
              <a:t>con </a:t>
            </a:r>
            <a:r>
              <a:rPr sz="2000" spc="80" dirty="0">
                <a:solidFill>
                  <a:srgbClr val="152B48"/>
                </a:solidFill>
                <a:latin typeface="Montserrat" pitchFamily="2" charset="77"/>
                <a:cs typeface="Arial"/>
              </a:rPr>
              <a:t>cuadro </a:t>
            </a:r>
            <a:r>
              <a:rPr sz="2000" spc="45" dirty="0">
                <a:solidFill>
                  <a:srgbClr val="152B48"/>
                </a:solidFill>
                <a:latin typeface="Montserrat" pitchFamily="2" charset="77"/>
                <a:cs typeface="Arial"/>
              </a:rPr>
              <a:t>de </a:t>
            </a:r>
            <a:r>
              <a:rPr sz="2000" spc="60" dirty="0" err="1">
                <a:solidFill>
                  <a:srgbClr val="152B48"/>
                </a:solidFill>
                <a:latin typeface="Montserrat" pitchFamily="2" charset="77"/>
                <a:cs typeface="Arial"/>
              </a:rPr>
              <a:t>hiperdefec</a:t>
            </a:r>
            <a:r>
              <a:rPr sz="2000" dirty="0" err="1">
                <a:solidFill>
                  <a:srgbClr val="152B48"/>
                </a:solidFill>
                <a:latin typeface="Montserrat" pitchFamily="2" charset="77"/>
                <a:cs typeface="Arial"/>
              </a:rPr>
              <a:t>a</a:t>
            </a:r>
            <a:r>
              <a:rPr sz="2000" spc="45" dirty="0" err="1">
                <a:solidFill>
                  <a:srgbClr val="152B48"/>
                </a:solidFill>
                <a:latin typeface="Montserrat" pitchFamily="2" charset="77"/>
                <a:cs typeface="Arial"/>
              </a:rPr>
              <a:t>ción</a:t>
            </a:r>
            <a:r>
              <a:rPr sz="2000" spc="45" dirty="0">
                <a:solidFill>
                  <a:srgbClr val="152B48"/>
                </a:solidFill>
                <a:latin typeface="Montserrat" pitchFamily="2" charset="77"/>
                <a:cs typeface="Arial"/>
              </a:rPr>
              <a:t>, </a:t>
            </a:r>
            <a:r>
              <a:rPr sz="2000" spc="65" dirty="0" err="1">
                <a:solidFill>
                  <a:srgbClr val="152B48"/>
                </a:solidFill>
                <a:latin typeface="Montserrat" pitchFamily="2" charset="77"/>
                <a:cs typeface="Arial"/>
              </a:rPr>
              <a:t>palpita</a:t>
            </a:r>
            <a:r>
              <a:rPr sz="2000" spc="20" dirty="0" err="1">
                <a:solidFill>
                  <a:srgbClr val="152B48"/>
                </a:solidFill>
                <a:latin typeface="Montserrat" pitchFamily="2" charset="77"/>
                <a:cs typeface="Arial"/>
              </a:rPr>
              <a:t>ciones</a:t>
            </a:r>
            <a:r>
              <a:rPr sz="2000" spc="20" dirty="0">
                <a:solidFill>
                  <a:srgbClr val="152B48"/>
                </a:solidFill>
                <a:latin typeface="Montserrat" pitchFamily="2" charset="77"/>
                <a:cs typeface="Arial"/>
              </a:rPr>
              <a:t> </a:t>
            </a:r>
            <a:r>
              <a:rPr sz="2000" dirty="0">
                <a:solidFill>
                  <a:srgbClr val="152B48"/>
                </a:solidFill>
                <a:latin typeface="Montserrat" pitchFamily="2" charset="77"/>
                <a:cs typeface="Arial"/>
              </a:rPr>
              <a:t>y  </a:t>
            </a:r>
            <a:r>
              <a:rPr sz="2000" spc="50" dirty="0">
                <a:solidFill>
                  <a:srgbClr val="152B48"/>
                </a:solidFill>
                <a:latin typeface="Montserrat" pitchFamily="2" charset="77"/>
                <a:cs typeface="Arial"/>
              </a:rPr>
              <a:t>labilidad</a:t>
            </a:r>
            <a:r>
              <a:rPr sz="2000" spc="90" dirty="0">
                <a:solidFill>
                  <a:srgbClr val="152B48"/>
                </a:solidFill>
                <a:latin typeface="Montserrat" pitchFamily="2" charset="77"/>
                <a:cs typeface="Arial"/>
              </a:rPr>
              <a:t> </a:t>
            </a:r>
            <a:r>
              <a:rPr sz="2000" spc="50" dirty="0" err="1">
                <a:solidFill>
                  <a:srgbClr val="152B48"/>
                </a:solidFill>
                <a:latin typeface="Montserrat" pitchFamily="2" charset="77"/>
                <a:cs typeface="Arial"/>
              </a:rPr>
              <a:t>emocional</a:t>
            </a:r>
            <a:r>
              <a:rPr sz="2000" spc="50" dirty="0">
                <a:solidFill>
                  <a:srgbClr val="152B48"/>
                </a:solidFill>
                <a:latin typeface="Montserrat" pitchFamily="2" charset="77"/>
                <a:cs typeface="Arial"/>
              </a:rPr>
              <a:t>.</a:t>
            </a:r>
            <a:r>
              <a:rPr lang="es-ES" sz="2000" spc="50" dirty="0">
                <a:solidFill>
                  <a:srgbClr val="152B48"/>
                </a:solidFill>
                <a:latin typeface="Montserrat" pitchFamily="2" charset="77"/>
                <a:cs typeface="Arial"/>
              </a:rPr>
              <a:t> </a:t>
            </a:r>
            <a:r>
              <a:rPr sz="2000" spc="-100" dirty="0" err="1">
                <a:solidFill>
                  <a:srgbClr val="152B48"/>
                </a:solidFill>
                <a:latin typeface="Montserrat" pitchFamily="2" charset="77"/>
                <a:cs typeface="Arial"/>
              </a:rPr>
              <a:t>En</a:t>
            </a:r>
            <a:r>
              <a:rPr sz="2000" spc="-100" dirty="0">
                <a:solidFill>
                  <a:srgbClr val="152B48"/>
                </a:solidFill>
                <a:latin typeface="Montserrat" pitchFamily="2" charset="77"/>
                <a:cs typeface="Arial"/>
              </a:rPr>
              <a:t> </a:t>
            </a:r>
            <a:r>
              <a:rPr sz="2000" spc="-55" dirty="0">
                <a:solidFill>
                  <a:srgbClr val="152B48"/>
                </a:solidFill>
                <a:latin typeface="Montserrat" pitchFamily="2" charset="77"/>
                <a:cs typeface="Arial"/>
              </a:rPr>
              <a:t>los </a:t>
            </a:r>
            <a:r>
              <a:rPr sz="2000" dirty="0">
                <a:solidFill>
                  <a:srgbClr val="152B48"/>
                </a:solidFill>
                <a:latin typeface="Montserrat" pitchFamily="2" charset="77"/>
                <a:cs typeface="Arial"/>
              </a:rPr>
              <a:t>últimos </a:t>
            </a:r>
            <a:r>
              <a:rPr sz="2000" spc="-5" dirty="0">
                <a:solidFill>
                  <a:srgbClr val="152B48"/>
                </a:solidFill>
                <a:latin typeface="Montserrat" pitchFamily="2" charset="77"/>
                <a:cs typeface="Arial"/>
              </a:rPr>
              <a:t>8 </a:t>
            </a:r>
            <a:r>
              <a:rPr sz="2000" spc="-10" dirty="0">
                <a:solidFill>
                  <a:srgbClr val="152B48"/>
                </a:solidFill>
                <a:latin typeface="Montserrat" pitchFamily="2" charset="77"/>
                <a:cs typeface="Arial"/>
              </a:rPr>
              <a:t>meses </a:t>
            </a:r>
            <a:r>
              <a:rPr sz="2000" spc="45" dirty="0">
                <a:solidFill>
                  <a:srgbClr val="152B48"/>
                </a:solidFill>
                <a:latin typeface="Montserrat" pitchFamily="2" charset="77"/>
                <a:cs typeface="Arial"/>
              </a:rPr>
              <a:t>con </a:t>
            </a:r>
            <a:r>
              <a:rPr sz="2000" spc="65" dirty="0">
                <a:solidFill>
                  <a:srgbClr val="152B48"/>
                </a:solidFill>
                <a:latin typeface="Montserrat" pitchFamily="2" charset="77"/>
                <a:cs typeface="Arial"/>
              </a:rPr>
              <a:t>perdida </a:t>
            </a:r>
            <a:r>
              <a:rPr sz="2000" spc="45" dirty="0">
                <a:solidFill>
                  <a:srgbClr val="152B48"/>
                </a:solidFill>
                <a:latin typeface="Montserrat" pitchFamily="2" charset="77"/>
                <a:cs typeface="Arial"/>
              </a:rPr>
              <a:t>de </a:t>
            </a:r>
            <a:r>
              <a:rPr sz="2000" spc="-10" dirty="0">
                <a:solidFill>
                  <a:srgbClr val="152B48"/>
                </a:solidFill>
                <a:latin typeface="Montserrat" pitchFamily="2" charset="77"/>
                <a:cs typeface="Arial"/>
              </a:rPr>
              <a:t>4.5  </a:t>
            </a:r>
            <a:r>
              <a:rPr sz="2000" spc="-65" dirty="0">
                <a:solidFill>
                  <a:srgbClr val="152B48"/>
                </a:solidFill>
                <a:latin typeface="Montserrat" pitchFamily="2" charset="77"/>
                <a:cs typeface="Arial"/>
              </a:rPr>
              <a:t>K</a:t>
            </a:r>
            <a:r>
              <a:rPr lang="es-CO" sz="2000" spc="-65" dirty="0">
                <a:solidFill>
                  <a:srgbClr val="152B48"/>
                </a:solidFill>
                <a:latin typeface="Montserrat" pitchFamily="2" charset="77"/>
                <a:cs typeface="Arial"/>
              </a:rPr>
              <a:t>g.</a:t>
            </a:r>
            <a:endParaRPr sz="2200" dirty="0">
              <a:solidFill>
                <a:srgbClr val="152B48"/>
              </a:solidFill>
              <a:latin typeface="Montserrat" pitchFamily="2" charset="77"/>
              <a:cs typeface="Times New Roman"/>
            </a:endParaRPr>
          </a:p>
          <a:p>
            <a:pPr marL="342900" indent="-342900">
              <a:spcBef>
                <a:spcPts val="20"/>
              </a:spcBef>
              <a:buFont typeface="Arial" panose="020B0604020202020204" pitchFamily="34" charset="0"/>
              <a:buChar char="•"/>
            </a:pPr>
            <a:endParaRPr sz="2350" dirty="0">
              <a:solidFill>
                <a:srgbClr val="152B48"/>
              </a:solidFill>
              <a:latin typeface="Montserrat" pitchFamily="2" charset="77"/>
              <a:cs typeface="Times New Roman"/>
            </a:endParaRPr>
          </a:p>
          <a:p>
            <a:pPr marL="361950" marR="5080" indent="-349250">
              <a:buFont typeface="Arial" panose="020B0604020202020204" pitchFamily="34" charset="0"/>
              <a:buChar char="•"/>
              <a:tabLst>
                <a:tab pos="364490" algn="l"/>
                <a:tab pos="365125" algn="l"/>
              </a:tabLst>
            </a:pPr>
            <a:r>
              <a:rPr sz="2000" dirty="0">
                <a:solidFill>
                  <a:srgbClr val="152B48"/>
                </a:solidFill>
                <a:latin typeface="Montserrat" pitchFamily="2" charset="77"/>
                <a:cs typeface="Arial"/>
              </a:rPr>
              <a:t>A </a:t>
            </a:r>
            <a:r>
              <a:rPr sz="2000" spc="45" dirty="0">
                <a:solidFill>
                  <a:srgbClr val="152B48"/>
                </a:solidFill>
                <a:latin typeface="Montserrat" pitchFamily="2" charset="77"/>
                <a:cs typeface="Arial"/>
              </a:rPr>
              <a:t>la </a:t>
            </a:r>
            <a:r>
              <a:rPr sz="2000" spc="75" dirty="0">
                <a:solidFill>
                  <a:srgbClr val="152B48"/>
                </a:solidFill>
                <a:latin typeface="Montserrat" pitchFamily="2" charset="77"/>
                <a:cs typeface="Arial"/>
              </a:rPr>
              <a:t>palpación </a:t>
            </a:r>
            <a:r>
              <a:rPr sz="2000" spc="80" dirty="0">
                <a:solidFill>
                  <a:srgbClr val="152B48"/>
                </a:solidFill>
                <a:latin typeface="Montserrat" pitchFamily="2" charset="77"/>
                <a:cs typeface="Arial"/>
              </a:rPr>
              <a:t>con </a:t>
            </a:r>
            <a:r>
              <a:rPr sz="2000" spc="95" dirty="0">
                <a:solidFill>
                  <a:srgbClr val="152B48"/>
                </a:solidFill>
                <a:latin typeface="Montserrat" pitchFamily="2" charset="77"/>
                <a:cs typeface="Arial"/>
              </a:rPr>
              <a:t>nódulo </a:t>
            </a:r>
            <a:r>
              <a:rPr sz="2000" spc="80" dirty="0">
                <a:solidFill>
                  <a:srgbClr val="152B48"/>
                </a:solidFill>
                <a:latin typeface="Montserrat" pitchFamily="2" charset="77"/>
                <a:cs typeface="Arial"/>
              </a:rPr>
              <a:t>derecho </a:t>
            </a:r>
            <a:r>
              <a:rPr sz="2000" spc="105" dirty="0">
                <a:solidFill>
                  <a:srgbClr val="152B48"/>
                </a:solidFill>
                <a:latin typeface="Montserrat" pitchFamily="2" charset="77"/>
                <a:cs typeface="Arial"/>
              </a:rPr>
              <a:t>de </a:t>
            </a:r>
            <a:r>
              <a:rPr sz="2000" spc="-5" dirty="0">
                <a:solidFill>
                  <a:srgbClr val="152B48"/>
                </a:solidFill>
                <a:latin typeface="Montserrat" pitchFamily="2" charset="77"/>
                <a:cs typeface="Arial"/>
              </a:rPr>
              <a:t>2 </a:t>
            </a:r>
            <a:r>
              <a:rPr sz="2000" spc="35" dirty="0">
                <a:solidFill>
                  <a:srgbClr val="152B48"/>
                </a:solidFill>
                <a:latin typeface="Montserrat" pitchFamily="2" charset="77"/>
                <a:cs typeface="Arial"/>
              </a:rPr>
              <a:t>cm, </a:t>
            </a:r>
            <a:r>
              <a:rPr sz="2000" spc="30" dirty="0">
                <a:solidFill>
                  <a:srgbClr val="152B48"/>
                </a:solidFill>
                <a:latin typeface="Montserrat" pitchFamily="2" charset="77"/>
                <a:cs typeface="Arial"/>
              </a:rPr>
              <a:t>móvil, </a:t>
            </a:r>
            <a:r>
              <a:rPr sz="2000" spc="50" dirty="0">
                <a:solidFill>
                  <a:srgbClr val="152B48"/>
                </a:solidFill>
                <a:latin typeface="Montserrat" pitchFamily="2" charset="77"/>
                <a:cs typeface="Arial"/>
              </a:rPr>
              <a:t>no </a:t>
            </a:r>
            <a:r>
              <a:rPr sz="2000" spc="60" dirty="0">
                <a:solidFill>
                  <a:srgbClr val="152B48"/>
                </a:solidFill>
                <a:latin typeface="Montserrat" pitchFamily="2" charset="77"/>
                <a:cs typeface="Arial"/>
              </a:rPr>
              <a:t>doloroso,  </a:t>
            </a:r>
            <a:r>
              <a:rPr sz="2000" spc="50" dirty="0">
                <a:solidFill>
                  <a:srgbClr val="152B48"/>
                </a:solidFill>
                <a:latin typeface="Montserrat" pitchFamily="2" charset="77"/>
                <a:cs typeface="Arial"/>
              </a:rPr>
              <a:t>no </a:t>
            </a:r>
            <a:r>
              <a:rPr sz="2000" spc="60" dirty="0" err="1">
                <a:solidFill>
                  <a:srgbClr val="152B48"/>
                </a:solidFill>
                <a:latin typeface="Montserrat" pitchFamily="2" charset="77"/>
                <a:cs typeface="Arial"/>
              </a:rPr>
              <a:t>adherid</a:t>
            </a:r>
            <a:r>
              <a:rPr sz="2000" dirty="0" err="1">
                <a:solidFill>
                  <a:srgbClr val="152B48"/>
                </a:solidFill>
                <a:latin typeface="Montserrat" pitchFamily="2" charset="77"/>
                <a:cs typeface="Arial"/>
              </a:rPr>
              <a:t>o</a:t>
            </a:r>
            <a:r>
              <a:rPr sz="2000" dirty="0">
                <a:solidFill>
                  <a:srgbClr val="152B48"/>
                </a:solidFill>
                <a:latin typeface="Montserrat" pitchFamily="2" charset="77"/>
                <a:cs typeface="Arial"/>
              </a:rPr>
              <a:t> a </a:t>
            </a:r>
            <a:r>
              <a:rPr sz="2000" spc="20" dirty="0">
                <a:solidFill>
                  <a:srgbClr val="152B48"/>
                </a:solidFill>
                <a:latin typeface="Montserrat" pitchFamily="2" charset="77"/>
                <a:cs typeface="Arial"/>
              </a:rPr>
              <a:t>planos</a:t>
            </a:r>
            <a:r>
              <a:rPr sz="2000" spc="-355" dirty="0">
                <a:solidFill>
                  <a:srgbClr val="152B48"/>
                </a:solidFill>
                <a:latin typeface="Montserrat" pitchFamily="2" charset="77"/>
                <a:cs typeface="Arial"/>
              </a:rPr>
              <a:t> </a:t>
            </a:r>
            <a:r>
              <a:rPr sz="2000" spc="50" dirty="0">
                <a:solidFill>
                  <a:srgbClr val="152B48"/>
                </a:solidFill>
                <a:latin typeface="Montserrat" pitchFamily="2" charset="77"/>
                <a:cs typeface="Arial"/>
              </a:rPr>
              <a:t>profundos.</a:t>
            </a:r>
            <a:endParaRPr sz="2000" dirty="0">
              <a:solidFill>
                <a:srgbClr val="152B48"/>
              </a:solidFill>
              <a:latin typeface="Montserrat" pitchFamily="2" charset="77"/>
              <a:cs typeface="Arial"/>
            </a:endParaRPr>
          </a:p>
          <a:p>
            <a:pPr>
              <a:spcBef>
                <a:spcPts val="5"/>
              </a:spcBef>
            </a:pPr>
            <a:endParaRPr sz="2400" dirty="0">
              <a:solidFill>
                <a:srgbClr val="152B48"/>
              </a:solidFill>
              <a:latin typeface="Montserrat" pitchFamily="2" charset="77"/>
              <a:cs typeface="Times New Roman"/>
            </a:endParaRPr>
          </a:p>
          <a:p>
            <a:pPr marL="355600" indent="-342900">
              <a:buFont typeface="Arial" panose="020B0604020202020204" pitchFamily="34" charset="0"/>
              <a:buChar char="•"/>
              <a:tabLst>
                <a:tab pos="354965" algn="l"/>
                <a:tab pos="355600" algn="l"/>
              </a:tabLst>
            </a:pPr>
            <a:r>
              <a:rPr sz="2000" spc="-265" dirty="0">
                <a:solidFill>
                  <a:srgbClr val="152B48"/>
                </a:solidFill>
                <a:latin typeface="Montserrat" pitchFamily="2" charset="77"/>
                <a:cs typeface="Arial"/>
              </a:rPr>
              <a:t>TSH </a:t>
            </a:r>
            <a:r>
              <a:rPr sz="2000" spc="-5" dirty="0">
                <a:solidFill>
                  <a:srgbClr val="152B48"/>
                </a:solidFill>
                <a:latin typeface="Montserrat" pitchFamily="2" charset="77"/>
                <a:cs typeface="Arial"/>
              </a:rPr>
              <a:t>0.005 </a:t>
            </a:r>
            <a:r>
              <a:rPr sz="2000" spc="-20" dirty="0">
                <a:solidFill>
                  <a:srgbClr val="152B48"/>
                </a:solidFill>
                <a:latin typeface="Montserrat" pitchFamily="2" charset="77"/>
                <a:cs typeface="Arial"/>
              </a:rPr>
              <a:t>uUI/mL, </a:t>
            </a:r>
            <a:r>
              <a:rPr sz="2000" spc="-190" dirty="0">
                <a:solidFill>
                  <a:srgbClr val="152B48"/>
                </a:solidFill>
                <a:latin typeface="Montserrat" pitchFamily="2" charset="77"/>
                <a:cs typeface="Arial"/>
              </a:rPr>
              <a:t>T4 </a:t>
            </a:r>
            <a:r>
              <a:rPr sz="2000" spc="10" dirty="0">
                <a:solidFill>
                  <a:srgbClr val="152B48"/>
                </a:solidFill>
                <a:latin typeface="Montserrat" pitchFamily="2" charset="77"/>
                <a:cs typeface="Arial"/>
              </a:rPr>
              <a:t>libre </a:t>
            </a:r>
            <a:r>
              <a:rPr sz="2000" spc="-5" dirty="0">
                <a:solidFill>
                  <a:srgbClr val="152B48"/>
                </a:solidFill>
                <a:latin typeface="Montserrat" pitchFamily="2" charset="77"/>
                <a:cs typeface="Arial"/>
              </a:rPr>
              <a:t>2.41 </a:t>
            </a:r>
            <a:r>
              <a:rPr sz="2000" spc="40" dirty="0">
                <a:solidFill>
                  <a:srgbClr val="152B48"/>
                </a:solidFill>
                <a:latin typeface="Montserrat" pitchFamily="2" charset="77"/>
                <a:cs typeface="Arial"/>
              </a:rPr>
              <a:t>ng/dL </a:t>
            </a:r>
            <a:r>
              <a:rPr sz="2000" spc="-85" dirty="0">
                <a:solidFill>
                  <a:srgbClr val="152B48"/>
                </a:solidFill>
                <a:latin typeface="Montserrat" pitchFamily="2" charset="77"/>
                <a:cs typeface="Arial"/>
              </a:rPr>
              <a:t>(VR </a:t>
            </a:r>
            <a:r>
              <a:rPr sz="2000" spc="-5" dirty="0">
                <a:solidFill>
                  <a:srgbClr val="152B48"/>
                </a:solidFill>
                <a:latin typeface="Montserrat" pitchFamily="2" charset="77"/>
                <a:cs typeface="Arial"/>
              </a:rPr>
              <a:t>0.7- </a:t>
            </a:r>
            <a:r>
              <a:rPr sz="2000" dirty="0">
                <a:solidFill>
                  <a:srgbClr val="152B48"/>
                </a:solidFill>
                <a:latin typeface="Montserrat" pitchFamily="2" charset="77"/>
                <a:cs typeface="Arial"/>
              </a:rPr>
              <a:t>1.48), </a:t>
            </a:r>
            <a:r>
              <a:rPr sz="2000" spc="-190" dirty="0">
                <a:solidFill>
                  <a:srgbClr val="152B48"/>
                </a:solidFill>
                <a:latin typeface="Montserrat" pitchFamily="2" charset="77"/>
                <a:cs typeface="Arial"/>
              </a:rPr>
              <a:t>T3 </a:t>
            </a:r>
            <a:r>
              <a:rPr sz="2000" spc="10" dirty="0">
                <a:solidFill>
                  <a:srgbClr val="152B48"/>
                </a:solidFill>
                <a:latin typeface="Montserrat" pitchFamily="2" charset="77"/>
                <a:cs typeface="Arial"/>
              </a:rPr>
              <a:t>libre</a:t>
            </a:r>
            <a:r>
              <a:rPr sz="2000" spc="-220" dirty="0">
                <a:solidFill>
                  <a:srgbClr val="152B48"/>
                </a:solidFill>
                <a:latin typeface="Montserrat" pitchFamily="2" charset="77"/>
                <a:cs typeface="Arial"/>
              </a:rPr>
              <a:t> </a:t>
            </a:r>
            <a:r>
              <a:rPr sz="2000" spc="-5" dirty="0">
                <a:solidFill>
                  <a:srgbClr val="152B48"/>
                </a:solidFill>
                <a:latin typeface="Montserrat" pitchFamily="2" charset="77"/>
                <a:cs typeface="Arial"/>
              </a:rPr>
              <a:t>6.06</a:t>
            </a:r>
            <a:r>
              <a:rPr lang="es-ES" sz="2000" dirty="0">
                <a:solidFill>
                  <a:srgbClr val="152B48"/>
                </a:solidFill>
                <a:latin typeface="Montserrat" pitchFamily="2" charset="77"/>
                <a:cs typeface="Arial"/>
              </a:rPr>
              <a:t> </a:t>
            </a:r>
            <a:r>
              <a:rPr sz="2000" spc="55" dirty="0" err="1">
                <a:solidFill>
                  <a:srgbClr val="152B48"/>
                </a:solidFill>
                <a:latin typeface="Montserrat" pitchFamily="2" charset="77"/>
                <a:cs typeface="Arial"/>
              </a:rPr>
              <a:t>pg</a:t>
            </a:r>
            <a:r>
              <a:rPr sz="2000" spc="55" dirty="0">
                <a:solidFill>
                  <a:srgbClr val="152B48"/>
                </a:solidFill>
                <a:latin typeface="Montserrat" pitchFamily="2" charset="77"/>
                <a:cs typeface="Arial"/>
              </a:rPr>
              <a:t> </a:t>
            </a:r>
            <a:r>
              <a:rPr sz="2000" spc="-30" dirty="0">
                <a:solidFill>
                  <a:srgbClr val="152B48"/>
                </a:solidFill>
                <a:latin typeface="Montserrat" pitchFamily="2" charset="77"/>
                <a:cs typeface="Arial"/>
              </a:rPr>
              <a:t>/mL </a:t>
            </a:r>
            <a:r>
              <a:rPr sz="2000" spc="-90" dirty="0">
                <a:solidFill>
                  <a:srgbClr val="152B48"/>
                </a:solidFill>
                <a:latin typeface="Montserrat" pitchFamily="2" charset="77"/>
                <a:cs typeface="Arial"/>
              </a:rPr>
              <a:t>(VR </a:t>
            </a:r>
            <a:r>
              <a:rPr sz="2000" spc="-5" dirty="0">
                <a:solidFill>
                  <a:srgbClr val="152B48"/>
                </a:solidFill>
                <a:latin typeface="Montserrat" pitchFamily="2" charset="77"/>
                <a:cs typeface="Arial"/>
              </a:rPr>
              <a:t>1.71</a:t>
            </a:r>
            <a:r>
              <a:rPr sz="2000" spc="-250" dirty="0">
                <a:solidFill>
                  <a:srgbClr val="152B48"/>
                </a:solidFill>
                <a:latin typeface="Montserrat" pitchFamily="2" charset="77"/>
                <a:cs typeface="Arial"/>
              </a:rPr>
              <a:t> </a:t>
            </a:r>
            <a:r>
              <a:rPr sz="2000" dirty="0">
                <a:solidFill>
                  <a:srgbClr val="152B48"/>
                </a:solidFill>
                <a:latin typeface="Montserrat" pitchFamily="2" charset="77"/>
                <a:cs typeface="Arial"/>
              </a:rPr>
              <a:t>-3.71).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443" y="230573"/>
            <a:ext cx="11250000" cy="657424"/>
          </a:xfrm>
          <a:prstGeom prst="rect">
            <a:avLst/>
          </a:prstGeom>
        </p:spPr>
        <p:txBody>
          <a:bodyPr vert="horz" wrap="square" lIns="0" tIns="0" rIns="0" bIns="0" rtlCol="0" anchor="ctr">
            <a:spAutoFit/>
          </a:bodyPr>
          <a:lstStyle/>
          <a:p>
            <a:pPr marL="2143125" marR="5080" indent="-2131060">
              <a:lnSpc>
                <a:spcPct val="102000"/>
              </a:lnSpc>
            </a:pPr>
            <a:r>
              <a:rPr spc="-130" dirty="0"/>
              <a:t>EVALUACIÓN </a:t>
            </a:r>
            <a:r>
              <a:rPr spc="-459" dirty="0"/>
              <a:t>DEL </a:t>
            </a:r>
            <a:r>
              <a:rPr spc="-140" dirty="0"/>
              <a:t>NODULO  </a:t>
            </a:r>
            <a:r>
              <a:rPr spc="-225" dirty="0"/>
              <a:t>TIROIDEO</a:t>
            </a:r>
            <a:endParaRPr dirty="0"/>
          </a:p>
        </p:txBody>
      </p:sp>
      <p:sp>
        <p:nvSpPr>
          <p:cNvPr id="3" name="object 3"/>
          <p:cNvSpPr txBox="1"/>
          <p:nvPr/>
        </p:nvSpPr>
        <p:spPr>
          <a:xfrm>
            <a:off x="6848405" y="1182588"/>
            <a:ext cx="1117600" cy="502253"/>
          </a:xfrm>
          <a:prstGeom prst="rect">
            <a:avLst/>
          </a:prstGeom>
          <a:ln w="25400">
            <a:solidFill>
              <a:srgbClr val="00AAA7"/>
            </a:solidFill>
          </a:ln>
        </p:spPr>
        <p:txBody>
          <a:bodyPr vert="horz" wrap="square" lIns="0" tIns="0" rIns="0" bIns="0" rtlCol="0" anchor="ctr">
            <a:spAutoFit/>
          </a:bodyPr>
          <a:lstStyle/>
          <a:p>
            <a:pPr marL="147955" algn="ctr">
              <a:lnSpc>
                <a:spcPts val="4275"/>
              </a:lnSpc>
            </a:pPr>
            <a:r>
              <a:rPr lang="es-ES" sz="2800" b="1" dirty="0">
                <a:solidFill>
                  <a:srgbClr val="152B48"/>
                </a:solidFill>
                <a:latin typeface="Montserrat" pitchFamily="2" charset="77"/>
                <a:cs typeface="Arial"/>
              </a:rPr>
              <a:t>TSH</a:t>
            </a:r>
            <a:endParaRPr sz="2800" b="1" dirty="0">
              <a:solidFill>
                <a:srgbClr val="152B48"/>
              </a:solidFill>
              <a:latin typeface="Montserrat" pitchFamily="2" charset="77"/>
              <a:cs typeface="Arial"/>
            </a:endParaRPr>
          </a:p>
        </p:txBody>
      </p:sp>
      <p:sp>
        <p:nvSpPr>
          <p:cNvPr id="4" name="object 4"/>
          <p:cNvSpPr txBox="1"/>
          <p:nvPr/>
        </p:nvSpPr>
        <p:spPr>
          <a:xfrm>
            <a:off x="4286180" y="2062025"/>
            <a:ext cx="1511300" cy="384080"/>
          </a:xfrm>
          <a:prstGeom prst="rect">
            <a:avLst/>
          </a:prstGeom>
          <a:ln w="25400">
            <a:solidFill>
              <a:srgbClr val="00AAA7"/>
            </a:solidFill>
          </a:ln>
        </p:spPr>
        <p:txBody>
          <a:bodyPr vert="horz" wrap="square" lIns="0" tIns="106045" rIns="0" bIns="0" rtlCol="0" anchor="ctr">
            <a:spAutoFit/>
          </a:bodyPr>
          <a:lstStyle/>
          <a:p>
            <a:pPr marL="140335" algn="ctr">
              <a:spcBef>
                <a:spcPts val="835"/>
              </a:spcBef>
            </a:pPr>
            <a:r>
              <a:rPr b="1" spc="-30" dirty="0">
                <a:solidFill>
                  <a:srgbClr val="152B48"/>
                </a:solidFill>
                <a:latin typeface="Montserrat" pitchFamily="2" charset="77"/>
                <a:cs typeface="Arial"/>
              </a:rPr>
              <a:t>Suprimida</a:t>
            </a:r>
            <a:endParaRPr>
              <a:solidFill>
                <a:srgbClr val="152B48"/>
              </a:solidFill>
              <a:latin typeface="Montserrat" pitchFamily="2" charset="77"/>
              <a:cs typeface="Arial"/>
            </a:endParaRPr>
          </a:p>
        </p:txBody>
      </p:sp>
      <p:sp>
        <p:nvSpPr>
          <p:cNvPr id="5" name="object 5"/>
          <p:cNvSpPr txBox="1"/>
          <p:nvPr/>
        </p:nvSpPr>
        <p:spPr>
          <a:xfrm>
            <a:off x="8678794" y="2062025"/>
            <a:ext cx="2098675" cy="384080"/>
          </a:xfrm>
          <a:prstGeom prst="rect">
            <a:avLst/>
          </a:prstGeom>
          <a:ln w="25400">
            <a:solidFill>
              <a:srgbClr val="00AAA7"/>
            </a:solidFill>
          </a:ln>
        </p:spPr>
        <p:txBody>
          <a:bodyPr vert="horz" wrap="square" lIns="0" tIns="106045" rIns="0" bIns="0" rtlCol="0">
            <a:spAutoFit/>
          </a:bodyPr>
          <a:lstStyle/>
          <a:p>
            <a:pPr marL="210820" algn="ctr">
              <a:spcBef>
                <a:spcPts val="835"/>
              </a:spcBef>
            </a:pPr>
            <a:r>
              <a:rPr b="1" spc="5" dirty="0">
                <a:solidFill>
                  <a:srgbClr val="152B48"/>
                </a:solidFill>
                <a:latin typeface="Montserrat" pitchFamily="2" charset="77"/>
                <a:cs typeface="Arial"/>
              </a:rPr>
              <a:t>Normal </a:t>
            </a:r>
            <a:r>
              <a:rPr b="1" dirty="0">
                <a:solidFill>
                  <a:srgbClr val="152B48"/>
                </a:solidFill>
                <a:latin typeface="Montserrat" pitchFamily="2" charset="77"/>
                <a:cs typeface="Arial"/>
              </a:rPr>
              <a:t>o</a:t>
            </a:r>
            <a:r>
              <a:rPr b="1" spc="65" dirty="0">
                <a:solidFill>
                  <a:srgbClr val="152B48"/>
                </a:solidFill>
                <a:latin typeface="Montserrat" pitchFamily="2" charset="77"/>
                <a:cs typeface="Arial"/>
              </a:rPr>
              <a:t> </a:t>
            </a:r>
            <a:r>
              <a:rPr b="1" spc="-10" dirty="0">
                <a:solidFill>
                  <a:srgbClr val="152B48"/>
                </a:solidFill>
                <a:latin typeface="Montserrat" pitchFamily="2" charset="77"/>
                <a:cs typeface="Arial"/>
              </a:rPr>
              <a:t>alta</a:t>
            </a:r>
            <a:endParaRPr dirty="0">
              <a:solidFill>
                <a:srgbClr val="152B48"/>
              </a:solidFill>
              <a:latin typeface="Montserrat" pitchFamily="2" charset="77"/>
              <a:cs typeface="Arial"/>
            </a:endParaRPr>
          </a:p>
        </p:txBody>
      </p:sp>
      <p:sp>
        <p:nvSpPr>
          <p:cNvPr id="6" name="object 6"/>
          <p:cNvSpPr/>
          <p:nvPr/>
        </p:nvSpPr>
        <p:spPr>
          <a:xfrm>
            <a:off x="5112024" y="1469887"/>
            <a:ext cx="1736725" cy="501650"/>
          </a:xfrm>
          <a:custGeom>
            <a:avLst/>
            <a:gdLst/>
            <a:ahLst/>
            <a:cxnLst/>
            <a:rect l="l" t="t" r="r" b="b"/>
            <a:pathLst>
              <a:path w="1736725" h="501650">
                <a:moveTo>
                  <a:pt x="1736382" y="0"/>
                </a:moveTo>
                <a:lnTo>
                  <a:pt x="0" y="501027"/>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7" name="object 7"/>
          <p:cNvSpPr/>
          <p:nvPr/>
        </p:nvSpPr>
        <p:spPr>
          <a:xfrm>
            <a:off x="5112037" y="1907085"/>
            <a:ext cx="85725" cy="85725"/>
          </a:xfrm>
          <a:custGeom>
            <a:avLst/>
            <a:gdLst/>
            <a:ahLst/>
            <a:cxnLst/>
            <a:rect l="l" t="t" r="r" b="b"/>
            <a:pathLst>
              <a:path w="85725" h="85725">
                <a:moveTo>
                  <a:pt x="60883" y="0"/>
                </a:moveTo>
                <a:lnTo>
                  <a:pt x="0" y="63830"/>
                </a:lnTo>
                <a:lnTo>
                  <a:pt x="85534" y="85420"/>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8" name="object 8"/>
          <p:cNvSpPr/>
          <p:nvPr/>
        </p:nvSpPr>
        <p:spPr>
          <a:xfrm>
            <a:off x="7966005" y="1452424"/>
            <a:ext cx="1738630" cy="601980"/>
          </a:xfrm>
          <a:custGeom>
            <a:avLst/>
            <a:gdLst/>
            <a:ahLst/>
            <a:cxnLst/>
            <a:rect l="l" t="t" r="r" b="b"/>
            <a:pathLst>
              <a:path w="1738629" h="601980">
                <a:moveTo>
                  <a:pt x="0" y="0"/>
                </a:moveTo>
                <a:lnTo>
                  <a:pt x="1738363" y="601383"/>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9" name="object 9"/>
          <p:cNvSpPr/>
          <p:nvPr/>
        </p:nvSpPr>
        <p:spPr>
          <a:xfrm>
            <a:off x="9617819" y="1986879"/>
            <a:ext cx="86995" cy="84455"/>
          </a:xfrm>
          <a:custGeom>
            <a:avLst/>
            <a:gdLst/>
            <a:ahLst/>
            <a:cxnLst/>
            <a:rect l="l" t="t" r="r" b="b"/>
            <a:pathLst>
              <a:path w="86995" h="84455">
                <a:moveTo>
                  <a:pt x="29070" y="0"/>
                </a:moveTo>
                <a:lnTo>
                  <a:pt x="86550" y="66916"/>
                </a:lnTo>
                <a:lnTo>
                  <a:pt x="0" y="84010"/>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10" name="object 10"/>
          <p:cNvSpPr/>
          <p:nvPr/>
        </p:nvSpPr>
        <p:spPr>
          <a:xfrm>
            <a:off x="5054530" y="2604950"/>
            <a:ext cx="15240" cy="465455"/>
          </a:xfrm>
          <a:custGeom>
            <a:avLst/>
            <a:gdLst/>
            <a:ahLst/>
            <a:cxnLst/>
            <a:rect l="l" t="t" r="r" b="b"/>
            <a:pathLst>
              <a:path w="15239" h="465454">
                <a:moveTo>
                  <a:pt x="0" y="0"/>
                </a:moveTo>
                <a:lnTo>
                  <a:pt x="15062" y="465404"/>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11" name="object 11"/>
          <p:cNvSpPr/>
          <p:nvPr/>
        </p:nvSpPr>
        <p:spPr>
          <a:xfrm>
            <a:off x="5022716" y="2992757"/>
            <a:ext cx="88900" cy="78105"/>
          </a:xfrm>
          <a:custGeom>
            <a:avLst/>
            <a:gdLst/>
            <a:ahLst/>
            <a:cxnLst/>
            <a:rect l="l" t="t" r="r" b="b"/>
            <a:pathLst>
              <a:path w="88900" h="78104">
                <a:moveTo>
                  <a:pt x="88849" y="0"/>
                </a:moveTo>
                <a:lnTo>
                  <a:pt x="46888" y="77597"/>
                </a:lnTo>
                <a:lnTo>
                  <a:pt x="0" y="2870"/>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12" name="object 12"/>
          <p:cNvSpPr/>
          <p:nvPr/>
        </p:nvSpPr>
        <p:spPr>
          <a:xfrm>
            <a:off x="9880530" y="2604950"/>
            <a:ext cx="15240" cy="465455"/>
          </a:xfrm>
          <a:custGeom>
            <a:avLst/>
            <a:gdLst/>
            <a:ahLst/>
            <a:cxnLst/>
            <a:rect l="l" t="t" r="r" b="b"/>
            <a:pathLst>
              <a:path w="15240" h="465454">
                <a:moveTo>
                  <a:pt x="0" y="0"/>
                </a:moveTo>
                <a:lnTo>
                  <a:pt x="15062" y="465404"/>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13" name="object 13"/>
          <p:cNvSpPr/>
          <p:nvPr/>
        </p:nvSpPr>
        <p:spPr>
          <a:xfrm>
            <a:off x="9848704" y="2992757"/>
            <a:ext cx="88900" cy="78105"/>
          </a:xfrm>
          <a:custGeom>
            <a:avLst/>
            <a:gdLst/>
            <a:ahLst/>
            <a:cxnLst/>
            <a:rect l="l" t="t" r="r" b="b"/>
            <a:pathLst>
              <a:path w="88900" h="78104">
                <a:moveTo>
                  <a:pt x="88849" y="0"/>
                </a:moveTo>
                <a:lnTo>
                  <a:pt x="46888" y="77597"/>
                </a:lnTo>
                <a:lnTo>
                  <a:pt x="0" y="2870"/>
                </a:lnTo>
              </a:path>
            </a:pathLst>
          </a:custGeom>
          <a:ln w="25400">
            <a:solidFill>
              <a:srgbClr val="00AAA7"/>
            </a:solidFill>
          </a:ln>
        </p:spPr>
        <p:txBody>
          <a:bodyPr wrap="square" lIns="0" tIns="0" rIns="0" bIns="0" rtlCol="0"/>
          <a:lstStyle/>
          <a:p>
            <a:pPr algn="ctr"/>
            <a:endParaRPr>
              <a:solidFill>
                <a:srgbClr val="152B48"/>
              </a:solidFill>
              <a:latin typeface="Montserrat" pitchFamily="2" charset="77"/>
            </a:endParaRPr>
          </a:p>
        </p:txBody>
      </p:sp>
      <p:sp>
        <p:nvSpPr>
          <p:cNvPr id="14" name="object 14"/>
          <p:cNvSpPr txBox="1"/>
          <p:nvPr/>
        </p:nvSpPr>
        <p:spPr>
          <a:xfrm>
            <a:off x="3654356" y="3151050"/>
            <a:ext cx="2770505" cy="577722"/>
          </a:xfrm>
          <a:prstGeom prst="rect">
            <a:avLst/>
          </a:prstGeom>
          <a:ln w="25400">
            <a:solidFill>
              <a:srgbClr val="00AAA7"/>
            </a:solidFill>
          </a:ln>
        </p:spPr>
        <p:txBody>
          <a:bodyPr vert="horz" wrap="square" lIns="0" tIns="10795" rIns="0" bIns="0" rtlCol="0">
            <a:spAutoFit/>
          </a:bodyPr>
          <a:lstStyle/>
          <a:p>
            <a:pPr marL="957580" marR="406400" indent="-650240" algn="ctr">
              <a:spcBef>
                <a:spcPts val="85"/>
              </a:spcBef>
            </a:pPr>
            <a:r>
              <a:rPr spc="80" dirty="0" err="1">
                <a:solidFill>
                  <a:srgbClr val="152B48"/>
                </a:solidFill>
                <a:latin typeface="Montserrat" pitchFamily="2" charset="77"/>
                <a:cs typeface="Arial"/>
              </a:rPr>
              <a:t>Gammagrafía</a:t>
            </a:r>
            <a:endParaRPr lang="es-ES" spc="25" dirty="0">
              <a:solidFill>
                <a:srgbClr val="152B48"/>
              </a:solidFill>
              <a:latin typeface="Montserrat" pitchFamily="2" charset="77"/>
              <a:cs typeface="Arial"/>
            </a:endParaRPr>
          </a:p>
          <a:p>
            <a:pPr marL="957580" marR="406400" indent="-650240" algn="ctr">
              <a:spcBef>
                <a:spcPts val="85"/>
              </a:spcBef>
            </a:pPr>
            <a:r>
              <a:rPr spc="45" dirty="0">
                <a:solidFill>
                  <a:srgbClr val="152B48"/>
                </a:solidFill>
                <a:latin typeface="Montserrat" pitchFamily="2" charset="77"/>
                <a:cs typeface="Arial"/>
              </a:rPr>
              <a:t>de  </a:t>
            </a:r>
            <a:r>
              <a:rPr spc="-10" dirty="0" err="1">
                <a:solidFill>
                  <a:srgbClr val="152B48"/>
                </a:solidFill>
                <a:latin typeface="Montserrat" pitchFamily="2" charset="77"/>
                <a:cs typeface="Arial"/>
              </a:rPr>
              <a:t>tiroides</a:t>
            </a:r>
            <a:r>
              <a:rPr lang="es-ES" spc="-10" dirty="0">
                <a:solidFill>
                  <a:srgbClr val="152B48"/>
                </a:solidFill>
                <a:latin typeface="Montserrat" pitchFamily="2" charset="77"/>
                <a:cs typeface="Arial"/>
              </a:rPr>
              <a:t>.</a:t>
            </a:r>
            <a:endParaRPr dirty="0">
              <a:solidFill>
                <a:srgbClr val="152B48"/>
              </a:solidFill>
              <a:latin typeface="Montserrat" pitchFamily="2" charset="77"/>
              <a:cs typeface="Arial"/>
            </a:endParaRPr>
          </a:p>
        </p:txBody>
      </p:sp>
      <p:sp>
        <p:nvSpPr>
          <p:cNvPr id="15" name="object 15"/>
          <p:cNvSpPr txBox="1"/>
          <p:nvPr/>
        </p:nvSpPr>
        <p:spPr>
          <a:xfrm>
            <a:off x="7916793" y="3095487"/>
            <a:ext cx="3930650" cy="590546"/>
          </a:xfrm>
          <a:prstGeom prst="rect">
            <a:avLst/>
          </a:prstGeom>
          <a:ln w="25400">
            <a:solidFill>
              <a:srgbClr val="00AAA7"/>
            </a:solidFill>
          </a:ln>
        </p:spPr>
        <p:txBody>
          <a:bodyPr vert="horz" wrap="square" lIns="0" tIns="36195" rIns="0" bIns="0" rtlCol="0">
            <a:spAutoFit/>
          </a:bodyPr>
          <a:lstStyle/>
          <a:p>
            <a:pPr marL="477520" marR="470534" indent="-187960" algn="ctr">
              <a:spcBef>
                <a:spcPts val="285"/>
              </a:spcBef>
            </a:pPr>
            <a:r>
              <a:rPr spc="30" dirty="0">
                <a:solidFill>
                  <a:srgbClr val="152B48"/>
                </a:solidFill>
                <a:latin typeface="Montserrat" pitchFamily="2" charset="77"/>
                <a:cs typeface="Arial"/>
              </a:rPr>
              <a:t>Evaluación </a:t>
            </a:r>
            <a:r>
              <a:rPr spc="45" dirty="0">
                <a:solidFill>
                  <a:srgbClr val="152B48"/>
                </a:solidFill>
                <a:latin typeface="Montserrat" pitchFamily="2" charset="77"/>
                <a:cs typeface="Arial"/>
              </a:rPr>
              <a:t>de </a:t>
            </a:r>
            <a:r>
              <a:rPr spc="30" dirty="0">
                <a:solidFill>
                  <a:srgbClr val="152B48"/>
                </a:solidFill>
                <a:latin typeface="Montserrat" pitchFamily="2" charset="77"/>
                <a:cs typeface="Arial"/>
              </a:rPr>
              <a:t>patrones </a:t>
            </a:r>
            <a:r>
              <a:rPr spc="45" dirty="0">
                <a:solidFill>
                  <a:srgbClr val="152B48"/>
                </a:solidFill>
                <a:latin typeface="Montserrat" pitchFamily="2" charset="77"/>
                <a:cs typeface="Arial"/>
              </a:rPr>
              <a:t>de  sospecha </a:t>
            </a:r>
            <a:r>
              <a:rPr spc="50" dirty="0">
                <a:solidFill>
                  <a:srgbClr val="152B48"/>
                </a:solidFill>
                <a:latin typeface="Montserrat" pitchFamily="2" charset="77"/>
                <a:cs typeface="Arial"/>
              </a:rPr>
              <a:t>por</a:t>
            </a:r>
            <a:r>
              <a:rPr spc="114" dirty="0">
                <a:solidFill>
                  <a:srgbClr val="152B48"/>
                </a:solidFill>
                <a:latin typeface="Montserrat" pitchFamily="2" charset="77"/>
                <a:cs typeface="Arial"/>
              </a:rPr>
              <a:t> </a:t>
            </a:r>
            <a:r>
              <a:rPr spc="45" dirty="0" err="1">
                <a:solidFill>
                  <a:srgbClr val="152B48"/>
                </a:solidFill>
                <a:latin typeface="Montserrat" pitchFamily="2" charset="77"/>
                <a:cs typeface="Arial"/>
              </a:rPr>
              <a:t>ecografía</a:t>
            </a:r>
            <a:r>
              <a:rPr lang="es-ES" spc="45" dirty="0">
                <a:solidFill>
                  <a:srgbClr val="152B48"/>
                </a:solidFill>
                <a:latin typeface="Montserrat" pitchFamily="2" charset="77"/>
                <a:cs typeface="Arial"/>
              </a:rPr>
              <a:t>.</a:t>
            </a:r>
            <a:endParaRPr dirty="0">
              <a:solidFill>
                <a:srgbClr val="152B48"/>
              </a:solidFill>
              <a:latin typeface="Montserrat" pitchFamily="2" charset="77"/>
              <a:cs typeface="Arial"/>
            </a:endParaRPr>
          </a:p>
        </p:txBody>
      </p:sp>
      <p:sp>
        <p:nvSpPr>
          <p:cNvPr id="16" name="object 16"/>
          <p:cNvSpPr txBox="1"/>
          <p:nvPr/>
        </p:nvSpPr>
        <p:spPr>
          <a:xfrm>
            <a:off x="6823321" y="4653595"/>
            <a:ext cx="2881314" cy="1147750"/>
          </a:xfrm>
          <a:prstGeom prst="rect">
            <a:avLst/>
          </a:prstGeom>
          <a:solidFill>
            <a:srgbClr val="152B48"/>
          </a:solidFill>
          <a:ln w="25400">
            <a:solidFill>
              <a:srgbClr val="152B48"/>
            </a:solidFill>
          </a:ln>
        </p:spPr>
        <p:txBody>
          <a:bodyPr vert="horz" wrap="square" lIns="0" tIns="39370" rIns="0" bIns="0" rtlCol="0">
            <a:spAutoFit/>
          </a:bodyPr>
          <a:lstStyle/>
          <a:p>
            <a:pPr marL="90805" marR="654685" indent="5080" algn="r">
              <a:spcBef>
                <a:spcPts val="310"/>
              </a:spcBef>
            </a:pPr>
            <a:r>
              <a:rPr lang="es-CO" b="1" spc="-35" dirty="0">
                <a:solidFill>
                  <a:schemeClr val="bg1"/>
                </a:solidFill>
                <a:latin typeface="Montserrat" pitchFamily="2" charset="77"/>
                <a:cs typeface="Arial"/>
              </a:rPr>
              <a:t>* Entre </a:t>
            </a:r>
            <a:r>
              <a:rPr lang="es-CO" b="1" spc="55" dirty="0">
                <a:solidFill>
                  <a:schemeClr val="bg1"/>
                </a:solidFill>
                <a:latin typeface="Montserrat" pitchFamily="2" charset="77"/>
                <a:cs typeface="Arial"/>
              </a:rPr>
              <a:t>más </a:t>
            </a:r>
            <a:r>
              <a:rPr lang="es-CO" b="1" spc="80" dirty="0">
                <a:solidFill>
                  <a:schemeClr val="bg1"/>
                </a:solidFill>
                <a:latin typeface="Montserrat" pitchFamily="2" charset="77"/>
                <a:cs typeface="Arial"/>
              </a:rPr>
              <a:t>alta </a:t>
            </a:r>
            <a:r>
              <a:rPr lang="es-CO" b="1" spc="45" dirty="0">
                <a:solidFill>
                  <a:schemeClr val="bg1"/>
                </a:solidFill>
                <a:latin typeface="Montserrat" pitchFamily="2" charset="77"/>
                <a:cs typeface="Arial"/>
              </a:rPr>
              <a:t>la TSH </a:t>
            </a:r>
            <a:r>
              <a:rPr lang="es-CO" b="1" spc="55" dirty="0">
                <a:solidFill>
                  <a:schemeClr val="bg1"/>
                </a:solidFill>
                <a:latin typeface="Montserrat" pitchFamily="2" charset="77"/>
                <a:cs typeface="Arial"/>
              </a:rPr>
              <a:t>más </a:t>
            </a:r>
            <a:r>
              <a:rPr lang="es-CO" b="1" dirty="0">
                <a:solidFill>
                  <a:schemeClr val="bg1"/>
                </a:solidFill>
                <a:latin typeface="Montserrat" pitchFamily="2" charset="77"/>
                <a:cs typeface="Arial"/>
              </a:rPr>
              <a:t>riesgo </a:t>
            </a:r>
            <a:r>
              <a:rPr lang="es-CO" b="1" spc="55" dirty="0">
                <a:solidFill>
                  <a:schemeClr val="bg1"/>
                </a:solidFill>
                <a:latin typeface="Montserrat" pitchFamily="2" charset="77"/>
                <a:cs typeface="Arial"/>
              </a:rPr>
              <a:t>de  </a:t>
            </a:r>
            <a:r>
              <a:rPr lang="es-CO" b="1" spc="105" dirty="0">
                <a:solidFill>
                  <a:schemeClr val="bg1"/>
                </a:solidFill>
                <a:latin typeface="Montserrat" pitchFamily="2" charset="77"/>
                <a:cs typeface="Arial"/>
              </a:rPr>
              <a:t>malignidad.</a:t>
            </a:r>
            <a:endParaRPr b="1" dirty="0">
              <a:solidFill>
                <a:schemeClr val="bg1"/>
              </a:solidFill>
              <a:latin typeface="Montserrat" pitchFamily="2" charset="77"/>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9761" y="303069"/>
            <a:ext cx="7497074" cy="689291"/>
          </a:xfrm>
          <a:prstGeom prst="rect">
            <a:avLst/>
          </a:prstGeom>
        </p:spPr>
        <p:txBody>
          <a:bodyPr vert="horz" wrap="square" lIns="0" tIns="12065" rIns="0" bIns="0" rtlCol="0" anchor="ctr">
            <a:spAutoFit/>
          </a:bodyPr>
          <a:lstStyle/>
          <a:p>
            <a:pPr marL="12700">
              <a:lnSpc>
                <a:spcPct val="100000"/>
              </a:lnSpc>
              <a:spcBef>
                <a:spcPts val="95"/>
              </a:spcBef>
            </a:pPr>
            <a:r>
              <a:rPr spc="-40" dirty="0"/>
              <a:t>ADENOMA</a:t>
            </a:r>
            <a:r>
              <a:rPr spc="10" dirty="0"/>
              <a:t> </a:t>
            </a:r>
            <a:r>
              <a:rPr spc="-30" dirty="0"/>
              <a:t>TÓXICO</a:t>
            </a:r>
            <a:endParaRPr dirty="0"/>
          </a:p>
        </p:txBody>
      </p:sp>
      <p:sp>
        <p:nvSpPr>
          <p:cNvPr id="3" name="object 3"/>
          <p:cNvSpPr txBox="1"/>
          <p:nvPr/>
        </p:nvSpPr>
        <p:spPr>
          <a:xfrm>
            <a:off x="1068097" y="1269655"/>
            <a:ext cx="10395033" cy="2226059"/>
          </a:xfrm>
          <a:prstGeom prst="rect">
            <a:avLst/>
          </a:prstGeom>
        </p:spPr>
        <p:txBody>
          <a:bodyPr vert="horz" wrap="square" lIns="0" tIns="13335" rIns="0" bIns="0" rtlCol="0">
            <a:spAutoFit/>
          </a:bodyPr>
          <a:lstStyle/>
          <a:p>
            <a:pPr marL="354965" indent="-354965">
              <a:spcBef>
                <a:spcPts val="105"/>
              </a:spcBef>
              <a:buChar char="•"/>
              <a:tabLst>
                <a:tab pos="354965" algn="l"/>
                <a:tab pos="355600" algn="l"/>
              </a:tabLst>
            </a:pPr>
            <a:r>
              <a:rPr sz="2400" spc="95" dirty="0" err="1">
                <a:solidFill>
                  <a:srgbClr val="152B48"/>
                </a:solidFill>
                <a:latin typeface="Montserrat" pitchFamily="2" charset="77"/>
                <a:cs typeface="Arial"/>
              </a:rPr>
              <a:t>Nódulo</a:t>
            </a:r>
            <a:r>
              <a:rPr sz="2400" spc="95" dirty="0">
                <a:solidFill>
                  <a:srgbClr val="152B48"/>
                </a:solidFill>
                <a:latin typeface="Montserrat" pitchFamily="2" charset="77"/>
                <a:cs typeface="Arial"/>
              </a:rPr>
              <a:t> </a:t>
            </a:r>
            <a:r>
              <a:rPr sz="2400" spc="30" dirty="0" err="1">
                <a:solidFill>
                  <a:srgbClr val="152B48"/>
                </a:solidFill>
                <a:latin typeface="Montserrat" pitchFamily="2" charset="77"/>
                <a:cs typeface="Arial"/>
              </a:rPr>
              <a:t>tiroid</a:t>
            </a:r>
            <a:r>
              <a:rPr sz="2400" spc="50" dirty="0" err="1">
                <a:solidFill>
                  <a:srgbClr val="152B48"/>
                </a:solidFill>
                <a:latin typeface="Montserrat" pitchFamily="2" charset="77"/>
                <a:cs typeface="Arial"/>
              </a:rPr>
              <a:t>eo</a:t>
            </a:r>
            <a:r>
              <a:rPr sz="2400" spc="50" dirty="0">
                <a:solidFill>
                  <a:srgbClr val="152B48"/>
                </a:solidFill>
                <a:latin typeface="Montserrat" pitchFamily="2" charset="77"/>
                <a:cs typeface="Arial"/>
              </a:rPr>
              <a:t> </a:t>
            </a:r>
            <a:r>
              <a:rPr sz="2400" spc="85" dirty="0">
                <a:solidFill>
                  <a:srgbClr val="152B48"/>
                </a:solidFill>
                <a:latin typeface="Montserrat" pitchFamily="2" charset="77"/>
                <a:cs typeface="Arial"/>
              </a:rPr>
              <a:t>autónomo </a:t>
            </a:r>
            <a:r>
              <a:rPr sz="2400" spc="50" dirty="0">
                <a:solidFill>
                  <a:srgbClr val="152B48"/>
                </a:solidFill>
                <a:latin typeface="Montserrat" pitchFamily="2" charset="77"/>
                <a:cs typeface="Arial"/>
              </a:rPr>
              <a:t>único</a:t>
            </a:r>
            <a:r>
              <a:rPr sz="2400" spc="-35" dirty="0">
                <a:solidFill>
                  <a:srgbClr val="152B48"/>
                </a:solidFill>
                <a:latin typeface="Montserrat" pitchFamily="2" charset="77"/>
                <a:cs typeface="Arial"/>
              </a:rPr>
              <a:t> </a:t>
            </a:r>
            <a:r>
              <a:rPr sz="2400" spc="65" dirty="0" err="1">
                <a:solidFill>
                  <a:srgbClr val="152B48"/>
                </a:solidFill>
                <a:latin typeface="Montserrat" pitchFamily="2" charset="77"/>
                <a:cs typeface="Arial"/>
              </a:rPr>
              <a:t>funcionante</a:t>
            </a:r>
            <a:r>
              <a:rPr sz="2400" spc="65" dirty="0">
                <a:solidFill>
                  <a:srgbClr val="152B48"/>
                </a:solidFill>
                <a:latin typeface="Montserrat" pitchFamily="2" charset="77"/>
                <a:cs typeface="Arial"/>
              </a:rPr>
              <a:t>.</a:t>
            </a:r>
            <a:endParaRPr sz="2400" dirty="0">
              <a:solidFill>
                <a:srgbClr val="152B48"/>
              </a:solidFill>
              <a:latin typeface="Montserrat" pitchFamily="2" charset="77"/>
              <a:cs typeface="Times New Roman"/>
            </a:endParaRPr>
          </a:p>
          <a:p>
            <a:pPr>
              <a:buFont typeface="Arial"/>
              <a:buChar char="•"/>
            </a:pPr>
            <a:endParaRPr sz="2400" dirty="0">
              <a:solidFill>
                <a:srgbClr val="152B48"/>
              </a:solidFill>
              <a:latin typeface="Montserrat" pitchFamily="2" charset="77"/>
              <a:cs typeface="Times New Roman"/>
            </a:endParaRPr>
          </a:p>
          <a:p>
            <a:pPr marL="354965" indent="-354965">
              <a:buChar char="•"/>
              <a:tabLst>
                <a:tab pos="354965" algn="l"/>
                <a:tab pos="355600" algn="l"/>
                <a:tab pos="1601470" algn="l"/>
              </a:tabLst>
            </a:pPr>
            <a:r>
              <a:rPr sz="2400" dirty="0">
                <a:solidFill>
                  <a:srgbClr val="152B48"/>
                </a:solidFill>
                <a:latin typeface="Montserrat" pitchFamily="2" charset="77"/>
                <a:cs typeface="Arial"/>
              </a:rPr>
              <a:t>Explica</a:t>
            </a:r>
            <a:r>
              <a:rPr sz="2400" spc="80" dirty="0">
                <a:solidFill>
                  <a:srgbClr val="152B48"/>
                </a:solidFill>
                <a:latin typeface="Montserrat" pitchFamily="2" charset="77"/>
                <a:cs typeface="Arial"/>
              </a:rPr>
              <a:t> </a:t>
            </a:r>
            <a:r>
              <a:rPr sz="2400" spc="25" dirty="0">
                <a:solidFill>
                  <a:srgbClr val="152B48"/>
                </a:solidFill>
                <a:latin typeface="Montserrat" pitchFamily="2" charset="77"/>
                <a:cs typeface="Arial"/>
              </a:rPr>
              <a:t>el	</a:t>
            </a:r>
            <a:r>
              <a:rPr lang="es-ES" sz="2400" spc="25" dirty="0">
                <a:solidFill>
                  <a:srgbClr val="152B48"/>
                </a:solidFill>
                <a:latin typeface="Montserrat" pitchFamily="2" charset="77"/>
                <a:cs typeface="Arial"/>
              </a:rPr>
              <a:t> </a:t>
            </a:r>
            <a:r>
              <a:rPr sz="2400" spc="-5" dirty="0">
                <a:solidFill>
                  <a:srgbClr val="152B48"/>
                </a:solidFill>
                <a:latin typeface="Montserrat" pitchFamily="2" charset="77"/>
                <a:cs typeface="Arial"/>
              </a:rPr>
              <a:t>2 </a:t>
            </a:r>
            <a:r>
              <a:rPr sz="2400" spc="-229" dirty="0">
                <a:solidFill>
                  <a:srgbClr val="152B48"/>
                </a:solidFill>
                <a:latin typeface="Montserrat" pitchFamily="2" charset="77"/>
                <a:cs typeface="Arial"/>
              </a:rPr>
              <a:t>% </a:t>
            </a:r>
            <a:r>
              <a:rPr sz="2400" spc="45" dirty="0">
                <a:solidFill>
                  <a:srgbClr val="152B48"/>
                </a:solidFill>
                <a:latin typeface="Montserrat" pitchFamily="2" charset="77"/>
                <a:cs typeface="Arial"/>
              </a:rPr>
              <a:t>de </a:t>
            </a:r>
            <a:r>
              <a:rPr sz="2400" spc="-55" dirty="0">
                <a:solidFill>
                  <a:srgbClr val="152B48"/>
                </a:solidFill>
                <a:latin typeface="Montserrat" pitchFamily="2" charset="77"/>
                <a:cs typeface="Arial"/>
              </a:rPr>
              <a:t>los </a:t>
            </a:r>
            <a:r>
              <a:rPr sz="2400" spc="-45" dirty="0">
                <a:solidFill>
                  <a:srgbClr val="152B48"/>
                </a:solidFill>
                <a:latin typeface="Montserrat" pitchFamily="2" charset="77"/>
                <a:cs typeface="Arial"/>
              </a:rPr>
              <a:t>casos </a:t>
            </a:r>
            <a:r>
              <a:rPr sz="2400" spc="45" dirty="0">
                <a:solidFill>
                  <a:srgbClr val="152B48"/>
                </a:solidFill>
                <a:latin typeface="Montserrat" pitchFamily="2" charset="77"/>
                <a:cs typeface="Arial"/>
              </a:rPr>
              <a:t>de</a:t>
            </a:r>
            <a:r>
              <a:rPr sz="2400" spc="545" dirty="0">
                <a:solidFill>
                  <a:srgbClr val="152B48"/>
                </a:solidFill>
                <a:latin typeface="Montserrat" pitchFamily="2" charset="77"/>
                <a:cs typeface="Arial"/>
              </a:rPr>
              <a:t> </a:t>
            </a:r>
            <a:r>
              <a:rPr sz="2400" spc="15" dirty="0" err="1">
                <a:solidFill>
                  <a:srgbClr val="152B48"/>
                </a:solidFill>
                <a:latin typeface="Montserrat" pitchFamily="2" charset="77"/>
                <a:cs typeface="Arial"/>
              </a:rPr>
              <a:t>hipertiroidismo</a:t>
            </a:r>
            <a:r>
              <a:rPr lang="es-CO" sz="2400" spc="15" dirty="0">
                <a:solidFill>
                  <a:srgbClr val="152B48"/>
                </a:solidFill>
                <a:latin typeface="Montserrat" pitchFamily="2" charset="77"/>
                <a:cs typeface="Arial"/>
              </a:rPr>
              <a:t>.</a:t>
            </a:r>
            <a:endParaRPr sz="2400" dirty="0">
              <a:solidFill>
                <a:srgbClr val="152B48"/>
              </a:solidFill>
              <a:latin typeface="Montserrat" pitchFamily="2" charset="77"/>
              <a:cs typeface="Arial"/>
            </a:endParaRPr>
          </a:p>
          <a:p>
            <a:pPr>
              <a:spcBef>
                <a:spcPts val="25"/>
              </a:spcBef>
            </a:pPr>
            <a:endParaRPr sz="2400" dirty="0">
              <a:solidFill>
                <a:srgbClr val="152B48"/>
              </a:solidFill>
              <a:latin typeface="Montserrat" pitchFamily="2" charset="77"/>
              <a:cs typeface="Times New Roman"/>
            </a:endParaRPr>
          </a:p>
          <a:p>
            <a:pPr marL="374015" marR="5080" indent="-361315">
              <a:buChar char="•"/>
              <a:tabLst>
                <a:tab pos="367030" algn="l"/>
                <a:tab pos="367665" algn="l"/>
                <a:tab pos="1645285" algn="l"/>
                <a:tab pos="2105660" algn="l"/>
                <a:tab pos="2150745" algn="l"/>
                <a:tab pos="2948940" algn="l"/>
                <a:tab pos="6688455" algn="l"/>
              </a:tabLst>
            </a:pPr>
            <a:r>
              <a:rPr sz="2400" spc="130" dirty="0" err="1">
                <a:solidFill>
                  <a:srgbClr val="152B48"/>
                </a:solidFill>
                <a:latin typeface="Montserrat" pitchFamily="2" charset="77"/>
                <a:cs typeface="Arial"/>
              </a:rPr>
              <a:t>G</a:t>
            </a:r>
            <a:r>
              <a:rPr sz="2400" spc="229" dirty="0" err="1">
                <a:solidFill>
                  <a:srgbClr val="152B48"/>
                </a:solidFill>
                <a:latin typeface="Montserrat" pitchFamily="2" charset="77"/>
                <a:cs typeface="Arial"/>
              </a:rPr>
              <a:t>a</a:t>
            </a:r>
            <a:r>
              <a:rPr sz="2400" spc="130" dirty="0" err="1">
                <a:solidFill>
                  <a:srgbClr val="152B48"/>
                </a:solidFill>
                <a:latin typeface="Montserrat" pitchFamily="2" charset="77"/>
                <a:cs typeface="Arial"/>
              </a:rPr>
              <a:t>m</a:t>
            </a:r>
            <a:r>
              <a:rPr sz="2400" spc="125" dirty="0" err="1">
                <a:solidFill>
                  <a:srgbClr val="152B48"/>
                </a:solidFill>
                <a:latin typeface="Montserrat" pitchFamily="2" charset="77"/>
                <a:cs typeface="Arial"/>
              </a:rPr>
              <a:t>a</a:t>
            </a:r>
            <a:r>
              <a:rPr sz="2400" spc="-5" dirty="0" err="1">
                <a:solidFill>
                  <a:srgbClr val="152B48"/>
                </a:solidFill>
                <a:latin typeface="Montserrat" pitchFamily="2" charset="77"/>
                <a:cs typeface="Arial"/>
              </a:rPr>
              <a:t>g</a:t>
            </a:r>
            <a:r>
              <a:rPr sz="2400" spc="55" dirty="0" err="1">
                <a:solidFill>
                  <a:srgbClr val="152B48"/>
                </a:solidFill>
                <a:latin typeface="Montserrat" pitchFamily="2" charset="77"/>
                <a:cs typeface="Arial"/>
              </a:rPr>
              <a:t>r</a:t>
            </a:r>
            <a:r>
              <a:rPr sz="2400" spc="160" dirty="0" err="1">
                <a:solidFill>
                  <a:srgbClr val="152B48"/>
                </a:solidFill>
                <a:latin typeface="Montserrat" pitchFamily="2" charset="77"/>
                <a:cs typeface="Arial"/>
              </a:rPr>
              <a:t>a</a:t>
            </a:r>
            <a:r>
              <a:rPr sz="2400" spc="-10" dirty="0" err="1">
                <a:solidFill>
                  <a:srgbClr val="152B48"/>
                </a:solidFill>
                <a:latin typeface="Montserrat" pitchFamily="2" charset="77"/>
                <a:cs typeface="Arial"/>
              </a:rPr>
              <a:t>f</a:t>
            </a:r>
            <a:r>
              <a:rPr sz="2400" spc="-20" dirty="0" err="1">
                <a:solidFill>
                  <a:srgbClr val="152B48"/>
                </a:solidFill>
                <a:latin typeface="Montserrat" pitchFamily="2" charset="77"/>
                <a:cs typeface="Arial"/>
              </a:rPr>
              <a:t>í</a:t>
            </a:r>
            <a:r>
              <a:rPr sz="2400" dirty="0" err="1">
                <a:solidFill>
                  <a:srgbClr val="152B48"/>
                </a:solidFill>
                <a:latin typeface="Montserrat" pitchFamily="2" charset="77"/>
                <a:cs typeface="Arial"/>
              </a:rPr>
              <a:t>a</a:t>
            </a:r>
            <a:r>
              <a:rPr sz="2400" spc="85" dirty="0">
                <a:solidFill>
                  <a:srgbClr val="152B48"/>
                </a:solidFill>
                <a:latin typeface="Montserrat" pitchFamily="2" charset="77"/>
                <a:cs typeface="Arial"/>
              </a:rPr>
              <a:t> </a:t>
            </a:r>
            <a:r>
              <a:rPr sz="2400" spc="-5" dirty="0">
                <a:solidFill>
                  <a:srgbClr val="152B48"/>
                </a:solidFill>
                <a:latin typeface="Montserrat" pitchFamily="2" charset="77"/>
                <a:cs typeface="Arial"/>
              </a:rPr>
              <a:t>:</a:t>
            </a:r>
            <a:r>
              <a:rPr lang="es-ES" sz="2400" spc="-5" dirty="0">
                <a:solidFill>
                  <a:srgbClr val="152B48"/>
                </a:solidFill>
                <a:latin typeface="Montserrat" pitchFamily="2" charset="77"/>
                <a:cs typeface="Arial"/>
              </a:rPr>
              <a:t> n</a:t>
            </a:r>
            <a:r>
              <a:rPr sz="2400" spc="125" dirty="0" err="1">
                <a:solidFill>
                  <a:srgbClr val="152B48"/>
                </a:solidFill>
                <a:latin typeface="Montserrat" pitchFamily="2" charset="77"/>
                <a:cs typeface="Arial"/>
              </a:rPr>
              <a:t>ó</a:t>
            </a:r>
            <a:r>
              <a:rPr sz="2400" spc="45" dirty="0" err="1">
                <a:solidFill>
                  <a:srgbClr val="152B48"/>
                </a:solidFill>
                <a:latin typeface="Montserrat" pitchFamily="2" charset="77"/>
                <a:cs typeface="Arial"/>
              </a:rPr>
              <a:t>d</a:t>
            </a:r>
            <a:r>
              <a:rPr sz="2400" spc="5" dirty="0" err="1">
                <a:solidFill>
                  <a:srgbClr val="152B48"/>
                </a:solidFill>
                <a:latin typeface="Montserrat" pitchFamily="2" charset="77"/>
                <a:cs typeface="Arial"/>
              </a:rPr>
              <a:t>u</a:t>
            </a:r>
            <a:r>
              <a:rPr sz="2400" spc="60" dirty="0" err="1">
                <a:solidFill>
                  <a:srgbClr val="152B48"/>
                </a:solidFill>
                <a:latin typeface="Montserrat" pitchFamily="2" charset="77"/>
                <a:cs typeface="Arial"/>
              </a:rPr>
              <a:t>l</a:t>
            </a:r>
            <a:r>
              <a:rPr sz="2400" dirty="0" err="1">
                <a:solidFill>
                  <a:srgbClr val="152B48"/>
                </a:solidFill>
                <a:latin typeface="Montserrat" pitchFamily="2" charset="77"/>
                <a:cs typeface="Arial"/>
              </a:rPr>
              <a:t>o</a:t>
            </a:r>
            <a:r>
              <a:rPr sz="2400" spc="110" dirty="0">
                <a:solidFill>
                  <a:srgbClr val="152B48"/>
                </a:solidFill>
                <a:latin typeface="Montserrat" pitchFamily="2" charset="77"/>
                <a:cs typeface="Arial"/>
              </a:rPr>
              <a:t> </a:t>
            </a:r>
            <a:r>
              <a:rPr sz="2400" dirty="0">
                <a:solidFill>
                  <a:srgbClr val="152B48"/>
                </a:solidFill>
                <a:latin typeface="Montserrat" pitchFamily="2" charset="77"/>
                <a:cs typeface="Arial"/>
              </a:rPr>
              <a:t>c</a:t>
            </a:r>
            <a:r>
              <a:rPr sz="2400" spc="-285" dirty="0">
                <a:solidFill>
                  <a:srgbClr val="152B48"/>
                </a:solidFill>
                <a:latin typeface="Montserrat" pitchFamily="2" charset="77"/>
                <a:cs typeface="Arial"/>
              </a:rPr>
              <a:t> </a:t>
            </a:r>
            <a:r>
              <a:rPr sz="2400" spc="125" dirty="0">
                <a:solidFill>
                  <a:srgbClr val="152B48"/>
                </a:solidFill>
                <a:latin typeface="Montserrat" pitchFamily="2" charset="77"/>
                <a:cs typeface="Arial"/>
              </a:rPr>
              <a:t>a</a:t>
            </a:r>
            <a:r>
              <a:rPr sz="2400" spc="-40" dirty="0">
                <a:solidFill>
                  <a:srgbClr val="152B48"/>
                </a:solidFill>
                <a:latin typeface="Montserrat" pitchFamily="2" charset="77"/>
                <a:cs typeface="Arial"/>
              </a:rPr>
              <a:t>l</a:t>
            </a:r>
            <a:r>
              <a:rPr sz="2400" spc="45" dirty="0">
                <a:solidFill>
                  <a:srgbClr val="152B48"/>
                </a:solidFill>
                <a:latin typeface="Montserrat" pitchFamily="2" charset="77"/>
                <a:cs typeface="Arial"/>
              </a:rPr>
              <a:t>i</a:t>
            </a:r>
            <a:r>
              <a:rPr sz="2400" spc="60" dirty="0">
                <a:solidFill>
                  <a:srgbClr val="152B48"/>
                </a:solidFill>
                <a:latin typeface="Montserrat" pitchFamily="2" charset="77"/>
                <a:cs typeface="Arial"/>
              </a:rPr>
              <a:t>en</a:t>
            </a:r>
            <a:r>
              <a:rPr sz="2400" spc="110" dirty="0">
                <a:solidFill>
                  <a:srgbClr val="152B48"/>
                </a:solidFill>
                <a:latin typeface="Montserrat" pitchFamily="2" charset="77"/>
                <a:cs typeface="Arial"/>
              </a:rPr>
              <a:t>t</a:t>
            </a:r>
            <a:r>
              <a:rPr sz="2400" dirty="0">
                <a:solidFill>
                  <a:srgbClr val="152B48"/>
                </a:solidFill>
                <a:latin typeface="Montserrat" pitchFamily="2" charset="77"/>
                <a:cs typeface="Arial"/>
              </a:rPr>
              <a:t>e</a:t>
            </a:r>
            <a:r>
              <a:rPr sz="2400" spc="100" dirty="0">
                <a:solidFill>
                  <a:srgbClr val="152B48"/>
                </a:solidFill>
                <a:latin typeface="Montserrat" pitchFamily="2" charset="77"/>
                <a:cs typeface="Arial"/>
              </a:rPr>
              <a:t> </a:t>
            </a:r>
            <a:r>
              <a:rPr sz="2400" spc="245" dirty="0">
                <a:solidFill>
                  <a:srgbClr val="152B48"/>
                </a:solidFill>
                <a:latin typeface="Montserrat" pitchFamily="2" charset="77"/>
                <a:cs typeface="Arial"/>
              </a:rPr>
              <a:t>c</a:t>
            </a:r>
            <a:r>
              <a:rPr sz="2400" spc="45" dirty="0">
                <a:solidFill>
                  <a:srgbClr val="152B48"/>
                </a:solidFill>
                <a:latin typeface="Montserrat" pitchFamily="2" charset="77"/>
                <a:cs typeface="Arial"/>
              </a:rPr>
              <a:t>o</a:t>
            </a:r>
            <a:r>
              <a:rPr sz="2400" dirty="0">
                <a:solidFill>
                  <a:srgbClr val="152B48"/>
                </a:solidFill>
                <a:latin typeface="Montserrat" pitchFamily="2" charset="77"/>
                <a:cs typeface="Arial"/>
              </a:rPr>
              <a:t>n</a:t>
            </a:r>
            <a:r>
              <a:rPr sz="2400" spc="5" dirty="0">
                <a:solidFill>
                  <a:srgbClr val="152B48"/>
                </a:solidFill>
                <a:latin typeface="Montserrat" pitchFamily="2" charset="77"/>
                <a:cs typeface="Arial"/>
              </a:rPr>
              <a:t> </a:t>
            </a:r>
            <a:r>
              <a:rPr sz="2400" spc="-175" dirty="0" err="1">
                <a:solidFill>
                  <a:srgbClr val="152B48"/>
                </a:solidFill>
                <a:latin typeface="Montserrat" pitchFamily="2" charset="77"/>
                <a:cs typeface="Arial"/>
              </a:rPr>
              <a:t>s</a:t>
            </a:r>
            <a:r>
              <a:rPr sz="2400" spc="130" dirty="0" err="1">
                <a:solidFill>
                  <a:srgbClr val="152B48"/>
                </a:solidFill>
                <a:latin typeface="Montserrat" pitchFamily="2" charset="77"/>
                <a:cs typeface="Arial"/>
              </a:rPr>
              <a:t>u</a:t>
            </a:r>
            <a:r>
              <a:rPr sz="2400" dirty="0" err="1">
                <a:solidFill>
                  <a:srgbClr val="152B48"/>
                </a:solidFill>
                <a:latin typeface="Montserrat" pitchFamily="2" charset="77"/>
                <a:cs typeface="Arial"/>
              </a:rPr>
              <a:t>p</a:t>
            </a:r>
            <a:r>
              <a:rPr sz="2400" spc="25" dirty="0" err="1">
                <a:solidFill>
                  <a:srgbClr val="152B48"/>
                </a:solidFill>
                <a:latin typeface="Montserrat" pitchFamily="2" charset="77"/>
                <a:cs typeface="Arial"/>
              </a:rPr>
              <a:t>r</a:t>
            </a:r>
            <a:r>
              <a:rPr sz="2400" spc="5" dirty="0" err="1">
                <a:solidFill>
                  <a:srgbClr val="152B48"/>
                </a:solidFill>
                <a:latin typeface="Montserrat" pitchFamily="2" charset="77"/>
                <a:cs typeface="Arial"/>
              </a:rPr>
              <a:t>e</a:t>
            </a:r>
            <a:r>
              <a:rPr sz="2400" spc="-225" dirty="0" err="1">
                <a:solidFill>
                  <a:srgbClr val="152B48"/>
                </a:solidFill>
                <a:latin typeface="Montserrat" pitchFamily="2" charset="77"/>
                <a:cs typeface="Arial"/>
              </a:rPr>
              <a:t>s</a:t>
            </a:r>
            <a:r>
              <a:rPr sz="2400" spc="50" dirty="0" err="1">
                <a:solidFill>
                  <a:srgbClr val="152B48"/>
                </a:solidFill>
                <a:latin typeface="Montserrat" pitchFamily="2" charset="77"/>
                <a:cs typeface="Arial"/>
              </a:rPr>
              <a:t>i</a:t>
            </a:r>
            <a:r>
              <a:rPr sz="2400" spc="45" dirty="0" err="1">
                <a:solidFill>
                  <a:srgbClr val="152B48"/>
                </a:solidFill>
                <a:latin typeface="Montserrat" pitchFamily="2" charset="77"/>
                <a:cs typeface="Arial"/>
              </a:rPr>
              <a:t>ó</a:t>
            </a:r>
            <a:r>
              <a:rPr sz="2400" spc="125" dirty="0" err="1">
                <a:solidFill>
                  <a:srgbClr val="152B48"/>
                </a:solidFill>
                <a:latin typeface="Montserrat" pitchFamily="2" charset="77"/>
                <a:cs typeface="Arial"/>
              </a:rPr>
              <a:t>n</a:t>
            </a:r>
            <a:r>
              <a:rPr lang="es-CO" sz="2400" spc="125" dirty="0">
                <a:solidFill>
                  <a:srgbClr val="152B48"/>
                </a:solidFill>
                <a:latin typeface="Montserrat" pitchFamily="2" charset="77"/>
                <a:cs typeface="Arial"/>
              </a:rPr>
              <a:t> </a:t>
            </a:r>
            <a:r>
              <a:rPr sz="2400" spc="125" dirty="0" err="1">
                <a:solidFill>
                  <a:srgbClr val="152B48"/>
                </a:solidFill>
                <a:latin typeface="Montserrat" pitchFamily="2" charset="77"/>
                <a:cs typeface="Arial"/>
              </a:rPr>
              <a:t>pa</a:t>
            </a:r>
            <a:r>
              <a:rPr sz="2400" spc="75" dirty="0" err="1">
                <a:solidFill>
                  <a:srgbClr val="152B48"/>
                </a:solidFill>
                <a:latin typeface="Montserrat" pitchFamily="2" charset="77"/>
                <a:cs typeface="Arial"/>
              </a:rPr>
              <a:t>r</a:t>
            </a:r>
            <a:r>
              <a:rPr sz="2400" spc="145" dirty="0" err="1">
                <a:solidFill>
                  <a:srgbClr val="152B48"/>
                </a:solidFill>
                <a:latin typeface="Montserrat" pitchFamily="2" charset="77"/>
                <a:cs typeface="Arial"/>
              </a:rPr>
              <a:t>c</a:t>
            </a:r>
            <a:r>
              <a:rPr sz="2400" spc="75" dirty="0" err="1">
                <a:solidFill>
                  <a:srgbClr val="152B48"/>
                </a:solidFill>
                <a:latin typeface="Montserrat" pitchFamily="2" charset="77"/>
                <a:cs typeface="Arial"/>
              </a:rPr>
              <a:t>i</a:t>
            </a:r>
            <a:r>
              <a:rPr sz="2400" spc="125" dirty="0" err="1">
                <a:solidFill>
                  <a:srgbClr val="152B48"/>
                </a:solidFill>
                <a:latin typeface="Montserrat" pitchFamily="2" charset="77"/>
                <a:cs typeface="Arial"/>
              </a:rPr>
              <a:t>a</a:t>
            </a:r>
            <a:r>
              <a:rPr sz="2400" spc="-45" dirty="0" err="1">
                <a:solidFill>
                  <a:srgbClr val="152B48"/>
                </a:solidFill>
                <a:latin typeface="Montserrat" pitchFamily="2" charset="77"/>
                <a:cs typeface="Arial"/>
              </a:rPr>
              <a:t>l</a:t>
            </a:r>
            <a:r>
              <a:rPr lang="es-ES" sz="2400" spc="-45" dirty="0">
                <a:solidFill>
                  <a:srgbClr val="152B48"/>
                </a:solidFill>
                <a:latin typeface="Montserrat" pitchFamily="2" charset="77"/>
                <a:cs typeface="Arial"/>
              </a:rPr>
              <a:t> </a:t>
            </a:r>
            <a:r>
              <a:rPr sz="2400" dirty="0">
                <a:solidFill>
                  <a:srgbClr val="152B48"/>
                </a:solidFill>
                <a:latin typeface="Montserrat" pitchFamily="2" charset="77"/>
                <a:cs typeface="Arial"/>
              </a:rPr>
              <a:t>o  </a:t>
            </a:r>
            <a:r>
              <a:rPr sz="2400" spc="85" dirty="0">
                <a:solidFill>
                  <a:srgbClr val="152B48"/>
                </a:solidFill>
                <a:latin typeface="Montserrat" pitchFamily="2" charset="77"/>
                <a:cs typeface="Arial"/>
              </a:rPr>
              <a:t>completa	</a:t>
            </a:r>
            <a:r>
              <a:rPr sz="2400" spc="50" dirty="0">
                <a:solidFill>
                  <a:srgbClr val="152B48"/>
                </a:solidFill>
                <a:latin typeface="Montserrat" pitchFamily="2" charset="77"/>
                <a:cs typeface="Arial"/>
              </a:rPr>
              <a:t>del</a:t>
            </a:r>
            <a:r>
              <a:rPr lang="es-ES" sz="2400" spc="50" dirty="0">
                <a:solidFill>
                  <a:srgbClr val="152B48"/>
                </a:solidFill>
                <a:latin typeface="Montserrat" pitchFamily="2" charset="77"/>
                <a:cs typeface="Arial"/>
              </a:rPr>
              <a:t> </a:t>
            </a:r>
            <a:r>
              <a:rPr sz="2400" spc="55" dirty="0" err="1">
                <a:solidFill>
                  <a:srgbClr val="152B48"/>
                </a:solidFill>
                <a:latin typeface="Montserrat" pitchFamily="2" charset="77"/>
                <a:cs typeface="Arial"/>
              </a:rPr>
              <a:t>tejido</a:t>
            </a:r>
            <a:r>
              <a:rPr lang="es-ES" sz="2400" spc="55" dirty="0">
                <a:solidFill>
                  <a:srgbClr val="152B48"/>
                </a:solidFill>
                <a:latin typeface="Montserrat" pitchFamily="2" charset="77"/>
                <a:cs typeface="Arial"/>
              </a:rPr>
              <a:t> </a:t>
            </a:r>
            <a:r>
              <a:rPr sz="2400" spc="30" dirty="0" err="1">
                <a:solidFill>
                  <a:srgbClr val="152B48"/>
                </a:solidFill>
                <a:latin typeface="Montserrat" pitchFamily="2" charset="77"/>
                <a:cs typeface="Arial"/>
              </a:rPr>
              <a:t>tiroideo</a:t>
            </a:r>
            <a:r>
              <a:rPr sz="2400" spc="100" dirty="0">
                <a:solidFill>
                  <a:srgbClr val="152B48"/>
                </a:solidFill>
                <a:latin typeface="Montserrat" pitchFamily="2" charset="77"/>
                <a:cs typeface="Arial"/>
              </a:rPr>
              <a:t> </a:t>
            </a:r>
            <a:r>
              <a:rPr sz="2400" spc="40" dirty="0">
                <a:solidFill>
                  <a:srgbClr val="152B48"/>
                </a:solidFill>
                <a:latin typeface="Montserrat" pitchFamily="2" charset="77"/>
                <a:cs typeface="Arial"/>
              </a:rPr>
              <a:t>perinodular.</a:t>
            </a:r>
            <a:endParaRPr sz="2400" dirty="0">
              <a:solidFill>
                <a:srgbClr val="152B48"/>
              </a:solidFill>
              <a:latin typeface="Montserrat" pitchFamily="2" charset="77"/>
              <a:cs typeface="Arial"/>
            </a:endParaRPr>
          </a:p>
        </p:txBody>
      </p:sp>
      <p:sp>
        <p:nvSpPr>
          <p:cNvPr id="4" name="object 4"/>
          <p:cNvSpPr txBox="1"/>
          <p:nvPr/>
        </p:nvSpPr>
        <p:spPr>
          <a:xfrm>
            <a:off x="6265613" y="6262080"/>
            <a:ext cx="5737777" cy="181460"/>
          </a:xfrm>
          <a:prstGeom prst="rect">
            <a:avLst/>
          </a:prstGeom>
        </p:spPr>
        <p:txBody>
          <a:bodyPr vert="horz" wrap="square" lIns="0" tIns="12065" rIns="0" bIns="0" rtlCol="0">
            <a:spAutoFit/>
          </a:bodyPr>
          <a:lstStyle/>
          <a:p>
            <a:pPr marL="12700">
              <a:spcBef>
                <a:spcPts val="95"/>
              </a:spcBef>
            </a:pPr>
            <a:r>
              <a:rPr sz="1100" spc="-10" dirty="0">
                <a:solidFill>
                  <a:srgbClr val="152B48"/>
                </a:solidFill>
                <a:latin typeface="Montserrat" pitchFamily="2" charset="77"/>
                <a:cs typeface="Arial"/>
              </a:rPr>
              <a:t>Franklyn JA, </a:t>
            </a:r>
            <a:r>
              <a:rPr sz="1100" spc="5" dirty="0">
                <a:solidFill>
                  <a:srgbClr val="152B48"/>
                </a:solidFill>
                <a:latin typeface="Montserrat" pitchFamily="2" charset="77"/>
                <a:cs typeface="Arial"/>
              </a:rPr>
              <a:t>Boelaert </a:t>
            </a:r>
            <a:r>
              <a:rPr sz="1100" spc="-45" dirty="0">
                <a:solidFill>
                  <a:srgbClr val="152B48"/>
                </a:solidFill>
                <a:latin typeface="Montserrat" pitchFamily="2" charset="77"/>
                <a:cs typeface="Arial"/>
              </a:rPr>
              <a:t>K. </a:t>
            </a:r>
            <a:r>
              <a:rPr sz="1100" spc="-20" dirty="0">
                <a:solidFill>
                  <a:srgbClr val="152B48"/>
                </a:solidFill>
                <a:latin typeface="Montserrat" pitchFamily="2" charset="77"/>
                <a:cs typeface="Arial"/>
              </a:rPr>
              <a:t>Thyrotoxicosis. </a:t>
            </a:r>
            <a:r>
              <a:rPr sz="1100" spc="20" dirty="0">
                <a:solidFill>
                  <a:srgbClr val="152B48"/>
                </a:solidFill>
                <a:latin typeface="Montserrat" pitchFamily="2" charset="77"/>
                <a:cs typeface="Arial"/>
              </a:rPr>
              <a:t>Lancet. </a:t>
            </a:r>
            <a:r>
              <a:rPr sz="1100" spc="-5" dirty="0">
                <a:solidFill>
                  <a:srgbClr val="152B48"/>
                </a:solidFill>
                <a:latin typeface="Montserrat" pitchFamily="2" charset="77"/>
                <a:cs typeface="Arial"/>
              </a:rPr>
              <a:t>2012 </a:t>
            </a:r>
            <a:r>
              <a:rPr sz="1100" spc="10" dirty="0">
                <a:solidFill>
                  <a:srgbClr val="152B48"/>
                </a:solidFill>
                <a:latin typeface="Montserrat" pitchFamily="2" charset="77"/>
                <a:cs typeface="Arial"/>
              </a:rPr>
              <a:t>Mar </a:t>
            </a:r>
            <a:r>
              <a:rPr sz="1100" spc="-10" dirty="0">
                <a:solidFill>
                  <a:srgbClr val="152B48"/>
                </a:solidFill>
                <a:latin typeface="Montserrat" pitchFamily="2" charset="77"/>
                <a:cs typeface="Arial"/>
              </a:rPr>
              <a:t>24;379(9821):1155-</a:t>
            </a:r>
            <a:r>
              <a:rPr sz="1100" spc="235" dirty="0">
                <a:solidFill>
                  <a:srgbClr val="152B48"/>
                </a:solidFill>
                <a:latin typeface="Montserrat" pitchFamily="2" charset="77"/>
                <a:cs typeface="Arial"/>
              </a:rPr>
              <a:t> </a:t>
            </a:r>
            <a:r>
              <a:rPr sz="1100" spc="-5" dirty="0">
                <a:solidFill>
                  <a:srgbClr val="152B48"/>
                </a:solidFill>
                <a:latin typeface="Montserrat" pitchFamily="2" charset="77"/>
                <a:cs typeface="Arial"/>
              </a:rPr>
              <a:t>66.</a:t>
            </a:r>
            <a:endParaRPr sz="1100" dirty="0">
              <a:solidFill>
                <a:srgbClr val="152B48"/>
              </a:solidFill>
              <a:latin typeface="Montserrat" pitchFamily="2" charset="77"/>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250" y="154433"/>
            <a:ext cx="9196436" cy="689932"/>
          </a:xfrm>
          <a:prstGeom prst="rect">
            <a:avLst/>
          </a:prstGeom>
        </p:spPr>
        <p:txBody>
          <a:bodyPr vert="horz" wrap="square" lIns="0" tIns="12700" rIns="0" bIns="0" rtlCol="0" anchor="ctr">
            <a:spAutoFit/>
          </a:bodyPr>
          <a:lstStyle/>
          <a:p>
            <a:pPr marL="12700">
              <a:lnSpc>
                <a:spcPct val="100000"/>
              </a:lnSpc>
              <a:spcBef>
                <a:spcPts val="100"/>
              </a:spcBef>
            </a:pPr>
            <a:r>
              <a:rPr spc="-365" dirty="0"/>
              <a:t>PATRONES</a:t>
            </a:r>
            <a:r>
              <a:rPr spc="95" dirty="0"/>
              <a:t> </a:t>
            </a:r>
            <a:r>
              <a:rPr spc="-60" dirty="0"/>
              <a:t>GAMAGR</a:t>
            </a:r>
            <a:r>
              <a:rPr lang="es-CO" spc="-60" dirty="0"/>
              <a:t>Á</a:t>
            </a:r>
            <a:r>
              <a:rPr spc="-60" dirty="0"/>
              <a:t>FICOS</a:t>
            </a:r>
            <a:endParaRPr dirty="0"/>
          </a:p>
        </p:txBody>
      </p:sp>
      <p:sp>
        <p:nvSpPr>
          <p:cNvPr id="8" name="object 8"/>
          <p:cNvSpPr/>
          <p:nvPr/>
        </p:nvSpPr>
        <p:spPr>
          <a:xfrm>
            <a:off x="6743953" y="3861536"/>
            <a:ext cx="3456304" cy="2016760"/>
          </a:xfrm>
          <a:custGeom>
            <a:avLst/>
            <a:gdLst/>
            <a:ahLst/>
            <a:cxnLst/>
            <a:rect l="l" t="t" r="r" b="b"/>
            <a:pathLst>
              <a:path w="3456304" h="2016760">
                <a:moveTo>
                  <a:pt x="0" y="0"/>
                </a:moveTo>
                <a:lnTo>
                  <a:pt x="3455733" y="0"/>
                </a:lnTo>
                <a:lnTo>
                  <a:pt x="3455733" y="2016404"/>
                </a:lnTo>
                <a:lnTo>
                  <a:pt x="0" y="2016404"/>
                </a:lnTo>
                <a:lnTo>
                  <a:pt x="0" y="0"/>
                </a:lnTo>
                <a:close/>
              </a:path>
            </a:pathLst>
          </a:custGeom>
          <a:ln w="9524">
            <a:solidFill>
              <a:srgbClr val="FFFFFF"/>
            </a:solidFill>
          </a:ln>
        </p:spPr>
        <p:txBody>
          <a:bodyPr wrap="square" lIns="0" tIns="0" rIns="0" bIns="0" rtlCol="0"/>
          <a:lstStyle/>
          <a:p>
            <a:endParaRPr/>
          </a:p>
        </p:txBody>
      </p:sp>
      <p:sp>
        <p:nvSpPr>
          <p:cNvPr id="14" name="object 14"/>
          <p:cNvSpPr txBox="1"/>
          <p:nvPr/>
        </p:nvSpPr>
        <p:spPr>
          <a:xfrm>
            <a:off x="5409835" y="6104236"/>
            <a:ext cx="6440805" cy="479617"/>
          </a:xfrm>
          <a:prstGeom prst="rect">
            <a:avLst/>
          </a:prstGeom>
        </p:spPr>
        <p:txBody>
          <a:bodyPr vert="horz" wrap="square" lIns="0" tIns="58419" rIns="0" bIns="0" rtlCol="0">
            <a:spAutoFit/>
          </a:bodyPr>
          <a:lstStyle/>
          <a:p>
            <a:pPr marL="12700">
              <a:spcBef>
                <a:spcPts val="459"/>
              </a:spcBef>
              <a:tabLst>
                <a:tab pos="2456815" algn="l"/>
              </a:tabLst>
            </a:pPr>
            <a:endParaRPr sz="1200" dirty="0">
              <a:solidFill>
                <a:srgbClr val="152B48"/>
              </a:solidFill>
              <a:latin typeface="Montserrat" pitchFamily="2" charset="77"/>
              <a:cs typeface="Arial"/>
            </a:endParaRPr>
          </a:p>
          <a:p>
            <a:pPr marL="17780" marR="5080" indent="-1270" algn="r">
              <a:spcBef>
                <a:spcPts val="360"/>
              </a:spcBef>
              <a:tabLst>
                <a:tab pos="5160645" algn="l"/>
              </a:tabLst>
            </a:pPr>
            <a:r>
              <a:rPr sz="1200" spc="-10" dirty="0">
                <a:solidFill>
                  <a:srgbClr val="152B48"/>
                </a:solidFill>
                <a:latin typeface="Montserrat" pitchFamily="2" charset="77"/>
                <a:cs typeface="Arial"/>
              </a:rPr>
              <a:t>Hell </a:t>
            </a:r>
            <a:r>
              <a:rPr sz="1200" spc="-20" dirty="0">
                <a:solidFill>
                  <a:srgbClr val="152B48"/>
                </a:solidFill>
                <a:latin typeface="Montserrat" pitchFamily="2" charset="77"/>
                <a:cs typeface="Arial"/>
              </a:rPr>
              <a:t>J </a:t>
            </a:r>
            <a:r>
              <a:rPr sz="1200" spc="15" dirty="0">
                <a:solidFill>
                  <a:srgbClr val="152B48"/>
                </a:solidFill>
                <a:latin typeface="Montserrat" pitchFamily="2" charset="77"/>
                <a:cs typeface="Arial"/>
              </a:rPr>
              <a:t>Nucl </a:t>
            </a:r>
            <a:r>
              <a:rPr sz="1200" spc="25" dirty="0">
                <a:solidFill>
                  <a:srgbClr val="152B48"/>
                </a:solidFill>
                <a:latin typeface="Montserrat" pitchFamily="2" charset="77"/>
                <a:cs typeface="Arial"/>
              </a:rPr>
              <a:t>Med. </a:t>
            </a:r>
            <a:r>
              <a:rPr sz="1200" spc="-5" dirty="0">
                <a:solidFill>
                  <a:srgbClr val="152B48"/>
                </a:solidFill>
                <a:latin typeface="Montserrat" pitchFamily="2" charset="77"/>
                <a:cs typeface="Arial"/>
              </a:rPr>
              <a:t>2010  </a:t>
            </a:r>
            <a:r>
              <a:rPr sz="1200" spc="10" dirty="0">
                <a:solidFill>
                  <a:srgbClr val="152B48"/>
                </a:solidFill>
                <a:latin typeface="Montserrat" pitchFamily="2" charset="77"/>
                <a:cs typeface="Arial"/>
              </a:rPr>
              <a:t>May-Aug;13(2):132-</a:t>
            </a:r>
            <a:r>
              <a:rPr sz="1200" spc="-120" dirty="0">
                <a:solidFill>
                  <a:srgbClr val="152B48"/>
                </a:solidFill>
                <a:latin typeface="Montserrat" pitchFamily="2" charset="77"/>
                <a:cs typeface="Arial"/>
              </a:rPr>
              <a:t> </a:t>
            </a:r>
            <a:r>
              <a:rPr sz="1200" spc="-5" dirty="0">
                <a:solidFill>
                  <a:srgbClr val="152B48"/>
                </a:solidFill>
                <a:latin typeface="Montserrat" pitchFamily="2" charset="77"/>
                <a:cs typeface="Arial"/>
              </a:rPr>
              <a:t>7.</a:t>
            </a:r>
            <a:endParaRPr sz="1200" dirty="0">
              <a:solidFill>
                <a:srgbClr val="152B48"/>
              </a:solidFill>
              <a:latin typeface="Montserrat" pitchFamily="2" charset="77"/>
              <a:cs typeface="Arial"/>
            </a:endParaRPr>
          </a:p>
        </p:txBody>
      </p:sp>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24350" y="1122661"/>
            <a:ext cx="7867650" cy="4981575"/>
          </a:xfrm>
          <a:prstGeom prst="rect">
            <a:avLst/>
          </a:prstGeom>
        </p:spPr>
      </p:pic>
    </p:spTree>
    <p:extLst>
      <p:ext uri="{BB962C8B-B14F-4D97-AF65-F5344CB8AC3E}">
        <p14:creationId xmlns:p14="http://schemas.microsoft.com/office/powerpoint/2010/main" val="26356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31815"/>
            <a:ext cx="8591987" cy="689291"/>
          </a:xfrm>
          <a:prstGeom prst="rect">
            <a:avLst/>
          </a:prstGeom>
        </p:spPr>
        <p:txBody>
          <a:bodyPr vert="horz" wrap="square" lIns="0" tIns="12065" rIns="0" bIns="0" rtlCol="0" anchor="ctr">
            <a:spAutoFit/>
          </a:bodyPr>
          <a:lstStyle/>
          <a:p>
            <a:pPr marL="12700">
              <a:lnSpc>
                <a:spcPct val="100000"/>
              </a:lnSpc>
              <a:spcBef>
                <a:spcPts val="95"/>
              </a:spcBef>
            </a:pPr>
            <a:r>
              <a:rPr spc="-335" dirty="0"/>
              <a:t>PATRONES</a:t>
            </a:r>
            <a:r>
              <a:rPr spc="110" dirty="0"/>
              <a:t> </a:t>
            </a:r>
            <a:r>
              <a:rPr spc="-55" dirty="0"/>
              <a:t>GAMAGR</a:t>
            </a:r>
            <a:r>
              <a:rPr lang="es-CO" spc="-55" dirty="0"/>
              <a:t>Á</a:t>
            </a:r>
            <a:r>
              <a:rPr spc="-55" dirty="0"/>
              <a:t>FICOS</a:t>
            </a:r>
            <a:endParaRPr dirty="0"/>
          </a:p>
        </p:txBody>
      </p:sp>
      <p:sp>
        <p:nvSpPr>
          <p:cNvPr id="3" name="object 3"/>
          <p:cNvSpPr/>
          <p:nvPr/>
        </p:nvSpPr>
        <p:spPr>
          <a:xfrm>
            <a:off x="4620823" y="2055363"/>
            <a:ext cx="6348407" cy="4567233"/>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10815742" y="3225247"/>
            <a:ext cx="884555" cy="628377"/>
          </a:xfrm>
          <a:prstGeom prst="rect">
            <a:avLst/>
          </a:prstGeom>
          <a:solidFill>
            <a:srgbClr val="152B48"/>
          </a:solidFill>
        </p:spPr>
        <p:txBody>
          <a:bodyPr vert="horz" wrap="square" lIns="0" tIns="12700" rIns="0" bIns="0" rtlCol="0">
            <a:spAutoFit/>
          </a:bodyPr>
          <a:lstStyle/>
          <a:p>
            <a:pPr marL="12700" marR="5080" indent="121920">
              <a:spcBef>
                <a:spcPts val="100"/>
              </a:spcBef>
            </a:pPr>
            <a:r>
              <a:rPr sz="2000" b="1" spc="-215" dirty="0">
                <a:solidFill>
                  <a:schemeClr val="bg1"/>
                </a:solidFill>
                <a:latin typeface="Montserrat" pitchFamily="2" charset="77"/>
                <a:cs typeface="Trebuchet MS"/>
              </a:rPr>
              <a:t>E. </a:t>
            </a:r>
            <a:r>
              <a:rPr sz="2000" b="1" spc="-145" dirty="0">
                <a:solidFill>
                  <a:schemeClr val="bg1"/>
                </a:solidFill>
                <a:latin typeface="Montserrat" pitchFamily="2" charset="77"/>
                <a:cs typeface="Trebuchet MS"/>
              </a:rPr>
              <a:t>de  </a:t>
            </a:r>
            <a:r>
              <a:rPr sz="2000" b="1" spc="-95" dirty="0">
                <a:solidFill>
                  <a:schemeClr val="bg1"/>
                </a:solidFill>
                <a:latin typeface="Montserrat" pitchFamily="2" charset="77"/>
                <a:cs typeface="Trebuchet MS"/>
              </a:rPr>
              <a:t>G</a:t>
            </a:r>
            <a:r>
              <a:rPr sz="2000" b="1" spc="-170" dirty="0">
                <a:solidFill>
                  <a:schemeClr val="bg1"/>
                </a:solidFill>
                <a:latin typeface="Montserrat" pitchFamily="2" charset="77"/>
                <a:cs typeface="Trebuchet MS"/>
              </a:rPr>
              <a:t>r</a:t>
            </a:r>
            <a:r>
              <a:rPr sz="2000" b="1" spc="-185" dirty="0">
                <a:solidFill>
                  <a:schemeClr val="bg1"/>
                </a:solidFill>
                <a:latin typeface="Montserrat" pitchFamily="2" charset="77"/>
                <a:cs typeface="Trebuchet MS"/>
              </a:rPr>
              <a:t>a</a:t>
            </a:r>
            <a:r>
              <a:rPr sz="2000" b="1" spc="-155" dirty="0">
                <a:solidFill>
                  <a:schemeClr val="bg1"/>
                </a:solidFill>
                <a:latin typeface="Montserrat" pitchFamily="2" charset="77"/>
                <a:cs typeface="Trebuchet MS"/>
              </a:rPr>
              <a:t>v</a:t>
            </a:r>
            <a:r>
              <a:rPr sz="2000" b="1" spc="-175" dirty="0">
                <a:solidFill>
                  <a:schemeClr val="bg1"/>
                </a:solidFill>
                <a:latin typeface="Montserrat" pitchFamily="2" charset="77"/>
                <a:cs typeface="Trebuchet MS"/>
              </a:rPr>
              <a:t>e</a:t>
            </a:r>
            <a:r>
              <a:rPr sz="2000" b="1" spc="-80" dirty="0">
                <a:solidFill>
                  <a:schemeClr val="bg1"/>
                </a:solidFill>
                <a:latin typeface="Montserrat" pitchFamily="2" charset="77"/>
                <a:cs typeface="Trebuchet MS"/>
              </a:rPr>
              <a:t>s</a:t>
            </a:r>
            <a:endParaRPr sz="2000" dirty="0">
              <a:solidFill>
                <a:schemeClr val="bg1"/>
              </a:solidFill>
              <a:latin typeface="Montserrat" pitchFamily="2" charset="77"/>
              <a:cs typeface="Trebuchet MS"/>
            </a:endParaRPr>
          </a:p>
        </p:txBody>
      </p:sp>
      <p:sp>
        <p:nvSpPr>
          <p:cNvPr id="24" name="object 24"/>
          <p:cNvSpPr txBox="1"/>
          <p:nvPr/>
        </p:nvSpPr>
        <p:spPr>
          <a:xfrm>
            <a:off x="10815742" y="4762881"/>
            <a:ext cx="1297548" cy="636270"/>
          </a:xfrm>
          <a:prstGeom prst="rect">
            <a:avLst/>
          </a:prstGeom>
          <a:solidFill>
            <a:srgbClr val="152B48"/>
          </a:solidFill>
        </p:spPr>
        <p:txBody>
          <a:bodyPr vert="horz" wrap="square" lIns="0" tIns="12700" rIns="0" bIns="0" rtlCol="0">
            <a:spAutoFit/>
          </a:bodyPr>
          <a:lstStyle/>
          <a:p>
            <a:pPr marL="205740" marR="5080" indent="-193675" algn="ctr">
              <a:spcBef>
                <a:spcPts val="100"/>
              </a:spcBef>
            </a:pPr>
            <a:r>
              <a:rPr sz="2000" b="1" spc="-60" dirty="0">
                <a:solidFill>
                  <a:schemeClr val="bg1"/>
                </a:solidFill>
                <a:latin typeface="Montserrat" pitchFamily="2" charset="77"/>
                <a:cs typeface="Trebuchet MS"/>
              </a:rPr>
              <a:t>A</a:t>
            </a:r>
            <a:r>
              <a:rPr sz="2000" b="1" spc="-90" dirty="0">
                <a:solidFill>
                  <a:schemeClr val="bg1"/>
                </a:solidFill>
                <a:latin typeface="Montserrat" pitchFamily="2" charset="77"/>
                <a:cs typeface="Trebuchet MS"/>
              </a:rPr>
              <a:t>d</a:t>
            </a:r>
            <a:r>
              <a:rPr sz="2000" b="1" spc="-150" dirty="0">
                <a:solidFill>
                  <a:schemeClr val="bg1"/>
                </a:solidFill>
                <a:latin typeface="Montserrat" pitchFamily="2" charset="77"/>
                <a:cs typeface="Trebuchet MS"/>
              </a:rPr>
              <a:t>e</a:t>
            </a:r>
            <a:r>
              <a:rPr sz="2000" b="1" spc="-110" dirty="0">
                <a:solidFill>
                  <a:schemeClr val="bg1"/>
                </a:solidFill>
                <a:latin typeface="Montserrat" pitchFamily="2" charset="77"/>
                <a:cs typeface="Trebuchet MS"/>
              </a:rPr>
              <a:t>n</a:t>
            </a:r>
            <a:r>
              <a:rPr sz="2000" b="1" spc="-60" dirty="0">
                <a:solidFill>
                  <a:schemeClr val="bg1"/>
                </a:solidFill>
                <a:latin typeface="Montserrat" pitchFamily="2" charset="77"/>
                <a:cs typeface="Trebuchet MS"/>
              </a:rPr>
              <a:t>oma  </a:t>
            </a:r>
            <a:r>
              <a:rPr sz="2000" b="1" spc="-130" dirty="0">
                <a:solidFill>
                  <a:schemeClr val="bg1"/>
                </a:solidFill>
                <a:latin typeface="Montserrat" pitchFamily="2" charset="77"/>
                <a:cs typeface="Trebuchet MS"/>
              </a:rPr>
              <a:t>t</a:t>
            </a:r>
            <a:r>
              <a:rPr lang="es-CO" sz="2000" b="1" spc="-130" dirty="0">
                <a:solidFill>
                  <a:schemeClr val="bg1"/>
                </a:solidFill>
                <a:latin typeface="Montserrat" pitchFamily="2" charset="77"/>
                <a:cs typeface="Trebuchet MS"/>
              </a:rPr>
              <a:t>ó</a:t>
            </a:r>
            <a:r>
              <a:rPr sz="2000" b="1" spc="-130" dirty="0" err="1">
                <a:solidFill>
                  <a:schemeClr val="bg1"/>
                </a:solidFill>
                <a:latin typeface="Montserrat" pitchFamily="2" charset="77"/>
                <a:cs typeface="Trebuchet MS"/>
              </a:rPr>
              <a:t>xico</a:t>
            </a:r>
            <a:endParaRPr sz="2000" dirty="0">
              <a:solidFill>
                <a:schemeClr val="bg1"/>
              </a:solidFill>
              <a:latin typeface="Montserrat" pitchFamily="2" charset="77"/>
              <a:cs typeface="Trebuchet MS"/>
            </a:endParaRPr>
          </a:p>
        </p:txBody>
      </p:sp>
      <p:sp>
        <p:nvSpPr>
          <p:cNvPr id="31" name="CuadroTexto 30">
            <a:extLst>
              <a:ext uri="{FF2B5EF4-FFF2-40B4-BE49-F238E27FC236}">
                <a16:creationId xmlns:a16="http://schemas.microsoft.com/office/drawing/2014/main" id="{807A3889-8B14-574C-B14A-77AFACCA6C1B}"/>
              </a:ext>
            </a:extLst>
          </p:cNvPr>
          <p:cNvSpPr txBox="1"/>
          <p:nvPr/>
        </p:nvSpPr>
        <p:spPr>
          <a:xfrm>
            <a:off x="6998873" y="2729948"/>
            <a:ext cx="1190971" cy="400110"/>
          </a:xfrm>
          <a:prstGeom prst="rect">
            <a:avLst/>
          </a:prstGeom>
          <a:solidFill>
            <a:srgbClr val="152B48"/>
          </a:solidFill>
        </p:spPr>
        <p:txBody>
          <a:bodyPr wrap="square" rtlCol="0">
            <a:spAutoFit/>
          </a:bodyPr>
          <a:lstStyle/>
          <a:p>
            <a:pPr algn="ctr"/>
            <a:r>
              <a:rPr lang="es-CO" sz="2000" b="1" dirty="0">
                <a:solidFill>
                  <a:schemeClr val="bg1"/>
                </a:solidFill>
                <a:latin typeface="Montserrat" pitchFamily="2" charset="77"/>
              </a:rPr>
              <a:t>Normal</a:t>
            </a:r>
          </a:p>
        </p:txBody>
      </p:sp>
      <p:sp>
        <p:nvSpPr>
          <p:cNvPr id="32" name="CuadroTexto 31">
            <a:extLst>
              <a:ext uri="{FF2B5EF4-FFF2-40B4-BE49-F238E27FC236}">
                <a16:creationId xmlns:a16="http://schemas.microsoft.com/office/drawing/2014/main" id="{33C5FB66-C4DC-6B44-A60E-A9DBC1368ADC}"/>
              </a:ext>
            </a:extLst>
          </p:cNvPr>
          <p:cNvSpPr txBox="1"/>
          <p:nvPr/>
        </p:nvSpPr>
        <p:spPr>
          <a:xfrm>
            <a:off x="6441710" y="4138924"/>
            <a:ext cx="1748134" cy="400110"/>
          </a:xfrm>
          <a:prstGeom prst="rect">
            <a:avLst/>
          </a:prstGeom>
          <a:solidFill>
            <a:srgbClr val="152B48"/>
          </a:solidFill>
        </p:spPr>
        <p:txBody>
          <a:bodyPr wrap="square" rtlCol="0">
            <a:spAutoFit/>
          </a:bodyPr>
          <a:lstStyle/>
          <a:p>
            <a:pPr algn="ctr"/>
            <a:r>
              <a:rPr lang="es-CO" sz="2000" b="1" dirty="0">
                <a:solidFill>
                  <a:schemeClr val="bg1"/>
                </a:solidFill>
                <a:latin typeface="Montserrat" pitchFamily="2" charset="77"/>
              </a:rPr>
              <a:t>BMN tóxico</a:t>
            </a:r>
          </a:p>
        </p:txBody>
      </p:sp>
      <p:sp>
        <p:nvSpPr>
          <p:cNvPr id="33" name="CuadroTexto 32">
            <a:extLst>
              <a:ext uri="{FF2B5EF4-FFF2-40B4-BE49-F238E27FC236}">
                <a16:creationId xmlns:a16="http://schemas.microsoft.com/office/drawing/2014/main" id="{E55A18B3-6B70-F547-A484-BC668F1A7A6F}"/>
              </a:ext>
            </a:extLst>
          </p:cNvPr>
          <p:cNvSpPr txBox="1"/>
          <p:nvPr/>
        </p:nvSpPr>
        <p:spPr>
          <a:xfrm>
            <a:off x="6473366" y="5718258"/>
            <a:ext cx="1684822" cy="400110"/>
          </a:xfrm>
          <a:prstGeom prst="rect">
            <a:avLst/>
          </a:prstGeom>
          <a:solidFill>
            <a:srgbClr val="152B48"/>
          </a:solidFill>
        </p:spPr>
        <p:txBody>
          <a:bodyPr wrap="square" rtlCol="0">
            <a:spAutoFit/>
          </a:bodyPr>
          <a:lstStyle/>
          <a:p>
            <a:pPr algn="ctr"/>
            <a:r>
              <a:rPr lang="es-CO" sz="2000" b="1" dirty="0">
                <a:solidFill>
                  <a:schemeClr val="bg1"/>
                </a:solidFill>
                <a:latin typeface="Montserrat" pitchFamily="2" charset="77"/>
              </a:rPr>
              <a:t>Tiroiditis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055705" y="2576519"/>
            <a:ext cx="6589200" cy="1280890"/>
          </a:xfrm>
        </p:spPr>
        <p:txBody>
          <a:bodyPr>
            <a:normAutofit/>
          </a:bodyPr>
          <a:lstStyle/>
          <a:p>
            <a:pPr algn="ctr"/>
            <a:r>
              <a:rPr lang="es-CO" sz="4400" dirty="0">
                <a:solidFill>
                  <a:srgbClr val="00ABA7"/>
                </a:solidFill>
                <a:latin typeface="Montserrat" pitchFamily="2" charset="77"/>
              </a:rPr>
              <a:t>EN RESUMEN </a:t>
            </a:r>
          </a:p>
        </p:txBody>
      </p:sp>
      <p:pic>
        <p:nvPicPr>
          <p:cNvPr id="3" name="Imagen 2"/>
          <p:cNvPicPr>
            <a:picLocks noChangeAspect="1"/>
          </p:cNvPicPr>
          <p:nvPr/>
        </p:nvPicPr>
        <p:blipFill>
          <a:blip r:embed="rId3"/>
          <a:stretch>
            <a:fillRect/>
          </a:stretch>
        </p:blipFill>
        <p:spPr>
          <a:xfrm>
            <a:off x="4724400" y="836232"/>
            <a:ext cx="7467600" cy="5662613"/>
          </a:xfrm>
          <a:prstGeom prst="rect">
            <a:avLst/>
          </a:prstGeom>
        </p:spPr>
      </p:pic>
    </p:spTree>
    <p:extLst>
      <p:ext uri="{BB962C8B-B14F-4D97-AF65-F5344CB8AC3E}">
        <p14:creationId xmlns:p14="http://schemas.microsoft.com/office/powerpoint/2010/main" val="13710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243C0C4-BD11-46DC-9E4A-B6BBEA975916}"/>
              </a:ext>
            </a:extLst>
          </p:cNvPr>
          <p:cNvSpPr>
            <a:spLocks noGrp="1"/>
          </p:cNvSpPr>
          <p:nvPr>
            <p:ph type="title"/>
          </p:nvPr>
        </p:nvSpPr>
        <p:spPr>
          <a:xfrm>
            <a:off x="838200" y="1943293"/>
            <a:ext cx="10515600" cy="1325563"/>
          </a:xfrm>
        </p:spPr>
        <p:txBody>
          <a:bodyPr>
            <a:normAutofit/>
          </a:bodyPr>
          <a:lstStyle/>
          <a:p>
            <a:pPr algn="ctr"/>
            <a:r>
              <a:rPr lang="es-ES" sz="4800" b="1" dirty="0"/>
              <a:t>MANIFESTACIONES CLÍNICAS</a:t>
            </a:r>
          </a:p>
        </p:txBody>
      </p:sp>
      <p:sp>
        <p:nvSpPr>
          <p:cNvPr id="10" name="object 6">
            <a:extLst>
              <a:ext uri="{FF2B5EF4-FFF2-40B4-BE49-F238E27FC236}">
                <a16:creationId xmlns:a16="http://schemas.microsoft.com/office/drawing/2014/main" id="{4B02CD82-E812-4A06-94FD-14A567B66933}"/>
              </a:ext>
            </a:extLst>
          </p:cNvPr>
          <p:cNvSpPr/>
          <p:nvPr/>
        </p:nvSpPr>
        <p:spPr>
          <a:xfrm>
            <a:off x="5736651" y="2863549"/>
            <a:ext cx="5677786" cy="35575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551919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6522" y="533400"/>
            <a:ext cx="6546574" cy="4463422"/>
          </a:xfrm>
        </p:spPr>
        <p:txBody>
          <a:bodyPr/>
          <a:lstStyle/>
          <a:p>
            <a:pPr>
              <a:lnSpc>
                <a:spcPct val="100000"/>
              </a:lnSpc>
            </a:pPr>
            <a:r>
              <a:rPr lang="es-MX" dirty="0"/>
              <a:t>Hombre de 42 años, vende pólizas.</a:t>
            </a:r>
          </a:p>
          <a:p>
            <a:pPr>
              <a:lnSpc>
                <a:spcPct val="100000"/>
              </a:lnSpc>
            </a:pPr>
            <a:r>
              <a:rPr lang="es-MX" dirty="0"/>
              <a:t>Dos meses y medio de palpitaciones con fatiga para sus recorridos en bicicleta. </a:t>
            </a:r>
          </a:p>
          <a:p>
            <a:pPr>
              <a:lnSpc>
                <a:spcPct val="100000"/>
              </a:lnSpc>
            </a:pPr>
            <a:r>
              <a:rPr lang="es-MX" dirty="0"/>
              <a:t>**TSH 0.01 T4 libre 1.78.</a:t>
            </a:r>
          </a:p>
          <a:p>
            <a:pPr>
              <a:lnSpc>
                <a:spcPct val="100000"/>
              </a:lnSpc>
            </a:pPr>
            <a:r>
              <a:rPr lang="es-MX" dirty="0"/>
              <a:t>**Gammagrafía de tiroides con bloqueo de captación. </a:t>
            </a:r>
          </a:p>
          <a:p>
            <a:pPr>
              <a:lnSpc>
                <a:spcPct val="100000"/>
              </a:lnSpc>
            </a:pPr>
            <a:r>
              <a:rPr lang="es-MX" dirty="0"/>
              <a:t>**Ahora con aumento de 5 Kg en el último mes. </a:t>
            </a:r>
          </a:p>
          <a:p>
            <a:pPr>
              <a:lnSpc>
                <a:spcPct val="100000"/>
              </a:lnSpc>
            </a:pPr>
            <a:r>
              <a:rPr lang="es-MX" dirty="0"/>
              <a:t>**TSH 5.6.</a:t>
            </a:r>
            <a:endParaRPr lang="es-CO"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0156" y="1610835"/>
            <a:ext cx="3962400" cy="4324350"/>
          </a:xfrm>
          <a:prstGeom prst="rect">
            <a:avLst/>
          </a:prstGeom>
        </p:spPr>
      </p:pic>
    </p:spTree>
    <p:extLst>
      <p:ext uri="{BB962C8B-B14F-4D97-AF65-F5344CB8AC3E}">
        <p14:creationId xmlns:p14="http://schemas.microsoft.com/office/powerpoint/2010/main" val="2862768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1" y="283368"/>
            <a:ext cx="10515600" cy="1325563"/>
          </a:xfrm>
        </p:spPr>
        <p:txBody>
          <a:bodyPr/>
          <a:lstStyle/>
          <a:p>
            <a:r>
              <a:rPr lang="es-CO" b="1" dirty="0"/>
              <a:t>TIROIDITIS SUBAGUDA</a:t>
            </a:r>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72430" y="1600749"/>
            <a:ext cx="6286169" cy="3778250"/>
          </a:xfrm>
          <a:prstGeom prst="rect">
            <a:avLst/>
          </a:prstGeom>
        </p:spPr>
      </p:pic>
      <p:sp>
        <p:nvSpPr>
          <p:cNvPr id="5" name="object 4"/>
          <p:cNvSpPr txBox="1"/>
          <p:nvPr/>
        </p:nvSpPr>
        <p:spPr>
          <a:xfrm>
            <a:off x="5372430" y="6377783"/>
            <a:ext cx="6427305" cy="196849"/>
          </a:xfrm>
          <a:prstGeom prst="rect">
            <a:avLst/>
          </a:prstGeom>
        </p:spPr>
        <p:txBody>
          <a:bodyPr vert="horz" wrap="square" lIns="0" tIns="12065" rIns="0" bIns="0" rtlCol="0">
            <a:spAutoFit/>
          </a:bodyPr>
          <a:lstStyle/>
          <a:p>
            <a:pPr marL="12700" algn="r">
              <a:spcBef>
                <a:spcPts val="95"/>
              </a:spcBef>
            </a:pPr>
            <a:r>
              <a:rPr sz="1200" spc="-10" dirty="0">
                <a:solidFill>
                  <a:srgbClr val="152B48"/>
                </a:solidFill>
                <a:latin typeface="Montserrat" pitchFamily="2" charset="77"/>
                <a:cs typeface="Arial"/>
              </a:rPr>
              <a:t>Franklyn JA, </a:t>
            </a:r>
            <a:r>
              <a:rPr sz="1200" spc="5" dirty="0">
                <a:solidFill>
                  <a:srgbClr val="152B48"/>
                </a:solidFill>
                <a:latin typeface="Montserrat" pitchFamily="2" charset="77"/>
                <a:cs typeface="Arial"/>
              </a:rPr>
              <a:t>Boelaert </a:t>
            </a:r>
            <a:r>
              <a:rPr sz="1200" spc="-45" dirty="0">
                <a:solidFill>
                  <a:srgbClr val="152B48"/>
                </a:solidFill>
                <a:latin typeface="Montserrat" pitchFamily="2" charset="77"/>
                <a:cs typeface="Arial"/>
              </a:rPr>
              <a:t>K. </a:t>
            </a:r>
            <a:r>
              <a:rPr sz="1200" spc="-20" dirty="0">
                <a:solidFill>
                  <a:srgbClr val="152B48"/>
                </a:solidFill>
                <a:latin typeface="Montserrat" pitchFamily="2" charset="77"/>
                <a:cs typeface="Arial"/>
              </a:rPr>
              <a:t>Thyrotoxicosis. </a:t>
            </a:r>
            <a:r>
              <a:rPr sz="1200" spc="20" dirty="0">
                <a:solidFill>
                  <a:srgbClr val="152B48"/>
                </a:solidFill>
                <a:latin typeface="Montserrat" pitchFamily="2" charset="77"/>
                <a:cs typeface="Arial"/>
              </a:rPr>
              <a:t>Lancet. </a:t>
            </a:r>
            <a:r>
              <a:rPr sz="1200" spc="-5" dirty="0">
                <a:solidFill>
                  <a:srgbClr val="152B48"/>
                </a:solidFill>
                <a:latin typeface="Montserrat" pitchFamily="2" charset="77"/>
                <a:cs typeface="Arial"/>
              </a:rPr>
              <a:t>2012 </a:t>
            </a:r>
            <a:r>
              <a:rPr sz="1200" spc="10" dirty="0">
                <a:solidFill>
                  <a:srgbClr val="152B48"/>
                </a:solidFill>
                <a:latin typeface="Montserrat" pitchFamily="2" charset="77"/>
                <a:cs typeface="Arial"/>
              </a:rPr>
              <a:t>Mar </a:t>
            </a:r>
            <a:r>
              <a:rPr sz="1200" spc="-10" dirty="0">
                <a:solidFill>
                  <a:srgbClr val="152B48"/>
                </a:solidFill>
                <a:latin typeface="Montserrat" pitchFamily="2" charset="77"/>
                <a:cs typeface="Arial"/>
              </a:rPr>
              <a:t>24;379(9821):1155-</a:t>
            </a:r>
            <a:r>
              <a:rPr sz="1200" spc="235" dirty="0">
                <a:solidFill>
                  <a:srgbClr val="152B48"/>
                </a:solidFill>
                <a:latin typeface="Montserrat" pitchFamily="2" charset="77"/>
                <a:cs typeface="Arial"/>
              </a:rPr>
              <a:t> </a:t>
            </a:r>
            <a:r>
              <a:rPr sz="1200" spc="-5" dirty="0">
                <a:solidFill>
                  <a:srgbClr val="152B48"/>
                </a:solidFill>
                <a:latin typeface="Montserrat" pitchFamily="2" charset="77"/>
                <a:cs typeface="Arial"/>
              </a:rPr>
              <a:t>66.</a:t>
            </a:r>
            <a:endParaRPr sz="1200">
              <a:solidFill>
                <a:srgbClr val="152B48"/>
              </a:solidFill>
              <a:latin typeface="Montserrat" pitchFamily="2" charset="77"/>
              <a:cs typeface="Arial"/>
            </a:endParaRPr>
          </a:p>
        </p:txBody>
      </p:sp>
    </p:spTree>
    <p:extLst>
      <p:ext uri="{BB962C8B-B14F-4D97-AF65-F5344CB8AC3E}">
        <p14:creationId xmlns:p14="http://schemas.microsoft.com/office/powerpoint/2010/main" val="3665653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47511" y="398824"/>
            <a:ext cx="7444489" cy="5502447"/>
          </a:xfrm>
          <a:prstGeom prst="rect">
            <a:avLst/>
          </a:prstGeom>
        </p:spPr>
      </p:pic>
      <p:sp>
        <p:nvSpPr>
          <p:cNvPr id="5" name="Rectángulo 4"/>
          <p:cNvSpPr/>
          <p:nvPr/>
        </p:nvSpPr>
        <p:spPr>
          <a:xfrm>
            <a:off x="6609522" y="6227096"/>
            <a:ext cx="5257800" cy="276999"/>
          </a:xfrm>
          <a:prstGeom prst="rect">
            <a:avLst/>
          </a:prstGeom>
        </p:spPr>
        <p:txBody>
          <a:bodyPr wrap="square">
            <a:spAutoFit/>
          </a:bodyPr>
          <a:lstStyle/>
          <a:p>
            <a:pPr algn="r"/>
            <a:r>
              <a:rPr lang="es-MX" sz="1200" dirty="0">
                <a:solidFill>
                  <a:srgbClr val="152B48"/>
                </a:solidFill>
                <a:latin typeface="Montserrat" pitchFamily="2" charset="77"/>
                <a:cs typeface="Arial" panose="020B0604020202020204" pitchFamily="34" charset="0"/>
              </a:rPr>
              <a:t>Mayo </a:t>
            </a:r>
            <a:r>
              <a:rPr lang="es-MX" sz="1200" dirty="0" err="1">
                <a:solidFill>
                  <a:srgbClr val="152B48"/>
                </a:solidFill>
                <a:latin typeface="Montserrat" pitchFamily="2" charset="77"/>
                <a:cs typeface="Arial" panose="020B0604020202020204" pitchFamily="34" charset="0"/>
              </a:rPr>
              <a:t>Clin</a:t>
            </a:r>
            <a:r>
              <a:rPr lang="es-MX" sz="1200" dirty="0">
                <a:solidFill>
                  <a:srgbClr val="152B48"/>
                </a:solidFill>
                <a:latin typeface="Montserrat" pitchFamily="2" charset="77"/>
                <a:cs typeface="Arial" panose="020B0604020202020204" pitchFamily="34" charset="0"/>
              </a:rPr>
              <a:t> </a:t>
            </a:r>
            <a:r>
              <a:rPr lang="es-MX" sz="1200" dirty="0" err="1">
                <a:solidFill>
                  <a:srgbClr val="152B48"/>
                </a:solidFill>
                <a:latin typeface="Montserrat" pitchFamily="2" charset="77"/>
                <a:cs typeface="Arial" panose="020B0604020202020204" pitchFamily="34" charset="0"/>
              </a:rPr>
              <a:t>Proc</a:t>
            </a:r>
            <a:r>
              <a:rPr lang="es-MX" sz="1200" dirty="0">
                <a:solidFill>
                  <a:srgbClr val="152B48"/>
                </a:solidFill>
                <a:latin typeface="Montserrat" pitchFamily="2" charset="77"/>
                <a:cs typeface="Arial" panose="020B0604020202020204" pitchFamily="34" charset="0"/>
              </a:rPr>
              <a:t>. 2019 Mar 25. </a:t>
            </a:r>
            <a:r>
              <a:rPr lang="es-MX" sz="1200" dirty="0" err="1">
                <a:solidFill>
                  <a:srgbClr val="152B48"/>
                </a:solidFill>
                <a:latin typeface="Montserrat" pitchFamily="2" charset="77"/>
                <a:cs typeface="Arial" panose="020B0604020202020204" pitchFamily="34" charset="0"/>
              </a:rPr>
              <a:t>pii</a:t>
            </a:r>
            <a:r>
              <a:rPr lang="es-MX" sz="1200" dirty="0">
                <a:solidFill>
                  <a:srgbClr val="152B48"/>
                </a:solidFill>
                <a:latin typeface="Montserrat" pitchFamily="2" charset="77"/>
                <a:cs typeface="Arial" panose="020B0604020202020204" pitchFamily="34" charset="0"/>
              </a:rPr>
              <a:t>: S0025-6196(18)30799-7</a:t>
            </a:r>
            <a:endParaRPr lang="es-CO" sz="1200" dirty="0">
              <a:solidFill>
                <a:srgbClr val="152B48"/>
              </a:solidFill>
              <a:latin typeface="Montserrat" pitchFamily="2" charset="77"/>
              <a:cs typeface="Arial" panose="020B0604020202020204" pitchFamily="34" charset="0"/>
            </a:endParaRPr>
          </a:p>
        </p:txBody>
      </p:sp>
      <p:sp>
        <p:nvSpPr>
          <p:cNvPr id="6" name="6 Rectángulo redondeado">
            <a:extLst>
              <a:ext uri="{FF2B5EF4-FFF2-40B4-BE49-F238E27FC236}">
                <a16:creationId xmlns:a16="http://schemas.microsoft.com/office/drawing/2014/main" id="{21C216AA-A531-466F-982F-51BFFC9C1D1E}"/>
              </a:ext>
            </a:extLst>
          </p:cNvPr>
          <p:cNvSpPr/>
          <p:nvPr/>
        </p:nvSpPr>
        <p:spPr>
          <a:xfrm>
            <a:off x="4858578" y="2064067"/>
            <a:ext cx="7147892"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redondeado">
            <a:extLst>
              <a:ext uri="{FF2B5EF4-FFF2-40B4-BE49-F238E27FC236}">
                <a16:creationId xmlns:a16="http://schemas.microsoft.com/office/drawing/2014/main" id="{21C216AA-A531-466F-982F-51BFFC9C1D1E}"/>
              </a:ext>
            </a:extLst>
          </p:cNvPr>
          <p:cNvSpPr/>
          <p:nvPr/>
        </p:nvSpPr>
        <p:spPr>
          <a:xfrm>
            <a:off x="4858578" y="2521267"/>
            <a:ext cx="7147892" cy="9594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296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61199" y="1727459"/>
            <a:ext cx="8038148" cy="1781898"/>
          </a:xfrm>
          <a:prstGeom prst="rect">
            <a:avLst/>
          </a:prstGeom>
        </p:spPr>
        <p:txBody>
          <a:bodyPr vert="horz" wrap="square" lIns="0" tIns="12065" rIns="0" bIns="0" rtlCol="0">
            <a:spAutoFit/>
          </a:bodyPr>
          <a:lstStyle/>
          <a:p>
            <a:pPr marL="355600" indent="-342900">
              <a:spcBef>
                <a:spcPts val="95"/>
              </a:spcBef>
              <a:buChar char="•"/>
              <a:tabLst>
                <a:tab pos="354965" algn="l"/>
                <a:tab pos="356235" algn="l"/>
              </a:tabLst>
            </a:pPr>
            <a:r>
              <a:rPr sz="2000" spc="-5" dirty="0">
                <a:solidFill>
                  <a:srgbClr val="152B48"/>
                </a:solidFill>
                <a:latin typeface="Montserrat" pitchFamily="2" charset="77"/>
                <a:cs typeface="Arial"/>
              </a:rPr>
              <a:t>↑ </a:t>
            </a:r>
            <a:r>
              <a:rPr sz="2000" spc="95" dirty="0">
                <a:solidFill>
                  <a:srgbClr val="152B48"/>
                </a:solidFill>
                <a:latin typeface="Montserrat" pitchFamily="2" charset="77"/>
                <a:cs typeface="Arial"/>
              </a:rPr>
              <a:t>excreción </a:t>
            </a:r>
            <a:r>
              <a:rPr sz="2000" spc="65" dirty="0">
                <a:solidFill>
                  <a:srgbClr val="152B48"/>
                </a:solidFill>
                <a:latin typeface="Montserrat" pitchFamily="2" charset="77"/>
                <a:cs typeface="Arial"/>
              </a:rPr>
              <a:t>renal </a:t>
            </a:r>
            <a:r>
              <a:rPr sz="2000" spc="170" dirty="0">
                <a:solidFill>
                  <a:srgbClr val="152B48"/>
                </a:solidFill>
                <a:latin typeface="Montserrat" pitchFamily="2" charset="77"/>
                <a:cs typeface="Arial"/>
              </a:rPr>
              <a:t>de</a:t>
            </a:r>
            <a:r>
              <a:rPr sz="2000" spc="-140" dirty="0">
                <a:solidFill>
                  <a:srgbClr val="152B48"/>
                </a:solidFill>
                <a:latin typeface="Montserrat" pitchFamily="2" charset="77"/>
                <a:cs typeface="Arial"/>
              </a:rPr>
              <a:t> </a:t>
            </a:r>
            <a:r>
              <a:rPr sz="2000" spc="135" dirty="0" err="1">
                <a:solidFill>
                  <a:srgbClr val="152B48"/>
                </a:solidFill>
                <a:latin typeface="Montserrat" pitchFamily="2" charset="77"/>
                <a:cs typeface="Arial"/>
              </a:rPr>
              <a:t>yodo</a:t>
            </a:r>
            <a:r>
              <a:rPr lang="es-ES" sz="2000" spc="13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5600" indent="-342900">
              <a:spcBef>
                <a:spcPts val="1440"/>
              </a:spcBef>
              <a:buChar char="•"/>
              <a:tabLst>
                <a:tab pos="354965" algn="l"/>
                <a:tab pos="356235" algn="l"/>
              </a:tabLst>
            </a:pPr>
            <a:r>
              <a:rPr sz="2000" spc="-5" dirty="0">
                <a:solidFill>
                  <a:srgbClr val="152B48"/>
                </a:solidFill>
                <a:latin typeface="Montserrat" pitchFamily="2" charset="77"/>
                <a:cs typeface="Arial"/>
              </a:rPr>
              <a:t>↑ </a:t>
            </a:r>
            <a:r>
              <a:rPr sz="2000" spc="170" dirty="0">
                <a:solidFill>
                  <a:srgbClr val="152B48"/>
                </a:solidFill>
                <a:latin typeface="Montserrat" pitchFamily="2" charset="77"/>
                <a:cs typeface="Arial"/>
              </a:rPr>
              <a:t>de </a:t>
            </a:r>
            <a:r>
              <a:rPr sz="2000" spc="55" dirty="0">
                <a:solidFill>
                  <a:srgbClr val="152B48"/>
                </a:solidFill>
                <a:latin typeface="Montserrat" pitchFamily="2" charset="77"/>
                <a:cs typeface="Arial"/>
              </a:rPr>
              <a:t>proteínas </a:t>
            </a:r>
            <a:r>
              <a:rPr sz="2000" spc="65" dirty="0">
                <a:solidFill>
                  <a:srgbClr val="152B48"/>
                </a:solidFill>
                <a:latin typeface="Montserrat" pitchFamily="2" charset="77"/>
                <a:cs typeface="Arial"/>
              </a:rPr>
              <a:t>transportadoras </a:t>
            </a:r>
            <a:r>
              <a:rPr sz="2000" spc="170" dirty="0">
                <a:solidFill>
                  <a:srgbClr val="152B48"/>
                </a:solidFill>
                <a:latin typeface="Montserrat" pitchFamily="2" charset="77"/>
                <a:cs typeface="Arial"/>
              </a:rPr>
              <a:t>de</a:t>
            </a:r>
            <a:r>
              <a:rPr sz="2000" spc="-275" dirty="0">
                <a:solidFill>
                  <a:srgbClr val="152B48"/>
                </a:solidFill>
                <a:latin typeface="Montserrat" pitchFamily="2" charset="77"/>
                <a:cs typeface="Arial"/>
              </a:rPr>
              <a:t> </a:t>
            </a:r>
            <a:r>
              <a:rPr sz="2000" spc="40" dirty="0">
                <a:solidFill>
                  <a:srgbClr val="152B48"/>
                </a:solidFill>
                <a:latin typeface="Montserrat" pitchFamily="2" charset="77"/>
                <a:cs typeface="Arial"/>
              </a:rPr>
              <a:t>tiroxina </a:t>
            </a:r>
            <a:r>
              <a:rPr sz="2000" spc="-45" dirty="0">
                <a:solidFill>
                  <a:srgbClr val="152B48"/>
                </a:solidFill>
                <a:latin typeface="Montserrat" pitchFamily="2" charset="77"/>
                <a:cs typeface="Arial"/>
              </a:rPr>
              <a:t>(TGB)</a:t>
            </a:r>
            <a:r>
              <a:rPr lang="es-ES" sz="2000" spc="-4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5600" indent="-342900">
              <a:spcBef>
                <a:spcPts val="1440"/>
              </a:spcBef>
              <a:buChar char="•"/>
              <a:tabLst>
                <a:tab pos="354965" algn="l"/>
                <a:tab pos="356235" algn="l"/>
              </a:tabLst>
            </a:pPr>
            <a:r>
              <a:rPr sz="2000" spc="-5" dirty="0">
                <a:solidFill>
                  <a:srgbClr val="152B48"/>
                </a:solidFill>
                <a:latin typeface="Montserrat" pitchFamily="2" charset="77"/>
                <a:cs typeface="Arial"/>
              </a:rPr>
              <a:t>↑ </a:t>
            </a:r>
            <a:r>
              <a:rPr sz="2000" spc="120" dirty="0">
                <a:solidFill>
                  <a:srgbClr val="152B48"/>
                </a:solidFill>
                <a:latin typeface="Montserrat" pitchFamily="2" charset="77"/>
                <a:cs typeface="Arial"/>
              </a:rPr>
              <a:t>producción </a:t>
            </a:r>
            <a:r>
              <a:rPr sz="2000" spc="170" dirty="0">
                <a:solidFill>
                  <a:srgbClr val="152B48"/>
                </a:solidFill>
                <a:latin typeface="Montserrat" pitchFamily="2" charset="77"/>
                <a:cs typeface="Arial"/>
              </a:rPr>
              <a:t>de </a:t>
            </a:r>
            <a:r>
              <a:rPr sz="2000" spc="105" dirty="0" err="1">
                <a:solidFill>
                  <a:srgbClr val="152B48"/>
                </a:solidFill>
                <a:latin typeface="Montserrat" pitchFamily="2" charset="77"/>
                <a:cs typeface="Arial"/>
              </a:rPr>
              <a:t>hormona</a:t>
            </a:r>
            <a:r>
              <a:rPr sz="2000" spc="-250" dirty="0">
                <a:solidFill>
                  <a:srgbClr val="152B48"/>
                </a:solidFill>
                <a:latin typeface="Montserrat" pitchFamily="2" charset="77"/>
                <a:cs typeface="Arial"/>
              </a:rPr>
              <a:t> </a:t>
            </a:r>
            <a:r>
              <a:rPr sz="2000" spc="80" dirty="0" err="1">
                <a:solidFill>
                  <a:srgbClr val="152B48"/>
                </a:solidFill>
                <a:latin typeface="Montserrat" pitchFamily="2" charset="77"/>
                <a:cs typeface="Arial"/>
              </a:rPr>
              <a:t>tiroidea</a:t>
            </a:r>
            <a:r>
              <a:rPr lang="es-ES" sz="2000" spc="80"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5600" indent="-342900">
              <a:spcBef>
                <a:spcPts val="1440"/>
              </a:spcBef>
              <a:buChar char="•"/>
              <a:tabLst>
                <a:tab pos="354965" algn="l"/>
                <a:tab pos="356235" algn="l"/>
              </a:tabLst>
            </a:pPr>
            <a:r>
              <a:rPr sz="2000" spc="-5" dirty="0">
                <a:solidFill>
                  <a:srgbClr val="152B48"/>
                </a:solidFill>
                <a:latin typeface="Montserrat" pitchFamily="2" charset="77"/>
                <a:cs typeface="Arial"/>
              </a:rPr>
              <a:t>Efectos </a:t>
            </a:r>
            <a:r>
              <a:rPr sz="2000" spc="5" dirty="0">
                <a:solidFill>
                  <a:srgbClr val="152B48"/>
                </a:solidFill>
                <a:latin typeface="Montserrat" pitchFamily="2" charset="77"/>
                <a:cs typeface="Arial"/>
              </a:rPr>
              <a:t>estimulatorios </a:t>
            </a:r>
            <a:r>
              <a:rPr sz="2000" spc="85" dirty="0">
                <a:solidFill>
                  <a:srgbClr val="152B48"/>
                </a:solidFill>
                <a:latin typeface="Montserrat" pitchFamily="2" charset="77"/>
                <a:cs typeface="Arial"/>
              </a:rPr>
              <a:t>de </a:t>
            </a:r>
            <a:r>
              <a:rPr sz="2000" spc="35" dirty="0">
                <a:solidFill>
                  <a:srgbClr val="152B48"/>
                </a:solidFill>
                <a:latin typeface="Montserrat" pitchFamily="2" charset="77"/>
                <a:cs typeface="Arial"/>
              </a:rPr>
              <a:t>la</a:t>
            </a:r>
            <a:r>
              <a:rPr sz="2000" spc="150" dirty="0">
                <a:solidFill>
                  <a:srgbClr val="152B48"/>
                </a:solidFill>
                <a:latin typeface="Montserrat" pitchFamily="2" charset="77"/>
                <a:cs typeface="Arial"/>
              </a:rPr>
              <a:t> </a:t>
            </a:r>
            <a:r>
              <a:rPr sz="2000" spc="80" dirty="0" err="1">
                <a:solidFill>
                  <a:srgbClr val="152B48"/>
                </a:solidFill>
                <a:latin typeface="Montserrat" pitchFamily="2" charset="77"/>
                <a:cs typeface="Arial"/>
              </a:rPr>
              <a:t>hCG</a:t>
            </a:r>
            <a:r>
              <a:rPr lang="es-ES" sz="2000" spc="80" dirty="0">
                <a:solidFill>
                  <a:srgbClr val="152B48"/>
                </a:solidFill>
                <a:latin typeface="Montserrat" pitchFamily="2" charset="77"/>
                <a:cs typeface="Arial"/>
              </a:rPr>
              <a:t>.</a:t>
            </a:r>
            <a:endParaRPr sz="2000" dirty="0">
              <a:solidFill>
                <a:srgbClr val="152B48"/>
              </a:solidFill>
              <a:latin typeface="Montserrat" pitchFamily="2" charset="77"/>
              <a:cs typeface="Arial"/>
            </a:endParaRPr>
          </a:p>
        </p:txBody>
      </p:sp>
      <p:sp>
        <p:nvSpPr>
          <p:cNvPr id="4" name="object 4"/>
          <p:cNvSpPr txBox="1"/>
          <p:nvPr/>
        </p:nvSpPr>
        <p:spPr>
          <a:xfrm>
            <a:off x="5605861" y="6135957"/>
            <a:ext cx="5963285" cy="566181"/>
          </a:xfrm>
          <a:prstGeom prst="rect">
            <a:avLst/>
          </a:prstGeom>
        </p:spPr>
        <p:txBody>
          <a:bodyPr vert="horz" wrap="square" lIns="0" tIns="12065" rIns="0" bIns="0" rtlCol="0">
            <a:spAutoFit/>
          </a:bodyPr>
          <a:lstStyle/>
          <a:p>
            <a:pPr marL="13970" marR="5080" indent="-1905" algn="r">
              <a:spcBef>
                <a:spcPts val="95"/>
              </a:spcBef>
            </a:pPr>
            <a:r>
              <a:rPr sz="1200" spc="-5" dirty="0">
                <a:solidFill>
                  <a:srgbClr val="152B48"/>
                </a:solidFill>
                <a:latin typeface="Montserrat" pitchFamily="2" charset="77"/>
                <a:cs typeface="Arial"/>
              </a:rPr>
              <a:t>2016 </a:t>
            </a:r>
            <a:r>
              <a:rPr sz="1200" dirty="0">
                <a:solidFill>
                  <a:srgbClr val="152B48"/>
                </a:solidFill>
                <a:latin typeface="Montserrat" pitchFamily="2" charset="77"/>
                <a:cs typeface="Arial"/>
              </a:rPr>
              <a:t>Guidelines of </a:t>
            </a:r>
            <a:r>
              <a:rPr sz="1200" spc="25" dirty="0">
                <a:solidFill>
                  <a:srgbClr val="152B48"/>
                </a:solidFill>
                <a:latin typeface="Montserrat" pitchFamily="2" charset="77"/>
                <a:cs typeface="Arial"/>
              </a:rPr>
              <a:t>the </a:t>
            </a:r>
            <a:r>
              <a:rPr sz="1200" spc="20" dirty="0">
                <a:solidFill>
                  <a:srgbClr val="152B48"/>
                </a:solidFill>
                <a:latin typeface="Montserrat" pitchFamily="2" charset="77"/>
                <a:cs typeface="Arial"/>
              </a:rPr>
              <a:t>American </a:t>
            </a:r>
            <a:r>
              <a:rPr sz="1200" spc="-20" dirty="0">
                <a:solidFill>
                  <a:srgbClr val="152B48"/>
                </a:solidFill>
                <a:latin typeface="Montserrat" pitchFamily="2" charset="77"/>
                <a:cs typeface="Arial"/>
              </a:rPr>
              <a:t>Thyroid </a:t>
            </a:r>
            <a:r>
              <a:rPr sz="1200" spc="-5" dirty="0">
                <a:solidFill>
                  <a:srgbClr val="152B48"/>
                </a:solidFill>
                <a:latin typeface="Montserrat" pitchFamily="2" charset="77"/>
                <a:cs typeface="Arial"/>
              </a:rPr>
              <a:t>Association </a:t>
            </a:r>
            <a:r>
              <a:rPr sz="1200" dirty="0">
                <a:solidFill>
                  <a:srgbClr val="152B48"/>
                </a:solidFill>
                <a:latin typeface="Montserrat" pitchFamily="2" charset="77"/>
                <a:cs typeface="Arial"/>
              </a:rPr>
              <a:t>for </a:t>
            </a:r>
            <a:r>
              <a:rPr sz="1200" spc="25" dirty="0">
                <a:solidFill>
                  <a:srgbClr val="152B48"/>
                </a:solidFill>
                <a:latin typeface="Montserrat" pitchFamily="2" charset="77"/>
                <a:cs typeface="Arial"/>
              </a:rPr>
              <a:t>the </a:t>
            </a:r>
            <a:r>
              <a:rPr sz="1200" spc="-10" dirty="0">
                <a:solidFill>
                  <a:srgbClr val="152B48"/>
                </a:solidFill>
                <a:latin typeface="Montserrat" pitchFamily="2" charset="77"/>
                <a:cs typeface="Arial"/>
              </a:rPr>
              <a:t>Diagnosis </a:t>
            </a:r>
            <a:r>
              <a:rPr sz="1200" spc="25" dirty="0">
                <a:solidFill>
                  <a:srgbClr val="152B48"/>
                </a:solidFill>
                <a:latin typeface="Montserrat" pitchFamily="2" charset="77"/>
                <a:cs typeface="Arial"/>
              </a:rPr>
              <a:t>and </a:t>
            </a:r>
            <a:r>
              <a:rPr sz="1200" spc="35" dirty="0">
                <a:solidFill>
                  <a:srgbClr val="152B48"/>
                </a:solidFill>
                <a:latin typeface="Montserrat" pitchFamily="2" charset="77"/>
                <a:cs typeface="Arial"/>
              </a:rPr>
              <a:t>Management </a:t>
            </a:r>
            <a:r>
              <a:rPr sz="1200" dirty="0">
                <a:solidFill>
                  <a:srgbClr val="152B48"/>
                </a:solidFill>
                <a:latin typeface="Montserrat" pitchFamily="2" charset="77"/>
                <a:cs typeface="Arial"/>
              </a:rPr>
              <a:t>of </a:t>
            </a:r>
            <a:r>
              <a:rPr sz="1200" spc="-20" dirty="0">
                <a:solidFill>
                  <a:srgbClr val="152B48"/>
                </a:solidFill>
                <a:latin typeface="Montserrat" pitchFamily="2" charset="77"/>
                <a:cs typeface="Arial"/>
              </a:rPr>
              <a:t>Thyroid  Disease </a:t>
            </a:r>
            <a:r>
              <a:rPr sz="1200" spc="5" dirty="0">
                <a:solidFill>
                  <a:srgbClr val="152B48"/>
                </a:solidFill>
                <a:latin typeface="Montserrat" pitchFamily="2" charset="77"/>
                <a:cs typeface="Arial"/>
              </a:rPr>
              <a:t>during </a:t>
            </a:r>
            <a:r>
              <a:rPr sz="1200" spc="20" dirty="0">
                <a:solidFill>
                  <a:srgbClr val="152B48"/>
                </a:solidFill>
                <a:latin typeface="Montserrat" pitchFamily="2" charset="77"/>
                <a:cs typeface="Arial"/>
              </a:rPr>
              <a:t>Pregnancy </a:t>
            </a:r>
            <a:r>
              <a:rPr sz="1200" spc="25" dirty="0">
                <a:solidFill>
                  <a:srgbClr val="152B48"/>
                </a:solidFill>
                <a:latin typeface="Montserrat" pitchFamily="2" charset="77"/>
                <a:cs typeface="Arial"/>
              </a:rPr>
              <a:t>and the </a:t>
            </a:r>
            <a:r>
              <a:rPr sz="1200" spc="5" dirty="0">
                <a:solidFill>
                  <a:srgbClr val="152B48"/>
                </a:solidFill>
                <a:latin typeface="Montserrat" pitchFamily="2" charset="77"/>
                <a:cs typeface="Arial"/>
              </a:rPr>
              <a:t>Postpartum. </a:t>
            </a:r>
            <a:r>
              <a:rPr sz="1200" spc="-15" dirty="0">
                <a:solidFill>
                  <a:srgbClr val="152B48"/>
                </a:solidFill>
                <a:latin typeface="Montserrat" pitchFamily="2" charset="77"/>
                <a:cs typeface="Arial"/>
              </a:rPr>
              <a:t>Thyroid. </a:t>
            </a:r>
            <a:r>
              <a:rPr sz="1200" spc="-5" dirty="0">
                <a:solidFill>
                  <a:srgbClr val="152B48"/>
                </a:solidFill>
                <a:latin typeface="Montserrat" pitchFamily="2" charset="77"/>
                <a:cs typeface="Arial"/>
              </a:rPr>
              <a:t>2017 </a:t>
            </a:r>
            <a:r>
              <a:rPr sz="1200" spc="20" dirty="0">
                <a:solidFill>
                  <a:srgbClr val="152B48"/>
                </a:solidFill>
                <a:latin typeface="Montserrat" pitchFamily="2" charset="77"/>
                <a:cs typeface="Arial"/>
              </a:rPr>
              <a:t>Jan </a:t>
            </a:r>
            <a:r>
              <a:rPr sz="1200" spc="-5" dirty="0">
                <a:solidFill>
                  <a:srgbClr val="152B48"/>
                </a:solidFill>
                <a:latin typeface="Montserrat" pitchFamily="2" charset="77"/>
                <a:cs typeface="Arial"/>
              </a:rPr>
              <a:t>6. </a:t>
            </a:r>
            <a:r>
              <a:rPr sz="1200" spc="5" dirty="0">
                <a:solidFill>
                  <a:srgbClr val="152B48"/>
                </a:solidFill>
                <a:latin typeface="Montserrat" pitchFamily="2" charset="77"/>
                <a:cs typeface="Arial"/>
              </a:rPr>
              <a:t>doi: </a:t>
            </a:r>
            <a:r>
              <a:rPr sz="1200" dirty="0">
                <a:solidFill>
                  <a:srgbClr val="152B48"/>
                </a:solidFill>
                <a:latin typeface="Montserrat" pitchFamily="2" charset="77"/>
                <a:cs typeface="Arial"/>
              </a:rPr>
              <a:t>10.1089/thy.2016.0457. [Epub  </a:t>
            </a:r>
            <a:r>
              <a:rPr sz="1200" spc="35" dirty="0">
                <a:solidFill>
                  <a:srgbClr val="152B48"/>
                </a:solidFill>
                <a:latin typeface="Montserrat" pitchFamily="2" charset="77"/>
                <a:cs typeface="Arial"/>
              </a:rPr>
              <a:t>ahead </a:t>
            </a:r>
            <a:r>
              <a:rPr sz="1200" dirty="0">
                <a:solidFill>
                  <a:srgbClr val="152B48"/>
                </a:solidFill>
                <a:latin typeface="Montserrat" pitchFamily="2" charset="77"/>
                <a:cs typeface="Arial"/>
              </a:rPr>
              <a:t>of</a:t>
            </a:r>
            <a:r>
              <a:rPr sz="1200" spc="75" dirty="0">
                <a:solidFill>
                  <a:srgbClr val="152B48"/>
                </a:solidFill>
                <a:latin typeface="Montserrat" pitchFamily="2" charset="77"/>
                <a:cs typeface="Arial"/>
              </a:rPr>
              <a:t> </a:t>
            </a:r>
            <a:r>
              <a:rPr sz="1200" spc="15" dirty="0">
                <a:solidFill>
                  <a:srgbClr val="152B48"/>
                </a:solidFill>
                <a:latin typeface="Montserrat" pitchFamily="2" charset="77"/>
                <a:cs typeface="Arial"/>
              </a:rPr>
              <a:t>print]</a:t>
            </a:r>
            <a:endParaRPr sz="1200" dirty="0">
              <a:solidFill>
                <a:srgbClr val="152B48"/>
              </a:solidFill>
              <a:latin typeface="Montserrat" pitchFamily="2" charset="77"/>
              <a:cs typeface="Arial"/>
            </a:endParaRPr>
          </a:p>
        </p:txBody>
      </p:sp>
      <p:sp>
        <p:nvSpPr>
          <p:cNvPr id="5" name="object 5"/>
          <p:cNvSpPr/>
          <p:nvPr/>
        </p:nvSpPr>
        <p:spPr>
          <a:xfrm>
            <a:off x="6239922" y="2905407"/>
            <a:ext cx="5329224" cy="292733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CuadroTexto 6">
            <a:extLst>
              <a:ext uri="{FF2B5EF4-FFF2-40B4-BE49-F238E27FC236}">
                <a16:creationId xmlns:a16="http://schemas.microsoft.com/office/drawing/2014/main" id="{5FD7D160-12F5-6041-B89F-6E58B7332D2C}"/>
              </a:ext>
            </a:extLst>
          </p:cNvPr>
          <p:cNvSpPr txBox="1"/>
          <p:nvPr/>
        </p:nvSpPr>
        <p:spPr>
          <a:xfrm>
            <a:off x="437321" y="163404"/>
            <a:ext cx="11131825" cy="1446550"/>
          </a:xfrm>
          <a:prstGeom prst="rect">
            <a:avLst/>
          </a:prstGeom>
          <a:noFill/>
        </p:spPr>
        <p:txBody>
          <a:bodyPr wrap="square" rtlCol="0">
            <a:spAutoFit/>
          </a:bodyPr>
          <a:lstStyle/>
          <a:p>
            <a:r>
              <a:rPr lang="es-CO" sz="4400" b="1" dirty="0">
                <a:solidFill>
                  <a:srgbClr val="00AAA7"/>
                </a:solidFill>
                <a:latin typeface="Montserrat" pitchFamily="2" charset="77"/>
              </a:rPr>
              <a:t>CAMBIOS EN LA FUNCIÓN TIROIDEA EN EMBARAZO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69654" y="367105"/>
            <a:ext cx="7363320" cy="5435769"/>
          </a:xfrm>
          <a:prstGeom prst="rect">
            <a:avLst/>
          </a:prstGeom>
        </p:spPr>
      </p:pic>
      <p:sp>
        <p:nvSpPr>
          <p:cNvPr id="5" name="Rectángulo 4"/>
          <p:cNvSpPr/>
          <p:nvPr/>
        </p:nvSpPr>
        <p:spPr>
          <a:xfrm>
            <a:off x="9658693" y="6213896"/>
            <a:ext cx="2268570" cy="276999"/>
          </a:xfrm>
          <a:prstGeom prst="rect">
            <a:avLst/>
          </a:prstGeom>
        </p:spPr>
        <p:txBody>
          <a:bodyPr wrap="none">
            <a:spAutoFit/>
          </a:bodyPr>
          <a:lstStyle/>
          <a:p>
            <a:pPr algn="r"/>
            <a:r>
              <a:rPr lang="es-CO" sz="1200" dirty="0">
                <a:solidFill>
                  <a:srgbClr val="152B48"/>
                </a:solidFill>
                <a:latin typeface="Montserrat" pitchFamily="2" charset="77"/>
              </a:rPr>
              <a:t>BMJ 2014 </a:t>
            </a:r>
            <a:r>
              <a:rPr lang="es-CO" sz="1200" dirty="0" err="1">
                <a:solidFill>
                  <a:srgbClr val="152B48"/>
                </a:solidFill>
                <a:latin typeface="Montserrat" pitchFamily="2" charset="77"/>
              </a:rPr>
              <a:t>Aug</a:t>
            </a:r>
            <a:r>
              <a:rPr lang="es-CO" sz="1200" dirty="0">
                <a:solidFill>
                  <a:srgbClr val="152B48"/>
                </a:solidFill>
                <a:latin typeface="Montserrat" pitchFamily="2" charset="77"/>
              </a:rPr>
              <a:t> 21;349:g5128.</a:t>
            </a:r>
          </a:p>
        </p:txBody>
      </p:sp>
    </p:spTree>
    <p:extLst>
      <p:ext uri="{BB962C8B-B14F-4D97-AF65-F5344CB8AC3E}">
        <p14:creationId xmlns:p14="http://schemas.microsoft.com/office/powerpoint/2010/main" val="1368409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364331"/>
            <a:ext cx="7391400" cy="6129337"/>
          </a:xfrm>
          <a:prstGeom prst="rect">
            <a:avLst/>
          </a:prstGeom>
        </p:spPr>
      </p:pic>
      <p:sp>
        <p:nvSpPr>
          <p:cNvPr id="5" name="6 Rectángulo redondeado">
            <a:extLst>
              <a:ext uri="{FF2B5EF4-FFF2-40B4-BE49-F238E27FC236}">
                <a16:creationId xmlns:a16="http://schemas.microsoft.com/office/drawing/2014/main" id="{21C216AA-A531-466F-982F-51BFFC9C1D1E}"/>
              </a:ext>
            </a:extLst>
          </p:cNvPr>
          <p:cNvSpPr/>
          <p:nvPr/>
        </p:nvSpPr>
        <p:spPr>
          <a:xfrm>
            <a:off x="6781800" y="4326730"/>
            <a:ext cx="1828800" cy="228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914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271" y="322511"/>
            <a:ext cx="6702425" cy="751488"/>
          </a:xfrm>
          <a:prstGeom prst="rect">
            <a:avLst/>
          </a:prstGeom>
        </p:spPr>
        <p:txBody>
          <a:bodyPr vert="horz" wrap="square" lIns="0" tIns="73660" rIns="0" bIns="0" rtlCol="0" anchor="ctr">
            <a:spAutoFit/>
          </a:bodyPr>
          <a:lstStyle/>
          <a:p>
            <a:pPr>
              <a:lnSpc>
                <a:spcPct val="100000"/>
              </a:lnSpc>
              <a:spcBef>
                <a:spcPts val="580"/>
              </a:spcBef>
            </a:pPr>
            <a:r>
              <a:rPr lang="es-CO" spc="-320" dirty="0"/>
              <a:t>TIROTOXICOSIS</a:t>
            </a:r>
            <a:endParaRPr sz="2400" dirty="0">
              <a:latin typeface="Arial"/>
              <a:cs typeface="Arial"/>
            </a:endParaRPr>
          </a:p>
        </p:txBody>
      </p:sp>
      <p:sp>
        <p:nvSpPr>
          <p:cNvPr id="3" name="object 3"/>
          <p:cNvSpPr txBox="1"/>
          <p:nvPr/>
        </p:nvSpPr>
        <p:spPr>
          <a:xfrm>
            <a:off x="5937167" y="6147583"/>
            <a:ext cx="5975985" cy="381515"/>
          </a:xfrm>
          <a:prstGeom prst="rect">
            <a:avLst/>
          </a:prstGeom>
        </p:spPr>
        <p:txBody>
          <a:bodyPr vert="horz" wrap="square" lIns="0" tIns="12065" rIns="0" bIns="0" rtlCol="0">
            <a:spAutoFit/>
          </a:bodyPr>
          <a:lstStyle/>
          <a:p>
            <a:pPr marL="12700" marR="5080" indent="5715" algn="r">
              <a:spcBef>
                <a:spcPts val="95"/>
              </a:spcBef>
            </a:pPr>
            <a:r>
              <a:rPr sz="1200" dirty="0">
                <a:solidFill>
                  <a:srgbClr val="152B48"/>
                </a:solidFill>
                <a:latin typeface="Montserrat" pitchFamily="2" charset="77"/>
                <a:cs typeface="Arial"/>
              </a:rPr>
              <a:t>Okosieme </a:t>
            </a:r>
            <a:r>
              <a:rPr sz="1200" spc="-50" dirty="0">
                <a:solidFill>
                  <a:srgbClr val="152B48"/>
                </a:solidFill>
                <a:latin typeface="Montserrat" pitchFamily="2" charset="77"/>
                <a:cs typeface="Arial"/>
              </a:rPr>
              <a:t>OE, </a:t>
            </a:r>
            <a:r>
              <a:rPr sz="1200" spc="-30" dirty="0">
                <a:solidFill>
                  <a:srgbClr val="152B48"/>
                </a:solidFill>
                <a:latin typeface="Montserrat" pitchFamily="2" charset="77"/>
                <a:cs typeface="Arial"/>
              </a:rPr>
              <a:t>Lazarus </a:t>
            </a:r>
            <a:r>
              <a:rPr sz="1200" spc="-25" dirty="0">
                <a:solidFill>
                  <a:srgbClr val="152B48"/>
                </a:solidFill>
                <a:latin typeface="Montserrat" pitchFamily="2" charset="77"/>
                <a:cs typeface="Arial"/>
              </a:rPr>
              <a:t>JH. </a:t>
            </a:r>
            <a:r>
              <a:rPr sz="1200" dirty="0">
                <a:solidFill>
                  <a:srgbClr val="152B48"/>
                </a:solidFill>
                <a:latin typeface="Montserrat" pitchFamily="2" charset="77"/>
                <a:cs typeface="Arial"/>
              </a:rPr>
              <a:t>Current </a:t>
            </a:r>
            <a:r>
              <a:rPr sz="1200" spc="-5" dirty="0">
                <a:solidFill>
                  <a:srgbClr val="152B48"/>
                </a:solidFill>
                <a:latin typeface="Montserrat" pitchFamily="2" charset="77"/>
                <a:cs typeface="Arial"/>
              </a:rPr>
              <a:t>trends </a:t>
            </a:r>
            <a:r>
              <a:rPr sz="1200" dirty="0">
                <a:solidFill>
                  <a:srgbClr val="152B48"/>
                </a:solidFill>
                <a:latin typeface="Montserrat" pitchFamily="2" charset="77"/>
                <a:cs typeface="Arial"/>
              </a:rPr>
              <a:t>in </a:t>
            </a:r>
            <a:r>
              <a:rPr sz="1200" spc="10" dirty="0">
                <a:solidFill>
                  <a:srgbClr val="152B48"/>
                </a:solidFill>
                <a:latin typeface="Montserrat" pitchFamily="2" charset="77"/>
                <a:cs typeface="Arial"/>
              </a:rPr>
              <a:t>antithyroid </a:t>
            </a:r>
            <a:r>
              <a:rPr sz="1200" spc="5" dirty="0">
                <a:solidFill>
                  <a:srgbClr val="152B48"/>
                </a:solidFill>
                <a:latin typeface="Montserrat" pitchFamily="2" charset="77"/>
                <a:cs typeface="Arial"/>
              </a:rPr>
              <a:t>drug </a:t>
            </a:r>
            <a:r>
              <a:rPr sz="1200" spc="25" dirty="0">
                <a:solidFill>
                  <a:srgbClr val="152B48"/>
                </a:solidFill>
                <a:latin typeface="Montserrat" pitchFamily="2" charset="77"/>
                <a:cs typeface="Arial"/>
              </a:rPr>
              <a:t>treatment </a:t>
            </a:r>
            <a:r>
              <a:rPr sz="1200" dirty="0">
                <a:solidFill>
                  <a:srgbClr val="152B48"/>
                </a:solidFill>
                <a:latin typeface="Montserrat" pitchFamily="2" charset="77"/>
                <a:cs typeface="Arial"/>
              </a:rPr>
              <a:t>of Graves’ </a:t>
            </a:r>
            <a:r>
              <a:rPr sz="1200" spc="-15" dirty="0">
                <a:solidFill>
                  <a:srgbClr val="152B48"/>
                </a:solidFill>
                <a:latin typeface="Montserrat" pitchFamily="2" charset="77"/>
                <a:cs typeface="Arial"/>
              </a:rPr>
              <a:t>disease. </a:t>
            </a:r>
            <a:r>
              <a:rPr sz="1200" dirty="0">
                <a:solidFill>
                  <a:srgbClr val="152B48"/>
                </a:solidFill>
                <a:latin typeface="Montserrat" pitchFamily="2" charset="77"/>
                <a:cs typeface="Arial"/>
              </a:rPr>
              <a:t>Expert </a:t>
            </a:r>
            <a:r>
              <a:rPr sz="1200" spc="30" dirty="0">
                <a:solidFill>
                  <a:srgbClr val="152B48"/>
                </a:solidFill>
                <a:latin typeface="Montserrat" pitchFamily="2" charset="77"/>
                <a:cs typeface="Arial"/>
              </a:rPr>
              <a:t>Opin  </a:t>
            </a:r>
            <a:r>
              <a:rPr sz="1200" spc="20" dirty="0">
                <a:solidFill>
                  <a:srgbClr val="152B48"/>
                </a:solidFill>
                <a:latin typeface="Montserrat" pitchFamily="2" charset="77"/>
                <a:cs typeface="Arial"/>
              </a:rPr>
              <a:t>Pharmacother. </a:t>
            </a:r>
            <a:r>
              <a:rPr sz="1200" spc="-5" dirty="0">
                <a:solidFill>
                  <a:srgbClr val="152B48"/>
                </a:solidFill>
                <a:latin typeface="Montserrat" pitchFamily="2" charset="77"/>
                <a:cs typeface="Arial"/>
              </a:rPr>
              <a:t>2016 </a:t>
            </a:r>
            <a:r>
              <a:rPr sz="1200" dirty="0">
                <a:solidFill>
                  <a:srgbClr val="152B48"/>
                </a:solidFill>
                <a:latin typeface="Montserrat" pitchFamily="2" charset="77"/>
                <a:cs typeface="Arial"/>
              </a:rPr>
              <a:t>Oct;17(15):2005-</a:t>
            </a:r>
            <a:r>
              <a:rPr sz="1200" spc="75" dirty="0">
                <a:solidFill>
                  <a:srgbClr val="152B48"/>
                </a:solidFill>
                <a:latin typeface="Montserrat" pitchFamily="2" charset="77"/>
                <a:cs typeface="Arial"/>
              </a:rPr>
              <a:t> </a:t>
            </a:r>
            <a:r>
              <a:rPr sz="1200" spc="-5" dirty="0">
                <a:solidFill>
                  <a:srgbClr val="152B48"/>
                </a:solidFill>
                <a:latin typeface="Montserrat" pitchFamily="2" charset="77"/>
                <a:cs typeface="Arial"/>
              </a:rPr>
              <a:t>17.</a:t>
            </a:r>
            <a:endParaRPr sz="1200" dirty="0">
              <a:solidFill>
                <a:srgbClr val="152B48"/>
              </a:solidFill>
              <a:latin typeface="Montserrat" pitchFamily="2" charset="77"/>
              <a:cs typeface="Arial"/>
            </a:endParaRPr>
          </a:p>
        </p:txBody>
      </p:sp>
      <p:sp>
        <p:nvSpPr>
          <p:cNvPr id="4" name="object 4"/>
          <p:cNvSpPr/>
          <p:nvPr/>
        </p:nvSpPr>
        <p:spPr>
          <a:xfrm>
            <a:off x="7807700" y="2285751"/>
            <a:ext cx="2234920" cy="162411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7604690" y="764645"/>
            <a:ext cx="2952351" cy="566822"/>
          </a:xfrm>
          <a:prstGeom prst="rect">
            <a:avLst/>
          </a:prstGeom>
        </p:spPr>
        <p:txBody>
          <a:bodyPr vert="horz" wrap="square" lIns="0" tIns="12700" rIns="0" bIns="0" rtlCol="0">
            <a:spAutoFit/>
          </a:bodyPr>
          <a:lstStyle/>
          <a:p>
            <a:pPr marL="12700">
              <a:spcBef>
                <a:spcPts val="100"/>
              </a:spcBef>
            </a:pPr>
            <a:r>
              <a:rPr sz="3600" b="1" spc="-25" dirty="0">
                <a:solidFill>
                  <a:srgbClr val="868600"/>
                </a:solidFill>
                <a:latin typeface="Montserrat" pitchFamily="2" charset="77"/>
                <a:cs typeface="Arial"/>
              </a:rPr>
              <a:t>Tionamidas</a:t>
            </a:r>
            <a:endParaRPr sz="3600" dirty="0">
              <a:latin typeface="Montserrat" pitchFamily="2" charset="77"/>
              <a:cs typeface="Arial"/>
            </a:endParaRPr>
          </a:p>
        </p:txBody>
      </p:sp>
      <p:sp>
        <p:nvSpPr>
          <p:cNvPr id="6" name="object 6"/>
          <p:cNvSpPr txBox="1"/>
          <p:nvPr/>
        </p:nvSpPr>
        <p:spPr>
          <a:xfrm>
            <a:off x="5071222" y="2959025"/>
            <a:ext cx="2634973" cy="1120820"/>
          </a:xfrm>
          <a:prstGeom prst="rect">
            <a:avLst/>
          </a:prstGeom>
        </p:spPr>
        <p:txBody>
          <a:bodyPr vert="horz" wrap="square" lIns="0" tIns="12700" rIns="0" bIns="0" rtlCol="0">
            <a:spAutoFit/>
          </a:bodyPr>
          <a:lstStyle/>
          <a:p>
            <a:pPr marL="12700" marR="5715" indent="539115">
              <a:spcBef>
                <a:spcPts val="100"/>
              </a:spcBef>
            </a:pPr>
            <a:r>
              <a:rPr sz="3600" b="1" spc="40" dirty="0">
                <a:solidFill>
                  <a:srgbClr val="00664D"/>
                </a:solidFill>
                <a:latin typeface="Montserrat" pitchFamily="2" charset="77"/>
                <a:cs typeface="Arial"/>
              </a:rPr>
              <a:t>Yodo  </a:t>
            </a:r>
            <a:r>
              <a:rPr sz="3600" b="1" spc="-65" dirty="0">
                <a:solidFill>
                  <a:srgbClr val="00664D"/>
                </a:solidFill>
                <a:latin typeface="Montserrat" pitchFamily="2" charset="77"/>
                <a:cs typeface="Arial"/>
              </a:rPr>
              <a:t>r</a:t>
            </a:r>
            <a:r>
              <a:rPr sz="3600" b="1" spc="275" dirty="0">
                <a:solidFill>
                  <a:srgbClr val="00664D"/>
                </a:solidFill>
                <a:latin typeface="Montserrat" pitchFamily="2" charset="77"/>
                <a:cs typeface="Arial"/>
              </a:rPr>
              <a:t>a</a:t>
            </a:r>
            <a:r>
              <a:rPr sz="3600" b="1" spc="85" dirty="0">
                <a:solidFill>
                  <a:srgbClr val="00664D"/>
                </a:solidFill>
                <a:latin typeface="Montserrat" pitchFamily="2" charset="77"/>
                <a:cs typeface="Arial"/>
              </a:rPr>
              <a:t>d</a:t>
            </a:r>
            <a:r>
              <a:rPr sz="3600" b="1" spc="45" dirty="0">
                <a:solidFill>
                  <a:srgbClr val="00664D"/>
                </a:solidFill>
                <a:latin typeface="Montserrat" pitchFamily="2" charset="77"/>
                <a:cs typeface="Arial"/>
              </a:rPr>
              <a:t>i</a:t>
            </a:r>
            <a:r>
              <a:rPr sz="3600" b="1" spc="335" dirty="0">
                <a:solidFill>
                  <a:srgbClr val="00664D"/>
                </a:solidFill>
                <a:latin typeface="Montserrat" pitchFamily="2" charset="77"/>
                <a:cs typeface="Arial"/>
              </a:rPr>
              <a:t>a</a:t>
            </a:r>
            <a:r>
              <a:rPr sz="3600" b="1" spc="150" dirty="0">
                <a:solidFill>
                  <a:srgbClr val="00664D"/>
                </a:solidFill>
                <a:latin typeface="Montserrat" pitchFamily="2" charset="77"/>
                <a:cs typeface="Arial"/>
              </a:rPr>
              <a:t>c</a:t>
            </a:r>
            <a:r>
              <a:rPr sz="3600" b="1" spc="-70" dirty="0">
                <a:solidFill>
                  <a:srgbClr val="00664D"/>
                </a:solidFill>
                <a:latin typeface="Montserrat" pitchFamily="2" charset="77"/>
                <a:cs typeface="Arial"/>
              </a:rPr>
              <a:t>ti</a:t>
            </a:r>
            <a:r>
              <a:rPr sz="3600" b="1" spc="-75" dirty="0">
                <a:solidFill>
                  <a:srgbClr val="00664D"/>
                </a:solidFill>
                <a:latin typeface="Montserrat" pitchFamily="2" charset="77"/>
                <a:cs typeface="Arial"/>
              </a:rPr>
              <a:t>v</a:t>
            </a:r>
            <a:r>
              <a:rPr sz="3600" b="1" dirty="0">
                <a:solidFill>
                  <a:srgbClr val="00664D"/>
                </a:solidFill>
                <a:latin typeface="Montserrat" pitchFamily="2" charset="77"/>
                <a:cs typeface="Arial"/>
              </a:rPr>
              <a:t>o</a:t>
            </a:r>
            <a:endParaRPr sz="3600" dirty="0">
              <a:latin typeface="Montserrat" pitchFamily="2" charset="77"/>
              <a:cs typeface="Arial"/>
            </a:endParaRPr>
          </a:p>
        </p:txBody>
      </p:sp>
      <p:sp>
        <p:nvSpPr>
          <p:cNvPr id="7" name="object 7"/>
          <p:cNvSpPr txBox="1"/>
          <p:nvPr/>
        </p:nvSpPr>
        <p:spPr>
          <a:xfrm>
            <a:off x="10149947" y="3429000"/>
            <a:ext cx="1846695" cy="566822"/>
          </a:xfrm>
          <a:prstGeom prst="rect">
            <a:avLst/>
          </a:prstGeom>
        </p:spPr>
        <p:txBody>
          <a:bodyPr vert="horz" wrap="square" lIns="0" tIns="12700" rIns="0" bIns="0" rtlCol="0">
            <a:spAutoFit/>
          </a:bodyPr>
          <a:lstStyle/>
          <a:p>
            <a:pPr marL="12700">
              <a:spcBef>
                <a:spcPts val="100"/>
              </a:spcBef>
            </a:pPr>
            <a:r>
              <a:rPr sz="3600" b="1" spc="-20" dirty="0">
                <a:solidFill>
                  <a:srgbClr val="800000"/>
                </a:solidFill>
                <a:latin typeface="Montserrat" pitchFamily="2" charset="77"/>
                <a:cs typeface="Arial"/>
              </a:rPr>
              <a:t>Cirugía</a:t>
            </a:r>
            <a:endParaRPr sz="3600" dirty="0">
              <a:latin typeface="Montserrat" pitchFamily="2" charset="77"/>
              <a:cs typeface="Arial"/>
            </a:endParaRPr>
          </a:p>
        </p:txBody>
      </p:sp>
      <p:sp>
        <p:nvSpPr>
          <p:cNvPr id="8" name="object 8"/>
          <p:cNvSpPr/>
          <p:nvPr/>
        </p:nvSpPr>
        <p:spPr>
          <a:xfrm>
            <a:off x="7604690" y="1540863"/>
            <a:ext cx="2448204" cy="291245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78196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29786" y="149422"/>
            <a:ext cx="10641795" cy="1280890"/>
          </a:xfrm>
        </p:spPr>
        <p:txBody>
          <a:bodyPr>
            <a:normAutofit/>
          </a:bodyPr>
          <a:lstStyle/>
          <a:p>
            <a:r>
              <a:rPr lang="es-CO" b="1" dirty="0"/>
              <a:t>TRATAMIENTO EN TIROTOXICOSIS</a:t>
            </a:r>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6889" y="1454425"/>
            <a:ext cx="7467600" cy="4343400"/>
          </a:xfrm>
          <a:prstGeom prst="rect">
            <a:avLst/>
          </a:prstGeom>
        </p:spPr>
      </p:pic>
      <p:sp>
        <p:nvSpPr>
          <p:cNvPr id="6" name="Rectángulo 5"/>
          <p:cNvSpPr/>
          <p:nvPr/>
        </p:nvSpPr>
        <p:spPr>
          <a:xfrm>
            <a:off x="9086589" y="6175514"/>
            <a:ext cx="2769668" cy="276999"/>
          </a:xfrm>
          <a:prstGeom prst="rect">
            <a:avLst/>
          </a:prstGeom>
        </p:spPr>
        <p:txBody>
          <a:bodyPr wrap="none">
            <a:spAutoFit/>
          </a:bodyPr>
          <a:lstStyle/>
          <a:p>
            <a:pPr algn="r">
              <a:defRPr/>
            </a:pPr>
            <a:r>
              <a:rPr lang="en-US" sz="1200" spc="-170" dirty="0">
                <a:solidFill>
                  <a:srgbClr val="152B48"/>
                </a:solidFill>
                <a:latin typeface="Montserrat" pitchFamily="2" charset="77"/>
                <a:cs typeface="Arial"/>
              </a:rPr>
              <a:t>T</a:t>
            </a:r>
            <a:r>
              <a:rPr lang="en-US" sz="1200" spc="15" dirty="0">
                <a:solidFill>
                  <a:srgbClr val="152B48"/>
                </a:solidFill>
                <a:latin typeface="Montserrat" pitchFamily="2" charset="77"/>
                <a:cs typeface="Arial"/>
              </a:rPr>
              <a:t>h</a:t>
            </a:r>
            <a:r>
              <a:rPr lang="en-US" sz="1200" spc="-15" dirty="0">
                <a:solidFill>
                  <a:srgbClr val="152B48"/>
                </a:solidFill>
                <a:latin typeface="Montserrat" pitchFamily="2" charset="77"/>
                <a:cs typeface="Arial"/>
              </a:rPr>
              <a:t>y</a:t>
            </a:r>
            <a:r>
              <a:rPr lang="en-US" sz="1200" spc="10" dirty="0">
                <a:solidFill>
                  <a:srgbClr val="152B48"/>
                </a:solidFill>
                <a:latin typeface="Montserrat" pitchFamily="2" charset="77"/>
                <a:cs typeface="Arial"/>
              </a:rPr>
              <a:t>r</a:t>
            </a:r>
            <a:r>
              <a:rPr lang="en-US" sz="1200" spc="40" dirty="0">
                <a:solidFill>
                  <a:srgbClr val="152B48"/>
                </a:solidFill>
                <a:latin typeface="Montserrat" pitchFamily="2" charset="77"/>
                <a:cs typeface="Arial"/>
              </a:rPr>
              <a:t>oi</a:t>
            </a:r>
            <a:r>
              <a:rPr lang="en-US" sz="1200" spc="-5" dirty="0">
                <a:solidFill>
                  <a:srgbClr val="152B48"/>
                </a:solidFill>
                <a:latin typeface="Montserrat" pitchFamily="2" charset="77"/>
                <a:cs typeface="Arial"/>
              </a:rPr>
              <a:t>d.  2016 </a:t>
            </a:r>
            <a:r>
              <a:rPr lang="en-US" sz="1200" dirty="0">
                <a:solidFill>
                  <a:srgbClr val="152B48"/>
                </a:solidFill>
                <a:latin typeface="Montserrat" pitchFamily="2" charset="77"/>
                <a:cs typeface="Arial"/>
              </a:rPr>
              <a:t>Oct;26(10):1343-</a:t>
            </a:r>
            <a:r>
              <a:rPr lang="en-US" sz="1200" spc="-55" dirty="0">
                <a:solidFill>
                  <a:srgbClr val="152B48"/>
                </a:solidFill>
                <a:latin typeface="Montserrat" pitchFamily="2" charset="77"/>
                <a:cs typeface="Arial"/>
              </a:rPr>
              <a:t> </a:t>
            </a:r>
            <a:r>
              <a:rPr lang="en-US" sz="1200" spc="-5" dirty="0">
                <a:solidFill>
                  <a:srgbClr val="152B48"/>
                </a:solidFill>
                <a:latin typeface="Montserrat" pitchFamily="2" charset="77"/>
                <a:cs typeface="Arial"/>
              </a:rPr>
              <a:t>1421.</a:t>
            </a:r>
            <a:endParaRPr lang="en-US" sz="1200" dirty="0">
              <a:solidFill>
                <a:srgbClr val="152B48"/>
              </a:solidFill>
              <a:latin typeface="Montserrat" pitchFamily="2" charset="77"/>
              <a:cs typeface="Arial"/>
            </a:endParaRPr>
          </a:p>
        </p:txBody>
      </p:sp>
    </p:spTree>
    <p:extLst>
      <p:ext uri="{BB962C8B-B14F-4D97-AF65-F5344CB8AC3E}">
        <p14:creationId xmlns:p14="http://schemas.microsoft.com/office/powerpoint/2010/main" val="3825704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8866" y="272704"/>
            <a:ext cx="7563497" cy="6167852"/>
          </a:xfrm>
          <a:prstGeom prst="rect">
            <a:avLst/>
          </a:prstGeom>
        </p:spPr>
      </p:pic>
      <p:sp>
        <p:nvSpPr>
          <p:cNvPr id="3" name="6 Rectángulo redondeado">
            <a:extLst>
              <a:ext uri="{FF2B5EF4-FFF2-40B4-BE49-F238E27FC236}">
                <a16:creationId xmlns:a16="http://schemas.microsoft.com/office/drawing/2014/main" id="{21C216AA-A531-466F-982F-51BFFC9C1D1E}"/>
              </a:ext>
            </a:extLst>
          </p:cNvPr>
          <p:cNvSpPr/>
          <p:nvPr/>
        </p:nvSpPr>
        <p:spPr>
          <a:xfrm>
            <a:off x="5490091" y="1703938"/>
            <a:ext cx="1291330" cy="3601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6 Rectángulo redondeado">
            <a:extLst>
              <a:ext uri="{FF2B5EF4-FFF2-40B4-BE49-F238E27FC236}">
                <a16:creationId xmlns:a16="http://schemas.microsoft.com/office/drawing/2014/main" id="{21C216AA-A531-466F-982F-51BFFC9C1D1E}"/>
              </a:ext>
            </a:extLst>
          </p:cNvPr>
          <p:cNvSpPr/>
          <p:nvPr/>
        </p:nvSpPr>
        <p:spPr>
          <a:xfrm>
            <a:off x="8688126" y="2146059"/>
            <a:ext cx="1155400" cy="86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redondeado">
            <a:extLst>
              <a:ext uri="{FF2B5EF4-FFF2-40B4-BE49-F238E27FC236}">
                <a16:creationId xmlns:a16="http://schemas.microsoft.com/office/drawing/2014/main" id="{21C216AA-A531-466F-982F-51BFFC9C1D1E}"/>
              </a:ext>
            </a:extLst>
          </p:cNvPr>
          <p:cNvSpPr/>
          <p:nvPr/>
        </p:nvSpPr>
        <p:spPr>
          <a:xfrm>
            <a:off x="9896534" y="2144422"/>
            <a:ext cx="1699118" cy="17320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403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45" y="265213"/>
            <a:ext cx="10968909" cy="5454022"/>
          </a:xfrm>
        </p:spPr>
        <p:txBody>
          <a:bodyPr>
            <a:normAutofit/>
          </a:bodyPr>
          <a:lstStyle/>
          <a:p>
            <a:pPr>
              <a:lnSpc>
                <a:spcPct val="100000"/>
              </a:lnSpc>
            </a:pPr>
            <a:r>
              <a:rPr lang="es-MX" dirty="0"/>
              <a:t>Tratamiento con antitiroideos dura al menos 12-18 meses. </a:t>
            </a:r>
          </a:p>
          <a:p>
            <a:pPr>
              <a:lnSpc>
                <a:spcPct val="100000"/>
              </a:lnSpc>
            </a:pPr>
            <a:endParaRPr lang="es-MX" dirty="0"/>
          </a:p>
          <a:p>
            <a:pPr>
              <a:lnSpc>
                <a:spcPct val="100000"/>
              </a:lnSpc>
            </a:pPr>
            <a:r>
              <a:rPr lang="es-MX" dirty="0"/>
              <a:t>Consultar por urgencias en caso de fiebre asociada a odinofagia y úlceras en cavidad oral. </a:t>
            </a:r>
          </a:p>
          <a:p>
            <a:pPr>
              <a:lnSpc>
                <a:spcPct val="100000"/>
              </a:lnSpc>
            </a:pPr>
            <a:endParaRPr lang="es-MX" dirty="0"/>
          </a:p>
          <a:p>
            <a:pPr>
              <a:lnSpc>
                <a:spcPct val="100000"/>
              </a:lnSpc>
            </a:pPr>
            <a:r>
              <a:rPr lang="es-MX" dirty="0"/>
              <a:t>Una reacción adversa mayor en un </a:t>
            </a:r>
            <a:r>
              <a:rPr lang="es-MX" dirty="0" err="1"/>
              <a:t>antitiroideo</a:t>
            </a:r>
            <a:r>
              <a:rPr lang="es-MX" dirty="0"/>
              <a:t> contraindica el uso del otro. </a:t>
            </a:r>
          </a:p>
          <a:p>
            <a:pPr>
              <a:lnSpc>
                <a:spcPct val="100000"/>
              </a:lnSpc>
            </a:pPr>
            <a:endParaRPr lang="es-MX" dirty="0"/>
          </a:p>
          <a:p>
            <a:pPr>
              <a:lnSpc>
                <a:spcPct val="100000"/>
              </a:lnSpc>
            </a:pPr>
            <a:r>
              <a:rPr lang="es-MX" dirty="0"/>
              <a:t>Paciente con bocios pequeños son mejores candidatos a uso antitiroideo.  </a:t>
            </a:r>
          </a:p>
        </p:txBody>
      </p:sp>
      <p:sp>
        <p:nvSpPr>
          <p:cNvPr id="2" name="Rectángulo 1">
            <a:extLst>
              <a:ext uri="{FF2B5EF4-FFF2-40B4-BE49-F238E27FC236}">
                <a16:creationId xmlns:a16="http://schemas.microsoft.com/office/drawing/2014/main" id="{5DB06386-D4F0-5242-8A0F-AFD6552A9018}"/>
              </a:ext>
            </a:extLst>
          </p:cNvPr>
          <p:cNvSpPr/>
          <p:nvPr/>
        </p:nvSpPr>
        <p:spPr>
          <a:xfrm>
            <a:off x="4784035" y="3517906"/>
            <a:ext cx="7275442" cy="3170099"/>
          </a:xfrm>
          <a:prstGeom prst="rect">
            <a:avLst/>
          </a:prstGeom>
        </p:spPr>
        <p:txBody>
          <a:bodyPr wrap="square">
            <a:spAutoFit/>
          </a:bodyPr>
          <a:lstStyle/>
          <a:p>
            <a:pPr marL="342900" indent="-342900">
              <a:buFont typeface="Arial" panose="020B0604020202020204" pitchFamily="34" charset="0"/>
              <a:buChar char="•"/>
            </a:pPr>
            <a:endParaRPr lang="es-MX" sz="2000" dirty="0">
              <a:solidFill>
                <a:srgbClr val="152B48"/>
              </a:solidFill>
              <a:latin typeface="Montserrat" pitchFamily="2" charset="77"/>
            </a:endParaRPr>
          </a:p>
          <a:p>
            <a:pPr marL="342900" indent="-342900">
              <a:buFont typeface="Arial" panose="020B0604020202020204" pitchFamily="34" charset="0"/>
              <a:buChar char="•"/>
            </a:pPr>
            <a:r>
              <a:rPr lang="es-MX" sz="2000" dirty="0">
                <a:solidFill>
                  <a:srgbClr val="152B48"/>
                </a:solidFill>
                <a:latin typeface="Montserrat" pitchFamily="2" charset="77"/>
              </a:rPr>
              <a:t>El metimazol debe suspenderse 5 días antes del yodo 131 y reiniciar 2 días despues. </a:t>
            </a:r>
          </a:p>
          <a:p>
            <a:pPr marL="342900" indent="-342900">
              <a:buFont typeface="Arial" panose="020B0604020202020204" pitchFamily="34" charset="0"/>
              <a:buChar char="•"/>
            </a:pPr>
            <a:endParaRPr lang="es-MX" sz="2000" dirty="0">
              <a:solidFill>
                <a:srgbClr val="152B48"/>
              </a:solidFill>
              <a:latin typeface="Montserrat" pitchFamily="2" charset="77"/>
            </a:endParaRPr>
          </a:p>
          <a:p>
            <a:pPr marL="342900" indent="-342900">
              <a:buFont typeface="Arial" panose="020B0604020202020204" pitchFamily="34" charset="0"/>
              <a:buChar char="•"/>
            </a:pPr>
            <a:r>
              <a:rPr lang="es-MX" sz="2000" dirty="0">
                <a:solidFill>
                  <a:srgbClr val="152B48"/>
                </a:solidFill>
                <a:latin typeface="Montserrat" pitchFamily="2" charset="77"/>
              </a:rPr>
              <a:t>El control inicial se hace 4-6 semanas con T4 y/o T3. TSH suprimida semanas a meses. </a:t>
            </a:r>
          </a:p>
          <a:p>
            <a:pPr marL="342900" indent="-342900">
              <a:buFont typeface="Arial" panose="020B0604020202020204" pitchFamily="34" charset="0"/>
              <a:buChar char="•"/>
            </a:pPr>
            <a:endParaRPr lang="es-MX" sz="2000" dirty="0">
              <a:solidFill>
                <a:srgbClr val="152B48"/>
              </a:solidFill>
              <a:latin typeface="Montserrat" pitchFamily="2" charset="77"/>
            </a:endParaRPr>
          </a:p>
          <a:p>
            <a:pPr marL="342900" indent="-342900">
              <a:buFont typeface="Arial" panose="020B0604020202020204" pitchFamily="34" charset="0"/>
              <a:buChar char="•"/>
            </a:pPr>
            <a:r>
              <a:rPr lang="es-MX" sz="2000" dirty="0">
                <a:solidFill>
                  <a:srgbClr val="152B48"/>
                </a:solidFill>
                <a:latin typeface="Montserrat" pitchFamily="2" charset="77"/>
              </a:rPr>
              <a:t>Aproximadamente en 6 meses se logra el estado eutiroideo, en caso contrario, terapia con yodo radioactivo. </a:t>
            </a:r>
            <a:endParaRPr lang="es-CO" sz="2000" dirty="0">
              <a:solidFill>
                <a:srgbClr val="152B48"/>
              </a:solidFill>
              <a:latin typeface="Montserrat" pitchFamily="2" charset="77"/>
            </a:endParaRPr>
          </a:p>
        </p:txBody>
      </p:sp>
    </p:spTree>
    <p:extLst>
      <p:ext uri="{BB962C8B-B14F-4D97-AF65-F5344CB8AC3E}">
        <p14:creationId xmlns:p14="http://schemas.microsoft.com/office/powerpoint/2010/main" val="9696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5E3229-96D3-482B-82DB-224CF0BECF7A}"/>
              </a:ext>
            </a:extLst>
          </p:cNvPr>
          <p:cNvPicPr>
            <a:picLocks noChangeAspect="1"/>
          </p:cNvPicPr>
          <p:nvPr/>
        </p:nvPicPr>
        <p:blipFill>
          <a:blip r:embed="rId3"/>
          <a:stretch>
            <a:fillRect/>
          </a:stretch>
        </p:blipFill>
        <p:spPr>
          <a:xfrm>
            <a:off x="4400536" y="377513"/>
            <a:ext cx="7711197" cy="4032675"/>
          </a:xfrm>
          <a:prstGeom prst="rect">
            <a:avLst/>
          </a:prstGeom>
        </p:spPr>
      </p:pic>
      <p:pic>
        <p:nvPicPr>
          <p:cNvPr id="6" name="Imagen 5">
            <a:extLst>
              <a:ext uri="{FF2B5EF4-FFF2-40B4-BE49-F238E27FC236}">
                <a16:creationId xmlns:a16="http://schemas.microsoft.com/office/drawing/2014/main" id="{41A84368-935A-4D03-9B70-F2F0BF7BCE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340" y="65972"/>
            <a:ext cx="3434210" cy="3815886"/>
          </a:xfrm>
          <a:prstGeom prst="rect">
            <a:avLst/>
          </a:prstGeom>
        </p:spPr>
      </p:pic>
      <p:graphicFrame>
        <p:nvGraphicFramePr>
          <p:cNvPr id="7" name="Objeto 6">
            <a:extLst>
              <a:ext uri="{FF2B5EF4-FFF2-40B4-BE49-F238E27FC236}">
                <a16:creationId xmlns:a16="http://schemas.microsoft.com/office/drawing/2014/main" id="{97217B4D-B05F-455F-8DA9-4A4814FF9D95}"/>
              </a:ext>
            </a:extLst>
          </p:cNvPr>
          <p:cNvGraphicFramePr>
            <a:graphicFrameLocks noChangeAspect="1"/>
          </p:cNvGraphicFramePr>
          <p:nvPr>
            <p:extLst>
              <p:ext uri="{D42A27DB-BD31-4B8C-83A1-F6EECF244321}">
                <p14:modId xmlns:p14="http://schemas.microsoft.com/office/powerpoint/2010/main" val="181148963"/>
              </p:ext>
            </p:extLst>
          </p:nvPr>
        </p:nvGraphicFramePr>
        <p:xfrm>
          <a:off x="6406173" y="0"/>
          <a:ext cx="5525074" cy="5208941"/>
        </p:xfrm>
        <a:graphic>
          <a:graphicData uri="http://schemas.openxmlformats.org/presentationml/2006/ole">
            <mc:AlternateContent xmlns:mc="http://schemas.openxmlformats.org/markup-compatibility/2006">
              <mc:Choice xmlns:v="urn:schemas-microsoft-com:vml" Requires="v">
                <p:oleObj name="Imagen de mapa de bits" r:id="rId5" imgW="10220400" imgH="4067280" progId="Paint.Picture">
                  <p:embed/>
                </p:oleObj>
              </mc:Choice>
              <mc:Fallback>
                <p:oleObj name="Imagen de mapa de bits" r:id="rId5" imgW="10220400" imgH="4067280" progId="Paint.Picture">
                  <p:embed/>
                  <p:pic>
                    <p:nvPicPr>
                      <p:cNvPr id="7" name="Objeto 6">
                        <a:extLst>
                          <a:ext uri="{FF2B5EF4-FFF2-40B4-BE49-F238E27FC236}">
                            <a16:creationId xmlns:a16="http://schemas.microsoft.com/office/drawing/2014/main" id="{97217B4D-B05F-455F-8DA9-4A4814FF9D95}"/>
                          </a:ext>
                        </a:extLst>
                      </p:cNvPr>
                      <p:cNvPicPr/>
                      <p:nvPr/>
                    </p:nvPicPr>
                    <p:blipFill>
                      <a:blip r:embed="rId6"/>
                      <a:stretch>
                        <a:fillRect/>
                      </a:stretch>
                    </p:blipFill>
                    <p:spPr>
                      <a:xfrm>
                        <a:off x="6406173" y="0"/>
                        <a:ext cx="5525074" cy="5208941"/>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4B6FFD56-AA16-444F-89A8-9E583284BE66}"/>
              </a:ext>
            </a:extLst>
          </p:cNvPr>
          <p:cNvSpPr txBox="1"/>
          <p:nvPr/>
        </p:nvSpPr>
        <p:spPr>
          <a:xfrm>
            <a:off x="8415161" y="6264923"/>
            <a:ext cx="3516086" cy="646331"/>
          </a:xfrm>
          <a:prstGeom prst="rect">
            <a:avLst/>
          </a:prstGeom>
          <a:noFill/>
        </p:spPr>
        <p:txBody>
          <a:bodyPr wrap="square">
            <a:spAutoFit/>
          </a:bodyPr>
          <a:lstStyle/>
          <a:p>
            <a:pPr algn="r"/>
            <a:r>
              <a:rPr lang="es-CO" sz="1200" dirty="0">
                <a:solidFill>
                  <a:srgbClr val="152B48"/>
                </a:solidFill>
                <a:latin typeface="Montserrat" pitchFamily="2" charset="77"/>
              </a:rPr>
              <a:t>J Clin </a:t>
            </a:r>
            <a:r>
              <a:rPr lang="es-CO" sz="1200" dirty="0" err="1">
                <a:solidFill>
                  <a:srgbClr val="152B48"/>
                </a:solidFill>
                <a:latin typeface="Montserrat" pitchFamily="2" charset="77"/>
              </a:rPr>
              <a:t>Endocrinol</a:t>
            </a:r>
            <a:r>
              <a:rPr lang="es-CO" sz="1200" dirty="0">
                <a:solidFill>
                  <a:srgbClr val="152B48"/>
                </a:solidFill>
                <a:latin typeface="Montserrat" pitchFamily="2" charset="77"/>
              </a:rPr>
              <a:t> </a:t>
            </a:r>
            <a:r>
              <a:rPr lang="es-CO" sz="1200" dirty="0" err="1">
                <a:solidFill>
                  <a:srgbClr val="152B48"/>
                </a:solidFill>
                <a:latin typeface="Montserrat" pitchFamily="2" charset="77"/>
              </a:rPr>
              <a:t>Metab</a:t>
            </a:r>
            <a:r>
              <a:rPr lang="es-CO" sz="1200" dirty="0">
                <a:solidFill>
                  <a:srgbClr val="152B48"/>
                </a:solidFill>
                <a:latin typeface="Montserrat" pitchFamily="2" charset="77"/>
              </a:rPr>
              <a:t> 82: 771–776, 1997</a:t>
            </a:r>
          </a:p>
          <a:p>
            <a:pPr algn="r"/>
            <a:r>
              <a:rPr lang="es-ES" sz="1200" dirty="0">
                <a:solidFill>
                  <a:srgbClr val="152B48"/>
                </a:solidFill>
                <a:latin typeface="Montserrat" pitchFamily="2" charset="77"/>
              </a:rPr>
              <a:t>Lancet 2017; 390: 1550–62</a:t>
            </a:r>
          </a:p>
          <a:p>
            <a:pPr algn="r"/>
            <a:endParaRPr lang="es-CO" sz="1200" dirty="0">
              <a:solidFill>
                <a:srgbClr val="152B48"/>
              </a:solidFill>
              <a:latin typeface="Montserrat" pitchFamily="2" charset="77"/>
            </a:endParaRPr>
          </a:p>
        </p:txBody>
      </p:sp>
      <p:sp>
        <p:nvSpPr>
          <p:cNvPr id="2" name="Rectángulo 1">
            <a:extLst>
              <a:ext uri="{FF2B5EF4-FFF2-40B4-BE49-F238E27FC236}">
                <a16:creationId xmlns:a16="http://schemas.microsoft.com/office/drawing/2014/main" id="{1219A4D1-F538-4EEA-B206-8C25B7597453}"/>
              </a:ext>
            </a:extLst>
          </p:cNvPr>
          <p:cNvSpPr/>
          <p:nvPr/>
        </p:nvSpPr>
        <p:spPr>
          <a:xfrm>
            <a:off x="8506065" y="5071919"/>
            <a:ext cx="3516086" cy="962116"/>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Montserrat" pitchFamily="2" charset="77"/>
              </a:rPr>
              <a:t>Los síntomas no son suficientes para hacer diagnóstico, dada su baja sensibilidad.</a:t>
            </a:r>
          </a:p>
        </p:txBody>
      </p:sp>
      <p:sp>
        <p:nvSpPr>
          <p:cNvPr id="12" name="Rectángulo 11">
            <a:extLst>
              <a:ext uri="{FF2B5EF4-FFF2-40B4-BE49-F238E27FC236}">
                <a16:creationId xmlns:a16="http://schemas.microsoft.com/office/drawing/2014/main" id="{B1723F06-321E-4EDC-8348-99DFC22ABE86}"/>
              </a:ext>
            </a:extLst>
          </p:cNvPr>
          <p:cNvSpPr/>
          <p:nvPr/>
        </p:nvSpPr>
        <p:spPr>
          <a:xfrm>
            <a:off x="5125439" y="5914819"/>
            <a:ext cx="2931883" cy="799653"/>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Montserrat" pitchFamily="2" charset="77"/>
              </a:rPr>
              <a:t>Al examen físico, palpar tiroides y cadenas ganglionares del cuello</a:t>
            </a:r>
            <a:r>
              <a:rPr lang="es-ES" sz="1600" dirty="0">
                <a:latin typeface="Montserrat" pitchFamily="2" charset="77"/>
              </a:rPr>
              <a:t>.</a:t>
            </a:r>
          </a:p>
        </p:txBody>
      </p:sp>
    </p:spTree>
    <p:extLst>
      <p:ext uri="{BB962C8B-B14F-4D97-AF65-F5344CB8AC3E}">
        <p14:creationId xmlns:p14="http://schemas.microsoft.com/office/powerpoint/2010/main" val="17962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965" y="279702"/>
            <a:ext cx="7760970" cy="1550424"/>
          </a:xfrm>
          <a:prstGeom prst="rect">
            <a:avLst/>
          </a:prstGeom>
        </p:spPr>
        <p:txBody>
          <a:bodyPr vert="horz" wrap="square" lIns="0" tIns="95250" rIns="0" bIns="0" rtlCol="0" anchor="ctr">
            <a:spAutoFit/>
          </a:bodyPr>
          <a:lstStyle/>
          <a:p>
            <a:pPr marL="41275">
              <a:lnSpc>
                <a:spcPct val="100000"/>
              </a:lnSpc>
              <a:spcBef>
                <a:spcPts val="750"/>
              </a:spcBef>
            </a:pPr>
            <a:r>
              <a:rPr spc="-320" dirty="0"/>
              <a:t>ENFERMEDAD </a:t>
            </a:r>
            <a:r>
              <a:rPr spc="-370" dirty="0"/>
              <a:t>DE</a:t>
            </a:r>
            <a:r>
              <a:rPr spc="-525" dirty="0"/>
              <a:t> </a:t>
            </a:r>
            <a:r>
              <a:rPr spc="-300" dirty="0"/>
              <a:t>GRAVES</a:t>
            </a:r>
            <a:endParaRPr dirty="0"/>
          </a:p>
          <a:p>
            <a:pPr>
              <a:lnSpc>
                <a:spcPct val="100000"/>
              </a:lnSpc>
              <a:spcBef>
                <a:spcPts val="300"/>
              </a:spcBef>
            </a:pPr>
            <a:r>
              <a:rPr sz="2400" spc="-30" dirty="0">
                <a:solidFill>
                  <a:srgbClr val="152B48"/>
                </a:solidFill>
                <a:latin typeface="Montserrat" pitchFamily="2" charset="77"/>
                <a:cs typeface="Arial"/>
              </a:rPr>
              <a:t>Factores </a:t>
            </a:r>
            <a:r>
              <a:rPr sz="2400" spc="-5" dirty="0">
                <a:solidFill>
                  <a:srgbClr val="152B48"/>
                </a:solidFill>
                <a:latin typeface="Montserrat" pitchFamily="2" charset="77"/>
                <a:cs typeface="Arial"/>
              </a:rPr>
              <a:t>predictores </a:t>
            </a:r>
            <a:r>
              <a:rPr sz="2400" spc="40" dirty="0">
                <a:solidFill>
                  <a:srgbClr val="152B48"/>
                </a:solidFill>
                <a:latin typeface="Montserrat" pitchFamily="2" charset="77"/>
                <a:cs typeface="Arial"/>
              </a:rPr>
              <a:t>de recaída </a:t>
            </a:r>
            <a:r>
              <a:rPr sz="2400" spc="25" dirty="0">
                <a:solidFill>
                  <a:srgbClr val="152B48"/>
                </a:solidFill>
                <a:latin typeface="Montserrat" pitchFamily="2" charset="77"/>
                <a:cs typeface="Arial"/>
              </a:rPr>
              <a:t>luego </a:t>
            </a:r>
            <a:r>
              <a:rPr sz="2400" spc="40" dirty="0">
                <a:solidFill>
                  <a:srgbClr val="152B48"/>
                </a:solidFill>
                <a:latin typeface="Montserrat" pitchFamily="2" charset="77"/>
                <a:cs typeface="Arial"/>
              </a:rPr>
              <a:t>de </a:t>
            </a:r>
            <a:r>
              <a:rPr sz="2400" spc="-60" dirty="0">
                <a:solidFill>
                  <a:srgbClr val="152B48"/>
                </a:solidFill>
                <a:latin typeface="Montserrat" pitchFamily="2" charset="77"/>
                <a:cs typeface="Arial"/>
              </a:rPr>
              <a:t>curso </a:t>
            </a:r>
            <a:r>
              <a:rPr sz="2400" spc="40" dirty="0">
                <a:solidFill>
                  <a:srgbClr val="152B48"/>
                </a:solidFill>
                <a:latin typeface="Montserrat" pitchFamily="2" charset="77"/>
                <a:cs typeface="Arial"/>
              </a:rPr>
              <a:t>de</a:t>
            </a:r>
            <a:r>
              <a:rPr sz="2400" spc="585" dirty="0">
                <a:solidFill>
                  <a:srgbClr val="152B48"/>
                </a:solidFill>
                <a:latin typeface="Montserrat" pitchFamily="2" charset="77"/>
                <a:cs typeface="Arial"/>
              </a:rPr>
              <a:t> </a:t>
            </a:r>
            <a:r>
              <a:rPr sz="2400" spc="-35" dirty="0">
                <a:solidFill>
                  <a:srgbClr val="152B48"/>
                </a:solidFill>
                <a:latin typeface="Montserrat" pitchFamily="2" charset="77"/>
                <a:cs typeface="Arial"/>
              </a:rPr>
              <a:t>antitiroideos</a:t>
            </a:r>
            <a:endParaRPr sz="2400" dirty="0">
              <a:solidFill>
                <a:srgbClr val="152B48"/>
              </a:solidFill>
              <a:latin typeface="Montserrat" pitchFamily="2" charset="77"/>
              <a:cs typeface="Arial"/>
            </a:endParaRPr>
          </a:p>
        </p:txBody>
      </p:sp>
      <p:sp>
        <p:nvSpPr>
          <p:cNvPr id="3" name="object 3"/>
          <p:cNvSpPr txBox="1"/>
          <p:nvPr/>
        </p:nvSpPr>
        <p:spPr>
          <a:xfrm>
            <a:off x="5591553" y="5846554"/>
            <a:ext cx="6302375" cy="750847"/>
          </a:xfrm>
          <a:prstGeom prst="rect">
            <a:avLst/>
          </a:prstGeom>
        </p:spPr>
        <p:txBody>
          <a:bodyPr vert="horz" wrap="square" lIns="0" tIns="12065" rIns="0" bIns="0" rtlCol="0">
            <a:spAutoFit/>
          </a:bodyPr>
          <a:lstStyle/>
          <a:p>
            <a:pPr marL="12700" marR="5080" indent="1905" algn="r">
              <a:spcBef>
                <a:spcPts val="95"/>
              </a:spcBef>
              <a:tabLst>
                <a:tab pos="4544695" algn="l"/>
              </a:tabLst>
            </a:pPr>
            <a:r>
              <a:rPr sz="1200" spc="-25" dirty="0">
                <a:solidFill>
                  <a:srgbClr val="152B48"/>
                </a:solidFill>
                <a:latin typeface="Montserrat" pitchFamily="2" charset="77"/>
                <a:cs typeface="Arial"/>
              </a:rPr>
              <a:t>Vos </a:t>
            </a:r>
            <a:r>
              <a:rPr sz="1200" spc="-10" dirty="0">
                <a:solidFill>
                  <a:srgbClr val="152B48"/>
                </a:solidFill>
                <a:latin typeface="Montserrat" pitchFamily="2" charset="77"/>
                <a:cs typeface="Arial"/>
              </a:rPr>
              <a:t>XG, </a:t>
            </a:r>
            <a:r>
              <a:rPr sz="1200" spc="-5" dirty="0">
                <a:solidFill>
                  <a:srgbClr val="152B48"/>
                </a:solidFill>
                <a:latin typeface="Montserrat" pitchFamily="2" charset="77"/>
                <a:cs typeface="Arial"/>
              </a:rPr>
              <a:t>Endert </a:t>
            </a:r>
            <a:r>
              <a:rPr sz="1200" spc="-65" dirty="0">
                <a:solidFill>
                  <a:srgbClr val="152B48"/>
                </a:solidFill>
                <a:latin typeface="Montserrat" pitchFamily="2" charset="77"/>
                <a:cs typeface="Arial"/>
              </a:rPr>
              <a:t>E, </a:t>
            </a:r>
            <a:r>
              <a:rPr sz="1200" spc="10" dirty="0">
                <a:solidFill>
                  <a:srgbClr val="152B48"/>
                </a:solidFill>
                <a:latin typeface="Montserrat" pitchFamily="2" charset="77"/>
                <a:cs typeface="Arial"/>
              </a:rPr>
              <a:t>Zwinderman </a:t>
            </a:r>
            <a:r>
              <a:rPr sz="1200" spc="-30" dirty="0">
                <a:solidFill>
                  <a:srgbClr val="152B48"/>
                </a:solidFill>
                <a:latin typeface="Montserrat" pitchFamily="2" charset="77"/>
                <a:cs typeface="Arial"/>
              </a:rPr>
              <a:t>AH, </a:t>
            </a:r>
            <a:r>
              <a:rPr sz="1200" spc="-60" dirty="0">
                <a:solidFill>
                  <a:srgbClr val="152B48"/>
                </a:solidFill>
                <a:latin typeface="Montserrat" pitchFamily="2" charset="77"/>
                <a:cs typeface="Arial"/>
              </a:rPr>
              <a:t>Tijssen </a:t>
            </a:r>
            <a:r>
              <a:rPr sz="1200" spc="5" dirty="0">
                <a:solidFill>
                  <a:srgbClr val="152B48"/>
                </a:solidFill>
                <a:latin typeface="Montserrat" pitchFamily="2" charset="77"/>
                <a:cs typeface="Arial"/>
              </a:rPr>
              <a:t>JG, </a:t>
            </a:r>
            <a:r>
              <a:rPr sz="1200" dirty="0">
                <a:solidFill>
                  <a:srgbClr val="152B48"/>
                </a:solidFill>
                <a:latin typeface="Montserrat" pitchFamily="2" charset="77"/>
                <a:cs typeface="Arial"/>
              </a:rPr>
              <a:t>Wiersinga </a:t>
            </a:r>
            <a:r>
              <a:rPr sz="1200" spc="15" dirty="0">
                <a:solidFill>
                  <a:srgbClr val="152B48"/>
                </a:solidFill>
                <a:latin typeface="Montserrat" pitchFamily="2" charset="77"/>
                <a:cs typeface="Arial"/>
              </a:rPr>
              <a:t>WM. </a:t>
            </a:r>
            <a:r>
              <a:rPr sz="1200" spc="10" dirty="0">
                <a:solidFill>
                  <a:srgbClr val="152B48"/>
                </a:solidFill>
                <a:latin typeface="Montserrat" pitchFamily="2" charset="77"/>
                <a:cs typeface="Arial"/>
              </a:rPr>
              <a:t>Predicting </a:t>
            </a:r>
            <a:r>
              <a:rPr sz="1200" spc="25" dirty="0">
                <a:solidFill>
                  <a:srgbClr val="152B48"/>
                </a:solidFill>
                <a:latin typeface="Montserrat" pitchFamily="2" charset="77"/>
                <a:cs typeface="Arial"/>
              </a:rPr>
              <a:t>the </a:t>
            </a:r>
            <a:r>
              <a:rPr sz="1200" spc="-70" dirty="0">
                <a:solidFill>
                  <a:srgbClr val="152B48"/>
                </a:solidFill>
                <a:latin typeface="Montserrat" pitchFamily="2" charset="77"/>
                <a:cs typeface="Arial"/>
              </a:rPr>
              <a:t>Risk </a:t>
            </a:r>
            <a:r>
              <a:rPr sz="1200" dirty="0">
                <a:solidFill>
                  <a:srgbClr val="152B48"/>
                </a:solidFill>
                <a:latin typeface="Montserrat" pitchFamily="2" charset="77"/>
                <a:cs typeface="Arial"/>
              </a:rPr>
              <a:t>of </a:t>
            </a:r>
            <a:r>
              <a:rPr sz="1200" spc="10" dirty="0">
                <a:solidFill>
                  <a:srgbClr val="152B48"/>
                </a:solidFill>
                <a:latin typeface="Montserrat" pitchFamily="2" charset="77"/>
                <a:cs typeface="Arial"/>
              </a:rPr>
              <a:t>Recurrence </a:t>
            </a:r>
            <a:r>
              <a:rPr sz="1200" dirty="0">
                <a:solidFill>
                  <a:srgbClr val="152B48"/>
                </a:solidFill>
                <a:latin typeface="Montserrat" pitchFamily="2" charset="77"/>
                <a:cs typeface="Arial"/>
              </a:rPr>
              <a:t>Before </a:t>
            </a:r>
            <a:r>
              <a:rPr sz="1200" spc="25" dirty="0">
                <a:solidFill>
                  <a:srgbClr val="152B48"/>
                </a:solidFill>
                <a:latin typeface="Montserrat" pitchFamily="2" charset="77"/>
                <a:cs typeface="Arial"/>
              </a:rPr>
              <a:t>the  </a:t>
            </a:r>
            <a:r>
              <a:rPr sz="1200" spc="-20" dirty="0">
                <a:solidFill>
                  <a:srgbClr val="152B48"/>
                </a:solidFill>
                <a:latin typeface="Montserrat" pitchFamily="2" charset="77"/>
                <a:cs typeface="Arial"/>
              </a:rPr>
              <a:t>Start  </a:t>
            </a:r>
            <a:r>
              <a:rPr sz="1200" dirty="0">
                <a:solidFill>
                  <a:srgbClr val="152B48"/>
                </a:solidFill>
                <a:latin typeface="Montserrat" pitchFamily="2" charset="77"/>
                <a:cs typeface="Arial"/>
              </a:rPr>
              <a:t>of </a:t>
            </a:r>
            <a:r>
              <a:rPr sz="1200" spc="10" dirty="0">
                <a:solidFill>
                  <a:srgbClr val="152B48"/>
                </a:solidFill>
                <a:latin typeface="Montserrat" pitchFamily="2" charset="77"/>
                <a:cs typeface="Arial"/>
              </a:rPr>
              <a:t>Antithyroid </a:t>
            </a:r>
            <a:r>
              <a:rPr sz="1200" spc="5" dirty="0">
                <a:solidFill>
                  <a:srgbClr val="152B48"/>
                </a:solidFill>
                <a:latin typeface="Montserrat" pitchFamily="2" charset="77"/>
                <a:cs typeface="Arial"/>
              </a:rPr>
              <a:t>Drug Therapy </a:t>
            </a:r>
            <a:r>
              <a:rPr sz="1200" dirty="0">
                <a:solidFill>
                  <a:srgbClr val="152B48"/>
                </a:solidFill>
                <a:latin typeface="Montserrat" pitchFamily="2" charset="77"/>
                <a:cs typeface="Arial"/>
              </a:rPr>
              <a:t>in </a:t>
            </a:r>
            <a:r>
              <a:rPr sz="1200" spc="-5" dirty="0">
                <a:solidFill>
                  <a:srgbClr val="152B48"/>
                </a:solidFill>
                <a:latin typeface="Montserrat" pitchFamily="2" charset="77"/>
                <a:cs typeface="Arial"/>
              </a:rPr>
              <a:t>Patients </a:t>
            </a:r>
            <a:r>
              <a:rPr sz="1200" spc="10" dirty="0">
                <a:solidFill>
                  <a:srgbClr val="152B48"/>
                </a:solidFill>
                <a:latin typeface="Montserrat" pitchFamily="2" charset="77"/>
                <a:cs typeface="Arial"/>
              </a:rPr>
              <a:t>With</a:t>
            </a:r>
            <a:r>
              <a:rPr sz="1200" dirty="0">
                <a:solidFill>
                  <a:srgbClr val="152B48"/>
                </a:solidFill>
                <a:latin typeface="Montserrat" pitchFamily="2" charset="77"/>
                <a:cs typeface="Arial"/>
              </a:rPr>
              <a:t> </a:t>
            </a:r>
            <a:r>
              <a:rPr sz="1200" spc="-5" dirty="0">
                <a:solidFill>
                  <a:srgbClr val="152B48"/>
                </a:solidFill>
                <a:latin typeface="Montserrat" pitchFamily="2" charset="77"/>
                <a:cs typeface="Arial"/>
              </a:rPr>
              <a:t>Graves'</a:t>
            </a:r>
            <a:r>
              <a:rPr sz="1200" spc="35" dirty="0">
                <a:solidFill>
                  <a:srgbClr val="152B48"/>
                </a:solidFill>
                <a:latin typeface="Montserrat" pitchFamily="2" charset="77"/>
                <a:cs typeface="Arial"/>
              </a:rPr>
              <a:t> </a:t>
            </a:r>
            <a:r>
              <a:rPr sz="1200" spc="5" dirty="0">
                <a:solidFill>
                  <a:srgbClr val="152B48"/>
                </a:solidFill>
                <a:latin typeface="Montserrat" pitchFamily="2" charset="77"/>
                <a:cs typeface="Arial"/>
              </a:rPr>
              <a:t>Hyperthyroidism.	</a:t>
            </a:r>
            <a:r>
              <a:rPr sz="1200" spc="-20" dirty="0">
                <a:solidFill>
                  <a:srgbClr val="152B48"/>
                </a:solidFill>
                <a:latin typeface="Montserrat" pitchFamily="2" charset="77"/>
                <a:cs typeface="Arial"/>
              </a:rPr>
              <a:t>J </a:t>
            </a:r>
            <a:r>
              <a:rPr sz="1200" spc="-10" dirty="0">
                <a:solidFill>
                  <a:srgbClr val="152B48"/>
                </a:solidFill>
                <a:latin typeface="Montserrat" pitchFamily="2" charset="77"/>
                <a:cs typeface="Arial"/>
              </a:rPr>
              <a:t>Clin </a:t>
            </a:r>
            <a:r>
              <a:rPr sz="1200" spc="5" dirty="0">
                <a:solidFill>
                  <a:srgbClr val="152B48"/>
                </a:solidFill>
                <a:latin typeface="Montserrat" pitchFamily="2" charset="77"/>
                <a:cs typeface="Arial"/>
              </a:rPr>
              <a:t>Endocrinol </a:t>
            </a:r>
            <a:r>
              <a:rPr sz="1200" spc="45" dirty="0">
                <a:solidFill>
                  <a:srgbClr val="152B48"/>
                </a:solidFill>
                <a:latin typeface="Montserrat" pitchFamily="2" charset="77"/>
                <a:cs typeface="Arial"/>
              </a:rPr>
              <a:t>Metab. </a:t>
            </a:r>
            <a:r>
              <a:rPr sz="1200" spc="-5" dirty="0">
                <a:solidFill>
                  <a:srgbClr val="152B48"/>
                </a:solidFill>
                <a:latin typeface="Montserrat" pitchFamily="2" charset="77"/>
                <a:cs typeface="Arial"/>
              </a:rPr>
              <a:t>2016  Apr;101(4):1381-</a:t>
            </a:r>
            <a:r>
              <a:rPr sz="1200" spc="-140" dirty="0">
                <a:solidFill>
                  <a:srgbClr val="152B48"/>
                </a:solidFill>
                <a:latin typeface="Montserrat" pitchFamily="2" charset="77"/>
                <a:cs typeface="Arial"/>
              </a:rPr>
              <a:t> </a:t>
            </a:r>
            <a:r>
              <a:rPr sz="1200" spc="5" dirty="0">
                <a:solidFill>
                  <a:srgbClr val="152B48"/>
                </a:solidFill>
                <a:latin typeface="Montserrat" pitchFamily="2" charset="77"/>
                <a:cs typeface="Arial"/>
              </a:rPr>
              <a:t>9.</a:t>
            </a:r>
            <a:endParaRPr sz="1200" dirty="0">
              <a:solidFill>
                <a:srgbClr val="152B48"/>
              </a:solidFill>
              <a:latin typeface="Montserrat" pitchFamily="2" charset="77"/>
              <a:cs typeface="Arial"/>
            </a:endParaRPr>
          </a:p>
        </p:txBody>
      </p:sp>
      <p:sp>
        <p:nvSpPr>
          <p:cNvPr id="4" name="object 4"/>
          <p:cNvSpPr txBox="1"/>
          <p:nvPr/>
        </p:nvSpPr>
        <p:spPr>
          <a:xfrm>
            <a:off x="4955110" y="2019090"/>
            <a:ext cx="4878003" cy="3296415"/>
          </a:xfrm>
          <a:prstGeom prst="rect">
            <a:avLst/>
          </a:prstGeom>
        </p:spPr>
        <p:txBody>
          <a:bodyPr vert="horz" wrap="square" lIns="0" tIns="13335" rIns="0" bIns="0" rtlCol="0">
            <a:spAutoFit/>
          </a:bodyPr>
          <a:lstStyle/>
          <a:p>
            <a:pPr marL="355600" indent="-342900">
              <a:spcBef>
                <a:spcPts val="105"/>
              </a:spcBef>
              <a:buChar char="•"/>
              <a:tabLst>
                <a:tab pos="355600" algn="l"/>
                <a:tab pos="356235" algn="l"/>
              </a:tabLst>
            </a:pPr>
            <a:r>
              <a:rPr sz="2000" spc="45" dirty="0" err="1">
                <a:solidFill>
                  <a:srgbClr val="152B48"/>
                </a:solidFill>
                <a:latin typeface="Montserrat" pitchFamily="2" charset="77"/>
                <a:cs typeface="Arial"/>
              </a:rPr>
              <a:t>Jóvenes</a:t>
            </a:r>
            <a:r>
              <a:rPr sz="2000" spc="45" dirty="0">
                <a:solidFill>
                  <a:srgbClr val="152B48"/>
                </a:solidFill>
                <a:latin typeface="Montserrat" pitchFamily="2" charset="77"/>
                <a:cs typeface="Arial"/>
              </a:rPr>
              <a:t> </a:t>
            </a:r>
            <a:r>
              <a:rPr sz="2000" spc="15" dirty="0">
                <a:solidFill>
                  <a:srgbClr val="152B48"/>
                </a:solidFill>
                <a:latin typeface="Montserrat" pitchFamily="2" charset="77"/>
                <a:cs typeface="Arial"/>
              </a:rPr>
              <a:t>(</a:t>
            </a:r>
            <a:r>
              <a:rPr lang="es-ES" sz="2000" spc="15" dirty="0">
                <a:solidFill>
                  <a:srgbClr val="152B48"/>
                </a:solidFill>
                <a:latin typeface="Montserrat" pitchFamily="2" charset="77"/>
                <a:cs typeface="Arial"/>
              </a:rPr>
              <a:t>e</a:t>
            </a:r>
            <a:r>
              <a:rPr sz="2000" spc="15" dirty="0">
                <a:solidFill>
                  <a:srgbClr val="152B48"/>
                </a:solidFill>
                <a:latin typeface="Montserrat" pitchFamily="2" charset="77"/>
                <a:cs typeface="Arial"/>
              </a:rPr>
              <a:t>dad </a:t>
            </a:r>
            <a:r>
              <a:rPr sz="2000" spc="-5" dirty="0">
                <a:solidFill>
                  <a:srgbClr val="152B48"/>
                </a:solidFill>
                <a:latin typeface="Montserrat" pitchFamily="2" charset="77"/>
                <a:cs typeface="Arial"/>
              </a:rPr>
              <a:t>&lt;40</a:t>
            </a:r>
            <a:r>
              <a:rPr sz="2000" spc="100" dirty="0">
                <a:solidFill>
                  <a:srgbClr val="152B48"/>
                </a:solidFill>
                <a:latin typeface="Montserrat" pitchFamily="2" charset="77"/>
                <a:cs typeface="Arial"/>
              </a:rPr>
              <a:t> </a:t>
            </a:r>
            <a:r>
              <a:rPr sz="2000" spc="-10" dirty="0" err="1">
                <a:solidFill>
                  <a:srgbClr val="152B48"/>
                </a:solidFill>
                <a:latin typeface="Montserrat" pitchFamily="2" charset="77"/>
                <a:cs typeface="Arial"/>
              </a:rPr>
              <a:t>años</a:t>
            </a:r>
            <a:r>
              <a:rPr sz="2000" spc="-10" dirty="0">
                <a:solidFill>
                  <a:srgbClr val="152B48"/>
                </a:solidFill>
                <a:latin typeface="Montserrat" pitchFamily="2" charset="77"/>
                <a:cs typeface="Arial"/>
              </a:rPr>
              <a:t>)</a:t>
            </a:r>
            <a:r>
              <a:rPr lang="es-ES" sz="2000" spc="-10"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5600" indent="-342900">
              <a:spcBef>
                <a:spcPts val="1450"/>
              </a:spcBef>
              <a:buChar char="•"/>
              <a:tabLst>
                <a:tab pos="355600" algn="l"/>
                <a:tab pos="356235" algn="l"/>
              </a:tabLst>
            </a:pPr>
            <a:r>
              <a:rPr sz="2000" spc="5" dirty="0">
                <a:solidFill>
                  <a:srgbClr val="152B48"/>
                </a:solidFill>
                <a:latin typeface="Montserrat" pitchFamily="2" charset="77"/>
                <a:cs typeface="Arial"/>
              </a:rPr>
              <a:t>Hombres</a:t>
            </a:r>
            <a:r>
              <a:rPr lang="es-ES" sz="2000" spc="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4965" indent="-342265">
              <a:spcBef>
                <a:spcPts val="1440"/>
              </a:spcBef>
              <a:buChar char="•"/>
              <a:tabLst>
                <a:tab pos="354965" algn="l"/>
                <a:tab pos="355600" algn="l"/>
              </a:tabLst>
            </a:pPr>
            <a:r>
              <a:rPr sz="2000" spc="40" dirty="0">
                <a:solidFill>
                  <a:srgbClr val="152B48"/>
                </a:solidFill>
                <a:latin typeface="Montserrat" pitchFamily="2" charset="77"/>
                <a:cs typeface="Arial"/>
              </a:rPr>
              <a:t>Bocio </a:t>
            </a:r>
            <a:r>
              <a:rPr sz="2000" spc="95" dirty="0">
                <a:solidFill>
                  <a:srgbClr val="152B48"/>
                </a:solidFill>
                <a:latin typeface="Montserrat" pitchFamily="2" charset="77"/>
                <a:cs typeface="Arial"/>
              </a:rPr>
              <a:t>grande (grado </a:t>
            </a:r>
            <a:r>
              <a:rPr sz="2000" spc="-100" dirty="0">
                <a:solidFill>
                  <a:srgbClr val="152B48"/>
                </a:solidFill>
                <a:latin typeface="Montserrat" pitchFamily="2" charset="77"/>
                <a:cs typeface="Arial"/>
              </a:rPr>
              <a:t>II </a:t>
            </a:r>
            <a:r>
              <a:rPr sz="2000" dirty="0">
                <a:solidFill>
                  <a:srgbClr val="152B48"/>
                </a:solidFill>
                <a:latin typeface="Montserrat" pitchFamily="2" charset="77"/>
                <a:cs typeface="Arial"/>
              </a:rPr>
              <a:t>o</a:t>
            </a:r>
            <a:r>
              <a:rPr sz="2000" spc="-60" dirty="0">
                <a:solidFill>
                  <a:srgbClr val="152B48"/>
                </a:solidFill>
                <a:latin typeface="Montserrat" pitchFamily="2" charset="77"/>
                <a:cs typeface="Arial"/>
              </a:rPr>
              <a:t> </a:t>
            </a:r>
            <a:r>
              <a:rPr sz="2000" spc="-65" dirty="0">
                <a:solidFill>
                  <a:srgbClr val="152B48"/>
                </a:solidFill>
                <a:latin typeface="Montserrat" pitchFamily="2" charset="77"/>
                <a:cs typeface="Arial"/>
              </a:rPr>
              <a:t>III)</a:t>
            </a:r>
            <a:r>
              <a:rPr lang="es-ES" sz="2000" spc="-6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4965" indent="-342265">
              <a:spcBef>
                <a:spcPts val="1450"/>
              </a:spcBef>
              <a:buChar char="•"/>
              <a:tabLst>
                <a:tab pos="354965" algn="l"/>
                <a:tab pos="355600" algn="l"/>
              </a:tabLst>
            </a:pPr>
            <a:r>
              <a:rPr sz="2000" spc="60" dirty="0" err="1">
                <a:solidFill>
                  <a:srgbClr val="152B48"/>
                </a:solidFill>
                <a:latin typeface="Montserrat" pitchFamily="2" charset="77"/>
                <a:cs typeface="Arial"/>
              </a:rPr>
              <a:t>Enfermedad</a:t>
            </a:r>
            <a:r>
              <a:rPr sz="2000" spc="-40" dirty="0">
                <a:solidFill>
                  <a:srgbClr val="152B48"/>
                </a:solidFill>
                <a:latin typeface="Montserrat" pitchFamily="2" charset="77"/>
                <a:cs typeface="Arial"/>
              </a:rPr>
              <a:t> </a:t>
            </a:r>
            <a:r>
              <a:rPr sz="2000" spc="45" dirty="0" err="1">
                <a:solidFill>
                  <a:srgbClr val="152B48"/>
                </a:solidFill>
                <a:latin typeface="Montserrat" pitchFamily="2" charset="77"/>
                <a:cs typeface="Arial"/>
              </a:rPr>
              <a:t>severa</a:t>
            </a:r>
            <a:r>
              <a:rPr lang="es-ES" sz="2000" spc="4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4965" indent="-342265">
              <a:spcBef>
                <a:spcPts val="1450"/>
              </a:spcBef>
              <a:buChar char="•"/>
              <a:tabLst>
                <a:tab pos="354965" algn="l"/>
                <a:tab pos="355600" algn="l"/>
              </a:tabLst>
            </a:pPr>
            <a:r>
              <a:rPr sz="2000" spc="-190" dirty="0">
                <a:solidFill>
                  <a:srgbClr val="152B48"/>
                </a:solidFill>
                <a:latin typeface="Montserrat" pitchFamily="2" charset="77"/>
                <a:cs typeface="Arial"/>
              </a:rPr>
              <a:t>T3</a:t>
            </a:r>
            <a:r>
              <a:rPr sz="2000" spc="45" dirty="0">
                <a:solidFill>
                  <a:srgbClr val="152B48"/>
                </a:solidFill>
                <a:latin typeface="Montserrat" pitchFamily="2" charset="77"/>
                <a:cs typeface="Arial"/>
              </a:rPr>
              <a:t> </a:t>
            </a:r>
            <a:r>
              <a:rPr sz="2000" spc="-30" dirty="0">
                <a:solidFill>
                  <a:srgbClr val="152B48"/>
                </a:solidFill>
                <a:latin typeface="Montserrat" pitchFamily="2" charset="77"/>
                <a:cs typeface="Arial"/>
              </a:rPr>
              <a:t>toxicosis</a:t>
            </a:r>
            <a:r>
              <a:rPr lang="es-ES" sz="2000" spc="-30"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54965" indent="-342265">
              <a:spcBef>
                <a:spcPts val="1440"/>
              </a:spcBef>
              <a:buChar char="•"/>
              <a:tabLst>
                <a:tab pos="354965" algn="l"/>
                <a:tab pos="355600" algn="l"/>
              </a:tabLst>
            </a:pPr>
            <a:r>
              <a:rPr sz="2000" spc="-190" dirty="0">
                <a:solidFill>
                  <a:srgbClr val="152B48"/>
                </a:solidFill>
                <a:latin typeface="Montserrat" pitchFamily="2" charset="77"/>
                <a:cs typeface="Arial"/>
              </a:rPr>
              <a:t>T4 </a:t>
            </a:r>
            <a:r>
              <a:rPr sz="2000" spc="55" dirty="0">
                <a:solidFill>
                  <a:srgbClr val="152B48"/>
                </a:solidFill>
                <a:latin typeface="Montserrat" pitchFamily="2" charset="77"/>
                <a:cs typeface="Arial"/>
              </a:rPr>
              <a:t>libre </a:t>
            </a:r>
            <a:r>
              <a:rPr sz="2000" dirty="0">
                <a:solidFill>
                  <a:srgbClr val="152B48"/>
                </a:solidFill>
                <a:latin typeface="Montserrat" pitchFamily="2" charset="77"/>
                <a:cs typeface="Arial"/>
              </a:rPr>
              <a:t>≥ 40</a:t>
            </a:r>
            <a:r>
              <a:rPr sz="2000" spc="-305" dirty="0">
                <a:solidFill>
                  <a:srgbClr val="152B48"/>
                </a:solidFill>
                <a:latin typeface="Montserrat" pitchFamily="2" charset="77"/>
                <a:cs typeface="Arial"/>
              </a:rPr>
              <a:t> </a:t>
            </a:r>
            <a:r>
              <a:rPr sz="2000" spc="125" dirty="0">
                <a:solidFill>
                  <a:srgbClr val="152B48"/>
                </a:solidFill>
                <a:latin typeface="Montserrat" pitchFamily="2" charset="77"/>
                <a:cs typeface="Arial"/>
              </a:rPr>
              <a:t>pmol/L</a:t>
            </a:r>
            <a:r>
              <a:rPr lang="es-ES" sz="2000" spc="125" dirty="0">
                <a:solidFill>
                  <a:srgbClr val="152B48"/>
                </a:solidFill>
                <a:latin typeface="Montserrat" pitchFamily="2" charset="77"/>
                <a:cs typeface="Arial"/>
              </a:rPr>
              <a:t>.</a:t>
            </a:r>
            <a:endParaRPr sz="2000" dirty="0">
              <a:solidFill>
                <a:srgbClr val="152B48"/>
              </a:solidFill>
              <a:latin typeface="Montserrat" pitchFamily="2" charset="77"/>
              <a:cs typeface="Arial"/>
            </a:endParaRPr>
          </a:p>
          <a:p>
            <a:pPr marL="364490" indent="-351790">
              <a:spcBef>
                <a:spcPts val="1455"/>
              </a:spcBef>
              <a:buChar char="•"/>
              <a:tabLst>
                <a:tab pos="364490" algn="l"/>
                <a:tab pos="365125" algn="l"/>
              </a:tabLst>
            </a:pPr>
            <a:r>
              <a:rPr sz="2000" spc="-15" dirty="0">
                <a:solidFill>
                  <a:srgbClr val="152B48"/>
                </a:solidFill>
                <a:latin typeface="Montserrat" pitchFamily="2" charset="77"/>
                <a:cs typeface="Arial"/>
              </a:rPr>
              <a:t>Altas </a:t>
            </a:r>
            <a:r>
              <a:rPr sz="2000" spc="50" dirty="0">
                <a:solidFill>
                  <a:srgbClr val="152B48"/>
                </a:solidFill>
                <a:latin typeface="Montserrat" pitchFamily="2" charset="77"/>
                <a:cs typeface="Arial"/>
              </a:rPr>
              <a:t>concentraciones </a:t>
            </a:r>
            <a:r>
              <a:rPr sz="2000" spc="45" dirty="0">
                <a:solidFill>
                  <a:srgbClr val="152B48"/>
                </a:solidFill>
                <a:latin typeface="Montserrat" pitchFamily="2" charset="77"/>
                <a:cs typeface="Arial"/>
              </a:rPr>
              <a:t>de</a:t>
            </a:r>
            <a:r>
              <a:rPr sz="2000" spc="145" dirty="0">
                <a:solidFill>
                  <a:srgbClr val="152B48"/>
                </a:solidFill>
                <a:latin typeface="Montserrat" pitchFamily="2" charset="77"/>
                <a:cs typeface="Arial"/>
              </a:rPr>
              <a:t> </a:t>
            </a:r>
            <a:r>
              <a:rPr sz="2000" spc="-105" dirty="0" err="1">
                <a:solidFill>
                  <a:srgbClr val="152B48"/>
                </a:solidFill>
                <a:latin typeface="Montserrat" pitchFamily="2" charset="77"/>
                <a:cs typeface="Arial"/>
              </a:rPr>
              <a:t>TRAbs</a:t>
            </a:r>
            <a:r>
              <a:rPr lang="es-ES" sz="2000" spc="-105" dirty="0">
                <a:solidFill>
                  <a:srgbClr val="152B48"/>
                </a:solidFill>
                <a:latin typeface="Montserrat" pitchFamily="2" charset="77"/>
                <a:cs typeface="Arial"/>
              </a:rPr>
              <a:t>.</a:t>
            </a:r>
            <a:endParaRPr sz="2000" dirty="0">
              <a:solidFill>
                <a:srgbClr val="152B48"/>
              </a:solidFill>
              <a:latin typeface="Montserrat" pitchFamily="2" charset="77"/>
              <a:cs typeface="Arial"/>
            </a:endParaRPr>
          </a:p>
        </p:txBody>
      </p:sp>
      <p:sp>
        <p:nvSpPr>
          <p:cNvPr id="5" name="object 5"/>
          <p:cNvSpPr/>
          <p:nvPr/>
        </p:nvSpPr>
        <p:spPr>
          <a:xfrm>
            <a:off x="8583715" y="431800"/>
            <a:ext cx="3938536" cy="39369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978288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304" y="51985"/>
            <a:ext cx="5851235" cy="1836400"/>
          </a:xfrm>
          <a:prstGeom prst="rect">
            <a:avLst/>
          </a:prstGeom>
        </p:spPr>
        <p:txBody>
          <a:bodyPr vert="horz" wrap="square" lIns="0" tIns="73660" rIns="0" bIns="0" rtlCol="0" anchor="ctr">
            <a:spAutoFit/>
          </a:bodyPr>
          <a:lstStyle/>
          <a:p>
            <a:pPr>
              <a:lnSpc>
                <a:spcPct val="100000"/>
              </a:lnSpc>
              <a:spcBef>
                <a:spcPts val="580"/>
              </a:spcBef>
            </a:pPr>
            <a:r>
              <a:rPr spc="-320" dirty="0">
                <a:latin typeface="Montserrat" pitchFamily="2" charset="77"/>
              </a:rPr>
              <a:t>ENFERMEDAD </a:t>
            </a:r>
            <a:r>
              <a:rPr spc="-370" dirty="0">
                <a:latin typeface="Montserrat" pitchFamily="2" charset="77"/>
              </a:rPr>
              <a:t>DE</a:t>
            </a:r>
            <a:r>
              <a:rPr spc="335" dirty="0">
                <a:latin typeface="Montserrat" pitchFamily="2" charset="77"/>
              </a:rPr>
              <a:t> </a:t>
            </a:r>
            <a:r>
              <a:rPr spc="-300" dirty="0">
                <a:latin typeface="Montserrat" pitchFamily="2" charset="77"/>
              </a:rPr>
              <a:t>GRAVES</a:t>
            </a:r>
            <a:endParaRPr dirty="0">
              <a:latin typeface="Montserrat" pitchFamily="2" charset="77"/>
            </a:endParaRPr>
          </a:p>
          <a:p>
            <a:pPr marL="80645">
              <a:lnSpc>
                <a:spcPct val="100000"/>
              </a:lnSpc>
              <a:spcBef>
                <a:spcPts val="259"/>
              </a:spcBef>
            </a:pPr>
            <a:r>
              <a:rPr sz="2400" i="1" spc="-80" dirty="0">
                <a:solidFill>
                  <a:srgbClr val="152B48"/>
                </a:solidFill>
                <a:latin typeface="Montserrat" pitchFamily="2" charset="77"/>
                <a:cs typeface="Arial"/>
              </a:rPr>
              <a:t>Otros</a:t>
            </a:r>
            <a:r>
              <a:rPr sz="2400" i="1" spc="60" dirty="0">
                <a:solidFill>
                  <a:srgbClr val="152B48"/>
                </a:solidFill>
                <a:latin typeface="Montserrat" pitchFamily="2" charset="77"/>
                <a:cs typeface="Arial"/>
              </a:rPr>
              <a:t> medicamentos</a:t>
            </a:r>
            <a:endParaRPr sz="2400" dirty="0">
              <a:solidFill>
                <a:srgbClr val="152B48"/>
              </a:solidFill>
              <a:latin typeface="Montserrat" pitchFamily="2" charset="77"/>
              <a:cs typeface="Arial"/>
            </a:endParaRPr>
          </a:p>
        </p:txBody>
      </p:sp>
      <p:sp>
        <p:nvSpPr>
          <p:cNvPr id="3" name="object 3"/>
          <p:cNvSpPr txBox="1"/>
          <p:nvPr/>
        </p:nvSpPr>
        <p:spPr>
          <a:xfrm>
            <a:off x="580869" y="2195687"/>
            <a:ext cx="3677878" cy="750847"/>
          </a:xfrm>
          <a:prstGeom prst="rect">
            <a:avLst/>
          </a:prstGeom>
        </p:spPr>
        <p:txBody>
          <a:bodyPr vert="horz" wrap="square" lIns="0" tIns="12065" rIns="0" bIns="0" rtlCol="0">
            <a:spAutoFit/>
          </a:bodyPr>
          <a:lstStyle/>
          <a:p>
            <a:pPr marL="12700" marR="5080" indent="5715">
              <a:spcBef>
                <a:spcPts val="95"/>
              </a:spcBef>
            </a:pPr>
            <a:r>
              <a:rPr sz="1200" dirty="0">
                <a:solidFill>
                  <a:srgbClr val="152B48"/>
                </a:solidFill>
                <a:latin typeface="Montserrat" pitchFamily="2" charset="77"/>
                <a:cs typeface="Arial"/>
              </a:rPr>
              <a:t>Okosieme </a:t>
            </a:r>
            <a:r>
              <a:rPr sz="1200" spc="-50" dirty="0">
                <a:solidFill>
                  <a:srgbClr val="152B48"/>
                </a:solidFill>
                <a:latin typeface="Montserrat" pitchFamily="2" charset="77"/>
                <a:cs typeface="Arial"/>
              </a:rPr>
              <a:t>OE, </a:t>
            </a:r>
            <a:r>
              <a:rPr sz="1200" spc="-30" dirty="0">
                <a:solidFill>
                  <a:srgbClr val="152B48"/>
                </a:solidFill>
                <a:latin typeface="Montserrat" pitchFamily="2" charset="77"/>
                <a:cs typeface="Arial"/>
              </a:rPr>
              <a:t>Lazarus </a:t>
            </a:r>
            <a:r>
              <a:rPr sz="1200" spc="-25" dirty="0">
                <a:solidFill>
                  <a:srgbClr val="152B48"/>
                </a:solidFill>
                <a:latin typeface="Montserrat" pitchFamily="2" charset="77"/>
                <a:cs typeface="Arial"/>
              </a:rPr>
              <a:t>JH. </a:t>
            </a:r>
            <a:r>
              <a:rPr sz="1200" dirty="0">
                <a:solidFill>
                  <a:srgbClr val="152B48"/>
                </a:solidFill>
                <a:latin typeface="Montserrat" pitchFamily="2" charset="77"/>
                <a:cs typeface="Arial"/>
              </a:rPr>
              <a:t>Current </a:t>
            </a:r>
            <a:r>
              <a:rPr sz="1200" spc="-5" dirty="0">
                <a:solidFill>
                  <a:srgbClr val="152B48"/>
                </a:solidFill>
                <a:latin typeface="Montserrat" pitchFamily="2" charset="77"/>
                <a:cs typeface="Arial"/>
              </a:rPr>
              <a:t>trends </a:t>
            </a:r>
            <a:r>
              <a:rPr sz="1200" dirty="0">
                <a:solidFill>
                  <a:srgbClr val="152B48"/>
                </a:solidFill>
                <a:latin typeface="Montserrat" pitchFamily="2" charset="77"/>
                <a:cs typeface="Arial"/>
              </a:rPr>
              <a:t>in </a:t>
            </a:r>
            <a:r>
              <a:rPr sz="1200" spc="10" dirty="0">
                <a:solidFill>
                  <a:srgbClr val="152B48"/>
                </a:solidFill>
                <a:latin typeface="Montserrat" pitchFamily="2" charset="77"/>
                <a:cs typeface="Arial"/>
              </a:rPr>
              <a:t>antithyroid </a:t>
            </a:r>
            <a:r>
              <a:rPr sz="1200" spc="5" dirty="0">
                <a:solidFill>
                  <a:srgbClr val="152B48"/>
                </a:solidFill>
                <a:latin typeface="Montserrat" pitchFamily="2" charset="77"/>
                <a:cs typeface="Arial"/>
              </a:rPr>
              <a:t>drug </a:t>
            </a:r>
            <a:r>
              <a:rPr sz="1200" spc="25" dirty="0">
                <a:solidFill>
                  <a:srgbClr val="152B48"/>
                </a:solidFill>
                <a:latin typeface="Montserrat" pitchFamily="2" charset="77"/>
                <a:cs typeface="Arial"/>
              </a:rPr>
              <a:t>treatment </a:t>
            </a:r>
            <a:r>
              <a:rPr sz="1200" dirty="0">
                <a:solidFill>
                  <a:srgbClr val="152B48"/>
                </a:solidFill>
                <a:latin typeface="Montserrat" pitchFamily="2" charset="77"/>
                <a:cs typeface="Arial"/>
              </a:rPr>
              <a:t>of Graves’ </a:t>
            </a:r>
            <a:r>
              <a:rPr sz="1200" spc="-15" dirty="0">
                <a:solidFill>
                  <a:srgbClr val="152B48"/>
                </a:solidFill>
                <a:latin typeface="Montserrat" pitchFamily="2" charset="77"/>
                <a:cs typeface="Arial"/>
              </a:rPr>
              <a:t>disease. </a:t>
            </a:r>
            <a:r>
              <a:rPr sz="1200" dirty="0">
                <a:solidFill>
                  <a:srgbClr val="152B48"/>
                </a:solidFill>
                <a:latin typeface="Montserrat" pitchFamily="2" charset="77"/>
                <a:cs typeface="Arial"/>
              </a:rPr>
              <a:t>Expert </a:t>
            </a:r>
            <a:r>
              <a:rPr sz="1200" spc="30" dirty="0">
                <a:solidFill>
                  <a:srgbClr val="152B48"/>
                </a:solidFill>
                <a:latin typeface="Montserrat" pitchFamily="2" charset="77"/>
                <a:cs typeface="Arial"/>
              </a:rPr>
              <a:t>Opin  </a:t>
            </a:r>
            <a:r>
              <a:rPr sz="1200" spc="20" dirty="0">
                <a:solidFill>
                  <a:srgbClr val="152B48"/>
                </a:solidFill>
                <a:latin typeface="Montserrat" pitchFamily="2" charset="77"/>
                <a:cs typeface="Arial"/>
              </a:rPr>
              <a:t>Pharmacother. </a:t>
            </a:r>
            <a:r>
              <a:rPr sz="1200" spc="-5" dirty="0">
                <a:solidFill>
                  <a:srgbClr val="152B48"/>
                </a:solidFill>
                <a:latin typeface="Montserrat" pitchFamily="2" charset="77"/>
                <a:cs typeface="Arial"/>
              </a:rPr>
              <a:t>2016 </a:t>
            </a:r>
            <a:r>
              <a:rPr sz="1200" dirty="0">
                <a:solidFill>
                  <a:srgbClr val="152B48"/>
                </a:solidFill>
                <a:latin typeface="Montserrat" pitchFamily="2" charset="77"/>
                <a:cs typeface="Arial"/>
              </a:rPr>
              <a:t>Oct;17(15):2005-</a:t>
            </a:r>
            <a:r>
              <a:rPr sz="1200" spc="75" dirty="0">
                <a:solidFill>
                  <a:srgbClr val="152B48"/>
                </a:solidFill>
                <a:latin typeface="Montserrat" pitchFamily="2" charset="77"/>
                <a:cs typeface="Arial"/>
              </a:rPr>
              <a:t> </a:t>
            </a:r>
            <a:r>
              <a:rPr sz="1200" spc="-5" dirty="0">
                <a:solidFill>
                  <a:srgbClr val="152B48"/>
                </a:solidFill>
                <a:latin typeface="Montserrat" pitchFamily="2" charset="77"/>
                <a:cs typeface="Arial"/>
              </a:rPr>
              <a:t>17.</a:t>
            </a:r>
            <a:endParaRPr sz="1200" dirty="0">
              <a:solidFill>
                <a:srgbClr val="152B48"/>
              </a:solidFill>
              <a:latin typeface="Montserrat" pitchFamily="2" charset="77"/>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911699783"/>
              </p:ext>
            </p:extLst>
          </p:nvPr>
        </p:nvGraphicFramePr>
        <p:xfrm>
          <a:off x="4417943" y="871529"/>
          <a:ext cx="7686262" cy="5873853"/>
        </p:xfrm>
        <a:graphic>
          <a:graphicData uri="http://schemas.openxmlformats.org/drawingml/2006/table">
            <a:tbl>
              <a:tblPr firstRow="1" bandRow="1">
                <a:tableStyleId>{2D5ABB26-0587-4C30-8999-92F81FD0307C}</a:tableStyleId>
              </a:tblPr>
              <a:tblGrid>
                <a:gridCol w="1461052">
                  <a:extLst>
                    <a:ext uri="{9D8B030D-6E8A-4147-A177-3AD203B41FA5}">
                      <a16:colId xmlns:a16="http://schemas.microsoft.com/office/drawing/2014/main" val="20000"/>
                    </a:ext>
                  </a:extLst>
                </a:gridCol>
                <a:gridCol w="1870584">
                  <a:extLst>
                    <a:ext uri="{9D8B030D-6E8A-4147-A177-3AD203B41FA5}">
                      <a16:colId xmlns:a16="http://schemas.microsoft.com/office/drawing/2014/main" val="20001"/>
                    </a:ext>
                  </a:extLst>
                </a:gridCol>
                <a:gridCol w="2090604">
                  <a:extLst>
                    <a:ext uri="{9D8B030D-6E8A-4147-A177-3AD203B41FA5}">
                      <a16:colId xmlns:a16="http://schemas.microsoft.com/office/drawing/2014/main" val="20002"/>
                    </a:ext>
                  </a:extLst>
                </a:gridCol>
                <a:gridCol w="2264022">
                  <a:extLst>
                    <a:ext uri="{9D8B030D-6E8A-4147-A177-3AD203B41FA5}">
                      <a16:colId xmlns:a16="http://schemas.microsoft.com/office/drawing/2014/main" val="20003"/>
                    </a:ext>
                  </a:extLst>
                </a:gridCol>
              </a:tblGrid>
              <a:tr h="315063">
                <a:tc>
                  <a:txBody>
                    <a:bodyPr/>
                    <a:lstStyle/>
                    <a:p>
                      <a:pPr marL="104775" algn="ctr">
                        <a:lnSpc>
                          <a:spcPct val="100000"/>
                        </a:lnSpc>
                        <a:spcBef>
                          <a:spcPts val="325"/>
                        </a:spcBef>
                      </a:pPr>
                      <a:r>
                        <a:rPr sz="1700" b="1" spc="35" dirty="0">
                          <a:solidFill>
                            <a:srgbClr val="FFFFFF"/>
                          </a:solidFill>
                          <a:latin typeface="Montserrat" pitchFamily="2" charset="77"/>
                          <a:cs typeface="Arial"/>
                        </a:rPr>
                        <a:t>Medicación</a:t>
                      </a:r>
                      <a:endParaRPr sz="1700" dirty="0">
                        <a:latin typeface="Montserrat" pitchFamily="2" charset="77"/>
                        <a:cs typeface="Arial"/>
                      </a:endParaRPr>
                    </a:p>
                  </a:txBody>
                  <a:tcPr marL="0" marR="0" marT="41275" marB="0" anchor="ctr">
                    <a:solidFill>
                      <a:srgbClr val="152B48"/>
                    </a:solidFill>
                  </a:tcPr>
                </a:tc>
                <a:tc>
                  <a:txBody>
                    <a:bodyPr/>
                    <a:lstStyle/>
                    <a:p>
                      <a:pPr marL="132715" algn="ctr">
                        <a:lnSpc>
                          <a:spcPct val="100000"/>
                        </a:lnSpc>
                        <a:spcBef>
                          <a:spcPts val="325"/>
                        </a:spcBef>
                      </a:pPr>
                      <a:r>
                        <a:rPr sz="1700" b="1" spc="30" dirty="0">
                          <a:solidFill>
                            <a:srgbClr val="FFFFFF"/>
                          </a:solidFill>
                          <a:latin typeface="Montserrat" pitchFamily="2" charset="77"/>
                          <a:cs typeface="Arial"/>
                        </a:rPr>
                        <a:t>Indicación</a:t>
                      </a:r>
                      <a:endParaRPr sz="1700" dirty="0">
                        <a:latin typeface="Montserrat" pitchFamily="2" charset="77"/>
                        <a:cs typeface="Arial"/>
                      </a:endParaRPr>
                    </a:p>
                  </a:txBody>
                  <a:tcPr marL="0" marR="0" marT="41275" marB="0" anchor="ctr">
                    <a:solidFill>
                      <a:srgbClr val="152B48"/>
                    </a:solidFill>
                  </a:tcPr>
                </a:tc>
                <a:tc>
                  <a:txBody>
                    <a:bodyPr/>
                    <a:lstStyle/>
                    <a:p>
                      <a:pPr marL="160655" algn="ctr">
                        <a:lnSpc>
                          <a:spcPct val="100000"/>
                        </a:lnSpc>
                        <a:spcBef>
                          <a:spcPts val="325"/>
                        </a:spcBef>
                      </a:pPr>
                      <a:r>
                        <a:rPr sz="1700" b="1" spc="-100" dirty="0">
                          <a:solidFill>
                            <a:srgbClr val="FFFFFF"/>
                          </a:solidFill>
                          <a:latin typeface="Montserrat" pitchFamily="2" charset="77"/>
                          <a:cs typeface="Arial"/>
                        </a:rPr>
                        <a:t>Dosis</a:t>
                      </a:r>
                      <a:r>
                        <a:rPr sz="1700" b="1" spc="5" dirty="0">
                          <a:solidFill>
                            <a:srgbClr val="FFFFFF"/>
                          </a:solidFill>
                          <a:latin typeface="Montserrat" pitchFamily="2" charset="77"/>
                          <a:cs typeface="Arial"/>
                        </a:rPr>
                        <a:t> </a:t>
                      </a:r>
                      <a:r>
                        <a:rPr sz="1700" b="1" spc="-25" dirty="0">
                          <a:solidFill>
                            <a:srgbClr val="FFFFFF"/>
                          </a:solidFill>
                          <a:latin typeface="Montserrat" pitchFamily="2" charset="77"/>
                          <a:cs typeface="Arial"/>
                        </a:rPr>
                        <a:t>típicas</a:t>
                      </a:r>
                      <a:endParaRPr sz="1700" dirty="0">
                        <a:latin typeface="Montserrat" pitchFamily="2" charset="77"/>
                        <a:cs typeface="Arial"/>
                      </a:endParaRPr>
                    </a:p>
                  </a:txBody>
                  <a:tcPr marL="0" marR="0" marT="41275" marB="0" anchor="ctr">
                    <a:solidFill>
                      <a:srgbClr val="152B48"/>
                    </a:solidFill>
                  </a:tcPr>
                </a:tc>
                <a:tc>
                  <a:txBody>
                    <a:bodyPr/>
                    <a:lstStyle/>
                    <a:p>
                      <a:pPr marL="153670" algn="ctr">
                        <a:lnSpc>
                          <a:spcPct val="100000"/>
                        </a:lnSpc>
                        <a:spcBef>
                          <a:spcPts val="325"/>
                        </a:spcBef>
                      </a:pPr>
                      <a:r>
                        <a:rPr sz="1700" b="1" spc="-50" dirty="0">
                          <a:solidFill>
                            <a:srgbClr val="FFFFFF"/>
                          </a:solidFill>
                          <a:latin typeface="Montserrat" pitchFamily="2" charset="77"/>
                          <a:cs typeface="Arial"/>
                        </a:rPr>
                        <a:t>Efectos</a:t>
                      </a:r>
                      <a:r>
                        <a:rPr sz="1700" b="1" spc="55" dirty="0">
                          <a:solidFill>
                            <a:srgbClr val="FFFFFF"/>
                          </a:solidFill>
                          <a:latin typeface="Montserrat" pitchFamily="2" charset="77"/>
                          <a:cs typeface="Arial"/>
                        </a:rPr>
                        <a:t> </a:t>
                      </a:r>
                      <a:r>
                        <a:rPr sz="1700" b="1" spc="-35" dirty="0">
                          <a:solidFill>
                            <a:srgbClr val="FFFFFF"/>
                          </a:solidFill>
                          <a:latin typeface="Montserrat" pitchFamily="2" charset="77"/>
                          <a:cs typeface="Arial"/>
                        </a:rPr>
                        <a:t>adversos</a:t>
                      </a:r>
                      <a:endParaRPr sz="1700" dirty="0">
                        <a:latin typeface="Montserrat" pitchFamily="2" charset="77"/>
                        <a:cs typeface="Arial"/>
                      </a:endParaRPr>
                    </a:p>
                  </a:txBody>
                  <a:tcPr marL="0" marR="0" marT="41275" marB="0" anchor="ctr">
                    <a:solidFill>
                      <a:srgbClr val="152B48"/>
                    </a:solidFill>
                  </a:tcPr>
                </a:tc>
                <a:extLst>
                  <a:ext uri="{0D108BD9-81ED-4DB2-BD59-A6C34878D82A}">
                    <a16:rowId xmlns:a16="http://schemas.microsoft.com/office/drawing/2014/main" val="10000"/>
                  </a:ext>
                </a:extLst>
              </a:tr>
              <a:tr h="931305">
                <a:tc>
                  <a:txBody>
                    <a:bodyPr/>
                    <a:lstStyle/>
                    <a:p>
                      <a:pPr marL="97155" algn="ctr">
                        <a:lnSpc>
                          <a:spcPct val="100000"/>
                        </a:lnSpc>
                        <a:spcBef>
                          <a:spcPts val="335"/>
                        </a:spcBef>
                      </a:pPr>
                      <a:r>
                        <a:rPr sz="1200" spc="25" dirty="0">
                          <a:solidFill>
                            <a:srgbClr val="152B48"/>
                          </a:solidFill>
                          <a:latin typeface="Montserrat" pitchFamily="2" charset="77"/>
                          <a:cs typeface="Arial"/>
                        </a:rPr>
                        <a:t>ß-bloqueadores</a:t>
                      </a:r>
                      <a:endParaRPr sz="1200" dirty="0">
                        <a:solidFill>
                          <a:srgbClr val="152B48"/>
                        </a:solidFill>
                        <a:latin typeface="Montserrat" pitchFamily="2" charset="77"/>
                        <a:cs typeface="Arial"/>
                      </a:endParaRPr>
                    </a:p>
                  </a:txBody>
                  <a:tcPr marL="0" marR="0" marT="42545" marB="0" anchor="ctr">
                    <a:lnL w="12700">
                      <a:solidFill>
                        <a:srgbClr val="3333CC"/>
                      </a:solidFill>
                      <a:prstDash val="solid"/>
                    </a:lnL>
                    <a:lnB w="12700">
                      <a:solidFill>
                        <a:srgbClr val="3333CC"/>
                      </a:solidFill>
                      <a:prstDash val="solid"/>
                    </a:lnB>
                    <a:solidFill>
                      <a:srgbClr val="E8E8F6"/>
                    </a:solidFill>
                  </a:tcPr>
                </a:tc>
                <a:tc>
                  <a:txBody>
                    <a:bodyPr/>
                    <a:lstStyle/>
                    <a:p>
                      <a:pPr marL="142240" marR="888365" indent="-4445" algn="ctr">
                        <a:lnSpc>
                          <a:spcPct val="100000"/>
                        </a:lnSpc>
                        <a:spcBef>
                          <a:spcPts val="335"/>
                        </a:spcBef>
                      </a:pPr>
                      <a:r>
                        <a:rPr sz="1200" spc="10" dirty="0">
                          <a:solidFill>
                            <a:srgbClr val="152B48"/>
                          </a:solidFill>
                          <a:latin typeface="Montserrat" pitchFamily="2" charset="77"/>
                          <a:cs typeface="Arial"/>
                        </a:rPr>
                        <a:t>Alivio </a:t>
                      </a:r>
                      <a:r>
                        <a:rPr sz="1200" spc="30" dirty="0">
                          <a:solidFill>
                            <a:srgbClr val="152B48"/>
                          </a:solidFill>
                          <a:latin typeface="Montserrat" pitchFamily="2" charset="77"/>
                          <a:cs typeface="Arial"/>
                        </a:rPr>
                        <a:t>de </a:t>
                      </a:r>
                      <a:r>
                        <a:rPr sz="1200" spc="-15" dirty="0" err="1">
                          <a:solidFill>
                            <a:srgbClr val="152B48"/>
                          </a:solidFill>
                          <a:latin typeface="Montserrat" pitchFamily="2" charset="77"/>
                          <a:cs typeface="Arial"/>
                        </a:rPr>
                        <a:t>síntomas</a:t>
                      </a:r>
                      <a:r>
                        <a:rPr sz="1200" spc="-15" dirty="0">
                          <a:solidFill>
                            <a:srgbClr val="152B48"/>
                          </a:solidFill>
                          <a:latin typeface="Montserrat" pitchFamily="2" charset="77"/>
                          <a:cs typeface="Arial"/>
                        </a:rPr>
                        <a:t>  </a:t>
                      </a:r>
                      <a:r>
                        <a:rPr sz="1200" spc="25" dirty="0" err="1">
                          <a:solidFill>
                            <a:srgbClr val="152B48"/>
                          </a:solidFill>
                          <a:latin typeface="Montserrat" pitchFamily="2" charset="77"/>
                          <a:cs typeface="Arial"/>
                        </a:rPr>
                        <a:t>adrenérg</a:t>
                      </a:r>
                      <a:r>
                        <a:rPr lang="es-ES" sz="1200" spc="25" dirty="0">
                          <a:solidFill>
                            <a:srgbClr val="152B48"/>
                          </a:solidFill>
                          <a:latin typeface="Montserrat" pitchFamily="2" charset="77"/>
                          <a:cs typeface="Arial"/>
                        </a:rPr>
                        <a:t>i-</a:t>
                      </a:r>
                      <a:r>
                        <a:rPr sz="1200" spc="25" dirty="0">
                          <a:solidFill>
                            <a:srgbClr val="152B48"/>
                          </a:solidFill>
                          <a:latin typeface="Montserrat" pitchFamily="2" charset="77"/>
                          <a:cs typeface="Arial"/>
                        </a:rPr>
                        <a:t>cos</a:t>
                      </a:r>
                      <a:r>
                        <a:rPr lang="es-ES" sz="1200" spc="2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B w="12700">
                      <a:solidFill>
                        <a:srgbClr val="3333CC"/>
                      </a:solidFill>
                      <a:prstDash val="solid"/>
                    </a:lnB>
                    <a:solidFill>
                      <a:srgbClr val="E8E8F6"/>
                    </a:solidFill>
                  </a:tcPr>
                </a:tc>
                <a:tc>
                  <a:txBody>
                    <a:bodyPr/>
                    <a:lstStyle/>
                    <a:p>
                      <a:pPr marL="166370" marR="233679" indent="-5715" algn="ctr">
                        <a:lnSpc>
                          <a:spcPct val="100000"/>
                        </a:lnSpc>
                        <a:spcBef>
                          <a:spcPts val="335"/>
                        </a:spcBef>
                      </a:pPr>
                      <a:r>
                        <a:rPr sz="1200" spc="30" dirty="0">
                          <a:solidFill>
                            <a:srgbClr val="152B48"/>
                          </a:solidFill>
                          <a:latin typeface="Montserrat" pitchFamily="2" charset="77"/>
                          <a:cs typeface="Arial"/>
                        </a:rPr>
                        <a:t>Propanolol, </a:t>
                      </a:r>
                      <a:r>
                        <a:rPr sz="1200" spc="-10" dirty="0">
                          <a:solidFill>
                            <a:srgbClr val="152B48"/>
                          </a:solidFill>
                          <a:latin typeface="Montserrat" pitchFamily="2" charset="77"/>
                          <a:cs typeface="Arial"/>
                        </a:rPr>
                        <a:t>40 -160</a:t>
                      </a:r>
                      <a:r>
                        <a:rPr sz="1200" spc="-135" dirty="0">
                          <a:solidFill>
                            <a:srgbClr val="152B48"/>
                          </a:solidFill>
                          <a:latin typeface="Montserrat" pitchFamily="2" charset="77"/>
                          <a:cs typeface="Arial"/>
                        </a:rPr>
                        <a:t> </a:t>
                      </a:r>
                      <a:r>
                        <a:rPr sz="1200" spc="30" dirty="0">
                          <a:solidFill>
                            <a:srgbClr val="152B48"/>
                          </a:solidFill>
                          <a:latin typeface="Montserrat" pitchFamily="2" charset="77"/>
                          <a:cs typeface="Arial"/>
                        </a:rPr>
                        <a:t>mg/día;  </a:t>
                      </a:r>
                      <a:r>
                        <a:rPr lang="es-ES" sz="1200" spc="30" dirty="0">
                          <a:solidFill>
                            <a:srgbClr val="152B48"/>
                          </a:solidFill>
                          <a:latin typeface="Montserrat" pitchFamily="2" charset="77"/>
                          <a:cs typeface="Arial"/>
                        </a:rPr>
                        <a:t>a</a:t>
                      </a:r>
                      <a:r>
                        <a:rPr sz="1200" spc="30" dirty="0" err="1">
                          <a:solidFill>
                            <a:srgbClr val="152B48"/>
                          </a:solidFill>
                          <a:latin typeface="Montserrat" pitchFamily="2" charset="77"/>
                          <a:cs typeface="Arial"/>
                        </a:rPr>
                        <a:t>tenolol</a:t>
                      </a:r>
                      <a:r>
                        <a:rPr sz="1200" spc="30" dirty="0">
                          <a:solidFill>
                            <a:srgbClr val="152B48"/>
                          </a:solidFill>
                          <a:latin typeface="Montserrat" pitchFamily="2" charset="77"/>
                          <a:cs typeface="Arial"/>
                        </a:rPr>
                        <a:t>, </a:t>
                      </a:r>
                      <a:r>
                        <a:rPr sz="1200" spc="-10" dirty="0">
                          <a:solidFill>
                            <a:srgbClr val="152B48"/>
                          </a:solidFill>
                          <a:latin typeface="Montserrat" pitchFamily="2" charset="77"/>
                          <a:cs typeface="Arial"/>
                        </a:rPr>
                        <a:t>25 -100 </a:t>
                      </a:r>
                      <a:r>
                        <a:rPr sz="1200" spc="35" dirty="0">
                          <a:solidFill>
                            <a:srgbClr val="152B48"/>
                          </a:solidFill>
                          <a:latin typeface="Montserrat" pitchFamily="2" charset="77"/>
                          <a:cs typeface="Arial"/>
                        </a:rPr>
                        <a:t>mg/día;  </a:t>
                      </a:r>
                      <a:r>
                        <a:rPr lang="es-ES" sz="1200" spc="35" dirty="0">
                          <a:solidFill>
                            <a:srgbClr val="152B48"/>
                          </a:solidFill>
                          <a:latin typeface="Montserrat" pitchFamily="2" charset="77"/>
                          <a:cs typeface="Arial"/>
                        </a:rPr>
                        <a:t>m</a:t>
                      </a:r>
                      <a:r>
                        <a:rPr sz="1200" spc="35" dirty="0" err="1">
                          <a:solidFill>
                            <a:srgbClr val="152B48"/>
                          </a:solidFill>
                          <a:latin typeface="Montserrat" pitchFamily="2" charset="77"/>
                          <a:cs typeface="Arial"/>
                        </a:rPr>
                        <a:t>etoprolol</a:t>
                      </a:r>
                      <a:r>
                        <a:rPr sz="1200" spc="35" dirty="0">
                          <a:solidFill>
                            <a:srgbClr val="152B48"/>
                          </a:solidFill>
                          <a:latin typeface="Montserrat" pitchFamily="2" charset="77"/>
                          <a:cs typeface="Arial"/>
                        </a:rPr>
                        <a:t>, </a:t>
                      </a:r>
                      <a:r>
                        <a:rPr sz="1200" spc="-10" dirty="0">
                          <a:solidFill>
                            <a:srgbClr val="152B48"/>
                          </a:solidFill>
                          <a:latin typeface="Montserrat" pitchFamily="2" charset="77"/>
                          <a:cs typeface="Arial"/>
                        </a:rPr>
                        <a:t>50 -200</a:t>
                      </a:r>
                      <a:r>
                        <a:rPr sz="1200" spc="-100" dirty="0">
                          <a:solidFill>
                            <a:srgbClr val="152B48"/>
                          </a:solidFill>
                          <a:latin typeface="Montserrat" pitchFamily="2" charset="77"/>
                          <a:cs typeface="Arial"/>
                        </a:rPr>
                        <a:t> </a:t>
                      </a:r>
                      <a:r>
                        <a:rPr sz="1200" spc="40" dirty="0">
                          <a:solidFill>
                            <a:srgbClr val="152B48"/>
                          </a:solidFill>
                          <a:latin typeface="Montserrat" pitchFamily="2" charset="77"/>
                          <a:cs typeface="Arial"/>
                        </a:rPr>
                        <a:t>mg/día</a:t>
                      </a:r>
                      <a:r>
                        <a:rPr lang="es-ES" sz="1200" spc="4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B w="12700">
                      <a:solidFill>
                        <a:srgbClr val="3333CC"/>
                      </a:solidFill>
                      <a:prstDash val="solid"/>
                    </a:lnB>
                    <a:solidFill>
                      <a:srgbClr val="E8E8F6"/>
                    </a:solidFill>
                  </a:tcPr>
                </a:tc>
                <a:tc>
                  <a:txBody>
                    <a:bodyPr/>
                    <a:lstStyle/>
                    <a:p>
                      <a:pPr marL="160655" marR="714375" indent="-7620" algn="ctr">
                        <a:lnSpc>
                          <a:spcPct val="100000"/>
                        </a:lnSpc>
                        <a:spcBef>
                          <a:spcPts val="335"/>
                        </a:spcBef>
                      </a:pPr>
                      <a:r>
                        <a:rPr sz="1200" spc="15" dirty="0" err="1">
                          <a:solidFill>
                            <a:srgbClr val="152B48"/>
                          </a:solidFill>
                          <a:latin typeface="Montserrat" pitchFamily="2" charset="77"/>
                          <a:cs typeface="Arial"/>
                        </a:rPr>
                        <a:t>Broncoconstri</a:t>
                      </a:r>
                      <a:r>
                        <a:rPr lang="es-ES" sz="1200" spc="15" dirty="0">
                          <a:solidFill>
                            <a:srgbClr val="152B48"/>
                          </a:solidFill>
                          <a:latin typeface="Montserrat" pitchFamily="2" charset="77"/>
                          <a:cs typeface="Arial"/>
                        </a:rPr>
                        <a:t>-</a:t>
                      </a:r>
                      <a:r>
                        <a:rPr sz="1200" spc="15" dirty="0" err="1">
                          <a:solidFill>
                            <a:srgbClr val="152B48"/>
                          </a:solidFill>
                          <a:latin typeface="Montserrat" pitchFamily="2" charset="77"/>
                          <a:cs typeface="Arial"/>
                        </a:rPr>
                        <a:t>cción</a:t>
                      </a:r>
                      <a:r>
                        <a:rPr sz="1200" spc="15" dirty="0">
                          <a:solidFill>
                            <a:srgbClr val="152B48"/>
                          </a:solidFill>
                          <a:latin typeface="Montserrat" pitchFamily="2" charset="77"/>
                          <a:cs typeface="Arial"/>
                        </a:rPr>
                        <a:t> </a:t>
                      </a:r>
                      <a:r>
                        <a:rPr sz="1200" spc="40" dirty="0">
                          <a:solidFill>
                            <a:srgbClr val="152B48"/>
                          </a:solidFill>
                          <a:latin typeface="Montserrat" pitchFamily="2" charset="77"/>
                          <a:cs typeface="Arial"/>
                        </a:rPr>
                        <a:t>en  </a:t>
                      </a:r>
                      <a:r>
                        <a:rPr sz="1200" spc="25" dirty="0">
                          <a:solidFill>
                            <a:srgbClr val="152B48"/>
                          </a:solidFill>
                          <a:latin typeface="Montserrat" pitchFamily="2" charset="77"/>
                          <a:cs typeface="Arial"/>
                        </a:rPr>
                        <a:t>pacientes con </a:t>
                      </a:r>
                      <a:r>
                        <a:rPr sz="1200" dirty="0">
                          <a:solidFill>
                            <a:srgbClr val="152B48"/>
                          </a:solidFill>
                          <a:latin typeface="Montserrat" pitchFamily="2" charset="77"/>
                          <a:cs typeface="Arial"/>
                        </a:rPr>
                        <a:t>asma y  </a:t>
                      </a:r>
                      <a:r>
                        <a:rPr sz="1200" spc="55" dirty="0">
                          <a:solidFill>
                            <a:srgbClr val="152B48"/>
                          </a:solidFill>
                          <a:latin typeface="Montserrat" pitchFamily="2" charset="77"/>
                          <a:cs typeface="Arial"/>
                        </a:rPr>
                        <a:t>enfermedad </a:t>
                      </a:r>
                      <a:r>
                        <a:rPr sz="1200" spc="30" dirty="0">
                          <a:solidFill>
                            <a:srgbClr val="152B48"/>
                          </a:solidFill>
                          <a:latin typeface="Montserrat" pitchFamily="2" charset="77"/>
                          <a:cs typeface="Arial"/>
                        </a:rPr>
                        <a:t>de </a:t>
                      </a:r>
                      <a:r>
                        <a:rPr sz="1200" spc="-25" dirty="0">
                          <a:solidFill>
                            <a:srgbClr val="152B48"/>
                          </a:solidFill>
                          <a:latin typeface="Montserrat" pitchFamily="2" charset="77"/>
                          <a:cs typeface="Arial"/>
                        </a:rPr>
                        <a:t>las </a:t>
                      </a:r>
                      <a:r>
                        <a:rPr sz="1200" spc="-35" dirty="0">
                          <a:solidFill>
                            <a:srgbClr val="152B48"/>
                          </a:solidFill>
                          <a:latin typeface="Montserrat" pitchFamily="2" charset="77"/>
                          <a:cs typeface="Arial"/>
                        </a:rPr>
                        <a:t>vías  </a:t>
                      </a:r>
                      <a:r>
                        <a:rPr sz="1200" spc="20" dirty="0">
                          <a:solidFill>
                            <a:srgbClr val="152B48"/>
                          </a:solidFill>
                          <a:latin typeface="Montserrat" pitchFamily="2" charset="77"/>
                          <a:cs typeface="Arial"/>
                        </a:rPr>
                        <a:t>aéreas.</a:t>
                      </a:r>
                      <a:endParaRPr sz="1200" dirty="0">
                        <a:solidFill>
                          <a:srgbClr val="152B48"/>
                        </a:solidFill>
                        <a:latin typeface="Montserrat" pitchFamily="2" charset="77"/>
                        <a:cs typeface="Arial"/>
                      </a:endParaRPr>
                    </a:p>
                  </a:txBody>
                  <a:tcPr marL="0" marR="0" marT="42545" marB="0" anchor="ctr">
                    <a:lnR w="12700">
                      <a:solidFill>
                        <a:srgbClr val="3333CC"/>
                      </a:solidFill>
                      <a:prstDash val="solid"/>
                    </a:lnR>
                    <a:lnB w="12700">
                      <a:solidFill>
                        <a:srgbClr val="3333CC"/>
                      </a:solidFill>
                      <a:prstDash val="solid"/>
                    </a:lnB>
                    <a:solidFill>
                      <a:srgbClr val="E8E8F6"/>
                    </a:solidFill>
                  </a:tcPr>
                </a:tc>
                <a:extLst>
                  <a:ext uri="{0D108BD9-81ED-4DB2-BD59-A6C34878D82A}">
                    <a16:rowId xmlns:a16="http://schemas.microsoft.com/office/drawing/2014/main" val="10001"/>
                  </a:ext>
                </a:extLst>
              </a:tr>
              <a:tr h="575345">
                <a:tc>
                  <a:txBody>
                    <a:bodyPr/>
                    <a:lstStyle/>
                    <a:p>
                      <a:pPr marL="107314" marR="384810" indent="-10160" algn="ctr">
                        <a:lnSpc>
                          <a:spcPct val="100000"/>
                        </a:lnSpc>
                        <a:spcBef>
                          <a:spcPts val="335"/>
                        </a:spcBef>
                      </a:pPr>
                      <a:r>
                        <a:rPr sz="1200" spc="20" dirty="0">
                          <a:solidFill>
                            <a:srgbClr val="152B48"/>
                          </a:solidFill>
                          <a:latin typeface="Montserrat" pitchFamily="2" charset="77"/>
                          <a:cs typeface="Arial"/>
                        </a:rPr>
                        <a:t>Perclorato </a:t>
                      </a:r>
                      <a:r>
                        <a:rPr sz="1200" spc="30" dirty="0">
                          <a:solidFill>
                            <a:srgbClr val="152B48"/>
                          </a:solidFill>
                          <a:latin typeface="Montserrat" pitchFamily="2" charset="77"/>
                          <a:cs typeface="Arial"/>
                        </a:rPr>
                        <a:t>de  </a:t>
                      </a:r>
                      <a:r>
                        <a:rPr sz="1200" spc="5" dirty="0">
                          <a:solidFill>
                            <a:srgbClr val="152B48"/>
                          </a:solidFill>
                          <a:latin typeface="Montserrat" pitchFamily="2" charset="77"/>
                          <a:cs typeface="Arial"/>
                        </a:rPr>
                        <a:t>potasio</a:t>
                      </a:r>
                      <a:endParaRPr sz="1200">
                        <a:solidFill>
                          <a:srgbClr val="152B48"/>
                        </a:solidFill>
                        <a:latin typeface="Montserrat" pitchFamily="2" charset="77"/>
                        <a:cs typeface="Arial"/>
                      </a:endParaRPr>
                    </a:p>
                  </a:txBody>
                  <a:tcPr marL="0" marR="0" marT="42545" marB="0" anchor="ctr">
                    <a:lnL w="12700">
                      <a:solidFill>
                        <a:srgbClr val="3333CC"/>
                      </a:solidFill>
                      <a:prstDash val="solid"/>
                    </a:lnL>
                    <a:lnT w="12700">
                      <a:solidFill>
                        <a:srgbClr val="3333CC"/>
                      </a:solidFill>
                      <a:prstDash val="solid"/>
                    </a:lnT>
                    <a:lnB w="12700">
                      <a:solidFill>
                        <a:srgbClr val="3333CC"/>
                      </a:solidFill>
                      <a:prstDash val="solid"/>
                    </a:lnB>
                  </a:tcPr>
                </a:tc>
                <a:tc>
                  <a:txBody>
                    <a:bodyPr/>
                    <a:lstStyle/>
                    <a:p>
                      <a:pPr marL="139065" marR="184150" indent="-6985" algn="ctr">
                        <a:lnSpc>
                          <a:spcPct val="100000"/>
                        </a:lnSpc>
                        <a:spcBef>
                          <a:spcPts val="335"/>
                        </a:spcBef>
                      </a:pPr>
                      <a:r>
                        <a:rPr sz="1200" spc="-55" dirty="0">
                          <a:solidFill>
                            <a:srgbClr val="152B48"/>
                          </a:solidFill>
                          <a:latin typeface="Montserrat" pitchFamily="2" charset="77"/>
                          <a:cs typeface="Arial"/>
                        </a:rPr>
                        <a:t>Uso </a:t>
                      </a:r>
                      <a:r>
                        <a:rPr sz="1200" dirty="0">
                          <a:solidFill>
                            <a:srgbClr val="152B48"/>
                          </a:solidFill>
                          <a:latin typeface="Montserrat" pitchFamily="2" charset="77"/>
                          <a:cs typeface="Arial"/>
                        </a:rPr>
                        <a:t>a </a:t>
                      </a:r>
                      <a:r>
                        <a:rPr sz="1200" spc="25" dirty="0">
                          <a:solidFill>
                            <a:srgbClr val="152B48"/>
                          </a:solidFill>
                          <a:latin typeface="Montserrat" pitchFamily="2" charset="77"/>
                          <a:cs typeface="Arial"/>
                        </a:rPr>
                        <a:t>corto </a:t>
                      </a:r>
                      <a:r>
                        <a:rPr sz="1200" dirty="0">
                          <a:solidFill>
                            <a:srgbClr val="152B48"/>
                          </a:solidFill>
                          <a:latin typeface="Montserrat" pitchFamily="2" charset="77"/>
                          <a:cs typeface="Arial"/>
                        </a:rPr>
                        <a:t>plazo </a:t>
                      </a:r>
                      <a:r>
                        <a:rPr sz="1200" spc="20" dirty="0">
                          <a:solidFill>
                            <a:srgbClr val="152B48"/>
                          </a:solidFill>
                          <a:latin typeface="Montserrat" pitchFamily="2" charset="77"/>
                          <a:cs typeface="Arial"/>
                        </a:rPr>
                        <a:t>junto </a:t>
                      </a:r>
                      <a:r>
                        <a:rPr sz="1200" spc="45" dirty="0">
                          <a:solidFill>
                            <a:srgbClr val="152B48"/>
                          </a:solidFill>
                          <a:latin typeface="Montserrat" pitchFamily="2" charset="77"/>
                          <a:cs typeface="Arial"/>
                        </a:rPr>
                        <a:t>con  </a:t>
                      </a:r>
                      <a:r>
                        <a:rPr sz="1200" spc="20" dirty="0">
                          <a:solidFill>
                            <a:srgbClr val="152B48"/>
                          </a:solidFill>
                          <a:latin typeface="Montserrat" pitchFamily="2" charset="77"/>
                          <a:cs typeface="Arial"/>
                        </a:rPr>
                        <a:t>MMI/CMZ</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0655" marR="189230" algn="ctr">
                        <a:lnSpc>
                          <a:spcPct val="100000"/>
                        </a:lnSpc>
                        <a:spcBef>
                          <a:spcPts val="335"/>
                        </a:spcBef>
                      </a:pPr>
                      <a:r>
                        <a:rPr sz="1200" spc="20" dirty="0">
                          <a:solidFill>
                            <a:srgbClr val="152B48"/>
                          </a:solidFill>
                          <a:latin typeface="Montserrat" pitchFamily="2" charset="77"/>
                          <a:cs typeface="Arial"/>
                        </a:rPr>
                        <a:t>Perclorato </a:t>
                      </a:r>
                      <a:r>
                        <a:rPr sz="1200" spc="30" dirty="0">
                          <a:solidFill>
                            <a:srgbClr val="152B48"/>
                          </a:solidFill>
                          <a:latin typeface="Montserrat" pitchFamily="2" charset="77"/>
                          <a:cs typeface="Arial"/>
                        </a:rPr>
                        <a:t>de </a:t>
                      </a:r>
                      <a:r>
                        <a:rPr sz="1200" spc="15" dirty="0">
                          <a:solidFill>
                            <a:srgbClr val="152B48"/>
                          </a:solidFill>
                          <a:latin typeface="Montserrat" pitchFamily="2" charset="77"/>
                          <a:cs typeface="Arial"/>
                        </a:rPr>
                        <a:t>potasio, </a:t>
                      </a:r>
                      <a:r>
                        <a:rPr sz="1200" spc="-10" dirty="0">
                          <a:solidFill>
                            <a:srgbClr val="152B48"/>
                          </a:solidFill>
                          <a:latin typeface="Montserrat" pitchFamily="2" charset="77"/>
                          <a:cs typeface="Arial"/>
                        </a:rPr>
                        <a:t>250 </a:t>
                      </a:r>
                      <a:r>
                        <a:rPr sz="1200" spc="-5" dirty="0">
                          <a:solidFill>
                            <a:srgbClr val="152B48"/>
                          </a:solidFill>
                          <a:latin typeface="Montserrat" pitchFamily="2" charset="77"/>
                          <a:cs typeface="Arial"/>
                        </a:rPr>
                        <a:t>-  </a:t>
                      </a:r>
                      <a:r>
                        <a:rPr sz="1200" spc="-10" dirty="0">
                          <a:solidFill>
                            <a:srgbClr val="152B48"/>
                          </a:solidFill>
                          <a:latin typeface="Montserrat" pitchFamily="2" charset="77"/>
                          <a:cs typeface="Arial"/>
                        </a:rPr>
                        <a:t>1000</a:t>
                      </a:r>
                      <a:endParaRPr sz="1200" dirty="0">
                        <a:solidFill>
                          <a:srgbClr val="152B48"/>
                        </a:solidFill>
                        <a:latin typeface="Montserrat" pitchFamily="2" charset="77"/>
                        <a:cs typeface="Arial"/>
                      </a:endParaRPr>
                    </a:p>
                    <a:p>
                      <a:pPr marL="168910" algn="ctr">
                        <a:lnSpc>
                          <a:spcPct val="100000"/>
                        </a:lnSpc>
                      </a:pPr>
                      <a:r>
                        <a:rPr sz="1200" spc="40" dirty="0">
                          <a:solidFill>
                            <a:srgbClr val="152B48"/>
                          </a:solidFill>
                          <a:latin typeface="Montserrat" pitchFamily="2" charset="77"/>
                          <a:cs typeface="Arial"/>
                        </a:rPr>
                        <a:t>mg</a:t>
                      </a:r>
                      <a:r>
                        <a:rPr sz="1200" spc="-180" dirty="0">
                          <a:solidFill>
                            <a:srgbClr val="152B48"/>
                          </a:solidFill>
                          <a:latin typeface="Montserrat" pitchFamily="2" charset="77"/>
                          <a:cs typeface="Arial"/>
                        </a:rPr>
                        <a:t> </a:t>
                      </a:r>
                      <a:r>
                        <a:rPr sz="1200" spc="20" dirty="0">
                          <a:solidFill>
                            <a:srgbClr val="152B48"/>
                          </a:solidFill>
                          <a:latin typeface="Montserrat" pitchFamily="2" charset="77"/>
                          <a:cs typeface="Arial"/>
                        </a:rPr>
                        <a:t>/día</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5100" marR="443230" indent="-11430" algn="ctr">
                        <a:lnSpc>
                          <a:spcPct val="100000"/>
                        </a:lnSpc>
                        <a:spcBef>
                          <a:spcPts val="335"/>
                        </a:spcBef>
                      </a:pPr>
                      <a:r>
                        <a:rPr sz="1200" spc="15" dirty="0">
                          <a:solidFill>
                            <a:srgbClr val="152B48"/>
                          </a:solidFill>
                          <a:latin typeface="Montserrat" pitchFamily="2" charset="77"/>
                          <a:cs typeface="Arial"/>
                        </a:rPr>
                        <a:t>Hipoplasia </a:t>
                      </a:r>
                      <a:r>
                        <a:rPr sz="1200" spc="30" dirty="0">
                          <a:solidFill>
                            <a:srgbClr val="152B48"/>
                          </a:solidFill>
                          <a:latin typeface="Montserrat" pitchFamily="2" charset="77"/>
                          <a:cs typeface="Arial"/>
                        </a:rPr>
                        <a:t>de </a:t>
                      </a:r>
                      <a:r>
                        <a:rPr sz="1200" spc="35" dirty="0">
                          <a:solidFill>
                            <a:srgbClr val="152B48"/>
                          </a:solidFill>
                          <a:latin typeface="Montserrat" pitchFamily="2" charset="77"/>
                          <a:cs typeface="Arial"/>
                        </a:rPr>
                        <a:t>m</a:t>
                      </a:r>
                      <a:r>
                        <a:rPr lang="es-CO" sz="1200" spc="35" dirty="0">
                          <a:solidFill>
                            <a:srgbClr val="152B48"/>
                          </a:solidFill>
                          <a:latin typeface="Montserrat" pitchFamily="2" charset="77"/>
                          <a:cs typeface="Arial"/>
                        </a:rPr>
                        <a:t>é</a:t>
                      </a:r>
                      <a:r>
                        <a:rPr sz="1200" spc="35" dirty="0" err="1">
                          <a:solidFill>
                            <a:srgbClr val="152B48"/>
                          </a:solidFill>
                          <a:latin typeface="Montserrat" pitchFamily="2" charset="77"/>
                          <a:cs typeface="Arial"/>
                        </a:rPr>
                        <a:t>dula</a:t>
                      </a:r>
                      <a:r>
                        <a:rPr sz="1200" spc="35" dirty="0">
                          <a:solidFill>
                            <a:srgbClr val="152B48"/>
                          </a:solidFill>
                          <a:latin typeface="Montserrat" pitchFamily="2" charset="77"/>
                          <a:cs typeface="Arial"/>
                        </a:rPr>
                        <a:t> </a:t>
                      </a:r>
                      <a:r>
                        <a:rPr sz="1200" spc="-5" dirty="0">
                          <a:solidFill>
                            <a:srgbClr val="152B48"/>
                          </a:solidFill>
                          <a:latin typeface="Montserrat" pitchFamily="2" charset="77"/>
                          <a:cs typeface="Arial"/>
                        </a:rPr>
                        <a:t>ósea  </a:t>
                      </a:r>
                      <a:r>
                        <a:rPr sz="1200" spc="25" dirty="0">
                          <a:solidFill>
                            <a:srgbClr val="152B48"/>
                          </a:solidFill>
                          <a:latin typeface="Montserrat" pitchFamily="2" charset="77"/>
                          <a:cs typeface="Arial"/>
                        </a:rPr>
                        <a:t>con </a:t>
                      </a:r>
                      <a:r>
                        <a:rPr sz="1200" spc="15" dirty="0">
                          <a:solidFill>
                            <a:srgbClr val="152B48"/>
                          </a:solidFill>
                          <a:latin typeface="Montserrat" pitchFamily="2" charset="77"/>
                          <a:cs typeface="Arial"/>
                        </a:rPr>
                        <a:t>altas </a:t>
                      </a:r>
                      <a:r>
                        <a:rPr sz="1200" spc="-50" dirty="0">
                          <a:solidFill>
                            <a:srgbClr val="152B48"/>
                          </a:solidFill>
                          <a:latin typeface="Montserrat" pitchFamily="2" charset="77"/>
                          <a:cs typeface="Arial"/>
                        </a:rPr>
                        <a:t>dosis </a:t>
                      </a:r>
                      <a:r>
                        <a:rPr sz="1200" spc="-5" dirty="0">
                          <a:solidFill>
                            <a:srgbClr val="152B48"/>
                          </a:solidFill>
                          <a:latin typeface="Montserrat" pitchFamily="2" charset="77"/>
                          <a:cs typeface="Arial"/>
                        </a:rPr>
                        <a:t>(&gt;1 </a:t>
                      </a:r>
                      <a:r>
                        <a:rPr sz="1200" dirty="0">
                          <a:solidFill>
                            <a:srgbClr val="152B48"/>
                          </a:solidFill>
                          <a:latin typeface="Montserrat" pitchFamily="2" charset="77"/>
                          <a:cs typeface="Arial"/>
                        </a:rPr>
                        <a:t>g</a:t>
                      </a:r>
                      <a:r>
                        <a:rPr sz="1200" spc="85" dirty="0">
                          <a:solidFill>
                            <a:srgbClr val="152B48"/>
                          </a:solidFill>
                          <a:latin typeface="Montserrat" pitchFamily="2" charset="77"/>
                          <a:cs typeface="Arial"/>
                        </a:rPr>
                        <a:t> </a:t>
                      </a:r>
                      <a:r>
                        <a:rPr sz="1200" spc="35" dirty="0">
                          <a:solidFill>
                            <a:srgbClr val="152B48"/>
                          </a:solidFill>
                          <a:latin typeface="Montserrat" pitchFamily="2" charset="77"/>
                          <a:cs typeface="Arial"/>
                        </a:rPr>
                        <a:t>/día)</a:t>
                      </a:r>
                      <a:r>
                        <a:rPr lang="es-ES" sz="1200" spc="3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R w="12700">
                      <a:solidFill>
                        <a:srgbClr val="3333CC"/>
                      </a:solidFill>
                      <a:prstDash val="solid"/>
                    </a:lnR>
                    <a:lnT w="12700">
                      <a:solidFill>
                        <a:srgbClr val="3333CC"/>
                      </a:solidFill>
                      <a:prstDash val="solid"/>
                    </a:lnT>
                    <a:lnB w="12700">
                      <a:solidFill>
                        <a:srgbClr val="3333CC"/>
                      </a:solidFill>
                      <a:prstDash val="solid"/>
                    </a:lnB>
                  </a:tcPr>
                </a:tc>
                <a:extLst>
                  <a:ext uri="{0D108BD9-81ED-4DB2-BD59-A6C34878D82A}">
                    <a16:rowId xmlns:a16="http://schemas.microsoft.com/office/drawing/2014/main" val="10002"/>
                  </a:ext>
                </a:extLst>
              </a:tr>
              <a:tr h="931305">
                <a:tc>
                  <a:txBody>
                    <a:bodyPr/>
                    <a:lstStyle/>
                    <a:p>
                      <a:pPr marL="108585" marR="325120" indent="-11430" algn="ctr">
                        <a:lnSpc>
                          <a:spcPct val="100000"/>
                        </a:lnSpc>
                        <a:spcBef>
                          <a:spcPts val="335"/>
                        </a:spcBef>
                      </a:pPr>
                      <a:r>
                        <a:rPr sz="1200" spc="-5" dirty="0" err="1">
                          <a:solidFill>
                            <a:srgbClr val="152B48"/>
                          </a:solidFill>
                          <a:latin typeface="Montserrat" pitchFamily="2" charset="77"/>
                          <a:cs typeface="Arial"/>
                        </a:rPr>
                        <a:t>P</a:t>
                      </a:r>
                      <a:r>
                        <a:rPr sz="1200" spc="55" dirty="0" err="1">
                          <a:solidFill>
                            <a:srgbClr val="152B48"/>
                          </a:solidFill>
                          <a:latin typeface="Montserrat" pitchFamily="2" charset="77"/>
                          <a:cs typeface="Arial"/>
                        </a:rPr>
                        <a:t>r</a:t>
                      </a:r>
                      <a:r>
                        <a:rPr sz="1200" spc="130" dirty="0" err="1">
                          <a:solidFill>
                            <a:srgbClr val="152B48"/>
                          </a:solidFill>
                          <a:latin typeface="Montserrat" pitchFamily="2" charset="77"/>
                          <a:cs typeface="Arial"/>
                        </a:rPr>
                        <a:t>e</a:t>
                      </a:r>
                      <a:r>
                        <a:rPr sz="1200" spc="70" dirty="0" err="1">
                          <a:solidFill>
                            <a:srgbClr val="152B48"/>
                          </a:solidFill>
                          <a:latin typeface="Montserrat" pitchFamily="2" charset="77"/>
                          <a:cs typeface="Arial"/>
                        </a:rPr>
                        <a:t>p</a:t>
                      </a:r>
                      <a:r>
                        <a:rPr sz="1200" spc="-5" dirty="0" err="1">
                          <a:solidFill>
                            <a:srgbClr val="152B48"/>
                          </a:solidFill>
                          <a:latin typeface="Montserrat" pitchFamily="2" charset="77"/>
                          <a:cs typeface="Arial"/>
                        </a:rPr>
                        <a:t>a</a:t>
                      </a:r>
                      <a:r>
                        <a:rPr sz="1200" spc="70" dirty="0" err="1">
                          <a:solidFill>
                            <a:srgbClr val="152B48"/>
                          </a:solidFill>
                          <a:latin typeface="Montserrat" pitchFamily="2" charset="77"/>
                          <a:cs typeface="Arial"/>
                        </a:rPr>
                        <a:t>r</a:t>
                      </a:r>
                      <a:r>
                        <a:rPr sz="1200" spc="80" dirty="0" err="1">
                          <a:solidFill>
                            <a:srgbClr val="152B48"/>
                          </a:solidFill>
                          <a:latin typeface="Montserrat" pitchFamily="2" charset="77"/>
                          <a:cs typeface="Arial"/>
                        </a:rPr>
                        <a:t>a</a:t>
                      </a:r>
                      <a:r>
                        <a:rPr sz="1200" dirty="0" err="1">
                          <a:solidFill>
                            <a:srgbClr val="152B48"/>
                          </a:solidFill>
                          <a:latin typeface="Montserrat" pitchFamily="2" charset="77"/>
                          <a:cs typeface="Arial"/>
                        </a:rPr>
                        <a:t>c</a:t>
                      </a:r>
                      <a:r>
                        <a:rPr sz="1200" spc="55" dirty="0" err="1">
                          <a:solidFill>
                            <a:srgbClr val="152B48"/>
                          </a:solidFill>
                          <a:latin typeface="Montserrat" pitchFamily="2" charset="77"/>
                          <a:cs typeface="Arial"/>
                        </a:rPr>
                        <a:t>i</a:t>
                      </a:r>
                      <a:r>
                        <a:rPr sz="1200" spc="25" dirty="0" err="1">
                          <a:solidFill>
                            <a:srgbClr val="152B48"/>
                          </a:solidFill>
                          <a:latin typeface="Montserrat" pitchFamily="2" charset="77"/>
                          <a:cs typeface="Arial"/>
                        </a:rPr>
                        <a:t>o</a:t>
                      </a:r>
                      <a:r>
                        <a:rPr lang="es-ES" sz="1200" spc="25" dirty="0">
                          <a:solidFill>
                            <a:srgbClr val="152B48"/>
                          </a:solidFill>
                          <a:latin typeface="Montserrat" pitchFamily="2" charset="77"/>
                          <a:cs typeface="Arial"/>
                        </a:rPr>
                        <a:t>-</a:t>
                      </a:r>
                      <a:r>
                        <a:rPr sz="1200" spc="85" dirty="0" err="1">
                          <a:solidFill>
                            <a:srgbClr val="152B48"/>
                          </a:solidFill>
                          <a:latin typeface="Montserrat" pitchFamily="2" charset="77"/>
                          <a:cs typeface="Arial"/>
                        </a:rPr>
                        <a:t>n</a:t>
                      </a:r>
                      <a:r>
                        <a:rPr sz="1200" spc="55" dirty="0" err="1">
                          <a:solidFill>
                            <a:srgbClr val="152B48"/>
                          </a:solidFill>
                          <a:latin typeface="Montserrat" pitchFamily="2" charset="77"/>
                          <a:cs typeface="Arial"/>
                        </a:rPr>
                        <a:t>e</a:t>
                      </a:r>
                      <a:r>
                        <a:rPr sz="1200" dirty="0" err="1">
                          <a:solidFill>
                            <a:srgbClr val="152B48"/>
                          </a:solidFill>
                          <a:latin typeface="Montserrat" pitchFamily="2" charset="77"/>
                          <a:cs typeface="Arial"/>
                        </a:rPr>
                        <a:t>s</a:t>
                      </a:r>
                      <a:r>
                        <a:rPr sz="1200" dirty="0">
                          <a:solidFill>
                            <a:srgbClr val="152B48"/>
                          </a:solidFill>
                          <a:latin typeface="Montserrat" pitchFamily="2" charset="77"/>
                          <a:cs typeface="Arial"/>
                        </a:rPr>
                        <a:t>  </a:t>
                      </a:r>
                      <a:r>
                        <a:rPr sz="1200" spc="45" dirty="0">
                          <a:solidFill>
                            <a:srgbClr val="152B48"/>
                          </a:solidFill>
                          <a:latin typeface="Montserrat" pitchFamily="2" charset="77"/>
                          <a:cs typeface="Arial"/>
                        </a:rPr>
                        <a:t>con</a:t>
                      </a:r>
                      <a:r>
                        <a:rPr sz="1200" spc="20" dirty="0">
                          <a:solidFill>
                            <a:srgbClr val="152B48"/>
                          </a:solidFill>
                          <a:latin typeface="Montserrat" pitchFamily="2" charset="77"/>
                          <a:cs typeface="Arial"/>
                        </a:rPr>
                        <a:t> </a:t>
                      </a:r>
                      <a:r>
                        <a:rPr sz="1200" spc="60" dirty="0">
                          <a:solidFill>
                            <a:srgbClr val="152B48"/>
                          </a:solidFill>
                          <a:latin typeface="Montserrat" pitchFamily="2" charset="77"/>
                          <a:cs typeface="Arial"/>
                        </a:rPr>
                        <a:t>yodo</a:t>
                      </a:r>
                      <a:endParaRPr sz="1200" dirty="0">
                        <a:solidFill>
                          <a:srgbClr val="152B48"/>
                        </a:solidFill>
                        <a:latin typeface="Montserrat" pitchFamily="2" charset="77"/>
                        <a:cs typeface="Arial"/>
                      </a:endParaRPr>
                    </a:p>
                  </a:txBody>
                  <a:tcPr marL="0" marR="0" marT="42545" marB="0" anchor="ctr">
                    <a:lnL w="12700">
                      <a:solidFill>
                        <a:srgbClr val="3333CC"/>
                      </a:solidFill>
                      <a:prstDash val="solid"/>
                    </a:lnL>
                    <a:lnT w="12700">
                      <a:solidFill>
                        <a:srgbClr val="3333CC"/>
                      </a:solidFill>
                      <a:prstDash val="solid"/>
                    </a:lnT>
                    <a:lnB w="12700">
                      <a:solidFill>
                        <a:srgbClr val="3333CC"/>
                      </a:solidFill>
                      <a:prstDash val="solid"/>
                    </a:lnB>
                    <a:solidFill>
                      <a:srgbClr val="E8E8F6"/>
                    </a:solidFill>
                  </a:tcPr>
                </a:tc>
                <a:tc>
                  <a:txBody>
                    <a:bodyPr/>
                    <a:lstStyle/>
                    <a:p>
                      <a:pPr marL="136525" marR="401320" indent="2540" algn="ctr">
                        <a:lnSpc>
                          <a:spcPct val="100000"/>
                        </a:lnSpc>
                        <a:spcBef>
                          <a:spcPts val="335"/>
                        </a:spcBef>
                      </a:pPr>
                      <a:r>
                        <a:rPr sz="1200" spc="5" dirty="0">
                          <a:solidFill>
                            <a:srgbClr val="152B48"/>
                          </a:solidFill>
                          <a:latin typeface="Montserrat" pitchFamily="2" charset="77"/>
                          <a:cs typeface="Arial"/>
                        </a:rPr>
                        <a:t>Control </a:t>
                      </a:r>
                      <a:r>
                        <a:rPr sz="1200" spc="20" dirty="0" err="1">
                          <a:solidFill>
                            <a:srgbClr val="152B48"/>
                          </a:solidFill>
                          <a:latin typeface="Montserrat" pitchFamily="2" charset="77"/>
                          <a:cs typeface="Arial"/>
                        </a:rPr>
                        <a:t>preqx</a:t>
                      </a:r>
                      <a:r>
                        <a:rPr sz="1200" spc="20" dirty="0">
                          <a:solidFill>
                            <a:srgbClr val="152B48"/>
                          </a:solidFill>
                          <a:latin typeface="Montserrat" pitchFamily="2" charset="77"/>
                          <a:cs typeface="Arial"/>
                        </a:rPr>
                        <a:t> </a:t>
                      </a:r>
                      <a:r>
                        <a:rPr sz="1200" spc="35" dirty="0">
                          <a:solidFill>
                            <a:srgbClr val="152B48"/>
                          </a:solidFill>
                          <a:latin typeface="Montserrat" pitchFamily="2" charset="77"/>
                          <a:cs typeface="Arial"/>
                        </a:rPr>
                        <a:t>rápido </a:t>
                      </a:r>
                      <a:r>
                        <a:rPr sz="1200" spc="30" dirty="0">
                          <a:solidFill>
                            <a:srgbClr val="152B48"/>
                          </a:solidFill>
                          <a:latin typeface="Montserrat" pitchFamily="2" charset="77"/>
                          <a:cs typeface="Arial"/>
                        </a:rPr>
                        <a:t>de  </a:t>
                      </a:r>
                      <a:r>
                        <a:rPr sz="1200" spc="5" dirty="0">
                          <a:solidFill>
                            <a:srgbClr val="152B48"/>
                          </a:solidFill>
                          <a:latin typeface="Montserrat" pitchFamily="2" charset="77"/>
                          <a:cs typeface="Arial"/>
                        </a:rPr>
                        <a:t>hipertiroidismo; </a:t>
                      </a:r>
                      <a:r>
                        <a:rPr sz="1200" spc="35" dirty="0" err="1">
                          <a:solidFill>
                            <a:srgbClr val="152B48"/>
                          </a:solidFill>
                          <a:latin typeface="Montserrat" pitchFamily="2" charset="77"/>
                          <a:cs typeface="Arial"/>
                        </a:rPr>
                        <a:t>tormenta</a:t>
                      </a:r>
                      <a:r>
                        <a:rPr sz="1200" spc="35" dirty="0">
                          <a:solidFill>
                            <a:srgbClr val="152B48"/>
                          </a:solidFill>
                          <a:latin typeface="Montserrat" pitchFamily="2" charset="77"/>
                          <a:cs typeface="Arial"/>
                        </a:rPr>
                        <a:t>  </a:t>
                      </a:r>
                      <a:r>
                        <a:rPr sz="1200" spc="20" dirty="0" err="1">
                          <a:solidFill>
                            <a:srgbClr val="152B48"/>
                          </a:solidFill>
                          <a:latin typeface="Montserrat" pitchFamily="2" charset="77"/>
                          <a:cs typeface="Arial"/>
                        </a:rPr>
                        <a:t>tiroidea</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solidFill>
                      <a:srgbClr val="E8E8F6"/>
                    </a:solidFill>
                  </a:tcPr>
                </a:tc>
                <a:tc>
                  <a:txBody>
                    <a:bodyPr/>
                    <a:lstStyle/>
                    <a:p>
                      <a:pPr marL="160655" algn="ctr">
                        <a:lnSpc>
                          <a:spcPct val="100000"/>
                        </a:lnSpc>
                        <a:spcBef>
                          <a:spcPts val="335"/>
                        </a:spcBef>
                      </a:pPr>
                      <a:r>
                        <a:rPr sz="1200" spc="15" dirty="0">
                          <a:solidFill>
                            <a:srgbClr val="152B48"/>
                          </a:solidFill>
                          <a:latin typeface="Montserrat" pitchFamily="2" charset="77"/>
                          <a:cs typeface="Arial"/>
                        </a:rPr>
                        <a:t>Solución </a:t>
                      </a:r>
                      <a:r>
                        <a:rPr sz="1200" spc="30" dirty="0">
                          <a:solidFill>
                            <a:srgbClr val="152B48"/>
                          </a:solidFill>
                          <a:latin typeface="Montserrat" pitchFamily="2" charset="77"/>
                          <a:cs typeface="Arial"/>
                        </a:rPr>
                        <a:t>de </a:t>
                      </a:r>
                      <a:r>
                        <a:rPr sz="1200" spc="35" dirty="0">
                          <a:solidFill>
                            <a:srgbClr val="152B48"/>
                          </a:solidFill>
                          <a:latin typeface="Montserrat" pitchFamily="2" charset="77"/>
                          <a:cs typeface="Arial"/>
                        </a:rPr>
                        <a:t>lugol </a:t>
                      </a:r>
                      <a:r>
                        <a:rPr sz="1200" spc="-15" dirty="0">
                          <a:solidFill>
                            <a:srgbClr val="152B48"/>
                          </a:solidFill>
                          <a:latin typeface="Montserrat" pitchFamily="2" charset="77"/>
                          <a:cs typeface="Arial"/>
                        </a:rPr>
                        <a:t>(8</a:t>
                      </a:r>
                      <a:r>
                        <a:rPr sz="1200" spc="30" dirty="0">
                          <a:solidFill>
                            <a:srgbClr val="152B48"/>
                          </a:solidFill>
                          <a:latin typeface="Montserrat" pitchFamily="2" charset="77"/>
                          <a:cs typeface="Arial"/>
                        </a:rPr>
                        <a:t> </a:t>
                      </a:r>
                      <a:r>
                        <a:rPr sz="1200" spc="40" dirty="0">
                          <a:solidFill>
                            <a:srgbClr val="152B48"/>
                          </a:solidFill>
                          <a:latin typeface="Montserrat" pitchFamily="2" charset="77"/>
                          <a:cs typeface="Arial"/>
                        </a:rPr>
                        <a:t>mg</a:t>
                      </a:r>
                      <a:endParaRPr sz="1200" dirty="0">
                        <a:solidFill>
                          <a:srgbClr val="152B48"/>
                        </a:solidFill>
                        <a:latin typeface="Montserrat" pitchFamily="2" charset="77"/>
                        <a:cs typeface="Arial"/>
                      </a:endParaRPr>
                    </a:p>
                    <a:p>
                      <a:pPr marL="160655" marR="132080" indent="2540" algn="ctr">
                        <a:lnSpc>
                          <a:spcPct val="100000"/>
                        </a:lnSpc>
                      </a:pPr>
                      <a:r>
                        <a:rPr sz="1200" spc="60" dirty="0">
                          <a:solidFill>
                            <a:srgbClr val="152B48"/>
                          </a:solidFill>
                          <a:latin typeface="Montserrat" pitchFamily="2" charset="77"/>
                          <a:cs typeface="Arial"/>
                        </a:rPr>
                        <a:t>yodo/gota), </a:t>
                      </a:r>
                      <a:r>
                        <a:rPr sz="1200" spc="-5" dirty="0">
                          <a:solidFill>
                            <a:srgbClr val="152B48"/>
                          </a:solidFill>
                          <a:latin typeface="Montserrat" pitchFamily="2" charset="77"/>
                          <a:cs typeface="Arial"/>
                        </a:rPr>
                        <a:t>3 -5 gotas </a:t>
                      </a:r>
                      <a:r>
                        <a:rPr sz="1200" spc="45" dirty="0">
                          <a:solidFill>
                            <a:srgbClr val="152B48"/>
                          </a:solidFill>
                          <a:latin typeface="Montserrat" pitchFamily="2" charset="77"/>
                          <a:cs typeface="Arial"/>
                        </a:rPr>
                        <a:t>3v/d.  </a:t>
                      </a:r>
                      <a:r>
                        <a:rPr sz="1200" spc="-145" dirty="0">
                          <a:solidFill>
                            <a:srgbClr val="152B48"/>
                          </a:solidFill>
                          <a:latin typeface="Montserrat" pitchFamily="2" charset="77"/>
                          <a:cs typeface="Arial"/>
                        </a:rPr>
                        <a:t>SSKI </a:t>
                      </a:r>
                      <a:r>
                        <a:rPr sz="1200" spc="-15" dirty="0">
                          <a:solidFill>
                            <a:srgbClr val="152B48"/>
                          </a:solidFill>
                          <a:latin typeface="Montserrat" pitchFamily="2" charset="77"/>
                          <a:cs typeface="Arial"/>
                        </a:rPr>
                        <a:t>(50 </a:t>
                      </a:r>
                      <a:r>
                        <a:rPr sz="1200" spc="40" dirty="0">
                          <a:solidFill>
                            <a:srgbClr val="152B48"/>
                          </a:solidFill>
                          <a:latin typeface="Montserrat" pitchFamily="2" charset="77"/>
                          <a:cs typeface="Arial"/>
                        </a:rPr>
                        <a:t>mg </a:t>
                      </a:r>
                      <a:r>
                        <a:rPr sz="1200" spc="60" dirty="0">
                          <a:solidFill>
                            <a:srgbClr val="152B48"/>
                          </a:solidFill>
                          <a:latin typeface="Montserrat" pitchFamily="2" charset="77"/>
                          <a:cs typeface="Arial"/>
                        </a:rPr>
                        <a:t>yodo/gota), </a:t>
                      </a:r>
                      <a:r>
                        <a:rPr sz="1200" spc="-5" dirty="0">
                          <a:solidFill>
                            <a:srgbClr val="152B48"/>
                          </a:solidFill>
                          <a:latin typeface="Montserrat" pitchFamily="2" charset="77"/>
                          <a:cs typeface="Arial"/>
                        </a:rPr>
                        <a:t>1 -3  </a:t>
                      </a:r>
                      <a:r>
                        <a:rPr sz="1200" spc="15" dirty="0">
                          <a:solidFill>
                            <a:srgbClr val="152B48"/>
                          </a:solidFill>
                          <a:latin typeface="Montserrat" pitchFamily="2" charset="77"/>
                          <a:cs typeface="Arial"/>
                        </a:rPr>
                        <a:t>gotas</a:t>
                      </a:r>
                      <a:r>
                        <a:rPr sz="1200" spc="45" dirty="0">
                          <a:solidFill>
                            <a:srgbClr val="152B48"/>
                          </a:solidFill>
                          <a:latin typeface="Montserrat" pitchFamily="2" charset="77"/>
                          <a:cs typeface="Arial"/>
                        </a:rPr>
                        <a:t> </a:t>
                      </a:r>
                      <a:r>
                        <a:rPr sz="1200" spc="35" dirty="0">
                          <a:solidFill>
                            <a:srgbClr val="152B48"/>
                          </a:solidFill>
                          <a:latin typeface="Montserrat" pitchFamily="2" charset="77"/>
                          <a:cs typeface="Arial"/>
                        </a:rPr>
                        <a:t>3v/día.</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solidFill>
                      <a:srgbClr val="E8E8F6"/>
                    </a:solidFill>
                  </a:tcPr>
                </a:tc>
                <a:tc>
                  <a:txBody>
                    <a:bodyPr/>
                    <a:lstStyle/>
                    <a:p>
                      <a:pPr marL="153670" algn="ctr">
                        <a:lnSpc>
                          <a:spcPct val="100000"/>
                        </a:lnSpc>
                        <a:spcBef>
                          <a:spcPts val="335"/>
                        </a:spcBef>
                      </a:pPr>
                      <a:r>
                        <a:rPr sz="1200" dirty="0">
                          <a:solidFill>
                            <a:srgbClr val="152B48"/>
                          </a:solidFill>
                          <a:latin typeface="Montserrat" pitchFamily="2" charset="77"/>
                          <a:cs typeface="Arial"/>
                        </a:rPr>
                        <a:t>N</a:t>
                      </a:r>
                      <a:r>
                        <a:rPr lang="es-CO" sz="1200" dirty="0">
                          <a:solidFill>
                            <a:srgbClr val="152B48"/>
                          </a:solidFill>
                          <a:latin typeface="Montserrat" pitchFamily="2" charset="77"/>
                          <a:cs typeface="Arial"/>
                        </a:rPr>
                        <a:t>á</a:t>
                      </a:r>
                      <a:r>
                        <a:rPr sz="1200" dirty="0" err="1">
                          <a:solidFill>
                            <a:srgbClr val="152B48"/>
                          </a:solidFill>
                          <a:latin typeface="Montserrat" pitchFamily="2" charset="77"/>
                          <a:cs typeface="Arial"/>
                        </a:rPr>
                        <a:t>useas</a:t>
                      </a:r>
                      <a:r>
                        <a:rPr sz="1200" dirty="0">
                          <a:solidFill>
                            <a:srgbClr val="152B48"/>
                          </a:solidFill>
                          <a:latin typeface="Montserrat" pitchFamily="2" charset="77"/>
                          <a:cs typeface="Arial"/>
                        </a:rPr>
                        <a:t>, </a:t>
                      </a:r>
                      <a:r>
                        <a:rPr sz="1200" spc="25" dirty="0">
                          <a:solidFill>
                            <a:srgbClr val="152B48"/>
                          </a:solidFill>
                          <a:latin typeface="Montserrat" pitchFamily="2" charset="77"/>
                          <a:cs typeface="Arial"/>
                        </a:rPr>
                        <a:t>v</a:t>
                      </a:r>
                      <a:r>
                        <a:rPr lang="es-CO" sz="1200" spc="25" dirty="0">
                          <a:solidFill>
                            <a:srgbClr val="152B48"/>
                          </a:solidFill>
                          <a:latin typeface="Montserrat" pitchFamily="2" charset="77"/>
                          <a:cs typeface="Arial"/>
                        </a:rPr>
                        <a:t>ó</a:t>
                      </a:r>
                      <a:r>
                        <a:rPr sz="1200" spc="25" dirty="0" err="1">
                          <a:solidFill>
                            <a:srgbClr val="152B48"/>
                          </a:solidFill>
                          <a:latin typeface="Montserrat" pitchFamily="2" charset="77"/>
                          <a:cs typeface="Arial"/>
                        </a:rPr>
                        <a:t>mito</a:t>
                      </a:r>
                      <a:r>
                        <a:rPr sz="1200" spc="25" dirty="0">
                          <a:solidFill>
                            <a:srgbClr val="152B48"/>
                          </a:solidFill>
                          <a:latin typeface="Montserrat" pitchFamily="2" charset="77"/>
                          <a:cs typeface="Arial"/>
                        </a:rPr>
                        <a:t> </a:t>
                      </a:r>
                      <a:r>
                        <a:rPr sz="1200" dirty="0">
                          <a:solidFill>
                            <a:srgbClr val="152B48"/>
                          </a:solidFill>
                          <a:latin typeface="Montserrat" pitchFamily="2" charset="77"/>
                          <a:cs typeface="Arial"/>
                        </a:rPr>
                        <a:t>y</a:t>
                      </a:r>
                      <a:r>
                        <a:rPr sz="1200" spc="114" dirty="0">
                          <a:solidFill>
                            <a:srgbClr val="152B48"/>
                          </a:solidFill>
                          <a:latin typeface="Montserrat" pitchFamily="2" charset="77"/>
                          <a:cs typeface="Arial"/>
                        </a:rPr>
                        <a:t> </a:t>
                      </a:r>
                      <a:r>
                        <a:rPr sz="1200" spc="15" dirty="0">
                          <a:solidFill>
                            <a:srgbClr val="152B48"/>
                          </a:solidFill>
                          <a:latin typeface="Montserrat" pitchFamily="2" charset="77"/>
                          <a:cs typeface="Arial"/>
                        </a:rPr>
                        <a:t>diarrea.</a:t>
                      </a:r>
                      <a:endParaRPr sz="1200" dirty="0">
                        <a:solidFill>
                          <a:srgbClr val="152B48"/>
                        </a:solidFill>
                        <a:latin typeface="Montserrat" pitchFamily="2" charset="77"/>
                        <a:cs typeface="Arial"/>
                      </a:endParaRPr>
                    </a:p>
                  </a:txBody>
                  <a:tcPr marL="0" marR="0" marT="42545" marB="0" anchor="ctr">
                    <a:lnR w="12700">
                      <a:solidFill>
                        <a:srgbClr val="3333CC"/>
                      </a:solidFill>
                      <a:prstDash val="solid"/>
                    </a:lnR>
                    <a:lnT w="12700">
                      <a:solidFill>
                        <a:srgbClr val="3333CC"/>
                      </a:solidFill>
                      <a:prstDash val="solid"/>
                    </a:lnT>
                    <a:lnB w="12700">
                      <a:solidFill>
                        <a:srgbClr val="3333CC"/>
                      </a:solidFill>
                      <a:prstDash val="solid"/>
                    </a:lnB>
                    <a:solidFill>
                      <a:srgbClr val="E8E8F6"/>
                    </a:solidFill>
                  </a:tcPr>
                </a:tc>
                <a:extLst>
                  <a:ext uri="{0D108BD9-81ED-4DB2-BD59-A6C34878D82A}">
                    <a16:rowId xmlns:a16="http://schemas.microsoft.com/office/drawing/2014/main" val="10003"/>
                  </a:ext>
                </a:extLst>
              </a:tr>
              <a:tr h="931305">
                <a:tc>
                  <a:txBody>
                    <a:bodyPr/>
                    <a:lstStyle/>
                    <a:p>
                      <a:pPr marL="97155" marR="322580" indent="6350" algn="ctr">
                        <a:lnSpc>
                          <a:spcPct val="100000"/>
                        </a:lnSpc>
                        <a:spcBef>
                          <a:spcPts val="335"/>
                        </a:spcBef>
                      </a:pPr>
                      <a:r>
                        <a:rPr sz="1200" spc="55" dirty="0">
                          <a:solidFill>
                            <a:srgbClr val="152B48"/>
                          </a:solidFill>
                          <a:latin typeface="Montserrat" pitchFamily="2" charset="77"/>
                          <a:cs typeface="Arial"/>
                        </a:rPr>
                        <a:t>Carbonato </a:t>
                      </a:r>
                      <a:r>
                        <a:rPr sz="1200" spc="30" dirty="0">
                          <a:solidFill>
                            <a:srgbClr val="152B48"/>
                          </a:solidFill>
                          <a:latin typeface="Montserrat" pitchFamily="2" charset="77"/>
                          <a:cs typeface="Arial"/>
                        </a:rPr>
                        <a:t>de  </a:t>
                      </a:r>
                      <a:r>
                        <a:rPr sz="1200" dirty="0">
                          <a:solidFill>
                            <a:srgbClr val="152B48"/>
                          </a:solidFill>
                          <a:latin typeface="Montserrat" pitchFamily="2" charset="77"/>
                          <a:cs typeface="Arial"/>
                        </a:rPr>
                        <a:t>litio</a:t>
                      </a:r>
                      <a:endParaRPr sz="1200">
                        <a:solidFill>
                          <a:srgbClr val="152B48"/>
                        </a:solidFill>
                        <a:latin typeface="Montserrat" pitchFamily="2" charset="77"/>
                        <a:cs typeface="Arial"/>
                      </a:endParaRPr>
                    </a:p>
                  </a:txBody>
                  <a:tcPr marL="0" marR="0" marT="42545" marB="0" anchor="ctr">
                    <a:lnL w="12700">
                      <a:solidFill>
                        <a:srgbClr val="3333CC"/>
                      </a:solidFill>
                      <a:prstDash val="solid"/>
                    </a:lnL>
                    <a:lnT w="12700">
                      <a:solidFill>
                        <a:srgbClr val="3333CC"/>
                      </a:solidFill>
                      <a:prstDash val="solid"/>
                    </a:lnT>
                    <a:lnB w="12700">
                      <a:solidFill>
                        <a:srgbClr val="3333CC"/>
                      </a:solidFill>
                      <a:prstDash val="solid"/>
                    </a:lnB>
                  </a:tcPr>
                </a:tc>
                <a:tc>
                  <a:txBody>
                    <a:bodyPr/>
                    <a:lstStyle/>
                    <a:p>
                      <a:pPr marL="143510" marR="355600" indent="-11430" algn="ctr">
                        <a:lnSpc>
                          <a:spcPct val="100000"/>
                        </a:lnSpc>
                        <a:spcBef>
                          <a:spcPts val="335"/>
                        </a:spcBef>
                      </a:pPr>
                      <a:r>
                        <a:rPr sz="1200" spc="20" dirty="0">
                          <a:solidFill>
                            <a:srgbClr val="152B48"/>
                          </a:solidFill>
                          <a:latin typeface="Montserrat" pitchFamily="2" charset="77"/>
                          <a:cs typeface="Arial"/>
                        </a:rPr>
                        <a:t>Pre</a:t>
                      </a:r>
                      <a:r>
                        <a:rPr lang="es-ES" sz="1200" spc="20" dirty="0">
                          <a:solidFill>
                            <a:srgbClr val="152B48"/>
                          </a:solidFill>
                          <a:latin typeface="Montserrat" pitchFamily="2" charset="77"/>
                          <a:cs typeface="Arial"/>
                        </a:rPr>
                        <a:t> </a:t>
                      </a:r>
                      <a:r>
                        <a:rPr sz="1200" spc="20" dirty="0">
                          <a:solidFill>
                            <a:srgbClr val="152B48"/>
                          </a:solidFill>
                          <a:latin typeface="Montserrat" pitchFamily="2" charset="77"/>
                          <a:cs typeface="Arial"/>
                        </a:rPr>
                        <a:t>radio</a:t>
                      </a:r>
                      <a:r>
                        <a:rPr lang="es-ES" sz="1200" spc="20" dirty="0">
                          <a:solidFill>
                            <a:srgbClr val="152B48"/>
                          </a:solidFill>
                          <a:latin typeface="Montserrat" pitchFamily="2" charset="77"/>
                          <a:cs typeface="Arial"/>
                        </a:rPr>
                        <a:t> </a:t>
                      </a:r>
                      <a:r>
                        <a:rPr sz="1200" spc="20" dirty="0" err="1">
                          <a:solidFill>
                            <a:srgbClr val="152B48"/>
                          </a:solidFill>
                          <a:latin typeface="Montserrat" pitchFamily="2" charset="77"/>
                          <a:cs typeface="Arial"/>
                        </a:rPr>
                        <a:t>yo</a:t>
                      </a:r>
                      <a:r>
                        <a:rPr sz="1200" spc="35" dirty="0" err="1">
                          <a:solidFill>
                            <a:srgbClr val="152B48"/>
                          </a:solidFill>
                          <a:latin typeface="Montserrat" pitchFamily="2" charset="77"/>
                          <a:cs typeface="Arial"/>
                        </a:rPr>
                        <a:t>do</a:t>
                      </a:r>
                      <a:r>
                        <a:rPr sz="1200" spc="35" dirty="0">
                          <a:solidFill>
                            <a:srgbClr val="152B48"/>
                          </a:solidFill>
                          <a:latin typeface="Montserrat" pitchFamily="2" charset="77"/>
                          <a:cs typeface="Arial"/>
                        </a:rPr>
                        <a:t>; </a:t>
                      </a:r>
                      <a:r>
                        <a:rPr sz="1200" spc="25" dirty="0">
                          <a:solidFill>
                            <a:srgbClr val="152B48"/>
                          </a:solidFill>
                          <a:latin typeface="Montserrat" pitchFamily="2" charset="77"/>
                          <a:cs typeface="Arial"/>
                        </a:rPr>
                        <a:t>adjunto</a:t>
                      </a:r>
                      <a:r>
                        <a:rPr sz="1200" spc="-50" dirty="0">
                          <a:solidFill>
                            <a:srgbClr val="152B48"/>
                          </a:solidFill>
                          <a:latin typeface="Montserrat" pitchFamily="2" charset="77"/>
                          <a:cs typeface="Arial"/>
                        </a:rPr>
                        <a:t> </a:t>
                      </a:r>
                      <a:r>
                        <a:rPr sz="1200" dirty="0">
                          <a:solidFill>
                            <a:srgbClr val="152B48"/>
                          </a:solidFill>
                          <a:latin typeface="Montserrat" pitchFamily="2" charset="77"/>
                          <a:cs typeface="Arial"/>
                        </a:rPr>
                        <a:t>a  </a:t>
                      </a:r>
                      <a:r>
                        <a:rPr sz="1200" spc="25" dirty="0">
                          <a:solidFill>
                            <a:srgbClr val="152B48"/>
                          </a:solidFill>
                          <a:latin typeface="Montserrat" pitchFamily="2" charset="77"/>
                          <a:cs typeface="Arial"/>
                        </a:rPr>
                        <a:t>corto </a:t>
                      </a:r>
                      <a:r>
                        <a:rPr sz="1200" dirty="0">
                          <a:solidFill>
                            <a:srgbClr val="152B48"/>
                          </a:solidFill>
                          <a:latin typeface="Montserrat" pitchFamily="2" charset="77"/>
                          <a:cs typeface="Arial"/>
                        </a:rPr>
                        <a:t>plazo a</a:t>
                      </a:r>
                      <a:r>
                        <a:rPr sz="1200" spc="-60" dirty="0">
                          <a:solidFill>
                            <a:srgbClr val="152B48"/>
                          </a:solidFill>
                          <a:latin typeface="Montserrat" pitchFamily="2" charset="77"/>
                          <a:cs typeface="Arial"/>
                        </a:rPr>
                        <a:t> </a:t>
                      </a:r>
                      <a:r>
                        <a:rPr sz="1200" spc="5" dirty="0">
                          <a:solidFill>
                            <a:srgbClr val="152B48"/>
                          </a:solidFill>
                          <a:latin typeface="Montserrat" pitchFamily="2" charset="77"/>
                          <a:cs typeface="Arial"/>
                        </a:rPr>
                        <a:t>MMI/CMZ;</a:t>
                      </a:r>
                      <a:endParaRPr sz="1200" dirty="0">
                        <a:solidFill>
                          <a:srgbClr val="152B48"/>
                        </a:solidFill>
                        <a:latin typeface="Montserrat" pitchFamily="2" charset="77"/>
                        <a:cs typeface="Arial"/>
                      </a:endParaRPr>
                    </a:p>
                    <a:p>
                      <a:pPr marL="132715" algn="ctr">
                        <a:lnSpc>
                          <a:spcPct val="100000"/>
                        </a:lnSpc>
                      </a:pPr>
                      <a:r>
                        <a:rPr sz="1200" spc="30" dirty="0">
                          <a:solidFill>
                            <a:srgbClr val="152B48"/>
                          </a:solidFill>
                          <a:latin typeface="Montserrat" pitchFamily="2" charset="77"/>
                          <a:cs typeface="Arial"/>
                        </a:rPr>
                        <a:t>intolerancia </a:t>
                      </a:r>
                      <a:r>
                        <a:rPr sz="1200" dirty="0">
                          <a:solidFill>
                            <a:srgbClr val="152B48"/>
                          </a:solidFill>
                          <a:latin typeface="Montserrat" pitchFamily="2" charset="77"/>
                          <a:cs typeface="Arial"/>
                        </a:rPr>
                        <a:t>a </a:t>
                      </a:r>
                      <a:r>
                        <a:rPr sz="1200" spc="-25" dirty="0">
                          <a:solidFill>
                            <a:srgbClr val="152B48"/>
                          </a:solidFill>
                          <a:latin typeface="Montserrat" pitchFamily="2" charset="77"/>
                          <a:cs typeface="Arial"/>
                        </a:rPr>
                        <a:t>las</a:t>
                      </a:r>
                      <a:r>
                        <a:rPr sz="1200" spc="75" dirty="0">
                          <a:solidFill>
                            <a:srgbClr val="152B48"/>
                          </a:solidFill>
                          <a:latin typeface="Montserrat" pitchFamily="2" charset="77"/>
                          <a:cs typeface="Arial"/>
                        </a:rPr>
                        <a:t> </a:t>
                      </a:r>
                      <a:r>
                        <a:rPr sz="1200" spc="15" dirty="0" err="1">
                          <a:solidFill>
                            <a:srgbClr val="152B48"/>
                          </a:solidFill>
                          <a:latin typeface="Montserrat" pitchFamily="2" charset="77"/>
                          <a:cs typeface="Arial"/>
                        </a:rPr>
                        <a:t>tionamidas</a:t>
                      </a:r>
                      <a:r>
                        <a:rPr lang="es-ES" sz="1200" spc="1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8910" marR="224154" indent="-1270" algn="ctr">
                        <a:lnSpc>
                          <a:spcPct val="100000"/>
                        </a:lnSpc>
                        <a:spcBef>
                          <a:spcPts val="335"/>
                        </a:spcBef>
                      </a:pPr>
                      <a:r>
                        <a:rPr sz="1200" spc="35" dirty="0">
                          <a:solidFill>
                            <a:srgbClr val="152B48"/>
                          </a:solidFill>
                          <a:latin typeface="Montserrat" pitchFamily="2" charset="77"/>
                          <a:cs typeface="Arial"/>
                        </a:rPr>
                        <a:t>Carbonato </a:t>
                      </a:r>
                      <a:r>
                        <a:rPr sz="1200" spc="30" dirty="0">
                          <a:solidFill>
                            <a:srgbClr val="152B48"/>
                          </a:solidFill>
                          <a:latin typeface="Montserrat" pitchFamily="2" charset="77"/>
                          <a:cs typeface="Arial"/>
                        </a:rPr>
                        <a:t>de </a:t>
                      </a:r>
                      <a:r>
                        <a:rPr sz="1200" dirty="0">
                          <a:solidFill>
                            <a:srgbClr val="152B48"/>
                          </a:solidFill>
                          <a:latin typeface="Montserrat" pitchFamily="2" charset="77"/>
                          <a:cs typeface="Arial"/>
                        </a:rPr>
                        <a:t>litio </a:t>
                      </a:r>
                      <a:r>
                        <a:rPr sz="1200" spc="-10" dirty="0">
                          <a:solidFill>
                            <a:srgbClr val="152B48"/>
                          </a:solidFill>
                          <a:latin typeface="Montserrat" pitchFamily="2" charset="77"/>
                          <a:cs typeface="Arial"/>
                        </a:rPr>
                        <a:t>600 -900  </a:t>
                      </a:r>
                      <a:r>
                        <a:rPr sz="1200" spc="40" dirty="0">
                          <a:solidFill>
                            <a:srgbClr val="152B48"/>
                          </a:solidFill>
                          <a:latin typeface="Montserrat" pitchFamily="2" charset="77"/>
                          <a:cs typeface="Arial"/>
                        </a:rPr>
                        <a:t>mg</a:t>
                      </a:r>
                      <a:r>
                        <a:rPr sz="1200" spc="-180" dirty="0">
                          <a:solidFill>
                            <a:srgbClr val="152B48"/>
                          </a:solidFill>
                          <a:latin typeface="Montserrat" pitchFamily="2" charset="77"/>
                          <a:cs typeface="Arial"/>
                        </a:rPr>
                        <a:t> </a:t>
                      </a:r>
                      <a:r>
                        <a:rPr sz="1200" spc="20" dirty="0">
                          <a:solidFill>
                            <a:srgbClr val="152B48"/>
                          </a:solidFill>
                          <a:latin typeface="Montserrat" pitchFamily="2" charset="77"/>
                          <a:cs typeface="Arial"/>
                        </a:rPr>
                        <a:t>/día</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5100" marR="408305" indent="-11430" algn="ctr">
                        <a:lnSpc>
                          <a:spcPct val="100000"/>
                        </a:lnSpc>
                        <a:spcBef>
                          <a:spcPts val="335"/>
                        </a:spcBef>
                      </a:pPr>
                      <a:r>
                        <a:rPr sz="1200" spc="-10" dirty="0">
                          <a:solidFill>
                            <a:srgbClr val="152B48"/>
                          </a:solidFill>
                          <a:latin typeface="Montserrat" pitchFamily="2" charset="77"/>
                          <a:cs typeface="Arial"/>
                        </a:rPr>
                        <a:t>Temblor, </a:t>
                      </a:r>
                      <a:r>
                        <a:rPr sz="1200" dirty="0">
                          <a:solidFill>
                            <a:srgbClr val="152B48"/>
                          </a:solidFill>
                          <a:latin typeface="Montserrat" pitchFamily="2" charset="77"/>
                          <a:cs typeface="Arial"/>
                        </a:rPr>
                        <a:t>poliuria, </a:t>
                      </a:r>
                      <a:r>
                        <a:rPr sz="1200" spc="25" dirty="0">
                          <a:solidFill>
                            <a:srgbClr val="152B48"/>
                          </a:solidFill>
                          <a:latin typeface="Montserrat" pitchFamily="2" charset="77"/>
                          <a:cs typeface="Arial"/>
                        </a:rPr>
                        <a:t>falla </a:t>
                      </a:r>
                      <a:r>
                        <a:rPr sz="1200" spc="30" dirty="0">
                          <a:solidFill>
                            <a:srgbClr val="152B48"/>
                          </a:solidFill>
                          <a:latin typeface="Montserrat" pitchFamily="2" charset="77"/>
                          <a:cs typeface="Arial"/>
                        </a:rPr>
                        <a:t>renal, </a:t>
                      </a:r>
                      <a:r>
                        <a:rPr sz="1200" dirty="0" err="1">
                          <a:solidFill>
                            <a:srgbClr val="152B48"/>
                          </a:solidFill>
                          <a:latin typeface="Montserrat" pitchFamily="2" charset="77"/>
                          <a:cs typeface="Arial"/>
                        </a:rPr>
                        <a:t>convulsiones</a:t>
                      </a:r>
                      <a:r>
                        <a:rPr sz="1200" dirty="0">
                          <a:solidFill>
                            <a:srgbClr val="152B48"/>
                          </a:solidFill>
                          <a:latin typeface="Montserrat" pitchFamily="2" charset="77"/>
                          <a:cs typeface="Arial"/>
                        </a:rPr>
                        <a:t>,</a:t>
                      </a:r>
                      <a:r>
                        <a:rPr sz="1200" spc="50" dirty="0">
                          <a:solidFill>
                            <a:srgbClr val="152B48"/>
                          </a:solidFill>
                          <a:latin typeface="Montserrat" pitchFamily="2" charset="77"/>
                          <a:cs typeface="Arial"/>
                        </a:rPr>
                        <a:t> </a:t>
                      </a:r>
                      <a:r>
                        <a:rPr sz="1200" spc="-15" dirty="0">
                          <a:solidFill>
                            <a:srgbClr val="152B48"/>
                          </a:solidFill>
                          <a:latin typeface="Montserrat" pitchFamily="2" charset="77"/>
                          <a:cs typeface="Arial"/>
                        </a:rPr>
                        <a:t>arritmias,</a:t>
                      </a:r>
                      <a:endParaRPr sz="1200" dirty="0">
                        <a:solidFill>
                          <a:srgbClr val="152B48"/>
                        </a:solidFill>
                        <a:latin typeface="Montserrat" pitchFamily="2" charset="77"/>
                        <a:cs typeface="Arial"/>
                      </a:endParaRPr>
                    </a:p>
                    <a:p>
                      <a:pPr marL="162560" algn="ctr">
                        <a:lnSpc>
                          <a:spcPct val="100000"/>
                        </a:lnSpc>
                      </a:pPr>
                      <a:r>
                        <a:rPr sz="1200" spc="45" dirty="0">
                          <a:solidFill>
                            <a:srgbClr val="152B48"/>
                          </a:solidFill>
                          <a:latin typeface="Montserrat" pitchFamily="2" charset="77"/>
                          <a:cs typeface="Arial"/>
                        </a:rPr>
                        <a:t>ganancia </a:t>
                      </a:r>
                      <a:r>
                        <a:rPr sz="1200" spc="30" dirty="0">
                          <a:solidFill>
                            <a:srgbClr val="152B48"/>
                          </a:solidFill>
                          <a:latin typeface="Montserrat" pitchFamily="2" charset="77"/>
                          <a:cs typeface="Arial"/>
                        </a:rPr>
                        <a:t>de</a:t>
                      </a:r>
                      <a:r>
                        <a:rPr sz="1200" spc="190" dirty="0">
                          <a:solidFill>
                            <a:srgbClr val="152B48"/>
                          </a:solidFill>
                          <a:latin typeface="Montserrat" pitchFamily="2" charset="77"/>
                          <a:cs typeface="Arial"/>
                        </a:rPr>
                        <a:t> </a:t>
                      </a:r>
                      <a:r>
                        <a:rPr sz="1200" dirty="0">
                          <a:solidFill>
                            <a:srgbClr val="152B48"/>
                          </a:solidFill>
                          <a:latin typeface="Montserrat" pitchFamily="2" charset="77"/>
                          <a:cs typeface="Arial"/>
                        </a:rPr>
                        <a:t>peso.</a:t>
                      </a:r>
                    </a:p>
                  </a:txBody>
                  <a:tcPr marL="0" marR="0" marT="42545" marB="0" anchor="ctr">
                    <a:lnR w="12700">
                      <a:solidFill>
                        <a:srgbClr val="3333CC"/>
                      </a:solidFill>
                      <a:prstDash val="solid"/>
                    </a:lnR>
                    <a:lnT w="12700">
                      <a:solidFill>
                        <a:srgbClr val="3333CC"/>
                      </a:solidFill>
                      <a:prstDash val="solid"/>
                    </a:lnT>
                    <a:lnB w="12700">
                      <a:solidFill>
                        <a:srgbClr val="3333CC"/>
                      </a:solidFill>
                      <a:prstDash val="solid"/>
                    </a:lnB>
                  </a:tcPr>
                </a:tc>
                <a:extLst>
                  <a:ext uri="{0D108BD9-81ED-4DB2-BD59-A6C34878D82A}">
                    <a16:rowId xmlns:a16="http://schemas.microsoft.com/office/drawing/2014/main" val="10004"/>
                  </a:ext>
                </a:extLst>
              </a:tr>
              <a:tr h="753325">
                <a:tc>
                  <a:txBody>
                    <a:bodyPr/>
                    <a:lstStyle/>
                    <a:p>
                      <a:pPr marL="104775" algn="ctr">
                        <a:lnSpc>
                          <a:spcPct val="100000"/>
                        </a:lnSpc>
                        <a:spcBef>
                          <a:spcPts val="335"/>
                        </a:spcBef>
                      </a:pPr>
                      <a:r>
                        <a:rPr sz="1200" spc="30" dirty="0">
                          <a:solidFill>
                            <a:srgbClr val="152B48"/>
                          </a:solidFill>
                          <a:latin typeface="Montserrat" pitchFamily="2" charset="77"/>
                          <a:cs typeface="Arial"/>
                        </a:rPr>
                        <a:t>Glucocorticoides</a:t>
                      </a:r>
                      <a:endParaRPr sz="1200">
                        <a:solidFill>
                          <a:srgbClr val="152B48"/>
                        </a:solidFill>
                        <a:latin typeface="Montserrat" pitchFamily="2" charset="77"/>
                        <a:cs typeface="Arial"/>
                      </a:endParaRPr>
                    </a:p>
                  </a:txBody>
                  <a:tcPr marL="0" marR="0" marT="42545" marB="0" anchor="ctr">
                    <a:lnL w="12700">
                      <a:solidFill>
                        <a:srgbClr val="3333CC"/>
                      </a:solidFill>
                      <a:prstDash val="solid"/>
                    </a:lnL>
                    <a:lnT w="12700">
                      <a:solidFill>
                        <a:srgbClr val="3333CC"/>
                      </a:solidFill>
                      <a:prstDash val="solid"/>
                    </a:lnT>
                    <a:lnB w="12700">
                      <a:solidFill>
                        <a:srgbClr val="3333CC"/>
                      </a:solidFill>
                      <a:prstDash val="solid"/>
                    </a:lnB>
                    <a:solidFill>
                      <a:srgbClr val="E8E8F6"/>
                    </a:solidFill>
                  </a:tcPr>
                </a:tc>
                <a:tc>
                  <a:txBody>
                    <a:bodyPr/>
                    <a:lstStyle/>
                    <a:p>
                      <a:pPr marL="136525" marR="401320" indent="2540" algn="ctr">
                        <a:lnSpc>
                          <a:spcPct val="100000"/>
                        </a:lnSpc>
                        <a:spcBef>
                          <a:spcPts val="335"/>
                        </a:spcBef>
                      </a:pPr>
                      <a:r>
                        <a:rPr sz="1200" spc="5" dirty="0">
                          <a:solidFill>
                            <a:srgbClr val="152B48"/>
                          </a:solidFill>
                          <a:latin typeface="Montserrat" pitchFamily="2" charset="77"/>
                          <a:cs typeface="Arial"/>
                        </a:rPr>
                        <a:t>Control </a:t>
                      </a:r>
                      <a:r>
                        <a:rPr sz="1200" spc="20" dirty="0">
                          <a:solidFill>
                            <a:srgbClr val="152B48"/>
                          </a:solidFill>
                          <a:latin typeface="Montserrat" pitchFamily="2" charset="77"/>
                          <a:cs typeface="Arial"/>
                        </a:rPr>
                        <a:t>preqx </a:t>
                      </a:r>
                      <a:r>
                        <a:rPr sz="1200" spc="35" dirty="0">
                          <a:solidFill>
                            <a:srgbClr val="152B48"/>
                          </a:solidFill>
                          <a:latin typeface="Montserrat" pitchFamily="2" charset="77"/>
                          <a:cs typeface="Arial"/>
                        </a:rPr>
                        <a:t>rápido </a:t>
                      </a:r>
                      <a:r>
                        <a:rPr sz="1200" spc="30" dirty="0">
                          <a:solidFill>
                            <a:srgbClr val="152B48"/>
                          </a:solidFill>
                          <a:latin typeface="Montserrat" pitchFamily="2" charset="77"/>
                          <a:cs typeface="Arial"/>
                        </a:rPr>
                        <a:t>de  </a:t>
                      </a:r>
                      <a:r>
                        <a:rPr sz="1200" spc="5" dirty="0">
                          <a:solidFill>
                            <a:srgbClr val="152B48"/>
                          </a:solidFill>
                          <a:latin typeface="Montserrat" pitchFamily="2" charset="77"/>
                          <a:cs typeface="Arial"/>
                        </a:rPr>
                        <a:t>hipertiroidismo; </a:t>
                      </a:r>
                      <a:r>
                        <a:rPr sz="1200" spc="35" dirty="0" err="1">
                          <a:solidFill>
                            <a:srgbClr val="152B48"/>
                          </a:solidFill>
                          <a:latin typeface="Montserrat" pitchFamily="2" charset="77"/>
                          <a:cs typeface="Arial"/>
                        </a:rPr>
                        <a:t>tormenta</a:t>
                      </a:r>
                      <a:r>
                        <a:rPr sz="1200" spc="35" dirty="0">
                          <a:solidFill>
                            <a:srgbClr val="152B48"/>
                          </a:solidFill>
                          <a:latin typeface="Montserrat" pitchFamily="2" charset="77"/>
                          <a:cs typeface="Arial"/>
                        </a:rPr>
                        <a:t>  </a:t>
                      </a:r>
                      <a:r>
                        <a:rPr sz="1200" spc="20" dirty="0" err="1">
                          <a:solidFill>
                            <a:srgbClr val="152B48"/>
                          </a:solidFill>
                          <a:latin typeface="Montserrat" pitchFamily="2" charset="77"/>
                          <a:cs typeface="Arial"/>
                        </a:rPr>
                        <a:t>tiroidea</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solidFill>
                      <a:srgbClr val="E8E8F6"/>
                    </a:solidFill>
                  </a:tcPr>
                </a:tc>
                <a:tc>
                  <a:txBody>
                    <a:bodyPr/>
                    <a:lstStyle/>
                    <a:p>
                      <a:pPr marL="170815" marR="163830" indent="-10160" algn="ctr">
                        <a:lnSpc>
                          <a:spcPct val="100000"/>
                        </a:lnSpc>
                        <a:spcBef>
                          <a:spcPts val="335"/>
                        </a:spcBef>
                      </a:pPr>
                      <a:r>
                        <a:rPr sz="1200" spc="5" dirty="0">
                          <a:solidFill>
                            <a:srgbClr val="152B48"/>
                          </a:solidFill>
                          <a:latin typeface="Montserrat" pitchFamily="2" charset="77"/>
                          <a:cs typeface="Arial"/>
                        </a:rPr>
                        <a:t>Hidrocortisona </a:t>
                      </a:r>
                      <a:r>
                        <a:rPr sz="1200" spc="-10" dirty="0">
                          <a:solidFill>
                            <a:srgbClr val="152B48"/>
                          </a:solidFill>
                          <a:latin typeface="Montserrat" pitchFamily="2" charset="77"/>
                          <a:cs typeface="Arial"/>
                        </a:rPr>
                        <a:t>100 </a:t>
                      </a:r>
                      <a:r>
                        <a:rPr sz="1200" spc="40" dirty="0">
                          <a:solidFill>
                            <a:srgbClr val="152B48"/>
                          </a:solidFill>
                          <a:latin typeface="Montserrat" pitchFamily="2" charset="77"/>
                          <a:cs typeface="Arial"/>
                        </a:rPr>
                        <a:t>mg </a:t>
                      </a:r>
                      <a:r>
                        <a:rPr sz="1200" spc="30" dirty="0">
                          <a:solidFill>
                            <a:srgbClr val="152B48"/>
                          </a:solidFill>
                          <a:latin typeface="Montserrat" pitchFamily="2" charset="77"/>
                          <a:cs typeface="Arial"/>
                        </a:rPr>
                        <a:t>c/8 </a:t>
                      </a:r>
                      <a:r>
                        <a:rPr sz="1200" spc="-5" dirty="0">
                          <a:solidFill>
                            <a:srgbClr val="152B48"/>
                          </a:solidFill>
                          <a:latin typeface="Montserrat" pitchFamily="2" charset="77"/>
                          <a:cs typeface="Arial"/>
                        </a:rPr>
                        <a:t>h;  </a:t>
                      </a:r>
                      <a:r>
                        <a:rPr sz="1200" spc="40" dirty="0">
                          <a:solidFill>
                            <a:srgbClr val="152B48"/>
                          </a:solidFill>
                          <a:latin typeface="Montserrat" pitchFamily="2" charset="77"/>
                          <a:cs typeface="Arial"/>
                        </a:rPr>
                        <a:t>dexametasona </a:t>
                      </a:r>
                      <a:r>
                        <a:rPr sz="1200" spc="-5" dirty="0">
                          <a:solidFill>
                            <a:srgbClr val="152B48"/>
                          </a:solidFill>
                          <a:latin typeface="Montserrat" pitchFamily="2" charset="77"/>
                          <a:cs typeface="Arial"/>
                        </a:rPr>
                        <a:t>2 </a:t>
                      </a:r>
                      <a:r>
                        <a:rPr sz="1200" spc="40" dirty="0">
                          <a:solidFill>
                            <a:srgbClr val="152B48"/>
                          </a:solidFill>
                          <a:latin typeface="Montserrat" pitchFamily="2" charset="77"/>
                          <a:cs typeface="Arial"/>
                        </a:rPr>
                        <a:t>mg </a:t>
                      </a:r>
                      <a:r>
                        <a:rPr sz="1200" spc="30" dirty="0">
                          <a:solidFill>
                            <a:srgbClr val="152B48"/>
                          </a:solidFill>
                          <a:latin typeface="Montserrat" pitchFamily="2" charset="77"/>
                          <a:cs typeface="Arial"/>
                        </a:rPr>
                        <a:t>c/6</a:t>
                      </a:r>
                      <a:r>
                        <a:rPr sz="1200" spc="75" dirty="0">
                          <a:solidFill>
                            <a:srgbClr val="152B48"/>
                          </a:solidFill>
                          <a:latin typeface="Montserrat" pitchFamily="2" charset="77"/>
                          <a:cs typeface="Arial"/>
                        </a:rPr>
                        <a:t> </a:t>
                      </a:r>
                      <a:r>
                        <a:rPr sz="1200" spc="10" dirty="0">
                          <a:solidFill>
                            <a:srgbClr val="152B48"/>
                          </a:solidFill>
                          <a:latin typeface="Montserrat" pitchFamily="2" charset="77"/>
                          <a:cs typeface="Arial"/>
                        </a:rPr>
                        <a:t>h.</a:t>
                      </a:r>
                      <a:endParaRPr sz="120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solidFill>
                      <a:srgbClr val="E8E8F6"/>
                    </a:solidFill>
                  </a:tcPr>
                </a:tc>
                <a:tc>
                  <a:txBody>
                    <a:bodyPr/>
                    <a:lstStyle/>
                    <a:p>
                      <a:pPr marL="162560" marR="556895" indent="-9525" algn="ctr">
                        <a:lnSpc>
                          <a:spcPct val="100000"/>
                        </a:lnSpc>
                        <a:spcBef>
                          <a:spcPts val="335"/>
                        </a:spcBef>
                      </a:pPr>
                      <a:r>
                        <a:rPr sz="1200" spc="30" dirty="0">
                          <a:solidFill>
                            <a:srgbClr val="152B48"/>
                          </a:solidFill>
                          <a:latin typeface="Montserrat" pitchFamily="2" charset="77"/>
                          <a:cs typeface="Arial"/>
                        </a:rPr>
                        <a:t>Intolerancia </a:t>
                      </a:r>
                      <a:r>
                        <a:rPr sz="1200" dirty="0">
                          <a:solidFill>
                            <a:srgbClr val="152B48"/>
                          </a:solidFill>
                          <a:latin typeface="Montserrat" pitchFamily="2" charset="77"/>
                          <a:cs typeface="Arial"/>
                        </a:rPr>
                        <a:t>a </a:t>
                      </a:r>
                      <a:r>
                        <a:rPr sz="1200" spc="35" dirty="0">
                          <a:solidFill>
                            <a:srgbClr val="152B48"/>
                          </a:solidFill>
                          <a:latin typeface="Montserrat" pitchFamily="2" charset="77"/>
                          <a:cs typeface="Arial"/>
                        </a:rPr>
                        <a:t>la </a:t>
                      </a:r>
                      <a:r>
                        <a:rPr sz="1200" spc="30" dirty="0">
                          <a:solidFill>
                            <a:srgbClr val="152B48"/>
                          </a:solidFill>
                          <a:latin typeface="Montserrat" pitchFamily="2" charset="77"/>
                          <a:cs typeface="Arial"/>
                        </a:rPr>
                        <a:t>glucosa,  </a:t>
                      </a:r>
                      <a:r>
                        <a:rPr sz="1200" spc="45" dirty="0">
                          <a:solidFill>
                            <a:srgbClr val="152B48"/>
                          </a:solidFill>
                          <a:latin typeface="Montserrat" pitchFamily="2" charset="77"/>
                          <a:cs typeface="Arial"/>
                        </a:rPr>
                        <a:t>ganancia </a:t>
                      </a:r>
                      <a:r>
                        <a:rPr sz="1200" spc="30" dirty="0">
                          <a:solidFill>
                            <a:srgbClr val="152B48"/>
                          </a:solidFill>
                          <a:latin typeface="Montserrat" pitchFamily="2" charset="77"/>
                          <a:cs typeface="Arial"/>
                        </a:rPr>
                        <a:t>de</a:t>
                      </a:r>
                      <a:r>
                        <a:rPr sz="1200" spc="185" dirty="0">
                          <a:solidFill>
                            <a:srgbClr val="152B48"/>
                          </a:solidFill>
                          <a:latin typeface="Montserrat" pitchFamily="2" charset="77"/>
                          <a:cs typeface="Arial"/>
                        </a:rPr>
                        <a:t> </a:t>
                      </a:r>
                      <a:r>
                        <a:rPr sz="1200" dirty="0">
                          <a:solidFill>
                            <a:srgbClr val="152B48"/>
                          </a:solidFill>
                          <a:latin typeface="Montserrat" pitchFamily="2" charset="77"/>
                          <a:cs typeface="Arial"/>
                        </a:rPr>
                        <a:t>peso,</a:t>
                      </a:r>
                    </a:p>
                    <a:p>
                      <a:pPr marL="161290" algn="ctr">
                        <a:lnSpc>
                          <a:spcPct val="100000"/>
                        </a:lnSpc>
                      </a:pPr>
                      <a:r>
                        <a:rPr sz="1200" dirty="0">
                          <a:solidFill>
                            <a:srgbClr val="152B48"/>
                          </a:solidFill>
                          <a:latin typeface="Montserrat" pitchFamily="2" charset="77"/>
                          <a:cs typeface="Arial"/>
                        </a:rPr>
                        <a:t>osteoporosis </a:t>
                      </a:r>
                      <a:r>
                        <a:rPr sz="1200" spc="-20" dirty="0">
                          <a:solidFill>
                            <a:srgbClr val="152B48"/>
                          </a:solidFill>
                          <a:latin typeface="Montserrat" pitchFamily="2" charset="77"/>
                          <a:cs typeface="Arial"/>
                        </a:rPr>
                        <a:t>(uso</a:t>
                      </a:r>
                      <a:r>
                        <a:rPr sz="1200" spc="195" dirty="0">
                          <a:solidFill>
                            <a:srgbClr val="152B48"/>
                          </a:solidFill>
                          <a:latin typeface="Montserrat" pitchFamily="2" charset="77"/>
                          <a:cs typeface="Arial"/>
                        </a:rPr>
                        <a:t> </a:t>
                      </a:r>
                      <a:r>
                        <a:rPr sz="1200" spc="45" dirty="0" err="1">
                          <a:solidFill>
                            <a:srgbClr val="152B48"/>
                          </a:solidFill>
                          <a:latin typeface="Montserrat" pitchFamily="2" charset="77"/>
                          <a:cs typeface="Arial"/>
                        </a:rPr>
                        <a:t>prolongado</a:t>
                      </a:r>
                      <a:r>
                        <a:rPr sz="1200" spc="45" dirty="0">
                          <a:solidFill>
                            <a:srgbClr val="152B48"/>
                          </a:solidFill>
                          <a:latin typeface="Montserrat" pitchFamily="2" charset="77"/>
                          <a:cs typeface="Arial"/>
                        </a:rPr>
                        <a:t>)</a:t>
                      </a:r>
                      <a:r>
                        <a:rPr lang="es-ES" sz="1200" spc="4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R w="12700">
                      <a:solidFill>
                        <a:srgbClr val="3333CC"/>
                      </a:solidFill>
                      <a:prstDash val="solid"/>
                    </a:lnR>
                    <a:lnT w="12700">
                      <a:solidFill>
                        <a:srgbClr val="3333CC"/>
                      </a:solidFill>
                      <a:prstDash val="solid"/>
                    </a:lnT>
                    <a:lnB w="12700">
                      <a:solidFill>
                        <a:srgbClr val="3333CC"/>
                      </a:solidFill>
                      <a:prstDash val="solid"/>
                    </a:lnB>
                    <a:solidFill>
                      <a:srgbClr val="E8E8F6"/>
                    </a:solidFill>
                  </a:tcPr>
                </a:tc>
                <a:extLst>
                  <a:ext uri="{0D108BD9-81ED-4DB2-BD59-A6C34878D82A}">
                    <a16:rowId xmlns:a16="http://schemas.microsoft.com/office/drawing/2014/main" val="10005"/>
                  </a:ext>
                </a:extLst>
              </a:tr>
              <a:tr h="575345">
                <a:tc>
                  <a:txBody>
                    <a:bodyPr/>
                    <a:lstStyle/>
                    <a:p>
                      <a:pPr marL="104139" algn="ctr">
                        <a:lnSpc>
                          <a:spcPct val="100000"/>
                        </a:lnSpc>
                        <a:spcBef>
                          <a:spcPts val="335"/>
                        </a:spcBef>
                      </a:pPr>
                      <a:r>
                        <a:rPr sz="1200" spc="15" dirty="0">
                          <a:solidFill>
                            <a:srgbClr val="152B48"/>
                          </a:solidFill>
                          <a:latin typeface="Montserrat" pitchFamily="2" charset="77"/>
                          <a:cs typeface="Arial"/>
                        </a:rPr>
                        <a:t>Colestiramina</a:t>
                      </a:r>
                      <a:endParaRPr sz="1200">
                        <a:solidFill>
                          <a:srgbClr val="152B48"/>
                        </a:solidFill>
                        <a:latin typeface="Montserrat" pitchFamily="2" charset="77"/>
                        <a:cs typeface="Arial"/>
                      </a:endParaRPr>
                    </a:p>
                  </a:txBody>
                  <a:tcPr marL="0" marR="0" marT="42545" marB="0" anchor="ctr">
                    <a:lnL w="12700">
                      <a:solidFill>
                        <a:srgbClr val="3333CC"/>
                      </a:solidFill>
                      <a:prstDash val="solid"/>
                    </a:lnL>
                    <a:lnT w="12700">
                      <a:solidFill>
                        <a:srgbClr val="3333CC"/>
                      </a:solidFill>
                      <a:prstDash val="solid"/>
                    </a:lnT>
                    <a:lnB w="12700">
                      <a:solidFill>
                        <a:srgbClr val="3333CC"/>
                      </a:solidFill>
                      <a:prstDash val="solid"/>
                    </a:lnB>
                  </a:tcPr>
                </a:tc>
                <a:tc>
                  <a:txBody>
                    <a:bodyPr/>
                    <a:lstStyle/>
                    <a:p>
                      <a:pPr marL="136525" marR="401320" indent="2540" algn="ctr">
                        <a:lnSpc>
                          <a:spcPct val="100000"/>
                        </a:lnSpc>
                        <a:spcBef>
                          <a:spcPts val="335"/>
                        </a:spcBef>
                      </a:pPr>
                      <a:r>
                        <a:rPr sz="1200" spc="5" dirty="0">
                          <a:solidFill>
                            <a:srgbClr val="152B48"/>
                          </a:solidFill>
                          <a:latin typeface="Montserrat" pitchFamily="2" charset="77"/>
                          <a:cs typeface="Arial"/>
                        </a:rPr>
                        <a:t>Control </a:t>
                      </a:r>
                      <a:r>
                        <a:rPr sz="1200" spc="20" dirty="0">
                          <a:solidFill>
                            <a:srgbClr val="152B48"/>
                          </a:solidFill>
                          <a:latin typeface="Montserrat" pitchFamily="2" charset="77"/>
                          <a:cs typeface="Arial"/>
                        </a:rPr>
                        <a:t>preqx </a:t>
                      </a:r>
                      <a:r>
                        <a:rPr sz="1200" spc="35" dirty="0">
                          <a:solidFill>
                            <a:srgbClr val="152B48"/>
                          </a:solidFill>
                          <a:latin typeface="Montserrat" pitchFamily="2" charset="77"/>
                          <a:cs typeface="Arial"/>
                        </a:rPr>
                        <a:t>rápido </a:t>
                      </a:r>
                      <a:r>
                        <a:rPr sz="1200" spc="30" dirty="0">
                          <a:solidFill>
                            <a:srgbClr val="152B48"/>
                          </a:solidFill>
                          <a:latin typeface="Montserrat" pitchFamily="2" charset="77"/>
                          <a:cs typeface="Arial"/>
                        </a:rPr>
                        <a:t>de  </a:t>
                      </a:r>
                      <a:r>
                        <a:rPr sz="1200" spc="5" dirty="0">
                          <a:solidFill>
                            <a:srgbClr val="152B48"/>
                          </a:solidFill>
                          <a:latin typeface="Montserrat" pitchFamily="2" charset="77"/>
                          <a:cs typeface="Arial"/>
                        </a:rPr>
                        <a:t>hipertiroidismo; </a:t>
                      </a:r>
                      <a:r>
                        <a:rPr sz="1200" spc="35" dirty="0" err="1">
                          <a:solidFill>
                            <a:srgbClr val="152B48"/>
                          </a:solidFill>
                          <a:latin typeface="Montserrat" pitchFamily="2" charset="77"/>
                          <a:cs typeface="Arial"/>
                        </a:rPr>
                        <a:t>tormenta</a:t>
                      </a:r>
                      <a:r>
                        <a:rPr sz="1200" spc="35" dirty="0">
                          <a:solidFill>
                            <a:srgbClr val="152B48"/>
                          </a:solidFill>
                          <a:latin typeface="Montserrat" pitchFamily="2" charset="77"/>
                          <a:cs typeface="Arial"/>
                        </a:rPr>
                        <a:t>  </a:t>
                      </a:r>
                      <a:r>
                        <a:rPr sz="1200" spc="20" dirty="0" err="1">
                          <a:solidFill>
                            <a:srgbClr val="152B48"/>
                          </a:solidFill>
                          <a:latin typeface="Montserrat" pitchFamily="2" charset="77"/>
                          <a:cs typeface="Arial"/>
                        </a:rPr>
                        <a:t>tiroidea</a:t>
                      </a:r>
                      <a:r>
                        <a:rPr lang="es-ES" sz="1200" spc="20"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7640" algn="ctr">
                        <a:lnSpc>
                          <a:spcPct val="100000"/>
                        </a:lnSpc>
                        <a:spcBef>
                          <a:spcPts val="335"/>
                        </a:spcBef>
                      </a:pPr>
                      <a:r>
                        <a:rPr sz="1200" spc="15" dirty="0">
                          <a:solidFill>
                            <a:srgbClr val="152B48"/>
                          </a:solidFill>
                          <a:latin typeface="Montserrat" pitchFamily="2" charset="77"/>
                          <a:cs typeface="Arial"/>
                        </a:rPr>
                        <a:t>Colestiramina </a:t>
                      </a:r>
                      <a:r>
                        <a:rPr sz="1200" spc="-5" dirty="0">
                          <a:solidFill>
                            <a:srgbClr val="152B48"/>
                          </a:solidFill>
                          <a:latin typeface="Montserrat" pitchFamily="2" charset="77"/>
                          <a:cs typeface="Arial"/>
                        </a:rPr>
                        <a:t>2 -4</a:t>
                      </a:r>
                      <a:r>
                        <a:rPr sz="1200" spc="80" dirty="0">
                          <a:solidFill>
                            <a:srgbClr val="152B48"/>
                          </a:solidFill>
                          <a:latin typeface="Montserrat" pitchFamily="2" charset="77"/>
                          <a:cs typeface="Arial"/>
                        </a:rPr>
                        <a:t> </a:t>
                      </a:r>
                      <a:r>
                        <a:rPr sz="1200" spc="35" dirty="0">
                          <a:solidFill>
                            <a:srgbClr val="152B48"/>
                          </a:solidFill>
                          <a:latin typeface="Montserrat" pitchFamily="2" charset="77"/>
                          <a:cs typeface="Arial"/>
                        </a:rPr>
                        <a:t>g/día</a:t>
                      </a:r>
                      <a:r>
                        <a:rPr lang="es-ES" sz="1200" spc="35" dirty="0">
                          <a:solidFill>
                            <a:srgbClr val="152B48"/>
                          </a:solidFill>
                          <a:latin typeface="Montserrat" pitchFamily="2" charset="77"/>
                          <a:cs typeface="Arial"/>
                        </a:rPr>
                        <a:t>.</a:t>
                      </a:r>
                      <a:endParaRPr sz="1200" dirty="0">
                        <a:solidFill>
                          <a:srgbClr val="152B48"/>
                        </a:solidFill>
                        <a:latin typeface="Montserrat" pitchFamily="2" charset="77"/>
                        <a:cs typeface="Arial"/>
                      </a:endParaRPr>
                    </a:p>
                  </a:txBody>
                  <a:tcPr marL="0" marR="0" marT="42545" marB="0" anchor="ctr">
                    <a:lnT w="12700">
                      <a:solidFill>
                        <a:srgbClr val="3333CC"/>
                      </a:solidFill>
                      <a:prstDash val="solid"/>
                    </a:lnT>
                    <a:lnB w="12700">
                      <a:solidFill>
                        <a:srgbClr val="3333CC"/>
                      </a:solidFill>
                      <a:prstDash val="solid"/>
                    </a:lnB>
                  </a:tcPr>
                </a:tc>
                <a:tc>
                  <a:txBody>
                    <a:bodyPr/>
                    <a:lstStyle/>
                    <a:p>
                      <a:pPr marL="163195" marR="908050" indent="-3175" algn="ctr">
                        <a:lnSpc>
                          <a:spcPct val="100000"/>
                        </a:lnSpc>
                        <a:spcBef>
                          <a:spcPts val="335"/>
                        </a:spcBef>
                      </a:pPr>
                      <a:r>
                        <a:rPr sz="1200" spc="25" dirty="0">
                          <a:solidFill>
                            <a:srgbClr val="152B48"/>
                          </a:solidFill>
                          <a:latin typeface="Montserrat" pitchFamily="2" charset="77"/>
                          <a:cs typeface="Arial"/>
                        </a:rPr>
                        <a:t>Constipación </a:t>
                      </a:r>
                      <a:r>
                        <a:rPr sz="1200" dirty="0">
                          <a:solidFill>
                            <a:srgbClr val="152B48"/>
                          </a:solidFill>
                          <a:latin typeface="Montserrat" pitchFamily="2" charset="77"/>
                          <a:cs typeface="Arial"/>
                        </a:rPr>
                        <a:t>y </a:t>
                      </a:r>
                      <a:r>
                        <a:rPr sz="1200" spc="35" dirty="0">
                          <a:solidFill>
                            <a:srgbClr val="152B48"/>
                          </a:solidFill>
                          <a:latin typeface="Montserrat" pitchFamily="2" charset="77"/>
                          <a:cs typeface="Arial"/>
                        </a:rPr>
                        <a:t>dolor  </a:t>
                      </a:r>
                      <a:r>
                        <a:rPr sz="1200" spc="40" dirty="0">
                          <a:solidFill>
                            <a:srgbClr val="152B48"/>
                          </a:solidFill>
                          <a:latin typeface="Montserrat" pitchFamily="2" charset="77"/>
                          <a:cs typeface="Arial"/>
                        </a:rPr>
                        <a:t>abdominal.</a:t>
                      </a:r>
                      <a:endParaRPr sz="1200" dirty="0">
                        <a:solidFill>
                          <a:srgbClr val="152B48"/>
                        </a:solidFill>
                        <a:latin typeface="Montserrat" pitchFamily="2" charset="77"/>
                        <a:cs typeface="Arial"/>
                      </a:endParaRPr>
                    </a:p>
                  </a:txBody>
                  <a:tcPr marL="0" marR="0" marT="42545" marB="0" anchor="ctr">
                    <a:lnR w="12700">
                      <a:solidFill>
                        <a:srgbClr val="3333CC"/>
                      </a:solidFill>
                      <a:prstDash val="solid"/>
                    </a:lnR>
                    <a:lnT w="12700">
                      <a:solidFill>
                        <a:srgbClr val="3333CC"/>
                      </a:solidFill>
                      <a:prstDash val="solid"/>
                    </a:lnT>
                    <a:lnB w="12700">
                      <a:solidFill>
                        <a:srgbClr val="3333CC"/>
                      </a:solidFill>
                      <a:prstDash val="solid"/>
                    </a:lnB>
                  </a:tcPr>
                </a:tc>
                <a:extLst>
                  <a:ext uri="{0D108BD9-81ED-4DB2-BD59-A6C34878D82A}">
                    <a16:rowId xmlns:a16="http://schemas.microsoft.com/office/drawing/2014/main" val="10006"/>
                  </a:ext>
                </a:extLst>
              </a:tr>
            </a:tbl>
          </a:graphicData>
        </a:graphic>
      </p:graphicFrame>
      <p:pic>
        <p:nvPicPr>
          <p:cNvPr id="5" name="Marcador de contenido 3"/>
          <p:cNvPicPr>
            <a:picLocks noGrp="1" noChangeAspect="1"/>
          </p:cNvPicPr>
          <p:nvPr>
            <p:ph idx="1"/>
          </p:nvPr>
        </p:nvPicPr>
        <p:blipFill>
          <a:blip r:embed="rId2"/>
          <a:stretch>
            <a:fillRect/>
          </a:stretch>
        </p:blipFill>
        <p:spPr>
          <a:xfrm>
            <a:off x="4736335" y="2359076"/>
            <a:ext cx="7301189" cy="4021630"/>
          </a:xfrm>
          <a:prstGeom prst="rect">
            <a:avLst/>
          </a:prstGeom>
        </p:spPr>
      </p:pic>
    </p:spTree>
    <p:extLst>
      <p:ext uri="{BB962C8B-B14F-4D97-AF65-F5344CB8AC3E}">
        <p14:creationId xmlns:p14="http://schemas.microsoft.com/office/powerpoint/2010/main" val="13293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33921" y="2307097"/>
            <a:ext cx="8324158" cy="955008"/>
          </a:xfrm>
        </p:spPr>
        <p:txBody>
          <a:bodyPr>
            <a:normAutofit/>
          </a:bodyPr>
          <a:lstStyle/>
          <a:p>
            <a:pPr marL="0" indent="0" algn="ctr">
              <a:buNone/>
            </a:pPr>
            <a:r>
              <a:rPr lang="es-CO" sz="4800" b="1" dirty="0">
                <a:solidFill>
                  <a:srgbClr val="00ABA7"/>
                </a:solidFill>
              </a:rPr>
              <a:t>TORMENTA TIROIDEA  </a:t>
            </a:r>
          </a:p>
        </p:txBody>
      </p:sp>
    </p:spTree>
    <p:extLst>
      <p:ext uri="{BB962C8B-B14F-4D97-AF65-F5344CB8AC3E}">
        <p14:creationId xmlns:p14="http://schemas.microsoft.com/office/powerpoint/2010/main" val="870134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4912623" y="829868"/>
            <a:ext cx="6981825" cy="5198263"/>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2623" y="797724"/>
            <a:ext cx="7210425" cy="5198263"/>
          </a:xfrm>
          <a:prstGeom prst="rect">
            <a:avLst/>
          </a:prstGeom>
        </p:spPr>
      </p:pic>
      <p:pic>
        <p:nvPicPr>
          <p:cNvPr id="8" name="Imagen 7"/>
          <p:cNvPicPr>
            <a:picLocks noChangeAspect="1"/>
          </p:cNvPicPr>
          <p:nvPr/>
        </p:nvPicPr>
        <p:blipFill>
          <a:blip r:embed="rId4"/>
          <a:stretch>
            <a:fillRect/>
          </a:stretch>
        </p:blipFill>
        <p:spPr>
          <a:xfrm>
            <a:off x="4912623" y="2749751"/>
            <a:ext cx="7262812" cy="1294208"/>
          </a:xfrm>
          <a:prstGeom prst="rect">
            <a:avLst/>
          </a:prstGeom>
        </p:spPr>
      </p:pic>
      <p:pic>
        <p:nvPicPr>
          <p:cNvPr id="9" name="Imagen 8"/>
          <p:cNvPicPr>
            <a:picLocks noChangeAspect="1"/>
          </p:cNvPicPr>
          <p:nvPr/>
        </p:nvPicPr>
        <p:blipFill>
          <a:blip r:embed="rId5"/>
          <a:stretch>
            <a:fillRect/>
          </a:stretch>
        </p:blipFill>
        <p:spPr>
          <a:xfrm>
            <a:off x="4912623" y="6028131"/>
            <a:ext cx="6753225" cy="523875"/>
          </a:xfrm>
          <a:prstGeom prst="rect">
            <a:avLst/>
          </a:prstGeom>
        </p:spPr>
      </p:pic>
    </p:spTree>
    <p:extLst>
      <p:ext uri="{BB962C8B-B14F-4D97-AF65-F5344CB8AC3E}">
        <p14:creationId xmlns:p14="http://schemas.microsoft.com/office/powerpoint/2010/main" val="27640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30239" y="224326"/>
            <a:ext cx="10515600" cy="1325563"/>
          </a:xfrm>
        </p:spPr>
        <p:txBody>
          <a:bodyPr/>
          <a:lstStyle/>
          <a:p>
            <a:r>
              <a:rPr lang="es-CO" dirty="0"/>
              <a:t>TRATAMIENTO</a:t>
            </a:r>
          </a:p>
        </p:txBody>
      </p:sp>
      <p:sp>
        <p:nvSpPr>
          <p:cNvPr id="3" name="Marcador de contenido 2"/>
          <p:cNvSpPr>
            <a:spLocks noGrp="1"/>
          </p:cNvSpPr>
          <p:nvPr>
            <p:ph idx="1"/>
          </p:nvPr>
        </p:nvSpPr>
        <p:spPr>
          <a:xfrm>
            <a:off x="4962859" y="1803124"/>
            <a:ext cx="7033590" cy="4530725"/>
          </a:xfrm>
        </p:spPr>
        <p:txBody>
          <a:bodyPr/>
          <a:lstStyle/>
          <a:p>
            <a:pPr algn="just">
              <a:lnSpc>
                <a:spcPct val="100000"/>
              </a:lnSpc>
            </a:pPr>
            <a:r>
              <a:rPr lang="es-MX" dirty="0">
                <a:latin typeface="Montserrat" pitchFamily="2" charset="77"/>
              </a:rPr>
              <a:t>Dosis de PTU hasta 400 mg cada 4-6 h por boca, por sonda gástrica o, si es necesario, por vía rectal. </a:t>
            </a:r>
          </a:p>
          <a:p>
            <a:pPr algn="just">
              <a:lnSpc>
                <a:spcPct val="100000"/>
              </a:lnSpc>
            </a:pPr>
            <a:r>
              <a:rPr lang="es-MX" dirty="0">
                <a:latin typeface="Montserrat" pitchFamily="2" charset="77"/>
              </a:rPr>
              <a:t>Yoduro, administrado en forma de SSKI (3 gotas dos veces/día) o de su equivalente en solución de </a:t>
            </a:r>
            <a:r>
              <a:rPr lang="es-MX" dirty="0" err="1">
                <a:latin typeface="Montserrat" pitchFamily="2" charset="77"/>
              </a:rPr>
              <a:t>Lugol</a:t>
            </a:r>
            <a:r>
              <a:rPr lang="es-MX" dirty="0">
                <a:latin typeface="Montserrat" pitchFamily="2" charset="77"/>
              </a:rPr>
              <a:t> (10 gotas dos veces/día).  </a:t>
            </a:r>
          </a:p>
          <a:p>
            <a:pPr algn="just">
              <a:lnSpc>
                <a:spcPct val="100000"/>
              </a:lnSpc>
            </a:pPr>
            <a:r>
              <a:rPr lang="es-MX" dirty="0">
                <a:latin typeface="Montserrat" pitchFamily="2" charset="77"/>
              </a:rPr>
              <a:t>Dosis altas de </a:t>
            </a:r>
            <a:r>
              <a:rPr lang="es-MX" dirty="0" err="1">
                <a:latin typeface="Montserrat" pitchFamily="2" charset="77"/>
              </a:rPr>
              <a:t>dexametasona</a:t>
            </a:r>
            <a:r>
              <a:rPr lang="es-MX" dirty="0">
                <a:latin typeface="Montserrat" pitchFamily="2" charset="77"/>
              </a:rPr>
              <a:t> (8 mg por vía oral una vez/día) o hidrocortisona (150 mg cada 8 h).</a:t>
            </a:r>
          </a:p>
          <a:p>
            <a:pPr algn="just">
              <a:lnSpc>
                <a:spcPct val="100000"/>
              </a:lnSpc>
            </a:pPr>
            <a:r>
              <a:rPr lang="es-CO" dirty="0" err="1">
                <a:latin typeface="Montserrat" pitchFamily="2" charset="77"/>
              </a:rPr>
              <a:t>Propranolol</a:t>
            </a:r>
            <a:r>
              <a:rPr lang="es-CO" dirty="0">
                <a:latin typeface="Montserrat" pitchFamily="2" charset="77"/>
              </a:rPr>
              <a:t>, en dosis orales de 40-80 mg cada 6 h. </a:t>
            </a:r>
          </a:p>
          <a:p>
            <a:pPr algn="just">
              <a:lnSpc>
                <a:spcPct val="100000"/>
              </a:lnSpc>
            </a:pPr>
            <a:r>
              <a:rPr lang="es-CO" dirty="0" err="1">
                <a:latin typeface="Montserrat" pitchFamily="2" charset="77"/>
              </a:rPr>
              <a:t>Colestiramina</a:t>
            </a:r>
            <a:r>
              <a:rPr lang="es-CO" dirty="0">
                <a:latin typeface="Montserrat" pitchFamily="2" charset="77"/>
              </a:rPr>
              <a:t> 1-4 g dos veces al día.   </a:t>
            </a:r>
            <a:endParaRPr lang="es-MX" dirty="0">
              <a:latin typeface="Montserrat" pitchFamily="2" charset="77"/>
            </a:endParaRPr>
          </a:p>
          <a:p>
            <a:pPr algn="just">
              <a:lnSpc>
                <a:spcPct val="100000"/>
              </a:lnSpc>
            </a:pPr>
            <a:endParaRPr lang="es-MX" dirty="0">
              <a:latin typeface="Montserrat" pitchFamily="2" charset="77"/>
            </a:endParaRPr>
          </a:p>
          <a:p>
            <a:pPr algn="just">
              <a:lnSpc>
                <a:spcPct val="100000"/>
              </a:lnSpc>
            </a:pPr>
            <a:endParaRPr lang="es-MX" dirty="0">
              <a:latin typeface="Montserrat" pitchFamily="2" charset="77"/>
            </a:endParaRPr>
          </a:p>
          <a:p>
            <a:pPr algn="just">
              <a:lnSpc>
                <a:spcPct val="100000"/>
              </a:lnSpc>
            </a:pPr>
            <a:endParaRPr lang="es-CO" dirty="0">
              <a:latin typeface="Montserrat" pitchFamily="2" charset="77"/>
            </a:endParaRPr>
          </a:p>
        </p:txBody>
      </p:sp>
      <p:sp>
        <p:nvSpPr>
          <p:cNvPr id="4" name="Rectángulo 3"/>
          <p:cNvSpPr/>
          <p:nvPr/>
        </p:nvSpPr>
        <p:spPr>
          <a:xfrm>
            <a:off x="5562600" y="6179960"/>
            <a:ext cx="6629400" cy="276999"/>
          </a:xfrm>
          <a:prstGeom prst="rect">
            <a:avLst/>
          </a:prstGeom>
        </p:spPr>
        <p:txBody>
          <a:bodyPr wrap="square">
            <a:spAutoFit/>
          </a:bodyPr>
          <a:lstStyle/>
          <a:p>
            <a:pPr marL="12700" marR="375920" algn="r">
              <a:spcBef>
                <a:spcPts val="95"/>
              </a:spcBef>
            </a:pPr>
            <a:r>
              <a:rPr lang="en-US" sz="1200" spc="-10" dirty="0">
                <a:solidFill>
                  <a:srgbClr val="152B48"/>
                </a:solidFill>
                <a:latin typeface="Montserrat" pitchFamily="2" charset="77"/>
                <a:cs typeface="Arial"/>
              </a:rPr>
              <a:t>Williams </a:t>
            </a:r>
            <a:r>
              <a:rPr lang="en-US" sz="1200" spc="5" dirty="0">
                <a:solidFill>
                  <a:srgbClr val="152B48"/>
                </a:solidFill>
                <a:latin typeface="Montserrat" pitchFamily="2" charset="77"/>
                <a:cs typeface="Arial"/>
              </a:rPr>
              <a:t>Textbook </a:t>
            </a:r>
            <a:r>
              <a:rPr lang="en-US" sz="1200" dirty="0">
                <a:solidFill>
                  <a:srgbClr val="152B48"/>
                </a:solidFill>
                <a:latin typeface="Montserrat" pitchFamily="2" charset="77"/>
                <a:cs typeface="Arial"/>
              </a:rPr>
              <a:t>of </a:t>
            </a:r>
            <a:r>
              <a:rPr lang="en-US" sz="1200" spc="10" dirty="0">
                <a:solidFill>
                  <a:srgbClr val="152B48"/>
                </a:solidFill>
                <a:latin typeface="Montserrat" pitchFamily="2" charset="77"/>
                <a:cs typeface="Arial"/>
              </a:rPr>
              <a:t>Endocrinology  13th </a:t>
            </a:r>
            <a:r>
              <a:rPr lang="en-US" sz="1200" spc="-5" dirty="0">
                <a:solidFill>
                  <a:srgbClr val="152B48"/>
                </a:solidFill>
                <a:latin typeface="Montserrat" pitchFamily="2" charset="77"/>
                <a:cs typeface="Arial"/>
              </a:rPr>
              <a:t>Edition</a:t>
            </a:r>
            <a:r>
              <a:rPr lang="en-US" sz="1200" spc="-50" dirty="0">
                <a:solidFill>
                  <a:srgbClr val="152B48"/>
                </a:solidFill>
                <a:latin typeface="Montserrat" pitchFamily="2" charset="77"/>
                <a:cs typeface="Arial"/>
              </a:rPr>
              <a:t> </a:t>
            </a:r>
            <a:r>
              <a:rPr lang="en-US" sz="1200" spc="-5" dirty="0">
                <a:solidFill>
                  <a:srgbClr val="152B48"/>
                </a:solidFill>
                <a:latin typeface="Montserrat" pitchFamily="2" charset="77"/>
                <a:cs typeface="Arial"/>
              </a:rPr>
              <a:t>2015</a:t>
            </a:r>
            <a:endParaRPr lang="en-US" sz="1200" dirty="0">
              <a:solidFill>
                <a:srgbClr val="152B48"/>
              </a:solidFill>
              <a:latin typeface="Montserrat" pitchFamily="2" charset="77"/>
              <a:cs typeface="Arial"/>
            </a:endParaRPr>
          </a:p>
        </p:txBody>
      </p:sp>
    </p:spTree>
    <p:extLst>
      <p:ext uri="{BB962C8B-B14F-4D97-AF65-F5344CB8AC3E}">
        <p14:creationId xmlns:p14="http://schemas.microsoft.com/office/powerpoint/2010/main" val="40086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3 Rectángulo redondeado"/>
          <p:cNvSpPr/>
          <p:nvPr/>
        </p:nvSpPr>
        <p:spPr>
          <a:xfrm>
            <a:off x="1987826" y="1951383"/>
            <a:ext cx="9051235" cy="162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srgbClr val="00ABA7"/>
                </a:solidFill>
                <a:latin typeface="Montserrat" pitchFamily="2" charset="77"/>
              </a:rPr>
              <a:t>¡MUCHAS GRACIAS!</a:t>
            </a:r>
            <a:endParaRPr lang="en-US" sz="6000" b="1" dirty="0">
              <a:solidFill>
                <a:srgbClr val="00ABA7"/>
              </a:solidFill>
              <a:latin typeface="Montserrat"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BD15043-A620-4EFB-8CC4-5C83E08F07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4641" y="286486"/>
            <a:ext cx="6319064" cy="5778112"/>
          </a:xfrm>
          <a:prstGeom prst="rect">
            <a:avLst/>
          </a:prstGeom>
        </p:spPr>
      </p:pic>
      <p:sp>
        <p:nvSpPr>
          <p:cNvPr id="7" name="CuadroTexto 6">
            <a:extLst>
              <a:ext uri="{FF2B5EF4-FFF2-40B4-BE49-F238E27FC236}">
                <a16:creationId xmlns:a16="http://schemas.microsoft.com/office/drawing/2014/main" id="{9FF78182-38A5-4AC7-AFF0-F883E40490B0}"/>
              </a:ext>
            </a:extLst>
          </p:cNvPr>
          <p:cNvSpPr txBox="1"/>
          <p:nvPr/>
        </p:nvSpPr>
        <p:spPr>
          <a:xfrm>
            <a:off x="5705287" y="6433014"/>
            <a:ext cx="6097772" cy="276999"/>
          </a:xfrm>
          <a:prstGeom prst="rect">
            <a:avLst/>
          </a:prstGeom>
          <a:noFill/>
        </p:spPr>
        <p:txBody>
          <a:bodyPr wrap="square">
            <a:spAutoFit/>
          </a:bodyPr>
          <a:lstStyle/>
          <a:p>
            <a:pPr algn="r"/>
            <a:r>
              <a:rPr lang="es-CO" sz="1200" dirty="0">
                <a:solidFill>
                  <a:srgbClr val="152B48"/>
                </a:solidFill>
                <a:latin typeface="Montserrat" pitchFamily="2" charset="77"/>
              </a:rPr>
              <a:t>Tomada de Williams </a:t>
            </a:r>
            <a:r>
              <a:rPr lang="es-CO" sz="1200" dirty="0" err="1">
                <a:solidFill>
                  <a:srgbClr val="152B48"/>
                </a:solidFill>
                <a:latin typeface="Montserrat" pitchFamily="2" charset="77"/>
              </a:rPr>
              <a:t>Textbook</a:t>
            </a:r>
            <a:r>
              <a:rPr lang="es-CO" sz="1200" dirty="0">
                <a:solidFill>
                  <a:srgbClr val="152B48"/>
                </a:solidFill>
                <a:latin typeface="Montserrat" pitchFamily="2" charset="77"/>
              </a:rPr>
              <a:t> </a:t>
            </a:r>
            <a:r>
              <a:rPr lang="es-CO" sz="1200" dirty="0" err="1">
                <a:solidFill>
                  <a:srgbClr val="152B48"/>
                </a:solidFill>
                <a:latin typeface="Montserrat" pitchFamily="2" charset="77"/>
              </a:rPr>
              <a:t>of</a:t>
            </a:r>
            <a:r>
              <a:rPr lang="es-CO" sz="1200" dirty="0">
                <a:solidFill>
                  <a:srgbClr val="152B48"/>
                </a:solidFill>
                <a:latin typeface="Montserrat" pitchFamily="2" charset="77"/>
              </a:rPr>
              <a:t> </a:t>
            </a:r>
            <a:r>
              <a:rPr lang="es-CO" sz="1200" dirty="0" err="1">
                <a:solidFill>
                  <a:srgbClr val="152B48"/>
                </a:solidFill>
                <a:latin typeface="Montserrat" pitchFamily="2" charset="77"/>
              </a:rPr>
              <a:t>Endocrinology</a:t>
            </a:r>
            <a:r>
              <a:rPr lang="es-CO" sz="1200" dirty="0">
                <a:solidFill>
                  <a:srgbClr val="152B48"/>
                </a:solidFill>
                <a:latin typeface="Montserrat" pitchFamily="2" charset="77"/>
              </a:rPr>
              <a:t>, 14th </a:t>
            </a:r>
            <a:r>
              <a:rPr lang="es-CO" sz="1200" dirty="0" err="1">
                <a:solidFill>
                  <a:srgbClr val="152B48"/>
                </a:solidFill>
                <a:latin typeface="Montserrat" pitchFamily="2" charset="77"/>
              </a:rPr>
              <a:t>edition</a:t>
            </a:r>
            <a:r>
              <a:rPr lang="es-CO" sz="1200" dirty="0">
                <a:solidFill>
                  <a:srgbClr val="152B48"/>
                </a:solidFill>
                <a:latin typeface="Montserrat" pitchFamily="2" charset="77"/>
              </a:rPr>
              <a:t> </a:t>
            </a:r>
          </a:p>
        </p:txBody>
      </p:sp>
      <p:pic>
        <p:nvPicPr>
          <p:cNvPr id="9" name="Imagen 8">
            <a:extLst>
              <a:ext uri="{FF2B5EF4-FFF2-40B4-BE49-F238E27FC236}">
                <a16:creationId xmlns:a16="http://schemas.microsoft.com/office/drawing/2014/main" id="{CE33C8B3-8015-49E6-ACDD-34C2871C01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795" y="114208"/>
            <a:ext cx="2996753" cy="3871057"/>
          </a:xfrm>
          <a:prstGeom prst="rect">
            <a:avLst/>
          </a:prstGeom>
        </p:spPr>
      </p:pic>
    </p:spTree>
    <p:extLst>
      <p:ext uri="{BB962C8B-B14F-4D97-AF65-F5344CB8AC3E}">
        <p14:creationId xmlns:p14="http://schemas.microsoft.com/office/powerpoint/2010/main" val="26277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Resultado de imagen para myxedema">
            <a:extLst>
              <a:ext uri="{FF2B5EF4-FFF2-40B4-BE49-F238E27FC236}">
                <a16:creationId xmlns:a16="http://schemas.microsoft.com/office/drawing/2014/main" id="{39FBB425-4103-44C7-8CCA-846B02374A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1776" y="154445"/>
            <a:ext cx="5774291" cy="61305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myxedema">
            <a:extLst>
              <a:ext uri="{FF2B5EF4-FFF2-40B4-BE49-F238E27FC236}">
                <a16:creationId xmlns:a16="http://schemas.microsoft.com/office/drawing/2014/main" id="{0283C0C3-071A-475B-82A8-6C4FFCC75F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098" y="154445"/>
            <a:ext cx="5198128" cy="361856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556AA3FB-5091-4C2F-A20D-AD548E8583D5}"/>
              </a:ext>
            </a:extLst>
          </p:cNvPr>
          <p:cNvSpPr/>
          <p:nvPr/>
        </p:nvSpPr>
        <p:spPr>
          <a:xfrm>
            <a:off x="5815199" y="6320274"/>
            <a:ext cx="6096000" cy="461665"/>
          </a:xfrm>
          <a:prstGeom prst="rect">
            <a:avLst/>
          </a:prstGeom>
        </p:spPr>
        <p:txBody>
          <a:bodyPr>
            <a:spAutoFit/>
          </a:bodyPr>
          <a:lstStyle/>
          <a:p>
            <a:pPr algn="r"/>
            <a:r>
              <a:rPr lang="es-CO" sz="1200" dirty="0">
                <a:solidFill>
                  <a:srgbClr val="152B48"/>
                </a:solidFill>
                <a:latin typeface="Montserrat" pitchFamily="2" charset="77"/>
              </a:rPr>
              <a:t>N Engl J </a:t>
            </a:r>
            <a:r>
              <a:rPr lang="es-CO" sz="1200" dirty="0" err="1">
                <a:solidFill>
                  <a:srgbClr val="152B48"/>
                </a:solidFill>
                <a:latin typeface="Montserrat" pitchFamily="2" charset="77"/>
              </a:rPr>
              <a:t>Med</a:t>
            </a:r>
            <a:r>
              <a:rPr lang="es-CO" sz="1200" dirty="0">
                <a:solidFill>
                  <a:srgbClr val="152B48"/>
                </a:solidFill>
                <a:latin typeface="Montserrat" pitchFamily="2" charset="77"/>
              </a:rPr>
              <a:t> 2015; 372:764.</a:t>
            </a:r>
          </a:p>
          <a:p>
            <a:pPr algn="r"/>
            <a:r>
              <a:rPr lang="es-CO" sz="1200" dirty="0">
                <a:solidFill>
                  <a:srgbClr val="152B48"/>
                </a:solidFill>
                <a:latin typeface="Montserrat" pitchFamily="2" charset="77"/>
              </a:rPr>
              <a:t>IJCRI 2013;4(12):695–697. </a:t>
            </a:r>
          </a:p>
        </p:txBody>
      </p:sp>
    </p:spTree>
    <p:extLst>
      <p:ext uri="{BB962C8B-B14F-4D97-AF65-F5344CB8AC3E}">
        <p14:creationId xmlns:p14="http://schemas.microsoft.com/office/powerpoint/2010/main" val="28077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500" fill="hold"/>
                                        <p:tgtEl>
                                          <p:spTgt spid="7174"/>
                                        </p:tgtEl>
                                        <p:attrNameLst>
                                          <p:attrName>ppt_w</p:attrName>
                                        </p:attrNameLst>
                                      </p:cBhvr>
                                      <p:tavLst>
                                        <p:tav tm="0">
                                          <p:val>
                                            <p:fltVal val="0"/>
                                          </p:val>
                                        </p:tav>
                                        <p:tav tm="100000">
                                          <p:val>
                                            <p:strVal val="#ppt_w"/>
                                          </p:val>
                                        </p:tav>
                                      </p:tavLst>
                                    </p:anim>
                                    <p:anim calcmode="lin" valueType="num">
                                      <p:cBhvr>
                                        <p:cTn id="12" dur="500" fill="hold"/>
                                        <p:tgtEl>
                                          <p:spTgt spid="7174"/>
                                        </p:tgtEl>
                                        <p:attrNameLst>
                                          <p:attrName>ppt_h</p:attrName>
                                        </p:attrNameLst>
                                      </p:cBhvr>
                                      <p:tavLst>
                                        <p:tav tm="0">
                                          <p:val>
                                            <p:fltVal val="0"/>
                                          </p:val>
                                        </p:tav>
                                        <p:tav tm="100000">
                                          <p:val>
                                            <p:strVal val="#ppt_h"/>
                                          </p:val>
                                        </p:tav>
                                      </p:tavLst>
                                    </p:anim>
                                    <p:animEffect transition="in" filter="fade">
                                      <p:cBhvr>
                                        <p:cTn id="1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 (1)</Template>
  <TotalTime>1093</TotalTime>
  <Words>6308</Words>
  <Application>Microsoft Office PowerPoint</Application>
  <PresentationFormat>Panorámica</PresentationFormat>
  <Paragraphs>680</Paragraphs>
  <Slides>75</Slides>
  <Notes>31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75</vt:i4>
      </vt:variant>
    </vt:vector>
  </HeadingPairs>
  <TitlesOfParts>
    <vt:vector size="83" baseType="lpstr">
      <vt:lpstr>Arial</vt:lpstr>
      <vt:lpstr>AvenirNextLTPro-Regular</vt:lpstr>
      <vt:lpstr>Calibri</vt:lpstr>
      <vt:lpstr>Montserrat</vt:lpstr>
      <vt:lpstr>Montserrat Medium</vt:lpstr>
      <vt:lpstr>Wingdings</vt:lpstr>
      <vt:lpstr>Tema de Office</vt:lpstr>
      <vt:lpstr>Imagen de mapa de bits</vt:lpstr>
      <vt:lpstr>Presentación de PowerPoint</vt:lpstr>
      <vt:lpstr>DEFINICIÓN</vt:lpstr>
      <vt:lpstr>Presentación de PowerPoint</vt:lpstr>
      <vt:lpstr>Presentación de PowerPoint</vt:lpstr>
      <vt:lpstr>Presentación de PowerPoint</vt:lpstr>
      <vt:lpstr>MANIFESTACIONES CLÍNICAS</vt:lpstr>
      <vt:lpstr>Presentación de PowerPoint</vt:lpstr>
      <vt:lpstr>Presentación de PowerPoint</vt:lpstr>
      <vt:lpstr>Presentación de PowerPoint</vt:lpstr>
      <vt:lpstr>Presentación de PowerPoint</vt:lpstr>
      <vt:lpstr>Presentación de PowerPoint</vt:lpstr>
      <vt:lpstr>Presentación de PowerPoint</vt:lpstr>
      <vt:lpstr>¿EN QUIÉNES HACER SCREENING?</vt:lpstr>
      <vt:lpstr>AYUDAS DIAGNÓSTICAS </vt:lpstr>
      <vt:lpstr>PAPEL DE LA TSH </vt:lpstr>
      <vt:lpstr>Presentación de PowerPoint</vt:lpstr>
      <vt:lpstr>Presentación de PowerPoint</vt:lpstr>
      <vt:lpstr>HIPOTIROIDISMO CENTRAL VS. EUTIROIDEO ENFERMO </vt:lpstr>
      <vt:lpstr>CONDICIONES A TENER EN CUENTA </vt:lpstr>
      <vt:lpstr>TRATAMIENTO</vt:lpstr>
      <vt:lpstr>¿Cómo calcular la dosis de levotiroxina?</vt:lpstr>
      <vt:lpstr>Presentación de PowerPoint</vt:lpstr>
      <vt:lpstr>REGLAS DE ORO DE LEVOTIROXINA</vt:lpstr>
      <vt:lpstr>Presentación de PowerPoint</vt:lpstr>
      <vt:lpstr>Presentación de PowerPoint</vt:lpstr>
      <vt:lpstr>HIPOTIROIDISMO SUBCLÍNICO  </vt:lpstr>
      <vt:lpstr>Presentación de PowerPoint</vt:lpstr>
      <vt:lpstr>Presentación de PowerPoint</vt:lpstr>
      <vt:lpstr>Presentación de PowerPoint</vt:lpstr>
      <vt:lpstr>INTERCONSULTA  A ENDOCRINOLOGÍA </vt:lpstr>
      <vt:lpstr>Presentación de PowerPoint</vt:lpstr>
      <vt:lpstr>Presentación de PowerPoint</vt:lpstr>
      <vt:lpstr>¡OJOS ABIERTOS!</vt:lpstr>
      <vt:lpstr>DEFINICIONES</vt:lpstr>
      <vt:lpstr>Baja ingesta de yodo: 50% es por enfermedad nodular de tiroides.   </vt:lpstr>
      <vt:lpstr>MANIFESTACIONES CLÍNICAS</vt:lpstr>
      <vt:lpstr>Presentación de PowerPoint</vt:lpstr>
      <vt:lpstr>HIPERTIROIDISMO APATÉTICO</vt:lpstr>
      <vt:lpstr>CLASIFICACIÓN</vt:lpstr>
      <vt:lpstr>RELACIÓN T3T Y T4T</vt:lpstr>
      <vt:lpstr>PREGUNTAS CLAVES</vt:lpstr>
      <vt:lpstr>Presentación de PowerPoint</vt:lpstr>
      <vt:lpstr>CASO CLÍNICO</vt:lpstr>
      <vt:lpstr>CASO CLÍNICO</vt:lpstr>
      <vt:lpstr>ENFERMEDAD DE GRAVES Generalidades</vt:lpstr>
      <vt:lpstr>ENFERMEDAD DE GRAVES</vt:lpstr>
      <vt:lpstr>ENFERMEDAD DE GRAVES</vt:lpstr>
      <vt:lpstr>Presentación de PowerPoint</vt:lpstr>
      <vt:lpstr>ENFERMEDAD DE GRAVES Manifestaciones extratiroideas</vt:lpstr>
      <vt:lpstr>CASO CLÍNICO</vt:lpstr>
      <vt:lpstr>HIPERTIROIDISMO SUBCLÍNICO</vt:lpstr>
      <vt:lpstr>Presentación de PowerPoint</vt:lpstr>
      <vt:lpstr>BOCIO NODULAR TÓXICO Enfermedad de Plummer</vt:lpstr>
      <vt:lpstr>CASO CLÍNICO</vt:lpstr>
      <vt:lpstr>EVALUACIÓN DEL NODULO  TIROIDEO</vt:lpstr>
      <vt:lpstr>ADENOMA TÓXICO</vt:lpstr>
      <vt:lpstr>PATRONES GAMAGRÁFICOS</vt:lpstr>
      <vt:lpstr>PATRONES GAMAGRÁFICOS</vt:lpstr>
      <vt:lpstr>EN RESUMEN </vt:lpstr>
      <vt:lpstr>Presentación de PowerPoint</vt:lpstr>
      <vt:lpstr>TIROIDITIS SUBAGUDA</vt:lpstr>
      <vt:lpstr>Presentación de PowerPoint</vt:lpstr>
      <vt:lpstr>Presentación de PowerPoint</vt:lpstr>
      <vt:lpstr>Presentación de PowerPoint</vt:lpstr>
      <vt:lpstr>Presentación de PowerPoint</vt:lpstr>
      <vt:lpstr>TIROTOXICOSIS</vt:lpstr>
      <vt:lpstr>TRATAMIENTO EN TIROTOXICOSIS</vt:lpstr>
      <vt:lpstr>Presentación de PowerPoint</vt:lpstr>
      <vt:lpstr>Presentación de PowerPoint</vt:lpstr>
      <vt:lpstr>ENFERMEDAD DE GRAVES Factores predictores de recaída luego de curso de antitiroideos</vt:lpstr>
      <vt:lpstr>ENFERMEDAD DE GRAVES Otros medicamentos</vt:lpstr>
      <vt:lpstr>Presentación de PowerPoint</vt:lpstr>
      <vt:lpstr>Presentación de PowerPoint</vt:lpstr>
      <vt:lpstr>TRATAMIENTO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User</cp:lastModifiedBy>
  <cp:revision>55</cp:revision>
  <dcterms:created xsi:type="dcterms:W3CDTF">2021-02-25T18:03:06Z</dcterms:created>
  <dcterms:modified xsi:type="dcterms:W3CDTF">2021-05-07T16:56:09Z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4701153</vt:lpwstr>
  </property>
  <property fmtid="{D5CDD505-2E9C-101B-9397-08002B2CF9AE}" name="NXPowerLiteSettings" pid="3">
    <vt:lpwstr>C7000400038000</vt:lpwstr>
  </property>
  <property fmtid="{D5CDD505-2E9C-101B-9397-08002B2CF9AE}" name="NXPowerLiteVersion" pid="4">
    <vt:lpwstr>S9.0.3</vt:lpwstr>
  </property>
</Properties>
</file>