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a Hernández" initials="M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B48"/>
    <a:srgbClr val="00A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3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03T17:47:09.034" idx="1">
    <p:pos x="4683" y="2468"/>
    <p:text>Alta ingesta de yodo</p:text>
    <p:extLst>
      <p:ext uri="{C676402C-5697-4E1C-873F-D02D1690AC5C}">
        <p15:threadingInfo xmlns:p15="http://schemas.microsoft.com/office/powerpoint/2012/main" timeZoneBias="300"/>
      </p:ext>
    </p:extLst>
  </p:cm>
  <p:cm authorId="0" dt="2021-02-03T17:47:29.848" idx="2">
    <p:pos x="6884" y="2682"/>
    <p:text>Embarazadas</p:text>
    <p:extLst>
      <p:ext uri="{C676402C-5697-4E1C-873F-D02D1690AC5C}">
        <p15:threadingInfo xmlns:p15="http://schemas.microsoft.com/office/powerpoint/2012/main" timeZoneBias="300"/>
      </p:ext>
    </p:extLst>
  </p:cm>
  <p:cm authorId="0" dt="2021-02-03T17:47:42.499" idx="3">
    <p:pos x="4565" y="3442"/>
    <p:text>Diferenciar tirotoxicosis factisia vs tiroiditis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03T19:05:20.322" idx="4">
    <p:pos x="1752" y="204"/>
    <p:text>Discontinuar 3 a 5 días antes, iniciar 3 a 7 después y disminuir paulatinamente 4 a 6 semanas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38600" y="3602037"/>
            <a:ext cx="66294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3582" y="3675062"/>
            <a:ext cx="7040217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91877" y="1825625"/>
            <a:ext cx="6761923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62061" y="1681163"/>
            <a:ext cx="679332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800" b="1"/>
            </a:lvl1pPr>
            <a:lvl2pPr marL="0" indent="457200">
              <a:buSzTx/>
              <a:buFontTx/>
              <a:buNone/>
              <a:defRPr sz="2800" b="1"/>
            </a:lvl2pPr>
            <a:lvl3pPr marL="0" indent="914400">
              <a:buSzTx/>
              <a:buFontTx/>
              <a:buNone/>
              <a:defRPr sz="2800" b="1"/>
            </a:lvl3pPr>
            <a:lvl4pPr marL="0" indent="1371600">
              <a:buSzTx/>
              <a:buFontTx/>
              <a:buNone/>
              <a:defRPr sz="2800" b="1"/>
            </a:lvl4pPr>
            <a:lvl5pPr marL="0" indent="1828800">
              <a:buSzTx/>
              <a:buFontTx/>
              <a:buNone/>
              <a:defRPr sz="2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8288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985336" y="1097722"/>
            <a:ext cx="6336127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8199" y="2263775"/>
            <a:ext cx="3932239" cy="2057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839787" y="457198"/>
            <a:ext cx="3932239" cy="193813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2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6612" y="2395328"/>
            <a:ext cx="3932238" cy="19381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9.pn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2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2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28.pn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 txBox="1">
            <a:spLocks noGrp="1"/>
          </p:cNvSpPr>
          <p:nvPr>
            <p:ph type="ctrTitle"/>
          </p:nvPr>
        </p:nvSpPr>
        <p:spPr>
          <a:xfrm>
            <a:off x="1658938" y="-15556"/>
            <a:ext cx="9144000" cy="238760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Tirotoxicosis</a:t>
            </a:r>
            <a:endParaRPr dirty="0"/>
          </a:p>
        </p:txBody>
      </p:sp>
      <p:sp>
        <p:nvSpPr>
          <p:cNvPr id="94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2916238" y="2570640"/>
            <a:ext cx="6629400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Juan Esteban </a:t>
            </a:r>
            <a:r>
              <a:rPr sz="2800" dirty="0" err="1"/>
              <a:t>Vélez</a:t>
            </a:r>
            <a:r>
              <a:rPr sz="2800" dirty="0"/>
              <a:t> Hernández</a:t>
            </a:r>
          </a:p>
          <a:p>
            <a:r>
              <a:rPr sz="2800" dirty="0" err="1"/>
              <a:t>Residente</a:t>
            </a:r>
            <a:r>
              <a:rPr sz="2800" dirty="0"/>
              <a:t> </a:t>
            </a:r>
            <a:r>
              <a:rPr lang="es-ES" sz="2800" dirty="0"/>
              <a:t>m</a:t>
            </a:r>
            <a:r>
              <a:rPr sz="2800" dirty="0" err="1"/>
              <a:t>edicina</a:t>
            </a:r>
            <a:r>
              <a:rPr sz="2800" dirty="0"/>
              <a:t> </a:t>
            </a:r>
            <a:r>
              <a:rPr lang="es-ES" sz="2800" dirty="0"/>
              <a:t>i</a:t>
            </a:r>
            <a:r>
              <a:rPr sz="2800" dirty="0" err="1"/>
              <a:t>nterna</a:t>
            </a:r>
            <a:endParaRPr sz="2800" dirty="0"/>
          </a:p>
          <a:p>
            <a:r>
              <a:rPr sz="2800" dirty="0"/>
              <a:t>Universidad de Antioquia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859" y="385762"/>
            <a:ext cx="7189461" cy="6086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 7"/>
          <p:cNvSpPr txBox="1"/>
          <p:nvPr/>
        </p:nvSpPr>
        <p:spPr>
          <a:xfrm>
            <a:off x="489498" y="228600"/>
            <a:ext cx="33860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Matmuso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Bremner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W. </a:t>
            </a:r>
          </a:p>
          <a:p>
            <a:pPr marL="304800" indent="-304800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(2016). Williams Textbook of </a:t>
            </a:r>
          </a:p>
          <a:p>
            <a:pPr marL="304800" indent="-304800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Endocrinology (Thirteenth Edition).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>
            <a:spLocks noGrp="1"/>
          </p:cNvSpPr>
          <p:nvPr>
            <p:ph type="title"/>
          </p:nvPr>
        </p:nvSpPr>
        <p:spPr>
          <a:xfrm>
            <a:off x="509587" y="189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Definición</a:t>
            </a:r>
            <a:endParaRPr dirty="0"/>
          </a:p>
        </p:txBody>
      </p:sp>
      <p:sp>
        <p:nvSpPr>
          <p:cNvPr id="16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166813" y="1514714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142B48"/>
                </a:solidFill>
              </a:rPr>
              <a:t>Tirotoxicosis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endParaRPr dirty="0">
              <a:solidFill>
                <a:srgbClr val="142B48"/>
              </a:solidFill>
            </a:endParaRPr>
          </a:p>
          <a:p>
            <a:r>
              <a:rPr dirty="0">
                <a:solidFill>
                  <a:srgbClr val="142B48"/>
                </a:solidFill>
              </a:rPr>
              <a:t>Con </a:t>
            </a:r>
            <a:r>
              <a:rPr lang="es-ES" dirty="0">
                <a:solidFill>
                  <a:srgbClr val="142B48"/>
                </a:solidFill>
              </a:rPr>
              <a:t>h</a:t>
            </a:r>
            <a:r>
              <a:rPr dirty="0" err="1">
                <a:solidFill>
                  <a:srgbClr val="142B48"/>
                </a:solidFill>
              </a:rPr>
              <a:t>ipertiroidismo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endParaRPr dirty="0">
              <a:solidFill>
                <a:srgbClr val="142B48"/>
              </a:solidFill>
            </a:endParaRPr>
          </a:p>
          <a:p>
            <a:r>
              <a:rPr dirty="0">
                <a:solidFill>
                  <a:srgbClr val="142B48"/>
                </a:solidFill>
              </a:rPr>
              <a:t>Sin </a:t>
            </a:r>
            <a:r>
              <a:rPr lang="es-ES" dirty="0">
                <a:solidFill>
                  <a:srgbClr val="142B48"/>
                </a:solidFill>
              </a:rPr>
              <a:t>h</a:t>
            </a:r>
            <a:r>
              <a:rPr dirty="0" err="1">
                <a:solidFill>
                  <a:srgbClr val="142B48"/>
                </a:solidFill>
              </a:rPr>
              <a:t>ipertiroidismo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</p:txBody>
      </p:sp>
      <p:sp>
        <p:nvSpPr>
          <p:cNvPr id="163" name="Rectangle 4"/>
          <p:cNvSpPr txBox="1"/>
          <p:nvPr/>
        </p:nvSpPr>
        <p:spPr>
          <a:xfrm>
            <a:off x="7208955" y="4216954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Content Placeholder 3"/>
          <p:cNvGrpSpPr/>
          <p:nvPr/>
        </p:nvGrpSpPr>
        <p:grpSpPr>
          <a:xfrm>
            <a:off x="4669654" y="355619"/>
            <a:ext cx="5745934" cy="6382790"/>
            <a:chOff x="-1" y="-1"/>
            <a:chExt cx="4401011" cy="6852711"/>
          </a:xfrm>
        </p:grpSpPr>
        <p:grpSp>
          <p:nvGrpSpPr>
            <p:cNvPr id="167" name="Group"/>
            <p:cNvGrpSpPr/>
            <p:nvPr/>
          </p:nvGrpSpPr>
          <p:grpSpPr>
            <a:xfrm>
              <a:off x="1815589" y="-1"/>
              <a:ext cx="1681104" cy="1932302"/>
              <a:chOff x="0" y="-1"/>
              <a:chExt cx="1681102" cy="1932301"/>
            </a:xfrm>
          </p:grpSpPr>
          <p:sp>
            <p:nvSpPr>
              <p:cNvPr id="165" name="Shape"/>
              <p:cNvSpPr/>
              <p:nvPr/>
            </p:nvSpPr>
            <p:spPr>
              <a:xfrm rot="5400000">
                <a:off x="-125600" y="125599"/>
                <a:ext cx="1932301" cy="168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98" y="0"/>
                    </a:lnTo>
                    <a:lnTo>
                      <a:pt x="16902" y="0"/>
                    </a:lnTo>
                    <a:lnTo>
                      <a:pt x="21600" y="10800"/>
                    </a:lnTo>
                    <a:lnTo>
                      <a:pt x="16902" y="21600"/>
                    </a:lnTo>
                    <a:lnTo>
                      <a:pt x="4698" y="21600"/>
                    </a:lnTo>
                    <a:close/>
                  </a:path>
                </a:pathLst>
              </a:cu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ts val="800"/>
                  </a:spcBef>
                  <a:defRPr sz="1500" b="1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66" name="Estimulación Factores Troficos"/>
              <p:cNvSpPr txBox="1"/>
              <p:nvPr/>
            </p:nvSpPr>
            <p:spPr>
              <a:xfrm>
                <a:off x="261971" y="569628"/>
                <a:ext cx="1157158" cy="7930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>
                <a:lvl1pPr algn="ctr" defTabSz="666750">
                  <a:lnSpc>
                    <a:spcPct val="90000"/>
                  </a:lnSpc>
                  <a:spcBef>
                    <a:spcPts val="600"/>
                  </a:spcBef>
                  <a:defRPr sz="15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>
                    <a:latin typeface="Montserrat" pitchFamily="2" charset="77"/>
                  </a:rPr>
                  <a:t>Estimulación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lang="es-ES" dirty="0">
                    <a:latin typeface="Montserrat" pitchFamily="2" charset="77"/>
                  </a:rPr>
                  <a:t>f</a:t>
                </a:r>
                <a:r>
                  <a:rPr dirty="0" err="1">
                    <a:latin typeface="Montserrat" pitchFamily="2" charset="77"/>
                  </a:rPr>
                  <a:t>actores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lang="es-ES" dirty="0">
                    <a:latin typeface="Montserrat" pitchFamily="2" charset="77"/>
                  </a:rPr>
                  <a:t>t</a:t>
                </a:r>
                <a:r>
                  <a:rPr dirty="0">
                    <a:latin typeface="Montserrat" pitchFamily="2" charset="77"/>
                  </a:rPr>
                  <a:t>r</a:t>
                </a:r>
                <a:r>
                  <a:rPr lang="es-CO" dirty="0">
                    <a:latin typeface="Montserrat" pitchFamily="2" charset="77"/>
                  </a:rPr>
                  <a:t>ó</a:t>
                </a:r>
                <a:r>
                  <a:rPr dirty="0" err="1">
                    <a:latin typeface="Montserrat" pitchFamily="2" charset="77"/>
                  </a:rPr>
                  <a:t>ficos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70" name="Group"/>
            <p:cNvGrpSpPr/>
            <p:nvPr/>
          </p:nvGrpSpPr>
          <p:grpSpPr>
            <a:xfrm>
              <a:off x="-1" y="-1"/>
              <a:ext cx="1681104" cy="1932302"/>
              <a:chOff x="0" y="-1"/>
              <a:chExt cx="1681102" cy="1932301"/>
            </a:xfrm>
          </p:grpSpPr>
          <p:sp>
            <p:nvSpPr>
              <p:cNvPr id="168" name="Shape"/>
              <p:cNvSpPr/>
              <p:nvPr/>
            </p:nvSpPr>
            <p:spPr>
              <a:xfrm rot="5400000">
                <a:off x="-125600" y="125599"/>
                <a:ext cx="1932301" cy="168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98" y="0"/>
                    </a:lnTo>
                    <a:lnTo>
                      <a:pt x="16902" y="0"/>
                    </a:lnTo>
                    <a:lnTo>
                      <a:pt x="21600" y="10800"/>
                    </a:lnTo>
                    <a:lnTo>
                      <a:pt x="16902" y="21600"/>
                    </a:lnTo>
                    <a:lnTo>
                      <a:pt x="4698" y="21600"/>
                    </a:lnTo>
                    <a:close/>
                  </a:path>
                </a:pathLst>
              </a:cu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69" name="1"/>
              <p:cNvSpPr txBox="1"/>
              <p:nvPr/>
            </p:nvSpPr>
            <p:spPr>
              <a:xfrm>
                <a:off x="261971" y="716852"/>
                <a:ext cx="1157158" cy="4985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Montserrat" pitchFamily="2" charset="77"/>
                  </a:rPr>
                  <a:t>1</a:t>
                </a:r>
              </a:p>
            </p:txBody>
          </p:sp>
        </p:grpSp>
        <p:grpSp>
          <p:nvGrpSpPr>
            <p:cNvPr id="173" name="Group"/>
            <p:cNvGrpSpPr/>
            <p:nvPr/>
          </p:nvGrpSpPr>
          <p:grpSpPr>
            <a:xfrm>
              <a:off x="904316" y="1640135"/>
              <a:ext cx="1681104" cy="1932302"/>
              <a:chOff x="0" y="-1"/>
              <a:chExt cx="1681102" cy="1932301"/>
            </a:xfrm>
          </p:grpSpPr>
          <p:sp>
            <p:nvSpPr>
              <p:cNvPr id="171" name="Shape"/>
              <p:cNvSpPr/>
              <p:nvPr/>
            </p:nvSpPr>
            <p:spPr>
              <a:xfrm rot="5400000">
                <a:off x="-125600" y="125599"/>
                <a:ext cx="1932301" cy="168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98" y="0"/>
                    </a:lnTo>
                    <a:lnTo>
                      <a:pt x="16902" y="0"/>
                    </a:lnTo>
                    <a:lnTo>
                      <a:pt x="21600" y="10800"/>
                    </a:lnTo>
                    <a:lnTo>
                      <a:pt x="16902" y="21600"/>
                    </a:lnTo>
                    <a:lnTo>
                      <a:pt x="4698" y="21600"/>
                    </a:lnTo>
                    <a:close/>
                  </a:path>
                </a:pathLst>
              </a:cu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ts val="800"/>
                  </a:spcBef>
                  <a:defRPr sz="1500" b="1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72" name="Activación Constitutiva"/>
              <p:cNvSpPr txBox="1"/>
              <p:nvPr/>
            </p:nvSpPr>
            <p:spPr>
              <a:xfrm>
                <a:off x="261971" y="681150"/>
                <a:ext cx="1157158" cy="570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>
                <a:lvl1pPr algn="ctr" defTabSz="666750">
                  <a:lnSpc>
                    <a:spcPct val="90000"/>
                  </a:lnSpc>
                  <a:spcBef>
                    <a:spcPts val="600"/>
                  </a:spcBef>
                  <a:defRPr sz="15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>
                    <a:latin typeface="Montserrat" pitchFamily="2" charset="77"/>
                  </a:rPr>
                  <a:t>Activación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lang="es-ES" dirty="0">
                    <a:latin typeface="Montserrat" pitchFamily="2" charset="77"/>
                  </a:rPr>
                  <a:t>c</a:t>
                </a:r>
                <a:r>
                  <a:rPr dirty="0" err="1">
                    <a:latin typeface="Montserrat" pitchFamily="2" charset="77"/>
                  </a:rPr>
                  <a:t>onstitutiva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76" name="Group"/>
            <p:cNvGrpSpPr/>
            <p:nvPr/>
          </p:nvGrpSpPr>
          <p:grpSpPr>
            <a:xfrm>
              <a:off x="2719906" y="1640135"/>
              <a:ext cx="1681104" cy="1932302"/>
              <a:chOff x="0" y="-1"/>
              <a:chExt cx="1681102" cy="1932301"/>
            </a:xfrm>
          </p:grpSpPr>
          <p:sp>
            <p:nvSpPr>
              <p:cNvPr id="174" name="Shape"/>
              <p:cNvSpPr/>
              <p:nvPr/>
            </p:nvSpPr>
            <p:spPr>
              <a:xfrm rot="5400000">
                <a:off x="-125600" y="125599"/>
                <a:ext cx="1932301" cy="168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98" y="0"/>
                    </a:lnTo>
                    <a:lnTo>
                      <a:pt x="16902" y="0"/>
                    </a:lnTo>
                    <a:lnTo>
                      <a:pt x="21600" y="10800"/>
                    </a:lnTo>
                    <a:lnTo>
                      <a:pt x="16902" y="21600"/>
                    </a:lnTo>
                    <a:lnTo>
                      <a:pt x="4698" y="21600"/>
                    </a:lnTo>
                    <a:close/>
                  </a:path>
                </a:pathLst>
              </a:cu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75" name="2"/>
              <p:cNvSpPr txBox="1"/>
              <p:nvPr/>
            </p:nvSpPr>
            <p:spPr>
              <a:xfrm>
                <a:off x="261971" y="716852"/>
                <a:ext cx="1157158" cy="4985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Montserrat" pitchFamily="2" charset="77"/>
                  </a:rPr>
                  <a:t>2</a:t>
                </a:r>
              </a:p>
            </p:txBody>
          </p:sp>
        </p:grpSp>
        <p:grpSp>
          <p:nvGrpSpPr>
            <p:cNvPr id="179" name="Group"/>
            <p:cNvGrpSpPr/>
            <p:nvPr/>
          </p:nvGrpSpPr>
          <p:grpSpPr>
            <a:xfrm>
              <a:off x="1815589" y="3280272"/>
              <a:ext cx="1681104" cy="1932302"/>
              <a:chOff x="0" y="-1"/>
              <a:chExt cx="1681102" cy="1932301"/>
            </a:xfrm>
          </p:grpSpPr>
          <p:sp>
            <p:nvSpPr>
              <p:cNvPr id="177" name="Shape"/>
              <p:cNvSpPr/>
              <p:nvPr/>
            </p:nvSpPr>
            <p:spPr>
              <a:xfrm rot="5400000">
                <a:off x="-125600" y="125599"/>
                <a:ext cx="1932301" cy="168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98" y="0"/>
                    </a:lnTo>
                    <a:lnTo>
                      <a:pt x="16902" y="0"/>
                    </a:lnTo>
                    <a:lnTo>
                      <a:pt x="21600" y="10800"/>
                    </a:lnTo>
                    <a:lnTo>
                      <a:pt x="16902" y="21600"/>
                    </a:lnTo>
                    <a:lnTo>
                      <a:pt x="4698" y="21600"/>
                    </a:lnTo>
                    <a:close/>
                  </a:path>
                </a:pathLst>
              </a:cu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ts val="800"/>
                  </a:spcBef>
                  <a:defRPr sz="1500" b="1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78" name="Liberación Pasiva"/>
              <p:cNvSpPr txBox="1"/>
              <p:nvPr/>
            </p:nvSpPr>
            <p:spPr>
              <a:xfrm>
                <a:off x="261971" y="681149"/>
                <a:ext cx="1157158" cy="570002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>
                <a:lvl1pPr algn="ctr" defTabSz="666750">
                  <a:lnSpc>
                    <a:spcPct val="90000"/>
                  </a:lnSpc>
                  <a:spcBef>
                    <a:spcPts val="600"/>
                  </a:spcBef>
                  <a:defRPr sz="15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 err="1">
                    <a:latin typeface="Montserrat" pitchFamily="2" charset="77"/>
                  </a:rPr>
                  <a:t>Liberación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lang="es-ES" dirty="0">
                    <a:latin typeface="Montserrat" pitchFamily="2" charset="77"/>
                  </a:rPr>
                  <a:t>p</a:t>
                </a:r>
                <a:r>
                  <a:rPr dirty="0" err="1">
                    <a:latin typeface="Montserrat" pitchFamily="2" charset="77"/>
                  </a:rPr>
                  <a:t>asiva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82" name="Group"/>
            <p:cNvGrpSpPr/>
            <p:nvPr/>
          </p:nvGrpSpPr>
          <p:grpSpPr>
            <a:xfrm>
              <a:off x="-1" y="3280272"/>
              <a:ext cx="1681104" cy="1932302"/>
              <a:chOff x="0" y="-1"/>
              <a:chExt cx="1681102" cy="1932301"/>
            </a:xfrm>
          </p:grpSpPr>
          <p:sp>
            <p:nvSpPr>
              <p:cNvPr id="180" name="Shape"/>
              <p:cNvSpPr/>
              <p:nvPr/>
            </p:nvSpPr>
            <p:spPr>
              <a:xfrm rot="5400000">
                <a:off x="-125600" y="125599"/>
                <a:ext cx="1932301" cy="168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98" y="0"/>
                    </a:lnTo>
                    <a:lnTo>
                      <a:pt x="16902" y="0"/>
                    </a:lnTo>
                    <a:lnTo>
                      <a:pt x="21600" y="10800"/>
                    </a:lnTo>
                    <a:lnTo>
                      <a:pt x="16902" y="21600"/>
                    </a:lnTo>
                    <a:lnTo>
                      <a:pt x="4698" y="21600"/>
                    </a:lnTo>
                    <a:close/>
                  </a:path>
                </a:pathLst>
              </a:cu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81" name="3"/>
              <p:cNvSpPr txBox="1"/>
              <p:nvPr/>
            </p:nvSpPr>
            <p:spPr>
              <a:xfrm>
                <a:off x="261971" y="716852"/>
                <a:ext cx="1157158" cy="4985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Montserrat" pitchFamily="2" charset="77"/>
                  </a:rPr>
                  <a:t>3</a:t>
                </a:r>
              </a:p>
            </p:txBody>
          </p:sp>
        </p:grpSp>
        <p:grpSp>
          <p:nvGrpSpPr>
            <p:cNvPr id="185" name="Group"/>
            <p:cNvGrpSpPr/>
            <p:nvPr/>
          </p:nvGrpSpPr>
          <p:grpSpPr>
            <a:xfrm>
              <a:off x="904316" y="4920408"/>
              <a:ext cx="1681104" cy="1932302"/>
              <a:chOff x="0" y="-1"/>
              <a:chExt cx="1681102" cy="1932301"/>
            </a:xfrm>
          </p:grpSpPr>
          <p:sp>
            <p:nvSpPr>
              <p:cNvPr id="183" name="Shape"/>
              <p:cNvSpPr/>
              <p:nvPr/>
            </p:nvSpPr>
            <p:spPr>
              <a:xfrm rot="5400000">
                <a:off x="-125600" y="125599"/>
                <a:ext cx="1932301" cy="168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98" y="0"/>
                    </a:lnTo>
                    <a:lnTo>
                      <a:pt x="16902" y="0"/>
                    </a:lnTo>
                    <a:lnTo>
                      <a:pt x="21600" y="10800"/>
                    </a:lnTo>
                    <a:lnTo>
                      <a:pt x="16902" y="21600"/>
                    </a:lnTo>
                    <a:lnTo>
                      <a:pt x="4698" y="21600"/>
                    </a:lnTo>
                    <a:close/>
                  </a:path>
                </a:pathLst>
              </a:cu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ts val="800"/>
                  </a:spcBef>
                  <a:defRPr sz="1500" b="1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84" name="Fuente Extratiroidea"/>
              <p:cNvSpPr txBox="1"/>
              <p:nvPr/>
            </p:nvSpPr>
            <p:spPr>
              <a:xfrm>
                <a:off x="261971" y="681149"/>
                <a:ext cx="1157158" cy="570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7150" tIns="57150" rIns="57150" bIns="57150" numCol="1" anchor="ctr">
                <a:spAutoFit/>
              </a:bodyPr>
              <a:lstStyle>
                <a:lvl1pPr algn="ctr" defTabSz="666750">
                  <a:lnSpc>
                    <a:spcPct val="90000"/>
                  </a:lnSpc>
                  <a:spcBef>
                    <a:spcPts val="600"/>
                  </a:spcBef>
                  <a:defRPr sz="15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Fuente </a:t>
                </a:r>
                <a:r>
                  <a:rPr lang="es-ES" dirty="0">
                    <a:latin typeface="Montserrat" pitchFamily="2" charset="77"/>
                  </a:rPr>
                  <a:t>e</a:t>
                </a:r>
                <a:r>
                  <a:rPr dirty="0" err="1">
                    <a:latin typeface="Montserrat" pitchFamily="2" charset="77"/>
                  </a:rPr>
                  <a:t>xtratiroidea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88" name="Group"/>
            <p:cNvGrpSpPr/>
            <p:nvPr/>
          </p:nvGrpSpPr>
          <p:grpSpPr>
            <a:xfrm>
              <a:off x="2719906" y="4920408"/>
              <a:ext cx="1681104" cy="1932302"/>
              <a:chOff x="0" y="-1"/>
              <a:chExt cx="1681102" cy="1932301"/>
            </a:xfrm>
          </p:grpSpPr>
          <p:sp>
            <p:nvSpPr>
              <p:cNvPr id="186" name="Shape"/>
              <p:cNvSpPr/>
              <p:nvPr/>
            </p:nvSpPr>
            <p:spPr>
              <a:xfrm rot="5400000">
                <a:off x="-125600" y="125599"/>
                <a:ext cx="1932301" cy="1681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98" y="0"/>
                    </a:lnTo>
                    <a:lnTo>
                      <a:pt x="16902" y="0"/>
                    </a:lnTo>
                    <a:lnTo>
                      <a:pt x="21600" y="10800"/>
                    </a:lnTo>
                    <a:lnTo>
                      <a:pt x="16902" y="21600"/>
                    </a:lnTo>
                    <a:lnTo>
                      <a:pt x="4698" y="21600"/>
                    </a:lnTo>
                    <a:close/>
                  </a:path>
                </a:pathLst>
              </a:cu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6002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87" name="4"/>
              <p:cNvSpPr txBox="1"/>
              <p:nvPr/>
            </p:nvSpPr>
            <p:spPr>
              <a:xfrm>
                <a:off x="261971" y="716852"/>
                <a:ext cx="1157158" cy="4985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600200">
                  <a:lnSpc>
                    <a:spcPct val="90000"/>
                  </a:lnSpc>
                  <a:spcBef>
                    <a:spcPts val="1500"/>
                  </a:spcBef>
                  <a:defRPr sz="3600"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Montserrat" pitchFamily="2" charset="77"/>
                  </a:rPr>
                  <a:t>4</a:t>
                </a:r>
              </a:p>
            </p:txBody>
          </p:sp>
        </p:grpSp>
      </p:grpSp>
      <p:sp>
        <p:nvSpPr>
          <p:cNvPr id="190" name="Rectangle 6"/>
          <p:cNvSpPr txBox="1"/>
          <p:nvPr/>
        </p:nvSpPr>
        <p:spPr>
          <a:xfrm>
            <a:off x="9054857" y="217119"/>
            <a:ext cx="386403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>
            <a:spLocks noGrp="1"/>
          </p:cNvSpPr>
          <p:nvPr>
            <p:ph type="title"/>
          </p:nvPr>
        </p:nvSpPr>
        <p:spPr>
          <a:xfrm>
            <a:off x="483508" y="1669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Epidemiolog</a:t>
            </a:r>
            <a:r>
              <a:rPr lang="es-CO" dirty="0"/>
              <a:t>í</a:t>
            </a:r>
            <a:r>
              <a:rPr dirty="0"/>
              <a:t>a</a:t>
            </a:r>
          </a:p>
        </p:txBody>
      </p:sp>
      <p:sp>
        <p:nvSpPr>
          <p:cNvPr id="19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12527" y="1492538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142B48"/>
                </a:solidFill>
              </a:rPr>
              <a:t>Prevalencia</a:t>
            </a:r>
            <a:r>
              <a:rPr dirty="0">
                <a:solidFill>
                  <a:srgbClr val="142B48"/>
                </a:solidFill>
              </a:rPr>
              <a:t> 0.8% Europa – 1 a 3% USA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Aumenta</a:t>
            </a:r>
            <a:r>
              <a:rPr dirty="0">
                <a:solidFill>
                  <a:srgbClr val="142B48"/>
                </a:solidFill>
              </a:rPr>
              <a:t> con la </a:t>
            </a:r>
            <a:r>
              <a:rPr dirty="0" err="1">
                <a:solidFill>
                  <a:srgbClr val="142B48"/>
                </a:solidFill>
              </a:rPr>
              <a:t>edad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Mujeres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lang="es-ES" dirty="0">
                <a:solidFill>
                  <a:srgbClr val="142B48"/>
                </a:solidFill>
              </a:rPr>
              <a:t>c</a:t>
            </a:r>
            <a:r>
              <a:rPr dirty="0" err="1">
                <a:solidFill>
                  <a:srgbClr val="142B48"/>
                </a:solidFill>
              </a:rPr>
              <a:t>auc</a:t>
            </a:r>
            <a:r>
              <a:rPr lang="es-CO" dirty="0">
                <a:solidFill>
                  <a:srgbClr val="142B48"/>
                </a:solidFill>
              </a:rPr>
              <a:t>á</a:t>
            </a:r>
            <a:r>
              <a:rPr dirty="0" err="1">
                <a:solidFill>
                  <a:srgbClr val="142B48"/>
                </a:solidFill>
              </a:rPr>
              <a:t>sicas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Lugares</a:t>
            </a:r>
            <a:r>
              <a:rPr dirty="0">
                <a:solidFill>
                  <a:srgbClr val="142B48"/>
                </a:solidFill>
              </a:rPr>
              <a:t> con </a:t>
            </a:r>
            <a:r>
              <a:rPr dirty="0" err="1">
                <a:solidFill>
                  <a:srgbClr val="142B48"/>
                </a:solidFill>
              </a:rPr>
              <a:t>deficiencia</a:t>
            </a:r>
            <a:r>
              <a:rPr dirty="0">
                <a:solidFill>
                  <a:srgbClr val="142B48"/>
                </a:solidFill>
              </a:rPr>
              <a:t> de </a:t>
            </a:r>
            <a:r>
              <a:rPr dirty="0" err="1">
                <a:solidFill>
                  <a:srgbClr val="142B48"/>
                </a:solidFill>
              </a:rPr>
              <a:t>yodo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</p:txBody>
      </p:sp>
      <p:pic>
        <p:nvPicPr>
          <p:cNvPr id="194" name="Content Placeholder 4" descr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275" y="5008819"/>
            <a:ext cx="1525666" cy="1484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78" y="365125"/>
            <a:ext cx="6043463" cy="452047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Rectangle 7"/>
          <p:cNvSpPr txBox="1"/>
          <p:nvPr/>
        </p:nvSpPr>
        <p:spPr>
          <a:xfrm>
            <a:off x="4831598" y="6552525"/>
            <a:ext cx="709683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Zimmermann, M. B., Jooste, P. L.,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Pandav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C. S. (2008)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>
            <a:spLocks noGrp="1"/>
          </p:cNvSpPr>
          <p:nvPr>
            <p:ph type="title"/>
          </p:nvPr>
        </p:nvSpPr>
        <p:spPr>
          <a:xfrm>
            <a:off x="576072" y="24845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Etiolog</a:t>
            </a:r>
            <a:r>
              <a:rPr lang="es-CO" dirty="0"/>
              <a:t>í</a:t>
            </a:r>
            <a:r>
              <a:rPr dirty="0"/>
              <a:t>a </a:t>
            </a:r>
          </a:p>
        </p:txBody>
      </p:sp>
      <p:pic>
        <p:nvPicPr>
          <p:cNvPr id="199" name="Content Placeholder 13" descr="Content Placeholder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50" y="4545496"/>
            <a:ext cx="7015538" cy="1470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Content Placeholder 11"/>
          <p:cNvGrpSpPr/>
          <p:nvPr/>
        </p:nvGrpSpPr>
        <p:grpSpPr>
          <a:xfrm>
            <a:off x="4655611" y="1690688"/>
            <a:ext cx="7102375" cy="2868986"/>
            <a:chOff x="0" y="0"/>
            <a:chExt cx="7102374" cy="2868984"/>
          </a:xfrm>
        </p:grpSpPr>
        <p:sp>
          <p:nvSpPr>
            <p:cNvPr id="200" name="Rectangle"/>
            <p:cNvSpPr/>
            <p:nvPr/>
          </p:nvSpPr>
          <p:spPr>
            <a:xfrm>
              <a:off x="0" y="0"/>
              <a:ext cx="7102375" cy="286898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01" name="image9.png" descr="image9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02375" cy="28689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Straight Connector 14"/>
          <p:cNvSpPr/>
          <p:nvPr/>
        </p:nvSpPr>
        <p:spPr>
          <a:xfrm>
            <a:off x="4864608" y="4072128"/>
            <a:ext cx="1938529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Straight Connector 15"/>
          <p:cNvSpPr/>
          <p:nvPr/>
        </p:nvSpPr>
        <p:spPr>
          <a:xfrm>
            <a:off x="4864608" y="2615183"/>
            <a:ext cx="2365249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Rectangle 18"/>
          <p:cNvSpPr txBox="1"/>
          <p:nvPr/>
        </p:nvSpPr>
        <p:spPr>
          <a:xfrm>
            <a:off x="7522348" y="5431838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>
            <a:spLocks noGrp="1"/>
          </p:cNvSpPr>
          <p:nvPr>
            <p:ph type="title"/>
          </p:nvPr>
        </p:nvSpPr>
        <p:spPr>
          <a:xfrm>
            <a:off x="604520" y="3077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Etiolog</a:t>
            </a:r>
            <a:r>
              <a:rPr lang="es-CO" dirty="0"/>
              <a:t>í</a:t>
            </a:r>
            <a:r>
              <a:rPr dirty="0"/>
              <a:t>a </a:t>
            </a:r>
          </a:p>
        </p:txBody>
      </p:sp>
      <p:pic>
        <p:nvPicPr>
          <p:cNvPr id="208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79" y="882650"/>
            <a:ext cx="6959601" cy="5092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traight Connector 9"/>
          <p:cNvSpPr/>
          <p:nvPr/>
        </p:nvSpPr>
        <p:spPr>
          <a:xfrm>
            <a:off x="4815840" y="1341119"/>
            <a:ext cx="2804161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Straight Connector 12"/>
          <p:cNvSpPr/>
          <p:nvPr/>
        </p:nvSpPr>
        <p:spPr>
          <a:xfrm>
            <a:off x="4815840" y="3078479"/>
            <a:ext cx="2170177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Straight Connector 14"/>
          <p:cNvSpPr/>
          <p:nvPr/>
        </p:nvSpPr>
        <p:spPr>
          <a:xfrm>
            <a:off x="4815840" y="4486655"/>
            <a:ext cx="1889761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Rectangle 16"/>
          <p:cNvSpPr txBox="1"/>
          <p:nvPr/>
        </p:nvSpPr>
        <p:spPr>
          <a:xfrm>
            <a:off x="7550267" y="6267274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  <a:cs typeface="Arabic Typesetting" panose="03020402040406030203" pitchFamily="66" charset="-78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  <a:cs typeface="Arabic Typesetting" panose="03020402040406030203" pitchFamily="66" charset="-78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  <a:cs typeface="Arabic Typesetting" panose="03020402040406030203" pitchFamily="66" charset="-78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>
            <a:spLocks noGrp="1"/>
          </p:cNvSpPr>
          <p:nvPr>
            <p:ph type="title"/>
          </p:nvPr>
        </p:nvSpPr>
        <p:spPr>
          <a:xfrm>
            <a:off x="523875" y="1482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S</a:t>
            </a:r>
            <a:r>
              <a:rPr lang="es-CO" dirty="0"/>
              <a:t>í</a:t>
            </a:r>
            <a:r>
              <a:rPr dirty="0" err="1"/>
              <a:t>ntomas</a:t>
            </a:r>
            <a:r>
              <a:rPr dirty="0"/>
              <a:t> y </a:t>
            </a:r>
            <a:r>
              <a:rPr lang="es-ES" dirty="0"/>
              <a:t>s</a:t>
            </a:r>
            <a:r>
              <a:rPr dirty="0" err="1"/>
              <a:t>ignos</a:t>
            </a:r>
            <a:r>
              <a:rPr lang="es-ES" dirty="0"/>
              <a:t>: t</a:t>
            </a:r>
            <a:r>
              <a:rPr dirty="0" err="1"/>
              <a:t>irotoxicosis</a:t>
            </a:r>
            <a:endParaRPr dirty="0"/>
          </a:p>
        </p:txBody>
      </p:sp>
      <p:pic>
        <p:nvPicPr>
          <p:cNvPr id="21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40" y="1401337"/>
            <a:ext cx="7008824" cy="474334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tangle 6"/>
          <p:cNvSpPr txBox="1"/>
          <p:nvPr/>
        </p:nvSpPr>
        <p:spPr>
          <a:xfrm>
            <a:off x="7892851" y="6432750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36244"/>
            <a:ext cx="7017471" cy="645566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 6"/>
          <p:cNvSpPr txBox="1"/>
          <p:nvPr/>
        </p:nvSpPr>
        <p:spPr>
          <a:xfrm>
            <a:off x="7167389" y="6491909"/>
            <a:ext cx="47645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04800" indent="-304800"/>
          </a:lstStyle>
          <a:p>
            <a:pPr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Marshall. S, et al. Netter´s Internal Medicine 2 ed</a:t>
            </a:r>
            <a:r>
              <a:rPr lang="es-ES"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  <a:endParaRPr sz="1200" dirty="0">
              <a:solidFill>
                <a:srgbClr val="142B48"/>
              </a:solidFill>
              <a:latin typeface="Montserrat" pitchFamily="2" charset="77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xfrm>
            <a:off x="542289" y="1337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S</a:t>
            </a:r>
            <a:r>
              <a:rPr lang="es-ES" dirty="0"/>
              <a:t>i</a:t>
            </a:r>
            <a:r>
              <a:rPr dirty="0" err="1"/>
              <a:t>gnos</a:t>
            </a:r>
            <a:r>
              <a:rPr dirty="0"/>
              <a:t> y </a:t>
            </a:r>
            <a:r>
              <a:rPr lang="es-ES" dirty="0"/>
              <a:t>sí</a:t>
            </a:r>
            <a:r>
              <a:rPr dirty="0" err="1"/>
              <a:t>ntomas</a:t>
            </a:r>
            <a:r>
              <a:rPr dirty="0"/>
              <a:t> </a:t>
            </a:r>
            <a:r>
              <a:rPr lang="es-ES" dirty="0"/>
              <a:t>e</a:t>
            </a:r>
            <a:r>
              <a:rPr dirty="0"/>
              <a:t>spec</a:t>
            </a:r>
            <a:r>
              <a:rPr lang="es-CO" dirty="0"/>
              <a:t>í</a:t>
            </a:r>
            <a:r>
              <a:rPr dirty="0" err="1"/>
              <a:t>ficos</a:t>
            </a:r>
            <a:endParaRPr dirty="0"/>
          </a:p>
        </p:txBody>
      </p:sp>
      <p:sp>
        <p:nvSpPr>
          <p:cNvPr id="22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85801" y="1496452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142B48"/>
                </a:solidFill>
              </a:rPr>
              <a:t>Oftalmopatía</a:t>
            </a:r>
            <a:r>
              <a:rPr dirty="0">
                <a:solidFill>
                  <a:srgbClr val="142B48"/>
                </a:solidFill>
              </a:rPr>
              <a:t> (25%)</a:t>
            </a:r>
            <a:r>
              <a:rPr lang="es-ES" dirty="0">
                <a:solidFill>
                  <a:srgbClr val="142B48"/>
                </a:solidFill>
              </a:rPr>
              <a:t>,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Dermopatía</a:t>
            </a:r>
            <a:r>
              <a:rPr dirty="0">
                <a:solidFill>
                  <a:srgbClr val="142B48"/>
                </a:solidFill>
              </a:rPr>
              <a:t> (1 – 4%)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Acropaquia</a:t>
            </a:r>
            <a:r>
              <a:rPr dirty="0">
                <a:solidFill>
                  <a:srgbClr val="142B48"/>
                </a:solidFill>
              </a:rPr>
              <a:t> (m 1%)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>
                <a:solidFill>
                  <a:srgbClr val="142B48"/>
                </a:solidFill>
              </a:rPr>
              <a:t>Globus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Disfagia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</p:txBody>
      </p:sp>
      <p:sp>
        <p:nvSpPr>
          <p:cNvPr id="223" name="Content Placeholder 5"/>
          <p:cNvSpPr txBox="1"/>
          <p:nvPr/>
        </p:nvSpPr>
        <p:spPr>
          <a:xfrm>
            <a:off x="4013124" y="1472705"/>
            <a:ext cx="6592704" cy="24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>
                <a:solidFill>
                  <a:srgbClr val="142B48"/>
                </a:solidFill>
              </a:rPr>
              <a:t>Ortopnea</a:t>
            </a:r>
            <a:r>
              <a:rPr lang="es-ES" dirty="0">
                <a:solidFill>
                  <a:srgbClr val="142B48"/>
                </a:solidFill>
              </a:rPr>
              <a:t>.</a:t>
            </a:r>
            <a:r>
              <a:rPr dirty="0">
                <a:solidFill>
                  <a:srgbClr val="142B48"/>
                </a:solidFill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>
                <a:solidFill>
                  <a:srgbClr val="142B48"/>
                </a:solidFill>
              </a:rPr>
              <a:t>Dolor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</p:txBody>
      </p:sp>
      <p:pic>
        <p:nvPicPr>
          <p:cNvPr id="224" name="Picture 8" descr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104" y="2746847"/>
            <a:ext cx="2520231" cy="2849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10" descr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0591" y="3757283"/>
            <a:ext cx="2233207" cy="2413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12" descr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1109" y="1591012"/>
            <a:ext cx="2767585" cy="1901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14" descr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158" y="1633085"/>
            <a:ext cx="5461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15" descr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696" y="1446194"/>
            <a:ext cx="760068" cy="424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16" descr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782" y="1618566"/>
            <a:ext cx="667505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Rectangle 17"/>
          <p:cNvSpPr txBox="1"/>
          <p:nvPr/>
        </p:nvSpPr>
        <p:spPr>
          <a:xfrm>
            <a:off x="6964115" y="6516772"/>
            <a:ext cx="47645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04800" indent="-304800"/>
          </a:lstStyle>
          <a:p>
            <a:pPr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Marshall. S, et al. Netter´s Internal Medicine 2 ed</a:t>
            </a:r>
            <a:r>
              <a:rPr lang="es-ES"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  <a:endParaRPr sz="1200" dirty="0">
              <a:solidFill>
                <a:srgbClr val="142B48"/>
              </a:solidFill>
              <a:latin typeface="Montserrat" pitchFamily="2" charset="77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84018"/>
            <a:ext cx="3488207" cy="3332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7" descr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745" y="1510145"/>
            <a:ext cx="5650125" cy="353983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ectangle 8"/>
          <p:cNvSpPr txBox="1"/>
          <p:nvPr/>
        </p:nvSpPr>
        <p:spPr>
          <a:xfrm>
            <a:off x="6096000" y="6074330"/>
            <a:ext cx="548964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Dennis Kasper, Anthony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Fauci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 (2018) Harrison Internal Medicine, 20 ed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title"/>
          </p:nvPr>
        </p:nvSpPr>
        <p:spPr>
          <a:xfrm>
            <a:off x="685801" y="189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Derrotero</a:t>
            </a:r>
            <a:endParaRPr dirty="0"/>
          </a:p>
        </p:txBody>
      </p:sp>
      <p:sp>
        <p:nvSpPr>
          <p:cNvPr id="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62001" y="1527163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/>
              <a:t>Caso </a:t>
            </a:r>
            <a:r>
              <a:rPr lang="es-ES" dirty="0"/>
              <a:t>c</a:t>
            </a:r>
            <a:r>
              <a:rPr dirty="0"/>
              <a:t>l</a:t>
            </a:r>
            <a:r>
              <a:rPr lang="es-CO" dirty="0"/>
              <a:t>í</a:t>
            </a:r>
            <a:r>
              <a:rPr dirty="0" err="1"/>
              <a:t>nico</a:t>
            </a:r>
            <a:r>
              <a:rPr dirty="0"/>
              <a:t> y </a:t>
            </a:r>
            <a:r>
              <a:rPr dirty="0" err="1"/>
              <a:t>preguntas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Anatom</a:t>
            </a:r>
            <a:r>
              <a:rPr lang="es-CO" dirty="0"/>
              <a:t>í</a:t>
            </a:r>
            <a:r>
              <a:rPr dirty="0"/>
              <a:t>a y </a:t>
            </a:r>
            <a:r>
              <a:rPr lang="es-ES" dirty="0"/>
              <a:t>f</a:t>
            </a:r>
            <a:r>
              <a:rPr dirty="0" err="1"/>
              <a:t>isiolog</a:t>
            </a:r>
            <a:r>
              <a:rPr lang="es-CO" dirty="0"/>
              <a:t>í</a:t>
            </a:r>
            <a:r>
              <a:rPr dirty="0"/>
              <a:t>a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Definición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Epidemiolog</a:t>
            </a:r>
            <a:r>
              <a:rPr lang="es-CO" dirty="0"/>
              <a:t>í</a:t>
            </a:r>
            <a:r>
              <a:rPr dirty="0"/>
              <a:t>a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Etiolog</a:t>
            </a:r>
            <a:r>
              <a:rPr lang="es-CO" dirty="0"/>
              <a:t>ía.</a:t>
            </a:r>
            <a:endParaRPr dirty="0"/>
          </a:p>
        </p:txBody>
      </p:sp>
      <p:sp>
        <p:nvSpPr>
          <p:cNvPr id="98" name="Content Placeholder 3"/>
          <p:cNvSpPr txBox="1"/>
          <p:nvPr/>
        </p:nvSpPr>
        <p:spPr>
          <a:xfrm>
            <a:off x="5472611" y="3973167"/>
            <a:ext cx="6592704" cy="24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Presentación</a:t>
            </a:r>
            <a:r>
              <a:rPr dirty="0"/>
              <a:t> </a:t>
            </a:r>
            <a:r>
              <a:rPr lang="es-ES" dirty="0"/>
              <a:t>c</a:t>
            </a:r>
            <a:r>
              <a:rPr dirty="0" err="1"/>
              <a:t>línica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Diagn</a:t>
            </a:r>
            <a:r>
              <a:rPr lang="es-CO" dirty="0"/>
              <a:t>ó</a:t>
            </a:r>
            <a:r>
              <a:rPr dirty="0" err="1"/>
              <a:t>stico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Tratamiento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Tormenta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 err="1"/>
              <a:t>iroidea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Resolución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cl</a:t>
            </a:r>
            <a:r>
              <a:rPr lang="es-CO" dirty="0"/>
              <a:t>í</a:t>
            </a:r>
            <a:r>
              <a:rPr dirty="0" err="1"/>
              <a:t>nico</a:t>
            </a:r>
            <a:r>
              <a:rPr dirty="0"/>
              <a:t> y </a:t>
            </a:r>
            <a:r>
              <a:rPr dirty="0" err="1"/>
              <a:t>preguntas</a:t>
            </a:r>
            <a:r>
              <a:rPr lang="es-ES" dirty="0"/>
              <a:t>.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>
            <a:spLocks noGrp="1"/>
          </p:cNvSpPr>
          <p:nvPr>
            <p:ph type="title"/>
          </p:nvPr>
        </p:nvSpPr>
        <p:spPr>
          <a:xfrm>
            <a:off x="452438" y="4395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S</a:t>
            </a:r>
            <a:r>
              <a:rPr lang="es-CO" dirty="0"/>
              <a:t>í</a:t>
            </a:r>
            <a:r>
              <a:rPr dirty="0" err="1"/>
              <a:t>ntomas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el </a:t>
            </a:r>
            <a:r>
              <a:rPr lang="es-ES" dirty="0"/>
              <a:t>a</a:t>
            </a:r>
            <a:r>
              <a:rPr dirty="0" err="1"/>
              <a:t>nciano</a:t>
            </a:r>
            <a:endParaRPr dirty="0"/>
          </a:p>
        </p:txBody>
      </p:sp>
      <p:sp>
        <p:nvSpPr>
          <p:cNvPr id="23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62001" y="1336525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Menos</a:t>
            </a:r>
            <a:r>
              <a:rPr dirty="0"/>
              <a:t> </a:t>
            </a:r>
            <a:r>
              <a:rPr dirty="0" err="1"/>
              <a:t>sintomáticos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Complicaciones</a:t>
            </a:r>
            <a:r>
              <a:rPr dirty="0"/>
              <a:t> </a:t>
            </a:r>
            <a:r>
              <a:rPr dirty="0" err="1"/>
              <a:t>cardiovasculares</a:t>
            </a:r>
            <a:r>
              <a:rPr lang="es-ES" dirty="0"/>
              <a:t>.</a:t>
            </a:r>
            <a:endParaRPr dirty="0"/>
          </a:p>
          <a:p>
            <a:r>
              <a:rPr dirty="0"/>
              <a:t>3 </a:t>
            </a:r>
            <a:r>
              <a:rPr dirty="0" err="1"/>
              <a:t>veces</a:t>
            </a:r>
            <a:r>
              <a:rPr dirty="0"/>
              <a:t> m</a:t>
            </a:r>
            <a:r>
              <a:rPr lang="es-CO" dirty="0"/>
              <a:t>á</a:t>
            </a:r>
            <a:r>
              <a:rPr dirty="0"/>
              <a:t>s </a:t>
            </a:r>
            <a:r>
              <a:rPr dirty="0" err="1"/>
              <a:t>riesgo</a:t>
            </a:r>
            <a:r>
              <a:rPr dirty="0"/>
              <a:t> de </a:t>
            </a:r>
            <a:r>
              <a:rPr dirty="0" err="1"/>
              <a:t>fibrilación</a:t>
            </a:r>
            <a:r>
              <a:rPr dirty="0"/>
              <a:t> auricular</a:t>
            </a:r>
            <a:r>
              <a:rPr lang="es-ES" dirty="0"/>
              <a:t>.</a:t>
            </a:r>
            <a:endParaRPr dirty="0"/>
          </a:p>
          <a:p>
            <a:r>
              <a:rPr dirty="0"/>
              <a:t>ACV </a:t>
            </a:r>
            <a:r>
              <a:rPr dirty="0" err="1"/>
              <a:t>cardioemb</a:t>
            </a:r>
            <a:r>
              <a:rPr lang="es-CO" dirty="0"/>
              <a:t>ó</a:t>
            </a:r>
            <a:r>
              <a:rPr dirty="0" err="1"/>
              <a:t>lico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Falla</a:t>
            </a:r>
            <a:r>
              <a:rPr dirty="0"/>
              <a:t> </a:t>
            </a:r>
            <a:r>
              <a:rPr lang="es-ES" dirty="0" err="1"/>
              <a:t>ca</a:t>
            </a:r>
            <a:r>
              <a:rPr dirty="0" err="1"/>
              <a:t>rd</a:t>
            </a:r>
            <a:r>
              <a:rPr lang="es-CO" dirty="0"/>
              <a:t>í</a:t>
            </a:r>
            <a:r>
              <a:rPr dirty="0"/>
              <a:t>aca</a:t>
            </a:r>
          </a:p>
        </p:txBody>
      </p:sp>
      <p:sp>
        <p:nvSpPr>
          <p:cNvPr id="238" name="Content Placeholder 3"/>
          <p:cNvSpPr txBox="1"/>
          <p:nvPr/>
        </p:nvSpPr>
        <p:spPr>
          <a:xfrm>
            <a:off x="5072065" y="3857684"/>
            <a:ext cx="6592704" cy="24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Par</a:t>
            </a:r>
            <a:r>
              <a:rPr lang="es-CO" dirty="0"/>
              <a:t>á</a:t>
            </a:r>
            <a:r>
              <a:rPr dirty="0" err="1"/>
              <a:t>lisis</a:t>
            </a:r>
            <a:r>
              <a:rPr dirty="0"/>
              <a:t> </a:t>
            </a:r>
            <a:r>
              <a:rPr lang="es-ES" dirty="0"/>
              <a:t>p</a:t>
            </a:r>
            <a:r>
              <a:rPr dirty="0"/>
              <a:t>er</a:t>
            </a:r>
            <a:r>
              <a:rPr lang="es-ES" dirty="0" err="1"/>
              <a:t>ió</a:t>
            </a:r>
            <a:r>
              <a:rPr dirty="0" err="1"/>
              <a:t>dica</a:t>
            </a:r>
            <a:r>
              <a:rPr dirty="0"/>
              <a:t> </a:t>
            </a:r>
            <a:r>
              <a:rPr lang="es-ES" dirty="0"/>
              <a:t>h</a:t>
            </a:r>
            <a:r>
              <a:rPr dirty="0" err="1"/>
              <a:t>ipocalemica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 err="1"/>
              <a:t>irotoxicosica</a:t>
            </a:r>
            <a:r>
              <a:rPr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Asi</a:t>
            </a:r>
            <a:r>
              <a:rPr lang="es-CO" dirty="0"/>
              <a:t>á</a:t>
            </a:r>
            <a:r>
              <a:rPr dirty="0" err="1"/>
              <a:t>ticos</a:t>
            </a:r>
            <a:r>
              <a:rPr dirty="0"/>
              <a:t> 2% </a:t>
            </a:r>
            <a:r>
              <a:rPr dirty="0" err="1"/>
              <a:t>incidencia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USA 0.2 % </a:t>
            </a:r>
            <a:r>
              <a:rPr dirty="0" err="1"/>
              <a:t>incidencia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Osteoporosis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Ginecomastia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Infertilidad</a:t>
            </a:r>
            <a:r>
              <a:rPr dirty="0"/>
              <a:t> – </a:t>
            </a:r>
            <a:r>
              <a:rPr lang="es-ES" dirty="0"/>
              <a:t>a</a:t>
            </a:r>
            <a:r>
              <a:rPr dirty="0" err="1"/>
              <a:t>lteraciones</a:t>
            </a:r>
            <a:r>
              <a:rPr dirty="0"/>
              <a:t> </a:t>
            </a:r>
            <a:r>
              <a:rPr dirty="0" err="1"/>
              <a:t>menstruales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39" name="Title 1"/>
          <p:cNvSpPr txBox="1"/>
          <p:nvPr/>
        </p:nvSpPr>
        <p:spPr>
          <a:xfrm>
            <a:off x="5072065" y="2663830"/>
            <a:ext cx="6592704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/>
              <a:t>S</a:t>
            </a:r>
            <a:r>
              <a:rPr lang="es-CO" dirty="0"/>
              <a:t>í</a:t>
            </a:r>
            <a:r>
              <a:rPr dirty="0" err="1"/>
              <a:t>ntomas</a:t>
            </a:r>
            <a:r>
              <a:rPr dirty="0"/>
              <a:t> </a:t>
            </a:r>
            <a:r>
              <a:rPr lang="es-ES" dirty="0"/>
              <a:t>a</a:t>
            </a:r>
            <a:r>
              <a:rPr dirty="0" err="1"/>
              <a:t>típicos</a:t>
            </a:r>
            <a:endParaRPr dirty="0"/>
          </a:p>
        </p:txBody>
      </p:sp>
      <p:sp>
        <p:nvSpPr>
          <p:cNvPr id="240" name="Rectangle 7"/>
          <p:cNvSpPr txBox="1"/>
          <p:nvPr/>
        </p:nvSpPr>
        <p:spPr>
          <a:xfrm>
            <a:off x="8723429" y="6424799"/>
            <a:ext cx="316377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le 5"/>
          <p:cNvGraphicFramePr/>
          <p:nvPr>
            <p:extLst>
              <p:ext uri="{D42A27DB-BD31-4B8C-83A1-F6EECF244321}">
                <p14:modId xmlns:p14="http://schemas.microsoft.com/office/powerpoint/2010/main" val="473016045"/>
              </p:ext>
            </p:extLst>
          </p:nvPr>
        </p:nvGraphicFramePr>
        <p:xfrm>
          <a:off x="4669654" y="1741457"/>
          <a:ext cx="7438005" cy="347735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7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90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Montserrat" pitchFamily="2" charset="77"/>
                        </a:rPr>
                        <a:t>TSH</a:t>
                      </a:r>
                    </a:p>
                  </a:txBody>
                  <a:tcPr marL="45720" marR="45720" horzOverflow="overflow">
                    <a:solidFill>
                      <a:srgbClr val="142B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Montserrat" pitchFamily="2" charset="77"/>
                        </a:rPr>
                        <a:t>T4 L / T3</a:t>
                      </a:r>
                    </a:p>
                  </a:txBody>
                  <a:tcPr marL="45720" marR="45720" horzOverflow="overflow">
                    <a:solidFill>
                      <a:srgbClr val="142B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 err="1">
                          <a:solidFill>
                            <a:srgbClr val="FFFFFF"/>
                          </a:solidFill>
                          <a:latin typeface="Montserrat" pitchFamily="2" charset="77"/>
                        </a:rPr>
                        <a:t>Nombre</a:t>
                      </a:r>
                      <a:r>
                        <a:rPr b="1" dirty="0">
                          <a:solidFill>
                            <a:srgbClr val="FFFFFF"/>
                          </a:solidFill>
                          <a:latin typeface="Montserrat" pitchFamily="2" charset="77"/>
                        </a:rPr>
                        <a:t> </a:t>
                      </a:r>
                    </a:p>
                  </a:txBody>
                  <a:tcPr marL="45720" marR="45720" horzOverflow="overflow">
                    <a:solidFill>
                      <a:srgbClr val="14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5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↓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↑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Tirotoxicosis</a:t>
                      </a:r>
                      <a:r>
                        <a:rPr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 – 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h</a:t>
                      </a: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ipertiroidismo</a:t>
                      </a:r>
                      <a:r>
                        <a:rPr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p</a:t>
                      </a: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rimario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.</a:t>
                      </a:r>
                      <a:endParaRPr dirty="0">
                        <a:solidFill>
                          <a:srgbClr val="142B48"/>
                        </a:solidFill>
                        <a:latin typeface="Montserrat" pitchFamily="2" charset="77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↓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 Normal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Hipertiroidismo</a:t>
                      </a:r>
                      <a:r>
                        <a:rPr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s</a:t>
                      </a: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ubcl</a:t>
                      </a:r>
                      <a:r>
                        <a:rPr lang="es-CO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í</a:t>
                      </a: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nico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.</a:t>
                      </a:r>
                      <a:endParaRPr dirty="0">
                        <a:solidFill>
                          <a:srgbClr val="142B48"/>
                        </a:solidFill>
                        <a:latin typeface="Montserrat" pitchFamily="2" charset="77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48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 Normal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↑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Hipertiroxinemia</a:t>
                      </a:r>
                      <a:r>
                        <a:rPr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e</a:t>
                      </a: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utiroidea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.</a:t>
                      </a:r>
                      <a:endParaRPr dirty="0">
                        <a:solidFill>
                          <a:srgbClr val="142B48"/>
                        </a:solidFill>
                        <a:latin typeface="Montserrat" pitchFamily="2" charset="77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48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Normal - 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a</a:t>
                      </a: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lto</a:t>
                      </a:r>
                      <a:endParaRPr dirty="0">
                        <a:solidFill>
                          <a:srgbClr val="142B48"/>
                        </a:solidFill>
                        <a:latin typeface="Montserrat" pitchFamily="2" charset="77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↑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Hipertiroidismo</a:t>
                      </a:r>
                      <a:r>
                        <a:rPr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dirty="0" err="1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mediado</a:t>
                      </a:r>
                      <a:r>
                        <a:rPr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 TS</a:t>
                      </a:r>
                      <a:r>
                        <a:rPr lang="es-ES" dirty="0">
                          <a:solidFill>
                            <a:srgbClr val="142B48"/>
                          </a:solidFill>
                          <a:latin typeface="Montserrat" pitchFamily="2" charset="77"/>
                        </a:rPr>
                        <a:t>H.</a:t>
                      </a:r>
                      <a:endParaRPr dirty="0">
                        <a:solidFill>
                          <a:srgbClr val="142B48"/>
                        </a:solidFill>
                        <a:latin typeface="Montserrat" pitchFamily="2" charset="77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35001" y="284691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142B48"/>
                </a:solidFill>
              </a:rPr>
              <a:t>TSH </a:t>
            </a:r>
            <a:r>
              <a:rPr lang="es-ES" dirty="0">
                <a:solidFill>
                  <a:srgbClr val="142B48"/>
                </a:solidFill>
              </a:rPr>
              <a:t>a</a:t>
            </a:r>
            <a:r>
              <a:rPr dirty="0" err="1">
                <a:solidFill>
                  <a:srgbClr val="142B48"/>
                </a:solidFill>
              </a:rPr>
              <a:t>lta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sensibilidad</a:t>
            </a:r>
            <a:r>
              <a:rPr dirty="0">
                <a:solidFill>
                  <a:srgbClr val="142B48"/>
                </a:solidFill>
              </a:rPr>
              <a:t> y </a:t>
            </a:r>
            <a:r>
              <a:rPr dirty="0" err="1">
                <a:solidFill>
                  <a:srgbClr val="142B48"/>
                </a:solidFill>
              </a:rPr>
              <a:t>especificidad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Presición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aumenta</a:t>
            </a:r>
            <a:r>
              <a:rPr dirty="0">
                <a:solidFill>
                  <a:srgbClr val="142B48"/>
                </a:solidFill>
              </a:rPr>
              <a:t> (TSH + T4 libre)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Hipertiroidismo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leve</a:t>
            </a:r>
            <a:r>
              <a:rPr dirty="0">
                <a:solidFill>
                  <a:srgbClr val="142B48"/>
                </a:solidFill>
              </a:rPr>
              <a:t>, T3 </a:t>
            </a:r>
            <a:r>
              <a:rPr dirty="0" err="1">
                <a:solidFill>
                  <a:srgbClr val="142B48"/>
                </a:solidFill>
              </a:rPr>
              <a:t>tirotoxicosis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</p:txBody>
      </p:sp>
      <p:pic>
        <p:nvPicPr>
          <p:cNvPr id="244" name="Picture 3" descr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144" y="1728940"/>
            <a:ext cx="2736938" cy="192287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Rectangle 5"/>
          <p:cNvSpPr txBox="1"/>
          <p:nvPr/>
        </p:nvSpPr>
        <p:spPr>
          <a:xfrm>
            <a:off x="7707984" y="5768803"/>
            <a:ext cx="403721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46" name="Rectangle 9"/>
          <p:cNvSpPr txBox="1"/>
          <p:nvPr/>
        </p:nvSpPr>
        <p:spPr>
          <a:xfrm>
            <a:off x="5968999" y="6124255"/>
            <a:ext cx="60045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/>
            <a:r>
              <a:rPr sz="1200">
                <a:solidFill>
                  <a:srgbClr val="142B48"/>
                </a:solidFill>
                <a:latin typeface="Montserrat" pitchFamily="2" charset="77"/>
              </a:rPr>
              <a:t>Intenzo, C. M., DePapp, A. E., et al . (2003). </a:t>
            </a:r>
            <a:r>
              <a:rPr sz="1200" i="1">
                <a:solidFill>
                  <a:srgbClr val="142B48"/>
                </a:solidFill>
                <a:latin typeface="Montserrat" pitchFamily="2" charset="77"/>
              </a:rPr>
              <a:t>Radiographics</a:t>
            </a:r>
            <a:r>
              <a:rPr sz="1200">
                <a:solidFill>
                  <a:srgbClr val="142B48"/>
                </a:solidFill>
                <a:latin typeface="Montserrat" pitchFamily="2" charset="77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1"/>
          <p:cNvSpPr txBox="1">
            <a:spLocks noGrp="1"/>
          </p:cNvSpPr>
          <p:nvPr>
            <p:ph type="title"/>
          </p:nvPr>
        </p:nvSpPr>
        <p:spPr>
          <a:xfrm>
            <a:off x="516467" y="14254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Enfermedad</a:t>
            </a:r>
            <a:r>
              <a:rPr dirty="0"/>
              <a:t> de Graves </a:t>
            </a:r>
          </a:p>
        </p:txBody>
      </p:sp>
      <p:sp>
        <p:nvSpPr>
          <p:cNvPr id="24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62001" y="1468110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/>
              <a:t>Causa m</a:t>
            </a:r>
            <a:r>
              <a:rPr lang="es-CO" dirty="0"/>
              <a:t>á</a:t>
            </a:r>
            <a:r>
              <a:rPr dirty="0"/>
              <a:t>s com</a:t>
            </a:r>
            <a:r>
              <a:rPr lang="es-CO" dirty="0"/>
              <a:t>ú</a:t>
            </a:r>
            <a:r>
              <a:rPr dirty="0"/>
              <a:t>n </a:t>
            </a:r>
            <a:r>
              <a:rPr lang="es-ES" dirty="0"/>
              <a:t>en á</a:t>
            </a:r>
            <a:r>
              <a:rPr dirty="0" err="1"/>
              <a:t>reas</a:t>
            </a:r>
            <a:r>
              <a:rPr dirty="0"/>
              <a:t> </a:t>
            </a:r>
            <a:r>
              <a:rPr dirty="0" err="1"/>
              <a:t>suplencia</a:t>
            </a:r>
            <a:r>
              <a:rPr dirty="0"/>
              <a:t> </a:t>
            </a:r>
            <a:r>
              <a:rPr dirty="0" err="1"/>
              <a:t>yodo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Suecia</a:t>
            </a:r>
            <a:r>
              <a:rPr dirty="0"/>
              <a:t> 15 – 30 </a:t>
            </a:r>
            <a:r>
              <a:rPr dirty="0" err="1"/>
              <a:t>nuevos</a:t>
            </a:r>
            <a:r>
              <a:rPr dirty="0"/>
              <a:t> : 100.000</a:t>
            </a:r>
            <a:r>
              <a:rPr lang="es-ES" dirty="0"/>
              <a:t>.</a:t>
            </a:r>
            <a:endParaRPr dirty="0"/>
          </a:p>
          <a:p>
            <a:r>
              <a:rPr dirty="0"/>
              <a:t>P</a:t>
            </a:r>
            <a:r>
              <a:rPr lang="es-CO" dirty="0"/>
              <a:t>é</a:t>
            </a:r>
            <a:r>
              <a:rPr dirty="0" err="1"/>
              <a:t>rdida</a:t>
            </a:r>
            <a:r>
              <a:rPr dirty="0"/>
              <a:t> de </a:t>
            </a:r>
            <a:r>
              <a:rPr lang="es-ES" dirty="0"/>
              <a:t>i</a:t>
            </a:r>
            <a:r>
              <a:rPr dirty="0" err="1"/>
              <a:t>nmnunotolerancia</a:t>
            </a:r>
            <a:r>
              <a:rPr dirty="0"/>
              <a:t>, </a:t>
            </a:r>
            <a:r>
              <a:rPr lang="es-ES" dirty="0"/>
              <a:t>m</a:t>
            </a:r>
            <a:r>
              <a:rPr dirty="0"/>
              <a:t>. </a:t>
            </a:r>
            <a:r>
              <a:rPr lang="es-ES" dirty="0"/>
              <a:t>m</a:t>
            </a:r>
            <a:r>
              <a:rPr dirty="0" err="1"/>
              <a:t>olecular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Predisposición</a:t>
            </a:r>
            <a:r>
              <a:rPr dirty="0"/>
              <a:t> gen</a:t>
            </a:r>
            <a:r>
              <a:rPr lang="es-CO" dirty="0"/>
              <a:t>é</a:t>
            </a:r>
            <a:r>
              <a:rPr dirty="0" err="1"/>
              <a:t>tica</a:t>
            </a:r>
            <a:r>
              <a:rPr dirty="0"/>
              <a:t>, 17 – 35% </a:t>
            </a:r>
            <a:r>
              <a:rPr dirty="0" err="1"/>
              <a:t>gemelos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Factores</a:t>
            </a:r>
            <a:r>
              <a:rPr dirty="0"/>
              <a:t> no gen</a:t>
            </a:r>
            <a:r>
              <a:rPr lang="es-CO" dirty="0"/>
              <a:t>é</a:t>
            </a:r>
            <a:r>
              <a:rPr dirty="0" err="1"/>
              <a:t>ticos</a:t>
            </a:r>
            <a:r>
              <a:rPr dirty="0"/>
              <a:t> (</a:t>
            </a:r>
            <a:r>
              <a:rPr dirty="0" err="1"/>
              <a:t>estr</a:t>
            </a:r>
            <a:r>
              <a:rPr lang="es-CO" dirty="0"/>
              <a:t>é</a:t>
            </a:r>
            <a:r>
              <a:rPr dirty="0"/>
              <a:t>s, tabaco, </a:t>
            </a:r>
            <a:r>
              <a:rPr dirty="0" err="1"/>
              <a:t>sexo</a:t>
            </a:r>
            <a:r>
              <a:rPr dirty="0"/>
              <a:t> </a:t>
            </a:r>
            <a:r>
              <a:rPr dirty="0" err="1"/>
              <a:t>femenino</a:t>
            </a:r>
            <a:r>
              <a:rPr dirty="0"/>
              <a:t>)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50" name="Content Placeholder 5"/>
          <p:cNvSpPr txBox="1"/>
          <p:nvPr/>
        </p:nvSpPr>
        <p:spPr>
          <a:xfrm>
            <a:off x="5025956" y="4183216"/>
            <a:ext cx="6592704" cy="24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Bocio</a:t>
            </a:r>
            <a:r>
              <a:rPr dirty="0"/>
              <a:t> </a:t>
            </a:r>
            <a:r>
              <a:rPr dirty="0" err="1"/>
              <a:t>difuso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Orbitopat</a:t>
            </a:r>
            <a:r>
              <a:rPr lang="es-CO" dirty="0"/>
              <a:t>í</a:t>
            </a:r>
            <a:r>
              <a:rPr dirty="0"/>
              <a:t>a 35% (26% - 9%)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 </a:t>
            </a:r>
            <a:r>
              <a:rPr dirty="0" err="1"/>
              <a:t>Dermopatía</a:t>
            </a:r>
            <a:r>
              <a:rPr dirty="0"/>
              <a:t> (1 – 4%)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Acropaquia</a:t>
            </a:r>
            <a:r>
              <a:rPr dirty="0"/>
              <a:t> (0.1%)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251" name="Picture 13" descr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453" y="423333"/>
            <a:ext cx="4082236" cy="353984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Rectangle 6"/>
          <p:cNvSpPr txBox="1"/>
          <p:nvPr/>
        </p:nvSpPr>
        <p:spPr>
          <a:xfrm>
            <a:off x="5774267" y="5973002"/>
            <a:ext cx="588325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304800" indent="-304800"/>
          </a:lstStyle>
          <a:p>
            <a:pPr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Matmuso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Bremner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W. (2016). Williams Textbook of Endocrinology(Thirteenth Edition).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>
            <a:spLocks noGrp="1"/>
          </p:cNvSpPr>
          <p:nvPr>
            <p:ph type="title"/>
          </p:nvPr>
        </p:nvSpPr>
        <p:spPr>
          <a:xfrm>
            <a:off x="516467" y="19867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Bocio</a:t>
            </a:r>
            <a:r>
              <a:rPr dirty="0"/>
              <a:t> </a:t>
            </a:r>
            <a:r>
              <a:rPr lang="es-ES" dirty="0"/>
              <a:t>m</a:t>
            </a:r>
            <a:r>
              <a:rPr dirty="0" err="1"/>
              <a:t>ultinodular</a:t>
            </a:r>
            <a:endParaRPr dirty="0"/>
          </a:p>
        </p:txBody>
      </p:sp>
      <p:sp>
        <p:nvSpPr>
          <p:cNvPr id="25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63891" y="1524239"/>
            <a:ext cx="5319344" cy="2090392"/>
          </a:xfrm>
          <a:prstGeom prst="rect">
            <a:avLst/>
          </a:prstGeom>
        </p:spPr>
        <p:txBody>
          <a:bodyPr/>
          <a:lstStyle/>
          <a:p>
            <a:r>
              <a:rPr dirty="0"/>
              <a:t>M</a:t>
            </a:r>
            <a:r>
              <a:rPr lang="es-CO" dirty="0"/>
              <a:t>á</a:t>
            </a:r>
            <a:r>
              <a:rPr dirty="0"/>
              <a:t>s </a:t>
            </a:r>
            <a:r>
              <a:rPr dirty="0" err="1"/>
              <a:t>frecuente</a:t>
            </a:r>
            <a:r>
              <a:rPr dirty="0"/>
              <a:t> </a:t>
            </a:r>
            <a:r>
              <a:rPr dirty="0" err="1"/>
              <a:t>en</a:t>
            </a:r>
            <a:r>
              <a:rPr lang="es-ES" dirty="0"/>
              <a:t> </a:t>
            </a:r>
            <a:r>
              <a:rPr lang="es-CO" dirty="0"/>
              <a:t>á</a:t>
            </a:r>
            <a:r>
              <a:rPr dirty="0" err="1"/>
              <a:t>reas</a:t>
            </a:r>
            <a:r>
              <a:rPr dirty="0"/>
              <a:t> </a:t>
            </a:r>
            <a:r>
              <a:rPr lang="es-ES" dirty="0"/>
              <a:t>con </a:t>
            </a:r>
            <a:r>
              <a:rPr dirty="0" err="1"/>
              <a:t>deficiencia</a:t>
            </a:r>
            <a:r>
              <a:rPr dirty="0"/>
              <a:t> </a:t>
            </a:r>
            <a:r>
              <a:rPr lang="es-ES" dirty="0"/>
              <a:t>de </a:t>
            </a:r>
            <a:r>
              <a:rPr dirty="0" err="1"/>
              <a:t>yodo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Ancianos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Mutaciones</a:t>
            </a:r>
            <a:r>
              <a:rPr dirty="0"/>
              <a:t> </a:t>
            </a:r>
            <a:r>
              <a:rPr dirty="0" err="1"/>
              <a:t>som</a:t>
            </a:r>
            <a:r>
              <a:rPr lang="es-CO" dirty="0"/>
              <a:t>á</a:t>
            </a:r>
            <a:r>
              <a:rPr dirty="0" err="1"/>
              <a:t>ticas</a:t>
            </a:r>
            <a:r>
              <a:rPr dirty="0"/>
              <a:t> TSHR</a:t>
            </a:r>
            <a:r>
              <a:rPr lang="es-ES" dirty="0"/>
              <a:t>.</a:t>
            </a:r>
            <a:endParaRPr dirty="0"/>
          </a:p>
          <a:p>
            <a:r>
              <a:rPr dirty="0"/>
              <a:t>E </a:t>
            </a:r>
            <a:r>
              <a:rPr dirty="0" err="1"/>
              <a:t>Jod</a:t>
            </a:r>
            <a:r>
              <a:rPr dirty="0"/>
              <a:t> </a:t>
            </a:r>
            <a:r>
              <a:rPr lang="es-CO" dirty="0"/>
              <a:t>–</a:t>
            </a:r>
            <a:r>
              <a:rPr dirty="0"/>
              <a:t> </a:t>
            </a:r>
            <a:r>
              <a:rPr dirty="0" err="1"/>
              <a:t>Basedown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2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009339"/>
            <a:ext cx="5319343" cy="521058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Rectangle 5"/>
          <p:cNvSpPr txBox="1"/>
          <p:nvPr/>
        </p:nvSpPr>
        <p:spPr>
          <a:xfrm>
            <a:off x="7784530" y="6457823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1"/>
          <p:cNvSpPr txBox="1">
            <a:spLocks noGrp="1"/>
          </p:cNvSpPr>
          <p:nvPr>
            <p:ph type="title"/>
          </p:nvPr>
        </p:nvSpPr>
        <p:spPr>
          <a:xfrm>
            <a:off x="516467" y="19867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Adenoma </a:t>
            </a:r>
            <a:r>
              <a:rPr lang="es-ES" dirty="0" err="1"/>
              <a:t>tó</a:t>
            </a:r>
            <a:r>
              <a:rPr dirty="0" err="1"/>
              <a:t>xico</a:t>
            </a:r>
            <a:endParaRPr dirty="0"/>
          </a:p>
        </p:txBody>
      </p:sp>
      <p:sp>
        <p:nvSpPr>
          <p:cNvPr id="2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63890" y="1353737"/>
            <a:ext cx="5333999" cy="20903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dirty="0"/>
              <a:t>M</a:t>
            </a:r>
            <a:r>
              <a:rPr lang="es-CO" dirty="0"/>
              <a:t>ás</a:t>
            </a:r>
            <a:r>
              <a:rPr dirty="0"/>
              <a:t> </a:t>
            </a:r>
            <a:r>
              <a:rPr dirty="0" err="1"/>
              <a:t>frecuente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lang="es-CO" dirty="0"/>
              <a:t>á</a:t>
            </a:r>
            <a:r>
              <a:rPr dirty="0" err="1"/>
              <a:t>reas</a:t>
            </a:r>
            <a:r>
              <a:rPr dirty="0"/>
              <a:t> </a:t>
            </a:r>
            <a:r>
              <a:rPr lang="es-ES" dirty="0"/>
              <a:t>con </a:t>
            </a:r>
            <a:r>
              <a:rPr dirty="0" err="1"/>
              <a:t>deficiencia</a:t>
            </a:r>
            <a:r>
              <a:rPr dirty="0"/>
              <a:t> </a:t>
            </a:r>
            <a:r>
              <a:rPr lang="es-ES" dirty="0"/>
              <a:t>de </a:t>
            </a:r>
            <a:r>
              <a:rPr dirty="0" err="1"/>
              <a:t>yodo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Ancianos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Mutaciones</a:t>
            </a:r>
            <a:r>
              <a:rPr dirty="0"/>
              <a:t> </a:t>
            </a:r>
            <a:r>
              <a:rPr dirty="0" err="1"/>
              <a:t>somáticas</a:t>
            </a:r>
            <a:r>
              <a:rPr dirty="0"/>
              <a:t> TSHR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/>
              <a:t>E </a:t>
            </a:r>
            <a:r>
              <a:rPr dirty="0" err="1"/>
              <a:t>Jod</a:t>
            </a:r>
            <a:r>
              <a:rPr dirty="0"/>
              <a:t> </a:t>
            </a:r>
            <a:r>
              <a:rPr lang="es-CO" dirty="0"/>
              <a:t>–</a:t>
            </a:r>
            <a:r>
              <a:rPr dirty="0"/>
              <a:t> </a:t>
            </a:r>
            <a:r>
              <a:rPr dirty="0" err="1"/>
              <a:t>Basedown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26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6" y="685800"/>
            <a:ext cx="5600917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ectangle 5"/>
          <p:cNvSpPr txBox="1"/>
          <p:nvPr/>
        </p:nvSpPr>
        <p:spPr>
          <a:xfrm>
            <a:off x="7702667" y="6382325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Content Placeholder 9" descr="Content Placeholder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016" y="2383804"/>
            <a:ext cx="6072450" cy="347785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itle 1"/>
          <p:cNvSpPr txBox="1">
            <a:spLocks noGrp="1"/>
          </p:cNvSpPr>
          <p:nvPr>
            <p:ph type="title"/>
          </p:nvPr>
        </p:nvSpPr>
        <p:spPr>
          <a:xfrm>
            <a:off x="499533" y="189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Tiroiditis</a:t>
            </a:r>
            <a:endParaRPr dirty="0"/>
          </a:p>
        </p:txBody>
      </p:sp>
      <p:sp>
        <p:nvSpPr>
          <p:cNvPr id="26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62001" y="1338608"/>
            <a:ext cx="10667997" cy="20903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dirty="0" err="1"/>
              <a:t>Tiroiditis</a:t>
            </a:r>
            <a:r>
              <a:rPr dirty="0"/>
              <a:t> </a:t>
            </a:r>
            <a:r>
              <a:rPr dirty="0" err="1"/>
              <a:t>Postparto</a:t>
            </a:r>
            <a:r>
              <a:rPr dirty="0"/>
              <a:t> </a:t>
            </a:r>
            <a:r>
              <a:rPr lang="es-CO" dirty="0"/>
              <a:t>–</a:t>
            </a:r>
            <a:r>
              <a:rPr dirty="0"/>
              <a:t> </a:t>
            </a:r>
            <a:r>
              <a:rPr lang="es-ES" dirty="0"/>
              <a:t>a</a:t>
            </a:r>
            <a:r>
              <a:rPr dirty="0" err="1"/>
              <a:t>utoinmune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Medicamentos</a:t>
            </a:r>
            <a:r>
              <a:rPr dirty="0"/>
              <a:t> (</a:t>
            </a:r>
            <a:r>
              <a:rPr lang="es-ES" dirty="0"/>
              <a:t>li</a:t>
            </a:r>
            <a:r>
              <a:rPr dirty="0" err="1"/>
              <a:t>tio</a:t>
            </a:r>
            <a:r>
              <a:rPr dirty="0"/>
              <a:t>, </a:t>
            </a:r>
            <a:r>
              <a:rPr lang="es-ES" dirty="0"/>
              <a:t>a</a:t>
            </a:r>
            <a:r>
              <a:rPr dirty="0" err="1"/>
              <a:t>miodarona</a:t>
            </a:r>
            <a:r>
              <a:rPr dirty="0"/>
              <a:t>, </a:t>
            </a:r>
            <a:r>
              <a:rPr lang="es-ES" dirty="0"/>
              <a:t>i</a:t>
            </a:r>
            <a:r>
              <a:rPr dirty="0" err="1"/>
              <a:t>nterfer</a:t>
            </a:r>
            <a:r>
              <a:rPr lang="es-CO" dirty="0"/>
              <a:t>ó</a:t>
            </a:r>
            <a:r>
              <a:rPr dirty="0"/>
              <a:t>n alfa,                                                                              </a:t>
            </a:r>
            <a:r>
              <a:rPr lang="es-ES" dirty="0"/>
              <a:t>s</a:t>
            </a:r>
            <a:r>
              <a:rPr dirty="0" err="1"/>
              <a:t>ulitinib</a:t>
            </a:r>
            <a:r>
              <a:rPr dirty="0"/>
              <a:t>, PD1 </a:t>
            </a:r>
            <a:r>
              <a:rPr dirty="0" err="1"/>
              <a:t>inh</a:t>
            </a:r>
            <a:r>
              <a:rPr dirty="0"/>
              <a:t>)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Tiroiditis</a:t>
            </a:r>
            <a:r>
              <a:rPr dirty="0"/>
              <a:t> </a:t>
            </a:r>
            <a:r>
              <a:rPr lang="es-ES" dirty="0"/>
              <a:t>s</a:t>
            </a:r>
            <a:r>
              <a:rPr dirty="0" err="1"/>
              <a:t>ubaguda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Tiroiditis</a:t>
            </a:r>
            <a:r>
              <a:rPr dirty="0"/>
              <a:t> </a:t>
            </a:r>
            <a:r>
              <a:rPr lang="es-ES" dirty="0"/>
              <a:t>a</a:t>
            </a:r>
            <a:r>
              <a:rPr dirty="0" err="1"/>
              <a:t>guda</a:t>
            </a:r>
            <a:r>
              <a:rPr dirty="0"/>
              <a:t>  (</a:t>
            </a:r>
            <a:r>
              <a:rPr dirty="0" err="1"/>
              <a:t>bacteriana</a:t>
            </a:r>
            <a:r>
              <a:rPr dirty="0"/>
              <a:t>, f</a:t>
            </a:r>
            <a:r>
              <a:rPr lang="es-CO" dirty="0"/>
              <a:t>ú</a:t>
            </a:r>
            <a:r>
              <a:rPr dirty="0" err="1"/>
              <a:t>ngica</a:t>
            </a:r>
            <a:r>
              <a:rPr dirty="0"/>
              <a:t>)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67" name="Rectangle 4"/>
          <p:cNvSpPr txBox="1"/>
          <p:nvPr/>
        </p:nvSpPr>
        <p:spPr>
          <a:xfrm>
            <a:off x="6612466" y="6207184"/>
            <a:ext cx="50800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304800" indent="-304800"/>
          </a:lstStyle>
          <a:p>
            <a:pPr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Matmuso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Bremner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W. (2016). Williams Textbook of Endocrinology(Thirteenth Edition).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 1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Tiroiditis</a:t>
            </a:r>
            <a:r>
              <a:rPr dirty="0"/>
              <a:t> </a:t>
            </a:r>
            <a:r>
              <a:rPr lang="es-ES" dirty="0"/>
              <a:t>a</a:t>
            </a:r>
            <a:r>
              <a:rPr dirty="0" err="1"/>
              <a:t>miodarona</a:t>
            </a:r>
            <a:r>
              <a:rPr dirty="0"/>
              <a:t> </a:t>
            </a:r>
          </a:p>
        </p:txBody>
      </p:sp>
      <p:sp>
        <p:nvSpPr>
          <p:cNvPr id="27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85801" y="1419224"/>
            <a:ext cx="10667997" cy="2839366"/>
          </a:xfrm>
          <a:prstGeom prst="rect">
            <a:avLst/>
          </a:prstGeom>
        </p:spPr>
        <p:txBody>
          <a:bodyPr/>
          <a:lstStyle/>
          <a:p>
            <a:r>
              <a:rPr dirty="0"/>
              <a:t>37% </a:t>
            </a:r>
            <a:r>
              <a:rPr dirty="0" err="1"/>
              <a:t>yodo</a:t>
            </a:r>
            <a:r>
              <a:rPr lang="es-ES" dirty="0"/>
              <a:t>.</a:t>
            </a:r>
            <a:endParaRPr dirty="0"/>
          </a:p>
          <a:p>
            <a:r>
              <a:rPr dirty="0"/>
              <a:t>Wolff </a:t>
            </a:r>
            <a:r>
              <a:rPr dirty="0" err="1"/>
              <a:t>Chaikoff</a:t>
            </a:r>
            <a:r>
              <a:rPr dirty="0"/>
              <a:t> / </a:t>
            </a:r>
            <a:r>
              <a:rPr dirty="0" err="1"/>
              <a:t>Jod</a:t>
            </a:r>
            <a:r>
              <a:rPr dirty="0"/>
              <a:t> </a:t>
            </a:r>
            <a:r>
              <a:rPr dirty="0" err="1"/>
              <a:t>Basedown</a:t>
            </a:r>
            <a:r>
              <a:rPr lang="es-ES" dirty="0"/>
              <a:t>.</a:t>
            </a:r>
            <a:endParaRPr dirty="0"/>
          </a:p>
          <a:p>
            <a:r>
              <a:rPr dirty="0"/>
              <a:t>T1 &amp; T2</a:t>
            </a:r>
            <a:r>
              <a:rPr lang="es-ES" dirty="0"/>
              <a:t>.</a:t>
            </a:r>
            <a:endParaRPr dirty="0"/>
          </a:p>
          <a:p>
            <a:r>
              <a:rPr dirty="0"/>
              <a:t>5-10%</a:t>
            </a:r>
            <a:r>
              <a:rPr lang="es-ES" dirty="0"/>
              <a:t>.</a:t>
            </a:r>
            <a:endParaRPr dirty="0"/>
          </a:p>
          <a:p>
            <a:r>
              <a:rPr dirty="0"/>
              <a:t>Se</a:t>
            </a:r>
            <a:r>
              <a:rPr lang="es-CO" dirty="0"/>
              <a:t>g</a:t>
            </a:r>
            <a:r>
              <a:rPr dirty="0" err="1"/>
              <a:t>uimiento</a:t>
            </a:r>
            <a:r>
              <a:rPr dirty="0"/>
              <a:t> TSH 3 meses </a:t>
            </a:r>
            <a:r>
              <a:rPr dirty="0" err="1"/>
              <a:t>pacientes</a:t>
            </a:r>
            <a:r>
              <a:rPr dirty="0"/>
              <a:t> con </a:t>
            </a:r>
            <a:r>
              <a:rPr dirty="0" err="1"/>
              <a:t>uso</a:t>
            </a:r>
            <a:r>
              <a:rPr dirty="0"/>
              <a:t> A. </a:t>
            </a:r>
          </a:p>
        </p:txBody>
      </p:sp>
      <p:pic>
        <p:nvPicPr>
          <p:cNvPr id="271" name="Picture 7" descr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348" y="910221"/>
            <a:ext cx="4245547" cy="5037557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ectangle 4"/>
          <p:cNvSpPr txBox="1"/>
          <p:nvPr/>
        </p:nvSpPr>
        <p:spPr>
          <a:xfrm>
            <a:off x="6096000" y="6269152"/>
            <a:ext cx="57370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304800" indent="-304800"/>
          </a:lstStyle>
          <a:p>
            <a:pPr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Matmuso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Bremner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W. (2016). Williams Textbook of Endocrinology</a:t>
            </a:r>
            <a:r>
              <a:rPr lang="es-ES" sz="1200" dirty="0">
                <a:solidFill>
                  <a:srgbClr val="142B48"/>
                </a:solidFill>
                <a:latin typeface="Montserrat" pitchFamily="2" charset="77"/>
              </a:rPr>
              <a:t> 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(Thirteenth Edition).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1"/>
          <p:cNvSpPr txBox="1">
            <a:spLocks noGrp="1"/>
          </p:cNvSpPr>
          <p:nvPr>
            <p:ph type="title"/>
          </p:nvPr>
        </p:nvSpPr>
        <p:spPr>
          <a:xfrm>
            <a:off x="685801" y="21738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Hipertiroidismo</a:t>
            </a:r>
            <a:r>
              <a:rPr dirty="0"/>
              <a:t> por </a:t>
            </a:r>
            <a:r>
              <a:rPr lang="es-ES" dirty="0"/>
              <a:t>t</a:t>
            </a:r>
            <a:r>
              <a:rPr dirty="0" err="1"/>
              <a:t>irotropina</a:t>
            </a:r>
            <a:endParaRPr dirty="0"/>
          </a:p>
        </p:txBody>
      </p:sp>
      <p:sp>
        <p:nvSpPr>
          <p:cNvPr id="27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202" y="1338608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/>
              <a:t>Tumor </a:t>
            </a:r>
            <a:r>
              <a:rPr dirty="0" err="1"/>
              <a:t>Pituitario</a:t>
            </a:r>
            <a:r>
              <a:rPr dirty="0"/>
              <a:t> (1%, 25% co – </a:t>
            </a:r>
            <a:r>
              <a:rPr dirty="0" err="1"/>
              <a:t>secreción</a:t>
            </a:r>
            <a:r>
              <a:rPr dirty="0"/>
              <a:t>)</a:t>
            </a:r>
            <a:r>
              <a:rPr lang="es-ES" dirty="0"/>
              <a:t>.</a:t>
            </a:r>
            <a:endParaRPr dirty="0"/>
          </a:p>
          <a:p>
            <a:r>
              <a:rPr dirty="0"/>
              <a:t>Resistencia </a:t>
            </a:r>
            <a:r>
              <a:rPr dirty="0" err="1"/>
              <a:t>hormona</a:t>
            </a:r>
            <a:r>
              <a:rPr dirty="0"/>
              <a:t> </a:t>
            </a:r>
            <a:r>
              <a:rPr dirty="0" err="1"/>
              <a:t>tiroidea</a:t>
            </a:r>
            <a:r>
              <a:rPr dirty="0"/>
              <a:t> (TBG, TTR, </a:t>
            </a:r>
            <a:r>
              <a:rPr lang="es-ES" dirty="0"/>
              <a:t>a</a:t>
            </a:r>
            <a:r>
              <a:rPr dirty="0" err="1"/>
              <a:t>lb</a:t>
            </a:r>
            <a:r>
              <a:rPr lang="es-CO" dirty="0"/>
              <a:t>ú</a:t>
            </a:r>
            <a:r>
              <a:rPr dirty="0"/>
              <a:t>mina, RTHB, </a:t>
            </a:r>
            <a:r>
              <a:rPr dirty="0" err="1"/>
              <a:t>RTHa</a:t>
            </a:r>
            <a:r>
              <a:rPr dirty="0"/>
              <a:t>).</a:t>
            </a:r>
          </a:p>
        </p:txBody>
      </p:sp>
      <p:sp>
        <p:nvSpPr>
          <p:cNvPr id="276" name="Content Placeholder 3"/>
          <p:cNvSpPr txBox="1"/>
          <p:nvPr/>
        </p:nvSpPr>
        <p:spPr>
          <a:xfrm>
            <a:off x="4991385" y="3756849"/>
            <a:ext cx="6592704" cy="24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Enfermedad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 err="1"/>
              <a:t>rofobl</a:t>
            </a:r>
            <a:r>
              <a:rPr lang="es-CO" dirty="0"/>
              <a:t>á</a:t>
            </a:r>
            <a:r>
              <a:rPr dirty="0" err="1"/>
              <a:t>stica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Facticia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Estroma</a:t>
            </a:r>
            <a:r>
              <a:rPr dirty="0"/>
              <a:t> </a:t>
            </a:r>
            <a:r>
              <a:rPr lang="es-ES" dirty="0"/>
              <a:t>o</a:t>
            </a:r>
            <a:r>
              <a:rPr dirty="0"/>
              <a:t>v</a:t>
            </a:r>
            <a:r>
              <a:rPr lang="es-CO" dirty="0"/>
              <a:t>á</a:t>
            </a:r>
            <a:r>
              <a:rPr dirty="0" err="1"/>
              <a:t>rico</a:t>
            </a:r>
            <a:r>
              <a:rPr dirty="0"/>
              <a:t> 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Metastasis CA </a:t>
            </a:r>
            <a:r>
              <a:rPr lang="es-ES" dirty="0"/>
              <a:t>t</a:t>
            </a:r>
            <a:r>
              <a:rPr dirty="0" err="1"/>
              <a:t>iroides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77" name="Title 1"/>
          <p:cNvSpPr txBox="1"/>
          <p:nvPr/>
        </p:nvSpPr>
        <p:spPr>
          <a:xfrm>
            <a:off x="4991385" y="2590453"/>
            <a:ext cx="1042416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 err="1"/>
              <a:t>Otros</a:t>
            </a:r>
            <a:r>
              <a:rPr dirty="0"/>
              <a:t> </a:t>
            </a:r>
          </a:p>
        </p:txBody>
      </p:sp>
      <p:sp>
        <p:nvSpPr>
          <p:cNvPr id="278" name="Rectangle 5"/>
          <p:cNvSpPr txBox="1"/>
          <p:nvPr/>
        </p:nvSpPr>
        <p:spPr>
          <a:xfrm>
            <a:off x="6532321" y="6195164"/>
            <a:ext cx="538874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304800" indent="-304800"/>
          </a:lstStyle>
          <a:p>
            <a:pPr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Matmuso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Bremner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W. (2016). Williams Textbook of Endocrinology</a:t>
            </a:r>
            <a:r>
              <a:rPr lang="es-ES" sz="1200" dirty="0">
                <a:solidFill>
                  <a:srgbClr val="142B48"/>
                </a:solidFill>
                <a:latin typeface="Montserrat" pitchFamily="2" charset="77"/>
              </a:rPr>
              <a:t> 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(Thirteenth Edition).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238" y="414455"/>
            <a:ext cx="8248650" cy="4593506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Rectangle 6"/>
          <p:cNvSpPr txBox="1"/>
          <p:nvPr/>
        </p:nvSpPr>
        <p:spPr>
          <a:xfrm>
            <a:off x="7751880" y="5766436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045" y="396883"/>
            <a:ext cx="7676235" cy="4311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818" y="288921"/>
            <a:ext cx="2031182" cy="278289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TextBox 8"/>
          <p:cNvSpPr txBox="1"/>
          <p:nvPr/>
        </p:nvSpPr>
        <p:spPr>
          <a:xfrm>
            <a:off x="8861728" y="621816"/>
            <a:ext cx="233012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>
                <a:solidFill>
                  <a:srgbClr val="142B48"/>
                </a:solidFill>
                <a:latin typeface="Montserrat" pitchFamily="2" charset="77"/>
              </a:rPr>
              <a:t>Sensibilidad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:</a:t>
            </a:r>
            <a:r>
              <a:rPr dirty="0">
                <a:solidFill>
                  <a:srgbClr val="142B48"/>
                </a:solidFill>
                <a:latin typeface="Montserrat" pitchFamily="2" charset="77"/>
              </a:rPr>
              <a:t> 97.4%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.</a:t>
            </a:r>
            <a:endParaRPr dirty="0">
              <a:solidFill>
                <a:srgbClr val="142B48"/>
              </a:solidFill>
              <a:latin typeface="Montserrat" pitchFamily="2" charset="77"/>
            </a:endParaRPr>
          </a:p>
        </p:txBody>
      </p:sp>
      <p:sp>
        <p:nvSpPr>
          <p:cNvPr id="286" name="Rectangle 9"/>
          <p:cNvSpPr txBox="1"/>
          <p:nvPr/>
        </p:nvSpPr>
        <p:spPr>
          <a:xfrm>
            <a:off x="7823317" y="5959185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538162" y="11771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Caso </a:t>
            </a:r>
            <a:r>
              <a:rPr lang="es-ES" dirty="0"/>
              <a:t>c</a:t>
            </a:r>
            <a:r>
              <a:rPr dirty="0"/>
              <a:t>l</a:t>
            </a:r>
            <a:r>
              <a:rPr lang="es-CO" dirty="0"/>
              <a:t>í</a:t>
            </a:r>
            <a:r>
              <a:rPr dirty="0" err="1"/>
              <a:t>nico</a:t>
            </a:r>
            <a:endParaRPr dirty="0"/>
          </a:p>
        </p:txBody>
      </p:sp>
      <p:sp>
        <p:nvSpPr>
          <p:cNvPr id="1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61999" y="1443273"/>
            <a:ext cx="10668001" cy="3005456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Mujer</a:t>
            </a:r>
            <a:r>
              <a:rPr dirty="0"/>
              <a:t> de 70 </a:t>
            </a:r>
            <a:r>
              <a:rPr dirty="0" err="1"/>
              <a:t>años</a:t>
            </a:r>
            <a:r>
              <a:rPr dirty="0"/>
              <a:t>, </a:t>
            </a:r>
            <a:r>
              <a:rPr dirty="0" err="1"/>
              <a:t>vive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lang="es-ES" dirty="0"/>
              <a:t>N</a:t>
            </a:r>
            <a:r>
              <a:rPr dirty="0" err="1"/>
              <a:t>ecocl</a:t>
            </a:r>
            <a:r>
              <a:rPr lang="es-CO" dirty="0"/>
              <a:t>í.</a:t>
            </a:r>
            <a:endParaRPr dirty="0"/>
          </a:p>
          <a:p>
            <a:r>
              <a:rPr dirty="0" err="1"/>
              <a:t>Antecedente</a:t>
            </a:r>
            <a:r>
              <a:rPr lang="es-ES" dirty="0"/>
              <a:t>s:</a:t>
            </a:r>
            <a:r>
              <a:rPr dirty="0"/>
              <a:t> </a:t>
            </a:r>
            <a:r>
              <a:rPr lang="es-ES" dirty="0"/>
              <a:t>f</a:t>
            </a:r>
            <a:r>
              <a:rPr dirty="0" err="1"/>
              <a:t>alla</a:t>
            </a:r>
            <a:r>
              <a:rPr dirty="0"/>
              <a:t> </a:t>
            </a:r>
            <a:r>
              <a:rPr lang="es-ES" dirty="0"/>
              <a:t>c</a:t>
            </a:r>
            <a:r>
              <a:rPr dirty="0" err="1"/>
              <a:t>ard</a:t>
            </a:r>
            <a:r>
              <a:rPr lang="es-CO" dirty="0"/>
              <a:t>í</a:t>
            </a:r>
            <a:r>
              <a:rPr dirty="0"/>
              <a:t>aca, AHA C, NYHA II, </a:t>
            </a:r>
            <a:r>
              <a:rPr dirty="0" err="1"/>
              <a:t>diast</a:t>
            </a:r>
            <a:r>
              <a:rPr lang="es-CO" dirty="0"/>
              <a:t>ó</a:t>
            </a:r>
            <a:r>
              <a:rPr dirty="0" err="1"/>
              <a:t>lica</a:t>
            </a:r>
            <a:r>
              <a:rPr dirty="0"/>
              <a:t>. </a:t>
            </a:r>
            <a:r>
              <a:rPr dirty="0" err="1"/>
              <a:t>Hipertensa</a:t>
            </a:r>
            <a:r>
              <a:rPr dirty="0"/>
              <a:t>. </a:t>
            </a:r>
          </a:p>
          <a:p>
            <a:r>
              <a:rPr dirty="0" err="1"/>
              <a:t>Cirrosis</a:t>
            </a:r>
            <a:r>
              <a:rPr dirty="0"/>
              <a:t> CHILD B, </a:t>
            </a:r>
            <a:r>
              <a:rPr lang="es-ES" dirty="0"/>
              <a:t>c</a:t>
            </a:r>
            <a:r>
              <a:rPr dirty="0" err="1"/>
              <a:t>arcinoma</a:t>
            </a:r>
            <a:r>
              <a:rPr dirty="0"/>
              <a:t> </a:t>
            </a:r>
            <a:r>
              <a:rPr lang="es-ES" dirty="0"/>
              <a:t>h</a:t>
            </a:r>
            <a:r>
              <a:rPr dirty="0" err="1"/>
              <a:t>epatocelular</a:t>
            </a:r>
            <a:r>
              <a:rPr lang="es-ES" dirty="0"/>
              <a:t>,</a:t>
            </a:r>
            <a:r>
              <a:rPr dirty="0"/>
              <a:t> 7 </a:t>
            </a:r>
            <a:r>
              <a:rPr dirty="0" err="1"/>
              <a:t>masas</a:t>
            </a:r>
            <a:r>
              <a:rPr dirty="0"/>
              <a:t> hep</a:t>
            </a:r>
            <a:r>
              <a:rPr lang="es-CO" dirty="0"/>
              <a:t>á</a:t>
            </a:r>
            <a:r>
              <a:rPr dirty="0" err="1"/>
              <a:t>ticas</a:t>
            </a:r>
            <a:r>
              <a:rPr dirty="0"/>
              <a:t> de 2 a 3 cm. </a:t>
            </a:r>
          </a:p>
          <a:p>
            <a:r>
              <a:rPr dirty="0"/>
              <a:t>CC </a:t>
            </a:r>
            <a:r>
              <a:rPr dirty="0" err="1"/>
              <a:t>diarrea</a:t>
            </a:r>
            <a:r>
              <a:rPr dirty="0"/>
              <a:t>, temblor, </a:t>
            </a:r>
            <a:r>
              <a:rPr dirty="0" err="1"/>
              <a:t>sudoración</a:t>
            </a:r>
            <a:r>
              <a:rPr dirty="0"/>
              <a:t>, p</a:t>
            </a:r>
            <a:r>
              <a:rPr lang="es-CO" dirty="0"/>
              <a:t>ér</a:t>
            </a:r>
            <a:r>
              <a:rPr dirty="0" err="1"/>
              <a:t>dida</a:t>
            </a:r>
            <a:r>
              <a:rPr dirty="0"/>
              <a:t> de peso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Bocio</a:t>
            </a:r>
            <a:r>
              <a:rPr dirty="0"/>
              <a:t> </a:t>
            </a:r>
            <a:r>
              <a:rPr dirty="0" err="1"/>
              <a:t>difuso</a:t>
            </a:r>
            <a:r>
              <a:rPr dirty="0"/>
              <a:t> a la </a:t>
            </a:r>
            <a:r>
              <a:rPr dirty="0" err="1"/>
              <a:t>palpación</a:t>
            </a:r>
            <a:r>
              <a:rPr lang="es-ES" dirty="0"/>
              <a:t>.</a:t>
            </a:r>
            <a:endParaRPr dirty="0"/>
          </a:p>
          <a:p>
            <a:r>
              <a:rPr dirty="0"/>
              <a:t>TSH m 0.01 T4L 3 </a:t>
            </a:r>
            <a:r>
              <a:rPr dirty="0" err="1"/>
              <a:t>veces</a:t>
            </a:r>
            <a:r>
              <a:rPr dirty="0"/>
              <a:t> LSN</a:t>
            </a:r>
            <a:r>
              <a:rPr lang="es-ES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4"/>
          <p:cNvGrpSpPr/>
          <p:nvPr/>
        </p:nvGrpSpPr>
        <p:grpSpPr>
          <a:xfrm>
            <a:off x="4669654" y="271174"/>
            <a:ext cx="6923754" cy="4343689"/>
            <a:chOff x="0" y="0"/>
            <a:chExt cx="7823200" cy="4606470"/>
          </a:xfrm>
        </p:grpSpPr>
        <p:pic>
          <p:nvPicPr>
            <p:cNvPr id="288" name="Picture 2" descr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80004"/>
              <a:ext cx="7823200" cy="4326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" name="Picture 3" descr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947334" cy="29506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1" name="TextBox 5"/>
          <p:cNvSpPr txBox="1"/>
          <p:nvPr/>
        </p:nvSpPr>
        <p:spPr>
          <a:xfrm>
            <a:off x="4943762" y="636904"/>
            <a:ext cx="23044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 err="1">
                <a:solidFill>
                  <a:srgbClr val="142B48"/>
                </a:solidFill>
                <a:latin typeface="Montserrat" pitchFamily="2" charset="77"/>
              </a:rPr>
              <a:t>Sensibilidad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:</a:t>
            </a:r>
            <a:r>
              <a:rPr dirty="0">
                <a:solidFill>
                  <a:srgbClr val="142B48"/>
                </a:solidFill>
                <a:latin typeface="Montserrat" pitchFamily="2" charset="77"/>
              </a:rPr>
              <a:t> 95.2%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.</a:t>
            </a:r>
            <a:endParaRPr dirty="0">
              <a:solidFill>
                <a:srgbClr val="142B48"/>
              </a:solidFill>
              <a:latin typeface="Montserrat" pitchFamily="2" charset="77"/>
            </a:endParaRPr>
          </a:p>
        </p:txBody>
      </p:sp>
      <p:sp>
        <p:nvSpPr>
          <p:cNvPr id="292" name="Rectangle 6"/>
          <p:cNvSpPr txBox="1"/>
          <p:nvPr/>
        </p:nvSpPr>
        <p:spPr>
          <a:xfrm>
            <a:off x="7384745" y="5315505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 descr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5849" y="130627"/>
            <a:ext cx="3234794" cy="3642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6" descr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1359" y="1382485"/>
            <a:ext cx="3729935" cy="409302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Rectangle 9"/>
          <p:cNvSpPr txBox="1"/>
          <p:nvPr/>
        </p:nvSpPr>
        <p:spPr>
          <a:xfrm>
            <a:off x="4669654" y="6060042"/>
            <a:ext cx="600456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Intenzo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C. M.,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DePapp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 E., et al . (2003). </a:t>
            </a:r>
            <a:r>
              <a:rPr sz="1200" i="1" dirty="0" err="1">
                <a:solidFill>
                  <a:srgbClr val="142B48"/>
                </a:solidFill>
                <a:latin typeface="Montserrat" pitchFamily="2" charset="77"/>
              </a:rPr>
              <a:t>Radiographics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2" descr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0" y="261256"/>
            <a:ext cx="3687827" cy="346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886" y="2128256"/>
            <a:ext cx="4419601" cy="357586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Rectangle 5"/>
          <p:cNvSpPr txBox="1"/>
          <p:nvPr/>
        </p:nvSpPr>
        <p:spPr>
          <a:xfrm>
            <a:off x="5664927" y="6345792"/>
            <a:ext cx="600456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Intenzo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C. M.,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DePapp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 E., et al . (2003). </a:t>
            </a:r>
            <a:r>
              <a:rPr sz="1200" i="1" dirty="0" err="1">
                <a:solidFill>
                  <a:srgbClr val="142B48"/>
                </a:solidFill>
                <a:latin typeface="Montserrat" pitchFamily="2" charset="77"/>
              </a:rPr>
              <a:t>Radiographics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87" y="0"/>
            <a:ext cx="399121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traight Connector 3"/>
          <p:cNvSpPr/>
          <p:nvPr/>
        </p:nvSpPr>
        <p:spPr>
          <a:xfrm>
            <a:off x="8768408" y="4302595"/>
            <a:ext cx="2170177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4" name="Straight Connector 4"/>
          <p:cNvSpPr/>
          <p:nvPr/>
        </p:nvSpPr>
        <p:spPr>
          <a:xfrm>
            <a:off x="7932666" y="4764711"/>
            <a:ext cx="3335102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Straight Connector 6"/>
          <p:cNvSpPr/>
          <p:nvPr/>
        </p:nvSpPr>
        <p:spPr>
          <a:xfrm>
            <a:off x="7816987" y="4961358"/>
            <a:ext cx="3686755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" name="Straight Connector 8"/>
          <p:cNvSpPr/>
          <p:nvPr/>
        </p:nvSpPr>
        <p:spPr>
          <a:xfrm>
            <a:off x="7816987" y="5216995"/>
            <a:ext cx="3121598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Straight Connector 10"/>
          <p:cNvSpPr/>
          <p:nvPr/>
        </p:nvSpPr>
        <p:spPr>
          <a:xfrm>
            <a:off x="7932666" y="5885589"/>
            <a:ext cx="3571076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Straight Connector 12"/>
          <p:cNvSpPr/>
          <p:nvPr/>
        </p:nvSpPr>
        <p:spPr>
          <a:xfrm>
            <a:off x="7932666" y="6111731"/>
            <a:ext cx="3571076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09" name="Picture 14" descr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32" y="111506"/>
            <a:ext cx="5342467" cy="3301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16" descr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32" y="3397553"/>
            <a:ext cx="5689600" cy="375457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traight Connector 17"/>
          <p:cNvSpPr/>
          <p:nvPr/>
        </p:nvSpPr>
        <p:spPr>
          <a:xfrm>
            <a:off x="2464181" y="3374670"/>
            <a:ext cx="3103807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2" name="Straight Connector 19"/>
          <p:cNvSpPr/>
          <p:nvPr/>
        </p:nvSpPr>
        <p:spPr>
          <a:xfrm>
            <a:off x="3413984" y="3746137"/>
            <a:ext cx="1039479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" name="Rectangle 21"/>
          <p:cNvSpPr txBox="1"/>
          <p:nvPr/>
        </p:nvSpPr>
        <p:spPr>
          <a:xfrm>
            <a:off x="4841489" y="6111731"/>
            <a:ext cx="3040726" cy="61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</a:pP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Intenzo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C. M.,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DePapp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 E., et al . (2003). </a:t>
            </a:r>
            <a:r>
              <a:rPr sz="1200" i="1" dirty="0" err="1">
                <a:solidFill>
                  <a:srgbClr val="142B48"/>
                </a:solidFill>
                <a:latin typeface="Montserrat" pitchFamily="2" charset="77"/>
              </a:rPr>
              <a:t>Radiographics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 1"/>
          <p:cNvSpPr txBox="1">
            <a:spLocks noGrp="1"/>
          </p:cNvSpPr>
          <p:nvPr>
            <p:ph type="title"/>
          </p:nvPr>
        </p:nvSpPr>
        <p:spPr>
          <a:xfrm>
            <a:off x="623888" y="1897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TRAB</a:t>
            </a:r>
          </a:p>
        </p:txBody>
      </p:sp>
      <p:sp>
        <p:nvSpPr>
          <p:cNvPr id="31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01326" y="1303027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142B48"/>
                </a:solidFill>
              </a:rPr>
              <a:t>Actualmente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menor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costo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>
                <a:solidFill>
                  <a:srgbClr val="142B48"/>
                </a:solidFill>
              </a:rPr>
              <a:t>Sensible y </a:t>
            </a:r>
            <a:r>
              <a:rPr dirty="0" err="1">
                <a:solidFill>
                  <a:srgbClr val="142B48"/>
                </a:solidFill>
              </a:rPr>
              <a:t>espec</a:t>
            </a:r>
            <a:r>
              <a:rPr lang="es-CO" dirty="0">
                <a:solidFill>
                  <a:srgbClr val="142B48"/>
                </a:solidFill>
              </a:rPr>
              <a:t>í</a:t>
            </a:r>
            <a:r>
              <a:rPr dirty="0">
                <a:solidFill>
                  <a:srgbClr val="142B48"/>
                </a:solidFill>
              </a:rPr>
              <a:t>fico (99% - 95%)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Riesgo</a:t>
            </a:r>
            <a:r>
              <a:rPr dirty="0">
                <a:solidFill>
                  <a:srgbClr val="142B48"/>
                </a:solidFill>
              </a:rPr>
              <a:t> de </a:t>
            </a:r>
            <a:r>
              <a:rPr dirty="0" err="1">
                <a:solidFill>
                  <a:srgbClr val="142B48"/>
                </a:solidFill>
              </a:rPr>
              <a:t>recurrencia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lang="es-ES" dirty="0">
                <a:solidFill>
                  <a:srgbClr val="142B48"/>
                </a:solidFill>
              </a:rPr>
              <a:t>al </a:t>
            </a:r>
            <a:r>
              <a:rPr dirty="0" err="1">
                <a:solidFill>
                  <a:srgbClr val="142B48"/>
                </a:solidFill>
              </a:rPr>
              <a:t>finalizar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medicamentos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antitiroideos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Riesgo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tirotoxicosis</a:t>
            </a:r>
            <a:r>
              <a:rPr dirty="0">
                <a:solidFill>
                  <a:srgbClr val="142B48"/>
                </a:solidFill>
              </a:rPr>
              <a:t> neonatal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</p:txBody>
      </p:sp>
      <p:sp>
        <p:nvSpPr>
          <p:cNvPr id="317" name="Content Placeholder 6"/>
          <p:cNvSpPr txBox="1"/>
          <p:nvPr/>
        </p:nvSpPr>
        <p:spPr>
          <a:xfrm>
            <a:off x="5422083" y="4075320"/>
            <a:ext cx="6592704" cy="24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Yodo</a:t>
            </a:r>
            <a:r>
              <a:rPr dirty="0"/>
              <a:t> </a:t>
            </a:r>
            <a:r>
              <a:rPr lang="es-ES" dirty="0"/>
              <a:t>u</a:t>
            </a:r>
            <a:r>
              <a:rPr dirty="0" err="1"/>
              <a:t>rinario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T3 total / T4 libre = M 20 y m 20  (ng/mcg)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VSG (M 50 mm/h)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Anti TPO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Tiroglobulina</a:t>
            </a:r>
            <a:r>
              <a:rPr dirty="0"/>
              <a:t> </a:t>
            </a:r>
          </a:p>
        </p:txBody>
      </p:sp>
      <p:sp>
        <p:nvSpPr>
          <p:cNvPr id="318" name="Title 1"/>
          <p:cNvSpPr txBox="1"/>
          <p:nvPr/>
        </p:nvSpPr>
        <p:spPr>
          <a:xfrm>
            <a:off x="5422083" y="2941983"/>
            <a:ext cx="6724197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dirty="0" err="1"/>
              <a:t>Otros</a:t>
            </a:r>
            <a:endParaRPr dirty="0"/>
          </a:p>
        </p:txBody>
      </p:sp>
      <p:sp>
        <p:nvSpPr>
          <p:cNvPr id="319" name="Rectangle 8"/>
          <p:cNvSpPr txBox="1"/>
          <p:nvPr/>
        </p:nvSpPr>
        <p:spPr>
          <a:xfrm>
            <a:off x="7632110" y="6211668"/>
            <a:ext cx="4037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De Leo, S., Lee, et al (2016)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The Lancet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le 1"/>
          <p:cNvSpPr txBox="1">
            <a:spLocks noGrp="1"/>
          </p:cNvSpPr>
          <p:nvPr>
            <p:ph type="title"/>
          </p:nvPr>
        </p:nvSpPr>
        <p:spPr>
          <a:xfrm>
            <a:off x="685801" y="189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Tratamiento</a:t>
            </a:r>
            <a:r>
              <a:rPr dirty="0"/>
              <a:t> </a:t>
            </a:r>
          </a:p>
        </p:txBody>
      </p:sp>
      <p:sp>
        <p:nvSpPr>
          <p:cNvPr id="32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157288" y="1514714"/>
            <a:ext cx="10667997" cy="20903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dirty="0" err="1"/>
              <a:t>Manejo</a:t>
            </a:r>
            <a:r>
              <a:rPr dirty="0"/>
              <a:t> </a:t>
            </a:r>
            <a:r>
              <a:rPr lang="es-ES" dirty="0"/>
              <a:t>s</a:t>
            </a:r>
            <a:r>
              <a:rPr dirty="0" err="1"/>
              <a:t>intom</a:t>
            </a:r>
            <a:r>
              <a:rPr lang="es-CO" dirty="0"/>
              <a:t>á</a:t>
            </a:r>
            <a:r>
              <a:rPr dirty="0" err="1"/>
              <a:t>tico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Enfermedad</a:t>
            </a:r>
            <a:r>
              <a:rPr dirty="0"/>
              <a:t> de Graves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Bocio</a:t>
            </a:r>
            <a:r>
              <a:rPr dirty="0"/>
              <a:t> </a:t>
            </a:r>
            <a:r>
              <a:rPr dirty="0" err="1"/>
              <a:t>moltinodular</a:t>
            </a:r>
            <a:r>
              <a:rPr dirty="0"/>
              <a:t> - </a:t>
            </a:r>
            <a:r>
              <a:rPr lang="es-ES" dirty="0" err="1"/>
              <a:t>nó</a:t>
            </a:r>
            <a:r>
              <a:rPr dirty="0" err="1"/>
              <a:t>dulo</a:t>
            </a:r>
            <a:r>
              <a:rPr dirty="0"/>
              <a:t> </a:t>
            </a:r>
            <a:r>
              <a:rPr lang="es-ES" dirty="0" err="1"/>
              <a:t>tó</a:t>
            </a:r>
            <a:r>
              <a:rPr dirty="0" err="1"/>
              <a:t>xico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Otros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323" name="Rectangle 4"/>
          <p:cNvSpPr txBox="1"/>
          <p:nvPr/>
        </p:nvSpPr>
        <p:spPr>
          <a:xfrm>
            <a:off x="7839333" y="5860017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1"/>
          <p:cNvSpPr txBox="1">
            <a:spLocks noGrp="1"/>
          </p:cNvSpPr>
          <p:nvPr>
            <p:ph type="title"/>
          </p:nvPr>
        </p:nvSpPr>
        <p:spPr>
          <a:xfrm>
            <a:off x="580255" y="1325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Manejo</a:t>
            </a:r>
            <a:r>
              <a:rPr dirty="0"/>
              <a:t> </a:t>
            </a:r>
            <a:r>
              <a:rPr lang="es-ES" dirty="0"/>
              <a:t>s</a:t>
            </a:r>
            <a:r>
              <a:rPr dirty="0" err="1"/>
              <a:t>intom</a:t>
            </a:r>
            <a:r>
              <a:rPr lang="es-CO" dirty="0"/>
              <a:t>á</a:t>
            </a:r>
            <a:r>
              <a:rPr dirty="0" err="1"/>
              <a:t>tico</a:t>
            </a:r>
            <a:endParaRPr dirty="0"/>
          </a:p>
        </p:txBody>
      </p:sp>
      <p:pic>
        <p:nvPicPr>
          <p:cNvPr id="326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11" y="1320147"/>
            <a:ext cx="7346545" cy="378995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27050" y="1570348"/>
            <a:ext cx="3462866" cy="2090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4027" indent="-224027" algn="just" defTabSz="896111">
              <a:lnSpc>
                <a:spcPct val="100000"/>
              </a:lnSpc>
              <a:spcBef>
                <a:spcPts val="900"/>
              </a:spcBef>
              <a:defRPr sz="1960"/>
            </a:pPr>
            <a:r>
              <a:rPr dirty="0"/>
              <a:t>FC M 90, </a:t>
            </a:r>
            <a:r>
              <a:rPr lang="es-ES" dirty="0"/>
              <a:t>e</a:t>
            </a:r>
            <a:r>
              <a:rPr dirty="0" err="1"/>
              <a:t>nfermedad</a:t>
            </a:r>
            <a:r>
              <a:rPr dirty="0"/>
              <a:t> cardiovascular</a:t>
            </a:r>
            <a:r>
              <a:rPr lang="es-ES" dirty="0"/>
              <a:t>.</a:t>
            </a:r>
            <a:endParaRPr dirty="0"/>
          </a:p>
          <a:p>
            <a:pPr marL="224027" indent="-224027" algn="just" defTabSz="896111">
              <a:lnSpc>
                <a:spcPct val="100000"/>
              </a:lnSpc>
              <a:spcBef>
                <a:spcPts val="900"/>
              </a:spcBef>
              <a:defRPr sz="1960"/>
            </a:pPr>
            <a:r>
              <a:rPr dirty="0" err="1"/>
              <a:t>Tirotoxicosis</a:t>
            </a:r>
            <a:r>
              <a:rPr dirty="0"/>
              <a:t> </a:t>
            </a:r>
            <a:r>
              <a:rPr dirty="0" err="1"/>
              <a:t>sintom</a:t>
            </a:r>
            <a:r>
              <a:rPr lang="es-CO" dirty="0"/>
              <a:t>á</a:t>
            </a:r>
            <a:r>
              <a:rPr dirty="0" err="1"/>
              <a:t>tica</a:t>
            </a:r>
            <a:r>
              <a:rPr lang="es-ES" dirty="0"/>
              <a:t>.</a:t>
            </a:r>
            <a:endParaRPr dirty="0"/>
          </a:p>
          <a:p>
            <a:pPr marL="224027" indent="-224027" algn="just" defTabSz="896111">
              <a:lnSpc>
                <a:spcPct val="100000"/>
              </a:lnSpc>
              <a:spcBef>
                <a:spcPts val="900"/>
              </a:spcBef>
              <a:defRPr sz="1960"/>
            </a:pPr>
            <a:r>
              <a:rPr dirty="0" err="1"/>
              <a:t>Broncoespasmo</a:t>
            </a:r>
            <a:r>
              <a:rPr dirty="0"/>
              <a:t> </a:t>
            </a:r>
            <a:r>
              <a:rPr lang="es-ES" dirty="0">
                <a:sym typeface="Wingdings" pitchFamily="2" charset="2"/>
              </a:rPr>
              <a:t></a:t>
            </a:r>
            <a:r>
              <a:rPr dirty="0"/>
              <a:t> </a:t>
            </a:r>
            <a:r>
              <a:rPr lang="es-ES" dirty="0"/>
              <a:t>s</a:t>
            </a:r>
            <a:r>
              <a:rPr dirty="0" err="1"/>
              <a:t>electivos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328" name="Rectangle 9"/>
          <p:cNvSpPr txBox="1"/>
          <p:nvPr/>
        </p:nvSpPr>
        <p:spPr>
          <a:xfrm>
            <a:off x="7757312" y="5707053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1"/>
          <p:cNvSpPr txBox="1">
            <a:spLocks noGrp="1"/>
          </p:cNvSpPr>
          <p:nvPr>
            <p:ph type="title"/>
          </p:nvPr>
        </p:nvSpPr>
        <p:spPr>
          <a:xfrm>
            <a:off x="460457" y="189151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Enfermedad</a:t>
            </a:r>
            <a:r>
              <a:rPr dirty="0"/>
              <a:t> de Graves</a:t>
            </a:r>
          </a:p>
        </p:txBody>
      </p:sp>
      <p:sp>
        <p:nvSpPr>
          <p:cNvPr id="331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92201" y="1338607"/>
            <a:ext cx="5464622" cy="2090392"/>
          </a:xfrm>
          <a:prstGeom prst="rect">
            <a:avLst/>
          </a:prstGeom>
        </p:spPr>
        <p:txBody>
          <a:bodyPr/>
          <a:lstStyle/>
          <a:p>
            <a:r>
              <a:rPr dirty="0"/>
              <a:t>ATD</a:t>
            </a:r>
            <a:r>
              <a:rPr lang="es-ES" dirty="0"/>
              <a:t>'</a:t>
            </a:r>
            <a:r>
              <a:rPr dirty="0"/>
              <a:t>s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Cirugía</a:t>
            </a:r>
            <a:r>
              <a:rPr lang="es-ES" dirty="0"/>
              <a:t>.</a:t>
            </a:r>
            <a:endParaRPr dirty="0"/>
          </a:p>
          <a:p>
            <a:r>
              <a:rPr dirty="0"/>
              <a:t>131-I</a:t>
            </a:r>
            <a:r>
              <a:rPr lang="es-ES" dirty="0"/>
              <a:t>.</a:t>
            </a:r>
            <a:endParaRPr dirty="0"/>
          </a:p>
          <a:p>
            <a:r>
              <a:rPr lang="es-ES" b="1" dirty="0"/>
              <a:t>Individualizar.</a:t>
            </a:r>
            <a:endParaRPr b="1" dirty="0"/>
          </a:p>
        </p:txBody>
      </p:sp>
      <p:pic>
        <p:nvPicPr>
          <p:cNvPr id="332" name="Picture 7" descr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774" y="690350"/>
            <a:ext cx="4212769" cy="5477299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Rectangle 8"/>
          <p:cNvSpPr txBox="1"/>
          <p:nvPr/>
        </p:nvSpPr>
        <p:spPr>
          <a:xfrm>
            <a:off x="7693140" y="6391849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1"/>
          <p:cNvSpPr txBox="1">
            <a:spLocks noGrp="1"/>
          </p:cNvSpPr>
          <p:nvPr>
            <p:ph type="title"/>
          </p:nvPr>
        </p:nvSpPr>
        <p:spPr>
          <a:xfrm>
            <a:off x="550334" y="1176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131 - I</a:t>
            </a:r>
          </a:p>
        </p:txBody>
      </p:sp>
      <p:sp>
        <p:nvSpPr>
          <p:cNvPr id="33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7484" y="1338608"/>
            <a:ext cx="7604761" cy="2090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1742" indent="-221742" defTabSz="886968">
              <a:lnSpc>
                <a:spcPct val="100000"/>
              </a:lnSpc>
              <a:spcBef>
                <a:spcPts val="900"/>
              </a:spcBef>
              <a:defRPr sz="1940"/>
            </a:pPr>
            <a:r>
              <a:rPr dirty="0"/>
              <a:t>Gran </a:t>
            </a:r>
            <a:r>
              <a:rPr dirty="0" err="1"/>
              <a:t>sintomatología</a:t>
            </a:r>
            <a:r>
              <a:rPr dirty="0"/>
              <a:t>, T4L 2 a 3 LSN, </a:t>
            </a:r>
            <a:r>
              <a:rPr lang="es-ES" dirty="0"/>
              <a:t>c</a:t>
            </a:r>
            <a:r>
              <a:rPr dirty="0" err="1"/>
              <a:t>omorbilidades</a:t>
            </a:r>
            <a:r>
              <a:rPr dirty="0"/>
              <a:t>  CV – BB, </a:t>
            </a:r>
            <a:r>
              <a:rPr lang="es-ES" dirty="0"/>
              <a:t>m</a:t>
            </a:r>
            <a:r>
              <a:rPr dirty="0" err="1"/>
              <a:t>etimazol</a:t>
            </a:r>
            <a:r>
              <a:rPr lang="es-ES" dirty="0"/>
              <a:t>.</a:t>
            </a:r>
            <a:endParaRPr dirty="0"/>
          </a:p>
          <a:p>
            <a:pPr marL="221742" indent="-221742" defTabSz="886968">
              <a:lnSpc>
                <a:spcPct val="100000"/>
              </a:lnSpc>
              <a:spcBef>
                <a:spcPts val="900"/>
              </a:spcBef>
              <a:defRPr sz="1940"/>
            </a:pPr>
            <a:r>
              <a:rPr dirty="0" err="1"/>
              <a:t>Optimización</a:t>
            </a:r>
            <a:r>
              <a:rPr dirty="0"/>
              <a:t> </a:t>
            </a:r>
            <a:r>
              <a:rPr dirty="0" err="1"/>
              <a:t>comorbilidades</a:t>
            </a:r>
            <a:r>
              <a:rPr lang="es-ES" dirty="0"/>
              <a:t>.</a:t>
            </a:r>
            <a:endParaRPr dirty="0"/>
          </a:p>
          <a:p>
            <a:pPr marL="221742" indent="-221742" defTabSz="886968">
              <a:lnSpc>
                <a:spcPct val="100000"/>
              </a:lnSpc>
              <a:spcBef>
                <a:spcPts val="900"/>
              </a:spcBef>
              <a:defRPr sz="1940"/>
            </a:pPr>
            <a:r>
              <a:rPr dirty="0" err="1"/>
              <a:t>Evitar</a:t>
            </a:r>
            <a:r>
              <a:rPr dirty="0"/>
              <a:t> </a:t>
            </a:r>
            <a:r>
              <a:rPr lang="es-ES" dirty="0"/>
              <a:t>o</a:t>
            </a:r>
            <a:r>
              <a:rPr dirty="0" err="1"/>
              <a:t>ftalmopat</a:t>
            </a:r>
            <a:r>
              <a:rPr lang="es-CO" dirty="0"/>
              <a:t>í</a:t>
            </a:r>
            <a:r>
              <a:rPr dirty="0"/>
              <a:t>a </a:t>
            </a:r>
            <a:r>
              <a:rPr dirty="0" err="1"/>
              <a:t>moderada</a:t>
            </a:r>
            <a:r>
              <a:rPr dirty="0"/>
              <a:t> a grave</a:t>
            </a:r>
            <a:r>
              <a:rPr lang="es-ES" dirty="0"/>
              <a:t>.</a:t>
            </a:r>
            <a:endParaRPr dirty="0"/>
          </a:p>
          <a:p>
            <a:pPr marL="221742" indent="-221742" defTabSz="886968">
              <a:lnSpc>
                <a:spcPct val="100000"/>
              </a:lnSpc>
              <a:spcBef>
                <a:spcPts val="900"/>
              </a:spcBef>
              <a:defRPr sz="1940"/>
            </a:pPr>
            <a:r>
              <a:rPr dirty="0"/>
              <a:t>CI </a:t>
            </a:r>
            <a:r>
              <a:rPr dirty="0" err="1"/>
              <a:t>embarazadas</a:t>
            </a:r>
            <a:r>
              <a:rPr dirty="0"/>
              <a:t> (PIE 48 h antes)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337" name="Content Placeholder 3"/>
          <p:cNvSpPr txBox="1"/>
          <p:nvPr/>
        </p:nvSpPr>
        <p:spPr>
          <a:xfrm>
            <a:off x="4985893" y="4075320"/>
            <a:ext cx="6592704" cy="24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T4L y T3 </a:t>
            </a:r>
            <a:r>
              <a:rPr dirty="0" err="1"/>
              <a:t>seguimiento</a:t>
            </a:r>
            <a:r>
              <a:rPr dirty="0"/>
              <a:t> 4 a 6 </a:t>
            </a:r>
            <a:r>
              <a:rPr dirty="0" err="1"/>
              <a:t>semanas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6 meses se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repetir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338" name="Picture 4" descr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245" y="510716"/>
            <a:ext cx="3231516" cy="323151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ctangle 5"/>
          <p:cNvSpPr txBox="1"/>
          <p:nvPr/>
        </p:nvSpPr>
        <p:spPr>
          <a:xfrm>
            <a:off x="7743329" y="5960679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1"/>
          <p:cNvSpPr txBox="1">
            <a:spLocks noGrp="1"/>
          </p:cNvSpPr>
          <p:nvPr>
            <p:ph type="title"/>
          </p:nvPr>
        </p:nvSpPr>
        <p:spPr>
          <a:xfrm>
            <a:off x="541992" y="189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Anti</a:t>
            </a:r>
            <a:r>
              <a:rPr lang="es-ES" dirty="0"/>
              <a:t>t</a:t>
            </a:r>
            <a:r>
              <a:rPr dirty="0" err="1"/>
              <a:t>iroideos</a:t>
            </a:r>
            <a:endParaRPr dirty="0"/>
          </a:p>
        </p:txBody>
      </p:sp>
      <p:sp>
        <p:nvSpPr>
          <p:cNvPr id="34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85803" y="1303681"/>
            <a:ext cx="10667997" cy="2413346"/>
          </a:xfrm>
          <a:prstGeom prst="rect">
            <a:avLst/>
          </a:prstGeom>
        </p:spPr>
        <p:txBody>
          <a:bodyPr/>
          <a:lstStyle/>
          <a:p>
            <a:r>
              <a:rPr dirty="0"/>
              <a:t>Estado </a:t>
            </a:r>
            <a:r>
              <a:rPr lang="es-ES" dirty="0"/>
              <a:t>e</a:t>
            </a:r>
            <a:r>
              <a:rPr dirty="0" err="1"/>
              <a:t>utiroideo</a:t>
            </a:r>
            <a:r>
              <a:rPr dirty="0"/>
              <a:t> hasta </a:t>
            </a:r>
            <a:r>
              <a:rPr dirty="0" err="1"/>
              <a:t>remisión</a:t>
            </a:r>
            <a:r>
              <a:rPr dirty="0"/>
              <a:t> </a:t>
            </a:r>
            <a:r>
              <a:rPr dirty="0" err="1"/>
              <a:t>espont</a:t>
            </a:r>
            <a:r>
              <a:rPr lang="es-CO" dirty="0"/>
              <a:t>á</a:t>
            </a:r>
            <a:r>
              <a:rPr dirty="0" err="1"/>
              <a:t>nea</a:t>
            </a:r>
            <a:r>
              <a:rPr dirty="0"/>
              <a:t> x 12 – 18 meses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Metimazol</a:t>
            </a:r>
            <a:r>
              <a:rPr dirty="0"/>
              <a:t>. PTU solo primer </a:t>
            </a:r>
            <a:r>
              <a:rPr dirty="0" err="1"/>
              <a:t>trimestre</a:t>
            </a:r>
            <a:r>
              <a:rPr dirty="0"/>
              <a:t> </a:t>
            </a:r>
            <a:r>
              <a:rPr dirty="0" err="1"/>
              <a:t>embarazo</a:t>
            </a:r>
            <a:r>
              <a:rPr dirty="0"/>
              <a:t>. </a:t>
            </a:r>
          </a:p>
          <a:p>
            <a:r>
              <a:rPr dirty="0"/>
              <a:t>CBC y </a:t>
            </a:r>
            <a:r>
              <a:rPr dirty="0" err="1"/>
              <a:t>perfil</a:t>
            </a:r>
            <a:r>
              <a:rPr dirty="0"/>
              <a:t> hep</a:t>
            </a:r>
            <a:r>
              <a:rPr lang="es-CO" dirty="0"/>
              <a:t>á</a:t>
            </a:r>
            <a:r>
              <a:rPr dirty="0" err="1"/>
              <a:t>tico</a:t>
            </a:r>
            <a:r>
              <a:rPr dirty="0"/>
              <a:t> </a:t>
            </a:r>
            <a:r>
              <a:rPr dirty="0" err="1"/>
              <a:t>inicial</a:t>
            </a:r>
            <a:r>
              <a:rPr lang="es-ES" dirty="0"/>
              <a:t>.</a:t>
            </a:r>
            <a:endParaRPr dirty="0"/>
          </a:p>
          <a:p>
            <a:r>
              <a:rPr dirty="0"/>
              <a:t>10-15:1 / 6 mg MM = 10 mg CMZ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Tritation</a:t>
            </a:r>
            <a:r>
              <a:rPr dirty="0"/>
              <a:t> &amp; Block and </a:t>
            </a:r>
            <a:r>
              <a:rPr dirty="0" err="1"/>
              <a:t>Replase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Seguimiento</a:t>
            </a:r>
            <a:r>
              <a:rPr dirty="0"/>
              <a:t> 4 – 6 </a:t>
            </a:r>
            <a:r>
              <a:rPr dirty="0" err="1"/>
              <a:t>semanas</a:t>
            </a:r>
            <a:r>
              <a:rPr dirty="0"/>
              <a:t> T4L – T3 , 4 8 </a:t>
            </a:r>
            <a:r>
              <a:rPr dirty="0" err="1"/>
              <a:t>semanas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343" name="Content Placeholder 3"/>
          <p:cNvSpPr txBox="1"/>
          <p:nvPr/>
        </p:nvSpPr>
        <p:spPr>
          <a:xfrm>
            <a:off x="5030334" y="4038330"/>
            <a:ext cx="6027258" cy="241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1979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2 a 3 meses</a:t>
            </a:r>
            <a:r>
              <a:rPr lang="es-ES" dirty="0"/>
              <a:t>.</a:t>
            </a:r>
            <a:endParaRPr dirty="0"/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1979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Agranulositosi</a:t>
            </a:r>
            <a:r>
              <a:rPr lang="es-ES" dirty="0"/>
              <a:t>s.</a:t>
            </a:r>
            <a:endParaRPr dirty="0"/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1979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Enfermedad</a:t>
            </a:r>
            <a:r>
              <a:rPr dirty="0"/>
              <a:t> hep</a:t>
            </a:r>
            <a:r>
              <a:rPr lang="es-CO" dirty="0"/>
              <a:t>á</a:t>
            </a:r>
            <a:r>
              <a:rPr dirty="0" err="1"/>
              <a:t>tica</a:t>
            </a:r>
            <a:r>
              <a:rPr dirty="0"/>
              <a:t> – </a:t>
            </a:r>
            <a:r>
              <a:rPr lang="es-ES" dirty="0"/>
              <a:t>f</a:t>
            </a:r>
            <a:r>
              <a:rPr dirty="0" err="1"/>
              <a:t>alla</a:t>
            </a:r>
            <a:r>
              <a:rPr dirty="0"/>
              <a:t> </a:t>
            </a:r>
            <a:r>
              <a:rPr lang="es-ES" dirty="0"/>
              <a:t>h</a:t>
            </a:r>
            <a:r>
              <a:rPr dirty="0"/>
              <a:t>ep</a:t>
            </a:r>
            <a:r>
              <a:rPr lang="es-CO" dirty="0"/>
              <a:t>á</a:t>
            </a:r>
            <a:r>
              <a:rPr dirty="0" err="1"/>
              <a:t>tica</a:t>
            </a:r>
            <a:r>
              <a:rPr lang="es-ES" dirty="0"/>
              <a:t>.</a:t>
            </a:r>
            <a:endParaRPr dirty="0"/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1979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ANCA vasculitis (PTU)</a:t>
            </a:r>
            <a:r>
              <a:rPr lang="es-ES" dirty="0"/>
              <a:t>.</a:t>
            </a:r>
            <a:endParaRPr dirty="0"/>
          </a:p>
          <a:p>
            <a:pPr marL="226313" indent="-226313" defTabSz="905255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1979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Lupus Like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34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979" y="1922939"/>
            <a:ext cx="3492501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Rectangle 5"/>
          <p:cNvSpPr txBox="1"/>
          <p:nvPr/>
        </p:nvSpPr>
        <p:spPr>
          <a:xfrm>
            <a:off x="7850445" y="6285132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title"/>
          </p:nvPr>
        </p:nvSpPr>
        <p:spPr>
          <a:xfrm>
            <a:off x="438150" y="123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¿</a:t>
            </a:r>
            <a:r>
              <a:rPr dirty="0" err="1"/>
              <a:t>Cuál</a:t>
            </a:r>
            <a:r>
              <a:rPr dirty="0"/>
              <a:t> </a:t>
            </a:r>
            <a:r>
              <a:rPr dirty="0" err="1"/>
              <a:t>sería</a:t>
            </a:r>
            <a:r>
              <a:rPr dirty="0"/>
              <a:t> el paso a </a:t>
            </a:r>
            <a:r>
              <a:rPr dirty="0" err="1"/>
              <a:t>seguir</a:t>
            </a:r>
            <a:r>
              <a:rPr dirty="0"/>
              <a:t>?</a:t>
            </a:r>
          </a:p>
        </p:txBody>
      </p:sp>
      <p:grpSp>
        <p:nvGrpSpPr>
          <p:cNvPr id="116" name="Content Placeholder 2"/>
          <p:cNvGrpSpPr/>
          <p:nvPr/>
        </p:nvGrpSpPr>
        <p:grpSpPr>
          <a:xfrm>
            <a:off x="762001" y="1617284"/>
            <a:ext cx="10667999" cy="1987023"/>
            <a:chOff x="0" y="0"/>
            <a:chExt cx="10667998" cy="1987022"/>
          </a:xfrm>
        </p:grpSpPr>
        <p:grpSp>
          <p:nvGrpSpPr>
            <p:cNvPr id="106" name="Group"/>
            <p:cNvGrpSpPr/>
            <p:nvPr/>
          </p:nvGrpSpPr>
          <p:grpSpPr>
            <a:xfrm>
              <a:off x="0" y="0"/>
              <a:ext cx="10667998" cy="455717"/>
              <a:chOff x="0" y="0"/>
              <a:chExt cx="10667997" cy="455716"/>
            </a:xfrm>
          </p:grpSpPr>
          <p:sp>
            <p:nvSpPr>
              <p:cNvPr id="104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05" name="A) Solicitar scincitigrafia I 123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A) </a:t>
                </a:r>
                <a:r>
                  <a:rPr dirty="0" err="1">
                    <a:latin typeface="Montserrat" pitchFamily="2" charset="77"/>
                  </a:rPr>
                  <a:t>Solicitar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scincitigraf</a:t>
                </a:r>
                <a:r>
                  <a:rPr lang="es-CO" dirty="0">
                    <a:latin typeface="Montserrat" pitchFamily="2" charset="77"/>
                  </a:rPr>
                  <a:t>í</a:t>
                </a:r>
                <a:r>
                  <a:rPr dirty="0">
                    <a:latin typeface="Montserrat" pitchFamily="2" charset="77"/>
                  </a:rPr>
                  <a:t>a I 123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09" name="Group"/>
            <p:cNvGrpSpPr/>
            <p:nvPr/>
          </p:nvGrpSpPr>
          <p:grpSpPr>
            <a:xfrm>
              <a:off x="0" y="510435"/>
              <a:ext cx="10667998" cy="455717"/>
              <a:chOff x="0" y="0"/>
              <a:chExt cx="10667997" cy="455716"/>
            </a:xfrm>
          </p:grpSpPr>
          <p:sp>
            <p:nvSpPr>
              <p:cNvPr id="107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08" name="B) Solicitar eco doppler tiroides + TRAB segunda generación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B) </a:t>
                </a:r>
                <a:r>
                  <a:rPr dirty="0" err="1">
                    <a:latin typeface="Montserrat" pitchFamily="2" charset="77"/>
                  </a:rPr>
                  <a:t>Solicitar</a:t>
                </a:r>
                <a:r>
                  <a:rPr dirty="0">
                    <a:latin typeface="Montserrat" pitchFamily="2" charset="77"/>
                  </a:rPr>
                  <a:t> eco doppler </a:t>
                </a:r>
                <a:r>
                  <a:rPr dirty="0" err="1">
                    <a:latin typeface="Montserrat" pitchFamily="2" charset="77"/>
                  </a:rPr>
                  <a:t>tiroides</a:t>
                </a:r>
                <a:r>
                  <a:rPr dirty="0">
                    <a:latin typeface="Montserrat" pitchFamily="2" charset="77"/>
                  </a:rPr>
                  <a:t> + TRAB </a:t>
                </a:r>
                <a:r>
                  <a:rPr dirty="0" err="1">
                    <a:latin typeface="Montserrat" pitchFamily="2" charset="77"/>
                  </a:rPr>
                  <a:t>segunda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generación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12" name="Group"/>
            <p:cNvGrpSpPr/>
            <p:nvPr/>
          </p:nvGrpSpPr>
          <p:grpSpPr>
            <a:xfrm>
              <a:off x="0" y="1020869"/>
              <a:ext cx="10667998" cy="455717"/>
              <a:chOff x="0" y="0"/>
              <a:chExt cx="10667997" cy="455716"/>
            </a:xfrm>
          </p:grpSpPr>
          <p:sp>
            <p:nvSpPr>
              <p:cNvPr id="110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11" name="C) Solicitar eco doppler tiroides + TSI (primera generación)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C) </a:t>
                </a:r>
                <a:r>
                  <a:rPr dirty="0" err="1">
                    <a:latin typeface="Montserrat" pitchFamily="2" charset="77"/>
                  </a:rPr>
                  <a:t>Solicitar</a:t>
                </a:r>
                <a:r>
                  <a:rPr dirty="0">
                    <a:latin typeface="Montserrat" pitchFamily="2" charset="77"/>
                  </a:rPr>
                  <a:t> eco doppler </a:t>
                </a:r>
                <a:r>
                  <a:rPr dirty="0" err="1">
                    <a:latin typeface="Montserrat" pitchFamily="2" charset="77"/>
                  </a:rPr>
                  <a:t>tiroides</a:t>
                </a:r>
                <a:r>
                  <a:rPr dirty="0">
                    <a:latin typeface="Montserrat" pitchFamily="2" charset="77"/>
                  </a:rPr>
                  <a:t> + TSI (</a:t>
                </a:r>
                <a:r>
                  <a:rPr dirty="0" err="1">
                    <a:latin typeface="Montserrat" pitchFamily="2" charset="77"/>
                  </a:rPr>
                  <a:t>primera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generación</a:t>
                </a:r>
                <a:r>
                  <a:rPr dirty="0">
                    <a:latin typeface="Montserrat" pitchFamily="2" charset="77"/>
                  </a:rPr>
                  <a:t>)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15" name="Group"/>
            <p:cNvGrpSpPr/>
            <p:nvPr/>
          </p:nvGrpSpPr>
          <p:grpSpPr>
            <a:xfrm>
              <a:off x="0" y="1531305"/>
              <a:ext cx="10667998" cy="455717"/>
              <a:chOff x="0" y="0"/>
              <a:chExt cx="10667997" cy="455716"/>
            </a:xfrm>
          </p:grpSpPr>
          <p:sp>
            <p:nvSpPr>
              <p:cNvPr id="113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14" name="D) No hay diferencia entre solicitar la scincitigrafia vs eco doppler + TRAB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D) No hay </a:t>
                </a:r>
                <a:r>
                  <a:rPr dirty="0" err="1">
                    <a:latin typeface="Montserrat" pitchFamily="2" charset="77"/>
                  </a:rPr>
                  <a:t>diferencia</a:t>
                </a:r>
                <a:r>
                  <a:rPr dirty="0">
                    <a:latin typeface="Montserrat" pitchFamily="2" charset="77"/>
                  </a:rPr>
                  <a:t> entre </a:t>
                </a:r>
                <a:r>
                  <a:rPr dirty="0" err="1">
                    <a:latin typeface="Montserrat" pitchFamily="2" charset="77"/>
                  </a:rPr>
                  <a:t>solicitar</a:t>
                </a:r>
                <a:r>
                  <a:rPr dirty="0">
                    <a:latin typeface="Montserrat" pitchFamily="2" charset="77"/>
                  </a:rPr>
                  <a:t> la </a:t>
                </a:r>
                <a:r>
                  <a:rPr dirty="0" err="1">
                    <a:latin typeface="Montserrat" pitchFamily="2" charset="77"/>
                  </a:rPr>
                  <a:t>scincitigraf</a:t>
                </a:r>
                <a:r>
                  <a:rPr lang="es-CO" dirty="0">
                    <a:latin typeface="Montserrat" pitchFamily="2" charset="77"/>
                  </a:rPr>
                  <a:t>í</a:t>
                </a:r>
                <a:r>
                  <a:rPr dirty="0">
                    <a:latin typeface="Montserrat" pitchFamily="2" charset="77"/>
                  </a:rPr>
                  <a:t>a vs eco doppler + TRAB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 1"/>
          <p:cNvSpPr txBox="1">
            <a:spLocks noGrp="1"/>
          </p:cNvSpPr>
          <p:nvPr>
            <p:ph type="title"/>
          </p:nvPr>
        </p:nvSpPr>
        <p:spPr>
          <a:xfrm>
            <a:off x="523875" y="1626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Tiroidectomía</a:t>
            </a:r>
            <a:endParaRPr dirty="0"/>
          </a:p>
        </p:txBody>
      </p:sp>
      <p:sp>
        <p:nvSpPr>
          <p:cNvPr id="34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1526" y="1359665"/>
            <a:ext cx="6162040" cy="241334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defRPr sz="1800"/>
            </a:pPr>
            <a:r>
              <a:rPr dirty="0" err="1">
                <a:solidFill>
                  <a:srgbClr val="142B48"/>
                </a:solidFill>
              </a:rPr>
              <a:t>Llevar</a:t>
            </a:r>
            <a:r>
              <a:rPr dirty="0">
                <a:solidFill>
                  <a:srgbClr val="142B48"/>
                </a:solidFill>
              </a:rPr>
              <a:t> a </a:t>
            </a:r>
            <a:r>
              <a:rPr lang="es-ES" dirty="0">
                <a:solidFill>
                  <a:srgbClr val="142B48"/>
                </a:solidFill>
              </a:rPr>
              <a:t>e</a:t>
            </a:r>
            <a:r>
              <a:rPr dirty="0" err="1">
                <a:solidFill>
                  <a:srgbClr val="142B48"/>
                </a:solidFill>
              </a:rPr>
              <a:t>utiroidismo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pPr>
              <a:lnSpc>
                <a:spcPct val="100000"/>
              </a:lnSpc>
              <a:defRPr sz="1800"/>
            </a:pPr>
            <a:r>
              <a:rPr dirty="0">
                <a:solidFill>
                  <a:srgbClr val="142B48"/>
                </a:solidFill>
              </a:rPr>
              <a:t>MM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pPr>
              <a:lnSpc>
                <a:spcPct val="100000"/>
              </a:lnSpc>
              <a:defRPr sz="1800"/>
            </a:pPr>
            <a:r>
              <a:rPr dirty="0" err="1">
                <a:solidFill>
                  <a:srgbClr val="142B48"/>
                </a:solidFill>
              </a:rPr>
              <a:t>Tto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lang="es-ES" dirty="0">
                <a:solidFill>
                  <a:srgbClr val="142B48"/>
                </a:solidFill>
              </a:rPr>
              <a:t>y</a:t>
            </a:r>
            <a:r>
              <a:rPr dirty="0" err="1">
                <a:solidFill>
                  <a:srgbClr val="142B48"/>
                </a:solidFill>
              </a:rPr>
              <a:t>odo</a:t>
            </a:r>
            <a:r>
              <a:rPr dirty="0">
                <a:solidFill>
                  <a:srgbClr val="142B48"/>
                </a:solidFill>
              </a:rPr>
              <a:t> (</a:t>
            </a:r>
            <a:r>
              <a:rPr lang="es-ES" dirty="0">
                <a:solidFill>
                  <a:srgbClr val="142B48"/>
                </a:solidFill>
              </a:rPr>
              <a:t>s</a:t>
            </a:r>
            <a:r>
              <a:rPr dirty="0" err="1">
                <a:solidFill>
                  <a:srgbClr val="142B48"/>
                </a:solidFill>
              </a:rPr>
              <a:t>olución</a:t>
            </a:r>
            <a:r>
              <a:rPr dirty="0">
                <a:solidFill>
                  <a:srgbClr val="142B48"/>
                </a:solidFill>
              </a:rPr>
              <a:t> de </a:t>
            </a:r>
            <a:r>
              <a:rPr lang="es-ES" dirty="0">
                <a:solidFill>
                  <a:srgbClr val="142B48"/>
                </a:solidFill>
              </a:rPr>
              <a:t>l</a:t>
            </a:r>
            <a:r>
              <a:rPr dirty="0" err="1">
                <a:solidFill>
                  <a:srgbClr val="142B48"/>
                </a:solidFill>
              </a:rPr>
              <a:t>ugol</a:t>
            </a:r>
            <a:r>
              <a:rPr dirty="0">
                <a:solidFill>
                  <a:srgbClr val="142B48"/>
                </a:solidFill>
              </a:rPr>
              <a:t>)</a:t>
            </a:r>
            <a:r>
              <a:rPr lang="es-ES" dirty="0">
                <a:solidFill>
                  <a:srgbClr val="142B48"/>
                </a:solidFill>
              </a:rPr>
              <a:t>:</a:t>
            </a:r>
            <a:r>
              <a:rPr dirty="0">
                <a:solidFill>
                  <a:srgbClr val="142B48"/>
                </a:solidFill>
              </a:rPr>
              <a:t> 5 a 7 </a:t>
            </a:r>
            <a:r>
              <a:rPr dirty="0" err="1">
                <a:solidFill>
                  <a:srgbClr val="142B48"/>
                </a:solidFill>
              </a:rPr>
              <a:t>gotas</a:t>
            </a:r>
            <a:r>
              <a:rPr dirty="0">
                <a:solidFill>
                  <a:srgbClr val="142B48"/>
                </a:solidFill>
              </a:rPr>
              <a:t> c 8 h 10 </a:t>
            </a:r>
            <a:r>
              <a:rPr dirty="0" err="1">
                <a:solidFill>
                  <a:srgbClr val="142B48"/>
                </a:solidFill>
              </a:rPr>
              <a:t>dias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previo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pPr>
              <a:lnSpc>
                <a:spcPct val="100000"/>
              </a:lnSpc>
              <a:defRPr sz="1800"/>
            </a:pPr>
            <a:r>
              <a:rPr dirty="0" err="1">
                <a:solidFill>
                  <a:srgbClr val="142B48"/>
                </a:solidFill>
              </a:rPr>
              <a:t>Iniciar</a:t>
            </a:r>
            <a:r>
              <a:rPr dirty="0">
                <a:solidFill>
                  <a:srgbClr val="142B48"/>
                </a:solidFill>
              </a:rPr>
              <a:t> LVT 1.7 mcg/</a:t>
            </a:r>
            <a:r>
              <a:rPr dirty="0" err="1">
                <a:solidFill>
                  <a:srgbClr val="142B48"/>
                </a:solidFill>
              </a:rPr>
              <a:t>kG</a:t>
            </a:r>
            <a:r>
              <a:rPr dirty="0">
                <a:solidFill>
                  <a:srgbClr val="142B48"/>
                </a:solidFill>
              </a:rPr>
              <a:t> &amp; BB, suspender TT </a:t>
            </a:r>
            <a:r>
              <a:rPr lang="es-ES" dirty="0">
                <a:solidFill>
                  <a:srgbClr val="142B48"/>
                </a:solidFill>
              </a:rPr>
              <a:t>p</a:t>
            </a:r>
            <a:r>
              <a:rPr dirty="0" err="1">
                <a:solidFill>
                  <a:srgbClr val="142B48"/>
                </a:solidFill>
              </a:rPr>
              <a:t>revio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pPr>
              <a:lnSpc>
                <a:spcPct val="100000"/>
              </a:lnSpc>
              <a:defRPr sz="1800"/>
            </a:pPr>
            <a:r>
              <a:rPr dirty="0" err="1">
                <a:solidFill>
                  <a:srgbClr val="142B48"/>
                </a:solidFill>
              </a:rPr>
              <a:t>Medición</a:t>
            </a:r>
            <a:r>
              <a:rPr dirty="0">
                <a:solidFill>
                  <a:srgbClr val="142B48"/>
                </a:solidFill>
              </a:rPr>
              <a:t> Ca y PTH  6 y 12 h – </a:t>
            </a:r>
            <a:r>
              <a:rPr lang="es-ES" dirty="0">
                <a:solidFill>
                  <a:srgbClr val="142B48"/>
                </a:solidFill>
              </a:rPr>
              <a:t>c</a:t>
            </a:r>
            <a:r>
              <a:rPr dirty="0" err="1">
                <a:solidFill>
                  <a:srgbClr val="142B48"/>
                </a:solidFill>
              </a:rPr>
              <a:t>orregir</a:t>
            </a:r>
            <a:r>
              <a:rPr dirty="0">
                <a:solidFill>
                  <a:srgbClr val="142B48"/>
                </a:solidFill>
              </a:rPr>
              <a:t> Ca </a:t>
            </a:r>
            <a:r>
              <a:rPr lang="es-ES" dirty="0">
                <a:solidFill>
                  <a:srgbClr val="142B48"/>
                </a:solidFill>
              </a:rPr>
              <a:t>c</a:t>
            </a:r>
            <a:r>
              <a:rPr dirty="0" err="1">
                <a:solidFill>
                  <a:srgbClr val="142B48"/>
                </a:solidFill>
              </a:rPr>
              <a:t>alcitriol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pPr>
              <a:lnSpc>
                <a:spcPct val="100000"/>
              </a:lnSpc>
              <a:defRPr sz="1800"/>
            </a:pPr>
            <a:r>
              <a:rPr dirty="0" err="1">
                <a:solidFill>
                  <a:srgbClr val="142B48"/>
                </a:solidFill>
              </a:rPr>
              <a:t>Seguimiento</a:t>
            </a:r>
            <a:r>
              <a:rPr dirty="0">
                <a:solidFill>
                  <a:srgbClr val="142B48"/>
                </a:solidFill>
              </a:rPr>
              <a:t> TSH 6 – 8 </a:t>
            </a:r>
            <a:r>
              <a:rPr lang="es-ES" dirty="0">
                <a:solidFill>
                  <a:srgbClr val="142B48"/>
                </a:solidFill>
              </a:rPr>
              <a:t>semanas.</a:t>
            </a:r>
            <a:endParaRPr dirty="0">
              <a:solidFill>
                <a:srgbClr val="142B48"/>
              </a:solidFill>
            </a:endParaRPr>
          </a:p>
        </p:txBody>
      </p:sp>
      <p:sp>
        <p:nvSpPr>
          <p:cNvPr id="349" name="Content Placeholder 3"/>
          <p:cNvSpPr txBox="1"/>
          <p:nvPr/>
        </p:nvSpPr>
        <p:spPr>
          <a:xfrm>
            <a:off x="6748206" y="4241865"/>
            <a:ext cx="521208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High Volume </a:t>
            </a:r>
            <a:r>
              <a:rPr dirty="0" err="1"/>
              <a:t>Sx</a:t>
            </a:r>
            <a:r>
              <a:rPr dirty="0"/>
              <a:t> (30 a 100 por </a:t>
            </a:r>
            <a:r>
              <a:rPr dirty="0" err="1"/>
              <a:t>año</a:t>
            </a:r>
            <a:r>
              <a:rPr dirty="0"/>
              <a:t>)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Hipoparatiroidismo</a:t>
            </a:r>
            <a:r>
              <a:rPr dirty="0"/>
              <a:t> (m 2%)</a:t>
            </a:r>
            <a:r>
              <a:rPr lang="es-ES" dirty="0"/>
              <a:t>.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N Lar</a:t>
            </a:r>
            <a:r>
              <a:rPr lang="es-CO" dirty="0"/>
              <a:t>í</a:t>
            </a:r>
            <a:r>
              <a:rPr dirty="0" err="1"/>
              <a:t>ngeo</a:t>
            </a:r>
            <a:r>
              <a:rPr dirty="0"/>
              <a:t> </a:t>
            </a:r>
            <a:r>
              <a:rPr lang="es-ES" dirty="0"/>
              <a:t>r</a:t>
            </a:r>
            <a:r>
              <a:rPr dirty="0" err="1"/>
              <a:t>ecurrente</a:t>
            </a:r>
            <a:r>
              <a:rPr dirty="0"/>
              <a:t>  (m 1%)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350" name="Picture 4" descr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019" y="683186"/>
            <a:ext cx="3680454" cy="2849723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Rectangle 5"/>
          <p:cNvSpPr txBox="1"/>
          <p:nvPr/>
        </p:nvSpPr>
        <p:spPr>
          <a:xfrm>
            <a:off x="7604006" y="6101916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1"/>
          <p:cNvSpPr txBox="1">
            <a:spLocks noGrp="1"/>
          </p:cNvSpPr>
          <p:nvPr>
            <p:ph type="title"/>
          </p:nvPr>
        </p:nvSpPr>
        <p:spPr>
          <a:xfrm>
            <a:off x="519112" y="1936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N</a:t>
            </a:r>
            <a:r>
              <a:rPr lang="es-CO" dirty="0"/>
              <a:t>ó</a:t>
            </a:r>
            <a:r>
              <a:rPr dirty="0" err="1"/>
              <a:t>dulo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 err="1"/>
              <a:t>iroideo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 err="1"/>
              <a:t>óxico</a:t>
            </a:r>
            <a:r>
              <a:rPr dirty="0"/>
              <a:t> y BMNT</a:t>
            </a:r>
          </a:p>
        </p:txBody>
      </p:sp>
      <p:sp>
        <p:nvSpPr>
          <p:cNvPr id="35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00126" y="1558793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/>
              <a:t>No se </a:t>
            </a:r>
            <a:r>
              <a:rPr dirty="0" err="1"/>
              <a:t>recomienda</a:t>
            </a:r>
            <a:r>
              <a:rPr dirty="0"/>
              <a:t> MM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definitivo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Tiroidectomía</a:t>
            </a:r>
            <a:r>
              <a:rPr lang="es-ES" dirty="0"/>
              <a:t>.</a:t>
            </a:r>
            <a:endParaRPr dirty="0"/>
          </a:p>
          <a:p>
            <a:r>
              <a:rPr dirty="0"/>
              <a:t>131 – I</a:t>
            </a:r>
            <a:r>
              <a:rPr lang="es-ES" dirty="0"/>
              <a:t>.</a:t>
            </a:r>
            <a:endParaRPr dirty="0"/>
          </a:p>
          <a:p>
            <a:r>
              <a:rPr dirty="0"/>
              <a:t>ATDS solo </a:t>
            </a:r>
            <a:r>
              <a:rPr dirty="0" err="1"/>
              <a:t>pacientes</a:t>
            </a:r>
            <a:r>
              <a:rPr dirty="0"/>
              <a:t> </a:t>
            </a:r>
            <a:r>
              <a:rPr dirty="0" err="1"/>
              <a:t>ancianos</a:t>
            </a:r>
            <a:r>
              <a:rPr dirty="0"/>
              <a:t>, </a:t>
            </a:r>
            <a:r>
              <a:rPr dirty="0" err="1"/>
              <a:t>coomorbilidades</a:t>
            </a:r>
            <a:r>
              <a:rPr dirty="0"/>
              <a:t>, </a:t>
            </a:r>
            <a:r>
              <a:rPr dirty="0" err="1"/>
              <a:t>baja</a:t>
            </a:r>
            <a:r>
              <a:rPr dirty="0"/>
              <a:t> </a:t>
            </a:r>
            <a:r>
              <a:rPr dirty="0" err="1"/>
              <a:t>expectativa</a:t>
            </a:r>
            <a:r>
              <a:rPr dirty="0"/>
              <a:t> de </a:t>
            </a:r>
            <a:r>
              <a:rPr dirty="0" err="1"/>
              <a:t>vida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355" name="Rectangle 4"/>
          <p:cNvSpPr txBox="1"/>
          <p:nvPr/>
        </p:nvSpPr>
        <p:spPr>
          <a:xfrm>
            <a:off x="6561076" y="5315505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1"/>
          <p:cNvSpPr txBox="1">
            <a:spLocks noGrp="1"/>
          </p:cNvSpPr>
          <p:nvPr>
            <p:ph type="title"/>
          </p:nvPr>
        </p:nvSpPr>
        <p:spPr>
          <a:xfrm>
            <a:off x="744289" y="21122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Tiroiditis</a:t>
            </a:r>
            <a:endParaRPr dirty="0"/>
          </a:p>
        </p:txBody>
      </p:sp>
      <p:grpSp>
        <p:nvGrpSpPr>
          <p:cNvPr id="374" name="Content Placeholder 2"/>
          <p:cNvGrpSpPr/>
          <p:nvPr/>
        </p:nvGrpSpPr>
        <p:grpSpPr>
          <a:xfrm>
            <a:off x="846088" y="1759052"/>
            <a:ext cx="10909695" cy="1652573"/>
            <a:chOff x="0" y="0"/>
            <a:chExt cx="10909693" cy="1652572"/>
          </a:xfrm>
        </p:grpSpPr>
        <p:sp>
          <p:nvSpPr>
            <p:cNvPr id="358" name="Rounded Rectangle"/>
            <p:cNvSpPr/>
            <p:nvPr/>
          </p:nvSpPr>
          <p:spPr>
            <a:xfrm>
              <a:off x="0" y="0"/>
              <a:ext cx="2231528" cy="1417020"/>
            </a:xfrm>
            <a:prstGeom prst="roundRect">
              <a:avLst>
                <a:gd name="adj" fmla="val 10000"/>
              </a:avLst>
            </a:prstGeom>
            <a:solidFill>
              <a:srgbClr val="142B4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0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endParaRPr>
                <a:latin typeface="Montserrat" pitchFamily="2" charset="77"/>
              </a:endParaRPr>
            </a:p>
          </p:txBody>
        </p:sp>
        <p:grpSp>
          <p:nvGrpSpPr>
            <p:cNvPr id="361" name="Group"/>
            <p:cNvGrpSpPr/>
            <p:nvPr/>
          </p:nvGrpSpPr>
          <p:grpSpPr>
            <a:xfrm>
              <a:off x="247947" y="235550"/>
              <a:ext cx="2231529" cy="1417022"/>
              <a:chOff x="0" y="0"/>
              <a:chExt cx="2231528" cy="1417020"/>
            </a:xfrm>
          </p:grpSpPr>
          <p:sp>
            <p:nvSpPr>
              <p:cNvPr id="359" name="Rounded Rectangle"/>
              <p:cNvSpPr/>
              <p:nvPr/>
            </p:nvSpPr>
            <p:spPr>
              <a:xfrm>
                <a:off x="0" y="0"/>
                <a:ext cx="2231528" cy="1417020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2700" cap="flat">
                <a:solidFill>
                  <a:srgbClr val="00ABA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52B48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360" name="De Quervein – NSAID, Esteroides, BB"/>
              <p:cNvSpPr txBox="1"/>
              <p:nvPr/>
            </p:nvSpPr>
            <p:spPr>
              <a:xfrm>
                <a:off x="41502" y="200681"/>
                <a:ext cx="2148523" cy="1015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152B48"/>
                    </a:solidFill>
                  </a:defRPr>
                </a:lvl1pPr>
              </a:lstStyle>
              <a:p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De </a:t>
                </a:r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Quervein</a:t>
                </a:r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 – NSAID, 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e</a:t>
                </a:r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steroides</a:t>
                </a:r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, BB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,</a:t>
                </a:r>
                <a:endParaRPr sz="2000" dirty="0">
                  <a:solidFill>
                    <a:srgbClr val="142B48"/>
                  </a:solidFill>
                  <a:latin typeface="Montserrat" pitchFamily="2" charset="77"/>
                </a:endParaRPr>
              </a:p>
            </p:txBody>
          </p:sp>
        </p:grpSp>
        <p:sp>
          <p:nvSpPr>
            <p:cNvPr id="362" name="Rounded Rectangle"/>
            <p:cNvSpPr/>
            <p:nvPr/>
          </p:nvSpPr>
          <p:spPr>
            <a:xfrm>
              <a:off x="2727423" y="0"/>
              <a:ext cx="2231528" cy="1417020"/>
            </a:xfrm>
            <a:prstGeom prst="roundRect">
              <a:avLst>
                <a:gd name="adj" fmla="val 10000"/>
              </a:avLst>
            </a:prstGeom>
            <a:solidFill>
              <a:srgbClr val="142B4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0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endParaRPr>
                <a:latin typeface="Montserrat" pitchFamily="2" charset="77"/>
              </a:endParaRPr>
            </a:p>
          </p:txBody>
        </p:sp>
        <p:grpSp>
          <p:nvGrpSpPr>
            <p:cNvPr id="365" name="Group"/>
            <p:cNvGrpSpPr/>
            <p:nvPr/>
          </p:nvGrpSpPr>
          <p:grpSpPr>
            <a:xfrm>
              <a:off x="2975370" y="235550"/>
              <a:ext cx="2231530" cy="1417022"/>
              <a:chOff x="0" y="0"/>
              <a:chExt cx="2231528" cy="1417020"/>
            </a:xfrm>
          </p:grpSpPr>
          <p:sp>
            <p:nvSpPr>
              <p:cNvPr id="363" name="Rounded Rectangle"/>
              <p:cNvSpPr/>
              <p:nvPr/>
            </p:nvSpPr>
            <p:spPr>
              <a:xfrm>
                <a:off x="0" y="0"/>
                <a:ext cx="2231528" cy="1417020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2700" cap="flat">
                <a:solidFill>
                  <a:srgbClr val="00ABA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52B48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364" name="Otras Tiroiditis – BB"/>
              <p:cNvSpPr txBox="1"/>
              <p:nvPr/>
            </p:nvSpPr>
            <p:spPr>
              <a:xfrm>
                <a:off x="41503" y="339180"/>
                <a:ext cx="2148523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152B48"/>
                    </a:solidFill>
                  </a:defRPr>
                </a:lvl1pPr>
              </a:lstStyle>
              <a:p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Otras</a:t>
                </a:r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 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t</a:t>
                </a:r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iroiditis</a:t>
                </a:r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 – BB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.</a:t>
                </a:r>
                <a:endParaRPr sz="2000" dirty="0">
                  <a:solidFill>
                    <a:srgbClr val="142B48"/>
                  </a:solidFill>
                  <a:latin typeface="Montserrat" pitchFamily="2" charset="77"/>
                </a:endParaRPr>
              </a:p>
            </p:txBody>
          </p:sp>
        </p:grpSp>
        <p:sp>
          <p:nvSpPr>
            <p:cNvPr id="366" name="Rounded Rectangle"/>
            <p:cNvSpPr/>
            <p:nvPr/>
          </p:nvSpPr>
          <p:spPr>
            <a:xfrm>
              <a:off x="5454846" y="0"/>
              <a:ext cx="2231529" cy="1417020"/>
            </a:xfrm>
            <a:prstGeom prst="roundRect">
              <a:avLst>
                <a:gd name="adj" fmla="val 10000"/>
              </a:avLst>
            </a:prstGeom>
            <a:solidFill>
              <a:srgbClr val="142B4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0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endParaRPr>
                <a:latin typeface="Montserrat" pitchFamily="2" charset="77"/>
              </a:endParaRPr>
            </a:p>
          </p:txBody>
        </p:sp>
        <p:grpSp>
          <p:nvGrpSpPr>
            <p:cNvPr id="369" name="Group"/>
            <p:cNvGrpSpPr/>
            <p:nvPr/>
          </p:nvGrpSpPr>
          <p:grpSpPr>
            <a:xfrm>
              <a:off x="5702794" y="235550"/>
              <a:ext cx="2231530" cy="1417022"/>
              <a:chOff x="0" y="0"/>
              <a:chExt cx="2231528" cy="1417020"/>
            </a:xfrm>
          </p:grpSpPr>
          <p:sp>
            <p:nvSpPr>
              <p:cNvPr id="367" name="Rounded Rectangle"/>
              <p:cNvSpPr/>
              <p:nvPr/>
            </p:nvSpPr>
            <p:spPr>
              <a:xfrm>
                <a:off x="0" y="0"/>
                <a:ext cx="2231528" cy="1417020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2700" cap="flat">
                <a:solidFill>
                  <a:srgbClr val="00ABA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152B48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368" name="Tiroiditis Aguda – AB, Drenaje"/>
              <p:cNvSpPr txBox="1"/>
              <p:nvPr/>
            </p:nvSpPr>
            <p:spPr>
              <a:xfrm>
                <a:off x="41502" y="339180"/>
                <a:ext cx="2148523" cy="73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152B48"/>
                    </a:solidFill>
                  </a:defRPr>
                </a:lvl1pPr>
              </a:lstStyle>
              <a:p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Tiroiditis</a:t>
                </a:r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 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a</a:t>
                </a:r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guda</a:t>
                </a:r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 – AB, 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d</a:t>
                </a:r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renaje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.</a:t>
                </a:r>
                <a:endParaRPr sz="2000" dirty="0">
                  <a:solidFill>
                    <a:srgbClr val="142B48"/>
                  </a:solidFill>
                  <a:latin typeface="Montserrat" pitchFamily="2" charset="77"/>
                </a:endParaRPr>
              </a:p>
            </p:txBody>
          </p:sp>
        </p:grpSp>
        <p:sp>
          <p:nvSpPr>
            <p:cNvPr id="370" name="Rounded Rectangle"/>
            <p:cNvSpPr/>
            <p:nvPr/>
          </p:nvSpPr>
          <p:spPr>
            <a:xfrm>
              <a:off x="8182270" y="0"/>
              <a:ext cx="2231529" cy="1417020"/>
            </a:xfrm>
            <a:prstGeom prst="roundRect">
              <a:avLst>
                <a:gd name="adj" fmla="val 10000"/>
              </a:avLst>
            </a:prstGeom>
            <a:solidFill>
              <a:srgbClr val="142B48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000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endParaRPr>
                <a:latin typeface="Montserrat" pitchFamily="2" charset="77"/>
              </a:endParaRPr>
            </a:p>
          </p:txBody>
        </p:sp>
        <p:grpSp>
          <p:nvGrpSpPr>
            <p:cNvPr id="373" name="Group"/>
            <p:cNvGrpSpPr/>
            <p:nvPr/>
          </p:nvGrpSpPr>
          <p:grpSpPr>
            <a:xfrm>
              <a:off x="8223770" y="235550"/>
              <a:ext cx="2685923" cy="1417022"/>
              <a:chOff x="-206448" y="0"/>
              <a:chExt cx="2685921" cy="1417020"/>
            </a:xfrm>
          </p:grpSpPr>
          <p:sp>
            <p:nvSpPr>
              <p:cNvPr id="371" name="Rounded Rectangle"/>
              <p:cNvSpPr/>
              <p:nvPr/>
            </p:nvSpPr>
            <p:spPr>
              <a:xfrm>
                <a:off x="0" y="0"/>
                <a:ext cx="2231528" cy="1417020"/>
              </a:xfrm>
              <a:prstGeom prst="roundRect">
                <a:avLst>
                  <a:gd name="adj" fmla="val 10000"/>
                </a:avLst>
              </a:prstGeom>
              <a:solidFill>
                <a:srgbClr val="FFFFFF">
                  <a:alpha val="90000"/>
                </a:srgbClr>
              </a:solidFill>
              <a:ln w="12700" cap="flat">
                <a:solidFill>
                  <a:srgbClr val="00ABA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400">
                    <a:solidFill>
                      <a:srgbClr val="152B48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372" name="Amiodarona**…"/>
              <p:cNvSpPr txBox="1"/>
              <p:nvPr/>
            </p:nvSpPr>
            <p:spPr>
              <a:xfrm>
                <a:off x="-206448" y="154001"/>
                <a:ext cx="2685921" cy="11438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152B48"/>
                    </a:solidFill>
                  </a:defRPr>
                </a:pPr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Amiodarona</a:t>
                </a:r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**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,</a:t>
                </a:r>
              </a:p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152B48"/>
                    </a:solidFill>
                  </a:defRPr>
                </a:pP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o</a:t>
                </a:r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tros</a:t>
                </a:r>
                <a:r>
                  <a:rPr sz="2000" dirty="0">
                    <a:solidFill>
                      <a:srgbClr val="142B48"/>
                    </a:solidFill>
                    <a:latin typeface="Montserrat" pitchFamily="2" charset="77"/>
                  </a:rPr>
                  <a:t> 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m</a:t>
                </a:r>
                <a:r>
                  <a:rPr sz="2000" dirty="0" err="1">
                    <a:solidFill>
                      <a:srgbClr val="142B48"/>
                    </a:solidFill>
                    <a:latin typeface="Montserrat" pitchFamily="2" charset="77"/>
                  </a:rPr>
                  <a:t>edicamentos</a:t>
                </a:r>
                <a:r>
                  <a:rPr lang="es-ES" sz="2000" dirty="0">
                    <a:solidFill>
                      <a:srgbClr val="142B48"/>
                    </a:solidFill>
                    <a:latin typeface="Montserrat" pitchFamily="2" charset="77"/>
                  </a:rPr>
                  <a:t>.</a:t>
                </a:r>
                <a:endParaRPr sz="2000" dirty="0">
                  <a:solidFill>
                    <a:srgbClr val="142B48"/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376" name="Rectangle 6"/>
          <p:cNvSpPr txBox="1"/>
          <p:nvPr/>
        </p:nvSpPr>
        <p:spPr>
          <a:xfrm>
            <a:off x="7521008" y="4946173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126" y="127636"/>
            <a:ext cx="7507953" cy="5344477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Rectangle 6"/>
          <p:cNvSpPr txBox="1"/>
          <p:nvPr/>
        </p:nvSpPr>
        <p:spPr>
          <a:xfrm>
            <a:off x="7989019" y="6160054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972" y="393458"/>
            <a:ext cx="7661112" cy="493578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Rectangle 6"/>
          <p:cNvSpPr txBox="1"/>
          <p:nvPr/>
        </p:nvSpPr>
        <p:spPr>
          <a:xfrm>
            <a:off x="4669654" y="6179847"/>
            <a:ext cx="728220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marL="304800" indent="-304800"/>
          </a:lstStyle>
          <a:p>
            <a:pPr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Matmuso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Bremner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W. (2016). Williams Textbook of Endocrinology</a:t>
            </a:r>
            <a:r>
              <a:rPr lang="es-ES" sz="1200" dirty="0">
                <a:solidFill>
                  <a:srgbClr val="142B48"/>
                </a:solidFill>
                <a:latin typeface="Montserrat" pitchFamily="2" charset="77"/>
              </a:rPr>
              <a:t> 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(Thirteenth Edition). 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itle 1"/>
          <p:cNvSpPr txBox="1">
            <a:spLocks noGrp="1"/>
          </p:cNvSpPr>
          <p:nvPr>
            <p:ph type="title"/>
          </p:nvPr>
        </p:nvSpPr>
        <p:spPr>
          <a:xfrm>
            <a:off x="552450" y="189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Hipertiroidismo</a:t>
            </a:r>
            <a:r>
              <a:rPr dirty="0"/>
              <a:t> </a:t>
            </a:r>
            <a:r>
              <a:rPr lang="es-ES" dirty="0"/>
              <a:t>s</a:t>
            </a:r>
            <a:r>
              <a:rPr dirty="0" err="1"/>
              <a:t>ubcl</a:t>
            </a:r>
            <a:r>
              <a:rPr lang="es-CO" dirty="0"/>
              <a:t>í</a:t>
            </a:r>
            <a:r>
              <a:rPr dirty="0" err="1"/>
              <a:t>nico</a:t>
            </a:r>
            <a:endParaRPr dirty="0"/>
          </a:p>
        </p:txBody>
      </p:sp>
      <p:sp>
        <p:nvSpPr>
          <p:cNvPr id="38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971553" y="1514714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142B48"/>
                </a:solidFill>
              </a:rPr>
              <a:t>Prevalencia</a:t>
            </a:r>
            <a:r>
              <a:rPr dirty="0">
                <a:solidFill>
                  <a:srgbClr val="142B48"/>
                </a:solidFill>
              </a:rPr>
              <a:t> 1%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Hsubcl</a:t>
            </a:r>
            <a:r>
              <a:rPr lang="es-CO" dirty="0">
                <a:solidFill>
                  <a:srgbClr val="142B48"/>
                </a:solidFill>
              </a:rPr>
              <a:t>í</a:t>
            </a:r>
            <a:r>
              <a:rPr dirty="0" err="1">
                <a:solidFill>
                  <a:srgbClr val="142B48"/>
                </a:solidFill>
              </a:rPr>
              <a:t>nico</a:t>
            </a:r>
            <a:r>
              <a:rPr dirty="0">
                <a:solidFill>
                  <a:srgbClr val="142B48"/>
                </a:solidFill>
              </a:rPr>
              <a:t> y </a:t>
            </a:r>
            <a:r>
              <a:rPr lang="es-ES" dirty="0">
                <a:solidFill>
                  <a:srgbClr val="142B48"/>
                </a:solidFill>
              </a:rPr>
              <a:t>t</a:t>
            </a:r>
            <a:r>
              <a:rPr dirty="0" err="1">
                <a:solidFill>
                  <a:srgbClr val="142B48"/>
                </a:solidFill>
              </a:rPr>
              <a:t>subcl</a:t>
            </a:r>
            <a:r>
              <a:rPr lang="es-CO" dirty="0">
                <a:solidFill>
                  <a:srgbClr val="142B48"/>
                </a:solidFill>
              </a:rPr>
              <a:t>í</a:t>
            </a:r>
            <a:r>
              <a:rPr dirty="0" err="1">
                <a:solidFill>
                  <a:srgbClr val="142B48"/>
                </a:solidFill>
              </a:rPr>
              <a:t>nico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Puede</a:t>
            </a:r>
            <a:r>
              <a:rPr dirty="0">
                <a:solidFill>
                  <a:srgbClr val="142B48"/>
                </a:solidFill>
              </a:rPr>
              <a:t> ser </a:t>
            </a:r>
            <a:r>
              <a:rPr dirty="0" err="1">
                <a:solidFill>
                  <a:srgbClr val="142B48"/>
                </a:solidFill>
              </a:rPr>
              <a:t>causado</a:t>
            </a:r>
            <a:r>
              <a:rPr dirty="0">
                <a:solidFill>
                  <a:srgbClr val="142B48"/>
                </a:solidFill>
              </a:rPr>
              <a:t> por las </a:t>
            </a:r>
            <a:r>
              <a:rPr lang="es-ES" dirty="0">
                <a:solidFill>
                  <a:srgbClr val="142B48"/>
                </a:solidFill>
              </a:rPr>
              <a:t>mismas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patolog</a:t>
            </a:r>
            <a:r>
              <a:rPr lang="es-CO" dirty="0">
                <a:solidFill>
                  <a:srgbClr val="142B48"/>
                </a:solidFill>
              </a:rPr>
              <a:t>í</a:t>
            </a:r>
            <a:r>
              <a:rPr dirty="0">
                <a:solidFill>
                  <a:srgbClr val="142B48"/>
                </a:solidFill>
              </a:rPr>
              <a:t>as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Alteración</a:t>
            </a:r>
            <a:r>
              <a:rPr dirty="0">
                <a:solidFill>
                  <a:srgbClr val="142B48"/>
                </a:solidFill>
              </a:rPr>
              <a:t> del set point</a:t>
            </a:r>
            <a:r>
              <a:rPr lang="es-ES" dirty="0">
                <a:solidFill>
                  <a:srgbClr val="142B48"/>
                </a:solidFill>
              </a:rPr>
              <a:t>: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adultos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mayores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r>
              <a:rPr dirty="0" err="1">
                <a:solidFill>
                  <a:srgbClr val="142B48"/>
                </a:solidFill>
              </a:rPr>
              <a:t>Importante</a:t>
            </a:r>
            <a:r>
              <a:rPr lang="es-ES" dirty="0">
                <a:solidFill>
                  <a:srgbClr val="142B48"/>
                </a:solidFill>
              </a:rPr>
              <a:t>: d</a:t>
            </a:r>
            <a:r>
              <a:rPr dirty="0" err="1">
                <a:solidFill>
                  <a:srgbClr val="142B48"/>
                </a:solidFill>
              </a:rPr>
              <a:t>ocumentar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dirty="0" err="1">
                <a:solidFill>
                  <a:srgbClr val="142B48"/>
                </a:solidFill>
              </a:rPr>
              <a:t>persistencia</a:t>
            </a:r>
            <a:r>
              <a:rPr dirty="0">
                <a:solidFill>
                  <a:srgbClr val="142B48"/>
                </a:solidFill>
              </a:rPr>
              <a:t> 3 a 6 meses</a:t>
            </a:r>
            <a:r>
              <a:rPr lang="es-ES" dirty="0">
                <a:solidFill>
                  <a:srgbClr val="142B48"/>
                </a:solidFill>
              </a:rPr>
              <a:t>.</a:t>
            </a:r>
            <a:r>
              <a:rPr dirty="0">
                <a:solidFill>
                  <a:srgbClr val="142B48"/>
                </a:solidFill>
              </a:rPr>
              <a:t> </a:t>
            </a:r>
          </a:p>
        </p:txBody>
      </p:sp>
      <p:sp>
        <p:nvSpPr>
          <p:cNvPr id="386" name="Rectangle 5"/>
          <p:cNvSpPr txBox="1"/>
          <p:nvPr/>
        </p:nvSpPr>
        <p:spPr>
          <a:xfrm>
            <a:off x="7775515" y="6060043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1"/>
          <p:cNvSpPr txBox="1">
            <a:spLocks noGrp="1"/>
          </p:cNvSpPr>
          <p:nvPr>
            <p:ph type="title"/>
          </p:nvPr>
        </p:nvSpPr>
        <p:spPr>
          <a:xfrm>
            <a:off x="566737" y="189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Importancia</a:t>
            </a:r>
            <a:r>
              <a:rPr dirty="0"/>
              <a:t> </a:t>
            </a:r>
            <a:r>
              <a:rPr lang="es-ES" dirty="0"/>
              <a:t>c</a:t>
            </a:r>
            <a:r>
              <a:rPr dirty="0"/>
              <a:t>l</a:t>
            </a:r>
            <a:r>
              <a:rPr lang="es-CO" dirty="0"/>
              <a:t>í</a:t>
            </a:r>
            <a:r>
              <a:rPr dirty="0" err="1"/>
              <a:t>nica</a:t>
            </a:r>
            <a:endParaRPr dirty="0"/>
          </a:p>
        </p:txBody>
      </p:sp>
      <p:sp>
        <p:nvSpPr>
          <p:cNvPr id="38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85879" y="2039794"/>
            <a:ext cx="10667997" cy="20903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dirty="0"/>
              <a:t>2.8 </a:t>
            </a:r>
            <a:r>
              <a:rPr dirty="0" err="1"/>
              <a:t>veces</a:t>
            </a:r>
            <a:r>
              <a:rPr dirty="0"/>
              <a:t> F.A. </a:t>
            </a:r>
          </a:p>
          <a:p>
            <a:pPr>
              <a:lnSpc>
                <a:spcPct val="100000"/>
              </a:lnSpc>
            </a:pPr>
            <a:r>
              <a:rPr dirty="0" err="1"/>
              <a:t>Postmenop</a:t>
            </a:r>
            <a:r>
              <a:rPr lang="es-CO" dirty="0"/>
              <a:t>á</a:t>
            </a:r>
            <a:r>
              <a:rPr dirty="0" err="1"/>
              <a:t>usicas</a:t>
            </a:r>
            <a:r>
              <a:rPr dirty="0"/>
              <a:t> M </a:t>
            </a:r>
            <a:r>
              <a:rPr dirty="0" err="1"/>
              <a:t>Fx</a:t>
            </a:r>
            <a:r>
              <a:rPr lang="es-ES" dirty="0"/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dirty="0" err="1"/>
              <a:t>Riesgo</a:t>
            </a:r>
            <a:r>
              <a:rPr dirty="0"/>
              <a:t> </a:t>
            </a:r>
            <a:r>
              <a:rPr dirty="0" err="1"/>
              <a:t>hipertiroidismo</a:t>
            </a:r>
            <a:r>
              <a:rPr dirty="0"/>
              <a:t> 0.5% </a:t>
            </a:r>
            <a:r>
              <a:rPr dirty="0" err="1"/>
              <a:t>año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390" name="Rectangle 4"/>
          <p:cNvSpPr txBox="1"/>
          <p:nvPr/>
        </p:nvSpPr>
        <p:spPr>
          <a:xfrm>
            <a:off x="7750948" y="6274355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1"/>
          <p:cNvSpPr txBox="1">
            <a:spLocks noGrp="1"/>
          </p:cNvSpPr>
          <p:nvPr>
            <p:ph type="title"/>
          </p:nvPr>
        </p:nvSpPr>
        <p:spPr>
          <a:xfrm>
            <a:off x="473142" y="-54022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dirty="0"/>
              <a:t>¿</a:t>
            </a:r>
            <a:r>
              <a:rPr dirty="0" err="1"/>
              <a:t>Cuándo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 err="1"/>
              <a:t>ratar</a:t>
            </a:r>
            <a:r>
              <a:rPr dirty="0"/>
              <a:t>?</a:t>
            </a:r>
          </a:p>
        </p:txBody>
      </p:sp>
      <p:sp>
        <p:nvSpPr>
          <p:cNvPr id="393" name="Rectangle 6"/>
          <p:cNvSpPr txBox="1"/>
          <p:nvPr/>
        </p:nvSpPr>
        <p:spPr>
          <a:xfrm>
            <a:off x="7787165" y="4621222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  <p:pic>
        <p:nvPicPr>
          <p:cNvPr id="394" name="Screen Shot 2021-02-05 at 6.34.29 AM.png" descr="Screen Shot 2021-02-05 at 6.34.2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625" y="1032152"/>
            <a:ext cx="10515600" cy="2882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1"/>
          <p:cNvSpPr txBox="1">
            <a:spLocks noGrp="1"/>
          </p:cNvSpPr>
          <p:nvPr>
            <p:ph type="title"/>
          </p:nvPr>
        </p:nvSpPr>
        <p:spPr>
          <a:xfrm>
            <a:off x="552450" y="18915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Tormenta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 err="1"/>
              <a:t>iroidea</a:t>
            </a:r>
            <a:endParaRPr dirty="0"/>
          </a:p>
        </p:txBody>
      </p:sp>
      <p:sp>
        <p:nvSpPr>
          <p:cNvPr id="3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123950" y="1568557"/>
            <a:ext cx="10667997" cy="20903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dirty="0">
                <a:solidFill>
                  <a:srgbClr val="142B48"/>
                </a:solidFill>
              </a:rPr>
              <a:t>1.2</a:t>
            </a:r>
            <a:r>
              <a:rPr lang="es-ES" dirty="0">
                <a:solidFill>
                  <a:srgbClr val="142B48"/>
                </a:solidFill>
              </a:rPr>
              <a:t> </a:t>
            </a:r>
            <a:r>
              <a:rPr dirty="0">
                <a:solidFill>
                  <a:srgbClr val="142B48"/>
                </a:solidFill>
              </a:rPr>
              <a:t>:</a:t>
            </a:r>
            <a:r>
              <a:rPr lang="es-ES" dirty="0">
                <a:solidFill>
                  <a:srgbClr val="142B48"/>
                </a:solidFill>
              </a:rPr>
              <a:t> </a:t>
            </a:r>
            <a:r>
              <a:rPr dirty="0">
                <a:solidFill>
                  <a:srgbClr val="142B48"/>
                </a:solidFill>
              </a:rPr>
              <a:t>100.000 personas</a:t>
            </a:r>
            <a:r>
              <a:rPr lang="es-ES" dirty="0">
                <a:solidFill>
                  <a:srgbClr val="142B48"/>
                </a:solidFill>
              </a:rPr>
              <a:t>:</a:t>
            </a:r>
            <a:r>
              <a:rPr dirty="0" err="1">
                <a:solidFill>
                  <a:srgbClr val="142B48"/>
                </a:solidFill>
              </a:rPr>
              <a:t>año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pPr>
              <a:lnSpc>
                <a:spcPct val="110000"/>
              </a:lnSpc>
            </a:pPr>
            <a:r>
              <a:rPr dirty="0">
                <a:solidFill>
                  <a:srgbClr val="142B48"/>
                </a:solidFill>
              </a:rPr>
              <a:t>1-5% </a:t>
            </a:r>
            <a:r>
              <a:rPr dirty="0" err="1">
                <a:solidFill>
                  <a:srgbClr val="142B48"/>
                </a:solidFill>
              </a:rPr>
              <a:t>tirotoxicosis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pPr>
              <a:lnSpc>
                <a:spcPct val="110000"/>
              </a:lnSpc>
            </a:pPr>
            <a:r>
              <a:rPr dirty="0" err="1">
                <a:solidFill>
                  <a:srgbClr val="142B48"/>
                </a:solidFill>
              </a:rPr>
              <a:t>Mortalidad</a:t>
            </a:r>
            <a:r>
              <a:rPr lang="es-ES" dirty="0">
                <a:solidFill>
                  <a:srgbClr val="142B48"/>
                </a:solidFill>
              </a:rPr>
              <a:t>:</a:t>
            </a:r>
            <a:r>
              <a:rPr dirty="0">
                <a:solidFill>
                  <a:srgbClr val="142B48"/>
                </a:solidFill>
              </a:rPr>
              <a:t> 8-25%</a:t>
            </a:r>
          </a:p>
          <a:p>
            <a:pPr>
              <a:lnSpc>
                <a:spcPct val="110000"/>
              </a:lnSpc>
            </a:pPr>
            <a:r>
              <a:rPr dirty="0">
                <a:solidFill>
                  <a:srgbClr val="142B48"/>
                </a:solidFill>
              </a:rPr>
              <a:t>Trigger 70% </a:t>
            </a:r>
            <a:r>
              <a:rPr lang="es-ES" dirty="0">
                <a:solidFill>
                  <a:srgbClr val="142B48"/>
                </a:solidFill>
                <a:sym typeface="Wingdings" pitchFamily="2" charset="2"/>
              </a:rPr>
              <a:t></a:t>
            </a:r>
            <a:r>
              <a:rPr dirty="0">
                <a:solidFill>
                  <a:srgbClr val="142B48"/>
                </a:solidFill>
              </a:rPr>
              <a:t> </a:t>
            </a:r>
            <a:r>
              <a:rPr lang="es-ES" dirty="0">
                <a:solidFill>
                  <a:srgbClr val="142B48"/>
                </a:solidFill>
              </a:rPr>
              <a:t>d</a:t>
            </a:r>
            <a:r>
              <a:rPr dirty="0" err="1">
                <a:solidFill>
                  <a:srgbClr val="142B48"/>
                </a:solidFill>
              </a:rPr>
              <a:t>iscontinuaci</a:t>
            </a:r>
            <a:r>
              <a:rPr lang="es-CO" dirty="0">
                <a:solidFill>
                  <a:srgbClr val="142B48"/>
                </a:solidFill>
              </a:rPr>
              <a:t>ó</a:t>
            </a:r>
            <a:r>
              <a:rPr dirty="0">
                <a:solidFill>
                  <a:srgbClr val="142B48"/>
                </a:solidFill>
              </a:rPr>
              <a:t>n ATDs, </a:t>
            </a:r>
            <a:r>
              <a:rPr lang="es-ES" dirty="0">
                <a:solidFill>
                  <a:srgbClr val="142B48"/>
                </a:solidFill>
              </a:rPr>
              <a:t>c</a:t>
            </a:r>
            <a:r>
              <a:rPr dirty="0">
                <a:solidFill>
                  <a:srgbClr val="142B48"/>
                </a:solidFill>
              </a:rPr>
              <a:t>x, </a:t>
            </a:r>
            <a:r>
              <a:rPr lang="es-ES" dirty="0">
                <a:solidFill>
                  <a:srgbClr val="142B48"/>
                </a:solidFill>
              </a:rPr>
              <a:t>a</a:t>
            </a:r>
            <a:r>
              <a:rPr dirty="0" err="1">
                <a:solidFill>
                  <a:srgbClr val="142B48"/>
                </a:solidFill>
              </a:rPr>
              <a:t>nestesia</a:t>
            </a:r>
            <a:r>
              <a:rPr dirty="0">
                <a:solidFill>
                  <a:srgbClr val="142B48"/>
                </a:solidFill>
              </a:rPr>
              <a:t>, trauma, </a:t>
            </a:r>
            <a:r>
              <a:rPr dirty="0" err="1">
                <a:solidFill>
                  <a:srgbClr val="142B48"/>
                </a:solidFill>
              </a:rPr>
              <a:t>embarazo</a:t>
            </a:r>
            <a:r>
              <a:rPr dirty="0">
                <a:solidFill>
                  <a:srgbClr val="142B48"/>
                </a:solidFill>
              </a:rPr>
              <a:t>, </a:t>
            </a:r>
            <a:r>
              <a:rPr dirty="0" err="1">
                <a:solidFill>
                  <a:srgbClr val="142B48"/>
                </a:solidFill>
              </a:rPr>
              <a:t>infecciones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  <a:p>
            <a:pPr>
              <a:lnSpc>
                <a:spcPct val="110000"/>
              </a:lnSpc>
            </a:pPr>
            <a:r>
              <a:rPr dirty="0">
                <a:solidFill>
                  <a:srgbClr val="142B48"/>
                </a:solidFill>
              </a:rPr>
              <a:t>DX – Burch &amp; </a:t>
            </a:r>
            <a:r>
              <a:rPr dirty="0" err="1">
                <a:solidFill>
                  <a:srgbClr val="142B48"/>
                </a:solidFill>
              </a:rPr>
              <a:t>Wartofsky</a:t>
            </a:r>
            <a:r>
              <a:rPr dirty="0">
                <a:solidFill>
                  <a:srgbClr val="142B48"/>
                </a:solidFill>
              </a:rPr>
              <a:t> Score</a:t>
            </a:r>
            <a:r>
              <a:rPr lang="es-ES" dirty="0">
                <a:solidFill>
                  <a:srgbClr val="142B48"/>
                </a:solidFill>
              </a:rPr>
              <a:t>.</a:t>
            </a:r>
            <a:endParaRPr dirty="0">
              <a:solidFill>
                <a:srgbClr val="142B48"/>
              </a:solidFill>
            </a:endParaRPr>
          </a:p>
        </p:txBody>
      </p:sp>
      <p:sp>
        <p:nvSpPr>
          <p:cNvPr id="398" name="Rectangle 4"/>
          <p:cNvSpPr txBox="1"/>
          <p:nvPr/>
        </p:nvSpPr>
        <p:spPr>
          <a:xfrm>
            <a:off x="7396420" y="5917166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897" y="144740"/>
            <a:ext cx="7382503" cy="5841724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Rectangle 6"/>
          <p:cNvSpPr txBox="1"/>
          <p:nvPr/>
        </p:nvSpPr>
        <p:spPr>
          <a:xfrm>
            <a:off x="8059352" y="6376343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1" y="1232071"/>
            <a:ext cx="5430612" cy="4393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Picture 5" descr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796" y="94004"/>
            <a:ext cx="9336408" cy="4087641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TextBox 6"/>
          <p:cNvSpPr txBox="1"/>
          <p:nvPr/>
        </p:nvSpPr>
        <p:spPr>
          <a:xfrm>
            <a:off x="6276151" y="4295949"/>
            <a:ext cx="288155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dirty="0" err="1">
                <a:solidFill>
                  <a:srgbClr val="142B48"/>
                </a:solidFill>
                <a:latin typeface="Montserrat" pitchFamily="2" charset="77"/>
              </a:rPr>
              <a:t>Acetaminof</a:t>
            </a:r>
            <a:r>
              <a:rPr lang="es-CO" dirty="0">
                <a:solidFill>
                  <a:srgbClr val="142B48"/>
                </a:solidFill>
                <a:latin typeface="Montserrat" pitchFamily="2" charset="77"/>
              </a:rPr>
              <a:t>é</a:t>
            </a:r>
            <a:r>
              <a:rPr dirty="0">
                <a:solidFill>
                  <a:srgbClr val="142B48"/>
                </a:solidFill>
                <a:latin typeface="Montserrat" pitchFamily="2" charset="77"/>
              </a:rPr>
              <a:t>n 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.</a:t>
            </a:r>
            <a:endParaRPr dirty="0">
              <a:solidFill>
                <a:srgbClr val="142B48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 err="1">
                <a:solidFill>
                  <a:srgbClr val="142B48"/>
                </a:solidFill>
                <a:latin typeface="Montserrat" pitchFamily="2" charset="77"/>
              </a:rPr>
              <a:t>Evitar</a:t>
            </a:r>
            <a:r>
              <a:rPr dirty="0">
                <a:solidFill>
                  <a:srgbClr val="142B48"/>
                </a:solidFill>
                <a:latin typeface="Montserrat" pitchFamily="2" charset="77"/>
              </a:rPr>
              <a:t> 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s</a:t>
            </a:r>
            <a:r>
              <a:rPr dirty="0" err="1">
                <a:solidFill>
                  <a:srgbClr val="142B48"/>
                </a:solidFill>
                <a:latin typeface="Montserrat" pitchFamily="2" charset="77"/>
              </a:rPr>
              <a:t>aliciatos</a:t>
            </a:r>
            <a:r>
              <a:rPr dirty="0">
                <a:solidFill>
                  <a:srgbClr val="142B48"/>
                </a:solidFill>
                <a:latin typeface="Montserrat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>
                <a:solidFill>
                  <a:srgbClr val="142B48"/>
                </a:solidFill>
                <a:latin typeface="Montserrat" pitchFamily="2" charset="77"/>
              </a:rPr>
              <a:t>Active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 c</a:t>
            </a:r>
            <a:r>
              <a:rPr dirty="0" err="1">
                <a:solidFill>
                  <a:srgbClr val="142B48"/>
                </a:solidFill>
                <a:latin typeface="Montserrat" pitchFamily="2" charset="77"/>
              </a:rPr>
              <a:t>ooling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.</a:t>
            </a:r>
            <a:endParaRPr dirty="0">
              <a:solidFill>
                <a:srgbClr val="142B48"/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 err="1">
                <a:solidFill>
                  <a:srgbClr val="142B48"/>
                </a:solidFill>
                <a:latin typeface="Montserrat" pitchFamily="2" charset="77"/>
              </a:rPr>
              <a:t>Manejo</a:t>
            </a:r>
            <a:r>
              <a:rPr dirty="0">
                <a:solidFill>
                  <a:srgbClr val="142B48"/>
                </a:solidFill>
                <a:latin typeface="Montserrat" pitchFamily="2" charset="77"/>
              </a:rPr>
              <a:t> 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p</a:t>
            </a:r>
            <a:r>
              <a:rPr dirty="0" err="1">
                <a:solidFill>
                  <a:srgbClr val="142B48"/>
                </a:solidFill>
                <a:latin typeface="Montserrat" pitchFamily="2" charset="77"/>
              </a:rPr>
              <a:t>recipitante</a:t>
            </a:r>
            <a:r>
              <a:rPr lang="es-ES" dirty="0">
                <a:solidFill>
                  <a:srgbClr val="142B48"/>
                </a:solidFill>
                <a:latin typeface="Montserrat" pitchFamily="2" charset="77"/>
              </a:rPr>
              <a:t>s.</a:t>
            </a:r>
            <a:endParaRPr dirty="0">
              <a:solidFill>
                <a:srgbClr val="142B48"/>
              </a:solidFill>
              <a:latin typeface="Montserrat" pitchFamily="2" charset="77"/>
            </a:endParaRPr>
          </a:p>
        </p:txBody>
      </p:sp>
      <p:sp>
        <p:nvSpPr>
          <p:cNvPr id="405" name="Rectangle 7"/>
          <p:cNvSpPr txBox="1"/>
          <p:nvPr/>
        </p:nvSpPr>
        <p:spPr>
          <a:xfrm>
            <a:off x="7716929" y="6372693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Orbitopatía Enfermedad de Graves"/>
          <p:cNvSpPr txBox="1">
            <a:spLocks noGrp="1"/>
          </p:cNvSpPr>
          <p:nvPr>
            <p:ph type="title"/>
          </p:nvPr>
        </p:nvSpPr>
        <p:spPr>
          <a:xfrm>
            <a:off x="498884" y="-41659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Orbitopatía</a:t>
            </a:r>
            <a:r>
              <a:rPr lang="es-ES" dirty="0"/>
              <a:t>:</a:t>
            </a:r>
            <a:r>
              <a:rPr dirty="0"/>
              <a:t> </a:t>
            </a:r>
            <a:r>
              <a:rPr lang="es-ES" dirty="0"/>
              <a:t>e</a:t>
            </a:r>
            <a:r>
              <a:rPr dirty="0" err="1"/>
              <a:t>nfermedad</a:t>
            </a:r>
            <a:r>
              <a:rPr dirty="0"/>
              <a:t> de Graves</a:t>
            </a:r>
          </a:p>
        </p:txBody>
      </p:sp>
      <p:sp>
        <p:nvSpPr>
          <p:cNvPr id="408" name="90% GD, 5-10% Eutiroideos - Hipotiroideos…"/>
          <p:cNvSpPr txBox="1">
            <a:spLocks noGrp="1"/>
          </p:cNvSpPr>
          <p:nvPr>
            <p:ph type="body" sz="half" idx="1"/>
          </p:nvPr>
        </p:nvSpPr>
        <p:spPr>
          <a:xfrm>
            <a:off x="762001" y="1082210"/>
            <a:ext cx="6210299" cy="2995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90% GD, 5-10%</a:t>
            </a:r>
            <a:r>
              <a:rPr lang="es-ES" dirty="0"/>
              <a:t>: e</a:t>
            </a:r>
            <a:r>
              <a:rPr dirty="0" err="1"/>
              <a:t>utiroideos</a:t>
            </a:r>
            <a:r>
              <a:rPr dirty="0"/>
              <a:t> </a:t>
            </a:r>
            <a:r>
              <a:rPr lang="es-CO" dirty="0"/>
              <a:t>–</a:t>
            </a:r>
            <a:r>
              <a:rPr dirty="0"/>
              <a:t> </a:t>
            </a:r>
            <a:r>
              <a:rPr lang="es-ES" dirty="0"/>
              <a:t>h</a:t>
            </a:r>
            <a:r>
              <a:rPr dirty="0" err="1"/>
              <a:t>ipotiroideos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Enrojecimiento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Hinchazón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Exoftalmos</a:t>
            </a:r>
            <a:r>
              <a:rPr lang="es-ES" dirty="0"/>
              <a:t>.</a:t>
            </a:r>
            <a:endParaRPr dirty="0"/>
          </a:p>
          <a:p>
            <a:r>
              <a:rPr dirty="0" err="1"/>
              <a:t>Lagoftalmos</a:t>
            </a:r>
            <a:r>
              <a:rPr lang="es-ES" dirty="0"/>
              <a:t>.</a:t>
            </a:r>
            <a:endParaRPr dirty="0"/>
          </a:p>
          <a:p>
            <a:r>
              <a:rPr lang="es-ES" dirty="0"/>
              <a:t>Signo de </a:t>
            </a:r>
            <a:r>
              <a:rPr dirty="0"/>
              <a:t>Von </a:t>
            </a:r>
            <a:r>
              <a:rPr dirty="0" err="1"/>
              <a:t>Graefe</a:t>
            </a:r>
            <a:r>
              <a:rPr lang="es-ES" dirty="0"/>
              <a:t>.</a:t>
            </a:r>
          </a:p>
          <a:p>
            <a:r>
              <a:rPr dirty="0"/>
              <a:t>DON</a:t>
            </a:r>
            <a:r>
              <a:rPr lang="es-ES" dirty="0"/>
              <a:t>.</a:t>
            </a:r>
            <a:endParaRPr dirty="0"/>
          </a:p>
        </p:txBody>
      </p:sp>
      <p:pic>
        <p:nvPicPr>
          <p:cNvPr id="409" name="Screen Shot 2021-02-07 at 8.11.20 PM.png" descr="Screen Shot 2021-02-07 at 8.11.2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815" y="1283905"/>
            <a:ext cx="4621301" cy="493021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Rectangle 6"/>
          <p:cNvSpPr txBox="1"/>
          <p:nvPr/>
        </p:nvSpPr>
        <p:spPr>
          <a:xfrm>
            <a:off x="2861920" y="6467139"/>
            <a:ext cx="908027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04800" indent="-304800"/>
          </a:lstStyle>
          <a:p>
            <a:pPr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Matmuso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Bremner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W. (2016). Williams Textbook of Endocrinology</a:t>
            </a:r>
            <a:r>
              <a:rPr lang="es-ES" sz="1200" dirty="0">
                <a:solidFill>
                  <a:srgbClr val="142B48"/>
                </a:solidFill>
                <a:latin typeface="Montserrat" pitchFamily="2" charset="77"/>
              </a:rPr>
              <a:t> 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(Thirteenth Edition). 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creen Shot 2021-02-07 at 8.11.36 PM.png" descr="Screen Shot 2021-02-07 at 8.11.3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56" y="203756"/>
            <a:ext cx="9716065" cy="3684464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Rectangle 7"/>
          <p:cNvSpPr txBox="1"/>
          <p:nvPr/>
        </p:nvSpPr>
        <p:spPr>
          <a:xfrm>
            <a:off x="7041161" y="4545567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creen Shot 2021-02-07 at 8.12.34 PM.png" descr="Screen Shot 2021-02-07 at 8.12.3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78" y="151829"/>
            <a:ext cx="9409559" cy="3812796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Rectangle 7"/>
          <p:cNvSpPr txBox="1"/>
          <p:nvPr/>
        </p:nvSpPr>
        <p:spPr>
          <a:xfrm>
            <a:off x="7098502" y="5315505"/>
            <a:ext cx="38640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Ross, D. S., Burch, et al. (2016). </a:t>
            </a:r>
            <a:r>
              <a:rPr sz="1200" i="1" dirty="0">
                <a:solidFill>
                  <a:srgbClr val="142B48"/>
                </a:solidFill>
                <a:latin typeface="Montserrat" pitchFamily="2" charset="77"/>
              </a:rPr>
              <a:t>Thyroid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creen Shot 2021-02-07 at 8.14.21 PM.png" descr="Screen Shot 2021-02-07 at 8.14.2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06" y="310381"/>
            <a:ext cx="7343843" cy="6237237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Rectangle 6"/>
          <p:cNvSpPr txBox="1"/>
          <p:nvPr/>
        </p:nvSpPr>
        <p:spPr>
          <a:xfrm>
            <a:off x="0" y="200461"/>
            <a:ext cx="373593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800" indent="-304800" algn="r"/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Matmuso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A., &amp; </a:t>
            </a:r>
            <a:r>
              <a:rPr sz="1200" dirty="0" err="1">
                <a:solidFill>
                  <a:srgbClr val="142B48"/>
                </a:solidFill>
                <a:latin typeface="Montserrat" pitchFamily="2" charset="77"/>
              </a:rPr>
              <a:t>Bremner</a:t>
            </a:r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, W. (2016).</a:t>
            </a:r>
          </a:p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Williams Textbook of</a:t>
            </a:r>
          </a:p>
          <a:p>
            <a:pPr marL="304800" indent="-304800" algn="r"/>
            <a:r>
              <a:rPr sz="1200" dirty="0">
                <a:solidFill>
                  <a:srgbClr val="142B48"/>
                </a:solidFill>
                <a:latin typeface="Montserrat" pitchFamily="2" charset="77"/>
              </a:rPr>
              <a:t>Endocrinology (Thirteenth Edition). 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itle 1"/>
          <p:cNvSpPr txBox="1">
            <a:spLocks noGrp="1"/>
          </p:cNvSpPr>
          <p:nvPr>
            <p:ph type="title"/>
          </p:nvPr>
        </p:nvSpPr>
        <p:spPr>
          <a:xfrm>
            <a:off x="466725" y="18984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/>
              <a:t>¿</a:t>
            </a:r>
            <a:r>
              <a:rPr dirty="0" err="1"/>
              <a:t>Cuál</a:t>
            </a:r>
            <a:r>
              <a:rPr dirty="0"/>
              <a:t> </a:t>
            </a:r>
            <a:r>
              <a:rPr dirty="0" err="1"/>
              <a:t>sería</a:t>
            </a:r>
            <a:r>
              <a:rPr dirty="0"/>
              <a:t> el paso a </a:t>
            </a:r>
            <a:r>
              <a:rPr dirty="0" err="1"/>
              <a:t>seguir</a:t>
            </a:r>
            <a:r>
              <a:rPr dirty="0"/>
              <a:t>?</a:t>
            </a:r>
          </a:p>
        </p:txBody>
      </p:sp>
      <p:grpSp>
        <p:nvGrpSpPr>
          <p:cNvPr id="434" name="Content Placeholder 2"/>
          <p:cNvGrpSpPr/>
          <p:nvPr/>
        </p:nvGrpSpPr>
        <p:grpSpPr>
          <a:xfrm>
            <a:off x="762000" y="1515407"/>
            <a:ext cx="10667999" cy="1987023"/>
            <a:chOff x="0" y="0"/>
            <a:chExt cx="10667998" cy="1987022"/>
          </a:xfrm>
        </p:grpSpPr>
        <p:grpSp>
          <p:nvGrpSpPr>
            <p:cNvPr id="424" name="Group"/>
            <p:cNvGrpSpPr/>
            <p:nvPr/>
          </p:nvGrpSpPr>
          <p:grpSpPr>
            <a:xfrm>
              <a:off x="0" y="0"/>
              <a:ext cx="10667998" cy="455717"/>
              <a:chOff x="0" y="0"/>
              <a:chExt cx="10667997" cy="455716"/>
            </a:xfrm>
          </p:grpSpPr>
          <p:sp>
            <p:nvSpPr>
              <p:cNvPr id="422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23" name="A) Solicitar scincitigrafia I 121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A) </a:t>
                </a:r>
                <a:r>
                  <a:rPr dirty="0" err="1">
                    <a:latin typeface="Montserrat" pitchFamily="2" charset="77"/>
                  </a:rPr>
                  <a:t>Solicitar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scincitigraf</a:t>
                </a:r>
                <a:r>
                  <a:rPr lang="es-CO" dirty="0">
                    <a:latin typeface="Montserrat" pitchFamily="2" charset="77"/>
                  </a:rPr>
                  <a:t>í</a:t>
                </a:r>
                <a:r>
                  <a:rPr dirty="0">
                    <a:latin typeface="Montserrat" pitchFamily="2" charset="77"/>
                  </a:rPr>
                  <a:t>a I 121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427" name="Group"/>
            <p:cNvGrpSpPr/>
            <p:nvPr/>
          </p:nvGrpSpPr>
          <p:grpSpPr>
            <a:xfrm>
              <a:off x="0" y="510435"/>
              <a:ext cx="10667998" cy="455717"/>
              <a:chOff x="0" y="0"/>
              <a:chExt cx="10667997" cy="455716"/>
            </a:xfrm>
          </p:grpSpPr>
          <p:sp>
            <p:nvSpPr>
              <p:cNvPr id="425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26" name="B) Solicitar eco doppler tiroides + TRAB segunda generación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B) </a:t>
                </a:r>
                <a:r>
                  <a:rPr dirty="0" err="1">
                    <a:latin typeface="Montserrat" pitchFamily="2" charset="77"/>
                  </a:rPr>
                  <a:t>Solicitar</a:t>
                </a:r>
                <a:r>
                  <a:rPr dirty="0">
                    <a:latin typeface="Montserrat" pitchFamily="2" charset="77"/>
                  </a:rPr>
                  <a:t> eco doppler </a:t>
                </a:r>
                <a:r>
                  <a:rPr dirty="0" err="1">
                    <a:latin typeface="Montserrat" pitchFamily="2" charset="77"/>
                  </a:rPr>
                  <a:t>tiroides</a:t>
                </a:r>
                <a:r>
                  <a:rPr dirty="0">
                    <a:latin typeface="Montserrat" pitchFamily="2" charset="77"/>
                  </a:rPr>
                  <a:t> + TRAB </a:t>
                </a:r>
                <a:r>
                  <a:rPr dirty="0" err="1">
                    <a:latin typeface="Montserrat" pitchFamily="2" charset="77"/>
                  </a:rPr>
                  <a:t>segunda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generación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430" name="Group"/>
            <p:cNvGrpSpPr/>
            <p:nvPr/>
          </p:nvGrpSpPr>
          <p:grpSpPr>
            <a:xfrm>
              <a:off x="0" y="1020869"/>
              <a:ext cx="10667998" cy="455717"/>
              <a:chOff x="0" y="0"/>
              <a:chExt cx="10667997" cy="455716"/>
            </a:xfrm>
          </p:grpSpPr>
          <p:sp>
            <p:nvSpPr>
              <p:cNvPr id="428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29" name="C) Solicitar eco doppler tiroides + TSI (primera generación)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C) </a:t>
                </a:r>
                <a:r>
                  <a:rPr dirty="0" err="1">
                    <a:latin typeface="Montserrat" pitchFamily="2" charset="77"/>
                  </a:rPr>
                  <a:t>Solicitar</a:t>
                </a:r>
                <a:r>
                  <a:rPr dirty="0">
                    <a:latin typeface="Montserrat" pitchFamily="2" charset="77"/>
                  </a:rPr>
                  <a:t> eco doppler </a:t>
                </a:r>
                <a:r>
                  <a:rPr dirty="0" err="1">
                    <a:latin typeface="Montserrat" pitchFamily="2" charset="77"/>
                  </a:rPr>
                  <a:t>tiroides</a:t>
                </a:r>
                <a:r>
                  <a:rPr dirty="0">
                    <a:latin typeface="Montserrat" pitchFamily="2" charset="77"/>
                  </a:rPr>
                  <a:t> + TSI (</a:t>
                </a:r>
                <a:r>
                  <a:rPr dirty="0" err="1">
                    <a:latin typeface="Montserrat" pitchFamily="2" charset="77"/>
                  </a:rPr>
                  <a:t>primera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generación</a:t>
                </a:r>
                <a:r>
                  <a:rPr dirty="0">
                    <a:latin typeface="Montserrat" pitchFamily="2" charset="77"/>
                  </a:rPr>
                  <a:t>)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433" name="Group"/>
            <p:cNvGrpSpPr/>
            <p:nvPr/>
          </p:nvGrpSpPr>
          <p:grpSpPr>
            <a:xfrm>
              <a:off x="0" y="1531305"/>
              <a:ext cx="10667998" cy="455717"/>
              <a:chOff x="0" y="0"/>
              <a:chExt cx="10667997" cy="455716"/>
            </a:xfrm>
          </p:grpSpPr>
          <p:sp>
            <p:nvSpPr>
              <p:cNvPr id="431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32" name="D) No hay diferencia entre solicitar la scincitigrafia vs eco doppler + TRAB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00B050"/>
                    </a:solidFill>
                  </a:defRPr>
                </a:lvl1pPr>
              </a:lstStyle>
              <a:p>
                <a:r>
                  <a:rPr dirty="0">
                    <a:solidFill>
                      <a:srgbClr val="00ABA7"/>
                    </a:solidFill>
                    <a:latin typeface="Montserrat" pitchFamily="2" charset="77"/>
                  </a:rPr>
                  <a:t>D) No hay </a:t>
                </a:r>
                <a:r>
                  <a:rPr dirty="0" err="1">
                    <a:solidFill>
                      <a:srgbClr val="00ABA7"/>
                    </a:solidFill>
                    <a:latin typeface="Montserrat" pitchFamily="2" charset="77"/>
                  </a:rPr>
                  <a:t>diferencia</a:t>
                </a:r>
                <a:r>
                  <a:rPr dirty="0">
                    <a:solidFill>
                      <a:srgbClr val="00ABA7"/>
                    </a:solidFill>
                    <a:latin typeface="Montserrat" pitchFamily="2" charset="77"/>
                  </a:rPr>
                  <a:t> entre </a:t>
                </a:r>
                <a:r>
                  <a:rPr dirty="0" err="1">
                    <a:solidFill>
                      <a:srgbClr val="00ABA7"/>
                    </a:solidFill>
                    <a:latin typeface="Montserrat" pitchFamily="2" charset="77"/>
                  </a:rPr>
                  <a:t>solicitar</a:t>
                </a:r>
                <a:r>
                  <a:rPr dirty="0">
                    <a:solidFill>
                      <a:srgbClr val="00ABA7"/>
                    </a:solidFill>
                    <a:latin typeface="Montserrat" pitchFamily="2" charset="77"/>
                  </a:rPr>
                  <a:t> la </a:t>
                </a:r>
                <a:r>
                  <a:rPr dirty="0" err="1">
                    <a:solidFill>
                      <a:srgbClr val="00ABA7"/>
                    </a:solidFill>
                    <a:latin typeface="Montserrat" pitchFamily="2" charset="77"/>
                  </a:rPr>
                  <a:t>scincitigrafia</a:t>
                </a:r>
                <a:r>
                  <a:rPr dirty="0">
                    <a:solidFill>
                      <a:srgbClr val="00ABA7"/>
                    </a:solidFill>
                    <a:latin typeface="Montserrat" pitchFamily="2" charset="77"/>
                  </a:rPr>
                  <a:t> vs eco doppler + TRAB</a:t>
                </a:r>
                <a:r>
                  <a:rPr lang="es-ES" dirty="0">
                    <a:solidFill>
                      <a:srgbClr val="00ABA7"/>
                    </a:solidFill>
                    <a:latin typeface="Montserrat" pitchFamily="2" charset="77"/>
                  </a:rPr>
                  <a:t>.</a:t>
                </a:r>
                <a:endParaRPr dirty="0">
                  <a:solidFill>
                    <a:srgbClr val="00ABA7"/>
                  </a:solidFill>
                  <a:latin typeface="Montserrat" pitchFamily="2" charset="77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54" y="1152407"/>
            <a:ext cx="5627534" cy="4553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itle 1"/>
          <p:cNvSpPr txBox="1">
            <a:spLocks noGrp="1"/>
          </p:cNvSpPr>
          <p:nvPr>
            <p:ph type="title"/>
          </p:nvPr>
        </p:nvSpPr>
        <p:spPr>
          <a:xfrm>
            <a:off x="395286" y="59156"/>
            <a:ext cx="11906251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4356"/>
            </a:lvl1pPr>
          </a:lstStyle>
          <a:p>
            <a:r>
              <a:rPr sz="4400" dirty="0"/>
              <a:t>¿</a:t>
            </a:r>
            <a:r>
              <a:rPr sz="4400" dirty="0" err="1"/>
              <a:t>Cuál</a:t>
            </a:r>
            <a:r>
              <a:rPr sz="4400" dirty="0"/>
              <a:t> es el </a:t>
            </a:r>
            <a:r>
              <a:rPr sz="4400" dirty="0" err="1"/>
              <a:t>tratamiento</a:t>
            </a:r>
            <a:r>
              <a:rPr sz="4400" dirty="0"/>
              <a:t> m</a:t>
            </a:r>
            <a:r>
              <a:rPr lang="es-CO" sz="4400" dirty="0"/>
              <a:t>á</a:t>
            </a:r>
            <a:r>
              <a:rPr sz="4400" dirty="0"/>
              <a:t>s </a:t>
            </a:r>
            <a:r>
              <a:rPr sz="4400" dirty="0" err="1"/>
              <a:t>adecuado</a:t>
            </a:r>
            <a:r>
              <a:rPr sz="4400" dirty="0"/>
              <a:t>?</a:t>
            </a:r>
          </a:p>
        </p:txBody>
      </p:sp>
      <p:grpSp>
        <p:nvGrpSpPr>
          <p:cNvPr id="451" name="Content Placeholder 2"/>
          <p:cNvGrpSpPr/>
          <p:nvPr/>
        </p:nvGrpSpPr>
        <p:grpSpPr>
          <a:xfrm>
            <a:off x="762001" y="1400360"/>
            <a:ext cx="10667999" cy="1987023"/>
            <a:chOff x="0" y="0"/>
            <a:chExt cx="10667998" cy="1987022"/>
          </a:xfrm>
        </p:grpSpPr>
        <p:grpSp>
          <p:nvGrpSpPr>
            <p:cNvPr id="441" name="Group"/>
            <p:cNvGrpSpPr/>
            <p:nvPr/>
          </p:nvGrpSpPr>
          <p:grpSpPr>
            <a:xfrm>
              <a:off x="0" y="0"/>
              <a:ext cx="10667998" cy="455717"/>
              <a:chOff x="0" y="0"/>
              <a:chExt cx="10667997" cy="455716"/>
            </a:xfrm>
          </p:grpSpPr>
          <p:sp>
            <p:nvSpPr>
              <p:cNvPr id="439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40" name="A) Betabloqueador, Metimazol, Lugol y posteriormente tiroidectomia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A) </a:t>
                </a:r>
                <a:r>
                  <a:rPr dirty="0" err="1">
                    <a:latin typeface="Montserrat" pitchFamily="2" charset="77"/>
                  </a:rPr>
                  <a:t>Betabloqueador</a:t>
                </a:r>
                <a:r>
                  <a:rPr dirty="0">
                    <a:latin typeface="Montserrat" pitchFamily="2" charset="77"/>
                  </a:rPr>
                  <a:t>, </a:t>
                </a:r>
                <a:r>
                  <a:rPr lang="es-ES" dirty="0">
                    <a:latin typeface="Montserrat" pitchFamily="2" charset="77"/>
                  </a:rPr>
                  <a:t>m</a:t>
                </a:r>
                <a:r>
                  <a:rPr dirty="0" err="1">
                    <a:latin typeface="Montserrat" pitchFamily="2" charset="77"/>
                  </a:rPr>
                  <a:t>etimazol</a:t>
                </a:r>
                <a:r>
                  <a:rPr dirty="0">
                    <a:latin typeface="Montserrat" pitchFamily="2" charset="77"/>
                  </a:rPr>
                  <a:t>, </a:t>
                </a:r>
                <a:r>
                  <a:rPr lang="es-ES" dirty="0">
                    <a:latin typeface="Montserrat" pitchFamily="2" charset="77"/>
                  </a:rPr>
                  <a:t>l</a:t>
                </a:r>
                <a:r>
                  <a:rPr dirty="0" err="1">
                    <a:latin typeface="Montserrat" pitchFamily="2" charset="77"/>
                  </a:rPr>
                  <a:t>ugol</a:t>
                </a:r>
                <a:r>
                  <a:rPr dirty="0">
                    <a:latin typeface="Montserrat" pitchFamily="2" charset="77"/>
                  </a:rPr>
                  <a:t> y </a:t>
                </a:r>
                <a:r>
                  <a:rPr dirty="0" err="1">
                    <a:latin typeface="Montserrat" pitchFamily="2" charset="77"/>
                  </a:rPr>
                  <a:t>posteriormente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tiroidectom</a:t>
                </a:r>
                <a:r>
                  <a:rPr lang="es-CO" dirty="0">
                    <a:latin typeface="Montserrat" pitchFamily="2" charset="77"/>
                  </a:rPr>
                  <a:t>í</a:t>
                </a:r>
                <a:r>
                  <a:rPr dirty="0">
                    <a:latin typeface="Montserrat" pitchFamily="2" charset="77"/>
                  </a:rPr>
                  <a:t>a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444" name="Group"/>
            <p:cNvGrpSpPr/>
            <p:nvPr/>
          </p:nvGrpSpPr>
          <p:grpSpPr>
            <a:xfrm>
              <a:off x="0" y="510435"/>
              <a:ext cx="10667998" cy="455717"/>
              <a:chOff x="0" y="0"/>
              <a:chExt cx="10667997" cy="455716"/>
            </a:xfrm>
          </p:grpSpPr>
          <p:sp>
            <p:nvSpPr>
              <p:cNvPr id="442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1900" b="1">
                    <a:solidFill>
                      <a:srgbClr val="00B050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43" name="B) Betabloqueador y Metimazol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00B050"/>
                    </a:solidFill>
                  </a:defRPr>
                </a:lvl1pPr>
              </a:lstStyle>
              <a:p>
                <a:r>
                  <a:rPr dirty="0">
                    <a:solidFill>
                      <a:srgbClr val="00ABA7"/>
                    </a:solidFill>
                    <a:latin typeface="Montserrat" pitchFamily="2" charset="77"/>
                  </a:rPr>
                  <a:t>B) </a:t>
                </a:r>
                <a:r>
                  <a:rPr dirty="0" err="1">
                    <a:solidFill>
                      <a:srgbClr val="00ABA7"/>
                    </a:solidFill>
                    <a:latin typeface="Montserrat" pitchFamily="2" charset="77"/>
                  </a:rPr>
                  <a:t>Betabloqueador</a:t>
                </a:r>
                <a:r>
                  <a:rPr dirty="0">
                    <a:solidFill>
                      <a:srgbClr val="00ABA7"/>
                    </a:solidFill>
                    <a:latin typeface="Montserrat" pitchFamily="2" charset="77"/>
                  </a:rPr>
                  <a:t> y </a:t>
                </a:r>
                <a:r>
                  <a:rPr lang="es-ES" dirty="0">
                    <a:solidFill>
                      <a:srgbClr val="00ABA7"/>
                    </a:solidFill>
                    <a:latin typeface="Montserrat" pitchFamily="2" charset="77"/>
                  </a:rPr>
                  <a:t>m</a:t>
                </a:r>
                <a:r>
                  <a:rPr dirty="0" err="1">
                    <a:solidFill>
                      <a:srgbClr val="00ABA7"/>
                    </a:solidFill>
                    <a:latin typeface="Montserrat" pitchFamily="2" charset="77"/>
                  </a:rPr>
                  <a:t>etimazol</a:t>
                </a:r>
                <a:r>
                  <a:rPr lang="es-ES" dirty="0">
                    <a:solidFill>
                      <a:srgbClr val="00ABA7"/>
                    </a:solidFill>
                    <a:latin typeface="Montserrat" pitchFamily="2" charset="77"/>
                  </a:rPr>
                  <a:t>.</a:t>
                </a:r>
                <a:endParaRPr dirty="0">
                  <a:solidFill>
                    <a:srgbClr val="00ABA7"/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447" name="Group"/>
            <p:cNvGrpSpPr/>
            <p:nvPr/>
          </p:nvGrpSpPr>
          <p:grpSpPr>
            <a:xfrm>
              <a:off x="0" y="1020869"/>
              <a:ext cx="10667998" cy="455717"/>
              <a:chOff x="0" y="0"/>
              <a:chExt cx="10667997" cy="455716"/>
            </a:xfrm>
          </p:grpSpPr>
          <p:sp>
            <p:nvSpPr>
              <p:cNvPr id="445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46" name="C) Betabloqueador, Terapia I 131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C) </a:t>
                </a:r>
                <a:r>
                  <a:rPr dirty="0" err="1">
                    <a:latin typeface="Montserrat" pitchFamily="2" charset="77"/>
                  </a:rPr>
                  <a:t>Betabloqueador</a:t>
                </a:r>
                <a:r>
                  <a:rPr dirty="0">
                    <a:latin typeface="Montserrat" pitchFamily="2" charset="77"/>
                  </a:rPr>
                  <a:t>, </a:t>
                </a:r>
                <a:r>
                  <a:rPr lang="es-ES" dirty="0">
                    <a:latin typeface="Montserrat" pitchFamily="2" charset="77"/>
                  </a:rPr>
                  <a:t>t</a:t>
                </a:r>
                <a:r>
                  <a:rPr dirty="0" err="1">
                    <a:latin typeface="Montserrat" pitchFamily="2" charset="77"/>
                  </a:rPr>
                  <a:t>erapia</a:t>
                </a:r>
                <a:r>
                  <a:rPr dirty="0">
                    <a:latin typeface="Montserrat" pitchFamily="2" charset="77"/>
                  </a:rPr>
                  <a:t> I 131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450" name="Group"/>
            <p:cNvGrpSpPr/>
            <p:nvPr/>
          </p:nvGrpSpPr>
          <p:grpSpPr>
            <a:xfrm>
              <a:off x="0" y="1531305"/>
              <a:ext cx="10667998" cy="455717"/>
              <a:chOff x="0" y="0"/>
              <a:chExt cx="10667997" cy="455716"/>
            </a:xfrm>
          </p:grpSpPr>
          <p:sp>
            <p:nvSpPr>
              <p:cNvPr id="448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49" name="D) Betabloqueador y Propiotiluracilo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D) </a:t>
                </a:r>
                <a:r>
                  <a:rPr dirty="0" err="1">
                    <a:latin typeface="Montserrat" pitchFamily="2" charset="77"/>
                  </a:rPr>
                  <a:t>Betabloqueador</a:t>
                </a:r>
                <a:r>
                  <a:rPr dirty="0">
                    <a:latin typeface="Montserrat" pitchFamily="2" charset="77"/>
                  </a:rPr>
                  <a:t> y </a:t>
                </a:r>
                <a:r>
                  <a:rPr lang="es-ES" dirty="0">
                    <a:latin typeface="Montserrat" pitchFamily="2" charset="77"/>
                  </a:rPr>
                  <a:t>p</a:t>
                </a:r>
                <a:r>
                  <a:rPr dirty="0" err="1">
                    <a:latin typeface="Montserrat" pitchFamily="2" charset="77"/>
                  </a:rPr>
                  <a:t>ropiotiluracilo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le 1"/>
          <p:cNvSpPr txBox="1">
            <a:spLocks noGrp="1"/>
          </p:cNvSpPr>
          <p:nvPr>
            <p:ph type="title"/>
          </p:nvPr>
        </p:nvSpPr>
        <p:spPr>
          <a:xfrm>
            <a:off x="762000" y="271271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algn="just">
              <a:lnSpc>
                <a:spcPct val="100000"/>
              </a:lnSpc>
            </a:pPr>
            <a:r>
              <a:rPr sz="2400" dirty="0" err="1"/>
              <a:t>Paciente</a:t>
            </a:r>
            <a:r>
              <a:rPr sz="2400" dirty="0"/>
              <a:t> de 30 </a:t>
            </a:r>
            <a:r>
              <a:rPr sz="2400" dirty="0" err="1"/>
              <a:t>años</a:t>
            </a:r>
            <a:r>
              <a:rPr sz="2400" dirty="0"/>
              <a:t>, con s</a:t>
            </a:r>
            <a:r>
              <a:rPr lang="es-CO" sz="2400" dirty="0"/>
              <a:t>í</a:t>
            </a:r>
            <a:r>
              <a:rPr sz="2400" dirty="0" err="1"/>
              <a:t>ntomas</a:t>
            </a:r>
            <a:r>
              <a:rPr sz="2400" dirty="0"/>
              <a:t> de </a:t>
            </a:r>
            <a:r>
              <a:rPr sz="2400" dirty="0" err="1"/>
              <a:t>tirotoxicosis</a:t>
            </a:r>
            <a:r>
              <a:rPr sz="2400" dirty="0"/>
              <a:t>, </a:t>
            </a:r>
            <a:r>
              <a:rPr sz="2400" dirty="0" err="1"/>
              <a:t>actualmente</a:t>
            </a:r>
            <a:r>
              <a:rPr sz="2400" dirty="0"/>
              <a:t> con TSH </a:t>
            </a:r>
            <a:r>
              <a:rPr sz="2400" dirty="0" err="1"/>
              <a:t>suprimida</a:t>
            </a:r>
            <a:r>
              <a:rPr sz="2400" dirty="0"/>
              <a:t> y T4L 3 </a:t>
            </a:r>
            <a:r>
              <a:rPr sz="2400" dirty="0" err="1"/>
              <a:t>veces</a:t>
            </a:r>
            <a:r>
              <a:rPr sz="2400" dirty="0"/>
              <a:t> LSN. </a:t>
            </a:r>
            <a:r>
              <a:rPr sz="2400" dirty="0" err="1"/>
              <a:t>Presenta</a:t>
            </a:r>
            <a:r>
              <a:rPr sz="2400" dirty="0"/>
              <a:t> </a:t>
            </a:r>
            <a:r>
              <a:rPr sz="2400" dirty="0" err="1"/>
              <a:t>exoftalmos</a:t>
            </a:r>
            <a:r>
              <a:rPr sz="2400" dirty="0"/>
              <a:t>, edema pretibial y </a:t>
            </a:r>
            <a:r>
              <a:rPr sz="2400" dirty="0" err="1"/>
              <a:t>bocio</a:t>
            </a:r>
            <a:r>
              <a:rPr sz="2400" dirty="0"/>
              <a:t> </a:t>
            </a:r>
            <a:r>
              <a:rPr sz="2400" dirty="0" err="1"/>
              <a:t>difuso</a:t>
            </a:r>
            <a:r>
              <a:rPr sz="2400" dirty="0"/>
              <a:t> con </a:t>
            </a:r>
            <a:r>
              <a:rPr sz="2400" dirty="0" err="1"/>
              <a:t>sensación</a:t>
            </a:r>
            <a:r>
              <a:rPr sz="2400" dirty="0"/>
              <a:t> de Thrill. ¿Cu</a:t>
            </a:r>
            <a:r>
              <a:rPr lang="es-CO" sz="2400" dirty="0"/>
              <a:t>á</a:t>
            </a:r>
            <a:r>
              <a:rPr sz="2400" dirty="0"/>
              <a:t>l es la </a:t>
            </a:r>
            <a:r>
              <a:rPr sz="2400" dirty="0" err="1"/>
              <a:t>conducta</a:t>
            </a:r>
            <a:r>
              <a:rPr sz="2400" dirty="0"/>
              <a:t> a </a:t>
            </a:r>
            <a:r>
              <a:rPr sz="2400" dirty="0" err="1"/>
              <a:t>seguir</a:t>
            </a:r>
            <a:r>
              <a:rPr sz="2400" dirty="0"/>
              <a:t>?</a:t>
            </a:r>
          </a:p>
        </p:txBody>
      </p:sp>
      <p:grpSp>
        <p:nvGrpSpPr>
          <p:cNvPr id="467" name="Content Placeholder 2"/>
          <p:cNvGrpSpPr/>
          <p:nvPr/>
        </p:nvGrpSpPr>
        <p:grpSpPr>
          <a:xfrm>
            <a:off x="685801" y="1877310"/>
            <a:ext cx="10667999" cy="1987023"/>
            <a:chOff x="0" y="0"/>
            <a:chExt cx="10667998" cy="1987022"/>
          </a:xfrm>
        </p:grpSpPr>
        <p:grpSp>
          <p:nvGrpSpPr>
            <p:cNvPr id="457" name="Group"/>
            <p:cNvGrpSpPr/>
            <p:nvPr/>
          </p:nvGrpSpPr>
          <p:grpSpPr>
            <a:xfrm>
              <a:off x="0" y="0"/>
              <a:ext cx="10667998" cy="455717"/>
              <a:chOff x="0" y="0"/>
              <a:chExt cx="10667997" cy="455716"/>
            </a:xfrm>
          </p:grpSpPr>
          <p:sp>
            <p:nvSpPr>
              <p:cNvPr id="455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1900" b="1">
                    <a:solidFill>
                      <a:srgbClr val="00B050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56" name="A) Se puede iniciar tratamiento. Se puede realizar diagnostico con el cuadro clinico"/>
              <p:cNvSpPr txBox="1"/>
              <p:nvPr/>
            </p:nvSpPr>
            <p:spPr>
              <a:xfrm>
                <a:off x="22246" y="30112"/>
                <a:ext cx="10623506" cy="39549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 b="1">
                    <a:solidFill>
                      <a:srgbClr val="00B050"/>
                    </a:solidFill>
                  </a:defRPr>
                </a:lvl1pPr>
              </a:lstStyle>
              <a:p>
                <a:r>
                  <a:rPr sz="1800" dirty="0">
                    <a:solidFill>
                      <a:srgbClr val="00ABA7"/>
                    </a:solidFill>
                    <a:latin typeface="Montserrat" pitchFamily="2" charset="77"/>
                  </a:rPr>
                  <a:t>A) Se 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puede</a:t>
                </a:r>
                <a:r>
                  <a:rPr sz="1800" dirty="0">
                    <a:solidFill>
                      <a:srgbClr val="00ABA7"/>
                    </a:solidFill>
                    <a:latin typeface="Montserrat" pitchFamily="2" charset="77"/>
                  </a:rPr>
                  <a:t> 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iniciar</a:t>
                </a:r>
                <a:r>
                  <a:rPr sz="1800" dirty="0">
                    <a:solidFill>
                      <a:srgbClr val="00ABA7"/>
                    </a:solidFill>
                    <a:latin typeface="Montserrat" pitchFamily="2" charset="77"/>
                  </a:rPr>
                  <a:t> 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tratamiento</a:t>
                </a:r>
                <a:r>
                  <a:rPr sz="1800" dirty="0">
                    <a:solidFill>
                      <a:srgbClr val="00ABA7"/>
                    </a:solidFill>
                    <a:latin typeface="Montserrat" pitchFamily="2" charset="77"/>
                  </a:rPr>
                  <a:t>. Se 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puede</a:t>
                </a:r>
                <a:r>
                  <a:rPr sz="1800" dirty="0">
                    <a:solidFill>
                      <a:srgbClr val="00ABA7"/>
                    </a:solidFill>
                    <a:latin typeface="Montserrat" pitchFamily="2" charset="77"/>
                  </a:rPr>
                  <a:t> 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realizar</a:t>
                </a:r>
                <a:r>
                  <a:rPr sz="1800" dirty="0">
                    <a:solidFill>
                      <a:srgbClr val="00ABA7"/>
                    </a:solidFill>
                    <a:latin typeface="Montserrat" pitchFamily="2" charset="77"/>
                  </a:rPr>
                  <a:t> 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diagn</a:t>
                </a:r>
                <a:r>
                  <a:rPr lang="es-CO" sz="1800" dirty="0">
                    <a:solidFill>
                      <a:srgbClr val="00ABA7"/>
                    </a:solidFill>
                    <a:latin typeface="Montserrat" pitchFamily="2" charset="77"/>
                  </a:rPr>
                  <a:t>ó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stico</a:t>
                </a:r>
                <a:r>
                  <a:rPr sz="1800" dirty="0">
                    <a:solidFill>
                      <a:srgbClr val="00ABA7"/>
                    </a:solidFill>
                    <a:latin typeface="Montserrat" pitchFamily="2" charset="77"/>
                  </a:rPr>
                  <a:t> con el 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cuadro</a:t>
                </a:r>
                <a:r>
                  <a:rPr sz="1800" dirty="0">
                    <a:solidFill>
                      <a:srgbClr val="00ABA7"/>
                    </a:solidFill>
                    <a:latin typeface="Montserrat" pitchFamily="2" charset="77"/>
                  </a:rPr>
                  <a:t> cl</a:t>
                </a:r>
                <a:r>
                  <a:rPr lang="es-CO" sz="1800" dirty="0">
                    <a:solidFill>
                      <a:srgbClr val="00ABA7"/>
                    </a:solidFill>
                    <a:latin typeface="Montserrat" pitchFamily="2" charset="77"/>
                  </a:rPr>
                  <a:t>í</a:t>
                </a:r>
                <a:r>
                  <a:rPr sz="1800" dirty="0" err="1">
                    <a:solidFill>
                      <a:srgbClr val="00ABA7"/>
                    </a:solidFill>
                    <a:latin typeface="Montserrat" pitchFamily="2" charset="77"/>
                  </a:rPr>
                  <a:t>nico</a:t>
                </a:r>
                <a:r>
                  <a:rPr lang="es-ES" sz="1800" dirty="0">
                    <a:solidFill>
                      <a:srgbClr val="00ABA7"/>
                    </a:solidFill>
                    <a:latin typeface="Montserrat" pitchFamily="2" charset="77"/>
                  </a:rPr>
                  <a:t>.</a:t>
                </a:r>
                <a:endParaRPr sz="1800" dirty="0">
                  <a:solidFill>
                    <a:srgbClr val="00ABA7"/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460" name="Group"/>
            <p:cNvGrpSpPr/>
            <p:nvPr/>
          </p:nvGrpSpPr>
          <p:grpSpPr>
            <a:xfrm>
              <a:off x="0" y="510435"/>
              <a:ext cx="10667998" cy="455717"/>
              <a:chOff x="0" y="0"/>
              <a:chExt cx="10667997" cy="455716"/>
            </a:xfrm>
          </p:grpSpPr>
          <p:sp>
            <p:nvSpPr>
              <p:cNvPr id="458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59" name="B) TRAB + Eco Doppler tiroidea"/>
              <p:cNvSpPr txBox="1"/>
              <p:nvPr/>
            </p:nvSpPr>
            <p:spPr>
              <a:xfrm>
                <a:off x="22246" y="30113"/>
                <a:ext cx="10623506" cy="39549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800" dirty="0">
                    <a:latin typeface="Montserrat" pitchFamily="2" charset="77"/>
                  </a:rPr>
                  <a:t>B) TRAB + Eco </a:t>
                </a:r>
                <a:r>
                  <a:rPr lang="es-ES" sz="1800" dirty="0">
                    <a:latin typeface="Montserrat" pitchFamily="2" charset="77"/>
                  </a:rPr>
                  <a:t>d</a:t>
                </a:r>
                <a:r>
                  <a:rPr sz="1800" dirty="0" err="1">
                    <a:latin typeface="Montserrat" pitchFamily="2" charset="77"/>
                  </a:rPr>
                  <a:t>oppler</a:t>
                </a:r>
                <a:r>
                  <a:rPr sz="1800" dirty="0">
                    <a:latin typeface="Montserrat" pitchFamily="2" charset="77"/>
                  </a:rPr>
                  <a:t> </a:t>
                </a:r>
                <a:r>
                  <a:rPr sz="1800" dirty="0" err="1">
                    <a:latin typeface="Montserrat" pitchFamily="2" charset="77"/>
                  </a:rPr>
                  <a:t>tiroidea</a:t>
                </a:r>
                <a:r>
                  <a:rPr lang="es-ES" sz="1800" dirty="0">
                    <a:latin typeface="Montserrat" pitchFamily="2" charset="77"/>
                  </a:rPr>
                  <a:t>.</a:t>
                </a:r>
                <a:endParaRPr sz="1800" dirty="0">
                  <a:latin typeface="Montserrat" pitchFamily="2" charset="77"/>
                </a:endParaRPr>
              </a:p>
            </p:txBody>
          </p:sp>
        </p:grpSp>
        <p:grpSp>
          <p:nvGrpSpPr>
            <p:cNvPr id="463" name="Group"/>
            <p:cNvGrpSpPr/>
            <p:nvPr/>
          </p:nvGrpSpPr>
          <p:grpSpPr>
            <a:xfrm>
              <a:off x="0" y="1020869"/>
              <a:ext cx="10667998" cy="455717"/>
              <a:chOff x="0" y="0"/>
              <a:chExt cx="10667997" cy="455716"/>
            </a:xfrm>
          </p:grpSpPr>
          <p:sp>
            <p:nvSpPr>
              <p:cNvPr id="461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62" name="C) Scincitigrafia I 121"/>
              <p:cNvSpPr txBox="1"/>
              <p:nvPr/>
            </p:nvSpPr>
            <p:spPr>
              <a:xfrm>
                <a:off x="22246" y="30113"/>
                <a:ext cx="10623506" cy="39549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800" dirty="0">
                    <a:latin typeface="Montserrat" pitchFamily="2" charset="77"/>
                  </a:rPr>
                  <a:t>C) </a:t>
                </a:r>
                <a:r>
                  <a:rPr sz="1800" dirty="0" err="1">
                    <a:latin typeface="Montserrat" pitchFamily="2" charset="77"/>
                  </a:rPr>
                  <a:t>Scincitigrafia</a:t>
                </a:r>
                <a:r>
                  <a:rPr sz="1800" dirty="0">
                    <a:latin typeface="Montserrat" pitchFamily="2" charset="77"/>
                  </a:rPr>
                  <a:t> I 121</a:t>
                </a:r>
                <a:r>
                  <a:rPr lang="es-ES" sz="1800" dirty="0">
                    <a:latin typeface="Montserrat" pitchFamily="2" charset="77"/>
                  </a:rPr>
                  <a:t>.</a:t>
                </a:r>
                <a:endParaRPr sz="1800" dirty="0">
                  <a:latin typeface="Montserrat" pitchFamily="2" charset="77"/>
                </a:endParaRPr>
              </a:p>
            </p:txBody>
          </p:sp>
        </p:grpSp>
        <p:grpSp>
          <p:nvGrpSpPr>
            <p:cNvPr id="466" name="Group"/>
            <p:cNvGrpSpPr/>
            <p:nvPr/>
          </p:nvGrpSpPr>
          <p:grpSpPr>
            <a:xfrm>
              <a:off x="0" y="1531305"/>
              <a:ext cx="10667998" cy="455717"/>
              <a:chOff x="0" y="0"/>
              <a:chExt cx="10667997" cy="455716"/>
            </a:xfrm>
          </p:grpSpPr>
          <p:sp>
            <p:nvSpPr>
              <p:cNvPr id="464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465" name="D) TSI + Eco doppler tiroidea"/>
              <p:cNvSpPr txBox="1"/>
              <p:nvPr/>
            </p:nvSpPr>
            <p:spPr>
              <a:xfrm>
                <a:off x="22246" y="30113"/>
                <a:ext cx="10623506" cy="39549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800" dirty="0">
                    <a:latin typeface="Montserrat" pitchFamily="2" charset="77"/>
                  </a:rPr>
                  <a:t>D) TSI + </a:t>
                </a:r>
                <a:r>
                  <a:rPr lang="es-ES" sz="1800" dirty="0">
                    <a:latin typeface="Montserrat" pitchFamily="2" charset="77"/>
                  </a:rPr>
                  <a:t>e</a:t>
                </a:r>
                <a:r>
                  <a:rPr sz="1800" dirty="0">
                    <a:latin typeface="Montserrat" pitchFamily="2" charset="77"/>
                  </a:rPr>
                  <a:t>co doppler </a:t>
                </a:r>
                <a:r>
                  <a:rPr sz="1800" dirty="0" err="1">
                    <a:latin typeface="Montserrat" pitchFamily="2" charset="77"/>
                  </a:rPr>
                  <a:t>tiroidea</a:t>
                </a:r>
                <a:r>
                  <a:rPr sz="1800" dirty="0">
                    <a:latin typeface="Montserrat" pitchFamily="2" charset="77"/>
                  </a:rPr>
                  <a:t> </a:t>
                </a:r>
                <a:r>
                  <a:rPr lang="es-ES" sz="1800" dirty="0">
                    <a:latin typeface="Montserrat" pitchFamily="2" charset="77"/>
                  </a:rPr>
                  <a:t>.</a:t>
                </a:r>
                <a:endParaRPr sz="1800" dirty="0">
                  <a:latin typeface="Montserrat" pitchFamily="2" charset="77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/>
          </p:nvPr>
        </p:nvSpPr>
        <p:spPr>
          <a:xfrm>
            <a:off x="390526" y="0"/>
            <a:ext cx="11801474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4356"/>
            </a:lvl1pPr>
          </a:lstStyle>
          <a:p>
            <a:r>
              <a:rPr sz="4400" dirty="0"/>
              <a:t>¿</a:t>
            </a:r>
            <a:r>
              <a:rPr sz="4400" dirty="0" err="1"/>
              <a:t>Cuál</a:t>
            </a:r>
            <a:r>
              <a:rPr sz="4400" dirty="0"/>
              <a:t> es el </a:t>
            </a:r>
            <a:r>
              <a:rPr sz="4400" dirty="0" err="1"/>
              <a:t>tratamiento</a:t>
            </a:r>
            <a:r>
              <a:rPr sz="4400" dirty="0"/>
              <a:t> m</a:t>
            </a:r>
            <a:r>
              <a:rPr lang="es-CO" sz="4400" dirty="0"/>
              <a:t>á</a:t>
            </a:r>
            <a:r>
              <a:rPr sz="4400" dirty="0"/>
              <a:t>s </a:t>
            </a:r>
            <a:r>
              <a:rPr sz="4400" dirty="0" err="1"/>
              <a:t>adecuado</a:t>
            </a:r>
            <a:r>
              <a:rPr sz="4400" dirty="0"/>
              <a:t>?</a:t>
            </a:r>
          </a:p>
        </p:txBody>
      </p:sp>
      <p:grpSp>
        <p:nvGrpSpPr>
          <p:cNvPr id="133" name="Content Placeholder 2"/>
          <p:cNvGrpSpPr/>
          <p:nvPr/>
        </p:nvGrpSpPr>
        <p:grpSpPr>
          <a:xfrm>
            <a:off x="1834764" y="1441977"/>
            <a:ext cx="9286874" cy="1987023"/>
            <a:chOff x="0" y="0"/>
            <a:chExt cx="10667998" cy="1987022"/>
          </a:xfrm>
        </p:grpSpPr>
        <p:grpSp>
          <p:nvGrpSpPr>
            <p:cNvPr id="123" name="Group"/>
            <p:cNvGrpSpPr/>
            <p:nvPr/>
          </p:nvGrpSpPr>
          <p:grpSpPr>
            <a:xfrm>
              <a:off x="0" y="0"/>
              <a:ext cx="10667998" cy="455717"/>
              <a:chOff x="0" y="0"/>
              <a:chExt cx="10667997" cy="455716"/>
            </a:xfrm>
          </p:grpSpPr>
          <p:sp>
            <p:nvSpPr>
              <p:cNvPr id="121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22" name="A) Betabloqueador, Metimazol, Lugol y posteriormente tiroidectomia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A) </a:t>
                </a:r>
                <a:r>
                  <a:rPr dirty="0" err="1">
                    <a:latin typeface="Montserrat" pitchFamily="2" charset="77"/>
                  </a:rPr>
                  <a:t>Betabloqueador</a:t>
                </a:r>
                <a:r>
                  <a:rPr dirty="0">
                    <a:latin typeface="Montserrat" pitchFamily="2" charset="77"/>
                  </a:rPr>
                  <a:t>, </a:t>
                </a:r>
                <a:r>
                  <a:rPr lang="es-ES" dirty="0">
                    <a:latin typeface="Montserrat" pitchFamily="2" charset="77"/>
                  </a:rPr>
                  <a:t>m</a:t>
                </a:r>
                <a:r>
                  <a:rPr dirty="0" err="1">
                    <a:latin typeface="Montserrat" pitchFamily="2" charset="77"/>
                  </a:rPr>
                  <a:t>etimazol</a:t>
                </a:r>
                <a:r>
                  <a:rPr dirty="0">
                    <a:latin typeface="Montserrat" pitchFamily="2" charset="77"/>
                  </a:rPr>
                  <a:t>, </a:t>
                </a:r>
                <a:r>
                  <a:rPr lang="es-ES" dirty="0">
                    <a:latin typeface="Montserrat" pitchFamily="2" charset="77"/>
                  </a:rPr>
                  <a:t>l</a:t>
                </a:r>
                <a:r>
                  <a:rPr dirty="0" err="1">
                    <a:latin typeface="Montserrat" pitchFamily="2" charset="77"/>
                  </a:rPr>
                  <a:t>ugol</a:t>
                </a:r>
                <a:r>
                  <a:rPr dirty="0">
                    <a:latin typeface="Montserrat" pitchFamily="2" charset="77"/>
                  </a:rPr>
                  <a:t> y </a:t>
                </a:r>
                <a:r>
                  <a:rPr dirty="0" err="1">
                    <a:latin typeface="Montserrat" pitchFamily="2" charset="77"/>
                  </a:rPr>
                  <a:t>posteriormente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tiroidectom</a:t>
                </a:r>
                <a:r>
                  <a:rPr lang="es-CO" dirty="0">
                    <a:latin typeface="Montserrat" pitchFamily="2" charset="77"/>
                  </a:rPr>
                  <a:t>í</a:t>
                </a:r>
                <a:r>
                  <a:rPr dirty="0">
                    <a:latin typeface="Montserrat" pitchFamily="2" charset="77"/>
                  </a:rPr>
                  <a:t>a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26" name="Group"/>
            <p:cNvGrpSpPr/>
            <p:nvPr/>
          </p:nvGrpSpPr>
          <p:grpSpPr>
            <a:xfrm>
              <a:off x="0" y="510435"/>
              <a:ext cx="10667998" cy="455717"/>
              <a:chOff x="0" y="0"/>
              <a:chExt cx="10667997" cy="455716"/>
            </a:xfrm>
          </p:grpSpPr>
          <p:sp>
            <p:nvSpPr>
              <p:cNvPr id="124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25" name="B) Betabloqueador y Metimazol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B) </a:t>
                </a:r>
                <a:r>
                  <a:rPr dirty="0" err="1">
                    <a:latin typeface="Montserrat" pitchFamily="2" charset="77"/>
                  </a:rPr>
                  <a:t>Betabloqueador</a:t>
                </a:r>
                <a:r>
                  <a:rPr dirty="0">
                    <a:latin typeface="Montserrat" pitchFamily="2" charset="77"/>
                  </a:rPr>
                  <a:t> y </a:t>
                </a:r>
                <a:r>
                  <a:rPr lang="es-ES" dirty="0">
                    <a:latin typeface="Montserrat" pitchFamily="2" charset="77"/>
                  </a:rPr>
                  <a:t>m</a:t>
                </a:r>
                <a:r>
                  <a:rPr dirty="0" err="1">
                    <a:latin typeface="Montserrat" pitchFamily="2" charset="77"/>
                  </a:rPr>
                  <a:t>etimazol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29" name="Group"/>
            <p:cNvGrpSpPr/>
            <p:nvPr/>
          </p:nvGrpSpPr>
          <p:grpSpPr>
            <a:xfrm>
              <a:off x="0" y="1020869"/>
              <a:ext cx="10667998" cy="455717"/>
              <a:chOff x="0" y="0"/>
              <a:chExt cx="10667997" cy="455716"/>
            </a:xfrm>
          </p:grpSpPr>
          <p:sp>
            <p:nvSpPr>
              <p:cNvPr id="127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28" name="C) Betabloqueador, Terapia I 131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C) </a:t>
                </a:r>
                <a:r>
                  <a:rPr dirty="0" err="1">
                    <a:latin typeface="Montserrat" pitchFamily="2" charset="77"/>
                  </a:rPr>
                  <a:t>Betabloqueador</a:t>
                </a:r>
                <a:r>
                  <a:rPr dirty="0">
                    <a:latin typeface="Montserrat" pitchFamily="2" charset="77"/>
                  </a:rPr>
                  <a:t>, </a:t>
                </a:r>
                <a:r>
                  <a:rPr lang="es-ES" dirty="0">
                    <a:latin typeface="Montserrat" pitchFamily="2" charset="77"/>
                  </a:rPr>
                  <a:t>t</a:t>
                </a:r>
                <a:r>
                  <a:rPr dirty="0" err="1">
                    <a:latin typeface="Montserrat" pitchFamily="2" charset="77"/>
                  </a:rPr>
                  <a:t>erapia</a:t>
                </a:r>
                <a:r>
                  <a:rPr dirty="0">
                    <a:latin typeface="Montserrat" pitchFamily="2" charset="77"/>
                  </a:rPr>
                  <a:t> I 131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32" name="Group"/>
            <p:cNvGrpSpPr/>
            <p:nvPr/>
          </p:nvGrpSpPr>
          <p:grpSpPr>
            <a:xfrm>
              <a:off x="0" y="1531305"/>
              <a:ext cx="10667998" cy="455717"/>
              <a:chOff x="0" y="0"/>
              <a:chExt cx="10667997" cy="455716"/>
            </a:xfrm>
          </p:grpSpPr>
          <p:sp>
            <p:nvSpPr>
              <p:cNvPr id="130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31" name="D) Betabloqueador y Propiotiluracilo"/>
              <p:cNvSpPr txBox="1"/>
              <p:nvPr/>
            </p:nvSpPr>
            <p:spPr>
              <a:xfrm>
                <a:off x="22246" y="23188"/>
                <a:ext cx="10623506" cy="409340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D) </a:t>
                </a:r>
                <a:r>
                  <a:rPr dirty="0" err="1">
                    <a:latin typeface="Montserrat" pitchFamily="2" charset="77"/>
                  </a:rPr>
                  <a:t>Betabloqueador</a:t>
                </a:r>
                <a:r>
                  <a:rPr dirty="0">
                    <a:latin typeface="Montserrat" pitchFamily="2" charset="77"/>
                  </a:rPr>
                  <a:t> y </a:t>
                </a:r>
                <a:r>
                  <a:rPr lang="es-ES" dirty="0">
                    <a:latin typeface="Montserrat" pitchFamily="2" charset="77"/>
                  </a:rPr>
                  <a:t>p</a:t>
                </a:r>
                <a:r>
                  <a:rPr dirty="0" err="1">
                    <a:latin typeface="Montserrat" pitchFamily="2" charset="77"/>
                  </a:rPr>
                  <a:t>ropiotiluracilo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xfrm>
            <a:off x="838200" y="322261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</a:lstStyle>
          <a:p>
            <a:pPr algn="just">
              <a:lnSpc>
                <a:spcPct val="100000"/>
              </a:lnSpc>
            </a:pPr>
            <a:r>
              <a:rPr sz="2400" dirty="0" err="1"/>
              <a:t>Paciente</a:t>
            </a:r>
            <a:r>
              <a:rPr sz="2400" dirty="0"/>
              <a:t> de 30 </a:t>
            </a:r>
            <a:r>
              <a:rPr sz="2400" dirty="0" err="1"/>
              <a:t>años</a:t>
            </a:r>
            <a:r>
              <a:rPr sz="2400" dirty="0"/>
              <a:t>, con s</a:t>
            </a:r>
            <a:r>
              <a:rPr lang="es-CO" sz="2400" dirty="0"/>
              <a:t>í</a:t>
            </a:r>
            <a:r>
              <a:rPr sz="2400" dirty="0" err="1"/>
              <a:t>ntomas</a:t>
            </a:r>
            <a:r>
              <a:rPr sz="2400" dirty="0"/>
              <a:t> de </a:t>
            </a:r>
            <a:r>
              <a:rPr sz="2400" dirty="0" err="1"/>
              <a:t>tirotoxicosis</a:t>
            </a:r>
            <a:r>
              <a:rPr sz="2400" dirty="0"/>
              <a:t>, </a:t>
            </a:r>
            <a:r>
              <a:rPr sz="2400" dirty="0" err="1"/>
              <a:t>actualmente</a:t>
            </a:r>
            <a:r>
              <a:rPr sz="2400" dirty="0"/>
              <a:t> con TSH </a:t>
            </a:r>
            <a:r>
              <a:rPr sz="2400" dirty="0" err="1"/>
              <a:t>suprimida</a:t>
            </a:r>
            <a:r>
              <a:rPr sz="2400" dirty="0"/>
              <a:t> y T4L 3 </a:t>
            </a:r>
            <a:r>
              <a:rPr sz="2400" dirty="0" err="1"/>
              <a:t>veces</a:t>
            </a:r>
            <a:r>
              <a:rPr sz="2400" dirty="0"/>
              <a:t> LSN. </a:t>
            </a:r>
            <a:r>
              <a:rPr sz="2400" dirty="0" err="1"/>
              <a:t>Presenta</a:t>
            </a:r>
            <a:r>
              <a:rPr sz="2400" dirty="0"/>
              <a:t> </a:t>
            </a:r>
            <a:r>
              <a:rPr sz="2400" dirty="0" err="1"/>
              <a:t>exoftalmos</a:t>
            </a:r>
            <a:r>
              <a:rPr sz="2400" dirty="0"/>
              <a:t>, edema pretibial y </a:t>
            </a:r>
            <a:r>
              <a:rPr sz="2400" dirty="0" err="1"/>
              <a:t>bocio</a:t>
            </a:r>
            <a:r>
              <a:rPr sz="2400" dirty="0"/>
              <a:t> </a:t>
            </a:r>
            <a:r>
              <a:rPr sz="2400" dirty="0" err="1"/>
              <a:t>difuso</a:t>
            </a:r>
            <a:r>
              <a:rPr sz="2400" dirty="0"/>
              <a:t> con </a:t>
            </a:r>
            <a:r>
              <a:rPr sz="2400" dirty="0" err="1"/>
              <a:t>sensación</a:t>
            </a:r>
            <a:r>
              <a:rPr sz="2400" dirty="0"/>
              <a:t> de Thrill. ¿</a:t>
            </a:r>
            <a:r>
              <a:rPr sz="2400" dirty="0" err="1"/>
              <a:t>Cuál</a:t>
            </a:r>
            <a:r>
              <a:rPr sz="2400" dirty="0"/>
              <a:t> es la </a:t>
            </a:r>
            <a:r>
              <a:rPr sz="2400" dirty="0" err="1"/>
              <a:t>conducta</a:t>
            </a:r>
            <a:r>
              <a:rPr sz="2400" dirty="0"/>
              <a:t> a </a:t>
            </a:r>
            <a:r>
              <a:rPr sz="2400" dirty="0" err="1"/>
              <a:t>seguir</a:t>
            </a:r>
            <a:r>
              <a:rPr sz="2400" dirty="0"/>
              <a:t>?</a:t>
            </a:r>
          </a:p>
        </p:txBody>
      </p:sp>
      <p:grpSp>
        <p:nvGrpSpPr>
          <p:cNvPr id="149" name="Content Placeholder 2"/>
          <p:cNvGrpSpPr/>
          <p:nvPr/>
        </p:nvGrpSpPr>
        <p:grpSpPr>
          <a:xfrm>
            <a:off x="971551" y="1863019"/>
            <a:ext cx="10382249" cy="1987023"/>
            <a:chOff x="0" y="0"/>
            <a:chExt cx="10667998" cy="1987022"/>
          </a:xfrm>
        </p:grpSpPr>
        <p:grpSp>
          <p:nvGrpSpPr>
            <p:cNvPr id="139" name="Group"/>
            <p:cNvGrpSpPr/>
            <p:nvPr/>
          </p:nvGrpSpPr>
          <p:grpSpPr>
            <a:xfrm>
              <a:off x="0" y="0"/>
              <a:ext cx="10667998" cy="455717"/>
              <a:chOff x="0" y="0"/>
              <a:chExt cx="10667997" cy="455716"/>
            </a:xfrm>
          </p:grpSpPr>
          <p:sp>
            <p:nvSpPr>
              <p:cNvPr id="137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38" name="A) Se puede iniciar tratamiento. Se puede realizar diagnostico con el cuadro clínico"/>
              <p:cNvSpPr txBox="1"/>
              <p:nvPr/>
            </p:nvSpPr>
            <p:spPr>
              <a:xfrm>
                <a:off x="22246" y="22450"/>
                <a:ext cx="10623506" cy="410815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A) Se </a:t>
                </a:r>
                <a:r>
                  <a:rPr dirty="0" err="1">
                    <a:latin typeface="Montserrat" pitchFamily="2" charset="77"/>
                  </a:rPr>
                  <a:t>puede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iniciar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tratamiento</a:t>
                </a:r>
                <a:r>
                  <a:rPr dirty="0">
                    <a:latin typeface="Montserrat" pitchFamily="2" charset="77"/>
                  </a:rPr>
                  <a:t>. Se </a:t>
                </a:r>
                <a:r>
                  <a:rPr dirty="0" err="1">
                    <a:latin typeface="Montserrat" pitchFamily="2" charset="77"/>
                  </a:rPr>
                  <a:t>puede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realizar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diagn</a:t>
                </a:r>
                <a:r>
                  <a:rPr lang="es-CO" dirty="0">
                    <a:latin typeface="Montserrat" pitchFamily="2" charset="77"/>
                  </a:rPr>
                  <a:t>ó</a:t>
                </a:r>
                <a:r>
                  <a:rPr dirty="0" err="1">
                    <a:latin typeface="Montserrat" pitchFamily="2" charset="77"/>
                  </a:rPr>
                  <a:t>stico</a:t>
                </a:r>
                <a:r>
                  <a:rPr dirty="0">
                    <a:latin typeface="Montserrat" pitchFamily="2" charset="77"/>
                  </a:rPr>
                  <a:t> con el </a:t>
                </a:r>
                <a:r>
                  <a:rPr dirty="0" err="1">
                    <a:latin typeface="Montserrat" pitchFamily="2" charset="77"/>
                  </a:rPr>
                  <a:t>cuadro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clínico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42" name="Group"/>
            <p:cNvGrpSpPr/>
            <p:nvPr/>
          </p:nvGrpSpPr>
          <p:grpSpPr>
            <a:xfrm>
              <a:off x="0" y="510435"/>
              <a:ext cx="10667998" cy="455717"/>
              <a:chOff x="0" y="0"/>
              <a:chExt cx="10667997" cy="455716"/>
            </a:xfrm>
          </p:grpSpPr>
          <p:sp>
            <p:nvSpPr>
              <p:cNvPr id="140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41" name="B) TRAB + Eco Doppler tiroidea"/>
              <p:cNvSpPr txBox="1"/>
              <p:nvPr/>
            </p:nvSpPr>
            <p:spPr>
              <a:xfrm>
                <a:off x="22246" y="22450"/>
                <a:ext cx="10623506" cy="410815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B) TRAB + Eco </a:t>
                </a:r>
                <a:r>
                  <a:rPr lang="es-ES" dirty="0">
                    <a:latin typeface="Montserrat" pitchFamily="2" charset="77"/>
                  </a:rPr>
                  <a:t>d</a:t>
                </a:r>
                <a:r>
                  <a:rPr dirty="0" err="1">
                    <a:latin typeface="Montserrat" pitchFamily="2" charset="77"/>
                  </a:rPr>
                  <a:t>oppler</a:t>
                </a:r>
                <a:r>
                  <a:rPr dirty="0">
                    <a:latin typeface="Montserrat" pitchFamily="2" charset="77"/>
                  </a:rPr>
                  <a:t> </a:t>
                </a:r>
                <a:r>
                  <a:rPr dirty="0" err="1">
                    <a:latin typeface="Montserrat" pitchFamily="2" charset="77"/>
                  </a:rPr>
                  <a:t>tiroidea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45" name="Group"/>
            <p:cNvGrpSpPr/>
            <p:nvPr/>
          </p:nvGrpSpPr>
          <p:grpSpPr>
            <a:xfrm>
              <a:off x="0" y="1020869"/>
              <a:ext cx="10667998" cy="455717"/>
              <a:chOff x="0" y="0"/>
              <a:chExt cx="10667997" cy="455716"/>
            </a:xfrm>
          </p:grpSpPr>
          <p:sp>
            <p:nvSpPr>
              <p:cNvPr id="143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rgbClr val="142B4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44" name="C) Scincitigrafia I 123"/>
              <p:cNvSpPr txBox="1"/>
              <p:nvPr/>
            </p:nvSpPr>
            <p:spPr>
              <a:xfrm>
                <a:off x="22246" y="22450"/>
                <a:ext cx="10623506" cy="4108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C) </a:t>
                </a:r>
                <a:r>
                  <a:rPr dirty="0" err="1">
                    <a:latin typeface="Montserrat" pitchFamily="2" charset="77"/>
                  </a:rPr>
                  <a:t>Scincitigraf</a:t>
                </a:r>
                <a:r>
                  <a:rPr lang="es-CO" dirty="0">
                    <a:latin typeface="Montserrat" pitchFamily="2" charset="77"/>
                  </a:rPr>
                  <a:t>í</a:t>
                </a:r>
                <a:r>
                  <a:rPr dirty="0">
                    <a:latin typeface="Montserrat" pitchFamily="2" charset="77"/>
                  </a:rPr>
                  <a:t>a I 123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  <p:grpSp>
          <p:nvGrpSpPr>
            <p:cNvPr id="148" name="Group"/>
            <p:cNvGrpSpPr/>
            <p:nvPr/>
          </p:nvGrpSpPr>
          <p:grpSpPr>
            <a:xfrm>
              <a:off x="0" y="1531305"/>
              <a:ext cx="10667998" cy="455717"/>
              <a:chOff x="0" y="0"/>
              <a:chExt cx="10667997" cy="455716"/>
            </a:xfrm>
          </p:grpSpPr>
          <p:sp>
            <p:nvSpPr>
              <p:cNvPr id="146" name="Rounded Rectangle"/>
              <p:cNvSpPr/>
              <p:nvPr/>
            </p:nvSpPr>
            <p:spPr>
              <a:xfrm>
                <a:off x="0" y="0"/>
                <a:ext cx="10667997" cy="45571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Montserrat" pitchFamily="2" charset="77"/>
                </a:endParaRPr>
              </a:p>
            </p:txBody>
          </p:sp>
          <p:sp>
            <p:nvSpPr>
              <p:cNvPr id="147" name="D) TSI + Eco doppler tiroidea"/>
              <p:cNvSpPr txBox="1"/>
              <p:nvPr/>
            </p:nvSpPr>
            <p:spPr>
              <a:xfrm>
                <a:off x="22246" y="22450"/>
                <a:ext cx="10623506" cy="410815"/>
              </a:xfrm>
              <a:prstGeom prst="rect">
                <a:avLst/>
              </a:prstGeom>
              <a:solidFill>
                <a:srgbClr val="142B48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2389" tIns="72389" rIns="72389" bIns="72389" numCol="1" anchor="ctr">
                <a:spAutoFit/>
              </a:bodyPr>
              <a:lstStyle>
                <a:lvl1pPr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r>
                  <a:rPr dirty="0">
                    <a:latin typeface="Montserrat" pitchFamily="2" charset="77"/>
                  </a:rPr>
                  <a:t>D) TSI + </a:t>
                </a:r>
                <a:r>
                  <a:rPr lang="es-ES" dirty="0">
                    <a:latin typeface="Montserrat" pitchFamily="2" charset="77"/>
                  </a:rPr>
                  <a:t>e</a:t>
                </a:r>
                <a:r>
                  <a:rPr dirty="0">
                    <a:latin typeface="Montserrat" pitchFamily="2" charset="77"/>
                  </a:rPr>
                  <a:t>co doppler </a:t>
                </a:r>
                <a:r>
                  <a:rPr dirty="0" err="1">
                    <a:latin typeface="Montserrat" pitchFamily="2" charset="77"/>
                  </a:rPr>
                  <a:t>tiroidea</a:t>
                </a:r>
                <a:r>
                  <a:rPr lang="es-ES" dirty="0">
                    <a:latin typeface="Montserrat" pitchFamily="2" charset="77"/>
                  </a:rPr>
                  <a:t>.</a:t>
                </a:r>
                <a:endParaRPr dirty="0">
                  <a:latin typeface="Montserrat" pitchFamily="2" charset="77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ontent Placeholder 5" descr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870608"/>
            <a:ext cx="7421875" cy="442876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xfrm>
            <a:off x="838200" y="2330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Anatom</a:t>
            </a:r>
            <a:r>
              <a:rPr lang="es-CO" dirty="0"/>
              <a:t>í</a:t>
            </a:r>
            <a:r>
              <a:rPr dirty="0"/>
              <a:t>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xfrm>
            <a:off x="638175" y="21099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Fisiolog</a:t>
            </a:r>
            <a:r>
              <a:rPr lang="es-CO" dirty="0"/>
              <a:t>í</a:t>
            </a:r>
            <a:r>
              <a:rPr dirty="0"/>
              <a:t>a </a:t>
            </a:r>
          </a:p>
        </p:txBody>
      </p:sp>
      <p:pic>
        <p:nvPicPr>
          <p:cNvPr id="156" name="Content Placeholder 5" descr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572" y="210994"/>
            <a:ext cx="5202228" cy="6436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2427</Words>
  <Application>Microsoft Office PowerPoint</Application>
  <PresentationFormat>Panorámica</PresentationFormat>
  <Paragraphs>300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2" baseType="lpstr">
      <vt:lpstr>Arial</vt:lpstr>
      <vt:lpstr>Calibri</vt:lpstr>
      <vt:lpstr>Montserrat</vt:lpstr>
      <vt:lpstr>Tema de Office</vt:lpstr>
      <vt:lpstr>Tirotoxicosis</vt:lpstr>
      <vt:lpstr>Derrotero</vt:lpstr>
      <vt:lpstr>Caso clínico</vt:lpstr>
      <vt:lpstr>¿Cuál sería el paso a seguir?</vt:lpstr>
      <vt:lpstr>Presentación de PowerPoint</vt:lpstr>
      <vt:lpstr>¿Cuál es el tratamiento más adecuado?</vt:lpstr>
      <vt:lpstr>Paciente de 30 años, con síntomas de tirotoxicosis, actualmente con TSH suprimida y T4L 3 veces LSN. Presenta exoftalmos, edema pretibial y bocio difuso con sensación de Thrill. ¿Cuál es la conducta a seguir?</vt:lpstr>
      <vt:lpstr>Anatomía</vt:lpstr>
      <vt:lpstr>Fisiología </vt:lpstr>
      <vt:lpstr>Presentación de PowerPoint</vt:lpstr>
      <vt:lpstr>Definición</vt:lpstr>
      <vt:lpstr>Presentación de PowerPoint</vt:lpstr>
      <vt:lpstr>Epidemiología</vt:lpstr>
      <vt:lpstr>Etiología </vt:lpstr>
      <vt:lpstr>Etiología </vt:lpstr>
      <vt:lpstr>Síntomas y signos: tirotoxicosis</vt:lpstr>
      <vt:lpstr>Presentación de PowerPoint</vt:lpstr>
      <vt:lpstr>Signos y síntomas específicos</vt:lpstr>
      <vt:lpstr>Presentación de PowerPoint</vt:lpstr>
      <vt:lpstr>Síntomas en el anciano</vt:lpstr>
      <vt:lpstr>Presentación de PowerPoint</vt:lpstr>
      <vt:lpstr>Enfermedad de Graves </vt:lpstr>
      <vt:lpstr>Bocio multinodular</vt:lpstr>
      <vt:lpstr>Adenoma tóxico</vt:lpstr>
      <vt:lpstr>Tiroiditis</vt:lpstr>
      <vt:lpstr>Tiroiditis amiodarona </vt:lpstr>
      <vt:lpstr>Hipertiroidismo por tirotropina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</vt:lpstr>
      <vt:lpstr>Tratamiento </vt:lpstr>
      <vt:lpstr>Manejo sintomático</vt:lpstr>
      <vt:lpstr>Enfermedad de Graves</vt:lpstr>
      <vt:lpstr>131 - I</vt:lpstr>
      <vt:lpstr>Antitiroideos</vt:lpstr>
      <vt:lpstr>Tiroidectomía</vt:lpstr>
      <vt:lpstr>Nódulo tiroideo tóxico y BMNT</vt:lpstr>
      <vt:lpstr>Tiroiditis</vt:lpstr>
      <vt:lpstr>Presentación de PowerPoint</vt:lpstr>
      <vt:lpstr>Presentación de PowerPoint</vt:lpstr>
      <vt:lpstr>Hipertiroidismo subclínico</vt:lpstr>
      <vt:lpstr>Importancia clínica</vt:lpstr>
      <vt:lpstr>¿Cuándo tratar?</vt:lpstr>
      <vt:lpstr>Tormenta tiroidea</vt:lpstr>
      <vt:lpstr>Presentación de PowerPoint</vt:lpstr>
      <vt:lpstr>Presentación de PowerPoint</vt:lpstr>
      <vt:lpstr>Orbitopatía: enfermedad de Graves</vt:lpstr>
      <vt:lpstr>Presentación de PowerPoint</vt:lpstr>
      <vt:lpstr>Presentación de PowerPoint</vt:lpstr>
      <vt:lpstr>Presentación de PowerPoint</vt:lpstr>
      <vt:lpstr>¿Cuál sería el paso a seguir?</vt:lpstr>
      <vt:lpstr>Presentación de PowerPoint</vt:lpstr>
      <vt:lpstr>¿Cuál es el tratamiento más adecuado?</vt:lpstr>
      <vt:lpstr>Paciente de 30 años, con síntomas de tirotoxicosis, actualmente con TSH suprimida y T4L 3 veces LSN. Presenta exoftalmos, edema pretibial y bocio difuso con sensación de Thrill. ¿Cuál es la conducta a seguir?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Tirotoxicosis</dc:title>
  <dc:creator>Sistemas Sentire</dc:creator>
  <cp:lastModifiedBy>User</cp:lastModifiedBy>
  <cp:revision>9</cp:revision>
  <dcterms:modified xsi:type="dcterms:W3CDTF">2021-05-04T21:27:56Z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1252548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