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39.xml"/>
  <Override ContentType="application/vnd.openxmlformats-officedocument.presentationml.slide+xml" PartName="/ppt/slides/slide40.xml"/>
  <Override ContentType="application/vnd.openxmlformats-officedocument.presentationml.slide+xml" PartName="/ppt/slides/slide41.xml"/>
  <Override ContentType="application/vnd.openxmlformats-officedocument.presentationml.slide+xml" PartName="/ppt/slides/slide42.xml"/>
  <Override ContentType="application/vnd.openxmlformats-officedocument.presentationml.slide+xml" PartName="/ppt/slides/slide43.xml"/>
  <Override ContentType="application/vnd.openxmlformats-officedocument.presentationml.slide+xml" PartName="/ppt/slides/slide44.xml"/>
  <Override ContentType="application/vnd.openxmlformats-officedocument.presentationml.slide+xml" PartName="/ppt/slides/slide45.xml"/>
  <Override ContentType="application/vnd.openxmlformats-officedocument.presentationml.slide+xml" PartName="/ppt/slides/slide46.xml"/>
  <Override ContentType="application/vnd.openxmlformats-officedocument.presentationml.slide+xml" PartName="/ppt/slides/slide47.xml"/>
  <Override ContentType="application/vnd.openxmlformats-officedocument.presentationml.slide+xml" PartName="/ppt/slides/slide48.xml"/>
  <Override ContentType="application/vnd.openxmlformats-officedocument.presentationml.slide+xml" PartName="/ppt/slides/slide49.xml"/>
  <Override ContentType="application/vnd.openxmlformats-officedocument.presentationml.slide+xml" PartName="/ppt/slides/slide50.xml"/>
  <Override ContentType="application/vnd.openxmlformats-officedocument.presentationml.slide+xml" PartName="/ppt/slides/slide51.xml"/>
  <Override ContentType="application/vnd.openxmlformats-officedocument.presentationml.slide+xml" PartName="/ppt/slides/slide52.xml"/>
  <Override ContentType="application/vnd.openxmlformats-officedocument.presentationml.slide+xml" PartName="/ppt/slides/slide53.xml"/>
  <Override ContentType="application/vnd.openxmlformats-officedocument.presentationml.slide+xml" PartName="/ppt/slides/slide54.xml"/>
  <Override ContentType="application/vnd.openxmlformats-officedocument.presentationml.slide+xml" PartName="/ppt/slides/slide55.xml"/>
  <Override ContentType="application/vnd.openxmlformats-officedocument.presentationml.slide+xml" PartName="/ppt/slides/slide56.xml"/>
  <Override ContentType="application/vnd.openxmlformats-officedocument.presentationml.slide+xml" PartName="/ppt/slides/slide57.xml"/>
  <Override ContentType="application/vnd.openxmlformats-officedocument.presentationml.slide+xml" PartName="/ppt/slides/slide58.xml"/>
  <Override ContentType="application/vnd.openxmlformats-officedocument.presentationml.slide+xml" PartName="/ppt/slides/slide59.xml"/>
  <Override ContentType="application/vnd.openxmlformats-officedocument.presentationml.slide+xml" PartName="/ppt/slides/slide60.xml"/>
  <Override ContentType="application/vnd.openxmlformats-officedocument.presentationml.slide+xml" PartName="/ppt/slides/slide61.xml"/>
  <Override ContentType="application/vnd.openxmlformats-officedocument.presentationml.slide+xml" PartName="/ppt/slides/slide62.xml"/>
  <Override ContentType="application/vnd.openxmlformats-officedocument.presentationml.slide+xml" PartName="/ppt/slides/slide63.xml"/>
  <Override ContentType="application/vnd.openxmlformats-officedocument.presentationml.slide+xml" PartName="/ppt/slides/slide64.xml"/>
  <Override ContentType="application/vnd.openxmlformats-officedocument.presentationml.slide+xml" PartName="/ppt/slides/slide65.xml"/>
  <Override ContentType="application/vnd.openxmlformats-officedocument.presentationml.slide+xml" PartName="/ppt/slides/slide66.xml"/>
  <Override ContentType="application/vnd.openxmlformats-officedocument.presentationml.slide+xml" PartName="/ppt/slides/slide67.xml"/>
  <Override ContentType="application/vnd.openxmlformats-officedocument.presentationml.slide+xml" PartName="/ppt/slides/slide68.xml"/>
  <Override ContentType="application/vnd.openxmlformats-officedocument.presentationml.slide+xml" PartName="/ppt/slides/slide69.xml"/>
  <Override ContentType="application/vnd.openxmlformats-officedocument.presentationml.slide+xml" PartName="/ppt/slides/slide70.xml"/>
  <Override ContentType="application/vnd.openxmlformats-officedocument.presentationml.slide+xml" PartName="/ppt/slides/slide7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7" r:id="rId11"/>
    <p:sldId id="269" r:id="rId12"/>
    <p:sldId id="265" r:id="rId13"/>
    <p:sldId id="266" r:id="rId14"/>
    <p:sldId id="271" r:id="rId15"/>
    <p:sldId id="272" r:id="rId16"/>
    <p:sldId id="273" r:id="rId17"/>
    <p:sldId id="274" r:id="rId18"/>
    <p:sldId id="270" r:id="rId19"/>
    <p:sldId id="268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  <p:sldId id="289" r:id="rId35"/>
    <p:sldId id="293" r:id="rId36"/>
    <p:sldId id="290" r:id="rId37"/>
    <p:sldId id="292" r:id="rId38"/>
    <p:sldId id="291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2" r:id="rId47"/>
    <p:sldId id="303" r:id="rId48"/>
    <p:sldId id="304" r:id="rId49"/>
    <p:sldId id="305" r:id="rId50"/>
    <p:sldId id="306" r:id="rId51"/>
    <p:sldId id="307" r:id="rId52"/>
    <p:sldId id="313" r:id="rId53"/>
    <p:sldId id="308" r:id="rId54"/>
    <p:sldId id="309" r:id="rId55"/>
    <p:sldId id="310" r:id="rId56"/>
    <p:sldId id="311" r:id="rId57"/>
    <p:sldId id="312" r:id="rId58"/>
    <p:sldId id="314" r:id="rId59"/>
    <p:sldId id="315" r:id="rId60"/>
    <p:sldId id="316" r:id="rId61"/>
    <p:sldId id="319" r:id="rId62"/>
    <p:sldId id="320" r:id="rId63"/>
    <p:sldId id="321" r:id="rId64"/>
    <p:sldId id="322" r:id="rId65"/>
    <p:sldId id="323" r:id="rId66"/>
    <p:sldId id="324" r:id="rId67"/>
    <p:sldId id="325" r:id="rId68"/>
    <p:sldId id="326" r:id="rId69"/>
    <p:sldId id="327" r:id="rId70"/>
    <p:sldId id="317" r:id="rId71"/>
    <p:sldId id="318" r:id="rId7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B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883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913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608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825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600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718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4004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0524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4100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223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25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8E1AE-9BDD-4164-B6B6-30D4D074E3AE}" type="datetimeFigureOut">
              <a:rPr lang="es-CO" smtClean="0"/>
              <a:t>18/03/2021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0D395-06E0-46E1-8FF1-72849F34CBBD}" type="slidenum">
              <a:rPr lang="es-CO" smtClean="0"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6221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<Relationships xmlns="http://schemas.openxmlformats.org/package/2006/relationships"><Relationship Id="rId2" Target="../media/image15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 ?><Relationships xmlns="http://schemas.openxmlformats.org/package/2006/relationships"><Relationship Id="rId3" Target="../media/image31.png" Type="http://schemas.openxmlformats.org/officeDocument/2006/relationships/image"/><Relationship Id="rId2" Target="../media/image30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 ?><Relationships xmlns="http://schemas.openxmlformats.org/package/2006/relationships"><Relationship Id="rId2" Target="../media/image3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 ?><Relationships xmlns="http://schemas.openxmlformats.org/package/2006/relationships"><Relationship Id="rId2" Target="../media/image33.pn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 ?><Relationships xmlns="http://schemas.openxmlformats.org/package/2006/relationships"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2" Target="../media/image3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7.xml.rels><?xml version="1.0" encoding="UTF-8" standalone="yes" ?><Relationships xmlns="http://schemas.openxmlformats.org/package/2006/relationships"><Relationship Id="rId2" Target="../media/image3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48.xml.rels><?xml version="1.0" encoding="UTF-8" standalone="yes" ?><Relationships xmlns="http://schemas.openxmlformats.org/package/2006/relationships"><Relationship Id="rId3" Target="../media/image39.png" Type="http://schemas.openxmlformats.org/officeDocument/2006/relationships/image"/><Relationship Id="rId2" Target="../media/image38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 ?><Relationships xmlns="http://schemas.openxmlformats.org/package/2006/relationships"><Relationship Id="rId2" Target="../media/image46.pn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jpe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7E8E3D-6F70-484C-B8C3-78A4FFD4C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9307"/>
            <a:ext cx="9144000" cy="2387600"/>
          </a:xfrm>
        </p:spPr>
        <p:txBody>
          <a:bodyPr/>
          <a:lstStyle/>
          <a:p>
            <a:r>
              <a:rPr lang="es-CO" dirty="0"/>
              <a:t>TOXICODERMIAS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A4882EAE-6924-4F3E-875A-5FBE892355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138143"/>
            <a:ext cx="6629400" cy="1655762"/>
          </a:xfrm>
        </p:spPr>
        <p:txBody>
          <a:bodyPr/>
          <a:lstStyle/>
          <a:p>
            <a:r>
              <a:rPr lang="es-CO" b="1" dirty="0"/>
              <a:t>José Tomás Peralta Fuentes</a:t>
            </a:r>
          </a:p>
          <a:p>
            <a:r>
              <a:rPr lang="es-CO" b="1" dirty="0"/>
              <a:t>R1 Dermatología UdeA</a:t>
            </a:r>
          </a:p>
          <a:p>
            <a:r>
              <a:rPr lang="es-CO" b="1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7161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persona, interior, hombre, tatuaje&#10;&#10;Descripción generada automáticamente">
            <a:extLst>
              <a:ext uri="{FF2B5EF4-FFF2-40B4-BE49-F238E27FC236}">
                <a16:creationId xmlns:a16="http://schemas.microsoft.com/office/drawing/2014/main" id="{98C3BC2F-D050-4738-B3B2-1024E7208F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0" y="4288859"/>
            <a:ext cx="3591731" cy="2394487"/>
          </a:xfrm>
          <a:prstGeom prst="rect">
            <a:avLst/>
          </a:prstGeom>
        </p:spPr>
      </p:pic>
      <p:pic>
        <p:nvPicPr>
          <p:cNvPr id="10" name="Imagen 9" descr="Mano de una persona&#10;&#10;Descripción generada automáticamente">
            <a:extLst>
              <a:ext uri="{FF2B5EF4-FFF2-40B4-BE49-F238E27FC236}">
                <a16:creationId xmlns:a16="http://schemas.microsoft.com/office/drawing/2014/main" id="{FC33B667-DA6B-4BF3-8B4A-232249DB84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0" y="1286616"/>
            <a:ext cx="3591732" cy="2354580"/>
          </a:xfrm>
          <a:prstGeom prst="rect">
            <a:avLst/>
          </a:prstGeom>
        </p:spPr>
      </p:pic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id="{8BD9561A-133D-4CD3-901D-6028726FB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522" y="1717248"/>
            <a:ext cx="7813752" cy="23545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latin typeface="Montserrat" panose="00000500000000000000" pitchFamily="50" charset="0"/>
              </a:rPr>
              <a:t>Liquenoides: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eses o años después de iniciado un tratamiento.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BB, IECA, metildopa, penicilamina, 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uinidía, diuréticos tiazídicos, inhibidores de la TNFa o tirosin kinasa. 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ápulas violáceas planas, poligonales con descamación fina.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cs typeface="Times New Roman" panose="02020603050405020304" pitchFamily="18" charset="0"/>
              </a:rPr>
              <a:t>En cualquier parte del cuerpo.</a:t>
            </a:r>
            <a:endParaRPr lang="es-CO" sz="1800" dirty="0">
              <a:latin typeface="Montserrat" panose="00000500000000000000" pitchFamily="50" charset="0"/>
            </a:endParaRP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BCCF32E8-86F3-45AE-82C2-48D62E2CD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2" y="174654"/>
            <a:ext cx="10667999" cy="1325563"/>
          </a:xfrm>
        </p:spPr>
        <p:txBody>
          <a:bodyPr/>
          <a:lstStyle/>
          <a:p>
            <a:r>
              <a:rPr lang="es-CO" dirty="0"/>
              <a:t>ERUPCIÓN MÁCULOPAPULAR BENIGNA</a:t>
            </a:r>
          </a:p>
        </p:txBody>
      </p:sp>
    </p:spTree>
    <p:extLst>
      <p:ext uri="{BB962C8B-B14F-4D97-AF65-F5344CB8AC3E}">
        <p14:creationId xmlns:p14="http://schemas.microsoft.com/office/powerpoint/2010/main" val="1325126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Tatuaje en el brazo&#10;&#10;Descripción generada automáticamente con confianza baja">
            <a:extLst>
              <a:ext uri="{FF2B5EF4-FFF2-40B4-BE49-F238E27FC236}">
                <a16:creationId xmlns:a16="http://schemas.microsoft.com/office/drawing/2014/main" id="{217DB03D-595B-4055-8EA3-C96B28B25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017" y="809625"/>
            <a:ext cx="3505200" cy="5238750"/>
          </a:xfrm>
          <a:prstGeom prst="rect">
            <a:avLst/>
          </a:prstGeom>
        </p:spPr>
      </p:pic>
      <p:pic>
        <p:nvPicPr>
          <p:cNvPr id="8" name="Imagen 7" descr="Tatuaje en el braz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844C87FB-991A-40D7-B290-975437F1EA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696" y="809625"/>
            <a:ext cx="33718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99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B32A5-B661-4929-87B6-D3ECEF2E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666" y="100927"/>
            <a:ext cx="10667999" cy="1325563"/>
          </a:xfrm>
        </p:spPr>
        <p:txBody>
          <a:bodyPr/>
          <a:lstStyle/>
          <a:p>
            <a:r>
              <a:rPr lang="es-CO" dirty="0"/>
              <a:t>ERUPCIÓN MÁCULOPAPULAR BENIGNA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C5975-11E4-4215-A62C-5F6538121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331" y="1541899"/>
            <a:ext cx="10667997" cy="23465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Usualmente inicia en la cara anterior o posterior del tronco y se extiende.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Distribución limitada o empieza en los pliegues y zonas de flexura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sz="1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SDRIFE.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desprendimiento de la piel: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mpollas o vesículas en su superficie.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compromete mucosas.</a:t>
            </a:r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99A1853-B749-4BD4-B1D4-43E8756487EC}"/>
              </a:ext>
            </a:extLst>
          </p:cNvPr>
          <p:cNvSpPr txBox="1">
            <a:spLocks/>
          </p:cNvSpPr>
          <p:nvPr/>
        </p:nvSpPr>
        <p:spPr>
          <a:xfrm>
            <a:off x="5870666" y="4859912"/>
            <a:ext cx="6207033" cy="209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129114D1-2C84-4FE5-8226-5F5935E8B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1357" y="3005065"/>
            <a:ext cx="5057253" cy="325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269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B32A5-B661-4929-87B6-D3ECEF2E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938" y="121513"/>
            <a:ext cx="11214651" cy="1325563"/>
          </a:xfrm>
        </p:spPr>
        <p:txBody>
          <a:bodyPr/>
          <a:lstStyle/>
          <a:p>
            <a:r>
              <a:rPr lang="es-CO" dirty="0"/>
              <a:t>ERUPCIÓN MÁCULOPAPULAR BENIGNA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C5975-11E4-4215-A62C-5F6538121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0337" y="1447076"/>
            <a:ext cx="11062252" cy="172904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s-CO" sz="72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Medicamentos frecuentemente: antibióticos, sulfonamidas (TMP-SMX, </a:t>
            </a:r>
            <a:r>
              <a:rPr lang="es-CO" sz="7200" dirty="0" err="1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sulfadiacina</a:t>
            </a:r>
            <a:r>
              <a:rPr lang="es-CO" sz="72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O" sz="7200" dirty="0" err="1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sulfapirina</a:t>
            </a:r>
            <a:r>
              <a:rPr lang="es-CO" sz="72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O" sz="7200" dirty="0" err="1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sulfadoxina</a:t>
            </a:r>
            <a:r>
              <a:rPr lang="es-CO" sz="72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es-CO" sz="72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Tratamiento: retiro del medicamento:</a:t>
            </a:r>
          </a:p>
          <a:p>
            <a:pPr lvl="1">
              <a:lnSpc>
                <a:spcPct val="12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64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64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ntihistamínicos.</a:t>
            </a:r>
            <a:endParaRPr lang="es-CO" sz="64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64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64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orticoides tópicos.</a:t>
            </a:r>
          </a:p>
          <a:p>
            <a:pPr lvl="1">
              <a:lnSpc>
                <a:spcPct val="12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64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64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asos refractarios o severos: corticoides sistémicos.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Imagen que contiene interior, tabla, tatuaje, hombre&#10;&#10;Descripción generada automáticamente">
            <a:extLst>
              <a:ext uri="{FF2B5EF4-FFF2-40B4-BE49-F238E27FC236}">
                <a16:creationId xmlns:a16="http://schemas.microsoft.com/office/drawing/2014/main" id="{D7D92233-B6FB-4425-ACFF-F54D7C60C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417" y="2475167"/>
            <a:ext cx="3265172" cy="4176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7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C5975-11E4-4215-A62C-5F6538121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699956"/>
            <a:ext cx="7928606" cy="209039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Exantemas localizados: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SDRIFE o síndrome de Baboon.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Exantema flexural e intertriginoso simétrico asociado a medicamentos.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 descr="Interfaz de usuario gráfica, Texto&#10;&#10;Descripción generada automáticamente">
            <a:extLst>
              <a:ext uri="{FF2B5EF4-FFF2-40B4-BE49-F238E27FC236}">
                <a16:creationId xmlns:a16="http://schemas.microsoft.com/office/drawing/2014/main" id="{12B3E7D2-4E5F-47B3-9D30-86C4B85BF9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101"/>
          <a:stretch/>
        </p:blipFill>
        <p:spPr>
          <a:xfrm>
            <a:off x="8614408" y="1341056"/>
            <a:ext cx="3105722" cy="2311022"/>
          </a:xfrm>
          <a:prstGeom prst="rect">
            <a:avLst/>
          </a:prstGeom>
        </p:spPr>
      </p:pic>
      <p:pic>
        <p:nvPicPr>
          <p:cNvPr id="10" name="Imagen 9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2BFAED39-EBBE-4982-970E-F77054AA473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8614408" y="4096389"/>
            <a:ext cx="3172477" cy="2309948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A5392473-25DC-DB4D-9CDD-3A8B7F8B4210}"/>
              </a:ext>
            </a:extLst>
          </p:cNvPr>
          <p:cNvSpPr txBox="1">
            <a:spLocks/>
          </p:cNvSpPr>
          <p:nvPr/>
        </p:nvSpPr>
        <p:spPr>
          <a:xfrm>
            <a:off x="685802" y="199165"/>
            <a:ext cx="112146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ERUPCIÓN MÁCULOPAPULAR BENIGNA</a:t>
            </a:r>
          </a:p>
        </p:txBody>
      </p:sp>
    </p:spTree>
    <p:extLst>
      <p:ext uri="{BB962C8B-B14F-4D97-AF65-F5344CB8AC3E}">
        <p14:creationId xmlns:p14="http://schemas.microsoft.com/office/powerpoint/2010/main" val="3473447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C5975-11E4-4215-A62C-5F6538121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7329" y="3717235"/>
            <a:ext cx="6682738" cy="2090391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Más frecuente en H que en M.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erineal, perianal, axilas, codos, rodillas, cuello.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Común son parches o placas eritematosas. 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ara vez pápulas, pústulas o vesículas.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escamación cuando va resolviendo el cuadro.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CB85746-67EA-4182-BFAB-25170C335538}"/>
              </a:ext>
            </a:extLst>
          </p:cNvPr>
          <p:cNvSpPr txBox="1">
            <a:spLocks/>
          </p:cNvSpPr>
          <p:nvPr/>
        </p:nvSpPr>
        <p:spPr>
          <a:xfrm>
            <a:off x="1081047" y="1998887"/>
            <a:ext cx="10029906" cy="1325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aro fiebre, malestar general y afectación de órganos internos.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Medicamentos más asociados son las aminopenicilinas.</a:t>
            </a:r>
            <a:endParaRPr lang="es-CO" sz="16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0E074049-7A74-0048-B268-08DDAA656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416" y="280539"/>
            <a:ext cx="11214651" cy="1325563"/>
          </a:xfrm>
        </p:spPr>
        <p:txBody>
          <a:bodyPr/>
          <a:lstStyle/>
          <a:p>
            <a:r>
              <a:rPr lang="es-CO" dirty="0"/>
              <a:t>ERUPCIÓN MÁCULOPAPULAR BENIGNA</a:t>
            </a:r>
          </a:p>
        </p:txBody>
      </p:sp>
    </p:spTree>
    <p:extLst>
      <p:ext uri="{BB962C8B-B14F-4D97-AF65-F5344CB8AC3E}">
        <p14:creationId xmlns:p14="http://schemas.microsoft.com/office/powerpoint/2010/main" val="788452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80588-90B1-4593-BF85-89B246BE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3" y="245856"/>
            <a:ext cx="10667999" cy="1325563"/>
          </a:xfrm>
        </p:spPr>
        <p:txBody>
          <a:bodyPr/>
          <a:lstStyle/>
          <a:p>
            <a:r>
              <a:rPr lang="es-CO" dirty="0"/>
              <a:t>SDRIFE</a:t>
            </a:r>
          </a:p>
        </p:txBody>
      </p:sp>
      <p:pic>
        <p:nvPicPr>
          <p:cNvPr id="6" name="Imagen 5" descr="Tatuaje en el braz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27BCA93-AD29-4C09-BF51-2A821B307A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896387" y="3426524"/>
            <a:ext cx="3849017" cy="2522223"/>
          </a:xfrm>
          <a:prstGeom prst="rect">
            <a:avLst/>
          </a:prstGeom>
        </p:spPr>
      </p:pic>
      <p:pic>
        <p:nvPicPr>
          <p:cNvPr id="8" name="Imagen 7" descr="Tatuaje de la cara de un hombre&#10;&#10;Descripción generada automáticamente con confianza baja">
            <a:extLst>
              <a:ext uri="{FF2B5EF4-FFF2-40B4-BE49-F238E27FC236}">
                <a16:creationId xmlns:a16="http://schemas.microsoft.com/office/drawing/2014/main" id="{79E5221B-FD16-4045-8B64-580904F34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654" y="517172"/>
            <a:ext cx="4725799" cy="309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95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B32A5-B661-4929-87B6-D3ECEF2E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271" y="68190"/>
            <a:ext cx="10667999" cy="1325563"/>
          </a:xfrm>
        </p:spPr>
        <p:txBody>
          <a:bodyPr/>
          <a:lstStyle/>
          <a:p>
            <a:r>
              <a:rPr lang="es-CO" dirty="0"/>
              <a:t>ERITRODERMIA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C5975-11E4-4215-A62C-5F6538121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8896" y="1189382"/>
            <a:ext cx="10667998" cy="2788000"/>
          </a:xfrm>
        </p:spPr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Eritema difuso con descamación de más del 90% de la sct.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10 al 20% de las eritrodermias.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Compromete la vida potencialmente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falla cutánea.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Má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 comunes: IECAS, penicilinas, sulfonamidas, CMZ, fenitoína, barbitúricos.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Tomar paraclínicos y realizar una anamnesis adecuada.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3CB85746-67EA-4182-BFAB-25170C335538}"/>
              </a:ext>
            </a:extLst>
          </p:cNvPr>
          <p:cNvSpPr txBox="1">
            <a:spLocks/>
          </p:cNvSpPr>
          <p:nvPr/>
        </p:nvSpPr>
        <p:spPr>
          <a:xfrm>
            <a:off x="6187442" y="4402484"/>
            <a:ext cx="5166358" cy="20903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"/>
            </a:pPr>
            <a:endParaRPr lang="es-CO" sz="16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7893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A183A63-5BC0-4AE8-BA17-DEA11A2AC7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090" y="1166191"/>
            <a:ext cx="7474378" cy="5508929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D0A24995-3DAD-4E21-81CA-4418937DC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9" y="10602"/>
            <a:ext cx="10667999" cy="1325563"/>
          </a:xfrm>
        </p:spPr>
        <p:txBody>
          <a:bodyPr/>
          <a:lstStyle/>
          <a:p>
            <a:r>
              <a:rPr lang="es-CO" dirty="0"/>
              <a:t>CLÍNICA: ERITRODERMIA</a:t>
            </a:r>
          </a:p>
        </p:txBody>
      </p:sp>
    </p:spTree>
    <p:extLst>
      <p:ext uri="{BB962C8B-B14F-4D97-AF65-F5344CB8AC3E}">
        <p14:creationId xmlns:p14="http://schemas.microsoft.com/office/powerpoint/2010/main" val="3715874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01263BE-10D7-455D-A389-AC618BE80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783" y="89148"/>
            <a:ext cx="10667999" cy="1325563"/>
          </a:xfrm>
        </p:spPr>
        <p:txBody>
          <a:bodyPr/>
          <a:lstStyle/>
          <a:p>
            <a:r>
              <a:rPr lang="es-CO" dirty="0"/>
              <a:t>ERITRODERMIA</a:t>
            </a:r>
          </a:p>
        </p:txBody>
      </p:sp>
      <p:pic>
        <p:nvPicPr>
          <p:cNvPr id="7" name="Imagen 6" descr="Mano de una persona&#10;&#10;Descripción generada automáticamente con confianza media">
            <a:extLst>
              <a:ext uri="{FF2B5EF4-FFF2-40B4-BE49-F238E27FC236}">
                <a16:creationId xmlns:a16="http://schemas.microsoft.com/office/drawing/2014/main" id="{AE933BB5-23C4-4347-A4A0-EBC81F3545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662" y="1256983"/>
            <a:ext cx="3322869" cy="5167312"/>
          </a:xfrm>
          <a:prstGeom prst="rect">
            <a:avLst/>
          </a:prstGeom>
        </p:spPr>
      </p:pic>
      <p:pic>
        <p:nvPicPr>
          <p:cNvPr id="9" name="Imagen 8" descr="Imagen que contiene persona, interior, ropa, hombre&#10;&#10;Descripción generada automáticamente">
            <a:extLst>
              <a:ext uri="{FF2B5EF4-FFF2-40B4-BE49-F238E27FC236}">
                <a16:creationId xmlns:a16="http://schemas.microsoft.com/office/drawing/2014/main" id="{081EFF44-6C61-4BD8-9E5F-EC585F5C50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571" y="1256983"/>
            <a:ext cx="3365930" cy="5167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92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0019F-A9D7-4EE7-828C-4EE13CCF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8" y="117648"/>
            <a:ext cx="10667999" cy="1325563"/>
          </a:xfrm>
        </p:spPr>
        <p:txBody>
          <a:bodyPr/>
          <a:lstStyle/>
          <a:p>
            <a:r>
              <a:rPr lang="es-CO" dirty="0"/>
              <a:t>GENERALIDADES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208B53-5C3D-439D-B124-95976DD89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8017" y="1294262"/>
            <a:ext cx="10836965" cy="229248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RAM (OMS): cualquier efecto nocivo, no intencional e indeseado de un medicamento que ocurre a dosis utilizadas para la prevención, diagnóstico o tratamiento de una enfermedad.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RAM total en pacientes hospitalizados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15,1%.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raves en un 6,7%.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Reacciones cutáneas entre un 1 a 3%.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La mayoría son leves.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43CB5E-5349-4E47-9511-E7E0C77E15B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28589" y="3773010"/>
            <a:ext cx="5618923" cy="2413346"/>
          </a:xfrm>
        </p:spPr>
        <p:txBody>
          <a:bodyPr/>
          <a:lstStyle/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2%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ponen en riesgo al paciente.</a:t>
            </a: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PEGA, DRESS, SSJ/NET.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756509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CFE83B-0EB0-4C1D-A80F-47981A15C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072" y="1122708"/>
            <a:ext cx="10667997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Vía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IgE (hipersensibilidad tipo I), o desgranulación de mastocitos directamente por medicamentos (opiáceos).</a:t>
            </a:r>
          </a:p>
          <a:p>
            <a:pPr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Habones pruriginosos, bien delimitados y circunscritos.</a:t>
            </a:r>
          </a:p>
          <a:p>
            <a:pPr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Lesiones evanescentes que pueden durar 24 horas o menos.</a:t>
            </a:r>
          </a:p>
          <a:p>
            <a:pPr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Angioedema: edema local de la dermis profunda: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Urticaria en 50%.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 lengua, cara, orofaringe y párpados.</a:t>
            </a:r>
            <a:endParaRPr lang="es-CO" sz="1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EA91CC8-5F38-47A0-9217-BCDC2F5ECCEE}"/>
              </a:ext>
            </a:extLst>
          </p:cNvPr>
          <p:cNvSpPr txBox="1">
            <a:spLocks/>
          </p:cNvSpPr>
          <p:nvPr/>
        </p:nvSpPr>
        <p:spPr>
          <a:xfrm>
            <a:off x="582930" y="0"/>
            <a:ext cx="110261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URTICARIA Y ANGIOEDEMA</a:t>
            </a:r>
          </a:p>
        </p:txBody>
      </p:sp>
      <p:pic>
        <p:nvPicPr>
          <p:cNvPr id="6" name="Imagen 5" descr="Imagen que contiene persona, artículos, cara, boca&#10;&#10;Descripción generada automáticamente">
            <a:extLst>
              <a:ext uri="{FF2B5EF4-FFF2-40B4-BE49-F238E27FC236}">
                <a16:creationId xmlns:a16="http://schemas.microsoft.com/office/drawing/2014/main" id="{A6C9035B-0D5A-4909-8414-C13EE8464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610" y="3644900"/>
            <a:ext cx="3725041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5064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343" y="1338608"/>
            <a:ext cx="10667997" cy="20903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 a 10 de cada 10000 usuarios nuevos de IECAs</a:t>
            </a: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umento de bradiquininas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vasodilatación.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cs typeface="Times New Roman" panose="02020603050405020304" pitchFamily="18" charset="0"/>
              </a:rPr>
              <a:t>Otras causas no farmacológicas: alimentos, alergenos, idiopático.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Síndrome de hombre rojo: combinación de opiáceos mas vancomicina.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cs typeface="Times New Roman" panose="02020603050405020304" pitchFamily="18" charset="0"/>
              </a:rPr>
              <a:t>Estar pendiente a anafilaxia.</a:t>
            </a:r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C4195C-56C7-4E58-977D-BA67917759C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56313" y="3916017"/>
            <a:ext cx="6908027" cy="241334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edicamentos son la 2da a 3ra causa.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Hipersensibilidad tipo I.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rurito, urticaria, angioedema, edema laríngeo, mareo y vómito, broncoespasmo, sensación de muerte y a veces shock.</a:t>
            </a:r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13045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URTICARIA Y ANGIOEDEMA</a:t>
            </a:r>
          </a:p>
        </p:txBody>
      </p:sp>
    </p:spTree>
    <p:extLst>
      <p:ext uri="{BB962C8B-B14F-4D97-AF65-F5344CB8AC3E}">
        <p14:creationId xmlns:p14="http://schemas.microsoft.com/office/powerpoint/2010/main" val="22258720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EA91CC8-5F38-47A0-9217-BCDC2F5ECCEE}"/>
              </a:ext>
            </a:extLst>
          </p:cNvPr>
          <p:cNvSpPr txBox="1">
            <a:spLocks/>
          </p:cNvSpPr>
          <p:nvPr/>
        </p:nvSpPr>
        <p:spPr>
          <a:xfrm>
            <a:off x="582930" y="41652"/>
            <a:ext cx="110261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CLÍNICA: URTICARIA Y ANGIOEDEMA</a:t>
            </a:r>
          </a:p>
        </p:txBody>
      </p:sp>
      <p:pic>
        <p:nvPicPr>
          <p:cNvPr id="13" name="Imagen 12" descr="Patrón de fondo&#10;&#10;Descripción generada automáticamente">
            <a:extLst>
              <a:ext uri="{FF2B5EF4-FFF2-40B4-BE49-F238E27FC236}">
                <a16:creationId xmlns:a16="http://schemas.microsoft.com/office/drawing/2014/main" id="{64D13B2E-DE38-47C5-8C15-D8B9389248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428" y="1192224"/>
            <a:ext cx="4111896" cy="2695576"/>
          </a:xfrm>
          <a:prstGeom prst="rect">
            <a:avLst/>
          </a:prstGeom>
        </p:spPr>
      </p:pic>
      <p:pic>
        <p:nvPicPr>
          <p:cNvPr id="14" name="Imagen 13" descr="La cara de una persona&#10;&#10;Descripción generada automáticamente">
            <a:extLst>
              <a:ext uri="{FF2B5EF4-FFF2-40B4-BE49-F238E27FC236}">
                <a16:creationId xmlns:a16="http://schemas.microsoft.com/office/drawing/2014/main" id="{7CA381E9-A10F-46DD-A588-8FC8042C85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166" y="3967717"/>
            <a:ext cx="3725042" cy="2695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475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272" y="1346547"/>
            <a:ext cx="10667997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Hipersensibilidad que se ve como vasculitis leucocitoclástica.</a:t>
            </a:r>
          </a:p>
          <a:p>
            <a:pPr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Mediado por inmuno complejos.</a:t>
            </a:r>
          </a:p>
          <a:p>
            <a:pPr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Tres fases:</a:t>
            </a:r>
          </a:p>
          <a:p>
            <a:pPr lvl="1">
              <a:lnSpc>
                <a:spcPct val="100000"/>
              </a:lnSpc>
            </a:pPr>
            <a:r>
              <a:rPr lang="es-CO" sz="1800" b="0" i="0" u="none" strike="noStrike" dirty="0">
                <a:solidFill>
                  <a:srgbClr val="142B48"/>
                </a:solidFill>
                <a:effectLst/>
                <a:latin typeface="Montserrat" panose="00000500000000000000" pitchFamily="50" charset="0"/>
              </a:rPr>
              <a:t>Fase temprana.</a:t>
            </a:r>
            <a:endParaRPr lang="es-CO" sz="1800" b="0" i="0" u="none" strike="noStrike" dirty="0">
              <a:solidFill>
                <a:srgbClr val="142B48"/>
              </a:solidFill>
              <a:effectLst/>
              <a:latin typeface="Montserrat" panose="00000500000000000000" pitchFamily="50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b="0" i="0" u="none" strike="noStrike" dirty="0">
                <a:solidFill>
                  <a:srgbClr val="142B48"/>
                </a:solidFill>
                <a:effectLst/>
                <a:latin typeface="Montserrat" panose="00000500000000000000" pitchFamily="50" charset="0"/>
              </a:rPr>
              <a:t>Fase media.</a:t>
            </a:r>
            <a:endParaRPr lang="es-CO" sz="1800" dirty="0">
              <a:solidFill>
                <a:srgbClr val="142B48"/>
              </a:solidFill>
              <a:latin typeface="Montserrat" panose="00000500000000000000" pitchFamily="50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r>
              <a:rPr lang="es-CO" sz="1800" b="0" i="0" u="none" strike="noStrike" dirty="0">
                <a:solidFill>
                  <a:srgbClr val="142B48"/>
                </a:solidFill>
                <a:effectLst/>
                <a:latin typeface="Montserrat" panose="00000500000000000000" pitchFamily="50" charset="0"/>
              </a:rPr>
              <a:t>Fase tardía.</a:t>
            </a:r>
            <a:endParaRPr lang="es-CO" sz="1800" dirty="0">
              <a:solidFill>
                <a:srgbClr val="142B48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506730" y="106707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VASCULITIS DE PEQUEÑO VASO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7C2A14A-C9C3-45BF-81C0-AB6A5781B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987" y="2672110"/>
            <a:ext cx="7156735" cy="356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8154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343" y="1368940"/>
            <a:ext cx="10667997" cy="22582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Pú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rpura palpable o petequias.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iebre, urticaria, artralgias, linfadenopatía.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isminución del nivel de complemento y aumento de la VSG.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Usualmente a los 7 a 10 días 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idralazina, minociclina, propiltiouracilo, levamizol con cocaína, penicilinas, fenitoína, alopurinol.</a:t>
            </a:r>
            <a:endParaRPr lang="es-CO" dirty="0">
              <a:latin typeface="Montserrat" panose="000005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189151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VASCULITIS DE PEQUEÑO VASO</a:t>
            </a:r>
          </a:p>
        </p:txBody>
      </p:sp>
    </p:spTree>
    <p:extLst>
      <p:ext uri="{BB962C8B-B14F-4D97-AF65-F5344CB8AC3E}">
        <p14:creationId xmlns:p14="http://schemas.microsoft.com/office/powerpoint/2010/main" val="829050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506730" y="113254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VASCULITIS DE PEQUEÑO VASO</a:t>
            </a:r>
          </a:p>
        </p:txBody>
      </p:sp>
      <p:pic>
        <p:nvPicPr>
          <p:cNvPr id="7" name="Imagen 6" descr="Una mano con un plátano en la mano&#10;&#10;Descripción generada automáticamente con confianza baja">
            <a:extLst>
              <a:ext uri="{FF2B5EF4-FFF2-40B4-BE49-F238E27FC236}">
                <a16:creationId xmlns:a16="http://schemas.microsoft.com/office/drawing/2014/main" id="{F4619694-63FF-4D12-B29C-BB0A5AFEE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115" y="1438817"/>
            <a:ext cx="3547296" cy="2364864"/>
          </a:xfrm>
          <a:prstGeom prst="rect">
            <a:avLst/>
          </a:prstGeom>
        </p:spPr>
      </p:pic>
      <p:pic>
        <p:nvPicPr>
          <p:cNvPr id="9" name="Imagen 8" descr="Imagen que contiene interior, persona, tatuaje, rosa&#10;&#10;Descripción generada automáticamente">
            <a:extLst>
              <a:ext uri="{FF2B5EF4-FFF2-40B4-BE49-F238E27FC236}">
                <a16:creationId xmlns:a16="http://schemas.microsoft.com/office/drawing/2014/main" id="{B21ED4CA-3AE9-4B3E-B98A-58969915D6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115" y="4015025"/>
            <a:ext cx="3547296" cy="2325450"/>
          </a:xfrm>
          <a:prstGeom prst="rect">
            <a:avLst/>
          </a:prstGeom>
        </p:spPr>
      </p:pic>
      <p:pic>
        <p:nvPicPr>
          <p:cNvPr id="11" name="Imagen 10" descr="Tatuaje en el cuello&#10;&#10;Descripción generada automáticamente con confianza baja">
            <a:extLst>
              <a:ext uri="{FF2B5EF4-FFF2-40B4-BE49-F238E27FC236}">
                <a16:creationId xmlns:a16="http://schemas.microsoft.com/office/drawing/2014/main" id="{9CA6B452-8D29-4482-961A-DDDD331CC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082" y="1459287"/>
            <a:ext cx="3002127" cy="468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167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253854"/>
            <a:ext cx="10667997" cy="264228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Síndrome mucocutáneo agudo.</a:t>
            </a:r>
          </a:p>
          <a:p>
            <a:pPr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Lesiones en diana.</a:t>
            </a:r>
          </a:p>
          <a:p>
            <a:pPr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Usualmente leve y autolimitado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puede recurrir.</a:t>
            </a:r>
          </a:p>
          <a:p>
            <a:pPr>
              <a:lnSpc>
                <a:spcPct val="11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iel y labios se denomina EM menor.</a:t>
            </a:r>
          </a:p>
          <a:p>
            <a:pPr>
              <a:lnSpc>
                <a:spcPct val="11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tras membranas mucosas y la piel se denomina EM mayor.</a:t>
            </a:r>
          </a:p>
          <a:p>
            <a:pPr>
              <a:lnSpc>
                <a:spcPct val="11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Má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 frecuente el EMm que el EMM.</a:t>
            </a:r>
            <a:endParaRPr lang="es-CO" sz="1800" dirty="0">
              <a:latin typeface="Montserrat" panose="00000500000000000000" pitchFamily="50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86959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ERITEMA MULTIFORME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819AABB-410E-4B2F-BA40-CCE98DC94C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6105" y="1712430"/>
            <a:ext cx="3786974" cy="343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9547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9B6C47-BE5D-4479-9F5F-877774448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1071" y="1338608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0.5 a 1 en un millón de habitantes.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Común de adolescentes y adultos jóvenes Relación H:M 2 a 3:1.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ecurrente: EMM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10%, </a:t>
            </a:r>
            <a:r>
              <a:rPr lang="es-CO" sz="1800" dirty="0" err="1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EMm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30%.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LT liberan TNFa que atrae neutrófilos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daño celular por apoptosis  Fas y FasL.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Se ha visto reactivación de virus como el </a:t>
            </a:r>
            <a:r>
              <a:rPr lang="es-CO" sz="1800" dirty="0">
                <a:solidFill>
                  <a:srgbClr val="14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VHS.</a:t>
            </a:r>
            <a:endParaRPr lang="es-CO" sz="1800" dirty="0">
              <a:solidFill>
                <a:srgbClr val="142B48"/>
              </a:solidFill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EA6E400-9A26-42ED-96B3-813B776A19D1}"/>
              </a:ext>
            </a:extLst>
          </p:cNvPr>
          <p:cNvSpPr txBox="1">
            <a:spLocks/>
          </p:cNvSpPr>
          <p:nvPr/>
        </p:nvSpPr>
        <p:spPr>
          <a:xfrm>
            <a:off x="685801" y="169893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ERITEMA MULTIFORME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6E6FA04-4FA9-4656-AA1E-61735E778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4728" y="3368198"/>
            <a:ext cx="4244340" cy="3269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27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99B6C47-BE5D-4479-9F5F-877774448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1575" y="1110008"/>
            <a:ext cx="11506199" cy="26630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EM típico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lesiones en diana en las extremidades.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Casi no hay pródromos y estar asociado a infecciones de TRS.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EMM fiebre en &gt; 38,5 en 1/3 de los pacientes.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Atípicos: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esiones en diana grandes en la cara alrededor de la boca y los ojos (fascias de payaso).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M. pneumonie </a:t>
            </a: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b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rote y mucositis inducida por m. pneumonie (MIRM).</a:t>
            </a:r>
            <a:endParaRPr lang="es-CO" sz="16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Solo las mucosas 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se denomina EM de las mucosas.</a:t>
            </a:r>
          </a:p>
          <a:p>
            <a:pPr>
              <a:lnSpc>
                <a:spcPct val="100000"/>
              </a:lnSpc>
            </a:pPr>
            <a:endParaRPr lang="es-CO" sz="1800" dirty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3EA6E400-9A26-42ED-96B3-813B776A19D1}"/>
              </a:ext>
            </a:extLst>
          </p:cNvPr>
          <p:cNvSpPr txBox="1">
            <a:spLocks/>
          </p:cNvSpPr>
          <p:nvPr/>
        </p:nvSpPr>
        <p:spPr>
          <a:xfrm>
            <a:off x="685801" y="0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ERITEMA MULTIFORME</a:t>
            </a:r>
          </a:p>
        </p:txBody>
      </p:sp>
    </p:spTree>
    <p:extLst>
      <p:ext uri="{BB962C8B-B14F-4D97-AF65-F5344CB8AC3E}">
        <p14:creationId xmlns:p14="http://schemas.microsoft.com/office/powerpoint/2010/main" val="4200386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3EA6E400-9A26-42ED-96B3-813B776A19D1}"/>
              </a:ext>
            </a:extLst>
          </p:cNvPr>
          <p:cNvSpPr txBox="1">
            <a:spLocks/>
          </p:cNvSpPr>
          <p:nvPr/>
        </p:nvSpPr>
        <p:spPr>
          <a:xfrm>
            <a:off x="685801" y="131302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ERITEMA MULTIFORME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9BC1E47-387B-4B16-B68B-986093852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1112" y="1959201"/>
            <a:ext cx="6722497" cy="460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04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0019F-A9D7-4EE7-828C-4EE13CCF3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27" y="141630"/>
            <a:ext cx="10667999" cy="1024973"/>
          </a:xfrm>
        </p:spPr>
        <p:txBody>
          <a:bodyPr/>
          <a:lstStyle/>
          <a:p>
            <a:r>
              <a:rPr lang="es-CO" dirty="0"/>
              <a:t>EPIDEMIOLOGÍA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208B53-5C3D-439D-B124-95976DD89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83" y="1100754"/>
            <a:ext cx="10667997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Brotes máculopapulares y urticariformes (mayoría).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solidFill>
                  <a:srgbClr val="14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Benigno.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Pablo Tobón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169 pacientes (2007-2009):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solidFill>
                  <a:srgbClr val="14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6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xantema máculopapular (76,3%), urticaria (13,6%).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solidFill>
                  <a:srgbClr val="14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6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ritrodermia (4,1%), formas pustulares (2,4%).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solidFill>
                  <a:srgbClr val="14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6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mpollosas (1,8%).</a:t>
            </a:r>
            <a:endParaRPr lang="es-CO" sz="1600" dirty="0">
              <a:solidFill>
                <a:srgbClr val="142B48"/>
              </a:solidFill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solidFill>
                  <a:srgbClr val="14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s-CO" sz="16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 SSJ y otra vasculitis de pequeño vaso.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43CB5E-5349-4E47-9511-E7E0C77E15B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80196" y="3535016"/>
            <a:ext cx="7192534" cy="241334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Edad promedio 38 +o- 24 años.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Menores de edad (24%), &gt; 60 años (30%).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Dipirona y vancomicina (17 y 10% respectivamente).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Antibióticos (54.4%), analgésicos (22,5%), anticonvulsivantes (8.9%), y otros 8.9% restante.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latin typeface="Montserrat" panose="00000500000000000000" pitchFamily="50" charset="0"/>
                <a:cs typeface="Times New Roman" panose="02020603050405020304" pitchFamily="18" charset="0"/>
              </a:rPr>
              <a:t>IECAS.</a:t>
            </a:r>
            <a:endParaRPr lang="es-CO" dirty="0">
              <a:solidFill>
                <a:srgbClr val="142B48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D029083F-56A0-4AAA-A5CB-CBBDA49B4CD4}"/>
              </a:ext>
            </a:extLst>
          </p:cNvPr>
          <p:cNvSpPr txBox="1">
            <a:spLocks/>
          </p:cNvSpPr>
          <p:nvPr/>
        </p:nvSpPr>
        <p:spPr>
          <a:xfrm>
            <a:off x="4880196" y="5737915"/>
            <a:ext cx="7311804" cy="2413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dultos mayores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polifarmacia, comorbilidad y alteración de farmacocinéticos y farmacodinámicos, cambios renales, hepáticos, entre otros.</a:t>
            </a:r>
          </a:p>
          <a:p>
            <a:pPr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2968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3EA6E400-9A26-42ED-96B3-813B776A19D1}"/>
              </a:ext>
            </a:extLst>
          </p:cNvPr>
          <p:cNvSpPr txBox="1">
            <a:spLocks/>
          </p:cNvSpPr>
          <p:nvPr/>
        </p:nvSpPr>
        <p:spPr>
          <a:xfrm>
            <a:off x="506730" y="112712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ERITEMA MULTIFORME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076D680-C737-4C89-9EB4-A8B75D28E7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978" y="1332258"/>
            <a:ext cx="3857625" cy="526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38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245" y="1176269"/>
            <a:ext cx="7688817" cy="2252731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Reacción a fármacos con eosinofilia y síntomas sistémicos.</a:t>
            </a:r>
          </a:p>
          <a:p>
            <a:pPr lvl="0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Reacción multiorgánica y potencialmente mortal.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 en 1000 o 10000. Mortalidad de 2 a 10%.</a:t>
            </a:r>
          </a:p>
          <a:p>
            <a:pPr lvl="0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Antiepilépticos aromáticos (fenitoína, CMZ, fenobarbital), y sulfonamidas.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72549" y="0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  <p:pic>
        <p:nvPicPr>
          <p:cNvPr id="6" name="Imagen 5" descr="Imagen que contiene persona, hombre, interior, viendo&#10;&#10;Descripción generada automáticamente">
            <a:extLst>
              <a:ext uri="{FF2B5EF4-FFF2-40B4-BE49-F238E27FC236}">
                <a16:creationId xmlns:a16="http://schemas.microsoft.com/office/drawing/2014/main" id="{6080FAF4-3003-4C19-80DF-E8FA0F09C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349" y="1252951"/>
            <a:ext cx="3688504" cy="467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603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329" y="1006792"/>
            <a:ext cx="11178539" cy="2766218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s-CO" sz="2900" b="1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Fisiopatología: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Varios mecanismos implicados.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Polimorfismos </a:t>
            </a: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defectos en la desintoxicación medicamentos (antiepilépticos).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26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arios alelos HLA.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IL-5 </a:t>
            </a: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activa eosinófilos, llama </a:t>
            </a:r>
            <a:r>
              <a:rPr lang="es-CO" sz="26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 activados a fármacos.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2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Reactivación de virus como el HSS, VHH6, 7, CMV y VBB.</a:t>
            </a:r>
          </a:p>
          <a:p>
            <a:pPr marL="800100" lvl="1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33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12746" y="0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</p:spTree>
    <p:extLst>
      <p:ext uri="{BB962C8B-B14F-4D97-AF65-F5344CB8AC3E}">
        <p14:creationId xmlns:p14="http://schemas.microsoft.com/office/powerpoint/2010/main" val="29337979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7ED4DE4A-2FCA-4254-BBAE-E6BDD60F7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080" y="791442"/>
            <a:ext cx="4669654" cy="2908928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410ACC59-49BA-42FE-BF8A-D313E8C445AE}"/>
              </a:ext>
            </a:extLst>
          </p:cNvPr>
          <p:cNvSpPr txBox="1">
            <a:spLocks/>
          </p:cNvSpPr>
          <p:nvPr/>
        </p:nvSpPr>
        <p:spPr>
          <a:xfrm>
            <a:off x="712305" y="137522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99C61B78-B228-4100-ADB1-41F10DB9F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123" y="800303"/>
            <a:ext cx="4286721" cy="513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469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523" y="1053755"/>
            <a:ext cx="10684399" cy="2827683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Clínica: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 a 6 semanas después de iniciar el tratamiento.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Fiebre (85%), exantema (75%).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rupción morbiliforme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edematosa con acentuación folicular.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Raro 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vesículas, pústulas foliculares y no foliculares (20%).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46046" y="40902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88A34117-5A54-4DC8-A645-BED7B99CA97A}"/>
              </a:ext>
            </a:extLst>
          </p:cNvPr>
          <p:cNvSpPr txBox="1">
            <a:spLocks/>
          </p:cNvSpPr>
          <p:nvPr/>
        </p:nvSpPr>
        <p:spPr>
          <a:xfrm>
            <a:off x="5054131" y="3881438"/>
            <a:ext cx="5980043" cy="22383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Comienza en cara, tronco y extremidades.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dema facial es frecuente.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ritrodermia y lesiones purpúricas. </a:t>
            </a: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9473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41006" y="13811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s-CO" dirty="0"/>
              <a:t>DRESS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CE8D449-0F29-4776-82F6-99ABE8EA6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7905" y="1868488"/>
            <a:ext cx="7005290" cy="41886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387881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113" y="1190491"/>
            <a:ext cx="10930227" cy="267914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istémico: adenopatías, alteración de pruebas hepáticas (80%), nefritis intersticial, miocarditis, neumonitis, miositis, tiroiditis, infiltración de eosinófilos en el SNC.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Puede afectar órganos internos luego después de resolver el cuadro cutáneo.</a:t>
            </a: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Evaluar con RegiSCAR 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diagnóstico con puntuación europea: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 2: no hay caso, 2 a 3: caso probable, 4 a 5: posible, &gt;5: verdadero.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21467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</p:spTree>
    <p:extLst>
      <p:ext uri="{BB962C8B-B14F-4D97-AF65-F5344CB8AC3E}">
        <p14:creationId xmlns:p14="http://schemas.microsoft.com/office/powerpoint/2010/main" val="262526891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123" y="1022908"/>
            <a:ext cx="10926748" cy="2594936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RegiSCAR</a:t>
            </a:r>
            <a:r>
              <a:rPr lang="es-CO" sz="2200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sz="2200" b="1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algn="just">
              <a:lnSpc>
                <a:spcPct val="120000"/>
              </a:lnSpc>
              <a:spcAft>
                <a:spcPts val="800"/>
              </a:spcAft>
            </a:pP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iebre, adenopatías, linfocitos atípicos circulantes, hipereosinofilia periférica</a:t>
            </a: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19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Aft>
                <a:spcPts val="800"/>
              </a:spcAft>
            </a:pP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fectación cutánea, afectación de órganos internos</a:t>
            </a: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19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Aft>
                <a:spcPts val="800"/>
              </a:spcAft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Resolución o no en mas o en 15 días</a:t>
            </a: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CO" sz="19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Aft>
                <a:spcPts val="800"/>
              </a:spcAft>
            </a:pP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nalítica negativa para ANA’s, hemocultivos, serología VHA, B o C, serología para chlamydia y Mmycoplasma.</a:t>
            </a:r>
          </a:p>
          <a:p>
            <a:pPr marL="800100" lvl="1" indent="-342900" algn="just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342900" indent="-342900" algn="just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735331" y="15397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</p:spTree>
    <p:extLst>
      <p:ext uri="{BB962C8B-B14F-4D97-AF65-F5344CB8AC3E}">
        <p14:creationId xmlns:p14="http://schemas.microsoft.com/office/powerpoint/2010/main" val="30356525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205898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6E250F4-9671-4C68-888B-69AAD4DD90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3" y="220727"/>
            <a:ext cx="7195930" cy="643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285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767" y="1108489"/>
            <a:ext cx="10873573" cy="243205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 err="1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Dx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diferenciales: otras </a:t>
            </a:r>
            <a:r>
              <a:rPr lang="es-CO" sz="1800" dirty="0" err="1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toxicodermias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, infecciones virales, síndrome hipereosinofílico, linfoma y </a:t>
            </a:r>
            <a:r>
              <a:rPr lang="es-CO" sz="1800" dirty="0" err="1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seudolinfoma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Tratamiento: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1ra línea: corticoides IV u orales con descenso paulatino en semanas o meses. 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MX" sz="18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Compromiso moderado a grave</a:t>
            </a:r>
            <a:r>
              <a:rPr lang="es-MX" sz="1800" b="1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: </a:t>
            </a:r>
            <a:r>
              <a:rPr lang="es-MX" sz="18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40-60mg/d de prednisona.</a:t>
            </a: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MX" sz="18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Mejoría de los síntomas cutáneos, compromiso renal y hepático en la fase aguda.</a:t>
            </a:r>
            <a:endParaRPr lang="es-CO" sz="1800" dirty="0">
              <a:solidFill>
                <a:srgbClr val="142B48"/>
              </a:solidFill>
              <a:latin typeface="Montserrat" pitchFamily="2" charset="77"/>
              <a:ea typeface="Roboto" panose="02000000000000000000" pitchFamily="2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MX" sz="18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No cambia estancia hospitalaria ni mortalidad.</a:t>
            </a: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0000"/>
              </a:lnSpc>
              <a:spcAft>
                <a:spcPts val="800"/>
              </a:spcAft>
              <a:buNone/>
            </a:pPr>
            <a:endParaRPr lang="es-CO" sz="1800" dirty="0">
              <a:solidFill>
                <a:srgbClr val="142B48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0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</p:spTree>
    <p:extLst>
      <p:ext uri="{BB962C8B-B14F-4D97-AF65-F5344CB8AC3E}">
        <p14:creationId xmlns:p14="http://schemas.microsoft.com/office/powerpoint/2010/main" val="155555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49001-7350-4BA3-A194-21FCE1E8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27" y="0"/>
            <a:ext cx="10667999" cy="1325563"/>
          </a:xfrm>
        </p:spPr>
        <p:txBody>
          <a:bodyPr/>
          <a:lstStyle/>
          <a:p>
            <a:r>
              <a:rPr lang="es-CO" dirty="0"/>
              <a:t>FISIOPATOLOGÍA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07F264-97E6-4B1A-9276-B35DC03B3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110008"/>
            <a:ext cx="10667997" cy="231899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O" b="1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b="1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ayoría reacción de hipersensibilidad tipo IV: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O" b="1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IVa</a:t>
            </a:r>
            <a:r>
              <a:rPr lang="es-CO" sz="18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Th1) macrófago protagonista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INFy , proinflamatoria vía TNFa e IL-12 (dermatitis alérgica).</a:t>
            </a:r>
          </a:p>
          <a:p>
            <a:pPr lvl="1"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IVb (Th2)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IL-4, 5 y 13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p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roliferación de LB y secreción de IgE e IgG4</a:t>
            </a:r>
            <a:r>
              <a:rPr lang="es-CO" sz="18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Aumentan </a:t>
            </a:r>
            <a:r>
              <a:rPr lang="es-CO" sz="16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eosinófilos periféricos.</a:t>
            </a:r>
          </a:p>
          <a:p>
            <a:pPr lvl="2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DRESS.</a:t>
            </a:r>
            <a:endParaRPr lang="es-CO" sz="16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  <a:latin typeface="Montserrat" pitchFamily="2" charset="77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0E0899-635E-47F9-9A51-12869CFCBA5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301531" y="3902765"/>
            <a:ext cx="6598921" cy="24133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IVc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LT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células efectoras vía citotoxicidad directa: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ecreción de granzimas B, granulosina.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xpresión de Fas y FasL (CD95 y CD95L).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rotes máculopapulares y necrolisis epidérmicas.</a:t>
            </a:r>
          </a:p>
          <a:p>
            <a:pPr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IVd 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CXCL8 (IL-8), y GM-CSF 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atrae 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neutrófilos y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granulocitos: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PEGA.</a:t>
            </a: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958854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813" y="1259822"/>
            <a:ext cx="10840525" cy="2169178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Mantener tratamiento durante al menos 8 semanas y realizar reducción gradual de la dosis.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Predisposición a infecciones, reactivación viral, hiperglicemia, epitelialización retardada, estancia hospitalaria, hipokalemia</a:t>
            </a:r>
            <a:endParaRPr lang="es-CO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es-CO" dirty="0">
              <a:solidFill>
                <a:srgbClr val="142B48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es-CO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es-CO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799" y="0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45EFF4-552A-F145-A51C-B8537C56F1B8}"/>
              </a:ext>
            </a:extLst>
          </p:cNvPr>
          <p:cNvSpPr/>
          <p:nvPr/>
        </p:nvSpPr>
        <p:spPr>
          <a:xfrm>
            <a:off x="5111942" y="4003265"/>
            <a:ext cx="665598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IgIV: no respuesta adecuada a los esteroides o en fases tardías:</a:t>
            </a:r>
          </a:p>
          <a:p>
            <a:pPr marL="800100" lvl="1" indent="-342900" algn="just">
              <a:spcAft>
                <a:spcPts val="800"/>
              </a:spcAft>
              <a:buFont typeface="Wingdings" pitchFamily="2" charset="2"/>
              <a:buChar char="§"/>
            </a:pPr>
            <a:r>
              <a:rPr lang="es-MX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Dosis usuales: 400 mg/kg/día x 5 días.</a:t>
            </a:r>
          </a:p>
          <a:p>
            <a:pPr marL="800100" lvl="1" indent="-342900" algn="just">
              <a:spcAft>
                <a:spcPts val="800"/>
              </a:spcAft>
              <a:buFont typeface="Wingdings" pitchFamily="2" charset="2"/>
              <a:buChar char="§"/>
            </a:pPr>
            <a:r>
              <a:rPr lang="es-MX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 gr/kg durante 3 a 5 días.</a:t>
            </a:r>
          </a:p>
          <a:p>
            <a:pPr marL="800100" lvl="1" indent="-342900" algn="just">
              <a:spcAft>
                <a:spcPts val="800"/>
              </a:spcAft>
              <a:buFont typeface="Wingdings" pitchFamily="2" charset="2"/>
              <a:buChar char="§"/>
            </a:pPr>
            <a:r>
              <a:rPr lang="es-MX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No ensayos clínicos contundentes.</a:t>
            </a:r>
          </a:p>
        </p:txBody>
      </p:sp>
    </p:spTree>
    <p:extLst>
      <p:ext uri="{BB962C8B-B14F-4D97-AF65-F5344CB8AC3E}">
        <p14:creationId xmlns:p14="http://schemas.microsoft.com/office/powerpoint/2010/main" val="15928663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784" y="1322183"/>
            <a:ext cx="11456669" cy="308499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Ciclosporina: r</a:t>
            </a:r>
            <a:r>
              <a:rPr lang="es-MX" sz="18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eportes de casos con dosis de </a:t>
            </a:r>
            <a:r>
              <a:rPr lang="es-MX" sz="1800" u="sng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2mg/kg/d, </a:t>
            </a:r>
            <a:r>
              <a:rPr lang="es-MX" sz="18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resultados favorables:</a:t>
            </a: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MX" sz="16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No progresa la enfermedad.</a:t>
            </a: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MX" sz="16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Nefrotoxicidad, riesgo de malignidad, hepatoxicidad, y riesgo de infecciones.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MX" sz="18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TNFa: reportes de caso, riesgo de sepsis.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MX" sz="1800" dirty="0">
                <a:solidFill>
                  <a:srgbClr val="142B48"/>
                </a:solidFill>
                <a:latin typeface="Montserrat" pitchFamily="2" charset="77"/>
                <a:ea typeface="Roboto" panose="02000000000000000000" pitchFamily="2" charset="0"/>
                <a:sym typeface="Wingdings" panose="05000000000000000000" pitchFamily="2" charset="2"/>
              </a:rPr>
              <a:t>N-acetilcisteína: en pacientes con falla hepática o hepatitis fulminante.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MX" dirty="0">
              <a:solidFill>
                <a:srgbClr val="142B48"/>
              </a:solidFill>
              <a:latin typeface="Montserrat" pitchFamily="2" charset="77"/>
              <a:ea typeface="Roboto" panose="02000000000000000000" pitchFamily="2" charset="0"/>
              <a:sym typeface="Wingdings" panose="05000000000000000000" pitchFamily="2" charset="2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solidFill>
                <a:srgbClr val="142B48"/>
              </a:solidFill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153987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DRESS</a:t>
            </a:r>
          </a:p>
        </p:txBody>
      </p:sp>
    </p:spTree>
    <p:extLst>
      <p:ext uri="{BB962C8B-B14F-4D97-AF65-F5344CB8AC3E}">
        <p14:creationId xmlns:p14="http://schemas.microsoft.com/office/powerpoint/2010/main" val="324068639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256" y="1137878"/>
            <a:ext cx="10320493" cy="286385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Pustulosis exantematosa generalizada aguda.</a:t>
            </a:r>
            <a:endParaRPr lang="es-MX" sz="1800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Montserrat" pitchFamily="2" charset="77"/>
              <a:ea typeface="Calibri" panose="020F0502020204030204" pitchFamily="34" charset="0"/>
              <a:sym typeface="Wingdings" panose="05000000000000000000" pitchFamily="2" charset="2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ármacos comunes: </a:t>
            </a:r>
            <a:r>
              <a:rPr lang="es-CO" sz="1800" dirty="0" err="1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pristanamicina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O" sz="1800" dirty="0" err="1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aminopenicilinas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, quinolonas, hidroxicloroquina, sulfonamidas, </a:t>
            </a:r>
            <a:r>
              <a:rPr lang="es-CO" sz="1800" dirty="0" err="1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terbinafina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CO" sz="1800" dirty="0" err="1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diltiazem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, ketoconazol, fluconazol.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También ha sido asociado a parvovirus B19, chlamydia y citomegalovirus.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Casos raros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intoxicación por mercurio y mordedura de araña.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Mortalidad 5%.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endParaRPr lang="es-CO" sz="1800" dirty="0"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533234" y="41033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PEGA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DBFED34-946E-4423-ACDA-A24D5D5B3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0660" y="3429000"/>
            <a:ext cx="3326295" cy="3274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532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758" y="1068533"/>
            <a:ext cx="11456669" cy="28638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Antígeno del fármaco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se presenta a los LTCD4 y LTCD8.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igran a la epidermis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perforinas y granzimas destruyen queratinocitos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forman vesículas.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CXCL8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quimio atrayente de neutrófilos (vesículas estériles).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Citoquinas Th1 como el INFy y el GM-CSF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aumenta la supervivencia de los neutrófilos.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Citoquinas Th2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IL 4 y 5, atrayente de eosinófilos (30% de pacientes).</a:t>
            </a:r>
          </a:p>
          <a:p>
            <a:pPr lvl="1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0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PEGA</a:t>
            </a:r>
          </a:p>
        </p:txBody>
      </p:sp>
    </p:spTree>
    <p:extLst>
      <p:ext uri="{BB962C8B-B14F-4D97-AF65-F5344CB8AC3E}">
        <p14:creationId xmlns:p14="http://schemas.microsoft.com/office/powerpoint/2010/main" val="6581371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271" y="1461880"/>
            <a:ext cx="10445859" cy="23111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Citoquinas Th17 </a:t>
            </a: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 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IL-17b y 22 , producción de CXCL8.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Mutaciones gen de la IL36RN </a:t>
            </a: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codifica el antagonista de la IL-36 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acumulación de las Il-36 y la producción de Il-6, 8, 1ª y 1b:</a:t>
            </a:r>
          </a:p>
          <a:p>
            <a:pPr lvl="1">
              <a:lnSpc>
                <a:spcPct val="10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Acumulación y producción de pústulas.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897836" y="136317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PEGA</a:t>
            </a:r>
          </a:p>
        </p:txBody>
      </p:sp>
    </p:spTree>
    <p:extLst>
      <p:ext uri="{BB962C8B-B14F-4D97-AF65-F5344CB8AC3E}">
        <p14:creationId xmlns:p14="http://schemas.microsoft.com/office/powerpoint/2010/main" val="409640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7FD57B-33FA-459D-A10C-6FEC2345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280" y="1276350"/>
            <a:ext cx="11456669" cy="24966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Clínica: decenas o cientos de pústulas estériles: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 foliculares con una base eritematosa descamativa.</a:t>
            </a:r>
            <a:endParaRPr lang="es-CO" sz="19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hay compromiso mucoso.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onas de intertrigo y en el tronco.</a:t>
            </a:r>
          </a:p>
          <a:p>
            <a:pPr lvl="1">
              <a:lnSpc>
                <a:spcPct val="120000"/>
              </a:lnSpc>
              <a:spcAft>
                <a:spcPts val="800"/>
              </a:spcAft>
            </a:pP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Prurito asociado.</a:t>
            </a:r>
          </a:p>
          <a:p>
            <a:pPr marL="800100" lvl="1" indent="-342900">
              <a:lnSpc>
                <a:spcPct val="12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153987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PEGA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E57B13A1-DD77-4451-AC61-B89569BD1C1D}"/>
              </a:ext>
            </a:extLst>
          </p:cNvPr>
          <p:cNvSpPr txBox="1">
            <a:spLocks/>
          </p:cNvSpPr>
          <p:nvPr/>
        </p:nvSpPr>
        <p:spPr>
          <a:xfrm>
            <a:off x="5035827" y="3819048"/>
            <a:ext cx="6669487" cy="2152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ompromiso sistémico: daño renal, hepático, pulmonar, hemograma (leucocitosis y neutrofilia), fiebre, elevación de la PCR.</a:t>
            </a:r>
          </a:p>
          <a:p>
            <a:pPr algn="just">
              <a:lnSpc>
                <a:spcPct val="10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5371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85801" y="153987"/>
            <a:ext cx="1117853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PEGA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396A1E2-B35C-48BC-AC5D-7224527B0C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489" y="582473"/>
            <a:ext cx="4308929" cy="3190537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AB3575E-644E-434A-A05B-810C8A258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2532" y="3117304"/>
            <a:ext cx="2754086" cy="35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5715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653347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s-CO" dirty="0"/>
              <a:t>PEGA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857BD81-9420-4227-A534-106E6C89C3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2364" y="2233405"/>
            <a:ext cx="6280853" cy="4351338"/>
          </a:xfrm>
          <a:prstGeom prst="rect">
            <a:avLst/>
          </a:prstGeom>
          <a:noFill/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32B572FB-29F8-4314-9FDE-673D60D457CA}"/>
              </a:ext>
            </a:extLst>
          </p:cNvPr>
          <p:cNvSpPr txBox="1">
            <a:spLocks/>
          </p:cNvSpPr>
          <p:nvPr/>
        </p:nvSpPr>
        <p:spPr>
          <a:xfrm>
            <a:off x="903784" y="1166439"/>
            <a:ext cx="11469590" cy="21526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Histología: pústulas subcórneas, intracórneas o intraepidérmicas que contienen eosinófilos.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nfiltrado de neutrófilos y eosinófilos.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1896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599660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s-CO" dirty="0"/>
              <a:t>PEGA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32B572FB-29F8-4314-9FDE-673D60D457CA}"/>
              </a:ext>
            </a:extLst>
          </p:cNvPr>
          <p:cNvSpPr txBox="1">
            <a:spLocks/>
          </p:cNvSpPr>
          <p:nvPr/>
        </p:nvSpPr>
        <p:spPr>
          <a:xfrm>
            <a:off x="941071" y="1032029"/>
            <a:ext cx="10651269" cy="260805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Aft>
                <a:spcPts val="800"/>
              </a:spcAft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EuroSCAR </a:t>
            </a: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clasifica a los pacientes en PEGA definitiva, probable, posible o no PEGA: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orfología, curso clínico (hallazgos clínicos y paraclínicos) e histología.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Definitivo: 8 a 12, probable de 5 a 7, posible de 1 a 4 y no si es 0.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  <a:buFont typeface="Wingdings" pitchFamily="2" charset="2"/>
              <a:buChar char="§"/>
            </a:pP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DDx</a:t>
            </a: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 psoriasis pustular generalizada aguda, vasculitis pustular, dermatosis pustular subcórnea (síndrome de Sneddon Wilkinson), y otras toxicodermias.</a:t>
            </a:r>
          </a:p>
          <a:p>
            <a:pPr lvl="1" algn="just">
              <a:lnSpc>
                <a:spcPct val="110000"/>
              </a:lnSpc>
              <a:spcAft>
                <a:spcPts val="800"/>
              </a:spcAft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6592114-17D1-4873-9E55-B4577BEBC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577" y="3691634"/>
            <a:ext cx="3860941" cy="2996702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F2BF961-4D1A-47CD-A4E2-6FD1A8D98C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2442" y="3524249"/>
            <a:ext cx="2542358" cy="321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2324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AD0F818-0E53-4C7E-9982-D4BB9513FDEF}"/>
              </a:ext>
            </a:extLst>
          </p:cNvPr>
          <p:cNvSpPr txBox="1">
            <a:spLocks/>
          </p:cNvSpPr>
          <p:nvPr/>
        </p:nvSpPr>
        <p:spPr>
          <a:xfrm>
            <a:off x="732183" y="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s-CO" dirty="0"/>
              <a:t>PEGA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32B572FB-29F8-4314-9FDE-673D60D457CA}"/>
              </a:ext>
            </a:extLst>
          </p:cNvPr>
          <p:cNvSpPr txBox="1">
            <a:spLocks/>
          </p:cNvSpPr>
          <p:nvPr/>
        </p:nvSpPr>
        <p:spPr>
          <a:xfrm>
            <a:off x="1196008" y="1117323"/>
            <a:ext cx="11250929" cy="30849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s-CO" sz="2200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uitar el fármaco.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ompresas húmedas.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Antibióticos 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signos de sobre infección.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s-CO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orticoides de alta potencia que mejoran el prurito.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es-CO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90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49001-7350-4BA3-A194-21FCE1E8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019" y="0"/>
            <a:ext cx="10667999" cy="1325563"/>
          </a:xfrm>
        </p:spPr>
        <p:txBody>
          <a:bodyPr/>
          <a:lstStyle/>
          <a:p>
            <a:r>
              <a:rPr lang="es-CO" dirty="0"/>
              <a:t>FISIOPATOLOGÍA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626BA703-4606-4CBA-B2A1-FEC510E6F7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4068" y="1860420"/>
            <a:ext cx="7262362" cy="345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38563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7" y="0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EBE11-EE33-4C22-B8D3-61449764D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0479" y="1169198"/>
            <a:ext cx="10515600" cy="218122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mergencias raras, pero con mortalidad alta: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cs typeface="Times New Roman" panose="02020603050405020304" pitchFamily="18" charset="0"/>
              </a:rPr>
              <a:t>SSJ: 1 A 5%.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cs typeface="Times New Roman" panose="02020603050405020304" pitchFamily="18" charset="0"/>
              </a:rPr>
              <a:t>NET: 25 A 35%.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1.9 casos por millón de habitantes.</a:t>
            </a:r>
            <a:endParaRPr lang="es-CO" sz="1800" dirty="0">
              <a:latin typeface="Montserrat" panose="00000500000000000000" pitchFamily="50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spectro de reacciones cutáneas severas epidermolíticas (necrosis de la epidermis):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 diferencian por la extensión de piel afectada.</a:t>
            </a: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0267648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35" y="32820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EBE11-EE33-4C22-B8D3-61449764D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048994"/>
            <a:ext cx="10515600" cy="28214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s-CO" sz="19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9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omorbilidades asociadas: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s-CO" sz="17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CO" sz="17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ipo de medicación.</a:t>
            </a:r>
            <a:endParaRPr lang="es-CO" sz="17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s-CO" sz="17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s-CO" sz="17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ariantes de HLA  y enzimas metabólicas (HLA-B*1502 en pacientes asiáticos).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s-CO" sz="17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7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oexistencia de cáncer, radioterapia.</a:t>
            </a:r>
            <a:endParaRPr lang="es-CO" sz="17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§"/>
            </a:pPr>
            <a:r>
              <a:rPr lang="es-CO" sz="17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17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iertas enfermedades infecciosas.</a:t>
            </a:r>
          </a:p>
          <a:p>
            <a:pPr>
              <a:lnSpc>
                <a:spcPct val="12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1922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síndrome de dos pacientes con estomatitis severa con necrosis, conjuntivitis purulenta  y maculas purpúricas.</a:t>
            </a:r>
          </a:p>
          <a:p>
            <a:pPr>
              <a:lnSpc>
                <a:spcPct val="12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</a:pPr>
            <a:endParaRPr lang="es-CO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25A3238-204A-417B-9C9F-B92BBA678107}"/>
              </a:ext>
            </a:extLst>
          </p:cNvPr>
          <p:cNvSpPr txBox="1">
            <a:spLocks/>
          </p:cNvSpPr>
          <p:nvPr/>
        </p:nvSpPr>
        <p:spPr>
          <a:xfrm>
            <a:off x="4837044" y="4069180"/>
            <a:ext cx="7156174" cy="2181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edicamentos desencadenantes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alopurinol, penicilinas, antibióticos, fenitoína, AINE’s.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NET antecedente de exposición a medicamentos (95%):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80% hay una relación causal.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SSJ el 50%.</a:t>
            </a:r>
          </a:p>
          <a:p>
            <a:pPr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32979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896" y="73577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EBE11-EE33-4C22-B8D3-61449764D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0478" y="1237181"/>
            <a:ext cx="10515600" cy="2277547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Fisiopatología 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parcialmente entendida, se postulan 3 mecanismos: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nión covalente del medicamento a un péptido celular (hapteno/</a:t>
            </a:r>
            <a:r>
              <a:rPr lang="es-CO" sz="1600" dirty="0" err="1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prohapteno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Unión no covalente con interacción directa con MHCI.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Presentación del medicamento vía MHC tipo I.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 medicamento o epítopo se va a unir directamente con el MHC o el receptor de LT: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es necesaria la presentación.</a:t>
            </a:r>
          </a:p>
          <a:p>
            <a:pPr lvl="1" algn="just"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25A3238-204A-417B-9C9F-B92BBA678107}"/>
              </a:ext>
            </a:extLst>
          </p:cNvPr>
          <p:cNvSpPr txBox="1">
            <a:spLocks/>
          </p:cNvSpPr>
          <p:nvPr/>
        </p:nvSpPr>
        <p:spPr>
          <a:xfrm>
            <a:off x="6731000" y="3830641"/>
            <a:ext cx="5257800" cy="2181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1183AFC8-B23E-4E94-8678-58A1E40F2071}"/>
              </a:ext>
            </a:extLst>
          </p:cNvPr>
          <p:cNvSpPr txBox="1">
            <a:spLocks/>
          </p:cNvSpPr>
          <p:nvPr/>
        </p:nvSpPr>
        <p:spPr>
          <a:xfrm>
            <a:off x="5093252" y="3514728"/>
            <a:ext cx="7098748" cy="2978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xpresión de Fas L (queratinocitos).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ecreción de granulosina y anexina A1 (LT cutáneos).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Apoptosis o necroapoptosis.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Líquido de las ampollas 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mayor cantidad de LT Th17.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543543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10515600" cy="113313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EBE11-EE33-4C22-B8D3-61449764D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83974" y="1146560"/>
            <a:ext cx="10515600" cy="26130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Pródromos: ardor ocular, dolor o dificultad al tragar y fiebre. Horas o días antes.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Inician usualmente en región preesternal, palmas, plantas y cara.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90%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eritema y erosiones de mucosa bucal, genital u ocular: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lgunos casos en tracto respiratorio y gastrointestinal.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Lesiones iniciales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máculas eritematosas que pueden o no estar infiltradas: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ienden a coalescer y forman ampollas tensas.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Áreas de desprendimiento epidérmico </a:t>
            </a: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zonas de erosión.</a:t>
            </a:r>
            <a:endParaRPr lang="es-CO" sz="16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endParaRPr lang="es-CO" sz="1800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9B82ED1-8378-4D3C-AE7F-A1FA24B426AB}"/>
              </a:ext>
            </a:extLst>
          </p:cNvPr>
          <p:cNvSpPr txBox="1">
            <a:spLocks/>
          </p:cNvSpPr>
          <p:nvPr/>
        </p:nvSpPr>
        <p:spPr>
          <a:xfrm>
            <a:off x="5155096" y="3974547"/>
            <a:ext cx="6920948" cy="2613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Clasificadas dependiendo del área corporal afectada.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10% es SSJ y &gt;30% es NET.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Entre el 10 al 30% </a:t>
            </a: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s-CO" sz="1800" dirty="0"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síndrome de solapamiento SSJ y NET.</a:t>
            </a:r>
          </a:p>
          <a:p>
            <a:pPr>
              <a:lnSpc>
                <a:spcPct val="100000"/>
              </a:lnSpc>
            </a:pP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</a:pPr>
            <a:endParaRPr lang="es-CO" dirty="0"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80723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2" y="150813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pic>
        <p:nvPicPr>
          <p:cNvPr id="8" name="Imagen 7" descr="Imagen que contiene tatuaje, hombre, vistiendo, sombrero&#10;&#10;Descripción generada automáticamente">
            <a:extLst>
              <a:ext uri="{FF2B5EF4-FFF2-40B4-BE49-F238E27FC236}">
                <a16:creationId xmlns:a16="http://schemas.microsoft.com/office/drawing/2014/main" id="{E0C22210-354D-45CD-A3A7-E223EBD44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694" y="4158765"/>
            <a:ext cx="3992697" cy="2617435"/>
          </a:xfrm>
          <a:prstGeom prst="rect">
            <a:avLst/>
          </a:prstGeom>
        </p:spPr>
      </p:pic>
      <p:pic>
        <p:nvPicPr>
          <p:cNvPr id="10" name="Imagen 9" descr="Texto&#10;&#10;Descripción generada automáticamente con confianza baja">
            <a:extLst>
              <a:ext uri="{FF2B5EF4-FFF2-40B4-BE49-F238E27FC236}">
                <a16:creationId xmlns:a16="http://schemas.microsoft.com/office/drawing/2014/main" id="{37B5FEB6-78F9-4FAA-AE70-791E029EBF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693" y="1315976"/>
            <a:ext cx="3992697" cy="261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25485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48" y="190569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pic>
        <p:nvPicPr>
          <p:cNvPr id="4" name="Imagen 3" descr="Imagen que contiene persona, hombre, comiendo, comida&#10;&#10;Descripción generada automáticamente">
            <a:extLst>
              <a:ext uri="{FF2B5EF4-FFF2-40B4-BE49-F238E27FC236}">
                <a16:creationId xmlns:a16="http://schemas.microsoft.com/office/drawing/2014/main" id="{25FF88C1-7BCE-4E50-BE14-564016DC99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3791" y="2050538"/>
            <a:ext cx="4077252" cy="4368484"/>
          </a:xfrm>
          <a:prstGeom prst="rect">
            <a:avLst/>
          </a:prstGeom>
        </p:spPr>
      </p:pic>
      <p:pic>
        <p:nvPicPr>
          <p:cNvPr id="6" name="Imagen 5" descr="Imagen que contiene interior, ropa, hombre, viejo&#10;&#10;Descripción generada automáticamente">
            <a:extLst>
              <a:ext uri="{FF2B5EF4-FFF2-40B4-BE49-F238E27FC236}">
                <a16:creationId xmlns:a16="http://schemas.microsoft.com/office/drawing/2014/main" id="{2F31BCB8-1603-4B04-9ACE-CAA7F69F84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2238" y="2050538"/>
            <a:ext cx="2845582" cy="436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7236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50813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pic>
        <p:nvPicPr>
          <p:cNvPr id="10" name="Imagen 9" descr="Imagen que contiene vaca, café, puesto, tabla&#10;&#10;Descripción generada automáticamente">
            <a:extLst>
              <a:ext uri="{FF2B5EF4-FFF2-40B4-BE49-F238E27FC236}">
                <a16:creationId xmlns:a16="http://schemas.microsoft.com/office/drawing/2014/main" id="{1A026B76-DDB7-49FE-AB67-1EB62CE9FB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608229" y="2843497"/>
            <a:ext cx="5080398" cy="2346156"/>
          </a:xfrm>
          <a:prstGeom prst="rect">
            <a:avLst/>
          </a:prstGeom>
        </p:spPr>
      </p:pic>
      <p:pic>
        <p:nvPicPr>
          <p:cNvPr id="12" name="Imagen 11" descr="Imagen que contiene comida, perro, tabla, café&#10;&#10;Descripción generada automáticamente">
            <a:extLst>
              <a:ext uri="{FF2B5EF4-FFF2-40B4-BE49-F238E27FC236}">
                <a16:creationId xmlns:a16="http://schemas.microsoft.com/office/drawing/2014/main" id="{FCC2AC39-DE00-4B95-9757-142C18B911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800" y="1476376"/>
            <a:ext cx="2346156" cy="508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27646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2" y="18291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EBE11-EE33-4C22-B8D3-61449764D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110843"/>
            <a:ext cx="10515600" cy="289517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Complicaciones: hiper o hipopigmentación (62,5%), distrofia ungular (37,5%), complicaciones oculares (50%).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Dx Dif: enfermedades ampollosas autoinmunes, eritema multiforme, síndrome de piel escaldada: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Biopsias para IF.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Calcular el SCORETEN: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Evalúa pronóstico y mortalid</a:t>
            </a:r>
            <a:r>
              <a:rPr lang="es-CO" sz="16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Controversia sobre su uso.</a:t>
            </a:r>
          </a:p>
          <a:p>
            <a:pPr algn="just"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D78B06B-6C6A-436A-9296-6C5AC80AE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3583" y="2260478"/>
            <a:ext cx="3230217" cy="444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343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720" y="17415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EBE11-EE33-4C22-B8D3-61449764D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1451" y="1159987"/>
            <a:ext cx="5045765" cy="285320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Tratamiento:</a:t>
            </a:r>
          </a:p>
          <a:p>
            <a:pPr algn="just">
              <a:lnSpc>
                <a:spcPct val="11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hay consenso sobre medicamentos.</a:t>
            </a:r>
          </a:p>
          <a:p>
            <a:pPr algn="just"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Medidas generales.</a:t>
            </a:r>
          </a:p>
          <a:p>
            <a:pPr algn="just">
              <a:lnSpc>
                <a:spcPct val="11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Hospitalizar en UCI o quemados.</a:t>
            </a:r>
          </a:p>
          <a:p>
            <a:pPr algn="just">
              <a:lnSpc>
                <a:spcPct val="11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Aislamiento por contacto (infecciones).</a:t>
            </a:r>
          </a:p>
          <a:p>
            <a:pPr algn="just">
              <a:lnSpc>
                <a:spcPct val="11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Ambiente cálido (hipotermia).</a:t>
            </a:r>
            <a:endParaRPr lang="es-CO" sz="18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</a:pPr>
            <a:endParaRPr lang="es-C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</a:pPr>
            <a:endParaRPr lang="es-CO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9C9B4511-EA9F-4208-BB75-FB5B175A0E12}"/>
              </a:ext>
            </a:extLst>
          </p:cNvPr>
          <p:cNvSpPr txBox="1">
            <a:spLocks/>
          </p:cNvSpPr>
          <p:nvPr/>
        </p:nvSpPr>
        <p:spPr>
          <a:xfrm>
            <a:off x="6182687" y="1280079"/>
            <a:ext cx="5675246" cy="26130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Colchones de baja presión y sabanas antiadherentes.</a:t>
            </a:r>
          </a:p>
          <a:p>
            <a:pPr algn="just">
              <a:lnSpc>
                <a:spcPct val="110000"/>
              </a:lnSpc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Suspender medicamentos.</a:t>
            </a:r>
          </a:p>
          <a:p>
            <a:pPr algn="just">
              <a:lnSpc>
                <a:spcPct val="110000"/>
              </a:lnSpc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Valoración diaria por oftalmología: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CO" sz="16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Lubricar y liberar adherencias.</a:t>
            </a:r>
          </a:p>
          <a:p>
            <a:pPr algn="just">
              <a:lnSpc>
                <a:spcPct val="110000"/>
              </a:lnSpc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Paraclínicos al menos 3 veces por semana.</a:t>
            </a:r>
          </a:p>
          <a:p>
            <a:pPr algn="just">
              <a:lnSpc>
                <a:spcPct val="110000"/>
              </a:lnSpc>
            </a:pPr>
            <a:r>
              <a:rPr lang="es-CO" sz="1800" dirty="0"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Líquidos y electrolitos</a:t>
            </a:r>
          </a:p>
          <a:p>
            <a:pPr algn="just">
              <a:lnSpc>
                <a:spcPct val="110000"/>
              </a:lnSpc>
            </a:pPr>
            <a:endParaRPr lang="es-CO" sz="1800" dirty="0"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10000"/>
              </a:lnSpc>
            </a:pPr>
            <a:endParaRPr lang="es-CO" sz="1800" dirty="0">
              <a:latin typeface="Montserrat" pitchFamily="2" charset="77"/>
            </a:endParaRP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79F13C0E-E4C3-47D3-B2AA-1AC10A2CDC0C}"/>
              </a:ext>
            </a:extLst>
          </p:cNvPr>
          <p:cNvSpPr txBox="1">
            <a:spLocks/>
          </p:cNvSpPr>
          <p:nvPr/>
        </p:nvSpPr>
        <p:spPr>
          <a:xfrm>
            <a:off x="6209191" y="4081789"/>
            <a:ext cx="5431183" cy="276983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Analgesia y terapia física precoz.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Valoración por nutrición.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Glicemia (estrés fisiológico).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vendajes adhesivos.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Evitar sulfadiazina de plata.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Desbridamiento de piel (controversial).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antibióticos profilácticos.</a:t>
            </a:r>
          </a:p>
          <a:p>
            <a:pPr lvl="1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918331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0814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EBE11-EE33-4C22-B8D3-61449764D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2800" y="1236050"/>
            <a:ext cx="10795000" cy="2409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farmacológico: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Controversial.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No hay consensos, la mayoría son opiniones de expertos o basados en casos clínicos.</a:t>
            </a:r>
          </a:p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Menos de 72 h 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pulsos de dexametasona (1,5 mg/kg/día), por 3 días: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No cambian mortalidad.</a:t>
            </a:r>
            <a:endParaRPr lang="es-CO" sz="1600" dirty="0">
              <a:effectLst/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Terapia HAT:  hidrocortisona, ácido ascórbico y tiamina.</a:t>
            </a:r>
          </a:p>
          <a:p>
            <a:pPr lvl="1">
              <a:lnSpc>
                <a:spcPct val="100000"/>
              </a:lnSpc>
            </a:pPr>
            <a:endParaRPr lang="es-CO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D95488C-615E-41F3-B86F-69358D1FE41D}"/>
              </a:ext>
            </a:extLst>
          </p:cNvPr>
          <p:cNvSpPr txBox="1">
            <a:spLocks/>
          </p:cNvSpPr>
          <p:nvPr/>
        </p:nvSpPr>
        <p:spPr>
          <a:xfrm>
            <a:off x="5009322" y="3886201"/>
            <a:ext cx="6877878" cy="2409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CO" sz="1800" dirty="0"/>
              <a:t>Inmunoglobulina IV:</a:t>
            </a:r>
          </a:p>
          <a:p>
            <a:pPr lvl="1">
              <a:lnSpc>
                <a:spcPct val="100000"/>
              </a:lnSpc>
            </a:pPr>
            <a:r>
              <a:rPr lang="es-CO" sz="1600" dirty="0"/>
              <a:t>Solo para casos refractarios.</a:t>
            </a:r>
          </a:p>
          <a:p>
            <a:pPr lvl="1">
              <a:lnSpc>
                <a:spcPct val="100000"/>
              </a:lnSpc>
            </a:pPr>
            <a:r>
              <a:rPr lang="es-CO" sz="1600" dirty="0"/>
              <a:t>400 mg/día o 2 g/kg dosis total de 3 a 5 días.</a:t>
            </a:r>
          </a:p>
          <a:p>
            <a:pPr lvl="1">
              <a:lnSpc>
                <a:spcPct val="100000"/>
              </a:lnSpc>
            </a:pPr>
            <a:r>
              <a:rPr lang="es-CO" sz="1600" dirty="0"/>
              <a:t>No mejora la mortalidad.</a:t>
            </a:r>
          </a:p>
          <a:p>
            <a:pPr lvl="1">
              <a:lnSpc>
                <a:spcPct val="100000"/>
              </a:lnSpc>
            </a:pPr>
            <a:r>
              <a:rPr lang="es-CO" sz="1600" dirty="0"/>
              <a:t>Seguimiento paraclínico.</a:t>
            </a:r>
          </a:p>
        </p:txBody>
      </p:sp>
    </p:spTree>
    <p:extLst>
      <p:ext uri="{BB962C8B-B14F-4D97-AF65-F5344CB8AC3E}">
        <p14:creationId xmlns:p14="http://schemas.microsoft.com/office/powerpoint/2010/main" val="290189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49001-7350-4BA3-A194-21FCE1E8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523" y="0"/>
            <a:ext cx="10667999" cy="1325563"/>
          </a:xfrm>
        </p:spPr>
        <p:txBody>
          <a:bodyPr/>
          <a:lstStyle/>
          <a:p>
            <a:r>
              <a:rPr lang="es-CO" dirty="0"/>
              <a:t>FISIOPATOLOGÍA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07F264-97E6-4B1A-9276-B35DC03B3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202772"/>
            <a:ext cx="10667997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Primer contacto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5 o 7 días (etapa de sensibilización).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Contactos posteriores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 entre 6 a 12 horas.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En el primer mes de aplicación del medicamento.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ntre 8 a 72 horas en 57 pacientes (33.7%).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ntre 5 a 30 días (20,7%)</a:t>
            </a:r>
          </a:p>
          <a:p>
            <a:pPr algn="just">
              <a:lnSpc>
                <a:spcPct val="100000"/>
              </a:lnSpc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  <a:latin typeface="Montserrat" pitchFamily="2" charset="77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0E0899-635E-47F9-9A51-12869CFCBA5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17078" y="3773010"/>
            <a:ext cx="6312920" cy="2413346"/>
          </a:xfrm>
        </p:spPr>
        <p:txBody>
          <a:bodyPr/>
          <a:lstStyle/>
          <a:p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enor a una hora en 18,3%. </a:t>
            </a:r>
          </a:p>
          <a:p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ntre 1 a 8 horas (13%).</a:t>
            </a:r>
            <a:endParaRPr lang="es-CO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56865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0"/>
            <a:ext cx="10515600" cy="1325563"/>
          </a:xfrm>
        </p:spPr>
        <p:txBody>
          <a:bodyPr/>
          <a:lstStyle/>
          <a:p>
            <a:r>
              <a:rPr lang="es-CO" dirty="0"/>
              <a:t>NECROLISIS EPIDÉRMICAS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DEBE11-EE33-4C22-B8D3-61449764D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3602" y="1131820"/>
            <a:ext cx="10795000" cy="240982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Tratamiento </a:t>
            </a:r>
            <a:r>
              <a:rPr lang="es-CO" sz="2200" b="1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s-CO" sz="2200" b="1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armacológico:</a:t>
            </a:r>
          </a:p>
          <a:p>
            <a:pPr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</a:rPr>
              <a:t>Ciclosporina </a:t>
            </a:r>
            <a:r>
              <a:rPr lang="es-CO" dirty="0">
                <a:latin typeface="Montserrat" panose="00000500000000000000" pitchFamily="50" charset="0"/>
                <a:sym typeface="Wingdings" panose="05000000000000000000" pitchFamily="2" charset="2"/>
              </a:rPr>
              <a:t> 3 a 5 mg/kg/día: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sym typeface="Wingdings" panose="05000000000000000000" pitchFamily="2" charset="2"/>
              </a:rPr>
              <a:t>Controversia si es de 3 a 7 días o más de 10 días.</a:t>
            </a:r>
          </a:p>
          <a:p>
            <a:pPr lvl="1"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  <a:sym typeface="Wingdings" panose="05000000000000000000" pitchFamily="2" charset="2"/>
              </a:rPr>
              <a:t>Reduce mortalidad y mejora el SCORTEN.</a:t>
            </a:r>
          </a:p>
          <a:p>
            <a:pPr>
              <a:lnSpc>
                <a:spcPct val="100000"/>
              </a:lnSpc>
            </a:pPr>
            <a:r>
              <a:rPr lang="es-CO" dirty="0">
                <a:latin typeface="Montserrat" panose="00000500000000000000" pitchFamily="50" charset="0"/>
                <a:sym typeface="Wingdings" panose="05000000000000000000" pitchFamily="2" charset="2"/>
              </a:rPr>
              <a:t>Inhibidores TNFa  no hay recomendaciones claras.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6D95488C-615E-41F3-B86F-69358D1FE41D}"/>
              </a:ext>
            </a:extLst>
          </p:cNvPr>
          <p:cNvSpPr txBox="1">
            <a:spLocks/>
          </p:cNvSpPr>
          <p:nvPr/>
        </p:nvSpPr>
        <p:spPr>
          <a:xfrm>
            <a:off x="4956313" y="3886201"/>
            <a:ext cx="6930887" cy="2409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CO" dirty="0"/>
              <a:t>N- acetilcisteina: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Beneficio en la Re epitelización.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No cambia mortalidad.</a:t>
            </a:r>
          </a:p>
          <a:p>
            <a:pPr lvl="1">
              <a:lnSpc>
                <a:spcPct val="100000"/>
              </a:lnSpc>
            </a:pPr>
            <a:r>
              <a:rPr lang="es-CO" sz="1800" dirty="0"/>
              <a:t>300 mg/kg/día en 3 dosis.</a:t>
            </a:r>
          </a:p>
          <a:p>
            <a:pPr>
              <a:lnSpc>
                <a:spcPct val="100000"/>
              </a:lnSpc>
            </a:pPr>
            <a:r>
              <a:rPr lang="es-CO" dirty="0"/>
              <a:t>Hemofiltración y aféresis del plasma.</a:t>
            </a:r>
          </a:p>
        </p:txBody>
      </p:sp>
    </p:spTree>
    <p:extLst>
      <p:ext uri="{BB962C8B-B14F-4D97-AF65-F5344CB8AC3E}">
        <p14:creationId xmlns:p14="http://schemas.microsoft.com/office/powerpoint/2010/main" val="126597434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608" y="0"/>
            <a:ext cx="11211340" cy="1325563"/>
          </a:xfrm>
        </p:spPr>
        <p:txBody>
          <a:bodyPr/>
          <a:lstStyle/>
          <a:p>
            <a:r>
              <a:rPr lang="es-CO" dirty="0"/>
              <a:t>ERITEMA FIJO PIGMENTADO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93912" y="1166329"/>
            <a:ext cx="10548732" cy="226267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s-CO" dirty="0">
                <a:solidFill>
                  <a:srgbClr val="142B48"/>
                </a:solidFill>
              </a:rPr>
              <a:t>Erupción fija por medicamentos.</a:t>
            </a:r>
          </a:p>
          <a:p>
            <a:pPr algn="just">
              <a:lnSpc>
                <a:spcPct val="110000"/>
              </a:lnSpc>
            </a:pPr>
            <a:r>
              <a:rPr lang="pt-BR" dirty="0">
                <a:solidFill>
                  <a:srgbClr val="142B48"/>
                </a:solidFill>
              </a:rPr>
              <a:t>Placas violáceas o rojas </a:t>
            </a:r>
            <a:r>
              <a:rPr lang="pt-BR" dirty="0" err="1">
                <a:solidFill>
                  <a:srgbClr val="142B48"/>
                </a:solidFill>
              </a:rPr>
              <a:t>oscuras</a:t>
            </a:r>
            <a:r>
              <a:rPr lang="pt-BR" dirty="0">
                <a:solidFill>
                  <a:srgbClr val="142B48"/>
                </a:solidFill>
              </a:rPr>
              <a:t>.</a:t>
            </a:r>
          </a:p>
          <a:p>
            <a:pPr algn="just">
              <a:lnSpc>
                <a:spcPct val="110000"/>
              </a:lnSpc>
            </a:pPr>
            <a:r>
              <a:rPr lang="es-CO" dirty="0">
                <a:solidFill>
                  <a:srgbClr val="142B48"/>
                </a:solidFill>
              </a:rPr>
              <a:t>Hiperpigmentación postinflamatoria.</a:t>
            </a:r>
          </a:p>
          <a:p>
            <a:pPr algn="just">
              <a:lnSpc>
                <a:spcPct val="110000"/>
              </a:lnSpc>
            </a:pPr>
            <a:r>
              <a:rPr lang="es-CO" dirty="0">
                <a:solidFill>
                  <a:srgbClr val="142B48"/>
                </a:solidFill>
              </a:rPr>
              <a:t>Variantes </a:t>
            </a:r>
            <a:r>
              <a:rPr lang="es-CO" dirty="0">
                <a:solidFill>
                  <a:srgbClr val="142B48"/>
                </a:solidFill>
                <a:sym typeface="Wingdings" panose="05000000000000000000" pitchFamily="2" charset="2"/>
              </a:rPr>
              <a:t> </a:t>
            </a:r>
            <a:r>
              <a:rPr lang="es-CO" dirty="0">
                <a:solidFill>
                  <a:srgbClr val="142B48"/>
                </a:solidFill>
              </a:rPr>
              <a:t>múltiples, no pigmentada y ampollosa generalizada.</a:t>
            </a:r>
          </a:p>
          <a:p>
            <a:pPr algn="just">
              <a:lnSpc>
                <a:spcPct val="110000"/>
              </a:lnSpc>
            </a:pPr>
            <a:r>
              <a:rPr lang="es-CO" dirty="0">
                <a:solidFill>
                  <a:srgbClr val="142B48"/>
                </a:solidFill>
              </a:rPr>
              <a:t>Antibióticos (TMP-SMX, tetraciclinas, penicilinas, quinolonas, dapsona), acetaminofén, AINES, barbitúricos, antimaláricos (quinina), anticonvulsivantes (CMZ, fenitoína).</a:t>
            </a:r>
          </a:p>
        </p:txBody>
      </p:sp>
    </p:spTree>
    <p:extLst>
      <p:ext uri="{BB962C8B-B14F-4D97-AF65-F5344CB8AC3E}">
        <p14:creationId xmlns:p14="http://schemas.microsoft.com/office/powerpoint/2010/main" val="104172667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0414" y="1697535"/>
            <a:ext cx="10667997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CO" dirty="0"/>
              <a:t>Aumento de los LTCD8+ memoria para medicamentos.</a:t>
            </a:r>
          </a:p>
          <a:p>
            <a:pPr>
              <a:lnSpc>
                <a:spcPct val="100000"/>
              </a:lnSpc>
            </a:pPr>
            <a:r>
              <a:rPr lang="es-CO" dirty="0"/>
              <a:t>Unión dermoepidérmica sin lesiones.</a:t>
            </a:r>
          </a:p>
          <a:p>
            <a:pPr>
              <a:lnSpc>
                <a:spcPct val="100000"/>
              </a:lnSpc>
            </a:pPr>
            <a:r>
              <a:rPr lang="es-CO" dirty="0"/>
              <a:t>Intraepidérmicos durante la erupción </a:t>
            </a:r>
            <a:r>
              <a:rPr lang="es-CO" dirty="0">
                <a:sym typeface="Wingdings" pitchFamily="2" charset="2"/>
              </a:rPr>
              <a:t> granzima B, perforinas, INFy.</a:t>
            </a:r>
          </a:p>
          <a:p>
            <a:pPr>
              <a:lnSpc>
                <a:spcPct val="100000"/>
              </a:lnSpc>
            </a:pPr>
            <a:r>
              <a:rPr lang="es-CO" dirty="0">
                <a:sym typeface="Wingdings" pitchFamily="2" charset="2"/>
              </a:rPr>
              <a:t>Mastocitos  TNFa  activación de LTCD8+ y adhesinas de queratinocitos.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3"/>
          </p:nvPr>
        </p:nvSpPr>
        <p:spPr>
          <a:xfrm>
            <a:off x="4823791" y="3933056"/>
            <a:ext cx="7036905" cy="24133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dirty="0"/>
              <a:t>Lesiones activas también se ven LTCD4+ y LTCD8+ y neutrófilos.</a:t>
            </a:r>
          </a:p>
          <a:p>
            <a:pPr>
              <a:lnSpc>
                <a:spcPct val="100000"/>
              </a:lnSpc>
            </a:pPr>
            <a:r>
              <a:rPr lang="es-CO" dirty="0"/>
              <a:t>Lesiones en resolución </a:t>
            </a:r>
            <a:r>
              <a:rPr lang="es-CO" dirty="0">
                <a:sym typeface="Wingdings" pitchFamily="2" charset="2"/>
              </a:rPr>
              <a:t> </a:t>
            </a:r>
            <a:r>
              <a:rPr lang="es-CO" dirty="0"/>
              <a:t>TReg CD4+CD25+FoxP3+.</a:t>
            </a:r>
          </a:p>
          <a:p>
            <a:pPr>
              <a:lnSpc>
                <a:spcPct val="100000"/>
              </a:lnSpc>
            </a:pPr>
            <a:r>
              <a:rPr lang="es-CO" dirty="0"/>
              <a:t>Queratinocitos basales </a:t>
            </a:r>
            <a:r>
              <a:rPr lang="es-CO" dirty="0">
                <a:sym typeface="Wingdings" pitchFamily="2" charset="2"/>
              </a:rPr>
              <a:t> secretan IL-15: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sym typeface="Wingdings" pitchFamily="2" charset="2"/>
              </a:rPr>
              <a:t>Permite la supervivencia de los LTCD8+.</a:t>
            </a:r>
            <a:endParaRPr lang="es-CO" sz="1800" dirty="0"/>
          </a:p>
          <a:p>
            <a:pPr>
              <a:lnSpc>
                <a:spcPct val="100000"/>
              </a:lnSpc>
            </a:pPr>
            <a:endParaRPr lang="es-CO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45978" y="173631"/>
            <a:ext cx="11396870" cy="1325563"/>
          </a:xfrm>
        </p:spPr>
        <p:txBody>
          <a:bodyPr>
            <a:normAutofit/>
          </a:bodyPr>
          <a:lstStyle/>
          <a:p>
            <a:r>
              <a:rPr lang="es-CO" dirty="0"/>
              <a:t>ERITEMA FIJO PIGMENTADO: FISIOPATOLOGÍA</a:t>
            </a:r>
          </a:p>
        </p:txBody>
      </p:sp>
    </p:spTree>
    <p:extLst>
      <p:ext uri="{BB962C8B-B14F-4D97-AF65-F5344CB8AC3E}">
        <p14:creationId xmlns:p14="http://schemas.microsoft.com/office/powerpoint/2010/main" val="49278354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62000" y="1329816"/>
            <a:ext cx="11158330" cy="209039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2 a 3 horas luego de la reexposición </a:t>
            </a:r>
            <a:r>
              <a:rPr lang="es-CO" dirty="0">
                <a:sym typeface="Wingdings" pitchFamily="2" charset="2"/>
              </a:rPr>
              <a:t> linfocitos migran a la epidermis.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ym typeface="Wingdings" pitchFamily="2" charset="2"/>
              </a:rPr>
              <a:t>24 a 48 horas, luego se ven cambios histológicos típicos e infiltrado inflamatorio en dermis: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sym typeface="Wingdings" pitchFamily="2" charset="2"/>
              </a:rPr>
              <a:t>Edema intercelular, células disqueratósicas (queratinocitos muertos).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sym typeface="Wingdings" pitchFamily="2" charset="2"/>
              </a:rPr>
              <a:t>Necrosis epidérmica  daño grave.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sym typeface="Wingdings" pitchFamily="2" charset="2"/>
              </a:rPr>
              <a:t>Incontinencia pigmentaria  acumulación de melanina y </a:t>
            </a:r>
            <a:r>
              <a:rPr lang="es-CO" sz="1800" dirty="0" err="1">
                <a:sym typeface="Wingdings" pitchFamily="2" charset="2"/>
              </a:rPr>
              <a:t>melanófagos</a:t>
            </a:r>
            <a:r>
              <a:rPr lang="es-CO" sz="1800" dirty="0">
                <a:sym typeface="Wingdings" pitchFamily="2" charset="2"/>
              </a:rPr>
              <a:t> en la dermis.</a:t>
            </a:r>
            <a:endParaRPr lang="es-CO" sz="1800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70452" y="96880"/>
            <a:ext cx="11251095" cy="1325563"/>
          </a:xfrm>
        </p:spPr>
        <p:txBody>
          <a:bodyPr/>
          <a:lstStyle/>
          <a:p>
            <a:r>
              <a:rPr lang="es-CO" dirty="0"/>
              <a:t>ERITEMA FIJO PIGMENTADO</a:t>
            </a:r>
          </a:p>
        </p:txBody>
      </p:sp>
      <p:pic>
        <p:nvPicPr>
          <p:cNvPr id="1026" name="Picture 2" descr="Joseph Susa, DO on Twitter: &quot;Fixed Drug Eruption - Drug reaction that  recurs at the same particular site after re-exposure to the same medication.  Heals with postinflammatory hyperpigmentation. Histology: Interface  dermatitis, melanophages,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9338" y="3647301"/>
            <a:ext cx="3511826" cy="3113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285883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33671" y="1020825"/>
            <a:ext cx="8000998" cy="26500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s-CO" sz="2400" b="1" dirty="0"/>
              <a:t>Clínica:</a:t>
            </a:r>
          </a:p>
          <a:p>
            <a:pPr lvl="1" algn="just">
              <a:lnSpc>
                <a:spcPct val="120000"/>
              </a:lnSpc>
            </a:pPr>
            <a:r>
              <a:rPr lang="pt-BR" sz="2200" dirty="0"/>
              <a:t>Máculas pardas, negras o rojo </a:t>
            </a:r>
            <a:r>
              <a:rPr lang="pt-BR" sz="2200" dirty="0" err="1"/>
              <a:t>oscuras</a:t>
            </a:r>
            <a:r>
              <a:rPr lang="pt-BR" sz="2200" dirty="0"/>
              <a:t>, </a:t>
            </a:r>
            <a:r>
              <a:rPr lang="es-CO" sz="2200" dirty="0"/>
              <a:t>ovaladas o redondas, bien delimitadas.</a:t>
            </a:r>
          </a:p>
          <a:p>
            <a:pPr lvl="1" algn="just">
              <a:lnSpc>
                <a:spcPct val="120000"/>
              </a:lnSpc>
            </a:pPr>
            <a:r>
              <a:rPr lang="es-CO" sz="2200" dirty="0"/>
              <a:t>Pueden evolucionar a placas edematosas con o sin ampollas.</a:t>
            </a:r>
          </a:p>
          <a:p>
            <a:pPr lvl="1" algn="just">
              <a:lnSpc>
                <a:spcPct val="120000"/>
              </a:lnSpc>
            </a:pPr>
            <a:r>
              <a:rPr lang="es-CO" sz="2200" dirty="0"/>
              <a:t>Usualmente son lesiones únicas o en pequeños grupos.</a:t>
            </a:r>
          </a:p>
          <a:p>
            <a:pPr lvl="1" algn="just">
              <a:lnSpc>
                <a:spcPct val="120000"/>
              </a:lnSpc>
            </a:pPr>
            <a:r>
              <a:rPr lang="es-CO" sz="2200" dirty="0"/>
              <a:t>Manos y pies, mucosa oral, labios, genitales y perianal.</a:t>
            </a:r>
          </a:p>
          <a:p>
            <a:pPr lvl="1" algn="just">
              <a:lnSpc>
                <a:spcPct val="120000"/>
              </a:lnSpc>
            </a:pPr>
            <a:endParaRPr lang="es-CO" dirty="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70452" y="29675"/>
            <a:ext cx="11251095" cy="1325563"/>
          </a:xfrm>
        </p:spPr>
        <p:txBody>
          <a:bodyPr/>
          <a:lstStyle/>
          <a:p>
            <a:r>
              <a:rPr lang="es-CO" dirty="0"/>
              <a:t>ERITEMA FIJO PIGMENTADO</a:t>
            </a: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782279" y="3670852"/>
            <a:ext cx="6939268" cy="319213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Fiebre y el malestar general son raros.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Frecuente </a:t>
            </a:r>
            <a:r>
              <a:rPr lang="es-CO" dirty="0">
                <a:sym typeface="Wingdings" pitchFamily="2" charset="2"/>
              </a:rPr>
              <a:t></a:t>
            </a:r>
            <a:r>
              <a:rPr lang="es-CO" dirty="0"/>
              <a:t> ardor y prurito.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Mucosa oral </a:t>
            </a:r>
            <a:r>
              <a:rPr lang="es-CO" dirty="0">
                <a:sym typeface="Wingdings" pitchFamily="2" charset="2"/>
              </a:rPr>
              <a:t> erosiones o úlceras: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Paladar duro y dorso de la lengua.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Sitios de venopunción, picaduras de insecto o trauma previos.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30 min a 8 horas: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Usualmente 2 semanas después.</a:t>
            </a:r>
          </a:p>
          <a:p>
            <a:pPr algn="just">
              <a:lnSpc>
                <a:spcPct val="100000"/>
              </a:lnSpc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989928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0654" y="1299648"/>
            <a:ext cx="8000998" cy="2090392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Resuelven en 7 a 10 días.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Hiperpigmentación postinflamatoria.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Aparecen en el mismo sitio </a:t>
            </a:r>
            <a:r>
              <a:rPr lang="es-CO" dirty="0">
                <a:solidFill>
                  <a:srgbClr val="142B48"/>
                </a:solidFill>
                <a:sym typeface="Wingdings" pitchFamily="2" charset="2"/>
              </a:rPr>
              <a:t> pueden ser en nuevos sitios.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  <a:sym typeface="Wingdings" pitchFamily="2" charset="2"/>
              </a:rPr>
              <a:t>Polisensitividad  otros medicamentos no relacionados pueden dar nuevas lesiones.</a:t>
            </a:r>
            <a:endParaRPr lang="es-CO" dirty="0">
              <a:solidFill>
                <a:srgbClr val="142B48"/>
              </a:solidFill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90329" y="81074"/>
            <a:ext cx="11436627" cy="1325563"/>
          </a:xfrm>
        </p:spPr>
        <p:txBody>
          <a:bodyPr/>
          <a:lstStyle/>
          <a:p>
            <a:r>
              <a:rPr lang="es-CO" dirty="0"/>
              <a:t>ERITEMA FIJO PIGMENTADO</a:t>
            </a:r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815665" y="3724391"/>
            <a:ext cx="6726977" cy="302649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Reacción cruzada </a:t>
            </a:r>
            <a:r>
              <a:rPr lang="es-CO" dirty="0">
                <a:solidFill>
                  <a:srgbClr val="142B48"/>
                </a:solidFill>
                <a:sym typeface="Wingdings" pitchFamily="2" charset="2"/>
              </a:rPr>
              <a:t></a:t>
            </a:r>
            <a:r>
              <a:rPr lang="es-CO" dirty="0">
                <a:solidFill>
                  <a:srgbClr val="142B48"/>
                </a:solidFill>
              </a:rPr>
              <a:t> estructura química similar puede llevar a reaparición de lesiones.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Diagnóstico con pruebas de parche o sistémicas: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solidFill>
                  <a:srgbClr val="142B48"/>
                </a:solidFill>
              </a:rPr>
              <a:t>No en variantes generalizadas.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solidFill>
                  <a:srgbClr val="142B48"/>
                </a:solidFill>
              </a:rPr>
              <a:t>Se da la mitad de la dosis.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>
                <a:solidFill>
                  <a:srgbClr val="142B48"/>
                </a:solidFill>
              </a:rPr>
              <a:t>Si no hay lesión, la dosis completa.</a:t>
            </a:r>
          </a:p>
          <a:p>
            <a:pPr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66241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583513" y="390034"/>
            <a:ext cx="113571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ERITEMA FIJO </a:t>
            </a:r>
          </a:p>
          <a:p>
            <a:r>
              <a:rPr lang="es-CO" dirty="0"/>
              <a:t>PIGMENTADO</a:t>
            </a:r>
          </a:p>
        </p:txBody>
      </p:sp>
      <p:pic>
        <p:nvPicPr>
          <p:cNvPr id="1026" name="Picture 2" descr="Fixed Drug Erup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4" y="4581661"/>
            <a:ext cx="3290075" cy="2156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xed Drug Erup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638" y="312819"/>
            <a:ext cx="2796988" cy="41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xed Drug Erupti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4621" y="312819"/>
            <a:ext cx="2796988" cy="4152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31922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36104" y="1174235"/>
            <a:ext cx="11264348" cy="2695399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Lesiones similares a eritema multiforme </a:t>
            </a:r>
            <a:r>
              <a:rPr lang="es-CO" dirty="0">
                <a:sym typeface="Wingdings" pitchFamily="2" charset="2"/>
              </a:rPr>
              <a:t> </a:t>
            </a:r>
            <a:r>
              <a:rPr lang="es-CO" dirty="0"/>
              <a:t>2 zonas concéntricas con centro oscuro.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Variedad generalizada </a:t>
            </a:r>
            <a:r>
              <a:rPr lang="es-CO" dirty="0">
                <a:sym typeface="Wingdings" pitchFamily="2" charset="2"/>
              </a:rPr>
              <a:t> </a:t>
            </a:r>
            <a:r>
              <a:rPr lang="es-CO" dirty="0"/>
              <a:t>múltiples, diseminadas: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Tronco y extremidades, respeta las mucosas.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Variedad generalizada ampollosa </a:t>
            </a:r>
            <a:r>
              <a:rPr lang="es-CO" dirty="0">
                <a:sym typeface="Wingdings" pitchFamily="2" charset="2"/>
              </a:rPr>
              <a:t> flácidas, síntomas sistémicos </a:t>
            </a:r>
            <a:r>
              <a:rPr lang="es-CO" dirty="0"/>
              <a:t>artralgias y mialgias: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No compromete las mucosas (leve).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Mortalidad similar a SSJ/NET (adultos mayores 22%).</a:t>
            </a:r>
          </a:p>
          <a:p>
            <a:pPr lvl="1" algn="just">
              <a:lnSpc>
                <a:spcPct val="100000"/>
              </a:lnSpc>
            </a:pP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3"/>
          </p:nvPr>
        </p:nvSpPr>
        <p:spPr>
          <a:xfrm>
            <a:off x="5062331" y="4106030"/>
            <a:ext cx="6665844" cy="241334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es-CO" dirty="0"/>
              <a:t>Variedad no pigmentada </a:t>
            </a:r>
            <a:r>
              <a:rPr lang="es-CO" dirty="0">
                <a:sym typeface="Wingdings" pitchFamily="2" charset="2"/>
              </a:rPr>
              <a:t> </a:t>
            </a:r>
            <a:r>
              <a:rPr lang="es-CO" dirty="0"/>
              <a:t>luego de exposición a pseudoefedrina: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Máculas edematosas, únicas o múltiples, circunscritas.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800" dirty="0"/>
              <a:t>Resuelven con pigmentación postinflamatoria.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63826" y="82413"/>
            <a:ext cx="11436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ERITEMA FIJO PIGMENTADO</a:t>
            </a:r>
          </a:p>
        </p:txBody>
      </p:sp>
    </p:spTree>
    <p:extLst>
      <p:ext uri="{BB962C8B-B14F-4D97-AF65-F5344CB8AC3E}">
        <p14:creationId xmlns:p14="http://schemas.microsoft.com/office/powerpoint/2010/main" val="25481080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635000" y="13962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ERITEMA FIJO PIGMENTADO</a:t>
            </a:r>
          </a:p>
        </p:txBody>
      </p:sp>
      <p:pic>
        <p:nvPicPr>
          <p:cNvPr id="3074" name="Picture 2" descr="Fixed Drug Erup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435" y="1465185"/>
            <a:ext cx="3225940" cy="485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ixed Drug Erup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796" y="1449450"/>
            <a:ext cx="3493122" cy="231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ixed Drug Erup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2826" y="3903591"/>
            <a:ext cx="3567092" cy="241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23504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5860" y="1338608"/>
            <a:ext cx="11516140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2200" dirty="0"/>
              <a:t>Prueba de parche: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Se hace en la misma lesión.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/>
              <a:t>Medicamento diluido en vaselina o agua </a:t>
            </a:r>
            <a:r>
              <a:rPr lang="es-CO" dirty="0">
                <a:sym typeface="Wingdings" pitchFamily="2" charset="2"/>
              </a:rPr>
              <a:t> al 10 o 20%.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CO" dirty="0">
                <a:sym typeface="Wingdings" pitchFamily="2" charset="2"/>
              </a:rPr>
              <a:t>40% es positivo.</a:t>
            </a:r>
          </a:p>
          <a:p>
            <a:pPr>
              <a:lnSpc>
                <a:spcPct val="100000"/>
              </a:lnSpc>
            </a:pPr>
            <a:r>
              <a:rPr lang="es-CO" sz="2200" dirty="0">
                <a:sym typeface="Wingdings" pitchFamily="2" charset="2"/>
              </a:rPr>
              <a:t>Tratamiento  retiro de medicamento.</a:t>
            </a:r>
            <a:endParaRPr lang="es-CO" sz="22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3"/>
          </p:nvPr>
        </p:nvSpPr>
        <p:spPr>
          <a:xfrm>
            <a:off x="5071794" y="3990673"/>
            <a:ext cx="6696135" cy="241334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2200" dirty="0"/>
              <a:t>Tratamiento sintomático </a:t>
            </a:r>
            <a:r>
              <a:rPr lang="es-CO" sz="2200" dirty="0">
                <a:sym typeface="Wingdings" pitchFamily="2" charset="2"/>
              </a:rPr>
              <a:t> lesiones únicas se pueden tratar con corticoides y antiH.</a:t>
            </a:r>
          </a:p>
          <a:p>
            <a:pPr algn="just">
              <a:lnSpc>
                <a:spcPct val="100000"/>
              </a:lnSpc>
            </a:pPr>
            <a:r>
              <a:rPr lang="es-CO" sz="2200" dirty="0">
                <a:sym typeface="Wingdings" pitchFamily="2" charset="2"/>
              </a:rPr>
              <a:t>Difenhidramina  25 a 50mg cada 4 a 6 horas en mayores de 12 años.</a:t>
            </a:r>
            <a:endParaRPr lang="es-CO" sz="2200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49355" y="180605"/>
            <a:ext cx="1135711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r>
              <a:rPr lang="es-CO" dirty="0"/>
              <a:t>ERITEMA FIJO PIGMENTADO</a:t>
            </a:r>
          </a:p>
        </p:txBody>
      </p:sp>
    </p:spTree>
    <p:extLst>
      <p:ext uri="{BB962C8B-B14F-4D97-AF65-F5344CB8AC3E}">
        <p14:creationId xmlns:p14="http://schemas.microsoft.com/office/powerpoint/2010/main" val="1547456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49001-7350-4BA3-A194-21FCE1E8B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271" y="62741"/>
            <a:ext cx="10667999" cy="1325563"/>
          </a:xfrm>
        </p:spPr>
        <p:txBody>
          <a:bodyPr/>
          <a:lstStyle/>
          <a:p>
            <a:r>
              <a:rPr lang="es-CO" dirty="0"/>
              <a:t>FISIOPATOLOGÍA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07F264-97E6-4B1A-9276-B35DC03B3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835" y="1338608"/>
            <a:ext cx="10667997" cy="2090392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Reactivación concomitante de virus como EBV, CMV y  herpes.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Mecanismos endógenos: polimorfismos, enzimas: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Variantes genéticas.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CO" sz="1600" dirty="0">
                <a:solidFill>
                  <a:srgbClr val="142B48"/>
                </a:solidFill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Incapacidad de eliminar el medicamento de forma adecuada.</a:t>
            </a:r>
          </a:p>
          <a:p>
            <a:pPr algn="just">
              <a:lnSpc>
                <a:spcPct val="100000"/>
              </a:lnSpc>
            </a:pP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Principales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es-CO" sz="1800" dirty="0">
                <a:solidFill>
                  <a:srgbClr val="142B48"/>
                </a:solidFill>
                <a:effectLst/>
                <a:latin typeface="Montserrat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AINE’s, antibióticos, antihipertensivos, antituberculosos, y otros agentes contra infecciones y antiepilépticos.</a:t>
            </a:r>
            <a:endParaRPr lang="es-CO" sz="1800" dirty="0">
              <a:solidFill>
                <a:srgbClr val="142B48"/>
              </a:solidFill>
              <a:latin typeface="Montserrat" pitchFamily="2" charset="77"/>
            </a:endParaRPr>
          </a:p>
          <a:p>
            <a:pPr algn="just">
              <a:lnSpc>
                <a:spcPct val="100000"/>
              </a:lnSpc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endParaRPr lang="es-CO" sz="1800" dirty="0">
              <a:solidFill>
                <a:srgbClr val="142B48"/>
              </a:solidFill>
              <a:effectLst/>
              <a:latin typeface="Montserrat" pitchFamily="2" charset="77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</a:pPr>
            <a:endParaRPr lang="es-CO" dirty="0">
              <a:solidFill>
                <a:srgbClr val="142B48"/>
              </a:solidFill>
              <a:latin typeface="Montserrat" pitchFamily="2" charset="77"/>
            </a:endParaRP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0E0899-635E-47F9-9A51-12869CFCBA51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83480" y="3773010"/>
            <a:ext cx="6824207" cy="24133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CO" sz="1800" dirty="0">
                <a:latin typeface="Montserrat" panose="00000500000000000000" pitchFamily="50" charset="0"/>
              </a:rPr>
              <a:t>Raros: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antihistamínicos, digoxina, anestésicos locales, esteroides, ac. salicílico, acetaminofén y cumarínicos.</a:t>
            </a:r>
            <a:endParaRPr lang="es-CO" sz="1800" dirty="0"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333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391" y="0"/>
            <a:ext cx="10515600" cy="1325563"/>
          </a:xfrm>
        </p:spPr>
        <p:txBody>
          <a:bodyPr/>
          <a:lstStyle/>
          <a:p>
            <a:r>
              <a:rPr lang="es-CO" dirty="0"/>
              <a:t>CONCLUSIONES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FC039694-8F08-4D38-8065-B139FD256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095377"/>
            <a:ext cx="10704443" cy="233362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s-CO" dirty="0"/>
              <a:t>Alta sospecha diagnóstica en pacientes hospitalizados.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Pedir ayuda.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Identificar patrones clínicos.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Valorar íntegramente al paciente.</a:t>
            </a:r>
          </a:p>
          <a:p>
            <a:pPr algn="just">
              <a:lnSpc>
                <a:spcPct val="100000"/>
              </a:lnSpc>
            </a:pPr>
            <a:r>
              <a:rPr lang="es-CO" dirty="0"/>
              <a:t>Tratamiento controversial </a:t>
            </a:r>
            <a:r>
              <a:rPr lang="es-CO" dirty="0">
                <a:sym typeface="Wingdings" panose="05000000000000000000" pitchFamily="2" charset="2"/>
              </a:rPr>
              <a:t> retirar medicamento, antihistamínico, corticoide tópico.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14680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2E5E3B-5D27-4CEB-8B10-8EA8510B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652" y="0"/>
            <a:ext cx="10515600" cy="1325563"/>
          </a:xfrm>
        </p:spPr>
        <p:txBody>
          <a:bodyPr/>
          <a:lstStyle/>
          <a:p>
            <a:r>
              <a:rPr lang="es-CO" dirty="0"/>
              <a:t>BIBLIOGRAFÍA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3205C54F-E948-48A7-BF29-532F92252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019177"/>
            <a:ext cx="10515600" cy="240982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s-CO" sz="1800" dirty="0" err="1"/>
              <a:t>Hoetzenecker</a:t>
            </a:r>
            <a:r>
              <a:rPr lang="es-CO" sz="1800" dirty="0"/>
              <a:t> W et al Adverse </a:t>
            </a:r>
            <a:r>
              <a:rPr lang="es-CO" sz="1800" dirty="0" err="1"/>
              <a:t>cutaneous</a:t>
            </a:r>
            <a:r>
              <a:rPr lang="es-CO" sz="1800" dirty="0"/>
              <a:t> </a:t>
            </a:r>
            <a:r>
              <a:rPr lang="es-CO" sz="1800" dirty="0" err="1"/>
              <a:t>drug</a:t>
            </a:r>
            <a:r>
              <a:rPr lang="es-CO" sz="1800" dirty="0"/>
              <a:t> </a:t>
            </a:r>
            <a:r>
              <a:rPr lang="es-CO" sz="1800" dirty="0" err="1"/>
              <a:t>eruptions</a:t>
            </a:r>
            <a:r>
              <a:rPr lang="es-CO" sz="1800" dirty="0"/>
              <a:t>: </a:t>
            </a:r>
            <a:r>
              <a:rPr lang="es-CO" sz="1800" dirty="0" err="1"/>
              <a:t>current</a:t>
            </a:r>
            <a:r>
              <a:rPr lang="es-CO" sz="1800" dirty="0"/>
              <a:t> </a:t>
            </a:r>
            <a:r>
              <a:rPr lang="es-CO" sz="1800" dirty="0" err="1"/>
              <a:t>understanding</a:t>
            </a:r>
            <a:r>
              <a:rPr lang="es-CO" sz="1800" dirty="0"/>
              <a:t>. Semin </a:t>
            </a:r>
            <a:r>
              <a:rPr lang="es-CO" sz="1800" dirty="0" err="1"/>
              <a:t>Immunopathol</a:t>
            </a:r>
            <a:r>
              <a:rPr lang="es-CO" sz="1800" dirty="0"/>
              <a:t>. 2016 Jan;38(1):75-86.</a:t>
            </a:r>
          </a:p>
          <a:p>
            <a:pPr algn="just">
              <a:lnSpc>
                <a:spcPct val="100000"/>
              </a:lnSpc>
            </a:pPr>
            <a:r>
              <a:rPr lang="es-CO" sz="1800" dirty="0" err="1"/>
              <a:t>Descamps</a:t>
            </a:r>
            <a:r>
              <a:rPr lang="es-CO" sz="1800" dirty="0"/>
              <a:t> V, Ranger-</a:t>
            </a:r>
            <a:r>
              <a:rPr lang="es-CO" sz="1800" dirty="0" err="1"/>
              <a:t>Rogez</a:t>
            </a:r>
            <a:r>
              <a:rPr lang="es-CO" sz="1800" dirty="0"/>
              <a:t> S. DRESS </a:t>
            </a:r>
            <a:r>
              <a:rPr lang="es-CO" sz="1800" dirty="0" err="1"/>
              <a:t>syndrome</a:t>
            </a:r>
            <a:r>
              <a:rPr lang="es-CO" sz="1800" dirty="0"/>
              <a:t>. </a:t>
            </a:r>
            <a:r>
              <a:rPr lang="es-CO" sz="1800" dirty="0" err="1"/>
              <a:t>Joint</a:t>
            </a:r>
            <a:r>
              <a:rPr lang="es-CO" sz="1800" dirty="0"/>
              <a:t> </a:t>
            </a:r>
            <a:r>
              <a:rPr lang="es-CO" sz="1800" dirty="0" err="1"/>
              <a:t>Bone</a:t>
            </a:r>
            <a:r>
              <a:rPr lang="es-CO" sz="1800" dirty="0"/>
              <a:t> </a:t>
            </a:r>
            <a:r>
              <a:rPr lang="es-CO" sz="1800" dirty="0" err="1"/>
              <a:t>Spine</a:t>
            </a:r>
            <a:r>
              <a:rPr lang="es-CO" sz="1800" dirty="0"/>
              <a:t>. 2014 Jan;81(1):15-21.</a:t>
            </a:r>
          </a:p>
          <a:p>
            <a:pPr algn="just">
              <a:lnSpc>
                <a:spcPct val="100000"/>
              </a:lnSpc>
            </a:pPr>
            <a:r>
              <a:rPr lang="es-CO" sz="1800" dirty="0" err="1"/>
              <a:t>Szatkowski</a:t>
            </a:r>
            <a:r>
              <a:rPr lang="es-CO" sz="1800" dirty="0"/>
              <a:t> J, Schwartz RA. </a:t>
            </a:r>
            <a:r>
              <a:rPr lang="es-CO" sz="1800" dirty="0" err="1"/>
              <a:t>Acute</a:t>
            </a:r>
            <a:r>
              <a:rPr lang="es-CO" sz="1800" dirty="0"/>
              <a:t> </a:t>
            </a:r>
            <a:r>
              <a:rPr lang="es-CO" sz="1800" dirty="0" err="1"/>
              <a:t>generalized</a:t>
            </a:r>
            <a:r>
              <a:rPr lang="es-CO" sz="1800" dirty="0"/>
              <a:t> </a:t>
            </a:r>
            <a:r>
              <a:rPr lang="es-CO" sz="1800" dirty="0" err="1"/>
              <a:t>exanthematous</a:t>
            </a:r>
            <a:r>
              <a:rPr lang="es-CO" sz="1800" dirty="0"/>
              <a:t> </a:t>
            </a:r>
            <a:r>
              <a:rPr lang="es-CO" sz="1800" dirty="0" err="1"/>
              <a:t>pustulosis</a:t>
            </a:r>
            <a:r>
              <a:rPr lang="es-CO" sz="1800" dirty="0"/>
              <a:t> (AGEP): A </a:t>
            </a:r>
            <a:r>
              <a:rPr lang="es-CO" sz="1800" dirty="0" err="1"/>
              <a:t>review</a:t>
            </a:r>
            <a:r>
              <a:rPr lang="es-CO" sz="1800" dirty="0"/>
              <a:t> and </a:t>
            </a:r>
            <a:r>
              <a:rPr lang="es-CO" sz="1800" dirty="0" err="1"/>
              <a:t>update</a:t>
            </a:r>
            <a:r>
              <a:rPr lang="es-CO" sz="1800" dirty="0"/>
              <a:t>. J Am Acad </a:t>
            </a:r>
            <a:r>
              <a:rPr lang="es-CO" sz="1800" dirty="0" err="1"/>
              <a:t>Dermatol</a:t>
            </a:r>
            <a:r>
              <a:rPr lang="es-CO" sz="1800" dirty="0"/>
              <a:t>. 2015 Nov;73(5):843-8. </a:t>
            </a:r>
          </a:p>
          <a:p>
            <a:pPr algn="just">
              <a:lnSpc>
                <a:spcPct val="100000"/>
              </a:lnSpc>
            </a:pPr>
            <a:r>
              <a:rPr lang="es-CO" sz="1800" dirty="0"/>
              <a:t>Hernández CA, et al . Síndrome de Stevens-Johnson y necrólisis epidérmica tóxica. </a:t>
            </a:r>
            <a:r>
              <a:rPr lang="es-CO" sz="1800" dirty="0" err="1"/>
              <a:t>rev.</a:t>
            </a:r>
            <a:r>
              <a:rPr lang="es-CO" sz="1800" dirty="0"/>
              <a:t> </a:t>
            </a:r>
            <a:r>
              <a:rPr lang="es-CO" sz="1800" dirty="0" err="1"/>
              <a:t>asoc</a:t>
            </a:r>
            <a:r>
              <a:rPr lang="es-CO" sz="1800" dirty="0"/>
              <a:t>. </a:t>
            </a:r>
            <a:r>
              <a:rPr lang="es-CO" sz="1800" dirty="0" err="1"/>
              <a:t>colomb</a:t>
            </a:r>
            <a:r>
              <a:rPr lang="es-CO" sz="1800" dirty="0"/>
              <a:t>. </a:t>
            </a:r>
            <a:r>
              <a:rPr lang="es-CO" sz="1800" dirty="0" err="1"/>
              <a:t>dermatol</a:t>
            </a:r>
            <a:r>
              <a:rPr lang="es-CO" sz="1800" dirty="0"/>
              <a:t>. </a:t>
            </a:r>
            <a:r>
              <a:rPr lang="es-CO" sz="1800" dirty="0" err="1"/>
              <a:t>cir.</a:t>
            </a:r>
            <a:r>
              <a:rPr lang="es-CO" sz="1800" dirty="0"/>
              <a:t> </a:t>
            </a:r>
            <a:r>
              <a:rPr lang="es-CO" sz="1800" dirty="0" err="1"/>
              <a:t>dematol</a:t>
            </a:r>
            <a:r>
              <a:rPr lang="es-CO" sz="1800" dirty="0"/>
              <a:t>. [Internet]. 7 de marzo de 2019 [citado 15 de marzo de 2021];19(1):67-5.</a:t>
            </a:r>
          </a:p>
        </p:txBody>
      </p:sp>
    </p:spTree>
    <p:extLst>
      <p:ext uri="{BB962C8B-B14F-4D97-AF65-F5344CB8AC3E}">
        <p14:creationId xmlns:p14="http://schemas.microsoft.com/office/powerpoint/2010/main" val="1352235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B32A5-B661-4929-87B6-D3ECEF2E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531" y="112983"/>
            <a:ext cx="10667999" cy="1325563"/>
          </a:xfrm>
        </p:spPr>
        <p:txBody>
          <a:bodyPr/>
          <a:lstStyle/>
          <a:p>
            <a:r>
              <a:rPr lang="es-CO" dirty="0"/>
              <a:t>CLÍNICA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C5975-11E4-4215-A62C-5F6538121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472" y="1338608"/>
            <a:ext cx="10667997" cy="20903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La mayoría de las lesiones inician en el tronco y miembros inferiores.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Variación según la entidad.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Prurito, ardor, descamación.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Síntomas sistémicos, descompensación de patologías de base.</a:t>
            </a:r>
          </a:p>
          <a:p>
            <a:pPr algn="just">
              <a:lnSpc>
                <a:spcPct val="100000"/>
              </a:lnSpc>
            </a:pPr>
            <a:r>
              <a:rPr lang="es-CO" dirty="0">
                <a:solidFill>
                  <a:srgbClr val="142B48"/>
                </a:solidFill>
              </a:rPr>
              <a:t>Alteración de los paraclínicos e imágenes.</a:t>
            </a:r>
          </a:p>
        </p:txBody>
      </p:sp>
    </p:spTree>
    <p:extLst>
      <p:ext uri="{BB962C8B-B14F-4D97-AF65-F5344CB8AC3E}">
        <p14:creationId xmlns:p14="http://schemas.microsoft.com/office/powerpoint/2010/main" val="827992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EB32A5-B661-4929-87B6-D3ECEF2E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666" y="150781"/>
            <a:ext cx="10667999" cy="1325563"/>
          </a:xfrm>
        </p:spPr>
        <p:txBody>
          <a:bodyPr/>
          <a:lstStyle/>
          <a:p>
            <a:r>
              <a:rPr lang="es-CO" dirty="0"/>
              <a:t>ERUPCIÓN MÁCULOPAPULAR BENIGNA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FC5975-11E4-4215-A62C-5F65381216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337" y="1750452"/>
            <a:ext cx="10667997" cy="2090392"/>
          </a:xfrm>
        </p:spPr>
        <p:txBody>
          <a:bodyPr>
            <a:normAutofit lnSpcReduction="10000"/>
          </a:bodyPr>
          <a:lstStyle/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90% de los brotes por medicamentos.</a:t>
            </a: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2% de los pacientes hospitalizados.</a:t>
            </a: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Brote exantematoso, morbiliforme, maculopapular y</a:t>
            </a:r>
            <a:r>
              <a:rPr lang="es-CO" sz="1800" dirty="0"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simétrico.</a:t>
            </a:r>
            <a:endParaRPr lang="es-CO" sz="1800" dirty="0">
              <a:latin typeface="Montserrat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CO" sz="1800" dirty="0">
                <a:effectLst/>
                <a:latin typeface="Montserrat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Extremidades y el tronco.</a:t>
            </a:r>
          </a:p>
          <a:p>
            <a:r>
              <a:rPr lang="es-CO" sz="1800" dirty="0">
                <a:latin typeface="Montserrat" panose="00000500000000000000" pitchFamily="50" charset="0"/>
                <a:cs typeface="Times New Roman" panose="02020603050405020304" pitchFamily="18" charset="0"/>
              </a:rPr>
              <a:t>Se puede dividir en clásico o variantes:</a:t>
            </a:r>
          </a:p>
          <a:p>
            <a:pPr lvl="1">
              <a:buFont typeface="Wingdings" pitchFamily="2" charset="2"/>
              <a:buChar char="§"/>
            </a:pPr>
            <a:r>
              <a:rPr lang="es-CO" sz="1600" dirty="0">
                <a:latin typeface="Montserrat" panose="00000500000000000000" pitchFamily="50" charset="0"/>
                <a:cs typeface="Times New Roman" panose="02020603050405020304" pitchFamily="18" charset="0"/>
              </a:rPr>
              <a:t>Liquenoide, psoriasiforme, eccematosa.</a:t>
            </a:r>
            <a:endParaRPr lang="es-CO" sz="1600" dirty="0">
              <a:latin typeface="Montserrat" panose="00000500000000000000" pitchFamily="50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30332D2-FC7D-42C7-8D7A-98B469B86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6048" y="1470085"/>
            <a:ext cx="2449286" cy="2888857"/>
          </a:xfrm>
          <a:prstGeom prst="rect">
            <a:avLst/>
          </a:prstGeom>
        </p:spPr>
      </p:pic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99A1853-B749-4BD4-B1D4-43E8756487EC}"/>
              </a:ext>
            </a:extLst>
          </p:cNvPr>
          <p:cNvSpPr txBox="1">
            <a:spLocks/>
          </p:cNvSpPr>
          <p:nvPr/>
        </p:nvSpPr>
        <p:spPr>
          <a:xfrm>
            <a:off x="5870666" y="4859912"/>
            <a:ext cx="6207033" cy="2090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152B48"/>
                </a:solidFill>
                <a:latin typeface="Montserrat" panose="02000505000000020004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O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5779579-30C3-4008-8D4A-7D79C02A5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5617" y="4660731"/>
            <a:ext cx="3319717" cy="1886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306360"/>
      </p:ext>
    </p:extLst>
  </p:cSld>
  <p:clrMapOvr>
    <a:masterClrMapping/>
  </p:clrMapOvr>
</p:sld>
</file>

<file path=ppt/theme/theme1.xml><?xml version="1.0" encoding="utf-8"?>
<a:theme xmlns:a="http://schemas.openxmlformats.org/drawingml/2006/main" name="PlantillaFR202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CD1CFEA7-C285-4D64-B998-B77C0839C080}" vid="{BECAA0F5-D504-4101-B8E0-AAB2FE77096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PlantillaFR2021</Template>
  <TotalTime>1914</TotalTime>
  <Words>3407</Words>
  <Application>Microsoft Office PowerPoint</Application>
  <PresentationFormat>Widescreen</PresentationFormat>
  <Paragraphs>444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Arial</vt:lpstr>
      <vt:lpstr>Calibri</vt:lpstr>
      <vt:lpstr>Montserrat</vt:lpstr>
      <vt:lpstr>Wingdings</vt:lpstr>
      <vt:lpstr>PlantillaFR2021</vt:lpstr>
      <vt:lpstr>TOXICODERMIAS</vt:lpstr>
      <vt:lpstr>GENERALIDADES</vt:lpstr>
      <vt:lpstr>EPIDEMIOLOGÍA</vt:lpstr>
      <vt:lpstr>FISIOPATOLOGÍA</vt:lpstr>
      <vt:lpstr>FISIOPATOLOGÍA</vt:lpstr>
      <vt:lpstr>FISIOPATOLOGÍA</vt:lpstr>
      <vt:lpstr>FISIOPATOLOGÍA</vt:lpstr>
      <vt:lpstr>CLÍNICA</vt:lpstr>
      <vt:lpstr>ERUPCIÓN MÁCULOPAPULAR BENIGNA</vt:lpstr>
      <vt:lpstr>ERUPCIÓN MÁCULOPAPULAR BENIGNA</vt:lpstr>
      <vt:lpstr>PowerPoint Presentation</vt:lpstr>
      <vt:lpstr>ERUPCIÓN MÁCULOPAPULAR BENIGNA</vt:lpstr>
      <vt:lpstr>ERUPCIÓN MÁCULOPAPULAR BENIGNA</vt:lpstr>
      <vt:lpstr>PowerPoint Presentation</vt:lpstr>
      <vt:lpstr>ERUPCIÓN MÁCULOPAPULAR BENIGNA</vt:lpstr>
      <vt:lpstr>SDRIFE</vt:lpstr>
      <vt:lpstr>ERITRODERMIA</vt:lpstr>
      <vt:lpstr>CLÍNICA: ERITRODERMIA</vt:lpstr>
      <vt:lpstr>ERITRODERMIA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NECROLISIS EPIDÉRMICAS</vt:lpstr>
      <vt:lpstr>NECROLISIS EPIDÉRMICAS</vt:lpstr>
      <vt:lpstr>NECROLISIS EPIDÉRMICAS</vt:lpstr>
      <vt:lpstr>NECROLISIS EPIDÉRMICAS</vt:lpstr>
      <vt:lpstr>NECROLISIS EPIDÉRMICAS</vt:lpstr>
      <vt:lpstr>NECROLISIS EPIDÉRMICAS</vt:lpstr>
      <vt:lpstr>NECROLISIS EPIDÉRMICAS</vt:lpstr>
      <vt:lpstr>NECROLISIS EPIDÉRMICAS</vt:lpstr>
      <vt:lpstr>NECROLISIS EPIDÉRMICAS</vt:lpstr>
      <vt:lpstr>NECROLISIS EPIDÉRMICAS</vt:lpstr>
      <vt:lpstr>NECROLISIS EPIDÉRMICAS</vt:lpstr>
      <vt:lpstr>ERITEMA FIJO PIGMENTADO</vt:lpstr>
      <vt:lpstr>ERITEMA FIJO PIGMENTADO: FISIOPATOLOGÍA</vt:lpstr>
      <vt:lpstr>ERITEMA FIJO PIGMENTADO</vt:lpstr>
      <vt:lpstr>ERITEMA FIJO PIGMENTADO</vt:lpstr>
      <vt:lpstr>ERITEMA FIJO PIGMENTADO</vt:lpstr>
      <vt:lpstr>PowerPoint Presentation</vt:lpstr>
      <vt:lpstr>PowerPoint Presentation</vt:lpstr>
      <vt:lpstr>PowerPoint Presentation</vt:lpstr>
      <vt:lpstr>PowerPoint Presentation</vt:lpstr>
      <vt:lpstr>CONCLUSIONES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TOXICODERMIAS</dc:title>
  <dc:creator>José Tomás Peralta Fuentes</dc:creator>
  <cp:lastModifiedBy>ana.cardonaga@outlook.es</cp:lastModifiedBy>
  <cp:revision>49</cp:revision>
  <dcterms:created xsi:type="dcterms:W3CDTF">2021-03-15T00:06:20Z</dcterms:created>
  <dcterms:modified xsi:type="dcterms:W3CDTF">2021-03-19T04:57:12Z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971772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