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presentationml.notesSlide+xml" PartName="/ppt/notesSlides/notesSlide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8" r:id="rId2"/>
    <p:sldId id="259" r:id="rId3"/>
    <p:sldId id="265" r:id="rId4"/>
    <p:sldId id="285" r:id="rId5"/>
    <p:sldId id="263" r:id="rId6"/>
    <p:sldId id="283" r:id="rId7"/>
    <p:sldId id="264" r:id="rId8"/>
    <p:sldId id="284" r:id="rId9"/>
    <p:sldId id="266" r:id="rId10"/>
    <p:sldId id="286" r:id="rId11"/>
    <p:sldId id="267" r:id="rId12"/>
    <p:sldId id="287" r:id="rId13"/>
    <p:sldId id="309" r:id="rId14"/>
    <p:sldId id="310" r:id="rId15"/>
    <p:sldId id="262" r:id="rId16"/>
    <p:sldId id="311" r:id="rId17"/>
    <p:sldId id="298" r:id="rId18"/>
    <p:sldId id="301" r:id="rId19"/>
    <p:sldId id="305" r:id="rId20"/>
    <p:sldId id="300" r:id="rId21"/>
    <p:sldId id="303" r:id="rId22"/>
    <p:sldId id="306" r:id="rId23"/>
    <p:sldId id="308" r:id="rId24"/>
    <p:sldId id="291" r:id="rId25"/>
    <p:sldId id="288" r:id="rId26"/>
    <p:sldId id="289" r:id="rId27"/>
    <p:sldId id="290" r:id="rId28"/>
    <p:sldId id="268" r:id="rId29"/>
    <p:sldId id="269" r:id="rId30"/>
    <p:sldId id="270" r:id="rId31"/>
    <p:sldId id="271" r:id="rId32"/>
    <p:sldId id="272" r:id="rId33"/>
    <p:sldId id="292" r:id="rId34"/>
    <p:sldId id="293" r:id="rId35"/>
    <p:sldId id="294" r:id="rId36"/>
    <p:sldId id="295" r:id="rId37"/>
    <p:sldId id="296" r:id="rId38"/>
    <p:sldId id="282" r:id="rId3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B48"/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25" autoAdjust="0"/>
    <p:restoredTop sz="90519" autoAdjust="0"/>
  </p:normalViewPr>
  <p:slideViewPr>
    <p:cSldViewPr snapToGrid="0" showGuides="1">
      <p:cViewPr varScale="1">
        <p:scale>
          <a:sx n="61" d="100"/>
          <a:sy n="61" d="100"/>
        </p:scale>
        <p:origin x="108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B2E706-476A-4985-A71A-7D975C7F16F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CO"/>
        </a:p>
      </dgm:t>
    </dgm:pt>
    <dgm:pt modelId="{2F715C38-1803-4AEA-A945-4AB63CAAFB29}">
      <dgm:prSet phldrT="[Texto]" custT="1"/>
      <dgm:spPr>
        <a:xfrm>
          <a:off x="417958" y="2670"/>
          <a:ext cx="2936616" cy="1468308"/>
        </a:xfrm>
        <a:prstGeom prst="roundRect">
          <a:avLst>
            <a:gd name="adj" fmla="val 10000"/>
          </a:avLst>
        </a:prstGeom>
        <a:solidFill>
          <a:srgbClr val="3F4855">
            <a:shade val="8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marL="0" indent="0" algn="ctr" defTabSz="914400" rtl="0" eaLnBrk="1" latinLnBrk="0" hangingPunct="1">
            <a:lnSpc>
              <a:spcPct val="90000"/>
            </a:lnSpc>
            <a:spcBef>
              <a:spcPts val="0"/>
            </a:spcBef>
            <a:buSzPts val="2800"/>
            <a:buFont typeface="Arial" panose="020B0604020202020204" pitchFamily="34" charset="0"/>
            <a:buNone/>
          </a:pPr>
          <a:r>
            <a:rPr lang="es-MX" sz="3600" kern="0" dirty="0">
              <a:solidFill>
                <a:schemeClr val="bg1"/>
              </a:solidFill>
              <a:latin typeface="Montserrat" panose="02000505000000020004"/>
              <a:ea typeface="Nanum Pen Script"/>
              <a:cs typeface="+mn-cs"/>
            </a:rPr>
            <a:t>EV</a:t>
          </a:r>
          <a:endParaRPr lang="es-CO" sz="3600" kern="0" dirty="0">
            <a:solidFill>
              <a:schemeClr val="bg1"/>
            </a:solidFill>
            <a:latin typeface="Montserrat" panose="02000505000000020004"/>
            <a:ea typeface="Nanum Pen Script"/>
            <a:cs typeface="+mn-cs"/>
          </a:endParaRPr>
        </a:p>
      </dgm:t>
    </dgm:pt>
    <dgm:pt modelId="{FCB93550-5BBE-42FC-9806-35E497B87F51}" type="parTrans" cxnId="{E809C63E-54BE-4549-94AB-96C6E11457CF}">
      <dgm:prSet/>
      <dgm:spPr/>
      <dgm:t>
        <a:bodyPr/>
        <a:lstStyle/>
        <a:p>
          <a:endParaRPr lang="es-CO"/>
        </a:p>
      </dgm:t>
    </dgm:pt>
    <dgm:pt modelId="{4E29A391-50FE-4701-8F02-8FAD10F4AB37}" type="sibTrans" cxnId="{E809C63E-54BE-4549-94AB-96C6E11457CF}">
      <dgm:prSet/>
      <dgm:spPr/>
      <dgm:t>
        <a:bodyPr/>
        <a:lstStyle/>
        <a:p>
          <a:endParaRPr lang="es-CO"/>
        </a:p>
      </dgm:t>
    </dgm:pt>
    <dgm:pt modelId="{623B5E66-5524-4F10-A661-240F2C92DC4D}">
      <dgm:prSet phldrT="[Texto]" custT="1"/>
      <dgm:spPr>
        <a:xfrm>
          <a:off x="4088729" y="2670"/>
          <a:ext cx="2936616" cy="1468308"/>
        </a:xfrm>
        <a:prstGeom prst="roundRect">
          <a:avLst>
            <a:gd name="adj" fmla="val 10000"/>
          </a:avLst>
        </a:prstGeom>
        <a:solidFill>
          <a:srgbClr val="3F4855">
            <a:shade val="80000"/>
            <a:hueOff val="131497"/>
            <a:satOff val="-12019"/>
            <a:lumOff val="3658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2800"/>
            <a:buFont typeface="Arial" panose="020B0604020202020204" pitchFamily="34" charset="0"/>
            <a:buNone/>
          </a:pPr>
          <a:r>
            <a:rPr lang="es-MX" sz="3600" kern="0" dirty="0">
              <a:solidFill>
                <a:prstClr val="white"/>
              </a:solidFill>
              <a:latin typeface="Montserrat" panose="02000505000000020004"/>
              <a:ea typeface="Nanum Pen Script"/>
              <a:cs typeface="+mn-cs"/>
            </a:rPr>
            <a:t>Enteral</a:t>
          </a:r>
          <a:endParaRPr lang="es-CO" sz="3600" kern="0" dirty="0">
            <a:solidFill>
              <a:prstClr val="white"/>
            </a:solidFill>
            <a:latin typeface="Montserrat" panose="02000505000000020004"/>
            <a:ea typeface="Nanum Pen Script"/>
            <a:cs typeface="+mn-cs"/>
          </a:endParaRPr>
        </a:p>
      </dgm:t>
    </dgm:pt>
    <dgm:pt modelId="{A875414F-E747-4947-911D-D42BF540FBDF}" type="parTrans" cxnId="{BAB6385B-10A0-455D-8FC2-A868A9887924}">
      <dgm:prSet/>
      <dgm:spPr/>
      <dgm:t>
        <a:bodyPr/>
        <a:lstStyle/>
        <a:p>
          <a:endParaRPr lang="es-CO"/>
        </a:p>
      </dgm:t>
    </dgm:pt>
    <dgm:pt modelId="{96740818-E20C-4A95-8534-C1E5E73A5ACB}" type="sibTrans" cxnId="{BAB6385B-10A0-455D-8FC2-A868A9887924}">
      <dgm:prSet/>
      <dgm:spPr/>
      <dgm:t>
        <a:bodyPr/>
        <a:lstStyle/>
        <a:p>
          <a:endParaRPr lang="es-CO"/>
        </a:p>
      </dgm:t>
    </dgm:pt>
    <dgm:pt modelId="{A38D4A60-1762-49E1-991C-ECBE8ABD3CB5}" type="pres">
      <dgm:prSet presAssocID="{97B2E706-476A-4985-A71A-7D975C7F16F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8CD4F3F-8FF6-41DB-89A5-A0F946C12782}" type="pres">
      <dgm:prSet presAssocID="{2F715C38-1803-4AEA-A945-4AB63CAAFB29}" presName="root" presStyleCnt="0"/>
      <dgm:spPr/>
    </dgm:pt>
    <dgm:pt modelId="{2021955C-E6E7-4EFD-AE25-F02884580F25}" type="pres">
      <dgm:prSet presAssocID="{2F715C38-1803-4AEA-A945-4AB63CAAFB29}" presName="rootComposite" presStyleCnt="0"/>
      <dgm:spPr/>
    </dgm:pt>
    <dgm:pt modelId="{17B21BF3-A65C-4C88-A6AF-159E01FDB87B}" type="pres">
      <dgm:prSet presAssocID="{2F715C38-1803-4AEA-A945-4AB63CAAFB29}" presName="rootText" presStyleLbl="node1" presStyleIdx="0" presStyleCnt="2" custLinFactNeighborX="2955" custLinFactNeighborY="8113"/>
      <dgm:spPr/>
    </dgm:pt>
    <dgm:pt modelId="{B959EEDC-D5A3-4C4D-B0B4-C7A8EBF6F16B}" type="pres">
      <dgm:prSet presAssocID="{2F715C38-1803-4AEA-A945-4AB63CAAFB29}" presName="rootConnector" presStyleLbl="node1" presStyleIdx="0" presStyleCnt="2"/>
      <dgm:spPr/>
    </dgm:pt>
    <dgm:pt modelId="{C6340554-F3D1-48BA-9E53-179907D97250}" type="pres">
      <dgm:prSet presAssocID="{2F715C38-1803-4AEA-A945-4AB63CAAFB29}" presName="childShape" presStyleCnt="0"/>
      <dgm:spPr/>
    </dgm:pt>
    <dgm:pt modelId="{54242596-4910-4959-A2FE-7237635859A0}" type="pres">
      <dgm:prSet presAssocID="{623B5E66-5524-4F10-A661-240F2C92DC4D}" presName="root" presStyleCnt="0"/>
      <dgm:spPr/>
    </dgm:pt>
    <dgm:pt modelId="{B26F6BF3-2AE4-4B2F-A96A-FDF3073FA41C}" type="pres">
      <dgm:prSet presAssocID="{623B5E66-5524-4F10-A661-240F2C92DC4D}" presName="rootComposite" presStyleCnt="0"/>
      <dgm:spPr/>
    </dgm:pt>
    <dgm:pt modelId="{3B212AB3-2CAC-4679-A19F-0C40C94FA13A}" type="pres">
      <dgm:prSet presAssocID="{623B5E66-5524-4F10-A661-240F2C92DC4D}" presName="rootText" presStyleLbl="node1" presStyleIdx="1" presStyleCnt="2" custLinFactNeighborX="-4924" custLinFactNeighborY="8113"/>
      <dgm:spPr/>
    </dgm:pt>
    <dgm:pt modelId="{58D42BB0-9FA9-41D7-958A-32C0ED20CCD5}" type="pres">
      <dgm:prSet presAssocID="{623B5E66-5524-4F10-A661-240F2C92DC4D}" presName="rootConnector" presStyleLbl="node1" presStyleIdx="1" presStyleCnt="2"/>
      <dgm:spPr/>
    </dgm:pt>
    <dgm:pt modelId="{9444EE13-62EF-4A55-8512-DF6E04D676A3}" type="pres">
      <dgm:prSet presAssocID="{623B5E66-5524-4F10-A661-240F2C92DC4D}" presName="childShape" presStyleCnt="0"/>
      <dgm:spPr/>
    </dgm:pt>
  </dgm:ptLst>
  <dgm:cxnLst>
    <dgm:cxn modelId="{E809C63E-54BE-4549-94AB-96C6E11457CF}" srcId="{97B2E706-476A-4985-A71A-7D975C7F16F6}" destId="{2F715C38-1803-4AEA-A945-4AB63CAAFB29}" srcOrd="0" destOrd="0" parTransId="{FCB93550-5BBE-42FC-9806-35E497B87F51}" sibTransId="{4E29A391-50FE-4701-8F02-8FAD10F4AB37}"/>
    <dgm:cxn modelId="{BAB6385B-10A0-455D-8FC2-A868A9887924}" srcId="{97B2E706-476A-4985-A71A-7D975C7F16F6}" destId="{623B5E66-5524-4F10-A661-240F2C92DC4D}" srcOrd="1" destOrd="0" parTransId="{A875414F-E747-4947-911D-D42BF540FBDF}" sibTransId="{96740818-E20C-4A95-8534-C1E5E73A5ACB}"/>
    <dgm:cxn modelId="{7D44AF8E-D253-4961-8802-F75D94545CFD}" type="presOf" srcId="{623B5E66-5524-4F10-A661-240F2C92DC4D}" destId="{3B212AB3-2CAC-4679-A19F-0C40C94FA13A}" srcOrd="0" destOrd="0" presId="urn:microsoft.com/office/officeart/2005/8/layout/hierarchy3"/>
    <dgm:cxn modelId="{75A766B7-8B44-4851-8609-E96956FDDBCC}" type="presOf" srcId="{2F715C38-1803-4AEA-A945-4AB63CAAFB29}" destId="{17B21BF3-A65C-4C88-A6AF-159E01FDB87B}" srcOrd="0" destOrd="0" presId="urn:microsoft.com/office/officeart/2005/8/layout/hierarchy3"/>
    <dgm:cxn modelId="{A00ECDBB-7D96-4BCB-850D-6D000C336734}" type="presOf" srcId="{623B5E66-5524-4F10-A661-240F2C92DC4D}" destId="{58D42BB0-9FA9-41D7-958A-32C0ED20CCD5}" srcOrd="1" destOrd="0" presId="urn:microsoft.com/office/officeart/2005/8/layout/hierarchy3"/>
    <dgm:cxn modelId="{F42D75C5-9D78-4F22-BD78-0D8FCC7AD6D4}" type="presOf" srcId="{97B2E706-476A-4985-A71A-7D975C7F16F6}" destId="{A38D4A60-1762-49E1-991C-ECBE8ABD3CB5}" srcOrd="0" destOrd="0" presId="urn:microsoft.com/office/officeart/2005/8/layout/hierarchy3"/>
    <dgm:cxn modelId="{EFBAB4E4-2867-4220-AD93-6685BD1B3649}" type="presOf" srcId="{2F715C38-1803-4AEA-A945-4AB63CAAFB29}" destId="{B959EEDC-D5A3-4C4D-B0B4-C7A8EBF6F16B}" srcOrd="1" destOrd="0" presId="urn:microsoft.com/office/officeart/2005/8/layout/hierarchy3"/>
    <dgm:cxn modelId="{7E146ED8-BB34-41EA-8C11-AA152D7AFBC3}" type="presParOf" srcId="{A38D4A60-1762-49E1-991C-ECBE8ABD3CB5}" destId="{F8CD4F3F-8FF6-41DB-89A5-A0F946C12782}" srcOrd="0" destOrd="0" presId="urn:microsoft.com/office/officeart/2005/8/layout/hierarchy3"/>
    <dgm:cxn modelId="{BA74F2E1-4BE1-422B-ACD4-B7CA3CBD12CE}" type="presParOf" srcId="{F8CD4F3F-8FF6-41DB-89A5-A0F946C12782}" destId="{2021955C-E6E7-4EFD-AE25-F02884580F25}" srcOrd="0" destOrd="0" presId="urn:microsoft.com/office/officeart/2005/8/layout/hierarchy3"/>
    <dgm:cxn modelId="{BE913759-73A8-4A6C-BFC0-1AC0AA18AA64}" type="presParOf" srcId="{2021955C-E6E7-4EFD-AE25-F02884580F25}" destId="{17B21BF3-A65C-4C88-A6AF-159E01FDB87B}" srcOrd="0" destOrd="0" presId="urn:microsoft.com/office/officeart/2005/8/layout/hierarchy3"/>
    <dgm:cxn modelId="{6DC46575-1DC6-4A9D-8E24-76A0E0078E41}" type="presParOf" srcId="{2021955C-E6E7-4EFD-AE25-F02884580F25}" destId="{B959EEDC-D5A3-4C4D-B0B4-C7A8EBF6F16B}" srcOrd="1" destOrd="0" presId="urn:microsoft.com/office/officeart/2005/8/layout/hierarchy3"/>
    <dgm:cxn modelId="{4E9FD11F-F152-4A2E-A9E1-75EC7536D0D0}" type="presParOf" srcId="{F8CD4F3F-8FF6-41DB-89A5-A0F946C12782}" destId="{C6340554-F3D1-48BA-9E53-179907D97250}" srcOrd="1" destOrd="0" presId="urn:microsoft.com/office/officeart/2005/8/layout/hierarchy3"/>
    <dgm:cxn modelId="{43D7BFCA-158A-4D13-8BAC-9BBA36055E30}" type="presParOf" srcId="{A38D4A60-1762-49E1-991C-ECBE8ABD3CB5}" destId="{54242596-4910-4959-A2FE-7237635859A0}" srcOrd="1" destOrd="0" presId="urn:microsoft.com/office/officeart/2005/8/layout/hierarchy3"/>
    <dgm:cxn modelId="{0D523A76-3F06-465B-BD9F-1881DC9CD637}" type="presParOf" srcId="{54242596-4910-4959-A2FE-7237635859A0}" destId="{B26F6BF3-2AE4-4B2F-A96A-FDF3073FA41C}" srcOrd="0" destOrd="0" presId="urn:microsoft.com/office/officeart/2005/8/layout/hierarchy3"/>
    <dgm:cxn modelId="{A3B5CF94-8DCC-424F-B80D-59489552D07E}" type="presParOf" srcId="{B26F6BF3-2AE4-4B2F-A96A-FDF3073FA41C}" destId="{3B212AB3-2CAC-4679-A19F-0C40C94FA13A}" srcOrd="0" destOrd="0" presId="urn:microsoft.com/office/officeart/2005/8/layout/hierarchy3"/>
    <dgm:cxn modelId="{FFEF5461-5514-4C26-8AC1-35FB427DA08D}" type="presParOf" srcId="{B26F6BF3-2AE4-4B2F-A96A-FDF3073FA41C}" destId="{58D42BB0-9FA9-41D7-958A-32C0ED20CCD5}" srcOrd="1" destOrd="0" presId="urn:microsoft.com/office/officeart/2005/8/layout/hierarchy3"/>
    <dgm:cxn modelId="{5BE9781D-AEB2-4F18-974A-5E82963E5853}" type="presParOf" srcId="{54242596-4910-4959-A2FE-7237635859A0}" destId="{9444EE13-62EF-4A55-8512-DF6E04D676A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21BF3-A65C-4C88-A6AF-159E01FDB87B}">
      <dsp:nvSpPr>
        <dsp:cNvPr id="0" name=""/>
        <dsp:cNvSpPr/>
      </dsp:nvSpPr>
      <dsp:spPr>
        <a:xfrm>
          <a:off x="56082" y="78639"/>
          <a:ext cx="1880414" cy="940207"/>
        </a:xfrm>
        <a:prstGeom prst="roundRect">
          <a:avLst>
            <a:gd name="adj" fmla="val 10000"/>
          </a:avLst>
        </a:prstGeom>
        <a:solidFill>
          <a:srgbClr val="3F4855">
            <a:shade val="8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2800"/>
            <a:buFont typeface="Arial" panose="020B0604020202020204" pitchFamily="34" charset="0"/>
            <a:buNone/>
          </a:pPr>
          <a:r>
            <a:rPr lang="es-MX" sz="3600" kern="0" dirty="0">
              <a:solidFill>
                <a:schemeClr val="bg1"/>
              </a:solidFill>
              <a:latin typeface="Montserrat" panose="02000505000000020004"/>
              <a:ea typeface="Nanum Pen Script"/>
              <a:cs typeface="+mn-cs"/>
            </a:rPr>
            <a:t>EV</a:t>
          </a:r>
          <a:endParaRPr lang="es-CO" sz="3600" kern="0" dirty="0">
            <a:solidFill>
              <a:schemeClr val="bg1"/>
            </a:solidFill>
            <a:latin typeface="Montserrat" panose="02000505000000020004"/>
            <a:ea typeface="Nanum Pen Script"/>
            <a:cs typeface="+mn-cs"/>
          </a:endParaRPr>
        </a:p>
      </dsp:txBody>
      <dsp:txXfrm>
        <a:off x="83620" y="106177"/>
        <a:ext cx="1825338" cy="885131"/>
      </dsp:txXfrm>
    </dsp:sp>
    <dsp:sp modelId="{3B212AB3-2CAC-4679-A19F-0C40C94FA13A}">
      <dsp:nvSpPr>
        <dsp:cNvPr id="0" name=""/>
        <dsp:cNvSpPr/>
      </dsp:nvSpPr>
      <dsp:spPr>
        <a:xfrm>
          <a:off x="2258442" y="78639"/>
          <a:ext cx="1880414" cy="940207"/>
        </a:xfrm>
        <a:prstGeom prst="roundRect">
          <a:avLst>
            <a:gd name="adj" fmla="val 10000"/>
          </a:avLst>
        </a:prstGeom>
        <a:solidFill>
          <a:srgbClr val="3F4855">
            <a:shade val="80000"/>
            <a:hueOff val="131497"/>
            <a:satOff val="-12019"/>
            <a:lumOff val="3658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2800"/>
            <a:buFont typeface="Arial" panose="020B0604020202020204" pitchFamily="34" charset="0"/>
            <a:buNone/>
          </a:pPr>
          <a:r>
            <a:rPr lang="es-MX" sz="3600" kern="0" dirty="0">
              <a:solidFill>
                <a:prstClr val="white"/>
              </a:solidFill>
              <a:latin typeface="Montserrat" panose="02000505000000020004"/>
              <a:ea typeface="Nanum Pen Script"/>
              <a:cs typeface="+mn-cs"/>
            </a:rPr>
            <a:t>Enteral</a:t>
          </a:r>
          <a:endParaRPr lang="es-CO" sz="3600" kern="0" dirty="0">
            <a:solidFill>
              <a:prstClr val="white"/>
            </a:solidFill>
            <a:latin typeface="Montserrat" panose="02000505000000020004"/>
            <a:ea typeface="Nanum Pen Script"/>
            <a:cs typeface="+mn-cs"/>
          </a:endParaRPr>
        </a:p>
      </dsp:txBody>
      <dsp:txXfrm>
        <a:off x="2285980" y="106177"/>
        <a:ext cx="1825338" cy="885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151FF-CAFC-4C70-ACCC-356A0151837B}" type="datetimeFigureOut">
              <a:rPr lang="es-CO" smtClean="0"/>
              <a:t>23/03/2021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CB8A4-12BA-4477-A6FF-DA2DD039506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9708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CB8A4-12BA-4477-A6FF-DA2DD0395061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1502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60-90% absorbido en 60 minutos. Retraso de 2 a 6 horas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CB8A4-12BA-4477-A6FF-DA2DD0395061}" type="slidenum">
              <a:rPr lang="es-CO" smtClean="0"/>
              <a:t>18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0350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CB8A4-12BA-4477-A6FF-DA2DD0395061}" type="slidenum">
              <a:rPr lang="es-CO" smtClean="0"/>
              <a:t>24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6220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CB8A4-12BA-4477-A6FF-DA2DD0395061}" type="slidenum">
              <a:rPr lang="es-CO" smtClean="0"/>
              <a:t>36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4980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23/03/2021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23/03/2021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23/03/2021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23/03/2021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23/03/2021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23/03/2021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23/03/2021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23/03/2021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23/03/2021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23/03/2021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23/03/2021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23/03/2021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1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2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9.jpeg" Type="http://schemas.openxmlformats.org/officeDocument/2006/relationships/image"/><Relationship Id="rId4" Target="../media/image18.jpeg" Type="http://schemas.openxmlformats.org/officeDocument/2006/relationships/image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6.xml.rels><?xml version="1.0" encoding="UTF-8" standalone="yes" ?><Relationships xmlns="http://schemas.openxmlformats.org/package/2006/relationships"><Relationship Id="rId2" Target="../media/image2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2.png"/><Relationship Id="rId7" Type="http://schemas.openxmlformats.org/officeDocument/2006/relationships/image" Target="../media/image27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 ?><Relationships xmlns="http://schemas.openxmlformats.org/package/2006/relationships"><Relationship Id="rId3" Target="../media/image37.jpeg" Type="http://schemas.openxmlformats.org/officeDocument/2006/relationships/image"/><Relationship Id="rId2" Target="../media/image3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3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image38.pn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9.jpeg" Type="http://schemas.openxmlformats.org/officeDocument/2006/relationships/image"/><Relationship Id="rId5" Target="../media/image18.jpeg" Type="http://schemas.openxmlformats.org/officeDocument/2006/relationships/image"/><Relationship Id="rId4" Target="../media/image17.jpeg" Type="http://schemas.openxmlformats.org/officeDocument/2006/relationships/image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www.minsalud.gov.co/sites/rid/Lists/BibliotecaDigital/RIDE/DE/GT/guias-manejo-emergencias-toxicologicas-outpout.pdf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D028C-6784-4ACF-BF2C-6344CE1CE6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TOXIDROMES</a:t>
            </a:r>
            <a:endParaRPr lang="es-C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3C9C0-AE97-406A-8289-8F06853E8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685795"/>
            <a:ext cx="6629400" cy="1655762"/>
          </a:xfrm>
        </p:spPr>
        <p:txBody>
          <a:bodyPr/>
          <a:lstStyle/>
          <a:p>
            <a:r>
              <a:rPr lang="es-ES" b="1" dirty="0">
                <a:solidFill>
                  <a:srgbClr val="142B48"/>
                </a:solidFill>
              </a:rPr>
              <a:t>Jimmy Alejandro Seguro</a:t>
            </a:r>
          </a:p>
          <a:p>
            <a:r>
              <a:rPr lang="es-ES" b="1" dirty="0">
                <a:solidFill>
                  <a:srgbClr val="142B48"/>
                </a:solidFill>
              </a:rPr>
              <a:t>Residente toxicología clínica</a:t>
            </a:r>
            <a:endParaRPr lang="es-CO" b="1" dirty="0">
              <a:solidFill>
                <a:srgbClr val="142B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178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A980B8-6AAF-4000-90A3-8E2C9BA7A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387" y="234316"/>
            <a:ext cx="10515600" cy="1325563"/>
          </a:xfrm>
        </p:spPr>
        <p:txBody>
          <a:bodyPr/>
          <a:lstStyle/>
          <a:p>
            <a:r>
              <a:rPr lang="es-ES" dirty="0"/>
              <a:t>Toxidrome hipnótico/sedante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EEE509-69BF-4E16-B26C-A891DE06C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856" y="1399471"/>
            <a:ext cx="10667997" cy="20903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Etanol.</a:t>
            </a:r>
          </a:p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Benzodiacepinas.</a:t>
            </a:r>
          </a:p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Anticonvulsivantes.</a:t>
            </a:r>
          </a:p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Antipsicóticos.</a:t>
            </a:r>
          </a:p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Barbitúricos.</a:t>
            </a:r>
            <a:endParaRPr lang="es-CO" dirty="0">
              <a:solidFill>
                <a:srgbClr val="142B48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E00D696-28B1-4DEE-98EA-717D5AC21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491" y="1559879"/>
            <a:ext cx="3480293" cy="512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035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clínico 5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A2E992-7785-4BBD-BCB6-6E38BCDD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5506" y="1896787"/>
            <a:ext cx="10667997" cy="209039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Masculino de 24 años.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Ingeniero industrial.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F2AF49-AC30-4DE3-A843-3437158D565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119358" y="3429000"/>
            <a:ext cx="6684145" cy="241334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Traído por su mamá porque lo encontró en su habitación con 2 </a:t>
            </a:r>
            <a:r>
              <a:rPr lang="es-ES" dirty="0" err="1">
                <a:solidFill>
                  <a:srgbClr val="142B48"/>
                </a:solidFill>
              </a:rPr>
              <a:t>blísters</a:t>
            </a:r>
            <a:r>
              <a:rPr lang="es-ES" dirty="0">
                <a:solidFill>
                  <a:srgbClr val="142B48"/>
                </a:solidFill>
              </a:rPr>
              <a:t> al lado de </a:t>
            </a:r>
            <a:r>
              <a:rPr lang="es-ES" dirty="0" err="1">
                <a:solidFill>
                  <a:srgbClr val="142B48"/>
                </a:solidFill>
              </a:rPr>
              <a:t>fluoxetina</a:t>
            </a:r>
            <a:r>
              <a:rPr lang="es-ES" dirty="0">
                <a:solidFill>
                  <a:srgbClr val="142B48"/>
                </a:solidFill>
              </a:rPr>
              <a:t>.</a:t>
            </a:r>
          </a:p>
          <a:p>
            <a:pPr algn="just">
              <a:lnSpc>
                <a:spcPct val="100000"/>
              </a:lnSpc>
            </a:pPr>
            <a:endParaRPr lang="es-ES" dirty="0">
              <a:solidFill>
                <a:srgbClr val="142B48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ES" dirty="0">
                <a:solidFill>
                  <a:srgbClr val="142B48"/>
                </a:solidFill>
              </a:rPr>
              <a:t>Hallazgos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Agitado, midriático, diaforético, peristaltismo aumentado.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Taquicárdico, hipertenso, </a:t>
            </a:r>
            <a:r>
              <a:rPr lang="es-ES" dirty="0" err="1">
                <a:solidFill>
                  <a:srgbClr val="142B48"/>
                </a:solidFill>
              </a:rPr>
              <a:t>hiperreflexico</a:t>
            </a:r>
            <a:r>
              <a:rPr lang="es-ES" dirty="0">
                <a:solidFill>
                  <a:srgbClr val="142B48"/>
                </a:solidFill>
              </a:rPr>
              <a:t>, </a:t>
            </a:r>
            <a:r>
              <a:rPr lang="es-ES" dirty="0" err="1">
                <a:solidFill>
                  <a:srgbClr val="142B48"/>
                </a:solidFill>
              </a:rPr>
              <a:t>clonus</a:t>
            </a:r>
            <a:r>
              <a:rPr lang="es-ES" dirty="0">
                <a:solidFill>
                  <a:srgbClr val="142B48"/>
                </a:solidFill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O" dirty="0">
              <a:solidFill>
                <a:srgbClr val="142B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269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5EE7E8-B31F-4FBF-82E7-F9D925D63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82816"/>
            <a:ext cx="10515600" cy="1325563"/>
          </a:xfrm>
        </p:spPr>
        <p:txBody>
          <a:bodyPr/>
          <a:lstStyle/>
          <a:p>
            <a:r>
              <a:rPr lang="es-ES" dirty="0" err="1"/>
              <a:t>Toxidrome</a:t>
            </a:r>
            <a:r>
              <a:rPr lang="es-ES" dirty="0"/>
              <a:t> </a:t>
            </a:r>
            <a:r>
              <a:rPr lang="es-ES" dirty="0" err="1"/>
              <a:t>serotoninérgico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2E1C5C-1E02-4536-BEF2-399906A1B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598" y="1408379"/>
            <a:ext cx="10667997" cy="2090392"/>
          </a:xfrm>
        </p:spPr>
        <p:txBody>
          <a:bodyPr numCol="2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ISRS.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Opioides.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Antidepresivos tricíclicos.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Anfetaminas.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Cocaína.</a:t>
            </a:r>
          </a:p>
          <a:p>
            <a:pPr algn="just">
              <a:lnSpc>
                <a:spcPct val="100000"/>
              </a:lnSpc>
            </a:pPr>
            <a:r>
              <a:rPr lang="es-ES" dirty="0" err="1">
                <a:solidFill>
                  <a:srgbClr val="142B48"/>
                </a:solidFill>
              </a:rPr>
              <a:t>Ergotamina</a:t>
            </a:r>
            <a:r>
              <a:rPr lang="es-ES" dirty="0">
                <a:solidFill>
                  <a:srgbClr val="142B48"/>
                </a:solidFill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LSD.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Litio.</a:t>
            </a:r>
          </a:p>
          <a:p>
            <a:pPr algn="just">
              <a:lnSpc>
                <a:spcPct val="100000"/>
              </a:lnSpc>
            </a:pPr>
            <a:r>
              <a:rPr lang="es-ES" dirty="0" err="1">
                <a:solidFill>
                  <a:srgbClr val="142B48"/>
                </a:solidFill>
              </a:rPr>
              <a:t>Triptanos</a:t>
            </a:r>
            <a:r>
              <a:rPr lang="es-ES" dirty="0">
                <a:solidFill>
                  <a:srgbClr val="142B48"/>
                </a:solidFill>
              </a:rPr>
              <a:t>.</a:t>
            </a:r>
            <a:endParaRPr lang="es-CO" dirty="0">
              <a:solidFill>
                <a:srgbClr val="142B48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38AF545-DA05-45BA-82CA-0455AFE46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9320" y="3081525"/>
            <a:ext cx="7412680" cy="3469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590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89151"/>
            <a:ext cx="10515600" cy="1325563"/>
          </a:xfrm>
        </p:spPr>
        <p:txBody>
          <a:bodyPr/>
          <a:lstStyle/>
          <a:p>
            <a:r>
              <a:rPr lang="es-ES" dirty="0"/>
              <a:t>Caso clínico 6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A2E992-7785-4BBD-BCB6-6E38BCDD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5506" y="1514714"/>
            <a:ext cx="10667997" cy="209039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Masculino de 29 años.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Auxiliar en enfermería.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Extranjero.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F2AF49-AC30-4DE3-A843-3437158D565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119359" y="3376505"/>
            <a:ext cx="6684145" cy="308498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Traído por personal del 123 por alteración del estado de conciencia, encontrado en un hotel del centro de Medellín.</a:t>
            </a:r>
          </a:p>
          <a:p>
            <a:pPr algn="just">
              <a:lnSpc>
                <a:spcPct val="100000"/>
              </a:lnSpc>
            </a:pPr>
            <a:endParaRPr lang="es-ES" dirty="0">
              <a:solidFill>
                <a:srgbClr val="142B48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ES" dirty="0">
                <a:solidFill>
                  <a:srgbClr val="142B48"/>
                </a:solidFill>
              </a:rPr>
              <a:t>Hallazgos: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Glasgow 4/15, miosis, pálido, sin diaforesis, peristaltismo disminuido.</a:t>
            </a:r>
          </a:p>
          <a:p>
            <a:pPr algn="just">
              <a:lnSpc>
                <a:spcPct val="100000"/>
              </a:lnSpc>
            </a:pPr>
            <a:r>
              <a:rPr lang="es-ES" dirty="0" err="1">
                <a:solidFill>
                  <a:srgbClr val="142B48"/>
                </a:solidFill>
              </a:rPr>
              <a:t>Bradicárdico</a:t>
            </a:r>
            <a:r>
              <a:rPr lang="es-ES" dirty="0">
                <a:solidFill>
                  <a:srgbClr val="142B48"/>
                </a:solidFill>
              </a:rPr>
              <a:t>, hipotenso, </a:t>
            </a:r>
            <a:r>
              <a:rPr lang="es-ES" dirty="0" err="1">
                <a:solidFill>
                  <a:srgbClr val="142B48"/>
                </a:solidFill>
              </a:rPr>
              <a:t>bradipnéico</a:t>
            </a:r>
            <a:r>
              <a:rPr lang="es-ES" dirty="0">
                <a:solidFill>
                  <a:srgbClr val="142B48"/>
                </a:solidFill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O" dirty="0">
              <a:solidFill>
                <a:srgbClr val="142B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093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5EE7E8-B31F-4FBF-82E7-F9D925D63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377" y="145938"/>
            <a:ext cx="10515600" cy="1325563"/>
          </a:xfrm>
        </p:spPr>
        <p:txBody>
          <a:bodyPr/>
          <a:lstStyle/>
          <a:p>
            <a:r>
              <a:rPr lang="es-ES" dirty="0"/>
              <a:t>Toxidrome opioide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2E1C5C-1E02-4536-BEF2-399906A1B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582972"/>
            <a:ext cx="10667997" cy="2090392"/>
          </a:xfrm>
        </p:spPr>
        <p:txBody>
          <a:bodyPr numCol="2">
            <a:normAutofit/>
          </a:bodyPr>
          <a:lstStyle/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Opioides.</a:t>
            </a:r>
          </a:p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Midriasis: </a:t>
            </a:r>
            <a:r>
              <a:rPr lang="es-ES" dirty="0" err="1">
                <a:solidFill>
                  <a:srgbClr val="142B48"/>
                </a:solidFill>
              </a:rPr>
              <a:t>tramadol</a:t>
            </a:r>
            <a:r>
              <a:rPr lang="es-ES" dirty="0">
                <a:solidFill>
                  <a:srgbClr val="142B48"/>
                </a:solidFill>
              </a:rPr>
              <a:t>, </a:t>
            </a:r>
            <a:r>
              <a:rPr lang="es-ES" dirty="0" err="1">
                <a:solidFill>
                  <a:srgbClr val="142B48"/>
                </a:solidFill>
              </a:rPr>
              <a:t>meperidina</a:t>
            </a:r>
            <a:r>
              <a:rPr lang="es-ES" dirty="0">
                <a:solidFill>
                  <a:srgbClr val="142B48"/>
                </a:solidFill>
              </a:rPr>
              <a:t>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C73D1B0-B618-464B-82E9-0E6A3BBA6A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1463" y="500940"/>
            <a:ext cx="3982336" cy="569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047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D028C-6784-4ACF-BF2C-6344CE1CE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4262" y="808038"/>
            <a:ext cx="9943475" cy="2387600"/>
          </a:xfrm>
        </p:spPr>
        <p:txBody>
          <a:bodyPr/>
          <a:lstStyle/>
          <a:p>
            <a:r>
              <a:rPr lang="es-ES" dirty="0"/>
              <a:t>INTOXICACIÓN ETÍLICA</a:t>
            </a:r>
            <a:endParaRPr lang="es-CO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FEFC9A0-B735-49FD-A215-44AF460F4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8337" y="3712096"/>
            <a:ext cx="6629400" cy="1655762"/>
          </a:xfrm>
        </p:spPr>
        <p:txBody>
          <a:bodyPr/>
          <a:lstStyle/>
          <a:p>
            <a:r>
              <a:rPr lang="es-ES" b="1" dirty="0">
                <a:solidFill>
                  <a:srgbClr val="142B48"/>
                </a:solidFill>
              </a:rPr>
              <a:t>Jimmy Alejandro Seguro</a:t>
            </a:r>
          </a:p>
          <a:p>
            <a:r>
              <a:rPr lang="es-ES" b="1" dirty="0">
                <a:solidFill>
                  <a:srgbClr val="142B48"/>
                </a:solidFill>
              </a:rPr>
              <a:t>Residente toxicología clínica</a:t>
            </a:r>
            <a:endParaRPr lang="es-CO" b="1" dirty="0">
              <a:solidFill>
                <a:srgbClr val="142B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079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5EE7E8-B31F-4FBF-82E7-F9D925D63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37352"/>
            <a:ext cx="10515600" cy="1325563"/>
          </a:xfrm>
        </p:spPr>
        <p:txBody>
          <a:bodyPr/>
          <a:lstStyle/>
          <a:p>
            <a:r>
              <a:rPr lang="es-ES" dirty="0"/>
              <a:t>Generalidades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2E1C5C-1E02-4536-BEF2-399906A1B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Transparente, quemante, volátil.</a:t>
            </a:r>
          </a:p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Olor característico.</a:t>
            </a:r>
          </a:p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Síntesis por fermentación.</a:t>
            </a:r>
            <a:endParaRPr lang="es-CO" dirty="0">
              <a:solidFill>
                <a:srgbClr val="142B48"/>
              </a:solidFill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20628FE-66F8-481C-B933-C201942AB8B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659476" y="4166111"/>
            <a:ext cx="6684145" cy="241334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Un trago: 10-12 g alcohol.</a:t>
            </a:r>
          </a:p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Cerveza:  360 ml.</a:t>
            </a:r>
          </a:p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Vino: 120 ml.</a:t>
            </a:r>
          </a:p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Destiladas: 37 ml.</a:t>
            </a:r>
            <a:endParaRPr lang="es-CO" dirty="0">
              <a:solidFill>
                <a:srgbClr val="142B48"/>
              </a:solidFill>
            </a:endParaRPr>
          </a:p>
        </p:txBody>
      </p:sp>
      <p:pic>
        <p:nvPicPr>
          <p:cNvPr id="6" name="Google Shape;348;p47">
            <a:extLst>
              <a:ext uri="{FF2B5EF4-FFF2-40B4-BE49-F238E27FC236}">
                <a16:creationId xmlns:a16="http://schemas.microsoft.com/office/drawing/2014/main" id="{B3CE3902-97B3-4BAA-A344-245B53407991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53572"/>
          <a:stretch/>
        </p:blipFill>
        <p:spPr>
          <a:xfrm>
            <a:off x="9241127" y="646024"/>
            <a:ext cx="1096007" cy="5778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358;p47">
            <a:extLst>
              <a:ext uri="{FF2B5EF4-FFF2-40B4-BE49-F238E27FC236}">
                <a16:creationId xmlns:a16="http://schemas.microsoft.com/office/drawing/2014/main" id="{745C716B-C7A5-4366-90E8-CF4F965CD738}"/>
              </a:ext>
            </a:extLst>
          </p:cNvPr>
          <p:cNvSpPr txBox="1">
            <a:spLocks/>
          </p:cNvSpPr>
          <p:nvPr/>
        </p:nvSpPr>
        <p:spPr>
          <a:xfrm flipH="1">
            <a:off x="5052279" y="1084918"/>
            <a:ext cx="2168852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Light"/>
              <a:buChar char="●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○"/>
              <a:defRPr sz="14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■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●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○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■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●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○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Roboto Light"/>
              <a:buChar char="■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228600" marR="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  <a:tabLst/>
              <a:defRPr/>
            </a:pPr>
            <a:r>
              <a:rPr lang="es-CO" sz="2000" dirty="0">
                <a:solidFill>
                  <a:srgbClr val="142B48"/>
                </a:solidFill>
                <a:latin typeface="Montserrat" panose="02000505000000020004" pitchFamily="2" charset="0"/>
                <a:ea typeface="+mn-ea"/>
                <a:cs typeface="+mn-cs"/>
              </a:rPr>
              <a:t>Hidrocarburo.</a:t>
            </a:r>
          </a:p>
        </p:txBody>
      </p:sp>
      <p:sp>
        <p:nvSpPr>
          <p:cNvPr id="9" name="Google Shape;362;p47">
            <a:extLst>
              <a:ext uri="{FF2B5EF4-FFF2-40B4-BE49-F238E27FC236}">
                <a16:creationId xmlns:a16="http://schemas.microsoft.com/office/drawing/2014/main" id="{C2EC65E2-0235-4E45-B226-39705A19AE7E}"/>
              </a:ext>
            </a:extLst>
          </p:cNvPr>
          <p:cNvSpPr txBox="1">
            <a:spLocks/>
          </p:cNvSpPr>
          <p:nvPr/>
        </p:nvSpPr>
        <p:spPr>
          <a:xfrm flipH="1">
            <a:off x="10379969" y="767632"/>
            <a:ext cx="1590619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Light"/>
              <a:buChar char="●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○"/>
              <a:defRPr sz="14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■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●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○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■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●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○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Roboto Light"/>
              <a:buChar char="■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228600" indent="-228600">
              <a:lnSpc>
                <a:spcPct val="100000"/>
              </a:lnSpc>
              <a:spcBef>
                <a:spcPts val="1000"/>
              </a:spcBef>
              <a:spcAft>
                <a:spcPts val="1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142B48"/>
                </a:solidFill>
                <a:latin typeface="Montserrat" panose="02000505000000020004" pitchFamily="2" charset="0"/>
                <a:ea typeface="+mn-ea"/>
                <a:cs typeface="+mn-cs"/>
              </a:rPr>
              <a:t>Alcoholes primarios.</a:t>
            </a:r>
          </a:p>
        </p:txBody>
      </p:sp>
      <p:sp>
        <p:nvSpPr>
          <p:cNvPr id="11" name="Google Shape;368;p47">
            <a:extLst>
              <a:ext uri="{FF2B5EF4-FFF2-40B4-BE49-F238E27FC236}">
                <a16:creationId xmlns:a16="http://schemas.microsoft.com/office/drawing/2014/main" id="{9E2AD7C3-13B1-492B-BC8C-B19C07F27935}"/>
              </a:ext>
            </a:extLst>
          </p:cNvPr>
          <p:cNvSpPr txBox="1">
            <a:spLocks/>
          </p:cNvSpPr>
          <p:nvPr/>
        </p:nvSpPr>
        <p:spPr>
          <a:xfrm flipH="1">
            <a:off x="9550145" y="646036"/>
            <a:ext cx="4137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anum Pen Script"/>
              <a:buNone/>
              <a:tabLst/>
              <a:defRPr/>
            </a:pPr>
            <a:r>
              <a:rPr lang="en" sz="2000" dirty="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rPr>
              <a:t>2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B8F5C37-ABE2-40F8-9A6C-739B644CE68A}"/>
              </a:ext>
            </a:extLst>
          </p:cNvPr>
          <p:cNvSpPr txBox="1"/>
          <p:nvPr/>
        </p:nvSpPr>
        <p:spPr>
          <a:xfrm>
            <a:off x="1148561" y="6442501"/>
            <a:ext cx="89611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200" dirty="0">
                <a:solidFill>
                  <a:schemeClr val="tx2"/>
                </a:solidFill>
                <a:latin typeface="Montserrat" panose="02000505000000020004"/>
              </a:rPr>
              <a:t>Toxicología Clínica CIB, 1 ed.  2010</a:t>
            </a:r>
          </a:p>
          <a:p>
            <a:r>
              <a:rPr lang="en-US" sz="1200" dirty="0">
                <a:solidFill>
                  <a:schemeClr val="tx2"/>
                </a:solidFill>
                <a:latin typeface="BlinkMacSystemFont"/>
              </a:rPr>
              <a:t> </a:t>
            </a:r>
          </a:p>
          <a:p>
            <a:endParaRPr lang="es-CO" sz="1200" dirty="0">
              <a:solidFill>
                <a:schemeClr val="bg1"/>
              </a:solidFill>
              <a:latin typeface="BlinkMacSystemFont"/>
            </a:endParaRPr>
          </a:p>
          <a:p>
            <a:endParaRPr lang="es-CO" sz="1200" dirty="0">
              <a:solidFill>
                <a:schemeClr val="bg1"/>
              </a:solidFill>
            </a:endParaRPr>
          </a:p>
        </p:txBody>
      </p:sp>
      <p:pic>
        <p:nvPicPr>
          <p:cNvPr id="4098" name="Picture 2" descr="Etanol - Wikipedia, la enciclopedia libre">
            <a:extLst>
              <a:ext uri="{FF2B5EF4-FFF2-40B4-BE49-F238E27FC236}">
                <a16:creationId xmlns:a16="http://schemas.microsoft.com/office/drawing/2014/main" id="{ABE3431D-D77E-43E1-B41E-ECFBE9978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447" y="1118845"/>
            <a:ext cx="1974487" cy="216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oogle Shape;347;p47">
            <a:extLst>
              <a:ext uri="{FF2B5EF4-FFF2-40B4-BE49-F238E27FC236}">
                <a16:creationId xmlns:a16="http://schemas.microsoft.com/office/drawing/2014/main" id="{E886C5E2-1F9B-4B6C-9A18-B1EE45ECE47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r="53572"/>
          <a:stretch/>
        </p:blipFill>
        <p:spPr>
          <a:xfrm>
            <a:off x="6854421" y="662357"/>
            <a:ext cx="1096007" cy="57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366;p47">
            <a:extLst>
              <a:ext uri="{FF2B5EF4-FFF2-40B4-BE49-F238E27FC236}">
                <a16:creationId xmlns:a16="http://schemas.microsoft.com/office/drawing/2014/main" id="{F9C89920-D1BF-419E-BDB4-9CB206BECAAD}"/>
              </a:ext>
            </a:extLst>
          </p:cNvPr>
          <p:cNvSpPr txBox="1">
            <a:spLocks/>
          </p:cNvSpPr>
          <p:nvPr/>
        </p:nvSpPr>
        <p:spPr>
          <a:xfrm flipH="1">
            <a:off x="7211795" y="662357"/>
            <a:ext cx="4137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anum Pen Script"/>
              <a:buNone/>
              <a:tabLst/>
              <a:defRPr/>
            </a:pPr>
            <a:r>
              <a:rPr lang="en" sz="2000" dirty="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33771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985293A-67F4-491B-A401-1BE749806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1" y="2397437"/>
            <a:ext cx="5908222" cy="371969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890B6A9-698B-4184-B245-4D41D8861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58794"/>
            <a:ext cx="10515600" cy="1325563"/>
          </a:xfrm>
        </p:spPr>
        <p:txBody>
          <a:bodyPr/>
          <a:lstStyle/>
          <a:p>
            <a:r>
              <a:rPr lang="es-ES" dirty="0"/>
              <a:t>Epidemiología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39FB6C-D723-473C-B98A-714049A4A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1484357"/>
            <a:ext cx="10667997" cy="20903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Prevalencia alcoholismo crónico en EEUU: 2-6%.</a:t>
            </a:r>
          </a:p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4 causa de muerte evitable.</a:t>
            </a:r>
          </a:p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Responsable de accidentes de tránsito.</a:t>
            </a:r>
            <a:endParaRPr lang="es-CO" dirty="0">
              <a:solidFill>
                <a:srgbClr val="142B48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A54A4EB-EE1B-C042-853B-F34D6FC08DD7}"/>
              </a:ext>
            </a:extLst>
          </p:cNvPr>
          <p:cNvSpPr txBox="1"/>
          <p:nvPr/>
        </p:nvSpPr>
        <p:spPr>
          <a:xfrm>
            <a:off x="8236579" y="6273445"/>
            <a:ext cx="34107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Goldfrank's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Toxicologic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Emergencies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, 11e</a:t>
            </a:r>
          </a:p>
          <a:p>
            <a:r>
              <a:rPr lang="en-US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</a:p>
          <a:p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  <a:p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25427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0B6A9-698B-4184-B245-4D41D8861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75253"/>
            <a:ext cx="10515600" cy="1325563"/>
          </a:xfrm>
        </p:spPr>
        <p:txBody>
          <a:bodyPr/>
          <a:lstStyle/>
          <a:p>
            <a:r>
              <a:rPr lang="es-ES" dirty="0"/>
              <a:t>Toxicocinética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838732-64BA-4A68-BD58-FA75CB1D6B9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149339" y="4110696"/>
            <a:ext cx="6684145" cy="241334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es-ES" dirty="0">
              <a:solidFill>
                <a:srgbClr val="142B48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Mejoría absorción: vaciado gástrico rápido, sin alimentos, diluido, bebida carbonatada.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Retrasa absorción: abundante ingesta por </a:t>
            </a:r>
            <a:r>
              <a:rPr lang="es-ES" dirty="0" err="1">
                <a:solidFill>
                  <a:srgbClr val="142B48"/>
                </a:solidFill>
              </a:rPr>
              <a:t>piloroespasmo</a:t>
            </a:r>
            <a:r>
              <a:rPr lang="es-ES" dirty="0">
                <a:solidFill>
                  <a:srgbClr val="142B48"/>
                </a:solidFill>
              </a:rPr>
              <a:t>, con alimentos, aspirina, anticolinérgicos </a:t>
            </a:r>
            <a:r>
              <a:rPr lang="es-ES" dirty="0">
                <a:solidFill>
                  <a:srgbClr val="142B48"/>
                </a:solidFill>
                <a:sym typeface="Wingdings" pitchFamily="2" charset="2"/>
              </a:rPr>
              <a:t> </a:t>
            </a:r>
            <a:r>
              <a:rPr lang="es-ES" dirty="0">
                <a:solidFill>
                  <a:srgbClr val="142B48"/>
                </a:solidFill>
              </a:rPr>
              <a:t>2-6 horas.</a:t>
            </a:r>
          </a:p>
          <a:p>
            <a:pPr algn="just">
              <a:lnSpc>
                <a:spcPct val="100000"/>
              </a:lnSpc>
            </a:pPr>
            <a:endParaRPr lang="es-CO" dirty="0">
              <a:solidFill>
                <a:srgbClr val="142B48"/>
              </a:solidFill>
            </a:endParaRPr>
          </a:p>
        </p:txBody>
      </p:sp>
      <p:pic>
        <p:nvPicPr>
          <p:cNvPr id="5" name="Google Shape;530;p53">
            <a:extLst>
              <a:ext uri="{FF2B5EF4-FFF2-40B4-BE49-F238E27FC236}">
                <a16:creationId xmlns:a16="http://schemas.microsoft.com/office/drawing/2014/main" id="{239F7095-53FF-4D15-BF5B-866D51B94599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287328">
            <a:off x="1506227" y="1769535"/>
            <a:ext cx="1881467" cy="178941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534;p53">
            <a:extLst>
              <a:ext uri="{FF2B5EF4-FFF2-40B4-BE49-F238E27FC236}">
                <a16:creationId xmlns:a16="http://schemas.microsoft.com/office/drawing/2014/main" id="{F9CCE5EF-2518-4FBF-BCFE-EEB35ABD7718}"/>
              </a:ext>
            </a:extLst>
          </p:cNvPr>
          <p:cNvSpPr txBox="1">
            <a:spLocks/>
          </p:cNvSpPr>
          <p:nvPr/>
        </p:nvSpPr>
        <p:spPr>
          <a:xfrm rot="-2186" flipH="1">
            <a:off x="1759748" y="1795558"/>
            <a:ext cx="1699420" cy="48595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s-CO" sz="2000" dirty="0"/>
              <a:t>Absorción</a:t>
            </a:r>
            <a:endParaRPr lang="es-CO" sz="2000" dirty="0">
              <a:sym typeface="Nanum Pen Script"/>
            </a:endParaRPr>
          </a:p>
        </p:txBody>
      </p:sp>
      <p:sp>
        <p:nvSpPr>
          <p:cNvPr id="7" name="Google Shape;544;p53">
            <a:extLst>
              <a:ext uri="{FF2B5EF4-FFF2-40B4-BE49-F238E27FC236}">
                <a16:creationId xmlns:a16="http://schemas.microsoft.com/office/drawing/2014/main" id="{1BD8B1BC-AFC9-4F48-9AAC-B3174CFA0F42}"/>
              </a:ext>
            </a:extLst>
          </p:cNvPr>
          <p:cNvSpPr txBox="1">
            <a:spLocks/>
          </p:cNvSpPr>
          <p:nvPr/>
        </p:nvSpPr>
        <p:spPr>
          <a:xfrm rot="-2186" flipH="1">
            <a:off x="1736995" y="2170625"/>
            <a:ext cx="1699298" cy="1339309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s-ES" sz="2000" b="0" dirty="0">
                <a:solidFill>
                  <a:srgbClr val="142B48"/>
                </a:solidFill>
                <a:ea typeface="+mn-ea"/>
                <a:cs typeface="+mn-cs"/>
                <a:sym typeface="Roboto Light"/>
              </a:rPr>
              <a:t>20%: estómago,</a:t>
            </a:r>
          </a:p>
          <a:p>
            <a:pPr algn="ctr">
              <a:spcBef>
                <a:spcPts val="0"/>
              </a:spcBef>
            </a:pPr>
            <a:r>
              <a:rPr lang="es-ES" sz="2000" b="0" dirty="0">
                <a:solidFill>
                  <a:srgbClr val="142B48"/>
                </a:solidFill>
                <a:ea typeface="+mn-ea"/>
                <a:cs typeface="+mn-cs"/>
                <a:sym typeface="Roboto Light"/>
              </a:rPr>
              <a:t>resto Intestino.</a:t>
            </a:r>
          </a:p>
        </p:txBody>
      </p:sp>
      <p:pic>
        <p:nvPicPr>
          <p:cNvPr id="8" name="Google Shape;531;p53">
            <a:extLst>
              <a:ext uri="{FF2B5EF4-FFF2-40B4-BE49-F238E27FC236}">
                <a16:creationId xmlns:a16="http://schemas.microsoft.com/office/drawing/2014/main" id="{D8D5E85B-51DB-47D2-A93A-259E1CBE7D95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166955">
            <a:off x="4527992" y="1701484"/>
            <a:ext cx="2037754" cy="202686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535;p53">
            <a:extLst>
              <a:ext uri="{FF2B5EF4-FFF2-40B4-BE49-F238E27FC236}">
                <a16:creationId xmlns:a16="http://schemas.microsoft.com/office/drawing/2014/main" id="{252A5C70-6FAA-4CBF-A0C4-B7E0323E0936}"/>
              </a:ext>
            </a:extLst>
          </p:cNvPr>
          <p:cNvSpPr txBox="1">
            <a:spLocks/>
          </p:cNvSpPr>
          <p:nvPr/>
        </p:nvSpPr>
        <p:spPr>
          <a:xfrm rot="-1458" flipH="1">
            <a:off x="4681630" y="1867540"/>
            <a:ext cx="2012326" cy="523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s-CO" sz="2000" dirty="0"/>
              <a:t>Distribución</a:t>
            </a:r>
            <a:endParaRPr lang="es-CO" sz="2000" dirty="0">
              <a:sym typeface="Nanum Pen Script"/>
            </a:endParaRPr>
          </a:p>
        </p:txBody>
      </p:sp>
      <p:sp>
        <p:nvSpPr>
          <p:cNvPr id="10" name="Google Shape;548;p53">
            <a:extLst>
              <a:ext uri="{FF2B5EF4-FFF2-40B4-BE49-F238E27FC236}">
                <a16:creationId xmlns:a16="http://schemas.microsoft.com/office/drawing/2014/main" id="{9EF98795-351D-4E9A-85FB-B7AEC3B90C9F}"/>
              </a:ext>
            </a:extLst>
          </p:cNvPr>
          <p:cNvSpPr txBox="1">
            <a:spLocks/>
          </p:cNvSpPr>
          <p:nvPr/>
        </p:nvSpPr>
        <p:spPr>
          <a:xfrm rot="-2186" flipH="1">
            <a:off x="4867987" y="2684983"/>
            <a:ext cx="1415400" cy="524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s-CO" sz="2000" b="0" dirty="0">
                <a:solidFill>
                  <a:srgbClr val="142B48"/>
                </a:solidFill>
                <a:ea typeface="+mn-ea"/>
                <a:cs typeface="+mn-cs"/>
                <a:sym typeface="Roboto Light"/>
              </a:rPr>
              <a:t>Vd 0,56-0,72 l/kg.</a:t>
            </a:r>
          </a:p>
        </p:txBody>
      </p:sp>
      <p:pic>
        <p:nvPicPr>
          <p:cNvPr id="11" name="Google Shape;536;p53">
            <a:extLst>
              <a:ext uri="{FF2B5EF4-FFF2-40B4-BE49-F238E27FC236}">
                <a16:creationId xmlns:a16="http://schemas.microsoft.com/office/drawing/2014/main" id="{94081EFA-7308-407C-8024-C532D66F79CC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019">
            <a:off x="7111585" y="1938241"/>
            <a:ext cx="1869471" cy="18651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538;p53">
            <a:extLst>
              <a:ext uri="{FF2B5EF4-FFF2-40B4-BE49-F238E27FC236}">
                <a16:creationId xmlns:a16="http://schemas.microsoft.com/office/drawing/2014/main" id="{91969ED5-5535-406E-ADBC-D383081C04CF}"/>
              </a:ext>
            </a:extLst>
          </p:cNvPr>
          <p:cNvSpPr txBox="1">
            <a:spLocks/>
          </p:cNvSpPr>
          <p:nvPr/>
        </p:nvSpPr>
        <p:spPr>
          <a:xfrm rot="-1457" flipH="1">
            <a:off x="7303190" y="2571288"/>
            <a:ext cx="1632184" cy="524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s-CO" sz="2000" dirty="0"/>
              <a:t>Metabo-lismo</a:t>
            </a:r>
            <a:endParaRPr lang="es-CO" sz="2000" dirty="0">
              <a:sym typeface="Nanum Pen Script"/>
            </a:endParaRPr>
          </a:p>
        </p:txBody>
      </p:sp>
      <p:pic>
        <p:nvPicPr>
          <p:cNvPr id="13" name="Google Shape;539;p53">
            <a:extLst>
              <a:ext uri="{FF2B5EF4-FFF2-40B4-BE49-F238E27FC236}">
                <a16:creationId xmlns:a16="http://schemas.microsoft.com/office/drawing/2014/main" id="{356BBE65-A489-40FC-999C-6F8C67880408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322775">
            <a:off x="9516750" y="1709739"/>
            <a:ext cx="2069870" cy="2058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540;p53">
            <a:extLst>
              <a:ext uri="{FF2B5EF4-FFF2-40B4-BE49-F238E27FC236}">
                <a16:creationId xmlns:a16="http://schemas.microsoft.com/office/drawing/2014/main" id="{A4E5D67B-D8B1-43FD-9A7A-7C3E6B2F5669}"/>
              </a:ext>
            </a:extLst>
          </p:cNvPr>
          <p:cNvSpPr txBox="1">
            <a:spLocks/>
          </p:cNvSpPr>
          <p:nvPr/>
        </p:nvSpPr>
        <p:spPr>
          <a:xfrm rot="-2186" flipH="1">
            <a:off x="9915673" y="1867442"/>
            <a:ext cx="1798800" cy="524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s-CO" sz="2000" dirty="0"/>
              <a:t>Eliminación</a:t>
            </a:r>
            <a:endParaRPr lang="es-CO" sz="2000" dirty="0">
              <a:sym typeface="Nanum Pen Script"/>
            </a:endParaRPr>
          </a:p>
        </p:txBody>
      </p:sp>
      <p:sp>
        <p:nvSpPr>
          <p:cNvPr id="15" name="Google Shape;550;p53">
            <a:extLst>
              <a:ext uri="{FF2B5EF4-FFF2-40B4-BE49-F238E27FC236}">
                <a16:creationId xmlns:a16="http://schemas.microsoft.com/office/drawing/2014/main" id="{D990B555-E7FC-4132-A8E2-ACC4CF4CB7B3}"/>
              </a:ext>
            </a:extLst>
          </p:cNvPr>
          <p:cNvSpPr txBox="1">
            <a:spLocks/>
          </p:cNvSpPr>
          <p:nvPr/>
        </p:nvSpPr>
        <p:spPr>
          <a:xfrm rot="-2186" flipH="1">
            <a:off x="9915671" y="2251223"/>
            <a:ext cx="1750506" cy="524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s-ES" sz="1600" b="0" dirty="0">
                <a:solidFill>
                  <a:schemeClr val="tx2"/>
                </a:solidFill>
                <a:ea typeface="+mn-ea"/>
                <a:cs typeface="+mn-cs"/>
                <a:sym typeface="Roboto Light"/>
              </a:rPr>
              <a:t>1</a:t>
            </a:r>
            <a:r>
              <a:rPr lang="es-CO" sz="1600" b="0" dirty="0">
                <a:solidFill>
                  <a:schemeClr val="tx2"/>
                </a:solidFill>
                <a:ea typeface="+mn-ea"/>
                <a:cs typeface="+mn-cs"/>
                <a:sym typeface="Roboto Light"/>
              </a:rPr>
              <a:t>5-20mg/dl/h.</a:t>
            </a:r>
          </a:p>
          <a:p>
            <a:pPr algn="ctr">
              <a:spcBef>
                <a:spcPts val="0"/>
              </a:spcBef>
            </a:pPr>
            <a:endParaRPr lang="es-CO" sz="1600" b="0" dirty="0">
              <a:solidFill>
                <a:schemeClr val="tx2"/>
              </a:solidFill>
              <a:ea typeface="+mn-ea"/>
              <a:cs typeface="+mn-cs"/>
              <a:sym typeface="Roboto Light"/>
            </a:endParaRPr>
          </a:p>
          <a:p>
            <a:pPr algn="ctr">
              <a:spcBef>
                <a:spcPts val="0"/>
              </a:spcBef>
            </a:pPr>
            <a:r>
              <a:rPr lang="es-CO" sz="2000" b="0" dirty="0">
                <a:solidFill>
                  <a:schemeClr val="tx2"/>
                </a:solidFill>
                <a:ea typeface="+mn-ea"/>
                <a:cs typeface="+mn-cs"/>
                <a:sym typeface="Roboto Light"/>
              </a:rPr>
              <a:t>2-5%: orina, pulmón, sudor.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DCBC32A-A0C0-4CE5-976D-7915DDF4D3C8}"/>
              </a:ext>
            </a:extLst>
          </p:cNvPr>
          <p:cNvSpPr txBox="1"/>
          <p:nvPr/>
        </p:nvSpPr>
        <p:spPr>
          <a:xfrm>
            <a:off x="8491411" y="6442501"/>
            <a:ext cx="89611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Goldfrank's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Toxicologic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Emergencies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, 11e</a:t>
            </a:r>
          </a:p>
          <a:p>
            <a:r>
              <a:rPr lang="en-US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</a:p>
          <a:p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  <a:p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36093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B459C0BE-645B-4438-A02F-32F5A8731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0253" y="2495976"/>
            <a:ext cx="6531747" cy="371860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CB3F586-E379-4DC1-BAB0-9036CD43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89151"/>
            <a:ext cx="10515600" cy="1325563"/>
          </a:xfrm>
        </p:spPr>
        <p:txBody>
          <a:bodyPr/>
          <a:lstStyle/>
          <a:p>
            <a:r>
              <a:rPr lang="es-ES" dirty="0"/>
              <a:t>Metabolismo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845CE6-0BBB-4C00-BACA-F331BD4F6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599" y="1511545"/>
            <a:ext cx="10667997" cy="209039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ES" sz="1800" dirty="0">
                <a:solidFill>
                  <a:srgbClr val="142B48"/>
                </a:solidFill>
              </a:rPr>
              <a:t>95-98% hígado: ADH ALDH= CO2+H2O.</a:t>
            </a:r>
          </a:p>
          <a:p>
            <a:pPr algn="just">
              <a:lnSpc>
                <a:spcPct val="100000"/>
              </a:lnSpc>
            </a:pPr>
            <a:r>
              <a:rPr lang="es-ES" sz="1800" dirty="0">
                <a:solidFill>
                  <a:srgbClr val="142B48"/>
                </a:solidFill>
              </a:rPr>
              <a:t>ADH limitante velocidad.</a:t>
            </a:r>
          </a:p>
          <a:p>
            <a:pPr algn="just">
              <a:lnSpc>
                <a:spcPct val="100000"/>
              </a:lnSpc>
            </a:pPr>
            <a:r>
              <a:rPr lang="es-ES" sz="1800" dirty="0">
                <a:solidFill>
                  <a:srgbClr val="142B48"/>
                </a:solidFill>
              </a:rPr>
              <a:t>0,1% no oxidativo: 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ES" sz="1600" dirty="0">
                <a:solidFill>
                  <a:srgbClr val="142B48"/>
                </a:solidFill>
              </a:rPr>
              <a:t>Ésteres etílicos de ácidos grasos.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ES" sz="1600" dirty="0" err="1">
                <a:solidFill>
                  <a:srgbClr val="142B48"/>
                </a:solidFill>
              </a:rPr>
              <a:t>Etilglucurónido</a:t>
            </a:r>
            <a:r>
              <a:rPr lang="es-ES" sz="1600" dirty="0">
                <a:solidFill>
                  <a:srgbClr val="142B48"/>
                </a:solidFill>
              </a:rPr>
              <a:t> y sulfato de etilo.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O" sz="1800" dirty="0">
              <a:solidFill>
                <a:srgbClr val="142B48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16DB187-F4CD-48BD-A833-CF7E4E9E6385}"/>
              </a:ext>
            </a:extLst>
          </p:cNvPr>
          <p:cNvSpPr txBox="1"/>
          <p:nvPr/>
        </p:nvSpPr>
        <p:spPr>
          <a:xfrm>
            <a:off x="8493742" y="6442501"/>
            <a:ext cx="89611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Goldfrank's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Toxicologic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Emergencies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, 11e</a:t>
            </a:r>
          </a:p>
          <a:p>
            <a:r>
              <a:rPr lang="en-US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</a:p>
          <a:p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  <a:p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54475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89151"/>
            <a:ext cx="10515600" cy="1325563"/>
          </a:xfrm>
        </p:spPr>
        <p:txBody>
          <a:bodyPr/>
          <a:lstStyle/>
          <a:p>
            <a:r>
              <a:rPr lang="es-ES" dirty="0"/>
              <a:t>Generalidades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A2E992-7785-4BBD-BCB6-6E38BCDD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634" y="1598666"/>
            <a:ext cx="10667997" cy="209039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1970 </a:t>
            </a:r>
            <a:r>
              <a:rPr lang="es-ES" dirty="0" err="1">
                <a:solidFill>
                  <a:srgbClr val="142B48"/>
                </a:solidFill>
              </a:rPr>
              <a:t>Mofenson</a:t>
            </a:r>
            <a:r>
              <a:rPr lang="es-ES" dirty="0">
                <a:solidFill>
                  <a:srgbClr val="142B48"/>
                </a:solidFill>
              </a:rPr>
              <a:t>, </a:t>
            </a:r>
            <a:r>
              <a:rPr lang="es-ES" dirty="0" err="1">
                <a:solidFill>
                  <a:srgbClr val="142B48"/>
                </a:solidFill>
              </a:rPr>
              <a:t>Greensher</a:t>
            </a:r>
            <a:r>
              <a:rPr lang="es-ES" dirty="0">
                <a:solidFill>
                  <a:srgbClr val="142B48"/>
                </a:solidFill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Conjunto de signos y síntomas generados por tóxicos que comparten un mecanismo de acción similar.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O" dirty="0">
              <a:solidFill>
                <a:srgbClr val="142B48"/>
              </a:solidFill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F2AF49-AC30-4DE3-A843-3437158D565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940634" y="2845988"/>
            <a:ext cx="6684145" cy="2413346"/>
          </a:xfrm>
        </p:spPr>
        <p:txBody>
          <a:bodyPr/>
          <a:lstStyle/>
          <a:p>
            <a:r>
              <a:rPr lang="es-ES" dirty="0">
                <a:solidFill>
                  <a:srgbClr val="142B48"/>
                </a:solidFill>
              </a:rPr>
              <a:t>Valiosa herramienta ante poca información.</a:t>
            </a:r>
          </a:p>
          <a:p>
            <a:pPr marL="0" indent="0">
              <a:buNone/>
            </a:pPr>
            <a:endParaRPr lang="es-ES" dirty="0">
              <a:solidFill>
                <a:srgbClr val="142B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447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729E245-F84E-4039-9D83-CC2334398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8255" y="2060260"/>
            <a:ext cx="6363939" cy="438224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890B6A9-698B-4184-B245-4D41D8861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055" y="105403"/>
            <a:ext cx="10515600" cy="1325563"/>
          </a:xfrm>
        </p:spPr>
        <p:txBody>
          <a:bodyPr/>
          <a:lstStyle/>
          <a:p>
            <a:r>
              <a:rPr lang="es-ES" dirty="0" err="1"/>
              <a:t>Toxicodinamia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39FB6C-D723-473C-B98A-714049A4A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245" y="1115793"/>
            <a:ext cx="5112755" cy="209039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s-ES" dirty="0">
                <a:solidFill>
                  <a:srgbClr val="142B48"/>
                </a:solidFill>
              </a:rPr>
              <a:t>Inhibición GABA.</a:t>
            </a:r>
          </a:p>
          <a:p>
            <a:pPr algn="just">
              <a:lnSpc>
                <a:spcPct val="120000"/>
              </a:lnSpc>
            </a:pPr>
            <a:r>
              <a:rPr lang="es-ES" dirty="0">
                <a:solidFill>
                  <a:srgbClr val="142B48"/>
                </a:solidFill>
              </a:rPr>
              <a:t>Bloqueo NMDA.</a:t>
            </a:r>
          </a:p>
          <a:p>
            <a:pPr algn="just">
              <a:lnSpc>
                <a:spcPct val="120000"/>
              </a:lnSpc>
            </a:pPr>
            <a:r>
              <a:rPr lang="es-ES" dirty="0">
                <a:solidFill>
                  <a:srgbClr val="142B48"/>
                </a:solidFill>
              </a:rPr>
              <a:t>Acetaldehído: alteración cardíaca.</a:t>
            </a:r>
          </a:p>
          <a:p>
            <a:pPr algn="just">
              <a:lnSpc>
                <a:spcPct val="120000"/>
              </a:lnSpc>
            </a:pPr>
            <a:r>
              <a:rPr lang="es-ES" dirty="0">
                <a:solidFill>
                  <a:srgbClr val="142B48"/>
                </a:solidFill>
              </a:rPr>
              <a:t>Aductos de proteínas: estrés oxidativo,  </a:t>
            </a:r>
            <a:r>
              <a:rPr lang="es-ES" dirty="0" err="1">
                <a:solidFill>
                  <a:srgbClr val="142B48"/>
                </a:solidFill>
              </a:rPr>
              <a:t>peroxidación</a:t>
            </a:r>
            <a:r>
              <a:rPr lang="es-ES" dirty="0">
                <a:solidFill>
                  <a:srgbClr val="142B48"/>
                </a:solidFill>
              </a:rPr>
              <a:t> lipídica, inflamación y fibrosis.</a:t>
            </a:r>
          </a:p>
          <a:p>
            <a:pPr algn="just">
              <a:lnSpc>
                <a:spcPct val="120000"/>
              </a:lnSpc>
            </a:pPr>
            <a:r>
              <a:rPr lang="es-ES" dirty="0">
                <a:solidFill>
                  <a:srgbClr val="142B48"/>
                </a:solidFill>
              </a:rPr>
              <a:t>Acidosis metabólica.</a:t>
            </a:r>
            <a:endParaRPr lang="es-CO" dirty="0">
              <a:solidFill>
                <a:srgbClr val="142B48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01EDA63-A3BB-4B10-A60C-0FA16067EA80}"/>
              </a:ext>
            </a:extLst>
          </p:cNvPr>
          <p:cNvSpPr txBox="1"/>
          <p:nvPr/>
        </p:nvSpPr>
        <p:spPr>
          <a:xfrm>
            <a:off x="8223919" y="6337098"/>
            <a:ext cx="89611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Goldfrank's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Toxicologic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Emergencies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, 11e</a:t>
            </a:r>
          </a:p>
          <a:p>
            <a:r>
              <a:rPr lang="en-US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</a:p>
          <a:p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  <a:p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49669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0B6A9-698B-4184-B245-4D41D8861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9614"/>
            <a:ext cx="10515600" cy="1325563"/>
          </a:xfrm>
        </p:spPr>
        <p:txBody>
          <a:bodyPr/>
          <a:lstStyle/>
          <a:p>
            <a:r>
              <a:rPr lang="es-ES" dirty="0"/>
              <a:t>Manifestaciones clínicas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39FB6C-D723-473C-B98A-714049A4A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599" y="1366126"/>
            <a:ext cx="10667997" cy="209039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Depresor SNC.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Desinhibición.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Energizado, locuaz, expansivo.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Lábil emocional.</a:t>
            </a:r>
            <a:endParaRPr lang="es-CO" dirty="0">
              <a:solidFill>
                <a:srgbClr val="142B48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5AB5B5C-43F6-446E-9C6D-41BC00A43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2747" y="1057730"/>
            <a:ext cx="6580647" cy="5136722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9D098C9-3E53-411D-AD3C-291A8A5AA780}"/>
              </a:ext>
            </a:extLst>
          </p:cNvPr>
          <p:cNvSpPr txBox="1"/>
          <p:nvPr/>
        </p:nvSpPr>
        <p:spPr>
          <a:xfrm>
            <a:off x="4559134" y="6340554"/>
            <a:ext cx="75241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Guía</a:t>
            </a:r>
            <a:r>
              <a:rPr lang="en-US" sz="1200" dirty="0">
                <a:solidFill>
                  <a:srgbClr val="142B48"/>
                </a:solidFill>
                <a:latin typeface="Montserrat" pitchFamily="2" charset="77"/>
              </a:rPr>
              <a:t> para el 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manejo</a:t>
            </a:r>
            <a:r>
              <a:rPr lang="en-US" sz="1200" dirty="0">
                <a:solidFill>
                  <a:srgbClr val="142B48"/>
                </a:solidFill>
                <a:latin typeface="Montserrat" pitchFamily="2" charset="77"/>
              </a:rPr>
              <a:t> de 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emergencias</a:t>
            </a:r>
            <a:r>
              <a:rPr lang="en-US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toxicológicas</a:t>
            </a:r>
            <a:r>
              <a:rPr lang="en-US" sz="1200" dirty="0">
                <a:solidFill>
                  <a:srgbClr val="142B48"/>
                </a:solidFill>
                <a:latin typeface="Montserrat" pitchFamily="2" charset="77"/>
              </a:rPr>
              <a:t>. </a:t>
            </a:r>
            <a:r>
              <a:rPr lang="en-US" sz="1200" dirty="0" err="1">
                <a:solidFill>
                  <a:srgbClr val="142B48"/>
                </a:solidFill>
                <a:latin typeface="Montserrat" pitchFamily="2" charset="77"/>
              </a:rPr>
              <a:t>Minsalud</a:t>
            </a:r>
            <a:r>
              <a:rPr lang="en-US" sz="1200" dirty="0">
                <a:solidFill>
                  <a:srgbClr val="142B48"/>
                </a:solidFill>
                <a:latin typeface="Montserrat" pitchFamily="2" charset="77"/>
              </a:rPr>
              <a:t> 2017 ,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Goldfrank's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Toxicologic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Emergencies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, 11e</a:t>
            </a:r>
          </a:p>
          <a:p>
            <a:pPr algn="r"/>
            <a:r>
              <a:rPr lang="en-US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</a:p>
          <a:p>
            <a:pPr algn="r"/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  <a:p>
            <a:pPr algn="r"/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72596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B6C4C5-2611-4B7E-B7FB-0430F248E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09166"/>
            <a:ext cx="10515600" cy="1325563"/>
          </a:xfrm>
        </p:spPr>
        <p:txBody>
          <a:bodyPr/>
          <a:lstStyle/>
          <a:p>
            <a:r>
              <a:rPr lang="es-ES" dirty="0"/>
              <a:t>Diagnóstico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88CB88-B1B9-43E2-AD01-050447684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643" y="1461534"/>
            <a:ext cx="10667997" cy="209039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s-ES" dirty="0">
                <a:solidFill>
                  <a:srgbClr val="142B48"/>
                </a:solidFill>
              </a:rPr>
              <a:t>Historia clínica.</a:t>
            </a:r>
          </a:p>
          <a:p>
            <a:pPr>
              <a:lnSpc>
                <a:spcPct val="110000"/>
              </a:lnSpc>
            </a:pPr>
            <a:r>
              <a:rPr lang="es-ES" dirty="0">
                <a:solidFill>
                  <a:srgbClr val="142B48"/>
                </a:solidFill>
              </a:rPr>
              <a:t>Examen físico.</a:t>
            </a:r>
          </a:p>
          <a:p>
            <a:pPr>
              <a:lnSpc>
                <a:spcPct val="110000"/>
              </a:lnSpc>
            </a:pPr>
            <a:r>
              <a:rPr lang="es-ES" dirty="0">
                <a:solidFill>
                  <a:srgbClr val="142B48"/>
                </a:solidFill>
              </a:rPr>
              <a:t>pH y gases arteriales.</a:t>
            </a:r>
          </a:p>
          <a:p>
            <a:pPr>
              <a:lnSpc>
                <a:spcPct val="110000"/>
              </a:lnSpc>
            </a:pPr>
            <a:r>
              <a:rPr lang="es-ES" dirty="0">
                <a:solidFill>
                  <a:srgbClr val="142B48"/>
                </a:solidFill>
              </a:rPr>
              <a:t>Lactato.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796C520-7220-4A20-9EC7-31C2520E672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191177" y="3294148"/>
            <a:ext cx="6684145" cy="283281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s-ES" dirty="0">
                <a:solidFill>
                  <a:srgbClr val="142B48"/>
                </a:solidFill>
              </a:rPr>
              <a:t>Electrocardiograma.</a:t>
            </a:r>
          </a:p>
          <a:p>
            <a:pPr>
              <a:lnSpc>
                <a:spcPct val="120000"/>
              </a:lnSpc>
            </a:pPr>
            <a:r>
              <a:rPr lang="es-ES" dirty="0">
                <a:solidFill>
                  <a:srgbClr val="142B48"/>
                </a:solidFill>
              </a:rPr>
              <a:t>Alcohol en sangre.</a:t>
            </a:r>
          </a:p>
          <a:p>
            <a:pPr>
              <a:lnSpc>
                <a:spcPct val="120000"/>
              </a:lnSpc>
            </a:pPr>
            <a:r>
              <a:rPr lang="es-ES" dirty="0">
                <a:solidFill>
                  <a:srgbClr val="142B48"/>
                </a:solidFill>
              </a:rPr>
              <a:t>Metabolitos tóxicos.</a:t>
            </a:r>
          </a:p>
          <a:p>
            <a:pPr>
              <a:lnSpc>
                <a:spcPct val="120000"/>
              </a:lnSpc>
            </a:pPr>
            <a:r>
              <a:rPr lang="es-ES" dirty="0" err="1">
                <a:solidFill>
                  <a:srgbClr val="142B48"/>
                </a:solidFill>
              </a:rPr>
              <a:t>Ionograma</a:t>
            </a:r>
            <a:r>
              <a:rPr lang="es-ES" dirty="0">
                <a:solidFill>
                  <a:srgbClr val="142B48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s-CO" dirty="0">
                <a:solidFill>
                  <a:srgbClr val="142B48"/>
                </a:solidFill>
              </a:rPr>
              <a:t>Función hepática y renal.</a:t>
            </a:r>
          </a:p>
          <a:p>
            <a:pPr>
              <a:lnSpc>
                <a:spcPct val="120000"/>
              </a:lnSpc>
            </a:pPr>
            <a:r>
              <a:rPr lang="es-CO" dirty="0">
                <a:solidFill>
                  <a:srgbClr val="142B48"/>
                </a:solidFill>
              </a:rPr>
              <a:t>TC cráneo.</a:t>
            </a:r>
          </a:p>
          <a:p>
            <a:pPr>
              <a:lnSpc>
                <a:spcPct val="120000"/>
              </a:lnSpc>
            </a:pPr>
            <a:endParaRPr lang="es-CO" dirty="0">
              <a:solidFill>
                <a:srgbClr val="142B48"/>
              </a:solidFill>
            </a:endParaRPr>
          </a:p>
        </p:txBody>
      </p:sp>
      <p:pic>
        <p:nvPicPr>
          <p:cNvPr id="12" name="Picture 2" descr="Función de los Electrolitos -【 Principales Electrolitos y sus Funciones 】">
            <a:extLst>
              <a:ext uri="{FF2B5EF4-FFF2-40B4-BE49-F238E27FC236}">
                <a16:creationId xmlns:a16="http://schemas.microsoft.com/office/drawing/2014/main" id="{FF613EEF-08B9-4D23-ABC4-4F549BCB6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7895">
            <a:off x="5932634" y="1381665"/>
            <a:ext cx="1242531" cy="1293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D4FDA447-CBA3-4207-A29C-C4761D4191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8130" y="1405358"/>
            <a:ext cx="1157274" cy="1115637"/>
          </a:xfrm>
          <a:prstGeom prst="rect">
            <a:avLst/>
          </a:prstGeom>
        </p:spPr>
      </p:pic>
      <p:pic>
        <p:nvPicPr>
          <p:cNvPr id="14" name="Picture 6" descr="HEMOGRAMA » QUÉ ES, PARA QUÉ LO NECESITAMOS Y SU FUNCIÓN | Hemograma">
            <a:extLst>
              <a:ext uri="{FF2B5EF4-FFF2-40B4-BE49-F238E27FC236}">
                <a16:creationId xmlns:a16="http://schemas.microsoft.com/office/drawing/2014/main" id="{7327603C-36AF-4980-936F-58D0E0484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7754" y="1445631"/>
            <a:ext cx="1190166" cy="1115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Abreviatura O Acrónimo De Cpk En Laboratorio Científico Investigación O  Práctica Médica Significa La Fosfocinasa De Creatina Está En Primer Plano  Con Tubos De Ensayo De Laboratorio Médico Estetoscopio Foto de stock">
            <a:extLst>
              <a:ext uri="{FF2B5EF4-FFF2-40B4-BE49-F238E27FC236}">
                <a16:creationId xmlns:a16="http://schemas.microsoft.com/office/drawing/2014/main" id="{A9CB3F19-7D87-4FBA-8B6B-A38E3AEC8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418">
            <a:off x="10176805" y="1696026"/>
            <a:ext cx="1250290" cy="832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89A10A8E-3807-4C17-B561-31100D664BDF}"/>
              </a:ext>
            </a:extLst>
          </p:cNvPr>
          <p:cNvSpPr txBox="1"/>
          <p:nvPr/>
        </p:nvSpPr>
        <p:spPr>
          <a:xfrm>
            <a:off x="5628773" y="6425668"/>
            <a:ext cx="63579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Guía</a:t>
            </a:r>
            <a:r>
              <a:rPr lang="en-US" sz="1200" dirty="0">
                <a:solidFill>
                  <a:srgbClr val="142B48"/>
                </a:solidFill>
                <a:latin typeface="Montserrat" pitchFamily="2" charset="77"/>
              </a:rPr>
              <a:t> para el 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manejo</a:t>
            </a:r>
            <a:r>
              <a:rPr lang="en-US" sz="1200" dirty="0">
                <a:solidFill>
                  <a:srgbClr val="142B48"/>
                </a:solidFill>
                <a:latin typeface="Montserrat" pitchFamily="2" charset="77"/>
              </a:rPr>
              <a:t> de 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emergencias</a:t>
            </a:r>
            <a:r>
              <a:rPr lang="en-US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toxicológicas</a:t>
            </a:r>
            <a:r>
              <a:rPr lang="en-US" sz="1200" dirty="0">
                <a:solidFill>
                  <a:srgbClr val="142B48"/>
                </a:solidFill>
                <a:latin typeface="Montserrat" pitchFamily="2" charset="77"/>
              </a:rPr>
              <a:t>. </a:t>
            </a:r>
            <a:r>
              <a:rPr lang="en-US" sz="1200" dirty="0" err="1">
                <a:solidFill>
                  <a:srgbClr val="142B48"/>
                </a:solidFill>
                <a:latin typeface="Montserrat" pitchFamily="2" charset="77"/>
              </a:rPr>
              <a:t>Minsalud</a:t>
            </a:r>
            <a:r>
              <a:rPr lang="en-US" sz="1200" dirty="0">
                <a:solidFill>
                  <a:srgbClr val="142B48"/>
                </a:solidFill>
                <a:latin typeface="Montserrat" pitchFamily="2" charset="77"/>
              </a:rPr>
              <a:t> 2017 </a:t>
            </a:r>
          </a:p>
          <a:p>
            <a:pPr algn="r"/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  <a:p>
            <a:pPr algn="r"/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141676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502B2E-99EC-4FCF-9260-E702F7870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07287"/>
            <a:ext cx="10515600" cy="1325563"/>
          </a:xfrm>
        </p:spPr>
        <p:txBody>
          <a:bodyPr/>
          <a:lstStyle/>
          <a:p>
            <a:r>
              <a:rPr lang="es-ES" dirty="0"/>
              <a:t>Tratamiento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A31293-BD17-4FBA-9472-1715FF850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1405838"/>
            <a:ext cx="10667997" cy="20903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sz="2300" b="1" dirty="0">
                <a:solidFill>
                  <a:srgbClr val="142B48"/>
                </a:solidFill>
              </a:rPr>
              <a:t>Aspiración gástrica: fondo blanco:</a:t>
            </a:r>
          </a:p>
          <a:p>
            <a:r>
              <a:rPr lang="es-ES" dirty="0">
                <a:solidFill>
                  <a:srgbClr val="142B48"/>
                </a:solidFill>
              </a:rPr>
              <a:t>&lt;45 minutos.</a:t>
            </a:r>
          </a:p>
          <a:p>
            <a:r>
              <a:rPr lang="es-ES" dirty="0">
                <a:solidFill>
                  <a:srgbClr val="142B48"/>
                </a:solidFill>
              </a:rPr>
              <a:t>DAD 10% 250 ML bolo, infusión 25-50ml/h.</a:t>
            </a:r>
          </a:p>
          <a:p>
            <a:r>
              <a:rPr lang="es-ES" dirty="0">
                <a:solidFill>
                  <a:srgbClr val="142B48"/>
                </a:solidFill>
              </a:rPr>
              <a:t>BENZODIACEPINAS.</a:t>
            </a:r>
          </a:p>
          <a:p>
            <a:r>
              <a:rPr lang="es-ES" dirty="0">
                <a:solidFill>
                  <a:srgbClr val="142B48"/>
                </a:solidFill>
              </a:rPr>
              <a:t>Lorazepam 1-2 mg VO.</a:t>
            </a:r>
          </a:p>
          <a:p>
            <a:r>
              <a:rPr lang="es-CO" dirty="0">
                <a:solidFill>
                  <a:srgbClr val="142B48"/>
                </a:solidFill>
              </a:rPr>
              <a:t>Diazepam 2-10 mg IV.</a:t>
            </a:r>
          </a:p>
          <a:p>
            <a:r>
              <a:rPr lang="es-CO" dirty="0">
                <a:solidFill>
                  <a:srgbClr val="142B48"/>
                </a:solidFill>
              </a:rPr>
              <a:t>Midazolam 5 mg IV.</a:t>
            </a:r>
          </a:p>
        </p:txBody>
      </p:sp>
      <p:pic>
        <p:nvPicPr>
          <p:cNvPr id="10" name="Google Shape;185;p36">
            <a:extLst>
              <a:ext uri="{FF2B5EF4-FFF2-40B4-BE49-F238E27FC236}">
                <a16:creationId xmlns:a16="http://schemas.microsoft.com/office/drawing/2014/main" id="{F16D5F73-7E22-4930-8AF0-5BF55EFCB8E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80002">
            <a:off x="5802434" y="3981509"/>
            <a:ext cx="4788654" cy="10042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86;p36">
            <a:extLst>
              <a:ext uri="{FF2B5EF4-FFF2-40B4-BE49-F238E27FC236}">
                <a16:creationId xmlns:a16="http://schemas.microsoft.com/office/drawing/2014/main" id="{653E5E43-31DA-4283-917D-83FCBD3D60C4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91377">
            <a:off x="5816105" y="1203393"/>
            <a:ext cx="5465059" cy="312526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87;p36">
            <a:extLst>
              <a:ext uri="{FF2B5EF4-FFF2-40B4-BE49-F238E27FC236}">
                <a16:creationId xmlns:a16="http://schemas.microsoft.com/office/drawing/2014/main" id="{09CC7195-A59D-4B0C-8783-2CA1150D5ADE}"/>
              </a:ext>
            </a:extLst>
          </p:cNvPr>
          <p:cNvSpPr txBox="1">
            <a:spLocks/>
          </p:cNvSpPr>
          <p:nvPr/>
        </p:nvSpPr>
        <p:spPr>
          <a:xfrm flipH="1">
            <a:off x="6389111" y="4849903"/>
            <a:ext cx="3615300" cy="4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anum Pen Script"/>
              <a:buNone/>
              <a:defRPr sz="30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Nanum Pen Script"/>
              <a:buNone/>
              <a:defRPr sz="120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Nanum Pen Script"/>
              <a:buNone/>
              <a:defRPr sz="120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Nanum Pen Script"/>
              <a:buNone/>
              <a:defRPr sz="120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Nanum Pen Script"/>
              <a:buNone/>
              <a:defRPr sz="120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Nanum Pen Script"/>
              <a:buNone/>
              <a:defRPr sz="120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Nanum Pen Script"/>
              <a:buNone/>
              <a:defRPr sz="120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Nanum Pen Script"/>
              <a:buNone/>
              <a:defRPr sz="120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Nanum Pen Script"/>
              <a:buNone/>
              <a:defRPr sz="120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9pPr>
          </a:lstStyle>
          <a:p>
            <a:pPr algn="ctr"/>
            <a:r>
              <a:rPr lang="es-CO" sz="2800" b="1" kern="0" dirty="0">
                <a:solidFill>
                  <a:schemeClr val="tx2"/>
                </a:solidFill>
                <a:latin typeface="Montserrat" panose="02000505000000020004"/>
                <a:ea typeface="Roboto Light"/>
                <a:cs typeface="Roboto Light"/>
                <a:sym typeface="Roboto Light"/>
              </a:rPr>
              <a:t>Manejo general</a:t>
            </a:r>
          </a:p>
        </p:txBody>
      </p:sp>
      <p:sp>
        <p:nvSpPr>
          <p:cNvPr id="13" name="Google Shape;188;p36">
            <a:extLst>
              <a:ext uri="{FF2B5EF4-FFF2-40B4-BE49-F238E27FC236}">
                <a16:creationId xmlns:a16="http://schemas.microsoft.com/office/drawing/2014/main" id="{12E9F1DE-C051-49DE-ADEC-AE42803376BA}"/>
              </a:ext>
            </a:extLst>
          </p:cNvPr>
          <p:cNvSpPr txBox="1">
            <a:spLocks/>
          </p:cNvSpPr>
          <p:nvPr/>
        </p:nvSpPr>
        <p:spPr>
          <a:xfrm rot="281705" flipH="1">
            <a:off x="5308478" y="1948723"/>
            <a:ext cx="3393888" cy="1331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Light"/>
              <a:buNone/>
              <a:defRPr sz="2400" b="0" i="0" u="none" strike="noStrike" cap="none">
                <a:solidFill>
                  <a:schemeClr val="accent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 Light"/>
              <a:buNone/>
              <a:tabLst/>
              <a:defRPr/>
            </a:pPr>
            <a:r>
              <a:rPr kumimoji="0" lang="es-CO" sz="4400" b="0" i="0" u="none" strike="noStrike" kern="0" cap="none" spc="0" normalizeH="0" baseline="0" noProof="0" dirty="0">
                <a:ln>
                  <a:noFill/>
                </a:ln>
                <a:solidFill>
                  <a:srgbClr val="142B48"/>
                </a:solidFill>
                <a:effectLst/>
                <a:uLnTx/>
                <a:uFillTx/>
                <a:latin typeface="Montserrat" panose="02000505000000020004"/>
                <a:sym typeface="Nanum Pen Script"/>
              </a:rPr>
              <a:t>ABCD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 Light"/>
              <a:buNone/>
              <a:tabLst/>
              <a:defRPr/>
            </a:pPr>
            <a:r>
              <a:rPr lang="es-CO" sz="4400" kern="0" dirty="0">
                <a:solidFill>
                  <a:srgbClr val="142B48"/>
                </a:solidFill>
                <a:latin typeface="Montserrat" panose="02000505000000020004"/>
              </a:rPr>
              <a:t>L</a:t>
            </a:r>
            <a:r>
              <a:rPr kumimoji="0" lang="es-CO" sz="4400" b="0" i="0" u="none" strike="noStrike" kern="0" cap="none" spc="0" normalizeH="0" baseline="0" noProof="0" dirty="0">
                <a:ln>
                  <a:noFill/>
                </a:ln>
                <a:solidFill>
                  <a:srgbClr val="142B48"/>
                </a:solidFill>
                <a:effectLst/>
                <a:uLnTx/>
                <a:uFillTx/>
                <a:latin typeface="Montserrat" panose="02000505000000020004"/>
                <a:sym typeface="Nanum Pen Script"/>
              </a:rPr>
              <a:t>EV</a:t>
            </a:r>
          </a:p>
        </p:txBody>
      </p:sp>
      <p:pic>
        <p:nvPicPr>
          <p:cNvPr id="14" name="Google Shape;189;p36">
            <a:extLst>
              <a:ext uri="{FF2B5EF4-FFF2-40B4-BE49-F238E27FC236}">
                <a16:creationId xmlns:a16="http://schemas.microsoft.com/office/drawing/2014/main" id="{FF7EF6EF-8B15-4025-9EE1-B4AE2839D549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186827">
            <a:off x="9823224" y="3404592"/>
            <a:ext cx="1581725" cy="32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88;p36">
            <a:extLst>
              <a:ext uri="{FF2B5EF4-FFF2-40B4-BE49-F238E27FC236}">
                <a16:creationId xmlns:a16="http://schemas.microsoft.com/office/drawing/2014/main" id="{C8EB75E2-8D6E-49FD-B8E4-37F6D7B4CA07}"/>
              </a:ext>
            </a:extLst>
          </p:cNvPr>
          <p:cNvSpPr txBox="1">
            <a:spLocks/>
          </p:cNvSpPr>
          <p:nvPr/>
        </p:nvSpPr>
        <p:spPr>
          <a:xfrm rot="281705" flipH="1">
            <a:off x="7566192" y="2525272"/>
            <a:ext cx="3393888" cy="1331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Light"/>
              <a:buNone/>
              <a:defRPr sz="2400" b="0" i="0" u="none" strike="noStrike" cap="none">
                <a:solidFill>
                  <a:schemeClr val="accent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 Light"/>
              <a:buNone/>
              <a:tabLst/>
              <a:defRPr/>
            </a:pPr>
            <a:r>
              <a:rPr kumimoji="0" lang="es-ES" sz="2400" b="0" i="0" u="none" strike="noStrike" kern="0" cap="none" spc="0" normalizeH="0" baseline="0" noProof="0" dirty="0">
                <a:ln>
                  <a:noFill/>
                </a:ln>
                <a:solidFill>
                  <a:srgbClr val="142B48"/>
                </a:solidFill>
                <a:effectLst/>
                <a:uLnTx/>
                <a:uFillTx/>
                <a:latin typeface="Montserrat" panose="02000505000000020004"/>
                <a:sym typeface="Nanum Pen Script"/>
              </a:rPr>
              <a:t>¿Medidas de descontaminación?</a:t>
            </a:r>
            <a:endParaRPr kumimoji="0" lang="es-CO" sz="2400" b="0" i="0" u="none" strike="noStrike" kern="0" cap="none" spc="0" normalizeH="0" baseline="0" noProof="0" dirty="0">
              <a:ln>
                <a:noFill/>
              </a:ln>
              <a:solidFill>
                <a:srgbClr val="142B48"/>
              </a:solidFill>
              <a:effectLst/>
              <a:uLnTx/>
              <a:uFillTx/>
              <a:latin typeface="Montserrat" panose="02000505000000020004"/>
              <a:sym typeface="Nanum Pen Script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5CB32A7-67C2-4CB2-884A-2C15CF10CA7F}"/>
              </a:ext>
            </a:extLst>
          </p:cNvPr>
          <p:cNvSpPr txBox="1"/>
          <p:nvPr/>
        </p:nvSpPr>
        <p:spPr>
          <a:xfrm>
            <a:off x="2931918" y="6203445"/>
            <a:ext cx="89611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Guía</a:t>
            </a:r>
            <a:r>
              <a:rPr lang="en-US" sz="1200" dirty="0">
                <a:solidFill>
                  <a:srgbClr val="142B48"/>
                </a:solidFill>
                <a:latin typeface="Montserrat" pitchFamily="2" charset="77"/>
              </a:rPr>
              <a:t> para el 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manejo</a:t>
            </a:r>
            <a:r>
              <a:rPr lang="en-US" sz="1200" dirty="0">
                <a:solidFill>
                  <a:srgbClr val="142B48"/>
                </a:solidFill>
                <a:latin typeface="Montserrat" pitchFamily="2" charset="77"/>
              </a:rPr>
              <a:t> de 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emergencias</a:t>
            </a:r>
            <a:r>
              <a:rPr lang="en-US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toxicológicas</a:t>
            </a:r>
            <a:r>
              <a:rPr lang="en-US" sz="1200" dirty="0">
                <a:solidFill>
                  <a:srgbClr val="142B48"/>
                </a:solidFill>
                <a:latin typeface="Montserrat" pitchFamily="2" charset="77"/>
              </a:rPr>
              <a:t>. </a:t>
            </a:r>
            <a:r>
              <a:rPr lang="en-US" sz="1200" dirty="0" err="1">
                <a:solidFill>
                  <a:srgbClr val="142B48"/>
                </a:solidFill>
                <a:latin typeface="Montserrat" pitchFamily="2" charset="77"/>
              </a:rPr>
              <a:t>Minsalud</a:t>
            </a:r>
            <a:r>
              <a:rPr lang="en-US" sz="1200" dirty="0">
                <a:solidFill>
                  <a:srgbClr val="142B48"/>
                </a:solidFill>
                <a:latin typeface="Montserrat" pitchFamily="2" charset="77"/>
              </a:rPr>
              <a:t> 2017 </a:t>
            </a:r>
          </a:p>
          <a:p>
            <a:pPr algn="r"/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  <a:p>
            <a:pPr algn="r"/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714725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D028C-6784-4ACF-BF2C-6344CE1CE6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METANOL</a:t>
            </a:r>
            <a:endParaRPr lang="es-C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3C9C0-AE97-406A-8289-8F06853E8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9654" y="3773010"/>
            <a:ext cx="6629400" cy="1655762"/>
          </a:xfrm>
        </p:spPr>
        <p:txBody>
          <a:bodyPr/>
          <a:lstStyle/>
          <a:p>
            <a:r>
              <a:rPr lang="es-ES" b="1" dirty="0">
                <a:solidFill>
                  <a:srgbClr val="142B48"/>
                </a:solidFill>
              </a:rPr>
              <a:t>Jimmy Alejandro Seguro</a:t>
            </a:r>
          </a:p>
          <a:p>
            <a:r>
              <a:rPr lang="es-ES" b="1" dirty="0">
                <a:solidFill>
                  <a:srgbClr val="142B48"/>
                </a:solidFill>
              </a:rPr>
              <a:t>Residente toxicología clínica</a:t>
            </a:r>
            <a:endParaRPr lang="es-CO" b="1" dirty="0">
              <a:solidFill>
                <a:srgbClr val="142B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9410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5EE7E8-B31F-4FBF-82E7-F9D925D63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517" y="217436"/>
            <a:ext cx="10515600" cy="1325563"/>
          </a:xfrm>
        </p:spPr>
        <p:txBody>
          <a:bodyPr/>
          <a:lstStyle/>
          <a:p>
            <a:r>
              <a:rPr lang="es-ES" dirty="0"/>
              <a:t>Historia</a:t>
            </a:r>
            <a:endParaRPr lang="es-CO" dirty="0"/>
          </a:p>
        </p:txBody>
      </p:sp>
      <p:cxnSp>
        <p:nvCxnSpPr>
          <p:cNvPr id="25" name="Google Shape;503;p52">
            <a:extLst>
              <a:ext uri="{FF2B5EF4-FFF2-40B4-BE49-F238E27FC236}">
                <a16:creationId xmlns:a16="http://schemas.microsoft.com/office/drawing/2014/main" id="{0B359E18-8879-4043-9BAD-878BEAE3EF73}"/>
              </a:ext>
            </a:extLst>
          </p:cNvPr>
          <p:cNvCxnSpPr/>
          <p:nvPr/>
        </p:nvCxnSpPr>
        <p:spPr>
          <a:xfrm rot="10800000" flipH="1">
            <a:off x="4891825" y="3583013"/>
            <a:ext cx="6657000" cy="567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6" name="Google Shape;504;p52">
            <a:extLst>
              <a:ext uri="{FF2B5EF4-FFF2-40B4-BE49-F238E27FC236}">
                <a16:creationId xmlns:a16="http://schemas.microsoft.com/office/drawing/2014/main" id="{7FD6F6BD-886C-4EEC-8397-A5B69BC02139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581855" y="2852455"/>
            <a:ext cx="625175" cy="8252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505;p52">
            <a:extLst>
              <a:ext uri="{FF2B5EF4-FFF2-40B4-BE49-F238E27FC236}">
                <a16:creationId xmlns:a16="http://schemas.microsoft.com/office/drawing/2014/main" id="{AF76201B-2B09-4876-80BE-68F1CEDF285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30907" y="2799214"/>
            <a:ext cx="625175" cy="815828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507;p52">
            <a:extLst>
              <a:ext uri="{FF2B5EF4-FFF2-40B4-BE49-F238E27FC236}">
                <a16:creationId xmlns:a16="http://schemas.microsoft.com/office/drawing/2014/main" id="{749454AF-6A44-4163-9CA1-38BFC9BFD493}"/>
              </a:ext>
            </a:extLst>
          </p:cNvPr>
          <p:cNvSpPr txBox="1">
            <a:spLocks/>
          </p:cNvSpPr>
          <p:nvPr/>
        </p:nvSpPr>
        <p:spPr>
          <a:xfrm flipH="1">
            <a:off x="7214165" y="2352720"/>
            <a:ext cx="18240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9pPr>
          </a:lstStyle>
          <a:p>
            <a:pPr lvl="0" fontAlgn="auto">
              <a:lnSpc>
                <a:spcPct val="90000"/>
              </a:lnSpc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SzPts val="1800"/>
              <a:tabLst/>
              <a:defRPr/>
            </a:pPr>
            <a:r>
              <a:rPr lang="en" sz="3200" b="1" dirty="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rPr>
              <a:t>1661</a:t>
            </a:r>
          </a:p>
        </p:txBody>
      </p:sp>
      <p:sp>
        <p:nvSpPr>
          <p:cNvPr id="29" name="Google Shape;508;p52">
            <a:extLst>
              <a:ext uri="{FF2B5EF4-FFF2-40B4-BE49-F238E27FC236}">
                <a16:creationId xmlns:a16="http://schemas.microsoft.com/office/drawing/2014/main" id="{C4AB3517-8080-4FB1-A1B5-37C791A4B535}"/>
              </a:ext>
            </a:extLst>
          </p:cNvPr>
          <p:cNvSpPr txBox="1">
            <a:spLocks/>
          </p:cNvSpPr>
          <p:nvPr/>
        </p:nvSpPr>
        <p:spPr>
          <a:xfrm flipH="1">
            <a:off x="7147514" y="2679773"/>
            <a:ext cx="1999835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Light"/>
              <a:buChar char="●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○"/>
              <a:defRPr sz="14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■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●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○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■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●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○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Roboto Light"/>
              <a:buChar char="■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Roboto Light"/>
              <a:buNone/>
              <a:tabLst/>
              <a:defRPr/>
            </a:pPr>
            <a:r>
              <a:rPr lang="es-CO" sz="2000" dirty="0">
                <a:solidFill>
                  <a:srgbClr val="142B48"/>
                </a:solidFill>
                <a:latin typeface="Montserrat" panose="02000505000000020004" pitchFamily="2" charset="0"/>
                <a:ea typeface="+mn-ea"/>
                <a:cs typeface="+mn-cs"/>
              </a:rPr>
              <a:t>Rober Boyle.</a:t>
            </a:r>
          </a:p>
        </p:txBody>
      </p:sp>
      <p:sp>
        <p:nvSpPr>
          <p:cNvPr id="30" name="Google Shape;509;p52">
            <a:extLst>
              <a:ext uri="{FF2B5EF4-FFF2-40B4-BE49-F238E27FC236}">
                <a16:creationId xmlns:a16="http://schemas.microsoft.com/office/drawing/2014/main" id="{52A887C7-B1E6-4427-A798-1179ECBD9764}"/>
              </a:ext>
            </a:extLst>
          </p:cNvPr>
          <p:cNvSpPr txBox="1">
            <a:spLocks/>
          </p:cNvSpPr>
          <p:nvPr/>
        </p:nvSpPr>
        <p:spPr>
          <a:xfrm flipH="1">
            <a:off x="5685811" y="3835817"/>
            <a:ext cx="1897757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anum Pen Script"/>
              <a:buNone/>
              <a:tabLst/>
              <a:defRPr/>
            </a:pPr>
            <a:r>
              <a:rPr lang="es-CO" sz="3200" b="1" dirty="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rPr>
              <a:t>Egipto</a:t>
            </a:r>
          </a:p>
        </p:txBody>
      </p:sp>
      <p:sp>
        <p:nvSpPr>
          <p:cNvPr id="31" name="Google Shape;510;p52">
            <a:extLst>
              <a:ext uri="{FF2B5EF4-FFF2-40B4-BE49-F238E27FC236}">
                <a16:creationId xmlns:a16="http://schemas.microsoft.com/office/drawing/2014/main" id="{8B52E5DD-8144-45C5-9213-996F63B986E6}"/>
              </a:ext>
            </a:extLst>
          </p:cNvPr>
          <p:cNvSpPr txBox="1">
            <a:spLocks/>
          </p:cNvSpPr>
          <p:nvPr/>
        </p:nvSpPr>
        <p:spPr>
          <a:xfrm flipH="1">
            <a:off x="5586445" y="4297942"/>
            <a:ext cx="2400884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Light"/>
              <a:buChar char="●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○"/>
              <a:defRPr sz="14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■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●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○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■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●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○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Roboto Light"/>
              <a:buChar char="■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0" indent="0">
              <a:spcAft>
                <a:spcPts val="1600"/>
              </a:spcAft>
              <a:buClr>
                <a:srgbClr val="000000"/>
              </a:buClr>
              <a:buNone/>
            </a:pPr>
            <a:r>
              <a:rPr lang="es-CO" sz="2000" dirty="0">
                <a:solidFill>
                  <a:srgbClr val="142B48"/>
                </a:solidFill>
                <a:latin typeface="Montserrat" panose="02000505000000020004" pitchFamily="2" charset="0"/>
                <a:ea typeface="+mn-ea"/>
                <a:cs typeface="+mn-cs"/>
              </a:rPr>
              <a:t>Embalsamiento.</a:t>
            </a:r>
          </a:p>
        </p:txBody>
      </p:sp>
      <p:sp>
        <p:nvSpPr>
          <p:cNvPr id="32" name="Google Shape;511;p52">
            <a:extLst>
              <a:ext uri="{FF2B5EF4-FFF2-40B4-BE49-F238E27FC236}">
                <a16:creationId xmlns:a16="http://schemas.microsoft.com/office/drawing/2014/main" id="{0DAEC1D5-1F78-4278-B07D-881B8270DEC7}"/>
              </a:ext>
            </a:extLst>
          </p:cNvPr>
          <p:cNvSpPr txBox="1">
            <a:spLocks/>
          </p:cNvSpPr>
          <p:nvPr/>
        </p:nvSpPr>
        <p:spPr>
          <a:xfrm flipH="1">
            <a:off x="10095254" y="2384868"/>
            <a:ext cx="15606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9pPr>
          </a:lstStyle>
          <a:p>
            <a:pPr indent="0">
              <a:lnSpc>
                <a:spcPct val="90000"/>
              </a:lnSpc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SzPts val="1800"/>
            </a:pPr>
            <a:r>
              <a:rPr lang="en" sz="3200" b="1" dirty="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rPr>
              <a:t>1923</a:t>
            </a:r>
          </a:p>
        </p:txBody>
      </p:sp>
      <p:sp>
        <p:nvSpPr>
          <p:cNvPr id="33" name="Google Shape;512;p52">
            <a:extLst>
              <a:ext uri="{FF2B5EF4-FFF2-40B4-BE49-F238E27FC236}">
                <a16:creationId xmlns:a16="http://schemas.microsoft.com/office/drawing/2014/main" id="{B03766E5-370C-4F17-BAB8-36BB86A79F3E}"/>
              </a:ext>
            </a:extLst>
          </p:cNvPr>
          <p:cNvSpPr txBox="1">
            <a:spLocks/>
          </p:cNvSpPr>
          <p:nvPr/>
        </p:nvSpPr>
        <p:spPr>
          <a:xfrm flipH="1">
            <a:off x="9793829" y="2739821"/>
            <a:ext cx="2478991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Light"/>
              <a:buChar char="●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○"/>
              <a:defRPr sz="14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■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●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○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■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●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○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Roboto Light"/>
              <a:buChar char="■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0" indent="0">
              <a:spcAft>
                <a:spcPts val="1600"/>
              </a:spcAft>
              <a:buClr>
                <a:srgbClr val="000000"/>
              </a:buClr>
              <a:buNone/>
            </a:pPr>
            <a:r>
              <a:rPr lang="es-CO" sz="2000" dirty="0">
                <a:solidFill>
                  <a:srgbClr val="142B48"/>
                </a:solidFill>
                <a:latin typeface="Montserrat" panose="02000505000000020004" pitchFamily="2" charset="0"/>
                <a:ea typeface="+mn-ea"/>
                <a:cs typeface="+mn-cs"/>
              </a:rPr>
              <a:t>Comercialización industrial.</a:t>
            </a:r>
          </a:p>
        </p:txBody>
      </p:sp>
      <p:sp>
        <p:nvSpPr>
          <p:cNvPr id="34" name="Google Shape;513;p52">
            <a:extLst>
              <a:ext uri="{FF2B5EF4-FFF2-40B4-BE49-F238E27FC236}">
                <a16:creationId xmlns:a16="http://schemas.microsoft.com/office/drawing/2014/main" id="{B8BD474C-EBA1-4E76-93E2-F870C1EF3EF3}"/>
              </a:ext>
            </a:extLst>
          </p:cNvPr>
          <p:cNvSpPr txBox="1">
            <a:spLocks/>
          </p:cNvSpPr>
          <p:nvPr/>
        </p:nvSpPr>
        <p:spPr>
          <a:xfrm flipH="1">
            <a:off x="8701793" y="3972759"/>
            <a:ext cx="15606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9pPr>
          </a:lstStyle>
          <a:p>
            <a:pPr lvl="0" fontAlgn="auto">
              <a:lnSpc>
                <a:spcPct val="90000"/>
              </a:lnSpc>
              <a:spcBef>
                <a:spcPct val="0"/>
              </a:spcBef>
              <a:spcAft>
                <a:spcPts val="1600"/>
              </a:spcAft>
              <a:buClr>
                <a:srgbClr val="000000"/>
              </a:buClr>
              <a:buSzPts val="1800"/>
              <a:tabLst/>
              <a:defRPr/>
            </a:pPr>
            <a:r>
              <a:rPr lang="en" sz="3200" b="1" dirty="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rPr>
              <a:t>1834</a:t>
            </a:r>
          </a:p>
        </p:txBody>
      </p:sp>
      <p:sp>
        <p:nvSpPr>
          <p:cNvPr id="35" name="Google Shape;514;p52">
            <a:extLst>
              <a:ext uri="{FF2B5EF4-FFF2-40B4-BE49-F238E27FC236}">
                <a16:creationId xmlns:a16="http://schemas.microsoft.com/office/drawing/2014/main" id="{4B3C5E3D-F428-4896-AE85-6478C2E5D638}"/>
              </a:ext>
            </a:extLst>
          </p:cNvPr>
          <p:cNvSpPr txBox="1">
            <a:spLocks/>
          </p:cNvSpPr>
          <p:nvPr/>
        </p:nvSpPr>
        <p:spPr>
          <a:xfrm flipH="1">
            <a:off x="8484437" y="4354790"/>
            <a:ext cx="2794679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Light"/>
              <a:buChar char="●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○"/>
              <a:defRPr sz="14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■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●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○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■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●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○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Roboto Light"/>
              <a:buChar char="■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0" lvl="0" indent="0" fontAlgn="auto">
              <a:spcAft>
                <a:spcPts val="1600"/>
              </a:spcAft>
              <a:buClr>
                <a:srgbClr val="000000"/>
              </a:buClr>
              <a:buNone/>
              <a:tabLst/>
              <a:defRPr/>
            </a:pPr>
            <a:r>
              <a:rPr lang="es-PE" sz="2000" dirty="0">
                <a:solidFill>
                  <a:schemeClr val="tx2"/>
                </a:solidFill>
                <a:latin typeface="Montserrat" panose="02000505000000020004" pitchFamily="2" charset="0"/>
                <a:ea typeface="+mn-ea"/>
                <a:cs typeface="+mn-cs"/>
              </a:rPr>
              <a:t>Dumas y Peligot</a:t>
            </a:r>
            <a:r>
              <a:rPr lang="en-US" sz="1200" kern="0" dirty="0">
                <a:solidFill>
                  <a:srgbClr val="000000"/>
                </a:solidFill>
                <a:ea typeface="+mn-ea"/>
                <a:cs typeface="+mn-cs"/>
              </a:rPr>
              <a:t>.</a:t>
            </a:r>
            <a:endParaRPr lang="es-PE" sz="2000" dirty="0">
              <a:solidFill>
                <a:schemeClr val="tx2"/>
              </a:solidFill>
              <a:latin typeface="Montserrat" panose="02000505000000020004" pitchFamily="2" charset="0"/>
              <a:ea typeface="+mn-ea"/>
              <a:cs typeface="+mn-cs"/>
            </a:endParaRPr>
          </a:p>
        </p:txBody>
      </p:sp>
      <p:pic>
        <p:nvPicPr>
          <p:cNvPr id="36" name="Google Shape;515;p52">
            <a:extLst>
              <a:ext uri="{FF2B5EF4-FFF2-40B4-BE49-F238E27FC236}">
                <a16:creationId xmlns:a16="http://schemas.microsoft.com/office/drawing/2014/main" id="{D7CC170D-0C01-4751-BBA0-28BDEE073F79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28492" y="3611276"/>
            <a:ext cx="625175" cy="812236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516;p52">
            <a:extLst>
              <a:ext uri="{FF2B5EF4-FFF2-40B4-BE49-F238E27FC236}">
                <a16:creationId xmlns:a16="http://schemas.microsoft.com/office/drawing/2014/main" id="{DA3E43B5-B176-4A29-A25A-573ABF6F18D4}"/>
              </a:ext>
            </a:extLst>
          </p:cNvPr>
          <p:cNvSpPr txBox="1">
            <a:spLocks/>
          </p:cNvSpPr>
          <p:nvPr/>
        </p:nvSpPr>
        <p:spPr>
          <a:xfrm flipH="1">
            <a:off x="5145863" y="3568281"/>
            <a:ext cx="573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anum Pen Script"/>
              <a:buNone/>
              <a:tabLst/>
              <a:defRPr/>
            </a:pPr>
            <a:r>
              <a:rPr lang="en" sz="2800" b="1" dirty="0">
                <a:solidFill>
                  <a:schemeClr val="tx2"/>
                </a:solidFill>
                <a:latin typeface="Montserrat" panose="02000505000000020004" pitchFamily="2" charset="0"/>
                <a:ea typeface="+mj-ea"/>
                <a:cs typeface="+mj-cs"/>
              </a:rPr>
              <a:t>1</a:t>
            </a:r>
          </a:p>
        </p:txBody>
      </p:sp>
      <p:pic>
        <p:nvPicPr>
          <p:cNvPr id="38" name="Google Shape;517;p52">
            <a:extLst>
              <a:ext uri="{FF2B5EF4-FFF2-40B4-BE49-F238E27FC236}">
                <a16:creationId xmlns:a16="http://schemas.microsoft.com/office/drawing/2014/main" id="{2E456933-76B4-486D-9100-85B92F622F71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31974" y="3585532"/>
            <a:ext cx="625175" cy="813992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518;p52">
            <a:extLst>
              <a:ext uri="{FF2B5EF4-FFF2-40B4-BE49-F238E27FC236}">
                <a16:creationId xmlns:a16="http://schemas.microsoft.com/office/drawing/2014/main" id="{2EAF1A79-25C6-4D97-9DD2-AD2FA0E6AB84}"/>
              </a:ext>
            </a:extLst>
          </p:cNvPr>
          <p:cNvSpPr txBox="1">
            <a:spLocks/>
          </p:cNvSpPr>
          <p:nvPr/>
        </p:nvSpPr>
        <p:spPr>
          <a:xfrm flipH="1">
            <a:off x="6574720" y="3090506"/>
            <a:ext cx="573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" sz="2800" b="1" dirty="0">
                <a:solidFill>
                  <a:schemeClr val="tx2"/>
                </a:solidFill>
                <a:latin typeface="Montserrat" panose="02000505000000020004" pitchFamily="2" charset="0"/>
                <a:ea typeface="+mj-ea"/>
                <a:cs typeface="+mj-cs"/>
              </a:rPr>
              <a:t>2</a:t>
            </a:r>
          </a:p>
        </p:txBody>
      </p:sp>
      <p:sp>
        <p:nvSpPr>
          <p:cNvPr id="40" name="Google Shape;519;p52">
            <a:extLst>
              <a:ext uri="{FF2B5EF4-FFF2-40B4-BE49-F238E27FC236}">
                <a16:creationId xmlns:a16="http://schemas.microsoft.com/office/drawing/2014/main" id="{36AD7D91-5520-410A-96D2-55D0F2ECB6AD}"/>
              </a:ext>
            </a:extLst>
          </p:cNvPr>
          <p:cNvSpPr txBox="1">
            <a:spLocks/>
          </p:cNvSpPr>
          <p:nvPr/>
        </p:nvSpPr>
        <p:spPr>
          <a:xfrm flipH="1">
            <a:off x="8057918" y="3568281"/>
            <a:ext cx="573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9pPr>
          </a:lstStyle>
          <a:p>
            <a:pPr lvl="0" indent="0" algn="ctr" fontAlgn="auto">
              <a:buClr>
                <a:srgbClr val="000000"/>
              </a:buClr>
              <a:tabLst/>
              <a:defRPr/>
            </a:pPr>
            <a:r>
              <a:rPr lang="en" sz="2800" b="1" dirty="0">
                <a:solidFill>
                  <a:schemeClr val="tx2"/>
                </a:solidFill>
                <a:latin typeface="Montserrat" panose="02000505000000020004" pitchFamily="2" charset="0"/>
                <a:ea typeface="+mj-ea"/>
                <a:cs typeface="+mj-cs"/>
              </a:rPr>
              <a:t>3</a:t>
            </a:r>
          </a:p>
        </p:txBody>
      </p:sp>
      <p:sp>
        <p:nvSpPr>
          <p:cNvPr id="41" name="Google Shape;520;p52">
            <a:extLst>
              <a:ext uri="{FF2B5EF4-FFF2-40B4-BE49-F238E27FC236}">
                <a16:creationId xmlns:a16="http://schemas.microsoft.com/office/drawing/2014/main" id="{2CD01878-BFB1-4288-9A98-12A8A24027E5}"/>
              </a:ext>
            </a:extLst>
          </p:cNvPr>
          <p:cNvSpPr txBox="1">
            <a:spLocks/>
          </p:cNvSpPr>
          <p:nvPr/>
        </p:nvSpPr>
        <p:spPr>
          <a:xfrm flipH="1">
            <a:off x="9233703" y="3090744"/>
            <a:ext cx="573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" sz="2800" b="1" dirty="0">
                <a:solidFill>
                  <a:schemeClr val="tx2"/>
                </a:solidFill>
                <a:latin typeface="Montserrat" panose="02000505000000020004" pitchFamily="2" charset="0"/>
                <a:ea typeface="+mj-ea"/>
                <a:cs typeface="+mj-cs"/>
              </a:rPr>
              <a:t>4</a:t>
            </a:r>
          </a:p>
        </p:txBody>
      </p:sp>
      <p:pic>
        <p:nvPicPr>
          <p:cNvPr id="42" name="Google Shape;522;p52">
            <a:extLst>
              <a:ext uri="{FF2B5EF4-FFF2-40B4-BE49-F238E27FC236}">
                <a16:creationId xmlns:a16="http://schemas.microsoft.com/office/drawing/2014/main" id="{EB057890-F791-4348-80A9-BEBD406E5B3C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1897254">
            <a:off x="11008084" y="3516928"/>
            <a:ext cx="542066" cy="188847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CFEB67A3-4626-4248-8649-39884A467BD6}"/>
              </a:ext>
            </a:extLst>
          </p:cNvPr>
          <p:cNvSpPr txBox="1"/>
          <p:nvPr/>
        </p:nvSpPr>
        <p:spPr>
          <a:xfrm>
            <a:off x="2857440" y="6027003"/>
            <a:ext cx="89611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Goldfrank's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Toxicologic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Emergencies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, 11e</a:t>
            </a:r>
          </a:p>
          <a:p>
            <a:pPr algn="r"/>
            <a:r>
              <a:rPr lang="en-US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</a:p>
          <a:p>
            <a:pPr algn="r"/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  <a:p>
            <a:pPr algn="r"/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40748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5EE7E8-B31F-4FBF-82E7-F9D925D63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406" y="291939"/>
            <a:ext cx="10515600" cy="1325563"/>
          </a:xfrm>
        </p:spPr>
        <p:txBody>
          <a:bodyPr/>
          <a:lstStyle/>
          <a:p>
            <a:r>
              <a:rPr lang="es-ES" dirty="0"/>
              <a:t>Epidemiología</a:t>
            </a:r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4F49FBA-5747-4DBD-AC4E-E9DDF271A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9654" y="2053389"/>
            <a:ext cx="7472648" cy="3187109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6BDB2B95-29BD-4C86-9CE4-4397ADEAE6C1}"/>
              </a:ext>
            </a:extLst>
          </p:cNvPr>
          <p:cNvSpPr/>
          <p:nvPr/>
        </p:nvSpPr>
        <p:spPr>
          <a:xfrm>
            <a:off x="4896465" y="4552335"/>
            <a:ext cx="7167716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9841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5EE7E8-B31F-4FBF-82E7-F9D925D63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070" y="320993"/>
            <a:ext cx="10515600" cy="1325563"/>
          </a:xfrm>
        </p:spPr>
        <p:txBody>
          <a:bodyPr/>
          <a:lstStyle/>
          <a:p>
            <a:r>
              <a:rPr lang="es-ES" dirty="0"/>
              <a:t>Generalidades</a:t>
            </a:r>
            <a:endParaRPr lang="es-CO" dirty="0"/>
          </a:p>
        </p:txBody>
      </p:sp>
      <p:pic>
        <p:nvPicPr>
          <p:cNvPr id="5" name="Google Shape;347;p47">
            <a:extLst>
              <a:ext uri="{FF2B5EF4-FFF2-40B4-BE49-F238E27FC236}">
                <a16:creationId xmlns:a16="http://schemas.microsoft.com/office/drawing/2014/main" id="{E886C5E2-1F9B-4B6C-9A18-B1EE45ECE47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r="53572"/>
          <a:stretch/>
        </p:blipFill>
        <p:spPr>
          <a:xfrm>
            <a:off x="6055526" y="2335361"/>
            <a:ext cx="1096007" cy="57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348;p47">
            <a:extLst>
              <a:ext uri="{FF2B5EF4-FFF2-40B4-BE49-F238E27FC236}">
                <a16:creationId xmlns:a16="http://schemas.microsoft.com/office/drawing/2014/main" id="{B3CE3902-97B3-4BAA-A344-245B53407991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53572"/>
          <a:stretch/>
        </p:blipFill>
        <p:spPr>
          <a:xfrm>
            <a:off x="8604248" y="2335361"/>
            <a:ext cx="1096007" cy="57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351;p47">
            <a:extLst>
              <a:ext uri="{FF2B5EF4-FFF2-40B4-BE49-F238E27FC236}">
                <a16:creationId xmlns:a16="http://schemas.microsoft.com/office/drawing/2014/main" id="{14780543-009D-4EDE-8613-785E3730C92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690" b="690"/>
          <a:stretch/>
        </p:blipFill>
        <p:spPr>
          <a:xfrm rot="182211">
            <a:off x="6709001" y="2275559"/>
            <a:ext cx="2235076" cy="23068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358;p47">
            <a:extLst>
              <a:ext uri="{FF2B5EF4-FFF2-40B4-BE49-F238E27FC236}">
                <a16:creationId xmlns:a16="http://schemas.microsoft.com/office/drawing/2014/main" id="{745C716B-C7A5-4366-90E8-CF4F965CD738}"/>
              </a:ext>
            </a:extLst>
          </p:cNvPr>
          <p:cNvSpPr txBox="1">
            <a:spLocks/>
          </p:cNvSpPr>
          <p:nvPr/>
        </p:nvSpPr>
        <p:spPr>
          <a:xfrm flipH="1">
            <a:off x="3960042" y="2247822"/>
            <a:ext cx="2135957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Light"/>
              <a:buChar char="●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○"/>
              <a:defRPr sz="14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■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●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○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■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●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○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Roboto Light"/>
              <a:buChar char="■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228600" marR="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Arial" panose="020B0604020202020204" pitchFamily="34" charset="0"/>
              <a:buChar char="•"/>
              <a:tabLst/>
              <a:defRPr/>
            </a:pPr>
            <a:r>
              <a:rPr lang="es-CO" sz="2000" dirty="0">
                <a:solidFill>
                  <a:srgbClr val="142B48"/>
                </a:solidFill>
                <a:latin typeface="Montserrat" panose="02000505000000020004" pitchFamily="2" charset="0"/>
                <a:ea typeface="+mn-ea"/>
                <a:cs typeface="+mn-cs"/>
              </a:rPr>
              <a:t>Hidrocarburo.</a:t>
            </a:r>
          </a:p>
        </p:txBody>
      </p:sp>
      <p:sp>
        <p:nvSpPr>
          <p:cNvPr id="9" name="Google Shape;362;p47">
            <a:extLst>
              <a:ext uri="{FF2B5EF4-FFF2-40B4-BE49-F238E27FC236}">
                <a16:creationId xmlns:a16="http://schemas.microsoft.com/office/drawing/2014/main" id="{C2EC65E2-0235-4E45-B226-39705A19AE7E}"/>
              </a:ext>
            </a:extLst>
          </p:cNvPr>
          <p:cNvSpPr txBox="1">
            <a:spLocks/>
          </p:cNvSpPr>
          <p:nvPr/>
        </p:nvSpPr>
        <p:spPr>
          <a:xfrm flipH="1">
            <a:off x="9838958" y="2335361"/>
            <a:ext cx="1812030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Light"/>
              <a:buChar char="●"/>
              <a:defRPr sz="18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Light"/>
              <a:buChar char="○"/>
              <a:defRPr sz="14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■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●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○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■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●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Char char="○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Roboto Light"/>
              <a:buChar char="■"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1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42B48"/>
                </a:solidFill>
                <a:latin typeface="Montserrat" panose="02000505000000020004" pitchFamily="2" charset="0"/>
                <a:ea typeface="+mn-ea"/>
                <a:cs typeface="+mn-cs"/>
              </a:rPr>
              <a:t>Alcoholes primarios.</a:t>
            </a:r>
          </a:p>
        </p:txBody>
      </p:sp>
      <p:sp>
        <p:nvSpPr>
          <p:cNvPr id="10" name="Google Shape;366;p47">
            <a:extLst>
              <a:ext uri="{FF2B5EF4-FFF2-40B4-BE49-F238E27FC236}">
                <a16:creationId xmlns:a16="http://schemas.microsoft.com/office/drawing/2014/main" id="{F9C89920-D1BF-419E-BDB4-9CB206BECAAD}"/>
              </a:ext>
            </a:extLst>
          </p:cNvPr>
          <p:cNvSpPr txBox="1">
            <a:spLocks/>
          </p:cNvSpPr>
          <p:nvPr/>
        </p:nvSpPr>
        <p:spPr>
          <a:xfrm flipH="1">
            <a:off x="6350715" y="2335373"/>
            <a:ext cx="4137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anum Pen Script"/>
              <a:buNone/>
              <a:tabLst/>
              <a:defRPr/>
            </a:pPr>
            <a:r>
              <a:rPr lang="en" sz="2000" dirty="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rPr>
              <a:t>1</a:t>
            </a:r>
          </a:p>
        </p:txBody>
      </p:sp>
      <p:sp>
        <p:nvSpPr>
          <p:cNvPr id="11" name="Google Shape;368;p47">
            <a:extLst>
              <a:ext uri="{FF2B5EF4-FFF2-40B4-BE49-F238E27FC236}">
                <a16:creationId xmlns:a16="http://schemas.microsoft.com/office/drawing/2014/main" id="{9E2AD7C3-13B1-492B-BC8C-B19C07F27935}"/>
              </a:ext>
            </a:extLst>
          </p:cNvPr>
          <p:cNvSpPr txBox="1">
            <a:spLocks/>
          </p:cNvSpPr>
          <p:nvPr/>
        </p:nvSpPr>
        <p:spPr>
          <a:xfrm flipH="1">
            <a:off x="8913266" y="2335373"/>
            <a:ext cx="4137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2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anum Pen Script"/>
              <a:buNone/>
              <a:tabLst/>
              <a:defRPr/>
            </a:pPr>
            <a:r>
              <a:rPr lang="en" sz="2000" dirty="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rPr>
              <a:t>2</a:t>
            </a:r>
          </a:p>
        </p:txBody>
      </p:sp>
      <p:pic>
        <p:nvPicPr>
          <p:cNvPr id="12" name="Picture 2" descr="Metanol - Wikipedia, la enciclopedia libre">
            <a:extLst>
              <a:ext uri="{FF2B5EF4-FFF2-40B4-BE49-F238E27FC236}">
                <a16:creationId xmlns:a16="http://schemas.microsoft.com/office/drawing/2014/main" id="{8E5EA266-16FE-4DB2-83F1-2D9433D55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219" y="2570209"/>
            <a:ext cx="1793344" cy="1585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3B8F5C37-ABE2-40F8-9A6C-739B644CE68A}"/>
              </a:ext>
            </a:extLst>
          </p:cNvPr>
          <p:cNvSpPr txBox="1"/>
          <p:nvPr/>
        </p:nvSpPr>
        <p:spPr>
          <a:xfrm>
            <a:off x="2887420" y="5706010"/>
            <a:ext cx="89611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Goldfrank's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Toxicologic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Emergencies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, 11e</a:t>
            </a:r>
          </a:p>
          <a:p>
            <a:pPr algn="r"/>
            <a:r>
              <a:rPr lang="en-US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</a:p>
          <a:p>
            <a:pPr algn="r"/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  <a:p>
            <a:pPr algn="r"/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642214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269230"/>
            <a:ext cx="10515600" cy="1325563"/>
          </a:xfrm>
        </p:spPr>
        <p:txBody>
          <a:bodyPr/>
          <a:lstStyle/>
          <a:p>
            <a:r>
              <a:rPr lang="es-ES" dirty="0"/>
              <a:t>Uso actual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A2E992-7785-4BBD-BCB6-6E38BCDD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0398" y="1617042"/>
            <a:ext cx="10667997" cy="20903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Bebidas alcohólicas.</a:t>
            </a:r>
          </a:p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Tintura de zapatos.</a:t>
            </a:r>
          </a:p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Anticongelantes.</a:t>
            </a:r>
          </a:p>
          <a:p>
            <a:pPr>
              <a:lnSpc>
                <a:spcPct val="100000"/>
              </a:lnSpc>
            </a:pPr>
            <a:r>
              <a:rPr lang="es-ES" dirty="0" err="1">
                <a:solidFill>
                  <a:srgbClr val="142B48"/>
                </a:solidFill>
              </a:rPr>
              <a:t>Tinner</a:t>
            </a:r>
            <a:r>
              <a:rPr lang="es-ES" dirty="0">
                <a:solidFill>
                  <a:srgbClr val="142B48"/>
                </a:solidFill>
              </a:rPr>
              <a:t>.</a:t>
            </a:r>
            <a:endParaRPr lang="es-CO" dirty="0">
              <a:solidFill>
                <a:srgbClr val="142B48"/>
              </a:solidFill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F2AF49-AC30-4DE3-A843-3437158D565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634396" y="3707434"/>
            <a:ext cx="6684145" cy="241334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Limpiavidrios.</a:t>
            </a:r>
          </a:p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Combustible.</a:t>
            </a:r>
          </a:p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Barnices.</a:t>
            </a:r>
          </a:p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Colonias.</a:t>
            </a:r>
            <a:endParaRPr lang="es-CO" dirty="0">
              <a:solidFill>
                <a:srgbClr val="142B48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F38E4F5-84CF-4912-ADCB-4D9E7C977C94}"/>
              </a:ext>
            </a:extLst>
          </p:cNvPr>
          <p:cNvSpPr txBox="1"/>
          <p:nvPr/>
        </p:nvSpPr>
        <p:spPr>
          <a:xfrm>
            <a:off x="2572627" y="6211669"/>
            <a:ext cx="89611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Goldfrank's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Toxicologic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Emergencies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, 11e</a:t>
            </a:r>
            <a:endParaRPr lang="en-US" sz="1200" dirty="0">
              <a:solidFill>
                <a:srgbClr val="142B48"/>
              </a:solidFill>
              <a:latin typeface="Montserrat" pitchFamily="2" charset="77"/>
            </a:endParaRPr>
          </a:p>
          <a:p>
            <a:pPr algn="r"/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  <a:p>
            <a:pPr algn="r"/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486303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869" y="215509"/>
            <a:ext cx="10515600" cy="1325563"/>
          </a:xfrm>
        </p:spPr>
        <p:txBody>
          <a:bodyPr/>
          <a:lstStyle/>
          <a:p>
            <a:r>
              <a:rPr lang="es-ES" dirty="0"/>
              <a:t>Toxicocinética</a:t>
            </a:r>
            <a:endParaRPr lang="es-CO" dirty="0"/>
          </a:p>
        </p:txBody>
      </p:sp>
      <p:pic>
        <p:nvPicPr>
          <p:cNvPr id="5" name="Google Shape;527;p53">
            <a:extLst>
              <a:ext uri="{FF2B5EF4-FFF2-40B4-BE49-F238E27FC236}">
                <a16:creationId xmlns:a16="http://schemas.microsoft.com/office/drawing/2014/main" id="{EADBBD2D-9DA9-4D8B-9EAE-C67D3F2C354D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019949" y="3591040"/>
            <a:ext cx="1182075" cy="1152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528;p53">
            <a:extLst>
              <a:ext uri="{FF2B5EF4-FFF2-40B4-BE49-F238E27FC236}">
                <a16:creationId xmlns:a16="http://schemas.microsoft.com/office/drawing/2014/main" id="{0B416F0F-F1A5-4433-9DF5-480EED6FDEDA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32399" y="2446730"/>
            <a:ext cx="1245000" cy="124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530;p53">
            <a:extLst>
              <a:ext uri="{FF2B5EF4-FFF2-40B4-BE49-F238E27FC236}">
                <a16:creationId xmlns:a16="http://schemas.microsoft.com/office/drawing/2014/main" id="{1CB20C86-4D6C-4840-BFE1-C1D60867CB96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87328">
            <a:off x="1506227" y="1769535"/>
            <a:ext cx="1881467" cy="178941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531;p53">
            <a:extLst>
              <a:ext uri="{FF2B5EF4-FFF2-40B4-BE49-F238E27FC236}">
                <a16:creationId xmlns:a16="http://schemas.microsoft.com/office/drawing/2014/main" id="{9AA5CE6E-A894-4E58-BFCB-340981002B31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166955">
            <a:off x="4527992" y="1701484"/>
            <a:ext cx="2037754" cy="202686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532;p53">
            <a:extLst>
              <a:ext uri="{FF2B5EF4-FFF2-40B4-BE49-F238E27FC236}">
                <a16:creationId xmlns:a16="http://schemas.microsoft.com/office/drawing/2014/main" id="{99A9FD18-0016-4850-B1A1-CD2540387D3D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66291" y="3286651"/>
            <a:ext cx="1109268" cy="225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533;p53">
            <a:extLst>
              <a:ext uri="{FF2B5EF4-FFF2-40B4-BE49-F238E27FC236}">
                <a16:creationId xmlns:a16="http://schemas.microsoft.com/office/drawing/2014/main" id="{4B8B68B8-7690-4146-A36D-531D266CF652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100240" y="1974954"/>
            <a:ext cx="786429" cy="27398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534;p53">
            <a:extLst>
              <a:ext uri="{FF2B5EF4-FFF2-40B4-BE49-F238E27FC236}">
                <a16:creationId xmlns:a16="http://schemas.microsoft.com/office/drawing/2014/main" id="{DBC4F9F5-5BE7-4F15-B9CD-04E37CB666AB}"/>
              </a:ext>
            </a:extLst>
          </p:cNvPr>
          <p:cNvSpPr txBox="1">
            <a:spLocks/>
          </p:cNvSpPr>
          <p:nvPr/>
        </p:nvSpPr>
        <p:spPr>
          <a:xfrm rot="-2186" flipH="1">
            <a:off x="1759748" y="1795600"/>
            <a:ext cx="1568066" cy="48595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s-CO" sz="2000" dirty="0"/>
              <a:t>Absorción</a:t>
            </a:r>
            <a:endParaRPr lang="es-CO" sz="2000" dirty="0">
              <a:sym typeface="Nanum Pen Script"/>
            </a:endParaRPr>
          </a:p>
        </p:txBody>
      </p:sp>
      <p:sp>
        <p:nvSpPr>
          <p:cNvPr id="12" name="Google Shape;535;p53">
            <a:extLst>
              <a:ext uri="{FF2B5EF4-FFF2-40B4-BE49-F238E27FC236}">
                <a16:creationId xmlns:a16="http://schemas.microsoft.com/office/drawing/2014/main" id="{E787A436-57EA-4A40-B711-C7CD0CF9D540}"/>
              </a:ext>
            </a:extLst>
          </p:cNvPr>
          <p:cNvSpPr txBox="1">
            <a:spLocks/>
          </p:cNvSpPr>
          <p:nvPr/>
        </p:nvSpPr>
        <p:spPr>
          <a:xfrm rot="-1458" flipH="1">
            <a:off x="4595105" y="1850046"/>
            <a:ext cx="2068029" cy="523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s-CO" sz="2000" dirty="0"/>
              <a:t>Distribución</a:t>
            </a:r>
            <a:endParaRPr lang="es-CO" sz="2000" dirty="0">
              <a:sym typeface="Nanum Pen Script"/>
            </a:endParaRPr>
          </a:p>
        </p:txBody>
      </p:sp>
      <p:pic>
        <p:nvPicPr>
          <p:cNvPr id="13" name="Google Shape;536;p53">
            <a:extLst>
              <a:ext uri="{FF2B5EF4-FFF2-40B4-BE49-F238E27FC236}">
                <a16:creationId xmlns:a16="http://schemas.microsoft.com/office/drawing/2014/main" id="{5922C849-5926-473A-BB0A-645B5F1DD26F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019">
            <a:off x="6744692" y="4134268"/>
            <a:ext cx="1869471" cy="1865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537;p53">
            <a:extLst>
              <a:ext uri="{FF2B5EF4-FFF2-40B4-BE49-F238E27FC236}">
                <a16:creationId xmlns:a16="http://schemas.microsoft.com/office/drawing/2014/main" id="{BE841590-EC75-4C76-817F-8DEA47EDC094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620334" y="4134905"/>
            <a:ext cx="786429" cy="27398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538;p53">
            <a:extLst>
              <a:ext uri="{FF2B5EF4-FFF2-40B4-BE49-F238E27FC236}">
                <a16:creationId xmlns:a16="http://schemas.microsoft.com/office/drawing/2014/main" id="{1EA41068-A46E-426A-8047-526A24B672A7}"/>
              </a:ext>
            </a:extLst>
          </p:cNvPr>
          <p:cNvSpPr txBox="1">
            <a:spLocks/>
          </p:cNvSpPr>
          <p:nvPr/>
        </p:nvSpPr>
        <p:spPr>
          <a:xfrm rot="-1457" flipH="1">
            <a:off x="6936297" y="4767315"/>
            <a:ext cx="1632184" cy="524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s-CO" sz="2000" dirty="0"/>
              <a:t>Metabo-lismo</a:t>
            </a:r>
            <a:endParaRPr lang="es-CO" sz="2000" dirty="0">
              <a:sym typeface="Nanum Pen Script"/>
            </a:endParaRPr>
          </a:p>
        </p:txBody>
      </p:sp>
      <p:pic>
        <p:nvPicPr>
          <p:cNvPr id="16" name="Google Shape;539;p53">
            <a:extLst>
              <a:ext uri="{FF2B5EF4-FFF2-40B4-BE49-F238E27FC236}">
                <a16:creationId xmlns:a16="http://schemas.microsoft.com/office/drawing/2014/main" id="{E859BD68-7986-4A4E-8EE7-C5CE66CEC699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322775">
            <a:off x="9498702" y="3405750"/>
            <a:ext cx="2069870" cy="2058836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540;p53">
            <a:extLst>
              <a:ext uri="{FF2B5EF4-FFF2-40B4-BE49-F238E27FC236}">
                <a16:creationId xmlns:a16="http://schemas.microsoft.com/office/drawing/2014/main" id="{23102C8A-D883-492D-BFE3-BFD879A40EE0}"/>
              </a:ext>
            </a:extLst>
          </p:cNvPr>
          <p:cNvSpPr txBox="1">
            <a:spLocks/>
          </p:cNvSpPr>
          <p:nvPr/>
        </p:nvSpPr>
        <p:spPr>
          <a:xfrm rot="-2186" flipH="1">
            <a:off x="9897625" y="3563465"/>
            <a:ext cx="1762934" cy="524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s-CO" sz="2000" dirty="0"/>
              <a:t>Eliminación</a:t>
            </a:r>
            <a:endParaRPr lang="es-CO" sz="2000" dirty="0">
              <a:sym typeface="Nanum Pen Script"/>
            </a:endParaRPr>
          </a:p>
        </p:txBody>
      </p:sp>
      <p:pic>
        <p:nvPicPr>
          <p:cNvPr id="18" name="Google Shape;541;p53">
            <a:extLst>
              <a:ext uri="{FF2B5EF4-FFF2-40B4-BE49-F238E27FC236}">
                <a16:creationId xmlns:a16="http://schemas.microsoft.com/office/drawing/2014/main" id="{97F6D917-247A-4874-A545-738CBFB2133D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-1728489">
            <a:off x="7661166" y="2213682"/>
            <a:ext cx="786429" cy="2739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542;p53">
            <a:extLst>
              <a:ext uri="{FF2B5EF4-FFF2-40B4-BE49-F238E27FC236}">
                <a16:creationId xmlns:a16="http://schemas.microsoft.com/office/drawing/2014/main" id="{41B5CCD2-C69D-4094-A50C-16ED4D2F7EF2}"/>
              </a:ext>
            </a:extLst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772971">
            <a:off x="10453724" y="3395205"/>
            <a:ext cx="999087" cy="22547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544;p53">
            <a:extLst>
              <a:ext uri="{FF2B5EF4-FFF2-40B4-BE49-F238E27FC236}">
                <a16:creationId xmlns:a16="http://schemas.microsoft.com/office/drawing/2014/main" id="{F1FF5A80-4536-44EC-84C9-F55A0B818F92}"/>
              </a:ext>
            </a:extLst>
          </p:cNvPr>
          <p:cNvSpPr txBox="1">
            <a:spLocks/>
          </p:cNvSpPr>
          <p:nvPr/>
        </p:nvSpPr>
        <p:spPr>
          <a:xfrm rot="-2186" flipH="1">
            <a:off x="1615197" y="2293869"/>
            <a:ext cx="2049340" cy="134153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b="0" dirty="0">
                <a:solidFill>
                  <a:srgbClr val="142B48"/>
                </a:solidFill>
                <a:ea typeface="+mn-ea"/>
                <a:cs typeface="+mn-cs"/>
                <a:sym typeface="Roboto Light"/>
              </a:rPr>
              <a:t>Vía oral.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b="0" dirty="0">
                <a:solidFill>
                  <a:srgbClr val="142B48"/>
                </a:solidFill>
                <a:ea typeface="+mn-ea"/>
                <a:cs typeface="+mn-cs"/>
                <a:sym typeface="Roboto Light"/>
              </a:rPr>
              <a:t>Inhalación.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2000" b="0" dirty="0">
                <a:solidFill>
                  <a:srgbClr val="142B48"/>
                </a:solidFill>
                <a:ea typeface="+mn-ea"/>
                <a:cs typeface="+mn-cs"/>
                <a:sym typeface="Roboto Light"/>
              </a:rPr>
              <a:t>Dérmica.</a:t>
            </a:r>
          </a:p>
        </p:txBody>
      </p:sp>
      <p:sp>
        <p:nvSpPr>
          <p:cNvPr id="21" name="Google Shape;546;p53">
            <a:extLst>
              <a:ext uri="{FF2B5EF4-FFF2-40B4-BE49-F238E27FC236}">
                <a16:creationId xmlns:a16="http://schemas.microsoft.com/office/drawing/2014/main" id="{B7B3C937-B6F3-4425-BD35-60DEACAAFF65}"/>
              </a:ext>
            </a:extLst>
          </p:cNvPr>
          <p:cNvSpPr txBox="1">
            <a:spLocks/>
          </p:cNvSpPr>
          <p:nvPr/>
        </p:nvSpPr>
        <p:spPr>
          <a:xfrm rot="-2186" flipH="1">
            <a:off x="8116488" y="2624388"/>
            <a:ext cx="1632205" cy="113076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br>
              <a:rPr lang="en" sz="1600">
                <a:latin typeface="Roboto Light"/>
                <a:ea typeface="Roboto Light"/>
                <a:cs typeface="Roboto Light"/>
                <a:sym typeface="Roboto Light"/>
              </a:rPr>
            </a:br>
            <a:endParaRPr lang="en" sz="1600" dirty="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22" name="Google Shape;548;p53">
            <a:extLst>
              <a:ext uri="{FF2B5EF4-FFF2-40B4-BE49-F238E27FC236}">
                <a16:creationId xmlns:a16="http://schemas.microsoft.com/office/drawing/2014/main" id="{27193F18-44A0-44FB-BCA3-9EA968B1E97C}"/>
              </a:ext>
            </a:extLst>
          </p:cNvPr>
          <p:cNvSpPr txBox="1">
            <a:spLocks/>
          </p:cNvSpPr>
          <p:nvPr/>
        </p:nvSpPr>
        <p:spPr>
          <a:xfrm rot="-2186" flipH="1">
            <a:off x="4867987" y="2684983"/>
            <a:ext cx="1415400" cy="524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s-CO" sz="2000" b="0" dirty="0">
                <a:solidFill>
                  <a:srgbClr val="142B48"/>
                </a:solidFill>
                <a:ea typeface="+mn-ea"/>
                <a:cs typeface="+mn-cs"/>
                <a:sym typeface="Roboto Light"/>
              </a:rPr>
              <a:t>Vd 0,77 l/kg.</a:t>
            </a:r>
          </a:p>
        </p:txBody>
      </p:sp>
      <p:sp>
        <p:nvSpPr>
          <p:cNvPr id="23" name="Google Shape;550;p53">
            <a:extLst>
              <a:ext uri="{FF2B5EF4-FFF2-40B4-BE49-F238E27FC236}">
                <a16:creationId xmlns:a16="http://schemas.microsoft.com/office/drawing/2014/main" id="{965E9859-7951-4928-B1B7-660D8FA980F1}"/>
              </a:ext>
            </a:extLst>
          </p:cNvPr>
          <p:cNvSpPr txBox="1">
            <a:spLocks/>
          </p:cNvSpPr>
          <p:nvPr/>
        </p:nvSpPr>
        <p:spPr>
          <a:xfrm rot="-2186" flipH="1">
            <a:off x="9555067" y="4132257"/>
            <a:ext cx="2237026" cy="524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sz="2000" b="0" dirty="0">
                <a:solidFill>
                  <a:srgbClr val="142B48"/>
                </a:solidFill>
                <a:ea typeface="+mn-ea"/>
                <a:cs typeface="+mn-cs"/>
                <a:sym typeface="Roboto Light"/>
              </a:rPr>
              <a:t>Renal 1%.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O" sz="2000" b="0" dirty="0">
                <a:solidFill>
                  <a:srgbClr val="142B48"/>
                </a:solidFill>
                <a:ea typeface="+mn-ea"/>
                <a:cs typeface="+mn-cs"/>
                <a:sym typeface="Roboto Light"/>
              </a:rPr>
              <a:t>Vía respiratoria.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7471CF0D-4A3F-4AC0-9518-5E613AFF43D1}"/>
              </a:ext>
            </a:extLst>
          </p:cNvPr>
          <p:cNvSpPr txBox="1"/>
          <p:nvPr/>
        </p:nvSpPr>
        <p:spPr>
          <a:xfrm>
            <a:off x="2699406" y="6382103"/>
            <a:ext cx="89611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Goldfrank's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Toxicologic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Emergencies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, 11e</a:t>
            </a:r>
            <a:endParaRPr lang="en-US" sz="1200" dirty="0">
              <a:solidFill>
                <a:srgbClr val="142B48"/>
              </a:solidFill>
              <a:latin typeface="Montserrat" pitchFamily="2" charset="77"/>
            </a:endParaRPr>
          </a:p>
          <a:p>
            <a:pPr algn="r"/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  <a:p>
            <a:pPr algn="r"/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1155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387" y="189151"/>
            <a:ext cx="10515600" cy="1325563"/>
          </a:xfrm>
        </p:spPr>
        <p:txBody>
          <a:bodyPr/>
          <a:lstStyle/>
          <a:p>
            <a:r>
              <a:rPr lang="es-ES" dirty="0"/>
              <a:t>Caso clínico 1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A2E992-7785-4BBD-BCB6-6E38BCDD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514714"/>
            <a:ext cx="10667997" cy="20903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Paciente de 56 años de edad.</a:t>
            </a:r>
          </a:p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Residente de Medellín.</a:t>
            </a:r>
          </a:p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Sin antecedentes de importancia.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F2AF49-AC30-4DE3-A843-3437158D565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969457" y="3773010"/>
            <a:ext cx="6684145" cy="241334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Traída por hijo, quien refiere en la mañana lo llamaron por encontrar a la paciente desorientada en un mall de la ciudad.</a:t>
            </a:r>
          </a:p>
          <a:p>
            <a:pPr algn="just">
              <a:lnSpc>
                <a:spcPct val="100000"/>
              </a:lnSpc>
            </a:pPr>
            <a:endParaRPr lang="es-ES" dirty="0">
              <a:solidFill>
                <a:srgbClr val="142B48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ES" dirty="0">
                <a:solidFill>
                  <a:srgbClr val="142B48"/>
                </a:solidFill>
              </a:rPr>
              <a:t>Hallazgos: desorientada, con inquietud sicomotora,  midriasis, peristaltismo  disminuido.</a:t>
            </a:r>
            <a:endParaRPr lang="es-CO" dirty="0">
              <a:solidFill>
                <a:srgbClr val="142B48"/>
              </a:solidFill>
            </a:endParaRPr>
          </a:p>
          <a:p>
            <a:pPr algn="just">
              <a:lnSpc>
                <a:spcPct val="100000"/>
              </a:lnSpc>
            </a:pPr>
            <a:endParaRPr lang="es-CO" dirty="0">
              <a:solidFill>
                <a:srgbClr val="142B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8088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319" y="260194"/>
            <a:ext cx="10515600" cy="1325563"/>
          </a:xfrm>
        </p:spPr>
        <p:txBody>
          <a:bodyPr/>
          <a:lstStyle/>
          <a:p>
            <a:r>
              <a:rPr lang="es-ES" dirty="0"/>
              <a:t>Metabolismo</a:t>
            </a:r>
            <a:endParaRPr lang="es-CO" dirty="0"/>
          </a:p>
        </p:txBody>
      </p:sp>
      <p:pic>
        <p:nvPicPr>
          <p:cNvPr id="6" name="Imagen 5">
            <a:hlinkClick r:id="rId2" action="ppaction://hlinksldjump"/>
            <a:extLst>
              <a:ext uri="{FF2B5EF4-FFF2-40B4-BE49-F238E27FC236}">
                <a16:creationId xmlns:a16="http://schemas.microsoft.com/office/drawing/2014/main" id="{ABBB8C04-0FD0-472F-BB16-D87F64350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7989" y="768233"/>
            <a:ext cx="4885811" cy="5321533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D0097BCC-9A33-4467-8A90-6AD8243BB778}"/>
              </a:ext>
            </a:extLst>
          </p:cNvPr>
          <p:cNvSpPr txBox="1"/>
          <p:nvPr/>
        </p:nvSpPr>
        <p:spPr>
          <a:xfrm>
            <a:off x="3037322" y="6366972"/>
            <a:ext cx="89611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Goldfrank's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Toxicologic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Emergencies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, 11e</a:t>
            </a:r>
          </a:p>
          <a:p>
            <a:pPr algn="r"/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583304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209" y="258628"/>
            <a:ext cx="10515600" cy="1325563"/>
          </a:xfrm>
        </p:spPr>
        <p:txBody>
          <a:bodyPr/>
          <a:lstStyle/>
          <a:p>
            <a:r>
              <a:rPr lang="es-ES" dirty="0" err="1"/>
              <a:t>Toxicodinamia</a:t>
            </a:r>
            <a:endParaRPr lang="es-CO" dirty="0"/>
          </a:p>
        </p:txBody>
      </p:sp>
      <p:pic>
        <p:nvPicPr>
          <p:cNvPr id="5" name="Google Shape;164;p35">
            <a:extLst>
              <a:ext uri="{FF2B5EF4-FFF2-40B4-BE49-F238E27FC236}">
                <a16:creationId xmlns:a16="http://schemas.microsoft.com/office/drawing/2014/main" id="{FC777F56-CA10-4E5F-A95A-E5E0794150D0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780418" y="4211464"/>
            <a:ext cx="638675" cy="106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65;p35">
            <a:extLst>
              <a:ext uri="{FF2B5EF4-FFF2-40B4-BE49-F238E27FC236}">
                <a16:creationId xmlns:a16="http://schemas.microsoft.com/office/drawing/2014/main" id="{897BA305-7C5C-4B6C-993F-27C8EC777D0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859780" y="1846351"/>
            <a:ext cx="638675" cy="106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66;p35">
            <a:extLst>
              <a:ext uri="{FF2B5EF4-FFF2-40B4-BE49-F238E27FC236}">
                <a16:creationId xmlns:a16="http://schemas.microsoft.com/office/drawing/2014/main" id="{22423D15-A0A7-49FA-8A89-D15785D50E11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057890" y="4622502"/>
            <a:ext cx="638675" cy="106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67;p35">
            <a:extLst>
              <a:ext uri="{FF2B5EF4-FFF2-40B4-BE49-F238E27FC236}">
                <a16:creationId xmlns:a16="http://schemas.microsoft.com/office/drawing/2014/main" id="{1FF66674-9A99-40DE-9EAC-5F1D18EB5891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047553" y="1960864"/>
            <a:ext cx="638675" cy="10684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168;p35">
            <a:extLst>
              <a:ext uri="{FF2B5EF4-FFF2-40B4-BE49-F238E27FC236}">
                <a16:creationId xmlns:a16="http://schemas.microsoft.com/office/drawing/2014/main" id="{94C20F36-85DB-43AF-B0F7-E3D6A98BD243}"/>
              </a:ext>
            </a:extLst>
          </p:cNvPr>
          <p:cNvSpPr txBox="1">
            <a:spLocks/>
          </p:cNvSpPr>
          <p:nvPr/>
        </p:nvSpPr>
        <p:spPr>
          <a:xfrm flipH="1">
            <a:off x="9661520" y="2112331"/>
            <a:ext cx="2191800" cy="7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s-CO" dirty="0">
                <a:solidFill>
                  <a:srgbClr val="142B48"/>
                </a:solidFill>
              </a:rPr>
              <a:t>Disociación.</a:t>
            </a:r>
          </a:p>
          <a:p>
            <a:pPr>
              <a:spcBef>
                <a:spcPts val="0"/>
              </a:spcBef>
            </a:pPr>
            <a:r>
              <a:rPr lang="es-CO" dirty="0">
                <a:solidFill>
                  <a:srgbClr val="142B48"/>
                </a:solidFill>
              </a:rPr>
              <a:t>Formato e hidrogenión.</a:t>
            </a:r>
          </a:p>
        </p:txBody>
      </p:sp>
      <p:sp>
        <p:nvSpPr>
          <p:cNvPr id="10" name="Google Shape;170;p35">
            <a:extLst>
              <a:ext uri="{FF2B5EF4-FFF2-40B4-BE49-F238E27FC236}">
                <a16:creationId xmlns:a16="http://schemas.microsoft.com/office/drawing/2014/main" id="{65C5BC1D-1446-4A75-90FC-473198155E69}"/>
              </a:ext>
            </a:extLst>
          </p:cNvPr>
          <p:cNvSpPr txBox="1">
            <a:spLocks/>
          </p:cNvSpPr>
          <p:nvPr/>
        </p:nvSpPr>
        <p:spPr>
          <a:xfrm flipH="1">
            <a:off x="5876672" y="2219762"/>
            <a:ext cx="1928400" cy="745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CO" dirty="0">
                <a:solidFill>
                  <a:srgbClr val="142B48"/>
                </a:solidFill>
              </a:rPr>
              <a:t>25-50 mg/dl.</a:t>
            </a:r>
          </a:p>
        </p:txBody>
      </p:sp>
      <p:sp>
        <p:nvSpPr>
          <p:cNvPr id="11" name="Google Shape;171;p35">
            <a:extLst>
              <a:ext uri="{FF2B5EF4-FFF2-40B4-BE49-F238E27FC236}">
                <a16:creationId xmlns:a16="http://schemas.microsoft.com/office/drawing/2014/main" id="{F00EDECB-5DA1-418D-89FD-1373F7CAF3FF}"/>
              </a:ext>
            </a:extLst>
          </p:cNvPr>
          <p:cNvSpPr txBox="1">
            <a:spLocks/>
          </p:cNvSpPr>
          <p:nvPr/>
        </p:nvSpPr>
        <p:spPr>
          <a:xfrm flipH="1">
            <a:off x="5816398" y="5013322"/>
            <a:ext cx="2409547" cy="7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s-CO" dirty="0">
                <a:solidFill>
                  <a:srgbClr val="142B48"/>
                </a:solidFill>
              </a:rPr>
              <a:t>Formaldehído.</a:t>
            </a:r>
          </a:p>
          <a:p>
            <a:pPr>
              <a:spcBef>
                <a:spcPts val="0"/>
              </a:spcBef>
            </a:pPr>
            <a:r>
              <a:rPr lang="es-CO" dirty="0">
                <a:solidFill>
                  <a:srgbClr val="142B48"/>
                </a:solidFill>
              </a:rPr>
              <a:t>Ácido fórmico.</a:t>
            </a:r>
          </a:p>
        </p:txBody>
      </p:sp>
      <p:sp>
        <p:nvSpPr>
          <p:cNvPr id="12" name="Google Shape;172;p35">
            <a:extLst>
              <a:ext uri="{FF2B5EF4-FFF2-40B4-BE49-F238E27FC236}">
                <a16:creationId xmlns:a16="http://schemas.microsoft.com/office/drawing/2014/main" id="{0FEC25B9-0247-47A5-8E6E-9B4213E25ADA}"/>
              </a:ext>
            </a:extLst>
          </p:cNvPr>
          <p:cNvSpPr txBox="1">
            <a:spLocks/>
          </p:cNvSpPr>
          <p:nvPr/>
        </p:nvSpPr>
        <p:spPr>
          <a:xfrm flipH="1">
            <a:off x="9582157" y="4478181"/>
            <a:ext cx="2409547" cy="10970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s-ES" dirty="0">
                <a:solidFill>
                  <a:srgbClr val="142B48"/>
                </a:solidFill>
              </a:rPr>
              <a:t>Disminución de pH.</a:t>
            </a:r>
          </a:p>
          <a:p>
            <a:pPr>
              <a:spcBef>
                <a:spcPts val="0"/>
              </a:spcBef>
            </a:pPr>
            <a:r>
              <a:rPr lang="es-ES" dirty="0">
                <a:solidFill>
                  <a:srgbClr val="142B48"/>
                </a:solidFill>
              </a:rPr>
              <a:t>Permeabilidad membranas.</a:t>
            </a:r>
          </a:p>
          <a:p>
            <a:pPr>
              <a:spcBef>
                <a:spcPts val="0"/>
              </a:spcBef>
            </a:pPr>
            <a:r>
              <a:rPr lang="es-ES" dirty="0">
                <a:solidFill>
                  <a:srgbClr val="142B48"/>
                </a:solidFill>
              </a:rPr>
              <a:t>Depresión SNC.</a:t>
            </a:r>
          </a:p>
        </p:txBody>
      </p:sp>
      <p:sp>
        <p:nvSpPr>
          <p:cNvPr id="13" name="Google Shape;173;p35">
            <a:extLst>
              <a:ext uri="{FF2B5EF4-FFF2-40B4-BE49-F238E27FC236}">
                <a16:creationId xmlns:a16="http://schemas.microsoft.com/office/drawing/2014/main" id="{AF332FD5-263D-49E3-8555-2FC7377F935F}"/>
              </a:ext>
            </a:extLst>
          </p:cNvPr>
          <p:cNvSpPr txBox="1">
            <a:spLocks/>
          </p:cNvSpPr>
          <p:nvPr/>
        </p:nvSpPr>
        <p:spPr>
          <a:xfrm flipH="1">
            <a:off x="9661520" y="1724680"/>
            <a:ext cx="2191800" cy="56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s-CO" dirty="0">
                <a:solidFill>
                  <a:srgbClr val="142B48"/>
                </a:solidFill>
              </a:rPr>
              <a:t>Acidosis.</a:t>
            </a:r>
          </a:p>
        </p:txBody>
      </p:sp>
      <p:sp>
        <p:nvSpPr>
          <p:cNvPr id="14" name="Google Shape;174;p35">
            <a:extLst>
              <a:ext uri="{FF2B5EF4-FFF2-40B4-BE49-F238E27FC236}">
                <a16:creationId xmlns:a16="http://schemas.microsoft.com/office/drawing/2014/main" id="{1E0864ED-1E75-48B7-9AE6-043E241532C8}"/>
              </a:ext>
            </a:extLst>
          </p:cNvPr>
          <p:cNvSpPr txBox="1">
            <a:spLocks/>
          </p:cNvSpPr>
          <p:nvPr/>
        </p:nvSpPr>
        <p:spPr>
          <a:xfrm flipH="1">
            <a:off x="5813312" y="4654666"/>
            <a:ext cx="22890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s-CO" dirty="0">
                <a:solidFill>
                  <a:srgbClr val="142B48"/>
                </a:solidFill>
              </a:rPr>
              <a:t>Metabolitos.</a:t>
            </a:r>
          </a:p>
        </p:txBody>
      </p:sp>
      <p:sp>
        <p:nvSpPr>
          <p:cNvPr id="15" name="Google Shape;175;p35">
            <a:extLst>
              <a:ext uri="{FF2B5EF4-FFF2-40B4-BE49-F238E27FC236}">
                <a16:creationId xmlns:a16="http://schemas.microsoft.com/office/drawing/2014/main" id="{9DE29982-FDCB-47AE-A617-F04001816D71}"/>
              </a:ext>
            </a:extLst>
          </p:cNvPr>
          <p:cNvSpPr txBox="1">
            <a:spLocks/>
          </p:cNvSpPr>
          <p:nvPr/>
        </p:nvSpPr>
        <p:spPr>
          <a:xfrm flipH="1">
            <a:off x="9582158" y="4143363"/>
            <a:ext cx="21918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s-CO" dirty="0">
                <a:solidFill>
                  <a:srgbClr val="142B48"/>
                </a:solidFill>
              </a:rPr>
              <a:t>SNC.</a:t>
            </a:r>
          </a:p>
        </p:txBody>
      </p:sp>
      <p:sp>
        <p:nvSpPr>
          <p:cNvPr id="16" name="Google Shape;176;p35">
            <a:extLst>
              <a:ext uri="{FF2B5EF4-FFF2-40B4-BE49-F238E27FC236}">
                <a16:creationId xmlns:a16="http://schemas.microsoft.com/office/drawing/2014/main" id="{67D8B8F7-7873-4CB9-A9EA-4968852AF78D}"/>
              </a:ext>
            </a:extLst>
          </p:cNvPr>
          <p:cNvSpPr txBox="1">
            <a:spLocks/>
          </p:cNvSpPr>
          <p:nvPr/>
        </p:nvSpPr>
        <p:spPr>
          <a:xfrm>
            <a:off x="4889291" y="4654315"/>
            <a:ext cx="9552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" sz="2800" b="0" dirty="0"/>
              <a:t>02</a:t>
            </a:r>
          </a:p>
        </p:txBody>
      </p:sp>
      <p:sp>
        <p:nvSpPr>
          <p:cNvPr id="17" name="Google Shape;177;p35">
            <a:extLst>
              <a:ext uri="{FF2B5EF4-FFF2-40B4-BE49-F238E27FC236}">
                <a16:creationId xmlns:a16="http://schemas.microsoft.com/office/drawing/2014/main" id="{45AD79C4-0AE8-4B56-96E6-36408E84A26A}"/>
              </a:ext>
            </a:extLst>
          </p:cNvPr>
          <p:cNvSpPr txBox="1">
            <a:spLocks/>
          </p:cNvSpPr>
          <p:nvPr/>
        </p:nvSpPr>
        <p:spPr>
          <a:xfrm>
            <a:off x="8780418" y="1881895"/>
            <a:ext cx="797400" cy="577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" sz="2800" dirty="0">
                <a:solidFill>
                  <a:srgbClr val="00AAA7"/>
                </a:solidFill>
                <a:ea typeface="+mj-ea"/>
                <a:cs typeface="+mj-cs"/>
              </a:rPr>
              <a:t>03</a:t>
            </a:r>
          </a:p>
        </p:txBody>
      </p:sp>
      <p:sp>
        <p:nvSpPr>
          <p:cNvPr id="18" name="Google Shape;178;p35">
            <a:extLst>
              <a:ext uri="{FF2B5EF4-FFF2-40B4-BE49-F238E27FC236}">
                <a16:creationId xmlns:a16="http://schemas.microsoft.com/office/drawing/2014/main" id="{CCA617BB-AB6E-48BE-9643-11A138290CBF}"/>
              </a:ext>
            </a:extLst>
          </p:cNvPr>
          <p:cNvSpPr txBox="1">
            <a:spLocks/>
          </p:cNvSpPr>
          <p:nvPr/>
        </p:nvSpPr>
        <p:spPr>
          <a:xfrm>
            <a:off x="8701043" y="4248352"/>
            <a:ext cx="7974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" sz="2800" dirty="0"/>
              <a:t>04</a:t>
            </a:r>
          </a:p>
        </p:txBody>
      </p:sp>
      <p:sp>
        <p:nvSpPr>
          <p:cNvPr id="19" name="Google Shape;179;p35">
            <a:extLst>
              <a:ext uri="{FF2B5EF4-FFF2-40B4-BE49-F238E27FC236}">
                <a16:creationId xmlns:a16="http://schemas.microsoft.com/office/drawing/2014/main" id="{F34695DE-FE04-4EA3-8B0A-2FDD8C7EE6FD}"/>
              </a:ext>
            </a:extLst>
          </p:cNvPr>
          <p:cNvSpPr txBox="1">
            <a:spLocks/>
          </p:cNvSpPr>
          <p:nvPr/>
        </p:nvSpPr>
        <p:spPr>
          <a:xfrm flipH="1">
            <a:off x="5876672" y="1832115"/>
            <a:ext cx="2289000" cy="56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CO" dirty="0">
                <a:solidFill>
                  <a:srgbClr val="142B48"/>
                </a:solidFill>
              </a:rPr>
              <a:t>Toxicidad</a:t>
            </a:r>
          </a:p>
        </p:txBody>
      </p:sp>
      <p:sp>
        <p:nvSpPr>
          <p:cNvPr id="20" name="Google Shape;180;p35">
            <a:extLst>
              <a:ext uri="{FF2B5EF4-FFF2-40B4-BE49-F238E27FC236}">
                <a16:creationId xmlns:a16="http://schemas.microsoft.com/office/drawing/2014/main" id="{553E3F40-D6D3-40DE-8197-F901074530DD}"/>
              </a:ext>
            </a:extLst>
          </p:cNvPr>
          <p:cNvSpPr txBox="1">
            <a:spLocks/>
          </p:cNvSpPr>
          <p:nvPr/>
        </p:nvSpPr>
        <p:spPr>
          <a:xfrm>
            <a:off x="4889291" y="1991333"/>
            <a:ext cx="955200" cy="577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" sz="2800" b="0" dirty="0"/>
              <a:t>01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75C98A4-1575-4E81-A053-27ABF1F31CD7}"/>
              </a:ext>
            </a:extLst>
          </p:cNvPr>
          <p:cNvSpPr txBox="1"/>
          <p:nvPr/>
        </p:nvSpPr>
        <p:spPr>
          <a:xfrm>
            <a:off x="3030584" y="6321433"/>
            <a:ext cx="89611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Goldfrank's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Toxicologic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Emergencies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, 11e</a:t>
            </a:r>
            <a:endParaRPr lang="en-US" sz="1200" dirty="0">
              <a:solidFill>
                <a:srgbClr val="142B48"/>
              </a:solidFill>
              <a:latin typeface="Montserrat" pitchFamily="2" charset="77"/>
            </a:endParaRPr>
          </a:p>
          <a:p>
            <a:pPr algn="r"/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  <a:p>
            <a:pPr algn="r"/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561118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352" y="138769"/>
            <a:ext cx="10515600" cy="1325563"/>
          </a:xfrm>
        </p:spPr>
        <p:txBody>
          <a:bodyPr/>
          <a:lstStyle/>
          <a:p>
            <a:r>
              <a:rPr lang="es-ES" dirty="0"/>
              <a:t>Manifestaciones clínicas</a:t>
            </a:r>
            <a:endParaRPr lang="es-CO" dirty="0"/>
          </a:p>
        </p:txBody>
      </p:sp>
      <p:sp>
        <p:nvSpPr>
          <p:cNvPr id="15" name="Google Shape;387;p49">
            <a:extLst>
              <a:ext uri="{FF2B5EF4-FFF2-40B4-BE49-F238E27FC236}">
                <a16:creationId xmlns:a16="http://schemas.microsoft.com/office/drawing/2014/main" id="{7181D7E9-CE5E-446D-872E-E85C84A9D2A5}"/>
              </a:ext>
            </a:extLst>
          </p:cNvPr>
          <p:cNvSpPr txBox="1">
            <a:spLocks/>
          </p:cNvSpPr>
          <p:nvPr/>
        </p:nvSpPr>
        <p:spPr>
          <a:xfrm flipH="1">
            <a:off x="5566575" y="1739519"/>
            <a:ext cx="18240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2400" b="0" i="0" u="none" strike="noStrike" cap="none">
                <a:solidFill>
                  <a:schemeClr val="accent5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9pPr>
          </a:lstStyle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ts val="1400"/>
              <a:tabLst/>
              <a:defRPr/>
            </a:pPr>
            <a:r>
              <a:rPr lang="es-CO" b="1" dirty="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rPr>
              <a:t>SNC</a:t>
            </a:r>
          </a:p>
        </p:txBody>
      </p:sp>
      <p:sp>
        <p:nvSpPr>
          <p:cNvPr id="16" name="Google Shape;388;p49">
            <a:extLst>
              <a:ext uri="{FF2B5EF4-FFF2-40B4-BE49-F238E27FC236}">
                <a16:creationId xmlns:a16="http://schemas.microsoft.com/office/drawing/2014/main" id="{8BD427B7-D5DE-4E8C-83E9-8AE838D13DAE}"/>
              </a:ext>
            </a:extLst>
          </p:cNvPr>
          <p:cNvSpPr txBox="1">
            <a:spLocks/>
          </p:cNvSpPr>
          <p:nvPr/>
        </p:nvSpPr>
        <p:spPr>
          <a:xfrm flipH="1">
            <a:off x="5427983" y="2366759"/>
            <a:ext cx="2389264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342900" marR="0" lvl="0" algn="l"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  <a:tabLst/>
              <a:defRPr/>
            </a:pPr>
            <a:r>
              <a:rPr lang="es-CO" sz="2000" dirty="0">
                <a:solidFill>
                  <a:srgbClr val="142B48"/>
                </a:solidFill>
                <a:latin typeface="Montserrat" panose="02000505000000020004" pitchFamily="2" charset="0"/>
                <a:ea typeface="+mn-ea"/>
                <a:cs typeface="+mn-cs"/>
              </a:rPr>
              <a:t>Embriaguez.</a:t>
            </a:r>
          </a:p>
          <a:p>
            <a:pPr marL="342900" marR="0" lvl="0" algn="l"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  <a:tabLst/>
              <a:defRPr/>
            </a:pPr>
            <a:r>
              <a:rPr lang="es-CO" sz="2000" dirty="0">
                <a:solidFill>
                  <a:srgbClr val="142B48"/>
                </a:solidFill>
                <a:latin typeface="Montserrat" panose="02000505000000020004" pitchFamily="2" charset="0"/>
                <a:ea typeface="+mn-ea"/>
                <a:cs typeface="+mn-cs"/>
              </a:rPr>
              <a:t>GABA.</a:t>
            </a:r>
          </a:p>
        </p:txBody>
      </p:sp>
      <p:sp>
        <p:nvSpPr>
          <p:cNvPr id="17" name="Google Shape;391;p49">
            <a:extLst>
              <a:ext uri="{FF2B5EF4-FFF2-40B4-BE49-F238E27FC236}">
                <a16:creationId xmlns:a16="http://schemas.microsoft.com/office/drawing/2014/main" id="{417CF46C-9517-49BC-A0B1-CFA2DA5014B9}"/>
              </a:ext>
            </a:extLst>
          </p:cNvPr>
          <p:cNvSpPr txBox="1">
            <a:spLocks/>
          </p:cNvSpPr>
          <p:nvPr/>
        </p:nvSpPr>
        <p:spPr>
          <a:xfrm flipH="1">
            <a:off x="8711313" y="1161719"/>
            <a:ext cx="2222672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2400" b="0" i="0" u="none" strike="noStrike" cap="none">
                <a:solidFill>
                  <a:schemeClr val="accent5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9pPr>
          </a:lstStyle>
          <a:p>
            <a:pPr lvl="0" indent="0" fontAlgn="auto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tabLst/>
              <a:defRPr/>
            </a:pPr>
            <a:r>
              <a:rPr lang="es-CO" b="1" dirty="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rPr>
              <a:t>Ganglios basales</a:t>
            </a:r>
          </a:p>
        </p:txBody>
      </p:sp>
      <p:sp>
        <p:nvSpPr>
          <p:cNvPr id="18" name="Google Shape;392;p49">
            <a:extLst>
              <a:ext uri="{FF2B5EF4-FFF2-40B4-BE49-F238E27FC236}">
                <a16:creationId xmlns:a16="http://schemas.microsoft.com/office/drawing/2014/main" id="{3C85D8D2-0CFD-4273-BF94-25BC1E5DC29B}"/>
              </a:ext>
            </a:extLst>
          </p:cNvPr>
          <p:cNvSpPr txBox="1">
            <a:spLocks/>
          </p:cNvSpPr>
          <p:nvPr/>
        </p:nvSpPr>
        <p:spPr>
          <a:xfrm flipH="1">
            <a:off x="8804004" y="1634659"/>
            <a:ext cx="2389264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342900" algn="l">
              <a:lnSpc>
                <a:spcPct val="9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42B48"/>
                </a:solidFill>
                <a:latin typeface="Montserrat" panose="02000505000000020004" pitchFamily="2" charset="0"/>
                <a:ea typeface="+mn-ea"/>
                <a:cs typeface="+mn-cs"/>
              </a:rPr>
              <a:t>Necrosis.</a:t>
            </a:r>
          </a:p>
          <a:p>
            <a:pPr marL="342900" algn="l">
              <a:lnSpc>
                <a:spcPct val="9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s-CO" sz="2000" dirty="0" err="1">
                <a:solidFill>
                  <a:srgbClr val="142B48"/>
                </a:solidFill>
                <a:latin typeface="Montserrat" panose="02000505000000020004" pitchFamily="2" charset="0"/>
                <a:ea typeface="+mn-ea"/>
                <a:cs typeface="+mn-cs"/>
              </a:rPr>
              <a:t>Putamen</a:t>
            </a:r>
            <a:r>
              <a:rPr lang="es-ES" sz="2000" dirty="0">
                <a:solidFill>
                  <a:srgbClr val="142B48"/>
                </a:solidFill>
                <a:latin typeface="Montserrat" panose="02000505000000020004" pitchFamily="2" charset="0"/>
                <a:ea typeface="+mn-ea"/>
                <a:cs typeface="+mn-cs"/>
              </a:rPr>
              <a:t> y caudado.</a:t>
            </a:r>
          </a:p>
          <a:p>
            <a:pPr marL="342900" algn="l">
              <a:lnSpc>
                <a:spcPct val="9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42B48"/>
                </a:solidFill>
                <a:latin typeface="Montserrat" panose="02000505000000020004" pitchFamily="2" charset="0"/>
                <a:ea typeface="+mn-ea"/>
                <a:cs typeface="+mn-cs"/>
              </a:rPr>
              <a:t>Cuerpo calloso.</a:t>
            </a:r>
          </a:p>
          <a:p>
            <a:pPr marL="342900" algn="l">
              <a:lnSpc>
                <a:spcPct val="9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42B48"/>
                </a:solidFill>
                <a:latin typeface="Montserrat" panose="02000505000000020004" pitchFamily="2" charset="0"/>
                <a:ea typeface="+mn-ea"/>
                <a:cs typeface="+mn-cs"/>
              </a:rPr>
              <a:t>HIC.</a:t>
            </a:r>
          </a:p>
        </p:txBody>
      </p:sp>
      <p:sp>
        <p:nvSpPr>
          <p:cNvPr id="19" name="Google Shape;394;p49">
            <a:extLst>
              <a:ext uri="{FF2B5EF4-FFF2-40B4-BE49-F238E27FC236}">
                <a16:creationId xmlns:a16="http://schemas.microsoft.com/office/drawing/2014/main" id="{C0789B4E-359F-4162-9029-B0F51EF2F368}"/>
              </a:ext>
            </a:extLst>
          </p:cNvPr>
          <p:cNvSpPr txBox="1">
            <a:spLocks/>
          </p:cNvSpPr>
          <p:nvPr/>
        </p:nvSpPr>
        <p:spPr>
          <a:xfrm flipH="1">
            <a:off x="5492195" y="3748102"/>
            <a:ext cx="2260839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 Light"/>
              <a:buNone/>
              <a:tabLst/>
              <a:defRPr/>
            </a:pPr>
            <a:r>
              <a:rPr lang="es-ES" sz="2000" dirty="0">
                <a:solidFill>
                  <a:srgbClr val="142B48"/>
                </a:solidFill>
                <a:latin typeface="Montserrat" panose="02000505000000020004" pitchFamily="2" charset="0"/>
                <a:ea typeface="+mn-ea"/>
                <a:cs typeface="+mn-cs"/>
              </a:rPr>
              <a:t>Visión borrosa a ceguera total.</a:t>
            </a:r>
          </a:p>
        </p:txBody>
      </p:sp>
      <p:sp>
        <p:nvSpPr>
          <p:cNvPr id="20" name="Google Shape;395;p49">
            <a:extLst>
              <a:ext uri="{FF2B5EF4-FFF2-40B4-BE49-F238E27FC236}">
                <a16:creationId xmlns:a16="http://schemas.microsoft.com/office/drawing/2014/main" id="{643BE3A6-AD03-44AD-8B9E-5D30347B7040}"/>
              </a:ext>
            </a:extLst>
          </p:cNvPr>
          <p:cNvSpPr txBox="1">
            <a:spLocks/>
          </p:cNvSpPr>
          <p:nvPr/>
        </p:nvSpPr>
        <p:spPr>
          <a:xfrm flipH="1">
            <a:off x="9042349" y="3529449"/>
            <a:ext cx="15606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2400" b="0" i="0" u="none" strike="noStrike" cap="none">
                <a:solidFill>
                  <a:schemeClr val="accent5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</a:pPr>
            <a:r>
              <a:rPr lang="es-CO" b="1" dirty="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rPr>
              <a:t>Renal</a:t>
            </a:r>
          </a:p>
        </p:txBody>
      </p:sp>
      <p:sp>
        <p:nvSpPr>
          <p:cNvPr id="21" name="Google Shape;396;p49">
            <a:extLst>
              <a:ext uri="{FF2B5EF4-FFF2-40B4-BE49-F238E27FC236}">
                <a16:creationId xmlns:a16="http://schemas.microsoft.com/office/drawing/2014/main" id="{B3BFC779-900B-417B-9DBC-1F7BAE87ACA8}"/>
              </a:ext>
            </a:extLst>
          </p:cNvPr>
          <p:cNvSpPr txBox="1">
            <a:spLocks/>
          </p:cNvSpPr>
          <p:nvPr/>
        </p:nvSpPr>
        <p:spPr>
          <a:xfrm flipH="1">
            <a:off x="8676841" y="4025185"/>
            <a:ext cx="2556111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342900" lvl="0" algn="l" fontAlgn="auto">
              <a:buClr>
                <a:srgbClr val="000000"/>
              </a:buClr>
              <a:buFont typeface="Arial" panose="020B0604020202020204" pitchFamily="34" charset="0"/>
              <a:buChar char="•"/>
              <a:tabLst/>
              <a:defRPr/>
            </a:pPr>
            <a:r>
              <a:rPr lang="es-CO" sz="2000" dirty="0">
                <a:solidFill>
                  <a:srgbClr val="142B48"/>
                </a:solidFill>
                <a:latin typeface="Montserrat" panose="02000505000000020004" pitchFamily="2" charset="0"/>
                <a:ea typeface="+mn-ea"/>
                <a:cs typeface="+mn-cs"/>
              </a:rPr>
              <a:t>LRA.</a:t>
            </a:r>
          </a:p>
          <a:p>
            <a:pPr marL="342900" lvl="0" algn="l" fontAlgn="auto">
              <a:buClr>
                <a:srgbClr val="000000"/>
              </a:buClr>
              <a:buFont typeface="Arial" panose="020B0604020202020204" pitchFamily="34" charset="0"/>
              <a:buChar char="•"/>
              <a:tabLst/>
              <a:defRPr/>
            </a:pPr>
            <a:r>
              <a:rPr lang="es-CO" sz="2000" dirty="0">
                <a:solidFill>
                  <a:srgbClr val="142B48"/>
                </a:solidFill>
                <a:latin typeface="Montserrat" panose="02000505000000020004" pitchFamily="2" charset="0"/>
                <a:ea typeface="+mn-ea"/>
                <a:cs typeface="+mn-cs"/>
              </a:rPr>
              <a:t>Mioglobinuria.</a:t>
            </a:r>
          </a:p>
        </p:txBody>
      </p:sp>
      <p:sp>
        <p:nvSpPr>
          <p:cNvPr id="22" name="Google Shape;397;p49">
            <a:extLst>
              <a:ext uri="{FF2B5EF4-FFF2-40B4-BE49-F238E27FC236}">
                <a16:creationId xmlns:a16="http://schemas.microsoft.com/office/drawing/2014/main" id="{6FE4888E-EBE5-444D-AA1A-0E9E50E5FC0C}"/>
              </a:ext>
            </a:extLst>
          </p:cNvPr>
          <p:cNvSpPr txBox="1">
            <a:spLocks/>
          </p:cNvSpPr>
          <p:nvPr/>
        </p:nvSpPr>
        <p:spPr>
          <a:xfrm flipH="1">
            <a:off x="8910649" y="5444935"/>
            <a:ext cx="18240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2400" b="0" i="0" u="none" strike="noStrike" cap="none">
                <a:solidFill>
                  <a:schemeClr val="accent5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anum Pen Script"/>
              <a:buNone/>
              <a:tabLst/>
              <a:defRPr/>
            </a:pPr>
            <a:endParaRPr lang="es-CO" b="1" dirty="0">
              <a:solidFill>
                <a:srgbClr val="00AAA7"/>
              </a:solidFill>
              <a:latin typeface="Montserrat" panose="02000505000000020004" pitchFamily="2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anum Pen Script"/>
              <a:buNone/>
              <a:tabLst/>
              <a:defRPr/>
            </a:pPr>
            <a:endParaRPr lang="es-CO" b="1" dirty="0">
              <a:solidFill>
                <a:srgbClr val="00AAA7"/>
              </a:solidFill>
              <a:latin typeface="Montserrat" panose="02000505000000020004" pitchFamily="2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anum Pen Script"/>
              <a:buNone/>
              <a:tabLst/>
              <a:defRPr/>
            </a:pPr>
            <a:r>
              <a:rPr lang="es-CO" b="1" dirty="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rPr>
              <a:t>Páncreas</a:t>
            </a:r>
            <a:r>
              <a:rPr kumimoji="0" lang="es-CO" sz="2400" b="0" i="0" u="none" strike="noStrike" kern="0" cap="none" spc="0" normalizeH="0" baseline="0" noProof="0" dirty="0">
                <a:ln>
                  <a:noFill/>
                </a:ln>
                <a:solidFill>
                  <a:srgbClr val="49B6BB"/>
                </a:solidFill>
                <a:effectLst/>
                <a:uLnTx/>
                <a:uFillTx/>
                <a:latin typeface="Nanum Pen Script"/>
                <a:ea typeface="Nanum Pen Script"/>
                <a:sym typeface="Nanum Pen Script"/>
              </a:rPr>
              <a:t>	</a:t>
            </a:r>
          </a:p>
        </p:txBody>
      </p:sp>
      <p:sp>
        <p:nvSpPr>
          <p:cNvPr id="23" name="Google Shape;398;p49">
            <a:extLst>
              <a:ext uri="{FF2B5EF4-FFF2-40B4-BE49-F238E27FC236}">
                <a16:creationId xmlns:a16="http://schemas.microsoft.com/office/drawing/2014/main" id="{6EE9588B-90C5-4928-A621-A6E1C65D2AA1}"/>
              </a:ext>
            </a:extLst>
          </p:cNvPr>
          <p:cNvSpPr txBox="1">
            <a:spLocks/>
          </p:cNvSpPr>
          <p:nvPr/>
        </p:nvSpPr>
        <p:spPr>
          <a:xfrm flipH="1">
            <a:off x="8873749" y="5583935"/>
            <a:ext cx="1897800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0" lvl="0" indent="0" fontAlgn="auto">
              <a:lnSpc>
                <a:spcPct val="90000"/>
              </a:lnSpc>
              <a:buClr>
                <a:srgbClr val="000000"/>
              </a:buClr>
              <a:tabLst/>
              <a:defRPr/>
            </a:pPr>
            <a:r>
              <a:rPr lang="es-CO" sz="2000" dirty="0">
                <a:solidFill>
                  <a:srgbClr val="142B48"/>
                </a:solidFill>
                <a:latin typeface="Montserrat" panose="02000505000000020004" pitchFamily="2" charset="0"/>
                <a:ea typeface="+mn-ea"/>
                <a:cs typeface="+mn-cs"/>
              </a:rPr>
              <a:t>Pancreatitis.</a:t>
            </a:r>
          </a:p>
        </p:txBody>
      </p:sp>
      <p:sp>
        <p:nvSpPr>
          <p:cNvPr id="24" name="Google Shape;394;p49">
            <a:extLst>
              <a:ext uri="{FF2B5EF4-FFF2-40B4-BE49-F238E27FC236}">
                <a16:creationId xmlns:a16="http://schemas.microsoft.com/office/drawing/2014/main" id="{4A125F42-DD3E-4D0E-9629-759440E7A30C}"/>
              </a:ext>
            </a:extLst>
          </p:cNvPr>
          <p:cNvSpPr txBox="1">
            <a:spLocks/>
          </p:cNvSpPr>
          <p:nvPr/>
        </p:nvSpPr>
        <p:spPr>
          <a:xfrm flipH="1">
            <a:off x="5757238" y="5059854"/>
            <a:ext cx="1752900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Light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0" indent="0">
              <a:lnSpc>
                <a:spcPct val="90000"/>
              </a:lnSpc>
              <a:buClr>
                <a:srgbClr val="000000"/>
              </a:buClr>
            </a:pPr>
            <a:r>
              <a:rPr lang="es-ES" sz="2000" dirty="0">
                <a:solidFill>
                  <a:srgbClr val="142B48"/>
                </a:solidFill>
                <a:latin typeface="Montserrat" panose="02000505000000020004" pitchFamily="2" charset="0"/>
                <a:ea typeface="+mn-ea"/>
                <a:cs typeface="+mn-cs"/>
              </a:rPr>
              <a:t>Náuseas, vómito dolor abdominal.</a:t>
            </a:r>
          </a:p>
        </p:txBody>
      </p:sp>
      <p:sp>
        <p:nvSpPr>
          <p:cNvPr id="25" name="Google Shape;393;p49">
            <a:extLst>
              <a:ext uri="{FF2B5EF4-FFF2-40B4-BE49-F238E27FC236}">
                <a16:creationId xmlns:a16="http://schemas.microsoft.com/office/drawing/2014/main" id="{9A2A0655-E5D3-441F-8A69-CE3355F47A53}"/>
              </a:ext>
            </a:extLst>
          </p:cNvPr>
          <p:cNvSpPr txBox="1">
            <a:spLocks/>
          </p:cNvSpPr>
          <p:nvPr/>
        </p:nvSpPr>
        <p:spPr>
          <a:xfrm flipH="1">
            <a:off x="5190911" y="3178621"/>
            <a:ext cx="2768779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2400" b="0" i="0" u="none" strike="noStrike" cap="none">
                <a:solidFill>
                  <a:schemeClr val="accent5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</a:pPr>
            <a:r>
              <a:rPr lang="es-CO" b="1" dirty="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rPr>
              <a:t>Efecto visual</a:t>
            </a:r>
          </a:p>
        </p:txBody>
      </p:sp>
      <p:sp>
        <p:nvSpPr>
          <p:cNvPr id="26" name="Google Shape;393;p49">
            <a:extLst>
              <a:ext uri="{FF2B5EF4-FFF2-40B4-BE49-F238E27FC236}">
                <a16:creationId xmlns:a16="http://schemas.microsoft.com/office/drawing/2014/main" id="{D9A735C1-8803-4DDD-95DD-87D79A41262D}"/>
              </a:ext>
            </a:extLst>
          </p:cNvPr>
          <p:cNvSpPr txBox="1">
            <a:spLocks/>
          </p:cNvSpPr>
          <p:nvPr/>
        </p:nvSpPr>
        <p:spPr>
          <a:xfrm flipH="1">
            <a:off x="5190911" y="4611685"/>
            <a:ext cx="2768779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2400" b="0" i="0" u="none" strike="noStrike" cap="none">
                <a:solidFill>
                  <a:schemeClr val="accent5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anum Pen Script"/>
              <a:buNone/>
              <a:defRPr sz="14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</a:pPr>
            <a:r>
              <a:rPr lang="es-CO" b="1" dirty="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rPr>
              <a:t>Gastrointestinal</a:t>
            </a:r>
          </a:p>
        </p:txBody>
      </p:sp>
      <p:pic>
        <p:nvPicPr>
          <p:cNvPr id="27" name="Picture 2">
            <a:extLst>
              <a:ext uri="{FF2B5EF4-FFF2-40B4-BE49-F238E27FC236}">
                <a16:creationId xmlns:a16="http://schemas.microsoft.com/office/drawing/2014/main" id="{AF8B778C-13E7-49EF-931B-C0B467CFF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8305">
            <a:off x="672794" y="1873351"/>
            <a:ext cx="1713513" cy="112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6CD8C1BB-54DB-4176-B2C8-873B436CA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72519">
            <a:off x="2428115" y="1399032"/>
            <a:ext cx="2216154" cy="1720839"/>
          </a:xfrm>
          <a:prstGeom prst="rect">
            <a:avLst/>
          </a:prstGeom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94EC178E-FDA5-4223-A23E-9E4BB6FB8C33}"/>
              </a:ext>
            </a:extLst>
          </p:cNvPr>
          <p:cNvSpPr txBox="1"/>
          <p:nvPr/>
        </p:nvSpPr>
        <p:spPr>
          <a:xfrm>
            <a:off x="2453794" y="6387771"/>
            <a:ext cx="89611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Goldfrank's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Toxicologic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Emergencies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, 11e</a:t>
            </a:r>
          </a:p>
          <a:p>
            <a:pPr algn="r"/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118284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B6C4C5-2611-4B7E-B7FB-0430F248E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020" y="208574"/>
            <a:ext cx="10515600" cy="1325563"/>
          </a:xfrm>
        </p:spPr>
        <p:txBody>
          <a:bodyPr/>
          <a:lstStyle/>
          <a:p>
            <a:r>
              <a:rPr lang="es-ES" dirty="0"/>
              <a:t>Diagnóstico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88CB88-B1B9-43E2-AD01-050447684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633" y="1569480"/>
            <a:ext cx="10667997" cy="20903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2200" dirty="0">
                <a:solidFill>
                  <a:srgbClr val="142B48"/>
                </a:solidFill>
              </a:rPr>
              <a:t>Historia clínica.</a:t>
            </a:r>
          </a:p>
          <a:p>
            <a:pPr>
              <a:lnSpc>
                <a:spcPct val="100000"/>
              </a:lnSpc>
            </a:pPr>
            <a:r>
              <a:rPr lang="es-ES" sz="2200" dirty="0">
                <a:solidFill>
                  <a:srgbClr val="142B48"/>
                </a:solidFill>
              </a:rPr>
              <a:t>pH y gases arteriales.</a:t>
            </a:r>
          </a:p>
          <a:p>
            <a:pPr>
              <a:lnSpc>
                <a:spcPct val="100000"/>
              </a:lnSpc>
            </a:pPr>
            <a:r>
              <a:rPr lang="es-ES" sz="2200" dirty="0">
                <a:solidFill>
                  <a:srgbClr val="142B48"/>
                </a:solidFill>
              </a:rPr>
              <a:t>Lactato.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796C520-7220-4A20-9EC7-31C2520E672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99241" y="4108832"/>
            <a:ext cx="6684145" cy="241334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2200" dirty="0">
                <a:solidFill>
                  <a:srgbClr val="142B48"/>
                </a:solidFill>
              </a:rPr>
              <a:t>Electrocardiograma.</a:t>
            </a:r>
          </a:p>
          <a:p>
            <a:pPr>
              <a:lnSpc>
                <a:spcPct val="100000"/>
              </a:lnSpc>
            </a:pPr>
            <a:r>
              <a:rPr lang="es-ES" sz="2200" dirty="0">
                <a:solidFill>
                  <a:srgbClr val="142B48"/>
                </a:solidFill>
              </a:rPr>
              <a:t>Alcoholes.</a:t>
            </a:r>
          </a:p>
          <a:p>
            <a:pPr>
              <a:lnSpc>
                <a:spcPct val="100000"/>
              </a:lnSpc>
            </a:pPr>
            <a:r>
              <a:rPr lang="es-ES" sz="2200" dirty="0">
                <a:solidFill>
                  <a:srgbClr val="142B48"/>
                </a:solidFill>
              </a:rPr>
              <a:t>Metabolitos tóxicos.</a:t>
            </a:r>
            <a:endParaRPr lang="es-CO" sz="2200" dirty="0">
              <a:solidFill>
                <a:srgbClr val="142B48"/>
              </a:solidFill>
            </a:endParaRPr>
          </a:p>
          <a:p>
            <a:pPr>
              <a:lnSpc>
                <a:spcPct val="100000"/>
              </a:lnSpc>
            </a:pPr>
            <a:endParaRPr lang="es-CO" sz="2200" dirty="0">
              <a:solidFill>
                <a:srgbClr val="142B48"/>
              </a:solidFill>
            </a:endParaRPr>
          </a:p>
        </p:txBody>
      </p:sp>
      <p:pic>
        <p:nvPicPr>
          <p:cNvPr id="11" name="Google Shape;298;p43">
            <a:extLst>
              <a:ext uri="{FF2B5EF4-FFF2-40B4-BE49-F238E27FC236}">
                <a16:creationId xmlns:a16="http://schemas.microsoft.com/office/drawing/2014/main" id="{648A7F1A-547F-44CB-844C-E8F824846B2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-1034" b="8630"/>
          <a:stretch/>
        </p:blipFill>
        <p:spPr>
          <a:xfrm rot="5536554">
            <a:off x="7067062" y="-125860"/>
            <a:ext cx="1983828" cy="5868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Función de los Electrolitos -【 Principales Electrolitos y sus Funciones 】">
            <a:extLst>
              <a:ext uri="{FF2B5EF4-FFF2-40B4-BE49-F238E27FC236}">
                <a16:creationId xmlns:a16="http://schemas.microsoft.com/office/drawing/2014/main" id="{FF613EEF-08B9-4D23-ABC4-4F549BCB6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7895">
            <a:off x="5464833" y="1579827"/>
            <a:ext cx="1242531" cy="1293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D4FDA447-CBA3-4207-A29C-C4761D4191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0109" y="1749248"/>
            <a:ext cx="1157274" cy="1115637"/>
          </a:xfrm>
          <a:prstGeom prst="rect">
            <a:avLst/>
          </a:prstGeom>
        </p:spPr>
      </p:pic>
      <p:pic>
        <p:nvPicPr>
          <p:cNvPr id="14" name="Picture 6" descr="HEMOGRAMA » QUÉ ES, PARA QUÉ LO NECESITAMOS Y SU FUNCIÓN | Hemograma">
            <a:extLst>
              <a:ext uri="{FF2B5EF4-FFF2-40B4-BE49-F238E27FC236}">
                <a16:creationId xmlns:a16="http://schemas.microsoft.com/office/drawing/2014/main" id="{7327603C-36AF-4980-936F-58D0E0484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733" y="1789521"/>
            <a:ext cx="1190166" cy="1115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Abreviatura O Acrónimo De Cpk En Laboratorio Científico Investigación O  Práctica Médica Significa La Fosfocinasa De Creatina Está En Primer Plano  Con Tubos De Ensayo De Laboratorio Médico Estetoscopio Foto de stock">
            <a:extLst>
              <a:ext uri="{FF2B5EF4-FFF2-40B4-BE49-F238E27FC236}">
                <a16:creationId xmlns:a16="http://schemas.microsoft.com/office/drawing/2014/main" id="{A9CB3F19-7D87-4FBA-8B6B-A38E3AEC8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418">
            <a:off x="9758784" y="2039916"/>
            <a:ext cx="1250290" cy="832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FB712D0D-D0E1-4101-B77E-5341B6408230}"/>
              </a:ext>
            </a:extLst>
          </p:cNvPr>
          <p:cNvSpPr txBox="1"/>
          <p:nvPr/>
        </p:nvSpPr>
        <p:spPr>
          <a:xfrm>
            <a:off x="2647510" y="6303067"/>
            <a:ext cx="89611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Goldfrank's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Toxicologic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Emergencies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, 11e</a:t>
            </a:r>
            <a:endParaRPr lang="en-US" sz="1200" dirty="0">
              <a:solidFill>
                <a:srgbClr val="142B48"/>
              </a:solidFill>
              <a:latin typeface="Montserrat" pitchFamily="2" charset="77"/>
            </a:endParaRPr>
          </a:p>
          <a:p>
            <a:pPr algn="r"/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  <a:p>
            <a:pPr algn="r"/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855955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502B2E-99EC-4FCF-9260-E702F7870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77465"/>
            <a:ext cx="10515600" cy="1325563"/>
          </a:xfrm>
        </p:spPr>
        <p:txBody>
          <a:bodyPr/>
          <a:lstStyle/>
          <a:p>
            <a:r>
              <a:rPr lang="es-ES" dirty="0"/>
              <a:t>Tratamiento</a:t>
            </a:r>
            <a:endParaRPr lang="es-CO" dirty="0"/>
          </a:p>
        </p:txBody>
      </p:sp>
      <p:pic>
        <p:nvPicPr>
          <p:cNvPr id="10" name="Google Shape;185;p36">
            <a:extLst>
              <a:ext uri="{FF2B5EF4-FFF2-40B4-BE49-F238E27FC236}">
                <a16:creationId xmlns:a16="http://schemas.microsoft.com/office/drawing/2014/main" id="{F16D5F73-7E22-4930-8AF0-5BF55EFCB8E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80002">
            <a:off x="5325723" y="4076330"/>
            <a:ext cx="4788654" cy="10042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86;p36">
            <a:extLst>
              <a:ext uri="{FF2B5EF4-FFF2-40B4-BE49-F238E27FC236}">
                <a16:creationId xmlns:a16="http://schemas.microsoft.com/office/drawing/2014/main" id="{653E5E43-31DA-4283-917D-83FCBD3D60C4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91377">
            <a:off x="5279196" y="1771706"/>
            <a:ext cx="5465059" cy="312526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87;p36">
            <a:extLst>
              <a:ext uri="{FF2B5EF4-FFF2-40B4-BE49-F238E27FC236}">
                <a16:creationId xmlns:a16="http://schemas.microsoft.com/office/drawing/2014/main" id="{09CC7195-A59D-4B0C-8783-2CA1150D5ADE}"/>
              </a:ext>
            </a:extLst>
          </p:cNvPr>
          <p:cNvSpPr txBox="1">
            <a:spLocks/>
          </p:cNvSpPr>
          <p:nvPr/>
        </p:nvSpPr>
        <p:spPr>
          <a:xfrm flipH="1">
            <a:off x="5912400" y="5203440"/>
            <a:ext cx="3615300" cy="4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anum Pen Script"/>
              <a:buNone/>
              <a:defRPr sz="30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Nanum Pen Script"/>
              <a:buNone/>
              <a:defRPr sz="120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Nanum Pen Script"/>
              <a:buNone/>
              <a:defRPr sz="120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Nanum Pen Script"/>
              <a:buNone/>
              <a:defRPr sz="120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Nanum Pen Script"/>
              <a:buNone/>
              <a:defRPr sz="120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Nanum Pen Script"/>
              <a:buNone/>
              <a:defRPr sz="120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Nanum Pen Script"/>
              <a:buNone/>
              <a:defRPr sz="120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Nanum Pen Script"/>
              <a:buNone/>
              <a:defRPr sz="120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Nanum Pen Script"/>
              <a:buNone/>
              <a:defRPr sz="12000" b="0" i="0" u="none" strike="noStrike" cap="none">
                <a:solidFill>
                  <a:schemeClr val="dk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9pPr>
          </a:lstStyle>
          <a:p>
            <a:pPr algn="ctr"/>
            <a:r>
              <a:rPr lang="es-CO" sz="2800" b="1" kern="0" dirty="0">
                <a:solidFill>
                  <a:srgbClr val="142B48"/>
                </a:solidFill>
                <a:latin typeface="Montserrat" panose="02000505000000020004"/>
                <a:ea typeface="Roboto Light"/>
                <a:cs typeface="Roboto Light"/>
                <a:sym typeface="Roboto Light"/>
              </a:rPr>
              <a:t>Manejo general</a:t>
            </a:r>
          </a:p>
        </p:txBody>
      </p:sp>
      <p:sp>
        <p:nvSpPr>
          <p:cNvPr id="13" name="Google Shape;188;p36">
            <a:extLst>
              <a:ext uri="{FF2B5EF4-FFF2-40B4-BE49-F238E27FC236}">
                <a16:creationId xmlns:a16="http://schemas.microsoft.com/office/drawing/2014/main" id="{12E9F1DE-C051-49DE-ADEC-AE42803376BA}"/>
              </a:ext>
            </a:extLst>
          </p:cNvPr>
          <p:cNvSpPr txBox="1">
            <a:spLocks/>
          </p:cNvSpPr>
          <p:nvPr/>
        </p:nvSpPr>
        <p:spPr>
          <a:xfrm rot="281705" flipH="1">
            <a:off x="4718437" y="2483953"/>
            <a:ext cx="3393888" cy="1331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Light"/>
              <a:buNone/>
              <a:defRPr sz="2400" b="0" i="0" u="none" strike="noStrike" cap="none">
                <a:solidFill>
                  <a:schemeClr val="accent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 Light"/>
              <a:buNone/>
              <a:tabLst/>
              <a:defRPr/>
            </a:pPr>
            <a:r>
              <a:rPr kumimoji="0" lang="es-CO" sz="4400" b="0" i="0" u="none" strike="noStrike" kern="0" cap="none" spc="0" normalizeH="0" baseline="0" noProof="0" dirty="0">
                <a:ln>
                  <a:noFill/>
                </a:ln>
                <a:solidFill>
                  <a:srgbClr val="142B48"/>
                </a:solidFill>
                <a:effectLst/>
                <a:uLnTx/>
                <a:uFillTx/>
                <a:latin typeface="Montserrat" panose="02000505000000020004"/>
                <a:sym typeface="Nanum Pen Script"/>
              </a:rPr>
              <a:t>ABCD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 Light"/>
              <a:buNone/>
              <a:tabLst/>
              <a:defRPr/>
            </a:pPr>
            <a:r>
              <a:rPr lang="es-CO" sz="4400" kern="0" dirty="0">
                <a:solidFill>
                  <a:srgbClr val="142B48"/>
                </a:solidFill>
                <a:latin typeface="Montserrat" panose="02000505000000020004"/>
              </a:rPr>
              <a:t>L</a:t>
            </a:r>
            <a:r>
              <a:rPr kumimoji="0" lang="es-CO" sz="4400" b="0" i="0" u="none" strike="noStrike" kern="0" cap="none" spc="0" normalizeH="0" baseline="0" noProof="0" dirty="0">
                <a:ln>
                  <a:noFill/>
                </a:ln>
                <a:solidFill>
                  <a:srgbClr val="142B48"/>
                </a:solidFill>
                <a:effectLst/>
                <a:uLnTx/>
                <a:uFillTx/>
                <a:latin typeface="Montserrat" panose="02000505000000020004"/>
                <a:sym typeface="Nanum Pen Script"/>
              </a:rPr>
              <a:t>EV</a:t>
            </a:r>
          </a:p>
        </p:txBody>
      </p:sp>
      <p:pic>
        <p:nvPicPr>
          <p:cNvPr id="14" name="Google Shape;189;p36">
            <a:extLst>
              <a:ext uri="{FF2B5EF4-FFF2-40B4-BE49-F238E27FC236}">
                <a16:creationId xmlns:a16="http://schemas.microsoft.com/office/drawing/2014/main" id="{FF7EF6EF-8B15-4025-9EE1-B4AE2839D549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186827">
            <a:off x="9823224" y="3404592"/>
            <a:ext cx="1581725" cy="32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88;p36">
            <a:extLst>
              <a:ext uri="{FF2B5EF4-FFF2-40B4-BE49-F238E27FC236}">
                <a16:creationId xmlns:a16="http://schemas.microsoft.com/office/drawing/2014/main" id="{C8EB75E2-8D6E-49FD-B8E4-37F6D7B4CA07}"/>
              </a:ext>
            </a:extLst>
          </p:cNvPr>
          <p:cNvSpPr txBox="1">
            <a:spLocks/>
          </p:cNvSpPr>
          <p:nvPr/>
        </p:nvSpPr>
        <p:spPr>
          <a:xfrm rot="281705" flipH="1">
            <a:off x="7181767" y="2938123"/>
            <a:ext cx="3393888" cy="1331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Light"/>
              <a:buNone/>
              <a:defRPr sz="2400" b="0" i="0" u="none" strike="noStrike" cap="none">
                <a:solidFill>
                  <a:schemeClr val="accent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 Light"/>
              <a:buNone/>
              <a:defRPr sz="16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 Light"/>
              <a:buNone/>
              <a:tabLst/>
              <a:defRPr/>
            </a:pPr>
            <a:r>
              <a:rPr kumimoji="0" lang="es-ES" sz="2400" b="0" i="0" u="none" strike="noStrike" kern="0" cap="none" spc="0" normalizeH="0" baseline="0" noProof="0" dirty="0">
                <a:ln>
                  <a:noFill/>
                </a:ln>
                <a:solidFill>
                  <a:srgbClr val="142B48"/>
                </a:solidFill>
                <a:effectLst/>
                <a:uLnTx/>
                <a:uFillTx/>
                <a:latin typeface="Montserrat" panose="02000505000000020004"/>
                <a:sym typeface="Nanum Pen Script"/>
              </a:rPr>
              <a:t>¿Medidas de descontaminación?</a:t>
            </a:r>
            <a:endParaRPr kumimoji="0" lang="es-CO" sz="2400" b="0" i="0" u="none" strike="noStrike" kern="0" cap="none" spc="0" normalizeH="0" baseline="0" noProof="0" dirty="0">
              <a:ln>
                <a:noFill/>
              </a:ln>
              <a:solidFill>
                <a:srgbClr val="142B48"/>
              </a:solidFill>
              <a:effectLst/>
              <a:uLnTx/>
              <a:uFillTx/>
              <a:latin typeface="Montserrat" panose="02000505000000020004"/>
              <a:sym typeface="Nanum Pen Script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049FF6E-01FC-4138-B022-20853A3E7CE0}"/>
              </a:ext>
            </a:extLst>
          </p:cNvPr>
          <p:cNvSpPr txBox="1"/>
          <p:nvPr/>
        </p:nvSpPr>
        <p:spPr>
          <a:xfrm>
            <a:off x="2652424" y="6300877"/>
            <a:ext cx="89611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Goldfrank's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Toxicologic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Emergencies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, 11e</a:t>
            </a:r>
          </a:p>
          <a:p>
            <a:pPr algn="r"/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706017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4C500B-B858-41C8-A5B8-4F7A7FECA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24569"/>
            <a:ext cx="10515600" cy="1325563"/>
          </a:xfrm>
        </p:spPr>
        <p:txBody>
          <a:bodyPr/>
          <a:lstStyle/>
          <a:p>
            <a:r>
              <a:rPr lang="es-ES" dirty="0"/>
              <a:t>Tratamiento</a:t>
            </a:r>
            <a:endParaRPr lang="es-CO" dirty="0"/>
          </a:p>
        </p:txBody>
      </p:sp>
      <p:sp>
        <p:nvSpPr>
          <p:cNvPr id="9" name="Google Shape;248;p41">
            <a:extLst>
              <a:ext uri="{FF2B5EF4-FFF2-40B4-BE49-F238E27FC236}">
                <a16:creationId xmlns:a16="http://schemas.microsoft.com/office/drawing/2014/main" id="{CCC1F348-566E-4FA3-BA81-C892633D1C1B}"/>
              </a:ext>
            </a:extLst>
          </p:cNvPr>
          <p:cNvSpPr txBox="1">
            <a:spLocks/>
          </p:cNvSpPr>
          <p:nvPr/>
        </p:nvSpPr>
        <p:spPr>
          <a:xfrm>
            <a:off x="4858966" y="4258278"/>
            <a:ext cx="7495792" cy="15352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ct val="35000"/>
              </a:spcAft>
              <a:buClr>
                <a:schemeClr val="dk1"/>
              </a:buClr>
              <a:buSzPts val="2800"/>
              <a:defRPr/>
            </a:pPr>
            <a:r>
              <a:rPr lang="es-ES" sz="2400" b="0" kern="0" dirty="0">
                <a:solidFill>
                  <a:srgbClr val="142B48"/>
                </a:solidFill>
                <a:latin typeface="Montserrat" panose="02000505000000020004"/>
                <a:ea typeface="Nanum Pen Script"/>
                <a:cs typeface="+mn-cs"/>
                <a:sym typeface="Nanum Pen Script"/>
              </a:rPr>
              <a:t>Fórmulas:</a:t>
            </a:r>
          </a:p>
          <a:p>
            <a:pPr marL="342900" indent="-342900">
              <a:spcBef>
                <a:spcPts val="0"/>
              </a:spcBef>
              <a:spcAft>
                <a:spcPct val="3500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  <a:defRPr/>
            </a:pPr>
            <a:r>
              <a:rPr lang="es-ES" sz="2200" b="0" kern="0" dirty="0">
                <a:solidFill>
                  <a:srgbClr val="142B48"/>
                </a:solidFill>
                <a:latin typeface="Montserrat" panose="02000505000000020004"/>
                <a:ea typeface="Nanum Pen Script"/>
                <a:cs typeface="+mn-cs"/>
                <a:sym typeface="Nanum Pen Script"/>
              </a:rPr>
              <a:t>Dosis carga: (AD mg% * </a:t>
            </a:r>
            <a:r>
              <a:rPr lang="es-ES" sz="2200" b="0" kern="0" dirty="0" err="1">
                <a:solidFill>
                  <a:srgbClr val="142B48"/>
                </a:solidFill>
                <a:latin typeface="Montserrat" panose="02000505000000020004"/>
                <a:ea typeface="Nanum Pen Script"/>
                <a:cs typeface="+mn-cs"/>
                <a:sym typeface="Nanum Pen Script"/>
              </a:rPr>
              <a:t>Vd</a:t>
            </a:r>
            <a:r>
              <a:rPr lang="es-ES" sz="2200" b="0" kern="0" dirty="0">
                <a:solidFill>
                  <a:srgbClr val="142B48"/>
                </a:solidFill>
                <a:latin typeface="Montserrat" panose="02000505000000020004"/>
                <a:ea typeface="Nanum Pen Script"/>
                <a:cs typeface="+mn-cs"/>
                <a:sym typeface="Nanum Pen Script"/>
              </a:rPr>
              <a:t> * </a:t>
            </a:r>
            <a:r>
              <a:rPr lang="es-ES" sz="2200" b="0" kern="0" dirty="0" err="1">
                <a:solidFill>
                  <a:srgbClr val="142B48"/>
                </a:solidFill>
                <a:latin typeface="Montserrat" panose="02000505000000020004"/>
                <a:ea typeface="Nanum Pen Script"/>
                <a:cs typeface="+mn-cs"/>
                <a:sym typeface="Nanum Pen Script"/>
              </a:rPr>
              <a:t>pkg</a:t>
            </a:r>
            <a:r>
              <a:rPr lang="es-ES" sz="2200" b="0" kern="0" dirty="0">
                <a:solidFill>
                  <a:srgbClr val="142B48"/>
                </a:solidFill>
                <a:latin typeface="Montserrat" panose="02000505000000020004"/>
                <a:ea typeface="Nanum Pen Script"/>
                <a:cs typeface="+mn-cs"/>
                <a:sym typeface="Nanum Pen Script"/>
              </a:rPr>
              <a:t>) / (% sol * GE).</a:t>
            </a:r>
          </a:p>
          <a:p>
            <a:pPr marL="342900" indent="-342900">
              <a:spcBef>
                <a:spcPts val="0"/>
              </a:spcBef>
              <a:spcAft>
                <a:spcPct val="3500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  <a:defRPr/>
            </a:pPr>
            <a:r>
              <a:rPr lang="es-ES" sz="2200" b="0" kern="0" dirty="0">
                <a:solidFill>
                  <a:srgbClr val="142B48"/>
                </a:solidFill>
                <a:latin typeface="Montserrat" panose="02000505000000020004"/>
                <a:ea typeface="Nanum Pen Script"/>
                <a:cs typeface="+mn-cs"/>
                <a:sym typeface="Nanum Pen Script"/>
              </a:rPr>
              <a:t>Dosis de mantenimiento:(DC * EEH) / AD mg%.</a:t>
            </a:r>
          </a:p>
        </p:txBody>
      </p:sp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3C378829-4F63-400F-AC58-2B06FB1B1B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2194896"/>
              </p:ext>
            </p:extLst>
          </p:nvPr>
        </p:nvGraphicFramePr>
        <p:xfrm>
          <a:off x="3026663" y="2292217"/>
          <a:ext cx="4231965" cy="1018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Grupo 10">
            <a:extLst>
              <a:ext uri="{FF2B5EF4-FFF2-40B4-BE49-F238E27FC236}">
                <a16:creationId xmlns:a16="http://schemas.microsoft.com/office/drawing/2014/main" id="{90326612-72FB-4907-822C-03345C2326F1}"/>
              </a:ext>
            </a:extLst>
          </p:cNvPr>
          <p:cNvGrpSpPr/>
          <p:nvPr/>
        </p:nvGrpSpPr>
        <p:grpSpPr>
          <a:xfrm>
            <a:off x="461523" y="2006789"/>
            <a:ext cx="2413544" cy="1535248"/>
            <a:chOff x="1200546" y="1935427"/>
            <a:chExt cx="2476499" cy="1547812"/>
          </a:xfrm>
        </p:grpSpPr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0D45A15A-039E-4924-9A8C-E3879F5731CD}"/>
                </a:ext>
              </a:extLst>
            </p:cNvPr>
            <p:cNvSpPr/>
            <p:nvPr/>
          </p:nvSpPr>
          <p:spPr>
            <a:xfrm>
              <a:off x="1200546" y="1935427"/>
              <a:ext cx="2476499" cy="1547812"/>
            </a:xfrm>
            <a:prstGeom prst="roundRect">
              <a:avLst>
                <a:gd name="adj" fmla="val 10000"/>
              </a:avLst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25400" cap="flat" cmpd="sng" algn="ctr">
              <a:solidFill>
                <a:srgbClr val="3F4855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13" name="Rectángulo: esquinas redondeadas 4">
              <a:extLst>
                <a:ext uri="{FF2B5EF4-FFF2-40B4-BE49-F238E27FC236}">
                  <a16:creationId xmlns:a16="http://schemas.microsoft.com/office/drawing/2014/main" id="{352D6DF3-9B26-44A4-8DA1-83E8850B6AED}"/>
                </a:ext>
              </a:extLst>
            </p:cNvPr>
            <p:cNvSpPr txBox="1"/>
            <p:nvPr/>
          </p:nvSpPr>
          <p:spPr>
            <a:xfrm>
              <a:off x="1245880" y="1980761"/>
              <a:ext cx="2385831" cy="145714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14300" tIns="76200" rIns="114300" bIns="76200" numCol="1" spcCol="1270" anchor="ctr" anchorCtr="0">
              <a:noAutofit/>
            </a:bodyPr>
            <a:lstStyle/>
            <a:p>
              <a:pPr marL="285750" marR="0" lvl="0" indent="-28575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Pts val="2800"/>
                <a:buFont typeface="Arial" panose="020B0604020202020204" pitchFamily="34" charset="0"/>
                <a:buChar char="•"/>
                <a:tabLst/>
                <a:defRPr/>
              </a:pPr>
              <a:r>
                <a:rPr lang="es-MX" sz="1600" kern="0" dirty="0">
                  <a:solidFill>
                    <a:srgbClr val="142B48"/>
                  </a:solidFill>
                  <a:latin typeface="Montserrat" panose="02000505000000020004"/>
                  <a:ea typeface="Nanum Pen Script"/>
                  <a:sym typeface="Nanum Pen Script"/>
                </a:rPr>
                <a:t>Alcohol Absoluto 96%.</a:t>
              </a:r>
            </a:p>
            <a:p>
              <a:pPr marL="285750" marR="0" lvl="0" indent="-28575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Pts val="2800"/>
                <a:buFont typeface="Arial" panose="020B0604020202020204" pitchFamily="34" charset="0"/>
                <a:buChar char="•"/>
                <a:tabLst/>
                <a:defRPr/>
              </a:pPr>
              <a:r>
                <a:rPr lang="es-CO" sz="1600" kern="0" dirty="0">
                  <a:solidFill>
                    <a:srgbClr val="142B48"/>
                  </a:solidFill>
                  <a:latin typeface="Montserrat" panose="02000505000000020004"/>
                  <a:ea typeface="Nanum Pen Script"/>
                  <a:sym typeface="Nanum Pen Script"/>
                </a:rPr>
                <a:t>50 ml en 450 ml DAD 5%.</a:t>
              </a:r>
            </a:p>
            <a:p>
              <a:pPr marL="285750" marR="0" lvl="0" indent="-28575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Pts val="2800"/>
                <a:buFont typeface="Arial" panose="020B0604020202020204" pitchFamily="34" charset="0"/>
                <a:buChar char="•"/>
                <a:tabLst/>
                <a:defRPr/>
              </a:pPr>
              <a:r>
                <a:rPr lang="es-CO" sz="1600" kern="0" dirty="0">
                  <a:solidFill>
                    <a:srgbClr val="142B48"/>
                  </a:solidFill>
                  <a:latin typeface="Montserrat" panose="02000505000000020004"/>
                  <a:ea typeface="Nanum Pen Script"/>
                  <a:sym typeface="Nanum Pen Script"/>
                </a:rPr>
                <a:t>Solución 10%.</a:t>
              </a: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C472146C-DF3B-4163-B65D-7AE1B7D98E29}"/>
              </a:ext>
            </a:extLst>
          </p:cNvPr>
          <p:cNvGrpSpPr/>
          <p:nvPr/>
        </p:nvGrpSpPr>
        <p:grpSpPr>
          <a:xfrm>
            <a:off x="4858966" y="755975"/>
            <a:ext cx="2126450" cy="1034633"/>
            <a:chOff x="1200546" y="1935427"/>
            <a:chExt cx="2476499" cy="1547812"/>
          </a:xfrm>
        </p:grpSpPr>
        <p:sp>
          <p:nvSpPr>
            <p:cNvPr id="15" name="Rectángulo: esquinas redondeadas 14">
              <a:extLst>
                <a:ext uri="{FF2B5EF4-FFF2-40B4-BE49-F238E27FC236}">
                  <a16:creationId xmlns:a16="http://schemas.microsoft.com/office/drawing/2014/main" id="{826C7325-9316-492C-8D36-610C7262386B}"/>
                </a:ext>
              </a:extLst>
            </p:cNvPr>
            <p:cNvSpPr/>
            <p:nvPr/>
          </p:nvSpPr>
          <p:spPr>
            <a:xfrm>
              <a:off x="1200546" y="1935427"/>
              <a:ext cx="2476499" cy="1547812"/>
            </a:xfrm>
            <a:prstGeom prst="roundRect">
              <a:avLst>
                <a:gd name="adj" fmla="val 10000"/>
              </a:avLst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25400" cap="flat" cmpd="sng" algn="ctr">
              <a:solidFill>
                <a:srgbClr val="3F4855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endParaRPr lang="es-CO"/>
            </a:p>
          </p:txBody>
        </p:sp>
        <p:sp>
          <p:nvSpPr>
            <p:cNvPr id="16" name="Rectángulo: esquinas redondeadas 4">
              <a:extLst>
                <a:ext uri="{FF2B5EF4-FFF2-40B4-BE49-F238E27FC236}">
                  <a16:creationId xmlns:a16="http://schemas.microsoft.com/office/drawing/2014/main" id="{84D9B579-2A1A-4781-A49C-C783B70ACC06}"/>
                </a:ext>
              </a:extLst>
            </p:cNvPr>
            <p:cNvSpPr txBox="1"/>
            <p:nvPr/>
          </p:nvSpPr>
          <p:spPr>
            <a:xfrm>
              <a:off x="1245880" y="1980761"/>
              <a:ext cx="2385831" cy="145714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14300" tIns="76200" rIns="114300" bIns="76200" numCol="1" spcCol="1270" anchor="ctr" anchorCtr="0">
              <a:noAutofit/>
            </a:bodyPr>
            <a:lstStyle/>
            <a:p>
              <a:pPr marL="0" marR="0" lvl="0" indent="0" algn="ctr" defTabSz="2667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2667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algn="ctr">
                <a:lnSpc>
                  <a:spcPct val="90000"/>
                </a:lnSpc>
                <a:spcAft>
                  <a:spcPct val="35000"/>
                </a:spcAft>
                <a:buSzPts val="2800"/>
                <a:defRPr/>
              </a:pPr>
              <a:endParaRPr lang="es-CO" sz="1600" kern="0" dirty="0">
                <a:solidFill>
                  <a:srgbClr val="142B48"/>
                </a:solidFill>
                <a:latin typeface="Montserrat" panose="02000505000000020004"/>
                <a:ea typeface="Nanum Pen Script"/>
              </a:endParaRPr>
            </a:p>
            <a:p>
              <a:pPr algn="ctr">
                <a:lnSpc>
                  <a:spcPct val="90000"/>
                </a:lnSpc>
                <a:spcAft>
                  <a:spcPct val="35000"/>
                </a:spcAft>
                <a:buSzPts val="2800"/>
                <a:defRPr/>
              </a:pPr>
              <a:r>
                <a:rPr lang="es-CO" sz="1600" kern="0" dirty="0">
                  <a:solidFill>
                    <a:srgbClr val="142B48"/>
                  </a:solidFill>
                  <a:latin typeface="Montserrat" panose="02000505000000020004"/>
                  <a:ea typeface="Nanum Pen Script"/>
                </a:rPr>
                <a:t>Etanol al 29% (aguardiente)  SNG.</a:t>
              </a:r>
            </a:p>
            <a:p>
              <a:pPr marL="0" marR="0" lvl="0" indent="0" algn="ctr" defTabSz="2667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7" name="Google Shape;248;p41">
            <a:extLst>
              <a:ext uri="{FF2B5EF4-FFF2-40B4-BE49-F238E27FC236}">
                <a16:creationId xmlns:a16="http://schemas.microsoft.com/office/drawing/2014/main" id="{F5DC9352-5609-4DD4-9F40-1674201B2CAF}"/>
              </a:ext>
            </a:extLst>
          </p:cNvPr>
          <p:cNvSpPr txBox="1">
            <a:spLocks/>
          </p:cNvSpPr>
          <p:nvPr/>
        </p:nvSpPr>
        <p:spPr>
          <a:xfrm>
            <a:off x="7561821" y="410204"/>
            <a:ext cx="3346315" cy="142189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3000" b="0" i="0" u="none" strike="noStrike" cap="none">
                <a:solidFill>
                  <a:schemeClr val="accent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3000" b="0" i="0" u="none" strike="noStrike" cap="none">
                <a:solidFill>
                  <a:schemeClr val="accent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3000" b="0" i="0" u="none" strike="noStrike" cap="none">
                <a:solidFill>
                  <a:schemeClr val="accent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3000" b="0" i="0" u="none" strike="noStrike" cap="none">
                <a:solidFill>
                  <a:schemeClr val="accent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3000" b="0" i="0" u="none" strike="noStrike" cap="none">
                <a:solidFill>
                  <a:schemeClr val="accent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3000" b="0" i="0" u="none" strike="noStrike" cap="none">
                <a:solidFill>
                  <a:schemeClr val="accent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3000" b="0" i="0" u="none" strike="noStrike" cap="none">
                <a:solidFill>
                  <a:schemeClr val="accent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3000" b="0" i="0" u="none" strike="noStrike" cap="none">
                <a:solidFill>
                  <a:schemeClr val="accent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3000" b="0" i="0" u="none" strike="noStrike" cap="none">
                <a:solidFill>
                  <a:schemeClr val="accent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9pPr>
          </a:lstStyle>
          <a:p>
            <a:pPr algn="l">
              <a:lnSpc>
                <a:spcPct val="90000"/>
              </a:lnSpc>
              <a:spcAft>
                <a:spcPct val="35000"/>
              </a:spcAft>
              <a:buSzPts val="2800"/>
              <a:defRPr/>
            </a:pPr>
            <a:r>
              <a:rPr lang="es-ES" sz="1800" b="1" kern="0" dirty="0">
                <a:solidFill>
                  <a:srgbClr val="142B48"/>
                </a:solidFill>
                <a:latin typeface="Montserrat" panose="02000505000000020004"/>
                <a:cs typeface="+mn-cs"/>
              </a:rPr>
              <a:t>Indicaciones:</a:t>
            </a:r>
          </a:p>
          <a:p>
            <a:pPr marL="285750" indent="-285750" algn="l">
              <a:lnSpc>
                <a:spcPct val="90000"/>
              </a:lnSpc>
              <a:spcAft>
                <a:spcPct val="35000"/>
              </a:spcAft>
              <a:buSzPts val="2800"/>
              <a:buFont typeface="Arial" panose="020B0604020202020204" pitchFamily="34" charset="0"/>
              <a:buChar char="•"/>
              <a:defRPr/>
            </a:pPr>
            <a:r>
              <a:rPr lang="es-ES" sz="1800" kern="0" dirty="0">
                <a:solidFill>
                  <a:srgbClr val="142B48"/>
                </a:solidFill>
                <a:latin typeface="Montserrat" panose="02000505000000020004"/>
                <a:cs typeface="+mn-cs"/>
              </a:rPr>
              <a:t>Metanol &gt; 20mg%.</a:t>
            </a:r>
          </a:p>
          <a:p>
            <a:pPr marL="285750" indent="-285750" algn="l">
              <a:lnSpc>
                <a:spcPct val="90000"/>
              </a:lnSpc>
              <a:spcAft>
                <a:spcPct val="35000"/>
              </a:spcAft>
              <a:buSzPts val="2800"/>
              <a:buFont typeface="Arial" panose="020B0604020202020204" pitchFamily="34" charset="0"/>
              <a:buChar char="•"/>
              <a:defRPr/>
            </a:pPr>
            <a:r>
              <a:rPr lang="es-ES" sz="1800" kern="0" dirty="0">
                <a:solidFill>
                  <a:srgbClr val="142B48"/>
                </a:solidFill>
                <a:latin typeface="Montserrat" panose="02000505000000020004"/>
                <a:cs typeface="+mn-cs"/>
              </a:rPr>
              <a:t>Historia de ingesta y brecha </a:t>
            </a:r>
            <a:r>
              <a:rPr lang="es-ES" sz="1800" kern="0" dirty="0" err="1">
                <a:solidFill>
                  <a:srgbClr val="142B48"/>
                </a:solidFill>
                <a:latin typeface="Montserrat" panose="02000505000000020004"/>
                <a:cs typeface="+mn-cs"/>
              </a:rPr>
              <a:t>osm</a:t>
            </a:r>
            <a:r>
              <a:rPr lang="es-ES" sz="1800" kern="0" dirty="0">
                <a:solidFill>
                  <a:srgbClr val="142B48"/>
                </a:solidFill>
                <a:latin typeface="Montserrat" panose="02000505000000020004"/>
                <a:cs typeface="+mn-cs"/>
              </a:rPr>
              <a:t> &gt;10.</a:t>
            </a:r>
          </a:p>
        </p:txBody>
      </p:sp>
      <p:sp>
        <p:nvSpPr>
          <p:cNvPr id="18" name="Google Shape;248;p41">
            <a:extLst>
              <a:ext uri="{FF2B5EF4-FFF2-40B4-BE49-F238E27FC236}">
                <a16:creationId xmlns:a16="http://schemas.microsoft.com/office/drawing/2014/main" id="{15CA2DDC-987B-4CEF-B2B6-12B841E851E5}"/>
              </a:ext>
            </a:extLst>
          </p:cNvPr>
          <p:cNvSpPr txBox="1">
            <a:spLocks/>
          </p:cNvSpPr>
          <p:nvPr/>
        </p:nvSpPr>
        <p:spPr>
          <a:xfrm>
            <a:off x="7561821" y="2189708"/>
            <a:ext cx="3482697" cy="19217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3000" b="0" i="0" u="none" strike="noStrike" cap="none">
                <a:solidFill>
                  <a:schemeClr val="accent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3000" b="0" i="0" u="none" strike="noStrike" cap="none">
                <a:solidFill>
                  <a:schemeClr val="accent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3000" b="0" i="0" u="none" strike="noStrike" cap="none">
                <a:solidFill>
                  <a:schemeClr val="accent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3000" b="0" i="0" u="none" strike="noStrike" cap="none">
                <a:solidFill>
                  <a:schemeClr val="accent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3000" b="0" i="0" u="none" strike="noStrike" cap="none">
                <a:solidFill>
                  <a:schemeClr val="accent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3000" b="0" i="0" u="none" strike="noStrike" cap="none">
                <a:solidFill>
                  <a:schemeClr val="accent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3000" b="0" i="0" u="none" strike="noStrike" cap="none">
                <a:solidFill>
                  <a:schemeClr val="accent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3000" b="0" i="0" u="none" strike="noStrike" cap="none">
                <a:solidFill>
                  <a:schemeClr val="accent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anum Pen Script"/>
              <a:buNone/>
              <a:defRPr sz="3000" b="0" i="0" u="none" strike="noStrike" cap="none">
                <a:solidFill>
                  <a:schemeClr val="accent1"/>
                </a:solidFill>
                <a:latin typeface="Nanum Pen Script"/>
                <a:ea typeface="Nanum Pen Script"/>
                <a:cs typeface="Nanum Pen Script"/>
                <a:sym typeface="Nanum Pen Script"/>
              </a:defRPr>
            </a:lvl9pPr>
          </a:lstStyle>
          <a:p>
            <a:pPr marL="285750" indent="-285750" algn="l">
              <a:spcAft>
                <a:spcPct val="35000"/>
              </a:spcAft>
              <a:buSzPts val="2800"/>
              <a:buFont typeface="Arial" panose="020B0604020202020204" pitchFamily="34" charset="0"/>
              <a:buChar char="•"/>
              <a:defRPr/>
            </a:pPr>
            <a:r>
              <a:rPr lang="es-ES" sz="1800" kern="0" dirty="0">
                <a:solidFill>
                  <a:srgbClr val="142B48"/>
                </a:solidFill>
                <a:latin typeface="Montserrat" panose="02000505000000020004"/>
                <a:cs typeface="+mn-cs"/>
              </a:rPr>
              <a:t>Sospecha de ingesta y 2.</a:t>
            </a:r>
          </a:p>
          <a:p>
            <a:pPr marL="285750" indent="-285750" algn="l">
              <a:spcAft>
                <a:spcPct val="35000"/>
              </a:spcAft>
              <a:buSzPts val="2800"/>
              <a:buFont typeface="Arial" panose="020B0604020202020204" pitchFamily="34" charset="0"/>
              <a:buChar char="•"/>
              <a:defRPr/>
            </a:pPr>
            <a:r>
              <a:rPr lang="es-ES" sz="1800" kern="0" dirty="0">
                <a:solidFill>
                  <a:srgbClr val="142B48"/>
                </a:solidFill>
                <a:latin typeface="Montserrat" panose="02000505000000020004"/>
                <a:cs typeface="+mn-cs"/>
              </a:rPr>
              <a:t>pH &lt;7,3.</a:t>
            </a:r>
          </a:p>
          <a:p>
            <a:pPr marL="285750" indent="-285750" algn="l">
              <a:spcAft>
                <a:spcPct val="35000"/>
              </a:spcAft>
              <a:buSzPts val="2800"/>
              <a:buFont typeface="Arial" panose="020B0604020202020204" pitchFamily="34" charset="0"/>
              <a:buChar char="•"/>
              <a:defRPr/>
            </a:pPr>
            <a:r>
              <a:rPr lang="es-ES" sz="1800" kern="0" dirty="0">
                <a:solidFill>
                  <a:srgbClr val="142B48"/>
                </a:solidFill>
                <a:latin typeface="Montserrat" panose="02000505000000020004"/>
                <a:cs typeface="+mn-cs"/>
              </a:rPr>
              <a:t>Bicarbonato o CO2 &lt; 20mmol/l.</a:t>
            </a:r>
          </a:p>
          <a:p>
            <a:pPr marL="285750" indent="-285750" algn="l">
              <a:spcAft>
                <a:spcPct val="35000"/>
              </a:spcAft>
              <a:buSzPts val="2800"/>
              <a:buFont typeface="Arial" panose="020B0604020202020204" pitchFamily="34" charset="0"/>
              <a:buChar char="•"/>
              <a:defRPr/>
            </a:pPr>
            <a:r>
              <a:rPr lang="es-ES" sz="1800" kern="0" dirty="0">
                <a:solidFill>
                  <a:srgbClr val="142B48"/>
                </a:solidFill>
                <a:latin typeface="Montserrat" panose="02000505000000020004"/>
                <a:cs typeface="+mn-cs"/>
              </a:rPr>
              <a:t>Brecha </a:t>
            </a:r>
            <a:r>
              <a:rPr lang="es-ES" sz="1800" kern="0" dirty="0" err="1">
                <a:solidFill>
                  <a:srgbClr val="142B48"/>
                </a:solidFill>
                <a:latin typeface="Montserrat" panose="02000505000000020004"/>
                <a:cs typeface="+mn-cs"/>
              </a:rPr>
              <a:t>osm</a:t>
            </a:r>
            <a:r>
              <a:rPr lang="es-ES" sz="1800" kern="0" dirty="0">
                <a:solidFill>
                  <a:srgbClr val="142B48"/>
                </a:solidFill>
                <a:latin typeface="Montserrat" panose="02000505000000020004"/>
                <a:cs typeface="+mn-cs"/>
              </a:rPr>
              <a:t> &gt; 10.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5A68A6E3-9689-4A0C-90EF-582B0960F220}"/>
              </a:ext>
            </a:extLst>
          </p:cNvPr>
          <p:cNvSpPr txBox="1"/>
          <p:nvPr/>
        </p:nvSpPr>
        <p:spPr>
          <a:xfrm>
            <a:off x="5415555" y="5749863"/>
            <a:ext cx="63826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200" b="0" i="0" u="sng" dirty="0">
                <a:solidFill>
                  <a:srgbClr val="142B48"/>
                </a:solidFill>
                <a:effectLst/>
                <a:latin typeface="Montserrat" pitchFamily="2" charset="77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https://www.minsalud.gov.co/sites/rid/Lists/BibliotecaDigital/RIDE/DE/GT/guias-manejo-emergencias-toxicologicas-outpout.pdf</a:t>
            </a:r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1524445-0C1F-4309-B0B6-6ED2A01A2B7E}"/>
              </a:ext>
            </a:extLst>
          </p:cNvPr>
          <p:cNvSpPr txBox="1"/>
          <p:nvPr/>
        </p:nvSpPr>
        <p:spPr>
          <a:xfrm>
            <a:off x="2778068" y="6396335"/>
            <a:ext cx="89611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Goldfrank's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Toxicologic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Emergencies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, 11e</a:t>
            </a:r>
          </a:p>
          <a:p>
            <a:pPr algn="r"/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223571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8AE4F0-D345-4D13-BDC5-2436D8858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02559"/>
            <a:ext cx="10515600" cy="1325563"/>
          </a:xfrm>
        </p:spPr>
        <p:txBody>
          <a:bodyPr/>
          <a:lstStyle/>
          <a:p>
            <a:r>
              <a:rPr lang="es-ES" dirty="0"/>
              <a:t>Hemodiálisis</a:t>
            </a:r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D4C5DAD-79D8-43DC-B007-298EE261E0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151" y="250479"/>
            <a:ext cx="6753051" cy="627005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C7988FA-63D4-4247-8C2E-7737E2813D3E}"/>
              </a:ext>
            </a:extLst>
          </p:cNvPr>
          <p:cNvSpPr txBox="1"/>
          <p:nvPr/>
        </p:nvSpPr>
        <p:spPr>
          <a:xfrm>
            <a:off x="2722529" y="6453075"/>
            <a:ext cx="89611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Goldfrank's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Toxicologic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Emergencies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, 11e</a:t>
            </a:r>
          </a:p>
          <a:p>
            <a:pPr algn="r"/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220387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244E38-5889-43C6-B0BB-926232B30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04224"/>
            <a:ext cx="10515600" cy="1325563"/>
          </a:xfrm>
        </p:spPr>
        <p:txBody>
          <a:bodyPr/>
          <a:lstStyle/>
          <a:p>
            <a:r>
              <a:rPr lang="es-ES" dirty="0"/>
              <a:t>Medidas complementarias</a:t>
            </a:r>
            <a:endParaRPr lang="es-CO" dirty="0"/>
          </a:p>
        </p:txBody>
      </p:sp>
      <p:sp>
        <p:nvSpPr>
          <p:cNvPr id="5" name="Google Shape;276;p42">
            <a:extLst>
              <a:ext uri="{FF2B5EF4-FFF2-40B4-BE49-F238E27FC236}">
                <a16:creationId xmlns:a16="http://schemas.microsoft.com/office/drawing/2014/main" id="{25D57011-2A3D-4275-A22C-89CF1C728A24}"/>
              </a:ext>
            </a:extLst>
          </p:cNvPr>
          <p:cNvSpPr txBox="1">
            <a:spLocks/>
          </p:cNvSpPr>
          <p:nvPr/>
        </p:nvSpPr>
        <p:spPr>
          <a:xfrm flipH="1">
            <a:off x="1727442" y="2087183"/>
            <a:ext cx="4669654" cy="875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" sz="2800" dirty="0" err="1">
                <a:solidFill>
                  <a:srgbClr val="142B48"/>
                </a:solidFill>
              </a:rPr>
              <a:t>Ácido</a:t>
            </a:r>
            <a:r>
              <a:rPr lang="en" sz="2800" dirty="0">
                <a:solidFill>
                  <a:srgbClr val="142B48"/>
                </a:solidFill>
              </a:rPr>
              <a:t> </a:t>
            </a:r>
            <a:r>
              <a:rPr lang="en" sz="2800" dirty="0" err="1">
                <a:solidFill>
                  <a:srgbClr val="142B48"/>
                </a:solidFill>
              </a:rPr>
              <a:t>folínico</a:t>
            </a:r>
            <a:r>
              <a:rPr lang="en" sz="2800" dirty="0">
                <a:solidFill>
                  <a:srgbClr val="142B48"/>
                </a:solidFill>
              </a:rPr>
              <a:t>: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2800" dirty="0">
                <a:solidFill>
                  <a:srgbClr val="142B48"/>
                </a:solidFill>
              </a:rPr>
              <a:t>1mg/kg cada 4-6 h.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2800" dirty="0">
                <a:solidFill>
                  <a:srgbClr val="142B48"/>
                </a:solidFill>
              </a:rPr>
              <a:t>DAD 5%.</a:t>
            </a:r>
          </a:p>
        </p:txBody>
      </p:sp>
      <p:pic>
        <p:nvPicPr>
          <p:cNvPr id="6" name="Google Shape;279;p42">
            <a:extLst>
              <a:ext uri="{FF2B5EF4-FFF2-40B4-BE49-F238E27FC236}">
                <a16:creationId xmlns:a16="http://schemas.microsoft.com/office/drawing/2014/main" id="{0AE7900E-66FE-4580-86B5-1EE1872D3A7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690" b="690"/>
          <a:stretch/>
        </p:blipFill>
        <p:spPr>
          <a:xfrm rot="-162471">
            <a:off x="6402753" y="1949831"/>
            <a:ext cx="3958295" cy="44755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Medicamentos archivos - Global Medic">
            <a:extLst>
              <a:ext uri="{FF2B5EF4-FFF2-40B4-BE49-F238E27FC236}">
                <a16:creationId xmlns:a16="http://schemas.microsoft.com/office/drawing/2014/main" id="{56287A86-4E90-4DF4-AA21-247EED5F2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49898">
            <a:off x="7075425" y="3515677"/>
            <a:ext cx="2474998" cy="2474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276;p42">
            <a:extLst>
              <a:ext uri="{FF2B5EF4-FFF2-40B4-BE49-F238E27FC236}">
                <a16:creationId xmlns:a16="http://schemas.microsoft.com/office/drawing/2014/main" id="{E7945C67-932B-41F2-914A-F25F7D53FB97}"/>
              </a:ext>
            </a:extLst>
          </p:cNvPr>
          <p:cNvSpPr txBox="1">
            <a:spLocks/>
          </p:cNvSpPr>
          <p:nvPr/>
        </p:nvSpPr>
        <p:spPr>
          <a:xfrm flipH="1">
            <a:off x="8448171" y="1709491"/>
            <a:ext cx="2510400" cy="875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4800" dirty="0">
                <a:solidFill>
                  <a:srgbClr val="142B48"/>
                </a:solidFill>
              </a:rPr>
              <a:t>¿EPO?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DF5064E-620C-443C-844E-B4A405C575FA}"/>
              </a:ext>
            </a:extLst>
          </p:cNvPr>
          <p:cNvSpPr txBox="1"/>
          <p:nvPr/>
        </p:nvSpPr>
        <p:spPr>
          <a:xfrm>
            <a:off x="2947381" y="6434870"/>
            <a:ext cx="89611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Goldfrank's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Toxicologic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Emergencies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. 11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ed</a:t>
            </a:r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  <a:p>
            <a:pPr algn="r"/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07853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476FB3C2-1491-4E6B-97D7-634A1A651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062" y="1471199"/>
            <a:ext cx="4159875" cy="1957801"/>
          </a:xfrm>
        </p:spPr>
        <p:txBody>
          <a:bodyPr/>
          <a:lstStyle/>
          <a:p>
            <a:pPr algn="ctr"/>
            <a:r>
              <a:rPr lang="es-ES" dirty="0"/>
              <a:t>Gracias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55305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D73890-A1BC-4D53-80CE-CF1B7A327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89509"/>
            <a:ext cx="10515600" cy="1325563"/>
          </a:xfrm>
        </p:spPr>
        <p:txBody>
          <a:bodyPr/>
          <a:lstStyle/>
          <a:p>
            <a:r>
              <a:rPr lang="es-ES" dirty="0" err="1"/>
              <a:t>Toxidrome</a:t>
            </a:r>
            <a:r>
              <a:rPr lang="es-ES" dirty="0"/>
              <a:t> anticolinérgico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BD5DE0-D1A0-4EDA-AB61-F6F5CBF9B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168" y="1338608"/>
            <a:ext cx="8369506" cy="209039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Alcaloides de la Belladona: atropina, </a:t>
            </a:r>
            <a:r>
              <a:rPr lang="es-ES" dirty="0" err="1">
                <a:solidFill>
                  <a:srgbClr val="142B48"/>
                </a:solidFill>
              </a:rPr>
              <a:t>buscapina</a:t>
            </a:r>
            <a:r>
              <a:rPr lang="es-ES" dirty="0">
                <a:solidFill>
                  <a:srgbClr val="142B48"/>
                </a:solidFill>
              </a:rPr>
              <a:t>, extracto de la belladona.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Antiespasmódicos: </a:t>
            </a:r>
            <a:r>
              <a:rPr lang="es-ES" dirty="0" err="1">
                <a:solidFill>
                  <a:srgbClr val="142B48"/>
                </a:solidFill>
              </a:rPr>
              <a:t>lomotil</a:t>
            </a:r>
            <a:r>
              <a:rPr lang="es-ES" dirty="0">
                <a:solidFill>
                  <a:srgbClr val="142B48"/>
                </a:solidFill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Antiespasmódicos GU: </a:t>
            </a:r>
            <a:r>
              <a:rPr lang="es-ES" dirty="0" err="1">
                <a:solidFill>
                  <a:srgbClr val="142B48"/>
                </a:solidFill>
              </a:rPr>
              <a:t>oxibutinina</a:t>
            </a:r>
            <a:r>
              <a:rPr lang="es-ES" dirty="0">
                <a:solidFill>
                  <a:srgbClr val="142B48"/>
                </a:solidFill>
              </a:rPr>
              <a:t>, tolterodina, </a:t>
            </a:r>
            <a:r>
              <a:rPr lang="es-ES" dirty="0" err="1">
                <a:solidFill>
                  <a:srgbClr val="142B48"/>
                </a:solidFill>
              </a:rPr>
              <a:t>flavoxato</a:t>
            </a:r>
            <a:r>
              <a:rPr lang="es-ES" dirty="0">
                <a:solidFill>
                  <a:srgbClr val="142B48"/>
                </a:solidFill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es-ES" dirty="0" err="1">
                <a:solidFill>
                  <a:srgbClr val="142B48"/>
                </a:solidFill>
              </a:rPr>
              <a:t>Escopolamina</a:t>
            </a:r>
            <a:r>
              <a:rPr lang="es-ES" dirty="0">
                <a:solidFill>
                  <a:srgbClr val="142B48"/>
                </a:solidFill>
              </a:rPr>
              <a:t>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26B340-048C-4BE4-8147-BF3531D37C3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79921" y="3916017"/>
            <a:ext cx="6684145" cy="294198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Antihistamínicos: </a:t>
            </a:r>
            <a:r>
              <a:rPr lang="es-ES" dirty="0" err="1">
                <a:solidFill>
                  <a:srgbClr val="142B48"/>
                </a:solidFill>
              </a:rPr>
              <a:t>difenhidramina</a:t>
            </a:r>
            <a:r>
              <a:rPr lang="es-ES" dirty="0">
                <a:solidFill>
                  <a:srgbClr val="142B48"/>
                </a:solidFill>
              </a:rPr>
              <a:t>, </a:t>
            </a:r>
            <a:r>
              <a:rPr lang="es-ES" dirty="0" err="1">
                <a:solidFill>
                  <a:srgbClr val="142B48"/>
                </a:solidFill>
              </a:rPr>
              <a:t>clorferinamina</a:t>
            </a:r>
            <a:r>
              <a:rPr lang="es-ES" dirty="0">
                <a:solidFill>
                  <a:srgbClr val="142B48"/>
                </a:solidFill>
              </a:rPr>
              <a:t>, </a:t>
            </a:r>
            <a:r>
              <a:rPr lang="es-ES" dirty="0" err="1">
                <a:solidFill>
                  <a:srgbClr val="142B48"/>
                </a:solidFill>
              </a:rPr>
              <a:t>hidroxicina</a:t>
            </a:r>
            <a:r>
              <a:rPr lang="es-ES" dirty="0">
                <a:solidFill>
                  <a:srgbClr val="142B48"/>
                </a:solidFill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Antiulcerosos: cimetidina, famotidina, </a:t>
            </a:r>
            <a:r>
              <a:rPr lang="es-ES" dirty="0" err="1">
                <a:solidFill>
                  <a:srgbClr val="142B48"/>
                </a:solidFill>
              </a:rPr>
              <a:t>ranitidina</a:t>
            </a:r>
            <a:r>
              <a:rPr lang="es-ES" dirty="0">
                <a:solidFill>
                  <a:srgbClr val="142B48"/>
                </a:solidFill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Antipsicóticos: </a:t>
            </a:r>
            <a:r>
              <a:rPr lang="es-ES" dirty="0" err="1">
                <a:solidFill>
                  <a:srgbClr val="142B48"/>
                </a:solidFill>
              </a:rPr>
              <a:t>clorpromazina</a:t>
            </a:r>
            <a:r>
              <a:rPr lang="es-ES" dirty="0">
                <a:solidFill>
                  <a:srgbClr val="142B48"/>
                </a:solidFill>
              </a:rPr>
              <a:t>, clozapina, </a:t>
            </a:r>
            <a:r>
              <a:rPr lang="es-ES" dirty="0" err="1">
                <a:solidFill>
                  <a:srgbClr val="142B48"/>
                </a:solidFill>
              </a:rPr>
              <a:t>olanzapina</a:t>
            </a:r>
            <a:r>
              <a:rPr lang="es-ES" dirty="0">
                <a:solidFill>
                  <a:srgbClr val="142B48"/>
                </a:solidFill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Antidepresivos tricíclicos: </a:t>
            </a:r>
            <a:r>
              <a:rPr lang="es-ES" dirty="0" err="1">
                <a:solidFill>
                  <a:srgbClr val="142B48"/>
                </a:solidFill>
              </a:rPr>
              <a:t>amitriptilina</a:t>
            </a:r>
            <a:r>
              <a:rPr lang="es-ES" dirty="0">
                <a:solidFill>
                  <a:srgbClr val="142B48"/>
                </a:solidFill>
              </a:rPr>
              <a:t>, Imipramina, </a:t>
            </a:r>
            <a:r>
              <a:rPr lang="es-ES" dirty="0" err="1">
                <a:solidFill>
                  <a:srgbClr val="142B48"/>
                </a:solidFill>
              </a:rPr>
              <a:t>doxepina</a:t>
            </a:r>
            <a:r>
              <a:rPr lang="es-ES" dirty="0">
                <a:solidFill>
                  <a:srgbClr val="142B48"/>
                </a:solidFill>
              </a:rPr>
              <a:t>.</a:t>
            </a:r>
            <a:endParaRPr lang="es-CO" dirty="0">
              <a:solidFill>
                <a:srgbClr val="142B48"/>
              </a:solidFill>
            </a:endParaRPr>
          </a:p>
        </p:txBody>
      </p:sp>
      <p:pic>
        <p:nvPicPr>
          <p:cNvPr id="1026" name="Picture 2" descr="10 apuntes sobre la carga anticolinérgica – El rincón de Sísifo">
            <a:extLst>
              <a:ext uri="{FF2B5EF4-FFF2-40B4-BE49-F238E27FC236}">
                <a16:creationId xmlns:a16="http://schemas.microsoft.com/office/drawing/2014/main" id="{E871DBF5-0A2B-477D-9C6E-BEDE10ECD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6885" y="241333"/>
            <a:ext cx="2280316" cy="338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04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387" y="117648"/>
            <a:ext cx="10515600" cy="1325563"/>
          </a:xfrm>
        </p:spPr>
        <p:txBody>
          <a:bodyPr/>
          <a:lstStyle/>
          <a:p>
            <a:r>
              <a:rPr lang="es-ES" dirty="0"/>
              <a:t>Caso clínico 2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A2E992-7785-4BBD-BCB6-6E38BCDD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586218"/>
            <a:ext cx="10667997" cy="209039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Femenina de 36 años edad.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Residente en zona rural de Antioquia.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Ama de casa.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Antecedente de TAB no adherencia a tratamiento.</a:t>
            </a:r>
            <a:endParaRPr lang="es-CO" dirty="0">
              <a:solidFill>
                <a:srgbClr val="142B48"/>
              </a:solidFill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F2AF49-AC30-4DE3-A843-3437158D565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119359" y="3676610"/>
            <a:ext cx="6684145" cy="2413346"/>
          </a:xfrm>
        </p:spPr>
        <p:txBody>
          <a:bodyPr>
            <a:normAutofit fontScale="92500"/>
          </a:bodyPr>
          <a:lstStyle/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Traída por su mamá por alteración del estado de conciencia, y un frasco vacío al lado de la paciente.</a:t>
            </a:r>
          </a:p>
          <a:p>
            <a:pPr algn="just">
              <a:lnSpc>
                <a:spcPct val="100000"/>
              </a:lnSpc>
            </a:pPr>
            <a:endParaRPr lang="es-ES" dirty="0">
              <a:solidFill>
                <a:srgbClr val="142B48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ES" dirty="0">
                <a:solidFill>
                  <a:srgbClr val="142B48"/>
                </a:solidFill>
              </a:rPr>
              <a:t>Hallazgos: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Glasgow 6/15, diaforesis,  miosis, broncorrea, peristaltismo aumentado, fasciculaciones en las extremidades inferiores.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Hipotensión, bradicardia, taquipnea.</a:t>
            </a:r>
          </a:p>
        </p:txBody>
      </p:sp>
    </p:spTree>
    <p:extLst>
      <p:ext uri="{BB962C8B-B14F-4D97-AF65-F5344CB8AC3E}">
        <p14:creationId xmlns:p14="http://schemas.microsoft.com/office/powerpoint/2010/main" val="125180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47ADBD-C151-4E41-9EFB-FE22F6DD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387" y="189151"/>
            <a:ext cx="10515600" cy="1325563"/>
          </a:xfrm>
        </p:spPr>
        <p:txBody>
          <a:bodyPr/>
          <a:lstStyle/>
          <a:p>
            <a:r>
              <a:rPr lang="es-ES" dirty="0" err="1"/>
              <a:t>Toxidrome</a:t>
            </a:r>
            <a:r>
              <a:rPr lang="es-ES" dirty="0"/>
              <a:t> colinérgico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CA4BDC-EA03-4CA0-9073-7DFAC7382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854" y="1408978"/>
            <a:ext cx="10667997" cy="20903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Organofosforados y </a:t>
            </a:r>
            <a:r>
              <a:rPr lang="es-ES" dirty="0" err="1">
                <a:solidFill>
                  <a:srgbClr val="142B48"/>
                </a:solidFill>
              </a:rPr>
              <a:t>carbamatos</a:t>
            </a:r>
            <a:r>
              <a:rPr lang="es-ES" dirty="0">
                <a:solidFill>
                  <a:srgbClr val="142B48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Fisostigmina.</a:t>
            </a:r>
          </a:p>
          <a:p>
            <a:pPr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Fármacos colinérgicos: pilocarpina, </a:t>
            </a:r>
            <a:r>
              <a:rPr lang="es-ES" dirty="0" err="1">
                <a:solidFill>
                  <a:srgbClr val="142B48"/>
                </a:solidFill>
              </a:rPr>
              <a:t>rivastigmina</a:t>
            </a:r>
            <a:r>
              <a:rPr lang="es-ES" dirty="0">
                <a:solidFill>
                  <a:srgbClr val="142B48"/>
                </a:solidFill>
              </a:rPr>
              <a:t>.</a:t>
            </a:r>
            <a:endParaRPr lang="es-CO" dirty="0">
              <a:solidFill>
                <a:srgbClr val="142B48"/>
              </a:solidFill>
            </a:endParaRPr>
          </a:p>
        </p:txBody>
      </p:sp>
      <p:pic>
        <p:nvPicPr>
          <p:cNvPr id="2050" name="Picture 2" descr="No hay ninguna descripción de la foto disponible.">
            <a:extLst>
              <a:ext uri="{FF2B5EF4-FFF2-40B4-BE49-F238E27FC236}">
                <a16:creationId xmlns:a16="http://schemas.microsoft.com/office/drawing/2014/main" id="{AE933B1F-7748-4684-A110-B30966374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051" y="528637"/>
            <a:ext cx="3952737" cy="5915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904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89151"/>
            <a:ext cx="10515600" cy="1325563"/>
          </a:xfrm>
        </p:spPr>
        <p:txBody>
          <a:bodyPr/>
          <a:lstStyle/>
          <a:p>
            <a:r>
              <a:rPr lang="es-ES" dirty="0"/>
              <a:t>Caso clínico 3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A2E992-7785-4BBD-BCB6-6E38BCDD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604" y="1544966"/>
            <a:ext cx="10667997" cy="209039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Paciente de 24 años de edad.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Estudiante de derecho.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Residente en el Poblado.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F2AF49-AC30-4DE3-A843-3437158D565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56683" y="3293324"/>
            <a:ext cx="6684145" cy="2895839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Traído por sus amigos por agitación y dolor torácico durante una reunión.</a:t>
            </a:r>
          </a:p>
          <a:p>
            <a:pPr algn="just">
              <a:lnSpc>
                <a:spcPct val="100000"/>
              </a:lnSpc>
            </a:pPr>
            <a:endParaRPr lang="es-ES" dirty="0">
              <a:solidFill>
                <a:srgbClr val="142B48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ES" dirty="0">
                <a:solidFill>
                  <a:srgbClr val="142B48"/>
                </a:solidFill>
              </a:rPr>
              <a:t>Hallazgos: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Agitado, midriático, diaforético.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Hipertenso, </a:t>
            </a:r>
            <a:r>
              <a:rPr lang="es-ES" dirty="0" err="1">
                <a:solidFill>
                  <a:srgbClr val="142B48"/>
                </a:solidFill>
              </a:rPr>
              <a:t>taquicárdico</a:t>
            </a:r>
            <a:r>
              <a:rPr lang="es-ES" dirty="0">
                <a:solidFill>
                  <a:srgbClr val="142B48"/>
                </a:solidFill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Polvo blanco en fosas nasales.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O" dirty="0">
              <a:solidFill>
                <a:srgbClr val="142B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752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3D914-92B5-44FE-9A00-0575548DC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485" y="189151"/>
            <a:ext cx="10515600" cy="1325563"/>
          </a:xfrm>
        </p:spPr>
        <p:txBody>
          <a:bodyPr/>
          <a:lstStyle/>
          <a:p>
            <a:r>
              <a:rPr lang="es-ES" dirty="0" err="1"/>
              <a:t>Toxidrome</a:t>
            </a:r>
            <a:r>
              <a:rPr lang="es-ES" dirty="0"/>
              <a:t> adrenérgico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55F146-ED69-4EB1-B027-EA9C87DCD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915" y="1498908"/>
            <a:ext cx="10667997" cy="209039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Cocaína.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Cafeína.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Anfetaminas y metanfetaminas.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Efedrina.</a:t>
            </a:r>
          </a:p>
          <a:p>
            <a:pPr algn="just">
              <a:lnSpc>
                <a:spcPct val="100000"/>
              </a:lnSpc>
            </a:pPr>
            <a:r>
              <a:rPr lang="es-ES" dirty="0" err="1">
                <a:solidFill>
                  <a:srgbClr val="142B48"/>
                </a:solidFill>
              </a:rPr>
              <a:t>Ketamina</a:t>
            </a:r>
            <a:r>
              <a:rPr lang="es-ES" dirty="0">
                <a:solidFill>
                  <a:srgbClr val="142B48"/>
                </a:solidFill>
              </a:rPr>
              <a:t>.</a:t>
            </a:r>
          </a:p>
          <a:p>
            <a:pPr algn="just">
              <a:lnSpc>
                <a:spcPct val="100000"/>
              </a:lnSpc>
            </a:pPr>
            <a:endParaRPr lang="es-CO" dirty="0">
              <a:solidFill>
                <a:srgbClr val="142B48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65BBD1D-C685-4A3F-BFE3-EAFC8D8A69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5633" y="642888"/>
            <a:ext cx="4071253" cy="589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883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89151"/>
            <a:ext cx="10515600" cy="1325563"/>
          </a:xfrm>
        </p:spPr>
        <p:txBody>
          <a:bodyPr/>
          <a:lstStyle/>
          <a:p>
            <a:r>
              <a:rPr lang="es-ES" dirty="0"/>
              <a:t>Caso clínico 4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A2E992-7785-4BBD-BCB6-6E38BCDD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663" y="1527163"/>
            <a:ext cx="10667997" cy="209039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Paciente de 48 años de edad.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Residente en Medellín.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Ocupación: taxista.</a:t>
            </a:r>
            <a:endParaRPr lang="es-CO" dirty="0">
              <a:solidFill>
                <a:srgbClr val="142B48"/>
              </a:solidFill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F2AF49-AC30-4DE3-A843-3437158D565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89379" y="3617555"/>
            <a:ext cx="6684145" cy="241334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Traído por su esposa por presentar somnolencia marcada.</a:t>
            </a:r>
          </a:p>
          <a:p>
            <a:pPr algn="just">
              <a:lnSpc>
                <a:spcPct val="100000"/>
              </a:lnSpc>
            </a:pPr>
            <a:endParaRPr lang="es-ES" dirty="0">
              <a:solidFill>
                <a:srgbClr val="142B48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ES" dirty="0">
                <a:solidFill>
                  <a:srgbClr val="142B48"/>
                </a:solidFill>
              </a:rPr>
              <a:t>Hallazgos: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Depresión del estado de conciencia,  pálido, sin alteración pupilar, peristaltismo disminuido.</a:t>
            </a:r>
          </a:p>
          <a:p>
            <a:pPr algn="just">
              <a:lnSpc>
                <a:spcPct val="100000"/>
              </a:lnSpc>
            </a:pPr>
            <a:r>
              <a:rPr lang="es-ES" dirty="0">
                <a:solidFill>
                  <a:srgbClr val="142B48"/>
                </a:solidFill>
              </a:rPr>
              <a:t>Bradicardia, hipotensión.</a:t>
            </a:r>
          </a:p>
        </p:txBody>
      </p:sp>
    </p:spTree>
    <p:extLst>
      <p:ext uri="{BB962C8B-B14F-4D97-AF65-F5344CB8AC3E}">
        <p14:creationId xmlns:p14="http://schemas.microsoft.com/office/powerpoint/2010/main" val="22984728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PlantillaNuevoFR2020</Template>
  <TotalTime>2815</TotalTime>
  <Words>1291</Words>
  <Application>Microsoft Office PowerPoint</Application>
  <PresentationFormat>Widescreen</PresentationFormat>
  <Paragraphs>325</Paragraphs>
  <Slides>38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BlinkMacSystemFont</vt:lpstr>
      <vt:lpstr>Calibri</vt:lpstr>
      <vt:lpstr>Montserrat</vt:lpstr>
      <vt:lpstr>Nanum Pen Script</vt:lpstr>
      <vt:lpstr>Roboto Light</vt:lpstr>
      <vt:lpstr>Wingdings</vt:lpstr>
      <vt:lpstr>Tema de Office</vt:lpstr>
      <vt:lpstr>TOXIDROMES</vt:lpstr>
      <vt:lpstr>Generalidades</vt:lpstr>
      <vt:lpstr>Caso clínico 1</vt:lpstr>
      <vt:lpstr>Toxidrome anticolinérgico</vt:lpstr>
      <vt:lpstr>Caso clínico 2</vt:lpstr>
      <vt:lpstr>Toxidrome colinérgico</vt:lpstr>
      <vt:lpstr>Caso clínico 3</vt:lpstr>
      <vt:lpstr>Toxidrome adrenérgico</vt:lpstr>
      <vt:lpstr>Caso clínico 4</vt:lpstr>
      <vt:lpstr>Toxidrome hipnótico/sedante</vt:lpstr>
      <vt:lpstr>Caso clínico 5</vt:lpstr>
      <vt:lpstr>Toxidrome serotoninérgico</vt:lpstr>
      <vt:lpstr>Caso clínico 6</vt:lpstr>
      <vt:lpstr>Toxidrome opioide</vt:lpstr>
      <vt:lpstr>INTOXICACIÓN ETÍLICA</vt:lpstr>
      <vt:lpstr>Generalidades</vt:lpstr>
      <vt:lpstr>Epidemiología</vt:lpstr>
      <vt:lpstr>Toxicocinética</vt:lpstr>
      <vt:lpstr>Metabolismo</vt:lpstr>
      <vt:lpstr>Toxicodinamia</vt:lpstr>
      <vt:lpstr>Manifestaciones clínicas</vt:lpstr>
      <vt:lpstr>Diagnóstico</vt:lpstr>
      <vt:lpstr>Tratamiento</vt:lpstr>
      <vt:lpstr>METANOL</vt:lpstr>
      <vt:lpstr>Historia</vt:lpstr>
      <vt:lpstr>Epidemiología</vt:lpstr>
      <vt:lpstr>Generalidades</vt:lpstr>
      <vt:lpstr>Uso actual</vt:lpstr>
      <vt:lpstr>Toxicocinética</vt:lpstr>
      <vt:lpstr>Metabolismo</vt:lpstr>
      <vt:lpstr>Toxicodinamia</vt:lpstr>
      <vt:lpstr>Manifestaciones clínicas</vt:lpstr>
      <vt:lpstr>Diagnóstico</vt:lpstr>
      <vt:lpstr>Tratamiento</vt:lpstr>
      <vt:lpstr>Tratamiento</vt:lpstr>
      <vt:lpstr>Hemodiálisis</vt:lpstr>
      <vt:lpstr>Medidas complementarias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ana.cardonaga@outlook.es</dc:creator>
  <cp:lastModifiedBy>ana.cardonaga@outlook.es</cp:lastModifiedBy>
  <cp:revision>63</cp:revision>
  <dcterms:created xsi:type="dcterms:W3CDTF">2020-11-12T02:46:13Z</dcterms:created>
  <dcterms:modified xsi:type="dcterms:W3CDTF">2021-03-24T03:49:08Z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606859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