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presentationml.notesSlide+xml" PartName="/ppt/notesSlides/notesSlide10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presentationml.notesSlide+xml" PartName="/ppt/notesSlides/notesSlide11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presentationml.notesSlide+xml" PartName="/ppt/notesSlides/notesSlide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sldIdLst>
    <p:sldId id="256" r:id="rId2"/>
    <p:sldId id="288" r:id="rId3"/>
    <p:sldId id="267" r:id="rId4"/>
    <p:sldId id="286" r:id="rId5"/>
    <p:sldId id="258" r:id="rId6"/>
    <p:sldId id="261" r:id="rId7"/>
    <p:sldId id="287" r:id="rId8"/>
    <p:sldId id="265" r:id="rId9"/>
    <p:sldId id="301" r:id="rId10"/>
    <p:sldId id="264" r:id="rId11"/>
    <p:sldId id="259" r:id="rId12"/>
    <p:sldId id="266" r:id="rId13"/>
    <p:sldId id="274" r:id="rId14"/>
    <p:sldId id="289" r:id="rId15"/>
    <p:sldId id="283" r:id="rId16"/>
    <p:sldId id="296" r:id="rId17"/>
    <p:sldId id="299" r:id="rId18"/>
    <p:sldId id="275" r:id="rId19"/>
    <p:sldId id="290" r:id="rId20"/>
    <p:sldId id="277" r:id="rId21"/>
    <p:sldId id="276" r:id="rId22"/>
    <p:sldId id="293" r:id="rId23"/>
    <p:sldId id="281" r:id="rId24"/>
    <p:sldId id="282" r:id="rId25"/>
    <p:sldId id="294" r:id="rId26"/>
    <p:sldId id="295" r:id="rId27"/>
    <p:sldId id="278" r:id="rId28"/>
    <p:sldId id="280" r:id="rId2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B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00"/>
    <p:restoredTop sz="68157"/>
  </p:normalViewPr>
  <p:slideViewPr>
    <p:cSldViewPr snapToGrid="0" snapToObjects="1">
      <p:cViewPr varScale="1">
        <p:scale>
          <a:sx n="59" d="100"/>
          <a:sy n="59" d="100"/>
        </p:scale>
        <p:origin x="196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CBD2F0-E3A8-4FB6-B80D-0D8AE347F1E4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E6AD5932-CD86-4144-9ABE-9520212D3C50}">
      <dgm:prSet phldrT="[Texto]" custT="1"/>
      <dgm:spPr/>
      <dgm:t>
        <a:bodyPr anchor="ctr"/>
        <a:lstStyle/>
        <a:p>
          <a:endParaRPr lang="es-CO" sz="2400" dirty="0">
            <a:latin typeface="Montserrat" pitchFamily="2" charset="77"/>
          </a:endParaRPr>
        </a:p>
        <a:p>
          <a:r>
            <a:rPr lang="es-CO" sz="2400" dirty="0">
              <a:latin typeface="Montserrat" pitchFamily="2" charset="77"/>
            </a:rPr>
            <a:t>Lesiones vasculares </a:t>
          </a:r>
        </a:p>
        <a:p>
          <a:r>
            <a:rPr lang="es-CO" sz="2400" dirty="0">
              <a:latin typeface="Montserrat" pitchFamily="2" charset="77"/>
            </a:rPr>
            <a:t> </a:t>
          </a:r>
          <a:endParaRPr lang="es-ES" sz="2400" dirty="0">
            <a:latin typeface="Montserrat" pitchFamily="2" charset="77"/>
          </a:endParaRPr>
        </a:p>
      </dgm:t>
    </dgm:pt>
    <dgm:pt modelId="{D3F36B15-9D0D-4367-AC8B-7192935442E9}" type="parTrans" cxnId="{DED409F0-3858-4CC3-8991-7F4CA467039C}">
      <dgm:prSet/>
      <dgm:spPr/>
      <dgm:t>
        <a:bodyPr/>
        <a:lstStyle/>
        <a:p>
          <a:endParaRPr lang="es-ES" sz="2400">
            <a:latin typeface="Montserrat" pitchFamily="2" charset="77"/>
          </a:endParaRPr>
        </a:p>
      </dgm:t>
    </dgm:pt>
    <dgm:pt modelId="{772C6D80-54A7-4390-BE05-9D0CA3A68850}" type="sibTrans" cxnId="{DED409F0-3858-4CC3-8991-7F4CA467039C}">
      <dgm:prSet/>
      <dgm:spPr/>
      <dgm:t>
        <a:bodyPr/>
        <a:lstStyle/>
        <a:p>
          <a:endParaRPr lang="es-ES" sz="2400">
            <a:latin typeface="Montserrat" pitchFamily="2" charset="77"/>
          </a:endParaRPr>
        </a:p>
      </dgm:t>
    </dgm:pt>
    <dgm:pt modelId="{BEA584AF-FB81-4DF6-9AC7-32D03A83428F}">
      <dgm:prSet phldrT="[Texto]" custT="1"/>
      <dgm:spPr/>
      <dgm:t>
        <a:bodyPr/>
        <a:lstStyle/>
        <a:p>
          <a:r>
            <a:rPr lang="es-CO" sz="2000" dirty="0">
              <a:solidFill>
                <a:srgbClr val="152B48"/>
              </a:solidFill>
              <a:latin typeface="Montserrat" pitchFamily="2" charset="77"/>
            </a:rPr>
            <a:t>Yugular interna: 9% .</a:t>
          </a:r>
          <a:endParaRPr lang="es-ES" sz="2000" dirty="0">
            <a:solidFill>
              <a:srgbClr val="152B48"/>
            </a:solidFill>
            <a:latin typeface="Montserrat" pitchFamily="2" charset="77"/>
          </a:endParaRPr>
        </a:p>
      </dgm:t>
    </dgm:pt>
    <dgm:pt modelId="{D69E26C4-92E2-4758-A7A2-C73AACFAD215}" type="parTrans" cxnId="{567291A7-5988-471F-98FF-77C8F9243B3D}">
      <dgm:prSet/>
      <dgm:spPr/>
      <dgm:t>
        <a:bodyPr/>
        <a:lstStyle/>
        <a:p>
          <a:endParaRPr lang="es-ES" sz="2400">
            <a:latin typeface="Montserrat" pitchFamily="2" charset="77"/>
          </a:endParaRPr>
        </a:p>
      </dgm:t>
    </dgm:pt>
    <dgm:pt modelId="{ACDAF499-1B18-46B2-A987-67FFB7EE652C}" type="sibTrans" cxnId="{567291A7-5988-471F-98FF-77C8F9243B3D}">
      <dgm:prSet/>
      <dgm:spPr/>
      <dgm:t>
        <a:bodyPr/>
        <a:lstStyle/>
        <a:p>
          <a:endParaRPr lang="es-ES" sz="2400">
            <a:latin typeface="Montserrat" pitchFamily="2" charset="77"/>
          </a:endParaRPr>
        </a:p>
      </dgm:t>
    </dgm:pt>
    <dgm:pt modelId="{A7CA0D90-D59E-4B6F-B71F-0D0F9D893036}">
      <dgm:prSet phldrT="[Texto]" custT="1"/>
      <dgm:spPr/>
      <dgm:t>
        <a:bodyPr/>
        <a:lstStyle/>
        <a:p>
          <a:r>
            <a:rPr lang="es-CO" sz="2400" dirty="0">
              <a:latin typeface="Montserrat" pitchFamily="2" charset="77"/>
            </a:rPr>
            <a:t>Lesiones digestivas</a:t>
          </a:r>
        </a:p>
      </dgm:t>
    </dgm:pt>
    <dgm:pt modelId="{61B52623-FECB-4F19-BA05-A240CD82E5B3}" type="parTrans" cxnId="{EC9C38ED-0F82-469B-B2F1-47E58D54FE2F}">
      <dgm:prSet/>
      <dgm:spPr/>
      <dgm:t>
        <a:bodyPr/>
        <a:lstStyle/>
        <a:p>
          <a:endParaRPr lang="es-ES" sz="2400">
            <a:latin typeface="Montserrat" pitchFamily="2" charset="77"/>
          </a:endParaRPr>
        </a:p>
      </dgm:t>
    </dgm:pt>
    <dgm:pt modelId="{9593E2F4-FB62-41A9-95FC-D0218D12283F}" type="sibTrans" cxnId="{EC9C38ED-0F82-469B-B2F1-47E58D54FE2F}">
      <dgm:prSet/>
      <dgm:spPr/>
      <dgm:t>
        <a:bodyPr/>
        <a:lstStyle/>
        <a:p>
          <a:endParaRPr lang="es-ES" sz="2400">
            <a:latin typeface="Montserrat" pitchFamily="2" charset="77"/>
          </a:endParaRPr>
        </a:p>
      </dgm:t>
    </dgm:pt>
    <dgm:pt modelId="{CC4D0082-94D1-4F32-9117-0A0799C65F27}">
      <dgm:prSet phldrT="[Texto]" custT="1"/>
      <dgm:spPr/>
      <dgm:t>
        <a:bodyPr/>
        <a:lstStyle/>
        <a:p>
          <a:r>
            <a:rPr lang="es-CO" sz="2000" dirty="0">
              <a:latin typeface="Montserrat" pitchFamily="2" charset="77"/>
            </a:rPr>
            <a:t>Trauma cerrado &lt;2% de los casos.</a:t>
          </a:r>
          <a:endParaRPr lang="es-ES" sz="2000" dirty="0">
            <a:latin typeface="Montserrat" pitchFamily="2" charset="77"/>
          </a:endParaRPr>
        </a:p>
      </dgm:t>
    </dgm:pt>
    <dgm:pt modelId="{F5094308-8AD6-4010-9C8A-543FD501A2C5}" type="parTrans" cxnId="{1284528C-EA35-47C5-B0AC-1082D202AD60}">
      <dgm:prSet/>
      <dgm:spPr/>
      <dgm:t>
        <a:bodyPr/>
        <a:lstStyle/>
        <a:p>
          <a:endParaRPr lang="es-ES" sz="2400">
            <a:latin typeface="Montserrat" pitchFamily="2" charset="77"/>
          </a:endParaRPr>
        </a:p>
      </dgm:t>
    </dgm:pt>
    <dgm:pt modelId="{6B179AE0-E170-45BE-BCE1-083A3CF40E23}" type="sibTrans" cxnId="{1284528C-EA35-47C5-B0AC-1082D202AD60}">
      <dgm:prSet/>
      <dgm:spPr/>
      <dgm:t>
        <a:bodyPr/>
        <a:lstStyle/>
        <a:p>
          <a:endParaRPr lang="es-ES" sz="2400">
            <a:latin typeface="Montserrat" pitchFamily="2" charset="77"/>
          </a:endParaRPr>
        </a:p>
      </dgm:t>
    </dgm:pt>
    <dgm:pt modelId="{9A45139E-65D9-4927-9381-6E9528C85D01}">
      <dgm:prSet phldrT="[Texto]" custT="1"/>
      <dgm:spPr/>
      <dgm:t>
        <a:bodyPr/>
        <a:lstStyle/>
        <a:p>
          <a:r>
            <a:rPr lang="es-CO" sz="2400" dirty="0">
              <a:latin typeface="Montserrat" pitchFamily="2" charset="77"/>
            </a:rPr>
            <a:t>Lesiones laringo- traqueales.</a:t>
          </a:r>
        </a:p>
      </dgm:t>
    </dgm:pt>
    <dgm:pt modelId="{D6F7E993-47F0-4E68-9C31-B51019D435E7}" type="parTrans" cxnId="{5A356A1F-E831-4C1B-A27A-DCBA6D4C17A4}">
      <dgm:prSet/>
      <dgm:spPr/>
      <dgm:t>
        <a:bodyPr/>
        <a:lstStyle/>
        <a:p>
          <a:endParaRPr lang="es-ES" sz="2400">
            <a:latin typeface="Montserrat" pitchFamily="2" charset="77"/>
          </a:endParaRPr>
        </a:p>
      </dgm:t>
    </dgm:pt>
    <dgm:pt modelId="{78688F88-3717-4BF7-A461-EFB3FF28A112}" type="sibTrans" cxnId="{5A356A1F-E831-4C1B-A27A-DCBA6D4C17A4}">
      <dgm:prSet/>
      <dgm:spPr/>
      <dgm:t>
        <a:bodyPr/>
        <a:lstStyle/>
        <a:p>
          <a:endParaRPr lang="es-ES" sz="2400">
            <a:latin typeface="Montserrat" pitchFamily="2" charset="77"/>
          </a:endParaRPr>
        </a:p>
      </dgm:t>
    </dgm:pt>
    <dgm:pt modelId="{FDF42013-B30A-4E4B-A434-8ECEA168FC59}">
      <dgm:prSet custT="1"/>
      <dgm:spPr/>
      <dgm:t>
        <a:bodyPr/>
        <a:lstStyle/>
        <a:p>
          <a:r>
            <a:rPr lang="es-CO" sz="2000" dirty="0">
              <a:solidFill>
                <a:srgbClr val="152B48"/>
              </a:solidFill>
              <a:latin typeface="Montserrat" pitchFamily="2" charset="77"/>
            </a:rPr>
            <a:t>Carótida: 5 al 22%, mortalidad del 20 al 30%. </a:t>
          </a:r>
        </a:p>
      </dgm:t>
    </dgm:pt>
    <dgm:pt modelId="{77E83B41-1C38-4003-8E63-C501F2011944}" type="parTrans" cxnId="{39285233-38F4-4BBF-B430-60E9562816F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857AD58-D291-47BA-A49F-2F46772117CA}" type="sibTrans" cxnId="{39285233-38F4-4BBF-B430-60E9562816F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2F76FC2-F5D3-4850-9F61-1566C6571103}">
      <dgm:prSet custT="1"/>
      <dgm:spPr/>
      <dgm:t>
        <a:bodyPr/>
        <a:lstStyle/>
        <a:p>
          <a:r>
            <a:rPr lang="es-CO" sz="2000" dirty="0">
              <a:solidFill>
                <a:srgbClr val="152B48"/>
              </a:solidFill>
              <a:latin typeface="Montserrat" pitchFamily="2" charset="77"/>
            </a:rPr>
            <a:t>Vertebral: 1.3%.</a:t>
          </a:r>
        </a:p>
      </dgm:t>
    </dgm:pt>
    <dgm:pt modelId="{0BD78754-E72E-43A4-A31A-E9CE8D782FC1}" type="parTrans" cxnId="{C5425FDA-908A-42A0-BD59-470F5337900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ABB277AF-564C-4006-B690-27B906F5B5B3}" type="sibTrans" cxnId="{C5425FDA-908A-42A0-BD59-470F5337900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5668451A-B3D3-4B69-BE0A-2F78586B16AF}" type="pres">
      <dgm:prSet presAssocID="{CFCBD2F0-E3A8-4FB6-B80D-0D8AE347F1E4}" presName="Name0" presStyleCnt="0">
        <dgm:presLayoutVars>
          <dgm:dir/>
          <dgm:animLvl val="lvl"/>
          <dgm:resizeHandles val="exact"/>
        </dgm:presLayoutVars>
      </dgm:prSet>
      <dgm:spPr/>
    </dgm:pt>
    <dgm:pt modelId="{A973ABA2-4C7D-4319-B8A4-6C8143A0EBCC}" type="pres">
      <dgm:prSet presAssocID="{E6AD5932-CD86-4144-9ABE-9520212D3C50}" presName="linNode" presStyleCnt="0"/>
      <dgm:spPr/>
    </dgm:pt>
    <dgm:pt modelId="{253E8691-95C7-403F-B580-4064439293DB}" type="pres">
      <dgm:prSet presAssocID="{E6AD5932-CD86-4144-9ABE-9520212D3C50}" presName="parentText" presStyleLbl="node1" presStyleIdx="0" presStyleCnt="3" custScaleY="53670">
        <dgm:presLayoutVars>
          <dgm:chMax val="1"/>
          <dgm:bulletEnabled val="1"/>
        </dgm:presLayoutVars>
      </dgm:prSet>
      <dgm:spPr/>
    </dgm:pt>
    <dgm:pt modelId="{067EA0EA-7B1E-485F-B60E-0604D2FE9EE3}" type="pres">
      <dgm:prSet presAssocID="{E6AD5932-CD86-4144-9ABE-9520212D3C50}" presName="descendantText" presStyleLbl="alignAccFollowNode1" presStyleIdx="0" presStyleCnt="2">
        <dgm:presLayoutVars>
          <dgm:bulletEnabled val="1"/>
        </dgm:presLayoutVars>
      </dgm:prSet>
      <dgm:spPr/>
    </dgm:pt>
    <dgm:pt modelId="{28E7D193-B276-48D4-9C9A-880D61B4F186}" type="pres">
      <dgm:prSet presAssocID="{772C6D80-54A7-4390-BE05-9D0CA3A68850}" presName="sp" presStyleCnt="0"/>
      <dgm:spPr/>
    </dgm:pt>
    <dgm:pt modelId="{710B8FAF-78C8-4C49-9227-66360967EE65}" type="pres">
      <dgm:prSet presAssocID="{A7CA0D90-D59E-4B6F-B71F-0D0F9D893036}" presName="linNode" presStyleCnt="0"/>
      <dgm:spPr/>
    </dgm:pt>
    <dgm:pt modelId="{6363F958-78DF-4574-9E8D-EB0D67A00B40}" type="pres">
      <dgm:prSet presAssocID="{A7CA0D90-D59E-4B6F-B71F-0D0F9D893036}" presName="parentText" presStyleLbl="node1" presStyleIdx="1" presStyleCnt="3" custScaleY="70424">
        <dgm:presLayoutVars>
          <dgm:chMax val="1"/>
          <dgm:bulletEnabled val="1"/>
        </dgm:presLayoutVars>
      </dgm:prSet>
      <dgm:spPr/>
    </dgm:pt>
    <dgm:pt modelId="{8926271F-6A71-4FFD-AD85-E0C3445D5521}" type="pres">
      <dgm:prSet presAssocID="{A7CA0D90-D59E-4B6F-B71F-0D0F9D893036}" presName="descendantText" presStyleLbl="alignAccFollowNode1" presStyleIdx="1" presStyleCnt="2" custScaleY="75953">
        <dgm:presLayoutVars>
          <dgm:bulletEnabled val="1"/>
        </dgm:presLayoutVars>
      </dgm:prSet>
      <dgm:spPr/>
    </dgm:pt>
    <dgm:pt modelId="{5815878D-DE15-4562-9CD6-E505A4A6279B}" type="pres">
      <dgm:prSet presAssocID="{9593E2F4-FB62-41A9-95FC-D0218D12283F}" presName="sp" presStyleCnt="0"/>
      <dgm:spPr/>
    </dgm:pt>
    <dgm:pt modelId="{CDB02494-A7D7-4CA2-AC3D-CE3687D63E29}" type="pres">
      <dgm:prSet presAssocID="{9A45139E-65D9-4927-9381-6E9528C85D01}" presName="linNode" presStyleCnt="0"/>
      <dgm:spPr/>
    </dgm:pt>
    <dgm:pt modelId="{57C9D403-1B30-4F6E-A1B4-20B9D15BA2AC}" type="pres">
      <dgm:prSet presAssocID="{9A45139E-65D9-4927-9381-6E9528C85D01}" presName="parentText" presStyleLbl="node1" presStyleIdx="2" presStyleCnt="3" custScaleX="157641" custScaleY="63120">
        <dgm:presLayoutVars>
          <dgm:chMax val="1"/>
          <dgm:bulletEnabled val="1"/>
        </dgm:presLayoutVars>
      </dgm:prSet>
      <dgm:spPr/>
    </dgm:pt>
  </dgm:ptLst>
  <dgm:cxnLst>
    <dgm:cxn modelId="{5A356A1F-E831-4C1B-A27A-DCBA6D4C17A4}" srcId="{CFCBD2F0-E3A8-4FB6-B80D-0D8AE347F1E4}" destId="{9A45139E-65D9-4927-9381-6E9528C85D01}" srcOrd="2" destOrd="0" parTransId="{D6F7E993-47F0-4E68-9C31-B51019D435E7}" sibTransId="{78688F88-3717-4BF7-A461-EFB3FF28A112}"/>
    <dgm:cxn modelId="{5D61C520-126D-4D53-82E6-9B573F073AA4}" type="presOf" srcId="{9A45139E-65D9-4927-9381-6E9528C85D01}" destId="{57C9D403-1B30-4F6E-A1B4-20B9D15BA2AC}" srcOrd="0" destOrd="0" presId="urn:microsoft.com/office/officeart/2005/8/layout/vList5"/>
    <dgm:cxn modelId="{6D2A8724-5BCA-455B-B3B3-AE2421EF1ED0}" type="presOf" srcId="{CFCBD2F0-E3A8-4FB6-B80D-0D8AE347F1E4}" destId="{5668451A-B3D3-4B69-BE0A-2F78586B16AF}" srcOrd="0" destOrd="0" presId="urn:microsoft.com/office/officeart/2005/8/layout/vList5"/>
    <dgm:cxn modelId="{46A3052B-492C-44E7-BE72-8C919A4CC84C}" type="presOf" srcId="{E6AD5932-CD86-4144-9ABE-9520212D3C50}" destId="{253E8691-95C7-403F-B580-4064439293DB}" srcOrd="0" destOrd="0" presId="urn:microsoft.com/office/officeart/2005/8/layout/vList5"/>
    <dgm:cxn modelId="{39285233-38F4-4BBF-B430-60E9562816F2}" srcId="{E6AD5932-CD86-4144-9ABE-9520212D3C50}" destId="{FDF42013-B30A-4E4B-A434-8ECEA168FC59}" srcOrd="1" destOrd="0" parTransId="{77E83B41-1C38-4003-8E63-C501F2011944}" sibTransId="{3857AD58-D291-47BA-A49F-2F46772117CA}"/>
    <dgm:cxn modelId="{A051F88A-CBD5-4A62-B868-8CAC0AB6A287}" type="presOf" srcId="{FDF42013-B30A-4E4B-A434-8ECEA168FC59}" destId="{067EA0EA-7B1E-485F-B60E-0604D2FE9EE3}" srcOrd="0" destOrd="1" presId="urn:microsoft.com/office/officeart/2005/8/layout/vList5"/>
    <dgm:cxn modelId="{1284528C-EA35-47C5-B0AC-1082D202AD60}" srcId="{A7CA0D90-D59E-4B6F-B71F-0D0F9D893036}" destId="{CC4D0082-94D1-4F32-9117-0A0799C65F27}" srcOrd="0" destOrd="0" parTransId="{F5094308-8AD6-4010-9C8A-543FD501A2C5}" sibTransId="{6B179AE0-E170-45BE-BCE1-083A3CF40E23}"/>
    <dgm:cxn modelId="{F0562D95-D991-4B86-B0AA-E35D788C93C3}" type="presOf" srcId="{BEA584AF-FB81-4DF6-9AC7-32D03A83428F}" destId="{067EA0EA-7B1E-485F-B60E-0604D2FE9EE3}" srcOrd="0" destOrd="0" presId="urn:microsoft.com/office/officeart/2005/8/layout/vList5"/>
    <dgm:cxn modelId="{567291A7-5988-471F-98FF-77C8F9243B3D}" srcId="{E6AD5932-CD86-4144-9ABE-9520212D3C50}" destId="{BEA584AF-FB81-4DF6-9AC7-32D03A83428F}" srcOrd="0" destOrd="0" parTransId="{D69E26C4-92E2-4758-A7A2-C73AACFAD215}" sibTransId="{ACDAF499-1B18-46B2-A987-67FFB7EE652C}"/>
    <dgm:cxn modelId="{A4B643D0-B4E3-48D6-95C9-1B3A35F5ACA1}" type="presOf" srcId="{32F76FC2-F5D3-4850-9F61-1566C6571103}" destId="{067EA0EA-7B1E-485F-B60E-0604D2FE9EE3}" srcOrd="0" destOrd="2" presId="urn:microsoft.com/office/officeart/2005/8/layout/vList5"/>
    <dgm:cxn modelId="{6308CAD3-6691-4660-9F2C-92B1684767F2}" type="presOf" srcId="{A7CA0D90-D59E-4B6F-B71F-0D0F9D893036}" destId="{6363F958-78DF-4574-9E8D-EB0D67A00B40}" srcOrd="0" destOrd="0" presId="urn:microsoft.com/office/officeart/2005/8/layout/vList5"/>
    <dgm:cxn modelId="{C5425FDA-908A-42A0-BD59-470F53379009}" srcId="{E6AD5932-CD86-4144-9ABE-9520212D3C50}" destId="{32F76FC2-F5D3-4850-9F61-1566C6571103}" srcOrd="2" destOrd="0" parTransId="{0BD78754-E72E-43A4-A31A-E9CE8D782FC1}" sibTransId="{ABB277AF-564C-4006-B690-27B906F5B5B3}"/>
    <dgm:cxn modelId="{199915E7-E40E-4427-A3C2-5067BD4EC82B}" type="presOf" srcId="{CC4D0082-94D1-4F32-9117-0A0799C65F27}" destId="{8926271F-6A71-4FFD-AD85-E0C3445D5521}" srcOrd="0" destOrd="0" presId="urn:microsoft.com/office/officeart/2005/8/layout/vList5"/>
    <dgm:cxn modelId="{EC9C38ED-0F82-469B-B2F1-47E58D54FE2F}" srcId="{CFCBD2F0-E3A8-4FB6-B80D-0D8AE347F1E4}" destId="{A7CA0D90-D59E-4B6F-B71F-0D0F9D893036}" srcOrd="1" destOrd="0" parTransId="{61B52623-FECB-4F19-BA05-A240CD82E5B3}" sibTransId="{9593E2F4-FB62-41A9-95FC-D0218D12283F}"/>
    <dgm:cxn modelId="{DED409F0-3858-4CC3-8991-7F4CA467039C}" srcId="{CFCBD2F0-E3A8-4FB6-B80D-0D8AE347F1E4}" destId="{E6AD5932-CD86-4144-9ABE-9520212D3C50}" srcOrd="0" destOrd="0" parTransId="{D3F36B15-9D0D-4367-AC8B-7192935442E9}" sibTransId="{772C6D80-54A7-4390-BE05-9D0CA3A68850}"/>
    <dgm:cxn modelId="{3083E7F7-6EEA-4422-B358-BA0E0041EB7D}" type="presParOf" srcId="{5668451A-B3D3-4B69-BE0A-2F78586B16AF}" destId="{A973ABA2-4C7D-4319-B8A4-6C8143A0EBCC}" srcOrd="0" destOrd="0" presId="urn:microsoft.com/office/officeart/2005/8/layout/vList5"/>
    <dgm:cxn modelId="{73983708-FFB3-4425-AA43-1C2937C21EEC}" type="presParOf" srcId="{A973ABA2-4C7D-4319-B8A4-6C8143A0EBCC}" destId="{253E8691-95C7-403F-B580-4064439293DB}" srcOrd="0" destOrd="0" presId="urn:microsoft.com/office/officeart/2005/8/layout/vList5"/>
    <dgm:cxn modelId="{7617885D-C54C-4ED6-A80B-0C5C9527E166}" type="presParOf" srcId="{A973ABA2-4C7D-4319-B8A4-6C8143A0EBCC}" destId="{067EA0EA-7B1E-485F-B60E-0604D2FE9EE3}" srcOrd="1" destOrd="0" presId="urn:microsoft.com/office/officeart/2005/8/layout/vList5"/>
    <dgm:cxn modelId="{68F14E7B-BBCE-49FB-8096-4D55F57F4D7D}" type="presParOf" srcId="{5668451A-B3D3-4B69-BE0A-2F78586B16AF}" destId="{28E7D193-B276-48D4-9C9A-880D61B4F186}" srcOrd="1" destOrd="0" presId="urn:microsoft.com/office/officeart/2005/8/layout/vList5"/>
    <dgm:cxn modelId="{D4CED4BC-934D-47E3-A542-B8770FB17460}" type="presParOf" srcId="{5668451A-B3D3-4B69-BE0A-2F78586B16AF}" destId="{710B8FAF-78C8-4C49-9227-66360967EE65}" srcOrd="2" destOrd="0" presId="urn:microsoft.com/office/officeart/2005/8/layout/vList5"/>
    <dgm:cxn modelId="{755E581D-0160-45D4-9BA8-02B5FA1C8C6A}" type="presParOf" srcId="{710B8FAF-78C8-4C49-9227-66360967EE65}" destId="{6363F958-78DF-4574-9E8D-EB0D67A00B40}" srcOrd="0" destOrd="0" presId="urn:microsoft.com/office/officeart/2005/8/layout/vList5"/>
    <dgm:cxn modelId="{8F15DB84-B2ED-4B78-800F-8933DB54ED3E}" type="presParOf" srcId="{710B8FAF-78C8-4C49-9227-66360967EE65}" destId="{8926271F-6A71-4FFD-AD85-E0C3445D5521}" srcOrd="1" destOrd="0" presId="urn:microsoft.com/office/officeart/2005/8/layout/vList5"/>
    <dgm:cxn modelId="{CCC00ADE-E890-4DAB-A30B-08FDFD82EE9C}" type="presParOf" srcId="{5668451A-B3D3-4B69-BE0A-2F78586B16AF}" destId="{5815878D-DE15-4562-9CD6-E505A4A6279B}" srcOrd="3" destOrd="0" presId="urn:microsoft.com/office/officeart/2005/8/layout/vList5"/>
    <dgm:cxn modelId="{1257A702-0DC3-4240-AA34-B4423D165493}" type="presParOf" srcId="{5668451A-B3D3-4B69-BE0A-2F78586B16AF}" destId="{CDB02494-A7D7-4CA2-AC3D-CE3687D63E29}" srcOrd="4" destOrd="0" presId="urn:microsoft.com/office/officeart/2005/8/layout/vList5"/>
    <dgm:cxn modelId="{F8D51DB7-91AD-49C7-8D3C-FDDB4C4F64D0}" type="presParOf" srcId="{CDB02494-A7D7-4CA2-AC3D-CE3687D63E29}" destId="{57C9D403-1B30-4F6E-A1B4-20B9D15BA2A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6C6872-26E6-5741-9230-DC5BDA7DA771}" type="doc">
      <dgm:prSet loTypeId="urn:microsoft.com/office/officeart/2005/8/layout/chevron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E568650F-EA9F-B14D-9C22-659E66D7FB65}">
      <dgm:prSet phldrT="[Texto]"/>
      <dgm:spPr/>
      <dgm:t>
        <a:bodyPr/>
        <a:lstStyle/>
        <a:p>
          <a:r>
            <a:rPr lang="es-CO" dirty="0">
              <a:latin typeface="Montserrat" pitchFamily="2" charset="77"/>
            </a:rPr>
            <a:t>OVA por trauma laringotraqueal o hematoma sofocante.</a:t>
          </a:r>
          <a:endParaRPr lang="es-ES" dirty="0">
            <a:latin typeface="Montserrat" pitchFamily="2" charset="77"/>
          </a:endParaRPr>
        </a:p>
      </dgm:t>
    </dgm:pt>
    <dgm:pt modelId="{1ED1B819-AC0F-8441-9083-B44C5F070BD7}" type="parTrans" cxnId="{E4513C85-7956-5445-946D-2868869F3F4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5E0264E2-FE63-A344-BB23-92C965B1A9EB}" type="sibTrans" cxnId="{E4513C85-7956-5445-946D-2868869F3F4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940EFEE3-3724-2043-BB00-DF8A85205C14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Neumotórax a tensión.</a:t>
          </a:r>
        </a:p>
      </dgm:t>
    </dgm:pt>
    <dgm:pt modelId="{863FC32F-BBE1-BF4C-96E4-E4B0ED3A0E66}" type="parTrans" cxnId="{C8038F65-4EDE-0F4D-A50B-838F63AE116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5AD3489D-04B7-464F-B4C5-FB9BC7BD9260}" type="sibTrans" cxnId="{C8038F65-4EDE-0F4D-A50B-838F63AE116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5325258E-ED7D-D64C-8D6C-FCB01B6FE376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Sangrado masivo al exterior o a la cavidad torácica.</a:t>
          </a:r>
        </a:p>
      </dgm:t>
    </dgm:pt>
    <dgm:pt modelId="{8DCF54C4-E56F-2B4D-94E8-462A46EC9E18}" type="parTrans" cxnId="{BBAEBC7C-B4EC-CC45-8A20-83BAEA14CF8C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C07BA05D-DE85-0F4A-BC49-86269ACB3016}" type="sibTrans" cxnId="{BBAEBC7C-B4EC-CC45-8A20-83BAEA14CF8C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7D9FA4DD-3E10-FE40-92A0-0462C7F4F941}">
      <dgm:prSet/>
      <dgm:spPr/>
      <dgm:t>
        <a:bodyPr/>
        <a:lstStyle/>
        <a:p>
          <a:r>
            <a:rPr lang="es-CO" dirty="0">
              <a:latin typeface="Montserrat" pitchFamily="2" charset="77"/>
            </a:rPr>
            <a:t>Lesión medular o ACV isquémico por oclusión carotídea.</a:t>
          </a:r>
        </a:p>
      </dgm:t>
    </dgm:pt>
    <dgm:pt modelId="{19B17546-0213-4D44-8305-0FC78FC770E8}" type="parTrans" cxnId="{7724B393-C9AB-6E46-A60B-987F87574FF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40CED255-1FD7-E04C-AD2C-D1E520C4BC87}" type="sibTrans" cxnId="{7724B393-C9AB-6E46-A60B-987F87574FF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1E079046-B950-F544-91A5-F0A7B54DC63D}" type="pres">
      <dgm:prSet presAssocID="{046C6872-26E6-5741-9230-DC5BDA7DA771}" presName="Name0" presStyleCnt="0">
        <dgm:presLayoutVars>
          <dgm:dir/>
          <dgm:animLvl val="lvl"/>
          <dgm:resizeHandles val="exact"/>
        </dgm:presLayoutVars>
      </dgm:prSet>
      <dgm:spPr/>
    </dgm:pt>
    <dgm:pt modelId="{5A2B7F93-E105-DD4D-BD2C-92C862CC5EAF}" type="pres">
      <dgm:prSet presAssocID="{E568650F-EA9F-B14D-9C22-659E66D7FB65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7861434-6061-2546-83B6-C348F2357912}" type="pres">
      <dgm:prSet presAssocID="{5E0264E2-FE63-A344-BB23-92C965B1A9EB}" presName="parTxOnlySpace" presStyleCnt="0"/>
      <dgm:spPr/>
    </dgm:pt>
    <dgm:pt modelId="{09BD83E7-F7E7-344E-AD48-FBE61105828F}" type="pres">
      <dgm:prSet presAssocID="{940EFEE3-3724-2043-BB00-DF8A85205C14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2EBFAF1-6C66-C942-BDF4-1C1A31C7D5DC}" type="pres">
      <dgm:prSet presAssocID="{5AD3489D-04B7-464F-B4C5-FB9BC7BD9260}" presName="parTxOnlySpace" presStyleCnt="0"/>
      <dgm:spPr/>
    </dgm:pt>
    <dgm:pt modelId="{8CD5C5CC-2579-0742-8089-974FE2C34014}" type="pres">
      <dgm:prSet presAssocID="{5325258E-ED7D-D64C-8D6C-FCB01B6FE37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0F77DC99-BF87-0E4E-8239-BA574C3F4710}" type="pres">
      <dgm:prSet presAssocID="{C07BA05D-DE85-0F4A-BC49-86269ACB3016}" presName="parTxOnlySpace" presStyleCnt="0"/>
      <dgm:spPr/>
    </dgm:pt>
    <dgm:pt modelId="{0558A043-4A05-1144-A480-E24F8E6AE5C1}" type="pres">
      <dgm:prSet presAssocID="{7D9FA4DD-3E10-FE40-92A0-0462C7F4F94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B91301D-3932-1442-8F3D-E4612E662E42}" type="presOf" srcId="{7D9FA4DD-3E10-FE40-92A0-0462C7F4F941}" destId="{0558A043-4A05-1144-A480-E24F8E6AE5C1}" srcOrd="0" destOrd="0" presId="urn:microsoft.com/office/officeart/2005/8/layout/chevron1"/>
    <dgm:cxn modelId="{4E441465-B185-0245-9920-BE3332C23D40}" type="presOf" srcId="{5325258E-ED7D-D64C-8D6C-FCB01B6FE376}" destId="{8CD5C5CC-2579-0742-8089-974FE2C34014}" srcOrd="0" destOrd="0" presId="urn:microsoft.com/office/officeart/2005/8/layout/chevron1"/>
    <dgm:cxn modelId="{C8038F65-4EDE-0F4D-A50B-838F63AE1162}" srcId="{046C6872-26E6-5741-9230-DC5BDA7DA771}" destId="{940EFEE3-3724-2043-BB00-DF8A85205C14}" srcOrd="1" destOrd="0" parTransId="{863FC32F-BBE1-BF4C-96E4-E4B0ED3A0E66}" sibTransId="{5AD3489D-04B7-464F-B4C5-FB9BC7BD9260}"/>
    <dgm:cxn modelId="{BBAEBC7C-B4EC-CC45-8A20-83BAEA14CF8C}" srcId="{046C6872-26E6-5741-9230-DC5BDA7DA771}" destId="{5325258E-ED7D-D64C-8D6C-FCB01B6FE376}" srcOrd="2" destOrd="0" parTransId="{8DCF54C4-E56F-2B4D-94E8-462A46EC9E18}" sibTransId="{C07BA05D-DE85-0F4A-BC49-86269ACB3016}"/>
    <dgm:cxn modelId="{F71CBD82-5198-4B46-95C8-36D3A8AB8E56}" type="presOf" srcId="{046C6872-26E6-5741-9230-DC5BDA7DA771}" destId="{1E079046-B950-F544-91A5-F0A7B54DC63D}" srcOrd="0" destOrd="0" presId="urn:microsoft.com/office/officeart/2005/8/layout/chevron1"/>
    <dgm:cxn modelId="{E4513C85-7956-5445-946D-2868869F3F4E}" srcId="{046C6872-26E6-5741-9230-DC5BDA7DA771}" destId="{E568650F-EA9F-B14D-9C22-659E66D7FB65}" srcOrd="0" destOrd="0" parTransId="{1ED1B819-AC0F-8441-9083-B44C5F070BD7}" sibTransId="{5E0264E2-FE63-A344-BB23-92C965B1A9EB}"/>
    <dgm:cxn modelId="{7724B393-C9AB-6E46-A60B-987F87574FF7}" srcId="{046C6872-26E6-5741-9230-DC5BDA7DA771}" destId="{7D9FA4DD-3E10-FE40-92A0-0462C7F4F941}" srcOrd="3" destOrd="0" parTransId="{19B17546-0213-4D44-8305-0FC78FC770E8}" sibTransId="{40CED255-1FD7-E04C-AD2C-D1E520C4BC87}"/>
    <dgm:cxn modelId="{684BEECA-81A1-5249-92B9-778C7A7CD207}" type="presOf" srcId="{940EFEE3-3724-2043-BB00-DF8A85205C14}" destId="{09BD83E7-F7E7-344E-AD48-FBE61105828F}" srcOrd="0" destOrd="0" presId="urn:microsoft.com/office/officeart/2005/8/layout/chevron1"/>
    <dgm:cxn modelId="{C04C23EC-8A56-1443-B4C5-BF9FED42CED4}" type="presOf" srcId="{E568650F-EA9F-B14D-9C22-659E66D7FB65}" destId="{5A2B7F93-E105-DD4D-BD2C-92C862CC5EAF}" srcOrd="0" destOrd="0" presId="urn:microsoft.com/office/officeart/2005/8/layout/chevron1"/>
    <dgm:cxn modelId="{CA5E53B3-DB0C-E14E-8B93-2B7302257A16}" type="presParOf" srcId="{1E079046-B950-F544-91A5-F0A7B54DC63D}" destId="{5A2B7F93-E105-DD4D-BD2C-92C862CC5EAF}" srcOrd="0" destOrd="0" presId="urn:microsoft.com/office/officeart/2005/8/layout/chevron1"/>
    <dgm:cxn modelId="{DB309B2A-B42D-4241-8C79-BA5E4CE083C1}" type="presParOf" srcId="{1E079046-B950-F544-91A5-F0A7B54DC63D}" destId="{D7861434-6061-2546-83B6-C348F2357912}" srcOrd="1" destOrd="0" presId="urn:microsoft.com/office/officeart/2005/8/layout/chevron1"/>
    <dgm:cxn modelId="{A31C97CC-DAA9-3C44-A81C-D4D82C92FF1F}" type="presParOf" srcId="{1E079046-B950-F544-91A5-F0A7B54DC63D}" destId="{09BD83E7-F7E7-344E-AD48-FBE61105828F}" srcOrd="2" destOrd="0" presId="urn:microsoft.com/office/officeart/2005/8/layout/chevron1"/>
    <dgm:cxn modelId="{2ED8A60C-5CCD-0548-92C4-883DF860C63D}" type="presParOf" srcId="{1E079046-B950-F544-91A5-F0A7B54DC63D}" destId="{72EBFAF1-6C66-C942-BDF4-1C1A31C7D5DC}" srcOrd="3" destOrd="0" presId="urn:microsoft.com/office/officeart/2005/8/layout/chevron1"/>
    <dgm:cxn modelId="{A65F864D-DD5E-1C4C-A0A7-FB7F6859A4F5}" type="presParOf" srcId="{1E079046-B950-F544-91A5-F0A7B54DC63D}" destId="{8CD5C5CC-2579-0742-8089-974FE2C34014}" srcOrd="4" destOrd="0" presId="urn:microsoft.com/office/officeart/2005/8/layout/chevron1"/>
    <dgm:cxn modelId="{912C84D8-C754-534D-A614-05E4896BCE5D}" type="presParOf" srcId="{1E079046-B950-F544-91A5-F0A7B54DC63D}" destId="{0F77DC99-BF87-0E4E-8239-BA574C3F4710}" srcOrd="5" destOrd="0" presId="urn:microsoft.com/office/officeart/2005/8/layout/chevron1"/>
    <dgm:cxn modelId="{EDC05B6A-790C-8544-9F46-B390014A4CBC}" type="presParOf" srcId="{1E079046-B950-F544-91A5-F0A7B54DC63D}" destId="{0558A043-4A05-1144-A480-E24F8E6AE5C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801521-5709-544A-9E3C-C53A8B00EF6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49C0186-4749-754E-9517-EBB50C396B07}">
      <dgm:prSet phldrT="[Texto]"/>
      <dgm:spPr>
        <a:solidFill>
          <a:srgbClr val="152B48"/>
        </a:solidFill>
      </dgm:spPr>
      <dgm:t>
        <a:bodyPr/>
        <a:lstStyle/>
        <a:p>
          <a:r>
            <a:rPr lang="es-ES" b="0" dirty="0">
              <a:latin typeface="Montserrat" pitchFamily="2" charset="77"/>
            </a:rPr>
            <a:t>Signos duros:</a:t>
          </a:r>
        </a:p>
      </dgm:t>
    </dgm:pt>
    <dgm:pt modelId="{BF2B0535-739D-8346-9312-27DD9FC9A2C0}" type="parTrans" cxnId="{83979C0B-0EF7-2D4D-A9BF-019FDEF26174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297EC7CB-DB81-3B42-AE0E-BB7A636371EA}" type="sibTrans" cxnId="{83979C0B-0EF7-2D4D-A9BF-019FDEF26174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A9F0DD20-624A-1D46-AFF7-28480B66EEA9}">
      <dgm:prSet phldrT="[Texto]"/>
      <dgm:spPr/>
      <dgm:t>
        <a:bodyPr/>
        <a:lstStyle/>
        <a:p>
          <a:r>
            <a:rPr lang="es-ES" b="0" dirty="0">
              <a:solidFill>
                <a:srgbClr val="152B48"/>
              </a:solidFill>
              <a:latin typeface="Montserrat" pitchFamily="2" charset="77"/>
            </a:rPr>
            <a:t>Hematoma expansivo.</a:t>
          </a:r>
        </a:p>
      </dgm:t>
    </dgm:pt>
    <dgm:pt modelId="{D8FCF8D7-8437-C84E-A6E6-D735005A2C36}" type="parTrans" cxnId="{8DFB4867-5706-B946-A719-179D1FDA6207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0145BCEA-F6A4-834A-AF0B-C5A4C10D9DE6}" type="sibTrans" cxnId="{8DFB4867-5706-B946-A719-179D1FDA6207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08B3274D-1540-C042-8A2B-E6F5449DC8C7}">
      <dgm:prSet phldrT="[Texto]"/>
      <dgm:spPr/>
      <dgm:t>
        <a:bodyPr/>
        <a:lstStyle/>
        <a:p>
          <a:r>
            <a:rPr lang="es-ES" b="0" dirty="0">
              <a:solidFill>
                <a:srgbClr val="152B48"/>
              </a:solidFill>
              <a:latin typeface="Montserrat" pitchFamily="2" charset="77"/>
            </a:rPr>
            <a:t>Soplo.</a:t>
          </a:r>
        </a:p>
      </dgm:t>
    </dgm:pt>
    <dgm:pt modelId="{A118733A-E7BE-CC47-BE10-BCCF86FF627D}" type="parTrans" cxnId="{F2DD0FEF-AE95-8E41-BE34-2C6DF0B32300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377B58C4-2581-674F-8421-FF842E5DBFCB}" type="sibTrans" cxnId="{F2DD0FEF-AE95-8E41-BE34-2C6DF0B32300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91EA1041-E60D-A54B-8FE4-5B2E191A111B}">
      <dgm:prSet phldrT="[Texto]"/>
      <dgm:spPr>
        <a:solidFill>
          <a:srgbClr val="152B48"/>
        </a:solidFill>
      </dgm:spPr>
      <dgm:t>
        <a:bodyPr/>
        <a:lstStyle/>
        <a:p>
          <a:r>
            <a:rPr lang="es-ES" b="0" dirty="0">
              <a:latin typeface="Montserrat" pitchFamily="2" charset="77"/>
            </a:rPr>
            <a:t>Signos blandos:</a:t>
          </a:r>
        </a:p>
      </dgm:t>
    </dgm:pt>
    <dgm:pt modelId="{3149385A-E065-7642-A528-2D75E749E777}" type="parTrans" cxnId="{A833296C-C95F-794B-803C-40941B52C7DE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9EA710E6-2312-8343-B886-B9499B6BE902}" type="sibTrans" cxnId="{A833296C-C95F-794B-803C-40941B52C7DE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23EA5241-E5DB-EB4C-8B2B-DA8465576B75}">
      <dgm:prSet phldrT="[Texto]"/>
      <dgm:spPr/>
      <dgm:t>
        <a:bodyPr/>
        <a:lstStyle/>
        <a:p>
          <a:r>
            <a:rPr lang="es-ES" b="0" dirty="0">
              <a:solidFill>
                <a:srgbClr val="152B48"/>
              </a:solidFill>
              <a:latin typeface="Montserrat" pitchFamily="2" charset="77"/>
            </a:rPr>
            <a:t>Hematoma.</a:t>
          </a:r>
        </a:p>
      </dgm:t>
    </dgm:pt>
    <dgm:pt modelId="{680B7935-2E94-074C-BFD7-6F07971F218D}" type="parTrans" cxnId="{42AF6315-0615-124D-A076-0AA24555CB68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E3A7FFBB-A3AB-C44F-A652-039A655765EC}" type="sibTrans" cxnId="{42AF6315-0615-124D-A076-0AA24555CB68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F0E7027A-D949-9A45-87DF-89612434E282}">
      <dgm:prSet phldrT="[Texto]"/>
      <dgm:spPr/>
      <dgm:t>
        <a:bodyPr/>
        <a:lstStyle/>
        <a:p>
          <a:r>
            <a:rPr lang="es-ES" b="0" dirty="0">
              <a:solidFill>
                <a:srgbClr val="152B48"/>
              </a:solidFill>
              <a:latin typeface="Montserrat" pitchFamily="2" charset="77"/>
            </a:rPr>
            <a:t>Síndrome de </a:t>
          </a:r>
          <a:r>
            <a:rPr lang="es-ES" b="0" dirty="0" err="1">
              <a:solidFill>
                <a:srgbClr val="152B48"/>
              </a:solidFill>
              <a:latin typeface="Montserrat" pitchFamily="2" charset="77"/>
            </a:rPr>
            <a:t>Horner</a:t>
          </a:r>
          <a:r>
            <a:rPr lang="es-ES" b="0" dirty="0">
              <a:solidFill>
                <a:srgbClr val="152B48"/>
              </a:solidFill>
              <a:latin typeface="Montserrat" pitchFamily="2" charset="77"/>
            </a:rPr>
            <a:t>.</a:t>
          </a:r>
        </a:p>
      </dgm:t>
    </dgm:pt>
    <dgm:pt modelId="{3A51022C-A823-EE4B-A68D-D07B74E047C6}" type="parTrans" cxnId="{D9747393-5149-D442-BAD1-05AF45EE70A2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467D7268-8E74-4249-8F84-CE7392968563}" type="sibTrans" cxnId="{D9747393-5149-D442-BAD1-05AF45EE70A2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E9D19E13-67BF-884A-8C2B-03661FCC4C95}">
      <dgm:prSet phldrT="[Texto]"/>
      <dgm:spPr/>
      <dgm:t>
        <a:bodyPr/>
        <a:lstStyle/>
        <a:p>
          <a:r>
            <a:rPr lang="es-ES" b="0" dirty="0" err="1">
              <a:solidFill>
                <a:srgbClr val="152B48"/>
              </a:solidFill>
              <a:latin typeface="Montserrat" pitchFamily="2" charset="77"/>
            </a:rPr>
            <a:t>Thrill</a:t>
          </a:r>
          <a:r>
            <a:rPr lang="es-ES" b="0" dirty="0">
              <a:solidFill>
                <a:srgbClr val="152B48"/>
              </a:solidFill>
              <a:latin typeface="Montserrat" pitchFamily="2" charset="77"/>
            </a:rPr>
            <a:t>.</a:t>
          </a:r>
        </a:p>
      </dgm:t>
    </dgm:pt>
    <dgm:pt modelId="{0CB94176-B8DD-174B-87D2-0AB63EFB121B}" type="parTrans" cxnId="{BBD52BCB-8446-364B-8C15-7EE8CA505CCC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CA04AC3A-0FCE-AA41-8499-E4D38DE20F2C}" type="sibTrans" cxnId="{BBD52BCB-8446-364B-8C15-7EE8CA505CCC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FCF3477B-34DC-DB4C-9C56-00E88D508975}">
      <dgm:prSet phldrT="[Texto]"/>
      <dgm:spPr/>
      <dgm:t>
        <a:bodyPr/>
        <a:lstStyle/>
        <a:p>
          <a:r>
            <a:rPr lang="es-ES" b="0" dirty="0">
              <a:solidFill>
                <a:srgbClr val="152B48"/>
              </a:solidFill>
              <a:latin typeface="Montserrat" pitchFamily="2" charset="77"/>
            </a:rPr>
            <a:t>Sangrado pulsátil.</a:t>
          </a:r>
        </a:p>
      </dgm:t>
    </dgm:pt>
    <dgm:pt modelId="{4022605A-0C42-EF46-B9A1-495A9FDFB881}" type="parTrans" cxnId="{D9AA547B-AF5F-3B42-88EE-20AC48B2AF19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3ACAD9C4-2D2C-DC4E-8961-F978FF8959D8}" type="sibTrans" cxnId="{D9AA547B-AF5F-3B42-88EE-20AC48B2AF19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BFDACD70-59FF-FE4C-B175-372BAB6FB404}">
      <dgm:prSet phldrT="[Texto]"/>
      <dgm:spPr/>
      <dgm:t>
        <a:bodyPr/>
        <a:lstStyle/>
        <a:p>
          <a:r>
            <a:rPr lang="es-ES" b="0" dirty="0">
              <a:solidFill>
                <a:srgbClr val="152B48"/>
              </a:solidFill>
              <a:latin typeface="Montserrat" pitchFamily="2" charset="77"/>
            </a:rPr>
            <a:t>Déficit neurológico nuevo o en evolución.</a:t>
          </a:r>
        </a:p>
      </dgm:t>
    </dgm:pt>
    <dgm:pt modelId="{A70E95CD-EACC-EB43-9E85-DFF4EB03E2A5}" type="parTrans" cxnId="{FBE0D9C3-5126-6E45-9FF0-8182AD2D8EA1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40D6E7C9-3ADE-E946-B1B3-BD27A061718D}" type="sibTrans" cxnId="{FBE0D9C3-5126-6E45-9FF0-8182AD2D8EA1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7D243A36-CCB7-3F4D-A0FA-38ED2880FAF3}">
      <dgm:prSet phldrT="[Texto]"/>
      <dgm:spPr/>
      <dgm:t>
        <a:bodyPr/>
        <a:lstStyle/>
        <a:p>
          <a:r>
            <a:rPr lang="es-ES" b="0" dirty="0">
              <a:solidFill>
                <a:srgbClr val="152B48"/>
              </a:solidFill>
              <a:latin typeface="Montserrat" pitchFamily="2" charset="77"/>
            </a:rPr>
            <a:t>Ausencia de pulsos temporales.</a:t>
          </a:r>
        </a:p>
      </dgm:t>
    </dgm:pt>
    <dgm:pt modelId="{912A6364-53DC-D640-AA5C-BDE1AFD0DC27}" type="parTrans" cxnId="{2586D47D-5492-9044-BC47-1658BD2E5D38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1F04F748-2B94-DA4B-AA85-9CFC18FED116}" type="sibTrans" cxnId="{2586D47D-5492-9044-BC47-1658BD2E5D38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CB24FBAD-0D42-374C-AD6F-1AC7112A4F45}">
      <dgm:prSet phldrT="[Texto]"/>
      <dgm:spPr/>
      <dgm:t>
        <a:bodyPr/>
        <a:lstStyle/>
        <a:p>
          <a:r>
            <a:rPr lang="es-ES" b="0" dirty="0">
              <a:solidFill>
                <a:srgbClr val="152B48"/>
              </a:solidFill>
              <a:latin typeface="Montserrat" pitchFamily="2" charset="77"/>
            </a:rPr>
            <a:t>Historia de sangrado.</a:t>
          </a:r>
        </a:p>
      </dgm:t>
    </dgm:pt>
    <dgm:pt modelId="{7EACB144-64EC-3B4A-9C67-8A99A02FAAD0}" type="parTrans" cxnId="{0C0C0925-A375-454A-BD75-1334F1E39DDE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BCFFC101-B8D7-1F4D-AD2E-510FB1B5F082}" type="sibTrans" cxnId="{0C0C0925-A375-454A-BD75-1334F1E39DDE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46BBEE0B-2BEC-F145-BB66-0F302F2A5CB5}">
      <dgm:prSet phldrT="[Texto]"/>
      <dgm:spPr/>
      <dgm:t>
        <a:bodyPr/>
        <a:lstStyle/>
        <a:p>
          <a:r>
            <a:rPr lang="es-ES" b="0" dirty="0">
              <a:solidFill>
                <a:srgbClr val="152B48"/>
              </a:solidFill>
              <a:latin typeface="Montserrat" pitchFamily="2" charset="77"/>
            </a:rPr>
            <a:t>Trayecto vascular.</a:t>
          </a:r>
        </a:p>
      </dgm:t>
    </dgm:pt>
    <dgm:pt modelId="{AE868795-8C09-014C-A5F7-FC9DC07EEA12}" type="parTrans" cxnId="{4F118623-4091-2249-BA9C-3C937292483B}">
      <dgm:prSet/>
      <dgm:spPr/>
      <dgm:t>
        <a:bodyPr/>
        <a:lstStyle/>
        <a:p>
          <a:endParaRPr lang="es-ES" b="0">
            <a:latin typeface="Montserrat" pitchFamily="2" charset="77"/>
          </a:endParaRPr>
        </a:p>
      </dgm:t>
    </dgm:pt>
    <dgm:pt modelId="{D1298301-51B3-4F4F-B33D-89238E2C8CFE}" type="sibTrans" cxnId="{4F118623-4091-2249-BA9C-3C937292483B}">
      <dgm:prSet/>
      <dgm:spPr/>
      <dgm:t>
        <a:bodyPr/>
        <a:lstStyle/>
        <a:p>
          <a:endParaRPr lang="en-US" b="0">
            <a:latin typeface="Montserrat" pitchFamily="2" charset="77"/>
          </a:endParaRPr>
        </a:p>
      </dgm:t>
    </dgm:pt>
    <dgm:pt modelId="{1CE14748-FC6D-C64E-BEE1-889E5B9FA366}" type="pres">
      <dgm:prSet presAssocID="{BC801521-5709-544A-9E3C-C53A8B00EF6D}" presName="linear" presStyleCnt="0">
        <dgm:presLayoutVars>
          <dgm:animLvl val="lvl"/>
          <dgm:resizeHandles val="exact"/>
        </dgm:presLayoutVars>
      </dgm:prSet>
      <dgm:spPr/>
    </dgm:pt>
    <dgm:pt modelId="{FD11621D-9DD9-B24D-A3E9-664A4162A80A}" type="pres">
      <dgm:prSet presAssocID="{049C0186-4749-754E-9517-EBB50C396B07}" presName="parentText" presStyleLbl="node1" presStyleIdx="0" presStyleCnt="2" custLinFactNeighborY="-12631">
        <dgm:presLayoutVars>
          <dgm:chMax val="0"/>
          <dgm:bulletEnabled val="1"/>
        </dgm:presLayoutVars>
      </dgm:prSet>
      <dgm:spPr/>
    </dgm:pt>
    <dgm:pt modelId="{18685E7A-8AF0-874A-BFDF-E4AA2DD4ECC0}" type="pres">
      <dgm:prSet presAssocID="{049C0186-4749-754E-9517-EBB50C396B07}" presName="childText" presStyleLbl="revTx" presStyleIdx="0" presStyleCnt="2">
        <dgm:presLayoutVars>
          <dgm:bulletEnabled val="1"/>
        </dgm:presLayoutVars>
      </dgm:prSet>
      <dgm:spPr/>
    </dgm:pt>
    <dgm:pt modelId="{10CAC349-9267-3747-A0E5-A740BC6D85BB}" type="pres">
      <dgm:prSet presAssocID="{91EA1041-E60D-A54B-8FE4-5B2E191A111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76903A9-7942-FE41-84A8-C08AA09DB81B}" type="pres">
      <dgm:prSet presAssocID="{91EA1041-E60D-A54B-8FE4-5B2E191A111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7B2A506-C9B7-2642-B974-620AC9952505}" type="presOf" srcId="{F0E7027A-D949-9A45-87DF-89612434E282}" destId="{976903A9-7942-FE41-84A8-C08AA09DB81B}" srcOrd="0" destOrd="2" presId="urn:microsoft.com/office/officeart/2005/8/layout/vList2"/>
    <dgm:cxn modelId="{83979C0B-0EF7-2D4D-A9BF-019FDEF26174}" srcId="{BC801521-5709-544A-9E3C-C53A8B00EF6D}" destId="{049C0186-4749-754E-9517-EBB50C396B07}" srcOrd="0" destOrd="0" parTransId="{BF2B0535-739D-8346-9312-27DD9FC9A2C0}" sibTransId="{297EC7CB-DB81-3B42-AE0E-BB7A636371EA}"/>
    <dgm:cxn modelId="{42AF6315-0615-124D-A076-0AA24555CB68}" srcId="{91EA1041-E60D-A54B-8FE4-5B2E191A111B}" destId="{23EA5241-E5DB-EB4C-8B2B-DA8465576B75}" srcOrd="0" destOrd="0" parTransId="{680B7935-2E94-074C-BFD7-6F07971F218D}" sibTransId="{E3A7FFBB-A3AB-C44F-A652-039A655765EC}"/>
    <dgm:cxn modelId="{0BF3921D-5B20-7642-BAD2-586CE66DEC5C}" type="presOf" srcId="{FCF3477B-34DC-DB4C-9C56-00E88D508975}" destId="{18685E7A-8AF0-874A-BFDF-E4AA2DD4ECC0}" srcOrd="0" destOrd="1" presId="urn:microsoft.com/office/officeart/2005/8/layout/vList2"/>
    <dgm:cxn modelId="{4F118623-4091-2249-BA9C-3C937292483B}" srcId="{91EA1041-E60D-A54B-8FE4-5B2E191A111B}" destId="{46BBEE0B-2BEC-F145-BB66-0F302F2A5CB5}" srcOrd="3" destOrd="0" parTransId="{AE868795-8C09-014C-A5F7-FC9DC07EEA12}" sibTransId="{D1298301-51B3-4F4F-B33D-89238E2C8CFE}"/>
    <dgm:cxn modelId="{0C0C0925-A375-454A-BD75-1334F1E39DDE}" srcId="{91EA1041-E60D-A54B-8FE4-5B2E191A111B}" destId="{CB24FBAD-0D42-374C-AD6F-1AC7112A4F45}" srcOrd="1" destOrd="0" parTransId="{7EACB144-64EC-3B4A-9C67-8A99A02FAAD0}" sibTransId="{BCFFC101-B8D7-1F4D-AD2E-510FB1B5F082}"/>
    <dgm:cxn modelId="{DFDC523B-659F-DF44-BD7F-7C71EFFB13E6}" type="presOf" srcId="{CB24FBAD-0D42-374C-AD6F-1AC7112A4F45}" destId="{976903A9-7942-FE41-84A8-C08AA09DB81B}" srcOrd="0" destOrd="1" presId="urn:microsoft.com/office/officeart/2005/8/layout/vList2"/>
    <dgm:cxn modelId="{F0C14961-E212-3847-8163-A907B960F85C}" type="presOf" srcId="{E9D19E13-67BF-884A-8C2B-03661FCC4C95}" destId="{18685E7A-8AF0-874A-BFDF-E4AA2DD4ECC0}" srcOrd="0" destOrd="3" presId="urn:microsoft.com/office/officeart/2005/8/layout/vList2"/>
    <dgm:cxn modelId="{8DFB4867-5706-B946-A719-179D1FDA6207}" srcId="{049C0186-4749-754E-9517-EBB50C396B07}" destId="{A9F0DD20-624A-1D46-AFF7-28480B66EEA9}" srcOrd="0" destOrd="0" parTransId="{D8FCF8D7-8437-C84E-A6E6-D735005A2C36}" sibTransId="{0145BCEA-F6A4-834A-AF0B-C5A4C10D9DE6}"/>
    <dgm:cxn modelId="{A59B014A-B3E6-9140-AF53-BF372D2F167D}" type="presOf" srcId="{049C0186-4749-754E-9517-EBB50C396B07}" destId="{FD11621D-9DD9-B24D-A3E9-664A4162A80A}" srcOrd="0" destOrd="0" presId="urn:microsoft.com/office/officeart/2005/8/layout/vList2"/>
    <dgm:cxn modelId="{A833296C-C95F-794B-803C-40941B52C7DE}" srcId="{BC801521-5709-544A-9E3C-C53A8B00EF6D}" destId="{91EA1041-E60D-A54B-8FE4-5B2E191A111B}" srcOrd="1" destOrd="0" parTransId="{3149385A-E065-7642-A528-2D75E749E777}" sibTransId="{9EA710E6-2312-8343-B886-B9499B6BE902}"/>
    <dgm:cxn modelId="{10677270-F4F7-C140-905F-9312063E1904}" type="presOf" srcId="{91EA1041-E60D-A54B-8FE4-5B2E191A111B}" destId="{10CAC349-9267-3747-A0E5-A740BC6D85BB}" srcOrd="0" destOrd="0" presId="urn:microsoft.com/office/officeart/2005/8/layout/vList2"/>
    <dgm:cxn modelId="{6CF31951-4A14-8142-8DF8-4EE089C35508}" type="presOf" srcId="{A9F0DD20-624A-1D46-AFF7-28480B66EEA9}" destId="{18685E7A-8AF0-874A-BFDF-E4AA2DD4ECC0}" srcOrd="0" destOrd="0" presId="urn:microsoft.com/office/officeart/2005/8/layout/vList2"/>
    <dgm:cxn modelId="{D9AA547B-AF5F-3B42-88EE-20AC48B2AF19}" srcId="{049C0186-4749-754E-9517-EBB50C396B07}" destId="{FCF3477B-34DC-DB4C-9C56-00E88D508975}" srcOrd="1" destOrd="0" parTransId="{4022605A-0C42-EF46-B9A1-495A9FDFB881}" sibTransId="{3ACAD9C4-2D2C-DC4E-8961-F978FF8959D8}"/>
    <dgm:cxn modelId="{2586D47D-5492-9044-BC47-1658BD2E5D38}" srcId="{049C0186-4749-754E-9517-EBB50C396B07}" destId="{7D243A36-CCB7-3F4D-A0FA-38ED2880FAF3}" srcOrd="5" destOrd="0" parTransId="{912A6364-53DC-D640-AA5C-BDE1AFD0DC27}" sibTransId="{1F04F748-2B94-DA4B-AA85-9CFC18FED116}"/>
    <dgm:cxn modelId="{21DB648F-69BC-D44B-AD65-0D71131435C3}" type="presOf" srcId="{BFDACD70-59FF-FE4C-B175-372BAB6FB404}" destId="{18685E7A-8AF0-874A-BFDF-E4AA2DD4ECC0}" srcOrd="0" destOrd="4" presId="urn:microsoft.com/office/officeart/2005/8/layout/vList2"/>
    <dgm:cxn modelId="{D9747393-5149-D442-BAD1-05AF45EE70A2}" srcId="{91EA1041-E60D-A54B-8FE4-5B2E191A111B}" destId="{F0E7027A-D949-9A45-87DF-89612434E282}" srcOrd="2" destOrd="0" parTransId="{3A51022C-A823-EE4B-A68D-D07B74E047C6}" sibTransId="{467D7268-8E74-4249-8F84-CE7392968563}"/>
    <dgm:cxn modelId="{D361E393-E248-614D-A083-F95DF466C47A}" type="presOf" srcId="{46BBEE0B-2BEC-F145-BB66-0F302F2A5CB5}" destId="{976903A9-7942-FE41-84A8-C08AA09DB81B}" srcOrd="0" destOrd="3" presId="urn:microsoft.com/office/officeart/2005/8/layout/vList2"/>
    <dgm:cxn modelId="{D8D8EBAF-4996-944A-A12E-1DE89B88150A}" type="presOf" srcId="{23EA5241-E5DB-EB4C-8B2B-DA8465576B75}" destId="{976903A9-7942-FE41-84A8-C08AA09DB81B}" srcOrd="0" destOrd="0" presId="urn:microsoft.com/office/officeart/2005/8/layout/vList2"/>
    <dgm:cxn modelId="{3B7FD2BE-A77E-8048-8816-45F2299F6BC1}" type="presOf" srcId="{7D243A36-CCB7-3F4D-A0FA-38ED2880FAF3}" destId="{18685E7A-8AF0-874A-BFDF-E4AA2DD4ECC0}" srcOrd="0" destOrd="5" presId="urn:microsoft.com/office/officeart/2005/8/layout/vList2"/>
    <dgm:cxn modelId="{FBE0D9C3-5126-6E45-9FF0-8182AD2D8EA1}" srcId="{049C0186-4749-754E-9517-EBB50C396B07}" destId="{BFDACD70-59FF-FE4C-B175-372BAB6FB404}" srcOrd="4" destOrd="0" parTransId="{A70E95CD-EACC-EB43-9E85-DFF4EB03E2A5}" sibTransId="{40D6E7C9-3ADE-E946-B1B3-BD27A061718D}"/>
    <dgm:cxn modelId="{BBD52BCB-8446-364B-8C15-7EE8CA505CCC}" srcId="{049C0186-4749-754E-9517-EBB50C396B07}" destId="{E9D19E13-67BF-884A-8C2B-03661FCC4C95}" srcOrd="3" destOrd="0" parTransId="{0CB94176-B8DD-174B-87D2-0AB63EFB121B}" sibTransId="{CA04AC3A-0FCE-AA41-8499-E4D38DE20F2C}"/>
    <dgm:cxn modelId="{F801B8DA-596E-7F45-A5F1-2A22488C1EA8}" type="presOf" srcId="{BC801521-5709-544A-9E3C-C53A8B00EF6D}" destId="{1CE14748-FC6D-C64E-BEE1-889E5B9FA366}" srcOrd="0" destOrd="0" presId="urn:microsoft.com/office/officeart/2005/8/layout/vList2"/>
    <dgm:cxn modelId="{F2DD0FEF-AE95-8E41-BE34-2C6DF0B32300}" srcId="{049C0186-4749-754E-9517-EBB50C396B07}" destId="{08B3274D-1540-C042-8A2B-E6F5449DC8C7}" srcOrd="2" destOrd="0" parTransId="{A118733A-E7BE-CC47-BE10-BCCF86FF627D}" sibTransId="{377B58C4-2581-674F-8421-FF842E5DBFCB}"/>
    <dgm:cxn modelId="{CE6E66FC-B40D-AE4A-8B12-19E65AF91829}" type="presOf" srcId="{08B3274D-1540-C042-8A2B-E6F5449DC8C7}" destId="{18685E7A-8AF0-874A-BFDF-E4AA2DD4ECC0}" srcOrd="0" destOrd="2" presId="urn:microsoft.com/office/officeart/2005/8/layout/vList2"/>
    <dgm:cxn modelId="{EF378716-C2B7-BA4D-A754-649E028CE62C}" type="presParOf" srcId="{1CE14748-FC6D-C64E-BEE1-889E5B9FA366}" destId="{FD11621D-9DD9-B24D-A3E9-664A4162A80A}" srcOrd="0" destOrd="0" presId="urn:microsoft.com/office/officeart/2005/8/layout/vList2"/>
    <dgm:cxn modelId="{7D7F4CE1-D647-024E-86D8-489841467720}" type="presParOf" srcId="{1CE14748-FC6D-C64E-BEE1-889E5B9FA366}" destId="{18685E7A-8AF0-874A-BFDF-E4AA2DD4ECC0}" srcOrd="1" destOrd="0" presId="urn:microsoft.com/office/officeart/2005/8/layout/vList2"/>
    <dgm:cxn modelId="{9163C7AA-FADB-D746-AFB8-AFF9387DA0E3}" type="presParOf" srcId="{1CE14748-FC6D-C64E-BEE1-889E5B9FA366}" destId="{10CAC349-9267-3747-A0E5-A740BC6D85BB}" srcOrd="2" destOrd="0" presId="urn:microsoft.com/office/officeart/2005/8/layout/vList2"/>
    <dgm:cxn modelId="{ABF0186A-30EC-3C49-93D5-E24740ADE94B}" type="presParOf" srcId="{1CE14748-FC6D-C64E-BEE1-889E5B9FA366}" destId="{976903A9-7942-FE41-84A8-C08AA09DB81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801521-5709-544A-9E3C-C53A8B00EF6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49C0186-4749-754E-9517-EBB50C396B07}">
      <dgm:prSet phldrT="[Texto]"/>
      <dgm:spPr>
        <a:solidFill>
          <a:srgbClr val="152B48"/>
        </a:solidFill>
      </dgm:spPr>
      <dgm:t>
        <a:bodyPr/>
        <a:lstStyle/>
        <a:p>
          <a:r>
            <a:rPr lang="es-ES" dirty="0">
              <a:latin typeface="Montserrat" pitchFamily="2" charset="77"/>
            </a:rPr>
            <a:t>Signos duros:</a:t>
          </a:r>
        </a:p>
      </dgm:t>
    </dgm:pt>
    <dgm:pt modelId="{BF2B0535-739D-8346-9312-27DD9FC9A2C0}" type="parTrans" cxnId="{83979C0B-0EF7-2D4D-A9BF-019FDEF2617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97EC7CB-DB81-3B42-AE0E-BB7A636371EA}" type="sibTrans" cxnId="{83979C0B-0EF7-2D4D-A9BF-019FDEF2617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A9F0DD20-624A-1D46-AFF7-28480B66EEA9}">
      <dgm:prSet phldrT="[Texto]"/>
      <dgm:spPr/>
      <dgm:t>
        <a:bodyPr/>
        <a:lstStyle/>
        <a:p>
          <a:r>
            <a:rPr lang="es-CO" b="1" i="0" u="none" dirty="0">
              <a:solidFill>
                <a:srgbClr val="152B48"/>
              </a:solidFill>
              <a:latin typeface="Montserrat" pitchFamily="2" charset="77"/>
            </a:rPr>
            <a:t>Disnea</a:t>
          </a:r>
          <a:r>
            <a:rPr lang="es-CO" b="1" i="0" u="none" baseline="0" dirty="0">
              <a:solidFill>
                <a:srgbClr val="152B48"/>
              </a:solidFill>
              <a:latin typeface="Montserrat" pitchFamily="2" charset="77"/>
            </a:rPr>
            <a:t> intensa.</a:t>
          </a:r>
          <a:endParaRPr lang="es-ES" dirty="0">
            <a:solidFill>
              <a:srgbClr val="152B48"/>
            </a:solidFill>
            <a:latin typeface="Montserrat" pitchFamily="2" charset="77"/>
          </a:endParaRPr>
        </a:p>
      </dgm:t>
    </dgm:pt>
    <dgm:pt modelId="{D8FCF8D7-8437-C84E-A6E6-D735005A2C36}" type="parTrans" cxnId="{8DFB4867-5706-B946-A719-179D1FDA620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0145BCEA-F6A4-834A-AF0B-C5A4C10D9DE6}" type="sibTrans" cxnId="{8DFB4867-5706-B946-A719-179D1FDA620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91EA1041-E60D-A54B-8FE4-5B2E191A111B}">
      <dgm:prSet phldrT="[Texto]"/>
      <dgm:spPr>
        <a:solidFill>
          <a:srgbClr val="152B48"/>
        </a:solidFill>
      </dgm:spPr>
      <dgm:t>
        <a:bodyPr/>
        <a:lstStyle/>
        <a:p>
          <a:r>
            <a:rPr lang="es-ES" dirty="0">
              <a:latin typeface="Montserrat" pitchFamily="2" charset="77"/>
            </a:rPr>
            <a:t>Signos blandos:</a:t>
          </a:r>
        </a:p>
      </dgm:t>
    </dgm:pt>
    <dgm:pt modelId="{3149385A-E065-7642-A528-2D75E749E777}" type="parTrans" cxnId="{A833296C-C95F-794B-803C-40941B52C7D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9EA710E6-2312-8343-B886-B9499B6BE902}" type="sibTrans" cxnId="{A833296C-C95F-794B-803C-40941B52C7D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3EA5241-E5DB-EB4C-8B2B-DA8465576B75}">
      <dgm:prSet phldrT="[Texto]"/>
      <dgm:spPr/>
      <dgm:t>
        <a:bodyPr/>
        <a:lstStyle/>
        <a:p>
          <a:r>
            <a:rPr lang="es-ES" b="1" i="0" u="none" dirty="0">
              <a:solidFill>
                <a:srgbClr val="152B48"/>
              </a:solidFill>
              <a:latin typeface="Montserrat" pitchFamily="2" charset="77"/>
            </a:rPr>
            <a:t>Disfonía.</a:t>
          </a:r>
          <a:endParaRPr lang="es-ES" dirty="0">
            <a:solidFill>
              <a:srgbClr val="152B48"/>
            </a:solidFill>
            <a:latin typeface="Montserrat" pitchFamily="2" charset="77"/>
          </a:endParaRPr>
        </a:p>
      </dgm:t>
    </dgm:pt>
    <dgm:pt modelId="{680B7935-2E94-074C-BFD7-6F07971F218D}" type="parTrans" cxnId="{42AF6315-0615-124D-A076-0AA24555CB68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E3A7FFBB-A3AB-C44F-A652-039A655765EC}" type="sibTrans" cxnId="{42AF6315-0615-124D-A076-0AA24555CB68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4FA9E9B6-511B-D042-B1A3-4A2FCBEE60D6}">
      <dgm:prSet/>
      <dgm:spPr/>
      <dgm:t>
        <a:bodyPr/>
        <a:lstStyle/>
        <a:p>
          <a:r>
            <a:rPr lang="es-CO" b="0" i="0" u="none" dirty="0">
              <a:solidFill>
                <a:srgbClr val="152B48"/>
              </a:solidFill>
              <a:latin typeface="Montserrat" pitchFamily="2" charset="77"/>
            </a:rPr>
            <a:t>Herida soplante.</a:t>
          </a:r>
        </a:p>
      </dgm:t>
    </dgm:pt>
    <dgm:pt modelId="{645D9617-7FDB-7740-8F29-4895BB3A496C}" type="parTrans" cxnId="{85E3A951-6220-EA43-9BE1-D1ED6A01F180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1C31B837-E936-9D4A-8F76-D158B77BB6CB}" type="sibTrans" cxnId="{85E3A951-6220-EA43-9BE1-D1ED6A01F180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A55A19CE-824A-CC4A-B656-25B8DF408542}">
      <dgm:prSet/>
      <dgm:spPr/>
      <dgm:t>
        <a:bodyPr/>
        <a:lstStyle/>
        <a:p>
          <a:r>
            <a:rPr lang="es-ES" b="0" i="0" u="none" dirty="0">
              <a:solidFill>
                <a:srgbClr val="152B48"/>
              </a:solidFill>
              <a:latin typeface="Montserrat" pitchFamily="2" charset="77"/>
            </a:rPr>
            <a:t>Hemoptisis.</a:t>
          </a:r>
          <a:endParaRPr lang="es-CO" b="0" i="0" u="none" dirty="0">
            <a:solidFill>
              <a:srgbClr val="152B48"/>
            </a:solidFill>
            <a:latin typeface="Montserrat" pitchFamily="2" charset="77"/>
          </a:endParaRPr>
        </a:p>
      </dgm:t>
    </dgm:pt>
    <dgm:pt modelId="{847FF908-4181-A34B-83A6-2FC8B8211E11}" type="parTrans" cxnId="{499FCCD4-DFB2-D24F-AEB7-338EEFB4CC6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A62995C-5705-894D-BB43-ECEFF54CF248}" type="sibTrans" cxnId="{499FCCD4-DFB2-D24F-AEB7-338EEFB4CC6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83515D86-A0A8-BD4D-BC6C-3D3B315F5CFF}">
      <dgm:prSet/>
      <dgm:spPr/>
      <dgm:t>
        <a:bodyPr/>
        <a:lstStyle/>
        <a:p>
          <a:r>
            <a:rPr lang="es-ES" b="0" i="0" u="none" dirty="0">
              <a:solidFill>
                <a:srgbClr val="152B48"/>
              </a:solidFill>
              <a:latin typeface="Montserrat" pitchFamily="2" charset="77"/>
            </a:rPr>
            <a:t>Estridor.</a:t>
          </a:r>
          <a:endParaRPr lang="es-CO" b="0" i="0" u="none" dirty="0">
            <a:solidFill>
              <a:srgbClr val="152B48"/>
            </a:solidFill>
            <a:latin typeface="Montserrat" pitchFamily="2" charset="77"/>
          </a:endParaRPr>
        </a:p>
      </dgm:t>
    </dgm:pt>
    <dgm:pt modelId="{C853B20D-8980-F044-B1BC-4F93BC5EDFD0}" type="parTrans" cxnId="{BD3EAD17-D1E7-2848-A158-39ADC9BC8C1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C1F45198-46AF-E148-9AC1-11538623BA63}" type="sibTrans" cxnId="{BD3EAD17-D1E7-2848-A158-39ADC9BC8C1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4313389-740C-BB44-B5D9-5FE16B0EBA5A}">
      <dgm:prSet/>
      <dgm:spPr/>
      <dgm:t>
        <a:bodyPr/>
        <a:lstStyle/>
        <a:p>
          <a:r>
            <a:rPr lang="es-ES" b="0" i="0" u="none" dirty="0">
              <a:solidFill>
                <a:srgbClr val="152B48"/>
              </a:solidFill>
              <a:latin typeface="Montserrat" pitchFamily="2" charset="77"/>
            </a:rPr>
            <a:t>Enfisema subcutáneo.</a:t>
          </a:r>
          <a:endParaRPr lang="es-CO" b="0" i="0" u="none" dirty="0">
            <a:solidFill>
              <a:srgbClr val="152B48"/>
            </a:solidFill>
            <a:latin typeface="Montserrat" pitchFamily="2" charset="77"/>
          </a:endParaRPr>
        </a:p>
      </dgm:t>
    </dgm:pt>
    <dgm:pt modelId="{040D8C18-BA12-8248-8918-A5997AD97B78}" type="parTrans" cxnId="{FE4CD475-C98B-3245-B52D-CC07B66F7EC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DBCF84CB-EEE5-6C42-9B02-9C1439F249A6}" type="sibTrans" cxnId="{FE4CD475-C98B-3245-B52D-CC07B66F7EC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09896158-5868-AA40-BB47-D0079956C9C2}">
      <dgm:prSet/>
      <dgm:spPr/>
      <dgm:t>
        <a:bodyPr/>
        <a:lstStyle/>
        <a:p>
          <a:r>
            <a:rPr lang="es-ES" b="0" i="0" u="none" dirty="0" err="1">
              <a:solidFill>
                <a:srgbClr val="152B48"/>
              </a:solidFill>
              <a:latin typeface="Montserrat" pitchFamily="2" charset="77"/>
            </a:rPr>
            <a:t>Neumomediastino</a:t>
          </a:r>
          <a:r>
            <a:rPr lang="es-ES" b="0" i="0" u="none" dirty="0">
              <a:solidFill>
                <a:srgbClr val="152B48"/>
              </a:solidFill>
              <a:latin typeface="Montserrat" pitchFamily="2" charset="77"/>
            </a:rPr>
            <a:t>.</a:t>
          </a:r>
          <a:endParaRPr lang="es-CO" b="0" i="0" u="none" dirty="0">
            <a:solidFill>
              <a:srgbClr val="152B48"/>
            </a:solidFill>
            <a:latin typeface="Montserrat" pitchFamily="2" charset="77"/>
          </a:endParaRPr>
        </a:p>
      </dgm:t>
    </dgm:pt>
    <dgm:pt modelId="{11461846-1FA6-AE4F-B8EC-F21A00C2E52A}" type="parTrans" cxnId="{48B3853C-4907-D142-B31B-18BE2E8AD52F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49241BF-92BB-3A46-844B-A3C55FDC6EBA}" type="sibTrans" cxnId="{48B3853C-4907-D142-B31B-18BE2E8AD52F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1CE14748-FC6D-C64E-BEE1-889E5B9FA366}" type="pres">
      <dgm:prSet presAssocID="{BC801521-5709-544A-9E3C-C53A8B00EF6D}" presName="linear" presStyleCnt="0">
        <dgm:presLayoutVars>
          <dgm:animLvl val="lvl"/>
          <dgm:resizeHandles val="exact"/>
        </dgm:presLayoutVars>
      </dgm:prSet>
      <dgm:spPr/>
    </dgm:pt>
    <dgm:pt modelId="{FD11621D-9DD9-B24D-A3E9-664A4162A80A}" type="pres">
      <dgm:prSet presAssocID="{049C0186-4749-754E-9517-EBB50C396B0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8685E7A-8AF0-874A-BFDF-E4AA2DD4ECC0}" type="pres">
      <dgm:prSet presAssocID="{049C0186-4749-754E-9517-EBB50C396B07}" presName="childText" presStyleLbl="revTx" presStyleIdx="0" presStyleCnt="2">
        <dgm:presLayoutVars>
          <dgm:bulletEnabled val="1"/>
        </dgm:presLayoutVars>
      </dgm:prSet>
      <dgm:spPr/>
    </dgm:pt>
    <dgm:pt modelId="{10CAC349-9267-3747-A0E5-A740BC6D85BB}" type="pres">
      <dgm:prSet presAssocID="{91EA1041-E60D-A54B-8FE4-5B2E191A111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76903A9-7942-FE41-84A8-C08AA09DB81B}" type="pres">
      <dgm:prSet presAssocID="{91EA1041-E60D-A54B-8FE4-5B2E191A111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137B007-4F32-D04B-9993-18F75D11D5AA}" type="presOf" srcId="{83515D86-A0A8-BD4D-BC6C-3D3B315F5CFF}" destId="{976903A9-7942-FE41-84A8-C08AA09DB81B}" srcOrd="0" destOrd="2" presId="urn:microsoft.com/office/officeart/2005/8/layout/vList2"/>
    <dgm:cxn modelId="{83979C0B-0EF7-2D4D-A9BF-019FDEF26174}" srcId="{BC801521-5709-544A-9E3C-C53A8B00EF6D}" destId="{049C0186-4749-754E-9517-EBB50C396B07}" srcOrd="0" destOrd="0" parTransId="{BF2B0535-739D-8346-9312-27DD9FC9A2C0}" sibTransId="{297EC7CB-DB81-3B42-AE0E-BB7A636371EA}"/>
    <dgm:cxn modelId="{42AF6315-0615-124D-A076-0AA24555CB68}" srcId="{91EA1041-E60D-A54B-8FE4-5B2E191A111B}" destId="{23EA5241-E5DB-EB4C-8B2B-DA8465576B75}" srcOrd="0" destOrd="0" parTransId="{680B7935-2E94-074C-BFD7-6F07971F218D}" sibTransId="{E3A7FFBB-A3AB-C44F-A652-039A655765EC}"/>
    <dgm:cxn modelId="{BD3EAD17-D1E7-2848-A158-39ADC9BC8C14}" srcId="{91EA1041-E60D-A54B-8FE4-5B2E191A111B}" destId="{83515D86-A0A8-BD4D-BC6C-3D3B315F5CFF}" srcOrd="2" destOrd="0" parTransId="{C853B20D-8980-F044-B1BC-4F93BC5EDFD0}" sibTransId="{C1F45198-46AF-E148-9AC1-11538623BA63}"/>
    <dgm:cxn modelId="{21A21525-7B9C-244C-B67A-9B9E9F138869}" type="presOf" srcId="{A55A19CE-824A-CC4A-B656-25B8DF408542}" destId="{976903A9-7942-FE41-84A8-C08AA09DB81B}" srcOrd="0" destOrd="1" presId="urn:microsoft.com/office/officeart/2005/8/layout/vList2"/>
    <dgm:cxn modelId="{48B3853C-4907-D142-B31B-18BE2E8AD52F}" srcId="{91EA1041-E60D-A54B-8FE4-5B2E191A111B}" destId="{09896158-5868-AA40-BB47-D0079956C9C2}" srcOrd="4" destOrd="0" parTransId="{11461846-1FA6-AE4F-B8EC-F21A00C2E52A}" sibTransId="{249241BF-92BB-3A46-844B-A3C55FDC6EBA}"/>
    <dgm:cxn modelId="{8DFB4867-5706-B946-A719-179D1FDA6207}" srcId="{049C0186-4749-754E-9517-EBB50C396B07}" destId="{A9F0DD20-624A-1D46-AFF7-28480B66EEA9}" srcOrd="0" destOrd="0" parTransId="{D8FCF8D7-8437-C84E-A6E6-D735005A2C36}" sibTransId="{0145BCEA-F6A4-834A-AF0B-C5A4C10D9DE6}"/>
    <dgm:cxn modelId="{812F5767-DEDA-A34C-AA89-802F78F26EAA}" type="presOf" srcId="{4FA9E9B6-511B-D042-B1A3-4A2FCBEE60D6}" destId="{18685E7A-8AF0-874A-BFDF-E4AA2DD4ECC0}" srcOrd="0" destOrd="1" presId="urn:microsoft.com/office/officeart/2005/8/layout/vList2"/>
    <dgm:cxn modelId="{A59B014A-B3E6-9140-AF53-BF372D2F167D}" type="presOf" srcId="{049C0186-4749-754E-9517-EBB50C396B07}" destId="{FD11621D-9DD9-B24D-A3E9-664A4162A80A}" srcOrd="0" destOrd="0" presId="urn:microsoft.com/office/officeart/2005/8/layout/vList2"/>
    <dgm:cxn modelId="{E711466B-7708-444D-86D9-4810D5DC3A59}" type="presOf" srcId="{09896158-5868-AA40-BB47-D0079956C9C2}" destId="{976903A9-7942-FE41-84A8-C08AA09DB81B}" srcOrd="0" destOrd="4" presId="urn:microsoft.com/office/officeart/2005/8/layout/vList2"/>
    <dgm:cxn modelId="{A833296C-C95F-794B-803C-40941B52C7DE}" srcId="{BC801521-5709-544A-9E3C-C53A8B00EF6D}" destId="{91EA1041-E60D-A54B-8FE4-5B2E191A111B}" srcOrd="1" destOrd="0" parTransId="{3149385A-E065-7642-A528-2D75E749E777}" sibTransId="{9EA710E6-2312-8343-B886-B9499B6BE902}"/>
    <dgm:cxn modelId="{24D07F4D-3C5E-FF43-A80F-46E4A80B2D45}" type="presOf" srcId="{34313389-740C-BB44-B5D9-5FE16B0EBA5A}" destId="{976903A9-7942-FE41-84A8-C08AA09DB81B}" srcOrd="0" destOrd="3" presId="urn:microsoft.com/office/officeart/2005/8/layout/vList2"/>
    <dgm:cxn modelId="{10677270-F4F7-C140-905F-9312063E1904}" type="presOf" srcId="{91EA1041-E60D-A54B-8FE4-5B2E191A111B}" destId="{10CAC349-9267-3747-A0E5-A740BC6D85BB}" srcOrd="0" destOrd="0" presId="urn:microsoft.com/office/officeart/2005/8/layout/vList2"/>
    <dgm:cxn modelId="{6CF31951-4A14-8142-8DF8-4EE089C35508}" type="presOf" srcId="{A9F0DD20-624A-1D46-AFF7-28480B66EEA9}" destId="{18685E7A-8AF0-874A-BFDF-E4AA2DD4ECC0}" srcOrd="0" destOrd="0" presId="urn:microsoft.com/office/officeart/2005/8/layout/vList2"/>
    <dgm:cxn modelId="{85E3A951-6220-EA43-9BE1-D1ED6A01F180}" srcId="{049C0186-4749-754E-9517-EBB50C396B07}" destId="{4FA9E9B6-511B-D042-B1A3-4A2FCBEE60D6}" srcOrd="1" destOrd="0" parTransId="{645D9617-7FDB-7740-8F29-4895BB3A496C}" sibTransId="{1C31B837-E936-9D4A-8F76-D158B77BB6CB}"/>
    <dgm:cxn modelId="{FE4CD475-C98B-3245-B52D-CC07B66F7EC4}" srcId="{91EA1041-E60D-A54B-8FE4-5B2E191A111B}" destId="{34313389-740C-BB44-B5D9-5FE16B0EBA5A}" srcOrd="3" destOrd="0" parTransId="{040D8C18-BA12-8248-8918-A5997AD97B78}" sibTransId="{DBCF84CB-EEE5-6C42-9B02-9C1439F249A6}"/>
    <dgm:cxn modelId="{D8D8EBAF-4996-944A-A12E-1DE89B88150A}" type="presOf" srcId="{23EA5241-E5DB-EB4C-8B2B-DA8465576B75}" destId="{976903A9-7942-FE41-84A8-C08AA09DB81B}" srcOrd="0" destOrd="0" presId="urn:microsoft.com/office/officeart/2005/8/layout/vList2"/>
    <dgm:cxn modelId="{499FCCD4-DFB2-D24F-AEB7-338EEFB4CC67}" srcId="{91EA1041-E60D-A54B-8FE4-5B2E191A111B}" destId="{A55A19CE-824A-CC4A-B656-25B8DF408542}" srcOrd="1" destOrd="0" parTransId="{847FF908-4181-A34B-83A6-2FC8B8211E11}" sibTransId="{3A62995C-5705-894D-BB43-ECEFF54CF248}"/>
    <dgm:cxn modelId="{F801B8DA-596E-7F45-A5F1-2A22488C1EA8}" type="presOf" srcId="{BC801521-5709-544A-9E3C-C53A8B00EF6D}" destId="{1CE14748-FC6D-C64E-BEE1-889E5B9FA366}" srcOrd="0" destOrd="0" presId="urn:microsoft.com/office/officeart/2005/8/layout/vList2"/>
    <dgm:cxn modelId="{EF378716-C2B7-BA4D-A754-649E028CE62C}" type="presParOf" srcId="{1CE14748-FC6D-C64E-BEE1-889E5B9FA366}" destId="{FD11621D-9DD9-B24D-A3E9-664A4162A80A}" srcOrd="0" destOrd="0" presId="urn:microsoft.com/office/officeart/2005/8/layout/vList2"/>
    <dgm:cxn modelId="{7D7F4CE1-D647-024E-86D8-489841467720}" type="presParOf" srcId="{1CE14748-FC6D-C64E-BEE1-889E5B9FA366}" destId="{18685E7A-8AF0-874A-BFDF-E4AA2DD4ECC0}" srcOrd="1" destOrd="0" presId="urn:microsoft.com/office/officeart/2005/8/layout/vList2"/>
    <dgm:cxn modelId="{9163C7AA-FADB-D746-AFB8-AFF9387DA0E3}" type="presParOf" srcId="{1CE14748-FC6D-C64E-BEE1-889E5B9FA366}" destId="{10CAC349-9267-3747-A0E5-A740BC6D85BB}" srcOrd="2" destOrd="0" presId="urn:microsoft.com/office/officeart/2005/8/layout/vList2"/>
    <dgm:cxn modelId="{ABF0186A-30EC-3C49-93D5-E24740ADE94B}" type="presParOf" srcId="{1CE14748-FC6D-C64E-BEE1-889E5B9FA366}" destId="{976903A9-7942-FE41-84A8-C08AA09DB81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801521-5709-544A-9E3C-C53A8B00EF6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49C0186-4749-754E-9517-EBB50C396B07}">
      <dgm:prSet phldrT="[Texto]"/>
      <dgm:spPr>
        <a:solidFill>
          <a:srgbClr val="152B48"/>
        </a:solidFill>
      </dgm:spPr>
      <dgm:t>
        <a:bodyPr/>
        <a:lstStyle/>
        <a:p>
          <a:r>
            <a:rPr lang="es-ES" dirty="0">
              <a:latin typeface="Montserrat" pitchFamily="2" charset="77"/>
            </a:rPr>
            <a:t>Signos duros:</a:t>
          </a:r>
        </a:p>
      </dgm:t>
    </dgm:pt>
    <dgm:pt modelId="{BF2B0535-739D-8346-9312-27DD9FC9A2C0}" type="parTrans" cxnId="{83979C0B-0EF7-2D4D-A9BF-019FDEF2617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97EC7CB-DB81-3B42-AE0E-BB7A636371EA}" type="sibTrans" cxnId="{83979C0B-0EF7-2D4D-A9BF-019FDEF2617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A9F0DD20-624A-1D46-AFF7-28480B66EEA9}">
      <dgm:prSet phldrT="[Texto]"/>
      <dgm:spPr/>
      <dgm:t>
        <a:bodyPr/>
        <a:lstStyle/>
        <a:p>
          <a:r>
            <a:rPr lang="es-ES" b="1" i="0" u="none" dirty="0">
              <a:solidFill>
                <a:srgbClr val="152B48"/>
              </a:solidFill>
              <a:latin typeface="Montserrat" pitchFamily="2" charset="77"/>
            </a:rPr>
            <a:t>Salida de saliva por la herida.</a:t>
          </a:r>
          <a:endParaRPr lang="es-ES" dirty="0">
            <a:solidFill>
              <a:srgbClr val="152B48"/>
            </a:solidFill>
            <a:latin typeface="Montserrat" pitchFamily="2" charset="77"/>
          </a:endParaRPr>
        </a:p>
      </dgm:t>
    </dgm:pt>
    <dgm:pt modelId="{D8FCF8D7-8437-C84E-A6E6-D735005A2C36}" type="parTrans" cxnId="{8DFB4867-5706-B946-A719-179D1FDA620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0145BCEA-F6A4-834A-AF0B-C5A4C10D9DE6}" type="sibTrans" cxnId="{8DFB4867-5706-B946-A719-179D1FDA620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91EA1041-E60D-A54B-8FE4-5B2E191A111B}">
      <dgm:prSet phldrT="[Texto]"/>
      <dgm:spPr>
        <a:solidFill>
          <a:srgbClr val="152B48"/>
        </a:solidFill>
      </dgm:spPr>
      <dgm:t>
        <a:bodyPr/>
        <a:lstStyle/>
        <a:p>
          <a:r>
            <a:rPr lang="es-ES" dirty="0">
              <a:latin typeface="Montserrat" pitchFamily="2" charset="77"/>
            </a:rPr>
            <a:t>Signos blandos:</a:t>
          </a:r>
        </a:p>
      </dgm:t>
    </dgm:pt>
    <dgm:pt modelId="{3149385A-E065-7642-A528-2D75E749E777}" type="parTrans" cxnId="{A833296C-C95F-794B-803C-40941B52C7D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9EA710E6-2312-8343-B886-B9499B6BE902}" type="sibTrans" cxnId="{A833296C-C95F-794B-803C-40941B52C7D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3EA5241-E5DB-EB4C-8B2B-DA8465576B75}">
      <dgm:prSet phldrT="[Texto]"/>
      <dgm:spPr/>
      <dgm:t>
        <a:bodyPr/>
        <a:lstStyle/>
        <a:p>
          <a:r>
            <a:rPr lang="es-CO" b="1" i="0" u="none" dirty="0">
              <a:solidFill>
                <a:srgbClr val="152B48"/>
              </a:solidFill>
              <a:latin typeface="Montserrat" pitchFamily="2" charset="77"/>
            </a:rPr>
            <a:t>Odinofagia.</a:t>
          </a:r>
          <a:endParaRPr lang="es-ES" dirty="0">
            <a:solidFill>
              <a:srgbClr val="152B48"/>
            </a:solidFill>
            <a:latin typeface="Montserrat" pitchFamily="2" charset="77"/>
          </a:endParaRPr>
        </a:p>
      </dgm:t>
    </dgm:pt>
    <dgm:pt modelId="{680B7935-2E94-074C-BFD7-6F07971F218D}" type="parTrans" cxnId="{42AF6315-0615-124D-A076-0AA24555CB68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E3A7FFBB-A3AB-C44F-A652-039A655765EC}" type="sibTrans" cxnId="{42AF6315-0615-124D-A076-0AA24555CB68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9C4ED97A-451B-1B4D-A654-1070255874A2}">
      <dgm:prSet/>
      <dgm:spPr/>
      <dgm:t>
        <a:bodyPr/>
        <a:lstStyle/>
        <a:p>
          <a:r>
            <a:rPr lang="es-ES" b="0" i="0" u="none" dirty="0">
              <a:solidFill>
                <a:srgbClr val="152B48"/>
              </a:solidFill>
              <a:latin typeface="Montserrat" pitchFamily="2" charset="77"/>
            </a:rPr>
            <a:t>Sangrado rutilante por cavidad oral.</a:t>
          </a:r>
          <a:endParaRPr lang="es-CO" b="0" i="0" u="none" dirty="0">
            <a:solidFill>
              <a:srgbClr val="152B48"/>
            </a:solidFill>
            <a:latin typeface="Montserrat" pitchFamily="2" charset="77"/>
          </a:endParaRPr>
        </a:p>
      </dgm:t>
    </dgm:pt>
    <dgm:pt modelId="{E3E46DAA-1235-F446-BBD2-D49B91A44D18}" type="parTrans" cxnId="{93F57353-ED48-8E48-8B1F-00BE6E9EE5DC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F66F46C0-F27C-8E46-9A11-4CF2280F7EB8}" type="sibTrans" cxnId="{93F57353-ED48-8E48-8B1F-00BE6E9EE5DC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4D115C9A-8781-074A-B646-8164AE06E405}">
      <dgm:prSet/>
      <dgm:spPr/>
      <dgm:t>
        <a:bodyPr/>
        <a:lstStyle/>
        <a:p>
          <a:r>
            <a:rPr lang="es-CO" b="0" i="0" u="none" dirty="0">
              <a:solidFill>
                <a:srgbClr val="152B48"/>
              </a:solidFill>
              <a:latin typeface="Montserrat" pitchFamily="2" charset="77"/>
            </a:rPr>
            <a:t>Enfisema subcutáneo.</a:t>
          </a:r>
        </a:p>
      </dgm:t>
    </dgm:pt>
    <dgm:pt modelId="{21CF2179-2365-F149-B0FE-46209648F0C5}" type="parTrans" cxnId="{8DB68639-3ACC-974A-B423-CFE4B4B9B676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7B7AEA5B-A42D-594C-8511-84E329ADAD92}" type="sibTrans" cxnId="{8DB68639-3ACC-974A-B423-CFE4B4B9B676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9BDA859A-5540-4C44-8055-9C471393A00F}">
      <dgm:prSet/>
      <dgm:spPr/>
      <dgm:t>
        <a:bodyPr/>
        <a:lstStyle/>
        <a:p>
          <a:r>
            <a:rPr lang="es-CO" b="0" i="0" u="none" dirty="0">
              <a:solidFill>
                <a:srgbClr val="152B48"/>
              </a:solidFill>
              <a:latin typeface="Montserrat" pitchFamily="2" charset="77"/>
            </a:rPr>
            <a:t>Disfagia.</a:t>
          </a:r>
        </a:p>
      </dgm:t>
    </dgm:pt>
    <dgm:pt modelId="{7DA05C09-D41D-3046-B971-C303332035D5}" type="parTrans" cxnId="{D6EABFAA-703B-644A-BC83-2B46177FA26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59463733-8667-0240-AC16-52ACF2BECFA3}" type="sibTrans" cxnId="{D6EABFAA-703B-644A-BC83-2B46177FA264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478AC644-4ADB-4843-886B-ED650D8ADED8}">
      <dgm:prSet/>
      <dgm:spPr/>
      <dgm:t>
        <a:bodyPr/>
        <a:lstStyle/>
        <a:p>
          <a:r>
            <a:rPr lang="es-CO" b="0" i="0" u="none" dirty="0">
              <a:solidFill>
                <a:srgbClr val="152B48"/>
              </a:solidFill>
              <a:latin typeface="Montserrat" pitchFamily="2" charset="77"/>
            </a:rPr>
            <a:t>Neumomediastino.</a:t>
          </a:r>
        </a:p>
      </dgm:t>
    </dgm:pt>
    <dgm:pt modelId="{2A84BCD5-22BA-1740-8C2C-80BA5291EB97}" type="parTrans" cxnId="{C828BD7C-D780-144E-8A6A-7F5B24126B2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993F43D9-D2D6-0249-A23A-D1E01471A9A1}" type="sibTrans" cxnId="{C828BD7C-D780-144E-8A6A-7F5B24126B2E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0E4B2A99-53AF-ED40-8C8B-BE9A9DA44FEA}">
      <dgm:prSet/>
      <dgm:spPr/>
      <dgm:t>
        <a:bodyPr/>
        <a:lstStyle/>
        <a:p>
          <a:r>
            <a:rPr lang="es-CO" b="0" i="0" u="none" dirty="0">
              <a:solidFill>
                <a:srgbClr val="152B48"/>
              </a:solidFill>
              <a:latin typeface="Montserrat" pitchFamily="2" charset="77"/>
            </a:rPr>
            <a:t>Aire retrofaríngeo en Rx.</a:t>
          </a:r>
        </a:p>
      </dgm:t>
    </dgm:pt>
    <dgm:pt modelId="{D0802ADB-BA07-974E-9921-B934BE28CA9D}" type="parTrans" cxnId="{CF45A675-4DA9-054D-B940-D3346761971C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F23DE91-C4FD-4A43-A17A-1AB5CA2AAA54}" type="sibTrans" cxnId="{CF45A675-4DA9-054D-B940-D3346761971C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1CE14748-FC6D-C64E-BEE1-889E5B9FA366}" type="pres">
      <dgm:prSet presAssocID="{BC801521-5709-544A-9E3C-C53A8B00EF6D}" presName="linear" presStyleCnt="0">
        <dgm:presLayoutVars>
          <dgm:animLvl val="lvl"/>
          <dgm:resizeHandles val="exact"/>
        </dgm:presLayoutVars>
      </dgm:prSet>
      <dgm:spPr/>
    </dgm:pt>
    <dgm:pt modelId="{FD11621D-9DD9-B24D-A3E9-664A4162A80A}" type="pres">
      <dgm:prSet presAssocID="{049C0186-4749-754E-9517-EBB50C396B0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8685E7A-8AF0-874A-BFDF-E4AA2DD4ECC0}" type="pres">
      <dgm:prSet presAssocID="{049C0186-4749-754E-9517-EBB50C396B07}" presName="childText" presStyleLbl="revTx" presStyleIdx="0" presStyleCnt="2">
        <dgm:presLayoutVars>
          <dgm:bulletEnabled val="1"/>
        </dgm:presLayoutVars>
      </dgm:prSet>
      <dgm:spPr/>
    </dgm:pt>
    <dgm:pt modelId="{10CAC349-9267-3747-A0E5-A740BC6D85BB}" type="pres">
      <dgm:prSet presAssocID="{91EA1041-E60D-A54B-8FE4-5B2E191A111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76903A9-7942-FE41-84A8-C08AA09DB81B}" type="pres">
      <dgm:prSet presAssocID="{91EA1041-E60D-A54B-8FE4-5B2E191A111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3979C0B-0EF7-2D4D-A9BF-019FDEF26174}" srcId="{BC801521-5709-544A-9E3C-C53A8B00EF6D}" destId="{049C0186-4749-754E-9517-EBB50C396B07}" srcOrd="0" destOrd="0" parTransId="{BF2B0535-739D-8346-9312-27DD9FC9A2C0}" sibTransId="{297EC7CB-DB81-3B42-AE0E-BB7A636371EA}"/>
    <dgm:cxn modelId="{42AF6315-0615-124D-A076-0AA24555CB68}" srcId="{91EA1041-E60D-A54B-8FE4-5B2E191A111B}" destId="{23EA5241-E5DB-EB4C-8B2B-DA8465576B75}" srcOrd="0" destOrd="0" parTransId="{680B7935-2E94-074C-BFD7-6F07971F218D}" sibTransId="{E3A7FFBB-A3AB-C44F-A652-039A655765EC}"/>
    <dgm:cxn modelId="{593AED25-6B55-3C47-8B78-C72C0B664DD5}" type="presOf" srcId="{0E4B2A99-53AF-ED40-8C8B-BE9A9DA44FEA}" destId="{976903A9-7942-FE41-84A8-C08AA09DB81B}" srcOrd="0" destOrd="4" presId="urn:microsoft.com/office/officeart/2005/8/layout/vList2"/>
    <dgm:cxn modelId="{C55BA836-6DAF-7F42-8791-D52BAD9837F9}" type="presOf" srcId="{478AC644-4ADB-4843-886B-ED650D8ADED8}" destId="{976903A9-7942-FE41-84A8-C08AA09DB81B}" srcOrd="0" destOrd="3" presId="urn:microsoft.com/office/officeart/2005/8/layout/vList2"/>
    <dgm:cxn modelId="{8DB68639-3ACC-974A-B423-CFE4B4B9B676}" srcId="{91EA1041-E60D-A54B-8FE4-5B2E191A111B}" destId="{4D115C9A-8781-074A-B646-8164AE06E405}" srcOrd="1" destOrd="0" parTransId="{21CF2179-2365-F149-B0FE-46209648F0C5}" sibTransId="{7B7AEA5B-A42D-594C-8511-84E329ADAD92}"/>
    <dgm:cxn modelId="{42F9C73D-3FCC-054E-A3D8-82C48EC6F4EF}" type="presOf" srcId="{9C4ED97A-451B-1B4D-A654-1070255874A2}" destId="{18685E7A-8AF0-874A-BFDF-E4AA2DD4ECC0}" srcOrd="0" destOrd="1" presId="urn:microsoft.com/office/officeart/2005/8/layout/vList2"/>
    <dgm:cxn modelId="{E2D93661-6065-B04D-A8BA-60FFDEF1596E}" type="presOf" srcId="{9BDA859A-5540-4C44-8055-9C471393A00F}" destId="{976903A9-7942-FE41-84A8-C08AA09DB81B}" srcOrd="0" destOrd="2" presId="urn:microsoft.com/office/officeart/2005/8/layout/vList2"/>
    <dgm:cxn modelId="{8DFB4867-5706-B946-A719-179D1FDA6207}" srcId="{049C0186-4749-754E-9517-EBB50C396B07}" destId="{A9F0DD20-624A-1D46-AFF7-28480B66EEA9}" srcOrd="0" destOrd="0" parTransId="{D8FCF8D7-8437-C84E-A6E6-D735005A2C36}" sibTransId="{0145BCEA-F6A4-834A-AF0B-C5A4C10D9DE6}"/>
    <dgm:cxn modelId="{A12EDC48-5873-DD42-BBDC-36651BB1B702}" type="presOf" srcId="{4D115C9A-8781-074A-B646-8164AE06E405}" destId="{976903A9-7942-FE41-84A8-C08AA09DB81B}" srcOrd="0" destOrd="1" presId="urn:microsoft.com/office/officeart/2005/8/layout/vList2"/>
    <dgm:cxn modelId="{A59B014A-B3E6-9140-AF53-BF372D2F167D}" type="presOf" srcId="{049C0186-4749-754E-9517-EBB50C396B07}" destId="{FD11621D-9DD9-B24D-A3E9-664A4162A80A}" srcOrd="0" destOrd="0" presId="urn:microsoft.com/office/officeart/2005/8/layout/vList2"/>
    <dgm:cxn modelId="{A833296C-C95F-794B-803C-40941B52C7DE}" srcId="{BC801521-5709-544A-9E3C-C53A8B00EF6D}" destId="{91EA1041-E60D-A54B-8FE4-5B2E191A111B}" srcOrd="1" destOrd="0" parTransId="{3149385A-E065-7642-A528-2D75E749E777}" sibTransId="{9EA710E6-2312-8343-B886-B9499B6BE902}"/>
    <dgm:cxn modelId="{10677270-F4F7-C140-905F-9312063E1904}" type="presOf" srcId="{91EA1041-E60D-A54B-8FE4-5B2E191A111B}" destId="{10CAC349-9267-3747-A0E5-A740BC6D85BB}" srcOrd="0" destOrd="0" presId="urn:microsoft.com/office/officeart/2005/8/layout/vList2"/>
    <dgm:cxn modelId="{6CF31951-4A14-8142-8DF8-4EE089C35508}" type="presOf" srcId="{A9F0DD20-624A-1D46-AFF7-28480B66EEA9}" destId="{18685E7A-8AF0-874A-BFDF-E4AA2DD4ECC0}" srcOrd="0" destOrd="0" presId="urn:microsoft.com/office/officeart/2005/8/layout/vList2"/>
    <dgm:cxn modelId="{93F57353-ED48-8E48-8B1F-00BE6E9EE5DC}" srcId="{049C0186-4749-754E-9517-EBB50C396B07}" destId="{9C4ED97A-451B-1B4D-A654-1070255874A2}" srcOrd="1" destOrd="0" parTransId="{E3E46DAA-1235-F446-BBD2-D49B91A44D18}" sibTransId="{F66F46C0-F27C-8E46-9A11-4CF2280F7EB8}"/>
    <dgm:cxn modelId="{CF45A675-4DA9-054D-B940-D3346761971C}" srcId="{91EA1041-E60D-A54B-8FE4-5B2E191A111B}" destId="{0E4B2A99-53AF-ED40-8C8B-BE9A9DA44FEA}" srcOrd="4" destOrd="0" parTransId="{D0802ADB-BA07-974E-9921-B934BE28CA9D}" sibTransId="{6F23DE91-C4FD-4A43-A17A-1AB5CA2AAA54}"/>
    <dgm:cxn modelId="{C828BD7C-D780-144E-8A6A-7F5B24126B2E}" srcId="{91EA1041-E60D-A54B-8FE4-5B2E191A111B}" destId="{478AC644-4ADB-4843-886B-ED650D8ADED8}" srcOrd="3" destOrd="0" parTransId="{2A84BCD5-22BA-1740-8C2C-80BA5291EB97}" sibTransId="{993F43D9-D2D6-0249-A23A-D1E01471A9A1}"/>
    <dgm:cxn modelId="{D6EABFAA-703B-644A-BC83-2B46177FA264}" srcId="{91EA1041-E60D-A54B-8FE4-5B2E191A111B}" destId="{9BDA859A-5540-4C44-8055-9C471393A00F}" srcOrd="2" destOrd="0" parTransId="{7DA05C09-D41D-3046-B971-C303332035D5}" sibTransId="{59463733-8667-0240-AC16-52ACF2BECFA3}"/>
    <dgm:cxn modelId="{D8D8EBAF-4996-944A-A12E-1DE89B88150A}" type="presOf" srcId="{23EA5241-E5DB-EB4C-8B2B-DA8465576B75}" destId="{976903A9-7942-FE41-84A8-C08AA09DB81B}" srcOrd="0" destOrd="0" presId="urn:microsoft.com/office/officeart/2005/8/layout/vList2"/>
    <dgm:cxn modelId="{F801B8DA-596E-7F45-A5F1-2A22488C1EA8}" type="presOf" srcId="{BC801521-5709-544A-9E3C-C53A8B00EF6D}" destId="{1CE14748-FC6D-C64E-BEE1-889E5B9FA366}" srcOrd="0" destOrd="0" presId="urn:microsoft.com/office/officeart/2005/8/layout/vList2"/>
    <dgm:cxn modelId="{EF378716-C2B7-BA4D-A754-649E028CE62C}" type="presParOf" srcId="{1CE14748-FC6D-C64E-BEE1-889E5B9FA366}" destId="{FD11621D-9DD9-B24D-A3E9-664A4162A80A}" srcOrd="0" destOrd="0" presId="urn:microsoft.com/office/officeart/2005/8/layout/vList2"/>
    <dgm:cxn modelId="{7D7F4CE1-D647-024E-86D8-489841467720}" type="presParOf" srcId="{1CE14748-FC6D-C64E-BEE1-889E5B9FA366}" destId="{18685E7A-8AF0-874A-BFDF-E4AA2DD4ECC0}" srcOrd="1" destOrd="0" presId="urn:microsoft.com/office/officeart/2005/8/layout/vList2"/>
    <dgm:cxn modelId="{9163C7AA-FADB-D746-AFB8-AFF9387DA0E3}" type="presParOf" srcId="{1CE14748-FC6D-C64E-BEE1-889E5B9FA366}" destId="{10CAC349-9267-3747-A0E5-A740BC6D85BB}" srcOrd="2" destOrd="0" presId="urn:microsoft.com/office/officeart/2005/8/layout/vList2"/>
    <dgm:cxn modelId="{ABF0186A-30EC-3C49-93D5-E24740ADE94B}" type="presParOf" srcId="{1CE14748-FC6D-C64E-BEE1-889E5B9FA366}" destId="{976903A9-7942-FE41-84A8-C08AA09DB81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E504DB-5376-D74C-8BD9-DE614CFBBCE0}" type="doc">
      <dgm:prSet loTypeId="urn:microsoft.com/office/officeart/2005/8/layout/process1" loCatId="" qsTypeId="urn:microsoft.com/office/officeart/2005/8/quickstyle/simple1" qsCatId="simple" csTypeId="urn:microsoft.com/office/officeart/2005/8/colors/colorful4" csCatId="colorful" phldr="1"/>
      <dgm:spPr/>
    </dgm:pt>
    <dgm:pt modelId="{F11644EC-F70A-D047-B7A0-15093D876DC0}">
      <dgm:prSet phldrT="[Texto]"/>
      <dgm:spPr/>
      <dgm:t>
        <a:bodyPr/>
        <a:lstStyle/>
        <a:p>
          <a:r>
            <a:rPr lang="es-ES" dirty="0">
              <a:latin typeface="Montserrat" pitchFamily="2" charset="77"/>
            </a:rPr>
            <a:t>Exploración quirúrgica </a:t>
          </a:r>
          <a:r>
            <a:rPr lang="es-ES" dirty="0" err="1">
              <a:latin typeface="Montserrat" pitchFamily="2" charset="77"/>
            </a:rPr>
            <a:t>mandatoria</a:t>
          </a:r>
          <a:r>
            <a:rPr lang="es-ES" dirty="0">
              <a:latin typeface="Montserrat" pitchFamily="2" charset="77"/>
            </a:rPr>
            <a:t>.</a:t>
          </a:r>
        </a:p>
        <a:p>
          <a:r>
            <a:rPr lang="es-ES" dirty="0">
              <a:latin typeface="Montserrat" pitchFamily="2" charset="77"/>
            </a:rPr>
            <a:t>25% </a:t>
          </a:r>
          <a:r>
            <a:rPr lang="es-ES" dirty="0" err="1">
              <a:latin typeface="Montserrat" pitchFamily="2" charset="77"/>
            </a:rPr>
            <a:t>cervicotomías</a:t>
          </a:r>
          <a:r>
            <a:rPr lang="es-ES" dirty="0">
              <a:latin typeface="Montserrat" pitchFamily="2" charset="77"/>
            </a:rPr>
            <a:t> no terapéuticas.</a:t>
          </a:r>
        </a:p>
      </dgm:t>
    </dgm:pt>
    <dgm:pt modelId="{E9E08411-F7CF-A74D-9B22-75A5839D6A4F}" type="parTrans" cxnId="{E23F4D01-E430-1047-99FD-6A9AFA156F73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212E19CE-C172-1A47-976E-C48BC7A58768}" type="sibTrans" cxnId="{E23F4D01-E430-1047-99FD-6A9AFA156F73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BDC2540-F556-1D45-A075-B0C2CD515B8B}">
      <dgm:prSet phldrT="[Texto]"/>
      <dgm:spPr/>
      <dgm:t>
        <a:bodyPr/>
        <a:lstStyle/>
        <a:p>
          <a:r>
            <a:rPr lang="es-ES" dirty="0">
              <a:latin typeface="Montserrat" pitchFamily="2" charset="77"/>
            </a:rPr>
            <a:t>Abordaje selectivo por zonas.</a:t>
          </a:r>
        </a:p>
        <a:p>
          <a:r>
            <a:rPr lang="es-ES" dirty="0">
              <a:latin typeface="Montserrat" pitchFamily="2" charset="77"/>
            </a:rPr>
            <a:t>Zona II &gt; quirúrgica.</a:t>
          </a:r>
        </a:p>
      </dgm:t>
    </dgm:pt>
    <dgm:pt modelId="{2BD6A431-0C03-5A47-807A-AD92DFEF988C}" type="parTrans" cxnId="{D947F8F9-5B2D-2F46-96EE-EF5D550847E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AE29F9F0-19F2-AD45-840E-A844730F73D8}" type="sibTrans" cxnId="{D947F8F9-5B2D-2F46-96EE-EF5D550847E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C5286DE8-5C98-6948-9053-FCBE23944B34}">
      <dgm:prSet phldrT="[Texto]"/>
      <dgm:spPr/>
      <dgm:t>
        <a:bodyPr/>
        <a:lstStyle/>
        <a:p>
          <a:r>
            <a:rPr lang="es-ES" dirty="0">
              <a:latin typeface="Montserrat" pitchFamily="2" charset="77"/>
            </a:rPr>
            <a:t>¿Y ahora?</a:t>
          </a:r>
        </a:p>
      </dgm:t>
    </dgm:pt>
    <dgm:pt modelId="{08A2C939-AB59-CD43-AF07-B99546B4141D}" type="parTrans" cxnId="{B979525C-4E38-0D4D-B621-E9B0B8E91D8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DE93C15D-E05B-9A4D-AF52-D25E96DFA5DF}" type="sibTrans" cxnId="{B979525C-4E38-0D4D-B621-E9B0B8E91D82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68199504-16DF-0E47-A01A-ED4BE976957F}" type="pres">
      <dgm:prSet presAssocID="{1AE504DB-5376-D74C-8BD9-DE614CFBBCE0}" presName="Name0" presStyleCnt="0">
        <dgm:presLayoutVars>
          <dgm:dir/>
          <dgm:resizeHandles val="exact"/>
        </dgm:presLayoutVars>
      </dgm:prSet>
      <dgm:spPr/>
    </dgm:pt>
    <dgm:pt modelId="{F795A33D-E94A-1F40-89B8-D43A12BEB65B}" type="pres">
      <dgm:prSet presAssocID="{F11644EC-F70A-D047-B7A0-15093D876DC0}" presName="node" presStyleLbl="node1" presStyleIdx="0" presStyleCnt="3">
        <dgm:presLayoutVars>
          <dgm:bulletEnabled val="1"/>
        </dgm:presLayoutVars>
      </dgm:prSet>
      <dgm:spPr/>
    </dgm:pt>
    <dgm:pt modelId="{07E65257-5188-F642-854B-A7C5CCACF1DB}" type="pres">
      <dgm:prSet presAssocID="{212E19CE-C172-1A47-976E-C48BC7A58768}" presName="sibTrans" presStyleLbl="sibTrans2D1" presStyleIdx="0" presStyleCnt="2"/>
      <dgm:spPr/>
    </dgm:pt>
    <dgm:pt modelId="{38337289-83A6-B944-8B8B-128C44BE56CB}" type="pres">
      <dgm:prSet presAssocID="{212E19CE-C172-1A47-976E-C48BC7A58768}" presName="connectorText" presStyleLbl="sibTrans2D1" presStyleIdx="0" presStyleCnt="2"/>
      <dgm:spPr/>
    </dgm:pt>
    <dgm:pt modelId="{DB4FA6E1-BD0A-BC48-80BC-4CFAEACC8A48}" type="pres">
      <dgm:prSet presAssocID="{6BDC2540-F556-1D45-A075-B0C2CD515B8B}" presName="node" presStyleLbl="node1" presStyleIdx="1" presStyleCnt="3">
        <dgm:presLayoutVars>
          <dgm:bulletEnabled val="1"/>
        </dgm:presLayoutVars>
      </dgm:prSet>
      <dgm:spPr/>
    </dgm:pt>
    <dgm:pt modelId="{ED6BA390-2968-A546-92AC-B8AFC66EC038}" type="pres">
      <dgm:prSet presAssocID="{AE29F9F0-19F2-AD45-840E-A844730F73D8}" presName="sibTrans" presStyleLbl="sibTrans2D1" presStyleIdx="1" presStyleCnt="2"/>
      <dgm:spPr/>
    </dgm:pt>
    <dgm:pt modelId="{5AFC1FE1-1114-4145-8C5A-7C8CAF1DC760}" type="pres">
      <dgm:prSet presAssocID="{AE29F9F0-19F2-AD45-840E-A844730F73D8}" presName="connectorText" presStyleLbl="sibTrans2D1" presStyleIdx="1" presStyleCnt="2"/>
      <dgm:spPr/>
    </dgm:pt>
    <dgm:pt modelId="{5C8E3986-1881-5A43-9287-0E6EA8285038}" type="pres">
      <dgm:prSet presAssocID="{C5286DE8-5C98-6948-9053-FCBE23944B34}" presName="node" presStyleLbl="node1" presStyleIdx="2" presStyleCnt="3">
        <dgm:presLayoutVars>
          <dgm:bulletEnabled val="1"/>
        </dgm:presLayoutVars>
      </dgm:prSet>
      <dgm:spPr/>
    </dgm:pt>
  </dgm:ptLst>
  <dgm:cxnLst>
    <dgm:cxn modelId="{E23F4D01-E430-1047-99FD-6A9AFA156F73}" srcId="{1AE504DB-5376-D74C-8BD9-DE614CFBBCE0}" destId="{F11644EC-F70A-D047-B7A0-15093D876DC0}" srcOrd="0" destOrd="0" parTransId="{E9E08411-F7CF-A74D-9B22-75A5839D6A4F}" sibTransId="{212E19CE-C172-1A47-976E-C48BC7A58768}"/>
    <dgm:cxn modelId="{DD82CD07-14A7-AF4C-951C-96F5F0C913B8}" type="presOf" srcId="{212E19CE-C172-1A47-976E-C48BC7A58768}" destId="{38337289-83A6-B944-8B8B-128C44BE56CB}" srcOrd="1" destOrd="0" presId="urn:microsoft.com/office/officeart/2005/8/layout/process1"/>
    <dgm:cxn modelId="{A4138109-169C-6D4F-8608-1BB269647ACC}" type="presOf" srcId="{1AE504DB-5376-D74C-8BD9-DE614CFBBCE0}" destId="{68199504-16DF-0E47-A01A-ED4BE976957F}" srcOrd="0" destOrd="0" presId="urn:microsoft.com/office/officeart/2005/8/layout/process1"/>
    <dgm:cxn modelId="{9942E33A-DFC7-EA48-B491-E071CB8C141E}" type="presOf" srcId="{F11644EC-F70A-D047-B7A0-15093D876DC0}" destId="{F795A33D-E94A-1F40-89B8-D43A12BEB65B}" srcOrd="0" destOrd="0" presId="urn:microsoft.com/office/officeart/2005/8/layout/process1"/>
    <dgm:cxn modelId="{B979525C-4E38-0D4D-B621-E9B0B8E91D82}" srcId="{1AE504DB-5376-D74C-8BD9-DE614CFBBCE0}" destId="{C5286DE8-5C98-6948-9053-FCBE23944B34}" srcOrd="2" destOrd="0" parTransId="{08A2C939-AB59-CD43-AF07-B99546B4141D}" sibTransId="{DE93C15D-E05B-9A4D-AF52-D25E96DFA5DF}"/>
    <dgm:cxn modelId="{2E4E3469-D39C-104F-B94E-D98E610DE14E}" type="presOf" srcId="{C5286DE8-5C98-6948-9053-FCBE23944B34}" destId="{5C8E3986-1881-5A43-9287-0E6EA8285038}" srcOrd="0" destOrd="0" presId="urn:microsoft.com/office/officeart/2005/8/layout/process1"/>
    <dgm:cxn modelId="{B4EB244F-1037-F544-A42F-DAEC16AEACDB}" type="presOf" srcId="{212E19CE-C172-1A47-976E-C48BC7A58768}" destId="{07E65257-5188-F642-854B-A7C5CCACF1DB}" srcOrd="0" destOrd="0" presId="urn:microsoft.com/office/officeart/2005/8/layout/process1"/>
    <dgm:cxn modelId="{1D6EE975-19E6-8145-81AB-4982A5EF086A}" type="presOf" srcId="{AE29F9F0-19F2-AD45-840E-A844730F73D8}" destId="{5AFC1FE1-1114-4145-8C5A-7C8CAF1DC760}" srcOrd="1" destOrd="0" presId="urn:microsoft.com/office/officeart/2005/8/layout/process1"/>
    <dgm:cxn modelId="{486B2CDD-2A42-754E-8479-04F1397FB503}" type="presOf" srcId="{6BDC2540-F556-1D45-A075-B0C2CD515B8B}" destId="{DB4FA6E1-BD0A-BC48-80BC-4CFAEACC8A48}" srcOrd="0" destOrd="0" presId="urn:microsoft.com/office/officeart/2005/8/layout/process1"/>
    <dgm:cxn modelId="{029EC6E4-8D2B-CD40-A5E6-4C2952DC27BA}" type="presOf" srcId="{AE29F9F0-19F2-AD45-840E-A844730F73D8}" destId="{ED6BA390-2968-A546-92AC-B8AFC66EC038}" srcOrd="0" destOrd="0" presId="urn:microsoft.com/office/officeart/2005/8/layout/process1"/>
    <dgm:cxn modelId="{D947F8F9-5B2D-2F46-96EE-EF5D550847E9}" srcId="{1AE504DB-5376-D74C-8BD9-DE614CFBBCE0}" destId="{6BDC2540-F556-1D45-A075-B0C2CD515B8B}" srcOrd="1" destOrd="0" parTransId="{2BD6A431-0C03-5A47-807A-AD92DFEF988C}" sibTransId="{AE29F9F0-19F2-AD45-840E-A844730F73D8}"/>
    <dgm:cxn modelId="{469EBB9D-C93D-6247-90D9-582E886866CA}" type="presParOf" srcId="{68199504-16DF-0E47-A01A-ED4BE976957F}" destId="{F795A33D-E94A-1F40-89B8-D43A12BEB65B}" srcOrd="0" destOrd="0" presId="urn:microsoft.com/office/officeart/2005/8/layout/process1"/>
    <dgm:cxn modelId="{0B50FE8E-D4EF-C841-900E-0AFF963C2A2B}" type="presParOf" srcId="{68199504-16DF-0E47-A01A-ED4BE976957F}" destId="{07E65257-5188-F642-854B-A7C5CCACF1DB}" srcOrd="1" destOrd="0" presId="urn:microsoft.com/office/officeart/2005/8/layout/process1"/>
    <dgm:cxn modelId="{B8CC3EB2-5254-AB42-8174-45FA168267EC}" type="presParOf" srcId="{07E65257-5188-F642-854B-A7C5CCACF1DB}" destId="{38337289-83A6-B944-8B8B-128C44BE56CB}" srcOrd="0" destOrd="0" presId="urn:microsoft.com/office/officeart/2005/8/layout/process1"/>
    <dgm:cxn modelId="{3B9D339E-1596-2C46-A409-336037E156E1}" type="presParOf" srcId="{68199504-16DF-0E47-A01A-ED4BE976957F}" destId="{DB4FA6E1-BD0A-BC48-80BC-4CFAEACC8A48}" srcOrd="2" destOrd="0" presId="urn:microsoft.com/office/officeart/2005/8/layout/process1"/>
    <dgm:cxn modelId="{8F38B2F9-41B4-8147-A1EF-2DC68CDC624A}" type="presParOf" srcId="{68199504-16DF-0E47-A01A-ED4BE976957F}" destId="{ED6BA390-2968-A546-92AC-B8AFC66EC038}" srcOrd="3" destOrd="0" presId="urn:microsoft.com/office/officeart/2005/8/layout/process1"/>
    <dgm:cxn modelId="{4C48AA03-53AD-A242-931A-98130FD3D8FD}" type="presParOf" srcId="{ED6BA390-2968-A546-92AC-B8AFC66EC038}" destId="{5AFC1FE1-1114-4145-8C5A-7C8CAF1DC760}" srcOrd="0" destOrd="0" presId="urn:microsoft.com/office/officeart/2005/8/layout/process1"/>
    <dgm:cxn modelId="{82457245-2896-2D40-9E70-B45C85237B02}" type="presParOf" srcId="{68199504-16DF-0E47-A01A-ED4BE976957F}" destId="{5C8E3986-1881-5A43-9287-0E6EA828503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EA0EA-7B1E-485F-B60E-0604D2FE9EE3}">
      <dsp:nvSpPr>
        <dsp:cNvPr id="0" name=""/>
        <dsp:cNvSpPr/>
      </dsp:nvSpPr>
      <dsp:spPr>
        <a:xfrm rot="5400000">
          <a:off x="6188846" y="-2631096"/>
          <a:ext cx="1061774" cy="6324455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itchFamily="2" charset="77"/>
            </a:rPr>
            <a:t>Yugular interna: 9% .</a:t>
          </a:r>
          <a:endParaRPr lang="es-ES" sz="2000" kern="1200" dirty="0">
            <a:solidFill>
              <a:srgbClr val="152B48"/>
            </a:solidFill>
            <a:latin typeface="Montserrat" pitchFamily="2" charset="77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itchFamily="2" charset="77"/>
            </a:rPr>
            <a:t>Carótida: 5 al 22%, mortalidad del 20 al 30%.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solidFill>
                <a:srgbClr val="152B48"/>
              </a:solidFill>
              <a:latin typeface="Montserrat" pitchFamily="2" charset="77"/>
            </a:rPr>
            <a:t>Vertebral: 1.3%.</a:t>
          </a:r>
        </a:p>
      </dsp:txBody>
      <dsp:txXfrm rot="-5400000">
        <a:off x="3557506" y="52076"/>
        <a:ext cx="6272623" cy="958110"/>
      </dsp:txXfrm>
    </dsp:sp>
    <dsp:sp modelId="{253E8691-95C7-403F-B580-4064439293DB}">
      <dsp:nvSpPr>
        <dsp:cNvPr id="0" name=""/>
        <dsp:cNvSpPr/>
      </dsp:nvSpPr>
      <dsp:spPr>
        <a:xfrm>
          <a:off x="0" y="174972"/>
          <a:ext cx="3557505" cy="7123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400" kern="1200" dirty="0">
            <a:latin typeface="Montserrat" pitchFamily="2" charset="77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latin typeface="Montserrat" pitchFamily="2" charset="77"/>
            </a:rPr>
            <a:t>Lesiones vasculares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latin typeface="Montserrat" pitchFamily="2" charset="77"/>
            </a:rPr>
            <a:t> </a:t>
          </a:r>
          <a:endParaRPr lang="es-ES" sz="2400" kern="1200" dirty="0">
            <a:latin typeface="Montserrat" pitchFamily="2" charset="77"/>
          </a:endParaRPr>
        </a:p>
      </dsp:txBody>
      <dsp:txXfrm>
        <a:off x="34772" y="209744"/>
        <a:ext cx="3487961" cy="642774"/>
      </dsp:txXfrm>
    </dsp:sp>
    <dsp:sp modelId="{8926271F-6A71-4FFD-AD85-E0C3445D5521}">
      <dsp:nvSpPr>
        <dsp:cNvPr id="0" name=""/>
        <dsp:cNvSpPr/>
      </dsp:nvSpPr>
      <dsp:spPr>
        <a:xfrm rot="5400000">
          <a:off x="6316508" y="-1566507"/>
          <a:ext cx="806449" cy="6324455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kern="1200" dirty="0">
              <a:latin typeface="Montserrat" pitchFamily="2" charset="77"/>
            </a:rPr>
            <a:t>Trauma cerrado &lt;2% de los casos.</a:t>
          </a:r>
          <a:endParaRPr lang="es-ES" sz="2000" kern="1200" dirty="0">
            <a:latin typeface="Montserrat" pitchFamily="2" charset="77"/>
          </a:endParaRPr>
        </a:p>
      </dsp:txBody>
      <dsp:txXfrm rot="-5400000">
        <a:off x="3557505" y="1231864"/>
        <a:ext cx="6285087" cy="727713"/>
      </dsp:txXfrm>
    </dsp:sp>
    <dsp:sp modelId="{6363F958-78DF-4574-9E8D-EB0D67A00B40}">
      <dsp:nvSpPr>
        <dsp:cNvPr id="0" name=""/>
        <dsp:cNvSpPr/>
      </dsp:nvSpPr>
      <dsp:spPr>
        <a:xfrm>
          <a:off x="0" y="1128379"/>
          <a:ext cx="3557505" cy="93468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latin typeface="Montserrat" pitchFamily="2" charset="77"/>
            </a:rPr>
            <a:t>Lesiones digestivas</a:t>
          </a:r>
        </a:p>
      </dsp:txBody>
      <dsp:txXfrm>
        <a:off x="45627" y="1174006"/>
        <a:ext cx="3466251" cy="843426"/>
      </dsp:txXfrm>
    </dsp:sp>
    <dsp:sp modelId="{57C9D403-1B30-4F6E-A1B4-20B9D15BA2AC}">
      <dsp:nvSpPr>
        <dsp:cNvPr id="0" name=""/>
        <dsp:cNvSpPr/>
      </dsp:nvSpPr>
      <dsp:spPr>
        <a:xfrm>
          <a:off x="0" y="2129420"/>
          <a:ext cx="5608087" cy="8377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>
              <a:latin typeface="Montserrat" pitchFamily="2" charset="77"/>
            </a:rPr>
            <a:t>Lesiones laringo- traqueales.</a:t>
          </a:r>
        </a:p>
      </dsp:txBody>
      <dsp:txXfrm>
        <a:off x="40895" y="2170315"/>
        <a:ext cx="5526297" cy="755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B7F93-E105-DD4D-BD2C-92C862CC5EAF}">
      <dsp:nvSpPr>
        <dsp:cNvPr id="0" name=""/>
        <dsp:cNvSpPr/>
      </dsp:nvSpPr>
      <dsp:spPr>
        <a:xfrm>
          <a:off x="5096" y="168641"/>
          <a:ext cx="2966789" cy="118671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latin typeface="Montserrat" pitchFamily="2" charset="77"/>
            </a:rPr>
            <a:t>OVA por trauma laringotraqueal o hematoma sofocante.</a:t>
          </a:r>
          <a:endParaRPr lang="es-ES" sz="1700" kern="1200" dirty="0">
            <a:latin typeface="Montserrat" pitchFamily="2" charset="77"/>
          </a:endParaRPr>
        </a:p>
      </dsp:txBody>
      <dsp:txXfrm>
        <a:off x="598454" y="168641"/>
        <a:ext cx="1780074" cy="1186715"/>
      </dsp:txXfrm>
    </dsp:sp>
    <dsp:sp modelId="{09BD83E7-F7E7-344E-AD48-FBE61105828F}">
      <dsp:nvSpPr>
        <dsp:cNvPr id="0" name=""/>
        <dsp:cNvSpPr/>
      </dsp:nvSpPr>
      <dsp:spPr>
        <a:xfrm>
          <a:off x="2675207" y="168641"/>
          <a:ext cx="2966789" cy="1186715"/>
        </a:xfrm>
        <a:prstGeom prst="chevron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latin typeface="Montserrat" pitchFamily="2" charset="77"/>
            </a:rPr>
            <a:t>Neumotórax a tensión.</a:t>
          </a:r>
        </a:p>
      </dsp:txBody>
      <dsp:txXfrm>
        <a:off x="3268565" y="168641"/>
        <a:ext cx="1780074" cy="1186715"/>
      </dsp:txXfrm>
    </dsp:sp>
    <dsp:sp modelId="{8CD5C5CC-2579-0742-8089-974FE2C34014}">
      <dsp:nvSpPr>
        <dsp:cNvPr id="0" name=""/>
        <dsp:cNvSpPr/>
      </dsp:nvSpPr>
      <dsp:spPr>
        <a:xfrm>
          <a:off x="5345318" y="168641"/>
          <a:ext cx="2966789" cy="1186715"/>
        </a:xfrm>
        <a:prstGeom prst="chevron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latin typeface="Montserrat" pitchFamily="2" charset="77"/>
            </a:rPr>
            <a:t>Sangrado masivo al exterior o a la cavidad torácica.</a:t>
          </a:r>
        </a:p>
      </dsp:txBody>
      <dsp:txXfrm>
        <a:off x="5938676" y="168641"/>
        <a:ext cx="1780074" cy="1186715"/>
      </dsp:txXfrm>
    </dsp:sp>
    <dsp:sp modelId="{0558A043-4A05-1144-A480-E24F8E6AE5C1}">
      <dsp:nvSpPr>
        <dsp:cNvPr id="0" name=""/>
        <dsp:cNvSpPr/>
      </dsp:nvSpPr>
      <dsp:spPr>
        <a:xfrm>
          <a:off x="8015428" y="168641"/>
          <a:ext cx="2966789" cy="1186715"/>
        </a:xfrm>
        <a:prstGeom prst="chevron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700" kern="1200" dirty="0">
              <a:latin typeface="Montserrat" pitchFamily="2" charset="77"/>
            </a:rPr>
            <a:t>Lesión medular o ACV isquémico por oclusión carotídea.</a:t>
          </a:r>
        </a:p>
      </dsp:txBody>
      <dsp:txXfrm>
        <a:off x="8608786" y="168641"/>
        <a:ext cx="1780074" cy="11867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1621D-9DD9-B24D-A3E9-664A4162A80A}">
      <dsp:nvSpPr>
        <dsp:cNvPr id="0" name=""/>
        <dsp:cNvSpPr/>
      </dsp:nvSpPr>
      <dsp:spPr>
        <a:xfrm>
          <a:off x="0" y="0"/>
          <a:ext cx="6492875" cy="643500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0" kern="1200" dirty="0">
              <a:latin typeface="Montserrat" pitchFamily="2" charset="77"/>
            </a:rPr>
            <a:t>Signos duros:</a:t>
          </a:r>
        </a:p>
      </dsp:txBody>
      <dsp:txXfrm>
        <a:off x="31413" y="31413"/>
        <a:ext cx="6430049" cy="580674"/>
      </dsp:txXfrm>
    </dsp:sp>
    <dsp:sp modelId="{18685E7A-8AF0-874A-BFDF-E4AA2DD4ECC0}">
      <dsp:nvSpPr>
        <dsp:cNvPr id="0" name=""/>
        <dsp:cNvSpPr/>
      </dsp:nvSpPr>
      <dsp:spPr>
        <a:xfrm>
          <a:off x="0" y="650887"/>
          <a:ext cx="6492875" cy="227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149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b="0" kern="1200" dirty="0">
              <a:solidFill>
                <a:srgbClr val="152B48"/>
              </a:solidFill>
              <a:latin typeface="Montserrat" pitchFamily="2" charset="77"/>
            </a:rPr>
            <a:t>Hematoma expansivo.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b="0" kern="1200" dirty="0">
              <a:solidFill>
                <a:srgbClr val="152B48"/>
              </a:solidFill>
              <a:latin typeface="Montserrat" pitchFamily="2" charset="77"/>
            </a:rPr>
            <a:t>Sangrado pulsátil.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b="0" kern="1200" dirty="0">
              <a:solidFill>
                <a:srgbClr val="152B48"/>
              </a:solidFill>
              <a:latin typeface="Montserrat" pitchFamily="2" charset="77"/>
            </a:rPr>
            <a:t>Soplo.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b="0" kern="1200" dirty="0" err="1">
              <a:solidFill>
                <a:srgbClr val="152B48"/>
              </a:solidFill>
              <a:latin typeface="Montserrat" pitchFamily="2" charset="77"/>
            </a:rPr>
            <a:t>Thrill</a:t>
          </a:r>
          <a:r>
            <a:rPr lang="es-ES" sz="2000" b="0" kern="1200" dirty="0">
              <a:solidFill>
                <a:srgbClr val="152B48"/>
              </a:solidFill>
              <a:latin typeface="Montserrat" pitchFamily="2" charset="77"/>
            </a:rPr>
            <a:t>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b="0" kern="1200" dirty="0">
              <a:solidFill>
                <a:srgbClr val="152B48"/>
              </a:solidFill>
              <a:latin typeface="Montserrat" pitchFamily="2" charset="77"/>
            </a:rPr>
            <a:t>Déficit neurológico nuevo o en evolución.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b="0" kern="1200" dirty="0">
              <a:solidFill>
                <a:srgbClr val="152B48"/>
              </a:solidFill>
              <a:latin typeface="Montserrat" pitchFamily="2" charset="77"/>
            </a:rPr>
            <a:t>Ausencia de pulsos temporales.</a:t>
          </a:r>
        </a:p>
      </dsp:txBody>
      <dsp:txXfrm>
        <a:off x="0" y="650887"/>
        <a:ext cx="6492875" cy="2277000"/>
      </dsp:txXfrm>
    </dsp:sp>
    <dsp:sp modelId="{10CAC349-9267-3747-A0E5-A740BC6D85BB}">
      <dsp:nvSpPr>
        <dsp:cNvPr id="0" name=""/>
        <dsp:cNvSpPr/>
      </dsp:nvSpPr>
      <dsp:spPr>
        <a:xfrm>
          <a:off x="0" y="2927887"/>
          <a:ext cx="6492875" cy="643500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0" kern="1200" dirty="0">
              <a:latin typeface="Montserrat" pitchFamily="2" charset="77"/>
            </a:rPr>
            <a:t>Signos blandos:</a:t>
          </a:r>
        </a:p>
      </dsp:txBody>
      <dsp:txXfrm>
        <a:off x="31413" y="2959300"/>
        <a:ext cx="6430049" cy="580674"/>
      </dsp:txXfrm>
    </dsp:sp>
    <dsp:sp modelId="{976903A9-7942-FE41-84A8-C08AA09DB81B}">
      <dsp:nvSpPr>
        <dsp:cNvPr id="0" name=""/>
        <dsp:cNvSpPr/>
      </dsp:nvSpPr>
      <dsp:spPr>
        <a:xfrm>
          <a:off x="0" y="3571387"/>
          <a:ext cx="6492875" cy="1526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149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b="0" kern="1200" dirty="0">
              <a:solidFill>
                <a:srgbClr val="152B48"/>
              </a:solidFill>
              <a:latin typeface="Montserrat" pitchFamily="2" charset="77"/>
            </a:rPr>
            <a:t>Hematoma.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b="0" kern="1200" dirty="0">
              <a:solidFill>
                <a:srgbClr val="152B48"/>
              </a:solidFill>
              <a:latin typeface="Montserrat" pitchFamily="2" charset="77"/>
            </a:rPr>
            <a:t>Historia de sangrado.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b="0" kern="1200" dirty="0">
              <a:solidFill>
                <a:srgbClr val="152B48"/>
              </a:solidFill>
              <a:latin typeface="Montserrat" pitchFamily="2" charset="77"/>
            </a:rPr>
            <a:t>Síndrome de </a:t>
          </a:r>
          <a:r>
            <a:rPr lang="es-ES" sz="2000" b="0" kern="1200" dirty="0" err="1">
              <a:solidFill>
                <a:srgbClr val="152B48"/>
              </a:solidFill>
              <a:latin typeface="Montserrat" pitchFamily="2" charset="77"/>
            </a:rPr>
            <a:t>Horner</a:t>
          </a:r>
          <a:r>
            <a:rPr lang="es-ES" sz="2000" b="0" kern="1200" dirty="0">
              <a:solidFill>
                <a:srgbClr val="152B48"/>
              </a:solidFill>
              <a:latin typeface="Montserrat" pitchFamily="2" charset="77"/>
            </a:rPr>
            <a:t>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000" b="0" kern="1200" dirty="0">
              <a:solidFill>
                <a:srgbClr val="152B48"/>
              </a:solidFill>
              <a:latin typeface="Montserrat" pitchFamily="2" charset="77"/>
            </a:rPr>
            <a:t>Trayecto vascular.</a:t>
          </a:r>
        </a:p>
      </dsp:txBody>
      <dsp:txXfrm>
        <a:off x="0" y="3571387"/>
        <a:ext cx="6492875" cy="15266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1621D-9DD9-B24D-A3E9-664A4162A80A}">
      <dsp:nvSpPr>
        <dsp:cNvPr id="0" name=""/>
        <dsp:cNvSpPr/>
      </dsp:nvSpPr>
      <dsp:spPr>
        <a:xfrm>
          <a:off x="0" y="64739"/>
          <a:ext cx="6492875" cy="823680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Montserrat" pitchFamily="2" charset="77"/>
            </a:rPr>
            <a:t>Signos duros:</a:t>
          </a:r>
        </a:p>
      </dsp:txBody>
      <dsp:txXfrm>
        <a:off x="40209" y="104948"/>
        <a:ext cx="6412457" cy="743262"/>
      </dsp:txXfrm>
    </dsp:sp>
    <dsp:sp modelId="{18685E7A-8AF0-874A-BFDF-E4AA2DD4ECC0}">
      <dsp:nvSpPr>
        <dsp:cNvPr id="0" name=""/>
        <dsp:cNvSpPr/>
      </dsp:nvSpPr>
      <dsp:spPr>
        <a:xfrm>
          <a:off x="0" y="888419"/>
          <a:ext cx="6492875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149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500" b="1" i="0" u="none" kern="1200" dirty="0">
              <a:solidFill>
                <a:srgbClr val="152B48"/>
              </a:solidFill>
              <a:latin typeface="Montserrat" pitchFamily="2" charset="77"/>
            </a:rPr>
            <a:t>Disnea</a:t>
          </a:r>
          <a:r>
            <a:rPr lang="es-CO" sz="2500" b="1" i="0" u="none" kern="1200" baseline="0" dirty="0">
              <a:solidFill>
                <a:srgbClr val="152B48"/>
              </a:solidFill>
              <a:latin typeface="Montserrat" pitchFamily="2" charset="77"/>
            </a:rPr>
            <a:t> intensa.</a:t>
          </a:r>
          <a:endParaRPr lang="es-ES" sz="2500" kern="1200" dirty="0">
            <a:solidFill>
              <a:srgbClr val="152B48"/>
            </a:solidFill>
            <a:latin typeface="Montserrat" pitchFamily="2" charset="77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500" b="0" i="0" u="none" kern="1200" dirty="0">
              <a:solidFill>
                <a:srgbClr val="152B48"/>
              </a:solidFill>
              <a:latin typeface="Montserrat" pitchFamily="2" charset="77"/>
            </a:rPr>
            <a:t>Herida soplante.</a:t>
          </a:r>
        </a:p>
      </dsp:txBody>
      <dsp:txXfrm>
        <a:off x="0" y="888419"/>
        <a:ext cx="6492875" cy="943920"/>
      </dsp:txXfrm>
    </dsp:sp>
    <dsp:sp modelId="{10CAC349-9267-3747-A0E5-A740BC6D85BB}">
      <dsp:nvSpPr>
        <dsp:cNvPr id="0" name=""/>
        <dsp:cNvSpPr/>
      </dsp:nvSpPr>
      <dsp:spPr>
        <a:xfrm>
          <a:off x="0" y="1832339"/>
          <a:ext cx="6492875" cy="823680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Montserrat" pitchFamily="2" charset="77"/>
            </a:rPr>
            <a:t>Signos blandos:</a:t>
          </a:r>
        </a:p>
      </dsp:txBody>
      <dsp:txXfrm>
        <a:off x="40209" y="1872548"/>
        <a:ext cx="6412457" cy="743262"/>
      </dsp:txXfrm>
    </dsp:sp>
    <dsp:sp modelId="{976903A9-7942-FE41-84A8-C08AA09DB81B}">
      <dsp:nvSpPr>
        <dsp:cNvPr id="0" name=""/>
        <dsp:cNvSpPr/>
      </dsp:nvSpPr>
      <dsp:spPr>
        <a:xfrm>
          <a:off x="0" y="2656019"/>
          <a:ext cx="6492875" cy="23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149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b="1" i="0" u="none" kern="1200" dirty="0">
              <a:solidFill>
                <a:srgbClr val="152B48"/>
              </a:solidFill>
              <a:latin typeface="Montserrat" pitchFamily="2" charset="77"/>
            </a:rPr>
            <a:t>Disfonía.</a:t>
          </a:r>
          <a:endParaRPr lang="es-ES" sz="2500" kern="1200" dirty="0">
            <a:solidFill>
              <a:srgbClr val="152B48"/>
            </a:solidFill>
            <a:latin typeface="Montserrat" pitchFamily="2" charset="77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b="0" i="0" u="none" kern="1200" dirty="0">
              <a:solidFill>
                <a:srgbClr val="152B48"/>
              </a:solidFill>
              <a:latin typeface="Montserrat" pitchFamily="2" charset="77"/>
            </a:rPr>
            <a:t>Hemoptisis.</a:t>
          </a:r>
          <a:endParaRPr lang="es-CO" sz="2500" b="0" i="0" u="none" kern="1200" dirty="0">
            <a:solidFill>
              <a:srgbClr val="152B48"/>
            </a:solidFill>
            <a:latin typeface="Montserrat" pitchFamily="2" charset="77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b="0" i="0" u="none" kern="1200" dirty="0">
              <a:solidFill>
                <a:srgbClr val="152B48"/>
              </a:solidFill>
              <a:latin typeface="Montserrat" pitchFamily="2" charset="77"/>
            </a:rPr>
            <a:t>Estridor.</a:t>
          </a:r>
          <a:endParaRPr lang="es-CO" sz="2500" b="0" i="0" u="none" kern="1200" dirty="0">
            <a:solidFill>
              <a:srgbClr val="152B48"/>
            </a:solidFill>
            <a:latin typeface="Montserrat" pitchFamily="2" charset="77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b="0" i="0" u="none" kern="1200" dirty="0">
              <a:solidFill>
                <a:srgbClr val="152B48"/>
              </a:solidFill>
              <a:latin typeface="Montserrat" pitchFamily="2" charset="77"/>
            </a:rPr>
            <a:t>Enfisema subcutáneo.</a:t>
          </a:r>
          <a:endParaRPr lang="es-CO" sz="2500" b="0" i="0" u="none" kern="1200" dirty="0">
            <a:solidFill>
              <a:srgbClr val="152B48"/>
            </a:solidFill>
            <a:latin typeface="Montserrat" pitchFamily="2" charset="77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b="0" i="0" u="none" kern="1200" dirty="0" err="1">
              <a:solidFill>
                <a:srgbClr val="152B48"/>
              </a:solidFill>
              <a:latin typeface="Montserrat" pitchFamily="2" charset="77"/>
            </a:rPr>
            <a:t>Neumomediastino</a:t>
          </a:r>
          <a:r>
            <a:rPr lang="es-ES" sz="2500" b="0" i="0" u="none" kern="1200" dirty="0">
              <a:solidFill>
                <a:srgbClr val="152B48"/>
              </a:solidFill>
              <a:latin typeface="Montserrat" pitchFamily="2" charset="77"/>
            </a:rPr>
            <a:t>.</a:t>
          </a:r>
          <a:endParaRPr lang="es-CO" sz="2500" b="0" i="0" u="none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0" y="2656019"/>
        <a:ext cx="6492875" cy="23846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1621D-9DD9-B24D-A3E9-664A4162A80A}">
      <dsp:nvSpPr>
        <dsp:cNvPr id="0" name=""/>
        <dsp:cNvSpPr/>
      </dsp:nvSpPr>
      <dsp:spPr>
        <a:xfrm>
          <a:off x="0" y="64739"/>
          <a:ext cx="7012305" cy="823680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Montserrat" pitchFamily="2" charset="77"/>
            </a:rPr>
            <a:t>Signos duros:</a:t>
          </a:r>
        </a:p>
      </dsp:txBody>
      <dsp:txXfrm>
        <a:off x="40209" y="104948"/>
        <a:ext cx="6931887" cy="743262"/>
      </dsp:txXfrm>
    </dsp:sp>
    <dsp:sp modelId="{18685E7A-8AF0-874A-BFDF-E4AA2DD4ECC0}">
      <dsp:nvSpPr>
        <dsp:cNvPr id="0" name=""/>
        <dsp:cNvSpPr/>
      </dsp:nvSpPr>
      <dsp:spPr>
        <a:xfrm>
          <a:off x="0" y="888419"/>
          <a:ext cx="7012305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641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b="1" i="0" u="none" kern="1200" dirty="0">
              <a:solidFill>
                <a:srgbClr val="152B48"/>
              </a:solidFill>
              <a:latin typeface="Montserrat" pitchFamily="2" charset="77"/>
            </a:rPr>
            <a:t>Salida de saliva por la herida.</a:t>
          </a:r>
          <a:endParaRPr lang="es-ES" sz="2500" kern="1200" dirty="0">
            <a:solidFill>
              <a:srgbClr val="152B48"/>
            </a:solidFill>
            <a:latin typeface="Montserrat" pitchFamily="2" charset="77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500" b="0" i="0" u="none" kern="1200" dirty="0">
              <a:solidFill>
                <a:srgbClr val="152B48"/>
              </a:solidFill>
              <a:latin typeface="Montserrat" pitchFamily="2" charset="77"/>
            </a:rPr>
            <a:t>Sangrado rutilante por cavidad oral.</a:t>
          </a:r>
          <a:endParaRPr lang="es-CO" sz="2500" b="0" i="0" u="none" kern="1200" dirty="0">
            <a:solidFill>
              <a:srgbClr val="152B48"/>
            </a:solidFill>
            <a:latin typeface="Montserrat" pitchFamily="2" charset="77"/>
          </a:endParaRPr>
        </a:p>
      </dsp:txBody>
      <dsp:txXfrm>
        <a:off x="0" y="888419"/>
        <a:ext cx="7012305" cy="943920"/>
      </dsp:txXfrm>
    </dsp:sp>
    <dsp:sp modelId="{10CAC349-9267-3747-A0E5-A740BC6D85BB}">
      <dsp:nvSpPr>
        <dsp:cNvPr id="0" name=""/>
        <dsp:cNvSpPr/>
      </dsp:nvSpPr>
      <dsp:spPr>
        <a:xfrm>
          <a:off x="0" y="1832339"/>
          <a:ext cx="7012305" cy="823680"/>
        </a:xfrm>
        <a:prstGeom prst="roundRect">
          <a:avLst/>
        </a:prstGeom>
        <a:solidFill>
          <a:srgbClr val="152B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kern="1200" dirty="0">
              <a:latin typeface="Montserrat" pitchFamily="2" charset="77"/>
            </a:rPr>
            <a:t>Signos blandos:</a:t>
          </a:r>
        </a:p>
      </dsp:txBody>
      <dsp:txXfrm>
        <a:off x="40209" y="1872548"/>
        <a:ext cx="6931887" cy="743262"/>
      </dsp:txXfrm>
    </dsp:sp>
    <dsp:sp modelId="{976903A9-7942-FE41-84A8-C08AA09DB81B}">
      <dsp:nvSpPr>
        <dsp:cNvPr id="0" name=""/>
        <dsp:cNvSpPr/>
      </dsp:nvSpPr>
      <dsp:spPr>
        <a:xfrm>
          <a:off x="0" y="2656019"/>
          <a:ext cx="7012305" cy="238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641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500" b="1" i="0" u="none" kern="1200" dirty="0">
              <a:solidFill>
                <a:srgbClr val="152B48"/>
              </a:solidFill>
              <a:latin typeface="Montserrat" pitchFamily="2" charset="77"/>
            </a:rPr>
            <a:t>Odinofagia.</a:t>
          </a:r>
          <a:endParaRPr lang="es-ES" sz="2500" kern="1200" dirty="0">
            <a:solidFill>
              <a:srgbClr val="152B48"/>
            </a:solidFill>
            <a:latin typeface="Montserrat" pitchFamily="2" charset="77"/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500" b="0" i="0" u="none" kern="1200" dirty="0">
              <a:solidFill>
                <a:srgbClr val="152B48"/>
              </a:solidFill>
              <a:latin typeface="Montserrat" pitchFamily="2" charset="77"/>
            </a:rPr>
            <a:t>Enfisema subcutáneo.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500" b="0" i="0" u="none" kern="1200" dirty="0">
              <a:solidFill>
                <a:srgbClr val="152B48"/>
              </a:solidFill>
              <a:latin typeface="Montserrat" pitchFamily="2" charset="77"/>
            </a:rPr>
            <a:t>Disfagia.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500" b="0" i="0" u="none" kern="1200" dirty="0">
              <a:solidFill>
                <a:srgbClr val="152B48"/>
              </a:solidFill>
              <a:latin typeface="Montserrat" pitchFamily="2" charset="77"/>
            </a:rPr>
            <a:t>Neumomediastino.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O" sz="2500" b="0" i="0" u="none" kern="1200" dirty="0">
              <a:solidFill>
                <a:srgbClr val="152B48"/>
              </a:solidFill>
              <a:latin typeface="Montserrat" pitchFamily="2" charset="77"/>
            </a:rPr>
            <a:t>Aire retrofaríngeo en Rx.</a:t>
          </a:r>
        </a:p>
      </dsp:txBody>
      <dsp:txXfrm>
        <a:off x="0" y="2656019"/>
        <a:ext cx="7012305" cy="23846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5A33D-E94A-1F40-89B8-D43A12BEB65B}">
      <dsp:nvSpPr>
        <dsp:cNvPr id="0" name=""/>
        <dsp:cNvSpPr/>
      </dsp:nvSpPr>
      <dsp:spPr>
        <a:xfrm>
          <a:off x="9242" y="822847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itchFamily="2" charset="77"/>
            </a:rPr>
            <a:t>Exploración quirúrgica </a:t>
          </a:r>
          <a:r>
            <a:rPr lang="es-ES" sz="2000" kern="1200" dirty="0" err="1">
              <a:latin typeface="Montserrat" pitchFamily="2" charset="77"/>
            </a:rPr>
            <a:t>mandatoria</a:t>
          </a:r>
          <a:r>
            <a:rPr lang="es-ES" sz="2000" kern="1200" dirty="0">
              <a:latin typeface="Montserrat" pitchFamily="2" charset="77"/>
            </a:rPr>
            <a:t>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itchFamily="2" charset="77"/>
            </a:rPr>
            <a:t>25% </a:t>
          </a:r>
          <a:r>
            <a:rPr lang="es-ES" sz="2000" kern="1200" dirty="0" err="1">
              <a:latin typeface="Montserrat" pitchFamily="2" charset="77"/>
            </a:rPr>
            <a:t>cervicotomías</a:t>
          </a:r>
          <a:r>
            <a:rPr lang="es-ES" sz="2000" kern="1200" dirty="0">
              <a:latin typeface="Montserrat" pitchFamily="2" charset="77"/>
            </a:rPr>
            <a:t> no terapéuticas.</a:t>
          </a:r>
        </a:p>
      </dsp:txBody>
      <dsp:txXfrm>
        <a:off x="57787" y="871392"/>
        <a:ext cx="2665308" cy="1560349"/>
      </dsp:txXfrm>
    </dsp:sp>
    <dsp:sp modelId="{07E65257-5188-F642-854B-A7C5CCACF1DB}">
      <dsp:nvSpPr>
        <dsp:cNvPr id="0" name=""/>
        <dsp:cNvSpPr/>
      </dsp:nvSpPr>
      <dsp:spPr>
        <a:xfrm>
          <a:off x="3047880" y="1309029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>
            <a:latin typeface="Montserrat" pitchFamily="2" charset="77"/>
          </a:endParaRPr>
        </a:p>
      </dsp:txBody>
      <dsp:txXfrm>
        <a:off x="3047880" y="1446044"/>
        <a:ext cx="409940" cy="411044"/>
      </dsp:txXfrm>
    </dsp:sp>
    <dsp:sp modelId="{DB4FA6E1-BD0A-BC48-80BC-4CFAEACC8A48}">
      <dsp:nvSpPr>
        <dsp:cNvPr id="0" name=""/>
        <dsp:cNvSpPr/>
      </dsp:nvSpPr>
      <dsp:spPr>
        <a:xfrm>
          <a:off x="3876600" y="822847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itchFamily="2" charset="77"/>
            </a:rPr>
            <a:t>Abordaje selectivo por zonas.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itchFamily="2" charset="77"/>
            </a:rPr>
            <a:t>Zona II &gt; quirúrgica.</a:t>
          </a:r>
        </a:p>
      </dsp:txBody>
      <dsp:txXfrm>
        <a:off x="3925145" y="871392"/>
        <a:ext cx="2665308" cy="1560349"/>
      </dsp:txXfrm>
    </dsp:sp>
    <dsp:sp modelId="{ED6BA390-2968-A546-92AC-B8AFC66EC038}">
      <dsp:nvSpPr>
        <dsp:cNvPr id="0" name=""/>
        <dsp:cNvSpPr/>
      </dsp:nvSpPr>
      <dsp:spPr>
        <a:xfrm>
          <a:off x="6915239" y="1309029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600" kern="1200">
            <a:latin typeface="Montserrat" pitchFamily="2" charset="77"/>
          </a:endParaRPr>
        </a:p>
      </dsp:txBody>
      <dsp:txXfrm>
        <a:off x="6915239" y="1446044"/>
        <a:ext cx="409940" cy="411044"/>
      </dsp:txXfrm>
    </dsp:sp>
    <dsp:sp modelId="{5C8E3986-1881-5A43-9287-0E6EA8285038}">
      <dsp:nvSpPr>
        <dsp:cNvPr id="0" name=""/>
        <dsp:cNvSpPr/>
      </dsp:nvSpPr>
      <dsp:spPr>
        <a:xfrm>
          <a:off x="7743958" y="822847"/>
          <a:ext cx="2762398" cy="1657439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Montserrat" pitchFamily="2" charset="77"/>
            </a:rPr>
            <a:t>¿Y ahora?</a:t>
          </a:r>
        </a:p>
      </dsp:txBody>
      <dsp:txXfrm>
        <a:off x="7792503" y="871392"/>
        <a:ext cx="2665308" cy="1560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9BEDF-AA7A-1642-B74E-ADA626C53626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04A50-4D76-F04C-8ECB-8C8704ACE0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5740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/>
              <a:t>Las heridas en cuello corresponden al 5 a 10 % de los traumas civiles y 4 % de los de guerra, con una mortalidad hasta del 7 %. Un tercio de las lesiones comprometen alguna estructura, principalmente, vascular, seguido de las aerodigestivas porque se implican estructuras vitales en el 35 % de las heridas por arma de fuego y 20 % de las heridas por arma cortopunzante. El 10-26,5 % requerirán cirugía, principalmente, las HPAF (heridas por arma de fuego) puesto que presentan más lesiones asociadas. Las lesiones vasculares más frecuentes son las de la vena yugular interna (en un 9 %) y las de la arteria carótida, que representan del 5 al 22 % de las lesiones vasculares, con mortalidad del 20 al 30 % y son comunes las lesiones asociadas. (1) La arteria vertebral se ve comprometida en un 1.3 % de los casos.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804A50-4D76-F04C-8ECB-8C8704ACE071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0497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Ninety-seven percent of patients with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hard signs have a vascular injury as opposed to only 3% with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 signs.3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A9D99-6449-B342-ABE4-54381981D8B0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734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Ninety-seven percent of patients with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hard signs have a vascular injury as opposed to only 3% with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 signs.3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A9D99-6449-B342-ABE4-54381981D8B0}" type="slidenum">
              <a:rPr lang="es-CO" smtClean="0"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3937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setting of penetrating cervical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injuries, computed tomographic angiography (CTA) has a 90%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sensitivity and 100% specificity for vascular injuries that require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treatment.12,13 CTA may be limited secondary to missile fragments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(especially shotgun injuries) or bone fragments obscuring the cervical vasculature; arteriography should be used for these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patients as a confirmatory study.</a:t>
            </a:r>
          </a:p>
          <a:p>
            <a:endParaRPr lang="es-C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s-CO" sz="1200" b="1" dirty="0"/>
              <a:t>Asintomático:</a:t>
            </a:r>
          </a:p>
          <a:p>
            <a:r>
              <a:rPr lang="es-CO" sz="1200" dirty="0"/>
              <a:t>Observación</a:t>
            </a:r>
          </a:p>
          <a:p>
            <a:pPr marL="0" indent="0">
              <a:buNone/>
            </a:pPr>
            <a:endParaRPr lang="es-CO" sz="1200" b="1" dirty="0"/>
          </a:p>
          <a:p>
            <a:pPr marL="0" indent="0">
              <a:buNone/>
            </a:pPr>
            <a:r>
              <a:rPr lang="es-CO" sz="1200" b="1" dirty="0"/>
              <a:t>Signos duros de lesión</a:t>
            </a:r>
          </a:p>
          <a:p>
            <a:r>
              <a:rPr lang="es-CO" sz="1200" dirty="0"/>
              <a:t>Cirugía: manejo específico</a:t>
            </a:r>
          </a:p>
          <a:p>
            <a:pPr marL="0" indent="0">
              <a:buNone/>
            </a:pPr>
            <a:endParaRPr lang="es-CO" sz="1200" b="1" dirty="0"/>
          </a:p>
          <a:p>
            <a:pPr marL="0" indent="0">
              <a:buNone/>
            </a:pPr>
            <a:r>
              <a:rPr lang="es-CO" sz="1200" b="1" dirty="0"/>
              <a:t>Signos blandos:</a:t>
            </a:r>
          </a:p>
          <a:p>
            <a:r>
              <a:rPr lang="es-CO" sz="1200" dirty="0"/>
              <a:t>Estudios diagnósticos específicos</a:t>
            </a:r>
          </a:p>
          <a:p>
            <a:r>
              <a:rPr lang="es-CO" sz="1200" dirty="0"/>
              <a:t>Manejo según resultados</a:t>
            </a:r>
          </a:p>
          <a:p>
            <a:endParaRPr lang="es-C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A9D99-6449-B342-ABE4-54381981D8B0}" type="slidenum">
              <a:rPr lang="es-CO" smtClean="0"/>
              <a:t>20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7831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sz="1200" b="1" dirty="0"/>
              <a:t>Asintomático:</a:t>
            </a:r>
          </a:p>
          <a:p>
            <a:r>
              <a:rPr lang="es-CO" sz="1200" dirty="0"/>
              <a:t>Observación</a:t>
            </a:r>
          </a:p>
          <a:p>
            <a:pPr marL="0" indent="0">
              <a:buNone/>
            </a:pPr>
            <a:endParaRPr lang="es-CO" sz="1200" b="1" dirty="0"/>
          </a:p>
          <a:p>
            <a:pPr marL="0" indent="0">
              <a:buNone/>
            </a:pPr>
            <a:r>
              <a:rPr lang="es-CO" sz="1200" b="1" dirty="0"/>
              <a:t>Signos duros de lesión</a:t>
            </a:r>
          </a:p>
          <a:p>
            <a:r>
              <a:rPr lang="es-CO" sz="1200" dirty="0"/>
              <a:t>Estudios diagnósticos (planear abordaje)</a:t>
            </a:r>
          </a:p>
          <a:p>
            <a:r>
              <a:rPr lang="es-CO" sz="1200" dirty="0"/>
              <a:t>Cirugía: manejo específico</a:t>
            </a:r>
          </a:p>
          <a:p>
            <a:r>
              <a:rPr lang="es-CO" sz="1200" dirty="0"/>
              <a:t>Terapia endovascular</a:t>
            </a:r>
          </a:p>
          <a:p>
            <a:pPr marL="0" indent="0">
              <a:buNone/>
            </a:pPr>
            <a:endParaRPr lang="es-CO" sz="1200" b="1" dirty="0"/>
          </a:p>
          <a:p>
            <a:pPr marL="0" indent="0">
              <a:buNone/>
            </a:pPr>
            <a:r>
              <a:rPr lang="es-CO" sz="1200" b="1" dirty="0"/>
              <a:t>Signos blandos:</a:t>
            </a:r>
          </a:p>
          <a:p>
            <a:r>
              <a:rPr lang="es-CO" sz="1200" dirty="0"/>
              <a:t>Estudios diagnósticos específicos</a:t>
            </a:r>
          </a:p>
          <a:p>
            <a:r>
              <a:rPr lang="es-CO" sz="1200" dirty="0"/>
              <a:t>Manejo según resultados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A9D99-6449-B342-ABE4-54381981D8B0}" type="slidenum">
              <a:rPr lang="es-CO" smtClean="0"/>
              <a:t>21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8688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AD47A-88E5-4E8C-9C06-7BC550BFB33A}" type="slidenum">
              <a:rPr lang="es-CO" smtClean="0"/>
              <a:t>23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2971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804A50-4D76-F04C-8ECB-8C8704ACE071}" type="slidenum">
              <a:rPr lang="es-CO" smtClean="0"/>
              <a:t>24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30846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A trauma surgeon might operate on external wound in zone II and then surprisingly might encounter an unanticipated internal vascular or aero-digestive injury in zone III or in the mediastinum (zone I)</a:t>
            </a:r>
          </a:p>
          <a:p>
            <a:r>
              <a:rPr lang="es-CO" dirty="0"/>
              <a:t>It has been shown that the location of the external wound does not necessarily correlate to the location of the underlying injury.5-7 It raises the question, should the external wound dictate our diagnostic and therapeutic actions?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A9D99-6449-B342-ABE4-54381981D8B0}" type="slidenum">
              <a:rPr lang="es-CO" smtClean="0"/>
              <a:t>27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45461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s-CO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 Surg Res. 2018;201:113–20. </a:t>
            </a:r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A9D99-6449-B342-ABE4-54381981D8B0}" type="slidenum">
              <a:rPr lang="es-CO" smtClean="0"/>
              <a:t>28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1389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Trauma to the neck can give rise to devastating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injuries, as the area of the neck is a relatively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unprotected anatomical region and contains a high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concentration of vital structures. The neck contains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several major vessels that lie relatively superficially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are protected only by their fascia and the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overlying soft tissues. The same holds for the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aerodigestive tract, which is even less protected by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surrounding layers. The apical pleura, the brachial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plexus, the thoracic lymphatic duct and the major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intrathoracic vessels appear to be well protected by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clavicles, the sternum and the rib cage, but are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much more vulnerable to penetrating lower neck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injuries through the upper thoracic aperture and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supraclavicular fossa. The spinal cord, on the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hand, is well protected by the bony cervical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spine, making penetrating injuries less harmful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 sometimes anticipated.2,3</a:t>
            </a:r>
          </a:p>
          <a:p>
            <a:endParaRPr lang="es-C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Fascia superficial rodea el platisma, cubriendo los triangulos anteriores y las porciones inferiores de los triangulos posteriores, estructura mas superficial luego de la piel y los tejidos blandos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Fascia profunda tiene 3 capas </a:t>
            </a:r>
          </a:p>
          <a:p>
            <a:pPr marL="171450" indent="-171450">
              <a:buFontTx/>
              <a:buChar char="-"/>
            </a:pPr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Superficial o envolvente: Recubre ambos ECM y trapecio. </a:t>
            </a:r>
          </a:p>
          <a:p>
            <a:pPr marL="171450" indent="-171450">
              <a:buFontTx/>
              <a:buChar char="-"/>
            </a:pPr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Pretraqueal: Adherida al cartilago cricoides y la traquea, se conecta con el pericardio.</a:t>
            </a:r>
          </a:p>
          <a:p>
            <a:pPr marL="171450" indent="-171450">
              <a:buFontTx/>
              <a:buChar char="-"/>
            </a:pPr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Prevertebral: Recubre los musculos prevertebrales uniendose con la vaina axilar para recubrir los vasos subclavios</a:t>
            </a:r>
          </a:p>
          <a:p>
            <a:pPr marL="0" indent="0">
              <a:buFontTx/>
              <a:buNone/>
            </a:pPr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3 capas profundas se unen para formar la vaina carotidea: Compartimiento vascular fuerte que protege en caso de hemorragia pero que aumenta el riesgo de constriccion de la via aerea en caso de sangrado.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A9D99-6449-B342-ABE4-54381981D8B0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6037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sz="1200" dirty="0">
              <a:solidFill>
                <a:srgbClr val="0B2F51"/>
              </a:solidFill>
            </a:endParaRPr>
          </a:p>
          <a:p>
            <a:r>
              <a:rPr lang="es-CO" sz="1200" dirty="0">
                <a:solidFill>
                  <a:srgbClr val="0B2F51"/>
                </a:solidFill>
              </a:rPr>
              <a:t>Trauma Penetrante: 95%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B2F51"/>
                </a:solidFill>
              </a:rPr>
              <a:t>ACP: 55%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B2F51"/>
                </a:solidFill>
              </a:rPr>
              <a:t>HPAF:40%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O" sz="1200" dirty="0">
              <a:solidFill>
                <a:srgbClr val="0B2F51"/>
              </a:solidFill>
            </a:endParaRPr>
          </a:p>
          <a:p>
            <a:r>
              <a:rPr lang="es-CO" sz="1200" dirty="0">
                <a:solidFill>
                  <a:srgbClr val="0B2F51"/>
                </a:solidFill>
              </a:rPr>
              <a:t>Trauma cerrado: 5%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804A50-4D76-F04C-8ECB-8C8704ACE071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1429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Cerrado: </a:t>
            </a:r>
          </a:p>
          <a:p>
            <a:r>
              <a:rPr lang="es-CO" dirty="0"/>
              <a:t>Hiperextensión y rotación </a:t>
            </a:r>
          </a:p>
          <a:p>
            <a:r>
              <a:rPr lang="es-CO" dirty="0" err="1"/>
              <a:t>Hiperflexion</a:t>
            </a:r>
            <a:endParaRPr lang="es-CO" dirty="0"/>
          </a:p>
          <a:p>
            <a:r>
              <a:rPr lang="es-CO" dirty="0"/>
              <a:t>Golpe directo al vaso</a:t>
            </a:r>
            <a:r>
              <a:rPr lang="es-CO" baseline="0" dirty="0"/>
              <a:t> </a:t>
            </a:r>
          </a:p>
          <a:p>
            <a:r>
              <a:rPr lang="es-CO" dirty="0"/>
              <a:t>Laceración por fracturas </a:t>
            </a:r>
            <a:r>
              <a:rPr lang="es-CO" dirty="0" err="1"/>
              <a:t>oseas</a:t>
            </a:r>
            <a:r>
              <a:rPr lang="es-CO" dirty="0"/>
              <a:t> 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AD47A-88E5-4E8C-9C06-7BC550BFB33A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1553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A9D99-6449-B342-ABE4-54381981D8B0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7437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A9D99-6449-B342-ABE4-54381981D8B0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6985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Identificar lesiones que comprometen la vida y priorizar su tratamiento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Evitar uso de collar cervical en trauma penetrante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Evaluar pulsos carotideos y temporales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dirty="0"/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secondary survey the following neck injuries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 be identified: 1) occult vascular injuries; 2) occult laryngotracheal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injuries; 3) pharyngoesophageal injuries; 4) cranial or peripheral nerve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injuries; and 5) small pneumothoraces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A9D99-6449-B342-ABE4-54381981D8B0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5488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¿Penetrante? – Integridad del músculo platisma</a:t>
            </a:r>
          </a:p>
          <a:p>
            <a:r>
              <a:rPr lang="es-CO" dirty="0"/>
              <a:t>Evitar inmovilización cervical en trauma penetrante</a:t>
            </a:r>
          </a:p>
          <a:p>
            <a:r>
              <a:rPr lang="es-CO" dirty="0"/>
              <a:t>Vía aérea – Protocolo de vía aérea dificil. </a:t>
            </a:r>
          </a:p>
          <a:p>
            <a:pPr lvl="1"/>
            <a:r>
              <a:rPr lang="es-CO" dirty="0"/>
              <a:t>Preparación para abordaje quirúrgico de la vía aérea: Disrupcion de la via aerea masiva y compromiso facial extenso</a:t>
            </a:r>
          </a:p>
          <a:p>
            <a:r>
              <a:rPr lang="es-CO" dirty="0"/>
              <a:t>Control del sangrado </a:t>
            </a:r>
          </a:p>
          <a:p>
            <a:r>
              <a:rPr lang="es-CO" dirty="0"/>
              <a:t>Reanimación hemostática </a:t>
            </a:r>
          </a:p>
          <a:p>
            <a:endParaRPr lang="es-CO" dirty="0"/>
          </a:p>
          <a:p>
            <a:r>
              <a:rPr lang="es-CO" dirty="0"/>
              <a:t>Evaluar signos de lesión de la vía aérea</a:t>
            </a:r>
          </a:p>
          <a:p>
            <a:r>
              <a:rPr lang="es-CO" dirty="0"/>
              <a:t>Intentar IOT</a:t>
            </a:r>
          </a:p>
          <a:p>
            <a:r>
              <a:rPr lang="es-CO" dirty="0"/>
              <a:t>Siempre tener preparacion para abordaje cx de la via aerea </a:t>
            </a:r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(aproximadamente el 30% de las lesiones laringotraqueales, requerirán asegurar la vía aérea)</a:t>
            </a:r>
          </a:p>
          <a:p>
            <a:endParaRPr lang="es-C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Exploration of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cervical injuries based on platysma muscle penetration carries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unacceptably high negative exploration rate of 50% to 90%.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804A50-4D76-F04C-8ECB-8C8704ACE071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3759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Ninety-seven percent of patients with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hard signs have a vascular injury as opposed to only 3% with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soft signs.3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8A9D99-6449-B342-ABE4-54381981D8B0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0125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586-B225-934C-AFD3-2A5F6AD0F963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9BA-0883-3D4C-B242-52997DEC1F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091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586-B225-934C-AFD3-2A5F6AD0F963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9BA-0883-3D4C-B242-52997DEC1F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019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586-B225-934C-AFD3-2A5F6AD0F963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9BA-0883-3D4C-B242-52997DEC1FDA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4495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E3ECF-E26C-8B48-8AB6-E10AC569C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4F1835-70E4-A746-A400-FEB9B47DE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119767-D83F-2B43-8EE6-25122994B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586-B225-934C-AFD3-2A5F6AD0F963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A4F8EB-0E6C-934D-AAA2-91112A53C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CFD59C-2E6E-F440-AC28-E2A0BF62D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9BA-0883-3D4C-B242-52997DEC1F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187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586-B225-934C-AFD3-2A5F6AD0F963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9BA-0883-3D4C-B242-52997DEC1FDA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066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586-B225-934C-AFD3-2A5F6AD0F963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9BA-0883-3D4C-B242-52997DEC1F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875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586-B225-934C-AFD3-2A5F6AD0F963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9BA-0883-3D4C-B242-52997DEC1F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273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586-B225-934C-AFD3-2A5F6AD0F963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9BA-0883-3D4C-B242-52997DEC1F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49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586-B225-934C-AFD3-2A5F6AD0F963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9BA-0883-3D4C-B242-52997DEC1F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927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586-B225-934C-AFD3-2A5F6AD0F963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9BA-0883-3D4C-B242-52997DEC1F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324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586-B225-934C-AFD3-2A5F6AD0F963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9BA-0883-3D4C-B242-52997DEC1F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486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586-B225-934C-AFD3-2A5F6AD0F963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FF9BA-0883-3D4C-B242-52997DEC1F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070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586-B225-934C-AFD3-2A5F6AD0F963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FF9BA-0883-3D4C-B242-52997DEC1F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227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7.pn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12.xml" Type="http://schemas.openxmlformats.org/officeDocument/2006/relationships/slideLayout"/><Relationship Id="rId4" Target="../media/image8.pn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notesSlides/notesSlide8.xml" Type="http://schemas.openxmlformats.org/officeDocument/2006/relationships/notesSlide"/><Relationship Id="rId1" Target="../slideLayouts/slideLayout12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12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8.xml.rels><?xml version="1.0" encoding="UTF-8" standalone="yes" ?><Relationships xmlns="http://schemas.openxmlformats.org/package/2006/relationships"><Relationship Id="rId3" Target="../media/image14.png" Type="http://schemas.openxmlformats.org/officeDocument/2006/relationships/image"/><Relationship Id="rId2" Target="../notesSlides/notesSlide17.xml" Type="http://schemas.openxmlformats.org/officeDocument/2006/relationships/notesSlide"/><Relationship Id="rId1" Target="../slideLayouts/slideLayout1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1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12.xml" Type="http://schemas.openxmlformats.org/officeDocument/2006/relationships/slideLayout"/><Relationship Id="rId4" Target="../media/image5.jpe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9B3794-9D31-C74A-82BC-59928A248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7390"/>
            <a:ext cx="9144000" cy="2387600"/>
          </a:xfrm>
        </p:spPr>
        <p:txBody>
          <a:bodyPr/>
          <a:lstStyle/>
          <a:p>
            <a:r>
              <a:rPr lang="es-CO" dirty="0"/>
              <a:t>TRAUMA DE CUELLO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5ADFFD-DADA-9B42-86E1-4780631557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0" y="3646010"/>
            <a:ext cx="6629400" cy="1655762"/>
          </a:xfrm>
        </p:spPr>
        <p:txBody>
          <a:bodyPr/>
          <a:lstStyle/>
          <a:p>
            <a:r>
              <a:rPr lang="es-CO" b="1" dirty="0"/>
              <a:t>Lina María Botero Mora</a:t>
            </a:r>
            <a:br>
              <a:rPr lang="es-CO" b="1" dirty="0"/>
            </a:br>
            <a:r>
              <a:rPr lang="es-CO" b="1" dirty="0"/>
              <a:t>Residente II año – Cirugía general</a:t>
            </a:r>
          </a:p>
        </p:txBody>
      </p:sp>
    </p:spTree>
    <p:extLst>
      <p:ext uri="{BB962C8B-B14F-4D97-AF65-F5344CB8AC3E}">
        <p14:creationId xmlns:p14="http://schemas.microsoft.com/office/powerpoint/2010/main" val="33583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12C088A-1871-224B-8144-D3A53BBB1CF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5200" y="1330465"/>
            <a:ext cx="3104454" cy="220953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F034E70-3BAF-574C-B0B1-9FE1F79B6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67" y="59546"/>
            <a:ext cx="10451592" cy="1325563"/>
          </a:xfrm>
        </p:spPr>
        <p:txBody>
          <a:bodyPr anchor="ctr">
            <a:normAutofit/>
          </a:bodyPr>
          <a:lstStyle/>
          <a:p>
            <a:r>
              <a:rPr lang="es-CO" dirty="0"/>
              <a:t>Zonas del cuello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9DE5014-5210-6847-AD95-9F93737FDF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6005" y="1580153"/>
            <a:ext cx="3104454" cy="242640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DA4E3AB6-2446-524E-B713-C9BA34F8B002}"/>
              </a:ext>
            </a:extLst>
          </p:cNvPr>
          <p:cNvSpPr/>
          <p:nvPr/>
        </p:nvSpPr>
        <p:spPr>
          <a:xfrm>
            <a:off x="4493623" y="5927896"/>
            <a:ext cx="69233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  <a:cs typeface="Arabic Typesetting" panose="03020402040406030203" pitchFamily="66" charset="-78"/>
              </a:rPr>
              <a:t>Monson D.  J Trauma. 1969;9(12):987-999.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806E739-008E-A340-B86E-4A4E78FDCCE7}"/>
              </a:ext>
            </a:extLst>
          </p:cNvPr>
          <p:cNvSpPr/>
          <p:nvPr/>
        </p:nvSpPr>
        <p:spPr>
          <a:xfrm>
            <a:off x="5381897" y="6413381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Roon AJ. J Trauma. 1979;19(6):391-397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214330E-1F87-3E4F-9964-94D4BC1ED03C}"/>
              </a:ext>
            </a:extLst>
          </p:cNvPr>
          <p:cNvSpPr/>
          <p:nvPr/>
        </p:nvSpPr>
        <p:spPr>
          <a:xfrm>
            <a:off x="5381897" y="4171367"/>
            <a:ext cx="6096000" cy="1325563"/>
          </a:xfrm>
          <a:prstGeom prst="rect">
            <a:avLst/>
          </a:prstGeom>
          <a:solidFill>
            <a:srgbClr val="152B48"/>
          </a:solidFill>
          <a:ln>
            <a:solidFill>
              <a:srgbClr val="152B48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dirty="0">
                <a:latin typeface="Montserrat" pitchFamily="2" charset="77"/>
              </a:rPr>
              <a:t>Sin diferencia clínicamente significativa demostrada en la literatura.</a:t>
            </a:r>
          </a:p>
        </p:txBody>
      </p:sp>
    </p:spTree>
    <p:extLst>
      <p:ext uri="{BB962C8B-B14F-4D97-AF65-F5344CB8AC3E}">
        <p14:creationId xmlns:p14="http://schemas.microsoft.com/office/powerpoint/2010/main" val="2976461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4680" y="174997"/>
            <a:ext cx="10515600" cy="896889"/>
          </a:xfrm>
        </p:spPr>
        <p:txBody>
          <a:bodyPr/>
          <a:lstStyle/>
          <a:p>
            <a:r>
              <a:rPr lang="es-CO" dirty="0"/>
              <a:t>Zonas del cuello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1025028" y="1170041"/>
            <a:ext cx="3015369" cy="896889"/>
            <a:chOff x="0" y="1759"/>
            <a:chExt cx="3557505" cy="1161490"/>
          </a:xfrm>
        </p:grpSpPr>
        <p:sp>
          <p:nvSpPr>
            <p:cNvPr id="11" name="Rectángulo redondeado 10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uadroTexto 11"/>
            <p:cNvSpPr txBox="1"/>
            <p:nvPr/>
          </p:nvSpPr>
          <p:spPr>
            <a:xfrm>
              <a:off x="56699" y="58458"/>
              <a:ext cx="3444107" cy="10480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400" dirty="0">
                  <a:solidFill>
                    <a:srgbClr val="0B2F51"/>
                  </a:solidFill>
                  <a:latin typeface="Montserrat" pitchFamily="2" charset="77"/>
                </a:rPr>
                <a:t>Zona I</a:t>
              </a:r>
              <a:endParaRPr lang="es-CO" sz="2400" kern="1200" dirty="0">
                <a:solidFill>
                  <a:srgbClr val="0B2F51"/>
                </a:solidFill>
                <a:latin typeface="Montserrat" pitchFamily="2" charset="77"/>
              </a:endParaRPr>
            </a:p>
          </p:txBody>
        </p:sp>
      </p:grpSp>
      <p:grpSp>
        <p:nvGrpSpPr>
          <p:cNvPr id="5" name="Grupo 4"/>
          <p:cNvGrpSpPr/>
          <p:nvPr/>
        </p:nvGrpSpPr>
        <p:grpSpPr>
          <a:xfrm>
            <a:off x="4747942" y="1170041"/>
            <a:ext cx="3015369" cy="896889"/>
            <a:chOff x="0" y="1221324"/>
            <a:chExt cx="3557505" cy="1161490"/>
          </a:xfrm>
        </p:grpSpPr>
        <p:sp>
          <p:nvSpPr>
            <p:cNvPr id="9" name="Rectángulo redondeado 8"/>
            <p:cNvSpPr/>
            <p:nvPr/>
          </p:nvSpPr>
          <p:spPr>
            <a:xfrm>
              <a:off x="0" y="1221324"/>
              <a:ext cx="3557505" cy="116149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723100"/>
                <a:satOff val="-4962"/>
                <a:lumOff val="2549"/>
                <a:alphaOff val="0"/>
              </a:schemeClr>
            </a:fillRef>
            <a:effectRef idx="0">
              <a:schemeClr val="accent2">
                <a:hueOff val="-723100"/>
                <a:satOff val="-4962"/>
                <a:lumOff val="254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uadroTexto 9"/>
            <p:cNvSpPr txBox="1"/>
            <p:nvPr/>
          </p:nvSpPr>
          <p:spPr>
            <a:xfrm>
              <a:off x="56699" y="1278023"/>
              <a:ext cx="3444107" cy="10480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400" kern="1200" dirty="0">
                  <a:solidFill>
                    <a:srgbClr val="0B2F51"/>
                  </a:solidFill>
                  <a:latin typeface="Montserrat" pitchFamily="2" charset="77"/>
                </a:rPr>
                <a:t>Zona II</a:t>
              </a:r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8470856" y="1170041"/>
            <a:ext cx="3015369" cy="896889"/>
            <a:chOff x="0" y="2440889"/>
            <a:chExt cx="3557505" cy="1161490"/>
          </a:xfrm>
        </p:grpSpPr>
        <p:sp>
          <p:nvSpPr>
            <p:cNvPr id="7" name="Rectángulo redondeado 6"/>
            <p:cNvSpPr/>
            <p:nvPr/>
          </p:nvSpPr>
          <p:spPr>
            <a:xfrm>
              <a:off x="0" y="2440889"/>
              <a:ext cx="3557505" cy="116149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46200"/>
                <a:satOff val="-9924"/>
                <a:lumOff val="5098"/>
                <a:alphaOff val="0"/>
              </a:schemeClr>
            </a:fillRef>
            <a:effectRef idx="0">
              <a:schemeClr val="accent2">
                <a:hueOff val="-1446200"/>
                <a:satOff val="-9924"/>
                <a:lumOff val="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uadroTexto 7"/>
            <p:cNvSpPr txBox="1"/>
            <p:nvPr/>
          </p:nvSpPr>
          <p:spPr>
            <a:xfrm>
              <a:off x="56699" y="2497588"/>
              <a:ext cx="3444107" cy="10480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400" kern="1200" dirty="0">
                  <a:solidFill>
                    <a:srgbClr val="0B2F51"/>
                  </a:solidFill>
                  <a:latin typeface="Montserrat" pitchFamily="2" charset="77"/>
                </a:rPr>
                <a:t>Zona III</a:t>
              </a:r>
              <a:endParaRPr lang="es-ES" sz="2400" kern="1200" dirty="0">
                <a:solidFill>
                  <a:srgbClr val="0B2F51"/>
                </a:solidFill>
                <a:latin typeface="Montserrat" pitchFamily="2" charset="77"/>
              </a:endParaRP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1025028" y="2200037"/>
            <a:ext cx="3015369" cy="1606911"/>
            <a:chOff x="0" y="1759"/>
            <a:chExt cx="3557505" cy="1161490"/>
          </a:xfrm>
          <a:noFill/>
        </p:grpSpPr>
        <p:sp>
          <p:nvSpPr>
            <p:cNvPr id="29" name="Rectángulo redondeado 28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  <a:grpFill/>
            <a:ln w="381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CuadroTexto 29"/>
            <p:cNvSpPr txBox="1"/>
            <p:nvPr/>
          </p:nvSpPr>
          <p:spPr>
            <a:xfrm>
              <a:off x="56699" y="58458"/>
              <a:ext cx="3444107" cy="1048092"/>
            </a:xfrm>
            <a:prstGeom prst="rect">
              <a:avLst/>
            </a:prstGeom>
            <a:grpFill/>
            <a:ln w="38100">
              <a:solidFill>
                <a:srgbClr val="0B2F5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1600" dirty="0">
                  <a:solidFill>
                    <a:srgbClr val="0B2F51"/>
                  </a:solidFill>
                  <a:latin typeface="Montserrat" pitchFamily="2" charset="77"/>
                </a:rPr>
                <a:t>Esófago, pulmón, tráquea, conducto torácico, arteria vertebral, carótida, médula espinal, troncos nerviosos cervicales.</a:t>
              </a:r>
              <a:endParaRPr lang="es-CO" sz="1600" kern="1200" dirty="0">
                <a:solidFill>
                  <a:srgbClr val="0B2F51"/>
                </a:solidFill>
                <a:latin typeface="Montserrat" pitchFamily="2" charset="77"/>
              </a:endParaRP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8518915" y="2200036"/>
            <a:ext cx="3015369" cy="1606911"/>
            <a:chOff x="0" y="1759"/>
            <a:chExt cx="3557505" cy="1161490"/>
          </a:xfrm>
          <a:noFill/>
        </p:grpSpPr>
        <p:sp>
          <p:nvSpPr>
            <p:cNvPr id="32" name="Rectángulo redondeado 31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  <a:grpFill/>
            <a:ln w="381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CuadroTexto 32"/>
            <p:cNvSpPr txBox="1"/>
            <p:nvPr/>
          </p:nvSpPr>
          <p:spPr>
            <a:xfrm>
              <a:off x="56699" y="58458"/>
              <a:ext cx="3444107" cy="1048092"/>
            </a:xfrm>
            <a:prstGeom prst="rect">
              <a:avLst/>
            </a:prstGeom>
            <a:grpFill/>
            <a:ln w="38100">
              <a:solidFill>
                <a:srgbClr val="0B2F5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>
                  <a:solidFill>
                    <a:srgbClr val="0B2F51"/>
                  </a:solidFill>
                  <a:latin typeface="Montserrat" pitchFamily="2" charset="77"/>
                </a:rPr>
                <a:t>Faringe, venas yugulares, arterias vertebrales y porción distal de las carótidas internas.</a:t>
              </a:r>
              <a:endParaRPr lang="es-CO" kern="1200" dirty="0">
                <a:solidFill>
                  <a:srgbClr val="0B2F51"/>
                </a:solidFill>
                <a:latin typeface="Montserrat" pitchFamily="2" charset="77"/>
              </a:endParaRPr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4747941" y="2200036"/>
            <a:ext cx="3015369" cy="1606911"/>
            <a:chOff x="0" y="1759"/>
            <a:chExt cx="3557505" cy="1161490"/>
          </a:xfrm>
          <a:noFill/>
        </p:grpSpPr>
        <p:sp>
          <p:nvSpPr>
            <p:cNvPr id="35" name="Rectángulo redondeado 34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  <a:grpFill/>
            <a:ln w="38100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CuadroTexto 35"/>
            <p:cNvSpPr txBox="1"/>
            <p:nvPr/>
          </p:nvSpPr>
          <p:spPr>
            <a:xfrm>
              <a:off x="56699" y="58458"/>
              <a:ext cx="3444107" cy="1048092"/>
            </a:xfrm>
            <a:prstGeom prst="rect">
              <a:avLst/>
            </a:prstGeom>
            <a:grpFill/>
            <a:ln w="38100">
              <a:solidFill>
                <a:srgbClr val="0B2F5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600" dirty="0">
                <a:solidFill>
                  <a:srgbClr val="0B2F51"/>
                </a:solidFill>
                <a:latin typeface="Montserrat" pitchFamily="2" charset="77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600" dirty="0">
                <a:solidFill>
                  <a:srgbClr val="0B2F51"/>
                </a:solidFill>
                <a:latin typeface="Montserrat" pitchFamily="2" charset="77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600" dirty="0">
                <a:solidFill>
                  <a:srgbClr val="0B2F51"/>
                </a:solidFill>
                <a:latin typeface="Montserrat" pitchFamily="2" charset="77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600" dirty="0">
                  <a:solidFill>
                    <a:srgbClr val="0B2F51"/>
                  </a:solidFill>
                  <a:latin typeface="Montserrat" pitchFamily="2" charset="77"/>
                </a:rPr>
                <a:t>Venas yugulares, arteria vertebral, carótida común, ramas interna y externa de la carótida, tráquea, esófago, médula espinal y laringe.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600" dirty="0">
                <a:solidFill>
                  <a:srgbClr val="0B2F51"/>
                </a:solidFill>
                <a:latin typeface="Montserrat" pitchFamily="2" charset="77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600" dirty="0">
                <a:solidFill>
                  <a:srgbClr val="0B2F51"/>
                </a:solidFill>
                <a:latin typeface="Montserrat" pitchFamily="2" charset="77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600" dirty="0">
                <a:solidFill>
                  <a:srgbClr val="0B2F51"/>
                </a:solidFill>
                <a:latin typeface="Montserra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878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93DAAB-657B-5C4D-90F1-9818DCABB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22" y="174998"/>
            <a:ext cx="10515600" cy="979197"/>
          </a:xfrm>
        </p:spPr>
        <p:txBody>
          <a:bodyPr/>
          <a:lstStyle/>
          <a:p>
            <a:r>
              <a:rPr lang="es-CO" dirty="0"/>
              <a:t>Enfoque inicial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2961A8-6E68-2241-8665-CB8B0AE02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217" y="1348683"/>
            <a:ext cx="10336583" cy="886578"/>
          </a:xfrm>
        </p:spPr>
        <p:txBody>
          <a:bodyPr/>
          <a:lstStyle/>
          <a:p>
            <a:r>
              <a:rPr lang="es-CO" sz="2200" dirty="0"/>
              <a:t>Protocolo ATLS – ABCDE:</a:t>
            </a:r>
          </a:p>
          <a:p>
            <a:pPr lvl="1">
              <a:buFont typeface="Wingdings" pitchFamily="2" charset="2"/>
              <a:buChar char="§"/>
            </a:pPr>
            <a:r>
              <a:rPr lang="es-CO" dirty="0"/>
              <a:t>Lesiones que amenacen la vida.</a:t>
            </a:r>
          </a:p>
          <a:p>
            <a:pPr lvl="1"/>
            <a:endParaRPr lang="es-CO" dirty="0"/>
          </a:p>
          <a:p>
            <a:pPr lvl="1"/>
            <a:endParaRPr lang="es-CO" dirty="0"/>
          </a:p>
          <a:p>
            <a:pPr lvl="1"/>
            <a:endParaRPr lang="es-CO" dirty="0"/>
          </a:p>
          <a:p>
            <a:pPr lvl="1"/>
            <a:endParaRPr lang="es-CO" dirty="0"/>
          </a:p>
          <a:p>
            <a:pPr marL="457200" lvl="1" indent="0">
              <a:buNone/>
            </a:pPr>
            <a:endParaRPr lang="es-CO" dirty="0"/>
          </a:p>
          <a:p>
            <a:endParaRPr lang="es-CO" dirty="0"/>
          </a:p>
          <a:p>
            <a:endParaRPr lang="es-CO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E2ED6723-E3B7-3C49-91B8-482778E185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3971157"/>
              </p:ext>
            </p:extLst>
          </p:nvPr>
        </p:nvGraphicFramePr>
        <p:xfrm>
          <a:off x="1017217" y="2186594"/>
          <a:ext cx="10987315" cy="1523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16B882C6-A387-994C-AE5A-C6045772B9ED}"/>
              </a:ext>
            </a:extLst>
          </p:cNvPr>
          <p:cNvSpPr/>
          <p:nvPr/>
        </p:nvSpPr>
        <p:spPr>
          <a:xfrm>
            <a:off x="-457202" y="6604084"/>
            <a:ext cx="849085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CO" sz="1100" dirty="0">
                <a:solidFill>
                  <a:srgbClr val="FFFFFF"/>
                </a:solidFill>
              </a:rPr>
              <a:t>Ann R Coll Surg Engl 2018; 100: 6–11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EF95273-C8F0-7B4B-BCB0-7F600DC3F2EF}"/>
              </a:ext>
            </a:extLst>
          </p:cNvPr>
          <p:cNvSpPr/>
          <p:nvPr/>
        </p:nvSpPr>
        <p:spPr>
          <a:xfrm>
            <a:off x="8968060" y="6327085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Curr Probl Surg 2007;44:13-87.</a:t>
            </a:r>
            <a:endParaRPr lang="es-CO" sz="1200" dirty="0">
              <a:solidFill>
                <a:srgbClr val="152B48"/>
              </a:solidFill>
              <a:effectLst/>
              <a:latin typeface="Montserrat" pitchFamily="2" charset="77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12B1685-BF52-3C42-B0ED-50D4D0BAFD72}"/>
              </a:ext>
            </a:extLst>
          </p:cNvPr>
          <p:cNvSpPr/>
          <p:nvPr/>
        </p:nvSpPr>
        <p:spPr>
          <a:xfrm>
            <a:off x="5366654" y="3541675"/>
            <a:ext cx="6096000" cy="216213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spcBef>
                <a:spcPts val="500"/>
              </a:spcBef>
            </a:pPr>
            <a:endParaRPr lang="es-CO" sz="2000" dirty="0">
              <a:solidFill>
                <a:srgbClr val="152B48"/>
              </a:solidFill>
              <a:latin typeface="Montserrat" panose="02000505000000020004" pitchFamily="2" charset="0"/>
            </a:endParaRPr>
          </a:p>
          <a:p>
            <a:pPr marL="228600" lvl="0" indent="-2286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CO" sz="2200" dirty="0">
                <a:solidFill>
                  <a:srgbClr val="152B48"/>
                </a:solidFill>
                <a:latin typeface="Montserrat" panose="02000505000000020004" pitchFamily="2" charset="0"/>
              </a:rPr>
              <a:t>Revisión secundaria:</a:t>
            </a:r>
          </a:p>
          <a:p>
            <a:pPr marL="685800" lvl="1" indent="-2286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" panose="02000505000000020004" pitchFamily="2" charset="0"/>
              </a:rPr>
              <a:t>Lesiones vasculares ocultas, trauma laringotraqueal oculto, lesiones faringoesofágicas, lesiones craneales o de nervios periféricos, neumotórax.</a:t>
            </a:r>
          </a:p>
        </p:txBody>
      </p:sp>
    </p:spTree>
    <p:extLst>
      <p:ext uri="{BB962C8B-B14F-4D97-AF65-F5344CB8AC3E}">
        <p14:creationId xmlns:p14="http://schemas.microsoft.com/office/powerpoint/2010/main" val="1524194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68808"/>
            <a:ext cx="10515600" cy="1325563"/>
          </a:xfrm>
        </p:spPr>
        <p:txBody>
          <a:bodyPr/>
          <a:lstStyle/>
          <a:p>
            <a:r>
              <a:rPr lang="es-CO" dirty="0"/>
              <a:t>Manejo inicial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51439" y="1935386"/>
            <a:ext cx="6365222" cy="447570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sz="1800" dirty="0"/>
              <a:t>Asegurar vía aérea: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1600" dirty="0"/>
              <a:t>Lesiones que la comprometan la vida.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1600" dirty="0"/>
              <a:t>Sospecha lesión vía aérea.</a:t>
            </a:r>
          </a:p>
          <a:p>
            <a:pPr>
              <a:lnSpc>
                <a:spcPct val="100000"/>
              </a:lnSpc>
            </a:pPr>
            <a:r>
              <a:rPr lang="es-ES" sz="1800" dirty="0"/>
              <a:t>Protocolo de vía aérea difícil: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1600" dirty="0"/>
              <a:t>Prepararse desde un inicio para el acceso quirúrgico.</a:t>
            </a:r>
          </a:p>
          <a:p>
            <a:pPr>
              <a:lnSpc>
                <a:spcPct val="100000"/>
              </a:lnSpc>
            </a:pPr>
            <a:r>
              <a:rPr lang="es-ES" sz="1800" dirty="0"/>
              <a:t>Compresión manual:</a:t>
            </a:r>
          </a:p>
          <a:p>
            <a:pPr lvl="1">
              <a:lnSpc>
                <a:spcPct val="100000"/>
              </a:lnSpc>
            </a:pPr>
            <a:r>
              <a:rPr lang="es-ES" sz="1600" dirty="0"/>
              <a:t>Reduce fuga de aire y mejora O2.</a:t>
            </a:r>
          </a:p>
          <a:p>
            <a:pPr>
              <a:lnSpc>
                <a:spcPct val="100000"/>
              </a:lnSpc>
            </a:pPr>
            <a:r>
              <a:rPr lang="es-ES" sz="1800" dirty="0"/>
              <a:t>Intubación: </a:t>
            </a:r>
          </a:p>
          <a:p>
            <a:pPr lvl="1">
              <a:lnSpc>
                <a:spcPct val="100000"/>
              </a:lnSpc>
            </a:pPr>
            <a:r>
              <a:rPr lang="es-ES" sz="1600" dirty="0"/>
              <a:t>No mejora con compresión, SDR, paro cardíaco inminente.</a:t>
            </a:r>
          </a:p>
          <a:p>
            <a:pPr lvl="1">
              <a:lnSpc>
                <a:spcPct val="100000"/>
              </a:lnSpc>
            </a:pPr>
            <a:r>
              <a:rPr lang="es-ES" sz="1600" dirty="0"/>
              <a:t>Más experiencia.</a:t>
            </a:r>
          </a:p>
          <a:p>
            <a:pPr lvl="1">
              <a:lnSpc>
                <a:spcPct val="100000"/>
              </a:lnSpc>
            </a:pPr>
            <a:r>
              <a:rPr lang="es-ES" sz="1600" dirty="0"/>
              <a:t>Fibra óptica.</a:t>
            </a:r>
          </a:p>
          <a:p>
            <a:pPr lvl="1">
              <a:lnSpc>
                <a:spcPct val="100000"/>
              </a:lnSpc>
            </a:pPr>
            <a:r>
              <a:rPr lang="es-ES" sz="1600" dirty="0"/>
              <a:t>Segmento seccionado de tráquea.</a:t>
            </a:r>
          </a:p>
          <a:p>
            <a:pPr>
              <a:lnSpc>
                <a:spcPct val="100000"/>
              </a:lnSpc>
            </a:pPr>
            <a:r>
              <a:rPr lang="es-ES" sz="1800" dirty="0" err="1"/>
              <a:t>Cricotiroidotomía</a:t>
            </a:r>
            <a:r>
              <a:rPr lang="es-ES" sz="1800" dirty="0"/>
              <a:t>.</a:t>
            </a:r>
            <a:endParaRPr lang="es-CO" sz="1800" dirty="0"/>
          </a:p>
        </p:txBody>
      </p:sp>
      <p:grpSp>
        <p:nvGrpSpPr>
          <p:cNvPr id="4" name="Grupo 3"/>
          <p:cNvGrpSpPr/>
          <p:nvPr/>
        </p:nvGrpSpPr>
        <p:grpSpPr>
          <a:xfrm>
            <a:off x="6926365" y="731589"/>
            <a:ext cx="3015369" cy="896889"/>
            <a:chOff x="0" y="1759"/>
            <a:chExt cx="3557505" cy="1161490"/>
          </a:xfrm>
          <a:solidFill>
            <a:srgbClr val="152B48"/>
          </a:solidFill>
        </p:grpSpPr>
        <p:sp>
          <p:nvSpPr>
            <p:cNvPr id="5" name="Rectángulo redondeado 4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uadroTexto 5"/>
            <p:cNvSpPr txBox="1"/>
            <p:nvPr/>
          </p:nvSpPr>
          <p:spPr>
            <a:xfrm>
              <a:off x="56699" y="58458"/>
              <a:ext cx="3444107" cy="10480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800" b="1" dirty="0">
                  <a:solidFill>
                    <a:schemeClr val="bg1"/>
                  </a:solidFill>
                  <a:latin typeface="Montserrat" pitchFamily="2" charset="77"/>
                </a:rPr>
                <a:t>Vía aérea</a:t>
              </a:r>
              <a:endParaRPr lang="es-CO" sz="2400" b="1" kern="1200" dirty="0">
                <a:solidFill>
                  <a:schemeClr val="bg1"/>
                </a:solidFill>
                <a:latin typeface="Montserrat" pitchFamily="2" charset="77"/>
              </a:endParaRPr>
            </a:p>
          </p:txBody>
        </p:sp>
      </p:grpSp>
      <p:pic>
        <p:nvPicPr>
          <p:cNvPr id="8" name="Imagen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066" y="1221714"/>
            <a:ext cx="2487886" cy="266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236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4360" y="27903"/>
            <a:ext cx="10515600" cy="1325563"/>
          </a:xfrm>
        </p:spPr>
        <p:txBody>
          <a:bodyPr/>
          <a:lstStyle/>
          <a:p>
            <a:r>
              <a:rPr lang="es-CO" dirty="0"/>
              <a:t>Manejo inicial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15732" y="1925148"/>
            <a:ext cx="7076268" cy="437405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s-ES" sz="2400" dirty="0"/>
          </a:p>
          <a:p>
            <a:pPr>
              <a:lnSpc>
                <a:spcPct val="100000"/>
              </a:lnSpc>
            </a:pPr>
            <a:r>
              <a:rPr lang="es-ES" sz="2400" dirty="0"/>
              <a:t>Compresión externa.</a:t>
            </a:r>
          </a:p>
          <a:p>
            <a:pPr>
              <a:lnSpc>
                <a:spcPct val="100000"/>
              </a:lnSpc>
            </a:pPr>
            <a:r>
              <a:rPr lang="es-ES" sz="2400" dirty="0"/>
              <a:t>Sonda Foley por herida: taponamiento.</a:t>
            </a:r>
          </a:p>
          <a:p>
            <a:pPr>
              <a:lnSpc>
                <a:spcPct val="100000"/>
              </a:lnSpc>
            </a:pPr>
            <a:r>
              <a:rPr lang="es-ES" sz="2400" dirty="0"/>
              <a:t>Evitar el pinzamiento: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2200" dirty="0"/>
              <a:t>Daño vascular.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2200" dirty="0"/>
              <a:t>Daño nervioso.</a:t>
            </a:r>
          </a:p>
          <a:p>
            <a:pPr>
              <a:lnSpc>
                <a:spcPct val="100000"/>
              </a:lnSpc>
            </a:pPr>
            <a:r>
              <a:rPr lang="es-ES" sz="2400" dirty="0"/>
              <a:t>Reanimación hídrica adecuada.</a:t>
            </a:r>
          </a:p>
          <a:p>
            <a:pPr>
              <a:lnSpc>
                <a:spcPct val="100000"/>
              </a:lnSpc>
            </a:pPr>
            <a:r>
              <a:rPr lang="es-CO" sz="2400" dirty="0"/>
              <a:t>Reanimación hemostática.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7360920" y="848412"/>
            <a:ext cx="3015369" cy="896889"/>
            <a:chOff x="0" y="1759"/>
            <a:chExt cx="3557505" cy="1161490"/>
          </a:xfrm>
          <a:solidFill>
            <a:srgbClr val="152B48"/>
          </a:solidFill>
        </p:grpSpPr>
        <p:sp>
          <p:nvSpPr>
            <p:cNvPr id="5" name="Rectángulo redondeado 4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uadroTexto 5"/>
            <p:cNvSpPr txBox="1"/>
            <p:nvPr/>
          </p:nvSpPr>
          <p:spPr>
            <a:xfrm>
              <a:off x="56699" y="58458"/>
              <a:ext cx="3444107" cy="10480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800" b="1" dirty="0">
                  <a:solidFill>
                    <a:schemeClr val="bg1"/>
                  </a:solidFill>
                  <a:latin typeface="Montserrat" pitchFamily="2" charset="77"/>
                </a:rPr>
                <a:t>Hemorragia</a:t>
              </a:r>
              <a:endParaRPr lang="es-CO" sz="2400" b="1" kern="1200" dirty="0">
                <a:solidFill>
                  <a:schemeClr val="bg1"/>
                </a:solidFill>
                <a:latin typeface="Montserrat" pitchFamily="2" charset="77"/>
              </a:endParaRPr>
            </a:p>
          </p:txBody>
        </p:sp>
      </p:grpSp>
      <p:pic>
        <p:nvPicPr>
          <p:cNvPr id="8" name="Imagen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5711" y="1043824"/>
            <a:ext cx="2524968" cy="261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614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B0C4F-C83F-BF42-88BE-7CD94945E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540" y="278652"/>
            <a:ext cx="11234112" cy="1045369"/>
          </a:xfrm>
        </p:spPr>
        <p:txBody>
          <a:bodyPr>
            <a:noAutofit/>
          </a:bodyPr>
          <a:lstStyle/>
          <a:p>
            <a:r>
              <a:rPr lang="es-CO" dirty="0">
                <a:solidFill>
                  <a:srgbClr val="00ABA7"/>
                </a:solidFill>
              </a:rPr>
              <a:t>Signos de lesión vascular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219A65F-7AEB-474A-843A-ECF62CBD0A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5819967"/>
              </p:ext>
            </p:extLst>
          </p:nvPr>
        </p:nvGraphicFramePr>
        <p:xfrm>
          <a:off x="5083084" y="1324021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Right Brace 3">
            <a:extLst>
              <a:ext uri="{FF2B5EF4-FFF2-40B4-BE49-F238E27FC236}">
                <a16:creationId xmlns:a16="http://schemas.microsoft.com/office/drawing/2014/main" id="{5C9A7F8A-B8D6-DC4F-AAE5-B2375FEEE2C8}"/>
              </a:ext>
            </a:extLst>
          </p:cNvPr>
          <p:cNvSpPr/>
          <p:nvPr/>
        </p:nvSpPr>
        <p:spPr>
          <a:xfrm>
            <a:off x="10947105" y="2154191"/>
            <a:ext cx="362858" cy="1901372"/>
          </a:xfrm>
          <a:prstGeom prst="rightBrace">
            <a:avLst/>
          </a:prstGeom>
          <a:ln w="28575">
            <a:solidFill>
              <a:srgbClr val="00AB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9B81B5B-E255-5047-865E-471BCD6DA072}"/>
              </a:ext>
            </a:extLst>
          </p:cNvPr>
          <p:cNvSpPr txBox="1"/>
          <p:nvPr/>
        </p:nvSpPr>
        <p:spPr>
          <a:xfrm>
            <a:off x="11383191" y="2965529"/>
            <a:ext cx="1212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97%.</a:t>
            </a:r>
          </a:p>
        </p:txBody>
      </p:sp>
      <p:sp>
        <p:nvSpPr>
          <p:cNvPr id="27" name="Right Brace 3">
            <a:extLst>
              <a:ext uri="{FF2B5EF4-FFF2-40B4-BE49-F238E27FC236}">
                <a16:creationId xmlns:a16="http://schemas.microsoft.com/office/drawing/2014/main" id="{7618D69F-3F18-194A-A3DC-1907AAD040CB}"/>
              </a:ext>
            </a:extLst>
          </p:cNvPr>
          <p:cNvSpPr/>
          <p:nvPr/>
        </p:nvSpPr>
        <p:spPr>
          <a:xfrm>
            <a:off x="9114971" y="4976370"/>
            <a:ext cx="362858" cy="1465036"/>
          </a:xfrm>
          <a:prstGeom prst="rightBrace">
            <a:avLst/>
          </a:prstGeom>
          <a:ln w="28575">
            <a:solidFill>
              <a:srgbClr val="00AB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4FCC467C-FCF4-704D-9E76-56EE133018B9}"/>
              </a:ext>
            </a:extLst>
          </p:cNvPr>
          <p:cNvSpPr txBox="1"/>
          <p:nvPr/>
        </p:nvSpPr>
        <p:spPr>
          <a:xfrm>
            <a:off x="9854645" y="5524222"/>
            <a:ext cx="1212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152B48"/>
                </a:solidFill>
                <a:latin typeface="Montserrat" pitchFamily="2" charset="77"/>
              </a:rPr>
              <a:t>3%.</a:t>
            </a:r>
          </a:p>
        </p:txBody>
      </p:sp>
    </p:spTree>
    <p:extLst>
      <p:ext uri="{BB962C8B-B14F-4D97-AF65-F5344CB8AC3E}">
        <p14:creationId xmlns:p14="http://schemas.microsoft.com/office/powerpoint/2010/main" val="281683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B0C4F-C83F-BF42-88BE-7CD94945E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997" y="345440"/>
            <a:ext cx="10968005" cy="957580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rgbClr val="00ABA7"/>
                </a:solidFill>
              </a:rPr>
              <a:t>Signos de lesión de vía aérea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219A65F-7AEB-474A-843A-ECF62CBD0A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3684011"/>
              </p:ext>
            </p:extLst>
          </p:nvPr>
        </p:nvGraphicFramePr>
        <p:xfrm>
          <a:off x="5087127" y="140716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66319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B0C4F-C83F-BF42-88BE-7CD94945E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940" y="164941"/>
            <a:ext cx="9665620" cy="1247299"/>
          </a:xfrm>
        </p:spPr>
        <p:txBody>
          <a:bodyPr>
            <a:noAutofit/>
          </a:bodyPr>
          <a:lstStyle/>
          <a:p>
            <a:r>
              <a:rPr lang="es-CO" dirty="0">
                <a:solidFill>
                  <a:srgbClr val="00ABA7"/>
                </a:solidFill>
              </a:rPr>
              <a:t>Signos de lesión vía digestiva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B219A65F-7AEB-474A-843A-ECF62CBD0A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5602055"/>
              </p:ext>
            </p:extLst>
          </p:nvPr>
        </p:nvGraphicFramePr>
        <p:xfrm>
          <a:off x="4998720" y="1412240"/>
          <a:ext cx="701230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83868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8366" y="201196"/>
            <a:ext cx="10515600" cy="1325563"/>
          </a:xfrm>
        </p:spPr>
        <p:txBody>
          <a:bodyPr/>
          <a:lstStyle/>
          <a:p>
            <a:r>
              <a:rPr lang="es-CO" dirty="0"/>
              <a:t>Manejo inicial: paciente inestable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3130" y="1406007"/>
            <a:ext cx="7033590" cy="390949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" sz="2200" b="1" dirty="0"/>
              <a:t>Cirugía urgente independiente de la zona:</a:t>
            </a:r>
          </a:p>
          <a:p>
            <a:pPr>
              <a:lnSpc>
                <a:spcPct val="100000"/>
              </a:lnSpc>
            </a:pPr>
            <a:r>
              <a:rPr lang="es-ES" dirty="0"/>
              <a:t>Hematoma sofocante.</a:t>
            </a:r>
          </a:p>
          <a:p>
            <a:pPr>
              <a:lnSpc>
                <a:spcPct val="100000"/>
              </a:lnSpc>
            </a:pPr>
            <a:r>
              <a:rPr lang="es-ES" dirty="0"/>
              <a:t>Choque que no responde tras reanimación.</a:t>
            </a:r>
          </a:p>
          <a:p>
            <a:pPr>
              <a:lnSpc>
                <a:spcPct val="100000"/>
              </a:lnSpc>
            </a:pPr>
            <a:r>
              <a:rPr lang="es-ES" dirty="0"/>
              <a:t>Dificultad respiratoria con estridor o cianosis.</a:t>
            </a:r>
          </a:p>
          <a:p>
            <a:pPr>
              <a:lnSpc>
                <a:spcPct val="100000"/>
              </a:lnSpc>
            </a:pPr>
            <a:r>
              <a:rPr lang="es-ES" dirty="0"/>
              <a:t>Pérdida de la vía aérea y  exposición de la misma.</a:t>
            </a:r>
          </a:p>
        </p:txBody>
      </p:sp>
      <p:pic>
        <p:nvPicPr>
          <p:cNvPr id="3074" name="Picture 2" descr="Resultado de imagen para hematomacervica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63840" y="2129689"/>
            <a:ext cx="4079498" cy="376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354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99130" y="1402765"/>
            <a:ext cx="10515600" cy="474049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es-ES" sz="2800" b="1" dirty="0"/>
              <a:t>Tratamiento inicial y reanimación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s-ES" dirty="0"/>
          </a:p>
          <a:p>
            <a:pPr algn="ctr">
              <a:lnSpc>
                <a:spcPct val="100000"/>
              </a:lnSpc>
            </a:pPr>
            <a:endParaRPr lang="es-ES" sz="2400" dirty="0"/>
          </a:p>
          <a:p>
            <a:pPr algn="ctr">
              <a:lnSpc>
                <a:spcPct val="100000"/>
              </a:lnSpc>
            </a:pPr>
            <a:r>
              <a:rPr lang="es-ES" sz="2400" dirty="0"/>
              <a:t>Examen físico completo.</a:t>
            </a:r>
          </a:p>
          <a:p>
            <a:pPr algn="ctr">
              <a:lnSpc>
                <a:spcPct val="100000"/>
              </a:lnSpc>
            </a:pPr>
            <a:r>
              <a:rPr lang="es-ES" sz="2400" dirty="0"/>
              <a:t>Diagnóstico posibles lesiones.</a:t>
            </a:r>
          </a:p>
          <a:p>
            <a:pPr algn="ctr">
              <a:lnSpc>
                <a:spcPct val="100000"/>
              </a:lnSpc>
            </a:pPr>
            <a:r>
              <a:rPr lang="es-ES" sz="2400" dirty="0"/>
              <a:t>Por zonas o no.</a:t>
            </a:r>
          </a:p>
          <a:p>
            <a:pPr algn="ctr">
              <a:lnSpc>
                <a:spcPct val="100000"/>
              </a:lnSpc>
            </a:pPr>
            <a:r>
              <a:rPr lang="es-ES" sz="2400" dirty="0"/>
              <a:t>Paraclínicos y ayudas diagnósticas.</a:t>
            </a:r>
            <a:endParaRPr lang="es-CO" sz="2400" dirty="0"/>
          </a:p>
          <a:p>
            <a:pPr algn="ctr">
              <a:lnSpc>
                <a:spcPct val="100000"/>
              </a:lnSpc>
            </a:pPr>
            <a:r>
              <a:rPr lang="es-CO" sz="2400" dirty="0"/>
              <a:t>Manejo individualizado.</a:t>
            </a:r>
          </a:p>
        </p:txBody>
      </p:sp>
      <p:sp>
        <p:nvSpPr>
          <p:cNvPr id="4" name="Flecha abajo 3"/>
          <p:cNvSpPr/>
          <p:nvPr/>
        </p:nvSpPr>
        <p:spPr>
          <a:xfrm>
            <a:off x="7815967" y="2289336"/>
            <a:ext cx="681926" cy="387458"/>
          </a:xfrm>
          <a:prstGeom prst="downArrow">
            <a:avLst/>
          </a:prstGeom>
          <a:solidFill>
            <a:srgbClr val="00ABA7"/>
          </a:solidFill>
          <a:ln>
            <a:solidFill>
              <a:srgbClr val="00AB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00AB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74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EF92B-D1F3-E34C-B3EC-D7EA92F38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080" y="200541"/>
            <a:ext cx="10515600" cy="1325563"/>
          </a:xfrm>
        </p:spPr>
        <p:txBody>
          <a:bodyPr/>
          <a:lstStyle/>
          <a:p>
            <a:r>
              <a:rPr lang="es-CO" dirty="0"/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90E7FB-2E7C-C84A-9F37-FA024439D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262744"/>
            <a:ext cx="10667997" cy="20903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ES" dirty="0"/>
              <a:t>Lesión traumática localizada entre margen inferior de la mandíbula y base del cráneo en la porción superior, y la escotadura esternal, las clavículas y la séptima vértebra cervical en su porción inferior. </a:t>
            </a:r>
            <a:endParaRPr lang="es-CO" dirty="0"/>
          </a:p>
          <a:p>
            <a:pPr algn="just">
              <a:lnSpc>
                <a:spcPct val="100000"/>
              </a:lnSpc>
            </a:pPr>
            <a:r>
              <a:rPr lang="es-CO" dirty="0"/>
              <a:t>Reto para el médico por confluencia de estructuras anatómicas vitales.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BBC9EE-B869-7247-A7D3-3536D4E26BD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79254" y="3083349"/>
            <a:ext cx="3051946" cy="3338190"/>
          </a:xfrm>
        </p:spPr>
        <p:txBody>
          <a:bodyPr>
            <a:normAutofit/>
          </a:bodyPr>
          <a:lstStyle/>
          <a:p>
            <a:pPr marL="285750" indent="-285750"/>
            <a:r>
              <a:rPr lang="es-CO" dirty="0">
                <a:solidFill>
                  <a:srgbClr val="0B2F51"/>
                </a:solidFill>
                <a:latin typeface="Montserrat" pitchFamily="2" charset="77"/>
              </a:rPr>
              <a:t>Respiratorio. </a:t>
            </a:r>
          </a:p>
          <a:p>
            <a:pPr marL="285750" indent="-285750"/>
            <a:r>
              <a:rPr lang="es-CO" dirty="0">
                <a:solidFill>
                  <a:srgbClr val="0B2F51"/>
                </a:solidFill>
                <a:latin typeface="Montserrat" pitchFamily="2" charset="77"/>
              </a:rPr>
              <a:t>Digestivo.</a:t>
            </a:r>
          </a:p>
          <a:p>
            <a:pPr marL="285750" indent="-285750"/>
            <a:r>
              <a:rPr lang="es-CO" dirty="0">
                <a:solidFill>
                  <a:srgbClr val="0B2F51"/>
                </a:solidFill>
                <a:latin typeface="Montserrat" pitchFamily="2" charset="77"/>
              </a:rPr>
              <a:t>Vascular.</a:t>
            </a:r>
          </a:p>
          <a:p>
            <a:pPr marL="285750" indent="-285750"/>
            <a:r>
              <a:rPr lang="es-CO" dirty="0">
                <a:solidFill>
                  <a:srgbClr val="0B2F51"/>
                </a:solidFill>
                <a:latin typeface="Montserrat" pitchFamily="2" charset="77"/>
              </a:rPr>
              <a:t>Óseo.</a:t>
            </a:r>
          </a:p>
          <a:p>
            <a:pPr marL="285750" indent="-285750"/>
            <a:r>
              <a:rPr lang="es-CO" dirty="0">
                <a:solidFill>
                  <a:srgbClr val="0B2F51"/>
                </a:solidFill>
                <a:latin typeface="Montserrat" pitchFamily="2" charset="77"/>
              </a:rPr>
              <a:t>Neurológico. </a:t>
            </a:r>
          </a:p>
          <a:p>
            <a:pPr marL="285750" indent="-285750"/>
            <a:r>
              <a:rPr lang="es-CO" dirty="0">
                <a:solidFill>
                  <a:srgbClr val="0B2F51"/>
                </a:solidFill>
                <a:latin typeface="Montserrat" pitchFamily="2" charset="77"/>
              </a:rPr>
              <a:t>Muscular.</a:t>
            </a:r>
          </a:p>
          <a:p>
            <a:pPr marL="285750" indent="-285750"/>
            <a:r>
              <a:rPr lang="es-CO" dirty="0">
                <a:solidFill>
                  <a:srgbClr val="0B2F51"/>
                </a:solidFill>
                <a:latin typeface="Montserrat" pitchFamily="2" charset="77"/>
              </a:rPr>
              <a:t>Linfático.</a:t>
            </a:r>
          </a:p>
          <a:p>
            <a:pPr marL="285750" indent="-285750"/>
            <a:r>
              <a:rPr lang="es-CO" dirty="0">
                <a:solidFill>
                  <a:srgbClr val="0B2F51"/>
                </a:solidFill>
                <a:latin typeface="Montserrat" pitchFamily="2" charset="77"/>
              </a:rPr>
              <a:t>Endocrino. </a:t>
            </a:r>
          </a:p>
          <a:p>
            <a:endParaRPr lang="es-CO" dirty="0">
              <a:latin typeface="Montserrat" pitchFamily="2" charset="77"/>
            </a:endParaRPr>
          </a:p>
        </p:txBody>
      </p:sp>
      <p:pic>
        <p:nvPicPr>
          <p:cNvPr id="3074" name="Picture 2" descr="140 Vintage Medical Illustration ideas | medical illustration, anatomy,  vintage medical">
            <a:extLst>
              <a:ext uri="{FF2B5EF4-FFF2-40B4-BE49-F238E27FC236}">
                <a16:creationId xmlns:a16="http://schemas.microsoft.com/office/drawing/2014/main" id="{6265801C-4975-E843-ABDB-E3FD73A6C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40799" y="2909922"/>
            <a:ext cx="2565399" cy="3685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213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6EA1E9-C524-704C-BDEC-8F91FA027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760" y="198395"/>
            <a:ext cx="10515600" cy="1325563"/>
          </a:xfrm>
        </p:spPr>
        <p:txBody>
          <a:bodyPr/>
          <a:lstStyle/>
          <a:p>
            <a:r>
              <a:rPr lang="es-CO" dirty="0"/>
              <a:t>Enfoque zona II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57780552-39EA-1942-983A-0464A48E4ABE}"/>
              </a:ext>
            </a:extLst>
          </p:cNvPr>
          <p:cNvSpPr/>
          <p:nvPr/>
        </p:nvSpPr>
        <p:spPr>
          <a:xfrm>
            <a:off x="2119086" y="6580183"/>
            <a:ext cx="9042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>
                <a:solidFill>
                  <a:srgbClr val="FFFFFF"/>
                </a:solidFill>
              </a:rPr>
              <a:t>Morales Carlos Hernando, Calle Luis Mauricio. Trauma del cuello. Trauma. Segunda edición, editor Universidad de Antioquia 2015,340 -359</a:t>
            </a:r>
            <a:endParaRPr lang="es-CO" sz="1100" dirty="0">
              <a:solidFill>
                <a:srgbClr val="FFFFFF"/>
              </a:solidFill>
              <a:effectLst/>
            </a:endParaRPr>
          </a:p>
        </p:txBody>
      </p:sp>
      <p:pic>
        <p:nvPicPr>
          <p:cNvPr id="10" name="Imagen 9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E64C393B-8C3C-674F-959E-D7CEBD7B40E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0160" y="1523958"/>
            <a:ext cx="8229600" cy="361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304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6EA1E9-C524-704C-BDEC-8F91FA027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760" y="182245"/>
            <a:ext cx="10515600" cy="1325563"/>
          </a:xfrm>
        </p:spPr>
        <p:txBody>
          <a:bodyPr/>
          <a:lstStyle/>
          <a:p>
            <a:r>
              <a:rPr lang="es-CO" dirty="0"/>
              <a:t>Enfoque zona I y III</a:t>
            </a:r>
          </a:p>
        </p:txBody>
      </p:sp>
      <p:sp>
        <p:nvSpPr>
          <p:cNvPr id="70" name="Rectángulo 69">
            <a:extLst>
              <a:ext uri="{FF2B5EF4-FFF2-40B4-BE49-F238E27FC236}">
                <a16:creationId xmlns:a16="http://schemas.microsoft.com/office/drawing/2014/main" id="{57780552-39EA-1942-983A-0464A48E4ABE}"/>
              </a:ext>
            </a:extLst>
          </p:cNvPr>
          <p:cNvSpPr/>
          <p:nvPr/>
        </p:nvSpPr>
        <p:spPr>
          <a:xfrm>
            <a:off x="2119086" y="6580183"/>
            <a:ext cx="9042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100" dirty="0">
                <a:solidFill>
                  <a:srgbClr val="FFFFFF"/>
                </a:solidFill>
              </a:rPr>
              <a:t>Morales Carlos Hernando, Calle Luis Mauricio. Trauma del cuello. Trauma. Segunda edición, editor Universidad de Antioquia 2015,340 -359</a:t>
            </a:r>
            <a:endParaRPr lang="es-CO" sz="1100" dirty="0">
              <a:solidFill>
                <a:srgbClr val="FFFFFF"/>
              </a:solidFill>
              <a:effectLst/>
            </a:endParaRPr>
          </a:p>
        </p:txBody>
      </p:sp>
      <p:pic>
        <p:nvPicPr>
          <p:cNvPr id="5" name="Imagen 4" descr="Interfaz de usuario gráfica, Aplicación, Teams&#10;&#10;Descripción generada automáticamente">
            <a:extLst>
              <a:ext uri="{FF2B5EF4-FFF2-40B4-BE49-F238E27FC236}">
                <a16:creationId xmlns:a16="http://schemas.microsoft.com/office/drawing/2014/main" id="{7B100D6A-EA40-814B-8D10-EB3C5554BE9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6419" y="1311603"/>
            <a:ext cx="8158436" cy="372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043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5364" y="26235"/>
            <a:ext cx="10515599" cy="1200150"/>
          </a:xfrm>
        </p:spPr>
        <p:txBody>
          <a:bodyPr/>
          <a:lstStyle/>
          <a:p>
            <a:r>
              <a:rPr lang="es-CO" dirty="0"/>
              <a:t>Estudios diagnósticos: vascular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2088" y="1968015"/>
            <a:ext cx="3921275" cy="28714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dirty="0"/>
              <a:t>Sospecha lesión zona I y III.</a:t>
            </a:r>
          </a:p>
          <a:p>
            <a:pPr>
              <a:lnSpc>
                <a:spcPct val="100000"/>
              </a:lnSpc>
            </a:pPr>
            <a:r>
              <a:rPr lang="es-ES" dirty="0"/>
              <a:t>Controversial: zona II.</a:t>
            </a:r>
          </a:p>
          <a:p>
            <a:pPr>
              <a:lnSpc>
                <a:spcPct val="100000"/>
              </a:lnSpc>
            </a:pPr>
            <a:r>
              <a:rPr lang="es-ES" dirty="0"/>
              <a:t>S: 97% y E: 99%.</a:t>
            </a:r>
          </a:p>
          <a:p>
            <a:pPr>
              <a:lnSpc>
                <a:spcPct val="100000"/>
              </a:lnSpc>
            </a:pPr>
            <a:r>
              <a:rPr lang="es-ES" dirty="0"/>
              <a:t>Limitación: fragmentos metálicos.</a:t>
            </a:r>
          </a:p>
          <a:p>
            <a:pPr>
              <a:lnSpc>
                <a:spcPct val="100000"/>
              </a:lnSpc>
            </a:pPr>
            <a:endParaRPr lang="es-CO" b="1" dirty="0"/>
          </a:p>
        </p:txBody>
      </p:sp>
      <p:grpSp>
        <p:nvGrpSpPr>
          <p:cNvPr id="5" name="Grupo 4"/>
          <p:cNvGrpSpPr/>
          <p:nvPr/>
        </p:nvGrpSpPr>
        <p:grpSpPr>
          <a:xfrm>
            <a:off x="604193" y="1083245"/>
            <a:ext cx="3559101" cy="642209"/>
            <a:chOff x="0" y="1759"/>
            <a:chExt cx="3557505" cy="1161490"/>
          </a:xfrm>
          <a:solidFill>
            <a:srgbClr val="152B48"/>
          </a:solidFill>
        </p:grpSpPr>
        <p:sp>
          <p:nvSpPr>
            <p:cNvPr id="6" name="Rectángulo redondeado 5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uadroTexto 6"/>
            <p:cNvSpPr txBox="1"/>
            <p:nvPr/>
          </p:nvSpPr>
          <p:spPr>
            <a:xfrm>
              <a:off x="56699" y="58458"/>
              <a:ext cx="3444107" cy="10480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800" b="1" dirty="0" err="1">
                  <a:solidFill>
                    <a:schemeClr val="bg1"/>
                  </a:solidFill>
                  <a:latin typeface="Montserrat" pitchFamily="2" charset="77"/>
                </a:rPr>
                <a:t>Angiotac</a:t>
              </a:r>
              <a:endParaRPr lang="es-CO" sz="2400" b="1" kern="1200" dirty="0">
                <a:solidFill>
                  <a:schemeClr val="bg1"/>
                </a:solidFill>
                <a:latin typeface="Montserrat" pitchFamily="2" charset="77"/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4669654" y="1179780"/>
            <a:ext cx="3559101" cy="642209"/>
            <a:chOff x="0" y="1759"/>
            <a:chExt cx="3557505" cy="1161490"/>
          </a:xfrm>
          <a:solidFill>
            <a:srgbClr val="152B48"/>
          </a:solidFill>
        </p:grpSpPr>
        <p:sp>
          <p:nvSpPr>
            <p:cNvPr id="9" name="Rectángulo redondeado 8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uadroTexto 9"/>
            <p:cNvSpPr txBox="1"/>
            <p:nvPr/>
          </p:nvSpPr>
          <p:spPr>
            <a:xfrm>
              <a:off x="56699" y="58458"/>
              <a:ext cx="3444107" cy="10480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800" b="1" dirty="0">
                  <a:solidFill>
                    <a:schemeClr val="bg1"/>
                  </a:solidFill>
                  <a:latin typeface="Montserrat" pitchFamily="2" charset="77"/>
                </a:rPr>
                <a:t>Arteriografía</a:t>
              </a:r>
              <a:endParaRPr lang="es-CO" sz="2400" b="1" kern="1200" dirty="0">
                <a:solidFill>
                  <a:schemeClr val="bg1"/>
                </a:solidFill>
                <a:latin typeface="Montserrat" pitchFamily="2" charset="77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8516212" y="1244185"/>
            <a:ext cx="3559101" cy="642209"/>
            <a:chOff x="0" y="1759"/>
            <a:chExt cx="3557505" cy="1161490"/>
          </a:xfrm>
          <a:solidFill>
            <a:srgbClr val="152B48"/>
          </a:solidFill>
        </p:grpSpPr>
        <p:sp>
          <p:nvSpPr>
            <p:cNvPr id="12" name="Rectángulo redondeado 11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uadroTexto 12"/>
            <p:cNvSpPr txBox="1"/>
            <p:nvPr/>
          </p:nvSpPr>
          <p:spPr>
            <a:xfrm>
              <a:off x="56699" y="58458"/>
              <a:ext cx="3444107" cy="10480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800" b="1" dirty="0">
                  <a:solidFill>
                    <a:schemeClr val="bg1"/>
                  </a:solidFill>
                  <a:latin typeface="Montserrat" pitchFamily="2" charset="77"/>
                </a:rPr>
                <a:t>Eco </a:t>
              </a:r>
              <a:r>
                <a:rPr lang="es-CO" sz="2800" b="1" dirty="0" err="1">
                  <a:solidFill>
                    <a:schemeClr val="bg1"/>
                  </a:solidFill>
                  <a:latin typeface="Montserrat" pitchFamily="2" charset="77"/>
                </a:rPr>
                <a:t>doppler</a:t>
              </a:r>
              <a:endParaRPr lang="es-CO" sz="2400" b="1" kern="1200" dirty="0">
                <a:solidFill>
                  <a:schemeClr val="bg1"/>
                </a:solidFill>
                <a:latin typeface="Montserrat" pitchFamily="2" charset="77"/>
              </a:endParaRPr>
            </a:p>
          </p:txBody>
        </p:sp>
      </p:grpSp>
      <p:sp>
        <p:nvSpPr>
          <p:cNvPr id="14" name="Marcador de contenido 2"/>
          <p:cNvSpPr txBox="1">
            <a:spLocks/>
          </p:cNvSpPr>
          <p:nvPr/>
        </p:nvSpPr>
        <p:spPr>
          <a:xfrm>
            <a:off x="4726378" y="2120923"/>
            <a:ext cx="3319817" cy="2871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s-ES" sz="2000" dirty="0">
                <a:latin typeface="Montserrat" pitchFamily="2" charset="77"/>
              </a:rPr>
              <a:t>Trauma carótida y vertebral: exactitud 100%.</a:t>
            </a:r>
          </a:p>
          <a:p>
            <a:pPr algn="just">
              <a:lnSpc>
                <a:spcPct val="100000"/>
              </a:lnSpc>
            </a:pPr>
            <a:r>
              <a:rPr lang="es-ES" sz="2000" dirty="0">
                <a:latin typeface="Montserrat" pitchFamily="2" charset="77"/>
              </a:rPr>
              <a:t>Posibilidad terapéutica.</a:t>
            </a:r>
          </a:p>
          <a:p>
            <a:pPr algn="just">
              <a:lnSpc>
                <a:spcPct val="100000"/>
              </a:lnSpc>
            </a:pPr>
            <a:r>
              <a:rPr lang="es-ES" sz="2000" dirty="0">
                <a:latin typeface="Montserrat" pitchFamily="2" charset="77"/>
              </a:rPr>
              <a:t>Medio de contraste.</a:t>
            </a:r>
          </a:p>
          <a:p>
            <a:pPr algn="just">
              <a:lnSpc>
                <a:spcPct val="100000"/>
              </a:lnSpc>
            </a:pPr>
            <a:r>
              <a:rPr lang="es-ES" sz="2000" dirty="0">
                <a:latin typeface="Montserrat" pitchFamily="2" charset="77"/>
              </a:rPr>
              <a:t>Invasivo y costoso.</a:t>
            </a:r>
            <a:endParaRPr lang="es-CO" sz="2000" dirty="0">
              <a:latin typeface="Montserrat" pitchFamily="2" charset="77"/>
            </a:endParaRPr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8516212" y="2187398"/>
            <a:ext cx="3481439" cy="2871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2000" dirty="0">
                <a:latin typeface="Montserrat" pitchFamily="2" charset="77"/>
              </a:rPr>
              <a:t>No invasivo, de bajo costo.</a:t>
            </a:r>
          </a:p>
          <a:p>
            <a:pPr>
              <a:lnSpc>
                <a:spcPct val="100000"/>
              </a:lnSpc>
            </a:pPr>
            <a:r>
              <a:rPr lang="es-ES" sz="2000" dirty="0">
                <a:latin typeface="Montserrat" pitchFamily="2" charset="77"/>
              </a:rPr>
              <a:t>Sospecha lesión zona II.</a:t>
            </a:r>
          </a:p>
          <a:p>
            <a:pPr>
              <a:lnSpc>
                <a:spcPct val="100000"/>
              </a:lnSpc>
            </a:pPr>
            <a:r>
              <a:rPr lang="es-ES" sz="2000" dirty="0">
                <a:latin typeface="Montserrat" pitchFamily="2" charset="77"/>
              </a:rPr>
              <a:t>Limitaciones: hematomas, obesidad o enfisema.</a:t>
            </a:r>
          </a:p>
          <a:p>
            <a:pPr>
              <a:lnSpc>
                <a:spcPct val="100000"/>
              </a:lnSpc>
            </a:pPr>
            <a:r>
              <a:rPr lang="es-ES" sz="2000" dirty="0">
                <a:latin typeface="Montserrat" pitchFamily="2" charset="77"/>
              </a:rPr>
              <a:t>Útil en el seguimiento.</a:t>
            </a:r>
            <a:endParaRPr lang="es-CO" sz="20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41101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5042" y="99653"/>
            <a:ext cx="10515599" cy="941905"/>
          </a:xfrm>
        </p:spPr>
        <p:txBody>
          <a:bodyPr/>
          <a:lstStyle/>
          <a:p>
            <a:r>
              <a:rPr lang="es-CO" dirty="0"/>
              <a:t>Estudios diagnósticos: vía aérea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5868" y="1911401"/>
            <a:ext cx="4013786" cy="28714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sz="2200" dirty="0"/>
              <a:t>Evaluar integridad de la laringe, </a:t>
            </a:r>
            <a:r>
              <a:rPr lang="es-ES" sz="2200" dirty="0" err="1"/>
              <a:t>hipofaringe</a:t>
            </a:r>
            <a:r>
              <a:rPr lang="es-ES" sz="2200" dirty="0"/>
              <a:t>.</a:t>
            </a:r>
          </a:p>
          <a:p>
            <a:pPr>
              <a:lnSpc>
                <a:spcPct val="100000"/>
              </a:lnSpc>
            </a:pPr>
            <a:r>
              <a:rPr lang="es-ES" sz="2200" dirty="0"/>
              <a:t>Extracción de cuerpos extraños.</a:t>
            </a:r>
          </a:p>
          <a:p>
            <a:pPr>
              <a:lnSpc>
                <a:spcPct val="100000"/>
              </a:lnSpc>
            </a:pPr>
            <a:r>
              <a:rPr lang="es-ES" sz="2200" dirty="0"/>
              <a:t>S: 92 %.</a:t>
            </a:r>
            <a:endParaRPr lang="es-CO" sz="2200" b="1" dirty="0"/>
          </a:p>
        </p:txBody>
      </p:sp>
      <p:grpSp>
        <p:nvGrpSpPr>
          <p:cNvPr id="5" name="Grupo 4"/>
          <p:cNvGrpSpPr/>
          <p:nvPr/>
        </p:nvGrpSpPr>
        <p:grpSpPr>
          <a:xfrm>
            <a:off x="655868" y="1119508"/>
            <a:ext cx="3559101" cy="642209"/>
            <a:chOff x="0" y="1759"/>
            <a:chExt cx="3557505" cy="1161490"/>
          </a:xfrm>
          <a:solidFill>
            <a:srgbClr val="152B48"/>
          </a:solidFill>
        </p:grpSpPr>
        <p:sp>
          <p:nvSpPr>
            <p:cNvPr id="6" name="Rectángulo redondeado 5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uadroTexto 6"/>
            <p:cNvSpPr txBox="1"/>
            <p:nvPr/>
          </p:nvSpPr>
          <p:spPr>
            <a:xfrm>
              <a:off x="56699" y="58458"/>
              <a:ext cx="3444107" cy="10480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800" b="1" dirty="0">
                  <a:solidFill>
                    <a:schemeClr val="bg1"/>
                  </a:solidFill>
                  <a:latin typeface="Montserrat" pitchFamily="2" charset="77"/>
                </a:rPr>
                <a:t>Laringoscopia</a:t>
              </a:r>
              <a:endParaRPr lang="es-CO" sz="2400" b="1" kern="1200" dirty="0">
                <a:solidFill>
                  <a:schemeClr val="bg1"/>
                </a:solidFill>
                <a:latin typeface="Montserrat" pitchFamily="2" charset="77"/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4606449" y="1159639"/>
            <a:ext cx="3559101" cy="642209"/>
            <a:chOff x="0" y="1759"/>
            <a:chExt cx="3557505" cy="1161490"/>
          </a:xfrm>
          <a:solidFill>
            <a:srgbClr val="152B48"/>
          </a:solidFill>
        </p:grpSpPr>
        <p:sp>
          <p:nvSpPr>
            <p:cNvPr id="9" name="Rectángulo redondeado 8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uadroTexto 9"/>
            <p:cNvSpPr txBox="1"/>
            <p:nvPr/>
          </p:nvSpPr>
          <p:spPr>
            <a:xfrm>
              <a:off x="56699" y="58458"/>
              <a:ext cx="3444107" cy="10480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800" b="1" dirty="0" err="1">
                  <a:solidFill>
                    <a:schemeClr val="bg1"/>
                  </a:solidFill>
                  <a:latin typeface="Montserrat" pitchFamily="2" charset="77"/>
                </a:rPr>
                <a:t>Broncoscopia</a:t>
              </a:r>
              <a:endParaRPr lang="es-CO" sz="2400" b="1" kern="1200" dirty="0">
                <a:solidFill>
                  <a:schemeClr val="bg1"/>
                </a:solidFill>
                <a:latin typeface="Montserrat" pitchFamily="2" charset="77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8506754" y="1190989"/>
            <a:ext cx="3559101" cy="642209"/>
            <a:chOff x="0" y="1759"/>
            <a:chExt cx="3557505" cy="1161490"/>
          </a:xfrm>
          <a:solidFill>
            <a:srgbClr val="152B48"/>
          </a:solidFill>
        </p:grpSpPr>
        <p:sp>
          <p:nvSpPr>
            <p:cNvPr id="12" name="Rectángulo redondeado 11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uadroTexto 12"/>
            <p:cNvSpPr txBox="1"/>
            <p:nvPr/>
          </p:nvSpPr>
          <p:spPr>
            <a:xfrm>
              <a:off x="56699" y="58458"/>
              <a:ext cx="3444107" cy="10480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800" b="1" dirty="0">
                  <a:solidFill>
                    <a:schemeClr val="bg1"/>
                  </a:solidFill>
                  <a:latin typeface="Montserrat" pitchFamily="2" charset="77"/>
                </a:rPr>
                <a:t>Tomografía </a:t>
              </a:r>
              <a:endParaRPr lang="es-CO" sz="2400" b="1" kern="1200" dirty="0">
                <a:solidFill>
                  <a:schemeClr val="bg1"/>
                </a:solidFill>
                <a:latin typeface="Montserrat" pitchFamily="2" charset="77"/>
              </a:endParaRPr>
            </a:p>
          </p:txBody>
        </p:sp>
      </p:grpSp>
      <p:sp>
        <p:nvSpPr>
          <p:cNvPr id="14" name="Marcador de contenido 2"/>
          <p:cNvSpPr txBox="1">
            <a:spLocks/>
          </p:cNvSpPr>
          <p:nvPr/>
        </p:nvSpPr>
        <p:spPr>
          <a:xfrm>
            <a:off x="4667409" y="2184729"/>
            <a:ext cx="3481439" cy="2871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2200" dirty="0">
                <a:latin typeface="Montserrat" pitchFamily="2" charset="77"/>
              </a:rPr>
              <a:t>Evaluar compromiso tráquea.</a:t>
            </a:r>
          </a:p>
          <a:p>
            <a:pPr>
              <a:lnSpc>
                <a:spcPct val="100000"/>
              </a:lnSpc>
            </a:pPr>
            <a:r>
              <a:rPr lang="es-ES" sz="2200" dirty="0">
                <a:latin typeface="Montserrat" pitchFamily="2" charset="77"/>
              </a:rPr>
              <a:t>Evaluar compromiso bronquios.</a:t>
            </a:r>
            <a:endParaRPr lang="es-CO" sz="2200" dirty="0">
              <a:latin typeface="Montserrat" pitchFamily="2" charset="77"/>
            </a:endParaRPr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8527691" y="2184729"/>
            <a:ext cx="3481439" cy="2871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2400" dirty="0">
                <a:latin typeface="Montserrat" pitchFamily="2" charset="77"/>
              </a:rPr>
              <a:t>S: 100 % y  E: 95,5 %.</a:t>
            </a:r>
          </a:p>
          <a:p>
            <a:pPr>
              <a:lnSpc>
                <a:spcPct val="100000"/>
              </a:lnSpc>
            </a:pPr>
            <a:r>
              <a:rPr lang="es-ES" sz="2200" dirty="0">
                <a:latin typeface="Montserrat" pitchFamily="2" charset="77"/>
              </a:rPr>
              <a:t>Evalúa toda la vía aérea.</a:t>
            </a:r>
          </a:p>
          <a:p>
            <a:pPr>
              <a:lnSpc>
                <a:spcPct val="100000"/>
              </a:lnSpc>
            </a:pPr>
            <a:r>
              <a:rPr lang="es-ES" sz="2200" dirty="0">
                <a:latin typeface="Montserrat" pitchFamily="2" charset="77"/>
              </a:rPr>
              <a:t>Reconstrucción.</a:t>
            </a:r>
          </a:p>
          <a:p>
            <a:pPr>
              <a:lnSpc>
                <a:spcPct val="100000"/>
              </a:lnSpc>
            </a:pPr>
            <a:r>
              <a:rPr lang="es-ES" sz="2200" dirty="0">
                <a:latin typeface="Montserrat" pitchFamily="2" charset="77"/>
              </a:rPr>
              <a:t>Tejidos blandos.</a:t>
            </a:r>
          </a:p>
          <a:p>
            <a:pPr>
              <a:lnSpc>
                <a:spcPct val="100000"/>
              </a:lnSpc>
            </a:pPr>
            <a:r>
              <a:rPr lang="es-ES" sz="2200" dirty="0">
                <a:latin typeface="Montserrat" pitchFamily="2" charset="77"/>
              </a:rPr>
              <a:t>Lesiones asociada.</a:t>
            </a:r>
            <a:endParaRPr lang="es-CO" sz="22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29119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0864" y="192364"/>
            <a:ext cx="10515599" cy="1200150"/>
          </a:xfrm>
        </p:spPr>
        <p:txBody>
          <a:bodyPr/>
          <a:lstStyle/>
          <a:p>
            <a:r>
              <a:rPr lang="es-CO" dirty="0"/>
              <a:t>Estudios diagnósticos: digestivo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62892" y="2713851"/>
            <a:ext cx="3481439" cy="287142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ES" sz="2200" dirty="0"/>
              <a:t>S: 70-90% para lesiones esofágica, </a:t>
            </a:r>
            <a:r>
              <a:rPr lang="es-ES" sz="2200" dirty="0" err="1"/>
              <a:t>hipofaringe</a:t>
            </a:r>
            <a:r>
              <a:rPr lang="es-ES" sz="2200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es-ES" sz="2200" dirty="0"/>
              <a:t>Exactitud dx: 90%.</a:t>
            </a:r>
          </a:p>
          <a:p>
            <a:pPr algn="just">
              <a:lnSpc>
                <a:spcPct val="100000"/>
              </a:lnSpc>
            </a:pPr>
            <a:r>
              <a:rPr lang="es-ES" sz="2200" dirty="0"/>
              <a:t>Extravasación del medio de contraste.</a:t>
            </a:r>
          </a:p>
          <a:p>
            <a:pPr algn="just">
              <a:lnSpc>
                <a:spcPct val="100000"/>
              </a:lnSpc>
            </a:pPr>
            <a:endParaRPr lang="es-ES" sz="2200" dirty="0"/>
          </a:p>
          <a:p>
            <a:pPr algn="just">
              <a:lnSpc>
                <a:spcPct val="100000"/>
              </a:lnSpc>
            </a:pPr>
            <a:endParaRPr lang="es-CO" sz="2200" b="1" dirty="0"/>
          </a:p>
        </p:txBody>
      </p:sp>
      <p:grpSp>
        <p:nvGrpSpPr>
          <p:cNvPr id="5" name="Grupo 4"/>
          <p:cNvGrpSpPr/>
          <p:nvPr/>
        </p:nvGrpSpPr>
        <p:grpSpPr>
          <a:xfrm>
            <a:off x="8485230" y="1636615"/>
            <a:ext cx="3559101" cy="642209"/>
            <a:chOff x="0" y="1759"/>
            <a:chExt cx="3557505" cy="1161490"/>
          </a:xfrm>
          <a:solidFill>
            <a:srgbClr val="152B48"/>
          </a:solidFill>
        </p:grpSpPr>
        <p:sp>
          <p:nvSpPr>
            <p:cNvPr id="6" name="Rectángulo redondeado 5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uadroTexto 6"/>
            <p:cNvSpPr txBox="1"/>
            <p:nvPr/>
          </p:nvSpPr>
          <p:spPr>
            <a:xfrm>
              <a:off x="56699" y="58458"/>
              <a:ext cx="3444107" cy="10480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800" b="1" dirty="0" err="1">
                  <a:solidFill>
                    <a:schemeClr val="bg1"/>
                  </a:solidFill>
                  <a:latin typeface="Montserrat" pitchFamily="2" charset="77"/>
                </a:rPr>
                <a:t>Esofagograma</a:t>
              </a:r>
              <a:endParaRPr lang="es-CO" sz="2400" b="1" kern="1200" dirty="0">
                <a:solidFill>
                  <a:schemeClr val="bg1"/>
                </a:solidFill>
                <a:latin typeface="Montserrat" pitchFamily="2" charset="77"/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4512936" y="1623294"/>
            <a:ext cx="3559101" cy="642209"/>
            <a:chOff x="0" y="1759"/>
            <a:chExt cx="3557505" cy="1161490"/>
          </a:xfrm>
          <a:solidFill>
            <a:srgbClr val="152B48"/>
          </a:solidFill>
        </p:grpSpPr>
        <p:sp>
          <p:nvSpPr>
            <p:cNvPr id="9" name="Rectángulo redondeado 8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  <a:grpFill/>
            <a:ln>
              <a:solidFill>
                <a:srgbClr val="152B48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uadroTexto 9"/>
            <p:cNvSpPr txBox="1"/>
            <p:nvPr/>
          </p:nvSpPr>
          <p:spPr>
            <a:xfrm>
              <a:off x="56699" y="58458"/>
              <a:ext cx="3444107" cy="1048092"/>
            </a:xfrm>
            <a:prstGeom prst="rect">
              <a:avLst/>
            </a:prstGeom>
            <a:grpFill/>
            <a:ln>
              <a:solidFill>
                <a:srgbClr val="152B48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800" b="1" dirty="0">
                  <a:solidFill>
                    <a:schemeClr val="bg1"/>
                  </a:solidFill>
                  <a:latin typeface="Montserrat" pitchFamily="2" charset="77"/>
                </a:rPr>
                <a:t>Endoscopia</a:t>
              </a:r>
              <a:endParaRPr lang="es-CO" sz="2400" b="1" kern="1200" dirty="0">
                <a:solidFill>
                  <a:schemeClr val="bg1"/>
                </a:solidFill>
                <a:latin typeface="Montserrat" pitchFamily="2" charset="77"/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560864" y="1619448"/>
            <a:ext cx="3559101" cy="642209"/>
            <a:chOff x="0" y="1759"/>
            <a:chExt cx="3557505" cy="1161490"/>
          </a:xfrm>
          <a:solidFill>
            <a:srgbClr val="152B48"/>
          </a:solidFill>
        </p:grpSpPr>
        <p:sp>
          <p:nvSpPr>
            <p:cNvPr id="12" name="Rectángulo redondeado 11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uadroTexto 12"/>
            <p:cNvSpPr txBox="1"/>
            <p:nvPr/>
          </p:nvSpPr>
          <p:spPr>
            <a:xfrm>
              <a:off x="56699" y="58458"/>
              <a:ext cx="3444107" cy="10480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800" b="1" dirty="0" err="1">
                  <a:solidFill>
                    <a:schemeClr val="bg1"/>
                  </a:solidFill>
                  <a:latin typeface="Montserrat" pitchFamily="2" charset="77"/>
                </a:rPr>
                <a:t>Esofagotac</a:t>
              </a:r>
              <a:endParaRPr lang="es-CO" sz="2400" b="1" kern="1200" dirty="0">
                <a:solidFill>
                  <a:schemeClr val="bg1"/>
                </a:solidFill>
                <a:latin typeface="Montserrat" pitchFamily="2" charset="77"/>
              </a:endParaRPr>
            </a:p>
          </p:txBody>
        </p:sp>
      </p:grpSp>
      <p:sp>
        <p:nvSpPr>
          <p:cNvPr id="14" name="Marcador de contenido 2"/>
          <p:cNvSpPr txBox="1">
            <a:spLocks/>
          </p:cNvSpPr>
          <p:nvPr/>
        </p:nvSpPr>
        <p:spPr>
          <a:xfrm>
            <a:off x="4676961" y="2551291"/>
            <a:ext cx="3697077" cy="2871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2200" dirty="0">
                <a:latin typeface="Montserrat" pitchFamily="2" charset="77"/>
              </a:rPr>
              <a:t>Visualización directa. </a:t>
            </a:r>
          </a:p>
          <a:p>
            <a:pPr>
              <a:lnSpc>
                <a:spcPct val="100000"/>
              </a:lnSpc>
            </a:pPr>
            <a:r>
              <a:rPr lang="es-ES" sz="2200" dirty="0" err="1">
                <a:latin typeface="Montserrat" pitchFamily="2" charset="77"/>
              </a:rPr>
              <a:t>Dx</a:t>
            </a:r>
            <a:r>
              <a:rPr lang="es-ES" sz="2200" dirty="0">
                <a:latin typeface="Montserrat" pitchFamily="2" charset="77"/>
              </a:rPr>
              <a:t> y terapéutico.</a:t>
            </a:r>
          </a:p>
          <a:p>
            <a:pPr>
              <a:lnSpc>
                <a:spcPct val="100000"/>
              </a:lnSpc>
            </a:pPr>
            <a:r>
              <a:rPr lang="es-ES" sz="2200" dirty="0">
                <a:latin typeface="Montserrat" pitchFamily="2" charset="77"/>
              </a:rPr>
              <a:t>S: 98- 100%, E: 96-100%. </a:t>
            </a:r>
          </a:p>
          <a:p>
            <a:pPr>
              <a:lnSpc>
                <a:spcPct val="100000"/>
              </a:lnSpc>
            </a:pPr>
            <a:r>
              <a:rPr lang="es-ES" sz="2200" dirty="0">
                <a:latin typeface="Montserrat" pitchFamily="2" charset="77"/>
              </a:rPr>
              <a:t>Exactitud dx: 97-99%. </a:t>
            </a:r>
          </a:p>
          <a:p>
            <a:pPr>
              <a:lnSpc>
                <a:spcPct val="100000"/>
              </a:lnSpc>
            </a:pPr>
            <a:r>
              <a:rPr lang="es-ES" sz="2200" dirty="0">
                <a:latin typeface="Montserrat" pitchFamily="2" charset="77"/>
              </a:rPr>
              <a:t>Limitaciones: </a:t>
            </a:r>
            <a:r>
              <a:rPr lang="es-ES" sz="2200" dirty="0" err="1">
                <a:latin typeface="Montserrat" pitchFamily="2" charset="77"/>
              </a:rPr>
              <a:t>orofaríngea</a:t>
            </a:r>
            <a:r>
              <a:rPr lang="es-ES" sz="2200" dirty="0">
                <a:latin typeface="Montserrat" pitchFamily="2" charset="77"/>
              </a:rPr>
              <a:t>.</a:t>
            </a:r>
          </a:p>
          <a:p>
            <a:pPr>
              <a:lnSpc>
                <a:spcPct val="100000"/>
              </a:lnSpc>
            </a:pPr>
            <a:endParaRPr lang="es-CO" sz="2200" dirty="0">
              <a:latin typeface="Montserrat" pitchFamily="2" charset="77"/>
            </a:endParaRPr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695250" y="2470900"/>
            <a:ext cx="3424715" cy="2871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2200" dirty="0">
                <a:latin typeface="Montserrat" pitchFamily="2" charset="77"/>
              </a:rPr>
              <a:t>Alternativa. </a:t>
            </a:r>
          </a:p>
          <a:p>
            <a:pPr>
              <a:lnSpc>
                <a:spcPct val="100000"/>
              </a:lnSpc>
            </a:pPr>
            <a:r>
              <a:rPr lang="es-ES" sz="2200" dirty="0">
                <a:latin typeface="Montserrat" pitchFamily="2" charset="77"/>
              </a:rPr>
              <a:t>Disponibilidad.</a:t>
            </a:r>
            <a:endParaRPr lang="es-CO" sz="22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05745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42943"/>
            <a:ext cx="10515599" cy="965026"/>
          </a:xfrm>
        </p:spPr>
        <p:txBody>
          <a:bodyPr/>
          <a:lstStyle/>
          <a:p>
            <a:r>
              <a:rPr lang="es-CO" dirty="0"/>
              <a:t>Otros estudios diagnósticos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85231" y="2337298"/>
            <a:ext cx="5031464" cy="2871424"/>
          </a:xfrm>
        </p:spPr>
        <p:txBody>
          <a:bodyPr>
            <a:normAutofit/>
          </a:bodyPr>
          <a:lstStyle/>
          <a:p>
            <a:r>
              <a:rPr lang="es-ES" sz="2200" dirty="0"/>
              <a:t>Lesión zona I.</a:t>
            </a:r>
          </a:p>
          <a:p>
            <a:r>
              <a:rPr lang="es-ES" sz="2200" dirty="0" err="1"/>
              <a:t>Hemo</a:t>
            </a:r>
            <a:r>
              <a:rPr lang="es-ES" sz="2200" dirty="0"/>
              <a:t> o neumotórax.</a:t>
            </a:r>
          </a:p>
          <a:p>
            <a:r>
              <a:rPr lang="es-ES" sz="2200" dirty="0" err="1"/>
              <a:t>Neumomediastino</a:t>
            </a:r>
            <a:r>
              <a:rPr lang="es-ES" sz="2200" dirty="0"/>
              <a:t>.</a:t>
            </a:r>
          </a:p>
          <a:p>
            <a:r>
              <a:rPr lang="es-ES" sz="2200" dirty="0"/>
              <a:t>Aire </a:t>
            </a:r>
            <a:r>
              <a:rPr lang="es-ES" sz="2200" dirty="0" err="1"/>
              <a:t>retrofaríngeo</a:t>
            </a:r>
            <a:r>
              <a:rPr lang="es-ES" sz="2200" dirty="0"/>
              <a:t>.</a:t>
            </a:r>
          </a:p>
          <a:p>
            <a:r>
              <a:rPr lang="es-ES" sz="2200" dirty="0"/>
              <a:t>Fracturas.</a:t>
            </a:r>
          </a:p>
          <a:p>
            <a:r>
              <a:rPr lang="es-ES" sz="2200" dirty="0"/>
              <a:t>Ensanchamiento </a:t>
            </a:r>
            <a:r>
              <a:rPr lang="es-ES" sz="2200" dirty="0" err="1"/>
              <a:t>mediastinal</a:t>
            </a:r>
            <a:r>
              <a:rPr lang="es-ES" sz="2200" dirty="0"/>
              <a:t>.</a:t>
            </a:r>
            <a:endParaRPr lang="es-CO" sz="2200" b="1" dirty="0"/>
          </a:p>
        </p:txBody>
      </p:sp>
      <p:grpSp>
        <p:nvGrpSpPr>
          <p:cNvPr id="5" name="Grupo 4"/>
          <p:cNvGrpSpPr/>
          <p:nvPr/>
        </p:nvGrpSpPr>
        <p:grpSpPr>
          <a:xfrm>
            <a:off x="6985231" y="1442830"/>
            <a:ext cx="3804665" cy="642209"/>
            <a:chOff x="0" y="1759"/>
            <a:chExt cx="3557505" cy="1161490"/>
          </a:xfrm>
          <a:solidFill>
            <a:srgbClr val="152B48"/>
          </a:solidFill>
        </p:grpSpPr>
        <p:sp>
          <p:nvSpPr>
            <p:cNvPr id="6" name="Rectángulo redondeado 5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uadroTexto 6"/>
            <p:cNvSpPr txBox="1"/>
            <p:nvPr/>
          </p:nvSpPr>
          <p:spPr>
            <a:xfrm>
              <a:off x="0" y="58456"/>
              <a:ext cx="3444107" cy="10480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800" b="1" dirty="0" err="1">
                  <a:solidFill>
                    <a:schemeClr val="bg1"/>
                  </a:solidFill>
                  <a:latin typeface="Montserrat" pitchFamily="2" charset="77"/>
                </a:rPr>
                <a:t>Rx</a:t>
              </a:r>
              <a:r>
                <a:rPr lang="es-CO" sz="2800" b="1" dirty="0">
                  <a:solidFill>
                    <a:schemeClr val="bg1"/>
                  </a:solidFill>
                  <a:latin typeface="Montserrat" pitchFamily="2" charset="77"/>
                </a:rPr>
                <a:t> de tórax</a:t>
              </a:r>
              <a:endParaRPr lang="es-CO" sz="2400" b="1" kern="1200" dirty="0">
                <a:solidFill>
                  <a:schemeClr val="bg1"/>
                </a:solidFill>
                <a:latin typeface="Montserrat" pitchFamily="2" charset="77"/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1084534" y="1411480"/>
            <a:ext cx="4706665" cy="642209"/>
            <a:chOff x="0" y="1759"/>
            <a:chExt cx="3557505" cy="1161490"/>
          </a:xfrm>
          <a:solidFill>
            <a:srgbClr val="152B48"/>
          </a:solidFill>
        </p:grpSpPr>
        <p:sp>
          <p:nvSpPr>
            <p:cNvPr id="9" name="Rectángulo redondeado 8"/>
            <p:cNvSpPr/>
            <p:nvPr/>
          </p:nvSpPr>
          <p:spPr>
            <a:xfrm>
              <a:off x="0" y="1759"/>
              <a:ext cx="3557505" cy="1161490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uadroTexto 9"/>
            <p:cNvSpPr txBox="1"/>
            <p:nvPr/>
          </p:nvSpPr>
          <p:spPr>
            <a:xfrm>
              <a:off x="56699" y="58458"/>
              <a:ext cx="3444107" cy="104809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800" b="1" dirty="0">
                  <a:solidFill>
                    <a:schemeClr val="bg1"/>
                  </a:solidFill>
                  <a:latin typeface="Montserrat" pitchFamily="2" charset="77"/>
                </a:rPr>
                <a:t>Resonancia magnética</a:t>
              </a:r>
              <a:endParaRPr lang="es-CO" sz="2400" b="1" kern="1200" dirty="0">
                <a:solidFill>
                  <a:schemeClr val="bg1"/>
                </a:solidFill>
                <a:latin typeface="Montserrat" pitchFamily="2" charset="77"/>
              </a:endParaRPr>
            </a:p>
          </p:txBody>
        </p:sp>
      </p:grpSp>
      <p:sp>
        <p:nvSpPr>
          <p:cNvPr id="14" name="Marcador de contenido 2"/>
          <p:cNvSpPr txBox="1">
            <a:spLocks/>
          </p:cNvSpPr>
          <p:nvPr/>
        </p:nvSpPr>
        <p:spPr>
          <a:xfrm>
            <a:off x="1159548" y="2339226"/>
            <a:ext cx="4706665" cy="14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B2F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2200" dirty="0">
                <a:latin typeface="Montserrat" pitchFamily="2" charset="77"/>
              </a:rPr>
              <a:t>Lesiones ligamentosas y de la médula espinal. </a:t>
            </a:r>
          </a:p>
          <a:p>
            <a:pPr algn="just"/>
            <a:r>
              <a:rPr lang="es-ES" sz="2200" dirty="0">
                <a:latin typeface="Montserrat" pitchFamily="2" charset="77"/>
              </a:rPr>
              <a:t>Disponibilidad, costo, tiempo. </a:t>
            </a:r>
            <a:endParaRPr lang="es-CO" sz="22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54233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4360" y="142161"/>
            <a:ext cx="10515600" cy="1325563"/>
          </a:xfrm>
        </p:spPr>
        <p:txBody>
          <a:bodyPr/>
          <a:lstStyle/>
          <a:p>
            <a:r>
              <a:rPr lang="es-CO" dirty="0"/>
              <a:t>Trauma cerrado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58410" y="1845945"/>
            <a:ext cx="7033590" cy="45307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200" dirty="0"/>
              <a:t>Trauma carótidas: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Lesión intimal : trombosis e isquemia.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Trauma de laringe: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Hematoma: obstruye la vía aérea.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Enfisema subcutáneo, neumomediastino.</a:t>
            </a:r>
          </a:p>
          <a:p>
            <a:pPr>
              <a:lnSpc>
                <a:spcPct val="100000"/>
              </a:lnSpc>
            </a:pPr>
            <a:r>
              <a:rPr lang="es-CO" sz="2200" dirty="0"/>
              <a:t>Estudios diagnósticos: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Angiotomografía o ecografía doppler.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Laringoscopia directa.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Tomografía de cuello.</a:t>
            </a:r>
          </a:p>
        </p:txBody>
      </p:sp>
    </p:spTree>
    <p:extLst>
      <p:ext uri="{BB962C8B-B14F-4D97-AF65-F5344CB8AC3E}">
        <p14:creationId xmlns:p14="http://schemas.microsoft.com/office/powerpoint/2010/main" val="2517570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DA27EC7-61FA-B74B-B56A-77AFBFBD79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623460"/>
              </p:ext>
            </p:extLst>
          </p:nvPr>
        </p:nvGraphicFramePr>
        <p:xfrm>
          <a:off x="838200" y="339952"/>
          <a:ext cx="10515600" cy="3303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E2163645-227C-A041-83C3-A9331FC481C3}"/>
              </a:ext>
            </a:extLst>
          </p:cNvPr>
          <p:cNvSpPr/>
          <p:nvPr/>
        </p:nvSpPr>
        <p:spPr>
          <a:xfrm>
            <a:off x="5262880" y="3767930"/>
            <a:ext cx="6240059" cy="1300873"/>
          </a:xfrm>
          <a:prstGeom prst="roundRect">
            <a:avLst/>
          </a:prstGeom>
          <a:solidFill>
            <a:srgbClr val="152B48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4800" dirty="0">
                <a:solidFill>
                  <a:schemeClr val="bg1"/>
                </a:solidFill>
                <a:latin typeface="Montserrat" pitchFamily="2" charset="77"/>
              </a:rPr>
              <a:t>Abordaje sin zonas.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F0D495B-7CAC-9044-9204-3E5457767AF4}"/>
              </a:ext>
            </a:extLst>
          </p:cNvPr>
          <p:cNvSpPr/>
          <p:nvPr/>
        </p:nvSpPr>
        <p:spPr>
          <a:xfrm>
            <a:off x="7296279" y="6092171"/>
            <a:ext cx="40575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dirty="0">
                <a:solidFill>
                  <a:srgbClr val="152B48"/>
                </a:solidFill>
                <a:latin typeface="Montserrat" pitchFamily="2" charset="77"/>
              </a:rPr>
              <a:t>British Journal of Surgery 2012; 99(Suppl 1): 149–154</a:t>
            </a:r>
            <a:endParaRPr lang="es-CO" sz="1200" dirty="0">
              <a:solidFill>
                <a:srgbClr val="152B48"/>
              </a:solidFill>
              <a:effectLst/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030006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1F086F9-ADA7-2A49-ABCA-1AD1462E3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4149" y="174617"/>
            <a:ext cx="7127531" cy="660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002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147E6-181A-1549-BBBA-BB4A4AEFD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760" y="26591"/>
            <a:ext cx="10515600" cy="1325563"/>
          </a:xfrm>
        </p:spPr>
        <p:txBody>
          <a:bodyPr/>
          <a:lstStyle/>
          <a:p>
            <a:r>
              <a:rPr lang="es-CO" dirty="0"/>
              <a:t>Generalidades anatómicas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3D9DF1-2D2D-744A-99EA-FD09FF030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542" y="1071908"/>
            <a:ext cx="5966098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O" dirty="0"/>
              <a:t>Región poco protegida: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Fascias y tejidos blandos.</a:t>
            </a:r>
          </a:p>
          <a:p>
            <a:pPr>
              <a:lnSpc>
                <a:spcPct val="100000"/>
              </a:lnSpc>
            </a:pPr>
            <a:r>
              <a:rPr lang="es-CO" dirty="0"/>
              <a:t>Alta concentración de estructuras vitales: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Estructuras vasculares mayores.</a:t>
            </a:r>
          </a:p>
          <a:p>
            <a:pPr>
              <a:lnSpc>
                <a:spcPct val="100000"/>
              </a:lnSpc>
            </a:pPr>
            <a:r>
              <a:rPr lang="es-CO" dirty="0"/>
              <a:t>Estructuras del tórax superior susceptibles a lesiones a través del estrecho torácico superior.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815C81-6A79-6E4A-B757-42F834E06F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23313" y="2072507"/>
            <a:ext cx="5050973" cy="371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76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7171" y="149249"/>
            <a:ext cx="10515600" cy="953058"/>
          </a:xfrm>
        </p:spPr>
        <p:txBody>
          <a:bodyPr/>
          <a:lstStyle/>
          <a:p>
            <a:r>
              <a:rPr lang="es-CO" dirty="0"/>
              <a:t>Epidemiología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8965" y="1021027"/>
            <a:ext cx="9747142" cy="294817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s-ES" sz="2400" dirty="0"/>
              <a:t>Trauma civil: 5 a 10%.</a:t>
            </a:r>
          </a:p>
          <a:p>
            <a:pPr>
              <a:lnSpc>
                <a:spcPct val="110000"/>
              </a:lnSpc>
            </a:pPr>
            <a:r>
              <a:rPr lang="es-ES" sz="2400" dirty="0"/>
              <a:t>Trauma guerra: 4%.</a:t>
            </a:r>
          </a:p>
          <a:p>
            <a:pPr>
              <a:lnSpc>
                <a:spcPct val="110000"/>
              </a:lnSpc>
            </a:pPr>
            <a:r>
              <a:rPr lang="es-ES" sz="2400" dirty="0"/>
              <a:t>Mortalidad global 7%- 11%.</a:t>
            </a:r>
          </a:p>
          <a:p>
            <a:pPr>
              <a:lnSpc>
                <a:spcPct val="110000"/>
              </a:lnSpc>
            </a:pPr>
            <a:endParaRPr lang="es-ES" sz="2400" dirty="0"/>
          </a:p>
          <a:p>
            <a:pPr>
              <a:lnSpc>
                <a:spcPct val="110000"/>
              </a:lnSpc>
            </a:pPr>
            <a:r>
              <a:rPr lang="es-ES" sz="2400" dirty="0"/>
              <a:t>1/3 paciente tiene alguna lesión: 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ES" sz="2200" dirty="0"/>
              <a:t>Vascular </a:t>
            </a:r>
            <a:r>
              <a:rPr lang="es-ES" sz="2200" dirty="0">
                <a:sym typeface="Wingdings" pitchFamily="2" charset="2"/>
              </a:rPr>
              <a:t></a:t>
            </a:r>
            <a:r>
              <a:rPr lang="es-ES" sz="2200" dirty="0"/>
              <a:t> </a:t>
            </a:r>
            <a:r>
              <a:rPr lang="es-ES" sz="2200" dirty="0" err="1"/>
              <a:t>aerodigestivas</a:t>
            </a:r>
            <a:r>
              <a:rPr lang="es-ES" sz="2200" dirty="0"/>
              <a:t>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E22E3A2-877C-8A4A-A1BC-3A14B02285AC}"/>
              </a:ext>
            </a:extLst>
          </p:cNvPr>
          <p:cNvSpPr/>
          <p:nvPr/>
        </p:nvSpPr>
        <p:spPr>
          <a:xfrm>
            <a:off x="6482081" y="1695518"/>
            <a:ext cx="53834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0B2F51"/>
                </a:solidFill>
                <a:latin typeface="Montserrat" pitchFamily="2" charset="77"/>
              </a:rPr>
              <a:t>Lesiones de estructuras vitales: 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s-CO" sz="2400" dirty="0">
                <a:solidFill>
                  <a:srgbClr val="0B2F51"/>
                </a:solidFill>
                <a:latin typeface="Montserrat" pitchFamily="2" charset="77"/>
              </a:rPr>
              <a:t>35% de las HPAF 16,5% requieren cx.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s-CO" sz="2400" dirty="0">
                <a:solidFill>
                  <a:srgbClr val="0B2F51"/>
                </a:solidFill>
                <a:latin typeface="Montserrat" pitchFamily="2" charset="77"/>
              </a:rPr>
              <a:t>20% de las HACP, 10,1% requieren cx.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2400" dirty="0">
              <a:solidFill>
                <a:srgbClr val="0B2F51"/>
              </a:solidFill>
              <a:latin typeface="Montserra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0B2F51"/>
                </a:solidFill>
                <a:latin typeface="Montserrat" pitchFamily="2" charset="77"/>
              </a:rPr>
              <a:t>Trauma penetrante: 95%: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s-CO" sz="2400" dirty="0">
                <a:solidFill>
                  <a:srgbClr val="0B2F51"/>
                </a:solidFill>
                <a:latin typeface="Montserrat" pitchFamily="2" charset="77"/>
              </a:rPr>
              <a:t>ACP: 55%.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s-CO" sz="2400" dirty="0">
                <a:solidFill>
                  <a:srgbClr val="0B2F51"/>
                </a:solidFill>
                <a:latin typeface="Montserrat" pitchFamily="2" charset="77"/>
              </a:rPr>
              <a:t>HPAF: 40%.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CO" sz="2400" dirty="0">
              <a:solidFill>
                <a:srgbClr val="0B2F51"/>
              </a:solidFill>
              <a:latin typeface="Montserrat" pitchFamily="2" charset="7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400" dirty="0">
                <a:solidFill>
                  <a:srgbClr val="0B2F51"/>
                </a:solidFill>
                <a:latin typeface="Montserrat" pitchFamily="2" charset="77"/>
              </a:rPr>
              <a:t>Trauma cerrado: 5%.</a:t>
            </a:r>
          </a:p>
        </p:txBody>
      </p:sp>
    </p:spTree>
    <p:extLst>
      <p:ext uri="{BB962C8B-B14F-4D97-AF65-F5344CB8AC3E}">
        <p14:creationId xmlns:p14="http://schemas.microsoft.com/office/powerpoint/2010/main" val="409296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0"/>
            <a:ext cx="10515600" cy="1325563"/>
          </a:xfrm>
        </p:spPr>
        <p:txBody>
          <a:bodyPr/>
          <a:lstStyle/>
          <a:p>
            <a:r>
              <a:rPr lang="es-CO" dirty="0"/>
              <a:t>Epidemiología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809334"/>
              </p:ext>
            </p:extLst>
          </p:nvPr>
        </p:nvGraphicFramePr>
        <p:xfrm>
          <a:off x="1592940" y="1108137"/>
          <a:ext cx="9196980" cy="272583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99245">
                  <a:extLst>
                    <a:ext uri="{9D8B030D-6E8A-4147-A177-3AD203B41FA5}">
                      <a16:colId xmlns:a16="http://schemas.microsoft.com/office/drawing/2014/main" val="4193692920"/>
                    </a:ext>
                  </a:extLst>
                </a:gridCol>
                <a:gridCol w="2299245">
                  <a:extLst>
                    <a:ext uri="{9D8B030D-6E8A-4147-A177-3AD203B41FA5}">
                      <a16:colId xmlns:a16="http://schemas.microsoft.com/office/drawing/2014/main" val="311451203"/>
                    </a:ext>
                  </a:extLst>
                </a:gridCol>
                <a:gridCol w="2299245">
                  <a:extLst>
                    <a:ext uri="{9D8B030D-6E8A-4147-A177-3AD203B41FA5}">
                      <a16:colId xmlns:a16="http://schemas.microsoft.com/office/drawing/2014/main" val="1216605075"/>
                    </a:ext>
                  </a:extLst>
                </a:gridCol>
                <a:gridCol w="2299245">
                  <a:extLst>
                    <a:ext uri="{9D8B030D-6E8A-4147-A177-3AD203B41FA5}">
                      <a16:colId xmlns:a16="http://schemas.microsoft.com/office/drawing/2014/main" val="3518844243"/>
                    </a:ext>
                  </a:extLst>
                </a:gridCol>
              </a:tblGrid>
              <a:tr h="545167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Sistema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Todos los </a:t>
                      </a:r>
                      <a:r>
                        <a:rPr lang="es-CO" sz="2400" dirty="0" err="1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tx</a:t>
                      </a:r>
                      <a:endParaRPr lang="es-CO" sz="2400" dirty="0">
                        <a:solidFill>
                          <a:srgbClr val="0B2F51"/>
                        </a:solidFill>
                        <a:latin typeface="Montserrat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PAF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ACP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644673"/>
                  </a:ext>
                </a:extLst>
              </a:tr>
              <a:tr h="545167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Vascular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21.5%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26.8%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14.6%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6030"/>
                  </a:ext>
                </a:extLst>
              </a:tr>
              <a:tr h="545167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 err="1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Aerodigestivo</a:t>
                      </a:r>
                      <a:endParaRPr lang="es-CO" sz="2400" dirty="0">
                        <a:solidFill>
                          <a:srgbClr val="0B2F51"/>
                        </a:solidFill>
                        <a:latin typeface="Montserrat" pitchFamily="2" charset="7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6.3%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7.2%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3.4%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207288"/>
                  </a:ext>
                </a:extLst>
              </a:tr>
              <a:tr h="545167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Medular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6.7%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13.4%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1.1%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819844"/>
                  </a:ext>
                </a:extLst>
              </a:tr>
              <a:tr h="545167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Nervioso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12.4%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0B2F51"/>
                          </a:solidFill>
                          <a:latin typeface="Montserrat" pitchFamily="2" charset="77"/>
                        </a:rPr>
                        <a:t>4.5%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034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642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3271" y="81279"/>
            <a:ext cx="8315325" cy="941737"/>
          </a:xfrm>
        </p:spPr>
        <p:txBody>
          <a:bodyPr>
            <a:normAutofit/>
          </a:bodyPr>
          <a:lstStyle/>
          <a:p>
            <a:r>
              <a:rPr lang="es-CO" dirty="0"/>
              <a:t>Epidemiología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600744" y="541987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CO" dirty="0"/>
          </a:p>
          <a:p>
            <a:endParaRPr lang="es-CO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389133137"/>
              </p:ext>
            </p:extLst>
          </p:nvPr>
        </p:nvGraphicFramePr>
        <p:xfrm>
          <a:off x="1716768" y="852755"/>
          <a:ext cx="9881961" cy="2967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526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835" y="193008"/>
            <a:ext cx="10515600" cy="1325563"/>
          </a:xfrm>
        </p:spPr>
        <p:txBody>
          <a:bodyPr/>
          <a:lstStyle/>
          <a:p>
            <a:r>
              <a:rPr lang="es-CO" dirty="0"/>
              <a:t>Clasificación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143"/>
          <a:stretch/>
        </p:blipFill>
        <p:spPr>
          <a:xfrm>
            <a:off x="6865979" y="1690688"/>
            <a:ext cx="3501278" cy="26844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4745" y="1223814"/>
            <a:ext cx="3501277" cy="26844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C6EF142D-1939-4512-917B-4EEB5F4FC860}"/>
              </a:ext>
            </a:extLst>
          </p:cNvPr>
          <p:cNvSpPr/>
          <p:nvPr/>
        </p:nvSpPr>
        <p:spPr>
          <a:xfrm>
            <a:off x="10170882" y="3617977"/>
            <a:ext cx="1289597" cy="126398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152B48"/>
                </a:solidFill>
                <a:latin typeface="Montserrat" pitchFamily="2" charset="77"/>
              </a:rPr>
              <a:t>95%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7B09CDCF-D3B4-4404-A2C9-0176B8AA8B02}"/>
              </a:ext>
            </a:extLst>
          </p:cNvPr>
          <p:cNvSpPr/>
          <p:nvPr/>
        </p:nvSpPr>
        <p:spPr>
          <a:xfrm>
            <a:off x="5115341" y="3613542"/>
            <a:ext cx="1094270" cy="126842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dirty="0">
                <a:solidFill>
                  <a:srgbClr val="152B48"/>
                </a:solidFill>
                <a:latin typeface="Montserrat" pitchFamily="2" charset="77"/>
              </a:rPr>
              <a:t>5%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47B5567-A170-5D44-991E-990CA06507F4}"/>
              </a:ext>
            </a:extLst>
          </p:cNvPr>
          <p:cNvSpPr txBox="1"/>
          <p:nvPr/>
        </p:nvSpPr>
        <p:spPr>
          <a:xfrm>
            <a:off x="7385057" y="4710813"/>
            <a:ext cx="2463121" cy="461665"/>
          </a:xfrm>
          <a:prstGeom prst="rect">
            <a:avLst/>
          </a:prstGeom>
          <a:solidFill>
            <a:srgbClr val="152B48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latin typeface="Montserrat" pitchFamily="2" charset="77"/>
              </a:rPr>
              <a:t>Iatrogénicos</a:t>
            </a:r>
          </a:p>
        </p:txBody>
      </p:sp>
    </p:spTree>
    <p:extLst>
      <p:ext uri="{BB962C8B-B14F-4D97-AF65-F5344CB8AC3E}">
        <p14:creationId xmlns:p14="http://schemas.microsoft.com/office/powerpoint/2010/main" val="1824290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4017F-3B7E-8D46-9B7D-494BF068D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4685" y="1820127"/>
            <a:ext cx="8517315" cy="207633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5400" dirty="0" err="1"/>
              <a:t>Evaluación</a:t>
            </a:r>
            <a:r>
              <a:rPr lang="en-US" sz="5400" dirty="0"/>
              <a:t> y </a:t>
            </a:r>
            <a:r>
              <a:rPr lang="en-US" sz="5400" dirty="0" err="1"/>
              <a:t>abordaje</a:t>
            </a:r>
            <a:r>
              <a:rPr lang="en-US" sz="5400" dirty="0"/>
              <a:t> </a:t>
            </a:r>
            <a:r>
              <a:rPr lang="en-US" sz="5400" dirty="0" err="1"/>
              <a:t>inicial</a:t>
            </a:r>
            <a:endParaRPr lang="en-US" sz="5400" dirty="0"/>
          </a:p>
        </p:txBody>
      </p:sp>
      <p:pic>
        <p:nvPicPr>
          <p:cNvPr id="8194" name="Picture 2" descr="Vintage Medical Doctor Anatomy Surgery Illustration Real Canvas ...">
            <a:extLst>
              <a:ext uri="{FF2B5EF4-FFF2-40B4-BE49-F238E27FC236}">
                <a16:creationId xmlns:a16="http://schemas.microsoft.com/office/drawing/2014/main" id="{E719127D-A7F0-5143-8B4C-9E2DE4ADCA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7922" y="0"/>
            <a:ext cx="3068117" cy="3640254"/>
          </a:xfrm>
          <a:custGeom>
            <a:avLst/>
            <a:gdLst/>
            <a:ahLst/>
            <a:cxnLst/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315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3B9BC-A3DD-3348-A258-8A4A0D7F1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13412"/>
            <a:ext cx="10515600" cy="1957801"/>
          </a:xfrm>
        </p:spPr>
        <p:txBody>
          <a:bodyPr>
            <a:normAutofit/>
          </a:bodyPr>
          <a:lstStyle/>
          <a:p>
            <a:r>
              <a:rPr lang="es-CO" sz="5400" dirty="0"/>
              <a:t>¿Y si no es penetrante?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162F9A-AD50-B041-A4E7-90931D515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10863" y="3773010"/>
            <a:ext cx="3712818" cy="1500187"/>
          </a:xfrm>
        </p:spPr>
        <p:txBody>
          <a:bodyPr/>
          <a:lstStyle/>
          <a:p>
            <a:r>
              <a:rPr lang="es-CO" dirty="0"/>
              <a:t>Egreso seguro.</a:t>
            </a:r>
          </a:p>
        </p:txBody>
      </p:sp>
    </p:spTree>
    <p:extLst>
      <p:ext uri="{BB962C8B-B14F-4D97-AF65-F5344CB8AC3E}">
        <p14:creationId xmlns:p14="http://schemas.microsoft.com/office/powerpoint/2010/main" val="2666786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F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FR" id="{171F71A1-5182-BD4A-9225-6AEC09A1BB8B}" vid="{74A772F4-F16C-9C4F-BB1C-9D670C560CA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TemaFR</Template>
  <TotalTime>125</TotalTime>
  <Words>2025</Words>
  <Application>Microsoft Office PowerPoint</Application>
  <PresentationFormat>Panorámica</PresentationFormat>
  <Paragraphs>374</Paragraphs>
  <Slides>28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3" baseType="lpstr">
      <vt:lpstr>Arial</vt:lpstr>
      <vt:lpstr>Calibri</vt:lpstr>
      <vt:lpstr>Montserrat</vt:lpstr>
      <vt:lpstr>Wingdings</vt:lpstr>
      <vt:lpstr>TemaFR</vt:lpstr>
      <vt:lpstr>TRAUMA DE CUELLO</vt:lpstr>
      <vt:lpstr>Introducción</vt:lpstr>
      <vt:lpstr>Generalidades anatómicas</vt:lpstr>
      <vt:lpstr>Epidemiología</vt:lpstr>
      <vt:lpstr>Epidemiología</vt:lpstr>
      <vt:lpstr>Epidemiología</vt:lpstr>
      <vt:lpstr>Clasificación</vt:lpstr>
      <vt:lpstr>Evaluación y abordaje inicial</vt:lpstr>
      <vt:lpstr>¿Y si no es penetrante?</vt:lpstr>
      <vt:lpstr>Zonas del cuello</vt:lpstr>
      <vt:lpstr>Zonas del cuello</vt:lpstr>
      <vt:lpstr>Enfoque inicial</vt:lpstr>
      <vt:lpstr>Manejo inicial</vt:lpstr>
      <vt:lpstr>Manejo inicial</vt:lpstr>
      <vt:lpstr>Signos de lesión vascular</vt:lpstr>
      <vt:lpstr>Signos de lesión de vía aérea</vt:lpstr>
      <vt:lpstr>Signos de lesión vía digestiva</vt:lpstr>
      <vt:lpstr>Manejo inicial: paciente inestable</vt:lpstr>
      <vt:lpstr>Presentación de PowerPoint</vt:lpstr>
      <vt:lpstr>Enfoque zona II</vt:lpstr>
      <vt:lpstr>Enfoque zona I y III</vt:lpstr>
      <vt:lpstr>Estudios diagnósticos: vascular</vt:lpstr>
      <vt:lpstr>Estudios diagnósticos: vía aérea</vt:lpstr>
      <vt:lpstr>Estudios diagnósticos: digestivo</vt:lpstr>
      <vt:lpstr>Otros estudios diagnósticos</vt:lpstr>
      <vt:lpstr>Trauma cerrado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Lina María Botero</dc:creator>
  <cp:lastModifiedBy>User</cp:lastModifiedBy>
  <cp:revision>13</cp:revision>
  <dcterms:created xsi:type="dcterms:W3CDTF">2021-03-11T00:47:21Z</dcterms:created>
  <dcterms:modified xsi:type="dcterms:W3CDTF">2021-05-07T19:16:02Z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382288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