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tif" Extension="tif"/>
  <Default ContentType="image/tiff" Extension="tiff"/>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258" r:id="rId2"/>
    <p:sldId id="256" r:id="rId3"/>
    <p:sldId id="257" r:id="rId4"/>
    <p:sldId id="396" r:id="rId5"/>
    <p:sldId id="397"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8" r:id="rId38"/>
    <p:sldId id="299" r:id="rId39"/>
    <p:sldId id="400" r:id="rId40"/>
    <p:sldId id="401" r:id="rId41"/>
    <p:sldId id="402" r:id="rId42"/>
    <p:sldId id="259" r:id="rId43"/>
    <p:sldId id="403" r:id="rId44"/>
    <p:sldId id="404" r:id="rId45"/>
    <p:sldId id="405" r:id="rId46"/>
    <p:sldId id="406" r:id="rId47"/>
    <p:sldId id="407" r:id="rId48"/>
    <p:sldId id="408" r:id="rId49"/>
    <p:sldId id="409" r:id="rId50"/>
    <p:sldId id="410" r:id="rId51"/>
    <p:sldId id="411" r:id="rId52"/>
    <p:sldId id="414" r:id="rId53"/>
    <p:sldId id="415" r:id="rId54"/>
    <p:sldId id="416" r:id="rId55"/>
    <p:sldId id="417" r:id="rId56"/>
    <p:sldId id="418" r:id="rId57"/>
    <p:sldId id="419" r:id="rId58"/>
    <p:sldId id="420" r:id="rId59"/>
    <p:sldId id="421" r:id="rId60"/>
    <p:sldId id="422" r:id="rId61"/>
    <p:sldId id="424" r:id="rId62"/>
    <p:sldId id="425" r:id="rId63"/>
    <p:sldId id="426" r:id="rId64"/>
    <p:sldId id="428" r:id="rId65"/>
    <p:sldId id="429" r:id="rId66"/>
    <p:sldId id="430" r:id="rId67"/>
    <p:sldId id="431" r:id="rId68"/>
    <p:sldId id="432" r:id="rId69"/>
    <p:sldId id="433" r:id="rId70"/>
    <p:sldId id="435" r:id="rId71"/>
    <p:sldId id="436" r:id="rId72"/>
    <p:sldId id="437" r:id="rId73"/>
    <p:sldId id="438" r:id="rId74"/>
    <p:sldId id="439" r:id="rId75"/>
    <p:sldId id="440" r:id="rId76"/>
    <p:sldId id="441" r:id="rId77"/>
    <p:sldId id="444" r:id="rId78"/>
    <p:sldId id="445" r:id="rId79"/>
    <p:sldId id="446" r:id="rId80"/>
    <p:sldId id="447" r:id="rId81"/>
    <p:sldId id="448" r:id="rId82"/>
    <p:sldId id="449" r:id="rId8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B48"/>
    <a:srgbClr val="00AA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39" autoAdjust="0"/>
    <p:restoredTop sz="94660"/>
  </p:normalViewPr>
  <p:slideViewPr>
    <p:cSldViewPr snapToGrid="0" showGuides="1">
      <p:cViewPr varScale="1">
        <p:scale>
          <a:sx n="85" d="100"/>
          <a:sy n="85" d="100"/>
        </p:scale>
        <p:origin x="58" y="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68A81-C6E3-BF47-96D6-5E4395504715}" type="datetimeFigureOut">
              <a:rPr lang="es-CO" smtClean="0"/>
              <a:t>7/05/2021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321CA0-431B-C049-8002-670FAE533D47}" type="slidenum">
              <a:rPr lang="es-CO" smtClean="0"/>
              <a:t>‹Nº›</a:t>
            </a:fld>
            <a:endParaRPr lang="es-CO"/>
          </a:p>
        </p:txBody>
      </p:sp>
    </p:spTree>
    <p:extLst>
      <p:ext uri="{BB962C8B-B14F-4D97-AF65-F5344CB8AC3E}">
        <p14:creationId xmlns:p14="http://schemas.microsoft.com/office/powerpoint/2010/main" val="472521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36"/>
          <p:cNvSpPr>
            <a:spLocks noGrp="1" noRot="1" noChangeAspect="1"/>
          </p:cNvSpPr>
          <p:nvPr>
            <p:ph type="sldImg"/>
          </p:nvPr>
        </p:nvSpPr>
        <p:spPr>
          <a:prstGeom prst="rect">
            <a:avLst/>
          </a:prstGeom>
        </p:spPr>
        <p:txBody>
          <a:bodyPr/>
          <a:lstStyle/>
          <a:p>
            <a:endParaRPr/>
          </a:p>
        </p:txBody>
      </p:sp>
      <p:sp>
        <p:nvSpPr>
          <p:cNvPr id="237" name="Shape 237"/>
          <p:cNvSpPr>
            <a:spLocks noGrp="1"/>
          </p:cNvSpPr>
          <p:nvPr>
            <p:ph type="body" sz="quarter" idx="1"/>
          </p:nvPr>
        </p:nvSpPr>
        <p:spPr>
          <a:prstGeom prst="rect">
            <a:avLst/>
          </a:prstGeom>
        </p:spPr>
        <p:txBody>
          <a:bodyPr/>
          <a:lstStyle/>
          <a:p>
            <a:r>
              <a:t>Siempre se debe considerar la posibilidad de una infección precipitante u otra enfermedad aguda; rara vez el paciente desarrolla una respuesta febril a la infección </a:t>
            </a:r>
          </a:p>
          <a:p>
            <a:r>
              <a:t>Algunas autores defienden el uso rutinario de antibióticos en pacientes con coma mixedematoso. Subyacente la hipoglucemia puede agravar aún más la disminución de la temperatura corporal.</a:t>
            </a:r>
          </a:p>
          <a:p>
            <a:r>
              <a:t>Hipotiroidismo severo y de larga duración no tratado </a:t>
            </a:r>
          </a:p>
          <a:p>
            <a:r>
              <a:t>Otros: infarto de miocardio, exposición al frío o la administración de medicamentos sedantes, opioides</a:t>
            </a:r>
          </a:p>
          <a:p>
            <a:r>
              <a:t>Hipotiroidismo posquirúrgico o postablativo</a:t>
            </a:r>
          </a:p>
          <a:p>
            <a:r>
              <a:t>Antiepilépticos, betabloqueadores, sedantes, Litio, amiodarona, Suspensión  de la terapia de reemplazo de yodo o T4 </a:t>
            </a:r>
          </a:p>
          <a:p>
            <a:r>
              <a:t>Hipoglucemia - hipercalcemia, hiponatremia,  hipercapnia e hipoxemia (causas y consecuencias)</a:t>
            </a:r>
          </a:p>
          <a:p>
            <a:r>
              <a:t>Central  se encuentra en aproximadamente el 5% o, Según algunos estudios, en hasta 10% a 15% de los pacientes.</a:t>
            </a:r>
          </a:p>
          <a:p>
            <a:r>
              <a:t>Accidentes cerebrovasculares, insuficiencia cardíaca congestiva, exposición a temperatura ambiente baja, traumatismo, hemorragia gastrointestina</a:t>
            </a:r>
          </a:p>
        </p:txBody>
      </p:sp>
    </p:spTree>
    <p:extLst>
      <p:ext uri="{BB962C8B-B14F-4D97-AF65-F5344CB8AC3E}">
        <p14:creationId xmlns:p14="http://schemas.microsoft.com/office/powerpoint/2010/main" val="2355938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Shape 414"/>
          <p:cNvSpPr>
            <a:spLocks noGrp="1" noRot="1" noChangeAspect="1"/>
          </p:cNvSpPr>
          <p:nvPr>
            <p:ph type="sldImg"/>
          </p:nvPr>
        </p:nvSpPr>
        <p:spPr>
          <a:prstGeom prst="rect">
            <a:avLst/>
          </a:prstGeom>
        </p:spPr>
        <p:txBody>
          <a:bodyPr/>
          <a:lstStyle/>
          <a:p>
            <a:endParaRPr/>
          </a:p>
        </p:txBody>
      </p:sp>
      <p:sp>
        <p:nvSpPr>
          <p:cNvPr id="415" name="Shape 415"/>
          <p:cNvSpPr>
            <a:spLocks noGrp="1"/>
          </p:cNvSpPr>
          <p:nvPr>
            <p:ph type="body" sz="quarter" idx="1"/>
          </p:nvPr>
        </p:nvSpPr>
        <p:spPr>
          <a:prstGeom prst="rect">
            <a:avLst/>
          </a:prstGeom>
        </p:spPr>
        <p:txBody>
          <a:bodyPr/>
          <a:lstStyle/>
          <a:p>
            <a:r>
              <a:t>Otras terapias son los medios de contraste yodados orales (usados como agentes orales colecistográficos) que ya no están disponibles en USA son inductores potentes de las desyodasas D1 y D2 y además por su contenido de yodo inhiben la síntesis de nuevas hormonas y la liberación de hormona ya formada </a:t>
            </a:r>
          </a:p>
          <a:p>
            <a:endParaRPr/>
          </a:p>
          <a:p>
            <a:r>
              <a:t>La infección debe ser identificada y tratada, y la hiperpirexia debe corregirse agresivamente. Se debe usar acetaminofeno en lugar de aspirina, ya que esta última puede aumentar las concentraciones de T4 y T3 libres en suero al interferir con su unión a las proteínas.</a:t>
            </a:r>
          </a:p>
          <a:p>
            <a:endParaRPr/>
          </a:p>
          <a:p>
            <a:r>
              <a:t>secuestrantes de ácidos biliares (p. Ej., Colestiramina 4 g por vía oral cuatro veces al día) para reducir la circulación enterohepática de la hormona tiroidea y, en pacientes con enfermedad de Graves, yodo (SSKI, 5 gotas [20 gotas / ml, 50 mg de yoduro / gota] por vía oral cada seis horas o solución de Lugol, 10 gotas [20 gotas / ml, 6,25 mg de yodo / gota] cada ocho horas) [30,31].</a:t>
            </a:r>
          </a:p>
        </p:txBody>
      </p:sp>
    </p:spTree>
    <p:extLst>
      <p:ext uri="{BB962C8B-B14F-4D97-AF65-F5344CB8AC3E}">
        <p14:creationId xmlns:p14="http://schemas.microsoft.com/office/powerpoint/2010/main" val="2769890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Shape 426"/>
          <p:cNvSpPr>
            <a:spLocks noGrp="1" noRot="1" noChangeAspect="1"/>
          </p:cNvSpPr>
          <p:nvPr>
            <p:ph type="sldImg"/>
          </p:nvPr>
        </p:nvSpPr>
        <p:spPr>
          <a:prstGeom prst="rect">
            <a:avLst/>
          </a:prstGeom>
        </p:spPr>
        <p:txBody>
          <a:bodyPr/>
          <a:lstStyle/>
          <a:p>
            <a:endParaRPr/>
          </a:p>
        </p:txBody>
      </p:sp>
      <p:sp>
        <p:nvSpPr>
          <p:cNvPr id="427" name="Shape 427"/>
          <p:cNvSpPr>
            <a:spLocks noGrp="1"/>
          </p:cNvSpPr>
          <p:nvPr>
            <p:ph type="body" sz="quarter" idx="1"/>
          </p:nvPr>
        </p:nvSpPr>
        <p:spPr>
          <a:prstGeom prst="rect">
            <a:avLst/>
          </a:prstGeom>
        </p:spPr>
        <p:txBody>
          <a:bodyPr/>
          <a:lstStyle/>
          <a:p>
            <a:r>
              <a:t>Otras terapias son los medios de contraste yodados orales (usados como agentes orales colecistográficos) que ya no están disponibles en USA son inductores potentes de las desyodasas D1 y D2 y además por su contenido de yodo inhiben la síntesis de nuevas hormonas y la liberación de hormona ya formada </a:t>
            </a:r>
          </a:p>
          <a:p>
            <a:endParaRPr/>
          </a:p>
          <a:p>
            <a:r>
              <a:t>La infección debe ser identificada y tratada, y la hiperpirexia debe corregirse agresivamente. Se debe usar acetaminofeno en lugar de aspirina, ya que esta última puede aumentar las concentraciones de T4 y T3 libres en suero al interferir con su unión a las proteínas.</a:t>
            </a:r>
          </a:p>
          <a:p>
            <a:endParaRPr/>
          </a:p>
          <a:p>
            <a:r>
              <a:t>secuestrantes de ácidos biliares (p. Ej., Colestiramina 4 g por vía oral cuatro veces al día) para reducir la circulación enterohepática de la hormona tiroidea y, en pacientes con enfermedad de Graves, yodo (SSKI, 5 gotas [20 gotas / ml, 50 mg de yoduro / gota] por vía oral cada seis horas o solución de Lugol, 10 gotas [20 gotas / ml, 6,25 mg de yodo / gota] cada ocho horas) [30,31].</a:t>
            </a:r>
          </a:p>
        </p:txBody>
      </p:sp>
    </p:spTree>
    <p:extLst>
      <p:ext uri="{BB962C8B-B14F-4D97-AF65-F5344CB8AC3E}">
        <p14:creationId xmlns:p14="http://schemas.microsoft.com/office/powerpoint/2010/main" val="1990117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Shape 432"/>
          <p:cNvSpPr>
            <a:spLocks noGrp="1" noRot="1" noChangeAspect="1"/>
          </p:cNvSpPr>
          <p:nvPr>
            <p:ph type="sldImg"/>
          </p:nvPr>
        </p:nvSpPr>
        <p:spPr>
          <a:prstGeom prst="rect">
            <a:avLst/>
          </a:prstGeom>
        </p:spPr>
        <p:txBody>
          <a:bodyPr/>
          <a:lstStyle/>
          <a:p>
            <a:endParaRPr/>
          </a:p>
        </p:txBody>
      </p:sp>
      <p:sp>
        <p:nvSpPr>
          <p:cNvPr id="433" name="Shape 433"/>
          <p:cNvSpPr>
            <a:spLocks noGrp="1"/>
          </p:cNvSpPr>
          <p:nvPr>
            <p:ph type="body" sz="quarter" idx="1"/>
          </p:nvPr>
        </p:nvSpPr>
        <p:spPr>
          <a:prstGeom prst="rect">
            <a:avLst/>
          </a:prstGeom>
        </p:spPr>
        <p:txBody>
          <a:bodyPr/>
          <a:lstStyle/>
          <a:p>
            <a:r>
              <a:t>Otras terapias son los medios de contraste yodados orales (usados como agentes orales colecistográficos) que ya no están disponibles en USA son inductores potentes de las desyodasas D1 y D2 y además por su contenido de yodo inhiben la síntesis de nuevas hormonas y la liberación de hormona ya formada </a:t>
            </a:r>
          </a:p>
          <a:p>
            <a:endParaRPr/>
          </a:p>
          <a:p>
            <a:r>
              <a:t>La infección debe ser identificada y tratada, y la hiperpirexia debe corregirse agresivamente. Se debe usar acetaminofeno en lugar de aspirina, ya que esta última puede aumentar las concentraciones de T4 y T3 libres en suero al interferir con su unión a las proteínas.</a:t>
            </a:r>
          </a:p>
          <a:p>
            <a:endParaRPr/>
          </a:p>
          <a:p>
            <a:r>
              <a:t>secuestrantes de ácidos biliares (p. Ej., Colestiramina 4 g por vía oral cuatro veces al día) para reducir la circulación enterohepática de la hormona tiroidea y, en pacientes con enfermedad de Graves, yodo (SSKI, 5 gotas [20 gotas / ml, 50 mg de yoduro / gota] por vía oral cada seis horas o solución de Lugol, 10 gotas [20 gotas / ml, 6,25 mg de yodo / gota] cada ocho horas) [30,31].</a:t>
            </a:r>
          </a:p>
        </p:txBody>
      </p:sp>
    </p:spTree>
    <p:extLst>
      <p:ext uri="{BB962C8B-B14F-4D97-AF65-F5344CB8AC3E}">
        <p14:creationId xmlns:p14="http://schemas.microsoft.com/office/powerpoint/2010/main" val="4177503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a:spLocks noGrp="1" noRot="1" noChangeAspect="1"/>
          </p:cNvSpPr>
          <p:nvPr>
            <p:ph type="sldImg"/>
          </p:nvPr>
        </p:nvSpPr>
        <p:spPr>
          <a:prstGeom prst="rect">
            <a:avLst/>
          </a:prstGeom>
        </p:spPr>
        <p:txBody>
          <a:bodyPr/>
          <a:lstStyle/>
          <a:p>
            <a:endParaRPr/>
          </a:p>
        </p:txBody>
      </p:sp>
      <p:sp>
        <p:nvSpPr>
          <p:cNvPr id="248" name="Shape 248"/>
          <p:cNvSpPr>
            <a:spLocks noGrp="1"/>
          </p:cNvSpPr>
          <p:nvPr>
            <p:ph type="body" sz="quarter" idx="1"/>
          </p:nvPr>
        </p:nvSpPr>
        <p:spPr>
          <a:prstGeom prst="rect">
            <a:avLst/>
          </a:prstGeom>
        </p:spPr>
        <p:txBody>
          <a:bodyPr/>
          <a:lstStyle/>
          <a:p>
            <a:r>
              <a:t>Siempre se debe considerar la posibilidad de una infección precipitante u otra enfermedad aguda; rara vez el paciente desarrolla una respuesta febril a la infección </a:t>
            </a:r>
          </a:p>
          <a:p>
            <a:r>
              <a:t>Algunas autores defienden el uso rutinario de antibióticos en pacientes con coma mixedematoso. Subyacente la hipoglucemia puede agravar aún más la disminución de la temperatura corporal.</a:t>
            </a:r>
          </a:p>
          <a:p>
            <a:r>
              <a:t>Hipotiroidismo severo y de larga duración no tratado </a:t>
            </a:r>
          </a:p>
          <a:p>
            <a:r>
              <a:t>Otros: infarto de miocardio, exposición al frío o la administración de medicamentos sedantes, opioides</a:t>
            </a:r>
          </a:p>
          <a:p>
            <a:r>
              <a:t>Hipotiroidismo posquirúrgico o postablativo</a:t>
            </a:r>
          </a:p>
          <a:p>
            <a:r>
              <a:t>Antiepilépticos, betabloqueadores, sedantes, Litio, amiodarona, Suspensión  de la terapia de reemplazo de yodo o T4 </a:t>
            </a:r>
          </a:p>
          <a:p>
            <a:r>
              <a:t>Hipoglucemia - hipercalcemia, hiponatremia,  hipercapnia e hipoxemia (causas y consecuencias)</a:t>
            </a:r>
          </a:p>
          <a:p>
            <a:r>
              <a:t>Central  se encuentra en aproximadamente el 5% o, Según algunos estudios, en hasta 10% a 15% de los pacientes.</a:t>
            </a:r>
          </a:p>
          <a:p>
            <a:r>
              <a:t>Accidentes cerebrovasculares, insuficiencia cardíaca congestiva, exposición a temperatura ambiente baja, traumatismo, hemorragia gastrointestina</a:t>
            </a:r>
          </a:p>
        </p:txBody>
      </p:sp>
    </p:spTree>
    <p:extLst>
      <p:ext uri="{BB962C8B-B14F-4D97-AF65-F5344CB8AC3E}">
        <p14:creationId xmlns:p14="http://schemas.microsoft.com/office/powerpoint/2010/main" val="2638500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a:spLocks noGrp="1" noRot="1" noChangeAspect="1"/>
          </p:cNvSpPr>
          <p:nvPr>
            <p:ph type="sldImg"/>
          </p:nvPr>
        </p:nvSpPr>
        <p:spPr>
          <a:prstGeom prst="rect">
            <a:avLst/>
          </a:prstGeom>
        </p:spPr>
        <p:txBody>
          <a:bodyPr/>
          <a:lstStyle/>
          <a:p>
            <a:endParaRPr/>
          </a:p>
        </p:txBody>
      </p:sp>
      <p:sp>
        <p:nvSpPr>
          <p:cNvPr id="258" name="Shape 258"/>
          <p:cNvSpPr>
            <a:spLocks noGrp="1"/>
          </p:cNvSpPr>
          <p:nvPr>
            <p:ph type="body" sz="quarter" idx="1"/>
          </p:nvPr>
        </p:nvSpPr>
        <p:spPr>
          <a:prstGeom prst="rect">
            <a:avLst/>
          </a:prstGeom>
        </p:spPr>
        <p:txBody>
          <a:bodyPr/>
          <a:lstStyle/>
          <a:p>
            <a:r>
              <a:t>Siempre se debe considerar la posibilidad de una infección precipitante u otra enfermedad aguda; rara vez el paciente desarrolla una respuesta febril a la infección </a:t>
            </a:r>
          </a:p>
          <a:p>
            <a:r>
              <a:t>Algunas autores defienden el uso rutinario de antibióticos en pacientes con coma mixedematoso. Subyacente la hipoglucemia puede agravar aún más la disminución de la temperatura corporal.</a:t>
            </a:r>
          </a:p>
          <a:p>
            <a:r>
              <a:t>Hipotiroidismo severo y de larga duración no tratado </a:t>
            </a:r>
          </a:p>
          <a:p>
            <a:r>
              <a:t>Otros: infarto de miocardio, exposición al frío o la administración de medicamentos sedantes, opioides</a:t>
            </a:r>
          </a:p>
          <a:p>
            <a:r>
              <a:t>Hipotiroidismo posquirúrgico o postablativo</a:t>
            </a:r>
          </a:p>
          <a:p>
            <a:r>
              <a:t>Antiepilépticos, betabloqueadores, sedantes, Litio, amiodarona, Suspensión  de la terapia de reemplazo de yodo o T4 </a:t>
            </a:r>
          </a:p>
          <a:p>
            <a:r>
              <a:t>Hipoglucemia - hipercalcemia, hiponatremia,  hipercapnia e hipoxemia (causas y consecuencias)</a:t>
            </a:r>
          </a:p>
          <a:p>
            <a:r>
              <a:t>Central  se encuentra en aproximadamente el 5% o, Según algunos estudios, en hasta 10% a 15% de los pacientes.</a:t>
            </a:r>
          </a:p>
          <a:p>
            <a:r>
              <a:t>Accidentes cerebrovasculares, insuficiencia cardíaca congestiva, exposición a temperatura ambiente baja, traumatismo, hemorragia gastrointestina</a:t>
            </a:r>
          </a:p>
        </p:txBody>
      </p:sp>
    </p:spTree>
    <p:extLst>
      <p:ext uri="{BB962C8B-B14F-4D97-AF65-F5344CB8AC3E}">
        <p14:creationId xmlns:p14="http://schemas.microsoft.com/office/powerpoint/2010/main" val="2652353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Shape 480"/>
          <p:cNvSpPr>
            <a:spLocks noGrp="1" noRot="1" noChangeAspect="1"/>
          </p:cNvSpPr>
          <p:nvPr>
            <p:ph type="sldImg"/>
          </p:nvPr>
        </p:nvSpPr>
        <p:spPr>
          <a:prstGeom prst="rect">
            <a:avLst/>
          </a:prstGeom>
        </p:spPr>
        <p:txBody>
          <a:bodyPr/>
          <a:lstStyle/>
          <a:p>
            <a:endParaRPr/>
          </a:p>
        </p:txBody>
      </p:sp>
      <p:sp>
        <p:nvSpPr>
          <p:cNvPr id="481" name="Shape 481"/>
          <p:cNvSpPr>
            <a:spLocks noGrp="1"/>
          </p:cNvSpPr>
          <p:nvPr>
            <p:ph type="body" sz="quarter" idx="1"/>
          </p:nvPr>
        </p:nvSpPr>
        <p:spPr>
          <a:prstGeom prst="rect">
            <a:avLst/>
          </a:prstGeom>
        </p:spPr>
        <p:txBody>
          <a:bodyPr/>
          <a:lstStyle/>
          <a:p>
            <a:endParaRPr/>
          </a:p>
          <a:p>
            <a:r>
              <a:t>Elección del tratamiento: combinado con T4 (levotiroxina) y T3 (liotironina) en lugar de T4 solo (T3 es mayor y su inicio de acción es más rápido que T4. Una consideración adicional es que la conversión de T4 a T3 se ve afectada debido al hipotiroidismo y cualquier enfermedad no tiroidea concurrente) no hay ensayos clínicos que comparen la eficacia de diferentes regímenes de tratamiento. Si los pacientes con coma por mixedema deben tratarse con T4, T3 o ambos es incierto [5]. Algunos expertos favorecen la administración de T3, mientras que otros prefieren la T4, prefiriendo que la producción de T3 se rija por la actividad de la 5'-deiodinasa en el paciente, mientras que otros prefieren una combinación de T4 y T3 [5,18-22].</a:t>
            </a:r>
          </a:p>
          <a:p>
            <a:r>
              <a:t>T4: Dosis inicial de 200 a 400 mcg ó 300 a 600 mg de T4 por vía intravenosa, seguida de dosis intravenosas diarias de 50 a 100 mcg hasta que el paciente pueda tomar T4 por vía oral  este régimen debe elevar el nivel total de T4 en suero de 2 a 4 mcg / dL.</a:t>
            </a:r>
          </a:p>
          <a:p>
            <a:r>
              <a:t>T3: IV al mismo tiempo dosis inicial es de 5 a 20 mcg, seguida de 2,5 a 10 mcg cada ocho horas o 5 cada 4 horas, con dosis más bajas elegidas para pacientes mayores y aquellos con enfermedad cardiovascular coexistente. T3 se continúa hasta que haya mejoría clínica y el paciente se encuentre estable.  tiene un inicio de acción mucho más rápido que T4, y aumenta la temperatura corporal y el consumo de oxígeno puede ocurrir 2 a 3 horas después de la administración de T3 por vía intravenosa, en comparación con 8 A 14 horas después de la T4 intravenosa. La otra ventaja de T3 es que atraviesa el La barrera hematoencefálica es más rápida que la T4, lo que puede ser particularmente importante en pacientes con síntomas neuropsicológicos profundos.33 </a:t>
            </a:r>
          </a:p>
          <a:p>
            <a:r>
              <a:t>** Un enfoque más conservador pero aparentemente racional es proporcionar terapia combinada con T4 y T3.36 en lugar de administrar 300 a 500 mg de T4 por vía intravenosa inicialmente, una dosis de 4 mg / kg de peso corporal magro (o aproximadamente 200–Se administran 300 mg) y se administran 100 mg adicionales 24 horas después</a:t>
            </a:r>
          </a:p>
          <a:p>
            <a:r>
              <a:t>La dosis óptima de terapia con hormonas tiroideas en pacientes con coma por mixedema es incierta. Las dosis muy altas (T4&gt; 500 mcg, T3 ≥75 mcg) y muy bajas parecen menos efectivas que las dosis intermedias [23]. Debe evitarse el reemplazo excesivo de T3. En un estudio pequeño, los niveles elevados de T3 en suero durante el tratamiento se asociaron con la mortalidad [24].</a:t>
            </a:r>
          </a:p>
          <a:p>
            <a:r>
              <a:t>Una vez que haya una mejoría (recuperación de la conciencia, mejor estado mental, mejoría de la función pulmonar y cardíaca), el paciente puede ser tratado con T4 oral solo. La dosis oral inicial de T4 se debe determinar según el peso corporal, la edad, la enfermedad cardiovascular coexistente y la dosis intravenosa reciente (tenga en cuenta que solo se absorbe entre el 75 y el 80 por ciento de una dosis oral cuando se convierte de una dosis intravenosa a una dosis oral en estado estable). </a:t>
            </a:r>
          </a:p>
          <a:p>
            <a:r>
              <a:t>EA: IAM y arritmias  En un ensayo aleatorizado de 11 pacientes, los que recibieron una dosis de carga de 500 mcg de T4, seguidos de 100 mcg diarios, tuvieron una mortalidad menor que los tratados con 100 mcg diarios sin una dosis de carga (uno de seis murió en comparación con tres de cinco quien no recibió la dosis de carga); sin embargo, la diferencia no alcanzó significación estadística [27].</a:t>
            </a:r>
          </a:p>
          <a:p>
            <a:endParaRPr/>
          </a:p>
          <a:p>
            <a:r>
              <a:t>Rodríguez y colegas1 realizaron un ensayo prospectivo en el que los pacientes se asignaron al azar para recibir una dosis de carga de 500 mg de T4 seguida por una dosis diaria de mantenimiento de 100 mg, o solo la dosis de mantenimiento. El general la tasa de mortalidad fue del 36,4%, con una tasa de mortalidad más baja en el grupo de dosis alta (17%) que en el grupo de dosis baja (60%). Aunque sugestivo, la diferencia no fue estadísticamente significativo.</a:t>
            </a:r>
          </a:p>
        </p:txBody>
      </p:sp>
    </p:spTree>
    <p:extLst>
      <p:ext uri="{BB962C8B-B14F-4D97-AF65-F5344CB8AC3E}">
        <p14:creationId xmlns:p14="http://schemas.microsoft.com/office/powerpoint/2010/main" val="3820174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a:spLocks noGrp="1" noRot="1" noChangeAspect="1"/>
          </p:cNvSpPr>
          <p:nvPr>
            <p:ph type="sldImg"/>
          </p:nvPr>
        </p:nvSpPr>
        <p:spPr>
          <a:prstGeom prst="rect">
            <a:avLst/>
          </a:prstGeom>
        </p:spPr>
        <p:txBody>
          <a:bodyPr/>
          <a:lstStyle/>
          <a:p>
            <a:endParaRPr/>
          </a:p>
        </p:txBody>
      </p:sp>
      <p:sp>
        <p:nvSpPr>
          <p:cNvPr id="253" name="Shape 253"/>
          <p:cNvSpPr>
            <a:spLocks noGrp="1"/>
          </p:cNvSpPr>
          <p:nvPr>
            <p:ph type="body" sz="quarter" idx="1"/>
          </p:nvPr>
        </p:nvSpPr>
        <p:spPr>
          <a:prstGeom prst="rect">
            <a:avLst/>
          </a:prstGeom>
        </p:spPr>
        <p:txBody>
          <a:bodyPr/>
          <a:lstStyle/>
          <a:p>
            <a:r>
              <a:t>Enfermedad con manifestaciones multisistémicas</a:t>
            </a:r>
          </a:p>
          <a:p>
            <a:r>
              <a:t>**Hipertermia  defectos en termorregulación hipotalámica y/o por aumento del metabolismo basal  termorregulación defectuosa por hipotálamo y / o aumento de la tasa metabólica basal, aumento de la oxidación de los lípidos (60% del gasto energético en reposo)</a:t>
            </a:r>
          </a:p>
          <a:p>
            <a:r>
              <a:t>**Cardiovascular: manifestación más frecuente son las arritmias (60%)  estado de alto gasto (aumenta la precarga por activación del SRAA, disminuye la poscarga por efecto vasodilatador de las hormonas tiroideas, HTA sistólica con aumento de la presión de pulso</a:t>
            </a:r>
          </a:p>
          <a:p>
            <a:r>
              <a:t>**Respiratorio: disnea y taquipnea por aumento de demanda de O2</a:t>
            </a:r>
          </a:p>
          <a:p>
            <a:r>
              <a:t>**Neurológico: Tener alta sospecha de trombosis de senos venosos en paciente con síntomas neurológicos (es más frecuente en el hipertiroidismo severo) - Signos tardíos  Encefalopatía, agitación, labilidad emocional, confusión, paranoia, psicosis, y coma. Asociada con estado epiléptico e ictus y con infarto de ganglios basales bilaterales  En una serie, el nivel de conciencia alterado fue el único hallazgo clínico que distinguió "tormenta" de hipertiroidismo "compensado", y en otra serie, se asoció estadísticamente con la mortalidad, Se debe considerar trombosis, debido a la mayor prevalencia de esta afección en el hipertiroidismo severo. La parálisis observada en la crisis tiroidea puede deberse a no sólo a ACV sino también a parálisis periódica tirotóxica con hipokalemia</a:t>
            </a:r>
          </a:p>
          <a:p>
            <a:r>
              <a:t>** Gastrointestinal  </a:t>
            </a:r>
          </a:p>
          <a:p>
            <a:r>
              <a:t>** En pacientes mayores, la tormenta tirotóxica, puede presentarse como la llamada tirotoxicosis enmascarada o apática.</a:t>
            </a:r>
          </a:p>
        </p:txBody>
      </p:sp>
    </p:spTree>
    <p:extLst>
      <p:ext uri="{BB962C8B-B14F-4D97-AF65-F5344CB8AC3E}">
        <p14:creationId xmlns:p14="http://schemas.microsoft.com/office/powerpoint/2010/main" val="3761132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a:spLocks noGrp="1" noRot="1" noChangeAspect="1"/>
          </p:cNvSpPr>
          <p:nvPr>
            <p:ph type="sldImg"/>
          </p:nvPr>
        </p:nvSpPr>
        <p:spPr>
          <a:prstGeom prst="rect">
            <a:avLst/>
          </a:prstGeom>
        </p:spPr>
        <p:txBody>
          <a:bodyPr/>
          <a:lstStyle/>
          <a:p>
            <a:endParaRPr/>
          </a:p>
        </p:txBody>
      </p:sp>
      <p:sp>
        <p:nvSpPr>
          <p:cNvPr id="359" name="Shape 359"/>
          <p:cNvSpPr>
            <a:spLocks noGrp="1"/>
          </p:cNvSpPr>
          <p:nvPr>
            <p:ph type="body" sz="quarter" idx="1"/>
          </p:nvPr>
        </p:nvSpPr>
        <p:spPr>
          <a:prstGeom prst="rect">
            <a:avLst/>
          </a:prstGeom>
        </p:spPr>
        <p:txBody>
          <a:bodyPr/>
          <a:lstStyle/>
          <a:p>
            <a:r>
              <a:t>-Para críticamente enfermos sin vía enteral, se pueden preparar formulaciones rectales como supositorios y enemas. Biodisponibilidad es baja, pero estudios han mostrado respuesta clínica para ambas tionamidas rectales (supositorios tienen menos biodisponibilidad pero son más fáciles de usar por enfermería que los enemas) </a:t>
            </a:r>
          </a:p>
          <a:p>
            <a:r>
              <a:t>-Si no se puede usar la vía rectal ni oral, usar IV. PTU es insoluble a ph fisiológico. Metimazole puede diluirse en solución salina y series de casos pequeñas han reportado éxito</a:t>
            </a:r>
          </a:p>
          <a:p>
            <a:endParaRPr/>
          </a:p>
          <a:p>
            <a:r>
              <a:t>200 mg de propiltiouracilo (PTU) cada cuatro horas o metimazol (20 mg por vía oral cada cuatro a seis horas). La PTU se favorece sobre el metimazol debido al efecto de la PTU para disminuir la conversión de T4 a T3  los niveles de T3 disminuyen aproximadamente un 45 por ciento dentro de las 24 horas posteriores a la PTU, pero solo del 10 al 15 por ciento dentro de las 24 horas posteriores al metimazol [17,18].</a:t>
            </a:r>
          </a:p>
          <a:p>
            <a:r>
              <a:t>Una hora después de que se toma la primera dosis de tionamida, administramos yodo (solución saturada de yoduro de potasio [SSKI], 5 gotas por vía oral cada seis horas o solución de Lugol, 10 gotas cada ocho horas). </a:t>
            </a:r>
          </a:p>
          <a:p>
            <a:r>
              <a:t>Bloquean la síntesis de la hormona tiroidea de novo en una o dos horas después de la administración. Sin embargo, no tienen ningún efecto sobre la liberación de hormonas preformadas de la glándula tiroides. Para los pacientes con tormenta tiroidea o tirotoxicosis grave, comenzamos el tratamiento inmediato con PTU 200 mg cada cuatro horas o metimazol (20 mg por vía oral cada cuatro a seis horas). </a:t>
            </a:r>
          </a:p>
          <a:p>
            <a:r>
              <a:t>el metimazol tiene una duración más prolongada y, luego de semanas de tratamiento, resulta en una normalización más rápida del T3 sérico en comparación con el PTU y porque el metimazol es menos hepatotóxico.</a:t>
            </a:r>
          </a:p>
          <a:p>
            <a:r>
              <a:t>Los pacientes que comienzan con PTU en la UCI deben pasar al metimazol antes del alta hospitalaria. En Japón, se prefiere el metimazol en lugar de PTU, y en un estudio retrospectivo de 356 pacientes, no hubo diferencias en la mortalidad o la gravedad de la enfermedad en pacientes que reciben metimazol o PTU [19,20]. (Ver "Tionamidas: Efectos secundarios y toxicidad".)</a:t>
            </a:r>
          </a:p>
          <a:p>
            <a:r>
              <a:t>Ambos medicamentos se pueden suspender en líquido o en forma de supositorio o enema de retención para administración rectal, que deben solicitarse con suficiente antelación en la farmacia (tabla 2) [9,21-24]. En un estudio que comparó el uso de un enema versus una preparación de supositorios de PTU, 15 pacientes con hipertiroidismo recién diagnosticado fueron asignados aleatoriamente a un enema de PTU (se disolvieron ocho tabletas de 50 mg de PTU en 90 ml de agua estéril) versus dos supositorios de PTU ( Se disolvieron 200 mg de PTU en una base de polietilenglicol y se pusieron en cada supositorio) [24]. La forma de enema proporcionó una mejor biodisponibilidad que la forma de supositorio (tiempo hasta el nivel máximo 85 versus 172 minutos, nivel máximo máximo 3.89 versus 2.01 mcg / mL). Sin embargo, ambas preparaciones demostraron tener un efecto terapéutico comparable, medido por una disminución significativa en los niveles de T3 sin suero.</a:t>
            </a:r>
          </a:p>
          <a:p>
            <a:endParaRPr/>
          </a:p>
          <a:p>
            <a:r>
              <a:t>el metimazol se puede preparar para administración intravenosa disolviendo los comprimidos en solución salina isotónica de pH neutro y filtrando a través de un filtro de 0,22 micrómetros [25]. La PTU se puede preparar para administración intravenosa disolviendo las tabletas en solución salina isotónica hecha alcalina (pH 9.25) con hidróxido de sodio [26]. En un informe preliminar, se usó PTU intravenosa administrada en una dosis de 576 mg / día (50 mg / ml) para alcanzar el eutiroidismo [27]. Las dosis más bajas se utilizan en pacientes con tirotoxicosis grave que no cumplen con los criterios para la tormenta tiroidea.</a:t>
            </a:r>
          </a:p>
          <a:p>
            <a:r>
              <a:t>efectos secundarios poco comunes, como la agranulocitosis o la hepatotoxicidad o la alergia  En tales pacientes que requieren tratamiento urgente de hipertiroidismo, la tiroidectomía es el tratamiento de elección. </a:t>
            </a:r>
          </a:p>
        </p:txBody>
      </p:sp>
    </p:spTree>
    <p:extLst>
      <p:ext uri="{BB962C8B-B14F-4D97-AF65-F5344CB8AC3E}">
        <p14:creationId xmlns:p14="http://schemas.microsoft.com/office/powerpoint/2010/main" val="2750388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Shape 376"/>
          <p:cNvSpPr>
            <a:spLocks noGrp="1" noRot="1" noChangeAspect="1"/>
          </p:cNvSpPr>
          <p:nvPr>
            <p:ph type="sldImg"/>
          </p:nvPr>
        </p:nvSpPr>
        <p:spPr>
          <a:prstGeom prst="rect">
            <a:avLst/>
          </a:prstGeom>
        </p:spPr>
        <p:txBody>
          <a:bodyPr/>
          <a:lstStyle/>
          <a:p>
            <a:endParaRPr/>
          </a:p>
        </p:txBody>
      </p:sp>
      <p:sp>
        <p:nvSpPr>
          <p:cNvPr id="377" name="Shape 377"/>
          <p:cNvSpPr>
            <a:spLocks noGrp="1"/>
          </p:cNvSpPr>
          <p:nvPr>
            <p:ph type="body" sz="quarter" idx="1"/>
          </p:nvPr>
        </p:nvSpPr>
        <p:spPr>
          <a:prstGeom prst="rect">
            <a:avLst/>
          </a:prstGeom>
        </p:spPr>
        <p:txBody>
          <a:bodyPr/>
          <a:lstStyle/>
          <a:p>
            <a:r>
              <a:t>-Para críticamente enfermos sin vía enteral, se pueden preparar formulaciones rectales como supositorios y enemas. Biodisponibilidad es baja, pero estudios han mostrado respuesta clínica para ambas tionamidas rectales (supositorios tienen menos biodisponibilidad pero son más fáciles de usar por enfermería que los enemas) </a:t>
            </a:r>
          </a:p>
          <a:p>
            <a:r>
              <a:t>-Si no se puede usar la vía rectal ni oral, usar IV. PTU es insoluble a ph fisiológico. Metimazole puede diluirse en solución salina y series de casos pequeñas han reportado éxito</a:t>
            </a:r>
          </a:p>
          <a:p>
            <a:endParaRPr/>
          </a:p>
          <a:p>
            <a:r>
              <a:t>200 mg de propiltiouracilo (PTU) cada cuatro horas o metimazol (20 mg por vía oral cada cuatro a seis horas). La PTU se favorece sobre el metimazol debido al efecto de la PTU para disminuir la conversión de T4 a T3  los niveles de T3 disminuyen aproximadamente un 45 por ciento dentro de las 24 horas posteriores a la PTU, pero solo del 10 al 15 por ciento dentro de las 24 horas posteriores al metimazol [17,18].</a:t>
            </a:r>
          </a:p>
          <a:p>
            <a:r>
              <a:t>Una hora después de que se toma la primera dosis de tionamida, administramos yodo (solución saturada de yoduro de potasio [SSKI], 5 gotas por vía oral cada seis horas o solución de Lugol, 10 gotas cada ocho horas). </a:t>
            </a:r>
          </a:p>
          <a:p>
            <a:r>
              <a:t>Bloquean la síntesis de la hormona tiroidea de novo en una o dos horas después de la administración. Sin embargo, no tienen ningún efecto sobre la liberación de hormonas preformadas de la glándula tiroides. Para los pacientes con tormenta tiroidea o tirotoxicosis grave, comenzamos el tratamiento inmediato con PTU 200 mg cada cuatro horas o metimazol (20 mg por vía oral cada cuatro a seis horas). </a:t>
            </a:r>
          </a:p>
          <a:p>
            <a:r>
              <a:t>el metimazol tiene una duración más prolongada y, luego de semanas de tratamiento, resulta en una normalización más rápida del T3 sérico en comparación con el PTU y porque el metimazol es menos hepatotóxico.</a:t>
            </a:r>
          </a:p>
          <a:p>
            <a:r>
              <a:t>Los pacientes que comienzan con PTU en la UCI deben pasar al metimazol antes del alta hospitalaria. En Japón, se prefiere el metimazol en lugar de PTU, y en un estudio retrospectivo de 356 pacientes, no hubo diferencias en la mortalidad o la gravedad de la enfermedad en pacientes que reciben metimazol o PTU [19,20]. (Ver "Tionamidas: Efectos secundarios y toxicidad".)</a:t>
            </a:r>
          </a:p>
          <a:p>
            <a:r>
              <a:t>Ambos medicamentos se pueden suspender en líquido o en forma de supositorio o enema de retención para administración rectal, que deben solicitarse con suficiente antelación en la farmacia (tabla 2) [9,21-24]. En un estudio que comparó el uso de un enema versus una preparación de supositorios de PTU, 15 pacientes con hipertiroidismo recién diagnosticado fueron asignados aleatoriamente a un enema de PTU (se disolvieron ocho tabletas de 50 mg de PTU en 90 ml de agua estéril) versus dos supositorios de PTU ( Se disolvieron 200 mg de PTU en una base de polietilenglicol y se pusieron en cada supositorio) [24]. La forma de enema proporcionó una mejor biodisponibilidad que la forma de supositorio (tiempo hasta el nivel máximo 85 versus 172 minutos, nivel máximo máximo 3.89 versus 2.01 mcg / mL). Sin embargo, ambas preparaciones demostraron tener un efecto terapéutico comparable, medido por una disminución significativa en los niveles de T3 sin suero.</a:t>
            </a:r>
          </a:p>
          <a:p>
            <a:endParaRPr/>
          </a:p>
          <a:p>
            <a:r>
              <a:t>el metimazol se puede preparar para administración intravenosa disolviendo los comprimidos en solución salina isotónica de pH neutro y filtrando a través de un filtro de 0,22 micrómetros [25]. La PTU se puede preparar para administración intravenosa disolviendo las tabletas en solución salina isotónica hecha alcalina (pH 9.25) con hidróxido de sodio [26]. En un informe preliminar, se usó PTU intravenosa administrada en una dosis de 576 mg / día (50 mg / ml) para alcanzar el eutiroidismo [27]. Las dosis más bajas se utilizan en pacientes con tirotoxicosis grave que no cumplen con los criterios para la tormenta tiroidea.</a:t>
            </a:r>
          </a:p>
          <a:p>
            <a:r>
              <a:t>efectos secundarios poco comunes, como la agranulocitosis o la hepatotoxicidad o la alergia  En tales pacientes que requieren tratamiento urgente de hipertiroidismo, la tiroidectomía es el tratamiento de elección. </a:t>
            </a:r>
          </a:p>
        </p:txBody>
      </p:sp>
    </p:spTree>
    <p:extLst>
      <p:ext uri="{BB962C8B-B14F-4D97-AF65-F5344CB8AC3E}">
        <p14:creationId xmlns:p14="http://schemas.microsoft.com/office/powerpoint/2010/main" val="2531180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hape 391"/>
          <p:cNvSpPr>
            <a:spLocks noGrp="1" noRot="1" noChangeAspect="1"/>
          </p:cNvSpPr>
          <p:nvPr>
            <p:ph type="sldImg"/>
          </p:nvPr>
        </p:nvSpPr>
        <p:spPr>
          <a:prstGeom prst="rect">
            <a:avLst/>
          </a:prstGeom>
        </p:spPr>
        <p:txBody>
          <a:bodyPr/>
          <a:lstStyle/>
          <a:p>
            <a:endParaRPr/>
          </a:p>
        </p:txBody>
      </p:sp>
      <p:sp>
        <p:nvSpPr>
          <p:cNvPr id="392" name="Shape 392"/>
          <p:cNvSpPr>
            <a:spLocks noGrp="1"/>
          </p:cNvSpPr>
          <p:nvPr>
            <p:ph type="body" sz="quarter" idx="1"/>
          </p:nvPr>
        </p:nvSpPr>
        <p:spPr>
          <a:prstGeom prst="rect">
            <a:avLst/>
          </a:prstGeom>
        </p:spPr>
        <p:txBody>
          <a:bodyPr/>
          <a:lstStyle/>
          <a:p>
            <a:r>
              <a:t>Otras terapias son los medios de contraste yodados orales (usados como agentes orales colecistográficos) que ya no están disponibles en USA son inductores potentes de las desyodasas D1 y D2 y además por su contenido de yodo inhiben la síntesis de nuevas hormonas y la liberación de hormona ya formada </a:t>
            </a:r>
          </a:p>
          <a:p>
            <a:endParaRPr/>
          </a:p>
          <a:p>
            <a:r>
              <a:t>La infección debe ser identificada y tratada, y la hiperpirexia debe corregirse agresivamente. Se debe usar acetaminofeno en lugar de aspirina, ya que esta última puede aumentar las concentraciones de T4 y T3 libres en suero al interferir con su unión a las proteínas.</a:t>
            </a:r>
          </a:p>
          <a:p>
            <a:endParaRPr/>
          </a:p>
          <a:p>
            <a:r>
              <a:t>secuestrantes de ácidos biliares (p. Ej., Colestiramina 4 g por vía oral cuatro veces al día) para reducir la circulación enterohepática de la hormona tiroidea y, en pacientes con enfermedad de Graves, yodo (SSKI, 5 gotas [20 gotas / ml, 50 mg de yoduro / gota] por vía oral cada seis horas o solución de Lugol, 10 gotas [20 gotas / ml, 6,25 mg de yodo / gota] cada ocho horas) [30,31].</a:t>
            </a:r>
          </a:p>
        </p:txBody>
      </p:sp>
    </p:spTree>
    <p:extLst>
      <p:ext uri="{BB962C8B-B14F-4D97-AF65-F5344CB8AC3E}">
        <p14:creationId xmlns:p14="http://schemas.microsoft.com/office/powerpoint/2010/main" val="910816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Shape 403"/>
          <p:cNvSpPr>
            <a:spLocks noGrp="1" noRot="1" noChangeAspect="1"/>
          </p:cNvSpPr>
          <p:nvPr>
            <p:ph type="sldImg"/>
          </p:nvPr>
        </p:nvSpPr>
        <p:spPr>
          <a:prstGeom prst="rect">
            <a:avLst/>
          </a:prstGeom>
        </p:spPr>
        <p:txBody>
          <a:bodyPr/>
          <a:lstStyle/>
          <a:p>
            <a:endParaRPr/>
          </a:p>
        </p:txBody>
      </p:sp>
      <p:sp>
        <p:nvSpPr>
          <p:cNvPr id="404" name="Shape 404"/>
          <p:cNvSpPr>
            <a:spLocks noGrp="1"/>
          </p:cNvSpPr>
          <p:nvPr>
            <p:ph type="body" sz="quarter" idx="1"/>
          </p:nvPr>
        </p:nvSpPr>
        <p:spPr>
          <a:prstGeom prst="rect">
            <a:avLst/>
          </a:prstGeom>
        </p:spPr>
        <p:txBody>
          <a:bodyPr/>
          <a:lstStyle/>
          <a:p>
            <a:r>
              <a:t>Otras terapias son los medios de contraste yodados orales (usados como agentes orales colecistográficos) que ya no están disponibles en USA son inductores potentes de las desyodasas D1 y D2 y además por su contenido de yodo inhiben la síntesis de nuevas hormonas y la liberación de hormona ya formada </a:t>
            </a:r>
          </a:p>
          <a:p>
            <a:endParaRPr/>
          </a:p>
          <a:p>
            <a:r>
              <a:t>La infección debe ser identificada y tratada, y la hiperpirexia debe corregirse agresivamente. Se debe usar acetaminofeno en lugar de aspirina, ya que esta última puede aumentar las concentraciones de T4 y T3 libres en suero al interferir con su unión a las proteínas.</a:t>
            </a:r>
          </a:p>
          <a:p>
            <a:endParaRPr/>
          </a:p>
          <a:p>
            <a:r>
              <a:t>secuestrantes de ácidos biliares (p. Ej., Colestiramina 4 g por vía oral cuatro veces al día) para reducir la circulación enterohepática de la hormona tiroidea y, en pacientes con enfermedad de Graves, yodo (SSKI, 5 gotas [20 gotas / ml, 50 mg de yoduro / gota] por vía oral cada seis horas o solución de Lugol, 10 gotas [20 gotas / ml, 6,25 mg de yodo / gota] cada ocho horas) [30,31].</a:t>
            </a:r>
          </a:p>
        </p:txBody>
      </p:sp>
    </p:spTree>
    <p:extLst>
      <p:ext uri="{BB962C8B-B14F-4D97-AF65-F5344CB8AC3E}">
        <p14:creationId xmlns:p14="http://schemas.microsoft.com/office/powerpoint/2010/main" val="1873557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E37DF-EC54-4263-8F2E-675F09D36E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CO" dirty="0"/>
          </a:p>
        </p:txBody>
      </p:sp>
      <p:sp>
        <p:nvSpPr>
          <p:cNvPr id="3" name="Subtítulo 2">
            <a:extLst>
              <a:ext uri="{FF2B5EF4-FFF2-40B4-BE49-F238E27FC236}">
                <a16:creationId xmlns:a16="http://schemas.microsoft.com/office/drawing/2014/main" id="{9AE48E76-FA62-4A64-B559-E0990333E4A9}"/>
              </a:ext>
            </a:extLst>
          </p:cNvPr>
          <p:cNvSpPr>
            <a:spLocks noGrp="1"/>
          </p:cNvSpPr>
          <p:nvPr>
            <p:ph type="subTitle" idx="1"/>
          </p:nvPr>
        </p:nvSpPr>
        <p:spPr>
          <a:xfrm>
            <a:off x="4038600" y="3602038"/>
            <a:ext cx="6629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CO"/>
          </a:p>
        </p:txBody>
      </p:sp>
      <p:sp>
        <p:nvSpPr>
          <p:cNvPr id="4" name="Marcador de fecha 3">
            <a:extLst>
              <a:ext uri="{FF2B5EF4-FFF2-40B4-BE49-F238E27FC236}">
                <a16:creationId xmlns:a16="http://schemas.microsoft.com/office/drawing/2014/main" id="{673FB237-85B5-4E59-B1F1-B12705287A2F}"/>
              </a:ext>
            </a:extLst>
          </p:cNvPr>
          <p:cNvSpPr>
            <a:spLocks noGrp="1"/>
          </p:cNvSpPr>
          <p:nvPr>
            <p:ph type="dt" sz="half" idx="10"/>
          </p:nvPr>
        </p:nvSpPr>
        <p:spPr/>
        <p:txBody>
          <a:bodyPr/>
          <a:lstStyle/>
          <a:p>
            <a:fld id="{86CF6315-8EFA-4957-8B1F-343D251DE1AB}" type="datetimeFigureOut">
              <a:rPr lang="es-CO" smtClean="0"/>
              <a:t>7/05/2021</a:t>
            </a:fld>
            <a:endParaRPr lang="es-CO"/>
          </a:p>
        </p:txBody>
      </p:sp>
      <p:sp>
        <p:nvSpPr>
          <p:cNvPr id="5" name="Marcador de pie de página 4">
            <a:extLst>
              <a:ext uri="{FF2B5EF4-FFF2-40B4-BE49-F238E27FC236}">
                <a16:creationId xmlns:a16="http://schemas.microsoft.com/office/drawing/2014/main" id="{D9D8A0BE-4588-4000-BB99-7E87239B1C1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62783A1-00AF-4EC7-A6EC-7F5166052D80}"/>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165419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4129AD-ECE5-474A-B387-D1DB95CB4CDD}"/>
              </a:ext>
            </a:extLst>
          </p:cNvPr>
          <p:cNvSpPr>
            <a:spLocks noGrp="1"/>
          </p:cNvSpPr>
          <p:nvPr>
            <p:ph type="title"/>
          </p:nvPr>
        </p:nvSpPr>
        <p:spPr/>
        <p:txBody>
          <a:bodyPr/>
          <a:lstStyle/>
          <a:p>
            <a:r>
              <a:rPr lang="en-US"/>
              <a:t>Click to edit Master title style</a:t>
            </a:r>
            <a:endParaRPr lang="es-CO"/>
          </a:p>
        </p:txBody>
      </p:sp>
      <p:sp>
        <p:nvSpPr>
          <p:cNvPr id="3" name="Marcador de texto vertical 2">
            <a:extLst>
              <a:ext uri="{FF2B5EF4-FFF2-40B4-BE49-F238E27FC236}">
                <a16:creationId xmlns:a16="http://schemas.microsoft.com/office/drawing/2014/main" id="{AB7BA0B1-5703-4417-8EBC-2B452AB883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Marcador de fecha 3">
            <a:extLst>
              <a:ext uri="{FF2B5EF4-FFF2-40B4-BE49-F238E27FC236}">
                <a16:creationId xmlns:a16="http://schemas.microsoft.com/office/drawing/2014/main" id="{DECDD7C9-0917-4A0B-B8A9-9E5FB50DA9F0}"/>
              </a:ext>
            </a:extLst>
          </p:cNvPr>
          <p:cNvSpPr>
            <a:spLocks noGrp="1"/>
          </p:cNvSpPr>
          <p:nvPr>
            <p:ph type="dt" sz="half" idx="10"/>
          </p:nvPr>
        </p:nvSpPr>
        <p:spPr/>
        <p:txBody>
          <a:bodyPr/>
          <a:lstStyle/>
          <a:p>
            <a:fld id="{86CF6315-8EFA-4957-8B1F-343D251DE1AB}" type="datetimeFigureOut">
              <a:rPr lang="es-CO" smtClean="0"/>
              <a:t>7/05/2021</a:t>
            </a:fld>
            <a:endParaRPr lang="es-CO"/>
          </a:p>
        </p:txBody>
      </p:sp>
      <p:sp>
        <p:nvSpPr>
          <p:cNvPr id="5" name="Marcador de pie de página 4">
            <a:extLst>
              <a:ext uri="{FF2B5EF4-FFF2-40B4-BE49-F238E27FC236}">
                <a16:creationId xmlns:a16="http://schemas.microsoft.com/office/drawing/2014/main" id="{0611FD9F-47C6-487B-ADEA-D7CBC8BA32D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4879742-8F91-422B-ACE1-ECE7A8713263}"/>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265690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9709C36-9BD2-4D6A-BAFE-594FC6E00F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CO"/>
          </a:p>
        </p:txBody>
      </p:sp>
      <p:sp>
        <p:nvSpPr>
          <p:cNvPr id="3" name="Marcador de texto vertical 2">
            <a:extLst>
              <a:ext uri="{FF2B5EF4-FFF2-40B4-BE49-F238E27FC236}">
                <a16:creationId xmlns:a16="http://schemas.microsoft.com/office/drawing/2014/main" id="{D947868E-B92C-4F91-9B8A-C374BE835A43}"/>
              </a:ext>
            </a:extLst>
          </p:cNvPr>
          <p:cNvSpPr>
            <a:spLocks noGrp="1"/>
          </p:cNvSpPr>
          <p:nvPr>
            <p:ph type="body" orient="vert" idx="1"/>
          </p:nvPr>
        </p:nvSpPr>
        <p:spPr>
          <a:xfrm>
            <a:off x="4457698" y="365125"/>
            <a:ext cx="41148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Marcador de fecha 3">
            <a:extLst>
              <a:ext uri="{FF2B5EF4-FFF2-40B4-BE49-F238E27FC236}">
                <a16:creationId xmlns:a16="http://schemas.microsoft.com/office/drawing/2014/main" id="{4F300ABA-6F60-480A-91BE-73DEB6CCFD54}"/>
              </a:ext>
            </a:extLst>
          </p:cNvPr>
          <p:cNvSpPr>
            <a:spLocks noGrp="1"/>
          </p:cNvSpPr>
          <p:nvPr>
            <p:ph type="dt" sz="half" idx="10"/>
          </p:nvPr>
        </p:nvSpPr>
        <p:spPr/>
        <p:txBody>
          <a:bodyPr/>
          <a:lstStyle/>
          <a:p>
            <a:fld id="{86CF6315-8EFA-4957-8B1F-343D251DE1AB}" type="datetimeFigureOut">
              <a:rPr lang="es-CO" smtClean="0"/>
              <a:t>7/05/2021</a:t>
            </a:fld>
            <a:endParaRPr lang="es-CO"/>
          </a:p>
        </p:txBody>
      </p:sp>
      <p:sp>
        <p:nvSpPr>
          <p:cNvPr id="5" name="Marcador de pie de página 4">
            <a:extLst>
              <a:ext uri="{FF2B5EF4-FFF2-40B4-BE49-F238E27FC236}">
                <a16:creationId xmlns:a16="http://schemas.microsoft.com/office/drawing/2014/main" id="{078D68B3-2C5D-4908-94A6-5DDD186B62F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273D45F-3A7A-45C9-9A79-640C4410A74E}"/>
              </a:ext>
            </a:extLst>
          </p:cNvPr>
          <p:cNvSpPr>
            <a:spLocks noGrp="1"/>
          </p:cNvSpPr>
          <p:nvPr>
            <p:ph type="sldNum" sz="quarter" idx="12"/>
          </p:nvPr>
        </p:nvSpPr>
        <p:spPr/>
        <p:txBody>
          <a:bodyPr/>
          <a:lstStyle/>
          <a:p>
            <a:fld id="{02AB0CCD-6591-48DB-8B0C-02F666FB18B1}" type="slidenum">
              <a:rPr lang="es-CO" smtClean="0"/>
              <a:t>‹Nº›</a:t>
            </a:fld>
            <a:endParaRPr lang="es-CO"/>
          </a:p>
        </p:txBody>
      </p:sp>
      <p:sp>
        <p:nvSpPr>
          <p:cNvPr id="9" name="Marcador de texto vertical 2">
            <a:extLst>
              <a:ext uri="{FF2B5EF4-FFF2-40B4-BE49-F238E27FC236}">
                <a16:creationId xmlns:a16="http://schemas.microsoft.com/office/drawing/2014/main" id="{B82BB312-C856-43C9-8F5C-0C179D08EDB8}"/>
              </a:ext>
            </a:extLst>
          </p:cNvPr>
          <p:cNvSpPr>
            <a:spLocks noGrp="1"/>
          </p:cNvSpPr>
          <p:nvPr>
            <p:ph type="body" orient="vert" idx="13"/>
          </p:nvPr>
        </p:nvSpPr>
        <p:spPr>
          <a:xfrm>
            <a:off x="342897" y="365125"/>
            <a:ext cx="4114801" cy="3709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Tree>
    <p:extLst>
      <p:ext uri="{BB962C8B-B14F-4D97-AF65-F5344CB8AC3E}">
        <p14:creationId xmlns:p14="http://schemas.microsoft.com/office/powerpoint/2010/main" val="3719512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ítulo y viñetas">
    <p:spTree>
      <p:nvGrpSpPr>
        <p:cNvPr id="1" name=""/>
        <p:cNvGrpSpPr/>
        <p:nvPr/>
      </p:nvGrpSpPr>
      <p:grpSpPr>
        <a:xfrm>
          <a:off x="0" y="0"/>
          <a:ext cx="0" cy="0"/>
          <a:chOff x="0" y="0"/>
          <a:chExt cx="0" cy="0"/>
        </a:xfrm>
      </p:grpSpPr>
      <p:sp>
        <p:nvSpPr>
          <p:cNvPr id="56" name="Texto del título"/>
          <p:cNvSpPr txBox="1">
            <a:spLocks noGrp="1"/>
          </p:cNvSpPr>
          <p:nvPr>
            <p:ph type="title"/>
          </p:nvPr>
        </p:nvSpPr>
        <p:spPr>
          <a:prstGeom prst="rect">
            <a:avLst/>
          </a:prstGeom>
        </p:spPr>
        <p:txBody>
          <a:bodyPr/>
          <a:lstStyle/>
          <a:p>
            <a:r>
              <a:t>Texto del título</a:t>
            </a:r>
          </a:p>
        </p:txBody>
      </p:sp>
      <p:sp>
        <p:nvSpPr>
          <p:cNvPr id="57"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5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140027784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0AB230-510B-46BA-A458-30415A4476DB}"/>
              </a:ext>
            </a:extLst>
          </p:cNvPr>
          <p:cNvSpPr>
            <a:spLocks noGrp="1"/>
          </p:cNvSpPr>
          <p:nvPr>
            <p:ph type="title"/>
          </p:nvPr>
        </p:nvSpPr>
        <p:spPr/>
        <p:txBody>
          <a:bodyPr/>
          <a:lstStyle/>
          <a:p>
            <a:r>
              <a:rPr lang="en-US"/>
              <a:t>Click to edit Master title style</a:t>
            </a:r>
            <a:endParaRPr lang="es-CO"/>
          </a:p>
        </p:txBody>
      </p:sp>
      <p:sp>
        <p:nvSpPr>
          <p:cNvPr id="3" name="Marcador de contenido 2">
            <a:extLst>
              <a:ext uri="{FF2B5EF4-FFF2-40B4-BE49-F238E27FC236}">
                <a16:creationId xmlns:a16="http://schemas.microsoft.com/office/drawing/2014/main" id="{D0852972-705E-4EE7-8C92-A2ECFCE604A5}"/>
              </a:ext>
            </a:extLst>
          </p:cNvPr>
          <p:cNvSpPr>
            <a:spLocks noGrp="1"/>
          </p:cNvSpPr>
          <p:nvPr>
            <p:ph idx="1"/>
          </p:nvPr>
        </p:nvSpPr>
        <p:spPr>
          <a:xfrm>
            <a:off x="685801" y="1825625"/>
            <a:ext cx="10667997" cy="2090392"/>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dirty="0"/>
          </a:p>
        </p:txBody>
      </p:sp>
      <p:sp>
        <p:nvSpPr>
          <p:cNvPr id="4" name="Marcador de fecha 3">
            <a:extLst>
              <a:ext uri="{FF2B5EF4-FFF2-40B4-BE49-F238E27FC236}">
                <a16:creationId xmlns:a16="http://schemas.microsoft.com/office/drawing/2014/main" id="{647B5BA6-96B9-4621-B526-119BBB5FAA0C}"/>
              </a:ext>
            </a:extLst>
          </p:cNvPr>
          <p:cNvSpPr>
            <a:spLocks noGrp="1"/>
          </p:cNvSpPr>
          <p:nvPr>
            <p:ph type="dt" sz="half" idx="10"/>
          </p:nvPr>
        </p:nvSpPr>
        <p:spPr/>
        <p:txBody>
          <a:bodyPr/>
          <a:lstStyle/>
          <a:p>
            <a:fld id="{86CF6315-8EFA-4957-8B1F-343D251DE1AB}" type="datetimeFigureOut">
              <a:rPr lang="es-CO" smtClean="0"/>
              <a:t>7/05/2021</a:t>
            </a:fld>
            <a:endParaRPr lang="es-CO"/>
          </a:p>
        </p:txBody>
      </p:sp>
      <p:sp>
        <p:nvSpPr>
          <p:cNvPr id="5" name="Marcador de pie de página 4">
            <a:extLst>
              <a:ext uri="{FF2B5EF4-FFF2-40B4-BE49-F238E27FC236}">
                <a16:creationId xmlns:a16="http://schemas.microsoft.com/office/drawing/2014/main" id="{768D5DBF-74C2-43DA-BA08-F929BB9B229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388F0D5-E917-4FE5-8E29-10C8AAF764BB}"/>
              </a:ext>
            </a:extLst>
          </p:cNvPr>
          <p:cNvSpPr>
            <a:spLocks noGrp="1"/>
          </p:cNvSpPr>
          <p:nvPr>
            <p:ph type="sldNum" sz="quarter" idx="12"/>
          </p:nvPr>
        </p:nvSpPr>
        <p:spPr/>
        <p:txBody>
          <a:bodyPr/>
          <a:lstStyle/>
          <a:p>
            <a:fld id="{02AB0CCD-6591-48DB-8B0C-02F666FB18B1}" type="slidenum">
              <a:rPr lang="es-CO" smtClean="0"/>
              <a:t>‹Nº›</a:t>
            </a:fld>
            <a:endParaRPr lang="es-CO"/>
          </a:p>
        </p:txBody>
      </p:sp>
      <p:sp>
        <p:nvSpPr>
          <p:cNvPr id="9" name="Marcador de contenido 2">
            <a:extLst>
              <a:ext uri="{FF2B5EF4-FFF2-40B4-BE49-F238E27FC236}">
                <a16:creationId xmlns:a16="http://schemas.microsoft.com/office/drawing/2014/main" id="{812CB0F7-CC93-4978-8EAB-608B0E4AA3AF}"/>
              </a:ext>
            </a:extLst>
          </p:cNvPr>
          <p:cNvSpPr>
            <a:spLocks noGrp="1"/>
          </p:cNvSpPr>
          <p:nvPr>
            <p:ph idx="13"/>
          </p:nvPr>
        </p:nvSpPr>
        <p:spPr>
          <a:xfrm>
            <a:off x="4669654" y="3916017"/>
            <a:ext cx="6684145" cy="2413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Tree>
    <p:extLst>
      <p:ext uri="{BB962C8B-B14F-4D97-AF65-F5344CB8AC3E}">
        <p14:creationId xmlns:p14="http://schemas.microsoft.com/office/powerpoint/2010/main" val="211666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1A1B7-772D-4D75-892B-27B117D804CA}"/>
              </a:ext>
            </a:extLst>
          </p:cNvPr>
          <p:cNvSpPr>
            <a:spLocks noGrp="1"/>
          </p:cNvSpPr>
          <p:nvPr>
            <p:ph type="title"/>
          </p:nvPr>
        </p:nvSpPr>
        <p:spPr>
          <a:xfrm>
            <a:off x="831850" y="1709738"/>
            <a:ext cx="10515600" cy="1957801"/>
          </a:xfrm>
        </p:spPr>
        <p:txBody>
          <a:bodyPr anchor="b"/>
          <a:lstStyle>
            <a:lvl1pPr>
              <a:defRPr sz="6000"/>
            </a:lvl1pPr>
          </a:lstStyle>
          <a:p>
            <a:r>
              <a:rPr lang="en-US"/>
              <a:t>Click to edit Master title style</a:t>
            </a:r>
            <a:endParaRPr lang="es-CO" dirty="0"/>
          </a:p>
        </p:txBody>
      </p:sp>
      <p:sp>
        <p:nvSpPr>
          <p:cNvPr id="3" name="Marcador de texto 2">
            <a:extLst>
              <a:ext uri="{FF2B5EF4-FFF2-40B4-BE49-F238E27FC236}">
                <a16:creationId xmlns:a16="http://schemas.microsoft.com/office/drawing/2014/main" id="{FF9B326C-5AAD-4A5D-9296-5664DBF19386}"/>
              </a:ext>
            </a:extLst>
          </p:cNvPr>
          <p:cNvSpPr>
            <a:spLocks noGrp="1"/>
          </p:cNvSpPr>
          <p:nvPr>
            <p:ph type="body" idx="1"/>
          </p:nvPr>
        </p:nvSpPr>
        <p:spPr>
          <a:xfrm>
            <a:off x="4313582" y="3675063"/>
            <a:ext cx="7040217" cy="1500187"/>
          </a:xfrm>
        </p:spPr>
        <p:txBody>
          <a:bodyPr/>
          <a:lstStyle>
            <a:lvl1pPr marL="0" indent="0">
              <a:buNone/>
              <a:defRPr sz="2400">
                <a:solidFill>
                  <a:srgbClr val="152B4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Marcador de fecha 3">
            <a:extLst>
              <a:ext uri="{FF2B5EF4-FFF2-40B4-BE49-F238E27FC236}">
                <a16:creationId xmlns:a16="http://schemas.microsoft.com/office/drawing/2014/main" id="{EFC6101B-76EA-4336-A5AF-59DE7ADA5256}"/>
              </a:ext>
            </a:extLst>
          </p:cNvPr>
          <p:cNvSpPr>
            <a:spLocks noGrp="1"/>
          </p:cNvSpPr>
          <p:nvPr>
            <p:ph type="dt" sz="half" idx="10"/>
          </p:nvPr>
        </p:nvSpPr>
        <p:spPr/>
        <p:txBody>
          <a:bodyPr/>
          <a:lstStyle/>
          <a:p>
            <a:fld id="{86CF6315-8EFA-4957-8B1F-343D251DE1AB}" type="datetimeFigureOut">
              <a:rPr lang="es-CO" smtClean="0"/>
              <a:t>7/05/2021</a:t>
            </a:fld>
            <a:endParaRPr lang="es-CO"/>
          </a:p>
        </p:txBody>
      </p:sp>
      <p:sp>
        <p:nvSpPr>
          <p:cNvPr id="5" name="Marcador de pie de página 4">
            <a:extLst>
              <a:ext uri="{FF2B5EF4-FFF2-40B4-BE49-F238E27FC236}">
                <a16:creationId xmlns:a16="http://schemas.microsoft.com/office/drawing/2014/main" id="{C232D21D-9C42-4277-85E1-AB84A87F074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75D6901-65A5-489B-8A2A-AC46A185E954}"/>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847432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94B4E-5A7E-47AC-84D3-3F40ADCCB1EA}"/>
              </a:ext>
            </a:extLst>
          </p:cNvPr>
          <p:cNvSpPr>
            <a:spLocks noGrp="1"/>
          </p:cNvSpPr>
          <p:nvPr>
            <p:ph type="title"/>
          </p:nvPr>
        </p:nvSpPr>
        <p:spPr/>
        <p:txBody>
          <a:bodyPr/>
          <a:lstStyle/>
          <a:p>
            <a:r>
              <a:rPr lang="en-US"/>
              <a:t>Click to edit Master title style</a:t>
            </a:r>
            <a:endParaRPr lang="es-CO"/>
          </a:p>
        </p:txBody>
      </p:sp>
      <p:sp>
        <p:nvSpPr>
          <p:cNvPr id="4" name="Marcador de contenido 3">
            <a:extLst>
              <a:ext uri="{FF2B5EF4-FFF2-40B4-BE49-F238E27FC236}">
                <a16:creationId xmlns:a16="http://schemas.microsoft.com/office/drawing/2014/main" id="{94D664EE-6701-4718-9054-5109FF57E41A}"/>
              </a:ext>
            </a:extLst>
          </p:cNvPr>
          <p:cNvSpPr>
            <a:spLocks noGrp="1"/>
          </p:cNvSpPr>
          <p:nvPr>
            <p:ph sz="half" idx="2"/>
          </p:nvPr>
        </p:nvSpPr>
        <p:spPr>
          <a:xfrm>
            <a:off x="4591878" y="1825625"/>
            <a:ext cx="676192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Marcador de fecha 4">
            <a:extLst>
              <a:ext uri="{FF2B5EF4-FFF2-40B4-BE49-F238E27FC236}">
                <a16:creationId xmlns:a16="http://schemas.microsoft.com/office/drawing/2014/main" id="{1749F008-5191-4482-9476-FAD016A650DE}"/>
              </a:ext>
            </a:extLst>
          </p:cNvPr>
          <p:cNvSpPr>
            <a:spLocks noGrp="1"/>
          </p:cNvSpPr>
          <p:nvPr>
            <p:ph type="dt" sz="half" idx="10"/>
          </p:nvPr>
        </p:nvSpPr>
        <p:spPr/>
        <p:txBody>
          <a:bodyPr/>
          <a:lstStyle/>
          <a:p>
            <a:fld id="{86CF6315-8EFA-4957-8B1F-343D251DE1AB}" type="datetimeFigureOut">
              <a:rPr lang="es-CO" smtClean="0"/>
              <a:t>7/05/2021</a:t>
            </a:fld>
            <a:endParaRPr lang="es-CO"/>
          </a:p>
        </p:txBody>
      </p:sp>
      <p:sp>
        <p:nvSpPr>
          <p:cNvPr id="6" name="Marcador de pie de página 5">
            <a:extLst>
              <a:ext uri="{FF2B5EF4-FFF2-40B4-BE49-F238E27FC236}">
                <a16:creationId xmlns:a16="http://schemas.microsoft.com/office/drawing/2014/main" id="{2D374705-EC7E-43CD-A8BA-700FE6E243F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298F706-3B1B-4FF9-88B2-38308E9FDEAD}"/>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63640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59AB5-B49C-4FFE-8A17-CE1143B3AA55}"/>
              </a:ext>
            </a:extLst>
          </p:cNvPr>
          <p:cNvSpPr>
            <a:spLocks noGrp="1"/>
          </p:cNvSpPr>
          <p:nvPr>
            <p:ph type="title"/>
          </p:nvPr>
        </p:nvSpPr>
        <p:spPr>
          <a:xfrm>
            <a:off x="839788" y="365125"/>
            <a:ext cx="10515600" cy="1325563"/>
          </a:xfrm>
        </p:spPr>
        <p:txBody>
          <a:bodyPr/>
          <a:lstStyle/>
          <a:p>
            <a:r>
              <a:rPr lang="en-US"/>
              <a:t>Click to edit Master title style</a:t>
            </a:r>
            <a:endParaRPr lang="es-CO" dirty="0"/>
          </a:p>
        </p:txBody>
      </p:sp>
      <p:sp>
        <p:nvSpPr>
          <p:cNvPr id="5" name="Marcador de texto 4">
            <a:extLst>
              <a:ext uri="{FF2B5EF4-FFF2-40B4-BE49-F238E27FC236}">
                <a16:creationId xmlns:a16="http://schemas.microsoft.com/office/drawing/2014/main" id="{374D0541-6456-44EA-8EDE-0DA35BC4BE16}"/>
              </a:ext>
            </a:extLst>
          </p:cNvPr>
          <p:cNvSpPr>
            <a:spLocks noGrp="1"/>
          </p:cNvSpPr>
          <p:nvPr>
            <p:ph type="body" sz="quarter" idx="3"/>
          </p:nvPr>
        </p:nvSpPr>
        <p:spPr>
          <a:xfrm>
            <a:off x="4562061" y="1681163"/>
            <a:ext cx="679332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Marcador de contenido 5">
            <a:extLst>
              <a:ext uri="{FF2B5EF4-FFF2-40B4-BE49-F238E27FC236}">
                <a16:creationId xmlns:a16="http://schemas.microsoft.com/office/drawing/2014/main" id="{ECD6A3DD-A066-4224-8516-F51699A7A42D}"/>
              </a:ext>
            </a:extLst>
          </p:cNvPr>
          <p:cNvSpPr>
            <a:spLocks noGrp="1"/>
          </p:cNvSpPr>
          <p:nvPr>
            <p:ph sz="quarter" idx="4"/>
          </p:nvPr>
        </p:nvSpPr>
        <p:spPr>
          <a:xfrm>
            <a:off x="4562061" y="2505075"/>
            <a:ext cx="67933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7" name="Marcador de fecha 6">
            <a:extLst>
              <a:ext uri="{FF2B5EF4-FFF2-40B4-BE49-F238E27FC236}">
                <a16:creationId xmlns:a16="http://schemas.microsoft.com/office/drawing/2014/main" id="{25B1CEC8-2EE5-4FC9-94AA-7C888ABF70E2}"/>
              </a:ext>
            </a:extLst>
          </p:cNvPr>
          <p:cNvSpPr>
            <a:spLocks noGrp="1"/>
          </p:cNvSpPr>
          <p:nvPr>
            <p:ph type="dt" sz="half" idx="10"/>
          </p:nvPr>
        </p:nvSpPr>
        <p:spPr/>
        <p:txBody>
          <a:bodyPr/>
          <a:lstStyle/>
          <a:p>
            <a:fld id="{86CF6315-8EFA-4957-8B1F-343D251DE1AB}" type="datetimeFigureOut">
              <a:rPr lang="es-CO" smtClean="0"/>
              <a:t>7/05/2021</a:t>
            </a:fld>
            <a:endParaRPr lang="es-CO"/>
          </a:p>
        </p:txBody>
      </p:sp>
      <p:sp>
        <p:nvSpPr>
          <p:cNvPr id="8" name="Marcador de pie de página 7">
            <a:extLst>
              <a:ext uri="{FF2B5EF4-FFF2-40B4-BE49-F238E27FC236}">
                <a16:creationId xmlns:a16="http://schemas.microsoft.com/office/drawing/2014/main" id="{5B828688-3403-4A3E-BE99-690BD45BAE34}"/>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7F64CFD-C2A2-4388-BBFA-BD36C2F25EF9}"/>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3659455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5552E-E0E0-4B03-B999-37BDBB2B7694}"/>
              </a:ext>
            </a:extLst>
          </p:cNvPr>
          <p:cNvSpPr>
            <a:spLocks noGrp="1"/>
          </p:cNvSpPr>
          <p:nvPr>
            <p:ph type="title"/>
          </p:nvPr>
        </p:nvSpPr>
        <p:spPr/>
        <p:txBody>
          <a:bodyPr/>
          <a:lstStyle/>
          <a:p>
            <a:r>
              <a:rPr lang="en-US"/>
              <a:t>Click to edit Master title style</a:t>
            </a:r>
            <a:endParaRPr lang="es-CO"/>
          </a:p>
        </p:txBody>
      </p:sp>
      <p:sp>
        <p:nvSpPr>
          <p:cNvPr id="3" name="Marcador de fecha 2">
            <a:extLst>
              <a:ext uri="{FF2B5EF4-FFF2-40B4-BE49-F238E27FC236}">
                <a16:creationId xmlns:a16="http://schemas.microsoft.com/office/drawing/2014/main" id="{58ED610B-0321-476E-9BDD-9AF9E1F64A95}"/>
              </a:ext>
            </a:extLst>
          </p:cNvPr>
          <p:cNvSpPr>
            <a:spLocks noGrp="1"/>
          </p:cNvSpPr>
          <p:nvPr>
            <p:ph type="dt" sz="half" idx="10"/>
          </p:nvPr>
        </p:nvSpPr>
        <p:spPr/>
        <p:txBody>
          <a:bodyPr/>
          <a:lstStyle/>
          <a:p>
            <a:fld id="{86CF6315-8EFA-4957-8B1F-343D251DE1AB}" type="datetimeFigureOut">
              <a:rPr lang="es-CO" smtClean="0"/>
              <a:t>7/05/2021</a:t>
            </a:fld>
            <a:endParaRPr lang="es-CO"/>
          </a:p>
        </p:txBody>
      </p:sp>
      <p:sp>
        <p:nvSpPr>
          <p:cNvPr id="4" name="Marcador de pie de página 3">
            <a:extLst>
              <a:ext uri="{FF2B5EF4-FFF2-40B4-BE49-F238E27FC236}">
                <a16:creationId xmlns:a16="http://schemas.microsoft.com/office/drawing/2014/main" id="{B94B43B3-517F-4151-8DE4-861C3C25DF27}"/>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C0816D1-42B2-40D3-B7F5-3134B038E7DB}"/>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424883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9101B7F-8231-49AA-9066-E09F3127EEE9}"/>
              </a:ext>
            </a:extLst>
          </p:cNvPr>
          <p:cNvSpPr>
            <a:spLocks noGrp="1"/>
          </p:cNvSpPr>
          <p:nvPr>
            <p:ph type="dt" sz="half" idx="10"/>
          </p:nvPr>
        </p:nvSpPr>
        <p:spPr/>
        <p:txBody>
          <a:bodyPr/>
          <a:lstStyle/>
          <a:p>
            <a:fld id="{86CF6315-8EFA-4957-8B1F-343D251DE1AB}" type="datetimeFigureOut">
              <a:rPr lang="es-CO" smtClean="0"/>
              <a:t>7/05/2021</a:t>
            </a:fld>
            <a:endParaRPr lang="es-CO"/>
          </a:p>
        </p:txBody>
      </p:sp>
      <p:sp>
        <p:nvSpPr>
          <p:cNvPr id="3" name="Marcador de pie de página 2">
            <a:extLst>
              <a:ext uri="{FF2B5EF4-FFF2-40B4-BE49-F238E27FC236}">
                <a16:creationId xmlns:a16="http://schemas.microsoft.com/office/drawing/2014/main" id="{E8C27FB9-FFA6-4E46-B67E-824570F85C4F}"/>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6C6F992B-FA33-4EF0-A371-7FB8AB4EBE0C}"/>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20361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B55C37-8A66-4194-8B48-3492CE49FCC7}"/>
              </a:ext>
            </a:extLst>
          </p:cNvPr>
          <p:cNvSpPr>
            <a:spLocks noGrp="1"/>
          </p:cNvSpPr>
          <p:nvPr>
            <p:ph type="title"/>
          </p:nvPr>
        </p:nvSpPr>
        <p:spPr>
          <a:xfrm>
            <a:off x="839788" y="457200"/>
            <a:ext cx="3932237" cy="1828800"/>
          </a:xfrm>
        </p:spPr>
        <p:txBody>
          <a:bodyPr anchor="b"/>
          <a:lstStyle>
            <a:lvl1pPr>
              <a:defRPr sz="3200"/>
            </a:lvl1pPr>
          </a:lstStyle>
          <a:p>
            <a:r>
              <a:rPr lang="en-US"/>
              <a:t>Click to edit Master title style</a:t>
            </a:r>
            <a:endParaRPr lang="es-CO"/>
          </a:p>
        </p:txBody>
      </p:sp>
      <p:sp>
        <p:nvSpPr>
          <p:cNvPr id="3" name="Marcador de contenido 2">
            <a:extLst>
              <a:ext uri="{FF2B5EF4-FFF2-40B4-BE49-F238E27FC236}">
                <a16:creationId xmlns:a16="http://schemas.microsoft.com/office/drawing/2014/main" id="{024EE391-0CA3-46D5-BA01-0747611F58D5}"/>
              </a:ext>
            </a:extLst>
          </p:cNvPr>
          <p:cNvSpPr>
            <a:spLocks noGrp="1"/>
          </p:cNvSpPr>
          <p:nvPr>
            <p:ph idx="1"/>
          </p:nvPr>
        </p:nvSpPr>
        <p:spPr>
          <a:xfrm>
            <a:off x="4985336" y="1097722"/>
            <a:ext cx="633612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Marcador de texto 3">
            <a:extLst>
              <a:ext uri="{FF2B5EF4-FFF2-40B4-BE49-F238E27FC236}">
                <a16:creationId xmlns:a16="http://schemas.microsoft.com/office/drawing/2014/main" id="{5E470823-846D-4C9D-A634-758AADAE936A}"/>
              </a:ext>
            </a:extLst>
          </p:cNvPr>
          <p:cNvSpPr>
            <a:spLocks noGrp="1"/>
          </p:cNvSpPr>
          <p:nvPr>
            <p:ph type="body" sz="half" idx="2"/>
          </p:nvPr>
        </p:nvSpPr>
        <p:spPr>
          <a:xfrm>
            <a:off x="838200" y="2263775"/>
            <a:ext cx="3932237" cy="2057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Marcador de fecha 4">
            <a:extLst>
              <a:ext uri="{FF2B5EF4-FFF2-40B4-BE49-F238E27FC236}">
                <a16:creationId xmlns:a16="http://schemas.microsoft.com/office/drawing/2014/main" id="{AD3B5D89-E0B9-4201-893E-1DC7B83CEC64}"/>
              </a:ext>
            </a:extLst>
          </p:cNvPr>
          <p:cNvSpPr>
            <a:spLocks noGrp="1"/>
          </p:cNvSpPr>
          <p:nvPr>
            <p:ph type="dt" sz="half" idx="10"/>
          </p:nvPr>
        </p:nvSpPr>
        <p:spPr/>
        <p:txBody>
          <a:bodyPr/>
          <a:lstStyle/>
          <a:p>
            <a:fld id="{86CF6315-8EFA-4957-8B1F-343D251DE1AB}" type="datetimeFigureOut">
              <a:rPr lang="es-CO" smtClean="0"/>
              <a:t>7/05/2021</a:t>
            </a:fld>
            <a:endParaRPr lang="es-CO"/>
          </a:p>
        </p:txBody>
      </p:sp>
      <p:sp>
        <p:nvSpPr>
          <p:cNvPr id="6" name="Marcador de pie de página 5">
            <a:extLst>
              <a:ext uri="{FF2B5EF4-FFF2-40B4-BE49-F238E27FC236}">
                <a16:creationId xmlns:a16="http://schemas.microsoft.com/office/drawing/2014/main" id="{5378A9D8-E9CE-48AA-B8A0-C31015237A2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9DD2967-F181-41FE-9E18-6D7ED3CC46BC}"/>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644244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B50178-0339-493E-A5F4-3BED390B22DC}"/>
              </a:ext>
            </a:extLst>
          </p:cNvPr>
          <p:cNvSpPr>
            <a:spLocks noGrp="1"/>
          </p:cNvSpPr>
          <p:nvPr>
            <p:ph type="title"/>
          </p:nvPr>
        </p:nvSpPr>
        <p:spPr>
          <a:xfrm>
            <a:off x="839788" y="457199"/>
            <a:ext cx="3932237" cy="1938129"/>
          </a:xfrm>
        </p:spPr>
        <p:txBody>
          <a:bodyPr anchor="b"/>
          <a:lstStyle>
            <a:lvl1pPr>
              <a:defRPr sz="3200"/>
            </a:lvl1pPr>
          </a:lstStyle>
          <a:p>
            <a:r>
              <a:rPr lang="en-US"/>
              <a:t>Click to edit Master title style</a:t>
            </a:r>
            <a:endParaRPr lang="es-CO"/>
          </a:p>
        </p:txBody>
      </p:sp>
      <p:sp>
        <p:nvSpPr>
          <p:cNvPr id="3" name="Marcador de posición de imagen 2">
            <a:extLst>
              <a:ext uri="{FF2B5EF4-FFF2-40B4-BE49-F238E27FC236}">
                <a16:creationId xmlns:a16="http://schemas.microsoft.com/office/drawing/2014/main" id="{F248A928-B801-4B0F-B845-F5F594E358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s-CO"/>
          </a:p>
        </p:txBody>
      </p:sp>
      <p:sp>
        <p:nvSpPr>
          <p:cNvPr id="4" name="Marcador de texto 3">
            <a:extLst>
              <a:ext uri="{FF2B5EF4-FFF2-40B4-BE49-F238E27FC236}">
                <a16:creationId xmlns:a16="http://schemas.microsoft.com/office/drawing/2014/main" id="{E73A892E-8CD1-4179-BB23-621C0A02365A}"/>
              </a:ext>
            </a:extLst>
          </p:cNvPr>
          <p:cNvSpPr>
            <a:spLocks noGrp="1"/>
          </p:cNvSpPr>
          <p:nvPr>
            <p:ph type="body" sz="half" idx="2"/>
          </p:nvPr>
        </p:nvSpPr>
        <p:spPr>
          <a:xfrm>
            <a:off x="836612" y="2395328"/>
            <a:ext cx="3932237" cy="19381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Marcador de fecha 4">
            <a:extLst>
              <a:ext uri="{FF2B5EF4-FFF2-40B4-BE49-F238E27FC236}">
                <a16:creationId xmlns:a16="http://schemas.microsoft.com/office/drawing/2014/main" id="{9B7A5898-E776-4E35-9018-F93701CB6919}"/>
              </a:ext>
            </a:extLst>
          </p:cNvPr>
          <p:cNvSpPr>
            <a:spLocks noGrp="1"/>
          </p:cNvSpPr>
          <p:nvPr>
            <p:ph type="dt" sz="half" idx="10"/>
          </p:nvPr>
        </p:nvSpPr>
        <p:spPr/>
        <p:txBody>
          <a:bodyPr/>
          <a:lstStyle/>
          <a:p>
            <a:fld id="{86CF6315-8EFA-4957-8B1F-343D251DE1AB}" type="datetimeFigureOut">
              <a:rPr lang="es-CO" smtClean="0"/>
              <a:t>7/05/2021</a:t>
            </a:fld>
            <a:endParaRPr lang="es-CO"/>
          </a:p>
        </p:txBody>
      </p:sp>
      <p:sp>
        <p:nvSpPr>
          <p:cNvPr id="6" name="Marcador de pie de página 5">
            <a:extLst>
              <a:ext uri="{FF2B5EF4-FFF2-40B4-BE49-F238E27FC236}">
                <a16:creationId xmlns:a16="http://schemas.microsoft.com/office/drawing/2014/main" id="{3C735FD8-D311-44BB-B68C-AF313C5AB76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919E25C-900D-4F62-A21D-CCF3C63E1C25}"/>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143723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7114FF-0857-4F90-9F06-BB3815374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B5C99329-E129-454C-ABE2-297FFEBB817B}"/>
              </a:ext>
            </a:extLst>
          </p:cNvPr>
          <p:cNvSpPr>
            <a:spLocks noGrp="1"/>
          </p:cNvSpPr>
          <p:nvPr>
            <p:ph type="body" idx="1"/>
          </p:nvPr>
        </p:nvSpPr>
        <p:spPr>
          <a:xfrm>
            <a:off x="4263888" y="1825625"/>
            <a:ext cx="7033590" cy="4530725"/>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9FA192E3-AE8E-451E-B7EA-62C5FC52A9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F6315-8EFA-4957-8B1F-343D251DE1AB}" type="datetimeFigureOut">
              <a:rPr lang="es-CO" smtClean="0"/>
              <a:t>7/05/2021</a:t>
            </a:fld>
            <a:endParaRPr lang="es-CO"/>
          </a:p>
        </p:txBody>
      </p:sp>
      <p:sp>
        <p:nvSpPr>
          <p:cNvPr id="5" name="Marcador de pie de página 4">
            <a:extLst>
              <a:ext uri="{FF2B5EF4-FFF2-40B4-BE49-F238E27FC236}">
                <a16:creationId xmlns:a16="http://schemas.microsoft.com/office/drawing/2014/main" id="{620D69EF-6718-4696-9E2F-7A83A62FB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99317729-648F-433D-B41C-1A360C5FB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B0CCD-6591-48DB-8B0C-02F666FB18B1}" type="slidenum">
              <a:rPr lang="es-CO" smtClean="0"/>
              <a:t>‹Nº›</a:t>
            </a:fld>
            <a:endParaRPr lang="es-CO"/>
          </a:p>
        </p:txBody>
      </p:sp>
    </p:spTree>
    <p:extLst>
      <p:ext uri="{BB962C8B-B14F-4D97-AF65-F5344CB8AC3E}">
        <p14:creationId xmlns:p14="http://schemas.microsoft.com/office/powerpoint/2010/main" val="419466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arget="../media/image18.jpeg" Type="http://schemas.openxmlformats.org/officeDocument/2006/relationships/image"/><Relationship Id="rId1" Target="../slideLayouts/slideLayout12.xml" Type="http://schemas.openxmlformats.org/officeDocument/2006/relationships/slideLayout"/></Relationships>
</file>

<file path=ppt/slides/_rels/slide11.xml.rels><?xml version="1.0" encoding="UTF-8" standalone="yes" ?><Relationships xmlns="http://schemas.openxmlformats.org/package/2006/relationships"><Relationship Id="rId3" Target="../media/image19.png" Type="http://schemas.openxmlformats.org/officeDocument/2006/relationships/image"/><Relationship Id="rId2" Target="../notesSlides/notesSlide1.xml" Type="http://schemas.openxmlformats.org/officeDocument/2006/relationships/notesSlide"/><Relationship Id="rId1" Target="../slideLayouts/slideLayout12.xml" Type="http://schemas.openxmlformats.org/officeDocument/2006/relationships/slideLayout"/><Relationship Id="rId5" Target="../media/image21.jpeg" Type="http://schemas.openxmlformats.org/officeDocument/2006/relationships/image"/><Relationship Id="rId4" Target="../media/image20.jpeg" Type="http://schemas.openxmlformats.org/officeDocument/2006/relationships/image"/></Relationships>
</file>

<file path=ppt/slides/_rels/slide12.xml.rels><?xml version="1.0" encoding="UTF-8" standalone="yes" ?><Relationships xmlns="http://schemas.openxmlformats.org/package/2006/relationships"><Relationship Id="rId3" Target="../media/image22.png" Type="http://schemas.openxmlformats.org/officeDocument/2006/relationships/image"/><Relationship Id="rId2" Target="../notesSlides/notesSlide2.xml" Type="http://schemas.openxmlformats.org/officeDocument/2006/relationships/notesSlide"/><Relationship Id="rId1" Target="../slideLayouts/slideLayout12.xml" Type="http://schemas.openxmlformats.org/officeDocument/2006/relationships/slideLayout"/><Relationship Id="rId4" Target="../media/image23.jpeg" Type="http://schemas.openxmlformats.org/officeDocument/2006/relationships/image"/></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arget="../media/image26.jpeg" Type="http://schemas.openxmlformats.org/officeDocument/2006/relationships/image"/><Relationship Id="rId1" Target="../slideLayouts/slideLayout12.xml" Type="http://schemas.openxmlformats.org/officeDocument/2006/relationships/slideLayout"/></Relationships>
</file>

<file path=ppt/slides/_rels/slide19.xml.rels><?xml version="1.0" encoding="UTF-8" standalone="yes" ?><Relationships xmlns="http://schemas.openxmlformats.org/package/2006/relationships"><Relationship Id="rId3" Target="../media/image28.jpeg" Type="http://schemas.openxmlformats.org/officeDocument/2006/relationships/image"/><Relationship Id="rId2" Target="../media/image27.jpeg" Type="http://schemas.openxmlformats.org/officeDocument/2006/relationships/image"/><Relationship Id="rId1" Target="../slideLayouts/slideLayout12.xml" Type="http://schemas.openxmlformats.org/officeDocument/2006/relationships/slideLayout"/></Relationships>
</file>

<file path=ppt/slides/_rels/slide2.xml.rels><?xml version="1.0" encoding="UTF-8" standalone="yes" ?><Relationships xmlns="http://schemas.openxmlformats.org/package/2006/relationships"><Relationship Id="rId3" Target="../media/image3.png" Type="http://schemas.openxmlformats.org/officeDocument/2006/relationships/image"/><Relationship Id="rId2" Target="../media/image2.jpeg" Type="http://schemas.openxmlformats.org/officeDocument/2006/relationships/image"/><Relationship Id="rId1" Target="../slideLayouts/slideLayout1.xml" Type="http://schemas.openxmlformats.org/officeDocument/2006/relationships/slideLayout"/></Relationships>
</file>

<file path=ppt/slides/_rels/slide20.xml.rels><?xml version="1.0" encoding="UTF-8" standalone="yes" ?><Relationships xmlns="http://schemas.openxmlformats.org/package/2006/relationships"><Relationship Id="rId2" Target="../media/image29.jpeg" Type="http://schemas.openxmlformats.org/officeDocument/2006/relationships/image"/><Relationship Id="rId1" Target="../slideLayouts/slideLayout12.xml" Type="http://schemas.openxmlformats.org/officeDocument/2006/relationships/slideLayout"/></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arget="../media/image33.jpeg" Type="http://schemas.openxmlformats.org/officeDocument/2006/relationships/image"/><Relationship Id="rId2" Target="../media/image32.png" Type="http://schemas.openxmlformats.org/officeDocument/2006/relationships/image"/><Relationship Id="rId1" Target="../slideLayouts/slideLayout12.xml" Type="http://schemas.openxmlformats.org/officeDocument/2006/relationships/slideLayout"/></Relationships>
</file>

<file path=ppt/slides/_rels/slide24.xml.rels><?xml version="1.0" encoding="UTF-8" standalone="yes" ?><Relationships xmlns="http://schemas.openxmlformats.org/package/2006/relationships"><Relationship Id="rId2" Target="../media/image34.png" Type="http://schemas.openxmlformats.org/officeDocument/2006/relationships/image"/><Relationship Id="rId1" Target="../slideLayouts/slideLayout12.xml" Type="http://schemas.openxmlformats.org/officeDocument/2006/relationships/slideLayout"/></Relationships>
</file>

<file path=ppt/slides/_rels/slide25.xml.rels><?xml version="1.0" encoding="UTF-8" standalone="yes" ?><Relationships xmlns="http://schemas.openxmlformats.org/package/2006/relationships"><Relationship Id="rId3" Target="../media/image36.jpeg" Type="http://schemas.openxmlformats.org/officeDocument/2006/relationships/image"/><Relationship Id="rId2" Target="../media/image35.jpeg" Type="http://schemas.openxmlformats.org/officeDocument/2006/relationships/image"/><Relationship Id="rId1" Target="../slideLayouts/slideLayout12.xml" Type="http://schemas.openxmlformats.org/officeDocument/2006/relationships/slideLayout"/></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arget="../media/image40.png" Type="http://schemas.openxmlformats.org/officeDocument/2006/relationships/image"/><Relationship Id="rId2" Target="../media/image38.png" Type="http://schemas.openxmlformats.org/officeDocument/2006/relationships/image"/><Relationship Id="rId1" Target="../slideLayouts/slideLayout12.xml" Type="http://schemas.openxmlformats.org/officeDocument/2006/relationships/slideLayout"/><Relationship Id="rId5" Target="../media/image42.jpeg" Type="http://schemas.openxmlformats.org/officeDocument/2006/relationships/image"/><Relationship Id="rId4" Target="../media/image41.png" Type="http://schemas.openxmlformats.org/officeDocument/2006/relationships/image"/></Relationships>
</file>

<file path=ppt/slides/_rels/slide28.xml.rels><?xml version="1.0" encoding="UTF-8" standalone="yes" ?><Relationships xmlns="http://schemas.openxmlformats.org/package/2006/relationships"><Relationship Id="rId2" Target="../media/image43.jpeg" Type="http://schemas.openxmlformats.org/officeDocument/2006/relationships/image"/><Relationship Id="rId1" Target="../slideLayouts/slideLayout12.xml" Type="http://schemas.openxmlformats.org/officeDocument/2006/relationships/slideLayout"/></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arget="../media/image46.jpeg" Type="http://schemas.openxmlformats.org/officeDocument/2006/relationships/image"/><Relationship Id="rId1" Target="../slideLayouts/slideLayout12.xml" Type="http://schemas.openxmlformats.org/officeDocument/2006/relationships/slideLayout"/></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arget="../media/image48.jpeg" Type="http://schemas.openxmlformats.org/officeDocument/2006/relationships/image"/><Relationship Id="rId1" Target="../slideLayouts/slideLayout12.xml" Type="http://schemas.openxmlformats.org/officeDocument/2006/relationships/slideLayout"/></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8" Target="../media/image57.png" Type="http://schemas.openxmlformats.org/officeDocument/2006/relationships/image"/><Relationship Id="rId3" Target="../media/image52.jpeg" Type="http://schemas.openxmlformats.org/officeDocument/2006/relationships/image"/><Relationship Id="rId7" Target="../media/image56.png" Type="http://schemas.openxmlformats.org/officeDocument/2006/relationships/image"/><Relationship Id="rId2" Target="../media/image51.png" Type="http://schemas.openxmlformats.org/officeDocument/2006/relationships/image"/><Relationship Id="rId1" Target="../slideLayouts/slideLayout12.xml" Type="http://schemas.openxmlformats.org/officeDocument/2006/relationships/slideLayout"/><Relationship Id="rId6" Target="../media/image55.png" Type="http://schemas.openxmlformats.org/officeDocument/2006/relationships/image"/><Relationship Id="rId5" Target="../media/image54.png" Type="http://schemas.openxmlformats.org/officeDocument/2006/relationships/image"/><Relationship Id="rId4" Target="../media/image53.png" Type="http://schemas.openxmlformats.org/officeDocument/2006/relationships/image"/></Relationships>
</file>

<file path=ppt/slides/_rels/slide39.xml.rels><?xml version="1.0" encoding="UTF-8" standalone="yes" ?><Relationships xmlns="http://schemas.openxmlformats.org/package/2006/relationships"><Relationship Id="rId2" Target="../media/image58.jpeg" Type="http://schemas.openxmlformats.org/officeDocument/2006/relationships/image"/><Relationship Id="rId1" Target="../slideLayouts/slideLayout1.xml" Type="http://schemas.openxmlformats.org/officeDocument/2006/relationships/slideLayout"/></Relationships>
</file>

<file path=ppt/slides/_rels/slide4.xml.rels><?xml version="1.0" encoding="UTF-8" standalone="yes" ?><Relationships xmlns="http://schemas.openxmlformats.org/package/2006/relationships"><Relationship Id="rId2" Target="../media/image4.jpeg" Type="http://schemas.openxmlformats.org/officeDocument/2006/relationships/image"/><Relationship Id="rId1" Target="../slideLayouts/slideLayout12.xml" Type="http://schemas.openxmlformats.org/officeDocument/2006/relationships/slideLayout"/></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arget="../media/image59.jpeg" Type="http://schemas.openxmlformats.org/officeDocument/2006/relationships/image"/><Relationship Id="rId1" Target="../slideLayouts/slideLayout12.xml" Type="http://schemas.openxmlformats.org/officeDocument/2006/relationships/slideLayout"/></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4.png"/></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4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2.xml"/><Relationship Id="rId5" Type="http://schemas.openxmlformats.org/officeDocument/2006/relationships/image" Target="../media/image71.png"/><Relationship Id="rId4" Type="http://schemas.openxmlformats.org/officeDocument/2006/relationships/image" Target="../media/image70.png"/></Relationships>
</file>

<file path=ppt/slides/_rels/slide48.xml.rels><?xml version="1.0" encoding="UTF-8" standalone="yes" ?><Relationships xmlns="http://schemas.openxmlformats.org/package/2006/relationships"><Relationship Id="rId3" Target="../media/image72.jpeg" Type="http://schemas.openxmlformats.org/officeDocument/2006/relationships/image"/><Relationship Id="rId2" Target="../notesSlides/notesSlide5.xml" Type="http://schemas.openxmlformats.org/officeDocument/2006/relationships/notesSlide"/><Relationship Id="rId1" Target="../slideLayouts/slideLayout12.xml" Type="http://schemas.openxmlformats.org/officeDocument/2006/relationships/slideLayout"/><Relationship Id="rId5" Target="../media/image69.png" Type="http://schemas.openxmlformats.org/officeDocument/2006/relationships/image"/><Relationship Id="rId4" Target="../media/image73.jpeg" Type="http://schemas.openxmlformats.org/officeDocument/2006/relationships/image"/></Relationships>
</file>

<file path=ppt/slides/_rels/slide49.xml.rels><?xml version="1.0" encoding="UTF-8" standalone="yes" ?><Relationships xmlns="http://schemas.openxmlformats.org/package/2006/relationships"><Relationship Id="rId3" Target="../media/image75.jpeg" Type="http://schemas.openxmlformats.org/officeDocument/2006/relationships/image"/><Relationship Id="rId2" Target="../media/image74.png" Type="http://schemas.openxmlformats.org/officeDocument/2006/relationships/image"/><Relationship Id="rId1" Target="../slideLayouts/slideLayout12.xml" Type="http://schemas.openxmlformats.org/officeDocument/2006/relationships/slideLayout"/></Relationships>
</file>

<file path=ppt/slides/_rels/slide5.xml.rels><?xml version="1.0" encoding="UTF-8" standalone="yes" ?><Relationships xmlns="http://schemas.openxmlformats.org/package/2006/relationships"><Relationship Id="rId3" Target="../media/image6.jpeg" Type="http://schemas.openxmlformats.org/officeDocument/2006/relationships/image"/><Relationship Id="rId2" Target="../media/image5.png" Type="http://schemas.openxmlformats.org/officeDocument/2006/relationships/image"/><Relationship Id="rId1" Target="../slideLayouts/slideLayout12.xml" Type="http://schemas.openxmlformats.org/officeDocument/2006/relationships/slideLayout"/></Relationships>
</file>

<file path=ppt/slides/_rels/slide5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arget="../media/image79.png" Type="http://schemas.openxmlformats.org/officeDocument/2006/relationships/image"/><Relationship Id="rId2" Target="../media/image78.jpeg" Type="http://schemas.openxmlformats.org/officeDocument/2006/relationships/image"/><Relationship Id="rId1" Target="../slideLayouts/slideLayout12.xml" Type="http://schemas.openxmlformats.org/officeDocument/2006/relationships/slideLayout"/></Relationships>
</file>

<file path=ppt/slides/_rels/slide5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8.png"/><Relationship Id="rId1" Type="http://schemas.openxmlformats.org/officeDocument/2006/relationships/slideLayout" Target="../slideLayouts/slideLayout12.xml"/><Relationship Id="rId5" Type="http://schemas.openxmlformats.org/officeDocument/2006/relationships/image" Target="../media/image81.png"/><Relationship Id="rId4" Type="http://schemas.openxmlformats.org/officeDocument/2006/relationships/image" Target="../media/image80.png"/></Relationships>
</file>

<file path=ppt/slides/_rels/slide53.xml.rels><?xml version="1.0" encoding="UTF-8" standalone="yes" ?><Relationships xmlns="http://schemas.openxmlformats.org/package/2006/relationships"><Relationship Id="rId3" Target="../media/image83.jpeg" Type="http://schemas.openxmlformats.org/officeDocument/2006/relationships/image"/><Relationship Id="rId2" Target="../media/image82.png" Type="http://schemas.openxmlformats.org/officeDocument/2006/relationships/image"/><Relationship Id="rId1" Target="../slideLayouts/slideLayout12.xml" Type="http://schemas.openxmlformats.org/officeDocument/2006/relationships/slideLayout"/><Relationship Id="rId4" Target="../media/image84.jpeg" Type="http://schemas.openxmlformats.org/officeDocument/2006/relationships/image"/></Relationships>
</file>

<file path=ppt/slides/_rels/slide5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86.png"/><Relationship Id="rId4" Type="http://schemas.openxmlformats.org/officeDocument/2006/relationships/image" Target="../media/image85.png"/></Relationships>
</file>

<file path=ppt/slides/_rels/slide5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87.png"/></Relationships>
</file>

<file path=ppt/slides/_rels/slide5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88.png"/></Relationships>
</file>

<file path=ppt/slides/_rels/slide5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89.png"/></Relationships>
</file>

<file path=ppt/slides/_rels/slide5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0.png"/></Relationships>
</file>

<file path=ppt/slides/_rels/slide59.xml.rels><?xml version="1.0" encoding="UTF-8" standalone="yes" ?><Relationships xmlns="http://schemas.openxmlformats.org/package/2006/relationships"><Relationship Id="rId3" Target="../media/image82.png" Type="http://schemas.openxmlformats.org/officeDocument/2006/relationships/image"/><Relationship Id="rId2" Target="../notesSlides/notesSlide11.xml" Type="http://schemas.openxmlformats.org/officeDocument/2006/relationships/notesSlide"/><Relationship Id="rId1" Target="../slideLayouts/slideLayout12.xml" Type="http://schemas.openxmlformats.org/officeDocument/2006/relationships/slideLayout"/><Relationship Id="rId5" Target="../media/image92.jpeg" Type="http://schemas.openxmlformats.org/officeDocument/2006/relationships/image"/><Relationship Id="rId4" Target="../media/image91.png" Type="http://schemas.openxmlformats.org/officeDocument/2006/relationships/image"/></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arget="../media/image93.jpeg" Type="http://schemas.openxmlformats.org/officeDocument/2006/relationships/image"/><Relationship Id="rId2" Target="../notesSlides/notesSlide12.xml" Type="http://schemas.openxmlformats.org/officeDocument/2006/relationships/notesSlide"/><Relationship Id="rId1" Target="../slideLayouts/slideLayout12.xml" Type="http://schemas.openxmlformats.org/officeDocument/2006/relationships/slideLayout"/></Relationships>
</file>

<file path=ppt/slides/_rels/slide61.xml.rels><?xml version="1.0" encoding="UTF-8" standalone="yes" ?><Relationships xmlns="http://schemas.openxmlformats.org/package/2006/relationships"><Relationship Id="rId2" Target="../media/image94.jpeg" Type="http://schemas.openxmlformats.org/officeDocument/2006/relationships/image"/><Relationship Id="rId1" Target="../slideLayouts/slideLayout12.xml" Type="http://schemas.openxmlformats.org/officeDocument/2006/relationships/slideLayout"/></Relationships>
</file>

<file path=ppt/slides/_rels/slide62.xml.rels><?xml version="1.0" encoding="UTF-8" standalone="yes" ?><Relationships xmlns="http://schemas.openxmlformats.org/package/2006/relationships"><Relationship Id="rId2" Target="../media/image95.jpeg" Type="http://schemas.openxmlformats.org/officeDocument/2006/relationships/image"/><Relationship Id="rId1" Target="../slideLayouts/slideLayout12.xml" Type="http://schemas.openxmlformats.org/officeDocument/2006/relationships/slideLayout"/></Relationships>
</file>

<file path=ppt/slides/_rels/slide63.xml.rels><?xml version="1.0" encoding="UTF-8" standalone="yes" ?><Relationships xmlns="http://schemas.openxmlformats.org/package/2006/relationships"><Relationship Id="rId2" Target="../media/image96.jpeg" Type="http://schemas.openxmlformats.org/officeDocument/2006/relationships/image"/><Relationship Id="rId1" Target="../slideLayouts/slideLayout1.xml" Type="http://schemas.openxmlformats.org/officeDocument/2006/relationships/slideLayout"/></Relationships>
</file>

<file path=ppt/slides/_rels/slide64.xml.rels><?xml version="1.0" encoding="UTF-8" standalone="yes" ?><Relationships xmlns="http://schemas.openxmlformats.org/package/2006/relationships"><Relationship Id="rId3" Target="../media/image98.jpeg" Type="http://schemas.openxmlformats.org/officeDocument/2006/relationships/image"/><Relationship Id="rId2" Target="../media/image97.png" Type="http://schemas.openxmlformats.org/officeDocument/2006/relationships/image"/><Relationship Id="rId1" Target="../slideLayouts/slideLayout1.xml" Type="http://schemas.openxmlformats.org/officeDocument/2006/relationships/slideLayout"/></Relationships>
</file>

<file path=ppt/slides/_rels/slide65.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arget="../media/image100.jpeg" Type="http://schemas.openxmlformats.org/officeDocument/2006/relationships/image"/><Relationship Id="rId1" Target="../slideLayouts/slideLayout12.xml" Type="http://schemas.openxmlformats.org/officeDocument/2006/relationships/slideLayout"/></Relationships>
</file>

<file path=ppt/slides/_rels/slide69.xml.rels><?xml version="1.0" encoding="UTF-8" standalone="yes" ?><Relationships xmlns="http://schemas.openxmlformats.org/package/2006/relationships"><Relationship Id="rId2" Target="../media/image101.png" Type="http://schemas.openxmlformats.org/officeDocument/2006/relationships/image"/><Relationship Id="rId1" Target="../slideLayouts/slideLayout12.xml" Type="http://schemas.openxmlformats.org/officeDocument/2006/relationships/slideLayout"/></Relationships>
</file>

<file path=ppt/slides/_rels/slide7.xml.rels><?xml version="1.0" encoding="UTF-8" standalone="yes" ?><Relationships xmlns="http://schemas.openxmlformats.org/package/2006/relationships"><Relationship Id="rId2" Target="../media/image15.jpeg" Type="http://schemas.openxmlformats.org/officeDocument/2006/relationships/image"/><Relationship Id="rId1" Target="../slideLayouts/slideLayout12.xml" Type="http://schemas.openxmlformats.org/officeDocument/2006/relationships/slideLayout"/></Relationships>
</file>

<file path=ppt/slides/_rels/slide70.xml.rels><?xml version="1.0" encoding="UTF-8" standalone="yes" ?><Relationships xmlns="http://schemas.openxmlformats.org/package/2006/relationships"><Relationship Id="rId2" Target="../media/image102.jpeg" Type="http://schemas.openxmlformats.org/officeDocument/2006/relationships/image"/><Relationship Id="rId1" Target="../slideLayouts/slideLayout12.xml" Type="http://schemas.openxmlformats.org/officeDocument/2006/relationships/slideLayout"/></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arget="../media/image103.jpeg" Type="http://schemas.openxmlformats.org/officeDocument/2006/relationships/image"/><Relationship Id="rId1" Target="../slideLayouts/slideLayout12.xml" Type="http://schemas.openxmlformats.org/officeDocument/2006/relationships/slideLayout"/></Relationships>
</file>

<file path=ppt/slides/_rels/slide73.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arget="../media/image105.png" Type="http://schemas.openxmlformats.org/officeDocument/2006/relationships/image"/><Relationship Id="rId1" Target="../slideLayouts/slideLayout12.xml" Type="http://schemas.openxmlformats.org/officeDocument/2006/relationships/slideLayout"/></Relationships>
</file>

<file path=ppt/slides/_rels/slide76.xml.rels><?xml version="1.0" encoding="UTF-8" standalone="yes" ?><Relationships xmlns="http://schemas.openxmlformats.org/package/2006/relationships"><Relationship Id="rId2" Target="../media/image106.png" Type="http://schemas.openxmlformats.org/officeDocument/2006/relationships/image"/><Relationship Id="rId1" Target="../slideLayouts/slideLayout12.xml" Type="http://schemas.openxmlformats.org/officeDocument/2006/relationships/slideLayout"/></Relationships>
</file>

<file path=ppt/slides/_rels/slide77.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arget="../media/image108.jpeg" Type="http://schemas.openxmlformats.org/officeDocument/2006/relationships/image"/><Relationship Id="rId1" Target="../slideLayouts/slideLayout12.xml" Type="http://schemas.openxmlformats.org/officeDocument/2006/relationships/slideLayout"/></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arget="../media/image109.png" Type="http://schemas.openxmlformats.org/officeDocument/2006/relationships/image"/><Relationship Id="rId1" Target="../slideLayouts/slideLayout12.xml" Type="http://schemas.openxmlformats.org/officeDocument/2006/relationships/slideLayout"/></Relationships>
</file>

<file path=ppt/slides/_rels/slide82.xml.rels><?xml version="1.0" encoding="UTF-8" standalone="yes" ?><Relationships xmlns="http://schemas.openxmlformats.org/package/2006/relationships"><Relationship Id="rId8" Target="../media/image116.png" Type="http://schemas.openxmlformats.org/officeDocument/2006/relationships/image"/><Relationship Id="rId3" Target="../media/image111.png" Type="http://schemas.openxmlformats.org/officeDocument/2006/relationships/image"/><Relationship Id="rId7" Target="../media/image115.png" Type="http://schemas.openxmlformats.org/officeDocument/2006/relationships/image"/><Relationship Id="rId2" Target="../media/image110.png" Type="http://schemas.openxmlformats.org/officeDocument/2006/relationships/image"/><Relationship Id="rId1" Target="../slideLayouts/slideLayout12.xml" Type="http://schemas.openxmlformats.org/officeDocument/2006/relationships/slideLayout"/><Relationship Id="rId6" Target="../media/image114.png" Type="http://schemas.openxmlformats.org/officeDocument/2006/relationships/image"/><Relationship Id="rId11" Target="../media/image97.png" Type="http://schemas.openxmlformats.org/officeDocument/2006/relationships/image"/><Relationship Id="rId5" Target="../media/image113.png" Type="http://schemas.openxmlformats.org/officeDocument/2006/relationships/image"/><Relationship Id="rId10" Target="../media/image118.png" Type="http://schemas.openxmlformats.org/officeDocument/2006/relationships/image"/><Relationship Id="rId4" Target="../media/image112.png" Type="http://schemas.openxmlformats.org/officeDocument/2006/relationships/image"/><Relationship Id="rId9" Target="../media/image117.png" Type="http://schemas.openxmlformats.org/officeDocument/2006/relationships/image"/></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D028C-6784-4ACF-BF2C-6344CE1CE6C6}"/>
              </a:ext>
            </a:extLst>
          </p:cNvPr>
          <p:cNvSpPr>
            <a:spLocks noGrp="1"/>
          </p:cNvSpPr>
          <p:nvPr>
            <p:ph type="ctrTitle"/>
          </p:nvPr>
        </p:nvSpPr>
        <p:spPr>
          <a:xfrm>
            <a:off x="1543050" y="388938"/>
            <a:ext cx="9144000" cy="2387600"/>
          </a:xfrm>
        </p:spPr>
        <p:txBody>
          <a:bodyPr>
            <a:normAutofit/>
          </a:bodyPr>
          <a:lstStyle/>
          <a:p>
            <a:r>
              <a:rPr lang="es-CO" dirty="0"/>
              <a:t>Urgencias endocrinológicas</a:t>
            </a:r>
          </a:p>
        </p:txBody>
      </p:sp>
      <p:sp>
        <p:nvSpPr>
          <p:cNvPr id="3" name="Subtitle 2">
            <a:extLst>
              <a:ext uri="{FF2B5EF4-FFF2-40B4-BE49-F238E27FC236}">
                <a16:creationId xmlns:a16="http://schemas.microsoft.com/office/drawing/2014/main" id="{5743C9C0-AE97-406A-8289-8F06853E8608}"/>
              </a:ext>
            </a:extLst>
          </p:cNvPr>
          <p:cNvSpPr>
            <a:spLocks noGrp="1"/>
          </p:cNvSpPr>
          <p:nvPr>
            <p:ph type="subTitle" idx="1"/>
          </p:nvPr>
        </p:nvSpPr>
        <p:spPr>
          <a:xfrm>
            <a:off x="2781300" y="3070225"/>
            <a:ext cx="6629400" cy="1655762"/>
          </a:xfrm>
        </p:spPr>
        <p:txBody>
          <a:bodyPr/>
          <a:lstStyle/>
          <a:p>
            <a:r>
              <a:rPr lang="es-CO" dirty="0"/>
              <a:t>Mateo Zuluaga Gómez</a:t>
            </a:r>
          </a:p>
          <a:p>
            <a:r>
              <a:rPr lang="es-CO" b="1" dirty="0"/>
              <a:t>Residente Medicina de Urgencias</a:t>
            </a:r>
          </a:p>
        </p:txBody>
      </p:sp>
    </p:spTree>
    <p:extLst>
      <p:ext uri="{BB962C8B-B14F-4D97-AF65-F5344CB8AC3E}">
        <p14:creationId xmlns:p14="http://schemas.microsoft.com/office/powerpoint/2010/main" val="2020178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Fisiopatología"/>
          <p:cNvSpPr txBox="1">
            <a:spLocks noGrp="1"/>
          </p:cNvSpPr>
          <p:nvPr>
            <p:ph type="title"/>
          </p:nvPr>
        </p:nvSpPr>
        <p:spPr>
          <a:prstGeom prst="rect">
            <a:avLst/>
          </a:prstGeom>
        </p:spPr>
        <p:txBody>
          <a:bodyPr>
            <a:normAutofit/>
          </a:bodyPr>
          <a:lstStyle>
            <a:lvl1pPr>
              <a:defRPr sz="4000" b="1">
                <a:latin typeface="American Typewriter"/>
                <a:ea typeface="American Typewriter"/>
                <a:cs typeface="American Typewriter"/>
                <a:sym typeface="American Typewriter"/>
              </a:defRPr>
            </a:lvl1pPr>
          </a:lstStyle>
          <a:p>
            <a:r>
              <a:rPr sz="2800" dirty="0" err="1">
                <a:latin typeface="Montserrat" panose="00000500000000000000" pitchFamily="50" charset="0"/>
              </a:rPr>
              <a:t>Fisiopatología</a:t>
            </a:r>
            <a:endParaRPr sz="2800" dirty="0">
              <a:latin typeface="Montserrat" panose="00000500000000000000" pitchFamily="50" charset="0"/>
            </a:endParaRPr>
          </a:p>
        </p:txBody>
      </p:sp>
      <p:sp>
        <p:nvSpPr>
          <p:cNvPr id="222" name="Med Clin N Am 96 (2012) 385–403…"/>
          <p:cNvSpPr txBox="1"/>
          <p:nvPr/>
        </p:nvSpPr>
        <p:spPr>
          <a:xfrm>
            <a:off x="9429243" y="5724074"/>
            <a:ext cx="2318581" cy="76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algn="r" defTabSz="321457">
              <a:lnSpc>
                <a:spcPts val="3023"/>
              </a:lnSpc>
              <a:defRPr sz="1000" b="0">
                <a:latin typeface="American Typewriter"/>
                <a:ea typeface="American Typewriter"/>
                <a:cs typeface="American Typewriter"/>
                <a:sym typeface="American Typewriter"/>
              </a:defRPr>
            </a:pPr>
            <a:r>
              <a:rPr sz="703" dirty="0">
                <a:latin typeface="Montserrat" panose="00000500000000000000" pitchFamily="50" charset="0"/>
              </a:rPr>
              <a:t>Med Clin N Am 96 (2012) 385–403</a:t>
            </a:r>
          </a:p>
          <a:p>
            <a:pPr algn="r" defTabSz="321457">
              <a:lnSpc>
                <a:spcPts val="3023"/>
              </a:lnSpc>
              <a:defRPr sz="1000" b="0">
                <a:latin typeface="American Typewriter"/>
                <a:ea typeface="American Typewriter"/>
                <a:cs typeface="American Typewriter"/>
                <a:sym typeface="American Typewriter"/>
              </a:defRPr>
            </a:pPr>
            <a:r>
              <a:rPr sz="703" dirty="0">
                <a:latin typeface="Montserrat" panose="00000500000000000000" pitchFamily="50" charset="0"/>
              </a:rPr>
              <a:t>MEDICINA 2017; 77: 321-328</a:t>
            </a:r>
          </a:p>
        </p:txBody>
      </p:sp>
      <p:pic>
        <p:nvPicPr>
          <p:cNvPr id="224" name="Imagen" descr="Imagen"/>
          <p:cNvPicPr>
            <a:picLocks noChangeAspect="1"/>
          </p:cNvPicPr>
          <p:nvPr/>
        </p:nvPicPr>
        <p:blipFill>
          <a:blip r:embed="rId2"/>
          <a:stretch>
            <a:fillRect/>
          </a:stretch>
        </p:blipFill>
        <p:spPr>
          <a:xfrm>
            <a:off x="5837589" y="588437"/>
            <a:ext cx="5910235" cy="4716446"/>
          </a:xfrm>
          <a:prstGeom prst="rect">
            <a:avLst/>
          </a:prstGeom>
          <a:ln w="25400">
            <a:solidFill>
              <a:srgbClr val="000000"/>
            </a:solidFill>
            <a:miter lim="400000"/>
          </a:ln>
        </p:spPr>
      </p:pic>
    </p:spTree>
    <p:extLst>
      <p:ext uri="{BB962C8B-B14F-4D97-AF65-F5344CB8AC3E}">
        <p14:creationId xmlns:p14="http://schemas.microsoft.com/office/powerpoint/2010/main" val="1510125313"/>
      </p:ext>
    </p:extLst>
  </p:cSld>
  <p:clrMapOvr>
    <a:masterClrMapping/>
  </p:clrMapOvr>
  <mc:AlternateContent xmlns:mc="http://schemas.openxmlformats.org/markup-compatibility/2006" xmlns:p14="http://schemas.microsoft.com/office/powerpoint/2010/main">
    <mc:Choice Requires="p14">
      <p:transition>
        <p14:prism/>
      </p:transition>
    </mc:Choice>
    <mc:Fallback xmlns="" xmlns:m="http://schemas.openxmlformats.org/officeDocument/2006/math" xmlns:a14="http://schemas.microsoft.com/office/drawing/2010/main">
      <p:transition spd="fast">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0" name="Enfermedad primaria de la glándula tiroides (Enf Hashimoto, primario autoinmune)…"/>
          <p:cNvGrpSpPr/>
          <p:nvPr/>
        </p:nvGrpSpPr>
        <p:grpSpPr>
          <a:xfrm>
            <a:off x="4115517" y="736947"/>
            <a:ext cx="7871934" cy="1264837"/>
            <a:chOff x="0" y="0"/>
            <a:chExt cx="11195639" cy="1798877"/>
          </a:xfrm>
        </p:grpSpPr>
        <p:pic>
          <p:nvPicPr>
            <p:cNvPr id="228" name="Enfermedad primaria de la glándula tiroides (Enf Hashimoto, primario autoinmune)… Enfermedad primaria de la glándula tiroides (Enf Hashimoto, primario autoinmune)Hipotiroidismo central (raro)*Sd Sheehan" descr="Enfermedad primaria de la glándula tiroides (Enf Hashimoto, primario autoinmune)… Enfermedad primaria de la glándula tiroides (Enf Hashimoto, primario autoinmune)Hipotiroidismo central (raro)*Sd Sheehan"/>
            <p:cNvPicPr>
              <a:picLocks/>
            </p:cNvPicPr>
            <p:nvPr/>
          </p:nvPicPr>
          <p:blipFill>
            <a:blip r:embed="rId3" cstate="email">
              <a:extLst>
                <a:ext uri="{28A0092B-C50C-407E-A947-70E740481C1C}">
                  <a14:useLocalDpi xmlns:a14="http://schemas.microsoft.com/office/drawing/2010/main"/>
                </a:ext>
              </a:extLst>
            </a:blip>
            <a:stretch>
              <a:fillRect/>
            </a:stretch>
          </p:blipFill>
          <p:spPr>
            <a:xfrm>
              <a:off x="0" y="0"/>
              <a:ext cx="11195640" cy="1798878"/>
            </a:xfrm>
            <a:prstGeom prst="rect">
              <a:avLst/>
            </a:prstGeom>
            <a:effectLst/>
          </p:spPr>
        </p:pic>
        <p:sp>
          <p:nvSpPr>
            <p:cNvPr id="229" name="Enfermedad primaria de la glándula tiroides (Enf Hashimoto, primario autoinmune)…"/>
            <p:cNvSpPr/>
            <p:nvPr/>
          </p:nvSpPr>
          <p:spPr>
            <a:xfrm>
              <a:off x="31750" y="31750"/>
              <a:ext cx="11132140" cy="1735378"/>
            </a:xfrm>
            <a:prstGeom prst="roundRect">
              <a:avLst>
                <a:gd name="adj" fmla="val 25559"/>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defRPr sz="2000" b="0">
                  <a:latin typeface="American Typewriter"/>
                  <a:ea typeface="American Typewriter"/>
                  <a:cs typeface="American Typewriter"/>
                  <a:sym typeface="American Typewriter"/>
                </a:defRPr>
              </a:pPr>
              <a:r>
                <a:rPr sz="1406" dirty="0" err="1">
                  <a:latin typeface="Montserrat" panose="00000500000000000000" pitchFamily="50" charset="0"/>
                </a:rPr>
                <a:t>Enfermedad</a:t>
              </a:r>
              <a:r>
                <a:rPr sz="1406" dirty="0">
                  <a:latin typeface="Montserrat" panose="00000500000000000000" pitchFamily="50" charset="0"/>
                </a:rPr>
                <a:t> </a:t>
              </a:r>
              <a:r>
                <a:rPr sz="1406" dirty="0" err="1">
                  <a:latin typeface="Montserrat" panose="00000500000000000000" pitchFamily="50" charset="0"/>
                </a:rPr>
                <a:t>primaria</a:t>
              </a:r>
              <a:r>
                <a:rPr sz="1406" dirty="0">
                  <a:latin typeface="Montserrat" panose="00000500000000000000" pitchFamily="50" charset="0"/>
                </a:rPr>
                <a:t> de la </a:t>
              </a:r>
              <a:r>
                <a:rPr sz="1406" dirty="0" err="1">
                  <a:latin typeface="Montserrat" panose="00000500000000000000" pitchFamily="50" charset="0"/>
                </a:rPr>
                <a:t>glándula</a:t>
              </a:r>
              <a:r>
                <a:rPr sz="1406" dirty="0">
                  <a:latin typeface="Montserrat" panose="00000500000000000000" pitchFamily="50" charset="0"/>
                </a:rPr>
                <a:t> </a:t>
              </a:r>
              <a:r>
                <a:rPr sz="1406" dirty="0" err="1">
                  <a:latin typeface="Montserrat" panose="00000500000000000000" pitchFamily="50" charset="0"/>
                </a:rPr>
                <a:t>tiroides</a:t>
              </a:r>
              <a:r>
                <a:rPr sz="1406" dirty="0">
                  <a:latin typeface="Montserrat" panose="00000500000000000000" pitchFamily="50" charset="0"/>
                </a:rPr>
                <a:t> (</a:t>
              </a:r>
              <a:r>
                <a:rPr sz="1406" dirty="0" err="1">
                  <a:latin typeface="Montserrat" panose="00000500000000000000" pitchFamily="50" charset="0"/>
                </a:rPr>
                <a:t>Enf</a:t>
              </a:r>
              <a:r>
                <a:rPr lang="es-CO" sz="1406" dirty="0">
                  <a:latin typeface="Montserrat" panose="00000500000000000000" pitchFamily="50" charset="0"/>
                </a:rPr>
                <a:t>.</a:t>
              </a:r>
              <a:r>
                <a:rPr sz="1406" dirty="0">
                  <a:latin typeface="Montserrat" panose="00000500000000000000" pitchFamily="50" charset="0"/>
                </a:rPr>
                <a:t> Hashimoto, </a:t>
              </a:r>
              <a:r>
                <a:rPr sz="1406" dirty="0" err="1">
                  <a:latin typeface="Montserrat" panose="00000500000000000000" pitchFamily="50" charset="0"/>
                </a:rPr>
                <a:t>primario</a:t>
              </a:r>
              <a:r>
                <a:rPr sz="1406" dirty="0">
                  <a:latin typeface="Montserrat" panose="00000500000000000000" pitchFamily="50" charset="0"/>
                </a:rPr>
                <a:t> </a:t>
              </a:r>
              <a:r>
                <a:rPr sz="1406" dirty="0" err="1">
                  <a:latin typeface="Montserrat" panose="00000500000000000000" pitchFamily="50" charset="0"/>
                </a:rPr>
                <a:t>autoinmune</a:t>
              </a:r>
              <a:r>
                <a:rPr sz="1406" dirty="0">
                  <a:latin typeface="Montserrat" panose="00000500000000000000" pitchFamily="50" charset="0"/>
                </a:rPr>
                <a:t>)</a:t>
              </a:r>
              <a:r>
                <a:rPr lang="es-CO" sz="1406" dirty="0">
                  <a:latin typeface="Montserrat" panose="00000500000000000000" pitchFamily="50" charset="0"/>
                </a:rPr>
                <a:t>.</a:t>
              </a:r>
              <a:endParaRPr sz="1406" dirty="0">
                <a:latin typeface="Montserrat" panose="00000500000000000000" pitchFamily="50" charset="0"/>
              </a:endParaRPr>
            </a:p>
            <a:p>
              <a:pPr>
                <a:defRPr sz="2000" b="0">
                  <a:latin typeface="American Typewriter"/>
                  <a:ea typeface="American Typewriter"/>
                  <a:cs typeface="American Typewriter"/>
                  <a:sym typeface="American Typewriter"/>
                </a:defRPr>
              </a:pPr>
              <a:endParaRPr sz="1406" dirty="0">
                <a:latin typeface="Montserrat" panose="00000500000000000000" pitchFamily="50" charset="0"/>
              </a:endParaRPr>
            </a:p>
            <a:p>
              <a:pPr>
                <a:defRPr sz="2000" b="0">
                  <a:latin typeface="American Typewriter"/>
                  <a:ea typeface="American Typewriter"/>
                  <a:cs typeface="American Typewriter"/>
                  <a:sym typeface="American Typewriter"/>
                </a:defRPr>
              </a:pPr>
              <a:r>
                <a:rPr sz="1406" dirty="0" err="1">
                  <a:latin typeface="Montserrat" panose="00000500000000000000" pitchFamily="50" charset="0"/>
                </a:rPr>
                <a:t>Hipotiroidismo</a:t>
              </a:r>
              <a:r>
                <a:rPr sz="1406" dirty="0">
                  <a:latin typeface="Montserrat" panose="00000500000000000000" pitchFamily="50" charset="0"/>
                </a:rPr>
                <a:t> central (</a:t>
              </a:r>
              <a:r>
                <a:rPr sz="1406" dirty="0" err="1">
                  <a:latin typeface="Montserrat" panose="00000500000000000000" pitchFamily="50" charset="0"/>
                </a:rPr>
                <a:t>raro</a:t>
              </a:r>
              <a:r>
                <a:rPr sz="1406" dirty="0">
                  <a:latin typeface="Montserrat" panose="00000500000000000000" pitchFamily="50" charset="0"/>
                </a:rPr>
                <a:t>)</a:t>
              </a:r>
            </a:p>
            <a:p>
              <a:pPr>
                <a:defRPr sz="2000" b="0">
                  <a:latin typeface="American Typewriter"/>
                  <a:ea typeface="American Typewriter"/>
                  <a:cs typeface="American Typewriter"/>
                  <a:sym typeface="American Typewriter"/>
                </a:defRPr>
              </a:pPr>
              <a:r>
                <a:rPr sz="1406" dirty="0">
                  <a:latin typeface="Montserrat" panose="00000500000000000000" pitchFamily="50" charset="0"/>
                </a:rPr>
                <a:t>*Sd Sheehan</a:t>
              </a:r>
            </a:p>
          </p:txBody>
        </p:sp>
      </p:grpSp>
      <p:sp>
        <p:nvSpPr>
          <p:cNvPr id="227" name="Etiología"/>
          <p:cNvSpPr txBox="1">
            <a:spLocks noGrp="1"/>
          </p:cNvSpPr>
          <p:nvPr>
            <p:ph type="title"/>
          </p:nvPr>
        </p:nvSpPr>
        <p:spPr>
          <a:prstGeom prst="rect">
            <a:avLst/>
          </a:prstGeom>
        </p:spPr>
        <p:txBody>
          <a:bodyPr>
            <a:normAutofit/>
          </a:bodyPr>
          <a:lstStyle>
            <a:lvl1pPr>
              <a:defRPr sz="4000" b="1">
                <a:latin typeface="American Typewriter"/>
                <a:ea typeface="American Typewriter"/>
                <a:cs typeface="American Typewriter"/>
                <a:sym typeface="American Typewriter"/>
              </a:defRPr>
            </a:lvl1pPr>
          </a:lstStyle>
          <a:p>
            <a:r>
              <a:rPr sz="2800" dirty="0" err="1">
                <a:latin typeface="Montserrat" panose="00000500000000000000" pitchFamily="50" charset="0"/>
              </a:rPr>
              <a:t>Etiología</a:t>
            </a:r>
            <a:endParaRPr sz="2800" dirty="0">
              <a:latin typeface="Montserrat" panose="00000500000000000000" pitchFamily="50" charset="0"/>
            </a:endParaRPr>
          </a:p>
        </p:txBody>
      </p:sp>
      <p:pic>
        <p:nvPicPr>
          <p:cNvPr id="232" name="Imagen" descr="Imagen"/>
          <p:cNvPicPr>
            <a:picLocks noChangeAspect="1"/>
          </p:cNvPicPr>
          <p:nvPr/>
        </p:nvPicPr>
        <p:blipFill>
          <a:blip r:embed="rId4"/>
          <a:stretch>
            <a:fillRect/>
          </a:stretch>
        </p:blipFill>
        <p:spPr>
          <a:xfrm>
            <a:off x="4425652" y="2477905"/>
            <a:ext cx="2502994" cy="2658047"/>
          </a:xfrm>
          <a:prstGeom prst="rect">
            <a:avLst/>
          </a:prstGeom>
          <a:ln w="12700">
            <a:miter lim="400000"/>
          </a:ln>
        </p:spPr>
      </p:pic>
      <p:pic>
        <p:nvPicPr>
          <p:cNvPr id="233" name="Imagen" descr="Imagen"/>
          <p:cNvPicPr>
            <a:picLocks noChangeAspect="1"/>
          </p:cNvPicPr>
          <p:nvPr/>
        </p:nvPicPr>
        <p:blipFill>
          <a:blip r:embed="rId5"/>
          <a:stretch>
            <a:fillRect/>
          </a:stretch>
        </p:blipFill>
        <p:spPr>
          <a:xfrm>
            <a:off x="8461101" y="2373607"/>
            <a:ext cx="3044223" cy="2866643"/>
          </a:xfrm>
          <a:prstGeom prst="rect">
            <a:avLst/>
          </a:prstGeom>
          <a:ln w="12700">
            <a:miter lim="400000"/>
          </a:ln>
        </p:spPr>
      </p:pic>
    </p:spTree>
    <p:extLst>
      <p:ext uri="{BB962C8B-B14F-4D97-AF65-F5344CB8AC3E}">
        <p14:creationId xmlns:p14="http://schemas.microsoft.com/office/powerpoint/2010/main" val="4254594247"/>
      </p:ext>
    </p:extLst>
  </p:cSld>
  <p:clrMapOvr>
    <a:masterClrMapping/>
  </p:clrMapOvr>
  <mc:AlternateContent xmlns:mc="http://schemas.openxmlformats.org/markup-compatibility/2006" xmlns:p14="http://schemas.microsoft.com/office/powerpoint/2010/main">
    <mc:Choice Requires="p14">
      <p:transition>
        <p14:prism/>
      </p:transition>
    </mc:Choice>
    <mc:Fallback xmlns="" xmlns:m="http://schemas.openxmlformats.org/officeDocument/2006/math" xmlns:a14="http://schemas.microsoft.com/office/drawing/2010/main">
      <p:transition spd="fast">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4" name="Caso 1. 55 Hombre. Dislipidemia, dolor abdominal, convulsiones. GCS 8/15. FC 43, Hiponatremia, TSH 346  T4 &lt; 0,4ng/mL…"/>
          <p:cNvGrpSpPr/>
          <p:nvPr/>
        </p:nvGrpSpPr>
        <p:grpSpPr>
          <a:xfrm>
            <a:off x="3965704" y="3038575"/>
            <a:ext cx="7871934" cy="2397203"/>
            <a:chOff x="31750" y="-31749"/>
            <a:chExt cx="11195639" cy="3409353"/>
          </a:xfrm>
        </p:grpSpPr>
        <p:sp>
          <p:nvSpPr>
            <p:cNvPr id="243" name="Caso 1. 55 Hombre. Dislipidemia, dolor abdominal, convulsiones. GCS 8/15. FC 43, Hiponatremia, TSH 346  T4 &lt; 0,4ng/mL…"/>
            <p:cNvSpPr/>
            <p:nvPr/>
          </p:nvSpPr>
          <p:spPr>
            <a:xfrm>
              <a:off x="31750" y="31750"/>
              <a:ext cx="11132140" cy="3345854"/>
            </a:xfrm>
            <a:prstGeom prst="roundRect">
              <a:avLst>
                <a:gd name="adj" fmla="val 13257"/>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lgn="l">
                <a:defRPr sz="2000" b="0">
                  <a:latin typeface="American Typewriter"/>
                  <a:ea typeface="American Typewriter"/>
                  <a:cs typeface="American Typewriter"/>
                  <a:sym typeface="American Typewriter"/>
                </a:defRPr>
              </a:pPr>
              <a:r>
                <a:rPr sz="1406" b="1" dirty="0">
                  <a:latin typeface="Montserrat" panose="00000500000000000000" pitchFamily="50" charset="0"/>
                </a:rPr>
                <a:t>Caso 1</a:t>
              </a:r>
              <a:r>
                <a:rPr sz="1406" dirty="0">
                  <a:latin typeface="Montserrat" panose="00000500000000000000" pitchFamily="50" charset="0"/>
                </a:rPr>
                <a:t>. 55 Hombre. </a:t>
              </a:r>
              <a:r>
                <a:rPr sz="1406" dirty="0" err="1">
                  <a:latin typeface="Montserrat" panose="00000500000000000000" pitchFamily="50" charset="0"/>
                </a:rPr>
                <a:t>Dislipidemia</a:t>
              </a:r>
              <a:r>
                <a:rPr sz="1406" dirty="0">
                  <a:latin typeface="Montserrat" panose="00000500000000000000" pitchFamily="50" charset="0"/>
                </a:rPr>
                <a:t>, dolor abdominal, </a:t>
              </a:r>
              <a:r>
                <a:rPr sz="1406" dirty="0" err="1">
                  <a:latin typeface="Montserrat" panose="00000500000000000000" pitchFamily="50" charset="0"/>
                </a:rPr>
                <a:t>convulsiones</a:t>
              </a:r>
              <a:r>
                <a:rPr sz="1406" dirty="0">
                  <a:latin typeface="Montserrat" panose="00000500000000000000" pitchFamily="50" charset="0"/>
                </a:rPr>
                <a:t>. GCS 8/15. FC 43, </a:t>
              </a:r>
              <a:r>
                <a:rPr sz="1406" dirty="0" err="1">
                  <a:latin typeface="Montserrat" panose="00000500000000000000" pitchFamily="50" charset="0"/>
                </a:rPr>
                <a:t>Hiponatremia</a:t>
              </a:r>
              <a:r>
                <a:rPr sz="1406" dirty="0">
                  <a:latin typeface="Montserrat" panose="00000500000000000000" pitchFamily="50" charset="0"/>
                </a:rPr>
                <a:t>, TSH 346  T4 &lt; 0,4ng/mL</a:t>
              </a:r>
            </a:p>
            <a:p>
              <a:pPr algn="l">
                <a:defRPr sz="2000" b="0">
                  <a:latin typeface="American Typewriter"/>
                  <a:ea typeface="American Typewriter"/>
                  <a:cs typeface="American Typewriter"/>
                  <a:sym typeface="American Typewriter"/>
                </a:defRPr>
              </a:pPr>
              <a:endParaRPr sz="1406" dirty="0">
                <a:latin typeface="Montserrat" panose="00000500000000000000" pitchFamily="50" charset="0"/>
              </a:endParaRPr>
            </a:p>
            <a:p>
              <a:pPr algn="l">
                <a:defRPr sz="2000" b="0">
                  <a:latin typeface="American Typewriter"/>
                  <a:ea typeface="American Typewriter"/>
                  <a:cs typeface="American Typewriter"/>
                  <a:sym typeface="American Typewriter"/>
                </a:defRPr>
              </a:pPr>
              <a:r>
                <a:rPr sz="1406" b="1" dirty="0">
                  <a:latin typeface="Montserrat" panose="00000500000000000000" pitchFamily="50" charset="0"/>
                </a:rPr>
                <a:t>Caso 2</a:t>
              </a:r>
              <a:r>
                <a:rPr sz="1406" dirty="0">
                  <a:latin typeface="Montserrat" panose="00000500000000000000" pitchFamily="50" charset="0"/>
                </a:rPr>
                <a:t>. 48 </a:t>
              </a:r>
              <a:r>
                <a:rPr sz="1406" dirty="0" err="1">
                  <a:latin typeface="Montserrat" panose="00000500000000000000" pitchFamily="50" charset="0"/>
                </a:rPr>
                <a:t>Mujer</a:t>
              </a:r>
              <a:r>
                <a:rPr sz="1406" dirty="0">
                  <a:latin typeface="Montserrat" panose="00000500000000000000" pitchFamily="50" charset="0"/>
                </a:rPr>
                <a:t>, </a:t>
              </a:r>
              <a:r>
                <a:rPr sz="1406" dirty="0" err="1">
                  <a:latin typeface="Montserrat" panose="00000500000000000000" pitchFamily="50" charset="0"/>
                </a:rPr>
                <a:t>Hipoglicemia</a:t>
              </a:r>
              <a:r>
                <a:rPr sz="1406" dirty="0">
                  <a:latin typeface="Montserrat" panose="00000500000000000000" pitchFamily="50" charset="0"/>
                </a:rPr>
                <a:t>. </a:t>
              </a:r>
              <a:r>
                <a:rPr sz="1406" dirty="0" err="1">
                  <a:latin typeface="Montserrat" panose="00000500000000000000" pitchFamily="50" charset="0"/>
                </a:rPr>
                <a:t>Hipotensión</a:t>
              </a:r>
              <a:r>
                <a:rPr sz="1406" dirty="0">
                  <a:latin typeface="Montserrat" panose="00000500000000000000" pitchFamily="50" charset="0"/>
                </a:rPr>
                <a:t>. Na 102. TSH normal, T4 bajo. Sd Sheehan.</a:t>
              </a:r>
            </a:p>
            <a:p>
              <a:pPr algn="l">
                <a:defRPr sz="2000" b="0">
                  <a:latin typeface="American Typewriter"/>
                  <a:ea typeface="American Typewriter"/>
                  <a:cs typeface="American Typewriter"/>
                  <a:sym typeface="American Typewriter"/>
                </a:defRPr>
              </a:pPr>
              <a:endParaRPr sz="1406" dirty="0">
                <a:latin typeface="Montserrat" panose="00000500000000000000" pitchFamily="50" charset="0"/>
              </a:endParaRPr>
            </a:p>
            <a:p>
              <a:pPr algn="l">
                <a:defRPr sz="2000" b="0">
                  <a:latin typeface="American Typewriter"/>
                  <a:ea typeface="American Typewriter"/>
                  <a:cs typeface="American Typewriter"/>
                  <a:sym typeface="American Typewriter"/>
                </a:defRPr>
              </a:pPr>
              <a:r>
                <a:rPr sz="1406" b="1" dirty="0">
                  <a:latin typeface="Montserrat" panose="00000500000000000000" pitchFamily="50" charset="0"/>
                </a:rPr>
                <a:t>Caso 3.</a:t>
              </a:r>
              <a:r>
                <a:rPr sz="1406" dirty="0">
                  <a:latin typeface="Montserrat" panose="00000500000000000000" pitchFamily="50" charset="0"/>
                </a:rPr>
                <a:t> Hombre 71. TAB. </a:t>
              </a:r>
              <a:r>
                <a:rPr sz="1406" dirty="0" err="1">
                  <a:latin typeface="Montserrat" panose="00000500000000000000" pitchFamily="50" charset="0"/>
                </a:rPr>
                <a:t>Inconciente</a:t>
              </a:r>
              <a:r>
                <a:rPr sz="1406" dirty="0">
                  <a:latin typeface="Montserrat" panose="00000500000000000000" pitchFamily="50" charset="0"/>
                </a:rPr>
                <a:t>. </a:t>
              </a:r>
              <a:r>
                <a:rPr sz="1406" dirty="0" err="1">
                  <a:latin typeface="Montserrat" panose="00000500000000000000" pitchFamily="50" charset="0"/>
                </a:rPr>
                <a:t>Bradicardia</a:t>
              </a:r>
              <a:r>
                <a:rPr sz="1406" dirty="0">
                  <a:latin typeface="Montserrat" panose="00000500000000000000" pitchFamily="50" charset="0"/>
                </a:rPr>
                <a:t>. </a:t>
              </a:r>
              <a:r>
                <a:rPr sz="1406" dirty="0" err="1">
                  <a:latin typeface="Montserrat" panose="00000500000000000000" pitchFamily="50" charset="0"/>
                </a:rPr>
                <a:t>Hipotenso</a:t>
              </a:r>
              <a:r>
                <a:rPr sz="1406" dirty="0">
                  <a:latin typeface="Montserrat" panose="00000500000000000000" pitchFamily="50" charset="0"/>
                </a:rPr>
                <a:t>. TSH 394  T4 0,68.</a:t>
              </a:r>
            </a:p>
            <a:p>
              <a:pPr algn="l">
                <a:defRPr sz="2000" b="0">
                  <a:latin typeface="American Typewriter"/>
                  <a:ea typeface="American Typewriter"/>
                  <a:cs typeface="American Typewriter"/>
                  <a:sym typeface="American Typewriter"/>
                </a:defRPr>
              </a:pPr>
              <a:endParaRPr sz="1406" dirty="0">
                <a:latin typeface="Montserrat" panose="00000500000000000000" pitchFamily="50" charset="0"/>
              </a:endParaRPr>
            </a:p>
            <a:p>
              <a:pPr algn="l">
                <a:defRPr sz="2000" b="0">
                  <a:latin typeface="American Typewriter"/>
                  <a:ea typeface="American Typewriter"/>
                  <a:cs typeface="American Typewriter"/>
                  <a:sym typeface="American Typewriter"/>
                </a:defRPr>
              </a:pPr>
              <a:r>
                <a:rPr sz="1406" b="1" dirty="0">
                  <a:latin typeface="Montserrat" panose="00000500000000000000" pitchFamily="50" charset="0"/>
                </a:rPr>
                <a:t>Caso 4. </a:t>
              </a:r>
              <a:r>
                <a:rPr sz="1406" dirty="0">
                  <a:latin typeface="Montserrat" panose="00000500000000000000" pitchFamily="50" charset="0"/>
                </a:rPr>
                <a:t> Hombre 61. EPOC. Glasgow 9/15. </a:t>
              </a:r>
              <a:r>
                <a:rPr sz="1406" dirty="0" err="1">
                  <a:latin typeface="Montserrat" panose="00000500000000000000" pitchFamily="50" charset="0"/>
                </a:rPr>
                <a:t>Bradicardia</a:t>
              </a:r>
              <a:r>
                <a:rPr sz="1406" dirty="0">
                  <a:latin typeface="Montserrat" panose="00000500000000000000" pitchFamily="50" charset="0"/>
                </a:rPr>
                <a:t>. </a:t>
              </a:r>
              <a:r>
                <a:rPr sz="1406" dirty="0" err="1">
                  <a:latin typeface="Montserrat" panose="00000500000000000000" pitchFamily="50" charset="0"/>
                </a:rPr>
                <a:t>Hipotensión</a:t>
              </a:r>
              <a:r>
                <a:rPr sz="1406" dirty="0">
                  <a:latin typeface="Montserrat" panose="00000500000000000000" pitchFamily="50" charset="0"/>
                </a:rPr>
                <a:t>. TSH 154 T4 0,4. Bacteriemia por SAMSS. 88 </a:t>
              </a:r>
              <a:r>
                <a:rPr sz="1406" dirty="0" err="1">
                  <a:latin typeface="Montserrat" panose="00000500000000000000" pitchFamily="50" charset="0"/>
                </a:rPr>
                <a:t>dias</a:t>
              </a:r>
              <a:r>
                <a:rPr sz="1406" dirty="0">
                  <a:latin typeface="Montserrat" panose="00000500000000000000" pitchFamily="50" charset="0"/>
                </a:rPr>
                <a:t> de </a:t>
              </a:r>
              <a:r>
                <a:rPr sz="1406" dirty="0" err="1">
                  <a:latin typeface="Montserrat" panose="00000500000000000000" pitchFamily="50" charset="0"/>
                </a:rPr>
                <a:t>hospitalización</a:t>
              </a:r>
              <a:endParaRPr sz="1406" dirty="0">
                <a:latin typeface="Montserrat" panose="00000500000000000000" pitchFamily="50" charset="0"/>
              </a:endParaRPr>
            </a:p>
          </p:txBody>
        </p:sp>
        <p:pic>
          <p:nvPicPr>
            <p:cNvPr id="242" name="Caso 1. 55 Hombre. Dislipidemia, dolor abdominal, convulsiones. GCS 8/15. FC 43, Hiponatremia, TSH 346  T4 &lt; 0,4ng/mL… Caso 1. 55 Hombre. Dislipidemia, dolor abdominal, convulsiones. GCS 8/15. FC 43, Hiponatremia, TSH 346  T4 &lt; 0,4ng/mLCaso 2. 48 Mujer, " descr="Caso 1. 55 Hombre. Dislipidemia, dolor abdominal, convulsiones. GCS 8/15. FC 43, Hiponatremia, TSH 346  T4 &lt; 0,4ng/mL… Caso 1. 55 Hombre. Dislipidemia, dolor abdominal, convulsiones. GCS 8/15. FC 43, Hiponatremia, TSH 346  T4 &lt; 0,4ng/mLCaso 2. 48 Mujer, Hipoglicemia. Hipotensión. Na 102. TSH normal, T4 bajo. Sd Sheehan.Caso 3. Hombre 71. TAB. Inconciente. Bradicardia. Hipotenso. TSH 394  T4 0,68.Caso 4.  Hombre 61. EPOC. Glasgow 9/15. Bradicaardia. Hipotensión. TSH 154 T4 0,4. Bacteriemia por SAMSS. 88 dias de hospitalización"/>
            <p:cNvPicPr>
              <a:picLocks/>
            </p:cNvPicPr>
            <p:nvPr/>
          </p:nvPicPr>
          <p:blipFill>
            <a:blip r:embed="rId3" cstate="email">
              <a:extLst>
                <a:ext uri="{28A0092B-C50C-407E-A947-70E740481C1C}">
                  <a14:useLocalDpi xmlns:a14="http://schemas.microsoft.com/office/drawing/2010/main"/>
                </a:ext>
              </a:extLst>
            </a:blip>
            <a:stretch>
              <a:fillRect/>
            </a:stretch>
          </p:blipFill>
          <p:spPr>
            <a:xfrm>
              <a:off x="31750" y="-31749"/>
              <a:ext cx="11195639" cy="3409353"/>
            </a:xfrm>
            <a:prstGeom prst="rect">
              <a:avLst/>
            </a:prstGeom>
            <a:effectLst/>
          </p:spPr>
        </p:pic>
      </p:grpSp>
      <p:sp>
        <p:nvSpPr>
          <p:cNvPr id="239" name="Epidemiología"/>
          <p:cNvSpPr txBox="1">
            <a:spLocks noGrp="1"/>
          </p:cNvSpPr>
          <p:nvPr>
            <p:ph type="title"/>
          </p:nvPr>
        </p:nvSpPr>
        <p:spPr>
          <a:prstGeom prst="rect">
            <a:avLst/>
          </a:prstGeom>
        </p:spPr>
        <p:txBody>
          <a:bodyPr>
            <a:normAutofit/>
          </a:bodyPr>
          <a:lstStyle>
            <a:lvl1pPr>
              <a:defRPr sz="4000" b="1">
                <a:latin typeface="American Typewriter"/>
                <a:ea typeface="American Typewriter"/>
                <a:cs typeface="American Typewriter"/>
                <a:sym typeface="American Typewriter"/>
              </a:defRPr>
            </a:lvl1pPr>
          </a:lstStyle>
          <a:p>
            <a:r>
              <a:rPr sz="2800" dirty="0" err="1">
                <a:latin typeface="Montserrat" panose="00000500000000000000" pitchFamily="50" charset="0"/>
              </a:rPr>
              <a:t>Epidemiología</a:t>
            </a:r>
            <a:endParaRPr sz="2800" dirty="0">
              <a:latin typeface="Montserrat" panose="00000500000000000000" pitchFamily="50" charset="0"/>
            </a:endParaRPr>
          </a:p>
        </p:txBody>
      </p:sp>
      <p:pic>
        <p:nvPicPr>
          <p:cNvPr id="241" name="Imagen" descr="Image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16212" y="793254"/>
            <a:ext cx="7099102" cy="1839516"/>
          </a:xfrm>
          <a:prstGeom prst="rect">
            <a:avLst/>
          </a:prstGeom>
          <a:ln w="25400">
            <a:miter lim="400000"/>
          </a:ln>
          <a:effectLst>
            <a:outerShdw blurRad="254000" dist="127000" dir="5400000" rotWithShape="0">
              <a:srgbClr val="000000">
                <a:alpha val="70000"/>
              </a:srgbClr>
            </a:outerShdw>
          </a:effectLst>
        </p:spPr>
      </p:pic>
    </p:spTree>
    <p:extLst>
      <p:ext uri="{BB962C8B-B14F-4D97-AF65-F5344CB8AC3E}">
        <p14:creationId xmlns:p14="http://schemas.microsoft.com/office/powerpoint/2010/main" val="778861126"/>
      </p:ext>
    </p:extLst>
  </p:cSld>
  <p:clrMapOvr>
    <a:masterClrMapping/>
  </p:clrMapOvr>
  <mc:AlternateContent xmlns:mc="http://schemas.openxmlformats.org/markup-compatibility/2006" xmlns:p14="http://schemas.microsoft.com/office/powerpoint/2010/main">
    <mc:Choice Requires="p14">
      <p:transition>
        <p14:prism/>
      </p:transition>
    </mc:Choice>
    <mc:Fallback xmlns="" xmlns:m="http://schemas.openxmlformats.org/officeDocument/2006/math" xmlns:a14="http://schemas.microsoft.com/office/drawing/2010/main">
      <p:transition spd="fast">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Factores precipitares"/>
          <p:cNvSpPr txBox="1">
            <a:spLocks noGrp="1"/>
          </p:cNvSpPr>
          <p:nvPr>
            <p:ph type="title"/>
          </p:nvPr>
        </p:nvSpPr>
        <p:spPr>
          <a:prstGeom prst="rect">
            <a:avLst/>
          </a:prstGeom>
        </p:spPr>
        <p:txBody>
          <a:bodyPr>
            <a:normAutofit/>
          </a:bodyPr>
          <a:lstStyle>
            <a:lvl1pPr>
              <a:defRPr sz="4000" b="1">
                <a:latin typeface="American Typewriter"/>
                <a:ea typeface="American Typewriter"/>
                <a:cs typeface="American Typewriter"/>
                <a:sym typeface="American Typewriter"/>
              </a:defRPr>
            </a:lvl1pPr>
          </a:lstStyle>
          <a:p>
            <a:r>
              <a:rPr sz="2800" dirty="0" err="1">
                <a:latin typeface="Montserrat" panose="00000500000000000000" pitchFamily="50" charset="0"/>
              </a:rPr>
              <a:t>Factores</a:t>
            </a:r>
            <a:r>
              <a:rPr sz="2800" dirty="0">
                <a:latin typeface="Montserrat" panose="00000500000000000000" pitchFamily="50" charset="0"/>
              </a:rPr>
              <a:t> </a:t>
            </a:r>
            <a:r>
              <a:rPr sz="2800" dirty="0" err="1">
                <a:latin typeface="Montserrat" panose="00000500000000000000" pitchFamily="50" charset="0"/>
              </a:rPr>
              <a:t>precipita</a:t>
            </a:r>
            <a:r>
              <a:rPr lang="es-CO" sz="2800" dirty="0" err="1">
                <a:latin typeface="Montserrat" panose="00000500000000000000" pitchFamily="50" charset="0"/>
              </a:rPr>
              <a:t>nt</a:t>
            </a:r>
            <a:r>
              <a:rPr sz="2800" dirty="0">
                <a:latin typeface="Montserrat" panose="00000500000000000000" pitchFamily="50" charset="0"/>
              </a:rPr>
              <a:t>es</a:t>
            </a:r>
          </a:p>
        </p:txBody>
      </p:sp>
      <p:grpSp>
        <p:nvGrpSpPr>
          <p:cNvPr id="253" name="Puede estar presente en el 50%…"/>
          <p:cNvGrpSpPr/>
          <p:nvPr/>
        </p:nvGrpSpPr>
        <p:grpSpPr>
          <a:xfrm>
            <a:off x="4475935" y="1372119"/>
            <a:ext cx="7269688" cy="3388260"/>
            <a:chOff x="0" y="0"/>
            <a:chExt cx="10339111" cy="4818856"/>
          </a:xfrm>
        </p:grpSpPr>
        <p:pic>
          <p:nvPicPr>
            <p:cNvPr id="251" name="Puede estar presente en el 50%… Puede estar presente en el 50%Enfermedad sistémicaInfecciones pulmonares o infecciones urinariasInsuficiencia cardíaca congestivaAtaque cerebrovascularHipotiroidismo no diagnosticadoHemorragia digestivaHipoterminaMedicamen" descr="Puede estar presente en el 50%… Puede estar presente en el 50%Enfermedad sistémicaInfecciones pulmonares o infecciones urinariasInsuficiencia cardíaca congestivaAtaque cerebrovascularHipotiroidismo no diagnosticadoHemorragia digestivaHipoterminaMedicamentos: Sedantes, Litio, Amiodarona, narcóticos, Sertralina, Aripiprazole, Sunitib, repollo chino (Brassica rapa), BB, Fenitoína, FenotiazinasAcidosis, hipercapnia, hiponatremiaHidroelectrolíticos: Hipercalcemia, hipoglucemia, hiponatremiaTrauma"/>
            <p:cNvPicPr>
              <a:picLocks/>
            </p:cNvPicPr>
            <p:nvPr/>
          </p:nvPicPr>
          <p:blipFill>
            <a:blip r:embed="rId3" cstate="email">
              <a:extLst>
                <a:ext uri="{28A0092B-C50C-407E-A947-70E740481C1C}">
                  <a14:useLocalDpi xmlns:a14="http://schemas.microsoft.com/office/drawing/2010/main"/>
                </a:ext>
              </a:extLst>
            </a:blip>
            <a:stretch>
              <a:fillRect/>
            </a:stretch>
          </p:blipFill>
          <p:spPr>
            <a:xfrm>
              <a:off x="0" y="0"/>
              <a:ext cx="10339112" cy="4818857"/>
            </a:xfrm>
            <a:prstGeom prst="rect">
              <a:avLst/>
            </a:prstGeom>
            <a:effectLst/>
          </p:spPr>
        </p:pic>
        <p:sp>
          <p:nvSpPr>
            <p:cNvPr id="252" name="Puede estar presente en el 50%…"/>
            <p:cNvSpPr/>
            <p:nvPr/>
          </p:nvSpPr>
          <p:spPr>
            <a:xfrm>
              <a:off x="31750" y="31750"/>
              <a:ext cx="10275612" cy="4755357"/>
            </a:xfrm>
            <a:prstGeom prst="roundRect">
              <a:avLst>
                <a:gd name="adj" fmla="val 9327"/>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defRPr sz="2000" b="0">
                  <a:latin typeface="American Typewriter"/>
                  <a:ea typeface="American Typewriter"/>
                  <a:cs typeface="American Typewriter"/>
                  <a:sym typeface="American Typewriter"/>
                </a:defRPr>
              </a:pPr>
              <a:r>
                <a:rPr sz="1406" dirty="0" err="1">
                  <a:latin typeface="Montserrat" panose="00000500000000000000" pitchFamily="50" charset="0"/>
                </a:rPr>
                <a:t>Puede</a:t>
              </a:r>
              <a:r>
                <a:rPr sz="1406" dirty="0">
                  <a:latin typeface="Montserrat" panose="00000500000000000000" pitchFamily="50" charset="0"/>
                </a:rPr>
                <a:t> </a:t>
              </a:r>
              <a:r>
                <a:rPr sz="1406" dirty="0" err="1">
                  <a:latin typeface="Montserrat" panose="00000500000000000000" pitchFamily="50" charset="0"/>
                </a:rPr>
                <a:t>estar</a:t>
              </a:r>
              <a:r>
                <a:rPr sz="1406" dirty="0">
                  <a:latin typeface="Montserrat" panose="00000500000000000000" pitchFamily="50" charset="0"/>
                </a:rPr>
                <a:t> </a:t>
              </a:r>
              <a:r>
                <a:rPr sz="1406" dirty="0" err="1">
                  <a:latin typeface="Montserrat" panose="00000500000000000000" pitchFamily="50" charset="0"/>
                </a:rPr>
                <a:t>presente</a:t>
              </a:r>
              <a:r>
                <a:rPr sz="1406" dirty="0">
                  <a:latin typeface="Montserrat" panose="00000500000000000000" pitchFamily="50" charset="0"/>
                </a:rPr>
                <a:t> </a:t>
              </a:r>
              <a:r>
                <a:rPr sz="1406" dirty="0" err="1">
                  <a:latin typeface="Montserrat" panose="00000500000000000000" pitchFamily="50" charset="0"/>
                </a:rPr>
                <a:t>en</a:t>
              </a:r>
              <a:r>
                <a:rPr sz="1406" dirty="0">
                  <a:latin typeface="Montserrat" panose="00000500000000000000" pitchFamily="50" charset="0"/>
                </a:rPr>
                <a:t> el 50%</a:t>
              </a:r>
            </a:p>
            <a:p>
              <a:pPr>
                <a:defRPr sz="2000" b="0">
                  <a:latin typeface="American Typewriter"/>
                  <a:ea typeface="American Typewriter"/>
                  <a:cs typeface="American Typewriter"/>
                  <a:sym typeface="American Typewriter"/>
                </a:defRPr>
              </a:pPr>
              <a:endParaRPr sz="1406" dirty="0">
                <a:latin typeface="Montserrat" panose="00000500000000000000" pitchFamily="50" charset="0"/>
              </a:endParaRPr>
            </a:p>
            <a:p>
              <a:pPr>
                <a:defRPr sz="2000" b="0">
                  <a:latin typeface="American Typewriter"/>
                  <a:ea typeface="American Typewriter"/>
                  <a:cs typeface="American Typewriter"/>
                  <a:sym typeface="American Typewriter"/>
                </a:defRPr>
              </a:pPr>
              <a:r>
                <a:rPr sz="1406" dirty="0" err="1">
                  <a:latin typeface="Montserrat" panose="00000500000000000000" pitchFamily="50" charset="0"/>
                </a:rPr>
                <a:t>Enfermedad</a:t>
              </a:r>
              <a:r>
                <a:rPr sz="1406" dirty="0">
                  <a:latin typeface="Montserrat" panose="00000500000000000000" pitchFamily="50" charset="0"/>
                </a:rPr>
                <a:t> </a:t>
              </a:r>
              <a:r>
                <a:rPr sz="1406" dirty="0" err="1">
                  <a:latin typeface="Montserrat" panose="00000500000000000000" pitchFamily="50" charset="0"/>
                </a:rPr>
                <a:t>sistémica</a:t>
              </a:r>
              <a:endParaRPr sz="1406" dirty="0">
                <a:latin typeface="Montserrat" panose="00000500000000000000" pitchFamily="50" charset="0"/>
              </a:endParaRPr>
            </a:p>
            <a:p>
              <a:pPr>
                <a:defRPr sz="2000" b="0">
                  <a:latin typeface="American Typewriter"/>
                  <a:ea typeface="American Typewriter"/>
                  <a:cs typeface="American Typewriter"/>
                  <a:sym typeface="American Typewriter"/>
                </a:defRPr>
              </a:pPr>
              <a:r>
                <a:rPr sz="1406" dirty="0" err="1">
                  <a:latin typeface="Montserrat" panose="00000500000000000000" pitchFamily="50" charset="0"/>
                </a:rPr>
                <a:t>Infecciones</a:t>
              </a:r>
              <a:r>
                <a:rPr sz="1406" dirty="0">
                  <a:latin typeface="Montserrat" panose="00000500000000000000" pitchFamily="50" charset="0"/>
                </a:rPr>
                <a:t> </a:t>
              </a:r>
              <a:r>
                <a:rPr sz="1406" dirty="0" err="1">
                  <a:latin typeface="Montserrat" panose="00000500000000000000" pitchFamily="50" charset="0"/>
                </a:rPr>
                <a:t>pulmonares</a:t>
              </a:r>
              <a:r>
                <a:rPr sz="1406" dirty="0">
                  <a:latin typeface="Montserrat" panose="00000500000000000000" pitchFamily="50" charset="0"/>
                </a:rPr>
                <a:t> o </a:t>
              </a:r>
              <a:r>
                <a:rPr sz="1406" dirty="0" err="1">
                  <a:latin typeface="Montserrat" panose="00000500000000000000" pitchFamily="50" charset="0"/>
                </a:rPr>
                <a:t>infecciones</a:t>
              </a:r>
              <a:r>
                <a:rPr sz="1406" dirty="0">
                  <a:latin typeface="Montserrat" panose="00000500000000000000" pitchFamily="50" charset="0"/>
                </a:rPr>
                <a:t> </a:t>
              </a:r>
              <a:r>
                <a:rPr sz="1406" dirty="0" err="1">
                  <a:latin typeface="Montserrat" panose="00000500000000000000" pitchFamily="50" charset="0"/>
                </a:rPr>
                <a:t>urinarias</a:t>
              </a:r>
              <a:endParaRPr sz="1406" dirty="0">
                <a:latin typeface="Montserrat" panose="00000500000000000000" pitchFamily="50" charset="0"/>
              </a:endParaRPr>
            </a:p>
            <a:p>
              <a:pPr>
                <a:defRPr sz="2000" b="0">
                  <a:latin typeface="American Typewriter"/>
                  <a:ea typeface="American Typewriter"/>
                  <a:cs typeface="American Typewriter"/>
                  <a:sym typeface="American Typewriter"/>
                </a:defRPr>
              </a:pPr>
              <a:r>
                <a:rPr sz="1406" dirty="0" err="1">
                  <a:latin typeface="Montserrat" panose="00000500000000000000" pitchFamily="50" charset="0"/>
                </a:rPr>
                <a:t>Insuficiencia</a:t>
              </a:r>
              <a:r>
                <a:rPr sz="1406" dirty="0">
                  <a:latin typeface="Montserrat" panose="00000500000000000000" pitchFamily="50" charset="0"/>
                </a:rPr>
                <a:t> </a:t>
              </a:r>
              <a:r>
                <a:rPr sz="1406" dirty="0" err="1">
                  <a:latin typeface="Montserrat" panose="00000500000000000000" pitchFamily="50" charset="0"/>
                </a:rPr>
                <a:t>cardíaca</a:t>
              </a:r>
              <a:r>
                <a:rPr sz="1406" dirty="0">
                  <a:latin typeface="Montserrat" panose="00000500000000000000" pitchFamily="50" charset="0"/>
                </a:rPr>
                <a:t> </a:t>
              </a:r>
              <a:r>
                <a:rPr sz="1406" dirty="0" err="1">
                  <a:latin typeface="Montserrat" panose="00000500000000000000" pitchFamily="50" charset="0"/>
                </a:rPr>
                <a:t>congestiva</a:t>
              </a:r>
              <a:endParaRPr sz="1406" dirty="0">
                <a:latin typeface="Montserrat" panose="00000500000000000000" pitchFamily="50" charset="0"/>
              </a:endParaRPr>
            </a:p>
            <a:p>
              <a:pPr>
                <a:defRPr sz="2000" b="0">
                  <a:latin typeface="American Typewriter"/>
                  <a:ea typeface="American Typewriter"/>
                  <a:cs typeface="American Typewriter"/>
                  <a:sym typeface="American Typewriter"/>
                </a:defRPr>
              </a:pPr>
              <a:r>
                <a:rPr sz="1406" dirty="0" err="1">
                  <a:latin typeface="Montserrat" panose="00000500000000000000" pitchFamily="50" charset="0"/>
                </a:rPr>
                <a:t>Ataque</a:t>
              </a:r>
              <a:r>
                <a:rPr sz="1406" dirty="0">
                  <a:latin typeface="Montserrat" panose="00000500000000000000" pitchFamily="50" charset="0"/>
                </a:rPr>
                <a:t> cerebrovascular</a:t>
              </a:r>
            </a:p>
            <a:p>
              <a:pPr>
                <a:defRPr sz="2000" b="0">
                  <a:latin typeface="American Typewriter"/>
                  <a:ea typeface="American Typewriter"/>
                  <a:cs typeface="American Typewriter"/>
                  <a:sym typeface="American Typewriter"/>
                </a:defRPr>
              </a:pPr>
              <a:r>
                <a:rPr sz="1406" dirty="0" err="1">
                  <a:latin typeface="Montserrat" panose="00000500000000000000" pitchFamily="50" charset="0"/>
                </a:rPr>
                <a:t>Hipotiroidismo</a:t>
              </a:r>
              <a:r>
                <a:rPr sz="1406" dirty="0">
                  <a:latin typeface="Montserrat" panose="00000500000000000000" pitchFamily="50" charset="0"/>
                </a:rPr>
                <a:t> no </a:t>
              </a:r>
              <a:r>
                <a:rPr sz="1406" dirty="0" err="1">
                  <a:latin typeface="Montserrat" panose="00000500000000000000" pitchFamily="50" charset="0"/>
                </a:rPr>
                <a:t>diagnosticado</a:t>
              </a:r>
              <a:endParaRPr sz="1406" dirty="0">
                <a:latin typeface="Montserrat" panose="00000500000000000000" pitchFamily="50" charset="0"/>
              </a:endParaRPr>
            </a:p>
            <a:p>
              <a:pPr>
                <a:defRPr sz="2000" b="0">
                  <a:latin typeface="American Typewriter"/>
                  <a:ea typeface="American Typewriter"/>
                  <a:cs typeface="American Typewriter"/>
                  <a:sym typeface="American Typewriter"/>
                </a:defRPr>
              </a:pPr>
              <a:r>
                <a:rPr sz="1406" dirty="0" err="1">
                  <a:latin typeface="Montserrat" panose="00000500000000000000" pitchFamily="50" charset="0"/>
                </a:rPr>
                <a:t>Hemorragia</a:t>
              </a:r>
              <a:r>
                <a:rPr sz="1406" dirty="0">
                  <a:latin typeface="Montserrat" panose="00000500000000000000" pitchFamily="50" charset="0"/>
                </a:rPr>
                <a:t> </a:t>
              </a:r>
              <a:r>
                <a:rPr sz="1406" dirty="0" err="1">
                  <a:latin typeface="Montserrat" panose="00000500000000000000" pitchFamily="50" charset="0"/>
                </a:rPr>
                <a:t>digestiva</a:t>
              </a:r>
              <a:endParaRPr sz="1406" dirty="0">
                <a:latin typeface="Montserrat" panose="00000500000000000000" pitchFamily="50" charset="0"/>
              </a:endParaRPr>
            </a:p>
            <a:p>
              <a:pPr>
                <a:defRPr sz="2000" b="0">
                  <a:latin typeface="American Typewriter"/>
                  <a:ea typeface="American Typewriter"/>
                  <a:cs typeface="American Typewriter"/>
                  <a:sym typeface="American Typewriter"/>
                </a:defRPr>
              </a:pPr>
              <a:r>
                <a:rPr sz="1406" dirty="0" err="1">
                  <a:latin typeface="Montserrat" panose="00000500000000000000" pitchFamily="50" charset="0"/>
                </a:rPr>
                <a:t>Hipotermina</a:t>
              </a:r>
              <a:endParaRPr sz="1406" dirty="0">
                <a:latin typeface="Montserrat" panose="00000500000000000000" pitchFamily="50" charset="0"/>
              </a:endParaRPr>
            </a:p>
            <a:p>
              <a:pPr>
                <a:defRPr sz="2000" b="0">
                  <a:latin typeface="American Typewriter"/>
                  <a:ea typeface="American Typewriter"/>
                  <a:cs typeface="American Typewriter"/>
                  <a:sym typeface="American Typewriter"/>
                </a:defRPr>
              </a:pPr>
              <a:r>
                <a:rPr sz="1406" b="1" dirty="0" err="1">
                  <a:latin typeface="Montserrat" panose="00000500000000000000" pitchFamily="50" charset="0"/>
                </a:rPr>
                <a:t>Medicamentos</a:t>
              </a:r>
              <a:r>
                <a:rPr sz="1406" b="1" dirty="0">
                  <a:latin typeface="Montserrat" panose="00000500000000000000" pitchFamily="50" charset="0"/>
                </a:rPr>
                <a:t>: </a:t>
              </a:r>
              <a:r>
                <a:rPr sz="1406" dirty="0" err="1">
                  <a:latin typeface="Montserrat" panose="00000500000000000000" pitchFamily="50" charset="0"/>
                </a:rPr>
                <a:t>Sedantes</a:t>
              </a:r>
              <a:r>
                <a:rPr sz="1406" dirty="0">
                  <a:latin typeface="Montserrat" panose="00000500000000000000" pitchFamily="50" charset="0"/>
                </a:rPr>
                <a:t>, </a:t>
              </a:r>
              <a:r>
                <a:rPr sz="1406" dirty="0" err="1">
                  <a:latin typeface="Montserrat" panose="00000500000000000000" pitchFamily="50" charset="0"/>
                </a:rPr>
                <a:t>Litio</a:t>
              </a:r>
              <a:r>
                <a:rPr sz="1406" dirty="0">
                  <a:latin typeface="Montserrat" panose="00000500000000000000" pitchFamily="50" charset="0"/>
                </a:rPr>
                <a:t>, </a:t>
              </a:r>
              <a:r>
                <a:rPr sz="1406" dirty="0" err="1">
                  <a:latin typeface="Montserrat" panose="00000500000000000000" pitchFamily="50" charset="0"/>
                </a:rPr>
                <a:t>Amiodarona</a:t>
              </a:r>
              <a:r>
                <a:rPr sz="1406" dirty="0">
                  <a:latin typeface="Montserrat" panose="00000500000000000000" pitchFamily="50" charset="0"/>
                </a:rPr>
                <a:t>, </a:t>
              </a:r>
              <a:r>
                <a:rPr sz="1406" dirty="0" err="1">
                  <a:latin typeface="Montserrat" panose="00000500000000000000" pitchFamily="50" charset="0"/>
                </a:rPr>
                <a:t>narcóticos</a:t>
              </a:r>
              <a:r>
                <a:rPr sz="1406" dirty="0">
                  <a:latin typeface="Montserrat" panose="00000500000000000000" pitchFamily="50" charset="0"/>
                </a:rPr>
                <a:t>, </a:t>
              </a:r>
              <a:r>
                <a:rPr sz="1406" dirty="0" err="1">
                  <a:latin typeface="Montserrat" panose="00000500000000000000" pitchFamily="50" charset="0"/>
                </a:rPr>
                <a:t>Sertralina</a:t>
              </a:r>
              <a:r>
                <a:rPr sz="1406" dirty="0">
                  <a:latin typeface="Montserrat" panose="00000500000000000000" pitchFamily="50" charset="0"/>
                </a:rPr>
                <a:t>, Aripiprazole, </a:t>
              </a:r>
              <a:r>
                <a:rPr sz="1406" dirty="0" err="1">
                  <a:latin typeface="Montserrat" panose="00000500000000000000" pitchFamily="50" charset="0"/>
                </a:rPr>
                <a:t>Sunitib</a:t>
              </a:r>
              <a:r>
                <a:rPr sz="1406" dirty="0">
                  <a:latin typeface="Montserrat" panose="00000500000000000000" pitchFamily="50" charset="0"/>
                </a:rPr>
                <a:t>, </a:t>
              </a:r>
              <a:r>
                <a:rPr sz="1406" dirty="0" err="1">
                  <a:latin typeface="Montserrat" panose="00000500000000000000" pitchFamily="50" charset="0"/>
                </a:rPr>
                <a:t>repollo</a:t>
              </a:r>
              <a:r>
                <a:rPr sz="1406" dirty="0">
                  <a:latin typeface="Montserrat" panose="00000500000000000000" pitchFamily="50" charset="0"/>
                </a:rPr>
                <a:t> chino (Brassica </a:t>
              </a:r>
              <a:r>
                <a:rPr sz="1406" dirty="0" err="1">
                  <a:latin typeface="Montserrat" panose="00000500000000000000" pitchFamily="50" charset="0"/>
                </a:rPr>
                <a:t>rapa</a:t>
              </a:r>
              <a:r>
                <a:rPr sz="1406" dirty="0">
                  <a:latin typeface="Montserrat" panose="00000500000000000000" pitchFamily="50" charset="0"/>
                </a:rPr>
                <a:t>), BB, </a:t>
              </a:r>
              <a:r>
                <a:rPr sz="1406" dirty="0" err="1">
                  <a:latin typeface="Montserrat" panose="00000500000000000000" pitchFamily="50" charset="0"/>
                </a:rPr>
                <a:t>Fenitoína</a:t>
              </a:r>
              <a:r>
                <a:rPr sz="1406" dirty="0">
                  <a:latin typeface="Montserrat" panose="00000500000000000000" pitchFamily="50" charset="0"/>
                </a:rPr>
                <a:t>, </a:t>
              </a:r>
              <a:r>
                <a:rPr sz="1406" dirty="0" err="1">
                  <a:latin typeface="Montserrat" panose="00000500000000000000" pitchFamily="50" charset="0"/>
                </a:rPr>
                <a:t>Fenotiazinas</a:t>
              </a:r>
              <a:endParaRPr sz="1406" dirty="0">
                <a:latin typeface="Montserrat" panose="00000500000000000000" pitchFamily="50" charset="0"/>
              </a:endParaRPr>
            </a:p>
            <a:p>
              <a:pPr>
                <a:defRPr sz="2000" b="0">
                  <a:latin typeface="American Typewriter"/>
                  <a:ea typeface="American Typewriter"/>
                  <a:cs typeface="American Typewriter"/>
                  <a:sym typeface="American Typewriter"/>
                </a:defRPr>
              </a:pPr>
              <a:r>
                <a:rPr sz="1406" dirty="0">
                  <a:latin typeface="Montserrat" panose="00000500000000000000" pitchFamily="50" charset="0"/>
                </a:rPr>
                <a:t>Acidosis, </a:t>
              </a:r>
              <a:r>
                <a:rPr sz="1406" dirty="0" err="1">
                  <a:latin typeface="Montserrat" panose="00000500000000000000" pitchFamily="50" charset="0"/>
                </a:rPr>
                <a:t>hipercapnia</a:t>
              </a:r>
              <a:r>
                <a:rPr sz="1406" dirty="0">
                  <a:latin typeface="Montserrat" panose="00000500000000000000" pitchFamily="50" charset="0"/>
                </a:rPr>
                <a:t>, </a:t>
              </a:r>
              <a:r>
                <a:rPr sz="1406" dirty="0" err="1">
                  <a:latin typeface="Montserrat" panose="00000500000000000000" pitchFamily="50" charset="0"/>
                </a:rPr>
                <a:t>hiponatremia</a:t>
              </a:r>
              <a:endParaRPr sz="1406" dirty="0">
                <a:latin typeface="Montserrat" panose="00000500000000000000" pitchFamily="50" charset="0"/>
              </a:endParaRPr>
            </a:p>
            <a:p>
              <a:pPr>
                <a:defRPr sz="2000" b="0">
                  <a:latin typeface="American Typewriter"/>
                  <a:ea typeface="American Typewriter"/>
                  <a:cs typeface="American Typewriter"/>
                  <a:sym typeface="American Typewriter"/>
                </a:defRPr>
              </a:pPr>
              <a:r>
                <a:rPr sz="1406" b="1" dirty="0" err="1">
                  <a:latin typeface="Montserrat" panose="00000500000000000000" pitchFamily="50" charset="0"/>
                </a:rPr>
                <a:t>Hidroelectrolíticos</a:t>
              </a:r>
              <a:r>
                <a:rPr sz="1406" b="1" dirty="0">
                  <a:latin typeface="Montserrat" panose="00000500000000000000" pitchFamily="50" charset="0"/>
                </a:rPr>
                <a:t>:</a:t>
              </a:r>
              <a:r>
                <a:rPr sz="1406" dirty="0">
                  <a:latin typeface="Montserrat" panose="00000500000000000000" pitchFamily="50" charset="0"/>
                </a:rPr>
                <a:t> </a:t>
              </a:r>
              <a:r>
                <a:rPr sz="1406" dirty="0" err="1">
                  <a:latin typeface="Montserrat" panose="00000500000000000000" pitchFamily="50" charset="0"/>
                </a:rPr>
                <a:t>Hipercalcemia</a:t>
              </a:r>
              <a:r>
                <a:rPr sz="1406" dirty="0">
                  <a:latin typeface="Montserrat" panose="00000500000000000000" pitchFamily="50" charset="0"/>
                </a:rPr>
                <a:t>, </a:t>
              </a:r>
              <a:r>
                <a:rPr sz="1406" dirty="0" err="1">
                  <a:latin typeface="Montserrat" panose="00000500000000000000" pitchFamily="50" charset="0"/>
                </a:rPr>
                <a:t>hipoglucemia</a:t>
              </a:r>
              <a:r>
                <a:rPr sz="1406" dirty="0">
                  <a:latin typeface="Montserrat" panose="00000500000000000000" pitchFamily="50" charset="0"/>
                </a:rPr>
                <a:t>, </a:t>
              </a:r>
              <a:r>
                <a:rPr sz="1406" dirty="0" err="1">
                  <a:latin typeface="Montserrat" panose="00000500000000000000" pitchFamily="50" charset="0"/>
                </a:rPr>
                <a:t>hiponatremia</a:t>
              </a:r>
              <a:endParaRPr sz="1406" dirty="0">
                <a:latin typeface="Montserrat" panose="00000500000000000000" pitchFamily="50" charset="0"/>
              </a:endParaRPr>
            </a:p>
            <a:p>
              <a:pPr>
                <a:defRPr sz="2000" b="0">
                  <a:latin typeface="American Typewriter"/>
                  <a:ea typeface="American Typewriter"/>
                  <a:cs typeface="American Typewriter"/>
                  <a:sym typeface="American Typewriter"/>
                </a:defRPr>
              </a:pPr>
              <a:r>
                <a:rPr sz="1406" dirty="0">
                  <a:latin typeface="Montserrat" panose="00000500000000000000" pitchFamily="50" charset="0"/>
                </a:rPr>
                <a:t>Trauma</a:t>
              </a:r>
            </a:p>
          </p:txBody>
        </p:sp>
      </p:grpSp>
      <p:sp>
        <p:nvSpPr>
          <p:cNvPr id="254" name="Emerg Med Clin N Am 32 (2014) 367–378"/>
          <p:cNvSpPr txBox="1"/>
          <p:nvPr/>
        </p:nvSpPr>
        <p:spPr>
          <a:xfrm>
            <a:off x="9809312" y="5767374"/>
            <a:ext cx="1913987" cy="4802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lgn="l" defTabSz="457200">
              <a:lnSpc>
                <a:spcPts val="4000"/>
              </a:lnSpc>
              <a:defRPr sz="1000" b="0">
                <a:latin typeface="American Typewriter"/>
                <a:ea typeface="American Typewriter"/>
                <a:cs typeface="American Typewriter"/>
                <a:sym typeface="American Typewriter"/>
              </a:defRPr>
            </a:lvl1pPr>
          </a:lstStyle>
          <a:p>
            <a:r>
              <a:rPr sz="703" dirty="0" err="1">
                <a:latin typeface="Montserrat" panose="00000500000000000000" pitchFamily="50" charset="0"/>
              </a:rPr>
              <a:t>Emerg</a:t>
            </a:r>
            <a:r>
              <a:rPr sz="703" dirty="0">
                <a:latin typeface="Montserrat" panose="00000500000000000000" pitchFamily="50" charset="0"/>
              </a:rPr>
              <a:t> Med Clin N Am 32 (2014) 367–378</a:t>
            </a:r>
          </a:p>
        </p:txBody>
      </p:sp>
    </p:spTree>
    <p:extLst>
      <p:ext uri="{BB962C8B-B14F-4D97-AF65-F5344CB8AC3E}">
        <p14:creationId xmlns:p14="http://schemas.microsoft.com/office/powerpoint/2010/main" val="3679226611"/>
      </p:ext>
    </p:extLst>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ignos y Síntomas"/>
          <p:cNvSpPr txBox="1">
            <a:spLocks noGrp="1"/>
          </p:cNvSpPr>
          <p:nvPr>
            <p:ph type="title"/>
          </p:nvPr>
        </p:nvSpPr>
        <p:spPr>
          <a:xfrm>
            <a:off x="733425" y="144684"/>
            <a:ext cx="10515600" cy="1325563"/>
          </a:xfrm>
          <a:prstGeom prst="rect">
            <a:avLst/>
          </a:prstGeom>
        </p:spPr>
        <p:txBody>
          <a:bodyPr>
            <a:normAutofit/>
          </a:bodyPr>
          <a:lstStyle>
            <a:lvl1pPr>
              <a:defRPr sz="4000" b="1">
                <a:latin typeface="American Typewriter"/>
                <a:ea typeface="American Typewriter"/>
                <a:cs typeface="American Typewriter"/>
                <a:sym typeface="American Typewriter"/>
              </a:defRPr>
            </a:lvl1pPr>
          </a:lstStyle>
          <a:p>
            <a:r>
              <a:rPr sz="2800" dirty="0" err="1">
                <a:latin typeface="Montserrat" panose="00000500000000000000" pitchFamily="50" charset="0"/>
              </a:rPr>
              <a:t>Signos</a:t>
            </a:r>
            <a:r>
              <a:rPr sz="2800" dirty="0">
                <a:latin typeface="Montserrat" panose="00000500000000000000" pitchFamily="50" charset="0"/>
              </a:rPr>
              <a:t> y </a:t>
            </a:r>
            <a:r>
              <a:rPr lang="es-CO" sz="2800" dirty="0">
                <a:latin typeface="Montserrat" panose="00000500000000000000" pitchFamily="50" charset="0"/>
              </a:rPr>
              <a:t>s</a:t>
            </a:r>
            <a:r>
              <a:rPr sz="2800" dirty="0" err="1">
                <a:latin typeface="Montserrat" panose="00000500000000000000" pitchFamily="50" charset="0"/>
              </a:rPr>
              <a:t>íntomas</a:t>
            </a:r>
            <a:endParaRPr sz="2800" dirty="0">
              <a:latin typeface="Montserrat" panose="00000500000000000000" pitchFamily="50" charset="0"/>
            </a:endParaRPr>
          </a:p>
        </p:txBody>
      </p:sp>
      <p:sp>
        <p:nvSpPr>
          <p:cNvPr id="261" name="Historia de desorientación, depresión, paranoia, alucinaciones (locura del mixedema) - No tan frecuente el coma…"/>
          <p:cNvSpPr txBox="1">
            <a:spLocks noGrp="1"/>
          </p:cNvSpPr>
          <p:nvPr>
            <p:ph type="body" idx="1"/>
          </p:nvPr>
        </p:nvSpPr>
        <p:spPr>
          <a:xfrm>
            <a:off x="4711485" y="2379292"/>
            <a:ext cx="6884706" cy="3148201"/>
          </a:xfrm>
          <a:prstGeom prst="rect">
            <a:avLst/>
          </a:prstGeom>
        </p:spPr>
        <p:txBody>
          <a:bodyPr>
            <a:normAutofit/>
          </a:bodyPr>
          <a:lstStyle/>
          <a:p>
            <a:pPr>
              <a:lnSpc>
                <a:spcPct val="120000"/>
              </a:lnSpc>
              <a:defRPr sz="2200">
                <a:latin typeface="American Typewriter"/>
                <a:ea typeface="American Typewriter"/>
                <a:cs typeface="American Typewriter"/>
                <a:sym typeface="American Typewriter"/>
              </a:defRPr>
            </a:pPr>
            <a:r>
              <a:rPr sz="1800" dirty="0">
                <a:latin typeface="Montserrat" panose="00000500000000000000" pitchFamily="50" charset="0"/>
              </a:rPr>
              <a:t>Historia de </a:t>
            </a:r>
            <a:r>
              <a:rPr sz="1800" dirty="0" err="1">
                <a:latin typeface="Montserrat" panose="00000500000000000000" pitchFamily="50" charset="0"/>
              </a:rPr>
              <a:t>desorientación</a:t>
            </a:r>
            <a:r>
              <a:rPr sz="1800" dirty="0">
                <a:latin typeface="Montserrat" panose="00000500000000000000" pitchFamily="50" charset="0"/>
              </a:rPr>
              <a:t>, </a:t>
            </a:r>
            <a:r>
              <a:rPr sz="1800" dirty="0" err="1">
                <a:latin typeface="Montserrat" panose="00000500000000000000" pitchFamily="50" charset="0"/>
              </a:rPr>
              <a:t>depresión</a:t>
            </a:r>
            <a:r>
              <a:rPr sz="1800" dirty="0">
                <a:latin typeface="Montserrat" panose="00000500000000000000" pitchFamily="50" charset="0"/>
              </a:rPr>
              <a:t>, paranoia, </a:t>
            </a:r>
            <a:r>
              <a:rPr sz="1800" dirty="0" err="1">
                <a:latin typeface="Montserrat" panose="00000500000000000000" pitchFamily="50" charset="0"/>
              </a:rPr>
              <a:t>alucinaciones</a:t>
            </a:r>
            <a:r>
              <a:rPr sz="1800" dirty="0">
                <a:latin typeface="Montserrat" panose="00000500000000000000" pitchFamily="50" charset="0"/>
              </a:rPr>
              <a:t> (</a:t>
            </a:r>
            <a:r>
              <a:rPr sz="1800" dirty="0" err="1">
                <a:latin typeface="Montserrat" panose="00000500000000000000" pitchFamily="50" charset="0"/>
              </a:rPr>
              <a:t>locura</a:t>
            </a:r>
            <a:r>
              <a:rPr sz="1800" dirty="0">
                <a:latin typeface="Montserrat" panose="00000500000000000000" pitchFamily="50" charset="0"/>
              </a:rPr>
              <a:t> del </a:t>
            </a:r>
            <a:r>
              <a:rPr sz="1800" dirty="0" err="1">
                <a:latin typeface="Montserrat" panose="00000500000000000000" pitchFamily="50" charset="0"/>
              </a:rPr>
              <a:t>mixedema</a:t>
            </a:r>
            <a:r>
              <a:rPr sz="1800" dirty="0">
                <a:latin typeface="Montserrat" panose="00000500000000000000" pitchFamily="50" charset="0"/>
              </a:rPr>
              <a:t>) - No tan </a:t>
            </a:r>
            <a:r>
              <a:rPr sz="1800" dirty="0" err="1">
                <a:latin typeface="Montserrat" panose="00000500000000000000" pitchFamily="50" charset="0"/>
              </a:rPr>
              <a:t>frecuente</a:t>
            </a:r>
            <a:r>
              <a:rPr sz="1800" dirty="0">
                <a:latin typeface="Montserrat" panose="00000500000000000000" pitchFamily="50" charset="0"/>
              </a:rPr>
              <a:t> el coma</a:t>
            </a:r>
            <a:r>
              <a:rPr lang="es-CO" sz="1800" dirty="0">
                <a:latin typeface="Montserrat" panose="00000500000000000000" pitchFamily="50" charset="0"/>
              </a:rPr>
              <a:t>.</a:t>
            </a:r>
            <a:endParaRPr sz="1800" dirty="0">
              <a:latin typeface="Montserrat" panose="00000500000000000000" pitchFamily="50" charset="0"/>
            </a:endParaRPr>
          </a:p>
          <a:p>
            <a:pPr>
              <a:lnSpc>
                <a:spcPct val="120000"/>
              </a:lnSpc>
              <a:defRPr sz="2200">
                <a:latin typeface="American Typewriter"/>
                <a:ea typeface="American Typewriter"/>
                <a:cs typeface="American Typewriter"/>
                <a:sym typeface="American Typewriter"/>
              </a:defRPr>
            </a:pPr>
            <a:r>
              <a:rPr sz="1800" dirty="0" err="1">
                <a:latin typeface="Montserrat" panose="00000500000000000000" pitchFamily="50" charset="0"/>
              </a:rPr>
              <a:t>Signos</a:t>
            </a:r>
            <a:r>
              <a:rPr sz="1800" dirty="0">
                <a:latin typeface="Montserrat" panose="00000500000000000000" pitchFamily="50" charset="0"/>
              </a:rPr>
              <a:t> </a:t>
            </a:r>
            <a:r>
              <a:rPr sz="1800" dirty="0" err="1">
                <a:latin typeface="Montserrat" panose="00000500000000000000" pitchFamily="50" charset="0"/>
              </a:rPr>
              <a:t>cerebelosos</a:t>
            </a:r>
            <a:r>
              <a:rPr sz="1800" dirty="0">
                <a:latin typeface="Montserrat" panose="00000500000000000000" pitchFamily="50" charset="0"/>
              </a:rPr>
              <a:t>: </a:t>
            </a:r>
            <a:r>
              <a:rPr sz="1800" dirty="0" err="1">
                <a:latin typeface="Montserrat" panose="00000500000000000000" pitchFamily="50" charset="0"/>
              </a:rPr>
              <a:t>dismetría</a:t>
            </a:r>
            <a:r>
              <a:rPr sz="1800" dirty="0">
                <a:latin typeface="Montserrat" panose="00000500000000000000" pitchFamily="50" charset="0"/>
              </a:rPr>
              <a:t>, ataxia, </a:t>
            </a:r>
            <a:r>
              <a:rPr sz="1800" dirty="0" err="1">
                <a:latin typeface="Montserrat" panose="00000500000000000000" pitchFamily="50" charset="0"/>
              </a:rPr>
              <a:t>memoria</a:t>
            </a:r>
            <a:r>
              <a:rPr sz="1800" dirty="0">
                <a:latin typeface="Montserrat" panose="00000500000000000000" pitchFamily="50" charset="0"/>
              </a:rPr>
              <a:t>, amnesia</a:t>
            </a:r>
            <a:r>
              <a:rPr lang="es-CO" sz="1800" dirty="0">
                <a:latin typeface="Montserrat" panose="00000500000000000000" pitchFamily="50" charset="0"/>
              </a:rPr>
              <a:t>.</a:t>
            </a:r>
            <a:endParaRPr sz="1800" dirty="0">
              <a:latin typeface="Montserrat" panose="00000500000000000000" pitchFamily="50" charset="0"/>
            </a:endParaRPr>
          </a:p>
          <a:p>
            <a:pPr>
              <a:lnSpc>
                <a:spcPct val="120000"/>
              </a:lnSpc>
              <a:defRPr sz="2200">
                <a:latin typeface="American Typewriter"/>
                <a:ea typeface="American Typewriter"/>
                <a:cs typeface="American Typewriter"/>
                <a:sym typeface="American Typewriter"/>
              </a:defRPr>
            </a:pPr>
            <a:r>
              <a:rPr sz="1800" dirty="0" err="1">
                <a:latin typeface="Montserrat" panose="00000500000000000000" pitchFamily="50" charset="0"/>
              </a:rPr>
              <a:t>Electrocardiograma</a:t>
            </a:r>
            <a:r>
              <a:rPr sz="1800" dirty="0">
                <a:latin typeface="Montserrat" panose="00000500000000000000" pitchFamily="50" charset="0"/>
              </a:rPr>
              <a:t>: </a:t>
            </a:r>
            <a:r>
              <a:rPr sz="1800" dirty="0" err="1">
                <a:latin typeface="Montserrat" panose="00000500000000000000" pitchFamily="50" charset="0"/>
              </a:rPr>
              <a:t>baja</a:t>
            </a:r>
            <a:r>
              <a:rPr sz="1800" dirty="0">
                <a:latin typeface="Montserrat" panose="00000500000000000000" pitchFamily="50" charset="0"/>
              </a:rPr>
              <a:t> </a:t>
            </a:r>
            <a:r>
              <a:rPr sz="1800" dirty="0" err="1">
                <a:latin typeface="Montserrat" panose="00000500000000000000" pitchFamily="50" charset="0"/>
              </a:rPr>
              <a:t>amplitud</a:t>
            </a:r>
            <a:r>
              <a:rPr sz="1800" dirty="0">
                <a:latin typeface="Montserrat" panose="00000500000000000000" pitchFamily="50" charset="0"/>
              </a:rPr>
              <a:t>, </a:t>
            </a:r>
            <a:r>
              <a:rPr sz="1800" dirty="0" err="1">
                <a:latin typeface="Montserrat" panose="00000500000000000000" pitchFamily="50" charset="0"/>
              </a:rPr>
              <a:t>disminución</a:t>
            </a:r>
            <a:r>
              <a:rPr sz="1800" dirty="0">
                <a:latin typeface="Montserrat" panose="00000500000000000000" pitchFamily="50" charset="0"/>
              </a:rPr>
              <a:t> </a:t>
            </a:r>
            <a:r>
              <a:rPr sz="1800" dirty="0" err="1">
                <a:latin typeface="Montserrat" panose="00000500000000000000" pitchFamily="50" charset="0"/>
              </a:rPr>
              <a:t>en</a:t>
            </a:r>
            <a:r>
              <a:rPr sz="1800" dirty="0">
                <a:latin typeface="Montserrat" panose="00000500000000000000" pitchFamily="50" charset="0"/>
              </a:rPr>
              <a:t> FC</a:t>
            </a:r>
          </a:p>
          <a:p>
            <a:pPr>
              <a:lnSpc>
                <a:spcPct val="120000"/>
              </a:lnSpc>
              <a:defRPr sz="2200">
                <a:latin typeface="American Typewriter"/>
                <a:ea typeface="American Typewriter"/>
                <a:cs typeface="American Typewriter"/>
                <a:sym typeface="American Typewriter"/>
              </a:defRPr>
            </a:pPr>
            <a:r>
              <a:rPr sz="1800" dirty="0" err="1">
                <a:latin typeface="Montserrat" panose="00000500000000000000" pitchFamily="50" charset="0"/>
              </a:rPr>
              <a:t>Estatus</a:t>
            </a:r>
            <a:r>
              <a:rPr sz="1800" dirty="0">
                <a:latin typeface="Montserrat" panose="00000500000000000000" pitchFamily="50" charset="0"/>
              </a:rPr>
              <a:t> </a:t>
            </a:r>
            <a:r>
              <a:rPr sz="1800" dirty="0" err="1">
                <a:latin typeface="Montserrat" panose="00000500000000000000" pitchFamily="50" charset="0"/>
              </a:rPr>
              <a:t>epiléptico</a:t>
            </a:r>
            <a:r>
              <a:rPr sz="1800" dirty="0">
                <a:latin typeface="Montserrat" panose="00000500000000000000" pitchFamily="50" charset="0"/>
              </a:rPr>
              <a:t> (25%)  —-&gt; </a:t>
            </a:r>
            <a:r>
              <a:rPr sz="1800" dirty="0" err="1">
                <a:latin typeface="Montserrat" panose="00000500000000000000" pitchFamily="50" charset="0"/>
              </a:rPr>
              <a:t>Hiponatremia</a:t>
            </a:r>
            <a:r>
              <a:rPr sz="1800" dirty="0">
                <a:latin typeface="Montserrat" panose="00000500000000000000" pitchFamily="50" charset="0"/>
              </a:rPr>
              <a:t>, </a:t>
            </a:r>
            <a:r>
              <a:rPr sz="1800" dirty="0" err="1">
                <a:latin typeface="Montserrat" panose="00000500000000000000" pitchFamily="50" charset="0"/>
              </a:rPr>
              <a:t>Hipoglicemia</a:t>
            </a:r>
            <a:r>
              <a:rPr sz="1800" dirty="0">
                <a:latin typeface="Montserrat" panose="00000500000000000000" pitchFamily="50" charset="0"/>
              </a:rPr>
              <a:t>, </a:t>
            </a:r>
            <a:r>
              <a:rPr sz="1800" dirty="0" err="1">
                <a:latin typeface="Montserrat" panose="00000500000000000000" pitchFamily="50" charset="0"/>
              </a:rPr>
              <a:t>Hipoxemia</a:t>
            </a:r>
            <a:r>
              <a:rPr lang="es-CO" sz="1800" dirty="0">
                <a:latin typeface="Montserrat" panose="00000500000000000000" pitchFamily="50" charset="0"/>
              </a:rPr>
              <a:t>.</a:t>
            </a:r>
            <a:endParaRPr sz="1800" dirty="0">
              <a:latin typeface="Montserrat" panose="00000500000000000000" pitchFamily="50" charset="0"/>
            </a:endParaRPr>
          </a:p>
        </p:txBody>
      </p:sp>
      <p:grpSp>
        <p:nvGrpSpPr>
          <p:cNvPr id="264" name="Hipotermia profunda (&lt; 26.7ºC)"/>
          <p:cNvGrpSpPr/>
          <p:nvPr/>
        </p:nvGrpSpPr>
        <p:grpSpPr>
          <a:xfrm>
            <a:off x="3852401" y="1494611"/>
            <a:ext cx="2843959" cy="392153"/>
            <a:chOff x="0" y="0"/>
            <a:chExt cx="4044741" cy="557726"/>
          </a:xfrm>
        </p:grpSpPr>
        <p:sp>
          <p:nvSpPr>
            <p:cNvPr id="263" name="Hipotermia profunda (&lt; 26.7ºC)"/>
            <p:cNvSpPr/>
            <p:nvPr/>
          </p:nvSpPr>
          <p:spPr>
            <a:xfrm>
              <a:off x="31750" y="31750"/>
              <a:ext cx="3981242" cy="494227"/>
            </a:xfrm>
            <a:prstGeom prst="roundRect">
              <a:avLst>
                <a:gd name="adj" fmla="val 40718"/>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1700" b="0">
                  <a:latin typeface="American Typewriter"/>
                  <a:ea typeface="American Typewriter"/>
                  <a:cs typeface="American Typewriter"/>
                  <a:sym typeface="American Typewriter"/>
                </a:defRPr>
              </a:lvl1pPr>
            </a:lstStyle>
            <a:p>
              <a:r>
                <a:rPr sz="1195">
                  <a:latin typeface="Montserrat" panose="00000500000000000000" pitchFamily="50" charset="0"/>
                </a:rPr>
                <a:t>Hipotermia profunda (&lt; 26.7ºC)</a:t>
              </a:r>
            </a:p>
          </p:txBody>
        </p:sp>
        <p:pic>
          <p:nvPicPr>
            <p:cNvPr id="262" name="Hipotermia profunda (&lt; 26.7ºC) Hipotermia profunda (&lt; 26.7ºC)" descr="Hipotermia profunda (&lt; 26.7ºC) Hipotermia profunda (&lt; 26.7ºC)"/>
            <p:cNvPicPr>
              <a:picLocks/>
            </p:cNvPicPr>
            <p:nvPr/>
          </p:nvPicPr>
          <p:blipFill>
            <a:blip r:embed="rId2" cstate="email">
              <a:extLst>
                <a:ext uri="{28A0092B-C50C-407E-A947-70E740481C1C}">
                  <a14:useLocalDpi xmlns:a14="http://schemas.microsoft.com/office/drawing/2010/main"/>
                </a:ext>
              </a:extLst>
            </a:blip>
            <a:stretch>
              <a:fillRect/>
            </a:stretch>
          </p:blipFill>
          <p:spPr>
            <a:xfrm>
              <a:off x="0" y="0"/>
              <a:ext cx="4044742" cy="557727"/>
            </a:xfrm>
            <a:prstGeom prst="rect">
              <a:avLst/>
            </a:prstGeom>
            <a:effectLst/>
          </p:spPr>
        </p:pic>
      </p:grpSp>
      <p:grpSp>
        <p:nvGrpSpPr>
          <p:cNvPr id="267" name="Alteración del nivel y/o contenido conciencia"/>
          <p:cNvGrpSpPr/>
          <p:nvPr/>
        </p:nvGrpSpPr>
        <p:grpSpPr>
          <a:xfrm>
            <a:off x="7816093" y="1494611"/>
            <a:ext cx="3910910" cy="392153"/>
            <a:chOff x="0" y="0"/>
            <a:chExt cx="5562182" cy="557726"/>
          </a:xfrm>
        </p:grpSpPr>
        <p:sp>
          <p:nvSpPr>
            <p:cNvPr id="266" name="Alteración del nivel y/o contenido conciencia"/>
            <p:cNvSpPr/>
            <p:nvPr/>
          </p:nvSpPr>
          <p:spPr>
            <a:xfrm>
              <a:off x="31750" y="31750"/>
              <a:ext cx="5498683" cy="494227"/>
            </a:xfrm>
            <a:prstGeom prst="roundRect">
              <a:avLst>
                <a:gd name="adj" fmla="val 40718"/>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1700" b="0">
                  <a:latin typeface="American Typewriter"/>
                  <a:ea typeface="American Typewriter"/>
                  <a:cs typeface="American Typewriter"/>
                  <a:sym typeface="American Typewriter"/>
                </a:defRPr>
              </a:lvl1pPr>
            </a:lstStyle>
            <a:p>
              <a:r>
                <a:rPr sz="1195">
                  <a:latin typeface="Montserrat" panose="00000500000000000000" pitchFamily="50" charset="0"/>
                </a:rPr>
                <a:t>Alteración del nivel y/o contenido conciencia</a:t>
              </a:r>
            </a:p>
          </p:txBody>
        </p:sp>
        <p:pic>
          <p:nvPicPr>
            <p:cNvPr id="265" name="Alteración del nivel y/o contenido conciencia Alteración del nivel y/o contenido conciencia" descr="Alteración del nivel y/o contenido conciencia Alteración del nivel y/o contenido conciencia"/>
            <p:cNvPicPr>
              <a:picLocks/>
            </p:cNvPicPr>
            <p:nvPr/>
          </p:nvPicPr>
          <p:blipFill>
            <a:blip r:embed="rId3" cstate="email">
              <a:extLst>
                <a:ext uri="{28A0092B-C50C-407E-A947-70E740481C1C}">
                  <a14:useLocalDpi xmlns:a14="http://schemas.microsoft.com/office/drawing/2010/main"/>
                </a:ext>
              </a:extLst>
            </a:blip>
            <a:stretch>
              <a:fillRect/>
            </a:stretch>
          </p:blipFill>
          <p:spPr>
            <a:xfrm>
              <a:off x="0" y="0"/>
              <a:ext cx="5562183" cy="557727"/>
            </a:xfrm>
            <a:prstGeom prst="rect">
              <a:avLst/>
            </a:prstGeom>
            <a:effectLst/>
          </p:spPr>
        </p:pic>
      </p:grpSp>
    </p:spTree>
    <p:extLst>
      <p:ext uri="{BB962C8B-B14F-4D97-AF65-F5344CB8AC3E}">
        <p14:creationId xmlns:p14="http://schemas.microsoft.com/office/powerpoint/2010/main" val="358143838"/>
      </p:ext>
    </p:extLst>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Examen físico"/>
          <p:cNvSpPr txBox="1">
            <a:spLocks noGrp="1"/>
          </p:cNvSpPr>
          <p:nvPr>
            <p:ph type="title"/>
          </p:nvPr>
        </p:nvSpPr>
        <p:spPr>
          <a:prstGeom prst="rect">
            <a:avLst/>
          </a:prstGeom>
        </p:spPr>
        <p:txBody>
          <a:bodyPr>
            <a:normAutofit/>
          </a:bodyPr>
          <a:lstStyle>
            <a:lvl1pPr>
              <a:defRPr sz="4000" b="1">
                <a:latin typeface="American Typewriter"/>
                <a:ea typeface="American Typewriter"/>
                <a:cs typeface="American Typewriter"/>
                <a:sym typeface="American Typewriter"/>
              </a:defRPr>
            </a:lvl1pPr>
          </a:lstStyle>
          <a:p>
            <a:r>
              <a:rPr sz="2800" dirty="0">
                <a:latin typeface="Montserrat" panose="00000500000000000000" pitchFamily="50" charset="0"/>
              </a:rPr>
              <a:t>Examen </a:t>
            </a:r>
            <a:r>
              <a:rPr sz="2800" dirty="0" err="1">
                <a:latin typeface="Montserrat" panose="00000500000000000000" pitchFamily="50" charset="0"/>
              </a:rPr>
              <a:t>físico</a:t>
            </a:r>
            <a:endParaRPr sz="2800" dirty="0">
              <a:latin typeface="Montserrat" panose="00000500000000000000" pitchFamily="50" charset="0"/>
            </a:endParaRPr>
          </a:p>
        </p:txBody>
      </p:sp>
      <p:sp>
        <p:nvSpPr>
          <p:cNvPr id="273" name="Pérdida de la cola de las cejas, fascies abotagadas, macroglosia, coloración amarilla de la piel, voz gruesa, piel frisa y seca.…"/>
          <p:cNvSpPr txBox="1">
            <a:spLocks noGrp="1"/>
          </p:cNvSpPr>
          <p:nvPr>
            <p:ph type="body" idx="1"/>
          </p:nvPr>
        </p:nvSpPr>
        <p:spPr>
          <a:xfrm>
            <a:off x="4217547" y="2203850"/>
            <a:ext cx="7136253" cy="3458695"/>
          </a:xfrm>
          <a:prstGeom prst="rect">
            <a:avLst/>
          </a:prstGeom>
        </p:spPr>
        <p:txBody>
          <a:bodyPr>
            <a:normAutofit/>
          </a:bodyPr>
          <a:lstStyle/>
          <a:p>
            <a:pPr>
              <a:lnSpc>
                <a:spcPct val="120000"/>
              </a:lnSpc>
              <a:defRPr sz="2000">
                <a:latin typeface="American Typewriter"/>
                <a:ea typeface="American Typewriter"/>
                <a:cs typeface="American Typewriter"/>
                <a:sym typeface="American Typewriter"/>
              </a:defRPr>
            </a:pPr>
            <a:r>
              <a:rPr sz="1600" dirty="0" err="1">
                <a:latin typeface="Montserrat" panose="00000500000000000000" pitchFamily="50" charset="0"/>
              </a:rPr>
              <a:t>Pérdida</a:t>
            </a:r>
            <a:r>
              <a:rPr sz="1600" dirty="0">
                <a:latin typeface="Montserrat" panose="00000500000000000000" pitchFamily="50" charset="0"/>
              </a:rPr>
              <a:t> de la cola de las </a:t>
            </a:r>
            <a:r>
              <a:rPr sz="1600" dirty="0" err="1">
                <a:latin typeface="Montserrat" panose="00000500000000000000" pitchFamily="50" charset="0"/>
              </a:rPr>
              <a:t>cejas</a:t>
            </a:r>
            <a:r>
              <a:rPr sz="1600" dirty="0">
                <a:latin typeface="Montserrat" panose="00000500000000000000" pitchFamily="50" charset="0"/>
              </a:rPr>
              <a:t>, </a:t>
            </a:r>
            <a:r>
              <a:rPr sz="1600" dirty="0" err="1">
                <a:latin typeface="Montserrat" panose="00000500000000000000" pitchFamily="50" charset="0"/>
              </a:rPr>
              <a:t>fascies</a:t>
            </a:r>
            <a:r>
              <a:rPr sz="1600" dirty="0">
                <a:latin typeface="Montserrat" panose="00000500000000000000" pitchFamily="50" charset="0"/>
              </a:rPr>
              <a:t> </a:t>
            </a:r>
            <a:r>
              <a:rPr sz="1600" dirty="0" err="1">
                <a:latin typeface="Montserrat" panose="00000500000000000000" pitchFamily="50" charset="0"/>
              </a:rPr>
              <a:t>abotagadas</a:t>
            </a:r>
            <a:r>
              <a:rPr sz="1600" dirty="0">
                <a:latin typeface="Montserrat" panose="00000500000000000000" pitchFamily="50" charset="0"/>
              </a:rPr>
              <a:t>, </a:t>
            </a:r>
            <a:r>
              <a:rPr sz="1600" dirty="0" err="1">
                <a:latin typeface="Montserrat" panose="00000500000000000000" pitchFamily="50" charset="0"/>
              </a:rPr>
              <a:t>macroglosia</a:t>
            </a:r>
            <a:r>
              <a:rPr sz="1600" dirty="0">
                <a:latin typeface="Montserrat" panose="00000500000000000000" pitchFamily="50" charset="0"/>
              </a:rPr>
              <a:t>, </a:t>
            </a:r>
            <a:r>
              <a:rPr sz="1600" dirty="0" err="1">
                <a:latin typeface="Montserrat" panose="00000500000000000000" pitchFamily="50" charset="0"/>
              </a:rPr>
              <a:t>coloración</a:t>
            </a:r>
            <a:r>
              <a:rPr sz="1600" dirty="0">
                <a:latin typeface="Montserrat" panose="00000500000000000000" pitchFamily="50" charset="0"/>
              </a:rPr>
              <a:t> amarilla de la </a:t>
            </a:r>
            <a:r>
              <a:rPr sz="1600" dirty="0" err="1">
                <a:latin typeface="Montserrat" panose="00000500000000000000" pitchFamily="50" charset="0"/>
              </a:rPr>
              <a:t>piel</a:t>
            </a:r>
            <a:r>
              <a:rPr sz="1600" dirty="0">
                <a:latin typeface="Montserrat" panose="00000500000000000000" pitchFamily="50" charset="0"/>
              </a:rPr>
              <a:t>, </a:t>
            </a:r>
            <a:r>
              <a:rPr sz="1600" dirty="0" err="1">
                <a:latin typeface="Montserrat" panose="00000500000000000000" pitchFamily="50" charset="0"/>
              </a:rPr>
              <a:t>voz</a:t>
            </a:r>
            <a:r>
              <a:rPr sz="1600" dirty="0">
                <a:latin typeface="Montserrat" panose="00000500000000000000" pitchFamily="50" charset="0"/>
              </a:rPr>
              <a:t> </a:t>
            </a:r>
            <a:r>
              <a:rPr sz="1600" dirty="0" err="1">
                <a:latin typeface="Montserrat" panose="00000500000000000000" pitchFamily="50" charset="0"/>
              </a:rPr>
              <a:t>gruesa</a:t>
            </a:r>
            <a:r>
              <a:rPr sz="1600" dirty="0">
                <a:latin typeface="Montserrat" panose="00000500000000000000" pitchFamily="50" charset="0"/>
              </a:rPr>
              <a:t>, </a:t>
            </a:r>
            <a:r>
              <a:rPr sz="1600" dirty="0" err="1">
                <a:latin typeface="Montserrat" panose="00000500000000000000" pitchFamily="50" charset="0"/>
              </a:rPr>
              <a:t>piel</a:t>
            </a:r>
            <a:r>
              <a:rPr sz="1600" dirty="0">
                <a:latin typeface="Montserrat" panose="00000500000000000000" pitchFamily="50" charset="0"/>
              </a:rPr>
              <a:t> </a:t>
            </a:r>
            <a:r>
              <a:rPr sz="1600" dirty="0" err="1">
                <a:latin typeface="Montserrat" panose="00000500000000000000" pitchFamily="50" charset="0"/>
              </a:rPr>
              <a:t>fr</a:t>
            </a:r>
            <a:r>
              <a:rPr lang="es-CO" sz="1600" dirty="0">
                <a:latin typeface="Montserrat" panose="00000500000000000000" pitchFamily="50" charset="0"/>
              </a:rPr>
              <a:t>í</a:t>
            </a:r>
            <a:r>
              <a:rPr sz="1600" dirty="0">
                <a:latin typeface="Montserrat" panose="00000500000000000000" pitchFamily="50" charset="0"/>
              </a:rPr>
              <a:t>a y </a:t>
            </a:r>
            <a:r>
              <a:rPr sz="1600" dirty="0" err="1">
                <a:latin typeface="Montserrat" panose="00000500000000000000" pitchFamily="50" charset="0"/>
              </a:rPr>
              <a:t>seca</a:t>
            </a:r>
            <a:r>
              <a:rPr sz="1600" dirty="0">
                <a:latin typeface="Montserrat" panose="00000500000000000000" pitchFamily="50" charset="0"/>
              </a:rPr>
              <a:t>.</a:t>
            </a:r>
          </a:p>
          <a:p>
            <a:pPr>
              <a:lnSpc>
                <a:spcPct val="120000"/>
              </a:lnSpc>
              <a:defRPr sz="2000">
                <a:latin typeface="American Typewriter"/>
                <a:ea typeface="American Typewriter"/>
                <a:cs typeface="American Typewriter"/>
                <a:sym typeface="American Typewriter"/>
              </a:defRPr>
            </a:pPr>
            <a:r>
              <a:rPr sz="1600" dirty="0" err="1">
                <a:latin typeface="Montserrat" panose="00000500000000000000" pitchFamily="50" charset="0"/>
              </a:rPr>
              <a:t>Ruidos</a:t>
            </a:r>
            <a:r>
              <a:rPr sz="1600" dirty="0">
                <a:latin typeface="Montserrat" panose="00000500000000000000" pitchFamily="50" charset="0"/>
              </a:rPr>
              <a:t> </a:t>
            </a:r>
            <a:r>
              <a:rPr sz="1600" dirty="0" err="1">
                <a:latin typeface="Montserrat" panose="00000500000000000000" pitchFamily="50" charset="0"/>
              </a:rPr>
              <a:t>cardíacos</a:t>
            </a:r>
            <a:r>
              <a:rPr sz="1600" dirty="0">
                <a:latin typeface="Montserrat" panose="00000500000000000000" pitchFamily="50" charset="0"/>
              </a:rPr>
              <a:t> </a:t>
            </a:r>
            <a:r>
              <a:rPr sz="1600" dirty="0" err="1">
                <a:latin typeface="Montserrat" panose="00000500000000000000" pitchFamily="50" charset="0"/>
              </a:rPr>
              <a:t>velados</a:t>
            </a:r>
            <a:r>
              <a:rPr sz="1600" dirty="0">
                <a:latin typeface="Montserrat" panose="00000500000000000000" pitchFamily="50" charset="0"/>
              </a:rPr>
              <a:t>, </a:t>
            </a:r>
            <a:r>
              <a:rPr sz="1600" dirty="0" err="1">
                <a:latin typeface="Montserrat" panose="00000500000000000000" pitchFamily="50" charset="0"/>
              </a:rPr>
              <a:t>disminución</a:t>
            </a:r>
            <a:r>
              <a:rPr sz="1600" dirty="0">
                <a:latin typeface="Montserrat" panose="00000500000000000000" pitchFamily="50" charset="0"/>
              </a:rPr>
              <a:t> </a:t>
            </a:r>
            <a:r>
              <a:rPr sz="1600" dirty="0" err="1">
                <a:latin typeface="Montserrat" panose="00000500000000000000" pitchFamily="50" charset="0"/>
              </a:rPr>
              <a:t>en</a:t>
            </a:r>
            <a:r>
              <a:rPr sz="1600" dirty="0">
                <a:latin typeface="Montserrat" panose="00000500000000000000" pitchFamily="50" charset="0"/>
              </a:rPr>
              <a:t> </a:t>
            </a:r>
            <a:r>
              <a:rPr sz="1600" dirty="0" err="1">
                <a:latin typeface="Montserrat" panose="00000500000000000000" pitchFamily="50" charset="0"/>
              </a:rPr>
              <a:t>ruídos</a:t>
            </a:r>
            <a:r>
              <a:rPr sz="1600" dirty="0">
                <a:latin typeface="Montserrat" panose="00000500000000000000" pitchFamily="50" charset="0"/>
              </a:rPr>
              <a:t> </a:t>
            </a:r>
            <a:r>
              <a:rPr sz="1600" dirty="0" err="1">
                <a:latin typeface="Montserrat" panose="00000500000000000000" pitchFamily="50" charset="0"/>
              </a:rPr>
              <a:t>pulmonares</a:t>
            </a:r>
            <a:r>
              <a:rPr sz="1600" dirty="0">
                <a:latin typeface="Montserrat" panose="00000500000000000000" pitchFamily="50" charset="0"/>
              </a:rPr>
              <a:t>.</a:t>
            </a:r>
          </a:p>
          <a:p>
            <a:pPr>
              <a:lnSpc>
                <a:spcPct val="120000"/>
              </a:lnSpc>
              <a:defRPr sz="2000">
                <a:latin typeface="American Typewriter"/>
                <a:ea typeface="American Typewriter"/>
                <a:cs typeface="American Typewriter"/>
                <a:sym typeface="American Typewriter"/>
              </a:defRPr>
            </a:pPr>
            <a:r>
              <a:rPr sz="1600" dirty="0">
                <a:latin typeface="Montserrat" panose="00000500000000000000" pitchFamily="50" charset="0"/>
              </a:rPr>
              <a:t>Edema de </a:t>
            </a:r>
            <a:r>
              <a:rPr sz="1600" dirty="0" err="1">
                <a:latin typeface="Montserrat" panose="00000500000000000000" pitchFamily="50" charset="0"/>
              </a:rPr>
              <a:t>miembros</a:t>
            </a:r>
            <a:r>
              <a:rPr sz="1600" dirty="0">
                <a:latin typeface="Montserrat" panose="00000500000000000000" pitchFamily="50" charset="0"/>
              </a:rPr>
              <a:t> </a:t>
            </a:r>
            <a:r>
              <a:rPr sz="1600" dirty="0" err="1">
                <a:latin typeface="Montserrat" panose="00000500000000000000" pitchFamily="50" charset="0"/>
              </a:rPr>
              <a:t>inferiores</a:t>
            </a:r>
            <a:r>
              <a:rPr sz="1600" dirty="0">
                <a:latin typeface="Montserrat" panose="00000500000000000000" pitchFamily="50" charset="0"/>
              </a:rPr>
              <a:t> sin </a:t>
            </a:r>
            <a:r>
              <a:rPr sz="1600" dirty="0" err="1">
                <a:latin typeface="Montserrat" panose="00000500000000000000" pitchFamily="50" charset="0"/>
              </a:rPr>
              <a:t>fóvea</a:t>
            </a:r>
            <a:r>
              <a:rPr sz="1600" dirty="0">
                <a:latin typeface="Montserrat" panose="00000500000000000000" pitchFamily="50" charset="0"/>
              </a:rPr>
              <a:t>.</a:t>
            </a:r>
          </a:p>
          <a:p>
            <a:pPr>
              <a:lnSpc>
                <a:spcPct val="120000"/>
              </a:lnSpc>
              <a:defRPr sz="2000">
                <a:latin typeface="American Typewriter"/>
                <a:ea typeface="American Typewriter"/>
                <a:cs typeface="American Typewriter"/>
                <a:sym typeface="American Typewriter"/>
              </a:defRPr>
            </a:pPr>
            <a:r>
              <a:rPr sz="1600" dirty="0">
                <a:latin typeface="Montserrat" panose="00000500000000000000" pitchFamily="50" charset="0"/>
              </a:rPr>
              <a:t>RMT lentos.</a:t>
            </a:r>
          </a:p>
          <a:p>
            <a:pPr>
              <a:lnSpc>
                <a:spcPct val="120000"/>
              </a:lnSpc>
              <a:defRPr sz="2000">
                <a:latin typeface="American Typewriter"/>
                <a:ea typeface="American Typewriter"/>
                <a:cs typeface="American Typewriter"/>
                <a:sym typeface="American Typewriter"/>
              </a:defRPr>
            </a:pPr>
            <a:r>
              <a:rPr sz="1600" dirty="0" err="1">
                <a:latin typeface="Montserrat" panose="00000500000000000000" pitchFamily="50" charset="0"/>
              </a:rPr>
              <a:t>Pérdida</a:t>
            </a:r>
            <a:r>
              <a:rPr sz="1600" dirty="0">
                <a:latin typeface="Montserrat" panose="00000500000000000000" pitchFamily="50" charset="0"/>
              </a:rPr>
              <a:t> del </a:t>
            </a:r>
            <a:r>
              <a:rPr sz="1600" dirty="0" err="1">
                <a:latin typeface="Montserrat" panose="00000500000000000000" pitchFamily="50" charset="0"/>
              </a:rPr>
              <a:t>vello</a:t>
            </a:r>
            <a:r>
              <a:rPr sz="1600" dirty="0">
                <a:latin typeface="Montserrat" panose="00000500000000000000" pitchFamily="50" charset="0"/>
              </a:rPr>
              <a:t> corporal (</a:t>
            </a:r>
            <a:r>
              <a:rPr sz="1600" dirty="0" err="1">
                <a:latin typeface="Montserrat" panose="00000500000000000000" pitchFamily="50" charset="0"/>
              </a:rPr>
              <a:t>hipopituitarismo</a:t>
            </a:r>
            <a:r>
              <a:rPr sz="1600" dirty="0">
                <a:latin typeface="Montserrat" panose="00000500000000000000" pitchFamily="50" charset="0"/>
              </a:rPr>
              <a:t>)</a:t>
            </a:r>
          </a:p>
          <a:p>
            <a:pPr>
              <a:lnSpc>
                <a:spcPct val="120000"/>
              </a:lnSpc>
              <a:defRPr sz="2000">
                <a:latin typeface="American Typewriter"/>
                <a:ea typeface="American Typewriter"/>
                <a:cs typeface="American Typewriter"/>
                <a:sym typeface="American Typewriter"/>
              </a:defRPr>
            </a:pPr>
            <a:r>
              <a:rPr sz="1600" dirty="0" err="1">
                <a:latin typeface="Montserrat" panose="00000500000000000000" pitchFamily="50" charset="0"/>
              </a:rPr>
              <a:t>Hipotermia</a:t>
            </a:r>
            <a:r>
              <a:rPr sz="1600" dirty="0">
                <a:latin typeface="Montserrat" panose="00000500000000000000" pitchFamily="50" charset="0"/>
              </a:rPr>
              <a:t> (</a:t>
            </a:r>
            <a:r>
              <a:rPr sz="1600" dirty="0" err="1">
                <a:latin typeface="Montserrat" panose="00000500000000000000" pitchFamily="50" charset="0"/>
              </a:rPr>
              <a:t>Aumento</a:t>
            </a:r>
            <a:r>
              <a:rPr sz="1600" dirty="0">
                <a:latin typeface="Montserrat" panose="00000500000000000000" pitchFamily="50" charset="0"/>
              </a:rPr>
              <a:t> </a:t>
            </a:r>
            <a:r>
              <a:rPr sz="1600" dirty="0" err="1">
                <a:latin typeface="Montserrat" panose="00000500000000000000" pitchFamily="50" charset="0"/>
              </a:rPr>
              <a:t>en</a:t>
            </a:r>
            <a:r>
              <a:rPr sz="1600" dirty="0">
                <a:latin typeface="Montserrat" panose="00000500000000000000" pitchFamily="50" charset="0"/>
              </a:rPr>
              <a:t> </a:t>
            </a:r>
            <a:r>
              <a:rPr sz="1600" dirty="0" err="1">
                <a:latin typeface="Montserrat" panose="00000500000000000000" pitchFamily="50" charset="0"/>
              </a:rPr>
              <a:t>Mortalidad</a:t>
            </a:r>
            <a:r>
              <a:rPr sz="1600" dirty="0">
                <a:latin typeface="Montserrat" panose="00000500000000000000" pitchFamily="50" charset="0"/>
              </a:rPr>
              <a:t>)</a:t>
            </a:r>
          </a:p>
        </p:txBody>
      </p:sp>
      <p:grpSp>
        <p:nvGrpSpPr>
          <p:cNvPr id="276" name="Bradicardia"/>
          <p:cNvGrpSpPr/>
          <p:nvPr/>
        </p:nvGrpSpPr>
        <p:grpSpPr>
          <a:xfrm>
            <a:off x="3252041" y="1513594"/>
            <a:ext cx="2843959" cy="392153"/>
            <a:chOff x="0" y="0"/>
            <a:chExt cx="4044741" cy="557726"/>
          </a:xfrm>
        </p:grpSpPr>
        <p:sp>
          <p:nvSpPr>
            <p:cNvPr id="275" name="Bradicardia"/>
            <p:cNvSpPr/>
            <p:nvPr/>
          </p:nvSpPr>
          <p:spPr>
            <a:xfrm>
              <a:off x="31750" y="31750"/>
              <a:ext cx="3981242" cy="494227"/>
            </a:xfrm>
            <a:prstGeom prst="roundRect">
              <a:avLst>
                <a:gd name="adj" fmla="val 40718"/>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b="0">
                  <a:latin typeface="American Typewriter"/>
                  <a:ea typeface="American Typewriter"/>
                  <a:cs typeface="American Typewriter"/>
                  <a:sym typeface="American Typewriter"/>
                </a:defRPr>
              </a:lvl1pPr>
            </a:lstStyle>
            <a:p>
              <a:r>
                <a:rPr sz="1406">
                  <a:latin typeface="Montserrat" panose="00000500000000000000" pitchFamily="50" charset="0"/>
                </a:rPr>
                <a:t>Bradicardia</a:t>
              </a:r>
            </a:p>
          </p:txBody>
        </p:sp>
        <p:pic>
          <p:nvPicPr>
            <p:cNvPr id="274" name="Bradicardia Bradicardia" descr="Bradicardia Bradicardia"/>
            <p:cNvPicPr>
              <a:picLocks/>
            </p:cNvPicPr>
            <p:nvPr/>
          </p:nvPicPr>
          <p:blipFill>
            <a:blip r:embed="rId2" cstate="email">
              <a:extLst>
                <a:ext uri="{28A0092B-C50C-407E-A947-70E740481C1C}">
                  <a14:useLocalDpi xmlns:a14="http://schemas.microsoft.com/office/drawing/2010/main"/>
                </a:ext>
              </a:extLst>
            </a:blip>
            <a:stretch>
              <a:fillRect/>
            </a:stretch>
          </p:blipFill>
          <p:spPr>
            <a:xfrm>
              <a:off x="0" y="0"/>
              <a:ext cx="4044742" cy="557727"/>
            </a:xfrm>
            <a:prstGeom prst="rect">
              <a:avLst/>
            </a:prstGeom>
            <a:effectLst/>
          </p:spPr>
        </p:pic>
      </p:grpSp>
      <p:grpSp>
        <p:nvGrpSpPr>
          <p:cNvPr id="279" name="Hipotensión - Hipotermia"/>
          <p:cNvGrpSpPr/>
          <p:nvPr/>
        </p:nvGrpSpPr>
        <p:grpSpPr>
          <a:xfrm>
            <a:off x="7428614" y="1513594"/>
            <a:ext cx="3910910" cy="392153"/>
            <a:chOff x="0" y="0"/>
            <a:chExt cx="5562182" cy="557726"/>
          </a:xfrm>
        </p:grpSpPr>
        <p:sp>
          <p:nvSpPr>
            <p:cNvPr id="278" name="Hipotensión - Hipotermia"/>
            <p:cNvSpPr/>
            <p:nvPr/>
          </p:nvSpPr>
          <p:spPr>
            <a:xfrm>
              <a:off x="31750" y="31750"/>
              <a:ext cx="5498683" cy="494227"/>
            </a:xfrm>
            <a:prstGeom prst="roundRect">
              <a:avLst>
                <a:gd name="adj" fmla="val 40718"/>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b="0">
                  <a:latin typeface="American Typewriter"/>
                  <a:ea typeface="American Typewriter"/>
                  <a:cs typeface="American Typewriter"/>
                  <a:sym typeface="American Typewriter"/>
                </a:defRPr>
              </a:lvl1pPr>
            </a:lstStyle>
            <a:p>
              <a:r>
                <a:rPr sz="1406">
                  <a:latin typeface="Montserrat" panose="00000500000000000000" pitchFamily="50" charset="0"/>
                </a:rPr>
                <a:t>Hipotensión - Hipotermia</a:t>
              </a:r>
            </a:p>
          </p:txBody>
        </p:sp>
        <p:pic>
          <p:nvPicPr>
            <p:cNvPr id="277" name="Hipotensión - Hipotermia Hipotensión - Hipotermia" descr="Hipotensión - Hipotermia Hipotensión - Hipotermia"/>
            <p:cNvPicPr>
              <a:picLocks/>
            </p:cNvPicPr>
            <p:nvPr/>
          </p:nvPicPr>
          <p:blipFill>
            <a:blip r:embed="rId3" cstate="email">
              <a:extLst>
                <a:ext uri="{28A0092B-C50C-407E-A947-70E740481C1C}">
                  <a14:useLocalDpi xmlns:a14="http://schemas.microsoft.com/office/drawing/2010/main"/>
                </a:ext>
              </a:extLst>
            </a:blip>
            <a:stretch>
              <a:fillRect/>
            </a:stretch>
          </p:blipFill>
          <p:spPr>
            <a:xfrm>
              <a:off x="0" y="0"/>
              <a:ext cx="5562183" cy="557727"/>
            </a:xfrm>
            <a:prstGeom prst="rect">
              <a:avLst/>
            </a:prstGeom>
            <a:effectLst/>
          </p:spPr>
        </p:pic>
      </p:grpSp>
    </p:spTree>
    <p:extLst>
      <p:ext uri="{BB962C8B-B14F-4D97-AF65-F5344CB8AC3E}">
        <p14:creationId xmlns:p14="http://schemas.microsoft.com/office/powerpoint/2010/main" val="1129846839"/>
      </p:ext>
    </p:extLst>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istema respiratorio"/>
          <p:cNvSpPr txBox="1">
            <a:spLocks noGrp="1"/>
          </p:cNvSpPr>
          <p:nvPr>
            <p:ph type="title"/>
          </p:nvPr>
        </p:nvSpPr>
        <p:spPr>
          <a:prstGeom prst="rect">
            <a:avLst/>
          </a:prstGeom>
        </p:spPr>
        <p:txBody>
          <a:bodyPr>
            <a:normAutofit/>
          </a:bodyPr>
          <a:lstStyle>
            <a:lvl1pPr>
              <a:defRPr sz="4000" b="1">
                <a:latin typeface="American Typewriter"/>
                <a:ea typeface="American Typewriter"/>
                <a:cs typeface="American Typewriter"/>
                <a:sym typeface="American Typewriter"/>
              </a:defRPr>
            </a:lvl1pPr>
          </a:lstStyle>
          <a:p>
            <a:r>
              <a:rPr sz="2800" dirty="0">
                <a:latin typeface="Montserrat" panose="00000500000000000000" pitchFamily="50" charset="0"/>
              </a:rPr>
              <a:t>Sistema </a:t>
            </a:r>
            <a:r>
              <a:rPr sz="2800" dirty="0" err="1">
                <a:latin typeface="Montserrat" panose="00000500000000000000" pitchFamily="50" charset="0"/>
              </a:rPr>
              <a:t>respiratorio</a:t>
            </a:r>
            <a:endParaRPr sz="2800" dirty="0">
              <a:latin typeface="Montserrat" panose="00000500000000000000" pitchFamily="50" charset="0"/>
            </a:endParaRPr>
          </a:p>
        </p:txBody>
      </p:sp>
      <p:sp>
        <p:nvSpPr>
          <p:cNvPr id="285" name="Obstrucción de la vía aérea superior (edema de la lengua o en cuerdas vocales)…"/>
          <p:cNvSpPr txBox="1">
            <a:spLocks noGrp="1"/>
          </p:cNvSpPr>
          <p:nvPr>
            <p:ph type="body" idx="1"/>
          </p:nvPr>
        </p:nvSpPr>
        <p:spPr>
          <a:xfrm>
            <a:off x="4865963" y="2510725"/>
            <a:ext cx="6585993" cy="2572719"/>
          </a:xfrm>
          <a:prstGeom prst="rect">
            <a:avLst/>
          </a:prstGeom>
        </p:spPr>
        <p:txBody>
          <a:bodyPr>
            <a:normAutofit/>
          </a:bodyPr>
          <a:lstStyle/>
          <a:p>
            <a:pPr>
              <a:lnSpc>
                <a:spcPct val="120000"/>
              </a:lnSpc>
              <a:defRPr sz="2200">
                <a:latin typeface="American Typewriter"/>
                <a:ea typeface="American Typewriter"/>
                <a:cs typeface="American Typewriter"/>
                <a:sym typeface="American Typewriter"/>
              </a:defRPr>
            </a:pPr>
            <a:r>
              <a:rPr sz="1600" dirty="0" err="1">
                <a:latin typeface="Montserrat" panose="00000500000000000000" pitchFamily="50" charset="0"/>
              </a:rPr>
              <a:t>Obstrucción</a:t>
            </a:r>
            <a:r>
              <a:rPr sz="1600" dirty="0">
                <a:latin typeface="Montserrat" panose="00000500000000000000" pitchFamily="50" charset="0"/>
              </a:rPr>
              <a:t> de la </a:t>
            </a:r>
            <a:r>
              <a:rPr sz="1600" dirty="0" err="1">
                <a:latin typeface="Montserrat" panose="00000500000000000000" pitchFamily="50" charset="0"/>
              </a:rPr>
              <a:t>vía</a:t>
            </a:r>
            <a:r>
              <a:rPr sz="1600" dirty="0">
                <a:latin typeface="Montserrat" panose="00000500000000000000" pitchFamily="50" charset="0"/>
              </a:rPr>
              <a:t> </a:t>
            </a:r>
            <a:r>
              <a:rPr sz="1600" dirty="0" err="1">
                <a:latin typeface="Montserrat" panose="00000500000000000000" pitchFamily="50" charset="0"/>
              </a:rPr>
              <a:t>aérea</a:t>
            </a:r>
            <a:r>
              <a:rPr sz="1600" dirty="0">
                <a:latin typeface="Montserrat" panose="00000500000000000000" pitchFamily="50" charset="0"/>
              </a:rPr>
              <a:t> superior (edema de la </a:t>
            </a:r>
            <a:r>
              <a:rPr sz="1600" dirty="0" err="1">
                <a:latin typeface="Montserrat" panose="00000500000000000000" pitchFamily="50" charset="0"/>
              </a:rPr>
              <a:t>lengua</a:t>
            </a:r>
            <a:r>
              <a:rPr sz="1600" dirty="0">
                <a:latin typeface="Montserrat" panose="00000500000000000000" pitchFamily="50" charset="0"/>
              </a:rPr>
              <a:t> o </a:t>
            </a:r>
            <a:r>
              <a:rPr sz="1600" dirty="0" err="1">
                <a:latin typeface="Montserrat" panose="00000500000000000000" pitchFamily="50" charset="0"/>
              </a:rPr>
              <a:t>en</a:t>
            </a:r>
            <a:r>
              <a:rPr sz="1600" dirty="0">
                <a:latin typeface="Montserrat" panose="00000500000000000000" pitchFamily="50" charset="0"/>
              </a:rPr>
              <a:t> </a:t>
            </a:r>
            <a:r>
              <a:rPr sz="1600" dirty="0" err="1">
                <a:latin typeface="Montserrat" panose="00000500000000000000" pitchFamily="50" charset="0"/>
              </a:rPr>
              <a:t>cuerdas</a:t>
            </a:r>
            <a:r>
              <a:rPr sz="1600" dirty="0">
                <a:latin typeface="Montserrat" panose="00000500000000000000" pitchFamily="50" charset="0"/>
              </a:rPr>
              <a:t> </a:t>
            </a:r>
            <a:r>
              <a:rPr sz="1600" dirty="0" err="1">
                <a:latin typeface="Montserrat" panose="00000500000000000000" pitchFamily="50" charset="0"/>
              </a:rPr>
              <a:t>vocales</a:t>
            </a:r>
            <a:r>
              <a:rPr sz="1600" dirty="0">
                <a:latin typeface="Montserrat" panose="00000500000000000000" pitchFamily="50" charset="0"/>
              </a:rPr>
              <a:t>)</a:t>
            </a:r>
            <a:r>
              <a:rPr lang="es-CO" sz="1600" dirty="0">
                <a:latin typeface="Montserrat" panose="00000500000000000000" pitchFamily="50" charset="0"/>
              </a:rPr>
              <a:t>.</a:t>
            </a:r>
            <a:endParaRPr sz="1600" dirty="0">
              <a:latin typeface="Montserrat" panose="00000500000000000000" pitchFamily="50" charset="0"/>
            </a:endParaRPr>
          </a:p>
          <a:p>
            <a:pPr>
              <a:lnSpc>
                <a:spcPct val="120000"/>
              </a:lnSpc>
              <a:defRPr sz="2200">
                <a:latin typeface="American Typewriter"/>
                <a:ea typeface="American Typewriter"/>
                <a:cs typeface="American Typewriter"/>
                <a:sym typeface="American Typewriter"/>
              </a:defRPr>
            </a:pPr>
            <a:r>
              <a:rPr sz="1600" dirty="0" err="1">
                <a:latin typeface="Montserrat" panose="00000500000000000000" pitchFamily="50" charset="0"/>
              </a:rPr>
              <a:t>Aumento</a:t>
            </a:r>
            <a:r>
              <a:rPr sz="1600" dirty="0">
                <a:latin typeface="Montserrat" panose="00000500000000000000" pitchFamily="50" charset="0"/>
              </a:rPr>
              <a:t> </a:t>
            </a:r>
            <a:r>
              <a:rPr sz="1600" dirty="0" err="1">
                <a:latin typeface="Montserrat" panose="00000500000000000000" pitchFamily="50" charset="0"/>
              </a:rPr>
              <a:t>en</a:t>
            </a:r>
            <a:r>
              <a:rPr sz="1600" dirty="0">
                <a:latin typeface="Montserrat" panose="00000500000000000000" pitchFamily="50" charset="0"/>
              </a:rPr>
              <a:t> la </a:t>
            </a:r>
            <a:r>
              <a:rPr sz="1600" dirty="0" err="1">
                <a:latin typeface="Montserrat" panose="00000500000000000000" pitchFamily="50" charset="0"/>
              </a:rPr>
              <a:t>actividad</a:t>
            </a:r>
            <a:r>
              <a:rPr sz="1600" dirty="0">
                <a:latin typeface="Montserrat" panose="00000500000000000000" pitchFamily="50" charset="0"/>
              </a:rPr>
              <a:t> de las </a:t>
            </a:r>
            <a:r>
              <a:rPr sz="1600" dirty="0" err="1">
                <a:latin typeface="Montserrat" panose="00000500000000000000" pitchFamily="50" charset="0"/>
              </a:rPr>
              <a:t>vías</a:t>
            </a:r>
            <a:r>
              <a:rPr sz="1600" dirty="0">
                <a:latin typeface="Montserrat" panose="00000500000000000000" pitchFamily="50" charset="0"/>
              </a:rPr>
              <a:t> </a:t>
            </a:r>
            <a:r>
              <a:rPr sz="1600" dirty="0" err="1">
                <a:latin typeface="Montserrat" panose="00000500000000000000" pitchFamily="50" charset="0"/>
              </a:rPr>
              <a:t>respiratorias</a:t>
            </a:r>
            <a:r>
              <a:rPr lang="es-CO" sz="1600" dirty="0">
                <a:latin typeface="Montserrat" panose="00000500000000000000" pitchFamily="50" charset="0"/>
              </a:rPr>
              <a:t>.</a:t>
            </a:r>
            <a:endParaRPr sz="1600" dirty="0">
              <a:latin typeface="Montserrat" panose="00000500000000000000" pitchFamily="50" charset="0"/>
            </a:endParaRPr>
          </a:p>
          <a:p>
            <a:pPr>
              <a:lnSpc>
                <a:spcPct val="120000"/>
              </a:lnSpc>
              <a:defRPr sz="2200">
                <a:latin typeface="American Typewriter"/>
                <a:ea typeface="American Typewriter"/>
                <a:cs typeface="American Typewriter"/>
                <a:sym typeface="American Typewriter"/>
              </a:defRPr>
            </a:pPr>
            <a:r>
              <a:rPr sz="1600" dirty="0" err="1">
                <a:latin typeface="Montserrat" panose="00000500000000000000" pitchFamily="50" charset="0"/>
              </a:rPr>
              <a:t>Disminución</a:t>
            </a:r>
            <a:r>
              <a:rPr sz="1600" dirty="0">
                <a:latin typeface="Montserrat" panose="00000500000000000000" pitchFamily="50" charset="0"/>
              </a:rPr>
              <a:t> del </a:t>
            </a:r>
            <a:r>
              <a:rPr sz="1600" dirty="0" err="1">
                <a:latin typeface="Montserrat" panose="00000500000000000000" pitchFamily="50" charset="0"/>
              </a:rPr>
              <a:t>Volumen</a:t>
            </a:r>
            <a:r>
              <a:rPr sz="1600" dirty="0">
                <a:latin typeface="Montserrat" panose="00000500000000000000" pitchFamily="50" charset="0"/>
              </a:rPr>
              <a:t> </a:t>
            </a:r>
            <a:r>
              <a:rPr sz="1600" dirty="0" err="1">
                <a:latin typeface="Montserrat" panose="00000500000000000000" pitchFamily="50" charset="0"/>
              </a:rPr>
              <a:t>Corriente</a:t>
            </a:r>
            <a:r>
              <a:rPr sz="1600" dirty="0">
                <a:latin typeface="Montserrat" panose="00000500000000000000" pitchFamily="50" charset="0"/>
              </a:rPr>
              <a:t> </a:t>
            </a:r>
            <a:r>
              <a:rPr sz="1600" dirty="0" err="1">
                <a:latin typeface="Montserrat" panose="00000500000000000000" pitchFamily="50" charset="0"/>
              </a:rPr>
              <a:t>mediado</a:t>
            </a:r>
            <a:r>
              <a:rPr sz="1600" dirty="0">
                <a:latin typeface="Montserrat" panose="00000500000000000000" pitchFamily="50" charset="0"/>
              </a:rPr>
              <a:t> por </a:t>
            </a:r>
            <a:r>
              <a:rPr sz="1600" dirty="0" err="1">
                <a:latin typeface="Montserrat" panose="00000500000000000000" pitchFamily="50" charset="0"/>
              </a:rPr>
              <a:t>derrame</a:t>
            </a:r>
            <a:r>
              <a:rPr sz="1600" dirty="0">
                <a:latin typeface="Montserrat" panose="00000500000000000000" pitchFamily="50" charset="0"/>
              </a:rPr>
              <a:t> plural o </a:t>
            </a:r>
            <a:r>
              <a:rPr sz="1600" dirty="0" err="1">
                <a:latin typeface="Montserrat" panose="00000500000000000000" pitchFamily="50" charset="0"/>
              </a:rPr>
              <a:t>ascitis</a:t>
            </a:r>
            <a:r>
              <a:rPr lang="es-CO" sz="1600" dirty="0">
                <a:latin typeface="Montserrat" panose="00000500000000000000" pitchFamily="50" charset="0"/>
              </a:rPr>
              <a:t>.</a:t>
            </a:r>
            <a:endParaRPr sz="1600" dirty="0">
              <a:latin typeface="Montserrat" panose="00000500000000000000" pitchFamily="50" charset="0"/>
            </a:endParaRPr>
          </a:p>
          <a:p>
            <a:pPr>
              <a:lnSpc>
                <a:spcPct val="120000"/>
              </a:lnSpc>
              <a:defRPr sz="2200">
                <a:latin typeface="American Typewriter"/>
                <a:ea typeface="American Typewriter"/>
                <a:cs typeface="American Typewriter"/>
                <a:sym typeface="American Typewriter"/>
              </a:defRPr>
            </a:pPr>
            <a:r>
              <a:rPr sz="1600" dirty="0" err="1">
                <a:latin typeface="Montserrat" panose="00000500000000000000" pitchFamily="50" charset="0"/>
              </a:rPr>
              <a:t>Neumonía</a:t>
            </a:r>
            <a:r>
              <a:rPr sz="1600" dirty="0">
                <a:latin typeface="Montserrat" panose="00000500000000000000" pitchFamily="50" charset="0"/>
              </a:rPr>
              <a:t> </a:t>
            </a:r>
            <a:r>
              <a:rPr lang="es-CO" sz="1600" dirty="0">
                <a:latin typeface="Montserrat" panose="00000500000000000000" pitchFamily="50" charset="0"/>
              </a:rPr>
              <a:t>–</a:t>
            </a:r>
            <a:r>
              <a:rPr sz="1600" dirty="0">
                <a:latin typeface="Montserrat" panose="00000500000000000000" pitchFamily="50" charset="0"/>
              </a:rPr>
              <a:t> </a:t>
            </a:r>
            <a:r>
              <a:rPr sz="1600" dirty="0" err="1">
                <a:latin typeface="Montserrat" panose="00000500000000000000" pitchFamily="50" charset="0"/>
              </a:rPr>
              <a:t>Broncoaspiración</a:t>
            </a:r>
            <a:r>
              <a:rPr lang="es-CO" sz="1600" dirty="0">
                <a:latin typeface="Montserrat" panose="00000500000000000000" pitchFamily="50" charset="0"/>
              </a:rPr>
              <a:t>.</a:t>
            </a:r>
            <a:endParaRPr sz="1600" dirty="0">
              <a:latin typeface="Montserrat" panose="00000500000000000000" pitchFamily="50" charset="0"/>
            </a:endParaRPr>
          </a:p>
        </p:txBody>
      </p:sp>
      <p:grpSp>
        <p:nvGrpSpPr>
          <p:cNvPr id="288" name="Falla respiratorio"/>
          <p:cNvGrpSpPr/>
          <p:nvPr/>
        </p:nvGrpSpPr>
        <p:grpSpPr>
          <a:xfrm>
            <a:off x="3577354" y="1708553"/>
            <a:ext cx="2843959" cy="392153"/>
            <a:chOff x="0" y="0"/>
            <a:chExt cx="4044741" cy="557726"/>
          </a:xfrm>
        </p:grpSpPr>
        <p:sp>
          <p:nvSpPr>
            <p:cNvPr id="287" name="Falla respiratorio"/>
            <p:cNvSpPr/>
            <p:nvPr/>
          </p:nvSpPr>
          <p:spPr>
            <a:xfrm>
              <a:off x="31750" y="31750"/>
              <a:ext cx="3981242" cy="494227"/>
            </a:xfrm>
            <a:prstGeom prst="roundRect">
              <a:avLst>
                <a:gd name="adj" fmla="val 40718"/>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1700" b="0">
                  <a:latin typeface="American Typewriter"/>
                  <a:ea typeface="American Typewriter"/>
                  <a:cs typeface="American Typewriter"/>
                  <a:sym typeface="American Typewriter"/>
                </a:defRPr>
              </a:lvl1pPr>
            </a:lstStyle>
            <a:p>
              <a:r>
                <a:rPr sz="1195">
                  <a:latin typeface="Montserrat" panose="00000500000000000000" pitchFamily="50" charset="0"/>
                </a:rPr>
                <a:t>Falla respiratorio</a:t>
              </a:r>
            </a:p>
          </p:txBody>
        </p:sp>
        <p:pic>
          <p:nvPicPr>
            <p:cNvPr id="286" name="Falla respiratorio Falla respiratorio" descr="Falla respiratorio Falla respiratorio"/>
            <p:cNvPicPr>
              <a:picLocks/>
            </p:cNvPicPr>
            <p:nvPr/>
          </p:nvPicPr>
          <p:blipFill>
            <a:blip r:embed="rId2" cstate="email">
              <a:extLst>
                <a:ext uri="{28A0092B-C50C-407E-A947-70E740481C1C}">
                  <a14:useLocalDpi xmlns:a14="http://schemas.microsoft.com/office/drawing/2010/main"/>
                </a:ext>
              </a:extLst>
            </a:blip>
            <a:stretch>
              <a:fillRect/>
            </a:stretch>
          </p:blipFill>
          <p:spPr>
            <a:xfrm>
              <a:off x="0" y="0"/>
              <a:ext cx="4044742" cy="557727"/>
            </a:xfrm>
            <a:prstGeom prst="rect">
              <a:avLst/>
            </a:prstGeom>
            <a:effectLst/>
          </p:spPr>
        </p:pic>
      </p:grpSp>
      <p:grpSp>
        <p:nvGrpSpPr>
          <p:cNvPr id="291" name="Hipoxemia - Hipercapnia"/>
          <p:cNvGrpSpPr/>
          <p:nvPr/>
        </p:nvGrpSpPr>
        <p:grpSpPr>
          <a:xfrm>
            <a:off x="7541046" y="1708553"/>
            <a:ext cx="3910910" cy="392153"/>
            <a:chOff x="0" y="0"/>
            <a:chExt cx="5562182" cy="557726"/>
          </a:xfrm>
        </p:grpSpPr>
        <p:sp>
          <p:nvSpPr>
            <p:cNvPr id="290" name="Hipoxemia - Hipercapnia"/>
            <p:cNvSpPr/>
            <p:nvPr/>
          </p:nvSpPr>
          <p:spPr>
            <a:xfrm>
              <a:off x="31750" y="31750"/>
              <a:ext cx="5498683" cy="494227"/>
            </a:xfrm>
            <a:prstGeom prst="roundRect">
              <a:avLst>
                <a:gd name="adj" fmla="val 40718"/>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1700" b="0">
                  <a:latin typeface="American Typewriter"/>
                  <a:ea typeface="American Typewriter"/>
                  <a:cs typeface="American Typewriter"/>
                  <a:sym typeface="American Typewriter"/>
                </a:defRPr>
              </a:lvl1pPr>
            </a:lstStyle>
            <a:p>
              <a:r>
                <a:rPr sz="1195">
                  <a:latin typeface="Montserrat" panose="00000500000000000000" pitchFamily="50" charset="0"/>
                </a:rPr>
                <a:t>Hipoxemia - Hipercapnia</a:t>
              </a:r>
            </a:p>
          </p:txBody>
        </p:sp>
        <p:pic>
          <p:nvPicPr>
            <p:cNvPr id="289" name="Hipoxemia - Hipercapnia Hipoxemia - Hipercapnia" descr="Hipoxemia - Hipercapnia Hipoxemia - Hipercapnia"/>
            <p:cNvPicPr>
              <a:picLocks/>
            </p:cNvPicPr>
            <p:nvPr/>
          </p:nvPicPr>
          <p:blipFill>
            <a:blip r:embed="rId3" cstate="email">
              <a:extLst>
                <a:ext uri="{28A0092B-C50C-407E-A947-70E740481C1C}">
                  <a14:useLocalDpi xmlns:a14="http://schemas.microsoft.com/office/drawing/2010/main"/>
                </a:ext>
              </a:extLst>
            </a:blip>
            <a:stretch>
              <a:fillRect/>
            </a:stretch>
          </p:blipFill>
          <p:spPr>
            <a:xfrm>
              <a:off x="0" y="0"/>
              <a:ext cx="5562183" cy="557727"/>
            </a:xfrm>
            <a:prstGeom prst="rect">
              <a:avLst/>
            </a:prstGeom>
            <a:effectLst/>
          </p:spPr>
        </p:pic>
      </p:grpSp>
    </p:spTree>
    <p:extLst>
      <p:ext uri="{BB962C8B-B14F-4D97-AF65-F5344CB8AC3E}">
        <p14:creationId xmlns:p14="http://schemas.microsoft.com/office/powerpoint/2010/main" val="3178187034"/>
      </p:ext>
    </p:extLst>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Cardiovascular"/>
          <p:cNvSpPr txBox="1">
            <a:spLocks noGrp="1"/>
          </p:cNvSpPr>
          <p:nvPr>
            <p:ph type="title"/>
          </p:nvPr>
        </p:nvSpPr>
        <p:spPr>
          <a:prstGeom prst="rect">
            <a:avLst/>
          </a:prstGeom>
        </p:spPr>
        <p:txBody>
          <a:bodyPr>
            <a:normAutofit/>
          </a:bodyPr>
          <a:lstStyle>
            <a:lvl1pPr>
              <a:defRPr sz="4000" b="1">
                <a:latin typeface="American Typewriter"/>
                <a:ea typeface="American Typewriter"/>
                <a:cs typeface="American Typewriter"/>
                <a:sym typeface="American Typewriter"/>
              </a:defRPr>
            </a:lvl1pPr>
          </a:lstStyle>
          <a:p>
            <a:r>
              <a:rPr sz="2800" dirty="0">
                <a:latin typeface="Montserrat" panose="00000500000000000000" pitchFamily="50" charset="0"/>
              </a:rPr>
              <a:t>Cardiovascular</a:t>
            </a:r>
          </a:p>
        </p:txBody>
      </p:sp>
      <p:sp>
        <p:nvSpPr>
          <p:cNvPr id="297" name="Mayor riesgo de Choque cardiogénico y arritmias fatales…"/>
          <p:cNvSpPr txBox="1">
            <a:spLocks noGrp="1"/>
          </p:cNvSpPr>
          <p:nvPr>
            <p:ph type="body" idx="1"/>
          </p:nvPr>
        </p:nvSpPr>
        <p:spPr>
          <a:xfrm>
            <a:off x="4231037" y="1560104"/>
            <a:ext cx="7804687" cy="3737792"/>
          </a:xfrm>
          <a:prstGeom prst="rect">
            <a:avLst/>
          </a:prstGeom>
        </p:spPr>
        <p:txBody>
          <a:bodyPr>
            <a:normAutofit/>
          </a:bodyPr>
          <a:lstStyle/>
          <a:p>
            <a:pPr>
              <a:lnSpc>
                <a:spcPct val="120000"/>
              </a:lnSpc>
              <a:defRPr sz="1900">
                <a:latin typeface="American Typewriter"/>
                <a:ea typeface="American Typewriter"/>
                <a:cs typeface="American Typewriter"/>
                <a:sym typeface="American Typewriter"/>
              </a:defRPr>
            </a:pPr>
            <a:r>
              <a:rPr sz="1400" dirty="0">
                <a:latin typeface="Montserrat" panose="00000500000000000000" pitchFamily="50" charset="0"/>
              </a:rPr>
              <a:t>Mayor </a:t>
            </a:r>
            <a:r>
              <a:rPr sz="1400" dirty="0" err="1">
                <a:latin typeface="Montserrat" panose="00000500000000000000" pitchFamily="50" charset="0"/>
              </a:rPr>
              <a:t>riesgo</a:t>
            </a:r>
            <a:r>
              <a:rPr sz="1400" dirty="0">
                <a:latin typeface="Montserrat" panose="00000500000000000000" pitchFamily="50" charset="0"/>
              </a:rPr>
              <a:t> de </a:t>
            </a:r>
            <a:r>
              <a:rPr sz="1400" dirty="0" err="1">
                <a:latin typeface="Montserrat" panose="00000500000000000000" pitchFamily="50" charset="0"/>
              </a:rPr>
              <a:t>Choque</a:t>
            </a:r>
            <a:r>
              <a:rPr sz="1400" dirty="0">
                <a:latin typeface="Montserrat" panose="00000500000000000000" pitchFamily="50" charset="0"/>
              </a:rPr>
              <a:t> </a:t>
            </a:r>
            <a:r>
              <a:rPr sz="1400" dirty="0" err="1">
                <a:latin typeface="Montserrat" panose="00000500000000000000" pitchFamily="50" charset="0"/>
              </a:rPr>
              <a:t>cardiogénico</a:t>
            </a:r>
            <a:r>
              <a:rPr sz="1400" dirty="0">
                <a:latin typeface="Montserrat" panose="00000500000000000000" pitchFamily="50" charset="0"/>
              </a:rPr>
              <a:t> y </a:t>
            </a:r>
            <a:r>
              <a:rPr sz="1400" dirty="0" err="1">
                <a:latin typeface="Montserrat" panose="00000500000000000000" pitchFamily="50" charset="0"/>
              </a:rPr>
              <a:t>arritmias</a:t>
            </a:r>
            <a:r>
              <a:rPr sz="1400" dirty="0">
                <a:latin typeface="Montserrat" panose="00000500000000000000" pitchFamily="50" charset="0"/>
              </a:rPr>
              <a:t> fatales</a:t>
            </a:r>
            <a:r>
              <a:rPr lang="es-CO" sz="1400" dirty="0">
                <a:latin typeface="Montserrat" panose="00000500000000000000" pitchFamily="50" charset="0"/>
              </a:rPr>
              <a:t>.</a:t>
            </a:r>
            <a:endParaRPr sz="1400" dirty="0">
              <a:latin typeface="Montserrat" panose="00000500000000000000" pitchFamily="50" charset="0"/>
            </a:endParaRPr>
          </a:p>
          <a:p>
            <a:pPr>
              <a:lnSpc>
                <a:spcPct val="120000"/>
              </a:lnSpc>
              <a:defRPr sz="1900">
                <a:latin typeface="American Typewriter"/>
                <a:ea typeface="American Typewriter"/>
                <a:cs typeface="American Typewriter"/>
                <a:sym typeface="American Typewriter"/>
              </a:defRPr>
            </a:pPr>
            <a:r>
              <a:rPr sz="1400" dirty="0" err="1">
                <a:latin typeface="Montserrat" panose="00000500000000000000" pitchFamily="50" charset="0"/>
              </a:rPr>
              <a:t>Electrocardiograma</a:t>
            </a:r>
            <a:r>
              <a:rPr sz="1400" dirty="0">
                <a:latin typeface="Montserrat" panose="00000500000000000000" pitchFamily="50" charset="0"/>
              </a:rPr>
              <a:t>: </a:t>
            </a:r>
            <a:r>
              <a:rPr sz="1400" dirty="0" err="1">
                <a:latin typeface="Montserrat" panose="00000500000000000000" pitchFamily="50" charset="0"/>
              </a:rPr>
              <a:t>Bradicardia</a:t>
            </a:r>
            <a:r>
              <a:rPr sz="1400" dirty="0">
                <a:latin typeface="Montserrat" panose="00000500000000000000" pitchFamily="50" charset="0"/>
              </a:rPr>
              <a:t>, </a:t>
            </a:r>
            <a:r>
              <a:rPr sz="1400" dirty="0" err="1">
                <a:latin typeface="Montserrat" panose="00000500000000000000" pitchFamily="50" charset="0"/>
              </a:rPr>
              <a:t>Bloqueo</a:t>
            </a:r>
            <a:r>
              <a:rPr sz="1400" dirty="0">
                <a:latin typeface="Montserrat" panose="00000500000000000000" pitchFamily="50" charset="0"/>
              </a:rPr>
              <a:t> </a:t>
            </a:r>
            <a:r>
              <a:rPr sz="1400" dirty="0" err="1">
                <a:latin typeface="Montserrat" panose="00000500000000000000" pitchFamily="50" charset="0"/>
              </a:rPr>
              <a:t>grado</a:t>
            </a:r>
            <a:r>
              <a:rPr sz="1400" dirty="0">
                <a:latin typeface="Montserrat" panose="00000500000000000000" pitchFamily="50" charset="0"/>
              </a:rPr>
              <a:t> variable, Bajo </a:t>
            </a:r>
            <a:r>
              <a:rPr sz="1400" dirty="0" err="1">
                <a:latin typeface="Montserrat" panose="00000500000000000000" pitchFamily="50" charset="0"/>
              </a:rPr>
              <a:t>voltaje</a:t>
            </a:r>
            <a:r>
              <a:rPr sz="1400" dirty="0">
                <a:latin typeface="Montserrat" panose="00000500000000000000" pitchFamily="50" charset="0"/>
              </a:rPr>
              <a:t>, </a:t>
            </a:r>
            <a:r>
              <a:rPr sz="1400" dirty="0" err="1">
                <a:latin typeface="Montserrat" panose="00000500000000000000" pitchFamily="50" charset="0"/>
              </a:rPr>
              <a:t>ondas</a:t>
            </a:r>
            <a:r>
              <a:rPr sz="1400" dirty="0">
                <a:latin typeface="Montserrat" panose="00000500000000000000" pitchFamily="50" charset="0"/>
              </a:rPr>
              <a:t> T </a:t>
            </a:r>
            <a:r>
              <a:rPr sz="1400" dirty="0" err="1">
                <a:latin typeface="Montserrat" panose="00000500000000000000" pitchFamily="50" charset="0"/>
              </a:rPr>
              <a:t>aplanadas</a:t>
            </a:r>
            <a:r>
              <a:rPr sz="1400" dirty="0">
                <a:latin typeface="Montserrat" panose="00000500000000000000" pitchFamily="50" charset="0"/>
              </a:rPr>
              <a:t> o </a:t>
            </a:r>
            <a:r>
              <a:rPr sz="1400" dirty="0" err="1">
                <a:latin typeface="Montserrat" panose="00000500000000000000" pitchFamily="50" charset="0"/>
              </a:rPr>
              <a:t>invertidas</a:t>
            </a:r>
            <a:r>
              <a:rPr sz="1400" dirty="0">
                <a:latin typeface="Montserrat" panose="00000500000000000000" pitchFamily="50" charset="0"/>
              </a:rPr>
              <a:t>, QTc </a:t>
            </a:r>
            <a:r>
              <a:rPr sz="1400" dirty="0" err="1">
                <a:latin typeface="Montserrat" panose="00000500000000000000" pitchFamily="50" charset="0"/>
              </a:rPr>
              <a:t>prolongado</a:t>
            </a:r>
            <a:r>
              <a:rPr sz="1400" dirty="0">
                <a:latin typeface="Montserrat" panose="00000500000000000000" pitchFamily="50" charset="0"/>
              </a:rPr>
              <a:t>, TV, TPT.</a:t>
            </a:r>
          </a:p>
          <a:p>
            <a:pPr>
              <a:lnSpc>
                <a:spcPct val="120000"/>
              </a:lnSpc>
              <a:defRPr sz="1900">
                <a:latin typeface="American Typewriter"/>
                <a:ea typeface="American Typewriter"/>
                <a:cs typeface="American Typewriter"/>
                <a:sym typeface="American Typewriter"/>
              </a:defRPr>
            </a:pPr>
            <a:r>
              <a:rPr sz="1400" dirty="0" err="1">
                <a:latin typeface="Montserrat" panose="00000500000000000000" pitchFamily="50" charset="0"/>
              </a:rPr>
              <a:t>Cardiomiopatía</a:t>
            </a:r>
            <a:r>
              <a:rPr sz="1400" dirty="0">
                <a:latin typeface="Montserrat" panose="00000500000000000000" pitchFamily="50" charset="0"/>
              </a:rPr>
              <a:t> </a:t>
            </a:r>
            <a:r>
              <a:rPr sz="1400" dirty="0" err="1">
                <a:latin typeface="Montserrat" panose="00000500000000000000" pitchFamily="50" charset="0"/>
              </a:rPr>
              <a:t>dilatada</a:t>
            </a:r>
            <a:r>
              <a:rPr sz="1400" dirty="0">
                <a:latin typeface="Montserrat" panose="00000500000000000000" pitchFamily="50" charset="0"/>
              </a:rPr>
              <a:t> - </a:t>
            </a:r>
            <a:r>
              <a:rPr sz="1400" dirty="0" err="1">
                <a:latin typeface="Montserrat" panose="00000500000000000000" pitchFamily="50" charset="0"/>
              </a:rPr>
              <a:t>hipertrofia</a:t>
            </a:r>
            <a:r>
              <a:rPr sz="1400" dirty="0">
                <a:latin typeface="Montserrat" panose="00000500000000000000" pitchFamily="50" charset="0"/>
              </a:rPr>
              <a:t> septal y ventricular</a:t>
            </a:r>
            <a:r>
              <a:rPr lang="es-CO" sz="1400" dirty="0">
                <a:latin typeface="Montserrat" panose="00000500000000000000" pitchFamily="50" charset="0"/>
              </a:rPr>
              <a:t>.</a:t>
            </a:r>
            <a:endParaRPr sz="1400" dirty="0">
              <a:latin typeface="Montserrat" panose="00000500000000000000" pitchFamily="50" charset="0"/>
            </a:endParaRPr>
          </a:p>
          <a:p>
            <a:pPr>
              <a:lnSpc>
                <a:spcPct val="120000"/>
              </a:lnSpc>
              <a:defRPr sz="1900">
                <a:latin typeface="American Typewriter"/>
                <a:ea typeface="American Typewriter"/>
                <a:cs typeface="American Typewriter"/>
                <a:sym typeface="American Typewriter"/>
              </a:defRPr>
            </a:pPr>
            <a:r>
              <a:rPr sz="1400" dirty="0" err="1">
                <a:latin typeface="Montserrat" panose="00000500000000000000" pitchFamily="50" charset="0"/>
              </a:rPr>
              <a:t>Disminución</a:t>
            </a:r>
            <a:r>
              <a:rPr sz="1400" dirty="0">
                <a:latin typeface="Montserrat" panose="00000500000000000000" pitchFamily="50" charset="0"/>
              </a:rPr>
              <a:t> del </a:t>
            </a:r>
            <a:r>
              <a:rPr sz="1400" dirty="0" err="1">
                <a:latin typeface="Montserrat" panose="00000500000000000000" pitchFamily="50" charset="0"/>
              </a:rPr>
              <a:t>inotropismo</a:t>
            </a:r>
            <a:r>
              <a:rPr sz="1400" dirty="0">
                <a:latin typeface="Montserrat" panose="00000500000000000000" pitchFamily="50" charset="0"/>
              </a:rPr>
              <a:t> - </a:t>
            </a:r>
            <a:r>
              <a:rPr sz="1400" dirty="0" err="1">
                <a:latin typeface="Montserrat" panose="00000500000000000000" pitchFamily="50" charset="0"/>
              </a:rPr>
              <a:t>Hipertensión</a:t>
            </a:r>
            <a:r>
              <a:rPr sz="1400" dirty="0">
                <a:latin typeface="Montserrat" panose="00000500000000000000" pitchFamily="50" charset="0"/>
              </a:rPr>
              <a:t> </a:t>
            </a:r>
            <a:r>
              <a:rPr sz="1400" dirty="0" err="1">
                <a:latin typeface="Montserrat" panose="00000500000000000000" pitchFamily="50" charset="0"/>
              </a:rPr>
              <a:t>diastólica</a:t>
            </a:r>
            <a:r>
              <a:rPr sz="1400" dirty="0">
                <a:latin typeface="Montserrat" panose="00000500000000000000" pitchFamily="50" charset="0"/>
              </a:rPr>
              <a:t> (</a:t>
            </a:r>
            <a:r>
              <a:rPr sz="1400" dirty="0" err="1">
                <a:latin typeface="Montserrat" panose="00000500000000000000" pitchFamily="50" charset="0"/>
              </a:rPr>
              <a:t>Aumento</a:t>
            </a:r>
            <a:r>
              <a:rPr sz="1400" dirty="0">
                <a:latin typeface="Montserrat" panose="00000500000000000000" pitchFamily="50" charset="0"/>
              </a:rPr>
              <a:t> RVS)</a:t>
            </a:r>
            <a:r>
              <a:rPr lang="es-CO" sz="1400" dirty="0">
                <a:latin typeface="Montserrat" panose="00000500000000000000" pitchFamily="50" charset="0"/>
              </a:rPr>
              <a:t>.</a:t>
            </a:r>
            <a:endParaRPr sz="1400" dirty="0">
              <a:latin typeface="Montserrat" panose="00000500000000000000" pitchFamily="50" charset="0"/>
            </a:endParaRPr>
          </a:p>
          <a:p>
            <a:pPr>
              <a:lnSpc>
                <a:spcPct val="120000"/>
              </a:lnSpc>
              <a:defRPr sz="1900">
                <a:latin typeface="American Typewriter"/>
                <a:ea typeface="American Typewriter"/>
                <a:cs typeface="American Typewriter"/>
                <a:sym typeface="American Typewriter"/>
              </a:defRPr>
            </a:pPr>
            <a:r>
              <a:rPr sz="1400" dirty="0" err="1">
                <a:latin typeface="Montserrat" panose="00000500000000000000" pitchFamily="50" charset="0"/>
              </a:rPr>
              <a:t>Disminución</a:t>
            </a:r>
            <a:r>
              <a:rPr sz="1400" dirty="0">
                <a:latin typeface="Montserrat" panose="00000500000000000000" pitchFamily="50" charset="0"/>
              </a:rPr>
              <a:t> del GC (</a:t>
            </a:r>
            <a:r>
              <a:rPr sz="1400" dirty="0" err="1">
                <a:latin typeface="Montserrat" panose="00000500000000000000" pitchFamily="50" charset="0"/>
              </a:rPr>
              <a:t>taponamiento</a:t>
            </a:r>
            <a:r>
              <a:rPr sz="1400" dirty="0">
                <a:latin typeface="Montserrat" panose="00000500000000000000" pitchFamily="50" charset="0"/>
              </a:rPr>
              <a:t> </a:t>
            </a:r>
            <a:r>
              <a:rPr sz="1400" dirty="0" err="1">
                <a:latin typeface="Montserrat" panose="00000500000000000000" pitchFamily="50" charset="0"/>
              </a:rPr>
              <a:t>cardíaco</a:t>
            </a:r>
            <a:r>
              <a:rPr sz="1400" dirty="0">
                <a:latin typeface="Montserrat" panose="00000500000000000000" pitchFamily="50" charset="0"/>
              </a:rPr>
              <a:t>)</a:t>
            </a:r>
            <a:r>
              <a:rPr lang="es-CO" sz="1400" dirty="0">
                <a:latin typeface="Montserrat" panose="00000500000000000000" pitchFamily="50" charset="0"/>
              </a:rPr>
              <a:t>.</a:t>
            </a:r>
            <a:endParaRPr sz="1400" dirty="0">
              <a:latin typeface="Montserrat" panose="00000500000000000000" pitchFamily="50" charset="0"/>
            </a:endParaRPr>
          </a:p>
          <a:p>
            <a:pPr>
              <a:lnSpc>
                <a:spcPct val="120000"/>
              </a:lnSpc>
              <a:defRPr sz="1900">
                <a:latin typeface="American Typewriter"/>
                <a:ea typeface="American Typewriter"/>
                <a:cs typeface="American Typewriter"/>
                <a:sym typeface="American Typewriter"/>
              </a:defRPr>
            </a:pPr>
            <a:r>
              <a:rPr sz="1400" dirty="0">
                <a:latin typeface="Montserrat" panose="00000500000000000000" pitchFamily="50" charset="0"/>
              </a:rPr>
              <a:t>Edema —&gt; </a:t>
            </a:r>
            <a:r>
              <a:rPr sz="1400" dirty="0" err="1">
                <a:latin typeface="Montserrat" panose="00000500000000000000" pitchFamily="50" charset="0"/>
              </a:rPr>
              <a:t>Depósitos</a:t>
            </a:r>
            <a:r>
              <a:rPr sz="1400" dirty="0">
                <a:latin typeface="Montserrat" panose="00000500000000000000" pitchFamily="50" charset="0"/>
              </a:rPr>
              <a:t> de </a:t>
            </a:r>
            <a:r>
              <a:rPr sz="1400" dirty="0" err="1">
                <a:latin typeface="Montserrat" panose="00000500000000000000" pitchFamily="50" charset="0"/>
              </a:rPr>
              <a:t>alb</a:t>
            </a:r>
            <a:r>
              <a:rPr lang="es-CO" sz="1400" dirty="0">
                <a:latin typeface="Montserrat" panose="00000500000000000000" pitchFamily="50" charset="0"/>
              </a:rPr>
              <a:t>ú</a:t>
            </a:r>
            <a:r>
              <a:rPr sz="1400" dirty="0">
                <a:latin typeface="Montserrat" panose="00000500000000000000" pitchFamily="50" charset="0"/>
              </a:rPr>
              <a:t>mina, cucina y </a:t>
            </a:r>
            <a:r>
              <a:rPr sz="1400" dirty="0" err="1">
                <a:latin typeface="Montserrat" panose="00000500000000000000" pitchFamily="50" charset="0"/>
              </a:rPr>
              <a:t>otros</a:t>
            </a:r>
            <a:r>
              <a:rPr sz="1400" dirty="0">
                <a:latin typeface="Montserrat" panose="00000500000000000000" pitchFamily="50" charset="0"/>
              </a:rPr>
              <a:t> </a:t>
            </a:r>
            <a:r>
              <a:rPr sz="1400" dirty="0" err="1">
                <a:latin typeface="Montserrat" panose="00000500000000000000" pitchFamily="50" charset="0"/>
              </a:rPr>
              <a:t>tejidos</a:t>
            </a:r>
            <a:r>
              <a:rPr sz="1400" dirty="0">
                <a:latin typeface="Montserrat" panose="00000500000000000000" pitchFamily="50" charset="0"/>
              </a:rPr>
              <a:t> (</a:t>
            </a:r>
            <a:r>
              <a:rPr sz="1400" dirty="0" err="1">
                <a:latin typeface="Montserrat" panose="00000500000000000000" pitchFamily="50" charset="0"/>
              </a:rPr>
              <a:t>mixedema</a:t>
            </a:r>
            <a:r>
              <a:rPr sz="1400" dirty="0">
                <a:latin typeface="Montserrat" panose="00000500000000000000" pitchFamily="50" charset="0"/>
              </a:rPr>
              <a:t>)</a:t>
            </a:r>
            <a:r>
              <a:rPr lang="es-CO" sz="1400" dirty="0">
                <a:latin typeface="Montserrat" panose="00000500000000000000" pitchFamily="50" charset="0"/>
              </a:rPr>
              <a:t>.</a:t>
            </a:r>
            <a:endParaRPr sz="1400" dirty="0">
              <a:latin typeface="Montserrat" panose="00000500000000000000" pitchFamily="50" charset="0"/>
            </a:endParaRPr>
          </a:p>
        </p:txBody>
      </p:sp>
    </p:spTree>
    <p:extLst>
      <p:ext uri="{BB962C8B-B14F-4D97-AF65-F5344CB8AC3E}">
        <p14:creationId xmlns:p14="http://schemas.microsoft.com/office/powerpoint/2010/main" val="1978765552"/>
      </p:ext>
    </p:extLst>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Renales e hidroelectrolíticas"/>
          <p:cNvSpPr txBox="1">
            <a:spLocks noGrp="1"/>
          </p:cNvSpPr>
          <p:nvPr>
            <p:ph type="title"/>
          </p:nvPr>
        </p:nvSpPr>
        <p:spPr>
          <a:prstGeom prst="rect">
            <a:avLst/>
          </a:prstGeom>
        </p:spPr>
        <p:txBody>
          <a:bodyPr>
            <a:normAutofit/>
          </a:bodyPr>
          <a:lstStyle>
            <a:lvl1pPr>
              <a:defRPr sz="4000" b="1">
                <a:latin typeface="American Typewriter"/>
                <a:ea typeface="American Typewriter"/>
                <a:cs typeface="American Typewriter"/>
                <a:sym typeface="American Typewriter"/>
              </a:defRPr>
            </a:lvl1pPr>
          </a:lstStyle>
          <a:p>
            <a:r>
              <a:rPr sz="2800" dirty="0" err="1">
                <a:latin typeface="Montserrat" panose="00000500000000000000" pitchFamily="50" charset="0"/>
              </a:rPr>
              <a:t>Renales</a:t>
            </a:r>
            <a:r>
              <a:rPr sz="2800" dirty="0">
                <a:latin typeface="Montserrat" panose="00000500000000000000" pitchFamily="50" charset="0"/>
              </a:rPr>
              <a:t> e </a:t>
            </a:r>
            <a:r>
              <a:rPr sz="2800" dirty="0" err="1">
                <a:latin typeface="Montserrat" panose="00000500000000000000" pitchFamily="50" charset="0"/>
              </a:rPr>
              <a:t>hidroelectrolíticas</a:t>
            </a:r>
            <a:endParaRPr sz="2800" dirty="0">
              <a:latin typeface="Montserrat" panose="00000500000000000000" pitchFamily="50" charset="0"/>
            </a:endParaRPr>
          </a:p>
        </p:txBody>
      </p:sp>
      <p:sp>
        <p:nvSpPr>
          <p:cNvPr id="303" name="Hiponatremia - Aumento de la ADH (Estado comatoso) 50%…"/>
          <p:cNvSpPr txBox="1">
            <a:spLocks noGrp="1"/>
          </p:cNvSpPr>
          <p:nvPr>
            <p:ph type="body" sz="half" idx="1"/>
          </p:nvPr>
        </p:nvSpPr>
        <p:spPr>
          <a:xfrm>
            <a:off x="4311253" y="1550194"/>
            <a:ext cx="7804547" cy="2522180"/>
          </a:xfrm>
          <a:prstGeom prst="rect">
            <a:avLst/>
          </a:prstGeom>
        </p:spPr>
        <p:txBody>
          <a:bodyPr>
            <a:normAutofit fontScale="77500" lnSpcReduction="20000"/>
          </a:bodyPr>
          <a:lstStyle/>
          <a:p>
            <a:pPr marL="271899" indent="-271899" defTabSz="357353">
              <a:lnSpc>
                <a:spcPct val="120000"/>
              </a:lnSpc>
              <a:spcBef>
                <a:spcPts val="2531"/>
              </a:spcBef>
              <a:defRPr sz="1914">
                <a:latin typeface="American Typewriter"/>
                <a:ea typeface="American Typewriter"/>
                <a:cs typeface="American Typewriter"/>
                <a:sym typeface="American Typewriter"/>
              </a:defRPr>
            </a:pPr>
            <a:r>
              <a:rPr dirty="0" err="1">
                <a:latin typeface="Montserrat" panose="00000500000000000000" pitchFamily="50" charset="0"/>
              </a:rPr>
              <a:t>Hiponatremia</a:t>
            </a:r>
            <a:r>
              <a:rPr dirty="0">
                <a:latin typeface="Montserrat" panose="00000500000000000000" pitchFamily="50" charset="0"/>
              </a:rPr>
              <a:t> - </a:t>
            </a:r>
            <a:r>
              <a:rPr dirty="0" err="1">
                <a:latin typeface="Montserrat" panose="00000500000000000000" pitchFamily="50" charset="0"/>
              </a:rPr>
              <a:t>Aumento</a:t>
            </a:r>
            <a:r>
              <a:rPr dirty="0">
                <a:latin typeface="Montserrat" panose="00000500000000000000" pitchFamily="50" charset="0"/>
              </a:rPr>
              <a:t> de la ADH (Estado </a:t>
            </a:r>
            <a:r>
              <a:rPr dirty="0" err="1">
                <a:latin typeface="Montserrat" panose="00000500000000000000" pitchFamily="50" charset="0"/>
              </a:rPr>
              <a:t>comatoso</a:t>
            </a:r>
            <a:r>
              <a:rPr dirty="0">
                <a:latin typeface="Montserrat" panose="00000500000000000000" pitchFamily="50" charset="0"/>
              </a:rPr>
              <a:t>) 50%</a:t>
            </a:r>
          </a:p>
          <a:p>
            <a:pPr marL="271899" indent="-271899" defTabSz="357353">
              <a:lnSpc>
                <a:spcPct val="120000"/>
              </a:lnSpc>
              <a:spcBef>
                <a:spcPts val="2531"/>
              </a:spcBef>
              <a:defRPr sz="1914">
                <a:latin typeface="American Typewriter"/>
                <a:ea typeface="American Typewriter"/>
                <a:cs typeface="American Typewriter"/>
                <a:sym typeface="American Typewriter"/>
              </a:defRPr>
            </a:pPr>
            <a:r>
              <a:rPr dirty="0" err="1">
                <a:latin typeface="Montserrat" panose="00000500000000000000" pitchFamily="50" charset="0"/>
              </a:rPr>
              <a:t>Mortalidad</a:t>
            </a:r>
            <a:r>
              <a:rPr dirty="0">
                <a:latin typeface="Montserrat" panose="00000500000000000000" pitchFamily="50" charset="0"/>
              </a:rPr>
              <a:t> 60% mayor que </a:t>
            </a:r>
            <a:r>
              <a:rPr dirty="0" err="1">
                <a:latin typeface="Montserrat" panose="00000500000000000000" pitchFamily="50" charset="0"/>
              </a:rPr>
              <a:t>en</a:t>
            </a:r>
            <a:r>
              <a:rPr dirty="0">
                <a:latin typeface="Montserrat" panose="00000500000000000000" pitchFamily="50" charset="0"/>
              </a:rPr>
              <a:t> </a:t>
            </a:r>
            <a:r>
              <a:rPr dirty="0" err="1">
                <a:latin typeface="Montserrat" panose="00000500000000000000" pitchFamily="50" charset="0"/>
              </a:rPr>
              <a:t>pacientes</a:t>
            </a:r>
            <a:r>
              <a:rPr dirty="0">
                <a:latin typeface="Montserrat" panose="00000500000000000000" pitchFamily="50" charset="0"/>
              </a:rPr>
              <a:t> SIN </a:t>
            </a:r>
            <a:r>
              <a:rPr dirty="0" err="1">
                <a:latin typeface="Montserrat" panose="00000500000000000000" pitchFamily="50" charset="0"/>
              </a:rPr>
              <a:t>hiponatremia</a:t>
            </a:r>
            <a:endParaRPr dirty="0">
              <a:latin typeface="Montserrat" panose="00000500000000000000" pitchFamily="50" charset="0"/>
            </a:endParaRPr>
          </a:p>
          <a:p>
            <a:pPr marL="271899" indent="-271899" defTabSz="357353">
              <a:lnSpc>
                <a:spcPct val="120000"/>
              </a:lnSpc>
              <a:spcBef>
                <a:spcPts val="2531"/>
              </a:spcBef>
              <a:defRPr sz="1914">
                <a:latin typeface="American Typewriter"/>
                <a:ea typeface="American Typewriter"/>
                <a:cs typeface="American Typewriter"/>
                <a:sym typeface="American Typewriter"/>
              </a:defRPr>
            </a:pPr>
            <a:r>
              <a:rPr dirty="0" err="1">
                <a:latin typeface="Montserrat" panose="00000500000000000000" pitchFamily="50" charset="0"/>
              </a:rPr>
              <a:t>Disminución</a:t>
            </a:r>
            <a:r>
              <a:rPr dirty="0">
                <a:latin typeface="Montserrat" panose="00000500000000000000" pitchFamily="50" charset="0"/>
              </a:rPr>
              <a:t> </a:t>
            </a:r>
            <a:r>
              <a:rPr dirty="0" err="1">
                <a:latin typeface="Montserrat" panose="00000500000000000000" pitchFamily="50" charset="0"/>
              </a:rPr>
              <a:t>en</a:t>
            </a:r>
            <a:r>
              <a:rPr dirty="0">
                <a:latin typeface="Montserrat" panose="00000500000000000000" pitchFamily="50" charset="0"/>
              </a:rPr>
              <a:t> TFG - FSR - </a:t>
            </a:r>
            <a:r>
              <a:rPr dirty="0" err="1">
                <a:latin typeface="Montserrat" panose="00000500000000000000" pitchFamily="50" charset="0"/>
              </a:rPr>
              <a:t>Aumento</a:t>
            </a:r>
            <a:r>
              <a:rPr dirty="0">
                <a:latin typeface="Montserrat" panose="00000500000000000000" pitchFamily="50" charset="0"/>
              </a:rPr>
              <a:t> del ACT</a:t>
            </a:r>
          </a:p>
          <a:p>
            <a:pPr marL="271899" indent="-271899" defTabSz="357353">
              <a:lnSpc>
                <a:spcPct val="120000"/>
              </a:lnSpc>
              <a:spcBef>
                <a:spcPts val="2531"/>
              </a:spcBef>
              <a:defRPr sz="1914">
                <a:latin typeface="American Typewriter"/>
                <a:ea typeface="American Typewriter"/>
                <a:cs typeface="American Typewriter"/>
                <a:sym typeface="American Typewriter"/>
              </a:defRPr>
            </a:pPr>
            <a:r>
              <a:rPr dirty="0">
                <a:latin typeface="Montserrat" panose="00000500000000000000" pitchFamily="50" charset="0"/>
              </a:rPr>
              <a:t>LRA —&gt; </a:t>
            </a:r>
            <a:r>
              <a:rPr dirty="0" err="1">
                <a:latin typeface="Montserrat" panose="00000500000000000000" pitchFamily="50" charset="0"/>
              </a:rPr>
              <a:t>Rabdomiolisis</a:t>
            </a:r>
            <a:endParaRPr dirty="0">
              <a:latin typeface="Montserrat" panose="00000500000000000000" pitchFamily="50" charset="0"/>
            </a:endParaRPr>
          </a:p>
          <a:p>
            <a:pPr marL="271899" indent="-271899" defTabSz="357353">
              <a:lnSpc>
                <a:spcPct val="120000"/>
              </a:lnSpc>
              <a:spcBef>
                <a:spcPts val="2531"/>
              </a:spcBef>
              <a:defRPr sz="1914">
                <a:latin typeface="American Typewriter"/>
                <a:ea typeface="American Typewriter"/>
                <a:cs typeface="American Typewriter"/>
                <a:sym typeface="American Typewriter"/>
              </a:defRPr>
            </a:pPr>
            <a:r>
              <a:rPr dirty="0">
                <a:latin typeface="Montserrat" panose="00000500000000000000" pitchFamily="50" charset="0"/>
              </a:rPr>
              <a:t>Gran </a:t>
            </a:r>
            <a:r>
              <a:rPr dirty="0" err="1">
                <a:latin typeface="Montserrat" panose="00000500000000000000" pitchFamily="50" charset="0"/>
              </a:rPr>
              <a:t>volumen</a:t>
            </a:r>
            <a:r>
              <a:rPr dirty="0">
                <a:latin typeface="Montserrat" panose="00000500000000000000" pitchFamily="50" charset="0"/>
              </a:rPr>
              <a:t> residual vesical</a:t>
            </a:r>
          </a:p>
        </p:txBody>
      </p:sp>
      <p:pic>
        <p:nvPicPr>
          <p:cNvPr id="305" name="Imagen" descr="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9442" y="4343837"/>
            <a:ext cx="4616231" cy="2015755"/>
          </a:xfrm>
          <a:prstGeom prst="rect">
            <a:avLst/>
          </a:prstGeom>
          <a:ln w="25400">
            <a:miter lim="400000"/>
          </a:ln>
          <a:effectLst>
            <a:outerShdw blurRad="254000" dist="127000" dir="5400000" rotWithShape="0">
              <a:srgbClr val="000000">
                <a:alpha val="70000"/>
              </a:srgbClr>
            </a:outerShdw>
          </a:effectLst>
        </p:spPr>
      </p:pic>
    </p:spTree>
    <p:extLst>
      <p:ext uri="{BB962C8B-B14F-4D97-AF65-F5344CB8AC3E}">
        <p14:creationId xmlns:p14="http://schemas.microsoft.com/office/powerpoint/2010/main" val="1003597024"/>
      </p:ext>
    </p:extLst>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Manifestaciones gastrointestinales"/>
          <p:cNvSpPr txBox="1">
            <a:spLocks noGrp="1"/>
          </p:cNvSpPr>
          <p:nvPr>
            <p:ph type="title"/>
          </p:nvPr>
        </p:nvSpPr>
        <p:spPr>
          <a:prstGeom prst="rect">
            <a:avLst/>
          </a:prstGeom>
        </p:spPr>
        <p:txBody>
          <a:bodyPr>
            <a:normAutofit/>
          </a:bodyPr>
          <a:lstStyle>
            <a:lvl1pPr>
              <a:defRPr sz="4000" b="1">
                <a:latin typeface="American Typewriter"/>
                <a:ea typeface="American Typewriter"/>
                <a:cs typeface="American Typewriter"/>
                <a:sym typeface="American Typewriter"/>
              </a:defRPr>
            </a:lvl1pPr>
          </a:lstStyle>
          <a:p>
            <a:r>
              <a:rPr sz="2800" dirty="0" err="1">
                <a:latin typeface="Montserrat" panose="00000500000000000000" pitchFamily="50" charset="0"/>
              </a:rPr>
              <a:t>Manifestaciones</a:t>
            </a:r>
            <a:r>
              <a:rPr sz="2800" dirty="0">
                <a:latin typeface="Montserrat" panose="00000500000000000000" pitchFamily="50" charset="0"/>
              </a:rPr>
              <a:t> </a:t>
            </a:r>
            <a:r>
              <a:rPr sz="2800" dirty="0" err="1">
                <a:latin typeface="Montserrat" panose="00000500000000000000" pitchFamily="50" charset="0"/>
              </a:rPr>
              <a:t>gastrointestinales</a:t>
            </a:r>
            <a:endParaRPr sz="2800" dirty="0">
              <a:latin typeface="Montserrat" panose="00000500000000000000" pitchFamily="50" charset="0"/>
            </a:endParaRPr>
          </a:p>
        </p:txBody>
      </p:sp>
      <p:sp>
        <p:nvSpPr>
          <p:cNvPr id="310" name="Infiltración por mucopolisacáridos - Edema de la musculatura…"/>
          <p:cNvSpPr txBox="1">
            <a:spLocks noGrp="1"/>
          </p:cNvSpPr>
          <p:nvPr>
            <p:ph type="body" sz="quarter" idx="1"/>
          </p:nvPr>
        </p:nvSpPr>
        <p:spPr>
          <a:xfrm>
            <a:off x="3898687" y="1504819"/>
            <a:ext cx="7804547" cy="1448748"/>
          </a:xfrm>
          <a:prstGeom prst="rect">
            <a:avLst/>
          </a:prstGeom>
        </p:spPr>
        <p:txBody>
          <a:bodyPr>
            <a:normAutofit lnSpcReduction="10000"/>
          </a:bodyPr>
          <a:lstStyle/>
          <a:p>
            <a:pPr marL="281275" indent="-281275" defTabSz="369675">
              <a:lnSpc>
                <a:spcPct val="120000"/>
              </a:lnSpc>
              <a:spcBef>
                <a:spcPts val="2601"/>
              </a:spcBef>
              <a:defRPr sz="1979">
                <a:latin typeface="American Typewriter"/>
                <a:ea typeface="American Typewriter"/>
                <a:cs typeface="American Typewriter"/>
                <a:sym typeface="American Typewriter"/>
              </a:defRPr>
            </a:pPr>
            <a:r>
              <a:rPr sz="1400" dirty="0" err="1">
                <a:latin typeface="Montserrat" panose="00000500000000000000" pitchFamily="50" charset="0"/>
              </a:rPr>
              <a:t>Infiltración</a:t>
            </a:r>
            <a:r>
              <a:rPr sz="1400" dirty="0">
                <a:latin typeface="Montserrat" panose="00000500000000000000" pitchFamily="50" charset="0"/>
              </a:rPr>
              <a:t> por </a:t>
            </a:r>
            <a:r>
              <a:rPr sz="1400" dirty="0" err="1">
                <a:latin typeface="Montserrat" panose="00000500000000000000" pitchFamily="50" charset="0"/>
              </a:rPr>
              <a:t>mucopolisacáridos</a:t>
            </a:r>
            <a:r>
              <a:rPr sz="1400" dirty="0">
                <a:latin typeface="Montserrat" panose="00000500000000000000" pitchFamily="50" charset="0"/>
              </a:rPr>
              <a:t> - Edema de la </a:t>
            </a:r>
            <a:r>
              <a:rPr sz="1400" dirty="0" err="1">
                <a:latin typeface="Montserrat" panose="00000500000000000000" pitchFamily="50" charset="0"/>
              </a:rPr>
              <a:t>musculatura</a:t>
            </a:r>
            <a:endParaRPr sz="1400" dirty="0">
              <a:latin typeface="Montserrat" panose="00000500000000000000" pitchFamily="50" charset="0"/>
            </a:endParaRPr>
          </a:p>
          <a:p>
            <a:pPr marL="281275" indent="-281275" defTabSz="369675">
              <a:lnSpc>
                <a:spcPct val="120000"/>
              </a:lnSpc>
              <a:spcBef>
                <a:spcPts val="2601"/>
              </a:spcBef>
              <a:defRPr sz="1979">
                <a:latin typeface="American Typewriter"/>
                <a:ea typeface="American Typewriter"/>
                <a:cs typeface="American Typewriter"/>
                <a:sym typeface="American Typewriter"/>
              </a:defRPr>
            </a:pPr>
            <a:r>
              <a:rPr sz="1400" dirty="0" err="1">
                <a:latin typeface="Montserrat" panose="00000500000000000000" pitchFamily="50" charset="0"/>
              </a:rPr>
              <a:t>Cambios</a:t>
            </a:r>
            <a:r>
              <a:rPr sz="1400" dirty="0">
                <a:latin typeface="Montserrat" panose="00000500000000000000" pitchFamily="50" charset="0"/>
              </a:rPr>
              <a:t> </a:t>
            </a:r>
            <a:r>
              <a:rPr sz="1400" dirty="0" err="1">
                <a:latin typeface="Montserrat" panose="00000500000000000000" pitchFamily="50" charset="0"/>
              </a:rPr>
              <a:t>neuropáticos</a:t>
            </a:r>
            <a:r>
              <a:rPr sz="1400" dirty="0">
                <a:latin typeface="Montserrat" panose="00000500000000000000" pitchFamily="50" charset="0"/>
              </a:rPr>
              <a:t> —-&gt; </a:t>
            </a:r>
            <a:r>
              <a:rPr sz="1400" dirty="0" err="1">
                <a:latin typeface="Montserrat" panose="00000500000000000000" pitchFamily="50" charset="0"/>
              </a:rPr>
              <a:t>Atonía</a:t>
            </a:r>
            <a:r>
              <a:rPr sz="1400" dirty="0">
                <a:latin typeface="Montserrat" panose="00000500000000000000" pitchFamily="50" charset="0"/>
              </a:rPr>
              <a:t> </a:t>
            </a:r>
            <a:r>
              <a:rPr sz="1400" dirty="0" err="1">
                <a:latin typeface="Montserrat" panose="00000500000000000000" pitchFamily="50" charset="0"/>
              </a:rPr>
              <a:t>gástrica</a:t>
            </a:r>
            <a:r>
              <a:rPr sz="1400" dirty="0">
                <a:latin typeface="Montserrat" panose="00000500000000000000" pitchFamily="50" charset="0"/>
              </a:rPr>
              <a:t>, </a:t>
            </a:r>
            <a:r>
              <a:rPr sz="1400" dirty="0" err="1">
                <a:latin typeface="Montserrat" panose="00000500000000000000" pitchFamily="50" charset="0"/>
              </a:rPr>
              <a:t>alteración</a:t>
            </a:r>
            <a:r>
              <a:rPr sz="1400" dirty="0">
                <a:latin typeface="Montserrat" panose="00000500000000000000" pitchFamily="50" charset="0"/>
              </a:rPr>
              <a:t> </a:t>
            </a:r>
            <a:r>
              <a:rPr sz="1400" dirty="0" err="1">
                <a:latin typeface="Montserrat" panose="00000500000000000000" pitchFamily="50" charset="0"/>
              </a:rPr>
              <a:t>peristaltismo</a:t>
            </a:r>
            <a:r>
              <a:rPr sz="1400" dirty="0">
                <a:latin typeface="Montserrat" panose="00000500000000000000" pitchFamily="50" charset="0"/>
              </a:rPr>
              <a:t>, </a:t>
            </a:r>
            <a:r>
              <a:rPr sz="1400" dirty="0" err="1">
                <a:latin typeface="Montserrat" panose="00000500000000000000" pitchFamily="50" charset="0"/>
              </a:rPr>
              <a:t>íleo</a:t>
            </a:r>
            <a:endParaRPr sz="1400" dirty="0">
              <a:latin typeface="Montserrat" panose="00000500000000000000" pitchFamily="50" charset="0"/>
            </a:endParaRPr>
          </a:p>
          <a:p>
            <a:pPr marL="281275" indent="-281275" defTabSz="369675">
              <a:lnSpc>
                <a:spcPct val="120000"/>
              </a:lnSpc>
              <a:spcBef>
                <a:spcPts val="2601"/>
              </a:spcBef>
              <a:defRPr sz="1979">
                <a:latin typeface="American Typewriter"/>
                <a:ea typeface="American Typewriter"/>
                <a:cs typeface="American Typewriter"/>
                <a:sym typeface="American Typewriter"/>
              </a:defRPr>
            </a:pPr>
            <a:r>
              <a:rPr sz="1400" dirty="0" err="1">
                <a:latin typeface="Montserrat" panose="00000500000000000000" pitchFamily="50" charset="0"/>
              </a:rPr>
              <a:t>Hemorragia</a:t>
            </a:r>
            <a:r>
              <a:rPr sz="1400" dirty="0">
                <a:latin typeface="Montserrat" panose="00000500000000000000" pitchFamily="50" charset="0"/>
              </a:rPr>
              <a:t> gastrointestinal </a:t>
            </a:r>
            <a:r>
              <a:rPr sz="1400" dirty="0" err="1">
                <a:latin typeface="Montserrat" panose="00000500000000000000" pitchFamily="50" charset="0"/>
              </a:rPr>
              <a:t>secundaria</a:t>
            </a:r>
            <a:r>
              <a:rPr sz="1400" dirty="0">
                <a:latin typeface="Montserrat" panose="00000500000000000000" pitchFamily="50" charset="0"/>
              </a:rPr>
              <a:t> a </a:t>
            </a:r>
            <a:r>
              <a:rPr sz="1400" dirty="0" err="1">
                <a:latin typeface="Montserrat" panose="00000500000000000000" pitchFamily="50" charset="0"/>
              </a:rPr>
              <a:t>coagulopatía</a:t>
            </a:r>
            <a:endParaRPr sz="1400" dirty="0">
              <a:latin typeface="Montserrat" panose="00000500000000000000" pitchFamily="50" charset="0"/>
            </a:endParaRPr>
          </a:p>
        </p:txBody>
      </p:sp>
      <p:pic>
        <p:nvPicPr>
          <p:cNvPr id="312" name="Imagen" descr="Imagen"/>
          <p:cNvPicPr>
            <a:picLocks noChangeAspect="1"/>
          </p:cNvPicPr>
          <p:nvPr/>
        </p:nvPicPr>
        <p:blipFill>
          <a:blip r:embed="rId2"/>
          <a:stretch>
            <a:fillRect/>
          </a:stretch>
        </p:blipFill>
        <p:spPr>
          <a:xfrm>
            <a:off x="5379622" y="3497803"/>
            <a:ext cx="2421338" cy="2718294"/>
          </a:xfrm>
          <a:prstGeom prst="rect">
            <a:avLst/>
          </a:prstGeom>
          <a:ln w="25400">
            <a:solidFill>
              <a:srgbClr val="000000"/>
            </a:solidFill>
            <a:miter lim="400000"/>
          </a:ln>
        </p:spPr>
      </p:pic>
      <p:pic>
        <p:nvPicPr>
          <p:cNvPr id="313" name="Imagen" descr="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78767" y="3346643"/>
            <a:ext cx="4213233" cy="2815845"/>
          </a:xfrm>
          <a:prstGeom prst="rect">
            <a:avLst/>
          </a:prstGeom>
          <a:ln w="12700">
            <a:miter lim="400000"/>
          </a:ln>
        </p:spPr>
      </p:pic>
    </p:spTree>
    <p:extLst>
      <p:ext uri="{BB962C8B-B14F-4D97-AF65-F5344CB8AC3E}">
        <p14:creationId xmlns:p14="http://schemas.microsoft.com/office/powerpoint/2010/main" val="671955430"/>
      </p:ext>
    </p:extLst>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oma mixedematoso"/>
          <p:cNvSpPr txBox="1">
            <a:spLocks noGrp="1"/>
          </p:cNvSpPr>
          <p:nvPr>
            <p:ph type="ctrTitle"/>
          </p:nvPr>
        </p:nvSpPr>
        <p:spPr>
          <a:xfrm>
            <a:off x="4350873" y="2942590"/>
            <a:ext cx="7358063" cy="794744"/>
          </a:xfrm>
          <a:prstGeom prst="rect">
            <a:avLst/>
          </a:prstGeom>
          <a:solidFill>
            <a:srgbClr val="00AAA7"/>
          </a:solidFill>
        </p:spPr>
        <p:txBody>
          <a:bodyPr>
            <a:normAutofit/>
          </a:bodyPr>
          <a:lstStyle>
            <a:lvl1pPr>
              <a:defRPr sz="6200" b="1">
                <a:solidFill>
                  <a:srgbClr val="FFFFFF"/>
                </a:solidFill>
                <a:latin typeface="American Typewriter"/>
                <a:ea typeface="American Typewriter"/>
                <a:cs typeface="American Typewriter"/>
                <a:sym typeface="American Typewriter"/>
              </a:defRPr>
            </a:lvl1pPr>
          </a:lstStyle>
          <a:p>
            <a:r>
              <a:rPr sz="4400" dirty="0">
                <a:latin typeface="Montserrat" panose="00000500000000000000" pitchFamily="50" charset="0"/>
                <a:cs typeface="Mongolian Baiti" panose="03000500000000000000" pitchFamily="66" charset="0"/>
              </a:rPr>
              <a:t>Coma </a:t>
            </a:r>
            <a:r>
              <a:rPr sz="4400" dirty="0" err="1">
                <a:latin typeface="Montserrat" panose="00000500000000000000" pitchFamily="50" charset="0"/>
                <a:cs typeface="Mongolian Baiti" panose="03000500000000000000" pitchFamily="66" charset="0"/>
              </a:rPr>
              <a:t>mixedematoso</a:t>
            </a:r>
            <a:endParaRPr sz="4400" dirty="0">
              <a:latin typeface="Montserrat" panose="00000500000000000000" pitchFamily="50" charset="0"/>
              <a:cs typeface="Mongolian Baiti" panose="03000500000000000000" pitchFamily="66" charset="0"/>
            </a:endParaRPr>
          </a:p>
        </p:txBody>
      </p:sp>
      <p:pic>
        <p:nvPicPr>
          <p:cNvPr id="121" name="Imagen" descr="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92309" y="443617"/>
            <a:ext cx="6520136" cy="2363551"/>
          </a:xfrm>
          <a:prstGeom prst="rect">
            <a:avLst/>
          </a:prstGeom>
          <a:ln w="25400">
            <a:solidFill>
              <a:srgbClr val="000000"/>
            </a:solidFill>
            <a:miter lim="400000"/>
          </a:ln>
        </p:spPr>
      </p:pic>
      <p:pic>
        <p:nvPicPr>
          <p:cNvPr id="122" name="Imagen" descr="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2376" y="6168965"/>
            <a:ext cx="1608676" cy="489701"/>
          </a:xfrm>
          <a:prstGeom prst="rect">
            <a:avLst/>
          </a:prstGeom>
          <a:ln w="12700">
            <a:miter lim="400000"/>
          </a:ln>
        </p:spPr>
      </p:pic>
      <p:sp>
        <p:nvSpPr>
          <p:cNvPr id="123" name="Rectángulo"/>
          <p:cNvSpPr/>
          <p:nvPr/>
        </p:nvSpPr>
        <p:spPr>
          <a:xfrm>
            <a:off x="1099132" y="5758885"/>
            <a:ext cx="2409008" cy="1232883"/>
          </a:xfrm>
          <a:prstGeom prst="rect">
            <a:avLst/>
          </a:prstGeom>
          <a:solidFill>
            <a:srgbClr val="FFFFFF"/>
          </a:solidFill>
          <a:ln w="12700">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Tree>
    <p:extLst>
      <p:ext uri="{BB962C8B-B14F-4D97-AF65-F5344CB8AC3E}">
        <p14:creationId xmlns:p14="http://schemas.microsoft.com/office/powerpoint/2010/main" val="4285982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Manifestaciones hematológicas"/>
          <p:cNvSpPr txBox="1">
            <a:spLocks noGrp="1"/>
          </p:cNvSpPr>
          <p:nvPr>
            <p:ph type="title"/>
          </p:nvPr>
        </p:nvSpPr>
        <p:spPr>
          <a:prstGeom prst="rect">
            <a:avLst/>
          </a:prstGeom>
        </p:spPr>
        <p:txBody>
          <a:bodyPr>
            <a:normAutofit/>
          </a:bodyPr>
          <a:lstStyle>
            <a:lvl1pPr>
              <a:defRPr sz="4000" b="1">
                <a:latin typeface="American Typewriter"/>
                <a:ea typeface="American Typewriter"/>
                <a:cs typeface="American Typewriter"/>
                <a:sym typeface="American Typewriter"/>
              </a:defRPr>
            </a:lvl1pPr>
          </a:lstStyle>
          <a:p>
            <a:r>
              <a:rPr sz="2800">
                <a:latin typeface="Montserrat" panose="00000500000000000000" pitchFamily="50" charset="0"/>
              </a:rPr>
              <a:t>Manifestaciones hematológicas</a:t>
            </a:r>
          </a:p>
        </p:txBody>
      </p:sp>
      <p:sp>
        <p:nvSpPr>
          <p:cNvPr id="318" name="No trombosis (hipotiroidismo leve) —-&gt; MAYOR riesgo de Hemorragia…"/>
          <p:cNvSpPr txBox="1">
            <a:spLocks noGrp="1"/>
          </p:cNvSpPr>
          <p:nvPr>
            <p:ph type="body" sz="half" idx="1"/>
          </p:nvPr>
        </p:nvSpPr>
        <p:spPr>
          <a:xfrm>
            <a:off x="3549253" y="1690688"/>
            <a:ext cx="7804547" cy="2967591"/>
          </a:xfrm>
          <a:prstGeom prst="rect">
            <a:avLst/>
          </a:prstGeom>
        </p:spPr>
        <p:txBody>
          <a:bodyPr>
            <a:normAutofit fontScale="77500" lnSpcReduction="20000"/>
          </a:bodyPr>
          <a:lstStyle/>
          <a:p>
            <a:pPr marL="256272" indent="-256272" defTabSz="336816">
              <a:lnSpc>
                <a:spcPct val="120000"/>
              </a:lnSpc>
              <a:spcBef>
                <a:spcPts val="2391"/>
              </a:spcBef>
              <a:defRPr sz="1803">
                <a:latin typeface="American Typewriter"/>
                <a:ea typeface="American Typewriter"/>
                <a:cs typeface="American Typewriter"/>
                <a:sym typeface="American Typewriter"/>
              </a:defRPr>
            </a:pPr>
            <a:r>
              <a:rPr>
                <a:latin typeface="Montserrat" panose="00000500000000000000" pitchFamily="50" charset="0"/>
              </a:rPr>
              <a:t>No trombosis (hipotiroidismo leve) </a:t>
            </a:r>
            <a:r>
              <a:rPr b="1">
                <a:latin typeface="Montserrat" panose="00000500000000000000" pitchFamily="50" charset="0"/>
              </a:rPr>
              <a:t>—-&gt; MAYOR riesgo de Hemorragia</a:t>
            </a:r>
          </a:p>
          <a:p>
            <a:pPr marL="256272" indent="-256272" defTabSz="336816">
              <a:lnSpc>
                <a:spcPct val="120000"/>
              </a:lnSpc>
              <a:spcBef>
                <a:spcPts val="2391"/>
              </a:spcBef>
              <a:defRPr sz="1803">
                <a:latin typeface="American Typewriter"/>
                <a:ea typeface="American Typewriter"/>
                <a:cs typeface="American Typewriter"/>
                <a:sym typeface="American Typewriter"/>
              </a:defRPr>
            </a:pPr>
            <a:r>
              <a:rPr>
                <a:latin typeface="Montserrat" panose="00000500000000000000" pitchFamily="50" charset="0"/>
              </a:rPr>
              <a:t>SvW tipo 1 (Adquirido)</a:t>
            </a:r>
          </a:p>
          <a:p>
            <a:pPr marL="256272" indent="-256272" defTabSz="336816">
              <a:lnSpc>
                <a:spcPct val="120000"/>
              </a:lnSpc>
              <a:spcBef>
                <a:spcPts val="2391"/>
              </a:spcBef>
              <a:defRPr sz="1803">
                <a:latin typeface="American Typewriter"/>
                <a:ea typeface="American Typewriter"/>
                <a:cs typeface="American Typewriter"/>
                <a:sym typeface="American Typewriter"/>
              </a:defRPr>
            </a:pPr>
            <a:r>
              <a:rPr>
                <a:latin typeface="Montserrat" panose="00000500000000000000" pitchFamily="50" charset="0"/>
              </a:rPr>
              <a:t>Disminución Factores V, VII, VIII, IX, X</a:t>
            </a:r>
          </a:p>
          <a:p>
            <a:pPr marL="256272" indent="-256272" defTabSz="336816">
              <a:lnSpc>
                <a:spcPct val="120000"/>
              </a:lnSpc>
              <a:spcBef>
                <a:spcPts val="2391"/>
              </a:spcBef>
              <a:defRPr sz="1803">
                <a:latin typeface="American Typewriter"/>
                <a:ea typeface="American Typewriter"/>
                <a:cs typeface="American Typewriter"/>
                <a:sym typeface="American Typewriter"/>
              </a:defRPr>
            </a:pPr>
            <a:r>
              <a:rPr>
                <a:latin typeface="Montserrat" panose="00000500000000000000" pitchFamily="50" charset="0"/>
              </a:rPr>
              <a:t>Granulocitopenia</a:t>
            </a:r>
          </a:p>
          <a:p>
            <a:pPr marL="256272" indent="-256272" defTabSz="336816">
              <a:lnSpc>
                <a:spcPct val="120000"/>
              </a:lnSpc>
              <a:spcBef>
                <a:spcPts val="2391"/>
              </a:spcBef>
              <a:defRPr sz="1803">
                <a:latin typeface="American Typewriter"/>
                <a:ea typeface="American Typewriter"/>
                <a:cs typeface="American Typewriter"/>
                <a:sym typeface="American Typewriter"/>
              </a:defRPr>
            </a:pPr>
            <a:r>
              <a:rPr>
                <a:latin typeface="Montserrat" panose="00000500000000000000" pitchFamily="50" charset="0"/>
              </a:rPr>
              <a:t>Anemia microcítica secundario a hemorragia </a:t>
            </a:r>
          </a:p>
          <a:p>
            <a:pPr marL="256272" indent="-256272" defTabSz="336816">
              <a:lnSpc>
                <a:spcPct val="120000"/>
              </a:lnSpc>
              <a:spcBef>
                <a:spcPts val="2391"/>
              </a:spcBef>
              <a:defRPr sz="1803">
                <a:latin typeface="American Typewriter"/>
                <a:ea typeface="American Typewriter"/>
                <a:cs typeface="American Typewriter"/>
                <a:sym typeface="American Typewriter"/>
              </a:defRPr>
            </a:pPr>
            <a:r>
              <a:rPr>
                <a:latin typeface="Montserrat" panose="00000500000000000000" pitchFamily="50" charset="0"/>
              </a:rPr>
              <a:t>Anemia macrocítica (B12)</a:t>
            </a:r>
          </a:p>
        </p:txBody>
      </p:sp>
      <p:pic>
        <p:nvPicPr>
          <p:cNvPr id="320" name="Imagen" descr="Imagen"/>
          <p:cNvPicPr>
            <a:picLocks noChangeAspect="1"/>
          </p:cNvPicPr>
          <p:nvPr/>
        </p:nvPicPr>
        <p:blipFill>
          <a:blip r:embed="rId2"/>
          <a:stretch>
            <a:fillRect/>
          </a:stretch>
        </p:blipFill>
        <p:spPr>
          <a:xfrm>
            <a:off x="8144797" y="2457979"/>
            <a:ext cx="3706952" cy="4120076"/>
          </a:xfrm>
          <a:prstGeom prst="rect">
            <a:avLst/>
          </a:prstGeom>
          <a:ln w="25400">
            <a:solidFill>
              <a:srgbClr val="F3F7F5"/>
            </a:solidFill>
            <a:miter lim="400000"/>
          </a:ln>
          <a:effectLst>
            <a:outerShdw blurRad="50800" dist="25400" dir="3600000" rotWithShape="0">
              <a:srgbClr val="000000">
                <a:alpha val="70000"/>
              </a:srgbClr>
            </a:outerShdw>
          </a:effectLst>
        </p:spPr>
      </p:pic>
    </p:spTree>
    <p:extLst>
      <p:ext uri="{BB962C8B-B14F-4D97-AF65-F5344CB8AC3E}">
        <p14:creationId xmlns:p14="http://schemas.microsoft.com/office/powerpoint/2010/main" val="2026064849"/>
      </p:ext>
    </p:extLst>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8" name="Sindrome del túnel del carpo…"/>
          <p:cNvGrpSpPr/>
          <p:nvPr/>
        </p:nvGrpSpPr>
        <p:grpSpPr>
          <a:xfrm>
            <a:off x="4733103" y="1481192"/>
            <a:ext cx="3187324" cy="4103731"/>
            <a:chOff x="0" y="0"/>
            <a:chExt cx="4533081" cy="5603928"/>
          </a:xfrm>
        </p:grpSpPr>
        <p:pic>
          <p:nvPicPr>
            <p:cNvPr id="326" name="Sindrome del túnel del carpo… Sindrome del túnel del carpoColoración amarilla de la pielMetrorragiaPiel ásperaAlteración de la memoriaEdema palpebralAumento de peso" descr="Sindrome del túnel del carpo… Sindrome del túnel del carpoColoración amarilla de la pielMetrorragiaPiel ásperaAlteración de la memoriaEdema palpebralAumento de peso"/>
            <p:cNvPicPr>
              <a:picLocks/>
            </p:cNvPicPr>
            <p:nvPr/>
          </p:nvPicPr>
          <p:blipFill>
            <a:blip r:embed="rId2" cstate="email">
              <a:extLst>
                <a:ext uri="{28A0092B-C50C-407E-A947-70E740481C1C}">
                  <a14:useLocalDpi xmlns:a14="http://schemas.microsoft.com/office/drawing/2010/main"/>
                </a:ext>
              </a:extLst>
            </a:blip>
            <a:stretch>
              <a:fillRect/>
            </a:stretch>
          </p:blipFill>
          <p:spPr>
            <a:xfrm>
              <a:off x="0" y="0"/>
              <a:ext cx="4533082" cy="5603929"/>
            </a:xfrm>
            <a:prstGeom prst="rect">
              <a:avLst/>
            </a:prstGeom>
            <a:effectLst/>
          </p:spPr>
        </p:pic>
        <p:sp>
          <p:nvSpPr>
            <p:cNvPr id="327" name="Sindrome del túnel del carpo…"/>
            <p:cNvSpPr/>
            <p:nvPr/>
          </p:nvSpPr>
          <p:spPr>
            <a:xfrm>
              <a:off x="31750" y="31750"/>
              <a:ext cx="4469582" cy="5540429"/>
            </a:xfrm>
            <a:prstGeom prst="roundRect">
              <a:avLst>
                <a:gd name="adj" fmla="val 10816"/>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marL="312528" indent="-312528">
                <a:lnSpc>
                  <a:spcPct val="120000"/>
                </a:lnSpc>
                <a:spcBef>
                  <a:spcPts val="2953"/>
                </a:spcBef>
                <a:buSzPct val="145000"/>
                <a:buChar char="•"/>
                <a:defRPr sz="1900" b="0">
                  <a:latin typeface="American Typewriter"/>
                  <a:ea typeface="American Typewriter"/>
                  <a:cs typeface="American Typewriter"/>
                  <a:sym typeface="American Typewriter"/>
                </a:defRPr>
              </a:pPr>
              <a:r>
                <a:rPr sz="1336" dirty="0">
                  <a:latin typeface="Montserrat" panose="00000500000000000000" pitchFamily="50" charset="0"/>
                </a:rPr>
                <a:t>S</a:t>
              </a:r>
              <a:r>
                <a:rPr lang="es-CO" sz="1336" dirty="0">
                  <a:latin typeface="Montserrat" panose="00000500000000000000" pitchFamily="50" charset="0"/>
                </a:rPr>
                <a:t>í</a:t>
              </a:r>
              <a:r>
                <a:rPr sz="1336" dirty="0" err="1">
                  <a:latin typeface="Montserrat" panose="00000500000000000000" pitchFamily="50" charset="0"/>
                </a:rPr>
                <a:t>ndrome</a:t>
              </a:r>
              <a:r>
                <a:rPr sz="1336" dirty="0">
                  <a:latin typeface="Montserrat" panose="00000500000000000000" pitchFamily="50" charset="0"/>
                </a:rPr>
                <a:t> del </a:t>
              </a:r>
              <a:r>
                <a:rPr sz="1336" dirty="0" err="1">
                  <a:latin typeface="Montserrat" panose="00000500000000000000" pitchFamily="50" charset="0"/>
                </a:rPr>
                <a:t>túnel</a:t>
              </a:r>
              <a:r>
                <a:rPr sz="1336" dirty="0">
                  <a:latin typeface="Montserrat" panose="00000500000000000000" pitchFamily="50" charset="0"/>
                </a:rPr>
                <a:t> del </a:t>
              </a:r>
              <a:r>
                <a:rPr sz="1336" dirty="0" err="1">
                  <a:latin typeface="Montserrat" panose="00000500000000000000" pitchFamily="50" charset="0"/>
                </a:rPr>
                <a:t>carpo</a:t>
              </a:r>
              <a:endParaRPr sz="1336" dirty="0">
                <a:latin typeface="Montserrat" panose="00000500000000000000" pitchFamily="50" charset="0"/>
              </a:endParaRPr>
            </a:p>
            <a:p>
              <a:pPr marL="312528" indent="-312528">
                <a:lnSpc>
                  <a:spcPct val="120000"/>
                </a:lnSpc>
                <a:spcBef>
                  <a:spcPts val="2953"/>
                </a:spcBef>
                <a:buSzPct val="145000"/>
                <a:buChar char="•"/>
                <a:defRPr sz="1900" b="0">
                  <a:latin typeface="American Typewriter"/>
                  <a:ea typeface="American Typewriter"/>
                  <a:cs typeface="American Typewriter"/>
                  <a:sym typeface="American Typewriter"/>
                </a:defRPr>
              </a:pPr>
              <a:r>
                <a:rPr sz="1336" dirty="0" err="1">
                  <a:latin typeface="Montserrat" panose="00000500000000000000" pitchFamily="50" charset="0"/>
                </a:rPr>
                <a:t>Coloración</a:t>
              </a:r>
              <a:r>
                <a:rPr sz="1336" dirty="0">
                  <a:latin typeface="Montserrat" panose="00000500000000000000" pitchFamily="50" charset="0"/>
                </a:rPr>
                <a:t> amarilla de la </a:t>
              </a:r>
              <a:r>
                <a:rPr sz="1336" dirty="0" err="1">
                  <a:latin typeface="Montserrat" panose="00000500000000000000" pitchFamily="50" charset="0"/>
                </a:rPr>
                <a:t>piel</a:t>
              </a:r>
              <a:endParaRPr sz="1336" dirty="0">
                <a:latin typeface="Montserrat" panose="00000500000000000000" pitchFamily="50" charset="0"/>
              </a:endParaRPr>
            </a:p>
            <a:p>
              <a:pPr marL="312528" indent="-312528">
                <a:lnSpc>
                  <a:spcPct val="120000"/>
                </a:lnSpc>
                <a:spcBef>
                  <a:spcPts val="2953"/>
                </a:spcBef>
                <a:buSzPct val="145000"/>
                <a:buChar char="•"/>
                <a:defRPr sz="1900" b="0">
                  <a:latin typeface="American Typewriter"/>
                  <a:ea typeface="American Typewriter"/>
                  <a:cs typeface="American Typewriter"/>
                  <a:sym typeface="American Typewriter"/>
                </a:defRPr>
              </a:pPr>
              <a:r>
                <a:rPr sz="1336" dirty="0" err="1">
                  <a:latin typeface="Montserrat" panose="00000500000000000000" pitchFamily="50" charset="0"/>
                </a:rPr>
                <a:t>Metrorragia</a:t>
              </a:r>
              <a:endParaRPr sz="1336" dirty="0">
                <a:latin typeface="Montserrat" panose="00000500000000000000" pitchFamily="50" charset="0"/>
              </a:endParaRPr>
            </a:p>
            <a:p>
              <a:pPr marL="312528" indent="-312528">
                <a:lnSpc>
                  <a:spcPct val="120000"/>
                </a:lnSpc>
                <a:spcBef>
                  <a:spcPts val="2953"/>
                </a:spcBef>
                <a:buSzPct val="145000"/>
                <a:buChar char="•"/>
                <a:defRPr sz="1900" b="0">
                  <a:latin typeface="American Typewriter"/>
                  <a:ea typeface="American Typewriter"/>
                  <a:cs typeface="American Typewriter"/>
                  <a:sym typeface="American Typewriter"/>
                </a:defRPr>
              </a:pPr>
              <a:r>
                <a:rPr sz="1336" dirty="0" err="1">
                  <a:latin typeface="Montserrat" panose="00000500000000000000" pitchFamily="50" charset="0"/>
                </a:rPr>
                <a:t>Piel</a:t>
              </a:r>
              <a:r>
                <a:rPr sz="1336" dirty="0">
                  <a:latin typeface="Montserrat" panose="00000500000000000000" pitchFamily="50" charset="0"/>
                </a:rPr>
                <a:t> </a:t>
              </a:r>
              <a:r>
                <a:rPr sz="1336" dirty="0" err="1">
                  <a:latin typeface="Montserrat" panose="00000500000000000000" pitchFamily="50" charset="0"/>
                </a:rPr>
                <a:t>áspera</a:t>
              </a:r>
              <a:endParaRPr sz="1336" dirty="0">
                <a:latin typeface="Montserrat" panose="00000500000000000000" pitchFamily="50" charset="0"/>
              </a:endParaRPr>
            </a:p>
            <a:p>
              <a:pPr marL="312528" indent="-312528">
                <a:lnSpc>
                  <a:spcPct val="120000"/>
                </a:lnSpc>
                <a:spcBef>
                  <a:spcPts val="2953"/>
                </a:spcBef>
                <a:buSzPct val="145000"/>
                <a:buChar char="•"/>
                <a:defRPr sz="1900" b="0">
                  <a:latin typeface="American Typewriter"/>
                  <a:ea typeface="American Typewriter"/>
                  <a:cs typeface="American Typewriter"/>
                  <a:sym typeface="American Typewriter"/>
                </a:defRPr>
              </a:pPr>
              <a:r>
                <a:rPr sz="1336" dirty="0" err="1">
                  <a:latin typeface="Montserrat" panose="00000500000000000000" pitchFamily="50" charset="0"/>
                </a:rPr>
                <a:t>Alteración</a:t>
              </a:r>
              <a:r>
                <a:rPr sz="1336" dirty="0">
                  <a:latin typeface="Montserrat" panose="00000500000000000000" pitchFamily="50" charset="0"/>
                </a:rPr>
                <a:t> de la </a:t>
              </a:r>
              <a:r>
                <a:rPr sz="1336" dirty="0" err="1">
                  <a:latin typeface="Montserrat" panose="00000500000000000000" pitchFamily="50" charset="0"/>
                </a:rPr>
                <a:t>memoria</a:t>
              </a:r>
              <a:endParaRPr sz="1336" dirty="0">
                <a:latin typeface="Montserrat" panose="00000500000000000000" pitchFamily="50" charset="0"/>
              </a:endParaRPr>
            </a:p>
            <a:p>
              <a:pPr marL="312528" indent="-312528">
                <a:lnSpc>
                  <a:spcPct val="120000"/>
                </a:lnSpc>
                <a:spcBef>
                  <a:spcPts val="2953"/>
                </a:spcBef>
                <a:buSzPct val="145000"/>
                <a:buChar char="•"/>
                <a:defRPr sz="1900" b="0">
                  <a:latin typeface="American Typewriter"/>
                  <a:ea typeface="American Typewriter"/>
                  <a:cs typeface="American Typewriter"/>
                  <a:sym typeface="American Typewriter"/>
                </a:defRPr>
              </a:pPr>
              <a:r>
                <a:rPr sz="1336" dirty="0">
                  <a:latin typeface="Montserrat" panose="00000500000000000000" pitchFamily="50" charset="0"/>
                </a:rPr>
                <a:t>Edema palpebral</a:t>
              </a:r>
            </a:p>
            <a:p>
              <a:pPr marL="312528" indent="-312528">
                <a:lnSpc>
                  <a:spcPct val="120000"/>
                </a:lnSpc>
                <a:spcBef>
                  <a:spcPts val="2953"/>
                </a:spcBef>
                <a:buSzPct val="145000"/>
                <a:buChar char="•"/>
                <a:defRPr sz="1900" b="0">
                  <a:latin typeface="American Typewriter"/>
                  <a:ea typeface="American Typewriter"/>
                  <a:cs typeface="American Typewriter"/>
                  <a:sym typeface="American Typewriter"/>
                </a:defRPr>
              </a:pPr>
              <a:r>
                <a:rPr sz="1336" dirty="0" err="1">
                  <a:latin typeface="Montserrat" panose="00000500000000000000" pitchFamily="50" charset="0"/>
                </a:rPr>
                <a:t>Aumento</a:t>
              </a:r>
              <a:r>
                <a:rPr sz="1336" dirty="0">
                  <a:latin typeface="Montserrat" panose="00000500000000000000" pitchFamily="50" charset="0"/>
                </a:rPr>
                <a:t> de peso</a:t>
              </a:r>
            </a:p>
          </p:txBody>
        </p:sp>
      </p:grpSp>
      <p:sp>
        <p:nvSpPr>
          <p:cNvPr id="324" name="Otras manifestaciones"/>
          <p:cNvSpPr txBox="1">
            <a:spLocks noGrp="1"/>
          </p:cNvSpPr>
          <p:nvPr>
            <p:ph type="title"/>
          </p:nvPr>
        </p:nvSpPr>
        <p:spPr>
          <a:xfrm>
            <a:off x="704850" y="110054"/>
            <a:ext cx="10515600" cy="1325563"/>
          </a:xfrm>
          <a:prstGeom prst="rect">
            <a:avLst/>
          </a:prstGeom>
        </p:spPr>
        <p:txBody>
          <a:bodyPr>
            <a:normAutofit/>
          </a:bodyPr>
          <a:lstStyle>
            <a:lvl1pPr>
              <a:defRPr sz="4000" b="1">
                <a:latin typeface="American Typewriter"/>
                <a:ea typeface="American Typewriter"/>
                <a:cs typeface="American Typewriter"/>
                <a:sym typeface="American Typewriter"/>
              </a:defRPr>
            </a:lvl1pPr>
          </a:lstStyle>
          <a:p>
            <a:r>
              <a:rPr sz="2800" dirty="0" err="1">
                <a:latin typeface="Montserrat" panose="00000500000000000000" pitchFamily="50" charset="0"/>
              </a:rPr>
              <a:t>Otras</a:t>
            </a:r>
            <a:r>
              <a:rPr sz="2800" dirty="0">
                <a:latin typeface="Montserrat" panose="00000500000000000000" pitchFamily="50" charset="0"/>
              </a:rPr>
              <a:t> </a:t>
            </a:r>
            <a:r>
              <a:rPr sz="2800" dirty="0" err="1">
                <a:latin typeface="Montserrat" panose="00000500000000000000" pitchFamily="50" charset="0"/>
              </a:rPr>
              <a:t>manifestaciones</a:t>
            </a:r>
            <a:endParaRPr sz="2800" dirty="0">
              <a:latin typeface="Montserrat" panose="00000500000000000000" pitchFamily="50" charset="0"/>
            </a:endParaRPr>
          </a:p>
        </p:txBody>
      </p:sp>
      <p:grpSp>
        <p:nvGrpSpPr>
          <p:cNvPr id="331" name="RMT lentos.…"/>
          <p:cNvGrpSpPr/>
          <p:nvPr/>
        </p:nvGrpSpPr>
        <p:grpSpPr>
          <a:xfrm>
            <a:off x="8582811" y="1458868"/>
            <a:ext cx="3187324" cy="3940263"/>
            <a:chOff x="0" y="0"/>
            <a:chExt cx="4533081" cy="5603928"/>
          </a:xfrm>
        </p:grpSpPr>
        <p:sp>
          <p:nvSpPr>
            <p:cNvPr id="330" name="RMT lentos.…"/>
            <p:cNvSpPr/>
            <p:nvPr/>
          </p:nvSpPr>
          <p:spPr>
            <a:xfrm>
              <a:off x="31750" y="31750"/>
              <a:ext cx="4469582" cy="5540429"/>
            </a:xfrm>
            <a:prstGeom prst="roundRect">
              <a:avLst>
                <a:gd name="adj" fmla="val 10816"/>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marL="312528" indent="-312528">
                <a:lnSpc>
                  <a:spcPct val="120000"/>
                </a:lnSpc>
                <a:spcBef>
                  <a:spcPts val="2953"/>
                </a:spcBef>
                <a:buSzPct val="145000"/>
                <a:buChar char="•"/>
                <a:defRPr sz="1900" b="0">
                  <a:latin typeface="American Typewriter"/>
                  <a:ea typeface="American Typewriter"/>
                  <a:cs typeface="American Typewriter"/>
                  <a:sym typeface="American Typewriter"/>
                </a:defRPr>
              </a:pPr>
              <a:r>
                <a:rPr sz="1336">
                  <a:latin typeface="Montserrat" panose="00000500000000000000" pitchFamily="50" charset="0"/>
                </a:rPr>
                <a:t>RMT lentos.</a:t>
              </a:r>
            </a:p>
            <a:p>
              <a:pPr marL="312528" indent="-312528">
                <a:lnSpc>
                  <a:spcPct val="120000"/>
                </a:lnSpc>
                <a:spcBef>
                  <a:spcPts val="2953"/>
                </a:spcBef>
                <a:buSzPct val="145000"/>
                <a:buChar char="•"/>
                <a:defRPr sz="1900" b="0">
                  <a:latin typeface="American Typewriter"/>
                  <a:ea typeface="American Typewriter"/>
                  <a:cs typeface="American Typewriter"/>
                  <a:sym typeface="American Typewriter"/>
                </a:defRPr>
              </a:pPr>
              <a:r>
                <a:rPr sz="1336">
                  <a:latin typeface="Montserrat" panose="00000500000000000000" pitchFamily="50" charset="0"/>
                </a:rPr>
                <a:t>Estreñimiento</a:t>
              </a:r>
            </a:p>
            <a:p>
              <a:pPr marL="312528" indent="-312528">
                <a:lnSpc>
                  <a:spcPct val="120000"/>
                </a:lnSpc>
                <a:spcBef>
                  <a:spcPts val="2953"/>
                </a:spcBef>
                <a:buSzPct val="145000"/>
                <a:buChar char="•"/>
                <a:defRPr sz="1900" b="0">
                  <a:latin typeface="American Typewriter"/>
                  <a:ea typeface="American Typewriter"/>
                  <a:cs typeface="American Typewriter"/>
                  <a:sym typeface="American Typewriter"/>
                </a:defRPr>
              </a:pPr>
              <a:r>
                <a:rPr sz="1336">
                  <a:latin typeface="Montserrat" panose="00000500000000000000" pitchFamily="50" charset="0"/>
                </a:rPr>
                <a:t>Debilidad neuromuscular</a:t>
              </a:r>
            </a:p>
            <a:p>
              <a:pPr marL="312528" indent="-312528">
                <a:lnSpc>
                  <a:spcPct val="120000"/>
                </a:lnSpc>
                <a:spcBef>
                  <a:spcPts val="2953"/>
                </a:spcBef>
                <a:buSzPct val="145000"/>
                <a:buChar char="•"/>
                <a:defRPr sz="1900" b="0">
                  <a:latin typeface="American Typewriter"/>
                  <a:ea typeface="American Typewriter"/>
                  <a:cs typeface="American Typewriter"/>
                  <a:sym typeface="American Typewriter"/>
                </a:defRPr>
              </a:pPr>
              <a:r>
                <a:rPr sz="1336">
                  <a:latin typeface="Montserrat" panose="00000500000000000000" pitchFamily="50" charset="0"/>
                </a:rPr>
                <a:t>Pérdida del vello corporal (hipopituitarismo)</a:t>
              </a:r>
            </a:p>
            <a:p>
              <a:pPr marL="312528" indent="-312528">
                <a:lnSpc>
                  <a:spcPct val="120000"/>
                </a:lnSpc>
                <a:spcBef>
                  <a:spcPts val="2953"/>
                </a:spcBef>
                <a:buSzPct val="145000"/>
                <a:buChar char="•"/>
                <a:defRPr sz="1900" b="0">
                  <a:latin typeface="American Typewriter"/>
                  <a:ea typeface="American Typewriter"/>
                  <a:cs typeface="American Typewriter"/>
                  <a:sym typeface="American Typewriter"/>
                </a:defRPr>
              </a:pPr>
              <a:r>
                <a:rPr sz="1336">
                  <a:latin typeface="Montserrat" panose="00000500000000000000" pitchFamily="50" charset="0"/>
                </a:rPr>
                <a:t>Aumento de peso</a:t>
              </a:r>
            </a:p>
          </p:txBody>
        </p:sp>
        <p:pic>
          <p:nvPicPr>
            <p:cNvPr id="329" name="RMT lentos.… RMT lentos.EstreñimientoDebilidad neuromuscularPérdida del vello corporal (hipopituitarismo)Aumento de peso" descr="RMT lentos.… RMT lentos.EstreñimientoDebilidad neuromuscularPérdida del vello corporal (hipopituitarismo)Aumento de peso"/>
            <p:cNvPicPr>
              <a:picLocks/>
            </p:cNvPicPr>
            <p:nvPr/>
          </p:nvPicPr>
          <p:blipFill>
            <a:blip r:embed="rId3" cstate="email">
              <a:extLst>
                <a:ext uri="{28A0092B-C50C-407E-A947-70E740481C1C}">
                  <a14:useLocalDpi xmlns:a14="http://schemas.microsoft.com/office/drawing/2010/main"/>
                </a:ext>
              </a:extLst>
            </a:blip>
            <a:stretch>
              <a:fillRect/>
            </a:stretch>
          </p:blipFill>
          <p:spPr>
            <a:xfrm>
              <a:off x="0" y="0"/>
              <a:ext cx="4533082" cy="5603929"/>
            </a:xfrm>
            <a:prstGeom prst="rect">
              <a:avLst/>
            </a:prstGeom>
            <a:effectLst/>
          </p:spPr>
        </p:pic>
      </p:grpSp>
    </p:spTree>
    <p:extLst>
      <p:ext uri="{BB962C8B-B14F-4D97-AF65-F5344CB8AC3E}">
        <p14:creationId xmlns:p14="http://schemas.microsoft.com/office/powerpoint/2010/main" val="3399471208"/>
      </p:ext>
    </p:extLst>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Metabólicas"/>
          <p:cNvSpPr txBox="1">
            <a:spLocks noGrp="1"/>
          </p:cNvSpPr>
          <p:nvPr>
            <p:ph type="title"/>
          </p:nvPr>
        </p:nvSpPr>
        <p:spPr>
          <a:prstGeom prst="rect">
            <a:avLst/>
          </a:prstGeom>
        </p:spPr>
        <p:txBody>
          <a:bodyPr>
            <a:normAutofit/>
          </a:bodyPr>
          <a:lstStyle>
            <a:lvl1pPr>
              <a:defRPr sz="4000" b="1">
                <a:latin typeface="American Typewriter"/>
                <a:ea typeface="American Typewriter"/>
                <a:cs typeface="American Typewriter"/>
                <a:sym typeface="American Typewriter"/>
              </a:defRPr>
            </a:lvl1pPr>
          </a:lstStyle>
          <a:p>
            <a:r>
              <a:rPr sz="2800" dirty="0" err="1"/>
              <a:t>Metabólicas</a:t>
            </a:r>
            <a:endParaRPr sz="2800" dirty="0"/>
          </a:p>
        </p:txBody>
      </p:sp>
      <p:sp>
        <p:nvSpPr>
          <p:cNvPr id="336" name="Hipoglicemia en pacientes con Hipotiroidismo primario autoimmune o central por insuficiencia suprarrenal primaria (Sd poliglandular autoinmune) o centra (hipopituitarismo)…"/>
          <p:cNvSpPr txBox="1">
            <a:spLocks noGrp="1"/>
          </p:cNvSpPr>
          <p:nvPr>
            <p:ph type="body" sz="half" idx="1"/>
          </p:nvPr>
        </p:nvSpPr>
        <p:spPr>
          <a:xfrm>
            <a:off x="2193727" y="1666232"/>
            <a:ext cx="9507493" cy="1216453"/>
          </a:xfrm>
          <a:prstGeom prst="rect">
            <a:avLst/>
          </a:prstGeom>
        </p:spPr>
        <p:txBody>
          <a:bodyPr>
            <a:normAutofit/>
          </a:bodyPr>
          <a:lstStyle/>
          <a:p>
            <a:pPr algn="just">
              <a:lnSpc>
                <a:spcPct val="120000"/>
              </a:lnSpc>
              <a:defRPr sz="2000">
                <a:latin typeface="American Typewriter"/>
                <a:ea typeface="American Typewriter"/>
                <a:cs typeface="American Typewriter"/>
                <a:sym typeface="American Typewriter"/>
              </a:defRPr>
            </a:pPr>
            <a:r>
              <a:rPr sz="1400" dirty="0" err="1">
                <a:latin typeface="Montserrat" panose="00000500000000000000" pitchFamily="50" charset="0"/>
              </a:rPr>
              <a:t>Hipoglicemia</a:t>
            </a:r>
            <a:r>
              <a:rPr sz="1400" dirty="0">
                <a:latin typeface="Montserrat" panose="00000500000000000000" pitchFamily="50" charset="0"/>
              </a:rPr>
              <a:t> </a:t>
            </a:r>
            <a:r>
              <a:rPr sz="1400" dirty="0" err="1">
                <a:latin typeface="Montserrat" panose="00000500000000000000" pitchFamily="50" charset="0"/>
              </a:rPr>
              <a:t>en</a:t>
            </a:r>
            <a:r>
              <a:rPr sz="1400" dirty="0">
                <a:latin typeface="Montserrat" panose="00000500000000000000" pitchFamily="50" charset="0"/>
              </a:rPr>
              <a:t> </a:t>
            </a:r>
            <a:r>
              <a:rPr sz="1400" dirty="0" err="1">
                <a:latin typeface="Montserrat" panose="00000500000000000000" pitchFamily="50" charset="0"/>
              </a:rPr>
              <a:t>pacientes</a:t>
            </a:r>
            <a:r>
              <a:rPr sz="1400" dirty="0">
                <a:latin typeface="Montserrat" panose="00000500000000000000" pitchFamily="50" charset="0"/>
              </a:rPr>
              <a:t> con </a:t>
            </a:r>
            <a:r>
              <a:rPr sz="1400" dirty="0" err="1">
                <a:latin typeface="Montserrat" panose="00000500000000000000" pitchFamily="50" charset="0"/>
              </a:rPr>
              <a:t>Hipotiroidismo</a:t>
            </a:r>
            <a:r>
              <a:rPr sz="1400" dirty="0">
                <a:latin typeface="Montserrat" panose="00000500000000000000" pitchFamily="50" charset="0"/>
              </a:rPr>
              <a:t> </a:t>
            </a:r>
            <a:r>
              <a:rPr sz="1400" dirty="0" err="1">
                <a:latin typeface="Montserrat" panose="00000500000000000000" pitchFamily="50" charset="0"/>
              </a:rPr>
              <a:t>primario</a:t>
            </a:r>
            <a:r>
              <a:rPr sz="1400" dirty="0">
                <a:latin typeface="Montserrat" panose="00000500000000000000" pitchFamily="50" charset="0"/>
              </a:rPr>
              <a:t> autoimmune o central por </a:t>
            </a:r>
            <a:r>
              <a:rPr sz="1400" dirty="0" err="1">
                <a:latin typeface="Montserrat" panose="00000500000000000000" pitchFamily="50" charset="0"/>
              </a:rPr>
              <a:t>insuficiencia</a:t>
            </a:r>
            <a:r>
              <a:rPr sz="1400" dirty="0">
                <a:latin typeface="Montserrat" panose="00000500000000000000" pitchFamily="50" charset="0"/>
              </a:rPr>
              <a:t> </a:t>
            </a:r>
            <a:r>
              <a:rPr sz="1400" dirty="0" err="1">
                <a:latin typeface="Montserrat" panose="00000500000000000000" pitchFamily="50" charset="0"/>
              </a:rPr>
              <a:t>suprarrenal</a:t>
            </a:r>
            <a:r>
              <a:rPr sz="1400" dirty="0">
                <a:latin typeface="Montserrat" panose="00000500000000000000" pitchFamily="50" charset="0"/>
              </a:rPr>
              <a:t> </a:t>
            </a:r>
            <a:r>
              <a:rPr sz="1400" dirty="0" err="1">
                <a:latin typeface="Montserrat" panose="00000500000000000000" pitchFamily="50" charset="0"/>
              </a:rPr>
              <a:t>primaria</a:t>
            </a:r>
            <a:r>
              <a:rPr sz="1400" dirty="0">
                <a:latin typeface="Montserrat" panose="00000500000000000000" pitchFamily="50" charset="0"/>
              </a:rPr>
              <a:t> (Sd </a:t>
            </a:r>
            <a:r>
              <a:rPr sz="1400" dirty="0" err="1">
                <a:latin typeface="Montserrat" panose="00000500000000000000" pitchFamily="50" charset="0"/>
              </a:rPr>
              <a:t>poliglandular</a:t>
            </a:r>
            <a:r>
              <a:rPr sz="1400" dirty="0">
                <a:latin typeface="Montserrat" panose="00000500000000000000" pitchFamily="50" charset="0"/>
              </a:rPr>
              <a:t> </a:t>
            </a:r>
            <a:r>
              <a:rPr sz="1400" dirty="0" err="1">
                <a:latin typeface="Montserrat" panose="00000500000000000000" pitchFamily="50" charset="0"/>
              </a:rPr>
              <a:t>autoinmune</a:t>
            </a:r>
            <a:r>
              <a:rPr sz="1400" dirty="0">
                <a:latin typeface="Montserrat" panose="00000500000000000000" pitchFamily="50" charset="0"/>
              </a:rPr>
              <a:t>) o centra (</a:t>
            </a:r>
            <a:r>
              <a:rPr sz="1400" dirty="0" err="1">
                <a:latin typeface="Montserrat" panose="00000500000000000000" pitchFamily="50" charset="0"/>
              </a:rPr>
              <a:t>hipopituitarismo</a:t>
            </a:r>
            <a:r>
              <a:rPr sz="1400" dirty="0">
                <a:latin typeface="Montserrat" panose="00000500000000000000" pitchFamily="50" charset="0"/>
              </a:rPr>
              <a:t>)</a:t>
            </a:r>
            <a:r>
              <a:rPr lang="es-CO" sz="1400" dirty="0">
                <a:latin typeface="Montserrat" panose="00000500000000000000" pitchFamily="50" charset="0"/>
              </a:rPr>
              <a:t>.</a:t>
            </a:r>
            <a:endParaRPr sz="1400" dirty="0">
              <a:latin typeface="Montserrat" panose="00000500000000000000" pitchFamily="50" charset="0"/>
            </a:endParaRPr>
          </a:p>
          <a:p>
            <a:pPr algn="just">
              <a:lnSpc>
                <a:spcPct val="120000"/>
              </a:lnSpc>
              <a:defRPr sz="2000">
                <a:latin typeface="American Typewriter"/>
                <a:ea typeface="American Typewriter"/>
                <a:cs typeface="American Typewriter"/>
                <a:sym typeface="American Typewriter"/>
              </a:defRPr>
            </a:pPr>
            <a:r>
              <a:rPr sz="1400" dirty="0" err="1">
                <a:latin typeface="Montserrat" panose="00000500000000000000" pitchFamily="50" charset="0"/>
              </a:rPr>
              <a:t>Alteración</a:t>
            </a:r>
            <a:r>
              <a:rPr sz="1400" dirty="0">
                <a:latin typeface="Montserrat" panose="00000500000000000000" pitchFamily="50" charset="0"/>
              </a:rPr>
              <a:t> </a:t>
            </a:r>
            <a:r>
              <a:rPr sz="1400" dirty="0" err="1">
                <a:latin typeface="Montserrat" panose="00000500000000000000" pitchFamily="50" charset="0"/>
              </a:rPr>
              <a:t>en</a:t>
            </a:r>
            <a:r>
              <a:rPr sz="1400" dirty="0">
                <a:latin typeface="Montserrat" panose="00000500000000000000" pitchFamily="50" charset="0"/>
              </a:rPr>
              <a:t> </a:t>
            </a:r>
            <a:r>
              <a:rPr sz="1400" dirty="0" err="1">
                <a:latin typeface="Montserrat" panose="00000500000000000000" pitchFamily="50" charset="0"/>
              </a:rPr>
              <a:t>niveles</a:t>
            </a:r>
            <a:r>
              <a:rPr sz="1400" dirty="0">
                <a:latin typeface="Montserrat" panose="00000500000000000000" pitchFamily="50" charset="0"/>
              </a:rPr>
              <a:t> del Calcio</a:t>
            </a:r>
            <a:r>
              <a:rPr lang="es-CO" sz="1400" dirty="0">
                <a:latin typeface="Montserrat" panose="00000500000000000000" pitchFamily="50" charset="0"/>
              </a:rPr>
              <a:t>.</a:t>
            </a:r>
            <a:endParaRPr sz="1400" dirty="0">
              <a:latin typeface="Montserrat" panose="00000500000000000000" pitchFamily="50" charset="0"/>
            </a:endParaRPr>
          </a:p>
        </p:txBody>
      </p:sp>
      <p:sp>
        <p:nvSpPr>
          <p:cNvPr id="337" name="Emerg Med Clin N Am 32 (2014) 367–378…"/>
          <p:cNvSpPr txBox="1"/>
          <p:nvPr/>
        </p:nvSpPr>
        <p:spPr>
          <a:xfrm>
            <a:off x="9776013" y="5673172"/>
            <a:ext cx="1925207" cy="7239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defTabSz="321457">
              <a:lnSpc>
                <a:spcPts val="2812"/>
              </a:lnSpc>
              <a:defRPr sz="1000" b="0">
                <a:latin typeface="American Typewriter"/>
                <a:ea typeface="American Typewriter"/>
                <a:cs typeface="American Typewriter"/>
                <a:sym typeface="American Typewriter"/>
              </a:defRPr>
            </a:pPr>
            <a:r>
              <a:rPr sz="703" dirty="0" err="1">
                <a:latin typeface="Montserrat" panose="00000500000000000000" pitchFamily="50" charset="0"/>
              </a:rPr>
              <a:t>Emerg</a:t>
            </a:r>
            <a:r>
              <a:rPr sz="703" dirty="0">
                <a:latin typeface="Montserrat" panose="00000500000000000000" pitchFamily="50" charset="0"/>
              </a:rPr>
              <a:t> Med Clin N Am 32 (2014) 367–378</a:t>
            </a:r>
          </a:p>
          <a:p>
            <a:pPr defTabSz="321457">
              <a:lnSpc>
                <a:spcPts val="2812"/>
              </a:lnSpc>
              <a:defRPr sz="1000" b="0">
                <a:latin typeface="American Typewriter"/>
                <a:ea typeface="American Typewriter"/>
                <a:cs typeface="American Typewriter"/>
                <a:sym typeface="American Typewriter"/>
              </a:defRPr>
            </a:pPr>
            <a:r>
              <a:rPr sz="703" dirty="0">
                <a:latin typeface="Montserrat" panose="00000500000000000000" pitchFamily="50" charset="0"/>
              </a:rPr>
              <a:t>Med Clin North Am 2012; 96(2): 385 - 403</a:t>
            </a:r>
          </a:p>
        </p:txBody>
      </p:sp>
    </p:spTree>
    <p:extLst>
      <p:ext uri="{BB962C8B-B14F-4D97-AF65-F5344CB8AC3E}">
        <p14:creationId xmlns:p14="http://schemas.microsoft.com/office/powerpoint/2010/main" val="4241122057"/>
      </p:ext>
    </p:extLst>
  </p:cSld>
  <p:clrMapOvr>
    <a:masterClrMapping/>
  </p:clrMapOvr>
  <mc:AlternateContent xmlns:mc="http://schemas.openxmlformats.org/markup-compatibility/2006" xmlns:p14="http://schemas.microsoft.com/office/powerpoint/2010/main">
    <mc:Choice Requires="p14">
      <p:transition spd="med" p14:dur="699">
        <p:cover/>
      </p:transition>
    </mc:Choice>
    <mc:Fallback xmlns="" xmlns:m="http://schemas.openxmlformats.org/officeDocument/2006/math" xmlns:a14="http://schemas.microsoft.com/office/drawing/2010/main">
      <p:transition spd="fast">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Diagnóstico"/>
          <p:cNvSpPr txBox="1">
            <a:spLocks noGrp="1"/>
          </p:cNvSpPr>
          <p:nvPr>
            <p:ph type="title"/>
          </p:nvPr>
        </p:nvSpPr>
        <p:spPr>
          <a:xfrm>
            <a:off x="525881" y="317500"/>
            <a:ext cx="2512594" cy="1325563"/>
          </a:xfrm>
          <a:prstGeom prst="rect">
            <a:avLst/>
          </a:prstGeom>
        </p:spPr>
        <p:txBody>
          <a:bodyPr>
            <a:normAutofit/>
          </a:bodyPr>
          <a:lstStyle>
            <a:lvl1pPr>
              <a:defRPr sz="4000" b="1">
                <a:latin typeface="American Typewriter"/>
                <a:ea typeface="American Typewriter"/>
                <a:cs typeface="American Typewriter"/>
                <a:sym typeface="American Typewriter"/>
              </a:defRPr>
            </a:lvl1pPr>
          </a:lstStyle>
          <a:p>
            <a:r>
              <a:rPr sz="2800" dirty="0" err="1">
                <a:latin typeface="Montserrat" panose="00000500000000000000" pitchFamily="50" charset="0"/>
              </a:rPr>
              <a:t>Diagnóstico</a:t>
            </a:r>
            <a:endParaRPr sz="2800" dirty="0">
              <a:latin typeface="Montserrat" panose="00000500000000000000" pitchFamily="50" charset="0"/>
            </a:endParaRPr>
          </a:p>
        </p:txBody>
      </p:sp>
      <p:sp>
        <p:nvSpPr>
          <p:cNvPr id="342" name="Signos de alta sospecha clínica:…"/>
          <p:cNvSpPr txBox="1">
            <a:spLocks noGrp="1"/>
          </p:cNvSpPr>
          <p:nvPr>
            <p:ph type="body" sz="half" idx="1"/>
          </p:nvPr>
        </p:nvSpPr>
        <p:spPr>
          <a:xfrm>
            <a:off x="3236933" y="710426"/>
            <a:ext cx="7804548" cy="2597025"/>
          </a:xfrm>
          <a:prstGeom prst="rect">
            <a:avLst/>
          </a:prstGeom>
        </p:spPr>
        <p:txBody>
          <a:bodyPr>
            <a:normAutofit fontScale="77500" lnSpcReduction="20000"/>
          </a:bodyPr>
          <a:lstStyle/>
          <a:p>
            <a:pPr marL="278149" indent="-278149" defTabSz="365568">
              <a:lnSpc>
                <a:spcPct val="120000"/>
              </a:lnSpc>
              <a:spcBef>
                <a:spcPts val="2601"/>
              </a:spcBef>
              <a:defRPr sz="1958">
                <a:latin typeface="American Typewriter"/>
                <a:ea typeface="American Typewriter"/>
                <a:cs typeface="American Typewriter"/>
                <a:sym typeface="American Typewriter"/>
              </a:defRPr>
            </a:pPr>
            <a:r>
              <a:rPr dirty="0" err="1">
                <a:latin typeface="Montserrat" panose="00000500000000000000" pitchFamily="50" charset="0"/>
              </a:rPr>
              <a:t>Signos</a:t>
            </a:r>
            <a:r>
              <a:rPr dirty="0">
                <a:latin typeface="Montserrat" panose="00000500000000000000" pitchFamily="50" charset="0"/>
              </a:rPr>
              <a:t> de </a:t>
            </a:r>
            <a:r>
              <a:rPr dirty="0" err="1">
                <a:latin typeface="Montserrat" panose="00000500000000000000" pitchFamily="50" charset="0"/>
              </a:rPr>
              <a:t>alta</a:t>
            </a:r>
            <a:r>
              <a:rPr dirty="0">
                <a:latin typeface="Montserrat" panose="00000500000000000000" pitchFamily="50" charset="0"/>
              </a:rPr>
              <a:t> </a:t>
            </a:r>
            <a:r>
              <a:rPr dirty="0" err="1">
                <a:latin typeface="Montserrat" panose="00000500000000000000" pitchFamily="50" charset="0"/>
              </a:rPr>
              <a:t>sospecha</a:t>
            </a:r>
            <a:r>
              <a:rPr dirty="0">
                <a:latin typeface="Montserrat" panose="00000500000000000000" pitchFamily="50" charset="0"/>
              </a:rPr>
              <a:t> </a:t>
            </a:r>
            <a:r>
              <a:rPr dirty="0" err="1">
                <a:latin typeface="Montserrat" panose="00000500000000000000" pitchFamily="50" charset="0"/>
              </a:rPr>
              <a:t>clínica</a:t>
            </a:r>
            <a:r>
              <a:rPr dirty="0">
                <a:latin typeface="Montserrat" panose="00000500000000000000" pitchFamily="50" charset="0"/>
              </a:rPr>
              <a:t>:</a:t>
            </a:r>
          </a:p>
          <a:p>
            <a:pPr marL="278149" indent="-278149" defTabSz="365568">
              <a:lnSpc>
                <a:spcPct val="120000"/>
              </a:lnSpc>
              <a:spcBef>
                <a:spcPts val="2601"/>
              </a:spcBef>
              <a:defRPr sz="1958">
                <a:latin typeface="American Typewriter"/>
                <a:ea typeface="American Typewriter"/>
                <a:cs typeface="American Typewriter"/>
                <a:sym typeface="American Typewriter"/>
              </a:defRPr>
            </a:pPr>
            <a:r>
              <a:rPr dirty="0" err="1">
                <a:latin typeface="Montserrat" panose="00000500000000000000" pitchFamily="50" charset="0"/>
              </a:rPr>
              <a:t>Hipotermia</a:t>
            </a:r>
            <a:endParaRPr dirty="0">
              <a:latin typeface="Montserrat" panose="00000500000000000000" pitchFamily="50" charset="0"/>
            </a:endParaRPr>
          </a:p>
          <a:p>
            <a:pPr marL="278149" indent="-278149" defTabSz="365568">
              <a:lnSpc>
                <a:spcPct val="120000"/>
              </a:lnSpc>
              <a:spcBef>
                <a:spcPts val="2601"/>
              </a:spcBef>
              <a:defRPr sz="1958">
                <a:latin typeface="American Typewriter"/>
                <a:ea typeface="American Typewriter"/>
                <a:cs typeface="American Typewriter"/>
                <a:sym typeface="American Typewriter"/>
              </a:defRPr>
            </a:pPr>
            <a:r>
              <a:rPr dirty="0" err="1">
                <a:latin typeface="Montserrat" panose="00000500000000000000" pitchFamily="50" charset="0"/>
              </a:rPr>
              <a:t>Alteración</a:t>
            </a:r>
            <a:r>
              <a:rPr dirty="0">
                <a:latin typeface="Montserrat" panose="00000500000000000000" pitchFamily="50" charset="0"/>
              </a:rPr>
              <a:t> de la </a:t>
            </a:r>
            <a:r>
              <a:rPr dirty="0" err="1">
                <a:latin typeface="Montserrat" panose="00000500000000000000" pitchFamily="50" charset="0"/>
              </a:rPr>
              <a:t>conciencia</a:t>
            </a:r>
            <a:endParaRPr dirty="0">
              <a:latin typeface="Montserrat" panose="00000500000000000000" pitchFamily="50" charset="0"/>
            </a:endParaRPr>
          </a:p>
          <a:p>
            <a:pPr marL="278149" indent="-278149" defTabSz="365568">
              <a:lnSpc>
                <a:spcPct val="120000"/>
              </a:lnSpc>
              <a:spcBef>
                <a:spcPts val="2601"/>
              </a:spcBef>
              <a:defRPr sz="1958">
                <a:latin typeface="American Typewriter"/>
                <a:ea typeface="American Typewriter"/>
                <a:cs typeface="American Typewriter"/>
                <a:sym typeface="American Typewriter"/>
              </a:defRPr>
            </a:pPr>
            <a:r>
              <a:rPr dirty="0" err="1">
                <a:latin typeface="Montserrat" panose="00000500000000000000" pitchFamily="50" charset="0"/>
              </a:rPr>
              <a:t>Aumento</a:t>
            </a:r>
            <a:r>
              <a:rPr dirty="0">
                <a:latin typeface="Montserrat" panose="00000500000000000000" pitchFamily="50" charset="0"/>
              </a:rPr>
              <a:t> de CPK</a:t>
            </a:r>
          </a:p>
          <a:p>
            <a:pPr marL="278149" indent="-278149" defTabSz="365568">
              <a:lnSpc>
                <a:spcPct val="120000"/>
              </a:lnSpc>
              <a:spcBef>
                <a:spcPts val="2601"/>
              </a:spcBef>
              <a:defRPr sz="1958">
                <a:latin typeface="American Typewriter"/>
                <a:ea typeface="American Typewriter"/>
                <a:cs typeface="American Typewriter"/>
                <a:sym typeface="American Typewriter"/>
              </a:defRPr>
            </a:pPr>
            <a:r>
              <a:rPr dirty="0" err="1">
                <a:latin typeface="Montserrat" panose="00000500000000000000" pitchFamily="50" charset="0"/>
              </a:rPr>
              <a:t>Antecedente</a:t>
            </a:r>
            <a:r>
              <a:rPr dirty="0">
                <a:latin typeface="Montserrat" panose="00000500000000000000" pitchFamily="50" charset="0"/>
              </a:rPr>
              <a:t> de </a:t>
            </a:r>
            <a:r>
              <a:rPr dirty="0" err="1">
                <a:latin typeface="Montserrat" panose="00000500000000000000" pitchFamily="50" charset="0"/>
              </a:rPr>
              <a:t>Hipotiroidismo</a:t>
            </a:r>
            <a:endParaRPr dirty="0">
              <a:latin typeface="Montserrat" panose="00000500000000000000" pitchFamily="50" charset="0"/>
            </a:endParaRPr>
          </a:p>
        </p:txBody>
      </p:sp>
      <p:grpSp>
        <p:nvGrpSpPr>
          <p:cNvPr id="345" name="Tips: Cicatriz quirúrgica - AP Yodo - Hipotiroidismo - Alteración progresiva conciencia"/>
          <p:cNvGrpSpPr/>
          <p:nvPr/>
        </p:nvGrpSpPr>
        <p:grpSpPr>
          <a:xfrm>
            <a:off x="4447250" y="4788575"/>
            <a:ext cx="7445984" cy="1051199"/>
            <a:chOff x="0" y="0"/>
            <a:chExt cx="10589842" cy="1495036"/>
          </a:xfrm>
        </p:grpSpPr>
        <p:sp>
          <p:nvSpPr>
            <p:cNvPr id="344" name="Tips: Cicatriz quirúrgica - AP Yodo - Hipotiroidismo - Alteración progresiva conciencia"/>
            <p:cNvSpPr/>
            <p:nvPr/>
          </p:nvSpPr>
          <p:spPr>
            <a:xfrm>
              <a:off x="31750" y="31750"/>
              <a:ext cx="10526343" cy="1431537"/>
            </a:xfrm>
            <a:prstGeom prst="roundRect">
              <a:avLst>
                <a:gd name="adj" fmla="val 30984"/>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defRPr sz="2000" b="0">
                  <a:latin typeface="American Typewriter"/>
                  <a:ea typeface="American Typewriter"/>
                  <a:cs typeface="American Typewriter"/>
                  <a:sym typeface="American Typewriter"/>
                </a:defRPr>
              </a:pPr>
              <a:r>
                <a:rPr sz="1406" b="1">
                  <a:latin typeface="Montserrat" panose="00000500000000000000" pitchFamily="50" charset="0"/>
                </a:rPr>
                <a:t>Tips: </a:t>
              </a:r>
              <a:r>
                <a:rPr sz="1406">
                  <a:latin typeface="Montserrat" panose="00000500000000000000" pitchFamily="50" charset="0"/>
                </a:rPr>
                <a:t>Cicatriz quirúrgica - AP Yodo - Hipotiroidismo - Alteración progresiva conciencia</a:t>
              </a:r>
            </a:p>
          </p:txBody>
        </p:sp>
        <p:pic>
          <p:nvPicPr>
            <p:cNvPr id="343" name="Tips: Cicatriz quirúrgica - AP Yodo - Hipotiroidismo - Alteración progresiva conciencia Tips: Cicatriz quirúrgica - AP Yodo - Hipotiroidismo - Alteración progresiva conciencia" descr="Tips: Cicatriz quirúrgica - AP Yodo - Hipotiroidismo - Alteración progresiva conciencia Tips: Cicatriz quirúrgica - AP Yodo - Hipotiroidismo - Alteración progresiva conciencia"/>
            <p:cNvPicPr>
              <a:picLocks/>
            </p:cNvPicPr>
            <p:nvPr/>
          </p:nvPicPr>
          <p:blipFill>
            <a:blip r:embed="rId2" cstate="email">
              <a:extLst>
                <a:ext uri="{28A0092B-C50C-407E-A947-70E740481C1C}">
                  <a14:useLocalDpi xmlns:a14="http://schemas.microsoft.com/office/drawing/2010/main"/>
                </a:ext>
              </a:extLst>
            </a:blip>
            <a:stretch>
              <a:fillRect/>
            </a:stretch>
          </p:blipFill>
          <p:spPr>
            <a:xfrm>
              <a:off x="0" y="0"/>
              <a:ext cx="10589843" cy="1495037"/>
            </a:xfrm>
            <a:prstGeom prst="rect">
              <a:avLst/>
            </a:prstGeom>
            <a:effectLst/>
          </p:spPr>
        </p:pic>
      </p:grpSp>
      <p:pic>
        <p:nvPicPr>
          <p:cNvPr id="347" name="Imagen" descr="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6883" y="1753128"/>
            <a:ext cx="4776351" cy="2395018"/>
          </a:xfrm>
          <a:prstGeom prst="rect">
            <a:avLst/>
          </a:prstGeom>
          <a:ln w="25400">
            <a:miter lim="400000"/>
          </a:ln>
          <a:effectLst>
            <a:outerShdw blurRad="254000" dist="127000" dir="5400000" rotWithShape="0">
              <a:srgbClr val="000000">
                <a:alpha val="70000"/>
              </a:srgbClr>
            </a:outerShdw>
          </a:effectLst>
        </p:spPr>
      </p:pic>
    </p:spTree>
    <p:extLst>
      <p:ext uri="{BB962C8B-B14F-4D97-AF65-F5344CB8AC3E}">
        <p14:creationId xmlns:p14="http://schemas.microsoft.com/office/powerpoint/2010/main" val="3574011829"/>
      </p:ext>
    </p:extLst>
  </p:cSld>
  <p:clrMapOvr>
    <a:masterClrMapping/>
  </p:clrMapOvr>
  <mc:AlternateContent xmlns:mc="http://schemas.openxmlformats.org/markup-compatibility/2006" xmlns:p14="http://schemas.microsoft.com/office/powerpoint/2010/main">
    <mc:Choice Requires="p14">
      <p:transition spd="med" p14:dur="699">
        <p:cover/>
      </p:transition>
    </mc:Choice>
    <mc:Fallback xmlns="" xmlns:m="http://schemas.openxmlformats.org/officeDocument/2006/math" xmlns:a14="http://schemas.microsoft.com/office/drawing/2010/main">
      <p:transition spd="fast">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Criterios diagnósticos"/>
          <p:cNvSpPr txBox="1">
            <a:spLocks noGrp="1"/>
          </p:cNvSpPr>
          <p:nvPr>
            <p:ph type="title"/>
          </p:nvPr>
        </p:nvSpPr>
        <p:spPr>
          <a:prstGeom prst="rect">
            <a:avLst/>
          </a:prstGeom>
        </p:spPr>
        <p:txBody>
          <a:bodyPr/>
          <a:lstStyle>
            <a:lvl1pPr>
              <a:defRPr sz="4000" b="1">
                <a:latin typeface="American Typewriter"/>
                <a:ea typeface="American Typewriter"/>
                <a:cs typeface="American Typewriter"/>
                <a:sym typeface="American Typewriter"/>
              </a:defRPr>
            </a:lvl1pPr>
          </a:lstStyle>
          <a:p>
            <a:r>
              <a:rPr>
                <a:latin typeface="Montserrat" panose="00000500000000000000" pitchFamily="50" charset="0"/>
              </a:rPr>
              <a:t>Criterios diagnósticos</a:t>
            </a:r>
          </a:p>
        </p:txBody>
      </p:sp>
      <p:pic>
        <p:nvPicPr>
          <p:cNvPr id="352" name="Imagen" descr="Imagen"/>
          <p:cNvPicPr>
            <a:picLocks noChangeAspect="1"/>
          </p:cNvPicPr>
          <p:nvPr/>
        </p:nvPicPr>
        <p:blipFill>
          <a:blip r:embed="rId2"/>
          <a:stretch>
            <a:fillRect/>
          </a:stretch>
        </p:blipFill>
        <p:spPr>
          <a:xfrm>
            <a:off x="5662715" y="1500495"/>
            <a:ext cx="5826029" cy="4906655"/>
          </a:xfrm>
          <a:prstGeom prst="rect">
            <a:avLst/>
          </a:prstGeom>
          <a:ln w="25400">
            <a:solidFill>
              <a:srgbClr val="000000"/>
            </a:solidFill>
            <a:miter lim="400000"/>
          </a:ln>
        </p:spPr>
      </p:pic>
      <p:sp>
        <p:nvSpPr>
          <p:cNvPr id="353" name="Endocrine Practice 2014; 20: 808-17"/>
          <p:cNvSpPr txBox="1"/>
          <p:nvPr/>
        </p:nvSpPr>
        <p:spPr>
          <a:xfrm>
            <a:off x="9554242" y="6241214"/>
            <a:ext cx="1676742" cy="4802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lgn="l" defTabSz="457200">
              <a:lnSpc>
                <a:spcPts val="4000"/>
              </a:lnSpc>
              <a:defRPr sz="1000" b="0">
                <a:latin typeface="American Typewriter"/>
                <a:ea typeface="American Typewriter"/>
                <a:cs typeface="American Typewriter"/>
                <a:sym typeface="American Typewriter"/>
              </a:defRPr>
            </a:lvl1pPr>
          </a:lstStyle>
          <a:p>
            <a:r>
              <a:rPr sz="703" dirty="0">
                <a:latin typeface="Montserrat" panose="00000500000000000000" pitchFamily="50" charset="0"/>
              </a:rPr>
              <a:t>Endocrine Practice 2014; 20: 808-17</a:t>
            </a:r>
          </a:p>
        </p:txBody>
      </p:sp>
    </p:spTree>
    <p:extLst>
      <p:ext uri="{BB962C8B-B14F-4D97-AF65-F5344CB8AC3E}">
        <p14:creationId xmlns:p14="http://schemas.microsoft.com/office/powerpoint/2010/main" val="1946270999"/>
      </p:ext>
    </p:extLst>
  </p:cSld>
  <p:clrMapOvr>
    <a:masterClrMapping/>
  </p:clrMapOvr>
  <mc:AlternateContent xmlns:mc="http://schemas.openxmlformats.org/markup-compatibility/2006" xmlns:p14="http://schemas.microsoft.com/office/powerpoint/2010/main">
    <mc:Choice Requires="p14">
      <p:transition spd="med" p14:dur="699">
        <p:cover/>
      </p:transition>
    </mc:Choice>
    <mc:Fallback xmlns="" xmlns:m="http://schemas.openxmlformats.org/officeDocument/2006/math" xmlns:a14="http://schemas.microsoft.com/office/drawing/2010/main">
      <p:transition spd="fast">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Criterios diagnósticos"/>
          <p:cNvSpPr txBox="1">
            <a:spLocks noGrp="1"/>
          </p:cNvSpPr>
          <p:nvPr>
            <p:ph type="title"/>
          </p:nvPr>
        </p:nvSpPr>
        <p:spPr>
          <a:prstGeom prst="rect">
            <a:avLst/>
          </a:prstGeom>
        </p:spPr>
        <p:txBody>
          <a:bodyPr/>
          <a:lstStyle>
            <a:lvl1pPr>
              <a:defRPr sz="4000" b="1">
                <a:latin typeface="American Typewriter"/>
                <a:ea typeface="American Typewriter"/>
                <a:cs typeface="American Typewriter"/>
                <a:sym typeface="American Typewriter"/>
              </a:defRPr>
            </a:lvl1pPr>
          </a:lstStyle>
          <a:p>
            <a:r>
              <a:rPr dirty="0" err="1">
                <a:latin typeface="Montserrat" panose="00000500000000000000" pitchFamily="50" charset="0"/>
              </a:rPr>
              <a:t>Criterios</a:t>
            </a:r>
            <a:r>
              <a:rPr dirty="0">
                <a:latin typeface="Montserrat" panose="00000500000000000000" pitchFamily="50" charset="0"/>
              </a:rPr>
              <a:t> </a:t>
            </a:r>
            <a:r>
              <a:rPr dirty="0" err="1">
                <a:latin typeface="Montserrat" panose="00000500000000000000" pitchFamily="50" charset="0"/>
              </a:rPr>
              <a:t>diagnósticos</a:t>
            </a:r>
            <a:endParaRPr dirty="0">
              <a:latin typeface="Montserrat" panose="00000500000000000000" pitchFamily="50" charset="0"/>
            </a:endParaRPr>
          </a:p>
        </p:txBody>
      </p:sp>
      <p:pic>
        <p:nvPicPr>
          <p:cNvPr id="403" name="Imagen" descr="Imagen"/>
          <p:cNvPicPr>
            <a:picLocks noChangeAspect="1"/>
          </p:cNvPicPr>
          <p:nvPr/>
        </p:nvPicPr>
        <p:blipFill>
          <a:blip r:embed="rId2"/>
          <a:stretch>
            <a:fillRect/>
          </a:stretch>
        </p:blipFill>
        <p:spPr>
          <a:xfrm>
            <a:off x="7165582" y="651976"/>
            <a:ext cx="4576522" cy="4257759"/>
          </a:xfrm>
          <a:prstGeom prst="rect">
            <a:avLst/>
          </a:prstGeom>
          <a:ln w="25400">
            <a:solidFill>
              <a:srgbClr val="000000"/>
            </a:solidFill>
            <a:miter lim="400000"/>
          </a:ln>
        </p:spPr>
      </p:pic>
      <p:pic>
        <p:nvPicPr>
          <p:cNvPr id="404" name="Imagen" descr="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4873" y="5196586"/>
            <a:ext cx="4036219" cy="1143000"/>
          </a:xfrm>
          <a:prstGeom prst="rect">
            <a:avLst/>
          </a:prstGeom>
          <a:ln w="25400">
            <a:solidFill>
              <a:srgbClr val="000000"/>
            </a:solidFill>
            <a:miter lim="400000"/>
          </a:ln>
        </p:spPr>
      </p:pic>
      <p:sp>
        <p:nvSpPr>
          <p:cNvPr id="405" name="Translational Research 2015; 166: 233 - 243."/>
          <p:cNvSpPr txBox="1"/>
          <p:nvPr/>
        </p:nvSpPr>
        <p:spPr>
          <a:xfrm>
            <a:off x="9306765" y="6253834"/>
            <a:ext cx="1958871" cy="4780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lgn="l" defTabSz="457200">
              <a:lnSpc>
                <a:spcPts val="4000"/>
              </a:lnSpc>
              <a:defRPr sz="1000" b="0">
                <a:latin typeface="American Typewriter"/>
                <a:ea typeface="American Typewriter"/>
                <a:cs typeface="American Typewriter"/>
                <a:sym typeface="American Typewriter"/>
              </a:defRPr>
            </a:lvl1pPr>
          </a:lstStyle>
          <a:p>
            <a:r>
              <a:rPr sz="703" dirty="0">
                <a:latin typeface="Montserrat" panose="00000500000000000000" pitchFamily="50" charset="0"/>
              </a:rPr>
              <a:t>Translational Research 2015; 166: 233 - 243.</a:t>
            </a:r>
          </a:p>
        </p:txBody>
      </p:sp>
    </p:spTree>
    <p:extLst>
      <p:ext uri="{BB962C8B-B14F-4D97-AF65-F5344CB8AC3E}">
        <p14:creationId xmlns:p14="http://schemas.microsoft.com/office/powerpoint/2010/main" val="3708066904"/>
      </p:ext>
    </p:extLst>
  </p:cSld>
  <p:clrMapOvr>
    <a:masterClrMapping/>
  </p:clrMapOvr>
  <mc:AlternateContent xmlns:mc="http://schemas.openxmlformats.org/markup-compatibility/2006" xmlns:p14="http://schemas.microsoft.com/office/powerpoint/2010/main">
    <mc:Choice Requires="p14">
      <p:transition spd="med" p14:dur="699">
        <p:cover/>
      </p:transition>
    </mc:Choice>
    <mc:Fallback xmlns="" xmlns:m="http://schemas.openxmlformats.org/officeDocument/2006/math" xmlns:a14="http://schemas.microsoft.com/office/drawing/2010/main">
      <p:transition spd="fast">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Ayudas diagnósticas"/>
          <p:cNvSpPr txBox="1">
            <a:spLocks noGrp="1"/>
          </p:cNvSpPr>
          <p:nvPr>
            <p:ph type="title"/>
          </p:nvPr>
        </p:nvSpPr>
        <p:spPr>
          <a:prstGeom prst="rect">
            <a:avLst/>
          </a:prstGeom>
        </p:spPr>
        <p:txBody>
          <a:bodyPr/>
          <a:lstStyle>
            <a:lvl1pPr>
              <a:defRPr sz="4000" b="1">
                <a:latin typeface="American Typewriter"/>
                <a:ea typeface="American Typewriter"/>
                <a:cs typeface="American Typewriter"/>
                <a:sym typeface="American Typewriter"/>
              </a:defRPr>
            </a:lvl1pPr>
          </a:lstStyle>
          <a:p>
            <a:r>
              <a:rPr>
                <a:latin typeface="Montserrat" panose="00000500000000000000" pitchFamily="50" charset="0"/>
              </a:rPr>
              <a:t>Ayudas diagnósticas</a:t>
            </a:r>
          </a:p>
        </p:txBody>
      </p:sp>
      <p:grpSp>
        <p:nvGrpSpPr>
          <p:cNvPr id="412" name="Hiponatremia…"/>
          <p:cNvGrpSpPr/>
          <p:nvPr/>
        </p:nvGrpSpPr>
        <p:grpSpPr>
          <a:xfrm>
            <a:off x="4583727" y="1326535"/>
            <a:ext cx="7269688" cy="2780907"/>
            <a:chOff x="0" y="0"/>
            <a:chExt cx="10339111" cy="3955066"/>
          </a:xfrm>
        </p:grpSpPr>
        <p:sp>
          <p:nvSpPr>
            <p:cNvPr id="411" name="Hiponatremia…"/>
            <p:cNvSpPr/>
            <p:nvPr/>
          </p:nvSpPr>
          <p:spPr>
            <a:xfrm>
              <a:off x="31750" y="31750"/>
              <a:ext cx="10275612" cy="3891567"/>
            </a:xfrm>
            <a:prstGeom prst="roundRect">
              <a:avLst>
                <a:gd name="adj" fmla="val 11398"/>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defRPr sz="2000" b="0">
                  <a:latin typeface="American Typewriter"/>
                  <a:ea typeface="American Typewriter"/>
                  <a:cs typeface="American Typewriter"/>
                  <a:sym typeface="American Typewriter"/>
                </a:defRPr>
              </a:pPr>
              <a:r>
                <a:rPr sz="1406">
                  <a:latin typeface="Montserrat" panose="00000500000000000000" pitchFamily="50" charset="0"/>
                </a:rPr>
                <a:t>Hiponatremia</a:t>
              </a:r>
            </a:p>
            <a:p>
              <a:pPr>
                <a:defRPr sz="2000" b="0">
                  <a:latin typeface="American Typewriter"/>
                  <a:ea typeface="American Typewriter"/>
                  <a:cs typeface="American Typewriter"/>
                  <a:sym typeface="American Typewriter"/>
                </a:defRPr>
              </a:pPr>
              <a:r>
                <a:rPr sz="1406">
                  <a:latin typeface="Montserrat" panose="00000500000000000000" pitchFamily="50" charset="0"/>
                </a:rPr>
                <a:t>Hipercolesterolemia</a:t>
              </a:r>
            </a:p>
            <a:p>
              <a:pPr>
                <a:defRPr sz="2000" b="0">
                  <a:latin typeface="American Typewriter"/>
                  <a:ea typeface="American Typewriter"/>
                  <a:cs typeface="American Typewriter"/>
                  <a:sym typeface="American Typewriter"/>
                </a:defRPr>
              </a:pPr>
              <a:r>
                <a:rPr sz="1406">
                  <a:latin typeface="Montserrat" panose="00000500000000000000" pitchFamily="50" charset="0"/>
                </a:rPr>
                <a:t>Hiperlactatemia</a:t>
              </a:r>
            </a:p>
            <a:p>
              <a:pPr>
                <a:defRPr sz="2000" b="0">
                  <a:latin typeface="American Typewriter"/>
                  <a:ea typeface="American Typewriter"/>
                  <a:cs typeface="American Typewriter"/>
                  <a:sym typeface="American Typewriter"/>
                </a:defRPr>
              </a:pPr>
              <a:r>
                <a:rPr sz="1406">
                  <a:latin typeface="Montserrat" panose="00000500000000000000" pitchFamily="50" charset="0"/>
                </a:rPr>
                <a:t>Aumento de LDH</a:t>
              </a:r>
            </a:p>
            <a:p>
              <a:pPr>
                <a:defRPr sz="2000" b="0">
                  <a:latin typeface="American Typewriter"/>
                  <a:ea typeface="American Typewriter"/>
                  <a:cs typeface="American Typewriter"/>
                  <a:sym typeface="American Typewriter"/>
                </a:defRPr>
              </a:pPr>
              <a:r>
                <a:rPr sz="1406">
                  <a:latin typeface="Montserrat" panose="00000500000000000000" pitchFamily="50" charset="0"/>
                </a:rPr>
                <a:t>ALT</a:t>
              </a:r>
            </a:p>
            <a:p>
              <a:pPr>
                <a:defRPr sz="2000" b="0">
                  <a:latin typeface="American Typewriter"/>
                  <a:ea typeface="American Typewriter"/>
                  <a:cs typeface="American Typewriter"/>
                  <a:sym typeface="American Typewriter"/>
                </a:defRPr>
              </a:pPr>
              <a:r>
                <a:rPr sz="1406">
                  <a:latin typeface="Montserrat" panose="00000500000000000000" pitchFamily="50" charset="0"/>
                </a:rPr>
                <a:t>CPK elevada</a:t>
              </a:r>
            </a:p>
            <a:p>
              <a:pPr>
                <a:defRPr sz="2000" b="0">
                  <a:latin typeface="American Typewriter"/>
                  <a:ea typeface="American Typewriter"/>
                  <a:cs typeface="American Typewriter"/>
                  <a:sym typeface="American Typewriter"/>
                </a:defRPr>
              </a:pPr>
              <a:r>
                <a:rPr sz="1406">
                  <a:latin typeface="Montserrat" panose="00000500000000000000" pitchFamily="50" charset="0"/>
                </a:rPr>
                <a:t>Cortisol (previo a uso de hormona, por riesgo de insuficiencia)</a:t>
              </a:r>
            </a:p>
            <a:p>
              <a:pPr>
                <a:defRPr sz="2000" b="0">
                  <a:latin typeface="American Typewriter"/>
                  <a:ea typeface="American Typewriter"/>
                  <a:cs typeface="American Typewriter"/>
                  <a:sym typeface="American Typewriter"/>
                </a:defRPr>
              </a:pPr>
              <a:r>
                <a:rPr sz="1406" b="1">
                  <a:latin typeface="Montserrat" panose="00000500000000000000" pitchFamily="50" charset="0"/>
                </a:rPr>
                <a:t>LCR: </a:t>
              </a:r>
              <a:r>
                <a:rPr sz="1406">
                  <a:latin typeface="Montserrat" panose="00000500000000000000" pitchFamily="50" charset="0"/>
                </a:rPr>
                <a:t>Aumento de presión de apertura - Hiperproteinorraquia (&lt;100mg/dL)</a:t>
              </a:r>
            </a:p>
            <a:p>
              <a:pPr>
                <a:defRPr sz="2000" b="0">
                  <a:latin typeface="American Typewriter"/>
                  <a:ea typeface="American Typewriter"/>
                  <a:cs typeface="American Typewriter"/>
                  <a:sym typeface="American Typewriter"/>
                </a:defRPr>
              </a:pPr>
              <a:r>
                <a:rPr sz="1406">
                  <a:latin typeface="Montserrat" panose="00000500000000000000" pitchFamily="50" charset="0"/>
                </a:rPr>
                <a:t>Aumento de TSH*</a:t>
              </a:r>
            </a:p>
            <a:p>
              <a:pPr>
                <a:defRPr sz="2000" b="0">
                  <a:latin typeface="American Typewriter"/>
                  <a:ea typeface="American Typewriter"/>
                  <a:cs typeface="American Typewriter"/>
                  <a:sym typeface="American Typewriter"/>
                </a:defRPr>
              </a:pPr>
              <a:r>
                <a:rPr sz="1406" b="1">
                  <a:latin typeface="Montserrat" panose="00000500000000000000" pitchFamily="50" charset="0"/>
                </a:rPr>
                <a:t>Afectada por:</a:t>
              </a:r>
              <a:r>
                <a:rPr sz="1406">
                  <a:latin typeface="Montserrat" panose="00000500000000000000" pitchFamily="50" charset="0"/>
                </a:rPr>
                <a:t> Dopamina, Dobutamina, Esteroides</a:t>
              </a:r>
            </a:p>
          </p:txBody>
        </p:sp>
        <p:pic>
          <p:nvPicPr>
            <p:cNvPr id="410" name="Hiponatremia… HiponatremiaHipercolesterolemiaHiperlactatemiaAumento de LDHALTCPK elevadaCortisol (previo a uso de hormona, por riesgo de insuficiencia)LCR: Aumento de presión de apertura - Hiperproteinorraquia (&lt;100mg/dL)Aumento de TSH*Afectada por: Dopa" descr="Hiponatremia… HiponatremiaHipercolesterolemiaHiperlactatemiaAumento de LDHALTCPK elevadaCortisol (previo a uso de hormona, por riesgo de insuficiencia)LCR: Aumento de presión de apertura - Hiperproteinorraquia (&lt;100mg/dL)Aumento de TSH*Afectada por: Dopamina, Dobutamina, Esteroides"/>
            <p:cNvPicPr>
              <a:picLocks/>
            </p:cNvPicPr>
            <p:nvPr/>
          </p:nvPicPr>
          <p:blipFill>
            <a:blip r:embed="rId2" cstate="email">
              <a:extLst>
                <a:ext uri="{28A0092B-C50C-407E-A947-70E740481C1C}">
                  <a14:useLocalDpi xmlns:a14="http://schemas.microsoft.com/office/drawing/2010/main"/>
                </a:ext>
              </a:extLst>
            </a:blip>
            <a:stretch>
              <a:fillRect/>
            </a:stretch>
          </p:blipFill>
          <p:spPr>
            <a:xfrm>
              <a:off x="0" y="0"/>
              <a:ext cx="10339112" cy="3955067"/>
            </a:xfrm>
            <a:prstGeom prst="rect">
              <a:avLst/>
            </a:prstGeom>
            <a:effectLst/>
          </p:spPr>
        </p:pic>
      </p:grpSp>
      <p:grpSp>
        <p:nvGrpSpPr>
          <p:cNvPr id="415" name="TSH Alta - T4 baja…"/>
          <p:cNvGrpSpPr/>
          <p:nvPr/>
        </p:nvGrpSpPr>
        <p:grpSpPr>
          <a:xfrm>
            <a:off x="5013159" y="4681291"/>
            <a:ext cx="2165681" cy="775123"/>
            <a:chOff x="0" y="0"/>
            <a:chExt cx="3080077" cy="1102395"/>
          </a:xfrm>
        </p:grpSpPr>
        <p:sp>
          <p:nvSpPr>
            <p:cNvPr id="414" name="TSH Alta - T4 baja…"/>
            <p:cNvSpPr/>
            <p:nvPr/>
          </p:nvSpPr>
          <p:spPr>
            <a:xfrm>
              <a:off x="31750" y="31750"/>
              <a:ext cx="3016578" cy="1038896"/>
            </a:xfrm>
            <a:prstGeom prst="roundRect">
              <a:avLst>
                <a:gd name="adj" fmla="val 16279"/>
              </a:avLst>
            </a:prstGeom>
            <a:solidFill>
              <a:schemeClr val="accent5">
                <a:lumOff val="-29866"/>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defRPr sz="2000" b="0">
                  <a:solidFill>
                    <a:srgbClr val="FFFFFF"/>
                  </a:solidFill>
                  <a:latin typeface="American Typewriter"/>
                  <a:ea typeface="American Typewriter"/>
                  <a:cs typeface="American Typewriter"/>
                  <a:sym typeface="American Typewriter"/>
                </a:defRPr>
              </a:pPr>
              <a:r>
                <a:rPr sz="1406">
                  <a:latin typeface="Montserrat" panose="00000500000000000000" pitchFamily="50" charset="0"/>
                </a:rPr>
                <a:t>TSH Alta - T4 baja</a:t>
              </a:r>
            </a:p>
            <a:p>
              <a:pPr>
                <a:defRPr sz="2000">
                  <a:solidFill>
                    <a:srgbClr val="FFFFFF"/>
                  </a:solidFill>
                  <a:latin typeface="American Typewriter"/>
                  <a:ea typeface="American Typewriter"/>
                  <a:cs typeface="American Typewriter"/>
                  <a:sym typeface="American Typewriter"/>
                </a:defRPr>
              </a:pPr>
              <a:r>
                <a:rPr sz="1406">
                  <a:latin typeface="Montserrat" panose="00000500000000000000" pitchFamily="50" charset="0"/>
                </a:rPr>
                <a:t>Forma primaria</a:t>
              </a:r>
            </a:p>
          </p:txBody>
        </p:sp>
        <p:pic>
          <p:nvPicPr>
            <p:cNvPr id="413" name="TSH Alta - T4 baja… TSH Alta - T4 bajaForma primaria" descr="TSH Alta - T4 baja… TSH Alta - T4 bajaForma primaria"/>
            <p:cNvPicPr>
              <a:picLocks/>
            </p:cNvPicPr>
            <p:nvPr/>
          </p:nvPicPr>
          <p:blipFill>
            <a:blip r:embed="rId3" cstate="email">
              <a:extLst>
                <a:ext uri="{28A0092B-C50C-407E-A947-70E740481C1C}">
                  <a14:useLocalDpi xmlns:a14="http://schemas.microsoft.com/office/drawing/2010/main"/>
                </a:ext>
              </a:extLst>
            </a:blip>
            <a:stretch>
              <a:fillRect/>
            </a:stretch>
          </p:blipFill>
          <p:spPr>
            <a:xfrm>
              <a:off x="0" y="0"/>
              <a:ext cx="3080078" cy="1102396"/>
            </a:xfrm>
            <a:prstGeom prst="rect">
              <a:avLst/>
            </a:prstGeom>
            <a:effectLst/>
          </p:spPr>
        </p:pic>
      </p:grpSp>
      <p:grpSp>
        <p:nvGrpSpPr>
          <p:cNvPr id="418" name="TSH Normal o baja - T4 baja…"/>
          <p:cNvGrpSpPr/>
          <p:nvPr/>
        </p:nvGrpSpPr>
        <p:grpSpPr>
          <a:xfrm>
            <a:off x="9308743" y="4463200"/>
            <a:ext cx="2544673" cy="1083287"/>
            <a:chOff x="0" y="0"/>
            <a:chExt cx="3619090" cy="1540674"/>
          </a:xfrm>
        </p:grpSpPr>
        <p:sp>
          <p:nvSpPr>
            <p:cNvPr id="417" name="TSH Normal o baja - T4 baja…"/>
            <p:cNvSpPr/>
            <p:nvPr/>
          </p:nvSpPr>
          <p:spPr>
            <a:xfrm>
              <a:off x="31750" y="31750"/>
              <a:ext cx="3555591" cy="1477175"/>
            </a:xfrm>
            <a:prstGeom prst="roundRect">
              <a:avLst>
                <a:gd name="adj" fmla="val 13495"/>
              </a:avLst>
            </a:prstGeom>
            <a:solidFill>
              <a:schemeClr val="accent4">
                <a:hueOff val="-1081314"/>
                <a:satOff val="4338"/>
                <a:lumOff val="-8931"/>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defRPr sz="2000" b="0">
                  <a:solidFill>
                    <a:srgbClr val="FFFFFF"/>
                  </a:solidFill>
                  <a:latin typeface="American Typewriter"/>
                  <a:ea typeface="American Typewriter"/>
                  <a:cs typeface="American Typewriter"/>
                  <a:sym typeface="American Typewriter"/>
                </a:defRPr>
              </a:pPr>
              <a:r>
                <a:rPr sz="1406">
                  <a:latin typeface="Montserrat" panose="00000500000000000000" pitchFamily="50" charset="0"/>
                </a:rPr>
                <a:t>TSH Normal o baja - T4 baja</a:t>
              </a:r>
            </a:p>
            <a:p>
              <a:pPr>
                <a:defRPr sz="2000">
                  <a:solidFill>
                    <a:srgbClr val="FFFFFF"/>
                  </a:solidFill>
                  <a:latin typeface="American Typewriter"/>
                  <a:ea typeface="American Typewriter"/>
                  <a:cs typeface="American Typewriter"/>
                  <a:sym typeface="American Typewriter"/>
                </a:defRPr>
              </a:pPr>
              <a:r>
                <a:rPr sz="1406">
                  <a:latin typeface="Montserrat" panose="00000500000000000000" pitchFamily="50" charset="0"/>
                </a:rPr>
                <a:t>Forma central</a:t>
              </a:r>
            </a:p>
          </p:txBody>
        </p:sp>
        <p:pic>
          <p:nvPicPr>
            <p:cNvPr id="416" name="TSH Normal o baja - T4 baja… TSH Normal o baja - T4 bajaForma central" descr="TSH Normal o baja - T4 baja… TSH Normal o baja - T4 bajaForma central"/>
            <p:cNvPicPr>
              <a:picLocks/>
            </p:cNvPicPr>
            <p:nvPr/>
          </p:nvPicPr>
          <p:blipFill>
            <a:blip r:embed="rId4" cstate="email">
              <a:extLst>
                <a:ext uri="{28A0092B-C50C-407E-A947-70E740481C1C}">
                  <a14:useLocalDpi xmlns:a14="http://schemas.microsoft.com/office/drawing/2010/main"/>
                </a:ext>
              </a:extLst>
            </a:blip>
            <a:stretch>
              <a:fillRect/>
            </a:stretch>
          </p:blipFill>
          <p:spPr>
            <a:xfrm>
              <a:off x="0" y="0"/>
              <a:ext cx="3619091" cy="1540675"/>
            </a:xfrm>
            <a:prstGeom prst="rect">
              <a:avLst/>
            </a:prstGeom>
            <a:effectLst/>
          </p:spPr>
        </p:pic>
      </p:grpSp>
    </p:spTree>
    <p:extLst>
      <p:ext uri="{BB962C8B-B14F-4D97-AF65-F5344CB8AC3E}">
        <p14:creationId xmlns:p14="http://schemas.microsoft.com/office/powerpoint/2010/main" val="2681417512"/>
      </p:ext>
    </p:extLst>
  </p:cSld>
  <p:clrMapOvr>
    <a:masterClrMapping/>
  </p:clrMapOvr>
  <mc:AlternateContent xmlns:mc="http://schemas.openxmlformats.org/markup-compatibility/2006" xmlns:p14="http://schemas.microsoft.com/office/powerpoint/2010/main">
    <mc:Choice Requires="p14">
      <p:transition spd="med" p14:dur="699">
        <p:cover/>
      </p:transition>
    </mc:Choice>
    <mc:Fallback xmlns="" xmlns:m="http://schemas.openxmlformats.org/officeDocument/2006/math" xmlns:a14="http://schemas.microsoft.com/office/drawing/2010/main">
      <p:transition spd="fast">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Manejo"/>
          <p:cNvSpPr txBox="1">
            <a:spLocks noGrp="1"/>
          </p:cNvSpPr>
          <p:nvPr>
            <p:ph type="title"/>
          </p:nvPr>
        </p:nvSpPr>
        <p:spPr>
          <a:prstGeom prst="rect">
            <a:avLst/>
          </a:prstGeom>
        </p:spPr>
        <p:txBody>
          <a:bodyPr/>
          <a:lstStyle>
            <a:lvl1pPr>
              <a:defRPr sz="4000" b="1">
                <a:latin typeface="American Typewriter"/>
                <a:ea typeface="American Typewriter"/>
                <a:cs typeface="American Typewriter"/>
                <a:sym typeface="American Typewriter"/>
              </a:defRPr>
            </a:lvl1pPr>
          </a:lstStyle>
          <a:p>
            <a:r>
              <a:rPr>
                <a:latin typeface="Montserrat" panose="00000500000000000000" pitchFamily="50" charset="0"/>
              </a:rPr>
              <a:t>Manejo</a:t>
            </a:r>
          </a:p>
        </p:txBody>
      </p:sp>
      <p:grpSp>
        <p:nvGrpSpPr>
          <p:cNvPr id="426" name="Abordaje médico general"/>
          <p:cNvGrpSpPr/>
          <p:nvPr/>
        </p:nvGrpSpPr>
        <p:grpSpPr>
          <a:xfrm>
            <a:off x="3930320" y="4436973"/>
            <a:ext cx="2165680" cy="775123"/>
            <a:chOff x="0" y="0"/>
            <a:chExt cx="3080077" cy="1102395"/>
          </a:xfrm>
        </p:grpSpPr>
        <p:sp>
          <p:nvSpPr>
            <p:cNvPr id="425" name="Abordaje médico general"/>
            <p:cNvSpPr/>
            <p:nvPr/>
          </p:nvSpPr>
          <p:spPr>
            <a:xfrm>
              <a:off x="31750" y="31750"/>
              <a:ext cx="3016578" cy="1038896"/>
            </a:xfrm>
            <a:prstGeom prst="roundRect">
              <a:avLst>
                <a:gd name="adj" fmla="val 16279"/>
              </a:avLst>
            </a:prstGeom>
            <a:solidFill>
              <a:schemeClr val="accent5">
                <a:lumOff val="-29866"/>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a:solidFill>
                    <a:srgbClr val="FFFFFF"/>
                  </a:solidFill>
                  <a:latin typeface="American Typewriter"/>
                  <a:ea typeface="American Typewriter"/>
                  <a:cs typeface="American Typewriter"/>
                  <a:sym typeface="American Typewriter"/>
                </a:defRPr>
              </a:lvl1pPr>
            </a:lstStyle>
            <a:p>
              <a:r>
                <a:rPr sz="1406">
                  <a:latin typeface="Montserrat" panose="00000500000000000000" pitchFamily="50" charset="0"/>
                </a:rPr>
                <a:t>Abordaje médico general</a:t>
              </a:r>
            </a:p>
          </p:txBody>
        </p:sp>
        <p:pic>
          <p:nvPicPr>
            <p:cNvPr id="424" name="Abordaje médico general Abordaje médico general" descr="Abordaje médico general Abordaje médico general"/>
            <p:cNvPicPr>
              <a:picLocks/>
            </p:cNvPicPr>
            <p:nvPr/>
          </p:nvPicPr>
          <p:blipFill>
            <a:blip r:embed="rId2" cstate="email">
              <a:extLst>
                <a:ext uri="{28A0092B-C50C-407E-A947-70E740481C1C}">
                  <a14:useLocalDpi xmlns:a14="http://schemas.microsoft.com/office/drawing/2010/main"/>
                </a:ext>
              </a:extLst>
            </a:blip>
            <a:stretch>
              <a:fillRect/>
            </a:stretch>
          </p:blipFill>
          <p:spPr>
            <a:xfrm>
              <a:off x="0" y="0"/>
              <a:ext cx="3080078" cy="1102396"/>
            </a:xfrm>
            <a:prstGeom prst="rect">
              <a:avLst/>
            </a:prstGeom>
            <a:effectLst/>
          </p:spPr>
        </p:pic>
      </p:grpSp>
      <p:grpSp>
        <p:nvGrpSpPr>
          <p:cNvPr id="429" name="Búsqueda y tratamiento de factores desencadenantes"/>
          <p:cNvGrpSpPr/>
          <p:nvPr/>
        </p:nvGrpSpPr>
        <p:grpSpPr>
          <a:xfrm>
            <a:off x="6895479" y="4436973"/>
            <a:ext cx="2165681" cy="1136000"/>
            <a:chOff x="0" y="0"/>
            <a:chExt cx="3080077" cy="1615642"/>
          </a:xfrm>
        </p:grpSpPr>
        <p:sp>
          <p:nvSpPr>
            <p:cNvPr id="428" name="Búsqueda y tratamiento de factores desencadenantes"/>
            <p:cNvSpPr/>
            <p:nvPr/>
          </p:nvSpPr>
          <p:spPr>
            <a:xfrm>
              <a:off x="31750" y="31750"/>
              <a:ext cx="3016578" cy="1552143"/>
            </a:xfrm>
            <a:prstGeom prst="roundRect">
              <a:avLst>
                <a:gd name="adj" fmla="val 10896"/>
              </a:avLst>
            </a:prstGeom>
            <a:solidFill>
              <a:schemeClr val="accent3">
                <a:hueOff val="362282"/>
                <a:satOff val="31803"/>
                <a:lumOff val="-18242"/>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a:solidFill>
                    <a:srgbClr val="FFFFFF"/>
                  </a:solidFill>
                  <a:latin typeface="American Typewriter"/>
                  <a:ea typeface="American Typewriter"/>
                  <a:cs typeface="American Typewriter"/>
                  <a:sym typeface="American Typewriter"/>
                </a:defRPr>
              </a:lvl1pPr>
            </a:lstStyle>
            <a:p>
              <a:r>
                <a:rPr sz="1406">
                  <a:latin typeface="Montserrat" panose="00000500000000000000" pitchFamily="50" charset="0"/>
                </a:rPr>
                <a:t>Búsqueda y tratamiento de factores desencadenantes</a:t>
              </a:r>
            </a:p>
          </p:txBody>
        </p:sp>
        <p:pic>
          <p:nvPicPr>
            <p:cNvPr id="427" name="Búsqueda y tratamiento de factores desencadenantes Búsqueda y tratamiento de factores desencadenantes" descr="Búsqueda y tratamiento de factores desencadenantes Búsqueda y tratamiento de factores desencadenantes"/>
            <p:cNvPicPr>
              <a:picLocks/>
            </p:cNvPicPr>
            <p:nvPr/>
          </p:nvPicPr>
          <p:blipFill>
            <a:blip r:embed="rId3" cstate="email">
              <a:extLst>
                <a:ext uri="{28A0092B-C50C-407E-A947-70E740481C1C}">
                  <a14:useLocalDpi xmlns:a14="http://schemas.microsoft.com/office/drawing/2010/main"/>
                </a:ext>
              </a:extLst>
            </a:blip>
            <a:stretch>
              <a:fillRect/>
            </a:stretch>
          </p:blipFill>
          <p:spPr>
            <a:xfrm>
              <a:off x="0" y="0"/>
              <a:ext cx="3080078" cy="1615643"/>
            </a:xfrm>
            <a:prstGeom prst="rect">
              <a:avLst/>
            </a:prstGeom>
            <a:effectLst/>
          </p:spPr>
        </p:pic>
      </p:grpSp>
      <p:grpSp>
        <p:nvGrpSpPr>
          <p:cNvPr id="432" name="Tratamiento específico de la causa"/>
          <p:cNvGrpSpPr/>
          <p:nvPr/>
        </p:nvGrpSpPr>
        <p:grpSpPr>
          <a:xfrm>
            <a:off x="9860639" y="4436973"/>
            <a:ext cx="2167916" cy="954274"/>
            <a:chOff x="0" y="0"/>
            <a:chExt cx="3083256" cy="1357187"/>
          </a:xfrm>
        </p:grpSpPr>
        <p:sp>
          <p:nvSpPr>
            <p:cNvPr id="431" name="Tratamiento específico de la causa"/>
            <p:cNvSpPr/>
            <p:nvPr/>
          </p:nvSpPr>
          <p:spPr>
            <a:xfrm>
              <a:off x="31750" y="31750"/>
              <a:ext cx="3019757" cy="1293688"/>
            </a:xfrm>
            <a:prstGeom prst="roundRect">
              <a:avLst>
                <a:gd name="adj" fmla="val 13087"/>
              </a:avLst>
            </a:prstGeom>
            <a:solidFill>
              <a:schemeClr val="accent2">
                <a:hueOff val="167855"/>
                <a:satOff val="17755"/>
                <a:lumOff val="-16671"/>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a:solidFill>
                    <a:srgbClr val="FFFFFF"/>
                  </a:solidFill>
                  <a:latin typeface="American Typewriter"/>
                  <a:ea typeface="American Typewriter"/>
                  <a:cs typeface="American Typewriter"/>
                  <a:sym typeface="American Typewriter"/>
                </a:defRPr>
              </a:lvl1pPr>
            </a:lstStyle>
            <a:p>
              <a:r>
                <a:rPr sz="1406">
                  <a:latin typeface="Montserrat" panose="00000500000000000000" pitchFamily="50" charset="0"/>
                </a:rPr>
                <a:t>Tratamiento específico de la causa</a:t>
              </a:r>
            </a:p>
          </p:txBody>
        </p:sp>
        <p:pic>
          <p:nvPicPr>
            <p:cNvPr id="430" name="Tratamiento específico de la causa Tratamiento específico de la causa" descr="Tratamiento específico de la causa Tratamiento específico de la causa"/>
            <p:cNvPicPr>
              <a:picLocks/>
            </p:cNvPicPr>
            <p:nvPr/>
          </p:nvPicPr>
          <p:blipFill>
            <a:blip r:embed="rId4" cstate="email">
              <a:extLst>
                <a:ext uri="{28A0092B-C50C-407E-A947-70E740481C1C}">
                  <a14:useLocalDpi xmlns:a14="http://schemas.microsoft.com/office/drawing/2010/main"/>
                </a:ext>
              </a:extLst>
            </a:blip>
            <a:stretch>
              <a:fillRect/>
            </a:stretch>
          </p:blipFill>
          <p:spPr>
            <a:xfrm>
              <a:off x="0" y="0"/>
              <a:ext cx="3083257" cy="1357188"/>
            </a:xfrm>
            <a:prstGeom prst="rect">
              <a:avLst/>
            </a:prstGeom>
            <a:effectLst/>
          </p:spPr>
        </p:pic>
      </p:grpSp>
      <p:sp>
        <p:nvSpPr>
          <p:cNvPr id="433" name="Endocrin Metab Clin North Am 2006; 35 (4): 687-98"/>
          <p:cNvSpPr txBox="1"/>
          <p:nvPr/>
        </p:nvSpPr>
        <p:spPr>
          <a:xfrm>
            <a:off x="9678553" y="5797036"/>
            <a:ext cx="2350003" cy="4802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lgn="l" defTabSz="457200">
              <a:lnSpc>
                <a:spcPts val="4000"/>
              </a:lnSpc>
              <a:defRPr sz="1000" b="0">
                <a:latin typeface="American Typewriter"/>
                <a:ea typeface="American Typewriter"/>
                <a:cs typeface="American Typewriter"/>
                <a:sym typeface="American Typewriter"/>
              </a:defRPr>
            </a:lvl1pPr>
          </a:lstStyle>
          <a:p>
            <a:r>
              <a:rPr sz="703">
                <a:latin typeface="Montserrat" panose="00000500000000000000" pitchFamily="50" charset="0"/>
              </a:rPr>
              <a:t>Endocrin Metab Clin North Am 2006; 35 (4): 687-98</a:t>
            </a:r>
          </a:p>
        </p:txBody>
      </p:sp>
      <p:pic>
        <p:nvPicPr>
          <p:cNvPr id="434" name="Imagen" descr="Image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97009" y="774088"/>
            <a:ext cx="6140465" cy="3253922"/>
          </a:xfrm>
          <a:prstGeom prst="rect">
            <a:avLst/>
          </a:prstGeom>
          <a:ln w="12700">
            <a:miter lim="400000"/>
          </a:ln>
        </p:spPr>
      </p:pic>
    </p:spTree>
    <p:extLst>
      <p:ext uri="{BB962C8B-B14F-4D97-AF65-F5344CB8AC3E}">
        <p14:creationId xmlns:p14="http://schemas.microsoft.com/office/powerpoint/2010/main" val="1579010076"/>
      </p:ext>
    </p:extLst>
  </p:cSld>
  <p:clrMapOvr>
    <a:masterClrMapping/>
  </p:clrMapOvr>
  <mc:AlternateContent xmlns:mc="http://schemas.openxmlformats.org/markup-compatibility/2006" xmlns:p14="http://schemas.microsoft.com/office/powerpoint/2010/main">
    <mc:Choice Requires="p14">
      <p:transition spd="med" p14:dur="600">
        <p14:prism/>
      </p:transition>
    </mc:Choice>
    <mc:Fallback xmlns="" xmlns:m="http://schemas.openxmlformats.org/officeDocument/2006/math" xmlns:a14="http://schemas.microsoft.com/office/drawing/2010/main">
      <p:transition spd="fast">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Consideraciones de la vía aérea"/>
          <p:cNvSpPr txBox="1">
            <a:spLocks noGrp="1"/>
          </p:cNvSpPr>
          <p:nvPr>
            <p:ph type="title"/>
          </p:nvPr>
        </p:nvSpPr>
        <p:spPr>
          <a:prstGeom prst="rect">
            <a:avLst/>
          </a:prstGeom>
        </p:spPr>
        <p:txBody>
          <a:bodyPr/>
          <a:lstStyle>
            <a:lvl1pPr>
              <a:defRPr sz="4000" b="1">
                <a:latin typeface="American Typewriter"/>
                <a:ea typeface="American Typewriter"/>
                <a:cs typeface="American Typewriter"/>
                <a:sym typeface="American Typewriter"/>
              </a:defRPr>
            </a:lvl1pPr>
          </a:lstStyle>
          <a:p>
            <a:r>
              <a:rPr>
                <a:latin typeface="Montserrat" panose="00000500000000000000" pitchFamily="50" charset="0"/>
              </a:rPr>
              <a:t>Consideraciones de la vía aérea</a:t>
            </a:r>
          </a:p>
        </p:txBody>
      </p:sp>
      <p:sp>
        <p:nvSpPr>
          <p:cNvPr id="439" name="Alta tasa de mortalidad asociada a falla respiratoria.…"/>
          <p:cNvSpPr txBox="1">
            <a:spLocks noGrp="1"/>
          </p:cNvSpPr>
          <p:nvPr>
            <p:ph type="body" sz="half" idx="1"/>
          </p:nvPr>
        </p:nvSpPr>
        <p:spPr>
          <a:xfrm>
            <a:off x="4324261" y="1561435"/>
            <a:ext cx="4368547" cy="4277687"/>
          </a:xfrm>
          <a:prstGeom prst="rect">
            <a:avLst/>
          </a:prstGeom>
        </p:spPr>
        <p:txBody>
          <a:bodyPr>
            <a:normAutofit/>
          </a:bodyPr>
          <a:lstStyle/>
          <a:p>
            <a:pPr algn="just">
              <a:lnSpc>
                <a:spcPct val="120000"/>
              </a:lnSpc>
              <a:defRPr sz="2000">
                <a:latin typeface="American Typewriter"/>
                <a:ea typeface="American Typewriter"/>
                <a:cs typeface="American Typewriter"/>
                <a:sym typeface="American Typewriter"/>
              </a:defRPr>
            </a:pPr>
            <a:r>
              <a:rPr sz="1400" dirty="0">
                <a:latin typeface="Montserrat" panose="00000500000000000000" pitchFamily="50" charset="0"/>
              </a:rPr>
              <a:t>Alta </a:t>
            </a:r>
            <a:r>
              <a:rPr sz="1400" dirty="0" err="1">
                <a:latin typeface="Montserrat" panose="00000500000000000000" pitchFamily="50" charset="0"/>
              </a:rPr>
              <a:t>tasa</a:t>
            </a:r>
            <a:r>
              <a:rPr sz="1400" dirty="0">
                <a:latin typeface="Montserrat" panose="00000500000000000000" pitchFamily="50" charset="0"/>
              </a:rPr>
              <a:t> de </a:t>
            </a:r>
            <a:r>
              <a:rPr sz="1400" dirty="0" err="1">
                <a:latin typeface="Montserrat" panose="00000500000000000000" pitchFamily="50" charset="0"/>
              </a:rPr>
              <a:t>mortalidad</a:t>
            </a:r>
            <a:r>
              <a:rPr sz="1400" dirty="0">
                <a:latin typeface="Montserrat" panose="00000500000000000000" pitchFamily="50" charset="0"/>
              </a:rPr>
              <a:t> </a:t>
            </a:r>
            <a:r>
              <a:rPr sz="1400" dirty="0" err="1">
                <a:latin typeface="Montserrat" panose="00000500000000000000" pitchFamily="50" charset="0"/>
              </a:rPr>
              <a:t>asociada</a:t>
            </a:r>
            <a:r>
              <a:rPr sz="1400" dirty="0">
                <a:latin typeface="Montserrat" panose="00000500000000000000" pitchFamily="50" charset="0"/>
              </a:rPr>
              <a:t> a </a:t>
            </a:r>
            <a:r>
              <a:rPr sz="1400" dirty="0" err="1">
                <a:latin typeface="Montserrat" panose="00000500000000000000" pitchFamily="50" charset="0"/>
              </a:rPr>
              <a:t>falla</a:t>
            </a:r>
            <a:r>
              <a:rPr sz="1400" dirty="0">
                <a:latin typeface="Montserrat" panose="00000500000000000000" pitchFamily="50" charset="0"/>
              </a:rPr>
              <a:t> respiratoria.</a:t>
            </a:r>
          </a:p>
          <a:p>
            <a:pPr algn="just">
              <a:lnSpc>
                <a:spcPct val="120000"/>
              </a:lnSpc>
              <a:defRPr sz="2000">
                <a:latin typeface="American Typewriter"/>
                <a:ea typeface="American Typewriter"/>
                <a:cs typeface="American Typewriter"/>
                <a:sym typeface="American Typewriter"/>
              </a:defRPr>
            </a:pPr>
            <a:r>
              <a:rPr sz="1400" dirty="0">
                <a:latin typeface="Montserrat" panose="00000500000000000000" pitchFamily="50" charset="0"/>
              </a:rPr>
              <a:t>Se </a:t>
            </a:r>
            <a:r>
              <a:rPr sz="1400" dirty="0" err="1">
                <a:latin typeface="Montserrat" panose="00000500000000000000" pitchFamily="50" charset="0"/>
              </a:rPr>
              <a:t>puede</a:t>
            </a:r>
            <a:r>
              <a:rPr sz="1400" dirty="0">
                <a:latin typeface="Montserrat" panose="00000500000000000000" pitchFamily="50" charset="0"/>
              </a:rPr>
              <a:t> </a:t>
            </a:r>
            <a:r>
              <a:rPr sz="1400" dirty="0" err="1">
                <a:latin typeface="Montserrat" panose="00000500000000000000" pitchFamily="50" charset="0"/>
              </a:rPr>
              <a:t>perpetuar</a:t>
            </a:r>
            <a:r>
              <a:rPr sz="1400" dirty="0">
                <a:latin typeface="Montserrat" panose="00000500000000000000" pitchFamily="50" charset="0"/>
              </a:rPr>
              <a:t> </a:t>
            </a:r>
            <a:r>
              <a:rPr sz="1400" dirty="0" err="1">
                <a:latin typeface="Montserrat" panose="00000500000000000000" pitchFamily="50" charset="0"/>
              </a:rPr>
              <a:t>estado</a:t>
            </a:r>
            <a:r>
              <a:rPr sz="1400" dirty="0">
                <a:latin typeface="Montserrat" panose="00000500000000000000" pitchFamily="50" charset="0"/>
              </a:rPr>
              <a:t> </a:t>
            </a:r>
            <a:r>
              <a:rPr sz="1400" dirty="0" err="1">
                <a:latin typeface="Montserrat" panose="00000500000000000000" pitchFamily="50" charset="0"/>
              </a:rPr>
              <a:t>mixedematoso</a:t>
            </a:r>
            <a:r>
              <a:rPr sz="1400" dirty="0">
                <a:latin typeface="Montserrat" panose="00000500000000000000" pitchFamily="50" charset="0"/>
              </a:rPr>
              <a:t> por </a:t>
            </a:r>
            <a:r>
              <a:rPr sz="1400" dirty="0" err="1">
                <a:latin typeface="Montserrat" panose="00000500000000000000" pitchFamily="50" charset="0"/>
              </a:rPr>
              <a:t>hipoventilación</a:t>
            </a:r>
            <a:r>
              <a:rPr sz="1400" dirty="0">
                <a:latin typeface="Montserrat" panose="00000500000000000000" pitchFamily="50" charset="0"/>
              </a:rPr>
              <a:t> - </a:t>
            </a:r>
            <a:r>
              <a:rPr sz="1400" dirty="0" err="1">
                <a:latin typeface="Montserrat" panose="00000500000000000000" pitchFamily="50" charset="0"/>
              </a:rPr>
              <a:t>retención</a:t>
            </a:r>
            <a:r>
              <a:rPr sz="1400" dirty="0">
                <a:latin typeface="Montserrat" panose="00000500000000000000" pitchFamily="50" charset="0"/>
              </a:rPr>
              <a:t> CO2.</a:t>
            </a:r>
          </a:p>
          <a:p>
            <a:pPr algn="just">
              <a:lnSpc>
                <a:spcPct val="120000"/>
              </a:lnSpc>
              <a:defRPr sz="2000">
                <a:latin typeface="American Typewriter"/>
                <a:ea typeface="American Typewriter"/>
                <a:cs typeface="American Typewriter"/>
                <a:sym typeface="American Typewriter"/>
              </a:defRPr>
            </a:pPr>
            <a:r>
              <a:rPr sz="1400" dirty="0" err="1">
                <a:latin typeface="Montserrat" panose="00000500000000000000" pitchFamily="50" charset="0"/>
              </a:rPr>
              <a:t>Áreas</a:t>
            </a:r>
            <a:r>
              <a:rPr sz="1400" dirty="0">
                <a:latin typeface="Montserrat" panose="00000500000000000000" pitchFamily="50" charset="0"/>
              </a:rPr>
              <a:t> </a:t>
            </a:r>
            <a:r>
              <a:rPr sz="1400" dirty="0" err="1">
                <a:latin typeface="Montserrat" panose="00000500000000000000" pitchFamily="50" charset="0"/>
              </a:rPr>
              <a:t>hipoventiladas</a:t>
            </a:r>
            <a:r>
              <a:rPr sz="1400" dirty="0">
                <a:latin typeface="Montserrat" panose="00000500000000000000" pitchFamily="50" charset="0"/>
              </a:rPr>
              <a:t> que </a:t>
            </a:r>
            <a:r>
              <a:rPr sz="1400" dirty="0" err="1">
                <a:latin typeface="Montserrat" panose="00000500000000000000" pitchFamily="50" charset="0"/>
              </a:rPr>
              <a:t>pueden</a:t>
            </a:r>
            <a:r>
              <a:rPr sz="1400" dirty="0">
                <a:latin typeface="Montserrat" panose="00000500000000000000" pitchFamily="50" charset="0"/>
              </a:rPr>
              <a:t> no </a:t>
            </a:r>
            <a:r>
              <a:rPr sz="1400" dirty="0" err="1">
                <a:latin typeface="Montserrat" panose="00000500000000000000" pitchFamily="50" charset="0"/>
              </a:rPr>
              <a:t>mejorar</a:t>
            </a:r>
            <a:r>
              <a:rPr sz="1400" dirty="0">
                <a:latin typeface="Montserrat" panose="00000500000000000000" pitchFamily="50" charset="0"/>
              </a:rPr>
              <a:t> </a:t>
            </a:r>
            <a:r>
              <a:rPr sz="1400" dirty="0" err="1">
                <a:latin typeface="Montserrat" panose="00000500000000000000" pitchFamily="50" charset="0"/>
              </a:rPr>
              <a:t>prontamente</a:t>
            </a:r>
            <a:r>
              <a:rPr sz="1400" dirty="0">
                <a:latin typeface="Montserrat" panose="00000500000000000000" pitchFamily="50" charset="0"/>
              </a:rPr>
              <a:t> con VMI.</a:t>
            </a:r>
          </a:p>
          <a:p>
            <a:pPr algn="just">
              <a:lnSpc>
                <a:spcPct val="120000"/>
              </a:lnSpc>
              <a:defRPr sz="2000">
                <a:latin typeface="American Typewriter"/>
                <a:ea typeface="American Typewriter"/>
                <a:cs typeface="American Typewriter"/>
                <a:sym typeface="American Typewriter"/>
              </a:defRPr>
            </a:pPr>
            <a:r>
              <a:rPr sz="1400" dirty="0" err="1">
                <a:latin typeface="Montserrat" panose="00000500000000000000" pitchFamily="50" charset="0"/>
              </a:rPr>
              <a:t>Menor</a:t>
            </a:r>
            <a:r>
              <a:rPr sz="1400" dirty="0">
                <a:latin typeface="Montserrat" panose="00000500000000000000" pitchFamily="50" charset="0"/>
              </a:rPr>
              <a:t> </a:t>
            </a:r>
            <a:r>
              <a:rPr sz="1400" dirty="0" err="1">
                <a:latin typeface="Montserrat" panose="00000500000000000000" pitchFamily="50" charset="0"/>
              </a:rPr>
              <a:t>dosis</a:t>
            </a:r>
            <a:r>
              <a:rPr sz="1400" dirty="0">
                <a:latin typeface="Montserrat" panose="00000500000000000000" pitchFamily="50" charset="0"/>
              </a:rPr>
              <a:t> de inductor - </a:t>
            </a:r>
            <a:r>
              <a:rPr sz="1400" dirty="0" err="1">
                <a:latin typeface="Montserrat" panose="00000500000000000000" pitchFamily="50" charset="0"/>
              </a:rPr>
              <a:t>tener</a:t>
            </a:r>
            <a:r>
              <a:rPr sz="1400" dirty="0">
                <a:latin typeface="Montserrat" panose="00000500000000000000" pitchFamily="50" charset="0"/>
              </a:rPr>
              <a:t> </a:t>
            </a:r>
            <a:r>
              <a:rPr sz="1400" dirty="0" err="1">
                <a:latin typeface="Montserrat" panose="00000500000000000000" pitchFamily="50" charset="0"/>
              </a:rPr>
              <a:t>en</a:t>
            </a:r>
            <a:r>
              <a:rPr sz="1400" dirty="0">
                <a:latin typeface="Montserrat" panose="00000500000000000000" pitchFamily="50" charset="0"/>
              </a:rPr>
              <a:t> </a:t>
            </a:r>
            <a:r>
              <a:rPr sz="1400" dirty="0" err="1">
                <a:latin typeface="Montserrat" panose="00000500000000000000" pitchFamily="50" charset="0"/>
              </a:rPr>
              <a:t>cuenta</a:t>
            </a:r>
            <a:r>
              <a:rPr sz="1400" dirty="0">
                <a:latin typeface="Montserrat" panose="00000500000000000000" pitchFamily="50" charset="0"/>
              </a:rPr>
              <a:t> </a:t>
            </a:r>
            <a:r>
              <a:rPr sz="1400" dirty="0" err="1">
                <a:latin typeface="Montserrat" panose="00000500000000000000" pitchFamily="50" charset="0"/>
              </a:rPr>
              <a:t>estabilidad</a:t>
            </a:r>
            <a:r>
              <a:rPr sz="1400" dirty="0">
                <a:latin typeface="Montserrat" panose="00000500000000000000" pitchFamily="50" charset="0"/>
              </a:rPr>
              <a:t> </a:t>
            </a:r>
            <a:r>
              <a:rPr sz="1400" dirty="0" err="1">
                <a:latin typeface="Montserrat" panose="00000500000000000000" pitchFamily="50" charset="0"/>
              </a:rPr>
              <a:t>hemodinámica</a:t>
            </a:r>
            <a:r>
              <a:rPr sz="1400" dirty="0">
                <a:latin typeface="Montserrat" panose="00000500000000000000" pitchFamily="50" charset="0"/>
              </a:rPr>
              <a:t>.</a:t>
            </a:r>
          </a:p>
        </p:txBody>
      </p:sp>
      <p:sp>
        <p:nvSpPr>
          <p:cNvPr id="440" name="Endocrin Metab Clin North Am 2006; 35 (4): 687-98"/>
          <p:cNvSpPr txBox="1"/>
          <p:nvPr/>
        </p:nvSpPr>
        <p:spPr>
          <a:xfrm>
            <a:off x="9507163" y="5694241"/>
            <a:ext cx="2350003" cy="4802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lgn="l" defTabSz="457200">
              <a:lnSpc>
                <a:spcPts val="4000"/>
              </a:lnSpc>
              <a:defRPr sz="1000" b="0">
                <a:latin typeface="American Typewriter"/>
                <a:ea typeface="American Typewriter"/>
                <a:cs typeface="American Typewriter"/>
                <a:sym typeface="American Typewriter"/>
              </a:defRPr>
            </a:lvl1pPr>
          </a:lstStyle>
          <a:p>
            <a:r>
              <a:rPr sz="703" dirty="0" err="1">
                <a:latin typeface="Montserrat" panose="00000500000000000000" pitchFamily="50" charset="0"/>
              </a:rPr>
              <a:t>Endocrin</a:t>
            </a:r>
            <a:r>
              <a:rPr sz="703" dirty="0">
                <a:latin typeface="Montserrat" panose="00000500000000000000" pitchFamily="50" charset="0"/>
              </a:rPr>
              <a:t> </a:t>
            </a:r>
            <a:r>
              <a:rPr sz="703" dirty="0" err="1">
                <a:latin typeface="Montserrat" panose="00000500000000000000" pitchFamily="50" charset="0"/>
              </a:rPr>
              <a:t>Metab</a:t>
            </a:r>
            <a:r>
              <a:rPr sz="703" dirty="0">
                <a:latin typeface="Montserrat" panose="00000500000000000000" pitchFamily="50" charset="0"/>
              </a:rPr>
              <a:t> Clin North Am 2006; 35 (4): 687-98</a:t>
            </a:r>
          </a:p>
        </p:txBody>
      </p:sp>
      <p:pic>
        <p:nvPicPr>
          <p:cNvPr id="441" name="Imagen" descr="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97406" y="1615720"/>
            <a:ext cx="2955727" cy="3875485"/>
          </a:xfrm>
          <a:prstGeom prst="rect">
            <a:avLst/>
          </a:prstGeom>
          <a:ln w="25400">
            <a:solidFill>
              <a:srgbClr val="000000"/>
            </a:solidFill>
            <a:miter lim="400000"/>
          </a:ln>
        </p:spPr>
      </p:pic>
      <p:sp>
        <p:nvSpPr>
          <p:cNvPr id="444" name="VÍA AÉREA DIFÍCIL!"/>
          <p:cNvSpPr/>
          <p:nvPr/>
        </p:nvSpPr>
        <p:spPr>
          <a:xfrm>
            <a:off x="5895851" y="4738406"/>
            <a:ext cx="2121034" cy="730475"/>
          </a:xfrm>
          <a:prstGeom prst="roundRect">
            <a:avLst>
              <a:gd name="adj" fmla="val 16279"/>
            </a:avLst>
          </a:prstGeom>
          <a:solidFill>
            <a:schemeClr val="accent5">
              <a:lumOff val="-29866"/>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a:solidFill>
                  <a:srgbClr val="FFFFFF"/>
                </a:solidFill>
                <a:latin typeface="American Typewriter"/>
                <a:ea typeface="American Typewriter"/>
                <a:cs typeface="American Typewriter"/>
                <a:sym typeface="American Typewriter"/>
              </a:defRPr>
            </a:lvl1pPr>
          </a:lstStyle>
          <a:p>
            <a:r>
              <a:rPr lang="es-CO" sz="1406" dirty="0">
                <a:latin typeface="Montserrat" panose="00000500000000000000" pitchFamily="50" charset="0"/>
              </a:rPr>
              <a:t>¡</a:t>
            </a:r>
            <a:r>
              <a:rPr sz="1406" dirty="0">
                <a:latin typeface="Montserrat" panose="00000500000000000000" pitchFamily="50" charset="0"/>
              </a:rPr>
              <a:t>VÍA AÉREA DIFÍCIL!</a:t>
            </a:r>
          </a:p>
        </p:txBody>
      </p:sp>
    </p:spTree>
    <p:extLst>
      <p:ext uri="{BB962C8B-B14F-4D97-AF65-F5344CB8AC3E}">
        <p14:creationId xmlns:p14="http://schemas.microsoft.com/office/powerpoint/2010/main" val="334607569"/>
      </p:ext>
    </p:extLst>
  </p:cSld>
  <p:clrMapOvr>
    <a:masterClrMapping/>
  </p:clrMapOvr>
  <mc:AlternateContent xmlns:mc="http://schemas.openxmlformats.org/markup-compatibility/2006" xmlns:p14="http://schemas.microsoft.com/office/powerpoint/2010/main">
    <mc:Choice Requires="p14">
      <p:transition spd="med" p14:dur="600">
        <p14:prism/>
      </p:transition>
    </mc:Choice>
    <mc:Fallback xmlns="" xmlns:m="http://schemas.openxmlformats.org/officeDocument/2006/math" xmlns:a14="http://schemas.microsoft.com/office/drawing/2010/main">
      <p:transition spd="fast">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Hormona tiroidea"/>
          <p:cNvSpPr txBox="1">
            <a:spLocks noGrp="1"/>
          </p:cNvSpPr>
          <p:nvPr>
            <p:ph type="title"/>
          </p:nvPr>
        </p:nvSpPr>
        <p:spPr>
          <a:prstGeom prst="rect">
            <a:avLst/>
          </a:prstGeom>
        </p:spPr>
        <p:txBody>
          <a:bodyPr/>
          <a:lstStyle>
            <a:lvl1pPr>
              <a:defRPr sz="4000" b="1">
                <a:latin typeface="American Typewriter"/>
                <a:ea typeface="American Typewriter"/>
                <a:cs typeface="American Typewriter"/>
                <a:sym typeface="American Typewriter"/>
              </a:defRPr>
            </a:lvl1pPr>
          </a:lstStyle>
          <a:p>
            <a:r>
              <a:rPr>
                <a:latin typeface="Montserrat" panose="00000500000000000000" pitchFamily="50" charset="0"/>
              </a:rPr>
              <a:t>Hormona tiroidea</a:t>
            </a:r>
          </a:p>
        </p:txBody>
      </p:sp>
      <p:sp>
        <p:nvSpPr>
          <p:cNvPr id="449" name="Escasez de estudios clínicos, no clara dosis, frecuencia y ruta ideal…"/>
          <p:cNvSpPr txBox="1">
            <a:spLocks noGrp="1"/>
          </p:cNvSpPr>
          <p:nvPr>
            <p:ph type="body" sz="half" idx="1"/>
          </p:nvPr>
        </p:nvSpPr>
        <p:spPr>
          <a:xfrm>
            <a:off x="4394487" y="1515790"/>
            <a:ext cx="7593463" cy="3214688"/>
          </a:xfrm>
          <a:prstGeom prst="rect">
            <a:avLst/>
          </a:prstGeom>
        </p:spPr>
        <p:txBody>
          <a:bodyPr>
            <a:normAutofit fontScale="77500" lnSpcReduction="20000"/>
          </a:bodyPr>
          <a:lstStyle/>
          <a:p>
            <a:pPr marL="256272" indent="-256272" defTabSz="336816">
              <a:lnSpc>
                <a:spcPct val="120000"/>
              </a:lnSpc>
              <a:spcBef>
                <a:spcPts val="2391"/>
              </a:spcBef>
              <a:defRPr sz="1803">
                <a:latin typeface="American Typewriter"/>
                <a:ea typeface="American Typewriter"/>
                <a:cs typeface="American Typewriter"/>
                <a:sym typeface="American Typewriter"/>
              </a:defRPr>
            </a:pPr>
            <a:r>
              <a:rPr>
                <a:latin typeface="Montserrat" panose="00000500000000000000" pitchFamily="50" charset="0"/>
              </a:rPr>
              <a:t>Escasez de estudios clínicos, no clara dosis, frecuencia y ruta ideal</a:t>
            </a:r>
          </a:p>
          <a:p>
            <a:pPr marL="256272" indent="-256272" defTabSz="336816">
              <a:lnSpc>
                <a:spcPct val="120000"/>
              </a:lnSpc>
              <a:spcBef>
                <a:spcPts val="2391"/>
              </a:spcBef>
              <a:defRPr sz="1803">
                <a:latin typeface="American Typewriter"/>
                <a:ea typeface="American Typewriter"/>
                <a:cs typeface="American Typewriter"/>
                <a:sym typeface="American Typewriter"/>
              </a:defRPr>
            </a:pPr>
            <a:r>
              <a:rPr>
                <a:latin typeface="Montserrat" panose="00000500000000000000" pitchFamily="50" charset="0"/>
              </a:rPr>
              <a:t>Terapia debería iniciarse de inmediato mientras esperamos TSH y T4</a:t>
            </a:r>
          </a:p>
          <a:p>
            <a:pPr marL="256272" indent="-256272" defTabSz="336816">
              <a:lnSpc>
                <a:spcPct val="120000"/>
              </a:lnSpc>
              <a:spcBef>
                <a:spcPts val="2391"/>
              </a:spcBef>
              <a:defRPr sz="1803">
                <a:latin typeface="American Typewriter"/>
                <a:ea typeface="American Typewriter"/>
                <a:cs typeface="American Typewriter"/>
                <a:sym typeface="American Typewriter"/>
              </a:defRPr>
            </a:pPr>
            <a:r>
              <a:rPr>
                <a:latin typeface="Montserrat" panose="00000500000000000000" pitchFamily="50" charset="0"/>
              </a:rPr>
              <a:t>Monitoreo hemodinámico y electrocardiográfico </a:t>
            </a:r>
          </a:p>
          <a:p>
            <a:pPr marL="256272" indent="-256272" defTabSz="336816">
              <a:lnSpc>
                <a:spcPct val="120000"/>
              </a:lnSpc>
              <a:spcBef>
                <a:spcPts val="2391"/>
              </a:spcBef>
              <a:defRPr sz="1803">
                <a:latin typeface="American Typewriter"/>
                <a:ea typeface="American Typewriter"/>
                <a:cs typeface="American Typewriter"/>
                <a:sym typeface="American Typewriter"/>
              </a:defRPr>
            </a:pPr>
            <a:r>
              <a:rPr>
                <a:latin typeface="Montserrat" panose="00000500000000000000" pitchFamily="50" charset="0"/>
              </a:rPr>
              <a:t>Tasa de conversión T4 a T3 (usualmente disminuida)</a:t>
            </a:r>
          </a:p>
          <a:p>
            <a:pPr marL="256272" indent="-256272" defTabSz="336816">
              <a:lnSpc>
                <a:spcPct val="120000"/>
              </a:lnSpc>
              <a:spcBef>
                <a:spcPts val="2391"/>
              </a:spcBef>
              <a:defRPr sz="1803">
                <a:latin typeface="American Typewriter"/>
                <a:ea typeface="American Typewriter"/>
                <a:cs typeface="American Typewriter"/>
                <a:sym typeface="American Typewriter"/>
              </a:defRPr>
            </a:pPr>
            <a:r>
              <a:rPr>
                <a:latin typeface="Montserrat" panose="00000500000000000000" pitchFamily="50" charset="0"/>
              </a:rPr>
              <a:t>Se sugiere administrar los primeros días T3, T4</a:t>
            </a:r>
          </a:p>
          <a:p>
            <a:pPr marL="256272" indent="-256272" defTabSz="336816">
              <a:lnSpc>
                <a:spcPct val="120000"/>
              </a:lnSpc>
              <a:spcBef>
                <a:spcPts val="2391"/>
              </a:spcBef>
              <a:defRPr sz="1803">
                <a:latin typeface="American Typewriter"/>
                <a:ea typeface="American Typewriter"/>
                <a:cs typeface="American Typewriter"/>
                <a:sym typeface="American Typewriter"/>
              </a:defRPr>
            </a:pPr>
            <a:r>
              <a:rPr>
                <a:latin typeface="Montserrat" panose="00000500000000000000" pitchFamily="50" charset="0"/>
              </a:rPr>
              <a:t>T3 acción más rápida, aumenta temperatura, consumo de O2, atraviesa más rápido BJE (3h después de su administración IV)</a:t>
            </a:r>
          </a:p>
        </p:txBody>
      </p:sp>
      <p:grpSp>
        <p:nvGrpSpPr>
          <p:cNvPr id="452" name="OJO"/>
          <p:cNvGrpSpPr/>
          <p:nvPr/>
        </p:nvGrpSpPr>
        <p:grpSpPr>
          <a:xfrm>
            <a:off x="4913796" y="5199014"/>
            <a:ext cx="2165680" cy="775123"/>
            <a:chOff x="0" y="0"/>
            <a:chExt cx="3080077" cy="1102395"/>
          </a:xfrm>
        </p:grpSpPr>
        <p:sp>
          <p:nvSpPr>
            <p:cNvPr id="451" name="OJO"/>
            <p:cNvSpPr/>
            <p:nvPr/>
          </p:nvSpPr>
          <p:spPr>
            <a:xfrm>
              <a:off x="31750" y="31750"/>
              <a:ext cx="3016578" cy="1038896"/>
            </a:xfrm>
            <a:prstGeom prst="roundRect">
              <a:avLst>
                <a:gd name="adj" fmla="val 16279"/>
              </a:avLst>
            </a:prstGeom>
            <a:solidFill>
              <a:schemeClr val="accent5">
                <a:lumOff val="-29866"/>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a:solidFill>
                    <a:srgbClr val="FFFFFF"/>
                  </a:solidFill>
                  <a:latin typeface="American Typewriter"/>
                  <a:ea typeface="American Typewriter"/>
                  <a:cs typeface="American Typewriter"/>
                  <a:sym typeface="American Typewriter"/>
                </a:defRPr>
              </a:lvl1pPr>
            </a:lstStyle>
            <a:p>
              <a:r>
                <a:rPr sz="1406">
                  <a:latin typeface="Montserrat" panose="00000500000000000000" pitchFamily="50" charset="0"/>
                </a:rPr>
                <a:t>OJO</a:t>
              </a:r>
            </a:p>
          </p:txBody>
        </p:sp>
        <p:pic>
          <p:nvPicPr>
            <p:cNvPr id="450" name="OJO OJO" descr="OJO OJO"/>
            <p:cNvPicPr>
              <a:picLocks/>
            </p:cNvPicPr>
            <p:nvPr/>
          </p:nvPicPr>
          <p:blipFill>
            <a:blip r:embed="rId2" cstate="email">
              <a:extLst>
                <a:ext uri="{28A0092B-C50C-407E-A947-70E740481C1C}">
                  <a14:useLocalDpi xmlns:a14="http://schemas.microsoft.com/office/drawing/2010/main"/>
                </a:ext>
              </a:extLst>
            </a:blip>
            <a:stretch>
              <a:fillRect/>
            </a:stretch>
          </p:blipFill>
          <p:spPr>
            <a:xfrm>
              <a:off x="0" y="0"/>
              <a:ext cx="3080078" cy="1102396"/>
            </a:xfrm>
            <a:prstGeom prst="rect">
              <a:avLst/>
            </a:prstGeom>
            <a:effectLst/>
          </p:spPr>
        </p:pic>
      </p:grpSp>
      <p:grpSp>
        <p:nvGrpSpPr>
          <p:cNvPr id="455" name="Administrar T3 unicamente puede empeorar niveles serios y tener peor desenlace"/>
          <p:cNvGrpSpPr/>
          <p:nvPr/>
        </p:nvGrpSpPr>
        <p:grpSpPr>
          <a:xfrm>
            <a:off x="7278205" y="5221338"/>
            <a:ext cx="4474361" cy="775123"/>
            <a:chOff x="0" y="0"/>
            <a:chExt cx="6363534" cy="1102395"/>
          </a:xfrm>
        </p:grpSpPr>
        <p:sp>
          <p:nvSpPr>
            <p:cNvPr id="454" name="Administrar T3 unicamente puede empeorar niveles serios y tener peor desenlace"/>
            <p:cNvSpPr/>
            <p:nvPr/>
          </p:nvSpPr>
          <p:spPr>
            <a:xfrm>
              <a:off x="31750" y="31750"/>
              <a:ext cx="6300035" cy="1038896"/>
            </a:xfrm>
            <a:prstGeom prst="roundRect">
              <a:avLst>
                <a:gd name="adj" fmla="val 16279"/>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b="0">
                  <a:latin typeface="American Typewriter"/>
                  <a:ea typeface="American Typewriter"/>
                  <a:cs typeface="American Typewriter"/>
                  <a:sym typeface="American Typewriter"/>
                </a:defRPr>
              </a:lvl1pPr>
            </a:lstStyle>
            <a:p>
              <a:r>
                <a:rPr sz="1406">
                  <a:latin typeface="Montserrat" panose="00000500000000000000" pitchFamily="50" charset="0"/>
                </a:rPr>
                <a:t>Administrar T3 unicamente puede empeorar niveles serios y tener peor desenlace</a:t>
              </a:r>
            </a:p>
          </p:txBody>
        </p:sp>
        <p:pic>
          <p:nvPicPr>
            <p:cNvPr id="453" name="Administrar T3 unicamente puede empeorar niveles serios y tener peor desenlace Administrar T3 unicamente puede empeorar niveles serios y tener peor desenlace" descr="Administrar T3 unicamente puede empeorar niveles serios y tener peor desenlace Administrar T3 unicamente puede empeorar niveles serios y tener peor desenlace"/>
            <p:cNvPicPr>
              <a:picLocks/>
            </p:cNvPicPr>
            <p:nvPr/>
          </p:nvPicPr>
          <p:blipFill>
            <a:blip r:embed="rId3" cstate="email">
              <a:extLst>
                <a:ext uri="{28A0092B-C50C-407E-A947-70E740481C1C}">
                  <a14:useLocalDpi xmlns:a14="http://schemas.microsoft.com/office/drawing/2010/main"/>
                </a:ext>
              </a:extLst>
            </a:blip>
            <a:stretch>
              <a:fillRect/>
            </a:stretch>
          </p:blipFill>
          <p:spPr>
            <a:xfrm>
              <a:off x="0" y="0"/>
              <a:ext cx="6363535" cy="1102396"/>
            </a:xfrm>
            <a:prstGeom prst="rect">
              <a:avLst/>
            </a:prstGeom>
            <a:effectLst/>
          </p:spPr>
        </p:pic>
      </p:grpSp>
      <p:sp>
        <p:nvSpPr>
          <p:cNvPr id="456" name="Endocrin Metab Clin North Am 2006; 35 (4): 687-98"/>
          <p:cNvSpPr txBox="1"/>
          <p:nvPr/>
        </p:nvSpPr>
        <p:spPr>
          <a:xfrm>
            <a:off x="9297067" y="5996461"/>
            <a:ext cx="2350003" cy="4802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lgn="l" defTabSz="457200">
              <a:lnSpc>
                <a:spcPts val="4000"/>
              </a:lnSpc>
              <a:defRPr sz="1000" b="0">
                <a:latin typeface="American Typewriter"/>
                <a:ea typeface="American Typewriter"/>
                <a:cs typeface="American Typewriter"/>
                <a:sym typeface="American Typewriter"/>
              </a:defRPr>
            </a:lvl1pPr>
          </a:lstStyle>
          <a:p>
            <a:r>
              <a:rPr sz="703">
                <a:latin typeface="Montserrat" panose="00000500000000000000" pitchFamily="50" charset="0"/>
              </a:rPr>
              <a:t>Endocrin Metab Clin North Am 2006; 35 (4): 687-98</a:t>
            </a:r>
          </a:p>
        </p:txBody>
      </p:sp>
    </p:spTree>
    <p:extLst>
      <p:ext uri="{BB962C8B-B14F-4D97-AF65-F5344CB8AC3E}">
        <p14:creationId xmlns:p14="http://schemas.microsoft.com/office/powerpoint/2010/main" val="3497265736"/>
      </p:ext>
    </p:extLst>
  </p:cSld>
  <p:clrMapOvr>
    <a:masterClrMapping/>
  </p:clrMapOvr>
  <mc:AlternateContent xmlns:mc="http://schemas.openxmlformats.org/markup-compatibility/2006" xmlns:p14="http://schemas.microsoft.com/office/powerpoint/2010/main">
    <mc:Choice Requires="p14">
      <p:transition spd="med" p14:dur="600">
        <p14:prism/>
      </p:transition>
    </mc:Choice>
    <mc:Fallback xmlns="" xmlns:m="http://schemas.openxmlformats.org/officeDocument/2006/math" xmlns:a14="http://schemas.microsoft.com/office/drawing/2010/main">
      <p:transition spd="fast">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Generalidades"/>
          <p:cNvSpPr txBox="1">
            <a:spLocks noGrp="1"/>
          </p:cNvSpPr>
          <p:nvPr>
            <p:ph type="title"/>
          </p:nvPr>
        </p:nvSpPr>
        <p:spPr>
          <a:prstGeom prst="rect">
            <a:avLst/>
          </a:prstGeom>
        </p:spPr>
        <p:txBody>
          <a:bodyPr>
            <a:normAutofit/>
          </a:bodyPr>
          <a:lstStyle>
            <a:lvl1pPr>
              <a:defRPr sz="4000" b="1">
                <a:latin typeface="American Typewriter"/>
                <a:ea typeface="American Typewriter"/>
                <a:cs typeface="American Typewriter"/>
                <a:sym typeface="American Typewriter"/>
              </a:defRPr>
            </a:lvl1pPr>
          </a:lstStyle>
          <a:p>
            <a:r>
              <a:rPr sz="2800" dirty="0" err="1">
                <a:latin typeface="Montserrat" panose="00000500000000000000" pitchFamily="50" charset="0"/>
              </a:rPr>
              <a:t>Generalidades</a:t>
            </a:r>
            <a:endParaRPr sz="2800" dirty="0">
              <a:latin typeface="Montserrat" panose="00000500000000000000" pitchFamily="50" charset="0"/>
            </a:endParaRPr>
          </a:p>
        </p:txBody>
      </p:sp>
      <p:sp>
        <p:nvSpPr>
          <p:cNvPr id="126" name="Cuadro clínico de hipotiroidismo grave asociado a un trastorno del nivel de conciencia.…"/>
          <p:cNvSpPr txBox="1">
            <a:spLocks noGrp="1"/>
          </p:cNvSpPr>
          <p:nvPr>
            <p:ph type="body" idx="1"/>
          </p:nvPr>
        </p:nvSpPr>
        <p:spPr>
          <a:xfrm>
            <a:off x="4127459" y="1401931"/>
            <a:ext cx="7804547" cy="3520551"/>
          </a:xfrm>
          <a:prstGeom prst="rect">
            <a:avLst/>
          </a:prstGeom>
        </p:spPr>
        <p:txBody>
          <a:bodyPr>
            <a:normAutofit/>
          </a:bodyPr>
          <a:lstStyle/>
          <a:p>
            <a:pPr>
              <a:lnSpc>
                <a:spcPct val="120000"/>
              </a:lnSpc>
              <a:defRPr sz="2200">
                <a:latin typeface="American Typewriter"/>
                <a:ea typeface="American Typewriter"/>
                <a:cs typeface="American Typewriter"/>
                <a:sym typeface="American Typewriter"/>
              </a:defRPr>
            </a:pPr>
            <a:r>
              <a:rPr sz="1400" dirty="0" err="1">
                <a:latin typeface="Montserrat" panose="00000500000000000000" pitchFamily="50" charset="0"/>
              </a:rPr>
              <a:t>Cuadro</a:t>
            </a:r>
            <a:r>
              <a:rPr sz="1400" dirty="0">
                <a:latin typeface="Montserrat" panose="00000500000000000000" pitchFamily="50" charset="0"/>
              </a:rPr>
              <a:t> </a:t>
            </a:r>
            <a:r>
              <a:rPr sz="1400" dirty="0" err="1">
                <a:latin typeface="Montserrat" panose="00000500000000000000" pitchFamily="50" charset="0"/>
              </a:rPr>
              <a:t>clínico</a:t>
            </a:r>
            <a:r>
              <a:rPr sz="1400" dirty="0">
                <a:latin typeface="Montserrat" panose="00000500000000000000" pitchFamily="50" charset="0"/>
              </a:rPr>
              <a:t> de </a:t>
            </a:r>
            <a:r>
              <a:rPr sz="1400" dirty="0" err="1">
                <a:latin typeface="Montserrat" panose="00000500000000000000" pitchFamily="50" charset="0"/>
              </a:rPr>
              <a:t>hipotiroidismo</a:t>
            </a:r>
            <a:r>
              <a:rPr sz="1400" dirty="0">
                <a:latin typeface="Montserrat" panose="00000500000000000000" pitchFamily="50" charset="0"/>
              </a:rPr>
              <a:t> grave </a:t>
            </a:r>
            <a:r>
              <a:rPr sz="1400" dirty="0" err="1">
                <a:latin typeface="Montserrat" panose="00000500000000000000" pitchFamily="50" charset="0"/>
              </a:rPr>
              <a:t>asociado</a:t>
            </a:r>
            <a:r>
              <a:rPr sz="1400" dirty="0">
                <a:latin typeface="Montserrat" panose="00000500000000000000" pitchFamily="50" charset="0"/>
              </a:rPr>
              <a:t> a un </a:t>
            </a:r>
            <a:r>
              <a:rPr sz="1400" dirty="0" err="1">
                <a:latin typeface="Montserrat" panose="00000500000000000000" pitchFamily="50" charset="0"/>
              </a:rPr>
              <a:t>trastorno</a:t>
            </a:r>
            <a:r>
              <a:rPr sz="1400" dirty="0">
                <a:latin typeface="Montserrat" panose="00000500000000000000" pitchFamily="50" charset="0"/>
              </a:rPr>
              <a:t> del </a:t>
            </a:r>
            <a:r>
              <a:rPr sz="1400" dirty="0" err="1">
                <a:latin typeface="Montserrat" panose="00000500000000000000" pitchFamily="50" charset="0"/>
              </a:rPr>
              <a:t>nivel</a:t>
            </a:r>
            <a:r>
              <a:rPr sz="1400" dirty="0">
                <a:latin typeface="Montserrat" panose="00000500000000000000" pitchFamily="50" charset="0"/>
              </a:rPr>
              <a:t> de </a:t>
            </a:r>
            <a:r>
              <a:rPr sz="1400" dirty="0" err="1">
                <a:latin typeface="Montserrat" panose="00000500000000000000" pitchFamily="50" charset="0"/>
              </a:rPr>
              <a:t>conciencia</a:t>
            </a:r>
            <a:r>
              <a:rPr sz="1400" dirty="0">
                <a:latin typeface="Montserrat" panose="00000500000000000000" pitchFamily="50" charset="0"/>
              </a:rPr>
              <a:t>.</a:t>
            </a:r>
          </a:p>
          <a:p>
            <a:pPr>
              <a:lnSpc>
                <a:spcPct val="120000"/>
              </a:lnSpc>
              <a:defRPr sz="2200">
                <a:latin typeface="American Typewriter"/>
                <a:ea typeface="American Typewriter"/>
                <a:cs typeface="American Typewriter"/>
                <a:sym typeface="American Typewriter"/>
              </a:defRPr>
            </a:pPr>
            <a:r>
              <a:rPr sz="1400" dirty="0" err="1">
                <a:latin typeface="Montserrat" panose="00000500000000000000" pitchFamily="50" charset="0"/>
              </a:rPr>
              <a:t>Expresión</a:t>
            </a:r>
            <a:r>
              <a:rPr sz="1400" dirty="0">
                <a:latin typeface="Montserrat" panose="00000500000000000000" pitchFamily="50" charset="0"/>
              </a:rPr>
              <a:t> extrema del </a:t>
            </a:r>
            <a:r>
              <a:rPr sz="1400" dirty="0" err="1">
                <a:latin typeface="Montserrat" panose="00000500000000000000" pitchFamily="50" charset="0"/>
              </a:rPr>
              <a:t>hipotiroidismo</a:t>
            </a:r>
            <a:r>
              <a:rPr sz="1400" dirty="0">
                <a:latin typeface="Montserrat" panose="00000500000000000000" pitchFamily="50" charset="0"/>
              </a:rPr>
              <a:t> grave.</a:t>
            </a:r>
          </a:p>
          <a:p>
            <a:pPr>
              <a:lnSpc>
                <a:spcPct val="120000"/>
              </a:lnSpc>
              <a:defRPr sz="2200">
                <a:latin typeface="American Typewriter"/>
                <a:ea typeface="American Typewriter"/>
                <a:cs typeface="American Typewriter"/>
                <a:sym typeface="American Typewriter"/>
              </a:defRPr>
            </a:pPr>
            <a:r>
              <a:rPr sz="1400" dirty="0" err="1">
                <a:latin typeface="Montserrat" panose="00000500000000000000" pitchFamily="50" charset="0"/>
              </a:rPr>
              <a:t>Descrito</a:t>
            </a:r>
            <a:r>
              <a:rPr sz="1400" dirty="0">
                <a:latin typeface="Montserrat" panose="00000500000000000000" pitchFamily="50" charset="0"/>
              </a:rPr>
              <a:t> </a:t>
            </a:r>
            <a:r>
              <a:rPr sz="1400" dirty="0" err="1">
                <a:latin typeface="Montserrat" panose="00000500000000000000" pitchFamily="50" charset="0"/>
              </a:rPr>
              <a:t>en</a:t>
            </a:r>
            <a:r>
              <a:rPr sz="1400" dirty="0">
                <a:latin typeface="Montserrat" panose="00000500000000000000" pitchFamily="50" charset="0"/>
              </a:rPr>
              <a:t> 1879 por Ord (n=2/12 </a:t>
            </a:r>
            <a:r>
              <a:rPr sz="1400" dirty="0" err="1">
                <a:latin typeface="Montserrat" panose="00000500000000000000" pitchFamily="50" charset="0"/>
              </a:rPr>
              <a:t>tuvieron</a:t>
            </a:r>
            <a:r>
              <a:rPr sz="1400" dirty="0">
                <a:latin typeface="Montserrat" panose="00000500000000000000" pitchFamily="50" charset="0"/>
              </a:rPr>
              <a:t> </a:t>
            </a:r>
            <a:r>
              <a:rPr sz="1400" dirty="0" err="1">
                <a:latin typeface="Montserrat" panose="00000500000000000000" pitchFamily="50" charset="0"/>
              </a:rPr>
              <a:t>diagnóstico</a:t>
            </a:r>
            <a:r>
              <a:rPr sz="1400" dirty="0">
                <a:latin typeface="Montserrat" panose="00000500000000000000" pitchFamily="50" charset="0"/>
              </a:rPr>
              <a:t> de CM)</a:t>
            </a:r>
            <a:r>
              <a:rPr lang="es-CO" sz="1400" dirty="0">
                <a:latin typeface="Montserrat" panose="00000500000000000000" pitchFamily="50" charset="0"/>
              </a:rPr>
              <a:t>.</a:t>
            </a:r>
            <a:endParaRPr sz="1400" dirty="0">
              <a:latin typeface="Montserrat" panose="00000500000000000000" pitchFamily="50" charset="0"/>
            </a:endParaRPr>
          </a:p>
          <a:p>
            <a:pPr>
              <a:lnSpc>
                <a:spcPct val="120000"/>
              </a:lnSpc>
              <a:defRPr sz="2200">
                <a:latin typeface="American Typewriter"/>
                <a:ea typeface="American Typewriter"/>
                <a:cs typeface="American Typewriter"/>
                <a:sym typeface="American Typewriter"/>
              </a:defRPr>
            </a:pPr>
            <a:r>
              <a:rPr sz="1400" dirty="0" err="1">
                <a:latin typeface="Montserrat" panose="00000500000000000000" pitchFamily="50" charset="0"/>
              </a:rPr>
              <a:t>Incidencia</a:t>
            </a:r>
            <a:r>
              <a:rPr sz="1400" dirty="0">
                <a:latin typeface="Montserrat" panose="00000500000000000000" pitchFamily="50" charset="0"/>
              </a:rPr>
              <a:t> 0,22 x </a:t>
            </a:r>
            <a:r>
              <a:rPr sz="1400" dirty="0" err="1">
                <a:latin typeface="Montserrat" panose="00000500000000000000" pitchFamily="50" charset="0"/>
              </a:rPr>
              <a:t>millón</a:t>
            </a:r>
            <a:r>
              <a:rPr sz="1400" dirty="0">
                <a:latin typeface="Montserrat" panose="00000500000000000000" pitchFamily="50" charset="0"/>
              </a:rPr>
              <a:t> de </a:t>
            </a:r>
            <a:r>
              <a:rPr sz="1400" dirty="0" err="1">
                <a:latin typeface="Montserrat" panose="00000500000000000000" pitchFamily="50" charset="0"/>
              </a:rPr>
              <a:t>habitantes</a:t>
            </a:r>
            <a:r>
              <a:rPr sz="1400" dirty="0">
                <a:latin typeface="Montserrat" panose="00000500000000000000" pitchFamily="50" charset="0"/>
              </a:rPr>
              <a:t> </a:t>
            </a:r>
            <a:r>
              <a:rPr lang="es-CO" sz="1400" dirty="0">
                <a:latin typeface="Montserrat" panose="00000500000000000000" pitchFamily="50" charset="0"/>
              </a:rPr>
              <a:t>por </a:t>
            </a:r>
            <a:r>
              <a:rPr sz="1400" dirty="0" err="1">
                <a:latin typeface="Montserrat" panose="00000500000000000000" pitchFamily="50" charset="0"/>
              </a:rPr>
              <a:t>año</a:t>
            </a:r>
            <a:r>
              <a:rPr sz="1400" dirty="0">
                <a:latin typeface="Montserrat" panose="00000500000000000000" pitchFamily="50" charset="0"/>
              </a:rPr>
              <a:t>.</a:t>
            </a:r>
          </a:p>
          <a:p>
            <a:pPr>
              <a:lnSpc>
                <a:spcPct val="120000"/>
              </a:lnSpc>
              <a:defRPr sz="2200">
                <a:latin typeface="American Typewriter"/>
                <a:ea typeface="American Typewriter"/>
                <a:cs typeface="American Typewriter"/>
                <a:sym typeface="American Typewriter"/>
              </a:defRPr>
            </a:pPr>
            <a:r>
              <a:rPr sz="1400" dirty="0">
                <a:latin typeface="Montserrat" panose="00000500000000000000" pitchFamily="50" charset="0"/>
              </a:rPr>
              <a:t>95% de los </a:t>
            </a:r>
            <a:r>
              <a:rPr sz="1400" dirty="0" err="1">
                <a:latin typeface="Montserrat" panose="00000500000000000000" pitchFamily="50" charset="0"/>
              </a:rPr>
              <a:t>casos</a:t>
            </a:r>
            <a:r>
              <a:rPr sz="1400" dirty="0">
                <a:latin typeface="Montserrat" panose="00000500000000000000" pitchFamily="50" charset="0"/>
              </a:rPr>
              <a:t> </a:t>
            </a:r>
            <a:r>
              <a:rPr sz="1400" dirty="0" err="1">
                <a:latin typeface="Montserrat" panose="00000500000000000000" pitchFamily="50" charset="0"/>
              </a:rPr>
              <a:t>hipotiroidismo</a:t>
            </a:r>
            <a:r>
              <a:rPr sz="1400" dirty="0">
                <a:latin typeface="Montserrat" panose="00000500000000000000" pitchFamily="50" charset="0"/>
              </a:rPr>
              <a:t> son de </a:t>
            </a:r>
            <a:r>
              <a:rPr sz="1400" dirty="0" err="1">
                <a:latin typeface="Montserrat" panose="00000500000000000000" pitchFamily="50" charset="0"/>
              </a:rPr>
              <a:t>origen</a:t>
            </a:r>
            <a:r>
              <a:rPr sz="1400" dirty="0">
                <a:latin typeface="Montserrat" panose="00000500000000000000" pitchFamily="50" charset="0"/>
              </a:rPr>
              <a:t> </a:t>
            </a:r>
            <a:r>
              <a:rPr sz="1400" dirty="0" err="1">
                <a:latin typeface="Montserrat" panose="00000500000000000000" pitchFamily="50" charset="0"/>
              </a:rPr>
              <a:t>primario</a:t>
            </a:r>
            <a:r>
              <a:rPr sz="1400" dirty="0">
                <a:latin typeface="Montserrat" panose="00000500000000000000" pitchFamily="50" charset="0"/>
              </a:rPr>
              <a:t> (</a:t>
            </a:r>
            <a:r>
              <a:rPr sz="1400" dirty="0" err="1">
                <a:latin typeface="Montserrat" panose="00000500000000000000" pitchFamily="50" charset="0"/>
              </a:rPr>
              <a:t>tiroides</a:t>
            </a:r>
            <a:r>
              <a:rPr sz="1400" dirty="0">
                <a:latin typeface="Montserrat" panose="00000500000000000000" pitchFamily="50" charset="0"/>
              </a:rPr>
              <a:t>)</a:t>
            </a:r>
            <a:r>
              <a:rPr lang="es-CO" sz="1400" dirty="0">
                <a:latin typeface="Montserrat" panose="00000500000000000000" pitchFamily="50" charset="0"/>
              </a:rPr>
              <a:t>.</a:t>
            </a:r>
            <a:endParaRPr sz="1400" dirty="0">
              <a:latin typeface="Montserrat" panose="00000500000000000000" pitchFamily="50" charset="0"/>
            </a:endParaRPr>
          </a:p>
        </p:txBody>
      </p:sp>
    </p:spTree>
    <p:extLst>
      <p:ext uri="{BB962C8B-B14F-4D97-AF65-F5344CB8AC3E}">
        <p14:creationId xmlns:p14="http://schemas.microsoft.com/office/powerpoint/2010/main" val="2499144384"/>
      </p:ext>
    </p:extLst>
  </p:cSld>
  <p:clrMapOvr>
    <a:masterClrMapping/>
  </p:clrMapOvr>
  <mc:AlternateContent xmlns:mc="http://schemas.openxmlformats.org/markup-compatibility/2006" xmlns:p14="http://schemas.microsoft.com/office/powerpoint/2010/main">
    <mc:Choice Requires="p14">
      <p:transition>
        <p14:prism/>
      </p:transition>
    </mc:Choice>
    <mc:Fallback xmlns="" xmlns:m="http://schemas.openxmlformats.org/officeDocument/2006/math" xmlns:a14="http://schemas.microsoft.com/office/drawing/2010/main">
      <p:transition spd="fast">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Hormona tiroidea"/>
          <p:cNvSpPr txBox="1">
            <a:spLocks noGrp="1"/>
          </p:cNvSpPr>
          <p:nvPr>
            <p:ph type="title"/>
          </p:nvPr>
        </p:nvSpPr>
        <p:spPr>
          <a:prstGeom prst="rect">
            <a:avLst/>
          </a:prstGeom>
        </p:spPr>
        <p:txBody>
          <a:bodyPr/>
          <a:lstStyle>
            <a:lvl1pPr>
              <a:defRPr sz="4000" b="1">
                <a:latin typeface="American Typewriter"/>
                <a:ea typeface="American Typewriter"/>
                <a:cs typeface="American Typewriter"/>
                <a:sym typeface="American Typewriter"/>
              </a:defRPr>
            </a:lvl1pPr>
          </a:lstStyle>
          <a:p>
            <a:r>
              <a:rPr>
                <a:latin typeface="Montserrat" panose="00000500000000000000" pitchFamily="50" charset="0"/>
              </a:rPr>
              <a:t>Hormona tiroidea</a:t>
            </a:r>
          </a:p>
        </p:txBody>
      </p:sp>
      <p:sp>
        <p:nvSpPr>
          <p:cNvPr id="461" name="Levotiroxina sódica: tabletas y cápsulas llenas de liquido…"/>
          <p:cNvSpPr txBox="1">
            <a:spLocks noGrp="1"/>
          </p:cNvSpPr>
          <p:nvPr>
            <p:ph type="body" idx="1"/>
          </p:nvPr>
        </p:nvSpPr>
        <p:spPr>
          <a:xfrm>
            <a:off x="4828438" y="1690688"/>
            <a:ext cx="6686803" cy="2259632"/>
          </a:xfrm>
          <a:prstGeom prst="rect">
            <a:avLst/>
          </a:prstGeom>
        </p:spPr>
        <p:txBody>
          <a:bodyPr>
            <a:normAutofit/>
          </a:bodyPr>
          <a:lstStyle/>
          <a:p>
            <a:pPr>
              <a:lnSpc>
                <a:spcPct val="120000"/>
              </a:lnSpc>
              <a:defRPr sz="2100">
                <a:latin typeface="American Typewriter"/>
                <a:ea typeface="American Typewriter"/>
                <a:cs typeface="American Typewriter"/>
                <a:sym typeface="American Typewriter"/>
              </a:defRPr>
            </a:pPr>
            <a:r>
              <a:rPr sz="1400" dirty="0" err="1">
                <a:latin typeface="Montserrat" panose="00000500000000000000" pitchFamily="50" charset="0"/>
              </a:rPr>
              <a:t>Levotiroxina</a:t>
            </a:r>
            <a:r>
              <a:rPr sz="1400" dirty="0">
                <a:latin typeface="Montserrat" panose="00000500000000000000" pitchFamily="50" charset="0"/>
              </a:rPr>
              <a:t> </a:t>
            </a:r>
            <a:r>
              <a:rPr sz="1400" dirty="0" err="1">
                <a:latin typeface="Montserrat" panose="00000500000000000000" pitchFamily="50" charset="0"/>
              </a:rPr>
              <a:t>sódica</a:t>
            </a:r>
            <a:r>
              <a:rPr sz="1400" dirty="0">
                <a:latin typeface="Montserrat" panose="00000500000000000000" pitchFamily="50" charset="0"/>
              </a:rPr>
              <a:t>: </a:t>
            </a:r>
            <a:r>
              <a:rPr sz="1400" dirty="0" err="1">
                <a:latin typeface="Montserrat" panose="00000500000000000000" pitchFamily="50" charset="0"/>
              </a:rPr>
              <a:t>tabletas</a:t>
            </a:r>
            <a:r>
              <a:rPr sz="1400" dirty="0">
                <a:latin typeface="Montserrat" panose="00000500000000000000" pitchFamily="50" charset="0"/>
              </a:rPr>
              <a:t> y </a:t>
            </a:r>
            <a:r>
              <a:rPr sz="1400" dirty="0" err="1">
                <a:latin typeface="Montserrat" panose="00000500000000000000" pitchFamily="50" charset="0"/>
              </a:rPr>
              <a:t>cápsulas</a:t>
            </a:r>
            <a:r>
              <a:rPr sz="1400" dirty="0">
                <a:latin typeface="Montserrat" panose="00000500000000000000" pitchFamily="50" charset="0"/>
              </a:rPr>
              <a:t> </a:t>
            </a:r>
            <a:r>
              <a:rPr sz="1400" dirty="0" err="1">
                <a:latin typeface="Montserrat" panose="00000500000000000000" pitchFamily="50" charset="0"/>
              </a:rPr>
              <a:t>llenas</a:t>
            </a:r>
            <a:r>
              <a:rPr sz="1400" dirty="0">
                <a:latin typeface="Montserrat" panose="00000500000000000000" pitchFamily="50" charset="0"/>
              </a:rPr>
              <a:t> de l</a:t>
            </a:r>
            <a:r>
              <a:rPr lang="es-CO" sz="1400" dirty="0">
                <a:latin typeface="Montserrat" panose="00000500000000000000" pitchFamily="50" charset="0"/>
              </a:rPr>
              <a:t>í</a:t>
            </a:r>
            <a:r>
              <a:rPr sz="1400" dirty="0" err="1">
                <a:latin typeface="Montserrat" panose="00000500000000000000" pitchFamily="50" charset="0"/>
              </a:rPr>
              <a:t>quido</a:t>
            </a:r>
            <a:r>
              <a:rPr sz="1400" dirty="0">
                <a:latin typeface="Montserrat" panose="00000500000000000000" pitchFamily="50" charset="0"/>
              </a:rPr>
              <a:t> </a:t>
            </a:r>
          </a:p>
          <a:p>
            <a:pPr>
              <a:lnSpc>
                <a:spcPct val="120000"/>
              </a:lnSpc>
              <a:defRPr sz="2100">
                <a:latin typeface="American Typewriter"/>
                <a:ea typeface="American Typewriter"/>
                <a:cs typeface="American Typewriter"/>
                <a:sym typeface="American Typewriter"/>
              </a:defRPr>
            </a:pPr>
            <a:r>
              <a:rPr sz="1400" dirty="0" err="1">
                <a:latin typeface="Montserrat" panose="00000500000000000000" pitchFamily="50" charset="0"/>
              </a:rPr>
              <a:t>Polvo</a:t>
            </a:r>
            <a:r>
              <a:rPr sz="1400" dirty="0">
                <a:latin typeface="Montserrat" panose="00000500000000000000" pitchFamily="50" charset="0"/>
              </a:rPr>
              <a:t> </a:t>
            </a:r>
            <a:r>
              <a:rPr sz="1400" dirty="0" err="1">
                <a:latin typeface="Montserrat" panose="00000500000000000000" pitchFamily="50" charset="0"/>
              </a:rPr>
              <a:t>liofilizado</a:t>
            </a:r>
            <a:r>
              <a:rPr sz="1400" dirty="0">
                <a:latin typeface="Montserrat" panose="00000500000000000000" pitchFamily="50" charset="0"/>
              </a:rPr>
              <a:t> para </a:t>
            </a:r>
            <a:r>
              <a:rPr sz="1400" dirty="0" err="1">
                <a:latin typeface="Montserrat" panose="00000500000000000000" pitchFamily="50" charset="0"/>
              </a:rPr>
              <a:t>inyección</a:t>
            </a:r>
            <a:endParaRPr sz="1400" dirty="0">
              <a:latin typeface="Montserrat" panose="00000500000000000000" pitchFamily="50" charset="0"/>
            </a:endParaRPr>
          </a:p>
          <a:p>
            <a:pPr>
              <a:lnSpc>
                <a:spcPct val="120000"/>
              </a:lnSpc>
              <a:defRPr sz="2100">
                <a:latin typeface="American Typewriter"/>
                <a:ea typeface="American Typewriter"/>
                <a:cs typeface="American Typewriter"/>
                <a:sym typeface="American Typewriter"/>
              </a:defRPr>
            </a:pPr>
            <a:r>
              <a:rPr sz="1400" b="1" dirty="0" err="1">
                <a:latin typeface="Montserrat" panose="00000500000000000000" pitchFamily="50" charset="0"/>
              </a:rPr>
              <a:t>Absorción</a:t>
            </a:r>
            <a:r>
              <a:rPr sz="1400" dirty="0">
                <a:latin typeface="Montserrat" panose="00000500000000000000" pitchFamily="50" charset="0"/>
              </a:rPr>
              <a:t> 80% TGI (T4 </a:t>
            </a:r>
            <a:r>
              <a:rPr sz="1400" dirty="0" err="1">
                <a:latin typeface="Montserrat" panose="00000500000000000000" pitchFamily="50" charset="0"/>
              </a:rPr>
              <a:t>sérica</a:t>
            </a:r>
            <a:r>
              <a:rPr sz="1400" dirty="0">
                <a:latin typeface="Montserrat" panose="00000500000000000000" pitchFamily="50" charset="0"/>
              </a:rPr>
              <a:t> </a:t>
            </a:r>
            <a:r>
              <a:rPr sz="1400" dirty="0" err="1">
                <a:latin typeface="Montserrat" panose="00000500000000000000" pitchFamily="50" charset="0"/>
              </a:rPr>
              <a:t>alcanza</a:t>
            </a:r>
            <a:r>
              <a:rPr sz="1400" dirty="0">
                <a:latin typeface="Montserrat" panose="00000500000000000000" pitchFamily="50" charset="0"/>
              </a:rPr>
              <a:t> un </a:t>
            </a:r>
            <a:r>
              <a:rPr sz="1400" dirty="0" err="1">
                <a:latin typeface="Montserrat" panose="00000500000000000000" pitchFamily="50" charset="0"/>
              </a:rPr>
              <a:t>lapso</a:t>
            </a:r>
            <a:r>
              <a:rPr sz="1400" dirty="0">
                <a:latin typeface="Montserrat" panose="00000500000000000000" pitchFamily="50" charset="0"/>
              </a:rPr>
              <a:t> 2 -4 h </a:t>
            </a:r>
            <a:r>
              <a:rPr sz="1400" dirty="0" err="1">
                <a:latin typeface="Montserrat" panose="00000500000000000000" pitchFamily="50" charset="0"/>
              </a:rPr>
              <a:t>después</a:t>
            </a:r>
            <a:r>
              <a:rPr sz="1400" dirty="0">
                <a:latin typeface="Montserrat" panose="00000500000000000000" pitchFamily="50" charset="0"/>
              </a:rPr>
              <a:t> de la ingesta oral)</a:t>
            </a:r>
          </a:p>
          <a:p>
            <a:pPr>
              <a:lnSpc>
                <a:spcPct val="120000"/>
              </a:lnSpc>
              <a:defRPr sz="2100">
                <a:latin typeface="American Typewriter"/>
                <a:ea typeface="American Typewriter"/>
                <a:cs typeface="American Typewriter"/>
                <a:sym typeface="American Typewriter"/>
              </a:defRPr>
            </a:pPr>
            <a:r>
              <a:rPr sz="1400" b="1" dirty="0" err="1">
                <a:latin typeface="Montserrat" panose="00000500000000000000" pitchFamily="50" charset="0"/>
              </a:rPr>
              <a:t>Tiempo</a:t>
            </a:r>
            <a:r>
              <a:rPr sz="1400" b="1" dirty="0">
                <a:latin typeface="Montserrat" panose="00000500000000000000" pitchFamily="50" charset="0"/>
              </a:rPr>
              <a:t> de </a:t>
            </a:r>
            <a:r>
              <a:rPr sz="1400" b="1" dirty="0" err="1">
                <a:latin typeface="Montserrat" panose="00000500000000000000" pitchFamily="50" charset="0"/>
              </a:rPr>
              <a:t>vida</a:t>
            </a:r>
            <a:r>
              <a:rPr sz="1400" b="1" dirty="0">
                <a:latin typeface="Montserrat" panose="00000500000000000000" pitchFamily="50" charset="0"/>
              </a:rPr>
              <a:t> media </a:t>
            </a:r>
            <a:r>
              <a:rPr sz="1400" dirty="0" err="1">
                <a:latin typeface="Montserrat" panose="00000500000000000000" pitchFamily="50" charset="0"/>
              </a:rPr>
              <a:t>en</a:t>
            </a:r>
            <a:r>
              <a:rPr sz="1400" dirty="0">
                <a:latin typeface="Montserrat" panose="00000500000000000000" pitchFamily="50" charset="0"/>
              </a:rPr>
              <a:t> plasma 7 d</a:t>
            </a:r>
            <a:r>
              <a:rPr lang="es-CO" sz="1400" dirty="0">
                <a:latin typeface="Montserrat" panose="00000500000000000000" pitchFamily="50" charset="0"/>
              </a:rPr>
              <a:t>í</a:t>
            </a:r>
            <a:r>
              <a:rPr sz="1400" dirty="0">
                <a:latin typeface="Montserrat" panose="00000500000000000000" pitchFamily="50" charset="0"/>
              </a:rPr>
              <a:t>as</a:t>
            </a:r>
          </a:p>
          <a:p>
            <a:pPr>
              <a:lnSpc>
                <a:spcPct val="120000"/>
              </a:lnSpc>
              <a:defRPr sz="2100">
                <a:latin typeface="American Typewriter"/>
                <a:ea typeface="American Typewriter"/>
                <a:cs typeface="American Typewriter"/>
                <a:sym typeface="American Typewriter"/>
              </a:defRPr>
            </a:pPr>
            <a:r>
              <a:rPr sz="1400" b="1" dirty="0" err="1">
                <a:latin typeface="Montserrat" panose="00000500000000000000" pitchFamily="50" charset="0"/>
              </a:rPr>
              <a:t>Objetivo</a:t>
            </a:r>
            <a:r>
              <a:rPr sz="1400" b="1" dirty="0">
                <a:latin typeface="Montserrat" panose="00000500000000000000" pitchFamily="50" charset="0"/>
              </a:rPr>
              <a:t>:</a:t>
            </a:r>
            <a:r>
              <a:rPr sz="1400" dirty="0">
                <a:latin typeface="Montserrat" panose="00000500000000000000" pitchFamily="50" charset="0"/>
              </a:rPr>
              <a:t> </a:t>
            </a:r>
            <a:r>
              <a:rPr sz="1400" dirty="0" err="1">
                <a:latin typeface="Montserrat" panose="00000500000000000000" pitchFamily="50" charset="0"/>
              </a:rPr>
              <a:t>normalizar</a:t>
            </a:r>
            <a:r>
              <a:rPr sz="1400" dirty="0">
                <a:latin typeface="Montserrat" panose="00000500000000000000" pitchFamily="50" charset="0"/>
              </a:rPr>
              <a:t> la TSH </a:t>
            </a:r>
            <a:r>
              <a:rPr sz="1400" dirty="0" err="1">
                <a:latin typeface="Montserrat" panose="00000500000000000000" pitchFamily="50" charset="0"/>
              </a:rPr>
              <a:t>sérica</a:t>
            </a:r>
            <a:r>
              <a:rPr sz="1400" dirty="0">
                <a:latin typeface="Montserrat" panose="00000500000000000000" pitchFamily="50" charset="0"/>
              </a:rPr>
              <a:t> o t4 LIBRE </a:t>
            </a:r>
          </a:p>
        </p:txBody>
      </p:sp>
      <p:sp>
        <p:nvSpPr>
          <p:cNvPr id="462" name="Endocrin Metab Clin North Am 2006; 35 (4): 687-98"/>
          <p:cNvSpPr txBox="1"/>
          <p:nvPr/>
        </p:nvSpPr>
        <p:spPr>
          <a:xfrm>
            <a:off x="9003797" y="5914598"/>
            <a:ext cx="2350003" cy="4802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lgn="l" defTabSz="457200">
              <a:lnSpc>
                <a:spcPts val="4000"/>
              </a:lnSpc>
              <a:defRPr sz="1000" b="0">
                <a:latin typeface="American Typewriter"/>
                <a:ea typeface="American Typewriter"/>
                <a:cs typeface="American Typewriter"/>
                <a:sym typeface="American Typewriter"/>
              </a:defRPr>
            </a:lvl1pPr>
          </a:lstStyle>
          <a:p>
            <a:r>
              <a:rPr sz="703">
                <a:latin typeface="Montserrat" panose="00000500000000000000" pitchFamily="50" charset="0"/>
              </a:rPr>
              <a:t>Endocrin Metab Clin North Am 2006; 35 (4): 687-98</a:t>
            </a:r>
          </a:p>
        </p:txBody>
      </p:sp>
    </p:spTree>
    <p:extLst>
      <p:ext uri="{BB962C8B-B14F-4D97-AF65-F5344CB8AC3E}">
        <p14:creationId xmlns:p14="http://schemas.microsoft.com/office/powerpoint/2010/main" val="87861474"/>
      </p:ext>
    </p:extLst>
  </p:cSld>
  <p:clrMapOvr>
    <a:masterClrMapping/>
  </p:clrMapOvr>
  <mc:AlternateContent xmlns:mc="http://schemas.openxmlformats.org/markup-compatibility/2006" xmlns:p14="http://schemas.microsoft.com/office/powerpoint/2010/main">
    <mc:Choice Requires="p14">
      <p:transition spd="med" p14:dur="600">
        <p14:prism/>
      </p:transition>
    </mc:Choice>
    <mc:Fallback xmlns="" xmlns:m="http://schemas.openxmlformats.org/officeDocument/2006/math" xmlns:a14="http://schemas.microsoft.com/office/drawing/2010/main">
      <p:transition spd="fast">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Hormona tiroidea"/>
          <p:cNvSpPr txBox="1">
            <a:spLocks noGrp="1"/>
          </p:cNvSpPr>
          <p:nvPr>
            <p:ph type="title"/>
          </p:nvPr>
        </p:nvSpPr>
        <p:spPr>
          <a:prstGeom prst="rect">
            <a:avLst/>
          </a:prstGeom>
        </p:spPr>
        <p:txBody>
          <a:bodyPr/>
          <a:lstStyle>
            <a:lvl1pPr>
              <a:defRPr sz="4000" b="1">
                <a:latin typeface="American Typewriter"/>
                <a:ea typeface="American Typewriter"/>
                <a:cs typeface="American Typewriter"/>
                <a:sym typeface="American Typewriter"/>
              </a:defRPr>
            </a:lvl1pPr>
          </a:lstStyle>
          <a:p>
            <a:r>
              <a:rPr dirty="0" err="1">
                <a:latin typeface="Montserrat" panose="00000500000000000000" pitchFamily="50" charset="0"/>
              </a:rPr>
              <a:t>Hormona</a:t>
            </a:r>
            <a:r>
              <a:rPr dirty="0">
                <a:latin typeface="Montserrat" panose="00000500000000000000" pitchFamily="50" charset="0"/>
              </a:rPr>
              <a:t> </a:t>
            </a:r>
            <a:r>
              <a:rPr dirty="0" err="1">
                <a:latin typeface="Montserrat" panose="00000500000000000000" pitchFamily="50" charset="0"/>
              </a:rPr>
              <a:t>tiroidea</a:t>
            </a:r>
            <a:endParaRPr dirty="0">
              <a:latin typeface="Montserrat" panose="00000500000000000000" pitchFamily="50" charset="0"/>
            </a:endParaRPr>
          </a:p>
        </p:txBody>
      </p:sp>
      <p:sp>
        <p:nvSpPr>
          <p:cNvPr id="467" name="Bolo IV Liofilizada  T3 300 - 600mg  —-&gt; Dosis mantenimiento 50 - 100mg IV cada 24 horas (medicamento vital no disponible 2 - 3semanas)…"/>
          <p:cNvSpPr txBox="1">
            <a:spLocks noGrp="1"/>
          </p:cNvSpPr>
          <p:nvPr>
            <p:ph type="body" sz="half" idx="1"/>
          </p:nvPr>
        </p:nvSpPr>
        <p:spPr>
          <a:xfrm>
            <a:off x="4318973" y="2333991"/>
            <a:ext cx="7277735" cy="3214688"/>
          </a:xfrm>
          <a:prstGeom prst="rect">
            <a:avLst/>
          </a:prstGeom>
        </p:spPr>
        <p:txBody>
          <a:bodyPr>
            <a:normAutofit/>
          </a:bodyPr>
          <a:lstStyle/>
          <a:p>
            <a:pPr>
              <a:lnSpc>
                <a:spcPct val="120000"/>
              </a:lnSpc>
              <a:defRPr sz="2100">
                <a:latin typeface="American Typewriter"/>
                <a:ea typeface="American Typewriter"/>
                <a:cs typeface="American Typewriter"/>
                <a:sym typeface="American Typewriter"/>
              </a:defRPr>
            </a:pPr>
            <a:r>
              <a:rPr sz="1600" dirty="0">
                <a:latin typeface="Montserrat" panose="00000500000000000000" pitchFamily="50" charset="0"/>
              </a:rPr>
              <a:t>Bolo IV </a:t>
            </a:r>
            <a:r>
              <a:rPr sz="1600" dirty="0" err="1">
                <a:latin typeface="Montserrat" panose="00000500000000000000" pitchFamily="50" charset="0"/>
              </a:rPr>
              <a:t>Liofilizada</a:t>
            </a:r>
            <a:r>
              <a:rPr sz="1600" dirty="0">
                <a:latin typeface="Montserrat" panose="00000500000000000000" pitchFamily="50" charset="0"/>
              </a:rPr>
              <a:t>  T3 300 - 600mg  —-&gt; </a:t>
            </a:r>
            <a:r>
              <a:rPr sz="1600" dirty="0" err="1">
                <a:latin typeface="Montserrat" panose="00000500000000000000" pitchFamily="50" charset="0"/>
              </a:rPr>
              <a:t>Dosis</a:t>
            </a:r>
            <a:r>
              <a:rPr sz="1600" dirty="0">
                <a:latin typeface="Montserrat" panose="00000500000000000000" pitchFamily="50" charset="0"/>
              </a:rPr>
              <a:t> </a:t>
            </a:r>
            <a:r>
              <a:rPr sz="1600" dirty="0" err="1">
                <a:latin typeface="Montserrat" panose="00000500000000000000" pitchFamily="50" charset="0"/>
              </a:rPr>
              <a:t>mantenimiento</a:t>
            </a:r>
            <a:r>
              <a:rPr sz="1600" dirty="0">
                <a:latin typeface="Montserrat" panose="00000500000000000000" pitchFamily="50" charset="0"/>
              </a:rPr>
              <a:t> 50 - 100mg IV </a:t>
            </a:r>
            <a:r>
              <a:rPr sz="1600" dirty="0" err="1">
                <a:latin typeface="Montserrat" panose="00000500000000000000" pitchFamily="50" charset="0"/>
              </a:rPr>
              <a:t>cada</a:t>
            </a:r>
            <a:r>
              <a:rPr sz="1600" dirty="0">
                <a:latin typeface="Montserrat" panose="00000500000000000000" pitchFamily="50" charset="0"/>
              </a:rPr>
              <a:t> 24 horas (</a:t>
            </a:r>
            <a:r>
              <a:rPr sz="1600" dirty="0" err="1">
                <a:latin typeface="Montserrat" panose="00000500000000000000" pitchFamily="50" charset="0"/>
              </a:rPr>
              <a:t>medicamento</a:t>
            </a:r>
            <a:r>
              <a:rPr sz="1600" dirty="0">
                <a:latin typeface="Montserrat" panose="00000500000000000000" pitchFamily="50" charset="0"/>
              </a:rPr>
              <a:t> vital no disponible 2 - 3semanas)</a:t>
            </a:r>
          </a:p>
          <a:p>
            <a:pPr>
              <a:lnSpc>
                <a:spcPct val="120000"/>
              </a:lnSpc>
              <a:defRPr sz="2100">
                <a:latin typeface="American Typewriter"/>
                <a:ea typeface="American Typewriter"/>
                <a:cs typeface="American Typewriter"/>
                <a:sym typeface="American Typewriter"/>
              </a:defRPr>
            </a:pPr>
            <a:endParaRPr sz="1600" dirty="0">
              <a:latin typeface="Montserrat" panose="00000500000000000000" pitchFamily="50" charset="0"/>
            </a:endParaRPr>
          </a:p>
          <a:p>
            <a:pPr>
              <a:lnSpc>
                <a:spcPct val="120000"/>
              </a:lnSpc>
              <a:defRPr sz="2100">
                <a:latin typeface="American Typewriter"/>
                <a:ea typeface="American Typewriter"/>
                <a:cs typeface="American Typewriter"/>
                <a:sym typeface="American Typewriter"/>
              </a:defRPr>
            </a:pPr>
            <a:r>
              <a:rPr sz="1600" dirty="0">
                <a:latin typeface="Montserrat" panose="00000500000000000000" pitchFamily="50" charset="0"/>
              </a:rPr>
              <a:t>T4 4mg/kg —-&gt; 100mg a las 24 horas —-&gt; 3r </a:t>
            </a:r>
            <a:r>
              <a:rPr sz="1600" dirty="0" err="1">
                <a:latin typeface="Montserrat" panose="00000500000000000000" pitchFamily="50" charset="0"/>
              </a:rPr>
              <a:t>dia</a:t>
            </a:r>
            <a:r>
              <a:rPr sz="1600" dirty="0">
                <a:latin typeface="Montserrat" panose="00000500000000000000" pitchFamily="50" charset="0"/>
              </a:rPr>
              <a:t> 50mg v</a:t>
            </a:r>
            <a:r>
              <a:rPr lang="es-CO" sz="1600" dirty="0">
                <a:latin typeface="Montserrat" panose="00000500000000000000" pitchFamily="50" charset="0"/>
              </a:rPr>
              <a:t>í</a:t>
            </a:r>
            <a:r>
              <a:rPr sz="1600" dirty="0">
                <a:latin typeface="Montserrat" panose="00000500000000000000" pitchFamily="50" charset="0"/>
              </a:rPr>
              <a:t>a oral </a:t>
            </a:r>
          </a:p>
          <a:p>
            <a:pPr>
              <a:lnSpc>
                <a:spcPct val="120000"/>
              </a:lnSpc>
              <a:defRPr sz="2100">
                <a:latin typeface="American Typewriter"/>
                <a:ea typeface="American Typewriter"/>
                <a:cs typeface="American Typewriter"/>
                <a:sym typeface="American Typewriter"/>
              </a:defRPr>
            </a:pPr>
            <a:r>
              <a:rPr sz="1600" dirty="0">
                <a:latin typeface="Montserrat" panose="00000500000000000000" pitchFamily="50" charset="0"/>
              </a:rPr>
              <a:t>T3 10mg bolo </a:t>
            </a:r>
            <a:r>
              <a:rPr sz="1600" dirty="0" err="1">
                <a:latin typeface="Montserrat" panose="00000500000000000000" pitchFamily="50" charset="0"/>
              </a:rPr>
              <a:t>cada</a:t>
            </a:r>
            <a:r>
              <a:rPr sz="1600" dirty="0">
                <a:latin typeface="Montserrat" panose="00000500000000000000" pitchFamily="50" charset="0"/>
              </a:rPr>
              <a:t> 8h - 12h hasta que el </a:t>
            </a:r>
            <a:r>
              <a:rPr sz="1600" dirty="0" err="1">
                <a:latin typeface="Montserrat" panose="00000500000000000000" pitchFamily="50" charset="0"/>
              </a:rPr>
              <a:t>paciente</a:t>
            </a:r>
            <a:r>
              <a:rPr sz="1600" dirty="0">
                <a:latin typeface="Montserrat" panose="00000500000000000000" pitchFamily="50" charset="0"/>
              </a:rPr>
              <a:t> </a:t>
            </a:r>
            <a:r>
              <a:rPr sz="1600" dirty="0" err="1">
                <a:latin typeface="Montserrat" panose="00000500000000000000" pitchFamily="50" charset="0"/>
              </a:rPr>
              <a:t>esté</a:t>
            </a:r>
            <a:r>
              <a:rPr sz="1600" dirty="0">
                <a:latin typeface="Montserrat" panose="00000500000000000000" pitchFamily="50" charset="0"/>
              </a:rPr>
              <a:t> </a:t>
            </a:r>
            <a:r>
              <a:rPr sz="1600" dirty="0" err="1">
                <a:latin typeface="Montserrat" panose="00000500000000000000" pitchFamily="50" charset="0"/>
              </a:rPr>
              <a:t>conciente</a:t>
            </a:r>
            <a:r>
              <a:rPr sz="1600" dirty="0">
                <a:latin typeface="Montserrat" panose="00000500000000000000" pitchFamily="50" charset="0"/>
              </a:rPr>
              <a:t> </a:t>
            </a:r>
            <a:r>
              <a:rPr sz="1600" dirty="0" err="1">
                <a:latin typeface="Montserrat" panose="00000500000000000000" pitchFamily="50" charset="0"/>
              </a:rPr>
              <a:t>desde</a:t>
            </a:r>
            <a:r>
              <a:rPr sz="1600" dirty="0">
                <a:latin typeface="Montserrat" panose="00000500000000000000" pitchFamily="50" charset="0"/>
              </a:rPr>
              <a:t> D1</a:t>
            </a:r>
          </a:p>
        </p:txBody>
      </p:sp>
      <p:grpSp>
        <p:nvGrpSpPr>
          <p:cNvPr id="470" name="Esquema 1"/>
          <p:cNvGrpSpPr/>
          <p:nvPr/>
        </p:nvGrpSpPr>
        <p:grpSpPr>
          <a:xfrm>
            <a:off x="2275295" y="1690688"/>
            <a:ext cx="2165681" cy="590723"/>
            <a:chOff x="0" y="0"/>
            <a:chExt cx="3080077" cy="840138"/>
          </a:xfrm>
        </p:grpSpPr>
        <p:sp>
          <p:nvSpPr>
            <p:cNvPr id="469" name="Esquema 1"/>
            <p:cNvSpPr/>
            <p:nvPr/>
          </p:nvSpPr>
          <p:spPr>
            <a:xfrm>
              <a:off x="31750" y="31750"/>
              <a:ext cx="3016578" cy="776639"/>
            </a:xfrm>
            <a:prstGeom prst="roundRect">
              <a:avLst>
                <a:gd name="adj" fmla="val 21777"/>
              </a:avLst>
            </a:prstGeom>
            <a:solidFill>
              <a:schemeClr val="accent6">
                <a:hueOff val="-146070"/>
                <a:satOff val="-10048"/>
                <a:lumOff val="-30626"/>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300">
                  <a:solidFill>
                    <a:srgbClr val="FFFFFF"/>
                  </a:solidFill>
                  <a:latin typeface="American Typewriter"/>
                  <a:ea typeface="American Typewriter"/>
                  <a:cs typeface="American Typewriter"/>
                  <a:sym typeface="American Typewriter"/>
                </a:defRPr>
              </a:lvl1pPr>
            </a:lstStyle>
            <a:p>
              <a:r>
                <a:rPr sz="1617">
                  <a:latin typeface="Montserrat" panose="00000500000000000000" pitchFamily="50" charset="0"/>
                </a:rPr>
                <a:t>Esquema 1</a:t>
              </a:r>
            </a:p>
          </p:txBody>
        </p:sp>
        <p:pic>
          <p:nvPicPr>
            <p:cNvPr id="468" name="Esquema 1 Esquema 1" descr="Esquema 1 Esquema 1"/>
            <p:cNvPicPr>
              <a:picLocks/>
            </p:cNvPicPr>
            <p:nvPr/>
          </p:nvPicPr>
          <p:blipFill>
            <a:blip r:embed="rId3" cstate="email">
              <a:extLst>
                <a:ext uri="{28A0092B-C50C-407E-A947-70E740481C1C}">
                  <a14:useLocalDpi xmlns:a14="http://schemas.microsoft.com/office/drawing/2010/main"/>
                </a:ext>
              </a:extLst>
            </a:blip>
            <a:stretch>
              <a:fillRect/>
            </a:stretch>
          </p:blipFill>
          <p:spPr>
            <a:xfrm>
              <a:off x="0" y="0"/>
              <a:ext cx="3080078" cy="840139"/>
            </a:xfrm>
            <a:prstGeom prst="rect">
              <a:avLst/>
            </a:prstGeom>
            <a:effectLst/>
          </p:spPr>
        </p:pic>
      </p:grpSp>
      <p:grpSp>
        <p:nvGrpSpPr>
          <p:cNvPr id="473" name="Esquema 2"/>
          <p:cNvGrpSpPr/>
          <p:nvPr/>
        </p:nvGrpSpPr>
        <p:grpSpPr>
          <a:xfrm>
            <a:off x="2275295" y="3339550"/>
            <a:ext cx="2165681" cy="590723"/>
            <a:chOff x="0" y="0"/>
            <a:chExt cx="3080077" cy="840138"/>
          </a:xfrm>
        </p:grpSpPr>
        <p:sp>
          <p:nvSpPr>
            <p:cNvPr id="472" name="Esquema 2"/>
            <p:cNvSpPr/>
            <p:nvPr/>
          </p:nvSpPr>
          <p:spPr>
            <a:xfrm>
              <a:off x="31750" y="31750"/>
              <a:ext cx="3016578" cy="776639"/>
            </a:xfrm>
            <a:prstGeom prst="roundRect">
              <a:avLst>
                <a:gd name="adj" fmla="val 21777"/>
              </a:avLst>
            </a:prstGeom>
            <a:solidFill>
              <a:schemeClr val="accent6">
                <a:hueOff val="-146070"/>
                <a:satOff val="-10048"/>
                <a:lumOff val="-30626"/>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300">
                  <a:solidFill>
                    <a:srgbClr val="FFFFFF"/>
                  </a:solidFill>
                  <a:latin typeface="American Typewriter"/>
                  <a:ea typeface="American Typewriter"/>
                  <a:cs typeface="American Typewriter"/>
                  <a:sym typeface="American Typewriter"/>
                </a:defRPr>
              </a:lvl1pPr>
            </a:lstStyle>
            <a:p>
              <a:r>
                <a:rPr sz="1617">
                  <a:latin typeface="Montserrat" panose="00000500000000000000" pitchFamily="50" charset="0"/>
                </a:rPr>
                <a:t>Esquema 2</a:t>
              </a:r>
            </a:p>
          </p:txBody>
        </p:sp>
        <p:pic>
          <p:nvPicPr>
            <p:cNvPr id="471" name="Esquema 2 Esquema 2" descr="Esquema 2 Esquema 2"/>
            <p:cNvPicPr>
              <a:picLocks/>
            </p:cNvPicPr>
            <p:nvPr/>
          </p:nvPicPr>
          <p:blipFill>
            <a:blip r:embed="rId3" cstate="email">
              <a:extLst>
                <a:ext uri="{28A0092B-C50C-407E-A947-70E740481C1C}">
                  <a14:useLocalDpi xmlns:a14="http://schemas.microsoft.com/office/drawing/2010/main"/>
                </a:ext>
              </a:extLst>
            </a:blip>
            <a:stretch>
              <a:fillRect/>
            </a:stretch>
          </p:blipFill>
          <p:spPr>
            <a:xfrm>
              <a:off x="0" y="0"/>
              <a:ext cx="3080078" cy="840139"/>
            </a:xfrm>
            <a:prstGeom prst="rect">
              <a:avLst/>
            </a:prstGeom>
            <a:effectLst/>
          </p:spPr>
        </p:pic>
      </p:grpSp>
      <p:grpSp>
        <p:nvGrpSpPr>
          <p:cNvPr id="476" name="Viales 100 - 500ug"/>
          <p:cNvGrpSpPr/>
          <p:nvPr/>
        </p:nvGrpSpPr>
        <p:grpSpPr>
          <a:xfrm>
            <a:off x="7122346" y="1371630"/>
            <a:ext cx="4474361" cy="775123"/>
            <a:chOff x="0" y="0"/>
            <a:chExt cx="6363534" cy="1102395"/>
          </a:xfrm>
        </p:grpSpPr>
        <p:sp>
          <p:nvSpPr>
            <p:cNvPr id="475" name="Viales 100 - 500ug"/>
            <p:cNvSpPr/>
            <p:nvPr/>
          </p:nvSpPr>
          <p:spPr>
            <a:xfrm>
              <a:off x="31750" y="31750"/>
              <a:ext cx="6300035" cy="1038896"/>
            </a:xfrm>
            <a:prstGeom prst="roundRect">
              <a:avLst>
                <a:gd name="adj" fmla="val 16279"/>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b="0">
                  <a:latin typeface="American Typewriter"/>
                  <a:ea typeface="American Typewriter"/>
                  <a:cs typeface="American Typewriter"/>
                  <a:sym typeface="American Typewriter"/>
                </a:defRPr>
              </a:lvl1pPr>
            </a:lstStyle>
            <a:p>
              <a:r>
                <a:rPr sz="1406">
                  <a:latin typeface="Montserrat" panose="00000500000000000000" pitchFamily="50" charset="0"/>
                </a:rPr>
                <a:t>Viales 100 - 500ug</a:t>
              </a:r>
            </a:p>
          </p:txBody>
        </p:sp>
        <p:pic>
          <p:nvPicPr>
            <p:cNvPr id="474" name="Viales 100 - 500ug Viales 100 - 500ug" descr="Viales 100 - 500ug Viales 100 - 500ug"/>
            <p:cNvPicPr>
              <a:picLocks/>
            </p:cNvPicPr>
            <p:nvPr/>
          </p:nvPicPr>
          <p:blipFill>
            <a:blip r:embed="rId4" cstate="email">
              <a:extLst>
                <a:ext uri="{28A0092B-C50C-407E-A947-70E740481C1C}">
                  <a14:useLocalDpi xmlns:a14="http://schemas.microsoft.com/office/drawing/2010/main"/>
                </a:ext>
              </a:extLst>
            </a:blip>
            <a:stretch>
              <a:fillRect/>
            </a:stretch>
          </p:blipFill>
          <p:spPr>
            <a:xfrm>
              <a:off x="0" y="0"/>
              <a:ext cx="6363535" cy="1102396"/>
            </a:xfrm>
            <a:prstGeom prst="rect">
              <a:avLst/>
            </a:prstGeom>
            <a:effectLst/>
          </p:spPr>
        </p:pic>
      </p:grpSp>
      <p:sp>
        <p:nvSpPr>
          <p:cNvPr id="477" name="Endocrin Metab Clin North Am 2006; 35 (4): 687-98"/>
          <p:cNvSpPr txBox="1"/>
          <p:nvPr/>
        </p:nvSpPr>
        <p:spPr>
          <a:xfrm>
            <a:off x="8763667" y="5711721"/>
            <a:ext cx="2350003" cy="4802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lgn="l" defTabSz="457200">
              <a:lnSpc>
                <a:spcPts val="4000"/>
              </a:lnSpc>
              <a:defRPr sz="1000" b="0">
                <a:latin typeface="American Typewriter"/>
                <a:ea typeface="American Typewriter"/>
                <a:cs typeface="American Typewriter"/>
                <a:sym typeface="American Typewriter"/>
              </a:defRPr>
            </a:lvl1pPr>
          </a:lstStyle>
          <a:p>
            <a:r>
              <a:rPr sz="703" dirty="0" err="1">
                <a:latin typeface="Montserrat" panose="00000500000000000000" pitchFamily="50" charset="0"/>
              </a:rPr>
              <a:t>Endocrin</a:t>
            </a:r>
            <a:r>
              <a:rPr sz="703" dirty="0">
                <a:latin typeface="Montserrat" panose="00000500000000000000" pitchFamily="50" charset="0"/>
              </a:rPr>
              <a:t> </a:t>
            </a:r>
            <a:r>
              <a:rPr sz="703" dirty="0" err="1">
                <a:latin typeface="Montserrat" panose="00000500000000000000" pitchFamily="50" charset="0"/>
              </a:rPr>
              <a:t>Metab</a:t>
            </a:r>
            <a:r>
              <a:rPr sz="703" dirty="0">
                <a:latin typeface="Montserrat" panose="00000500000000000000" pitchFamily="50" charset="0"/>
              </a:rPr>
              <a:t> Clin North Am 2006; 35 (4): 687-98</a:t>
            </a:r>
          </a:p>
        </p:txBody>
      </p:sp>
    </p:spTree>
    <p:extLst>
      <p:ext uri="{BB962C8B-B14F-4D97-AF65-F5344CB8AC3E}">
        <p14:creationId xmlns:p14="http://schemas.microsoft.com/office/powerpoint/2010/main" val="2428276987"/>
      </p:ext>
    </p:extLst>
  </p:cSld>
  <p:clrMapOvr>
    <a:masterClrMapping/>
  </p:clrMapOvr>
  <mc:AlternateContent xmlns:mc="http://schemas.openxmlformats.org/markup-compatibility/2006" xmlns:p14="http://schemas.microsoft.com/office/powerpoint/2010/main">
    <mc:Choice Requires="p14">
      <p:transition spd="med" p14:dur="600">
        <p14:prism/>
      </p:transition>
    </mc:Choice>
    <mc:Fallback xmlns="" xmlns:m="http://schemas.openxmlformats.org/officeDocument/2006/math" xmlns:a14="http://schemas.microsoft.com/office/drawing/2010/main">
      <p:transition spd="fast">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Hormona tiroidea"/>
          <p:cNvSpPr txBox="1">
            <a:spLocks noGrp="1"/>
          </p:cNvSpPr>
          <p:nvPr>
            <p:ph type="title"/>
          </p:nvPr>
        </p:nvSpPr>
        <p:spPr>
          <a:prstGeom prst="rect">
            <a:avLst/>
          </a:prstGeom>
        </p:spPr>
        <p:txBody>
          <a:bodyPr/>
          <a:lstStyle>
            <a:lvl1pPr>
              <a:defRPr sz="4000" b="1">
                <a:latin typeface="American Typewriter"/>
                <a:ea typeface="American Typewriter"/>
                <a:cs typeface="American Typewriter"/>
                <a:sym typeface="American Typewriter"/>
              </a:defRPr>
            </a:lvl1pPr>
          </a:lstStyle>
          <a:p>
            <a:r>
              <a:rPr>
                <a:latin typeface="Montserrat" panose="00000500000000000000" pitchFamily="50" charset="0"/>
              </a:rPr>
              <a:t>Hormona tiroidea</a:t>
            </a:r>
          </a:p>
        </p:txBody>
      </p:sp>
      <p:sp>
        <p:nvSpPr>
          <p:cNvPr id="484" name="Administración por SNG…"/>
          <p:cNvSpPr txBox="1">
            <a:spLocks noGrp="1"/>
          </p:cNvSpPr>
          <p:nvPr>
            <p:ph type="body" idx="1"/>
          </p:nvPr>
        </p:nvSpPr>
        <p:spPr>
          <a:xfrm>
            <a:off x="4897465" y="2347857"/>
            <a:ext cx="6831575" cy="2673594"/>
          </a:xfrm>
          <a:prstGeom prst="rect">
            <a:avLst/>
          </a:prstGeom>
        </p:spPr>
        <p:txBody>
          <a:bodyPr>
            <a:normAutofit/>
          </a:bodyPr>
          <a:lstStyle/>
          <a:p>
            <a:pPr>
              <a:lnSpc>
                <a:spcPct val="120000"/>
              </a:lnSpc>
              <a:defRPr sz="2200">
                <a:latin typeface="American Typewriter"/>
                <a:ea typeface="American Typewriter"/>
                <a:cs typeface="American Typewriter"/>
                <a:sym typeface="American Typewriter"/>
              </a:defRPr>
            </a:pPr>
            <a:r>
              <a:rPr sz="1800" dirty="0" err="1">
                <a:latin typeface="Montserrat" panose="00000500000000000000" pitchFamily="50" charset="0"/>
              </a:rPr>
              <a:t>Administración</a:t>
            </a:r>
            <a:r>
              <a:rPr sz="1800" dirty="0">
                <a:latin typeface="Montserrat" panose="00000500000000000000" pitchFamily="50" charset="0"/>
              </a:rPr>
              <a:t> por SNG</a:t>
            </a:r>
            <a:r>
              <a:rPr lang="es-CO" sz="1800" dirty="0">
                <a:latin typeface="Montserrat" panose="00000500000000000000" pitchFamily="50" charset="0"/>
              </a:rPr>
              <a:t>.</a:t>
            </a:r>
            <a:endParaRPr sz="1800" dirty="0">
              <a:latin typeface="Montserrat" panose="00000500000000000000" pitchFamily="50" charset="0"/>
            </a:endParaRPr>
          </a:p>
          <a:p>
            <a:pPr>
              <a:lnSpc>
                <a:spcPct val="120000"/>
              </a:lnSpc>
              <a:defRPr sz="2200">
                <a:latin typeface="American Typewriter"/>
                <a:ea typeface="American Typewriter"/>
                <a:cs typeface="American Typewriter"/>
                <a:sym typeface="American Typewriter"/>
              </a:defRPr>
            </a:pPr>
            <a:r>
              <a:rPr sz="1800" b="1" dirty="0" err="1">
                <a:latin typeface="Montserrat" panose="00000500000000000000" pitchFamily="50" charset="0"/>
              </a:rPr>
              <a:t>Absorción</a:t>
            </a:r>
            <a:r>
              <a:rPr sz="1800" b="1" dirty="0">
                <a:latin typeface="Montserrat" panose="00000500000000000000" pitchFamily="50" charset="0"/>
              </a:rPr>
              <a:t> </a:t>
            </a:r>
            <a:r>
              <a:rPr sz="1800" b="1" dirty="0" err="1">
                <a:latin typeface="Montserrat" panose="00000500000000000000" pitchFamily="50" charset="0"/>
              </a:rPr>
              <a:t>incierta</a:t>
            </a:r>
            <a:r>
              <a:rPr sz="1800" b="1" dirty="0">
                <a:latin typeface="Montserrat" panose="00000500000000000000" pitchFamily="50" charset="0"/>
              </a:rPr>
              <a:t> </a:t>
            </a:r>
            <a:r>
              <a:rPr sz="1800" dirty="0">
                <a:latin typeface="Montserrat" panose="00000500000000000000" pitchFamily="50" charset="0"/>
              </a:rPr>
              <a:t>- </a:t>
            </a:r>
            <a:r>
              <a:rPr sz="1800" dirty="0" err="1">
                <a:latin typeface="Montserrat" panose="00000500000000000000" pitchFamily="50" charset="0"/>
              </a:rPr>
              <a:t>riesgo</a:t>
            </a:r>
            <a:r>
              <a:rPr sz="1800" dirty="0">
                <a:latin typeface="Montserrat" panose="00000500000000000000" pitchFamily="50" charset="0"/>
              </a:rPr>
              <a:t> </a:t>
            </a:r>
            <a:r>
              <a:rPr sz="1800" dirty="0" err="1">
                <a:latin typeface="Montserrat" panose="00000500000000000000" pitchFamily="50" charset="0"/>
              </a:rPr>
              <a:t>en</a:t>
            </a:r>
            <a:r>
              <a:rPr sz="1800" dirty="0">
                <a:latin typeface="Montserrat" panose="00000500000000000000" pitchFamily="50" charset="0"/>
              </a:rPr>
              <a:t> </a:t>
            </a:r>
            <a:r>
              <a:rPr sz="1800" dirty="0" err="1">
                <a:latin typeface="Montserrat" panose="00000500000000000000" pitchFamily="50" charset="0"/>
              </a:rPr>
              <a:t>atonía</a:t>
            </a:r>
            <a:r>
              <a:rPr sz="1800" dirty="0">
                <a:latin typeface="Montserrat" panose="00000500000000000000" pitchFamily="50" charset="0"/>
              </a:rPr>
              <a:t> </a:t>
            </a:r>
            <a:r>
              <a:rPr sz="1800" dirty="0" err="1">
                <a:latin typeface="Montserrat" panose="00000500000000000000" pitchFamily="50" charset="0"/>
              </a:rPr>
              <a:t>gástrica</a:t>
            </a:r>
            <a:r>
              <a:rPr sz="1800" dirty="0">
                <a:latin typeface="Montserrat" panose="00000500000000000000" pitchFamily="50" charset="0"/>
              </a:rPr>
              <a:t> e </a:t>
            </a:r>
            <a:r>
              <a:rPr sz="1800" dirty="0" err="1">
                <a:latin typeface="Montserrat" panose="00000500000000000000" pitchFamily="50" charset="0"/>
              </a:rPr>
              <a:t>íleo</a:t>
            </a:r>
            <a:r>
              <a:rPr lang="es-CO" sz="1800" dirty="0">
                <a:latin typeface="Montserrat" panose="00000500000000000000" pitchFamily="50" charset="0"/>
              </a:rPr>
              <a:t>.</a:t>
            </a:r>
            <a:endParaRPr sz="1800" dirty="0">
              <a:latin typeface="Montserrat" panose="00000500000000000000" pitchFamily="50" charset="0"/>
            </a:endParaRPr>
          </a:p>
          <a:p>
            <a:pPr>
              <a:lnSpc>
                <a:spcPct val="120000"/>
              </a:lnSpc>
              <a:defRPr sz="2200">
                <a:latin typeface="American Typewriter"/>
                <a:ea typeface="American Typewriter"/>
                <a:cs typeface="American Typewriter"/>
                <a:sym typeface="American Typewriter"/>
              </a:defRPr>
            </a:pPr>
            <a:r>
              <a:rPr sz="1800" b="1" dirty="0" err="1">
                <a:latin typeface="Montserrat" panose="00000500000000000000" pitchFamily="50" charset="0"/>
              </a:rPr>
              <a:t>Esquema</a:t>
            </a:r>
            <a:r>
              <a:rPr sz="1800" dirty="0">
                <a:latin typeface="Montserrat" panose="00000500000000000000" pitchFamily="50" charset="0"/>
              </a:rPr>
              <a:t>: 300ug/</a:t>
            </a:r>
            <a:r>
              <a:rPr sz="1800" dirty="0" err="1">
                <a:latin typeface="Montserrat" panose="00000500000000000000" pitchFamily="50" charset="0"/>
              </a:rPr>
              <a:t>dia</a:t>
            </a:r>
            <a:r>
              <a:rPr sz="1800" dirty="0">
                <a:latin typeface="Montserrat" panose="00000500000000000000" pitchFamily="50" charset="0"/>
              </a:rPr>
              <a:t> por 2 - 3 d</a:t>
            </a:r>
            <a:r>
              <a:rPr lang="es-CO" sz="1800" dirty="0">
                <a:latin typeface="Montserrat" panose="00000500000000000000" pitchFamily="50" charset="0"/>
              </a:rPr>
              <a:t>í</a:t>
            </a:r>
            <a:r>
              <a:rPr sz="1800" dirty="0">
                <a:latin typeface="Montserrat" panose="00000500000000000000" pitchFamily="50" charset="0"/>
              </a:rPr>
              <a:t>as  —-&gt; 1,6ug/kg/día hasta </a:t>
            </a:r>
            <a:r>
              <a:rPr sz="1800" dirty="0" err="1">
                <a:latin typeface="Montserrat" panose="00000500000000000000" pitchFamily="50" charset="0"/>
              </a:rPr>
              <a:t>mejoría</a:t>
            </a:r>
            <a:r>
              <a:rPr sz="1800" dirty="0">
                <a:latin typeface="Montserrat" panose="00000500000000000000" pitchFamily="50" charset="0"/>
              </a:rPr>
              <a:t> </a:t>
            </a:r>
            <a:r>
              <a:rPr sz="1800" dirty="0" err="1">
                <a:latin typeface="Montserrat" panose="00000500000000000000" pitchFamily="50" charset="0"/>
              </a:rPr>
              <a:t>en</a:t>
            </a:r>
            <a:r>
              <a:rPr sz="1800" dirty="0">
                <a:latin typeface="Montserrat" panose="00000500000000000000" pitchFamily="50" charset="0"/>
              </a:rPr>
              <a:t> </a:t>
            </a:r>
            <a:r>
              <a:rPr sz="1800" dirty="0" err="1">
                <a:latin typeface="Montserrat" panose="00000500000000000000" pitchFamily="50" charset="0"/>
              </a:rPr>
              <a:t>niveles</a:t>
            </a:r>
            <a:r>
              <a:rPr lang="es-CO" sz="1800" dirty="0">
                <a:latin typeface="Montserrat" panose="00000500000000000000" pitchFamily="50" charset="0"/>
              </a:rPr>
              <a:t>.</a:t>
            </a:r>
            <a:endParaRPr sz="1800" dirty="0">
              <a:latin typeface="Montserrat" panose="00000500000000000000" pitchFamily="50" charset="0"/>
            </a:endParaRPr>
          </a:p>
          <a:p>
            <a:pPr>
              <a:lnSpc>
                <a:spcPct val="120000"/>
              </a:lnSpc>
              <a:defRPr sz="2200">
                <a:latin typeface="American Typewriter"/>
                <a:ea typeface="American Typewriter"/>
                <a:cs typeface="American Typewriter"/>
                <a:sym typeface="American Typewriter"/>
              </a:defRPr>
            </a:pPr>
            <a:r>
              <a:rPr sz="1800" dirty="0" err="1">
                <a:latin typeface="Montserrat" panose="00000500000000000000" pitchFamily="50" charset="0"/>
              </a:rPr>
              <a:t>En</a:t>
            </a:r>
            <a:r>
              <a:rPr sz="1800" dirty="0">
                <a:latin typeface="Montserrat" panose="00000500000000000000" pitchFamily="50" charset="0"/>
              </a:rPr>
              <a:t> </a:t>
            </a:r>
            <a:r>
              <a:rPr sz="1800" dirty="0" err="1">
                <a:latin typeface="Montserrat" panose="00000500000000000000" pitchFamily="50" charset="0"/>
              </a:rPr>
              <a:t>ayunas</a:t>
            </a:r>
            <a:r>
              <a:rPr sz="1800" dirty="0">
                <a:latin typeface="Montserrat" panose="00000500000000000000" pitchFamily="50" charset="0"/>
              </a:rPr>
              <a:t> 1h antes de </a:t>
            </a:r>
            <a:r>
              <a:rPr sz="1800" dirty="0" err="1">
                <a:latin typeface="Montserrat" panose="00000500000000000000" pitchFamily="50" charset="0"/>
              </a:rPr>
              <a:t>desayuno</a:t>
            </a:r>
            <a:r>
              <a:rPr sz="1800" dirty="0">
                <a:latin typeface="Montserrat" panose="00000500000000000000" pitchFamily="50" charset="0"/>
              </a:rPr>
              <a:t>, </a:t>
            </a:r>
            <a:r>
              <a:rPr sz="1800" dirty="0" err="1">
                <a:latin typeface="Montserrat" panose="00000500000000000000" pitchFamily="50" charset="0"/>
              </a:rPr>
              <a:t>evitar</a:t>
            </a:r>
            <a:r>
              <a:rPr sz="1800" dirty="0">
                <a:latin typeface="Montserrat" panose="00000500000000000000" pitchFamily="50" charset="0"/>
              </a:rPr>
              <a:t> </a:t>
            </a:r>
            <a:r>
              <a:rPr sz="1800" dirty="0" err="1">
                <a:latin typeface="Montserrat" panose="00000500000000000000" pitchFamily="50" charset="0"/>
              </a:rPr>
              <a:t>antiácidos</a:t>
            </a:r>
            <a:r>
              <a:rPr sz="1800" dirty="0">
                <a:latin typeface="Montserrat" panose="00000500000000000000" pitchFamily="50" charset="0"/>
              </a:rPr>
              <a:t>, </a:t>
            </a:r>
            <a:r>
              <a:rPr sz="1800" dirty="0" err="1">
                <a:latin typeface="Montserrat" panose="00000500000000000000" pitchFamily="50" charset="0"/>
              </a:rPr>
              <a:t>Hierro</a:t>
            </a:r>
            <a:r>
              <a:rPr sz="1800" dirty="0">
                <a:latin typeface="Montserrat" panose="00000500000000000000" pitchFamily="50" charset="0"/>
              </a:rPr>
              <a:t>, Calcio (4h </a:t>
            </a:r>
            <a:r>
              <a:rPr sz="1800" dirty="0" err="1">
                <a:latin typeface="Montserrat" panose="00000500000000000000" pitchFamily="50" charset="0"/>
              </a:rPr>
              <a:t>diferencia</a:t>
            </a:r>
            <a:r>
              <a:rPr sz="1800" dirty="0">
                <a:latin typeface="Montserrat" panose="00000500000000000000" pitchFamily="50" charset="0"/>
              </a:rPr>
              <a:t>)</a:t>
            </a:r>
            <a:r>
              <a:rPr lang="es-CO" sz="1800" dirty="0">
                <a:latin typeface="Montserrat" panose="00000500000000000000" pitchFamily="50" charset="0"/>
              </a:rPr>
              <a:t>.</a:t>
            </a:r>
            <a:endParaRPr sz="1800" dirty="0">
              <a:latin typeface="Montserrat" panose="00000500000000000000" pitchFamily="50" charset="0"/>
            </a:endParaRPr>
          </a:p>
        </p:txBody>
      </p:sp>
      <p:grpSp>
        <p:nvGrpSpPr>
          <p:cNvPr id="487" name="Ruta oral"/>
          <p:cNvGrpSpPr/>
          <p:nvPr/>
        </p:nvGrpSpPr>
        <p:grpSpPr>
          <a:xfrm>
            <a:off x="8965720" y="1387208"/>
            <a:ext cx="2165681" cy="775123"/>
            <a:chOff x="0" y="0"/>
            <a:chExt cx="3080077" cy="1102395"/>
          </a:xfrm>
        </p:grpSpPr>
        <p:sp>
          <p:nvSpPr>
            <p:cNvPr id="486" name="Ruta oral"/>
            <p:cNvSpPr/>
            <p:nvPr/>
          </p:nvSpPr>
          <p:spPr>
            <a:xfrm>
              <a:off x="31750" y="31750"/>
              <a:ext cx="3016578" cy="1038896"/>
            </a:xfrm>
            <a:prstGeom prst="roundRect">
              <a:avLst>
                <a:gd name="adj" fmla="val 16279"/>
              </a:avLst>
            </a:prstGeom>
            <a:solidFill>
              <a:schemeClr val="accent4">
                <a:hueOff val="-1081314"/>
                <a:satOff val="4338"/>
                <a:lumOff val="-8931"/>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500">
                  <a:solidFill>
                    <a:srgbClr val="FFFFFF"/>
                  </a:solidFill>
                  <a:latin typeface="American Typewriter"/>
                  <a:ea typeface="American Typewriter"/>
                  <a:cs typeface="American Typewriter"/>
                  <a:sym typeface="American Typewriter"/>
                </a:defRPr>
              </a:lvl1pPr>
            </a:lstStyle>
            <a:p>
              <a:r>
                <a:rPr sz="1758">
                  <a:latin typeface="Montserrat" panose="00000500000000000000" pitchFamily="50" charset="0"/>
                </a:rPr>
                <a:t>Ruta oral </a:t>
              </a:r>
            </a:p>
          </p:txBody>
        </p:sp>
        <p:pic>
          <p:nvPicPr>
            <p:cNvPr id="485" name="Ruta oral Ruta oral " descr="Ruta oral Ruta oral "/>
            <p:cNvPicPr>
              <a:picLocks/>
            </p:cNvPicPr>
            <p:nvPr/>
          </p:nvPicPr>
          <p:blipFill>
            <a:blip r:embed="rId2" cstate="email">
              <a:extLst>
                <a:ext uri="{28A0092B-C50C-407E-A947-70E740481C1C}">
                  <a14:useLocalDpi xmlns:a14="http://schemas.microsoft.com/office/drawing/2010/main"/>
                </a:ext>
              </a:extLst>
            </a:blip>
            <a:stretch>
              <a:fillRect/>
            </a:stretch>
          </p:blipFill>
          <p:spPr>
            <a:xfrm>
              <a:off x="0" y="0"/>
              <a:ext cx="3080078" cy="1102396"/>
            </a:xfrm>
            <a:prstGeom prst="rect">
              <a:avLst/>
            </a:prstGeom>
            <a:effectLst/>
          </p:spPr>
        </p:pic>
      </p:grpSp>
      <p:sp>
        <p:nvSpPr>
          <p:cNvPr id="488" name="Endocrin Metab Clin North Am 2006; 35 (4): 687-98"/>
          <p:cNvSpPr txBox="1"/>
          <p:nvPr/>
        </p:nvSpPr>
        <p:spPr>
          <a:xfrm>
            <a:off x="8965720" y="5407193"/>
            <a:ext cx="2350003" cy="4802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lgn="l" defTabSz="457200">
              <a:lnSpc>
                <a:spcPts val="4000"/>
              </a:lnSpc>
              <a:defRPr sz="1000" b="0">
                <a:latin typeface="American Typewriter"/>
                <a:ea typeface="American Typewriter"/>
                <a:cs typeface="American Typewriter"/>
                <a:sym typeface="American Typewriter"/>
              </a:defRPr>
            </a:lvl1pPr>
          </a:lstStyle>
          <a:p>
            <a:r>
              <a:rPr sz="703" dirty="0" err="1">
                <a:latin typeface="Montserrat" panose="00000500000000000000" pitchFamily="50" charset="0"/>
              </a:rPr>
              <a:t>Endocrin</a:t>
            </a:r>
            <a:r>
              <a:rPr sz="703" dirty="0">
                <a:latin typeface="Montserrat" panose="00000500000000000000" pitchFamily="50" charset="0"/>
              </a:rPr>
              <a:t> </a:t>
            </a:r>
            <a:r>
              <a:rPr sz="703" dirty="0" err="1">
                <a:latin typeface="Montserrat" panose="00000500000000000000" pitchFamily="50" charset="0"/>
              </a:rPr>
              <a:t>Metab</a:t>
            </a:r>
            <a:r>
              <a:rPr sz="703" dirty="0">
                <a:latin typeface="Montserrat" panose="00000500000000000000" pitchFamily="50" charset="0"/>
              </a:rPr>
              <a:t> Clin North Am 2006; 35 (4): 687-98</a:t>
            </a:r>
          </a:p>
        </p:txBody>
      </p:sp>
    </p:spTree>
    <p:extLst>
      <p:ext uri="{BB962C8B-B14F-4D97-AF65-F5344CB8AC3E}">
        <p14:creationId xmlns:p14="http://schemas.microsoft.com/office/powerpoint/2010/main" val="2138251544"/>
      </p:ext>
    </p:extLst>
  </p:cSld>
  <p:clrMapOvr>
    <a:masterClrMapping/>
  </p:clrMapOvr>
  <mc:AlternateContent xmlns:mc="http://schemas.openxmlformats.org/markup-compatibility/2006" xmlns:p14="http://schemas.microsoft.com/office/powerpoint/2010/main">
    <mc:Choice Requires="p14">
      <p:transition spd="med" p14:dur="600">
        <p14:prism/>
      </p:transition>
    </mc:Choice>
    <mc:Fallback xmlns="" xmlns:m="http://schemas.openxmlformats.org/officeDocument/2006/math" xmlns:a14="http://schemas.microsoft.com/office/drawing/2010/main">
      <p:transition spd="fast">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Hipotermia"/>
          <p:cNvSpPr txBox="1">
            <a:spLocks noGrp="1"/>
          </p:cNvSpPr>
          <p:nvPr>
            <p:ph type="title"/>
          </p:nvPr>
        </p:nvSpPr>
        <p:spPr>
          <a:prstGeom prst="rect">
            <a:avLst/>
          </a:prstGeom>
        </p:spPr>
        <p:txBody>
          <a:bodyPr/>
          <a:lstStyle>
            <a:lvl1pPr>
              <a:defRPr sz="4000" b="1">
                <a:latin typeface="American Typewriter"/>
                <a:ea typeface="American Typewriter"/>
                <a:cs typeface="American Typewriter"/>
                <a:sym typeface="American Typewriter"/>
              </a:defRPr>
            </a:lvl1pPr>
          </a:lstStyle>
          <a:p>
            <a:r>
              <a:rPr>
                <a:latin typeface="Montserrat" panose="00000500000000000000" pitchFamily="50" charset="0"/>
              </a:rPr>
              <a:t>Hipotermia</a:t>
            </a:r>
          </a:p>
        </p:txBody>
      </p:sp>
      <p:sp>
        <p:nvSpPr>
          <p:cNvPr id="493" name="Hormona tiroidea restaura la temperatura corporal…"/>
          <p:cNvSpPr txBox="1">
            <a:spLocks noGrp="1"/>
          </p:cNvSpPr>
          <p:nvPr>
            <p:ph type="body" sz="half" idx="1"/>
          </p:nvPr>
        </p:nvSpPr>
        <p:spPr>
          <a:xfrm>
            <a:off x="3773352" y="1501216"/>
            <a:ext cx="7868942" cy="1646284"/>
          </a:xfrm>
          <a:prstGeom prst="rect">
            <a:avLst/>
          </a:prstGeom>
        </p:spPr>
        <p:txBody>
          <a:bodyPr>
            <a:normAutofit fontScale="70000" lnSpcReduction="20000"/>
          </a:bodyPr>
          <a:lstStyle/>
          <a:p>
            <a:pPr marL="287526" indent="-287526" defTabSz="377890">
              <a:lnSpc>
                <a:spcPct val="120000"/>
              </a:lnSpc>
              <a:spcBef>
                <a:spcPts val="2672"/>
              </a:spcBef>
              <a:defRPr sz="2024">
                <a:latin typeface="American Typewriter"/>
                <a:ea typeface="American Typewriter"/>
                <a:cs typeface="American Typewriter"/>
                <a:sym typeface="American Typewriter"/>
              </a:defRPr>
            </a:pPr>
            <a:r>
              <a:rPr dirty="0" err="1">
                <a:latin typeface="Montserrat" panose="00000500000000000000" pitchFamily="50" charset="0"/>
              </a:rPr>
              <a:t>Hormona</a:t>
            </a:r>
            <a:r>
              <a:rPr dirty="0">
                <a:latin typeface="Montserrat" panose="00000500000000000000" pitchFamily="50" charset="0"/>
              </a:rPr>
              <a:t> </a:t>
            </a:r>
            <a:r>
              <a:rPr dirty="0" err="1">
                <a:latin typeface="Montserrat" panose="00000500000000000000" pitchFamily="50" charset="0"/>
              </a:rPr>
              <a:t>tiroidea</a:t>
            </a:r>
            <a:r>
              <a:rPr dirty="0">
                <a:latin typeface="Montserrat" panose="00000500000000000000" pitchFamily="50" charset="0"/>
              </a:rPr>
              <a:t> </a:t>
            </a:r>
            <a:r>
              <a:rPr dirty="0" err="1">
                <a:latin typeface="Montserrat" panose="00000500000000000000" pitchFamily="50" charset="0"/>
              </a:rPr>
              <a:t>restaura</a:t>
            </a:r>
            <a:r>
              <a:rPr dirty="0">
                <a:latin typeface="Montserrat" panose="00000500000000000000" pitchFamily="50" charset="0"/>
              </a:rPr>
              <a:t> la </a:t>
            </a:r>
            <a:r>
              <a:rPr dirty="0" err="1">
                <a:latin typeface="Montserrat" panose="00000500000000000000" pitchFamily="50" charset="0"/>
              </a:rPr>
              <a:t>temperatura</a:t>
            </a:r>
            <a:r>
              <a:rPr dirty="0">
                <a:latin typeface="Montserrat" panose="00000500000000000000" pitchFamily="50" charset="0"/>
              </a:rPr>
              <a:t> corporal</a:t>
            </a:r>
            <a:r>
              <a:rPr lang="es-CO" dirty="0">
                <a:latin typeface="Montserrat" panose="00000500000000000000" pitchFamily="50" charset="0"/>
              </a:rPr>
              <a:t>.</a:t>
            </a:r>
            <a:endParaRPr dirty="0">
              <a:latin typeface="Montserrat" panose="00000500000000000000" pitchFamily="50" charset="0"/>
            </a:endParaRPr>
          </a:p>
          <a:p>
            <a:pPr marL="287526" indent="-287526" defTabSz="377890">
              <a:lnSpc>
                <a:spcPct val="120000"/>
              </a:lnSpc>
              <a:spcBef>
                <a:spcPts val="2672"/>
              </a:spcBef>
              <a:defRPr sz="2024">
                <a:latin typeface="American Typewriter"/>
                <a:ea typeface="American Typewriter"/>
                <a:cs typeface="American Typewriter"/>
                <a:sym typeface="American Typewriter"/>
              </a:defRPr>
            </a:pPr>
            <a:r>
              <a:rPr dirty="0" err="1">
                <a:latin typeface="Montserrat" panose="00000500000000000000" pitchFamily="50" charset="0"/>
              </a:rPr>
              <a:t>Uso</a:t>
            </a:r>
            <a:r>
              <a:rPr dirty="0">
                <a:latin typeface="Montserrat" panose="00000500000000000000" pitchFamily="50" charset="0"/>
              </a:rPr>
              <a:t> de mantas </a:t>
            </a:r>
            <a:r>
              <a:rPr dirty="0" err="1">
                <a:latin typeface="Montserrat" panose="00000500000000000000" pitchFamily="50" charset="0"/>
              </a:rPr>
              <a:t>térmicas</a:t>
            </a:r>
            <a:r>
              <a:rPr dirty="0">
                <a:latin typeface="Montserrat" panose="00000500000000000000" pitchFamily="50" charset="0"/>
              </a:rPr>
              <a:t>, </a:t>
            </a:r>
            <a:r>
              <a:rPr dirty="0" err="1">
                <a:latin typeface="Montserrat" panose="00000500000000000000" pitchFamily="50" charset="0"/>
              </a:rPr>
              <a:t>calefactores</a:t>
            </a:r>
            <a:r>
              <a:rPr dirty="0">
                <a:latin typeface="Montserrat" panose="00000500000000000000" pitchFamily="50" charset="0"/>
              </a:rPr>
              <a:t> (</a:t>
            </a:r>
            <a:r>
              <a:rPr dirty="0" err="1">
                <a:latin typeface="Montserrat" panose="00000500000000000000" pitchFamily="50" charset="0"/>
              </a:rPr>
              <a:t>Calentamiento</a:t>
            </a:r>
            <a:r>
              <a:rPr dirty="0">
                <a:latin typeface="Montserrat" panose="00000500000000000000" pitchFamily="50" charset="0"/>
              </a:rPr>
              <a:t> </a:t>
            </a:r>
            <a:r>
              <a:rPr dirty="0" err="1">
                <a:latin typeface="Montserrat" panose="00000500000000000000" pitchFamily="50" charset="0"/>
              </a:rPr>
              <a:t>pasivo</a:t>
            </a:r>
            <a:r>
              <a:rPr dirty="0">
                <a:latin typeface="Montserrat" panose="00000500000000000000" pitchFamily="50" charset="0"/>
              </a:rPr>
              <a:t>)</a:t>
            </a:r>
            <a:r>
              <a:rPr lang="es-CO" dirty="0">
                <a:latin typeface="Montserrat" panose="00000500000000000000" pitchFamily="50" charset="0"/>
              </a:rPr>
              <a:t>.</a:t>
            </a:r>
            <a:endParaRPr dirty="0">
              <a:latin typeface="Montserrat" panose="00000500000000000000" pitchFamily="50" charset="0"/>
            </a:endParaRPr>
          </a:p>
          <a:p>
            <a:pPr marL="287526" indent="-287526" defTabSz="377890">
              <a:lnSpc>
                <a:spcPct val="120000"/>
              </a:lnSpc>
              <a:spcBef>
                <a:spcPts val="2672"/>
              </a:spcBef>
              <a:defRPr sz="2024">
                <a:latin typeface="American Typewriter"/>
                <a:ea typeface="American Typewriter"/>
                <a:cs typeface="American Typewriter"/>
                <a:sym typeface="American Typewriter"/>
              </a:defRPr>
            </a:pPr>
            <a:r>
              <a:rPr dirty="0">
                <a:latin typeface="Montserrat" panose="00000500000000000000" pitchFamily="50" charset="0"/>
              </a:rPr>
              <a:t>No </a:t>
            </a:r>
            <a:r>
              <a:rPr dirty="0" err="1">
                <a:latin typeface="Montserrat" panose="00000500000000000000" pitchFamily="50" charset="0"/>
              </a:rPr>
              <a:t>iniciar</a:t>
            </a:r>
            <a:r>
              <a:rPr dirty="0">
                <a:latin typeface="Montserrat" panose="00000500000000000000" pitchFamily="50" charset="0"/>
              </a:rPr>
              <a:t> con </a:t>
            </a:r>
            <a:r>
              <a:rPr dirty="0" err="1">
                <a:latin typeface="Montserrat" panose="00000500000000000000" pitchFamily="50" charset="0"/>
              </a:rPr>
              <a:t>calentamiento</a:t>
            </a:r>
            <a:r>
              <a:rPr dirty="0">
                <a:latin typeface="Montserrat" panose="00000500000000000000" pitchFamily="50" charset="0"/>
              </a:rPr>
              <a:t> </a:t>
            </a:r>
            <a:r>
              <a:rPr dirty="0" err="1">
                <a:latin typeface="Montserrat" panose="00000500000000000000" pitchFamily="50" charset="0"/>
              </a:rPr>
              <a:t>agresivo</a:t>
            </a:r>
            <a:r>
              <a:rPr dirty="0">
                <a:latin typeface="Montserrat" panose="00000500000000000000" pitchFamily="50" charset="0"/>
              </a:rPr>
              <a:t> —-&gt; </a:t>
            </a:r>
            <a:r>
              <a:rPr dirty="0" err="1">
                <a:latin typeface="Montserrat" panose="00000500000000000000" pitchFamily="50" charset="0"/>
              </a:rPr>
              <a:t>Riesgo</a:t>
            </a:r>
            <a:r>
              <a:rPr dirty="0">
                <a:latin typeface="Montserrat" panose="00000500000000000000" pitchFamily="50" charset="0"/>
              </a:rPr>
              <a:t> de </a:t>
            </a:r>
            <a:r>
              <a:rPr dirty="0" err="1">
                <a:latin typeface="Montserrat" panose="00000500000000000000" pitchFamily="50" charset="0"/>
              </a:rPr>
              <a:t>vasodilatación</a:t>
            </a:r>
            <a:r>
              <a:rPr dirty="0">
                <a:latin typeface="Montserrat" panose="00000500000000000000" pitchFamily="50" charset="0"/>
              </a:rPr>
              <a:t> </a:t>
            </a:r>
            <a:r>
              <a:rPr dirty="0" err="1">
                <a:latin typeface="Montserrat" panose="00000500000000000000" pitchFamily="50" charset="0"/>
              </a:rPr>
              <a:t>periférica</a:t>
            </a:r>
            <a:r>
              <a:rPr dirty="0">
                <a:latin typeface="Montserrat" panose="00000500000000000000" pitchFamily="50" charset="0"/>
              </a:rPr>
              <a:t> (</a:t>
            </a:r>
            <a:r>
              <a:rPr dirty="0" err="1">
                <a:latin typeface="Montserrat" panose="00000500000000000000" pitchFamily="50" charset="0"/>
              </a:rPr>
              <a:t>Choque</a:t>
            </a:r>
            <a:r>
              <a:rPr dirty="0">
                <a:latin typeface="Montserrat" panose="00000500000000000000" pitchFamily="50" charset="0"/>
              </a:rPr>
              <a:t>)</a:t>
            </a:r>
            <a:r>
              <a:rPr lang="es-CO" dirty="0">
                <a:latin typeface="Montserrat" panose="00000500000000000000" pitchFamily="50" charset="0"/>
              </a:rPr>
              <a:t>.</a:t>
            </a:r>
            <a:endParaRPr dirty="0">
              <a:latin typeface="Montserrat" panose="00000500000000000000" pitchFamily="50" charset="0"/>
            </a:endParaRPr>
          </a:p>
        </p:txBody>
      </p:sp>
      <p:sp>
        <p:nvSpPr>
          <p:cNvPr id="494" name="Endocrin Metab Clin North Am 2006; 35 (4): 687-98"/>
          <p:cNvSpPr txBox="1"/>
          <p:nvPr/>
        </p:nvSpPr>
        <p:spPr>
          <a:xfrm>
            <a:off x="8717493" y="6108637"/>
            <a:ext cx="2350003" cy="4802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lgn="l" defTabSz="457200">
              <a:lnSpc>
                <a:spcPts val="4000"/>
              </a:lnSpc>
              <a:defRPr sz="1000" b="0">
                <a:latin typeface="American Typewriter"/>
                <a:ea typeface="American Typewriter"/>
                <a:cs typeface="American Typewriter"/>
                <a:sym typeface="American Typewriter"/>
              </a:defRPr>
            </a:lvl1pPr>
          </a:lstStyle>
          <a:p>
            <a:r>
              <a:rPr sz="703" dirty="0" err="1">
                <a:latin typeface="Montserrat" panose="00000500000000000000" pitchFamily="50" charset="0"/>
              </a:rPr>
              <a:t>Endocrin</a:t>
            </a:r>
            <a:r>
              <a:rPr sz="703" dirty="0">
                <a:latin typeface="Montserrat" panose="00000500000000000000" pitchFamily="50" charset="0"/>
              </a:rPr>
              <a:t> </a:t>
            </a:r>
            <a:r>
              <a:rPr sz="703" dirty="0" err="1">
                <a:latin typeface="Montserrat" panose="00000500000000000000" pitchFamily="50" charset="0"/>
              </a:rPr>
              <a:t>Metab</a:t>
            </a:r>
            <a:r>
              <a:rPr sz="703" dirty="0">
                <a:latin typeface="Montserrat" panose="00000500000000000000" pitchFamily="50" charset="0"/>
              </a:rPr>
              <a:t> Clin North Am 2006; 35 (4): 687-98</a:t>
            </a:r>
          </a:p>
        </p:txBody>
      </p:sp>
      <p:pic>
        <p:nvPicPr>
          <p:cNvPr id="496" name="Imagen" descr="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82864" y="3429000"/>
            <a:ext cx="4084632" cy="2720912"/>
          </a:xfrm>
          <a:prstGeom prst="rect">
            <a:avLst/>
          </a:prstGeom>
          <a:ln w="25400">
            <a:solidFill>
              <a:srgbClr val="000000"/>
            </a:solidFill>
            <a:miter lim="400000"/>
          </a:ln>
        </p:spPr>
      </p:pic>
    </p:spTree>
    <p:extLst>
      <p:ext uri="{BB962C8B-B14F-4D97-AF65-F5344CB8AC3E}">
        <p14:creationId xmlns:p14="http://schemas.microsoft.com/office/powerpoint/2010/main" val="1870168920"/>
      </p:ext>
    </p:extLst>
  </p:cSld>
  <p:clrMapOvr>
    <a:masterClrMapping/>
  </p:clrMapOvr>
  <mc:AlternateContent xmlns:mc="http://schemas.openxmlformats.org/markup-compatibility/2006" xmlns:p14="http://schemas.microsoft.com/office/powerpoint/2010/main">
    <mc:Choice Requires="p14">
      <p:transition spd="med" p14:dur="600">
        <p14:prism/>
      </p:transition>
    </mc:Choice>
    <mc:Fallback xmlns="" xmlns:m="http://schemas.openxmlformats.org/officeDocument/2006/math" xmlns:a14="http://schemas.microsoft.com/office/drawing/2010/main">
      <p:transition spd="fast">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Hipotensión"/>
          <p:cNvSpPr txBox="1">
            <a:spLocks noGrp="1"/>
          </p:cNvSpPr>
          <p:nvPr>
            <p:ph type="title"/>
          </p:nvPr>
        </p:nvSpPr>
        <p:spPr>
          <a:prstGeom prst="rect">
            <a:avLst/>
          </a:prstGeom>
        </p:spPr>
        <p:txBody>
          <a:bodyPr/>
          <a:lstStyle>
            <a:lvl1pPr>
              <a:defRPr sz="4000" b="1">
                <a:latin typeface="American Typewriter"/>
                <a:ea typeface="American Typewriter"/>
                <a:cs typeface="American Typewriter"/>
                <a:sym typeface="American Typewriter"/>
              </a:defRPr>
            </a:lvl1pPr>
          </a:lstStyle>
          <a:p>
            <a:r>
              <a:rPr>
                <a:latin typeface="Montserrat" panose="00000500000000000000" pitchFamily="50" charset="0"/>
              </a:rPr>
              <a:t>Hipotensión</a:t>
            </a:r>
          </a:p>
        </p:txBody>
      </p:sp>
      <p:sp>
        <p:nvSpPr>
          <p:cNvPr id="500" name="Hormona tiroidea restaura la hipotensión…"/>
          <p:cNvSpPr txBox="1">
            <a:spLocks noGrp="1"/>
          </p:cNvSpPr>
          <p:nvPr>
            <p:ph type="body" sz="half" idx="1"/>
          </p:nvPr>
        </p:nvSpPr>
        <p:spPr>
          <a:xfrm>
            <a:off x="3988970" y="1486017"/>
            <a:ext cx="7868942" cy="2506350"/>
          </a:xfrm>
          <a:prstGeom prst="rect">
            <a:avLst/>
          </a:prstGeom>
        </p:spPr>
        <p:txBody>
          <a:bodyPr>
            <a:normAutofit fontScale="70000" lnSpcReduction="20000"/>
          </a:bodyPr>
          <a:lstStyle/>
          <a:p>
            <a:pPr marL="271899" indent="-271899" defTabSz="357353">
              <a:lnSpc>
                <a:spcPct val="120000"/>
              </a:lnSpc>
              <a:spcBef>
                <a:spcPts val="2531"/>
              </a:spcBef>
              <a:defRPr sz="1914">
                <a:latin typeface="American Typewriter"/>
                <a:ea typeface="American Typewriter"/>
                <a:cs typeface="American Typewriter"/>
                <a:sym typeface="American Typewriter"/>
              </a:defRPr>
            </a:pPr>
            <a:r>
              <a:rPr dirty="0" err="1">
                <a:latin typeface="Montserrat" panose="00000500000000000000" pitchFamily="50" charset="0"/>
              </a:rPr>
              <a:t>Hormona</a:t>
            </a:r>
            <a:r>
              <a:rPr dirty="0">
                <a:latin typeface="Montserrat" panose="00000500000000000000" pitchFamily="50" charset="0"/>
              </a:rPr>
              <a:t> </a:t>
            </a:r>
            <a:r>
              <a:rPr dirty="0" err="1">
                <a:latin typeface="Montserrat" panose="00000500000000000000" pitchFamily="50" charset="0"/>
              </a:rPr>
              <a:t>tiroidea</a:t>
            </a:r>
            <a:r>
              <a:rPr dirty="0">
                <a:latin typeface="Montserrat" panose="00000500000000000000" pitchFamily="50" charset="0"/>
              </a:rPr>
              <a:t> </a:t>
            </a:r>
            <a:r>
              <a:rPr dirty="0" err="1">
                <a:latin typeface="Montserrat" panose="00000500000000000000" pitchFamily="50" charset="0"/>
              </a:rPr>
              <a:t>restaura</a:t>
            </a:r>
            <a:r>
              <a:rPr dirty="0">
                <a:latin typeface="Montserrat" panose="00000500000000000000" pitchFamily="50" charset="0"/>
              </a:rPr>
              <a:t> la </a:t>
            </a:r>
            <a:r>
              <a:rPr dirty="0" err="1">
                <a:latin typeface="Montserrat" panose="00000500000000000000" pitchFamily="50" charset="0"/>
              </a:rPr>
              <a:t>hipotensión</a:t>
            </a:r>
            <a:endParaRPr dirty="0">
              <a:latin typeface="Montserrat" panose="00000500000000000000" pitchFamily="50" charset="0"/>
            </a:endParaRPr>
          </a:p>
          <a:p>
            <a:pPr marL="271899" indent="-271899" defTabSz="357353">
              <a:lnSpc>
                <a:spcPct val="120000"/>
              </a:lnSpc>
              <a:spcBef>
                <a:spcPts val="2531"/>
              </a:spcBef>
              <a:defRPr sz="1914">
                <a:latin typeface="American Typewriter"/>
                <a:ea typeface="American Typewriter"/>
                <a:cs typeface="American Typewriter"/>
                <a:sym typeface="American Typewriter"/>
              </a:defRPr>
            </a:pPr>
            <a:r>
              <a:rPr dirty="0" err="1">
                <a:latin typeface="Montserrat" panose="00000500000000000000" pitchFamily="50" charset="0"/>
              </a:rPr>
              <a:t>Repleción</a:t>
            </a:r>
            <a:r>
              <a:rPr dirty="0">
                <a:latin typeface="Montserrat" panose="00000500000000000000" pitchFamily="50" charset="0"/>
              </a:rPr>
              <a:t> de </a:t>
            </a:r>
            <a:r>
              <a:rPr dirty="0" err="1">
                <a:latin typeface="Montserrat" panose="00000500000000000000" pitchFamily="50" charset="0"/>
              </a:rPr>
              <a:t>volumen</a:t>
            </a:r>
            <a:r>
              <a:rPr dirty="0">
                <a:latin typeface="Montserrat" panose="00000500000000000000" pitchFamily="50" charset="0"/>
              </a:rPr>
              <a:t> </a:t>
            </a:r>
            <a:r>
              <a:rPr dirty="0" err="1">
                <a:latin typeface="Montserrat" panose="00000500000000000000" pitchFamily="50" charset="0"/>
              </a:rPr>
              <a:t>adicional</a:t>
            </a:r>
            <a:r>
              <a:rPr dirty="0">
                <a:latin typeface="Montserrat" panose="00000500000000000000" pitchFamily="50" charset="0"/>
              </a:rPr>
              <a:t> hasta </a:t>
            </a:r>
            <a:r>
              <a:rPr dirty="0" err="1">
                <a:latin typeface="Montserrat" panose="00000500000000000000" pitchFamily="50" charset="0"/>
              </a:rPr>
              <a:t>manejo</a:t>
            </a:r>
            <a:r>
              <a:rPr dirty="0">
                <a:latin typeface="Montserrat" panose="00000500000000000000" pitchFamily="50" charset="0"/>
              </a:rPr>
              <a:t> con </a:t>
            </a:r>
            <a:r>
              <a:rPr dirty="0" err="1">
                <a:latin typeface="Montserrat" panose="00000500000000000000" pitchFamily="50" charset="0"/>
              </a:rPr>
              <a:t>vasopresor</a:t>
            </a:r>
            <a:r>
              <a:rPr dirty="0">
                <a:latin typeface="Montserrat" panose="00000500000000000000" pitchFamily="50" charset="0"/>
              </a:rPr>
              <a:t> (se debe </a:t>
            </a:r>
            <a:r>
              <a:rPr dirty="0" err="1">
                <a:latin typeface="Montserrat" panose="00000500000000000000" pitchFamily="50" charset="0"/>
              </a:rPr>
              <a:t>desmontar</a:t>
            </a:r>
            <a:r>
              <a:rPr dirty="0">
                <a:latin typeface="Montserrat" panose="00000500000000000000" pitchFamily="50" charset="0"/>
              </a:rPr>
              <a:t> al </a:t>
            </a:r>
            <a:r>
              <a:rPr dirty="0" err="1">
                <a:latin typeface="Montserrat" panose="00000500000000000000" pitchFamily="50" charset="0"/>
              </a:rPr>
              <a:t>inicio</a:t>
            </a:r>
            <a:r>
              <a:rPr dirty="0">
                <a:latin typeface="Montserrat" panose="00000500000000000000" pitchFamily="50" charset="0"/>
              </a:rPr>
              <a:t> de </a:t>
            </a:r>
            <a:r>
              <a:rPr dirty="0" err="1">
                <a:latin typeface="Montserrat" panose="00000500000000000000" pitchFamily="50" charset="0"/>
              </a:rPr>
              <a:t>hormona</a:t>
            </a:r>
            <a:r>
              <a:rPr dirty="0">
                <a:latin typeface="Montserrat" panose="00000500000000000000" pitchFamily="50" charset="0"/>
              </a:rPr>
              <a:t> por </a:t>
            </a:r>
            <a:r>
              <a:rPr dirty="0" err="1">
                <a:latin typeface="Montserrat" panose="00000500000000000000" pitchFamily="50" charset="0"/>
              </a:rPr>
              <a:t>riesgo</a:t>
            </a:r>
            <a:r>
              <a:rPr dirty="0">
                <a:latin typeface="Montserrat" panose="00000500000000000000" pitchFamily="50" charset="0"/>
              </a:rPr>
              <a:t> de </a:t>
            </a:r>
            <a:r>
              <a:rPr dirty="0" err="1">
                <a:latin typeface="Montserrat" panose="00000500000000000000" pitchFamily="50" charset="0"/>
              </a:rPr>
              <a:t>arritmias</a:t>
            </a:r>
            <a:r>
              <a:rPr dirty="0">
                <a:latin typeface="Montserrat" panose="00000500000000000000" pitchFamily="50" charset="0"/>
              </a:rPr>
              <a:t>) - DAD </a:t>
            </a:r>
            <a:r>
              <a:rPr lang="es-CO" dirty="0">
                <a:latin typeface="Montserrat" panose="00000500000000000000" pitchFamily="50" charset="0"/>
              </a:rPr>
              <a:t>o</a:t>
            </a:r>
            <a:r>
              <a:rPr dirty="0">
                <a:latin typeface="Montserrat" panose="00000500000000000000" pitchFamily="50" charset="0"/>
              </a:rPr>
              <a:t> SSN 0,9%</a:t>
            </a:r>
          </a:p>
          <a:p>
            <a:pPr marL="271899" indent="-271899" defTabSz="357353">
              <a:lnSpc>
                <a:spcPct val="120000"/>
              </a:lnSpc>
              <a:spcBef>
                <a:spcPts val="2531"/>
              </a:spcBef>
              <a:defRPr sz="1914">
                <a:latin typeface="American Typewriter"/>
                <a:ea typeface="American Typewriter"/>
                <a:cs typeface="American Typewriter"/>
                <a:sym typeface="American Typewriter"/>
              </a:defRPr>
            </a:pPr>
            <a:r>
              <a:rPr dirty="0" err="1">
                <a:latin typeface="Montserrat" panose="00000500000000000000" pitchFamily="50" charset="0"/>
              </a:rPr>
              <a:t>Adicional</a:t>
            </a:r>
            <a:r>
              <a:rPr dirty="0">
                <a:latin typeface="Montserrat" panose="00000500000000000000" pitchFamily="50" charset="0"/>
              </a:rPr>
              <a:t> a </a:t>
            </a:r>
            <a:r>
              <a:rPr dirty="0" err="1">
                <a:latin typeface="Montserrat" panose="00000500000000000000" pitchFamily="50" charset="0"/>
              </a:rPr>
              <a:t>hormona</a:t>
            </a:r>
            <a:r>
              <a:rPr dirty="0">
                <a:latin typeface="Montserrat" panose="00000500000000000000" pitchFamily="50" charset="0"/>
              </a:rPr>
              <a:t> </a:t>
            </a:r>
            <a:r>
              <a:rPr dirty="0" err="1">
                <a:latin typeface="Montserrat" panose="00000500000000000000" pitchFamily="50" charset="0"/>
              </a:rPr>
              <a:t>tiroidea</a:t>
            </a:r>
            <a:r>
              <a:rPr dirty="0">
                <a:latin typeface="Montserrat" panose="00000500000000000000" pitchFamily="50" charset="0"/>
              </a:rPr>
              <a:t> se debe </a:t>
            </a:r>
            <a:r>
              <a:rPr dirty="0" err="1">
                <a:latin typeface="Montserrat" panose="00000500000000000000" pitchFamily="50" charset="0"/>
              </a:rPr>
              <a:t>iniciar</a:t>
            </a:r>
            <a:r>
              <a:rPr dirty="0">
                <a:latin typeface="Montserrat" panose="00000500000000000000" pitchFamily="50" charset="0"/>
              </a:rPr>
              <a:t> </a:t>
            </a:r>
            <a:r>
              <a:rPr dirty="0" err="1">
                <a:latin typeface="Montserrat" panose="00000500000000000000" pitchFamily="50" charset="0"/>
              </a:rPr>
              <a:t>Esteroide</a:t>
            </a:r>
            <a:r>
              <a:rPr dirty="0">
                <a:latin typeface="Montserrat" panose="00000500000000000000" pitchFamily="50" charset="0"/>
              </a:rPr>
              <a:t> IV (</a:t>
            </a:r>
            <a:r>
              <a:rPr dirty="0" err="1">
                <a:latin typeface="Montserrat" panose="00000500000000000000" pitchFamily="50" charset="0"/>
              </a:rPr>
              <a:t>insuficiencia</a:t>
            </a:r>
            <a:r>
              <a:rPr dirty="0">
                <a:latin typeface="Montserrat" panose="00000500000000000000" pitchFamily="50" charset="0"/>
              </a:rPr>
              <a:t> </a:t>
            </a:r>
            <a:r>
              <a:rPr dirty="0" err="1">
                <a:latin typeface="Montserrat" panose="00000500000000000000" pitchFamily="50" charset="0"/>
              </a:rPr>
              <a:t>suprarrenal</a:t>
            </a:r>
            <a:r>
              <a:rPr dirty="0">
                <a:latin typeface="Montserrat" panose="00000500000000000000" pitchFamily="50" charset="0"/>
              </a:rPr>
              <a:t> 5-10%)</a:t>
            </a:r>
          </a:p>
          <a:p>
            <a:pPr marL="271899" indent="-271899" defTabSz="357353">
              <a:lnSpc>
                <a:spcPct val="120000"/>
              </a:lnSpc>
              <a:spcBef>
                <a:spcPts val="2531"/>
              </a:spcBef>
              <a:defRPr sz="1914">
                <a:latin typeface="American Typewriter"/>
                <a:ea typeface="American Typewriter"/>
                <a:cs typeface="American Typewriter"/>
                <a:sym typeface="American Typewriter"/>
              </a:defRPr>
            </a:pPr>
            <a:r>
              <a:rPr dirty="0">
                <a:latin typeface="Montserrat" panose="00000500000000000000" pitchFamily="50" charset="0"/>
              </a:rPr>
              <a:t>Una </a:t>
            </a:r>
            <a:r>
              <a:rPr dirty="0" err="1">
                <a:latin typeface="Montserrat" panose="00000500000000000000" pitchFamily="50" charset="0"/>
              </a:rPr>
              <a:t>vez</a:t>
            </a:r>
            <a:r>
              <a:rPr dirty="0">
                <a:latin typeface="Montserrat" panose="00000500000000000000" pitchFamily="50" charset="0"/>
              </a:rPr>
              <a:t> </a:t>
            </a:r>
            <a:r>
              <a:rPr dirty="0" err="1">
                <a:latin typeface="Montserrat" panose="00000500000000000000" pitchFamily="50" charset="0"/>
              </a:rPr>
              <a:t>corregida</a:t>
            </a:r>
            <a:r>
              <a:rPr dirty="0">
                <a:latin typeface="Montserrat" panose="00000500000000000000" pitchFamily="50" charset="0"/>
              </a:rPr>
              <a:t> la </a:t>
            </a:r>
            <a:r>
              <a:rPr dirty="0" err="1">
                <a:latin typeface="Montserrat" panose="00000500000000000000" pitchFamily="50" charset="0"/>
              </a:rPr>
              <a:t>hipotensión</a:t>
            </a:r>
            <a:r>
              <a:rPr dirty="0">
                <a:latin typeface="Montserrat" panose="00000500000000000000" pitchFamily="50" charset="0"/>
              </a:rPr>
              <a:t>: </a:t>
            </a:r>
            <a:r>
              <a:rPr dirty="0" err="1">
                <a:latin typeface="Montserrat" panose="00000500000000000000" pitchFamily="50" charset="0"/>
              </a:rPr>
              <a:t>Hidrocortisona</a:t>
            </a:r>
            <a:r>
              <a:rPr dirty="0">
                <a:latin typeface="Montserrat" panose="00000500000000000000" pitchFamily="50" charset="0"/>
              </a:rPr>
              <a:t> IV 50 - 100mg </a:t>
            </a:r>
            <a:r>
              <a:rPr dirty="0" err="1">
                <a:latin typeface="Montserrat" panose="00000500000000000000" pitchFamily="50" charset="0"/>
              </a:rPr>
              <a:t>cada</a:t>
            </a:r>
            <a:r>
              <a:rPr dirty="0">
                <a:latin typeface="Montserrat" panose="00000500000000000000" pitchFamily="50" charset="0"/>
              </a:rPr>
              <a:t> 6 </a:t>
            </a:r>
            <a:r>
              <a:rPr lang="es-CO" dirty="0">
                <a:latin typeface="Montserrat" panose="00000500000000000000" pitchFamily="50" charset="0"/>
              </a:rPr>
              <a:t>–</a:t>
            </a:r>
            <a:r>
              <a:rPr dirty="0">
                <a:latin typeface="Montserrat" panose="00000500000000000000" pitchFamily="50" charset="0"/>
              </a:rPr>
              <a:t> 8</a:t>
            </a:r>
            <a:r>
              <a:rPr lang="es-CO" dirty="0">
                <a:latin typeface="Montserrat" panose="00000500000000000000" pitchFamily="50" charset="0"/>
              </a:rPr>
              <a:t> </a:t>
            </a:r>
            <a:r>
              <a:rPr dirty="0">
                <a:latin typeface="Montserrat" panose="00000500000000000000" pitchFamily="50" charset="0"/>
              </a:rPr>
              <a:t>horas por 7 - 10 días (</a:t>
            </a:r>
            <a:r>
              <a:rPr dirty="0" err="1">
                <a:latin typeface="Montserrat" panose="00000500000000000000" pitchFamily="50" charset="0"/>
              </a:rPr>
              <a:t>mientras</a:t>
            </a:r>
            <a:r>
              <a:rPr dirty="0">
                <a:latin typeface="Montserrat" panose="00000500000000000000" pitchFamily="50" charset="0"/>
              </a:rPr>
              <a:t> se </a:t>
            </a:r>
            <a:r>
              <a:rPr dirty="0" err="1">
                <a:latin typeface="Montserrat" panose="00000500000000000000" pitchFamily="50" charset="0"/>
              </a:rPr>
              <a:t>conoce</a:t>
            </a:r>
            <a:r>
              <a:rPr dirty="0">
                <a:latin typeface="Montserrat" panose="00000500000000000000" pitchFamily="50" charset="0"/>
              </a:rPr>
              <a:t> el valor del cortisol, </a:t>
            </a:r>
            <a:r>
              <a:rPr dirty="0" err="1">
                <a:latin typeface="Montserrat" panose="00000500000000000000" pitchFamily="50" charset="0"/>
              </a:rPr>
              <a:t>si</a:t>
            </a:r>
            <a:r>
              <a:rPr dirty="0">
                <a:latin typeface="Montserrat" panose="00000500000000000000" pitchFamily="50" charset="0"/>
              </a:rPr>
              <a:t> es &gt;18ug/dL)</a:t>
            </a:r>
          </a:p>
        </p:txBody>
      </p:sp>
      <p:grpSp>
        <p:nvGrpSpPr>
          <p:cNvPr id="503" name="Equivalencia de Prednisolona 5mg —- 20mg Hidrocortisona"/>
          <p:cNvGrpSpPr/>
          <p:nvPr/>
        </p:nvGrpSpPr>
        <p:grpSpPr>
          <a:xfrm>
            <a:off x="5216233" y="4341312"/>
            <a:ext cx="6137567" cy="527944"/>
            <a:chOff x="0" y="0"/>
            <a:chExt cx="8728983" cy="750853"/>
          </a:xfrm>
        </p:grpSpPr>
        <p:sp>
          <p:nvSpPr>
            <p:cNvPr id="502" name="Equivalencia de Prednisolona 5mg —- 20mg Hidrocortisona"/>
            <p:cNvSpPr/>
            <p:nvPr/>
          </p:nvSpPr>
          <p:spPr>
            <a:xfrm>
              <a:off x="31750" y="31750"/>
              <a:ext cx="8665484" cy="687354"/>
            </a:xfrm>
            <a:prstGeom prst="roundRect">
              <a:avLst>
                <a:gd name="adj" fmla="val 24605"/>
              </a:avLst>
            </a:prstGeom>
            <a:solidFill>
              <a:schemeClr val="accent2">
                <a:hueOff val="167855"/>
                <a:satOff val="17755"/>
                <a:lumOff val="-16671"/>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100">
                  <a:solidFill>
                    <a:srgbClr val="FFFFFF"/>
                  </a:solidFill>
                  <a:latin typeface="American Typewriter"/>
                  <a:ea typeface="American Typewriter"/>
                  <a:cs typeface="American Typewriter"/>
                  <a:sym typeface="American Typewriter"/>
                </a:defRPr>
              </a:lvl1pPr>
            </a:lstStyle>
            <a:p>
              <a:r>
                <a:rPr sz="1477">
                  <a:latin typeface="Montserrat" panose="00000500000000000000" pitchFamily="50" charset="0"/>
                </a:rPr>
                <a:t>Equivalencia de Prednisolona 5mg —- 20mg Hidrocortisona</a:t>
              </a:r>
            </a:p>
          </p:txBody>
        </p:sp>
        <p:pic>
          <p:nvPicPr>
            <p:cNvPr id="501" name="Equivalencia de Prednisolona 5mg —- 20mg Hidrocortisona Equivalencia de Prednisolona 5mg —- 20mg Hidrocortisona" descr="Equivalencia de Prednisolona 5mg —- 20mg Hidrocortisona Equivalencia de Prednisolona 5mg —- 20mg Hidrocortisona"/>
            <p:cNvPicPr>
              <a:picLocks/>
            </p:cNvPicPr>
            <p:nvPr/>
          </p:nvPicPr>
          <p:blipFill>
            <a:blip r:embed="rId2" cstate="email">
              <a:extLst>
                <a:ext uri="{28A0092B-C50C-407E-A947-70E740481C1C}">
                  <a14:useLocalDpi xmlns:a14="http://schemas.microsoft.com/office/drawing/2010/main"/>
                </a:ext>
              </a:extLst>
            </a:blip>
            <a:stretch>
              <a:fillRect/>
            </a:stretch>
          </p:blipFill>
          <p:spPr>
            <a:xfrm>
              <a:off x="0" y="0"/>
              <a:ext cx="8728984" cy="750854"/>
            </a:xfrm>
            <a:prstGeom prst="rect">
              <a:avLst/>
            </a:prstGeom>
            <a:effectLst/>
          </p:spPr>
        </p:pic>
      </p:grpSp>
      <p:grpSp>
        <p:nvGrpSpPr>
          <p:cNvPr id="506" name="2.5mg via oral AM - 1.5mg PM"/>
          <p:cNvGrpSpPr/>
          <p:nvPr/>
        </p:nvGrpSpPr>
        <p:grpSpPr>
          <a:xfrm>
            <a:off x="5216233" y="5119365"/>
            <a:ext cx="6137567" cy="527944"/>
            <a:chOff x="0" y="0"/>
            <a:chExt cx="8728983" cy="750853"/>
          </a:xfrm>
        </p:grpSpPr>
        <p:sp>
          <p:nvSpPr>
            <p:cNvPr id="505" name="2.5mg via oral AM - 1.5mg PM"/>
            <p:cNvSpPr/>
            <p:nvPr/>
          </p:nvSpPr>
          <p:spPr>
            <a:xfrm>
              <a:off x="31750" y="31750"/>
              <a:ext cx="8665484" cy="687354"/>
            </a:xfrm>
            <a:prstGeom prst="roundRect">
              <a:avLst>
                <a:gd name="adj" fmla="val 24605"/>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b="0">
                  <a:latin typeface="American Typewriter"/>
                  <a:ea typeface="American Typewriter"/>
                  <a:cs typeface="American Typewriter"/>
                  <a:sym typeface="American Typewriter"/>
                </a:defRPr>
              </a:lvl1pPr>
            </a:lstStyle>
            <a:p>
              <a:r>
                <a:rPr sz="1406">
                  <a:latin typeface="Montserrat" panose="00000500000000000000" pitchFamily="50" charset="0"/>
                </a:rPr>
                <a:t>2.5mg via oral AM - 1.5mg PM </a:t>
              </a:r>
            </a:p>
          </p:txBody>
        </p:sp>
        <p:pic>
          <p:nvPicPr>
            <p:cNvPr id="504" name="2.5mg via oral AM - 1.5mg PM 2.5mg via oral AM - 1.5mg PM " descr="2.5mg via oral AM - 1.5mg PM 2.5mg via oral AM - 1.5mg PM "/>
            <p:cNvPicPr>
              <a:picLocks/>
            </p:cNvPicPr>
            <p:nvPr/>
          </p:nvPicPr>
          <p:blipFill>
            <a:blip r:embed="rId2" cstate="email">
              <a:extLst>
                <a:ext uri="{28A0092B-C50C-407E-A947-70E740481C1C}">
                  <a14:useLocalDpi xmlns:a14="http://schemas.microsoft.com/office/drawing/2010/main"/>
                </a:ext>
              </a:extLst>
            </a:blip>
            <a:stretch>
              <a:fillRect/>
            </a:stretch>
          </p:blipFill>
          <p:spPr>
            <a:xfrm>
              <a:off x="0" y="0"/>
              <a:ext cx="8728984" cy="750854"/>
            </a:xfrm>
            <a:prstGeom prst="rect">
              <a:avLst/>
            </a:prstGeom>
            <a:effectLst/>
          </p:spPr>
        </p:pic>
      </p:grpSp>
      <p:sp>
        <p:nvSpPr>
          <p:cNvPr id="507" name="Endocrin Metab Clin North Am 2006; 35 (4): 687-98"/>
          <p:cNvSpPr txBox="1"/>
          <p:nvPr/>
        </p:nvSpPr>
        <p:spPr>
          <a:xfrm>
            <a:off x="8981473" y="5913293"/>
            <a:ext cx="2350003" cy="4802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lgn="l" defTabSz="457200">
              <a:lnSpc>
                <a:spcPts val="4000"/>
              </a:lnSpc>
              <a:defRPr sz="1000" b="0">
                <a:latin typeface="American Typewriter"/>
                <a:ea typeface="American Typewriter"/>
                <a:cs typeface="American Typewriter"/>
                <a:sym typeface="American Typewriter"/>
              </a:defRPr>
            </a:lvl1pPr>
          </a:lstStyle>
          <a:p>
            <a:r>
              <a:rPr sz="703">
                <a:latin typeface="Montserrat" panose="00000500000000000000" pitchFamily="50" charset="0"/>
              </a:rPr>
              <a:t>Endocrin Metab Clin North Am 2006; 35 (4): 687-98</a:t>
            </a:r>
          </a:p>
        </p:txBody>
      </p:sp>
    </p:spTree>
    <p:extLst>
      <p:ext uri="{BB962C8B-B14F-4D97-AF65-F5344CB8AC3E}">
        <p14:creationId xmlns:p14="http://schemas.microsoft.com/office/powerpoint/2010/main" val="1310975541"/>
      </p:ext>
    </p:extLst>
  </p:cSld>
  <p:clrMapOvr>
    <a:masterClrMapping/>
  </p:clrMapOvr>
  <mc:AlternateContent xmlns:mc="http://schemas.openxmlformats.org/markup-compatibility/2006" xmlns:p14="http://schemas.microsoft.com/office/powerpoint/2010/main">
    <mc:Choice Requires="p14">
      <p:transition spd="med" p14:dur="600">
        <p14:prism/>
      </p:transition>
    </mc:Choice>
    <mc:Fallback xmlns="" xmlns:m="http://schemas.openxmlformats.org/officeDocument/2006/math" xmlns:a14="http://schemas.microsoft.com/office/drawing/2010/main">
      <p:transition spd="fast">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Hiponatremia"/>
          <p:cNvSpPr txBox="1">
            <a:spLocks noGrp="1"/>
          </p:cNvSpPr>
          <p:nvPr>
            <p:ph type="title"/>
          </p:nvPr>
        </p:nvSpPr>
        <p:spPr>
          <a:prstGeom prst="rect">
            <a:avLst/>
          </a:prstGeom>
        </p:spPr>
        <p:txBody>
          <a:bodyPr/>
          <a:lstStyle>
            <a:lvl1pPr>
              <a:defRPr sz="4000" b="1">
                <a:latin typeface="American Typewriter"/>
                <a:ea typeface="American Typewriter"/>
                <a:cs typeface="American Typewriter"/>
                <a:sym typeface="American Typewriter"/>
              </a:defRPr>
            </a:lvl1pPr>
          </a:lstStyle>
          <a:p>
            <a:r>
              <a:t>Hiponatremia</a:t>
            </a:r>
          </a:p>
        </p:txBody>
      </p:sp>
      <p:sp>
        <p:nvSpPr>
          <p:cNvPr id="512" name="Perpetua en estado semicomatoso y precipita las convulsiones…"/>
          <p:cNvSpPr txBox="1">
            <a:spLocks noGrp="1"/>
          </p:cNvSpPr>
          <p:nvPr>
            <p:ph type="body" sz="half" idx="1"/>
          </p:nvPr>
        </p:nvSpPr>
        <p:spPr>
          <a:xfrm>
            <a:off x="4191807" y="1690688"/>
            <a:ext cx="7705465" cy="2082863"/>
          </a:xfrm>
          <a:prstGeom prst="rect">
            <a:avLst/>
          </a:prstGeom>
        </p:spPr>
        <p:txBody>
          <a:bodyPr>
            <a:normAutofit fontScale="70000" lnSpcReduction="20000"/>
          </a:bodyPr>
          <a:lstStyle/>
          <a:p>
            <a:pPr marL="287526" indent="-287526" defTabSz="377890">
              <a:lnSpc>
                <a:spcPct val="120000"/>
              </a:lnSpc>
              <a:spcBef>
                <a:spcPts val="2672"/>
              </a:spcBef>
              <a:defRPr sz="2024">
                <a:latin typeface="American Typewriter"/>
                <a:ea typeface="American Typewriter"/>
                <a:cs typeface="American Typewriter"/>
                <a:sym typeface="American Typewriter"/>
              </a:defRPr>
            </a:pPr>
            <a:r>
              <a:rPr dirty="0">
                <a:latin typeface="Montserrat" panose="00000500000000000000" pitchFamily="50" charset="0"/>
              </a:rPr>
              <a:t>Perpetua </a:t>
            </a:r>
            <a:r>
              <a:rPr dirty="0" err="1">
                <a:latin typeface="Montserrat" panose="00000500000000000000" pitchFamily="50" charset="0"/>
              </a:rPr>
              <a:t>en</a:t>
            </a:r>
            <a:r>
              <a:rPr dirty="0">
                <a:latin typeface="Montserrat" panose="00000500000000000000" pitchFamily="50" charset="0"/>
              </a:rPr>
              <a:t> </a:t>
            </a:r>
            <a:r>
              <a:rPr dirty="0" err="1">
                <a:latin typeface="Montserrat" panose="00000500000000000000" pitchFamily="50" charset="0"/>
              </a:rPr>
              <a:t>estado</a:t>
            </a:r>
            <a:r>
              <a:rPr dirty="0">
                <a:latin typeface="Montserrat" panose="00000500000000000000" pitchFamily="50" charset="0"/>
              </a:rPr>
              <a:t> </a:t>
            </a:r>
            <a:r>
              <a:rPr dirty="0" err="1">
                <a:latin typeface="Montserrat" panose="00000500000000000000" pitchFamily="50" charset="0"/>
              </a:rPr>
              <a:t>semicomatoso</a:t>
            </a:r>
            <a:r>
              <a:rPr dirty="0">
                <a:latin typeface="Montserrat" panose="00000500000000000000" pitchFamily="50" charset="0"/>
              </a:rPr>
              <a:t> y </a:t>
            </a:r>
            <a:r>
              <a:rPr dirty="0" err="1">
                <a:latin typeface="Montserrat" panose="00000500000000000000" pitchFamily="50" charset="0"/>
              </a:rPr>
              <a:t>precipita</a:t>
            </a:r>
            <a:r>
              <a:rPr dirty="0">
                <a:latin typeface="Montserrat" panose="00000500000000000000" pitchFamily="50" charset="0"/>
              </a:rPr>
              <a:t> las </a:t>
            </a:r>
            <a:r>
              <a:rPr dirty="0" err="1">
                <a:latin typeface="Montserrat" panose="00000500000000000000" pitchFamily="50" charset="0"/>
              </a:rPr>
              <a:t>convulsiones</a:t>
            </a:r>
            <a:r>
              <a:rPr lang="es-CO" dirty="0">
                <a:latin typeface="Montserrat" panose="00000500000000000000" pitchFamily="50" charset="0"/>
              </a:rPr>
              <a:t>.</a:t>
            </a:r>
            <a:endParaRPr dirty="0">
              <a:latin typeface="Montserrat" panose="00000500000000000000" pitchFamily="50" charset="0"/>
            </a:endParaRPr>
          </a:p>
          <a:p>
            <a:pPr marL="287526" indent="-287526" defTabSz="377890">
              <a:lnSpc>
                <a:spcPct val="120000"/>
              </a:lnSpc>
              <a:spcBef>
                <a:spcPts val="2672"/>
              </a:spcBef>
              <a:defRPr sz="2024">
                <a:latin typeface="American Typewriter"/>
                <a:ea typeface="American Typewriter"/>
                <a:cs typeface="American Typewriter"/>
                <a:sym typeface="American Typewriter"/>
              </a:defRPr>
            </a:pPr>
            <a:r>
              <a:rPr dirty="0" err="1">
                <a:latin typeface="Montserrat" panose="00000500000000000000" pitchFamily="50" charset="0"/>
              </a:rPr>
              <a:t>Hiponatremia</a:t>
            </a:r>
            <a:r>
              <a:rPr dirty="0">
                <a:latin typeface="Montserrat" panose="00000500000000000000" pitchFamily="50" charset="0"/>
              </a:rPr>
              <a:t> grave (105 - 120mEq/L) </a:t>
            </a:r>
            <a:r>
              <a:rPr dirty="0" err="1">
                <a:latin typeface="Montserrat" panose="00000500000000000000" pitchFamily="50" charset="0"/>
              </a:rPr>
              <a:t>puede</a:t>
            </a:r>
            <a:r>
              <a:rPr dirty="0">
                <a:latin typeface="Montserrat" panose="00000500000000000000" pitchFamily="50" charset="0"/>
              </a:rPr>
              <a:t> </a:t>
            </a:r>
            <a:r>
              <a:rPr dirty="0" err="1">
                <a:latin typeface="Montserrat" panose="00000500000000000000" pitchFamily="50" charset="0"/>
              </a:rPr>
              <a:t>aumentar</a:t>
            </a:r>
            <a:r>
              <a:rPr dirty="0">
                <a:latin typeface="Montserrat" panose="00000500000000000000" pitchFamily="50" charset="0"/>
              </a:rPr>
              <a:t> la </a:t>
            </a:r>
            <a:r>
              <a:rPr dirty="0" err="1">
                <a:latin typeface="Montserrat" panose="00000500000000000000" pitchFamily="50" charset="0"/>
              </a:rPr>
              <a:t>mortalidad</a:t>
            </a:r>
            <a:r>
              <a:rPr lang="es-CO" dirty="0">
                <a:latin typeface="Montserrat" panose="00000500000000000000" pitchFamily="50" charset="0"/>
              </a:rPr>
              <a:t>.</a:t>
            </a:r>
            <a:endParaRPr dirty="0">
              <a:latin typeface="Montserrat" panose="00000500000000000000" pitchFamily="50" charset="0"/>
            </a:endParaRPr>
          </a:p>
          <a:p>
            <a:pPr marL="287526" indent="-287526" defTabSz="377890">
              <a:lnSpc>
                <a:spcPct val="120000"/>
              </a:lnSpc>
              <a:spcBef>
                <a:spcPts val="2672"/>
              </a:spcBef>
              <a:defRPr sz="2024">
                <a:latin typeface="American Typewriter"/>
                <a:ea typeface="American Typewriter"/>
                <a:cs typeface="American Typewriter"/>
                <a:sym typeface="American Typewriter"/>
              </a:defRPr>
            </a:pPr>
            <a:r>
              <a:rPr dirty="0" err="1">
                <a:latin typeface="Montserrat" panose="00000500000000000000" pitchFamily="50" charset="0"/>
              </a:rPr>
              <a:t>SSHipertónica</a:t>
            </a:r>
            <a:r>
              <a:rPr dirty="0">
                <a:latin typeface="Montserrat" panose="00000500000000000000" pitchFamily="50" charset="0"/>
              </a:rPr>
              <a:t> 150ml 3% </a:t>
            </a:r>
            <a:r>
              <a:rPr b="1" dirty="0">
                <a:latin typeface="Montserrat" panose="00000500000000000000" pitchFamily="50" charset="0"/>
              </a:rPr>
              <a:t>—&gt;</a:t>
            </a:r>
            <a:r>
              <a:rPr dirty="0">
                <a:latin typeface="Montserrat" panose="00000500000000000000" pitchFamily="50" charset="0"/>
              </a:rPr>
              <a:t> </a:t>
            </a:r>
            <a:r>
              <a:rPr dirty="0" err="1">
                <a:latin typeface="Montserrat" panose="00000500000000000000" pitchFamily="50" charset="0"/>
              </a:rPr>
              <a:t>Aumentar</a:t>
            </a:r>
            <a:r>
              <a:rPr dirty="0">
                <a:latin typeface="Montserrat" panose="00000500000000000000" pitchFamily="50" charset="0"/>
              </a:rPr>
              <a:t> 2mEq/L</a:t>
            </a:r>
            <a:r>
              <a:rPr lang="es-CO" dirty="0">
                <a:latin typeface="Montserrat" panose="00000500000000000000" pitchFamily="50" charset="0"/>
              </a:rPr>
              <a:t>.</a:t>
            </a:r>
            <a:endParaRPr dirty="0">
              <a:latin typeface="Montserrat" panose="00000500000000000000" pitchFamily="50" charset="0"/>
            </a:endParaRPr>
          </a:p>
          <a:p>
            <a:pPr marL="287526" indent="-287526" defTabSz="377890">
              <a:lnSpc>
                <a:spcPct val="120000"/>
              </a:lnSpc>
              <a:spcBef>
                <a:spcPts val="2672"/>
              </a:spcBef>
              <a:defRPr sz="2024">
                <a:latin typeface="American Typewriter"/>
                <a:ea typeface="American Typewriter"/>
                <a:cs typeface="American Typewriter"/>
                <a:sym typeface="American Typewriter"/>
              </a:defRPr>
            </a:pPr>
            <a:r>
              <a:rPr dirty="0">
                <a:latin typeface="Montserrat" panose="00000500000000000000" pitchFamily="50" charset="0"/>
              </a:rPr>
              <a:t>Bolo IV </a:t>
            </a:r>
            <a:r>
              <a:rPr dirty="0" err="1">
                <a:latin typeface="Montserrat" panose="00000500000000000000" pitchFamily="50" charset="0"/>
              </a:rPr>
              <a:t>Furosemida</a:t>
            </a:r>
            <a:r>
              <a:rPr dirty="0">
                <a:latin typeface="Montserrat" panose="00000500000000000000" pitchFamily="50" charset="0"/>
              </a:rPr>
              <a:t> 40 -120</a:t>
            </a:r>
            <a:r>
              <a:rPr lang="es-CO" dirty="0">
                <a:latin typeface="Montserrat" panose="00000500000000000000" pitchFamily="50" charset="0"/>
              </a:rPr>
              <a:t> </a:t>
            </a:r>
            <a:r>
              <a:rPr dirty="0">
                <a:latin typeface="Montserrat" panose="00000500000000000000" pitchFamily="50" charset="0"/>
              </a:rPr>
              <a:t>mg</a:t>
            </a:r>
            <a:r>
              <a:rPr lang="es-CO" dirty="0">
                <a:latin typeface="Montserrat" panose="00000500000000000000" pitchFamily="50" charset="0"/>
              </a:rPr>
              <a:t>.</a:t>
            </a:r>
            <a:endParaRPr dirty="0">
              <a:latin typeface="Montserrat" panose="00000500000000000000" pitchFamily="50" charset="0"/>
            </a:endParaRPr>
          </a:p>
        </p:txBody>
      </p:sp>
      <p:sp>
        <p:nvSpPr>
          <p:cNvPr id="513" name="Endocrin Metab Clin North Am 2006; 35 (4): 687-98"/>
          <p:cNvSpPr txBox="1"/>
          <p:nvPr/>
        </p:nvSpPr>
        <p:spPr>
          <a:xfrm>
            <a:off x="8411242" y="4435475"/>
            <a:ext cx="2350003" cy="4802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lgn="l" defTabSz="457200">
              <a:lnSpc>
                <a:spcPts val="4000"/>
              </a:lnSpc>
              <a:defRPr sz="1000" b="0">
                <a:latin typeface="American Typewriter"/>
                <a:ea typeface="American Typewriter"/>
                <a:cs typeface="American Typewriter"/>
                <a:sym typeface="American Typewriter"/>
              </a:defRPr>
            </a:lvl1pPr>
          </a:lstStyle>
          <a:p>
            <a:r>
              <a:rPr sz="703">
                <a:latin typeface="Montserrat" panose="00000500000000000000" pitchFamily="50" charset="0"/>
              </a:rPr>
              <a:t>Endocrin Metab Clin North Am 2006; 35 (4): 687-98</a:t>
            </a:r>
          </a:p>
        </p:txBody>
      </p:sp>
    </p:spTree>
    <p:extLst>
      <p:ext uri="{BB962C8B-B14F-4D97-AF65-F5344CB8AC3E}">
        <p14:creationId xmlns:p14="http://schemas.microsoft.com/office/powerpoint/2010/main" val="1130107324"/>
      </p:ext>
    </p:extLst>
  </p:cSld>
  <p:clrMapOvr>
    <a:masterClrMapping/>
  </p:clrMapOvr>
  <mc:AlternateContent xmlns:mc="http://schemas.openxmlformats.org/markup-compatibility/2006" xmlns:p14="http://schemas.microsoft.com/office/powerpoint/2010/main">
    <mc:Choice Requires="p14">
      <p:transition spd="med" p14:dur="600">
        <p14:prism/>
      </p:transition>
    </mc:Choice>
    <mc:Fallback xmlns="" xmlns:m="http://schemas.openxmlformats.org/officeDocument/2006/math" xmlns:a14="http://schemas.microsoft.com/office/drawing/2010/main">
      <p:transition spd="fast">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Debo iniciar antibiótico?"/>
          <p:cNvSpPr txBox="1">
            <a:spLocks noGrp="1"/>
          </p:cNvSpPr>
          <p:nvPr>
            <p:ph type="title"/>
          </p:nvPr>
        </p:nvSpPr>
        <p:spPr>
          <a:prstGeom prst="rect">
            <a:avLst/>
          </a:prstGeom>
        </p:spPr>
        <p:txBody>
          <a:bodyPr/>
          <a:lstStyle>
            <a:lvl1pPr>
              <a:defRPr sz="4000" b="1">
                <a:latin typeface="American Typewriter"/>
                <a:ea typeface="American Typewriter"/>
                <a:cs typeface="American Typewriter"/>
                <a:sym typeface="American Typewriter"/>
              </a:defRPr>
            </a:lvl1pPr>
          </a:lstStyle>
          <a:p>
            <a:r>
              <a:rPr>
                <a:latin typeface="Montserrat" panose="00000500000000000000" pitchFamily="50" charset="0"/>
              </a:rPr>
              <a:t>¿Debo iniciar antibiótico?</a:t>
            </a:r>
          </a:p>
        </p:txBody>
      </p:sp>
      <p:sp>
        <p:nvSpPr>
          <p:cNvPr id="518" name="Ante la duda de la infección se recomienda hemocultivos y cultivos respectivos al foco sospechoso."/>
          <p:cNvSpPr txBox="1">
            <a:spLocks noGrp="1"/>
          </p:cNvSpPr>
          <p:nvPr>
            <p:ph type="body" sz="quarter" idx="1"/>
          </p:nvPr>
        </p:nvSpPr>
        <p:spPr>
          <a:xfrm>
            <a:off x="3359166" y="1523878"/>
            <a:ext cx="8384543" cy="1409773"/>
          </a:xfrm>
          <a:prstGeom prst="rect">
            <a:avLst/>
          </a:prstGeom>
        </p:spPr>
        <p:txBody>
          <a:bodyPr>
            <a:normAutofit/>
          </a:bodyPr>
          <a:lstStyle>
            <a:lvl1pPr>
              <a:lnSpc>
                <a:spcPct val="120000"/>
              </a:lnSpc>
              <a:defRPr sz="1900">
                <a:latin typeface="American Typewriter"/>
                <a:ea typeface="American Typewriter"/>
                <a:cs typeface="American Typewriter"/>
                <a:sym typeface="American Typewriter"/>
              </a:defRPr>
            </a:lvl1pPr>
          </a:lstStyle>
          <a:p>
            <a:r>
              <a:rPr sz="1600" dirty="0">
                <a:latin typeface="Montserrat" panose="00000500000000000000" pitchFamily="50" charset="0"/>
              </a:rPr>
              <a:t>Ante la </a:t>
            </a:r>
            <a:r>
              <a:rPr sz="1600" dirty="0" err="1">
                <a:latin typeface="Montserrat" panose="00000500000000000000" pitchFamily="50" charset="0"/>
              </a:rPr>
              <a:t>duda</a:t>
            </a:r>
            <a:r>
              <a:rPr sz="1600" dirty="0">
                <a:latin typeface="Montserrat" panose="00000500000000000000" pitchFamily="50" charset="0"/>
              </a:rPr>
              <a:t> de la </a:t>
            </a:r>
            <a:r>
              <a:rPr sz="1600" dirty="0" err="1">
                <a:latin typeface="Montserrat" panose="00000500000000000000" pitchFamily="50" charset="0"/>
              </a:rPr>
              <a:t>infección</a:t>
            </a:r>
            <a:r>
              <a:rPr sz="1600" dirty="0">
                <a:latin typeface="Montserrat" panose="00000500000000000000" pitchFamily="50" charset="0"/>
              </a:rPr>
              <a:t> se </a:t>
            </a:r>
            <a:r>
              <a:rPr sz="1600" dirty="0" err="1">
                <a:latin typeface="Montserrat" panose="00000500000000000000" pitchFamily="50" charset="0"/>
              </a:rPr>
              <a:t>recomienda</a:t>
            </a:r>
            <a:r>
              <a:rPr sz="1600" dirty="0">
                <a:latin typeface="Montserrat" panose="00000500000000000000" pitchFamily="50" charset="0"/>
              </a:rPr>
              <a:t> </a:t>
            </a:r>
            <a:r>
              <a:rPr sz="1600" dirty="0" err="1">
                <a:latin typeface="Montserrat" panose="00000500000000000000" pitchFamily="50" charset="0"/>
              </a:rPr>
              <a:t>hemocultivos</a:t>
            </a:r>
            <a:r>
              <a:rPr sz="1600" dirty="0">
                <a:latin typeface="Montserrat" panose="00000500000000000000" pitchFamily="50" charset="0"/>
              </a:rPr>
              <a:t> y </a:t>
            </a:r>
            <a:r>
              <a:rPr sz="1600" dirty="0" err="1">
                <a:latin typeface="Montserrat" panose="00000500000000000000" pitchFamily="50" charset="0"/>
              </a:rPr>
              <a:t>cultivos</a:t>
            </a:r>
            <a:r>
              <a:rPr sz="1600" dirty="0">
                <a:latin typeface="Montserrat" panose="00000500000000000000" pitchFamily="50" charset="0"/>
              </a:rPr>
              <a:t> </a:t>
            </a:r>
            <a:r>
              <a:rPr sz="1600" dirty="0" err="1">
                <a:latin typeface="Montserrat" panose="00000500000000000000" pitchFamily="50" charset="0"/>
              </a:rPr>
              <a:t>respectivos</a:t>
            </a:r>
            <a:r>
              <a:rPr sz="1600" dirty="0">
                <a:latin typeface="Montserrat" panose="00000500000000000000" pitchFamily="50" charset="0"/>
              </a:rPr>
              <a:t> al </a:t>
            </a:r>
            <a:r>
              <a:rPr sz="1600" dirty="0" err="1">
                <a:latin typeface="Montserrat" panose="00000500000000000000" pitchFamily="50" charset="0"/>
              </a:rPr>
              <a:t>foco</a:t>
            </a:r>
            <a:r>
              <a:rPr sz="1600" dirty="0">
                <a:latin typeface="Montserrat" panose="00000500000000000000" pitchFamily="50" charset="0"/>
              </a:rPr>
              <a:t> </a:t>
            </a:r>
            <a:r>
              <a:rPr sz="1600" dirty="0" err="1">
                <a:latin typeface="Montserrat" panose="00000500000000000000" pitchFamily="50" charset="0"/>
              </a:rPr>
              <a:t>sospechoso</a:t>
            </a:r>
            <a:r>
              <a:rPr sz="1600" dirty="0">
                <a:latin typeface="Montserrat" panose="00000500000000000000" pitchFamily="50" charset="0"/>
              </a:rPr>
              <a:t>.</a:t>
            </a:r>
          </a:p>
        </p:txBody>
      </p:sp>
      <p:sp>
        <p:nvSpPr>
          <p:cNvPr id="519" name="Endocrin Metab Clin North Am 2006; 35 (4): 687-98"/>
          <p:cNvSpPr txBox="1"/>
          <p:nvPr/>
        </p:nvSpPr>
        <p:spPr>
          <a:xfrm>
            <a:off x="9393706" y="6012614"/>
            <a:ext cx="2350003" cy="4802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lgn="l" defTabSz="457200">
              <a:lnSpc>
                <a:spcPts val="4000"/>
              </a:lnSpc>
              <a:defRPr sz="1000" b="0">
                <a:latin typeface="American Typewriter"/>
                <a:ea typeface="American Typewriter"/>
                <a:cs typeface="American Typewriter"/>
                <a:sym typeface="American Typewriter"/>
              </a:defRPr>
            </a:lvl1pPr>
          </a:lstStyle>
          <a:p>
            <a:r>
              <a:rPr sz="703" dirty="0" err="1">
                <a:latin typeface="Montserrat" panose="00000500000000000000" pitchFamily="50" charset="0"/>
              </a:rPr>
              <a:t>Endocrin</a:t>
            </a:r>
            <a:r>
              <a:rPr sz="703" dirty="0">
                <a:latin typeface="Montserrat" panose="00000500000000000000" pitchFamily="50" charset="0"/>
              </a:rPr>
              <a:t> </a:t>
            </a:r>
            <a:r>
              <a:rPr sz="703" dirty="0" err="1">
                <a:latin typeface="Montserrat" panose="00000500000000000000" pitchFamily="50" charset="0"/>
              </a:rPr>
              <a:t>Metab</a:t>
            </a:r>
            <a:r>
              <a:rPr sz="703" dirty="0">
                <a:latin typeface="Montserrat" panose="00000500000000000000" pitchFamily="50" charset="0"/>
              </a:rPr>
              <a:t> Clin North Am 2006; 35 (4): 687-98</a:t>
            </a:r>
          </a:p>
        </p:txBody>
      </p:sp>
      <p:pic>
        <p:nvPicPr>
          <p:cNvPr id="520" name="Imagen" descr="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71600" y="2607016"/>
            <a:ext cx="4972109" cy="3317107"/>
          </a:xfrm>
          <a:prstGeom prst="rect">
            <a:avLst/>
          </a:prstGeom>
          <a:ln w="25400">
            <a:solidFill>
              <a:srgbClr val="000000"/>
            </a:solidFill>
            <a:miter lim="400000"/>
          </a:ln>
        </p:spPr>
      </p:pic>
    </p:spTree>
    <p:extLst>
      <p:ext uri="{BB962C8B-B14F-4D97-AF65-F5344CB8AC3E}">
        <p14:creationId xmlns:p14="http://schemas.microsoft.com/office/powerpoint/2010/main" val="2650342245"/>
      </p:ext>
    </p:extLst>
  </p:cSld>
  <p:clrMapOvr>
    <a:masterClrMapping/>
  </p:clrMapOvr>
  <mc:AlternateContent xmlns:mc="http://schemas.openxmlformats.org/markup-compatibility/2006" xmlns:p14="http://schemas.microsoft.com/office/powerpoint/2010/main">
    <mc:Choice Requires="p14">
      <p:transition spd="med" p14:dur="600">
        <p14:prism/>
      </p:transition>
    </mc:Choice>
    <mc:Fallback xmlns="" xmlns:m="http://schemas.openxmlformats.org/officeDocument/2006/math" xmlns:a14="http://schemas.microsoft.com/office/drawing/2010/main">
      <p:transition spd="fast">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Pronóstico"/>
          <p:cNvSpPr txBox="1">
            <a:spLocks noGrp="1"/>
          </p:cNvSpPr>
          <p:nvPr>
            <p:ph type="title"/>
          </p:nvPr>
        </p:nvSpPr>
        <p:spPr>
          <a:prstGeom prst="rect">
            <a:avLst/>
          </a:prstGeom>
        </p:spPr>
        <p:txBody>
          <a:bodyPr/>
          <a:lstStyle>
            <a:lvl1pPr>
              <a:defRPr sz="4000" b="1">
                <a:latin typeface="American Typewriter"/>
                <a:ea typeface="American Typewriter"/>
                <a:cs typeface="American Typewriter"/>
                <a:sym typeface="American Typewriter"/>
              </a:defRPr>
            </a:lvl1pPr>
          </a:lstStyle>
          <a:p>
            <a:r>
              <a:rPr>
                <a:latin typeface="Montserrat" panose="00000500000000000000" pitchFamily="50" charset="0"/>
              </a:rPr>
              <a:t>Pronóstico</a:t>
            </a:r>
          </a:p>
        </p:txBody>
      </p:sp>
      <p:sp>
        <p:nvSpPr>
          <p:cNvPr id="532" name="Critical Care 2008, 12:R1…"/>
          <p:cNvSpPr txBox="1"/>
          <p:nvPr/>
        </p:nvSpPr>
        <p:spPr>
          <a:xfrm>
            <a:off x="9925524" y="5727862"/>
            <a:ext cx="1428276" cy="10829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defTabSz="321457">
              <a:lnSpc>
                <a:spcPts val="2812"/>
              </a:lnSpc>
              <a:defRPr sz="1000" b="0">
                <a:latin typeface="American Typewriter"/>
                <a:ea typeface="American Typewriter"/>
                <a:cs typeface="American Typewriter"/>
                <a:sym typeface="American Typewriter"/>
              </a:defRPr>
            </a:pPr>
            <a:r>
              <a:rPr sz="703" dirty="0">
                <a:latin typeface="Montserrat" panose="00000500000000000000" pitchFamily="50" charset="0"/>
              </a:rPr>
              <a:t>Critical Care 2008, 12:R1</a:t>
            </a:r>
          </a:p>
          <a:p>
            <a:pPr defTabSz="321457">
              <a:lnSpc>
                <a:spcPts val="2812"/>
              </a:lnSpc>
              <a:defRPr sz="1000" b="0">
                <a:latin typeface="American Typewriter"/>
                <a:ea typeface="American Typewriter"/>
                <a:cs typeface="American Typewriter"/>
                <a:sym typeface="American Typewriter"/>
              </a:defRPr>
            </a:pPr>
            <a:r>
              <a:rPr sz="703" dirty="0">
                <a:latin typeface="Montserrat" panose="00000500000000000000" pitchFamily="50" charset="0"/>
              </a:rPr>
              <a:t>Journal of Epidemiology, 2016.</a:t>
            </a:r>
            <a:endParaRPr sz="844" dirty="0">
              <a:latin typeface="Montserrat" panose="00000500000000000000" pitchFamily="50" charset="0"/>
            </a:endParaRPr>
          </a:p>
          <a:p>
            <a:pPr defTabSz="321457">
              <a:lnSpc>
                <a:spcPts val="2812"/>
              </a:lnSpc>
              <a:defRPr sz="1000" b="0">
                <a:latin typeface="American Typewriter"/>
                <a:ea typeface="American Typewriter"/>
                <a:cs typeface="American Typewriter"/>
                <a:sym typeface="American Typewriter"/>
              </a:defRPr>
            </a:pPr>
            <a:r>
              <a:rPr sz="703" dirty="0">
                <a:latin typeface="Montserrat" panose="00000500000000000000" pitchFamily="50" charset="0"/>
              </a:rPr>
              <a:t>.</a:t>
            </a:r>
          </a:p>
        </p:txBody>
      </p:sp>
      <p:grpSp>
        <p:nvGrpSpPr>
          <p:cNvPr id="535" name="Hipotensión…"/>
          <p:cNvGrpSpPr/>
          <p:nvPr/>
        </p:nvGrpSpPr>
        <p:grpSpPr>
          <a:xfrm>
            <a:off x="5178455" y="588643"/>
            <a:ext cx="6639564" cy="2540008"/>
            <a:chOff x="0" y="0"/>
            <a:chExt cx="9442935" cy="3612454"/>
          </a:xfrm>
        </p:grpSpPr>
        <p:sp>
          <p:nvSpPr>
            <p:cNvPr id="534" name="Hipotensión…"/>
            <p:cNvSpPr/>
            <p:nvPr/>
          </p:nvSpPr>
          <p:spPr>
            <a:xfrm>
              <a:off x="31750" y="31750"/>
              <a:ext cx="9379436" cy="3548955"/>
            </a:xfrm>
            <a:prstGeom prst="roundRect">
              <a:avLst>
                <a:gd name="adj" fmla="val 5158"/>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defRPr sz="2000" b="0">
                  <a:latin typeface="American Typewriter"/>
                  <a:ea typeface="American Typewriter"/>
                  <a:cs typeface="American Typewriter"/>
                  <a:sym typeface="American Typewriter"/>
                </a:defRPr>
              </a:pPr>
              <a:r>
                <a:rPr sz="1406">
                  <a:latin typeface="Montserrat" panose="00000500000000000000" pitchFamily="50" charset="0"/>
                </a:rPr>
                <a:t>Hipotensión</a:t>
              </a:r>
            </a:p>
            <a:p>
              <a:pPr>
                <a:defRPr sz="2000" b="0">
                  <a:latin typeface="American Typewriter"/>
                  <a:ea typeface="American Typewriter"/>
                  <a:cs typeface="American Typewriter"/>
                  <a:sym typeface="American Typewriter"/>
                </a:defRPr>
              </a:pPr>
              <a:r>
                <a:rPr sz="1406">
                  <a:latin typeface="Montserrat" panose="00000500000000000000" pitchFamily="50" charset="0"/>
                </a:rPr>
                <a:t>Bradicardia</a:t>
              </a:r>
            </a:p>
            <a:p>
              <a:pPr>
                <a:defRPr sz="2000" b="0">
                  <a:latin typeface="American Typewriter"/>
                  <a:ea typeface="American Typewriter"/>
                  <a:cs typeface="American Typewriter"/>
                  <a:sym typeface="American Typewriter"/>
                </a:defRPr>
              </a:pPr>
              <a:r>
                <a:rPr sz="1406">
                  <a:latin typeface="Montserrat" panose="00000500000000000000" pitchFamily="50" charset="0"/>
                </a:rPr>
                <a:t>Necesidad de Ventilación mecánica</a:t>
              </a:r>
            </a:p>
            <a:p>
              <a:pPr>
                <a:defRPr sz="2000" b="0">
                  <a:latin typeface="American Typewriter"/>
                  <a:ea typeface="American Typewriter"/>
                  <a:cs typeface="American Typewriter"/>
                  <a:sym typeface="American Typewriter"/>
                </a:defRPr>
              </a:pPr>
              <a:r>
                <a:rPr sz="1406">
                  <a:latin typeface="Montserrat" panose="00000500000000000000" pitchFamily="50" charset="0"/>
                </a:rPr>
                <a:t>Hipotermia &lt; 32ºC  (Casos reportados &lt; 26ºC)</a:t>
              </a:r>
            </a:p>
            <a:p>
              <a:pPr>
                <a:defRPr sz="2000" b="0">
                  <a:latin typeface="American Typewriter"/>
                  <a:ea typeface="American Typewriter"/>
                  <a:cs typeface="American Typewriter"/>
                  <a:sym typeface="American Typewriter"/>
                </a:defRPr>
              </a:pPr>
              <a:r>
                <a:rPr sz="1406">
                  <a:latin typeface="Montserrat" panose="00000500000000000000" pitchFamily="50" charset="0"/>
                </a:rPr>
                <a:t>Sepsis</a:t>
              </a:r>
            </a:p>
            <a:p>
              <a:pPr>
                <a:defRPr sz="2000" b="0">
                  <a:latin typeface="American Typewriter"/>
                  <a:ea typeface="American Typewriter"/>
                  <a:cs typeface="American Typewriter"/>
                  <a:sym typeface="American Typewriter"/>
                </a:defRPr>
              </a:pPr>
              <a:r>
                <a:rPr sz="1406">
                  <a:latin typeface="Montserrat" panose="00000500000000000000" pitchFamily="50" charset="0"/>
                </a:rPr>
                <a:t>Uso de sedantes</a:t>
              </a:r>
            </a:p>
            <a:p>
              <a:pPr>
                <a:defRPr sz="2000" b="0">
                  <a:latin typeface="American Typewriter"/>
                  <a:ea typeface="American Typewriter"/>
                  <a:cs typeface="American Typewriter"/>
                  <a:sym typeface="American Typewriter"/>
                </a:defRPr>
              </a:pPr>
              <a:r>
                <a:rPr sz="1406">
                  <a:latin typeface="Montserrat" panose="00000500000000000000" pitchFamily="50" charset="0"/>
                </a:rPr>
                <a:t>Bajo grado de conciencia en Glasgow score</a:t>
              </a:r>
            </a:p>
            <a:p>
              <a:pPr>
                <a:defRPr sz="2000" b="0">
                  <a:latin typeface="American Typewriter"/>
                  <a:ea typeface="American Typewriter"/>
                  <a:cs typeface="American Typewriter"/>
                  <a:sym typeface="American Typewriter"/>
                </a:defRPr>
              </a:pPr>
              <a:r>
                <a:rPr sz="1406">
                  <a:latin typeface="Montserrat" panose="00000500000000000000" pitchFamily="50" charset="0"/>
                </a:rPr>
                <a:t>Puntaje de APCHE II &gt; 20</a:t>
              </a:r>
            </a:p>
            <a:p>
              <a:pPr>
                <a:defRPr sz="2000" b="0">
                  <a:latin typeface="American Typewriter"/>
                  <a:ea typeface="American Typewriter"/>
                  <a:cs typeface="American Typewriter"/>
                  <a:sym typeface="American Typewriter"/>
                </a:defRPr>
              </a:pPr>
              <a:r>
                <a:rPr sz="1406">
                  <a:latin typeface="Montserrat" panose="00000500000000000000" pitchFamily="50" charset="0"/>
                </a:rPr>
                <a:t>SOFA Elevado</a:t>
              </a:r>
            </a:p>
            <a:p>
              <a:pPr>
                <a:defRPr sz="2000" b="0">
                  <a:latin typeface="American Typewriter"/>
                  <a:ea typeface="American Typewriter"/>
                  <a:cs typeface="American Typewriter"/>
                  <a:sym typeface="American Typewriter"/>
                </a:defRPr>
              </a:pPr>
              <a:r>
                <a:rPr sz="1406">
                  <a:latin typeface="Montserrat" panose="00000500000000000000" pitchFamily="50" charset="0"/>
                </a:rPr>
                <a:t>Edad mayor</a:t>
              </a:r>
            </a:p>
            <a:p>
              <a:pPr>
                <a:defRPr sz="2000" b="0">
                  <a:latin typeface="American Typewriter"/>
                  <a:ea typeface="American Typewriter"/>
                  <a:cs typeface="American Typewriter"/>
                  <a:sym typeface="American Typewriter"/>
                </a:defRPr>
              </a:pPr>
              <a:r>
                <a:rPr sz="1406">
                  <a:latin typeface="Montserrat" panose="00000500000000000000" pitchFamily="50" charset="0"/>
                </a:rPr>
                <a:t>Alta dosis de Levotiroxina</a:t>
              </a:r>
            </a:p>
          </p:txBody>
        </p:sp>
        <p:pic>
          <p:nvPicPr>
            <p:cNvPr id="533" name="Hipotensión… HipotensiónBradicardiaNecesidad de Ventilación mecánicaHipotermia &lt; 32ºC  (Casos reportados &lt; 26ºC)SepsisUso de sedantesBajo grado de conciencia en Glasgow scorePuntaje de APCHE II &gt; 20SOFA ElevadoEdad mayorAlta dosis de Levotiroxina" descr="Hipotensión… HipotensiónBradicardiaNecesidad de Ventilación mecánicaHipotermia &lt; 32ºC  (Casos reportados &lt; 26ºC)SepsisUso de sedantesBajo grado de conciencia en Glasgow scorePuntaje de APCHE II &gt; 20SOFA ElevadoEdad mayorAlta dosis de Levotiroxina"/>
            <p:cNvPicPr>
              <a:picLocks/>
            </p:cNvPicPr>
            <p:nvPr/>
          </p:nvPicPr>
          <p:blipFill>
            <a:blip r:embed="rId2" cstate="email">
              <a:extLst>
                <a:ext uri="{28A0092B-C50C-407E-A947-70E740481C1C}">
                  <a14:useLocalDpi xmlns:a14="http://schemas.microsoft.com/office/drawing/2010/main"/>
                </a:ext>
              </a:extLst>
            </a:blip>
            <a:stretch>
              <a:fillRect/>
            </a:stretch>
          </p:blipFill>
          <p:spPr>
            <a:xfrm>
              <a:off x="0" y="0"/>
              <a:ext cx="9442936" cy="3612455"/>
            </a:xfrm>
            <a:prstGeom prst="rect">
              <a:avLst/>
            </a:prstGeom>
            <a:effectLst/>
          </p:spPr>
        </p:pic>
      </p:grpSp>
      <p:grpSp>
        <p:nvGrpSpPr>
          <p:cNvPr id="538" name="MORTALIDAD…"/>
          <p:cNvGrpSpPr/>
          <p:nvPr/>
        </p:nvGrpSpPr>
        <p:grpSpPr>
          <a:xfrm>
            <a:off x="9090996" y="3729349"/>
            <a:ext cx="2262804" cy="1714401"/>
            <a:chOff x="0" y="0"/>
            <a:chExt cx="3218208" cy="2438258"/>
          </a:xfrm>
        </p:grpSpPr>
        <p:sp>
          <p:nvSpPr>
            <p:cNvPr id="537" name="MORTALIDAD…"/>
            <p:cNvSpPr/>
            <p:nvPr/>
          </p:nvSpPr>
          <p:spPr>
            <a:xfrm>
              <a:off x="31750" y="31750"/>
              <a:ext cx="3154709" cy="2374759"/>
            </a:xfrm>
            <a:prstGeom prst="roundRect">
              <a:avLst>
                <a:gd name="adj" fmla="val 7448"/>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defRPr sz="2000">
                  <a:latin typeface="American Typewriter"/>
                  <a:ea typeface="American Typewriter"/>
                  <a:cs typeface="American Typewriter"/>
                  <a:sym typeface="American Typewriter"/>
                </a:defRPr>
              </a:pPr>
              <a:r>
                <a:rPr sz="1406">
                  <a:latin typeface="Montserrat" panose="00000500000000000000" pitchFamily="50" charset="0"/>
                </a:rPr>
                <a:t>MORTALIDAD</a:t>
              </a:r>
            </a:p>
            <a:p>
              <a:pPr>
                <a:defRPr sz="2000" b="0">
                  <a:latin typeface="American Typewriter"/>
                  <a:ea typeface="American Typewriter"/>
                  <a:cs typeface="American Typewriter"/>
                  <a:sym typeface="American Typewriter"/>
                </a:defRPr>
              </a:pPr>
              <a:endParaRPr sz="1406">
                <a:latin typeface="Montserrat" panose="00000500000000000000" pitchFamily="50" charset="0"/>
              </a:endParaRPr>
            </a:p>
            <a:p>
              <a:pPr>
                <a:defRPr sz="2000" b="0">
                  <a:latin typeface="American Typewriter"/>
                  <a:ea typeface="American Typewriter"/>
                  <a:cs typeface="American Typewriter"/>
                  <a:sym typeface="American Typewriter"/>
                </a:defRPr>
              </a:pPr>
              <a:r>
                <a:rPr sz="1406">
                  <a:latin typeface="Montserrat" panose="00000500000000000000" pitchFamily="50" charset="0"/>
                </a:rPr>
                <a:t>20  - 25%</a:t>
              </a:r>
            </a:p>
            <a:p>
              <a:pPr>
                <a:defRPr sz="2000" b="0">
                  <a:latin typeface="American Typewriter"/>
                  <a:ea typeface="American Typewriter"/>
                  <a:cs typeface="American Typewriter"/>
                  <a:sym typeface="American Typewriter"/>
                </a:defRPr>
              </a:pPr>
              <a:r>
                <a:rPr sz="1406">
                  <a:latin typeface="Montserrat" panose="00000500000000000000" pitchFamily="50" charset="0"/>
                </a:rPr>
                <a:t>Falla respiratoria</a:t>
              </a:r>
            </a:p>
            <a:p>
              <a:pPr>
                <a:defRPr sz="2000" b="0">
                  <a:latin typeface="American Typewriter"/>
                  <a:ea typeface="American Typewriter"/>
                  <a:cs typeface="American Typewriter"/>
                  <a:sym typeface="American Typewriter"/>
                </a:defRPr>
              </a:pPr>
              <a:r>
                <a:rPr sz="1406">
                  <a:latin typeface="Montserrat" panose="00000500000000000000" pitchFamily="50" charset="0"/>
                </a:rPr>
                <a:t>Sepsis</a:t>
              </a:r>
            </a:p>
            <a:p>
              <a:pPr>
                <a:defRPr sz="2000" b="0">
                  <a:latin typeface="American Typewriter"/>
                  <a:ea typeface="American Typewriter"/>
                  <a:cs typeface="American Typewriter"/>
                  <a:sym typeface="American Typewriter"/>
                </a:defRPr>
              </a:pPr>
              <a:r>
                <a:rPr sz="1406">
                  <a:latin typeface="Montserrat" panose="00000500000000000000" pitchFamily="50" charset="0"/>
                </a:rPr>
                <a:t>Sangrado TGI</a:t>
              </a:r>
            </a:p>
          </p:txBody>
        </p:sp>
        <p:pic>
          <p:nvPicPr>
            <p:cNvPr id="536" name="MORTALIDAD… MORTALIDAD20  - 25%Falla respiratoriaSepsisSangrado TGI" descr="MORTALIDAD… MORTALIDAD20  - 25%Falla respiratoriaSepsisSangrado TGI"/>
            <p:cNvPicPr>
              <a:picLocks/>
            </p:cNvPicPr>
            <p:nvPr/>
          </p:nvPicPr>
          <p:blipFill>
            <a:blip r:embed="rId3" cstate="email">
              <a:extLst>
                <a:ext uri="{28A0092B-C50C-407E-A947-70E740481C1C}">
                  <a14:useLocalDpi xmlns:a14="http://schemas.microsoft.com/office/drawing/2010/main"/>
                </a:ext>
              </a:extLst>
            </a:blip>
            <a:stretch>
              <a:fillRect/>
            </a:stretch>
          </p:blipFill>
          <p:spPr>
            <a:xfrm>
              <a:off x="0" y="0"/>
              <a:ext cx="3218209" cy="2438259"/>
            </a:xfrm>
            <a:prstGeom prst="rect">
              <a:avLst/>
            </a:prstGeom>
            <a:effectLst/>
          </p:spPr>
        </p:pic>
      </p:grpSp>
    </p:spTree>
    <p:extLst>
      <p:ext uri="{BB962C8B-B14F-4D97-AF65-F5344CB8AC3E}">
        <p14:creationId xmlns:p14="http://schemas.microsoft.com/office/powerpoint/2010/main" val="3385892089"/>
      </p:ext>
    </p:extLst>
  </p:cSld>
  <p:clrMapOvr>
    <a:masterClrMapping/>
  </p:clrMapOvr>
  <mc:AlternateContent xmlns:mc="http://schemas.openxmlformats.org/markup-compatibility/2006" xmlns:p14="http://schemas.microsoft.com/office/powerpoint/2010/main">
    <mc:Choice Requires="p14">
      <p:transition spd="med" p14:dur="600">
        <p14:prism/>
      </p:transition>
    </mc:Choice>
    <mc:Fallback xmlns="" xmlns:m="http://schemas.openxmlformats.org/officeDocument/2006/math" xmlns:a14="http://schemas.microsoft.com/office/drawing/2010/main">
      <p:transition spd="fast">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MZG 2020…"/>
          <p:cNvSpPr txBox="1"/>
          <p:nvPr/>
        </p:nvSpPr>
        <p:spPr>
          <a:xfrm>
            <a:off x="7982252" y="5195826"/>
            <a:ext cx="530594" cy="7239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defTabSz="321457">
              <a:lnSpc>
                <a:spcPts val="2812"/>
              </a:lnSpc>
              <a:defRPr sz="1000" b="0">
                <a:latin typeface="American Typewriter"/>
                <a:ea typeface="American Typewriter"/>
                <a:cs typeface="American Typewriter"/>
                <a:sym typeface="American Typewriter"/>
              </a:defRPr>
            </a:pPr>
            <a:r>
              <a:rPr sz="703" dirty="0">
                <a:latin typeface="Montserrat" panose="00000500000000000000" pitchFamily="50" charset="0"/>
              </a:rPr>
              <a:t>MZG 2020</a:t>
            </a:r>
            <a:endParaRPr sz="844" dirty="0">
              <a:latin typeface="Montserrat" panose="00000500000000000000" pitchFamily="50" charset="0"/>
            </a:endParaRPr>
          </a:p>
          <a:p>
            <a:pPr defTabSz="321457">
              <a:lnSpc>
                <a:spcPts val="2812"/>
              </a:lnSpc>
              <a:defRPr sz="1000" b="0">
                <a:latin typeface="American Typewriter"/>
                <a:ea typeface="American Typewriter"/>
                <a:cs typeface="American Typewriter"/>
                <a:sym typeface="American Typewriter"/>
              </a:defRPr>
            </a:pPr>
            <a:r>
              <a:rPr sz="703" dirty="0">
                <a:latin typeface="Montserrat" panose="00000500000000000000" pitchFamily="50" charset="0"/>
              </a:rPr>
              <a:t>.</a:t>
            </a:r>
          </a:p>
        </p:txBody>
      </p:sp>
      <p:grpSp>
        <p:nvGrpSpPr>
          <p:cNvPr id="545" name="SOSPECHA DIAGNÓSTICA…"/>
          <p:cNvGrpSpPr/>
          <p:nvPr/>
        </p:nvGrpSpPr>
        <p:grpSpPr>
          <a:xfrm>
            <a:off x="7565047" y="241034"/>
            <a:ext cx="3575223" cy="782424"/>
            <a:chOff x="0" y="0"/>
            <a:chExt cx="5084759" cy="1112779"/>
          </a:xfrm>
        </p:grpSpPr>
        <p:sp>
          <p:nvSpPr>
            <p:cNvPr id="544" name="SOSPECHA DIAGNÓSTICA…"/>
            <p:cNvSpPr/>
            <p:nvPr/>
          </p:nvSpPr>
          <p:spPr>
            <a:xfrm>
              <a:off x="31750" y="31750"/>
              <a:ext cx="5021260" cy="1049280"/>
            </a:xfrm>
            <a:prstGeom prst="roundRect">
              <a:avLst>
                <a:gd name="adj" fmla="val 16856"/>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defRPr sz="2000">
                  <a:latin typeface="American Typewriter"/>
                  <a:ea typeface="American Typewriter"/>
                  <a:cs typeface="American Typewriter"/>
                  <a:sym typeface="American Typewriter"/>
                </a:defRPr>
              </a:pPr>
              <a:r>
                <a:rPr sz="1406">
                  <a:latin typeface="Montserrat" panose="00000500000000000000" pitchFamily="50" charset="0"/>
                </a:rPr>
                <a:t>SOSPECHA DIAGNÓSTICA</a:t>
              </a:r>
            </a:p>
            <a:p>
              <a:pPr>
                <a:defRPr sz="2000" b="0">
                  <a:latin typeface="American Typewriter"/>
                  <a:ea typeface="American Typewriter"/>
                  <a:cs typeface="American Typewriter"/>
                  <a:sym typeface="American Typewriter"/>
                </a:defRPr>
              </a:pPr>
              <a:r>
                <a:rPr sz="1406">
                  <a:latin typeface="Montserrat" panose="00000500000000000000" pitchFamily="50" charset="0"/>
                </a:rPr>
                <a:t>Coma Mixedematoso</a:t>
              </a:r>
            </a:p>
          </p:txBody>
        </p:sp>
        <p:pic>
          <p:nvPicPr>
            <p:cNvPr id="543" name="SOSPECHA DIAGNÓSTICA… SOSPECHA DIAGNÓSTICAComa Mixedematoso" descr="SOSPECHA DIAGNÓSTICA… SOSPECHA DIAGNÓSTICAComa Mixedematoso"/>
            <p:cNvPicPr>
              <a:picLocks/>
            </p:cNvPicPr>
            <p:nvPr/>
          </p:nvPicPr>
          <p:blipFill>
            <a:blip r:embed="rId2" cstate="email">
              <a:extLst>
                <a:ext uri="{28A0092B-C50C-407E-A947-70E740481C1C}">
                  <a14:useLocalDpi xmlns:a14="http://schemas.microsoft.com/office/drawing/2010/main"/>
                </a:ext>
              </a:extLst>
            </a:blip>
            <a:stretch>
              <a:fillRect/>
            </a:stretch>
          </p:blipFill>
          <p:spPr>
            <a:xfrm>
              <a:off x="0" y="0"/>
              <a:ext cx="5084760" cy="1112780"/>
            </a:xfrm>
            <a:prstGeom prst="rect">
              <a:avLst/>
            </a:prstGeom>
            <a:effectLst/>
          </p:spPr>
        </p:pic>
      </p:grpSp>
      <p:pic>
        <p:nvPicPr>
          <p:cNvPr id="546" name="Imagen" descr="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0615" y="1223786"/>
            <a:ext cx="5870014" cy="1165371"/>
          </a:xfrm>
          <a:prstGeom prst="rect">
            <a:avLst/>
          </a:prstGeom>
          <a:ln w="12700">
            <a:miter lim="400000"/>
          </a:ln>
        </p:spPr>
      </p:pic>
      <p:grpSp>
        <p:nvGrpSpPr>
          <p:cNvPr id="549" name="Defina Vía Aérea y Ventilación…"/>
          <p:cNvGrpSpPr/>
          <p:nvPr/>
        </p:nvGrpSpPr>
        <p:grpSpPr>
          <a:xfrm>
            <a:off x="3220052" y="937825"/>
            <a:ext cx="2470903" cy="1072017"/>
            <a:chOff x="0" y="0"/>
            <a:chExt cx="3514171" cy="1524645"/>
          </a:xfrm>
        </p:grpSpPr>
        <p:sp>
          <p:nvSpPr>
            <p:cNvPr id="548" name="Defina Vía Aérea y Ventilación…"/>
            <p:cNvSpPr/>
            <p:nvPr/>
          </p:nvSpPr>
          <p:spPr>
            <a:xfrm>
              <a:off x="31750" y="31750"/>
              <a:ext cx="3450672" cy="1461146"/>
            </a:xfrm>
            <a:prstGeom prst="roundRect">
              <a:avLst>
                <a:gd name="adj" fmla="val 12105"/>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defRPr sz="2000">
                  <a:latin typeface="American Typewriter"/>
                  <a:ea typeface="American Typewriter"/>
                  <a:cs typeface="American Typewriter"/>
                  <a:sym typeface="American Typewriter"/>
                </a:defRPr>
              </a:pPr>
              <a:r>
                <a:rPr sz="1406">
                  <a:latin typeface="Montserrat" panose="00000500000000000000" pitchFamily="50" charset="0"/>
                </a:rPr>
                <a:t>Defina Vía Aérea y Ventilación</a:t>
              </a:r>
            </a:p>
            <a:p>
              <a:pPr>
                <a:defRPr sz="1700" b="0">
                  <a:latin typeface="American Typewriter"/>
                  <a:ea typeface="American Typewriter"/>
                  <a:cs typeface="American Typewriter"/>
                  <a:sym typeface="American Typewriter"/>
                </a:defRPr>
              </a:pPr>
              <a:r>
                <a:rPr sz="1195">
                  <a:latin typeface="Montserrat" panose="00000500000000000000" pitchFamily="50" charset="0"/>
                </a:rPr>
                <a:t>IOT —&gt; Macroglosia y Mixedema</a:t>
              </a:r>
            </a:p>
          </p:txBody>
        </p:sp>
        <p:pic>
          <p:nvPicPr>
            <p:cNvPr id="547" name="Defina Vía Aérea y Ventilación… Defina Vía Aérea y VentilaciónIOT —&gt; Macroglosia y Mixedema" descr="Defina Vía Aérea y Ventilación… Defina Vía Aérea y VentilaciónIOT —&gt; Macroglosia y Mixedema"/>
            <p:cNvPicPr>
              <a:picLocks/>
            </p:cNvPicPr>
            <p:nvPr/>
          </p:nvPicPr>
          <p:blipFill>
            <a:blip r:embed="rId4" cstate="email">
              <a:extLst>
                <a:ext uri="{28A0092B-C50C-407E-A947-70E740481C1C}">
                  <a14:useLocalDpi xmlns:a14="http://schemas.microsoft.com/office/drawing/2010/main"/>
                </a:ext>
              </a:extLst>
            </a:blip>
            <a:stretch>
              <a:fillRect/>
            </a:stretch>
          </p:blipFill>
          <p:spPr>
            <a:xfrm>
              <a:off x="0" y="0"/>
              <a:ext cx="3514172" cy="1524646"/>
            </a:xfrm>
            <a:prstGeom prst="rect">
              <a:avLst/>
            </a:prstGeom>
            <a:effectLst/>
          </p:spPr>
        </p:pic>
      </p:grpSp>
      <p:grpSp>
        <p:nvGrpSpPr>
          <p:cNvPr id="552" name="Circulación…"/>
          <p:cNvGrpSpPr/>
          <p:nvPr/>
        </p:nvGrpSpPr>
        <p:grpSpPr>
          <a:xfrm>
            <a:off x="6228388" y="2589484"/>
            <a:ext cx="2470903" cy="1072017"/>
            <a:chOff x="0" y="0"/>
            <a:chExt cx="3514171" cy="1524645"/>
          </a:xfrm>
        </p:grpSpPr>
        <p:sp>
          <p:nvSpPr>
            <p:cNvPr id="551" name="Circulación…"/>
            <p:cNvSpPr/>
            <p:nvPr/>
          </p:nvSpPr>
          <p:spPr>
            <a:xfrm>
              <a:off x="31750" y="31750"/>
              <a:ext cx="3450672" cy="1461146"/>
            </a:xfrm>
            <a:prstGeom prst="roundRect">
              <a:avLst>
                <a:gd name="adj" fmla="val 12105"/>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defRPr sz="2000">
                  <a:latin typeface="American Typewriter"/>
                  <a:ea typeface="American Typewriter"/>
                  <a:cs typeface="American Typewriter"/>
                  <a:sym typeface="American Typewriter"/>
                </a:defRPr>
              </a:pPr>
              <a:r>
                <a:rPr sz="1406">
                  <a:latin typeface="Montserrat" panose="00000500000000000000" pitchFamily="50" charset="0"/>
                </a:rPr>
                <a:t>Circulación</a:t>
              </a:r>
            </a:p>
            <a:p>
              <a:pPr>
                <a:defRPr sz="1700" b="0">
                  <a:latin typeface="American Typewriter"/>
                  <a:ea typeface="American Typewriter"/>
                  <a:cs typeface="American Typewriter"/>
                  <a:sym typeface="American Typewriter"/>
                </a:defRPr>
              </a:pPr>
              <a:r>
                <a:rPr sz="1195">
                  <a:latin typeface="Montserrat" panose="00000500000000000000" pitchFamily="50" charset="0"/>
                </a:rPr>
                <a:t>Reto a volumen</a:t>
              </a:r>
            </a:p>
            <a:p>
              <a:pPr>
                <a:defRPr sz="1700" b="0">
                  <a:latin typeface="American Typewriter"/>
                  <a:ea typeface="American Typewriter"/>
                  <a:cs typeface="American Typewriter"/>
                  <a:sym typeface="American Typewriter"/>
                </a:defRPr>
              </a:pPr>
              <a:r>
                <a:rPr sz="1195">
                  <a:latin typeface="Montserrat" panose="00000500000000000000" pitchFamily="50" charset="0"/>
                </a:rPr>
                <a:t>Considere vasopresor</a:t>
              </a:r>
            </a:p>
            <a:p>
              <a:pPr>
                <a:defRPr sz="1700" b="0">
                  <a:latin typeface="American Typewriter"/>
                  <a:ea typeface="American Typewriter"/>
                  <a:cs typeface="American Typewriter"/>
                  <a:sym typeface="American Typewriter"/>
                </a:defRPr>
              </a:pPr>
              <a:r>
                <a:rPr sz="1195">
                  <a:latin typeface="Montserrat" panose="00000500000000000000" pitchFamily="50" charset="0"/>
                </a:rPr>
                <a:t>Soporte esteroide</a:t>
              </a:r>
            </a:p>
          </p:txBody>
        </p:sp>
        <p:pic>
          <p:nvPicPr>
            <p:cNvPr id="550" name="Circulación… CirculaciónReto a volumenConsidere vasopresorSoporte esteroide" descr="Circulación… CirculaciónReto a volumenConsidere vasopresorSoporte esteroide"/>
            <p:cNvPicPr>
              <a:picLocks/>
            </p:cNvPicPr>
            <p:nvPr/>
          </p:nvPicPr>
          <p:blipFill>
            <a:blip r:embed="rId4" cstate="email">
              <a:extLst>
                <a:ext uri="{28A0092B-C50C-407E-A947-70E740481C1C}">
                  <a14:useLocalDpi xmlns:a14="http://schemas.microsoft.com/office/drawing/2010/main"/>
                </a:ext>
              </a:extLst>
            </a:blip>
            <a:stretch>
              <a:fillRect/>
            </a:stretch>
          </p:blipFill>
          <p:spPr>
            <a:xfrm>
              <a:off x="0" y="0"/>
              <a:ext cx="3514172" cy="1524646"/>
            </a:xfrm>
            <a:prstGeom prst="rect">
              <a:avLst/>
            </a:prstGeom>
            <a:effectLst/>
          </p:spPr>
        </p:pic>
      </p:grpSp>
      <p:grpSp>
        <p:nvGrpSpPr>
          <p:cNvPr id="555" name="Suplementación Tiroidea…"/>
          <p:cNvGrpSpPr/>
          <p:nvPr/>
        </p:nvGrpSpPr>
        <p:grpSpPr>
          <a:xfrm>
            <a:off x="6228388" y="3920675"/>
            <a:ext cx="2470903" cy="1072017"/>
            <a:chOff x="0" y="0"/>
            <a:chExt cx="3514171" cy="1524645"/>
          </a:xfrm>
        </p:grpSpPr>
        <p:sp>
          <p:nvSpPr>
            <p:cNvPr id="554" name="Suplementación Tiroidea…"/>
            <p:cNvSpPr/>
            <p:nvPr/>
          </p:nvSpPr>
          <p:spPr>
            <a:xfrm>
              <a:off x="31750" y="31750"/>
              <a:ext cx="3450672" cy="1461146"/>
            </a:xfrm>
            <a:prstGeom prst="roundRect">
              <a:avLst>
                <a:gd name="adj" fmla="val 12105"/>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defRPr sz="2000">
                  <a:latin typeface="American Typewriter"/>
                  <a:ea typeface="American Typewriter"/>
                  <a:cs typeface="American Typewriter"/>
                  <a:sym typeface="American Typewriter"/>
                </a:defRPr>
              </a:pPr>
              <a:r>
                <a:rPr sz="1406">
                  <a:latin typeface="Montserrat" panose="00000500000000000000" pitchFamily="50" charset="0"/>
                </a:rPr>
                <a:t>Suplementación Tiroidea</a:t>
              </a:r>
            </a:p>
            <a:p>
              <a:pPr>
                <a:defRPr sz="1700" b="0">
                  <a:latin typeface="American Typewriter"/>
                  <a:ea typeface="American Typewriter"/>
                  <a:cs typeface="American Typewriter"/>
                  <a:sym typeface="American Typewriter"/>
                </a:defRPr>
              </a:pPr>
              <a:r>
                <a:rPr sz="1195">
                  <a:latin typeface="Montserrat" panose="00000500000000000000" pitchFamily="50" charset="0"/>
                </a:rPr>
                <a:t>300ug/dia SNG +</a:t>
              </a:r>
            </a:p>
            <a:p>
              <a:pPr>
                <a:defRPr sz="1700" b="0">
                  <a:latin typeface="American Typewriter"/>
                  <a:ea typeface="American Typewriter"/>
                  <a:cs typeface="American Typewriter"/>
                  <a:sym typeface="American Typewriter"/>
                </a:defRPr>
              </a:pPr>
              <a:r>
                <a:rPr sz="1195">
                  <a:latin typeface="Montserrat" panose="00000500000000000000" pitchFamily="50" charset="0"/>
                </a:rPr>
                <a:t>Hidrocortisona IV</a:t>
              </a:r>
            </a:p>
            <a:p>
              <a:pPr>
                <a:defRPr sz="1700" b="0">
                  <a:latin typeface="American Typewriter"/>
                  <a:ea typeface="American Typewriter"/>
                  <a:cs typeface="American Typewriter"/>
                  <a:sym typeface="American Typewriter"/>
                </a:defRPr>
              </a:pPr>
              <a:r>
                <a:rPr sz="1195">
                  <a:latin typeface="Montserrat" panose="00000500000000000000" pitchFamily="50" charset="0"/>
                </a:rPr>
                <a:t>Soporte esteroide</a:t>
              </a:r>
            </a:p>
          </p:txBody>
        </p:sp>
        <p:pic>
          <p:nvPicPr>
            <p:cNvPr id="553" name="Suplementación Tiroidea… Suplementación Tiroidea300ug/dia SNG +Hidrocortisona IVSoporte esteroide" descr="Suplementación Tiroidea… Suplementación Tiroidea300ug/dia SNG +Hidrocortisona IVSoporte esteroide"/>
            <p:cNvPicPr>
              <a:picLocks/>
            </p:cNvPicPr>
            <p:nvPr/>
          </p:nvPicPr>
          <p:blipFill>
            <a:blip r:embed="rId4" cstate="email">
              <a:extLst>
                <a:ext uri="{28A0092B-C50C-407E-A947-70E740481C1C}">
                  <a14:useLocalDpi xmlns:a14="http://schemas.microsoft.com/office/drawing/2010/main"/>
                </a:ext>
              </a:extLst>
            </a:blip>
            <a:stretch>
              <a:fillRect/>
            </a:stretch>
          </p:blipFill>
          <p:spPr>
            <a:xfrm>
              <a:off x="0" y="0"/>
              <a:ext cx="3514172" cy="1524646"/>
            </a:xfrm>
            <a:prstGeom prst="rect">
              <a:avLst/>
            </a:prstGeom>
            <a:effectLst/>
          </p:spPr>
        </p:pic>
      </p:grpSp>
      <p:grpSp>
        <p:nvGrpSpPr>
          <p:cNvPr id="558" name="Obtenga ayudas diagnósticas…"/>
          <p:cNvGrpSpPr/>
          <p:nvPr/>
        </p:nvGrpSpPr>
        <p:grpSpPr>
          <a:xfrm>
            <a:off x="3314922" y="2621059"/>
            <a:ext cx="2470903" cy="1460462"/>
            <a:chOff x="0" y="0"/>
            <a:chExt cx="3514171" cy="2077100"/>
          </a:xfrm>
        </p:grpSpPr>
        <p:sp>
          <p:nvSpPr>
            <p:cNvPr id="557" name="Obtenga ayudas diagnósticas…"/>
            <p:cNvSpPr/>
            <p:nvPr/>
          </p:nvSpPr>
          <p:spPr>
            <a:xfrm>
              <a:off x="31750" y="31750"/>
              <a:ext cx="3450672" cy="2013601"/>
            </a:xfrm>
            <a:prstGeom prst="roundRect">
              <a:avLst>
                <a:gd name="adj" fmla="val 8784"/>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defRPr sz="2000">
                  <a:latin typeface="American Typewriter"/>
                  <a:ea typeface="American Typewriter"/>
                  <a:cs typeface="American Typewriter"/>
                  <a:sym typeface="American Typewriter"/>
                </a:defRPr>
              </a:pPr>
              <a:r>
                <a:rPr sz="1406">
                  <a:latin typeface="Montserrat" panose="00000500000000000000" pitchFamily="50" charset="0"/>
                </a:rPr>
                <a:t>Obtenga ayudas diagnósticas</a:t>
              </a:r>
            </a:p>
            <a:p>
              <a:pPr>
                <a:defRPr sz="1700" b="0">
                  <a:latin typeface="American Typewriter"/>
                  <a:ea typeface="American Typewriter"/>
                  <a:cs typeface="American Typewriter"/>
                  <a:sym typeface="American Typewriter"/>
                </a:defRPr>
              </a:pPr>
              <a:r>
                <a:rPr sz="1195">
                  <a:latin typeface="Montserrat" panose="00000500000000000000" pitchFamily="50" charset="0"/>
                </a:rPr>
                <a:t>TSH - T4 - Cortisol</a:t>
              </a:r>
            </a:p>
            <a:p>
              <a:pPr>
                <a:defRPr sz="1700" b="0">
                  <a:latin typeface="American Typewriter"/>
                  <a:ea typeface="American Typewriter"/>
                  <a:cs typeface="American Typewriter"/>
                  <a:sym typeface="American Typewriter"/>
                </a:defRPr>
              </a:pPr>
              <a:r>
                <a:rPr sz="1195">
                  <a:latin typeface="Montserrat" panose="00000500000000000000" pitchFamily="50" charset="0"/>
                </a:rPr>
                <a:t>Electrolitos - Glucemia</a:t>
              </a:r>
            </a:p>
            <a:p>
              <a:pPr>
                <a:defRPr sz="1700" b="0">
                  <a:latin typeface="American Typewriter"/>
                  <a:ea typeface="American Typewriter"/>
                  <a:cs typeface="American Typewriter"/>
                  <a:sym typeface="American Typewriter"/>
                </a:defRPr>
              </a:pPr>
              <a:r>
                <a:rPr sz="1195">
                  <a:latin typeface="Montserrat" panose="00000500000000000000" pitchFamily="50" charset="0"/>
                </a:rPr>
                <a:t>De acuerdo a etiología</a:t>
              </a:r>
            </a:p>
          </p:txBody>
        </p:sp>
        <p:pic>
          <p:nvPicPr>
            <p:cNvPr id="556" name="Obtenga ayudas diagnósticas… Obtenga ayudas diagnósticasTSH - T4 - CortisolElectrolitos - GlucemiaDe acuerdo a etiología" descr="Obtenga ayudas diagnósticas… Obtenga ayudas diagnósticasTSH - T4 - CortisolElectrolitos - GlucemiaDe acuerdo a etiología"/>
            <p:cNvPicPr>
              <a:picLocks/>
            </p:cNvPicPr>
            <p:nvPr/>
          </p:nvPicPr>
          <p:blipFill>
            <a:blip r:embed="rId5" cstate="email">
              <a:extLst>
                <a:ext uri="{28A0092B-C50C-407E-A947-70E740481C1C}">
                  <a14:useLocalDpi xmlns:a14="http://schemas.microsoft.com/office/drawing/2010/main"/>
                </a:ext>
              </a:extLst>
            </a:blip>
            <a:stretch>
              <a:fillRect/>
            </a:stretch>
          </p:blipFill>
          <p:spPr>
            <a:xfrm>
              <a:off x="0" y="0"/>
              <a:ext cx="3514172" cy="2077101"/>
            </a:xfrm>
            <a:prstGeom prst="rect">
              <a:avLst/>
            </a:prstGeom>
            <a:effectLst/>
          </p:spPr>
        </p:pic>
      </p:grpSp>
      <p:grpSp>
        <p:nvGrpSpPr>
          <p:cNvPr id="561" name="Evite Hipotermia…"/>
          <p:cNvGrpSpPr/>
          <p:nvPr/>
        </p:nvGrpSpPr>
        <p:grpSpPr>
          <a:xfrm>
            <a:off x="9417762" y="3920675"/>
            <a:ext cx="2361448" cy="610966"/>
            <a:chOff x="0" y="0"/>
            <a:chExt cx="3358502" cy="868927"/>
          </a:xfrm>
        </p:grpSpPr>
        <p:sp>
          <p:nvSpPr>
            <p:cNvPr id="560" name="Evite Hipotermia…"/>
            <p:cNvSpPr/>
            <p:nvPr/>
          </p:nvSpPr>
          <p:spPr>
            <a:xfrm>
              <a:off x="31750" y="31750"/>
              <a:ext cx="3295003" cy="805428"/>
            </a:xfrm>
            <a:prstGeom prst="roundRect">
              <a:avLst>
                <a:gd name="adj" fmla="val 20969"/>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defRPr sz="2000">
                  <a:latin typeface="American Typewriter"/>
                  <a:ea typeface="American Typewriter"/>
                  <a:cs typeface="American Typewriter"/>
                  <a:sym typeface="American Typewriter"/>
                </a:defRPr>
              </a:pPr>
              <a:r>
                <a:rPr sz="1406">
                  <a:latin typeface="Montserrat" panose="00000500000000000000" pitchFamily="50" charset="0"/>
                </a:rPr>
                <a:t>Evite Hipotermia</a:t>
              </a:r>
            </a:p>
            <a:p>
              <a:pPr>
                <a:defRPr sz="1700" b="0">
                  <a:latin typeface="American Typewriter"/>
                  <a:ea typeface="American Typewriter"/>
                  <a:cs typeface="American Typewriter"/>
                  <a:sym typeface="American Typewriter"/>
                </a:defRPr>
              </a:pPr>
              <a:r>
                <a:rPr sz="1195">
                  <a:latin typeface="Montserrat" panose="00000500000000000000" pitchFamily="50" charset="0"/>
                </a:rPr>
                <a:t>Calentamiento pasivo</a:t>
              </a:r>
            </a:p>
          </p:txBody>
        </p:sp>
        <p:pic>
          <p:nvPicPr>
            <p:cNvPr id="559" name="Evite Hipotermia… Evite HipotermiaCalentamiento pasivo" descr="Evite Hipotermia… Evite HipotermiaCalentamiento pasivo"/>
            <p:cNvPicPr>
              <a:picLocks/>
            </p:cNvPicPr>
            <p:nvPr/>
          </p:nvPicPr>
          <p:blipFill>
            <a:blip r:embed="rId6" cstate="email">
              <a:extLst>
                <a:ext uri="{28A0092B-C50C-407E-A947-70E740481C1C}">
                  <a14:useLocalDpi xmlns:a14="http://schemas.microsoft.com/office/drawing/2010/main"/>
                </a:ext>
              </a:extLst>
            </a:blip>
            <a:stretch>
              <a:fillRect/>
            </a:stretch>
          </p:blipFill>
          <p:spPr>
            <a:xfrm>
              <a:off x="0" y="0"/>
              <a:ext cx="3358503" cy="868928"/>
            </a:xfrm>
            <a:prstGeom prst="rect">
              <a:avLst/>
            </a:prstGeom>
            <a:effectLst/>
          </p:spPr>
        </p:pic>
      </p:grpSp>
      <p:grpSp>
        <p:nvGrpSpPr>
          <p:cNvPr id="564" name="Déficit neurológico…"/>
          <p:cNvGrpSpPr/>
          <p:nvPr/>
        </p:nvGrpSpPr>
        <p:grpSpPr>
          <a:xfrm>
            <a:off x="8953109" y="2589484"/>
            <a:ext cx="2470903" cy="1072017"/>
            <a:chOff x="0" y="0"/>
            <a:chExt cx="3514171" cy="1524645"/>
          </a:xfrm>
        </p:grpSpPr>
        <p:sp>
          <p:nvSpPr>
            <p:cNvPr id="563" name="Déficit neurológico…"/>
            <p:cNvSpPr/>
            <p:nvPr/>
          </p:nvSpPr>
          <p:spPr>
            <a:xfrm>
              <a:off x="31750" y="31750"/>
              <a:ext cx="3450672" cy="1461146"/>
            </a:xfrm>
            <a:prstGeom prst="roundRect">
              <a:avLst>
                <a:gd name="adj" fmla="val 12105"/>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defRPr sz="2000">
                  <a:latin typeface="American Typewriter"/>
                  <a:ea typeface="American Typewriter"/>
                  <a:cs typeface="American Typewriter"/>
                  <a:sym typeface="American Typewriter"/>
                </a:defRPr>
              </a:pPr>
              <a:r>
                <a:rPr sz="1406">
                  <a:latin typeface="Montserrat" panose="00000500000000000000" pitchFamily="50" charset="0"/>
                </a:rPr>
                <a:t>Déficit neurológico</a:t>
              </a:r>
            </a:p>
            <a:p>
              <a:pPr>
                <a:defRPr sz="1700" b="0">
                  <a:latin typeface="American Typewriter"/>
                  <a:ea typeface="American Typewriter"/>
                  <a:cs typeface="American Typewriter"/>
                  <a:sym typeface="American Typewriter"/>
                </a:defRPr>
              </a:pPr>
              <a:r>
                <a:rPr sz="1195">
                  <a:latin typeface="Montserrat" panose="00000500000000000000" pitchFamily="50" charset="0"/>
                </a:rPr>
                <a:t>Alteración conciencia</a:t>
              </a:r>
            </a:p>
            <a:p>
              <a:pPr>
                <a:defRPr sz="1700" b="0">
                  <a:latin typeface="American Typewriter"/>
                  <a:ea typeface="American Typewriter"/>
                  <a:cs typeface="American Typewriter"/>
                  <a:sym typeface="American Typewriter"/>
                </a:defRPr>
              </a:pPr>
              <a:r>
                <a:rPr sz="1195">
                  <a:latin typeface="Montserrat" panose="00000500000000000000" pitchFamily="50" charset="0"/>
                </a:rPr>
                <a:t>¿TAC?</a:t>
              </a:r>
            </a:p>
            <a:p>
              <a:pPr>
                <a:defRPr sz="1700" b="0">
                  <a:latin typeface="American Typewriter"/>
                  <a:ea typeface="American Typewriter"/>
                  <a:cs typeface="American Typewriter"/>
                  <a:sym typeface="American Typewriter"/>
                </a:defRPr>
              </a:pPr>
              <a:r>
                <a:rPr sz="1195">
                  <a:latin typeface="Montserrat" panose="00000500000000000000" pitchFamily="50" charset="0"/>
                </a:rPr>
                <a:t>¿Natremia?</a:t>
              </a:r>
            </a:p>
          </p:txBody>
        </p:sp>
        <p:pic>
          <p:nvPicPr>
            <p:cNvPr id="562" name="Déficit neurológico… Déficit neurológicoAlteración conciencia¿TAC?¿Natremia?" descr="Déficit neurológico… Déficit neurológicoAlteración conciencia¿TAC?¿Natremia?"/>
            <p:cNvPicPr>
              <a:picLocks/>
            </p:cNvPicPr>
            <p:nvPr/>
          </p:nvPicPr>
          <p:blipFill>
            <a:blip r:embed="rId4" cstate="email">
              <a:extLst>
                <a:ext uri="{28A0092B-C50C-407E-A947-70E740481C1C}">
                  <a14:useLocalDpi xmlns:a14="http://schemas.microsoft.com/office/drawing/2010/main"/>
                </a:ext>
              </a:extLst>
            </a:blip>
            <a:stretch>
              <a:fillRect/>
            </a:stretch>
          </p:blipFill>
          <p:spPr>
            <a:xfrm>
              <a:off x="0" y="0"/>
              <a:ext cx="3514172" cy="1524646"/>
            </a:xfrm>
            <a:prstGeom prst="rect">
              <a:avLst/>
            </a:prstGeom>
            <a:effectLst/>
          </p:spPr>
        </p:pic>
      </p:grpSp>
      <p:grpSp>
        <p:nvGrpSpPr>
          <p:cNvPr id="567" name="Busque desencadenante!"/>
          <p:cNvGrpSpPr/>
          <p:nvPr/>
        </p:nvGrpSpPr>
        <p:grpSpPr>
          <a:xfrm>
            <a:off x="9063970" y="4631024"/>
            <a:ext cx="3019982" cy="430023"/>
            <a:chOff x="-162561" y="31750"/>
            <a:chExt cx="4295083" cy="611587"/>
          </a:xfrm>
        </p:grpSpPr>
        <p:sp>
          <p:nvSpPr>
            <p:cNvPr id="566" name="Busque desencadenante!"/>
            <p:cNvSpPr/>
            <p:nvPr/>
          </p:nvSpPr>
          <p:spPr>
            <a:xfrm>
              <a:off x="31750" y="31750"/>
              <a:ext cx="4100772" cy="520922"/>
            </a:xfrm>
            <a:prstGeom prst="roundRect">
              <a:avLst>
                <a:gd name="adj" fmla="val 32422"/>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a:latin typeface="American Typewriter"/>
                  <a:ea typeface="American Typewriter"/>
                  <a:cs typeface="American Typewriter"/>
                  <a:sym typeface="American Typewriter"/>
                </a:defRPr>
              </a:lvl1pPr>
            </a:lstStyle>
            <a:p>
              <a:r>
                <a:rPr sz="1406" dirty="0" err="1">
                  <a:latin typeface="Montserrat" panose="00000500000000000000" pitchFamily="50" charset="0"/>
                </a:rPr>
                <a:t>Busque</a:t>
              </a:r>
              <a:r>
                <a:rPr sz="1406" dirty="0">
                  <a:latin typeface="Montserrat" panose="00000500000000000000" pitchFamily="50" charset="0"/>
                </a:rPr>
                <a:t> </a:t>
              </a:r>
              <a:r>
                <a:rPr sz="1406" dirty="0" err="1">
                  <a:latin typeface="Montserrat" panose="00000500000000000000" pitchFamily="50" charset="0"/>
                </a:rPr>
                <a:t>desencadenante</a:t>
              </a:r>
              <a:endParaRPr sz="1406" dirty="0">
                <a:latin typeface="Montserrat" panose="00000500000000000000" pitchFamily="50" charset="0"/>
              </a:endParaRPr>
            </a:p>
          </p:txBody>
        </p:sp>
        <p:pic>
          <p:nvPicPr>
            <p:cNvPr id="565" name="Busque desencadenante! Busque desencadenante!" descr="Busque desencadenante! Busque desencadenante!"/>
            <p:cNvPicPr>
              <a:picLocks/>
            </p:cNvPicPr>
            <p:nvPr/>
          </p:nvPicPr>
          <p:blipFill>
            <a:blip r:embed="rId7" cstate="email">
              <a:extLst>
                <a:ext uri="{28A0092B-C50C-407E-A947-70E740481C1C}">
                  <a14:useLocalDpi xmlns:a14="http://schemas.microsoft.com/office/drawing/2010/main"/>
                </a:ext>
              </a:extLst>
            </a:blip>
            <a:stretch>
              <a:fillRect/>
            </a:stretch>
          </p:blipFill>
          <p:spPr>
            <a:xfrm>
              <a:off x="-162561" y="58914"/>
              <a:ext cx="4164272" cy="584423"/>
            </a:xfrm>
            <a:prstGeom prst="rect">
              <a:avLst/>
            </a:prstGeom>
            <a:effectLst/>
          </p:spPr>
        </p:pic>
      </p:grpSp>
      <p:grpSp>
        <p:nvGrpSpPr>
          <p:cNvPr id="570" name="¡VIGILANCIA EN UNIDAD DE ALTA DEPENDENCIA!"/>
          <p:cNvGrpSpPr/>
          <p:nvPr/>
        </p:nvGrpSpPr>
        <p:grpSpPr>
          <a:xfrm>
            <a:off x="5739228" y="5734430"/>
            <a:ext cx="6092788" cy="410922"/>
            <a:chOff x="0" y="0"/>
            <a:chExt cx="8665297" cy="584421"/>
          </a:xfrm>
        </p:grpSpPr>
        <p:sp>
          <p:nvSpPr>
            <p:cNvPr id="569" name="¡VIGILANCIA EN UNIDAD DE ALTA DEPENDENCIA!"/>
            <p:cNvSpPr/>
            <p:nvPr/>
          </p:nvSpPr>
          <p:spPr>
            <a:xfrm>
              <a:off x="31750" y="31750"/>
              <a:ext cx="8601798" cy="520922"/>
            </a:xfrm>
            <a:prstGeom prst="roundRect">
              <a:avLst>
                <a:gd name="adj" fmla="val 32422"/>
              </a:avLst>
            </a:prstGeom>
            <a:solidFill>
              <a:schemeClr val="accent5">
                <a:lumOff val="-29866"/>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a:solidFill>
                    <a:srgbClr val="FFFFFF"/>
                  </a:solidFill>
                  <a:latin typeface="American Typewriter"/>
                  <a:ea typeface="American Typewriter"/>
                  <a:cs typeface="American Typewriter"/>
                  <a:sym typeface="American Typewriter"/>
                </a:defRPr>
              </a:lvl1pPr>
            </a:lstStyle>
            <a:p>
              <a:r>
                <a:rPr sz="1406">
                  <a:latin typeface="Montserrat" panose="00000500000000000000" pitchFamily="50" charset="0"/>
                </a:rPr>
                <a:t>¡VIGILANCIA EN UNIDAD DE ALTA DEPENDENCIA!</a:t>
              </a:r>
            </a:p>
          </p:txBody>
        </p:sp>
        <p:pic>
          <p:nvPicPr>
            <p:cNvPr id="568" name="¡VIGILANCIA EN UNIDAD DE ALTA DEPENDENCIA! ¡VIGILANCIA EN UNIDAD DE ALTA DEPENDENCIA!" descr="¡VIGILANCIA EN UNIDAD DE ALTA DEPENDENCIA! ¡VIGILANCIA EN UNIDAD DE ALTA DEPENDENCIA!"/>
            <p:cNvPicPr>
              <a:picLocks/>
            </p:cNvPicPr>
            <p:nvPr/>
          </p:nvPicPr>
          <p:blipFill>
            <a:blip r:embed="rId8" cstate="email">
              <a:extLst>
                <a:ext uri="{28A0092B-C50C-407E-A947-70E740481C1C}">
                  <a14:useLocalDpi xmlns:a14="http://schemas.microsoft.com/office/drawing/2010/main"/>
                </a:ext>
              </a:extLst>
            </a:blip>
            <a:stretch>
              <a:fillRect/>
            </a:stretch>
          </p:blipFill>
          <p:spPr>
            <a:xfrm>
              <a:off x="0" y="0"/>
              <a:ext cx="8665298" cy="584422"/>
            </a:xfrm>
            <a:prstGeom prst="rect">
              <a:avLst/>
            </a:prstGeom>
            <a:effectLst/>
          </p:spPr>
        </p:pic>
      </p:grpSp>
    </p:spTree>
    <p:extLst>
      <p:ext uri="{BB962C8B-B14F-4D97-AF65-F5344CB8AC3E}">
        <p14:creationId xmlns:p14="http://schemas.microsoft.com/office/powerpoint/2010/main" val="2179941192"/>
      </p:ext>
    </p:extLst>
  </p:cSld>
  <p:clrMapOvr>
    <a:masterClrMapping/>
  </p:clrMapOvr>
  <mc:AlternateContent xmlns:mc="http://schemas.openxmlformats.org/markup-compatibility/2006" xmlns:p14="http://schemas.microsoft.com/office/powerpoint/2010/main">
    <mc:Choice Requires="p14">
      <p:transition>
        <p:cover dir="d"/>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546"/>
                                        </p:tgtEl>
                                        <p:attrNameLst>
                                          <p:attrName>style.visibility</p:attrName>
                                        </p:attrNameLst>
                                      </p:cBhvr>
                                      <p:to>
                                        <p:strVal val="visible"/>
                                      </p:to>
                                    </p:set>
                                    <p:anim calcmode="lin" valueType="num">
                                      <p:cBhvr>
                                        <p:cTn id="7" dur="500" fill="hold"/>
                                        <p:tgtEl>
                                          <p:spTgt spid="546"/>
                                        </p:tgtEl>
                                        <p:attrNameLst>
                                          <p:attrName>ppt_x</p:attrName>
                                        </p:attrNameLst>
                                      </p:cBhvr>
                                      <p:tavLst>
                                        <p:tav tm="0">
                                          <p:val>
                                            <p:strVal val="#ppt_x"/>
                                          </p:val>
                                        </p:tav>
                                        <p:tav tm="100000">
                                          <p:val>
                                            <p:strVal val="#ppt_x"/>
                                          </p:val>
                                        </p:tav>
                                      </p:tavLst>
                                    </p:anim>
                                    <p:anim calcmode="lin" valueType="num">
                                      <p:cBhvr>
                                        <p:cTn id="8" dur="500" fill="hold"/>
                                        <p:tgtEl>
                                          <p:spTgt spid="54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fill="hold" grpId="0" nodeType="clickEffect">
                                  <p:stCondLst>
                                    <p:cond delay="0"/>
                                  </p:stCondLst>
                                  <p:iterate>
                                    <p:tmAbs val="0"/>
                                  </p:iterate>
                                  <p:childTnLst>
                                    <p:set>
                                      <p:cBhvr>
                                        <p:cTn id="12" fill="hold"/>
                                        <p:tgtEl>
                                          <p:spTgt spid="549"/>
                                        </p:tgtEl>
                                        <p:attrNameLst>
                                          <p:attrName>style.visibility</p:attrName>
                                        </p:attrNameLst>
                                      </p:cBhvr>
                                      <p:to>
                                        <p:strVal val="visible"/>
                                      </p:to>
                                    </p:set>
                                    <p:animEffect transition="in" filter="fade">
                                      <p:cBhvr>
                                        <p:cTn id="13" dur="500"/>
                                        <p:tgtEl>
                                          <p:spTgt spid="54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fill="hold" grpId="0" nodeType="clickEffect">
                                  <p:stCondLst>
                                    <p:cond delay="0"/>
                                  </p:stCondLst>
                                  <p:iterate>
                                    <p:tmAbs val="0"/>
                                  </p:iterate>
                                  <p:childTnLst>
                                    <p:set>
                                      <p:cBhvr>
                                        <p:cTn id="17" fill="hold"/>
                                        <p:tgtEl>
                                          <p:spTgt spid="552"/>
                                        </p:tgtEl>
                                        <p:attrNameLst>
                                          <p:attrName>style.visibility</p:attrName>
                                        </p:attrNameLst>
                                      </p:cBhvr>
                                      <p:to>
                                        <p:strVal val="visible"/>
                                      </p:to>
                                    </p:set>
                                    <p:animEffect transition="in" filter="fade">
                                      <p:cBhvr>
                                        <p:cTn id="18" dur="500"/>
                                        <p:tgtEl>
                                          <p:spTgt spid="55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fill="hold" grpId="0" nodeType="clickEffect">
                                  <p:stCondLst>
                                    <p:cond delay="0"/>
                                  </p:stCondLst>
                                  <p:iterate>
                                    <p:tmAbs val="0"/>
                                  </p:iterate>
                                  <p:childTnLst>
                                    <p:set>
                                      <p:cBhvr>
                                        <p:cTn id="22" fill="hold"/>
                                        <p:tgtEl>
                                          <p:spTgt spid="564"/>
                                        </p:tgtEl>
                                        <p:attrNameLst>
                                          <p:attrName>style.visibility</p:attrName>
                                        </p:attrNameLst>
                                      </p:cBhvr>
                                      <p:to>
                                        <p:strVal val="visible"/>
                                      </p:to>
                                    </p:set>
                                    <p:animEffect transition="in" filter="fade">
                                      <p:cBhvr>
                                        <p:cTn id="23" dur="500"/>
                                        <p:tgtEl>
                                          <p:spTgt spid="56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fill="hold" grpId="0" nodeType="clickEffect">
                                  <p:stCondLst>
                                    <p:cond delay="0"/>
                                  </p:stCondLst>
                                  <p:iterate>
                                    <p:tmAbs val="0"/>
                                  </p:iterate>
                                  <p:childTnLst>
                                    <p:set>
                                      <p:cBhvr>
                                        <p:cTn id="27" fill="hold"/>
                                        <p:tgtEl>
                                          <p:spTgt spid="561"/>
                                        </p:tgtEl>
                                        <p:attrNameLst>
                                          <p:attrName>style.visibility</p:attrName>
                                        </p:attrNameLst>
                                      </p:cBhvr>
                                      <p:to>
                                        <p:strVal val="visible"/>
                                      </p:to>
                                    </p:set>
                                    <p:animEffect transition="in" filter="fade">
                                      <p:cBhvr>
                                        <p:cTn id="28" dur="500"/>
                                        <p:tgtEl>
                                          <p:spTgt spid="56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iterate>
                                    <p:tmAbs val="0"/>
                                  </p:iterate>
                                  <p:childTnLst>
                                    <p:set>
                                      <p:cBhvr>
                                        <p:cTn id="32" fill="hold"/>
                                        <p:tgtEl>
                                          <p:spTgt spid="558"/>
                                        </p:tgtEl>
                                        <p:attrNameLst>
                                          <p:attrName>style.visibility</p:attrName>
                                        </p:attrNameLst>
                                      </p:cBhvr>
                                      <p:to>
                                        <p:strVal val="visible"/>
                                      </p:to>
                                    </p:set>
                                    <p:anim calcmode="lin" valueType="num">
                                      <p:cBhvr>
                                        <p:cTn id="33" dur="500" fill="hold"/>
                                        <p:tgtEl>
                                          <p:spTgt spid="558"/>
                                        </p:tgtEl>
                                        <p:attrNameLst>
                                          <p:attrName>ppt_x</p:attrName>
                                        </p:attrNameLst>
                                      </p:cBhvr>
                                      <p:tavLst>
                                        <p:tav tm="0">
                                          <p:val>
                                            <p:strVal val="#ppt_x"/>
                                          </p:val>
                                        </p:tav>
                                        <p:tav tm="100000">
                                          <p:val>
                                            <p:strVal val="#ppt_x"/>
                                          </p:val>
                                        </p:tav>
                                      </p:tavLst>
                                    </p:anim>
                                    <p:anim calcmode="lin" valueType="num">
                                      <p:cBhvr>
                                        <p:cTn id="34" dur="500" fill="hold"/>
                                        <p:tgtEl>
                                          <p:spTgt spid="558"/>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grpId="0" nodeType="clickEffect">
                                  <p:stCondLst>
                                    <p:cond delay="0"/>
                                  </p:stCondLst>
                                  <p:iterate>
                                    <p:tmAbs val="0"/>
                                  </p:iterate>
                                  <p:childTnLst>
                                    <p:set>
                                      <p:cBhvr>
                                        <p:cTn id="38" fill="hold"/>
                                        <p:tgtEl>
                                          <p:spTgt spid="555"/>
                                        </p:tgtEl>
                                        <p:attrNameLst>
                                          <p:attrName>style.visibility</p:attrName>
                                        </p:attrNameLst>
                                      </p:cBhvr>
                                      <p:to>
                                        <p:strVal val="visible"/>
                                      </p:to>
                                    </p:set>
                                    <p:anim calcmode="lin" valueType="num">
                                      <p:cBhvr>
                                        <p:cTn id="39" dur="500" fill="hold"/>
                                        <p:tgtEl>
                                          <p:spTgt spid="555"/>
                                        </p:tgtEl>
                                        <p:attrNameLst>
                                          <p:attrName>ppt_x</p:attrName>
                                        </p:attrNameLst>
                                      </p:cBhvr>
                                      <p:tavLst>
                                        <p:tav tm="0">
                                          <p:val>
                                            <p:strVal val="#ppt_x"/>
                                          </p:val>
                                        </p:tav>
                                        <p:tav tm="100000">
                                          <p:val>
                                            <p:strVal val="#ppt_x"/>
                                          </p:val>
                                        </p:tav>
                                      </p:tavLst>
                                    </p:anim>
                                    <p:anim calcmode="lin" valueType="num">
                                      <p:cBhvr>
                                        <p:cTn id="40" dur="500" fill="hold"/>
                                        <p:tgtEl>
                                          <p:spTgt spid="555"/>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32" fill="hold" grpId="0" nodeType="clickEffect">
                                  <p:stCondLst>
                                    <p:cond delay="0"/>
                                  </p:stCondLst>
                                  <p:iterate>
                                    <p:tmAbs val="0"/>
                                  </p:iterate>
                                  <p:childTnLst>
                                    <p:set>
                                      <p:cBhvr>
                                        <p:cTn id="44" fill="hold"/>
                                        <p:tgtEl>
                                          <p:spTgt spid="567"/>
                                        </p:tgtEl>
                                        <p:attrNameLst>
                                          <p:attrName>style.visibility</p:attrName>
                                        </p:attrNameLst>
                                      </p:cBhvr>
                                      <p:to>
                                        <p:strVal val="visible"/>
                                      </p:to>
                                    </p:set>
                                    <p:anim calcmode="lin" valueType="num">
                                      <p:cBhvr>
                                        <p:cTn id="45" dur="500" fill="hold"/>
                                        <p:tgtEl>
                                          <p:spTgt spid="567"/>
                                        </p:tgtEl>
                                        <p:attrNameLst>
                                          <p:attrName>ppt_w</p:attrName>
                                        </p:attrNameLst>
                                      </p:cBhvr>
                                      <p:tavLst>
                                        <p:tav tm="0">
                                          <p:val>
                                            <p:strVal val="4*#ppt_w"/>
                                          </p:val>
                                        </p:tav>
                                        <p:tav tm="100000">
                                          <p:val>
                                            <p:strVal val="#ppt_w"/>
                                          </p:val>
                                        </p:tav>
                                      </p:tavLst>
                                    </p:anim>
                                    <p:anim calcmode="lin" valueType="num">
                                      <p:cBhvr>
                                        <p:cTn id="46" dur="500" fill="hold"/>
                                        <p:tgtEl>
                                          <p:spTgt spid="567"/>
                                        </p:tgtEl>
                                        <p:attrNameLst>
                                          <p:attrName>ppt_h</p:attrName>
                                        </p:attrNameLst>
                                      </p:cBhvr>
                                      <p:tavLst>
                                        <p:tav tm="0">
                                          <p:val>
                                            <p:strVal val="4*#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iterate type="lt">
                                    <p:tmAbs val="0"/>
                                  </p:iterate>
                                  <p:childTnLst>
                                    <p:set>
                                      <p:cBhvr>
                                        <p:cTn id="50" fill="hold"/>
                                        <p:tgtEl>
                                          <p:spTgt spid="570"/>
                                        </p:tgtEl>
                                        <p:attrNameLst>
                                          <p:attrName>style.visibility</p:attrName>
                                        </p:attrNameLst>
                                      </p:cBhvr>
                                      <p:to>
                                        <p:strVal val="visible"/>
                                      </p:to>
                                    </p:set>
                                    <p:anim calcmode="lin" valueType="num">
                                      <p:cBhvr>
                                        <p:cTn id="51" dur="500" fill="hold"/>
                                        <p:tgtEl>
                                          <p:spTgt spid="570"/>
                                        </p:tgtEl>
                                        <p:attrNameLst>
                                          <p:attrName>ppt_x</p:attrName>
                                        </p:attrNameLst>
                                      </p:cBhvr>
                                      <p:tavLst>
                                        <p:tav tm="0">
                                          <p:val>
                                            <p:strVal val="0-#ppt_w/2"/>
                                          </p:val>
                                        </p:tav>
                                        <p:tav tm="100000">
                                          <p:val>
                                            <p:strVal val="#ppt_x"/>
                                          </p:val>
                                        </p:tav>
                                      </p:tavLst>
                                    </p:anim>
                                    <p:anim calcmode="lin" valueType="num">
                                      <p:cBhvr>
                                        <p:cTn id="52" dur="500" fill="hold"/>
                                        <p:tgtEl>
                                          <p:spTgt spid="5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 grpId="0" animBg="1" advAuto="0"/>
      <p:bldP spid="549" grpId="0" animBg="1" advAuto="0"/>
      <p:bldP spid="552" grpId="0" animBg="1" advAuto="0"/>
      <p:bldP spid="555" grpId="0" animBg="1" advAuto="0"/>
      <p:bldP spid="558" grpId="0" animBg="1" advAuto="0"/>
      <p:bldP spid="561" grpId="0" animBg="1" advAuto="0"/>
      <p:bldP spid="564" grpId="0" animBg="1" advAuto="0"/>
      <p:bldP spid="567" grpId="0" animBg="1" advAuto="0"/>
      <p:bldP spid="570" grpId="0"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Imagen" descr="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6710" y="822815"/>
            <a:ext cx="3377562" cy="3947479"/>
          </a:xfrm>
          <a:prstGeom prst="rect">
            <a:avLst/>
          </a:prstGeom>
          <a:ln w="25400">
            <a:solidFill>
              <a:srgbClr val="000000"/>
            </a:solidFill>
            <a:miter lim="400000"/>
          </a:ln>
        </p:spPr>
      </p:pic>
      <p:sp>
        <p:nvSpPr>
          <p:cNvPr id="121" name="Crisis tiroideas"/>
          <p:cNvSpPr txBox="1">
            <a:spLocks noGrp="1"/>
          </p:cNvSpPr>
          <p:nvPr>
            <p:ph type="ctrTitle"/>
          </p:nvPr>
        </p:nvSpPr>
        <p:spPr>
          <a:xfrm>
            <a:off x="5970399" y="5066257"/>
            <a:ext cx="5648951" cy="729962"/>
          </a:xfrm>
          <a:prstGeom prst="rect">
            <a:avLst/>
          </a:prstGeom>
          <a:solidFill>
            <a:schemeClr val="accent1">
              <a:lumOff val="-13575"/>
            </a:schemeClr>
          </a:solidFill>
        </p:spPr>
        <p:txBody>
          <a:bodyPr>
            <a:normAutofit fontScale="90000"/>
          </a:bodyPr>
          <a:lstStyle>
            <a:lvl1pPr>
              <a:defRPr sz="5000" b="1">
                <a:solidFill>
                  <a:srgbClr val="FFFFFF"/>
                </a:solidFill>
                <a:latin typeface="American Typewriter"/>
                <a:ea typeface="American Typewriter"/>
                <a:cs typeface="American Typewriter"/>
                <a:sym typeface="American Typewriter"/>
              </a:defRPr>
            </a:lvl1pPr>
          </a:lstStyle>
          <a:p>
            <a:r>
              <a:rPr dirty="0">
                <a:latin typeface="Montserrat" panose="00000500000000000000" pitchFamily="50" charset="0"/>
              </a:rPr>
              <a:t>Crisis </a:t>
            </a:r>
            <a:r>
              <a:rPr dirty="0" err="1">
                <a:latin typeface="Montserrat" panose="00000500000000000000" pitchFamily="50" charset="0"/>
              </a:rPr>
              <a:t>tiroideas</a:t>
            </a:r>
            <a:endParaRPr dirty="0">
              <a:latin typeface="Montserrat" panose="00000500000000000000" pitchFamily="50" charset="0"/>
            </a:endParaRPr>
          </a:p>
        </p:txBody>
      </p:sp>
    </p:spTree>
    <p:extLst>
      <p:ext uri="{BB962C8B-B14F-4D97-AF65-F5344CB8AC3E}">
        <p14:creationId xmlns:p14="http://schemas.microsoft.com/office/powerpoint/2010/main" val="3313605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Generalidades"/>
          <p:cNvSpPr txBox="1">
            <a:spLocks noGrp="1"/>
          </p:cNvSpPr>
          <p:nvPr>
            <p:ph type="title"/>
          </p:nvPr>
        </p:nvSpPr>
        <p:spPr>
          <a:xfrm>
            <a:off x="838200" y="317500"/>
            <a:ext cx="10515600" cy="1325563"/>
          </a:xfrm>
          <a:prstGeom prst="rect">
            <a:avLst/>
          </a:prstGeom>
        </p:spPr>
        <p:txBody>
          <a:bodyPr>
            <a:normAutofit/>
          </a:bodyPr>
          <a:lstStyle>
            <a:lvl1pPr>
              <a:defRPr sz="4000" b="1">
                <a:latin typeface="American Typewriter"/>
                <a:ea typeface="American Typewriter"/>
                <a:cs typeface="American Typewriter"/>
                <a:sym typeface="American Typewriter"/>
              </a:defRPr>
            </a:lvl1pPr>
          </a:lstStyle>
          <a:p>
            <a:r>
              <a:rPr sz="2800" dirty="0" err="1">
                <a:latin typeface="Montserrat" panose="00000500000000000000" pitchFamily="50" charset="0"/>
              </a:rPr>
              <a:t>Generalidades</a:t>
            </a:r>
            <a:endParaRPr sz="2800" dirty="0">
              <a:latin typeface="Montserrat" panose="00000500000000000000" pitchFamily="50" charset="0"/>
            </a:endParaRPr>
          </a:p>
        </p:txBody>
      </p:sp>
      <p:sp>
        <p:nvSpPr>
          <p:cNvPr id="132" name="Más frecuente en mujeres de edad avanzada con hipotiroidismo crónico.…"/>
          <p:cNvSpPr txBox="1">
            <a:spLocks noGrp="1"/>
          </p:cNvSpPr>
          <p:nvPr>
            <p:ph type="body" sz="quarter" idx="1"/>
          </p:nvPr>
        </p:nvSpPr>
        <p:spPr>
          <a:xfrm>
            <a:off x="2153811" y="1441405"/>
            <a:ext cx="7207165" cy="2612930"/>
          </a:xfrm>
          <a:prstGeom prst="rect">
            <a:avLst/>
          </a:prstGeom>
        </p:spPr>
        <p:txBody>
          <a:bodyPr>
            <a:normAutofit/>
          </a:bodyPr>
          <a:lstStyle/>
          <a:p>
            <a:pPr algn="just">
              <a:lnSpc>
                <a:spcPct val="120000"/>
              </a:lnSpc>
              <a:defRPr sz="2000">
                <a:latin typeface="American Typewriter"/>
                <a:ea typeface="American Typewriter"/>
                <a:cs typeface="American Typewriter"/>
                <a:sym typeface="American Typewriter"/>
              </a:defRPr>
            </a:pPr>
            <a:r>
              <a:rPr sz="1400" dirty="0">
                <a:latin typeface="Montserrat" panose="00000500000000000000" pitchFamily="50" charset="0"/>
              </a:rPr>
              <a:t>Más </a:t>
            </a:r>
            <a:r>
              <a:rPr sz="1400" dirty="0" err="1">
                <a:latin typeface="Montserrat" panose="00000500000000000000" pitchFamily="50" charset="0"/>
              </a:rPr>
              <a:t>frecuente</a:t>
            </a:r>
            <a:r>
              <a:rPr sz="1400" dirty="0">
                <a:latin typeface="Montserrat" panose="00000500000000000000" pitchFamily="50" charset="0"/>
              </a:rPr>
              <a:t> </a:t>
            </a:r>
            <a:r>
              <a:rPr sz="1400" dirty="0" err="1">
                <a:latin typeface="Montserrat" panose="00000500000000000000" pitchFamily="50" charset="0"/>
              </a:rPr>
              <a:t>en</a:t>
            </a:r>
            <a:r>
              <a:rPr sz="1400" dirty="0">
                <a:latin typeface="Montserrat" panose="00000500000000000000" pitchFamily="50" charset="0"/>
              </a:rPr>
              <a:t> </a:t>
            </a:r>
            <a:r>
              <a:rPr sz="1400" dirty="0" err="1">
                <a:latin typeface="Montserrat" panose="00000500000000000000" pitchFamily="50" charset="0"/>
              </a:rPr>
              <a:t>mujeres</a:t>
            </a:r>
            <a:r>
              <a:rPr sz="1400" dirty="0">
                <a:latin typeface="Montserrat" panose="00000500000000000000" pitchFamily="50" charset="0"/>
              </a:rPr>
              <a:t> de </a:t>
            </a:r>
            <a:r>
              <a:rPr sz="1400" dirty="0" err="1">
                <a:latin typeface="Montserrat" panose="00000500000000000000" pitchFamily="50" charset="0"/>
              </a:rPr>
              <a:t>edad</a:t>
            </a:r>
            <a:r>
              <a:rPr sz="1400" dirty="0">
                <a:latin typeface="Montserrat" panose="00000500000000000000" pitchFamily="50" charset="0"/>
              </a:rPr>
              <a:t> </a:t>
            </a:r>
            <a:r>
              <a:rPr sz="1400" dirty="0" err="1">
                <a:latin typeface="Montserrat" panose="00000500000000000000" pitchFamily="50" charset="0"/>
              </a:rPr>
              <a:t>avanzada</a:t>
            </a:r>
            <a:r>
              <a:rPr sz="1400" dirty="0">
                <a:latin typeface="Montserrat" panose="00000500000000000000" pitchFamily="50" charset="0"/>
              </a:rPr>
              <a:t> con </a:t>
            </a:r>
            <a:r>
              <a:rPr sz="1400" dirty="0" err="1">
                <a:latin typeface="Montserrat" panose="00000500000000000000" pitchFamily="50" charset="0"/>
              </a:rPr>
              <a:t>hipotiroidismo</a:t>
            </a:r>
            <a:r>
              <a:rPr sz="1400" dirty="0">
                <a:latin typeface="Montserrat" panose="00000500000000000000" pitchFamily="50" charset="0"/>
              </a:rPr>
              <a:t> </a:t>
            </a:r>
            <a:r>
              <a:rPr sz="1400" dirty="0" err="1">
                <a:latin typeface="Montserrat" panose="00000500000000000000" pitchFamily="50" charset="0"/>
              </a:rPr>
              <a:t>crónico</a:t>
            </a:r>
            <a:r>
              <a:rPr sz="1400" dirty="0">
                <a:latin typeface="Montserrat" panose="00000500000000000000" pitchFamily="50" charset="0"/>
              </a:rPr>
              <a:t>.</a:t>
            </a:r>
          </a:p>
          <a:p>
            <a:pPr algn="just">
              <a:lnSpc>
                <a:spcPct val="120000"/>
              </a:lnSpc>
              <a:defRPr sz="2000">
                <a:latin typeface="American Typewriter"/>
                <a:ea typeface="American Typewriter"/>
                <a:cs typeface="American Typewriter"/>
                <a:sym typeface="American Typewriter"/>
              </a:defRPr>
            </a:pPr>
            <a:r>
              <a:rPr sz="1400" dirty="0">
                <a:latin typeface="Montserrat" panose="00000500000000000000" pitchFamily="50" charset="0"/>
              </a:rPr>
              <a:t>Más </a:t>
            </a:r>
            <a:r>
              <a:rPr sz="1400" dirty="0" err="1">
                <a:latin typeface="Montserrat" panose="00000500000000000000" pitchFamily="50" charset="0"/>
              </a:rPr>
              <a:t>frecuente</a:t>
            </a:r>
            <a:r>
              <a:rPr sz="1400" dirty="0">
                <a:latin typeface="Montserrat" panose="00000500000000000000" pitchFamily="50" charset="0"/>
              </a:rPr>
              <a:t> </a:t>
            </a:r>
            <a:r>
              <a:rPr sz="1400" dirty="0" err="1">
                <a:latin typeface="Montserrat" panose="00000500000000000000" pitchFamily="50" charset="0"/>
              </a:rPr>
              <a:t>en</a:t>
            </a:r>
            <a:r>
              <a:rPr sz="1400" dirty="0">
                <a:latin typeface="Montserrat" panose="00000500000000000000" pitchFamily="50" charset="0"/>
              </a:rPr>
              <a:t> meses de </a:t>
            </a:r>
            <a:r>
              <a:rPr sz="1400" dirty="0" err="1">
                <a:latin typeface="Montserrat" panose="00000500000000000000" pitchFamily="50" charset="0"/>
              </a:rPr>
              <a:t>invierno</a:t>
            </a:r>
            <a:r>
              <a:rPr sz="1400" dirty="0">
                <a:latin typeface="Montserrat" panose="00000500000000000000" pitchFamily="50" charset="0"/>
              </a:rPr>
              <a:t>.</a:t>
            </a:r>
          </a:p>
          <a:p>
            <a:pPr algn="just">
              <a:lnSpc>
                <a:spcPct val="120000"/>
              </a:lnSpc>
              <a:defRPr sz="2000">
                <a:latin typeface="American Typewriter"/>
                <a:ea typeface="American Typewriter"/>
                <a:cs typeface="American Typewriter"/>
                <a:sym typeface="American Typewriter"/>
              </a:defRPr>
            </a:pPr>
            <a:r>
              <a:rPr sz="1400" dirty="0">
                <a:latin typeface="Montserrat" panose="00000500000000000000" pitchFamily="50" charset="0"/>
              </a:rPr>
              <a:t>21% se </a:t>
            </a:r>
            <a:r>
              <a:rPr sz="1400" dirty="0" err="1">
                <a:latin typeface="Montserrat" panose="00000500000000000000" pitchFamily="50" charset="0"/>
              </a:rPr>
              <a:t>diagn</a:t>
            </a:r>
            <a:r>
              <a:rPr lang="es-CO" sz="1400" dirty="0">
                <a:latin typeface="Montserrat" panose="00000500000000000000" pitchFamily="50" charset="0"/>
              </a:rPr>
              <a:t>o</a:t>
            </a:r>
            <a:r>
              <a:rPr sz="1400" dirty="0" err="1">
                <a:latin typeface="Montserrat" panose="00000500000000000000" pitchFamily="50" charset="0"/>
              </a:rPr>
              <a:t>stica</a:t>
            </a:r>
            <a:r>
              <a:rPr sz="1400" dirty="0">
                <a:latin typeface="Montserrat" panose="00000500000000000000" pitchFamily="50" charset="0"/>
              </a:rPr>
              <a:t> al </a:t>
            </a:r>
            <a:r>
              <a:rPr sz="1400" dirty="0" err="1">
                <a:latin typeface="Montserrat" panose="00000500000000000000" pitchFamily="50" charset="0"/>
              </a:rPr>
              <a:t>ingreso</a:t>
            </a:r>
            <a:r>
              <a:rPr sz="1400" dirty="0">
                <a:latin typeface="Montserrat" panose="00000500000000000000" pitchFamily="50" charset="0"/>
              </a:rPr>
              <a:t>.</a:t>
            </a:r>
          </a:p>
          <a:p>
            <a:pPr algn="just">
              <a:lnSpc>
                <a:spcPct val="120000"/>
              </a:lnSpc>
              <a:defRPr sz="2000">
                <a:latin typeface="American Typewriter"/>
                <a:ea typeface="American Typewriter"/>
                <a:cs typeface="American Typewriter"/>
                <a:sym typeface="American Typewriter"/>
              </a:defRPr>
            </a:pPr>
            <a:r>
              <a:rPr sz="1400" dirty="0">
                <a:latin typeface="Montserrat" panose="00000500000000000000" pitchFamily="50" charset="0"/>
              </a:rPr>
              <a:t>50% no se </a:t>
            </a:r>
            <a:r>
              <a:rPr sz="1400" dirty="0" err="1">
                <a:latin typeface="Montserrat" panose="00000500000000000000" pitchFamily="50" charset="0"/>
              </a:rPr>
              <a:t>diagnostica</a:t>
            </a:r>
            <a:r>
              <a:rPr sz="1400" dirty="0">
                <a:latin typeface="Montserrat" panose="00000500000000000000" pitchFamily="50" charset="0"/>
              </a:rPr>
              <a:t>.</a:t>
            </a:r>
          </a:p>
        </p:txBody>
      </p:sp>
      <p:pic>
        <p:nvPicPr>
          <p:cNvPr id="133" name="Imagen" descr="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52251" y="2073889"/>
            <a:ext cx="3571876" cy="4063009"/>
          </a:xfrm>
          <a:prstGeom prst="rect">
            <a:avLst/>
          </a:prstGeom>
          <a:ln w="25400">
            <a:solidFill>
              <a:srgbClr val="000000"/>
            </a:solidFill>
            <a:miter lim="400000"/>
          </a:ln>
        </p:spPr>
      </p:pic>
    </p:spTree>
    <p:extLst>
      <p:ext uri="{BB962C8B-B14F-4D97-AF65-F5344CB8AC3E}">
        <p14:creationId xmlns:p14="http://schemas.microsoft.com/office/powerpoint/2010/main" val="1071764024"/>
      </p:ext>
    </p:extLst>
  </p:cSld>
  <p:clrMapOvr>
    <a:masterClrMapping/>
  </p:clrMapOvr>
  <mc:AlternateContent xmlns:mc="http://schemas.openxmlformats.org/markup-compatibility/2006" xmlns:p14="http://schemas.microsoft.com/office/powerpoint/2010/main">
    <mc:Choice Requires="p14">
      <p:transition>
        <p14:prism/>
      </p:transition>
    </mc:Choice>
    <mc:Fallback xmlns="" xmlns:m="http://schemas.openxmlformats.org/officeDocument/2006/math" xmlns:a14="http://schemas.microsoft.com/office/drawing/2010/main">
      <p:transition spd="fast">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Generalidades"/>
          <p:cNvSpPr txBox="1">
            <a:spLocks noGrp="1"/>
          </p:cNvSpPr>
          <p:nvPr>
            <p:ph type="title"/>
          </p:nvPr>
        </p:nvSpPr>
        <p:spPr>
          <a:prstGeom prst="rect">
            <a:avLst/>
          </a:prstGeom>
        </p:spPr>
        <p:txBody>
          <a:bodyPr/>
          <a:lstStyle>
            <a:lvl1pPr>
              <a:defRPr sz="4500" b="1">
                <a:latin typeface="American Typewriter"/>
                <a:ea typeface="American Typewriter"/>
                <a:cs typeface="American Typewriter"/>
                <a:sym typeface="American Typewriter"/>
              </a:defRPr>
            </a:lvl1pPr>
          </a:lstStyle>
          <a:p>
            <a:r>
              <a:rPr>
                <a:latin typeface="Montserrat" panose="00000500000000000000" pitchFamily="50" charset="0"/>
              </a:rPr>
              <a:t>Generalidades</a:t>
            </a:r>
          </a:p>
        </p:txBody>
      </p:sp>
      <p:sp>
        <p:nvSpPr>
          <p:cNvPr id="124" name="Estado hipermetabólico secundario a exceso de hormona tiroidea.…"/>
          <p:cNvSpPr txBox="1">
            <a:spLocks noGrp="1"/>
          </p:cNvSpPr>
          <p:nvPr>
            <p:ph type="body" idx="1"/>
          </p:nvPr>
        </p:nvSpPr>
        <p:spPr>
          <a:xfrm>
            <a:off x="5579389" y="1630174"/>
            <a:ext cx="5888570" cy="3597652"/>
          </a:xfrm>
          <a:prstGeom prst="rect">
            <a:avLst/>
          </a:prstGeom>
        </p:spPr>
        <p:txBody>
          <a:bodyPr>
            <a:normAutofit/>
          </a:bodyPr>
          <a:lstStyle/>
          <a:p>
            <a:pPr algn="just">
              <a:lnSpc>
                <a:spcPct val="120000"/>
              </a:lnSpc>
              <a:defRPr sz="2100">
                <a:latin typeface="American Typewriter"/>
                <a:ea typeface="American Typewriter"/>
                <a:cs typeface="American Typewriter"/>
                <a:sym typeface="American Typewriter"/>
              </a:defRPr>
            </a:pPr>
            <a:r>
              <a:rPr sz="1400" dirty="0">
                <a:latin typeface="Montserrat" panose="00000500000000000000" pitchFamily="50" charset="0"/>
              </a:rPr>
              <a:t>Estado </a:t>
            </a:r>
            <a:r>
              <a:rPr sz="1400" dirty="0" err="1">
                <a:latin typeface="Montserrat" panose="00000500000000000000" pitchFamily="50" charset="0"/>
              </a:rPr>
              <a:t>hipermetabólico</a:t>
            </a:r>
            <a:r>
              <a:rPr sz="1400" dirty="0">
                <a:latin typeface="Montserrat" panose="00000500000000000000" pitchFamily="50" charset="0"/>
              </a:rPr>
              <a:t> </a:t>
            </a:r>
            <a:r>
              <a:rPr sz="1400" dirty="0" err="1">
                <a:latin typeface="Montserrat" panose="00000500000000000000" pitchFamily="50" charset="0"/>
              </a:rPr>
              <a:t>secundario</a:t>
            </a:r>
            <a:r>
              <a:rPr sz="1400" dirty="0">
                <a:latin typeface="Montserrat" panose="00000500000000000000" pitchFamily="50" charset="0"/>
              </a:rPr>
              <a:t> a </a:t>
            </a:r>
            <a:r>
              <a:rPr sz="1400" dirty="0" err="1">
                <a:latin typeface="Montserrat" panose="00000500000000000000" pitchFamily="50" charset="0"/>
              </a:rPr>
              <a:t>exceso</a:t>
            </a:r>
            <a:r>
              <a:rPr sz="1400" dirty="0">
                <a:latin typeface="Montserrat" panose="00000500000000000000" pitchFamily="50" charset="0"/>
              </a:rPr>
              <a:t> de </a:t>
            </a:r>
            <a:r>
              <a:rPr sz="1400" dirty="0" err="1">
                <a:latin typeface="Montserrat" panose="00000500000000000000" pitchFamily="50" charset="0"/>
              </a:rPr>
              <a:t>hormona</a:t>
            </a:r>
            <a:r>
              <a:rPr sz="1400" dirty="0">
                <a:latin typeface="Montserrat" panose="00000500000000000000" pitchFamily="50" charset="0"/>
              </a:rPr>
              <a:t> </a:t>
            </a:r>
            <a:r>
              <a:rPr sz="1400" dirty="0" err="1">
                <a:latin typeface="Montserrat" panose="00000500000000000000" pitchFamily="50" charset="0"/>
              </a:rPr>
              <a:t>tiroidea</a:t>
            </a:r>
            <a:r>
              <a:rPr sz="1400" dirty="0">
                <a:latin typeface="Montserrat" panose="00000500000000000000" pitchFamily="50" charset="0"/>
              </a:rPr>
              <a:t>.</a:t>
            </a:r>
          </a:p>
          <a:p>
            <a:pPr algn="just">
              <a:lnSpc>
                <a:spcPct val="120000"/>
              </a:lnSpc>
              <a:defRPr sz="2100">
                <a:latin typeface="American Typewriter"/>
                <a:ea typeface="American Typewriter"/>
                <a:cs typeface="American Typewriter"/>
                <a:sym typeface="American Typewriter"/>
              </a:defRPr>
            </a:pPr>
            <a:r>
              <a:rPr sz="1400" dirty="0" err="1">
                <a:latin typeface="Montserrat" panose="00000500000000000000" pitchFamily="50" charset="0"/>
              </a:rPr>
              <a:t>Puede</a:t>
            </a:r>
            <a:r>
              <a:rPr sz="1400" dirty="0">
                <a:latin typeface="Montserrat" panose="00000500000000000000" pitchFamily="50" charset="0"/>
              </a:rPr>
              <a:t> ser </a:t>
            </a:r>
            <a:r>
              <a:rPr sz="1400" dirty="0" err="1">
                <a:latin typeface="Montserrat" panose="00000500000000000000" pitchFamily="50" charset="0"/>
              </a:rPr>
              <a:t>secundario</a:t>
            </a:r>
            <a:r>
              <a:rPr sz="1400" dirty="0">
                <a:latin typeface="Montserrat" panose="00000500000000000000" pitchFamily="50" charset="0"/>
              </a:rPr>
              <a:t>: </a:t>
            </a:r>
            <a:r>
              <a:rPr sz="1400" dirty="0" err="1">
                <a:latin typeface="Montserrat" panose="00000500000000000000" pitchFamily="50" charset="0"/>
              </a:rPr>
              <a:t>aumento</a:t>
            </a:r>
            <a:r>
              <a:rPr sz="1400" dirty="0">
                <a:latin typeface="Montserrat" panose="00000500000000000000" pitchFamily="50" charset="0"/>
              </a:rPr>
              <a:t> </a:t>
            </a:r>
            <a:r>
              <a:rPr sz="1400" dirty="0" err="1">
                <a:latin typeface="Montserrat" panose="00000500000000000000" pitchFamily="50" charset="0"/>
              </a:rPr>
              <a:t>en</a:t>
            </a:r>
            <a:r>
              <a:rPr sz="1400" dirty="0">
                <a:latin typeface="Montserrat" panose="00000500000000000000" pitchFamily="50" charset="0"/>
              </a:rPr>
              <a:t> </a:t>
            </a:r>
            <a:r>
              <a:rPr sz="1400" dirty="0" err="1">
                <a:latin typeface="Montserrat" panose="00000500000000000000" pitchFamily="50" charset="0"/>
              </a:rPr>
              <a:t>producción</a:t>
            </a:r>
            <a:r>
              <a:rPr sz="1400" dirty="0">
                <a:latin typeface="Montserrat" panose="00000500000000000000" pitchFamily="50" charset="0"/>
              </a:rPr>
              <a:t> (</a:t>
            </a:r>
            <a:r>
              <a:rPr sz="1400" dirty="0" err="1">
                <a:latin typeface="Montserrat" panose="00000500000000000000" pitchFamily="50" charset="0"/>
              </a:rPr>
              <a:t>hipertiroidismo</a:t>
            </a:r>
            <a:r>
              <a:rPr sz="1400" dirty="0">
                <a:latin typeface="Montserrat" panose="00000500000000000000" pitchFamily="50" charset="0"/>
              </a:rPr>
              <a:t>), </a:t>
            </a:r>
            <a:r>
              <a:rPr sz="1400" dirty="0" err="1">
                <a:latin typeface="Montserrat" panose="00000500000000000000" pitchFamily="50" charset="0"/>
              </a:rPr>
              <a:t>aumento</a:t>
            </a:r>
            <a:r>
              <a:rPr sz="1400" dirty="0">
                <a:latin typeface="Montserrat" panose="00000500000000000000" pitchFamily="50" charset="0"/>
              </a:rPr>
              <a:t> </a:t>
            </a:r>
            <a:r>
              <a:rPr sz="1400" dirty="0" err="1">
                <a:latin typeface="Montserrat" panose="00000500000000000000" pitchFamily="50" charset="0"/>
              </a:rPr>
              <a:t>en</a:t>
            </a:r>
            <a:r>
              <a:rPr sz="1400" dirty="0">
                <a:latin typeface="Montserrat" panose="00000500000000000000" pitchFamily="50" charset="0"/>
              </a:rPr>
              <a:t> </a:t>
            </a:r>
            <a:r>
              <a:rPr sz="1400" dirty="0" err="1">
                <a:latin typeface="Montserrat" panose="00000500000000000000" pitchFamily="50" charset="0"/>
              </a:rPr>
              <a:t>liberación</a:t>
            </a:r>
            <a:r>
              <a:rPr sz="1400" dirty="0">
                <a:latin typeface="Montserrat" panose="00000500000000000000" pitchFamily="50" charset="0"/>
              </a:rPr>
              <a:t> </a:t>
            </a:r>
            <a:r>
              <a:rPr sz="1400" dirty="0" err="1">
                <a:latin typeface="Montserrat" panose="00000500000000000000" pitchFamily="50" charset="0"/>
              </a:rPr>
              <a:t>hormonas</a:t>
            </a:r>
            <a:r>
              <a:rPr sz="1400" dirty="0">
                <a:latin typeface="Montserrat" panose="00000500000000000000" pitchFamily="50" charset="0"/>
              </a:rPr>
              <a:t> </a:t>
            </a:r>
            <a:r>
              <a:rPr sz="1400" dirty="0" err="1">
                <a:latin typeface="Montserrat" panose="00000500000000000000" pitchFamily="50" charset="0"/>
              </a:rPr>
              <a:t>preformadas</a:t>
            </a:r>
            <a:r>
              <a:rPr sz="1400" dirty="0">
                <a:latin typeface="Montserrat" panose="00000500000000000000" pitchFamily="50" charset="0"/>
              </a:rPr>
              <a:t> (</a:t>
            </a:r>
            <a:r>
              <a:rPr sz="1400" dirty="0" err="1">
                <a:latin typeface="Montserrat" panose="00000500000000000000" pitchFamily="50" charset="0"/>
              </a:rPr>
              <a:t>tiroiditis</a:t>
            </a:r>
            <a:r>
              <a:rPr sz="1400" dirty="0">
                <a:latin typeface="Montserrat" panose="00000500000000000000" pitchFamily="50" charset="0"/>
              </a:rPr>
              <a:t>) o </a:t>
            </a:r>
            <a:r>
              <a:rPr sz="1400" dirty="0" err="1">
                <a:latin typeface="Montserrat" panose="00000500000000000000" pitchFamily="50" charset="0"/>
              </a:rPr>
              <a:t>exceso</a:t>
            </a:r>
            <a:r>
              <a:rPr sz="1400" dirty="0">
                <a:latin typeface="Montserrat" panose="00000500000000000000" pitchFamily="50" charset="0"/>
              </a:rPr>
              <a:t> de </a:t>
            </a:r>
            <a:r>
              <a:rPr sz="1400" dirty="0" err="1">
                <a:latin typeface="Montserrat" panose="00000500000000000000" pitchFamily="50" charset="0"/>
              </a:rPr>
              <a:t>hormona</a:t>
            </a:r>
            <a:r>
              <a:rPr sz="1400" dirty="0">
                <a:latin typeface="Montserrat" panose="00000500000000000000" pitchFamily="50" charset="0"/>
              </a:rPr>
              <a:t> </a:t>
            </a:r>
            <a:r>
              <a:rPr sz="1400" dirty="0" err="1">
                <a:latin typeface="Montserrat" panose="00000500000000000000" pitchFamily="50" charset="0"/>
              </a:rPr>
              <a:t>exógena</a:t>
            </a:r>
            <a:r>
              <a:rPr sz="1400" dirty="0">
                <a:latin typeface="Montserrat" panose="00000500000000000000" pitchFamily="50" charset="0"/>
              </a:rPr>
              <a:t>.</a:t>
            </a:r>
          </a:p>
          <a:p>
            <a:pPr algn="just">
              <a:lnSpc>
                <a:spcPct val="120000"/>
              </a:lnSpc>
              <a:defRPr sz="2100">
                <a:latin typeface="American Typewriter"/>
                <a:ea typeface="American Typewriter"/>
                <a:cs typeface="American Typewriter"/>
                <a:sym typeface="American Typewriter"/>
              </a:defRPr>
            </a:pPr>
            <a:r>
              <a:rPr sz="1400" dirty="0" err="1">
                <a:latin typeface="Montserrat" panose="00000500000000000000" pitchFamily="50" charset="0"/>
              </a:rPr>
              <a:t>Incidencia</a:t>
            </a:r>
            <a:r>
              <a:rPr sz="1400" dirty="0">
                <a:latin typeface="Montserrat" panose="00000500000000000000" pitchFamily="50" charset="0"/>
              </a:rPr>
              <a:t> 0,2 x 100.000 </a:t>
            </a:r>
            <a:r>
              <a:rPr sz="1400" dirty="0" err="1">
                <a:latin typeface="Montserrat" panose="00000500000000000000" pitchFamily="50" charset="0"/>
              </a:rPr>
              <a:t>habitantes</a:t>
            </a:r>
            <a:r>
              <a:rPr sz="1400" dirty="0">
                <a:latin typeface="Montserrat" panose="00000500000000000000" pitchFamily="50" charset="0"/>
              </a:rPr>
              <a:t>.</a:t>
            </a:r>
          </a:p>
          <a:p>
            <a:pPr algn="just">
              <a:lnSpc>
                <a:spcPct val="120000"/>
              </a:lnSpc>
              <a:defRPr sz="2100">
                <a:latin typeface="American Typewriter"/>
                <a:ea typeface="American Typewriter"/>
                <a:cs typeface="American Typewriter"/>
                <a:sym typeface="American Typewriter"/>
              </a:defRPr>
            </a:pPr>
            <a:r>
              <a:rPr sz="1400" dirty="0">
                <a:latin typeface="Montserrat" panose="00000500000000000000" pitchFamily="50" charset="0"/>
              </a:rPr>
              <a:t>1-2% de los </a:t>
            </a:r>
            <a:r>
              <a:rPr sz="1400" dirty="0" err="1">
                <a:latin typeface="Montserrat" panose="00000500000000000000" pitchFamily="50" charset="0"/>
              </a:rPr>
              <a:t>casos</a:t>
            </a:r>
            <a:r>
              <a:rPr sz="1400" dirty="0">
                <a:latin typeface="Montserrat" panose="00000500000000000000" pitchFamily="50" charset="0"/>
              </a:rPr>
              <a:t> de </a:t>
            </a:r>
            <a:r>
              <a:rPr sz="1400" dirty="0" err="1">
                <a:latin typeface="Montserrat" panose="00000500000000000000" pitchFamily="50" charset="0"/>
              </a:rPr>
              <a:t>pacientes</a:t>
            </a:r>
            <a:r>
              <a:rPr sz="1400" dirty="0">
                <a:latin typeface="Montserrat" panose="00000500000000000000" pitchFamily="50" charset="0"/>
              </a:rPr>
              <a:t> </a:t>
            </a:r>
            <a:r>
              <a:rPr sz="1400" dirty="0" err="1">
                <a:latin typeface="Montserrat" panose="00000500000000000000" pitchFamily="50" charset="0"/>
              </a:rPr>
              <a:t>hospitalizados</a:t>
            </a:r>
            <a:r>
              <a:rPr sz="1400" dirty="0">
                <a:latin typeface="Montserrat" panose="00000500000000000000" pitchFamily="50" charset="0"/>
              </a:rPr>
              <a:t> con </a:t>
            </a:r>
            <a:r>
              <a:rPr sz="1400" dirty="0" err="1">
                <a:latin typeface="Montserrat" panose="00000500000000000000" pitchFamily="50" charset="0"/>
              </a:rPr>
              <a:t>tirotoxicosis</a:t>
            </a:r>
            <a:r>
              <a:rPr sz="1400" dirty="0">
                <a:latin typeface="Montserrat" panose="00000500000000000000" pitchFamily="50" charset="0"/>
              </a:rPr>
              <a:t>.</a:t>
            </a:r>
          </a:p>
          <a:p>
            <a:pPr algn="just">
              <a:lnSpc>
                <a:spcPct val="120000"/>
              </a:lnSpc>
              <a:defRPr sz="2100">
                <a:latin typeface="American Typewriter"/>
                <a:ea typeface="American Typewriter"/>
                <a:cs typeface="American Typewriter"/>
                <a:sym typeface="American Typewriter"/>
              </a:defRPr>
            </a:pPr>
            <a:r>
              <a:rPr sz="1400" dirty="0">
                <a:latin typeface="Montserrat" panose="00000500000000000000" pitchFamily="50" charset="0"/>
              </a:rPr>
              <a:t>Tasa de </a:t>
            </a:r>
            <a:r>
              <a:rPr sz="1400" dirty="0" err="1">
                <a:latin typeface="Montserrat" panose="00000500000000000000" pitchFamily="50" charset="0"/>
              </a:rPr>
              <a:t>mortalidad</a:t>
            </a:r>
            <a:r>
              <a:rPr sz="1400" dirty="0">
                <a:latin typeface="Montserrat" panose="00000500000000000000" pitchFamily="50" charset="0"/>
              </a:rPr>
              <a:t> 10%.</a:t>
            </a:r>
          </a:p>
          <a:p>
            <a:pPr algn="just">
              <a:lnSpc>
                <a:spcPct val="120000"/>
              </a:lnSpc>
              <a:defRPr sz="2100">
                <a:latin typeface="American Typewriter"/>
                <a:ea typeface="American Typewriter"/>
                <a:cs typeface="American Typewriter"/>
                <a:sym typeface="American Typewriter"/>
              </a:defRPr>
            </a:pPr>
            <a:r>
              <a:rPr sz="1400" dirty="0">
                <a:latin typeface="Montserrat" panose="00000500000000000000" pitchFamily="50" charset="0"/>
              </a:rPr>
              <a:t>1993 Butch y </a:t>
            </a:r>
            <a:r>
              <a:rPr sz="1400" dirty="0" err="1">
                <a:latin typeface="Montserrat" panose="00000500000000000000" pitchFamily="50" charset="0"/>
              </a:rPr>
              <a:t>Wartofsky</a:t>
            </a:r>
            <a:r>
              <a:rPr sz="1400" dirty="0">
                <a:latin typeface="Montserrat" panose="00000500000000000000" pitchFamily="50" charset="0"/>
              </a:rPr>
              <a:t>: </a:t>
            </a:r>
            <a:r>
              <a:rPr sz="1400" dirty="0" err="1">
                <a:latin typeface="Montserrat" panose="00000500000000000000" pitchFamily="50" charset="0"/>
              </a:rPr>
              <a:t>clasificación</a:t>
            </a:r>
            <a:r>
              <a:rPr sz="1400" dirty="0">
                <a:latin typeface="Montserrat" panose="00000500000000000000" pitchFamily="50" charset="0"/>
              </a:rPr>
              <a:t> y </a:t>
            </a:r>
            <a:r>
              <a:rPr sz="1400" dirty="0" err="1">
                <a:latin typeface="Montserrat" panose="00000500000000000000" pitchFamily="50" charset="0"/>
              </a:rPr>
              <a:t>severidad</a:t>
            </a:r>
            <a:r>
              <a:rPr sz="1400" dirty="0">
                <a:latin typeface="Montserrat" panose="00000500000000000000" pitchFamily="50" charset="0"/>
              </a:rPr>
              <a:t> de la </a:t>
            </a:r>
            <a:r>
              <a:rPr sz="1400" dirty="0" err="1">
                <a:latin typeface="Montserrat" panose="00000500000000000000" pitchFamily="50" charset="0"/>
              </a:rPr>
              <a:t>tirotoxicosis</a:t>
            </a:r>
            <a:r>
              <a:rPr sz="1400" dirty="0">
                <a:latin typeface="Montserrat" panose="00000500000000000000" pitchFamily="50" charset="0"/>
              </a:rPr>
              <a:t>.</a:t>
            </a:r>
          </a:p>
        </p:txBody>
      </p:sp>
    </p:spTree>
    <p:extLst>
      <p:ext uri="{BB962C8B-B14F-4D97-AF65-F5344CB8AC3E}">
        <p14:creationId xmlns:p14="http://schemas.microsoft.com/office/powerpoint/2010/main" val="815695435"/>
      </p:ext>
    </p:extLst>
  </p:cSld>
  <p:clrMapOvr>
    <a:masterClrMapping/>
  </p:clrMapOvr>
  <mc:AlternateContent xmlns:mc="http://schemas.openxmlformats.org/markup-compatibility/2006" xmlns:p14="http://schemas.microsoft.com/office/powerpoint/2010/main">
    <mc:Choice Requires="p14">
      <p:transition spd="med" p14:dur="600">
        <p14:prism/>
      </p:transition>
    </mc:Choice>
    <mc:Fallback xmlns="" xmlns:m="http://schemas.openxmlformats.org/officeDocument/2006/math" xmlns:a14="http://schemas.microsoft.com/office/drawing/2010/main">
      <p:transition spd="fast">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Generalidades"/>
          <p:cNvSpPr txBox="1">
            <a:spLocks noGrp="1"/>
          </p:cNvSpPr>
          <p:nvPr>
            <p:ph type="title"/>
          </p:nvPr>
        </p:nvSpPr>
        <p:spPr>
          <a:prstGeom prst="rect">
            <a:avLst/>
          </a:prstGeom>
        </p:spPr>
        <p:txBody>
          <a:bodyPr/>
          <a:lstStyle>
            <a:lvl1pPr>
              <a:defRPr sz="4500" b="1">
                <a:latin typeface="American Typewriter"/>
                <a:ea typeface="American Typewriter"/>
                <a:cs typeface="American Typewriter"/>
                <a:sym typeface="American Typewriter"/>
              </a:defRPr>
            </a:lvl1pPr>
          </a:lstStyle>
          <a:p>
            <a:r>
              <a:rPr>
                <a:latin typeface="Montserrat" panose="00000500000000000000" pitchFamily="50" charset="0"/>
              </a:rPr>
              <a:t>Generalidades</a:t>
            </a:r>
          </a:p>
        </p:txBody>
      </p:sp>
      <p:sp>
        <p:nvSpPr>
          <p:cNvPr id="128" name="Pico de presentación 20 a 50 años (mayor prevalencia enfermedad de Graves).…"/>
          <p:cNvSpPr txBox="1">
            <a:spLocks noGrp="1"/>
          </p:cNvSpPr>
          <p:nvPr>
            <p:ph type="body" sz="quarter" idx="1"/>
          </p:nvPr>
        </p:nvSpPr>
        <p:spPr>
          <a:xfrm>
            <a:off x="2410704" y="1480693"/>
            <a:ext cx="9491995" cy="950629"/>
          </a:xfrm>
          <a:prstGeom prst="rect">
            <a:avLst/>
          </a:prstGeom>
        </p:spPr>
        <p:txBody>
          <a:bodyPr>
            <a:normAutofit/>
          </a:bodyPr>
          <a:lstStyle/>
          <a:p>
            <a:pPr algn="just">
              <a:lnSpc>
                <a:spcPct val="120000"/>
              </a:lnSpc>
              <a:defRPr sz="2100">
                <a:latin typeface="American Typewriter"/>
                <a:ea typeface="American Typewriter"/>
                <a:cs typeface="American Typewriter"/>
                <a:sym typeface="American Typewriter"/>
              </a:defRPr>
            </a:pPr>
            <a:r>
              <a:rPr sz="1600" dirty="0">
                <a:latin typeface="Montserrat" panose="00000500000000000000" pitchFamily="50" charset="0"/>
              </a:rPr>
              <a:t>Pico de </a:t>
            </a:r>
            <a:r>
              <a:rPr sz="1600" dirty="0" err="1">
                <a:latin typeface="Montserrat" panose="00000500000000000000" pitchFamily="50" charset="0"/>
              </a:rPr>
              <a:t>presentación</a:t>
            </a:r>
            <a:r>
              <a:rPr sz="1600" dirty="0">
                <a:latin typeface="Montserrat" panose="00000500000000000000" pitchFamily="50" charset="0"/>
              </a:rPr>
              <a:t> 20 a 50 </a:t>
            </a:r>
            <a:r>
              <a:rPr sz="1600" dirty="0" err="1">
                <a:latin typeface="Montserrat" panose="00000500000000000000" pitchFamily="50" charset="0"/>
              </a:rPr>
              <a:t>años</a:t>
            </a:r>
            <a:r>
              <a:rPr sz="1600" dirty="0">
                <a:latin typeface="Montserrat" panose="00000500000000000000" pitchFamily="50" charset="0"/>
              </a:rPr>
              <a:t> (mayor </a:t>
            </a:r>
            <a:r>
              <a:rPr sz="1600" dirty="0" err="1">
                <a:latin typeface="Montserrat" panose="00000500000000000000" pitchFamily="50" charset="0"/>
              </a:rPr>
              <a:t>prevalencia</a:t>
            </a:r>
            <a:r>
              <a:rPr sz="1600" dirty="0">
                <a:latin typeface="Montserrat" panose="00000500000000000000" pitchFamily="50" charset="0"/>
              </a:rPr>
              <a:t> </a:t>
            </a:r>
            <a:r>
              <a:rPr sz="1600" dirty="0" err="1">
                <a:latin typeface="Montserrat" panose="00000500000000000000" pitchFamily="50" charset="0"/>
              </a:rPr>
              <a:t>enfermedad</a:t>
            </a:r>
            <a:r>
              <a:rPr sz="1600" dirty="0">
                <a:latin typeface="Montserrat" panose="00000500000000000000" pitchFamily="50" charset="0"/>
              </a:rPr>
              <a:t> de Graves).</a:t>
            </a:r>
          </a:p>
          <a:p>
            <a:pPr algn="just">
              <a:lnSpc>
                <a:spcPct val="120000"/>
              </a:lnSpc>
              <a:defRPr sz="2100">
                <a:latin typeface="American Typewriter"/>
                <a:ea typeface="American Typewriter"/>
                <a:cs typeface="American Typewriter"/>
                <a:sym typeface="American Typewriter"/>
              </a:defRPr>
            </a:pPr>
            <a:r>
              <a:rPr sz="1600" dirty="0">
                <a:latin typeface="Montserrat" panose="00000500000000000000" pitchFamily="50" charset="0"/>
              </a:rPr>
              <a:t>Más </a:t>
            </a:r>
            <a:r>
              <a:rPr sz="1600" dirty="0" err="1">
                <a:latin typeface="Montserrat" panose="00000500000000000000" pitchFamily="50" charset="0"/>
              </a:rPr>
              <a:t>frecuente</a:t>
            </a:r>
            <a:r>
              <a:rPr sz="1600" dirty="0">
                <a:latin typeface="Montserrat" panose="00000500000000000000" pitchFamily="50" charset="0"/>
              </a:rPr>
              <a:t> </a:t>
            </a:r>
            <a:r>
              <a:rPr sz="1600" dirty="0" err="1">
                <a:latin typeface="Montserrat" panose="00000500000000000000" pitchFamily="50" charset="0"/>
              </a:rPr>
              <a:t>en</a:t>
            </a:r>
            <a:r>
              <a:rPr sz="1600" dirty="0">
                <a:latin typeface="Montserrat" panose="00000500000000000000" pitchFamily="50" charset="0"/>
              </a:rPr>
              <a:t> g</a:t>
            </a:r>
            <a:r>
              <a:rPr lang="es-CO" sz="1600" dirty="0">
                <a:latin typeface="Montserrat" panose="00000500000000000000" pitchFamily="50" charset="0"/>
              </a:rPr>
              <a:t>é</a:t>
            </a:r>
            <a:r>
              <a:rPr sz="1600" dirty="0" err="1">
                <a:latin typeface="Montserrat" panose="00000500000000000000" pitchFamily="50" charset="0"/>
              </a:rPr>
              <a:t>nero</a:t>
            </a:r>
            <a:r>
              <a:rPr sz="1600" dirty="0">
                <a:latin typeface="Montserrat" panose="00000500000000000000" pitchFamily="50" charset="0"/>
              </a:rPr>
              <a:t> </a:t>
            </a:r>
            <a:r>
              <a:rPr sz="1600" dirty="0" err="1">
                <a:latin typeface="Montserrat" panose="00000500000000000000" pitchFamily="50" charset="0"/>
              </a:rPr>
              <a:t>femenino</a:t>
            </a:r>
            <a:r>
              <a:rPr sz="1600" dirty="0">
                <a:latin typeface="Montserrat" panose="00000500000000000000" pitchFamily="50" charset="0"/>
              </a:rPr>
              <a:t>.</a:t>
            </a:r>
          </a:p>
        </p:txBody>
      </p:sp>
      <p:pic>
        <p:nvPicPr>
          <p:cNvPr id="130" name="Imagen" descr="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50941" y="2511551"/>
            <a:ext cx="4702859" cy="3193879"/>
          </a:xfrm>
          <a:prstGeom prst="rect">
            <a:avLst/>
          </a:prstGeom>
          <a:ln w="12700">
            <a:miter lim="400000"/>
          </a:ln>
        </p:spPr>
      </p:pic>
    </p:spTree>
    <p:extLst>
      <p:ext uri="{BB962C8B-B14F-4D97-AF65-F5344CB8AC3E}">
        <p14:creationId xmlns:p14="http://schemas.microsoft.com/office/powerpoint/2010/main" val="2938337181"/>
      </p:ext>
    </p:extLst>
  </p:cSld>
  <p:clrMapOvr>
    <a:masterClrMapping/>
  </p:clrMapOvr>
  <mc:AlternateContent xmlns:mc="http://schemas.openxmlformats.org/markup-compatibility/2006" xmlns:p14="http://schemas.microsoft.com/office/powerpoint/2010/main">
    <mc:Choice Requires="p14">
      <p:transition spd="med" p14:dur="600">
        <p14:prism/>
      </p:transition>
    </mc:Choice>
    <mc:Fallback xmlns="" xmlns:m="http://schemas.openxmlformats.org/officeDocument/2006/math" xmlns:a14="http://schemas.microsoft.com/office/drawing/2010/main">
      <p:transition spd="fast">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Etiología"/>
          <p:cNvSpPr txBox="1">
            <a:spLocks noGrp="1"/>
          </p:cNvSpPr>
          <p:nvPr>
            <p:ph type="title"/>
          </p:nvPr>
        </p:nvSpPr>
        <p:spPr>
          <a:prstGeom prst="rect">
            <a:avLst/>
          </a:prstGeom>
        </p:spPr>
        <p:txBody>
          <a:bodyPr/>
          <a:lstStyle>
            <a:lvl1pPr>
              <a:defRPr sz="4500" b="1">
                <a:latin typeface="American Typewriter"/>
                <a:ea typeface="American Typewriter"/>
                <a:cs typeface="American Typewriter"/>
                <a:sym typeface="American Typewriter"/>
              </a:defRPr>
            </a:lvl1pPr>
          </a:lstStyle>
          <a:p>
            <a:r>
              <a:rPr>
                <a:latin typeface="Montserrat" panose="00000500000000000000" pitchFamily="50" charset="0"/>
              </a:rPr>
              <a:t>Etiología</a:t>
            </a:r>
          </a:p>
        </p:txBody>
      </p:sp>
      <p:sp>
        <p:nvSpPr>
          <p:cNvPr id="133" name="Enfermedad de Graves (Hipertioridismo primario autoinmune - Bocio difuso) 60-80%.…"/>
          <p:cNvSpPr txBox="1">
            <a:spLocks noGrp="1"/>
          </p:cNvSpPr>
          <p:nvPr>
            <p:ph type="body" idx="1"/>
          </p:nvPr>
        </p:nvSpPr>
        <p:spPr>
          <a:xfrm>
            <a:off x="4387453" y="1690688"/>
            <a:ext cx="7804547" cy="4420196"/>
          </a:xfrm>
          <a:prstGeom prst="rect">
            <a:avLst/>
          </a:prstGeom>
        </p:spPr>
        <p:txBody>
          <a:bodyPr>
            <a:normAutofit fontScale="70000" lnSpcReduction="20000"/>
          </a:bodyPr>
          <a:lstStyle/>
          <a:p>
            <a:pPr marL="234396" indent="-234396" defTabSz="308063">
              <a:lnSpc>
                <a:spcPct val="120000"/>
              </a:lnSpc>
              <a:spcBef>
                <a:spcPts val="2180"/>
              </a:spcBef>
              <a:defRPr sz="1875">
                <a:latin typeface="American Typewriter"/>
                <a:ea typeface="American Typewriter"/>
                <a:cs typeface="American Typewriter"/>
                <a:sym typeface="American Typewriter"/>
              </a:defRPr>
            </a:pPr>
            <a:r>
              <a:rPr dirty="0" err="1">
                <a:latin typeface="Montserrat" panose="00000500000000000000" pitchFamily="50" charset="0"/>
              </a:rPr>
              <a:t>Enfermedad</a:t>
            </a:r>
            <a:r>
              <a:rPr dirty="0">
                <a:latin typeface="Montserrat" panose="00000500000000000000" pitchFamily="50" charset="0"/>
              </a:rPr>
              <a:t> de Graves (</a:t>
            </a:r>
            <a:r>
              <a:rPr dirty="0" err="1">
                <a:latin typeface="Montserrat" panose="00000500000000000000" pitchFamily="50" charset="0"/>
              </a:rPr>
              <a:t>Hipertioridismo</a:t>
            </a:r>
            <a:r>
              <a:rPr dirty="0">
                <a:latin typeface="Montserrat" panose="00000500000000000000" pitchFamily="50" charset="0"/>
              </a:rPr>
              <a:t> </a:t>
            </a:r>
            <a:r>
              <a:rPr dirty="0" err="1">
                <a:latin typeface="Montserrat" panose="00000500000000000000" pitchFamily="50" charset="0"/>
              </a:rPr>
              <a:t>primario</a:t>
            </a:r>
            <a:r>
              <a:rPr dirty="0">
                <a:latin typeface="Montserrat" panose="00000500000000000000" pitchFamily="50" charset="0"/>
              </a:rPr>
              <a:t> </a:t>
            </a:r>
            <a:r>
              <a:rPr dirty="0" err="1">
                <a:latin typeface="Montserrat" panose="00000500000000000000" pitchFamily="50" charset="0"/>
              </a:rPr>
              <a:t>autoinmune</a:t>
            </a:r>
            <a:r>
              <a:rPr dirty="0">
                <a:latin typeface="Montserrat" panose="00000500000000000000" pitchFamily="50" charset="0"/>
              </a:rPr>
              <a:t> - </a:t>
            </a:r>
            <a:r>
              <a:rPr dirty="0" err="1">
                <a:latin typeface="Montserrat" panose="00000500000000000000" pitchFamily="50" charset="0"/>
              </a:rPr>
              <a:t>Bocio</a:t>
            </a:r>
            <a:r>
              <a:rPr dirty="0">
                <a:latin typeface="Montserrat" panose="00000500000000000000" pitchFamily="50" charset="0"/>
              </a:rPr>
              <a:t> </a:t>
            </a:r>
            <a:r>
              <a:rPr dirty="0" err="1">
                <a:latin typeface="Montserrat" panose="00000500000000000000" pitchFamily="50" charset="0"/>
              </a:rPr>
              <a:t>difuso</a:t>
            </a:r>
            <a:r>
              <a:rPr dirty="0">
                <a:latin typeface="Montserrat" panose="00000500000000000000" pitchFamily="50" charset="0"/>
              </a:rPr>
              <a:t>) 60-80%.</a:t>
            </a:r>
          </a:p>
          <a:p>
            <a:pPr marL="234396" indent="-234396" defTabSz="308063">
              <a:lnSpc>
                <a:spcPct val="120000"/>
              </a:lnSpc>
              <a:spcBef>
                <a:spcPts val="2180"/>
              </a:spcBef>
              <a:defRPr sz="1875">
                <a:latin typeface="American Typewriter"/>
                <a:ea typeface="American Typewriter"/>
                <a:cs typeface="American Typewriter"/>
                <a:sym typeface="American Typewriter"/>
              </a:defRPr>
            </a:pPr>
            <a:r>
              <a:rPr dirty="0" err="1">
                <a:latin typeface="Montserrat" panose="00000500000000000000" pitchFamily="50" charset="0"/>
              </a:rPr>
              <a:t>Bocio</a:t>
            </a:r>
            <a:r>
              <a:rPr dirty="0">
                <a:latin typeface="Montserrat" panose="00000500000000000000" pitchFamily="50" charset="0"/>
              </a:rPr>
              <a:t> multinodular </a:t>
            </a:r>
            <a:r>
              <a:rPr dirty="0" err="1">
                <a:latin typeface="Montserrat" panose="00000500000000000000" pitchFamily="50" charset="0"/>
              </a:rPr>
              <a:t>tóxico</a:t>
            </a:r>
            <a:r>
              <a:rPr dirty="0">
                <a:latin typeface="Montserrat" panose="00000500000000000000" pitchFamily="50" charset="0"/>
              </a:rPr>
              <a:t> (&gt; 50 </a:t>
            </a:r>
            <a:r>
              <a:rPr dirty="0" err="1">
                <a:latin typeface="Montserrat" panose="00000500000000000000" pitchFamily="50" charset="0"/>
              </a:rPr>
              <a:t>años</a:t>
            </a:r>
            <a:r>
              <a:rPr dirty="0">
                <a:latin typeface="Montserrat" panose="00000500000000000000" pitchFamily="50" charset="0"/>
              </a:rPr>
              <a:t>) 10-15%.</a:t>
            </a:r>
          </a:p>
          <a:p>
            <a:pPr marL="234396" indent="-234396" defTabSz="308063">
              <a:lnSpc>
                <a:spcPct val="120000"/>
              </a:lnSpc>
              <a:spcBef>
                <a:spcPts val="2180"/>
              </a:spcBef>
              <a:defRPr sz="1875">
                <a:latin typeface="American Typewriter"/>
                <a:ea typeface="American Typewriter"/>
                <a:cs typeface="American Typewriter"/>
                <a:sym typeface="American Typewriter"/>
              </a:defRPr>
            </a:pPr>
            <a:r>
              <a:rPr dirty="0">
                <a:latin typeface="Montserrat" panose="00000500000000000000" pitchFamily="50" charset="0"/>
              </a:rPr>
              <a:t>Adenoma </a:t>
            </a:r>
            <a:r>
              <a:rPr dirty="0" err="1">
                <a:latin typeface="Montserrat" panose="00000500000000000000" pitchFamily="50" charset="0"/>
              </a:rPr>
              <a:t>tóxico</a:t>
            </a:r>
            <a:r>
              <a:rPr dirty="0">
                <a:latin typeface="Montserrat" panose="00000500000000000000" pitchFamily="50" charset="0"/>
              </a:rPr>
              <a:t> (</a:t>
            </a:r>
            <a:r>
              <a:rPr dirty="0" err="1">
                <a:latin typeface="Montserrat" panose="00000500000000000000" pitchFamily="50" charset="0"/>
              </a:rPr>
              <a:t>Jóvenes</a:t>
            </a:r>
            <a:r>
              <a:rPr dirty="0">
                <a:latin typeface="Montserrat" panose="00000500000000000000" pitchFamily="50" charset="0"/>
              </a:rPr>
              <a:t>) 3-5%.</a:t>
            </a:r>
          </a:p>
          <a:p>
            <a:pPr marL="234396" indent="-234396" defTabSz="308063">
              <a:lnSpc>
                <a:spcPct val="120000"/>
              </a:lnSpc>
              <a:spcBef>
                <a:spcPts val="2180"/>
              </a:spcBef>
              <a:defRPr sz="1875">
                <a:latin typeface="American Typewriter"/>
                <a:ea typeface="American Typewriter"/>
                <a:cs typeface="American Typewriter"/>
                <a:sym typeface="American Typewriter"/>
              </a:defRPr>
            </a:pPr>
            <a:r>
              <a:rPr dirty="0" err="1">
                <a:latin typeface="Montserrat" panose="00000500000000000000" pitchFamily="50" charset="0"/>
              </a:rPr>
              <a:t>Tiroiditis</a:t>
            </a:r>
            <a:r>
              <a:rPr dirty="0">
                <a:latin typeface="Montserrat" panose="00000500000000000000" pitchFamily="50" charset="0"/>
              </a:rPr>
              <a:t> (</a:t>
            </a:r>
            <a:r>
              <a:rPr dirty="0" err="1">
                <a:latin typeface="Montserrat" panose="00000500000000000000" pitchFamily="50" charset="0"/>
              </a:rPr>
              <a:t>Tirotoxicosis</a:t>
            </a:r>
            <a:r>
              <a:rPr dirty="0">
                <a:latin typeface="Montserrat" panose="00000500000000000000" pitchFamily="50" charset="0"/>
              </a:rPr>
              <a:t> </a:t>
            </a:r>
            <a:r>
              <a:rPr dirty="0" err="1">
                <a:latin typeface="Montserrat" panose="00000500000000000000" pitchFamily="50" charset="0"/>
              </a:rPr>
              <a:t>transitoria</a:t>
            </a:r>
            <a:r>
              <a:rPr dirty="0">
                <a:latin typeface="Montserrat" panose="00000500000000000000" pitchFamily="50" charset="0"/>
              </a:rPr>
              <a:t>) 15-20%.</a:t>
            </a:r>
          </a:p>
          <a:p>
            <a:pPr marL="234396" indent="-234396" defTabSz="308063">
              <a:lnSpc>
                <a:spcPct val="120000"/>
              </a:lnSpc>
              <a:spcBef>
                <a:spcPts val="2180"/>
              </a:spcBef>
              <a:defRPr sz="1875">
                <a:latin typeface="American Typewriter"/>
                <a:ea typeface="American Typewriter"/>
                <a:cs typeface="American Typewriter"/>
                <a:sym typeface="American Typewriter"/>
              </a:defRPr>
            </a:pPr>
            <a:r>
              <a:rPr dirty="0" err="1">
                <a:latin typeface="Montserrat" panose="00000500000000000000" pitchFamily="50" charset="0"/>
              </a:rPr>
              <a:t>Estruma</a:t>
            </a:r>
            <a:r>
              <a:rPr dirty="0">
                <a:latin typeface="Montserrat" panose="00000500000000000000" pitchFamily="50" charset="0"/>
              </a:rPr>
              <a:t> </a:t>
            </a:r>
            <a:r>
              <a:rPr dirty="0" err="1">
                <a:latin typeface="Montserrat" panose="00000500000000000000" pitchFamily="50" charset="0"/>
              </a:rPr>
              <a:t>ovárico</a:t>
            </a:r>
            <a:r>
              <a:rPr dirty="0">
                <a:latin typeface="Montserrat" panose="00000500000000000000" pitchFamily="50" charset="0"/>
              </a:rPr>
              <a:t> (</a:t>
            </a:r>
            <a:r>
              <a:rPr dirty="0" err="1">
                <a:latin typeface="Montserrat" panose="00000500000000000000" pitchFamily="50" charset="0"/>
              </a:rPr>
              <a:t>función</a:t>
            </a:r>
            <a:r>
              <a:rPr dirty="0">
                <a:latin typeface="Montserrat" panose="00000500000000000000" pitchFamily="50" charset="0"/>
              </a:rPr>
              <a:t> </a:t>
            </a:r>
            <a:r>
              <a:rPr dirty="0" err="1">
                <a:latin typeface="Montserrat" panose="00000500000000000000" pitchFamily="50" charset="0"/>
              </a:rPr>
              <a:t>tiroidea</a:t>
            </a:r>
            <a:r>
              <a:rPr dirty="0">
                <a:latin typeface="Montserrat" panose="00000500000000000000" pitchFamily="50" charset="0"/>
              </a:rPr>
              <a:t> </a:t>
            </a:r>
            <a:r>
              <a:rPr dirty="0" err="1">
                <a:latin typeface="Montserrat" panose="00000500000000000000" pitchFamily="50" charset="0"/>
              </a:rPr>
              <a:t>autónoma</a:t>
            </a:r>
            <a:r>
              <a:rPr dirty="0">
                <a:latin typeface="Montserrat" panose="00000500000000000000" pitchFamily="50" charset="0"/>
              </a:rPr>
              <a:t> - teratoma).</a:t>
            </a:r>
          </a:p>
          <a:p>
            <a:pPr marL="234396" indent="-234396" defTabSz="308063">
              <a:lnSpc>
                <a:spcPct val="120000"/>
              </a:lnSpc>
              <a:spcBef>
                <a:spcPts val="2180"/>
              </a:spcBef>
              <a:defRPr sz="1875">
                <a:latin typeface="American Typewriter"/>
                <a:ea typeface="American Typewriter"/>
                <a:cs typeface="American Typewriter"/>
                <a:sym typeface="American Typewriter"/>
              </a:defRPr>
            </a:pPr>
            <a:r>
              <a:rPr dirty="0" err="1">
                <a:latin typeface="Montserrat" panose="00000500000000000000" pitchFamily="50" charset="0"/>
              </a:rPr>
              <a:t>Hipertiroidismo</a:t>
            </a:r>
            <a:r>
              <a:rPr dirty="0">
                <a:latin typeface="Montserrat" panose="00000500000000000000" pitchFamily="50" charset="0"/>
              </a:rPr>
              <a:t> </a:t>
            </a:r>
            <a:r>
              <a:rPr dirty="0" err="1">
                <a:latin typeface="Montserrat" panose="00000500000000000000" pitchFamily="50" charset="0"/>
              </a:rPr>
              <a:t>inducido</a:t>
            </a:r>
            <a:r>
              <a:rPr dirty="0">
                <a:latin typeface="Montserrat" panose="00000500000000000000" pitchFamily="50" charset="0"/>
              </a:rPr>
              <a:t> por </a:t>
            </a:r>
            <a:r>
              <a:rPr dirty="0" err="1">
                <a:latin typeface="Montserrat" panose="00000500000000000000" pitchFamily="50" charset="0"/>
              </a:rPr>
              <a:t>tumores</a:t>
            </a:r>
            <a:r>
              <a:rPr dirty="0">
                <a:latin typeface="Montserrat" panose="00000500000000000000" pitchFamily="50" charset="0"/>
              </a:rPr>
              <a:t> </a:t>
            </a:r>
            <a:r>
              <a:rPr dirty="0" err="1">
                <a:latin typeface="Montserrat" panose="00000500000000000000" pitchFamily="50" charset="0"/>
              </a:rPr>
              <a:t>hipofisiarios</a:t>
            </a:r>
            <a:r>
              <a:rPr dirty="0">
                <a:latin typeface="Montserrat" panose="00000500000000000000" pitchFamily="50" charset="0"/>
              </a:rPr>
              <a:t> </a:t>
            </a:r>
            <a:r>
              <a:rPr dirty="0" err="1">
                <a:latin typeface="Montserrat" panose="00000500000000000000" pitchFamily="50" charset="0"/>
              </a:rPr>
              <a:t>productores</a:t>
            </a:r>
            <a:r>
              <a:rPr dirty="0">
                <a:latin typeface="Montserrat" panose="00000500000000000000" pitchFamily="50" charset="0"/>
              </a:rPr>
              <a:t> de TSH.</a:t>
            </a:r>
          </a:p>
          <a:p>
            <a:pPr marL="234396" indent="-234396" defTabSz="308063">
              <a:lnSpc>
                <a:spcPct val="120000"/>
              </a:lnSpc>
              <a:spcBef>
                <a:spcPts val="2180"/>
              </a:spcBef>
              <a:defRPr sz="1875">
                <a:latin typeface="American Typewriter"/>
                <a:ea typeface="American Typewriter"/>
                <a:cs typeface="American Typewriter"/>
                <a:sym typeface="American Typewriter"/>
              </a:defRPr>
            </a:pPr>
            <a:r>
              <a:rPr dirty="0" err="1">
                <a:latin typeface="Montserrat" panose="00000500000000000000" pitchFamily="50" charset="0"/>
              </a:rPr>
              <a:t>Cáncer</a:t>
            </a:r>
            <a:r>
              <a:rPr dirty="0">
                <a:latin typeface="Montserrat" panose="00000500000000000000" pitchFamily="50" charset="0"/>
              </a:rPr>
              <a:t> </a:t>
            </a:r>
            <a:r>
              <a:rPr dirty="0" err="1">
                <a:latin typeface="Montserrat" panose="00000500000000000000" pitchFamily="50" charset="0"/>
              </a:rPr>
              <a:t>tiroideo</a:t>
            </a:r>
            <a:r>
              <a:rPr dirty="0">
                <a:latin typeface="Montserrat" panose="00000500000000000000" pitchFamily="50" charset="0"/>
              </a:rPr>
              <a:t> </a:t>
            </a:r>
            <a:r>
              <a:rPr dirty="0" err="1">
                <a:latin typeface="Montserrat" panose="00000500000000000000" pitchFamily="50" charset="0"/>
              </a:rPr>
              <a:t>folicular</a:t>
            </a:r>
            <a:r>
              <a:rPr dirty="0">
                <a:latin typeface="Montserrat" panose="00000500000000000000" pitchFamily="50" charset="0"/>
              </a:rPr>
              <a:t> con </a:t>
            </a:r>
            <a:r>
              <a:rPr dirty="0" err="1">
                <a:latin typeface="Montserrat" panose="00000500000000000000" pitchFamily="50" charset="0"/>
              </a:rPr>
              <a:t>metástasis</a:t>
            </a:r>
            <a:r>
              <a:rPr dirty="0">
                <a:latin typeface="Montserrat" panose="00000500000000000000" pitchFamily="50" charset="0"/>
              </a:rPr>
              <a:t> </a:t>
            </a:r>
            <a:r>
              <a:rPr dirty="0" err="1">
                <a:latin typeface="Montserrat" panose="00000500000000000000" pitchFamily="50" charset="0"/>
              </a:rPr>
              <a:t>productora</a:t>
            </a:r>
            <a:r>
              <a:rPr dirty="0">
                <a:latin typeface="Montserrat" panose="00000500000000000000" pitchFamily="50" charset="0"/>
              </a:rPr>
              <a:t> de </a:t>
            </a:r>
            <a:r>
              <a:rPr dirty="0" err="1">
                <a:latin typeface="Montserrat" panose="00000500000000000000" pitchFamily="50" charset="0"/>
              </a:rPr>
              <a:t>hormona</a:t>
            </a:r>
            <a:r>
              <a:rPr dirty="0">
                <a:latin typeface="Montserrat" panose="00000500000000000000" pitchFamily="50" charset="0"/>
              </a:rPr>
              <a:t>.</a:t>
            </a:r>
          </a:p>
          <a:p>
            <a:pPr marL="234396" indent="-234396" defTabSz="308063">
              <a:lnSpc>
                <a:spcPct val="120000"/>
              </a:lnSpc>
              <a:spcBef>
                <a:spcPts val="2180"/>
              </a:spcBef>
              <a:defRPr sz="1875">
                <a:latin typeface="American Typewriter"/>
                <a:ea typeface="American Typewriter"/>
                <a:cs typeface="American Typewriter"/>
                <a:sym typeface="American Typewriter"/>
              </a:defRPr>
            </a:pPr>
            <a:r>
              <a:rPr dirty="0" err="1">
                <a:latin typeface="Montserrat" panose="00000500000000000000" pitchFamily="50" charset="0"/>
              </a:rPr>
              <a:t>Tirotoxicosis</a:t>
            </a:r>
            <a:r>
              <a:rPr dirty="0">
                <a:latin typeface="Montserrat" panose="00000500000000000000" pitchFamily="50" charset="0"/>
              </a:rPr>
              <a:t> </a:t>
            </a:r>
            <a:r>
              <a:rPr dirty="0" err="1">
                <a:latin typeface="Montserrat" panose="00000500000000000000" pitchFamily="50" charset="0"/>
              </a:rPr>
              <a:t>iatrogénica</a:t>
            </a:r>
            <a:r>
              <a:rPr dirty="0">
                <a:latin typeface="Montserrat" panose="00000500000000000000" pitchFamily="50" charset="0"/>
              </a:rPr>
              <a:t> </a:t>
            </a:r>
            <a:r>
              <a:rPr dirty="0" err="1">
                <a:latin typeface="Montserrat" panose="00000500000000000000" pitchFamily="50" charset="0"/>
              </a:rPr>
              <a:t>facticia</a:t>
            </a:r>
            <a:r>
              <a:rPr dirty="0">
                <a:latin typeface="Montserrat" panose="00000500000000000000" pitchFamily="50" charset="0"/>
              </a:rPr>
              <a:t> (</a:t>
            </a:r>
            <a:r>
              <a:rPr dirty="0" err="1">
                <a:latin typeface="Montserrat" panose="00000500000000000000" pitchFamily="50" charset="0"/>
              </a:rPr>
              <a:t>hormona</a:t>
            </a:r>
            <a:r>
              <a:rPr dirty="0">
                <a:latin typeface="Montserrat" panose="00000500000000000000" pitchFamily="50" charset="0"/>
              </a:rPr>
              <a:t> </a:t>
            </a:r>
            <a:r>
              <a:rPr dirty="0" err="1">
                <a:latin typeface="Montserrat" panose="00000500000000000000" pitchFamily="50" charset="0"/>
              </a:rPr>
              <a:t>exógena</a:t>
            </a:r>
            <a:r>
              <a:rPr dirty="0">
                <a:latin typeface="Montserrat" panose="00000500000000000000" pitchFamily="50" charset="0"/>
              </a:rPr>
              <a:t>).</a:t>
            </a:r>
          </a:p>
          <a:p>
            <a:pPr marL="234396" indent="-234396" defTabSz="308063">
              <a:lnSpc>
                <a:spcPct val="120000"/>
              </a:lnSpc>
              <a:spcBef>
                <a:spcPts val="2180"/>
              </a:spcBef>
              <a:defRPr sz="1875">
                <a:latin typeface="American Typewriter"/>
                <a:ea typeface="American Typewriter"/>
                <a:cs typeface="American Typewriter"/>
                <a:sym typeface="American Typewriter"/>
              </a:defRPr>
            </a:pPr>
            <a:r>
              <a:rPr dirty="0" err="1">
                <a:latin typeface="Montserrat" panose="00000500000000000000" pitchFamily="50" charset="0"/>
              </a:rPr>
              <a:t>Suplementos</a:t>
            </a:r>
            <a:r>
              <a:rPr dirty="0">
                <a:latin typeface="Montserrat" panose="00000500000000000000" pitchFamily="50" charset="0"/>
              </a:rPr>
              <a:t> </a:t>
            </a:r>
            <a:r>
              <a:rPr dirty="0" err="1">
                <a:latin typeface="Montserrat" panose="00000500000000000000" pitchFamily="50" charset="0"/>
              </a:rPr>
              <a:t>dietéticos</a:t>
            </a:r>
            <a:r>
              <a:rPr dirty="0">
                <a:latin typeface="Montserrat" panose="00000500000000000000" pitchFamily="50" charset="0"/>
              </a:rPr>
              <a:t> </a:t>
            </a:r>
            <a:r>
              <a:rPr dirty="0" err="1">
                <a:latin typeface="Montserrat" panose="00000500000000000000" pitchFamily="50" charset="0"/>
              </a:rPr>
              <a:t>hormona</a:t>
            </a:r>
            <a:r>
              <a:rPr dirty="0">
                <a:latin typeface="Montserrat" panose="00000500000000000000" pitchFamily="50" charset="0"/>
              </a:rPr>
              <a:t> </a:t>
            </a:r>
            <a:r>
              <a:rPr dirty="0" err="1">
                <a:latin typeface="Montserrat" panose="00000500000000000000" pitchFamily="50" charset="0"/>
              </a:rPr>
              <a:t>tiroidea</a:t>
            </a:r>
            <a:r>
              <a:rPr dirty="0">
                <a:latin typeface="Montserrat" panose="00000500000000000000" pitchFamily="50" charset="0"/>
              </a:rPr>
              <a:t>.</a:t>
            </a:r>
          </a:p>
        </p:txBody>
      </p:sp>
    </p:spTree>
    <p:extLst>
      <p:ext uri="{BB962C8B-B14F-4D97-AF65-F5344CB8AC3E}">
        <p14:creationId xmlns:p14="http://schemas.microsoft.com/office/powerpoint/2010/main" val="3281755436"/>
      </p:ext>
    </p:extLst>
  </p:cSld>
  <p:clrMapOvr>
    <a:masterClrMapping/>
  </p:clrMapOvr>
  <mc:AlternateContent xmlns:mc="http://schemas.openxmlformats.org/markup-compatibility/2006" xmlns:p14="http://schemas.microsoft.com/office/powerpoint/2010/main">
    <mc:Choice Requires="p14">
      <p:transition spd="med" p14:dur="600">
        <p14:prism/>
      </p:transition>
    </mc:Choice>
    <mc:Fallback xmlns="" xmlns:m="http://schemas.openxmlformats.org/officeDocument/2006/math" xmlns:a14="http://schemas.microsoft.com/office/drawing/2010/main">
      <p:transition spd="fast">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Factores desencadenantes"/>
          <p:cNvSpPr txBox="1">
            <a:spLocks noGrp="1"/>
          </p:cNvSpPr>
          <p:nvPr>
            <p:ph type="title"/>
          </p:nvPr>
        </p:nvSpPr>
        <p:spPr>
          <a:prstGeom prst="rect">
            <a:avLst/>
          </a:prstGeom>
        </p:spPr>
        <p:txBody>
          <a:bodyPr/>
          <a:lstStyle>
            <a:lvl1pPr>
              <a:defRPr sz="4500" b="1">
                <a:latin typeface="American Typewriter"/>
                <a:ea typeface="American Typewriter"/>
                <a:cs typeface="American Typewriter"/>
                <a:sym typeface="American Typewriter"/>
              </a:defRPr>
            </a:lvl1pPr>
          </a:lstStyle>
          <a:p>
            <a:r>
              <a:rPr dirty="0" err="1">
                <a:latin typeface="Montserrat" panose="00000500000000000000" pitchFamily="50" charset="0"/>
              </a:rPr>
              <a:t>Factores</a:t>
            </a:r>
            <a:r>
              <a:rPr dirty="0">
                <a:latin typeface="Montserrat" panose="00000500000000000000" pitchFamily="50" charset="0"/>
              </a:rPr>
              <a:t> </a:t>
            </a:r>
            <a:r>
              <a:rPr dirty="0" err="1">
                <a:latin typeface="Montserrat" panose="00000500000000000000" pitchFamily="50" charset="0"/>
              </a:rPr>
              <a:t>desencadenantes</a:t>
            </a:r>
            <a:endParaRPr dirty="0">
              <a:latin typeface="Montserrat" panose="00000500000000000000" pitchFamily="50" charset="0"/>
            </a:endParaRPr>
          </a:p>
        </p:txBody>
      </p:sp>
      <p:sp>
        <p:nvSpPr>
          <p:cNvPr id="137" name="Infecciones.…"/>
          <p:cNvSpPr txBox="1">
            <a:spLocks noGrp="1"/>
          </p:cNvSpPr>
          <p:nvPr>
            <p:ph type="body" idx="1"/>
          </p:nvPr>
        </p:nvSpPr>
        <p:spPr>
          <a:xfrm>
            <a:off x="4992308" y="1690688"/>
            <a:ext cx="7033590" cy="4530725"/>
          </a:xfrm>
          <a:prstGeom prst="rect">
            <a:avLst/>
          </a:prstGeom>
        </p:spPr>
        <p:txBody>
          <a:bodyPr>
            <a:normAutofit fontScale="85000" lnSpcReduction="20000"/>
          </a:bodyPr>
          <a:lstStyle/>
          <a:p>
            <a:pPr marL="212519" indent="-212519" defTabSz="279311">
              <a:lnSpc>
                <a:spcPct val="120000"/>
              </a:lnSpc>
              <a:spcBef>
                <a:spcPts val="1969"/>
              </a:spcBef>
              <a:defRPr sz="1700">
                <a:latin typeface="American Typewriter"/>
                <a:ea typeface="American Typewriter"/>
                <a:cs typeface="American Typewriter"/>
                <a:sym typeface="American Typewriter"/>
              </a:defRPr>
            </a:pPr>
            <a:r>
              <a:rPr>
                <a:latin typeface="Montserrat" panose="00000500000000000000" pitchFamily="50" charset="0"/>
              </a:rPr>
              <a:t>Infecciones.</a:t>
            </a:r>
          </a:p>
          <a:p>
            <a:pPr marL="212519" indent="-212519" defTabSz="279311">
              <a:lnSpc>
                <a:spcPct val="120000"/>
              </a:lnSpc>
              <a:spcBef>
                <a:spcPts val="1969"/>
              </a:spcBef>
              <a:defRPr sz="1700">
                <a:latin typeface="American Typewriter"/>
                <a:ea typeface="American Typewriter"/>
                <a:cs typeface="American Typewriter"/>
                <a:sym typeface="American Typewriter"/>
              </a:defRPr>
            </a:pPr>
            <a:r>
              <a:rPr>
                <a:latin typeface="Montserrat" panose="00000500000000000000" pitchFamily="50" charset="0"/>
              </a:rPr>
              <a:t>Trauma.</a:t>
            </a:r>
          </a:p>
          <a:p>
            <a:pPr marL="212519" indent="-212519" defTabSz="279311">
              <a:lnSpc>
                <a:spcPct val="120000"/>
              </a:lnSpc>
              <a:spcBef>
                <a:spcPts val="1969"/>
              </a:spcBef>
              <a:defRPr sz="1700">
                <a:latin typeface="American Typewriter"/>
                <a:ea typeface="American Typewriter"/>
                <a:cs typeface="American Typewriter"/>
                <a:sym typeface="American Typewriter"/>
              </a:defRPr>
            </a:pPr>
            <a:r>
              <a:rPr>
                <a:latin typeface="Montserrat" panose="00000500000000000000" pitchFamily="50" charset="0"/>
              </a:rPr>
              <a:t>Intervenciones quirúrgicas.</a:t>
            </a:r>
          </a:p>
          <a:p>
            <a:pPr marL="212519" indent="-212519" defTabSz="279311">
              <a:lnSpc>
                <a:spcPct val="120000"/>
              </a:lnSpc>
              <a:spcBef>
                <a:spcPts val="1969"/>
              </a:spcBef>
              <a:defRPr sz="1700">
                <a:latin typeface="American Typewriter"/>
                <a:ea typeface="American Typewriter"/>
                <a:cs typeface="American Typewriter"/>
                <a:sym typeface="American Typewriter"/>
              </a:defRPr>
            </a:pPr>
            <a:r>
              <a:rPr>
                <a:latin typeface="Montserrat" panose="00000500000000000000" pitchFamily="50" charset="0"/>
              </a:rPr>
              <a:t>ACV.</a:t>
            </a:r>
          </a:p>
          <a:p>
            <a:pPr marL="212519" indent="-212519" defTabSz="279311">
              <a:lnSpc>
                <a:spcPct val="120000"/>
              </a:lnSpc>
              <a:spcBef>
                <a:spcPts val="1969"/>
              </a:spcBef>
              <a:defRPr sz="1700">
                <a:latin typeface="American Typewriter"/>
                <a:ea typeface="American Typewriter"/>
                <a:cs typeface="American Typewriter"/>
                <a:sym typeface="American Typewriter"/>
              </a:defRPr>
            </a:pPr>
            <a:r>
              <a:rPr>
                <a:latin typeface="Montserrat" panose="00000500000000000000" pitchFamily="50" charset="0"/>
              </a:rPr>
              <a:t>TEP.</a:t>
            </a:r>
          </a:p>
          <a:p>
            <a:pPr marL="212519" indent="-212519" defTabSz="279311">
              <a:lnSpc>
                <a:spcPct val="120000"/>
              </a:lnSpc>
              <a:spcBef>
                <a:spcPts val="1969"/>
              </a:spcBef>
              <a:defRPr sz="1700">
                <a:latin typeface="American Typewriter"/>
                <a:ea typeface="American Typewriter"/>
                <a:cs typeface="American Typewriter"/>
                <a:sym typeface="American Typewriter"/>
              </a:defRPr>
            </a:pPr>
            <a:r>
              <a:rPr>
                <a:latin typeface="Montserrat" panose="00000500000000000000" pitchFamily="50" charset="0"/>
              </a:rPr>
              <a:t>Isquemia mesentérica.</a:t>
            </a:r>
          </a:p>
          <a:p>
            <a:pPr marL="212519" indent="-212519" defTabSz="279311">
              <a:lnSpc>
                <a:spcPct val="120000"/>
              </a:lnSpc>
              <a:spcBef>
                <a:spcPts val="1969"/>
              </a:spcBef>
              <a:defRPr sz="1700">
                <a:latin typeface="American Typewriter"/>
                <a:ea typeface="American Typewriter"/>
                <a:cs typeface="American Typewriter"/>
                <a:sym typeface="American Typewriter"/>
              </a:defRPr>
            </a:pPr>
            <a:r>
              <a:rPr>
                <a:latin typeface="Montserrat" panose="00000500000000000000" pitchFamily="50" charset="0"/>
              </a:rPr>
              <a:t>CAD - Hipoglucemia.</a:t>
            </a:r>
          </a:p>
          <a:p>
            <a:pPr marL="212519" indent="-212519" defTabSz="279311">
              <a:lnSpc>
                <a:spcPct val="120000"/>
              </a:lnSpc>
              <a:spcBef>
                <a:spcPts val="1969"/>
              </a:spcBef>
              <a:defRPr sz="1700">
                <a:latin typeface="American Typewriter"/>
                <a:ea typeface="American Typewriter"/>
                <a:cs typeface="American Typewriter"/>
                <a:sym typeface="American Typewriter"/>
              </a:defRPr>
            </a:pPr>
            <a:r>
              <a:rPr>
                <a:latin typeface="Montserrat" panose="00000500000000000000" pitchFamily="50" charset="0"/>
              </a:rPr>
              <a:t>Preeclampsia, Parto, Cesárea.</a:t>
            </a:r>
          </a:p>
          <a:p>
            <a:pPr marL="212519" indent="-212519" defTabSz="279311">
              <a:lnSpc>
                <a:spcPct val="120000"/>
              </a:lnSpc>
              <a:spcBef>
                <a:spcPts val="1969"/>
              </a:spcBef>
              <a:defRPr sz="1700">
                <a:latin typeface="American Typewriter"/>
                <a:ea typeface="American Typewriter"/>
                <a:cs typeface="American Typewriter"/>
                <a:sym typeface="American Typewriter"/>
              </a:defRPr>
            </a:pPr>
            <a:r>
              <a:rPr>
                <a:latin typeface="Montserrat" panose="00000500000000000000" pitchFamily="50" charset="0"/>
              </a:rPr>
              <a:t>Estrés físico o psiquiátrico.</a:t>
            </a:r>
          </a:p>
          <a:p>
            <a:pPr marL="212519" indent="-212519" defTabSz="279311">
              <a:lnSpc>
                <a:spcPct val="120000"/>
              </a:lnSpc>
              <a:spcBef>
                <a:spcPts val="1969"/>
              </a:spcBef>
              <a:defRPr sz="1700">
                <a:latin typeface="American Typewriter"/>
                <a:ea typeface="American Typewriter"/>
                <a:cs typeface="American Typewriter"/>
                <a:sym typeface="American Typewriter"/>
              </a:defRPr>
            </a:pPr>
            <a:r>
              <a:rPr>
                <a:latin typeface="Montserrat" panose="00000500000000000000" pitchFamily="50" charset="0"/>
              </a:rPr>
              <a:t>Suspensión Hormona Tiroidea.</a:t>
            </a:r>
          </a:p>
        </p:txBody>
      </p:sp>
      <p:sp>
        <p:nvSpPr>
          <p:cNvPr id="138" name="Tiroiditis por radiación.…"/>
          <p:cNvSpPr txBox="1"/>
          <p:nvPr/>
        </p:nvSpPr>
        <p:spPr>
          <a:xfrm>
            <a:off x="8123624" y="1514912"/>
            <a:ext cx="7804547" cy="24983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normAutofit/>
          </a:bodyPr>
          <a:lstStyle/>
          <a:p>
            <a:pPr marL="206268" indent="-206268" defTabSz="271096">
              <a:lnSpc>
                <a:spcPct val="120000"/>
              </a:lnSpc>
              <a:spcBef>
                <a:spcPts val="1898"/>
              </a:spcBef>
              <a:buSzPct val="145000"/>
              <a:buChar char="•"/>
              <a:defRPr sz="1650" b="0">
                <a:latin typeface="American Typewriter"/>
                <a:ea typeface="American Typewriter"/>
                <a:cs typeface="American Typewriter"/>
                <a:sym typeface="American Typewriter"/>
              </a:defRPr>
            </a:pPr>
            <a:r>
              <a:rPr sz="1200" dirty="0" err="1">
                <a:solidFill>
                  <a:srgbClr val="152B48"/>
                </a:solidFill>
                <a:latin typeface="Montserrat" panose="00000500000000000000" pitchFamily="50" charset="0"/>
              </a:rPr>
              <a:t>Tiroiditis</a:t>
            </a:r>
            <a:r>
              <a:rPr sz="1200" dirty="0">
                <a:solidFill>
                  <a:srgbClr val="152B48"/>
                </a:solidFill>
                <a:latin typeface="Montserrat" panose="00000500000000000000" pitchFamily="50" charset="0"/>
              </a:rPr>
              <a:t> por </a:t>
            </a:r>
            <a:r>
              <a:rPr sz="1200" dirty="0" err="1">
                <a:solidFill>
                  <a:srgbClr val="152B48"/>
                </a:solidFill>
                <a:latin typeface="Montserrat" panose="00000500000000000000" pitchFamily="50" charset="0"/>
              </a:rPr>
              <a:t>radiación</a:t>
            </a:r>
            <a:r>
              <a:rPr sz="1200" dirty="0">
                <a:solidFill>
                  <a:srgbClr val="152B48"/>
                </a:solidFill>
                <a:latin typeface="Montserrat" panose="00000500000000000000" pitchFamily="50" charset="0"/>
              </a:rPr>
              <a:t>.</a:t>
            </a:r>
          </a:p>
          <a:p>
            <a:pPr marL="206268" indent="-206268" defTabSz="271096">
              <a:lnSpc>
                <a:spcPct val="120000"/>
              </a:lnSpc>
              <a:spcBef>
                <a:spcPts val="1898"/>
              </a:spcBef>
              <a:buSzPct val="145000"/>
              <a:buChar char="•"/>
              <a:defRPr sz="1650" b="0">
                <a:latin typeface="American Typewriter"/>
                <a:ea typeface="American Typewriter"/>
                <a:cs typeface="American Typewriter"/>
                <a:sym typeface="American Typewriter"/>
              </a:defRPr>
            </a:pPr>
            <a:r>
              <a:rPr sz="1200" dirty="0" err="1">
                <a:solidFill>
                  <a:srgbClr val="152B48"/>
                </a:solidFill>
                <a:latin typeface="Montserrat" panose="00000500000000000000" pitchFamily="50" charset="0"/>
              </a:rPr>
              <a:t>Enfermedades</a:t>
            </a:r>
            <a:r>
              <a:rPr sz="1200" dirty="0">
                <a:solidFill>
                  <a:srgbClr val="152B48"/>
                </a:solidFill>
                <a:latin typeface="Montserrat" panose="00000500000000000000" pitchFamily="50" charset="0"/>
              </a:rPr>
              <a:t> </a:t>
            </a:r>
            <a:r>
              <a:rPr sz="1200" dirty="0" err="1">
                <a:solidFill>
                  <a:srgbClr val="152B48"/>
                </a:solidFill>
                <a:latin typeface="Montserrat" panose="00000500000000000000" pitchFamily="50" charset="0"/>
              </a:rPr>
              <a:t>cardiovasculares</a:t>
            </a:r>
            <a:r>
              <a:rPr sz="1200" dirty="0">
                <a:solidFill>
                  <a:srgbClr val="152B48"/>
                </a:solidFill>
                <a:latin typeface="Montserrat" panose="00000500000000000000" pitchFamily="50" charset="0"/>
              </a:rPr>
              <a:t>.</a:t>
            </a:r>
          </a:p>
          <a:p>
            <a:pPr marL="206268" indent="-206268" defTabSz="271096">
              <a:lnSpc>
                <a:spcPct val="120000"/>
              </a:lnSpc>
              <a:spcBef>
                <a:spcPts val="1898"/>
              </a:spcBef>
              <a:buSzPct val="145000"/>
              <a:buChar char="•"/>
              <a:defRPr sz="1650" b="0">
                <a:latin typeface="American Typewriter"/>
                <a:ea typeface="American Typewriter"/>
                <a:cs typeface="American Typewriter"/>
                <a:sym typeface="American Typewriter"/>
              </a:defRPr>
            </a:pPr>
            <a:r>
              <a:rPr sz="1200" dirty="0" err="1">
                <a:solidFill>
                  <a:srgbClr val="152B48"/>
                </a:solidFill>
                <a:latin typeface="Montserrat" panose="00000500000000000000" pitchFamily="50" charset="0"/>
              </a:rPr>
              <a:t>Administración</a:t>
            </a:r>
            <a:r>
              <a:rPr sz="1200" dirty="0">
                <a:solidFill>
                  <a:srgbClr val="152B48"/>
                </a:solidFill>
                <a:latin typeface="Montserrat" panose="00000500000000000000" pitchFamily="50" charset="0"/>
              </a:rPr>
              <a:t> de I 131.</a:t>
            </a:r>
          </a:p>
          <a:p>
            <a:pPr marL="206268" indent="-206268" defTabSz="271096">
              <a:lnSpc>
                <a:spcPct val="120000"/>
              </a:lnSpc>
              <a:spcBef>
                <a:spcPts val="1898"/>
              </a:spcBef>
              <a:buSzPct val="145000"/>
              <a:buChar char="•"/>
              <a:defRPr sz="1650" b="0">
                <a:latin typeface="American Typewriter"/>
                <a:ea typeface="American Typewriter"/>
                <a:cs typeface="American Typewriter"/>
                <a:sym typeface="American Typewriter"/>
              </a:defRPr>
            </a:pPr>
            <a:r>
              <a:rPr sz="1200" dirty="0" err="1">
                <a:solidFill>
                  <a:srgbClr val="152B48"/>
                </a:solidFill>
                <a:latin typeface="Montserrat" panose="00000500000000000000" pitchFamily="50" charset="0"/>
              </a:rPr>
              <a:t>Amiodarona</a:t>
            </a:r>
            <a:r>
              <a:rPr sz="1200" dirty="0">
                <a:solidFill>
                  <a:srgbClr val="152B48"/>
                </a:solidFill>
                <a:latin typeface="Montserrat" panose="00000500000000000000" pitchFamily="50" charset="0"/>
              </a:rPr>
              <a:t>. </a:t>
            </a:r>
          </a:p>
          <a:p>
            <a:pPr marL="206268" indent="-206268" defTabSz="271096">
              <a:lnSpc>
                <a:spcPct val="120000"/>
              </a:lnSpc>
              <a:spcBef>
                <a:spcPts val="1898"/>
              </a:spcBef>
              <a:buSzPct val="145000"/>
              <a:buChar char="•"/>
              <a:defRPr sz="1650" b="0">
                <a:latin typeface="American Typewriter"/>
                <a:ea typeface="American Typewriter"/>
                <a:cs typeface="American Typewriter"/>
                <a:sym typeface="American Typewriter"/>
              </a:defRPr>
            </a:pPr>
            <a:r>
              <a:rPr sz="1200" dirty="0" err="1">
                <a:solidFill>
                  <a:srgbClr val="152B48"/>
                </a:solidFill>
                <a:latin typeface="Montserrat" panose="00000500000000000000" pitchFamily="50" charset="0"/>
              </a:rPr>
              <a:t>Hormona</a:t>
            </a:r>
            <a:r>
              <a:rPr sz="1200" dirty="0">
                <a:solidFill>
                  <a:srgbClr val="152B48"/>
                </a:solidFill>
                <a:latin typeface="Montserrat" panose="00000500000000000000" pitchFamily="50" charset="0"/>
              </a:rPr>
              <a:t> </a:t>
            </a:r>
            <a:r>
              <a:rPr sz="1200" dirty="0" err="1">
                <a:solidFill>
                  <a:srgbClr val="152B48"/>
                </a:solidFill>
                <a:latin typeface="Montserrat" panose="00000500000000000000" pitchFamily="50" charset="0"/>
              </a:rPr>
              <a:t>tiroidea</a:t>
            </a:r>
            <a:r>
              <a:rPr sz="1200" dirty="0">
                <a:solidFill>
                  <a:srgbClr val="152B48"/>
                </a:solidFill>
                <a:latin typeface="Montserrat" panose="00000500000000000000" pitchFamily="50" charset="0"/>
              </a:rPr>
              <a:t>.</a:t>
            </a:r>
          </a:p>
        </p:txBody>
      </p:sp>
      <p:grpSp>
        <p:nvGrpSpPr>
          <p:cNvPr id="141" name="SUSPENSIÓN DEL TRATAMIENTO!"/>
          <p:cNvGrpSpPr/>
          <p:nvPr/>
        </p:nvGrpSpPr>
        <p:grpSpPr>
          <a:xfrm>
            <a:off x="8509103" y="4189013"/>
            <a:ext cx="3152707" cy="688823"/>
            <a:chOff x="0" y="0"/>
            <a:chExt cx="4483848" cy="979659"/>
          </a:xfrm>
        </p:grpSpPr>
        <p:sp>
          <p:nvSpPr>
            <p:cNvPr id="140" name="SUSPENSIÓN DEL TRATAMIENTO!"/>
            <p:cNvSpPr/>
            <p:nvPr/>
          </p:nvSpPr>
          <p:spPr>
            <a:xfrm>
              <a:off x="31750" y="31750"/>
              <a:ext cx="4420349" cy="916160"/>
            </a:xfrm>
            <a:prstGeom prst="roundRect">
              <a:avLst>
                <a:gd name="adj" fmla="val 14282"/>
              </a:avLst>
            </a:prstGeom>
            <a:solidFill>
              <a:schemeClr val="accent5">
                <a:lumOff val="-29866"/>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a:solidFill>
                    <a:srgbClr val="FFFFFF"/>
                  </a:solidFill>
                  <a:latin typeface="American Typewriter"/>
                  <a:ea typeface="American Typewriter"/>
                  <a:cs typeface="American Typewriter"/>
                  <a:sym typeface="American Typewriter"/>
                </a:defRPr>
              </a:lvl1pPr>
            </a:lstStyle>
            <a:p>
              <a:r>
                <a:rPr sz="1406">
                  <a:latin typeface="Montserrat" panose="00000500000000000000" pitchFamily="50" charset="0"/>
                </a:rPr>
                <a:t>SUSPENSIÓN DEL TRATAMIENTO!</a:t>
              </a:r>
            </a:p>
          </p:txBody>
        </p:sp>
        <p:pic>
          <p:nvPicPr>
            <p:cNvPr id="139" name="SUSPENSIÓN DEL TRATAMIENTO! SUSPENSIÓN DEL TRATAMIENTO!" descr="SUSPENSIÓN DEL TRATAMIENTO! SUSPENSIÓN DEL TRATAMIENTO!"/>
            <p:cNvPicPr>
              <a:picLocks/>
            </p:cNvPicPr>
            <p:nvPr/>
          </p:nvPicPr>
          <p:blipFill>
            <a:blip r:embed="rId2" cstate="email">
              <a:extLst>
                <a:ext uri="{28A0092B-C50C-407E-A947-70E740481C1C}">
                  <a14:useLocalDpi xmlns:a14="http://schemas.microsoft.com/office/drawing/2010/main"/>
                </a:ext>
              </a:extLst>
            </a:blip>
            <a:stretch>
              <a:fillRect/>
            </a:stretch>
          </p:blipFill>
          <p:spPr>
            <a:xfrm>
              <a:off x="0" y="0"/>
              <a:ext cx="4483849" cy="979660"/>
            </a:xfrm>
            <a:prstGeom prst="rect">
              <a:avLst/>
            </a:prstGeom>
            <a:effectLst/>
          </p:spPr>
        </p:pic>
      </p:grpSp>
      <p:grpSp>
        <p:nvGrpSpPr>
          <p:cNvPr id="144" name="Tener en cuenta:…"/>
          <p:cNvGrpSpPr/>
          <p:nvPr/>
        </p:nvGrpSpPr>
        <p:grpSpPr>
          <a:xfrm>
            <a:off x="8817336" y="5300406"/>
            <a:ext cx="2536239" cy="880669"/>
            <a:chOff x="0" y="0"/>
            <a:chExt cx="3607094" cy="1252506"/>
          </a:xfrm>
        </p:grpSpPr>
        <p:sp>
          <p:nvSpPr>
            <p:cNvPr id="143" name="Tener en cuenta:…"/>
            <p:cNvSpPr/>
            <p:nvPr/>
          </p:nvSpPr>
          <p:spPr>
            <a:xfrm>
              <a:off x="31750" y="31750"/>
              <a:ext cx="3543595" cy="1189007"/>
            </a:xfrm>
            <a:prstGeom prst="roundRect">
              <a:avLst>
                <a:gd name="adj" fmla="val 11876"/>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defRPr sz="2000" b="0">
                  <a:latin typeface="American Typewriter"/>
                  <a:ea typeface="American Typewriter"/>
                  <a:cs typeface="American Typewriter"/>
                  <a:sym typeface="American Typewriter"/>
                </a:defRPr>
              </a:pPr>
              <a:r>
                <a:rPr sz="1406">
                  <a:latin typeface="Montserrat" panose="00000500000000000000" pitchFamily="50" charset="0"/>
                </a:rPr>
                <a:t>Tener en cuenta:</a:t>
              </a:r>
            </a:p>
            <a:p>
              <a:pPr marL="195330" indent="-195330">
                <a:buSzPct val="145000"/>
                <a:buChar char="-"/>
                <a:defRPr sz="2000" b="0">
                  <a:latin typeface="American Typewriter"/>
                  <a:ea typeface="American Typewriter"/>
                  <a:cs typeface="American Typewriter"/>
                  <a:sym typeface="American Typewriter"/>
                </a:defRPr>
              </a:pPr>
              <a:r>
                <a:rPr sz="1406">
                  <a:latin typeface="Montserrat" panose="00000500000000000000" pitchFamily="50" charset="0"/>
                </a:rPr>
                <a:t>Inmunoterapia</a:t>
              </a:r>
            </a:p>
            <a:p>
              <a:pPr marL="195330" indent="-195330">
                <a:buSzPct val="145000"/>
                <a:buChar char="-"/>
                <a:defRPr sz="2000" b="0">
                  <a:latin typeface="American Typewriter"/>
                  <a:ea typeface="American Typewriter"/>
                  <a:cs typeface="American Typewriter"/>
                  <a:sym typeface="American Typewriter"/>
                </a:defRPr>
              </a:pPr>
              <a:r>
                <a:rPr sz="1406">
                  <a:latin typeface="Montserrat" panose="00000500000000000000" pitchFamily="50" charset="0"/>
                </a:rPr>
                <a:t>Dietas</a:t>
              </a:r>
            </a:p>
          </p:txBody>
        </p:sp>
        <p:pic>
          <p:nvPicPr>
            <p:cNvPr id="142" name="Tener en cuenta:… Tener en cuenta:InmunoterapiaDietas" descr="Tener en cuenta:… Tener en cuenta:InmunoterapiaDietas"/>
            <p:cNvPicPr>
              <a:picLocks/>
            </p:cNvPicPr>
            <p:nvPr/>
          </p:nvPicPr>
          <p:blipFill>
            <a:blip r:embed="rId3" cstate="email">
              <a:extLst>
                <a:ext uri="{28A0092B-C50C-407E-A947-70E740481C1C}">
                  <a14:useLocalDpi xmlns:a14="http://schemas.microsoft.com/office/drawing/2010/main"/>
                </a:ext>
              </a:extLst>
            </a:blip>
            <a:stretch>
              <a:fillRect/>
            </a:stretch>
          </p:blipFill>
          <p:spPr>
            <a:xfrm>
              <a:off x="0" y="0"/>
              <a:ext cx="3607095" cy="1252507"/>
            </a:xfrm>
            <a:prstGeom prst="rect">
              <a:avLst/>
            </a:prstGeom>
            <a:effectLst/>
          </p:spPr>
        </p:pic>
      </p:grpSp>
    </p:spTree>
    <p:extLst>
      <p:ext uri="{BB962C8B-B14F-4D97-AF65-F5344CB8AC3E}">
        <p14:creationId xmlns:p14="http://schemas.microsoft.com/office/powerpoint/2010/main" val="4249198660"/>
      </p:ext>
    </p:extLst>
  </p:cSld>
  <p:clrMapOvr>
    <a:masterClrMapping/>
  </p:clrMapOvr>
  <mc:AlternateContent xmlns:mc="http://schemas.openxmlformats.org/markup-compatibility/2006" xmlns:p14="http://schemas.microsoft.com/office/powerpoint/2010/main">
    <mc:Choice Requires="p14">
      <p:transition spd="med" p14:dur="600">
        <p14:prism/>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141"/>
                                        </p:tgtEl>
                                        <p:attrNameLst>
                                          <p:attrName>style.visibility</p:attrName>
                                        </p:attrNameLst>
                                      </p:cBhvr>
                                      <p:to>
                                        <p:strVal val="visible"/>
                                      </p:to>
                                    </p:set>
                                    <p:anim calcmode="lin" valueType="num">
                                      <p:cBhvr>
                                        <p:cTn id="7" dur="500" fill="hold"/>
                                        <p:tgtEl>
                                          <p:spTgt spid="141"/>
                                        </p:tgtEl>
                                        <p:attrNameLst>
                                          <p:attrName>ppt_x</p:attrName>
                                        </p:attrNameLst>
                                      </p:cBhvr>
                                      <p:tavLst>
                                        <p:tav tm="0">
                                          <p:val>
                                            <p:strVal val="#ppt_x"/>
                                          </p:val>
                                        </p:tav>
                                        <p:tav tm="100000">
                                          <p:val>
                                            <p:strVal val="#ppt_x"/>
                                          </p:val>
                                        </p:tav>
                                      </p:tavLst>
                                    </p:anim>
                                    <p:anim calcmode="lin" valueType="num">
                                      <p:cBhvr>
                                        <p:cTn id="8" dur="500" fill="hold"/>
                                        <p:tgtEl>
                                          <p:spTgt spid="14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fill="hold" grpId="0" nodeType="clickEffect">
                                  <p:stCondLst>
                                    <p:cond delay="0"/>
                                  </p:stCondLst>
                                  <p:iterate>
                                    <p:tmAbs val="0"/>
                                  </p:iterate>
                                  <p:childTnLst>
                                    <p:set>
                                      <p:cBhvr>
                                        <p:cTn id="12" fill="hold"/>
                                        <p:tgtEl>
                                          <p:spTgt spid="144"/>
                                        </p:tgtEl>
                                        <p:attrNameLst>
                                          <p:attrName>style.visibility</p:attrName>
                                        </p:attrNameLst>
                                      </p:cBhvr>
                                      <p:to>
                                        <p:strVal val="visible"/>
                                      </p:to>
                                    </p:set>
                                    <p:animEffect transition="in" filter="fade">
                                      <p:cBhvr>
                                        <p:cTn id="13"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advAuto="0"/>
      <p:bldP spid="144" grpId="0"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Fisiopatología"/>
          <p:cNvSpPr txBox="1">
            <a:spLocks noGrp="1"/>
          </p:cNvSpPr>
          <p:nvPr>
            <p:ph type="title"/>
          </p:nvPr>
        </p:nvSpPr>
        <p:spPr>
          <a:prstGeom prst="rect">
            <a:avLst/>
          </a:prstGeom>
        </p:spPr>
        <p:txBody>
          <a:bodyPr/>
          <a:lstStyle>
            <a:lvl1pPr>
              <a:defRPr sz="4500" b="1">
                <a:latin typeface="American Typewriter"/>
                <a:ea typeface="American Typewriter"/>
                <a:cs typeface="American Typewriter"/>
                <a:sym typeface="American Typewriter"/>
              </a:defRPr>
            </a:lvl1pPr>
          </a:lstStyle>
          <a:p>
            <a:r>
              <a:rPr>
                <a:latin typeface="Montserrat" panose="00000500000000000000" pitchFamily="50" charset="0"/>
              </a:rPr>
              <a:t>Fisiopatología</a:t>
            </a:r>
          </a:p>
        </p:txBody>
      </p:sp>
      <p:grpSp>
        <p:nvGrpSpPr>
          <p:cNvPr id="150" name="Hipotálamo"/>
          <p:cNvGrpSpPr/>
          <p:nvPr/>
        </p:nvGrpSpPr>
        <p:grpSpPr>
          <a:xfrm>
            <a:off x="3803077" y="1690688"/>
            <a:ext cx="1682903" cy="404606"/>
            <a:chOff x="0" y="0"/>
            <a:chExt cx="2393460" cy="575437"/>
          </a:xfrm>
        </p:grpSpPr>
        <p:sp>
          <p:nvSpPr>
            <p:cNvPr id="149" name="Hipotálamo"/>
            <p:cNvSpPr/>
            <p:nvPr/>
          </p:nvSpPr>
          <p:spPr>
            <a:xfrm>
              <a:off x="31750" y="31750"/>
              <a:ext cx="2329961" cy="511938"/>
            </a:xfrm>
            <a:prstGeom prst="roundRect">
              <a:avLst>
                <a:gd name="adj" fmla="val 25559"/>
              </a:avLst>
            </a:prstGeom>
            <a:solidFill>
              <a:schemeClr val="accent1">
                <a:lumOff val="-13575"/>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a:solidFill>
                    <a:srgbClr val="FFFFFF"/>
                  </a:solidFill>
                  <a:latin typeface="American Typewriter"/>
                  <a:ea typeface="American Typewriter"/>
                  <a:cs typeface="American Typewriter"/>
                  <a:sym typeface="American Typewriter"/>
                </a:defRPr>
              </a:lvl1pPr>
            </a:lstStyle>
            <a:p>
              <a:r>
                <a:rPr sz="1406">
                  <a:latin typeface="Montserrat" panose="00000500000000000000" pitchFamily="50" charset="0"/>
                </a:rPr>
                <a:t>Hipotálamo</a:t>
              </a:r>
            </a:p>
          </p:txBody>
        </p:sp>
        <p:pic>
          <p:nvPicPr>
            <p:cNvPr id="148" name="Hipotálamo Hipotálamo" descr="Hipotálamo Hipotálamo"/>
            <p:cNvPicPr>
              <a:picLocks/>
            </p:cNvPicPr>
            <p:nvPr/>
          </p:nvPicPr>
          <p:blipFill>
            <a:blip r:embed="rId2" cstate="email">
              <a:extLst>
                <a:ext uri="{28A0092B-C50C-407E-A947-70E740481C1C}">
                  <a14:useLocalDpi xmlns:a14="http://schemas.microsoft.com/office/drawing/2010/main"/>
                </a:ext>
              </a:extLst>
            </a:blip>
            <a:stretch>
              <a:fillRect/>
            </a:stretch>
          </p:blipFill>
          <p:spPr>
            <a:xfrm>
              <a:off x="0" y="0"/>
              <a:ext cx="2393461" cy="575438"/>
            </a:xfrm>
            <a:prstGeom prst="rect">
              <a:avLst/>
            </a:prstGeom>
            <a:effectLst/>
          </p:spPr>
        </p:pic>
      </p:grpSp>
      <p:grpSp>
        <p:nvGrpSpPr>
          <p:cNvPr id="153" name="Hipófisis anterior"/>
          <p:cNvGrpSpPr/>
          <p:nvPr/>
        </p:nvGrpSpPr>
        <p:grpSpPr>
          <a:xfrm>
            <a:off x="6802639" y="1690688"/>
            <a:ext cx="2353414" cy="404606"/>
            <a:chOff x="0" y="0"/>
            <a:chExt cx="3347075" cy="575437"/>
          </a:xfrm>
        </p:grpSpPr>
        <p:sp>
          <p:nvSpPr>
            <p:cNvPr id="152" name="Hipófisis anterior"/>
            <p:cNvSpPr/>
            <p:nvPr/>
          </p:nvSpPr>
          <p:spPr>
            <a:xfrm>
              <a:off x="31750" y="31750"/>
              <a:ext cx="3283576" cy="511938"/>
            </a:xfrm>
            <a:prstGeom prst="roundRect">
              <a:avLst>
                <a:gd name="adj" fmla="val 25559"/>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b="0">
                  <a:latin typeface="American Typewriter"/>
                  <a:ea typeface="American Typewriter"/>
                  <a:cs typeface="American Typewriter"/>
                  <a:sym typeface="American Typewriter"/>
                </a:defRPr>
              </a:lvl1pPr>
            </a:lstStyle>
            <a:p>
              <a:r>
                <a:rPr sz="1406">
                  <a:latin typeface="Montserrat" panose="00000500000000000000" pitchFamily="50" charset="0"/>
                </a:rPr>
                <a:t>Hipófisis anterior</a:t>
              </a:r>
            </a:p>
          </p:txBody>
        </p:sp>
        <p:pic>
          <p:nvPicPr>
            <p:cNvPr id="151" name="Hipófisis anterior Hipófisis anterior" descr="Hipófisis anterior Hipófisis anterior"/>
            <p:cNvPicPr>
              <a:picLocks/>
            </p:cNvPicPr>
            <p:nvPr/>
          </p:nvPicPr>
          <p:blipFill>
            <a:blip r:embed="rId3" cstate="email">
              <a:extLst>
                <a:ext uri="{28A0092B-C50C-407E-A947-70E740481C1C}">
                  <a14:useLocalDpi xmlns:a14="http://schemas.microsoft.com/office/drawing/2010/main"/>
                </a:ext>
              </a:extLst>
            </a:blip>
            <a:stretch>
              <a:fillRect/>
            </a:stretch>
          </p:blipFill>
          <p:spPr>
            <a:xfrm>
              <a:off x="0" y="0"/>
              <a:ext cx="3347076" cy="575438"/>
            </a:xfrm>
            <a:prstGeom prst="rect">
              <a:avLst/>
            </a:prstGeom>
            <a:effectLst/>
          </p:spPr>
        </p:pic>
      </p:grpSp>
      <p:sp>
        <p:nvSpPr>
          <p:cNvPr id="154" name="Línea"/>
          <p:cNvSpPr/>
          <p:nvPr/>
        </p:nvSpPr>
        <p:spPr>
          <a:xfrm>
            <a:off x="5697826" y="1892990"/>
            <a:ext cx="892969" cy="1"/>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latin typeface="Montserrat" panose="00000500000000000000" pitchFamily="50" charset="0"/>
            </a:endParaRPr>
          </a:p>
        </p:txBody>
      </p:sp>
      <p:sp>
        <p:nvSpPr>
          <p:cNvPr id="155" name="TRH"/>
          <p:cNvSpPr/>
          <p:nvPr/>
        </p:nvSpPr>
        <p:spPr>
          <a:xfrm>
            <a:off x="5877560" y="1532554"/>
            <a:ext cx="533499" cy="359957"/>
          </a:xfrm>
          <a:prstGeom prst="roundRect">
            <a:avLst>
              <a:gd name="adj" fmla="val 25559"/>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000" b="0">
                <a:latin typeface="American Typewriter"/>
                <a:ea typeface="American Typewriter"/>
                <a:cs typeface="American Typewriter"/>
                <a:sym typeface="American Typewriter"/>
              </a:defRPr>
            </a:lvl1pPr>
          </a:lstStyle>
          <a:p>
            <a:r>
              <a:rPr sz="1406">
                <a:latin typeface="Montserrat" panose="00000500000000000000" pitchFamily="50" charset="0"/>
              </a:rPr>
              <a:t>TRH</a:t>
            </a:r>
          </a:p>
        </p:txBody>
      </p:sp>
      <p:grpSp>
        <p:nvGrpSpPr>
          <p:cNvPr id="158" name="Tiroides"/>
          <p:cNvGrpSpPr/>
          <p:nvPr/>
        </p:nvGrpSpPr>
        <p:grpSpPr>
          <a:xfrm>
            <a:off x="10573822" y="1690688"/>
            <a:ext cx="1618178" cy="404606"/>
            <a:chOff x="0" y="0"/>
            <a:chExt cx="2301406" cy="575437"/>
          </a:xfrm>
        </p:grpSpPr>
        <p:sp>
          <p:nvSpPr>
            <p:cNvPr id="157" name="Tiroides"/>
            <p:cNvSpPr/>
            <p:nvPr/>
          </p:nvSpPr>
          <p:spPr>
            <a:xfrm>
              <a:off x="31750" y="31750"/>
              <a:ext cx="2237907" cy="511938"/>
            </a:xfrm>
            <a:prstGeom prst="roundRect">
              <a:avLst>
                <a:gd name="adj" fmla="val 25559"/>
              </a:avLst>
            </a:prstGeom>
            <a:solidFill>
              <a:schemeClr val="accent5">
                <a:lumOff val="-29866"/>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a:solidFill>
                    <a:srgbClr val="FFFFFF"/>
                  </a:solidFill>
                  <a:latin typeface="American Typewriter"/>
                  <a:ea typeface="American Typewriter"/>
                  <a:cs typeface="American Typewriter"/>
                  <a:sym typeface="American Typewriter"/>
                </a:defRPr>
              </a:lvl1pPr>
            </a:lstStyle>
            <a:p>
              <a:r>
                <a:rPr sz="1406">
                  <a:latin typeface="Montserrat" panose="00000500000000000000" pitchFamily="50" charset="0"/>
                </a:rPr>
                <a:t>Tiroides</a:t>
              </a:r>
            </a:p>
          </p:txBody>
        </p:sp>
        <p:pic>
          <p:nvPicPr>
            <p:cNvPr id="156" name="Tiroides Tiroides" descr="Tiroides Tiroides"/>
            <p:cNvPicPr>
              <a:picLocks/>
            </p:cNvPicPr>
            <p:nvPr/>
          </p:nvPicPr>
          <p:blipFill>
            <a:blip r:embed="rId4" cstate="email">
              <a:extLst>
                <a:ext uri="{28A0092B-C50C-407E-A947-70E740481C1C}">
                  <a14:useLocalDpi xmlns:a14="http://schemas.microsoft.com/office/drawing/2010/main"/>
                </a:ext>
              </a:extLst>
            </a:blip>
            <a:stretch>
              <a:fillRect/>
            </a:stretch>
          </p:blipFill>
          <p:spPr>
            <a:xfrm>
              <a:off x="0" y="0"/>
              <a:ext cx="2301407" cy="575438"/>
            </a:xfrm>
            <a:prstGeom prst="rect">
              <a:avLst/>
            </a:prstGeom>
            <a:effectLst/>
          </p:spPr>
        </p:pic>
      </p:grpSp>
      <p:sp>
        <p:nvSpPr>
          <p:cNvPr id="159" name="Línea"/>
          <p:cNvSpPr/>
          <p:nvPr/>
        </p:nvSpPr>
        <p:spPr>
          <a:xfrm>
            <a:off x="9367898" y="1871318"/>
            <a:ext cx="892969" cy="1"/>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latin typeface="Montserrat" panose="00000500000000000000" pitchFamily="50" charset="0"/>
            </a:endParaRPr>
          </a:p>
        </p:txBody>
      </p:sp>
      <p:sp>
        <p:nvSpPr>
          <p:cNvPr id="160" name="TSH"/>
          <p:cNvSpPr/>
          <p:nvPr/>
        </p:nvSpPr>
        <p:spPr>
          <a:xfrm>
            <a:off x="9529773" y="1493023"/>
            <a:ext cx="533499" cy="359956"/>
          </a:xfrm>
          <a:prstGeom prst="roundRect">
            <a:avLst>
              <a:gd name="adj" fmla="val 25559"/>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000" b="0">
                <a:latin typeface="American Typewriter"/>
                <a:ea typeface="American Typewriter"/>
                <a:cs typeface="American Typewriter"/>
                <a:sym typeface="American Typewriter"/>
              </a:defRPr>
            </a:lvl1pPr>
          </a:lstStyle>
          <a:p>
            <a:r>
              <a:rPr sz="1406">
                <a:latin typeface="Montserrat" panose="00000500000000000000" pitchFamily="50" charset="0"/>
              </a:rPr>
              <a:t>TSH</a:t>
            </a:r>
          </a:p>
        </p:txBody>
      </p:sp>
      <p:sp>
        <p:nvSpPr>
          <p:cNvPr id="199" name="Línea de conexión"/>
          <p:cNvSpPr/>
          <p:nvPr/>
        </p:nvSpPr>
        <p:spPr>
          <a:xfrm>
            <a:off x="10401959" y="2118481"/>
            <a:ext cx="1047566" cy="970633"/>
          </a:xfrm>
          <a:custGeom>
            <a:avLst/>
            <a:gdLst/>
            <a:ahLst/>
            <a:cxnLst>
              <a:cxn ang="0">
                <a:pos x="wd2" y="hd2"/>
              </a:cxn>
              <a:cxn ang="5400000">
                <a:pos x="wd2" y="hd2"/>
              </a:cxn>
              <a:cxn ang="10800000">
                <a:pos x="wd2" y="hd2"/>
              </a:cxn>
              <a:cxn ang="16200000">
                <a:pos x="wd2" y="hd2"/>
              </a:cxn>
            </a:cxnLst>
            <a:rect l="0" t="0" r="r" b="b"/>
            <a:pathLst>
              <a:path w="21600" h="20652" extrusionOk="0">
                <a:moveTo>
                  <a:pt x="21600" y="0"/>
                </a:moveTo>
                <a:cubicBezTo>
                  <a:pt x="21460" y="14751"/>
                  <a:pt x="14260" y="21600"/>
                  <a:pt x="0" y="20547"/>
                </a:cubicBezTo>
              </a:path>
            </a:pathLst>
          </a:custGeom>
          <a:ln w="25400">
            <a:solidFill>
              <a:srgbClr val="000000"/>
            </a:solidFill>
            <a:miter lim="400000"/>
          </a:ln>
        </p:spPr>
        <p:txBody>
          <a:bodyPr/>
          <a:lstStyle/>
          <a:p>
            <a:endParaRPr sz="1266">
              <a:latin typeface="Montserrat" panose="00000500000000000000" pitchFamily="50" charset="0"/>
            </a:endParaRPr>
          </a:p>
        </p:txBody>
      </p:sp>
      <p:sp>
        <p:nvSpPr>
          <p:cNvPr id="162" name="Síntesis"/>
          <p:cNvSpPr/>
          <p:nvPr/>
        </p:nvSpPr>
        <p:spPr>
          <a:xfrm>
            <a:off x="10195633" y="2598167"/>
            <a:ext cx="892969" cy="359956"/>
          </a:xfrm>
          <a:prstGeom prst="roundRect">
            <a:avLst>
              <a:gd name="adj" fmla="val 25559"/>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000" b="0">
                <a:latin typeface="American Typewriter"/>
                <a:ea typeface="American Typewriter"/>
                <a:cs typeface="American Typewriter"/>
                <a:sym typeface="American Typewriter"/>
              </a:defRPr>
            </a:lvl1pPr>
          </a:lstStyle>
          <a:p>
            <a:r>
              <a:rPr sz="1406">
                <a:latin typeface="Montserrat" panose="00000500000000000000" pitchFamily="50" charset="0"/>
              </a:rPr>
              <a:t>Síntesis</a:t>
            </a:r>
          </a:p>
        </p:txBody>
      </p:sp>
      <p:sp>
        <p:nvSpPr>
          <p:cNvPr id="163" name="Transporte de Yodo a"/>
          <p:cNvSpPr/>
          <p:nvPr/>
        </p:nvSpPr>
        <p:spPr>
          <a:xfrm>
            <a:off x="7709934" y="2457887"/>
            <a:ext cx="1057132" cy="640516"/>
          </a:xfrm>
          <a:prstGeom prst="roundRect">
            <a:avLst>
              <a:gd name="adj" fmla="val 14364"/>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000" b="0">
                <a:latin typeface="American Typewriter"/>
                <a:ea typeface="American Typewriter"/>
                <a:cs typeface="American Typewriter"/>
                <a:sym typeface="American Typewriter"/>
              </a:defRPr>
            </a:lvl1pPr>
          </a:lstStyle>
          <a:p>
            <a:r>
              <a:rPr sz="1406">
                <a:latin typeface="Montserrat" panose="00000500000000000000" pitchFamily="50" charset="0"/>
              </a:rPr>
              <a:t>Transporte de Yodo a </a:t>
            </a:r>
          </a:p>
        </p:txBody>
      </p:sp>
      <p:grpSp>
        <p:nvGrpSpPr>
          <p:cNvPr id="166" name="Células foliculares"/>
          <p:cNvGrpSpPr/>
          <p:nvPr/>
        </p:nvGrpSpPr>
        <p:grpSpPr>
          <a:xfrm>
            <a:off x="6445250" y="2990675"/>
            <a:ext cx="2095376" cy="404605"/>
            <a:chOff x="0" y="0"/>
            <a:chExt cx="2980089" cy="575437"/>
          </a:xfrm>
        </p:grpSpPr>
        <p:sp>
          <p:nvSpPr>
            <p:cNvPr id="165" name="Células foliculares"/>
            <p:cNvSpPr/>
            <p:nvPr/>
          </p:nvSpPr>
          <p:spPr>
            <a:xfrm>
              <a:off x="31750" y="31750"/>
              <a:ext cx="2916590" cy="511938"/>
            </a:xfrm>
            <a:prstGeom prst="roundRect">
              <a:avLst>
                <a:gd name="adj" fmla="val 25559"/>
              </a:avLst>
            </a:prstGeom>
            <a:solidFill>
              <a:schemeClr val="accent5">
                <a:lumOff val="-29866"/>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a:solidFill>
                    <a:srgbClr val="FFFFFF"/>
                  </a:solidFill>
                  <a:latin typeface="American Typewriter"/>
                  <a:ea typeface="American Typewriter"/>
                  <a:cs typeface="American Typewriter"/>
                  <a:sym typeface="American Typewriter"/>
                </a:defRPr>
              </a:lvl1pPr>
            </a:lstStyle>
            <a:p>
              <a:r>
                <a:rPr sz="1406">
                  <a:latin typeface="Montserrat" panose="00000500000000000000" pitchFamily="50" charset="0"/>
                </a:rPr>
                <a:t>Células foliculares</a:t>
              </a:r>
            </a:p>
          </p:txBody>
        </p:sp>
        <p:pic>
          <p:nvPicPr>
            <p:cNvPr id="164" name="Células foliculares Células foliculares" descr="Células foliculares Células foliculares"/>
            <p:cNvPicPr>
              <a:picLocks/>
            </p:cNvPicPr>
            <p:nvPr/>
          </p:nvPicPr>
          <p:blipFill>
            <a:blip r:embed="rId5" cstate="email">
              <a:extLst>
                <a:ext uri="{28A0092B-C50C-407E-A947-70E740481C1C}">
                  <a14:useLocalDpi xmlns:a14="http://schemas.microsoft.com/office/drawing/2010/main"/>
                </a:ext>
              </a:extLst>
            </a:blip>
            <a:stretch>
              <a:fillRect/>
            </a:stretch>
          </p:blipFill>
          <p:spPr>
            <a:xfrm>
              <a:off x="0" y="0"/>
              <a:ext cx="2980090" cy="575438"/>
            </a:xfrm>
            <a:prstGeom prst="rect">
              <a:avLst/>
            </a:prstGeom>
            <a:effectLst/>
          </p:spPr>
        </p:pic>
      </p:grpSp>
      <p:sp>
        <p:nvSpPr>
          <p:cNvPr id="167" name="Línea"/>
          <p:cNvSpPr/>
          <p:nvPr/>
        </p:nvSpPr>
        <p:spPr>
          <a:xfrm flipH="1">
            <a:off x="8667741" y="3084489"/>
            <a:ext cx="1749773" cy="1"/>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latin typeface="Montserrat" panose="00000500000000000000" pitchFamily="50" charset="0"/>
            </a:endParaRPr>
          </a:p>
        </p:txBody>
      </p:sp>
      <p:grpSp>
        <p:nvGrpSpPr>
          <p:cNvPr id="170" name="Yodo oxidado por TPO"/>
          <p:cNvGrpSpPr/>
          <p:nvPr/>
        </p:nvGrpSpPr>
        <p:grpSpPr>
          <a:xfrm>
            <a:off x="3980301" y="2990675"/>
            <a:ext cx="2095376" cy="404605"/>
            <a:chOff x="0" y="0"/>
            <a:chExt cx="2980089" cy="575437"/>
          </a:xfrm>
        </p:grpSpPr>
        <p:sp>
          <p:nvSpPr>
            <p:cNvPr id="169" name="Yodo oxidado por TPO"/>
            <p:cNvSpPr/>
            <p:nvPr/>
          </p:nvSpPr>
          <p:spPr>
            <a:xfrm>
              <a:off x="31750" y="31750"/>
              <a:ext cx="2916590" cy="511938"/>
            </a:xfrm>
            <a:prstGeom prst="roundRect">
              <a:avLst>
                <a:gd name="adj" fmla="val 25559"/>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b="0">
                  <a:latin typeface="American Typewriter"/>
                  <a:ea typeface="American Typewriter"/>
                  <a:cs typeface="American Typewriter"/>
                  <a:sym typeface="American Typewriter"/>
                </a:defRPr>
              </a:lvl1pPr>
            </a:lstStyle>
            <a:p>
              <a:r>
                <a:rPr sz="1406">
                  <a:latin typeface="Montserrat" panose="00000500000000000000" pitchFamily="50" charset="0"/>
                </a:rPr>
                <a:t>Yodo oxidado por TPO</a:t>
              </a:r>
            </a:p>
          </p:txBody>
        </p:sp>
        <p:pic>
          <p:nvPicPr>
            <p:cNvPr id="168" name="Yodo oxidado por TPO Yodo oxidado por TPO" descr="Yodo oxidado por TPO Yodo oxidado por TPO"/>
            <p:cNvPicPr>
              <a:picLocks/>
            </p:cNvPicPr>
            <p:nvPr/>
          </p:nvPicPr>
          <p:blipFill>
            <a:blip r:embed="rId5" cstate="email">
              <a:extLst>
                <a:ext uri="{28A0092B-C50C-407E-A947-70E740481C1C}">
                  <a14:useLocalDpi xmlns:a14="http://schemas.microsoft.com/office/drawing/2010/main"/>
                </a:ext>
              </a:extLst>
            </a:blip>
            <a:stretch>
              <a:fillRect/>
            </a:stretch>
          </p:blipFill>
          <p:spPr>
            <a:xfrm>
              <a:off x="0" y="0"/>
              <a:ext cx="2980090" cy="575438"/>
            </a:xfrm>
            <a:prstGeom prst="rect">
              <a:avLst/>
            </a:prstGeom>
            <a:effectLst/>
          </p:spPr>
        </p:pic>
      </p:grpSp>
      <p:sp>
        <p:nvSpPr>
          <p:cNvPr id="171" name="TSH"/>
          <p:cNvSpPr/>
          <p:nvPr/>
        </p:nvSpPr>
        <p:spPr>
          <a:xfrm>
            <a:off x="4155459" y="3547241"/>
            <a:ext cx="533499" cy="359957"/>
          </a:xfrm>
          <a:prstGeom prst="roundRect">
            <a:avLst>
              <a:gd name="adj" fmla="val 25559"/>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000" b="0">
                <a:latin typeface="American Typewriter"/>
                <a:ea typeface="American Typewriter"/>
                <a:cs typeface="American Typewriter"/>
                <a:sym typeface="American Typewriter"/>
              </a:defRPr>
            </a:lvl1pPr>
          </a:lstStyle>
          <a:p>
            <a:r>
              <a:rPr sz="1406">
                <a:latin typeface="Montserrat" panose="00000500000000000000" pitchFamily="50" charset="0"/>
              </a:rPr>
              <a:t>TSH</a:t>
            </a:r>
          </a:p>
        </p:txBody>
      </p:sp>
      <p:sp>
        <p:nvSpPr>
          <p:cNvPr id="172" name="Línea"/>
          <p:cNvSpPr/>
          <p:nvPr/>
        </p:nvSpPr>
        <p:spPr>
          <a:xfrm>
            <a:off x="4826185" y="3547241"/>
            <a:ext cx="1" cy="455415"/>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latin typeface="Montserrat" panose="00000500000000000000" pitchFamily="50" charset="0"/>
            </a:endParaRPr>
          </a:p>
        </p:txBody>
      </p:sp>
      <p:grpSp>
        <p:nvGrpSpPr>
          <p:cNvPr id="175" name="Células tiroideas"/>
          <p:cNvGrpSpPr/>
          <p:nvPr/>
        </p:nvGrpSpPr>
        <p:grpSpPr>
          <a:xfrm>
            <a:off x="3980301" y="4154615"/>
            <a:ext cx="2095376" cy="404606"/>
            <a:chOff x="0" y="0"/>
            <a:chExt cx="2980089" cy="575437"/>
          </a:xfrm>
        </p:grpSpPr>
        <p:sp>
          <p:nvSpPr>
            <p:cNvPr id="174" name="Células tiroideas"/>
            <p:cNvSpPr/>
            <p:nvPr/>
          </p:nvSpPr>
          <p:spPr>
            <a:xfrm>
              <a:off x="31750" y="31750"/>
              <a:ext cx="2916590" cy="511938"/>
            </a:xfrm>
            <a:prstGeom prst="roundRect">
              <a:avLst>
                <a:gd name="adj" fmla="val 25559"/>
              </a:avLst>
            </a:prstGeom>
            <a:solidFill>
              <a:schemeClr val="accent5">
                <a:lumOff val="-29866"/>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a:solidFill>
                    <a:srgbClr val="FFFFFF"/>
                  </a:solidFill>
                  <a:latin typeface="American Typewriter"/>
                  <a:ea typeface="American Typewriter"/>
                  <a:cs typeface="American Typewriter"/>
                  <a:sym typeface="American Typewriter"/>
                </a:defRPr>
              </a:lvl1pPr>
            </a:lstStyle>
            <a:p>
              <a:r>
                <a:rPr sz="1406">
                  <a:latin typeface="Montserrat" panose="00000500000000000000" pitchFamily="50" charset="0"/>
                </a:rPr>
                <a:t>Células tiroideas</a:t>
              </a:r>
            </a:p>
          </p:txBody>
        </p:sp>
        <p:pic>
          <p:nvPicPr>
            <p:cNvPr id="173" name="Células tiroideas Células tiroideas" descr="Células tiroideas Células tiroideas"/>
            <p:cNvPicPr>
              <a:picLocks/>
            </p:cNvPicPr>
            <p:nvPr/>
          </p:nvPicPr>
          <p:blipFill>
            <a:blip r:embed="rId5" cstate="email">
              <a:extLst>
                <a:ext uri="{28A0092B-C50C-407E-A947-70E740481C1C}">
                  <a14:useLocalDpi xmlns:a14="http://schemas.microsoft.com/office/drawing/2010/main"/>
                </a:ext>
              </a:extLst>
            </a:blip>
            <a:stretch>
              <a:fillRect/>
            </a:stretch>
          </p:blipFill>
          <p:spPr>
            <a:xfrm>
              <a:off x="0" y="0"/>
              <a:ext cx="2980090" cy="575438"/>
            </a:xfrm>
            <a:prstGeom prst="rect">
              <a:avLst/>
            </a:prstGeom>
            <a:effectLst/>
          </p:spPr>
        </p:pic>
      </p:grpSp>
      <p:grpSp>
        <p:nvGrpSpPr>
          <p:cNvPr id="178" name="T3 - T4"/>
          <p:cNvGrpSpPr/>
          <p:nvPr/>
        </p:nvGrpSpPr>
        <p:grpSpPr>
          <a:xfrm>
            <a:off x="7355047" y="4154615"/>
            <a:ext cx="1248599" cy="404606"/>
            <a:chOff x="0" y="0"/>
            <a:chExt cx="1775783" cy="575437"/>
          </a:xfrm>
        </p:grpSpPr>
        <p:sp>
          <p:nvSpPr>
            <p:cNvPr id="177" name="T3 - T4"/>
            <p:cNvSpPr/>
            <p:nvPr/>
          </p:nvSpPr>
          <p:spPr>
            <a:xfrm>
              <a:off x="31750" y="31750"/>
              <a:ext cx="1712284" cy="511938"/>
            </a:xfrm>
            <a:prstGeom prst="roundRect">
              <a:avLst>
                <a:gd name="adj" fmla="val 25559"/>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b="0">
                  <a:latin typeface="American Typewriter"/>
                  <a:ea typeface="American Typewriter"/>
                  <a:cs typeface="American Typewriter"/>
                  <a:sym typeface="American Typewriter"/>
                </a:defRPr>
              </a:lvl1pPr>
            </a:lstStyle>
            <a:p>
              <a:r>
                <a:rPr sz="1406">
                  <a:latin typeface="Montserrat" panose="00000500000000000000" pitchFamily="50" charset="0"/>
                </a:rPr>
                <a:t>T3 - T4</a:t>
              </a:r>
            </a:p>
          </p:txBody>
        </p:sp>
        <p:pic>
          <p:nvPicPr>
            <p:cNvPr id="176" name="T3 - T4 T3 - T4" descr="T3 - T4 T3 - T4"/>
            <p:cNvPicPr>
              <a:picLocks/>
            </p:cNvPicPr>
            <p:nvPr/>
          </p:nvPicPr>
          <p:blipFill>
            <a:blip r:embed="rId6" cstate="email">
              <a:extLst>
                <a:ext uri="{28A0092B-C50C-407E-A947-70E740481C1C}">
                  <a14:useLocalDpi xmlns:a14="http://schemas.microsoft.com/office/drawing/2010/main"/>
                </a:ext>
              </a:extLst>
            </a:blip>
            <a:stretch>
              <a:fillRect/>
            </a:stretch>
          </p:blipFill>
          <p:spPr>
            <a:xfrm>
              <a:off x="0" y="0"/>
              <a:ext cx="1775784" cy="575438"/>
            </a:xfrm>
            <a:prstGeom prst="rect">
              <a:avLst/>
            </a:prstGeom>
            <a:effectLst/>
          </p:spPr>
        </p:pic>
      </p:grpSp>
      <p:sp>
        <p:nvSpPr>
          <p:cNvPr id="179" name="Línea"/>
          <p:cNvSpPr/>
          <p:nvPr/>
        </p:nvSpPr>
        <p:spPr>
          <a:xfrm>
            <a:off x="6250232" y="4434122"/>
            <a:ext cx="892970" cy="1"/>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latin typeface="Montserrat" panose="00000500000000000000" pitchFamily="50" charset="0"/>
            </a:endParaRPr>
          </a:p>
        </p:txBody>
      </p:sp>
      <p:sp>
        <p:nvSpPr>
          <p:cNvPr id="180" name="en lisosomas"/>
          <p:cNvSpPr/>
          <p:nvPr/>
        </p:nvSpPr>
        <p:spPr>
          <a:xfrm>
            <a:off x="6186796" y="3806428"/>
            <a:ext cx="1057132" cy="609064"/>
          </a:xfrm>
          <a:prstGeom prst="roundRect">
            <a:avLst>
              <a:gd name="adj" fmla="val 22871"/>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000" b="0">
                <a:latin typeface="American Typewriter"/>
                <a:ea typeface="American Typewriter"/>
                <a:cs typeface="American Typewriter"/>
                <a:sym typeface="American Typewriter"/>
              </a:defRPr>
            </a:lvl1pPr>
          </a:lstStyle>
          <a:p>
            <a:r>
              <a:rPr sz="1406">
                <a:latin typeface="Montserrat" panose="00000500000000000000" pitchFamily="50" charset="0"/>
              </a:rPr>
              <a:t>en lisosomas</a:t>
            </a:r>
          </a:p>
        </p:txBody>
      </p:sp>
      <p:grpSp>
        <p:nvGrpSpPr>
          <p:cNvPr id="183" name="20v  T4 &gt; T3…"/>
          <p:cNvGrpSpPr/>
          <p:nvPr/>
        </p:nvGrpSpPr>
        <p:grpSpPr>
          <a:xfrm>
            <a:off x="8993214" y="3520330"/>
            <a:ext cx="2516235" cy="2127360"/>
            <a:chOff x="0" y="0"/>
            <a:chExt cx="3578643" cy="3025576"/>
          </a:xfrm>
        </p:grpSpPr>
        <p:sp>
          <p:nvSpPr>
            <p:cNvPr id="182" name="20v  T4 &gt; T3…"/>
            <p:cNvSpPr/>
            <p:nvPr/>
          </p:nvSpPr>
          <p:spPr>
            <a:xfrm>
              <a:off x="31750" y="31750"/>
              <a:ext cx="3515144" cy="2962077"/>
            </a:xfrm>
            <a:prstGeom prst="roundRect">
              <a:avLst>
                <a:gd name="adj" fmla="val 13257"/>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lgn="l">
                <a:defRPr sz="2000" b="0">
                  <a:latin typeface="American Typewriter"/>
                  <a:ea typeface="American Typewriter"/>
                  <a:cs typeface="American Typewriter"/>
                  <a:sym typeface="American Typewriter"/>
                </a:defRPr>
              </a:pPr>
              <a:endParaRPr sz="1406">
                <a:latin typeface="Montserrat" panose="00000500000000000000" pitchFamily="50" charset="0"/>
              </a:endParaRPr>
            </a:p>
            <a:p>
              <a:pPr>
                <a:defRPr sz="2000">
                  <a:latin typeface="American Typewriter"/>
                  <a:ea typeface="American Typewriter"/>
                  <a:cs typeface="American Typewriter"/>
                  <a:sym typeface="American Typewriter"/>
                </a:defRPr>
              </a:pPr>
              <a:r>
                <a:rPr sz="1406">
                  <a:latin typeface="Montserrat" panose="00000500000000000000" pitchFamily="50" charset="0"/>
                </a:rPr>
                <a:t>20v  T4 &gt; T3</a:t>
              </a:r>
            </a:p>
            <a:p>
              <a:pPr algn="l">
                <a:defRPr sz="2000" b="0">
                  <a:latin typeface="American Typewriter"/>
                  <a:ea typeface="American Typewriter"/>
                  <a:cs typeface="American Typewriter"/>
                  <a:sym typeface="American Typewriter"/>
                </a:defRPr>
              </a:pPr>
              <a:endParaRPr sz="1406">
                <a:latin typeface="Montserrat" panose="00000500000000000000" pitchFamily="50" charset="0"/>
              </a:endParaRPr>
            </a:p>
            <a:p>
              <a:pPr algn="l">
                <a:defRPr sz="2000" b="0">
                  <a:latin typeface="American Typewriter"/>
                  <a:ea typeface="American Typewriter"/>
                  <a:cs typeface="American Typewriter"/>
                  <a:sym typeface="American Typewriter"/>
                </a:defRPr>
              </a:pPr>
              <a:r>
                <a:rPr sz="1406">
                  <a:latin typeface="Montserrat" panose="00000500000000000000" pitchFamily="50" charset="0"/>
                </a:rPr>
                <a:t>T3 Biológicamente </a:t>
              </a:r>
              <a:r>
                <a:rPr sz="1406" b="1">
                  <a:latin typeface="Montserrat" panose="00000500000000000000" pitchFamily="50" charset="0"/>
                </a:rPr>
                <a:t>activa</a:t>
              </a:r>
            </a:p>
            <a:p>
              <a:pPr algn="l">
                <a:defRPr sz="2000" b="0">
                  <a:latin typeface="American Typewriter"/>
                  <a:ea typeface="American Typewriter"/>
                  <a:cs typeface="American Typewriter"/>
                  <a:sym typeface="American Typewriter"/>
                </a:defRPr>
              </a:pPr>
              <a:r>
                <a:rPr sz="1406">
                  <a:latin typeface="Montserrat" panose="00000500000000000000" pitchFamily="50" charset="0"/>
                </a:rPr>
                <a:t>T4 </a:t>
              </a:r>
              <a:r>
                <a:rPr sz="1406" b="1">
                  <a:latin typeface="Montserrat" panose="00000500000000000000" pitchFamily="50" charset="0"/>
                </a:rPr>
                <a:t>Prohormona</a:t>
              </a:r>
              <a:r>
                <a:rPr sz="1406">
                  <a:latin typeface="Montserrat" panose="00000500000000000000" pitchFamily="50" charset="0"/>
                </a:rPr>
                <a:t> (receptores nucleares)</a:t>
              </a:r>
            </a:p>
          </p:txBody>
        </p:sp>
        <p:pic>
          <p:nvPicPr>
            <p:cNvPr id="181" name="20v  T4 &gt; T3… 20v  T4 &gt; T3T3 Biológicamente activaT4 Prohormona (receptores nucleares)" descr="20v  T4 &gt; T3… 20v  T4 &gt; T3T3 Biológicamente activaT4 Prohormona (receptores nucleares)"/>
            <p:cNvPicPr>
              <a:picLocks/>
            </p:cNvPicPr>
            <p:nvPr/>
          </p:nvPicPr>
          <p:blipFill>
            <a:blip r:embed="rId7" cstate="email">
              <a:extLst>
                <a:ext uri="{28A0092B-C50C-407E-A947-70E740481C1C}">
                  <a14:useLocalDpi xmlns:a14="http://schemas.microsoft.com/office/drawing/2010/main"/>
                </a:ext>
              </a:extLst>
            </a:blip>
            <a:stretch>
              <a:fillRect/>
            </a:stretch>
          </p:blipFill>
          <p:spPr>
            <a:xfrm>
              <a:off x="0" y="0"/>
              <a:ext cx="3578644" cy="3025577"/>
            </a:xfrm>
            <a:prstGeom prst="rect">
              <a:avLst/>
            </a:prstGeom>
            <a:effectLst/>
          </p:spPr>
        </p:pic>
      </p:grpSp>
      <p:grpSp>
        <p:nvGrpSpPr>
          <p:cNvPr id="186" name="80% T3 se elabora extratiroidea por desolación T4 (D1 Higado - Riñón)"/>
          <p:cNvGrpSpPr/>
          <p:nvPr/>
        </p:nvGrpSpPr>
        <p:grpSpPr>
          <a:xfrm>
            <a:off x="8362393" y="5735178"/>
            <a:ext cx="3249606" cy="829536"/>
            <a:chOff x="0" y="0"/>
            <a:chExt cx="4621660" cy="1179782"/>
          </a:xfrm>
        </p:grpSpPr>
        <p:sp>
          <p:nvSpPr>
            <p:cNvPr id="185" name="80% T3 se elabora extratiroidea por desolación T4 (D1 Higado - Riñón)"/>
            <p:cNvSpPr/>
            <p:nvPr/>
          </p:nvSpPr>
          <p:spPr>
            <a:xfrm>
              <a:off x="31750" y="31750"/>
              <a:ext cx="4558161" cy="1116283"/>
            </a:xfrm>
            <a:prstGeom prst="roundRect">
              <a:avLst>
                <a:gd name="adj" fmla="val 11925"/>
              </a:avLst>
            </a:prstGeom>
            <a:solidFill>
              <a:schemeClr val="accent1">
                <a:lumOff val="-13575"/>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a:solidFill>
                    <a:srgbClr val="FFFFFF"/>
                  </a:solidFill>
                  <a:latin typeface="American Typewriter"/>
                  <a:ea typeface="American Typewriter"/>
                  <a:cs typeface="American Typewriter"/>
                  <a:sym typeface="American Typewriter"/>
                </a:defRPr>
              </a:lvl1pPr>
            </a:lstStyle>
            <a:p>
              <a:r>
                <a:rPr sz="1406">
                  <a:latin typeface="Montserrat" panose="00000500000000000000" pitchFamily="50" charset="0"/>
                </a:rPr>
                <a:t>80% T3 se elabora extratiroidea por desolación T4 (D1 Higado - Riñón)</a:t>
              </a:r>
            </a:p>
          </p:txBody>
        </p:sp>
        <p:pic>
          <p:nvPicPr>
            <p:cNvPr id="184" name="80% T3 se elabora extratiroidea por desolación T4 (D1 Higado - Riñón) 80% T3 se elabora extratiroidea por desolación T4 (D1 Higado - Riñón)" descr="80% T3 se elabora extratiroidea por desolación T4 (D1 Higado - Riñón) 80% T3 se elabora extratiroidea por desolación T4 (D1 Higado - Riñón)"/>
            <p:cNvPicPr>
              <a:picLocks/>
            </p:cNvPicPr>
            <p:nvPr/>
          </p:nvPicPr>
          <p:blipFill>
            <a:blip r:embed="rId8" cstate="email">
              <a:extLst>
                <a:ext uri="{28A0092B-C50C-407E-A947-70E740481C1C}">
                  <a14:useLocalDpi xmlns:a14="http://schemas.microsoft.com/office/drawing/2010/main"/>
                </a:ext>
              </a:extLst>
            </a:blip>
            <a:stretch>
              <a:fillRect/>
            </a:stretch>
          </p:blipFill>
          <p:spPr>
            <a:xfrm>
              <a:off x="0" y="0"/>
              <a:ext cx="4621661" cy="1179783"/>
            </a:xfrm>
            <a:prstGeom prst="rect">
              <a:avLst/>
            </a:prstGeom>
            <a:effectLst/>
          </p:spPr>
        </p:pic>
      </p:grpSp>
      <p:grpSp>
        <p:nvGrpSpPr>
          <p:cNvPr id="189" name="Transporte T4 - T3 99% TBG - Albumina - Transtiretina"/>
          <p:cNvGrpSpPr/>
          <p:nvPr/>
        </p:nvGrpSpPr>
        <p:grpSpPr>
          <a:xfrm>
            <a:off x="3888055" y="4850837"/>
            <a:ext cx="3249606" cy="829536"/>
            <a:chOff x="0" y="0"/>
            <a:chExt cx="4621660" cy="1179782"/>
          </a:xfrm>
        </p:grpSpPr>
        <p:sp>
          <p:nvSpPr>
            <p:cNvPr id="188" name="Transporte T4 - T3 99% TBG - Albumina - Transtiretina"/>
            <p:cNvSpPr/>
            <p:nvPr/>
          </p:nvSpPr>
          <p:spPr>
            <a:xfrm>
              <a:off x="31750" y="31750"/>
              <a:ext cx="4558161" cy="1116283"/>
            </a:xfrm>
            <a:prstGeom prst="roundRect">
              <a:avLst>
                <a:gd name="adj" fmla="val 11925"/>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b="0">
                  <a:latin typeface="American Typewriter"/>
                  <a:ea typeface="American Typewriter"/>
                  <a:cs typeface="American Typewriter"/>
                  <a:sym typeface="American Typewriter"/>
                </a:defRPr>
              </a:lvl1pPr>
            </a:lstStyle>
            <a:p>
              <a:r>
                <a:rPr sz="1406">
                  <a:latin typeface="Montserrat" panose="00000500000000000000" pitchFamily="50" charset="0"/>
                </a:rPr>
                <a:t>Transporte T4 - T3 99% TBG - Albumina - Transtiretina</a:t>
              </a:r>
            </a:p>
          </p:txBody>
        </p:sp>
        <p:pic>
          <p:nvPicPr>
            <p:cNvPr id="187" name="Transporte T4 - T3 99% TBG - Albumina - Transtiretina Transporte T4 - T3 99% TBG - Albumina - Transtiretina" descr="Transporte T4 - T3 99% TBG - Albumina - Transtiretina Transporte T4 - T3 99% TBG - Albumina - Transtiretina"/>
            <p:cNvPicPr>
              <a:picLocks/>
            </p:cNvPicPr>
            <p:nvPr/>
          </p:nvPicPr>
          <p:blipFill>
            <a:blip r:embed="rId8" cstate="email">
              <a:extLst>
                <a:ext uri="{28A0092B-C50C-407E-A947-70E740481C1C}">
                  <a14:useLocalDpi xmlns:a14="http://schemas.microsoft.com/office/drawing/2010/main"/>
                </a:ext>
              </a:extLst>
            </a:blip>
            <a:stretch>
              <a:fillRect/>
            </a:stretch>
          </p:blipFill>
          <p:spPr>
            <a:xfrm>
              <a:off x="0" y="0"/>
              <a:ext cx="4621661" cy="1179783"/>
            </a:xfrm>
            <a:prstGeom prst="rect">
              <a:avLst/>
            </a:prstGeom>
            <a:effectLst/>
          </p:spPr>
        </p:pic>
      </p:grpSp>
      <p:grpSp>
        <p:nvGrpSpPr>
          <p:cNvPr id="192" name="T4"/>
          <p:cNvGrpSpPr/>
          <p:nvPr/>
        </p:nvGrpSpPr>
        <p:grpSpPr>
          <a:xfrm>
            <a:off x="3928584" y="6054225"/>
            <a:ext cx="533498" cy="404605"/>
            <a:chOff x="0" y="0"/>
            <a:chExt cx="758752" cy="575437"/>
          </a:xfrm>
        </p:grpSpPr>
        <p:sp>
          <p:nvSpPr>
            <p:cNvPr id="191" name="T4"/>
            <p:cNvSpPr/>
            <p:nvPr/>
          </p:nvSpPr>
          <p:spPr>
            <a:xfrm>
              <a:off x="31750" y="31750"/>
              <a:ext cx="695253" cy="511938"/>
            </a:xfrm>
            <a:prstGeom prst="roundRect">
              <a:avLst>
                <a:gd name="adj" fmla="val 25559"/>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b="0">
                  <a:latin typeface="American Typewriter"/>
                  <a:ea typeface="American Typewriter"/>
                  <a:cs typeface="American Typewriter"/>
                  <a:sym typeface="American Typewriter"/>
                </a:defRPr>
              </a:lvl1pPr>
            </a:lstStyle>
            <a:p>
              <a:r>
                <a:rPr sz="1406">
                  <a:latin typeface="Montserrat" panose="00000500000000000000" pitchFamily="50" charset="0"/>
                </a:rPr>
                <a:t>T4</a:t>
              </a:r>
            </a:p>
          </p:txBody>
        </p:sp>
        <p:pic>
          <p:nvPicPr>
            <p:cNvPr id="190" name="T4 T4" descr="T4 T4"/>
            <p:cNvPicPr>
              <a:picLocks/>
            </p:cNvPicPr>
            <p:nvPr/>
          </p:nvPicPr>
          <p:blipFill>
            <a:blip r:embed="rId9" cstate="email">
              <a:extLst>
                <a:ext uri="{28A0092B-C50C-407E-A947-70E740481C1C}">
                  <a14:useLocalDpi xmlns:a14="http://schemas.microsoft.com/office/drawing/2010/main"/>
                </a:ext>
              </a:extLst>
            </a:blip>
            <a:stretch>
              <a:fillRect/>
            </a:stretch>
          </p:blipFill>
          <p:spPr>
            <a:xfrm>
              <a:off x="0" y="0"/>
              <a:ext cx="758753" cy="575438"/>
            </a:xfrm>
            <a:prstGeom prst="rect">
              <a:avLst/>
            </a:prstGeom>
            <a:effectLst/>
          </p:spPr>
        </p:pic>
      </p:grpSp>
      <p:grpSp>
        <p:nvGrpSpPr>
          <p:cNvPr id="195" name="T3"/>
          <p:cNvGrpSpPr/>
          <p:nvPr/>
        </p:nvGrpSpPr>
        <p:grpSpPr>
          <a:xfrm>
            <a:off x="6429967" y="6054225"/>
            <a:ext cx="533499" cy="404605"/>
            <a:chOff x="0" y="0"/>
            <a:chExt cx="758752" cy="575437"/>
          </a:xfrm>
        </p:grpSpPr>
        <p:sp>
          <p:nvSpPr>
            <p:cNvPr id="194" name="T3"/>
            <p:cNvSpPr/>
            <p:nvPr/>
          </p:nvSpPr>
          <p:spPr>
            <a:xfrm>
              <a:off x="31750" y="31750"/>
              <a:ext cx="695253" cy="511938"/>
            </a:xfrm>
            <a:prstGeom prst="roundRect">
              <a:avLst>
                <a:gd name="adj" fmla="val 25559"/>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b="0">
                  <a:latin typeface="American Typewriter"/>
                  <a:ea typeface="American Typewriter"/>
                  <a:cs typeface="American Typewriter"/>
                  <a:sym typeface="American Typewriter"/>
                </a:defRPr>
              </a:lvl1pPr>
            </a:lstStyle>
            <a:p>
              <a:r>
                <a:rPr sz="1406">
                  <a:latin typeface="Montserrat" panose="00000500000000000000" pitchFamily="50" charset="0"/>
                </a:rPr>
                <a:t>T3 </a:t>
              </a:r>
            </a:p>
          </p:txBody>
        </p:sp>
        <p:pic>
          <p:nvPicPr>
            <p:cNvPr id="193" name="T3 T3 " descr="T3 T3 "/>
            <p:cNvPicPr>
              <a:picLocks/>
            </p:cNvPicPr>
            <p:nvPr/>
          </p:nvPicPr>
          <p:blipFill>
            <a:blip r:embed="rId9" cstate="email">
              <a:extLst>
                <a:ext uri="{28A0092B-C50C-407E-A947-70E740481C1C}">
                  <a14:useLocalDpi xmlns:a14="http://schemas.microsoft.com/office/drawing/2010/main"/>
                </a:ext>
              </a:extLst>
            </a:blip>
            <a:stretch>
              <a:fillRect/>
            </a:stretch>
          </p:blipFill>
          <p:spPr>
            <a:xfrm>
              <a:off x="0" y="0"/>
              <a:ext cx="758753" cy="575438"/>
            </a:xfrm>
            <a:prstGeom prst="rect">
              <a:avLst/>
            </a:prstGeom>
            <a:effectLst/>
          </p:spPr>
        </p:pic>
      </p:grpSp>
      <p:sp>
        <p:nvSpPr>
          <p:cNvPr id="196" name="Línea"/>
          <p:cNvSpPr/>
          <p:nvPr/>
        </p:nvSpPr>
        <p:spPr>
          <a:xfrm>
            <a:off x="4604574" y="6169488"/>
            <a:ext cx="1682902" cy="1"/>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latin typeface="Montserrat" panose="00000500000000000000" pitchFamily="50" charset="0"/>
            </a:endParaRPr>
          </a:p>
        </p:txBody>
      </p:sp>
      <p:sp>
        <p:nvSpPr>
          <p:cNvPr id="197" name="Desyodasas periféricas D1,D2"/>
          <p:cNvSpPr/>
          <p:nvPr/>
        </p:nvSpPr>
        <p:spPr>
          <a:xfrm>
            <a:off x="4219908" y="5637305"/>
            <a:ext cx="2585901" cy="609064"/>
          </a:xfrm>
          <a:prstGeom prst="roundRect">
            <a:avLst>
              <a:gd name="adj" fmla="val 22871"/>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1400" b="0">
                <a:latin typeface="American Typewriter"/>
                <a:ea typeface="American Typewriter"/>
                <a:cs typeface="American Typewriter"/>
                <a:sym typeface="American Typewriter"/>
              </a:defRPr>
            </a:lvl1pPr>
          </a:lstStyle>
          <a:p>
            <a:r>
              <a:rPr sz="984">
                <a:latin typeface="Montserrat" panose="00000500000000000000" pitchFamily="50" charset="0"/>
              </a:rPr>
              <a:t>Desyodasas periféricas D1,D2</a:t>
            </a:r>
          </a:p>
        </p:txBody>
      </p:sp>
    </p:spTree>
    <p:extLst>
      <p:ext uri="{BB962C8B-B14F-4D97-AF65-F5344CB8AC3E}">
        <p14:creationId xmlns:p14="http://schemas.microsoft.com/office/powerpoint/2010/main" val="3855883176"/>
      </p:ext>
    </p:extLst>
  </p:cSld>
  <p:clrMapOvr>
    <a:masterClrMapping/>
  </p:clrMapOvr>
  <mc:AlternateContent xmlns:mc="http://schemas.openxmlformats.org/markup-compatibility/2006" xmlns:p14="http://schemas.microsoft.com/office/powerpoint/2010/main">
    <mc:Choice Requires="p14">
      <p:transition spd="med" p14:dur="600">
        <p14:prism/>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83"/>
                                        </p:tgtEl>
                                        <p:attrNameLst>
                                          <p:attrName>style.visibility</p:attrName>
                                        </p:attrNameLst>
                                      </p:cBhvr>
                                      <p:to>
                                        <p:strVal val="visible"/>
                                      </p:to>
                                    </p:set>
                                    <p:animEffect transition="in" filter="fade">
                                      <p:cBhvr>
                                        <p:cTn id="7" dur="500"/>
                                        <p:tgtEl>
                                          <p:spTgt spid="1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86"/>
                                        </p:tgtEl>
                                        <p:attrNameLst>
                                          <p:attrName>style.visibility</p:attrName>
                                        </p:attrNameLst>
                                      </p:cBhvr>
                                      <p:to>
                                        <p:strVal val="visible"/>
                                      </p:to>
                                    </p:set>
                                    <p:animEffect transition="in" filter="fade">
                                      <p:cBhvr>
                                        <p:cTn id="12" dur="500"/>
                                        <p:tgtEl>
                                          <p:spTgt spid="18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8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19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19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p:tmAbs val="0"/>
                                  </p:iterate>
                                  <p:childTnLst>
                                    <p:set>
                                      <p:cBhvr>
                                        <p:cTn id="28" fill="hold"/>
                                        <p:tgtEl>
                                          <p:spTgt spid="19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p:tmAbs val="0"/>
                                  </p:iterate>
                                  <p:childTnLst>
                                    <p:set>
                                      <p:cBhvr>
                                        <p:cTn id="32" fill="hold"/>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advAuto="0"/>
      <p:bldP spid="186" grpId="0" animBg="1" advAuto="0"/>
      <p:bldP spid="189" grpId="0" animBg="1" advAuto="0"/>
      <p:bldP spid="192" grpId="0" animBg="1" advAuto="0"/>
      <p:bldP spid="195" grpId="0" animBg="1" advAuto="0"/>
      <p:bldP spid="196" grpId="0" animBg="1" advAuto="0"/>
      <p:bldP spid="197" grpId="0"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Fisiopatología"/>
          <p:cNvSpPr txBox="1">
            <a:spLocks noGrp="1"/>
          </p:cNvSpPr>
          <p:nvPr>
            <p:ph type="title"/>
          </p:nvPr>
        </p:nvSpPr>
        <p:spPr>
          <a:prstGeom prst="rect">
            <a:avLst/>
          </a:prstGeom>
        </p:spPr>
        <p:txBody>
          <a:bodyPr/>
          <a:lstStyle>
            <a:lvl1pPr>
              <a:defRPr sz="4500" b="1">
                <a:latin typeface="American Typewriter"/>
                <a:ea typeface="American Typewriter"/>
                <a:cs typeface="American Typewriter"/>
                <a:sym typeface="American Typewriter"/>
              </a:defRPr>
            </a:lvl1pPr>
          </a:lstStyle>
          <a:p>
            <a:r>
              <a:rPr>
                <a:latin typeface="Montserrat" panose="00000500000000000000" pitchFamily="50" charset="0"/>
              </a:rPr>
              <a:t>Fisiopatología</a:t>
            </a:r>
          </a:p>
        </p:txBody>
      </p:sp>
      <p:grpSp>
        <p:nvGrpSpPr>
          <p:cNvPr id="204" name="El diagnóstico es CLINICO"/>
          <p:cNvGrpSpPr/>
          <p:nvPr/>
        </p:nvGrpSpPr>
        <p:grpSpPr>
          <a:xfrm>
            <a:off x="3921375" y="2125075"/>
            <a:ext cx="1682904" cy="647138"/>
            <a:chOff x="-31751" y="-18204"/>
            <a:chExt cx="2393462" cy="920373"/>
          </a:xfrm>
        </p:grpSpPr>
        <p:sp>
          <p:nvSpPr>
            <p:cNvPr id="203" name="El diagnóstico es CLINICO"/>
            <p:cNvSpPr/>
            <p:nvPr/>
          </p:nvSpPr>
          <p:spPr>
            <a:xfrm>
              <a:off x="31750" y="31750"/>
              <a:ext cx="2329961" cy="856872"/>
            </a:xfrm>
            <a:prstGeom prst="roundRect">
              <a:avLst>
                <a:gd name="adj" fmla="val 15270"/>
              </a:avLst>
            </a:prstGeom>
            <a:solidFill>
              <a:schemeClr val="accent1">
                <a:lumOff val="-13575"/>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a:solidFill>
                    <a:srgbClr val="FFFFFF"/>
                  </a:solidFill>
                  <a:latin typeface="American Typewriter"/>
                  <a:ea typeface="American Typewriter"/>
                  <a:cs typeface="American Typewriter"/>
                  <a:sym typeface="American Typewriter"/>
                </a:defRPr>
              </a:lvl1pPr>
            </a:lstStyle>
            <a:p>
              <a:r>
                <a:rPr sz="1406" dirty="0">
                  <a:latin typeface="Montserrat" panose="00000500000000000000" pitchFamily="50" charset="0"/>
                </a:rPr>
                <a:t>El </a:t>
              </a:r>
              <a:r>
                <a:rPr sz="1406" dirty="0" err="1">
                  <a:latin typeface="Montserrat" panose="00000500000000000000" pitchFamily="50" charset="0"/>
                </a:rPr>
                <a:t>diagnóstico</a:t>
              </a:r>
              <a:r>
                <a:rPr sz="1406" dirty="0">
                  <a:latin typeface="Montserrat" panose="00000500000000000000" pitchFamily="50" charset="0"/>
                </a:rPr>
                <a:t> es CL</a:t>
              </a:r>
              <a:r>
                <a:rPr lang="es-CO" sz="1406" dirty="0">
                  <a:latin typeface="Montserrat" panose="00000500000000000000" pitchFamily="50" charset="0"/>
                </a:rPr>
                <a:t>Í</a:t>
              </a:r>
              <a:r>
                <a:rPr sz="1406" dirty="0">
                  <a:latin typeface="Montserrat" panose="00000500000000000000" pitchFamily="50" charset="0"/>
                </a:rPr>
                <a:t>NICO</a:t>
              </a:r>
            </a:p>
          </p:txBody>
        </p:sp>
        <p:pic>
          <p:nvPicPr>
            <p:cNvPr id="202" name="El diagnóstico es CLINICO El diagnóstico es CLINICO" descr="El diagnóstico es CLINICO El diagnóstico es CLINICO"/>
            <p:cNvPicPr>
              <a:picLocks/>
            </p:cNvPicPr>
            <p:nvPr/>
          </p:nvPicPr>
          <p:blipFill>
            <a:blip r:embed="rId2" cstate="email">
              <a:extLst>
                <a:ext uri="{28A0092B-C50C-407E-A947-70E740481C1C}">
                  <a14:useLocalDpi xmlns:a14="http://schemas.microsoft.com/office/drawing/2010/main"/>
                </a:ext>
              </a:extLst>
            </a:blip>
            <a:stretch>
              <a:fillRect/>
            </a:stretch>
          </p:blipFill>
          <p:spPr>
            <a:xfrm>
              <a:off x="-31751" y="-18204"/>
              <a:ext cx="2393462" cy="920373"/>
            </a:xfrm>
            <a:prstGeom prst="rect">
              <a:avLst/>
            </a:prstGeom>
            <a:effectLst/>
          </p:spPr>
        </p:pic>
      </p:grpSp>
      <p:grpSp>
        <p:nvGrpSpPr>
          <p:cNvPr id="207" name="NO hay una relación con valores bioquímicos"/>
          <p:cNvGrpSpPr/>
          <p:nvPr/>
        </p:nvGrpSpPr>
        <p:grpSpPr>
          <a:xfrm>
            <a:off x="6880183" y="2141801"/>
            <a:ext cx="4094284" cy="516715"/>
            <a:chOff x="0" y="0"/>
            <a:chExt cx="5822980" cy="734881"/>
          </a:xfrm>
        </p:grpSpPr>
        <p:sp>
          <p:nvSpPr>
            <p:cNvPr id="206" name="NO hay una relación con valores bioquímicos"/>
            <p:cNvSpPr/>
            <p:nvPr/>
          </p:nvSpPr>
          <p:spPr>
            <a:xfrm>
              <a:off x="31750" y="31750"/>
              <a:ext cx="5759481" cy="671382"/>
            </a:xfrm>
            <a:prstGeom prst="roundRect">
              <a:avLst>
                <a:gd name="adj" fmla="val 20120"/>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b="0">
                  <a:latin typeface="American Typewriter"/>
                  <a:ea typeface="American Typewriter"/>
                  <a:cs typeface="American Typewriter"/>
                  <a:sym typeface="American Typewriter"/>
                </a:defRPr>
              </a:lvl1pPr>
            </a:lstStyle>
            <a:p>
              <a:r>
                <a:rPr sz="1406">
                  <a:latin typeface="Montserrat" panose="00000500000000000000" pitchFamily="50" charset="0"/>
                </a:rPr>
                <a:t>NO hay una relación con valores bioquímicos</a:t>
              </a:r>
            </a:p>
          </p:txBody>
        </p:sp>
        <p:pic>
          <p:nvPicPr>
            <p:cNvPr id="205" name="NO hay una relación con valores bioquímicos NO hay una relación con valores bioquímicos" descr="NO hay una relación con valores bioquímicos NO hay una relación con valores bioquímicos"/>
            <p:cNvPicPr>
              <a:picLocks/>
            </p:cNvPicPr>
            <p:nvPr/>
          </p:nvPicPr>
          <p:blipFill>
            <a:blip r:embed="rId3" cstate="email">
              <a:extLst>
                <a:ext uri="{28A0092B-C50C-407E-A947-70E740481C1C}">
                  <a14:useLocalDpi xmlns:a14="http://schemas.microsoft.com/office/drawing/2010/main"/>
                </a:ext>
              </a:extLst>
            </a:blip>
            <a:stretch>
              <a:fillRect/>
            </a:stretch>
          </p:blipFill>
          <p:spPr>
            <a:xfrm>
              <a:off x="0" y="0"/>
              <a:ext cx="5822981" cy="734882"/>
            </a:xfrm>
            <a:prstGeom prst="rect">
              <a:avLst/>
            </a:prstGeom>
            <a:effectLst/>
          </p:spPr>
        </p:pic>
      </p:grpSp>
      <p:sp>
        <p:nvSpPr>
          <p:cNvPr id="208" name="Línea"/>
          <p:cNvSpPr/>
          <p:nvPr/>
        </p:nvSpPr>
        <p:spPr>
          <a:xfrm>
            <a:off x="5885969" y="2360712"/>
            <a:ext cx="892969" cy="1"/>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latin typeface="Montserrat" panose="00000500000000000000" pitchFamily="50" charset="0"/>
            </a:endParaRPr>
          </a:p>
        </p:txBody>
      </p:sp>
      <p:grpSp>
        <p:nvGrpSpPr>
          <p:cNvPr id="212" name="Aumento de H. circulante luego de suspensión de tratamiento…"/>
          <p:cNvGrpSpPr/>
          <p:nvPr/>
        </p:nvGrpSpPr>
        <p:grpSpPr>
          <a:xfrm>
            <a:off x="3832412" y="3215756"/>
            <a:ext cx="2916823" cy="1065214"/>
            <a:chOff x="0" y="0"/>
            <a:chExt cx="4148370" cy="1514969"/>
          </a:xfrm>
        </p:grpSpPr>
        <p:sp>
          <p:nvSpPr>
            <p:cNvPr id="211" name="Aumento de H. circulante luego de suspensión de tratamiento…"/>
            <p:cNvSpPr/>
            <p:nvPr/>
          </p:nvSpPr>
          <p:spPr>
            <a:xfrm>
              <a:off x="31750" y="31750"/>
              <a:ext cx="4084871" cy="1451470"/>
            </a:xfrm>
            <a:prstGeom prst="roundRect">
              <a:avLst>
                <a:gd name="adj" fmla="val 9015"/>
              </a:avLst>
            </a:prstGeom>
            <a:solidFill>
              <a:schemeClr val="accent5">
                <a:lumOff val="-29866"/>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defRPr sz="1600">
                  <a:solidFill>
                    <a:srgbClr val="FFFFFF"/>
                  </a:solidFill>
                  <a:latin typeface="American Typewriter"/>
                  <a:ea typeface="American Typewriter"/>
                  <a:cs typeface="American Typewriter"/>
                  <a:sym typeface="American Typewriter"/>
                </a:defRPr>
              </a:pPr>
              <a:r>
                <a:rPr sz="1125">
                  <a:latin typeface="Montserrat" panose="00000500000000000000" pitchFamily="50" charset="0"/>
                </a:rPr>
                <a:t>Aumento de H. circulante luego de suspensión de tratamiento</a:t>
              </a:r>
            </a:p>
            <a:p>
              <a:pPr>
                <a:defRPr sz="1600">
                  <a:solidFill>
                    <a:srgbClr val="FFFFFF"/>
                  </a:solidFill>
                  <a:latin typeface="American Typewriter"/>
                  <a:ea typeface="American Typewriter"/>
                  <a:cs typeface="American Typewriter"/>
                  <a:sym typeface="American Typewriter"/>
                </a:defRPr>
              </a:pPr>
              <a:r>
                <a:rPr sz="1125">
                  <a:latin typeface="Montserrat" panose="00000500000000000000" pitchFamily="50" charset="0"/>
                </a:rPr>
                <a:t>Uso de I131</a:t>
              </a:r>
            </a:p>
            <a:p>
              <a:pPr>
                <a:defRPr sz="1600">
                  <a:solidFill>
                    <a:srgbClr val="FFFFFF"/>
                  </a:solidFill>
                  <a:latin typeface="American Typewriter"/>
                  <a:ea typeface="American Typewriter"/>
                  <a:cs typeface="American Typewriter"/>
                  <a:sym typeface="American Typewriter"/>
                </a:defRPr>
              </a:pPr>
              <a:r>
                <a:rPr sz="1125">
                  <a:latin typeface="Montserrat" panose="00000500000000000000" pitchFamily="50" charset="0"/>
                </a:rPr>
                <a:t>Cirugía</a:t>
              </a:r>
            </a:p>
          </p:txBody>
        </p:sp>
        <p:pic>
          <p:nvPicPr>
            <p:cNvPr id="210" name="Aumento de H. circulante luego de suspensión de tratamiento… Aumento de H. circulante luego de suspensión de tratamientoUso de I131Cirugía" descr="Aumento de H. circulante luego de suspensión de tratamiento… Aumento de H. circulante luego de suspensión de tratamientoUso de I131Cirugía"/>
            <p:cNvPicPr>
              <a:picLocks/>
            </p:cNvPicPr>
            <p:nvPr/>
          </p:nvPicPr>
          <p:blipFill>
            <a:blip r:embed="rId4" cstate="email">
              <a:extLst>
                <a:ext uri="{28A0092B-C50C-407E-A947-70E740481C1C}">
                  <a14:useLocalDpi xmlns:a14="http://schemas.microsoft.com/office/drawing/2010/main"/>
                </a:ext>
              </a:extLst>
            </a:blip>
            <a:stretch>
              <a:fillRect/>
            </a:stretch>
          </p:blipFill>
          <p:spPr>
            <a:xfrm>
              <a:off x="0" y="0"/>
              <a:ext cx="4148371" cy="1514970"/>
            </a:xfrm>
            <a:prstGeom prst="rect">
              <a:avLst/>
            </a:prstGeom>
            <a:effectLst/>
          </p:spPr>
        </p:pic>
      </p:grpSp>
      <p:grpSp>
        <p:nvGrpSpPr>
          <p:cNvPr id="215" name="No existe…"/>
          <p:cNvGrpSpPr/>
          <p:nvPr/>
        </p:nvGrpSpPr>
        <p:grpSpPr>
          <a:xfrm>
            <a:off x="7628332" y="3263904"/>
            <a:ext cx="4528951" cy="732235"/>
            <a:chOff x="0" y="0"/>
            <a:chExt cx="6441174" cy="1041400"/>
          </a:xfrm>
        </p:grpSpPr>
        <p:sp>
          <p:nvSpPr>
            <p:cNvPr id="214" name="No existe…"/>
            <p:cNvSpPr/>
            <p:nvPr/>
          </p:nvSpPr>
          <p:spPr>
            <a:xfrm>
              <a:off x="31750" y="31750"/>
              <a:ext cx="6377675" cy="977900"/>
            </a:xfrm>
            <a:prstGeom prst="roundRect">
              <a:avLst>
                <a:gd name="adj" fmla="val 25559"/>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defRPr sz="1600" b="0">
                  <a:latin typeface="American Typewriter"/>
                  <a:ea typeface="American Typewriter"/>
                  <a:cs typeface="American Typewriter"/>
                  <a:sym typeface="American Typewriter"/>
                </a:defRPr>
              </a:pPr>
              <a:r>
                <a:rPr sz="1125">
                  <a:latin typeface="Montserrat" panose="00000500000000000000" pitchFamily="50" charset="0"/>
                </a:rPr>
                <a:t>No existe</a:t>
              </a:r>
            </a:p>
            <a:p>
              <a:pPr>
                <a:defRPr sz="1600" b="0">
                  <a:latin typeface="American Typewriter"/>
                  <a:ea typeface="American Typewriter"/>
                  <a:cs typeface="American Typewriter"/>
                  <a:sym typeface="American Typewriter"/>
                </a:defRPr>
              </a:pPr>
              <a:r>
                <a:rPr sz="1125">
                  <a:latin typeface="Montserrat" panose="00000500000000000000" pitchFamily="50" charset="0"/>
                </a:rPr>
                <a:t>un nivel mínimo T4 o T3 por encima del cual aparezca la crisis</a:t>
              </a:r>
            </a:p>
          </p:txBody>
        </p:sp>
        <p:pic>
          <p:nvPicPr>
            <p:cNvPr id="213" name="No existe… No existeun nivel mínimo T4 o T3 por encima del cual aparezca la crisis" descr="No existe… No existeun nivel mínimo T4 o T3 por encima del cual aparezca la crisis"/>
            <p:cNvPicPr>
              <a:picLocks/>
            </p:cNvPicPr>
            <p:nvPr/>
          </p:nvPicPr>
          <p:blipFill>
            <a:blip r:embed="rId5" cstate="email">
              <a:extLst>
                <a:ext uri="{28A0092B-C50C-407E-A947-70E740481C1C}">
                  <a14:useLocalDpi xmlns:a14="http://schemas.microsoft.com/office/drawing/2010/main"/>
                </a:ext>
              </a:extLst>
            </a:blip>
            <a:stretch>
              <a:fillRect/>
            </a:stretch>
          </p:blipFill>
          <p:spPr>
            <a:xfrm>
              <a:off x="0" y="0"/>
              <a:ext cx="6441175" cy="1041400"/>
            </a:xfrm>
            <a:prstGeom prst="rect">
              <a:avLst/>
            </a:prstGeom>
            <a:effectLst/>
          </p:spPr>
        </p:pic>
      </p:grpSp>
      <p:sp>
        <p:nvSpPr>
          <p:cNvPr id="216" name="Línea"/>
          <p:cNvSpPr/>
          <p:nvPr/>
        </p:nvSpPr>
        <p:spPr>
          <a:xfrm>
            <a:off x="6739708" y="3595054"/>
            <a:ext cx="892970" cy="1"/>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dirty="0">
              <a:latin typeface="Montserrat" panose="00000500000000000000" pitchFamily="50" charset="0"/>
            </a:endParaRPr>
          </a:p>
        </p:txBody>
      </p:sp>
      <p:grpSp>
        <p:nvGrpSpPr>
          <p:cNvPr id="219" name="Hipótesis"/>
          <p:cNvGrpSpPr/>
          <p:nvPr/>
        </p:nvGrpSpPr>
        <p:grpSpPr>
          <a:xfrm>
            <a:off x="4123059" y="4931066"/>
            <a:ext cx="1682902" cy="647137"/>
            <a:chOff x="0" y="0"/>
            <a:chExt cx="2393460" cy="920371"/>
          </a:xfrm>
        </p:grpSpPr>
        <p:sp>
          <p:nvSpPr>
            <p:cNvPr id="218" name="Hipótesis"/>
            <p:cNvSpPr/>
            <p:nvPr/>
          </p:nvSpPr>
          <p:spPr>
            <a:xfrm>
              <a:off x="31750" y="31750"/>
              <a:ext cx="2329961" cy="856872"/>
            </a:xfrm>
            <a:prstGeom prst="roundRect">
              <a:avLst>
                <a:gd name="adj" fmla="val 15270"/>
              </a:avLst>
            </a:prstGeom>
            <a:solidFill>
              <a:schemeClr val="accent1">
                <a:lumOff val="-13575"/>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a:solidFill>
                    <a:srgbClr val="FFFFFF"/>
                  </a:solidFill>
                  <a:latin typeface="American Typewriter"/>
                  <a:ea typeface="American Typewriter"/>
                  <a:cs typeface="American Typewriter"/>
                  <a:sym typeface="American Typewriter"/>
                </a:defRPr>
              </a:lvl1pPr>
            </a:lstStyle>
            <a:p>
              <a:r>
                <a:rPr sz="1406">
                  <a:latin typeface="Montserrat" panose="00000500000000000000" pitchFamily="50" charset="0"/>
                </a:rPr>
                <a:t>Hipótesis</a:t>
              </a:r>
            </a:p>
          </p:txBody>
        </p:sp>
        <p:pic>
          <p:nvPicPr>
            <p:cNvPr id="217" name="Hipótesis Hipótesis" descr="Hipótesis Hipótesis"/>
            <p:cNvPicPr>
              <a:picLocks/>
            </p:cNvPicPr>
            <p:nvPr/>
          </p:nvPicPr>
          <p:blipFill>
            <a:blip r:embed="rId2" cstate="email">
              <a:extLst>
                <a:ext uri="{28A0092B-C50C-407E-A947-70E740481C1C}">
                  <a14:useLocalDpi xmlns:a14="http://schemas.microsoft.com/office/drawing/2010/main"/>
                </a:ext>
              </a:extLst>
            </a:blip>
            <a:stretch>
              <a:fillRect/>
            </a:stretch>
          </p:blipFill>
          <p:spPr>
            <a:xfrm>
              <a:off x="0" y="0"/>
              <a:ext cx="2393461" cy="920372"/>
            </a:xfrm>
            <a:prstGeom prst="rect">
              <a:avLst/>
            </a:prstGeom>
            <a:effectLst/>
          </p:spPr>
        </p:pic>
      </p:grpSp>
      <p:grpSp>
        <p:nvGrpSpPr>
          <p:cNvPr id="222" name="Saturación proteínas transportadoras de Hormona tiroides…"/>
          <p:cNvGrpSpPr/>
          <p:nvPr/>
        </p:nvGrpSpPr>
        <p:grpSpPr>
          <a:xfrm>
            <a:off x="6636250" y="4655272"/>
            <a:ext cx="5368283" cy="1387688"/>
            <a:chOff x="0" y="0"/>
            <a:chExt cx="7634891" cy="1973600"/>
          </a:xfrm>
        </p:grpSpPr>
        <p:sp>
          <p:nvSpPr>
            <p:cNvPr id="221" name="Saturación proteínas transportadoras de Hormona tiroides…"/>
            <p:cNvSpPr/>
            <p:nvPr/>
          </p:nvSpPr>
          <p:spPr>
            <a:xfrm>
              <a:off x="31750" y="31750"/>
              <a:ext cx="7571392" cy="1910101"/>
            </a:xfrm>
            <a:prstGeom prst="roundRect">
              <a:avLst>
                <a:gd name="adj" fmla="val 7072"/>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defRPr sz="2000" b="0">
                  <a:latin typeface="American Typewriter"/>
                  <a:ea typeface="American Typewriter"/>
                  <a:cs typeface="American Typewriter"/>
                  <a:sym typeface="American Typewriter"/>
                </a:defRPr>
              </a:pPr>
              <a:r>
                <a:rPr sz="1406">
                  <a:latin typeface="Montserrat" panose="00000500000000000000" pitchFamily="50" charset="0"/>
                </a:rPr>
                <a:t>Saturación proteínas transportadoras de Hormona tiroides</a:t>
              </a:r>
            </a:p>
            <a:p>
              <a:pPr>
                <a:defRPr sz="2000" b="0">
                  <a:latin typeface="American Typewriter"/>
                  <a:ea typeface="American Typewriter"/>
                  <a:cs typeface="American Typewriter"/>
                  <a:sym typeface="American Typewriter"/>
                </a:defRPr>
              </a:pPr>
              <a:r>
                <a:rPr sz="1406">
                  <a:latin typeface="Montserrat" panose="00000500000000000000" pitchFamily="50" charset="0"/>
                </a:rPr>
                <a:t>Aumento de receptores en tejidos</a:t>
              </a:r>
            </a:p>
            <a:p>
              <a:pPr>
                <a:defRPr sz="2000" b="0">
                  <a:latin typeface="American Typewriter"/>
                  <a:ea typeface="American Typewriter"/>
                  <a:cs typeface="American Typewriter"/>
                  <a:sym typeface="American Typewriter"/>
                </a:defRPr>
              </a:pPr>
              <a:r>
                <a:rPr sz="1406">
                  <a:latin typeface="Montserrat" panose="00000500000000000000" pitchFamily="50" charset="0"/>
                </a:rPr>
                <a:t>Disminución depuración hepática - Renal</a:t>
              </a:r>
            </a:p>
            <a:p>
              <a:pPr>
                <a:defRPr sz="2000" b="0">
                  <a:latin typeface="American Typewriter"/>
                  <a:ea typeface="American Typewriter"/>
                  <a:cs typeface="American Typewriter"/>
                  <a:sym typeface="American Typewriter"/>
                </a:defRPr>
              </a:pPr>
              <a:r>
                <a:rPr sz="1406">
                  <a:latin typeface="Montserrat" panose="00000500000000000000" pitchFamily="50" charset="0"/>
                </a:rPr>
                <a:t>Lipolisis</a:t>
              </a:r>
            </a:p>
          </p:txBody>
        </p:sp>
        <p:pic>
          <p:nvPicPr>
            <p:cNvPr id="220" name="Saturación proteínas transportadoras de Hormona tiroides… Saturación proteínas transportadoras de Hormona tiroidesAumento de receptores en tejidosDisminución depuración hepática - RenalLipolisis" descr="Saturación proteínas transportadoras de Hormona tiroides… Saturación proteínas transportadoras de Hormona tiroidesAumento de receptores en tejidosDisminución depuración hepática - RenalLipolisis"/>
            <p:cNvPicPr>
              <a:picLocks/>
            </p:cNvPicPr>
            <p:nvPr/>
          </p:nvPicPr>
          <p:blipFill>
            <a:blip r:embed="rId6" cstate="email">
              <a:extLst>
                <a:ext uri="{28A0092B-C50C-407E-A947-70E740481C1C}">
                  <a14:useLocalDpi xmlns:a14="http://schemas.microsoft.com/office/drawing/2010/main"/>
                </a:ext>
              </a:extLst>
            </a:blip>
            <a:stretch>
              <a:fillRect/>
            </a:stretch>
          </p:blipFill>
          <p:spPr>
            <a:xfrm>
              <a:off x="0" y="0"/>
              <a:ext cx="7634892" cy="1973601"/>
            </a:xfrm>
            <a:prstGeom prst="rect">
              <a:avLst/>
            </a:prstGeom>
            <a:effectLst/>
          </p:spPr>
        </p:pic>
      </p:grpSp>
      <p:sp>
        <p:nvSpPr>
          <p:cNvPr id="223" name="Línea"/>
          <p:cNvSpPr/>
          <p:nvPr/>
        </p:nvSpPr>
        <p:spPr>
          <a:xfrm>
            <a:off x="5743281" y="5158339"/>
            <a:ext cx="892969" cy="1"/>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dirty="0">
              <a:latin typeface="Montserrat" panose="00000500000000000000" pitchFamily="50" charset="0"/>
            </a:endParaRPr>
          </a:p>
        </p:txBody>
      </p:sp>
    </p:spTree>
    <p:extLst>
      <p:ext uri="{BB962C8B-B14F-4D97-AF65-F5344CB8AC3E}">
        <p14:creationId xmlns:p14="http://schemas.microsoft.com/office/powerpoint/2010/main" val="3262580933"/>
      </p:ext>
    </p:extLst>
  </p:cSld>
  <p:clrMapOvr>
    <a:masterClrMapping/>
  </p:clrMapOvr>
  <mc:AlternateContent xmlns:mc="http://schemas.openxmlformats.org/markup-compatibility/2006" xmlns:p14="http://schemas.microsoft.com/office/powerpoint/2010/main">
    <mc:Choice Requires="p14">
      <p:transition spd="med" p14:dur="600">
        <p14:prism/>
      </p:transition>
    </mc:Choice>
    <mc:Fallback xmlns="" xmlns:m="http://schemas.openxmlformats.org/officeDocument/2006/math" xmlns:a14="http://schemas.microsoft.com/office/drawing/2010/main">
      <p:transition spd="fast">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Fisiopatología"/>
          <p:cNvSpPr txBox="1">
            <a:spLocks noGrp="1"/>
          </p:cNvSpPr>
          <p:nvPr>
            <p:ph type="title"/>
          </p:nvPr>
        </p:nvSpPr>
        <p:spPr>
          <a:prstGeom prst="rect">
            <a:avLst/>
          </a:prstGeom>
        </p:spPr>
        <p:txBody>
          <a:bodyPr/>
          <a:lstStyle>
            <a:lvl1pPr>
              <a:defRPr sz="4500" b="1">
                <a:latin typeface="American Typewriter"/>
                <a:ea typeface="American Typewriter"/>
                <a:cs typeface="American Typewriter"/>
                <a:sym typeface="American Typewriter"/>
              </a:defRPr>
            </a:lvl1pPr>
          </a:lstStyle>
          <a:p>
            <a:r>
              <a:rPr dirty="0" err="1">
                <a:latin typeface="Montserrat" panose="00000500000000000000" pitchFamily="50" charset="0"/>
              </a:rPr>
              <a:t>Fisiopatología</a:t>
            </a:r>
            <a:endParaRPr dirty="0">
              <a:latin typeface="Montserrat" panose="00000500000000000000" pitchFamily="50" charset="0"/>
            </a:endParaRPr>
          </a:p>
        </p:txBody>
      </p:sp>
      <p:sp>
        <p:nvSpPr>
          <p:cNvPr id="226" name="Clin Invest Arterioscl. 2014;26(6):296---309"/>
          <p:cNvSpPr txBox="1"/>
          <p:nvPr/>
        </p:nvSpPr>
        <p:spPr>
          <a:xfrm>
            <a:off x="9416799" y="5549323"/>
            <a:ext cx="2916823" cy="7735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defTabSz="321457">
              <a:lnSpc>
                <a:spcPts val="3023"/>
              </a:lnSpc>
              <a:defRPr sz="1000" b="0">
                <a:latin typeface="American Typewriter"/>
                <a:ea typeface="American Typewriter"/>
                <a:cs typeface="American Typewriter"/>
                <a:sym typeface="American Typewriter"/>
              </a:defRPr>
            </a:pPr>
            <a:r>
              <a:rPr sz="703" dirty="0">
                <a:latin typeface="Montserrat" panose="00000500000000000000" pitchFamily="50" charset="0"/>
              </a:rPr>
              <a:t>Clin Invest </a:t>
            </a:r>
            <a:r>
              <a:rPr sz="703" dirty="0" err="1">
                <a:latin typeface="Montserrat" panose="00000500000000000000" pitchFamily="50" charset="0"/>
              </a:rPr>
              <a:t>Arterioscl</a:t>
            </a:r>
            <a:r>
              <a:rPr sz="703" dirty="0">
                <a:latin typeface="Montserrat" panose="00000500000000000000" pitchFamily="50" charset="0"/>
              </a:rPr>
              <a:t>. 2014;26(6):296---309 </a:t>
            </a:r>
            <a:endParaRPr sz="844" dirty="0">
              <a:latin typeface="Montserrat" panose="00000500000000000000" pitchFamily="50" charset="0"/>
            </a:endParaRPr>
          </a:p>
          <a:p>
            <a:pPr defTabSz="321457">
              <a:lnSpc>
                <a:spcPts val="3023"/>
              </a:lnSpc>
              <a:defRPr sz="1000" b="0">
                <a:latin typeface="American Typewriter"/>
                <a:ea typeface="American Typewriter"/>
                <a:cs typeface="American Typewriter"/>
                <a:sym typeface="American Typewriter"/>
              </a:defRPr>
            </a:pPr>
            <a:endParaRPr sz="844" dirty="0">
              <a:latin typeface="Montserrat" panose="00000500000000000000" pitchFamily="50" charset="0"/>
            </a:endParaRPr>
          </a:p>
        </p:txBody>
      </p:sp>
      <p:pic>
        <p:nvPicPr>
          <p:cNvPr id="227" name="Imagen" descr="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0976" y="165386"/>
            <a:ext cx="10148302" cy="4882863"/>
          </a:xfrm>
          <a:prstGeom prst="rect">
            <a:avLst/>
          </a:prstGeom>
          <a:ln w="12700">
            <a:miter lim="400000"/>
          </a:ln>
        </p:spPr>
      </p:pic>
    </p:spTree>
    <p:extLst>
      <p:ext uri="{BB962C8B-B14F-4D97-AF65-F5344CB8AC3E}">
        <p14:creationId xmlns:p14="http://schemas.microsoft.com/office/powerpoint/2010/main" val="892324668"/>
      </p:ext>
    </p:extLst>
  </p:cSld>
  <p:clrMapOvr>
    <a:masterClrMapping/>
  </p:clrMapOvr>
  <mc:AlternateContent xmlns:mc="http://schemas.openxmlformats.org/markup-compatibility/2006" xmlns:p14="http://schemas.microsoft.com/office/powerpoint/2010/main">
    <mc:Choice Requires="p14">
      <p:transition spd="med" p14:dur="600">
        <p14:prism/>
      </p:transition>
    </mc:Choice>
    <mc:Fallback xmlns="" xmlns:m="http://schemas.openxmlformats.org/officeDocument/2006/math" xmlns:a14="http://schemas.microsoft.com/office/drawing/2010/main">
      <p:transition spd="fast">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irotoxicosis VS Tormenta Tiroidea"/>
          <p:cNvSpPr txBox="1">
            <a:spLocks noGrp="1"/>
          </p:cNvSpPr>
          <p:nvPr>
            <p:ph type="title"/>
          </p:nvPr>
        </p:nvSpPr>
        <p:spPr>
          <a:prstGeom prst="rect">
            <a:avLst/>
          </a:prstGeom>
        </p:spPr>
        <p:txBody>
          <a:bodyPr>
            <a:normAutofit/>
          </a:bodyPr>
          <a:lstStyle>
            <a:lvl1pPr>
              <a:defRPr sz="4500" b="1">
                <a:latin typeface="American Typewriter"/>
                <a:ea typeface="American Typewriter"/>
                <a:cs typeface="American Typewriter"/>
                <a:sym typeface="American Typewriter"/>
              </a:defRPr>
            </a:lvl1pPr>
          </a:lstStyle>
          <a:p>
            <a:r>
              <a:rPr dirty="0" err="1">
                <a:latin typeface="Montserrat" panose="00000500000000000000" pitchFamily="50" charset="0"/>
              </a:rPr>
              <a:t>Tirotoxicosis</a:t>
            </a:r>
            <a:r>
              <a:rPr dirty="0">
                <a:latin typeface="Montserrat" panose="00000500000000000000" pitchFamily="50" charset="0"/>
              </a:rPr>
              <a:t> VS </a:t>
            </a:r>
            <a:r>
              <a:rPr dirty="0" err="1">
                <a:latin typeface="Montserrat" panose="00000500000000000000" pitchFamily="50" charset="0"/>
              </a:rPr>
              <a:t>Tormenta</a:t>
            </a:r>
            <a:r>
              <a:rPr dirty="0">
                <a:latin typeface="Montserrat" panose="00000500000000000000" pitchFamily="50" charset="0"/>
              </a:rPr>
              <a:t> </a:t>
            </a:r>
            <a:r>
              <a:rPr lang="es-CO" dirty="0">
                <a:latin typeface="Montserrat" panose="00000500000000000000" pitchFamily="50" charset="0"/>
              </a:rPr>
              <a:t>t</a:t>
            </a:r>
            <a:r>
              <a:rPr dirty="0" err="1">
                <a:latin typeface="Montserrat" panose="00000500000000000000" pitchFamily="50" charset="0"/>
              </a:rPr>
              <a:t>iroidea</a:t>
            </a:r>
            <a:r>
              <a:rPr dirty="0">
                <a:latin typeface="Montserrat" panose="00000500000000000000" pitchFamily="50" charset="0"/>
              </a:rPr>
              <a:t> </a:t>
            </a:r>
          </a:p>
        </p:txBody>
      </p:sp>
      <p:grpSp>
        <p:nvGrpSpPr>
          <p:cNvPr id="232" name="Manifestación EXTREMA"/>
          <p:cNvGrpSpPr/>
          <p:nvPr/>
        </p:nvGrpSpPr>
        <p:grpSpPr>
          <a:xfrm>
            <a:off x="4551697" y="2090976"/>
            <a:ext cx="2095376" cy="688823"/>
            <a:chOff x="0" y="0"/>
            <a:chExt cx="2980089" cy="979659"/>
          </a:xfrm>
        </p:grpSpPr>
        <p:sp>
          <p:nvSpPr>
            <p:cNvPr id="231" name="Manifestación EXTREMA"/>
            <p:cNvSpPr/>
            <p:nvPr/>
          </p:nvSpPr>
          <p:spPr>
            <a:xfrm>
              <a:off x="31750" y="31750"/>
              <a:ext cx="2916590" cy="916160"/>
            </a:xfrm>
            <a:prstGeom prst="roundRect">
              <a:avLst>
                <a:gd name="adj" fmla="val 14282"/>
              </a:avLst>
            </a:prstGeom>
            <a:solidFill>
              <a:schemeClr val="accent5">
                <a:lumOff val="-29866"/>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a:solidFill>
                    <a:srgbClr val="FFFFFF"/>
                  </a:solidFill>
                  <a:latin typeface="American Typewriter"/>
                  <a:ea typeface="American Typewriter"/>
                  <a:cs typeface="American Typewriter"/>
                  <a:sym typeface="American Typewriter"/>
                </a:defRPr>
              </a:lvl1pPr>
            </a:lstStyle>
            <a:p>
              <a:r>
                <a:rPr sz="1406">
                  <a:latin typeface="Montserrat" panose="00000500000000000000" pitchFamily="50" charset="0"/>
                </a:rPr>
                <a:t>Manifestación EXTREMA</a:t>
              </a:r>
            </a:p>
          </p:txBody>
        </p:sp>
        <p:pic>
          <p:nvPicPr>
            <p:cNvPr id="230" name="Manifestación EXTREMA Manifestación EXTREMA" descr="Manifestación EXTREMA Manifestación EXTREMA"/>
            <p:cNvPicPr>
              <a:picLocks/>
            </p:cNvPicPr>
            <p:nvPr/>
          </p:nvPicPr>
          <p:blipFill>
            <a:blip r:embed="rId2" cstate="email">
              <a:extLst>
                <a:ext uri="{28A0092B-C50C-407E-A947-70E740481C1C}">
                  <a14:useLocalDpi xmlns:a14="http://schemas.microsoft.com/office/drawing/2010/main"/>
                </a:ext>
              </a:extLst>
            </a:blip>
            <a:stretch>
              <a:fillRect/>
            </a:stretch>
          </p:blipFill>
          <p:spPr>
            <a:xfrm>
              <a:off x="0" y="0"/>
              <a:ext cx="2980090" cy="979660"/>
            </a:xfrm>
            <a:prstGeom prst="rect">
              <a:avLst/>
            </a:prstGeom>
            <a:effectLst/>
          </p:spPr>
        </p:pic>
      </p:grpSp>
      <p:sp>
        <p:nvSpPr>
          <p:cNvPr id="233" name="Línea"/>
          <p:cNvSpPr/>
          <p:nvPr/>
        </p:nvSpPr>
        <p:spPr>
          <a:xfrm>
            <a:off x="6984484" y="2435387"/>
            <a:ext cx="892969" cy="1"/>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latin typeface="Montserrat" panose="00000500000000000000" pitchFamily="50" charset="0"/>
            </a:endParaRPr>
          </a:p>
        </p:txBody>
      </p:sp>
      <p:grpSp>
        <p:nvGrpSpPr>
          <p:cNvPr id="236" name="PERO……"/>
          <p:cNvGrpSpPr/>
          <p:nvPr/>
        </p:nvGrpSpPr>
        <p:grpSpPr>
          <a:xfrm>
            <a:off x="8065851" y="1899954"/>
            <a:ext cx="3165985" cy="1070868"/>
            <a:chOff x="0" y="0"/>
            <a:chExt cx="4502732" cy="1523011"/>
          </a:xfrm>
        </p:grpSpPr>
        <p:sp>
          <p:nvSpPr>
            <p:cNvPr id="235" name="PERO……"/>
            <p:cNvSpPr/>
            <p:nvPr/>
          </p:nvSpPr>
          <p:spPr>
            <a:xfrm>
              <a:off x="31750" y="31750"/>
              <a:ext cx="4439233" cy="1459512"/>
            </a:xfrm>
            <a:prstGeom prst="roundRect">
              <a:avLst>
                <a:gd name="adj" fmla="val 16044"/>
              </a:avLst>
            </a:prstGeom>
            <a:solidFill>
              <a:schemeClr val="accent1">
                <a:lumOff val="-13575"/>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defRPr sz="2000">
                  <a:solidFill>
                    <a:srgbClr val="FFFFFF"/>
                  </a:solidFill>
                  <a:latin typeface="American Typewriter"/>
                  <a:ea typeface="American Typewriter"/>
                  <a:cs typeface="American Typewriter"/>
                  <a:sym typeface="American Typewriter"/>
                </a:defRPr>
              </a:pPr>
              <a:r>
                <a:rPr sz="1406">
                  <a:latin typeface="Montserrat" panose="00000500000000000000" pitchFamily="50" charset="0"/>
                </a:rPr>
                <a:t>PERO…</a:t>
              </a:r>
            </a:p>
            <a:p>
              <a:pPr>
                <a:defRPr sz="2000">
                  <a:solidFill>
                    <a:srgbClr val="FFFFFF"/>
                  </a:solidFill>
                  <a:latin typeface="American Typewriter"/>
                  <a:ea typeface="American Typewriter"/>
                  <a:cs typeface="American Typewriter"/>
                  <a:sym typeface="American Typewriter"/>
                </a:defRPr>
              </a:pPr>
              <a:r>
                <a:rPr sz="1406">
                  <a:latin typeface="Montserrat" panose="00000500000000000000" pitchFamily="50" charset="0"/>
                </a:rPr>
                <a:t>El paso a tormenta tiroidea es controversial y subjetivo</a:t>
              </a:r>
            </a:p>
          </p:txBody>
        </p:sp>
        <p:pic>
          <p:nvPicPr>
            <p:cNvPr id="234" name="PERO…… PERO…El paso a tormenta tiroidea es controversial y subjetivo" descr="PERO…… PERO…El paso a tormenta tiroidea es controversial y subjetivo"/>
            <p:cNvPicPr>
              <a:picLocks/>
            </p:cNvPicPr>
            <p:nvPr/>
          </p:nvPicPr>
          <p:blipFill>
            <a:blip r:embed="rId3" cstate="email">
              <a:extLst>
                <a:ext uri="{28A0092B-C50C-407E-A947-70E740481C1C}">
                  <a14:useLocalDpi xmlns:a14="http://schemas.microsoft.com/office/drawing/2010/main"/>
                </a:ext>
              </a:extLst>
            </a:blip>
            <a:stretch>
              <a:fillRect/>
            </a:stretch>
          </p:blipFill>
          <p:spPr>
            <a:xfrm>
              <a:off x="0" y="0"/>
              <a:ext cx="4502733" cy="1523012"/>
            </a:xfrm>
            <a:prstGeom prst="rect">
              <a:avLst/>
            </a:prstGeom>
            <a:effectLst/>
          </p:spPr>
        </p:pic>
      </p:grpSp>
      <p:grpSp>
        <p:nvGrpSpPr>
          <p:cNvPr id="239" name="Evento precipitante principal es la SEPSIS!…"/>
          <p:cNvGrpSpPr/>
          <p:nvPr/>
        </p:nvGrpSpPr>
        <p:grpSpPr>
          <a:xfrm>
            <a:off x="5148817" y="3172371"/>
            <a:ext cx="5368283" cy="1070868"/>
            <a:chOff x="0" y="0"/>
            <a:chExt cx="7634891" cy="1523011"/>
          </a:xfrm>
        </p:grpSpPr>
        <p:sp>
          <p:nvSpPr>
            <p:cNvPr id="238" name="Evento precipitante principal es la SEPSIS!…"/>
            <p:cNvSpPr/>
            <p:nvPr/>
          </p:nvSpPr>
          <p:spPr>
            <a:xfrm>
              <a:off x="31750" y="31750"/>
              <a:ext cx="7571392" cy="1459512"/>
            </a:xfrm>
            <a:prstGeom prst="roundRect">
              <a:avLst>
                <a:gd name="adj" fmla="val 9255"/>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defRPr sz="2000" b="0">
                  <a:latin typeface="American Typewriter"/>
                  <a:ea typeface="American Typewriter"/>
                  <a:cs typeface="American Typewriter"/>
                  <a:sym typeface="American Typewriter"/>
                </a:defRPr>
              </a:pPr>
              <a:r>
                <a:rPr sz="1406">
                  <a:latin typeface="Montserrat" panose="00000500000000000000" pitchFamily="50" charset="0"/>
                </a:rPr>
                <a:t>Evento precipitante principal es la </a:t>
              </a:r>
              <a:r>
                <a:rPr sz="1406" b="1">
                  <a:latin typeface="Montserrat" panose="00000500000000000000" pitchFamily="50" charset="0"/>
                </a:rPr>
                <a:t>SEPSIS</a:t>
              </a:r>
              <a:r>
                <a:rPr sz="1406">
                  <a:latin typeface="Montserrat" panose="00000500000000000000" pitchFamily="50" charset="0"/>
                </a:rPr>
                <a:t>!</a:t>
              </a:r>
            </a:p>
            <a:p>
              <a:pPr>
                <a:defRPr sz="2000" b="0">
                  <a:latin typeface="American Typewriter"/>
                  <a:ea typeface="American Typewriter"/>
                  <a:cs typeface="American Typewriter"/>
                  <a:sym typeface="American Typewriter"/>
                </a:defRPr>
              </a:pPr>
              <a:endParaRPr sz="1406">
                <a:latin typeface="Montserrat" panose="00000500000000000000" pitchFamily="50" charset="0"/>
              </a:endParaRPr>
            </a:p>
            <a:p>
              <a:pPr>
                <a:defRPr sz="2000" b="0">
                  <a:latin typeface="American Typewriter"/>
                  <a:ea typeface="American Typewriter"/>
                  <a:cs typeface="American Typewriter"/>
                  <a:sym typeface="American Typewriter"/>
                </a:defRPr>
              </a:pPr>
              <a:r>
                <a:rPr sz="1406" b="1">
                  <a:latin typeface="Montserrat" panose="00000500000000000000" pitchFamily="50" charset="0"/>
                </a:rPr>
                <a:t>Mortalidad</a:t>
              </a:r>
              <a:r>
                <a:rPr sz="1406">
                  <a:latin typeface="Montserrat" panose="00000500000000000000" pitchFamily="50" charset="0"/>
                </a:rPr>
                <a:t> 20 - 50%</a:t>
              </a:r>
            </a:p>
          </p:txBody>
        </p:sp>
        <p:pic>
          <p:nvPicPr>
            <p:cNvPr id="237" name="Evento precipitante principal es la SEPSIS!… Evento precipitante principal es la SEPSIS!Mortalidad 20 - 50%" descr="Evento precipitante principal es la SEPSIS!… Evento precipitante principal es la SEPSIS!Mortalidad 20 - 50%"/>
            <p:cNvPicPr>
              <a:picLocks/>
            </p:cNvPicPr>
            <p:nvPr/>
          </p:nvPicPr>
          <p:blipFill>
            <a:blip r:embed="rId4" cstate="email">
              <a:extLst>
                <a:ext uri="{28A0092B-C50C-407E-A947-70E740481C1C}">
                  <a14:useLocalDpi xmlns:a14="http://schemas.microsoft.com/office/drawing/2010/main"/>
                </a:ext>
              </a:extLst>
            </a:blip>
            <a:stretch>
              <a:fillRect/>
            </a:stretch>
          </p:blipFill>
          <p:spPr>
            <a:xfrm>
              <a:off x="0" y="0"/>
              <a:ext cx="7634892" cy="1523012"/>
            </a:xfrm>
            <a:prstGeom prst="rect">
              <a:avLst/>
            </a:prstGeom>
            <a:effectLst/>
          </p:spPr>
        </p:pic>
      </p:grpSp>
      <p:grpSp>
        <p:nvGrpSpPr>
          <p:cNvPr id="242" name="MÁS AGRESIVO…"/>
          <p:cNvGrpSpPr/>
          <p:nvPr/>
        </p:nvGrpSpPr>
        <p:grpSpPr>
          <a:xfrm>
            <a:off x="4162208" y="4569620"/>
            <a:ext cx="7341499" cy="1388222"/>
            <a:chOff x="-2" y="31750"/>
            <a:chExt cx="10441241" cy="1974360"/>
          </a:xfrm>
        </p:grpSpPr>
        <p:sp>
          <p:nvSpPr>
            <p:cNvPr id="241" name="MÁS AGRESIVO…"/>
            <p:cNvSpPr/>
            <p:nvPr/>
          </p:nvSpPr>
          <p:spPr>
            <a:xfrm>
              <a:off x="31750" y="31750"/>
              <a:ext cx="10377741" cy="1910101"/>
            </a:xfrm>
            <a:prstGeom prst="roundRect">
              <a:avLst>
                <a:gd name="adj" fmla="val 13504"/>
              </a:avLst>
            </a:prstGeom>
            <a:solidFill>
              <a:schemeClr val="accent1">
                <a:lumOff val="-13575"/>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defRPr sz="2000">
                  <a:solidFill>
                    <a:srgbClr val="FFFFFF"/>
                  </a:solidFill>
                  <a:latin typeface="American Typewriter"/>
                  <a:ea typeface="American Typewriter"/>
                  <a:cs typeface="American Typewriter"/>
                  <a:sym typeface="American Typewriter"/>
                </a:defRPr>
              </a:pPr>
              <a:r>
                <a:rPr sz="1406" dirty="0">
                  <a:latin typeface="Montserrat" panose="00000500000000000000" pitchFamily="50" charset="0"/>
                </a:rPr>
                <a:t>MÁS AGRESIVO</a:t>
              </a:r>
            </a:p>
            <a:p>
              <a:pPr>
                <a:defRPr sz="1900" b="0">
                  <a:solidFill>
                    <a:srgbClr val="FFFFFF"/>
                  </a:solidFill>
                  <a:latin typeface="American Typewriter"/>
                  <a:ea typeface="American Typewriter"/>
                  <a:cs typeface="American Typewriter"/>
                  <a:sym typeface="American Typewriter"/>
                </a:defRPr>
              </a:pPr>
              <a:r>
                <a:rPr sz="1336" dirty="0">
                  <a:latin typeface="Montserrat" panose="00000500000000000000" pitchFamily="50" charset="0"/>
                </a:rPr>
                <a:t>Alt </a:t>
              </a:r>
              <a:r>
                <a:rPr sz="1336" dirty="0" err="1">
                  <a:latin typeface="Montserrat" panose="00000500000000000000" pitchFamily="50" charset="0"/>
                </a:rPr>
                <a:t>nivel</a:t>
              </a:r>
              <a:r>
                <a:rPr sz="1336" dirty="0">
                  <a:latin typeface="Montserrat" panose="00000500000000000000" pitchFamily="50" charset="0"/>
                </a:rPr>
                <a:t> de </a:t>
              </a:r>
              <a:r>
                <a:rPr sz="1336" dirty="0" err="1">
                  <a:latin typeface="Montserrat" panose="00000500000000000000" pitchFamily="50" charset="0"/>
                </a:rPr>
                <a:t>conciencia</a:t>
              </a:r>
              <a:r>
                <a:rPr sz="1336" dirty="0">
                  <a:latin typeface="Montserrat" panose="00000500000000000000" pitchFamily="50" charset="0"/>
                </a:rPr>
                <a:t>  </a:t>
              </a:r>
            </a:p>
            <a:p>
              <a:pPr>
                <a:defRPr sz="1900" b="0">
                  <a:solidFill>
                    <a:srgbClr val="FFFFFF"/>
                  </a:solidFill>
                  <a:latin typeface="American Typewriter"/>
                  <a:ea typeface="American Typewriter"/>
                  <a:cs typeface="American Typewriter"/>
                  <a:sym typeface="American Typewriter"/>
                </a:defRPr>
              </a:pPr>
              <a:r>
                <a:rPr sz="1336" b="1" dirty="0">
                  <a:latin typeface="Montserrat" panose="00000500000000000000" pitchFamily="50" charset="0"/>
                </a:rPr>
                <a:t>(</a:t>
              </a:r>
              <a:r>
                <a:rPr lang="es-CO" sz="1336" b="1" dirty="0">
                  <a:latin typeface="Montserrat" panose="00000500000000000000" pitchFamily="50" charset="0"/>
                </a:rPr>
                <a:t>¡</a:t>
              </a:r>
              <a:r>
                <a:rPr sz="1336" b="1" dirty="0">
                  <a:latin typeface="Montserrat" panose="00000500000000000000" pitchFamily="50" charset="0"/>
                </a:rPr>
                <a:t>SOSPECHARLO HASTA QUE SE DEMUESTRE LO CONTRARIO!)</a:t>
              </a:r>
            </a:p>
            <a:p>
              <a:pPr>
                <a:defRPr sz="1600" b="0">
                  <a:solidFill>
                    <a:srgbClr val="FFFFFF"/>
                  </a:solidFill>
                  <a:latin typeface="American Typewriter"/>
                  <a:ea typeface="American Typewriter"/>
                  <a:cs typeface="American Typewriter"/>
                  <a:sym typeface="American Typewriter"/>
                </a:defRPr>
              </a:pPr>
              <a:endParaRPr sz="1125" b="1" dirty="0">
                <a:latin typeface="Montserrat" panose="00000500000000000000" pitchFamily="50" charset="0"/>
              </a:endParaRPr>
            </a:p>
            <a:p>
              <a:pPr>
                <a:defRPr sz="1600" b="0">
                  <a:solidFill>
                    <a:srgbClr val="FFFFFF"/>
                  </a:solidFill>
                  <a:latin typeface="American Typewriter"/>
                  <a:ea typeface="American Typewriter"/>
                  <a:cs typeface="American Typewriter"/>
                  <a:sym typeface="American Typewriter"/>
                </a:defRPr>
              </a:pPr>
              <a:r>
                <a:rPr sz="1125" dirty="0" err="1">
                  <a:latin typeface="Montserrat" panose="00000500000000000000" pitchFamily="50" charset="0"/>
                </a:rPr>
                <a:t>Labilidad</a:t>
              </a:r>
              <a:r>
                <a:rPr sz="1125" dirty="0">
                  <a:latin typeface="Montserrat" panose="00000500000000000000" pitchFamily="50" charset="0"/>
                </a:rPr>
                <a:t> </a:t>
              </a:r>
              <a:r>
                <a:rPr sz="1125" dirty="0" err="1">
                  <a:latin typeface="Montserrat" panose="00000500000000000000" pitchFamily="50" charset="0"/>
                </a:rPr>
                <a:t>emocional</a:t>
              </a:r>
              <a:r>
                <a:rPr sz="1125" dirty="0">
                  <a:latin typeface="Montserrat" panose="00000500000000000000" pitchFamily="50" charset="0"/>
                </a:rPr>
                <a:t> - delirium - </a:t>
              </a:r>
              <a:r>
                <a:rPr sz="1125" dirty="0" err="1">
                  <a:latin typeface="Montserrat" panose="00000500000000000000" pitchFamily="50" charset="0"/>
                </a:rPr>
                <a:t>convulsiones</a:t>
              </a:r>
              <a:r>
                <a:rPr sz="1125" dirty="0">
                  <a:latin typeface="Montserrat" panose="00000500000000000000" pitchFamily="50" charset="0"/>
                </a:rPr>
                <a:t> - </a:t>
              </a:r>
              <a:r>
                <a:rPr sz="1125" dirty="0" err="1">
                  <a:latin typeface="Montserrat" panose="00000500000000000000" pitchFamily="50" charset="0"/>
                </a:rPr>
                <a:t>disfunción</a:t>
              </a:r>
              <a:r>
                <a:rPr sz="1125" dirty="0">
                  <a:latin typeface="Montserrat" panose="00000500000000000000" pitchFamily="50" charset="0"/>
                </a:rPr>
                <a:t> </a:t>
              </a:r>
              <a:r>
                <a:rPr sz="1125" dirty="0" err="1">
                  <a:latin typeface="Montserrat" panose="00000500000000000000" pitchFamily="50" charset="0"/>
                </a:rPr>
                <a:t>autonómica</a:t>
              </a:r>
              <a:endParaRPr sz="1125" dirty="0">
                <a:latin typeface="Montserrat" panose="00000500000000000000" pitchFamily="50" charset="0"/>
              </a:endParaRPr>
            </a:p>
          </p:txBody>
        </p:sp>
        <p:pic>
          <p:nvPicPr>
            <p:cNvPr id="240" name="MÁS AGRESIVO… MÁS AGRESIVOAlt nivel de conciencia  (SOSPECHARLO HASTA QUE SE DEMUESTRE LO CONTRARIO!)Labilidad emocional - delirium - convulsiones - disfunción autonómica" descr="MÁS AGRESIVO… MÁS AGRESIVOAlt nivel de conciencia  (SOSPECHARLO HASTA QUE SE DEMUESTRE LO CONTRARIO!)Labilidad emocional - delirium - convulsiones - disfunción autonómica"/>
            <p:cNvPicPr>
              <a:picLocks/>
            </p:cNvPicPr>
            <p:nvPr/>
          </p:nvPicPr>
          <p:blipFill>
            <a:blip r:embed="rId5" cstate="email">
              <a:extLst>
                <a:ext uri="{28A0092B-C50C-407E-A947-70E740481C1C}">
                  <a14:useLocalDpi xmlns:a14="http://schemas.microsoft.com/office/drawing/2010/main"/>
                </a:ext>
              </a:extLst>
            </a:blip>
            <a:stretch>
              <a:fillRect/>
            </a:stretch>
          </p:blipFill>
          <p:spPr>
            <a:xfrm>
              <a:off x="-2" y="32508"/>
              <a:ext cx="10441241" cy="1973602"/>
            </a:xfrm>
            <a:prstGeom prst="rect">
              <a:avLst/>
            </a:prstGeom>
            <a:effectLst/>
          </p:spPr>
        </p:pic>
      </p:grpSp>
    </p:spTree>
    <p:extLst>
      <p:ext uri="{BB962C8B-B14F-4D97-AF65-F5344CB8AC3E}">
        <p14:creationId xmlns:p14="http://schemas.microsoft.com/office/powerpoint/2010/main" val="1911388302"/>
      </p:ext>
    </p:extLst>
  </p:cSld>
  <p:clrMapOvr>
    <a:masterClrMapping/>
  </p:clrMapOvr>
  <mc:AlternateContent xmlns:mc="http://schemas.openxmlformats.org/markup-compatibility/2006" xmlns:p14="http://schemas.microsoft.com/office/powerpoint/2010/main">
    <mc:Choice Requires="p14">
      <p:transition spd="med" p14:dur="600">
        <p14:prism/>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242"/>
                                        </p:tgtEl>
                                        <p:attrNameLst>
                                          <p:attrName>style.visibility</p:attrName>
                                        </p:attrNameLst>
                                      </p:cBhvr>
                                      <p:to>
                                        <p:strVal val="visible"/>
                                      </p:to>
                                    </p:set>
                                    <p:anim calcmode="lin" valueType="num">
                                      <p:cBhvr>
                                        <p:cTn id="7" dur="500" fill="hold"/>
                                        <p:tgtEl>
                                          <p:spTgt spid="242"/>
                                        </p:tgtEl>
                                        <p:attrNameLst>
                                          <p:attrName>ppt_x</p:attrName>
                                        </p:attrNameLst>
                                      </p:cBhvr>
                                      <p:tavLst>
                                        <p:tav tm="0">
                                          <p:val>
                                            <p:strVal val="#ppt_x"/>
                                          </p:val>
                                        </p:tav>
                                        <p:tav tm="100000">
                                          <p:val>
                                            <p:strVal val="#ppt_x"/>
                                          </p:val>
                                        </p:tav>
                                      </p:tavLst>
                                    </p:anim>
                                    <p:anim calcmode="lin" valueType="num">
                                      <p:cBhvr>
                                        <p:cTn id="8" dur="500" fill="hold"/>
                                        <p:tgtEl>
                                          <p:spTgt spid="2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0" animBg="1"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Manifestaciones clínicas"/>
          <p:cNvSpPr txBox="1">
            <a:spLocks noGrp="1"/>
          </p:cNvSpPr>
          <p:nvPr>
            <p:ph type="title"/>
          </p:nvPr>
        </p:nvSpPr>
        <p:spPr>
          <a:prstGeom prst="rect">
            <a:avLst/>
          </a:prstGeom>
        </p:spPr>
        <p:txBody>
          <a:bodyPr/>
          <a:lstStyle>
            <a:lvl1pPr>
              <a:defRPr sz="4500" b="1">
                <a:latin typeface="American Typewriter"/>
                <a:ea typeface="American Typewriter"/>
                <a:cs typeface="American Typewriter"/>
                <a:sym typeface="American Typewriter"/>
              </a:defRPr>
            </a:lvl1pPr>
          </a:lstStyle>
          <a:p>
            <a:r>
              <a:rPr dirty="0" err="1">
                <a:latin typeface="Montserrat" panose="00000500000000000000" pitchFamily="50" charset="0"/>
              </a:rPr>
              <a:t>Manifestaciones</a:t>
            </a:r>
            <a:r>
              <a:rPr dirty="0">
                <a:latin typeface="Montserrat" panose="00000500000000000000" pitchFamily="50" charset="0"/>
              </a:rPr>
              <a:t> </a:t>
            </a:r>
            <a:r>
              <a:rPr dirty="0" err="1">
                <a:latin typeface="Montserrat" panose="00000500000000000000" pitchFamily="50" charset="0"/>
              </a:rPr>
              <a:t>clínicas</a:t>
            </a:r>
            <a:endParaRPr dirty="0">
              <a:latin typeface="Montserrat" panose="00000500000000000000" pitchFamily="50" charset="0"/>
            </a:endParaRPr>
          </a:p>
        </p:txBody>
      </p:sp>
      <p:pic>
        <p:nvPicPr>
          <p:cNvPr id="246" name="Imagen" descr="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5157" y="1887150"/>
            <a:ext cx="4482704" cy="3946922"/>
          </a:xfrm>
          <a:prstGeom prst="rect">
            <a:avLst/>
          </a:prstGeom>
          <a:ln w="12700">
            <a:miter lim="400000"/>
          </a:ln>
        </p:spPr>
      </p:pic>
      <p:pic>
        <p:nvPicPr>
          <p:cNvPr id="247" name="Imagen" descr="Image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70186" y="3409955"/>
            <a:ext cx="3352935" cy="2919876"/>
          </a:xfrm>
          <a:prstGeom prst="rect">
            <a:avLst/>
          </a:prstGeom>
          <a:ln w="12700">
            <a:miter lim="400000"/>
          </a:ln>
        </p:spPr>
      </p:pic>
      <p:grpSp>
        <p:nvGrpSpPr>
          <p:cNvPr id="250" name="Hipertiroidismo Apatético…"/>
          <p:cNvGrpSpPr/>
          <p:nvPr/>
        </p:nvGrpSpPr>
        <p:grpSpPr>
          <a:xfrm>
            <a:off x="8663660" y="1941375"/>
            <a:ext cx="3165985" cy="1070869"/>
            <a:chOff x="0" y="0"/>
            <a:chExt cx="4502732" cy="1523011"/>
          </a:xfrm>
        </p:grpSpPr>
        <p:sp>
          <p:nvSpPr>
            <p:cNvPr id="249" name="Hipertiroidismo Apatético…"/>
            <p:cNvSpPr/>
            <p:nvPr/>
          </p:nvSpPr>
          <p:spPr>
            <a:xfrm>
              <a:off x="31750" y="31750"/>
              <a:ext cx="4439233" cy="1459512"/>
            </a:xfrm>
            <a:prstGeom prst="roundRect">
              <a:avLst>
                <a:gd name="adj" fmla="val 16044"/>
              </a:avLst>
            </a:prstGeom>
            <a:solidFill>
              <a:schemeClr val="accent1">
                <a:lumOff val="-13575"/>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defRPr sz="2000">
                  <a:solidFill>
                    <a:srgbClr val="FFFFFF"/>
                  </a:solidFill>
                  <a:latin typeface="American Typewriter"/>
                  <a:ea typeface="American Typewriter"/>
                  <a:cs typeface="American Typewriter"/>
                  <a:sym typeface="American Typewriter"/>
                </a:defRPr>
              </a:pPr>
              <a:r>
                <a:rPr sz="1406">
                  <a:latin typeface="Montserrat" panose="00000500000000000000" pitchFamily="50" charset="0"/>
                </a:rPr>
                <a:t>Hipertiroidismo Apatético</a:t>
              </a:r>
            </a:p>
            <a:p>
              <a:pPr>
                <a:defRPr sz="1600" b="0">
                  <a:solidFill>
                    <a:srgbClr val="FFFFFF"/>
                  </a:solidFill>
                  <a:latin typeface="American Typewriter"/>
                  <a:ea typeface="American Typewriter"/>
                  <a:cs typeface="American Typewriter"/>
                  <a:sym typeface="American Typewriter"/>
                </a:defRPr>
              </a:pPr>
              <a:r>
                <a:rPr sz="1125">
                  <a:latin typeface="Montserrat" panose="00000500000000000000" pitchFamily="50" charset="0"/>
                </a:rPr>
                <a:t>Obnubilación - Apatia - Coma - Elev minima de Temp (&lt;41C) - Fia auricular - ICC</a:t>
              </a:r>
            </a:p>
          </p:txBody>
        </p:sp>
        <p:pic>
          <p:nvPicPr>
            <p:cNvPr id="248" name="Hipertiroidismo Apatético… Hipertiroidismo ApatéticoObnubilación - Apatia - Coma - Elev minima de Temp (&lt;41C) - Fia auricular - ICC" descr="Hipertiroidismo Apatético… Hipertiroidismo ApatéticoObnubilación - Apatia - Coma - Elev minima de Temp (&lt;41C) - Fia auricular - ICC"/>
            <p:cNvPicPr>
              <a:picLocks/>
            </p:cNvPicPr>
            <p:nvPr/>
          </p:nvPicPr>
          <p:blipFill>
            <a:blip r:embed="rId5" cstate="email">
              <a:extLst>
                <a:ext uri="{28A0092B-C50C-407E-A947-70E740481C1C}">
                  <a14:useLocalDpi xmlns:a14="http://schemas.microsoft.com/office/drawing/2010/main"/>
                </a:ext>
              </a:extLst>
            </a:blip>
            <a:stretch>
              <a:fillRect/>
            </a:stretch>
          </p:blipFill>
          <p:spPr>
            <a:xfrm>
              <a:off x="0" y="0"/>
              <a:ext cx="4502733" cy="1523012"/>
            </a:xfrm>
            <a:prstGeom prst="rect">
              <a:avLst/>
            </a:prstGeom>
            <a:effectLst/>
          </p:spPr>
        </p:pic>
      </p:grpSp>
    </p:spTree>
    <p:extLst>
      <p:ext uri="{BB962C8B-B14F-4D97-AF65-F5344CB8AC3E}">
        <p14:creationId xmlns:p14="http://schemas.microsoft.com/office/powerpoint/2010/main" val="2515763796"/>
      </p:ext>
    </p:extLst>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250"/>
                                        </p:tgtEl>
                                        <p:attrNameLst>
                                          <p:attrName>style.visibility</p:attrName>
                                        </p:attrNameLst>
                                      </p:cBhvr>
                                      <p:to>
                                        <p:strVal val="visible"/>
                                      </p:to>
                                    </p:set>
                                    <p:anim calcmode="lin" valueType="num">
                                      <p:cBhvr>
                                        <p:cTn id="7" dur="500" fill="hold"/>
                                        <p:tgtEl>
                                          <p:spTgt spid="250"/>
                                        </p:tgtEl>
                                        <p:attrNameLst>
                                          <p:attrName>ppt_x</p:attrName>
                                        </p:attrNameLst>
                                      </p:cBhvr>
                                      <p:tavLst>
                                        <p:tav tm="0">
                                          <p:val>
                                            <p:strVal val="#ppt_x"/>
                                          </p:val>
                                        </p:tav>
                                        <p:tav tm="100000">
                                          <p:val>
                                            <p:strVal val="#ppt_x"/>
                                          </p:val>
                                        </p:tav>
                                      </p:tavLst>
                                    </p:anim>
                                    <p:anim calcmode="lin" valueType="num">
                                      <p:cBhvr>
                                        <p:cTn id="8" dur="500" fill="hold"/>
                                        <p:tgtEl>
                                          <p:spTgt spid="2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animBg="1"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Clasificación diagnóstica"/>
          <p:cNvSpPr txBox="1">
            <a:spLocks noGrp="1"/>
          </p:cNvSpPr>
          <p:nvPr>
            <p:ph type="title"/>
          </p:nvPr>
        </p:nvSpPr>
        <p:spPr>
          <a:prstGeom prst="rect">
            <a:avLst/>
          </a:prstGeom>
        </p:spPr>
        <p:txBody>
          <a:bodyPr/>
          <a:lstStyle>
            <a:lvl1pPr>
              <a:defRPr sz="4500" b="1">
                <a:latin typeface="American Typewriter"/>
                <a:ea typeface="American Typewriter"/>
                <a:cs typeface="American Typewriter"/>
                <a:sym typeface="American Typewriter"/>
              </a:defRPr>
            </a:lvl1pPr>
          </a:lstStyle>
          <a:p>
            <a:r>
              <a:rPr>
                <a:latin typeface="Montserrat" panose="00000500000000000000" pitchFamily="50" charset="0"/>
              </a:rPr>
              <a:t>Clasificación diagnóstica</a:t>
            </a:r>
          </a:p>
        </p:txBody>
      </p:sp>
      <p:grpSp>
        <p:nvGrpSpPr>
          <p:cNvPr id="258" name="Síntomas GRAVES y MORTALES…"/>
          <p:cNvGrpSpPr/>
          <p:nvPr/>
        </p:nvGrpSpPr>
        <p:grpSpPr>
          <a:xfrm>
            <a:off x="8032023" y="1553004"/>
            <a:ext cx="3563846" cy="1070869"/>
            <a:chOff x="0" y="0"/>
            <a:chExt cx="5068580" cy="1523011"/>
          </a:xfrm>
        </p:grpSpPr>
        <p:sp>
          <p:nvSpPr>
            <p:cNvPr id="257" name="Síntomas GRAVES y MORTALES…"/>
            <p:cNvSpPr/>
            <p:nvPr/>
          </p:nvSpPr>
          <p:spPr>
            <a:xfrm>
              <a:off x="31750" y="31750"/>
              <a:ext cx="5005081" cy="1459512"/>
            </a:xfrm>
            <a:prstGeom prst="roundRect">
              <a:avLst>
                <a:gd name="adj" fmla="val 16044"/>
              </a:avLst>
            </a:prstGeom>
            <a:solidFill>
              <a:schemeClr val="accent1">
                <a:lumOff val="-13575"/>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defRPr sz="2000">
                  <a:solidFill>
                    <a:srgbClr val="FFFFFF"/>
                  </a:solidFill>
                  <a:latin typeface="American Typewriter"/>
                  <a:ea typeface="American Typewriter"/>
                  <a:cs typeface="American Typewriter"/>
                  <a:sym typeface="American Typewriter"/>
                </a:defRPr>
              </a:pPr>
              <a:r>
                <a:rPr sz="1406">
                  <a:latin typeface="Montserrat" panose="00000500000000000000" pitchFamily="50" charset="0"/>
                </a:rPr>
                <a:t>Síntomas GRAVES y MORTALES</a:t>
              </a:r>
            </a:p>
            <a:p>
              <a:pPr>
                <a:defRPr sz="1600" b="0">
                  <a:solidFill>
                    <a:srgbClr val="FFFFFF"/>
                  </a:solidFill>
                  <a:latin typeface="American Typewriter"/>
                  <a:ea typeface="American Typewriter"/>
                  <a:cs typeface="American Typewriter"/>
                  <a:sym typeface="American Typewriter"/>
                </a:defRPr>
              </a:pPr>
              <a:endParaRPr sz="1125">
                <a:latin typeface="Montserrat" panose="00000500000000000000" pitchFamily="50" charset="0"/>
              </a:endParaRPr>
            </a:p>
            <a:p>
              <a:pPr>
                <a:defRPr sz="1600" b="0">
                  <a:solidFill>
                    <a:srgbClr val="FFFFFF"/>
                  </a:solidFill>
                  <a:latin typeface="American Typewriter"/>
                  <a:ea typeface="American Typewriter"/>
                  <a:cs typeface="American Typewriter"/>
                  <a:sym typeface="American Typewriter"/>
                </a:defRPr>
              </a:pPr>
              <a:r>
                <a:rPr sz="1125">
                  <a:latin typeface="Montserrat" panose="00000500000000000000" pitchFamily="50" charset="0"/>
                </a:rPr>
                <a:t>Evidencia bioquímica de hipertiroidismo</a:t>
              </a:r>
            </a:p>
            <a:p>
              <a:pPr>
                <a:defRPr sz="1600" b="0">
                  <a:solidFill>
                    <a:srgbClr val="FFFFFF"/>
                  </a:solidFill>
                  <a:latin typeface="American Typewriter"/>
                  <a:ea typeface="American Typewriter"/>
                  <a:cs typeface="American Typewriter"/>
                  <a:sym typeface="American Typewriter"/>
                </a:defRPr>
              </a:pPr>
              <a:r>
                <a:rPr sz="1125">
                  <a:latin typeface="Montserrat" panose="00000500000000000000" pitchFamily="50" charset="0"/>
                </a:rPr>
                <a:t>(T4 Elevada y/o T3L  y SUPRESIÓN TSH)</a:t>
              </a:r>
            </a:p>
          </p:txBody>
        </p:sp>
        <p:pic>
          <p:nvPicPr>
            <p:cNvPr id="256" name="Síntomas GRAVES y MORTALES… Síntomas GRAVES y MORTALESEvidencia bioquímica de hipertiroidismo(T4 Elevada y/o T3L  y SUPRESIÓN TSH)" descr="Síntomas GRAVES y MORTALES… Síntomas GRAVES y MORTALESEvidencia bioquímica de hipertiroidismo(T4 Elevada y/o T3L  y SUPRESIÓN TSH)"/>
            <p:cNvPicPr>
              <a:picLocks/>
            </p:cNvPicPr>
            <p:nvPr/>
          </p:nvPicPr>
          <p:blipFill>
            <a:blip r:embed="rId2" cstate="email">
              <a:extLst>
                <a:ext uri="{28A0092B-C50C-407E-A947-70E740481C1C}">
                  <a14:useLocalDpi xmlns:a14="http://schemas.microsoft.com/office/drawing/2010/main"/>
                </a:ext>
              </a:extLst>
            </a:blip>
            <a:stretch>
              <a:fillRect/>
            </a:stretch>
          </p:blipFill>
          <p:spPr>
            <a:xfrm>
              <a:off x="0" y="0"/>
              <a:ext cx="5068581" cy="1523012"/>
            </a:xfrm>
            <a:prstGeom prst="rect">
              <a:avLst/>
            </a:prstGeom>
            <a:effectLst/>
          </p:spPr>
        </p:pic>
      </p:grpSp>
      <p:grpSp>
        <p:nvGrpSpPr>
          <p:cNvPr id="261" name="CRITERIOS DIAGNÓSTICOS…"/>
          <p:cNvGrpSpPr/>
          <p:nvPr/>
        </p:nvGrpSpPr>
        <p:grpSpPr>
          <a:xfrm>
            <a:off x="8193616" y="5100005"/>
            <a:ext cx="3563846" cy="1070869"/>
            <a:chOff x="0" y="0"/>
            <a:chExt cx="5068580" cy="1523011"/>
          </a:xfrm>
        </p:grpSpPr>
        <p:sp>
          <p:nvSpPr>
            <p:cNvPr id="260" name="CRITERIOS DIAGNÓSTICOS…"/>
            <p:cNvSpPr/>
            <p:nvPr/>
          </p:nvSpPr>
          <p:spPr>
            <a:xfrm>
              <a:off x="31750" y="31750"/>
              <a:ext cx="5005081" cy="1459512"/>
            </a:xfrm>
            <a:prstGeom prst="roundRect">
              <a:avLst>
                <a:gd name="adj" fmla="val 16044"/>
              </a:avLst>
            </a:prstGeom>
            <a:solidFill>
              <a:schemeClr val="accent1">
                <a:lumOff val="-13575"/>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defRPr sz="2000">
                  <a:solidFill>
                    <a:srgbClr val="FFFFFF"/>
                  </a:solidFill>
                  <a:latin typeface="American Typewriter"/>
                  <a:ea typeface="American Typewriter"/>
                  <a:cs typeface="American Typewriter"/>
                  <a:sym typeface="American Typewriter"/>
                </a:defRPr>
              </a:pPr>
              <a:r>
                <a:rPr sz="1406">
                  <a:latin typeface="Montserrat" panose="00000500000000000000" pitchFamily="50" charset="0"/>
                </a:rPr>
                <a:t>CRITERIOS DIAGNÓSTICOS</a:t>
              </a:r>
            </a:p>
            <a:p>
              <a:pPr>
                <a:defRPr sz="1600" b="0">
                  <a:solidFill>
                    <a:srgbClr val="FFFFFF"/>
                  </a:solidFill>
                  <a:latin typeface="American Typewriter"/>
                  <a:ea typeface="American Typewriter"/>
                  <a:cs typeface="American Typewriter"/>
                  <a:sym typeface="American Typewriter"/>
                </a:defRPr>
              </a:pPr>
              <a:endParaRPr sz="1125">
                <a:latin typeface="Montserrat" panose="00000500000000000000" pitchFamily="50" charset="0"/>
              </a:endParaRPr>
            </a:p>
            <a:p>
              <a:pPr>
                <a:defRPr sz="1600" b="0">
                  <a:solidFill>
                    <a:srgbClr val="FFFFFF"/>
                  </a:solidFill>
                  <a:latin typeface="American Typewriter"/>
                  <a:ea typeface="American Typewriter"/>
                  <a:cs typeface="American Typewriter"/>
                  <a:sym typeface="American Typewriter"/>
                </a:defRPr>
              </a:pPr>
              <a:r>
                <a:rPr sz="1125">
                  <a:latin typeface="Montserrat" panose="00000500000000000000" pitchFamily="50" charset="0"/>
                </a:rPr>
                <a:t>1993 Burch y Wartofsky</a:t>
              </a:r>
            </a:p>
            <a:p>
              <a:pPr>
                <a:defRPr sz="1600" b="0">
                  <a:solidFill>
                    <a:srgbClr val="FFFFFF"/>
                  </a:solidFill>
                  <a:latin typeface="American Typewriter"/>
                  <a:ea typeface="American Typewriter"/>
                  <a:cs typeface="American Typewriter"/>
                  <a:sym typeface="American Typewriter"/>
                </a:defRPr>
              </a:pPr>
              <a:r>
                <a:rPr sz="1125">
                  <a:latin typeface="Montserrat" panose="00000500000000000000" pitchFamily="50" charset="0"/>
                </a:rPr>
                <a:t>2012 Akamizu</a:t>
              </a:r>
            </a:p>
          </p:txBody>
        </p:sp>
        <p:pic>
          <p:nvPicPr>
            <p:cNvPr id="259" name="CRITERIOS DIAGNÓSTICOS… CRITERIOS DIAGNÓSTICOS1993 Burch y Wartofsky2012 Akamizu" descr="CRITERIOS DIAGNÓSTICOS… CRITERIOS DIAGNÓSTICOS1993 Burch y Wartofsky2012 Akamizu"/>
            <p:cNvPicPr>
              <a:picLocks/>
            </p:cNvPicPr>
            <p:nvPr/>
          </p:nvPicPr>
          <p:blipFill>
            <a:blip r:embed="rId2" cstate="email">
              <a:extLst>
                <a:ext uri="{28A0092B-C50C-407E-A947-70E740481C1C}">
                  <a14:useLocalDpi xmlns:a14="http://schemas.microsoft.com/office/drawing/2010/main"/>
                </a:ext>
              </a:extLst>
            </a:blip>
            <a:stretch>
              <a:fillRect/>
            </a:stretch>
          </p:blipFill>
          <p:spPr>
            <a:xfrm>
              <a:off x="0" y="0"/>
              <a:ext cx="5068581" cy="1523012"/>
            </a:xfrm>
            <a:prstGeom prst="rect">
              <a:avLst/>
            </a:prstGeom>
            <a:effectLst/>
          </p:spPr>
        </p:pic>
      </p:grpSp>
      <p:pic>
        <p:nvPicPr>
          <p:cNvPr id="263" name="Imagen" descr="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78107" y="2232082"/>
            <a:ext cx="1996341" cy="3403357"/>
          </a:xfrm>
          <a:prstGeom prst="rect">
            <a:avLst/>
          </a:prstGeom>
          <a:ln w="12700">
            <a:miter lim="400000"/>
          </a:ln>
        </p:spPr>
      </p:pic>
    </p:spTree>
    <p:extLst>
      <p:ext uri="{BB962C8B-B14F-4D97-AF65-F5344CB8AC3E}">
        <p14:creationId xmlns:p14="http://schemas.microsoft.com/office/powerpoint/2010/main" val="2569087325"/>
      </p:ext>
    </p:extLst>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258"/>
                                        </p:tgtEl>
                                        <p:attrNameLst>
                                          <p:attrName>style.visibility</p:attrName>
                                        </p:attrNameLst>
                                      </p:cBhvr>
                                      <p:to>
                                        <p:strVal val="visible"/>
                                      </p:to>
                                    </p:set>
                                    <p:anim calcmode="lin" valueType="num">
                                      <p:cBhvr>
                                        <p:cTn id="7" dur="500" fill="hold"/>
                                        <p:tgtEl>
                                          <p:spTgt spid="258"/>
                                        </p:tgtEl>
                                        <p:attrNameLst>
                                          <p:attrName>ppt_x</p:attrName>
                                        </p:attrNameLst>
                                      </p:cBhvr>
                                      <p:tavLst>
                                        <p:tav tm="0">
                                          <p:val>
                                            <p:strVal val="#ppt_x"/>
                                          </p:val>
                                        </p:tav>
                                        <p:tav tm="100000">
                                          <p:val>
                                            <p:strVal val="#ppt_x"/>
                                          </p:val>
                                        </p:tav>
                                      </p:tavLst>
                                    </p:anim>
                                    <p:anim calcmode="lin" valueType="num">
                                      <p:cBhvr>
                                        <p:cTn id="8" dur="500" fill="hold"/>
                                        <p:tgtEl>
                                          <p:spTgt spid="25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p:tmAbs val="0"/>
                                  </p:iterate>
                                  <p:childTnLst>
                                    <p:set>
                                      <p:cBhvr>
                                        <p:cTn id="12" fill="hold"/>
                                        <p:tgtEl>
                                          <p:spTgt spid="261"/>
                                        </p:tgtEl>
                                        <p:attrNameLst>
                                          <p:attrName>style.visibility</p:attrName>
                                        </p:attrNameLst>
                                      </p:cBhvr>
                                      <p:to>
                                        <p:strVal val="visible"/>
                                      </p:to>
                                    </p:set>
                                    <p:anim calcmode="lin" valueType="num">
                                      <p:cBhvr>
                                        <p:cTn id="13" dur="500" fill="hold"/>
                                        <p:tgtEl>
                                          <p:spTgt spid="261"/>
                                        </p:tgtEl>
                                        <p:attrNameLst>
                                          <p:attrName>ppt_x</p:attrName>
                                        </p:attrNameLst>
                                      </p:cBhvr>
                                      <p:tavLst>
                                        <p:tav tm="0">
                                          <p:val>
                                            <p:strVal val="#ppt_x"/>
                                          </p:val>
                                        </p:tav>
                                        <p:tav tm="100000">
                                          <p:val>
                                            <p:strVal val="#ppt_x"/>
                                          </p:val>
                                        </p:tav>
                                      </p:tavLst>
                                    </p:anim>
                                    <p:anim calcmode="lin" valueType="num">
                                      <p:cBhvr>
                                        <p:cTn id="14" dur="500" fill="hold"/>
                                        <p:tgtEl>
                                          <p:spTgt spid="26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animBg="1" advAuto="0"/>
      <p:bldP spid="261"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Fisiopatología"/>
          <p:cNvSpPr txBox="1">
            <a:spLocks noGrp="1"/>
          </p:cNvSpPr>
          <p:nvPr>
            <p:ph type="title"/>
          </p:nvPr>
        </p:nvSpPr>
        <p:spPr>
          <a:prstGeom prst="rect">
            <a:avLst/>
          </a:prstGeom>
        </p:spPr>
        <p:txBody>
          <a:bodyPr>
            <a:normAutofit/>
          </a:bodyPr>
          <a:lstStyle>
            <a:lvl1pPr>
              <a:defRPr sz="4000" b="1">
                <a:latin typeface="American Typewriter"/>
                <a:ea typeface="American Typewriter"/>
                <a:cs typeface="American Typewriter"/>
                <a:sym typeface="American Typewriter"/>
              </a:defRPr>
            </a:lvl1pPr>
          </a:lstStyle>
          <a:p>
            <a:r>
              <a:rPr sz="2800">
                <a:latin typeface="Montserrat" panose="00000500000000000000" pitchFamily="50" charset="0"/>
              </a:rPr>
              <a:t>Fisiopatología</a:t>
            </a:r>
          </a:p>
        </p:txBody>
      </p:sp>
      <p:sp>
        <p:nvSpPr>
          <p:cNvPr id="139" name="Med Clin N Am 96 (2012) 385–403"/>
          <p:cNvSpPr txBox="1"/>
          <p:nvPr/>
        </p:nvSpPr>
        <p:spPr>
          <a:xfrm>
            <a:off x="10195420" y="5983760"/>
            <a:ext cx="1618178" cy="5091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lvl1pPr algn="l" defTabSz="457200">
              <a:lnSpc>
                <a:spcPts val="4300"/>
              </a:lnSpc>
              <a:defRPr sz="1000" b="0">
                <a:latin typeface="American Typewriter"/>
                <a:ea typeface="American Typewriter"/>
                <a:cs typeface="American Typewriter"/>
                <a:sym typeface="American Typewriter"/>
              </a:defRPr>
            </a:lvl1pPr>
          </a:lstStyle>
          <a:p>
            <a:r>
              <a:rPr sz="703" dirty="0">
                <a:latin typeface="Montserrat" panose="00000500000000000000" pitchFamily="50" charset="0"/>
              </a:rPr>
              <a:t>Med Clin N Am 96 (2012) 385–403</a:t>
            </a:r>
          </a:p>
        </p:txBody>
      </p:sp>
      <p:pic>
        <p:nvPicPr>
          <p:cNvPr id="140" name="Imagen" descr="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638998"/>
            <a:ext cx="5717598" cy="3621378"/>
          </a:xfrm>
          <a:prstGeom prst="rect">
            <a:avLst/>
          </a:prstGeom>
          <a:ln w="25400">
            <a:solidFill>
              <a:srgbClr val="000000"/>
            </a:solidFill>
            <a:miter lim="400000"/>
          </a:ln>
        </p:spPr>
      </p:pic>
      <p:pic>
        <p:nvPicPr>
          <p:cNvPr id="142" name="Imagen" descr="Imagen"/>
          <p:cNvPicPr>
            <a:picLocks noChangeAspect="1"/>
          </p:cNvPicPr>
          <p:nvPr/>
        </p:nvPicPr>
        <p:blipFill>
          <a:blip r:embed="rId3"/>
          <a:stretch>
            <a:fillRect/>
          </a:stretch>
        </p:blipFill>
        <p:spPr>
          <a:xfrm>
            <a:off x="4741096" y="484015"/>
            <a:ext cx="4876379" cy="4232554"/>
          </a:xfrm>
          <a:prstGeom prst="rect">
            <a:avLst/>
          </a:prstGeom>
          <a:ln w="12700">
            <a:miter lim="400000"/>
          </a:ln>
        </p:spPr>
      </p:pic>
    </p:spTree>
    <p:extLst>
      <p:ext uri="{BB962C8B-B14F-4D97-AF65-F5344CB8AC3E}">
        <p14:creationId xmlns:p14="http://schemas.microsoft.com/office/powerpoint/2010/main" val="2593154777"/>
      </p:ext>
    </p:extLst>
  </p:cSld>
  <p:clrMapOvr>
    <a:masterClrMapping/>
  </p:clrMapOvr>
  <mc:AlternateContent xmlns:mc="http://schemas.openxmlformats.org/markup-compatibility/2006" xmlns:p14="http://schemas.microsoft.com/office/powerpoint/2010/main">
    <mc:Choice Requires="p14">
      <p:transition>
        <p14:prism/>
      </p:transition>
    </mc:Choice>
    <mc:Fallback xmlns="" xmlns:m="http://schemas.openxmlformats.org/officeDocument/2006/math" xmlns:a14="http://schemas.microsoft.com/office/drawing/2010/main">
      <p:transition spd="fast">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Clasificación diagnóstica"/>
          <p:cNvSpPr txBox="1">
            <a:spLocks noGrp="1"/>
          </p:cNvSpPr>
          <p:nvPr>
            <p:ph type="title"/>
          </p:nvPr>
        </p:nvSpPr>
        <p:spPr>
          <a:xfrm>
            <a:off x="480738" y="206912"/>
            <a:ext cx="10515600" cy="1325563"/>
          </a:xfrm>
          <a:prstGeom prst="rect">
            <a:avLst/>
          </a:prstGeom>
        </p:spPr>
        <p:txBody>
          <a:bodyPr/>
          <a:lstStyle>
            <a:lvl1pPr>
              <a:defRPr sz="4500" b="1">
                <a:latin typeface="American Typewriter"/>
                <a:ea typeface="American Typewriter"/>
                <a:cs typeface="American Typewriter"/>
                <a:sym typeface="American Typewriter"/>
              </a:defRPr>
            </a:lvl1pPr>
          </a:lstStyle>
          <a:p>
            <a:r>
              <a:rPr dirty="0" err="1">
                <a:latin typeface="Montserrat" panose="00000500000000000000" pitchFamily="50" charset="0"/>
              </a:rPr>
              <a:t>Clasificación</a:t>
            </a:r>
            <a:r>
              <a:rPr dirty="0">
                <a:latin typeface="Montserrat" panose="00000500000000000000" pitchFamily="50" charset="0"/>
              </a:rPr>
              <a:t> </a:t>
            </a:r>
            <a:r>
              <a:rPr dirty="0" err="1">
                <a:latin typeface="Montserrat" panose="00000500000000000000" pitchFamily="50" charset="0"/>
              </a:rPr>
              <a:t>diagnóstica</a:t>
            </a:r>
            <a:endParaRPr dirty="0">
              <a:latin typeface="Montserrat" panose="00000500000000000000" pitchFamily="50" charset="0"/>
            </a:endParaRPr>
          </a:p>
        </p:txBody>
      </p:sp>
      <p:sp>
        <p:nvSpPr>
          <p:cNvPr id="266" name="Endocrinol Metab Clin North Am 1993;22(2):263–77"/>
          <p:cNvSpPr txBox="1"/>
          <p:nvPr/>
        </p:nvSpPr>
        <p:spPr>
          <a:xfrm>
            <a:off x="9488396" y="6136439"/>
            <a:ext cx="2377254" cy="4802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lgn="l" defTabSz="457200">
              <a:lnSpc>
                <a:spcPts val="4000"/>
              </a:lnSpc>
              <a:defRPr sz="1000" b="0">
                <a:latin typeface="American Typewriter"/>
                <a:ea typeface="American Typewriter"/>
                <a:cs typeface="American Typewriter"/>
                <a:sym typeface="American Typewriter"/>
              </a:defRPr>
            </a:lvl1pPr>
          </a:lstStyle>
          <a:p>
            <a:r>
              <a:rPr sz="703" dirty="0">
                <a:latin typeface="Montserrat" panose="00000500000000000000" pitchFamily="50" charset="0"/>
              </a:rPr>
              <a:t>Endocrinol </a:t>
            </a:r>
            <a:r>
              <a:rPr sz="703" dirty="0" err="1">
                <a:latin typeface="Montserrat" panose="00000500000000000000" pitchFamily="50" charset="0"/>
              </a:rPr>
              <a:t>Metab</a:t>
            </a:r>
            <a:r>
              <a:rPr sz="703" dirty="0">
                <a:latin typeface="Montserrat" panose="00000500000000000000" pitchFamily="50" charset="0"/>
              </a:rPr>
              <a:t> Clin North Am 1993;22(2):263–77</a:t>
            </a:r>
          </a:p>
        </p:txBody>
      </p:sp>
      <p:pic>
        <p:nvPicPr>
          <p:cNvPr id="267" name="Imagen" descr="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04040" y="2229246"/>
            <a:ext cx="7161610" cy="4054079"/>
          </a:xfrm>
          <a:prstGeom prst="rect">
            <a:avLst/>
          </a:prstGeom>
          <a:ln w="12700">
            <a:miter lim="400000"/>
          </a:ln>
        </p:spPr>
      </p:pic>
      <p:grpSp>
        <p:nvGrpSpPr>
          <p:cNvPr id="270" name="CRITERIOS DIAGNÓSTICOS…"/>
          <p:cNvGrpSpPr/>
          <p:nvPr/>
        </p:nvGrpSpPr>
        <p:grpSpPr>
          <a:xfrm>
            <a:off x="8284845" y="1217254"/>
            <a:ext cx="3448741" cy="808139"/>
            <a:chOff x="0" y="0"/>
            <a:chExt cx="4904875" cy="1149352"/>
          </a:xfrm>
        </p:grpSpPr>
        <p:sp>
          <p:nvSpPr>
            <p:cNvPr id="269" name="CRITERIOS DIAGNÓSTICOS…"/>
            <p:cNvSpPr/>
            <p:nvPr/>
          </p:nvSpPr>
          <p:spPr>
            <a:xfrm>
              <a:off x="31750" y="31750"/>
              <a:ext cx="4841376" cy="1085853"/>
            </a:xfrm>
            <a:prstGeom prst="roundRect">
              <a:avLst>
                <a:gd name="adj" fmla="val 20859"/>
              </a:avLst>
            </a:prstGeom>
            <a:solidFill>
              <a:schemeClr val="accent1">
                <a:lumOff val="-13575"/>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defRPr sz="2000">
                  <a:solidFill>
                    <a:srgbClr val="FFFFFF"/>
                  </a:solidFill>
                  <a:latin typeface="American Typewriter"/>
                  <a:ea typeface="American Typewriter"/>
                  <a:cs typeface="American Typewriter"/>
                  <a:sym typeface="American Typewriter"/>
                </a:defRPr>
              </a:pPr>
              <a:r>
                <a:rPr sz="1406">
                  <a:latin typeface="Montserrat" panose="00000500000000000000" pitchFamily="50" charset="0"/>
                </a:rPr>
                <a:t>CRITERIOS DIAGNÓSTICOS</a:t>
              </a:r>
            </a:p>
            <a:p>
              <a:pPr>
                <a:defRPr sz="1600" b="0">
                  <a:solidFill>
                    <a:srgbClr val="FFFFFF"/>
                  </a:solidFill>
                  <a:latin typeface="American Typewriter"/>
                  <a:ea typeface="American Typewriter"/>
                  <a:cs typeface="American Typewriter"/>
                  <a:sym typeface="American Typewriter"/>
                </a:defRPr>
              </a:pPr>
              <a:endParaRPr sz="1125">
                <a:latin typeface="Montserrat" panose="00000500000000000000" pitchFamily="50" charset="0"/>
              </a:endParaRPr>
            </a:p>
            <a:p>
              <a:pPr>
                <a:defRPr sz="1600" b="0">
                  <a:solidFill>
                    <a:srgbClr val="FFFFFF"/>
                  </a:solidFill>
                  <a:latin typeface="American Typewriter"/>
                  <a:ea typeface="American Typewriter"/>
                  <a:cs typeface="American Typewriter"/>
                  <a:sym typeface="American Typewriter"/>
                </a:defRPr>
              </a:pPr>
              <a:r>
                <a:rPr sz="1125">
                  <a:latin typeface="Montserrat" panose="00000500000000000000" pitchFamily="50" charset="0"/>
                </a:rPr>
                <a:t>1993 Burch y Wartofsky</a:t>
              </a:r>
            </a:p>
          </p:txBody>
        </p:sp>
        <p:pic>
          <p:nvPicPr>
            <p:cNvPr id="268" name="CRITERIOS DIAGNÓSTICOS… CRITERIOS DIAGNÓSTICOS1993 Burch y Wartofsky" descr="CRITERIOS DIAGNÓSTICOS… CRITERIOS DIAGNÓSTICOS1993 Burch y Wartofsky"/>
            <p:cNvPicPr>
              <a:picLocks/>
            </p:cNvPicPr>
            <p:nvPr/>
          </p:nvPicPr>
          <p:blipFill>
            <a:blip r:embed="rId3" cstate="email">
              <a:extLst>
                <a:ext uri="{28A0092B-C50C-407E-A947-70E740481C1C}">
                  <a14:useLocalDpi xmlns:a14="http://schemas.microsoft.com/office/drawing/2010/main"/>
                </a:ext>
              </a:extLst>
            </a:blip>
            <a:stretch>
              <a:fillRect/>
            </a:stretch>
          </p:blipFill>
          <p:spPr>
            <a:xfrm>
              <a:off x="0" y="0"/>
              <a:ext cx="4904876" cy="1149353"/>
            </a:xfrm>
            <a:prstGeom prst="rect">
              <a:avLst/>
            </a:prstGeom>
            <a:effectLst/>
          </p:spPr>
        </p:pic>
      </p:grpSp>
    </p:spTree>
    <p:extLst>
      <p:ext uri="{BB962C8B-B14F-4D97-AF65-F5344CB8AC3E}">
        <p14:creationId xmlns:p14="http://schemas.microsoft.com/office/powerpoint/2010/main" val="3996893201"/>
      </p:ext>
    </p:extLst>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270"/>
                                        </p:tgtEl>
                                        <p:attrNameLst>
                                          <p:attrName>style.visibility</p:attrName>
                                        </p:attrNameLst>
                                      </p:cBhvr>
                                      <p:to>
                                        <p:strVal val="visible"/>
                                      </p:to>
                                    </p:set>
                                    <p:anim calcmode="lin" valueType="num">
                                      <p:cBhvr>
                                        <p:cTn id="7" dur="500" fill="hold"/>
                                        <p:tgtEl>
                                          <p:spTgt spid="270"/>
                                        </p:tgtEl>
                                        <p:attrNameLst>
                                          <p:attrName>ppt_x</p:attrName>
                                        </p:attrNameLst>
                                      </p:cBhvr>
                                      <p:tavLst>
                                        <p:tav tm="0">
                                          <p:val>
                                            <p:strVal val="#ppt_x"/>
                                          </p:val>
                                        </p:tav>
                                        <p:tav tm="100000">
                                          <p:val>
                                            <p:strVal val="#ppt_x"/>
                                          </p:val>
                                        </p:tav>
                                      </p:tavLst>
                                    </p:anim>
                                    <p:anim calcmode="lin" valueType="num">
                                      <p:cBhvr>
                                        <p:cTn id="8" dur="500" fill="hold"/>
                                        <p:tgtEl>
                                          <p:spTgt spid="27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advAuto="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lasificación diagnóstica"/>
          <p:cNvSpPr txBox="1">
            <a:spLocks noGrp="1"/>
          </p:cNvSpPr>
          <p:nvPr>
            <p:ph type="title"/>
          </p:nvPr>
        </p:nvSpPr>
        <p:spPr>
          <a:prstGeom prst="rect">
            <a:avLst/>
          </a:prstGeom>
        </p:spPr>
        <p:txBody>
          <a:bodyPr/>
          <a:lstStyle>
            <a:lvl1pPr>
              <a:defRPr sz="4500" b="1">
                <a:latin typeface="American Typewriter"/>
                <a:ea typeface="American Typewriter"/>
                <a:cs typeface="American Typewriter"/>
                <a:sym typeface="American Typewriter"/>
              </a:defRPr>
            </a:lvl1pPr>
          </a:lstStyle>
          <a:p>
            <a:r>
              <a:rPr>
                <a:latin typeface="Montserrat" panose="00000500000000000000" pitchFamily="50" charset="0"/>
              </a:rPr>
              <a:t>Clasificación diagnóstica</a:t>
            </a:r>
          </a:p>
        </p:txBody>
      </p:sp>
      <p:pic>
        <p:nvPicPr>
          <p:cNvPr id="277" name="Imagen" descr="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38626" y="1798687"/>
            <a:ext cx="3927261" cy="1730974"/>
          </a:xfrm>
          <a:prstGeom prst="rect">
            <a:avLst/>
          </a:prstGeom>
          <a:ln w="25400">
            <a:solidFill>
              <a:srgbClr val="000000"/>
            </a:solidFill>
            <a:miter lim="400000"/>
          </a:ln>
        </p:spPr>
      </p:pic>
      <p:pic>
        <p:nvPicPr>
          <p:cNvPr id="278" name="Imagen" descr="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6659" y="4003979"/>
            <a:ext cx="6899228" cy="2104721"/>
          </a:xfrm>
          <a:prstGeom prst="rect">
            <a:avLst/>
          </a:prstGeom>
          <a:ln w="12700">
            <a:miter lim="400000"/>
          </a:ln>
        </p:spPr>
      </p:pic>
    </p:spTree>
    <p:extLst>
      <p:ext uri="{BB962C8B-B14F-4D97-AF65-F5344CB8AC3E}">
        <p14:creationId xmlns:p14="http://schemas.microsoft.com/office/powerpoint/2010/main" val="2855019327"/>
      </p:ext>
    </p:extLst>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Ayudas diagnósticas"/>
          <p:cNvSpPr txBox="1">
            <a:spLocks noGrp="1"/>
          </p:cNvSpPr>
          <p:nvPr>
            <p:ph type="title"/>
          </p:nvPr>
        </p:nvSpPr>
        <p:spPr>
          <a:xfrm>
            <a:off x="577456" y="193717"/>
            <a:ext cx="10515600" cy="1325563"/>
          </a:xfrm>
          <a:prstGeom prst="rect">
            <a:avLst/>
          </a:prstGeom>
        </p:spPr>
        <p:txBody>
          <a:bodyPr/>
          <a:lstStyle>
            <a:lvl1pPr>
              <a:defRPr sz="4500" b="1">
                <a:latin typeface="American Typewriter"/>
                <a:ea typeface="American Typewriter"/>
                <a:cs typeface="American Typewriter"/>
                <a:sym typeface="American Typewriter"/>
              </a:defRPr>
            </a:lvl1pPr>
          </a:lstStyle>
          <a:p>
            <a:r>
              <a:rPr dirty="0" err="1">
                <a:latin typeface="Montserrat" panose="00000500000000000000" pitchFamily="50" charset="0"/>
              </a:rPr>
              <a:t>Ayudas</a:t>
            </a:r>
            <a:r>
              <a:rPr dirty="0">
                <a:latin typeface="Montserrat" panose="00000500000000000000" pitchFamily="50" charset="0"/>
              </a:rPr>
              <a:t> </a:t>
            </a:r>
            <a:r>
              <a:rPr dirty="0" err="1">
                <a:latin typeface="Montserrat" panose="00000500000000000000" pitchFamily="50" charset="0"/>
              </a:rPr>
              <a:t>diagnósticas</a:t>
            </a:r>
            <a:endParaRPr dirty="0">
              <a:latin typeface="Montserrat" panose="00000500000000000000" pitchFamily="50" charset="0"/>
            </a:endParaRPr>
          </a:p>
        </p:txBody>
      </p:sp>
      <p:grpSp>
        <p:nvGrpSpPr>
          <p:cNvPr id="311" name="¿Qué debo utilizar?"/>
          <p:cNvGrpSpPr/>
          <p:nvPr/>
        </p:nvGrpSpPr>
        <p:grpSpPr>
          <a:xfrm>
            <a:off x="3925254" y="1520557"/>
            <a:ext cx="2095376" cy="688823"/>
            <a:chOff x="0" y="0"/>
            <a:chExt cx="2980089" cy="979659"/>
          </a:xfrm>
        </p:grpSpPr>
        <p:sp>
          <p:nvSpPr>
            <p:cNvPr id="310" name="¿Qué debo utilizar?"/>
            <p:cNvSpPr/>
            <p:nvPr/>
          </p:nvSpPr>
          <p:spPr>
            <a:xfrm>
              <a:off x="31750" y="31750"/>
              <a:ext cx="2916590" cy="916160"/>
            </a:xfrm>
            <a:prstGeom prst="roundRect">
              <a:avLst>
                <a:gd name="adj" fmla="val 14282"/>
              </a:avLst>
            </a:prstGeom>
            <a:solidFill>
              <a:schemeClr val="accent5">
                <a:lumOff val="-29866"/>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a:solidFill>
                    <a:srgbClr val="FFFFFF"/>
                  </a:solidFill>
                  <a:latin typeface="American Typewriter"/>
                  <a:ea typeface="American Typewriter"/>
                  <a:cs typeface="American Typewriter"/>
                  <a:sym typeface="American Typewriter"/>
                </a:defRPr>
              </a:lvl1pPr>
            </a:lstStyle>
            <a:p>
              <a:r>
                <a:rPr sz="1406">
                  <a:latin typeface="Montserrat" panose="00000500000000000000" pitchFamily="50" charset="0"/>
                </a:rPr>
                <a:t>¿Qué debo utilizar?</a:t>
              </a:r>
            </a:p>
          </p:txBody>
        </p:sp>
        <p:pic>
          <p:nvPicPr>
            <p:cNvPr id="309" name="¿Qué debo utilizar? ¿Qué debo utilizar?" descr="¿Qué debo utilizar? ¿Qué debo utilizar?"/>
            <p:cNvPicPr>
              <a:picLocks/>
            </p:cNvPicPr>
            <p:nvPr/>
          </p:nvPicPr>
          <p:blipFill>
            <a:blip r:embed="rId2" cstate="email">
              <a:extLst>
                <a:ext uri="{28A0092B-C50C-407E-A947-70E740481C1C}">
                  <a14:useLocalDpi xmlns:a14="http://schemas.microsoft.com/office/drawing/2010/main"/>
                </a:ext>
              </a:extLst>
            </a:blip>
            <a:stretch>
              <a:fillRect/>
            </a:stretch>
          </p:blipFill>
          <p:spPr>
            <a:xfrm>
              <a:off x="0" y="0"/>
              <a:ext cx="2980090" cy="979660"/>
            </a:xfrm>
            <a:prstGeom prst="rect">
              <a:avLst/>
            </a:prstGeom>
            <a:effectLst/>
          </p:spPr>
        </p:pic>
      </p:grpSp>
      <p:grpSp>
        <p:nvGrpSpPr>
          <p:cNvPr id="314" name="TSH - T4L"/>
          <p:cNvGrpSpPr/>
          <p:nvPr/>
        </p:nvGrpSpPr>
        <p:grpSpPr>
          <a:xfrm>
            <a:off x="4174677" y="2542629"/>
            <a:ext cx="1682903" cy="647137"/>
            <a:chOff x="0" y="0"/>
            <a:chExt cx="2393460" cy="920371"/>
          </a:xfrm>
        </p:grpSpPr>
        <p:sp>
          <p:nvSpPr>
            <p:cNvPr id="313" name="TSH - T4L"/>
            <p:cNvSpPr/>
            <p:nvPr/>
          </p:nvSpPr>
          <p:spPr>
            <a:xfrm>
              <a:off x="31750" y="31750"/>
              <a:ext cx="2329961" cy="856872"/>
            </a:xfrm>
            <a:prstGeom prst="roundRect">
              <a:avLst>
                <a:gd name="adj" fmla="val 15270"/>
              </a:avLst>
            </a:prstGeom>
            <a:solidFill>
              <a:schemeClr val="accent1">
                <a:lumOff val="-13575"/>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a:solidFill>
                    <a:srgbClr val="FFFFFF"/>
                  </a:solidFill>
                  <a:latin typeface="American Typewriter"/>
                  <a:ea typeface="American Typewriter"/>
                  <a:cs typeface="American Typewriter"/>
                  <a:sym typeface="American Typewriter"/>
                </a:defRPr>
              </a:lvl1pPr>
            </a:lstStyle>
            <a:p>
              <a:r>
                <a:rPr sz="1406">
                  <a:latin typeface="Montserrat" panose="00000500000000000000" pitchFamily="50" charset="0"/>
                </a:rPr>
                <a:t>TSH - T4L</a:t>
              </a:r>
            </a:p>
          </p:txBody>
        </p:sp>
        <p:pic>
          <p:nvPicPr>
            <p:cNvPr id="312" name="TSH - T4L TSH - T4L" descr="TSH - T4L TSH - T4L"/>
            <p:cNvPicPr>
              <a:picLocks/>
            </p:cNvPicPr>
            <p:nvPr/>
          </p:nvPicPr>
          <p:blipFill>
            <a:blip r:embed="rId3" cstate="email">
              <a:extLst>
                <a:ext uri="{28A0092B-C50C-407E-A947-70E740481C1C}">
                  <a14:useLocalDpi xmlns:a14="http://schemas.microsoft.com/office/drawing/2010/main"/>
                </a:ext>
              </a:extLst>
            </a:blip>
            <a:stretch>
              <a:fillRect/>
            </a:stretch>
          </p:blipFill>
          <p:spPr>
            <a:xfrm>
              <a:off x="0" y="0"/>
              <a:ext cx="2393461" cy="920372"/>
            </a:xfrm>
            <a:prstGeom prst="rect">
              <a:avLst/>
            </a:prstGeom>
            <a:effectLst/>
          </p:spPr>
        </p:pic>
      </p:grpSp>
      <p:grpSp>
        <p:nvGrpSpPr>
          <p:cNvPr id="317" name="95% T4L Elevada TSH Suprimida…"/>
          <p:cNvGrpSpPr/>
          <p:nvPr/>
        </p:nvGrpSpPr>
        <p:grpSpPr>
          <a:xfrm>
            <a:off x="7151916" y="1829117"/>
            <a:ext cx="4094285" cy="1700623"/>
            <a:chOff x="-31750" y="-23458"/>
            <a:chExt cx="5822981" cy="2418663"/>
          </a:xfrm>
        </p:grpSpPr>
        <p:sp>
          <p:nvSpPr>
            <p:cNvPr id="316" name="95% T4L Elevada TSH Suprimida…"/>
            <p:cNvSpPr/>
            <p:nvPr/>
          </p:nvSpPr>
          <p:spPr>
            <a:xfrm>
              <a:off x="31750" y="31750"/>
              <a:ext cx="5759481" cy="2355162"/>
            </a:xfrm>
            <a:prstGeom prst="roundRect">
              <a:avLst>
                <a:gd name="adj" fmla="val 5736"/>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defRPr sz="2000" b="0">
                  <a:latin typeface="American Typewriter"/>
                  <a:ea typeface="American Typewriter"/>
                  <a:cs typeface="American Typewriter"/>
                  <a:sym typeface="American Typewriter"/>
                </a:defRPr>
              </a:pPr>
              <a:r>
                <a:rPr sz="1406" dirty="0">
                  <a:latin typeface="Montserrat" panose="00000500000000000000" pitchFamily="50" charset="0"/>
                </a:rPr>
                <a:t>95% T4L </a:t>
              </a:r>
              <a:r>
                <a:rPr sz="1406" dirty="0" err="1">
                  <a:latin typeface="Montserrat" panose="00000500000000000000" pitchFamily="50" charset="0"/>
                </a:rPr>
                <a:t>Elevada</a:t>
              </a:r>
              <a:r>
                <a:rPr sz="1406" dirty="0">
                  <a:latin typeface="Montserrat" panose="00000500000000000000" pitchFamily="50" charset="0"/>
                </a:rPr>
                <a:t> TSH </a:t>
              </a:r>
              <a:r>
                <a:rPr sz="1406" dirty="0" err="1">
                  <a:latin typeface="Montserrat" panose="00000500000000000000" pitchFamily="50" charset="0"/>
                </a:rPr>
                <a:t>Suprimida</a:t>
              </a:r>
              <a:endParaRPr sz="1406" dirty="0">
                <a:latin typeface="Montserrat" panose="00000500000000000000" pitchFamily="50" charset="0"/>
              </a:endParaRPr>
            </a:p>
            <a:p>
              <a:pPr>
                <a:defRPr sz="2000" b="0">
                  <a:latin typeface="American Typewriter"/>
                  <a:ea typeface="American Typewriter"/>
                  <a:cs typeface="American Typewriter"/>
                  <a:sym typeface="American Typewriter"/>
                </a:defRPr>
              </a:pPr>
              <a:endParaRPr sz="1406" dirty="0">
                <a:latin typeface="Montserrat" panose="00000500000000000000" pitchFamily="50" charset="0"/>
              </a:endParaRPr>
            </a:p>
            <a:p>
              <a:pPr>
                <a:defRPr sz="2000" b="0">
                  <a:latin typeface="American Typewriter"/>
                  <a:ea typeface="American Typewriter"/>
                  <a:cs typeface="American Typewriter"/>
                  <a:sym typeface="American Typewriter"/>
                </a:defRPr>
              </a:pPr>
              <a:r>
                <a:rPr sz="1406" dirty="0">
                  <a:latin typeface="Montserrat" panose="00000500000000000000" pitchFamily="50" charset="0"/>
                </a:rPr>
                <a:t>5% T3 </a:t>
              </a:r>
              <a:r>
                <a:rPr sz="1406" dirty="0" err="1">
                  <a:latin typeface="Montserrat" panose="00000500000000000000" pitchFamily="50" charset="0"/>
                </a:rPr>
                <a:t>elevada</a:t>
              </a:r>
              <a:r>
                <a:rPr sz="1406" dirty="0">
                  <a:latin typeface="Montserrat" panose="00000500000000000000" pitchFamily="50" charset="0"/>
                </a:rPr>
                <a:t> (</a:t>
              </a:r>
              <a:r>
                <a:rPr sz="1406" dirty="0" err="1">
                  <a:latin typeface="Montserrat" panose="00000500000000000000" pitchFamily="50" charset="0"/>
                </a:rPr>
                <a:t>Tirotoxicosis</a:t>
              </a:r>
              <a:r>
                <a:rPr sz="1406" dirty="0">
                  <a:latin typeface="Montserrat" panose="00000500000000000000" pitchFamily="50" charset="0"/>
                </a:rPr>
                <a:t>)</a:t>
              </a:r>
            </a:p>
            <a:p>
              <a:pPr>
                <a:defRPr sz="2000" b="0">
                  <a:latin typeface="American Typewriter"/>
                  <a:ea typeface="American Typewriter"/>
                  <a:cs typeface="American Typewriter"/>
                  <a:sym typeface="American Typewriter"/>
                </a:defRPr>
              </a:pPr>
              <a:endParaRPr sz="1406" dirty="0">
                <a:latin typeface="Montserrat" panose="00000500000000000000" pitchFamily="50" charset="0"/>
              </a:endParaRPr>
            </a:p>
            <a:p>
              <a:pPr>
                <a:defRPr sz="2000" b="0">
                  <a:latin typeface="American Typewriter"/>
                  <a:ea typeface="American Typewriter"/>
                  <a:cs typeface="American Typewriter"/>
                  <a:sym typeface="American Typewriter"/>
                </a:defRPr>
              </a:pPr>
              <a:r>
                <a:rPr sz="1406" dirty="0" err="1">
                  <a:latin typeface="Montserrat" panose="00000500000000000000" pitchFamily="50" charset="0"/>
                </a:rPr>
                <a:t>En</a:t>
              </a:r>
              <a:r>
                <a:rPr sz="1406" dirty="0">
                  <a:latin typeface="Montserrat" panose="00000500000000000000" pitchFamily="50" charset="0"/>
                </a:rPr>
                <a:t> </a:t>
              </a:r>
              <a:r>
                <a:rPr sz="1406" dirty="0" err="1">
                  <a:latin typeface="Montserrat" panose="00000500000000000000" pitchFamily="50" charset="0"/>
                </a:rPr>
                <a:t>caso</a:t>
              </a:r>
              <a:r>
                <a:rPr sz="1406" dirty="0">
                  <a:latin typeface="Montserrat" panose="00000500000000000000" pitchFamily="50" charset="0"/>
                </a:rPr>
                <a:t> que T4L sea normal, </a:t>
              </a:r>
              <a:r>
                <a:rPr sz="1406" dirty="0" err="1">
                  <a:latin typeface="Montserrat" panose="00000500000000000000" pitchFamily="50" charset="0"/>
                </a:rPr>
                <a:t>solicite</a:t>
              </a:r>
              <a:r>
                <a:rPr sz="1406" dirty="0">
                  <a:latin typeface="Montserrat" panose="00000500000000000000" pitchFamily="50" charset="0"/>
                </a:rPr>
                <a:t> T3</a:t>
              </a:r>
            </a:p>
          </p:txBody>
        </p:sp>
        <p:pic>
          <p:nvPicPr>
            <p:cNvPr id="315" name="95% T4L Elevada TSH Suprimida… 95% T4L Elevada TSH Suprimida5% T3 elevada (Tirotoxicosis)En caso que T4L sea normal, solicite T3!" descr="95% T4L Elevada TSH Suprimida… 95% T4L Elevada TSH Suprimida5% T3 elevada (Tirotoxicosis)En caso que T4L sea normal, solicite T3!"/>
            <p:cNvPicPr>
              <a:picLocks/>
            </p:cNvPicPr>
            <p:nvPr/>
          </p:nvPicPr>
          <p:blipFill>
            <a:blip r:embed="rId4" cstate="email">
              <a:extLst>
                <a:ext uri="{28A0092B-C50C-407E-A947-70E740481C1C}">
                  <a14:useLocalDpi xmlns:a14="http://schemas.microsoft.com/office/drawing/2010/main"/>
                </a:ext>
              </a:extLst>
            </a:blip>
            <a:stretch>
              <a:fillRect/>
            </a:stretch>
          </p:blipFill>
          <p:spPr>
            <a:xfrm>
              <a:off x="-31750" y="-23458"/>
              <a:ext cx="5822981" cy="2418663"/>
            </a:xfrm>
            <a:prstGeom prst="rect">
              <a:avLst/>
            </a:prstGeom>
            <a:effectLst/>
          </p:spPr>
        </p:pic>
      </p:grpSp>
      <p:sp>
        <p:nvSpPr>
          <p:cNvPr id="318" name="Línea"/>
          <p:cNvSpPr/>
          <p:nvPr/>
        </p:nvSpPr>
        <p:spPr>
          <a:xfrm>
            <a:off x="6069426" y="2744932"/>
            <a:ext cx="892969" cy="1"/>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latin typeface="Montserrat" panose="00000500000000000000" pitchFamily="50" charset="0"/>
            </a:endParaRPr>
          </a:p>
        </p:txBody>
      </p:sp>
      <p:grpSp>
        <p:nvGrpSpPr>
          <p:cNvPr id="321" name="Otros hallazgos"/>
          <p:cNvGrpSpPr/>
          <p:nvPr/>
        </p:nvGrpSpPr>
        <p:grpSpPr>
          <a:xfrm>
            <a:off x="4174677" y="4630063"/>
            <a:ext cx="1682903" cy="647137"/>
            <a:chOff x="0" y="0"/>
            <a:chExt cx="2393460" cy="920371"/>
          </a:xfrm>
        </p:grpSpPr>
        <p:sp>
          <p:nvSpPr>
            <p:cNvPr id="320" name="Otros hallazgos"/>
            <p:cNvSpPr/>
            <p:nvPr/>
          </p:nvSpPr>
          <p:spPr>
            <a:xfrm>
              <a:off x="31750" y="31750"/>
              <a:ext cx="2329961" cy="856872"/>
            </a:xfrm>
            <a:prstGeom prst="roundRect">
              <a:avLst>
                <a:gd name="adj" fmla="val 15270"/>
              </a:avLst>
            </a:prstGeom>
            <a:solidFill>
              <a:schemeClr val="accent1">
                <a:lumOff val="-13575"/>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a:solidFill>
                    <a:srgbClr val="FFFFFF"/>
                  </a:solidFill>
                  <a:latin typeface="American Typewriter"/>
                  <a:ea typeface="American Typewriter"/>
                  <a:cs typeface="American Typewriter"/>
                  <a:sym typeface="American Typewriter"/>
                </a:defRPr>
              </a:lvl1pPr>
            </a:lstStyle>
            <a:p>
              <a:r>
                <a:rPr sz="1406">
                  <a:latin typeface="Montserrat" panose="00000500000000000000" pitchFamily="50" charset="0"/>
                </a:rPr>
                <a:t>Otros hallazgos</a:t>
              </a:r>
            </a:p>
          </p:txBody>
        </p:sp>
        <p:pic>
          <p:nvPicPr>
            <p:cNvPr id="319" name="Otros hallazgos Otros hallazgos" descr="Otros hallazgos Otros hallazgos"/>
            <p:cNvPicPr>
              <a:picLocks/>
            </p:cNvPicPr>
            <p:nvPr/>
          </p:nvPicPr>
          <p:blipFill>
            <a:blip r:embed="rId3" cstate="email">
              <a:extLst>
                <a:ext uri="{28A0092B-C50C-407E-A947-70E740481C1C}">
                  <a14:useLocalDpi xmlns:a14="http://schemas.microsoft.com/office/drawing/2010/main"/>
                </a:ext>
              </a:extLst>
            </a:blip>
            <a:stretch>
              <a:fillRect/>
            </a:stretch>
          </p:blipFill>
          <p:spPr>
            <a:xfrm>
              <a:off x="0" y="0"/>
              <a:ext cx="2393461" cy="920372"/>
            </a:xfrm>
            <a:prstGeom prst="rect">
              <a:avLst/>
            </a:prstGeom>
            <a:effectLst/>
          </p:spPr>
        </p:pic>
      </p:grpSp>
      <p:grpSp>
        <p:nvGrpSpPr>
          <p:cNvPr id="324" name="Leucocitosis (infección o no)…"/>
          <p:cNvGrpSpPr/>
          <p:nvPr/>
        </p:nvGrpSpPr>
        <p:grpSpPr>
          <a:xfrm>
            <a:off x="7174240" y="3768582"/>
            <a:ext cx="4794923" cy="2698892"/>
            <a:chOff x="0" y="0"/>
            <a:chExt cx="6819444" cy="3370803"/>
          </a:xfrm>
        </p:grpSpPr>
        <p:sp>
          <p:nvSpPr>
            <p:cNvPr id="323" name="Leucocitosis (infección o no)…"/>
            <p:cNvSpPr/>
            <p:nvPr/>
          </p:nvSpPr>
          <p:spPr>
            <a:xfrm>
              <a:off x="31750" y="31750"/>
              <a:ext cx="6755945" cy="3307304"/>
            </a:xfrm>
            <a:prstGeom prst="roundRect">
              <a:avLst>
                <a:gd name="adj" fmla="val 4084"/>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defRPr sz="2000" b="0">
                  <a:latin typeface="American Typewriter"/>
                  <a:ea typeface="American Typewriter"/>
                  <a:cs typeface="American Typewriter"/>
                  <a:sym typeface="American Typewriter"/>
                </a:defRPr>
              </a:pPr>
              <a:r>
                <a:rPr sz="1406">
                  <a:latin typeface="Montserrat" panose="00000500000000000000" pitchFamily="50" charset="0"/>
                </a:rPr>
                <a:t>Leucocitosis (infección o no)</a:t>
              </a:r>
            </a:p>
            <a:p>
              <a:pPr>
                <a:defRPr sz="2000" b="0">
                  <a:latin typeface="American Typewriter"/>
                  <a:ea typeface="American Typewriter"/>
                  <a:cs typeface="American Typewriter"/>
                  <a:sym typeface="American Typewriter"/>
                </a:defRPr>
              </a:pPr>
              <a:r>
                <a:rPr sz="1406">
                  <a:latin typeface="Montserrat" panose="00000500000000000000" pitchFamily="50" charset="0"/>
                </a:rPr>
                <a:t>Hipercoagulabilidad: Fibrinogneo alto, AUMENTO FVIII, IX, FxW (18% muertes)</a:t>
              </a:r>
            </a:p>
            <a:p>
              <a:pPr>
                <a:defRPr sz="2000" b="0">
                  <a:latin typeface="American Typewriter"/>
                  <a:ea typeface="American Typewriter"/>
                  <a:cs typeface="American Typewriter"/>
                  <a:sym typeface="American Typewriter"/>
                </a:defRPr>
              </a:pPr>
              <a:endParaRPr sz="1406">
                <a:latin typeface="Montserrat" panose="00000500000000000000" pitchFamily="50" charset="0"/>
              </a:endParaRPr>
            </a:p>
            <a:p>
              <a:pPr>
                <a:defRPr sz="2000" b="0">
                  <a:latin typeface="American Typewriter"/>
                  <a:ea typeface="American Typewriter"/>
                  <a:cs typeface="American Typewriter"/>
                  <a:sym typeface="American Typewriter"/>
                </a:defRPr>
              </a:pPr>
              <a:r>
                <a:rPr sz="1406">
                  <a:latin typeface="Montserrat" panose="00000500000000000000" pitchFamily="50" charset="0"/>
                </a:rPr>
                <a:t>Hiperglicemia: int liberación insulina inducida por catecolaminas</a:t>
              </a:r>
            </a:p>
            <a:p>
              <a:pPr>
                <a:defRPr sz="2000" b="0">
                  <a:latin typeface="American Typewriter"/>
                  <a:ea typeface="American Typewriter"/>
                  <a:cs typeface="American Typewriter"/>
                  <a:sym typeface="American Typewriter"/>
                </a:defRPr>
              </a:pPr>
              <a:endParaRPr sz="1406">
                <a:latin typeface="Montserrat" panose="00000500000000000000" pitchFamily="50" charset="0"/>
              </a:endParaRPr>
            </a:p>
            <a:p>
              <a:pPr>
                <a:defRPr sz="2000" b="0">
                  <a:latin typeface="American Typewriter"/>
                  <a:ea typeface="American Typewriter"/>
                  <a:cs typeface="American Typewriter"/>
                  <a:sym typeface="American Typewriter"/>
                </a:defRPr>
              </a:pPr>
              <a:r>
                <a:rPr sz="1406">
                  <a:latin typeface="Montserrat" panose="00000500000000000000" pitchFamily="50" charset="0"/>
                </a:rPr>
                <a:t>Hipercalcemia (Hemoconcentración - resorción ósea)</a:t>
              </a:r>
            </a:p>
            <a:p>
              <a:pPr>
                <a:defRPr sz="2000" b="0">
                  <a:latin typeface="American Typewriter"/>
                  <a:ea typeface="American Typewriter"/>
                  <a:cs typeface="American Typewriter"/>
                  <a:sym typeface="American Typewriter"/>
                </a:defRPr>
              </a:pPr>
              <a:endParaRPr sz="1406">
                <a:latin typeface="Montserrat" panose="00000500000000000000" pitchFamily="50" charset="0"/>
              </a:endParaRPr>
            </a:p>
            <a:p>
              <a:pPr>
                <a:defRPr sz="2000" b="0">
                  <a:latin typeface="American Typewriter"/>
                  <a:ea typeface="American Typewriter"/>
                  <a:cs typeface="American Typewriter"/>
                  <a:sym typeface="American Typewriter"/>
                </a:defRPr>
              </a:pPr>
              <a:r>
                <a:rPr sz="1406">
                  <a:latin typeface="Montserrat" panose="00000500000000000000" pitchFamily="50" charset="0"/>
                </a:rPr>
                <a:t>CAD - Acidosis láctica</a:t>
              </a:r>
            </a:p>
          </p:txBody>
        </p:sp>
        <p:pic>
          <p:nvPicPr>
            <p:cNvPr id="322" name="Leucocitosis (infección o no)… Leucocitosis (infección o no)Hipercoagulabilidad: Fibrinogneo alto, AUMENTO FVIII, IX, FxW (18% muertes)Hiperglicemia: int liberación insulina inducida por catecolaminasHipercalcemia (Hemoconcentración - resorción ósea)CAD " descr="Leucocitosis (infección o no)… Leucocitosis (infección o no)Hipercoagulabilidad: Fibrinogneo alto, AUMENTO FVIII, IX, FxW (18% muertes)Hiperglicemia: int liberación insulina inducida por catecolaminasHipercalcemia (Hemoconcentración - resorción ósea)CAD - Acidosis láctica"/>
            <p:cNvPicPr>
              <a:picLocks/>
            </p:cNvPicPr>
            <p:nvPr/>
          </p:nvPicPr>
          <p:blipFill>
            <a:blip r:embed="rId5"/>
            <a:stretch>
              <a:fillRect/>
            </a:stretch>
          </p:blipFill>
          <p:spPr>
            <a:xfrm>
              <a:off x="0" y="0"/>
              <a:ext cx="6819445" cy="3370804"/>
            </a:xfrm>
            <a:prstGeom prst="rect">
              <a:avLst/>
            </a:prstGeom>
            <a:effectLst/>
          </p:spPr>
        </p:pic>
      </p:grpSp>
      <p:sp>
        <p:nvSpPr>
          <p:cNvPr id="325" name="Línea"/>
          <p:cNvSpPr/>
          <p:nvPr/>
        </p:nvSpPr>
        <p:spPr>
          <a:xfrm>
            <a:off x="6069426" y="4832365"/>
            <a:ext cx="892969" cy="1"/>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latin typeface="Montserrat" panose="00000500000000000000" pitchFamily="50" charset="0"/>
            </a:endParaRPr>
          </a:p>
        </p:txBody>
      </p:sp>
    </p:spTree>
    <p:extLst>
      <p:ext uri="{BB962C8B-B14F-4D97-AF65-F5344CB8AC3E}">
        <p14:creationId xmlns:p14="http://schemas.microsoft.com/office/powerpoint/2010/main" val="999185936"/>
      </p:ext>
    </p:extLst>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314"/>
                                        </p:tgtEl>
                                        <p:attrNameLst>
                                          <p:attrName>style.visibility</p:attrName>
                                        </p:attrNameLst>
                                      </p:cBhvr>
                                      <p:to>
                                        <p:strVal val="visible"/>
                                      </p:to>
                                    </p:set>
                                    <p:animEffect transition="in" filter="fade">
                                      <p:cBhvr>
                                        <p:cTn id="7" dur="300"/>
                                        <p:tgtEl>
                                          <p:spTgt spid="3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318"/>
                                        </p:tgtEl>
                                        <p:attrNameLst>
                                          <p:attrName>style.visibility</p:attrName>
                                        </p:attrNameLst>
                                      </p:cBhvr>
                                      <p:to>
                                        <p:strVal val="visible"/>
                                      </p:to>
                                    </p:set>
                                    <p:animEffect transition="in" filter="fade">
                                      <p:cBhvr>
                                        <p:cTn id="12" dur="300"/>
                                        <p:tgtEl>
                                          <p:spTgt spid="3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317"/>
                                        </p:tgtEl>
                                        <p:attrNameLst>
                                          <p:attrName>style.visibility</p:attrName>
                                        </p:attrNameLst>
                                      </p:cBhvr>
                                      <p:to>
                                        <p:strVal val="visible"/>
                                      </p:to>
                                    </p:set>
                                    <p:animEffect transition="in" filter="fade">
                                      <p:cBhvr>
                                        <p:cTn id="17" dur="300"/>
                                        <p:tgtEl>
                                          <p:spTgt spid="3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0" nodeType="clickEffect">
                                  <p:stCondLst>
                                    <p:cond delay="0"/>
                                  </p:stCondLst>
                                  <p:iterate>
                                    <p:tmAbs val="0"/>
                                  </p:iterate>
                                  <p:childTnLst>
                                    <p:set>
                                      <p:cBhvr>
                                        <p:cTn id="21" fill="hold"/>
                                        <p:tgtEl>
                                          <p:spTgt spid="321"/>
                                        </p:tgtEl>
                                        <p:attrNameLst>
                                          <p:attrName>style.visibility</p:attrName>
                                        </p:attrNameLst>
                                      </p:cBhvr>
                                      <p:to>
                                        <p:strVal val="visible"/>
                                      </p:to>
                                    </p:set>
                                    <p:animEffect transition="in" filter="fade">
                                      <p:cBhvr>
                                        <p:cTn id="22" dur="300"/>
                                        <p:tgtEl>
                                          <p:spTgt spid="3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grpId="0" nodeType="clickEffect">
                                  <p:stCondLst>
                                    <p:cond delay="0"/>
                                  </p:stCondLst>
                                  <p:iterate>
                                    <p:tmAbs val="0"/>
                                  </p:iterate>
                                  <p:childTnLst>
                                    <p:set>
                                      <p:cBhvr>
                                        <p:cTn id="26" fill="hold"/>
                                        <p:tgtEl>
                                          <p:spTgt spid="325"/>
                                        </p:tgtEl>
                                        <p:attrNameLst>
                                          <p:attrName>style.visibility</p:attrName>
                                        </p:attrNameLst>
                                      </p:cBhvr>
                                      <p:to>
                                        <p:strVal val="visible"/>
                                      </p:to>
                                    </p:set>
                                    <p:animEffect transition="in" filter="fade">
                                      <p:cBhvr>
                                        <p:cTn id="27" dur="300"/>
                                        <p:tgtEl>
                                          <p:spTgt spid="3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fill="hold" grpId="0" nodeType="clickEffect">
                                  <p:stCondLst>
                                    <p:cond delay="0"/>
                                  </p:stCondLst>
                                  <p:iterate>
                                    <p:tmAbs val="0"/>
                                  </p:iterate>
                                  <p:childTnLst>
                                    <p:set>
                                      <p:cBhvr>
                                        <p:cTn id="31" fill="hold"/>
                                        <p:tgtEl>
                                          <p:spTgt spid="324"/>
                                        </p:tgtEl>
                                        <p:attrNameLst>
                                          <p:attrName>style.visibility</p:attrName>
                                        </p:attrNameLst>
                                      </p:cBhvr>
                                      <p:to>
                                        <p:strVal val="visible"/>
                                      </p:to>
                                    </p:set>
                                    <p:animEffect transition="in" filter="fade">
                                      <p:cBhvr>
                                        <p:cTn id="32" dur="30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animBg="1" advAuto="0"/>
      <p:bldP spid="317" grpId="0" animBg="1" advAuto="0"/>
      <p:bldP spid="318" grpId="0" animBg="1" advAuto="0"/>
      <p:bldP spid="321" grpId="0" animBg="1" advAuto="0"/>
      <p:bldP spid="324" grpId="0" animBg="1" advAuto="0"/>
      <p:bldP spid="325" grpId="0" animBg="1" advAuto="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Manejo terapéutico"/>
          <p:cNvSpPr txBox="1">
            <a:spLocks noGrp="1"/>
          </p:cNvSpPr>
          <p:nvPr>
            <p:ph type="title"/>
          </p:nvPr>
        </p:nvSpPr>
        <p:spPr>
          <a:prstGeom prst="rect">
            <a:avLst/>
          </a:prstGeom>
        </p:spPr>
        <p:txBody>
          <a:bodyPr/>
          <a:lstStyle>
            <a:lvl1pPr>
              <a:defRPr sz="4500" b="1">
                <a:latin typeface="American Typewriter"/>
                <a:ea typeface="American Typewriter"/>
                <a:cs typeface="American Typewriter"/>
                <a:sym typeface="American Typewriter"/>
              </a:defRPr>
            </a:lvl1pPr>
          </a:lstStyle>
          <a:p>
            <a:r>
              <a:rPr dirty="0" err="1">
                <a:latin typeface="Montserrat" panose="00000500000000000000" pitchFamily="50" charset="0"/>
              </a:rPr>
              <a:t>Manejo</a:t>
            </a:r>
            <a:r>
              <a:rPr dirty="0">
                <a:latin typeface="Montserrat" panose="00000500000000000000" pitchFamily="50" charset="0"/>
              </a:rPr>
              <a:t> </a:t>
            </a:r>
            <a:r>
              <a:rPr dirty="0" err="1">
                <a:latin typeface="Montserrat" panose="00000500000000000000" pitchFamily="50" charset="0"/>
              </a:rPr>
              <a:t>terapéutico</a:t>
            </a:r>
            <a:endParaRPr dirty="0">
              <a:latin typeface="Montserrat" panose="00000500000000000000" pitchFamily="50" charset="0"/>
            </a:endParaRPr>
          </a:p>
        </p:txBody>
      </p:sp>
      <p:grpSp>
        <p:nvGrpSpPr>
          <p:cNvPr id="331" name="Inhibir síntesis de nueva hormona tiroidea"/>
          <p:cNvGrpSpPr/>
          <p:nvPr/>
        </p:nvGrpSpPr>
        <p:grpSpPr>
          <a:xfrm>
            <a:off x="3736159" y="1951422"/>
            <a:ext cx="3554888" cy="888829"/>
            <a:chOff x="0" y="0"/>
            <a:chExt cx="5055838" cy="1264111"/>
          </a:xfrm>
        </p:grpSpPr>
        <p:sp>
          <p:nvSpPr>
            <p:cNvPr id="330" name="Inhibir síntesis de nueva hormona tiroidea"/>
            <p:cNvSpPr/>
            <p:nvPr/>
          </p:nvSpPr>
          <p:spPr>
            <a:xfrm>
              <a:off x="31750" y="31750"/>
              <a:ext cx="4992339" cy="1200612"/>
            </a:xfrm>
            <a:prstGeom prst="roundRect">
              <a:avLst>
                <a:gd name="adj" fmla="val 10898"/>
              </a:avLst>
            </a:prstGeom>
            <a:solidFill>
              <a:schemeClr val="accent5">
                <a:lumOff val="-29866"/>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300">
                  <a:solidFill>
                    <a:srgbClr val="FFFFFF"/>
                  </a:solidFill>
                  <a:latin typeface="American Typewriter"/>
                  <a:ea typeface="American Typewriter"/>
                  <a:cs typeface="American Typewriter"/>
                  <a:sym typeface="American Typewriter"/>
                </a:defRPr>
              </a:lvl1pPr>
            </a:lstStyle>
            <a:p>
              <a:r>
                <a:rPr sz="1617">
                  <a:latin typeface="Montserrat" panose="00000500000000000000" pitchFamily="50" charset="0"/>
                </a:rPr>
                <a:t>Inhibir síntesis de nueva hormona tiroidea</a:t>
              </a:r>
            </a:p>
          </p:txBody>
        </p:sp>
        <p:pic>
          <p:nvPicPr>
            <p:cNvPr id="329" name="Inhibir síntesis de nueva hormona tiroidea Inhibir síntesis de nueva hormona tiroidea" descr="Inhibir síntesis de nueva hormona tiroidea Inhibir síntesis de nueva hormona tiroidea"/>
            <p:cNvPicPr>
              <a:picLocks/>
            </p:cNvPicPr>
            <p:nvPr/>
          </p:nvPicPr>
          <p:blipFill>
            <a:blip r:embed="rId2" cstate="email">
              <a:extLst>
                <a:ext uri="{28A0092B-C50C-407E-A947-70E740481C1C}">
                  <a14:useLocalDpi xmlns:a14="http://schemas.microsoft.com/office/drawing/2010/main"/>
                </a:ext>
              </a:extLst>
            </a:blip>
            <a:stretch>
              <a:fillRect/>
            </a:stretch>
          </p:blipFill>
          <p:spPr>
            <a:xfrm>
              <a:off x="0" y="0"/>
              <a:ext cx="5055839" cy="1264112"/>
            </a:xfrm>
            <a:prstGeom prst="rect">
              <a:avLst/>
            </a:prstGeom>
            <a:effectLst/>
          </p:spPr>
        </p:pic>
      </p:grpSp>
      <p:grpSp>
        <p:nvGrpSpPr>
          <p:cNvPr id="334" name="Inhibir liberación de hormona tiroidea"/>
          <p:cNvGrpSpPr/>
          <p:nvPr/>
        </p:nvGrpSpPr>
        <p:grpSpPr>
          <a:xfrm>
            <a:off x="8230358" y="1951422"/>
            <a:ext cx="3554888" cy="888829"/>
            <a:chOff x="0" y="0"/>
            <a:chExt cx="5055838" cy="1264111"/>
          </a:xfrm>
        </p:grpSpPr>
        <p:sp>
          <p:nvSpPr>
            <p:cNvPr id="333" name="Inhibir liberación de hormona tiroidea"/>
            <p:cNvSpPr/>
            <p:nvPr/>
          </p:nvSpPr>
          <p:spPr>
            <a:xfrm>
              <a:off x="31750" y="31750"/>
              <a:ext cx="4992339" cy="1200612"/>
            </a:xfrm>
            <a:prstGeom prst="roundRect">
              <a:avLst>
                <a:gd name="adj" fmla="val 10898"/>
              </a:avLst>
            </a:prstGeom>
            <a:solidFill>
              <a:schemeClr val="accent5">
                <a:lumOff val="-29866"/>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300">
                  <a:solidFill>
                    <a:srgbClr val="FFFFFF"/>
                  </a:solidFill>
                  <a:latin typeface="American Typewriter"/>
                  <a:ea typeface="American Typewriter"/>
                  <a:cs typeface="American Typewriter"/>
                  <a:sym typeface="American Typewriter"/>
                </a:defRPr>
              </a:lvl1pPr>
            </a:lstStyle>
            <a:p>
              <a:r>
                <a:rPr sz="1617">
                  <a:latin typeface="Montserrat" panose="00000500000000000000" pitchFamily="50" charset="0"/>
                </a:rPr>
                <a:t>Inhibir liberación de hormona tiroidea</a:t>
              </a:r>
            </a:p>
          </p:txBody>
        </p:sp>
        <p:pic>
          <p:nvPicPr>
            <p:cNvPr id="332" name="Inhibir liberación de hormona tiroidea Inhibir liberación de hormona tiroidea" descr="Inhibir liberación de hormona tiroidea Inhibir liberación de hormona tiroidea"/>
            <p:cNvPicPr>
              <a:picLocks/>
            </p:cNvPicPr>
            <p:nvPr/>
          </p:nvPicPr>
          <p:blipFill>
            <a:blip r:embed="rId2" cstate="email">
              <a:extLst>
                <a:ext uri="{28A0092B-C50C-407E-A947-70E740481C1C}">
                  <a14:useLocalDpi xmlns:a14="http://schemas.microsoft.com/office/drawing/2010/main"/>
                </a:ext>
              </a:extLst>
            </a:blip>
            <a:stretch>
              <a:fillRect/>
            </a:stretch>
          </p:blipFill>
          <p:spPr>
            <a:xfrm>
              <a:off x="0" y="0"/>
              <a:ext cx="5055839" cy="1264112"/>
            </a:xfrm>
            <a:prstGeom prst="rect">
              <a:avLst/>
            </a:prstGeom>
            <a:effectLst/>
          </p:spPr>
        </p:pic>
      </p:grpSp>
      <p:grpSp>
        <p:nvGrpSpPr>
          <p:cNvPr id="337" name="Bloquear efectos periféricos de hormona tiroidea"/>
          <p:cNvGrpSpPr/>
          <p:nvPr/>
        </p:nvGrpSpPr>
        <p:grpSpPr>
          <a:xfrm>
            <a:off x="3736159" y="5102716"/>
            <a:ext cx="3554888" cy="888829"/>
            <a:chOff x="0" y="0"/>
            <a:chExt cx="5055838" cy="1264111"/>
          </a:xfrm>
        </p:grpSpPr>
        <p:sp>
          <p:nvSpPr>
            <p:cNvPr id="336" name="Bloquear efectos periféricos de hormona tiroidea"/>
            <p:cNvSpPr/>
            <p:nvPr/>
          </p:nvSpPr>
          <p:spPr>
            <a:xfrm>
              <a:off x="31750" y="31750"/>
              <a:ext cx="4992339" cy="1200612"/>
            </a:xfrm>
            <a:prstGeom prst="roundRect">
              <a:avLst>
                <a:gd name="adj" fmla="val 10898"/>
              </a:avLst>
            </a:prstGeom>
            <a:solidFill>
              <a:schemeClr val="accent5">
                <a:lumOff val="-29866"/>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300">
                  <a:solidFill>
                    <a:srgbClr val="FFFFFF"/>
                  </a:solidFill>
                  <a:latin typeface="American Typewriter"/>
                  <a:ea typeface="American Typewriter"/>
                  <a:cs typeface="American Typewriter"/>
                  <a:sym typeface="American Typewriter"/>
                </a:defRPr>
              </a:lvl1pPr>
            </a:lstStyle>
            <a:p>
              <a:r>
                <a:rPr sz="1617">
                  <a:latin typeface="Montserrat" panose="00000500000000000000" pitchFamily="50" charset="0"/>
                </a:rPr>
                <a:t>Bloquear efectos periféricos de hormona tiroidea</a:t>
              </a:r>
            </a:p>
          </p:txBody>
        </p:sp>
        <p:pic>
          <p:nvPicPr>
            <p:cNvPr id="335" name="Bloquear efectos periféricos de hormona tiroidea Bloquear efectos periféricos de hormona tiroidea" descr="Bloquear efectos periféricos de hormona tiroidea Bloquear efectos periféricos de hormona tiroidea"/>
            <p:cNvPicPr>
              <a:picLocks/>
            </p:cNvPicPr>
            <p:nvPr/>
          </p:nvPicPr>
          <p:blipFill>
            <a:blip r:embed="rId2" cstate="email">
              <a:extLst>
                <a:ext uri="{28A0092B-C50C-407E-A947-70E740481C1C}">
                  <a14:useLocalDpi xmlns:a14="http://schemas.microsoft.com/office/drawing/2010/main"/>
                </a:ext>
              </a:extLst>
            </a:blip>
            <a:stretch>
              <a:fillRect/>
            </a:stretch>
          </p:blipFill>
          <p:spPr>
            <a:xfrm>
              <a:off x="0" y="0"/>
              <a:ext cx="5055839" cy="1264112"/>
            </a:xfrm>
            <a:prstGeom prst="rect">
              <a:avLst/>
            </a:prstGeom>
            <a:effectLst/>
          </p:spPr>
        </p:pic>
      </p:grpSp>
      <p:grpSp>
        <p:nvGrpSpPr>
          <p:cNvPr id="340" name="Potenciar depuración de hormona tiroidea"/>
          <p:cNvGrpSpPr/>
          <p:nvPr/>
        </p:nvGrpSpPr>
        <p:grpSpPr>
          <a:xfrm>
            <a:off x="8230358" y="5102716"/>
            <a:ext cx="3554888" cy="888829"/>
            <a:chOff x="0" y="0"/>
            <a:chExt cx="5055838" cy="1264111"/>
          </a:xfrm>
        </p:grpSpPr>
        <p:sp>
          <p:nvSpPr>
            <p:cNvPr id="339" name="Potenciar depuración de hormona tiroidea"/>
            <p:cNvSpPr/>
            <p:nvPr/>
          </p:nvSpPr>
          <p:spPr>
            <a:xfrm>
              <a:off x="31750" y="31750"/>
              <a:ext cx="4992339" cy="1200612"/>
            </a:xfrm>
            <a:prstGeom prst="roundRect">
              <a:avLst>
                <a:gd name="adj" fmla="val 10898"/>
              </a:avLst>
            </a:prstGeom>
            <a:solidFill>
              <a:schemeClr val="accent5">
                <a:lumOff val="-29866"/>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300">
                  <a:solidFill>
                    <a:srgbClr val="FFFFFF"/>
                  </a:solidFill>
                  <a:latin typeface="American Typewriter"/>
                  <a:ea typeface="American Typewriter"/>
                  <a:cs typeface="American Typewriter"/>
                  <a:sym typeface="American Typewriter"/>
                </a:defRPr>
              </a:lvl1pPr>
            </a:lstStyle>
            <a:p>
              <a:r>
                <a:rPr sz="1617">
                  <a:latin typeface="Montserrat" panose="00000500000000000000" pitchFamily="50" charset="0"/>
                </a:rPr>
                <a:t>Potenciar depuración de hormona tiroidea</a:t>
              </a:r>
            </a:p>
          </p:txBody>
        </p:sp>
        <p:pic>
          <p:nvPicPr>
            <p:cNvPr id="338" name="Potenciar depuración de hormona tiroidea Potenciar depuración de hormona tiroidea" descr="Potenciar depuración de hormona tiroidea Potenciar depuración de hormona tiroidea"/>
            <p:cNvPicPr>
              <a:picLocks/>
            </p:cNvPicPr>
            <p:nvPr/>
          </p:nvPicPr>
          <p:blipFill>
            <a:blip r:embed="rId2" cstate="email">
              <a:extLst>
                <a:ext uri="{28A0092B-C50C-407E-A947-70E740481C1C}">
                  <a14:useLocalDpi xmlns:a14="http://schemas.microsoft.com/office/drawing/2010/main"/>
                </a:ext>
              </a:extLst>
            </a:blip>
            <a:stretch>
              <a:fillRect/>
            </a:stretch>
          </p:blipFill>
          <p:spPr>
            <a:xfrm>
              <a:off x="0" y="0"/>
              <a:ext cx="5055839" cy="1264112"/>
            </a:xfrm>
            <a:prstGeom prst="rect">
              <a:avLst/>
            </a:prstGeom>
            <a:effectLst/>
          </p:spPr>
        </p:pic>
      </p:grpSp>
      <p:pic>
        <p:nvPicPr>
          <p:cNvPr id="342" name="Imagen" descr="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15405" y="2944552"/>
            <a:ext cx="1396395" cy="2053864"/>
          </a:xfrm>
          <a:prstGeom prst="rect">
            <a:avLst/>
          </a:prstGeom>
          <a:ln w="12700">
            <a:miter lim="400000"/>
          </a:ln>
        </p:spPr>
      </p:pic>
      <p:pic>
        <p:nvPicPr>
          <p:cNvPr id="343" name="Imagen" descr="Image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98632" y="2910735"/>
            <a:ext cx="1418340" cy="2121498"/>
          </a:xfrm>
          <a:prstGeom prst="rect">
            <a:avLst/>
          </a:prstGeom>
          <a:ln w="12700">
            <a:miter lim="400000"/>
          </a:ln>
        </p:spPr>
      </p:pic>
    </p:spTree>
    <p:extLst>
      <p:ext uri="{BB962C8B-B14F-4D97-AF65-F5344CB8AC3E}">
        <p14:creationId xmlns:p14="http://schemas.microsoft.com/office/powerpoint/2010/main" val="98969548"/>
      </p:ext>
    </p:extLst>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Manejo terapéutico"/>
          <p:cNvSpPr txBox="1">
            <a:spLocks noGrp="1"/>
          </p:cNvSpPr>
          <p:nvPr>
            <p:ph type="title"/>
          </p:nvPr>
        </p:nvSpPr>
        <p:spPr>
          <a:prstGeom prst="rect">
            <a:avLst/>
          </a:prstGeom>
        </p:spPr>
        <p:txBody>
          <a:bodyPr/>
          <a:lstStyle>
            <a:lvl1pPr>
              <a:defRPr sz="4500" b="1">
                <a:latin typeface="American Typewriter"/>
                <a:ea typeface="American Typewriter"/>
                <a:cs typeface="American Typewriter"/>
                <a:sym typeface="American Typewriter"/>
              </a:defRPr>
            </a:lvl1pPr>
          </a:lstStyle>
          <a:p>
            <a:r>
              <a:rPr>
                <a:latin typeface="Montserrat" panose="00000500000000000000" pitchFamily="50" charset="0"/>
              </a:rPr>
              <a:t>Manejo terapéutico</a:t>
            </a:r>
          </a:p>
        </p:txBody>
      </p:sp>
      <p:grpSp>
        <p:nvGrpSpPr>
          <p:cNvPr id="349" name="Inhibir síntesis de nueva hormona tiroidea"/>
          <p:cNvGrpSpPr/>
          <p:nvPr/>
        </p:nvGrpSpPr>
        <p:grpSpPr>
          <a:xfrm>
            <a:off x="3797119" y="1553853"/>
            <a:ext cx="3554888" cy="888829"/>
            <a:chOff x="0" y="0"/>
            <a:chExt cx="5055838" cy="1264111"/>
          </a:xfrm>
        </p:grpSpPr>
        <p:sp>
          <p:nvSpPr>
            <p:cNvPr id="348" name="Inhibir síntesis de nueva hormona tiroidea"/>
            <p:cNvSpPr/>
            <p:nvPr/>
          </p:nvSpPr>
          <p:spPr>
            <a:xfrm>
              <a:off x="31750" y="31750"/>
              <a:ext cx="4992339" cy="1200612"/>
            </a:xfrm>
            <a:prstGeom prst="roundRect">
              <a:avLst>
                <a:gd name="adj" fmla="val 10898"/>
              </a:avLst>
            </a:prstGeom>
            <a:solidFill>
              <a:schemeClr val="accent5">
                <a:lumOff val="-29866"/>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300">
                  <a:solidFill>
                    <a:srgbClr val="FFFFFF"/>
                  </a:solidFill>
                  <a:latin typeface="American Typewriter"/>
                  <a:ea typeface="American Typewriter"/>
                  <a:cs typeface="American Typewriter"/>
                  <a:sym typeface="American Typewriter"/>
                </a:defRPr>
              </a:lvl1pPr>
            </a:lstStyle>
            <a:p>
              <a:r>
                <a:rPr sz="1617">
                  <a:latin typeface="Montserrat" panose="00000500000000000000" pitchFamily="50" charset="0"/>
                </a:rPr>
                <a:t>Inhibir síntesis de nueva hormona tiroidea</a:t>
              </a:r>
            </a:p>
          </p:txBody>
        </p:sp>
        <p:pic>
          <p:nvPicPr>
            <p:cNvPr id="347" name="Inhibir síntesis de nueva hormona tiroidea Inhibir síntesis de nueva hormona tiroidea" descr="Inhibir síntesis de nueva hormona tiroidea Inhibir síntesis de nueva hormona tiroidea"/>
            <p:cNvPicPr>
              <a:picLocks/>
            </p:cNvPicPr>
            <p:nvPr/>
          </p:nvPicPr>
          <p:blipFill>
            <a:blip r:embed="rId3" cstate="email">
              <a:extLst>
                <a:ext uri="{28A0092B-C50C-407E-A947-70E740481C1C}">
                  <a14:useLocalDpi xmlns:a14="http://schemas.microsoft.com/office/drawing/2010/main"/>
                </a:ext>
              </a:extLst>
            </a:blip>
            <a:stretch>
              <a:fillRect/>
            </a:stretch>
          </p:blipFill>
          <p:spPr>
            <a:xfrm>
              <a:off x="0" y="0"/>
              <a:ext cx="5055839" cy="1264112"/>
            </a:xfrm>
            <a:prstGeom prst="rect">
              <a:avLst/>
            </a:prstGeom>
            <a:effectLst/>
          </p:spPr>
        </p:pic>
      </p:grpSp>
      <p:sp>
        <p:nvSpPr>
          <p:cNvPr id="350" name="Tionamidas: Tiouracilo e Imidazoles (Metimazole, Carbimazole) —-&gt; Inhiben la TPO"/>
          <p:cNvSpPr txBox="1">
            <a:spLocks noGrp="1"/>
          </p:cNvSpPr>
          <p:nvPr>
            <p:ph type="body" sz="quarter" idx="1"/>
          </p:nvPr>
        </p:nvSpPr>
        <p:spPr>
          <a:xfrm>
            <a:off x="3819327" y="2815158"/>
            <a:ext cx="7804547" cy="538905"/>
          </a:xfrm>
          <a:prstGeom prst="rect">
            <a:avLst/>
          </a:prstGeom>
        </p:spPr>
        <p:txBody>
          <a:bodyPr>
            <a:normAutofit fontScale="62500" lnSpcReduction="20000"/>
          </a:bodyPr>
          <a:lstStyle>
            <a:lvl1pPr marL="373379" indent="-373379" defTabSz="490727">
              <a:lnSpc>
                <a:spcPct val="120000"/>
              </a:lnSpc>
              <a:spcBef>
                <a:spcPts val="3500"/>
              </a:spcBef>
              <a:defRPr sz="2100">
                <a:latin typeface="American Typewriter"/>
                <a:ea typeface="American Typewriter"/>
                <a:cs typeface="American Typewriter"/>
                <a:sym typeface="American Typewriter"/>
              </a:defRPr>
            </a:lvl1pPr>
          </a:lstStyle>
          <a:p>
            <a:r>
              <a:rPr>
                <a:latin typeface="Montserrat" panose="00000500000000000000" pitchFamily="50" charset="0"/>
              </a:rPr>
              <a:t>Tionamidas: Tiouracilo e Imidazoles (Metimazole, Carbimazole) —-&gt; Inhiben la TPO</a:t>
            </a:r>
          </a:p>
        </p:txBody>
      </p:sp>
      <p:graphicFrame>
        <p:nvGraphicFramePr>
          <p:cNvPr id="351" name="Tabla"/>
          <p:cNvGraphicFramePr/>
          <p:nvPr>
            <p:extLst>
              <p:ext uri="{D42A27DB-BD31-4B8C-83A1-F6EECF244321}">
                <p14:modId xmlns:p14="http://schemas.microsoft.com/office/powerpoint/2010/main" val="907797943"/>
              </p:ext>
            </p:extLst>
          </p:nvPr>
        </p:nvGraphicFramePr>
        <p:xfrm>
          <a:off x="3752864" y="3245991"/>
          <a:ext cx="7937472" cy="3439075"/>
        </p:xfrm>
        <a:graphic>
          <a:graphicData uri="http://schemas.openxmlformats.org/drawingml/2006/table">
            <a:tbl>
              <a:tblPr bandRow="1"/>
              <a:tblGrid>
                <a:gridCol w="1642616">
                  <a:extLst>
                    <a:ext uri="{9D8B030D-6E8A-4147-A177-3AD203B41FA5}">
                      <a16:colId xmlns:a16="http://schemas.microsoft.com/office/drawing/2014/main" val="20000"/>
                    </a:ext>
                  </a:extLst>
                </a:gridCol>
                <a:gridCol w="2474369">
                  <a:extLst>
                    <a:ext uri="{9D8B030D-6E8A-4147-A177-3AD203B41FA5}">
                      <a16:colId xmlns:a16="http://schemas.microsoft.com/office/drawing/2014/main" val="20001"/>
                    </a:ext>
                  </a:extLst>
                </a:gridCol>
                <a:gridCol w="1974842">
                  <a:extLst>
                    <a:ext uri="{9D8B030D-6E8A-4147-A177-3AD203B41FA5}">
                      <a16:colId xmlns:a16="http://schemas.microsoft.com/office/drawing/2014/main" val="20002"/>
                    </a:ext>
                  </a:extLst>
                </a:gridCol>
                <a:gridCol w="1845645">
                  <a:extLst>
                    <a:ext uri="{9D8B030D-6E8A-4147-A177-3AD203B41FA5}">
                      <a16:colId xmlns:a16="http://schemas.microsoft.com/office/drawing/2014/main" val="20003"/>
                    </a:ext>
                  </a:extLst>
                </a:gridCol>
              </a:tblGrid>
              <a:tr h="638231">
                <a:tc>
                  <a:txBody>
                    <a:bodyPr/>
                    <a:lstStyle/>
                    <a:p>
                      <a:pPr algn="l" defTabSz="457200">
                        <a:lnSpc>
                          <a:spcPts val="5600"/>
                        </a:lnSpc>
                        <a:defRPr sz="1800"/>
                      </a:pPr>
                      <a:r>
                        <a:rPr sz="1200" b="1">
                          <a:solidFill>
                            <a:srgbClr val="FFFFFF"/>
                          </a:solidFill>
                          <a:latin typeface="Montserrat" panose="00000500000000000000" pitchFamily="50" charset="0"/>
                          <a:ea typeface="American Typewriter"/>
                          <a:cs typeface="American Typewriter"/>
                          <a:sym typeface="American Typewriter"/>
                        </a:rPr>
                        <a:t>Fármaco</a:t>
                      </a:r>
                    </a:p>
                  </a:txBody>
                  <a:tcPr marL="85725" marR="85725" marT="42863" marB="42863" horzOverflow="overflow">
                    <a:lnT w="25400">
                      <a:solidFill>
                        <a:srgbClr val="000000"/>
                      </a:solidFill>
                      <a:miter lim="400000"/>
                    </a:lnT>
                    <a:lnB w="25400">
                      <a:solidFill>
                        <a:srgbClr val="000000"/>
                      </a:solidFill>
                      <a:miter lim="400000"/>
                    </a:lnB>
                    <a:solidFill>
                      <a:srgbClr val="FFC000"/>
                    </a:solidFill>
                  </a:tcPr>
                </a:tc>
                <a:tc>
                  <a:txBody>
                    <a:bodyPr/>
                    <a:lstStyle/>
                    <a:p>
                      <a:pPr algn="l" defTabSz="457200">
                        <a:lnSpc>
                          <a:spcPts val="5600"/>
                        </a:lnSpc>
                        <a:defRPr sz="1800"/>
                      </a:pPr>
                      <a:r>
                        <a:rPr sz="1200" b="1">
                          <a:solidFill>
                            <a:srgbClr val="FFFFFF"/>
                          </a:solidFill>
                          <a:latin typeface="Montserrat" panose="00000500000000000000" pitchFamily="50" charset="0"/>
                          <a:ea typeface="American Typewriter"/>
                          <a:cs typeface="American Typewriter"/>
                          <a:sym typeface="American Typewriter"/>
                        </a:rPr>
                        <a:t>Oral</a:t>
                      </a:r>
                    </a:p>
                  </a:txBody>
                  <a:tcPr marL="85725" marR="85725" marT="42863" marB="42863" horzOverflow="overflow">
                    <a:lnT w="25400">
                      <a:solidFill>
                        <a:srgbClr val="000000"/>
                      </a:solidFill>
                      <a:miter lim="400000"/>
                    </a:lnT>
                    <a:lnB w="25400">
                      <a:solidFill>
                        <a:srgbClr val="000000"/>
                      </a:solidFill>
                      <a:miter lim="400000"/>
                    </a:lnB>
                    <a:solidFill>
                      <a:srgbClr val="FFC000"/>
                    </a:solidFill>
                  </a:tcPr>
                </a:tc>
                <a:tc>
                  <a:txBody>
                    <a:bodyPr/>
                    <a:lstStyle/>
                    <a:p>
                      <a:pPr algn="l" defTabSz="457200">
                        <a:lnSpc>
                          <a:spcPts val="5600"/>
                        </a:lnSpc>
                        <a:defRPr sz="1800"/>
                      </a:pPr>
                      <a:r>
                        <a:rPr sz="1200" b="1">
                          <a:solidFill>
                            <a:srgbClr val="FFFFFF"/>
                          </a:solidFill>
                          <a:latin typeface="Montserrat" panose="00000500000000000000" pitchFamily="50" charset="0"/>
                          <a:ea typeface="American Typewriter"/>
                          <a:cs typeface="American Typewriter"/>
                          <a:sym typeface="American Typewriter"/>
                        </a:rPr>
                        <a:t>Rectal</a:t>
                      </a:r>
                    </a:p>
                  </a:txBody>
                  <a:tcPr marL="85725" marR="85725" marT="42863" marB="42863" horzOverflow="overflow">
                    <a:lnT w="25400">
                      <a:solidFill>
                        <a:srgbClr val="000000"/>
                      </a:solidFill>
                      <a:miter lim="400000"/>
                    </a:lnT>
                    <a:lnB w="25400">
                      <a:solidFill>
                        <a:srgbClr val="000000"/>
                      </a:solidFill>
                      <a:miter lim="400000"/>
                    </a:lnB>
                    <a:solidFill>
                      <a:srgbClr val="FFC000"/>
                    </a:solidFill>
                  </a:tcPr>
                </a:tc>
                <a:tc>
                  <a:txBody>
                    <a:bodyPr/>
                    <a:lstStyle/>
                    <a:p>
                      <a:pPr algn="l" defTabSz="457200">
                        <a:lnSpc>
                          <a:spcPts val="5600"/>
                        </a:lnSpc>
                        <a:defRPr sz="1800"/>
                      </a:pPr>
                      <a:r>
                        <a:rPr sz="1200" b="1">
                          <a:solidFill>
                            <a:srgbClr val="FFFFFF"/>
                          </a:solidFill>
                          <a:latin typeface="Montserrat" panose="00000500000000000000" pitchFamily="50" charset="0"/>
                          <a:ea typeface="American Typewriter"/>
                          <a:cs typeface="American Typewriter"/>
                          <a:sym typeface="American Typewriter"/>
                        </a:rPr>
                        <a:t>IV</a:t>
                      </a:r>
                    </a:p>
                  </a:txBody>
                  <a:tcPr marL="85725" marR="85725" marT="42863" marB="42863" horzOverflow="overflow">
                    <a:lnT w="25400">
                      <a:solidFill>
                        <a:srgbClr val="000000"/>
                      </a:solidFill>
                      <a:miter lim="400000"/>
                    </a:lnT>
                    <a:lnB w="25400">
                      <a:solidFill>
                        <a:srgbClr val="000000"/>
                      </a:solidFill>
                      <a:miter lim="400000"/>
                    </a:lnB>
                    <a:solidFill>
                      <a:srgbClr val="FFC000"/>
                    </a:solidFill>
                  </a:tcPr>
                </a:tc>
                <a:extLst>
                  <a:ext uri="{0D108BD9-81ED-4DB2-BD59-A6C34878D82A}">
                    <a16:rowId xmlns:a16="http://schemas.microsoft.com/office/drawing/2014/main" val="10000"/>
                  </a:ext>
                </a:extLst>
              </a:tr>
              <a:tr h="1409105">
                <a:tc>
                  <a:txBody>
                    <a:bodyPr/>
                    <a:lstStyle/>
                    <a:p>
                      <a:pPr algn="l" defTabSz="457200">
                        <a:lnSpc>
                          <a:spcPts val="5200"/>
                        </a:lnSpc>
                        <a:defRPr sz="1800"/>
                      </a:pPr>
                      <a:r>
                        <a:rPr sz="1050" b="1">
                          <a:latin typeface="Montserrat" panose="00000500000000000000" pitchFamily="50" charset="0"/>
                          <a:ea typeface="American Typewriter"/>
                          <a:cs typeface="American Typewriter"/>
                          <a:sym typeface="American Typewriter"/>
                        </a:rPr>
                        <a:t>PTU</a:t>
                      </a:r>
                    </a:p>
                  </a:txBody>
                  <a:tcPr marL="85725" marR="85725" marT="42863" marB="42863" horzOverflow="overflow">
                    <a:lnT w="25400">
                      <a:solidFill>
                        <a:srgbClr val="000000"/>
                      </a:solidFill>
                      <a:miter lim="400000"/>
                    </a:lnT>
                    <a:solidFill>
                      <a:srgbClr val="E7E7E7"/>
                    </a:solidFill>
                  </a:tcPr>
                </a:tc>
                <a:tc>
                  <a:txBody>
                    <a:bodyPr/>
                    <a:lstStyle/>
                    <a:p>
                      <a:pPr algn="l" defTabSz="457200">
                        <a:lnSpc>
                          <a:spcPts val="5200"/>
                        </a:lnSpc>
                        <a:defRPr sz="1800"/>
                      </a:pPr>
                      <a:r>
                        <a:rPr sz="1050">
                          <a:latin typeface="Montserrat" panose="00000500000000000000" pitchFamily="50" charset="0"/>
                          <a:ea typeface="American Typewriter"/>
                          <a:cs typeface="American Typewriter"/>
                          <a:sym typeface="American Typewriter"/>
                        </a:rPr>
                        <a:t>Dosis de carga de 500-1000mg, luego 250mg cada 4 horas</a:t>
                      </a:r>
                    </a:p>
                  </a:txBody>
                  <a:tcPr marL="85725" marR="85725" marT="42863" marB="42863" horzOverflow="overflow">
                    <a:lnT w="25400">
                      <a:solidFill>
                        <a:srgbClr val="000000"/>
                      </a:solidFill>
                      <a:miter lim="400000"/>
                    </a:lnT>
                    <a:solidFill>
                      <a:srgbClr val="E7E7E7"/>
                    </a:solidFill>
                  </a:tcPr>
                </a:tc>
                <a:tc>
                  <a:txBody>
                    <a:bodyPr/>
                    <a:lstStyle/>
                    <a:p>
                      <a:pPr algn="l" defTabSz="457200">
                        <a:lnSpc>
                          <a:spcPts val="5200"/>
                        </a:lnSpc>
                        <a:defRPr sz="1800"/>
                      </a:pPr>
                      <a:r>
                        <a:rPr sz="1050">
                          <a:latin typeface="Montserrat" panose="00000500000000000000" pitchFamily="50" charset="0"/>
                          <a:ea typeface="American Typewriter"/>
                          <a:cs typeface="American Typewriter"/>
                          <a:sym typeface="American Typewriter"/>
                        </a:rPr>
                        <a:t>400 a 600 mg cada 6 horas</a:t>
                      </a:r>
                    </a:p>
                  </a:txBody>
                  <a:tcPr marL="85725" marR="85725" marT="42863" marB="42863" horzOverflow="overflow">
                    <a:lnT w="25400">
                      <a:solidFill>
                        <a:srgbClr val="000000"/>
                      </a:solidFill>
                      <a:miter lim="400000"/>
                    </a:lnT>
                    <a:solidFill>
                      <a:srgbClr val="E7E7E7"/>
                    </a:solidFill>
                  </a:tcPr>
                </a:tc>
                <a:tc>
                  <a:txBody>
                    <a:bodyPr/>
                    <a:lstStyle/>
                    <a:p>
                      <a:pPr defTabSz="914400">
                        <a:defRPr sz="2000">
                          <a:latin typeface="American Typewriter"/>
                          <a:ea typeface="American Typewriter"/>
                          <a:cs typeface="American Typewriter"/>
                          <a:sym typeface="American Typewriter"/>
                        </a:defRPr>
                      </a:pPr>
                      <a:endParaRPr sz="1050" dirty="0">
                        <a:latin typeface="Montserrat" panose="00000500000000000000" pitchFamily="50" charset="0"/>
                      </a:endParaRPr>
                    </a:p>
                  </a:txBody>
                  <a:tcPr marL="85725" marR="85725" marT="42863" marB="42863" horzOverflow="overflow">
                    <a:lnT w="25400">
                      <a:solidFill>
                        <a:srgbClr val="000000"/>
                      </a:solidFill>
                      <a:miter lim="400000"/>
                    </a:lnT>
                    <a:solidFill>
                      <a:srgbClr val="E7E7E7"/>
                    </a:solidFill>
                  </a:tcPr>
                </a:tc>
                <a:extLst>
                  <a:ext uri="{0D108BD9-81ED-4DB2-BD59-A6C34878D82A}">
                    <a16:rowId xmlns:a16="http://schemas.microsoft.com/office/drawing/2014/main" val="10001"/>
                  </a:ext>
                </a:extLst>
              </a:tr>
              <a:tr h="1016556">
                <a:tc>
                  <a:txBody>
                    <a:bodyPr/>
                    <a:lstStyle/>
                    <a:p>
                      <a:pPr algn="l" defTabSz="457200">
                        <a:lnSpc>
                          <a:spcPts val="5600"/>
                        </a:lnSpc>
                        <a:defRPr sz="1800"/>
                      </a:pPr>
                      <a:r>
                        <a:rPr sz="1200" b="1">
                          <a:latin typeface="Montserrat" panose="00000500000000000000" pitchFamily="50" charset="0"/>
                          <a:ea typeface="American Typewriter"/>
                          <a:cs typeface="American Typewriter"/>
                          <a:sym typeface="American Typewriter"/>
                        </a:rPr>
                        <a:t>Metimazole</a:t>
                      </a:r>
                    </a:p>
                  </a:txBody>
                  <a:tcPr marL="85725" marR="85725" marT="42863" marB="42863" horzOverflow="overflow">
                    <a:lnB w="25400">
                      <a:solidFill>
                        <a:srgbClr val="000000"/>
                      </a:solidFill>
                      <a:miter lim="400000"/>
                    </a:lnB>
                  </a:tcPr>
                </a:tc>
                <a:tc>
                  <a:txBody>
                    <a:bodyPr/>
                    <a:lstStyle/>
                    <a:p>
                      <a:pPr algn="l" defTabSz="457200">
                        <a:lnSpc>
                          <a:spcPts val="5600"/>
                        </a:lnSpc>
                        <a:defRPr sz="1800"/>
                      </a:pPr>
                      <a:r>
                        <a:rPr sz="1200">
                          <a:latin typeface="Montserrat" panose="00000500000000000000" pitchFamily="50" charset="0"/>
                          <a:ea typeface="American Typewriter"/>
                          <a:cs typeface="American Typewriter"/>
                          <a:sym typeface="American Typewriter"/>
                        </a:rPr>
                        <a:t>60 a 80mg cada día dividido en 4 a 6 dosis</a:t>
                      </a:r>
                    </a:p>
                  </a:txBody>
                  <a:tcPr marL="85725" marR="85725" marT="42863" marB="42863" horzOverflow="overflow">
                    <a:lnB w="25400">
                      <a:solidFill>
                        <a:srgbClr val="000000"/>
                      </a:solidFill>
                      <a:miter lim="400000"/>
                    </a:lnB>
                  </a:tcPr>
                </a:tc>
                <a:tc>
                  <a:txBody>
                    <a:bodyPr/>
                    <a:lstStyle/>
                    <a:p>
                      <a:pPr algn="l" defTabSz="457200">
                        <a:lnSpc>
                          <a:spcPts val="5600"/>
                        </a:lnSpc>
                        <a:defRPr sz="1800"/>
                      </a:pPr>
                      <a:r>
                        <a:rPr sz="1200">
                          <a:latin typeface="Montserrat" panose="00000500000000000000" pitchFamily="50" charset="0"/>
                          <a:ea typeface="American Typewriter"/>
                          <a:cs typeface="American Typewriter"/>
                          <a:sym typeface="American Typewriter"/>
                        </a:rPr>
                        <a:t>20 a 40mg cada 6-8 horas</a:t>
                      </a:r>
                    </a:p>
                  </a:txBody>
                  <a:tcPr marL="85725" marR="85725" marT="42863" marB="42863" horzOverflow="overflow">
                    <a:lnB w="25400">
                      <a:solidFill>
                        <a:srgbClr val="000000"/>
                      </a:solidFill>
                      <a:miter lim="400000"/>
                    </a:lnB>
                  </a:tcPr>
                </a:tc>
                <a:tc>
                  <a:txBody>
                    <a:bodyPr/>
                    <a:lstStyle/>
                    <a:p>
                      <a:pPr algn="l" defTabSz="457200">
                        <a:lnSpc>
                          <a:spcPts val="5600"/>
                        </a:lnSpc>
                        <a:defRPr sz="1800"/>
                      </a:pPr>
                      <a:r>
                        <a:rPr sz="1200" dirty="0">
                          <a:latin typeface="Montserrat" panose="00000500000000000000" pitchFamily="50" charset="0"/>
                          <a:ea typeface="American Typewriter"/>
                          <a:cs typeface="American Typewriter"/>
                          <a:sym typeface="American Typewriter"/>
                        </a:rPr>
                        <a:t>10-30mg </a:t>
                      </a:r>
                      <a:r>
                        <a:rPr sz="1200" dirty="0" err="1">
                          <a:latin typeface="Montserrat" panose="00000500000000000000" pitchFamily="50" charset="0"/>
                          <a:ea typeface="American Typewriter"/>
                          <a:cs typeface="American Typewriter"/>
                          <a:sym typeface="American Typewriter"/>
                        </a:rPr>
                        <a:t>cada</a:t>
                      </a:r>
                      <a:r>
                        <a:rPr sz="1200" dirty="0">
                          <a:latin typeface="Montserrat" panose="00000500000000000000" pitchFamily="50" charset="0"/>
                          <a:ea typeface="American Typewriter"/>
                          <a:cs typeface="American Typewriter"/>
                          <a:sym typeface="American Typewriter"/>
                        </a:rPr>
                        <a:t> 6-8 horas</a:t>
                      </a:r>
                    </a:p>
                  </a:txBody>
                  <a:tcPr marL="85725" marR="85725" marT="42863" marB="42863" horzOverflow="overflow">
                    <a:lnB w="25400">
                      <a:solidFill>
                        <a:srgbClr val="000000"/>
                      </a:solidFill>
                      <a:miter lim="400000"/>
                    </a:lnB>
                  </a:tcPr>
                </a:tc>
                <a:extLst>
                  <a:ext uri="{0D108BD9-81ED-4DB2-BD59-A6C34878D82A}">
                    <a16:rowId xmlns:a16="http://schemas.microsoft.com/office/drawing/2014/main" val="10002"/>
                  </a:ext>
                </a:extLst>
              </a:tr>
            </a:tbl>
          </a:graphicData>
        </a:graphic>
      </p:graphicFrame>
      <p:grpSp>
        <p:nvGrpSpPr>
          <p:cNvPr id="354" name="Inh TPO…"/>
          <p:cNvGrpSpPr/>
          <p:nvPr/>
        </p:nvGrpSpPr>
        <p:grpSpPr>
          <a:xfrm>
            <a:off x="8734720" y="245666"/>
            <a:ext cx="2955616" cy="1057407"/>
            <a:chOff x="0" y="0"/>
            <a:chExt cx="4203542" cy="1503867"/>
          </a:xfrm>
        </p:grpSpPr>
        <p:sp>
          <p:nvSpPr>
            <p:cNvPr id="353" name="Inh TPO…"/>
            <p:cNvSpPr/>
            <p:nvPr/>
          </p:nvSpPr>
          <p:spPr>
            <a:xfrm>
              <a:off x="31750" y="31750"/>
              <a:ext cx="4140043" cy="1440368"/>
            </a:xfrm>
            <a:prstGeom prst="roundRect">
              <a:avLst>
                <a:gd name="adj" fmla="val 28556"/>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defRPr sz="2000" b="0">
                  <a:latin typeface="American Typewriter"/>
                  <a:ea typeface="American Typewriter"/>
                  <a:cs typeface="American Typewriter"/>
                  <a:sym typeface="American Typewriter"/>
                </a:defRPr>
              </a:pPr>
              <a:r>
                <a:rPr sz="1406">
                  <a:latin typeface="Montserrat" panose="00000500000000000000" pitchFamily="50" charset="0"/>
                </a:rPr>
                <a:t>Inh TPO</a:t>
              </a:r>
            </a:p>
            <a:p>
              <a:pPr>
                <a:defRPr sz="2000" b="0">
                  <a:latin typeface="American Typewriter"/>
                  <a:ea typeface="American Typewriter"/>
                  <a:cs typeface="American Typewriter"/>
                  <a:sym typeface="American Typewriter"/>
                </a:defRPr>
              </a:pPr>
              <a:r>
                <a:rPr sz="1406">
                  <a:latin typeface="Montserrat" panose="00000500000000000000" pitchFamily="50" charset="0"/>
                </a:rPr>
                <a:t>Conversión T4 - T3</a:t>
              </a:r>
            </a:p>
            <a:p>
              <a:pPr>
                <a:defRPr sz="2000" b="0">
                  <a:latin typeface="American Typewriter"/>
                  <a:ea typeface="American Typewriter"/>
                  <a:cs typeface="American Typewriter"/>
                  <a:sym typeface="American Typewriter"/>
                </a:defRPr>
              </a:pPr>
              <a:r>
                <a:rPr sz="1406">
                  <a:latin typeface="Montserrat" panose="00000500000000000000" pitchFamily="50" charset="0"/>
                </a:rPr>
                <a:t>(Dosis &gt;400mg)</a:t>
              </a:r>
            </a:p>
          </p:txBody>
        </p:sp>
        <p:pic>
          <p:nvPicPr>
            <p:cNvPr id="352" name="Inh TPO… Inh TPOConversión T4 - T3(Dosis &gt;400mg)" descr="Inh TPO… Inh TPOConversión T4 - T3(Dosis &gt;400mg)"/>
            <p:cNvPicPr>
              <a:picLocks/>
            </p:cNvPicPr>
            <p:nvPr/>
          </p:nvPicPr>
          <p:blipFill>
            <a:blip r:embed="rId4" cstate="email">
              <a:extLst>
                <a:ext uri="{28A0092B-C50C-407E-A947-70E740481C1C}">
                  <a14:useLocalDpi xmlns:a14="http://schemas.microsoft.com/office/drawing/2010/main"/>
                </a:ext>
              </a:extLst>
            </a:blip>
            <a:stretch>
              <a:fillRect/>
            </a:stretch>
          </p:blipFill>
          <p:spPr>
            <a:xfrm>
              <a:off x="0" y="0"/>
              <a:ext cx="4203543" cy="1503868"/>
            </a:xfrm>
            <a:prstGeom prst="rect">
              <a:avLst/>
            </a:prstGeom>
            <a:effectLst/>
          </p:spPr>
        </p:pic>
      </p:grpSp>
      <p:grpSp>
        <p:nvGrpSpPr>
          <p:cNvPr id="357" name="NO Diferencia en mortalidad…"/>
          <p:cNvGrpSpPr/>
          <p:nvPr/>
        </p:nvGrpSpPr>
        <p:grpSpPr>
          <a:xfrm>
            <a:off x="8068985" y="1411301"/>
            <a:ext cx="3599028" cy="1394729"/>
            <a:chOff x="-94525" y="31750"/>
            <a:chExt cx="5118614" cy="1983613"/>
          </a:xfrm>
        </p:grpSpPr>
        <p:sp>
          <p:nvSpPr>
            <p:cNvPr id="356" name="NO Diferencia en mortalidad…"/>
            <p:cNvSpPr/>
            <p:nvPr/>
          </p:nvSpPr>
          <p:spPr>
            <a:xfrm>
              <a:off x="31750" y="31750"/>
              <a:ext cx="4992339" cy="1904138"/>
            </a:xfrm>
            <a:prstGeom prst="roundRect">
              <a:avLst>
                <a:gd name="adj" fmla="val 21601"/>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defRPr sz="2000" b="0">
                  <a:latin typeface="American Typewriter"/>
                  <a:ea typeface="American Typewriter"/>
                  <a:cs typeface="American Typewriter"/>
                  <a:sym typeface="American Typewriter"/>
                </a:defRPr>
              </a:pPr>
              <a:r>
                <a:rPr sz="1406" dirty="0">
                  <a:latin typeface="Montserrat" panose="00000500000000000000" pitchFamily="50" charset="0"/>
                </a:rPr>
                <a:t>NO </a:t>
              </a:r>
              <a:r>
                <a:rPr sz="1406" dirty="0" err="1">
                  <a:latin typeface="Montserrat" panose="00000500000000000000" pitchFamily="50" charset="0"/>
                </a:rPr>
                <a:t>Diferencia</a:t>
              </a:r>
              <a:r>
                <a:rPr sz="1406" dirty="0">
                  <a:latin typeface="Montserrat" panose="00000500000000000000" pitchFamily="50" charset="0"/>
                </a:rPr>
                <a:t> </a:t>
              </a:r>
              <a:r>
                <a:rPr sz="1406" dirty="0" err="1">
                  <a:latin typeface="Montserrat" panose="00000500000000000000" pitchFamily="50" charset="0"/>
                </a:rPr>
                <a:t>en</a:t>
              </a:r>
              <a:r>
                <a:rPr sz="1406" dirty="0">
                  <a:latin typeface="Montserrat" panose="00000500000000000000" pitchFamily="50" charset="0"/>
                </a:rPr>
                <a:t> </a:t>
              </a:r>
              <a:r>
                <a:rPr sz="1406" dirty="0" err="1">
                  <a:latin typeface="Montserrat" panose="00000500000000000000" pitchFamily="50" charset="0"/>
                </a:rPr>
                <a:t>mortalidad</a:t>
              </a:r>
              <a:endParaRPr sz="1406" dirty="0">
                <a:latin typeface="Montserrat" panose="00000500000000000000" pitchFamily="50" charset="0"/>
              </a:endParaRPr>
            </a:p>
            <a:p>
              <a:pPr>
                <a:defRPr sz="2000" b="0">
                  <a:latin typeface="American Typewriter"/>
                  <a:ea typeface="American Typewriter"/>
                  <a:cs typeface="American Typewriter"/>
                  <a:sym typeface="American Typewriter"/>
                </a:defRPr>
              </a:pPr>
              <a:r>
                <a:rPr sz="1406" dirty="0">
                  <a:latin typeface="Montserrat" panose="00000500000000000000" pitchFamily="50" charset="0"/>
                </a:rPr>
                <a:t>MTM Vida media mas </a:t>
              </a:r>
              <a:r>
                <a:rPr sz="1406" dirty="0" err="1">
                  <a:latin typeface="Montserrat" panose="00000500000000000000" pitchFamily="50" charset="0"/>
                </a:rPr>
                <a:t>corta</a:t>
              </a:r>
              <a:endParaRPr sz="1406" dirty="0">
                <a:latin typeface="Montserrat" panose="00000500000000000000" pitchFamily="50" charset="0"/>
              </a:endParaRPr>
            </a:p>
            <a:p>
              <a:pPr>
                <a:defRPr sz="2000" b="0">
                  <a:latin typeface="American Typewriter"/>
                  <a:ea typeface="American Typewriter"/>
                  <a:cs typeface="American Typewriter"/>
                  <a:sym typeface="American Typewriter"/>
                </a:defRPr>
              </a:pPr>
              <a:r>
                <a:rPr sz="1406" dirty="0">
                  <a:latin typeface="Montserrat" panose="00000500000000000000" pitchFamily="50" charset="0"/>
                </a:rPr>
                <a:t>MTM </a:t>
              </a:r>
              <a:r>
                <a:rPr sz="1406" dirty="0" err="1">
                  <a:latin typeface="Montserrat" panose="00000500000000000000" pitchFamily="50" charset="0"/>
                </a:rPr>
                <a:t>Normaliza</a:t>
              </a:r>
              <a:r>
                <a:rPr sz="1406" dirty="0">
                  <a:latin typeface="Montserrat" panose="00000500000000000000" pitchFamily="50" charset="0"/>
                </a:rPr>
                <a:t> mas r</a:t>
              </a:r>
              <a:r>
                <a:rPr lang="es-CO" sz="1406" dirty="0">
                  <a:latin typeface="Montserrat" panose="00000500000000000000" pitchFamily="50" charset="0"/>
                </a:rPr>
                <a:t>á</a:t>
              </a:r>
              <a:r>
                <a:rPr sz="1406" dirty="0" err="1">
                  <a:latin typeface="Montserrat" panose="00000500000000000000" pitchFamily="50" charset="0"/>
                </a:rPr>
                <a:t>pido</a:t>
              </a:r>
              <a:r>
                <a:rPr sz="1406" dirty="0">
                  <a:latin typeface="Montserrat" panose="00000500000000000000" pitchFamily="50" charset="0"/>
                </a:rPr>
                <a:t> 78%</a:t>
              </a:r>
            </a:p>
          </p:txBody>
        </p:sp>
        <p:pic>
          <p:nvPicPr>
            <p:cNvPr id="355" name="NO Diferencia en mortalidad… NO Diferencia en mortalidadMTM Vida media mas cortaMTM Normaliza mas rapido 78%" descr="NO Diferencia en mortalidad… NO Diferencia en mortalidadMTM Vida media mas cortaMTM Normaliza mas rapido 78%"/>
            <p:cNvPicPr>
              <a:picLocks/>
            </p:cNvPicPr>
            <p:nvPr/>
          </p:nvPicPr>
          <p:blipFill>
            <a:blip r:embed="rId5" cstate="email">
              <a:extLst>
                <a:ext uri="{28A0092B-C50C-407E-A947-70E740481C1C}">
                  <a14:useLocalDpi xmlns:a14="http://schemas.microsoft.com/office/drawing/2010/main"/>
                </a:ext>
              </a:extLst>
            </a:blip>
            <a:stretch>
              <a:fillRect/>
            </a:stretch>
          </p:blipFill>
          <p:spPr>
            <a:xfrm>
              <a:off x="-94525" y="47724"/>
              <a:ext cx="5055839" cy="1967639"/>
            </a:xfrm>
            <a:prstGeom prst="rect">
              <a:avLst/>
            </a:prstGeom>
            <a:effectLst/>
          </p:spPr>
        </p:pic>
      </p:grpSp>
    </p:spTree>
    <p:extLst>
      <p:ext uri="{BB962C8B-B14F-4D97-AF65-F5344CB8AC3E}">
        <p14:creationId xmlns:p14="http://schemas.microsoft.com/office/powerpoint/2010/main" val="125366950"/>
      </p:ext>
    </p:extLst>
  </p:cSld>
  <p:clrMapOvr>
    <a:masterClrMapping/>
  </p:clrMapOvr>
  <mc:AlternateContent xmlns:mc="http://schemas.openxmlformats.org/markup-compatibility/2006" xmlns:p14="http://schemas.microsoft.com/office/powerpoint/2010/main">
    <mc:Choice Requires="p14">
      <p:transition spd="med" p14:dur="699">
        <p:push/>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354"/>
                                        </p:tgtEl>
                                        <p:attrNameLst>
                                          <p:attrName>style.visibility</p:attrName>
                                        </p:attrNameLst>
                                      </p:cBhvr>
                                      <p:to>
                                        <p:strVal val="visible"/>
                                      </p:to>
                                    </p:set>
                                    <p:anim calcmode="lin" valueType="num">
                                      <p:cBhvr>
                                        <p:cTn id="7" dur="500" fill="hold"/>
                                        <p:tgtEl>
                                          <p:spTgt spid="354"/>
                                        </p:tgtEl>
                                        <p:attrNameLst>
                                          <p:attrName>ppt_x</p:attrName>
                                        </p:attrNameLst>
                                      </p:cBhvr>
                                      <p:tavLst>
                                        <p:tav tm="0">
                                          <p:val>
                                            <p:strVal val="#ppt_x"/>
                                          </p:val>
                                        </p:tav>
                                        <p:tav tm="100000">
                                          <p:val>
                                            <p:strVal val="#ppt_x"/>
                                          </p:val>
                                        </p:tav>
                                      </p:tavLst>
                                    </p:anim>
                                    <p:anim calcmode="lin" valueType="num">
                                      <p:cBhvr>
                                        <p:cTn id="8" dur="500" fill="hold"/>
                                        <p:tgtEl>
                                          <p:spTgt spid="35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p:tmAbs val="0"/>
                                  </p:iterate>
                                  <p:childTnLst>
                                    <p:set>
                                      <p:cBhvr>
                                        <p:cTn id="12" fill="hold"/>
                                        <p:tgtEl>
                                          <p:spTgt spid="357"/>
                                        </p:tgtEl>
                                        <p:attrNameLst>
                                          <p:attrName>style.visibility</p:attrName>
                                        </p:attrNameLst>
                                      </p:cBhvr>
                                      <p:to>
                                        <p:strVal val="visible"/>
                                      </p:to>
                                    </p:set>
                                    <p:anim calcmode="lin" valueType="num">
                                      <p:cBhvr>
                                        <p:cTn id="13" dur="500" fill="hold"/>
                                        <p:tgtEl>
                                          <p:spTgt spid="357"/>
                                        </p:tgtEl>
                                        <p:attrNameLst>
                                          <p:attrName>ppt_x</p:attrName>
                                        </p:attrNameLst>
                                      </p:cBhvr>
                                      <p:tavLst>
                                        <p:tav tm="0">
                                          <p:val>
                                            <p:strVal val="#ppt_x"/>
                                          </p:val>
                                        </p:tav>
                                        <p:tav tm="100000">
                                          <p:val>
                                            <p:strVal val="#ppt_x"/>
                                          </p:val>
                                        </p:tav>
                                      </p:tavLst>
                                    </p:anim>
                                    <p:anim calcmode="lin" valueType="num">
                                      <p:cBhvr>
                                        <p:cTn id="14" dur="500" fill="hold"/>
                                        <p:tgtEl>
                                          <p:spTgt spid="35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 grpId="0" animBg="1" advAuto="0"/>
      <p:bldP spid="357" grpId="0" animBg="1" advAuto="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Manejo terapéutico"/>
          <p:cNvSpPr txBox="1">
            <a:spLocks noGrp="1"/>
          </p:cNvSpPr>
          <p:nvPr>
            <p:ph type="title"/>
          </p:nvPr>
        </p:nvSpPr>
        <p:spPr>
          <a:xfrm>
            <a:off x="621913" y="22736"/>
            <a:ext cx="10515600" cy="1325563"/>
          </a:xfrm>
          <a:prstGeom prst="rect">
            <a:avLst/>
          </a:prstGeom>
        </p:spPr>
        <p:txBody>
          <a:bodyPr/>
          <a:lstStyle>
            <a:lvl1pPr>
              <a:defRPr sz="4500" b="1">
                <a:latin typeface="American Typewriter"/>
                <a:ea typeface="American Typewriter"/>
                <a:cs typeface="American Typewriter"/>
                <a:sym typeface="American Typewriter"/>
              </a:defRPr>
            </a:lvl1pPr>
          </a:lstStyle>
          <a:p>
            <a:r>
              <a:rPr dirty="0" err="1">
                <a:latin typeface="Montserrat" panose="00000500000000000000" pitchFamily="50" charset="0"/>
              </a:rPr>
              <a:t>Manejo</a:t>
            </a:r>
            <a:r>
              <a:rPr dirty="0">
                <a:latin typeface="Montserrat" panose="00000500000000000000" pitchFamily="50" charset="0"/>
              </a:rPr>
              <a:t> </a:t>
            </a:r>
            <a:r>
              <a:rPr dirty="0" err="1">
                <a:latin typeface="Montserrat" panose="00000500000000000000" pitchFamily="50" charset="0"/>
              </a:rPr>
              <a:t>terapéutico</a:t>
            </a:r>
            <a:endParaRPr dirty="0">
              <a:latin typeface="Montserrat" panose="00000500000000000000" pitchFamily="50" charset="0"/>
            </a:endParaRPr>
          </a:p>
        </p:txBody>
      </p:sp>
      <p:grpSp>
        <p:nvGrpSpPr>
          <p:cNvPr id="364" name="Inhibir liberación de hormona tiroidea"/>
          <p:cNvGrpSpPr/>
          <p:nvPr/>
        </p:nvGrpSpPr>
        <p:grpSpPr>
          <a:xfrm>
            <a:off x="8015199" y="583491"/>
            <a:ext cx="3554887" cy="888829"/>
            <a:chOff x="0" y="0"/>
            <a:chExt cx="5055838" cy="1264111"/>
          </a:xfrm>
        </p:grpSpPr>
        <p:sp>
          <p:nvSpPr>
            <p:cNvPr id="363" name="Inhibir liberación de hormona tiroidea"/>
            <p:cNvSpPr/>
            <p:nvPr/>
          </p:nvSpPr>
          <p:spPr>
            <a:xfrm>
              <a:off x="31750" y="31750"/>
              <a:ext cx="4992339" cy="1200612"/>
            </a:xfrm>
            <a:prstGeom prst="roundRect">
              <a:avLst>
                <a:gd name="adj" fmla="val 10898"/>
              </a:avLst>
            </a:prstGeom>
            <a:solidFill>
              <a:schemeClr val="accent5">
                <a:lumOff val="-29866"/>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300">
                  <a:solidFill>
                    <a:srgbClr val="FFFFFF"/>
                  </a:solidFill>
                  <a:latin typeface="American Typewriter"/>
                  <a:ea typeface="American Typewriter"/>
                  <a:cs typeface="American Typewriter"/>
                  <a:sym typeface="American Typewriter"/>
                </a:defRPr>
              </a:lvl1pPr>
            </a:lstStyle>
            <a:p>
              <a:r>
                <a:rPr sz="1617">
                  <a:latin typeface="Montserrat" panose="00000500000000000000" pitchFamily="50" charset="0"/>
                </a:rPr>
                <a:t>Inhibir liberación de hormona tiroidea</a:t>
              </a:r>
            </a:p>
          </p:txBody>
        </p:sp>
        <p:pic>
          <p:nvPicPr>
            <p:cNvPr id="362" name="Inhibir liberación de hormona tiroidea Inhibir liberación de hormona tiroidea" descr="Inhibir liberación de hormona tiroidea Inhibir liberación de hormona tiroidea"/>
            <p:cNvPicPr>
              <a:picLocks/>
            </p:cNvPicPr>
            <p:nvPr/>
          </p:nvPicPr>
          <p:blipFill>
            <a:blip r:embed="rId3" cstate="email">
              <a:extLst>
                <a:ext uri="{28A0092B-C50C-407E-A947-70E740481C1C}">
                  <a14:useLocalDpi xmlns:a14="http://schemas.microsoft.com/office/drawing/2010/main"/>
                </a:ext>
              </a:extLst>
            </a:blip>
            <a:stretch>
              <a:fillRect/>
            </a:stretch>
          </p:blipFill>
          <p:spPr>
            <a:xfrm>
              <a:off x="0" y="0"/>
              <a:ext cx="5055839" cy="1264112"/>
            </a:xfrm>
            <a:prstGeom prst="rect">
              <a:avLst/>
            </a:prstGeom>
            <a:effectLst/>
          </p:spPr>
        </p:pic>
      </p:grpSp>
      <p:graphicFrame>
        <p:nvGraphicFramePr>
          <p:cNvPr id="365" name="Tabla"/>
          <p:cNvGraphicFramePr/>
          <p:nvPr>
            <p:extLst>
              <p:ext uri="{D42A27DB-BD31-4B8C-83A1-F6EECF244321}">
                <p14:modId xmlns:p14="http://schemas.microsoft.com/office/powerpoint/2010/main" val="3781044525"/>
              </p:ext>
            </p:extLst>
          </p:nvPr>
        </p:nvGraphicFramePr>
        <p:xfrm>
          <a:off x="6202493" y="1713012"/>
          <a:ext cx="5540529" cy="4555655"/>
        </p:xfrm>
        <a:graphic>
          <a:graphicData uri="http://schemas.openxmlformats.org/drawingml/2006/table">
            <a:tbl>
              <a:tblPr bandRow="1"/>
              <a:tblGrid>
                <a:gridCol w="1864014">
                  <a:extLst>
                    <a:ext uri="{9D8B030D-6E8A-4147-A177-3AD203B41FA5}">
                      <a16:colId xmlns:a16="http://schemas.microsoft.com/office/drawing/2014/main" val="20000"/>
                    </a:ext>
                  </a:extLst>
                </a:gridCol>
                <a:gridCol w="1843669">
                  <a:extLst>
                    <a:ext uri="{9D8B030D-6E8A-4147-A177-3AD203B41FA5}">
                      <a16:colId xmlns:a16="http://schemas.microsoft.com/office/drawing/2014/main" val="20001"/>
                    </a:ext>
                  </a:extLst>
                </a:gridCol>
                <a:gridCol w="1832846">
                  <a:extLst>
                    <a:ext uri="{9D8B030D-6E8A-4147-A177-3AD203B41FA5}">
                      <a16:colId xmlns:a16="http://schemas.microsoft.com/office/drawing/2014/main" val="20002"/>
                    </a:ext>
                  </a:extLst>
                </a:gridCol>
              </a:tblGrid>
              <a:tr h="575877">
                <a:tc>
                  <a:txBody>
                    <a:bodyPr/>
                    <a:lstStyle/>
                    <a:p>
                      <a:pPr algn="l" defTabSz="457200">
                        <a:lnSpc>
                          <a:spcPts val="5600"/>
                        </a:lnSpc>
                        <a:defRPr sz="1800"/>
                      </a:pPr>
                      <a:r>
                        <a:rPr sz="1400" b="1">
                          <a:solidFill>
                            <a:srgbClr val="FFFFFF"/>
                          </a:solidFill>
                          <a:latin typeface="Montserrat" panose="00000500000000000000" pitchFamily="50" charset="0"/>
                          <a:ea typeface="American Typewriter"/>
                          <a:cs typeface="American Typewriter"/>
                          <a:sym typeface="American Typewriter"/>
                        </a:rPr>
                        <a:t>Fármaco</a:t>
                      </a:r>
                    </a:p>
                  </a:txBody>
                  <a:tcPr marL="85725" marR="85725" marT="42863" marB="42863" horzOverflow="overflow">
                    <a:lnT w="25400">
                      <a:solidFill>
                        <a:srgbClr val="000000"/>
                      </a:solidFill>
                      <a:miter lim="400000"/>
                    </a:lnT>
                    <a:lnB w="25400">
                      <a:solidFill>
                        <a:srgbClr val="000000"/>
                      </a:solidFill>
                      <a:miter lim="400000"/>
                    </a:lnB>
                    <a:solidFill>
                      <a:srgbClr val="70AD47"/>
                    </a:solidFill>
                  </a:tcPr>
                </a:tc>
                <a:tc>
                  <a:txBody>
                    <a:bodyPr/>
                    <a:lstStyle/>
                    <a:p>
                      <a:pPr algn="l" defTabSz="457200">
                        <a:lnSpc>
                          <a:spcPts val="5600"/>
                        </a:lnSpc>
                        <a:defRPr sz="1800"/>
                      </a:pPr>
                      <a:r>
                        <a:rPr sz="1400" b="1">
                          <a:solidFill>
                            <a:srgbClr val="FFFFFF"/>
                          </a:solidFill>
                          <a:latin typeface="Montserrat" panose="00000500000000000000" pitchFamily="50" charset="0"/>
                          <a:ea typeface="American Typewriter"/>
                          <a:cs typeface="American Typewriter"/>
                          <a:sym typeface="American Typewriter"/>
                        </a:rPr>
                        <a:t>Oral</a:t>
                      </a:r>
                    </a:p>
                  </a:txBody>
                  <a:tcPr marL="85725" marR="85725" marT="42863" marB="42863" horzOverflow="overflow">
                    <a:lnT w="25400">
                      <a:solidFill>
                        <a:srgbClr val="000000"/>
                      </a:solidFill>
                      <a:miter lim="400000"/>
                    </a:lnT>
                    <a:lnB w="25400">
                      <a:solidFill>
                        <a:srgbClr val="000000"/>
                      </a:solidFill>
                      <a:miter lim="400000"/>
                    </a:lnB>
                    <a:solidFill>
                      <a:srgbClr val="70AD47"/>
                    </a:solidFill>
                  </a:tcPr>
                </a:tc>
                <a:tc>
                  <a:txBody>
                    <a:bodyPr/>
                    <a:lstStyle/>
                    <a:p>
                      <a:pPr algn="l" defTabSz="457200">
                        <a:lnSpc>
                          <a:spcPts val="5600"/>
                        </a:lnSpc>
                        <a:defRPr sz="1800"/>
                      </a:pPr>
                      <a:r>
                        <a:rPr sz="1400" b="1">
                          <a:solidFill>
                            <a:srgbClr val="FFFFFF"/>
                          </a:solidFill>
                          <a:latin typeface="Montserrat" panose="00000500000000000000" pitchFamily="50" charset="0"/>
                          <a:ea typeface="American Typewriter"/>
                          <a:cs typeface="American Typewriter"/>
                          <a:sym typeface="American Typewriter"/>
                        </a:rPr>
                        <a:t>Rectal</a:t>
                      </a:r>
                    </a:p>
                  </a:txBody>
                  <a:tcPr marL="85725" marR="85725" marT="42863" marB="42863" horzOverflow="overflow">
                    <a:lnT w="25400">
                      <a:solidFill>
                        <a:srgbClr val="000000"/>
                      </a:solidFill>
                      <a:miter lim="400000"/>
                    </a:lnT>
                    <a:lnB w="25400">
                      <a:solidFill>
                        <a:srgbClr val="000000"/>
                      </a:solidFill>
                      <a:miter lim="400000"/>
                    </a:lnB>
                    <a:solidFill>
                      <a:srgbClr val="70AD47"/>
                    </a:solidFill>
                  </a:tcPr>
                </a:tc>
                <a:extLst>
                  <a:ext uri="{0D108BD9-81ED-4DB2-BD59-A6C34878D82A}">
                    <a16:rowId xmlns:a16="http://schemas.microsoft.com/office/drawing/2014/main" val="10000"/>
                  </a:ext>
                </a:extLst>
              </a:tr>
              <a:tr h="1801149">
                <a:tc>
                  <a:txBody>
                    <a:bodyPr/>
                    <a:lstStyle/>
                    <a:p>
                      <a:pPr algn="l" defTabSz="457200">
                        <a:lnSpc>
                          <a:spcPts val="5600"/>
                        </a:lnSpc>
                        <a:defRPr sz="1800"/>
                      </a:pPr>
                      <a:r>
                        <a:rPr sz="1400">
                          <a:latin typeface="Montserrat" panose="00000500000000000000" pitchFamily="50" charset="0"/>
                          <a:ea typeface="American Typewriter"/>
                          <a:cs typeface="American Typewriter"/>
                          <a:sym typeface="American Typewriter"/>
                        </a:rPr>
                        <a:t>Yoduro de potasio</a:t>
                      </a:r>
                    </a:p>
                  </a:txBody>
                  <a:tcPr marL="85725" marR="85725" marT="42863" marB="42863" horzOverflow="overflow">
                    <a:lnT w="25400">
                      <a:solidFill>
                        <a:srgbClr val="000000"/>
                      </a:solidFill>
                      <a:miter lim="400000"/>
                    </a:lnT>
                    <a:solidFill>
                      <a:srgbClr val="E7E7E7"/>
                    </a:solidFill>
                  </a:tcPr>
                </a:tc>
                <a:tc>
                  <a:txBody>
                    <a:bodyPr/>
                    <a:lstStyle/>
                    <a:p>
                      <a:pPr algn="l" defTabSz="457200">
                        <a:lnSpc>
                          <a:spcPts val="5600"/>
                        </a:lnSpc>
                        <a:defRPr sz="1800"/>
                      </a:pPr>
                      <a:r>
                        <a:rPr sz="1400">
                          <a:latin typeface="Montserrat" panose="00000500000000000000" pitchFamily="50" charset="0"/>
                          <a:ea typeface="American Typewriter"/>
                          <a:cs typeface="American Typewriter"/>
                          <a:sym typeface="American Typewriter"/>
                        </a:rPr>
                        <a:t>5 gotas (0.25ml o 250mg) cada 6 horas</a:t>
                      </a:r>
                    </a:p>
                  </a:txBody>
                  <a:tcPr marL="85725" marR="85725" marT="42863" marB="42863" horzOverflow="overflow">
                    <a:lnT w="25400">
                      <a:solidFill>
                        <a:srgbClr val="000000"/>
                      </a:solidFill>
                      <a:miter lim="400000"/>
                    </a:lnT>
                    <a:solidFill>
                      <a:srgbClr val="E7E7E7"/>
                    </a:solidFill>
                  </a:tcPr>
                </a:tc>
                <a:tc>
                  <a:txBody>
                    <a:bodyPr/>
                    <a:lstStyle/>
                    <a:p>
                      <a:pPr algn="l" defTabSz="457200">
                        <a:lnSpc>
                          <a:spcPts val="5600"/>
                        </a:lnSpc>
                        <a:defRPr sz="1800"/>
                      </a:pPr>
                      <a:r>
                        <a:rPr sz="1400" dirty="0">
                          <a:latin typeface="Montserrat" panose="00000500000000000000" pitchFamily="50" charset="0"/>
                          <a:ea typeface="American Typewriter"/>
                          <a:cs typeface="American Typewriter"/>
                          <a:sym typeface="American Typewriter"/>
                        </a:rPr>
                        <a:t>250-500mg </a:t>
                      </a:r>
                      <a:r>
                        <a:rPr sz="1400" dirty="0" err="1">
                          <a:latin typeface="Montserrat" panose="00000500000000000000" pitchFamily="50" charset="0"/>
                          <a:ea typeface="American Typewriter"/>
                          <a:cs typeface="American Typewriter"/>
                          <a:sym typeface="American Typewriter"/>
                        </a:rPr>
                        <a:t>cada</a:t>
                      </a:r>
                      <a:r>
                        <a:rPr sz="1400" dirty="0">
                          <a:latin typeface="Montserrat" panose="00000500000000000000" pitchFamily="50" charset="0"/>
                          <a:ea typeface="American Typewriter"/>
                          <a:cs typeface="American Typewriter"/>
                          <a:sym typeface="American Typewriter"/>
                        </a:rPr>
                        <a:t> 6 horas</a:t>
                      </a:r>
                    </a:p>
                  </a:txBody>
                  <a:tcPr marL="85725" marR="85725" marT="42863" marB="42863" horzOverflow="overflow">
                    <a:lnT w="25400">
                      <a:solidFill>
                        <a:srgbClr val="000000"/>
                      </a:solidFill>
                      <a:miter lim="400000"/>
                    </a:lnT>
                    <a:solidFill>
                      <a:srgbClr val="E7E7E7"/>
                    </a:solidFill>
                  </a:tcPr>
                </a:tc>
                <a:extLst>
                  <a:ext uri="{0D108BD9-81ED-4DB2-BD59-A6C34878D82A}">
                    <a16:rowId xmlns:a16="http://schemas.microsoft.com/office/drawing/2014/main" val="10001"/>
                  </a:ext>
                </a:extLst>
              </a:tr>
              <a:tr h="1801149">
                <a:tc>
                  <a:txBody>
                    <a:bodyPr/>
                    <a:lstStyle/>
                    <a:p>
                      <a:pPr algn="l" defTabSz="457200">
                        <a:lnSpc>
                          <a:spcPts val="5600"/>
                        </a:lnSpc>
                        <a:defRPr sz="1800"/>
                      </a:pPr>
                      <a:r>
                        <a:rPr sz="1400" dirty="0" err="1">
                          <a:latin typeface="Montserrat" panose="00000500000000000000" pitchFamily="50" charset="0"/>
                          <a:ea typeface="American Typewriter"/>
                          <a:cs typeface="American Typewriter"/>
                          <a:sym typeface="American Typewriter"/>
                        </a:rPr>
                        <a:t>Lugol</a:t>
                      </a:r>
                      <a:endParaRPr sz="1400" dirty="0">
                        <a:latin typeface="Montserrat" panose="00000500000000000000" pitchFamily="50" charset="0"/>
                        <a:ea typeface="American Typewriter"/>
                        <a:cs typeface="American Typewriter"/>
                        <a:sym typeface="American Typewriter"/>
                      </a:endParaRPr>
                    </a:p>
                  </a:txBody>
                  <a:tcPr marL="85725" marR="85725" marT="42863" marB="42863" horzOverflow="overflow">
                    <a:lnB w="25400">
                      <a:solidFill>
                        <a:srgbClr val="000000"/>
                      </a:solidFill>
                      <a:miter lim="400000"/>
                    </a:lnB>
                  </a:tcPr>
                </a:tc>
                <a:tc>
                  <a:txBody>
                    <a:bodyPr/>
                    <a:lstStyle/>
                    <a:p>
                      <a:pPr algn="l" defTabSz="457200">
                        <a:lnSpc>
                          <a:spcPts val="5600"/>
                        </a:lnSpc>
                        <a:defRPr sz="1800"/>
                      </a:pPr>
                      <a:r>
                        <a:rPr sz="1400">
                          <a:latin typeface="Montserrat" panose="00000500000000000000" pitchFamily="50" charset="0"/>
                          <a:ea typeface="American Typewriter"/>
                          <a:cs typeface="American Typewriter"/>
                          <a:sym typeface="American Typewriter"/>
                        </a:rPr>
                        <a:t>4- 8 gotas cada 6 horas</a:t>
                      </a:r>
                    </a:p>
                  </a:txBody>
                  <a:tcPr marL="85725" marR="85725" marT="42863" marB="42863" horzOverflow="overflow">
                    <a:lnB w="25400">
                      <a:solidFill>
                        <a:srgbClr val="000000"/>
                      </a:solidFill>
                      <a:miter lim="400000"/>
                    </a:lnB>
                  </a:tcPr>
                </a:tc>
                <a:tc>
                  <a:txBody>
                    <a:bodyPr/>
                    <a:lstStyle/>
                    <a:p>
                      <a:pPr algn="l" defTabSz="457200">
                        <a:lnSpc>
                          <a:spcPts val="5600"/>
                        </a:lnSpc>
                        <a:defRPr sz="1800"/>
                      </a:pPr>
                      <a:r>
                        <a:rPr sz="1400" dirty="0">
                          <a:latin typeface="Montserrat" panose="00000500000000000000" pitchFamily="50" charset="0"/>
                          <a:ea typeface="American Typewriter"/>
                          <a:cs typeface="American Typewriter"/>
                          <a:sym typeface="American Typewriter"/>
                        </a:rPr>
                        <a:t>5-10 </a:t>
                      </a:r>
                      <a:r>
                        <a:rPr sz="1400" dirty="0" err="1">
                          <a:latin typeface="Montserrat" panose="00000500000000000000" pitchFamily="50" charset="0"/>
                          <a:ea typeface="American Typewriter"/>
                          <a:cs typeface="American Typewriter"/>
                          <a:sym typeface="American Typewriter"/>
                        </a:rPr>
                        <a:t>gotas</a:t>
                      </a:r>
                      <a:r>
                        <a:rPr sz="1400" dirty="0">
                          <a:latin typeface="Montserrat" panose="00000500000000000000" pitchFamily="50" charset="0"/>
                          <a:ea typeface="American Typewriter"/>
                          <a:cs typeface="American Typewriter"/>
                          <a:sym typeface="American Typewriter"/>
                        </a:rPr>
                        <a:t> </a:t>
                      </a:r>
                      <a:r>
                        <a:rPr sz="1400" dirty="0" err="1">
                          <a:latin typeface="Montserrat" panose="00000500000000000000" pitchFamily="50" charset="0"/>
                          <a:ea typeface="American Typewriter"/>
                          <a:cs typeface="American Typewriter"/>
                          <a:sym typeface="American Typewriter"/>
                        </a:rPr>
                        <a:t>cada</a:t>
                      </a:r>
                      <a:r>
                        <a:rPr sz="1400" dirty="0">
                          <a:latin typeface="Montserrat" panose="00000500000000000000" pitchFamily="50" charset="0"/>
                          <a:ea typeface="American Typewriter"/>
                          <a:cs typeface="American Typewriter"/>
                          <a:sym typeface="American Typewriter"/>
                        </a:rPr>
                        <a:t> 6-8 horas (80 </a:t>
                      </a:r>
                      <a:r>
                        <a:rPr sz="1400" dirty="0" err="1">
                          <a:latin typeface="Montserrat" panose="00000500000000000000" pitchFamily="50" charset="0"/>
                          <a:ea typeface="American Typewriter"/>
                          <a:cs typeface="American Typewriter"/>
                          <a:sym typeface="American Typewriter"/>
                        </a:rPr>
                        <a:t>gotas</a:t>
                      </a:r>
                      <a:r>
                        <a:rPr sz="1400" dirty="0">
                          <a:latin typeface="Montserrat" panose="00000500000000000000" pitchFamily="50" charset="0"/>
                          <a:ea typeface="American Typewriter"/>
                          <a:cs typeface="American Typewriter"/>
                          <a:sym typeface="American Typewriter"/>
                        </a:rPr>
                        <a:t> o 4 ml al día)</a:t>
                      </a:r>
                    </a:p>
                  </a:txBody>
                  <a:tcPr marL="85725" marR="85725" marT="42863" marB="42863" horzOverflow="overflow">
                    <a:lnB w="25400">
                      <a:solidFill>
                        <a:srgbClr val="000000"/>
                      </a:solidFill>
                      <a:miter lim="400000"/>
                    </a:lnB>
                  </a:tcPr>
                </a:tc>
                <a:extLst>
                  <a:ext uri="{0D108BD9-81ED-4DB2-BD59-A6C34878D82A}">
                    <a16:rowId xmlns:a16="http://schemas.microsoft.com/office/drawing/2014/main" val="10002"/>
                  </a:ext>
                </a:extLst>
              </a:tr>
            </a:tbl>
          </a:graphicData>
        </a:graphic>
      </p:graphicFrame>
      <p:grpSp>
        <p:nvGrpSpPr>
          <p:cNvPr id="368" name="Yoduro de Potasio 30-60min luego de antitiroideos para evitar que Yodo sea sustrato hormonal"/>
          <p:cNvGrpSpPr/>
          <p:nvPr/>
        </p:nvGrpSpPr>
        <p:grpSpPr>
          <a:xfrm>
            <a:off x="3233770" y="1223963"/>
            <a:ext cx="2809586" cy="1518048"/>
            <a:chOff x="0" y="0"/>
            <a:chExt cx="3995853" cy="2159000"/>
          </a:xfrm>
        </p:grpSpPr>
        <p:sp>
          <p:nvSpPr>
            <p:cNvPr id="367" name="Yoduro de Potasio 30-60min luego de antitiroideos para evitar que Yodo sea sustrato hormonal"/>
            <p:cNvSpPr/>
            <p:nvPr/>
          </p:nvSpPr>
          <p:spPr>
            <a:xfrm>
              <a:off x="31750" y="31750"/>
              <a:ext cx="3932354" cy="2095500"/>
            </a:xfrm>
            <a:prstGeom prst="roundRect">
              <a:avLst>
                <a:gd name="adj" fmla="val 19628"/>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b="0">
                  <a:latin typeface="American Typewriter"/>
                  <a:ea typeface="American Typewriter"/>
                  <a:cs typeface="American Typewriter"/>
                  <a:sym typeface="American Typewriter"/>
                </a:defRPr>
              </a:lvl1pPr>
            </a:lstStyle>
            <a:p>
              <a:r>
                <a:rPr sz="1406">
                  <a:latin typeface="Montserrat" panose="00000500000000000000" pitchFamily="50" charset="0"/>
                </a:rPr>
                <a:t>Yoduro de Potasio 30-60min luego de antitiroideos para evitar que Yodo sea sustrato hormonal</a:t>
              </a:r>
            </a:p>
          </p:txBody>
        </p:sp>
        <p:pic>
          <p:nvPicPr>
            <p:cNvPr id="366" name="Yoduro de Potasio 30-60min luego de antitiroideos para evitar que Yodo sea sustrato hormonal Yoduro de Potasio 30-60min luego de antitiroideos para evitar que Yodo sea sustrato hormonal" descr="Yoduro de Potasio 30-60min luego de antitiroideos para evitar que Yodo sea sustrato hormonal Yoduro de Potasio 30-60min luego de antitiroideos para evitar que Yodo sea sustrato hormonal"/>
            <p:cNvPicPr>
              <a:picLocks/>
            </p:cNvPicPr>
            <p:nvPr/>
          </p:nvPicPr>
          <p:blipFill>
            <a:blip r:embed="rId4" cstate="email">
              <a:extLst>
                <a:ext uri="{28A0092B-C50C-407E-A947-70E740481C1C}">
                  <a14:useLocalDpi xmlns:a14="http://schemas.microsoft.com/office/drawing/2010/main"/>
                </a:ext>
              </a:extLst>
            </a:blip>
            <a:stretch>
              <a:fillRect/>
            </a:stretch>
          </p:blipFill>
          <p:spPr>
            <a:xfrm>
              <a:off x="0" y="0"/>
              <a:ext cx="3995854" cy="2159000"/>
            </a:xfrm>
            <a:prstGeom prst="rect">
              <a:avLst/>
            </a:prstGeom>
            <a:effectLst/>
          </p:spPr>
        </p:pic>
      </p:grpSp>
      <p:grpSp>
        <p:nvGrpSpPr>
          <p:cNvPr id="371" name="Inhibe liberación de hormona ya formada: inhibe liberación de T3 a T4"/>
          <p:cNvGrpSpPr/>
          <p:nvPr/>
        </p:nvGrpSpPr>
        <p:grpSpPr>
          <a:xfrm>
            <a:off x="3222608" y="2764335"/>
            <a:ext cx="2809586" cy="1518048"/>
            <a:chOff x="0" y="0"/>
            <a:chExt cx="3995853" cy="2159000"/>
          </a:xfrm>
        </p:grpSpPr>
        <p:sp>
          <p:nvSpPr>
            <p:cNvPr id="370" name="Inhibe liberación de hormona ya formada: inhibe liberación de T3 a T4"/>
            <p:cNvSpPr/>
            <p:nvPr/>
          </p:nvSpPr>
          <p:spPr>
            <a:xfrm>
              <a:off x="31750" y="31750"/>
              <a:ext cx="3932354" cy="2095500"/>
            </a:xfrm>
            <a:prstGeom prst="roundRect">
              <a:avLst>
                <a:gd name="adj" fmla="val 19628"/>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b="0">
                  <a:latin typeface="American Typewriter"/>
                  <a:ea typeface="American Typewriter"/>
                  <a:cs typeface="American Typewriter"/>
                  <a:sym typeface="American Typewriter"/>
                </a:defRPr>
              </a:lvl1pPr>
            </a:lstStyle>
            <a:p>
              <a:r>
                <a:rPr sz="1406">
                  <a:latin typeface="Montserrat" panose="00000500000000000000" pitchFamily="50" charset="0"/>
                </a:rPr>
                <a:t>Inhibe liberación de hormona ya formada: inhibe liberación de T3 a T4</a:t>
              </a:r>
            </a:p>
          </p:txBody>
        </p:sp>
        <p:pic>
          <p:nvPicPr>
            <p:cNvPr id="369" name="Inhibe liberación de hormona ya formada: inhibe liberación de T3 a T4 Inhibe liberación de hormona ya formada: inhibe liberación de T3 a T4" descr="Inhibe liberación de hormona ya formada: inhibe liberación de T3 a T4 Inhibe liberación de hormona ya formada: inhibe liberación de T3 a T4"/>
            <p:cNvPicPr>
              <a:picLocks/>
            </p:cNvPicPr>
            <p:nvPr/>
          </p:nvPicPr>
          <p:blipFill>
            <a:blip r:embed="rId4" cstate="email">
              <a:extLst>
                <a:ext uri="{28A0092B-C50C-407E-A947-70E740481C1C}">
                  <a14:useLocalDpi xmlns:a14="http://schemas.microsoft.com/office/drawing/2010/main"/>
                </a:ext>
              </a:extLst>
            </a:blip>
            <a:stretch>
              <a:fillRect/>
            </a:stretch>
          </p:blipFill>
          <p:spPr>
            <a:xfrm>
              <a:off x="0" y="0"/>
              <a:ext cx="3995854" cy="2159000"/>
            </a:xfrm>
            <a:prstGeom prst="rect">
              <a:avLst/>
            </a:prstGeom>
            <a:effectLst/>
          </p:spPr>
        </p:pic>
      </p:grpSp>
      <p:grpSp>
        <p:nvGrpSpPr>
          <p:cNvPr id="374" name="Seguna opción:…"/>
          <p:cNvGrpSpPr/>
          <p:nvPr/>
        </p:nvGrpSpPr>
        <p:grpSpPr>
          <a:xfrm>
            <a:off x="446507" y="1623415"/>
            <a:ext cx="2812578" cy="1556148"/>
            <a:chOff x="31750" y="31750"/>
            <a:chExt cx="4000108" cy="2213187"/>
          </a:xfrm>
        </p:grpSpPr>
        <p:sp>
          <p:nvSpPr>
            <p:cNvPr id="373" name="Seguna opción:…"/>
            <p:cNvSpPr/>
            <p:nvPr/>
          </p:nvSpPr>
          <p:spPr>
            <a:xfrm>
              <a:off x="31750" y="31750"/>
              <a:ext cx="3932354" cy="2095500"/>
            </a:xfrm>
            <a:prstGeom prst="roundRect">
              <a:avLst>
                <a:gd name="adj" fmla="val 19628"/>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defRPr sz="2000">
                  <a:latin typeface="American Typewriter"/>
                  <a:ea typeface="American Typewriter"/>
                  <a:cs typeface="American Typewriter"/>
                  <a:sym typeface="American Typewriter"/>
                </a:defRPr>
              </a:pPr>
              <a:r>
                <a:rPr sz="1406" dirty="0">
                  <a:latin typeface="Montserrat" panose="00000500000000000000" pitchFamily="50" charset="0"/>
                </a:rPr>
                <a:t>Segun</a:t>
              </a:r>
              <a:r>
                <a:rPr lang="es-CO" sz="1406" dirty="0">
                  <a:latin typeface="Montserrat" panose="00000500000000000000" pitchFamily="50" charset="0"/>
                </a:rPr>
                <a:t>d</a:t>
              </a:r>
              <a:r>
                <a:rPr sz="1406" dirty="0">
                  <a:latin typeface="Montserrat" panose="00000500000000000000" pitchFamily="50" charset="0"/>
                </a:rPr>
                <a:t>a </a:t>
              </a:r>
              <a:r>
                <a:rPr sz="1406" dirty="0" err="1">
                  <a:latin typeface="Montserrat" panose="00000500000000000000" pitchFamily="50" charset="0"/>
                </a:rPr>
                <a:t>opción</a:t>
              </a:r>
              <a:r>
                <a:rPr sz="1406" dirty="0">
                  <a:latin typeface="Montserrat" panose="00000500000000000000" pitchFamily="50" charset="0"/>
                </a:rPr>
                <a:t>:</a:t>
              </a:r>
            </a:p>
            <a:p>
              <a:pPr>
                <a:defRPr sz="2000">
                  <a:latin typeface="American Typewriter"/>
                  <a:ea typeface="American Typewriter"/>
                  <a:cs typeface="American Typewriter"/>
                  <a:sym typeface="American Typewriter"/>
                </a:defRPr>
              </a:pPr>
              <a:r>
                <a:rPr sz="1406" dirty="0" err="1">
                  <a:latin typeface="Montserrat" panose="00000500000000000000" pitchFamily="50" charset="0"/>
                </a:rPr>
                <a:t>Litio</a:t>
              </a:r>
              <a:r>
                <a:rPr sz="1406" dirty="0">
                  <a:latin typeface="Montserrat" panose="00000500000000000000" pitchFamily="50" charset="0"/>
                </a:rPr>
                <a:t> </a:t>
              </a:r>
              <a:r>
                <a:rPr sz="1406" dirty="0" err="1">
                  <a:latin typeface="Montserrat" panose="00000500000000000000" pitchFamily="50" charset="0"/>
                </a:rPr>
                <a:t>Inh</a:t>
              </a:r>
              <a:r>
                <a:rPr sz="1406" dirty="0">
                  <a:latin typeface="Montserrat" panose="00000500000000000000" pitchFamily="50" charset="0"/>
                </a:rPr>
                <a:t> </a:t>
              </a:r>
              <a:r>
                <a:rPr sz="1406" dirty="0" err="1">
                  <a:latin typeface="Montserrat" panose="00000500000000000000" pitchFamily="50" charset="0"/>
                </a:rPr>
                <a:t>producción</a:t>
              </a:r>
              <a:r>
                <a:rPr sz="1406" dirty="0">
                  <a:latin typeface="Montserrat" panose="00000500000000000000" pitchFamily="50" charset="0"/>
                </a:rPr>
                <a:t> de T3 y T4</a:t>
              </a:r>
            </a:p>
            <a:p>
              <a:pPr>
                <a:defRPr sz="2000">
                  <a:latin typeface="American Typewriter"/>
                  <a:ea typeface="American Typewriter"/>
                  <a:cs typeface="American Typewriter"/>
                  <a:sym typeface="American Typewriter"/>
                </a:defRPr>
              </a:pPr>
              <a:r>
                <a:rPr sz="1406" dirty="0">
                  <a:latin typeface="Montserrat" panose="00000500000000000000" pitchFamily="50" charset="0"/>
                </a:rPr>
                <a:t>300mg </a:t>
              </a:r>
              <a:r>
                <a:rPr sz="1406" dirty="0" err="1">
                  <a:latin typeface="Montserrat" panose="00000500000000000000" pitchFamily="50" charset="0"/>
                </a:rPr>
                <a:t>cada</a:t>
              </a:r>
              <a:r>
                <a:rPr sz="1406" dirty="0">
                  <a:latin typeface="Montserrat" panose="00000500000000000000" pitchFamily="50" charset="0"/>
                </a:rPr>
                <a:t> 6 - 8 horas</a:t>
              </a:r>
            </a:p>
          </p:txBody>
        </p:sp>
        <p:pic>
          <p:nvPicPr>
            <p:cNvPr id="372" name="Seguna opción:… Seguna opción:Litio Inh producción de T3 y T4300mg cada 6 - 8 horas" descr="Seguna opción:… Seguna opción:Litio Inh producción de T3 y T4300mg cada 6 - 8 horas"/>
            <p:cNvPicPr>
              <a:picLocks/>
            </p:cNvPicPr>
            <p:nvPr/>
          </p:nvPicPr>
          <p:blipFill>
            <a:blip r:embed="rId4" cstate="email">
              <a:extLst>
                <a:ext uri="{28A0092B-C50C-407E-A947-70E740481C1C}">
                  <a14:useLocalDpi xmlns:a14="http://schemas.microsoft.com/office/drawing/2010/main"/>
                </a:ext>
              </a:extLst>
            </a:blip>
            <a:stretch>
              <a:fillRect/>
            </a:stretch>
          </p:blipFill>
          <p:spPr>
            <a:xfrm>
              <a:off x="36004" y="85937"/>
              <a:ext cx="3995854" cy="2159000"/>
            </a:xfrm>
            <a:prstGeom prst="rect">
              <a:avLst/>
            </a:prstGeom>
            <a:effectLst/>
          </p:spPr>
        </p:pic>
      </p:grpSp>
    </p:spTree>
    <p:extLst>
      <p:ext uri="{BB962C8B-B14F-4D97-AF65-F5344CB8AC3E}">
        <p14:creationId xmlns:p14="http://schemas.microsoft.com/office/powerpoint/2010/main" val="3091867018"/>
      </p:ext>
    </p:extLst>
  </p:cSld>
  <p:clrMapOvr>
    <a:masterClrMapping/>
  </p:clrMapOvr>
  <mc:AlternateContent xmlns:mc="http://schemas.openxmlformats.org/markup-compatibility/2006" xmlns:p14="http://schemas.microsoft.com/office/powerpoint/2010/main">
    <mc:Choice Requires="p14">
      <p:transition spd="med" p14:dur="699">
        <p:push/>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368"/>
                                        </p:tgtEl>
                                        <p:attrNameLst>
                                          <p:attrName>style.visibility</p:attrName>
                                        </p:attrNameLst>
                                      </p:cBhvr>
                                      <p:to>
                                        <p:strVal val="visible"/>
                                      </p:to>
                                    </p:set>
                                    <p:anim calcmode="lin" valueType="num">
                                      <p:cBhvr>
                                        <p:cTn id="7" dur="500" fill="hold"/>
                                        <p:tgtEl>
                                          <p:spTgt spid="368"/>
                                        </p:tgtEl>
                                        <p:attrNameLst>
                                          <p:attrName>ppt_x</p:attrName>
                                        </p:attrNameLst>
                                      </p:cBhvr>
                                      <p:tavLst>
                                        <p:tav tm="0">
                                          <p:val>
                                            <p:strVal val="#ppt_x"/>
                                          </p:val>
                                        </p:tav>
                                        <p:tav tm="100000">
                                          <p:val>
                                            <p:strVal val="#ppt_x"/>
                                          </p:val>
                                        </p:tav>
                                      </p:tavLst>
                                    </p:anim>
                                    <p:anim calcmode="lin" valueType="num">
                                      <p:cBhvr>
                                        <p:cTn id="8" dur="500" fill="hold"/>
                                        <p:tgtEl>
                                          <p:spTgt spid="36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p:tmAbs val="0"/>
                                  </p:iterate>
                                  <p:childTnLst>
                                    <p:set>
                                      <p:cBhvr>
                                        <p:cTn id="12" fill="hold"/>
                                        <p:tgtEl>
                                          <p:spTgt spid="371"/>
                                        </p:tgtEl>
                                        <p:attrNameLst>
                                          <p:attrName>style.visibility</p:attrName>
                                        </p:attrNameLst>
                                      </p:cBhvr>
                                      <p:to>
                                        <p:strVal val="visible"/>
                                      </p:to>
                                    </p:set>
                                    <p:anim calcmode="lin" valueType="num">
                                      <p:cBhvr>
                                        <p:cTn id="13" dur="500" fill="hold"/>
                                        <p:tgtEl>
                                          <p:spTgt spid="371"/>
                                        </p:tgtEl>
                                        <p:attrNameLst>
                                          <p:attrName>ppt_x</p:attrName>
                                        </p:attrNameLst>
                                      </p:cBhvr>
                                      <p:tavLst>
                                        <p:tav tm="0">
                                          <p:val>
                                            <p:strVal val="#ppt_x"/>
                                          </p:val>
                                        </p:tav>
                                        <p:tav tm="100000">
                                          <p:val>
                                            <p:strVal val="#ppt_x"/>
                                          </p:val>
                                        </p:tav>
                                      </p:tavLst>
                                    </p:anim>
                                    <p:anim calcmode="lin" valueType="num">
                                      <p:cBhvr>
                                        <p:cTn id="14" dur="500" fill="hold"/>
                                        <p:tgtEl>
                                          <p:spTgt spid="37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p:tmAbs val="0"/>
                                  </p:iterate>
                                  <p:childTnLst>
                                    <p:set>
                                      <p:cBhvr>
                                        <p:cTn id="18" fill="hold"/>
                                        <p:tgtEl>
                                          <p:spTgt spid="374"/>
                                        </p:tgtEl>
                                        <p:attrNameLst>
                                          <p:attrName>style.visibility</p:attrName>
                                        </p:attrNameLst>
                                      </p:cBhvr>
                                      <p:to>
                                        <p:strVal val="visible"/>
                                      </p:to>
                                    </p:set>
                                    <p:anim calcmode="lin" valueType="num">
                                      <p:cBhvr>
                                        <p:cTn id="19" dur="500" fill="hold"/>
                                        <p:tgtEl>
                                          <p:spTgt spid="374"/>
                                        </p:tgtEl>
                                        <p:attrNameLst>
                                          <p:attrName>ppt_x</p:attrName>
                                        </p:attrNameLst>
                                      </p:cBhvr>
                                      <p:tavLst>
                                        <p:tav tm="0">
                                          <p:val>
                                            <p:strVal val="#ppt_x"/>
                                          </p:val>
                                        </p:tav>
                                        <p:tav tm="100000">
                                          <p:val>
                                            <p:strVal val="#ppt_x"/>
                                          </p:val>
                                        </p:tav>
                                      </p:tavLst>
                                    </p:anim>
                                    <p:anim calcmode="lin" valueType="num">
                                      <p:cBhvr>
                                        <p:cTn id="20" dur="500" fill="hold"/>
                                        <p:tgtEl>
                                          <p:spTgt spid="3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animBg="1" advAuto="0"/>
      <p:bldP spid="371" grpId="0" animBg="1" advAuto="0"/>
      <p:bldP spid="374" grpId="0" animBg="1" advAuto="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3" name="Bloquear efectos periféricos de hormona tiroidea"/>
          <p:cNvGrpSpPr/>
          <p:nvPr/>
        </p:nvGrpSpPr>
        <p:grpSpPr>
          <a:xfrm>
            <a:off x="7798912" y="583491"/>
            <a:ext cx="3554888" cy="888829"/>
            <a:chOff x="0" y="0"/>
            <a:chExt cx="5055838" cy="1264111"/>
          </a:xfrm>
        </p:grpSpPr>
        <p:sp>
          <p:nvSpPr>
            <p:cNvPr id="382" name="Bloquear efectos periféricos de hormona tiroidea"/>
            <p:cNvSpPr/>
            <p:nvPr/>
          </p:nvSpPr>
          <p:spPr>
            <a:xfrm>
              <a:off x="31750" y="31750"/>
              <a:ext cx="4992339" cy="1200612"/>
            </a:xfrm>
            <a:prstGeom prst="roundRect">
              <a:avLst>
                <a:gd name="adj" fmla="val 10898"/>
              </a:avLst>
            </a:prstGeom>
            <a:solidFill>
              <a:schemeClr val="accent5">
                <a:lumOff val="-29866"/>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300">
                  <a:solidFill>
                    <a:srgbClr val="FFFFFF"/>
                  </a:solidFill>
                  <a:latin typeface="American Typewriter"/>
                  <a:ea typeface="American Typewriter"/>
                  <a:cs typeface="American Typewriter"/>
                  <a:sym typeface="American Typewriter"/>
                </a:defRPr>
              </a:lvl1pPr>
            </a:lstStyle>
            <a:p>
              <a:r>
                <a:rPr sz="1617">
                  <a:latin typeface="Montserrat" panose="00000500000000000000" pitchFamily="50" charset="0"/>
                </a:rPr>
                <a:t>Bloquear efectos periféricos de hormona tiroidea</a:t>
              </a:r>
            </a:p>
          </p:txBody>
        </p:sp>
        <p:pic>
          <p:nvPicPr>
            <p:cNvPr id="381" name="Bloquear efectos periféricos de hormona tiroidea Bloquear efectos periféricos de hormona tiroidea" descr="Bloquear efectos periféricos de hormona tiroidea Bloquear efectos periféricos de hormona tiroidea"/>
            <p:cNvPicPr>
              <a:picLocks/>
            </p:cNvPicPr>
            <p:nvPr/>
          </p:nvPicPr>
          <p:blipFill>
            <a:blip r:embed="rId3" cstate="email">
              <a:extLst>
                <a:ext uri="{28A0092B-C50C-407E-A947-70E740481C1C}">
                  <a14:useLocalDpi xmlns:a14="http://schemas.microsoft.com/office/drawing/2010/main"/>
                </a:ext>
              </a:extLst>
            </a:blip>
            <a:stretch>
              <a:fillRect/>
            </a:stretch>
          </p:blipFill>
          <p:spPr>
            <a:xfrm>
              <a:off x="0" y="0"/>
              <a:ext cx="5055839" cy="1264112"/>
            </a:xfrm>
            <a:prstGeom prst="rect">
              <a:avLst/>
            </a:prstGeom>
            <a:effectLst/>
          </p:spPr>
        </p:pic>
      </p:grpSp>
      <p:graphicFrame>
        <p:nvGraphicFramePr>
          <p:cNvPr id="384" name="Tabla"/>
          <p:cNvGraphicFramePr/>
          <p:nvPr>
            <p:extLst>
              <p:ext uri="{D42A27DB-BD31-4B8C-83A1-F6EECF244321}">
                <p14:modId xmlns:p14="http://schemas.microsoft.com/office/powerpoint/2010/main" val="2091247057"/>
              </p:ext>
            </p:extLst>
          </p:nvPr>
        </p:nvGraphicFramePr>
        <p:xfrm>
          <a:off x="5737971" y="1614584"/>
          <a:ext cx="6245086" cy="4362454"/>
        </p:xfrm>
        <a:graphic>
          <a:graphicData uri="http://schemas.openxmlformats.org/drawingml/2006/table">
            <a:tbl>
              <a:tblPr/>
              <a:tblGrid>
                <a:gridCol w="1740332">
                  <a:extLst>
                    <a:ext uri="{9D8B030D-6E8A-4147-A177-3AD203B41FA5}">
                      <a16:colId xmlns:a16="http://schemas.microsoft.com/office/drawing/2014/main" val="20000"/>
                    </a:ext>
                  </a:extLst>
                </a:gridCol>
                <a:gridCol w="1646386">
                  <a:extLst>
                    <a:ext uri="{9D8B030D-6E8A-4147-A177-3AD203B41FA5}">
                      <a16:colId xmlns:a16="http://schemas.microsoft.com/office/drawing/2014/main" val="20001"/>
                    </a:ext>
                  </a:extLst>
                </a:gridCol>
                <a:gridCol w="2858368">
                  <a:extLst>
                    <a:ext uri="{9D8B030D-6E8A-4147-A177-3AD203B41FA5}">
                      <a16:colId xmlns:a16="http://schemas.microsoft.com/office/drawing/2014/main" val="20002"/>
                    </a:ext>
                  </a:extLst>
                </a:gridCol>
              </a:tblGrid>
              <a:tr h="640013">
                <a:tc>
                  <a:txBody>
                    <a:bodyPr/>
                    <a:lstStyle/>
                    <a:p>
                      <a:pPr algn="l" defTabSz="457200">
                        <a:lnSpc>
                          <a:spcPts val="5300"/>
                        </a:lnSpc>
                        <a:defRPr sz="1800"/>
                      </a:pPr>
                      <a:r>
                        <a:rPr sz="1500" b="1">
                          <a:latin typeface="Montserrat" panose="00000500000000000000" pitchFamily="50" charset="0"/>
                          <a:ea typeface="American Typewriter"/>
                          <a:cs typeface="American Typewriter"/>
                          <a:sym typeface="American Typewriter"/>
                        </a:rPr>
                        <a:t>Fármaco</a:t>
                      </a:r>
                    </a:p>
                  </a:txBody>
                  <a:tcPr marL="85725" marR="85725" marT="42863" marB="42863" horzOverflow="overflow">
                    <a:lnL w="12700">
                      <a:solidFill>
                        <a:srgbClr val="70AD47"/>
                      </a:solidFill>
                      <a:miter lim="400000"/>
                    </a:lnL>
                    <a:lnR w="12700">
                      <a:solidFill>
                        <a:srgbClr val="70AD47"/>
                      </a:solidFill>
                      <a:miter lim="400000"/>
                    </a:lnR>
                    <a:lnT w="12700">
                      <a:solidFill>
                        <a:srgbClr val="70AD47"/>
                      </a:solidFill>
                      <a:miter lim="400000"/>
                    </a:lnT>
                    <a:lnB w="12700">
                      <a:solidFill>
                        <a:srgbClr val="70AD47"/>
                      </a:solidFill>
                      <a:miter lim="400000"/>
                    </a:lnB>
                    <a:solidFill>
                      <a:srgbClr val="EBF1E9"/>
                    </a:solidFill>
                  </a:tcPr>
                </a:tc>
                <a:tc>
                  <a:txBody>
                    <a:bodyPr/>
                    <a:lstStyle/>
                    <a:p>
                      <a:pPr algn="l" defTabSz="457200">
                        <a:lnSpc>
                          <a:spcPts val="5300"/>
                        </a:lnSpc>
                        <a:defRPr sz="1800"/>
                      </a:pPr>
                      <a:r>
                        <a:rPr sz="1500" b="1">
                          <a:latin typeface="Montserrat" panose="00000500000000000000" pitchFamily="50" charset="0"/>
                          <a:ea typeface="American Typewriter"/>
                          <a:cs typeface="American Typewriter"/>
                          <a:sym typeface="American Typewriter"/>
                        </a:rPr>
                        <a:t>Oral</a:t>
                      </a:r>
                    </a:p>
                  </a:txBody>
                  <a:tcPr marL="85725" marR="85725" marT="42863" marB="42863" horzOverflow="overflow">
                    <a:lnL w="12700">
                      <a:solidFill>
                        <a:srgbClr val="70AD47"/>
                      </a:solidFill>
                      <a:miter lim="400000"/>
                    </a:lnL>
                    <a:lnR w="12700">
                      <a:solidFill>
                        <a:srgbClr val="70AD47"/>
                      </a:solidFill>
                      <a:miter lim="400000"/>
                    </a:lnR>
                    <a:lnT w="12700">
                      <a:solidFill>
                        <a:srgbClr val="70AD47"/>
                      </a:solidFill>
                      <a:miter lim="400000"/>
                    </a:lnT>
                    <a:lnB w="12700">
                      <a:solidFill>
                        <a:srgbClr val="70AD47"/>
                      </a:solidFill>
                      <a:miter lim="400000"/>
                    </a:lnB>
                    <a:solidFill>
                      <a:srgbClr val="EBF1E9"/>
                    </a:solidFill>
                  </a:tcPr>
                </a:tc>
                <a:tc>
                  <a:txBody>
                    <a:bodyPr/>
                    <a:lstStyle/>
                    <a:p>
                      <a:pPr algn="l" defTabSz="457200">
                        <a:lnSpc>
                          <a:spcPts val="5300"/>
                        </a:lnSpc>
                        <a:defRPr sz="1800"/>
                      </a:pPr>
                      <a:r>
                        <a:rPr sz="1500" b="1">
                          <a:latin typeface="Montserrat" panose="00000500000000000000" pitchFamily="50" charset="0"/>
                          <a:ea typeface="American Typewriter"/>
                          <a:cs typeface="American Typewriter"/>
                          <a:sym typeface="American Typewriter"/>
                        </a:rPr>
                        <a:t>IV</a:t>
                      </a:r>
                    </a:p>
                  </a:txBody>
                  <a:tcPr marL="85725" marR="85725" marT="42863" marB="42863" horzOverflow="overflow">
                    <a:lnL w="12700">
                      <a:solidFill>
                        <a:srgbClr val="70AD47"/>
                      </a:solidFill>
                      <a:miter lim="400000"/>
                    </a:lnL>
                    <a:lnR w="12700">
                      <a:solidFill>
                        <a:srgbClr val="70AD47"/>
                      </a:solidFill>
                      <a:miter lim="400000"/>
                    </a:lnR>
                    <a:lnT w="12700">
                      <a:solidFill>
                        <a:srgbClr val="70AD47"/>
                      </a:solidFill>
                      <a:miter lim="400000"/>
                    </a:lnT>
                    <a:lnB w="12700">
                      <a:solidFill>
                        <a:srgbClr val="70AD47"/>
                      </a:solidFill>
                      <a:miter lim="400000"/>
                    </a:lnB>
                    <a:solidFill>
                      <a:srgbClr val="EBF1E9"/>
                    </a:solidFill>
                  </a:tcPr>
                </a:tc>
                <a:extLst>
                  <a:ext uri="{0D108BD9-81ED-4DB2-BD59-A6C34878D82A}">
                    <a16:rowId xmlns:a16="http://schemas.microsoft.com/office/drawing/2014/main" val="10000"/>
                  </a:ext>
                </a:extLst>
              </a:tr>
              <a:tr h="1235358">
                <a:tc>
                  <a:txBody>
                    <a:bodyPr/>
                    <a:lstStyle/>
                    <a:p>
                      <a:pPr algn="l" defTabSz="457200">
                        <a:lnSpc>
                          <a:spcPts val="5000"/>
                        </a:lnSpc>
                        <a:defRPr sz="1800"/>
                      </a:pPr>
                      <a:r>
                        <a:rPr sz="1300">
                          <a:latin typeface="Montserrat" panose="00000500000000000000" pitchFamily="50" charset="0"/>
                          <a:ea typeface="American Typewriter"/>
                          <a:cs typeface="American Typewriter"/>
                          <a:sym typeface="American Typewriter"/>
                        </a:rPr>
                        <a:t>Propranolol</a:t>
                      </a:r>
                    </a:p>
                  </a:txBody>
                  <a:tcPr marL="85725" marR="85725" marT="42863" marB="42863" horzOverflow="overflow">
                    <a:lnL w="12700">
                      <a:solidFill>
                        <a:srgbClr val="70AD47"/>
                      </a:solidFill>
                      <a:miter lim="400000"/>
                    </a:lnL>
                    <a:lnR w="12700">
                      <a:solidFill>
                        <a:srgbClr val="70AD47"/>
                      </a:solidFill>
                      <a:miter lim="400000"/>
                    </a:lnR>
                    <a:lnT w="12700">
                      <a:solidFill>
                        <a:srgbClr val="70AD47"/>
                      </a:solidFill>
                      <a:miter lim="400000"/>
                    </a:lnT>
                    <a:lnB w="12700">
                      <a:solidFill>
                        <a:srgbClr val="70AD47"/>
                      </a:solidFill>
                      <a:miter lim="400000"/>
                    </a:lnB>
                    <a:solidFill>
                      <a:srgbClr val="D5E3CF"/>
                    </a:solidFill>
                  </a:tcPr>
                </a:tc>
                <a:tc>
                  <a:txBody>
                    <a:bodyPr/>
                    <a:lstStyle/>
                    <a:p>
                      <a:pPr algn="l" defTabSz="457200">
                        <a:lnSpc>
                          <a:spcPts val="5000"/>
                        </a:lnSpc>
                        <a:defRPr sz="1800"/>
                      </a:pPr>
                      <a:r>
                        <a:rPr sz="1300">
                          <a:latin typeface="Montserrat" panose="00000500000000000000" pitchFamily="50" charset="0"/>
                          <a:ea typeface="American Typewriter"/>
                          <a:cs typeface="American Typewriter"/>
                          <a:sym typeface="American Typewriter"/>
                        </a:rPr>
                        <a:t>60-80mg cada 4 a 6 horas</a:t>
                      </a:r>
                    </a:p>
                  </a:txBody>
                  <a:tcPr marL="85725" marR="85725" marT="42863" marB="42863" horzOverflow="overflow">
                    <a:lnL w="12700">
                      <a:solidFill>
                        <a:srgbClr val="70AD47"/>
                      </a:solidFill>
                      <a:miter lim="400000"/>
                    </a:lnL>
                    <a:lnR w="12700">
                      <a:solidFill>
                        <a:srgbClr val="70AD47"/>
                      </a:solidFill>
                      <a:miter lim="400000"/>
                    </a:lnR>
                    <a:lnT w="12700">
                      <a:solidFill>
                        <a:srgbClr val="70AD47"/>
                      </a:solidFill>
                      <a:miter lim="400000"/>
                    </a:lnT>
                    <a:lnB w="12700">
                      <a:solidFill>
                        <a:srgbClr val="70AD47"/>
                      </a:solidFill>
                      <a:miter lim="400000"/>
                    </a:lnB>
                    <a:solidFill>
                      <a:srgbClr val="D5E3CF"/>
                    </a:solidFill>
                  </a:tcPr>
                </a:tc>
                <a:tc>
                  <a:txBody>
                    <a:bodyPr/>
                    <a:lstStyle/>
                    <a:p>
                      <a:pPr algn="l" defTabSz="457200">
                        <a:lnSpc>
                          <a:spcPts val="5000"/>
                        </a:lnSpc>
                        <a:defRPr sz="1800"/>
                      </a:pPr>
                      <a:r>
                        <a:rPr sz="1300" dirty="0">
                          <a:latin typeface="Montserrat" panose="00000500000000000000" pitchFamily="50" charset="0"/>
                          <a:ea typeface="American Typewriter"/>
                          <a:cs typeface="American Typewriter"/>
                          <a:sym typeface="American Typewriter"/>
                        </a:rPr>
                        <a:t>0.5 a 1mg, </a:t>
                      </a:r>
                      <a:r>
                        <a:rPr sz="1300" dirty="0" err="1">
                          <a:latin typeface="Montserrat" panose="00000500000000000000" pitchFamily="50" charset="0"/>
                          <a:ea typeface="American Typewriter"/>
                          <a:cs typeface="American Typewriter"/>
                          <a:sym typeface="American Typewriter"/>
                        </a:rPr>
                        <a:t>luego</a:t>
                      </a:r>
                      <a:r>
                        <a:rPr sz="1300" dirty="0">
                          <a:latin typeface="Montserrat" panose="00000500000000000000" pitchFamily="50" charset="0"/>
                          <a:ea typeface="American Typewriter"/>
                          <a:cs typeface="American Typewriter"/>
                          <a:sym typeface="American Typewriter"/>
                        </a:rPr>
                        <a:t> 2-3mg </a:t>
                      </a:r>
                      <a:r>
                        <a:rPr sz="1300" dirty="0" err="1">
                          <a:latin typeface="Montserrat" panose="00000500000000000000" pitchFamily="50" charset="0"/>
                          <a:ea typeface="American Typewriter"/>
                          <a:cs typeface="American Typewriter"/>
                          <a:sym typeface="American Typewriter"/>
                        </a:rPr>
                        <a:t>cada</a:t>
                      </a:r>
                      <a:r>
                        <a:rPr sz="1300" dirty="0">
                          <a:latin typeface="Montserrat" panose="00000500000000000000" pitchFamily="50" charset="0"/>
                          <a:ea typeface="American Typewriter"/>
                          <a:cs typeface="American Typewriter"/>
                          <a:sym typeface="American Typewriter"/>
                        </a:rPr>
                        <a:t> 15minutos con </a:t>
                      </a:r>
                      <a:r>
                        <a:rPr sz="1300" dirty="0" err="1">
                          <a:latin typeface="Montserrat" panose="00000500000000000000" pitchFamily="50" charset="0"/>
                          <a:ea typeface="American Typewriter"/>
                          <a:cs typeface="American Typewriter"/>
                          <a:sym typeface="American Typewriter"/>
                        </a:rPr>
                        <a:t>monitoreo</a:t>
                      </a:r>
                      <a:r>
                        <a:rPr sz="1300" dirty="0">
                          <a:latin typeface="Montserrat" panose="00000500000000000000" pitchFamily="50" charset="0"/>
                          <a:ea typeface="American Typewriter"/>
                          <a:cs typeface="American Typewriter"/>
                          <a:sym typeface="American Typewriter"/>
                        </a:rPr>
                        <a:t> card</a:t>
                      </a:r>
                      <a:r>
                        <a:rPr lang="es-CO" sz="1300" dirty="0">
                          <a:latin typeface="Montserrat" panose="00000500000000000000" pitchFamily="50" charset="0"/>
                          <a:ea typeface="American Typewriter"/>
                          <a:cs typeface="American Typewriter"/>
                          <a:sym typeface="American Typewriter"/>
                        </a:rPr>
                        <a:t>í</a:t>
                      </a:r>
                      <a:r>
                        <a:rPr sz="1300" dirty="0" err="1">
                          <a:latin typeface="Montserrat" panose="00000500000000000000" pitchFamily="50" charset="0"/>
                          <a:ea typeface="American Typewriter"/>
                          <a:cs typeface="American Typewriter"/>
                          <a:sym typeface="American Typewriter"/>
                        </a:rPr>
                        <a:t>aco</a:t>
                      </a:r>
                      <a:endParaRPr sz="1300" dirty="0">
                        <a:latin typeface="Montserrat" panose="00000500000000000000" pitchFamily="50" charset="0"/>
                        <a:ea typeface="American Typewriter"/>
                        <a:cs typeface="American Typewriter"/>
                        <a:sym typeface="American Typewriter"/>
                      </a:endParaRPr>
                    </a:p>
                  </a:txBody>
                  <a:tcPr marL="85725" marR="85725" marT="42863" marB="42863" horzOverflow="overflow">
                    <a:lnL w="12700">
                      <a:solidFill>
                        <a:srgbClr val="70AD47"/>
                      </a:solidFill>
                      <a:miter lim="400000"/>
                    </a:lnL>
                    <a:lnR w="12700">
                      <a:solidFill>
                        <a:srgbClr val="70AD47"/>
                      </a:solidFill>
                      <a:miter lim="400000"/>
                    </a:lnR>
                    <a:lnT w="12700">
                      <a:solidFill>
                        <a:srgbClr val="70AD47"/>
                      </a:solidFill>
                      <a:miter lim="400000"/>
                    </a:lnT>
                    <a:lnB w="12700">
                      <a:solidFill>
                        <a:srgbClr val="70AD47"/>
                      </a:solidFill>
                      <a:miter lim="400000"/>
                    </a:lnB>
                    <a:solidFill>
                      <a:srgbClr val="D5E3CF"/>
                    </a:solidFill>
                  </a:tcPr>
                </a:tc>
                <a:extLst>
                  <a:ext uri="{0D108BD9-81ED-4DB2-BD59-A6C34878D82A}">
                    <a16:rowId xmlns:a16="http://schemas.microsoft.com/office/drawing/2014/main" val="10001"/>
                  </a:ext>
                </a:extLst>
              </a:tr>
              <a:tr h="1235358">
                <a:tc>
                  <a:txBody>
                    <a:bodyPr/>
                    <a:lstStyle/>
                    <a:p>
                      <a:pPr algn="l" defTabSz="457200">
                        <a:lnSpc>
                          <a:spcPts val="5000"/>
                        </a:lnSpc>
                        <a:defRPr sz="1800"/>
                      </a:pPr>
                      <a:r>
                        <a:rPr sz="1300">
                          <a:latin typeface="Montserrat" panose="00000500000000000000" pitchFamily="50" charset="0"/>
                          <a:ea typeface="American Typewriter"/>
                          <a:cs typeface="American Typewriter"/>
                          <a:sym typeface="American Typewriter"/>
                        </a:rPr>
                        <a:t>Esmolol</a:t>
                      </a:r>
                    </a:p>
                  </a:txBody>
                  <a:tcPr marL="85725" marR="85725" marT="42863" marB="42863" horzOverflow="overflow">
                    <a:lnL w="12700">
                      <a:solidFill>
                        <a:srgbClr val="70AD47"/>
                      </a:solidFill>
                      <a:miter lim="400000"/>
                    </a:lnL>
                    <a:lnR w="12700">
                      <a:solidFill>
                        <a:srgbClr val="70AD47"/>
                      </a:solidFill>
                      <a:miter lim="400000"/>
                    </a:lnR>
                    <a:lnT w="12700">
                      <a:solidFill>
                        <a:srgbClr val="70AD47"/>
                      </a:solidFill>
                      <a:miter lim="400000"/>
                    </a:lnT>
                    <a:lnB w="12700">
                      <a:solidFill>
                        <a:srgbClr val="70AD47"/>
                      </a:solidFill>
                      <a:miter lim="400000"/>
                    </a:lnB>
                    <a:solidFill>
                      <a:srgbClr val="EBF1E9"/>
                    </a:solidFill>
                  </a:tcPr>
                </a:tc>
                <a:tc>
                  <a:txBody>
                    <a:bodyPr/>
                    <a:lstStyle/>
                    <a:p>
                      <a:pPr defTabSz="914400">
                        <a:defRPr sz="1900">
                          <a:latin typeface="American Typewriter"/>
                          <a:ea typeface="American Typewriter"/>
                          <a:cs typeface="American Typewriter"/>
                          <a:sym typeface="American Typewriter"/>
                        </a:defRPr>
                      </a:pPr>
                      <a:endParaRPr sz="1300">
                        <a:latin typeface="Montserrat" panose="00000500000000000000" pitchFamily="50" charset="0"/>
                      </a:endParaRPr>
                    </a:p>
                  </a:txBody>
                  <a:tcPr marL="85725" marR="85725" marT="42863" marB="42863" horzOverflow="overflow">
                    <a:lnL w="12700">
                      <a:solidFill>
                        <a:srgbClr val="70AD47"/>
                      </a:solidFill>
                      <a:miter lim="400000"/>
                    </a:lnL>
                    <a:lnR w="12700">
                      <a:solidFill>
                        <a:srgbClr val="70AD47"/>
                      </a:solidFill>
                      <a:miter lim="400000"/>
                    </a:lnR>
                    <a:lnT w="12700">
                      <a:solidFill>
                        <a:srgbClr val="70AD47"/>
                      </a:solidFill>
                      <a:miter lim="400000"/>
                    </a:lnT>
                    <a:lnB w="12700">
                      <a:solidFill>
                        <a:srgbClr val="70AD47"/>
                      </a:solidFill>
                      <a:miter lim="400000"/>
                    </a:lnB>
                    <a:solidFill>
                      <a:srgbClr val="EBF1E9"/>
                    </a:solidFill>
                  </a:tcPr>
                </a:tc>
                <a:tc>
                  <a:txBody>
                    <a:bodyPr/>
                    <a:lstStyle/>
                    <a:p>
                      <a:pPr algn="l" defTabSz="457200">
                        <a:lnSpc>
                          <a:spcPts val="5000"/>
                        </a:lnSpc>
                        <a:defRPr sz="1800"/>
                      </a:pPr>
                      <a:r>
                        <a:rPr sz="1300">
                          <a:latin typeface="Montserrat" panose="00000500000000000000" pitchFamily="50" charset="0"/>
                          <a:ea typeface="American Typewriter"/>
                          <a:cs typeface="American Typewriter"/>
                          <a:sym typeface="American Typewriter"/>
                        </a:rPr>
                        <a:t>Bolo de 250-500mcg/kg, luego infusión 50-100mcg/kg/min</a:t>
                      </a:r>
                    </a:p>
                  </a:txBody>
                  <a:tcPr marL="85725" marR="85725" marT="42863" marB="42863" horzOverflow="overflow">
                    <a:lnL w="12700">
                      <a:solidFill>
                        <a:srgbClr val="70AD47"/>
                      </a:solidFill>
                      <a:miter lim="400000"/>
                    </a:lnL>
                    <a:lnR w="12700">
                      <a:solidFill>
                        <a:srgbClr val="70AD47"/>
                      </a:solidFill>
                      <a:miter lim="400000"/>
                    </a:lnR>
                    <a:lnT w="12700">
                      <a:solidFill>
                        <a:srgbClr val="70AD47"/>
                      </a:solidFill>
                      <a:miter lim="400000"/>
                    </a:lnT>
                    <a:lnB w="12700">
                      <a:solidFill>
                        <a:srgbClr val="70AD47"/>
                      </a:solidFill>
                      <a:miter lim="400000"/>
                    </a:lnB>
                    <a:solidFill>
                      <a:srgbClr val="EBF1E9"/>
                    </a:solidFill>
                  </a:tcPr>
                </a:tc>
                <a:extLst>
                  <a:ext uri="{0D108BD9-81ED-4DB2-BD59-A6C34878D82A}">
                    <a16:rowId xmlns:a16="http://schemas.microsoft.com/office/drawing/2014/main" val="10002"/>
                  </a:ext>
                </a:extLst>
              </a:tr>
              <a:tr h="1235358">
                <a:tc>
                  <a:txBody>
                    <a:bodyPr/>
                    <a:lstStyle/>
                    <a:p>
                      <a:pPr algn="l" defTabSz="457200">
                        <a:lnSpc>
                          <a:spcPts val="5000"/>
                        </a:lnSpc>
                        <a:defRPr sz="1800"/>
                      </a:pPr>
                      <a:r>
                        <a:rPr sz="1300" dirty="0" err="1">
                          <a:latin typeface="Montserrat" panose="00000500000000000000" pitchFamily="50" charset="0"/>
                          <a:ea typeface="American Typewriter"/>
                          <a:cs typeface="American Typewriter"/>
                          <a:sym typeface="American Typewriter"/>
                        </a:rPr>
                        <a:t>Hidrocortisona</a:t>
                      </a:r>
                      <a:endParaRPr sz="1300" dirty="0">
                        <a:latin typeface="Montserrat" panose="00000500000000000000" pitchFamily="50" charset="0"/>
                        <a:ea typeface="American Typewriter"/>
                        <a:cs typeface="American Typewriter"/>
                        <a:sym typeface="American Typewriter"/>
                      </a:endParaRPr>
                    </a:p>
                  </a:txBody>
                  <a:tcPr marL="85725" marR="85725" marT="42863" marB="42863" horzOverflow="overflow">
                    <a:lnL w="12700">
                      <a:solidFill>
                        <a:srgbClr val="70AD47"/>
                      </a:solidFill>
                      <a:miter lim="400000"/>
                    </a:lnL>
                    <a:lnR w="12700">
                      <a:solidFill>
                        <a:srgbClr val="70AD47"/>
                      </a:solidFill>
                      <a:miter lim="400000"/>
                    </a:lnR>
                    <a:lnT w="12700">
                      <a:solidFill>
                        <a:srgbClr val="70AD47"/>
                      </a:solidFill>
                      <a:miter lim="400000"/>
                    </a:lnT>
                    <a:lnB w="12700">
                      <a:solidFill>
                        <a:srgbClr val="70AD47"/>
                      </a:solidFill>
                      <a:miter lim="400000"/>
                    </a:lnB>
                    <a:solidFill>
                      <a:srgbClr val="D5E3CF"/>
                    </a:solidFill>
                  </a:tcPr>
                </a:tc>
                <a:tc>
                  <a:txBody>
                    <a:bodyPr/>
                    <a:lstStyle/>
                    <a:p>
                      <a:pPr defTabSz="914400">
                        <a:defRPr sz="1900">
                          <a:latin typeface="American Typewriter"/>
                          <a:ea typeface="American Typewriter"/>
                          <a:cs typeface="American Typewriter"/>
                          <a:sym typeface="American Typewriter"/>
                        </a:defRPr>
                      </a:pPr>
                      <a:endParaRPr sz="1300">
                        <a:latin typeface="Montserrat" panose="00000500000000000000" pitchFamily="50" charset="0"/>
                      </a:endParaRPr>
                    </a:p>
                  </a:txBody>
                  <a:tcPr marL="85725" marR="85725" marT="42863" marB="42863" horzOverflow="overflow">
                    <a:lnL w="12700">
                      <a:solidFill>
                        <a:srgbClr val="70AD47"/>
                      </a:solidFill>
                      <a:miter lim="400000"/>
                    </a:lnL>
                    <a:lnR w="12700">
                      <a:solidFill>
                        <a:srgbClr val="70AD47"/>
                      </a:solidFill>
                      <a:miter lim="400000"/>
                    </a:lnR>
                    <a:lnT w="12700">
                      <a:solidFill>
                        <a:srgbClr val="70AD47"/>
                      </a:solidFill>
                      <a:miter lim="400000"/>
                    </a:lnT>
                    <a:lnB w="12700">
                      <a:solidFill>
                        <a:srgbClr val="70AD47"/>
                      </a:solidFill>
                      <a:miter lim="400000"/>
                    </a:lnB>
                    <a:solidFill>
                      <a:srgbClr val="D5E3CF"/>
                    </a:solidFill>
                  </a:tcPr>
                </a:tc>
                <a:tc>
                  <a:txBody>
                    <a:bodyPr/>
                    <a:lstStyle/>
                    <a:p>
                      <a:pPr algn="l" defTabSz="457200">
                        <a:lnSpc>
                          <a:spcPts val="5000"/>
                        </a:lnSpc>
                        <a:defRPr sz="1800"/>
                      </a:pPr>
                      <a:r>
                        <a:rPr sz="1300" dirty="0">
                          <a:latin typeface="Montserrat" panose="00000500000000000000" pitchFamily="50" charset="0"/>
                          <a:ea typeface="American Typewriter"/>
                          <a:cs typeface="American Typewriter"/>
                          <a:sym typeface="American Typewriter"/>
                        </a:rPr>
                        <a:t>300mg </a:t>
                      </a:r>
                      <a:r>
                        <a:rPr sz="1300" dirty="0" err="1">
                          <a:latin typeface="Montserrat" panose="00000500000000000000" pitchFamily="50" charset="0"/>
                          <a:ea typeface="American Typewriter"/>
                          <a:cs typeface="American Typewriter"/>
                          <a:sym typeface="American Typewriter"/>
                        </a:rPr>
                        <a:t>en</a:t>
                      </a:r>
                      <a:r>
                        <a:rPr sz="1300" dirty="0">
                          <a:latin typeface="Montserrat" panose="00000500000000000000" pitchFamily="50" charset="0"/>
                          <a:ea typeface="American Typewriter"/>
                          <a:cs typeface="American Typewriter"/>
                          <a:sym typeface="American Typewriter"/>
                        </a:rPr>
                        <a:t> </a:t>
                      </a:r>
                      <a:r>
                        <a:rPr sz="1300" dirty="0" err="1">
                          <a:latin typeface="Montserrat" panose="00000500000000000000" pitchFamily="50" charset="0"/>
                          <a:ea typeface="American Typewriter"/>
                          <a:cs typeface="American Typewriter"/>
                          <a:sym typeface="American Typewriter"/>
                        </a:rPr>
                        <a:t>dosis</a:t>
                      </a:r>
                      <a:r>
                        <a:rPr sz="1300" dirty="0">
                          <a:latin typeface="Montserrat" panose="00000500000000000000" pitchFamily="50" charset="0"/>
                          <a:ea typeface="American Typewriter"/>
                          <a:cs typeface="American Typewriter"/>
                          <a:sym typeface="American Typewriter"/>
                        </a:rPr>
                        <a:t> de carga y </a:t>
                      </a:r>
                      <a:r>
                        <a:rPr lang="es-CO" sz="1300" dirty="0">
                          <a:latin typeface="Montserrat" panose="00000500000000000000" pitchFamily="50" charset="0"/>
                          <a:ea typeface="American Typewriter"/>
                          <a:cs typeface="American Typewriter"/>
                          <a:sym typeface="American Typewriter"/>
                        </a:rPr>
                        <a:t>l</a:t>
                      </a:r>
                      <a:r>
                        <a:rPr sz="1300" dirty="0" err="1">
                          <a:latin typeface="Montserrat" panose="00000500000000000000" pitchFamily="50" charset="0"/>
                          <a:ea typeface="American Typewriter"/>
                          <a:cs typeface="American Typewriter"/>
                          <a:sym typeface="American Typewriter"/>
                        </a:rPr>
                        <a:t>uego</a:t>
                      </a:r>
                      <a:r>
                        <a:rPr sz="1300" dirty="0">
                          <a:latin typeface="Montserrat" panose="00000500000000000000" pitchFamily="50" charset="0"/>
                          <a:ea typeface="American Typewriter"/>
                          <a:cs typeface="American Typewriter"/>
                          <a:sym typeface="American Typewriter"/>
                        </a:rPr>
                        <a:t> 100mg </a:t>
                      </a:r>
                      <a:r>
                        <a:rPr sz="1300" dirty="0" err="1">
                          <a:latin typeface="Montserrat" panose="00000500000000000000" pitchFamily="50" charset="0"/>
                          <a:ea typeface="American Typewriter"/>
                          <a:cs typeface="American Typewriter"/>
                          <a:sym typeface="American Typewriter"/>
                        </a:rPr>
                        <a:t>cada</a:t>
                      </a:r>
                      <a:r>
                        <a:rPr sz="1300" dirty="0">
                          <a:latin typeface="Montserrat" panose="00000500000000000000" pitchFamily="50" charset="0"/>
                          <a:ea typeface="American Typewriter"/>
                          <a:cs typeface="American Typewriter"/>
                          <a:sym typeface="American Typewriter"/>
                        </a:rPr>
                        <a:t> 8 horas</a:t>
                      </a:r>
                    </a:p>
                  </a:txBody>
                  <a:tcPr marL="85725" marR="85725" marT="42863" marB="42863" horzOverflow="overflow">
                    <a:lnL w="12700">
                      <a:solidFill>
                        <a:srgbClr val="70AD47"/>
                      </a:solidFill>
                      <a:miter lim="400000"/>
                    </a:lnL>
                    <a:lnR w="12700">
                      <a:solidFill>
                        <a:srgbClr val="70AD47"/>
                      </a:solidFill>
                      <a:miter lim="400000"/>
                    </a:lnR>
                    <a:lnT w="12700">
                      <a:solidFill>
                        <a:srgbClr val="70AD47"/>
                      </a:solidFill>
                      <a:miter lim="400000"/>
                    </a:lnT>
                    <a:lnB w="12700">
                      <a:solidFill>
                        <a:srgbClr val="70AD47"/>
                      </a:solidFill>
                      <a:miter lim="400000"/>
                    </a:lnB>
                    <a:solidFill>
                      <a:srgbClr val="D5E3CF"/>
                    </a:solidFill>
                  </a:tcPr>
                </a:tc>
                <a:extLst>
                  <a:ext uri="{0D108BD9-81ED-4DB2-BD59-A6C34878D82A}">
                    <a16:rowId xmlns:a16="http://schemas.microsoft.com/office/drawing/2014/main" val="10003"/>
                  </a:ext>
                </a:extLst>
              </a:tr>
            </a:tbl>
          </a:graphicData>
        </a:graphic>
      </p:graphicFrame>
      <p:grpSp>
        <p:nvGrpSpPr>
          <p:cNvPr id="387" name="Propanolol es de elección…"/>
          <p:cNvGrpSpPr/>
          <p:nvPr/>
        </p:nvGrpSpPr>
        <p:grpSpPr>
          <a:xfrm>
            <a:off x="2593568" y="162766"/>
            <a:ext cx="2809586" cy="1826092"/>
            <a:chOff x="0" y="0"/>
            <a:chExt cx="3995853" cy="2597107"/>
          </a:xfrm>
        </p:grpSpPr>
        <p:sp>
          <p:nvSpPr>
            <p:cNvPr id="386" name="Propanolol es de elección…"/>
            <p:cNvSpPr/>
            <p:nvPr/>
          </p:nvSpPr>
          <p:spPr>
            <a:xfrm>
              <a:off x="31750" y="31750"/>
              <a:ext cx="3932354" cy="2533608"/>
            </a:xfrm>
            <a:prstGeom prst="roundRect">
              <a:avLst>
                <a:gd name="adj" fmla="val 16234"/>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defRPr sz="2000" b="0">
                  <a:latin typeface="American Typewriter"/>
                  <a:ea typeface="American Typewriter"/>
                  <a:cs typeface="American Typewriter"/>
                  <a:sym typeface="American Typewriter"/>
                </a:defRPr>
              </a:pPr>
              <a:r>
                <a:rPr sz="1406">
                  <a:latin typeface="Montserrat" panose="00000500000000000000" pitchFamily="50" charset="0"/>
                </a:rPr>
                <a:t>Propanolol es de elección</a:t>
              </a:r>
            </a:p>
            <a:p>
              <a:pPr>
                <a:defRPr sz="2000" b="0">
                  <a:latin typeface="American Typewriter"/>
                  <a:ea typeface="American Typewriter"/>
                  <a:cs typeface="American Typewriter"/>
                  <a:sym typeface="American Typewriter"/>
                </a:defRPr>
              </a:pPr>
              <a:r>
                <a:rPr sz="1406">
                  <a:latin typeface="Montserrat" panose="00000500000000000000" pitchFamily="50" charset="0"/>
                </a:rPr>
                <a:t>No selectivo - Dism conversión T4 a T3</a:t>
              </a:r>
            </a:p>
            <a:p>
              <a:pPr>
                <a:defRPr sz="2000" b="0">
                  <a:latin typeface="American Typewriter"/>
                  <a:ea typeface="American Typewriter"/>
                  <a:cs typeface="American Typewriter"/>
                  <a:sym typeface="American Typewriter"/>
                </a:defRPr>
              </a:pPr>
              <a:r>
                <a:rPr sz="1406">
                  <a:latin typeface="Montserrat" panose="00000500000000000000" pitchFamily="50" charset="0"/>
                </a:rPr>
                <a:t>Inh D1 y D2</a:t>
              </a:r>
            </a:p>
            <a:p>
              <a:pPr>
                <a:defRPr sz="2000" b="0">
                  <a:latin typeface="American Typewriter"/>
                  <a:ea typeface="American Typewriter"/>
                  <a:cs typeface="American Typewriter"/>
                  <a:sym typeface="American Typewriter"/>
                </a:defRPr>
              </a:pPr>
              <a:endParaRPr sz="1406">
                <a:latin typeface="Montserrat" panose="00000500000000000000" pitchFamily="50" charset="0"/>
              </a:endParaRPr>
            </a:p>
            <a:p>
              <a:pPr>
                <a:defRPr sz="2000" b="0">
                  <a:latin typeface="American Typewriter"/>
                  <a:ea typeface="American Typewriter"/>
                  <a:cs typeface="American Typewriter"/>
                  <a:sym typeface="American Typewriter"/>
                </a:defRPr>
              </a:pPr>
              <a:r>
                <a:rPr sz="1406">
                  <a:latin typeface="Montserrat" panose="00000500000000000000" pitchFamily="50" charset="0"/>
                </a:rPr>
                <a:t>Si BB Contraindicado: Diltiazem</a:t>
              </a:r>
            </a:p>
          </p:txBody>
        </p:sp>
        <p:pic>
          <p:nvPicPr>
            <p:cNvPr id="385" name="Propanolol es de elección… Propanolol es de elecciónNo selectivo - Dism conversión T4 a T3Inh D1 y D2Si BB Contraindicado: Diltiazem" descr="Propanolol es de elección… Propanolol es de elecciónNo selectivo - Dism conversión T4 a T3Inh D1 y D2Si BB Contraindicado: Diltiazem"/>
            <p:cNvPicPr>
              <a:picLocks/>
            </p:cNvPicPr>
            <p:nvPr/>
          </p:nvPicPr>
          <p:blipFill>
            <a:blip r:embed="rId4" cstate="email">
              <a:extLst>
                <a:ext uri="{28A0092B-C50C-407E-A947-70E740481C1C}">
                  <a14:useLocalDpi xmlns:a14="http://schemas.microsoft.com/office/drawing/2010/main"/>
                </a:ext>
              </a:extLst>
            </a:blip>
            <a:stretch>
              <a:fillRect/>
            </a:stretch>
          </p:blipFill>
          <p:spPr>
            <a:xfrm>
              <a:off x="0" y="0"/>
              <a:ext cx="3995854" cy="2597108"/>
            </a:xfrm>
            <a:prstGeom prst="rect">
              <a:avLst/>
            </a:prstGeom>
            <a:effectLst/>
          </p:spPr>
        </p:pic>
      </p:grpSp>
      <p:grpSp>
        <p:nvGrpSpPr>
          <p:cNvPr id="390" name="Esteroides: inh conversión T4 a T3…"/>
          <p:cNvGrpSpPr/>
          <p:nvPr/>
        </p:nvGrpSpPr>
        <p:grpSpPr>
          <a:xfrm>
            <a:off x="2571244" y="1988858"/>
            <a:ext cx="2809586" cy="1826092"/>
            <a:chOff x="0" y="0"/>
            <a:chExt cx="3995853" cy="2597107"/>
          </a:xfrm>
        </p:grpSpPr>
        <p:sp>
          <p:nvSpPr>
            <p:cNvPr id="389" name="Esteroides: inh conversión T4 a T3…"/>
            <p:cNvSpPr/>
            <p:nvPr/>
          </p:nvSpPr>
          <p:spPr>
            <a:xfrm>
              <a:off x="31750" y="31750"/>
              <a:ext cx="3932354" cy="2533608"/>
            </a:xfrm>
            <a:prstGeom prst="roundRect">
              <a:avLst>
                <a:gd name="adj" fmla="val 16234"/>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defRPr sz="2000" b="0">
                  <a:latin typeface="American Typewriter"/>
                  <a:ea typeface="American Typewriter"/>
                  <a:cs typeface="American Typewriter"/>
                  <a:sym typeface="American Typewriter"/>
                </a:defRPr>
              </a:pPr>
              <a:r>
                <a:rPr sz="1406">
                  <a:latin typeface="Montserrat" panose="00000500000000000000" pitchFamily="50" charset="0"/>
                </a:rPr>
                <a:t>Esteroides: inh conversión T4 a T3</a:t>
              </a:r>
            </a:p>
            <a:p>
              <a:pPr>
                <a:defRPr sz="2000" b="0">
                  <a:latin typeface="American Typewriter"/>
                  <a:ea typeface="American Typewriter"/>
                  <a:cs typeface="American Typewriter"/>
                  <a:sym typeface="American Typewriter"/>
                </a:defRPr>
              </a:pPr>
              <a:r>
                <a:rPr sz="1406">
                  <a:latin typeface="Montserrat" panose="00000500000000000000" pitchFamily="50" charset="0"/>
                </a:rPr>
                <a:t>1 estudio con 4 pacientes hipotiroideos y 8 hipertiroideos</a:t>
              </a:r>
            </a:p>
          </p:txBody>
        </p:sp>
        <p:pic>
          <p:nvPicPr>
            <p:cNvPr id="388" name="Esteroides: inh conversión T4 a T3… Esteroides: inh conversión T4 a T31 estudio con 4 pacientes hipotiroideos y 8 hipertiroideos" descr="Esteroides: inh conversión T4 a T3… Esteroides: inh conversión T4 a T31 estudio con 4 pacientes hipotiroideos y 8 hipertiroideos"/>
            <p:cNvPicPr>
              <a:picLocks/>
            </p:cNvPicPr>
            <p:nvPr/>
          </p:nvPicPr>
          <p:blipFill>
            <a:blip r:embed="rId4" cstate="email">
              <a:extLst>
                <a:ext uri="{28A0092B-C50C-407E-A947-70E740481C1C}">
                  <a14:useLocalDpi xmlns:a14="http://schemas.microsoft.com/office/drawing/2010/main"/>
                </a:ext>
              </a:extLst>
            </a:blip>
            <a:stretch>
              <a:fillRect/>
            </a:stretch>
          </p:blipFill>
          <p:spPr>
            <a:xfrm>
              <a:off x="0" y="0"/>
              <a:ext cx="3995854" cy="2597108"/>
            </a:xfrm>
            <a:prstGeom prst="rect">
              <a:avLst/>
            </a:prstGeom>
            <a:effectLst/>
          </p:spPr>
        </p:pic>
      </p:grpSp>
    </p:spTree>
    <p:extLst>
      <p:ext uri="{BB962C8B-B14F-4D97-AF65-F5344CB8AC3E}">
        <p14:creationId xmlns:p14="http://schemas.microsoft.com/office/powerpoint/2010/main" val="807281040"/>
      </p:ext>
    </p:extLst>
  </p:cSld>
  <p:clrMapOvr>
    <a:masterClrMapping/>
  </p:clrMapOvr>
  <mc:AlternateContent xmlns:mc="http://schemas.openxmlformats.org/markup-compatibility/2006" xmlns:p14="http://schemas.microsoft.com/office/powerpoint/2010/main">
    <mc:Choice Requires="p14">
      <p:transition spd="med" p14:dur="699">
        <p:push/>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387"/>
                                        </p:tgtEl>
                                        <p:attrNameLst>
                                          <p:attrName>style.visibility</p:attrName>
                                        </p:attrNameLst>
                                      </p:cBhvr>
                                      <p:to>
                                        <p:strVal val="visible"/>
                                      </p:to>
                                    </p:set>
                                    <p:anim calcmode="lin" valueType="num">
                                      <p:cBhvr>
                                        <p:cTn id="7" dur="500" fill="hold"/>
                                        <p:tgtEl>
                                          <p:spTgt spid="387"/>
                                        </p:tgtEl>
                                        <p:attrNameLst>
                                          <p:attrName>ppt_x</p:attrName>
                                        </p:attrNameLst>
                                      </p:cBhvr>
                                      <p:tavLst>
                                        <p:tav tm="0">
                                          <p:val>
                                            <p:strVal val="#ppt_x"/>
                                          </p:val>
                                        </p:tav>
                                        <p:tav tm="100000">
                                          <p:val>
                                            <p:strVal val="#ppt_x"/>
                                          </p:val>
                                        </p:tav>
                                      </p:tavLst>
                                    </p:anim>
                                    <p:anim calcmode="lin" valueType="num">
                                      <p:cBhvr>
                                        <p:cTn id="8" dur="500" fill="hold"/>
                                        <p:tgtEl>
                                          <p:spTgt spid="38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p:tmAbs val="0"/>
                                  </p:iterate>
                                  <p:childTnLst>
                                    <p:set>
                                      <p:cBhvr>
                                        <p:cTn id="12" fill="hold"/>
                                        <p:tgtEl>
                                          <p:spTgt spid="390"/>
                                        </p:tgtEl>
                                        <p:attrNameLst>
                                          <p:attrName>style.visibility</p:attrName>
                                        </p:attrNameLst>
                                      </p:cBhvr>
                                      <p:to>
                                        <p:strVal val="visible"/>
                                      </p:to>
                                    </p:set>
                                    <p:anim calcmode="lin" valueType="num">
                                      <p:cBhvr>
                                        <p:cTn id="13" dur="500" fill="hold"/>
                                        <p:tgtEl>
                                          <p:spTgt spid="390"/>
                                        </p:tgtEl>
                                        <p:attrNameLst>
                                          <p:attrName>ppt_x</p:attrName>
                                        </p:attrNameLst>
                                      </p:cBhvr>
                                      <p:tavLst>
                                        <p:tav tm="0">
                                          <p:val>
                                            <p:strVal val="#ppt_x"/>
                                          </p:val>
                                        </p:tav>
                                        <p:tav tm="100000">
                                          <p:val>
                                            <p:strVal val="#ppt_x"/>
                                          </p:val>
                                        </p:tav>
                                      </p:tavLst>
                                    </p:anim>
                                    <p:anim calcmode="lin" valueType="num">
                                      <p:cBhvr>
                                        <p:cTn id="14" dur="500" fill="hold"/>
                                        <p:tgtEl>
                                          <p:spTgt spid="39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 grpId="0" animBg="1" advAuto="0"/>
      <p:bldP spid="390" grpId="0" animBg="1" advAuto="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Manejo terapéutico"/>
          <p:cNvSpPr txBox="1">
            <a:spLocks noGrp="1"/>
          </p:cNvSpPr>
          <p:nvPr>
            <p:ph type="title"/>
          </p:nvPr>
        </p:nvSpPr>
        <p:spPr>
          <a:prstGeom prst="rect">
            <a:avLst/>
          </a:prstGeom>
        </p:spPr>
        <p:txBody>
          <a:bodyPr/>
          <a:lstStyle>
            <a:lvl1pPr>
              <a:defRPr sz="4500" b="1">
                <a:latin typeface="American Typewriter"/>
                <a:ea typeface="American Typewriter"/>
                <a:cs typeface="American Typewriter"/>
                <a:sym typeface="American Typewriter"/>
              </a:defRPr>
            </a:lvl1pPr>
          </a:lstStyle>
          <a:p>
            <a:r>
              <a:rPr>
                <a:latin typeface="Montserrat" panose="00000500000000000000" pitchFamily="50" charset="0"/>
              </a:rPr>
              <a:t>Manejo terapéutico</a:t>
            </a:r>
          </a:p>
        </p:txBody>
      </p:sp>
      <p:grpSp>
        <p:nvGrpSpPr>
          <p:cNvPr id="398" name="Bloquear efectos periféricos de hormona tiroidea"/>
          <p:cNvGrpSpPr/>
          <p:nvPr/>
        </p:nvGrpSpPr>
        <p:grpSpPr>
          <a:xfrm>
            <a:off x="1664624" y="1617202"/>
            <a:ext cx="3554888" cy="888829"/>
            <a:chOff x="0" y="0"/>
            <a:chExt cx="5055838" cy="1264111"/>
          </a:xfrm>
        </p:grpSpPr>
        <p:sp>
          <p:nvSpPr>
            <p:cNvPr id="397" name="Bloquear efectos periféricos de hormona tiroidea"/>
            <p:cNvSpPr/>
            <p:nvPr/>
          </p:nvSpPr>
          <p:spPr>
            <a:xfrm>
              <a:off x="31750" y="31750"/>
              <a:ext cx="4992339" cy="1200612"/>
            </a:xfrm>
            <a:prstGeom prst="roundRect">
              <a:avLst>
                <a:gd name="adj" fmla="val 10898"/>
              </a:avLst>
            </a:prstGeom>
            <a:solidFill>
              <a:schemeClr val="accent5">
                <a:lumOff val="-29866"/>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300">
                  <a:solidFill>
                    <a:srgbClr val="FFFFFF"/>
                  </a:solidFill>
                  <a:latin typeface="American Typewriter"/>
                  <a:ea typeface="American Typewriter"/>
                  <a:cs typeface="American Typewriter"/>
                  <a:sym typeface="American Typewriter"/>
                </a:defRPr>
              </a:lvl1pPr>
            </a:lstStyle>
            <a:p>
              <a:r>
                <a:rPr sz="1617">
                  <a:latin typeface="Montserrat" panose="00000500000000000000" pitchFamily="50" charset="0"/>
                </a:rPr>
                <a:t>Bloquear efectos periféricos de hormona tiroidea</a:t>
              </a:r>
            </a:p>
          </p:txBody>
        </p:sp>
        <p:pic>
          <p:nvPicPr>
            <p:cNvPr id="396" name="Bloquear efectos periféricos de hormona tiroidea Bloquear efectos periféricos de hormona tiroidea" descr="Bloquear efectos periféricos de hormona tiroidea Bloquear efectos periféricos de hormona tiroidea"/>
            <p:cNvPicPr>
              <a:picLocks/>
            </p:cNvPicPr>
            <p:nvPr/>
          </p:nvPicPr>
          <p:blipFill>
            <a:blip r:embed="rId3" cstate="email">
              <a:extLst>
                <a:ext uri="{28A0092B-C50C-407E-A947-70E740481C1C}">
                  <a14:useLocalDpi xmlns:a14="http://schemas.microsoft.com/office/drawing/2010/main"/>
                </a:ext>
              </a:extLst>
            </a:blip>
            <a:stretch>
              <a:fillRect/>
            </a:stretch>
          </p:blipFill>
          <p:spPr>
            <a:xfrm>
              <a:off x="0" y="0"/>
              <a:ext cx="5055839" cy="1264112"/>
            </a:xfrm>
            <a:prstGeom prst="rect">
              <a:avLst/>
            </a:prstGeom>
            <a:effectLst/>
          </p:spPr>
        </p:pic>
      </p:grpSp>
      <p:graphicFrame>
        <p:nvGraphicFramePr>
          <p:cNvPr id="399" name="Tabla"/>
          <p:cNvGraphicFramePr/>
          <p:nvPr>
            <p:extLst>
              <p:ext uri="{D42A27DB-BD31-4B8C-83A1-F6EECF244321}">
                <p14:modId xmlns:p14="http://schemas.microsoft.com/office/powerpoint/2010/main" val="3646788665"/>
              </p:ext>
            </p:extLst>
          </p:nvPr>
        </p:nvGraphicFramePr>
        <p:xfrm>
          <a:off x="5643806" y="1572575"/>
          <a:ext cx="6107907" cy="1513063"/>
        </p:xfrm>
        <a:graphic>
          <a:graphicData uri="http://schemas.openxmlformats.org/drawingml/2006/table">
            <a:tbl>
              <a:tblPr bandRow="1"/>
              <a:tblGrid>
                <a:gridCol w="3082975">
                  <a:extLst>
                    <a:ext uri="{9D8B030D-6E8A-4147-A177-3AD203B41FA5}">
                      <a16:colId xmlns:a16="http://schemas.microsoft.com/office/drawing/2014/main" val="20000"/>
                    </a:ext>
                  </a:extLst>
                </a:gridCol>
                <a:gridCol w="3024932">
                  <a:extLst>
                    <a:ext uri="{9D8B030D-6E8A-4147-A177-3AD203B41FA5}">
                      <a16:colId xmlns:a16="http://schemas.microsoft.com/office/drawing/2014/main" val="20001"/>
                    </a:ext>
                  </a:extLst>
                </a:gridCol>
              </a:tblGrid>
              <a:tr h="836914">
                <a:tc>
                  <a:txBody>
                    <a:bodyPr/>
                    <a:lstStyle/>
                    <a:p>
                      <a:pPr algn="l" defTabSz="457200">
                        <a:lnSpc>
                          <a:spcPts val="5600"/>
                        </a:lnSpc>
                        <a:defRPr sz="1800"/>
                      </a:pPr>
                      <a:r>
                        <a:rPr sz="1700" b="1">
                          <a:solidFill>
                            <a:srgbClr val="FFFFFF"/>
                          </a:solidFill>
                          <a:latin typeface="Montserrat" panose="00000500000000000000" pitchFamily="50" charset="0"/>
                          <a:ea typeface="American Typewriter"/>
                          <a:cs typeface="American Typewriter"/>
                          <a:sym typeface="American Typewriter"/>
                        </a:rPr>
                        <a:t>Fármaco</a:t>
                      </a:r>
                    </a:p>
                  </a:txBody>
                  <a:tcPr marL="85725" marR="85725" marT="42863" marB="42863" horzOverflow="overflow">
                    <a:lnT w="25400">
                      <a:solidFill>
                        <a:srgbClr val="000000"/>
                      </a:solidFill>
                      <a:miter lim="400000"/>
                    </a:lnT>
                    <a:lnB w="25400">
                      <a:solidFill>
                        <a:srgbClr val="000000"/>
                      </a:solidFill>
                      <a:miter lim="400000"/>
                    </a:lnB>
                    <a:solidFill>
                      <a:srgbClr val="4472C4"/>
                    </a:solidFill>
                  </a:tcPr>
                </a:tc>
                <a:tc>
                  <a:txBody>
                    <a:bodyPr/>
                    <a:lstStyle/>
                    <a:p>
                      <a:pPr algn="l" defTabSz="457200">
                        <a:lnSpc>
                          <a:spcPts val="5600"/>
                        </a:lnSpc>
                        <a:defRPr sz="1800"/>
                      </a:pPr>
                      <a:r>
                        <a:rPr sz="1700" b="1">
                          <a:solidFill>
                            <a:srgbClr val="FFFFFF"/>
                          </a:solidFill>
                          <a:latin typeface="Montserrat" panose="00000500000000000000" pitchFamily="50" charset="0"/>
                          <a:ea typeface="American Typewriter"/>
                          <a:cs typeface="American Typewriter"/>
                          <a:sym typeface="American Typewriter"/>
                        </a:rPr>
                        <a:t>Oral</a:t>
                      </a:r>
                    </a:p>
                  </a:txBody>
                  <a:tcPr marL="85725" marR="85725" marT="42863" marB="42863" horzOverflow="overflow">
                    <a:lnT w="25400">
                      <a:solidFill>
                        <a:srgbClr val="000000"/>
                      </a:solidFill>
                      <a:miter lim="400000"/>
                    </a:lnT>
                    <a:lnB w="25400">
                      <a:solidFill>
                        <a:srgbClr val="000000"/>
                      </a:solidFill>
                      <a:miter lim="400000"/>
                    </a:lnB>
                    <a:solidFill>
                      <a:srgbClr val="4472C4"/>
                    </a:solidFill>
                  </a:tcPr>
                </a:tc>
                <a:extLst>
                  <a:ext uri="{0D108BD9-81ED-4DB2-BD59-A6C34878D82A}">
                    <a16:rowId xmlns:a16="http://schemas.microsoft.com/office/drawing/2014/main" val="10000"/>
                  </a:ext>
                </a:extLst>
              </a:tr>
              <a:tr h="661506">
                <a:tc>
                  <a:txBody>
                    <a:bodyPr/>
                    <a:lstStyle/>
                    <a:p>
                      <a:pPr algn="l" defTabSz="457200">
                        <a:lnSpc>
                          <a:spcPts val="5600"/>
                        </a:lnSpc>
                        <a:defRPr sz="1800"/>
                      </a:pPr>
                      <a:r>
                        <a:rPr sz="1700" dirty="0" err="1">
                          <a:latin typeface="Montserrat" panose="00000500000000000000" pitchFamily="50" charset="0"/>
                          <a:ea typeface="American Typewriter"/>
                          <a:cs typeface="American Typewriter"/>
                          <a:sym typeface="American Typewriter"/>
                        </a:rPr>
                        <a:t>Colestiramina</a:t>
                      </a:r>
                      <a:endParaRPr sz="1700" dirty="0">
                        <a:latin typeface="Montserrat" panose="00000500000000000000" pitchFamily="50" charset="0"/>
                        <a:ea typeface="American Typewriter"/>
                        <a:cs typeface="American Typewriter"/>
                        <a:sym typeface="American Typewriter"/>
                      </a:endParaRPr>
                    </a:p>
                  </a:txBody>
                  <a:tcPr marL="85725" marR="85725" marT="42863" marB="42863" horzOverflow="overflow">
                    <a:lnT w="25400">
                      <a:solidFill>
                        <a:srgbClr val="000000"/>
                      </a:solidFill>
                      <a:miter lim="400000"/>
                    </a:lnT>
                    <a:lnB w="25400">
                      <a:solidFill>
                        <a:srgbClr val="000000"/>
                      </a:solidFill>
                      <a:miter lim="400000"/>
                    </a:lnB>
                    <a:solidFill>
                      <a:srgbClr val="E7E7E7"/>
                    </a:solidFill>
                  </a:tcPr>
                </a:tc>
                <a:tc>
                  <a:txBody>
                    <a:bodyPr/>
                    <a:lstStyle/>
                    <a:p>
                      <a:pPr algn="l" defTabSz="457200">
                        <a:lnSpc>
                          <a:spcPts val="5600"/>
                        </a:lnSpc>
                        <a:defRPr sz="1800"/>
                      </a:pPr>
                      <a:r>
                        <a:rPr sz="1700" dirty="0">
                          <a:latin typeface="Montserrat" panose="00000500000000000000" pitchFamily="50" charset="0"/>
                          <a:ea typeface="American Typewriter"/>
                          <a:cs typeface="American Typewriter"/>
                          <a:sym typeface="American Typewriter"/>
                        </a:rPr>
                        <a:t>1-4g 2 </a:t>
                      </a:r>
                      <a:r>
                        <a:rPr sz="1700" dirty="0" err="1">
                          <a:latin typeface="Montserrat" panose="00000500000000000000" pitchFamily="50" charset="0"/>
                          <a:ea typeface="American Typewriter"/>
                          <a:cs typeface="American Typewriter"/>
                          <a:sym typeface="American Typewriter"/>
                        </a:rPr>
                        <a:t>veces</a:t>
                      </a:r>
                      <a:r>
                        <a:rPr sz="1700" dirty="0">
                          <a:latin typeface="Montserrat" panose="00000500000000000000" pitchFamily="50" charset="0"/>
                          <a:ea typeface="American Typewriter"/>
                          <a:cs typeface="American Typewriter"/>
                          <a:sym typeface="American Typewriter"/>
                        </a:rPr>
                        <a:t> al día.</a:t>
                      </a:r>
                    </a:p>
                  </a:txBody>
                  <a:tcPr marL="85725" marR="85725" marT="42863" marB="42863" horzOverflow="overflow">
                    <a:lnT w="25400">
                      <a:solidFill>
                        <a:srgbClr val="000000"/>
                      </a:solidFill>
                      <a:miter lim="400000"/>
                    </a:lnT>
                    <a:lnB w="25400">
                      <a:solidFill>
                        <a:srgbClr val="000000"/>
                      </a:solidFill>
                      <a:miter lim="400000"/>
                    </a:lnB>
                    <a:solidFill>
                      <a:srgbClr val="E7E7E7"/>
                    </a:solidFill>
                  </a:tcPr>
                </a:tc>
                <a:extLst>
                  <a:ext uri="{0D108BD9-81ED-4DB2-BD59-A6C34878D82A}">
                    <a16:rowId xmlns:a16="http://schemas.microsoft.com/office/drawing/2014/main" val="10001"/>
                  </a:ext>
                </a:extLst>
              </a:tr>
            </a:tbl>
          </a:graphicData>
        </a:graphic>
      </p:graphicFrame>
      <p:grpSp>
        <p:nvGrpSpPr>
          <p:cNvPr id="402" name="Se une a productos conjugados en la bilis…"/>
          <p:cNvGrpSpPr/>
          <p:nvPr/>
        </p:nvGrpSpPr>
        <p:grpSpPr>
          <a:xfrm>
            <a:off x="8727783" y="3546020"/>
            <a:ext cx="3023930" cy="1739405"/>
            <a:chOff x="31750" y="31750"/>
            <a:chExt cx="4300697" cy="2473818"/>
          </a:xfrm>
        </p:grpSpPr>
        <p:sp>
          <p:nvSpPr>
            <p:cNvPr id="401" name="Se une a productos conjugados en la bilis…"/>
            <p:cNvSpPr/>
            <p:nvPr/>
          </p:nvSpPr>
          <p:spPr>
            <a:xfrm>
              <a:off x="31750" y="31750"/>
              <a:ext cx="4237196" cy="2410319"/>
            </a:xfrm>
            <a:prstGeom prst="roundRect">
              <a:avLst>
                <a:gd name="adj" fmla="val 17285"/>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defRPr sz="2000" b="0">
                  <a:latin typeface="American Typewriter"/>
                  <a:ea typeface="American Typewriter"/>
                  <a:cs typeface="American Typewriter"/>
                  <a:sym typeface="American Typewriter"/>
                </a:defRPr>
              </a:pPr>
              <a:r>
                <a:rPr sz="1406" dirty="0">
                  <a:latin typeface="Montserrat" panose="00000500000000000000" pitchFamily="50" charset="0"/>
                </a:rPr>
                <a:t>Se </a:t>
              </a:r>
              <a:r>
                <a:rPr sz="1406" dirty="0" err="1">
                  <a:latin typeface="Montserrat" panose="00000500000000000000" pitchFamily="50" charset="0"/>
                </a:rPr>
                <a:t>une</a:t>
              </a:r>
              <a:r>
                <a:rPr sz="1406" dirty="0">
                  <a:latin typeface="Montserrat" panose="00000500000000000000" pitchFamily="50" charset="0"/>
                </a:rPr>
                <a:t> a </a:t>
              </a:r>
              <a:r>
                <a:rPr sz="1406" dirty="0" err="1">
                  <a:latin typeface="Montserrat" panose="00000500000000000000" pitchFamily="50" charset="0"/>
                </a:rPr>
                <a:t>productos</a:t>
              </a:r>
              <a:r>
                <a:rPr sz="1406" dirty="0">
                  <a:latin typeface="Montserrat" panose="00000500000000000000" pitchFamily="50" charset="0"/>
                </a:rPr>
                <a:t> </a:t>
              </a:r>
              <a:r>
                <a:rPr sz="1406" dirty="0" err="1">
                  <a:latin typeface="Montserrat" panose="00000500000000000000" pitchFamily="50" charset="0"/>
                </a:rPr>
                <a:t>conjugados</a:t>
              </a:r>
              <a:r>
                <a:rPr sz="1406" dirty="0">
                  <a:latin typeface="Montserrat" panose="00000500000000000000" pitchFamily="50" charset="0"/>
                </a:rPr>
                <a:t> </a:t>
              </a:r>
              <a:r>
                <a:rPr sz="1406" dirty="0" err="1">
                  <a:latin typeface="Montserrat" panose="00000500000000000000" pitchFamily="50" charset="0"/>
                </a:rPr>
                <a:t>en</a:t>
              </a:r>
              <a:r>
                <a:rPr sz="1406" dirty="0">
                  <a:latin typeface="Montserrat" panose="00000500000000000000" pitchFamily="50" charset="0"/>
                </a:rPr>
                <a:t> la </a:t>
              </a:r>
              <a:r>
                <a:rPr sz="1406" dirty="0" err="1">
                  <a:latin typeface="Montserrat" panose="00000500000000000000" pitchFamily="50" charset="0"/>
                </a:rPr>
                <a:t>bilis</a:t>
              </a:r>
              <a:endParaRPr sz="1406" dirty="0">
                <a:latin typeface="Montserrat" panose="00000500000000000000" pitchFamily="50" charset="0"/>
              </a:endParaRPr>
            </a:p>
            <a:p>
              <a:pPr>
                <a:defRPr sz="2000" b="0">
                  <a:latin typeface="American Typewriter"/>
                  <a:ea typeface="American Typewriter"/>
                  <a:cs typeface="American Typewriter"/>
                  <a:sym typeface="American Typewriter"/>
                </a:defRPr>
              </a:pPr>
              <a:endParaRPr sz="1406" dirty="0">
                <a:latin typeface="Montserrat" panose="00000500000000000000" pitchFamily="50" charset="0"/>
              </a:endParaRPr>
            </a:p>
            <a:p>
              <a:pPr>
                <a:defRPr sz="2000" b="0">
                  <a:latin typeface="American Typewriter"/>
                  <a:ea typeface="American Typewriter"/>
                  <a:cs typeface="American Typewriter"/>
                  <a:sym typeface="American Typewriter"/>
                </a:defRPr>
              </a:pPr>
              <a:r>
                <a:rPr sz="1406" dirty="0" err="1">
                  <a:latin typeface="Montserrat" panose="00000500000000000000" pitchFamily="50" charset="0"/>
                </a:rPr>
                <a:t>Promueve</a:t>
              </a:r>
              <a:r>
                <a:rPr sz="1406" dirty="0">
                  <a:latin typeface="Montserrat" panose="00000500000000000000" pitchFamily="50" charset="0"/>
                </a:rPr>
                <a:t> la </a:t>
              </a:r>
              <a:r>
                <a:rPr sz="1406" dirty="0" err="1">
                  <a:latin typeface="Montserrat" panose="00000500000000000000" pitchFamily="50" charset="0"/>
                </a:rPr>
                <a:t>excreción</a:t>
              </a:r>
              <a:r>
                <a:rPr sz="1406" dirty="0">
                  <a:latin typeface="Montserrat" panose="00000500000000000000" pitchFamily="50" charset="0"/>
                </a:rPr>
                <a:t> de </a:t>
              </a:r>
              <a:r>
                <a:rPr sz="1406" dirty="0" err="1">
                  <a:latin typeface="Montserrat" panose="00000500000000000000" pitchFamily="50" charset="0"/>
                </a:rPr>
                <a:t>hormona</a:t>
              </a:r>
              <a:r>
                <a:rPr sz="1406" dirty="0">
                  <a:latin typeface="Montserrat" panose="00000500000000000000" pitchFamily="50" charset="0"/>
                </a:rPr>
                <a:t> </a:t>
              </a:r>
              <a:r>
                <a:rPr sz="1406" dirty="0" err="1">
                  <a:latin typeface="Montserrat" panose="00000500000000000000" pitchFamily="50" charset="0"/>
                </a:rPr>
                <a:t>tiroides</a:t>
              </a:r>
              <a:endParaRPr sz="1406" dirty="0">
                <a:latin typeface="Montserrat" panose="00000500000000000000" pitchFamily="50" charset="0"/>
              </a:endParaRPr>
            </a:p>
            <a:p>
              <a:pPr>
                <a:defRPr sz="2000" b="0">
                  <a:latin typeface="American Typewriter"/>
                  <a:ea typeface="American Typewriter"/>
                  <a:cs typeface="American Typewriter"/>
                  <a:sym typeface="American Typewriter"/>
                </a:defRPr>
              </a:pPr>
              <a:endParaRPr sz="1406" dirty="0">
                <a:latin typeface="Montserrat" panose="00000500000000000000" pitchFamily="50" charset="0"/>
              </a:endParaRPr>
            </a:p>
            <a:p>
              <a:pPr>
                <a:defRPr sz="2000" b="0">
                  <a:latin typeface="American Typewriter"/>
                  <a:ea typeface="American Typewriter"/>
                  <a:cs typeface="American Typewriter"/>
                  <a:sym typeface="American Typewriter"/>
                </a:defRPr>
              </a:pPr>
              <a:r>
                <a:rPr sz="1406" dirty="0" err="1">
                  <a:latin typeface="Montserrat" panose="00000500000000000000" pitchFamily="50" charset="0"/>
                </a:rPr>
                <a:t>Inh</a:t>
              </a:r>
              <a:r>
                <a:rPr sz="1406" dirty="0">
                  <a:latin typeface="Montserrat" panose="00000500000000000000" pitchFamily="50" charset="0"/>
                </a:rPr>
                <a:t> </a:t>
              </a:r>
              <a:r>
                <a:rPr sz="1406" dirty="0" err="1">
                  <a:latin typeface="Montserrat" panose="00000500000000000000" pitchFamily="50" charset="0"/>
                </a:rPr>
                <a:t>reabsorción</a:t>
              </a:r>
              <a:endParaRPr sz="1406" dirty="0">
                <a:latin typeface="Montserrat" panose="00000500000000000000" pitchFamily="50" charset="0"/>
              </a:endParaRPr>
            </a:p>
          </p:txBody>
        </p:sp>
        <p:pic>
          <p:nvPicPr>
            <p:cNvPr id="400" name="Se une a productos conjugados en la bilis… Se une a productos conjugados en la bilisPromueve la excreción de hormona tiroidesInh reabsorción" descr="Se une a productos conjugados en la bilis… Se une a productos conjugados en la bilisPromueve la excreción de hormona tiroidesInh reabsorción"/>
            <p:cNvPicPr>
              <a:picLocks/>
            </p:cNvPicPr>
            <p:nvPr/>
          </p:nvPicPr>
          <p:blipFill>
            <a:blip r:embed="rId4" cstate="email">
              <a:extLst>
                <a:ext uri="{28A0092B-C50C-407E-A947-70E740481C1C}">
                  <a14:useLocalDpi xmlns:a14="http://schemas.microsoft.com/office/drawing/2010/main"/>
                </a:ext>
              </a:extLst>
            </a:blip>
            <a:stretch>
              <a:fillRect/>
            </a:stretch>
          </p:blipFill>
          <p:spPr>
            <a:xfrm>
              <a:off x="31751" y="31750"/>
              <a:ext cx="4300696" cy="2473818"/>
            </a:xfrm>
            <a:prstGeom prst="rect">
              <a:avLst/>
            </a:prstGeom>
            <a:effectLst/>
          </p:spPr>
        </p:pic>
      </p:grpSp>
    </p:spTree>
    <p:extLst>
      <p:ext uri="{BB962C8B-B14F-4D97-AF65-F5344CB8AC3E}">
        <p14:creationId xmlns:p14="http://schemas.microsoft.com/office/powerpoint/2010/main" val="3188468810"/>
      </p:ext>
    </p:extLst>
  </p:cSld>
  <p:clrMapOvr>
    <a:masterClrMapping/>
  </p:clrMapOvr>
  <mc:AlternateContent xmlns:mc="http://schemas.openxmlformats.org/markup-compatibility/2006" xmlns:p14="http://schemas.microsoft.com/office/powerpoint/2010/main">
    <mc:Choice Requires="p14">
      <p:transition spd="med" p14:dur="699">
        <p:push/>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402"/>
                                        </p:tgtEl>
                                        <p:attrNameLst>
                                          <p:attrName>style.visibility</p:attrName>
                                        </p:attrNameLst>
                                      </p:cBhvr>
                                      <p:to>
                                        <p:strVal val="visible"/>
                                      </p:to>
                                    </p:set>
                                    <p:anim calcmode="lin" valueType="num">
                                      <p:cBhvr>
                                        <p:cTn id="7" dur="500" fill="hold"/>
                                        <p:tgtEl>
                                          <p:spTgt spid="402"/>
                                        </p:tgtEl>
                                        <p:attrNameLst>
                                          <p:attrName>ppt_x</p:attrName>
                                        </p:attrNameLst>
                                      </p:cBhvr>
                                      <p:tavLst>
                                        <p:tav tm="0">
                                          <p:val>
                                            <p:strVal val="#ppt_x"/>
                                          </p:val>
                                        </p:tav>
                                        <p:tav tm="100000">
                                          <p:val>
                                            <p:strVal val="#ppt_x"/>
                                          </p:val>
                                        </p:tav>
                                      </p:tavLst>
                                    </p:anim>
                                    <p:anim calcmode="lin" valueType="num">
                                      <p:cBhvr>
                                        <p:cTn id="8" dur="500" fill="hold"/>
                                        <p:tgtEl>
                                          <p:spTgt spid="40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 grpId="0" animBg="1" advAuto="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Manejo terapéutico"/>
          <p:cNvSpPr txBox="1">
            <a:spLocks noGrp="1"/>
          </p:cNvSpPr>
          <p:nvPr>
            <p:ph type="title"/>
          </p:nvPr>
        </p:nvSpPr>
        <p:spPr>
          <a:prstGeom prst="rect">
            <a:avLst/>
          </a:prstGeom>
        </p:spPr>
        <p:txBody>
          <a:bodyPr/>
          <a:lstStyle>
            <a:lvl1pPr>
              <a:defRPr sz="4500" b="1">
                <a:latin typeface="American Typewriter"/>
                <a:ea typeface="American Typewriter"/>
                <a:cs typeface="American Typewriter"/>
                <a:sym typeface="American Typewriter"/>
              </a:defRPr>
            </a:lvl1pPr>
          </a:lstStyle>
          <a:p>
            <a:r>
              <a:rPr>
                <a:latin typeface="Montserrat" panose="00000500000000000000" pitchFamily="50" charset="0"/>
              </a:rPr>
              <a:t>Manejo terapéutico</a:t>
            </a:r>
          </a:p>
        </p:txBody>
      </p:sp>
      <p:grpSp>
        <p:nvGrpSpPr>
          <p:cNvPr id="410" name="Recambios plasmáticos"/>
          <p:cNvGrpSpPr/>
          <p:nvPr/>
        </p:nvGrpSpPr>
        <p:grpSpPr>
          <a:xfrm>
            <a:off x="7412618" y="1127976"/>
            <a:ext cx="3554888" cy="888829"/>
            <a:chOff x="0" y="0"/>
            <a:chExt cx="5055838" cy="1264111"/>
          </a:xfrm>
        </p:grpSpPr>
        <p:sp>
          <p:nvSpPr>
            <p:cNvPr id="409" name="Recambios plasmáticos"/>
            <p:cNvSpPr/>
            <p:nvPr/>
          </p:nvSpPr>
          <p:spPr>
            <a:xfrm>
              <a:off x="31750" y="31750"/>
              <a:ext cx="4992339" cy="1200612"/>
            </a:xfrm>
            <a:prstGeom prst="roundRect">
              <a:avLst>
                <a:gd name="adj" fmla="val 10898"/>
              </a:avLst>
            </a:prstGeom>
            <a:solidFill>
              <a:schemeClr val="accent5">
                <a:lumOff val="-29866"/>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300">
                  <a:solidFill>
                    <a:srgbClr val="FFFFFF"/>
                  </a:solidFill>
                  <a:latin typeface="American Typewriter"/>
                  <a:ea typeface="American Typewriter"/>
                  <a:cs typeface="American Typewriter"/>
                  <a:sym typeface="American Typewriter"/>
                </a:defRPr>
              </a:lvl1pPr>
            </a:lstStyle>
            <a:p>
              <a:r>
                <a:rPr sz="1617">
                  <a:latin typeface="Montserrat" panose="00000500000000000000" pitchFamily="50" charset="0"/>
                </a:rPr>
                <a:t>Recambios plasmáticos</a:t>
              </a:r>
            </a:p>
          </p:txBody>
        </p:sp>
        <p:pic>
          <p:nvPicPr>
            <p:cNvPr id="408" name="Recambios plasmáticos Recambios plasmáticos" descr="Recambios plasmáticos Recambios plasmáticos"/>
            <p:cNvPicPr>
              <a:picLocks/>
            </p:cNvPicPr>
            <p:nvPr/>
          </p:nvPicPr>
          <p:blipFill>
            <a:blip r:embed="rId3" cstate="email">
              <a:extLst>
                <a:ext uri="{28A0092B-C50C-407E-A947-70E740481C1C}">
                  <a14:useLocalDpi xmlns:a14="http://schemas.microsoft.com/office/drawing/2010/main"/>
                </a:ext>
              </a:extLst>
            </a:blip>
            <a:stretch>
              <a:fillRect/>
            </a:stretch>
          </p:blipFill>
          <p:spPr>
            <a:xfrm>
              <a:off x="0" y="0"/>
              <a:ext cx="5055839" cy="1264112"/>
            </a:xfrm>
            <a:prstGeom prst="rect">
              <a:avLst/>
            </a:prstGeom>
            <a:effectLst/>
          </p:spPr>
        </p:pic>
      </p:grpSp>
      <p:grpSp>
        <p:nvGrpSpPr>
          <p:cNvPr id="413" name="CASOS REFRACTARIOS…"/>
          <p:cNvGrpSpPr/>
          <p:nvPr/>
        </p:nvGrpSpPr>
        <p:grpSpPr>
          <a:xfrm>
            <a:off x="4221850" y="2443311"/>
            <a:ext cx="7568277" cy="1739405"/>
            <a:chOff x="-189654" y="-14546"/>
            <a:chExt cx="10763770" cy="2473819"/>
          </a:xfrm>
        </p:grpSpPr>
        <p:sp>
          <p:nvSpPr>
            <p:cNvPr id="412" name="CASOS REFRACTARIOS…"/>
            <p:cNvSpPr/>
            <p:nvPr/>
          </p:nvSpPr>
          <p:spPr>
            <a:xfrm>
              <a:off x="31750" y="31750"/>
              <a:ext cx="10542366" cy="2410319"/>
            </a:xfrm>
            <a:prstGeom prst="roundRect">
              <a:avLst>
                <a:gd name="adj" fmla="val 17285"/>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defRPr sz="2000">
                  <a:latin typeface="American Typewriter"/>
                  <a:ea typeface="American Typewriter"/>
                  <a:cs typeface="American Typewriter"/>
                  <a:sym typeface="American Typewriter"/>
                </a:defRPr>
              </a:pPr>
              <a:r>
                <a:rPr sz="1406" dirty="0">
                  <a:latin typeface="Montserrat" panose="00000500000000000000" pitchFamily="50" charset="0"/>
                </a:rPr>
                <a:t>CASOS REFRACTARIOS</a:t>
              </a:r>
            </a:p>
            <a:p>
              <a:pPr marL="195330" indent="-195330">
                <a:buSzPct val="145000"/>
                <a:buChar char="-"/>
                <a:defRPr sz="2000" b="0">
                  <a:latin typeface="American Typewriter"/>
                  <a:ea typeface="American Typewriter"/>
                  <a:cs typeface="American Typewriter"/>
                  <a:sym typeface="American Typewriter"/>
                </a:defRPr>
              </a:pPr>
              <a:r>
                <a:rPr sz="1406" dirty="0" err="1">
                  <a:latin typeface="Montserrat" panose="00000500000000000000" pitchFamily="50" charset="0"/>
                </a:rPr>
                <a:t>Deterioro</a:t>
              </a:r>
              <a:r>
                <a:rPr sz="1406" dirty="0">
                  <a:latin typeface="Montserrat" panose="00000500000000000000" pitchFamily="50" charset="0"/>
                </a:rPr>
                <a:t> </a:t>
              </a:r>
              <a:r>
                <a:rPr sz="1406" dirty="0" err="1">
                  <a:latin typeface="Montserrat" panose="00000500000000000000" pitchFamily="50" charset="0"/>
                </a:rPr>
                <a:t>clínico</a:t>
              </a:r>
              <a:r>
                <a:rPr sz="1406" dirty="0">
                  <a:latin typeface="Montserrat" panose="00000500000000000000" pitchFamily="50" charset="0"/>
                </a:rPr>
                <a:t> - </a:t>
              </a:r>
              <a:r>
                <a:rPr sz="1406" dirty="0" err="1">
                  <a:latin typeface="Montserrat" panose="00000500000000000000" pitchFamily="50" charset="0"/>
                </a:rPr>
                <a:t>toxicidad</a:t>
              </a:r>
              <a:r>
                <a:rPr sz="1406" dirty="0">
                  <a:latin typeface="Montserrat" panose="00000500000000000000" pitchFamily="50" charset="0"/>
                </a:rPr>
                <a:t> </a:t>
              </a:r>
              <a:r>
                <a:rPr sz="1406" dirty="0" err="1">
                  <a:latin typeface="Montserrat" panose="00000500000000000000" pitchFamily="50" charset="0"/>
                </a:rPr>
                <a:t>emergente</a:t>
              </a:r>
              <a:endParaRPr sz="1406" dirty="0">
                <a:latin typeface="Montserrat" panose="00000500000000000000" pitchFamily="50" charset="0"/>
              </a:endParaRPr>
            </a:p>
            <a:p>
              <a:pPr marL="195330" indent="-195330">
                <a:buSzPct val="145000"/>
                <a:buChar char="-"/>
                <a:defRPr sz="2000" b="0">
                  <a:latin typeface="American Typewriter"/>
                  <a:ea typeface="American Typewriter"/>
                  <a:cs typeface="American Typewriter"/>
                  <a:sym typeface="American Typewriter"/>
                </a:defRPr>
              </a:pPr>
              <a:r>
                <a:rPr sz="1406" dirty="0">
                  <a:latin typeface="Montserrat" panose="00000500000000000000" pitchFamily="50" charset="0"/>
                </a:rPr>
                <a:t>S</a:t>
              </a:r>
              <a:r>
                <a:rPr lang="es-CO" sz="1406" dirty="0">
                  <a:latin typeface="Montserrat" panose="00000500000000000000" pitchFamily="50" charset="0"/>
                </a:rPr>
                <a:t>í</a:t>
              </a:r>
              <a:r>
                <a:rPr sz="1406" dirty="0" err="1">
                  <a:latin typeface="Montserrat" panose="00000500000000000000" pitchFamily="50" charset="0"/>
                </a:rPr>
                <a:t>ntomas</a:t>
              </a:r>
              <a:r>
                <a:rPr sz="1406" dirty="0">
                  <a:latin typeface="Montserrat" panose="00000500000000000000" pitchFamily="50" charset="0"/>
                </a:rPr>
                <a:t> </a:t>
              </a:r>
              <a:r>
                <a:rPr sz="1406" dirty="0" err="1">
                  <a:latin typeface="Montserrat" panose="00000500000000000000" pitchFamily="50" charset="0"/>
                </a:rPr>
                <a:t>cardíacos</a:t>
              </a:r>
              <a:r>
                <a:rPr sz="1406" dirty="0">
                  <a:latin typeface="Montserrat" panose="00000500000000000000" pitchFamily="50" charset="0"/>
                </a:rPr>
                <a:t> y </a:t>
              </a:r>
              <a:r>
                <a:rPr sz="1406" dirty="0" err="1">
                  <a:latin typeface="Montserrat" panose="00000500000000000000" pitchFamily="50" charset="0"/>
                </a:rPr>
                <a:t>neurológicos</a:t>
              </a:r>
              <a:r>
                <a:rPr sz="1406" dirty="0">
                  <a:latin typeface="Montserrat" panose="00000500000000000000" pitchFamily="50" charset="0"/>
                </a:rPr>
                <a:t> </a:t>
              </a:r>
              <a:r>
                <a:rPr sz="1406" dirty="0" err="1">
                  <a:latin typeface="Montserrat" panose="00000500000000000000" pitchFamily="50" charset="0"/>
                </a:rPr>
                <a:t>severos</a:t>
              </a:r>
              <a:endParaRPr sz="1406" dirty="0">
                <a:latin typeface="Montserrat" panose="00000500000000000000" pitchFamily="50" charset="0"/>
              </a:endParaRPr>
            </a:p>
            <a:p>
              <a:pPr marL="195330" indent="-195330">
                <a:buSzPct val="145000"/>
                <a:buChar char="-"/>
                <a:defRPr sz="2000" b="0">
                  <a:latin typeface="American Typewriter"/>
                  <a:ea typeface="American Typewriter"/>
                  <a:cs typeface="American Typewriter"/>
                  <a:sym typeface="American Typewriter"/>
                </a:defRPr>
              </a:pPr>
              <a:r>
                <a:rPr sz="1406" dirty="0" err="1">
                  <a:latin typeface="Montserrat" panose="00000500000000000000" pitchFamily="50" charset="0"/>
                </a:rPr>
                <a:t>Leuopenia</a:t>
              </a:r>
              <a:r>
                <a:rPr sz="1406" dirty="0">
                  <a:latin typeface="Montserrat" panose="00000500000000000000" pitchFamily="50" charset="0"/>
                </a:rPr>
                <a:t> </a:t>
              </a:r>
              <a:r>
                <a:rPr sz="1406" dirty="0" err="1">
                  <a:latin typeface="Montserrat" panose="00000500000000000000" pitchFamily="50" charset="0"/>
                </a:rPr>
                <a:t>asociada</a:t>
              </a:r>
              <a:r>
                <a:rPr sz="1406" dirty="0">
                  <a:latin typeface="Montserrat" panose="00000500000000000000" pitchFamily="50" charset="0"/>
                </a:rPr>
                <a:t> a PTU</a:t>
              </a:r>
            </a:p>
            <a:p>
              <a:pPr marL="195330" indent="-195330">
                <a:buSzPct val="145000"/>
                <a:buChar char="-"/>
                <a:defRPr sz="2000" b="0">
                  <a:latin typeface="American Typewriter"/>
                  <a:ea typeface="American Typewriter"/>
                  <a:cs typeface="American Typewriter"/>
                  <a:sym typeface="American Typewriter"/>
                </a:defRPr>
              </a:pPr>
              <a:r>
                <a:rPr sz="1406" dirty="0" err="1">
                  <a:latin typeface="Montserrat" panose="00000500000000000000" pitchFamily="50" charset="0"/>
                </a:rPr>
                <a:t>Busca</a:t>
              </a:r>
              <a:r>
                <a:rPr sz="1406" dirty="0">
                  <a:latin typeface="Montserrat" panose="00000500000000000000" pitchFamily="50" charset="0"/>
                </a:rPr>
                <a:t> remover TBG y </a:t>
              </a:r>
              <a:r>
                <a:rPr sz="1406" dirty="0" err="1">
                  <a:latin typeface="Montserrat" panose="00000500000000000000" pitchFamily="50" charset="0"/>
                </a:rPr>
                <a:t>Hormona</a:t>
              </a:r>
              <a:r>
                <a:rPr sz="1406" dirty="0">
                  <a:latin typeface="Montserrat" panose="00000500000000000000" pitchFamily="50" charset="0"/>
                </a:rPr>
                <a:t> </a:t>
              </a:r>
              <a:r>
                <a:rPr sz="1406" dirty="0" err="1">
                  <a:latin typeface="Montserrat" panose="00000500000000000000" pitchFamily="50" charset="0"/>
                </a:rPr>
                <a:t>unida</a:t>
              </a:r>
              <a:endParaRPr sz="1406" dirty="0">
                <a:latin typeface="Montserrat" panose="00000500000000000000" pitchFamily="50" charset="0"/>
              </a:endParaRPr>
            </a:p>
            <a:p>
              <a:pPr marL="195330" indent="-195330">
                <a:buSzPct val="145000"/>
                <a:buChar char="-"/>
                <a:defRPr sz="2000" b="0">
                  <a:latin typeface="American Typewriter"/>
                  <a:ea typeface="American Typewriter"/>
                  <a:cs typeface="American Typewriter"/>
                  <a:sym typeface="American Typewriter"/>
                </a:defRPr>
              </a:pPr>
              <a:r>
                <a:rPr sz="1406" dirty="0" err="1">
                  <a:latin typeface="Montserrat" panose="00000500000000000000" pitchFamily="50" charset="0"/>
                </a:rPr>
                <a:t>Complicaciones</a:t>
              </a:r>
              <a:r>
                <a:rPr sz="1406" dirty="0">
                  <a:latin typeface="Montserrat" panose="00000500000000000000" pitchFamily="50" charset="0"/>
                </a:rPr>
                <a:t>: </a:t>
              </a:r>
              <a:r>
                <a:rPr sz="1406" dirty="0" err="1">
                  <a:latin typeface="Montserrat" panose="00000500000000000000" pitchFamily="50" charset="0"/>
                </a:rPr>
                <a:t>hipotensión</a:t>
              </a:r>
              <a:r>
                <a:rPr sz="1406" dirty="0">
                  <a:latin typeface="Montserrat" panose="00000500000000000000" pitchFamily="50" charset="0"/>
                </a:rPr>
                <a:t>, </a:t>
              </a:r>
              <a:r>
                <a:rPr sz="1406" dirty="0" err="1">
                  <a:latin typeface="Montserrat" panose="00000500000000000000" pitchFamily="50" charset="0"/>
                </a:rPr>
                <a:t>alergia</a:t>
              </a:r>
              <a:r>
                <a:rPr sz="1406" dirty="0">
                  <a:latin typeface="Montserrat" panose="00000500000000000000" pitchFamily="50" charset="0"/>
                </a:rPr>
                <a:t>, </a:t>
              </a:r>
              <a:r>
                <a:rPr sz="1406" dirty="0" err="1">
                  <a:latin typeface="Montserrat" panose="00000500000000000000" pitchFamily="50" charset="0"/>
                </a:rPr>
                <a:t>coagulopatía</a:t>
              </a:r>
              <a:r>
                <a:rPr sz="1406" dirty="0">
                  <a:latin typeface="Montserrat" panose="00000500000000000000" pitchFamily="50" charset="0"/>
                </a:rPr>
                <a:t>, </a:t>
              </a:r>
              <a:r>
                <a:rPr sz="1406" dirty="0" err="1">
                  <a:latin typeface="Montserrat" panose="00000500000000000000" pitchFamily="50" charset="0"/>
                </a:rPr>
                <a:t>infección</a:t>
              </a:r>
              <a:r>
                <a:rPr sz="1406" dirty="0">
                  <a:latin typeface="Montserrat" panose="00000500000000000000" pitchFamily="50" charset="0"/>
                </a:rPr>
                <a:t>, injuria vascular</a:t>
              </a:r>
            </a:p>
          </p:txBody>
        </p:sp>
        <p:pic>
          <p:nvPicPr>
            <p:cNvPr id="411" name="CASOS REFRACTARIOS… CASOS REFRACTARIOSDeterioro clínico - toxicidad emergenteSintomas cardíacos y neurológicos severosLeuopenia asociada a PTUBusca remover TBG y Hormona unidaComplicaciones: hipotensión, alergia, coagulopatía, infección, injuria vascular" descr="CASOS REFRACTARIOS… CASOS REFRACTARIOSDeterioro clínico - toxicidad emergenteSintomas cardíacos y neurológicos severosLeuopenia asociada a PTUBusca remover TBG y Hormona unidaComplicaciones: hipotensión, alergia, coagulopatía, infección, injuria vascular"/>
            <p:cNvPicPr>
              <a:picLocks/>
            </p:cNvPicPr>
            <p:nvPr/>
          </p:nvPicPr>
          <p:blipFill>
            <a:blip r:embed="rId4" cstate="email">
              <a:extLst>
                <a:ext uri="{28A0092B-C50C-407E-A947-70E740481C1C}">
                  <a14:useLocalDpi xmlns:a14="http://schemas.microsoft.com/office/drawing/2010/main"/>
                </a:ext>
              </a:extLst>
            </a:blip>
            <a:stretch>
              <a:fillRect/>
            </a:stretch>
          </p:blipFill>
          <p:spPr>
            <a:xfrm>
              <a:off x="-189654" y="-14546"/>
              <a:ext cx="10605866" cy="2473819"/>
            </a:xfrm>
            <a:prstGeom prst="rect">
              <a:avLst/>
            </a:prstGeom>
            <a:effectLst/>
          </p:spPr>
        </p:pic>
      </p:grpSp>
    </p:spTree>
    <p:extLst>
      <p:ext uri="{BB962C8B-B14F-4D97-AF65-F5344CB8AC3E}">
        <p14:creationId xmlns:p14="http://schemas.microsoft.com/office/powerpoint/2010/main" val="3432868062"/>
      </p:ext>
    </p:extLst>
  </p:cSld>
  <p:clrMapOvr>
    <a:masterClrMapping/>
  </p:clrMapOvr>
  <mc:AlternateContent xmlns:mc="http://schemas.openxmlformats.org/markup-compatibility/2006" xmlns:p14="http://schemas.microsoft.com/office/powerpoint/2010/main">
    <mc:Choice Requires="p14">
      <p:transition spd="med" p14:dur="699">
        <p:push/>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413"/>
                                        </p:tgtEl>
                                        <p:attrNameLst>
                                          <p:attrName>style.visibility</p:attrName>
                                        </p:attrNameLst>
                                      </p:cBhvr>
                                      <p:to>
                                        <p:strVal val="visible"/>
                                      </p:to>
                                    </p:set>
                                    <p:anim calcmode="lin" valueType="num">
                                      <p:cBhvr>
                                        <p:cTn id="7" dur="500" fill="hold"/>
                                        <p:tgtEl>
                                          <p:spTgt spid="413"/>
                                        </p:tgtEl>
                                        <p:attrNameLst>
                                          <p:attrName>ppt_x</p:attrName>
                                        </p:attrNameLst>
                                      </p:cBhvr>
                                      <p:tavLst>
                                        <p:tav tm="0">
                                          <p:val>
                                            <p:strVal val="#ppt_x"/>
                                          </p:val>
                                        </p:tav>
                                        <p:tav tm="100000">
                                          <p:val>
                                            <p:strVal val="#ppt_x"/>
                                          </p:val>
                                        </p:tav>
                                      </p:tavLst>
                                    </p:anim>
                                    <p:anim calcmode="lin" valueType="num">
                                      <p:cBhvr>
                                        <p:cTn id="8" dur="500" fill="hold"/>
                                        <p:tgtEl>
                                          <p:spTgt spid="4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 grpId="0" animBg="1" advAuto="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Manejo terapéutico"/>
          <p:cNvSpPr txBox="1">
            <a:spLocks noGrp="1"/>
          </p:cNvSpPr>
          <p:nvPr>
            <p:ph type="title"/>
          </p:nvPr>
        </p:nvSpPr>
        <p:spPr>
          <a:prstGeom prst="rect">
            <a:avLst/>
          </a:prstGeom>
        </p:spPr>
        <p:txBody>
          <a:bodyPr/>
          <a:lstStyle>
            <a:lvl1pPr>
              <a:defRPr sz="4500" b="1">
                <a:latin typeface="American Typewriter"/>
                <a:ea typeface="American Typewriter"/>
                <a:cs typeface="American Typewriter"/>
                <a:sym typeface="American Typewriter"/>
              </a:defRPr>
            </a:lvl1pPr>
          </a:lstStyle>
          <a:p>
            <a:r>
              <a:rPr>
                <a:latin typeface="Montserrat" panose="00000500000000000000" pitchFamily="50" charset="0"/>
              </a:rPr>
              <a:t>Manejo terapéutico</a:t>
            </a:r>
          </a:p>
        </p:txBody>
      </p:sp>
      <p:grpSp>
        <p:nvGrpSpPr>
          <p:cNvPr id="420" name="Corregir precipitantes"/>
          <p:cNvGrpSpPr/>
          <p:nvPr/>
        </p:nvGrpSpPr>
        <p:grpSpPr>
          <a:xfrm>
            <a:off x="4946557" y="1486252"/>
            <a:ext cx="3554887" cy="888829"/>
            <a:chOff x="0" y="0"/>
            <a:chExt cx="5055838" cy="1264111"/>
          </a:xfrm>
        </p:grpSpPr>
        <p:sp>
          <p:nvSpPr>
            <p:cNvPr id="419" name="Corregir precipitantes"/>
            <p:cNvSpPr/>
            <p:nvPr/>
          </p:nvSpPr>
          <p:spPr>
            <a:xfrm>
              <a:off x="31750" y="31750"/>
              <a:ext cx="4992339" cy="1200612"/>
            </a:xfrm>
            <a:prstGeom prst="roundRect">
              <a:avLst>
                <a:gd name="adj" fmla="val 10898"/>
              </a:avLst>
            </a:prstGeom>
            <a:solidFill>
              <a:schemeClr val="accent5">
                <a:lumOff val="-29866"/>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300">
                  <a:solidFill>
                    <a:srgbClr val="FFFFFF"/>
                  </a:solidFill>
                  <a:latin typeface="American Typewriter"/>
                  <a:ea typeface="American Typewriter"/>
                  <a:cs typeface="American Typewriter"/>
                  <a:sym typeface="American Typewriter"/>
                </a:defRPr>
              </a:lvl1pPr>
            </a:lstStyle>
            <a:p>
              <a:r>
                <a:rPr sz="1617">
                  <a:latin typeface="Montserrat" panose="00000500000000000000" pitchFamily="50" charset="0"/>
                </a:rPr>
                <a:t>Corregir precipitantes</a:t>
              </a:r>
            </a:p>
          </p:txBody>
        </p:sp>
        <p:pic>
          <p:nvPicPr>
            <p:cNvPr id="418" name="Corregir precipitantes Corregir precipitantes" descr="Corregir precipitantes Corregir precipitantes"/>
            <p:cNvPicPr>
              <a:picLocks/>
            </p:cNvPicPr>
            <p:nvPr/>
          </p:nvPicPr>
          <p:blipFill>
            <a:blip r:embed="rId3" cstate="email">
              <a:extLst>
                <a:ext uri="{28A0092B-C50C-407E-A947-70E740481C1C}">
                  <a14:useLocalDpi xmlns:a14="http://schemas.microsoft.com/office/drawing/2010/main"/>
                </a:ext>
              </a:extLst>
            </a:blip>
            <a:stretch>
              <a:fillRect/>
            </a:stretch>
          </p:blipFill>
          <p:spPr>
            <a:xfrm>
              <a:off x="0" y="0"/>
              <a:ext cx="5055839" cy="1264112"/>
            </a:xfrm>
            <a:prstGeom prst="rect">
              <a:avLst/>
            </a:prstGeom>
            <a:effectLst/>
          </p:spPr>
        </p:pic>
      </p:grpSp>
      <p:grpSp>
        <p:nvGrpSpPr>
          <p:cNvPr id="423" name="Deshidratación…"/>
          <p:cNvGrpSpPr/>
          <p:nvPr/>
        </p:nvGrpSpPr>
        <p:grpSpPr>
          <a:xfrm>
            <a:off x="4520116" y="2647250"/>
            <a:ext cx="3981327" cy="1953488"/>
            <a:chOff x="0" y="0"/>
            <a:chExt cx="5662331" cy="2778293"/>
          </a:xfrm>
        </p:grpSpPr>
        <p:sp>
          <p:nvSpPr>
            <p:cNvPr id="422" name="Deshidratación…"/>
            <p:cNvSpPr/>
            <p:nvPr/>
          </p:nvSpPr>
          <p:spPr>
            <a:xfrm>
              <a:off x="31750" y="31750"/>
              <a:ext cx="5598832" cy="2714794"/>
            </a:xfrm>
            <a:prstGeom prst="roundRect">
              <a:avLst>
                <a:gd name="adj" fmla="val 15346"/>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marL="195330" indent="-195330">
                <a:buSzPct val="145000"/>
                <a:buChar char="-"/>
                <a:defRPr sz="2000" b="0">
                  <a:latin typeface="American Typewriter"/>
                  <a:ea typeface="American Typewriter"/>
                  <a:cs typeface="American Typewriter"/>
                  <a:sym typeface="American Typewriter"/>
                </a:defRPr>
              </a:pPr>
              <a:r>
                <a:rPr sz="1406">
                  <a:latin typeface="Montserrat" panose="00000500000000000000" pitchFamily="50" charset="0"/>
                </a:rPr>
                <a:t>Deshidratación</a:t>
              </a:r>
            </a:p>
            <a:p>
              <a:pPr marL="195330" indent="-195330">
                <a:buSzPct val="145000"/>
                <a:buChar char="-"/>
                <a:defRPr sz="2000" b="0">
                  <a:latin typeface="American Typewriter"/>
                  <a:ea typeface="American Typewriter"/>
                  <a:cs typeface="American Typewriter"/>
                  <a:sym typeface="American Typewriter"/>
                </a:defRPr>
              </a:pPr>
              <a:r>
                <a:rPr sz="1406">
                  <a:latin typeface="Montserrat" panose="00000500000000000000" pitchFamily="50" charset="0"/>
                </a:rPr>
                <a:t>Iones</a:t>
              </a:r>
            </a:p>
            <a:p>
              <a:pPr marL="195330" indent="-195330">
                <a:buSzPct val="145000"/>
                <a:buChar char="-"/>
                <a:defRPr sz="2000" b="0">
                  <a:latin typeface="American Typewriter"/>
                  <a:ea typeface="American Typewriter"/>
                  <a:cs typeface="American Typewriter"/>
                  <a:sym typeface="American Typewriter"/>
                </a:defRPr>
              </a:pPr>
              <a:r>
                <a:rPr sz="1406">
                  <a:latin typeface="Montserrat" panose="00000500000000000000" pitchFamily="50" charset="0"/>
                </a:rPr>
                <a:t>Control metabólico</a:t>
              </a:r>
            </a:p>
            <a:p>
              <a:pPr marL="195330" indent="-195330">
                <a:buSzPct val="145000"/>
                <a:buChar char="-"/>
                <a:defRPr sz="2000" b="0">
                  <a:latin typeface="American Typewriter"/>
                  <a:ea typeface="American Typewriter"/>
                  <a:cs typeface="American Typewriter"/>
                  <a:sym typeface="American Typewriter"/>
                </a:defRPr>
              </a:pPr>
              <a:r>
                <a:rPr sz="1406">
                  <a:latin typeface="Montserrat" panose="00000500000000000000" pitchFamily="50" charset="0"/>
                </a:rPr>
                <a:t>Mantas de enfriamiento</a:t>
              </a:r>
            </a:p>
            <a:p>
              <a:pPr marL="195330" indent="-195330">
                <a:buSzPct val="145000"/>
                <a:buChar char="-"/>
                <a:defRPr sz="2000" b="0">
                  <a:latin typeface="American Typewriter"/>
                  <a:ea typeface="American Typewriter"/>
                  <a:cs typeface="American Typewriter"/>
                  <a:sym typeface="American Typewriter"/>
                </a:defRPr>
              </a:pPr>
              <a:r>
                <a:rPr sz="1406">
                  <a:latin typeface="Montserrat" panose="00000500000000000000" pitchFamily="50" charset="0"/>
                </a:rPr>
                <a:t>O2 si se requiere</a:t>
              </a:r>
            </a:p>
            <a:p>
              <a:pPr marL="195330" indent="-195330">
                <a:buSzPct val="145000"/>
                <a:buChar char="-"/>
                <a:defRPr sz="2000" b="0">
                  <a:latin typeface="American Typewriter"/>
                  <a:ea typeface="American Typewriter"/>
                  <a:cs typeface="American Typewriter"/>
                  <a:sym typeface="American Typewriter"/>
                </a:defRPr>
              </a:pPr>
              <a:r>
                <a:rPr sz="1406">
                  <a:latin typeface="Montserrat" panose="00000500000000000000" pitchFamily="50" charset="0"/>
                </a:rPr>
                <a:t>No usar sedantes</a:t>
              </a:r>
            </a:p>
          </p:txBody>
        </p:sp>
        <p:pic>
          <p:nvPicPr>
            <p:cNvPr id="421" name="Deshidratación… DeshidrataciónIonesControl metabólicoMantas de enfriamientoO2 si se requiereNo usar sedantes" descr="Deshidratación… DeshidrataciónIonesControl metabólicoMantas de enfriamientoO2 si se requiereNo usar sedantes"/>
            <p:cNvPicPr>
              <a:picLocks/>
            </p:cNvPicPr>
            <p:nvPr/>
          </p:nvPicPr>
          <p:blipFill>
            <a:blip r:embed="rId4" cstate="email">
              <a:extLst>
                <a:ext uri="{28A0092B-C50C-407E-A947-70E740481C1C}">
                  <a14:useLocalDpi xmlns:a14="http://schemas.microsoft.com/office/drawing/2010/main"/>
                </a:ext>
              </a:extLst>
            </a:blip>
            <a:stretch>
              <a:fillRect/>
            </a:stretch>
          </p:blipFill>
          <p:spPr>
            <a:xfrm>
              <a:off x="0" y="0"/>
              <a:ext cx="5662332" cy="2778294"/>
            </a:xfrm>
            <a:prstGeom prst="rect">
              <a:avLst/>
            </a:prstGeom>
            <a:effectLst/>
          </p:spPr>
        </p:pic>
      </p:grpSp>
      <p:sp>
        <p:nvSpPr>
          <p:cNvPr id="424" name="Therapeutic Apheresis and Dialysis 15(6):522–531"/>
          <p:cNvSpPr txBox="1"/>
          <p:nvPr/>
        </p:nvSpPr>
        <p:spPr>
          <a:xfrm>
            <a:off x="9658709" y="6130916"/>
            <a:ext cx="2313198" cy="7239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defTabSz="321457">
              <a:lnSpc>
                <a:spcPts val="2812"/>
              </a:lnSpc>
              <a:defRPr sz="1000" b="0">
                <a:latin typeface="American Typewriter"/>
                <a:ea typeface="American Typewriter"/>
                <a:cs typeface="American Typewriter"/>
                <a:sym typeface="American Typewriter"/>
              </a:defRPr>
            </a:pPr>
            <a:r>
              <a:rPr sz="703" dirty="0">
                <a:latin typeface="Montserrat" panose="00000500000000000000" pitchFamily="50" charset="0"/>
              </a:rPr>
              <a:t>Therapeutic Apheresis and Dialysis 15(6):522–531</a:t>
            </a:r>
          </a:p>
          <a:p>
            <a:pPr algn="r" defTabSz="321457">
              <a:lnSpc>
                <a:spcPts val="2812"/>
              </a:lnSpc>
              <a:defRPr sz="1000" b="0">
                <a:latin typeface="American Typewriter"/>
                <a:ea typeface="American Typewriter"/>
                <a:cs typeface="American Typewriter"/>
                <a:sym typeface="American Typewriter"/>
              </a:defRPr>
            </a:pPr>
            <a:endParaRPr sz="703" dirty="0">
              <a:latin typeface="Montserrat" panose="00000500000000000000" pitchFamily="50" charset="0"/>
            </a:endParaRPr>
          </a:p>
        </p:txBody>
      </p:sp>
      <p:pic>
        <p:nvPicPr>
          <p:cNvPr id="425" name="Imagen" descr="Image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01444" y="529690"/>
            <a:ext cx="3470463" cy="5059569"/>
          </a:xfrm>
          <a:prstGeom prst="rect">
            <a:avLst/>
          </a:prstGeom>
          <a:ln w="12700">
            <a:miter lim="400000"/>
          </a:ln>
        </p:spPr>
      </p:pic>
    </p:spTree>
    <p:extLst>
      <p:ext uri="{BB962C8B-B14F-4D97-AF65-F5344CB8AC3E}">
        <p14:creationId xmlns:p14="http://schemas.microsoft.com/office/powerpoint/2010/main" val="1803400948"/>
      </p:ext>
    </p:extLst>
  </p:cSld>
  <p:clrMapOvr>
    <a:masterClrMapping/>
  </p:clrMapOvr>
  <mc:AlternateContent xmlns:mc="http://schemas.openxmlformats.org/markup-compatibility/2006" xmlns:p14="http://schemas.microsoft.com/office/powerpoint/2010/main">
    <mc:Choice Requires="p14">
      <p:transition spd="med" p14:dur="699">
        <p:push/>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423"/>
                                        </p:tgtEl>
                                        <p:attrNameLst>
                                          <p:attrName>style.visibility</p:attrName>
                                        </p:attrNameLst>
                                      </p:cBhvr>
                                      <p:to>
                                        <p:strVal val="visible"/>
                                      </p:to>
                                    </p:set>
                                    <p:anim calcmode="lin" valueType="num">
                                      <p:cBhvr>
                                        <p:cTn id="7" dur="500" fill="hold"/>
                                        <p:tgtEl>
                                          <p:spTgt spid="423"/>
                                        </p:tgtEl>
                                        <p:attrNameLst>
                                          <p:attrName>ppt_x</p:attrName>
                                        </p:attrNameLst>
                                      </p:cBhvr>
                                      <p:tavLst>
                                        <p:tav tm="0">
                                          <p:val>
                                            <p:strVal val="#ppt_x"/>
                                          </p:val>
                                        </p:tav>
                                        <p:tav tm="100000">
                                          <p:val>
                                            <p:strVal val="#ppt_x"/>
                                          </p:val>
                                        </p:tav>
                                      </p:tavLst>
                                    </p:anim>
                                    <p:anim calcmode="lin" valueType="num">
                                      <p:cBhvr>
                                        <p:cTn id="8" dur="500" fill="hold"/>
                                        <p:tgtEl>
                                          <p:spTgt spid="4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7" name="Transporte T4 - T3 99% TBG - Albumina - Transtiretina"/>
          <p:cNvGrpSpPr/>
          <p:nvPr/>
        </p:nvGrpSpPr>
        <p:grpSpPr>
          <a:xfrm>
            <a:off x="3910379" y="4423906"/>
            <a:ext cx="3249607" cy="829537"/>
            <a:chOff x="31750" y="-31751"/>
            <a:chExt cx="4621662" cy="1179784"/>
          </a:xfrm>
        </p:grpSpPr>
        <p:sp>
          <p:nvSpPr>
            <p:cNvPr id="186" name="Transporte T4 - T3 99% TBG - Albumina - Transtiretina"/>
            <p:cNvSpPr/>
            <p:nvPr/>
          </p:nvSpPr>
          <p:spPr>
            <a:xfrm>
              <a:off x="31750" y="31750"/>
              <a:ext cx="4558161" cy="1116283"/>
            </a:xfrm>
            <a:prstGeom prst="roundRect">
              <a:avLst>
                <a:gd name="adj" fmla="val 11925"/>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b="0">
                  <a:latin typeface="American Typewriter"/>
                  <a:ea typeface="American Typewriter"/>
                  <a:cs typeface="American Typewriter"/>
                  <a:sym typeface="American Typewriter"/>
                </a:defRPr>
              </a:lvl1pPr>
            </a:lstStyle>
            <a:p>
              <a:r>
                <a:rPr sz="1406" dirty="0" err="1">
                  <a:latin typeface="Montserrat" panose="00000500000000000000" pitchFamily="50" charset="0"/>
                </a:rPr>
                <a:t>Transporte</a:t>
              </a:r>
              <a:r>
                <a:rPr sz="1406" dirty="0">
                  <a:latin typeface="Montserrat" panose="00000500000000000000" pitchFamily="50" charset="0"/>
                </a:rPr>
                <a:t> T4 - T3 99% TBG - Alb</a:t>
              </a:r>
              <a:r>
                <a:rPr lang="es-CO" sz="1406" dirty="0">
                  <a:latin typeface="Montserrat" panose="00000500000000000000" pitchFamily="50" charset="0"/>
                </a:rPr>
                <a:t>ú</a:t>
              </a:r>
              <a:r>
                <a:rPr sz="1406" dirty="0">
                  <a:latin typeface="Montserrat" panose="00000500000000000000" pitchFamily="50" charset="0"/>
                </a:rPr>
                <a:t>mina - </a:t>
              </a:r>
              <a:r>
                <a:rPr sz="1406" dirty="0" err="1">
                  <a:latin typeface="Montserrat" panose="00000500000000000000" pitchFamily="50" charset="0"/>
                </a:rPr>
                <a:t>Transtiretina</a:t>
              </a:r>
              <a:endParaRPr sz="1406" dirty="0">
                <a:latin typeface="Montserrat" panose="00000500000000000000" pitchFamily="50" charset="0"/>
              </a:endParaRPr>
            </a:p>
          </p:txBody>
        </p:sp>
        <p:pic>
          <p:nvPicPr>
            <p:cNvPr id="185" name="Transporte T4 - T3 99% TBG - Albumina - Transtiretina Transporte T4 - T3 99% TBG - Albumina - Transtiretina" descr="Transporte T4 - T3 99% TBG - Albumina - Transtiretina Transporte T4 - T3 99% TBG - Albumina - Transtiretina"/>
            <p:cNvPicPr>
              <a:picLocks/>
            </p:cNvPicPr>
            <p:nvPr/>
          </p:nvPicPr>
          <p:blipFill>
            <a:blip r:embed="rId2" cstate="email">
              <a:extLst>
                <a:ext uri="{28A0092B-C50C-407E-A947-70E740481C1C}">
                  <a14:useLocalDpi xmlns:a14="http://schemas.microsoft.com/office/drawing/2010/main"/>
                </a:ext>
              </a:extLst>
            </a:blip>
            <a:stretch>
              <a:fillRect/>
            </a:stretch>
          </p:blipFill>
          <p:spPr>
            <a:xfrm>
              <a:off x="31750" y="-31751"/>
              <a:ext cx="4621662" cy="1179784"/>
            </a:xfrm>
            <a:prstGeom prst="rect">
              <a:avLst/>
            </a:prstGeom>
            <a:effectLst/>
          </p:spPr>
        </p:pic>
      </p:grpSp>
      <p:sp>
        <p:nvSpPr>
          <p:cNvPr id="145" name="Fisiopatología"/>
          <p:cNvSpPr txBox="1">
            <a:spLocks noGrp="1"/>
          </p:cNvSpPr>
          <p:nvPr>
            <p:ph type="title"/>
          </p:nvPr>
        </p:nvSpPr>
        <p:spPr>
          <a:prstGeom prst="rect">
            <a:avLst/>
          </a:prstGeom>
        </p:spPr>
        <p:txBody>
          <a:bodyPr>
            <a:normAutofit/>
          </a:bodyPr>
          <a:lstStyle>
            <a:lvl1pPr>
              <a:defRPr sz="4000" b="1">
                <a:latin typeface="American Typewriter"/>
                <a:ea typeface="American Typewriter"/>
                <a:cs typeface="American Typewriter"/>
                <a:sym typeface="American Typewriter"/>
              </a:defRPr>
            </a:lvl1pPr>
          </a:lstStyle>
          <a:p>
            <a:r>
              <a:rPr sz="2800" dirty="0" err="1">
                <a:latin typeface="Montserrat" panose="00000500000000000000" pitchFamily="50" charset="0"/>
              </a:rPr>
              <a:t>Fisiopatología</a:t>
            </a:r>
            <a:endParaRPr sz="2800" dirty="0">
              <a:latin typeface="Montserrat" panose="00000500000000000000" pitchFamily="50" charset="0"/>
            </a:endParaRPr>
          </a:p>
        </p:txBody>
      </p:sp>
      <p:grpSp>
        <p:nvGrpSpPr>
          <p:cNvPr id="148" name="Hipotálamo"/>
          <p:cNvGrpSpPr/>
          <p:nvPr/>
        </p:nvGrpSpPr>
        <p:grpSpPr>
          <a:xfrm>
            <a:off x="3803077" y="1286082"/>
            <a:ext cx="1682903" cy="404606"/>
            <a:chOff x="0" y="0"/>
            <a:chExt cx="2393460" cy="575437"/>
          </a:xfrm>
        </p:grpSpPr>
        <p:sp>
          <p:nvSpPr>
            <p:cNvPr id="147" name="Hipotálamo"/>
            <p:cNvSpPr/>
            <p:nvPr/>
          </p:nvSpPr>
          <p:spPr>
            <a:xfrm>
              <a:off x="31750" y="31750"/>
              <a:ext cx="2329961" cy="511938"/>
            </a:xfrm>
            <a:prstGeom prst="roundRect">
              <a:avLst>
                <a:gd name="adj" fmla="val 25559"/>
              </a:avLst>
            </a:prstGeom>
            <a:solidFill>
              <a:schemeClr val="accent1">
                <a:lumOff val="-13575"/>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a:solidFill>
                    <a:srgbClr val="FFFFFF"/>
                  </a:solidFill>
                  <a:latin typeface="American Typewriter"/>
                  <a:ea typeface="American Typewriter"/>
                  <a:cs typeface="American Typewriter"/>
                  <a:sym typeface="American Typewriter"/>
                </a:defRPr>
              </a:lvl1pPr>
            </a:lstStyle>
            <a:p>
              <a:r>
                <a:rPr sz="1406">
                  <a:latin typeface="Montserrat" panose="00000500000000000000" pitchFamily="50" charset="0"/>
                </a:rPr>
                <a:t>Hipotálamo</a:t>
              </a:r>
            </a:p>
          </p:txBody>
        </p:sp>
        <p:pic>
          <p:nvPicPr>
            <p:cNvPr id="146" name="Hipotálamo Hipotálamo" descr="Hipotálamo Hipotálamo"/>
            <p:cNvPicPr>
              <a:picLocks/>
            </p:cNvPicPr>
            <p:nvPr/>
          </p:nvPicPr>
          <p:blipFill>
            <a:blip r:embed="rId3" cstate="email">
              <a:extLst>
                <a:ext uri="{28A0092B-C50C-407E-A947-70E740481C1C}">
                  <a14:useLocalDpi xmlns:a14="http://schemas.microsoft.com/office/drawing/2010/main"/>
                </a:ext>
              </a:extLst>
            </a:blip>
            <a:stretch>
              <a:fillRect/>
            </a:stretch>
          </p:blipFill>
          <p:spPr>
            <a:xfrm>
              <a:off x="0" y="0"/>
              <a:ext cx="2393461" cy="575438"/>
            </a:xfrm>
            <a:prstGeom prst="rect">
              <a:avLst/>
            </a:prstGeom>
            <a:effectLst/>
          </p:spPr>
        </p:pic>
      </p:grpSp>
      <p:grpSp>
        <p:nvGrpSpPr>
          <p:cNvPr id="151" name="Hipófisis anterior"/>
          <p:cNvGrpSpPr/>
          <p:nvPr/>
        </p:nvGrpSpPr>
        <p:grpSpPr>
          <a:xfrm>
            <a:off x="6802639" y="1286082"/>
            <a:ext cx="2353414" cy="404606"/>
            <a:chOff x="0" y="0"/>
            <a:chExt cx="3347075" cy="575437"/>
          </a:xfrm>
        </p:grpSpPr>
        <p:sp>
          <p:nvSpPr>
            <p:cNvPr id="150" name="Hipófisis anterior"/>
            <p:cNvSpPr/>
            <p:nvPr/>
          </p:nvSpPr>
          <p:spPr>
            <a:xfrm>
              <a:off x="31750" y="31750"/>
              <a:ext cx="3283576" cy="511938"/>
            </a:xfrm>
            <a:prstGeom prst="roundRect">
              <a:avLst>
                <a:gd name="adj" fmla="val 25559"/>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b="0">
                  <a:latin typeface="American Typewriter"/>
                  <a:ea typeface="American Typewriter"/>
                  <a:cs typeface="American Typewriter"/>
                  <a:sym typeface="American Typewriter"/>
                </a:defRPr>
              </a:lvl1pPr>
            </a:lstStyle>
            <a:p>
              <a:r>
                <a:rPr sz="1406">
                  <a:latin typeface="Montserrat" panose="00000500000000000000" pitchFamily="50" charset="0"/>
                </a:rPr>
                <a:t>Hipófisis anterior</a:t>
              </a:r>
            </a:p>
          </p:txBody>
        </p:sp>
        <p:pic>
          <p:nvPicPr>
            <p:cNvPr id="149" name="Hipófisis anterior Hipófisis anterior" descr="Hipófisis anterior Hipófisis anterior"/>
            <p:cNvPicPr>
              <a:picLocks/>
            </p:cNvPicPr>
            <p:nvPr/>
          </p:nvPicPr>
          <p:blipFill>
            <a:blip r:embed="rId4" cstate="email">
              <a:extLst>
                <a:ext uri="{28A0092B-C50C-407E-A947-70E740481C1C}">
                  <a14:useLocalDpi xmlns:a14="http://schemas.microsoft.com/office/drawing/2010/main"/>
                </a:ext>
              </a:extLst>
            </a:blip>
            <a:stretch>
              <a:fillRect/>
            </a:stretch>
          </p:blipFill>
          <p:spPr>
            <a:xfrm>
              <a:off x="0" y="0"/>
              <a:ext cx="3347076" cy="575438"/>
            </a:xfrm>
            <a:prstGeom prst="rect">
              <a:avLst/>
            </a:prstGeom>
            <a:effectLst/>
          </p:spPr>
        </p:pic>
      </p:grpSp>
      <p:sp>
        <p:nvSpPr>
          <p:cNvPr id="152" name="Línea"/>
          <p:cNvSpPr/>
          <p:nvPr/>
        </p:nvSpPr>
        <p:spPr>
          <a:xfrm>
            <a:off x="5669595" y="1497218"/>
            <a:ext cx="892969" cy="1"/>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latin typeface="Montserrat" panose="00000500000000000000" pitchFamily="50" charset="0"/>
            </a:endParaRPr>
          </a:p>
        </p:txBody>
      </p:sp>
      <p:sp>
        <p:nvSpPr>
          <p:cNvPr id="153" name="TRH"/>
          <p:cNvSpPr/>
          <p:nvPr/>
        </p:nvSpPr>
        <p:spPr>
          <a:xfrm>
            <a:off x="5877560" y="1127948"/>
            <a:ext cx="533499" cy="359957"/>
          </a:xfrm>
          <a:prstGeom prst="roundRect">
            <a:avLst>
              <a:gd name="adj" fmla="val 25559"/>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000" b="0">
                <a:latin typeface="American Typewriter"/>
                <a:ea typeface="American Typewriter"/>
                <a:cs typeface="American Typewriter"/>
                <a:sym typeface="American Typewriter"/>
              </a:defRPr>
            </a:lvl1pPr>
          </a:lstStyle>
          <a:p>
            <a:r>
              <a:rPr sz="1406">
                <a:latin typeface="Montserrat" panose="00000500000000000000" pitchFamily="50" charset="0"/>
              </a:rPr>
              <a:t>TRH</a:t>
            </a:r>
          </a:p>
        </p:txBody>
      </p:sp>
      <p:grpSp>
        <p:nvGrpSpPr>
          <p:cNvPr id="156" name="Tiroides"/>
          <p:cNvGrpSpPr/>
          <p:nvPr/>
        </p:nvGrpSpPr>
        <p:grpSpPr>
          <a:xfrm>
            <a:off x="10573822" y="1286082"/>
            <a:ext cx="1618178" cy="404606"/>
            <a:chOff x="0" y="0"/>
            <a:chExt cx="2301406" cy="575437"/>
          </a:xfrm>
        </p:grpSpPr>
        <p:sp>
          <p:nvSpPr>
            <p:cNvPr id="155" name="Tiroides"/>
            <p:cNvSpPr/>
            <p:nvPr/>
          </p:nvSpPr>
          <p:spPr>
            <a:xfrm>
              <a:off x="31750" y="31750"/>
              <a:ext cx="2237907" cy="511938"/>
            </a:xfrm>
            <a:prstGeom prst="roundRect">
              <a:avLst>
                <a:gd name="adj" fmla="val 25559"/>
              </a:avLst>
            </a:prstGeom>
            <a:solidFill>
              <a:schemeClr val="accent5">
                <a:lumOff val="-29866"/>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a:solidFill>
                    <a:srgbClr val="FFFFFF"/>
                  </a:solidFill>
                  <a:latin typeface="American Typewriter"/>
                  <a:ea typeface="American Typewriter"/>
                  <a:cs typeface="American Typewriter"/>
                  <a:sym typeface="American Typewriter"/>
                </a:defRPr>
              </a:lvl1pPr>
            </a:lstStyle>
            <a:p>
              <a:r>
                <a:rPr sz="1406">
                  <a:latin typeface="Montserrat" panose="00000500000000000000" pitchFamily="50" charset="0"/>
                </a:rPr>
                <a:t>Tiroides</a:t>
              </a:r>
            </a:p>
          </p:txBody>
        </p:sp>
        <p:pic>
          <p:nvPicPr>
            <p:cNvPr id="154" name="Tiroides Tiroides" descr="Tiroides Tiroides"/>
            <p:cNvPicPr>
              <a:picLocks/>
            </p:cNvPicPr>
            <p:nvPr/>
          </p:nvPicPr>
          <p:blipFill>
            <a:blip r:embed="rId5" cstate="email">
              <a:extLst>
                <a:ext uri="{28A0092B-C50C-407E-A947-70E740481C1C}">
                  <a14:useLocalDpi xmlns:a14="http://schemas.microsoft.com/office/drawing/2010/main"/>
                </a:ext>
              </a:extLst>
            </a:blip>
            <a:stretch>
              <a:fillRect/>
            </a:stretch>
          </p:blipFill>
          <p:spPr>
            <a:xfrm>
              <a:off x="0" y="0"/>
              <a:ext cx="2301407" cy="575438"/>
            </a:xfrm>
            <a:prstGeom prst="rect">
              <a:avLst/>
            </a:prstGeom>
            <a:effectLst/>
          </p:spPr>
        </p:pic>
      </p:grpSp>
      <p:sp>
        <p:nvSpPr>
          <p:cNvPr id="157" name="Línea"/>
          <p:cNvSpPr/>
          <p:nvPr/>
        </p:nvSpPr>
        <p:spPr>
          <a:xfrm>
            <a:off x="9367898" y="1466712"/>
            <a:ext cx="892969" cy="1"/>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latin typeface="Montserrat" panose="00000500000000000000" pitchFamily="50" charset="0"/>
            </a:endParaRPr>
          </a:p>
        </p:txBody>
      </p:sp>
      <p:sp>
        <p:nvSpPr>
          <p:cNvPr id="158" name="TSH"/>
          <p:cNvSpPr/>
          <p:nvPr/>
        </p:nvSpPr>
        <p:spPr>
          <a:xfrm>
            <a:off x="9529773" y="1088417"/>
            <a:ext cx="533499" cy="359956"/>
          </a:xfrm>
          <a:prstGeom prst="roundRect">
            <a:avLst>
              <a:gd name="adj" fmla="val 25559"/>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000" b="0">
                <a:latin typeface="American Typewriter"/>
                <a:ea typeface="American Typewriter"/>
                <a:cs typeface="American Typewriter"/>
                <a:sym typeface="American Typewriter"/>
              </a:defRPr>
            </a:lvl1pPr>
          </a:lstStyle>
          <a:p>
            <a:r>
              <a:rPr sz="1406">
                <a:latin typeface="Montserrat" panose="00000500000000000000" pitchFamily="50" charset="0"/>
              </a:rPr>
              <a:t>TSH</a:t>
            </a:r>
          </a:p>
        </p:txBody>
      </p:sp>
      <p:sp>
        <p:nvSpPr>
          <p:cNvPr id="199" name="Línea de conexión"/>
          <p:cNvSpPr/>
          <p:nvPr/>
        </p:nvSpPr>
        <p:spPr>
          <a:xfrm>
            <a:off x="10401959" y="1713875"/>
            <a:ext cx="1047566" cy="970633"/>
          </a:xfrm>
          <a:custGeom>
            <a:avLst/>
            <a:gdLst/>
            <a:ahLst/>
            <a:cxnLst>
              <a:cxn ang="0">
                <a:pos x="wd2" y="hd2"/>
              </a:cxn>
              <a:cxn ang="5400000">
                <a:pos x="wd2" y="hd2"/>
              </a:cxn>
              <a:cxn ang="10800000">
                <a:pos x="wd2" y="hd2"/>
              </a:cxn>
              <a:cxn ang="16200000">
                <a:pos x="wd2" y="hd2"/>
              </a:cxn>
            </a:cxnLst>
            <a:rect l="0" t="0" r="r" b="b"/>
            <a:pathLst>
              <a:path w="21600" h="20652" extrusionOk="0">
                <a:moveTo>
                  <a:pt x="21600" y="0"/>
                </a:moveTo>
                <a:cubicBezTo>
                  <a:pt x="21460" y="14751"/>
                  <a:pt x="14260" y="21600"/>
                  <a:pt x="0" y="20547"/>
                </a:cubicBezTo>
              </a:path>
            </a:pathLst>
          </a:custGeom>
          <a:ln w="25400">
            <a:solidFill>
              <a:srgbClr val="000000"/>
            </a:solidFill>
            <a:miter lim="400000"/>
          </a:ln>
        </p:spPr>
        <p:txBody>
          <a:bodyPr/>
          <a:lstStyle/>
          <a:p>
            <a:endParaRPr sz="1266">
              <a:latin typeface="Montserrat" panose="00000500000000000000" pitchFamily="50" charset="0"/>
            </a:endParaRPr>
          </a:p>
        </p:txBody>
      </p:sp>
      <p:sp>
        <p:nvSpPr>
          <p:cNvPr id="160" name="Síntesis"/>
          <p:cNvSpPr/>
          <p:nvPr/>
        </p:nvSpPr>
        <p:spPr>
          <a:xfrm>
            <a:off x="10195633" y="2193561"/>
            <a:ext cx="892969" cy="359956"/>
          </a:xfrm>
          <a:prstGeom prst="roundRect">
            <a:avLst>
              <a:gd name="adj" fmla="val 25559"/>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000" b="0">
                <a:latin typeface="American Typewriter"/>
                <a:ea typeface="American Typewriter"/>
                <a:cs typeface="American Typewriter"/>
                <a:sym typeface="American Typewriter"/>
              </a:defRPr>
            </a:lvl1pPr>
          </a:lstStyle>
          <a:p>
            <a:r>
              <a:rPr sz="1406">
                <a:latin typeface="Montserrat" panose="00000500000000000000" pitchFamily="50" charset="0"/>
              </a:rPr>
              <a:t>Síntesis</a:t>
            </a:r>
          </a:p>
        </p:txBody>
      </p:sp>
      <p:sp>
        <p:nvSpPr>
          <p:cNvPr id="161" name="Transporte de Yodo a"/>
          <p:cNvSpPr/>
          <p:nvPr/>
        </p:nvSpPr>
        <p:spPr>
          <a:xfrm>
            <a:off x="7709934" y="2053281"/>
            <a:ext cx="1057132" cy="640516"/>
          </a:xfrm>
          <a:prstGeom prst="roundRect">
            <a:avLst>
              <a:gd name="adj" fmla="val 14364"/>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000" b="0">
                <a:latin typeface="American Typewriter"/>
                <a:ea typeface="American Typewriter"/>
                <a:cs typeface="American Typewriter"/>
                <a:sym typeface="American Typewriter"/>
              </a:defRPr>
            </a:lvl1pPr>
          </a:lstStyle>
          <a:p>
            <a:r>
              <a:rPr sz="1406">
                <a:latin typeface="Montserrat" panose="00000500000000000000" pitchFamily="50" charset="0"/>
              </a:rPr>
              <a:t>Transporte de Yodo a </a:t>
            </a:r>
          </a:p>
        </p:txBody>
      </p:sp>
      <p:grpSp>
        <p:nvGrpSpPr>
          <p:cNvPr id="164" name="Células foliculares"/>
          <p:cNvGrpSpPr/>
          <p:nvPr/>
        </p:nvGrpSpPr>
        <p:grpSpPr>
          <a:xfrm>
            <a:off x="6445250" y="2586069"/>
            <a:ext cx="2095376" cy="404605"/>
            <a:chOff x="0" y="0"/>
            <a:chExt cx="2980089" cy="575437"/>
          </a:xfrm>
        </p:grpSpPr>
        <p:sp>
          <p:nvSpPr>
            <p:cNvPr id="163" name="Células foliculares"/>
            <p:cNvSpPr/>
            <p:nvPr/>
          </p:nvSpPr>
          <p:spPr>
            <a:xfrm>
              <a:off x="31750" y="31750"/>
              <a:ext cx="2916590" cy="511938"/>
            </a:xfrm>
            <a:prstGeom prst="roundRect">
              <a:avLst>
                <a:gd name="adj" fmla="val 25559"/>
              </a:avLst>
            </a:prstGeom>
            <a:solidFill>
              <a:schemeClr val="accent5">
                <a:lumOff val="-29866"/>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a:solidFill>
                    <a:srgbClr val="FFFFFF"/>
                  </a:solidFill>
                  <a:latin typeface="American Typewriter"/>
                  <a:ea typeface="American Typewriter"/>
                  <a:cs typeface="American Typewriter"/>
                  <a:sym typeface="American Typewriter"/>
                </a:defRPr>
              </a:lvl1pPr>
            </a:lstStyle>
            <a:p>
              <a:r>
                <a:rPr sz="1406">
                  <a:latin typeface="Montserrat" panose="00000500000000000000" pitchFamily="50" charset="0"/>
                </a:rPr>
                <a:t>Células foliculares</a:t>
              </a:r>
            </a:p>
          </p:txBody>
        </p:sp>
        <p:pic>
          <p:nvPicPr>
            <p:cNvPr id="162" name="Células foliculares Células foliculares" descr="Células foliculares Células foliculares"/>
            <p:cNvPicPr>
              <a:picLocks/>
            </p:cNvPicPr>
            <p:nvPr/>
          </p:nvPicPr>
          <p:blipFill>
            <a:blip r:embed="rId6" cstate="email">
              <a:extLst>
                <a:ext uri="{28A0092B-C50C-407E-A947-70E740481C1C}">
                  <a14:useLocalDpi xmlns:a14="http://schemas.microsoft.com/office/drawing/2010/main"/>
                </a:ext>
              </a:extLst>
            </a:blip>
            <a:stretch>
              <a:fillRect/>
            </a:stretch>
          </p:blipFill>
          <p:spPr>
            <a:xfrm>
              <a:off x="0" y="0"/>
              <a:ext cx="2980090" cy="575438"/>
            </a:xfrm>
            <a:prstGeom prst="rect">
              <a:avLst/>
            </a:prstGeom>
            <a:effectLst/>
          </p:spPr>
        </p:pic>
      </p:grpSp>
      <p:sp>
        <p:nvSpPr>
          <p:cNvPr id="165" name="Línea"/>
          <p:cNvSpPr/>
          <p:nvPr/>
        </p:nvSpPr>
        <p:spPr>
          <a:xfrm flipH="1">
            <a:off x="8667741" y="2679883"/>
            <a:ext cx="1749773" cy="1"/>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latin typeface="Montserrat" panose="00000500000000000000" pitchFamily="50" charset="0"/>
            </a:endParaRPr>
          </a:p>
        </p:txBody>
      </p:sp>
      <p:grpSp>
        <p:nvGrpSpPr>
          <p:cNvPr id="168" name="Yodo oxidado por TPO"/>
          <p:cNvGrpSpPr/>
          <p:nvPr/>
        </p:nvGrpSpPr>
        <p:grpSpPr>
          <a:xfrm>
            <a:off x="3980301" y="2586069"/>
            <a:ext cx="2095376" cy="404605"/>
            <a:chOff x="0" y="0"/>
            <a:chExt cx="2980089" cy="575437"/>
          </a:xfrm>
        </p:grpSpPr>
        <p:sp>
          <p:nvSpPr>
            <p:cNvPr id="167" name="Yodo oxidado por TPO"/>
            <p:cNvSpPr/>
            <p:nvPr/>
          </p:nvSpPr>
          <p:spPr>
            <a:xfrm>
              <a:off x="31750" y="31750"/>
              <a:ext cx="2916590" cy="511938"/>
            </a:xfrm>
            <a:prstGeom prst="roundRect">
              <a:avLst>
                <a:gd name="adj" fmla="val 25559"/>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b="0">
                  <a:latin typeface="American Typewriter"/>
                  <a:ea typeface="American Typewriter"/>
                  <a:cs typeface="American Typewriter"/>
                  <a:sym typeface="American Typewriter"/>
                </a:defRPr>
              </a:lvl1pPr>
            </a:lstStyle>
            <a:p>
              <a:r>
                <a:rPr sz="1406">
                  <a:latin typeface="Montserrat" panose="00000500000000000000" pitchFamily="50" charset="0"/>
                </a:rPr>
                <a:t>Yodo oxidado por TPO</a:t>
              </a:r>
            </a:p>
          </p:txBody>
        </p:sp>
        <p:pic>
          <p:nvPicPr>
            <p:cNvPr id="166" name="Yodo oxidado por TPO Yodo oxidado por TPO" descr="Yodo oxidado por TPO Yodo oxidado por TPO"/>
            <p:cNvPicPr>
              <a:picLocks/>
            </p:cNvPicPr>
            <p:nvPr/>
          </p:nvPicPr>
          <p:blipFill>
            <a:blip r:embed="rId6" cstate="email">
              <a:extLst>
                <a:ext uri="{28A0092B-C50C-407E-A947-70E740481C1C}">
                  <a14:useLocalDpi xmlns:a14="http://schemas.microsoft.com/office/drawing/2010/main"/>
                </a:ext>
              </a:extLst>
            </a:blip>
            <a:stretch>
              <a:fillRect/>
            </a:stretch>
          </p:blipFill>
          <p:spPr>
            <a:xfrm>
              <a:off x="0" y="0"/>
              <a:ext cx="2980090" cy="575438"/>
            </a:xfrm>
            <a:prstGeom prst="rect">
              <a:avLst/>
            </a:prstGeom>
            <a:effectLst/>
          </p:spPr>
        </p:pic>
      </p:grpSp>
      <p:sp>
        <p:nvSpPr>
          <p:cNvPr id="169" name="TSH"/>
          <p:cNvSpPr/>
          <p:nvPr/>
        </p:nvSpPr>
        <p:spPr>
          <a:xfrm>
            <a:off x="4155459" y="3142635"/>
            <a:ext cx="533499" cy="359957"/>
          </a:xfrm>
          <a:prstGeom prst="roundRect">
            <a:avLst>
              <a:gd name="adj" fmla="val 25559"/>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000" b="0">
                <a:latin typeface="American Typewriter"/>
                <a:ea typeface="American Typewriter"/>
                <a:cs typeface="American Typewriter"/>
                <a:sym typeface="American Typewriter"/>
              </a:defRPr>
            </a:lvl1pPr>
          </a:lstStyle>
          <a:p>
            <a:r>
              <a:rPr sz="1406">
                <a:latin typeface="Montserrat" panose="00000500000000000000" pitchFamily="50" charset="0"/>
              </a:rPr>
              <a:t>TSH</a:t>
            </a:r>
          </a:p>
        </p:txBody>
      </p:sp>
      <p:sp>
        <p:nvSpPr>
          <p:cNvPr id="170" name="Línea"/>
          <p:cNvSpPr/>
          <p:nvPr/>
        </p:nvSpPr>
        <p:spPr>
          <a:xfrm>
            <a:off x="4826185" y="3142635"/>
            <a:ext cx="1" cy="455415"/>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latin typeface="Montserrat" panose="00000500000000000000" pitchFamily="50" charset="0"/>
            </a:endParaRPr>
          </a:p>
        </p:txBody>
      </p:sp>
      <p:grpSp>
        <p:nvGrpSpPr>
          <p:cNvPr id="173" name="Células tiroideas"/>
          <p:cNvGrpSpPr/>
          <p:nvPr/>
        </p:nvGrpSpPr>
        <p:grpSpPr>
          <a:xfrm>
            <a:off x="3980301" y="3750009"/>
            <a:ext cx="2095376" cy="404606"/>
            <a:chOff x="0" y="0"/>
            <a:chExt cx="2980089" cy="575437"/>
          </a:xfrm>
        </p:grpSpPr>
        <p:sp>
          <p:nvSpPr>
            <p:cNvPr id="172" name="Células tiroideas"/>
            <p:cNvSpPr/>
            <p:nvPr/>
          </p:nvSpPr>
          <p:spPr>
            <a:xfrm>
              <a:off x="31750" y="31750"/>
              <a:ext cx="2916590" cy="511938"/>
            </a:xfrm>
            <a:prstGeom prst="roundRect">
              <a:avLst>
                <a:gd name="adj" fmla="val 25559"/>
              </a:avLst>
            </a:prstGeom>
            <a:solidFill>
              <a:schemeClr val="accent5">
                <a:lumOff val="-29866"/>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a:solidFill>
                    <a:srgbClr val="FFFFFF"/>
                  </a:solidFill>
                  <a:latin typeface="American Typewriter"/>
                  <a:ea typeface="American Typewriter"/>
                  <a:cs typeface="American Typewriter"/>
                  <a:sym typeface="American Typewriter"/>
                </a:defRPr>
              </a:lvl1pPr>
            </a:lstStyle>
            <a:p>
              <a:r>
                <a:rPr sz="1406">
                  <a:latin typeface="Montserrat" panose="00000500000000000000" pitchFamily="50" charset="0"/>
                </a:rPr>
                <a:t>Células tiroideas</a:t>
              </a:r>
            </a:p>
          </p:txBody>
        </p:sp>
        <p:pic>
          <p:nvPicPr>
            <p:cNvPr id="171" name="Células tiroideas Células tiroideas" descr="Células tiroideas Células tiroideas"/>
            <p:cNvPicPr>
              <a:picLocks/>
            </p:cNvPicPr>
            <p:nvPr/>
          </p:nvPicPr>
          <p:blipFill>
            <a:blip r:embed="rId6" cstate="email">
              <a:extLst>
                <a:ext uri="{28A0092B-C50C-407E-A947-70E740481C1C}">
                  <a14:useLocalDpi xmlns:a14="http://schemas.microsoft.com/office/drawing/2010/main"/>
                </a:ext>
              </a:extLst>
            </a:blip>
            <a:stretch>
              <a:fillRect/>
            </a:stretch>
          </p:blipFill>
          <p:spPr>
            <a:xfrm>
              <a:off x="0" y="0"/>
              <a:ext cx="2980090" cy="575438"/>
            </a:xfrm>
            <a:prstGeom prst="rect">
              <a:avLst/>
            </a:prstGeom>
            <a:effectLst/>
          </p:spPr>
        </p:pic>
      </p:grpSp>
      <p:grpSp>
        <p:nvGrpSpPr>
          <p:cNvPr id="176" name="T3 - T4"/>
          <p:cNvGrpSpPr/>
          <p:nvPr/>
        </p:nvGrpSpPr>
        <p:grpSpPr>
          <a:xfrm>
            <a:off x="7355047" y="3750009"/>
            <a:ext cx="1248599" cy="404606"/>
            <a:chOff x="0" y="0"/>
            <a:chExt cx="1775783" cy="575437"/>
          </a:xfrm>
        </p:grpSpPr>
        <p:sp>
          <p:nvSpPr>
            <p:cNvPr id="175" name="T3 - T4"/>
            <p:cNvSpPr/>
            <p:nvPr/>
          </p:nvSpPr>
          <p:spPr>
            <a:xfrm>
              <a:off x="31750" y="31750"/>
              <a:ext cx="1712284" cy="511938"/>
            </a:xfrm>
            <a:prstGeom prst="roundRect">
              <a:avLst>
                <a:gd name="adj" fmla="val 25559"/>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b="0">
                  <a:latin typeface="American Typewriter"/>
                  <a:ea typeface="American Typewriter"/>
                  <a:cs typeface="American Typewriter"/>
                  <a:sym typeface="American Typewriter"/>
                </a:defRPr>
              </a:lvl1pPr>
            </a:lstStyle>
            <a:p>
              <a:r>
                <a:rPr sz="1406">
                  <a:latin typeface="Montserrat" panose="00000500000000000000" pitchFamily="50" charset="0"/>
                </a:rPr>
                <a:t>T3 - T4</a:t>
              </a:r>
            </a:p>
          </p:txBody>
        </p:sp>
        <p:pic>
          <p:nvPicPr>
            <p:cNvPr id="174" name="T3 - T4 T3 - T4" descr="T3 - T4 T3 - T4"/>
            <p:cNvPicPr>
              <a:picLocks/>
            </p:cNvPicPr>
            <p:nvPr/>
          </p:nvPicPr>
          <p:blipFill>
            <a:blip r:embed="rId7" cstate="email">
              <a:extLst>
                <a:ext uri="{28A0092B-C50C-407E-A947-70E740481C1C}">
                  <a14:useLocalDpi xmlns:a14="http://schemas.microsoft.com/office/drawing/2010/main"/>
                </a:ext>
              </a:extLst>
            </a:blip>
            <a:stretch>
              <a:fillRect/>
            </a:stretch>
          </p:blipFill>
          <p:spPr>
            <a:xfrm>
              <a:off x="0" y="0"/>
              <a:ext cx="1775784" cy="575438"/>
            </a:xfrm>
            <a:prstGeom prst="rect">
              <a:avLst/>
            </a:prstGeom>
            <a:effectLst/>
          </p:spPr>
        </p:pic>
      </p:grpSp>
      <p:sp>
        <p:nvSpPr>
          <p:cNvPr id="177" name="Línea"/>
          <p:cNvSpPr/>
          <p:nvPr/>
        </p:nvSpPr>
        <p:spPr>
          <a:xfrm>
            <a:off x="6250232" y="4029516"/>
            <a:ext cx="892970" cy="1"/>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latin typeface="Montserrat" panose="00000500000000000000" pitchFamily="50" charset="0"/>
            </a:endParaRPr>
          </a:p>
        </p:txBody>
      </p:sp>
      <p:sp>
        <p:nvSpPr>
          <p:cNvPr id="178" name="en lisosomas"/>
          <p:cNvSpPr/>
          <p:nvPr/>
        </p:nvSpPr>
        <p:spPr>
          <a:xfrm>
            <a:off x="6186796" y="3401822"/>
            <a:ext cx="1057132" cy="609064"/>
          </a:xfrm>
          <a:prstGeom prst="roundRect">
            <a:avLst>
              <a:gd name="adj" fmla="val 22871"/>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000" b="0">
                <a:latin typeface="American Typewriter"/>
                <a:ea typeface="American Typewriter"/>
                <a:cs typeface="American Typewriter"/>
                <a:sym typeface="American Typewriter"/>
              </a:defRPr>
            </a:lvl1pPr>
          </a:lstStyle>
          <a:p>
            <a:r>
              <a:rPr sz="1406" dirty="0" err="1">
                <a:latin typeface="Montserrat" panose="00000500000000000000" pitchFamily="50" charset="0"/>
              </a:rPr>
              <a:t>en</a:t>
            </a:r>
            <a:r>
              <a:rPr sz="1406" dirty="0">
                <a:latin typeface="Montserrat" panose="00000500000000000000" pitchFamily="50" charset="0"/>
              </a:rPr>
              <a:t> </a:t>
            </a:r>
            <a:r>
              <a:rPr sz="1406" dirty="0" err="1">
                <a:latin typeface="Montserrat" panose="00000500000000000000" pitchFamily="50" charset="0"/>
              </a:rPr>
              <a:t>lisosomas</a:t>
            </a:r>
            <a:endParaRPr sz="1406" dirty="0">
              <a:latin typeface="Montserrat" panose="00000500000000000000" pitchFamily="50" charset="0"/>
            </a:endParaRPr>
          </a:p>
        </p:txBody>
      </p:sp>
      <p:grpSp>
        <p:nvGrpSpPr>
          <p:cNvPr id="181" name="20v  T4 &gt; T3…"/>
          <p:cNvGrpSpPr/>
          <p:nvPr/>
        </p:nvGrpSpPr>
        <p:grpSpPr>
          <a:xfrm>
            <a:off x="8993214" y="3115724"/>
            <a:ext cx="2516235" cy="2127360"/>
            <a:chOff x="0" y="0"/>
            <a:chExt cx="3578643" cy="3025576"/>
          </a:xfrm>
        </p:grpSpPr>
        <p:sp>
          <p:nvSpPr>
            <p:cNvPr id="180" name="20v  T4 &gt; T3…"/>
            <p:cNvSpPr/>
            <p:nvPr/>
          </p:nvSpPr>
          <p:spPr>
            <a:xfrm>
              <a:off x="31750" y="31750"/>
              <a:ext cx="3515144" cy="2962077"/>
            </a:xfrm>
            <a:prstGeom prst="roundRect">
              <a:avLst>
                <a:gd name="adj" fmla="val 13257"/>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lgn="l">
                <a:defRPr sz="2000" b="0">
                  <a:latin typeface="American Typewriter"/>
                  <a:ea typeface="American Typewriter"/>
                  <a:cs typeface="American Typewriter"/>
                  <a:sym typeface="American Typewriter"/>
                </a:defRPr>
              </a:pPr>
              <a:endParaRPr sz="1406">
                <a:latin typeface="Montserrat" panose="00000500000000000000" pitchFamily="50" charset="0"/>
              </a:endParaRPr>
            </a:p>
            <a:p>
              <a:pPr>
                <a:defRPr sz="2000">
                  <a:latin typeface="American Typewriter"/>
                  <a:ea typeface="American Typewriter"/>
                  <a:cs typeface="American Typewriter"/>
                  <a:sym typeface="American Typewriter"/>
                </a:defRPr>
              </a:pPr>
              <a:r>
                <a:rPr sz="1406">
                  <a:latin typeface="Montserrat" panose="00000500000000000000" pitchFamily="50" charset="0"/>
                </a:rPr>
                <a:t>20v  T4 &gt; T3</a:t>
              </a:r>
            </a:p>
            <a:p>
              <a:pPr algn="l">
                <a:defRPr sz="2000" b="0">
                  <a:latin typeface="American Typewriter"/>
                  <a:ea typeface="American Typewriter"/>
                  <a:cs typeface="American Typewriter"/>
                  <a:sym typeface="American Typewriter"/>
                </a:defRPr>
              </a:pPr>
              <a:endParaRPr sz="1406">
                <a:latin typeface="Montserrat" panose="00000500000000000000" pitchFamily="50" charset="0"/>
              </a:endParaRPr>
            </a:p>
            <a:p>
              <a:pPr algn="l">
                <a:defRPr sz="2000" b="0">
                  <a:latin typeface="American Typewriter"/>
                  <a:ea typeface="American Typewriter"/>
                  <a:cs typeface="American Typewriter"/>
                  <a:sym typeface="American Typewriter"/>
                </a:defRPr>
              </a:pPr>
              <a:r>
                <a:rPr sz="1406">
                  <a:latin typeface="Montserrat" panose="00000500000000000000" pitchFamily="50" charset="0"/>
                </a:rPr>
                <a:t>T3 Biológicamente </a:t>
              </a:r>
              <a:r>
                <a:rPr sz="1406" b="1">
                  <a:latin typeface="Montserrat" panose="00000500000000000000" pitchFamily="50" charset="0"/>
                </a:rPr>
                <a:t>activa</a:t>
              </a:r>
            </a:p>
            <a:p>
              <a:pPr algn="l">
                <a:defRPr sz="2000" b="0">
                  <a:latin typeface="American Typewriter"/>
                  <a:ea typeface="American Typewriter"/>
                  <a:cs typeface="American Typewriter"/>
                  <a:sym typeface="American Typewriter"/>
                </a:defRPr>
              </a:pPr>
              <a:r>
                <a:rPr sz="1406">
                  <a:latin typeface="Montserrat" panose="00000500000000000000" pitchFamily="50" charset="0"/>
                </a:rPr>
                <a:t>T4 </a:t>
              </a:r>
              <a:r>
                <a:rPr sz="1406" b="1">
                  <a:latin typeface="Montserrat" panose="00000500000000000000" pitchFamily="50" charset="0"/>
                </a:rPr>
                <a:t>Prohormona</a:t>
              </a:r>
              <a:r>
                <a:rPr sz="1406">
                  <a:latin typeface="Montserrat" panose="00000500000000000000" pitchFamily="50" charset="0"/>
                </a:rPr>
                <a:t> (receptores nucleares)</a:t>
              </a:r>
            </a:p>
          </p:txBody>
        </p:sp>
        <p:pic>
          <p:nvPicPr>
            <p:cNvPr id="179" name="20v  T4 &gt; T3… 20v  T4 &gt; T3T3 Biológicamente activaT4 Prohormona (receptores nucleares)" descr="20v  T4 &gt; T3… 20v  T4 &gt; T3T3 Biológicamente activaT4 Prohormona (receptores nucleares)"/>
            <p:cNvPicPr>
              <a:picLocks/>
            </p:cNvPicPr>
            <p:nvPr/>
          </p:nvPicPr>
          <p:blipFill>
            <a:blip r:embed="rId8" cstate="email">
              <a:extLst>
                <a:ext uri="{28A0092B-C50C-407E-A947-70E740481C1C}">
                  <a14:useLocalDpi xmlns:a14="http://schemas.microsoft.com/office/drawing/2010/main"/>
                </a:ext>
              </a:extLst>
            </a:blip>
            <a:stretch>
              <a:fillRect/>
            </a:stretch>
          </p:blipFill>
          <p:spPr>
            <a:xfrm>
              <a:off x="0" y="0"/>
              <a:ext cx="3578644" cy="3025577"/>
            </a:xfrm>
            <a:prstGeom prst="rect">
              <a:avLst/>
            </a:prstGeom>
            <a:effectLst/>
          </p:spPr>
        </p:pic>
      </p:grpSp>
      <p:grpSp>
        <p:nvGrpSpPr>
          <p:cNvPr id="184" name="80% T3 se elabora extratiroidea por desolación T4 (D1 Higado - Riñón)"/>
          <p:cNvGrpSpPr/>
          <p:nvPr/>
        </p:nvGrpSpPr>
        <p:grpSpPr>
          <a:xfrm>
            <a:off x="8362393" y="5330572"/>
            <a:ext cx="3249606" cy="829536"/>
            <a:chOff x="0" y="0"/>
            <a:chExt cx="4621660" cy="1179782"/>
          </a:xfrm>
        </p:grpSpPr>
        <p:sp>
          <p:nvSpPr>
            <p:cNvPr id="183" name="80% T3 se elabora extratiroidea por desolación T4 (D1 Higado - Riñón)"/>
            <p:cNvSpPr/>
            <p:nvPr/>
          </p:nvSpPr>
          <p:spPr>
            <a:xfrm>
              <a:off x="31750" y="31750"/>
              <a:ext cx="4558161" cy="1116283"/>
            </a:xfrm>
            <a:prstGeom prst="roundRect">
              <a:avLst>
                <a:gd name="adj" fmla="val 11925"/>
              </a:avLst>
            </a:prstGeom>
            <a:solidFill>
              <a:schemeClr val="accent1">
                <a:lumOff val="-13575"/>
              </a:schemeClr>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a:solidFill>
                    <a:srgbClr val="FFFFFF"/>
                  </a:solidFill>
                  <a:latin typeface="American Typewriter"/>
                  <a:ea typeface="American Typewriter"/>
                  <a:cs typeface="American Typewriter"/>
                  <a:sym typeface="American Typewriter"/>
                </a:defRPr>
              </a:lvl1pPr>
            </a:lstStyle>
            <a:p>
              <a:r>
                <a:rPr sz="1406">
                  <a:latin typeface="Montserrat" panose="00000500000000000000" pitchFamily="50" charset="0"/>
                </a:rPr>
                <a:t>80% T3 se elabora extratiroidea por desolación T4 (D1 Higado - Riñón)</a:t>
              </a:r>
            </a:p>
          </p:txBody>
        </p:sp>
        <p:pic>
          <p:nvPicPr>
            <p:cNvPr id="182" name="80% T3 se elabora extratiroidea por desolación T4 (D1 Higado - Riñón) 80% T3 se elabora extratiroidea por desolación T4 (D1 Higado - Riñón)" descr="80% T3 se elabora extratiroidea por desolación T4 (D1 Higado - Riñón) 80% T3 se elabora extratiroidea por desolación T4 (D1 Higado - Riñón)"/>
            <p:cNvPicPr>
              <a:picLocks/>
            </p:cNvPicPr>
            <p:nvPr/>
          </p:nvPicPr>
          <p:blipFill>
            <a:blip r:embed="rId2" cstate="email">
              <a:extLst>
                <a:ext uri="{28A0092B-C50C-407E-A947-70E740481C1C}">
                  <a14:useLocalDpi xmlns:a14="http://schemas.microsoft.com/office/drawing/2010/main"/>
                </a:ext>
              </a:extLst>
            </a:blip>
            <a:stretch>
              <a:fillRect/>
            </a:stretch>
          </p:blipFill>
          <p:spPr>
            <a:xfrm>
              <a:off x="0" y="0"/>
              <a:ext cx="4621661" cy="1179783"/>
            </a:xfrm>
            <a:prstGeom prst="rect">
              <a:avLst/>
            </a:prstGeom>
            <a:effectLst/>
          </p:spPr>
        </p:pic>
      </p:grpSp>
      <p:grpSp>
        <p:nvGrpSpPr>
          <p:cNvPr id="190" name="T4"/>
          <p:cNvGrpSpPr/>
          <p:nvPr/>
        </p:nvGrpSpPr>
        <p:grpSpPr>
          <a:xfrm>
            <a:off x="5032782" y="5769904"/>
            <a:ext cx="533498" cy="404605"/>
            <a:chOff x="0" y="0"/>
            <a:chExt cx="758752" cy="575437"/>
          </a:xfrm>
        </p:grpSpPr>
        <p:sp>
          <p:nvSpPr>
            <p:cNvPr id="189" name="T4"/>
            <p:cNvSpPr/>
            <p:nvPr/>
          </p:nvSpPr>
          <p:spPr>
            <a:xfrm>
              <a:off x="31750" y="31750"/>
              <a:ext cx="695253" cy="511938"/>
            </a:xfrm>
            <a:prstGeom prst="roundRect">
              <a:avLst>
                <a:gd name="adj" fmla="val 25559"/>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b="0">
                  <a:latin typeface="American Typewriter"/>
                  <a:ea typeface="American Typewriter"/>
                  <a:cs typeface="American Typewriter"/>
                  <a:sym typeface="American Typewriter"/>
                </a:defRPr>
              </a:lvl1pPr>
            </a:lstStyle>
            <a:p>
              <a:r>
                <a:rPr sz="1406">
                  <a:latin typeface="Montserrat" panose="00000500000000000000" pitchFamily="50" charset="0"/>
                </a:rPr>
                <a:t>T4</a:t>
              </a:r>
            </a:p>
          </p:txBody>
        </p:sp>
        <p:pic>
          <p:nvPicPr>
            <p:cNvPr id="188" name="T4 T4" descr="T4 T4"/>
            <p:cNvPicPr>
              <a:picLocks/>
            </p:cNvPicPr>
            <p:nvPr/>
          </p:nvPicPr>
          <p:blipFill>
            <a:blip r:embed="rId9" cstate="email">
              <a:extLst>
                <a:ext uri="{28A0092B-C50C-407E-A947-70E740481C1C}">
                  <a14:useLocalDpi xmlns:a14="http://schemas.microsoft.com/office/drawing/2010/main"/>
                </a:ext>
              </a:extLst>
            </a:blip>
            <a:stretch>
              <a:fillRect/>
            </a:stretch>
          </p:blipFill>
          <p:spPr>
            <a:xfrm>
              <a:off x="0" y="0"/>
              <a:ext cx="758753" cy="575438"/>
            </a:xfrm>
            <a:prstGeom prst="rect">
              <a:avLst/>
            </a:prstGeom>
            <a:effectLst/>
          </p:spPr>
        </p:pic>
      </p:grpSp>
      <p:grpSp>
        <p:nvGrpSpPr>
          <p:cNvPr id="193" name="T3"/>
          <p:cNvGrpSpPr/>
          <p:nvPr/>
        </p:nvGrpSpPr>
        <p:grpSpPr>
          <a:xfrm>
            <a:off x="7534165" y="5769904"/>
            <a:ext cx="533499" cy="404605"/>
            <a:chOff x="0" y="0"/>
            <a:chExt cx="758752" cy="575437"/>
          </a:xfrm>
        </p:grpSpPr>
        <p:sp>
          <p:nvSpPr>
            <p:cNvPr id="192" name="T3"/>
            <p:cNvSpPr/>
            <p:nvPr/>
          </p:nvSpPr>
          <p:spPr>
            <a:xfrm>
              <a:off x="31750" y="31750"/>
              <a:ext cx="695253" cy="511938"/>
            </a:xfrm>
            <a:prstGeom prst="roundRect">
              <a:avLst>
                <a:gd name="adj" fmla="val 25559"/>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000" b="0">
                  <a:latin typeface="American Typewriter"/>
                  <a:ea typeface="American Typewriter"/>
                  <a:cs typeface="American Typewriter"/>
                  <a:sym typeface="American Typewriter"/>
                </a:defRPr>
              </a:lvl1pPr>
            </a:lstStyle>
            <a:p>
              <a:r>
                <a:rPr sz="1406">
                  <a:latin typeface="Montserrat" panose="00000500000000000000" pitchFamily="50" charset="0"/>
                </a:rPr>
                <a:t>T3 </a:t>
              </a:r>
            </a:p>
          </p:txBody>
        </p:sp>
        <p:pic>
          <p:nvPicPr>
            <p:cNvPr id="191" name="T3 T3 " descr="T3 T3 "/>
            <p:cNvPicPr>
              <a:picLocks/>
            </p:cNvPicPr>
            <p:nvPr/>
          </p:nvPicPr>
          <p:blipFill>
            <a:blip r:embed="rId9" cstate="email">
              <a:extLst>
                <a:ext uri="{28A0092B-C50C-407E-A947-70E740481C1C}">
                  <a14:useLocalDpi xmlns:a14="http://schemas.microsoft.com/office/drawing/2010/main"/>
                </a:ext>
              </a:extLst>
            </a:blip>
            <a:stretch>
              <a:fillRect/>
            </a:stretch>
          </p:blipFill>
          <p:spPr>
            <a:xfrm>
              <a:off x="0" y="0"/>
              <a:ext cx="758753" cy="575438"/>
            </a:xfrm>
            <a:prstGeom prst="rect">
              <a:avLst/>
            </a:prstGeom>
            <a:effectLst/>
          </p:spPr>
        </p:pic>
      </p:grpSp>
      <p:sp>
        <p:nvSpPr>
          <p:cNvPr id="194" name="Línea"/>
          <p:cNvSpPr/>
          <p:nvPr/>
        </p:nvSpPr>
        <p:spPr>
          <a:xfrm>
            <a:off x="5708772" y="5885167"/>
            <a:ext cx="1682902" cy="1"/>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latin typeface="Montserrat" panose="00000500000000000000" pitchFamily="50" charset="0"/>
            </a:endParaRPr>
          </a:p>
        </p:txBody>
      </p:sp>
      <p:sp>
        <p:nvSpPr>
          <p:cNvPr id="195" name="Desyodasas periféricas D1,D2"/>
          <p:cNvSpPr/>
          <p:nvPr/>
        </p:nvSpPr>
        <p:spPr>
          <a:xfrm>
            <a:off x="5512858" y="5323837"/>
            <a:ext cx="2585901" cy="609064"/>
          </a:xfrm>
          <a:prstGeom prst="roundRect">
            <a:avLst>
              <a:gd name="adj" fmla="val 22871"/>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1400" b="0">
                <a:latin typeface="American Typewriter"/>
                <a:ea typeface="American Typewriter"/>
                <a:cs typeface="American Typewriter"/>
                <a:sym typeface="American Typewriter"/>
              </a:defRPr>
            </a:lvl1pPr>
          </a:lstStyle>
          <a:p>
            <a:r>
              <a:rPr sz="984" dirty="0" err="1">
                <a:latin typeface="Montserrat" panose="00000500000000000000" pitchFamily="50" charset="0"/>
              </a:rPr>
              <a:t>Desyodasas</a:t>
            </a:r>
            <a:r>
              <a:rPr sz="984" dirty="0">
                <a:latin typeface="Montserrat" panose="00000500000000000000" pitchFamily="50" charset="0"/>
              </a:rPr>
              <a:t> </a:t>
            </a:r>
            <a:r>
              <a:rPr sz="984" dirty="0" err="1">
                <a:latin typeface="Montserrat" panose="00000500000000000000" pitchFamily="50" charset="0"/>
              </a:rPr>
              <a:t>periféricas</a:t>
            </a:r>
            <a:r>
              <a:rPr sz="984" dirty="0">
                <a:latin typeface="Montserrat" panose="00000500000000000000" pitchFamily="50" charset="0"/>
              </a:rPr>
              <a:t> D1,D2</a:t>
            </a:r>
          </a:p>
        </p:txBody>
      </p:sp>
    </p:spTree>
    <p:extLst>
      <p:ext uri="{BB962C8B-B14F-4D97-AF65-F5344CB8AC3E}">
        <p14:creationId xmlns:p14="http://schemas.microsoft.com/office/powerpoint/2010/main" val="905402418"/>
      </p:ext>
    </p:extLst>
  </p:cSld>
  <p:clrMapOvr>
    <a:masterClrMapping/>
  </p:clrMapOvr>
  <mc:AlternateContent xmlns:mc="http://schemas.openxmlformats.org/markup-compatibility/2006" xmlns:p14="http://schemas.microsoft.com/office/powerpoint/2010/main">
    <mc:Choice Requires="p14">
      <p:transition>
        <p14:prism/>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81"/>
                                        </p:tgtEl>
                                        <p:attrNameLst>
                                          <p:attrName>style.visibility</p:attrName>
                                        </p:attrNameLst>
                                      </p:cBhvr>
                                      <p:to>
                                        <p:strVal val="visible"/>
                                      </p:to>
                                    </p:set>
                                    <p:animEffect transition="in" filter="fade">
                                      <p:cBhvr>
                                        <p:cTn id="7" dur="500"/>
                                        <p:tgtEl>
                                          <p:spTgt spid="1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84"/>
                                        </p:tgtEl>
                                        <p:attrNameLst>
                                          <p:attrName>style.visibility</p:attrName>
                                        </p:attrNameLst>
                                      </p:cBhvr>
                                      <p:to>
                                        <p:strVal val="visible"/>
                                      </p:to>
                                    </p:set>
                                    <p:animEffect transition="in" filter="fade">
                                      <p:cBhvr>
                                        <p:cTn id="12" dur="500"/>
                                        <p:tgtEl>
                                          <p:spTgt spid="18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8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19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19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p:tmAbs val="0"/>
                                  </p:iterate>
                                  <p:childTnLst>
                                    <p:set>
                                      <p:cBhvr>
                                        <p:cTn id="28" fill="hold"/>
                                        <p:tgtEl>
                                          <p:spTgt spid="19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p:tmAbs val="0"/>
                                  </p:iterate>
                                  <p:childTnLst>
                                    <p:set>
                                      <p:cBhvr>
                                        <p:cTn id="32" fill="hold"/>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advAuto="0"/>
      <p:bldP spid="181" grpId="0" animBg="1" advAuto="0"/>
      <p:bldP spid="184" grpId="0" animBg="1" advAuto="0"/>
      <p:bldP spid="190" grpId="0" animBg="1" advAuto="0"/>
      <p:bldP spid="193" grpId="0" animBg="1" advAuto="0"/>
      <p:bldP spid="194" grpId="0" animBg="1" advAuto="0"/>
      <p:bldP spid="195" grpId="0" animBg="1" advAuto="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Manejo terapéutico"/>
          <p:cNvSpPr txBox="1">
            <a:spLocks noGrp="1"/>
          </p:cNvSpPr>
          <p:nvPr>
            <p:ph type="title"/>
          </p:nvPr>
        </p:nvSpPr>
        <p:spPr>
          <a:xfrm>
            <a:off x="628650" y="311150"/>
            <a:ext cx="10515600" cy="1325563"/>
          </a:xfrm>
          <a:prstGeom prst="rect">
            <a:avLst/>
          </a:prstGeom>
        </p:spPr>
        <p:txBody>
          <a:bodyPr/>
          <a:lstStyle>
            <a:lvl1pPr>
              <a:defRPr sz="4500" b="1">
                <a:latin typeface="American Typewriter"/>
                <a:ea typeface="American Typewriter"/>
                <a:cs typeface="American Typewriter"/>
                <a:sym typeface="American Typewriter"/>
              </a:defRPr>
            </a:lvl1pPr>
          </a:lstStyle>
          <a:p>
            <a:r>
              <a:rPr>
                <a:latin typeface="Montserrat" panose="00000500000000000000" pitchFamily="50" charset="0"/>
              </a:rPr>
              <a:t>Manejo terapéutico</a:t>
            </a:r>
          </a:p>
        </p:txBody>
      </p:sp>
      <p:sp>
        <p:nvSpPr>
          <p:cNvPr id="430" name="Therapeutic Apheresis and Dialysis 15(6):522–531"/>
          <p:cNvSpPr txBox="1"/>
          <p:nvPr/>
        </p:nvSpPr>
        <p:spPr>
          <a:xfrm>
            <a:off x="9535902" y="5349866"/>
            <a:ext cx="2313198" cy="7239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defTabSz="321457">
              <a:lnSpc>
                <a:spcPts val="2812"/>
              </a:lnSpc>
              <a:defRPr sz="1000" b="0">
                <a:latin typeface="American Typewriter"/>
                <a:ea typeface="American Typewriter"/>
                <a:cs typeface="American Typewriter"/>
                <a:sym typeface="American Typewriter"/>
              </a:defRPr>
            </a:pPr>
            <a:r>
              <a:rPr sz="703" dirty="0">
                <a:latin typeface="Montserrat" panose="00000500000000000000" pitchFamily="50" charset="0"/>
              </a:rPr>
              <a:t>Therapeutic Apheresis and Dialysis 15(6):522–531</a:t>
            </a:r>
          </a:p>
          <a:p>
            <a:pPr algn="r" defTabSz="321457">
              <a:lnSpc>
                <a:spcPts val="2812"/>
              </a:lnSpc>
              <a:defRPr sz="1000" b="0">
                <a:latin typeface="American Typewriter"/>
                <a:ea typeface="American Typewriter"/>
                <a:cs typeface="American Typewriter"/>
                <a:sym typeface="American Typewriter"/>
              </a:defRPr>
            </a:pPr>
            <a:endParaRPr sz="703" dirty="0">
              <a:latin typeface="Montserrat" panose="00000500000000000000" pitchFamily="50" charset="0"/>
            </a:endParaRPr>
          </a:p>
        </p:txBody>
      </p:sp>
      <p:pic>
        <p:nvPicPr>
          <p:cNvPr id="431" name="Imagen" descr="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5027" y="1690688"/>
            <a:ext cx="8001000" cy="2678906"/>
          </a:xfrm>
          <a:prstGeom prst="rect">
            <a:avLst/>
          </a:prstGeom>
          <a:ln w="12700">
            <a:miter lim="400000"/>
          </a:ln>
        </p:spPr>
      </p:pic>
    </p:spTree>
    <p:extLst>
      <p:ext uri="{BB962C8B-B14F-4D97-AF65-F5344CB8AC3E}">
        <p14:creationId xmlns:p14="http://schemas.microsoft.com/office/powerpoint/2010/main" val="4199649272"/>
      </p:ext>
    </p:extLst>
  </p:cSld>
  <p:clrMapOvr>
    <a:masterClrMapping/>
  </p:clrMapOvr>
  <mc:AlternateContent xmlns:mc="http://schemas.openxmlformats.org/markup-compatibility/2006" xmlns:p14="http://schemas.microsoft.com/office/powerpoint/2010/main">
    <mc:Choice Requires="p14">
      <p:transition spd="med" p14:dur="699">
        <p:push/>
      </p:transition>
    </mc:Choice>
    <mc:Fallback xmlns="" xmlns:m="http://schemas.openxmlformats.org/officeDocument/2006/math" xmlns:a14="http://schemas.microsoft.com/office/drawing/2010/main">
      <p:transition spd="fast">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Algorítmo final"/>
          <p:cNvSpPr txBox="1">
            <a:spLocks noGrp="1"/>
          </p:cNvSpPr>
          <p:nvPr>
            <p:ph type="title"/>
          </p:nvPr>
        </p:nvSpPr>
        <p:spPr>
          <a:prstGeom prst="rect">
            <a:avLst/>
          </a:prstGeom>
        </p:spPr>
        <p:txBody>
          <a:bodyPr/>
          <a:lstStyle>
            <a:lvl1pPr>
              <a:defRPr sz="4500" b="1">
                <a:latin typeface="American Typewriter"/>
                <a:ea typeface="American Typewriter"/>
                <a:cs typeface="American Typewriter"/>
                <a:sym typeface="American Typewriter"/>
              </a:defRPr>
            </a:lvl1pPr>
          </a:lstStyle>
          <a:p>
            <a:r>
              <a:rPr dirty="0">
                <a:latin typeface="Montserrat" panose="00000500000000000000" pitchFamily="50" charset="0"/>
              </a:rPr>
              <a:t>Algor</a:t>
            </a:r>
            <a:r>
              <a:rPr lang="es-CO" dirty="0">
                <a:latin typeface="Montserrat" panose="00000500000000000000" pitchFamily="50" charset="0"/>
              </a:rPr>
              <a:t>i</a:t>
            </a:r>
            <a:r>
              <a:rPr dirty="0" err="1">
                <a:latin typeface="Montserrat" panose="00000500000000000000" pitchFamily="50" charset="0"/>
              </a:rPr>
              <a:t>tmo</a:t>
            </a:r>
            <a:r>
              <a:rPr dirty="0">
                <a:latin typeface="Montserrat" panose="00000500000000000000" pitchFamily="50" charset="0"/>
              </a:rPr>
              <a:t> final</a:t>
            </a:r>
          </a:p>
        </p:txBody>
      </p:sp>
      <p:pic>
        <p:nvPicPr>
          <p:cNvPr id="445" name="Imagen" descr="Imagen"/>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19525" y="1690688"/>
            <a:ext cx="8372475" cy="4079678"/>
          </a:xfrm>
          <a:prstGeom prst="rect">
            <a:avLst/>
          </a:prstGeom>
          <a:ln w="12700">
            <a:miter lim="400000"/>
          </a:ln>
        </p:spPr>
      </p:pic>
    </p:spTree>
    <p:extLst>
      <p:ext uri="{BB962C8B-B14F-4D97-AF65-F5344CB8AC3E}">
        <p14:creationId xmlns:p14="http://schemas.microsoft.com/office/powerpoint/2010/main" val="2453558110"/>
      </p:ext>
    </p:extLst>
  </p:cSld>
  <p:clrMapOvr>
    <a:masterClrMapping/>
  </p:clrMapOvr>
  <mc:AlternateContent xmlns:mc="http://schemas.openxmlformats.org/markup-compatibility/2006" xmlns:p14="http://schemas.microsoft.com/office/powerpoint/2010/main">
    <mc:Choice Requires="p14">
      <p:transition spd="med" p14:dur="699">
        <p:push/>
      </p:transition>
    </mc:Choice>
    <mc:Fallback xmlns="" xmlns:m="http://schemas.openxmlformats.org/officeDocument/2006/math" xmlns:a14="http://schemas.microsoft.com/office/drawing/2010/main">
      <p:transition spd="fast">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Algorítmo final"/>
          <p:cNvSpPr txBox="1">
            <a:spLocks noGrp="1"/>
          </p:cNvSpPr>
          <p:nvPr>
            <p:ph type="title"/>
          </p:nvPr>
        </p:nvSpPr>
        <p:spPr>
          <a:prstGeom prst="rect">
            <a:avLst/>
          </a:prstGeom>
        </p:spPr>
        <p:txBody>
          <a:bodyPr/>
          <a:lstStyle>
            <a:lvl1pPr>
              <a:defRPr sz="4500" b="1">
                <a:latin typeface="American Typewriter"/>
                <a:ea typeface="American Typewriter"/>
                <a:cs typeface="American Typewriter"/>
                <a:sym typeface="American Typewriter"/>
              </a:defRPr>
            </a:lvl1pPr>
          </a:lstStyle>
          <a:p>
            <a:r>
              <a:rPr dirty="0" err="1">
                <a:latin typeface="Montserrat" panose="00000500000000000000" pitchFamily="50" charset="0"/>
              </a:rPr>
              <a:t>Algorítmo</a:t>
            </a:r>
            <a:r>
              <a:rPr dirty="0">
                <a:latin typeface="Montserrat" panose="00000500000000000000" pitchFamily="50" charset="0"/>
              </a:rPr>
              <a:t> final</a:t>
            </a:r>
          </a:p>
        </p:txBody>
      </p:sp>
      <p:pic>
        <p:nvPicPr>
          <p:cNvPr id="449" name="Imagen" descr="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21273" y="1299813"/>
            <a:ext cx="8670727" cy="4955977"/>
          </a:xfrm>
          <a:prstGeom prst="rect">
            <a:avLst/>
          </a:prstGeom>
          <a:ln w="12700">
            <a:miter lim="400000"/>
          </a:ln>
        </p:spPr>
      </p:pic>
    </p:spTree>
    <p:extLst>
      <p:ext uri="{BB962C8B-B14F-4D97-AF65-F5344CB8AC3E}">
        <p14:creationId xmlns:p14="http://schemas.microsoft.com/office/powerpoint/2010/main" val="1742141376"/>
      </p:ext>
    </p:extLst>
  </p:cSld>
  <p:clrMapOvr>
    <a:masterClrMapping/>
  </p:clrMapOvr>
  <mc:AlternateContent xmlns:mc="http://schemas.openxmlformats.org/markup-compatibility/2006" xmlns:p14="http://schemas.microsoft.com/office/powerpoint/2010/main">
    <mc:Choice Requires="p14">
      <p:transition spd="med" p14:dur="699">
        <p:cover dir="d"/>
      </p:transition>
    </mc:Choice>
    <mc:Fallback xmlns="" xmlns:m="http://schemas.openxmlformats.org/officeDocument/2006/math" xmlns:a14="http://schemas.microsoft.com/office/drawing/2010/main">
      <p:transition spd="fast">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3" name="Imagen" descr="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77634" y="737090"/>
            <a:ext cx="3957761" cy="4625579"/>
          </a:xfrm>
          <a:prstGeom prst="rect">
            <a:avLst/>
          </a:prstGeom>
          <a:ln w="25400">
            <a:solidFill>
              <a:srgbClr val="000000"/>
            </a:solidFill>
            <a:miter lim="400000"/>
          </a:ln>
        </p:spPr>
      </p:pic>
      <p:sp>
        <p:nvSpPr>
          <p:cNvPr id="454" name="Crisis tiroideas"/>
          <p:cNvSpPr txBox="1">
            <a:spLocks noGrp="1"/>
          </p:cNvSpPr>
          <p:nvPr>
            <p:ph type="ctrTitle"/>
          </p:nvPr>
        </p:nvSpPr>
        <p:spPr>
          <a:xfrm>
            <a:off x="5713343" y="5362669"/>
            <a:ext cx="6060722" cy="729962"/>
          </a:xfrm>
          <a:prstGeom prst="rect">
            <a:avLst/>
          </a:prstGeom>
          <a:solidFill>
            <a:schemeClr val="accent1">
              <a:lumOff val="-13575"/>
            </a:schemeClr>
          </a:solidFill>
        </p:spPr>
        <p:txBody>
          <a:bodyPr>
            <a:normAutofit fontScale="90000"/>
          </a:bodyPr>
          <a:lstStyle>
            <a:lvl1pPr>
              <a:defRPr sz="5000" b="1">
                <a:solidFill>
                  <a:srgbClr val="FFFFFF"/>
                </a:solidFill>
                <a:latin typeface="American Typewriter"/>
                <a:ea typeface="American Typewriter"/>
                <a:cs typeface="American Typewriter"/>
                <a:sym typeface="American Typewriter"/>
              </a:defRPr>
            </a:lvl1pPr>
          </a:lstStyle>
          <a:p>
            <a:r>
              <a:rPr dirty="0">
                <a:latin typeface="Montserrat" panose="00000500000000000000" pitchFamily="50" charset="0"/>
              </a:rPr>
              <a:t>Crisis </a:t>
            </a:r>
            <a:r>
              <a:rPr dirty="0" err="1">
                <a:latin typeface="Montserrat" panose="00000500000000000000" pitchFamily="50" charset="0"/>
              </a:rPr>
              <a:t>tiroideas</a:t>
            </a:r>
            <a:endParaRPr dirty="0">
              <a:latin typeface="Montserrat" panose="00000500000000000000" pitchFamily="50" charset="0"/>
            </a:endParaRPr>
          </a:p>
        </p:txBody>
      </p:sp>
    </p:spTree>
    <p:extLst>
      <p:ext uri="{BB962C8B-B14F-4D97-AF65-F5344CB8AC3E}">
        <p14:creationId xmlns:p14="http://schemas.microsoft.com/office/powerpoint/2010/main" val="3296216305"/>
      </p:ext>
    </p:extLst>
  </p:cSld>
  <p:clrMapOvr>
    <a:masterClrMapping/>
  </p:clrMapOvr>
  <mc:AlternateContent xmlns:mc="http://schemas.openxmlformats.org/markup-compatibility/2006" xmlns:p14="http://schemas.microsoft.com/office/powerpoint/2010/main">
    <mc:Choice Requires="p14">
      <p:transition spd="med" p14:dur="699">
        <p:cover dir="d"/>
      </p:transition>
    </mc:Choice>
    <mc:Fallback xmlns="" xmlns:m="http://schemas.openxmlformats.org/officeDocument/2006/math" xmlns:a14="http://schemas.microsoft.com/office/drawing/2010/main">
      <p:transition spd="fast">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Imagen" descr="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5998" y="6120784"/>
            <a:ext cx="1646097" cy="501091"/>
          </a:xfrm>
          <a:prstGeom prst="rect">
            <a:avLst/>
          </a:prstGeom>
          <a:ln w="12700">
            <a:miter lim="400000"/>
          </a:ln>
        </p:spPr>
      </p:pic>
      <p:pic>
        <p:nvPicPr>
          <p:cNvPr id="121" name="Imagen" descr="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9100" y="1406247"/>
            <a:ext cx="7705725" cy="4045506"/>
          </a:xfrm>
          <a:prstGeom prst="rect">
            <a:avLst/>
          </a:prstGeom>
          <a:ln w="12700">
            <a:miter lim="400000"/>
          </a:ln>
        </p:spPr>
      </p:pic>
      <p:sp>
        <p:nvSpPr>
          <p:cNvPr id="122" name="Insuficiencia Adrenal"/>
          <p:cNvSpPr txBox="1">
            <a:spLocks noGrp="1"/>
          </p:cNvSpPr>
          <p:nvPr>
            <p:ph type="ctrTitle"/>
          </p:nvPr>
        </p:nvSpPr>
        <p:spPr>
          <a:xfrm>
            <a:off x="4229100" y="1853922"/>
            <a:ext cx="7705724" cy="648226"/>
          </a:xfrm>
          <a:prstGeom prst="rect">
            <a:avLst/>
          </a:prstGeom>
          <a:solidFill>
            <a:srgbClr val="AB1A17"/>
          </a:solidFill>
        </p:spPr>
        <p:txBody>
          <a:bodyPr>
            <a:normAutofit fontScale="90000"/>
          </a:bodyPr>
          <a:lstStyle>
            <a:lvl1pPr>
              <a:defRPr sz="5000" b="1">
                <a:solidFill>
                  <a:srgbClr val="FFFFFF"/>
                </a:solidFill>
                <a:latin typeface="American Typewriter"/>
                <a:ea typeface="American Typewriter"/>
                <a:cs typeface="American Typewriter"/>
                <a:sym typeface="American Typewriter"/>
              </a:defRPr>
            </a:lvl1pPr>
          </a:lstStyle>
          <a:p>
            <a:r>
              <a:rPr dirty="0" err="1">
                <a:latin typeface="Montserrat" panose="00000500000000000000" pitchFamily="50" charset="0"/>
              </a:rPr>
              <a:t>Insuficiencia</a:t>
            </a:r>
            <a:r>
              <a:rPr dirty="0">
                <a:latin typeface="Montserrat" panose="00000500000000000000" pitchFamily="50" charset="0"/>
              </a:rPr>
              <a:t> Adrenal</a:t>
            </a:r>
          </a:p>
        </p:txBody>
      </p:sp>
      <p:sp>
        <p:nvSpPr>
          <p:cNvPr id="123" name="Rectángulo"/>
          <p:cNvSpPr/>
          <p:nvPr/>
        </p:nvSpPr>
        <p:spPr>
          <a:xfrm>
            <a:off x="1471058" y="5754888"/>
            <a:ext cx="2409008" cy="1232883"/>
          </a:xfrm>
          <a:prstGeom prst="rect">
            <a:avLst/>
          </a:prstGeom>
          <a:solidFill>
            <a:srgbClr val="FFFFFF"/>
          </a:solidFill>
          <a:ln w="12700">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Tree>
    <p:extLst>
      <p:ext uri="{BB962C8B-B14F-4D97-AF65-F5344CB8AC3E}">
        <p14:creationId xmlns:p14="http://schemas.microsoft.com/office/powerpoint/2010/main" val="6828474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Generalidades"/>
          <p:cNvSpPr txBox="1">
            <a:spLocks noGrp="1"/>
          </p:cNvSpPr>
          <p:nvPr>
            <p:ph type="title"/>
          </p:nvPr>
        </p:nvSpPr>
        <p:spPr>
          <a:prstGeom prst="rect">
            <a:avLst/>
          </a:prstGeom>
        </p:spPr>
        <p:txBody>
          <a:bodyPr/>
          <a:lstStyle>
            <a:lvl1pPr>
              <a:defRPr sz="4000" b="1">
                <a:latin typeface="American Typewriter"/>
                <a:ea typeface="American Typewriter"/>
                <a:cs typeface="American Typewriter"/>
                <a:sym typeface="American Typewriter"/>
              </a:defRPr>
            </a:lvl1pPr>
          </a:lstStyle>
          <a:p>
            <a:r>
              <a:rPr dirty="0" err="1">
                <a:latin typeface="Montserrat" panose="00000500000000000000" pitchFamily="50" charset="0"/>
              </a:rPr>
              <a:t>Generalidades</a:t>
            </a:r>
            <a:endParaRPr dirty="0">
              <a:latin typeface="Montserrat" panose="00000500000000000000" pitchFamily="50" charset="0"/>
            </a:endParaRPr>
          </a:p>
        </p:txBody>
      </p:sp>
      <p:sp>
        <p:nvSpPr>
          <p:cNvPr id="126" name="Thomas Addison lo describió en 1849 como una anemia de las cápsulas suprarrenales.…"/>
          <p:cNvSpPr txBox="1">
            <a:spLocks noGrp="1"/>
          </p:cNvSpPr>
          <p:nvPr>
            <p:ph type="body" sz="half" idx="1"/>
          </p:nvPr>
        </p:nvSpPr>
        <p:spPr>
          <a:xfrm>
            <a:off x="3794337" y="1267453"/>
            <a:ext cx="7804547" cy="1761010"/>
          </a:xfrm>
          <a:prstGeom prst="rect">
            <a:avLst/>
          </a:prstGeom>
        </p:spPr>
        <p:txBody>
          <a:bodyPr>
            <a:normAutofit fontScale="92500" lnSpcReduction="10000"/>
          </a:bodyPr>
          <a:lstStyle/>
          <a:p>
            <a:pPr marL="284400" indent="-284400" algn="just" defTabSz="373783">
              <a:lnSpc>
                <a:spcPct val="120000"/>
              </a:lnSpc>
              <a:spcBef>
                <a:spcPts val="2672"/>
              </a:spcBef>
              <a:defRPr sz="2184">
                <a:latin typeface="American Typewriter"/>
                <a:ea typeface="American Typewriter"/>
                <a:cs typeface="American Typewriter"/>
                <a:sym typeface="American Typewriter"/>
              </a:defRPr>
            </a:pPr>
            <a:r>
              <a:rPr sz="1600" dirty="0">
                <a:latin typeface="Montserrat" panose="00000500000000000000" pitchFamily="50" charset="0"/>
              </a:rPr>
              <a:t>Thomas Addison lo </a:t>
            </a:r>
            <a:r>
              <a:rPr sz="1600" dirty="0" err="1">
                <a:latin typeface="Montserrat" panose="00000500000000000000" pitchFamily="50" charset="0"/>
              </a:rPr>
              <a:t>describió</a:t>
            </a:r>
            <a:r>
              <a:rPr sz="1600" dirty="0">
                <a:latin typeface="Montserrat" panose="00000500000000000000" pitchFamily="50" charset="0"/>
              </a:rPr>
              <a:t> </a:t>
            </a:r>
            <a:r>
              <a:rPr sz="1600" dirty="0" err="1">
                <a:latin typeface="Montserrat" panose="00000500000000000000" pitchFamily="50" charset="0"/>
              </a:rPr>
              <a:t>en</a:t>
            </a:r>
            <a:r>
              <a:rPr sz="1600" dirty="0">
                <a:latin typeface="Montserrat" panose="00000500000000000000" pitchFamily="50" charset="0"/>
              </a:rPr>
              <a:t> 1849 </a:t>
            </a:r>
            <a:r>
              <a:rPr sz="1600" dirty="0" err="1">
                <a:latin typeface="Montserrat" panose="00000500000000000000" pitchFamily="50" charset="0"/>
              </a:rPr>
              <a:t>como</a:t>
            </a:r>
            <a:r>
              <a:rPr sz="1600" dirty="0">
                <a:latin typeface="Montserrat" panose="00000500000000000000" pitchFamily="50" charset="0"/>
              </a:rPr>
              <a:t> una anemia de las </a:t>
            </a:r>
            <a:r>
              <a:rPr sz="1600" dirty="0" err="1">
                <a:latin typeface="Montserrat" panose="00000500000000000000" pitchFamily="50" charset="0"/>
              </a:rPr>
              <a:t>cápsulas</a:t>
            </a:r>
            <a:r>
              <a:rPr sz="1600" dirty="0">
                <a:latin typeface="Montserrat" panose="00000500000000000000" pitchFamily="50" charset="0"/>
              </a:rPr>
              <a:t> </a:t>
            </a:r>
            <a:r>
              <a:rPr sz="1600" dirty="0" err="1">
                <a:latin typeface="Montserrat" panose="00000500000000000000" pitchFamily="50" charset="0"/>
              </a:rPr>
              <a:t>suprarrenales</a:t>
            </a:r>
            <a:r>
              <a:rPr sz="1600" dirty="0">
                <a:latin typeface="Montserrat" panose="00000500000000000000" pitchFamily="50" charset="0"/>
              </a:rPr>
              <a:t>.</a:t>
            </a:r>
          </a:p>
          <a:p>
            <a:pPr marL="284400" indent="-284400" algn="just" defTabSz="373783">
              <a:lnSpc>
                <a:spcPct val="120000"/>
              </a:lnSpc>
              <a:spcBef>
                <a:spcPts val="2672"/>
              </a:spcBef>
              <a:defRPr sz="2184">
                <a:latin typeface="American Typewriter"/>
                <a:ea typeface="American Typewriter"/>
                <a:cs typeface="American Typewriter"/>
                <a:sym typeface="American Typewriter"/>
              </a:defRPr>
            </a:pPr>
            <a:r>
              <a:rPr sz="1600" dirty="0">
                <a:latin typeface="Montserrat" panose="00000500000000000000" pitchFamily="50" charset="0"/>
              </a:rPr>
              <a:t>1855: dos </a:t>
            </a:r>
            <a:r>
              <a:rPr sz="1600" dirty="0" err="1">
                <a:latin typeface="Montserrat" panose="00000500000000000000" pitchFamily="50" charset="0"/>
              </a:rPr>
              <a:t>casos</a:t>
            </a:r>
            <a:r>
              <a:rPr sz="1600" dirty="0">
                <a:latin typeface="Montserrat" panose="00000500000000000000" pitchFamily="50" charset="0"/>
              </a:rPr>
              <a:t> de </a:t>
            </a:r>
            <a:r>
              <a:rPr sz="1600" dirty="0" err="1">
                <a:latin typeface="Montserrat" panose="00000500000000000000" pitchFamily="50" charset="0"/>
              </a:rPr>
              <a:t>insuficiencia</a:t>
            </a:r>
            <a:r>
              <a:rPr sz="1600" dirty="0">
                <a:latin typeface="Montserrat" panose="00000500000000000000" pitchFamily="50" charset="0"/>
              </a:rPr>
              <a:t> adrenal </a:t>
            </a:r>
            <a:r>
              <a:rPr sz="1600" dirty="0" err="1">
                <a:latin typeface="Montserrat" panose="00000500000000000000" pitchFamily="50" charset="0"/>
              </a:rPr>
              <a:t>crónica</a:t>
            </a:r>
            <a:r>
              <a:rPr sz="1600" dirty="0">
                <a:latin typeface="Montserrat" panose="00000500000000000000" pitchFamily="50" charset="0"/>
              </a:rPr>
              <a:t> (</a:t>
            </a:r>
            <a:r>
              <a:rPr sz="1600" dirty="0" err="1">
                <a:latin typeface="Montserrat" panose="00000500000000000000" pitchFamily="50" charset="0"/>
              </a:rPr>
              <a:t>debilidad</a:t>
            </a:r>
            <a:r>
              <a:rPr sz="1600" dirty="0">
                <a:latin typeface="Montserrat" panose="00000500000000000000" pitchFamily="50" charset="0"/>
              </a:rPr>
              <a:t>, </a:t>
            </a:r>
            <a:r>
              <a:rPr sz="1600" dirty="0" err="1">
                <a:latin typeface="Montserrat" panose="00000500000000000000" pitchFamily="50" charset="0"/>
              </a:rPr>
              <a:t>fatiga</a:t>
            </a:r>
            <a:r>
              <a:rPr sz="1600" dirty="0">
                <a:latin typeface="Montserrat" panose="00000500000000000000" pitchFamily="50" charset="0"/>
              </a:rPr>
              <a:t>, anorexia, dolor abdominal, </a:t>
            </a:r>
            <a:r>
              <a:rPr sz="1600" dirty="0" err="1">
                <a:latin typeface="Montserrat" panose="00000500000000000000" pitchFamily="50" charset="0"/>
              </a:rPr>
              <a:t>pérdida</a:t>
            </a:r>
            <a:r>
              <a:rPr sz="1600" dirty="0">
                <a:latin typeface="Montserrat" panose="00000500000000000000" pitchFamily="50" charset="0"/>
              </a:rPr>
              <a:t> de peso, </a:t>
            </a:r>
            <a:r>
              <a:rPr sz="1600" dirty="0" err="1">
                <a:latin typeface="Montserrat" panose="00000500000000000000" pitchFamily="50" charset="0"/>
              </a:rPr>
              <a:t>hipotensión</a:t>
            </a:r>
            <a:r>
              <a:rPr sz="1600" dirty="0">
                <a:latin typeface="Montserrat" panose="00000500000000000000" pitchFamily="50" charset="0"/>
              </a:rPr>
              <a:t> </a:t>
            </a:r>
            <a:r>
              <a:rPr sz="1600" dirty="0" err="1">
                <a:latin typeface="Montserrat" panose="00000500000000000000" pitchFamily="50" charset="0"/>
              </a:rPr>
              <a:t>ortostática</a:t>
            </a:r>
            <a:r>
              <a:rPr sz="1600" dirty="0">
                <a:latin typeface="Montserrat" panose="00000500000000000000" pitchFamily="50" charset="0"/>
              </a:rPr>
              <a:t>, </a:t>
            </a:r>
            <a:r>
              <a:rPr sz="1600" dirty="0" err="1">
                <a:latin typeface="Montserrat" panose="00000500000000000000" pitchFamily="50" charset="0"/>
              </a:rPr>
              <a:t>hiperpigmentación</a:t>
            </a:r>
            <a:r>
              <a:rPr sz="1600" dirty="0">
                <a:latin typeface="Montserrat" panose="00000500000000000000" pitchFamily="50" charset="0"/>
              </a:rPr>
              <a:t>).</a:t>
            </a:r>
          </a:p>
        </p:txBody>
      </p:sp>
      <p:pic>
        <p:nvPicPr>
          <p:cNvPr id="129" name="Imagen" descr="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610" y="3028463"/>
            <a:ext cx="3201221" cy="3227036"/>
          </a:xfrm>
          <a:prstGeom prst="rect">
            <a:avLst/>
          </a:prstGeom>
          <a:ln w="25400">
            <a:solidFill>
              <a:srgbClr val="000000"/>
            </a:solidFill>
            <a:miter lim="400000"/>
          </a:ln>
        </p:spPr>
      </p:pic>
    </p:spTree>
    <p:extLst>
      <p:ext uri="{BB962C8B-B14F-4D97-AF65-F5344CB8AC3E}">
        <p14:creationId xmlns:p14="http://schemas.microsoft.com/office/powerpoint/2010/main" val="3004621762"/>
      </p:ext>
    </p:extLst>
  </p:cSld>
  <p:clrMapOvr>
    <a:masterClrMapping/>
  </p:clrMapOvr>
  <mc:AlternateContent xmlns:mc="http://schemas.openxmlformats.org/markup-compatibility/2006" xmlns:p14="http://schemas.microsoft.com/office/powerpoint/2010/main">
    <mc:Choice Requires="p14">
      <p:transition spd="slow" p14:dur="800">
        <p14:prism/>
      </p:transition>
    </mc:Choice>
    <mc:Fallback xmlns="" xmlns:m="http://schemas.openxmlformats.org/officeDocument/2006/math" xmlns:a14="http://schemas.microsoft.com/office/drawing/2010/main">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Glándulas suprarrenales"/>
          <p:cNvSpPr txBox="1">
            <a:spLocks noGrp="1"/>
          </p:cNvSpPr>
          <p:nvPr>
            <p:ph type="title"/>
          </p:nvPr>
        </p:nvSpPr>
        <p:spPr>
          <a:xfrm>
            <a:off x="523875" y="231053"/>
            <a:ext cx="10515600" cy="1325563"/>
          </a:xfrm>
          <a:prstGeom prst="rect">
            <a:avLst/>
          </a:prstGeom>
        </p:spPr>
        <p:txBody>
          <a:bodyPr/>
          <a:lstStyle>
            <a:lvl1pPr>
              <a:defRPr sz="4000" b="1">
                <a:latin typeface="American Typewriter"/>
                <a:ea typeface="American Typewriter"/>
                <a:cs typeface="American Typewriter"/>
                <a:sym typeface="American Typewriter"/>
              </a:defRPr>
            </a:lvl1pPr>
          </a:lstStyle>
          <a:p>
            <a:r>
              <a:rPr dirty="0" err="1">
                <a:latin typeface="Montserrat" panose="00000500000000000000" pitchFamily="50" charset="0"/>
              </a:rPr>
              <a:t>Glándulas</a:t>
            </a:r>
            <a:r>
              <a:rPr dirty="0">
                <a:latin typeface="Montserrat" panose="00000500000000000000" pitchFamily="50" charset="0"/>
              </a:rPr>
              <a:t> </a:t>
            </a:r>
            <a:r>
              <a:rPr dirty="0" err="1">
                <a:latin typeface="Montserrat" panose="00000500000000000000" pitchFamily="50" charset="0"/>
              </a:rPr>
              <a:t>suprarrenales</a:t>
            </a:r>
            <a:endParaRPr dirty="0">
              <a:latin typeface="Montserrat" panose="00000500000000000000" pitchFamily="50" charset="0"/>
            </a:endParaRPr>
          </a:p>
        </p:txBody>
      </p:sp>
      <p:sp>
        <p:nvSpPr>
          <p:cNvPr id="133" name="Irrigadas por A. Frénica inferior, A. suprarrenal media y A. polar superior renal…"/>
          <p:cNvSpPr txBox="1">
            <a:spLocks noGrp="1"/>
          </p:cNvSpPr>
          <p:nvPr>
            <p:ph type="body" sz="quarter" idx="1"/>
          </p:nvPr>
        </p:nvSpPr>
        <p:spPr>
          <a:xfrm>
            <a:off x="4267692" y="1674346"/>
            <a:ext cx="7490031" cy="878989"/>
          </a:xfrm>
          <a:prstGeom prst="rect">
            <a:avLst/>
          </a:prstGeom>
        </p:spPr>
        <p:txBody>
          <a:bodyPr>
            <a:normAutofit fontScale="62500" lnSpcReduction="20000"/>
          </a:bodyPr>
          <a:lstStyle/>
          <a:p>
            <a:pPr marL="271899" indent="-271899" algn="just" defTabSz="357353">
              <a:lnSpc>
                <a:spcPct val="120000"/>
              </a:lnSpc>
              <a:spcBef>
                <a:spcPts val="2531"/>
              </a:spcBef>
              <a:defRPr sz="2088">
                <a:latin typeface="American Typewriter"/>
                <a:ea typeface="American Typewriter"/>
                <a:cs typeface="American Typewriter"/>
                <a:sym typeface="American Typewriter"/>
              </a:defRPr>
            </a:pPr>
            <a:r>
              <a:rPr dirty="0" err="1">
                <a:latin typeface="Montserrat" panose="00000500000000000000" pitchFamily="50" charset="0"/>
              </a:rPr>
              <a:t>Irrigadas</a:t>
            </a:r>
            <a:r>
              <a:rPr dirty="0">
                <a:latin typeface="Montserrat" panose="00000500000000000000" pitchFamily="50" charset="0"/>
              </a:rPr>
              <a:t> por A. </a:t>
            </a:r>
            <a:r>
              <a:rPr dirty="0" err="1">
                <a:latin typeface="Montserrat" panose="00000500000000000000" pitchFamily="50" charset="0"/>
              </a:rPr>
              <a:t>Frénica</a:t>
            </a:r>
            <a:r>
              <a:rPr dirty="0">
                <a:latin typeface="Montserrat" panose="00000500000000000000" pitchFamily="50" charset="0"/>
              </a:rPr>
              <a:t> inferior, A. </a:t>
            </a:r>
            <a:r>
              <a:rPr dirty="0" err="1">
                <a:latin typeface="Montserrat" panose="00000500000000000000" pitchFamily="50" charset="0"/>
              </a:rPr>
              <a:t>suprarrenal</a:t>
            </a:r>
            <a:r>
              <a:rPr dirty="0">
                <a:latin typeface="Montserrat" panose="00000500000000000000" pitchFamily="50" charset="0"/>
              </a:rPr>
              <a:t> media y A. polar superior renal</a:t>
            </a:r>
          </a:p>
          <a:p>
            <a:pPr marL="271899" indent="-271899" algn="just" defTabSz="357353">
              <a:lnSpc>
                <a:spcPct val="120000"/>
              </a:lnSpc>
              <a:spcBef>
                <a:spcPts val="2531"/>
              </a:spcBef>
              <a:defRPr sz="2088">
                <a:latin typeface="American Typewriter"/>
                <a:ea typeface="American Typewriter"/>
                <a:cs typeface="American Typewriter"/>
                <a:sym typeface="American Typewriter"/>
              </a:defRPr>
            </a:pPr>
            <a:r>
              <a:rPr dirty="0">
                <a:latin typeface="Montserrat" panose="00000500000000000000" pitchFamily="50" charset="0"/>
              </a:rPr>
              <a:t>Polo superior de </a:t>
            </a:r>
            <a:r>
              <a:rPr dirty="0" err="1">
                <a:latin typeface="Montserrat" panose="00000500000000000000" pitchFamily="50" charset="0"/>
              </a:rPr>
              <a:t>cada</a:t>
            </a:r>
            <a:r>
              <a:rPr dirty="0">
                <a:latin typeface="Montserrat" panose="00000500000000000000" pitchFamily="50" charset="0"/>
              </a:rPr>
              <a:t> </a:t>
            </a:r>
            <a:r>
              <a:rPr dirty="0" err="1">
                <a:latin typeface="Montserrat" panose="00000500000000000000" pitchFamily="50" charset="0"/>
              </a:rPr>
              <a:t>riñón</a:t>
            </a:r>
            <a:r>
              <a:rPr dirty="0">
                <a:latin typeface="Montserrat" panose="00000500000000000000" pitchFamily="50" charset="0"/>
              </a:rPr>
              <a:t>, 6-8gr. </a:t>
            </a:r>
            <a:r>
              <a:rPr dirty="0" err="1">
                <a:latin typeface="Montserrat" panose="00000500000000000000" pitchFamily="50" charset="0"/>
              </a:rPr>
              <a:t>Retroperitoneo</a:t>
            </a:r>
            <a:endParaRPr dirty="0">
              <a:latin typeface="Montserrat" panose="00000500000000000000" pitchFamily="50" charset="0"/>
            </a:endParaRPr>
          </a:p>
        </p:txBody>
      </p:sp>
      <p:sp>
        <p:nvSpPr>
          <p:cNvPr id="134" name="Corteza adrenal"/>
          <p:cNvSpPr/>
          <p:nvPr/>
        </p:nvSpPr>
        <p:spPr>
          <a:xfrm>
            <a:off x="4612775" y="2999909"/>
            <a:ext cx="2887228" cy="526050"/>
          </a:xfrm>
          <a:prstGeom prst="rect">
            <a:avLst/>
          </a:prstGeom>
          <a:solidFill>
            <a:schemeClr val="accent5">
              <a:lumOff val="-29866"/>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200">
                <a:solidFill>
                  <a:srgbClr val="FFFFFF"/>
                </a:solidFill>
                <a:latin typeface="American Typewriter"/>
                <a:ea typeface="American Typewriter"/>
                <a:cs typeface="American Typewriter"/>
                <a:sym typeface="American Typewriter"/>
              </a:defRPr>
            </a:lvl1pPr>
          </a:lstStyle>
          <a:p>
            <a:r>
              <a:rPr sz="1547">
                <a:latin typeface="Montserrat" panose="00000500000000000000" pitchFamily="50" charset="0"/>
              </a:rPr>
              <a:t>Corteza adrenal</a:t>
            </a:r>
          </a:p>
        </p:txBody>
      </p:sp>
      <p:sp>
        <p:nvSpPr>
          <p:cNvPr id="135" name="Aldosterona - Mineralcorticoide (zona glomerular)"/>
          <p:cNvSpPr txBox="1"/>
          <p:nvPr/>
        </p:nvSpPr>
        <p:spPr>
          <a:xfrm>
            <a:off x="8394682" y="2999909"/>
            <a:ext cx="3164293" cy="5260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normAutofit fontScale="92500" lnSpcReduction="10000"/>
          </a:bodyPr>
          <a:lstStyle>
            <a:lvl1pPr algn="just" defTabSz="496570">
              <a:lnSpc>
                <a:spcPct val="120000"/>
              </a:lnSpc>
              <a:spcBef>
                <a:spcPts val="3500"/>
              </a:spcBef>
              <a:defRPr sz="2040" b="0">
                <a:latin typeface="American Typewriter"/>
                <a:ea typeface="American Typewriter"/>
                <a:cs typeface="American Typewriter"/>
                <a:sym typeface="American Typewriter"/>
              </a:defRPr>
            </a:lvl1pPr>
          </a:lstStyle>
          <a:p>
            <a:r>
              <a:rPr sz="1434">
                <a:latin typeface="Montserrat" panose="00000500000000000000" pitchFamily="50" charset="0"/>
              </a:rPr>
              <a:t>Aldosterona - Mineralcorticoide (zona glomerular)</a:t>
            </a:r>
          </a:p>
        </p:txBody>
      </p:sp>
      <p:sp>
        <p:nvSpPr>
          <p:cNvPr id="136" name="Cortisol - Glucocorticoide (Zona fasciculada y zona reticularis)"/>
          <p:cNvSpPr txBox="1"/>
          <p:nvPr/>
        </p:nvSpPr>
        <p:spPr>
          <a:xfrm>
            <a:off x="8394682" y="3607128"/>
            <a:ext cx="3164293" cy="5260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normAutofit fontScale="92500" lnSpcReduction="10000"/>
          </a:bodyPr>
          <a:lstStyle>
            <a:lvl1pPr algn="just" defTabSz="496570">
              <a:lnSpc>
                <a:spcPct val="120000"/>
              </a:lnSpc>
              <a:spcBef>
                <a:spcPts val="3500"/>
              </a:spcBef>
              <a:defRPr sz="2040" b="0">
                <a:latin typeface="American Typewriter"/>
                <a:ea typeface="American Typewriter"/>
                <a:cs typeface="American Typewriter"/>
                <a:sym typeface="American Typewriter"/>
              </a:defRPr>
            </a:lvl1pPr>
          </a:lstStyle>
          <a:p>
            <a:r>
              <a:rPr sz="1434">
                <a:latin typeface="Montserrat" panose="00000500000000000000" pitchFamily="50" charset="0"/>
              </a:rPr>
              <a:t>Cortisol - Glucocorticoide (Zona fasciculada y zona reticularis)</a:t>
            </a:r>
          </a:p>
        </p:txBody>
      </p:sp>
      <p:sp>
        <p:nvSpPr>
          <p:cNvPr id="137" name="Andrógenos - Corteza (zona reticularis)"/>
          <p:cNvSpPr txBox="1"/>
          <p:nvPr/>
        </p:nvSpPr>
        <p:spPr>
          <a:xfrm>
            <a:off x="8394682" y="4214347"/>
            <a:ext cx="3644918" cy="5260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normAutofit fontScale="92500"/>
          </a:bodyPr>
          <a:lstStyle>
            <a:lvl1pPr algn="just" defTabSz="508254">
              <a:lnSpc>
                <a:spcPct val="120000"/>
              </a:lnSpc>
              <a:spcBef>
                <a:spcPts val="3600"/>
              </a:spcBef>
              <a:defRPr sz="2088" b="0">
                <a:latin typeface="American Typewriter"/>
                <a:ea typeface="American Typewriter"/>
                <a:cs typeface="American Typewriter"/>
                <a:sym typeface="American Typewriter"/>
              </a:defRPr>
            </a:lvl1pPr>
          </a:lstStyle>
          <a:p>
            <a:r>
              <a:rPr sz="1468">
                <a:latin typeface="Montserrat" panose="00000500000000000000" pitchFamily="50" charset="0"/>
              </a:rPr>
              <a:t>Andrógenos - Corteza (zona reticularis)</a:t>
            </a:r>
          </a:p>
        </p:txBody>
      </p:sp>
      <p:sp>
        <p:nvSpPr>
          <p:cNvPr id="140" name="Médula adrenal"/>
          <p:cNvSpPr/>
          <p:nvPr/>
        </p:nvSpPr>
        <p:spPr>
          <a:xfrm>
            <a:off x="4612775" y="5129501"/>
            <a:ext cx="2887228" cy="526049"/>
          </a:xfrm>
          <a:prstGeom prst="rect">
            <a:avLst/>
          </a:prstGeom>
          <a:solidFill>
            <a:schemeClr val="accent5">
              <a:lumOff val="-29866"/>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200">
                <a:solidFill>
                  <a:srgbClr val="FFFFFF"/>
                </a:solidFill>
                <a:latin typeface="American Typewriter"/>
                <a:ea typeface="American Typewriter"/>
                <a:cs typeface="American Typewriter"/>
                <a:sym typeface="American Typewriter"/>
              </a:defRPr>
            </a:lvl1pPr>
          </a:lstStyle>
          <a:p>
            <a:r>
              <a:rPr sz="1547">
                <a:latin typeface="Montserrat" panose="00000500000000000000" pitchFamily="50" charset="0"/>
              </a:rPr>
              <a:t>Médula adrenal</a:t>
            </a:r>
          </a:p>
        </p:txBody>
      </p:sp>
      <p:sp>
        <p:nvSpPr>
          <p:cNvPr id="141" name="Células cromafines, catecolaminas, sinapsis, SNA preganglionar"/>
          <p:cNvSpPr txBox="1"/>
          <p:nvPr/>
        </p:nvSpPr>
        <p:spPr>
          <a:xfrm>
            <a:off x="8394682" y="5129501"/>
            <a:ext cx="3164293" cy="5260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normAutofit fontScale="92500" lnSpcReduction="10000"/>
          </a:bodyPr>
          <a:lstStyle>
            <a:lvl1pPr algn="just" defTabSz="496570">
              <a:lnSpc>
                <a:spcPct val="120000"/>
              </a:lnSpc>
              <a:spcBef>
                <a:spcPts val="3500"/>
              </a:spcBef>
              <a:defRPr sz="2040" b="0">
                <a:latin typeface="American Typewriter"/>
                <a:ea typeface="American Typewriter"/>
                <a:cs typeface="American Typewriter"/>
                <a:sym typeface="American Typewriter"/>
              </a:defRPr>
            </a:lvl1pPr>
          </a:lstStyle>
          <a:p>
            <a:r>
              <a:rPr sz="1434">
                <a:latin typeface="Montserrat" panose="00000500000000000000" pitchFamily="50" charset="0"/>
              </a:rPr>
              <a:t>Células cromafines, catecolaminas, sinapsis, SNA preganglionar</a:t>
            </a:r>
          </a:p>
        </p:txBody>
      </p:sp>
    </p:spTree>
    <p:extLst>
      <p:ext uri="{BB962C8B-B14F-4D97-AF65-F5344CB8AC3E}">
        <p14:creationId xmlns:p14="http://schemas.microsoft.com/office/powerpoint/2010/main" val="1716204561"/>
      </p:ext>
    </p:extLst>
  </p:cSld>
  <p:clrMapOvr>
    <a:masterClrMapping/>
  </p:clrMapOvr>
  <mc:AlternateContent xmlns:mc="http://schemas.openxmlformats.org/markup-compatibility/2006" xmlns:p14="http://schemas.microsoft.com/office/powerpoint/2010/main">
    <mc:Choice Requires="p14">
      <p:transition spd="slow" p14:dur="800">
        <p14:prism/>
      </p:transition>
    </mc:Choice>
    <mc:Fallback xmlns="" xmlns:m="http://schemas.openxmlformats.org/officeDocument/2006/math" xmlns:a14="http://schemas.microsoft.com/office/drawing/2010/main">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Glándulas suprarrenales"/>
          <p:cNvSpPr txBox="1">
            <a:spLocks noGrp="1"/>
          </p:cNvSpPr>
          <p:nvPr>
            <p:ph type="title"/>
          </p:nvPr>
        </p:nvSpPr>
        <p:spPr>
          <a:prstGeom prst="rect">
            <a:avLst/>
          </a:prstGeom>
        </p:spPr>
        <p:txBody>
          <a:bodyPr/>
          <a:lstStyle>
            <a:lvl1pPr>
              <a:defRPr sz="4000" b="1">
                <a:latin typeface="American Typewriter"/>
                <a:ea typeface="American Typewriter"/>
                <a:cs typeface="American Typewriter"/>
                <a:sym typeface="American Typewriter"/>
              </a:defRPr>
            </a:lvl1pPr>
          </a:lstStyle>
          <a:p>
            <a:r>
              <a:t>Glándulas suprarrenales</a:t>
            </a:r>
          </a:p>
        </p:txBody>
      </p:sp>
      <p:sp>
        <p:nvSpPr>
          <p:cNvPr id="145" name="Aldosterona —&gt;  Hipovolemia, regulando la PA. Tubulo distal, tubulo colector, favorece reabsorción de Na, excreción Potasio.…"/>
          <p:cNvSpPr txBox="1">
            <a:spLocks noGrp="1"/>
          </p:cNvSpPr>
          <p:nvPr>
            <p:ph type="body" sz="half" idx="1"/>
          </p:nvPr>
        </p:nvSpPr>
        <p:spPr>
          <a:xfrm>
            <a:off x="3780384" y="1690688"/>
            <a:ext cx="7891268" cy="2714889"/>
          </a:xfrm>
          <a:prstGeom prst="rect">
            <a:avLst/>
          </a:prstGeom>
        </p:spPr>
        <p:txBody>
          <a:bodyPr>
            <a:normAutofit fontScale="70000" lnSpcReduction="20000"/>
          </a:bodyPr>
          <a:lstStyle/>
          <a:p>
            <a:pPr marL="281275" indent="-281275" algn="just" defTabSz="369675">
              <a:lnSpc>
                <a:spcPct val="120000"/>
              </a:lnSpc>
              <a:spcBef>
                <a:spcPts val="2601"/>
              </a:spcBef>
              <a:defRPr sz="2159">
                <a:latin typeface="American Typewriter"/>
                <a:ea typeface="American Typewriter"/>
                <a:cs typeface="American Typewriter"/>
                <a:sym typeface="American Typewriter"/>
              </a:defRPr>
            </a:pPr>
            <a:r>
              <a:rPr b="1" dirty="0" err="1"/>
              <a:t>Aldosterona</a:t>
            </a:r>
            <a:r>
              <a:rPr b="1" dirty="0"/>
              <a:t> —&gt;</a:t>
            </a:r>
            <a:r>
              <a:rPr dirty="0"/>
              <a:t>  </a:t>
            </a:r>
            <a:r>
              <a:rPr dirty="0" err="1"/>
              <a:t>Hipovolemia</a:t>
            </a:r>
            <a:r>
              <a:rPr dirty="0"/>
              <a:t>, </a:t>
            </a:r>
            <a:r>
              <a:rPr dirty="0" err="1"/>
              <a:t>regulando</a:t>
            </a:r>
            <a:r>
              <a:rPr dirty="0"/>
              <a:t> la PA. </a:t>
            </a:r>
            <a:r>
              <a:rPr dirty="0" err="1"/>
              <a:t>Tubulo</a:t>
            </a:r>
            <a:r>
              <a:rPr dirty="0"/>
              <a:t> distal, </a:t>
            </a:r>
            <a:r>
              <a:rPr dirty="0" err="1"/>
              <a:t>tubulo</a:t>
            </a:r>
            <a:r>
              <a:rPr dirty="0"/>
              <a:t> </a:t>
            </a:r>
            <a:r>
              <a:rPr dirty="0" err="1"/>
              <a:t>colector</a:t>
            </a:r>
            <a:r>
              <a:rPr dirty="0"/>
              <a:t>, </a:t>
            </a:r>
            <a:r>
              <a:rPr dirty="0" err="1"/>
              <a:t>favorece</a:t>
            </a:r>
            <a:r>
              <a:rPr dirty="0"/>
              <a:t> </a:t>
            </a:r>
            <a:r>
              <a:rPr dirty="0" err="1"/>
              <a:t>reabsorción</a:t>
            </a:r>
            <a:r>
              <a:rPr dirty="0"/>
              <a:t> de Na, </a:t>
            </a:r>
            <a:r>
              <a:rPr dirty="0" err="1"/>
              <a:t>excreción</a:t>
            </a:r>
            <a:r>
              <a:rPr dirty="0"/>
              <a:t> </a:t>
            </a:r>
            <a:r>
              <a:rPr dirty="0" err="1"/>
              <a:t>Potasio</a:t>
            </a:r>
            <a:r>
              <a:rPr dirty="0"/>
              <a:t>.</a:t>
            </a:r>
          </a:p>
          <a:p>
            <a:pPr marL="281275" indent="-281275" algn="just" defTabSz="369675">
              <a:lnSpc>
                <a:spcPct val="120000"/>
              </a:lnSpc>
              <a:spcBef>
                <a:spcPts val="2601"/>
              </a:spcBef>
              <a:defRPr sz="2159">
                <a:latin typeface="American Typewriter"/>
                <a:ea typeface="American Typewriter"/>
                <a:cs typeface="American Typewriter"/>
                <a:sym typeface="American Typewriter"/>
              </a:defRPr>
            </a:pPr>
            <a:r>
              <a:rPr b="1" dirty="0"/>
              <a:t>DHEA —-&gt; </a:t>
            </a:r>
            <a:r>
              <a:rPr dirty="0"/>
              <a:t>Bios</a:t>
            </a:r>
            <a:r>
              <a:rPr lang="es-CO" dirty="0"/>
              <a:t>í</a:t>
            </a:r>
            <a:r>
              <a:rPr dirty="0" err="1"/>
              <a:t>ntesis</a:t>
            </a:r>
            <a:r>
              <a:rPr dirty="0"/>
              <a:t> de </a:t>
            </a:r>
            <a:r>
              <a:rPr dirty="0" err="1"/>
              <a:t>Andrógenos</a:t>
            </a:r>
            <a:r>
              <a:rPr dirty="0"/>
              <a:t> y </a:t>
            </a:r>
            <a:r>
              <a:rPr dirty="0" err="1"/>
              <a:t>Estrógenos</a:t>
            </a:r>
            <a:endParaRPr dirty="0"/>
          </a:p>
          <a:p>
            <a:pPr marL="281275" indent="-281275" algn="just" defTabSz="369675">
              <a:lnSpc>
                <a:spcPct val="120000"/>
              </a:lnSpc>
              <a:spcBef>
                <a:spcPts val="2601"/>
              </a:spcBef>
              <a:defRPr sz="2159">
                <a:latin typeface="American Typewriter"/>
                <a:ea typeface="American Typewriter"/>
                <a:cs typeface="American Typewriter"/>
                <a:sym typeface="American Typewriter"/>
              </a:defRPr>
            </a:pPr>
            <a:r>
              <a:rPr b="1" dirty="0"/>
              <a:t>Zona </a:t>
            </a:r>
            <a:r>
              <a:rPr b="1" dirty="0" err="1"/>
              <a:t>medular</a:t>
            </a:r>
            <a:r>
              <a:rPr b="1" dirty="0"/>
              <a:t> —-&gt; </a:t>
            </a:r>
            <a:r>
              <a:rPr dirty="0" err="1"/>
              <a:t>Catecolaminas</a:t>
            </a:r>
            <a:r>
              <a:rPr dirty="0"/>
              <a:t> (</a:t>
            </a:r>
            <a:r>
              <a:rPr dirty="0" err="1"/>
              <a:t>Epinefrina</a:t>
            </a:r>
            <a:r>
              <a:rPr dirty="0"/>
              <a:t> - NE)</a:t>
            </a:r>
          </a:p>
          <a:p>
            <a:pPr marL="281275" indent="-281275" algn="just" defTabSz="369675">
              <a:lnSpc>
                <a:spcPct val="120000"/>
              </a:lnSpc>
              <a:spcBef>
                <a:spcPts val="2601"/>
              </a:spcBef>
              <a:defRPr sz="2159">
                <a:latin typeface="American Typewriter"/>
                <a:ea typeface="American Typewriter"/>
                <a:cs typeface="American Typewriter"/>
                <a:sym typeface="American Typewriter"/>
              </a:defRPr>
            </a:pPr>
            <a:r>
              <a:rPr b="1" dirty="0"/>
              <a:t>Cortisol —&gt; </a:t>
            </a:r>
            <a:r>
              <a:rPr dirty="0" err="1"/>
              <a:t>Función</a:t>
            </a:r>
            <a:r>
              <a:rPr dirty="0"/>
              <a:t> </a:t>
            </a:r>
            <a:r>
              <a:rPr dirty="0" err="1"/>
              <a:t>inmune</a:t>
            </a:r>
            <a:r>
              <a:rPr dirty="0"/>
              <a:t>, </a:t>
            </a:r>
            <a:r>
              <a:rPr dirty="0" err="1"/>
              <a:t>tono</a:t>
            </a:r>
            <a:r>
              <a:rPr dirty="0"/>
              <a:t> vascular, </a:t>
            </a:r>
            <a:r>
              <a:rPr dirty="0" err="1"/>
              <a:t>metabolismo</a:t>
            </a:r>
            <a:r>
              <a:rPr dirty="0"/>
              <a:t> l</a:t>
            </a:r>
            <a:r>
              <a:rPr lang="es-CO" dirty="0"/>
              <a:t>í</a:t>
            </a:r>
            <a:r>
              <a:rPr dirty="0" err="1"/>
              <a:t>pidos</a:t>
            </a:r>
            <a:r>
              <a:rPr dirty="0"/>
              <a:t>, CHOs, </a:t>
            </a:r>
            <a:r>
              <a:rPr dirty="0" err="1"/>
              <a:t>proteínas</a:t>
            </a:r>
            <a:endParaRPr dirty="0"/>
          </a:p>
        </p:txBody>
      </p:sp>
    </p:spTree>
    <p:extLst>
      <p:ext uri="{BB962C8B-B14F-4D97-AF65-F5344CB8AC3E}">
        <p14:creationId xmlns:p14="http://schemas.microsoft.com/office/powerpoint/2010/main" val="2807545374"/>
      </p:ext>
    </p:extLst>
  </p:cSld>
  <p:clrMapOvr>
    <a:masterClrMapping/>
  </p:clrMapOvr>
  <mc:AlternateContent xmlns:mc="http://schemas.openxmlformats.org/markup-compatibility/2006" xmlns:p14="http://schemas.microsoft.com/office/powerpoint/2010/main">
    <mc:Choice Requires="p14">
      <p:transition spd="slow" p14:dur="800">
        <p14:prism/>
      </p:transition>
    </mc:Choice>
    <mc:Fallback xmlns="" xmlns:m="http://schemas.openxmlformats.org/officeDocument/2006/math" xmlns:a14="http://schemas.microsoft.com/office/drawing/2010/main">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Generalidades"/>
          <p:cNvSpPr txBox="1">
            <a:spLocks noGrp="1"/>
          </p:cNvSpPr>
          <p:nvPr>
            <p:ph type="title"/>
          </p:nvPr>
        </p:nvSpPr>
        <p:spPr>
          <a:prstGeom prst="rect">
            <a:avLst/>
          </a:prstGeom>
        </p:spPr>
        <p:txBody>
          <a:bodyPr/>
          <a:lstStyle>
            <a:lvl1pPr>
              <a:defRPr sz="4000" b="1">
                <a:latin typeface="American Typewriter"/>
                <a:ea typeface="American Typewriter"/>
                <a:cs typeface="American Typewriter"/>
                <a:sym typeface="American Typewriter"/>
              </a:defRPr>
            </a:lvl1pPr>
          </a:lstStyle>
          <a:p>
            <a:r>
              <a:t>Generalidades</a:t>
            </a:r>
          </a:p>
        </p:txBody>
      </p:sp>
      <p:sp>
        <p:nvSpPr>
          <p:cNvPr id="151" name="Alteración en la función adrenocortical, déficit en la producción o en la acción de los glucocorticoides, puede estar acompañado de un déficit de mineralcorticoides y/o andrógenos adrenales."/>
          <p:cNvSpPr txBox="1">
            <a:spLocks noGrp="1"/>
          </p:cNvSpPr>
          <p:nvPr>
            <p:ph type="body" sz="quarter" idx="1"/>
          </p:nvPr>
        </p:nvSpPr>
        <p:spPr>
          <a:xfrm>
            <a:off x="2670805" y="1544190"/>
            <a:ext cx="9160073" cy="658533"/>
          </a:xfrm>
          <a:prstGeom prst="rect">
            <a:avLst/>
          </a:prstGeom>
        </p:spPr>
        <p:txBody>
          <a:bodyPr>
            <a:normAutofit fontScale="85000" lnSpcReduction="20000"/>
          </a:bodyPr>
          <a:lstStyle>
            <a:lvl1pPr>
              <a:lnSpc>
                <a:spcPct val="120000"/>
              </a:lnSpc>
              <a:defRPr sz="2100">
                <a:latin typeface="American Typewriter"/>
                <a:ea typeface="American Typewriter"/>
                <a:cs typeface="American Typewriter"/>
                <a:sym typeface="American Typewriter"/>
              </a:defRPr>
            </a:lvl1pPr>
          </a:lstStyle>
          <a:p>
            <a:r>
              <a:rPr sz="1400"/>
              <a:t>Alteración en la función adrenocortical, déficit en la producción o en la acción de los glucocorticoides, puede estar acompañado de un déficit de mineralcorticoides y/o andrógenos adrenales.</a:t>
            </a:r>
          </a:p>
        </p:txBody>
      </p:sp>
      <p:sp>
        <p:nvSpPr>
          <p:cNvPr id="152" name="IA Primaria"/>
          <p:cNvSpPr/>
          <p:nvPr/>
        </p:nvSpPr>
        <p:spPr>
          <a:xfrm>
            <a:off x="4937476" y="2635022"/>
            <a:ext cx="2887228" cy="526049"/>
          </a:xfrm>
          <a:prstGeom prst="rect">
            <a:avLst/>
          </a:prstGeom>
          <a:solidFill>
            <a:schemeClr val="accent5">
              <a:lumOff val="-29866"/>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200">
                <a:solidFill>
                  <a:srgbClr val="FFFFFF"/>
                </a:solidFill>
                <a:latin typeface="American Typewriter"/>
                <a:ea typeface="American Typewriter"/>
                <a:cs typeface="American Typewriter"/>
                <a:sym typeface="American Typewriter"/>
              </a:defRPr>
            </a:lvl1pPr>
          </a:lstStyle>
          <a:p>
            <a:r>
              <a:rPr sz="1547"/>
              <a:t>IA Primaria</a:t>
            </a:r>
          </a:p>
        </p:txBody>
      </p:sp>
      <p:pic>
        <p:nvPicPr>
          <p:cNvPr id="153" name="Imagen" descr="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60293" y="2543985"/>
            <a:ext cx="3395349" cy="3593410"/>
          </a:xfrm>
          <a:prstGeom prst="rect">
            <a:avLst/>
          </a:prstGeom>
          <a:ln w="12700">
            <a:miter lim="400000"/>
          </a:ln>
        </p:spPr>
      </p:pic>
      <p:sp>
        <p:nvSpPr>
          <p:cNvPr id="154" name="IA Secundaria"/>
          <p:cNvSpPr/>
          <p:nvPr/>
        </p:nvSpPr>
        <p:spPr>
          <a:xfrm>
            <a:off x="4937476" y="3759271"/>
            <a:ext cx="2887228" cy="526049"/>
          </a:xfrm>
          <a:prstGeom prst="rect">
            <a:avLst/>
          </a:prstGeom>
          <a:solidFill>
            <a:schemeClr val="accent2">
              <a:hueOff val="167855"/>
              <a:satOff val="17755"/>
              <a:lumOff val="-16671"/>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200">
                <a:solidFill>
                  <a:srgbClr val="FFFFFF"/>
                </a:solidFill>
                <a:latin typeface="American Typewriter"/>
                <a:ea typeface="American Typewriter"/>
                <a:cs typeface="American Typewriter"/>
                <a:sym typeface="American Typewriter"/>
              </a:defRPr>
            </a:lvl1pPr>
          </a:lstStyle>
          <a:p>
            <a:r>
              <a:rPr sz="1547"/>
              <a:t>IA Secundaria</a:t>
            </a:r>
          </a:p>
        </p:txBody>
      </p:sp>
      <p:sp>
        <p:nvSpPr>
          <p:cNvPr id="155" name="IA Terciaria"/>
          <p:cNvSpPr/>
          <p:nvPr/>
        </p:nvSpPr>
        <p:spPr>
          <a:xfrm>
            <a:off x="4937476" y="4978689"/>
            <a:ext cx="2887228" cy="526049"/>
          </a:xfrm>
          <a:prstGeom prst="rect">
            <a:avLst/>
          </a:prstGeom>
          <a:solidFill>
            <a:schemeClr val="accent4">
              <a:hueOff val="-1081314"/>
              <a:satOff val="4338"/>
              <a:lumOff val="-8931"/>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200">
                <a:solidFill>
                  <a:srgbClr val="FFFFFF"/>
                </a:solidFill>
                <a:latin typeface="American Typewriter"/>
                <a:ea typeface="American Typewriter"/>
                <a:cs typeface="American Typewriter"/>
                <a:sym typeface="American Typewriter"/>
              </a:defRPr>
            </a:lvl1pPr>
          </a:lstStyle>
          <a:p>
            <a:r>
              <a:rPr sz="1547"/>
              <a:t>IA Terciaria</a:t>
            </a:r>
          </a:p>
        </p:txBody>
      </p:sp>
      <p:sp>
        <p:nvSpPr>
          <p:cNvPr id="156" name="Corteza adrenal"/>
          <p:cNvSpPr txBox="1"/>
          <p:nvPr/>
        </p:nvSpPr>
        <p:spPr>
          <a:xfrm>
            <a:off x="6094196" y="3014691"/>
            <a:ext cx="1773408" cy="5260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normAutofit/>
          </a:bodyPr>
          <a:lstStyle>
            <a:lvl1pPr algn="just">
              <a:lnSpc>
                <a:spcPct val="120000"/>
              </a:lnSpc>
              <a:spcBef>
                <a:spcPts val="4200"/>
              </a:spcBef>
              <a:defRPr b="0">
                <a:latin typeface="American Typewriter"/>
                <a:ea typeface="American Typewriter"/>
                <a:cs typeface="American Typewriter"/>
                <a:sym typeface="American Typewriter"/>
              </a:defRPr>
            </a:lvl1pPr>
          </a:lstStyle>
          <a:p>
            <a:r>
              <a:rPr sz="1266"/>
              <a:t>Corteza adrenal</a:t>
            </a:r>
          </a:p>
        </p:txBody>
      </p:sp>
      <p:sp>
        <p:nvSpPr>
          <p:cNvPr id="157" name="Hipófisis"/>
          <p:cNvSpPr txBox="1"/>
          <p:nvPr/>
        </p:nvSpPr>
        <p:spPr>
          <a:xfrm>
            <a:off x="6094196" y="4203595"/>
            <a:ext cx="1773408" cy="5260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normAutofit/>
          </a:bodyPr>
          <a:lstStyle>
            <a:lvl1pPr algn="just">
              <a:lnSpc>
                <a:spcPct val="120000"/>
              </a:lnSpc>
              <a:spcBef>
                <a:spcPts val="4200"/>
              </a:spcBef>
              <a:defRPr b="0">
                <a:latin typeface="American Typewriter"/>
                <a:ea typeface="American Typewriter"/>
                <a:cs typeface="American Typewriter"/>
                <a:sym typeface="American Typewriter"/>
              </a:defRPr>
            </a:lvl1pPr>
          </a:lstStyle>
          <a:p>
            <a:r>
              <a:rPr sz="1266"/>
              <a:t>Hipófisis</a:t>
            </a:r>
          </a:p>
        </p:txBody>
      </p:sp>
      <p:sp>
        <p:nvSpPr>
          <p:cNvPr id="158" name="Hipotálamo"/>
          <p:cNvSpPr txBox="1"/>
          <p:nvPr/>
        </p:nvSpPr>
        <p:spPr>
          <a:xfrm>
            <a:off x="6094196" y="5392498"/>
            <a:ext cx="1773408" cy="5260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normAutofit/>
          </a:bodyPr>
          <a:lstStyle>
            <a:lvl1pPr algn="just">
              <a:lnSpc>
                <a:spcPct val="120000"/>
              </a:lnSpc>
              <a:spcBef>
                <a:spcPts val="4200"/>
              </a:spcBef>
              <a:defRPr b="0">
                <a:latin typeface="American Typewriter"/>
                <a:ea typeface="American Typewriter"/>
                <a:cs typeface="American Typewriter"/>
                <a:sym typeface="American Typewriter"/>
              </a:defRPr>
            </a:lvl1pPr>
          </a:lstStyle>
          <a:p>
            <a:r>
              <a:rPr sz="1266"/>
              <a:t>Hipotálamo</a:t>
            </a:r>
          </a:p>
        </p:txBody>
      </p:sp>
    </p:spTree>
    <p:extLst>
      <p:ext uri="{BB962C8B-B14F-4D97-AF65-F5344CB8AC3E}">
        <p14:creationId xmlns:p14="http://schemas.microsoft.com/office/powerpoint/2010/main" val="3709008272"/>
      </p:ext>
    </p:extLst>
  </p:cSld>
  <p:clrMapOvr>
    <a:masterClrMapping/>
  </p:clrMapOvr>
  <mc:AlternateContent xmlns:mc="http://schemas.openxmlformats.org/markup-compatibility/2006" xmlns:p14="http://schemas.microsoft.com/office/powerpoint/2010/main">
    <mc:Choice Requires="p14">
      <p:transition spd="slow" p14:dur="800">
        <p14:prism/>
      </p:transition>
    </mc:Choice>
    <mc:Fallback xmlns="" xmlns:m="http://schemas.openxmlformats.org/officeDocument/2006/math" xmlns:a14="http://schemas.microsoft.com/office/drawing/2010/main">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Generalidades"/>
          <p:cNvSpPr txBox="1">
            <a:spLocks noGrp="1"/>
          </p:cNvSpPr>
          <p:nvPr>
            <p:ph type="title"/>
          </p:nvPr>
        </p:nvSpPr>
        <p:spPr>
          <a:prstGeom prst="rect">
            <a:avLst/>
          </a:prstGeom>
        </p:spPr>
        <p:txBody>
          <a:bodyPr/>
          <a:lstStyle>
            <a:lvl1pPr>
              <a:defRPr sz="4000" b="1">
                <a:latin typeface="American Typewriter"/>
                <a:ea typeface="American Typewriter"/>
                <a:cs typeface="American Typewriter"/>
                <a:sym typeface="American Typewriter"/>
              </a:defRPr>
            </a:lvl1pPr>
          </a:lstStyle>
          <a:p>
            <a:r>
              <a:t>Generalidades</a:t>
            </a:r>
          </a:p>
        </p:txBody>
      </p:sp>
      <p:pic>
        <p:nvPicPr>
          <p:cNvPr id="165" name="Imagen" descr="Imagen"/>
          <p:cNvPicPr>
            <a:picLocks noChangeAspect="1"/>
          </p:cNvPicPr>
          <p:nvPr/>
        </p:nvPicPr>
        <p:blipFill>
          <a:blip r:embed="rId2"/>
          <a:stretch>
            <a:fillRect/>
          </a:stretch>
        </p:blipFill>
        <p:spPr>
          <a:xfrm>
            <a:off x="5193690" y="740595"/>
            <a:ext cx="6694673" cy="4961230"/>
          </a:xfrm>
          <a:prstGeom prst="rect">
            <a:avLst/>
          </a:prstGeom>
          <a:ln w="12700">
            <a:miter lim="400000"/>
          </a:ln>
        </p:spPr>
      </p:pic>
    </p:spTree>
    <p:extLst>
      <p:ext uri="{BB962C8B-B14F-4D97-AF65-F5344CB8AC3E}">
        <p14:creationId xmlns:p14="http://schemas.microsoft.com/office/powerpoint/2010/main" val="1465254163"/>
      </p:ext>
    </p:extLst>
  </p:cSld>
  <p:clrMapOvr>
    <a:masterClrMapping/>
  </p:clrMapOvr>
  <mc:AlternateContent xmlns:mc="http://schemas.openxmlformats.org/markup-compatibility/2006" xmlns:p14="http://schemas.microsoft.com/office/powerpoint/2010/main">
    <mc:Choice Requires="p14">
      <p:transition spd="slow" p14:dur="800">
        <p14:prism/>
      </p:transition>
    </mc:Choice>
    <mc:Fallback xmlns="" xmlns:m="http://schemas.openxmlformats.org/officeDocument/2006/math" xmlns:a14="http://schemas.microsoft.com/office/drawing/2010/main">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Fisiopatología"/>
          <p:cNvSpPr txBox="1">
            <a:spLocks noGrp="1"/>
          </p:cNvSpPr>
          <p:nvPr>
            <p:ph type="title"/>
          </p:nvPr>
        </p:nvSpPr>
        <p:spPr>
          <a:prstGeom prst="rect">
            <a:avLst/>
          </a:prstGeom>
        </p:spPr>
        <p:txBody>
          <a:bodyPr>
            <a:normAutofit/>
          </a:bodyPr>
          <a:lstStyle>
            <a:lvl1pPr>
              <a:defRPr sz="4000" b="1">
                <a:latin typeface="American Typewriter"/>
                <a:ea typeface="American Typewriter"/>
                <a:cs typeface="American Typewriter"/>
                <a:sym typeface="American Typewriter"/>
              </a:defRPr>
            </a:lvl1pPr>
          </a:lstStyle>
          <a:p>
            <a:r>
              <a:rPr sz="2800" dirty="0" err="1">
                <a:latin typeface="Montserrat" panose="00000500000000000000" pitchFamily="50" charset="0"/>
              </a:rPr>
              <a:t>Fisiopatología</a:t>
            </a:r>
            <a:endParaRPr sz="2800" dirty="0">
              <a:latin typeface="Montserrat" panose="00000500000000000000" pitchFamily="50" charset="0"/>
            </a:endParaRPr>
          </a:p>
        </p:txBody>
      </p:sp>
      <p:sp>
        <p:nvSpPr>
          <p:cNvPr id="202" name="Clin Invest Arterioscl. 2014;26(6):296---309"/>
          <p:cNvSpPr txBox="1"/>
          <p:nvPr/>
        </p:nvSpPr>
        <p:spPr>
          <a:xfrm>
            <a:off x="8839803" y="5883059"/>
            <a:ext cx="2916823" cy="7735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algn="r" defTabSz="321457">
              <a:lnSpc>
                <a:spcPts val="3023"/>
              </a:lnSpc>
              <a:defRPr sz="1000" b="0">
                <a:latin typeface="American Typewriter"/>
                <a:ea typeface="American Typewriter"/>
                <a:cs typeface="American Typewriter"/>
                <a:sym typeface="American Typewriter"/>
              </a:defRPr>
            </a:pPr>
            <a:r>
              <a:rPr sz="703" dirty="0">
                <a:latin typeface="Montserrat" panose="00000500000000000000" pitchFamily="50" charset="0"/>
              </a:rPr>
              <a:t>Clin Invest </a:t>
            </a:r>
            <a:r>
              <a:rPr sz="703" dirty="0" err="1">
                <a:latin typeface="Montserrat" panose="00000500000000000000" pitchFamily="50" charset="0"/>
              </a:rPr>
              <a:t>Arterioscl</a:t>
            </a:r>
            <a:r>
              <a:rPr sz="703" dirty="0">
                <a:latin typeface="Montserrat" panose="00000500000000000000" pitchFamily="50" charset="0"/>
              </a:rPr>
              <a:t>. 2014;26(6):296---309 </a:t>
            </a:r>
            <a:endParaRPr sz="844" dirty="0">
              <a:latin typeface="Montserrat" panose="00000500000000000000" pitchFamily="50" charset="0"/>
            </a:endParaRPr>
          </a:p>
          <a:p>
            <a:pPr algn="r" defTabSz="321457">
              <a:lnSpc>
                <a:spcPts val="3023"/>
              </a:lnSpc>
              <a:defRPr sz="1000" b="0">
                <a:latin typeface="American Typewriter"/>
                <a:ea typeface="American Typewriter"/>
                <a:cs typeface="American Typewriter"/>
                <a:sym typeface="American Typewriter"/>
              </a:defRPr>
            </a:pPr>
            <a:endParaRPr sz="844" dirty="0">
              <a:latin typeface="Montserrat" panose="00000500000000000000" pitchFamily="50" charset="0"/>
            </a:endParaRPr>
          </a:p>
        </p:txBody>
      </p:sp>
      <p:pic>
        <p:nvPicPr>
          <p:cNvPr id="203" name="Imagen" descr="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97810" y="734303"/>
            <a:ext cx="6558816" cy="4406076"/>
          </a:xfrm>
          <a:prstGeom prst="rect">
            <a:avLst/>
          </a:prstGeom>
          <a:ln w="12700">
            <a:miter lim="400000"/>
          </a:ln>
        </p:spPr>
      </p:pic>
    </p:spTree>
    <p:extLst>
      <p:ext uri="{BB962C8B-B14F-4D97-AF65-F5344CB8AC3E}">
        <p14:creationId xmlns:p14="http://schemas.microsoft.com/office/powerpoint/2010/main" val="516225278"/>
      </p:ext>
    </p:extLst>
  </p:cSld>
  <p:clrMapOvr>
    <a:masterClrMapping/>
  </p:clrMapOvr>
  <mc:AlternateContent xmlns:mc="http://schemas.openxmlformats.org/markup-compatibility/2006" xmlns:p14="http://schemas.microsoft.com/office/powerpoint/2010/main">
    <mc:Choice Requires="p14">
      <p:transition>
        <p14:prism/>
      </p:transition>
    </mc:Choice>
    <mc:Fallback xmlns="" xmlns:m="http://schemas.openxmlformats.org/officeDocument/2006/math" xmlns:a14="http://schemas.microsoft.com/office/drawing/2010/main">
      <p:transition spd="fast">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Insuficiencia Adrenal Primaria"/>
          <p:cNvSpPr txBox="1">
            <a:spLocks noGrp="1"/>
          </p:cNvSpPr>
          <p:nvPr>
            <p:ph type="title"/>
          </p:nvPr>
        </p:nvSpPr>
        <p:spPr>
          <a:prstGeom prst="rect">
            <a:avLst/>
          </a:prstGeom>
        </p:spPr>
        <p:txBody>
          <a:bodyPr/>
          <a:lstStyle>
            <a:lvl1pPr>
              <a:defRPr sz="4000" b="1">
                <a:latin typeface="American Typewriter"/>
                <a:ea typeface="American Typewriter"/>
                <a:cs typeface="American Typewriter"/>
                <a:sym typeface="American Typewriter"/>
              </a:defRPr>
            </a:lvl1pPr>
          </a:lstStyle>
          <a:p>
            <a:r>
              <a:t>Insuficiencia Adrenal Primaria</a:t>
            </a:r>
          </a:p>
        </p:txBody>
      </p:sp>
      <p:sp>
        <p:nvSpPr>
          <p:cNvPr id="176" name="IAP Aguda - Crisis adrenal…"/>
          <p:cNvSpPr txBox="1">
            <a:spLocks noGrp="1"/>
          </p:cNvSpPr>
          <p:nvPr>
            <p:ph type="body" sz="quarter" idx="1"/>
          </p:nvPr>
        </p:nvSpPr>
        <p:spPr>
          <a:xfrm>
            <a:off x="6096000" y="1975276"/>
            <a:ext cx="7089056" cy="991176"/>
          </a:xfrm>
          <a:prstGeom prst="rect">
            <a:avLst/>
          </a:prstGeom>
        </p:spPr>
        <p:txBody>
          <a:bodyPr>
            <a:normAutofit fontScale="70000" lnSpcReduction="20000"/>
          </a:bodyPr>
          <a:lstStyle/>
          <a:p>
            <a:pPr marL="309403" indent="-309403" algn="just" defTabSz="406644">
              <a:lnSpc>
                <a:spcPct val="120000"/>
              </a:lnSpc>
              <a:spcBef>
                <a:spcPts val="2883"/>
              </a:spcBef>
              <a:defRPr sz="2376">
                <a:latin typeface="American Typewriter"/>
                <a:ea typeface="American Typewriter"/>
                <a:cs typeface="American Typewriter"/>
                <a:sym typeface="American Typewriter"/>
              </a:defRPr>
            </a:pPr>
            <a:r>
              <a:rPr dirty="0"/>
              <a:t>IAP </a:t>
            </a:r>
            <a:r>
              <a:rPr dirty="0" err="1"/>
              <a:t>Aguda</a:t>
            </a:r>
            <a:r>
              <a:rPr dirty="0"/>
              <a:t> - Crisis adrenal</a:t>
            </a:r>
          </a:p>
          <a:p>
            <a:pPr marL="309403" indent="-309403" algn="just" defTabSz="406644">
              <a:lnSpc>
                <a:spcPct val="120000"/>
              </a:lnSpc>
              <a:spcBef>
                <a:spcPts val="2883"/>
              </a:spcBef>
              <a:defRPr sz="2376">
                <a:latin typeface="American Typewriter"/>
                <a:ea typeface="American Typewriter"/>
                <a:cs typeface="American Typewriter"/>
                <a:sym typeface="American Typewriter"/>
              </a:defRPr>
            </a:pPr>
            <a:r>
              <a:rPr dirty="0"/>
              <a:t>IAP </a:t>
            </a:r>
            <a:r>
              <a:rPr dirty="0" err="1"/>
              <a:t>Crónica</a:t>
            </a:r>
            <a:r>
              <a:rPr dirty="0"/>
              <a:t> - </a:t>
            </a:r>
            <a:r>
              <a:rPr dirty="0" err="1"/>
              <a:t>Enfermedad</a:t>
            </a:r>
            <a:r>
              <a:rPr dirty="0"/>
              <a:t> de Addison</a:t>
            </a:r>
          </a:p>
        </p:txBody>
      </p:sp>
      <p:pic>
        <p:nvPicPr>
          <p:cNvPr id="179" name="Imagen" descr="Imagen"/>
          <p:cNvPicPr>
            <a:picLocks noChangeAspect="1"/>
          </p:cNvPicPr>
          <p:nvPr/>
        </p:nvPicPr>
        <p:blipFill>
          <a:blip r:embed="rId2"/>
          <a:stretch>
            <a:fillRect/>
          </a:stretch>
        </p:blipFill>
        <p:spPr>
          <a:xfrm>
            <a:off x="6096000" y="3368588"/>
            <a:ext cx="5539395" cy="3110070"/>
          </a:xfrm>
          <a:prstGeom prst="rect">
            <a:avLst/>
          </a:prstGeom>
          <a:ln w="12700">
            <a:miter lim="400000"/>
          </a:ln>
        </p:spPr>
      </p:pic>
    </p:spTree>
    <p:extLst>
      <p:ext uri="{BB962C8B-B14F-4D97-AF65-F5344CB8AC3E}">
        <p14:creationId xmlns:p14="http://schemas.microsoft.com/office/powerpoint/2010/main" val="1907434662"/>
      </p:ext>
    </p:extLst>
  </p:cSld>
  <p:clrMapOvr>
    <a:masterClrMapping/>
  </p:clrMapOvr>
  <mc:AlternateContent xmlns:mc="http://schemas.openxmlformats.org/markup-compatibility/2006" xmlns:p14="http://schemas.microsoft.com/office/powerpoint/2010/main">
    <mc:Choice Requires="p14">
      <p:transition spd="slow" p14:dur="800">
        <p14:prism/>
      </p:transition>
    </mc:Choice>
    <mc:Fallback xmlns="" xmlns:m="http://schemas.openxmlformats.org/officeDocument/2006/math" xmlns:a14="http://schemas.microsoft.com/office/drawing/2010/main">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Insuficiencia Adrenal Primaria Aguda"/>
          <p:cNvSpPr txBox="1">
            <a:spLocks noGrp="1"/>
          </p:cNvSpPr>
          <p:nvPr>
            <p:ph type="title"/>
          </p:nvPr>
        </p:nvSpPr>
        <p:spPr>
          <a:prstGeom prst="rect">
            <a:avLst/>
          </a:prstGeom>
        </p:spPr>
        <p:txBody>
          <a:bodyPr/>
          <a:lstStyle>
            <a:lvl1pPr>
              <a:defRPr sz="4000" b="1">
                <a:latin typeface="American Typewriter"/>
                <a:ea typeface="American Typewriter"/>
                <a:cs typeface="American Typewriter"/>
                <a:sym typeface="American Typewriter"/>
              </a:defRPr>
            </a:lvl1pPr>
          </a:lstStyle>
          <a:p>
            <a:r>
              <a:t>Insuficiencia Adrenal Primaria Aguda</a:t>
            </a:r>
          </a:p>
        </p:txBody>
      </p:sp>
      <p:sp>
        <p:nvSpPr>
          <p:cNvPr id="183" name="Se desarrolla hasta que se compromete el 90% de la corteza suprarrenal (aparición de los síntomas puede ser lento)…"/>
          <p:cNvSpPr txBox="1">
            <a:spLocks noGrp="1"/>
          </p:cNvSpPr>
          <p:nvPr>
            <p:ph type="body" sz="half" idx="1"/>
          </p:nvPr>
        </p:nvSpPr>
        <p:spPr>
          <a:xfrm>
            <a:off x="3617105" y="1690688"/>
            <a:ext cx="7736695" cy="1897391"/>
          </a:xfrm>
          <a:prstGeom prst="rect">
            <a:avLst/>
          </a:prstGeom>
        </p:spPr>
        <p:txBody>
          <a:bodyPr>
            <a:normAutofit fontScale="55000" lnSpcReduction="20000"/>
          </a:bodyPr>
          <a:lstStyle/>
          <a:p>
            <a:pPr marL="262523" indent="-262523" algn="just" defTabSz="345030">
              <a:lnSpc>
                <a:spcPct val="120000"/>
              </a:lnSpc>
              <a:spcBef>
                <a:spcPts val="2461"/>
              </a:spcBef>
              <a:defRPr sz="2016">
                <a:latin typeface="American Typewriter"/>
                <a:ea typeface="American Typewriter"/>
                <a:cs typeface="American Typewriter"/>
                <a:sym typeface="American Typewriter"/>
              </a:defRPr>
            </a:pPr>
            <a:r>
              <a:rPr dirty="0"/>
              <a:t>Se </a:t>
            </a:r>
            <a:r>
              <a:rPr dirty="0" err="1"/>
              <a:t>desarrolla</a:t>
            </a:r>
            <a:r>
              <a:rPr dirty="0"/>
              <a:t> hasta que se </a:t>
            </a:r>
            <a:r>
              <a:rPr dirty="0" err="1"/>
              <a:t>compromete</a:t>
            </a:r>
            <a:r>
              <a:rPr dirty="0"/>
              <a:t> el 90% de la </a:t>
            </a:r>
            <a:r>
              <a:rPr dirty="0" err="1"/>
              <a:t>corteza</a:t>
            </a:r>
            <a:r>
              <a:rPr dirty="0"/>
              <a:t> </a:t>
            </a:r>
            <a:r>
              <a:rPr dirty="0" err="1"/>
              <a:t>suprarrenal</a:t>
            </a:r>
            <a:r>
              <a:rPr dirty="0"/>
              <a:t> (</a:t>
            </a:r>
            <a:r>
              <a:rPr dirty="0" err="1"/>
              <a:t>aparición</a:t>
            </a:r>
            <a:r>
              <a:rPr dirty="0"/>
              <a:t> de los </a:t>
            </a:r>
            <a:r>
              <a:rPr dirty="0" err="1"/>
              <a:t>síntomas</a:t>
            </a:r>
            <a:r>
              <a:rPr dirty="0"/>
              <a:t> </a:t>
            </a:r>
            <a:r>
              <a:rPr dirty="0" err="1"/>
              <a:t>puede</a:t>
            </a:r>
            <a:r>
              <a:rPr dirty="0"/>
              <a:t> ser lento)</a:t>
            </a:r>
          </a:p>
          <a:p>
            <a:pPr marL="262523" indent="-262523" algn="just" defTabSz="345030">
              <a:lnSpc>
                <a:spcPct val="120000"/>
              </a:lnSpc>
              <a:spcBef>
                <a:spcPts val="2461"/>
              </a:spcBef>
              <a:defRPr sz="2016">
                <a:latin typeface="American Typewriter"/>
                <a:ea typeface="American Typewriter"/>
                <a:cs typeface="American Typewriter"/>
                <a:sym typeface="American Typewriter"/>
              </a:defRPr>
            </a:pPr>
            <a:r>
              <a:rPr dirty="0"/>
              <a:t>Cortisol </a:t>
            </a:r>
            <a:r>
              <a:rPr dirty="0" err="1"/>
              <a:t>endógeno</a:t>
            </a:r>
            <a:r>
              <a:rPr dirty="0"/>
              <a:t> </a:t>
            </a:r>
            <a:r>
              <a:rPr dirty="0" err="1"/>
              <a:t>suficiente</a:t>
            </a:r>
            <a:r>
              <a:rPr dirty="0"/>
              <a:t> para </a:t>
            </a:r>
            <a:r>
              <a:rPr dirty="0" err="1"/>
              <a:t>suplir</a:t>
            </a:r>
            <a:r>
              <a:rPr dirty="0"/>
              <a:t> </a:t>
            </a:r>
            <a:r>
              <a:rPr dirty="0" err="1"/>
              <a:t>necesidades</a:t>
            </a:r>
            <a:r>
              <a:rPr dirty="0"/>
              <a:t> </a:t>
            </a:r>
            <a:r>
              <a:rPr dirty="0" err="1"/>
              <a:t>básicas</a:t>
            </a:r>
            <a:endParaRPr dirty="0"/>
          </a:p>
          <a:p>
            <a:pPr marL="262523" indent="-262523" algn="just" defTabSz="345030">
              <a:lnSpc>
                <a:spcPct val="120000"/>
              </a:lnSpc>
              <a:spcBef>
                <a:spcPts val="2461"/>
              </a:spcBef>
              <a:defRPr sz="2016">
                <a:latin typeface="American Typewriter"/>
                <a:ea typeface="American Typewriter"/>
                <a:cs typeface="American Typewriter"/>
                <a:sym typeface="American Typewriter"/>
              </a:defRPr>
            </a:pPr>
            <a:r>
              <a:rPr dirty="0" err="1"/>
              <a:t>En</a:t>
            </a:r>
            <a:r>
              <a:rPr dirty="0"/>
              <a:t> </a:t>
            </a:r>
            <a:r>
              <a:rPr dirty="0" err="1"/>
              <a:t>situaciones</a:t>
            </a:r>
            <a:r>
              <a:rPr dirty="0"/>
              <a:t> de </a:t>
            </a:r>
            <a:r>
              <a:rPr dirty="0" err="1"/>
              <a:t>estrés</a:t>
            </a:r>
            <a:r>
              <a:rPr dirty="0"/>
              <a:t> no es </a:t>
            </a:r>
            <a:r>
              <a:rPr dirty="0" err="1"/>
              <a:t>capaz</a:t>
            </a:r>
            <a:r>
              <a:rPr dirty="0"/>
              <a:t> de </a:t>
            </a:r>
            <a:r>
              <a:rPr dirty="0" err="1"/>
              <a:t>producir</a:t>
            </a:r>
            <a:r>
              <a:rPr dirty="0"/>
              <a:t> el </a:t>
            </a:r>
            <a:r>
              <a:rPr dirty="0" err="1"/>
              <a:t>cortisona</a:t>
            </a:r>
            <a:r>
              <a:rPr dirty="0"/>
              <a:t> </a:t>
            </a:r>
            <a:r>
              <a:rPr dirty="0" err="1"/>
              <a:t>adicional</a:t>
            </a:r>
            <a:r>
              <a:rPr dirty="0"/>
              <a:t> que </a:t>
            </a:r>
            <a:r>
              <a:rPr dirty="0" err="1"/>
              <a:t>necesita</a:t>
            </a:r>
            <a:r>
              <a:rPr dirty="0"/>
              <a:t> para </a:t>
            </a:r>
            <a:r>
              <a:rPr dirty="0" err="1"/>
              <a:t>suplir</a:t>
            </a:r>
            <a:r>
              <a:rPr dirty="0"/>
              <a:t> la </a:t>
            </a:r>
            <a:r>
              <a:rPr dirty="0" err="1"/>
              <a:t>necesidad</a:t>
            </a:r>
            <a:r>
              <a:rPr dirty="0"/>
              <a:t> </a:t>
            </a:r>
            <a:r>
              <a:rPr dirty="0" err="1"/>
              <a:t>en</a:t>
            </a:r>
            <a:r>
              <a:rPr dirty="0"/>
              <a:t> </a:t>
            </a:r>
            <a:r>
              <a:rPr dirty="0" err="1"/>
              <a:t>esa</a:t>
            </a:r>
            <a:r>
              <a:rPr dirty="0"/>
              <a:t> </a:t>
            </a:r>
            <a:r>
              <a:rPr dirty="0" err="1"/>
              <a:t>situación</a:t>
            </a:r>
            <a:r>
              <a:rPr dirty="0"/>
              <a:t> —-&gt; </a:t>
            </a:r>
            <a:r>
              <a:rPr dirty="0" err="1"/>
              <a:t>Síntomas</a:t>
            </a:r>
            <a:r>
              <a:rPr dirty="0"/>
              <a:t> y </a:t>
            </a:r>
            <a:r>
              <a:rPr dirty="0" err="1"/>
              <a:t>signos</a:t>
            </a:r>
            <a:r>
              <a:rPr dirty="0"/>
              <a:t> de IAA</a:t>
            </a:r>
          </a:p>
        </p:txBody>
      </p:sp>
    </p:spTree>
    <p:extLst>
      <p:ext uri="{BB962C8B-B14F-4D97-AF65-F5344CB8AC3E}">
        <p14:creationId xmlns:p14="http://schemas.microsoft.com/office/powerpoint/2010/main" val="3172128407"/>
      </p:ext>
    </p:extLst>
  </p:cSld>
  <p:clrMapOvr>
    <a:masterClrMapping/>
  </p:clrMapOvr>
  <mc:AlternateContent xmlns:mc="http://schemas.openxmlformats.org/markup-compatibility/2006" xmlns:p14="http://schemas.microsoft.com/office/powerpoint/2010/main">
    <mc:Choice Requires="p14">
      <p:transition spd="slow" p14:dur="800">
        <p14:prism/>
      </p:transition>
    </mc:Choice>
    <mc:Fallback xmlns="" xmlns:m="http://schemas.openxmlformats.org/officeDocument/2006/math" xmlns:a14="http://schemas.microsoft.com/office/drawing/2010/main">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Imagen" descr="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45452" y="259821"/>
            <a:ext cx="6009680" cy="6322219"/>
          </a:xfrm>
          <a:prstGeom prst="rect">
            <a:avLst/>
          </a:prstGeom>
          <a:ln w="12700">
            <a:miter lim="400000"/>
          </a:ln>
        </p:spPr>
      </p:pic>
    </p:spTree>
    <p:extLst>
      <p:ext uri="{BB962C8B-B14F-4D97-AF65-F5344CB8AC3E}">
        <p14:creationId xmlns:p14="http://schemas.microsoft.com/office/powerpoint/2010/main" val="604845641"/>
      </p:ext>
    </p:extLst>
  </p:cSld>
  <p:clrMapOvr>
    <a:masterClrMapping/>
  </p:clrMapOvr>
  <mc:AlternateContent xmlns:mc="http://schemas.openxmlformats.org/markup-compatibility/2006" xmlns:p14="http://schemas.microsoft.com/office/powerpoint/2010/main">
    <mc:Choice Requires="p14">
      <p:transition spd="slow" p14:dur="800">
        <p14:prism/>
      </p:transition>
    </mc:Choice>
    <mc:Fallback xmlns="" xmlns:m="http://schemas.openxmlformats.org/officeDocument/2006/math" xmlns:a14="http://schemas.microsoft.com/office/drawing/2010/main">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Manifestaciones IAA - Crisis adrenal"/>
          <p:cNvSpPr txBox="1">
            <a:spLocks noGrp="1"/>
          </p:cNvSpPr>
          <p:nvPr>
            <p:ph type="title"/>
          </p:nvPr>
        </p:nvSpPr>
        <p:spPr>
          <a:prstGeom prst="rect">
            <a:avLst/>
          </a:prstGeom>
        </p:spPr>
        <p:txBody>
          <a:bodyPr/>
          <a:lstStyle>
            <a:lvl1pPr>
              <a:defRPr sz="4000" b="1">
                <a:latin typeface="American Typewriter"/>
                <a:ea typeface="American Typewriter"/>
                <a:cs typeface="American Typewriter"/>
                <a:sym typeface="American Typewriter"/>
              </a:defRPr>
            </a:lvl1pPr>
          </a:lstStyle>
          <a:p>
            <a:r>
              <a:t>Manifestaciones IAA - Crisis adrenal</a:t>
            </a:r>
          </a:p>
        </p:txBody>
      </p:sp>
      <p:sp>
        <p:nvSpPr>
          <p:cNvPr id="194" name="Crisis adrenal (6-8% insuficiencia adrenal) - Crisis Adisoniana…"/>
          <p:cNvSpPr txBox="1">
            <a:spLocks noGrp="1"/>
          </p:cNvSpPr>
          <p:nvPr>
            <p:ph type="body" sz="quarter" idx="1"/>
          </p:nvPr>
        </p:nvSpPr>
        <p:spPr>
          <a:xfrm>
            <a:off x="3953502" y="1664331"/>
            <a:ext cx="8118941" cy="997767"/>
          </a:xfrm>
          <a:prstGeom prst="rect">
            <a:avLst/>
          </a:prstGeom>
        </p:spPr>
        <p:txBody>
          <a:bodyPr>
            <a:normAutofit fontScale="70000" lnSpcReduction="20000"/>
          </a:bodyPr>
          <a:lstStyle/>
          <a:p>
            <a:pPr algn="just">
              <a:lnSpc>
                <a:spcPct val="120000"/>
              </a:lnSpc>
              <a:defRPr sz="2400">
                <a:latin typeface="American Typewriter"/>
                <a:ea typeface="American Typewriter"/>
                <a:cs typeface="American Typewriter"/>
                <a:sym typeface="American Typewriter"/>
              </a:defRPr>
            </a:pPr>
            <a:r>
              <a:t>Crisis adrenal (6-8% insuficiencia adrenal) - Crisis Adisoniana</a:t>
            </a:r>
          </a:p>
          <a:p>
            <a:pPr algn="just">
              <a:lnSpc>
                <a:spcPct val="120000"/>
              </a:lnSpc>
              <a:defRPr sz="2400">
                <a:latin typeface="American Typewriter"/>
                <a:ea typeface="American Typewriter"/>
                <a:cs typeface="American Typewriter"/>
                <a:sym typeface="American Typewriter"/>
              </a:defRPr>
            </a:pPr>
            <a:r>
              <a:t>Predictor más importante antecedente de IA OR 2,85</a:t>
            </a:r>
          </a:p>
        </p:txBody>
      </p:sp>
      <p:sp>
        <p:nvSpPr>
          <p:cNvPr id="197" name="Definición"/>
          <p:cNvSpPr txBox="1"/>
          <p:nvPr/>
        </p:nvSpPr>
        <p:spPr>
          <a:xfrm>
            <a:off x="6322177" y="3217860"/>
            <a:ext cx="2209697" cy="412458"/>
          </a:xfrm>
          <a:prstGeom prst="rect">
            <a:avLst/>
          </a:prstGeom>
          <a:solidFill>
            <a:srgbClr val="AB1A17"/>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b">
            <a:normAutofit/>
          </a:bodyPr>
          <a:lstStyle>
            <a:lvl1pPr defTabSz="514095">
              <a:defRPr sz="3080">
                <a:solidFill>
                  <a:srgbClr val="FFFFFF"/>
                </a:solidFill>
                <a:latin typeface="American Typewriter"/>
                <a:ea typeface="American Typewriter"/>
                <a:cs typeface="American Typewriter"/>
                <a:sym typeface="American Typewriter"/>
              </a:defRPr>
            </a:lvl1pPr>
          </a:lstStyle>
          <a:p>
            <a:r>
              <a:rPr sz="2166" dirty="0" err="1"/>
              <a:t>Definición</a:t>
            </a:r>
            <a:endParaRPr sz="2166" dirty="0"/>
          </a:p>
        </p:txBody>
      </p:sp>
      <p:grpSp>
        <p:nvGrpSpPr>
          <p:cNvPr id="200" name="Deterioro subito en estado de la salud con hipotensión PAS &lt; 100mmHg o relativa (PAS &gt;20mmHg disminución de la basal) con manifestaciones que se resuelven a las siguientes dos horas de la administración de glucocorticoides parenterales (resolucion de la "/>
          <p:cNvGrpSpPr/>
          <p:nvPr/>
        </p:nvGrpSpPr>
        <p:grpSpPr>
          <a:xfrm>
            <a:off x="4214625" y="3961301"/>
            <a:ext cx="7409768" cy="2002961"/>
            <a:chOff x="-236260" y="-3"/>
            <a:chExt cx="11379100" cy="1866901"/>
          </a:xfrm>
        </p:grpSpPr>
        <p:sp>
          <p:nvSpPr>
            <p:cNvPr id="199" name="Deterioro subito en estado de la salud con hipotensión PAS &lt; 100mmHg o relativa (PAS &gt;20mmHg disminución de la basal) con manifestaciones que se resuelven a las siguientes dos horas de la administración de glucocorticoides parenterales (resolucion de la "/>
            <p:cNvSpPr txBox="1"/>
            <p:nvPr/>
          </p:nvSpPr>
          <p:spPr>
            <a:xfrm>
              <a:off x="50800" y="302425"/>
              <a:ext cx="11092040" cy="1262047"/>
            </a:xfrm>
            <a:prstGeom prst="rect">
              <a:avLst/>
            </a:prstGeom>
            <a:no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spAutoFit/>
            </a:bodyPr>
            <a:lstStyle/>
            <a:p>
              <a:pPr>
                <a:lnSpc>
                  <a:spcPct val="120000"/>
                </a:lnSpc>
                <a:spcBef>
                  <a:spcPts val="2953"/>
                </a:spcBef>
                <a:defRPr sz="2200" b="0">
                  <a:latin typeface="American Typewriter"/>
                  <a:ea typeface="American Typewriter"/>
                  <a:cs typeface="American Typewriter"/>
                  <a:sym typeface="American Typewriter"/>
                </a:defRPr>
              </a:pPr>
              <a:r>
                <a:rPr sz="1400" dirty="0" err="1"/>
                <a:t>Deterioro</a:t>
              </a:r>
              <a:r>
                <a:rPr sz="1400" dirty="0"/>
                <a:t> subito </a:t>
              </a:r>
              <a:r>
                <a:rPr sz="1400" dirty="0" err="1"/>
                <a:t>en</a:t>
              </a:r>
              <a:r>
                <a:rPr sz="1400" dirty="0"/>
                <a:t> </a:t>
              </a:r>
              <a:r>
                <a:rPr sz="1400" dirty="0" err="1"/>
                <a:t>estado</a:t>
              </a:r>
              <a:r>
                <a:rPr sz="1400" dirty="0"/>
                <a:t> de la </a:t>
              </a:r>
              <a:r>
                <a:rPr sz="1400" dirty="0" err="1"/>
                <a:t>salud</a:t>
              </a:r>
              <a:r>
                <a:rPr sz="1400" dirty="0"/>
                <a:t> con </a:t>
              </a:r>
              <a:r>
                <a:rPr sz="1400" dirty="0" err="1"/>
                <a:t>hipotensión</a:t>
              </a:r>
              <a:r>
                <a:rPr sz="1400" dirty="0"/>
                <a:t> PAS &lt; 100mmHg o </a:t>
              </a:r>
              <a:r>
                <a:rPr sz="1400" dirty="0" err="1"/>
                <a:t>relativa</a:t>
              </a:r>
              <a:r>
                <a:rPr sz="1400" dirty="0"/>
                <a:t> (PAS &gt;20mmHg </a:t>
              </a:r>
              <a:r>
                <a:rPr sz="1400" dirty="0" err="1"/>
                <a:t>disminución</a:t>
              </a:r>
              <a:r>
                <a:rPr sz="1400" dirty="0"/>
                <a:t> de la basal) con </a:t>
              </a:r>
              <a:r>
                <a:rPr sz="1400" b="1" dirty="0" err="1"/>
                <a:t>manifestaciones</a:t>
              </a:r>
              <a:r>
                <a:rPr sz="1400" b="1" dirty="0"/>
                <a:t> que se </a:t>
              </a:r>
              <a:r>
                <a:rPr sz="1400" b="1" dirty="0" err="1"/>
                <a:t>resuelven</a:t>
              </a:r>
              <a:r>
                <a:rPr sz="1400" b="1" dirty="0"/>
                <a:t> a las </a:t>
              </a:r>
              <a:r>
                <a:rPr sz="1400" b="1" dirty="0" err="1"/>
                <a:t>siguientes</a:t>
              </a:r>
              <a:r>
                <a:rPr sz="1400" b="1" dirty="0"/>
                <a:t> dos horas</a:t>
              </a:r>
              <a:r>
                <a:rPr sz="1400" dirty="0"/>
                <a:t> de la </a:t>
              </a:r>
              <a:r>
                <a:rPr sz="1400" dirty="0" err="1"/>
                <a:t>administración</a:t>
              </a:r>
              <a:r>
                <a:rPr sz="1400" dirty="0"/>
                <a:t> de </a:t>
              </a:r>
              <a:r>
                <a:rPr sz="1400" dirty="0" err="1"/>
                <a:t>glucocorticoides</a:t>
              </a:r>
              <a:r>
                <a:rPr sz="1400" dirty="0"/>
                <a:t> </a:t>
              </a:r>
              <a:r>
                <a:rPr sz="1400" dirty="0" err="1"/>
                <a:t>parenterales</a:t>
              </a:r>
              <a:r>
                <a:rPr sz="1400" dirty="0"/>
                <a:t> (</a:t>
              </a:r>
              <a:r>
                <a:rPr sz="1400" dirty="0" err="1"/>
                <a:t>resoluci</a:t>
              </a:r>
              <a:r>
                <a:rPr lang="es-CO" sz="1400" dirty="0" err="1"/>
                <a:t>ó</a:t>
              </a:r>
              <a:r>
                <a:rPr sz="1400" dirty="0"/>
                <a:t>n de la </a:t>
              </a:r>
              <a:r>
                <a:rPr sz="1400" b="1" dirty="0" err="1"/>
                <a:t>hipotensión</a:t>
              </a:r>
              <a:r>
                <a:rPr sz="1400" b="1" dirty="0"/>
                <a:t> </a:t>
              </a:r>
              <a:r>
                <a:rPr sz="1400" b="1" dirty="0" err="1"/>
                <a:t>en</a:t>
              </a:r>
              <a:r>
                <a:rPr sz="1400" b="1" dirty="0"/>
                <a:t> 1h</a:t>
              </a:r>
              <a:r>
                <a:rPr sz="1400" dirty="0"/>
                <a:t> y de los </a:t>
              </a:r>
              <a:r>
                <a:rPr sz="1400" b="1" dirty="0" err="1"/>
                <a:t>síntomas</a:t>
              </a:r>
              <a:r>
                <a:rPr sz="1400" b="1" dirty="0"/>
                <a:t> </a:t>
              </a:r>
              <a:r>
                <a:rPr sz="1400" b="1" dirty="0" err="1"/>
                <a:t>en</a:t>
              </a:r>
              <a:r>
                <a:rPr sz="1400" b="1" dirty="0"/>
                <a:t> 2 horas</a:t>
              </a:r>
              <a:r>
                <a:rPr sz="1400" dirty="0"/>
                <a:t>)</a:t>
              </a:r>
            </a:p>
          </p:txBody>
        </p:sp>
        <p:pic>
          <p:nvPicPr>
            <p:cNvPr id="198" name="Deterioro subito en estado de la salud con hipotensión PAS &lt; 100mmHg o relativa (PAS &gt;20mmHg disminución de la basal) con manifestaciones que se resuelven a las siguientes dos horas de la administración de glucocorticoides parenterales (resolucion de la " descr="Deterioro subito en estado de la salud con hipotensión PAS &lt; 100mmHg o relativa (PAS &gt;20mmHg disminución de la basal) con manifestaciones que se resuelven a las siguientes dos horas de la administración de glucocorticoides parenterales (resolucion de la hipotensión en 1h y de los síntomas en 2 horas) Deterioro subito en estado de la salud con hipotensión PAS &lt; 100mmHg o relativa (PAS &gt;20mmHg disminución de la basal) con manifestaciones que se resuelven a las siguientes dos horas de la administración de glucocorticoides parenterales (resolucion de la hipotensión en 1h y de los síntomas en 2 horas)"/>
            <p:cNvPicPr>
              <a:picLocks/>
            </p:cNvPicPr>
            <p:nvPr/>
          </p:nvPicPr>
          <p:blipFill>
            <a:blip r:embed="rId2"/>
            <a:stretch>
              <a:fillRect/>
            </a:stretch>
          </p:blipFill>
          <p:spPr>
            <a:xfrm>
              <a:off x="-236260" y="-3"/>
              <a:ext cx="11193641" cy="1866901"/>
            </a:xfrm>
            <a:prstGeom prst="rect">
              <a:avLst/>
            </a:prstGeom>
            <a:effectLst/>
          </p:spPr>
        </p:pic>
      </p:grpSp>
    </p:spTree>
    <p:extLst>
      <p:ext uri="{BB962C8B-B14F-4D97-AF65-F5344CB8AC3E}">
        <p14:creationId xmlns:p14="http://schemas.microsoft.com/office/powerpoint/2010/main" val="3564857197"/>
      </p:ext>
    </p:extLst>
  </p:cSld>
  <p:clrMapOvr>
    <a:masterClrMapping/>
  </p:clrMapOvr>
  <mc:AlternateContent xmlns:mc="http://schemas.openxmlformats.org/markup-compatibility/2006" xmlns:p14="http://schemas.microsoft.com/office/powerpoint/2010/main">
    <mc:Choice Requires="p14">
      <p:transition spd="slow" p14:dur="800">
        <p14:prism/>
      </p:transition>
    </mc:Choice>
    <mc:Fallback xmlns="" xmlns:m="http://schemas.openxmlformats.org/officeDocument/2006/math" xmlns:a14="http://schemas.microsoft.com/office/drawing/2010/main">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Manifestaciones IAA - Crisis adrenal"/>
          <p:cNvSpPr txBox="1">
            <a:spLocks noGrp="1"/>
          </p:cNvSpPr>
          <p:nvPr>
            <p:ph type="title"/>
          </p:nvPr>
        </p:nvSpPr>
        <p:spPr>
          <a:prstGeom prst="rect">
            <a:avLst/>
          </a:prstGeom>
        </p:spPr>
        <p:txBody>
          <a:bodyPr/>
          <a:lstStyle>
            <a:lvl1pPr>
              <a:defRPr sz="4000" b="1">
                <a:latin typeface="American Typewriter"/>
                <a:ea typeface="American Typewriter"/>
                <a:cs typeface="American Typewriter"/>
                <a:sym typeface="American Typewriter"/>
              </a:defRPr>
            </a:lvl1pPr>
          </a:lstStyle>
          <a:p>
            <a:r>
              <a:t>Manifestaciones IAA - Crisis adrenal</a:t>
            </a:r>
          </a:p>
        </p:txBody>
      </p:sp>
      <p:sp>
        <p:nvSpPr>
          <p:cNvPr id="204" name="Predictor más importante antecedente de IA OR 2,85…"/>
          <p:cNvSpPr txBox="1">
            <a:spLocks noGrp="1"/>
          </p:cNvSpPr>
          <p:nvPr>
            <p:ph type="body" idx="1"/>
          </p:nvPr>
        </p:nvSpPr>
        <p:spPr>
          <a:xfrm>
            <a:off x="3495383" y="1690688"/>
            <a:ext cx="8118941" cy="3344093"/>
          </a:xfrm>
          <a:prstGeom prst="rect">
            <a:avLst/>
          </a:prstGeom>
        </p:spPr>
        <p:txBody>
          <a:bodyPr>
            <a:normAutofit fontScale="55000" lnSpcReduction="20000"/>
          </a:bodyPr>
          <a:lstStyle/>
          <a:p>
            <a:pPr marL="275024" indent="-275024" algn="just" defTabSz="361460">
              <a:lnSpc>
                <a:spcPct val="120000"/>
              </a:lnSpc>
              <a:spcBef>
                <a:spcPts val="2531"/>
              </a:spcBef>
              <a:defRPr sz="2112">
                <a:latin typeface="American Typewriter"/>
                <a:ea typeface="American Typewriter"/>
                <a:cs typeface="American Typewriter"/>
                <a:sym typeface="American Typewriter"/>
              </a:defRPr>
            </a:pPr>
            <a:r>
              <a:rPr dirty="0"/>
              <a:t>Predictor </a:t>
            </a:r>
            <a:r>
              <a:rPr dirty="0" err="1"/>
              <a:t>más</a:t>
            </a:r>
            <a:r>
              <a:rPr dirty="0"/>
              <a:t> </a:t>
            </a:r>
            <a:r>
              <a:rPr dirty="0" err="1"/>
              <a:t>importante</a:t>
            </a:r>
            <a:r>
              <a:rPr dirty="0"/>
              <a:t> </a:t>
            </a:r>
            <a:r>
              <a:rPr dirty="0" err="1"/>
              <a:t>antecedente</a:t>
            </a:r>
            <a:r>
              <a:rPr dirty="0"/>
              <a:t> de IA OR 2,85</a:t>
            </a:r>
          </a:p>
          <a:p>
            <a:pPr marL="275024" indent="-275024" algn="just" defTabSz="361460">
              <a:lnSpc>
                <a:spcPct val="120000"/>
              </a:lnSpc>
              <a:spcBef>
                <a:spcPts val="2531"/>
              </a:spcBef>
              <a:defRPr sz="2112">
                <a:latin typeface="American Typewriter"/>
                <a:ea typeface="American Typewriter"/>
                <a:cs typeface="American Typewriter"/>
                <a:sym typeface="American Typewriter"/>
              </a:defRPr>
            </a:pPr>
            <a:r>
              <a:rPr dirty="0"/>
              <a:t>Shock por </a:t>
            </a:r>
            <a:r>
              <a:rPr dirty="0" err="1"/>
              <a:t>hipotensión</a:t>
            </a:r>
            <a:r>
              <a:rPr dirty="0"/>
              <a:t> </a:t>
            </a:r>
            <a:r>
              <a:rPr dirty="0" err="1"/>
              <a:t>secundario</a:t>
            </a:r>
            <a:r>
              <a:rPr dirty="0"/>
              <a:t> a </a:t>
            </a:r>
            <a:r>
              <a:rPr dirty="0" err="1"/>
              <a:t>hipovolemia</a:t>
            </a:r>
            <a:r>
              <a:rPr dirty="0"/>
              <a:t> SIN </a:t>
            </a:r>
            <a:r>
              <a:rPr dirty="0" err="1"/>
              <a:t>respuesta</a:t>
            </a:r>
            <a:r>
              <a:rPr dirty="0"/>
              <a:t> a LEV </a:t>
            </a:r>
            <a:r>
              <a:rPr dirty="0" err="1"/>
              <a:t>ni</a:t>
            </a:r>
            <a:r>
              <a:rPr dirty="0"/>
              <a:t> </a:t>
            </a:r>
            <a:r>
              <a:rPr dirty="0" err="1"/>
              <a:t>vasopresores</a:t>
            </a:r>
            <a:endParaRPr dirty="0"/>
          </a:p>
          <a:p>
            <a:pPr marL="275024" indent="-275024" algn="just" defTabSz="361460">
              <a:lnSpc>
                <a:spcPct val="120000"/>
              </a:lnSpc>
              <a:spcBef>
                <a:spcPts val="2531"/>
              </a:spcBef>
              <a:defRPr sz="2112">
                <a:latin typeface="American Typewriter"/>
                <a:ea typeface="American Typewriter"/>
                <a:cs typeface="American Typewriter"/>
                <a:sym typeface="American Typewriter"/>
              </a:defRPr>
            </a:pPr>
            <a:r>
              <a:rPr dirty="0"/>
              <a:t>Dolor abdominal, </a:t>
            </a:r>
            <a:r>
              <a:rPr dirty="0" err="1"/>
              <a:t>náuseas</a:t>
            </a:r>
            <a:r>
              <a:rPr dirty="0"/>
              <a:t>, </a:t>
            </a:r>
            <a:r>
              <a:rPr dirty="0" err="1"/>
              <a:t>vómito</a:t>
            </a:r>
            <a:r>
              <a:rPr dirty="0"/>
              <a:t>, </a:t>
            </a:r>
            <a:r>
              <a:rPr dirty="0" err="1"/>
              <a:t>diarrea</a:t>
            </a:r>
            <a:r>
              <a:rPr dirty="0"/>
              <a:t> (</a:t>
            </a:r>
            <a:r>
              <a:rPr dirty="0" err="1"/>
              <a:t>puede</a:t>
            </a:r>
            <a:r>
              <a:rPr dirty="0"/>
              <a:t> </a:t>
            </a:r>
            <a:r>
              <a:rPr dirty="0" err="1"/>
              <a:t>confundirse</a:t>
            </a:r>
            <a:r>
              <a:rPr dirty="0"/>
              <a:t> con gastroenteritis)</a:t>
            </a:r>
          </a:p>
          <a:p>
            <a:pPr marL="275024" indent="-275024" algn="just" defTabSz="361460">
              <a:lnSpc>
                <a:spcPct val="120000"/>
              </a:lnSpc>
              <a:spcBef>
                <a:spcPts val="2531"/>
              </a:spcBef>
              <a:defRPr sz="2112">
                <a:latin typeface="American Typewriter"/>
                <a:ea typeface="American Typewriter"/>
                <a:cs typeface="American Typewriter"/>
                <a:sym typeface="American Typewriter"/>
              </a:defRPr>
            </a:pPr>
            <a:r>
              <a:rPr dirty="0" err="1"/>
              <a:t>Hiponatremia</a:t>
            </a:r>
            <a:r>
              <a:rPr dirty="0"/>
              <a:t> (</a:t>
            </a:r>
            <a:r>
              <a:rPr dirty="0" err="1"/>
              <a:t>incapacidad</a:t>
            </a:r>
            <a:r>
              <a:rPr dirty="0"/>
              <a:t> de </a:t>
            </a:r>
            <a:r>
              <a:rPr dirty="0" err="1"/>
              <a:t>supresión</a:t>
            </a:r>
            <a:r>
              <a:rPr dirty="0"/>
              <a:t> de la </a:t>
            </a:r>
            <a:r>
              <a:rPr dirty="0" err="1"/>
              <a:t>Vasopresina</a:t>
            </a:r>
            <a:r>
              <a:rPr dirty="0"/>
              <a:t>) </a:t>
            </a:r>
          </a:p>
          <a:p>
            <a:pPr marL="275024" indent="-275024" algn="just" defTabSz="361460">
              <a:lnSpc>
                <a:spcPct val="120000"/>
              </a:lnSpc>
              <a:spcBef>
                <a:spcPts val="2531"/>
              </a:spcBef>
              <a:defRPr sz="2112">
                <a:latin typeface="American Typewriter"/>
                <a:ea typeface="American Typewriter"/>
                <a:cs typeface="American Typewriter"/>
                <a:sym typeface="American Typewriter"/>
              </a:defRPr>
            </a:pPr>
            <a:r>
              <a:rPr dirty="0" err="1"/>
              <a:t>Hipercalcemia</a:t>
            </a:r>
            <a:r>
              <a:rPr dirty="0"/>
              <a:t> (</a:t>
            </a:r>
            <a:r>
              <a:rPr dirty="0" err="1"/>
              <a:t>disminución</a:t>
            </a:r>
            <a:r>
              <a:rPr dirty="0"/>
              <a:t> </a:t>
            </a:r>
            <a:r>
              <a:rPr dirty="0" err="1"/>
              <a:t>excreción</a:t>
            </a:r>
            <a:r>
              <a:rPr dirty="0"/>
              <a:t> renal de Calcio y </a:t>
            </a:r>
            <a:r>
              <a:rPr dirty="0" err="1"/>
              <a:t>aumento</a:t>
            </a:r>
            <a:r>
              <a:rPr dirty="0"/>
              <a:t> </a:t>
            </a:r>
            <a:r>
              <a:rPr dirty="0" err="1"/>
              <a:t>reabsorción</a:t>
            </a:r>
            <a:r>
              <a:rPr dirty="0"/>
              <a:t> </a:t>
            </a:r>
            <a:r>
              <a:rPr dirty="0" err="1"/>
              <a:t>ósea</a:t>
            </a:r>
            <a:r>
              <a:rPr dirty="0"/>
              <a:t>)</a:t>
            </a:r>
          </a:p>
          <a:p>
            <a:pPr marL="275024" indent="-275024" algn="just" defTabSz="361460">
              <a:lnSpc>
                <a:spcPct val="120000"/>
              </a:lnSpc>
              <a:spcBef>
                <a:spcPts val="2531"/>
              </a:spcBef>
              <a:defRPr sz="2112">
                <a:latin typeface="American Typewriter"/>
                <a:ea typeface="American Typewriter"/>
                <a:cs typeface="American Typewriter"/>
                <a:sym typeface="American Typewriter"/>
              </a:defRPr>
            </a:pPr>
            <a:r>
              <a:rPr dirty="0" err="1"/>
              <a:t>Hipoglucemia</a:t>
            </a:r>
            <a:endParaRPr dirty="0"/>
          </a:p>
        </p:txBody>
      </p:sp>
    </p:spTree>
    <p:extLst>
      <p:ext uri="{BB962C8B-B14F-4D97-AF65-F5344CB8AC3E}">
        <p14:creationId xmlns:p14="http://schemas.microsoft.com/office/powerpoint/2010/main" val="826638595"/>
      </p:ext>
    </p:extLst>
  </p:cSld>
  <p:clrMapOvr>
    <a:masterClrMapping/>
  </p:clrMapOvr>
  <mc:AlternateContent xmlns:mc="http://schemas.openxmlformats.org/markup-compatibility/2006" xmlns:p14="http://schemas.microsoft.com/office/powerpoint/2010/main">
    <mc:Choice Requires="p14">
      <p:transition spd="slow" p14:dur="800">
        <p14:prism/>
      </p:transition>
    </mc:Choice>
    <mc:Fallback xmlns="" xmlns:m="http://schemas.openxmlformats.org/officeDocument/2006/math" xmlns:a14="http://schemas.microsoft.com/office/drawing/2010/main">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Manifestaciones IAA - Crisis adrenal"/>
          <p:cNvSpPr txBox="1">
            <a:spLocks noGrp="1"/>
          </p:cNvSpPr>
          <p:nvPr>
            <p:ph type="title"/>
          </p:nvPr>
        </p:nvSpPr>
        <p:spPr>
          <a:prstGeom prst="rect">
            <a:avLst/>
          </a:prstGeom>
        </p:spPr>
        <p:txBody>
          <a:bodyPr/>
          <a:lstStyle>
            <a:lvl1pPr>
              <a:defRPr sz="4000" b="1">
                <a:latin typeface="American Typewriter"/>
                <a:ea typeface="American Typewriter"/>
                <a:cs typeface="American Typewriter"/>
                <a:sym typeface="American Typewriter"/>
              </a:defRPr>
            </a:lvl1pPr>
          </a:lstStyle>
          <a:p>
            <a:r>
              <a:t>Manifestaciones IAA - Crisis adrenal</a:t>
            </a:r>
          </a:p>
        </p:txBody>
      </p:sp>
      <p:pic>
        <p:nvPicPr>
          <p:cNvPr id="210" name="Imagen" descr="Imagen"/>
          <p:cNvPicPr>
            <a:picLocks noChangeAspect="1"/>
          </p:cNvPicPr>
          <p:nvPr/>
        </p:nvPicPr>
        <p:blipFill>
          <a:blip r:embed="rId2"/>
          <a:stretch>
            <a:fillRect/>
          </a:stretch>
        </p:blipFill>
        <p:spPr>
          <a:xfrm>
            <a:off x="4624891" y="1533196"/>
            <a:ext cx="6242010" cy="4131404"/>
          </a:xfrm>
          <a:prstGeom prst="rect">
            <a:avLst/>
          </a:prstGeom>
          <a:ln w="12700">
            <a:miter lim="400000"/>
          </a:ln>
        </p:spPr>
      </p:pic>
      <p:sp>
        <p:nvSpPr>
          <p:cNvPr id="213" name="90%"/>
          <p:cNvSpPr/>
          <p:nvPr/>
        </p:nvSpPr>
        <p:spPr>
          <a:xfrm>
            <a:off x="3762938" y="3528735"/>
            <a:ext cx="843245" cy="326694"/>
          </a:xfrm>
          <a:prstGeom prst="rect">
            <a:avLst/>
          </a:prstGeom>
          <a:solidFill>
            <a:schemeClr val="accent5">
              <a:lumOff val="-29866"/>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200">
                <a:solidFill>
                  <a:srgbClr val="FFFFFF"/>
                </a:solidFill>
                <a:latin typeface="American Typewriter"/>
                <a:ea typeface="American Typewriter"/>
                <a:cs typeface="American Typewriter"/>
                <a:sym typeface="American Typewriter"/>
              </a:defRPr>
            </a:lvl1pPr>
          </a:lstStyle>
          <a:p>
            <a:r>
              <a:rPr sz="1547"/>
              <a:t>90%</a:t>
            </a:r>
          </a:p>
        </p:txBody>
      </p:sp>
      <p:sp>
        <p:nvSpPr>
          <p:cNvPr id="214" name="66%"/>
          <p:cNvSpPr/>
          <p:nvPr/>
        </p:nvSpPr>
        <p:spPr>
          <a:xfrm>
            <a:off x="3768154" y="2376045"/>
            <a:ext cx="843244" cy="326693"/>
          </a:xfrm>
          <a:prstGeom prst="rect">
            <a:avLst/>
          </a:prstGeom>
          <a:solidFill>
            <a:schemeClr val="accent5">
              <a:lumOff val="-29866"/>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200">
                <a:solidFill>
                  <a:srgbClr val="FFFFFF"/>
                </a:solidFill>
                <a:latin typeface="American Typewriter"/>
                <a:ea typeface="American Typewriter"/>
                <a:cs typeface="American Typewriter"/>
                <a:sym typeface="American Typewriter"/>
              </a:defRPr>
            </a:lvl1pPr>
          </a:lstStyle>
          <a:p>
            <a:r>
              <a:rPr sz="1547"/>
              <a:t>66%</a:t>
            </a:r>
          </a:p>
        </p:txBody>
      </p:sp>
      <p:sp>
        <p:nvSpPr>
          <p:cNvPr id="215" name="22%"/>
          <p:cNvSpPr/>
          <p:nvPr/>
        </p:nvSpPr>
        <p:spPr>
          <a:xfrm>
            <a:off x="10885609" y="2513809"/>
            <a:ext cx="843244" cy="326693"/>
          </a:xfrm>
          <a:prstGeom prst="rect">
            <a:avLst/>
          </a:prstGeom>
          <a:solidFill>
            <a:schemeClr val="accent5">
              <a:lumOff val="-29866"/>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200">
                <a:solidFill>
                  <a:srgbClr val="FFFFFF"/>
                </a:solidFill>
                <a:latin typeface="American Typewriter"/>
                <a:ea typeface="American Typewriter"/>
                <a:cs typeface="American Typewriter"/>
                <a:sym typeface="American Typewriter"/>
              </a:defRPr>
            </a:lvl1pPr>
          </a:lstStyle>
          <a:p>
            <a:r>
              <a:rPr sz="1547"/>
              <a:t>22%</a:t>
            </a:r>
          </a:p>
        </p:txBody>
      </p:sp>
      <p:sp>
        <p:nvSpPr>
          <p:cNvPr id="216" name="47%"/>
          <p:cNvSpPr/>
          <p:nvPr/>
        </p:nvSpPr>
        <p:spPr>
          <a:xfrm>
            <a:off x="10885609" y="3281635"/>
            <a:ext cx="843244" cy="326694"/>
          </a:xfrm>
          <a:prstGeom prst="rect">
            <a:avLst/>
          </a:prstGeom>
          <a:solidFill>
            <a:schemeClr val="accent5">
              <a:lumOff val="-29866"/>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200">
                <a:solidFill>
                  <a:srgbClr val="FFFFFF"/>
                </a:solidFill>
                <a:latin typeface="American Typewriter"/>
                <a:ea typeface="American Typewriter"/>
                <a:cs typeface="American Typewriter"/>
                <a:sym typeface="American Typewriter"/>
              </a:defRPr>
            </a:lvl1pPr>
          </a:lstStyle>
          <a:p>
            <a:r>
              <a:rPr sz="1547"/>
              <a:t>47%</a:t>
            </a:r>
          </a:p>
        </p:txBody>
      </p:sp>
      <p:sp>
        <p:nvSpPr>
          <p:cNvPr id="217" name="42%"/>
          <p:cNvSpPr/>
          <p:nvPr/>
        </p:nvSpPr>
        <p:spPr>
          <a:xfrm>
            <a:off x="3762938" y="4934475"/>
            <a:ext cx="843245" cy="326694"/>
          </a:xfrm>
          <a:prstGeom prst="rect">
            <a:avLst/>
          </a:prstGeom>
          <a:solidFill>
            <a:schemeClr val="accent5">
              <a:lumOff val="-29866"/>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a:defRPr sz="2200">
                <a:solidFill>
                  <a:srgbClr val="FFFFFF"/>
                </a:solidFill>
                <a:latin typeface="American Typewriter"/>
                <a:ea typeface="American Typewriter"/>
                <a:cs typeface="American Typewriter"/>
                <a:sym typeface="American Typewriter"/>
              </a:defRPr>
            </a:lvl1pPr>
          </a:lstStyle>
          <a:p>
            <a:r>
              <a:rPr sz="1547"/>
              <a:t>42%</a:t>
            </a:r>
          </a:p>
        </p:txBody>
      </p:sp>
    </p:spTree>
    <p:extLst>
      <p:ext uri="{BB962C8B-B14F-4D97-AF65-F5344CB8AC3E}">
        <p14:creationId xmlns:p14="http://schemas.microsoft.com/office/powerpoint/2010/main" val="762786110"/>
      </p:ext>
    </p:extLst>
  </p:cSld>
  <p:clrMapOvr>
    <a:masterClrMapping/>
  </p:clrMapOvr>
  <mc:AlternateContent xmlns:mc="http://schemas.openxmlformats.org/markup-compatibility/2006" xmlns:p14="http://schemas.microsoft.com/office/powerpoint/2010/main">
    <mc:Choice Requires="p14">
      <p:transition spd="slow" p14:dur="800">
        <p14:prism/>
      </p:transition>
    </mc:Choice>
    <mc:Fallback xmlns="" xmlns:m="http://schemas.openxmlformats.org/officeDocument/2006/math" xmlns:a14="http://schemas.microsoft.com/office/drawing/2010/main">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Hallazgos por laboratorio"/>
          <p:cNvSpPr txBox="1">
            <a:spLocks noGrp="1"/>
          </p:cNvSpPr>
          <p:nvPr>
            <p:ph type="title"/>
          </p:nvPr>
        </p:nvSpPr>
        <p:spPr>
          <a:prstGeom prst="rect">
            <a:avLst/>
          </a:prstGeom>
        </p:spPr>
        <p:txBody>
          <a:bodyPr/>
          <a:lstStyle>
            <a:lvl1pPr>
              <a:defRPr sz="4000" b="1">
                <a:latin typeface="American Typewriter"/>
                <a:ea typeface="American Typewriter"/>
                <a:cs typeface="American Typewriter"/>
                <a:sym typeface="American Typewriter"/>
              </a:defRPr>
            </a:lvl1pPr>
          </a:lstStyle>
          <a:p>
            <a:r>
              <a:t>Hallazgos por laboratorio</a:t>
            </a:r>
          </a:p>
        </p:txBody>
      </p:sp>
      <p:pic>
        <p:nvPicPr>
          <p:cNvPr id="223" name="Imagen" descr="Imagen"/>
          <p:cNvPicPr>
            <a:picLocks noChangeAspect="1"/>
          </p:cNvPicPr>
          <p:nvPr/>
        </p:nvPicPr>
        <p:blipFill>
          <a:blip r:embed="rId2"/>
          <a:stretch>
            <a:fillRect/>
          </a:stretch>
        </p:blipFill>
        <p:spPr>
          <a:xfrm>
            <a:off x="4757686" y="1601236"/>
            <a:ext cx="6986093" cy="4354180"/>
          </a:xfrm>
          <a:prstGeom prst="rect">
            <a:avLst/>
          </a:prstGeom>
          <a:ln w="12700">
            <a:miter lim="400000"/>
          </a:ln>
        </p:spPr>
      </p:pic>
    </p:spTree>
    <p:extLst>
      <p:ext uri="{BB962C8B-B14F-4D97-AF65-F5344CB8AC3E}">
        <p14:creationId xmlns:p14="http://schemas.microsoft.com/office/powerpoint/2010/main" val="2594052806"/>
      </p:ext>
    </p:extLst>
  </p:cSld>
  <p:clrMapOvr>
    <a:masterClrMapping/>
  </p:clrMapOvr>
  <mc:AlternateContent xmlns:mc="http://schemas.openxmlformats.org/markup-compatibility/2006" xmlns:p14="http://schemas.microsoft.com/office/powerpoint/2010/main">
    <mc:Choice Requires="p14">
      <p:transition spd="med" p14:dur="600">
        <p:cover/>
      </p:transition>
    </mc:Choice>
    <mc:Fallback xmlns="" xmlns:m="http://schemas.openxmlformats.org/officeDocument/2006/math" xmlns:a14="http://schemas.microsoft.com/office/drawing/2010/main">
      <p:transition spd="fast">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Ayudas diagnósticas - Crisis adrenal"/>
          <p:cNvSpPr txBox="1">
            <a:spLocks noGrp="1"/>
          </p:cNvSpPr>
          <p:nvPr>
            <p:ph type="title"/>
          </p:nvPr>
        </p:nvSpPr>
        <p:spPr>
          <a:prstGeom prst="rect">
            <a:avLst/>
          </a:prstGeom>
        </p:spPr>
        <p:txBody>
          <a:bodyPr/>
          <a:lstStyle>
            <a:lvl1pPr>
              <a:defRPr sz="4000" b="1">
                <a:latin typeface="American Typewriter"/>
                <a:ea typeface="American Typewriter"/>
                <a:cs typeface="American Typewriter"/>
                <a:sym typeface="American Typewriter"/>
              </a:defRPr>
            </a:lvl1pPr>
          </a:lstStyle>
          <a:p>
            <a:r>
              <a:t>Ayudas diagnósticas - Crisis adrenal</a:t>
            </a:r>
          </a:p>
        </p:txBody>
      </p:sp>
      <p:grpSp>
        <p:nvGrpSpPr>
          <p:cNvPr id="241" name="Sodio - Hiponatremia…"/>
          <p:cNvGrpSpPr/>
          <p:nvPr/>
        </p:nvGrpSpPr>
        <p:grpSpPr>
          <a:xfrm>
            <a:off x="5387392" y="1690688"/>
            <a:ext cx="6466296" cy="3811634"/>
            <a:chOff x="0" y="0"/>
            <a:chExt cx="9196509" cy="5420990"/>
          </a:xfrm>
        </p:grpSpPr>
        <p:sp>
          <p:nvSpPr>
            <p:cNvPr id="240" name="Sodio - Hiponatremia…"/>
            <p:cNvSpPr/>
            <p:nvPr/>
          </p:nvSpPr>
          <p:spPr>
            <a:xfrm>
              <a:off x="50800" y="50799"/>
              <a:ext cx="9094910" cy="5319392"/>
            </a:xfrm>
            <a:prstGeom prst="rect">
              <a:avLst/>
            </a:prstGeom>
            <a:no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lnSpc>
                  <a:spcPct val="120000"/>
                </a:lnSpc>
                <a:defRPr sz="2200" b="0">
                  <a:latin typeface="American Typewriter"/>
                  <a:ea typeface="American Typewriter"/>
                  <a:cs typeface="American Typewriter"/>
                  <a:sym typeface="American Typewriter"/>
                </a:defRPr>
              </a:pPr>
              <a:r>
                <a:rPr sz="1547"/>
                <a:t>Sodio - Hiponatremia </a:t>
              </a:r>
            </a:p>
            <a:p>
              <a:pPr>
                <a:lnSpc>
                  <a:spcPct val="120000"/>
                </a:lnSpc>
                <a:defRPr sz="2200" b="0">
                  <a:latin typeface="American Typewriter"/>
                  <a:ea typeface="American Typewriter"/>
                  <a:cs typeface="American Typewriter"/>
                  <a:sym typeface="American Typewriter"/>
                </a:defRPr>
              </a:pPr>
              <a:r>
                <a:rPr sz="1547"/>
                <a:t>Potasio - Hiparcalemia (disminución Aldosterona)</a:t>
              </a:r>
            </a:p>
            <a:p>
              <a:pPr>
                <a:lnSpc>
                  <a:spcPct val="120000"/>
                </a:lnSpc>
                <a:defRPr sz="2200" b="0">
                  <a:latin typeface="American Typewriter"/>
                  <a:ea typeface="American Typewriter"/>
                  <a:cs typeface="American Typewriter"/>
                  <a:sym typeface="American Typewriter"/>
                </a:defRPr>
              </a:pPr>
              <a:r>
                <a:rPr sz="1547"/>
                <a:t>Calcio (Hipercalcemia)</a:t>
              </a:r>
            </a:p>
            <a:p>
              <a:pPr>
                <a:lnSpc>
                  <a:spcPct val="120000"/>
                </a:lnSpc>
                <a:defRPr sz="2200" b="0">
                  <a:latin typeface="American Typewriter"/>
                  <a:ea typeface="American Typewriter"/>
                  <a:cs typeface="American Typewriter"/>
                  <a:sym typeface="American Typewriter"/>
                </a:defRPr>
              </a:pPr>
              <a:r>
                <a:rPr sz="1547"/>
                <a:t>Uremia (55%)</a:t>
              </a:r>
            </a:p>
            <a:p>
              <a:pPr>
                <a:lnSpc>
                  <a:spcPct val="120000"/>
                </a:lnSpc>
                <a:defRPr sz="2200" b="0">
                  <a:latin typeface="American Typewriter"/>
                  <a:ea typeface="American Typewriter"/>
                  <a:cs typeface="American Typewriter"/>
                  <a:sym typeface="American Typewriter"/>
                </a:defRPr>
              </a:pPr>
              <a:r>
                <a:rPr sz="1547"/>
                <a:t>Glucosa (Hipoglicemia - Cortisol)</a:t>
              </a:r>
            </a:p>
            <a:p>
              <a:pPr>
                <a:lnSpc>
                  <a:spcPct val="120000"/>
                </a:lnSpc>
                <a:defRPr sz="2200" b="0">
                  <a:latin typeface="American Typewriter"/>
                  <a:ea typeface="American Typewriter"/>
                  <a:cs typeface="American Typewriter"/>
                  <a:sym typeface="American Typewriter"/>
                </a:defRPr>
              </a:pPr>
              <a:r>
                <a:rPr sz="1547"/>
                <a:t>Cortisol bajo —&gt; Aumento de Linfocitos - Eos</a:t>
              </a:r>
            </a:p>
            <a:p>
              <a:pPr>
                <a:lnSpc>
                  <a:spcPct val="120000"/>
                </a:lnSpc>
                <a:defRPr sz="2200" b="0">
                  <a:latin typeface="American Typewriter"/>
                  <a:ea typeface="American Typewriter"/>
                  <a:cs typeface="American Typewriter"/>
                  <a:sym typeface="American Typewriter"/>
                </a:defRPr>
              </a:pPr>
              <a:endParaRPr sz="1547"/>
            </a:p>
            <a:p>
              <a:pPr>
                <a:lnSpc>
                  <a:spcPct val="120000"/>
                </a:lnSpc>
                <a:defRPr sz="2200" b="0">
                  <a:latin typeface="American Typewriter"/>
                  <a:ea typeface="American Typewriter"/>
                  <a:cs typeface="American Typewriter"/>
                  <a:sym typeface="American Typewriter"/>
                </a:defRPr>
              </a:pPr>
              <a:r>
                <a:rPr sz="1547"/>
                <a:t>ECG: Hiperkalemia (ondas T picudas), p aplanada, ensanchamiento QRS, BAV, Asistolia</a:t>
              </a:r>
            </a:p>
          </p:txBody>
        </p:sp>
        <p:pic>
          <p:nvPicPr>
            <p:cNvPr id="239" name="Sodio - Hiponatremia… Sodio - Hiponatremia Potasio - Hiparcalemia (disminución Aldosterona)Calcio (Hipercalcemia)Uremia (55%)Glucosa (Hipoglicemia - Cortisol)Cortisol bajo —&gt; Aumento de Linfocitos - EosECG: Hiperkalemia (ondas T picudas), p aplanada, ens" descr="Sodio - Hiponatremia… Sodio - Hiponatremia Potasio - Hiparcalemia (disminución Aldosterona)Calcio (Hipercalcemia)Uremia (55%)Glucosa (Hipoglicemia - Cortisol)Cortisol bajo —&gt; Aumento de Linfocitos - EosECG: Hiperkalemia (ondas T picudas), p aplanada, ensanchamiento QRS, BAV, Asistolia"/>
            <p:cNvPicPr>
              <a:picLocks/>
            </p:cNvPicPr>
            <p:nvPr/>
          </p:nvPicPr>
          <p:blipFill>
            <a:blip r:embed="rId2" cstate="email">
              <a:extLst>
                <a:ext uri="{28A0092B-C50C-407E-A947-70E740481C1C}">
                  <a14:useLocalDpi xmlns:a14="http://schemas.microsoft.com/office/drawing/2010/main"/>
                </a:ext>
              </a:extLst>
            </a:blip>
            <a:stretch>
              <a:fillRect/>
            </a:stretch>
          </p:blipFill>
          <p:spPr>
            <a:xfrm>
              <a:off x="0" y="-1"/>
              <a:ext cx="9196510" cy="5420992"/>
            </a:xfrm>
            <a:prstGeom prst="rect">
              <a:avLst/>
            </a:prstGeom>
            <a:effectLst/>
          </p:spPr>
        </p:pic>
      </p:grpSp>
    </p:spTree>
    <p:extLst>
      <p:ext uri="{BB962C8B-B14F-4D97-AF65-F5344CB8AC3E}">
        <p14:creationId xmlns:p14="http://schemas.microsoft.com/office/powerpoint/2010/main" val="3026021952"/>
      </p:ext>
    </p:extLst>
  </p:cSld>
  <p:clrMapOvr>
    <a:masterClrMapping/>
  </p:clrMapOvr>
  <mc:AlternateContent xmlns:mc="http://schemas.openxmlformats.org/markup-compatibility/2006" xmlns:p14="http://schemas.microsoft.com/office/powerpoint/2010/main">
    <mc:Choice Requires="p14">
      <p:transition spd="med" p14:dur="600">
        <p:cover/>
      </p:transition>
    </mc:Choice>
    <mc:Fallback xmlns="" xmlns:m="http://schemas.openxmlformats.org/officeDocument/2006/math" xmlns:a14="http://schemas.microsoft.com/office/drawing/2010/main">
      <p:transition spd="fast">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Manejo - Crisis adrenal"/>
          <p:cNvSpPr txBox="1">
            <a:spLocks noGrp="1"/>
          </p:cNvSpPr>
          <p:nvPr>
            <p:ph type="title"/>
          </p:nvPr>
        </p:nvSpPr>
        <p:spPr>
          <a:prstGeom prst="rect">
            <a:avLst/>
          </a:prstGeom>
        </p:spPr>
        <p:txBody>
          <a:bodyPr/>
          <a:lstStyle>
            <a:lvl1pPr>
              <a:defRPr sz="4000" b="1">
                <a:latin typeface="American Typewriter"/>
                <a:ea typeface="American Typewriter"/>
                <a:cs typeface="American Typewriter"/>
                <a:sym typeface="American Typewriter"/>
              </a:defRPr>
            </a:lvl1pPr>
          </a:lstStyle>
          <a:p>
            <a:r>
              <a:t>Manejo - Crisis adrenal</a:t>
            </a:r>
          </a:p>
        </p:txBody>
      </p:sp>
      <p:sp>
        <p:nvSpPr>
          <p:cNvPr id="247" name="Rehidratación rápida  Bolo 1000cc de SSN primera hora (20-30cc/kg)…"/>
          <p:cNvSpPr txBox="1">
            <a:spLocks noGrp="1"/>
          </p:cNvSpPr>
          <p:nvPr>
            <p:ph type="body" sz="half" idx="1"/>
          </p:nvPr>
        </p:nvSpPr>
        <p:spPr>
          <a:xfrm>
            <a:off x="3447887" y="1579221"/>
            <a:ext cx="4857491" cy="3699558"/>
          </a:xfrm>
          <a:prstGeom prst="rect">
            <a:avLst/>
          </a:prstGeom>
        </p:spPr>
        <p:txBody>
          <a:bodyPr>
            <a:normAutofit fontScale="92500" lnSpcReduction="10000"/>
          </a:bodyPr>
          <a:lstStyle/>
          <a:p>
            <a:pPr marL="259397" indent="-259397" algn="just" defTabSz="340923">
              <a:lnSpc>
                <a:spcPct val="120000"/>
              </a:lnSpc>
              <a:spcBef>
                <a:spcPts val="2391"/>
              </a:spcBef>
              <a:defRPr sz="1992">
                <a:latin typeface="American Typewriter"/>
                <a:ea typeface="American Typewriter"/>
                <a:cs typeface="American Typewriter"/>
                <a:sym typeface="American Typewriter"/>
              </a:defRPr>
            </a:pPr>
            <a:r>
              <a:rPr sz="1400" dirty="0" err="1"/>
              <a:t>Rehidratación</a:t>
            </a:r>
            <a:r>
              <a:rPr sz="1400" dirty="0"/>
              <a:t> </a:t>
            </a:r>
            <a:r>
              <a:rPr sz="1400" dirty="0" err="1"/>
              <a:t>rápida</a:t>
            </a:r>
            <a:r>
              <a:rPr sz="1400" dirty="0"/>
              <a:t>  Bolo 1000cc de SSN </a:t>
            </a:r>
            <a:r>
              <a:rPr sz="1400" dirty="0" err="1"/>
              <a:t>primera</a:t>
            </a:r>
            <a:r>
              <a:rPr sz="1400" dirty="0"/>
              <a:t> hora (20-30cc/kg)</a:t>
            </a:r>
          </a:p>
          <a:p>
            <a:pPr marL="259397" indent="-259397" algn="just" defTabSz="340923">
              <a:lnSpc>
                <a:spcPct val="120000"/>
              </a:lnSpc>
              <a:spcBef>
                <a:spcPts val="2391"/>
              </a:spcBef>
              <a:defRPr sz="1992">
                <a:latin typeface="American Typewriter"/>
                <a:ea typeface="American Typewriter"/>
                <a:cs typeface="American Typewriter"/>
                <a:sym typeface="American Typewriter"/>
              </a:defRPr>
            </a:pPr>
            <a:r>
              <a:rPr sz="1400" dirty="0"/>
              <a:t>500cc </a:t>
            </a:r>
            <a:r>
              <a:rPr sz="1400" dirty="0" err="1"/>
              <a:t>en</a:t>
            </a:r>
            <a:r>
              <a:rPr sz="1400" dirty="0"/>
              <a:t> </a:t>
            </a:r>
            <a:r>
              <a:rPr sz="1400" dirty="0" err="1"/>
              <a:t>segunda</a:t>
            </a:r>
            <a:r>
              <a:rPr sz="1400" dirty="0"/>
              <a:t> hora</a:t>
            </a:r>
          </a:p>
          <a:p>
            <a:pPr marL="259397" indent="-259397" algn="just" defTabSz="340923">
              <a:lnSpc>
                <a:spcPct val="120000"/>
              </a:lnSpc>
              <a:spcBef>
                <a:spcPts val="2391"/>
              </a:spcBef>
              <a:defRPr sz="1992">
                <a:latin typeface="American Typewriter"/>
                <a:ea typeface="American Typewriter"/>
                <a:cs typeface="American Typewriter"/>
                <a:sym typeface="American Typewriter"/>
              </a:defRPr>
            </a:pPr>
            <a:r>
              <a:rPr sz="1400" dirty="0"/>
              <a:t>DAD - </a:t>
            </a:r>
            <a:r>
              <a:rPr sz="1400" dirty="0" err="1"/>
              <a:t>Corrección</a:t>
            </a:r>
            <a:r>
              <a:rPr sz="1400" dirty="0"/>
              <a:t> de </a:t>
            </a:r>
            <a:r>
              <a:rPr sz="1400" dirty="0" err="1"/>
              <a:t>hipoglucemia</a:t>
            </a:r>
            <a:r>
              <a:rPr sz="1400" dirty="0"/>
              <a:t> 2,5cc/kg DAD 10% </a:t>
            </a:r>
            <a:r>
              <a:rPr sz="1400" dirty="0" err="1"/>
              <a:t>Niños</a:t>
            </a:r>
            <a:r>
              <a:rPr sz="1400" dirty="0"/>
              <a:t>, </a:t>
            </a:r>
            <a:r>
              <a:rPr sz="1400" dirty="0" err="1"/>
              <a:t>Adultos</a:t>
            </a:r>
            <a:r>
              <a:rPr sz="1400" dirty="0"/>
              <a:t> 1cc/kg DAD 5%</a:t>
            </a:r>
          </a:p>
          <a:p>
            <a:pPr marL="259397" indent="-259397" algn="just" defTabSz="340923">
              <a:lnSpc>
                <a:spcPct val="120000"/>
              </a:lnSpc>
              <a:spcBef>
                <a:spcPts val="2391"/>
              </a:spcBef>
              <a:defRPr sz="1992">
                <a:latin typeface="American Typewriter"/>
                <a:ea typeface="American Typewriter"/>
                <a:cs typeface="American Typewriter"/>
                <a:sym typeface="American Typewriter"/>
              </a:defRPr>
            </a:pPr>
            <a:r>
              <a:rPr sz="1400" dirty="0" err="1"/>
              <a:t>Infusión</a:t>
            </a:r>
            <a:r>
              <a:rPr sz="1400" dirty="0"/>
              <a:t> continua de LEV 125 - 250ml/h por 24 - 48h</a:t>
            </a:r>
          </a:p>
          <a:p>
            <a:pPr marL="259397" indent="-259397" algn="just" defTabSz="340923">
              <a:lnSpc>
                <a:spcPct val="120000"/>
              </a:lnSpc>
              <a:spcBef>
                <a:spcPts val="2391"/>
              </a:spcBef>
              <a:defRPr sz="1992">
                <a:latin typeface="American Typewriter"/>
                <a:ea typeface="American Typewriter"/>
                <a:cs typeface="American Typewriter"/>
                <a:sym typeface="American Typewriter"/>
              </a:defRPr>
            </a:pPr>
            <a:r>
              <a:rPr sz="1400" dirty="0" err="1"/>
              <a:t>Evitar</a:t>
            </a:r>
            <a:r>
              <a:rPr sz="1400" dirty="0"/>
              <a:t> </a:t>
            </a:r>
            <a:r>
              <a:rPr sz="1400" dirty="0" err="1"/>
              <a:t>soluciones</a:t>
            </a:r>
            <a:r>
              <a:rPr sz="1400" dirty="0"/>
              <a:t> </a:t>
            </a:r>
            <a:r>
              <a:rPr sz="1400" dirty="0" err="1"/>
              <a:t>hipotónicas</a:t>
            </a:r>
            <a:endParaRPr sz="1400" dirty="0"/>
          </a:p>
          <a:p>
            <a:pPr marL="259397" indent="-259397" algn="just" defTabSz="340923">
              <a:lnSpc>
                <a:spcPct val="120000"/>
              </a:lnSpc>
              <a:spcBef>
                <a:spcPts val="2391"/>
              </a:spcBef>
              <a:defRPr sz="1992">
                <a:latin typeface="American Typewriter"/>
                <a:ea typeface="American Typewriter"/>
                <a:cs typeface="American Typewriter"/>
                <a:sym typeface="American Typewriter"/>
              </a:defRPr>
            </a:pPr>
            <a:r>
              <a:rPr sz="1400" dirty="0" err="1"/>
              <a:t>Considere</a:t>
            </a:r>
            <a:r>
              <a:rPr sz="1400" dirty="0"/>
              <a:t> </a:t>
            </a:r>
            <a:r>
              <a:rPr sz="1400" dirty="0" err="1"/>
              <a:t>inicio</a:t>
            </a:r>
            <a:r>
              <a:rPr sz="1400" dirty="0"/>
              <a:t> de </a:t>
            </a:r>
            <a:r>
              <a:rPr sz="1400" dirty="0" err="1"/>
              <a:t>antibiótico</a:t>
            </a:r>
            <a:r>
              <a:rPr sz="1400" b="1" dirty="0"/>
              <a:t>**</a:t>
            </a:r>
          </a:p>
        </p:txBody>
      </p:sp>
      <p:pic>
        <p:nvPicPr>
          <p:cNvPr id="250" name="Imagen" descr="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82001" y="1027906"/>
            <a:ext cx="3346937" cy="5154069"/>
          </a:xfrm>
          <a:prstGeom prst="rect">
            <a:avLst/>
          </a:prstGeom>
          <a:ln w="12700">
            <a:miter lim="400000"/>
          </a:ln>
        </p:spPr>
      </p:pic>
    </p:spTree>
    <p:extLst>
      <p:ext uri="{BB962C8B-B14F-4D97-AF65-F5344CB8AC3E}">
        <p14:creationId xmlns:p14="http://schemas.microsoft.com/office/powerpoint/2010/main" val="628124242"/>
      </p:ext>
    </p:extLst>
  </p:cSld>
  <p:clrMapOvr>
    <a:masterClrMapping/>
  </p:clrMapOvr>
  <mc:AlternateContent xmlns:mc="http://schemas.openxmlformats.org/markup-compatibility/2006" xmlns:p14="http://schemas.microsoft.com/office/powerpoint/2010/main">
    <mc:Choice Requires="p14">
      <p:transition spd="med" p14:dur="600">
        <p:cover/>
      </p:transition>
    </mc:Choice>
    <mc:Fallback xmlns="" xmlns:m="http://schemas.openxmlformats.org/officeDocument/2006/math" xmlns:a14="http://schemas.microsoft.com/office/drawing/2010/main">
      <p:transition spd="fast">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Manejo - Crisis adrenal"/>
          <p:cNvSpPr txBox="1">
            <a:spLocks noGrp="1"/>
          </p:cNvSpPr>
          <p:nvPr>
            <p:ph type="title"/>
          </p:nvPr>
        </p:nvSpPr>
        <p:spPr>
          <a:prstGeom prst="rect">
            <a:avLst/>
          </a:prstGeom>
        </p:spPr>
        <p:txBody>
          <a:bodyPr/>
          <a:lstStyle>
            <a:lvl1pPr>
              <a:defRPr sz="4000" b="1">
                <a:latin typeface="American Typewriter"/>
                <a:ea typeface="American Typewriter"/>
                <a:cs typeface="American Typewriter"/>
                <a:sym typeface="American Typewriter"/>
              </a:defRPr>
            </a:lvl1pPr>
          </a:lstStyle>
          <a:p>
            <a:r>
              <a:t>Manejo - Crisis adrenal</a:t>
            </a:r>
          </a:p>
        </p:txBody>
      </p:sp>
      <p:sp>
        <p:nvSpPr>
          <p:cNvPr id="254" name="Otros esquemas:…"/>
          <p:cNvSpPr txBox="1">
            <a:spLocks noGrp="1"/>
          </p:cNvSpPr>
          <p:nvPr>
            <p:ph type="body" idx="1"/>
          </p:nvPr>
        </p:nvSpPr>
        <p:spPr>
          <a:xfrm>
            <a:off x="5208105" y="1817286"/>
            <a:ext cx="6358723" cy="2412414"/>
          </a:xfrm>
          <a:prstGeom prst="rect">
            <a:avLst/>
          </a:prstGeom>
        </p:spPr>
        <p:txBody>
          <a:bodyPr>
            <a:normAutofit/>
          </a:bodyPr>
          <a:lstStyle/>
          <a:p>
            <a:pPr algn="just">
              <a:lnSpc>
                <a:spcPct val="120000"/>
              </a:lnSpc>
              <a:defRPr sz="2400" b="1" u="sng">
                <a:latin typeface="American Typewriter"/>
                <a:ea typeface="American Typewriter"/>
                <a:cs typeface="American Typewriter"/>
                <a:sym typeface="American Typewriter"/>
              </a:defRPr>
            </a:pPr>
            <a:r>
              <a:rPr sz="1800" dirty="0" err="1"/>
              <a:t>Otros</a:t>
            </a:r>
            <a:r>
              <a:rPr sz="1800" dirty="0"/>
              <a:t> </a:t>
            </a:r>
            <a:r>
              <a:rPr sz="1800" dirty="0" err="1"/>
              <a:t>esquemas</a:t>
            </a:r>
            <a:r>
              <a:rPr sz="1800" dirty="0"/>
              <a:t>:</a:t>
            </a:r>
          </a:p>
          <a:p>
            <a:pPr algn="just">
              <a:lnSpc>
                <a:spcPct val="120000"/>
              </a:lnSpc>
              <a:defRPr sz="2400">
                <a:latin typeface="American Typewriter"/>
                <a:ea typeface="American Typewriter"/>
                <a:cs typeface="American Typewriter"/>
                <a:sym typeface="American Typewriter"/>
              </a:defRPr>
            </a:pPr>
            <a:r>
              <a:rPr sz="1800" dirty="0" err="1"/>
              <a:t>Hidrocortisona</a:t>
            </a:r>
            <a:r>
              <a:rPr sz="1800" dirty="0"/>
              <a:t> 4mg </a:t>
            </a:r>
            <a:r>
              <a:rPr sz="1800" dirty="0" err="1"/>
              <a:t>cada</a:t>
            </a:r>
            <a:r>
              <a:rPr sz="1800" dirty="0"/>
              <a:t> 24 horas</a:t>
            </a:r>
          </a:p>
          <a:p>
            <a:pPr algn="just">
              <a:lnSpc>
                <a:spcPct val="120000"/>
              </a:lnSpc>
              <a:defRPr sz="2400">
                <a:latin typeface="American Typewriter"/>
                <a:ea typeface="American Typewriter"/>
                <a:cs typeface="American Typewriter"/>
                <a:sym typeface="American Typewriter"/>
              </a:defRPr>
            </a:pPr>
            <a:r>
              <a:rPr sz="1800" dirty="0"/>
              <a:t>MPD 40mg </a:t>
            </a:r>
            <a:r>
              <a:rPr sz="1800" dirty="0" err="1"/>
              <a:t>cada</a:t>
            </a:r>
            <a:r>
              <a:rPr sz="1800" dirty="0"/>
              <a:t> 24horas</a:t>
            </a:r>
          </a:p>
          <a:p>
            <a:pPr algn="just">
              <a:lnSpc>
                <a:spcPct val="120000"/>
              </a:lnSpc>
              <a:defRPr sz="2400">
                <a:latin typeface="American Typewriter"/>
                <a:ea typeface="American Typewriter"/>
                <a:cs typeface="American Typewriter"/>
                <a:sym typeface="American Typewriter"/>
              </a:defRPr>
            </a:pPr>
            <a:r>
              <a:rPr sz="1800" dirty="0" err="1"/>
              <a:t>Prednisolona</a:t>
            </a:r>
            <a:r>
              <a:rPr sz="1800" dirty="0"/>
              <a:t> 25mg </a:t>
            </a:r>
            <a:r>
              <a:rPr sz="1800" dirty="0" err="1"/>
              <a:t>seguido</a:t>
            </a:r>
            <a:r>
              <a:rPr sz="1800" dirty="0"/>
              <a:t> de 25mg </a:t>
            </a:r>
            <a:r>
              <a:rPr sz="1800" dirty="0" err="1"/>
              <a:t>cada</a:t>
            </a:r>
            <a:r>
              <a:rPr sz="1800" dirty="0"/>
              <a:t> 12 horas (75mg </a:t>
            </a:r>
            <a:r>
              <a:rPr sz="1800" dirty="0" err="1"/>
              <a:t>en</a:t>
            </a:r>
            <a:r>
              <a:rPr sz="1800" dirty="0"/>
              <a:t> 24h) </a:t>
            </a:r>
            <a:r>
              <a:rPr sz="1800" dirty="0" err="1"/>
              <a:t>luego</a:t>
            </a:r>
            <a:r>
              <a:rPr sz="1800" dirty="0"/>
              <a:t> 50mg </a:t>
            </a:r>
            <a:r>
              <a:rPr sz="1800" dirty="0" err="1"/>
              <a:t>cada</a:t>
            </a:r>
            <a:r>
              <a:rPr sz="1800" dirty="0"/>
              <a:t> 24horas</a:t>
            </a:r>
          </a:p>
        </p:txBody>
      </p:sp>
    </p:spTree>
    <p:extLst>
      <p:ext uri="{BB962C8B-B14F-4D97-AF65-F5344CB8AC3E}">
        <p14:creationId xmlns:p14="http://schemas.microsoft.com/office/powerpoint/2010/main" val="3218739101"/>
      </p:ext>
    </p:extLst>
  </p:cSld>
  <p:clrMapOvr>
    <a:masterClrMapping/>
  </p:clrMapOvr>
  <mc:AlternateContent xmlns:mc="http://schemas.openxmlformats.org/markup-compatibility/2006" xmlns:p14="http://schemas.microsoft.com/office/powerpoint/2010/main">
    <mc:Choice Requires="p14">
      <p:transition spd="med" p14:dur="600">
        <p:cover/>
      </p:transition>
    </mc:Choice>
    <mc:Fallback xmlns="" xmlns:m="http://schemas.openxmlformats.org/officeDocument/2006/math" xmlns:a14="http://schemas.microsoft.com/office/drawing/2010/main">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Fisiopatología"/>
          <p:cNvSpPr txBox="1">
            <a:spLocks noGrp="1"/>
          </p:cNvSpPr>
          <p:nvPr>
            <p:ph type="title"/>
          </p:nvPr>
        </p:nvSpPr>
        <p:spPr>
          <a:prstGeom prst="rect">
            <a:avLst/>
          </a:prstGeom>
        </p:spPr>
        <p:txBody>
          <a:bodyPr>
            <a:normAutofit/>
          </a:bodyPr>
          <a:lstStyle>
            <a:lvl1pPr>
              <a:defRPr sz="4000" b="1">
                <a:latin typeface="American Typewriter"/>
                <a:ea typeface="American Typewriter"/>
                <a:cs typeface="American Typewriter"/>
                <a:sym typeface="American Typewriter"/>
              </a:defRPr>
            </a:lvl1pPr>
          </a:lstStyle>
          <a:p>
            <a:r>
              <a:rPr sz="2800">
                <a:latin typeface="Montserrat" panose="00000500000000000000" pitchFamily="50" charset="0"/>
              </a:rPr>
              <a:t>Fisiopatología</a:t>
            </a:r>
          </a:p>
        </p:txBody>
      </p:sp>
      <p:sp>
        <p:nvSpPr>
          <p:cNvPr id="208" name="Med Clin N Am 96 (2012) 385–403"/>
          <p:cNvSpPr txBox="1"/>
          <p:nvPr/>
        </p:nvSpPr>
        <p:spPr>
          <a:xfrm>
            <a:off x="10198112" y="5785545"/>
            <a:ext cx="1618178" cy="5091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lvl1pPr algn="l" defTabSz="457200">
              <a:lnSpc>
                <a:spcPts val="4300"/>
              </a:lnSpc>
              <a:defRPr sz="1000" b="0">
                <a:latin typeface="American Typewriter"/>
                <a:ea typeface="American Typewriter"/>
                <a:cs typeface="American Typewriter"/>
                <a:sym typeface="American Typewriter"/>
              </a:defRPr>
            </a:lvl1pPr>
          </a:lstStyle>
          <a:p>
            <a:r>
              <a:rPr sz="703">
                <a:latin typeface="Montserrat" panose="00000500000000000000" pitchFamily="50" charset="0"/>
              </a:rPr>
              <a:t>Med Clin N Am 96 (2012) 385–403</a:t>
            </a:r>
          </a:p>
        </p:txBody>
      </p:sp>
      <p:grpSp>
        <p:nvGrpSpPr>
          <p:cNvPr id="212" name="Aumento del metabolismo corporal…"/>
          <p:cNvGrpSpPr/>
          <p:nvPr/>
        </p:nvGrpSpPr>
        <p:grpSpPr>
          <a:xfrm>
            <a:off x="4568926" y="1027906"/>
            <a:ext cx="7269689" cy="3388261"/>
            <a:chOff x="0" y="0"/>
            <a:chExt cx="10339112" cy="4818858"/>
          </a:xfrm>
        </p:grpSpPr>
        <p:pic>
          <p:nvPicPr>
            <p:cNvPr id="210" name="Aumento del metabolismo corporal… Aumento del metabolismo corporalAumento de actividad mitocondrialActividad Na/K ATPasaMetabolismo del colesterol, CHOsAumento de consumo de O2 y producción del calorAumento de FC, GC, Presión de pulso, FRAumento de efect" descr="Aumento del metabolismo corporal… Aumento del metabolismo corporalAumento de actividad mitocondrialActividad Na/K ATPasaMetabolismo del colesterol, CHOsAumento de consumo de O2 y producción del calorAumento de FC, GC, Presión de pulso, FRAumento de efectividad de hormonas: GH, Epinefrina, Insulina, GlucagónCrecimiento de órganos"/>
            <p:cNvPicPr>
              <a:picLocks/>
            </p:cNvPicPr>
            <p:nvPr/>
          </p:nvPicPr>
          <p:blipFill>
            <a:blip r:embed="rId2" cstate="email">
              <a:extLst>
                <a:ext uri="{28A0092B-C50C-407E-A947-70E740481C1C}">
                  <a14:useLocalDpi xmlns:a14="http://schemas.microsoft.com/office/drawing/2010/main"/>
                </a:ext>
              </a:extLst>
            </a:blip>
            <a:stretch>
              <a:fillRect/>
            </a:stretch>
          </p:blipFill>
          <p:spPr>
            <a:xfrm>
              <a:off x="0" y="0"/>
              <a:ext cx="10339112" cy="4818858"/>
            </a:xfrm>
            <a:prstGeom prst="rect">
              <a:avLst/>
            </a:prstGeom>
            <a:effectLst/>
          </p:spPr>
        </p:pic>
        <p:sp>
          <p:nvSpPr>
            <p:cNvPr id="211" name="Aumento del metabolismo corporal…"/>
            <p:cNvSpPr/>
            <p:nvPr/>
          </p:nvSpPr>
          <p:spPr>
            <a:xfrm>
              <a:off x="31750" y="31750"/>
              <a:ext cx="10275612" cy="4755357"/>
            </a:xfrm>
            <a:prstGeom prst="roundRect">
              <a:avLst>
                <a:gd name="adj" fmla="val 9327"/>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defRPr sz="2000" b="0">
                  <a:latin typeface="American Typewriter"/>
                  <a:ea typeface="American Typewriter"/>
                  <a:cs typeface="American Typewriter"/>
                  <a:sym typeface="American Typewriter"/>
                </a:defRPr>
              </a:pPr>
              <a:r>
                <a:rPr sz="1406" dirty="0" err="1">
                  <a:latin typeface="Montserrat" panose="00000500000000000000" pitchFamily="50" charset="0"/>
                </a:rPr>
                <a:t>Aumento</a:t>
              </a:r>
              <a:r>
                <a:rPr sz="1406" dirty="0">
                  <a:latin typeface="Montserrat" panose="00000500000000000000" pitchFamily="50" charset="0"/>
                </a:rPr>
                <a:t> del </a:t>
              </a:r>
              <a:r>
                <a:rPr sz="1406" dirty="0" err="1">
                  <a:latin typeface="Montserrat" panose="00000500000000000000" pitchFamily="50" charset="0"/>
                </a:rPr>
                <a:t>metabolismo</a:t>
              </a:r>
              <a:r>
                <a:rPr sz="1406" dirty="0">
                  <a:latin typeface="Montserrat" panose="00000500000000000000" pitchFamily="50" charset="0"/>
                </a:rPr>
                <a:t> corporal</a:t>
              </a:r>
              <a:r>
                <a:rPr lang="es-CO" sz="1406" dirty="0">
                  <a:latin typeface="Montserrat" panose="00000500000000000000" pitchFamily="50" charset="0"/>
                </a:rPr>
                <a:t>.</a:t>
              </a:r>
              <a:endParaRPr sz="1406" dirty="0">
                <a:latin typeface="Montserrat" panose="00000500000000000000" pitchFamily="50" charset="0"/>
              </a:endParaRPr>
            </a:p>
            <a:p>
              <a:pPr>
                <a:defRPr sz="2000" b="0">
                  <a:latin typeface="American Typewriter"/>
                  <a:ea typeface="American Typewriter"/>
                  <a:cs typeface="American Typewriter"/>
                  <a:sym typeface="American Typewriter"/>
                </a:defRPr>
              </a:pPr>
              <a:endParaRPr sz="1406" dirty="0">
                <a:latin typeface="Montserrat" panose="00000500000000000000" pitchFamily="50" charset="0"/>
              </a:endParaRPr>
            </a:p>
            <a:p>
              <a:pPr>
                <a:defRPr sz="2000" b="0">
                  <a:latin typeface="American Typewriter"/>
                  <a:ea typeface="American Typewriter"/>
                  <a:cs typeface="American Typewriter"/>
                  <a:sym typeface="American Typewriter"/>
                </a:defRPr>
              </a:pPr>
              <a:r>
                <a:rPr sz="1406" dirty="0" err="1">
                  <a:latin typeface="Montserrat" panose="00000500000000000000" pitchFamily="50" charset="0"/>
                </a:rPr>
                <a:t>Aumento</a:t>
              </a:r>
              <a:r>
                <a:rPr sz="1406" dirty="0">
                  <a:latin typeface="Montserrat" panose="00000500000000000000" pitchFamily="50" charset="0"/>
                </a:rPr>
                <a:t> de </a:t>
              </a:r>
              <a:r>
                <a:rPr sz="1406" dirty="0" err="1">
                  <a:latin typeface="Montserrat" panose="00000500000000000000" pitchFamily="50" charset="0"/>
                </a:rPr>
                <a:t>actividad</a:t>
              </a:r>
              <a:r>
                <a:rPr sz="1406" dirty="0">
                  <a:latin typeface="Montserrat" panose="00000500000000000000" pitchFamily="50" charset="0"/>
                </a:rPr>
                <a:t> </a:t>
              </a:r>
              <a:r>
                <a:rPr sz="1406" dirty="0" err="1">
                  <a:latin typeface="Montserrat" panose="00000500000000000000" pitchFamily="50" charset="0"/>
                </a:rPr>
                <a:t>mitocondrial</a:t>
              </a:r>
              <a:r>
                <a:rPr lang="es-CO" sz="1406" dirty="0">
                  <a:latin typeface="Montserrat" panose="00000500000000000000" pitchFamily="50" charset="0"/>
                </a:rPr>
                <a:t>.</a:t>
              </a:r>
              <a:endParaRPr sz="1406" dirty="0">
                <a:latin typeface="Montserrat" panose="00000500000000000000" pitchFamily="50" charset="0"/>
              </a:endParaRPr>
            </a:p>
            <a:p>
              <a:pPr>
                <a:defRPr sz="2000" b="0">
                  <a:latin typeface="American Typewriter"/>
                  <a:ea typeface="American Typewriter"/>
                  <a:cs typeface="American Typewriter"/>
                  <a:sym typeface="American Typewriter"/>
                </a:defRPr>
              </a:pPr>
              <a:endParaRPr sz="1406" dirty="0">
                <a:latin typeface="Montserrat" panose="00000500000000000000" pitchFamily="50" charset="0"/>
              </a:endParaRPr>
            </a:p>
            <a:p>
              <a:pPr>
                <a:defRPr sz="2000" b="0">
                  <a:latin typeface="American Typewriter"/>
                  <a:ea typeface="American Typewriter"/>
                  <a:cs typeface="American Typewriter"/>
                  <a:sym typeface="American Typewriter"/>
                </a:defRPr>
              </a:pPr>
              <a:r>
                <a:rPr sz="1406" dirty="0" err="1">
                  <a:latin typeface="Montserrat" panose="00000500000000000000" pitchFamily="50" charset="0"/>
                </a:rPr>
                <a:t>Actividad</a:t>
              </a:r>
              <a:r>
                <a:rPr sz="1406" dirty="0">
                  <a:latin typeface="Montserrat" panose="00000500000000000000" pitchFamily="50" charset="0"/>
                </a:rPr>
                <a:t> Na/K </a:t>
              </a:r>
              <a:r>
                <a:rPr sz="1406" dirty="0" err="1">
                  <a:latin typeface="Montserrat" panose="00000500000000000000" pitchFamily="50" charset="0"/>
                </a:rPr>
                <a:t>ATPasa</a:t>
              </a:r>
              <a:r>
                <a:rPr lang="es-CO" sz="1406" dirty="0">
                  <a:latin typeface="Montserrat" panose="00000500000000000000" pitchFamily="50" charset="0"/>
                </a:rPr>
                <a:t>.</a:t>
              </a:r>
              <a:endParaRPr sz="1406" dirty="0">
                <a:latin typeface="Montserrat" panose="00000500000000000000" pitchFamily="50" charset="0"/>
              </a:endParaRPr>
            </a:p>
            <a:p>
              <a:pPr>
                <a:defRPr sz="2000" b="0">
                  <a:latin typeface="American Typewriter"/>
                  <a:ea typeface="American Typewriter"/>
                  <a:cs typeface="American Typewriter"/>
                  <a:sym typeface="American Typewriter"/>
                </a:defRPr>
              </a:pPr>
              <a:endParaRPr sz="1406" dirty="0">
                <a:latin typeface="Montserrat" panose="00000500000000000000" pitchFamily="50" charset="0"/>
              </a:endParaRPr>
            </a:p>
            <a:p>
              <a:pPr>
                <a:defRPr sz="2000" b="0">
                  <a:latin typeface="American Typewriter"/>
                  <a:ea typeface="American Typewriter"/>
                  <a:cs typeface="American Typewriter"/>
                  <a:sym typeface="American Typewriter"/>
                </a:defRPr>
              </a:pPr>
              <a:r>
                <a:rPr sz="1406" dirty="0" err="1">
                  <a:latin typeface="Montserrat" panose="00000500000000000000" pitchFamily="50" charset="0"/>
                </a:rPr>
                <a:t>Metabolismo</a:t>
              </a:r>
              <a:r>
                <a:rPr sz="1406" dirty="0">
                  <a:latin typeface="Montserrat" panose="00000500000000000000" pitchFamily="50" charset="0"/>
                </a:rPr>
                <a:t> del </a:t>
              </a:r>
              <a:r>
                <a:rPr sz="1406" dirty="0" err="1">
                  <a:latin typeface="Montserrat" panose="00000500000000000000" pitchFamily="50" charset="0"/>
                </a:rPr>
                <a:t>colesterol</a:t>
              </a:r>
              <a:r>
                <a:rPr sz="1406" dirty="0">
                  <a:latin typeface="Montserrat" panose="00000500000000000000" pitchFamily="50" charset="0"/>
                </a:rPr>
                <a:t>, CHOs</a:t>
              </a:r>
              <a:r>
                <a:rPr lang="es-CO" sz="1406" dirty="0">
                  <a:latin typeface="Montserrat" panose="00000500000000000000" pitchFamily="50" charset="0"/>
                </a:rPr>
                <a:t>.</a:t>
              </a:r>
              <a:endParaRPr sz="1406" dirty="0">
                <a:latin typeface="Montserrat" panose="00000500000000000000" pitchFamily="50" charset="0"/>
              </a:endParaRPr>
            </a:p>
            <a:p>
              <a:pPr>
                <a:defRPr sz="2000" b="0">
                  <a:latin typeface="American Typewriter"/>
                  <a:ea typeface="American Typewriter"/>
                  <a:cs typeface="American Typewriter"/>
                  <a:sym typeface="American Typewriter"/>
                </a:defRPr>
              </a:pPr>
              <a:endParaRPr sz="1406" dirty="0">
                <a:latin typeface="Montserrat" panose="00000500000000000000" pitchFamily="50" charset="0"/>
              </a:endParaRPr>
            </a:p>
            <a:p>
              <a:pPr>
                <a:defRPr sz="2000" b="0">
                  <a:latin typeface="American Typewriter"/>
                  <a:ea typeface="American Typewriter"/>
                  <a:cs typeface="American Typewriter"/>
                  <a:sym typeface="American Typewriter"/>
                </a:defRPr>
              </a:pPr>
              <a:r>
                <a:rPr sz="1406" dirty="0" err="1">
                  <a:latin typeface="Montserrat" panose="00000500000000000000" pitchFamily="50" charset="0"/>
                </a:rPr>
                <a:t>Aumento</a:t>
              </a:r>
              <a:r>
                <a:rPr sz="1406" dirty="0">
                  <a:latin typeface="Montserrat" panose="00000500000000000000" pitchFamily="50" charset="0"/>
                </a:rPr>
                <a:t> de </a:t>
              </a:r>
              <a:r>
                <a:rPr sz="1406" dirty="0" err="1">
                  <a:latin typeface="Montserrat" panose="00000500000000000000" pitchFamily="50" charset="0"/>
                </a:rPr>
                <a:t>consumo</a:t>
              </a:r>
              <a:r>
                <a:rPr sz="1406" dirty="0">
                  <a:latin typeface="Montserrat" panose="00000500000000000000" pitchFamily="50" charset="0"/>
                </a:rPr>
                <a:t> de O2 y </a:t>
              </a:r>
              <a:r>
                <a:rPr sz="1406" dirty="0" err="1">
                  <a:latin typeface="Montserrat" panose="00000500000000000000" pitchFamily="50" charset="0"/>
                </a:rPr>
                <a:t>producción</a:t>
              </a:r>
              <a:r>
                <a:rPr sz="1406" dirty="0">
                  <a:latin typeface="Montserrat" panose="00000500000000000000" pitchFamily="50" charset="0"/>
                </a:rPr>
                <a:t> del </a:t>
              </a:r>
              <a:r>
                <a:rPr sz="1406" dirty="0" err="1">
                  <a:latin typeface="Montserrat" panose="00000500000000000000" pitchFamily="50" charset="0"/>
                </a:rPr>
                <a:t>calor</a:t>
              </a:r>
              <a:r>
                <a:rPr lang="es-CO" sz="1406" dirty="0">
                  <a:latin typeface="Montserrat" panose="00000500000000000000" pitchFamily="50" charset="0"/>
                </a:rPr>
                <a:t>.</a:t>
              </a:r>
              <a:endParaRPr sz="1406" dirty="0">
                <a:latin typeface="Montserrat" panose="00000500000000000000" pitchFamily="50" charset="0"/>
              </a:endParaRPr>
            </a:p>
            <a:p>
              <a:pPr>
                <a:defRPr sz="2000" b="0">
                  <a:latin typeface="American Typewriter"/>
                  <a:ea typeface="American Typewriter"/>
                  <a:cs typeface="American Typewriter"/>
                  <a:sym typeface="American Typewriter"/>
                </a:defRPr>
              </a:pPr>
              <a:endParaRPr sz="1406" dirty="0">
                <a:latin typeface="Montserrat" panose="00000500000000000000" pitchFamily="50" charset="0"/>
              </a:endParaRPr>
            </a:p>
            <a:p>
              <a:pPr>
                <a:defRPr sz="2000" b="0">
                  <a:latin typeface="American Typewriter"/>
                  <a:ea typeface="American Typewriter"/>
                  <a:cs typeface="American Typewriter"/>
                  <a:sym typeface="American Typewriter"/>
                </a:defRPr>
              </a:pPr>
              <a:r>
                <a:rPr sz="1406" dirty="0" err="1">
                  <a:latin typeface="Montserrat" panose="00000500000000000000" pitchFamily="50" charset="0"/>
                </a:rPr>
                <a:t>Aumento</a:t>
              </a:r>
              <a:r>
                <a:rPr sz="1406" dirty="0">
                  <a:latin typeface="Montserrat" panose="00000500000000000000" pitchFamily="50" charset="0"/>
                </a:rPr>
                <a:t> de FC, GC, </a:t>
              </a:r>
              <a:r>
                <a:rPr sz="1406" dirty="0" err="1">
                  <a:latin typeface="Montserrat" panose="00000500000000000000" pitchFamily="50" charset="0"/>
                </a:rPr>
                <a:t>Presión</a:t>
              </a:r>
              <a:r>
                <a:rPr sz="1406" dirty="0">
                  <a:latin typeface="Montserrat" panose="00000500000000000000" pitchFamily="50" charset="0"/>
                </a:rPr>
                <a:t> de </a:t>
              </a:r>
              <a:r>
                <a:rPr sz="1406" dirty="0" err="1">
                  <a:latin typeface="Montserrat" panose="00000500000000000000" pitchFamily="50" charset="0"/>
                </a:rPr>
                <a:t>pulso</a:t>
              </a:r>
              <a:r>
                <a:rPr sz="1406" dirty="0">
                  <a:latin typeface="Montserrat" panose="00000500000000000000" pitchFamily="50" charset="0"/>
                </a:rPr>
                <a:t>, FR</a:t>
              </a:r>
              <a:r>
                <a:rPr lang="es-CO" sz="1406" dirty="0">
                  <a:latin typeface="Montserrat" panose="00000500000000000000" pitchFamily="50" charset="0"/>
                </a:rPr>
                <a:t>.</a:t>
              </a:r>
              <a:endParaRPr sz="1406" dirty="0">
                <a:latin typeface="Montserrat" panose="00000500000000000000" pitchFamily="50" charset="0"/>
              </a:endParaRPr>
            </a:p>
            <a:p>
              <a:pPr>
                <a:defRPr sz="2000" b="0">
                  <a:latin typeface="American Typewriter"/>
                  <a:ea typeface="American Typewriter"/>
                  <a:cs typeface="American Typewriter"/>
                  <a:sym typeface="American Typewriter"/>
                </a:defRPr>
              </a:pPr>
              <a:endParaRPr sz="1406" dirty="0">
                <a:latin typeface="Montserrat" panose="00000500000000000000" pitchFamily="50" charset="0"/>
              </a:endParaRPr>
            </a:p>
            <a:p>
              <a:pPr>
                <a:defRPr sz="2000" b="0">
                  <a:latin typeface="American Typewriter"/>
                  <a:ea typeface="American Typewriter"/>
                  <a:cs typeface="American Typewriter"/>
                  <a:sym typeface="American Typewriter"/>
                </a:defRPr>
              </a:pPr>
              <a:r>
                <a:rPr sz="1406" dirty="0" err="1">
                  <a:latin typeface="Montserrat" panose="00000500000000000000" pitchFamily="50" charset="0"/>
                </a:rPr>
                <a:t>Aumento</a:t>
              </a:r>
              <a:r>
                <a:rPr sz="1406" dirty="0">
                  <a:latin typeface="Montserrat" panose="00000500000000000000" pitchFamily="50" charset="0"/>
                </a:rPr>
                <a:t> de </a:t>
              </a:r>
              <a:r>
                <a:rPr sz="1406" dirty="0" err="1">
                  <a:latin typeface="Montserrat" panose="00000500000000000000" pitchFamily="50" charset="0"/>
                </a:rPr>
                <a:t>efectividad</a:t>
              </a:r>
              <a:r>
                <a:rPr sz="1406" dirty="0">
                  <a:latin typeface="Montserrat" panose="00000500000000000000" pitchFamily="50" charset="0"/>
                </a:rPr>
                <a:t> de </a:t>
              </a:r>
              <a:r>
                <a:rPr sz="1406" dirty="0" err="1">
                  <a:latin typeface="Montserrat" panose="00000500000000000000" pitchFamily="50" charset="0"/>
                </a:rPr>
                <a:t>hormonas</a:t>
              </a:r>
              <a:r>
                <a:rPr sz="1406" dirty="0">
                  <a:latin typeface="Montserrat" panose="00000500000000000000" pitchFamily="50" charset="0"/>
                </a:rPr>
                <a:t>: GH, </a:t>
              </a:r>
              <a:r>
                <a:rPr sz="1406" dirty="0" err="1">
                  <a:latin typeface="Montserrat" panose="00000500000000000000" pitchFamily="50" charset="0"/>
                </a:rPr>
                <a:t>Epinefrina</a:t>
              </a:r>
              <a:r>
                <a:rPr sz="1406" dirty="0">
                  <a:latin typeface="Montserrat" panose="00000500000000000000" pitchFamily="50" charset="0"/>
                </a:rPr>
                <a:t>, </a:t>
              </a:r>
              <a:r>
                <a:rPr sz="1406" dirty="0" err="1">
                  <a:latin typeface="Montserrat" panose="00000500000000000000" pitchFamily="50" charset="0"/>
                </a:rPr>
                <a:t>Insulina</a:t>
              </a:r>
              <a:r>
                <a:rPr sz="1406" dirty="0">
                  <a:latin typeface="Montserrat" panose="00000500000000000000" pitchFamily="50" charset="0"/>
                </a:rPr>
                <a:t>, </a:t>
              </a:r>
              <a:r>
                <a:rPr sz="1406" dirty="0" err="1">
                  <a:latin typeface="Montserrat" panose="00000500000000000000" pitchFamily="50" charset="0"/>
                </a:rPr>
                <a:t>Glucagón</a:t>
              </a:r>
              <a:r>
                <a:rPr lang="es-CO" sz="1406" dirty="0">
                  <a:latin typeface="Montserrat" panose="00000500000000000000" pitchFamily="50" charset="0"/>
                </a:rPr>
                <a:t>.</a:t>
              </a:r>
              <a:endParaRPr sz="1406" dirty="0">
                <a:latin typeface="Montserrat" panose="00000500000000000000" pitchFamily="50" charset="0"/>
              </a:endParaRPr>
            </a:p>
            <a:p>
              <a:pPr>
                <a:defRPr sz="2000" b="0">
                  <a:latin typeface="American Typewriter"/>
                  <a:ea typeface="American Typewriter"/>
                  <a:cs typeface="American Typewriter"/>
                  <a:sym typeface="American Typewriter"/>
                </a:defRPr>
              </a:pPr>
              <a:endParaRPr sz="1406" dirty="0">
                <a:latin typeface="Montserrat" panose="00000500000000000000" pitchFamily="50" charset="0"/>
              </a:endParaRPr>
            </a:p>
            <a:p>
              <a:pPr>
                <a:defRPr sz="2000" b="0">
                  <a:latin typeface="American Typewriter"/>
                  <a:ea typeface="American Typewriter"/>
                  <a:cs typeface="American Typewriter"/>
                  <a:sym typeface="American Typewriter"/>
                </a:defRPr>
              </a:pPr>
              <a:r>
                <a:rPr sz="1406" dirty="0" err="1">
                  <a:latin typeface="Montserrat" panose="00000500000000000000" pitchFamily="50" charset="0"/>
                </a:rPr>
                <a:t>Crecimiento</a:t>
              </a:r>
              <a:r>
                <a:rPr sz="1406" dirty="0">
                  <a:latin typeface="Montserrat" panose="00000500000000000000" pitchFamily="50" charset="0"/>
                </a:rPr>
                <a:t> de </a:t>
              </a:r>
              <a:r>
                <a:rPr sz="1406" dirty="0" err="1">
                  <a:latin typeface="Montserrat" panose="00000500000000000000" pitchFamily="50" charset="0"/>
                </a:rPr>
                <a:t>órganos</a:t>
              </a:r>
              <a:r>
                <a:rPr lang="es-CO" sz="1406" dirty="0">
                  <a:latin typeface="Montserrat" panose="00000500000000000000" pitchFamily="50" charset="0"/>
                </a:rPr>
                <a:t>.</a:t>
              </a:r>
              <a:endParaRPr sz="1406" dirty="0">
                <a:latin typeface="Montserrat" panose="00000500000000000000" pitchFamily="50" charset="0"/>
              </a:endParaRPr>
            </a:p>
          </p:txBody>
        </p:sp>
      </p:grpSp>
    </p:spTree>
    <p:extLst>
      <p:ext uri="{BB962C8B-B14F-4D97-AF65-F5344CB8AC3E}">
        <p14:creationId xmlns:p14="http://schemas.microsoft.com/office/powerpoint/2010/main" val="2612139711"/>
      </p:ext>
    </p:extLst>
  </p:cSld>
  <p:clrMapOvr>
    <a:masterClrMapping/>
  </p:clrMapOvr>
  <mc:AlternateContent xmlns:mc="http://schemas.openxmlformats.org/markup-compatibility/2006" xmlns:p14="http://schemas.microsoft.com/office/powerpoint/2010/main">
    <mc:Choice Requires="p14">
      <p:transition>
        <p14:prism/>
      </p:transition>
    </mc:Choice>
    <mc:Fallback xmlns="" xmlns:m="http://schemas.openxmlformats.org/officeDocument/2006/math" xmlns:a14="http://schemas.microsoft.com/office/drawing/2010/main">
      <p:transition spd="fast">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Manejo - Crisis adrenal"/>
          <p:cNvSpPr txBox="1">
            <a:spLocks noGrp="1"/>
          </p:cNvSpPr>
          <p:nvPr>
            <p:ph type="title"/>
          </p:nvPr>
        </p:nvSpPr>
        <p:spPr>
          <a:prstGeom prst="rect">
            <a:avLst/>
          </a:prstGeom>
        </p:spPr>
        <p:txBody>
          <a:bodyPr/>
          <a:lstStyle>
            <a:lvl1pPr>
              <a:defRPr sz="4000" b="1">
                <a:latin typeface="American Typewriter"/>
                <a:ea typeface="American Typewriter"/>
                <a:cs typeface="American Typewriter"/>
                <a:sym typeface="American Typewriter"/>
              </a:defRPr>
            </a:lvl1pPr>
          </a:lstStyle>
          <a:p>
            <a:r>
              <a:t>Manejo - Crisis adrenal</a:t>
            </a:r>
          </a:p>
        </p:txBody>
      </p:sp>
      <p:sp>
        <p:nvSpPr>
          <p:cNvPr id="260" name="Bolo Hidrocortisona 100mg IV-IM  —&gt; 100 - 300mg por 24 horas en infusión continua o dividido en cuatro dosis (50mg cada 6h) por 2 - 3 dias…"/>
          <p:cNvSpPr txBox="1">
            <a:spLocks noGrp="1"/>
          </p:cNvSpPr>
          <p:nvPr>
            <p:ph type="body" sz="half" idx="1"/>
          </p:nvPr>
        </p:nvSpPr>
        <p:spPr>
          <a:xfrm>
            <a:off x="4532244" y="1520665"/>
            <a:ext cx="6821556" cy="2614013"/>
          </a:xfrm>
          <a:prstGeom prst="rect">
            <a:avLst/>
          </a:prstGeom>
        </p:spPr>
        <p:txBody>
          <a:bodyPr>
            <a:normAutofit fontScale="92500" lnSpcReduction="10000"/>
          </a:bodyPr>
          <a:lstStyle/>
          <a:p>
            <a:pPr marL="281275" indent="-281275" algn="just" defTabSz="369675">
              <a:lnSpc>
                <a:spcPct val="120000"/>
              </a:lnSpc>
              <a:spcBef>
                <a:spcPts val="2601"/>
              </a:spcBef>
              <a:defRPr sz="2159">
                <a:latin typeface="American Typewriter"/>
                <a:ea typeface="American Typewriter"/>
                <a:cs typeface="American Typewriter"/>
                <a:sym typeface="American Typewriter"/>
              </a:defRPr>
            </a:pPr>
            <a:r>
              <a:rPr sz="1600" b="1" dirty="0"/>
              <a:t>Bolo </a:t>
            </a:r>
            <a:r>
              <a:rPr sz="1600" b="1" dirty="0" err="1"/>
              <a:t>Hidrocortisona</a:t>
            </a:r>
            <a:r>
              <a:rPr sz="1600" b="1" dirty="0"/>
              <a:t> </a:t>
            </a:r>
            <a:r>
              <a:rPr sz="1600" dirty="0"/>
              <a:t>100mg IV-IM  </a:t>
            </a:r>
            <a:r>
              <a:rPr sz="1600" b="1" dirty="0"/>
              <a:t>—&gt;</a:t>
            </a:r>
            <a:r>
              <a:rPr sz="1600" dirty="0"/>
              <a:t> 100 - 300mg por 24 horas </a:t>
            </a:r>
            <a:r>
              <a:rPr sz="1600" dirty="0" err="1"/>
              <a:t>en</a:t>
            </a:r>
            <a:r>
              <a:rPr sz="1600" dirty="0"/>
              <a:t> </a:t>
            </a:r>
            <a:r>
              <a:rPr sz="1600" dirty="0" err="1"/>
              <a:t>infusión</a:t>
            </a:r>
            <a:r>
              <a:rPr sz="1600" dirty="0"/>
              <a:t> continua o </a:t>
            </a:r>
            <a:r>
              <a:rPr sz="1600" dirty="0" err="1"/>
              <a:t>dividido</a:t>
            </a:r>
            <a:r>
              <a:rPr sz="1600" dirty="0"/>
              <a:t> </a:t>
            </a:r>
            <a:r>
              <a:rPr sz="1600" dirty="0" err="1"/>
              <a:t>en</a:t>
            </a:r>
            <a:r>
              <a:rPr sz="1600" dirty="0"/>
              <a:t> </a:t>
            </a:r>
            <a:r>
              <a:rPr sz="1600" dirty="0" err="1"/>
              <a:t>cuatro</a:t>
            </a:r>
            <a:r>
              <a:rPr sz="1600" dirty="0"/>
              <a:t> </a:t>
            </a:r>
            <a:r>
              <a:rPr sz="1600" dirty="0" err="1"/>
              <a:t>dosis</a:t>
            </a:r>
            <a:r>
              <a:rPr sz="1600" dirty="0"/>
              <a:t> (50mg </a:t>
            </a:r>
            <a:r>
              <a:rPr sz="1600" dirty="0" err="1"/>
              <a:t>cada</a:t>
            </a:r>
            <a:r>
              <a:rPr sz="1600" dirty="0"/>
              <a:t> 6h) por 2 - 3 d</a:t>
            </a:r>
            <a:r>
              <a:rPr lang="es-CO" sz="1600" dirty="0"/>
              <a:t>í</a:t>
            </a:r>
            <a:r>
              <a:rPr sz="1600" dirty="0"/>
              <a:t>as</a:t>
            </a:r>
          </a:p>
          <a:p>
            <a:pPr marL="281275" indent="-281275" algn="just" defTabSz="369675">
              <a:lnSpc>
                <a:spcPct val="120000"/>
              </a:lnSpc>
              <a:spcBef>
                <a:spcPts val="2601"/>
              </a:spcBef>
              <a:defRPr sz="2159">
                <a:latin typeface="American Typewriter"/>
                <a:ea typeface="American Typewriter"/>
                <a:cs typeface="American Typewriter"/>
                <a:sym typeface="American Typewriter"/>
              </a:defRPr>
            </a:pPr>
            <a:r>
              <a:rPr sz="1600" dirty="0"/>
              <a:t>&gt;50mg/D</a:t>
            </a:r>
            <a:r>
              <a:rPr lang="es-CO" sz="1600" dirty="0"/>
              <a:t>í</a:t>
            </a:r>
            <a:r>
              <a:rPr sz="1600" dirty="0"/>
              <a:t>a </a:t>
            </a:r>
            <a:r>
              <a:rPr sz="1600" dirty="0" err="1"/>
              <a:t>Hidrocortisona</a:t>
            </a:r>
            <a:r>
              <a:rPr sz="1600" dirty="0"/>
              <a:t> </a:t>
            </a:r>
            <a:r>
              <a:rPr sz="1600" dirty="0" err="1"/>
              <a:t>cumple</a:t>
            </a:r>
            <a:r>
              <a:rPr sz="1600" dirty="0"/>
              <a:t> </a:t>
            </a:r>
            <a:r>
              <a:rPr sz="1600" dirty="0" err="1"/>
              <a:t>actividad</a:t>
            </a:r>
            <a:r>
              <a:rPr sz="1600" dirty="0"/>
              <a:t> </a:t>
            </a:r>
            <a:r>
              <a:rPr sz="1600" dirty="0" err="1"/>
              <a:t>Mineralcorticoide</a:t>
            </a:r>
            <a:r>
              <a:rPr sz="1600" dirty="0"/>
              <a:t> por lo que no </a:t>
            </a:r>
            <a:r>
              <a:rPr sz="1600" dirty="0" err="1"/>
              <a:t>requiere</a:t>
            </a:r>
            <a:r>
              <a:rPr sz="1600" dirty="0"/>
              <a:t> </a:t>
            </a:r>
            <a:r>
              <a:rPr sz="1600" dirty="0" err="1"/>
              <a:t>Fludrocortisona</a:t>
            </a:r>
            <a:endParaRPr sz="1600" dirty="0"/>
          </a:p>
          <a:p>
            <a:pPr marL="281275" indent="-281275" algn="just" defTabSz="369675">
              <a:lnSpc>
                <a:spcPct val="120000"/>
              </a:lnSpc>
              <a:spcBef>
                <a:spcPts val="2601"/>
              </a:spcBef>
              <a:defRPr sz="2159">
                <a:latin typeface="American Typewriter"/>
                <a:ea typeface="American Typewriter"/>
                <a:cs typeface="American Typewriter"/>
                <a:sym typeface="American Typewriter"/>
              </a:defRPr>
            </a:pPr>
            <a:r>
              <a:rPr sz="1600" dirty="0" err="1"/>
              <a:t>Monitoreo</a:t>
            </a:r>
            <a:r>
              <a:rPr sz="1600" dirty="0"/>
              <a:t> de </a:t>
            </a:r>
            <a:r>
              <a:rPr sz="1600" dirty="0" err="1"/>
              <a:t>signos</a:t>
            </a:r>
            <a:r>
              <a:rPr sz="1600" dirty="0"/>
              <a:t> </a:t>
            </a:r>
            <a:r>
              <a:rPr sz="1600" dirty="0" err="1"/>
              <a:t>vitales</a:t>
            </a:r>
            <a:endParaRPr sz="1600" dirty="0"/>
          </a:p>
        </p:txBody>
      </p:sp>
    </p:spTree>
    <p:extLst>
      <p:ext uri="{BB962C8B-B14F-4D97-AF65-F5344CB8AC3E}">
        <p14:creationId xmlns:p14="http://schemas.microsoft.com/office/powerpoint/2010/main" val="3144538554"/>
      </p:ext>
    </p:extLst>
  </p:cSld>
  <p:clrMapOvr>
    <a:masterClrMapping/>
  </p:clrMapOvr>
  <mc:AlternateContent xmlns:mc="http://schemas.openxmlformats.org/markup-compatibility/2006" xmlns:p14="http://schemas.microsoft.com/office/powerpoint/2010/main">
    <mc:Choice Requires="p14">
      <p:transition spd="med" p14:dur="600">
        <p:cover/>
      </p:transition>
    </mc:Choice>
    <mc:Fallback xmlns="" xmlns:m="http://schemas.openxmlformats.org/officeDocument/2006/math" xmlns:a14="http://schemas.microsoft.com/office/drawing/2010/main">
      <p:transition spd="fast">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Manejo - Crisis adrenal"/>
          <p:cNvSpPr txBox="1">
            <a:spLocks noGrp="1"/>
          </p:cNvSpPr>
          <p:nvPr>
            <p:ph type="title"/>
          </p:nvPr>
        </p:nvSpPr>
        <p:spPr>
          <a:prstGeom prst="rect">
            <a:avLst/>
          </a:prstGeom>
        </p:spPr>
        <p:txBody>
          <a:bodyPr/>
          <a:lstStyle>
            <a:lvl1pPr>
              <a:defRPr sz="4000" b="1">
                <a:latin typeface="American Typewriter"/>
                <a:ea typeface="American Typewriter"/>
                <a:cs typeface="American Typewriter"/>
                <a:sym typeface="American Typewriter"/>
              </a:defRPr>
            </a:lvl1pPr>
          </a:lstStyle>
          <a:p>
            <a:r>
              <a:t>Manejo - Crisis adrenal</a:t>
            </a:r>
          </a:p>
        </p:txBody>
      </p:sp>
      <p:pic>
        <p:nvPicPr>
          <p:cNvPr id="266" name="Imagen" descr="Imagen"/>
          <p:cNvPicPr>
            <a:picLocks noChangeAspect="1"/>
          </p:cNvPicPr>
          <p:nvPr/>
        </p:nvPicPr>
        <p:blipFill>
          <a:blip r:embed="rId2"/>
          <a:stretch>
            <a:fillRect/>
          </a:stretch>
        </p:blipFill>
        <p:spPr>
          <a:xfrm>
            <a:off x="5120661" y="1829058"/>
            <a:ext cx="6522678" cy="4511229"/>
          </a:xfrm>
          <a:prstGeom prst="rect">
            <a:avLst/>
          </a:prstGeom>
          <a:ln w="12700">
            <a:miter lim="400000"/>
          </a:ln>
        </p:spPr>
      </p:pic>
    </p:spTree>
    <p:extLst>
      <p:ext uri="{BB962C8B-B14F-4D97-AF65-F5344CB8AC3E}">
        <p14:creationId xmlns:p14="http://schemas.microsoft.com/office/powerpoint/2010/main" val="947473338"/>
      </p:ext>
    </p:extLst>
  </p:cSld>
  <p:clrMapOvr>
    <a:masterClrMapping/>
  </p:clrMapOvr>
  <mc:AlternateContent xmlns:mc="http://schemas.openxmlformats.org/markup-compatibility/2006" xmlns:p14="http://schemas.microsoft.com/office/powerpoint/2010/main">
    <mc:Choice Requires="p14">
      <p:transition spd="med" p14:dur="600">
        <p:cover/>
      </p:transition>
    </mc:Choice>
    <mc:Fallback xmlns="" xmlns:m="http://schemas.openxmlformats.org/officeDocument/2006/math" xmlns:a14="http://schemas.microsoft.com/office/drawing/2010/main">
      <p:transition spd="fast">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8" name="Sospecha de Crisis Adrenal"/>
          <p:cNvGrpSpPr/>
          <p:nvPr/>
        </p:nvGrpSpPr>
        <p:grpSpPr>
          <a:xfrm>
            <a:off x="3608161" y="194333"/>
            <a:ext cx="5129517" cy="597487"/>
            <a:chOff x="0" y="0"/>
            <a:chExt cx="7295312" cy="849758"/>
          </a:xfrm>
        </p:grpSpPr>
        <p:sp>
          <p:nvSpPr>
            <p:cNvPr id="397" name="Sospecha de Crisis Adrenal"/>
            <p:cNvSpPr/>
            <p:nvPr/>
          </p:nvSpPr>
          <p:spPr>
            <a:xfrm>
              <a:off x="50800" y="50800"/>
              <a:ext cx="7193713" cy="748159"/>
            </a:xfrm>
            <a:prstGeom prst="rect">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200">
                  <a:latin typeface="American Typewriter"/>
                  <a:ea typeface="American Typewriter"/>
                  <a:cs typeface="American Typewriter"/>
                  <a:sym typeface="American Typewriter"/>
                </a:defRPr>
              </a:lvl1pPr>
            </a:lstStyle>
            <a:p>
              <a:r>
                <a:rPr sz="1547"/>
                <a:t>Sospecha de Crisis Adrenal</a:t>
              </a:r>
            </a:p>
          </p:txBody>
        </p:sp>
        <p:pic>
          <p:nvPicPr>
            <p:cNvPr id="396" name="Sospecha de Crisis Adrenal Sospecha de Crisis Adrenal" descr="Sospecha de Crisis Adrenal Sospecha de Crisis Adrenal"/>
            <p:cNvPicPr>
              <a:picLocks/>
            </p:cNvPicPr>
            <p:nvPr/>
          </p:nvPicPr>
          <p:blipFill>
            <a:blip r:embed="rId2" cstate="email">
              <a:extLst>
                <a:ext uri="{28A0092B-C50C-407E-A947-70E740481C1C}">
                  <a14:useLocalDpi xmlns:a14="http://schemas.microsoft.com/office/drawing/2010/main"/>
                </a:ext>
              </a:extLst>
            </a:blip>
            <a:stretch>
              <a:fillRect/>
            </a:stretch>
          </p:blipFill>
          <p:spPr>
            <a:xfrm>
              <a:off x="0" y="0"/>
              <a:ext cx="7295313" cy="849759"/>
            </a:xfrm>
            <a:prstGeom prst="rect">
              <a:avLst/>
            </a:prstGeom>
            <a:effectLst/>
          </p:spPr>
        </p:pic>
      </p:grpSp>
      <p:grpSp>
        <p:nvGrpSpPr>
          <p:cNvPr id="401" name="Si"/>
          <p:cNvGrpSpPr/>
          <p:nvPr/>
        </p:nvGrpSpPr>
        <p:grpSpPr>
          <a:xfrm>
            <a:off x="4039063" y="2817676"/>
            <a:ext cx="527273" cy="487571"/>
            <a:chOff x="0" y="0"/>
            <a:chExt cx="749898" cy="693434"/>
          </a:xfrm>
        </p:grpSpPr>
        <p:sp>
          <p:nvSpPr>
            <p:cNvPr id="400" name="Si"/>
            <p:cNvSpPr/>
            <p:nvPr/>
          </p:nvSpPr>
          <p:spPr>
            <a:xfrm>
              <a:off x="50800" y="50800"/>
              <a:ext cx="648299" cy="591835"/>
            </a:xfrm>
            <a:prstGeom prst="rect">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200">
                  <a:latin typeface="American Typewriter"/>
                  <a:ea typeface="American Typewriter"/>
                  <a:cs typeface="American Typewriter"/>
                  <a:sym typeface="American Typewriter"/>
                </a:defRPr>
              </a:lvl1pPr>
            </a:lstStyle>
            <a:p>
              <a:r>
                <a:rPr sz="1547"/>
                <a:t>Si</a:t>
              </a:r>
            </a:p>
          </p:txBody>
        </p:sp>
        <p:pic>
          <p:nvPicPr>
            <p:cNvPr id="399" name="Si Si" descr="Si Si"/>
            <p:cNvPicPr>
              <a:picLocks/>
            </p:cNvPicPr>
            <p:nvPr/>
          </p:nvPicPr>
          <p:blipFill>
            <a:blip r:embed="rId3" cstate="email">
              <a:extLst>
                <a:ext uri="{28A0092B-C50C-407E-A947-70E740481C1C}">
                  <a14:useLocalDpi xmlns:a14="http://schemas.microsoft.com/office/drawing/2010/main"/>
                </a:ext>
              </a:extLst>
            </a:blip>
            <a:stretch>
              <a:fillRect/>
            </a:stretch>
          </p:blipFill>
          <p:spPr>
            <a:xfrm>
              <a:off x="0" y="0"/>
              <a:ext cx="749899" cy="693435"/>
            </a:xfrm>
            <a:prstGeom prst="rect">
              <a:avLst/>
            </a:prstGeom>
            <a:effectLst/>
          </p:spPr>
        </p:pic>
      </p:grpSp>
      <p:grpSp>
        <p:nvGrpSpPr>
          <p:cNvPr id="404" name="No"/>
          <p:cNvGrpSpPr/>
          <p:nvPr/>
        </p:nvGrpSpPr>
        <p:grpSpPr>
          <a:xfrm>
            <a:off x="9191741" y="2817676"/>
            <a:ext cx="527273" cy="487571"/>
            <a:chOff x="0" y="0"/>
            <a:chExt cx="749898" cy="693434"/>
          </a:xfrm>
        </p:grpSpPr>
        <p:sp>
          <p:nvSpPr>
            <p:cNvPr id="403" name="No"/>
            <p:cNvSpPr/>
            <p:nvPr/>
          </p:nvSpPr>
          <p:spPr>
            <a:xfrm>
              <a:off x="50800" y="50800"/>
              <a:ext cx="648299" cy="591835"/>
            </a:xfrm>
            <a:prstGeom prst="rect">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200">
                  <a:latin typeface="American Typewriter"/>
                  <a:ea typeface="American Typewriter"/>
                  <a:cs typeface="American Typewriter"/>
                  <a:sym typeface="American Typewriter"/>
                </a:defRPr>
              </a:lvl1pPr>
            </a:lstStyle>
            <a:p>
              <a:r>
                <a:rPr sz="1547"/>
                <a:t>No</a:t>
              </a:r>
            </a:p>
          </p:txBody>
        </p:sp>
        <p:pic>
          <p:nvPicPr>
            <p:cNvPr id="402" name="No No" descr="No No"/>
            <p:cNvPicPr>
              <a:picLocks/>
            </p:cNvPicPr>
            <p:nvPr/>
          </p:nvPicPr>
          <p:blipFill>
            <a:blip r:embed="rId3" cstate="email">
              <a:extLst>
                <a:ext uri="{28A0092B-C50C-407E-A947-70E740481C1C}">
                  <a14:useLocalDpi xmlns:a14="http://schemas.microsoft.com/office/drawing/2010/main"/>
                </a:ext>
              </a:extLst>
            </a:blip>
            <a:stretch>
              <a:fillRect/>
            </a:stretch>
          </p:blipFill>
          <p:spPr>
            <a:xfrm>
              <a:off x="0" y="0"/>
              <a:ext cx="749899" cy="693435"/>
            </a:xfrm>
            <a:prstGeom prst="rect">
              <a:avLst/>
            </a:prstGeom>
            <a:effectLst/>
          </p:spPr>
        </p:pic>
      </p:grpSp>
      <p:grpSp>
        <p:nvGrpSpPr>
          <p:cNvPr id="407" name="Reducir Hidrocortisona a las 72h…"/>
          <p:cNvGrpSpPr/>
          <p:nvPr/>
        </p:nvGrpSpPr>
        <p:grpSpPr>
          <a:xfrm>
            <a:off x="1860829" y="5682085"/>
            <a:ext cx="2142735" cy="963724"/>
            <a:chOff x="0" y="0"/>
            <a:chExt cx="3047444" cy="1370628"/>
          </a:xfrm>
        </p:grpSpPr>
        <p:sp>
          <p:nvSpPr>
            <p:cNvPr id="406" name="Reducir Hidrocortisona a las 72h…"/>
            <p:cNvSpPr/>
            <p:nvPr/>
          </p:nvSpPr>
          <p:spPr>
            <a:xfrm>
              <a:off x="50800" y="50800"/>
              <a:ext cx="2945845" cy="1269029"/>
            </a:xfrm>
            <a:prstGeom prst="rect">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defRPr sz="1800" b="0">
                  <a:latin typeface="American Typewriter"/>
                  <a:ea typeface="American Typewriter"/>
                  <a:cs typeface="American Typewriter"/>
                  <a:sym typeface="American Typewriter"/>
                </a:defRPr>
              </a:pPr>
              <a:r>
                <a:rPr sz="1266"/>
                <a:t>Reducir Hidrocortisona a las 72h</a:t>
              </a:r>
            </a:p>
            <a:p>
              <a:pPr>
                <a:defRPr sz="1800" b="0">
                  <a:latin typeface="American Typewriter"/>
                  <a:ea typeface="American Typewriter"/>
                  <a:cs typeface="American Typewriter"/>
                  <a:sym typeface="American Typewriter"/>
                </a:defRPr>
              </a:pPr>
              <a:r>
                <a:rPr sz="1266"/>
                <a:t>LEV 125cc/h</a:t>
              </a:r>
            </a:p>
          </p:txBody>
        </p:sp>
        <p:pic>
          <p:nvPicPr>
            <p:cNvPr id="405" name="Reducir Hidrocortisona a las 72h… Reducir Hidrocortisona a las 72hLEV 125cc/h" descr="Reducir Hidrocortisona a las 72h… Reducir Hidrocortisona a las 72hLEV 125cc/h"/>
            <p:cNvPicPr>
              <a:picLocks/>
            </p:cNvPicPr>
            <p:nvPr/>
          </p:nvPicPr>
          <p:blipFill>
            <a:blip r:embed="rId4" cstate="email">
              <a:extLst>
                <a:ext uri="{28A0092B-C50C-407E-A947-70E740481C1C}">
                  <a14:useLocalDpi xmlns:a14="http://schemas.microsoft.com/office/drawing/2010/main"/>
                </a:ext>
              </a:extLst>
            </a:blip>
            <a:stretch>
              <a:fillRect/>
            </a:stretch>
          </p:blipFill>
          <p:spPr>
            <a:xfrm>
              <a:off x="0" y="0"/>
              <a:ext cx="3047445" cy="1370629"/>
            </a:xfrm>
            <a:prstGeom prst="rect">
              <a:avLst/>
            </a:prstGeom>
            <a:effectLst/>
          </p:spPr>
        </p:pic>
      </p:grpSp>
      <p:grpSp>
        <p:nvGrpSpPr>
          <p:cNvPr id="410" name="Mantenga dosis Hidrocortisona…"/>
          <p:cNvGrpSpPr/>
          <p:nvPr/>
        </p:nvGrpSpPr>
        <p:grpSpPr>
          <a:xfrm>
            <a:off x="4430784" y="5682085"/>
            <a:ext cx="2142735" cy="963724"/>
            <a:chOff x="0" y="0"/>
            <a:chExt cx="3047444" cy="1370628"/>
          </a:xfrm>
        </p:grpSpPr>
        <p:sp>
          <p:nvSpPr>
            <p:cNvPr id="409" name="Mantenga dosis Hidrocortisona…"/>
            <p:cNvSpPr/>
            <p:nvPr/>
          </p:nvSpPr>
          <p:spPr>
            <a:xfrm>
              <a:off x="50800" y="50800"/>
              <a:ext cx="2945845" cy="1269029"/>
            </a:xfrm>
            <a:prstGeom prst="rect">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defRPr sz="1800" b="0">
                  <a:latin typeface="American Typewriter"/>
                  <a:ea typeface="American Typewriter"/>
                  <a:cs typeface="American Typewriter"/>
                  <a:sym typeface="American Typewriter"/>
                </a:defRPr>
              </a:pPr>
              <a:r>
                <a:rPr sz="1266"/>
                <a:t>Mantenga dosis Hidrocortisona</a:t>
              </a:r>
            </a:p>
            <a:p>
              <a:pPr>
                <a:defRPr sz="1800" b="0">
                  <a:latin typeface="American Typewriter"/>
                  <a:ea typeface="American Typewriter"/>
                  <a:cs typeface="American Typewriter"/>
                  <a:sym typeface="American Typewriter"/>
                </a:defRPr>
              </a:pPr>
              <a:r>
                <a:rPr sz="1266"/>
                <a:t>Sospecha otras causas</a:t>
              </a:r>
            </a:p>
          </p:txBody>
        </p:sp>
        <p:pic>
          <p:nvPicPr>
            <p:cNvPr id="408" name="Mantenga dosis Hidrocortisona… Mantenga dosis HidrocortisonaSospecha otras causas" descr="Mantenga dosis Hidrocortisona… Mantenga dosis HidrocortisonaSospecha otras causas"/>
            <p:cNvPicPr>
              <a:picLocks/>
            </p:cNvPicPr>
            <p:nvPr/>
          </p:nvPicPr>
          <p:blipFill>
            <a:blip r:embed="rId4" cstate="email">
              <a:extLst>
                <a:ext uri="{28A0092B-C50C-407E-A947-70E740481C1C}">
                  <a14:useLocalDpi xmlns:a14="http://schemas.microsoft.com/office/drawing/2010/main"/>
                </a:ext>
              </a:extLst>
            </a:blip>
            <a:stretch>
              <a:fillRect/>
            </a:stretch>
          </p:blipFill>
          <p:spPr>
            <a:xfrm>
              <a:off x="0" y="0"/>
              <a:ext cx="3047445" cy="1370629"/>
            </a:xfrm>
            <a:prstGeom prst="rect">
              <a:avLst/>
            </a:prstGeom>
            <a:effectLst/>
          </p:spPr>
        </p:pic>
      </p:grpSp>
      <p:grpSp>
        <p:nvGrpSpPr>
          <p:cNvPr id="413" name="&lt; 3mg/dL"/>
          <p:cNvGrpSpPr/>
          <p:nvPr/>
        </p:nvGrpSpPr>
        <p:grpSpPr>
          <a:xfrm>
            <a:off x="7328627" y="4385473"/>
            <a:ext cx="1510951" cy="487571"/>
            <a:chOff x="0" y="0"/>
            <a:chExt cx="2148906" cy="693434"/>
          </a:xfrm>
        </p:grpSpPr>
        <p:sp>
          <p:nvSpPr>
            <p:cNvPr id="412" name="&lt; 3mg/dL"/>
            <p:cNvSpPr/>
            <p:nvPr/>
          </p:nvSpPr>
          <p:spPr>
            <a:xfrm>
              <a:off x="50800" y="50800"/>
              <a:ext cx="2047307" cy="591835"/>
            </a:xfrm>
            <a:prstGeom prst="rect">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200" b="0">
                  <a:latin typeface="American Typewriter"/>
                  <a:ea typeface="American Typewriter"/>
                  <a:cs typeface="American Typewriter"/>
                  <a:sym typeface="American Typewriter"/>
                </a:defRPr>
              </a:lvl1pPr>
            </a:lstStyle>
            <a:p>
              <a:r>
                <a:rPr sz="1547"/>
                <a:t>&lt; 3mg/dL</a:t>
              </a:r>
            </a:p>
          </p:txBody>
        </p:sp>
        <p:pic>
          <p:nvPicPr>
            <p:cNvPr id="411" name="&lt; 3mg/dL &lt; 3mg/dL" descr="&lt; 3mg/dL &lt; 3mg/dL"/>
            <p:cNvPicPr>
              <a:picLocks/>
            </p:cNvPicPr>
            <p:nvPr/>
          </p:nvPicPr>
          <p:blipFill>
            <a:blip r:embed="rId5" cstate="email">
              <a:extLst>
                <a:ext uri="{28A0092B-C50C-407E-A947-70E740481C1C}">
                  <a14:useLocalDpi xmlns:a14="http://schemas.microsoft.com/office/drawing/2010/main"/>
                </a:ext>
              </a:extLst>
            </a:blip>
            <a:stretch>
              <a:fillRect/>
            </a:stretch>
          </p:blipFill>
          <p:spPr>
            <a:xfrm>
              <a:off x="0" y="0"/>
              <a:ext cx="2148907" cy="693435"/>
            </a:xfrm>
            <a:prstGeom prst="rect">
              <a:avLst/>
            </a:prstGeom>
            <a:effectLst/>
          </p:spPr>
        </p:pic>
      </p:grpSp>
      <p:grpSp>
        <p:nvGrpSpPr>
          <p:cNvPr id="416" name="&gt;13-15mg/dL"/>
          <p:cNvGrpSpPr/>
          <p:nvPr/>
        </p:nvGrpSpPr>
        <p:grpSpPr>
          <a:xfrm>
            <a:off x="8994776" y="4385473"/>
            <a:ext cx="1510951" cy="487571"/>
            <a:chOff x="0" y="0"/>
            <a:chExt cx="2148906" cy="693434"/>
          </a:xfrm>
        </p:grpSpPr>
        <p:sp>
          <p:nvSpPr>
            <p:cNvPr id="415" name="&gt;13-15mg/dL"/>
            <p:cNvSpPr/>
            <p:nvPr/>
          </p:nvSpPr>
          <p:spPr>
            <a:xfrm>
              <a:off x="50800" y="50800"/>
              <a:ext cx="2047307" cy="591835"/>
            </a:xfrm>
            <a:prstGeom prst="rect">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200" b="0">
                  <a:latin typeface="American Typewriter"/>
                  <a:ea typeface="American Typewriter"/>
                  <a:cs typeface="American Typewriter"/>
                  <a:sym typeface="American Typewriter"/>
                </a:defRPr>
              </a:lvl1pPr>
            </a:lstStyle>
            <a:p>
              <a:r>
                <a:rPr sz="1547"/>
                <a:t>&gt;13-15mg/dL</a:t>
              </a:r>
            </a:p>
          </p:txBody>
        </p:sp>
        <p:pic>
          <p:nvPicPr>
            <p:cNvPr id="414" name="&gt;13-15mg/dL &gt;13-15mg/dL" descr="&gt;13-15mg/dL &gt;13-15mg/dL"/>
            <p:cNvPicPr>
              <a:picLocks/>
            </p:cNvPicPr>
            <p:nvPr/>
          </p:nvPicPr>
          <p:blipFill>
            <a:blip r:embed="rId5" cstate="email">
              <a:extLst>
                <a:ext uri="{28A0092B-C50C-407E-A947-70E740481C1C}">
                  <a14:useLocalDpi xmlns:a14="http://schemas.microsoft.com/office/drawing/2010/main"/>
                </a:ext>
              </a:extLst>
            </a:blip>
            <a:stretch>
              <a:fillRect/>
            </a:stretch>
          </p:blipFill>
          <p:spPr>
            <a:xfrm>
              <a:off x="0" y="0"/>
              <a:ext cx="2148907" cy="693435"/>
            </a:xfrm>
            <a:prstGeom prst="rect">
              <a:avLst/>
            </a:prstGeom>
            <a:effectLst/>
          </p:spPr>
        </p:pic>
      </p:grpSp>
      <p:grpSp>
        <p:nvGrpSpPr>
          <p:cNvPr id="419" name="Otras causas"/>
          <p:cNvGrpSpPr/>
          <p:nvPr/>
        </p:nvGrpSpPr>
        <p:grpSpPr>
          <a:xfrm>
            <a:off x="8938909" y="5259712"/>
            <a:ext cx="1510950" cy="487571"/>
            <a:chOff x="0" y="0"/>
            <a:chExt cx="2148906" cy="693434"/>
          </a:xfrm>
        </p:grpSpPr>
        <p:sp>
          <p:nvSpPr>
            <p:cNvPr id="418" name="Otras causas"/>
            <p:cNvSpPr/>
            <p:nvPr/>
          </p:nvSpPr>
          <p:spPr>
            <a:xfrm>
              <a:off x="50800" y="50800"/>
              <a:ext cx="2047307" cy="591835"/>
            </a:xfrm>
            <a:prstGeom prst="rect">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200" b="0">
                  <a:latin typeface="American Typewriter"/>
                  <a:ea typeface="American Typewriter"/>
                  <a:cs typeface="American Typewriter"/>
                  <a:sym typeface="American Typewriter"/>
                </a:defRPr>
              </a:lvl1pPr>
            </a:lstStyle>
            <a:p>
              <a:r>
                <a:rPr sz="1547"/>
                <a:t>Otras causas</a:t>
              </a:r>
            </a:p>
          </p:txBody>
        </p:sp>
        <p:pic>
          <p:nvPicPr>
            <p:cNvPr id="417" name="Otras causas Otras causas" descr="Otras causas Otras causas"/>
            <p:cNvPicPr>
              <a:picLocks/>
            </p:cNvPicPr>
            <p:nvPr/>
          </p:nvPicPr>
          <p:blipFill>
            <a:blip r:embed="rId5" cstate="email">
              <a:extLst>
                <a:ext uri="{28A0092B-C50C-407E-A947-70E740481C1C}">
                  <a14:useLocalDpi xmlns:a14="http://schemas.microsoft.com/office/drawing/2010/main"/>
                </a:ext>
              </a:extLst>
            </a:blip>
            <a:stretch>
              <a:fillRect/>
            </a:stretch>
          </p:blipFill>
          <p:spPr>
            <a:xfrm>
              <a:off x="0" y="0"/>
              <a:ext cx="2148907" cy="693435"/>
            </a:xfrm>
            <a:prstGeom prst="rect">
              <a:avLst/>
            </a:prstGeom>
            <a:effectLst/>
          </p:spPr>
        </p:pic>
      </p:grpSp>
      <p:sp>
        <p:nvSpPr>
          <p:cNvPr id="420" name="Línea"/>
          <p:cNvSpPr/>
          <p:nvPr/>
        </p:nvSpPr>
        <p:spPr>
          <a:xfrm>
            <a:off x="6172919" y="759024"/>
            <a:ext cx="1" cy="321469"/>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421" name="Línea"/>
          <p:cNvSpPr/>
          <p:nvPr/>
        </p:nvSpPr>
        <p:spPr>
          <a:xfrm>
            <a:off x="6172919" y="1829045"/>
            <a:ext cx="1" cy="321469"/>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grpSp>
        <p:nvGrpSpPr>
          <p:cNvPr id="424" name="Debilidad, fatiga, pérdida de peso, NyV, dolor abdominal, hipotensión ortostática"/>
          <p:cNvGrpSpPr/>
          <p:nvPr/>
        </p:nvGrpSpPr>
        <p:grpSpPr>
          <a:xfrm>
            <a:off x="2657089" y="1024594"/>
            <a:ext cx="7031661" cy="866748"/>
            <a:chOff x="0" y="0"/>
            <a:chExt cx="10000582" cy="1232707"/>
          </a:xfrm>
        </p:grpSpPr>
        <p:sp>
          <p:nvSpPr>
            <p:cNvPr id="423" name="Debilidad, fatiga, pérdida de peso, NyV, dolor abdominal, hipotensión ortostática"/>
            <p:cNvSpPr/>
            <p:nvPr/>
          </p:nvSpPr>
          <p:spPr>
            <a:xfrm>
              <a:off x="50800" y="50800"/>
              <a:ext cx="9898983" cy="1131108"/>
            </a:xfrm>
            <a:prstGeom prst="rect">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200" b="0">
                  <a:latin typeface="American Typewriter"/>
                  <a:ea typeface="American Typewriter"/>
                  <a:cs typeface="American Typewriter"/>
                  <a:sym typeface="American Typewriter"/>
                </a:defRPr>
              </a:lvl1pPr>
            </a:lstStyle>
            <a:p>
              <a:r>
                <a:rPr sz="1547"/>
                <a:t>Debilidad, fatiga, pérdida de peso, NyV, dolor abdominal, hipotensión ortostática</a:t>
              </a:r>
            </a:p>
          </p:txBody>
        </p:sp>
        <p:pic>
          <p:nvPicPr>
            <p:cNvPr id="422" name="Debilidad, fatiga, pérdida de peso, NyV, dolor abdominal, hipotensión ortostática Debilidad, fatiga, pérdida de peso, NyV, dolor abdominal, hipotensión ortostática" descr="Debilidad, fatiga, pérdida de peso, NyV, dolor abdominal, hipotensión ortostática Debilidad, fatiga, pérdida de peso, NyV, dolor abdominal, hipotensión ortostática"/>
            <p:cNvPicPr>
              <a:picLocks/>
            </p:cNvPicPr>
            <p:nvPr/>
          </p:nvPicPr>
          <p:blipFill>
            <a:blip r:embed="rId6" cstate="email">
              <a:extLst>
                <a:ext uri="{28A0092B-C50C-407E-A947-70E740481C1C}">
                  <a14:useLocalDpi xmlns:a14="http://schemas.microsoft.com/office/drawing/2010/main"/>
                </a:ext>
              </a:extLst>
            </a:blip>
            <a:stretch>
              <a:fillRect/>
            </a:stretch>
          </p:blipFill>
          <p:spPr>
            <a:xfrm>
              <a:off x="0" y="0"/>
              <a:ext cx="10000583" cy="1232708"/>
            </a:xfrm>
            <a:prstGeom prst="rect">
              <a:avLst/>
            </a:prstGeom>
            <a:effectLst/>
          </p:spPr>
        </p:pic>
      </p:grpSp>
      <p:sp>
        <p:nvSpPr>
          <p:cNvPr id="425" name="Línea"/>
          <p:cNvSpPr/>
          <p:nvPr/>
        </p:nvSpPr>
        <p:spPr>
          <a:xfrm>
            <a:off x="4302700" y="2540553"/>
            <a:ext cx="1" cy="321469"/>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426" name="Línea"/>
          <p:cNvSpPr/>
          <p:nvPr/>
        </p:nvSpPr>
        <p:spPr>
          <a:xfrm>
            <a:off x="9455377" y="2540553"/>
            <a:ext cx="1" cy="321469"/>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grpSp>
        <p:nvGrpSpPr>
          <p:cNvPr id="429" name="FC &gt; 100 ó &lt; 60 - Ansiedad - Confusión - Delirium - Coma - Oliguria - FR &gt; 20"/>
          <p:cNvGrpSpPr/>
          <p:nvPr/>
        </p:nvGrpSpPr>
        <p:grpSpPr>
          <a:xfrm>
            <a:off x="2452733" y="2106257"/>
            <a:ext cx="7967658" cy="487572"/>
            <a:chOff x="0" y="0"/>
            <a:chExt cx="11331778" cy="693434"/>
          </a:xfrm>
        </p:grpSpPr>
        <p:sp>
          <p:nvSpPr>
            <p:cNvPr id="428" name="FC &gt; 100 ó &lt; 60 - Ansiedad - Confusión - Delirium - Coma - Oliguria - FR &gt; 20"/>
            <p:cNvSpPr/>
            <p:nvPr/>
          </p:nvSpPr>
          <p:spPr>
            <a:xfrm>
              <a:off x="50800" y="50800"/>
              <a:ext cx="11230179" cy="591835"/>
            </a:xfrm>
            <a:prstGeom prst="rect">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200" b="0">
                  <a:latin typeface="American Typewriter"/>
                  <a:ea typeface="American Typewriter"/>
                  <a:cs typeface="American Typewriter"/>
                  <a:sym typeface="American Typewriter"/>
                </a:defRPr>
              </a:lvl1pPr>
            </a:lstStyle>
            <a:p>
              <a:r>
                <a:rPr sz="1547"/>
                <a:t>FC &gt; 100 ó &lt; 60 - Ansiedad - Confusión - Delirium - Coma - Oliguria - FR &gt; 20</a:t>
              </a:r>
            </a:p>
          </p:txBody>
        </p:sp>
        <p:pic>
          <p:nvPicPr>
            <p:cNvPr id="427" name="FC &gt; 100 ó &lt; 60 - Ansiedad - Confusión - Delirium - Coma - Oliguria - FR &gt; 20 FC &gt; 100 ó &lt; 60 - Ansiedad - Confusión - Delirium - Coma - Oliguria - FR &gt; 20" descr="FC &gt; 100 ó &lt; 60 - Ansiedad - Confusión - Delirium - Coma - Oliguria - FR &gt; 20 FC &gt; 100 ó &lt; 60 - Ansiedad - Confusión - Delirium - Coma - Oliguria - FR &gt; 20"/>
            <p:cNvPicPr>
              <a:picLocks/>
            </p:cNvPicPr>
            <p:nvPr/>
          </p:nvPicPr>
          <p:blipFill>
            <a:blip r:embed="rId7" cstate="email">
              <a:extLst>
                <a:ext uri="{28A0092B-C50C-407E-A947-70E740481C1C}">
                  <a14:useLocalDpi xmlns:a14="http://schemas.microsoft.com/office/drawing/2010/main"/>
                </a:ext>
              </a:extLst>
            </a:blip>
            <a:stretch>
              <a:fillRect/>
            </a:stretch>
          </p:blipFill>
          <p:spPr>
            <a:xfrm>
              <a:off x="0" y="0"/>
              <a:ext cx="11331779" cy="693435"/>
            </a:xfrm>
            <a:prstGeom prst="rect">
              <a:avLst/>
            </a:prstGeom>
            <a:effectLst/>
          </p:spPr>
        </p:pic>
      </p:grpSp>
      <p:sp>
        <p:nvSpPr>
          <p:cNvPr id="430" name="Línea"/>
          <p:cNvSpPr/>
          <p:nvPr/>
        </p:nvSpPr>
        <p:spPr>
          <a:xfrm>
            <a:off x="4302699" y="3277196"/>
            <a:ext cx="1" cy="321469"/>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431" name="Línea"/>
          <p:cNvSpPr/>
          <p:nvPr/>
        </p:nvSpPr>
        <p:spPr>
          <a:xfrm>
            <a:off x="4118383" y="4693356"/>
            <a:ext cx="1" cy="321469"/>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grpSp>
        <p:nvGrpSpPr>
          <p:cNvPr id="434" name="Acceso IV…"/>
          <p:cNvGrpSpPr/>
          <p:nvPr/>
        </p:nvGrpSpPr>
        <p:grpSpPr>
          <a:xfrm>
            <a:off x="1823351" y="3619595"/>
            <a:ext cx="4590064" cy="1145087"/>
            <a:chOff x="0" y="0"/>
            <a:chExt cx="6528089" cy="1628567"/>
          </a:xfrm>
        </p:grpSpPr>
        <p:sp>
          <p:nvSpPr>
            <p:cNvPr id="433" name="Acceso IV…"/>
            <p:cNvSpPr/>
            <p:nvPr/>
          </p:nvSpPr>
          <p:spPr>
            <a:xfrm>
              <a:off x="50800" y="50800"/>
              <a:ext cx="6426490" cy="1526968"/>
            </a:xfrm>
            <a:prstGeom prst="rect">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p>
              <a:pPr>
                <a:defRPr sz="2200" b="0">
                  <a:latin typeface="American Typewriter"/>
                  <a:ea typeface="American Typewriter"/>
                  <a:cs typeface="American Typewriter"/>
                  <a:sym typeface="American Typewriter"/>
                </a:defRPr>
              </a:pPr>
              <a:r>
                <a:rPr sz="1547"/>
                <a:t>Acceso IV</a:t>
              </a:r>
            </a:p>
            <a:p>
              <a:pPr>
                <a:defRPr sz="2200" b="0">
                  <a:latin typeface="American Typewriter"/>
                  <a:ea typeface="American Typewriter"/>
                  <a:cs typeface="American Typewriter"/>
                  <a:sym typeface="American Typewriter"/>
                </a:defRPr>
              </a:pPr>
              <a:r>
                <a:rPr sz="1547"/>
                <a:t>LEV SSN 0,9% 20-30cc/kg</a:t>
              </a:r>
            </a:p>
            <a:p>
              <a:pPr>
                <a:defRPr sz="2200" b="0">
                  <a:latin typeface="American Typewriter"/>
                  <a:ea typeface="American Typewriter"/>
                  <a:cs typeface="American Typewriter"/>
                  <a:sym typeface="American Typewriter"/>
                </a:defRPr>
              </a:pPr>
              <a:r>
                <a:rPr sz="1547"/>
                <a:t>Hidrocortisona 100mg cada 6h x 24h</a:t>
              </a:r>
            </a:p>
            <a:p>
              <a:pPr>
                <a:defRPr sz="2200" b="0">
                  <a:latin typeface="American Typewriter"/>
                  <a:ea typeface="American Typewriter"/>
                  <a:cs typeface="American Typewriter"/>
                  <a:sym typeface="American Typewriter"/>
                </a:defRPr>
              </a:pPr>
              <a:r>
                <a:rPr sz="1547"/>
                <a:t>Corregir trastornos metabólicos - triggers</a:t>
              </a:r>
            </a:p>
          </p:txBody>
        </p:sp>
        <p:pic>
          <p:nvPicPr>
            <p:cNvPr id="432" name="Acceso IV… Acceso IVLEV SSN 0,9% 20-30cc/kgHidrocortisona 100mg cada 6h x 24hCorregir trastornos metabólicos - triggers" descr="Acceso IV… Acceso IVLEV SSN 0,9% 20-30cc/kgHidrocortisona 100mg cada 6h x 24hCorregir trastornos metabólicos - triggers"/>
            <p:cNvPicPr>
              <a:picLocks/>
            </p:cNvPicPr>
            <p:nvPr/>
          </p:nvPicPr>
          <p:blipFill>
            <a:blip r:embed="rId8" cstate="email">
              <a:extLst>
                <a:ext uri="{28A0092B-C50C-407E-A947-70E740481C1C}">
                  <a14:useLocalDpi xmlns:a14="http://schemas.microsoft.com/office/drawing/2010/main"/>
                </a:ext>
              </a:extLst>
            </a:blip>
            <a:stretch>
              <a:fillRect/>
            </a:stretch>
          </p:blipFill>
          <p:spPr>
            <a:xfrm>
              <a:off x="-1" y="0"/>
              <a:ext cx="6528091" cy="1628568"/>
            </a:xfrm>
            <a:prstGeom prst="rect">
              <a:avLst/>
            </a:prstGeom>
            <a:effectLst/>
          </p:spPr>
        </p:pic>
      </p:grpSp>
      <p:sp>
        <p:nvSpPr>
          <p:cNvPr id="435" name="Línea"/>
          <p:cNvSpPr/>
          <p:nvPr/>
        </p:nvSpPr>
        <p:spPr>
          <a:xfrm>
            <a:off x="3630783" y="5398009"/>
            <a:ext cx="1" cy="321469"/>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436" name="Línea"/>
          <p:cNvSpPr/>
          <p:nvPr/>
        </p:nvSpPr>
        <p:spPr>
          <a:xfrm>
            <a:off x="4681574" y="5398009"/>
            <a:ext cx="1" cy="321469"/>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grpSp>
        <p:nvGrpSpPr>
          <p:cNvPr id="439" name="Estable"/>
          <p:cNvGrpSpPr/>
          <p:nvPr/>
        </p:nvGrpSpPr>
        <p:grpSpPr>
          <a:xfrm>
            <a:off x="3290694" y="4979598"/>
            <a:ext cx="1655377" cy="487571"/>
            <a:chOff x="0" y="0"/>
            <a:chExt cx="2354313" cy="693434"/>
          </a:xfrm>
        </p:grpSpPr>
        <p:sp>
          <p:nvSpPr>
            <p:cNvPr id="438" name="Estable"/>
            <p:cNvSpPr/>
            <p:nvPr/>
          </p:nvSpPr>
          <p:spPr>
            <a:xfrm>
              <a:off x="50800" y="50800"/>
              <a:ext cx="2252714" cy="591835"/>
            </a:xfrm>
            <a:prstGeom prst="rect">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200">
                  <a:latin typeface="American Typewriter"/>
                  <a:ea typeface="American Typewriter"/>
                  <a:cs typeface="American Typewriter"/>
                  <a:sym typeface="American Typewriter"/>
                </a:defRPr>
              </a:lvl1pPr>
            </a:lstStyle>
            <a:p>
              <a:r>
                <a:rPr sz="1547"/>
                <a:t>Estable</a:t>
              </a:r>
            </a:p>
          </p:txBody>
        </p:sp>
        <p:pic>
          <p:nvPicPr>
            <p:cNvPr id="437" name="Estable Estable" descr="Estable Estable"/>
            <p:cNvPicPr>
              <a:picLocks/>
            </p:cNvPicPr>
            <p:nvPr/>
          </p:nvPicPr>
          <p:blipFill>
            <a:blip r:embed="rId9" cstate="email">
              <a:extLst>
                <a:ext uri="{28A0092B-C50C-407E-A947-70E740481C1C}">
                  <a14:useLocalDpi xmlns:a14="http://schemas.microsoft.com/office/drawing/2010/main"/>
                </a:ext>
              </a:extLst>
            </a:blip>
            <a:stretch>
              <a:fillRect/>
            </a:stretch>
          </p:blipFill>
          <p:spPr>
            <a:xfrm>
              <a:off x="0" y="0"/>
              <a:ext cx="2354314" cy="693435"/>
            </a:xfrm>
            <a:prstGeom prst="rect">
              <a:avLst/>
            </a:prstGeom>
            <a:effectLst/>
          </p:spPr>
        </p:pic>
      </p:grpSp>
      <p:sp>
        <p:nvSpPr>
          <p:cNvPr id="440" name="Línea"/>
          <p:cNvSpPr/>
          <p:nvPr/>
        </p:nvSpPr>
        <p:spPr>
          <a:xfrm>
            <a:off x="8597622" y="4013544"/>
            <a:ext cx="1" cy="357188"/>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441" name="Línea"/>
          <p:cNvSpPr/>
          <p:nvPr/>
        </p:nvSpPr>
        <p:spPr>
          <a:xfrm>
            <a:off x="9936863" y="4013544"/>
            <a:ext cx="1" cy="357188"/>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442" name="Línea"/>
          <p:cNvSpPr/>
          <p:nvPr/>
        </p:nvSpPr>
        <p:spPr>
          <a:xfrm>
            <a:off x="8084103" y="4916208"/>
            <a:ext cx="1" cy="357188"/>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443" name="Línea"/>
          <p:cNvSpPr/>
          <p:nvPr/>
        </p:nvSpPr>
        <p:spPr>
          <a:xfrm>
            <a:off x="9936863" y="4916208"/>
            <a:ext cx="1" cy="357188"/>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444" name="Línea"/>
          <p:cNvSpPr/>
          <p:nvPr/>
        </p:nvSpPr>
        <p:spPr>
          <a:xfrm flipH="1" flipV="1">
            <a:off x="6424451" y="4293357"/>
            <a:ext cx="741741" cy="1116237"/>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grpSp>
        <p:nvGrpSpPr>
          <p:cNvPr id="447" name="Falla adrenal"/>
          <p:cNvGrpSpPr/>
          <p:nvPr/>
        </p:nvGrpSpPr>
        <p:grpSpPr>
          <a:xfrm>
            <a:off x="7000738" y="5259712"/>
            <a:ext cx="1510951" cy="487571"/>
            <a:chOff x="0" y="0"/>
            <a:chExt cx="2148906" cy="693434"/>
          </a:xfrm>
        </p:grpSpPr>
        <p:sp>
          <p:nvSpPr>
            <p:cNvPr id="446" name="Falla adrenal"/>
            <p:cNvSpPr/>
            <p:nvPr/>
          </p:nvSpPr>
          <p:spPr>
            <a:xfrm>
              <a:off x="50800" y="50800"/>
              <a:ext cx="2047307" cy="591835"/>
            </a:xfrm>
            <a:prstGeom prst="rect">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200" b="0">
                  <a:latin typeface="American Typewriter"/>
                  <a:ea typeface="American Typewriter"/>
                  <a:cs typeface="American Typewriter"/>
                  <a:sym typeface="American Typewriter"/>
                </a:defRPr>
              </a:lvl1pPr>
            </a:lstStyle>
            <a:p>
              <a:r>
                <a:rPr sz="1547"/>
                <a:t>Falla adrenal</a:t>
              </a:r>
            </a:p>
          </p:txBody>
        </p:sp>
        <p:pic>
          <p:nvPicPr>
            <p:cNvPr id="445" name="Falla adrenal Falla adrenal" descr="Falla adrenal Falla adrenal"/>
            <p:cNvPicPr>
              <a:picLocks/>
            </p:cNvPicPr>
            <p:nvPr/>
          </p:nvPicPr>
          <p:blipFill>
            <a:blip r:embed="rId5" cstate="email">
              <a:extLst>
                <a:ext uri="{28A0092B-C50C-407E-A947-70E740481C1C}">
                  <a14:useLocalDpi xmlns:a14="http://schemas.microsoft.com/office/drawing/2010/main"/>
                </a:ext>
              </a:extLst>
            </a:blip>
            <a:stretch>
              <a:fillRect/>
            </a:stretch>
          </p:blipFill>
          <p:spPr>
            <a:xfrm>
              <a:off x="0" y="0"/>
              <a:ext cx="2148907" cy="693435"/>
            </a:xfrm>
            <a:prstGeom prst="rect">
              <a:avLst/>
            </a:prstGeom>
            <a:effectLst/>
          </p:spPr>
        </p:pic>
      </p:grpSp>
      <p:sp>
        <p:nvSpPr>
          <p:cNvPr id="448" name="Línea"/>
          <p:cNvSpPr/>
          <p:nvPr/>
        </p:nvSpPr>
        <p:spPr>
          <a:xfrm>
            <a:off x="9455377" y="3250405"/>
            <a:ext cx="1" cy="246087"/>
          </a:xfrm>
          <a:prstGeom prst="line">
            <a:avLst/>
          </a:prstGeom>
          <a:ln w="25400">
            <a:solidFill>
              <a:srgbClr val="000000"/>
            </a:solidFill>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grpSp>
        <p:nvGrpSpPr>
          <p:cNvPr id="451" name="Medición Cortisol"/>
          <p:cNvGrpSpPr/>
          <p:nvPr/>
        </p:nvGrpSpPr>
        <p:grpSpPr>
          <a:xfrm>
            <a:off x="8085447" y="3511232"/>
            <a:ext cx="2355263" cy="487572"/>
            <a:chOff x="0" y="0"/>
            <a:chExt cx="3349707" cy="693434"/>
          </a:xfrm>
        </p:grpSpPr>
        <p:sp>
          <p:nvSpPr>
            <p:cNvPr id="450" name="Medición Cortisol"/>
            <p:cNvSpPr/>
            <p:nvPr/>
          </p:nvSpPr>
          <p:spPr>
            <a:xfrm>
              <a:off x="50800" y="50800"/>
              <a:ext cx="3248108" cy="591835"/>
            </a:xfrm>
            <a:prstGeom prst="rect">
              <a:avLst/>
            </a:prstGeom>
            <a:solidFill>
              <a:srgbClr val="FFFFFF"/>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sz="2200" b="0">
                  <a:latin typeface="American Typewriter"/>
                  <a:ea typeface="American Typewriter"/>
                  <a:cs typeface="American Typewriter"/>
                  <a:sym typeface="American Typewriter"/>
                </a:defRPr>
              </a:lvl1pPr>
            </a:lstStyle>
            <a:p>
              <a:r>
                <a:rPr sz="1547"/>
                <a:t>Medición Cortisol</a:t>
              </a:r>
            </a:p>
          </p:txBody>
        </p:sp>
        <p:pic>
          <p:nvPicPr>
            <p:cNvPr id="449" name="Medición Cortisol Medición Cortisol" descr="Medición Cortisol Medición Cortisol"/>
            <p:cNvPicPr>
              <a:picLocks/>
            </p:cNvPicPr>
            <p:nvPr/>
          </p:nvPicPr>
          <p:blipFill>
            <a:blip r:embed="rId10" cstate="email">
              <a:extLst>
                <a:ext uri="{28A0092B-C50C-407E-A947-70E740481C1C}">
                  <a14:useLocalDpi xmlns:a14="http://schemas.microsoft.com/office/drawing/2010/main"/>
                </a:ext>
              </a:extLst>
            </a:blip>
            <a:stretch>
              <a:fillRect/>
            </a:stretch>
          </p:blipFill>
          <p:spPr>
            <a:xfrm>
              <a:off x="0" y="0"/>
              <a:ext cx="3349708" cy="693435"/>
            </a:xfrm>
            <a:prstGeom prst="rect">
              <a:avLst/>
            </a:prstGeom>
            <a:effectLst/>
          </p:spPr>
        </p:pic>
      </p:grpSp>
      <p:sp>
        <p:nvSpPr>
          <p:cNvPr id="452" name="MZG 2020"/>
          <p:cNvSpPr txBox="1"/>
          <p:nvPr/>
        </p:nvSpPr>
        <p:spPr>
          <a:xfrm>
            <a:off x="4681574" y="3224331"/>
            <a:ext cx="530594" cy="3456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lgn="l" defTabSz="457200">
              <a:lnSpc>
                <a:spcPts val="2600"/>
              </a:lnSpc>
              <a:defRPr sz="1000" b="0">
                <a:ln w="0" cap="flat">
                  <a:solidFill>
                    <a:srgbClr val="000000"/>
                  </a:solidFill>
                  <a:prstDash val="solid"/>
                  <a:miter lim="400000"/>
                </a:ln>
                <a:latin typeface="American Typewriter"/>
                <a:ea typeface="American Typewriter"/>
                <a:cs typeface="American Typewriter"/>
                <a:sym typeface="American Typewriter"/>
              </a:defRPr>
            </a:lvl1pPr>
          </a:lstStyle>
          <a:p>
            <a:r>
              <a:rPr sz="703" dirty="0"/>
              <a:t>MZG 2020</a:t>
            </a:r>
          </a:p>
        </p:txBody>
      </p:sp>
      <p:pic>
        <p:nvPicPr>
          <p:cNvPr id="453" name="Imagen" descr="Imagen"/>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711616" y="80537"/>
            <a:ext cx="1646097" cy="501092"/>
          </a:xfrm>
          <a:prstGeom prst="rect">
            <a:avLst/>
          </a:prstGeom>
          <a:ln w="12700">
            <a:miter lim="400000"/>
          </a:ln>
        </p:spPr>
      </p:pic>
      <p:sp>
        <p:nvSpPr>
          <p:cNvPr id="454" name="Rectángulo"/>
          <p:cNvSpPr/>
          <p:nvPr/>
        </p:nvSpPr>
        <p:spPr>
          <a:xfrm>
            <a:off x="1086375" y="-492900"/>
            <a:ext cx="2409008" cy="1232883"/>
          </a:xfrm>
          <a:prstGeom prst="rect">
            <a:avLst/>
          </a:prstGeom>
          <a:solidFill>
            <a:srgbClr val="FFFFFF"/>
          </a:solidFill>
          <a:ln w="12700">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Tree>
    <p:extLst>
      <p:ext uri="{BB962C8B-B14F-4D97-AF65-F5344CB8AC3E}">
        <p14:creationId xmlns:p14="http://schemas.microsoft.com/office/powerpoint/2010/main" val="4271199782"/>
      </p:ext>
    </p:extLst>
  </p:cSld>
  <p:clrMapOvr>
    <a:masterClrMapping/>
  </p:clrMapOvr>
  <mc:AlternateContent xmlns:mc="http://schemas.openxmlformats.org/markup-compatibility/2006" xmlns:p14="http://schemas.microsoft.com/office/powerpoint/2010/main">
    <mc:Choice Requires="p14">
      <p:transition spd="med" p14:dur="699">
        <p:cover dir="d"/>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420"/>
                                        </p:tgtEl>
                                        <p:attrNameLst>
                                          <p:attrName>style.visibility</p:attrName>
                                        </p:attrNameLst>
                                      </p:cBhvr>
                                      <p:to>
                                        <p:strVal val="visible"/>
                                      </p:to>
                                    </p:set>
                                    <p:animEffect transition="in" filter="fade">
                                      <p:cBhvr>
                                        <p:cTn id="7" dur="200"/>
                                        <p:tgtEl>
                                          <p:spTgt spid="4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424"/>
                                        </p:tgtEl>
                                        <p:attrNameLst>
                                          <p:attrName>style.visibility</p:attrName>
                                        </p:attrNameLst>
                                      </p:cBhvr>
                                      <p:to>
                                        <p:strVal val="visible"/>
                                      </p:to>
                                    </p:set>
                                    <p:animEffect transition="in" filter="fade">
                                      <p:cBhvr>
                                        <p:cTn id="12" dur="200"/>
                                        <p:tgtEl>
                                          <p:spTgt spid="4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421"/>
                                        </p:tgtEl>
                                        <p:attrNameLst>
                                          <p:attrName>style.visibility</p:attrName>
                                        </p:attrNameLst>
                                      </p:cBhvr>
                                      <p:to>
                                        <p:strVal val="visible"/>
                                      </p:to>
                                    </p:set>
                                    <p:animEffect transition="in" filter="fade">
                                      <p:cBhvr>
                                        <p:cTn id="17" dur="200"/>
                                        <p:tgtEl>
                                          <p:spTgt spid="4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0" nodeType="clickEffect">
                                  <p:stCondLst>
                                    <p:cond delay="0"/>
                                  </p:stCondLst>
                                  <p:iterate>
                                    <p:tmAbs val="0"/>
                                  </p:iterate>
                                  <p:childTnLst>
                                    <p:set>
                                      <p:cBhvr>
                                        <p:cTn id="21" fill="hold"/>
                                        <p:tgtEl>
                                          <p:spTgt spid="429"/>
                                        </p:tgtEl>
                                        <p:attrNameLst>
                                          <p:attrName>style.visibility</p:attrName>
                                        </p:attrNameLst>
                                      </p:cBhvr>
                                      <p:to>
                                        <p:strVal val="visible"/>
                                      </p:to>
                                    </p:set>
                                    <p:animEffect transition="in" filter="fade">
                                      <p:cBhvr>
                                        <p:cTn id="22" dur="200"/>
                                        <p:tgtEl>
                                          <p:spTgt spid="4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grpId="0" nodeType="clickEffect">
                                  <p:stCondLst>
                                    <p:cond delay="0"/>
                                  </p:stCondLst>
                                  <p:iterate>
                                    <p:tmAbs val="0"/>
                                  </p:iterate>
                                  <p:childTnLst>
                                    <p:set>
                                      <p:cBhvr>
                                        <p:cTn id="26" fill="hold"/>
                                        <p:tgtEl>
                                          <p:spTgt spid="425"/>
                                        </p:tgtEl>
                                        <p:attrNameLst>
                                          <p:attrName>style.visibility</p:attrName>
                                        </p:attrNameLst>
                                      </p:cBhvr>
                                      <p:to>
                                        <p:strVal val="visible"/>
                                      </p:to>
                                    </p:set>
                                    <p:animEffect transition="in" filter="fade">
                                      <p:cBhvr>
                                        <p:cTn id="27" dur="200"/>
                                        <p:tgtEl>
                                          <p:spTgt spid="4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fill="hold" grpId="0" nodeType="clickEffect">
                                  <p:stCondLst>
                                    <p:cond delay="0"/>
                                  </p:stCondLst>
                                  <p:iterate>
                                    <p:tmAbs val="0"/>
                                  </p:iterate>
                                  <p:childTnLst>
                                    <p:set>
                                      <p:cBhvr>
                                        <p:cTn id="31" fill="hold"/>
                                        <p:tgtEl>
                                          <p:spTgt spid="401"/>
                                        </p:tgtEl>
                                        <p:attrNameLst>
                                          <p:attrName>style.visibility</p:attrName>
                                        </p:attrNameLst>
                                      </p:cBhvr>
                                      <p:to>
                                        <p:strVal val="visible"/>
                                      </p:to>
                                    </p:set>
                                    <p:animEffect transition="in" filter="fade">
                                      <p:cBhvr>
                                        <p:cTn id="32" dur="200"/>
                                        <p:tgtEl>
                                          <p:spTgt spid="40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fill="hold" grpId="0" nodeType="clickEffect">
                                  <p:stCondLst>
                                    <p:cond delay="0"/>
                                  </p:stCondLst>
                                  <p:iterate>
                                    <p:tmAbs val="0"/>
                                  </p:iterate>
                                  <p:childTnLst>
                                    <p:set>
                                      <p:cBhvr>
                                        <p:cTn id="36" fill="hold"/>
                                        <p:tgtEl>
                                          <p:spTgt spid="430"/>
                                        </p:tgtEl>
                                        <p:attrNameLst>
                                          <p:attrName>style.visibility</p:attrName>
                                        </p:attrNameLst>
                                      </p:cBhvr>
                                      <p:to>
                                        <p:strVal val="visible"/>
                                      </p:to>
                                    </p:set>
                                    <p:animEffect transition="in" filter="fade">
                                      <p:cBhvr>
                                        <p:cTn id="37" dur="200"/>
                                        <p:tgtEl>
                                          <p:spTgt spid="4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fill="hold" grpId="0" nodeType="clickEffect">
                                  <p:stCondLst>
                                    <p:cond delay="0"/>
                                  </p:stCondLst>
                                  <p:iterate>
                                    <p:tmAbs val="0"/>
                                  </p:iterate>
                                  <p:childTnLst>
                                    <p:set>
                                      <p:cBhvr>
                                        <p:cTn id="41" fill="hold"/>
                                        <p:tgtEl>
                                          <p:spTgt spid="434"/>
                                        </p:tgtEl>
                                        <p:attrNameLst>
                                          <p:attrName>style.visibility</p:attrName>
                                        </p:attrNameLst>
                                      </p:cBhvr>
                                      <p:to>
                                        <p:strVal val="visible"/>
                                      </p:to>
                                    </p:set>
                                    <p:animEffect transition="in" filter="fade">
                                      <p:cBhvr>
                                        <p:cTn id="42" dur="200"/>
                                        <p:tgtEl>
                                          <p:spTgt spid="4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fill="hold" grpId="0" nodeType="clickEffect">
                                  <p:stCondLst>
                                    <p:cond delay="0"/>
                                  </p:stCondLst>
                                  <p:iterate>
                                    <p:tmAbs val="0"/>
                                  </p:iterate>
                                  <p:childTnLst>
                                    <p:set>
                                      <p:cBhvr>
                                        <p:cTn id="46" fill="hold"/>
                                        <p:tgtEl>
                                          <p:spTgt spid="431"/>
                                        </p:tgtEl>
                                        <p:attrNameLst>
                                          <p:attrName>style.visibility</p:attrName>
                                        </p:attrNameLst>
                                      </p:cBhvr>
                                      <p:to>
                                        <p:strVal val="visible"/>
                                      </p:to>
                                    </p:set>
                                    <p:animEffect transition="in" filter="fade">
                                      <p:cBhvr>
                                        <p:cTn id="47" dur="200"/>
                                        <p:tgtEl>
                                          <p:spTgt spid="43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fill="hold" grpId="0" nodeType="clickEffect">
                                  <p:stCondLst>
                                    <p:cond delay="0"/>
                                  </p:stCondLst>
                                  <p:iterate>
                                    <p:tmAbs val="0"/>
                                  </p:iterate>
                                  <p:childTnLst>
                                    <p:set>
                                      <p:cBhvr>
                                        <p:cTn id="51" fill="hold"/>
                                        <p:tgtEl>
                                          <p:spTgt spid="439"/>
                                        </p:tgtEl>
                                        <p:attrNameLst>
                                          <p:attrName>style.visibility</p:attrName>
                                        </p:attrNameLst>
                                      </p:cBhvr>
                                      <p:to>
                                        <p:strVal val="visible"/>
                                      </p:to>
                                    </p:set>
                                    <p:animEffect transition="in" filter="fade">
                                      <p:cBhvr>
                                        <p:cTn id="52" dur="200"/>
                                        <p:tgtEl>
                                          <p:spTgt spid="43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fill="hold" grpId="0" nodeType="clickEffect">
                                  <p:stCondLst>
                                    <p:cond delay="0"/>
                                  </p:stCondLst>
                                  <p:iterate>
                                    <p:tmAbs val="0"/>
                                  </p:iterate>
                                  <p:childTnLst>
                                    <p:set>
                                      <p:cBhvr>
                                        <p:cTn id="56" fill="hold"/>
                                        <p:tgtEl>
                                          <p:spTgt spid="435"/>
                                        </p:tgtEl>
                                        <p:attrNameLst>
                                          <p:attrName>style.visibility</p:attrName>
                                        </p:attrNameLst>
                                      </p:cBhvr>
                                      <p:to>
                                        <p:strVal val="visible"/>
                                      </p:to>
                                    </p:set>
                                    <p:animEffect transition="in" filter="fade">
                                      <p:cBhvr>
                                        <p:cTn id="57" dur="200"/>
                                        <p:tgtEl>
                                          <p:spTgt spid="43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fill="hold" grpId="0" nodeType="clickEffect">
                                  <p:stCondLst>
                                    <p:cond delay="0"/>
                                  </p:stCondLst>
                                  <p:iterate>
                                    <p:tmAbs val="0"/>
                                  </p:iterate>
                                  <p:childTnLst>
                                    <p:set>
                                      <p:cBhvr>
                                        <p:cTn id="61" fill="hold"/>
                                        <p:tgtEl>
                                          <p:spTgt spid="407"/>
                                        </p:tgtEl>
                                        <p:attrNameLst>
                                          <p:attrName>style.visibility</p:attrName>
                                        </p:attrNameLst>
                                      </p:cBhvr>
                                      <p:to>
                                        <p:strVal val="visible"/>
                                      </p:to>
                                    </p:set>
                                    <p:animEffect transition="in" filter="fade">
                                      <p:cBhvr>
                                        <p:cTn id="62" dur="200"/>
                                        <p:tgtEl>
                                          <p:spTgt spid="40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fill="hold" grpId="0" nodeType="clickEffect">
                                  <p:stCondLst>
                                    <p:cond delay="0"/>
                                  </p:stCondLst>
                                  <p:iterate>
                                    <p:tmAbs val="0"/>
                                  </p:iterate>
                                  <p:childTnLst>
                                    <p:set>
                                      <p:cBhvr>
                                        <p:cTn id="66" fill="hold"/>
                                        <p:tgtEl>
                                          <p:spTgt spid="436"/>
                                        </p:tgtEl>
                                        <p:attrNameLst>
                                          <p:attrName>style.visibility</p:attrName>
                                        </p:attrNameLst>
                                      </p:cBhvr>
                                      <p:to>
                                        <p:strVal val="visible"/>
                                      </p:to>
                                    </p:set>
                                    <p:animEffect transition="in" filter="fade">
                                      <p:cBhvr>
                                        <p:cTn id="67" dur="200"/>
                                        <p:tgtEl>
                                          <p:spTgt spid="43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fill="hold" grpId="0" nodeType="clickEffect">
                                  <p:stCondLst>
                                    <p:cond delay="0"/>
                                  </p:stCondLst>
                                  <p:iterate>
                                    <p:tmAbs val="0"/>
                                  </p:iterate>
                                  <p:childTnLst>
                                    <p:set>
                                      <p:cBhvr>
                                        <p:cTn id="71" fill="hold"/>
                                        <p:tgtEl>
                                          <p:spTgt spid="410"/>
                                        </p:tgtEl>
                                        <p:attrNameLst>
                                          <p:attrName>style.visibility</p:attrName>
                                        </p:attrNameLst>
                                      </p:cBhvr>
                                      <p:to>
                                        <p:strVal val="visible"/>
                                      </p:to>
                                    </p:set>
                                    <p:animEffect transition="in" filter="fade">
                                      <p:cBhvr>
                                        <p:cTn id="72" dur="200"/>
                                        <p:tgtEl>
                                          <p:spTgt spid="41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fill="hold" grpId="0" nodeType="clickEffect">
                                  <p:stCondLst>
                                    <p:cond delay="0"/>
                                  </p:stCondLst>
                                  <p:iterate>
                                    <p:tmAbs val="0"/>
                                  </p:iterate>
                                  <p:childTnLst>
                                    <p:set>
                                      <p:cBhvr>
                                        <p:cTn id="76" fill="hold"/>
                                        <p:tgtEl>
                                          <p:spTgt spid="426"/>
                                        </p:tgtEl>
                                        <p:attrNameLst>
                                          <p:attrName>style.visibility</p:attrName>
                                        </p:attrNameLst>
                                      </p:cBhvr>
                                      <p:to>
                                        <p:strVal val="visible"/>
                                      </p:to>
                                    </p:set>
                                    <p:animEffect transition="in" filter="fade">
                                      <p:cBhvr>
                                        <p:cTn id="77" dur="200"/>
                                        <p:tgtEl>
                                          <p:spTgt spid="42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fill="hold" grpId="0" nodeType="clickEffect">
                                  <p:stCondLst>
                                    <p:cond delay="0"/>
                                  </p:stCondLst>
                                  <p:iterate>
                                    <p:tmAbs val="0"/>
                                  </p:iterate>
                                  <p:childTnLst>
                                    <p:set>
                                      <p:cBhvr>
                                        <p:cTn id="81" fill="hold"/>
                                        <p:tgtEl>
                                          <p:spTgt spid="404"/>
                                        </p:tgtEl>
                                        <p:attrNameLst>
                                          <p:attrName>style.visibility</p:attrName>
                                        </p:attrNameLst>
                                      </p:cBhvr>
                                      <p:to>
                                        <p:strVal val="visible"/>
                                      </p:to>
                                    </p:set>
                                    <p:animEffect transition="in" filter="fade">
                                      <p:cBhvr>
                                        <p:cTn id="82" dur="200"/>
                                        <p:tgtEl>
                                          <p:spTgt spid="40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fill="hold" grpId="0" nodeType="clickEffect">
                                  <p:stCondLst>
                                    <p:cond delay="0"/>
                                  </p:stCondLst>
                                  <p:iterate>
                                    <p:tmAbs val="0"/>
                                  </p:iterate>
                                  <p:childTnLst>
                                    <p:set>
                                      <p:cBhvr>
                                        <p:cTn id="86" fill="hold"/>
                                        <p:tgtEl>
                                          <p:spTgt spid="448"/>
                                        </p:tgtEl>
                                        <p:attrNameLst>
                                          <p:attrName>style.visibility</p:attrName>
                                        </p:attrNameLst>
                                      </p:cBhvr>
                                      <p:to>
                                        <p:strVal val="visible"/>
                                      </p:to>
                                    </p:set>
                                    <p:animEffect transition="in" filter="fade">
                                      <p:cBhvr>
                                        <p:cTn id="87" dur="200"/>
                                        <p:tgtEl>
                                          <p:spTgt spid="44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fill="hold" grpId="0" nodeType="clickEffect">
                                  <p:stCondLst>
                                    <p:cond delay="0"/>
                                  </p:stCondLst>
                                  <p:iterate>
                                    <p:tmAbs val="0"/>
                                  </p:iterate>
                                  <p:childTnLst>
                                    <p:set>
                                      <p:cBhvr>
                                        <p:cTn id="91" fill="hold"/>
                                        <p:tgtEl>
                                          <p:spTgt spid="451"/>
                                        </p:tgtEl>
                                        <p:attrNameLst>
                                          <p:attrName>style.visibility</p:attrName>
                                        </p:attrNameLst>
                                      </p:cBhvr>
                                      <p:to>
                                        <p:strVal val="visible"/>
                                      </p:to>
                                    </p:set>
                                    <p:animEffect transition="in" filter="fade">
                                      <p:cBhvr>
                                        <p:cTn id="92" dur="200"/>
                                        <p:tgtEl>
                                          <p:spTgt spid="45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fill="hold" grpId="0" nodeType="clickEffect">
                                  <p:stCondLst>
                                    <p:cond delay="0"/>
                                  </p:stCondLst>
                                  <p:iterate>
                                    <p:tmAbs val="0"/>
                                  </p:iterate>
                                  <p:childTnLst>
                                    <p:set>
                                      <p:cBhvr>
                                        <p:cTn id="96" fill="hold"/>
                                        <p:tgtEl>
                                          <p:spTgt spid="440"/>
                                        </p:tgtEl>
                                        <p:attrNameLst>
                                          <p:attrName>style.visibility</p:attrName>
                                        </p:attrNameLst>
                                      </p:cBhvr>
                                      <p:to>
                                        <p:strVal val="visible"/>
                                      </p:to>
                                    </p:set>
                                    <p:animEffect transition="in" filter="fade">
                                      <p:cBhvr>
                                        <p:cTn id="97" dur="200"/>
                                        <p:tgtEl>
                                          <p:spTgt spid="44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fill="hold" grpId="0" nodeType="clickEffect">
                                  <p:stCondLst>
                                    <p:cond delay="0"/>
                                  </p:stCondLst>
                                  <p:iterate>
                                    <p:tmAbs val="0"/>
                                  </p:iterate>
                                  <p:childTnLst>
                                    <p:set>
                                      <p:cBhvr>
                                        <p:cTn id="101" fill="hold"/>
                                        <p:tgtEl>
                                          <p:spTgt spid="413"/>
                                        </p:tgtEl>
                                        <p:attrNameLst>
                                          <p:attrName>style.visibility</p:attrName>
                                        </p:attrNameLst>
                                      </p:cBhvr>
                                      <p:to>
                                        <p:strVal val="visible"/>
                                      </p:to>
                                    </p:set>
                                    <p:animEffect transition="in" filter="fade">
                                      <p:cBhvr>
                                        <p:cTn id="102" dur="200"/>
                                        <p:tgtEl>
                                          <p:spTgt spid="41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fill="hold" grpId="0" nodeType="clickEffect">
                                  <p:stCondLst>
                                    <p:cond delay="0"/>
                                  </p:stCondLst>
                                  <p:iterate>
                                    <p:tmAbs val="0"/>
                                  </p:iterate>
                                  <p:childTnLst>
                                    <p:set>
                                      <p:cBhvr>
                                        <p:cTn id="106" fill="hold"/>
                                        <p:tgtEl>
                                          <p:spTgt spid="442"/>
                                        </p:tgtEl>
                                        <p:attrNameLst>
                                          <p:attrName>style.visibility</p:attrName>
                                        </p:attrNameLst>
                                      </p:cBhvr>
                                      <p:to>
                                        <p:strVal val="visible"/>
                                      </p:to>
                                    </p:set>
                                    <p:animEffect transition="in" filter="fade">
                                      <p:cBhvr>
                                        <p:cTn id="107" dur="200"/>
                                        <p:tgtEl>
                                          <p:spTgt spid="442"/>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fill="hold" grpId="0" nodeType="clickEffect">
                                  <p:stCondLst>
                                    <p:cond delay="0"/>
                                  </p:stCondLst>
                                  <p:iterate>
                                    <p:tmAbs val="0"/>
                                  </p:iterate>
                                  <p:childTnLst>
                                    <p:set>
                                      <p:cBhvr>
                                        <p:cTn id="111" fill="hold"/>
                                        <p:tgtEl>
                                          <p:spTgt spid="447"/>
                                        </p:tgtEl>
                                        <p:attrNameLst>
                                          <p:attrName>style.visibility</p:attrName>
                                        </p:attrNameLst>
                                      </p:cBhvr>
                                      <p:to>
                                        <p:strVal val="visible"/>
                                      </p:to>
                                    </p:set>
                                    <p:animEffect transition="in" filter="fade">
                                      <p:cBhvr>
                                        <p:cTn id="112" dur="200"/>
                                        <p:tgtEl>
                                          <p:spTgt spid="447"/>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fill="hold" grpId="0" nodeType="clickEffect">
                                  <p:stCondLst>
                                    <p:cond delay="0"/>
                                  </p:stCondLst>
                                  <p:iterate>
                                    <p:tmAbs val="0"/>
                                  </p:iterate>
                                  <p:childTnLst>
                                    <p:set>
                                      <p:cBhvr>
                                        <p:cTn id="116" fill="hold"/>
                                        <p:tgtEl>
                                          <p:spTgt spid="444"/>
                                        </p:tgtEl>
                                        <p:attrNameLst>
                                          <p:attrName>style.visibility</p:attrName>
                                        </p:attrNameLst>
                                      </p:cBhvr>
                                      <p:to>
                                        <p:strVal val="visible"/>
                                      </p:to>
                                    </p:set>
                                    <p:animEffect transition="in" filter="fade">
                                      <p:cBhvr>
                                        <p:cTn id="117" dur="200"/>
                                        <p:tgtEl>
                                          <p:spTgt spid="444"/>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fill="hold" grpId="0" nodeType="clickEffect">
                                  <p:stCondLst>
                                    <p:cond delay="0"/>
                                  </p:stCondLst>
                                  <p:iterate>
                                    <p:tmAbs val="0"/>
                                  </p:iterate>
                                  <p:childTnLst>
                                    <p:set>
                                      <p:cBhvr>
                                        <p:cTn id="121" fill="hold"/>
                                        <p:tgtEl>
                                          <p:spTgt spid="441"/>
                                        </p:tgtEl>
                                        <p:attrNameLst>
                                          <p:attrName>style.visibility</p:attrName>
                                        </p:attrNameLst>
                                      </p:cBhvr>
                                      <p:to>
                                        <p:strVal val="visible"/>
                                      </p:to>
                                    </p:set>
                                    <p:animEffect transition="in" filter="fade">
                                      <p:cBhvr>
                                        <p:cTn id="122" dur="200"/>
                                        <p:tgtEl>
                                          <p:spTgt spid="441"/>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fill="hold" grpId="0" nodeType="clickEffect">
                                  <p:stCondLst>
                                    <p:cond delay="0"/>
                                  </p:stCondLst>
                                  <p:iterate>
                                    <p:tmAbs val="0"/>
                                  </p:iterate>
                                  <p:childTnLst>
                                    <p:set>
                                      <p:cBhvr>
                                        <p:cTn id="126" fill="hold"/>
                                        <p:tgtEl>
                                          <p:spTgt spid="416"/>
                                        </p:tgtEl>
                                        <p:attrNameLst>
                                          <p:attrName>style.visibility</p:attrName>
                                        </p:attrNameLst>
                                      </p:cBhvr>
                                      <p:to>
                                        <p:strVal val="visible"/>
                                      </p:to>
                                    </p:set>
                                    <p:animEffect transition="in" filter="fade">
                                      <p:cBhvr>
                                        <p:cTn id="127" dur="200"/>
                                        <p:tgtEl>
                                          <p:spTgt spid="416"/>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fill="hold" grpId="0" nodeType="clickEffect">
                                  <p:stCondLst>
                                    <p:cond delay="0"/>
                                  </p:stCondLst>
                                  <p:iterate>
                                    <p:tmAbs val="0"/>
                                  </p:iterate>
                                  <p:childTnLst>
                                    <p:set>
                                      <p:cBhvr>
                                        <p:cTn id="131" fill="hold"/>
                                        <p:tgtEl>
                                          <p:spTgt spid="443"/>
                                        </p:tgtEl>
                                        <p:attrNameLst>
                                          <p:attrName>style.visibility</p:attrName>
                                        </p:attrNameLst>
                                      </p:cBhvr>
                                      <p:to>
                                        <p:strVal val="visible"/>
                                      </p:to>
                                    </p:set>
                                    <p:animEffect transition="in" filter="fade">
                                      <p:cBhvr>
                                        <p:cTn id="132" dur="200"/>
                                        <p:tgtEl>
                                          <p:spTgt spid="443"/>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fill="hold" grpId="0" nodeType="clickEffect">
                                  <p:stCondLst>
                                    <p:cond delay="0"/>
                                  </p:stCondLst>
                                  <p:iterate>
                                    <p:tmAbs val="0"/>
                                  </p:iterate>
                                  <p:childTnLst>
                                    <p:set>
                                      <p:cBhvr>
                                        <p:cTn id="136" fill="hold"/>
                                        <p:tgtEl>
                                          <p:spTgt spid="419"/>
                                        </p:tgtEl>
                                        <p:attrNameLst>
                                          <p:attrName>style.visibility</p:attrName>
                                        </p:attrNameLst>
                                      </p:cBhvr>
                                      <p:to>
                                        <p:strVal val="visible"/>
                                      </p:to>
                                    </p:set>
                                    <p:animEffect transition="in" filter="fade">
                                      <p:cBhvr>
                                        <p:cTn id="137" dur="2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 grpId="0" animBg="1" advAuto="0"/>
      <p:bldP spid="404" grpId="0" animBg="1" advAuto="0"/>
      <p:bldP spid="407" grpId="0" animBg="1" advAuto="0"/>
      <p:bldP spid="410" grpId="0" animBg="1" advAuto="0"/>
      <p:bldP spid="413" grpId="0" animBg="1" advAuto="0"/>
      <p:bldP spid="416" grpId="0" animBg="1" advAuto="0"/>
      <p:bldP spid="419" grpId="0" animBg="1" advAuto="0"/>
      <p:bldP spid="420" grpId="0" animBg="1" advAuto="0"/>
      <p:bldP spid="421" grpId="0" animBg="1" advAuto="0"/>
      <p:bldP spid="424" grpId="0" animBg="1" advAuto="0"/>
      <p:bldP spid="425" grpId="0" animBg="1" advAuto="0"/>
      <p:bldP spid="426" grpId="0" animBg="1" advAuto="0"/>
      <p:bldP spid="429" grpId="0" animBg="1" advAuto="0"/>
      <p:bldP spid="430" grpId="0" animBg="1" advAuto="0"/>
      <p:bldP spid="431" grpId="0" animBg="1" advAuto="0"/>
      <p:bldP spid="434" grpId="0" animBg="1" advAuto="0"/>
      <p:bldP spid="435" grpId="0" animBg="1" advAuto="0"/>
      <p:bldP spid="436" grpId="0" animBg="1" advAuto="0"/>
      <p:bldP spid="439" grpId="0" animBg="1" advAuto="0"/>
      <p:bldP spid="440" grpId="0" animBg="1" advAuto="0"/>
      <p:bldP spid="441" grpId="0" animBg="1" advAuto="0"/>
      <p:bldP spid="442" grpId="0" animBg="1" advAuto="0"/>
      <p:bldP spid="443" grpId="0" animBg="1" advAuto="0"/>
      <p:bldP spid="444" grpId="0" animBg="1" advAuto="0"/>
      <p:bldP spid="447" grpId="0" animBg="1" advAuto="0"/>
      <p:bldP spid="448" grpId="0" animBg="1" advAuto="0"/>
      <p:bldP spid="451"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Fisiopatología"/>
          <p:cNvSpPr txBox="1">
            <a:spLocks noGrp="1"/>
          </p:cNvSpPr>
          <p:nvPr>
            <p:ph type="title"/>
          </p:nvPr>
        </p:nvSpPr>
        <p:spPr>
          <a:prstGeom prst="rect">
            <a:avLst/>
          </a:prstGeom>
        </p:spPr>
        <p:txBody>
          <a:bodyPr>
            <a:normAutofit/>
          </a:bodyPr>
          <a:lstStyle>
            <a:lvl1pPr>
              <a:defRPr sz="4000" b="1">
                <a:latin typeface="American Typewriter"/>
                <a:ea typeface="American Typewriter"/>
                <a:cs typeface="American Typewriter"/>
                <a:sym typeface="American Typewriter"/>
              </a:defRPr>
            </a:lvl1pPr>
          </a:lstStyle>
          <a:p>
            <a:r>
              <a:rPr sz="2800" dirty="0" err="1">
                <a:latin typeface="Montserrat" panose="00000500000000000000" pitchFamily="50" charset="0"/>
              </a:rPr>
              <a:t>Fisiopatología</a:t>
            </a:r>
            <a:endParaRPr sz="2800" dirty="0">
              <a:latin typeface="Montserrat" panose="00000500000000000000" pitchFamily="50" charset="0"/>
            </a:endParaRPr>
          </a:p>
        </p:txBody>
      </p:sp>
      <p:pic>
        <p:nvPicPr>
          <p:cNvPr id="216" name="Imagen" descr="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33626" y="307975"/>
            <a:ext cx="9452028" cy="4547850"/>
          </a:xfrm>
          <a:prstGeom prst="rect">
            <a:avLst/>
          </a:prstGeom>
          <a:ln w="12700">
            <a:miter lim="400000"/>
          </a:ln>
        </p:spPr>
      </p:pic>
      <p:sp>
        <p:nvSpPr>
          <p:cNvPr id="217" name="Med Clin N Am 96 (2012) 385–403"/>
          <p:cNvSpPr txBox="1"/>
          <p:nvPr/>
        </p:nvSpPr>
        <p:spPr>
          <a:xfrm>
            <a:off x="10048953" y="5736476"/>
            <a:ext cx="1618178" cy="5091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lvl1pPr algn="l" defTabSz="457200">
              <a:lnSpc>
                <a:spcPts val="4300"/>
              </a:lnSpc>
              <a:defRPr sz="1000" b="0">
                <a:latin typeface="American Typewriter"/>
                <a:ea typeface="American Typewriter"/>
                <a:cs typeface="American Typewriter"/>
                <a:sym typeface="American Typewriter"/>
              </a:defRPr>
            </a:lvl1pPr>
          </a:lstStyle>
          <a:p>
            <a:r>
              <a:rPr sz="703">
                <a:latin typeface="Montserrat" panose="00000500000000000000" pitchFamily="50" charset="0"/>
              </a:rPr>
              <a:t>Med Clin N Am 96 (2012) 385–403</a:t>
            </a:r>
          </a:p>
        </p:txBody>
      </p:sp>
    </p:spTree>
    <p:extLst>
      <p:ext uri="{BB962C8B-B14F-4D97-AF65-F5344CB8AC3E}">
        <p14:creationId xmlns:p14="http://schemas.microsoft.com/office/powerpoint/2010/main" val="2789132792"/>
      </p:ext>
    </p:extLst>
  </p:cSld>
  <p:clrMapOvr>
    <a:masterClrMapping/>
  </p:clrMapOvr>
  <mc:AlternateContent xmlns:mc="http://schemas.openxmlformats.org/markup-compatibility/2006" xmlns:p14="http://schemas.microsoft.com/office/powerpoint/2010/main">
    <mc:Choice Requires="p14">
      <p:transition>
        <p14:prism/>
      </p:transition>
    </mc:Choice>
    <mc:Fallback xmlns="" xmlns:m="http://schemas.openxmlformats.org/officeDocument/2006/math" xmlns:a14="http://schemas.microsoft.com/office/drawing/2010/main">
      <p:transition spd="fast">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D1CFEA7-C285-4D64-B998-B77C0839C080}" vid="{BECAA0F5-D504-4101-B8E0-AAB2FE77096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PlantillaNuevoFR2020</Template>
  <TotalTime>273</TotalTime>
  <Words>7467</Words>
  <Application>Microsoft Office PowerPoint</Application>
  <PresentationFormat>Panorámica</PresentationFormat>
  <Paragraphs>709</Paragraphs>
  <Slides>82</Slides>
  <Notes>12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82</vt:i4>
      </vt:variant>
    </vt:vector>
  </HeadingPairs>
  <TitlesOfParts>
    <vt:vector size="87" baseType="lpstr">
      <vt:lpstr>American Typewriter</vt:lpstr>
      <vt:lpstr>Arial</vt:lpstr>
      <vt:lpstr>Calibri</vt:lpstr>
      <vt:lpstr>Montserrat</vt:lpstr>
      <vt:lpstr>Tema de Office</vt:lpstr>
      <vt:lpstr>Urgencias endocrinológicas</vt:lpstr>
      <vt:lpstr>Coma mixedematoso</vt:lpstr>
      <vt:lpstr>Generalidades</vt:lpstr>
      <vt:lpstr>Generalidades</vt:lpstr>
      <vt:lpstr>Fisiopatología</vt:lpstr>
      <vt:lpstr>Fisiopatología</vt:lpstr>
      <vt:lpstr>Fisiopatología</vt:lpstr>
      <vt:lpstr>Fisiopatología</vt:lpstr>
      <vt:lpstr>Fisiopatología</vt:lpstr>
      <vt:lpstr>Fisiopatología</vt:lpstr>
      <vt:lpstr>Etiología</vt:lpstr>
      <vt:lpstr>Epidemiología</vt:lpstr>
      <vt:lpstr>Factores precipitantes</vt:lpstr>
      <vt:lpstr>Signos y síntomas</vt:lpstr>
      <vt:lpstr>Examen físico</vt:lpstr>
      <vt:lpstr>Sistema respiratorio</vt:lpstr>
      <vt:lpstr>Cardiovascular</vt:lpstr>
      <vt:lpstr>Renales e hidroelectrolíticas</vt:lpstr>
      <vt:lpstr>Manifestaciones gastrointestinales</vt:lpstr>
      <vt:lpstr>Manifestaciones hematológicas</vt:lpstr>
      <vt:lpstr>Otras manifestaciones</vt:lpstr>
      <vt:lpstr>Metabólicas</vt:lpstr>
      <vt:lpstr>Diagnóstico</vt:lpstr>
      <vt:lpstr>Criterios diagnósticos</vt:lpstr>
      <vt:lpstr>Criterios diagnósticos</vt:lpstr>
      <vt:lpstr>Ayudas diagnósticas</vt:lpstr>
      <vt:lpstr>Manejo</vt:lpstr>
      <vt:lpstr>Consideraciones de la vía aérea</vt:lpstr>
      <vt:lpstr>Hormona tiroidea</vt:lpstr>
      <vt:lpstr>Hormona tiroidea</vt:lpstr>
      <vt:lpstr>Hormona tiroidea</vt:lpstr>
      <vt:lpstr>Hormona tiroidea</vt:lpstr>
      <vt:lpstr>Hipotermia</vt:lpstr>
      <vt:lpstr>Hipotensión</vt:lpstr>
      <vt:lpstr>Hiponatremia</vt:lpstr>
      <vt:lpstr>¿Debo iniciar antibiótico?</vt:lpstr>
      <vt:lpstr>Pronóstico</vt:lpstr>
      <vt:lpstr>Presentación de PowerPoint</vt:lpstr>
      <vt:lpstr>Crisis tiroideas</vt:lpstr>
      <vt:lpstr>Generalidades</vt:lpstr>
      <vt:lpstr>Generalidades</vt:lpstr>
      <vt:lpstr>Etiología</vt:lpstr>
      <vt:lpstr>Factores desencadenantes</vt:lpstr>
      <vt:lpstr>Fisiopatología</vt:lpstr>
      <vt:lpstr>Fisiopatología</vt:lpstr>
      <vt:lpstr>Fisiopatología</vt:lpstr>
      <vt:lpstr>Tirotoxicosis VS Tormenta tiroidea </vt:lpstr>
      <vt:lpstr>Manifestaciones clínicas</vt:lpstr>
      <vt:lpstr>Clasificación diagnóstica</vt:lpstr>
      <vt:lpstr>Clasificación diagnóstica</vt:lpstr>
      <vt:lpstr>Clasificación diagnóstica</vt:lpstr>
      <vt:lpstr>Ayudas diagnósticas</vt:lpstr>
      <vt:lpstr>Manejo terapéutico</vt:lpstr>
      <vt:lpstr>Manejo terapéutico</vt:lpstr>
      <vt:lpstr>Manejo terapéutico</vt:lpstr>
      <vt:lpstr>Presentación de PowerPoint</vt:lpstr>
      <vt:lpstr>Manejo terapéutico</vt:lpstr>
      <vt:lpstr>Manejo terapéutico</vt:lpstr>
      <vt:lpstr>Manejo terapéutico</vt:lpstr>
      <vt:lpstr>Manejo terapéutico</vt:lpstr>
      <vt:lpstr>Algoritmo final</vt:lpstr>
      <vt:lpstr>Algorítmo final</vt:lpstr>
      <vt:lpstr>Crisis tiroideas</vt:lpstr>
      <vt:lpstr>Insuficiencia Adrenal</vt:lpstr>
      <vt:lpstr>Generalidades</vt:lpstr>
      <vt:lpstr>Glándulas suprarrenales</vt:lpstr>
      <vt:lpstr>Glándulas suprarrenales</vt:lpstr>
      <vt:lpstr>Generalidades</vt:lpstr>
      <vt:lpstr>Generalidades</vt:lpstr>
      <vt:lpstr>Insuficiencia Adrenal Primaria</vt:lpstr>
      <vt:lpstr>Insuficiencia Adrenal Primaria Aguda</vt:lpstr>
      <vt:lpstr>Presentación de PowerPoint</vt:lpstr>
      <vt:lpstr>Manifestaciones IAA - Crisis adrenal</vt:lpstr>
      <vt:lpstr>Manifestaciones IAA - Crisis adrenal</vt:lpstr>
      <vt:lpstr>Manifestaciones IAA - Crisis adrenal</vt:lpstr>
      <vt:lpstr>Hallazgos por laboratorio</vt:lpstr>
      <vt:lpstr>Ayudas diagnósticas - Crisis adrenal</vt:lpstr>
      <vt:lpstr>Manejo - Crisis adrenal</vt:lpstr>
      <vt:lpstr>Manejo - Crisis adrenal</vt:lpstr>
      <vt:lpstr>Manejo - Crisis adrenal</vt:lpstr>
      <vt:lpstr>Manejo - Crisis adrenal</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ana.cardonaga@outlook.es</dc:creator>
  <cp:lastModifiedBy>User</cp:lastModifiedBy>
  <cp:revision>52</cp:revision>
  <dcterms:created xsi:type="dcterms:W3CDTF">2020-11-12T02:46:13Z</dcterms:created>
  <dcterms:modified xsi:type="dcterms:W3CDTF">2021-05-08T01:33:54Z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1592370</vt:lpwstr>
  </property>
  <property fmtid="{D5CDD505-2E9C-101B-9397-08002B2CF9AE}" name="NXPowerLiteSettings" pid="3">
    <vt:lpwstr>C7000400038000</vt:lpwstr>
  </property>
  <property fmtid="{D5CDD505-2E9C-101B-9397-08002B2CF9AE}" name="NXPowerLiteVersion" pid="4">
    <vt:lpwstr>S9.0.3</vt:lpwstr>
  </property>
</Properties>
</file>