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officedocument.drawingml.diagramData+xml" PartName="/ppt/diagrams/data4.xml"/>
  <Override ContentType="application/vnd.openxmlformats-officedocument.drawingml.diagramLayout+xml" PartName="/ppt/diagrams/layout4.xml"/>
  <Override ContentType="application/vnd.openxmlformats-officedocument.drawingml.diagramStyle+xml" PartName="/ppt/diagrams/quickStyle4.xml"/>
  <Override ContentType="application/vnd.openxmlformats-officedocument.drawingml.diagramColors+xml" PartName="/ppt/diagrams/colors4.xml"/>
  <Override ContentType="application/vnd.ms-office.drawingml.diagramDrawing+xml" PartName="/ppt/diagrams/drawing4.xml"/>
  <Override ContentType="application/vnd.openxmlformats-officedocument.drawingml.diagramData+xml" PartName="/ppt/diagrams/data5.xml"/>
  <Override ContentType="application/vnd.openxmlformats-officedocument.drawingml.diagramLayout+xml" PartName="/ppt/diagrams/layout5.xml"/>
  <Override ContentType="application/vnd.openxmlformats-officedocument.drawingml.diagramStyle+xml" PartName="/ppt/diagrams/quickStyle5.xml"/>
  <Override ContentType="application/vnd.openxmlformats-officedocument.drawingml.diagramColors+xml" PartName="/ppt/diagrams/colors5.xml"/>
  <Override ContentType="application/vnd.ms-office.drawingml.diagramDrawing+xml" PartName="/ppt/diagrams/drawing5.xml"/>
  <Override ContentType="application/vnd.openxmlformats-officedocument.drawingml.diagramData+xml" PartName="/ppt/diagrams/data6.xml"/>
  <Override ContentType="application/vnd.openxmlformats-officedocument.drawingml.diagramLayout+xml" PartName="/ppt/diagrams/layout6.xml"/>
  <Override ContentType="application/vnd.openxmlformats-officedocument.drawingml.diagramStyle+xml" PartName="/ppt/diagrams/quickStyle6.xml"/>
  <Override ContentType="application/vnd.openxmlformats-officedocument.drawingml.diagramColors+xml" PartName="/ppt/diagrams/colors6.xml"/>
  <Override ContentType="application/vnd.ms-office.drawingml.diagramDrawing+xml" PartName="/ppt/diagrams/drawing6.xml"/>
  <Override ContentType="application/vnd.openxmlformats-officedocument.drawingml.diagramData+xml" PartName="/ppt/diagrams/data7.xml"/>
  <Override ContentType="application/vnd.openxmlformats-officedocument.drawingml.diagramLayout+xml" PartName="/ppt/diagrams/layout7.xml"/>
  <Override ContentType="application/vnd.openxmlformats-officedocument.drawingml.diagramStyle+xml" PartName="/ppt/diagrams/quickStyle7.xml"/>
  <Override ContentType="application/vnd.openxmlformats-officedocument.drawingml.diagramColors+xml" PartName="/ppt/diagrams/colors7.xml"/>
  <Override ContentType="application/vnd.ms-office.drawingml.diagramDrawing+xml" PartName="/ppt/diagrams/drawing7.xml"/>
  <Override ContentType="application/vnd.openxmlformats-officedocument.drawingml.diagramData+xml" PartName="/ppt/diagrams/data8.xml"/>
  <Override ContentType="application/vnd.openxmlformats-officedocument.drawingml.diagramLayout+xml" PartName="/ppt/diagrams/layout8.xml"/>
  <Override ContentType="application/vnd.openxmlformats-officedocument.drawingml.diagramStyle+xml" PartName="/ppt/diagrams/quickStyle8.xml"/>
  <Override ContentType="application/vnd.openxmlformats-officedocument.drawingml.diagramColors+xml" PartName="/ppt/diagrams/colors8.xml"/>
  <Override ContentType="application/vnd.ms-office.drawingml.diagramDrawing+xml" PartName="/ppt/diagrams/drawing8.xml"/>
  <Override ContentType="application/vnd.openxmlformats-officedocument.drawingml.diagramData+xml" PartName="/ppt/diagrams/data9.xml"/>
  <Override ContentType="application/vnd.openxmlformats-officedocument.drawingml.diagramLayout+xml" PartName="/ppt/diagrams/layout9.xml"/>
  <Override ContentType="application/vnd.openxmlformats-officedocument.drawingml.diagramStyle+xml" PartName="/ppt/diagrams/quickStyle9.xml"/>
  <Override ContentType="application/vnd.openxmlformats-officedocument.drawingml.diagramColors+xml" PartName="/ppt/diagrams/colors9.xml"/>
  <Override ContentType="application/vnd.ms-office.drawingml.diagramDrawing+xml" PartName="/ppt/diagrams/drawing9.xml"/>
  <Override ContentType="application/vnd.openxmlformats-officedocument.drawingml.diagramData+xml" PartName="/ppt/diagrams/data10.xml"/>
  <Override ContentType="application/vnd.openxmlformats-officedocument.drawingml.diagramLayout+xml" PartName="/ppt/diagrams/layout10.xml"/>
  <Override ContentType="application/vnd.openxmlformats-officedocument.drawingml.diagramStyle+xml" PartName="/ppt/diagrams/quickStyle10.xml"/>
  <Override ContentType="application/vnd.openxmlformats-officedocument.drawingml.diagramColors+xml" PartName="/ppt/diagrams/colors10.xml"/>
  <Override ContentType="application/vnd.ms-office.drawingml.diagramDrawing+xml" PartName="/ppt/diagrams/drawing10.xml"/>
  <Override ContentType="application/vnd.openxmlformats-officedocument.drawingml.diagramData+xml" PartName="/ppt/diagrams/data11.xml"/>
  <Override ContentType="application/vnd.openxmlformats-officedocument.drawingml.diagramLayout+xml" PartName="/ppt/diagrams/layout11.xml"/>
  <Override ContentType="application/vnd.openxmlformats-officedocument.drawingml.diagramStyle+xml" PartName="/ppt/diagrams/quickStyle11.xml"/>
  <Override ContentType="application/vnd.openxmlformats-officedocument.drawingml.diagramColors+xml" PartName="/ppt/diagrams/colors11.xml"/>
  <Override ContentType="application/vnd.ms-office.drawingml.diagramDrawing+xml" PartName="/ppt/diagrams/drawing11.xml"/>
  <Override ContentType="application/vnd.openxmlformats-officedocument.drawingml.diagramData+xml" PartName="/ppt/diagrams/data12.xml"/>
  <Override ContentType="application/vnd.openxmlformats-officedocument.drawingml.diagramLayout+xml" PartName="/ppt/diagrams/layout12.xml"/>
  <Override ContentType="application/vnd.openxmlformats-officedocument.drawingml.diagramStyle+xml" PartName="/ppt/diagrams/quickStyle12.xml"/>
  <Override ContentType="application/vnd.openxmlformats-officedocument.drawingml.diagramColors+xml" PartName="/ppt/diagrams/colors12.xml"/>
  <Override ContentType="application/vnd.ms-office.drawingml.diagramDrawing+xml" PartName="/ppt/diagrams/drawing12.xml"/>
  <Override ContentType="application/vnd.openxmlformats-officedocument.drawingml.diagramData+xml" PartName="/ppt/diagrams/data13.xml"/>
  <Override ContentType="application/vnd.openxmlformats-officedocument.drawingml.diagramLayout+xml" PartName="/ppt/diagrams/layout13.xml"/>
  <Override ContentType="application/vnd.openxmlformats-officedocument.drawingml.diagramStyle+xml" PartName="/ppt/diagrams/quickStyle13.xml"/>
  <Override ContentType="application/vnd.openxmlformats-officedocument.drawingml.diagramColors+xml" PartName="/ppt/diagrams/colors13.xml"/>
  <Override ContentType="application/vnd.ms-office.drawingml.diagramDrawing+xml" PartName="/ppt/diagrams/drawing13.xml"/>
  <Override ContentType="application/vnd.openxmlformats-officedocument.drawingml.diagramData+xml" PartName="/ppt/diagrams/data14.xml"/>
  <Override ContentType="application/vnd.openxmlformats-officedocument.drawingml.diagramLayout+xml" PartName="/ppt/diagrams/layout14.xml"/>
  <Override ContentType="application/vnd.openxmlformats-officedocument.drawingml.diagramStyle+xml" PartName="/ppt/diagrams/quickStyle14.xml"/>
  <Override ContentType="application/vnd.openxmlformats-officedocument.drawingml.diagramColors+xml" PartName="/ppt/diagrams/colors14.xml"/>
  <Override ContentType="application/vnd.ms-office.drawingml.diagramDrawing+xml" PartName="/ppt/diagrams/drawing14.xml"/>
  <Override ContentType="application/vnd.openxmlformats-officedocument.drawingml.diagramData+xml" PartName="/ppt/diagrams/data15.xml"/>
  <Override ContentType="application/vnd.openxmlformats-officedocument.drawingml.diagramLayout+xml" PartName="/ppt/diagrams/layout15.xml"/>
  <Override ContentType="application/vnd.openxmlformats-officedocument.drawingml.diagramStyle+xml" PartName="/ppt/diagrams/quickStyle15.xml"/>
  <Override ContentType="application/vnd.openxmlformats-officedocument.drawingml.diagramColors+xml" PartName="/ppt/diagrams/colors15.xml"/>
  <Override ContentType="application/vnd.ms-office.drawingml.diagramDrawing+xml" PartName="/ppt/diagrams/drawing15.xml"/>
  <Override ContentType="application/vnd.openxmlformats-officedocument.drawingml.diagramData+xml" PartName="/ppt/diagrams/data16.xml"/>
  <Override ContentType="application/vnd.openxmlformats-officedocument.drawingml.diagramLayout+xml" PartName="/ppt/diagrams/layout16.xml"/>
  <Override ContentType="application/vnd.openxmlformats-officedocument.drawingml.diagramStyle+xml" PartName="/ppt/diagrams/quickStyle16.xml"/>
  <Override ContentType="application/vnd.openxmlformats-officedocument.drawingml.diagramColors+xml" PartName="/ppt/diagrams/colors16.xml"/>
  <Override ContentType="application/vnd.ms-office.drawingml.diagramDrawing+xml" PartName="/ppt/diagrams/drawing16.xml"/>
  <Override ContentType="application/vnd.openxmlformats-officedocument.drawingml.diagramData+xml" PartName="/ppt/diagrams/data17.xml"/>
  <Override ContentType="application/vnd.openxmlformats-officedocument.drawingml.diagramLayout+xml" PartName="/ppt/diagrams/layout17.xml"/>
  <Override ContentType="application/vnd.openxmlformats-officedocument.drawingml.diagramStyle+xml" PartName="/ppt/diagrams/quickStyle17.xml"/>
  <Override ContentType="application/vnd.openxmlformats-officedocument.drawingml.diagramColors+xml" PartName="/ppt/diagrams/colors17.xml"/>
  <Override ContentType="application/vnd.ms-office.drawingml.diagramDrawing+xml" PartName="/ppt/diagrams/drawing17.xml"/>
  <Override ContentType="application/vnd.openxmlformats-officedocument.drawingml.diagramData+xml" PartName="/ppt/diagrams/data18.xml"/>
  <Override ContentType="application/vnd.openxmlformats-officedocument.drawingml.diagramLayout+xml" PartName="/ppt/diagrams/layout18.xml"/>
  <Override ContentType="application/vnd.openxmlformats-officedocument.drawingml.diagramStyle+xml" PartName="/ppt/diagrams/quickStyle18.xml"/>
  <Override ContentType="application/vnd.openxmlformats-officedocument.drawingml.diagramColors+xml" PartName="/ppt/diagrams/colors18.xml"/>
  <Override ContentType="application/vnd.ms-office.drawingml.diagramDrawing+xml" PartName="/ppt/diagrams/drawing18.xml"/>
  <Override ContentType="application/vnd.openxmlformats-officedocument.drawingml.diagramData+xml" PartName="/ppt/diagrams/data19.xml"/>
  <Override ContentType="application/vnd.openxmlformats-officedocument.drawingml.diagramLayout+xml" PartName="/ppt/diagrams/layout19.xml"/>
  <Override ContentType="application/vnd.openxmlformats-officedocument.drawingml.diagramStyle+xml" PartName="/ppt/diagrams/quickStyle19.xml"/>
  <Override ContentType="application/vnd.openxmlformats-officedocument.drawingml.diagramColors+xml" PartName="/ppt/diagrams/colors19.xml"/>
  <Override ContentType="application/vnd.ms-office.drawingml.diagramDrawing+xml" PartName="/ppt/diagrams/drawing19.xml"/>
  <Override ContentType="application/vnd.openxmlformats-officedocument.drawingml.diagramData+xml" PartName="/ppt/diagrams/data20.xml"/>
  <Override ContentType="application/vnd.openxmlformats-officedocument.drawingml.diagramLayout+xml" PartName="/ppt/diagrams/layout20.xml"/>
  <Override ContentType="application/vnd.openxmlformats-officedocument.drawingml.diagramStyle+xml" PartName="/ppt/diagrams/quickStyle20.xml"/>
  <Override ContentType="application/vnd.openxmlformats-officedocument.drawingml.diagramColors+xml" PartName="/ppt/diagrams/colors20.xml"/>
  <Override ContentType="application/vnd.ms-office.drawingml.diagramDrawing+xml" PartName="/ppt/diagrams/drawing20.xml"/>
  <Override ContentType="application/vnd.openxmlformats-officedocument.drawingml.diagramData+xml" PartName="/ppt/diagrams/data21.xml"/>
  <Override ContentType="application/vnd.openxmlformats-officedocument.drawingml.diagramLayout+xml" PartName="/ppt/diagrams/layout21.xml"/>
  <Override ContentType="application/vnd.openxmlformats-officedocument.drawingml.diagramStyle+xml" PartName="/ppt/diagrams/quickStyle21.xml"/>
  <Override ContentType="application/vnd.openxmlformats-officedocument.drawingml.diagramColors+xml" PartName="/ppt/diagrams/colors21.xml"/>
  <Override ContentType="application/vnd.ms-office.drawingml.diagramDrawing+xml" PartName="/ppt/diagrams/drawing21.xml"/>
  <Override ContentType="application/vnd.openxmlformats-officedocument.drawingml.diagramData+xml" PartName="/ppt/diagrams/data22.xml"/>
  <Override ContentType="application/vnd.openxmlformats-officedocument.drawingml.diagramLayout+xml" PartName="/ppt/diagrams/layout22.xml"/>
  <Override ContentType="application/vnd.openxmlformats-officedocument.drawingml.diagramStyle+xml" PartName="/ppt/diagrams/quickStyle22.xml"/>
  <Override ContentType="application/vnd.openxmlformats-officedocument.drawingml.diagramColors+xml" PartName="/ppt/diagrams/colors22.xml"/>
  <Override ContentType="application/vnd.ms-office.drawingml.diagramDrawing+xml" PartName="/ppt/diagrams/drawing22.xml"/>
  <Override ContentType="application/vnd.openxmlformats-officedocument.drawingml.diagramData+xml" PartName="/ppt/diagrams/data23.xml"/>
  <Override ContentType="application/vnd.openxmlformats-officedocument.drawingml.diagramLayout+xml" PartName="/ppt/diagrams/layout23.xml"/>
  <Override ContentType="application/vnd.openxmlformats-officedocument.drawingml.diagramStyle+xml" PartName="/ppt/diagrams/quickStyle23.xml"/>
  <Override ContentType="application/vnd.openxmlformats-officedocument.drawingml.diagramColors+xml" PartName="/ppt/diagrams/colors23.xml"/>
  <Override ContentType="application/vnd.ms-office.drawingml.diagramDrawing+xml" PartName="/ppt/diagrams/drawing2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2B48"/>
    <a:srgbClr val="152B48"/>
    <a:srgbClr val="00AAA7"/>
    <a:srgbClr val="4FAB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47"/>
    <p:restoredTop sz="94633"/>
  </p:normalViewPr>
  <p:slideViewPr>
    <p:cSldViewPr snapToGrid="0" snapToObjects="1">
      <p:cViewPr varScale="1">
        <p:scale>
          <a:sx n="82" d="100"/>
          <a:sy n="82" d="100"/>
        </p:scale>
        <p:origin x="8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_rels/data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5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5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27CFA1-1357-564E-8F62-B7203AD41244}" type="doc">
      <dgm:prSet loTypeId="urn:microsoft.com/office/officeart/2005/8/layout/vList6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1E301DDC-47D5-AF42-8870-3ACCD2151C36}">
      <dgm:prSet custT="1"/>
      <dgm:spPr/>
      <dgm:t>
        <a:bodyPr/>
        <a:lstStyle/>
        <a:p>
          <a:r>
            <a:rPr lang="es-CO" sz="2400" dirty="0">
              <a:latin typeface="Montserrat" pitchFamily="2" charset="77"/>
            </a:rPr>
            <a:t>Definición de abdomen agudo</a:t>
          </a:r>
        </a:p>
      </dgm:t>
    </dgm:pt>
    <dgm:pt modelId="{22B0CE1B-B6BC-1C4F-B2A4-24ABD1C5210C}" type="parTrans" cxnId="{0C30A7A6-949E-5644-B945-FA6DAA02CDFE}">
      <dgm:prSet/>
      <dgm:spPr/>
      <dgm:t>
        <a:bodyPr/>
        <a:lstStyle/>
        <a:p>
          <a:endParaRPr lang="es-ES" sz="1600">
            <a:latin typeface="Montserrat" pitchFamily="2" charset="77"/>
          </a:endParaRPr>
        </a:p>
      </dgm:t>
    </dgm:pt>
    <dgm:pt modelId="{3BA63F62-D49F-D349-A963-3073D47D64FB}" type="sibTrans" cxnId="{0C30A7A6-949E-5644-B945-FA6DAA02CDFE}">
      <dgm:prSet/>
      <dgm:spPr/>
      <dgm:t>
        <a:bodyPr/>
        <a:lstStyle/>
        <a:p>
          <a:endParaRPr lang="es-ES" sz="1600">
            <a:latin typeface="Montserrat" pitchFamily="2" charset="77"/>
          </a:endParaRPr>
        </a:p>
      </dgm:t>
    </dgm:pt>
    <dgm:pt modelId="{DA47D9E3-0668-4E4B-BF85-10C7EC393DB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400" dirty="0">
              <a:solidFill>
                <a:srgbClr val="152B48"/>
              </a:solidFill>
              <a:latin typeface="Montserrat" pitchFamily="2" charset="77"/>
            </a:rPr>
            <a:t>Emergencia médica en la que se manifiesta con dolor de inicio agudo, y se acompaña de signos y síntomas abdominales.</a:t>
          </a:r>
        </a:p>
      </dgm:t>
    </dgm:pt>
    <dgm:pt modelId="{BA5C24BD-752E-A54E-BE8D-4EBDFBE756C2}" type="parTrans" cxnId="{ECF891B8-AD75-2842-B9FB-BD99DDBD1CD9}">
      <dgm:prSet/>
      <dgm:spPr/>
      <dgm:t>
        <a:bodyPr/>
        <a:lstStyle/>
        <a:p>
          <a:endParaRPr lang="es-ES" sz="1600">
            <a:latin typeface="Montserrat" pitchFamily="2" charset="77"/>
          </a:endParaRPr>
        </a:p>
      </dgm:t>
    </dgm:pt>
    <dgm:pt modelId="{E8798F78-93CE-144C-9559-41E4AB6A879E}" type="sibTrans" cxnId="{ECF891B8-AD75-2842-B9FB-BD99DDBD1CD9}">
      <dgm:prSet/>
      <dgm:spPr/>
      <dgm:t>
        <a:bodyPr/>
        <a:lstStyle/>
        <a:p>
          <a:endParaRPr lang="es-ES" sz="1600">
            <a:latin typeface="Montserrat" pitchFamily="2" charset="77"/>
          </a:endParaRPr>
        </a:p>
      </dgm:t>
    </dgm:pt>
    <dgm:pt modelId="{60F1EE89-E826-B549-A69B-52361A1C863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400" dirty="0">
              <a:solidFill>
                <a:srgbClr val="152B48"/>
              </a:solidFill>
              <a:latin typeface="Montserrat" pitchFamily="2" charset="77"/>
            </a:rPr>
            <a:t>En la población neonatal es un reto diagnóstico, debido a la incapacidad del recién nacido de expresarse.</a:t>
          </a:r>
        </a:p>
      </dgm:t>
    </dgm:pt>
    <dgm:pt modelId="{8A2F15F8-2F22-D04E-A842-CEE01EF7F0F0}" type="parTrans" cxnId="{496FE510-A6AE-564D-B7EB-836CE5B47D32}">
      <dgm:prSet/>
      <dgm:spPr/>
      <dgm:t>
        <a:bodyPr/>
        <a:lstStyle/>
        <a:p>
          <a:endParaRPr lang="es-ES" sz="1600">
            <a:latin typeface="Montserrat" pitchFamily="2" charset="77"/>
          </a:endParaRPr>
        </a:p>
      </dgm:t>
    </dgm:pt>
    <dgm:pt modelId="{8282E33D-418E-C24C-805F-EF528E2EFFAA}" type="sibTrans" cxnId="{496FE510-A6AE-564D-B7EB-836CE5B47D32}">
      <dgm:prSet/>
      <dgm:spPr/>
      <dgm:t>
        <a:bodyPr/>
        <a:lstStyle/>
        <a:p>
          <a:endParaRPr lang="es-ES" sz="1600">
            <a:latin typeface="Montserrat" pitchFamily="2" charset="77"/>
          </a:endParaRPr>
        </a:p>
      </dgm:t>
    </dgm:pt>
    <dgm:pt modelId="{451A08E8-2B82-3C44-8D0D-69EC6C3877F0}" type="pres">
      <dgm:prSet presAssocID="{9127CFA1-1357-564E-8F62-B7203AD41244}" presName="Name0" presStyleCnt="0">
        <dgm:presLayoutVars>
          <dgm:dir/>
          <dgm:animLvl val="lvl"/>
          <dgm:resizeHandles/>
        </dgm:presLayoutVars>
      </dgm:prSet>
      <dgm:spPr/>
    </dgm:pt>
    <dgm:pt modelId="{C0C7C632-B113-8B44-9B7C-DD223BE89993}" type="pres">
      <dgm:prSet presAssocID="{1E301DDC-47D5-AF42-8870-3ACCD2151C36}" presName="linNode" presStyleCnt="0"/>
      <dgm:spPr/>
    </dgm:pt>
    <dgm:pt modelId="{CE4DEBB9-CA67-CF40-9AAA-C803902AFD70}" type="pres">
      <dgm:prSet presAssocID="{1E301DDC-47D5-AF42-8870-3ACCD2151C36}" presName="parentShp" presStyleLbl="node1" presStyleIdx="0" presStyleCnt="1" custScaleX="76673">
        <dgm:presLayoutVars>
          <dgm:bulletEnabled val="1"/>
        </dgm:presLayoutVars>
      </dgm:prSet>
      <dgm:spPr/>
    </dgm:pt>
    <dgm:pt modelId="{08CAE5FE-159F-2044-BA87-493B282739A0}" type="pres">
      <dgm:prSet presAssocID="{1E301DDC-47D5-AF42-8870-3ACCD2151C36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496FE510-A6AE-564D-B7EB-836CE5B47D32}" srcId="{1E301DDC-47D5-AF42-8870-3ACCD2151C36}" destId="{60F1EE89-E826-B549-A69B-52361A1C863F}" srcOrd="1" destOrd="0" parTransId="{8A2F15F8-2F22-D04E-A842-CEE01EF7F0F0}" sibTransId="{8282E33D-418E-C24C-805F-EF528E2EFFAA}"/>
    <dgm:cxn modelId="{1C5C5F15-576C-EC44-A758-0FB725A4CEC6}" type="presOf" srcId="{DA47D9E3-0668-4E4B-BF85-10C7EC393DBE}" destId="{08CAE5FE-159F-2044-BA87-493B282739A0}" srcOrd="0" destOrd="0" presId="urn:microsoft.com/office/officeart/2005/8/layout/vList6"/>
    <dgm:cxn modelId="{31C31B6B-E517-7B46-A16E-000DE8BAA718}" type="presOf" srcId="{9127CFA1-1357-564E-8F62-B7203AD41244}" destId="{451A08E8-2B82-3C44-8D0D-69EC6C3877F0}" srcOrd="0" destOrd="0" presId="urn:microsoft.com/office/officeart/2005/8/layout/vList6"/>
    <dgm:cxn modelId="{444CCB76-28BC-0C42-8FA7-B589ACADE238}" type="presOf" srcId="{60F1EE89-E826-B549-A69B-52361A1C863F}" destId="{08CAE5FE-159F-2044-BA87-493B282739A0}" srcOrd="0" destOrd="1" presId="urn:microsoft.com/office/officeart/2005/8/layout/vList6"/>
    <dgm:cxn modelId="{0C30A7A6-949E-5644-B945-FA6DAA02CDFE}" srcId="{9127CFA1-1357-564E-8F62-B7203AD41244}" destId="{1E301DDC-47D5-AF42-8870-3ACCD2151C36}" srcOrd="0" destOrd="0" parTransId="{22B0CE1B-B6BC-1C4F-B2A4-24ABD1C5210C}" sibTransId="{3BA63F62-D49F-D349-A963-3073D47D64FB}"/>
    <dgm:cxn modelId="{ECF891B8-AD75-2842-B9FB-BD99DDBD1CD9}" srcId="{1E301DDC-47D5-AF42-8870-3ACCD2151C36}" destId="{DA47D9E3-0668-4E4B-BF85-10C7EC393DBE}" srcOrd="0" destOrd="0" parTransId="{BA5C24BD-752E-A54E-BE8D-4EBDFBE756C2}" sibTransId="{E8798F78-93CE-144C-9559-41E4AB6A879E}"/>
    <dgm:cxn modelId="{C2F1B9BB-0540-7D42-BF99-E968FC5D2E09}" type="presOf" srcId="{1E301DDC-47D5-AF42-8870-3ACCD2151C36}" destId="{CE4DEBB9-CA67-CF40-9AAA-C803902AFD70}" srcOrd="0" destOrd="0" presId="urn:microsoft.com/office/officeart/2005/8/layout/vList6"/>
    <dgm:cxn modelId="{FA0CC63F-21C6-D446-9642-C8462441BB43}" type="presParOf" srcId="{451A08E8-2B82-3C44-8D0D-69EC6C3877F0}" destId="{C0C7C632-B113-8B44-9B7C-DD223BE89993}" srcOrd="0" destOrd="0" presId="urn:microsoft.com/office/officeart/2005/8/layout/vList6"/>
    <dgm:cxn modelId="{629C931B-CF07-DE4D-AEBC-ADB28BAD272D}" type="presParOf" srcId="{C0C7C632-B113-8B44-9B7C-DD223BE89993}" destId="{CE4DEBB9-CA67-CF40-9AAA-C803902AFD70}" srcOrd="0" destOrd="0" presId="urn:microsoft.com/office/officeart/2005/8/layout/vList6"/>
    <dgm:cxn modelId="{8769E0E5-75AC-AE47-8B21-FDD1E2167CF0}" type="presParOf" srcId="{C0C7C632-B113-8B44-9B7C-DD223BE89993}" destId="{08CAE5FE-159F-2044-BA87-493B282739A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3BB8411-82E5-734C-BA67-17AF493756E4}" type="doc">
      <dgm:prSet loTypeId="urn:microsoft.com/office/officeart/2005/8/layout/process4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10C82E7B-B4FC-EA4A-B2C8-CC6E7865AED1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Distensión abdominal.</a:t>
          </a:r>
        </a:p>
      </dgm:t>
    </dgm:pt>
    <dgm:pt modelId="{442F0745-6D1D-B440-9EE0-C13644D992AF}" type="parTrans" cxnId="{CB82A072-24F9-CC47-82CB-98CBB219DCE7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3CAAC78D-0F08-754F-BB21-1789CAF06D33}" type="sibTrans" cxnId="{CB82A072-24F9-CC47-82CB-98CBB219DCE7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5AB0DC6D-0208-6C48-A580-2241FA0F82EC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Intolerancia a la vía oral.</a:t>
          </a:r>
        </a:p>
      </dgm:t>
    </dgm:pt>
    <dgm:pt modelId="{325BCC41-D740-0F47-A6D0-F3D656810671}" type="parTrans" cxnId="{D976F5C1-C8C4-7F43-B672-B17C61024E23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B0CD1C62-6608-234A-9D17-12F550F3C0FC}" type="sibTrans" cxnId="{D976F5C1-C8C4-7F43-B672-B17C61024E23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4830577D-1049-6C4D-B659-FB5187C10034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Vómito.</a:t>
          </a:r>
        </a:p>
      </dgm:t>
    </dgm:pt>
    <dgm:pt modelId="{1FAD4C30-C0C3-6144-A15A-9C21CFC665E6}" type="parTrans" cxnId="{0EDB820C-CB9E-9244-A044-DC3BCDBD131D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ACDE04B9-D4BF-8F41-AF72-CBBC7FA7BBEE}" type="sibTrans" cxnId="{0EDB820C-CB9E-9244-A044-DC3BCDBD131D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F5384A6D-6FF9-744C-B546-FC7BEF227D48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Sangrado rectal.</a:t>
          </a:r>
        </a:p>
      </dgm:t>
    </dgm:pt>
    <dgm:pt modelId="{400C4A90-9B2F-B841-B85F-FB78E0AC47F6}" type="parTrans" cxnId="{A06D3A40-7F4B-5C47-B733-5B7AAC45ACE9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C5A55EC6-A9AF-E940-9695-ED72346AD734}" type="sibTrans" cxnId="{A06D3A40-7F4B-5C47-B733-5B7AAC45ACE9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0F403A1A-3CAA-D54A-98E5-386499B793EE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Alteración del estado de consciencia.</a:t>
          </a:r>
        </a:p>
      </dgm:t>
    </dgm:pt>
    <dgm:pt modelId="{3B9FB08A-79CA-0145-9EA0-5BF83E49AC76}" type="parTrans" cxnId="{63169E09-9D14-524B-8A41-F7915657B00A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86969324-9751-024A-9559-7D93BEC5E7D9}" type="sibTrans" cxnId="{63169E09-9D14-524B-8A41-F7915657B00A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C63785F7-0C67-D84C-9FA6-E8B1BA4D7714}" type="pres">
      <dgm:prSet presAssocID="{B3BB8411-82E5-734C-BA67-17AF493756E4}" presName="Name0" presStyleCnt="0">
        <dgm:presLayoutVars>
          <dgm:dir/>
          <dgm:animLvl val="lvl"/>
          <dgm:resizeHandles val="exact"/>
        </dgm:presLayoutVars>
      </dgm:prSet>
      <dgm:spPr/>
    </dgm:pt>
    <dgm:pt modelId="{2F0ED2A0-3609-024C-8359-FEF50FBDFA69}" type="pres">
      <dgm:prSet presAssocID="{0F403A1A-3CAA-D54A-98E5-386499B793EE}" presName="boxAndChildren" presStyleCnt="0"/>
      <dgm:spPr/>
    </dgm:pt>
    <dgm:pt modelId="{BD440753-0128-A747-81D0-F3688FEA5A32}" type="pres">
      <dgm:prSet presAssocID="{0F403A1A-3CAA-D54A-98E5-386499B793EE}" presName="parentTextBox" presStyleLbl="node1" presStyleIdx="0" presStyleCnt="5"/>
      <dgm:spPr/>
    </dgm:pt>
    <dgm:pt modelId="{5FEBD632-9316-C343-B6E4-D24E65CC4FCB}" type="pres">
      <dgm:prSet presAssocID="{C5A55EC6-A9AF-E940-9695-ED72346AD734}" presName="sp" presStyleCnt="0"/>
      <dgm:spPr/>
    </dgm:pt>
    <dgm:pt modelId="{A299BE63-D03B-DA42-A3FA-75965229CEDA}" type="pres">
      <dgm:prSet presAssocID="{F5384A6D-6FF9-744C-B546-FC7BEF227D48}" presName="arrowAndChildren" presStyleCnt="0"/>
      <dgm:spPr/>
    </dgm:pt>
    <dgm:pt modelId="{FE2AC830-CFD2-9044-BD1E-DDBD91557F83}" type="pres">
      <dgm:prSet presAssocID="{F5384A6D-6FF9-744C-B546-FC7BEF227D48}" presName="parentTextArrow" presStyleLbl="node1" presStyleIdx="1" presStyleCnt="5"/>
      <dgm:spPr/>
    </dgm:pt>
    <dgm:pt modelId="{16D9F5E0-FA11-814E-B89F-0E5A713AFF30}" type="pres">
      <dgm:prSet presAssocID="{ACDE04B9-D4BF-8F41-AF72-CBBC7FA7BBEE}" presName="sp" presStyleCnt="0"/>
      <dgm:spPr/>
    </dgm:pt>
    <dgm:pt modelId="{F9FA862C-7C4C-404B-83ED-282738F6CA91}" type="pres">
      <dgm:prSet presAssocID="{4830577D-1049-6C4D-B659-FB5187C10034}" presName="arrowAndChildren" presStyleCnt="0"/>
      <dgm:spPr/>
    </dgm:pt>
    <dgm:pt modelId="{6EA6E0C2-A164-0C40-B839-96880A2EE59B}" type="pres">
      <dgm:prSet presAssocID="{4830577D-1049-6C4D-B659-FB5187C10034}" presName="parentTextArrow" presStyleLbl="node1" presStyleIdx="2" presStyleCnt="5"/>
      <dgm:spPr/>
    </dgm:pt>
    <dgm:pt modelId="{7AB69B6B-F422-EF49-957F-11EEFF5DE617}" type="pres">
      <dgm:prSet presAssocID="{B0CD1C62-6608-234A-9D17-12F550F3C0FC}" presName="sp" presStyleCnt="0"/>
      <dgm:spPr/>
    </dgm:pt>
    <dgm:pt modelId="{C523DA11-6A1E-0947-8EF5-A153CB8BADCD}" type="pres">
      <dgm:prSet presAssocID="{5AB0DC6D-0208-6C48-A580-2241FA0F82EC}" presName="arrowAndChildren" presStyleCnt="0"/>
      <dgm:spPr/>
    </dgm:pt>
    <dgm:pt modelId="{72FEDB8A-14D2-BD41-A205-CD4ECCCCF96A}" type="pres">
      <dgm:prSet presAssocID="{5AB0DC6D-0208-6C48-A580-2241FA0F82EC}" presName="parentTextArrow" presStyleLbl="node1" presStyleIdx="3" presStyleCnt="5"/>
      <dgm:spPr/>
    </dgm:pt>
    <dgm:pt modelId="{433A3DE6-9B90-2040-B479-4BAF01A5F144}" type="pres">
      <dgm:prSet presAssocID="{3CAAC78D-0F08-754F-BB21-1789CAF06D33}" presName="sp" presStyleCnt="0"/>
      <dgm:spPr/>
    </dgm:pt>
    <dgm:pt modelId="{69FEE41D-CBEE-4540-AE05-2B9C10833249}" type="pres">
      <dgm:prSet presAssocID="{10C82E7B-B4FC-EA4A-B2C8-CC6E7865AED1}" presName="arrowAndChildren" presStyleCnt="0"/>
      <dgm:spPr/>
    </dgm:pt>
    <dgm:pt modelId="{F6F35488-9C37-ED40-A5FD-CAE6F819810B}" type="pres">
      <dgm:prSet presAssocID="{10C82E7B-B4FC-EA4A-B2C8-CC6E7865AED1}" presName="parentTextArrow" presStyleLbl="node1" presStyleIdx="4" presStyleCnt="5"/>
      <dgm:spPr/>
    </dgm:pt>
  </dgm:ptLst>
  <dgm:cxnLst>
    <dgm:cxn modelId="{63169E09-9D14-524B-8A41-F7915657B00A}" srcId="{B3BB8411-82E5-734C-BA67-17AF493756E4}" destId="{0F403A1A-3CAA-D54A-98E5-386499B793EE}" srcOrd="4" destOrd="0" parTransId="{3B9FB08A-79CA-0145-9EA0-5BF83E49AC76}" sibTransId="{86969324-9751-024A-9559-7D93BEC5E7D9}"/>
    <dgm:cxn modelId="{0EDB820C-CB9E-9244-A044-DC3BCDBD131D}" srcId="{B3BB8411-82E5-734C-BA67-17AF493756E4}" destId="{4830577D-1049-6C4D-B659-FB5187C10034}" srcOrd="2" destOrd="0" parTransId="{1FAD4C30-C0C3-6144-A15A-9C21CFC665E6}" sibTransId="{ACDE04B9-D4BF-8F41-AF72-CBBC7FA7BBEE}"/>
    <dgm:cxn modelId="{A06D3A40-7F4B-5C47-B733-5B7AAC45ACE9}" srcId="{B3BB8411-82E5-734C-BA67-17AF493756E4}" destId="{F5384A6D-6FF9-744C-B546-FC7BEF227D48}" srcOrd="3" destOrd="0" parTransId="{400C4A90-9B2F-B841-B85F-FB78E0AC47F6}" sibTransId="{C5A55EC6-A9AF-E940-9695-ED72346AD734}"/>
    <dgm:cxn modelId="{CB82A072-24F9-CC47-82CB-98CBB219DCE7}" srcId="{B3BB8411-82E5-734C-BA67-17AF493756E4}" destId="{10C82E7B-B4FC-EA4A-B2C8-CC6E7865AED1}" srcOrd="0" destOrd="0" parTransId="{442F0745-6D1D-B440-9EE0-C13644D992AF}" sibTransId="{3CAAC78D-0F08-754F-BB21-1789CAF06D33}"/>
    <dgm:cxn modelId="{DD87D078-59D0-C940-9CC7-A8C65DD6CB0C}" type="presOf" srcId="{0F403A1A-3CAA-D54A-98E5-386499B793EE}" destId="{BD440753-0128-A747-81D0-F3688FEA5A32}" srcOrd="0" destOrd="0" presId="urn:microsoft.com/office/officeart/2005/8/layout/process4"/>
    <dgm:cxn modelId="{113A9C92-D78B-0145-B02B-2DC7C655310F}" type="presOf" srcId="{5AB0DC6D-0208-6C48-A580-2241FA0F82EC}" destId="{72FEDB8A-14D2-BD41-A205-CD4ECCCCF96A}" srcOrd="0" destOrd="0" presId="urn:microsoft.com/office/officeart/2005/8/layout/process4"/>
    <dgm:cxn modelId="{C8AE3AA1-01CD-0D43-BE6F-12833FC54573}" type="presOf" srcId="{4830577D-1049-6C4D-B659-FB5187C10034}" destId="{6EA6E0C2-A164-0C40-B839-96880A2EE59B}" srcOrd="0" destOrd="0" presId="urn:microsoft.com/office/officeart/2005/8/layout/process4"/>
    <dgm:cxn modelId="{D976F5C1-C8C4-7F43-B672-B17C61024E23}" srcId="{B3BB8411-82E5-734C-BA67-17AF493756E4}" destId="{5AB0DC6D-0208-6C48-A580-2241FA0F82EC}" srcOrd="1" destOrd="0" parTransId="{325BCC41-D740-0F47-A6D0-F3D656810671}" sibTransId="{B0CD1C62-6608-234A-9D17-12F550F3C0FC}"/>
    <dgm:cxn modelId="{963374C8-F24E-FA47-8CD6-14F789F15010}" type="presOf" srcId="{F5384A6D-6FF9-744C-B546-FC7BEF227D48}" destId="{FE2AC830-CFD2-9044-BD1E-DDBD91557F83}" srcOrd="0" destOrd="0" presId="urn:microsoft.com/office/officeart/2005/8/layout/process4"/>
    <dgm:cxn modelId="{146D61EA-1C05-E849-AA6F-4C87348B34EC}" type="presOf" srcId="{10C82E7B-B4FC-EA4A-B2C8-CC6E7865AED1}" destId="{F6F35488-9C37-ED40-A5FD-CAE6F819810B}" srcOrd="0" destOrd="0" presId="urn:microsoft.com/office/officeart/2005/8/layout/process4"/>
    <dgm:cxn modelId="{2E77D7FC-C930-C44A-8BE2-EC80FE492F97}" type="presOf" srcId="{B3BB8411-82E5-734C-BA67-17AF493756E4}" destId="{C63785F7-0C67-D84C-9FA6-E8B1BA4D7714}" srcOrd="0" destOrd="0" presId="urn:microsoft.com/office/officeart/2005/8/layout/process4"/>
    <dgm:cxn modelId="{2DBFC18A-FF11-F24B-8BBE-7A6F71595CF8}" type="presParOf" srcId="{C63785F7-0C67-D84C-9FA6-E8B1BA4D7714}" destId="{2F0ED2A0-3609-024C-8359-FEF50FBDFA69}" srcOrd="0" destOrd="0" presId="urn:microsoft.com/office/officeart/2005/8/layout/process4"/>
    <dgm:cxn modelId="{D273FC90-12BE-E14E-BD69-06DE87D7071F}" type="presParOf" srcId="{2F0ED2A0-3609-024C-8359-FEF50FBDFA69}" destId="{BD440753-0128-A747-81D0-F3688FEA5A32}" srcOrd="0" destOrd="0" presId="urn:microsoft.com/office/officeart/2005/8/layout/process4"/>
    <dgm:cxn modelId="{E2590B10-7153-8646-83A3-C54F3CC8173E}" type="presParOf" srcId="{C63785F7-0C67-D84C-9FA6-E8B1BA4D7714}" destId="{5FEBD632-9316-C343-B6E4-D24E65CC4FCB}" srcOrd="1" destOrd="0" presId="urn:microsoft.com/office/officeart/2005/8/layout/process4"/>
    <dgm:cxn modelId="{8931539F-F183-3940-8075-9D0705DF99E0}" type="presParOf" srcId="{C63785F7-0C67-D84C-9FA6-E8B1BA4D7714}" destId="{A299BE63-D03B-DA42-A3FA-75965229CEDA}" srcOrd="2" destOrd="0" presId="urn:microsoft.com/office/officeart/2005/8/layout/process4"/>
    <dgm:cxn modelId="{9BB1EEE2-D9A5-EE4F-AF38-4BAA20EAAA24}" type="presParOf" srcId="{A299BE63-D03B-DA42-A3FA-75965229CEDA}" destId="{FE2AC830-CFD2-9044-BD1E-DDBD91557F83}" srcOrd="0" destOrd="0" presId="urn:microsoft.com/office/officeart/2005/8/layout/process4"/>
    <dgm:cxn modelId="{C6BC8FB0-3770-4941-BAC9-323FA7848694}" type="presParOf" srcId="{C63785F7-0C67-D84C-9FA6-E8B1BA4D7714}" destId="{16D9F5E0-FA11-814E-B89F-0E5A713AFF30}" srcOrd="3" destOrd="0" presId="urn:microsoft.com/office/officeart/2005/8/layout/process4"/>
    <dgm:cxn modelId="{42935C03-DAF2-1D40-BF1B-A1CFCB4B1339}" type="presParOf" srcId="{C63785F7-0C67-D84C-9FA6-E8B1BA4D7714}" destId="{F9FA862C-7C4C-404B-83ED-282738F6CA91}" srcOrd="4" destOrd="0" presId="urn:microsoft.com/office/officeart/2005/8/layout/process4"/>
    <dgm:cxn modelId="{177CC32D-B296-884A-AE41-263EDE30B276}" type="presParOf" srcId="{F9FA862C-7C4C-404B-83ED-282738F6CA91}" destId="{6EA6E0C2-A164-0C40-B839-96880A2EE59B}" srcOrd="0" destOrd="0" presId="urn:microsoft.com/office/officeart/2005/8/layout/process4"/>
    <dgm:cxn modelId="{4076E2AE-B34D-A248-A97A-2571C89F8571}" type="presParOf" srcId="{C63785F7-0C67-D84C-9FA6-E8B1BA4D7714}" destId="{7AB69B6B-F422-EF49-957F-11EEFF5DE617}" srcOrd="5" destOrd="0" presId="urn:microsoft.com/office/officeart/2005/8/layout/process4"/>
    <dgm:cxn modelId="{C420D12B-F092-E64C-BFCA-421F42D1AE9A}" type="presParOf" srcId="{C63785F7-0C67-D84C-9FA6-E8B1BA4D7714}" destId="{C523DA11-6A1E-0947-8EF5-A153CB8BADCD}" srcOrd="6" destOrd="0" presId="urn:microsoft.com/office/officeart/2005/8/layout/process4"/>
    <dgm:cxn modelId="{0B193089-BFEC-5D4F-BAA9-8F38CC3F66E8}" type="presParOf" srcId="{C523DA11-6A1E-0947-8EF5-A153CB8BADCD}" destId="{72FEDB8A-14D2-BD41-A205-CD4ECCCCF96A}" srcOrd="0" destOrd="0" presId="urn:microsoft.com/office/officeart/2005/8/layout/process4"/>
    <dgm:cxn modelId="{4997AC6D-2E5D-0C4C-9A59-8387EBB5C442}" type="presParOf" srcId="{C63785F7-0C67-D84C-9FA6-E8B1BA4D7714}" destId="{433A3DE6-9B90-2040-B479-4BAF01A5F144}" srcOrd="7" destOrd="0" presId="urn:microsoft.com/office/officeart/2005/8/layout/process4"/>
    <dgm:cxn modelId="{0556ECCE-C014-2A41-B201-8796936D036A}" type="presParOf" srcId="{C63785F7-0C67-D84C-9FA6-E8B1BA4D7714}" destId="{69FEE41D-CBEE-4540-AE05-2B9C10833249}" srcOrd="8" destOrd="0" presId="urn:microsoft.com/office/officeart/2005/8/layout/process4"/>
    <dgm:cxn modelId="{B0C3127B-21E6-9543-AC97-965728A7B2D1}" type="presParOf" srcId="{69FEE41D-CBEE-4540-AE05-2B9C10833249}" destId="{F6F35488-9C37-ED40-A5FD-CAE6F819810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365ECBE-EB70-0E49-B617-679B07DBFBD2}" type="doc">
      <dgm:prSet loTypeId="urn:microsoft.com/office/officeart/2005/8/layout/hChevron3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1339AEEA-1ADB-D748-83E6-5C6E96A100AE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Entidad muy rara/mayor incidencia de neonatos pretérmino.</a:t>
          </a:r>
        </a:p>
      </dgm:t>
    </dgm:pt>
    <dgm:pt modelId="{245483FE-06AC-4448-A1FE-8A85D3BADE32}" type="parTrans" cxnId="{820FD389-7E74-4542-AA49-5F6AA56B0EC3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A8BDD6B6-56E5-9E4D-A8A3-A94A35C3327A}" type="sibTrans" cxnId="{820FD389-7E74-4542-AA49-5F6AA56B0EC3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2F906F6A-5689-CC49-B631-C58A458A9176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Más frecuente en estómago y duodeno.</a:t>
          </a:r>
        </a:p>
      </dgm:t>
    </dgm:pt>
    <dgm:pt modelId="{3D1187E6-63AB-E24C-A89E-77C1684DC56A}" type="parTrans" cxnId="{E5B78698-D4F4-A240-A981-EF6C27086742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C7D4FAC8-377B-DC42-8E35-0053826D8629}" type="sibTrans" cxnId="{E5B78698-D4F4-A240-A981-EF6C27086742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5369E5D0-CF5C-1344-B229-4FCF247EDEB3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Usualmente iatrogénica:</a:t>
          </a:r>
        </a:p>
      </dgm:t>
    </dgm:pt>
    <dgm:pt modelId="{5A0765DC-BE8F-9648-AE07-BA4F80BD9388}" type="parTrans" cxnId="{49A6EA49-3DE5-0C40-AB12-BEF1B822D0A1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19A5B8E4-15CE-8648-877E-4614C16DD723}" type="sibTrans" cxnId="{49A6EA49-3DE5-0C40-AB12-BEF1B822D0A1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873EA7B0-6D42-A640-8696-B18DB3E10830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Paso de sonda gástrica.</a:t>
          </a:r>
        </a:p>
      </dgm:t>
    </dgm:pt>
    <dgm:pt modelId="{D674FCAF-0113-6743-B872-32476DE14F20}" type="parTrans" cxnId="{47F6E119-5AE7-D642-B8C2-ACF63FAA8267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3B01019C-3F63-354B-86A4-8BAA781AF4C5}" type="sibTrans" cxnId="{47F6E119-5AE7-D642-B8C2-ACF63FAA8267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60741545-FD45-A742-94FE-D3912401CB3C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Uso de esteroides.</a:t>
          </a:r>
        </a:p>
      </dgm:t>
    </dgm:pt>
    <dgm:pt modelId="{7235040F-DC6E-6349-89A0-4F18E2F27005}" type="parTrans" cxnId="{4F6DAFAE-3039-4F44-8188-D3DF7616D98F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65AC70EF-C1D0-2648-9F42-DD6873610D44}" type="sibTrans" cxnId="{4F6DAFAE-3039-4F44-8188-D3DF7616D98F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0771C72B-A0E0-A44F-ACE1-4F01A1C1881B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Sobredistensión por ventilación con presión positiva.</a:t>
          </a:r>
        </a:p>
      </dgm:t>
    </dgm:pt>
    <dgm:pt modelId="{A16681AB-439B-7E43-9136-BE61B3305CBF}" type="parTrans" cxnId="{FF144F77-825C-8941-82DD-C97244D2498A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2178ED3E-9B0E-9C40-8641-FC397D2AC86D}" type="sibTrans" cxnId="{FF144F77-825C-8941-82DD-C97244D2498A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1B652041-2447-3A47-AB15-5EF32DF345DF}" type="pres">
      <dgm:prSet presAssocID="{E365ECBE-EB70-0E49-B617-679B07DBFBD2}" presName="Name0" presStyleCnt="0">
        <dgm:presLayoutVars>
          <dgm:dir/>
          <dgm:resizeHandles val="exact"/>
        </dgm:presLayoutVars>
      </dgm:prSet>
      <dgm:spPr/>
    </dgm:pt>
    <dgm:pt modelId="{62A9C9F1-3961-4E49-B165-34F7CADBD17B}" type="pres">
      <dgm:prSet presAssocID="{1339AEEA-1ADB-D748-83E6-5C6E96A100AE}" presName="parAndChTx" presStyleLbl="node1" presStyleIdx="0" presStyleCnt="3">
        <dgm:presLayoutVars>
          <dgm:bulletEnabled val="1"/>
        </dgm:presLayoutVars>
      </dgm:prSet>
      <dgm:spPr/>
    </dgm:pt>
    <dgm:pt modelId="{C794A8CB-7013-A14C-9374-D6DD7312AF00}" type="pres">
      <dgm:prSet presAssocID="{A8BDD6B6-56E5-9E4D-A8A3-A94A35C3327A}" presName="parAndChSpace" presStyleCnt="0"/>
      <dgm:spPr/>
    </dgm:pt>
    <dgm:pt modelId="{A6635CC2-BD42-444C-988D-619CB312D8D0}" type="pres">
      <dgm:prSet presAssocID="{2F906F6A-5689-CC49-B631-C58A458A9176}" presName="parAndChTx" presStyleLbl="node1" presStyleIdx="1" presStyleCnt="3">
        <dgm:presLayoutVars>
          <dgm:bulletEnabled val="1"/>
        </dgm:presLayoutVars>
      </dgm:prSet>
      <dgm:spPr/>
    </dgm:pt>
    <dgm:pt modelId="{5C094C51-0BB7-7C40-B17D-2C52C83B1FD3}" type="pres">
      <dgm:prSet presAssocID="{C7D4FAC8-377B-DC42-8E35-0053826D8629}" presName="parAndChSpace" presStyleCnt="0"/>
      <dgm:spPr/>
    </dgm:pt>
    <dgm:pt modelId="{4A2CFF13-DD0B-A846-8BDD-39C6298200FD}" type="pres">
      <dgm:prSet presAssocID="{5369E5D0-CF5C-1344-B229-4FCF247EDEB3}" presName="parAndChTx" presStyleLbl="node1" presStyleIdx="2" presStyleCnt="3">
        <dgm:presLayoutVars>
          <dgm:bulletEnabled val="1"/>
        </dgm:presLayoutVars>
      </dgm:prSet>
      <dgm:spPr/>
    </dgm:pt>
  </dgm:ptLst>
  <dgm:cxnLst>
    <dgm:cxn modelId="{47F6E119-5AE7-D642-B8C2-ACF63FAA8267}" srcId="{5369E5D0-CF5C-1344-B229-4FCF247EDEB3}" destId="{873EA7B0-6D42-A640-8696-B18DB3E10830}" srcOrd="0" destOrd="0" parTransId="{D674FCAF-0113-6743-B872-32476DE14F20}" sibTransId="{3B01019C-3F63-354B-86A4-8BAA781AF4C5}"/>
    <dgm:cxn modelId="{9966C33F-0F00-344F-8EE3-45FC316C9502}" type="presOf" srcId="{0771C72B-A0E0-A44F-ACE1-4F01A1C1881B}" destId="{4A2CFF13-DD0B-A846-8BDD-39C6298200FD}" srcOrd="0" destOrd="3" presId="urn:microsoft.com/office/officeart/2005/8/layout/hChevron3"/>
    <dgm:cxn modelId="{B4E82663-1CA9-DB4B-A53A-4FE89CA8008B}" type="presOf" srcId="{5369E5D0-CF5C-1344-B229-4FCF247EDEB3}" destId="{4A2CFF13-DD0B-A846-8BDD-39C6298200FD}" srcOrd="0" destOrd="0" presId="urn:microsoft.com/office/officeart/2005/8/layout/hChevron3"/>
    <dgm:cxn modelId="{49A6EA49-3DE5-0C40-AB12-BEF1B822D0A1}" srcId="{E365ECBE-EB70-0E49-B617-679B07DBFBD2}" destId="{5369E5D0-CF5C-1344-B229-4FCF247EDEB3}" srcOrd="2" destOrd="0" parTransId="{5A0765DC-BE8F-9648-AE07-BA4F80BD9388}" sibTransId="{19A5B8E4-15CE-8648-877E-4614C16DD723}"/>
    <dgm:cxn modelId="{2B38ED6C-02B8-D24D-8D69-4B307DB65C8F}" type="presOf" srcId="{873EA7B0-6D42-A640-8696-B18DB3E10830}" destId="{4A2CFF13-DD0B-A846-8BDD-39C6298200FD}" srcOrd="0" destOrd="1" presId="urn:microsoft.com/office/officeart/2005/8/layout/hChevron3"/>
    <dgm:cxn modelId="{FF144F77-825C-8941-82DD-C97244D2498A}" srcId="{5369E5D0-CF5C-1344-B229-4FCF247EDEB3}" destId="{0771C72B-A0E0-A44F-ACE1-4F01A1C1881B}" srcOrd="2" destOrd="0" parTransId="{A16681AB-439B-7E43-9136-BE61B3305CBF}" sibTransId="{2178ED3E-9B0E-9C40-8641-FC397D2AC86D}"/>
    <dgm:cxn modelId="{58DA7457-F795-4343-AC6D-03F7A2A3F0FD}" type="presOf" srcId="{1339AEEA-1ADB-D748-83E6-5C6E96A100AE}" destId="{62A9C9F1-3961-4E49-B165-34F7CADBD17B}" srcOrd="0" destOrd="0" presId="urn:microsoft.com/office/officeart/2005/8/layout/hChevron3"/>
    <dgm:cxn modelId="{820FD389-7E74-4542-AA49-5F6AA56B0EC3}" srcId="{E365ECBE-EB70-0E49-B617-679B07DBFBD2}" destId="{1339AEEA-1ADB-D748-83E6-5C6E96A100AE}" srcOrd="0" destOrd="0" parTransId="{245483FE-06AC-4448-A1FE-8A85D3BADE32}" sibTransId="{A8BDD6B6-56E5-9E4D-A8A3-A94A35C3327A}"/>
    <dgm:cxn modelId="{53B4F98C-B012-2C47-9E49-A70EAFE0E2DC}" type="presOf" srcId="{60741545-FD45-A742-94FE-D3912401CB3C}" destId="{4A2CFF13-DD0B-A846-8BDD-39C6298200FD}" srcOrd="0" destOrd="2" presId="urn:microsoft.com/office/officeart/2005/8/layout/hChevron3"/>
    <dgm:cxn modelId="{E5B78698-D4F4-A240-A981-EF6C27086742}" srcId="{E365ECBE-EB70-0E49-B617-679B07DBFBD2}" destId="{2F906F6A-5689-CC49-B631-C58A458A9176}" srcOrd="1" destOrd="0" parTransId="{3D1187E6-63AB-E24C-A89E-77C1684DC56A}" sibTransId="{C7D4FAC8-377B-DC42-8E35-0053826D8629}"/>
    <dgm:cxn modelId="{4F6DAFAE-3039-4F44-8188-D3DF7616D98F}" srcId="{5369E5D0-CF5C-1344-B229-4FCF247EDEB3}" destId="{60741545-FD45-A742-94FE-D3912401CB3C}" srcOrd="1" destOrd="0" parTransId="{7235040F-DC6E-6349-89A0-4F18E2F27005}" sibTransId="{65AC70EF-C1D0-2648-9F42-DD6873610D44}"/>
    <dgm:cxn modelId="{0B1696B1-AB4A-8149-A8CF-E8C0966BB4B1}" type="presOf" srcId="{E365ECBE-EB70-0E49-B617-679B07DBFBD2}" destId="{1B652041-2447-3A47-AB15-5EF32DF345DF}" srcOrd="0" destOrd="0" presId="urn:microsoft.com/office/officeart/2005/8/layout/hChevron3"/>
    <dgm:cxn modelId="{FACB93E2-F58F-F340-A109-2579BB4F5BE4}" type="presOf" srcId="{2F906F6A-5689-CC49-B631-C58A458A9176}" destId="{A6635CC2-BD42-444C-988D-619CB312D8D0}" srcOrd="0" destOrd="0" presId="urn:microsoft.com/office/officeart/2005/8/layout/hChevron3"/>
    <dgm:cxn modelId="{FF11EFD9-1553-1744-8150-B09B3EE13470}" type="presParOf" srcId="{1B652041-2447-3A47-AB15-5EF32DF345DF}" destId="{62A9C9F1-3961-4E49-B165-34F7CADBD17B}" srcOrd="0" destOrd="0" presId="urn:microsoft.com/office/officeart/2005/8/layout/hChevron3"/>
    <dgm:cxn modelId="{9F207D4A-64D9-5B42-B8F6-71F9B5C43AF2}" type="presParOf" srcId="{1B652041-2447-3A47-AB15-5EF32DF345DF}" destId="{C794A8CB-7013-A14C-9374-D6DD7312AF00}" srcOrd="1" destOrd="0" presId="urn:microsoft.com/office/officeart/2005/8/layout/hChevron3"/>
    <dgm:cxn modelId="{34A23592-7E09-7B47-AF1E-4485D0979501}" type="presParOf" srcId="{1B652041-2447-3A47-AB15-5EF32DF345DF}" destId="{A6635CC2-BD42-444C-988D-619CB312D8D0}" srcOrd="2" destOrd="0" presId="urn:microsoft.com/office/officeart/2005/8/layout/hChevron3"/>
    <dgm:cxn modelId="{098712F5-7DB3-654C-A211-8142D1CDB78B}" type="presParOf" srcId="{1B652041-2447-3A47-AB15-5EF32DF345DF}" destId="{5C094C51-0BB7-7C40-B17D-2C52C83B1FD3}" srcOrd="3" destOrd="0" presId="urn:microsoft.com/office/officeart/2005/8/layout/hChevron3"/>
    <dgm:cxn modelId="{B03149A9-604E-0643-9B14-7FD14471B496}" type="presParOf" srcId="{1B652041-2447-3A47-AB15-5EF32DF345DF}" destId="{4A2CFF13-DD0B-A846-8BDD-39C6298200FD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DAC464C-C726-944A-AD7D-BB515FA75E3A}" type="doc">
      <dgm:prSet loTypeId="urn:microsoft.com/office/officeart/2005/8/layout/defaul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60BE8A56-D8E6-494D-A673-2C2DCC4C8E88}">
      <dgm:prSet custT="1"/>
      <dgm:spPr/>
      <dgm:t>
        <a:bodyPr/>
        <a:lstStyle/>
        <a:p>
          <a:r>
            <a:rPr lang="es-CO" sz="1600" dirty="0">
              <a:latin typeface="Montserrat" pitchFamily="2" charset="77"/>
            </a:rPr>
            <a:t>El diagnóstico puede realizarse desde el período prenatal.</a:t>
          </a:r>
        </a:p>
      </dgm:t>
    </dgm:pt>
    <dgm:pt modelId="{6CF8E05C-7731-0846-917A-1E2CC483B7E3}" type="parTrans" cxnId="{B59B6EAC-D9C2-2448-A705-72A5FB07BF28}">
      <dgm:prSet/>
      <dgm:spPr/>
      <dgm:t>
        <a:bodyPr/>
        <a:lstStyle/>
        <a:p>
          <a:endParaRPr lang="es-ES" sz="1600">
            <a:latin typeface="Montserrat" pitchFamily="2" charset="77"/>
          </a:endParaRPr>
        </a:p>
      </dgm:t>
    </dgm:pt>
    <dgm:pt modelId="{43D98E05-A8A0-1041-8DF7-064D71EB30C4}" type="sibTrans" cxnId="{B59B6EAC-D9C2-2448-A705-72A5FB07BF28}">
      <dgm:prSet/>
      <dgm:spPr/>
      <dgm:t>
        <a:bodyPr/>
        <a:lstStyle/>
        <a:p>
          <a:endParaRPr lang="es-ES" sz="1600">
            <a:latin typeface="Montserrat" pitchFamily="2" charset="77"/>
          </a:endParaRPr>
        </a:p>
      </dgm:t>
    </dgm:pt>
    <dgm:pt modelId="{66CFBFB0-6BA6-AE4A-B06E-26A85069744E}">
      <dgm:prSet custT="1"/>
      <dgm:spPr/>
      <dgm:t>
        <a:bodyPr/>
        <a:lstStyle/>
        <a:p>
          <a:r>
            <a:rPr lang="es-CO" sz="1600" dirty="0">
              <a:latin typeface="Montserrat" pitchFamily="2" charset="77"/>
            </a:rPr>
            <a:t>Se asocia en un 30 – 60% con trisomía del 21.</a:t>
          </a:r>
        </a:p>
      </dgm:t>
    </dgm:pt>
    <dgm:pt modelId="{99E0A7D8-0DA3-6C40-A433-CB70AAAB8CC9}" type="parTrans" cxnId="{F0E3BBBC-04DA-904D-AAB2-30A7D83898E7}">
      <dgm:prSet/>
      <dgm:spPr/>
      <dgm:t>
        <a:bodyPr/>
        <a:lstStyle/>
        <a:p>
          <a:endParaRPr lang="es-ES" sz="1600">
            <a:latin typeface="Montserrat" pitchFamily="2" charset="77"/>
          </a:endParaRPr>
        </a:p>
      </dgm:t>
    </dgm:pt>
    <dgm:pt modelId="{7BE315CB-0702-F046-B4AF-5AF016A54291}" type="sibTrans" cxnId="{F0E3BBBC-04DA-904D-AAB2-30A7D83898E7}">
      <dgm:prSet/>
      <dgm:spPr/>
      <dgm:t>
        <a:bodyPr/>
        <a:lstStyle/>
        <a:p>
          <a:endParaRPr lang="es-ES" sz="1600">
            <a:latin typeface="Montserrat" pitchFamily="2" charset="77"/>
          </a:endParaRPr>
        </a:p>
      </dgm:t>
    </dgm:pt>
    <dgm:pt modelId="{D565D4C5-3CE4-374C-A667-674B425149D6}">
      <dgm:prSet custT="1"/>
      <dgm:spPr/>
      <dgm:t>
        <a:bodyPr/>
        <a:lstStyle/>
        <a:p>
          <a:r>
            <a:rPr lang="es-CO" sz="1600" dirty="0">
              <a:latin typeface="Montserrat" pitchFamily="2" charset="77"/>
            </a:rPr>
            <a:t>Se manifiesta tempranamente con vómito pero </a:t>
          </a:r>
          <a:r>
            <a:rPr lang="es-CO" sz="1600" b="1" dirty="0">
              <a:latin typeface="Montserrat" pitchFamily="2" charset="77"/>
            </a:rPr>
            <a:t>sin</a:t>
          </a:r>
          <a:r>
            <a:rPr lang="es-CO" sz="1600" dirty="0">
              <a:latin typeface="Montserrat" pitchFamily="2" charset="77"/>
            </a:rPr>
            <a:t> distensión abdominal.</a:t>
          </a:r>
        </a:p>
      </dgm:t>
    </dgm:pt>
    <dgm:pt modelId="{36AF6714-C60F-7240-8892-7289953F1E78}" type="parTrans" cxnId="{4301221A-FDF7-8F4C-A708-A5B4B45D1FB4}">
      <dgm:prSet/>
      <dgm:spPr/>
      <dgm:t>
        <a:bodyPr/>
        <a:lstStyle/>
        <a:p>
          <a:endParaRPr lang="es-ES" sz="1600">
            <a:latin typeface="Montserrat" pitchFamily="2" charset="77"/>
          </a:endParaRPr>
        </a:p>
      </dgm:t>
    </dgm:pt>
    <dgm:pt modelId="{4A0ED5EC-BF94-094F-B6AD-52F961549501}" type="sibTrans" cxnId="{4301221A-FDF7-8F4C-A708-A5B4B45D1FB4}">
      <dgm:prSet/>
      <dgm:spPr/>
      <dgm:t>
        <a:bodyPr/>
        <a:lstStyle/>
        <a:p>
          <a:endParaRPr lang="es-ES" sz="1600">
            <a:latin typeface="Montserrat" pitchFamily="2" charset="77"/>
          </a:endParaRPr>
        </a:p>
      </dgm:t>
    </dgm:pt>
    <dgm:pt modelId="{87029480-1861-BE4F-8474-345C7A1EFDFB}">
      <dgm:prSet custT="1"/>
      <dgm:spPr/>
      <dgm:t>
        <a:bodyPr/>
        <a:lstStyle/>
        <a:p>
          <a:r>
            <a:rPr lang="es-CO" sz="1600" dirty="0">
              <a:latin typeface="Montserrat" pitchFamily="2" charset="77"/>
            </a:rPr>
            <a:t>El diagnóstico es con rayos X: signo característico de la doble burbuja.</a:t>
          </a:r>
        </a:p>
      </dgm:t>
    </dgm:pt>
    <dgm:pt modelId="{67558684-4225-F341-B51D-9834A480ADEF}" type="parTrans" cxnId="{6F8911C0-3EB1-F746-AA56-C9074F7A5346}">
      <dgm:prSet/>
      <dgm:spPr/>
      <dgm:t>
        <a:bodyPr/>
        <a:lstStyle/>
        <a:p>
          <a:endParaRPr lang="es-ES" sz="1600">
            <a:latin typeface="Montserrat" pitchFamily="2" charset="77"/>
          </a:endParaRPr>
        </a:p>
      </dgm:t>
    </dgm:pt>
    <dgm:pt modelId="{785BEEBE-FA36-E641-92C9-AB9B8C12193E}" type="sibTrans" cxnId="{6F8911C0-3EB1-F746-AA56-C9074F7A5346}">
      <dgm:prSet/>
      <dgm:spPr/>
      <dgm:t>
        <a:bodyPr/>
        <a:lstStyle/>
        <a:p>
          <a:endParaRPr lang="es-ES" sz="1600">
            <a:latin typeface="Montserrat" pitchFamily="2" charset="77"/>
          </a:endParaRPr>
        </a:p>
      </dgm:t>
    </dgm:pt>
    <dgm:pt modelId="{A38576A1-244C-6948-8804-8EB8A8798B64}">
      <dgm:prSet custT="1"/>
      <dgm:spPr/>
      <dgm:t>
        <a:bodyPr/>
        <a:lstStyle/>
        <a:p>
          <a:r>
            <a:rPr lang="es-CO" sz="1600" dirty="0">
              <a:latin typeface="Montserrat" pitchFamily="2" charset="77"/>
            </a:rPr>
            <a:t>Manejo con descompresión gástrica y posterior reconstrucción quirúrgica del TGI.</a:t>
          </a:r>
        </a:p>
      </dgm:t>
    </dgm:pt>
    <dgm:pt modelId="{A1DB60C0-D857-EA47-98E8-E2E33993B5DC}" type="parTrans" cxnId="{8595C090-E0EC-BB4A-8203-FD1241099074}">
      <dgm:prSet/>
      <dgm:spPr/>
      <dgm:t>
        <a:bodyPr/>
        <a:lstStyle/>
        <a:p>
          <a:endParaRPr lang="es-ES" sz="1600">
            <a:latin typeface="Montserrat" pitchFamily="2" charset="77"/>
          </a:endParaRPr>
        </a:p>
      </dgm:t>
    </dgm:pt>
    <dgm:pt modelId="{371FC5DF-7B8C-CE41-BB57-4C990DC49F3C}" type="sibTrans" cxnId="{8595C090-E0EC-BB4A-8203-FD1241099074}">
      <dgm:prSet/>
      <dgm:spPr/>
      <dgm:t>
        <a:bodyPr/>
        <a:lstStyle/>
        <a:p>
          <a:endParaRPr lang="es-ES" sz="1600">
            <a:latin typeface="Montserrat" pitchFamily="2" charset="77"/>
          </a:endParaRPr>
        </a:p>
      </dgm:t>
    </dgm:pt>
    <dgm:pt modelId="{E5129399-C23B-984B-BEC4-14E4A84E3975}" type="pres">
      <dgm:prSet presAssocID="{1DAC464C-C726-944A-AD7D-BB515FA75E3A}" presName="diagram" presStyleCnt="0">
        <dgm:presLayoutVars>
          <dgm:dir/>
          <dgm:resizeHandles val="exact"/>
        </dgm:presLayoutVars>
      </dgm:prSet>
      <dgm:spPr/>
    </dgm:pt>
    <dgm:pt modelId="{8C69E2D3-CB14-0F42-BD5C-3A7FCEFE181A}" type="pres">
      <dgm:prSet presAssocID="{60BE8A56-D8E6-494D-A673-2C2DCC4C8E88}" presName="node" presStyleLbl="node1" presStyleIdx="0" presStyleCnt="5">
        <dgm:presLayoutVars>
          <dgm:bulletEnabled val="1"/>
        </dgm:presLayoutVars>
      </dgm:prSet>
      <dgm:spPr/>
    </dgm:pt>
    <dgm:pt modelId="{56061AEA-CFDA-2D47-ACA6-8431ECD0D7EE}" type="pres">
      <dgm:prSet presAssocID="{43D98E05-A8A0-1041-8DF7-064D71EB30C4}" presName="sibTrans" presStyleCnt="0"/>
      <dgm:spPr/>
    </dgm:pt>
    <dgm:pt modelId="{9FFF2B43-0548-FB45-A8C3-5432A023EAD1}" type="pres">
      <dgm:prSet presAssocID="{66CFBFB0-6BA6-AE4A-B06E-26A85069744E}" presName="node" presStyleLbl="node1" presStyleIdx="1" presStyleCnt="5">
        <dgm:presLayoutVars>
          <dgm:bulletEnabled val="1"/>
        </dgm:presLayoutVars>
      </dgm:prSet>
      <dgm:spPr/>
    </dgm:pt>
    <dgm:pt modelId="{80A3F21D-FA00-D44B-82C3-511234E7D841}" type="pres">
      <dgm:prSet presAssocID="{7BE315CB-0702-F046-B4AF-5AF016A54291}" presName="sibTrans" presStyleCnt="0"/>
      <dgm:spPr/>
    </dgm:pt>
    <dgm:pt modelId="{5346667F-7394-FD42-A16D-86D04CA121BA}" type="pres">
      <dgm:prSet presAssocID="{D565D4C5-3CE4-374C-A667-674B425149D6}" presName="node" presStyleLbl="node1" presStyleIdx="2" presStyleCnt="5">
        <dgm:presLayoutVars>
          <dgm:bulletEnabled val="1"/>
        </dgm:presLayoutVars>
      </dgm:prSet>
      <dgm:spPr/>
    </dgm:pt>
    <dgm:pt modelId="{BA935629-9C60-A645-B17A-0E8E7028DBD3}" type="pres">
      <dgm:prSet presAssocID="{4A0ED5EC-BF94-094F-B6AD-52F961549501}" presName="sibTrans" presStyleCnt="0"/>
      <dgm:spPr/>
    </dgm:pt>
    <dgm:pt modelId="{FCD071BE-4181-2848-A0A0-B1BA43FD5494}" type="pres">
      <dgm:prSet presAssocID="{87029480-1861-BE4F-8474-345C7A1EFDFB}" presName="node" presStyleLbl="node1" presStyleIdx="3" presStyleCnt="5">
        <dgm:presLayoutVars>
          <dgm:bulletEnabled val="1"/>
        </dgm:presLayoutVars>
      </dgm:prSet>
      <dgm:spPr/>
    </dgm:pt>
    <dgm:pt modelId="{249C5E8F-1EDB-F847-B8D5-BDCD9D37D095}" type="pres">
      <dgm:prSet presAssocID="{785BEEBE-FA36-E641-92C9-AB9B8C12193E}" presName="sibTrans" presStyleCnt="0"/>
      <dgm:spPr/>
    </dgm:pt>
    <dgm:pt modelId="{7746B54D-88CC-C246-B5A4-4D267E180C58}" type="pres">
      <dgm:prSet presAssocID="{A38576A1-244C-6948-8804-8EB8A8798B64}" presName="node" presStyleLbl="node1" presStyleIdx="4" presStyleCnt="5">
        <dgm:presLayoutVars>
          <dgm:bulletEnabled val="1"/>
        </dgm:presLayoutVars>
      </dgm:prSet>
      <dgm:spPr/>
    </dgm:pt>
  </dgm:ptLst>
  <dgm:cxnLst>
    <dgm:cxn modelId="{02F1420A-A142-EC44-99E9-778505FDE360}" type="presOf" srcId="{1DAC464C-C726-944A-AD7D-BB515FA75E3A}" destId="{E5129399-C23B-984B-BEC4-14E4A84E3975}" srcOrd="0" destOrd="0" presId="urn:microsoft.com/office/officeart/2005/8/layout/default"/>
    <dgm:cxn modelId="{4301221A-FDF7-8F4C-A708-A5B4B45D1FB4}" srcId="{1DAC464C-C726-944A-AD7D-BB515FA75E3A}" destId="{D565D4C5-3CE4-374C-A667-674B425149D6}" srcOrd="2" destOrd="0" parTransId="{36AF6714-C60F-7240-8892-7289953F1E78}" sibTransId="{4A0ED5EC-BF94-094F-B6AD-52F961549501}"/>
    <dgm:cxn modelId="{47F0061F-D54D-AA4B-B8EC-24B94404D063}" type="presOf" srcId="{66CFBFB0-6BA6-AE4A-B06E-26A85069744E}" destId="{9FFF2B43-0548-FB45-A8C3-5432A023EAD1}" srcOrd="0" destOrd="0" presId="urn:microsoft.com/office/officeart/2005/8/layout/default"/>
    <dgm:cxn modelId="{E83CAF3D-2C9F-B449-916A-0AA9DD307A1A}" type="presOf" srcId="{60BE8A56-D8E6-494D-A673-2C2DCC4C8E88}" destId="{8C69E2D3-CB14-0F42-BD5C-3A7FCEFE181A}" srcOrd="0" destOrd="0" presId="urn:microsoft.com/office/officeart/2005/8/layout/default"/>
    <dgm:cxn modelId="{432DD37F-15C0-7945-B19B-515A7A1D5317}" type="presOf" srcId="{87029480-1861-BE4F-8474-345C7A1EFDFB}" destId="{FCD071BE-4181-2848-A0A0-B1BA43FD5494}" srcOrd="0" destOrd="0" presId="urn:microsoft.com/office/officeart/2005/8/layout/default"/>
    <dgm:cxn modelId="{8595C090-E0EC-BB4A-8203-FD1241099074}" srcId="{1DAC464C-C726-944A-AD7D-BB515FA75E3A}" destId="{A38576A1-244C-6948-8804-8EB8A8798B64}" srcOrd="4" destOrd="0" parTransId="{A1DB60C0-D857-EA47-98E8-E2E33993B5DC}" sibTransId="{371FC5DF-7B8C-CE41-BB57-4C990DC49F3C}"/>
    <dgm:cxn modelId="{B59B6EAC-D9C2-2448-A705-72A5FB07BF28}" srcId="{1DAC464C-C726-944A-AD7D-BB515FA75E3A}" destId="{60BE8A56-D8E6-494D-A673-2C2DCC4C8E88}" srcOrd="0" destOrd="0" parTransId="{6CF8E05C-7731-0846-917A-1E2CC483B7E3}" sibTransId="{43D98E05-A8A0-1041-8DF7-064D71EB30C4}"/>
    <dgm:cxn modelId="{AF4498AE-0F5F-BA46-BC42-E1BED81D5FF1}" type="presOf" srcId="{D565D4C5-3CE4-374C-A667-674B425149D6}" destId="{5346667F-7394-FD42-A16D-86D04CA121BA}" srcOrd="0" destOrd="0" presId="urn:microsoft.com/office/officeart/2005/8/layout/default"/>
    <dgm:cxn modelId="{F0E3BBBC-04DA-904D-AAB2-30A7D83898E7}" srcId="{1DAC464C-C726-944A-AD7D-BB515FA75E3A}" destId="{66CFBFB0-6BA6-AE4A-B06E-26A85069744E}" srcOrd="1" destOrd="0" parTransId="{99E0A7D8-0DA3-6C40-A433-CB70AAAB8CC9}" sibTransId="{7BE315CB-0702-F046-B4AF-5AF016A54291}"/>
    <dgm:cxn modelId="{6F8911C0-3EB1-F746-AA56-C9074F7A5346}" srcId="{1DAC464C-C726-944A-AD7D-BB515FA75E3A}" destId="{87029480-1861-BE4F-8474-345C7A1EFDFB}" srcOrd="3" destOrd="0" parTransId="{67558684-4225-F341-B51D-9834A480ADEF}" sibTransId="{785BEEBE-FA36-E641-92C9-AB9B8C12193E}"/>
    <dgm:cxn modelId="{C45786EB-75FD-784D-ACA6-DDB6F46F7690}" type="presOf" srcId="{A38576A1-244C-6948-8804-8EB8A8798B64}" destId="{7746B54D-88CC-C246-B5A4-4D267E180C58}" srcOrd="0" destOrd="0" presId="urn:microsoft.com/office/officeart/2005/8/layout/default"/>
    <dgm:cxn modelId="{736B522B-FCB3-1541-A2B1-64094F31A2BE}" type="presParOf" srcId="{E5129399-C23B-984B-BEC4-14E4A84E3975}" destId="{8C69E2D3-CB14-0F42-BD5C-3A7FCEFE181A}" srcOrd="0" destOrd="0" presId="urn:microsoft.com/office/officeart/2005/8/layout/default"/>
    <dgm:cxn modelId="{D82E19DB-DB77-5246-B519-0AB54B588748}" type="presParOf" srcId="{E5129399-C23B-984B-BEC4-14E4A84E3975}" destId="{56061AEA-CFDA-2D47-ACA6-8431ECD0D7EE}" srcOrd="1" destOrd="0" presId="urn:microsoft.com/office/officeart/2005/8/layout/default"/>
    <dgm:cxn modelId="{49D83D4E-E72C-694D-BAF2-E565C0E0A590}" type="presParOf" srcId="{E5129399-C23B-984B-BEC4-14E4A84E3975}" destId="{9FFF2B43-0548-FB45-A8C3-5432A023EAD1}" srcOrd="2" destOrd="0" presId="urn:microsoft.com/office/officeart/2005/8/layout/default"/>
    <dgm:cxn modelId="{4F2B03C3-9518-3A41-BC15-9AE0AC433BD8}" type="presParOf" srcId="{E5129399-C23B-984B-BEC4-14E4A84E3975}" destId="{80A3F21D-FA00-D44B-82C3-511234E7D841}" srcOrd="3" destOrd="0" presId="urn:microsoft.com/office/officeart/2005/8/layout/default"/>
    <dgm:cxn modelId="{5E3986BE-6AAC-B848-8972-6CDCCF5CA6A9}" type="presParOf" srcId="{E5129399-C23B-984B-BEC4-14E4A84E3975}" destId="{5346667F-7394-FD42-A16D-86D04CA121BA}" srcOrd="4" destOrd="0" presId="urn:microsoft.com/office/officeart/2005/8/layout/default"/>
    <dgm:cxn modelId="{67D3F729-3C44-2B45-B6BE-6EE23E497CB8}" type="presParOf" srcId="{E5129399-C23B-984B-BEC4-14E4A84E3975}" destId="{BA935629-9C60-A645-B17A-0E8E7028DBD3}" srcOrd="5" destOrd="0" presId="urn:microsoft.com/office/officeart/2005/8/layout/default"/>
    <dgm:cxn modelId="{70B7A3F8-200B-4541-A565-D0C4FE074656}" type="presParOf" srcId="{E5129399-C23B-984B-BEC4-14E4A84E3975}" destId="{FCD071BE-4181-2848-A0A0-B1BA43FD5494}" srcOrd="6" destOrd="0" presId="urn:microsoft.com/office/officeart/2005/8/layout/default"/>
    <dgm:cxn modelId="{624948E9-926C-6044-B98A-6900CC9AA381}" type="presParOf" srcId="{E5129399-C23B-984B-BEC4-14E4A84E3975}" destId="{249C5E8F-1EDB-F847-B8D5-BDCD9D37D095}" srcOrd="7" destOrd="0" presId="urn:microsoft.com/office/officeart/2005/8/layout/default"/>
    <dgm:cxn modelId="{2CF4CEF9-6ECE-CB41-A050-5522C8BBCBD2}" type="presParOf" srcId="{E5129399-C23B-984B-BEC4-14E4A84E3975}" destId="{7746B54D-88CC-C246-B5A4-4D267E180C5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74BD3BB-FF8B-C342-8642-2E9DD5C0297E}" type="doc">
      <dgm:prSet loTypeId="urn:microsoft.com/office/officeart/2005/8/layout/matrix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D6A8F7C0-7039-1D41-9E37-CDC0BFD35D78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Incidencia en 1 / 300 – 1500 nacimientos.</a:t>
          </a:r>
        </a:p>
      </dgm:t>
    </dgm:pt>
    <dgm:pt modelId="{7CDBA20E-34F6-8543-A88E-8E5C9F508A77}" type="parTrans" cxnId="{35B14D9D-E64A-8444-9628-0B1C1B14FFA8}">
      <dgm:prSet/>
      <dgm:spPr/>
      <dgm:t>
        <a:bodyPr/>
        <a:lstStyle/>
        <a:p>
          <a:endParaRPr lang="es-ES"/>
        </a:p>
      </dgm:t>
    </dgm:pt>
    <dgm:pt modelId="{F454EC56-59C9-7D4A-8EB5-259EF3CC9012}" type="sibTrans" cxnId="{35B14D9D-E64A-8444-9628-0B1C1B14FFA8}">
      <dgm:prSet/>
      <dgm:spPr/>
      <dgm:t>
        <a:bodyPr/>
        <a:lstStyle/>
        <a:p>
          <a:endParaRPr lang="es-ES"/>
        </a:p>
      </dgm:t>
    </dgm:pt>
    <dgm:pt modelId="{FB58D07F-52C0-4746-928D-9847FD0886B3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Desde obstrucción por un septo hasta la separación completa de los cabos.</a:t>
          </a:r>
        </a:p>
      </dgm:t>
    </dgm:pt>
    <dgm:pt modelId="{0F7F77A4-3E80-D34F-A2FB-DDFAD5C649F2}" type="parTrans" cxnId="{2F70865F-899E-E442-9D40-71C257D81D44}">
      <dgm:prSet/>
      <dgm:spPr/>
      <dgm:t>
        <a:bodyPr/>
        <a:lstStyle/>
        <a:p>
          <a:endParaRPr lang="es-ES"/>
        </a:p>
      </dgm:t>
    </dgm:pt>
    <dgm:pt modelId="{FF065FB7-17D0-3A4B-81C5-7F844BCAF9B9}" type="sibTrans" cxnId="{2F70865F-899E-E442-9D40-71C257D81D44}">
      <dgm:prSet/>
      <dgm:spPr/>
      <dgm:t>
        <a:bodyPr/>
        <a:lstStyle/>
        <a:p>
          <a:endParaRPr lang="es-ES"/>
        </a:p>
      </dgm:t>
    </dgm:pt>
    <dgm:pt modelId="{A494A28F-9727-CD4F-8D9D-97F16113DE66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Se puede asociar accidentes isquémicos en la vida intrauterina.</a:t>
          </a:r>
        </a:p>
      </dgm:t>
    </dgm:pt>
    <dgm:pt modelId="{46E518EC-E10E-3345-90F5-037AE605BDDB}" type="parTrans" cxnId="{CF922081-4496-C743-AEED-381B2C64DEE3}">
      <dgm:prSet/>
      <dgm:spPr/>
      <dgm:t>
        <a:bodyPr/>
        <a:lstStyle/>
        <a:p>
          <a:endParaRPr lang="es-ES"/>
        </a:p>
      </dgm:t>
    </dgm:pt>
    <dgm:pt modelId="{6899B1C4-6BD7-854D-BBE1-242391BB9158}" type="sibTrans" cxnId="{CF922081-4496-C743-AEED-381B2C64DEE3}">
      <dgm:prSet/>
      <dgm:spPr/>
      <dgm:t>
        <a:bodyPr/>
        <a:lstStyle/>
        <a:p>
          <a:endParaRPr lang="es-ES"/>
        </a:p>
      </dgm:t>
    </dgm:pt>
    <dgm:pt modelId="{37662FA0-3196-9C42-AD4C-F1A07C926DEF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En caso de múltiples atresias buscar patología hereditaria, </a:t>
          </a:r>
          <a:r>
            <a:rPr lang="es-CO" dirty="0">
              <a:solidFill>
                <a:srgbClr val="152B48"/>
              </a:solidFill>
              <a:latin typeface="Montserrat" pitchFamily="2" charset="77"/>
              <a:sym typeface="Wingdings" pitchFamily="2" charset="2"/>
            </a:rPr>
            <a:t> f</a:t>
          </a:r>
          <a:r>
            <a:rPr lang="es-CO" dirty="0">
              <a:solidFill>
                <a:srgbClr val="152B48"/>
              </a:solidFill>
              <a:latin typeface="Montserrat" pitchFamily="2" charset="77"/>
            </a:rPr>
            <a:t>ibrosis quística, enfermedad de Hirschsprung.</a:t>
          </a:r>
        </a:p>
      </dgm:t>
    </dgm:pt>
    <dgm:pt modelId="{2F30BD5A-8A5E-0745-83C7-D669B8E2437E}" type="parTrans" cxnId="{F66DD85D-1DEE-F641-A140-33DB6110D04C}">
      <dgm:prSet/>
      <dgm:spPr/>
      <dgm:t>
        <a:bodyPr/>
        <a:lstStyle/>
        <a:p>
          <a:endParaRPr lang="es-ES"/>
        </a:p>
      </dgm:t>
    </dgm:pt>
    <dgm:pt modelId="{868ED5C1-0406-1B42-9113-2A5DBCF039B9}" type="sibTrans" cxnId="{F66DD85D-1DEE-F641-A140-33DB6110D04C}">
      <dgm:prSet/>
      <dgm:spPr/>
      <dgm:t>
        <a:bodyPr/>
        <a:lstStyle/>
        <a:p>
          <a:endParaRPr lang="es-ES"/>
        </a:p>
      </dgm:t>
    </dgm:pt>
    <dgm:pt modelId="{42B93E27-49E0-7243-BC07-26305230EE60}" type="pres">
      <dgm:prSet presAssocID="{D74BD3BB-FF8B-C342-8642-2E9DD5C0297E}" presName="matrix" presStyleCnt="0">
        <dgm:presLayoutVars>
          <dgm:chMax val="1"/>
          <dgm:dir/>
          <dgm:resizeHandles val="exact"/>
        </dgm:presLayoutVars>
      </dgm:prSet>
      <dgm:spPr/>
    </dgm:pt>
    <dgm:pt modelId="{DC3CCEAD-1DE3-8641-B026-64BD564DFF57}" type="pres">
      <dgm:prSet presAssocID="{D74BD3BB-FF8B-C342-8642-2E9DD5C0297E}" presName="axisShape" presStyleLbl="bgShp" presStyleIdx="0" presStyleCnt="1" custLinFactNeighborX="-502"/>
      <dgm:spPr/>
    </dgm:pt>
    <dgm:pt modelId="{10A00C38-C99E-E546-B9DF-B4B47AF33C73}" type="pres">
      <dgm:prSet presAssocID="{D74BD3BB-FF8B-C342-8642-2E9DD5C0297E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667FA19-C85D-684C-97F3-81719A65B934}" type="pres">
      <dgm:prSet presAssocID="{D74BD3BB-FF8B-C342-8642-2E9DD5C0297E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FFA7C42-558F-284D-9BA0-A23A3CC55786}" type="pres">
      <dgm:prSet presAssocID="{D74BD3BB-FF8B-C342-8642-2E9DD5C0297E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71A1A9E-FBDE-224C-AFDB-9345C5149A4C}" type="pres">
      <dgm:prSet presAssocID="{D74BD3BB-FF8B-C342-8642-2E9DD5C0297E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A0C6D1F-6BAE-8A44-9E43-25374C6B047E}" type="presOf" srcId="{FB58D07F-52C0-4746-928D-9847FD0886B3}" destId="{A667FA19-C85D-684C-97F3-81719A65B934}" srcOrd="0" destOrd="0" presId="urn:microsoft.com/office/officeart/2005/8/layout/matrix2"/>
    <dgm:cxn modelId="{F66DD85D-1DEE-F641-A140-33DB6110D04C}" srcId="{D74BD3BB-FF8B-C342-8642-2E9DD5C0297E}" destId="{37662FA0-3196-9C42-AD4C-F1A07C926DEF}" srcOrd="3" destOrd="0" parTransId="{2F30BD5A-8A5E-0745-83C7-D669B8E2437E}" sibTransId="{868ED5C1-0406-1B42-9113-2A5DBCF039B9}"/>
    <dgm:cxn modelId="{2F70865F-899E-E442-9D40-71C257D81D44}" srcId="{D74BD3BB-FF8B-C342-8642-2E9DD5C0297E}" destId="{FB58D07F-52C0-4746-928D-9847FD0886B3}" srcOrd="1" destOrd="0" parTransId="{0F7F77A4-3E80-D34F-A2FB-DDFAD5C649F2}" sibTransId="{FF065FB7-17D0-3A4B-81C5-7F844BCAF9B9}"/>
    <dgm:cxn modelId="{F05D184D-E2E0-0C49-8CD0-218260834D60}" type="presOf" srcId="{D74BD3BB-FF8B-C342-8642-2E9DD5C0297E}" destId="{42B93E27-49E0-7243-BC07-26305230EE60}" srcOrd="0" destOrd="0" presId="urn:microsoft.com/office/officeart/2005/8/layout/matrix2"/>
    <dgm:cxn modelId="{CF922081-4496-C743-AEED-381B2C64DEE3}" srcId="{D74BD3BB-FF8B-C342-8642-2E9DD5C0297E}" destId="{A494A28F-9727-CD4F-8D9D-97F16113DE66}" srcOrd="2" destOrd="0" parTransId="{46E518EC-E10E-3345-90F5-037AE605BDDB}" sibTransId="{6899B1C4-6BD7-854D-BBE1-242391BB9158}"/>
    <dgm:cxn modelId="{99656590-E7B1-3047-B57C-34B51D710583}" type="presOf" srcId="{D6A8F7C0-7039-1D41-9E37-CDC0BFD35D78}" destId="{10A00C38-C99E-E546-B9DF-B4B47AF33C73}" srcOrd="0" destOrd="0" presId="urn:microsoft.com/office/officeart/2005/8/layout/matrix2"/>
    <dgm:cxn modelId="{35B14D9D-E64A-8444-9628-0B1C1B14FFA8}" srcId="{D74BD3BB-FF8B-C342-8642-2E9DD5C0297E}" destId="{D6A8F7C0-7039-1D41-9E37-CDC0BFD35D78}" srcOrd="0" destOrd="0" parTransId="{7CDBA20E-34F6-8543-A88E-8E5C9F508A77}" sibTransId="{F454EC56-59C9-7D4A-8EB5-259EF3CC9012}"/>
    <dgm:cxn modelId="{0F4FD4D4-BF97-4543-B55D-3D87AC338905}" type="presOf" srcId="{37662FA0-3196-9C42-AD4C-F1A07C926DEF}" destId="{371A1A9E-FBDE-224C-AFDB-9345C5149A4C}" srcOrd="0" destOrd="0" presId="urn:microsoft.com/office/officeart/2005/8/layout/matrix2"/>
    <dgm:cxn modelId="{F5FEAFDC-FB3F-9645-90F5-60AF2FA00201}" type="presOf" srcId="{A494A28F-9727-CD4F-8D9D-97F16113DE66}" destId="{7FFA7C42-558F-284D-9BA0-A23A3CC55786}" srcOrd="0" destOrd="0" presId="urn:microsoft.com/office/officeart/2005/8/layout/matrix2"/>
    <dgm:cxn modelId="{A463FD8F-1CA8-9A42-9803-295D5A5922B2}" type="presParOf" srcId="{42B93E27-49E0-7243-BC07-26305230EE60}" destId="{DC3CCEAD-1DE3-8641-B026-64BD564DFF57}" srcOrd="0" destOrd="0" presId="urn:microsoft.com/office/officeart/2005/8/layout/matrix2"/>
    <dgm:cxn modelId="{8BF563D9-5034-3241-87D2-E3F6BF7A7C23}" type="presParOf" srcId="{42B93E27-49E0-7243-BC07-26305230EE60}" destId="{10A00C38-C99E-E546-B9DF-B4B47AF33C73}" srcOrd="1" destOrd="0" presId="urn:microsoft.com/office/officeart/2005/8/layout/matrix2"/>
    <dgm:cxn modelId="{3B642445-1113-9A4D-9BD7-22AC3CD711FA}" type="presParOf" srcId="{42B93E27-49E0-7243-BC07-26305230EE60}" destId="{A667FA19-C85D-684C-97F3-81719A65B934}" srcOrd="2" destOrd="0" presId="urn:microsoft.com/office/officeart/2005/8/layout/matrix2"/>
    <dgm:cxn modelId="{D93F284F-C6BA-1D42-A31F-24FBB17BA168}" type="presParOf" srcId="{42B93E27-49E0-7243-BC07-26305230EE60}" destId="{7FFA7C42-558F-284D-9BA0-A23A3CC55786}" srcOrd="3" destOrd="0" presId="urn:microsoft.com/office/officeart/2005/8/layout/matrix2"/>
    <dgm:cxn modelId="{2240C9B6-09D5-E74A-BD1E-FF85B9827639}" type="presParOf" srcId="{42B93E27-49E0-7243-BC07-26305230EE60}" destId="{371A1A9E-FBDE-224C-AFDB-9345C5149A4C}" srcOrd="4" destOrd="0" presId="urn:microsoft.com/office/officeart/2005/8/layout/matrix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4FBF0A9-6A3C-8245-85F0-6D8A624A41F1}" type="doc">
      <dgm:prSet loTypeId="urn:microsoft.com/office/officeart/2005/8/layout/target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6116BEBA-D17F-E540-A44D-BD10FD22B384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La malrotación es un fallo de la rotación y fijación peritoneal del intestino medio primitivo en la 10ma semana de EG.</a:t>
          </a:r>
        </a:p>
      </dgm:t>
    </dgm:pt>
    <dgm:pt modelId="{BC7C6002-EA38-2747-B69E-5CA6D21576F4}" type="parTrans" cxnId="{914A7341-9D54-5646-85B3-B3B2A14146EC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7F5333BE-545D-4645-8101-37753D307BF7}" type="sibTrans" cxnId="{914A7341-9D54-5646-85B3-B3B2A14146EC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43C128F1-842B-C249-8A0C-D0006B23540B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Se pueden producir obstrucciones por bandas peritoneales que cruzan el duodeno hasta el ciego.</a:t>
          </a:r>
        </a:p>
      </dgm:t>
    </dgm:pt>
    <dgm:pt modelId="{1EE7CB6D-57D3-FE4D-B508-4A8FD3F6462B}" type="parTrans" cxnId="{A4093770-6A18-7148-8A01-D8C3C36B4176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401BD35B-E73B-9643-831C-FAEC2637272C}" type="sibTrans" cxnId="{A4093770-6A18-7148-8A01-D8C3C36B4176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225F7AD5-92D7-6A48-851A-E6A22BA56ECC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Volvulación por presencia de un mesenterio muy móvil y sin fijación.</a:t>
          </a:r>
        </a:p>
      </dgm:t>
    </dgm:pt>
    <dgm:pt modelId="{F1225AC0-07C3-984A-833A-55740F739205}" type="parTrans" cxnId="{9169B6C3-BD23-0A4F-AEC9-1D1E865BAD75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15E0F033-5C80-E047-9F88-579F49482D9C}" type="sibTrans" cxnId="{9169B6C3-BD23-0A4F-AEC9-1D1E865BAD75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A1B5FC09-FDF9-D147-A64C-7EE1E7371B8F}" type="pres">
      <dgm:prSet presAssocID="{E4FBF0A9-6A3C-8245-85F0-6D8A624A41F1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76F5E3A8-4427-E24E-93D4-6E9464267386}" type="pres">
      <dgm:prSet presAssocID="{6116BEBA-D17F-E540-A44D-BD10FD22B384}" presName="circle1" presStyleLbl="node1" presStyleIdx="0" presStyleCnt="3"/>
      <dgm:spPr/>
    </dgm:pt>
    <dgm:pt modelId="{18108EB8-39C0-DB48-85E8-1A71F52C7FCF}" type="pres">
      <dgm:prSet presAssocID="{6116BEBA-D17F-E540-A44D-BD10FD22B384}" presName="space" presStyleCnt="0"/>
      <dgm:spPr/>
    </dgm:pt>
    <dgm:pt modelId="{9B573D8A-A797-0B46-928F-3F58945BB79A}" type="pres">
      <dgm:prSet presAssocID="{6116BEBA-D17F-E540-A44D-BD10FD22B384}" presName="rect1" presStyleLbl="alignAcc1" presStyleIdx="0" presStyleCnt="3"/>
      <dgm:spPr/>
    </dgm:pt>
    <dgm:pt modelId="{20DB24F9-88BB-374D-A67C-753A79C87F2C}" type="pres">
      <dgm:prSet presAssocID="{43C128F1-842B-C249-8A0C-D0006B23540B}" presName="vertSpace2" presStyleLbl="node1" presStyleIdx="0" presStyleCnt="3"/>
      <dgm:spPr/>
    </dgm:pt>
    <dgm:pt modelId="{A96B1AAE-18AC-FC4C-8824-032FEF4F7F70}" type="pres">
      <dgm:prSet presAssocID="{43C128F1-842B-C249-8A0C-D0006B23540B}" presName="circle2" presStyleLbl="node1" presStyleIdx="1" presStyleCnt="3"/>
      <dgm:spPr/>
    </dgm:pt>
    <dgm:pt modelId="{99F48297-7116-EA4D-8A30-607949C7FEFE}" type="pres">
      <dgm:prSet presAssocID="{43C128F1-842B-C249-8A0C-D0006B23540B}" presName="rect2" presStyleLbl="alignAcc1" presStyleIdx="1" presStyleCnt="3"/>
      <dgm:spPr/>
    </dgm:pt>
    <dgm:pt modelId="{3DB8ED64-8D91-894F-A59F-FD23931709B1}" type="pres">
      <dgm:prSet presAssocID="{225F7AD5-92D7-6A48-851A-E6A22BA56ECC}" presName="vertSpace3" presStyleLbl="node1" presStyleIdx="1" presStyleCnt="3"/>
      <dgm:spPr/>
    </dgm:pt>
    <dgm:pt modelId="{B8B7D66C-9BA4-D441-9BB4-5063C74BD7A4}" type="pres">
      <dgm:prSet presAssocID="{225F7AD5-92D7-6A48-851A-E6A22BA56ECC}" presName="circle3" presStyleLbl="node1" presStyleIdx="2" presStyleCnt="3"/>
      <dgm:spPr/>
    </dgm:pt>
    <dgm:pt modelId="{F3935D8A-9580-DC41-A5EA-BFAA6AD69113}" type="pres">
      <dgm:prSet presAssocID="{225F7AD5-92D7-6A48-851A-E6A22BA56ECC}" presName="rect3" presStyleLbl="alignAcc1" presStyleIdx="2" presStyleCnt="3"/>
      <dgm:spPr/>
    </dgm:pt>
    <dgm:pt modelId="{A991FE93-C438-DC4C-9752-AD54DDC4FB72}" type="pres">
      <dgm:prSet presAssocID="{6116BEBA-D17F-E540-A44D-BD10FD22B384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B5A550C0-36E3-2B41-8633-40BADECA3732}" type="pres">
      <dgm:prSet presAssocID="{43C128F1-842B-C249-8A0C-D0006B23540B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BF661FE3-8A1A-454E-A959-DC9D601E808D}" type="pres">
      <dgm:prSet presAssocID="{225F7AD5-92D7-6A48-851A-E6A22BA56ECC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4239FF02-8CF0-0B47-B829-881B540CC24D}" type="presOf" srcId="{E4FBF0A9-6A3C-8245-85F0-6D8A624A41F1}" destId="{A1B5FC09-FDF9-D147-A64C-7EE1E7371B8F}" srcOrd="0" destOrd="0" presId="urn:microsoft.com/office/officeart/2005/8/layout/target3"/>
    <dgm:cxn modelId="{1C9DC909-2E49-5341-BFD6-79595402D631}" type="presOf" srcId="{225F7AD5-92D7-6A48-851A-E6A22BA56ECC}" destId="{F3935D8A-9580-DC41-A5EA-BFAA6AD69113}" srcOrd="0" destOrd="0" presId="urn:microsoft.com/office/officeart/2005/8/layout/target3"/>
    <dgm:cxn modelId="{7FBE0221-BD07-8E42-ADA6-A238F2BE0C0A}" type="presOf" srcId="{6116BEBA-D17F-E540-A44D-BD10FD22B384}" destId="{9B573D8A-A797-0B46-928F-3F58945BB79A}" srcOrd="0" destOrd="0" presId="urn:microsoft.com/office/officeart/2005/8/layout/target3"/>
    <dgm:cxn modelId="{914A7341-9D54-5646-85B3-B3B2A14146EC}" srcId="{E4FBF0A9-6A3C-8245-85F0-6D8A624A41F1}" destId="{6116BEBA-D17F-E540-A44D-BD10FD22B384}" srcOrd="0" destOrd="0" parTransId="{BC7C6002-EA38-2747-B69E-5CA6D21576F4}" sibTransId="{7F5333BE-545D-4645-8101-37753D307BF7}"/>
    <dgm:cxn modelId="{94AF5948-6F20-AC44-881C-C529A476ED11}" type="presOf" srcId="{6116BEBA-D17F-E540-A44D-BD10FD22B384}" destId="{A991FE93-C438-DC4C-9752-AD54DDC4FB72}" srcOrd="1" destOrd="0" presId="urn:microsoft.com/office/officeart/2005/8/layout/target3"/>
    <dgm:cxn modelId="{433BAB4B-025F-F14C-AEF3-51908970BDC5}" type="presOf" srcId="{43C128F1-842B-C249-8A0C-D0006B23540B}" destId="{B5A550C0-36E3-2B41-8633-40BADECA3732}" srcOrd="1" destOrd="0" presId="urn:microsoft.com/office/officeart/2005/8/layout/target3"/>
    <dgm:cxn modelId="{A4093770-6A18-7148-8A01-D8C3C36B4176}" srcId="{E4FBF0A9-6A3C-8245-85F0-6D8A624A41F1}" destId="{43C128F1-842B-C249-8A0C-D0006B23540B}" srcOrd="1" destOrd="0" parTransId="{1EE7CB6D-57D3-FE4D-B508-4A8FD3F6462B}" sibTransId="{401BD35B-E73B-9643-831C-FAEC2637272C}"/>
    <dgm:cxn modelId="{7D4AFBAC-56C6-064A-89C2-15B867EB295C}" type="presOf" srcId="{225F7AD5-92D7-6A48-851A-E6A22BA56ECC}" destId="{BF661FE3-8A1A-454E-A959-DC9D601E808D}" srcOrd="1" destOrd="0" presId="urn:microsoft.com/office/officeart/2005/8/layout/target3"/>
    <dgm:cxn modelId="{9169B6C3-BD23-0A4F-AEC9-1D1E865BAD75}" srcId="{E4FBF0A9-6A3C-8245-85F0-6D8A624A41F1}" destId="{225F7AD5-92D7-6A48-851A-E6A22BA56ECC}" srcOrd="2" destOrd="0" parTransId="{F1225AC0-07C3-984A-833A-55740F739205}" sibTransId="{15E0F033-5C80-E047-9F88-579F49482D9C}"/>
    <dgm:cxn modelId="{B60FE9C3-3C6E-7446-862A-B46E677DB3A9}" type="presOf" srcId="{43C128F1-842B-C249-8A0C-D0006B23540B}" destId="{99F48297-7116-EA4D-8A30-607949C7FEFE}" srcOrd="0" destOrd="0" presId="urn:microsoft.com/office/officeart/2005/8/layout/target3"/>
    <dgm:cxn modelId="{2BB37344-6381-1641-B3EB-D55533D78C5B}" type="presParOf" srcId="{A1B5FC09-FDF9-D147-A64C-7EE1E7371B8F}" destId="{76F5E3A8-4427-E24E-93D4-6E9464267386}" srcOrd="0" destOrd="0" presId="urn:microsoft.com/office/officeart/2005/8/layout/target3"/>
    <dgm:cxn modelId="{8025E1F7-2239-7143-AB8B-0FFC6D90E2E6}" type="presParOf" srcId="{A1B5FC09-FDF9-D147-A64C-7EE1E7371B8F}" destId="{18108EB8-39C0-DB48-85E8-1A71F52C7FCF}" srcOrd="1" destOrd="0" presId="urn:microsoft.com/office/officeart/2005/8/layout/target3"/>
    <dgm:cxn modelId="{77D3E942-4A06-5648-89BF-CB38B55190E5}" type="presParOf" srcId="{A1B5FC09-FDF9-D147-A64C-7EE1E7371B8F}" destId="{9B573D8A-A797-0B46-928F-3F58945BB79A}" srcOrd="2" destOrd="0" presId="urn:microsoft.com/office/officeart/2005/8/layout/target3"/>
    <dgm:cxn modelId="{9810068A-6BE9-1B41-B753-CC9BCDF463A3}" type="presParOf" srcId="{A1B5FC09-FDF9-D147-A64C-7EE1E7371B8F}" destId="{20DB24F9-88BB-374D-A67C-753A79C87F2C}" srcOrd="3" destOrd="0" presId="urn:microsoft.com/office/officeart/2005/8/layout/target3"/>
    <dgm:cxn modelId="{6FBF78D4-EDB8-214F-A18D-6B8460B25A63}" type="presParOf" srcId="{A1B5FC09-FDF9-D147-A64C-7EE1E7371B8F}" destId="{A96B1AAE-18AC-FC4C-8824-032FEF4F7F70}" srcOrd="4" destOrd="0" presId="urn:microsoft.com/office/officeart/2005/8/layout/target3"/>
    <dgm:cxn modelId="{E52B842A-9576-1A4B-9900-749C62359CD5}" type="presParOf" srcId="{A1B5FC09-FDF9-D147-A64C-7EE1E7371B8F}" destId="{99F48297-7116-EA4D-8A30-607949C7FEFE}" srcOrd="5" destOrd="0" presId="urn:microsoft.com/office/officeart/2005/8/layout/target3"/>
    <dgm:cxn modelId="{F4612B57-CBC2-F840-B7A0-822C975CD675}" type="presParOf" srcId="{A1B5FC09-FDF9-D147-A64C-7EE1E7371B8F}" destId="{3DB8ED64-8D91-894F-A59F-FD23931709B1}" srcOrd="6" destOrd="0" presId="urn:microsoft.com/office/officeart/2005/8/layout/target3"/>
    <dgm:cxn modelId="{7B19A2FC-0CC2-8542-AB27-727A7B14ACE3}" type="presParOf" srcId="{A1B5FC09-FDF9-D147-A64C-7EE1E7371B8F}" destId="{B8B7D66C-9BA4-D441-9BB4-5063C74BD7A4}" srcOrd="7" destOrd="0" presId="urn:microsoft.com/office/officeart/2005/8/layout/target3"/>
    <dgm:cxn modelId="{6345309C-491A-3E43-AD81-95E6C7140702}" type="presParOf" srcId="{A1B5FC09-FDF9-D147-A64C-7EE1E7371B8F}" destId="{F3935D8A-9580-DC41-A5EA-BFAA6AD69113}" srcOrd="8" destOrd="0" presId="urn:microsoft.com/office/officeart/2005/8/layout/target3"/>
    <dgm:cxn modelId="{2DB6E9D5-976D-274B-87B9-E52140B743D4}" type="presParOf" srcId="{A1B5FC09-FDF9-D147-A64C-7EE1E7371B8F}" destId="{A991FE93-C438-DC4C-9752-AD54DDC4FB72}" srcOrd="9" destOrd="0" presId="urn:microsoft.com/office/officeart/2005/8/layout/target3"/>
    <dgm:cxn modelId="{BF19C071-546A-B94F-BEB5-85A6263959E5}" type="presParOf" srcId="{A1B5FC09-FDF9-D147-A64C-7EE1E7371B8F}" destId="{B5A550C0-36E3-2B41-8633-40BADECA3732}" srcOrd="10" destOrd="0" presId="urn:microsoft.com/office/officeart/2005/8/layout/target3"/>
    <dgm:cxn modelId="{FF9676BC-F34E-064F-851E-054ED417516E}" type="presParOf" srcId="{A1B5FC09-FDF9-D147-A64C-7EE1E7371B8F}" destId="{BF661FE3-8A1A-454E-A959-DC9D601E808D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C325F97-B573-4B42-9986-74182C5DFD43}" type="doc">
      <dgm:prSet loTypeId="urn:microsoft.com/office/officeart/2009/3/layout/StepUpProcess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96E4A7FC-D17E-4346-A5DC-30F32FB0E2E0}">
      <dgm:prSet custT="1"/>
      <dgm:spPr/>
      <dgm:t>
        <a:bodyPr/>
        <a:lstStyle/>
        <a:p>
          <a:r>
            <a:rPr lang="es-CO" sz="1400" dirty="0">
              <a:solidFill>
                <a:srgbClr val="152B48"/>
              </a:solidFill>
              <a:latin typeface="Montserrat" pitchFamily="2" charset="77"/>
            </a:rPr>
            <a:t>La manifestación más grave es la volvulación de todo el intestino delgado, con riesgo de necrosis intestinal extensa.</a:t>
          </a:r>
        </a:p>
      </dgm:t>
    </dgm:pt>
    <dgm:pt modelId="{E604362D-908F-D24E-85AC-0B2CC0926387}" type="parTrans" cxnId="{6E1D009C-DCB8-3949-80AD-D116534B492C}">
      <dgm:prSet/>
      <dgm:spPr/>
      <dgm:t>
        <a:bodyPr/>
        <a:lstStyle/>
        <a:p>
          <a:endParaRPr lang="es-ES" sz="1400">
            <a:solidFill>
              <a:srgbClr val="152B48"/>
            </a:solidFill>
            <a:latin typeface="Montserrat" pitchFamily="2" charset="77"/>
          </a:endParaRPr>
        </a:p>
      </dgm:t>
    </dgm:pt>
    <dgm:pt modelId="{40610103-ED98-A54D-B2AC-A4E27988AD84}" type="sibTrans" cxnId="{6E1D009C-DCB8-3949-80AD-D116534B492C}">
      <dgm:prSet/>
      <dgm:spPr/>
      <dgm:t>
        <a:bodyPr/>
        <a:lstStyle/>
        <a:p>
          <a:endParaRPr lang="es-ES" sz="1400">
            <a:solidFill>
              <a:srgbClr val="152B48"/>
            </a:solidFill>
            <a:latin typeface="Montserrat" pitchFamily="2" charset="77"/>
          </a:endParaRPr>
        </a:p>
      </dgm:t>
    </dgm:pt>
    <dgm:pt modelId="{0EA452AC-7ED2-1F44-839E-19E9AFD0D197}">
      <dgm:prSet custT="1"/>
      <dgm:spPr/>
      <dgm:t>
        <a:bodyPr/>
        <a:lstStyle/>
        <a:p>
          <a:r>
            <a:rPr lang="es-CO" sz="1400" dirty="0">
              <a:solidFill>
                <a:srgbClr val="152B48"/>
              </a:solidFill>
              <a:latin typeface="Montserrat" pitchFamily="2" charset="77"/>
            </a:rPr>
            <a:t>Se manifiesta con vómito desde el nacimiento.</a:t>
          </a:r>
        </a:p>
      </dgm:t>
    </dgm:pt>
    <dgm:pt modelId="{BC405AA6-FD49-6E45-9D1D-6A0D2B1736E8}" type="parTrans" cxnId="{4D143B49-CEA2-F04B-B9D8-2A8D57734E8E}">
      <dgm:prSet/>
      <dgm:spPr/>
      <dgm:t>
        <a:bodyPr/>
        <a:lstStyle/>
        <a:p>
          <a:endParaRPr lang="es-ES" sz="1400">
            <a:solidFill>
              <a:srgbClr val="152B48"/>
            </a:solidFill>
            <a:latin typeface="Montserrat" pitchFamily="2" charset="77"/>
          </a:endParaRPr>
        </a:p>
      </dgm:t>
    </dgm:pt>
    <dgm:pt modelId="{CE7F27B6-AD24-F742-AFD7-19DFCB373CEA}" type="sibTrans" cxnId="{4D143B49-CEA2-F04B-B9D8-2A8D57734E8E}">
      <dgm:prSet/>
      <dgm:spPr/>
      <dgm:t>
        <a:bodyPr/>
        <a:lstStyle/>
        <a:p>
          <a:endParaRPr lang="es-ES" sz="1400">
            <a:solidFill>
              <a:srgbClr val="152B48"/>
            </a:solidFill>
            <a:latin typeface="Montserrat" pitchFamily="2" charset="77"/>
          </a:endParaRPr>
        </a:p>
      </dgm:t>
    </dgm:pt>
    <dgm:pt modelId="{0E65659B-E551-C548-B84A-95A053C4E8E8}">
      <dgm:prSet custT="1"/>
      <dgm:spPr/>
      <dgm:t>
        <a:bodyPr/>
        <a:lstStyle/>
        <a:p>
          <a:r>
            <a:rPr lang="es-CO" sz="1400" dirty="0">
              <a:solidFill>
                <a:srgbClr val="152B48"/>
              </a:solidFill>
              <a:latin typeface="Montserrat" pitchFamily="2" charset="77"/>
            </a:rPr>
            <a:t>Los rayos X con medio de contraste baritado pueden identificar la rotación incompleta del asa duodenal, yeyuno del lado derecho o la presencia del vólvulo.</a:t>
          </a:r>
        </a:p>
      </dgm:t>
    </dgm:pt>
    <dgm:pt modelId="{43A22E92-0E5E-FD40-9AF5-B6909078610C}" type="parTrans" cxnId="{AE823CE5-3422-ED49-8AC3-6C0E9A0665D3}">
      <dgm:prSet/>
      <dgm:spPr/>
      <dgm:t>
        <a:bodyPr/>
        <a:lstStyle/>
        <a:p>
          <a:endParaRPr lang="es-ES" sz="1400">
            <a:solidFill>
              <a:srgbClr val="152B48"/>
            </a:solidFill>
            <a:latin typeface="Montserrat" pitchFamily="2" charset="77"/>
          </a:endParaRPr>
        </a:p>
      </dgm:t>
    </dgm:pt>
    <dgm:pt modelId="{33311809-9C5D-AA40-9860-AA65ED07BCB3}" type="sibTrans" cxnId="{AE823CE5-3422-ED49-8AC3-6C0E9A0665D3}">
      <dgm:prSet/>
      <dgm:spPr/>
      <dgm:t>
        <a:bodyPr/>
        <a:lstStyle/>
        <a:p>
          <a:endParaRPr lang="es-ES" sz="1400">
            <a:solidFill>
              <a:srgbClr val="152B48"/>
            </a:solidFill>
            <a:latin typeface="Montserrat" pitchFamily="2" charset="77"/>
          </a:endParaRPr>
        </a:p>
      </dgm:t>
    </dgm:pt>
    <dgm:pt modelId="{B1B28D81-C943-1F43-A436-5F738D23E2AD}">
      <dgm:prSet custT="1"/>
      <dgm:spPr/>
      <dgm:t>
        <a:bodyPr/>
        <a:lstStyle/>
        <a:p>
          <a:r>
            <a:rPr lang="es-CO" sz="1400" dirty="0">
              <a:solidFill>
                <a:srgbClr val="152B48"/>
              </a:solidFill>
              <a:latin typeface="Montserrat" pitchFamily="2" charset="77"/>
            </a:rPr>
            <a:t>El manejo es quirúrgico siempre.</a:t>
          </a:r>
        </a:p>
      </dgm:t>
    </dgm:pt>
    <dgm:pt modelId="{ED904469-96DA-DC46-910A-9A07E23E71AC}" type="parTrans" cxnId="{A98BC723-4D08-F44B-A9FF-9D7B8EB47181}">
      <dgm:prSet/>
      <dgm:spPr/>
      <dgm:t>
        <a:bodyPr/>
        <a:lstStyle/>
        <a:p>
          <a:endParaRPr lang="es-ES" sz="1400">
            <a:solidFill>
              <a:srgbClr val="152B48"/>
            </a:solidFill>
            <a:latin typeface="Montserrat" pitchFamily="2" charset="77"/>
          </a:endParaRPr>
        </a:p>
      </dgm:t>
    </dgm:pt>
    <dgm:pt modelId="{C5772DDD-389A-E646-A7D2-B3E03A4C0718}" type="sibTrans" cxnId="{A98BC723-4D08-F44B-A9FF-9D7B8EB47181}">
      <dgm:prSet/>
      <dgm:spPr/>
      <dgm:t>
        <a:bodyPr/>
        <a:lstStyle/>
        <a:p>
          <a:endParaRPr lang="es-ES" sz="1400">
            <a:solidFill>
              <a:srgbClr val="152B48"/>
            </a:solidFill>
            <a:latin typeface="Montserrat" pitchFamily="2" charset="77"/>
          </a:endParaRPr>
        </a:p>
      </dgm:t>
    </dgm:pt>
    <dgm:pt modelId="{1F2EDC17-B622-124A-B5B4-9DBE15F1F6A7}" type="pres">
      <dgm:prSet presAssocID="{5C325F97-B573-4B42-9986-74182C5DFD43}" presName="rootnode" presStyleCnt="0">
        <dgm:presLayoutVars>
          <dgm:chMax/>
          <dgm:chPref/>
          <dgm:dir/>
          <dgm:animLvl val="lvl"/>
        </dgm:presLayoutVars>
      </dgm:prSet>
      <dgm:spPr/>
    </dgm:pt>
    <dgm:pt modelId="{DC5B8B24-1A62-4F42-BDB4-0ABEA4E539C2}" type="pres">
      <dgm:prSet presAssocID="{96E4A7FC-D17E-4346-A5DC-30F32FB0E2E0}" presName="composite" presStyleCnt="0"/>
      <dgm:spPr/>
    </dgm:pt>
    <dgm:pt modelId="{031B78EA-BB91-2F4A-9064-B86E81268AD3}" type="pres">
      <dgm:prSet presAssocID="{96E4A7FC-D17E-4346-A5DC-30F32FB0E2E0}" presName="LShape" presStyleLbl="alignNode1" presStyleIdx="0" presStyleCnt="7"/>
      <dgm:spPr/>
    </dgm:pt>
    <dgm:pt modelId="{31778574-4C81-CE43-8180-A7B52812FE28}" type="pres">
      <dgm:prSet presAssocID="{96E4A7FC-D17E-4346-A5DC-30F32FB0E2E0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59E4D53E-DE3E-5444-92A0-0E0C96DE34B8}" type="pres">
      <dgm:prSet presAssocID="{96E4A7FC-D17E-4346-A5DC-30F32FB0E2E0}" presName="Triangle" presStyleLbl="alignNode1" presStyleIdx="1" presStyleCnt="7"/>
      <dgm:spPr/>
    </dgm:pt>
    <dgm:pt modelId="{A6A65FD4-160E-8744-A81B-0D4319E64546}" type="pres">
      <dgm:prSet presAssocID="{40610103-ED98-A54D-B2AC-A4E27988AD84}" presName="sibTrans" presStyleCnt="0"/>
      <dgm:spPr/>
    </dgm:pt>
    <dgm:pt modelId="{366C86FC-1FDC-7340-B8C3-16F01A08D8F5}" type="pres">
      <dgm:prSet presAssocID="{40610103-ED98-A54D-B2AC-A4E27988AD84}" presName="space" presStyleCnt="0"/>
      <dgm:spPr/>
    </dgm:pt>
    <dgm:pt modelId="{F3EA7092-525D-D844-986A-9BFE358CDAD3}" type="pres">
      <dgm:prSet presAssocID="{0EA452AC-7ED2-1F44-839E-19E9AFD0D197}" presName="composite" presStyleCnt="0"/>
      <dgm:spPr/>
    </dgm:pt>
    <dgm:pt modelId="{4C510FFE-590B-5243-8B1A-14457E87CB45}" type="pres">
      <dgm:prSet presAssocID="{0EA452AC-7ED2-1F44-839E-19E9AFD0D197}" presName="LShape" presStyleLbl="alignNode1" presStyleIdx="2" presStyleCnt="7"/>
      <dgm:spPr/>
    </dgm:pt>
    <dgm:pt modelId="{FA2E8644-D66E-D440-90D9-BA8851ACB8E5}" type="pres">
      <dgm:prSet presAssocID="{0EA452AC-7ED2-1F44-839E-19E9AFD0D197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C1EFB202-C14F-354B-BB0A-D661FF0AFF69}" type="pres">
      <dgm:prSet presAssocID="{0EA452AC-7ED2-1F44-839E-19E9AFD0D197}" presName="Triangle" presStyleLbl="alignNode1" presStyleIdx="3" presStyleCnt="7"/>
      <dgm:spPr/>
    </dgm:pt>
    <dgm:pt modelId="{1D8E8DC2-73E2-4A4A-B1DE-ACDE58891E5C}" type="pres">
      <dgm:prSet presAssocID="{CE7F27B6-AD24-F742-AFD7-19DFCB373CEA}" presName="sibTrans" presStyleCnt="0"/>
      <dgm:spPr/>
    </dgm:pt>
    <dgm:pt modelId="{55F1829A-612D-5C40-9033-D2A922534D6C}" type="pres">
      <dgm:prSet presAssocID="{CE7F27B6-AD24-F742-AFD7-19DFCB373CEA}" presName="space" presStyleCnt="0"/>
      <dgm:spPr/>
    </dgm:pt>
    <dgm:pt modelId="{C1621DBE-8A23-6044-B6F1-13986AD130B3}" type="pres">
      <dgm:prSet presAssocID="{0E65659B-E551-C548-B84A-95A053C4E8E8}" presName="composite" presStyleCnt="0"/>
      <dgm:spPr/>
    </dgm:pt>
    <dgm:pt modelId="{BE5AD821-A51B-1144-AFE9-2DA378CF22F5}" type="pres">
      <dgm:prSet presAssocID="{0E65659B-E551-C548-B84A-95A053C4E8E8}" presName="LShape" presStyleLbl="alignNode1" presStyleIdx="4" presStyleCnt="7"/>
      <dgm:spPr/>
    </dgm:pt>
    <dgm:pt modelId="{3854A6A1-02A5-D74F-81FC-C2B537C9FAB1}" type="pres">
      <dgm:prSet presAssocID="{0E65659B-E551-C548-B84A-95A053C4E8E8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80665796-1891-DB4B-9D6A-A79E64604D31}" type="pres">
      <dgm:prSet presAssocID="{0E65659B-E551-C548-B84A-95A053C4E8E8}" presName="Triangle" presStyleLbl="alignNode1" presStyleIdx="5" presStyleCnt="7"/>
      <dgm:spPr/>
    </dgm:pt>
    <dgm:pt modelId="{66FB4EBB-4F51-E84B-97E3-BA87EFF30BFB}" type="pres">
      <dgm:prSet presAssocID="{33311809-9C5D-AA40-9860-AA65ED07BCB3}" presName="sibTrans" presStyleCnt="0"/>
      <dgm:spPr/>
    </dgm:pt>
    <dgm:pt modelId="{AE6137A4-3C18-F945-B604-E7B855AFDA17}" type="pres">
      <dgm:prSet presAssocID="{33311809-9C5D-AA40-9860-AA65ED07BCB3}" presName="space" presStyleCnt="0"/>
      <dgm:spPr/>
    </dgm:pt>
    <dgm:pt modelId="{B01C7DB3-A22F-3841-BBFF-75ABC4D51EE9}" type="pres">
      <dgm:prSet presAssocID="{B1B28D81-C943-1F43-A436-5F738D23E2AD}" presName="composite" presStyleCnt="0"/>
      <dgm:spPr/>
    </dgm:pt>
    <dgm:pt modelId="{4CFB1BC3-0789-0649-8DAF-D2E58B382EE9}" type="pres">
      <dgm:prSet presAssocID="{B1B28D81-C943-1F43-A436-5F738D23E2AD}" presName="LShape" presStyleLbl="alignNode1" presStyleIdx="6" presStyleCnt="7"/>
      <dgm:spPr/>
    </dgm:pt>
    <dgm:pt modelId="{87C174D7-3669-CE42-B9B0-63CC2BA2F562}" type="pres">
      <dgm:prSet presAssocID="{B1B28D81-C943-1F43-A436-5F738D23E2AD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C4292416-8143-F44F-9ACE-1C32D5634557}" type="presOf" srcId="{0EA452AC-7ED2-1F44-839E-19E9AFD0D197}" destId="{FA2E8644-D66E-D440-90D9-BA8851ACB8E5}" srcOrd="0" destOrd="0" presId="urn:microsoft.com/office/officeart/2009/3/layout/StepUpProcess"/>
    <dgm:cxn modelId="{A98BC723-4D08-F44B-A9FF-9D7B8EB47181}" srcId="{5C325F97-B573-4B42-9986-74182C5DFD43}" destId="{B1B28D81-C943-1F43-A436-5F738D23E2AD}" srcOrd="3" destOrd="0" parTransId="{ED904469-96DA-DC46-910A-9A07E23E71AC}" sibTransId="{C5772DDD-389A-E646-A7D2-B3E03A4C0718}"/>
    <dgm:cxn modelId="{4D143B49-CEA2-F04B-B9D8-2A8D57734E8E}" srcId="{5C325F97-B573-4B42-9986-74182C5DFD43}" destId="{0EA452AC-7ED2-1F44-839E-19E9AFD0D197}" srcOrd="1" destOrd="0" parTransId="{BC405AA6-FD49-6E45-9D1D-6A0D2B1736E8}" sibTransId="{CE7F27B6-AD24-F742-AFD7-19DFCB373CEA}"/>
    <dgm:cxn modelId="{97FFF671-7F78-6541-B0A1-2B3CE6406C6E}" type="presOf" srcId="{0E65659B-E551-C548-B84A-95A053C4E8E8}" destId="{3854A6A1-02A5-D74F-81FC-C2B537C9FAB1}" srcOrd="0" destOrd="0" presId="urn:microsoft.com/office/officeart/2009/3/layout/StepUpProcess"/>
    <dgm:cxn modelId="{6E1D009C-DCB8-3949-80AD-D116534B492C}" srcId="{5C325F97-B573-4B42-9986-74182C5DFD43}" destId="{96E4A7FC-D17E-4346-A5DC-30F32FB0E2E0}" srcOrd="0" destOrd="0" parTransId="{E604362D-908F-D24E-85AC-0B2CC0926387}" sibTransId="{40610103-ED98-A54D-B2AC-A4E27988AD84}"/>
    <dgm:cxn modelId="{409FA2B1-1025-EB48-B8BC-CD8929C874C7}" type="presOf" srcId="{B1B28D81-C943-1F43-A436-5F738D23E2AD}" destId="{87C174D7-3669-CE42-B9B0-63CC2BA2F562}" srcOrd="0" destOrd="0" presId="urn:microsoft.com/office/officeart/2009/3/layout/StepUpProcess"/>
    <dgm:cxn modelId="{C1DCCCB2-06E4-CB4C-8C3B-B2D6A3AA41D8}" type="presOf" srcId="{96E4A7FC-D17E-4346-A5DC-30F32FB0E2E0}" destId="{31778574-4C81-CE43-8180-A7B52812FE28}" srcOrd="0" destOrd="0" presId="urn:microsoft.com/office/officeart/2009/3/layout/StepUpProcess"/>
    <dgm:cxn modelId="{5377DFC2-9CD3-FC4A-BFB9-56042B883C20}" type="presOf" srcId="{5C325F97-B573-4B42-9986-74182C5DFD43}" destId="{1F2EDC17-B622-124A-B5B4-9DBE15F1F6A7}" srcOrd="0" destOrd="0" presId="urn:microsoft.com/office/officeart/2009/3/layout/StepUpProcess"/>
    <dgm:cxn modelId="{AE823CE5-3422-ED49-8AC3-6C0E9A0665D3}" srcId="{5C325F97-B573-4B42-9986-74182C5DFD43}" destId="{0E65659B-E551-C548-B84A-95A053C4E8E8}" srcOrd="2" destOrd="0" parTransId="{43A22E92-0E5E-FD40-9AF5-B6909078610C}" sibTransId="{33311809-9C5D-AA40-9860-AA65ED07BCB3}"/>
    <dgm:cxn modelId="{156B61DC-A3F9-CD45-9038-F9B9B6E25B18}" type="presParOf" srcId="{1F2EDC17-B622-124A-B5B4-9DBE15F1F6A7}" destId="{DC5B8B24-1A62-4F42-BDB4-0ABEA4E539C2}" srcOrd="0" destOrd="0" presId="urn:microsoft.com/office/officeart/2009/3/layout/StepUpProcess"/>
    <dgm:cxn modelId="{B1492375-8DD2-0F4C-8E4C-E6352A5995DF}" type="presParOf" srcId="{DC5B8B24-1A62-4F42-BDB4-0ABEA4E539C2}" destId="{031B78EA-BB91-2F4A-9064-B86E81268AD3}" srcOrd="0" destOrd="0" presId="urn:microsoft.com/office/officeart/2009/3/layout/StepUpProcess"/>
    <dgm:cxn modelId="{0E635F18-33A6-424A-B82B-36DFB9A6A6D8}" type="presParOf" srcId="{DC5B8B24-1A62-4F42-BDB4-0ABEA4E539C2}" destId="{31778574-4C81-CE43-8180-A7B52812FE28}" srcOrd="1" destOrd="0" presId="urn:microsoft.com/office/officeart/2009/3/layout/StepUpProcess"/>
    <dgm:cxn modelId="{55953D64-284F-AE46-BC5A-2F607A7656AA}" type="presParOf" srcId="{DC5B8B24-1A62-4F42-BDB4-0ABEA4E539C2}" destId="{59E4D53E-DE3E-5444-92A0-0E0C96DE34B8}" srcOrd="2" destOrd="0" presId="urn:microsoft.com/office/officeart/2009/3/layout/StepUpProcess"/>
    <dgm:cxn modelId="{C604E2B7-2387-C347-8A25-228614D826A4}" type="presParOf" srcId="{1F2EDC17-B622-124A-B5B4-9DBE15F1F6A7}" destId="{A6A65FD4-160E-8744-A81B-0D4319E64546}" srcOrd="1" destOrd="0" presId="urn:microsoft.com/office/officeart/2009/3/layout/StepUpProcess"/>
    <dgm:cxn modelId="{2F72BE2A-258D-2E4A-97A6-B0D75375CF77}" type="presParOf" srcId="{A6A65FD4-160E-8744-A81B-0D4319E64546}" destId="{366C86FC-1FDC-7340-B8C3-16F01A08D8F5}" srcOrd="0" destOrd="0" presId="urn:microsoft.com/office/officeart/2009/3/layout/StepUpProcess"/>
    <dgm:cxn modelId="{5E82128E-EB3D-9049-BA99-ADA8C785B5BE}" type="presParOf" srcId="{1F2EDC17-B622-124A-B5B4-9DBE15F1F6A7}" destId="{F3EA7092-525D-D844-986A-9BFE358CDAD3}" srcOrd="2" destOrd="0" presId="urn:microsoft.com/office/officeart/2009/3/layout/StepUpProcess"/>
    <dgm:cxn modelId="{928DD094-EE14-1E44-8537-F3135B333899}" type="presParOf" srcId="{F3EA7092-525D-D844-986A-9BFE358CDAD3}" destId="{4C510FFE-590B-5243-8B1A-14457E87CB45}" srcOrd="0" destOrd="0" presId="urn:microsoft.com/office/officeart/2009/3/layout/StepUpProcess"/>
    <dgm:cxn modelId="{C530F978-DEE6-2446-89EB-167D78D3140A}" type="presParOf" srcId="{F3EA7092-525D-D844-986A-9BFE358CDAD3}" destId="{FA2E8644-D66E-D440-90D9-BA8851ACB8E5}" srcOrd="1" destOrd="0" presId="urn:microsoft.com/office/officeart/2009/3/layout/StepUpProcess"/>
    <dgm:cxn modelId="{6554EBBC-4718-4948-99A5-4950D276EDF5}" type="presParOf" srcId="{F3EA7092-525D-D844-986A-9BFE358CDAD3}" destId="{C1EFB202-C14F-354B-BB0A-D661FF0AFF69}" srcOrd="2" destOrd="0" presId="urn:microsoft.com/office/officeart/2009/3/layout/StepUpProcess"/>
    <dgm:cxn modelId="{D7098DA0-3F55-754A-A8EF-16004DFC602C}" type="presParOf" srcId="{1F2EDC17-B622-124A-B5B4-9DBE15F1F6A7}" destId="{1D8E8DC2-73E2-4A4A-B1DE-ACDE58891E5C}" srcOrd="3" destOrd="0" presId="urn:microsoft.com/office/officeart/2009/3/layout/StepUpProcess"/>
    <dgm:cxn modelId="{81168A3E-CE62-EC4E-ADAB-064D64EA1A05}" type="presParOf" srcId="{1D8E8DC2-73E2-4A4A-B1DE-ACDE58891E5C}" destId="{55F1829A-612D-5C40-9033-D2A922534D6C}" srcOrd="0" destOrd="0" presId="urn:microsoft.com/office/officeart/2009/3/layout/StepUpProcess"/>
    <dgm:cxn modelId="{A5ACA113-0E91-5541-9988-4BF353498289}" type="presParOf" srcId="{1F2EDC17-B622-124A-B5B4-9DBE15F1F6A7}" destId="{C1621DBE-8A23-6044-B6F1-13986AD130B3}" srcOrd="4" destOrd="0" presId="urn:microsoft.com/office/officeart/2009/3/layout/StepUpProcess"/>
    <dgm:cxn modelId="{991CFB17-C88F-A44B-9FBA-1E41E8FCBC29}" type="presParOf" srcId="{C1621DBE-8A23-6044-B6F1-13986AD130B3}" destId="{BE5AD821-A51B-1144-AFE9-2DA378CF22F5}" srcOrd="0" destOrd="0" presId="urn:microsoft.com/office/officeart/2009/3/layout/StepUpProcess"/>
    <dgm:cxn modelId="{FAAA24F5-8639-7541-BF99-D94F070BC14A}" type="presParOf" srcId="{C1621DBE-8A23-6044-B6F1-13986AD130B3}" destId="{3854A6A1-02A5-D74F-81FC-C2B537C9FAB1}" srcOrd="1" destOrd="0" presId="urn:microsoft.com/office/officeart/2009/3/layout/StepUpProcess"/>
    <dgm:cxn modelId="{F3967E6D-8E30-8644-86ED-D1BC22750504}" type="presParOf" srcId="{C1621DBE-8A23-6044-B6F1-13986AD130B3}" destId="{80665796-1891-DB4B-9D6A-A79E64604D31}" srcOrd="2" destOrd="0" presId="urn:microsoft.com/office/officeart/2009/3/layout/StepUpProcess"/>
    <dgm:cxn modelId="{323C72D1-2C95-1A4F-A3F2-DA3F6692DD5A}" type="presParOf" srcId="{1F2EDC17-B622-124A-B5B4-9DBE15F1F6A7}" destId="{66FB4EBB-4F51-E84B-97E3-BA87EFF30BFB}" srcOrd="5" destOrd="0" presId="urn:microsoft.com/office/officeart/2009/3/layout/StepUpProcess"/>
    <dgm:cxn modelId="{1309C53E-6933-9245-8772-608E1660667D}" type="presParOf" srcId="{66FB4EBB-4F51-E84B-97E3-BA87EFF30BFB}" destId="{AE6137A4-3C18-F945-B604-E7B855AFDA17}" srcOrd="0" destOrd="0" presId="urn:microsoft.com/office/officeart/2009/3/layout/StepUpProcess"/>
    <dgm:cxn modelId="{D607A9C7-33D9-F740-AB67-F27B1D5A8225}" type="presParOf" srcId="{1F2EDC17-B622-124A-B5B4-9DBE15F1F6A7}" destId="{B01C7DB3-A22F-3841-BBFF-75ABC4D51EE9}" srcOrd="6" destOrd="0" presId="urn:microsoft.com/office/officeart/2009/3/layout/StepUpProcess"/>
    <dgm:cxn modelId="{23C71F1C-8662-CA4F-9E03-D9B264FEC249}" type="presParOf" srcId="{B01C7DB3-A22F-3841-BBFF-75ABC4D51EE9}" destId="{4CFB1BC3-0789-0649-8DAF-D2E58B382EE9}" srcOrd="0" destOrd="0" presId="urn:microsoft.com/office/officeart/2009/3/layout/StepUpProcess"/>
    <dgm:cxn modelId="{E414842B-99CD-A74E-9DAC-5209AD226B12}" type="presParOf" srcId="{B01C7DB3-A22F-3841-BBFF-75ABC4D51EE9}" destId="{87C174D7-3669-CE42-B9B0-63CC2BA2F562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194DDDF-6D40-6E49-AA01-232C1F7B04B6}" type="doc">
      <dgm:prSet loTypeId="urn:microsoft.com/office/officeart/2005/8/layout/cycle2" loCatId="cycle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EAA54F73-64B3-F84E-9D18-0222CA3E0890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Las duplicaciones quísticas no siempre se comunican con la luz intestinal a diferencia de las tubulares que si lo hacen.</a:t>
          </a:r>
        </a:p>
      </dgm:t>
    </dgm:pt>
    <dgm:pt modelId="{911EA8BD-4483-1E4A-B317-0A4BF7F5C3C3}" type="parTrans" cxnId="{BCABF74C-B4CC-8147-8677-B6D36B0C9958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042320CD-BDBF-7E4F-A4B1-90A78C472983}" type="sibTrans" cxnId="{BCABF74C-B4CC-8147-8677-B6D36B0C9958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DBC90C59-C220-284C-ABB8-6D2FD2D875AD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La división puede ser completa o pueden separarse por una doble capa de epitelio.</a:t>
          </a:r>
        </a:p>
      </dgm:t>
    </dgm:pt>
    <dgm:pt modelId="{01834450-688E-BA4A-B68F-30B124CB682D}" type="parTrans" cxnId="{D5E37634-2B9B-4341-AC96-6A8000422532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59035A7E-EB72-0C42-8EE8-B898C5787436}" type="sibTrans" cxnId="{D5E37634-2B9B-4341-AC96-6A8000422532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2C0D36A2-DA7C-2E4E-AC9B-79240D4A76E6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Pueden contener mucosa gástrica etctópica.</a:t>
          </a:r>
        </a:p>
      </dgm:t>
    </dgm:pt>
    <dgm:pt modelId="{36D6968A-AAE5-6C46-97AC-7C6CFE70D25A}" type="parTrans" cxnId="{527491D0-0DFB-A94C-89DB-070A68F96541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3B0B90B2-84FA-3C42-A758-51C63893CD58}" type="sibTrans" cxnId="{527491D0-0DFB-A94C-89DB-070A68F96541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A82567D7-6512-9746-82F5-9ABA89D81F5E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Pueden ubicarse en cualquier parte del TGI ,pero son más frecuentes en el ID.</a:t>
          </a:r>
        </a:p>
      </dgm:t>
    </dgm:pt>
    <dgm:pt modelId="{C5961898-4295-B749-9DB5-9EED759A0401}" type="parTrans" cxnId="{B30AB260-83F3-6641-A546-E2AA1AD2DA36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E4ED5BD4-428A-B347-A3AD-BEEBE0C339DC}" type="sibTrans" cxnId="{B30AB260-83F3-6641-A546-E2AA1AD2DA36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38D8F2EF-FF07-2846-BDA8-F4AC22729425}" type="pres">
      <dgm:prSet presAssocID="{8194DDDF-6D40-6E49-AA01-232C1F7B04B6}" presName="cycle" presStyleCnt="0">
        <dgm:presLayoutVars>
          <dgm:dir/>
          <dgm:resizeHandles val="exact"/>
        </dgm:presLayoutVars>
      </dgm:prSet>
      <dgm:spPr/>
    </dgm:pt>
    <dgm:pt modelId="{F93A5D8C-802C-8C42-BD3C-D01D6960FE99}" type="pres">
      <dgm:prSet presAssocID="{EAA54F73-64B3-F84E-9D18-0222CA3E0890}" presName="node" presStyleLbl="node1" presStyleIdx="0" presStyleCnt="4">
        <dgm:presLayoutVars>
          <dgm:bulletEnabled val="1"/>
        </dgm:presLayoutVars>
      </dgm:prSet>
      <dgm:spPr/>
    </dgm:pt>
    <dgm:pt modelId="{13E6CCC3-4C2A-8B4C-9FFC-E7223B82E6E9}" type="pres">
      <dgm:prSet presAssocID="{042320CD-BDBF-7E4F-A4B1-90A78C472983}" presName="sibTrans" presStyleLbl="sibTrans2D1" presStyleIdx="0" presStyleCnt="4"/>
      <dgm:spPr/>
    </dgm:pt>
    <dgm:pt modelId="{E5A29096-9086-6D44-84B4-E38DB0F35786}" type="pres">
      <dgm:prSet presAssocID="{042320CD-BDBF-7E4F-A4B1-90A78C472983}" presName="connectorText" presStyleLbl="sibTrans2D1" presStyleIdx="0" presStyleCnt="4"/>
      <dgm:spPr/>
    </dgm:pt>
    <dgm:pt modelId="{99C9872A-8830-9F4D-A9C6-0D48A14FA155}" type="pres">
      <dgm:prSet presAssocID="{DBC90C59-C220-284C-ABB8-6D2FD2D875AD}" presName="node" presStyleLbl="node1" presStyleIdx="1" presStyleCnt="4">
        <dgm:presLayoutVars>
          <dgm:bulletEnabled val="1"/>
        </dgm:presLayoutVars>
      </dgm:prSet>
      <dgm:spPr/>
    </dgm:pt>
    <dgm:pt modelId="{A69BF743-2862-EC49-9524-272097C2CBFA}" type="pres">
      <dgm:prSet presAssocID="{59035A7E-EB72-0C42-8EE8-B898C5787436}" presName="sibTrans" presStyleLbl="sibTrans2D1" presStyleIdx="1" presStyleCnt="4"/>
      <dgm:spPr/>
    </dgm:pt>
    <dgm:pt modelId="{CCC41AFF-36A9-EA40-98A0-7795D9A0B2CC}" type="pres">
      <dgm:prSet presAssocID="{59035A7E-EB72-0C42-8EE8-B898C5787436}" presName="connectorText" presStyleLbl="sibTrans2D1" presStyleIdx="1" presStyleCnt="4"/>
      <dgm:spPr/>
    </dgm:pt>
    <dgm:pt modelId="{9FA523F4-B89E-314A-BA96-F31237B38444}" type="pres">
      <dgm:prSet presAssocID="{2C0D36A2-DA7C-2E4E-AC9B-79240D4A76E6}" presName="node" presStyleLbl="node1" presStyleIdx="2" presStyleCnt="4">
        <dgm:presLayoutVars>
          <dgm:bulletEnabled val="1"/>
        </dgm:presLayoutVars>
      </dgm:prSet>
      <dgm:spPr/>
    </dgm:pt>
    <dgm:pt modelId="{BFB604DC-D132-8E40-B741-818EB3A9529A}" type="pres">
      <dgm:prSet presAssocID="{3B0B90B2-84FA-3C42-A758-51C63893CD58}" presName="sibTrans" presStyleLbl="sibTrans2D1" presStyleIdx="2" presStyleCnt="4"/>
      <dgm:spPr/>
    </dgm:pt>
    <dgm:pt modelId="{1B616DE5-F659-B54C-A412-9F856A597763}" type="pres">
      <dgm:prSet presAssocID="{3B0B90B2-84FA-3C42-A758-51C63893CD58}" presName="connectorText" presStyleLbl="sibTrans2D1" presStyleIdx="2" presStyleCnt="4"/>
      <dgm:spPr/>
    </dgm:pt>
    <dgm:pt modelId="{7B53368B-707A-4D4A-8924-389C4F7EEF62}" type="pres">
      <dgm:prSet presAssocID="{A82567D7-6512-9746-82F5-9ABA89D81F5E}" presName="node" presStyleLbl="node1" presStyleIdx="3" presStyleCnt="4">
        <dgm:presLayoutVars>
          <dgm:bulletEnabled val="1"/>
        </dgm:presLayoutVars>
      </dgm:prSet>
      <dgm:spPr/>
    </dgm:pt>
    <dgm:pt modelId="{00BA193F-CB8A-E74A-B7D1-D955E58DF323}" type="pres">
      <dgm:prSet presAssocID="{E4ED5BD4-428A-B347-A3AD-BEEBE0C339DC}" presName="sibTrans" presStyleLbl="sibTrans2D1" presStyleIdx="3" presStyleCnt="4"/>
      <dgm:spPr/>
    </dgm:pt>
    <dgm:pt modelId="{98265288-441F-8940-BDB9-B59125EF0C77}" type="pres">
      <dgm:prSet presAssocID="{E4ED5BD4-428A-B347-A3AD-BEEBE0C339DC}" presName="connectorText" presStyleLbl="sibTrans2D1" presStyleIdx="3" presStyleCnt="4"/>
      <dgm:spPr/>
    </dgm:pt>
  </dgm:ptLst>
  <dgm:cxnLst>
    <dgm:cxn modelId="{29EEE81D-17BE-D94E-BCAA-FCD8A7A81C37}" type="presOf" srcId="{E4ED5BD4-428A-B347-A3AD-BEEBE0C339DC}" destId="{00BA193F-CB8A-E74A-B7D1-D955E58DF323}" srcOrd="0" destOrd="0" presId="urn:microsoft.com/office/officeart/2005/8/layout/cycle2"/>
    <dgm:cxn modelId="{9F819E2C-5910-704E-A960-B946DA598117}" type="presOf" srcId="{A82567D7-6512-9746-82F5-9ABA89D81F5E}" destId="{7B53368B-707A-4D4A-8924-389C4F7EEF62}" srcOrd="0" destOrd="0" presId="urn:microsoft.com/office/officeart/2005/8/layout/cycle2"/>
    <dgm:cxn modelId="{CB2ED531-ECC6-7B4E-9B61-250A41502D67}" type="presOf" srcId="{59035A7E-EB72-0C42-8EE8-B898C5787436}" destId="{CCC41AFF-36A9-EA40-98A0-7795D9A0B2CC}" srcOrd="1" destOrd="0" presId="urn:microsoft.com/office/officeart/2005/8/layout/cycle2"/>
    <dgm:cxn modelId="{D5E37634-2B9B-4341-AC96-6A8000422532}" srcId="{8194DDDF-6D40-6E49-AA01-232C1F7B04B6}" destId="{DBC90C59-C220-284C-ABB8-6D2FD2D875AD}" srcOrd="1" destOrd="0" parTransId="{01834450-688E-BA4A-B68F-30B124CB682D}" sibTransId="{59035A7E-EB72-0C42-8EE8-B898C5787436}"/>
    <dgm:cxn modelId="{ED62A034-2835-9F4C-B533-3A95C9CFA14A}" type="presOf" srcId="{59035A7E-EB72-0C42-8EE8-B898C5787436}" destId="{A69BF743-2862-EC49-9524-272097C2CBFA}" srcOrd="0" destOrd="0" presId="urn:microsoft.com/office/officeart/2005/8/layout/cycle2"/>
    <dgm:cxn modelId="{B30AB260-83F3-6641-A546-E2AA1AD2DA36}" srcId="{8194DDDF-6D40-6E49-AA01-232C1F7B04B6}" destId="{A82567D7-6512-9746-82F5-9ABA89D81F5E}" srcOrd="3" destOrd="0" parTransId="{C5961898-4295-B749-9DB5-9EED759A0401}" sibTransId="{E4ED5BD4-428A-B347-A3AD-BEEBE0C339DC}"/>
    <dgm:cxn modelId="{1D00B168-BB5C-764A-B070-4F23B1F38C1F}" type="presOf" srcId="{E4ED5BD4-428A-B347-A3AD-BEEBE0C339DC}" destId="{98265288-441F-8940-BDB9-B59125EF0C77}" srcOrd="1" destOrd="0" presId="urn:microsoft.com/office/officeart/2005/8/layout/cycle2"/>
    <dgm:cxn modelId="{BCABF74C-B4CC-8147-8677-B6D36B0C9958}" srcId="{8194DDDF-6D40-6E49-AA01-232C1F7B04B6}" destId="{EAA54F73-64B3-F84E-9D18-0222CA3E0890}" srcOrd="0" destOrd="0" parTransId="{911EA8BD-4483-1E4A-B317-0A4BF7F5C3C3}" sibTransId="{042320CD-BDBF-7E4F-A4B1-90A78C472983}"/>
    <dgm:cxn modelId="{4BDF47AA-2A52-7445-B0AB-D6253E54FD9A}" type="presOf" srcId="{042320CD-BDBF-7E4F-A4B1-90A78C472983}" destId="{E5A29096-9086-6D44-84B4-E38DB0F35786}" srcOrd="1" destOrd="0" presId="urn:microsoft.com/office/officeart/2005/8/layout/cycle2"/>
    <dgm:cxn modelId="{55AA3EAC-69D6-704A-BE05-3FFE8D7360D2}" type="presOf" srcId="{3B0B90B2-84FA-3C42-A758-51C63893CD58}" destId="{BFB604DC-D132-8E40-B741-818EB3A9529A}" srcOrd="0" destOrd="0" presId="urn:microsoft.com/office/officeart/2005/8/layout/cycle2"/>
    <dgm:cxn modelId="{83DCA4AF-2F31-C84C-8AF0-10972A9A979F}" type="presOf" srcId="{3B0B90B2-84FA-3C42-A758-51C63893CD58}" destId="{1B616DE5-F659-B54C-A412-9F856A597763}" srcOrd="1" destOrd="0" presId="urn:microsoft.com/office/officeart/2005/8/layout/cycle2"/>
    <dgm:cxn modelId="{14B352B0-515E-CF44-AC02-2170351042E5}" type="presOf" srcId="{8194DDDF-6D40-6E49-AA01-232C1F7B04B6}" destId="{38D8F2EF-FF07-2846-BDA8-F4AC22729425}" srcOrd="0" destOrd="0" presId="urn:microsoft.com/office/officeart/2005/8/layout/cycle2"/>
    <dgm:cxn modelId="{CAB0ADB6-E49C-924E-85C6-1D8A7CA533A1}" type="presOf" srcId="{EAA54F73-64B3-F84E-9D18-0222CA3E0890}" destId="{F93A5D8C-802C-8C42-BD3C-D01D6960FE99}" srcOrd="0" destOrd="0" presId="urn:microsoft.com/office/officeart/2005/8/layout/cycle2"/>
    <dgm:cxn modelId="{87F645B8-CEA8-CA49-B632-162ACF2BDCE8}" type="presOf" srcId="{2C0D36A2-DA7C-2E4E-AC9B-79240D4A76E6}" destId="{9FA523F4-B89E-314A-BA96-F31237B38444}" srcOrd="0" destOrd="0" presId="urn:microsoft.com/office/officeart/2005/8/layout/cycle2"/>
    <dgm:cxn modelId="{527491D0-0DFB-A94C-89DB-070A68F96541}" srcId="{8194DDDF-6D40-6E49-AA01-232C1F7B04B6}" destId="{2C0D36A2-DA7C-2E4E-AC9B-79240D4A76E6}" srcOrd="2" destOrd="0" parTransId="{36D6968A-AAE5-6C46-97AC-7C6CFE70D25A}" sibTransId="{3B0B90B2-84FA-3C42-A758-51C63893CD58}"/>
    <dgm:cxn modelId="{7F1F12F1-9F08-3441-A431-B6D7138672EB}" type="presOf" srcId="{042320CD-BDBF-7E4F-A4B1-90A78C472983}" destId="{13E6CCC3-4C2A-8B4C-9FFC-E7223B82E6E9}" srcOrd="0" destOrd="0" presId="urn:microsoft.com/office/officeart/2005/8/layout/cycle2"/>
    <dgm:cxn modelId="{AB32E3FE-40DA-B647-8D94-6C8974483717}" type="presOf" srcId="{DBC90C59-C220-284C-ABB8-6D2FD2D875AD}" destId="{99C9872A-8830-9F4D-A9C6-0D48A14FA155}" srcOrd="0" destOrd="0" presId="urn:microsoft.com/office/officeart/2005/8/layout/cycle2"/>
    <dgm:cxn modelId="{E935285E-9F5D-D145-90D2-976FC692ECDA}" type="presParOf" srcId="{38D8F2EF-FF07-2846-BDA8-F4AC22729425}" destId="{F93A5D8C-802C-8C42-BD3C-D01D6960FE99}" srcOrd="0" destOrd="0" presId="urn:microsoft.com/office/officeart/2005/8/layout/cycle2"/>
    <dgm:cxn modelId="{4097577A-D0DE-1448-908B-1EDAB775D253}" type="presParOf" srcId="{38D8F2EF-FF07-2846-BDA8-F4AC22729425}" destId="{13E6CCC3-4C2A-8B4C-9FFC-E7223B82E6E9}" srcOrd="1" destOrd="0" presId="urn:microsoft.com/office/officeart/2005/8/layout/cycle2"/>
    <dgm:cxn modelId="{BF4B7F68-3CFF-D14B-8126-8466D0A21691}" type="presParOf" srcId="{13E6CCC3-4C2A-8B4C-9FFC-E7223B82E6E9}" destId="{E5A29096-9086-6D44-84B4-E38DB0F35786}" srcOrd="0" destOrd="0" presId="urn:microsoft.com/office/officeart/2005/8/layout/cycle2"/>
    <dgm:cxn modelId="{829AE0F5-D8B0-BA40-838E-DFE3B60F27D8}" type="presParOf" srcId="{38D8F2EF-FF07-2846-BDA8-F4AC22729425}" destId="{99C9872A-8830-9F4D-A9C6-0D48A14FA155}" srcOrd="2" destOrd="0" presId="urn:microsoft.com/office/officeart/2005/8/layout/cycle2"/>
    <dgm:cxn modelId="{BFAA8A6A-26F4-3D46-854D-0E92A8248276}" type="presParOf" srcId="{38D8F2EF-FF07-2846-BDA8-F4AC22729425}" destId="{A69BF743-2862-EC49-9524-272097C2CBFA}" srcOrd="3" destOrd="0" presId="urn:microsoft.com/office/officeart/2005/8/layout/cycle2"/>
    <dgm:cxn modelId="{C65747FE-5210-5C47-88B9-4F5C8066AA6C}" type="presParOf" srcId="{A69BF743-2862-EC49-9524-272097C2CBFA}" destId="{CCC41AFF-36A9-EA40-98A0-7795D9A0B2CC}" srcOrd="0" destOrd="0" presId="urn:microsoft.com/office/officeart/2005/8/layout/cycle2"/>
    <dgm:cxn modelId="{EDF5AA93-1C90-224C-BBFD-9839EE47D06C}" type="presParOf" srcId="{38D8F2EF-FF07-2846-BDA8-F4AC22729425}" destId="{9FA523F4-B89E-314A-BA96-F31237B38444}" srcOrd="4" destOrd="0" presId="urn:microsoft.com/office/officeart/2005/8/layout/cycle2"/>
    <dgm:cxn modelId="{85A6A97C-4145-5E47-BB98-486E6772E9E6}" type="presParOf" srcId="{38D8F2EF-FF07-2846-BDA8-F4AC22729425}" destId="{BFB604DC-D132-8E40-B741-818EB3A9529A}" srcOrd="5" destOrd="0" presId="urn:microsoft.com/office/officeart/2005/8/layout/cycle2"/>
    <dgm:cxn modelId="{7E571320-B63A-2D4B-A9C5-AC5D9184E461}" type="presParOf" srcId="{BFB604DC-D132-8E40-B741-818EB3A9529A}" destId="{1B616DE5-F659-B54C-A412-9F856A597763}" srcOrd="0" destOrd="0" presId="urn:microsoft.com/office/officeart/2005/8/layout/cycle2"/>
    <dgm:cxn modelId="{2DBC2F65-6EAF-7346-A102-76ED82476103}" type="presParOf" srcId="{38D8F2EF-FF07-2846-BDA8-F4AC22729425}" destId="{7B53368B-707A-4D4A-8924-389C4F7EEF62}" srcOrd="6" destOrd="0" presId="urn:microsoft.com/office/officeart/2005/8/layout/cycle2"/>
    <dgm:cxn modelId="{12084301-65EA-4C46-B306-5B904B922267}" type="presParOf" srcId="{38D8F2EF-FF07-2846-BDA8-F4AC22729425}" destId="{00BA193F-CB8A-E74A-B7D1-D955E58DF323}" srcOrd="7" destOrd="0" presId="urn:microsoft.com/office/officeart/2005/8/layout/cycle2"/>
    <dgm:cxn modelId="{6D95E220-C581-AB48-B87F-7034588AB039}" type="presParOf" srcId="{00BA193F-CB8A-E74A-B7D1-D955E58DF323}" destId="{98265288-441F-8940-BDB9-B59125EF0C7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3733821-5EC8-6548-9C77-1696B5E11D8E}" type="doc">
      <dgm:prSet loTypeId="urn:microsoft.com/office/officeart/2005/8/layout/vList5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8AF8D32B-D8DB-E145-A6E7-EBF5BCD3CA57}">
      <dgm:prSet/>
      <dgm:spPr>
        <a:solidFill>
          <a:srgbClr val="142B48"/>
        </a:solidFill>
      </dgm:spPr>
      <dgm:t>
        <a:bodyPr/>
        <a:lstStyle/>
        <a:p>
          <a:r>
            <a:rPr lang="es-CO" dirty="0">
              <a:latin typeface="Montserrat" pitchFamily="2" charset="77"/>
            </a:rPr>
            <a:t>Las manifestaciones usuales son:</a:t>
          </a:r>
        </a:p>
      </dgm:t>
    </dgm:pt>
    <dgm:pt modelId="{D5F40F01-94D7-444F-9A06-76B4F3B14851}" type="parTrans" cxnId="{BF6E884A-76FD-1F44-B308-19FBBC60B853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6BB3121B-0D8F-AE47-AB96-2BD26083472A}" type="sibTrans" cxnId="{BF6E884A-76FD-1F44-B308-19FBBC60B853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8061E402-D055-C349-9C4B-DB58558BAE78}">
      <dgm:prSet/>
      <dgm:spPr>
        <a:noFill/>
        <a:ln>
          <a:solidFill>
            <a:srgbClr val="00AAA7">
              <a:alpha val="90000"/>
            </a:srgbClr>
          </a:solidFill>
        </a:ln>
      </dgm:spPr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Sensación de masa.</a:t>
          </a:r>
        </a:p>
      </dgm:t>
    </dgm:pt>
    <dgm:pt modelId="{BD48D52D-29AB-7343-8E1F-09D7FA597793}" type="parTrans" cxnId="{F5375457-F0E2-194D-A64B-A9513398B5E5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D041C2AF-6D4E-C440-9A67-7FE7D4AFA0A9}" type="sibTrans" cxnId="{F5375457-F0E2-194D-A64B-A9513398B5E5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8CF7E31F-DF89-5246-8208-47F716BD8F9F}">
      <dgm:prSet/>
      <dgm:spPr>
        <a:noFill/>
        <a:ln>
          <a:solidFill>
            <a:srgbClr val="00AAA7">
              <a:alpha val="90000"/>
            </a:srgbClr>
          </a:solidFill>
        </a:ln>
      </dgm:spPr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Obstrucción intestinal por compresión del lumen o extrínsecamente por volvulación.</a:t>
          </a:r>
        </a:p>
      </dgm:t>
    </dgm:pt>
    <dgm:pt modelId="{2D7A37B6-4C09-C947-98DD-A841A90E9520}" type="parTrans" cxnId="{5EF8BB95-6B48-F841-8699-00C64F993823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755C1247-DA85-7240-9940-6999F5DAF99F}" type="sibTrans" cxnId="{5EF8BB95-6B48-F841-8699-00C64F993823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D2A7CD1F-7E3F-3A43-AEC3-8E9A9866321A}">
      <dgm:prSet/>
      <dgm:spPr>
        <a:noFill/>
        <a:ln>
          <a:solidFill>
            <a:srgbClr val="00AAA7">
              <a:alpha val="90000"/>
            </a:srgbClr>
          </a:solidFill>
        </a:ln>
      </dgm:spPr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Sangrado por ulceración de la mucosa gástrica ectópica.</a:t>
          </a:r>
        </a:p>
      </dgm:t>
    </dgm:pt>
    <dgm:pt modelId="{A0EACFBD-DA31-9F48-BFE0-2B88C70AD6B4}" type="parTrans" cxnId="{89960EB9-467A-1140-B3C1-FC845E85927C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8D9DF89B-1869-EA4B-B611-81E89526E8DB}" type="sibTrans" cxnId="{89960EB9-467A-1140-B3C1-FC845E85927C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2EB2C27E-C631-744F-B0EB-C858DD4F5F34}">
      <dgm:prSet/>
      <dgm:spPr>
        <a:solidFill>
          <a:srgbClr val="00AAA7"/>
        </a:solidFill>
        <a:ln>
          <a:solidFill>
            <a:srgbClr val="00AAA7"/>
          </a:solidFill>
        </a:ln>
      </dgm:spPr>
      <dgm:t>
        <a:bodyPr/>
        <a:lstStyle/>
        <a:p>
          <a:r>
            <a:rPr lang="es-CO" dirty="0">
              <a:latin typeface="Montserrat" pitchFamily="2" charset="77"/>
            </a:rPr>
            <a:t>Manejo es quirúrgico con resección u obliteración del lumen.</a:t>
          </a:r>
        </a:p>
      </dgm:t>
    </dgm:pt>
    <dgm:pt modelId="{E770A51E-52FA-C047-99D5-33CCA0165A1C}" type="parTrans" cxnId="{AECD38BE-E092-1542-BEEC-28A41CE3D223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FE7C164C-9775-5146-9E56-3DED9F4C7550}" type="sibTrans" cxnId="{AECD38BE-E092-1542-BEEC-28A41CE3D223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83B2E679-F795-2746-B01A-4B8C8A9751B1}" type="pres">
      <dgm:prSet presAssocID="{53733821-5EC8-6548-9C77-1696B5E11D8E}" presName="Name0" presStyleCnt="0">
        <dgm:presLayoutVars>
          <dgm:dir/>
          <dgm:animLvl val="lvl"/>
          <dgm:resizeHandles val="exact"/>
        </dgm:presLayoutVars>
      </dgm:prSet>
      <dgm:spPr/>
    </dgm:pt>
    <dgm:pt modelId="{665A26C5-0522-DB4E-B0DA-3B057E3F1537}" type="pres">
      <dgm:prSet presAssocID="{8AF8D32B-D8DB-E145-A6E7-EBF5BCD3CA57}" presName="linNode" presStyleCnt="0"/>
      <dgm:spPr/>
    </dgm:pt>
    <dgm:pt modelId="{3CA1E5C7-D8A4-7243-8609-F600D3E4E871}" type="pres">
      <dgm:prSet presAssocID="{8AF8D32B-D8DB-E145-A6E7-EBF5BCD3CA57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8BDF7EF5-95AA-6F4A-B3E6-BB4DB2990DE7}" type="pres">
      <dgm:prSet presAssocID="{8AF8D32B-D8DB-E145-A6E7-EBF5BCD3CA57}" presName="descendantText" presStyleLbl="alignAccFollowNode1" presStyleIdx="0" presStyleCnt="1">
        <dgm:presLayoutVars>
          <dgm:bulletEnabled val="1"/>
        </dgm:presLayoutVars>
      </dgm:prSet>
      <dgm:spPr/>
    </dgm:pt>
    <dgm:pt modelId="{F0E48A70-571C-424D-A7FB-A08A8E87DCF8}" type="pres">
      <dgm:prSet presAssocID="{6BB3121B-0D8F-AE47-AB96-2BD26083472A}" presName="sp" presStyleCnt="0"/>
      <dgm:spPr/>
    </dgm:pt>
    <dgm:pt modelId="{91CF4C9C-4467-924F-B244-A0B3D1B693EC}" type="pres">
      <dgm:prSet presAssocID="{2EB2C27E-C631-744F-B0EB-C858DD4F5F34}" presName="linNode" presStyleCnt="0"/>
      <dgm:spPr/>
    </dgm:pt>
    <dgm:pt modelId="{E70F9487-62C8-B04E-BF29-C41FFC2029C9}" type="pres">
      <dgm:prSet presAssocID="{2EB2C27E-C631-744F-B0EB-C858DD4F5F34}" presName="parentText" presStyleLbl="node1" presStyleIdx="1" presStyleCnt="2">
        <dgm:presLayoutVars>
          <dgm:chMax val="1"/>
          <dgm:bulletEnabled val="1"/>
        </dgm:presLayoutVars>
      </dgm:prSet>
      <dgm:spPr/>
    </dgm:pt>
  </dgm:ptLst>
  <dgm:cxnLst>
    <dgm:cxn modelId="{94773E25-C255-9F4B-9B3B-D8B4E4C738C4}" type="presOf" srcId="{8AF8D32B-D8DB-E145-A6E7-EBF5BCD3CA57}" destId="{3CA1E5C7-D8A4-7243-8609-F600D3E4E871}" srcOrd="0" destOrd="0" presId="urn:microsoft.com/office/officeart/2005/8/layout/vList5"/>
    <dgm:cxn modelId="{BF6E884A-76FD-1F44-B308-19FBBC60B853}" srcId="{53733821-5EC8-6548-9C77-1696B5E11D8E}" destId="{8AF8D32B-D8DB-E145-A6E7-EBF5BCD3CA57}" srcOrd="0" destOrd="0" parTransId="{D5F40F01-94D7-444F-9A06-76B4F3B14851}" sibTransId="{6BB3121B-0D8F-AE47-AB96-2BD26083472A}"/>
    <dgm:cxn modelId="{8B080D72-24F2-5A46-BC0F-E2B49FC612D8}" type="presOf" srcId="{D2A7CD1F-7E3F-3A43-AEC3-8E9A9866321A}" destId="{8BDF7EF5-95AA-6F4A-B3E6-BB4DB2990DE7}" srcOrd="0" destOrd="2" presId="urn:microsoft.com/office/officeart/2005/8/layout/vList5"/>
    <dgm:cxn modelId="{F5375457-F0E2-194D-A64B-A9513398B5E5}" srcId="{8AF8D32B-D8DB-E145-A6E7-EBF5BCD3CA57}" destId="{8061E402-D055-C349-9C4B-DB58558BAE78}" srcOrd="0" destOrd="0" parTransId="{BD48D52D-29AB-7343-8E1F-09D7FA597793}" sibTransId="{D041C2AF-6D4E-C440-9A67-7FE7D4AFA0A9}"/>
    <dgm:cxn modelId="{C58DE45A-6EA9-7447-8A3B-E8A8AD538F8B}" type="presOf" srcId="{53733821-5EC8-6548-9C77-1696B5E11D8E}" destId="{83B2E679-F795-2746-B01A-4B8C8A9751B1}" srcOrd="0" destOrd="0" presId="urn:microsoft.com/office/officeart/2005/8/layout/vList5"/>
    <dgm:cxn modelId="{978FA187-0EE2-284B-B9B1-CAFA07A4F1D8}" type="presOf" srcId="{2EB2C27E-C631-744F-B0EB-C858DD4F5F34}" destId="{E70F9487-62C8-B04E-BF29-C41FFC2029C9}" srcOrd="0" destOrd="0" presId="urn:microsoft.com/office/officeart/2005/8/layout/vList5"/>
    <dgm:cxn modelId="{3E4DD58E-4C8B-B542-97BB-C7769B0DC0E9}" type="presOf" srcId="{8061E402-D055-C349-9C4B-DB58558BAE78}" destId="{8BDF7EF5-95AA-6F4A-B3E6-BB4DB2990DE7}" srcOrd="0" destOrd="0" presId="urn:microsoft.com/office/officeart/2005/8/layout/vList5"/>
    <dgm:cxn modelId="{5EF8BB95-6B48-F841-8699-00C64F993823}" srcId="{8AF8D32B-D8DB-E145-A6E7-EBF5BCD3CA57}" destId="{8CF7E31F-DF89-5246-8208-47F716BD8F9F}" srcOrd="1" destOrd="0" parTransId="{2D7A37B6-4C09-C947-98DD-A841A90E9520}" sibTransId="{755C1247-DA85-7240-9940-6999F5DAF99F}"/>
    <dgm:cxn modelId="{89960EB9-467A-1140-B3C1-FC845E85927C}" srcId="{8AF8D32B-D8DB-E145-A6E7-EBF5BCD3CA57}" destId="{D2A7CD1F-7E3F-3A43-AEC3-8E9A9866321A}" srcOrd="2" destOrd="0" parTransId="{A0EACFBD-DA31-9F48-BFE0-2B88C70AD6B4}" sibTransId="{8D9DF89B-1869-EA4B-B611-81E89526E8DB}"/>
    <dgm:cxn modelId="{AECD38BE-E092-1542-BEEC-28A41CE3D223}" srcId="{53733821-5EC8-6548-9C77-1696B5E11D8E}" destId="{2EB2C27E-C631-744F-B0EB-C858DD4F5F34}" srcOrd="1" destOrd="0" parTransId="{E770A51E-52FA-C047-99D5-33CCA0165A1C}" sibTransId="{FE7C164C-9775-5146-9E56-3DED9F4C7550}"/>
    <dgm:cxn modelId="{6FE080D8-C276-0044-86A3-F79B78C60606}" type="presOf" srcId="{8CF7E31F-DF89-5246-8208-47F716BD8F9F}" destId="{8BDF7EF5-95AA-6F4A-B3E6-BB4DB2990DE7}" srcOrd="0" destOrd="1" presId="urn:microsoft.com/office/officeart/2005/8/layout/vList5"/>
    <dgm:cxn modelId="{440043F3-B247-604C-B624-2222384B85A8}" type="presParOf" srcId="{83B2E679-F795-2746-B01A-4B8C8A9751B1}" destId="{665A26C5-0522-DB4E-B0DA-3B057E3F1537}" srcOrd="0" destOrd="0" presId="urn:microsoft.com/office/officeart/2005/8/layout/vList5"/>
    <dgm:cxn modelId="{3C91CC8A-E7A7-954A-88DD-5722DCB284B5}" type="presParOf" srcId="{665A26C5-0522-DB4E-B0DA-3B057E3F1537}" destId="{3CA1E5C7-D8A4-7243-8609-F600D3E4E871}" srcOrd="0" destOrd="0" presId="urn:microsoft.com/office/officeart/2005/8/layout/vList5"/>
    <dgm:cxn modelId="{F65F879E-1BAF-0244-8C17-DE982DA06423}" type="presParOf" srcId="{665A26C5-0522-DB4E-B0DA-3B057E3F1537}" destId="{8BDF7EF5-95AA-6F4A-B3E6-BB4DB2990DE7}" srcOrd="1" destOrd="0" presId="urn:microsoft.com/office/officeart/2005/8/layout/vList5"/>
    <dgm:cxn modelId="{45F8C783-B109-7B46-AB55-986599912FF8}" type="presParOf" srcId="{83B2E679-F795-2746-B01A-4B8C8A9751B1}" destId="{F0E48A70-571C-424D-A7FB-A08A8E87DCF8}" srcOrd="1" destOrd="0" presId="urn:microsoft.com/office/officeart/2005/8/layout/vList5"/>
    <dgm:cxn modelId="{EE0FEE49-2681-DF41-A744-9065274211CB}" type="presParOf" srcId="{83B2E679-F795-2746-B01A-4B8C8A9751B1}" destId="{91CF4C9C-4467-924F-B244-A0B3D1B693EC}" srcOrd="2" destOrd="0" presId="urn:microsoft.com/office/officeart/2005/8/layout/vList5"/>
    <dgm:cxn modelId="{2C35BC8F-467A-714F-B451-2F9B3857452B}" type="presParOf" srcId="{91CF4C9C-4467-924F-B244-A0B3D1B693EC}" destId="{E70F9487-62C8-B04E-BF29-C41FFC2029C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A564EDBA-4AF6-8B4C-8D7F-C42555D7D90D}" type="doc">
      <dgm:prSet loTypeId="urn:microsoft.com/office/officeart/2005/8/layout/hProcess9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5E4C06B-0BC9-1E41-9E42-02277D611A2F}">
      <dgm:prSet/>
      <dgm:spPr>
        <a:solidFill>
          <a:srgbClr val="142B48"/>
        </a:solidFill>
      </dgm:spPr>
      <dgm:t>
        <a:bodyPr/>
        <a:lstStyle/>
        <a:p>
          <a:r>
            <a:rPr lang="es-CO" dirty="0">
              <a:latin typeface="Montserrat" pitchFamily="2" charset="77"/>
            </a:rPr>
            <a:t>Disfunción de la motilidad y del peristaltismo colónico secundario a displasia neuronal con aganglionosis (también llamado megacolon aganglionar).</a:t>
          </a:r>
        </a:p>
      </dgm:t>
    </dgm:pt>
    <dgm:pt modelId="{D3814836-35C6-1B40-BBFC-36F070587778}" type="parTrans" cxnId="{E00E1044-38F3-8645-9138-58ACDC9655F7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695530FA-D6DB-FC4D-A3F0-F8E7F1834F43}" type="sibTrans" cxnId="{E00E1044-38F3-8645-9138-58ACDC9655F7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D3A26A82-53EA-1546-A2BB-96DDC51D997A}">
      <dgm:prSet/>
      <dgm:spPr>
        <a:solidFill>
          <a:srgbClr val="142B48"/>
        </a:solidFill>
      </dgm:spPr>
      <dgm:t>
        <a:bodyPr/>
        <a:lstStyle/>
        <a:p>
          <a:r>
            <a:rPr lang="es-CO" dirty="0">
              <a:latin typeface="Montserrat" pitchFamily="2" charset="77"/>
            </a:rPr>
            <a:t>La manifestación inicial es la demora del paso meconial &gt;48 h, asociado a distensión abdominal, intolerancia a la vía oral y vómito.</a:t>
          </a:r>
        </a:p>
      </dgm:t>
    </dgm:pt>
    <dgm:pt modelId="{0CE84030-5CDE-214C-B33E-C71D98308F85}" type="parTrans" cxnId="{40721F77-F031-6345-8AA4-674830FAC3C1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25FCF41A-112C-3744-8617-71B810BB89F3}" type="sibTrans" cxnId="{40721F77-F031-6345-8AA4-674830FAC3C1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52262B30-FA98-BC43-8E90-7F7C95DBDE6A}" type="pres">
      <dgm:prSet presAssocID="{A564EDBA-4AF6-8B4C-8D7F-C42555D7D90D}" presName="CompostProcess" presStyleCnt="0">
        <dgm:presLayoutVars>
          <dgm:dir/>
          <dgm:resizeHandles val="exact"/>
        </dgm:presLayoutVars>
      </dgm:prSet>
      <dgm:spPr/>
    </dgm:pt>
    <dgm:pt modelId="{6E1CD3E9-6226-5640-A28C-CD64C87D68F3}" type="pres">
      <dgm:prSet presAssocID="{A564EDBA-4AF6-8B4C-8D7F-C42555D7D90D}" presName="arrow" presStyleLbl="bgShp" presStyleIdx="0" presStyleCnt="1"/>
      <dgm:spPr/>
    </dgm:pt>
    <dgm:pt modelId="{58369CCB-8D1C-9C47-A46C-BE332F7D3C4D}" type="pres">
      <dgm:prSet presAssocID="{A564EDBA-4AF6-8B4C-8D7F-C42555D7D90D}" presName="linearProcess" presStyleCnt="0"/>
      <dgm:spPr/>
    </dgm:pt>
    <dgm:pt modelId="{5F6B99C0-C2A4-CD46-B521-56F15C42FC97}" type="pres">
      <dgm:prSet presAssocID="{15E4C06B-0BC9-1E41-9E42-02277D611A2F}" presName="textNode" presStyleLbl="node1" presStyleIdx="0" presStyleCnt="2">
        <dgm:presLayoutVars>
          <dgm:bulletEnabled val="1"/>
        </dgm:presLayoutVars>
      </dgm:prSet>
      <dgm:spPr/>
    </dgm:pt>
    <dgm:pt modelId="{4FF43D82-FA15-7A42-98BE-436384A9B85B}" type="pres">
      <dgm:prSet presAssocID="{695530FA-D6DB-FC4D-A3F0-F8E7F1834F43}" presName="sibTrans" presStyleCnt="0"/>
      <dgm:spPr/>
    </dgm:pt>
    <dgm:pt modelId="{DA7350BA-3DEC-5140-BA69-033711DBEF60}" type="pres">
      <dgm:prSet presAssocID="{D3A26A82-53EA-1546-A2BB-96DDC51D997A}" presName="textNode" presStyleLbl="node1" presStyleIdx="1" presStyleCnt="2">
        <dgm:presLayoutVars>
          <dgm:bulletEnabled val="1"/>
        </dgm:presLayoutVars>
      </dgm:prSet>
      <dgm:spPr/>
    </dgm:pt>
  </dgm:ptLst>
  <dgm:cxnLst>
    <dgm:cxn modelId="{41C62335-BC13-5E49-AE58-78E6A0D1CB46}" type="presOf" srcId="{D3A26A82-53EA-1546-A2BB-96DDC51D997A}" destId="{DA7350BA-3DEC-5140-BA69-033711DBEF60}" srcOrd="0" destOrd="0" presId="urn:microsoft.com/office/officeart/2005/8/layout/hProcess9"/>
    <dgm:cxn modelId="{E00E1044-38F3-8645-9138-58ACDC9655F7}" srcId="{A564EDBA-4AF6-8B4C-8D7F-C42555D7D90D}" destId="{15E4C06B-0BC9-1E41-9E42-02277D611A2F}" srcOrd="0" destOrd="0" parTransId="{D3814836-35C6-1B40-BBFC-36F070587778}" sibTransId="{695530FA-D6DB-FC4D-A3F0-F8E7F1834F43}"/>
    <dgm:cxn modelId="{939CDD6B-5087-9048-9290-33B453B31BE9}" type="presOf" srcId="{A564EDBA-4AF6-8B4C-8D7F-C42555D7D90D}" destId="{52262B30-FA98-BC43-8E90-7F7C95DBDE6A}" srcOrd="0" destOrd="0" presId="urn:microsoft.com/office/officeart/2005/8/layout/hProcess9"/>
    <dgm:cxn modelId="{40721F77-F031-6345-8AA4-674830FAC3C1}" srcId="{A564EDBA-4AF6-8B4C-8D7F-C42555D7D90D}" destId="{D3A26A82-53EA-1546-A2BB-96DDC51D997A}" srcOrd="1" destOrd="0" parTransId="{0CE84030-5CDE-214C-B33E-C71D98308F85}" sibTransId="{25FCF41A-112C-3744-8617-71B810BB89F3}"/>
    <dgm:cxn modelId="{9F39805A-1B95-0441-92F2-3466443B994E}" type="presOf" srcId="{15E4C06B-0BC9-1E41-9E42-02277D611A2F}" destId="{5F6B99C0-C2A4-CD46-B521-56F15C42FC97}" srcOrd="0" destOrd="0" presId="urn:microsoft.com/office/officeart/2005/8/layout/hProcess9"/>
    <dgm:cxn modelId="{2CB814E1-4030-6742-860E-6931BA1CA35D}" type="presParOf" srcId="{52262B30-FA98-BC43-8E90-7F7C95DBDE6A}" destId="{6E1CD3E9-6226-5640-A28C-CD64C87D68F3}" srcOrd="0" destOrd="0" presId="urn:microsoft.com/office/officeart/2005/8/layout/hProcess9"/>
    <dgm:cxn modelId="{0A064BD7-31E4-E241-9060-95F596DFD4C3}" type="presParOf" srcId="{52262B30-FA98-BC43-8E90-7F7C95DBDE6A}" destId="{58369CCB-8D1C-9C47-A46C-BE332F7D3C4D}" srcOrd="1" destOrd="0" presId="urn:microsoft.com/office/officeart/2005/8/layout/hProcess9"/>
    <dgm:cxn modelId="{9D2F92D6-2AC7-A54C-ADB5-96586744B578}" type="presParOf" srcId="{58369CCB-8D1C-9C47-A46C-BE332F7D3C4D}" destId="{5F6B99C0-C2A4-CD46-B521-56F15C42FC97}" srcOrd="0" destOrd="0" presId="urn:microsoft.com/office/officeart/2005/8/layout/hProcess9"/>
    <dgm:cxn modelId="{10F6E741-E091-0B48-81FE-9D2CA3BB9B41}" type="presParOf" srcId="{58369CCB-8D1C-9C47-A46C-BE332F7D3C4D}" destId="{4FF43D82-FA15-7A42-98BE-436384A9B85B}" srcOrd="1" destOrd="0" presId="urn:microsoft.com/office/officeart/2005/8/layout/hProcess9"/>
    <dgm:cxn modelId="{B87C2054-983A-554D-ACB3-7A394BE530D4}" type="presParOf" srcId="{58369CCB-8D1C-9C47-A46C-BE332F7D3C4D}" destId="{DA7350BA-3DEC-5140-BA69-033711DBEF60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D83745F-09A8-7347-B4A8-4AF459FB1F4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A5CA8F12-ABA0-8B47-AF3B-357161106F9D}">
      <dgm:prSet/>
      <dgm:spPr/>
      <dgm:t>
        <a:bodyPr/>
        <a:lstStyle/>
        <a:p>
          <a:pPr algn="just">
            <a:lnSpc>
              <a:spcPct val="100000"/>
            </a:lnSpc>
          </a:pPr>
          <a:r>
            <a:rPr lang="es-CO" dirty="0">
              <a:latin typeface="Montserrat" pitchFamily="2" charset="77"/>
            </a:rPr>
            <a:t>En los rayos X se puede observar signos de obstrucción baja sin gas distal.</a:t>
          </a:r>
        </a:p>
      </dgm:t>
    </dgm:pt>
    <dgm:pt modelId="{3EBFDA99-D11B-5F46-9C2A-6E59604282FB}" type="parTrans" cxnId="{552A0F16-E4A3-3349-BC06-3851DE2054DD}">
      <dgm:prSet/>
      <dgm:spPr/>
      <dgm:t>
        <a:bodyPr/>
        <a:lstStyle/>
        <a:p>
          <a:pPr algn="just">
            <a:lnSpc>
              <a:spcPct val="100000"/>
            </a:lnSpc>
          </a:pPr>
          <a:endParaRPr lang="es-ES">
            <a:latin typeface="Montserrat" pitchFamily="2" charset="77"/>
          </a:endParaRPr>
        </a:p>
      </dgm:t>
    </dgm:pt>
    <dgm:pt modelId="{AEA44333-79F1-4440-A293-E469BEDF8AD8}" type="sibTrans" cxnId="{552A0F16-E4A3-3349-BC06-3851DE2054DD}">
      <dgm:prSet/>
      <dgm:spPr/>
      <dgm:t>
        <a:bodyPr/>
        <a:lstStyle/>
        <a:p>
          <a:pPr algn="just">
            <a:lnSpc>
              <a:spcPct val="100000"/>
            </a:lnSpc>
          </a:pPr>
          <a:endParaRPr lang="es-ES">
            <a:latin typeface="Montserrat" pitchFamily="2" charset="77"/>
          </a:endParaRPr>
        </a:p>
      </dgm:t>
    </dgm:pt>
    <dgm:pt modelId="{AB146C8E-A943-F940-90FD-FAA3CE7CC0AA}">
      <dgm:prSet/>
      <dgm:spPr/>
      <dgm:t>
        <a:bodyPr/>
        <a:lstStyle/>
        <a:p>
          <a:pPr algn="just">
            <a:lnSpc>
              <a:spcPct val="100000"/>
            </a:lnSpc>
          </a:pPr>
          <a:r>
            <a:rPr lang="es-CO" dirty="0">
              <a:latin typeface="Montserrat" pitchFamily="2" charset="77"/>
            </a:rPr>
            <a:t>Diagnóstico </a:t>
          </a:r>
          <a:r>
            <a:rPr lang="es-CO" dirty="0">
              <a:latin typeface="Montserrat" pitchFamily="2" charset="77"/>
              <a:sym typeface="Wingdings" pitchFamily="2" charset="2"/>
            </a:rPr>
            <a:t></a:t>
          </a:r>
          <a:r>
            <a:rPr lang="es-CO" dirty="0">
              <a:latin typeface="Montserrat" pitchFamily="2" charset="77"/>
            </a:rPr>
            <a:t> biopsia rectal donde se evidencia hipertrofia de las fibras nerviosas y ausencia de células ganglionares.</a:t>
          </a:r>
        </a:p>
      </dgm:t>
    </dgm:pt>
    <dgm:pt modelId="{0B8F20B2-CC98-0940-8AFF-FA3D10DE2EE1}" type="parTrans" cxnId="{166C2DEF-1FFC-C34E-A5D3-15535040E09B}">
      <dgm:prSet/>
      <dgm:spPr/>
      <dgm:t>
        <a:bodyPr/>
        <a:lstStyle/>
        <a:p>
          <a:pPr algn="just">
            <a:lnSpc>
              <a:spcPct val="100000"/>
            </a:lnSpc>
          </a:pPr>
          <a:endParaRPr lang="es-ES">
            <a:latin typeface="Montserrat" pitchFamily="2" charset="77"/>
          </a:endParaRPr>
        </a:p>
      </dgm:t>
    </dgm:pt>
    <dgm:pt modelId="{7A9745A0-226B-264B-BEDA-261AA4320C80}" type="sibTrans" cxnId="{166C2DEF-1FFC-C34E-A5D3-15535040E09B}">
      <dgm:prSet/>
      <dgm:spPr/>
      <dgm:t>
        <a:bodyPr/>
        <a:lstStyle/>
        <a:p>
          <a:pPr algn="just">
            <a:lnSpc>
              <a:spcPct val="100000"/>
            </a:lnSpc>
          </a:pPr>
          <a:endParaRPr lang="es-ES">
            <a:latin typeface="Montserrat" pitchFamily="2" charset="77"/>
          </a:endParaRPr>
        </a:p>
      </dgm:t>
    </dgm:pt>
    <dgm:pt modelId="{9A02556B-CA70-D54E-93A6-E591926ECD77}" type="pres">
      <dgm:prSet presAssocID="{BD83745F-09A8-7347-B4A8-4AF459FB1F4E}" presName="linear" presStyleCnt="0">
        <dgm:presLayoutVars>
          <dgm:animLvl val="lvl"/>
          <dgm:resizeHandles val="exact"/>
        </dgm:presLayoutVars>
      </dgm:prSet>
      <dgm:spPr/>
    </dgm:pt>
    <dgm:pt modelId="{54AC2961-61D0-564A-B225-1F2CE2680465}" type="pres">
      <dgm:prSet presAssocID="{A5CA8F12-ABA0-8B47-AF3B-357161106F9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90748F2-F632-0545-A502-B4BA3DA14E3B}" type="pres">
      <dgm:prSet presAssocID="{AEA44333-79F1-4440-A293-E469BEDF8AD8}" presName="spacer" presStyleCnt="0"/>
      <dgm:spPr/>
    </dgm:pt>
    <dgm:pt modelId="{3320D1CA-0C2C-0345-B09F-EB096A7196A7}" type="pres">
      <dgm:prSet presAssocID="{AB146C8E-A943-F940-90FD-FAA3CE7CC0AA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52A0F16-E4A3-3349-BC06-3851DE2054DD}" srcId="{BD83745F-09A8-7347-B4A8-4AF459FB1F4E}" destId="{A5CA8F12-ABA0-8B47-AF3B-357161106F9D}" srcOrd="0" destOrd="0" parTransId="{3EBFDA99-D11B-5F46-9C2A-6E59604282FB}" sibTransId="{AEA44333-79F1-4440-A293-E469BEDF8AD8}"/>
    <dgm:cxn modelId="{617D6424-0932-1F44-83F4-7CDDABFE2BBF}" type="presOf" srcId="{BD83745F-09A8-7347-B4A8-4AF459FB1F4E}" destId="{9A02556B-CA70-D54E-93A6-E591926ECD77}" srcOrd="0" destOrd="0" presId="urn:microsoft.com/office/officeart/2005/8/layout/vList2"/>
    <dgm:cxn modelId="{A44A8C88-C32D-CD4B-A154-702FE049540D}" type="presOf" srcId="{AB146C8E-A943-F940-90FD-FAA3CE7CC0AA}" destId="{3320D1CA-0C2C-0345-B09F-EB096A7196A7}" srcOrd="0" destOrd="0" presId="urn:microsoft.com/office/officeart/2005/8/layout/vList2"/>
    <dgm:cxn modelId="{166C2DEF-1FFC-C34E-A5D3-15535040E09B}" srcId="{BD83745F-09A8-7347-B4A8-4AF459FB1F4E}" destId="{AB146C8E-A943-F940-90FD-FAA3CE7CC0AA}" srcOrd="1" destOrd="0" parTransId="{0B8F20B2-CC98-0940-8AFF-FA3D10DE2EE1}" sibTransId="{7A9745A0-226B-264B-BEDA-261AA4320C80}"/>
    <dgm:cxn modelId="{3EF0E5F3-5C30-9E4F-9CFE-B46B57AC5ABE}" type="presOf" srcId="{A5CA8F12-ABA0-8B47-AF3B-357161106F9D}" destId="{54AC2961-61D0-564A-B225-1F2CE2680465}" srcOrd="0" destOrd="0" presId="urn:microsoft.com/office/officeart/2005/8/layout/vList2"/>
    <dgm:cxn modelId="{1DA819E6-B813-B049-B468-6D319AFB5375}" type="presParOf" srcId="{9A02556B-CA70-D54E-93A6-E591926ECD77}" destId="{54AC2961-61D0-564A-B225-1F2CE2680465}" srcOrd="0" destOrd="0" presId="urn:microsoft.com/office/officeart/2005/8/layout/vList2"/>
    <dgm:cxn modelId="{2519E8E1-E57D-CE44-81D5-485127A6E31F}" type="presParOf" srcId="{9A02556B-CA70-D54E-93A6-E591926ECD77}" destId="{090748F2-F632-0545-A502-B4BA3DA14E3B}" srcOrd="1" destOrd="0" presId="urn:microsoft.com/office/officeart/2005/8/layout/vList2"/>
    <dgm:cxn modelId="{99129ACD-0909-1E41-B912-F3224D0227C8}" type="presParOf" srcId="{9A02556B-CA70-D54E-93A6-E591926ECD77}" destId="{3320D1CA-0C2C-0345-B09F-EB096A7196A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D67550-57F9-9148-B388-9AC418C03D14}" type="doc">
      <dgm:prSet loTypeId="urn:microsoft.com/office/officeart/2008/layout/VerticalCircleList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s-ES"/>
        </a:p>
      </dgm:t>
    </dgm:pt>
    <dgm:pt modelId="{B6CCE957-4714-1544-8716-E16D6E0A9F5F}">
      <dgm:prSet/>
      <dgm:spPr/>
      <dgm:t>
        <a:bodyPr/>
        <a:lstStyle/>
        <a:p>
          <a:pPr algn="just"/>
          <a:r>
            <a:rPr lang="es-CO" dirty="0">
              <a:solidFill>
                <a:srgbClr val="152B48"/>
              </a:solidFill>
              <a:latin typeface="Montserrat" pitchFamily="2" charset="77"/>
            </a:rPr>
            <a:t>El objetivo principal en el servicio de urgencias es realizar una evaluación rápida del estado general, optimizar el estado hemodinámico, hacer un diagnóstico etiológico específico, y descartar la presencia de patología quirúrgica urgente.</a:t>
          </a:r>
        </a:p>
      </dgm:t>
    </dgm:pt>
    <dgm:pt modelId="{EB8ADED7-BDBC-F747-9353-6AC48C5648D9}" type="parTrans" cxnId="{08C61177-DC22-9F4B-B22C-B72E2116F3A4}">
      <dgm:prSet/>
      <dgm:spPr/>
      <dgm:t>
        <a:bodyPr/>
        <a:lstStyle/>
        <a:p>
          <a:pPr algn="just"/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FDE4EFCD-1492-8D4C-81B8-9A47CB679C7B}" type="sibTrans" cxnId="{08C61177-DC22-9F4B-B22C-B72E2116F3A4}">
      <dgm:prSet/>
      <dgm:spPr/>
      <dgm:t>
        <a:bodyPr/>
        <a:lstStyle/>
        <a:p>
          <a:pPr algn="just"/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FEFC0C16-93B3-424F-BF1C-8E679A08A2BA}" type="pres">
      <dgm:prSet presAssocID="{D8D67550-57F9-9148-B388-9AC418C03D14}" presName="Name0" presStyleCnt="0">
        <dgm:presLayoutVars>
          <dgm:dir/>
        </dgm:presLayoutVars>
      </dgm:prSet>
      <dgm:spPr/>
    </dgm:pt>
    <dgm:pt modelId="{1FF6264B-6425-4D4B-A596-91B63E6ED276}" type="pres">
      <dgm:prSet presAssocID="{B6CCE957-4714-1544-8716-E16D6E0A9F5F}" presName="noChildren" presStyleCnt="0"/>
      <dgm:spPr/>
    </dgm:pt>
    <dgm:pt modelId="{8436C324-AC68-B947-8F7A-238A820A5435}" type="pres">
      <dgm:prSet presAssocID="{B6CCE957-4714-1544-8716-E16D6E0A9F5F}" presName="gap" presStyleCnt="0"/>
      <dgm:spPr/>
    </dgm:pt>
    <dgm:pt modelId="{5A8EBE96-58BD-B846-A689-E75F314B9734}" type="pres">
      <dgm:prSet presAssocID="{B6CCE957-4714-1544-8716-E16D6E0A9F5F}" presName="medCircle2" presStyleLbl="vennNode1" presStyleIdx="0" presStyleCnt="1"/>
      <dgm:spPr>
        <a:solidFill>
          <a:srgbClr val="00AAA7">
            <a:alpha val="50000"/>
          </a:srgbClr>
        </a:solidFill>
      </dgm:spPr>
    </dgm:pt>
    <dgm:pt modelId="{81236051-C992-E149-A9FD-8F86F985F258}" type="pres">
      <dgm:prSet presAssocID="{B6CCE957-4714-1544-8716-E16D6E0A9F5F}" presName="txLvlOnly1" presStyleLbl="revTx" presStyleIdx="0" presStyleCnt="1"/>
      <dgm:spPr/>
    </dgm:pt>
  </dgm:ptLst>
  <dgm:cxnLst>
    <dgm:cxn modelId="{B0FA9120-0FC5-C949-AA79-2F53C84DA48F}" type="presOf" srcId="{B6CCE957-4714-1544-8716-E16D6E0A9F5F}" destId="{81236051-C992-E149-A9FD-8F86F985F258}" srcOrd="0" destOrd="0" presId="urn:microsoft.com/office/officeart/2008/layout/VerticalCircleList"/>
    <dgm:cxn modelId="{08C61177-DC22-9F4B-B22C-B72E2116F3A4}" srcId="{D8D67550-57F9-9148-B388-9AC418C03D14}" destId="{B6CCE957-4714-1544-8716-E16D6E0A9F5F}" srcOrd="0" destOrd="0" parTransId="{EB8ADED7-BDBC-F747-9353-6AC48C5648D9}" sibTransId="{FDE4EFCD-1492-8D4C-81B8-9A47CB679C7B}"/>
    <dgm:cxn modelId="{3C5A6490-DFFD-CF40-A481-06EB26B5D273}" type="presOf" srcId="{D8D67550-57F9-9148-B388-9AC418C03D14}" destId="{FEFC0C16-93B3-424F-BF1C-8E679A08A2BA}" srcOrd="0" destOrd="0" presId="urn:microsoft.com/office/officeart/2008/layout/VerticalCircleList"/>
    <dgm:cxn modelId="{0F6BE7BD-C095-1D47-B002-5F3783E41CDF}" type="presParOf" srcId="{FEFC0C16-93B3-424F-BF1C-8E679A08A2BA}" destId="{1FF6264B-6425-4D4B-A596-91B63E6ED276}" srcOrd="0" destOrd="0" presId="urn:microsoft.com/office/officeart/2008/layout/VerticalCircleList"/>
    <dgm:cxn modelId="{556FBC9B-A8EA-9B4C-B2BA-E1C994DBCB50}" type="presParOf" srcId="{1FF6264B-6425-4D4B-A596-91B63E6ED276}" destId="{8436C324-AC68-B947-8F7A-238A820A5435}" srcOrd="0" destOrd="0" presId="urn:microsoft.com/office/officeart/2008/layout/VerticalCircleList"/>
    <dgm:cxn modelId="{FFF183F5-14AF-D34C-AD45-2CEE1A3C3868}" type="presParOf" srcId="{1FF6264B-6425-4D4B-A596-91B63E6ED276}" destId="{5A8EBE96-58BD-B846-A689-E75F314B9734}" srcOrd="1" destOrd="0" presId="urn:microsoft.com/office/officeart/2008/layout/VerticalCircleList"/>
    <dgm:cxn modelId="{93B03864-34FC-D042-898A-2B767B8E08B8}" type="presParOf" srcId="{1FF6264B-6425-4D4B-A596-91B63E6ED276}" destId="{81236051-C992-E149-A9FD-8F86F985F258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0EE1DD8F-1D0E-E340-8A55-162886D26D91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26A59E6D-8FD6-B94D-9103-7C1FA52A6730}">
      <dgm:prSet/>
      <dgm:spPr>
        <a:solidFill>
          <a:srgbClr val="142B48"/>
        </a:solidFill>
      </dgm:spPr>
      <dgm:t>
        <a:bodyPr/>
        <a:lstStyle/>
        <a:p>
          <a:r>
            <a:rPr lang="es-CO">
              <a:latin typeface="Montserrat" pitchFamily="2" charset="77"/>
            </a:rPr>
            <a:t>Gastrosquisis </a:t>
          </a:r>
        </a:p>
      </dgm:t>
    </dgm:pt>
    <dgm:pt modelId="{3840AF4D-9112-F149-BE45-9AF154404796}" type="parTrans" cxnId="{642DE29E-85A3-4245-968B-22BFDFFF1B74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F5E4C5D4-30E9-CF44-B35C-4168B0875954}" type="sibTrans" cxnId="{642DE29E-85A3-4245-968B-22BFDFFF1B74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4A9A817E-A8F2-C24A-BA3B-8747F2307011}">
      <dgm:prSet/>
      <dgm:spPr>
        <a:solidFill>
          <a:srgbClr val="4FABA8"/>
        </a:solidFill>
      </dgm:spPr>
      <dgm:t>
        <a:bodyPr/>
        <a:lstStyle/>
        <a:p>
          <a:r>
            <a:rPr lang="es-CO">
              <a:latin typeface="Montserrat" pitchFamily="2" charset="77"/>
            </a:rPr>
            <a:t>Onfalocele</a:t>
          </a:r>
        </a:p>
      </dgm:t>
    </dgm:pt>
    <dgm:pt modelId="{DC2F2B38-C800-664A-9C8C-1EAA97E49DB6}" type="parTrans" cxnId="{463374AE-1EA3-7445-AB76-A3FECBE75A38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1276FF41-EF12-F54E-AC17-84232471510A}" type="sibTrans" cxnId="{463374AE-1EA3-7445-AB76-A3FECBE75A38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86C06C80-18E7-C045-8798-6240BFA44D24}" type="pres">
      <dgm:prSet presAssocID="{0EE1DD8F-1D0E-E340-8A55-162886D26D91}" presName="diagram" presStyleCnt="0">
        <dgm:presLayoutVars>
          <dgm:dir/>
          <dgm:resizeHandles val="exact"/>
        </dgm:presLayoutVars>
      </dgm:prSet>
      <dgm:spPr/>
    </dgm:pt>
    <dgm:pt modelId="{D466993A-A853-9949-9C90-E35350F78B18}" type="pres">
      <dgm:prSet presAssocID="{26A59E6D-8FD6-B94D-9103-7C1FA52A6730}" presName="node" presStyleLbl="node1" presStyleIdx="0" presStyleCnt="2" custLinFactNeighborX="-10766" custLinFactNeighborY="2975">
        <dgm:presLayoutVars>
          <dgm:bulletEnabled val="1"/>
        </dgm:presLayoutVars>
      </dgm:prSet>
      <dgm:spPr/>
    </dgm:pt>
    <dgm:pt modelId="{A8BE9AB0-6117-6B4D-A342-D33EF65A2CAB}" type="pres">
      <dgm:prSet presAssocID="{F5E4C5D4-30E9-CF44-B35C-4168B0875954}" presName="sibTrans" presStyleCnt="0"/>
      <dgm:spPr/>
    </dgm:pt>
    <dgm:pt modelId="{D7BECE56-5B69-834C-99BE-9E15A00E4509}" type="pres">
      <dgm:prSet presAssocID="{4A9A817E-A8F2-C24A-BA3B-8747F2307011}" presName="node" presStyleLbl="node1" presStyleIdx="1" presStyleCnt="2" custLinFactNeighborX="35494" custLinFactNeighborY="1030">
        <dgm:presLayoutVars>
          <dgm:bulletEnabled val="1"/>
        </dgm:presLayoutVars>
      </dgm:prSet>
      <dgm:spPr/>
    </dgm:pt>
  </dgm:ptLst>
  <dgm:cxnLst>
    <dgm:cxn modelId="{0C9E7628-395D-DF4E-A75D-FF7CC18973B6}" type="presOf" srcId="{26A59E6D-8FD6-B94D-9103-7C1FA52A6730}" destId="{D466993A-A853-9949-9C90-E35350F78B18}" srcOrd="0" destOrd="0" presId="urn:microsoft.com/office/officeart/2005/8/layout/default"/>
    <dgm:cxn modelId="{642DE29E-85A3-4245-968B-22BFDFFF1B74}" srcId="{0EE1DD8F-1D0E-E340-8A55-162886D26D91}" destId="{26A59E6D-8FD6-B94D-9103-7C1FA52A6730}" srcOrd="0" destOrd="0" parTransId="{3840AF4D-9112-F149-BE45-9AF154404796}" sibTransId="{F5E4C5D4-30E9-CF44-B35C-4168B0875954}"/>
    <dgm:cxn modelId="{463374AE-1EA3-7445-AB76-A3FECBE75A38}" srcId="{0EE1DD8F-1D0E-E340-8A55-162886D26D91}" destId="{4A9A817E-A8F2-C24A-BA3B-8747F2307011}" srcOrd="1" destOrd="0" parTransId="{DC2F2B38-C800-664A-9C8C-1EAA97E49DB6}" sibTransId="{1276FF41-EF12-F54E-AC17-84232471510A}"/>
    <dgm:cxn modelId="{9C7E0CF8-A395-1A4F-977E-4E15BCB8D58F}" type="presOf" srcId="{4A9A817E-A8F2-C24A-BA3B-8747F2307011}" destId="{D7BECE56-5B69-834C-99BE-9E15A00E4509}" srcOrd="0" destOrd="0" presId="urn:microsoft.com/office/officeart/2005/8/layout/default"/>
    <dgm:cxn modelId="{5E77C1F9-F7D9-6A41-9867-8B095E126EAF}" type="presOf" srcId="{0EE1DD8F-1D0E-E340-8A55-162886D26D91}" destId="{86C06C80-18E7-C045-8798-6240BFA44D24}" srcOrd="0" destOrd="0" presId="urn:microsoft.com/office/officeart/2005/8/layout/default"/>
    <dgm:cxn modelId="{E9D972DE-A699-8740-9EE5-5AFFFC2FD1DD}" type="presParOf" srcId="{86C06C80-18E7-C045-8798-6240BFA44D24}" destId="{D466993A-A853-9949-9C90-E35350F78B18}" srcOrd="0" destOrd="0" presId="urn:microsoft.com/office/officeart/2005/8/layout/default"/>
    <dgm:cxn modelId="{E24AABB0-20FE-E74B-8C38-EB047D3D9F76}" type="presParOf" srcId="{86C06C80-18E7-C045-8798-6240BFA44D24}" destId="{A8BE9AB0-6117-6B4D-A342-D33EF65A2CAB}" srcOrd="1" destOrd="0" presId="urn:microsoft.com/office/officeart/2005/8/layout/default"/>
    <dgm:cxn modelId="{5DDECF9E-4A3B-384E-9F05-60C78AF42374}" type="presParOf" srcId="{86C06C80-18E7-C045-8798-6240BFA44D24}" destId="{D7BECE56-5B69-834C-99BE-9E15A00E4509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FB0686C3-E774-074B-B943-4FCD011083AC}" type="doc">
      <dgm:prSet loTypeId="urn:microsoft.com/office/officeart/2005/8/layout/StepDownProcess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13A227F6-A679-504D-A728-A72BBB71F670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Prolapso intestinal hacia la derecha del cordón umbilical a través de un pequeño defecto de la pared.</a:t>
          </a:r>
        </a:p>
      </dgm:t>
    </dgm:pt>
    <dgm:pt modelId="{A78E52C3-1B18-CE49-968D-3B73E5463753}" type="parTrans" cxnId="{E7EA3AA8-8E46-9346-8B4E-6046C9D8500E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23BB936B-DF5A-8144-847A-DFFFFCC5E83D}" type="sibTrans" cxnId="{E7EA3AA8-8E46-9346-8B4E-6046C9D8500E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88DFC460-BC18-EF47-8FFD-B0811D5E3952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Usualmente el intestino está cubierto de fibrina.</a:t>
          </a:r>
        </a:p>
      </dgm:t>
    </dgm:pt>
    <dgm:pt modelId="{A1B93E1E-C869-B345-9AF9-738A53E0EE16}" type="parTrans" cxnId="{89E5E5AF-EFCB-6146-85F5-1FF34EA64CF6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C42B73ED-5A0D-D84B-B382-54FFCDB03B5D}" type="sibTrans" cxnId="{89E5E5AF-EFCB-6146-85F5-1FF34EA64CF6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A63961F8-6DF8-B144-8D9E-43DF3F5AD7A9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Tratamiento</a:t>
          </a:r>
        </a:p>
      </dgm:t>
    </dgm:pt>
    <dgm:pt modelId="{BEF3272C-645B-3540-8333-2BF6F57482D4}" type="parTrans" cxnId="{11125A0B-7CB1-E74E-9A33-F90FD61FAC39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62E3BBAF-D024-4F4C-8F97-B678EF31E94F}" type="sibTrans" cxnId="{11125A0B-7CB1-E74E-9A33-F90FD61FAC39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D409DB10-3ECB-BF42-805D-FBDC07230FFF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Evitar la hipotermia y la deshidratación.</a:t>
          </a:r>
        </a:p>
      </dgm:t>
    </dgm:pt>
    <dgm:pt modelId="{D564FFB3-9140-364B-BF28-BB0F0C0A6E2C}" type="parTrans" cxnId="{C2E342EC-04E0-924B-9FC4-C639804EC21C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2B4989DE-B49F-9849-AEB0-02FD4B5A18EB}" type="sibTrans" cxnId="{C2E342EC-04E0-924B-9FC4-C639804EC21C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A8E0C3FF-9983-514B-9098-4FBE43655D15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Evitar riesgo de isquemia por acodamiento del mesenterio o volvulación.</a:t>
          </a:r>
        </a:p>
      </dgm:t>
    </dgm:pt>
    <dgm:pt modelId="{D2B0F149-5DCB-E041-B800-312683FB87D7}" type="parTrans" cxnId="{1D7B27D3-2CF9-7C4E-AACD-D9F2B68B2076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41F5C0AE-10D4-3E41-ACA5-7CD86A923212}" type="sibTrans" cxnId="{1D7B27D3-2CF9-7C4E-AACD-D9F2B68B2076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62BDDF60-40D1-0B46-9F49-4A93AFEFFCD6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Descompresión con sonda gástrica.</a:t>
          </a:r>
        </a:p>
      </dgm:t>
    </dgm:pt>
    <dgm:pt modelId="{24E60C95-0C77-1149-A07B-EF5E37C62F6F}" type="parTrans" cxnId="{00E2EE92-E703-DD4E-B656-62DC44DE9DE1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21B91E0A-70B1-7C44-8D2D-0337B6E52E6C}" type="sibTrans" cxnId="{00E2EE92-E703-DD4E-B656-62DC44DE9DE1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4CA678A4-EE4D-1F42-AEFC-333C1D2B4293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Cirugía para reducción de intestino herniado y cierre de defecto – cirugía de uno o varios pasos.</a:t>
          </a:r>
        </a:p>
      </dgm:t>
    </dgm:pt>
    <dgm:pt modelId="{C9D97797-ED01-DF42-96FD-F1A88980A4E0}" type="parTrans" cxnId="{E389157F-4EE1-764B-B01A-84E20813DA97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06011F0C-D322-7143-8ED9-7F8AD51E0CF9}" type="sibTrans" cxnId="{E389157F-4EE1-764B-B01A-84E20813DA97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2986BF08-862B-4644-91A4-72A361034583}" type="pres">
      <dgm:prSet presAssocID="{FB0686C3-E774-074B-B943-4FCD011083AC}" presName="rootnode" presStyleCnt="0">
        <dgm:presLayoutVars>
          <dgm:chMax/>
          <dgm:chPref/>
          <dgm:dir/>
          <dgm:animLvl val="lvl"/>
        </dgm:presLayoutVars>
      </dgm:prSet>
      <dgm:spPr/>
    </dgm:pt>
    <dgm:pt modelId="{9F649877-2886-C24D-8AAB-B94E86D6F0AB}" type="pres">
      <dgm:prSet presAssocID="{13A227F6-A679-504D-A728-A72BBB71F670}" presName="composite" presStyleCnt="0"/>
      <dgm:spPr/>
    </dgm:pt>
    <dgm:pt modelId="{B9C5557E-98F7-AE48-AFF1-66B8223D930A}" type="pres">
      <dgm:prSet presAssocID="{13A227F6-A679-504D-A728-A72BBB71F670}" presName="bentUpArrow1" presStyleLbl="alignImgPlace1" presStyleIdx="0" presStyleCnt="2"/>
      <dgm:spPr/>
    </dgm:pt>
    <dgm:pt modelId="{BD442DB5-118C-B64B-A352-AEF907E878A9}" type="pres">
      <dgm:prSet presAssocID="{13A227F6-A679-504D-A728-A72BBB71F670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B80B5191-65A5-044C-81B5-C39A5E1CBCF7}" type="pres">
      <dgm:prSet presAssocID="{13A227F6-A679-504D-A728-A72BBB71F670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A7CB1B1A-FF03-7B4E-8348-602562A90610}" type="pres">
      <dgm:prSet presAssocID="{23BB936B-DF5A-8144-847A-DFFFFCC5E83D}" presName="sibTrans" presStyleCnt="0"/>
      <dgm:spPr/>
    </dgm:pt>
    <dgm:pt modelId="{A5A159EA-AF84-9846-90EE-9C18FDBDED09}" type="pres">
      <dgm:prSet presAssocID="{88DFC460-BC18-EF47-8FFD-B0811D5E3952}" presName="composite" presStyleCnt="0"/>
      <dgm:spPr/>
    </dgm:pt>
    <dgm:pt modelId="{D5AA5A4F-1C89-1E46-8DAE-F44D0E972BF8}" type="pres">
      <dgm:prSet presAssocID="{88DFC460-BC18-EF47-8FFD-B0811D5E3952}" presName="bentUpArrow1" presStyleLbl="alignImgPlace1" presStyleIdx="1" presStyleCnt="2"/>
      <dgm:spPr/>
    </dgm:pt>
    <dgm:pt modelId="{ED1F5119-7DCB-F747-B249-AB5C56B54E1D}" type="pres">
      <dgm:prSet presAssocID="{88DFC460-BC18-EF47-8FFD-B0811D5E3952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AAC04917-47DC-2F4F-9EAA-20D17016FF28}" type="pres">
      <dgm:prSet presAssocID="{88DFC460-BC18-EF47-8FFD-B0811D5E3952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B199A416-F8BD-AB4A-8DD8-AC95510A9DB6}" type="pres">
      <dgm:prSet presAssocID="{C42B73ED-5A0D-D84B-B382-54FFCDB03B5D}" presName="sibTrans" presStyleCnt="0"/>
      <dgm:spPr/>
    </dgm:pt>
    <dgm:pt modelId="{331354B6-38EF-914F-A160-5753BFFD0761}" type="pres">
      <dgm:prSet presAssocID="{A63961F8-6DF8-B144-8D9E-43DF3F5AD7A9}" presName="composite" presStyleCnt="0"/>
      <dgm:spPr/>
    </dgm:pt>
    <dgm:pt modelId="{DCEBAE27-A481-B346-B91B-796893B1CCDF}" type="pres">
      <dgm:prSet presAssocID="{A63961F8-6DF8-B144-8D9E-43DF3F5AD7A9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DE72F9E7-A995-7A42-80CD-6CCDB63C76D5}" type="pres">
      <dgm:prSet presAssocID="{A63961F8-6DF8-B144-8D9E-43DF3F5AD7A9}" presName="FinalChildText" presStyleLbl="revTx" presStyleIdx="2" presStyleCnt="3" custScaleX="167678" custScaleY="220298" custLinFactNeighborX="30877" custLinFactNeighborY="2094">
        <dgm:presLayoutVars>
          <dgm:chMax val="0"/>
          <dgm:chPref val="0"/>
          <dgm:bulletEnabled val="1"/>
        </dgm:presLayoutVars>
      </dgm:prSet>
      <dgm:spPr/>
    </dgm:pt>
  </dgm:ptLst>
  <dgm:cxnLst>
    <dgm:cxn modelId="{61CC1800-3636-B54E-91BF-2F4C8D5AC425}" type="presOf" srcId="{62BDDF60-40D1-0B46-9F49-4A93AFEFFCD6}" destId="{DE72F9E7-A995-7A42-80CD-6CCDB63C76D5}" srcOrd="0" destOrd="2" presId="urn:microsoft.com/office/officeart/2005/8/layout/StepDownProcess"/>
    <dgm:cxn modelId="{11125A0B-7CB1-E74E-9A33-F90FD61FAC39}" srcId="{FB0686C3-E774-074B-B943-4FCD011083AC}" destId="{A63961F8-6DF8-B144-8D9E-43DF3F5AD7A9}" srcOrd="2" destOrd="0" parTransId="{BEF3272C-645B-3540-8333-2BF6F57482D4}" sibTransId="{62E3BBAF-D024-4F4C-8F97-B678EF31E94F}"/>
    <dgm:cxn modelId="{B4C1DC3C-3287-E142-A40A-702F8D2ADCB8}" type="presOf" srcId="{88DFC460-BC18-EF47-8FFD-B0811D5E3952}" destId="{ED1F5119-7DCB-F747-B249-AB5C56B54E1D}" srcOrd="0" destOrd="0" presId="urn:microsoft.com/office/officeart/2005/8/layout/StepDownProcess"/>
    <dgm:cxn modelId="{83CE1454-F384-C34A-9CDE-7FE75F7AF8B2}" type="presOf" srcId="{A8E0C3FF-9983-514B-9098-4FBE43655D15}" destId="{DE72F9E7-A995-7A42-80CD-6CCDB63C76D5}" srcOrd="0" destOrd="1" presId="urn:microsoft.com/office/officeart/2005/8/layout/StepDownProcess"/>
    <dgm:cxn modelId="{E389157F-4EE1-764B-B01A-84E20813DA97}" srcId="{A63961F8-6DF8-B144-8D9E-43DF3F5AD7A9}" destId="{4CA678A4-EE4D-1F42-AEFC-333C1D2B4293}" srcOrd="3" destOrd="0" parTransId="{C9D97797-ED01-DF42-96FD-F1A88980A4E0}" sibTransId="{06011F0C-D322-7143-8ED9-7F8AD51E0CF9}"/>
    <dgm:cxn modelId="{00E2EE92-E703-DD4E-B656-62DC44DE9DE1}" srcId="{A63961F8-6DF8-B144-8D9E-43DF3F5AD7A9}" destId="{62BDDF60-40D1-0B46-9F49-4A93AFEFFCD6}" srcOrd="2" destOrd="0" parTransId="{24E60C95-0C77-1149-A07B-EF5E37C62F6F}" sibTransId="{21B91E0A-70B1-7C44-8D2D-0337B6E52E6C}"/>
    <dgm:cxn modelId="{D48534A6-E463-3641-B8B3-53BC2FF8FA10}" type="presOf" srcId="{FB0686C3-E774-074B-B943-4FCD011083AC}" destId="{2986BF08-862B-4644-91A4-72A361034583}" srcOrd="0" destOrd="0" presId="urn:microsoft.com/office/officeart/2005/8/layout/StepDownProcess"/>
    <dgm:cxn modelId="{E7EA3AA8-8E46-9346-8B4E-6046C9D8500E}" srcId="{FB0686C3-E774-074B-B943-4FCD011083AC}" destId="{13A227F6-A679-504D-A728-A72BBB71F670}" srcOrd="0" destOrd="0" parTransId="{A78E52C3-1B18-CE49-968D-3B73E5463753}" sibTransId="{23BB936B-DF5A-8144-847A-DFFFFCC5E83D}"/>
    <dgm:cxn modelId="{89E5E5AF-EFCB-6146-85F5-1FF34EA64CF6}" srcId="{FB0686C3-E774-074B-B943-4FCD011083AC}" destId="{88DFC460-BC18-EF47-8FFD-B0811D5E3952}" srcOrd="1" destOrd="0" parTransId="{A1B93E1E-C869-B345-9AF9-738A53E0EE16}" sibTransId="{C42B73ED-5A0D-D84B-B382-54FFCDB03B5D}"/>
    <dgm:cxn modelId="{71551EB3-C032-6540-AC94-DCACAF5E6670}" type="presOf" srcId="{13A227F6-A679-504D-A728-A72BBB71F670}" destId="{BD442DB5-118C-B64B-A352-AEF907E878A9}" srcOrd="0" destOrd="0" presId="urn:microsoft.com/office/officeart/2005/8/layout/StepDownProcess"/>
    <dgm:cxn modelId="{7C7AB8B5-70E8-C741-BCB4-13DEB85B95E5}" type="presOf" srcId="{4CA678A4-EE4D-1F42-AEFC-333C1D2B4293}" destId="{DE72F9E7-A995-7A42-80CD-6CCDB63C76D5}" srcOrd="0" destOrd="3" presId="urn:microsoft.com/office/officeart/2005/8/layout/StepDownProcess"/>
    <dgm:cxn modelId="{876170BC-BCBD-5D44-98AE-E1E38CCCD9E1}" type="presOf" srcId="{D409DB10-3ECB-BF42-805D-FBDC07230FFF}" destId="{DE72F9E7-A995-7A42-80CD-6CCDB63C76D5}" srcOrd="0" destOrd="0" presId="urn:microsoft.com/office/officeart/2005/8/layout/StepDownProcess"/>
    <dgm:cxn modelId="{1D7B27D3-2CF9-7C4E-AACD-D9F2B68B2076}" srcId="{A63961F8-6DF8-B144-8D9E-43DF3F5AD7A9}" destId="{A8E0C3FF-9983-514B-9098-4FBE43655D15}" srcOrd="1" destOrd="0" parTransId="{D2B0F149-5DCB-E041-B800-312683FB87D7}" sibTransId="{41F5C0AE-10D4-3E41-ACA5-7CD86A923212}"/>
    <dgm:cxn modelId="{C2E342EC-04E0-924B-9FC4-C639804EC21C}" srcId="{A63961F8-6DF8-B144-8D9E-43DF3F5AD7A9}" destId="{D409DB10-3ECB-BF42-805D-FBDC07230FFF}" srcOrd="0" destOrd="0" parTransId="{D564FFB3-9140-364B-BF28-BB0F0C0A6E2C}" sibTransId="{2B4989DE-B49F-9849-AEB0-02FD4B5A18EB}"/>
    <dgm:cxn modelId="{2E49FFF3-79C0-DE49-AF09-6F39C1D619A3}" type="presOf" srcId="{A63961F8-6DF8-B144-8D9E-43DF3F5AD7A9}" destId="{DCEBAE27-A481-B346-B91B-796893B1CCDF}" srcOrd="0" destOrd="0" presId="urn:microsoft.com/office/officeart/2005/8/layout/StepDownProcess"/>
    <dgm:cxn modelId="{25B73730-9D97-AB48-A1C5-093A45F039FF}" type="presParOf" srcId="{2986BF08-862B-4644-91A4-72A361034583}" destId="{9F649877-2886-C24D-8AAB-B94E86D6F0AB}" srcOrd="0" destOrd="0" presId="urn:microsoft.com/office/officeart/2005/8/layout/StepDownProcess"/>
    <dgm:cxn modelId="{C966C9E8-0F04-9845-A365-382BC8B06A30}" type="presParOf" srcId="{9F649877-2886-C24D-8AAB-B94E86D6F0AB}" destId="{B9C5557E-98F7-AE48-AFF1-66B8223D930A}" srcOrd="0" destOrd="0" presId="urn:microsoft.com/office/officeart/2005/8/layout/StepDownProcess"/>
    <dgm:cxn modelId="{406D6216-61A1-E748-840B-51A7992A3993}" type="presParOf" srcId="{9F649877-2886-C24D-8AAB-B94E86D6F0AB}" destId="{BD442DB5-118C-B64B-A352-AEF907E878A9}" srcOrd="1" destOrd="0" presId="urn:microsoft.com/office/officeart/2005/8/layout/StepDownProcess"/>
    <dgm:cxn modelId="{5F8C8019-9745-5B4F-AAA2-04BE367E4B9F}" type="presParOf" srcId="{9F649877-2886-C24D-8AAB-B94E86D6F0AB}" destId="{B80B5191-65A5-044C-81B5-C39A5E1CBCF7}" srcOrd="2" destOrd="0" presId="urn:microsoft.com/office/officeart/2005/8/layout/StepDownProcess"/>
    <dgm:cxn modelId="{59876008-7E15-BE4A-8B2D-8BB879D4B1F7}" type="presParOf" srcId="{2986BF08-862B-4644-91A4-72A361034583}" destId="{A7CB1B1A-FF03-7B4E-8348-602562A90610}" srcOrd="1" destOrd="0" presId="urn:microsoft.com/office/officeart/2005/8/layout/StepDownProcess"/>
    <dgm:cxn modelId="{32B21DC8-056F-2E48-8BB4-734A3E486C02}" type="presParOf" srcId="{2986BF08-862B-4644-91A4-72A361034583}" destId="{A5A159EA-AF84-9846-90EE-9C18FDBDED09}" srcOrd="2" destOrd="0" presId="urn:microsoft.com/office/officeart/2005/8/layout/StepDownProcess"/>
    <dgm:cxn modelId="{48293106-1202-C547-97F9-DA92C112F124}" type="presParOf" srcId="{A5A159EA-AF84-9846-90EE-9C18FDBDED09}" destId="{D5AA5A4F-1C89-1E46-8DAE-F44D0E972BF8}" srcOrd="0" destOrd="0" presId="urn:microsoft.com/office/officeart/2005/8/layout/StepDownProcess"/>
    <dgm:cxn modelId="{B94F80AF-79CA-3048-8DFA-D61FC0ABE91A}" type="presParOf" srcId="{A5A159EA-AF84-9846-90EE-9C18FDBDED09}" destId="{ED1F5119-7DCB-F747-B249-AB5C56B54E1D}" srcOrd="1" destOrd="0" presId="urn:microsoft.com/office/officeart/2005/8/layout/StepDownProcess"/>
    <dgm:cxn modelId="{3663ED54-E767-AA4F-A418-BBF0990C5C4D}" type="presParOf" srcId="{A5A159EA-AF84-9846-90EE-9C18FDBDED09}" destId="{AAC04917-47DC-2F4F-9EAA-20D17016FF28}" srcOrd="2" destOrd="0" presId="urn:microsoft.com/office/officeart/2005/8/layout/StepDownProcess"/>
    <dgm:cxn modelId="{00F0590E-FA6E-C342-A3CC-637EFD6BF127}" type="presParOf" srcId="{2986BF08-862B-4644-91A4-72A361034583}" destId="{B199A416-F8BD-AB4A-8DD8-AC95510A9DB6}" srcOrd="3" destOrd="0" presId="urn:microsoft.com/office/officeart/2005/8/layout/StepDownProcess"/>
    <dgm:cxn modelId="{D88C166A-84A9-FF40-B736-DCD776875631}" type="presParOf" srcId="{2986BF08-862B-4644-91A4-72A361034583}" destId="{331354B6-38EF-914F-A160-5753BFFD0761}" srcOrd="4" destOrd="0" presId="urn:microsoft.com/office/officeart/2005/8/layout/StepDownProcess"/>
    <dgm:cxn modelId="{C51D9F64-D6CF-DB4A-88F8-9293578AF24E}" type="presParOf" srcId="{331354B6-38EF-914F-A160-5753BFFD0761}" destId="{DCEBAE27-A481-B346-B91B-796893B1CCDF}" srcOrd="0" destOrd="0" presId="urn:microsoft.com/office/officeart/2005/8/layout/StepDownProcess"/>
    <dgm:cxn modelId="{491F5C35-27C2-FD4C-9C07-A5035122EBDA}" type="presParOf" srcId="{331354B6-38EF-914F-A160-5753BFFD0761}" destId="{DE72F9E7-A995-7A42-80CD-6CCDB63C76D5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53241F7-72F5-6F40-9DAD-7EA53386BBAA}" type="doc">
      <dgm:prSet loTypeId="urn:microsoft.com/office/officeart/2005/8/layout/radial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9D3D33D3-7DE6-664B-812C-C28EFE13B005}">
      <dgm:prSet custT="1"/>
      <dgm:spPr/>
      <dgm:t>
        <a:bodyPr/>
        <a:lstStyle/>
        <a:p>
          <a:r>
            <a:rPr lang="es-CO" sz="1400" dirty="0">
              <a:latin typeface="Montserrat" pitchFamily="2" charset="77"/>
            </a:rPr>
            <a:t>Defecto umbilical con prolapso de asas intestinales, cubiertas por membrana formada por el cordón umbilical.</a:t>
          </a:r>
        </a:p>
      </dgm:t>
    </dgm:pt>
    <dgm:pt modelId="{CFBB6908-90DD-8741-8158-BF69BD38AD9F}" type="parTrans" cxnId="{404E9F19-5486-8645-9C49-C77921B902AB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16B92EAF-F072-B44A-B50C-C0D9DB59609C}" type="sibTrans" cxnId="{404E9F19-5486-8645-9C49-C77921B902AB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D461DDDA-1972-DD43-A1A9-D01331907372}">
      <dgm:prSet custT="1"/>
      <dgm:spPr/>
      <dgm:t>
        <a:bodyPr/>
        <a:lstStyle/>
        <a:p>
          <a:r>
            <a:rPr lang="es-CO" sz="1400" dirty="0">
              <a:latin typeface="Montserrat" pitchFamily="2" charset="77"/>
            </a:rPr>
            <a:t>Se asocia frecuentemente a otras anormalidades.</a:t>
          </a:r>
        </a:p>
      </dgm:t>
    </dgm:pt>
    <dgm:pt modelId="{C351DDDD-DD57-2847-AF20-F04C87211C00}" type="parTrans" cxnId="{74561D9F-8856-B845-8CD6-4790F5F1FC36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67BA8DC6-714C-CA43-80F1-8C056EDD9428}" type="sibTrans" cxnId="{74561D9F-8856-B845-8CD6-4790F5F1FC36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41A79BCB-25FB-3942-A8AB-33C123624124}">
      <dgm:prSet custT="1"/>
      <dgm:spPr/>
      <dgm:t>
        <a:bodyPr/>
        <a:lstStyle/>
        <a:p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Trisomía 21.</a:t>
          </a:r>
        </a:p>
      </dgm:t>
    </dgm:pt>
    <dgm:pt modelId="{F049C203-1945-4441-92D1-FA5B222E1FFA}" type="parTrans" cxnId="{8817B471-01A7-0448-8CFF-A82AA0667647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2CB64C78-69E2-6C4D-A3BE-915DAA832F98}" type="sibTrans" cxnId="{8817B471-01A7-0448-8CFF-A82AA0667647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ED4A1122-2BA3-8446-B755-D4DD2E7B7ACA}">
      <dgm:prSet custT="1"/>
      <dgm:spPr/>
      <dgm:t>
        <a:bodyPr/>
        <a:lstStyle/>
        <a:p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Cardiopatía congénita.</a:t>
          </a:r>
        </a:p>
      </dgm:t>
    </dgm:pt>
    <dgm:pt modelId="{60F14FA3-6B01-F94B-A517-4678A6F3A90D}" type="parTrans" cxnId="{289A93CD-F05D-1548-B8C7-1B78E1559A37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8C872AC6-A064-A945-8177-207A3F17BAE3}" type="sibTrans" cxnId="{289A93CD-F05D-1548-B8C7-1B78E1559A37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DBE3540B-B77B-4D4B-9690-8702AFEFCFEA}">
      <dgm:prSet custT="1"/>
      <dgm:spPr/>
      <dgm:t>
        <a:bodyPr/>
        <a:lstStyle/>
        <a:p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Síndrome de Beckwith. Wiedemann.</a:t>
          </a:r>
        </a:p>
      </dgm:t>
    </dgm:pt>
    <dgm:pt modelId="{D673224B-039C-F045-BE2B-73B9DB82E806}" type="parTrans" cxnId="{5B8B0A8C-8F47-A242-A86F-5D40DF01C131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2402FEEA-9211-6D46-A189-C112344F51F8}" type="sibTrans" cxnId="{5B8B0A8C-8F47-A242-A86F-5D40DF01C131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CA0AA34E-1C7F-6B41-8BCA-197E81ABF550}" type="pres">
      <dgm:prSet presAssocID="{B53241F7-72F5-6F40-9DAD-7EA53386BBAA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7DD0E7D3-3EE0-DE45-9204-FA5ECB0E2367}" type="pres">
      <dgm:prSet presAssocID="{B53241F7-72F5-6F40-9DAD-7EA53386BBAA}" presName="cycle" presStyleCnt="0"/>
      <dgm:spPr/>
    </dgm:pt>
    <dgm:pt modelId="{5F2818AB-51D8-AD4D-87A7-221CE1714A5B}" type="pres">
      <dgm:prSet presAssocID="{B53241F7-72F5-6F40-9DAD-7EA53386BBAA}" presName="centerShape" presStyleCnt="0"/>
      <dgm:spPr/>
    </dgm:pt>
    <dgm:pt modelId="{56D3455D-1827-F84B-AA37-57A4C2FD1277}" type="pres">
      <dgm:prSet presAssocID="{B53241F7-72F5-6F40-9DAD-7EA53386BBAA}" presName="connSite" presStyleLbl="node1" presStyleIdx="0" presStyleCnt="3"/>
      <dgm:spPr/>
    </dgm:pt>
    <dgm:pt modelId="{5E11E117-6DE6-E94D-B563-55350C3A0530}" type="pres">
      <dgm:prSet presAssocID="{B53241F7-72F5-6F40-9DAD-7EA53386BBAA}" presName="visible" presStyleLbl="node1" presStyleIdx="0" presStyleCnt="3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466B2C0A-1C96-2A40-ABF2-848AE18610BD}" type="pres">
      <dgm:prSet presAssocID="{CFBB6908-90DD-8741-8158-BF69BD38AD9F}" presName="Name25" presStyleLbl="parChTrans1D1" presStyleIdx="0" presStyleCnt="2"/>
      <dgm:spPr/>
    </dgm:pt>
    <dgm:pt modelId="{C1D8FFB3-BE7B-AB49-8E5E-542866480817}" type="pres">
      <dgm:prSet presAssocID="{9D3D33D3-7DE6-664B-812C-C28EFE13B005}" presName="node" presStyleCnt="0"/>
      <dgm:spPr/>
    </dgm:pt>
    <dgm:pt modelId="{41800756-60E4-A74E-9E66-E0BD25E7FF89}" type="pres">
      <dgm:prSet presAssocID="{9D3D33D3-7DE6-664B-812C-C28EFE13B005}" presName="parentNode" presStyleLbl="node1" presStyleIdx="1" presStyleCnt="3" custScaleX="131391" custScaleY="126222" custLinFactNeighborX="27854" custLinFactNeighborY="-6555">
        <dgm:presLayoutVars>
          <dgm:chMax val="1"/>
          <dgm:bulletEnabled val="1"/>
        </dgm:presLayoutVars>
      </dgm:prSet>
      <dgm:spPr/>
    </dgm:pt>
    <dgm:pt modelId="{93303A75-05E9-C640-9372-62C802839158}" type="pres">
      <dgm:prSet presAssocID="{9D3D33D3-7DE6-664B-812C-C28EFE13B005}" presName="childNode" presStyleLbl="revTx" presStyleIdx="0" presStyleCnt="1">
        <dgm:presLayoutVars>
          <dgm:bulletEnabled val="1"/>
        </dgm:presLayoutVars>
      </dgm:prSet>
      <dgm:spPr/>
    </dgm:pt>
    <dgm:pt modelId="{E3869C29-DCA2-414F-995C-7D1E9B807086}" type="pres">
      <dgm:prSet presAssocID="{C351DDDD-DD57-2847-AF20-F04C87211C00}" presName="Name25" presStyleLbl="parChTrans1D1" presStyleIdx="1" presStyleCnt="2"/>
      <dgm:spPr/>
    </dgm:pt>
    <dgm:pt modelId="{9CFD6F63-EB31-4746-8C0D-BB97AF7E6AAF}" type="pres">
      <dgm:prSet presAssocID="{D461DDDA-1972-DD43-A1A9-D01331907372}" presName="node" presStyleCnt="0"/>
      <dgm:spPr/>
    </dgm:pt>
    <dgm:pt modelId="{8B1F3946-A9CF-5547-8FC0-E01E7781FD04}" type="pres">
      <dgm:prSet presAssocID="{D461DDDA-1972-DD43-A1A9-D01331907372}" presName="parentNode" presStyleLbl="node1" presStyleIdx="2" presStyleCnt="3" custScaleX="118007" custScaleY="100364" custLinFactNeighborX="22250" custLinFactNeighborY="-1063">
        <dgm:presLayoutVars>
          <dgm:chMax val="1"/>
          <dgm:bulletEnabled val="1"/>
        </dgm:presLayoutVars>
      </dgm:prSet>
      <dgm:spPr/>
    </dgm:pt>
    <dgm:pt modelId="{1F3BA629-273E-1048-8A65-5D60BE344EF2}" type="pres">
      <dgm:prSet presAssocID="{D461DDDA-1972-DD43-A1A9-D01331907372}" presName="childNode" presStyleLbl="revTx" presStyleIdx="0" presStyleCnt="1">
        <dgm:presLayoutVars>
          <dgm:bulletEnabled val="1"/>
        </dgm:presLayoutVars>
      </dgm:prSet>
      <dgm:spPr/>
    </dgm:pt>
  </dgm:ptLst>
  <dgm:cxnLst>
    <dgm:cxn modelId="{F66E4F16-5DF9-8C47-B1D2-103B105D116F}" type="presOf" srcId="{CFBB6908-90DD-8741-8158-BF69BD38AD9F}" destId="{466B2C0A-1C96-2A40-ABF2-848AE18610BD}" srcOrd="0" destOrd="0" presId="urn:microsoft.com/office/officeart/2005/8/layout/radial2"/>
    <dgm:cxn modelId="{404E9F19-5486-8645-9C49-C77921B902AB}" srcId="{B53241F7-72F5-6F40-9DAD-7EA53386BBAA}" destId="{9D3D33D3-7DE6-664B-812C-C28EFE13B005}" srcOrd="0" destOrd="0" parTransId="{CFBB6908-90DD-8741-8158-BF69BD38AD9F}" sibTransId="{16B92EAF-F072-B44A-B50C-C0D9DB59609C}"/>
    <dgm:cxn modelId="{840B0661-8FCE-9E41-BB38-090B60E3D431}" type="presOf" srcId="{D461DDDA-1972-DD43-A1A9-D01331907372}" destId="{8B1F3946-A9CF-5547-8FC0-E01E7781FD04}" srcOrd="0" destOrd="0" presId="urn:microsoft.com/office/officeart/2005/8/layout/radial2"/>
    <dgm:cxn modelId="{8817B471-01A7-0448-8CFF-A82AA0667647}" srcId="{D461DDDA-1972-DD43-A1A9-D01331907372}" destId="{41A79BCB-25FB-3942-A8AB-33C123624124}" srcOrd="0" destOrd="0" parTransId="{F049C203-1945-4441-92D1-FA5B222E1FFA}" sibTransId="{2CB64C78-69E2-6C4D-A3BE-915DAA832F98}"/>
    <dgm:cxn modelId="{5B8B0A8C-8F47-A242-A86F-5D40DF01C131}" srcId="{D461DDDA-1972-DD43-A1A9-D01331907372}" destId="{DBE3540B-B77B-4D4B-9690-8702AFEFCFEA}" srcOrd="2" destOrd="0" parTransId="{D673224B-039C-F045-BE2B-73B9DB82E806}" sibTransId="{2402FEEA-9211-6D46-A189-C112344F51F8}"/>
    <dgm:cxn modelId="{74561D9F-8856-B845-8CD6-4790F5F1FC36}" srcId="{B53241F7-72F5-6F40-9DAD-7EA53386BBAA}" destId="{D461DDDA-1972-DD43-A1A9-D01331907372}" srcOrd="1" destOrd="0" parTransId="{C351DDDD-DD57-2847-AF20-F04C87211C00}" sibTransId="{67BA8DC6-714C-CA43-80F1-8C056EDD9428}"/>
    <dgm:cxn modelId="{6C0898A8-B8EA-4C43-A63E-7EB598389DC1}" type="presOf" srcId="{DBE3540B-B77B-4D4B-9690-8702AFEFCFEA}" destId="{1F3BA629-273E-1048-8A65-5D60BE344EF2}" srcOrd="0" destOrd="2" presId="urn:microsoft.com/office/officeart/2005/8/layout/radial2"/>
    <dgm:cxn modelId="{289A93CD-F05D-1548-B8C7-1B78E1559A37}" srcId="{D461DDDA-1972-DD43-A1A9-D01331907372}" destId="{ED4A1122-2BA3-8446-B755-D4DD2E7B7ACA}" srcOrd="1" destOrd="0" parTransId="{60F14FA3-6B01-F94B-A517-4678A6F3A90D}" sibTransId="{8C872AC6-A064-A945-8177-207A3F17BAE3}"/>
    <dgm:cxn modelId="{AA85E6E5-0F55-7E44-A136-84C9AF7C84F0}" type="presOf" srcId="{B53241F7-72F5-6F40-9DAD-7EA53386BBAA}" destId="{CA0AA34E-1C7F-6B41-8BCA-197E81ABF550}" srcOrd="0" destOrd="0" presId="urn:microsoft.com/office/officeart/2005/8/layout/radial2"/>
    <dgm:cxn modelId="{385067ED-32B0-AE4B-934C-3F692E060DE3}" type="presOf" srcId="{9D3D33D3-7DE6-664B-812C-C28EFE13B005}" destId="{41800756-60E4-A74E-9E66-E0BD25E7FF89}" srcOrd="0" destOrd="0" presId="urn:microsoft.com/office/officeart/2005/8/layout/radial2"/>
    <dgm:cxn modelId="{2F8DC5F3-B15A-FF45-BCB8-050AD192D2F4}" type="presOf" srcId="{C351DDDD-DD57-2847-AF20-F04C87211C00}" destId="{E3869C29-DCA2-414F-995C-7D1E9B807086}" srcOrd="0" destOrd="0" presId="urn:microsoft.com/office/officeart/2005/8/layout/radial2"/>
    <dgm:cxn modelId="{AA1E98FA-011D-5744-B6B9-AC0CB1F826DC}" type="presOf" srcId="{ED4A1122-2BA3-8446-B755-D4DD2E7B7ACA}" destId="{1F3BA629-273E-1048-8A65-5D60BE344EF2}" srcOrd="0" destOrd="1" presId="urn:microsoft.com/office/officeart/2005/8/layout/radial2"/>
    <dgm:cxn modelId="{1A8A3EFC-22AF-9B49-A0CD-1CB42551623B}" type="presOf" srcId="{41A79BCB-25FB-3942-A8AB-33C123624124}" destId="{1F3BA629-273E-1048-8A65-5D60BE344EF2}" srcOrd="0" destOrd="0" presId="urn:microsoft.com/office/officeart/2005/8/layout/radial2"/>
    <dgm:cxn modelId="{57BAACB5-C0C5-B44E-A12D-98CA1FB94419}" type="presParOf" srcId="{CA0AA34E-1C7F-6B41-8BCA-197E81ABF550}" destId="{7DD0E7D3-3EE0-DE45-9204-FA5ECB0E2367}" srcOrd="0" destOrd="0" presId="urn:microsoft.com/office/officeart/2005/8/layout/radial2"/>
    <dgm:cxn modelId="{BFFFF811-35FE-2443-98DC-394E21B51849}" type="presParOf" srcId="{7DD0E7D3-3EE0-DE45-9204-FA5ECB0E2367}" destId="{5F2818AB-51D8-AD4D-87A7-221CE1714A5B}" srcOrd="0" destOrd="0" presId="urn:microsoft.com/office/officeart/2005/8/layout/radial2"/>
    <dgm:cxn modelId="{B848F45F-B063-8A40-9327-62C54B784F9C}" type="presParOf" srcId="{5F2818AB-51D8-AD4D-87A7-221CE1714A5B}" destId="{56D3455D-1827-F84B-AA37-57A4C2FD1277}" srcOrd="0" destOrd="0" presId="urn:microsoft.com/office/officeart/2005/8/layout/radial2"/>
    <dgm:cxn modelId="{AB3BD2C2-E4D5-C947-B5A9-1E3D3BD8B454}" type="presParOf" srcId="{5F2818AB-51D8-AD4D-87A7-221CE1714A5B}" destId="{5E11E117-6DE6-E94D-B563-55350C3A0530}" srcOrd="1" destOrd="0" presId="urn:microsoft.com/office/officeart/2005/8/layout/radial2"/>
    <dgm:cxn modelId="{5863CC9F-C92E-1343-8EA2-6B6FA6BDF50F}" type="presParOf" srcId="{7DD0E7D3-3EE0-DE45-9204-FA5ECB0E2367}" destId="{466B2C0A-1C96-2A40-ABF2-848AE18610BD}" srcOrd="1" destOrd="0" presId="urn:microsoft.com/office/officeart/2005/8/layout/radial2"/>
    <dgm:cxn modelId="{9597E311-B7EE-9B44-9FFA-6CBBCDE22CF3}" type="presParOf" srcId="{7DD0E7D3-3EE0-DE45-9204-FA5ECB0E2367}" destId="{C1D8FFB3-BE7B-AB49-8E5E-542866480817}" srcOrd="2" destOrd="0" presId="urn:microsoft.com/office/officeart/2005/8/layout/radial2"/>
    <dgm:cxn modelId="{B1FEC064-7EFE-5B4A-B8E9-897083956D95}" type="presParOf" srcId="{C1D8FFB3-BE7B-AB49-8E5E-542866480817}" destId="{41800756-60E4-A74E-9E66-E0BD25E7FF89}" srcOrd="0" destOrd="0" presId="urn:microsoft.com/office/officeart/2005/8/layout/radial2"/>
    <dgm:cxn modelId="{C2E1333E-CE29-3B45-8665-E3087DD7E1C4}" type="presParOf" srcId="{C1D8FFB3-BE7B-AB49-8E5E-542866480817}" destId="{93303A75-05E9-C640-9372-62C802839158}" srcOrd="1" destOrd="0" presId="urn:microsoft.com/office/officeart/2005/8/layout/radial2"/>
    <dgm:cxn modelId="{E687672A-4703-BE46-88F5-DD57D04DDA25}" type="presParOf" srcId="{7DD0E7D3-3EE0-DE45-9204-FA5ECB0E2367}" destId="{E3869C29-DCA2-414F-995C-7D1E9B807086}" srcOrd="3" destOrd="0" presId="urn:microsoft.com/office/officeart/2005/8/layout/radial2"/>
    <dgm:cxn modelId="{546CC51E-E276-A548-A7BE-0B67C540E80C}" type="presParOf" srcId="{7DD0E7D3-3EE0-DE45-9204-FA5ECB0E2367}" destId="{9CFD6F63-EB31-4746-8C0D-BB97AF7E6AAF}" srcOrd="4" destOrd="0" presId="urn:microsoft.com/office/officeart/2005/8/layout/radial2"/>
    <dgm:cxn modelId="{0BD70635-E484-4C48-9764-3D803C94C0C4}" type="presParOf" srcId="{9CFD6F63-EB31-4746-8C0D-BB97AF7E6AAF}" destId="{8B1F3946-A9CF-5547-8FC0-E01E7781FD04}" srcOrd="0" destOrd="0" presId="urn:microsoft.com/office/officeart/2005/8/layout/radial2"/>
    <dgm:cxn modelId="{E4FBA807-3858-3647-9C7E-4EC83EFD9C84}" type="presParOf" srcId="{9CFD6F63-EB31-4746-8C0D-BB97AF7E6AAF}" destId="{1F3BA629-273E-1048-8A65-5D60BE344EF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CA45BAF7-F661-B546-9D2D-F09439F19C3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2AEBEF3E-38F1-D94E-AE99-2EEE5785AC12}">
      <dgm:prSet custT="1"/>
      <dgm:spPr/>
      <dgm:t>
        <a:bodyPr/>
        <a:lstStyle/>
        <a:p>
          <a:pPr algn="just"/>
          <a:r>
            <a:rPr lang="es-CO" sz="2000" dirty="0">
              <a:latin typeface="Montserrat" pitchFamily="2" charset="77"/>
            </a:rPr>
            <a:t>Tratamiento es quirúrgico siempre con reducción de asas a la cavidad.</a:t>
          </a:r>
        </a:p>
      </dgm:t>
    </dgm:pt>
    <dgm:pt modelId="{47331C48-55E6-C843-8EA5-76B42266F5D2}" type="parTrans" cxnId="{E76ACBD1-B72A-1B42-9EF1-EE3D2476FD3B}">
      <dgm:prSet/>
      <dgm:spPr/>
      <dgm:t>
        <a:bodyPr/>
        <a:lstStyle/>
        <a:p>
          <a:endParaRPr lang="es-ES" sz="2000">
            <a:latin typeface="Montserrat" pitchFamily="2" charset="77"/>
          </a:endParaRPr>
        </a:p>
      </dgm:t>
    </dgm:pt>
    <dgm:pt modelId="{DB5472FD-296A-7D49-ABD6-A1522E4A2823}" type="sibTrans" cxnId="{E76ACBD1-B72A-1B42-9EF1-EE3D2476FD3B}">
      <dgm:prSet/>
      <dgm:spPr/>
      <dgm:t>
        <a:bodyPr/>
        <a:lstStyle/>
        <a:p>
          <a:endParaRPr lang="es-ES" sz="2000">
            <a:latin typeface="Montserrat" pitchFamily="2" charset="77"/>
          </a:endParaRPr>
        </a:p>
      </dgm:t>
    </dgm:pt>
    <dgm:pt modelId="{53356F33-D2C3-E645-BFBE-02C5EE365819}">
      <dgm:prSet custT="1"/>
      <dgm:spPr/>
      <dgm:t>
        <a:bodyPr/>
        <a:lstStyle/>
        <a:p>
          <a:pPr algn="just"/>
          <a:r>
            <a:rPr lang="es-CO" sz="2000" dirty="0">
              <a:latin typeface="Montserrat" pitchFamily="2" charset="77"/>
            </a:rPr>
            <a:t>En ocasiones no es posible en una intervención por prolapso de vísceras sólidas con necesidad de múltiples procedimientos.</a:t>
          </a:r>
        </a:p>
      </dgm:t>
    </dgm:pt>
    <dgm:pt modelId="{981D78BB-62E9-8144-B788-76C923B96E39}" type="parTrans" cxnId="{8DEA18AA-A796-E041-8D3D-DF1B4C01EDB7}">
      <dgm:prSet/>
      <dgm:spPr/>
      <dgm:t>
        <a:bodyPr/>
        <a:lstStyle/>
        <a:p>
          <a:endParaRPr lang="es-ES" sz="2000">
            <a:latin typeface="Montserrat" pitchFamily="2" charset="77"/>
          </a:endParaRPr>
        </a:p>
      </dgm:t>
    </dgm:pt>
    <dgm:pt modelId="{9CE11236-B83F-AE4B-9216-665ACF9947CF}" type="sibTrans" cxnId="{8DEA18AA-A796-E041-8D3D-DF1B4C01EDB7}">
      <dgm:prSet/>
      <dgm:spPr/>
      <dgm:t>
        <a:bodyPr/>
        <a:lstStyle/>
        <a:p>
          <a:endParaRPr lang="es-ES" sz="2000">
            <a:latin typeface="Montserrat" pitchFamily="2" charset="77"/>
          </a:endParaRPr>
        </a:p>
      </dgm:t>
    </dgm:pt>
    <dgm:pt modelId="{4AEFD873-F6F0-DC4B-9B51-7B828FF93E09}" type="pres">
      <dgm:prSet presAssocID="{CA45BAF7-F661-B546-9D2D-F09439F19C35}" presName="linear" presStyleCnt="0">
        <dgm:presLayoutVars>
          <dgm:animLvl val="lvl"/>
          <dgm:resizeHandles val="exact"/>
        </dgm:presLayoutVars>
      </dgm:prSet>
      <dgm:spPr/>
    </dgm:pt>
    <dgm:pt modelId="{8854C8EE-DDC0-5146-ABAC-0F032BBD5688}" type="pres">
      <dgm:prSet presAssocID="{2AEBEF3E-38F1-D94E-AE99-2EEE5785AC1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EE0D5C6-54CB-394C-B13E-AABEF6326D4C}" type="pres">
      <dgm:prSet presAssocID="{DB5472FD-296A-7D49-ABD6-A1522E4A2823}" presName="spacer" presStyleCnt="0"/>
      <dgm:spPr/>
    </dgm:pt>
    <dgm:pt modelId="{BB25704A-0628-A443-8178-F4F90CD08DB9}" type="pres">
      <dgm:prSet presAssocID="{53356F33-D2C3-E645-BFBE-02C5EE36581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1EAA8D3A-0ABE-804E-9AF3-833A7FDD23EC}" type="presOf" srcId="{2AEBEF3E-38F1-D94E-AE99-2EEE5785AC12}" destId="{8854C8EE-DDC0-5146-ABAC-0F032BBD5688}" srcOrd="0" destOrd="0" presId="urn:microsoft.com/office/officeart/2005/8/layout/vList2"/>
    <dgm:cxn modelId="{043A0EA4-D9D6-924F-9054-C65346EEB9C9}" type="presOf" srcId="{CA45BAF7-F661-B546-9D2D-F09439F19C35}" destId="{4AEFD873-F6F0-DC4B-9B51-7B828FF93E09}" srcOrd="0" destOrd="0" presId="urn:microsoft.com/office/officeart/2005/8/layout/vList2"/>
    <dgm:cxn modelId="{8DEA18AA-A796-E041-8D3D-DF1B4C01EDB7}" srcId="{CA45BAF7-F661-B546-9D2D-F09439F19C35}" destId="{53356F33-D2C3-E645-BFBE-02C5EE365819}" srcOrd="1" destOrd="0" parTransId="{981D78BB-62E9-8144-B788-76C923B96E39}" sibTransId="{9CE11236-B83F-AE4B-9216-665ACF9947CF}"/>
    <dgm:cxn modelId="{C0CD38CC-5D4D-8744-926B-ACFB510EB760}" type="presOf" srcId="{53356F33-D2C3-E645-BFBE-02C5EE365819}" destId="{BB25704A-0628-A443-8178-F4F90CD08DB9}" srcOrd="0" destOrd="0" presId="urn:microsoft.com/office/officeart/2005/8/layout/vList2"/>
    <dgm:cxn modelId="{E76ACBD1-B72A-1B42-9EF1-EE3D2476FD3B}" srcId="{CA45BAF7-F661-B546-9D2D-F09439F19C35}" destId="{2AEBEF3E-38F1-D94E-AE99-2EEE5785AC12}" srcOrd="0" destOrd="0" parTransId="{47331C48-55E6-C843-8EA5-76B42266F5D2}" sibTransId="{DB5472FD-296A-7D49-ABD6-A1522E4A2823}"/>
    <dgm:cxn modelId="{5F8F0383-7F2A-184F-9E83-FD21DB135238}" type="presParOf" srcId="{4AEFD873-F6F0-DC4B-9B51-7B828FF93E09}" destId="{8854C8EE-DDC0-5146-ABAC-0F032BBD5688}" srcOrd="0" destOrd="0" presId="urn:microsoft.com/office/officeart/2005/8/layout/vList2"/>
    <dgm:cxn modelId="{40E14759-8D24-3741-A070-02644E9D0978}" type="presParOf" srcId="{4AEFD873-F6F0-DC4B-9B51-7B828FF93E09}" destId="{BEE0D5C6-54CB-394C-B13E-AABEF6326D4C}" srcOrd="1" destOrd="0" presId="urn:microsoft.com/office/officeart/2005/8/layout/vList2"/>
    <dgm:cxn modelId="{33C7D608-98EF-2641-ACE9-03F1837F49AE}" type="presParOf" srcId="{4AEFD873-F6F0-DC4B-9B51-7B828FF93E09}" destId="{BB25704A-0628-A443-8178-F4F90CD08DB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B0BE6B-7297-2545-8350-75317F3034D6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4BAC8396-78CA-764D-B48B-3BF9BC925C11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Evaluación rápida del ABC.</a:t>
          </a:r>
        </a:p>
      </dgm:t>
    </dgm:pt>
    <dgm:pt modelId="{2559D7E2-C15E-224B-B259-43C12E332010}" type="parTrans" cxnId="{B03604E3-1B44-CA4A-AC65-39EA16B7D730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7B1640C9-5F02-0B43-A557-C4CA2B359AFA}" type="sibTrans" cxnId="{B03604E3-1B44-CA4A-AC65-39EA16B7D730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39649F9E-D159-B942-B166-E028BD9AEC7F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Evaluar estado neurológico.</a:t>
          </a:r>
        </a:p>
      </dgm:t>
    </dgm:pt>
    <dgm:pt modelId="{A449C00B-85C2-9E48-BD51-E67491E3A51F}" type="parTrans" cxnId="{CEE5B30E-53E6-324E-A4FA-DECF122A8452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15D5C55F-8535-A347-870E-3215CC766E3B}" type="sibTrans" cxnId="{CEE5B30E-53E6-324E-A4FA-DECF122A8452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689DF65B-3EC1-794A-BC13-343FB8083FCC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Siempre </a:t>
          </a:r>
          <a:r>
            <a:rPr lang="es-CO" dirty="0">
              <a:latin typeface="Montserrat" pitchFamily="2" charset="77"/>
              <a:sym typeface="Wingdings" pitchFamily="2" charset="2"/>
            </a:rPr>
            <a:t></a:t>
          </a:r>
          <a:r>
            <a:rPr lang="es-CO" dirty="0">
              <a:latin typeface="Montserrat" pitchFamily="2" charset="77"/>
            </a:rPr>
            <a:t> glucometría.</a:t>
          </a:r>
        </a:p>
      </dgm:t>
    </dgm:pt>
    <dgm:pt modelId="{30EA138A-CF65-B54D-AF8F-CA06C09292ED}" type="parTrans" cxnId="{EECFE9F3-DD8C-E940-8FB6-191D97714650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B745739E-12DE-BA4D-BD20-AE08355ECF54}" type="sibTrans" cxnId="{EECFE9F3-DD8C-E940-8FB6-191D97714650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71D1C372-32C9-1648-9815-03C33F77EB1B}" type="pres">
      <dgm:prSet presAssocID="{ECB0BE6B-7297-2545-8350-75317F3034D6}" presName="compositeShape" presStyleCnt="0">
        <dgm:presLayoutVars>
          <dgm:chMax val="7"/>
          <dgm:dir/>
          <dgm:resizeHandles val="exact"/>
        </dgm:presLayoutVars>
      </dgm:prSet>
      <dgm:spPr/>
    </dgm:pt>
    <dgm:pt modelId="{73CA0DDF-E213-AF4E-9FEA-5B9C897263A9}" type="pres">
      <dgm:prSet presAssocID="{4BAC8396-78CA-764D-B48B-3BF9BC925C11}" presName="circ1" presStyleLbl="vennNode1" presStyleIdx="0" presStyleCnt="3"/>
      <dgm:spPr/>
    </dgm:pt>
    <dgm:pt modelId="{FDA28CE4-D49A-7840-839F-5EDC89C0E8B7}" type="pres">
      <dgm:prSet presAssocID="{4BAC8396-78CA-764D-B48B-3BF9BC925C1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3E20D24-F2D2-8F40-B406-80AA868A5D67}" type="pres">
      <dgm:prSet presAssocID="{39649F9E-D159-B942-B166-E028BD9AEC7F}" presName="circ2" presStyleLbl="vennNode1" presStyleIdx="1" presStyleCnt="3"/>
      <dgm:spPr/>
    </dgm:pt>
    <dgm:pt modelId="{08ECC76F-41E1-D64E-81D0-49A38FC95232}" type="pres">
      <dgm:prSet presAssocID="{39649F9E-D159-B942-B166-E028BD9AEC7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A328B9E-EB30-AE4D-8A7E-1FBF6F4869AB}" type="pres">
      <dgm:prSet presAssocID="{689DF65B-3EC1-794A-BC13-343FB8083FCC}" presName="circ3" presStyleLbl="vennNode1" presStyleIdx="2" presStyleCnt="3"/>
      <dgm:spPr/>
    </dgm:pt>
    <dgm:pt modelId="{9A5CC0AE-D125-1246-BB9A-989391F8FFD0}" type="pres">
      <dgm:prSet presAssocID="{689DF65B-3EC1-794A-BC13-343FB8083FC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77356708-15D4-714E-B785-0875E10262C0}" type="presOf" srcId="{4BAC8396-78CA-764D-B48B-3BF9BC925C11}" destId="{73CA0DDF-E213-AF4E-9FEA-5B9C897263A9}" srcOrd="0" destOrd="0" presId="urn:microsoft.com/office/officeart/2005/8/layout/venn1"/>
    <dgm:cxn modelId="{CEE5B30E-53E6-324E-A4FA-DECF122A8452}" srcId="{ECB0BE6B-7297-2545-8350-75317F3034D6}" destId="{39649F9E-D159-B942-B166-E028BD9AEC7F}" srcOrd="1" destOrd="0" parTransId="{A449C00B-85C2-9E48-BD51-E67491E3A51F}" sibTransId="{15D5C55F-8535-A347-870E-3215CC766E3B}"/>
    <dgm:cxn modelId="{F4738617-6571-DF42-8070-CFB80111CC0E}" type="presOf" srcId="{ECB0BE6B-7297-2545-8350-75317F3034D6}" destId="{71D1C372-32C9-1648-9815-03C33F77EB1B}" srcOrd="0" destOrd="0" presId="urn:microsoft.com/office/officeart/2005/8/layout/venn1"/>
    <dgm:cxn modelId="{1D1AC424-0077-1B46-8CFE-1809088D2D7A}" type="presOf" srcId="{39649F9E-D159-B942-B166-E028BD9AEC7F}" destId="{08ECC76F-41E1-D64E-81D0-49A38FC95232}" srcOrd="1" destOrd="0" presId="urn:microsoft.com/office/officeart/2005/8/layout/venn1"/>
    <dgm:cxn modelId="{FCB23E38-9DE9-C748-8D01-603D7314274B}" type="presOf" srcId="{689DF65B-3EC1-794A-BC13-343FB8083FCC}" destId="{9A5CC0AE-D125-1246-BB9A-989391F8FFD0}" srcOrd="1" destOrd="0" presId="urn:microsoft.com/office/officeart/2005/8/layout/venn1"/>
    <dgm:cxn modelId="{3D461FB4-D910-D944-A19E-20D27E51C46A}" type="presOf" srcId="{689DF65B-3EC1-794A-BC13-343FB8083FCC}" destId="{2A328B9E-EB30-AE4D-8A7E-1FBF6F4869AB}" srcOrd="0" destOrd="0" presId="urn:microsoft.com/office/officeart/2005/8/layout/venn1"/>
    <dgm:cxn modelId="{F9C8F5BA-1393-494E-A413-4AE9B5BC072D}" type="presOf" srcId="{4BAC8396-78CA-764D-B48B-3BF9BC925C11}" destId="{FDA28CE4-D49A-7840-839F-5EDC89C0E8B7}" srcOrd="1" destOrd="0" presId="urn:microsoft.com/office/officeart/2005/8/layout/venn1"/>
    <dgm:cxn modelId="{FB816BDD-CBA3-F348-AFAC-AE8BC06D1C62}" type="presOf" srcId="{39649F9E-D159-B942-B166-E028BD9AEC7F}" destId="{63E20D24-F2D2-8F40-B406-80AA868A5D67}" srcOrd="0" destOrd="0" presId="urn:microsoft.com/office/officeart/2005/8/layout/venn1"/>
    <dgm:cxn modelId="{B03604E3-1B44-CA4A-AC65-39EA16B7D730}" srcId="{ECB0BE6B-7297-2545-8350-75317F3034D6}" destId="{4BAC8396-78CA-764D-B48B-3BF9BC925C11}" srcOrd="0" destOrd="0" parTransId="{2559D7E2-C15E-224B-B259-43C12E332010}" sibTransId="{7B1640C9-5F02-0B43-A557-C4CA2B359AFA}"/>
    <dgm:cxn modelId="{EECFE9F3-DD8C-E940-8FB6-191D97714650}" srcId="{ECB0BE6B-7297-2545-8350-75317F3034D6}" destId="{689DF65B-3EC1-794A-BC13-343FB8083FCC}" srcOrd="2" destOrd="0" parTransId="{30EA138A-CF65-B54D-AF8F-CA06C09292ED}" sibTransId="{B745739E-12DE-BA4D-BD20-AE08355ECF54}"/>
    <dgm:cxn modelId="{76690EB3-8739-CA4C-9B15-15EBF1D2A5FA}" type="presParOf" srcId="{71D1C372-32C9-1648-9815-03C33F77EB1B}" destId="{73CA0DDF-E213-AF4E-9FEA-5B9C897263A9}" srcOrd="0" destOrd="0" presId="urn:microsoft.com/office/officeart/2005/8/layout/venn1"/>
    <dgm:cxn modelId="{915F9F13-2E78-664A-9CD4-8F51122E578F}" type="presParOf" srcId="{71D1C372-32C9-1648-9815-03C33F77EB1B}" destId="{FDA28CE4-D49A-7840-839F-5EDC89C0E8B7}" srcOrd="1" destOrd="0" presId="urn:microsoft.com/office/officeart/2005/8/layout/venn1"/>
    <dgm:cxn modelId="{C3B18514-49D6-C44B-81C3-A56526592469}" type="presParOf" srcId="{71D1C372-32C9-1648-9815-03C33F77EB1B}" destId="{63E20D24-F2D2-8F40-B406-80AA868A5D67}" srcOrd="2" destOrd="0" presId="urn:microsoft.com/office/officeart/2005/8/layout/venn1"/>
    <dgm:cxn modelId="{EC75BFB3-A522-AC47-953B-2E463A84ACFC}" type="presParOf" srcId="{71D1C372-32C9-1648-9815-03C33F77EB1B}" destId="{08ECC76F-41E1-D64E-81D0-49A38FC95232}" srcOrd="3" destOrd="0" presId="urn:microsoft.com/office/officeart/2005/8/layout/venn1"/>
    <dgm:cxn modelId="{265A01E6-1C84-1A41-8B96-3775350FCAB3}" type="presParOf" srcId="{71D1C372-32C9-1648-9815-03C33F77EB1B}" destId="{2A328B9E-EB30-AE4D-8A7E-1FBF6F4869AB}" srcOrd="4" destOrd="0" presId="urn:microsoft.com/office/officeart/2005/8/layout/venn1"/>
    <dgm:cxn modelId="{4522D113-891E-334C-BB08-0313135CCF65}" type="presParOf" srcId="{71D1C372-32C9-1648-9815-03C33F77EB1B}" destId="{9A5CC0AE-D125-1246-BB9A-989391F8FFD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A723FB-E853-484D-BDEE-91FF1FD37F01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B37E3F1-FBA5-A341-AC1A-3EDBB65CC6B9}">
      <dgm:prSet/>
      <dgm:spPr/>
      <dgm:t>
        <a:bodyPr/>
        <a:lstStyle/>
        <a:p>
          <a:pPr algn="just"/>
          <a:r>
            <a:rPr lang="es-CO" dirty="0">
              <a:solidFill>
                <a:srgbClr val="152B48"/>
              </a:solidFill>
              <a:latin typeface="Montserrat" pitchFamily="2" charset="77"/>
            </a:rPr>
            <a:t>Eco obstétrica:</a:t>
          </a:r>
        </a:p>
      </dgm:t>
    </dgm:pt>
    <dgm:pt modelId="{2561083E-ABE2-6B4B-8592-46F2553FA589}" type="parTrans" cxnId="{FD0ADA53-D9AE-824E-ACB8-7DD363EC2201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E1620637-98F9-594E-95D0-76B84BBA6E95}" type="sibTrans" cxnId="{FD0ADA53-D9AE-824E-ACB8-7DD363EC2201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95B8D783-5698-244A-B467-F0840F69B125}">
      <dgm:prSet/>
      <dgm:spPr/>
      <dgm:t>
        <a:bodyPr/>
        <a:lstStyle/>
        <a:p>
          <a:pPr algn="just"/>
          <a:r>
            <a:rPr lang="es-CO" dirty="0">
              <a:solidFill>
                <a:srgbClr val="152B48"/>
              </a:solidFill>
              <a:latin typeface="Montserrat" pitchFamily="2" charset="77"/>
            </a:rPr>
            <a:t>Oligo o polihidramnios </a:t>
          </a:r>
          <a:r>
            <a:rPr lang="es-CO" dirty="0">
              <a:solidFill>
                <a:srgbClr val="152B48"/>
              </a:solidFill>
              <a:latin typeface="Montserrat" pitchFamily="2" charset="77"/>
              <a:sym typeface="Wingdings" pitchFamily="2" charset="2"/>
            </a:rPr>
            <a:t></a:t>
          </a:r>
          <a:r>
            <a:rPr lang="es-CO" dirty="0">
              <a:solidFill>
                <a:srgbClr val="152B48"/>
              </a:solidFill>
              <a:latin typeface="Montserrat" pitchFamily="2" charset="77"/>
            </a:rPr>
            <a:t> marcadores potenciales de defectos de la pared abdominal u obstrucción intestinal.</a:t>
          </a:r>
        </a:p>
      </dgm:t>
    </dgm:pt>
    <dgm:pt modelId="{9485AF62-3BE5-9A44-B3B9-198AE681B07B}" type="parTrans" cxnId="{421497A5-39E5-6346-9D37-7181F356B6CA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F6F68E03-1A95-D64F-A080-C528F0133230}" type="sibTrans" cxnId="{421497A5-39E5-6346-9D37-7181F356B6CA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C6D01C2D-5A15-534C-A561-73436FCA9FCC}">
      <dgm:prSet/>
      <dgm:spPr/>
      <dgm:t>
        <a:bodyPr/>
        <a:lstStyle/>
        <a:p>
          <a:pPr algn="just"/>
          <a:r>
            <a:rPr lang="es-CO" dirty="0">
              <a:solidFill>
                <a:srgbClr val="152B48"/>
              </a:solidFill>
              <a:latin typeface="Montserrat" pitchFamily="2" charset="77"/>
            </a:rPr>
            <a:t>Identificación de defectos de pared abdominal </a:t>
          </a:r>
          <a:r>
            <a:rPr lang="es-CO" dirty="0">
              <a:solidFill>
                <a:srgbClr val="152B48"/>
              </a:solidFill>
              <a:latin typeface="Montserrat" pitchFamily="2" charset="77"/>
              <a:sym typeface="Wingdings" pitchFamily="2" charset="2"/>
            </a:rPr>
            <a:t></a:t>
          </a:r>
          <a:r>
            <a:rPr lang="es-CO" dirty="0">
              <a:solidFill>
                <a:srgbClr val="152B48"/>
              </a:solidFill>
              <a:latin typeface="Montserrat" pitchFamily="2" charset="77"/>
            </a:rPr>
            <a:t> gastrosquisis/onfalocele.</a:t>
          </a:r>
        </a:p>
      </dgm:t>
    </dgm:pt>
    <dgm:pt modelId="{BF298726-7565-BD4B-BB6A-AB4EB8CE5C87}" type="parTrans" cxnId="{0192FFBE-C1E4-CE47-BBC2-40B3A46C2A54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3FF6C892-91CA-9F4D-AEF4-FA3FD0293777}" type="sibTrans" cxnId="{0192FFBE-C1E4-CE47-BBC2-40B3A46C2A54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92BB5A48-05ED-B845-AAB1-1F93AD46F28C}">
      <dgm:prSet/>
      <dgm:spPr/>
      <dgm:t>
        <a:bodyPr/>
        <a:lstStyle/>
        <a:p>
          <a:pPr algn="just"/>
          <a:r>
            <a:rPr lang="es-CO" dirty="0">
              <a:solidFill>
                <a:srgbClr val="152B48"/>
              </a:solidFill>
              <a:latin typeface="Montserrat" pitchFamily="2" charset="77"/>
            </a:rPr>
            <a:t>Dilatación de asas intestinales </a:t>
          </a:r>
          <a:r>
            <a:rPr lang="es-CO" dirty="0">
              <a:solidFill>
                <a:srgbClr val="152B48"/>
              </a:solidFill>
              <a:latin typeface="Montserrat" pitchFamily="2" charset="77"/>
              <a:sym typeface="Wingdings" pitchFamily="2" charset="2"/>
            </a:rPr>
            <a:t></a:t>
          </a:r>
          <a:r>
            <a:rPr lang="es-CO" dirty="0">
              <a:solidFill>
                <a:srgbClr val="152B48"/>
              </a:solidFill>
              <a:latin typeface="Montserrat" pitchFamily="2" charset="77"/>
            </a:rPr>
            <a:t> atresia intestinal, duplicación intestinal, malrotación intestinal, etc.</a:t>
          </a:r>
        </a:p>
      </dgm:t>
    </dgm:pt>
    <dgm:pt modelId="{D47A9122-6444-4B49-9A5E-CF6016EF4532}" type="parTrans" cxnId="{05DB16BC-3117-B14F-A0EA-AEBE3B8B2FAA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A7C61A10-8A8B-4149-8748-1556E2BB9A8C}" type="sibTrans" cxnId="{05DB16BC-3117-B14F-A0EA-AEBE3B8B2FAA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" pitchFamily="2" charset="77"/>
          </a:endParaRPr>
        </a:p>
      </dgm:t>
    </dgm:pt>
    <dgm:pt modelId="{CDF475F8-F3E5-2840-A999-B63358FFE9FB}" type="pres">
      <dgm:prSet presAssocID="{67A723FB-E853-484D-BDEE-91FF1FD37F01}" presName="Name0" presStyleCnt="0">
        <dgm:presLayoutVars>
          <dgm:dir/>
          <dgm:resizeHandles val="exact"/>
        </dgm:presLayoutVars>
      </dgm:prSet>
      <dgm:spPr/>
    </dgm:pt>
    <dgm:pt modelId="{6C7E0D3D-4449-CC43-985A-0EDD88964A73}" type="pres">
      <dgm:prSet presAssocID="{4B37E3F1-FBA5-A341-AC1A-3EDBB65CC6B9}" presName="composite" presStyleCnt="0"/>
      <dgm:spPr/>
    </dgm:pt>
    <dgm:pt modelId="{4013BE76-355A-7E43-A895-3086DF682A1A}" type="pres">
      <dgm:prSet presAssocID="{4B37E3F1-FBA5-A341-AC1A-3EDBB65CC6B9}" presName="rect1" presStyleLbl="trAlignAcc1" presStyleIdx="0" presStyleCnt="1">
        <dgm:presLayoutVars>
          <dgm:bulletEnabled val="1"/>
        </dgm:presLayoutVars>
      </dgm:prSet>
      <dgm:spPr/>
    </dgm:pt>
    <dgm:pt modelId="{D6D25203-AECE-8644-AAEE-72A5A0FD73FE}" type="pres">
      <dgm:prSet presAssocID="{4B37E3F1-FBA5-A341-AC1A-3EDBB65CC6B9}" presName="rect2" presStyleLbl="fgImgPlace1" presStyleIdx="0" presStyleCnt="1" custScaleX="171555" custScaleY="94270" custLinFactNeighborX="-32553" custLinFactNeighborY="3496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</dgm:ptLst>
  <dgm:cxnLst>
    <dgm:cxn modelId="{BCFBBA16-0CE8-A143-9D59-3E96C075128C}" type="presOf" srcId="{C6D01C2D-5A15-534C-A561-73436FCA9FCC}" destId="{4013BE76-355A-7E43-A895-3086DF682A1A}" srcOrd="0" destOrd="2" presId="urn:microsoft.com/office/officeart/2008/layout/PictureStrips"/>
    <dgm:cxn modelId="{74FF8862-39A8-164F-8110-71358E612E7A}" type="presOf" srcId="{92BB5A48-05ED-B845-AAB1-1F93AD46F28C}" destId="{4013BE76-355A-7E43-A895-3086DF682A1A}" srcOrd="0" destOrd="3" presId="urn:microsoft.com/office/officeart/2008/layout/PictureStrips"/>
    <dgm:cxn modelId="{FD0ADA53-D9AE-824E-ACB8-7DD363EC2201}" srcId="{67A723FB-E853-484D-BDEE-91FF1FD37F01}" destId="{4B37E3F1-FBA5-A341-AC1A-3EDBB65CC6B9}" srcOrd="0" destOrd="0" parTransId="{2561083E-ABE2-6B4B-8592-46F2553FA589}" sibTransId="{E1620637-98F9-594E-95D0-76B84BBA6E95}"/>
    <dgm:cxn modelId="{300D7496-EC6D-1D4A-9BDC-3101A58F6765}" type="presOf" srcId="{95B8D783-5698-244A-B467-F0840F69B125}" destId="{4013BE76-355A-7E43-A895-3086DF682A1A}" srcOrd="0" destOrd="1" presId="urn:microsoft.com/office/officeart/2008/layout/PictureStrips"/>
    <dgm:cxn modelId="{EB69C997-1817-8044-BA0B-A78DE25AA75E}" type="presOf" srcId="{4B37E3F1-FBA5-A341-AC1A-3EDBB65CC6B9}" destId="{4013BE76-355A-7E43-A895-3086DF682A1A}" srcOrd="0" destOrd="0" presId="urn:microsoft.com/office/officeart/2008/layout/PictureStrips"/>
    <dgm:cxn modelId="{421497A5-39E5-6346-9D37-7181F356B6CA}" srcId="{4B37E3F1-FBA5-A341-AC1A-3EDBB65CC6B9}" destId="{95B8D783-5698-244A-B467-F0840F69B125}" srcOrd="0" destOrd="0" parTransId="{9485AF62-3BE5-9A44-B3B9-198AE681B07B}" sibTransId="{F6F68E03-1A95-D64F-A080-C528F0133230}"/>
    <dgm:cxn modelId="{05DB16BC-3117-B14F-A0EA-AEBE3B8B2FAA}" srcId="{4B37E3F1-FBA5-A341-AC1A-3EDBB65CC6B9}" destId="{92BB5A48-05ED-B845-AAB1-1F93AD46F28C}" srcOrd="2" destOrd="0" parTransId="{D47A9122-6444-4B49-9A5E-CF6016EF4532}" sibTransId="{A7C61A10-8A8B-4149-8748-1556E2BB9A8C}"/>
    <dgm:cxn modelId="{0192FFBE-C1E4-CE47-BBC2-40B3A46C2A54}" srcId="{4B37E3F1-FBA5-A341-AC1A-3EDBB65CC6B9}" destId="{C6D01C2D-5A15-534C-A561-73436FCA9FCC}" srcOrd="1" destOrd="0" parTransId="{BF298726-7565-BD4B-BB6A-AB4EB8CE5C87}" sibTransId="{3FF6C892-91CA-9F4D-AEF4-FA3FD0293777}"/>
    <dgm:cxn modelId="{5C20D2CC-343B-9C46-8346-DE660B5BC744}" type="presOf" srcId="{67A723FB-E853-484D-BDEE-91FF1FD37F01}" destId="{CDF475F8-F3E5-2840-A999-B63358FFE9FB}" srcOrd="0" destOrd="0" presId="urn:microsoft.com/office/officeart/2008/layout/PictureStrips"/>
    <dgm:cxn modelId="{86D292C0-C67D-7A47-B06C-5B344DA34431}" type="presParOf" srcId="{CDF475F8-F3E5-2840-A999-B63358FFE9FB}" destId="{6C7E0D3D-4449-CC43-985A-0EDD88964A73}" srcOrd="0" destOrd="0" presId="urn:microsoft.com/office/officeart/2008/layout/PictureStrips"/>
    <dgm:cxn modelId="{421A2496-739C-1848-BAB1-35C3108AE40F}" type="presParOf" srcId="{6C7E0D3D-4449-CC43-985A-0EDD88964A73}" destId="{4013BE76-355A-7E43-A895-3086DF682A1A}" srcOrd="0" destOrd="0" presId="urn:microsoft.com/office/officeart/2008/layout/PictureStrips"/>
    <dgm:cxn modelId="{78D8F073-1097-494A-93E8-0B54352ECB31}" type="presParOf" srcId="{6C7E0D3D-4449-CC43-985A-0EDD88964A73}" destId="{D6D25203-AECE-8644-AAEE-72A5A0FD73FE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B67DF1-D2CD-704E-BD8D-9A928F3F6C9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149F63F2-7947-8346-9A79-1F5B1EDFF576}">
      <dgm:prSet custT="1"/>
      <dgm:spPr/>
      <dgm:t>
        <a:bodyPr/>
        <a:lstStyle/>
        <a:p>
          <a:r>
            <a:rPr lang="es-CO" sz="2000" b="1">
              <a:latin typeface="Montserrat" pitchFamily="2" charset="77"/>
            </a:rPr>
            <a:t>Rayos X de abdomen: </a:t>
          </a:r>
        </a:p>
      </dgm:t>
    </dgm:pt>
    <dgm:pt modelId="{B0BAE0F4-5DF9-D949-86A8-9548663AEE2E}" type="parTrans" cxnId="{196CC215-80E2-7840-955E-682AD446B51B}">
      <dgm:prSet/>
      <dgm:spPr/>
      <dgm:t>
        <a:bodyPr/>
        <a:lstStyle/>
        <a:p>
          <a:endParaRPr lang="es-ES" b="1">
            <a:latin typeface="Montserrat" pitchFamily="2" charset="77"/>
          </a:endParaRPr>
        </a:p>
      </dgm:t>
    </dgm:pt>
    <dgm:pt modelId="{6F15EED6-8907-1640-9490-E765C084B61E}" type="sibTrans" cxnId="{196CC215-80E2-7840-955E-682AD446B51B}">
      <dgm:prSet/>
      <dgm:spPr/>
      <dgm:t>
        <a:bodyPr/>
        <a:lstStyle/>
        <a:p>
          <a:endParaRPr lang="es-ES" b="1">
            <a:latin typeface="Montserrat" pitchFamily="2" charset="77"/>
          </a:endParaRPr>
        </a:p>
      </dgm:t>
    </dgm:pt>
    <dgm:pt modelId="{EFBBB64A-03C9-F24B-8233-8B7328AEE8C0}">
      <dgm:prSet custT="1"/>
      <dgm:spPr/>
      <dgm:t>
        <a:bodyPr/>
        <a:lstStyle/>
        <a:p>
          <a:r>
            <a:rPr lang="es-CO" sz="1800" b="0" dirty="0">
              <a:latin typeface="Montserrat" pitchFamily="2" charset="77"/>
            </a:rPr>
            <a:t>- Gran utilidad.</a:t>
          </a:r>
        </a:p>
      </dgm:t>
    </dgm:pt>
    <dgm:pt modelId="{C6CF350F-BAD0-2A47-910E-6EA8C8FDE447}" type="parTrans" cxnId="{280E1C9A-FCB6-034F-923B-7569215A5853}">
      <dgm:prSet/>
      <dgm:spPr/>
      <dgm:t>
        <a:bodyPr/>
        <a:lstStyle/>
        <a:p>
          <a:endParaRPr lang="es-ES" b="1">
            <a:latin typeface="Montserrat" pitchFamily="2" charset="77"/>
          </a:endParaRPr>
        </a:p>
      </dgm:t>
    </dgm:pt>
    <dgm:pt modelId="{EF37CB0A-CB55-9C4B-8D04-050E83EAFE5F}" type="sibTrans" cxnId="{280E1C9A-FCB6-034F-923B-7569215A5853}">
      <dgm:prSet/>
      <dgm:spPr/>
      <dgm:t>
        <a:bodyPr/>
        <a:lstStyle/>
        <a:p>
          <a:endParaRPr lang="es-ES" b="1">
            <a:latin typeface="Montserrat" pitchFamily="2" charset="77"/>
          </a:endParaRPr>
        </a:p>
      </dgm:t>
    </dgm:pt>
    <dgm:pt modelId="{2D596B68-AA26-4043-8AB4-BCE890BD221B}">
      <dgm:prSet custT="1"/>
      <dgm:spPr/>
      <dgm:t>
        <a:bodyPr/>
        <a:lstStyle/>
        <a:p>
          <a:r>
            <a:rPr lang="es-CO" sz="1800" b="0" dirty="0">
              <a:latin typeface="Montserrat" pitchFamily="2" charset="77"/>
            </a:rPr>
            <a:t>- Distensión de asas/posible localización de sitio de obstrucción. </a:t>
          </a:r>
        </a:p>
      </dgm:t>
    </dgm:pt>
    <dgm:pt modelId="{B64F1363-CCCE-AD47-BC1F-C6918606055A}" type="parTrans" cxnId="{0C655814-84F4-BC4C-9565-C4417B6F751B}">
      <dgm:prSet/>
      <dgm:spPr/>
      <dgm:t>
        <a:bodyPr/>
        <a:lstStyle/>
        <a:p>
          <a:endParaRPr lang="es-ES" b="1">
            <a:latin typeface="Montserrat" pitchFamily="2" charset="77"/>
          </a:endParaRPr>
        </a:p>
      </dgm:t>
    </dgm:pt>
    <dgm:pt modelId="{6D96021D-847B-F34A-8772-DBED0EE0D828}" type="sibTrans" cxnId="{0C655814-84F4-BC4C-9565-C4417B6F751B}">
      <dgm:prSet/>
      <dgm:spPr/>
      <dgm:t>
        <a:bodyPr/>
        <a:lstStyle/>
        <a:p>
          <a:endParaRPr lang="es-ES" b="1">
            <a:latin typeface="Montserrat" pitchFamily="2" charset="77"/>
          </a:endParaRPr>
        </a:p>
      </dgm:t>
    </dgm:pt>
    <dgm:pt modelId="{6632706E-4DDA-0346-8F5C-A6ECADFCEA50}">
      <dgm:prSet custT="1"/>
      <dgm:spPr/>
      <dgm:t>
        <a:bodyPr/>
        <a:lstStyle/>
        <a:p>
          <a:r>
            <a:rPr lang="es-CO" sz="1800" b="0" dirty="0">
              <a:latin typeface="Montserrat" pitchFamily="2" charset="77"/>
            </a:rPr>
            <a:t>- Neumatosis intestinal/neumoporta.</a:t>
          </a:r>
        </a:p>
      </dgm:t>
    </dgm:pt>
    <dgm:pt modelId="{B970FFDD-FA96-C240-9D24-5590521B1B1E}" type="parTrans" cxnId="{F05C0A66-2AB3-7044-B801-EDDA02D9BB98}">
      <dgm:prSet/>
      <dgm:spPr/>
      <dgm:t>
        <a:bodyPr/>
        <a:lstStyle/>
        <a:p>
          <a:endParaRPr lang="es-ES" b="1">
            <a:latin typeface="Montserrat" pitchFamily="2" charset="77"/>
          </a:endParaRPr>
        </a:p>
      </dgm:t>
    </dgm:pt>
    <dgm:pt modelId="{69815B1A-27FE-2245-8A87-1A520645A580}" type="sibTrans" cxnId="{F05C0A66-2AB3-7044-B801-EDDA02D9BB98}">
      <dgm:prSet/>
      <dgm:spPr/>
      <dgm:t>
        <a:bodyPr/>
        <a:lstStyle/>
        <a:p>
          <a:endParaRPr lang="es-ES" b="1">
            <a:latin typeface="Montserrat" pitchFamily="2" charset="77"/>
          </a:endParaRPr>
        </a:p>
      </dgm:t>
    </dgm:pt>
    <dgm:pt modelId="{E08109B8-3E29-5A4A-9CE7-C06AD4FBBE24}">
      <dgm:prSet custT="1"/>
      <dgm:spPr/>
      <dgm:t>
        <a:bodyPr/>
        <a:lstStyle/>
        <a:p>
          <a:r>
            <a:rPr lang="es-CO" sz="1800" b="0" dirty="0">
              <a:latin typeface="Montserrat" pitchFamily="2" charset="77"/>
            </a:rPr>
            <a:t>- Neumoperitoneo.</a:t>
          </a:r>
        </a:p>
      </dgm:t>
    </dgm:pt>
    <dgm:pt modelId="{B9D8B13C-DB94-0C40-A789-7D20239F5CDF}" type="parTrans" cxnId="{6A2A2EBE-8FA6-C145-94F3-A0793E42569E}">
      <dgm:prSet/>
      <dgm:spPr/>
      <dgm:t>
        <a:bodyPr/>
        <a:lstStyle/>
        <a:p>
          <a:endParaRPr lang="es-ES" b="1">
            <a:latin typeface="Montserrat" pitchFamily="2" charset="77"/>
          </a:endParaRPr>
        </a:p>
      </dgm:t>
    </dgm:pt>
    <dgm:pt modelId="{32F5864E-1DCB-F748-B9BD-5552A006D1B5}" type="sibTrans" cxnId="{6A2A2EBE-8FA6-C145-94F3-A0793E42569E}">
      <dgm:prSet/>
      <dgm:spPr/>
      <dgm:t>
        <a:bodyPr/>
        <a:lstStyle/>
        <a:p>
          <a:endParaRPr lang="es-ES" b="1">
            <a:latin typeface="Montserrat" pitchFamily="2" charset="77"/>
          </a:endParaRPr>
        </a:p>
      </dgm:t>
    </dgm:pt>
    <dgm:pt modelId="{B996EAE1-15C5-B648-B3D3-DBB6CC578CB4}" type="pres">
      <dgm:prSet presAssocID="{CBB67DF1-D2CD-704E-BD8D-9A928F3F6C9E}" presName="linear" presStyleCnt="0">
        <dgm:presLayoutVars>
          <dgm:animLvl val="lvl"/>
          <dgm:resizeHandles val="exact"/>
        </dgm:presLayoutVars>
      </dgm:prSet>
      <dgm:spPr/>
    </dgm:pt>
    <dgm:pt modelId="{7ED616DA-AF96-2944-9054-46C575680A65}" type="pres">
      <dgm:prSet presAssocID="{149F63F2-7947-8346-9A79-1F5B1EDFF57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8D5F684-0C15-F84B-9DF2-999B8576CA1C}" type="pres">
      <dgm:prSet presAssocID="{6F15EED6-8907-1640-9490-E765C084B61E}" presName="spacer" presStyleCnt="0"/>
      <dgm:spPr/>
    </dgm:pt>
    <dgm:pt modelId="{2A5D4B2F-4F27-A645-931E-BE11CD8785A1}" type="pres">
      <dgm:prSet presAssocID="{EFBBB64A-03C9-F24B-8233-8B7328AEE8C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C0D5356D-0C12-2644-9EA3-0ADCC4D8400F}" type="pres">
      <dgm:prSet presAssocID="{EF37CB0A-CB55-9C4B-8D04-050E83EAFE5F}" presName="spacer" presStyleCnt="0"/>
      <dgm:spPr/>
    </dgm:pt>
    <dgm:pt modelId="{90038A96-4183-1A46-A85E-DD67B76663BC}" type="pres">
      <dgm:prSet presAssocID="{2D596B68-AA26-4043-8AB4-BCE890BD221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8EE8B39-49FF-5F41-A908-45E064350330}" type="pres">
      <dgm:prSet presAssocID="{6D96021D-847B-F34A-8772-DBED0EE0D828}" presName="spacer" presStyleCnt="0"/>
      <dgm:spPr/>
    </dgm:pt>
    <dgm:pt modelId="{B4FC6D03-4CF3-3A41-B079-469BFBD617A2}" type="pres">
      <dgm:prSet presAssocID="{6632706E-4DDA-0346-8F5C-A6ECADFCEA5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3B4B75F-D732-2142-87BD-90CE74AA5912}" type="pres">
      <dgm:prSet presAssocID="{69815B1A-27FE-2245-8A87-1A520645A580}" presName="spacer" presStyleCnt="0"/>
      <dgm:spPr/>
    </dgm:pt>
    <dgm:pt modelId="{983AE492-46F1-FF4B-B10A-3518827A513E}" type="pres">
      <dgm:prSet presAssocID="{E08109B8-3E29-5A4A-9CE7-C06AD4FBBE2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370F070A-1355-5E44-84A7-01F167E13C61}" type="presOf" srcId="{2D596B68-AA26-4043-8AB4-BCE890BD221B}" destId="{90038A96-4183-1A46-A85E-DD67B76663BC}" srcOrd="0" destOrd="0" presId="urn:microsoft.com/office/officeart/2005/8/layout/vList2"/>
    <dgm:cxn modelId="{0C655814-84F4-BC4C-9565-C4417B6F751B}" srcId="{CBB67DF1-D2CD-704E-BD8D-9A928F3F6C9E}" destId="{2D596B68-AA26-4043-8AB4-BCE890BD221B}" srcOrd="2" destOrd="0" parTransId="{B64F1363-CCCE-AD47-BC1F-C6918606055A}" sibTransId="{6D96021D-847B-F34A-8772-DBED0EE0D828}"/>
    <dgm:cxn modelId="{196CC215-80E2-7840-955E-682AD446B51B}" srcId="{CBB67DF1-D2CD-704E-BD8D-9A928F3F6C9E}" destId="{149F63F2-7947-8346-9A79-1F5B1EDFF576}" srcOrd="0" destOrd="0" parTransId="{B0BAE0F4-5DF9-D949-86A8-9548663AEE2E}" sibTransId="{6F15EED6-8907-1640-9490-E765C084B61E}"/>
    <dgm:cxn modelId="{6B8B5530-7B53-8644-B097-0D81C0522495}" type="presOf" srcId="{E08109B8-3E29-5A4A-9CE7-C06AD4FBBE24}" destId="{983AE492-46F1-FF4B-B10A-3518827A513E}" srcOrd="0" destOrd="0" presId="urn:microsoft.com/office/officeart/2005/8/layout/vList2"/>
    <dgm:cxn modelId="{F05C0A66-2AB3-7044-B801-EDDA02D9BB98}" srcId="{CBB67DF1-D2CD-704E-BD8D-9A928F3F6C9E}" destId="{6632706E-4DDA-0346-8F5C-A6ECADFCEA50}" srcOrd="3" destOrd="0" parTransId="{B970FFDD-FA96-C240-9D24-5590521B1B1E}" sibTransId="{69815B1A-27FE-2245-8A87-1A520645A580}"/>
    <dgm:cxn modelId="{280E1C9A-FCB6-034F-923B-7569215A5853}" srcId="{CBB67DF1-D2CD-704E-BD8D-9A928F3F6C9E}" destId="{EFBBB64A-03C9-F24B-8233-8B7328AEE8C0}" srcOrd="1" destOrd="0" parTransId="{C6CF350F-BAD0-2A47-910E-6EA8C8FDE447}" sibTransId="{EF37CB0A-CB55-9C4B-8D04-050E83EAFE5F}"/>
    <dgm:cxn modelId="{6A2A2EBE-8FA6-C145-94F3-A0793E42569E}" srcId="{CBB67DF1-D2CD-704E-BD8D-9A928F3F6C9E}" destId="{E08109B8-3E29-5A4A-9CE7-C06AD4FBBE24}" srcOrd="4" destOrd="0" parTransId="{B9D8B13C-DB94-0C40-A789-7D20239F5CDF}" sibTransId="{32F5864E-1DCB-F748-B9BD-5552A006D1B5}"/>
    <dgm:cxn modelId="{26CAC6CF-6918-904A-B612-612D972CFF2A}" type="presOf" srcId="{CBB67DF1-D2CD-704E-BD8D-9A928F3F6C9E}" destId="{B996EAE1-15C5-B648-B3D3-DBB6CC578CB4}" srcOrd="0" destOrd="0" presId="urn:microsoft.com/office/officeart/2005/8/layout/vList2"/>
    <dgm:cxn modelId="{6919BEEC-75C7-3744-B0F0-F9F8833057B4}" type="presOf" srcId="{6632706E-4DDA-0346-8F5C-A6ECADFCEA50}" destId="{B4FC6D03-4CF3-3A41-B079-469BFBD617A2}" srcOrd="0" destOrd="0" presId="urn:microsoft.com/office/officeart/2005/8/layout/vList2"/>
    <dgm:cxn modelId="{A2B7E3EE-AE15-DC4A-95C1-D50A01ED8962}" type="presOf" srcId="{EFBBB64A-03C9-F24B-8233-8B7328AEE8C0}" destId="{2A5D4B2F-4F27-A645-931E-BE11CD8785A1}" srcOrd="0" destOrd="0" presId="urn:microsoft.com/office/officeart/2005/8/layout/vList2"/>
    <dgm:cxn modelId="{E6C3C1FD-4858-114F-A138-806EC1A25A20}" type="presOf" srcId="{149F63F2-7947-8346-9A79-1F5B1EDFF576}" destId="{7ED616DA-AF96-2944-9054-46C575680A65}" srcOrd="0" destOrd="0" presId="urn:microsoft.com/office/officeart/2005/8/layout/vList2"/>
    <dgm:cxn modelId="{3FEC27D4-FAA0-6E4A-93B3-2053A54F2F9C}" type="presParOf" srcId="{B996EAE1-15C5-B648-B3D3-DBB6CC578CB4}" destId="{7ED616DA-AF96-2944-9054-46C575680A65}" srcOrd="0" destOrd="0" presId="urn:microsoft.com/office/officeart/2005/8/layout/vList2"/>
    <dgm:cxn modelId="{5FDD6861-A46D-B440-A450-33307039375E}" type="presParOf" srcId="{B996EAE1-15C5-B648-B3D3-DBB6CC578CB4}" destId="{78D5F684-0C15-F84B-9DF2-999B8576CA1C}" srcOrd="1" destOrd="0" presId="urn:microsoft.com/office/officeart/2005/8/layout/vList2"/>
    <dgm:cxn modelId="{0B2104B6-D150-6140-B69D-845A6D7BCB14}" type="presParOf" srcId="{B996EAE1-15C5-B648-B3D3-DBB6CC578CB4}" destId="{2A5D4B2F-4F27-A645-931E-BE11CD8785A1}" srcOrd="2" destOrd="0" presId="urn:microsoft.com/office/officeart/2005/8/layout/vList2"/>
    <dgm:cxn modelId="{5F72BB9A-6648-3F4D-8D2D-0A68AD21C14C}" type="presParOf" srcId="{B996EAE1-15C5-B648-B3D3-DBB6CC578CB4}" destId="{C0D5356D-0C12-2644-9EA3-0ADCC4D8400F}" srcOrd="3" destOrd="0" presId="urn:microsoft.com/office/officeart/2005/8/layout/vList2"/>
    <dgm:cxn modelId="{3387713B-461F-F540-A408-40AE77840C8D}" type="presParOf" srcId="{B996EAE1-15C5-B648-B3D3-DBB6CC578CB4}" destId="{90038A96-4183-1A46-A85E-DD67B76663BC}" srcOrd="4" destOrd="0" presId="urn:microsoft.com/office/officeart/2005/8/layout/vList2"/>
    <dgm:cxn modelId="{4ABF36A5-8C4E-8143-B2B8-BCAAC1C90B26}" type="presParOf" srcId="{B996EAE1-15C5-B648-B3D3-DBB6CC578CB4}" destId="{68EE8B39-49FF-5F41-A908-45E064350330}" srcOrd="5" destOrd="0" presId="urn:microsoft.com/office/officeart/2005/8/layout/vList2"/>
    <dgm:cxn modelId="{7A0AC5A8-9087-1342-A28E-08516E3FF142}" type="presParOf" srcId="{B996EAE1-15C5-B648-B3D3-DBB6CC578CB4}" destId="{B4FC6D03-4CF3-3A41-B079-469BFBD617A2}" srcOrd="6" destOrd="0" presId="urn:microsoft.com/office/officeart/2005/8/layout/vList2"/>
    <dgm:cxn modelId="{13C5AA27-E85F-F141-8D23-68148F9D18F4}" type="presParOf" srcId="{B996EAE1-15C5-B648-B3D3-DBB6CC578CB4}" destId="{F3B4B75F-D732-2142-87BD-90CE74AA5912}" srcOrd="7" destOrd="0" presId="urn:microsoft.com/office/officeart/2005/8/layout/vList2"/>
    <dgm:cxn modelId="{A004483B-976E-484F-92A6-D996F21C7969}" type="presParOf" srcId="{B996EAE1-15C5-B648-B3D3-DBB6CC578CB4}" destId="{983AE492-46F1-FF4B-B10A-3518827A513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66DCEA9-1034-9048-9E76-477D1D9A1524}" type="doc">
      <dgm:prSet loTypeId="urn:microsoft.com/office/officeart/2005/8/layout/vProcess5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C7054467-54E2-0547-B306-8A024DEBCA72}">
      <dgm:prSet custT="1"/>
      <dgm:spPr/>
      <dgm:t>
        <a:bodyPr/>
        <a:lstStyle/>
        <a:p>
          <a:r>
            <a:rPr lang="es-CO" sz="2000" b="1">
              <a:latin typeface="Montserrat" pitchFamily="2" charset="77"/>
            </a:rPr>
            <a:t>Ecografía: </a:t>
          </a:r>
        </a:p>
      </dgm:t>
    </dgm:pt>
    <dgm:pt modelId="{B4B80CD1-9829-7341-B5C7-8F9D0CCF302C}" type="parTrans" cxnId="{3F84C857-7908-FD4A-84EC-A0D9495983AA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0AAB6272-7362-174B-A7D4-5A572BBF5CF3}" type="sibTrans" cxnId="{3F84C857-7908-FD4A-84EC-A0D9495983AA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DBC0A44A-7F1E-9546-B42F-2C87251C97E7}">
      <dgm:prSet custT="1"/>
      <dgm:spPr/>
      <dgm:t>
        <a:bodyPr/>
        <a:lstStyle/>
        <a:p>
          <a:r>
            <a:rPr lang="es-CO" sz="1800" dirty="0">
              <a:latin typeface="Montserrat" pitchFamily="2" charset="77"/>
            </a:rPr>
            <a:t>Útil para diagnósticos diferenciales.</a:t>
          </a:r>
        </a:p>
      </dgm:t>
    </dgm:pt>
    <dgm:pt modelId="{403C94C6-75FA-8A4C-98BB-5987C72DE320}" type="parTrans" cxnId="{C90D853A-CF24-DC43-93BC-6BB3DC1D9FD1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0CD0EE5E-86EF-D445-9BE1-712F8F54609C}" type="sibTrans" cxnId="{C90D853A-CF24-DC43-93BC-6BB3DC1D9FD1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70A69E51-B2E1-564D-84B4-5CE51EF9019D}">
      <dgm:prSet custT="1"/>
      <dgm:spPr/>
      <dgm:t>
        <a:bodyPr/>
        <a:lstStyle/>
        <a:p>
          <a:r>
            <a:rPr lang="es-CO" sz="1800" dirty="0">
              <a:latin typeface="Montserrat" pitchFamily="2" charset="77"/>
            </a:rPr>
            <a:t>ITU.</a:t>
          </a:r>
        </a:p>
      </dgm:t>
    </dgm:pt>
    <dgm:pt modelId="{E5CC7AA7-BB94-2749-A72F-ECDF2AE49684}" type="parTrans" cxnId="{4DA0727B-B631-D14E-8D41-AA43069D0650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85429F4A-8E09-864A-BB4A-6050DBE1FDD6}" type="sibTrans" cxnId="{4DA0727B-B631-D14E-8D41-AA43069D0650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22330DBD-B19F-A640-825E-86028B5316DF}">
      <dgm:prSet custT="1"/>
      <dgm:spPr/>
      <dgm:t>
        <a:bodyPr/>
        <a:lstStyle/>
        <a:p>
          <a:r>
            <a:rPr lang="es-CO" sz="1800" dirty="0">
              <a:latin typeface="Montserrat" pitchFamily="2" charset="77"/>
            </a:rPr>
            <a:t>Masas abdominales.</a:t>
          </a:r>
        </a:p>
      </dgm:t>
    </dgm:pt>
    <dgm:pt modelId="{73198D69-A75E-2D49-B84D-102FADB6DA01}" type="parTrans" cxnId="{5B14C9F6-A741-C542-848C-5F61D4625F6D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7A86B959-50D7-2F44-8274-B5309EC1EA73}" type="sibTrans" cxnId="{5B14C9F6-A741-C542-848C-5F61D4625F6D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E4AB4DFF-1AA2-BE46-A67E-52F20B23C880}">
      <dgm:prSet custT="1"/>
      <dgm:spPr/>
      <dgm:t>
        <a:bodyPr/>
        <a:lstStyle/>
        <a:p>
          <a:r>
            <a:rPr lang="es-CO" sz="1800" dirty="0">
              <a:latin typeface="Montserrat" pitchFamily="2" charset="77"/>
            </a:rPr>
            <a:t>Puede evidenciar duplicaciones intestinales.</a:t>
          </a:r>
        </a:p>
      </dgm:t>
    </dgm:pt>
    <dgm:pt modelId="{4C07B763-623B-924C-BD73-9857DB39DBC7}" type="parTrans" cxnId="{53F5462E-90E7-C441-8106-6D9010ED05A2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F092C291-A614-F547-8774-D34152A3771F}" type="sibTrans" cxnId="{53F5462E-90E7-C441-8106-6D9010ED05A2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19C5F32E-89C2-D247-9F76-223E0DBA73B8}" type="pres">
      <dgm:prSet presAssocID="{B66DCEA9-1034-9048-9E76-477D1D9A1524}" presName="outerComposite" presStyleCnt="0">
        <dgm:presLayoutVars>
          <dgm:chMax val="5"/>
          <dgm:dir/>
          <dgm:resizeHandles val="exact"/>
        </dgm:presLayoutVars>
      </dgm:prSet>
      <dgm:spPr/>
    </dgm:pt>
    <dgm:pt modelId="{7AB9FB3F-C1F6-9D4C-ACC7-D22DDC0A2681}" type="pres">
      <dgm:prSet presAssocID="{B66DCEA9-1034-9048-9E76-477D1D9A1524}" presName="dummyMaxCanvas" presStyleCnt="0">
        <dgm:presLayoutVars/>
      </dgm:prSet>
      <dgm:spPr/>
    </dgm:pt>
    <dgm:pt modelId="{F8D3AFA2-3546-974C-9047-17E1AD5BD11A}" type="pres">
      <dgm:prSet presAssocID="{B66DCEA9-1034-9048-9E76-477D1D9A1524}" presName="FiveNodes_1" presStyleLbl="node1" presStyleIdx="0" presStyleCnt="5">
        <dgm:presLayoutVars>
          <dgm:bulletEnabled val="1"/>
        </dgm:presLayoutVars>
      </dgm:prSet>
      <dgm:spPr/>
    </dgm:pt>
    <dgm:pt modelId="{0534BD06-AD72-E848-90AE-A25F8A68A39F}" type="pres">
      <dgm:prSet presAssocID="{B66DCEA9-1034-9048-9E76-477D1D9A1524}" presName="FiveNodes_2" presStyleLbl="node1" presStyleIdx="1" presStyleCnt="5">
        <dgm:presLayoutVars>
          <dgm:bulletEnabled val="1"/>
        </dgm:presLayoutVars>
      </dgm:prSet>
      <dgm:spPr/>
    </dgm:pt>
    <dgm:pt modelId="{C3C90D01-8B4A-4D4E-8750-78C32C868777}" type="pres">
      <dgm:prSet presAssocID="{B66DCEA9-1034-9048-9E76-477D1D9A1524}" presName="FiveNodes_3" presStyleLbl="node1" presStyleIdx="2" presStyleCnt="5">
        <dgm:presLayoutVars>
          <dgm:bulletEnabled val="1"/>
        </dgm:presLayoutVars>
      </dgm:prSet>
      <dgm:spPr/>
    </dgm:pt>
    <dgm:pt modelId="{AD23FCF3-6C5D-6743-A8AF-CC3F499486AE}" type="pres">
      <dgm:prSet presAssocID="{B66DCEA9-1034-9048-9E76-477D1D9A1524}" presName="FiveNodes_4" presStyleLbl="node1" presStyleIdx="3" presStyleCnt="5">
        <dgm:presLayoutVars>
          <dgm:bulletEnabled val="1"/>
        </dgm:presLayoutVars>
      </dgm:prSet>
      <dgm:spPr/>
    </dgm:pt>
    <dgm:pt modelId="{DCDC4F91-42EA-E54C-BA9A-45F742E97F32}" type="pres">
      <dgm:prSet presAssocID="{B66DCEA9-1034-9048-9E76-477D1D9A1524}" presName="FiveNodes_5" presStyleLbl="node1" presStyleIdx="4" presStyleCnt="5">
        <dgm:presLayoutVars>
          <dgm:bulletEnabled val="1"/>
        </dgm:presLayoutVars>
      </dgm:prSet>
      <dgm:spPr/>
    </dgm:pt>
    <dgm:pt modelId="{3DFE1416-2E30-BE42-A17F-1ADC1CD817E6}" type="pres">
      <dgm:prSet presAssocID="{B66DCEA9-1034-9048-9E76-477D1D9A1524}" presName="FiveConn_1-2" presStyleLbl="fgAccFollowNode1" presStyleIdx="0" presStyleCnt="4">
        <dgm:presLayoutVars>
          <dgm:bulletEnabled val="1"/>
        </dgm:presLayoutVars>
      </dgm:prSet>
      <dgm:spPr/>
    </dgm:pt>
    <dgm:pt modelId="{A6897D7C-1EBD-4B48-8E2D-A9196D674650}" type="pres">
      <dgm:prSet presAssocID="{B66DCEA9-1034-9048-9E76-477D1D9A1524}" presName="FiveConn_2-3" presStyleLbl="fgAccFollowNode1" presStyleIdx="1" presStyleCnt="4">
        <dgm:presLayoutVars>
          <dgm:bulletEnabled val="1"/>
        </dgm:presLayoutVars>
      </dgm:prSet>
      <dgm:spPr/>
    </dgm:pt>
    <dgm:pt modelId="{CBD07559-46D0-AE4B-8C91-51C8C7305430}" type="pres">
      <dgm:prSet presAssocID="{B66DCEA9-1034-9048-9E76-477D1D9A1524}" presName="FiveConn_3-4" presStyleLbl="fgAccFollowNode1" presStyleIdx="2" presStyleCnt="4">
        <dgm:presLayoutVars>
          <dgm:bulletEnabled val="1"/>
        </dgm:presLayoutVars>
      </dgm:prSet>
      <dgm:spPr/>
    </dgm:pt>
    <dgm:pt modelId="{940AF910-9AE3-0546-8467-6B5ADF5C1388}" type="pres">
      <dgm:prSet presAssocID="{B66DCEA9-1034-9048-9E76-477D1D9A1524}" presName="FiveConn_4-5" presStyleLbl="fgAccFollowNode1" presStyleIdx="3" presStyleCnt="4">
        <dgm:presLayoutVars>
          <dgm:bulletEnabled val="1"/>
        </dgm:presLayoutVars>
      </dgm:prSet>
      <dgm:spPr/>
    </dgm:pt>
    <dgm:pt modelId="{4BA44337-C722-4344-A8F9-2D0086707069}" type="pres">
      <dgm:prSet presAssocID="{B66DCEA9-1034-9048-9E76-477D1D9A1524}" presName="FiveNodes_1_text" presStyleLbl="node1" presStyleIdx="4" presStyleCnt="5">
        <dgm:presLayoutVars>
          <dgm:bulletEnabled val="1"/>
        </dgm:presLayoutVars>
      </dgm:prSet>
      <dgm:spPr/>
    </dgm:pt>
    <dgm:pt modelId="{ACAB7534-A516-2B45-84A1-EB125CF9A832}" type="pres">
      <dgm:prSet presAssocID="{B66DCEA9-1034-9048-9E76-477D1D9A1524}" presName="FiveNodes_2_text" presStyleLbl="node1" presStyleIdx="4" presStyleCnt="5">
        <dgm:presLayoutVars>
          <dgm:bulletEnabled val="1"/>
        </dgm:presLayoutVars>
      </dgm:prSet>
      <dgm:spPr/>
    </dgm:pt>
    <dgm:pt modelId="{169FEE24-5582-7C48-9274-8EA5BAAE1799}" type="pres">
      <dgm:prSet presAssocID="{B66DCEA9-1034-9048-9E76-477D1D9A1524}" presName="FiveNodes_3_text" presStyleLbl="node1" presStyleIdx="4" presStyleCnt="5">
        <dgm:presLayoutVars>
          <dgm:bulletEnabled val="1"/>
        </dgm:presLayoutVars>
      </dgm:prSet>
      <dgm:spPr/>
    </dgm:pt>
    <dgm:pt modelId="{ED5FCB24-8F12-EF49-B64B-223338B183B0}" type="pres">
      <dgm:prSet presAssocID="{B66DCEA9-1034-9048-9E76-477D1D9A1524}" presName="FiveNodes_4_text" presStyleLbl="node1" presStyleIdx="4" presStyleCnt="5">
        <dgm:presLayoutVars>
          <dgm:bulletEnabled val="1"/>
        </dgm:presLayoutVars>
      </dgm:prSet>
      <dgm:spPr/>
    </dgm:pt>
    <dgm:pt modelId="{FCBE7C10-E1F8-724E-BF33-9F38C1C92521}" type="pres">
      <dgm:prSet presAssocID="{B66DCEA9-1034-9048-9E76-477D1D9A1524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CCC87D01-53EC-7845-95A0-434B80ACF4D5}" type="presOf" srcId="{70A69E51-B2E1-564D-84B4-5CE51EF9019D}" destId="{C3C90D01-8B4A-4D4E-8750-78C32C868777}" srcOrd="0" destOrd="0" presId="urn:microsoft.com/office/officeart/2005/8/layout/vProcess5"/>
    <dgm:cxn modelId="{53F5462E-90E7-C441-8106-6D9010ED05A2}" srcId="{B66DCEA9-1034-9048-9E76-477D1D9A1524}" destId="{E4AB4DFF-1AA2-BE46-A67E-52F20B23C880}" srcOrd="4" destOrd="0" parTransId="{4C07B763-623B-924C-BD73-9857DB39DBC7}" sibTransId="{F092C291-A614-F547-8774-D34152A3771F}"/>
    <dgm:cxn modelId="{17E2EE32-BC90-BA4F-B7D8-8EB4CC18A21F}" type="presOf" srcId="{7A86B959-50D7-2F44-8274-B5309EC1EA73}" destId="{940AF910-9AE3-0546-8467-6B5ADF5C1388}" srcOrd="0" destOrd="0" presId="urn:microsoft.com/office/officeart/2005/8/layout/vProcess5"/>
    <dgm:cxn modelId="{ABBB3E3A-A443-FB41-87DC-E433BBEC89FC}" type="presOf" srcId="{E4AB4DFF-1AA2-BE46-A67E-52F20B23C880}" destId="{FCBE7C10-E1F8-724E-BF33-9F38C1C92521}" srcOrd="1" destOrd="0" presId="urn:microsoft.com/office/officeart/2005/8/layout/vProcess5"/>
    <dgm:cxn modelId="{C90D853A-CF24-DC43-93BC-6BB3DC1D9FD1}" srcId="{B66DCEA9-1034-9048-9E76-477D1D9A1524}" destId="{DBC0A44A-7F1E-9546-B42F-2C87251C97E7}" srcOrd="1" destOrd="0" parTransId="{403C94C6-75FA-8A4C-98BB-5987C72DE320}" sibTransId="{0CD0EE5E-86EF-D445-9BE1-712F8F54609C}"/>
    <dgm:cxn modelId="{4AA1F75D-1F70-4544-B7C5-DF4CC44E9F07}" type="presOf" srcId="{DBC0A44A-7F1E-9546-B42F-2C87251C97E7}" destId="{ACAB7534-A516-2B45-84A1-EB125CF9A832}" srcOrd="1" destOrd="0" presId="urn:microsoft.com/office/officeart/2005/8/layout/vProcess5"/>
    <dgm:cxn modelId="{19F08C5E-2A52-7442-B5D5-96AB446B7ED9}" type="presOf" srcId="{C7054467-54E2-0547-B306-8A024DEBCA72}" destId="{F8D3AFA2-3546-974C-9047-17E1AD5BD11A}" srcOrd="0" destOrd="0" presId="urn:microsoft.com/office/officeart/2005/8/layout/vProcess5"/>
    <dgm:cxn modelId="{9BAD135F-83B6-2A41-B783-CEAB3CFC398A}" type="presOf" srcId="{0CD0EE5E-86EF-D445-9BE1-712F8F54609C}" destId="{A6897D7C-1EBD-4B48-8E2D-A9196D674650}" srcOrd="0" destOrd="0" presId="urn:microsoft.com/office/officeart/2005/8/layout/vProcess5"/>
    <dgm:cxn modelId="{590BCF47-74A4-0447-BD85-81E566CCDE01}" type="presOf" srcId="{22330DBD-B19F-A640-825E-86028B5316DF}" destId="{ED5FCB24-8F12-EF49-B64B-223338B183B0}" srcOrd="1" destOrd="0" presId="urn:microsoft.com/office/officeart/2005/8/layout/vProcess5"/>
    <dgm:cxn modelId="{F998E667-36D2-9345-9895-94497B2128C2}" type="presOf" srcId="{70A69E51-B2E1-564D-84B4-5CE51EF9019D}" destId="{169FEE24-5582-7C48-9274-8EA5BAAE1799}" srcOrd="1" destOrd="0" presId="urn:microsoft.com/office/officeart/2005/8/layout/vProcess5"/>
    <dgm:cxn modelId="{7974A348-B6BD-3146-9FCF-93F35197C691}" type="presOf" srcId="{85429F4A-8E09-864A-BB4A-6050DBE1FDD6}" destId="{CBD07559-46D0-AE4B-8C91-51C8C7305430}" srcOrd="0" destOrd="0" presId="urn:microsoft.com/office/officeart/2005/8/layout/vProcess5"/>
    <dgm:cxn modelId="{2F6CEC6A-9310-9043-BE35-6D0F6E116B56}" type="presOf" srcId="{E4AB4DFF-1AA2-BE46-A67E-52F20B23C880}" destId="{DCDC4F91-42EA-E54C-BA9A-45F742E97F32}" srcOrd="0" destOrd="0" presId="urn:microsoft.com/office/officeart/2005/8/layout/vProcess5"/>
    <dgm:cxn modelId="{5FD34D6B-99E9-D149-BDBD-2A00378FDB1D}" type="presOf" srcId="{0AAB6272-7362-174B-A7D4-5A572BBF5CF3}" destId="{3DFE1416-2E30-BE42-A17F-1ADC1CD817E6}" srcOrd="0" destOrd="0" presId="urn:microsoft.com/office/officeart/2005/8/layout/vProcess5"/>
    <dgm:cxn modelId="{D7A1086F-27A8-F341-A1B3-36F20AFAEFAC}" type="presOf" srcId="{C7054467-54E2-0547-B306-8A024DEBCA72}" destId="{4BA44337-C722-4344-A8F9-2D0086707069}" srcOrd="1" destOrd="0" presId="urn:microsoft.com/office/officeart/2005/8/layout/vProcess5"/>
    <dgm:cxn modelId="{3F84C857-7908-FD4A-84EC-A0D9495983AA}" srcId="{B66DCEA9-1034-9048-9E76-477D1D9A1524}" destId="{C7054467-54E2-0547-B306-8A024DEBCA72}" srcOrd="0" destOrd="0" parTransId="{B4B80CD1-9829-7341-B5C7-8F9D0CCF302C}" sibTransId="{0AAB6272-7362-174B-A7D4-5A572BBF5CF3}"/>
    <dgm:cxn modelId="{4DA0727B-B631-D14E-8D41-AA43069D0650}" srcId="{B66DCEA9-1034-9048-9E76-477D1D9A1524}" destId="{70A69E51-B2E1-564D-84B4-5CE51EF9019D}" srcOrd="2" destOrd="0" parTransId="{E5CC7AA7-BB94-2749-A72F-ECDF2AE49684}" sibTransId="{85429F4A-8E09-864A-BB4A-6050DBE1FDD6}"/>
    <dgm:cxn modelId="{9E9BE08F-97EF-AD47-92DA-368F94244B65}" type="presOf" srcId="{B66DCEA9-1034-9048-9E76-477D1D9A1524}" destId="{19C5F32E-89C2-D247-9F76-223E0DBA73B8}" srcOrd="0" destOrd="0" presId="urn:microsoft.com/office/officeart/2005/8/layout/vProcess5"/>
    <dgm:cxn modelId="{F6697DA7-61D1-174E-823D-8A76EE9C6B60}" type="presOf" srcId="{22330DBD-B19F-A640-825E-86028B5316DF}" destId="{AD23FCF3-6C5D-6743-A8AF-CC3F499486AE}" srcOrd="0" destOrd="0" presId="urn:microsoft.com/office/officeart/2005/8/layout/vProcess5"/>
    <dgm:cxn modelId="{5B14C9F6-A741-C542-848C-5F61D4625F6D}" srcId="{B66DCEA9-1034-9048-9E76-477D1D9A1524}" destId="{22330DBD-B19F-A640-825E-86028B5316DF}" srcOrd="3" destOrd="0" parTransId="{73198D69-A75E-2D49-B84D-102FADB6DA01}" sibTransId="{7A86B959-50D7-2F44-8274-B5309EC1EA73}"/>
    <dgm:cxn modelId="{D6EACEF9-202D-F04C-AF36-07CE1646799C}" type="presOf" srcId="{DBC0A44A-7F1E-9546-B42F-2C87251C97E7}" destId="{0534BD06-AD72-E848-90AE-A25F8A68A39F}" srcOrd="0" destOrd="0" presId="urn:microsoft.com/office/officeart/2005/8/layout/vProcess5"/>
    <dgm:cxn modelId="{4E2CA46E-6C89-8149-ADFB-9339FD399BC4}" type="presParOf" srcId="{19C5F32E-89C2-D247-9F76-223E0DBA73B8}" destId="{7AB9FB3F-C1F6-9D4C-ACC7-D22DDC0A2681}" srcOrd="0" destOrd="0" presId="urn:microsoft.com/office/officeart/2005/8/layout/vProcess5"/>
    <dgm:cxn modelId="{A141A052-1048-D44A-A5FD-379F55903CB3}" type="presParOf" srcId="{19C5F32E-89C2-D247-9F76-223E0DBA73B8}" destId="{F8D3AFA2-3546-974C-9047-17E1AD5BD11A}" srcOrd="1" destOrd="0" presId="urn:microsoft.com/office/officeart/2005/8/layout/vProcess5"/>
    <dgm:cxn modelId="{CD1F2DAE-F390-FB42-9E5E-EDCBD6DF2421}" type="presParOf" srcId="{19C5F32E-89C2-D247-9F76-223E0DBA73B8}" destId="{0534BD06-AD72-E848-90AE-A25F8A68A39F}" srcOrd="2" destOrd="0" presId="urn:microsoft.com/office/officeart/2005/8/layout/vProcess5"/>
    <dgm:cxn modelId="{F2722D11-A0F3-674C-AE04-8206C9E96B05}" type="presParOf" srcId="{19C5F32E-89C2-D247-9F76-223E0DBA73B8}" destId="{C3C90D01-8B4A-4D4E-8750-78C32C868777}" srcOrd="3" destOrd="0" presId="urn:microsoft.com/office/officeart/2005/8/layout/vProcess5"/>
    <dgm:cxn modelId="{2D6A4848-C6C8-BC4D-A2A7-6B2AC6DD975D}" type="presParOf" srcId="{19C5F32E-89C2-D247-9F76-223E0DBA73B8}" destId="{AD23FCF3-6C5D-6743-A8AF-CC3F499486AE}" srcOrd="4" destOrd="0" presId="urn:microsoft.com/office/officeart/2005/8/layout/vProcess5"/>
    <dgm:cxn modelId="{00019D26-78C5-BD42-AA5F-79BAE5F2CA08}" type="presParOf" srcId="{19C5F32E-89C2-D247-9F76-223E0DBA73B8}" destId="{DCDC4F91-42EA-E54C-BA9A-45F742E97F32}" srcOrd="5" destOrd="0" presId="urn:microsoft.com/office/officeart/2005/8/layout/vProcess5"/>
    <dgm:cxn modelId="{9A020B0E-1582-F046-B9C1-D3319DBC1253}" type="presParOf" srcId="{19C5F32E-89C2-D247-9F76-223E0DBA73B8}" destId="{3DFE1416-2E30-BE42-A17F-1ADC1CD817E6}" srcOrd="6" destOrd="0" presId="urn:microsoft.com/office/officeart/2005/8/layout/vProcess5"/>
    <dgm:cxn modelId="{D50CEE0A-06E8-484D-A47A-A39C08B223CA}" type="presParOf" srcId="{19C5F32E-89C2-D247-9F76-223E0DBA73B8}" destId="{A6897D7C-1EBD-4B48-8E2D-A9196D674650}" srcOrd="7" destOrd="0" presId="urn:microsoft.com/office/officeart/2005/8/layout/vProcess5"/>
    <dgm:cxn modelId="{0D1EBE77-C59C-8940-A133-CD6910D9B466}" type="presParOf" srcId="{19C5F32E-89C2-D247-9F76-223E0DBA73B8}" destId="{CBD07559-46D0-AE4B-8C91-51C8C7305430}" srcOrd="8" destOrd="0" presId="urn:microsoft.com/office/officeart/2005/8/layout/vProcess5"/>
    <dgm:cxn modelId="{36CD01C9-1799-324E-B714-119C454D3D11}" type="presParOf" srcId="{19C5F32E-89C2-D247-9F76-223E0DBA73B8}" destId="{940AF910-9AE3-0546-8467-6B5ADF5C1388}" srcOrd="9" destOrd="0" presId="urn:microsoft.com/office/officeart/2005/8/layout/vProcess5"/>
    <dgm:cxn modelId="{299C9431-B624-AD43-9BDD-2A32CA61AA5B}" type="presParOf" srcId="{19C5F32E-89C2-D247-9F76-223E0DBA73B8}" destId="{4BA44337-C722-4344-A8F9-2D0086707069}" srcOrd="10" destOrd="0" presId="urn:microsoft.com/office/officeart/2005/8/layout/vProcess5"/>
    <dgm:cxn modelId="{6FB7BB43-67C2-D14A-8FA7-B17A2113777A}" type="presParOf" srcId="{19C5F32E-89C2-D247-9F76-223E0DBA73B8}" destId="{ACAB7534-A516-2B45-84A1-EB125CF9A832}" srcOrd="11" destOrd="0" presId="urn:microsoft.com/office/officeart/2005/8/layout/vProcess5"/>
    <dgm:cxn modelId="{5EFCF5CD-B3DA-2C41-84B0-1C34534F27D6}" type="presParOf" srcId="{19C5F32E-89C2-D247-9F76-223E0DBA73B8}" destId="{169FEE24-5582-7C48-9274-8EA5BAAE1799}" srcOrd="12" destOrd="0" presId="urn:microsoft.com/office/officeart/2005/8/layout/vProcess5"/>
    <dgm:cxn modelId="{9A88819F-4F7D-534A-85D6-13B26184D377}" type="presParOf" srcId="{19C5F32E-89C2-D247-9F76-223E0DBA73B8}" destId="{ED5FCB24-8F12-EF49-B64B-223338B183B0}" srcOrd="13" destOrd="0" presId="urn:microsoft.com/office/officeart/2005/8/layout/vProcess5"/>
    <dgm:cxn modelId="{0345E3C4-8330-AB4E-9BEA-8EB2A25EDE87}" type="presParOf" srcId="{19C5F32E-89C2-D247-9F76-223E0DBA73B8}" destId="{FCBE7C10-E1F8-724E-BF33-9F38C1C9252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9249331-C0DD-AB45-A8E2-F0309ABE1DA4}" type="doc">
      <dgm:prSet loTypeId="urn:microsoft.com/office/officeart/2005/8/layout/hProcess9" loCatId="process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58330E1F-F018-6E43-88C6-051745F2F704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TAC.</a:t>
          </a:r>
        </a:p>
      </dgm:t>
    </dgm:pt>
    <dgm:pt modelId="{52F6B429-4D1E-C94B-8583-38DC830F1FAC}" type="parTrans" cxnId="{EF54D9A1-C36D-2145-BD25-21252D11EBA9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442EDB7A-143A-7744-83B5-EE3CBD30029A}" type="sibTrans" cxnId="{EF54D9A1-C36D-2145-BD25-21252D11EBA9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E32E0FBC-6DFE-7D41-81F9-52860FCF3E98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Poco útil.</a:t>
          </a:r>
        </a:p>
      </dgm:t>
    </dgm:pt>
    <dgm:pt modelId="{0FCE4F13-5F5C-2C40-B883-57A16023EE23}" type="parTrans" cxnId="{B218D8E5-774B-5B4F-BE39-73687DB5632E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B8508046-FA5C-8040-87E2-7C35D32D6221}" type="sibTrans" cxnId="{B218D8E5-774B-5B4F-BE39-73687DB5632E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3F81B97E-BFEB-4746-83D8-EE2656645F24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Imágenes difíciles de interpretar por el tamaño.</a:t>
          </a:r>
        </a:p>
      </dgm:t>
    </dgm:pt>
    <dgm:pt modelId="{1C216582-7A1A-6945-AE48-1D9101A68897}" type="parTrans" cxnId="{5FEDC718-ABEA-DA4C-9E28-6A8E66E56969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AE33CE9C-A54A-ED40-B91A-71EE805811AC}" type="sibTrans" cxnId="{5FEDC718-ABEA-DA4C-9E28-6A8E66E56969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11F46696-085C-374F-BBDF-87848FEC2705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Alguna utilidad en malformaciones del TGI.</a:t>
          </a:r>
        </a:p>
      </dgm:t>
    </dgm:pt>
    <dgm:pt modelId="{AFCF39B7-84FE-414C-9204-31DD12CA06CC}" type="parTrans" cxnId="{B2306EC0-B471-554D-A4B5-AEA8475D406C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C90EF7EB-4AF7-1347-ACCC-94BCCC9A2783}" type="sibTrans" cxnId="{B2306EC0-B471-554D-A4B5-AEA8475D406C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CB2CD047-1D18-FB47-BA48-B4C178F2D8B4}" type="pres">
      <dgm:prSet presAssocID="{89249331-C0DD-AB45-A8E2-F0309ABE1DA4}" presName="CompostProcess" presStyleCnt="0">
        <dgm:presLayoutVars>
          <dgm:dir/>
          <dgm:resizeHandles val="exact"/>
        </dgm:presLayoutVars>
      </dgm:prSet>
      <dgm:spPr/>
    </dgm:pt>
    <dgm:pt modelId="{4CCE9DB7-FB60-FD48-A801-E6A78AC0E4C3}" type="pres">
      <dgm:prSet presAssocID="{89249331-C0DD-AB45-A8E2-F0309ABE1DA4}" presName="arrow" presStyleLbl="bgShp" presStyleIdx="0" presStyleCnt="1"/>
      <dgm:spPr/>
    </dgm:pt>
    <dgm:pt modelId="{C7B660BD-52B5-204E-AFD1-BA9DFDA15B1F}" type="pres">
      <dgm:prSet presAssocID="{89249331-C0DD-AB45-A8E2-F0309ABE1DA4}" presName="linearProcess" presStyleCnt="0"/>
      <dgm:spPr/>
    </dgm:pt>
    <dgm:pt modelId="{14C8F03D-24E9-5D40-832B-14FE5A6E09B9}" type="pres">
      <dgm:prSet presAssocID="{58330E1F-F018-6E43-88C6-051745F2F704}" presName="textNode" presStyleLbl="node1" presStyleIdx="0" presStyleCnt="4">
        <dgm:presLayoutVars>
          <dgm:bulletEnabled val="1"/>
        </dgm:presLayoutVars>
      </dgm:prSet>
      <dgm:spPr/>
    </dgm:pt>
    <dgm:pt modelId="{BB96A6CA-D042-7748-A61A-8ED2A569FFC0}" type="pres">
      <dgm:prSet presAssocID="{442EDB7A-143A-7744-83B5-EE3CBD30029A}" presName="sibTrans" presStyleCnt="0"/>
      <dgm:spPr/>
    </dgm:pt>
    <dgm:pt modelId="{1C0B2F9A-AA0A-4D45-B830-48015F8A0383}" type="pres">
      <dgm:prSet presAssocID="{E32E0FBC-6DFE-7D41-81F9-52860FCF3E98}" presName="textNode" presStyleLbl="node1" presStyleIdx="1" presStyleCnt="4">
        <dgm:presLayoutVars>
          <dgm:bulletEnabled val="1"/>
        </dgm:presLayoutVars>
      </dgm:prSet>
      <dgm:spPr/>
    </dgm:pt>
    <dgm:pt modelId="{6B07144B-8067-1E45-9D3F-01AB317F5FDA}" type="pres">
      <dgm:prSet presAssocID="{B8508046-FA5C-8040-87E2-7C35D32D6221}" presName="sibTrans" presStyleCnt="0"/>
      <dgm:spPr/>
    </dgm:pt>
    <dgm:pt modelId="{48183AC8-7564-B147-A669-10E7EBCA8E63}" type="pres">
      <dgm:prSet presAssocID="{3F81B97E-BFEB-4746-83D8-EE2656645F24}" presName="textNode" presStyleLbl="node1" presStyleIdx="2" presStyleCnt="4">
        <dgm:presLayoutVars>
          <dgm:bulletEnabled val="1"/>
        </dgm:presLayoutVars>
      </dgm:prSet>
      <dgm:spPr/>
    </dgm:pt>
    <dgm:pt modelId="{194CB11A-F734-2C40-BA94-63E8C5E315C1}" type="pres">
      <dgm:prSet presAssocID="{AE33CE9C-A54A-ED40-B91A-71EE805811AC}" presName="sibTrans" presStyleCnt="0"/>
      <dgm:spPr/>
    </dgm:pt>
    <dgm:pt modelId="{3DC49E3F-4AFB-BE4C-97CE-4F735E060AF4}" type="pres">
      <dgm:prSet presAssocID="{11F46696-085C-374F-BBDF-87848FEC2705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5FEDC718-ABEA-DA4C-9E28-6A8E66E56969}" srcId="{89249331-C0DD-AB45-A8E2-F0309ABE1DA4}" destId="{3F81B97E-BFEB-4746-83D8-EE2656645F24}" srcOrd="2" destOrd="0" parTransId="{1C216582-7A1A-6945-AE48-1D9101A68897}" sibTransId="{AE33CE9C-A54A-ED40-B91A-71EE805811AC}"/>
    <dgm:cxn modelId="{02819142-57CD-084D-98FF-16E3D270E841}" type="presOf" srcId="{3F81B97E-BFEB-4746-83D8-EE2656645F24}" destId="{48183AC8-7564-B147-A669-10E7EBCA8E63}" srcOrd="0" destOrd="0" presId="urn:microsoft.com/office/officeart/2005/8/layout/hProcess9"/>
    <dgm:cxn modelId="{8578DA48-2B6E-A54E-87B4-270B9507F49C}" type="presOf" srcId="{89249331-C0DD-AB45-A8E2-F0309ABE1DA4}" destId="{CB2CD047-1D18-FB47-BA48-B4C178F2D8B4}" srcOrd="0" destOrd="0" presId="urn:microsoft.com/office/officeart/2005/8/layout/hProcess9"/>
    <dgm:cxn modelId="{1ACAFF4A-AE25-C846-90E6-4D141470EE34}" type="presOf" srcId="{58330E1F-F018-6E43-88C6-051745F2F704}" destId="{14C8F03D-24E9-5D40-832B-14FE5A6E09B9}" srcOrd="0" destOrd="0" presId="urn:microsoft.com/office/officeart/2005/8/layout/hProcess9"/>
    <dgm:cxn modelId="{EF54D9A1-C36D-2145-BD25-21252D11EBA9}" srcId="{89249331-C0DD-AB45-A8E2-F0309ABE1DA4}" destId="{58330E1F-F018-6E43-88C6-051745F2F704}" srcOrd="0" destOrd="0" parTransId="{52F6B429-4D1E-C94B-8583-38DC830F1FAC}" sibTransId="{442EDB7A-143A-7744-83B5-EE3CBD30029A}"/>
    <dgm:cxn modelId="{B2306EC0-B471-554D-A4B5-AEA8475D406C}" srcId="{89249331-C0DD-AB45-A8E2-F0309ABE1DA4}" destId="{11F46696-085C-374F-BBDF-87848FEC2705}" srcOrd="3" destOrd="0" parTransId="{AFCF39B7-84FE-414C-9204-31DD12CA06CC}" sibTransId="{C90EF7EB-4AF7-1347-ACCC-94BCCC9A2783}"/>
    <dgm:cxn modelId="{B218D8E5-774B-5B4F-BE39-73687DB5632E}" srcId="{89249331-C0DD-AB45-A8E2-F0309ABE1DA4}" destId="{E32E0FBC-6DFE-7D41-81F9-52860FCF3E98}" srcOrd="1" destOrd="0" parTransId="{0FCE4F13-5F5C-2C40-B883-57A16023EE23}" sibTransId="{B8508046-FA5C-8040-87E2-7C35D32D6221}"/>
    <dgm:cxn modelId="{1FCBB7F1-3E03-C745-A289-A8E62B4BE8E8}" type="presOf" srcId="{11F46696-085C-374F-BBDF-87848FEC2705}" destId="{3DC49E3F-4AFB-BE4C-97CE-4F735E060AF4}" srcOrd="0" destOrd="0" presId="urn:microsoft.com/office/officeart/2005/8/layout/hProcess9"/>
    <dgm:cxn modelId="{A3787CFE-E042-CF4C-B1AB-791994BE4516}" type="presOf" srcId="{E32E0FBC-6DFE-7D41-81F9-52860FCF3E98}" destId="{1C0B2F9A-AA0A-4D45-B830-48015F8A0383}" srcOrd="0" destOrd="0" presId="urn:microsoft.com/office/officeart/2005/8/layout/hProcess9"/>
    <dgm:cxn modelId="{5387F318-7ADA-C64A-BDCE-BBE4CB7C7F48}" type="presParOf" srcId="{CB2CD047-1D18-FB47-BA48-B4C178F2D8B4}" destId="{4CCE9DB7-FB60-FD48-A801-E6A78AC0E4C3}" srcOrd="0" destOrd="0" presId="urn:microsoft.com/office/officeart/2005/8/layout/hProcess9"/>
    <dgm:cxn modelId="{28AC441B-3CDE-0A45-B704-FD171C0EC6D3}" type="presParOf" srcId="{CB2CD047-1D18-FB47-BA48-B4C178F2D8B4}" destId="{C7B660BD-52B5-204E-AFD1-BA9DFDA15B1F}" srcOrd="1" destOrd="0" presId="urn:microsoft.com/office/officeart/2005/8/layout/hProcess9"/>
    <dgm:cxn modelId="{24F5F2F2-0EFA-0943-9069-BFF2DB84EA50}" type="presParOf" srcId="{C7B660BD-52B5-204E-AFD1-BA9DFDA15B1F}" destId="{14C8F03D-24E9-5D40-832B-14FE5A6E09B9}" srcOrd="0" destOrd="0" presId="urn:microsoft.com/office/officeart/2005/8/layout/hProcess9"/>
    <dgm:cxn modelId="{C9699725-252D-164B-A04C-1E8AA27BE4AF}" type="presParOf" srcId="{C7B660BD-52B5-204E-AFD1-BA9DFDA15B1F}" destId="{BB96A6CA-D042-7748-A61A-8ED2A569FFC0}" srcOrd="1" destOrd="0" presId="urn:microsoft.com/office/officeart/2005/8/layout/hProcess9"/>
    <dgm:cxn modelId="{9B48C672-1A35-5344-8BE2-996D72F2F386}" type="presParOf" srcId="{C7B660BD-52B5-204E-AFD1-BA9DFDA15B1F}" destId="{1C0B2F9A-AA0A-4D45-B830-48015F8A0383}" srcOrd="2" destOrd="0" presId="urn:microsoft.com/office/officeart/2005/8/layout/hProcess9"/>
    <dgm:cxn modelId="{C8C62A06-1F3B-E740-8F60-D83BCDF586A8}" type="presParOf" srcId="{C7B660BD-52B5-204E-AFD1-BA9DFDA15B1F}" destId="{6B07144B-8067-1E45-9D3F-01AB317F5FDA}" srcOrd="3" destOrd="0" presId="urn:microsoft.com/office/officeart/2005/8/layout/hProcess9"/>
    <dgm:cxn modelId="{ECE5330A-A1EF-564C-A95D-5880F2AA1877}" type="presParOf" srcId="{C7B660BD-52B5-204E-AFD1-BA9DFDA15B1F}" destId="{48183AC8-7564-B147-A669-10E7EBCA8E63}" srcOrd="4" destOrd="0" presId="urn:microsoft.com/office/officeart/2005/8/layout/hProcess9"/>
    <dgm:cxn modelId="{5193FB3F-6DD8-B941-8BFA-3D111D7988EF}" type="presParOf" srcId="{C7B660BD-52B5-204E-AFD1-BA9DFDA15B1F}" destId="{194CB11A-F734-2C40-BA94-63E8C5E315C1}" srcOrd="5" destOrd="0" presId="urn:microsoft.com/office/officeart/2005/8/layout/hProcess9"/>
    <dgm:cxn modelId="{CD8F2C4C-6C59-9644-A631-A8850A324E2B}" type="presParOf" srcId="{C7B660BD-52B5-204E-AFD1-BA9DFDA15B1F}" destId="{3DC49E3F-4AFB-BE4C-97CE-4F735E060AF4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608B124-39D1-DE49-9757-88F1602AD1E3}" type="doc">
      <dgm:prSet loTypeId="urn:microsoft.com/office/officeart/2005/8/layout/process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AF41C1AF-E7F2-D841-9B2F-CA1E71A78A75}">
      <dgm:prSet custT="1"/>
      <dgm:spPr/>
      <dgm:t>
        <a:bodyPr/>
        <a:lstStyle/>
        <a:p>
          <a:r>
            <a:rPr lang="es-CO" sz="1600" dirty="0">
              <a:latin typeface="Montserrat" pitchFamily="2" charset="77"/>
            </a:rPr>
            <a:t>Condiciones que producen peritonitis:</a:t>
          </a:r>
        </a:p>
      </dgm:t>
    </dgm:pt>
    <dgm:pt modelId="{EE5D6884-52DC-794C-8E96-DE7DF6ECEEC4}" type="parTrans" cxnId="{EFB21FCB-0FAF-3647-9FA0-0ACDE86FE590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FF37901B-1F48-BD42-9703-A67EE2CF3DCA}" type="sibTrans" cxnId="{EFB21FCB-0FAF-3647-9FA0-0ACDE86FE590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6B25BF05-A19A-DF44-AEEB-DCA197C54F44}">
      <dgm:prSet/>
      <dgm:spPr/>
      <dgm:t>
        <a:bodyPr/>
        <a:lstStyle/>
        <a:p>
          <a:r>
            <a:rPr lang="es-CO" dirty="0">
              <a:solidFill>
                <a:srgbClr val="142B48"/>
              </a:solidFill>
              <a:latin typeface="Montserrat" pitchFamily="2" charset="77"/>
            </a:rPr>
            <a:t>Enterocolitis necrosante.</a:t>
          </a:r>
        </a:p>
      </dgm:t>
    </dgm:pt>
    <dgm:pt modelId="{721CB085-34D2-3148-B0FF-05C747A7DB16}" type="parTrans" cxnId="{66F8A2C9-F8DC-1041-A51D-DDEAB0ED264E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6EAF6339-4EA8-574F-B540-596DD138CA45}" type="sibTrans" cxnId="{66F8A2C9-F8DC-1041-A51D-DDEAB0ED264E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B2B55993-23FA-7C44-A34A-EBAF9D6E44A1}">
      <dgm:prSet/>
      <dgm:spPr/>
      <dgm:t>
        <a:bodyPr/>
        <a:lstStyle/>
        <a:p>
          <a:r>
            <a:rPr lang="es-CO" dirty="0">
              <a:solidFill>
                <a:srgbClr val="142B48"/>
              </a:solidFill>
              <a:latin typeface="Montserrat" pitchFamily="2" charset="77"/>
            </a:rPr>
            <a:t>Perforaciones focales del ID.</a:t>
          </a:r>
        </a:p>
      </dgm:t>
    </dgm:pt>
    <dgm:pt modelId="{04CD7437-77E6-484E-9C20-46CD1B090EF2}" type="parTrans" cxnId="{3891D85F-690B-0843-93AA-BFB15F103E80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6987D5CA-8BFF-E845-AD2A-B35B216814FE}" type="sibTrans" cxnId="{3891D85F-690B-0843-93AA-BFB15F103E80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3791BE82-B9E0-A14D-A5F4-E0AF516BEA38}">
      <dgm:prSet custT="1"/>
      <dgm:spPr/>
      <dgm:t>
        <a:bodyPr/>
        <a:lstStyle/>
        <a:p>
          <a:r>
            <a:rPr lang="es-CO" sz="1600" dirty="0">
              <a:latin typeface="Montserrat" pitchFamily="2" charset="77"/>
            </a:rPr>
            <a:t>Condiciones que producen obstrucción:</a:t>
          </a:r>
        </a:p>
      </dgm:t>
    </dgm:pt>
    <dgm:pt modelId="{F2ED422E-E7C7-E84B-ABF7-EFED0267AE04}" type="parTrans" cxnId="{80637E85-C124-FF4F-A7E8-E51AE282FD52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A427233A-DCA1-CC4A-995B-D40E43B1BAE3}" type="sibTrans" cxnId="{80637E85-C124-FF4F-A7E8-E51AE282FD52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5BC08E4C-D67F-B74E-ACA6-53B4FF6A6EA3}">
      <dgm:prSet/>
      <dgm:spPr/>
      <dgm:t>
        <a:bodyPr/>
        <a:lstStyle/>
        <a:p>
          <a:r>
            <a:rPr lang="es-CO" dirty="0">
              <a:solidFill>
                <a:srgbClr val="142B48"/>
              </a:solidFill>
              <a:latin typeface="Montserrat" pitchFamily="2" charset="77"/>
            </a:rPr>
            <a:t>Atresia duodenal/intestino medio.</a:t>
          </a:r>
        </a:p>
      </dgm:t>
    </dgm:pt>
    <dgm:pt modelId="{89B5B877-FAFB-DE47-970C-F5178C0B897E}" type="parTrans" cxnId="{C3A1042C-350E-D547-868E-0CF5F2062F5E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771089FF-2E64-754F-B881-41019A3675BE}" type="sibTrans" cxnId="{C3A1042C-350E-D547-868E-0CF5F2062F5E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BDF39FA4-E765-DC47-ABE8-65BE979FD972}">
      <dgm:prSet/>
      <dgm:spPr/>
      <dgm:t>
        <a:bodyPr/>
        <a:lstStyle/>
        <a:p>
          <a:r>
            <a:rPr lang="es-CO" dirty="0">
              <a:solidFill>
                <a:srgbClr val="142B48"/>
              </a:solidFill>
              <a:latin typeface="Montserrat" pitchFamily="2" charset="77"/>
            </a:rPr>
            <a:t>Malrotación intestinal o vólvulo.</a:t>
          </a:r>
        </a:p>
      </dgm:t>
    </dgm:pt>
    <dgm:pt modelId="{B7DB9502-7ED1-2346-8440-B7F7487E79A2}" type="parTrans" cxnId="{67E741B3-0EB6-3645-B44C-792ECD68B8B5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308A7FC4-F8AB-4A43-A103-F0D2C85EB1D6}" type="sibTrans" cxnId="{67E741B3-0EB6-3645-B44C-792ECD68B8B5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22FE73BB-343A-0F40-AB50-17567CD841AB}">
      <dgm:prSet/>
      <dgm:spPr/>
      <dgm:t>
        <a:bodyPr/>
        <a:lstStyle/>
        <a:p>
          <a:r>
            <a:rPr lang="es-CO" dirty="0">
              <a:solidFill>
                <a:srgbClr val="142B48"/>
              </a:solidFill>
              <a:latin typeface="Montserrat" pitchFamily="2" charset="77"/>
            </a:rPr>
            <a:t>Duplicación intestinal.</a:t>
          </a:r>
        </a:p>
      </dgm:t>
    </dgm:pt>
    <dgm:pt modelId="{6E6AA7CB-F885-7143-9AD6-A3DF654E1E70}" type="parTrans" cxnId="{3DA7031B-07E2-F743-811D-0BFDA63E8BF9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98ED1D65-AAD7-C64C-A9A7-9562A0650F84}" type="sibTrans" cxnId="{3DA7031B-07E2-F743-811D-0BFDA63E8BF9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B4797182-A434-1F4F-BB02-1068AD9B9736}">
      <dgm:prSet/>
      <dgm:spPr/>
      <dgm:t>
        <a:bodyPr/>
        <a:lstStyle/>
        <a:p>
          <a:r>
            <a:rPr lang="es-CO" dirty="0">
              <a:solidFill>
                <a:srgbClr val="142B48"/>
              </a:solidFill>
              <a:latin typeface="Montserrat" pitchFamily="2" charset="77"/>
            </a:rPr>
            <a:t>Enfermedad de Hirschsprung.</a:t>
          </a:r>
        </a:p>
      </dgm:t>
    </dgm:pt>
    <dgm:pt modelId="{E94C4DFE-C292-2541-9071-930BCB1B9597}" type="parTrans" cxnId="{0DFD2D13-A1C7-9E43-B410-7794116B8C25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45B9D4CA-96AB-C446-8868-F270E018E291}" type="sibTrans" cxnId="{0DFD2D13-A1C7-9E43-B410-7794116B8C25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95C9C367-D032-6042-ACD1-5F9E7950AA02}">
      <dgm:prSet/>
      <dgm:spPr/>
      <dgm:t>
        <a:bodyPr/>
        <a:lstStyle/>
        <a:p>
          <a:r>
            <a:rPr lang="es-CO" dirty="0">
              <a:solidFill>
                <a:srgbClr val="142B48"/>
              </a:solidFill>
              <a:latin typeface="Montserrat" pitchFamily="2" charset="77"/>
            </a:rPr>
            <a:t>Anomalias anorrectales.</a:t>
          </a:r>
        </a:p>
      </dgm:t>
    </dgm:pt>
    <dgm:pt modelId="{E1FABB49-31CC-5C4F-861D-32DDABC096BE}" type="parTrans" cxnId="{CED08A91-C3E3-AD49-BD1E-E3FA9460BF1D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ABDAA6CE-746C-8E46-8F1D-88B41AE0B65B}" type="sibTrans" cxnId="{CED08A91-C3E3-AD49-BD1E-E3FA9460BF1D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ED8B2DA2-C24A-044F-B200-FF9783A5DCFA}">
      <dgm:prSet custT="1"/>
      <dgm:spPr/>
      <dgm:t>
        <a:bodyPr/>
        <a:lstStyle/>
        <a:p>
          <a:r>
            <a:rPr lang="es-CO" sz="1600" dirty="0">
              <a:latin typeface="Montserrat" pitchFamily="2" charset="77"/>
            </a:rPr>
            <a:t>Defectos congénitos de la pared abdominal:</a:t>
          </a:r>
        </a:p>
      </dgm:t>
    </dgm:pt>
    <dgm:pt modelId="{A6A09701-FB60-704C-BF53-4B60B58BC244}" type="parTrans" cxnId="{D45D1B68-1EF9-F84E-AC46-7A9E0C0A2198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227BA655-32CF-D94A-A70D-53A6D271575A}" type="sibTrans" cxnId="{D45D1B68-1EF9-F84E-AC46-7A9E0C0A2198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9DCE9237-8128-3648-A130-FA44D7611E1A}">
      <dgm:prSet custT="1"/>
      <dgm:spPr/>
      <dgm:t>
        <a:bodyPr/>
        <a:lstStyle/>
        <a:p>
          <a:r>
            <a:rPr lang="es-CO" sz="1600" dirty="0">
              <a:solidFill>
                <a:srgbClr val="142B48"/>
              </a:solidFill>
              <a:latin typeface="Montserrat" pitchFamily="2" charset="77"/>
            </a:rPr>
            <a:t>Gastrosquisis.</a:t>
          </a:r>
        </a:p>
      </dgm:t>
    </dgm:pt>
    <dgm:pt modelId="{CD929F81-5246-0F4B-9F30-303B3996D05B}" type="parTrans" cxnId="{D4AB5E08-A7C4-B24F-A1E2-B22227C325CC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3F1D0DD6-9C0A-1840-9A2A-B11CCFA9D233}" type="sibTrans" cxnId="{D4AB5E08-A7C4-B24F-A1E2-B22227C325CC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74DB6169-AAFF-B34C-AD5F-E435B538DAC9}">
      <dgm:prSet custT="1"/>
      <dgm:spPr/>
      <dgm:t>
        <a:bodyPr/>
        <a:lstStyle/>
        <a:p>
          <a:r>
            <a:rPr lang="es-CO" sz="1600" dirty="0">
              <a:solidFill>
                <a:srgbClr val="142B48"/>
              </a:solidFill>
              <a:latin typeface="Montserrat" pitchFamily="2" charset="77"/>
            </a:rPr>
            <a:t>Onfalocele.</a:t>
          </a:r>
        </a:p>
      </dgm:t>
    </dgm:pt>
    <dgm:pt modelId="{369511FD-0530-E040-80E7-45C99846F05A}" type="parTrans" cxnId="{549D399E-F644-2D43-A51E-7AF91AF3CE8E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46B025A3-A142-0449-AF1F-15F38958745E}" type="sibTrans" cxnId="{549D399E-F644-2D43-A51E-7AF91AF3CE8E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253F9126-3858-F64B-A261-DE8A97148438}" type="pres">
      <dgm:prSet presAssocID="{7608B124-39D1-DE49-9757-88F1602AD1E3}" presName="linearFlow" presStyleCnt="0">
        <dgm:presLayoutVars>
          <dgm:dir/>
          <dgm:animLvl val="lvl"/>
          <dgm:resizeHandles val="exact"/>
        </dgm:presLayoutVars>
      </dgm:prSet>
      <dgm:spPr/>
    </dgm:pt>
    <dgm:pt modelId="{0CF4B1E4-5418-B04F-9212-29440E969B2A}" type="pres">
      <dgm:prSet presAssocID="{AF41C1AF-E7F2-D841-9B2F-CA1E71A78A75}" presName="composite" presStyleCnt="0"/>
      <dgm:spPr/>
    </dgm:pt>
    <dgm:pt modelId="{FA40149D-17F9-4441-927D-A347329D9729}" type="pres">
      <dgm:prSet presAssocID="{AF41C1AF-E7F2-D841-9B2F-CA1E71A78A75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D1466B7B-B351-A34C-99E4-88C34E069CD4}" type="pres">
      <dgm:prSet presAssocID="{AF41C1AF-E7F2-D841-9B2F-CA1E71A78A75}" presName="parSh" presStyleLbl="node1" presStyleIdx="0" presStyleCnt="3" custLinFactNeighborX="2871" custLinFactNeighborY="-37102"/>
      <dgm:spPr/>
    </dgm:pt>
    <dgm:pt modelId="{D4A88F72-F3B2-BD49-98AF-CCF4497CEDC4}" type="pres">
      <dgm:prSet presAssocID="{AF41C1AF-E7F2-D841-9B2F-CA1E71A78A75}" presName="desTx" presStyleLbl="fgAcc1" presStyleIdx="0" presStyleCnt="3" custScaleY="47091" custLinFactNeighborX="-9503" custLinFactNeighborY="-50399">
        <dgm:presLayoutVars>
          <dgm:bulletEnabled val="1"/>
        </dgm:presLayoutVars>
      </dgm:prSet>
      <dgm:spPr/>
    </dgm:pt>
    <dgm:pt modelId="{F510431F-ABD5-0245-AF2C-3EEFC97C4872}" type="pres">
      <dgm:prSet presAssocID="{FF37901B-1F48-BD42-9703-A67EE2CF3DCA}" presName="sibTrans" presStyleLbl="sibTrans2D1" presStyleIdx="0" presStyleCnt="2"/>
      <dgm:spPr/>
    </dgm:pt>
    <dgm:pt modelId="{D56E3F43-1826-824B-A46D-7BB00BFD4F0A}" type="pres">
      <dgm:prSet presAssocID="{FF37901B-1F48-BD42-9703-A67EE2CF3DCA}" presName="connTx" presStyleLbl="sibTrans2D1" presStyleIdx="0" presStyleCnt="2"/>
      <dgm:spPr/>
    </dgm:pt>
    <dgm:pt modelId="{29A54960-2A9E-B041-A76B-213C08513363}" type="pres">
      <dgm:prSet presAssocID="{3791BE82-B9E0-A14D-A5F4-E0AF516BEA38}" presName="composite" presStyleCnt="0"/>
      <dgm:spPr/>
    </dgm:pt>
    <dgm:pt modelId="{680CCE0B-07CD-7F43-986E-ED9794531254}" type="pres">
      <dgm:prSet presAssocID="{3791BE82-B9E0-A14D-A5F4-E0AF516BEA38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C16176C9-2E93-924A-9780-3D10CFC8DF68}" type="pres">
      <dgm:prSet presAssocID="{3791BE82-B9E0-A14D-A5F4-E0AF516BEA38}" presName="parSh" presStyleLbl="node1" presStyleIdx="1" presStyleCnt="3"/>
      <dgm:spPr/>
    </dgm:pt>
    <dgm:pt modelId="{6D548A97-1B2C-8645-9BFE-31D0E8E29771}" type="pres">
      <dgm:prSet presAssocID="{3791BE82-B9E0-A14D-A5F4-E0AF516BEA38}" presName="desTx" presStyleLbl="fgAcc1" presStyleIdx="1" presStyleCnt="3" custScaleX="111644">
        <dgm:presLayoutVars>
          <dgm:bulletEnabled val="1"/>
        </dgm:presLayoutVars>
      </dgm:prSet>
      <dgm:spPr/>
    </dgm:pt>
    <dgm:pt modelId="{2F331968-341F-9F46-A3E4-8B39A3AD954C}" type="pres">
      <dgm:prSet presAssocID="{A427233A-DCA1-CC4A-995B-D40E43B1BAE3}" presName="sibTrans" presStyleLbl="sibTrans2D1" presStyleIdx="1" presStyleCnt="2"/>
      <dgm:spPr/>
    </dgm:pt>
    <dgm:pt modelId="{76F94CF0-C460-2F4F-BF67-EA3B92185302}" type="pres">
      <dgm:prSet presAssocID="{A427233A-DCA1-CC4A-995B-D40E43B1BAE3}" presName="connTx" presStyleLbl="sibTrans2D1" presStyleIdx="1" presStyleCnt="2"/>
      <dgm:spPr/>
    </dgm:pt>
    <dgm:pt modelId="{863CF279-FFF3-E147-AC10-741E24FC1624}" type="pres">
      <dgm:prSet presAssocID="{ED8B2DA2-C24A-044F-B200-FF9783A5DCFA}" presName="composite" presStyleCnt="0"/>
      <dgm:spPr/>
    </dgm:pt>
    <dgm:pt modelId="{45898085-C256-D34E-86BB-4242A6296174}" type="pres">
      <dgm:prSet presAssocID="{ED8B2DA2-C24A-044F-B200-FF9783A5DCFA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DFBB4BD5-2EEE-894E-B542-25D0CD233930}" type="pres">
      <dgm:prSet presAssocID="{ED8B2DA2-C24A-044F-B200-FF9783A5DCFA}" presName="parSh" presStyleLbl="node1" presStyleIdx="2" presStyleCnt="3" custLinFactNeighborX="-1148" custLinFactNeighborY="-26004"/>
      <dgm:spPr/>
    </dgm:pt>
    <dgm:pt modelId="{E5B28C3B-27D1-A445-9832-A7C8F4DF2ACD}" type="pres">
      <dgm:prSet presAssocID="{ED8B2DA2-C24A-044F-B200-FF9783A5DCFA}" presName="desTx" presStyleLbl="fgAcc1" presStyleIdx="2" presStyleCnt="3" custScaleY="56368" custLinFactNeighborX="-5167" custLinFactNeighborY="-27831">
        <dgm:presLayoutVars>
          <dgm:bulletEnabled val="1"/>
        </dgm:presLayoutVars>
      </dgm:prSet>
      <dgm:spPr/>
    </dgm:pt>
  </dgm:ptLst>
  <dgm:cxnLst>
    <dgm:cxn modelId="{70413803-4667-A049-97D9-E98F811B1363}" type="presOf" srcId="{FF37901B-1F48-BD42-9703-A67EE2CF3DCA}" destId="{D56E3F43-1826-824B-A46D-7BB00BFD4F0A}" srcOrd="1" destOrd="0" presId="urn:microsoft.com/office/officeart/2005/8/layout/process3"/>
    <dgm:cxn modelId="{4DEA3004-757B-4844-9193-02C38076555D}" type="presOf" srcId="{22FE73BB-343A-0F40-AB50-17567CD841AB}" destId="{6D548A97-1B2C-8645-9BFE-31D0E8E29771}" srcOrd="0" destOrd="2" presId="urn:microsoft.com/office/officeart/2005/8/layout/process3"/>
    <dgm:cxn modelId="{D4AB5E08-A7C4-B24F-A1E2-B22227C325CC}" srcId="{ED8B2DA2-C24A-044F-B200-FF9783A5DCFA}" destId="{9DCE9237-8128-3648-A130-FA44D7611E1A}" srcOrd="0" destOrd="0" parTransId="{CD929F81-5246-0F4B-9F30-303B3996D05B}" sibTransId="{3F1D0DD6-9C0A-1840-9A2A-B11CCFA9D233}"/>
    <dgm:cxn modelId="{0DFD2D13-A1C7-9E43-B410-7794116B8C25}" srcId="{3791BE82-B9E0-A14D-A5F4-E0AF516BEA38}" destId="{B4797182-A434-1F4F-BB02-1068AD9B9736}" srcOrd="3" destOrd="0" parTransId="{E94C4DFE-C292-2541-9071-930BCB1B9597}" sibTransId="{45B9D4CA-96AB-C446-8868-F270E018E291}"/>
    <dgm:cxn modelId="{3DA7031B-07E2-F743-811D-0BFDA63E8BF9}" srcId="{3791BE82-B9E0-A14D-A5F4-E0AF516BEA38}" destId="{22FE73BB-343A-0F40-AB50-17567CD841AB}" srcOrd="2" destOrd="0" parTransId="{6E6AA7CB-F885-7143-9AD6-A3DF654E1E70}" sibTransId="{98ED1D65-AAD7-C64C-A9A7-9562A0650F84}"/>
    <dgm:cxn modelId="{C3A1042C-350E-D547-868E-0CF5F2062F5E}" srcId="{3791BE82-B9E0-A14D-A5F4-E0AF516BEA38}" destId="{5BC08E4C-D67F-B74E-ACA6-53B4FF6A6EA3}" srcOrd="0" destOrd="0" parTransId="{89B5B877-FAFB-DE47-970C-F5178C0B897E}" sibTransId="{771089FF-2E64-754F-B881-41019A3675BE}"/>
    <dgm:cxn modelId="{0B9BC135-D52B-4B44-85F8-7ABC344EFDBB}" type="presOf" srcId="{95C9C367-D032-6042-ACD1-5F9E7950AA02}" destId="{6D548A97-1B2C-8645-9BFE-31D0E8E29771}" srcOrd="0" destOrd="4" presId="urn:microsoft.com/office/officeart/2005/8/layout/process3"/>
    <dgm:cxn modelId="{581D9738-6066-554F-8AB7-68A051CE39B9}" type="presOf" srcId="{FF37901B-1F48-BD42-9703-A67EE2CF3DCA}" destId="{F510431F-ABD5-0245-AF2C-3EEFC97C4872}" srcOrd="0" destOrd="0" presId="urn:microsoft.com/office/officeart/2005/8/layout/process3"/>
    <dgm:cxn modelId="{3891D85F-690B-0843-93AA-BFB15F103E80}" srcId="{AF41C1AF-E7F2-D841-9B2F-CA1E71A78A75}" destId="{B2B55993-23FA-7C44-A34A-EBAF9D6E44A1}" srcOrd="1" destOrd="0" parTransId="{04CD7437-77E6-484E-9C20-46CD1B090EF2}" sibTransId="{6987D5CA-8BFF-E845-AD2A-B35B216814FE}"/>
    <dgm:cxn modelId="{D45D1B68-1EF9-F84E-AC46-7A9E0C0A2198}" srcId="{7608B124-39D1-DE49-9757-88F1602AD1E3}" destId="{ED8B2DA2-C24A-044F-B200-FF9783A5DCFA}" srcOrd="2" destOrd="0" parTransId="{A6A09701-FB60-704C-BF53-4B60B58BC244}" sibTransId="{227BA655-32CF-D94A-A70D-53A6D271575A}"/>
    <dgm:cxn modelId="{0FD0244C-B417-694A-9E23-AEAF9F671185}" type="presOf" srcId="{9DCE9237-8128-3648-A130-FA44D7611E1A}" destId="{E5B28C3B-27D1-A445-9832-A7C8F4DF2ACD}" srcOrd="0" destOrd="0" presId="urn:microsoft.com/office/officeart/2005/8/layout/process3"/>
    <dgm:cxn modelId="{11858C4F-A037-F94A-8206-CCB317555BD3}" type="presOf" srcId="{B4797182-A434-1F4F-BB02-1068AD9B9736}" destId="{6D548A97-1B2C-8645-9BFE-31D0E8E29771}" srcOrd="0" destOrd="3" presId="urn:microsoft.com/office/officeart/2005/8/layout/process3"/>
    <dgm:cxn modelId="{6947667C-AC17-744D-BC1E-CF595865EB40}" type="presOf" srcId="{AF41C1AF-E7F2-D841-9B2F-CA1E71A78A75}" destId="{D1466B7B-B351-A34C-99E4-88C34E069CD4}" srcOrd="1" destOrd="0" presId="urn:microsoft.com/office/officeart/2005/8/layout/process3"/>
    <dgm:cxn modelId="{4DD13182-512A-9B4A-97D0-C05F8D353DF9}" type="presOf" srcId="{AF41C1AF-E7F2-D841-9B2F-CA1E71A78A75}" destId="{FA40149D-17F9-4441-927D-A347329D9729}" srcOrd="0" destOrd="0" presId="urn:microsoft.com/office/officeart/2005/8/layout/process3"/>
    <dgm:cxn modelId="{80637E85-C124-FF4F-A7E8-E51AE282FD52}" srcId="{7608B124-39D1-DE49-9757-88F1602AD1E3}" destId="{3791BE82-B9E0-A14D-A5F4-E0AF516BEA38}" srcOrd="1" destOrd="0" parTransId="{F2ED422E-E7C7-E84B-ABF7-EFED0267AE04}" sibTransId="{A427233A-DCA1-CC4A-995B-D40E43B1BAE3}"/>
    <dgm:cxn modelId="{DFE75086-03E2-884D-8117-B0E71E301B07}" type="presOf" srcId="{5BC08E4C-D67F-B74E-ACA6-53B4FF6A6EA3}" destId="{6D548A97-1B2C-8645-9BFE-31D0E8E29771}" srcOrd="0" destOrd="0" presId="urn:microsoft.com/office/officeart/2005/8/layout/process3"/>
    <dgm:cxn modelId="{D530788D-E932-2E48-83B1-CDF69921578C}" type="presOf" srcId="{3791BE82-B9E0-A14D-A5F4-E0AF516BEA38}" destId="{680CCE0B-07CD-7F43-986E-ED9794531254}" srcOrd="0" destOrd="0" presId="urn:microsoft.com/office/officeart/2005/8/layout/process3"/>
    <dgm:cxn modelId="{0924CC90-E7D3-2E43-9B74-DDCDC0C127F8}" type="presOf" srcId="{B2B55993-23FA-7C44-A34A-EBAF9D6E44A1}" destId="{D4A88F72-F3B2-BD49-98AF-CCF4497CEDC4}" srcOrd="0" destOrd="1" presId="urn:microsoft.com/office/officeart/2005/8/layout/process3"/>
    <dgm:cxn modelId="{CED08A91-C3E3-AD49-BD1E-E3FA9460BF1D}" srcId="{3791BE82-B9E0-A14D-A5F4-E0AF516BEA38}" destId="{95C9C367-D032-6042-ACD1-5F9E7950AA02}" srcOrd="4" destOrd="0" parTransId="{E1FABB49-31CC-5C4F-861D-32DDABC096BE}" sibTransId="{ABDAA6CE-746C-8E46-8F1D-88B41AE0B65B}"/>
    <dgm:cxn modelId="{CE626999-C7BE-9F41-A90C-BBAF8D2E00D0}" type="presOf" srcId="{74DB6169-AAFF-B34C-AD5F-E435B538DAC9}" destId="{E5B28C3B-27D1-A445-9832-A7C8F4DF2ACD}" srcOrd="0" destOrd="1" presId="urn:microsoft.com/office/officeart/2005/8/layout/process3"/>
    <dgm:cxn modelId="{549D399E-F644-2D43-A51E-7AF91AF3CE8E}" srcId="{ED8B2DA2-C24A-044F-B200-FF9783A5DCFA}" destId="{74DB6169-AAFF-B34C-AD5F-E435B538DAC9}" srcOrd="1" destOrd="0" parTransId="{369511FD-0530-E040-80E7-45C99846F05A}" sibTransId="{46B025A3-A142-0449-AF1F-15F38958745E}"/>
    <dgm:cxn modelId="{BFA606A0-2142-3C4B-A59F-58D3DFD11B76}" type="presOf" srcId="{3791BE82-B9E0-A14D-A5F4-E0AF516BEA38}" destId="{C16176C9-2E93-924A-9780-3D10CFC8DF68}" srcOrd="1" destOrd="0" presId="urn:microsoft.com/office/officeart/2005/8/layout/process3"/>
    <dgm:cxn modelId="{67E741B3-0EB6-3645-B44C-792ECD68B8B5}" srcId="{3791BE82-B9E0-A14D-A5F4-E0AF516BEA38}" destId="{BDF39FA4-E765-DC47-ABE8-65BE979FD972}" srcOrd="1" destOrd="0" parTransId="{B7DB9502-7ED1-2346-8440-B7F7487E79A2}" sibTransId="{308A7FC4-F8AB-4A43-A103-F0D2C85EB1D6}"/>
    <dgm:cxn modelId="{80F864B4-0694-8A48-A4C1-1125E92D111E}" type="presOf" srcId="{A427233A-DCA1-CC4A-995B-D40E43B1BAE3}" destId="{2F331968-341F-9F46-A3E4-8B39A3AD954C}" srcOrd="0" destOrd="0" presId="urn:microsoft.com/office/officeart/2005/8/layout/process3"/>
    <dgm:cxn modelId="{66F8A2C9-F8DC-1041-A51D-DDEAB0ED264E}" srcId="{AF41C1AF-E7F2-D841-9B2F-CA1E71A78A75}" destId="{6B25BF05-A19A-DF44-AEEB-DCA197C54F44}" srcOrd="0" destOrd="0" parTransId="{721CB085-34D2-3148-B0FF-05C747A7DB16}" sibTransId="{6EAF6339-4EA8-574F-B540-596DD138CA45}"/>
    <dgm:cxn modelId="{EFB21FCB-0FAF-3647-9FA0-0ACDE86FE590}" srcId="{7608B124-39D1-DE49-9757-88F1602AD1E3}" destId="{AF41C1AF-E7F2-D841-9B2F-CA1E71A78A75}" srcOrd="0" destOrd="0" parTransId="{EE5D6884-52DC-794C-8E96-DE7DF6ECEEC4}" sibTransId="{FF37901B-1F48-BD42-9703-A67EE2CF3DCA}"/>
    <dgm:cxn modelId="{732DCDEA-570A-E14A-B9A9-C361FC2A22FE}" type="presOf" srcId="{ED8B2DA2-C24A-044F-B200-FF9783A5DCFA}" destId="{DFBB4BD5-2EEE-894E-B542-25D0CD233930}" srcOrd="1" destOrd="0" presId="urn:microsoft.com/office/officeart/2005/8/layout/process3"/>
    <dgm:cxn modelId="{D5AABEEE-ACC8-4A4D-88AC-CB78456D606D}" type="presOf" srcId="{BDF39FA4-E765-DC47-ABE8-65BE979FD972}" destId="{6D548A97-1B2C-8645-9BFE-31D0E8E29771}" srcOrd="0" destOrd="1" presId="urn:microsoft.com/office/officeart/2005/8/layout/process3"/>
    <dgm:cxn modelId="{08CE0BF5-C380-C14C-917E-97D8C6E504C8}" type="presOf" srcId="{7608B124-39D1-DE49-9757-88F1602AD1E3}" destId="{253F9126-3858-F64B-A261-DE8A97148438}" srcOrd="0" destOrd="0" presId="urn:microsoft.com/office/officeart/2005/8/layout/process3"/>
    <dgm:cxn modelId="{ABD6EAF7-2051-8241-939F-FD70DF9E644E}" type="presOf" srcId="{6B25BF05-A19A-DF44-AEEB-DCA197C54F44}" destId="{D4A88F72-F3B2-BD49-98AF-CCF4497CEDC4}" srcOrd="0" destOrd="0" presId="urn:microsoft.com/office/officeart/2005/8/layout/process3"/>
    <dgm:cxn modelId="{094993F8-F5A0-E244-8F95-EF97C4833C1E}" type="presOf" srcId="{A427233A-DCA1-CC4A-995B-D40E43B1BAE3}" destId="{76F94CF0-C460-2F4F-BF67-EA3B92185302}" srcOrd="1" destOrd="0" presId="urn:microsoft.com/office/officeart/2005/8/layout/process3"/>
    <dgm:cxn modelId="{79D11BFA-94A4-8C42-AD55-B7FF521B5ED9}" type="presOf" srcId="{ED8B2DA2-C24A-044F-B200-FF9783A5DCFA}" destId="{45898085-C256-D34E-86BB-4242A6296174}" srcOrd="0" destOrd="0" presId="urn:microsoft.com/office/officeart/2005/8/layout/process3"/>
    <dgm:cxn modelId="{47D9DABE-6D02-8445-B83F-1F874A25C16F}" type="presParOf" srcId="{253F9126-3858-F64B-A261-DE8A97148438}" destId="{0CF4B1E4-5418-B04F-9212-29440E969B2A}" srcOrd="0" destOrd="0" presId="urn:microsoft.com/office/officeart/2005/8/layout/process3"/>
    <dgm:cxn modelId="{B85356A4-2FE6-F548-BD34-5303F4DE72BA}" type="presParOf" srcId="{0CF4B1E4-5418-B04F-9212-29440E969B2A}" destId="{FA40149D-17F9-4441-927D-A347329D9729}" srcOrd="0" destOrd="0" presId="urn:microsoft.com/office/officeart/2005/8/layout/process3"/>
    <dgm:cxn modelId="{26E735C0-58C8-BE4E-8AA6-1A14E9DFC994}" type="presParOf" srcId="{0CF4B1E4-5418-B04F-9212-29440E969B2A}" destId="{D1466B7B-B351-A34C-99E4-88C34E069CD4}" srcOrd="1" destOrd="0" presId="urn:microsoft.com/office/officeart/2005/8/layout/process3"/>
    <dgm:cxn modelId="{47215FD7-79B3-3B42-A4EA-9FF425EA690F}" type="presParOf" srcId="{0CF4B1E4-5418-B04F-9212-29440E969B2A}" destId="{D4A88F72-F3B2-BD49-98AF-CCF4497CEDC4}" srcOrd="2" destOrd="0" presId="urn:microsoft.com/office/officeart/2005/8/layout/process3"/>
    <dgm:cxn modelId="{8A4FEBCD-E77B-7A44-BD09-7290C74BE3FC}" type="presParOf" srcId="{253F9126-3858-F64B-A261-DE8A97148438}" destId="{F510431F-ABD5-0245-AF2C-3EEFC97C4872}" srcOrd="1" destOrd="0" presId="urn:microsoft.com/office/officeart/2005/8/layout/process3"/>
    <dgm:cxn modelId="{AF4AB682-37A9-D143-B423-44642362E756}" type="presParOf" srcId="{F510431F-ABD5-0245-AF2C-3EEFC97C4872}" destId="{D56E3F43-1826-824B-A46D-7BB00BFD4F0A}" srcOrd="0" destOrd="0" presId="urn:microsoft.com/office/officeart/2005/8/layout/process3"/>
    <dgm:cxn modelId="{BE8CC924-FED5-F846-8CD2-9C9737FE14E8}" type="presParOf" srcId="{253F9126-3858-F64B-A261-DE8A97148438}" destId="{29A54960-2A9E-B041-A76B-213C08513363}" srcOrd="2" destOrd="0" presId="urn:microsoft.com/office/officeart/2005/8/layout/process3"/>
    <dgm:cxn modelId="{3EEFA602-BDB8-0D4B-946E-57DB2A98F1F1}" type="presParOf" srcId="{29A54960-2A9E-B041-A76B-213C08513363}" destId="{680CCE0B-07CD-7F43-986E-ED9794531254}" srcOrd="0" destOrd="0" presId="urn:microsoft.com/office/officeart/2005/8/layout/process3"/>
    <dgm:cxn modelId="{30C1EE52-5E6A-2D48-8200-25E3298BE8AD}" type="presParOf" srcId="{29A54960-2A9E-B041-A76B-213C08513363}" destId="{C16176C9-2E93-924A-9780-3D10CFC8DF68}" srcOrd="1" destOrd="0" presId="urn:microsoft.com/office/officeart/2005/8/layout/process3"/>
    <dgm:cxn modelId="{E34BDEEE-D307-7343-8293-6DDD3564238F}" type="presParOf" srcId="{29A54960-2A9E-B041-A76B-213C08513363}" destId="{6D548A97-1B2C-8645-9BFE-31D0E8E29771}" srcOrd="2" destOrd="0" presId="urn:microsoft.com/office/officeart/2005/8/layout/process3"/>
    <dgm:cxn modelId="{34197C14-6C73-A941-A290-84708532C9C7}" type="presParOf" srcId="{253F9126-3858-F64B-A261-DE8A97148438}" destId="{2F331968-341F-9F46-A3E4-8B39A3AD954C}" srcOrd="3" destOrd="0" presId="urn:microsoft.com/office/officeart/2005/8/layout/process3"/>
    <dgm:cxn modelId="{9DA862F5-E969-B949-8A85-4BEB58C1C836}" type="presParOf" srcId="{2F331968-341F-9F46-A3E4-8B39A3AD954C}" destId="{76F94CF0-C460-2F4F-BF67-EA3B92185302}" srcOrd="0" destOrd="0" presId="urn:microsoft.com/office/officeart/2005/8/layout/process3"/>
    <dgm:cxn modelId="{E39EB3AB-7EE7-2A4D-A3D1-ACE90DE0E1D7}" type="presParOf" srcId="{253F9126-3858-F64B-A261-DE8A97148438}" destId="{863CF279-FFF3-E147-AC10-741E24FC1624}" srcOrd="4" destOrd="0" presId="urn:microsoft.com/office/officeart/2005/8/layout/process3"/>
    <dgm:cxn modelId="{C887AE30-C3EE-9F4E-9DF2-476344BF21F1}" type="presParOf" srcId="{863CF279-FFF3-E147-AC10-741E24FC1624}" destId="{45898085-C256-D34E-86BB-4242A6296174}" srcOrd="0" destOrd="0" presId="urn:microsoft.com/office/officeart/2005/8/layout/process3"/>
    <dgm:cxn modelId="{6366E8EC-9174-C147-A015-39F91DE8C209}" type="presParOf" srcId="{863CF279-FFF3-E147-AC10-741E24FC1624}" destId="{DFBB4BD5-2EEE-894E-B542-25D0CD233930}" srcOrd="1" destOrd="0" presId="urn:microsoft.com/office/officeart/2005/8/layout/process3"/>
    <dgm:cxn modelId="{3E44B151-1AD0-D340-9B48-01B1906BBA50}" type="presParOf" srcId="{863CF279-FFF3-E147-AC10-741E24FC1624}" destId="{E5B28C3B-27D1-A445-9832-A7C8F4DF2AC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BD29D0E-F1FE-D142-B271-F626710CF72C}" type="doc">
      <dgm:prSet loTypeId="urn:microsoft.com/office/officeart/2005/8/layout/hList6" loCatId="list" qsTypeId="urn:microsoft.com/office/officeart/2005/8/quickstyle/3d3" qsCatId="3D" csTypeId="urn:microsoft.com/office/officeart/2005/8/colors/accent1_4" csCatId="accent1" phldr="1"/>
      <dgm:spPr/>
      <dgm:t>
        <a:bodyPr/>
        <a:lstStyle/>
        <a:p>
          <a:endParaRPr lang="es-ES"/>
        </a:p>
      </dgm:t>
    </dgm:pt>
    <dgm:pt modelId="{34EE3EE0-2411-AF46-A6C6-6161417F414A}">
      <dgm:prSet custT="1"/>
      <dgm:spPr/>
      <dgm:t>
        <a:bodyPr/>
        <a:lstStyle/>
        <a:p>
          <a:r>
            <a:rPr lang="es-CO" sz="1600" b="0" dirty="0">
              <a:latin typeface="Montserrat" pitchFamily="2" charset="77"/>
            </a:rPr>
            <a:t>Inflamación de la pared intestinal con o sin necrosis en ausencia de obstrucción mecánica.</a:t>
          </a:r>
        </a:p>
      </dgm:t>
    </dgm:pt>
    <dgm:pt modelId="{6D2E67DD-1BF6-D74E-B958-37E539072B85}" type="parTrans" cxnId="{9450FB83-A0E0-1A48-AB76-D113F616C326}">
      <dgm:prSet/>
      <dgm:spPr/>
      <dgm:t>
        <a:bodyPr/>
        <a:lstStyle/>
        <a:p>
          <a:endParaRPr lang="es-ES" sz="1600" b="0">
            <a:latin typeface="Montserrat" pitchFamily="2" charset="77"/>
          </a:endParaRPr>
        </a:p>
      </dgm:t>
    </dgm:pt>
    <dgm:pt modelId="{0CCD5D77-ADBE-3F49-B536-021E3D7B1022}" type="sibTrans" cxnId="{9450FB83-A0E0-1A48-AB76-D113F616C326}">
      <dgm:prSet/>
      <dgm:spPr/>
      <dgm:t>
        <a:bodyPr/>
        <a:lstStyle/>
        <a:p>
          <a:endParaRPr lang="es-ES" sz="1600" b="0">
            <a:latin typeface="Montserrat" pitchFamily="2" charset="77"/>
          </a:endParaRPr>
        </a:p>
      </dgm:t>
    </dgm:pt>
    <dgm:pt modelId="{D1116B94-5297-854F-B544-938F1FE29169}">
      <dgm:prSet custT="1"/>
      <dgm:spPr/>
      <dgm:t>
        <a:bodyPr/>
        <a:lstStyle/>
        <a:p>
          <a:r>
            <a:rPr lang="es-CO" sz="1600" b="0" dirty="0">
              <a:latin typeface="Montserrat" pitchFamily="2" charset="77"/>
            </a:rPr>
            <a:t>Incidencia de 1 – 3/1000 nacimientos a término.</a:t>
          </a:r>
        </a:p>
      </dgm:t>
    </dgm:pt>
    <dgm:pt modelId="{A738D58B-FAE1-0B49-BDE6-A5F10CBD8A15}" type="parTrans" cxnId="{4A15A7C2-BB5E-2049-BF5C-BCCA2360A768}">
      <dgm:prSet/>
      <dgm:spPr/>
      <dgm:t>
        <a:bodyPr/>
        <a:lstStyle/>
        <a:p>
          <a:endParaRPr lang="es-ES" sz="1600" b="0">
            <a:latin typeface="Montserrat" pitchFamily="2" charset="77"/>
          </a:endParaRPr>
        </a:p>
      </dgm:t>
    </dgm:pt>
    <dgm:pt modelId="{D02301D8-6FBD-E244-A877-3A3300006766}" type="sibTrans" cxnId="{4A15A7C2-BB5E-2049-BF5C-BCCA2360A768}">
      <dgm:prSet/>
      <dgm:spPr/>
      <dgm:t>
        <a:bodyPr/>
        <a:lstStyle/>
        <a:p>
          <a:endParaRPr lang="es-ES" sz="1600" b="0">
            <a:latin typeface="Montserrat" pitchFamily="2" charset="77"/>
          </a:endParaRPr>
        </a:p>
      </dgm:t>
    </dgm:pt>
    <dgm:pt modelId="{845B66BE-D550-844A-94B5-E83EC47B7744}">
      <dgm:prSet custT="1"/>
      <dgm:spPr/>
      <dgm:t>
        <a:bodyPr/>
        <a:lstStyle/>
        <a:p>
          <a:r>
            <a:rPr lang="es-CO" sz="1400" b="0" dirty="0">
              <a:latin typeface="Montserrat" pitchFamily="2" charset="77"/>
            </a:rPr>
            <a:t>Incidencia de 5 – 10/100 nacimientos pretérmino y con extremado bajo peso al nacer &lt;1000 gr.</a:t>
          </a:r>
        </a:p>
      </dgm:t>
    </dgm:pt>
    <dgm:pt modelId="{C93811A3-0132-834F-B4DE-45D7D4215EB6}" type="parTrans" cxnId="{428F873F-1369-1243-A644-85C170E62136}">
      <dgm:prSet/>
      <dgm:spPr/>
      <dgm:t>
        <a:bodyPr/>
        <a:lstStyle/>
        <a:p>
          <a:endParaRPr lang="es-ES" sz="1600" b="0">
            <a:latin typeface="Montserrat" pitchFamily="2" charset="77"/>
          </a:endParaRPr>
        </a:p>
      </dgm:t>
    </dgm:pt>
    <dgm:pt modelId="{AE4B95AC-A6D9-2F42-9E45-D076F6603843}" type="sibTrans" cxnId="{428F873F-1369-1243-A644-85C170E62136}">
      <dgm:prSet/>
      <dgm:spPr/>
      <dgm:t>
        <a:bodyPr/>
        <a:lstStyle/>
        <a:p>
          <a:endParaRPr lang="es-ES" sz="1600" b="0">
            <a:latin typeface="Montserrat" pitchFamily="2" charset="77"/>
          </a:endParaRPr>
        </a:p>
      </dgm:t>
    </dgm:pt>
    <dgm:pt modelId="{DA1E2DD8-D8AA-1B4F-BFB8-A392EC783ED3}">
      <dgm:prSet custT="1"/>
      <dgm:spPr/>
      <dgm:t>
        <a:bodyPr/>
        <a:lstStyle/>
        <a:p>
          <a:r>
            <a:rPr lang="es-CO" sz="1600" b="0" dirty="0">
              <a:latin typeface="Montserrat" pitchFamily="2" charset="77"/>
            </a:rPr>
            <a:t>Causa del 5% ingreso UCIN.</a:t>
          </a:r>
        </a:p>
      </dgm:t>
    </dgm:pt>
    <dgm:pt modelId="{C0C12DCD-81D3-824E-A0FB-3CD2FAD6E63A}" type="parTrans" cxnId="{BE6B4018-9F38-C341-AAC9-61231EF38EAA}">
      <dgm:prSet/>
      <dgm:spPr/>
      <dgm:t>
        <a:bodyPr/>
        <a:lstStyle/>
        <a:p>
          <a:endParaRPr lang="es-ES" sz="1600" b="0">
            <a:latin typeface="Montserrat" pitchFamily="2" charset="77"/>
          </a:endParaRPr>
        </a:p>
      </dgm:t>
    </dgm:pt>
    <dgm:pt modelId="{292A6BD3-7707-1043-9E13-59EE14A6C3D4}" type="sibTrans" cxnId="{BE6B4018-9F38-C341-AAC9-61231EF38EAA}">
      <dgm:prSet/>
      <dgm:spPr/>
      <dgm:t>
        <a:bodyPr/>
        <a:lstStyle/>
        <a:p>
          <a:endParaRPr lang="es-ES" sz="1600" b="0">
            <a:latin typeface="Montserrat" pitchFamily="2" charset="77"/>
          </a:endParaRPr>
        </a:p>
      </dgm:t>
    </dgm:pt>
    <dgm:pt modelId="{EE11B119-6883-A84E-ADCE-A79B159C481C}">
      <dgm:prSet custT="1"/>
      <dgm:spPr/>
      <dgm:t>
        <a:bodyPr/>
        <a:lstStyle/>
        <a:p>
          <a:r>
            <a:rPr lang="es-CO" sz="1600" b="0" dirty="0">
              <a:latin typeface="Montserrat" pitchFamily="2" charset="77"/>
            </a:rPr>
            <a:t>Mortalidad del 30 - 50%.</a:t>
          </a:r>
        </a:p>
      </dgm:t>
    </dgm:pt>
    <dgm:pt modelId="{1B93A396-0240-DD41-BDEF-1A9CB9F705FB}" type="parTrans" cxnId="{E80FCC29-9EC5-734C-8660-04BD08540713}">
      <dgm:prSet/>
      <dgm:spPr/>
      <dgm:t>
        <a:bodyPr/>
        <a:lstStyle/>
        <a:p>
          <a:endParaRPr lang="es-ES" sz="1600" b="0">
            <a:latin typeface="Montserrat" pitchFamily="2" charset="77"/>
          </a:endParaRPr>
        </a:p>
      </dgm:t>
    </dgm:pt>
    <dgm:pt modelId="{90C78BCE-1FDF-E847-ADD2-6C3BB5DD0B98}" type="sibTrans" cxnId="{E80FCC29-9EC5-734C-8660-04BD08540713}">
      <dgm:prSet/>
      <dgm:spPr/>
      <dgm:t>
        <a:bodyPr/>
        <a:lstStyle/>
        <a:p>
          <a:endParaRPr lang="es-ES" sz="1600" b="0">
            <a:latin typeface="Montserrat" pitchFamily="2" charset="77"/>
          </a:endParaRPr>
        </a:p>
      </dgm:t>
    </dgm:pt>
    <dgm:pt modelId="{7E42CA9E-49F6-9F40-B969-0661D0F58D41}" type="pres">
      <dgm:prSet presAssocID="{6BD29D0E-F1FE-D142-B271-F626710CF72C}" presName="Name0" presStyleCnt="0">
        <dgm:presLayoutVars>
          <dgm:dir/>
          <dgm:resizeHandles val="exact"/>
        </dgm:presLayoutVars>
      </dgm:prSet>
      <dgm:spPr/>
    </dgm:pt>
    <dgm:pt modelId="{F7CC94EE-056E-F746-A594-E89FD28AD98C}" type="pres">
      <dgm:prSet presAssocID="{34EE3EE0-2411-AF46-A6C6-6161417F414A}" presName="node" presStyleLbl="node1" presStyleIdx="0" presStyleCnt="5">
        <dgm:presLayoutVars>
          <dgm:bulletEnabled val="1"/>
        </dgm:presLayoutVars>
      </dgm:prSet>
      <dgm:spPr/>
    </dgm:pt>
    <dgm:pt modelId="{2072AB65-54F2-3746-969F-AC4AEA42C6A6}" type="pres">
      <dgm:prSet presAssocID="{0CCD5D77-ADBE-3F49-B536-021E3D7B1022}" presName="sibTrans" presStyleCnt="0"/>
      <dgm:spPr/>
    </dgm:pt>
    <dgm:pt modelId="{E3060901-924F-0442-8CE7-70CF847F42E7}" type="pres">
      <dgm:prSet presAssocID="{D1116B94-5297-854F-B544-938F1FE29169}" presName="node" presStyleLbl="node1" presStyleIdx="1" presStyleCnt="5">
        <dgm:presLayoutVars>
          <dgm:bulletEnabled val="1"/>
        </dgm:presLayoutVars>
      </dgm:prSet>
      <dgm:spPr/>
    </dgm:pt>
    <dgm:pt modelId="{263DD93B-0427-0A4B-BBBE-ECDD15E0A8DC}" type="pres">
      <dgm:prSet presAssocID="{D02301D8-6FBD-E244-A877-3A3300006766}" presName="sibTrans" presStyleCnt="0"/>
      <dgm:spPr/>
    </dgm:pt>
    <dgm:pt modelId="{D0BF1A36-AAAD-9140-B45B-E87DBFF9D8DE}" type="pres">
      <dgm:prSet presAssocID="{845B66BE-D550-844A-94B5-E83EC47B7744}" presName="node" presStyleLbl="node1" presStyleIdx="2" presStyleCnt="5">
        <dgm:presLayoutVars>
          <dgm:bulletEnabled val="1"/>
        </dgm:presLayoutVars>
      </dgm:prSet>
      <dgm:spPr/>
    </dgm:pt>
    <dgm:pt modelId="{82F12446-DE34-2A43-A185-044051339472}" type="pres">
      <dgm:prSet presAssocID="{AE4B95AC-A6D9-2F42-9E45-D076F6603843}" presName="sibTrans" presStyleCnt="0"/>
      <dgm:spPr/>
    </dgm:pt>
    <dgm:pt modelId="{E1EFD0C3-98C3-5949-92F1-5C9185FD7A48}" type="pres">
      <dgm:prSet presAssocID="{DA1E2DD8-D8AA-1B4F-BFB8-A392EC783ED3}" presName="node" presStyleLbl="node1" presStyleIdx="3" presStyleCnt="5">
        <dgm:presLayoutVars>
          <dgm:bulletEnabled val="1"/>
        </dgm:presLayoutVars>
      </dgm:prSet>
      <dgm:spPr/>
    </dgm:pt>
    <dgm:pt modelId="{D7159F2C-6835-6844-9434-BD8352307910}" type="pres">
      <dgm:prSet presAssocID="{292A6BD3-7707-1043-9E13-59EE14A6C3D4}" presName="sibTrans" presStyleCnt="0"/>
      <dgm:spPr/>
    </dgm:pt>
    <dgm:pt modelId="{30FD9F81-4AB3-644A-952F-BDD554B128B9}" type="pres">
      <dgm:prSet presAssocID="{EE11B119-6883-A84E-ADCE-A79B159C481C}" presName="node" presStyleLbl="node1" presStyleIdx="4" presStyleCnt="5">
        <dgm:presLayoutVars>
          <dgm:bulletEnabled val="1"/>
        </dgm:presLayoutVars>
      </dgm:prSet>
      <dgm:spPr/>
    </dgm:pt>
  </dgm:ptLst>
  <dgm:cxnLst>
    <dgm:cxn modelId="{BE6B4018-9F38-C341-AAC9-61231EF38EAA}" srcId="{6BD29D0E-F1FE-D142-B271-F626710CF72C}" destId="{DA1E2DD8-D8AA-1B4F-BFB8-A392EC783ED3}" srcOrd="3" destOrd="0" parTransId="{C0C12DCD-81D3-824E-A0FB-3CD2FAD6E63A}" sibTransId="{292A6BD3-7707-1043-9E13-59EE14A6C3D4}"/>
    <dgm:cxn modelId="{6A9E8119-DAC1-B641-BC30-F0DE40E61F68}" type="presOf" srcId="{6BD29D0E-F1FE-D142-B271-F626710CF72C}" destId="{7E42CA9E-49F6-9F40-B969-0661D0F58D41}" srcOrd="0" destOrd="0" presId="urn:microsoft.com/office/officeart/2005/8/layout/hList6"/>
    <dgm:cxn modelId="{E80FCC29-9EC5-734C-8660-04BD08540713}" srcId="{6BD29D0E-F1FE-D142-B271-F626710CF72C}" destId="{EE11B119-6883-A84E-ADCE-A79B159C481C}" srcOrd="4" destOrd="0" parTransId="{1B93A396-0240-DD41-BDEF-1A9CB9F705FB}" sibTransId="{90C78BCE-1FDF-E847-ADD2-6C3BB5DD0B98}"/>
    <dgm:cxn modelId="{428F873F-1369-1243-A644-85C170E62136}" srcId="{6BD29D0E-F1FE-D142-B271-F626710CF72C}" destId="{845B66BE-D550-844A-94B5-E83EC47B7744}" srcOrd="2" destOrd="0" parTransId="{C93811A3-0132-834F-B4DE-45D7D4215EB6}" sibTransId="{AE4B95AC-A6D9-2F42-9E45-D076F6603843}"/>
    <dgm:cxn modelId="{C3115362-7EE3-1C4D-BB58-367BA4E19EC9}" type="presOf" srcId="{DA1E2DD8-D8AA-1B4F-BFB8-A392EC783ED3}" destId="{E1EFD0C3-98C3-5949-92F1-5C9185FD7A48}" srcOrd="0" destOrd="0" presId="urn:microsoft.com/office/officeart/2005/8/layout/hList6"/>
    <dgm:cxn modelId="{9450FB83-A0E0-1A48-AB76-D113F616C326}" srcId="{6BD29D0E-F1FE-D142-B271-F626710CF72C}" destId="{34EE3EE0-2411-AF46-A6C6-6161417F414A}" srcOrd="0" destOrd="0" parTransId="{6D2E67DD-1BF6-D74E-B958-37E539072B85}" sibTransId="{0CCD5D77-ADBE-3F49-B536-021E3D7B1022}"/>
    <dgm:cxn modelId="{F311339D-54B9-5343-B378-4E0D168CBA46}" type="presOf" srcId="{34EE3EE0-2411-AF46-A6C6-6161417F414A}" destId="{F7CC94EE-056E-F746-A594-E89FD28AD98C}" srcOrd="0" destOrd="0" presId="urn:microsoft.com/office/officeart/2005/8/layout/hList6"/>
    <dgm:cxn modelId="{67EA97B4-75B8-6B40-96AE-965BCAB27908}" type="presOf" srcId="{EE11B119-6883-A84E-ADCE-A79B159C481C}" destId="{30FD9F81-4AB3-644A-952F-BDD554B128B9}" srcOrd="0" destOrd="0" presId="urn:microsoft.com/office/officeart/2005/8/layout/hList6"/>
    <dgm:cxn modelId="{1808B7C1-3727-E245-AF28-11BAC19E1E27}" type="presOf" srcId="{845B66BE-D550-844A-94B5-E83EC47B7744}" destId="{D0BF1A36-AAAD-9140-B45B-E87DBFF9D8DE}" srcOrd="0" destOrd="0" presId="urn:microsoft.com/office/officeart/2005/8/layout/hList6"/>
    <dgm:cxn modelId="{4A15A7C2-BB5E-2049-BF5C-BCCA2360A768}" srcId="{6BD29D0E-F1FE-D142-B271-F626710CF72C}" destId="{D1116B94-5297-854F-B544-938F1FE29169}" srcOrd="1" destOrd="0" parTransId="{A738D58B-FAE1-0B49-BDE6-A5F10CBD8A15}" sibTransId="{D02301D8-6FBD-E244-A877-3A3300006766}"/>
    <dgm:cxn modelId="{F2F645CB-CC2E-FD48-827C-40B33805C064}" type="presOf" srcId="{D1116B94-5297-854F-B544-938F1FE29169}" destId="{E3060901-924F-0442-8CE7-70CF847F42E7}" srcOrd="0" destOrd="0" presId="urn:microsoft.com/office/officeart/2005/8/layout/hList6"/>
    <dgm:cxn modelId="{74F49D4D-FF0B-F84E-B3B1-C40553ADE4B9}" type="presParOf" srcId="{7E42CA9E-49F6-9F40-B969-0661D0F58D41}" destId="{F7CC94EE-056E-F746-A594-E89FD28AD98C}" srcOrd="0" destOrd="0" presId="urn:microsoft.com/office/officeart/2005/8/layout/hList6"/>
    <dgm:cxn modelId="{E93F28A4-1F6C-A94E-871D-ECD2AA8DE424}" type="presParOf" srcId="{7E42CA9E-49F6-9F40-B969-0661D0F58D41}" destId="{2072AB65-54F2-3746-969F-AC4AEA42C6A6}" srcOrd="1" destOrd="0" presId="urn:microsoft.com/office/officeart/2005/8/layout/hList6"/>
    <dgm:cxn modelId="{A0DB8C7D-ED76-DE48-AC38-D1B7D21CB121}" type="presParOf" srcId="{7E42CA9E-49F6-9F40-B969-0661D0F58D41}" destId="{E3060901-924F-0442-8CE7-70CF847F42E7}" srcOrd="2" destOrd="0" presId="urn:microsoft.com/office/officeart/2005/8/layout/hList6"/>
    <dgm:cxn modelId="{52151ECD-193E-764D-83E5-985FA3E58848}" type="presParOf" srcId="{7E42CA9E-49F6-9F40-B969-0661D0F58D41}" destId="{263DD93B-0427-0A4B-BBBE-ECDD15E0A8DC}" srcOrd="3" destOrd="0" presId="urn:microsoft.com/office/officeart/2005/8/layout/hList6"/>
    <dgm:cxn modelId="{C6C7BE2D-E53E-F24A-AAD1-B2658BB288CD}" type="presParOf" srcId="{7E42CA9E-49F6-9F40-B969-0661D0F58D41}" destId="{D0BF1A36-AAAD-9140-B45B-E87DBFF9D8DE}" srcOrd="4" destOrd="0" presId="urn:microsoft.com/office/officeart/2005/8/layout/hList6"/>
    <dgm:cxn modelId="{1027C317-026A-1044-ACC5-74F0CD84B08F}" type="presParOf" srcId="{7E42CA9E-49F6-9F40-B969-0661D0F58D41}" destId="{82F12446-DE34-2A43-A185-044051339472}" srcOrd="5" destOrd="0" presId="urn:microsoft.com/office/officeart/2005/8/layout/hList6"/>
    <dgm:cxn modelId="{8FCF1B9D-C5F1-7D46-8F57-AA04C5F4345D}" type="presParOf" srcId="{7E42CA9E-49F6-9F40-B969-0661D0F58D41}" destId="{E1EFD0C3-98C3-5949-92F1-5C9185FD7A48}" srcOrd="6" destOrd="0" presId="urn:microsoft.com/office/officeart/2005/8/layout/hList6"/>
    <dgm:cxn modelId="{1239DB1B-677D-BA47-9157-DAE738F16F1B}" type="presParOf" srcId="{7E42CA9E-49F6-9F40-B969-0661D0F58D41}" destId="{D7159F2C-6835-6844-9434-BD8352307910}" srcOrd="7" destOrd="0" presId="urn:microsoft.com/office/officeart/2005/8/layout/hList6"/>
    <dgm:cxn modelId="{8F0EFE72-4555-5F4B-880F-30214F4D4C92}" type="presParOf" srcId="{7E42CA9E-49F6-9F40-B969-0661D0F58D41}" destId="{30FD9F81-4AB3-644A-952F-BDD554B128B9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CAE5FE-159F-2044-BA87-493B282739A0}">
      <dsp:nvSpPr>
        <dsp:cNvPr id="0" name=""/>
        <dsp:cNvSpPr/>
      </dsp:nvSpPr>
      <dsp:spPr>
        <a:xfrm>
          <a:off x="3108583" y="0"/>
          <a:ext cx="5278537" cy="2528094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rgbClr val="152B48"/>
              </a:solidFill>
              <a:latin typeface="Montserrat" pitchFamily="2" charset="77"/>
            </a:rPr>
            <a:t>Emergencia médica en la que se manifiesta con dolor de inicio agudo, y se acompaña de signos y síntomas abdominales.</a:t>
          </a: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rgbClr val="152B48"/>
              </a:solidFill>
              <a:latin typeface="Montserrat" pitchFamily="2" charset="77"/>
            </a:rPr>
            <a:t>En la población neonatal es un reto diagnóstico, debido a la incapacidad del recién nacido de expresarse.</a:t>
          </a:r>
        </a:p>
      </dsp:txBody>
      <dsp:txXfrm>
        <a:off x="3108583" y="316012"/>
        <a:ext cx="4330502" cy="1896070"/>
      </dsp:txXfrm>
    </dsp:sp>
    <dsp:sp modelId="{CE4DEBB9-CA67-CF40-9AAA-C803902AFD70}">
      <dsp:nvSpPr>
        <dsp:cNvPr id="0" name=""/>
        <dsp:cNvSpPr/>
      </dsp:nvSpPr>
      <dsp:spPr>
        <a:xfrm>
          <a:off x="410441" y="0"/>
          <a:ext cx="2698141" cy="252809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kern="1200" dirty="0">
              <a:latin typeface="Montserrat" pitchFamily="2" charset="77"/>
            </a:rPr>
            <a:t>Definición de abdomen agudo</a:t>
          </a:r>
        </a:p>
      </dsp:txBody>
      <dsp:txXfrm>
        <a:off x="533852" y="123411"/>
        <a:ext cx="2451319" cy="228127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40753-0128-A747-81D0-F3688FEA5A32}">
      <dsp:nvSpPr>
        <dsp:cNvPr id="0" name=""/>
        <dsp:cNvSpPr/>
      </dsp:nvSpPr>
      <dsp:spPr>
        <a:xfrm>
          <a:off x="0" y="3451236"/>
          <a:ext cx="5257798" cy="56620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itchFamily="2" charset="77"/>
            </a:rPr>
            <a:t>Alteración del estado de consciencia.</a:t>
          </a:r>
        </a:p>
      </dsp:txBody>
      <dsp:txXfrm>
        <a:off x="0" y="3451236"/>
        <a:ext cx="5257798" cy="566204"/>
      </dsp:txXfrm>
    </dsp:sp>
    <dsp:sp modelId="{FE2AC830-CFD2-9044-BD1E-DDBD91557F83}">
      <dsp:nvSpPr>
        <dsp:cNvPr id="0" name=""/>
        <dsp:cNvSpPr/>
      </dsp:nvSpPr>
      <dsp:spPr>
        <a:xfrm rot="10800000">
          <a:off x="0" y="2588907"/>
          <a:ext cx="5257798" cy="870821"/>
        </a:xfrm>
        <a:prstGeom prst="upArrowCallou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itchFamily="2" charset="77"/>
            </a:rPr>
            <a:t>Sangrado rectal.</a:t>
          </a:r>
        </a:p>
      </dsp:txBody>
      <dsp:txXfrm rot="10800000">
        <a:off x="0" y="2588907"/>
        <a:ext cx="5257798" cy="565833"/>
      </dsp:txXfrm>
    </dsp:sp>
    <dsp:sp modelId="{6EA6E0C2-A164-0C40-B839-96880A2EE59B}">
      <dsp:nvSpPr>
        <dsp:cNvPr id="0" name=""/>
        <dsp:cNvSpPr/>
      </dsp:nvSpPr>
      <dsp:spPr>
        <a:xfrm rot="10800000">
          <a:off x="0" y="1726578"/>
          <a:ext cx="5257798" cy="870821"/>
        </a:xfrm>
        <a:prstGeom prst="upArrowCallou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itchFamily="2" charset="77"/>
            </a:rPr>
            <a:t>Vómito.</a:t>
          </a:r>
        </a:p>
      </dsp:txBody>
      <dsp:txXfrm rot="10800000">
        <a:off x="0" y="1726578"/>
        <a:ext cx="5257798" cy="565833"/>
      </dsp:txXfrm>
    </dsp:sp>
    <dsp:sp modelId="{72FEDB8A-14D2-BD41-A205-CD4ECCCCF96A}">
      <dsp:nvSpPr>
        <dsp:cNvPr id="0" name=""/>
        <dsp:cNvSpPr/>
      </dsp:nvSpPr>
      <dsp:spPr>
        <a:xfrm rot="10800000">
          <a:off x="0" y="864250"/>
          <a:ext cx="5257798" cy="870821"/>
        </a:xfrm>
        <a:prstGeom prst="upArrowCallou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itchFamily="2" charset="77"/>
            </a:rPr>
            <a:t>Intolerancia a la vía oral.</a:t>
          </a:r>
        </a:p>
      </dsp:txBody>
      <dsp:txXfrm rot="10800000">
        <a:off x="0" y="864250"/>
        <a:ext cx="5257798" cy="565833"/>
      </dsp:txXfrm>
    </dsp:sp>
    <dsp:sp modelId="{F6F35488-9C37-ED40-A5FD-CAE6F819810B}">
      <dsp:nvSpPr>
        <dsp:cNvPr id="0" name=""/>
        <dsp:cNvSpPr/>
      </dsp:nvSpPr>
      <dsp:spPr>
        <a:xfrm rot="10800000">
          <a:off x="0" y="1921"/>
          <a:ext cx="5257798" cy="870821"/>
        </a:xfrm>
        <a:prstGeom prst="upArrowCallou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itchFamily="2" charset="77"/>
            </a:rPr>
            <a:t>Distensión abdominal.</a:t>
          </a:r>
        </a:p>
      </dsp:txBody>
      <dsp:txXfrm rot="10800000">
        <a:off x="0" y="1921"/>
        <a:ext cx="5257798" cy="56583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A9C9F1-3961-4E49-B165-34F7CADBD17B}">
      <dsp:nvSpPr>
        <dsp:cNvPr id="0" name=""/>
        <dsp:cNvSpPr/>
      </dsp:nvSpPr>
      <dsp:spPr>
        <a:xfrm>
          <a:off x="4688" y="0"/>
          <a:ext cx="4099469" cy="2090392"/>
        </a:xfrm>
        <a:prstGeom prst="homePlate">
          <a:avLst>
            <a:gd name="adj" fmla="val 2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620" tIns="48260" rIns="578481" bIns="4826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kern="1200" dirty="0">
              <a:latin typeface="Montserrat" pitchFamily="2" charset="77"/>
            </a:rPr>
            <a:t>Entidad muy rara/mayor incidencia de neonatos pretérmino.</a:t>
          </a:r>
        </a:p>
      </dsp:txBody>
      <dsp:txXfrm>
        <a:off x="4688" y="0"/>
        <a:ext cx="3838170" cy="2090392"/>
      </dsp:txXfrm>
    </dsp:sp>
    <dsp:sp modelId="{A6635CC2-BD42-444C-988D-619CB312D8D0}">
      <dsp:nvSpPr>
        <dsp:cNvPr id="0" name=""/>
        <dsp:cNvSpPr/>
      </dsp:nvSpPr>
      <dsp:spPr>
        <a:xfrm>
          <a:off x="3284263" y="0"/>
          <a:ext cx="4099469" cy="2090392"/>
        </a:xfrm>
        <a:prstGeom prst="chevron">
          <a:avLst>
            <a:gd name="adj" fmla="val 25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620" tIns="48260" rIns="144620" bIns="4826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kern="1200" dirty="0">
              <a:latin typeface="Montserrat" pitchFamily="2" charset="77"/>
            </a:rPr>
            <a:t>Más frecuente en estómago y duodeno.</a:t>
          </a:r>
        </a:p>
      </dsp:txBody>
      <dsp:txXfrm>
        <a:off x="3806861" y="0"/>
        <a:ext cx="3054273" cy="2090392"/>
      </dsp:txXfrm>
    </dsp:sp>
    <dsp:sp modelId="{4A2CFF13-DD0B-A846-8BDD-39C6298200FD}">
      <dsp:nvSpPr>
        <dsp:cNvPr id="0" name=""/>
        <dsp:cNvSpPr/>
      </dsp:nvSpPr>
      <dsp:spPr>
        <a:xfrm>
          <a:off x="6563839" y="0"/>
          <a:ext cx="4099469" cy="2090392"/>
        </a:xfrm>
        <a:prstGeom prst="chevron">
          <a:avLst>
            <a:gd name="adj" fmla="val 25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620" tIns="48260" rIns="144620" bIns="4826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kern="1200" dirty="0">
              <a:latin typeface="Montserrat" pitchFamily="2" charset="77"/>
            </a:rPr>
            <a:t>Usualmente iatrogénica: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500" kern="1200" dirty="0">
              <a:latin typeface="Montserrat" pitchFamily="2" charset="77"/>
            </a:rPr>
            <a:t>Paso de sonda gástrica.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500" kern="1200" dirty="0">
              <a:latin typeface="Montserrat" pitchFamily="2" charset="77"/>
            </a:rPr>
            <a:t>Uso de esteroides.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500" kern="1200" dirty="0">
              <a:latin typeface="Montserrat" pitchFamily="2" charset="77"/>
            </a:rPr>
            <a:t>Sobredistensión por ventilación con presión positiva.</a:t>
          </a:r>
        </a:p>
      </dsp:txBody>
      <dsp:txXfrm>
        <a:off x="7086437" y="0"/>
        <a:ext cx="3054273" cy="209039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69E2D3-CB14-0F42-BD5C-3A7FCEFE181A}">
      <dsp:nvSpPr>
        <dsp:cNvPr id="0" name=""/>
        <dsp:cNvSpPr/>
      </dsp:nvSpPr>
      <dsp:spPr>
        <a:xfrm>
          <a:off x="0" y="14997"/>
          <a:ext cx="2349995" cy="140999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itchFamily="2" charset="77"/>
            </a:rPr>
            <a:t>El diagnóstico puede realizarse desde el período prenatal.</a:t>
          </a:r>
        </a:p>
      </dsp:txBody>
      <dsp:txXfrm>
        <a:off x="0" y="14997"/>
        <a:ext cx="2349995" cy="1409997"/>
      </dsp:txXfrm>
    </dsp:sp>
    <dsp:sp modelId="{9FFF2B43-0548-FB45-A8C3-5432A023EAD1}">
      <dsp:nvSpPr>
        <dsp:cNvPr id="0" name=""/>
        <dsp:cNvSpPr/>
      </dsp:nvSpPr>
      <dsp:spPr>
        <a:xfrm>
          <a:off x="2584995" y="14997"/>
          <a:ext cx="2349995" cy="1409997"/>
        </a:xfrm>
        <a:prstGeom prst="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itchFamily="2" charset="77"/>
            </a:rPr>
            <a:t>Se asocia en un 30 – 60% con trisomía del 21.</a:t>
          </a:r>
        </a:p>
      </dsp:txBody>
      <dsp:txXfrm>
        <a:off x="2584995" y="14997"/>
        <a:ext cx="2349995" cy="1409997"/>
      </dsp:txXfrm>
    </dsp:sp>
    <dsp:sp modelId="{5346667F-7394-FD42-A16D-86D04CA121BA}">
      <dsp:nvSpPr>
        <dsp:cNvPr id="0" name=""/>
        <dsp:cNvSpPr/>
      </dsp:nvSpPr>
      <dsp:spPr>
        <a:xfrm>
          <a:off x="5169991" y="14997"/>
          <a:ext cx="2349995" cy="1409997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itchFamily="2" charset="77"/>
            </a:rPr>
            <a:t>Se manifiesta tempranamente con vómito pero </a:t>
          </a:r>
          <a:r>
            <a:rPr lang="es-CO" sz="1600" b="1" kern="1200" dirty="0">
              <a:latin typeface="Montserrat" pitchFamily="2" charset="77"/>
            </a:rPr>
            <a:t>sin</a:t>
          </a:r>
          <a:r>
            <a:rPr lang="es-CO" sz="1600" kern="1200" dirty="0">
              <a:latin typeface="Montserrat" pitchFamily="2" charset="77"/>
            </a:rPr>
            <a:t> distensión abdominal.</a:t>
          </a:r>
        </a:p>
      </dsp:txBody>
      <dsp:txXfrm>
        <a:off x="5169991" y="14997"/>
        <a:ext cx="2349995" cy="1409997"/>
      </dsp:txXfrm>
    </dsp:sp>
    <dsp:sp modelId="{FCD071BE-4181-2848-A0A0-B1BA43FD5494}">
      <dsp:nvSpPr>
        <dsp:cNvPr id="0" name=""/>
        <dsp:cNvSpPr/>
      </dsp:nvSpPr>
      <dsp:spPr>
        <a:xfrm>
          <a:off x="1292497" y="1659994"/>
          <a:ext cx="2349995" cy="1409997"/>
        </a:xfrm>
        <a:prstGeom prst="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itchFamily="2" charset="77"/>
            </a:rPr>
            <a:t>El diagnóstico es con rayos X: signo característico de la doble burbuja.</a:t>
          </a:r>
        </a:p>
      </dsp:txBody>
      <dsp:txXfrm>
        <a:off x="1292497" y="1659994"/>
        <a:ext cx="2349995" cy="1409997"/>
      </dsp:txXfrm>
    </dsp:sp>
    <dsp:sp modelId="{7746B54D-88CC-C246-B5A4-4D267E180C58}">
      <dsp:nvSpPr>
        <dsp:cNvPr id="0" name=""/>
        <dsp:cNvSpPr/>
      </dsp:nvSpPr>
      <dsp:spPr>
        <a:xfrm>
          <a:off x="3877493" y="1659994"/>
          <a:ext cx="2349995" cy="1409997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itchFamily="2" charset="77"/>
            </a:rPr>
            <a:t>Manejo con descompresión gástrica y posterior reconstrucción quirúrgica del TGI.</a:t>
          </a:r>
        </a:p>
      </dsp:txBody>
      <dsp:txXfrm>
        <a:off x="3877493" y="1659994"/>
        <a:ext cx="2349995" cy="140999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3CCEAD-1DE3-8641-B026-64BD564DFF57}">
      <dsp:nvSpPr>
        <dsp:cNvPr id="0" name=""/>
        <dsp:cNvSpPr/>
      </dsp:nvSpPr>
      <dsp:spPr>
        <a:xfrm>
          <a:off x="787417" y="0"/>
          <a:ext cx="5058522" cy="5058522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0A00C38-C99E-E546-B9DF-B4B47AF33C73}">
      <dsp:nvSpPr>
        <dsp:cNvPr id="0" name=""/>
        <dsp:cNvSpPr/>
      </dsp:nvSpPr>
      <dsp:spPr>
        <a:xfrm>
          <a:off x="1141615" y="328803"/>
          <a:ext cx="2023408" cy="202340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solidFill>
                <a:srgbClr val="152B48"/>
              </a:solidFill>
              <a:latin typeface="Montserrat" pitchFamily="2" charset="77"/>
            </a:rPr>
            <a:t>Incidencia en 1 / 300 – 1500 nacimientos.</a:t>
          </a:r>
        </a:p>
      </dsp:txBody>
      <dsp:txXfrm>
        <a:off x="1240390" y="427578"/>
        <a:ext cx="1825858" cy="1825858"/>
      </dsp:txXfrm>
    </dsp:sp>
    <dsp:sp modelId="{A667FA19-C85D-684C-97F3-81719A65B934}">
      <dsp:nvSpPr>
        <dsp:cNvPr id="0" name=""/>
        <dsp:cNvSpPr/>
      </dsp:nvSpPr>
      <dsp:spPr>
        <a:xfrm>
          <a:off x="3519120" y="328803"/>
          <a:ext cx="2023408" cy="2023408"/>
        </a:xfrm>
        <a:prstGeom prst="roundRect">
          <a:avLst/>
        </a:prstGeom>
        <a:gradFill rotWithShape="0">
          <a:gsLst>
            <a:gs pos="0">
              <a:schemeClr val="accent4">
                <a:hueOff val="3266964"/>
                <a:satOff val="-13592"/>
                <a:lumOff val="320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3266964"/>
                <a:satOff val="-13592"/>
                <a:lumOff val="320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3266964"/>
                <a:satOff val="-13592"/>
                <a:lumOff val="320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solidFill>
                <a:srgbClr val="152B48"/>
              </a:solidFill>
              <a:latin typeface="Montserrat" pitchFamily="2" charset="77"/>
            </a:rPr>
            <a:t>Desde obstrucción por un septo hasta la separación completa de los cabos.</a:t>
          </a:r>
        </a:p>
      </dsp:txBody>
      <dsp:txXfrm>
        <a:off x="3617895" y="427578"/>
        <a:ext cx="1825858" cy="1825858"/>
      </dsp:txXfrm>
    </dsp:sp>
    <dsp:sp modelId="{7FFA7C42-558F-284D-9BA0-A23A3CC55786}">
      <dsp:nvSpPr>
        <dsp:cNvPr id="0" name=""/>
        <dsp:cNvSpPr/>
      </dsp:nvSpPr>
      <dsp:spPr>
        <a:xfrm>
          <a:off x="1141615" y="2706309"/>
          <a:ext cx="2023408" cy="2023408"/>
        </a:xfrm>
        <a:prstGeom prst="roundRect">
          <a:avLst/>
        </a:prstGeom>
        <a:gradFill rotWithShape="0">
          <a:gsLst>
            <a:gs pos="0">
              <a:schemeClr val="accent4">
                <a:hueOff val="6533927"/>
                <a:satOff val="-27185"/>
                <a:lumOff val="640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6533927"/>
                <a:satOff val="-27185"/>
                <a:lumOff val="640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6533927"/>
                <a:satOff val="-27185"/>
                <a:lumOff val="640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solidFill>
                <a:srgbClr val="152B48"/>
              </a:solidFill>
              <a:latin typeface="Montserrat" pitchFamily="2" charset="77"/>
            </a:rPr>
            <a:t>Se puede asociar accidentes isquémicos en la vida intrauterina.</a:t>
          </a:r>
        </a:p>
      </dsp:txBody>
      <dsp:txXfrm>
        <a:off x="1240390" y="2805084"/>
        <a:ext cx="1825858" cy="1825858"/>
      </dsp:txXfrm>
    </dsp:sp>
    <dsp:sp modelId="{371A1A9E-FBDE-224C-AFDB-9345C5149A4C}">
      <dsp:nvSpPr>
        <dsp:cNvPr id="0" name=""/>
        <dsp:cNvSpPr/>
      </dsp:nvSpPr>
      <dsp:spPr>
        <a:xfrm>
          <a:off x="3519120" y="2706309"/>
          <a:ext cx="2023408" cy="2023408"/>
        </a:xfrm>
        <a:prstGeom prst="round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solidFill>
                <a:srgbClr val="152B48"/>
              </a:solidFill>
              <a:latin typeface="Montserrat" pitchFamily="2" charset="77"/>
            </a:rPr>
            <a:t>En caso de múltiples atresias buscar patología hereditaria, </a:t>
          </a:r>
          <a:r>
            <a:rPr lang="es-CO" sz="1500" kern="1200" dirty="0">
              <a:solidFill>
                <a:srgbClr val="152B48"/>
              </a:solidFill>
              <a:latin typeface="Montserrat" pitchFamily="2" charset="77"/>
              <a:sym typeface="Wingdings" pitchFamily="2" charset="2"/>
            </a:rPr>
            <a:t> f</a:t>
          </a:r>
          <a:r>
            <a:rPr lang="es-CO" sz="1500" kern="1200" dirty="0">
              <a:solidFill>
                <a:srgbClr val="152B48"/>
              </a:solidFill>
              <a:latin typeface="Montserrat" pitchFamily="2" charset="77"/>
            </a:rPr>
            <a:t>ibrosis quística, enfermedad de Hirschsprung.</a:t>
          </a:r>
        </a:p>
      </dsp:txBody>
      <dsp:txXfrm>
        <a:off x="3617895" y="2805084"/>
        <a:ext cx="1825858" cy="182585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F5E3A8-4427-E24E-93D4-6E9464267386}">
      <dsp:nvSpPr>
        <dsp:cNvPr id="0" name=""/>
        <dsp:cNvSpPr/>
      </dsp:nvSpPr>
      <dsp:spPr>
        <a:xfrm>
          <a:off x="0" y="0"/>
          <a:ext cx="2413345" cy="2413345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573D8A-A797-0B46-928F-3F58945BB79A}">
      <dsp:nvSpPr>
        <dsp:cNvPr id="0" name=""/>
        <dsp:cNvSpPr/>
      </dsp:nvSpPr>
      <dsp:spPr>
        <a:xfrm>
          <a:off x="1206672" y="0"/>
          <a:ext cx="8165926" cy="24133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La malrotación es un fallo de la rotación y fijación peritoneal del intestino medio primitivo en la 10ma semana de EG.</a:t>
          </a:r>
        </a:p>
      </dsp:txBody>
      <dsp:txXfrm>
        <a:off x="1206672" y="0"/>
        <a:ext cx="8165926" cy="724005"/>
      </dsp:txXfrm>
    </dsp:sp>
    <dsp:sp modelId="{A96B1AAE-18AC-FC4C-8824-032FEF4F7F70}">
      <dsp:nvSpPr>
        <dsp:cNvPr id="0" name=""/>
        <dsp:cNvSpPr/>
      </dsp:nvSpPr>
      <dsp:spPr>
        <a:xfrm>
          <a:off x="422336" y="724005"/>
          <a:ext cx="1568672" cy="1568672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F48297-7116-EA4D-8A30-607949C7FEFE}">
      <dsp:nvSpPr>
        <dsp:cNvPr id="0" name=""/>
        <dsp:cNvSpPr/>
      </dsp:nvSpPr>
      <dsp:spPr>
        <a:xfrm>
          <a:off x="1206672" y="724005"/>
          <a:ext cx="8165926" cy="15686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Se pueden producir obstrucciones por bandas peritoneales que cruzan el duodeno hasta el ciego.</a:t>
          </a:r>
        </a:p>
      </dsp:txBody>
      <dsp:txXfrm>
        <a:off x="1206672" y="724005"/>
        <a:ext cx="8165926" cy="724002"/>
      </dsp:txXfrm>
    </dsp:sp>
    <dsp:sp modelId="{B8B7D66C-9BA4-D441-9BB4-5063C74BD7A4}">
      <dsp:nvSpPr>
        <dsp:cNvPr id="0" name=""/>
        <dsp:cNvSpPr/>
      </dsp:nvSpPr>
      <dsp:spPr>
        <a:xfrm>
          <a:off x="844671" y="1448007"/>
          <a:ext cx="724002" cy="724002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935D8A-9580-DC41-A5EA-BFAA6AD69113}">
      <dsp:nvSpPr>
        <dsp:cNvPr id="0" name=""/>
        <dsp:cNvSpPr/>
      </dsp:nvSpPr>
      <dsp:spPr>
        <a:xfrm>
          <a:off x="1206672" y="1448007"/>
          <a:ext cx="8165926" cy="7240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Volvulación por presencia de un mesenterio muy móvil y sin fijación.</a:t>
          </a:r>
        </a:p>
      </dsp:txBody>
      <dsp:txXfrm>
        <a:off x="1206672" y="1448007"/>
        <a:ext cx="8165926" cy="72400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1B78EA-BB91-2F4A-9064-B86E81268AD3}">
      <dsp:nvSpPr>
        <dsp:cNvPr id="0" name=""/>
        <dsp:cNvSpPr/>
      </dsp:nvSpPr>
      <dsp:spPr>
        <a:xfrm rot="5400000">
          <a:off x="499335" y="1635389"/>
          <a:ext cx="1482918" cy="2467543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1778574-4C81-CE43-8180-A7B52812FE28}">
      <dsp:nvSpPr>
        <dsp:cNvPr id="0" name=""/>
        <dsp:cNvSpPr/>
      </dsp:nvSpPr>
      <dsp:spPr>
        <a:xfrm>
          <a:off x="251799" y="2372653"/>
          <a:ext cx="2227711" cy="1952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rgbClr val="152B48"/>
              </a:solidFill>
              <a:latin typeface="Montserrat" pitchFamily="2" charset="77"/>
            </a:rPr>
            <a:t>La manifestación más grave es la volvulación de todo el intestino delgado, con riesgo de necrosis intestinal extensa.</a:t>
          </a:r>
        </a:p>
      </dsp:txBody>
      <dsp:txXfrm>
        <a:off x="251799" y="2372653"/>
        <a:ext cx="2227711" cy="1952719"/>
      </dsp:txXfrm>
    </dsp:sp>
    <dsp:sp modelId="{59E4D53E-DE3E-5444-92A0-0E0C96DE34B8}">
      <dsp:nvSpPr>
        <dsp:cNvPr id="0" name=""/>
        <dsp:cNvSpPr/>
      </dsp:nvSpPr>
      <dsp:spPr>
        <a:xfrm>
          <a:off x="2059188" y="1453726"/>
          <a:ext cx="420322" cy="420322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5">
                <a:hueOff val="-1126424"/>
                <a:satOff val="-2903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126424"/>
                <a:satOff val="-2903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126424"/>
                <a:satOff val="-2903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1126424"/>
              <a:satOff val="-2903"/>
              <a:lumOff val="-1961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C510FFE-590B-5243-8B1A-14457E87CB45}">
      <dsp:nvSpPr>
        <dsp:cNvPr id="0" name=""/>
        <dsp:cNvSpPr/>
      </dsp:nvSpPr>
      <dsp:spPr>
        <a:xfrm rot="5400000">
          <a:off x="3226489" y="960552"/>
          <a:ext cx="1482918" cy="2467543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A2E8644-D66E-D440-90D9-BA8851ACB8E5}">
      <dsp:nvSpPr>
        <dsp:cNvPr id="0" name=""/>
        <dsp:cNvSpPr/>
      </dsp:nvSpPr>
      <dsp:spPr>
        <a:xfrm>
          <a:off x="2978953" y="1697816"/>
          <a:ext cx="2227711" cy="1952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rgbClr val="152B48"/>
              </a:solidFill>
              <a:latin typeface="Montserrat" pitchFamily="2" charset="77"/>
            </a:rPr>
            <a:t>Se manifiesta con vómito desde el nacimiento.</a:t>
          </a:r>
        </a:p>
      </dsp:txBody>
      <dsp:txXfrm>
        <a:off x="2978953" y="1697816"/>
        <a:ext cx="2227711" cy="1952719"/>
      </dsp:txXfrm>
    </dsp:sp>
    <dsp:sp modelId="{C1EFB202-C14F-354B-BB0A-D661FF0AFF69}">
      <dsp:nvSpPr>
        <dsp:cNvPr id="0" name=""/>
        <dsp:cNvSpPr/>
      </dsp:nvSpPr>
      <dsp:spPr>
        <a:xfrm>
          <a:off x="4786342" y="778889"/>
          <a:ext cx="420322" cy="420322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E5AD821-A51B-1144-AFE9-2DA378CF22F5}">
      <dsp:nvSpPr>
        <dsp:cNvPr id="0" name=""/>
        <dsp:cNvSpPr/>
      </dsp:nvSpPr>
      <dsp:spPr>
        <a:xfrm rot="5400000">
          <a:off x="5953643" y="285715"/>
          <a:ext cx="1482918" cy="2467543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854A6A1-02A5-D74F-81FC-C2B537C9FAB1}">
      <dsp:nvSpPr>
        <dsp:cNvPr id="0" name=""/>
        <dsp:cNvSpPr/>
      </dsp:nvSpPr>
      <dsp:spPr>
        <a:xfrm>
          <a:off x="5706107" y="1022979"/>
          <a:ext cx="2227711" cy="1952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rgbClr val="152B48"/>
              </a:solidFill>
              <a:latin typeface="Montserrat" pitchFamily="2" charset="77"/>
            </a:rPr>
            <a:t>Los rayos X con medio de contraste baritado pueden identificar la rotación incompleta del asa duodenal, yeyuno del lado derecho o la presencia del vólvulo.</a:t>
          </a:r>
        </a:p>
      </dsp:txBody>
      <dsp:txXfrm>
        <a:off x="5706107" y="1022979"/>
        <a:ext cx="2227711" cy="1952719"/>
      </dsp:txXfrm>
    </dsp:sp>
    <dsp:sp modelId="{80665796-1891-DB4B-9D6A-A79E64604D31}">
      <dsp:nvSpPr>
        <dsp:cNvPr id="0" name=""/>
        <dsp:cNvSpPr/>
      </dsp:nvSpPr>
      <dsp:spPr>
        <a:xfrm>
          <a:off x="7513496" y="104052"/>
          <a:ext cx="420322" cy="420322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5">
                <a:hueOff val="-5632119"/>
                <a:satOff val="-14516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632119"/>
                <a:satOff val="-14516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632119"/>
                <a:satOff val="-14516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5632119"/>
              <a:satOff val="-14516"/>
              <a:lumOff val="-9804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CFB1BC3-0789-0649-8DAF-D2E58B382EE9}">
      <dsp:nvSpPr>
        <dsp:cNvPr id="0" name=""/>
        <dsp:cNvSpPr/>
      </dsp:nvSpPr>
      <dsp:spPr>
        <a:xfrm rot="5400000">
          <a:off x="8680798" y="-389121"/>
          <a:ext cx="1482918" cy="2467543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7C174D7-3669-CE42-B9B0-63CC2BA2F562}">
      <dsp:nvSpPr>
        <dsp:cNvPr id="0" name=""/>
        <dsp:cNvSpPr/>
      </dsp:nvSpPr>
      <dsp:spPr>
        <a:xfrm>
          <a:off x="8433262" y="348142"/>
          <a:ext cx="2227711" cy="1952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rgbClr val="152B48"/>
              </a:solidFill>
              <a:latin typeface="Montserrat" pitchFamily="2" charset="77"/>
            </a:rPr>
            <a:t>El manejo es quirúrgico siempre.</a:t>
          </a:r>
        </a:p>
      </dsp:txBody>
      <dsp:txXfrm>
        <a:off x="8433262" y="348142"/>
        <a:ext cx="2227711" cy="195271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3A5D8C-802C-8C42-BD3C-D01D6960FE99}">
      <dsp:nvSpPr>
        <dsp:cNvPr id="0" name=""/>
        <dsp:cNvSpPr/>
      </dsp:nvSpPr>
      <dsp:spPr>
        <a:xfrm>
          <a:off x="2530601" y="1533"/>
          <a:ext cx="2087309" cy="208730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itchFamily="2" charset="77"/>
            </a:rPr>
            <a:t>Las duplicaciones quísticas no siempre se comunican con la luz intestinal a diferencia de las tubulares que si lo hacen.</a:t>
          </a:r>
        </a:p>
      </dsp:txBody>
      <dsp:txXfrm>
        <a:off x="2836280" y="307212"/>
        <a:ext cx="1475951" cy="1475951"/>
      </dsp:txXfrm>
    </dsp:sp>
    <dsp:sp modelId="{13E6CCC3-4C2A-8B4C-9FFC-E7223B82E6E9}">
      <dsp:nvSpPr>
        <dsp:cNvPr id="0" name=""/>
        <dsp:cNvSpPr/>
      </dsp:nvSpPr>
      <dsp:spPr>
        <a:xfrm rot="2700000">
          <a:off x="4393762" y="1789643"/>
          <a:ext cx="554365" cy="7044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000" kern="1200">
            <a:latin typeface="Montserrat" pitchFamily="2" charset="77"/>
          </a:endParaRPr>
        </a:p>
      </dsp:txBody>
      <dsp:txXfrm>
        <a:off x="4418117" y="1871737"/>
        <a:ext cx="388056" cy="422681"/>
      </dsp:txXfrm>
    </dsp:sp>
    <dsp:sp modelId="{99C9872A-8830-9F4D-A9C6-0D48A14FA155}">
      <dsp:nvSpPr>
        <dsp:cNvPr id="0" name=""/>
        <dsp:cNvSpPr/>
      </dsp:nvSpPr>
      <dsp:spPr>
        <a:xfrm>
          <a:off x="4746167" y="2217099"/>
          <a:ext cx="2087309" cy="2087309"/>
        </a:xfrm>
        <a:prstGeom prst="ellipse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itchFamily="2" charset="77"/>
            </a:rPr>
            <a:t>La división puede ser completa o pueden separarse por una doble capa de epitelio.</a:t>
          </a:r>
        </a:p>
      </dsp:txBody>
      <dsp:txXfrm>
        <a:off x="5051846" y="2522778"/>
        <a:ext cx="1475951" cy="1475951"/>
      </dsp:txXfrm>
    </dsp:sp>
    <dsp:sp modelId="{A69BF743-2862-EC49-9524-272097C2CBFA}">
      <dsp:nvSpPr>
        <dsp:cNvPr id="0" name=""/>
        <dsp:cNvSpPr/>
      </dsp:nvSpPr>
      <dsp:spPr>
        <a:xfrm rot="8100000">
          <a:off x="4415950" y="4005209"/>
          <a:ext cx="554365" cy="7044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000" kern="1200">
            <a:latin typeface="Montserrat" pitchFamily="2" charset="77"/>
          </a:endParaRPr>
        </a:p>
      </dsp:txBody>
      <dsp:txXfrm rot="10800000">
        <a:off x="4557904" y="4087303"/>
        <a:ext cx="388056" cy="422681"/>
      </dsp:txXfrm>
    </dsp:sp>
    <dsp:sp modelId="{9FA523F4-B89E-314A-BA96-F31237B38444}">
      <dsp:nvSpPr>
        <dsp:cNvPr id="0" name=""/>
        <dsp:cNvSpPr/>
      </dsp:nvSpPr>
      <dsp:spPr>
        <a:xfrm>
          <a:off x="2530601" y="4432664"/>
          <a:ext cx="2087309" cy="2087309"/>
        </a:xfrm>
        <a:prstGeom prst="ellipse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itchFamily="2" charset="77"/>
            </a:rPr>
            <a:t>Pueden contener mucosa gástrica etctópica.</a:t>
          </a:r>
        </a:p>
      </dsp:txBody>
      <dsp:txXfrm>
        <a:off x="2836280" y="4738343"/>
        <a:ext cx="1475951" cy="1475951"/>
      </dsp:txXfrm>
    </dsp:sp>
    <dsp:sp modelId="{BFB604DC-D132-8E40-B741-818EB3A9529A}">
      <dsp:nvSpPr>
        <dsp:cNvPr id="0" name=""/>
        <dsp:cNvSpPr/>
      </dsp:nvSpPr>
      <dsp:spPr>
        <a:xfrm rot="13500000">
          <a:off x="2200384" y="4027397"/>
          <a:ext cx="554365" cy="7044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000" kern="1200">
            <a:latin typeface="Montserrat" pitchFamily="2" charset="77"/>
          </a:endParaRPr>
        </a:p>
      </dsp:txBody>
      <dsp:txXfrm rot="10800000">
        <a:off x="2342338" y="4227089"/>
        <a:ext cx="388056" cy="422681"/>
      </dsp:txXfrm>
    </dsp:sp>
    <dsp:sp modelId="{7B53368B-707A-4D4A-8924-389C4F7EEF62}">
      <dsp:nvSpPr>
        <dsp:cNvPr id="0" name=""/>
        <dsp:cNvSpPr/>
      </dsp:nvSpPr>
      <dsp:spPr>
        <a:xfrm>
          <a:off x="315035" y="2217099"/>
          <a:ext cx="2087309" cy="2087309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Montserrat" pitchFamily="2" charset="77"/>
            </a:rPr>
            <a:t>Pueden ubicarse en cualquier parte del TGI ,pero son más frecuentes en el ID.</a:t>
          </a:r>
        </a:p>
      </dsp:txBody>
      <dsp:txXfrm>
        <a:off x="620714" y="2522778"/>
        <a:ext cx="1475951" cy="1475951"/>
      </dsp:txXfrm>
    </dsp:sp>
    <dsp:sp modelId="{00BA193F-CB8A-E74A-B7D1-D955E58DF323}">
      <dsp:nvSpPr>
        <dsp:cNvPr id="0" name=""/>
        <dsp:cNvSpPr/>
      </dsp:nvSpPr>
      <dsp:spPr>
        <a:xfrm rot="18900000">
          <a:off x="2178196" y="1811831"/>
          <a:ext cx="554365" cy="7044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000" kern="1200">
            <a:latin typeface="Montserrat" pitchFamily="2" charset="77"/>
          </a:endParaRPr>
        </a:p>
      </dsp:txBody>
      <dsp:txXfrm>
        <a:off x="2202551" y="2011523"/>
        <a:ext cx="388056" cy="422681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DF7EF5-95AA-6F4A-B3E6-BB4DB2990DE7}">
      <dsp:nvSpPr>
        <dsp:cNvPr id="0" name=""/>
        <dsp:cNvSpPr/>
      </dsp:nvSpPr>
      <dsp:spPr>
        <a:xfrm rot="5400000">
          <a:off x="6846366" y="-2903894"/>
          <a:ext cx="815742" cy="6827518"/>
        </a:xfrm>
        <a:prstGeom prst="round2SameRect">
          <a:avLst/>
        </a:prstGeom>
        <a:noFill/>
        <a:ln w="6350" cap="flat" cmpd="sng" algn="ctr">
          <a:solidFill>
            <a:srgbClr val="00AAA7">
              <a:alpha val="90000"/>
            </a:srgb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>
              <a:solidFill>
                <a:srgbClr val="152B48"/>
              </a:solidFill>
              <a:latin typeface="Montserrat" pitchFamily="2" charset="77"/>
            </a:rPr>
            <a:t>Sensación de masa.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>
              <a:solidFill>
                <a:srgbClr val="152B48"/>
              </a:solidFill>
              <a:latin typeface="Montserrat" pitchFamily="2" charset="77"/>
            </a:rPr>
            <a:t>Obstrucción intestinal por compresión del lumen o extrínsecamente por volvulación.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>
              <a:solidFill>
                <a:srgbClr val="152B48"/>
              </a:solidFill>
              <a:latin typeface="Montserrat" pitchFamily="2" charset="77"/>
            </a:rPr>
            <a:t>Sangrado por ulceración de la mucosa gástrica ectópica.</a:t>
          </a:r>
        </a:p>
      </dsp:txBody>
      <dsp:txXfrm rot="-5400000">
        <a:off x="3840479" y="141814"/>
        <a:ext cx="6787697" cy="736100"/>
      </dsp:txXfrm>
    </dsp:sp>
    <dsp:sp modelId="{3CA1E5C7-D8A4-7243-8609-F600D3E4E871}">
      <dsp:nvSpPr>
        <dsp:cNvPr id="0" name=""/>
        <dsp:cNvSpPr/>
      </dsp:nvSpPr>
      <dsp:spPr>
        <a:xfrm>
          <a:off x="0" y="25"/>
          <a:ext cx="3840478" cy="1019678"/>
        </a:xfrm>
        <a:prstGeom prst="roundRect">
          <a:avLst/>
        </a:prstGeom>
        <a:solidFill>
          <a:srgbClr val="142B48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itchFamily="2" charset="77"/>
            </a:rPr>
            <a:t>Las manifestaciones usuales son:</a:t>
          </a:r>
        </a:p>
      </dsp:txBody>
      <dsp:txXfrm>
        <a:off x="49777" y="49802"/>
        <a:ext cx="3740924" cy="920124"/>
      </dsp:txXfrm>
    </dsp:sp>
    <dsp:sp modelId="{E70F9487-62C8-B04E-BF29-C41FFC2029C9}">
      <dsp:nvSpPr>
        <dsp:cNvPr id="0" name=""/>
        <dsp:cNvSpPr/>
      </dsp:nvSpPr>
      <dsp:spPr>
        <a:xfrm>
          <a:off x="0" y="1070687"/>
          <a:ext cx="3840478" cy="1019678"/>
        </a:xfrm>
        <a:prstGeom prst="roundRect">
          <a:avLst/>
        </a:prstGeom>
        <a:solidFill>
          <a:srgbClr val="00AAA7"/>
        </a:solidFill>
        <a:ln>
          <a:solidFill>
            <a:srgbClr val="00AAA7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itchFamily="2" charset="77"/>
            </a:rPr>
            <a:t>Manejo es quirúrgico con resección u obliteración del lumen.</a:t>
          </a:r>
        </a:p>
      </dsp:txBody>
      <dsp:txXfrm>
        <a:off x="49777" y="1120464"/>
        <a:ext cx="3740924" cy="92012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1CD3E9-6226-5640-A28C-CD64C87D68F3}">
      <dsp:nvSpPr>
        <dsp:cNvPr id="0" name=""/>
        <dsp:cNvSpPr/>
      </dsp:nvSpPr>
      <dsp:spPr>
        <a:xfrm>
          <a:off x="800099" y="0"/>
          <a:ext cx="9067797" cy="292249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6B99C0-C2A4-CD46-B521-56F15C42FC97}">
      <dsp:nvSpPr>
        <dsp:cNvPr id="0" name=""/>
        <dsp:cNvSpPr/>
      </dsp:nvSpPr>
      <dsp:spPr>
        <a:xfrm>
          <a:off x="1070055" y="876747"/>
          <a:ext cx="4133848" cy="1168997"/>
        </a:xfrm>
        <a:prstGeom prst="roundRect">
          <a:avLst/>
        </a:prstGeom>
        <a:solidFill>
          <a:srgbClr val="142B48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itchFamily="2" charset="77"/>
            </a:rPr>
            <a:t>Disfunción de la motilidad y del peristaltismo colónico secundario a displasia neuronal con aganglionosis (también llamado megacolon aganglionar).</a:t>
          </a:r>
        </a:p>
      </dsp:txBody>
      <dsp:txXfrm>
        <a:off x="1127121" y="933813"/>
        <a:ext cx="4019716" cy="1054865"/>
      </dsp:txXfrm>
    </dsp:sp>
    <dsp:sp modelId="{DA7350BA-3DEC-5140-BA69-033711DBEF60}">
      <dsp:nvSpPr>
        <dsp:cNvPr id="0" name=""/>
        <dsp:cNvSpPr/>
      </dsp:nvSpPr>
      <dsp:spPr>
        <a:xfrm>
          <a:off x="5464092" y="876747"/>
          <a:ext cx="4133848" cy="1168997"/>
        </a:xfrm>
        <a:prstGeom prst="roundRect">
          <a:avLst/>
        </a:prstGeom>
        <a:solidFill>
          <a:srgbClr val="142B48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itchFamily="2" charset="77"/>
            </a:rPr>
            <a:t>La manifestación inicial es la demora del paso meconial &gt;48 h, asociado a distensión abdominal, intolerancia a la vía oral y vómito.</a:t>
          </a:r>
        </a:p>
      </dsp:txBody>
      <dsp:txXfrm>
        <a:off x="5521158" y="933813"/>
        <a:ext cx="4019716" cy="105486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C2961-61D0-564A-B225-1F2CE2680465}">
      <dsp:nvSpPr>
        <dsp:cNvPr id="0" name=""/>
        <dsp:cNvSpPr/>
      </dsp:nvSpPr>
      <dsp:spPr>
        <a:xfrm>
          <a:off x="0" y="6669"/>
          <a:ext cx="5410199" cy="10793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itchFamily="2" charset="77"/>
            </a:rPr>
            <a:t>En los rayos X se puede observar signos de obstrucción baja sin gas distal.</a:t>
          </a:r>
        </a:p>
      </dsp:txBody>
      <dsp:txXfrm>
        <a:off x="52688" y="59357"/>
        <a:ext cx="5304823" cy="973949"/>
      </dsp:txXfrm>
    </dsp:sp>
    <dsp:sp modelId="{3320D1CA-0C2C-0345-B09F-EB096A7196A7}">
      <dsp:nvSpPr>
        <dsp:cNvPr id="0" name=""/>
        <dsp:cNvSpPr/>
      </dsp:nvSpPr>
      <dsp:spPr>
        <a:xfrm>
          <a:off x="0" y="1132075"/>
          <a:ext cx="5410199" cy="107932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itchFamily="2" charset="77"/>
            </a:rPr>
            <a:t>Diagnóstico </a:t>
          </a:r>
          <a:r>
            <a:rPr lang="es-CO" sz="1600" kern="1200" dirty="0">
              <a:latin typeface="Montserrat" pitchFamily="2" charset="77"/>
              <a:sym typeface="Wingdings" pitchFamily="2" charset="2"/>
            </a:rPr>
            <a:t></a:t>
          </a:r>
          <a:r>
            <a:rPr lang="es-CO" sz="1600" kern="1200" dirty="0">
              <a:latin typeface="Montserrat" pitchFamily="2" charset="77"/>
            </a:rPr>
            <a:t> biopsia rectal donde se evidencia hipertrofia de las fibras nerviosas y ausencia de células ganglionares.</a:t>
          </a:r>
        </a:p>
      </dsp:txBody>
      <dsp:txXfrm>
        <a:off x="52688" y="1184763"/>
        <a:ext cx="5304823" cy="9739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8EBE96-58BD-B846-A689-E75F314B9734}">
      <dsp:nvSpPr>
        <dsp:cNvPr id="0" name=""/>
        <dsp:cNvSpPr/>
      </dsp:nvSpPr>
      <dsp:spPr>
        <a:xfrm>
          <a:off x="458723" y="170420"/>
          <a:ext cx="1749551" cy="1749551"/>
        </a:xfrm>
        <a:prstGeom prst="ellipse">
          <a:avLst/>
        </a:prstGeom>
        <a:solidFill>
          <a:srgbClr val="00AAA7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1236051-C992-E149-A9FD-8F86F985F258}">
      <dsp:nvSpPr>
        <dsp:cNvPr id="0" name=""/>
        <dsp:cNvSpPr/>
      </dsp:nvSpPr>
      <dsp:spPr>
        <a:xfrm>
          <a:off x="1333499" y="170420"/>
          <a:ext cx="9334497" cy="17495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9210" rIns="0" bIns="29210" numCol="1" spcCol="1270" anchor="ctr" anchorCtr="0">
          <a:noAutofit/>
        </a:bodyPr>
        <a:lstStyle/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kern="1200" dirty="0">
              <a:solidFill>
                <a:srgbClr val="152B48"/>
              </a:solidFill>
              <a:latin typeface="Montserrat" pitchFamily="2" charset="77"/>
            </a:rPr>
            <a:t>El objetivo principal en el servicio de urgencias es realizar una evaluación rápida del estado general, optimizar el estado hemodinámico, hacer un diagnóstico etiológico específico, y descartar la presencia de patología quirúrgica urgente.</a:t>
          </a:r>
        </a:p>
      </dsp:txBody>
      <dsp:txXfrm>
        <a:off x="1333499" y="170420"/>
        <a:ext cx="9334497" cy="1749551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6993A-A853-9949-9C90-E35350F78B18}">
      <dsp:nvSpPr>
        <dsp:cNvPr id="0" name=""/>
        <dsp:cNvSpPr/>
      </dsp:nvSpPr>
      <dsp:spPr>
        <a:xfrm>
          <a:off x="1587400" y="1686"/>
          <a:ext cx="2448421" cy="1469052"/>
        </a:xfrm>
        <a:prstGeom prst="rect">
          <a:avLst/>
        </a:prstGeom>
        <a:solidFill>
          <a:srgbClr val="142B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600" kern="1200">
              <a:latin typeface="Montserrat" pitchFamily="2" charset="77"/>
            </a:rPr>
            <a:t>Gastrosquisis </a:t>
          </a:r>
        </a:p>
      </dsp:txBody>
      <dsp:txXfrm>
        <a:off x="1587400" y="1686"/>
        <a:ext cx="2448421" cy="1469052"/>
      </dsp:txXfrm>
    </dsp:sp>
    <dsp:sp modelId="{D7BECE56-5B69-834C-99BE-9E15A00E4509}">
      <dsp:nvSpPr>
        <dsp:cNvPr id="0" name=""/>
        <dsp:cNvSpPr/>
      </dsp:nvSpPr>
      <dsp:spPr>
        <a:xfrm>
          <a:off x="5413303" y="1686"/>
          <a:ext cx="2448421" cy="1469052"/>
        </a:xfrm>
        <a:prstGeom prst="rect">
          <a:avLst/>
        </a:prstGeom>
        <a:solidFill>
          <a:srgbClr val="4FABA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600" kern="1200">
              <a:latin typeface="Montserrat" pitchFamily="2" charset="77"/>
            </a:rPr>
            <a:t>Onfalocele</a:t>
          </a:r>
        </a:p>
      </dsp:txBody>
      <dsp:txXfrm>
        <a:off x="5413303" y="1686"/>
        <a:ext cx="2448421" cy="1469052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5557E-98F7-AE48-AFF1-66B8223D930A}">
      <dsp:nvSpPr>
        <dsp:cNvPr id="0" name=""/>
        <dsp:cNvSpPr/>
      </dsp:nvSpPr>
      <dsp:spPr>
        <a:xfrm rot="5400000">
          <a:off x="1758944" y="1445042"/>
          <a:ext cx="1280544" cy="145785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442DB5-118C-B64B-A352-AEF907E878A9}">
      <dsp:nvSpPr>
        <dsp:cNvPr id="0" name=""/>
        <dsp:cNvSpPr/>
      </dsp:nvSpPr>
      <dsp:spPr>
        <a:xfrm>
          <a:off x="1419677" y="25533"/>
          <a:ext cx="2155682" cy="1508907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latin typeface="Montserrat" pitchFamily="2" charset="77"/>
            </a:rPr>
            <a:t>Prolapso intestinal hacia la derecha del cordón umbilical a través de un pequeño defecto de la pared.</a:t>
          </a:r>
        </a:p>
      </dsp:txBody>
      <dsp:txXfrm>
        <a:off x="1493349" y="99205"/>
        <a:ext cx="2008338" cy="1361563"/>
      </dsp:txXfrm>
    </dsp:sp>
    <dsp:sp modelId="{B80B5191-65A5-044C-81B5-C39A5E1CBCF7}">
      <dsp:nvSpPr>
        <dsp:cNvPr id="0" name=""/>
        <dsp:cNvSpPr/>
      </dsp:nvSpPr>
      <dsp:spPr>
        <a:xfrm>
          <a:off x="3575360" y="169442"/>
          <a:ext cx="1567838" cy="1219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AA5A4F-1C89-1E46-8DAE-F44D0E972BF8}">
      <dsp:nvSpPr>
        <dsp:cNvPr id="0" name=""/>
        <dsp:cNvSpPr/>
      </dsp:nvSpPr>
      <dsp:spPr>
        <a:xfrm rot="5400000">
          <a:off x="3546234" y="3140044"/>
          <a:ext cx="1280544" cy="145785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1955669"/>
            <a:satOff val="100000"/>
            <a:lumOff val="105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1F5119-7DCB-F747-B249-AB5C56B54E1D}">
      <dsp:nvSpPr>
        <dsp:cNvPr id="0" name=""/>
        <dsp:cNvSpPr/>
      </dsp:nvSpPr>
      <dsp:spPr>
        <a:xfrm>
          <a:off x="3206967" y="1720535"/>
          <a:ext cx="2155682" cy="1508907"/>
        </a:xfrm>
        <a:prstGeom prst="roundRect">
          <a:avLst>
            <a:gd name="adj" fmla="val 1667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latin typeface="Montserrat" pitchFamily="2" charset="77"/>
            </a:rPr>
            <a:t>Usualmente el intestino está cubierto de fibrina.</a:t>
          </a:r>
        </a:p>
      </dsp:txBody>
      <dsp:txXfrm>
        <a:off x="3280639" y="1794207"/>
        <a:ext cx="2008338" cy="1361563"/>
      </dsp:txXfrm>
    </dsp:sp>
    <dsp:sp modelId="{AAC04917-47DC-2F4F-9EAA-20D17016FF28}">
      <dsp:nvSpPr>
        <dsp:cNvPr id="0" name=""/>
        <dsp:cNvSpPr/>
      </dsp:nvSpPr>
      <dsp:spPr>
        <a:xfrm>
          <a:off x="5362650" y="1864444"/>
          <a:ext cx="1567838" cy="1219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EBAE27-A481-B346-B91B-796893B1CCDF}">
      <dsp:nvSpPr>
        <dsp:cNvPr id="0" name=""/>
        <dsp:cNvSpPr/>
      </dsp:nvSpPr>
      <dsp:spPr>
        <a:xfrm>
          <a:off x="4994257" y="4005184"/>
          <a:ext cx="2155682" cy="1508907"/>
        </a:xfrm>
        <a:prstGeom prst="roundRect">
          <a:avLst>
            <a:gd name="adj" fmla="val 1667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latin typeface="Montserrat" pitchFamily="2" charset="77"/>
            </a:rPr>
            <a:t>Tratamiento</a:t>
          </a:r>
        </a:p>
      </dsp:txBody>
      <dsp:txXfrm>
        <a:off x="5067929" y="4078856"/>
        <a:ext cx="2008338" cy="1361563"/>
      </dsp:txXfrm>
    </dsp:sp>
    <dsp:sp modelId="{DE72F9E7-A995-7A42-80CD-6CCDB63C76D5}">
      <dsp:nvSpPr>
        <dsp:cNvPr id="0" name=""/>
        <dsp:cNvSpPr/>
      </dsp:nvSpPr>
      <dsp:spPr>
        <a:xfrm>
          <a:off x="7103500" y="3441070"/>
          <a:ext cx="2628919" cy="2686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rgbClr val="152B48"/>
              </a:solidFill>
              <a:latin typeface="Montserrat" pitchFamily="2" charset="77"/>
            </a:rPr>
            <a:t>Evitar la hipotermia y la deshidratación.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rgbClr val="152B48"/>
              </a:solidFill>
              <a:latin typeface="Montserrat" pitchFamily="2" charset="77"/>
            </a:rPr>
            <a:t>Evitar riesgo de isquemia por acodamiento del mesenterio o volvulación.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rgbClr val="152B48"/>
              </a:solidFill>
              <a:latin typeface="Montserrat" pitchFamily="2" charset="77"/>
            </a:rPr>
            <a:t>Descompresión con sonda gástrica.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rgbClr val="152B48"/>
              </a:solidFill>
              <a:latin typeface="Montserrat" pitchFamily="2" charset="77"/>
            </a:rPr>
            <a:t>Cirugía para reducción de intestino herniado y cierre de defecto – cirugía de uno o varios pasos.</a:t>
          </a:r>
        </a:p>
      </dsp:txBody>
      <dsp:txXfrm>
        <a:off x="7103500" y="3441070"/>
        <a:ext cx="2628919" cy="2686679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869C29-DCA2-414F-995C-7D1E9B807086}">
      <dsp:nvSpPr>
        <dsp:cNvPr id="0" name=""/>
        <dsp:cNvSpPr/>
      </dsp:nvSpPr>
      <dsp:spPr>
        <a:xfrm rot="1560539">
          <a:off x="2330032" y="3878830"/>
          <a:ext cx="1170994" cy="68027"/>
        </a:xfrm>
        <a:custGeom>
          <a:avLst/>
          <a:gdLst/>
          <a:ahLst/>
          <a:cxnLst/>
          <a:rect l="0" t="0" r="0" b="0"/>
          <a:pathLst>
            <a:path>
              <a:moveTo>
                <a:pt x="0" y="34013"/>
              </a:moveTo>
              <a:lnTo>
                <a:pt x="1170994" y="3401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6B2C0A-1C96-2A40-ABF2-848AE18610BD}">
      <dsp:nvSpPr>
        <dsp:cNvPr id="0" name=""/>
        <dsp:cNvSpPr/>
      </dsp:nvSpPr>
      <dsp:spPr>
        <a:xfrm rot="19948408">
          <a:off x="2325203" y="2293901"/>
          <a:ext cx="1132911" cy="68027"/>
        </a:xfrm>
        <a:custGeom>
          <a:avLst/>
          <a:gdLst/>
          <a:ahLst/>
          <a:cxnLst/>
          <a:rect l="0" t="0" r="0" b="0"/>
          <a:pathLst>
            <a:path>
              <a:moveTo>
                <a:pt x="0" y="34013"/>
              </a:moveTo>
              <a:lnTo>
                <a:pt x="1132911" y="3401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11E117-6DE6-E94D-B563-55350C3A0530}">
      <dsp:nvSpPr>
        <dsp:cNvPr id="0" name=""/>
        <dsp:cNvSpPr/>
      </dsp:nvSpPr>
      <dsp:spPr>
        <a:xfrm>
          <a:off x="-177161" y="1630760"/>
          <a:ext cx="3019400" cy="3019400"/>
        </a:xfrm>
        <a:prstGeom prst="ellipse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800756-60E4-A74E-9E66-E0BD25E7FF89}">
      <dsp:nvSpPr>
        <dsp:cNvPr id="0" name=""/>
        <dsp:cNvSpPr/>
      </dsp:nvSpPr>
      <dsp:spPr>
        <a:xfrm>
          <a:off x="3249963" y="377577"/>
          <a:ext cx="2380331" cy="2286688"/>
        </a:xfrm>
        <a:prstGeom prst="ellips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itchFamily="2" charset="77"/>
            </a:rPr>
            <a:t>Defecto umbilical con prolapso de asas intestinales, cubiertas por membrana formada por el cordón umbilical.</a:t>
          </a:r>
        </a:p>
      </dsp:txBody>
      <dsp:txXfrm>
        <a:off x="3598554" y="712455"/>
        <a:ext cx="1683149" cy="1616932"/>
      </dsp:txXfrm>
    </dsp:sp>
    <dsp:sp modelId="{8B1F3946-A9CF-5547-8FC0-E01E7781FD04}">
      <dsp:nvSpPr>
        <dsp:cNvPr id="0" name=""/>
        <dsp:cNvSpPr/>
      </dsp:nvSpPr>
      <dsp:spPr>
        <a:xfrm>
          <a:off x="3299983" y="3712871"/>
          <a:ext cx="2137862" cy="1818234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itchFamily="2" charset="77"/>
            </a:rPr>
            <a:t>Se asocia frecuentemente a otras anormalidades.</a:t>
          </a:r>
        </a:p>
      </dsp:txBody>
      <dsp:txXfrm>
        <a:off x="3613066" y="3979145"/>
        <a:ext cx="1511696" cy="1285686"/>
      </dsp:txXfrm>
    </dsp:sp>
    <dsp:sp modelId="{1F3BA629-273E-1048-8A65-5D60BE344EF2}">
      <dsp:nvSpPr>
        <dsp:cNvPr id="0" name=""/>
        <dsp:cNvSpPr/>
      </dsp:nvSpPr>
      <dsp:spPr>
        <a:xfrm>
          <a:off x="5211231" y="3712871"/>
          <a:ext cx="3206793" cy="1818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Trisomía 21.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Cardiopatía congénita.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Síndrome de Beckwith. Wiedemann.</a:t>
          </a:r>
        </a:p>
      </dsp:txBody>
      <dsp:txXfrm>
        <a:off x="5211231" y="3712871"/>
        <a:ext cx="3206793" cy="1818234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54C8EE-DDC0-5146-ABAC-0F032BBD5688}">
      <dsp:nvSpPr>
        <dsp:cNvPr id="0" name=""/>
        <dsp:cNvSpPr/>
      </dsp:nvSpPr>
      <dsp:spPr>
        <a:xfrm>
          <a:off x="0" y="874"/>
          <a:ext cx="5589492" cy="126370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Montserrat" pitchFamily="2" charset="77"/>
            </a:rPr>
            <a:t>Tratamiento es quirúrgico siempre con reducción de asas a la cavidad.</a:t>
          </a:r>
        </a:p>
      </dsp:txBody>
      <dsp:txXfrm>
        <a:off x="61689" y="62563"/>
        <a:ext cx="5466114" cy="1140329"/>
      </dsp:txXfrm>
    </dsp:sp>
    <dsp:sp modelId="{BB25704A-0628-A443-8178-F4F90CD08DB9}">
      <dsp:nvSpPr>
        <dsp:cNvPr id="0" name=""/>
        <dsp:cNvSpPr/>
      </dsp:nvSpPr>
      <dsp:spPr>
        <a:xfrm>
          <a:off x="0" y="1276071"/>
          <a:ext cx="5589492" cy="1263707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Montserrat" pitchFamily="2" charset="77"/>
            </a:rPr>
            <a:t>En ocasiones no es posible en una intervención por prolapso de vísceras sólidas con necesidad de múltiples procedimientos.</a:t>
          </a:r>
        </a:p>
      </dsp:txBody>
      <dsp:txXfrm>
        <a:off x="61689" y="1337760"/>
        <a:ext cx="5466114" cy="11403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CA0DDF-E213-AF4E-9FEA-5B9C897263A9}">
      <dsp:nvSpPr>
        <dsp:cNvPr id="0" name=""/>
        <dsp:cNvSpPr/>
      </dsp:nvSpPr>
      <dsp:spPr>
        <a:xfrm>
          <a:off x="1678847" y="51378"/>
          <a:ext cx="2466157" cy="246615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itchFamily="2" charset="77"/>
            </a:rPr>
            <a:t>Evaluación rápida del ABC.</a:t>
          </a:r>
        </a:p>
      </dsp:txBody>
      <dsp:txXfrm>
        <a:off x="2007668" y="482955"/>
        <a:ext cx="1808515" cy="1109771"/>
      </dsp:txXfrm>
    </dsp:sp>
    <dsp:sp modelId="{63E20D24-F2D2-8F40-B406-80AA868A5D67}">
      <dsp:nvSpPr>
        <dsp:cNvPr id="0" name=""/>
        <dsp:cNvSpPr/>
      </dsp:nvSpPr>
      <dsp:spPr>
        <a:xfrm>
          <a:off x="2568719" y="1592726"/>
          <a:ext cx="2466157" cy="2466157"/>
        </a:xfrm>
        <a:prstGeom prst="ellipse">
          <a:avLst/>
        </a:prstGeom>
        <a:solidFill>
          <a:schemeClr val="accent5">
            <a:alpha val="50000"/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itchFamily="2" charset="77"/>
            </a:rPr>
            <a:t>Evaluar estado neurológico.</a:t>
          </a:r>
        </a:p>
      </dsp:txBody>
      <dsp:txXfrm>
        <a:off x="3322952" y="2229817"/>
        <a:ext cx="1479694" cy="1356386"/>
      </dsp:txXfrm>
    </dsp:sp>
    <dsp:sp modelId="{2A328B9E-EB30-AE4D-8A7E-1FBF6F4869AB}">
      <dsp:nvSpPr>
        <dsp:cNvPr id="0" name=""/>
        <dsp:cNvSpPr/>
      </dsp:nvSpPr>
      <dsp:spPr>
        <a:xfrm>
          <a:off x="788975" y="1592726"/>
          <a:ext cx="2466157" cy="2466157"/>
        </a:xfrm>
        <a:prstGeom prst="ellipse">
          <a:avLst/>
        </a:prstGeom>
        <a:solidFill>
          <a:schemeClr val="accent5">
            <a:alpha val="50000"/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itchFamily="2" charset="77"/>
            </a:rPr>
            <a:t>Siempre </a:t>
          </a:r>
          <a:r>
            <a:rPr lang="es-CO" sz="1800" kern="1200" dirty="0">
              <a:latin typeface="Montserrat" pitchFamily="2" charset="77"/>
              <a:sym typeface="Wingdings" pitchFamily="2" charset="2"/>
            </a:rPr>
            <a:t></a:t>
          </a:r>
          <a:r>
            <a:rPr lang="es-CO" sz="1800" kern="1200" dirty="0">
              <a:latin typeface="Montserrat" pitchFamily="2" charset="77"/>
            </a:rPr>
            <a:t> glucometría.</a:t>
          </a:r>
        </a:p>
      </dsp:txBody>
      <dsp:txXfrm>
        <a:off x="1021205" y="2229817"/>
        <a:ext cx="1479694" cy="13563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3BE76-355A-7E43-A895-3086DF682A1A}">
      <dsp:nvSpPr>
        <dsp:cNvPr id="0" name=""/>
        <dsp:cNvSpPr/>
      </dsp:nvSpPr>
      <dsp:spPr>
        <a:xfrm>
          <a:off x="1306148" y="304965"/>
          <a:ext cx="7396331" cy="231135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5557" tIns="72390" rIns="72390" bIns="72390" numCol="1" spcCol="1270" anchor="t" anchorCtr="0">
          <a:noAutofit/>
        </a:bodyPr>
        <a:lstStyle/>
        <a:p>
          <a:pPr marL="0" lvl="0" indent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kern="1200" dirty="0">
              <a:solidFill>
                <a:srgbClr val="152B48"/>
              </a:solidFill>
              <a:latin typeface="Montserrat" pitchFamily="2" charset="77"/>
            </a:rPr>
            <a:t>Eco obstétrica:</a:t>
          </a: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500" kern="1200" dirty="0">
              <a:solidFill>
                <a:srgbClr val="152B48"/>
              </a:solidFill>
              <a:latin typeface="Montserrat" pitchFamily="2" charset="77"/>
            </a:rPr>
            <a:t>Oligo o polihidramnios </a:t>
          </a:r>
          <a:r>
            <a:rPr lang="es-CO" sz="1500" kern="1200" dirty="0">
              <a:solidFill>
                <a:srgbClr val="152B48"/>
              </a:solidFill>
              <a:latin typeface="Montserrat" pitchFamily="2" charset="77"/>
              <a:sym typeface="Wingdings" pitchFamily="2" charset="2"/>
            </a:rPr>
            <a:t></a:t>
          </a:r>
          <a:r>
            <a:rPr lang="es-CO" sz="1500" kern="1200" dirty="0">
              <a:solidFill>
                <a:srgbClr val="152B48"/>
              </a:solidFill>
              <a:latin typeface="Montserrat" pitchFamily="2" charset="77"/>
            </a:rPr>
            <a:t> marcadores potenciales de defectos de la pared abdominal u obstrucción intestinal.</a:t>
          </a: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500" kern="1200" dirty="0">
              <a:solidFill>
                <a:srgbClr val="152B48"/>
              </a:solidFill>
              <a:latin typeface="Montserrat" pitchFamily="2" charset="77"/>
            </a:rPr>
            <a:t>Identificación de defectos de pared abdominal </a:t>
          </a:r>
          <a:r>
            <a:rPr lang="es-CO" sz="1500" kern="1200" dirty="0">
              <a:solidFill>
                <a:srgbClr val="152B48"/>
              </a:solidFill>
              <a:latin typeface="Montserrat" pitchFamily="2" charset="77"/>
              <a:sym typeface="Wingdings" pitchFamily="2" charset="2"/>
            </a:rPr>
            <a:t></a:t>
          </a:r>
          <a:r>
            <a:rPr lang="es-CO" sz="1500" kern="1200" dirty="0">
              <a:solidFill>
                <a:srgbClr val="152B48"/>
              </a:solidFill>
              <a:latin typeface="Montserrat" pitchFamily="2" charset="77"/>
            </a:rPr>
            <a:t> gastrosquisis/onfalocele.</a:t>
          </a: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500" kern="1200" dirty="0">
              <a:solidFill>
                <a:srgbClr val="152B48"/>
              </a:solidFill>
              <a:latin typeface="Montserrat" pitchFamily="2" charset="77"/>
            </a:rPr>
            <a:t>Dilatación de asas intestinales </a:t>
          </a:r>
          <a:r>
            <a:rPr lang="es-CO" sz="1500" kern="1200" dirty="0">
              <a:solidFill>
                <a:srgbClr val="152B48"/>
              </a:solidFill>
              <a:latin typeface="Montserrat" pitchFamily="2" charset="77"/>
              <a:sym typeface="Wingdings" pitchFamily="2" charset="2"/>
            </a:rPr>
            <a:t></a:t>
          </a:r>
          <a:r>
            <a:rPr lang="es-CO" sz="1500" kern="1200" dirty="0">
              <a:solidFill>
                <a:srgbClr val="152B48"/>
              </a:solidFill>
              <a:latin typeface="Montserrat" pitchFamily="2" charset="77"/>
            </a:rPr>
            <a:t> atresia intestinal, duplicación intestinal, malrotación intestinal, etc.</a:t>
          </a:r>
        </a:p>
      </dsp:txBody>
      <dsp:txXfrm>
        <a:off x="1306148" y="304965"/>
        <a:ext cx="7396331" cy="2311353"/>
      </dsp:txXfrm>
    </dsp:sp>
    <dsp:sp modelId="{D6D25203-AECE-8644-AAEE-72A5A0FD73FE}">
      <dsp:nvSpPr>
        <dsp:cNvPr id="0" name=""/>
        <dsp:cNvSpPr/>
      </dsp:nvSpPr>
      <dsp:spPr>
        <a:xfrm>
          <a:off x="0" y="125479"/>
          <a:ext cx="2775669" cy="2287858"/>
        </a:xfrm>
        <a:prstGeom prst="rect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616DA-AF96-2944-9054-46C575680A65}">
      <dsp:nvSpPr>
        <dsp:cNvPr id="0" name=""/>
        <dsp:cNvSpPr/>
      </dsp:nvSpPr>
      <dsp:spPr>
        <a:xfrm>
          <a:off x="0" y="9218"/>
          <a:ext cx="4669654" cy="8236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>
              <a:latin typeface="Montserrat" pitchFamily="2" charset="77"/>
            </a:rPr>
            <a:t>Rayos X de abdomen: </a:t>
          </a:r>
        </a:p>
      </dsp:txBody>
      <dsp:txXfrm>
        <a:off x="40209" y="49427"/>
        <a:ext cx="4589236" cy="743262"/>
      </dsp:txXfrm>
    </dsp:sp>
    <dsp:sp modelId="{2A5D4B2F-4F27-A645-931E-BE11CD8785A1}">
      <dsp:nvSpPr>
        <dsp:cNvPr id="0" name=""/>
        <dsp:cNvSpPr/>
      </dsp:nvSpPr>
      <dsp:spPr>
        <a:xfrm>
          <a:off x="0" y="959618"/>
          <a:ext cx="4669654" cy="82368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kern="1200" dirty="0">
              <a:latin typeface="Montserrat" pitchFamily="2" charset="77"/>
            </a:rPr>
            <a:t>- Gran utilidad.</a:t>
          </a:r>
        </a:p>
      </dsp:txBody>
      <dsp:txXfrm>
        <a:off x="40209" y="999827"/>
        <a:ext cx="4589236" cy="743262"/>
      </dsp:txXfrm>
    </dsp:sp>
    <dsp:sp modelId="{90038A96-4183-1A46-A85E-DD67B76663BC}">
      <dsp:nvSpPr>
        <dsp:cNvPr id="0" name=""/>
        <dsp:cNvSpPr/>
      </dsp:nvSpPr>
      <dsp:spPr>
        <a:xfrm>
          <a:off x="0" y="1910018"/>
          <a:ext cx="4669654" cy="82368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kern="1200" dirty="0">
              <a:latin typeface="Montserrat" pitchFamily="2" charset="77"/>
            </a:rPr>
            <a:t>- Distensión de asas/posible localización de sitio de obstrucción. </a:t>
          </a:r>
        </a:p>
      </dsp:txBody>
      <dsp:txXfrm>
        <a:off x="40209" y="1950227"/>
        <a:ext cx="4589236" cy="743262"/>
      </dsp:txXfrm>
    </dsp:sp>
    <dsp:sp modelId="{B4FC6D03-4CF3-3A41-B079-469BFBD617A2}">
      <dsp:nvSpPr>
        <dsp:cNvPr id="0" name=""/>
        <dsp:cNvSpPr/>
      </dsp:nvSpPr>
      <dsp:spPr>
        <a:xfrm>
          <a:off x="0" y="2860418"/>
          <a:ext cx="4669654" cy="82368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kern="1200" dirty="0">
              <a:latin typeface="Montserrat" pitchFamily="2" charset="77"/>
            </a:rPr>
            <a:t>- Neumatosis intestinal/neumoporta.</a:t>
          </a:r>
        </a:p>
      </dsp:txBody>
      <dsp:txXfrm>
        <a:off x="40209" y="2900627"/>
        <a:ext cx="4589236" cy="743262"/>
      </dsp:txXfrm>
    </dsp:sp>
    <dsp:sp modelId="{983AE492-46F1-FF4B-B10A-3518827A513E}">
      <dsp:nvSpPr>
        <dsp:cNvPr id="0" name=""/>
        <dsp:cNvSpPr/>
      </dsp:nvSpPr>
      <dsp:spPr>
        <a:xfrm>
          <a:off x="0" y="3810818"/>
          <a:ext cx="4669654" cy="8236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kern="1200" dirty="0">
              <a:latin typeface="Montserrat" pitchFamily="2" charset="77"/>
            </a:rPr>
            <a:t>- Neumoperitoneo.</a:t>
          </a:r>
        </a:p>
      </dsp:txBody>
      <dsp:txXfrm>
        <a:off x="40209" y="3851027"/>
        <a:ext cx="4589236" cy="7432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D3AFA2-3546-974C-9047-17E1AD5BD11A}">
      <dsp:nvSpPr>
        <dsp:cNvPr id="0" name=""/>
        <dsp:cNvSpPr/>
      </dsp:nvSpPr>
      <dsp:spPr>
        <a:xfrm>
          <a:off x="0" y="0"/>
          <a:ext cx="7789835" cy="49112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>
              <a:latin typeface="Montserrat" pitchFamily="2" charset="77"/>
            </a:rPr>
            <a:t>Ecografía: </a:t>
          </a:r>
        </a:p>
      </dsp:txBody>
      <dsp:txXfrm>
        <a:off x="14384" y="14384"/>
        <a:ext cx="7202418" cy="462352"/>
      </dsp:txXfrm>
    </dsp:sp>
    <dsp:sp modelId="{0534BD06-AD72-E848-90AE-A25F8A68A39F}">
      <dsp:nvSpPr>
        <dsp:cNvPr id="0" name=""/>
        <dsp:cNvSpPr/>
      </dsp:nvSpPr>
      <dsp:spPr>
        <a:xfrm>
          <a:off x="581708" y="559331"/>
          <a:ext cx="7789835" cy="491120"/>
        </a:xfrm>
        <a:prstGeom prst="roundRect">
          <a:avLst>
            <a:gd name="adj" fmla="val 10000"/>
          </a:avLst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itchFamily="2" charset="77"/>
            </a:rPr>
            <a:t>Útil para diagnósticos diferenciales.</a:t>
          </a:r>
        </a:p>
      </dsp:txBody>
      <dsp:txXfrm>
        <a:off x="596092" y="573715"/>
        <a:ext cx="6860131" cy="462352"/>
      </dsp:txXfrm>
    </dsp:sp>
    <dsp:sp modelId="{C3C90D01-8B4A-4D4E-8750-78C32C868777}">
      <dsp:nvSpPr>
        <dsp:cNvPr id="0" name=""/>
        <dsp:cNvSpPr/>
      </dsp:nvSpPr>
      <dsp:spPr>
        <a:xfrm>
          <a:off x="1163417" y="1118662"/>
          <a:ext cx="7789835" cy="491120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itchFamily="2" charset="77"/>
            </a:rPr>
            <a:t>ITU.</a:t>
          </a:r>
        </a:p>
      </dsp:txBody>
      <dsp:txXfrm>
        <a:off x="1177801" y="1133046"/>
        <a:ext cx="6860131" cy="462352"/>
      </dsp:txXfrm>
    </dsp:sp>
    <dsp:sp modelId="{AD23FCF3-6C5D-6743-A8AF-CC3F499486AE}">
      <dsp:nvSpPr>
        <dsp:cNvPr id="0" name=""/>
        <dsp:cNvSpPr/>
      </dsp:nvSpPr>
      <dsp:spPr>
        <a:xfrm>
          <a:off x="1745125" y="1677994"/>
          <a:ext cx="7789835" cy="491120"/>
        </a:xfrm>
        <a:prstGeom prst="roundRect">
          <a:avLst>
            <a:gd name="adj" fmla="val 10000"/>
          </a:avLst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itchFamily="2" charset="77"/>
            </a:rPr>
            <a:t>Masas abdominales.</a:t>
          </a:r>
        </a:p>
      </dsp:txBody>
      <dsp:txXfrm>
        <a:off x="1759509" y="1692378"/>
        <a:ext cx="6860131" cy="462352"/>
      </dsp:txXfrm>
    </dsp:sp>
    <dsp:sp modelId="{DCDC4F91-42EA-E54C-BA9A-45F742E97F32}">
      <dsp:nvSpPr>
        <dsp:cNvPr id="0" name=""/>
        <dsp:cNvSpPr/>
      </dsp:nvSpPr>
      <dsp:spPr>
        <a:xfrm>
          <a:off x="2326834" y="2237325"/>
          <a:ext cx="7789835" cy="491120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itchFamily="2" charset="77"/>
            </a:rPr>
            <a:t>Puede evidenciar duplicaciones intestinales.</a:t>
          </a:r>
        </a:p>
      </dsp:txBody>
      <dsp:txXfrm>
        <a:off x="2341218" y="2251709"/>
        <a:ext cx="6860131" cy="462352"/>
      </dsp:txXfrm>
    </dsp:sp>
    <dsp:sp modelId="{3DFE1416-2E30-BE42-A17F-1ADC1CD817E6}">
      <dsp:nvSpPr>
        <dsp:cNvPr id="0" name=""/>
        <dsp:cNvSpPr/>
      </dsp:nvSpPr>
      <dsp:spPr>
        <a:xfrm>
          <a:off x="7470607" y="358790"/>
          <a:ext cx="319228" cy="31922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300" kern="1200">
            <a:latin typeface="Montserrat" pitchFamily="2" charset="77"/>
          </a:endParaRPr>
        </a:p>
      </dsp:txBody>
      <dsp:txXfrm>
        <a:off x="7542433" y="358790"/>
        <a:ext cx="175576" cy="240219"/>
      </dsp:txXfrm>
    </dsp:sp>
    <dsp:sp modelId="{A6897D7C-1EBD-4B48-8E2D-A9196D674650}">
      <dsp:nvSpPr>
        <dsp:cNvPr id="0" name=""/>
        <dsp:cNvSpPr/>
      </dsp:nvSpPr>
      <dsp:spPr>
        <a:xfrm>
          <a:off x="8052316" y="918122"/>
          <a:ext cx="319228" cy="31922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300" kern="1200">
            <a:latin typeface="Montserrat" pitchFamily="2" charset="77"/>
          </a:endParaRPr>
        </a:p>
      </dsp:txBody>
      <dsp:txXfrm>
        <a:off x="8124142" y="918122"/>
        <a:ext cx="175576" cy="240219"/>
      </dsp:txXfrm>
    </dsp:sp>
    <dsp:sp modelId="{CBD07559-46D0-AE4B-8C91-51C8C7305430}">
      <dsp:nvSpPr>
        <dsp:cNvPr id="0" name=""/>
        <dsp:cNvSpPr/>
      </dsp:nvSpPr>
      <dsp:spPr>
        <a:xfrm>
          <a:off x="8634024" y="1469268"/>
          <a:ext cx="319228" cy="31922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300" kern="1200">
            <a:latin typeface="Montserrat" pitchFamily="2" charset="77"/>
          </a:endParaRPr>
        </a:p>
      </dsp:txBody>
      <dsp:txXfrm>
        <a:off x="8705850" y="1469268"/>
        <a:ext cx="175576" cy="240219"/>
      </dsp:txXfrm>
    </dsp:sp>
    <dsp:sp modelId="{940AF910-9AE3-0546-8467-6B5ADF5C1388}">
      <dsp:nvSpPr>
        <dsp:cNvPr id="0" name=""/>
        <dsp:cNvSpPr/>
      </dsp:nvSpPr>
      <dsp:spPr>
        <a:xfrm>
          <a:off x="9215733" y="2034056"/>
          <a:ext cx="319228" cy="31922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300" kern="1200">
            <a:latin typeface="Montserrat" pitchFamily="2" charset="77"/>
          </a:endParaRPr>
        </a:p>
      </dsp:txBody>
      <dsp:txXfrm>
        <a:off x="9287559" y="2034056"/>
        <a:ext cx="175576" cy="2402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E9DB7-FB60-FD48-A801-E6A78AC0E4C3}">
      <dsp:nvSpPr>
        <dsp:cNvPr id="0" name=""/>
        <dsp:cNvSpPr/>
      </dsp:nvSpPr>
      <dsp:spPr>
        <a:xfrm>
          <a:off x="836070" y="0"/>
          <a:ext cx="9475469" cy="3176680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C8F03D-24E9-5D40-832B-14FE5A6E09B9}">
      <dsp:nvSpPr>
        <dsp:cNvPr id="0" name=""/>
        <dsp:cNvSpPr/>
      </dsp:nvSpPr>
      <dsp:spPr>
        <a:xfrm>
          <a:off x="5579" y="953004"/>
          <a:ext cx="2683482" cy="127067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Montserrat" pitchFamily="2" charset="77"/>
            </a:rPr>
            <a:t>TAC.</a:t>
          </a:r>
        </a:p>
      </dsp:txBody>
      <dsp:txXfrm>
        <a:off x="67608" y="1015033"/>
        <a:ext cx="2559424" cy="1146614"/>
      </dsp:txXfrm>
    </dsp:sp>
    <dsp:sp modelId="{1C0B2F9A-AA0A-4D45-B830-48015F8A0383}">
      <dsp:nvSpPr>
        <dsp:cNvPr id="0" name=""/>
        <dsp:cNvSpPr/>
      </dsp:nvSpPr>
      <dsp:spPr>
        <a:xfrm>
          <a:off x="2823235" y="953004"/>
          <a:ext cx="2683482" cy="127067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Montserrat" pitchFamily="2" charset="77"/>
            </a:rPr>
            <a:t>Poco útil.</a:t>
          </a:r>
        </a:p>
      </dsp:txBody>
      <dsp:txXfrm>
        <a:off x="2885264" y="1015033"/>
        <a:ext cx="2559424" cy="1146614"/>
      </dsp:txXfrm>
    </dsp:sp>
    <dsp:sp modelId="{48183AC8-7564-B147-A669-10E7EBCA8E63}">
      <dsp:nvSpPr>
        <dsp:cNvPr id="0" name=""/>
        <dsp:cNvSpPr/>
      </dsp:nvSpPr>
      <dsp:spPr>
        <a:xfrm>
          <a:off x="5640892" y="953004"/>
          <a:ext cx="2683482" cy="127067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Montserrat" pitchFamily="2" charset="77"/>
            </a:rPr>
            <a:t>Imágenes difíciles de interpretar por el tamaño.</a:t>
          </a:r>
        </a:p>
      </dsp:txBody>
      <dsp:txXfrm>
        <a:off x="5702921" y="1015033"/>
        <a:ext cx="2559424" cy="1146614"/>
      </dsp:txXfrm>
    </dsp:sp>
    <dsp:sp modelId="{3DC49E3F-4AFB-BE4C-97CE-4F735E060AF4}">
      <dsp:nvSpPr>
        <dsp:cNvPr id="0" name=""/>
        <dsp:cNvSpPr/>
      </dsp:nvSpPr>
      <dsp:spPr>
        <a:xfrm>
          <a:off x="8458549" y="953004"/>
          <a:ext cx="2683482" cy="127067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Montserrat" pitchFamily="2" charset="77"/>
            </a:rPr>
            <a:t>Alguna utilidad en malformaciones del TGI.</a:t>
          </a:r>
        </a:p>
      </dsp:txBody>
      <dsp:txXfrm>
        <a:off x="8520578" y="1015033"/>
        <a:ext cx="2559424" cy="114661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466B7B-B351-A34C-99E4-88C34E069CD4}">
      <dsp:nvSpPr>
        <dsp:cNvPr id="0" name=""/>
        <dsp:cNvSpPr/>
      </dsp:nvSpPr>
      <dsp:spPr>
        <a:xfrm>
          <a:off x="74378" y="0"/>
          <a:ext cx="2488573" cy="126758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itchFamily="2" charset="77"/>
            </a:rPr>
            <a:t>Condiciones que producen peritonitis:</a:t>
          </a:r>
        </a:p>
      </dsp:txBody>
      <dsp:txXfrm>
        <a:off x="74378" y="0"/>
        <a:ext cx="2488573" cy="845058"/>
      </dsp:txXfrm>
    </dsp:sp>
    <dsp:sp modelId="{D4A88F72-F3B2-BD49-98AF-CCF4497CEDC4}">
      <dsp:nvSpPr>
        <dsp:cNvPr id="0" name=""/>
        <dsp:cNvSpPr/>
      </dsp:nvSpPr>
      <dsp:spPr>
        <a:xfrm>
          <a:off x="276150" y="647434"/>
          <a:ext cx="2488573" cy="1148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rgbClr val="142B48"/>
              </a:solidFill>
              <a:latin typeface="Montserrat" pitchFamily="2" charset="77"/>
            </a:rPr>
            <a:t>Enterocolitis necrosante.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rgbClr val="142B48"/>
              </a:solidFill>
              <a:latin typeface="Montserrat" pitchFamily="2" charset="77"/>
            </a:rPr>
            <a:t>Perforaciones focales del ID.</a:t>
          </a:r>
        </a:p>
      </dsp:txBody>
      <dsp:txXfrm>
        <a:off x="309777" y="681061"/>
        <a:ext cx="2421319" cy="1080871"/>
      </dsp:txXfrm>
    </dsp:sp>
    <dsp:sp modelId="{F510431F-ABD5-0245-AF2C-3EEFC97C4872}">
      <dsp:nvSpPr>
        <dsp:cNvPr id="0" name=""/>
        <dsp:cNvSpPr/>
      </dsp:nvSpPr>
      <dsp:spPr>
        <a:xfrm rot="55747">
          <a:off x="2922299" y="144923"/>
          <a:ext cx="762021" cy="6195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100" kern="1200">
            <a:latin typeface="Montserrat" pitchFamily="2" charset="77"/>
          </a:endParaRPr>
        </a:p>
      </dsp:txBody>
      <dsp:txXfrm>
        <a:off x="2922311" y="267332"/>
        <a:ext cx="576146" cy="371750"/>
      </dsp:txXfrm>
    </dsp:sp>
    <dsp:sp modelId="{C16176C9-2E93-924A-9780-3D10CFC8DF68}">
      <dsp:nvSpPr>
        <dsp:cNvPr id="0" name=""/>
        <dsp:cNvSpPr/>
      </dsp:nvSpPr>
      <dsp:spPr>
        <a:xfrm>
          <a:off x="4000541" y="63672"/>
          <a:ext cx="2488573" cy="1267588"/>
        </a:xfrm>
        <a:prstGeom prst="roundRect">
          <a:avLst>
            <a:gd name="adj" fmla="val 1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itchFamily="2" charset="77"/>
            </a:rPr>
            <a:t>Condiciones que producen obstrucción:</a:t>
          </a:r>
        </a:p>
      </dsp:txBody>
      <dsp:txXfrm>
        <a:off x="4000541" y="63672"/>
        <a:ext cx="2488573" cy="845058"/>
      </dsp:txXfrm>
    </dsp:sp>
    <dsp:sp modelId="{6D548A97-1B2C-8645-9BFE-31D0E8E29771}">
      <dsp:nvSpPr>
        <dsp:cNvPr id="0" name=""/>
        <dsp:cNvSpPr/>
      </dsp:nvSpPr>
      <dsp:spPr>
        <a:xfrm>
          <a:off x="4365364" y="908731"/>
          <a:ext cx="2778343" cy="24381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rgbClr val="142B48"/>
              </a:solidFill>
              <a:latin typeface="Montserrat" pitchFamily="2" charset="77"/>
            </a:rPr>
            <a:t>Atresia duodenal/intestino medio.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rgbClr val="142B48"/>
              </a:solidFill>
              <a:latin typeface="Montserrat" pitchFamily="2" charset="77"/>
            </a:rPr>
            <a:t>Malrotación intestinal o vólvulo.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rgbClr val="142B48"/>
              </a:solidFill>
              <a:latin typeface="Montserrat" pitchFamily="2" charset="77"/>
            </a:rPr>
            <a:t>Duplicación intestinal.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rgbClr val="142B48"/>
              </a:solidFill>
              <a:latin typeface="Montserrat" pitchFamily="2" charset="77"/>
            </a:rPr>
            <a:t>Enfermedad de Hirschsprung.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rgbClr val="142B48"/>
              </a:solidFill>
              <a:latin typeface="Montserrat" pitchFamily="2" charset="77"/>
            </a:rPr>
            <a:t>Anomalias anorrectales.</a:t>
          </a:r>
        </a:p>
      </dsp:txBody>
      <dsp:txXfrm>
        <a:off x="4436774" y="980141"/>
        <a:ext cx="2635523" cy="2295280"/>
      </dsp:txXfrm>
    </dsp:sp>
    <dsp:sp modelId="{2F331968-341F-9F46-A3E4-8B39A3AD954C}">
      <dsp:nvSpPr>
        <dsp:cNvPr id="0" name=""/>
        <dsp:cNvSpPr/>
      </dsp:nvSpPr>
      <dsp:spPr>
        <a:xfrm rot="21546797">
          <a:off x="6895401" y="144196"/>
          <a:ext cx="861539" cy="6195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100" kern="1200">
            <a:latin typeface="Montserrat" pitchFamily="2" charset="77"/>
          </a:endParaRPr>
        </a:p>
      </dsp:txBody>
      <dsp:txXfrm>
        <a:off x="6895412" y="269550"/>
        <a:ext cx="675664" cy="371750"/>
      </dsp:txXfrm>
    </dsp:sp>
    <dsp:sp modelId="{DFBB4BD5-2EEE-894E-B542-25D0CD233930}">
      <dsp:nvSpPr>
        <dsp:cNvPr id="0" name=""/>
        <dsp:cNvSpPr/>
      </dsp:nvSpPr>
      <dsp:spPr>
        <a:xfrm>
          <a:off x="8114466" y="0"/>
          <a:ext cx="2488573" cy="1267588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itchFamily="2" charset="77"/>
            </a:rPr>
            <a:t>Defectos congénitos de la pared abdominal:</a:t>
          </a:r>
        </a:p>
      </dsp:txBody>
      <dsp:txXfrm>
        <a:off x="8114466" y="0"/>
        <a:ext cx="2488573" cy="845058"/>
      </dsp:txXfrm>
    </dsp:sp>
    <dsp:sp modelId="{E5B28C3B-27D1-A445-9832-A7C8F4DF2ACD}">
      <dsp:nvSpPr>
        <dsp:cNvPr id="0" name=""/>
        <dsp:cNvSpPr/>
      </dsp:nvSpPr>
      <dsp:spPr>
        <a:xfrm>
          <a:off x="8524158" y="1028027"/>
          <a:ext cx="2488573" cy="1374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solidFill>
                <a:srgbClr val="142B48"/>
              </a:solidFill>
              <a:latin typeface="Montserrat" pitchFamily="2" charset="77"/>
            </a:rPr>
            <a:t>Gastrosquisis.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solidFill>
                <a:srgbClr val="142B48"/>
              </a:solidFill>
              <a:latin typeface="Montserrat" pitchFamily="2" charset="77"/>
            </a:rPr>
            <a:t>Onfalocele.</a:t>
          </a:r>
        </a:p>
      </dsp:txBody>
      <dsp:txXfrm>
        <a:off x="8564410" y="1068279"/>
        <a:ext cx="2408069" cy="129380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CC94EE-056E-F746-A594-E89FD28AD98C}">
      <dsp:nvSpPr>
        <dsp:cNvPr id="0" name=""/>
        <dsp:cNvSpPr/>
      </dsp:nvSpPr>
      <dsp:spPr>
        <a:xfrm rot="16200000">
          <a:off x="-126281" y="132538"/>
          <a:ext cx="2460813" cy="2195736"/>
        </a:xfrm>
        <a:prstGeom prst="flowChartManualOperati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0" kern="1200" dirty="0">
              <a:latin typeface="Montserrat" pitchFamily="2" charset="77"/>
            </a:rPr>
            <a:t>Inflamación de la pared intestinal con o sin necrosis en ausencia de obstrucción mecánica.</a:t>
          </a:r>
        </a:p>
      </dsp:txBody>
      <dsp:txXfrm rot="5400000">
        <a:off x="6258" y="492162"/>
        <a:ext cx="2195736" cy="1476487"/>
      </dsp:txXfrm>
    </dsp:sp>
    <dsp:sp modelId="{E3060901-924F-0442-8CE7-70CF847F42E7}">
      <dsp:nvSpPr>
        <dsp:cNvPr id="0" name=""/>
        <dsp:cNvSpPr/>
      </dsp:nvSpPr>
      <dsp:spPr>
        <a:xfrm rot="16200000">
          <a:off x="2234135" y="132538"/>
          <a:ext cx="2460813" cy="2195736"/>
        </a:xfrm>
        <a:prstGeom prst="flowChartManualOperation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0" kern="1200" dirty="0">
              <a:latin typeface="Montserrat" pitchFamily="2" charset="77"/>
            </a:rPr>
            <a:t>Incidencia de 1 – 3/1000 nacimientos a término.</a:t>
          </a:r>
        </a:p>
      </dsp:txBody>
      <dsp:txXfrm rot="5400000">
        <a:off x="2366674" y="492162"/>
        <a:ext cx="2195736" cy="1476487"/>
      </dsp:txXfrm>
    </dsp:sp>
    <dsp:sp modelId="{D0BF1A36-AAAD-9140-B45B-E87DBFF9D8DE}">
      <dsp:nvSpPr>
        <dsp:cNvPr id="0" name=""/>
        <dsp:cNvSpPr/>
      </dsp:nvSpPr>
      <dsp:spPr>
        <a:xfrm rot="16200000">
          <a:off x="4594551" y="132538"/>
          <a:ext cx="2460813" cy="2195736"/>
        </a:xfrm>
        <a:prstGeom prst="flowChartManualOperation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0" kern="1200" dirty="0">
              <a:latin typeface="Montserrat" pitchFamily="2" charset="77"/>
            </a:rPr>
            <a:t>Incidencia de 5 – 10/100 nacimientos pretérmino y con extremado bajo peso al nacer &lt;1000 gr.</a:t>
          </a:r>
        </a:p>
      </dsp:txBody>
      <dsp:txXfrm rot="5400000">
        <a:off x="4727090" y="492162"/>
        <a:ext cx="2195736" cy="1476487"/>
      </dsp:txXfrm>
    </dsp:sp>
    <dsp:sp modelId="{E1EFD0C3-98C3-5949-92F1-5C9185FD7A48}">
      <dsp:nvSpPr>
        <dsp:cNvPr id="0" name=""/>
        <dsp:cNvSpPr/>
      </dsp:nvSpPr>
      <dsp:spPr>
        <a:xfrm rot="16200000">
          <a:off x="6954967" y="132538"/>
          <a:ext cx="2460813" cy="2195736"/>
        </a:xfrm>
        <a:prstGeom prst="flowChartManualOperation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0" kern="1200" dirty="0">
              <a:latin typeface="Montserrat" pitchFamily="2" charset="77"/>
            </a:rPr>
            <a:t>Causa del 5% ingreso UCIN.</a:t>
          </a:r>
        </a:p>
      </dsp:txBody>
      <dsp:txXfrm rot="5400000">
        <a:off x="7087506" y="492162"/>
        <a:ext cx="2195736" cy="1476487"/>
      </dsp:txXfrm>
    </dsp:sp>
    <dsp:sp modelId="{30FD9F81-4AB3-644A-952F-BDD554B128B9}">
      <dsp:nvSpPr>
        <dsp:cNvPr id="0" name=""/>
        <dsp:cNvSpPr/>
      </dsp:nvSpPr>
      <dsp:spPr>
        <a:xfrm rot="16200000">
          <a:off x="9315384" y="132538"/>
          <a:ext cx="2460813" cy="2195736"/>
        </a:xfrm>
        <a:prstGeom prst="flowChartManualOperation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0" kern="1200" dirty="0">
              <a:latin typeface="Montserrat" pitchFamily="2" charset="77"/>
            </a:rPr>
            <a:t>Mortalidad del 30 - 50%.</a:t>
          </a:r>
        </a:p>
      </dsp:txBody>
      <dsp:txXfrm rot="5400000">
        <a:off x="9447923" y="492162"/>
        <a:ext cx="2195736" cy="14764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007-B459-A84C-A4AD-9E19B6F0A82B}" type="datetimeFigureOut">
              <a:rPr lang="es-CO" smtClean="0"/>
              <a:t>12/05/2021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07E0-E4EA-F344-B4A9-1A01E07739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407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007-B459-A84C-A4AD-9E19B6F0A82B}" type="datetimeFigureOut">
              <a:rPr lang="es-CO" smtClean="0"/>
              <a:t>12/05/2021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07E0-E4EA-F344-B4A9-1A01E07739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8716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007-B459-A84C-A4AD-9E19B6F0A82B}" type="datetimeFigureOut">
              <a:rPr lang="es-CO" smtClean="0"/>
              <a:t>12/05/2021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07E0-E4EA-F344-B4A9-1A01E07739F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0968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007-B459-A84C-A4AD-9E19B6F0A82B}" type="datetimeFigureOut">
              <a:rPr lang="es-CO" smtClean="0"/>
              <a:t>12/05/2021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07E0-E4EA-F344-B4A9-1A01E07739F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718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007-B459-A84C-A4AD-9E19B6F0A82B}" type="datetimeFigureOut">
              <a:rPr lang="es-CO" smtClean="0"/>
              <a:t>12/05/2021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07E0-E4EA-F344-B4A9-1A01E07739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4791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007-B459-A84C-A4AD-9E19B6F0A82B}" type="datetimeFigureOut">
              <a:rPr lang="es-CO" smtClean="0"/>
              <a:t>12/05/2021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07E0-E4EA-F344-B4A9-1A01E07739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3093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007-B459-A84C-A4AD-9E19B6F0A82B}" type="datetimeFigureOut">
              <a:rPr lang="es-CO" smtClean="0"/>
              <a:t>12/05/2021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07E0-E4EA-F344-B4A9-1A01E07739F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8948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007-B459-A84C-A4AD-9E19B6F0A82B}" type="datetimeFigureOut">
              <a:rPr lang="es-CO" smtClean="0"/>
              <a:t>12/05/2021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07E0-E4EA-F344-B4A9-1A01E07739F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8520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007-B459-A84C-A4AD-9E19B6F0A82B}" type="datetimeFigureOut">
              <a:rPr lang="es-CO" smtClean="0"/>
              <a:t>12/05/2021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07E0-E4EA-F344-B4A9-1A01E07739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7667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007-B459-A84C-A4AD-9E19B6F0A82B}" type="datetimeFigureOut">
              <a:rPr lang="es-CO" smtClean="0"/>
              <a:t>12/05/2021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07E0-E4EA-F344-B4A9-1A01E07739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8851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007-B459-A84C-A4AD-9E19B6F0A82B}" type="datetimeFigureOut">
              <a:rPr lang="es-CO" smtClean="0"/>
              <a:t>12/05/2021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07E0-E4EA-F344-B4A9-1A01E07739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40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007-B459-A84C-A4AD-9E19B6F0A82B}" type="datetimeFigureOut">
              <a:rPr lang="es-CO" smtClean="0"/>
              <a:t>12/05/2021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07E0-E4EA-F344-B4A9-1A01E07739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1412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007-B459-A84C-A4AD-9E19B6F0A82B}" type="datetimeFigureOut">
              <a:rPr lang="es-CO" smtClean="0"/>
              <a:t>12/05/2021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07E0-E4EA-F344-B4A9-1A01E07739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668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007-B459-A84C-A4AD-9E19B6F0A82B}" type="datetimeFigureOut">
              <a:rPr lang="es-CO" smtClean="0"/>
              <a:t>12/05/2021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07E0-E4EA-F344-B4A9-1A01E07739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8138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007-B459-A84C-A4AD-9E19B6F0A82B}" type="datetimeFigureOut">
              <a:rPr lang="es-CO" smtClean="0"/>
              <a:t>12/05/2021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07E0-E4EA-F344-B4A9-1A01E07739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7673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95007-B459-A84C-A4AD-9E19B6F0A82B}" type="datetimeFigureOut">
              <a:rPr lang="es-CO" smtClean="0"/>
              <a:t>12/05/2021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807E0-E4EA-F344-B4A9-1A01E07739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1561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15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16.jpe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image" Target="../media/image18.jpe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7" Type="http://schemas.openxmlformats.org/officeDocument/2006/relationships/image" Target="../media/image21.jpeg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diagramLayout" Target="../diagrams/layout20.xml"/><Relationship Id="rId7" Type="http://schemas.openxmlformats.org/officeDocument/2006/relationships/image" Target="../media/image22.png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7" Type="http://schemas.openxmlformats.org/officeDocument/2006/relationships/image" Target="../media/image24.jpeg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7" Type="http://schemas.openxmlformats.org/officeDocument/2006/relationships/image" Target="../media/image26.jpeg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7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Layout" Target="../diagrams/layout6.xml"/><Relationship Id="rId7" Type="http://schemas.openxmlformats.org/officeDocument/2006/relationships/image" Target="../media/image9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F8DF79-F705-C349-AE5E-B6828D4C5A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5720" y="566100"/>
            <a:ext cx="12283440" cy="2387600"/>
          </a:xfrm>
        </p:spPr>
        <p:txBody>
          <a:bodyPr>
            <a:noAutofit/>
          </a:bodyPr>
          <a:lstStyle/>
          <a:p>
            <a:r>
              <a:rPr lang="es-CO" sz="4000" dirty="0"/>
              <a:t>URGENCIAS QUIRÚRGICAS </a:t>
            </a:r>
            <a:br>
              <a:rPr lang="es-CO" sz="4000" dirty="0"/>
            </a:br>
            <a:r>
              <a:rPr lang="es-CO" sz="4000" dirty="0"/>
              <a:t>ABDOMINALES DEL RECIÉN NACIDO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B9CB134-8366-9147-843D-1F49443C6D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300" y="3256915"/>
            <a:ext cx="6629400" cy="1655762"/>
          </a:xfrm>
        </p:spPr>
        <p:txBody>
          <a:bodyPr/>
          <a:lstStyle/>
          <a:p>
            <a:r>
              <a:rPr lang="es-CO" b="1" dirty="0"/>
              <a:t>Esteban Isaza Gómez</a:t>
            </a:r>
          </a:p>
          <a:p>
            <a:r>
              <a:rPr lang="es-CO" b="1" dirty="0"/>
              <a:t>Residente de cirugía general</a:t>
            </a:r>
          </a:p>
        </p:txBody>
      </p:sp>
    </p:spTree>
    <p:extLst>
      <p:ext uri="{BB962C8B-B14F-4D97-AF65-F5344CB8AC3E}">
        <p14:creationId xmlns:p14="http://schemas.microsoft.com/office/powerpoint/2010/main" val="274239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2F1D47-EC67-4F43-8DD9-7A26125F4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45116"/>
            <a:ext cx="10515600" cy="1325563"/>
          </a:xfrm>
        </p:spPr>
        <p:txBody>
          <a:bodyPr>
            <a:normAutofit/>
          </a:bodyPr>
          <a:lstStyle/>
          <a:p>
            <a:r>
              <a:rPr lang="es-CO" sz="3600" dirty="0"/>
              <a:t>Causas quirúrgicas de abdomen agudo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E3CD4F30-F65B-4A4C-8E8B-2A9C9BA5DE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563558"/>
              </p:ext>
            </p:extLst>
          </p:nvPr>
        </p:nvGraphicFramePr>
        <p:xfrm>
          <a:off x="814388" y="1470679"/>
          <a:ext cx="11144249" cy="3410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4800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97DDDF-DE3D-C04E-B85F-DCD0533D6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163" y="107950"/>
            <a:ext cx="10515600" cy="1325563"/>
          </a:xfrm>
        </p:spPr>
        <p:txBody>
          <a:bodyPr/>
          <a:lstStyle/>
          <a:p>
            <a:r>
              <a:rPr lang="es-CO" dirty="0"/>
              <a:t>Enterocolitis </a:t>
            </a:r>
            <a:r>
              <a:rPr lang="es-CO" dirty="0" err="1"/>
              <a:t>necrosante</a:t>
            </a:r>
            <a:endParaRPr lang="es-CO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59C853D1-9CD7-0247-B531-3BD327C5A0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5458693"/>
              </p:ext>
            </p:extLst>
          </p:nvPr>
        </p:nvGraphicFramePr>
        <p:xfrm>
          <a:off x="438150" y="1433513"/>
          <a:ext cx="11649916" cy="2460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758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85A63E-ADD7-1D46-ACD4-785A01715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38" y="26064"/>
            <a:ext cx="10515600" cy="1325563"/>
          </a:xfrm>
        </p:spPr>
        <p:txBody>
          <a:bodyPr/>
          <a:lstStyle/>
          <a:p>
            <a:r>
              <a:rPr lang="es-CO" dirty="0"/>
              <a:t>Enterocolitis </a:t>
            </a:r>
            <a:r>
              <a:rPr lang="es-CO" dirty="0" err="1"/>
              <a:t>necrosante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8812EC-C4B0-D04E-A2C7-D2E96067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1638778"/>
            <a:ext cx="4424081" cy="1603375"/>
          </a:xfrm>
          <a:solidFill>
            <a:srgbClr val="4FABA8">
              <a:alpha val="6500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s-CO" sz="1800" dirty="0"/>
              <a:t>Causa no clara: combinación de eventos como hipoxia/hipoperfusión intestinal, dismotilidad, invasión bacteriana, alimentación, factores inmunológicos y no inmunológicos.</a:t>
            </a:r>
          </a:p>
          <a:p>
            <a:pPr>
              <a:lnSpc>
                <a:spcPct val="110000"/>
              </a:lnSpc>
            </a:pPr>
            <a:endParaRPr lang="es-CO" sz="1800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622AE03-F0CE-9048-A1A7-7E28EB0FEC9A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3300633428"/>
              </p:ext>
            </p:extLst>
          </p:nvPr>
        </p:nvGraphicFramePr>
        <p:xfrm>
          <a:off x="6095999" y="1825626"/>
          <a:ext cx="5257799" cy="4019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8053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75694E-51DE-DF46-8AF3-061013476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84250"/>
            <a:ext cx="10515600" cy="961651"/>
          </a:xfrm>
        </p:spPr>
        <p:txBody>
          <a:bodyPr/>
          <a:lstStyle/>
          <a:p>
            <a:r>
              <a:rPr lang="es-CO" dirty="0"/>
              <a:t>Enterocolitis </a:t>
            </a:r>
            <a:r>
              <a:rPr lang="es-CO" dirty="0" err="1"/>
              <a:t>necrosante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B3A653-7018-5648-8C07-D92CF6278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4484" y="1138637"/>
            <a:ext cx="3850340" cy="2243994"/>
          </a:xfrm>
          <a:solidFill>
            <a:srgbClr val="FF0000">
              <a:alpha val="44742"/>
            </a:srgbClr>
          </a:solidFill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es-CO" dirty="0"/>
              <a:t>En estados avanzados el paciente puede entrar en FOM:</a:t>
            </a:r>
          </a:p>
          <a:p>
            <a:pPr lvl="1" algn="just">
              <a:lnSpc>
                <a:spcPct val="110000"/>
              </a:lnSpc>
            </a:pPr>
            <a:r>
              <a:rPr lang="es-CO" dirty="0"/>
              <a:t>Leucopenia.</a:t>
            </a:r>
          </a:p>
          <a:p>
            <a:pPr lvl="1" algn="just">
              <a:lnSpc>
                <a:spcPct val="110000"/>
              </a:lnSpc>
            </a:pPr>
            <a:r>
              <a:rPr lang="es-CO" dirty="0"/>
              <a:t>Trombocitopenia.</a:t>
            </a:r>
          </a:p>
          <a:p>
            <a:pPr lvl="1" algn="just">
              <a:lnSpc>
                <a:spcPct val="110000"/>
              </a:lnSpc>
            </a:pPr>
            <a:r>
              <a:rPr lang="es-CO" dirty="0"/>
              <a:t>Acidosis metabólica.</a:t>
            </a:r>
          </a:p>
          <a:p>
            <a:pPr lvl="1" algn="just">
              <a:lnSpc>
                <a:spcPct val="110000"/>
              </a:lnSpc>
            </a:pPr>
            <a:r>
              <a:rPr lang="es-CO" dirty="0"/>
              <a:t>Coagulopatía.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62C611-2162-CD49-B46E-BB7FA8C8847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457351" y="1215438"/>
            <a:ext cx="3980329" cy="2090392"/>
          </a:xfrm>
          <a:solidFill>
            <a:srgbClr val="4FABA8">
              <a:alpha val="50324"/>
            </a:srgbClr>
          </a:solidFill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s-CO" dirty="0"/>
              <a:t>Alto índice de sospecha.</a:t>
            </a:r>
          </a:p>
          <a:p>
            <a:pPr>
              <a:lnSpc>
                <a:spcPct val="100000"/>
              </a:lnSpc>
            </a:pPr>
            <a:r>
              <a:rPr lang="es-CO" dirty="0"/>
              <a:t>Diagnóstico: rayos X de abdomen: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/>
              <a:t>Neumatosis intestinal.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/>
              <a:t>Neumoporta.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/>
              <a:t>Neumoperitoneo.</a:t>
            </a:r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12DEB752-CB67-1240-947D-AD9C01177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11703" y="3521736"/>
            <a:ext cx="3945103" cy="3237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>
            <a:extLst>
              <a:ext uri="{FF2B5EF4-FFF2-40B4-BE49-F238E27FC236}">
                <a16:creationId xmlns:a16="http://schemas.microsoft.com/office/drawing/2014/main" id="{AEBE793F-DAE2-B14F-A16B-759F26EC96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293673" y="3521737"/>
            <a:ext cx="2653914" cy="3237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948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68966C-B000-F843-98B7-92E31C766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163" y="0"/>
            <a:ext cx="10515600" cy="1325563"/>
          </a:xfrm>
        </p:spPr>
        <p:txBody>
          <a:bodyPr/>
          <a:lstStyle/>
          <a:p>
            <a:r>
              <a:rPr lang="es-CO" dirty="0"/>
              <a:t>Enterocolitis </a:t>
            </a:r>
            <a:r>
              <a:rPr lang="es-CO" dirty="0" err="1"/>
              <a:t>necrosante</a:t>
            </a:r>
            <a:endParaRPr lang="es-CO" dirty="0"/>
          </a:p>
        </p:txBody>
      </p:sp>
      <p:pic>
        <p:nvPicPr>
          <p:cNvPr id="6148" name="Picture 4" descr="Neonatología Interactiva “Osteozante Parte 2”: Enterocolitis necrotizante |  Neonatolgía">
            <a:extLst>
              <a:ext uri="{FF2B5EF4-FFF2-40B4-BE49-F238E27FC236}">
                <a16:creationId xmlns:a16="http://schemas.microsoft.com/office/drawing/2014/main" id="{91118FAF-931F-4A45-8B69-B00E3DEC68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9654" y="1433660"/>
            <a:ext cx="7443681" cy="467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887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DE9720BD-4DE7-6C45-921C-963D2BC676E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9654" y="563682"/>
            <a:ext cx="7407014" cy="460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839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AD471A-1370-814A-8A79-5FECEC6D0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0" y="0"/>
            <a:ext cx="11639550" cy="1325563"/>
          </a:xfrm>
        </p:spPr>
        <p:txBody>
          <a:bodyPr/>
          <a:lstStyle/>
          <a:p>
            <a:r>
              <a:rPr lang="es-CO" dirty="0"/>
              <a:t>Perforación focal del intestino delgado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6A00287B-A5C8-E64D-AF5C-2E012BE5C6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231669"/>
              </p:ext>
            </p:extLst>
          </p:nvPr>
        </p:nvGraphicFramePr>
        <p:xfrm>
          <a:off x="1085853" y="1529424"/>
          <a:ext cx="10667997" cy="2090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43BB6C-24E1-464E-B5FB-8086E5A0C82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976937" y="4015897"/>
            <a:ext cx="4868793" cy="2368337"/>
          </a:xfrm>
          <a:solidFill>
            <a:srgbClr val="4FABA8">
              <a:alpha val="63000"/>
            </a:srgbClr>
          </a:solidFill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s-CO" dirty="0"/>
              <a:t>Menor mortalidad.</a:t>
            </a:r>
          </a:p>
          <a:p>
            <a:pPr>
              <a:lnSpc>
                <a:spcPct val="110000"/>
              </a:lnSpc>
            </a:pPr>
            <a:r>
              <a:rPr lang="es-CO" dirty="0"/>
              <a:t>Esterilidad del líquido intestinal derramado.</a:t>
            </a:r>
          </a:p>
          <a:p>
            <a:pPr>
              <a:lnSpc>
                <a:spcPct val="110000"/>
              </a:lnSpc>
            </a:pPr>
            <a:r>
              <a:rPr lang="es-CO" dirty="0"/>
              <a:t>Menor respuesta inflamatoria.</a:t>
            </a:r>
          </a:p>
          <a:p>
            <a:endParaRPr lang="es-CO" dirty="0"/>
          </a:p>
          <a:p>
            <a:pPr marL="0" indent="0" algn="ctr">
              <a:buNone/>
            </a:pPr>
            <a:r>
              <a:rPr lang="es-CO" sz="2400" b="1" u="sng" dirty="0"/>
              <a:t>¡MANEJO QUIRÚRGICO!</a:t>
            </a:r>
          </a:p>
        </p:txBody>
      </p:sp>
    </p:spTree>
    <p:extLst>
      <p:ext uri="{BB962C8B-B14F-4D97-AF65-F5344CB8AC3E}">
        <p14:creationId xmlns:p14="http://schemas.microsoft.com/office/powerpoint/2010/main" val="2235775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1C7463-0A44-AC46-B306-06F0B4FFC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38" y="983"/>
            <a:ext cx="10515600" cy="782357"/>
          </a:xfrm>
        </p:spPr>
        <p:txBody>
          <a:bodyPr/>
          <a:lstStyle/>
          <a:p>
            <a:r>
              <a:rPr lang="es-CO" dirty="0"/>
              <a:t>Atresia duodenal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192648F7-1A04-BF45-A478-5F99D94658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273579"/>
              </p:ext>
            </p:extLst>
          </p:nvPr>
        </p:nvGraphicFramePr>
        <p:xfrm>
          <a:off x="1481138" y="783340"/>
          <a:ext cx="7519987" cy="3084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70" name="Picture 2">
            <a:extLst>
              <a:ext uri="{FF2B5EF4-FFF2-40B4-BE49-F238E27FC236}">
                <a16:creationId xmlns:a16="http://schemas.microsoft.com/office/drawing/2014/main" id="{FF62385C-527F-144E-B76E-42144E921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01125" y="2495175"/>
            <a:ext cx="2745783" cy="400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387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6AFE0F-80C5-2742-AC56-7C68D4785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110" y="1516"/>
            <a:ext cx="9391650" cy="1325563"/>
          </a:xfrm>
        </p:spPr>
        <p:txBody>
          <a:bodyPr/>
          <a:lstStyle/>
          <a:p>
            <a:r>
              <a:rPr lang="es-CO" dirty="0"/>
              <a:t>Atresia de intestino medio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420C3479-0BC2-6741-A944-EF1A42E3CF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028371"/>
              </p:ext>
            </p:extLst>
          </p:nvPr>
        </p:nvGraphicFramePr>
        <p:xfrm>
          <a:off x="6036490" y="771571"/>
          <a:ext cx="6684145" cy="5058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2A09F66-CEF5-EB46-8A2A-65585AECAA1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927320" y="6086429"/>
            <a:ext cx="2902483" cy="439271"/>
          </a:xfrm>
          <a:solidFill>
            <a:schemeClr val="accent1">
              <a:lumMod val="75000"/>
              <a:alpha val="48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O" sz="1800" dirty="0">
                <a:solidFill>
                  <a:schemeClr val="bg1"/>
                </a:solidFill>
              </a:rPr>
              <a:t>Manejo </a:t>
            </a:r>
            <a:r>
              <a:rPr lang="es-CO" sz="1800" dirty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s-CO" sz="1800" b="1" dirty="0">
                <a:solidFill>
                  <a:schemeClr val="bg1"/>
                </a:solidFill>
              </a:rPr>
              <a:t>CIRUGÍA.</a:t>
            </a:r>
          </a:p>
        </p:txBody>
      </p:sp>
      <p:pic>
        <p:nvPicPr>
          <p:cNvPr id="8194" name="Picture 2" descr="Dr. Jorge Uceda | Obstrucciones intestinales neonatales | yeyuno-ileal">
            <a:extLst>
              <a:ext uri="{FF2B5EF4-FFF2-40B4-BE49-F238E27FC236}">
                <a16:creationId xmlns:a16="http://schemas.microsoft.com/office/drawing/2014/main" id="{AC57DCD4-C5FA-4C40-8588-F58BAD3523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153529" y="1027907"/>
            <a:ext cx="3295037" cy="3261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181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 descr="Aspectos embriológicos, clínicos y radiológicos de la malrotación intestinal">
            <a:extLst>
              <a:ext uri="{FF2B5EF4-FFF2-40B4-BE49-F238E27FC236}">
                <a16:creationId xmlns:a16="http://schemas.microsoft.com/office/drawing/2014/main" id="{0F24D510-F8E2-D14A-AABC-7FD317D41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57888" y="3670535"/>
            <a:ext cx="4807766" cy="3062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AF978C0-B208-D344-BB92-906454692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292391"/>
            <a:ext cx="10515600" cy="854075"/>
          </a:xfrm>
        </p:spPr>
        <p:txBody>
          <a:bodyPr>
            <a:noAutofit/>
          </a:bodyPr>
          <a:lstStyle/>
          <a:p>
            <a:r>
              <a:rPr lang="es-CO" dirty="0" err="1"/>
              <a:t>Malrotación</a:t>
            </a:r>
            <a:r>
              <a:rPr lang="es-CO" dirty="0"/>
              <a:t> y vólvulo del intestino medio</a:t>
            </a:r>
          </a:p>
        </p:txBody>
      </p:sp>
      <p:graphicFrame>
        <p:nvGraphicFramePr>
          <p:cNvPr id="7" name="Marcador de contenido 4">
            <a:extLst>
              <a:ext uri="{FF2B5EF4-FFF2-40B4-BE49-F238E27FC236}">
                <a16:creationId xmlns:a16="http://schemas.microsoft.com/office/drawing/2014/main" id="{48876ADE-1DC7-0E44-9DF8-2CF2212F82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7619507"/>
              </p:ext>
            </p:extLst>
          </p:nvPr>
        </p:nvGraphicFramePr>
        <p:xfrm>
          <a:off x="1773611" y="1226718"/>
          <a:ext cx="9372599" cy="2413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92185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D6053D-083C-C042-AE24-5176C5A4C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50812"/>
            <a:ext cx="10515600" cy="1325563"/>
          </a:xfrm>
        </p:spPr>
        <p:txBody>
          <a:bodyPr/>
          <a:lstStyle/>
          <a:p>
            <a:r>
              <a:rPr lang="es-CO" dirty="0"/>
              <a:t>Generalidades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E20EF5BC-B70C-D241-9EFD-555AA0F5EB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4815030"/>
              </p:ext>
            </p:extLst>
          </p:nvPr>
        </p:nvGraphicFramePr>
        <p:xfrm>
          <a:off x="623888" y="1244916"/>
          <a:ext cx="8797562" cy="2528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Apendicitis como causa de abdomen agudo en etapa neonatal. A propósito de  un caso">
            <a:extLst>
              <a:ext uri="{FF2B5EF4-FFF2-40B4-BE49-F238E27FC236}">
                <a16:creationId xmlns:a16="http://schemas.microsoft.com/office/drawing/2014/main" id="{5439BA36-80C6-9242-90B7-DCAE1DE7C2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535126" y="3206751"/>
            <a:ext cx="3490686" cy="3500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012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C3A5431E-6715-E044-A02F-46CB9F36E9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178794"/>
              </p:ext>
            </p:extLst>
          </p:nvPr>
        </p:nvGraphicFramePr>
        <p:xfrm>
          <a:off x="1274671" y="234297"/>
          <a:ext cx="10667997" cy="4428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CA3D36C8-0100-8B4E-990E-634D6E6BF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34297"/>
            <a:ext cx="8524468" cy="1325563"/>
          </a:xfrm>
        </p:spPr>
        <p:txBody>
          <a:bodyPr/>
          <a:lstStyle/>
          <a:p>
            <a:r>
              <a:rPr lang="es-CO" dirty="0"/>
              <a:t>Malrotación y vólvulo del intestino medio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BC53A8D-338D-CF4D-ADCE-EB2DCB1B3DAD}"/>
              </a:ext>
            </a:extLst>
          </p:cNvPr>
          <p:cNvSpPr txBox="1"/>
          <p:nvPr/>
        </p:nvSpPr>
        <p:spPr>
          <a:xfrm>
            <a:off x="8175812" y="14522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/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852EA325-769D-7742-AF39-D09497B3D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24569" y="2448579"/>
            <a:ext cx="2618099" cy="4080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83327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40B09E-12E3-6049-988E-92294B6F2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28" y="168246"/>
            <a:ext cx="5257800" cy="1325563"/>
          </a:xfrm>
        </p:spPr>
        <p:txBody>
          <a:bodyPr/>
          <a:lstStyle/>
          <a:p>
            <a:r>
              <a:rPr lang="es-CO" dirty="0"/>
              <a:t>Duplicaciones intestinales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B4EA8208-D183-0749-8025-31EDC04083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514787"/>
              </p:ext>
            </p:extLst>
          </p:nvPr>
        </p:nvGraphicFramePr>
        <p:xfrm>
          <a:off x="4920828" y="168246"/>
          <a:ext cx="7148513" cy="65215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00F758D4-372F-2545-AAAB-60E75E4A65E6}"/>
              </a:ext>
            </a:extLst>
          </p:cNvPr>
          <p:cNvSpPr txBox="1"/>
          <p:nvPr/>
        </p:nvSpPr>
        <p:spPr>
          <a:xfrm>
            <a:off x="621528" y="1797784"/>
            <a:ext cx="4232626" cy="1631216"/>
          </a:xfrm>
          <a:prstGeom prst="rect">
            <a:avLst/>
          </a:prstGeom>
          <a:solidFill>
            <a:srgbClr val="4FABA8">
              <a:alpha val="47559"/>
            </a:srgbClr>
          </a:solidFill>
          <a:ln w="38100">
            <a:solidFill>
              <a:srgbClr val="4FABA8"/>
            </a:solidFill>
          </a:ln>
        </p:spPr>
        <p:txBody>
          <a:bodyPr wrap="square" rtlCol="0">
            <a:spAutoFit/>
          </a:bodyPr>
          <a:lstStyle/>
          <a:p>
            <a:r>
              <a:rPr lang="es-CO" sz="2000" dirty="0">
                <a:solidFill>
                  <a:srgbClr val="152B48"/>
                </a:solidFill>
                <a:latin typeface="Montserrat" pitchFamily="2" charset="77"/>
              </a:rPr>
              <a:t>Formaciones entéricas accesorias de forma tubular o quística en continuidad al intestino normal, compartiendo la misma irrigación.</a:t>
            </a:r>
          </a:p>
        </p:txBody>
      </p:sp>
    </p:spTree>
    <p:extLst>
      <p:ext uri="{BB962C8B-B14F-4D97-AF65-F5344CB8AC3E}">
        <p14:creationId xmlns:p14="http://schemas.microsoft.com/office/powerpoint/2010/main" val="38806417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uplicación intestinal a propósito de un caso">
            <a:extLst>
              <a:ext uri="{FF2B5EF4-FFF2-40B4-BE49-F238E27FC236}">
                <a16:creationId xmlns:a16="http://schemas.microsoft.com/office/drawing/2014/main" id="{544F0CCB-A3DB-9F4D-B5CA-8E494E7C6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65655" y="3773010"/>
            <a:ext cx="3639407" cy="293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90044EF-2D4A-5A47-99DD-5727E22CF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115113"/>
            <a:ext cx="10515600" cy="1325563"/>
          </a:xfrm>
        </p:spPr>
        <p:txBody>
          <a:bodyPr/>
          <a:lstStyle/>
          <a:p>
            <a:r>
              <a:rPr lang="es-CO" dirty="0"/>
              <a:t>Duplicaciones intestinales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B138819B-8E8E-F848-B4CA-FAD61F0CDB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4138540"/>
              </p:ext>
            </p:extLst>
          </p:nvPr>
        </p:nvGraphicFramePr>
        <p:xfrm>
          <a:off x="1123950" y="1440676"/>
          <a:ext cx="10667997" cy="2090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268" name="Picture 4" descr="Duplicación de colon y recto. Presentación de un caso clínico | Medicina  Universitaria">
            <a:extLst>
              <a:ext uri="{FF2B5EF4-FFF2-40B4-BE49-F238E27FC236}">
                <a16:creationId xmlns:a16="http://schemas.microsoft.com/office/drawing/2014/main" id="{81F982E8-D936-BA41-B2DA-0666FF2416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501063" y="2674331"/>
            <a:ext cx="3462075" cy="2641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84789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C3A94F-20C7-6148-8B5B-EE9D66614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185" y="0"/>
            <a:ext cx="10515600" cy="1325563"/>
          </a:xfrm>
        </p:spPr>
        <p:txBody>
          <a:bodyPr/>
          <a:lstStyle/>
          <a:p>
            <a:r>
              <a:rPr lang="es-CO" dirty="0"/>
              <a:t>Enfermedad de </a:t>
            </a:r>
            <a:r>
              <a:rPr lang="es-CO" dirty="0" err="1"/>
              <a:t>Hirschsprung</a:t>
            </a:r>
            <a:endParaRPr lang="es-CO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032C2701-C617-BB48-BE93-F1B4229B1B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9254520"/>
              </p:ext>
            </p:extLst>
          </p:nvPr>
        </p:nvGraphicFramePr>
        <p:xfrm>
          <a:off x="1416424" y="848144"/>
          <a:ext cx="10667997" cy="2922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290" name="Picture 2" descr="Hirschsprung síntomas y tratamiento - 【Todo lo que se debe saber】">
            <a:extLst>
              <a:ext uri="{FF2B5EF4-FFF2-40B4-BE49-F238E27FC236}">
                <a16:creationId xmlns:a16="http://schemas.microsoft.com/office/drawing/2014/main" id="{67A8F93F-9680-E048-A18C-7D76EC7CD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99782" y="3118034"/>
            <a:ext cx="4787156" cy="3739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9694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ADB424-7808-A04B-BC51-F995F1F60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49" y="163759"/>
            <a:ext cx="10515600" cy="953129"/>
          </a:xfrm>
        </p:spPr>
        <p:txBody>
          <a:bodyPr/>
          <a:lstStyle/>
          <a:p>
            <a:r>
              <a:rPr lang="es-CO" dirty="0"/>
              <a:t>Enfermedad de </a:t>
            </a:r>
            <a:r>
              <a:rPr lang="es-CO" dirty="0" err="1"/>
              <a:t>Hirschsprung</a:t>
            </a:r>
            <a:endParaRPr lang="es-CO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D6D7328C-A0AF-4A4D-AF36-0015925D08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67658"/>
              </p:ext>
            </p:extLst>
          </p:nvPr>
        </p:nvGraphicFramePr>
        <p:xfrm>
          <a:off x="900113" y="1282091"/>
          <a:ext cx="5410199" cy="2218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B8C5998-9D18-2C42-A86B-772C257D785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018926" y="1251305"/>
            <a:ext cx="2572869" cy="379693"/>
          </a:xfrm>
          <a:solidFill>
            <a:srgbClr val="4FABA8">
              <a:alpha val="49926"/>
            </a:srgb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O" sz="1800" b="1" dirty="0">
                <a:latin typeface="Montserrat" pitchFamily="2" charset="77"/>
              </a:rPr>
              <a:t>Tratamiento inicial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429752B-74F7-2C46-B29B-80B064FA831C}"/>
              </a:ext>
            </a:extLst>
          </p:cNvPr>
          <p:cNvSpPr txBox="1"/>
          <p:nvPr/>
        </p:nvSpPr>
        <p:spPr>
          <a:xfrm>
            <a:off x="7799293" y="2271603"/>
            <a:ext cx="3012142" cy="923330"/>
          </a:xfrm>
          <a:prstGeom prst="rect">
            <a:avLst/>
          </a:prstGeom>
          <a:solidFill>
            <a:schemeClr val="accent6">
              <a:lumMod val="60000"/>
              <a:lumOff val="40000"/>
              <a:alpha val="6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>
                <a:solidFill>
                  <a:srgbClr val="152B48"/>
                </a:solidFill>
                <a:latin typeface="Montserrat" pitchFamily="2" charset="77"/>
              </a:rPr>
              <a:t>Descompresión con lavados rectales o enemas.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DB5BE4C-7587-A54D-AC4F-F075BA46A49F}"/>
              </a:ext>
            </a:extLst>
          </p:cNvPr>
          <p:cNvSpPr txBox="1"/>
          <p:nvPr/>
        </p:nvSpPr>
        <p:spPr>
          <a:xfrm>
            <a:off x="7537073" y="5326598"/>
            <a:ext cx="3536576" cy="1200329"/>
          </a:xfrm>
          <a:prstGeom prst="rect">
            <a:avLst/>
          </a:prstGeom>
          <a:solidFill>
            <a:schemeClr val="accent2">
              <a:lumMod val="60000"/>
              <a:lumOff val="40000"/>
              <a:alpha val="78195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>
                <a:solidFill>
                  <a:srgbClr val="152B48"/>
                </a:solidFill>
                <a:latin typeface="Montserrat" pitchFamily="2" charset="77"/>
              </a:rPr>
              <a:t>Cirugía a futuro en un solo paso con resección de segmento aganglionar y reconstrucción a nivel anal.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4D37887-9498-934F-8243-8158D81CE59E}"/>
              </a:ext>
            </a:extLst>
          </p:cNvPr>
          <p:cNvSpPr txBox="1"/>
          <p:nvPr/>
        </p:nvSpPr>
        <p:spPr>
          <a:xfrm>
            <a:off x="7522348" y="3799100"/>
            <a:ext cx="3536576" cy="923330"/>
          </a:xfrm>
          <a:prstGeom prst="rect">
            <a:avLst/>
          </a:prstGeom>
          <a:solidFill>
            <a:srgbClr val="C00000">
              <a:alpha val="43668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>
                <a:solidFill>
                  <a:srgbClr val="152B48"/>
                </a:solidFill>
                <a:latin typeface="Montserrat" pitchFamily="2" charset="77"/>
              </a:rPr>
              <a:t>No respuesta.</a:t>
            </a:r>
          </a:p>
          <a:p>
            <a:pPr algn="ctr"/>
            <a:r>
              <a:rPr lang="es-CO" dirty="0">
                <a:solidFill>
                  <a:srgbClr val="152B48"/>
                </a:solidFill>
                <a:latin typeface="Montserrat" pitchFamily="2" charset="77"/>
              </a:rPr>
              <a:t>Manejo con colostomía o ileostomía descompresiva.</a:t>
            </a:r>
          </a:p>
        </p:txBody>
      </p:sp>
      <p:sp>
        <p:nvSpPr>
          <p:cNvPr id="10" name="Flecha abajo 9">
            <a:extLst>
              <a:ext uri="{FF2B5EF4-FFF2-40B4-BE49-F238E27FC236}">
                <a16:creationId xmlns:a16="http://schemas.microsoft.com/office/drawing/2014/main" id="{380EEF7A-5BDF-A447-8BEB-38091D9D3C4B}"/>
              </a:ext>
            </a:extLst>
          </p:cNvPr>
          <p:cNvSpPr/>
          <p:nvPr/>
        </p:nvSpPr>
        <p:spPr>
          <a:xfrm>
            <a:off x="9215716" y="1765415"/>
            <a:ext cx="179290" cy="438719"/>
          </a:xfrm>
          <a:prstGeom prst="downArrow">
            <a:avLst/>
          </a:prstGeom>
          <a:solidFill>
            <a:srgbClr val="4FAB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Flecha abajo 10">
            <a:extLst>
              <a:ext uri="{FF2B5EF4-FFF2-40B4-BE49-F238E27FC236}">
                <a16:creationId xmlns:a16="http://schemas.microsoft.com/office/drawing/2014/main" id="{60B6ADCE-3091-4046-8356-8C10811F4722}"/>
              </a:ext>
            </a:extLst>
          </p:cNvPr>
          <p:cNvSpPr/>
          <p:nvPr/>
        </p:nvSpPr>
        <p:spPr>
          <a:xfrm>
            <a:off x="9219913" y="3284739"/>
            <a:ext cx="179290" cy="438719"/>
          </a:xfrm>
          <a:prstGeom prst="downArrow">
            <a:avLst/>
          </a:prstGeom>
          <a:solidFill>
            <a:srgbClr val="4FAB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Flecha abajo 11">
            <a:extLst>
              <a:ext uri="{FF2B5EF4-FFF2-40B4-BE49-F238E27FC236}">
                <a16:creationId xmlns:a16="http://schemas.microsoft.com/office/drawing/2014/main" id="{1522E1F8-5DF0-434D-B6F9-23A011857C47}"/>
              </a:ext>
            </a:extLst>
          </p:cNvPr>
          <p:cNvSpPr/>
          <p:nvPr/>
        </p:nvSpPr>
        <p:spPr>
          <a:xfrm>
            <a:off x="9215715" y="4785108"/>
            <a:ext cx="179290" cy="438719"/>
          </a:xfrm>
          <a:prstGeom prst="downArrow">
            <a:avLst/>
          </a:prstGeom>
          <a:solidFill>
            <a:srgbClr val="4FAB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12977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D97CD7-02CD-DD4D-BDD7-89B6CAB28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605" y="140890"/>
            <a:ext cx="11757211" cy="1300162"/>
          </a:xfrm>
        </p:spPr>
        <p:txBody>
          <a:bodyPr>
            <a:normAutofit/>
          </a:bodyPr>
          <a:lstStyle/>
          <a:p>
            <a:r>
              <a:rPr lang="es-CO" dirty="0"/>
              <a:t>Anormalidades de la pared abdominal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7818CFB4-9DF5-FE49-B682-08E1F038AD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97513"/>
              </p:ext>
            </p:extLst>
          </p:nvPr>
        </p:nvGraphicFramePr>
        <p:xfrm>
          <a:off x="3575599" y="1614251"/>
          <a:ext cx="8843680" cy="14707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314" name="Picture 2" descr="Anestesia y Medicina del Dolor | Gastrosquisis - Anestesia y Medicina del  Dolor">
            <a:extLst>
              <a:ext uri="{FF2B5EF4-FFF2-40B4-BE49-F238E27FC236}">
                <a16:creationId xmlns:a16="http://schemas.microsoft.com/office/drawing/2014/main" id="{78C6A483-CDBA-6B41-8DE7-C6E7E91314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31541" y="3258189"/>
            <a:ext cx="3711341" cy="278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Onfalocele - Navegador de Anomalías Congénitas">
            <a:extLst>
              <a:ext uri="{FF2B5EF4-FFF2-40B4-BE49-F238E27FC236}">
                <a16:creationId xmlns:a16="http://schemas.microsoft.com/office/drawing/2014/main" id="{375635F5-0BCD-8F42-A0E3-8526B97B60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57437" y="3258189"/>
            <a:ext cx="3711341" cy="279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2008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690511-9D83-D840-850C-97ACC078C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2784" y="67468"/>
            <a:ext cx="5153024" cy="1325563"/>
          </a:xfrm>
        </p:spPr>
        <p:txBody>
          <a:bodyPr/>
          <a:lstStyle/>
          <a:p>
            <a:r>
              <a:rPr lang="es-CO" dirty="0" err="1"/>
              <a:t>Gastrosquisis</a:t>
            </a:r>
            <a:endParaRPr lang="es-CO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CE463C83-088A-8F46-A2F9-D1922B0B72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856187"/>
              </p:ext>
            </p:extLst>
          </p:nvPr>
        </p:nvGraphicFramePr>
        <p:xfrm>
          <a:off x="1524003" y="730250"/>
          <a:ext cx="10667997" cy="6127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338" name="Picture 2" descr="Manejo obstétrico de la gastrosquisis en una gestación de 26 semanas |  Progresos de Obstetricia y Ginecología">
            <a:extLst>
              <a:ext uri="{FF2B5EF4-FFF2-40B4-BE49-F238E27FC236}">
                <a16:creationId xmlns:a16="http://schemas.microsoft.com/office/drawing/2014/main" id="{3EF5B4CD-D69B-7C48-A12A-3D10A095C6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942476" y="2489785"/>
            <a:ext cx="5719482" cy="414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78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CA7EA4-6011-9B45-BEFF-E71457F4A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40940"/>
            <a:ext cx="10515600" cy="925793"/>
          </a:xfrm>
        </p:spPr>
        <p:txBody>
          <a:bodyPr>
            <a:normAutofit/>
          </a:bodyPr>
          <a:lstStyle/>
          <a:p>
            <a:r>
              <a:rPr lang="es-CO" dirty="0" err="1"/>
              <a:t>Onfalocele</a:t>
            </a:r>
            <a:endParaRPr lang="es-CO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FDD791DB-19C8-C544-996B-948B854EE3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610932"/>
              </p:ext>
            </p:extLst>
          </p:nvPr>
        </p:nvGraphicFramePr>
        <p:xfrm>
          <a:off x="4051404" y="190230"/>
          <a:ext cx="7989317" cy="6046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65654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F9BA03-D507-ED4C-B1CF-67DAD0F2A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1437"/>
            <a:ext cx="10515600" cy="1325563"/>
          </a:xfrm>
        </p:spPr>
        <p:txBody>
          <a:bodyPr/>
          <a:lstStyle/>
          <a:p>
            <a:r>
              <a:rPr lang="es-CO" dirty="0" err="1"/>
              <a:t>Onfalocele</a:t>
            </a:r>
            <a:endParaRPr lang="es-CO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34BF3604-55D9-EE4E-BBD2-43DBC82CB5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5435553"/>
              </p:ext>
            </p:extLst>
          </p:nvPr>
        </p:nvGraphicFramePr>
        <p:xfrm>
          <a:off x="849408" y="1232357"/>
          <a:ext cx="5589492" cy="2540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362" name="Picture 2" descr="Reparación quirúrgica de onfalocele - Serie—Cuidados postoperatorios:  MedlinePlus enciclopedia médica">
            <a:extLst>
              <a:ext uri="{FF2B5EF4-FFF2-40B4-BE49-F238E27FC236}">
                <a16:creationId xmlns:a16="http://schemas.microsoft.com/office/drawing/2014/main" id="{7D5F7768-1D4F-3B44-BFBB-B8696397D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78708" y="1669890"/>
            <a:ext cx="5257800" cy="420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53248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0786F601-1ED1-CF4A-B34D-3DE4D86D5F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MUCHAS GRACIAS</a:t>
            </a:r>
          </a:p>
        </p:txBody>
      </p:sp>
    </p:spTree>
    <p:extLst>
      <p:ext uri="{BB962C8B-B14F-4D97-AF65-F5344CB8AC3E}">
        <p14:creationId xmlns:p14="http://schemas.microsoft.com/office/powerpoint/2010/main" val="1133644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9D2150-5AC0-2445-92FE-B009CCA73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37" y="155121"/>
            <a:ext cx="10515600" cy="1325563"/>
          </a:xfrm>
        </p:spPr>
        <p:txBody>
          <a:bodyPr/>
          <a:lstStyle/>
          <a:p>
            <a:r>
              <a:rPr lang="es-CO" dirty="0"/>
              <a:t>Generalidades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2AE9B8-47CE-BF4D-804A-0A1094BC0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70" y="1271864"/>
            <a:ext cx="6607401" cy="218169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</a:pPr>
            <a:r>
              <a:rPr lang="es-CO" dirty="0"/>
              <a:t>Son patologías infrecuentes; sin embargo, son potencialmente mortales</a:t>
            </a:r>
          </a:p>
          <a:p>
            <a:pPr algn="just">
              <a:lnSpc>
                <a:spcPct val="120000"/>
              </a:lnSpc>
            </a:pPr>
            <a:r>
              <a:rPr lang="es-CO" dirty="0"/>
              <a:t>Usualmente se presenta con signos de peritonitis, distensión abdominal, masa abdominal palpable, sangrado agudo gastrointestinal o anormalidades congénitas de la pared abdominal</a:t>
            </a:r>
          </a:p>
        </p:txBody>
      </p:sp>
      <p:pic>
        <p:nvPicPr>
          <p:cNvPr id="2050" name="Picture 2" descr="Manejo obstétrico de la gastrosquisis en una gestación de 26 semanas |  Progresos de Obstetricia y Ginecología">
            <a:extLst>
              <a:ext uri="{FF2B5EF4-FFF2-40B4-BE49-F238E27FC236}">
                <a16:creationId xmlns:a16="http://schemas.microsoft.com/office/drawing/2014/main" id="{D4E96A43-019A-1749-9EFC-E8908F08E1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891915" y="538958"/>
            <a:ext cx="3440339" cy="257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NTEROCOLITIS NECROTIZANTE. ACTUALIZACIÓN 2020. - Red Latinoamericana de  Pediatría y Neonatología">
            <a:extLst>
              <a:ext uri="{FF2B5EF4-FFF2-40B4-BE49-F238E27FC236}">
                <a16:creationId xmlns:a16="http://schemas.microsoft.com/office/drawing/2014/main" id="{6A9CE309-E954-CD4C-9BC6-C0DC6F028C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2085" y="3302276"/>
            <a:ext cx="2463800" cy="328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Apendicitis como causa de abdomen agudo en etapa neonatal. A propósito de  un caso">
            <a:extLst>
              <a:ext uri="{FF2B5EF4-FFF2-40B4-BE49-F238E27FC236}">
                <a16:creationId xmlns:a16="http://schemas.microsoft.com/office/drawing/2014/main" id="{64A6716F-6594-D743-9CB6-45976E7DBA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619103" y="3496128"/>
            <a:ext cx="2893513" cy="2901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14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97632B-6074-3149-891C-5A4CA279C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89151"/>
            <a:ext cx="10515600" cy="1325563"/>
          </a:xfrm>
        </p:spPr>
        <p:txBody>
          <a:bodyPr/>
          <a:lstStyle/>
          <a:p>
            <a:r>
              <a:rPr lang="es-CO" dirty="0"/>
              <a:t>Generalidades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E6FEA1CF-BB66-2648-963E-A7DEC6E10C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7441987"/>
              </p:ext>
            </p:extLst>
          </p:nvPr>
        </p:nvGraphicFramePr>
        <p:xfrm>
          <a:off x="762001" y="1527163"/>
          <a:ext cx="10667997" cy="2090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2004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A243EE-AF80-564E-B611-0009F44D2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7941" y="125146"/>
            <a:ext cx="5123542" cy="1325563"/>
          </a:xfrm>
        </p:spPr>
        <p:txBody>
          <a:bodyPr/>
          <a:lstStyle/>
          <a:p>
            <a:r>
              <a:rPr lang="es-CO" dirty="0"/>
              <a:t>Abordaje inicial 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B5368742-4B6B-7342-967C-543B878F9B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652377"/>
              </p:ext>
            </p:extLst>
          </p:nvPr>
        </p:nvGraphicFramePr>
        <p:xfrm>
          <a:off x="272147" y="0"/>
          <a:ext cx="5823853" cy="4110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52E2F9C-5BA9-9F4E-8D82-1F7E36A649A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787569" y="1568085"/>
            <a:ext cx="5562599" cy="827086"/>
          </a:xfrm>
          <a:solidFill>
            <a:schemeClr val="accent1">
              <a:lumMod val="60000"/>
              <a:lumOff val="40000"/>
              <a:alpha val="5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O" sz="1800" dirty="0"/>
              <a:t>Taquicardia/llenado capilar prolongado/alteración del estado de consciencia/hipotensión.</a:t>
            </a:r>
          </a:p>
          <a:p>
            <a:pPr algn="ctr"/>
            <a:endParaRPr lang="es-CO" sz="18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7774973-95BC-474C-91E0-457432138331}"/>
              </a:ext>
            </a:extLst>
          </p:cNvPr>
          <p:cNvSpPr txBox="1"/>
          <p:nvPr/>
        </p:nvSpPr>
        <p:spPr>
          <a:xfrm>
            <a:off x="7878615" y="3291665"/>
            <a:ext cx="1380506" cy="400110"/>
          </a:xfrm>
          <a:prstGeom prst="rect">
            <a:avLst/>
          </a:prstGeom>
          <a:solidFill>
            <a:srgbClr val="142B48">
              <a:alpha val="51000"/>
            </a:srgbClr>
          </a:solidFill>
        </p:spPr>
        <p:txBody>
          <a:bodyPr wrap="none" rtlCol="0">
            <a:spAutoFit/>
          </a:bodyPr>
          <a:lstStyle/>
          <a:p>
            <a:r>
              <a:rPr lang="es-CO" sz="2000" b="1" dirty="0">
                <a:solidFill>
                  <a:schemeClr val="bg1"/>
                </a:solidFill>
                <a:latin typeface="Montserrat" pitchFamily="2" charset="77"/>
              </a:rPr>
              <a:t>¡Choque!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D28B968-2EB8-1441-821C-81E0D204CF0C}"/>
              </a:ext>
            </a:extLst>
          </p:cNvPr>
          <p:cNvSpPr txBox="1"/>
          <p:nvPr/>
        </p:nvSpPr>
        <p:spPr>
          <a:xfrm>
            <a:off x="6281920" y="4470381"/>
            <a:ext cx="4595584" cy="2031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152B48"/>
                </a:solidFill>
                <a:latin typeface="Montserrat" pitchFamily="2" charset="77"/>
              </a:rPr>
              <a:t>Iniciar rápidamente:</a:t>
            </a:r>
          </a:p>
          <a:p>
            <a:pPr marL="285750" indent="-285750">
              <a:buFontTx/>
              <a:buChar char="-"/>
            </a:pPr>
            <a:r>
              <a:rPr lang="es-CO" dirty="0">
                <a:solidFill>
                  <a:srgbClr val="152B48"/>
                </a:solidFill>
                <a:latin typeface="Montserrat" pitchFamily="2" charset="77"/>
              </a:rPr>
              <a:t>O2.</a:t>
            </a:r>
          </a:p>
          <a:p>
            <a:pPr marL="285750" indent="-285750">
              <a:buFontTx/>
              <a:buChar char="-"/>
            </a:pPr>
            <a:r>
              <a:rPr lang="es-CO" dirty="0">
                <a:solidFill>
                  <a:srgbClr val="152B48"/>
                </a:solidFill>
                <a:latin typeface="Montserrat" pitchFamily="2" charset="77"/>
              </a:rPr>
              <a:t>Cristaloides en bolos de 20 ml/kg.</a:t>
            </a:r>
          </a:p>
          <a:p>
            <a:pPr marL="285750" indent="-285750">
              <a:buFontTx/>
              <a:buChar char="-"/>
            </a:pPr>
            <a:r>
              <a:rPr lang="es-CO" dirty="0">
                <a:solidFill>
                  <a:srgbClr val="152B48"/>
                </a:solidFill>
                <a:latin typeface="Montserrat" pitchFamily="2" charset="77"/>
              </a:rPr>
              <a:t>Nada vía oral.</a:t>
            </a:r>
          </a:p>
          <a:p>
            <a:pPr marL="285750" indent="-285750">
              <a:buFontTx/>
              <a:buChar char="-"/>
            </a:pPr>
            <a:r>
              <a:rPr lang="es-CO" dirty="0">
                <a:solidFill>
                  <a:srgbClr val="152B48"/>
                </a:solidFill>
                <a:latin typeface="Montserrat" pitchFamily="2" charset="77"/>
              </a:rPr>
              <a:t>Analgesia.</a:t>
            </a:r>
          </a:p>
          <a:p>
            <a:pPr marL="285750" indent="-285750">
              <a:buFontTx/>
              <a:buChar char="-"/>
            </a:pPr>
            <a:r>
              <a:rPr lang="es-CO" dirty="0">
                <a:solidFill>
                  <a:srgbClr val="152B48"/>
                </a:solidFill>
                <a:latin typeface="Montserrat" pitchFamily="2" charset="77"/>
              </a:rPr>
              <a:t>Valoración temprana por servicio quirúrgico.</a:t>
            </a:r>
          </a:p>
        </p:txBody>
      </p:sp>
      <p:sp>
        <p:nvSpPr>
          <p:cNvPr id="8" name="Flecha abajo 7">
            <a:extLst>
              <a:ext uri="{FF2B5EF4-FFF2-40B4-BE49-F238E27FC236}">
                <a16:creationId xmlns:a16="http://schemas.microsoft.com/office/drawing/2014/main" id="{C051EF4E-BF07-F84D-8DAC-BAED1395156C}"/>
              </a:ext>
            </a:extLst>
          </p:cNvPr>
          <p:cNvSpPr/>
          <p:nvPr/>
        </p:nvSpPr>
        <p:spPr>
          <a:xfrm>
            <a:off x="8457291" y="2600080"/>
            <a:ext cx="223158" cy="5515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Flecha abajo 8">
            <a:extLst>
              <a:ext uri="{FF2B5EF4-FFF2-40B4-BE49-F238E27FC236}">
                <a16:creationId xmlns:a16="http://schemas.microsoft.com/office/drawing/2014/main" id="{8747E7DD-34A8-A64C-89CA-DC909D11457E}"/>
              </a:ext>
            </a:extLst>
          </p:cNvPr>
          <p:cNvSpPr/>
          <p:nvPr/>
        </p:nvSpPr>
        <p:spPr>
          <a:xfrm>
            <a:off x="8457291" y="3805307"/>
            <a:ext cx="223158" cy="5515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179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FEDD48-0E96-AF4B-A3E2-442B6D159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447" y="25949"/>
            <a:ext cx="10515600" cy="1325563"/>
          </a:xfrm>
        </p:spPr>
        <p:txBody>
          <a:bodyPr/>
          <a:lstStyle/>
          <a:p>
            <a:r>
              <a:rPr lang="es-CO" dirty="0"/>
              <a:t>Diagnóstico y manejo prenatal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765B979D-3C83-684C-B8F8-6E72EC0B65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5536296"/>
              </p:ext>
            </p:extLst>
          </p:nvPr>
        </p:nvGraphicFramePr>
        <p:xfrm>
          <a:off x="1346108" y="1069854"/>
          <a:ext cx="9121586" cy="26569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93A2ED8-736E-B444-86F2-6C65C13D442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49652" y="3987029"/>
            <a:ext cx="6684145" cy="265695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sz="2200" dirty="0"/>
              <a:t>Asegurar al momento del nacimiento:</a:t>
            </a:r>
          </a:p>
          <a:p>
            <a:pPr lvl="1">
              <a:lnSpc>
                <a:spcPct val="100000"/>
              </a:lnSpc>
            </a:pPr>
            <a:r>
              <a:rPr lang="es-CO" dirty="0"/>
              <a:t>Ambiente termo neutral y húmedo.</a:t>
            </a:r>
          </a:p>
          <a:p>
            <a:pPr lvl="1">
              <a:lnSpc>
                <a:spcPct val="100000"/>
              </a:lnSpc>
            </a:pPr>
            <a:r>
              <a:rPr lang="es-CO" dirty="0"/>
              <a:t>Hidratación adecuada.</a:t>
            </a:r>
          </a:p>
          <a:p>
            <a:pPr lvl="1">
              <a:lnSpc>
                <a:spcPct val="100000"/>
              </a:lnSpc>
            </a:pPr>
            <a:r>
              <a:rPr lang="es-CO" dirty="0"/>
              <a:t>Adecuado gasto urinario </a:t>
            </a:r>
            <a:r>
              <a:rPr lang="es-CO" dirty="0">
                <a:sym typeface="Wingdings" pitchFamily="2" charset="2"/>
              </a:rPr>
              <a:t> 2 ml/kg/h.</a:t>
            </a:r>
          </a:p>
          <a:p>
            <a:pPr lvl="1">
              <a:lnSpc>
                <a:spcPct val="100000"/>
              </a:lnSpc>
            </a:pPr>
            <a:r>
              <a:rPr lang="es-CO" dirty="0">
                <a:sym typeface="Wingdings" pitchFamily="2" charset="2"/>
              </a:rPr>
              <a:t>Flujo metabólico.</a:t>
            </a:r>
          </a:p>
          <a:p>
            <a:pPr lvl="1">
              <a:lnSpc>
                <a:spcPct val="100000"/>
              </a:lnSpc>
            </a:pPr>
            <a:r>
              <a:rPr lang="es-CO" dirty="0">
                <a:sym typeface="Wingdings" pitchFamily="2" charset="2"/>
              </a:rPr>
              <a:t>Desfuncionalización del TGI con sonda gástrica.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44980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6C8120-10EA-5442-B1A0-7B74B0F26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35" y="266514"/>
            <a:ext cx="10515600" cy="656851"/>
          </a:xfrm>
        </p:spPr>
        <p:txBody>
          <a:bodyPr>
            <a:normAutofit fontScale="90000"/>
          </a:bodyPr>
          <a:lstStyle/>
          <a:p>
            <a:r>
              <a:rPr lang="es-CO" dirty="0"/>
              <a:t>Estudios </a:t>
            </a:r>
            <a:r>
              <a:rPr lang="es-CO" dirty="0" err="1"/>
              <a:t>imagenológicos</a:t>
            </a:r>
            <a:endParaRPr lang="es-CO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5338AC9B-25A7-A348-9769-399F1CE749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795106"/>
              </p:ext>
            </p:extLst>
          </p:nvPr>
        </p:nvGraphicFramePr>
        <p:xfrm>
          <a:off x="7305485" y="1333781"/>
          <a:ext cx="4669655" cy="4643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4" descr="Obstrucción duodenal - Pediatría - Manual MSD versión para profesionales">
            <a:extLst>
              <a:ext uri="{FF2B5EF4-FFF2-40B4-BE49-F238E27FC236}">
                <a16:creationId xmlns:a16="http://schemas.microsoft.com/office/drawing/2014/main" id="{9EFC9391-8609-C645-AE4F-81F72C4FDE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3824" y="1177355"/>
            <a:ext cx="2025409" cy="2693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ENTEROCOLITIS NECROTIZANTE. ACTUALIZACIÓN 2020. - Red Latinoamericana de  Pediatría y Neonatología">
            <a:extLst>
              <a:ext uri="{FF2B5EF4-FFF2-40B4-BE49-F238E27FC236}">
                <a16:creationId xmlns:a16="http://schemas.microsoft.com/office/drawing/2014/main" id="{FD5DB615-1D49-A843-969C-ECFEE9C21D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17710" y="1177355"/>
            <a:ext cx="2097371" cy="2693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Enfermedad de Hirschsprung o Megacolon Agangliónico - Publicaciones  Científicas">
            <a:extLst>
              <a:ext uri="{FF2B5EF4-FFF2-40B4-BE49-F238E27FC236}">
                <a16:creationId xmlns:a16="http://schemas.microsoft.com/office/drawing/2014/main" id="{470B9877-1D79-8C49-8F48-A5BA3EA7AC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872668" y="1177355"/>
            <a:ext cx="2235593" cy="2693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518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751E32-225C-9141-9B14-52CB3348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163" y="112620"/>
            <a:ext cx="10515600" cy="818216"/>
          </a:xfrm>
        </p:spPr>
        <p:txBody>
          <a:bodyPr/>
          <a:lstStyle/>
          <a:p>
            <a:r>
              <a:rPr lang="es-CO" dirty="0"/>
              <a:t>Estudios </a:t>
            </a:r>
            <a:r>
              <a:rPr lang="es-CO" dirty="0" err="1"/>
              <a:t>imagenológicos</a:t>
            </a:r>
            <a:endParaRPr lang="es-CO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CF91E072-26F4-5A41-95D9-0AE3B98FD3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495795"/>
              </p:ext>
            </p:extLst>
          </p:nvPr>
        </p:nvGraphicFramePr>
        <p:xfrm>
          <a:off x="1636141" y="1111525"/>
          <a:ext cx="10116670" cy="2728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 descr="QUISTES DE DUPLICACIÓN ENTÉRICOS:">
            <a:extLst>
              <a:ext uri="{FF2B5EF4-FFF2-40B4-BE49-F238E27FC236}">
                <a16:creationId xmlns:a16="http://schemas.microsoft.com/office/drawing/2014/main" id="{3568A3BB-2268-6C4C-A941-FD2E503DA6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22539" y="4020660"/>
            <a:ext cx="2708088" cy="2672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NFECCION URINARIA: Estudios por imágenes">
            <a:extLst>
              <a:ext uri="{FF2B5EF4-FFF2-40B4-BE49-F238E27FC236}">
                <a16:creationId xmlns:a16="http://schemas.microsoft.com/office/drawing/2014/main" id="{349B4A3E-EC5E-1C46-8CB5-7157D3085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19297" y="4020660"/>
            <a:ext cx="2708088" cy="2696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5821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0EB316-B44D-AE4E-98A5-E3499AD4F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0"/>
            <a:ext cx="10515600" cy="1325563"/>
          </a:xfrm>
        </p:spPr>
        <p:txBody>
          <a:bodyPr/>
          <a:lstStyle/>
          <a:p>
            <a:r>
              <a:rPr lang="es-CO" dirty="0"/>
              <a:t>Estudios </a:t>
            </a:r>
            <a:r>
              <a:rPr lang="es-CO" dirty="0" err="1"/>
              <a:t>imagenológicos</a:t>
            </a:r>
            <a:endParaRPr lang="es-CO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721FDE48-8128-B842-878F-0DD37DB5BF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4459774"/>
              </p:ext>
            </p:extLst>
          </p:nvPr>
        </p:nvGraphicFramePr>
        <p:xfrm>
          <a:off x="685801" y="1325563"/>
          <a:ext cx="11147611" cy="31766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6654014"/>
      </p:ext>
    </p:extLst>
  </p:cSld>
  <p:clrMapOvr>
    <a:masterClrMapping/>
  </p:clrMapOvr>
</p:sld>
</file>

<file path=ppt/theme/theme1.xml><?xml version="1.0" encoding="utf-8"?>
<a:theme xmlns:a="http://schemas.openxmlformats.org/drawingml/2006/main" name="FuturosR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turosRes" id="{4E4B3F42-2DD9-7641-A65E-36B589B956E5}" vid="{2178BE40-7307-A747-A190-61023402E7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FuturosRes</Template>
  <TotalTime>487</TotalTime>
  <Words>1238</Words>
  <Application>Microsoft Office PowerPoint</Application>
  <PresentationFormat>Panorámica</PresentationFormat>
  <Paragraphs>167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4" baseType="lpstr">
      <vt:lpstr>Arial</vt:lpstr>
      <vt:lpstr>Calibri</vt:lpstr>
      <vt:lpstr>Montserrat</vt:lpstr>
      <vt:lpstr>Wingdings</vt:lpstr>
      <vt:lpstr>FuturosRes</vt:lpstr>
      <vt:lpstr>URGENCIAS QUIRÚRGICAS  ABDOMINALES DEL RECIÉN NACIDO</vt:lpstr>
      <vt:lpstr>Generalidades</vt:lpstr>
      <vt:lpstr>Generalidades</vt:lpstr>
      <vt:lpstr>Generalidades</vt:lpstr>
      <vt:lpstr>Abordaje inicial </vt:lpstr>
      <vt:lpstr>Diagnóstico y manejo prenatal</vt:lpstr>
      <vt:lpstr>Estudios imagenológicos</vt:lpstr>
      <vt:lpstr>Estudios imagenológicos</vt:lpstr>
      <vt:lpstr>Estudios imagenológicos</vt:lpstr>
      <vt:lpstr>Causas quirúrgicas de abdomen agudo</vt:lpstr>
      <vt:lpstr>Enterocolitis necrosante</vt:lpstr>
      <vt:lpstr>Enterocolitis necrosante</vt:lpstr>
      <vt:lpstr>Enterocolitis necrosante</vt:lpstr>
      <vt:lpstr>Enterocolitis necrosante</vt:lpstr>
      <vt:lpstr>Presentación de PowerPoint</vt:lpstr>
      <vt:lpstr>Perforación focal del intestino delgado</vt:lpstr>
      <vt:lpstr>Atresia duodenal</vt:lpstr>
      <vt:lpstr>Atresia de intestino medio</vt:lpstr>
      <vt:lpstr>Malrotación y vólvulo del intestino medio</vt:lpstr>
      <vt:lpstr>Malrotación y vólvulo del intestino medio</vt:lpstr>
      <vt:lpstr>Duplicaciones intestinales</vt:lpstr>
      <vt:lpstr>Duplicaciones intestinales</vt:lpstr>
      <vt:lpstr>Enfermedad de Hirschsprung</vt:lpstr>
      <vt:lpstr>Enfermedad de Hirschsprung</vt:lpstr>
      <vt:lpstr>Anormalidades de la pared abdominal</vt:lpstr>
      <vt:lpstr>Gastrosquisis</vt:lpstr>
      <vt:lpstr>Onfalocele</vt:lpstr>
      <vt:lpstr>Onfalocele</vt:lpstr>
      <vt:lpstr>MUCHAS 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URGENCIAS QUIRÚRGICAS ABDOMINALES DEL RECIÉN NACIDO</dc:title>
  <dc:creator>Esteban Isaza Gomez</dc:creator>
  <cp:lastModifiedBy>User</cp:lastModifiedBy>
  <cp:revision>12</cp:revision>
  <dcterms:created xsi:type="dcterms:W3CDTF">2021-05-04T20:15:17Z</dcterms:created>
  <dcterms:modified xsi:type="dcterms:W3CDTF">2021-05-12T18:13:08Z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655408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