
<file path=[Content_Types].xml><?xml version="1.0" encoding="utf-8"?>
<Types xmlns="http://schemas.openxmlformats.org/package/2006/content-types">
  <Default ContentType="image/x-emf" Extension="emf"/>
  <Default ContentType="image/jpeg" Extension="jpeg"/>
  <Default ContentType="image/png" Extension="png"/>
  <Default ContentType="application/vnd.openxmlformats-package.relationships+xml" Extension="rels"/>
  <Default ContentType="application/xml" Extension="xml"/>
  <Override ContentType="application/vnd.openxmlformats-officedocument.presentationml.presentation.main+xml" PartName="/ppt/presentation.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slide+xml" PartName="/ppt/slides/slide9.xml"/>
  <Override ContentType="application/vnd.openxmlformats-officedocument.presentationml.slide+xml" PartName="/ppt/slides/slide10.xml"/>
  <Override ContentType="application/vnd.openxmlformats-officedocument.presentationml.slide+xml" PartName="/ppt/slides/slide11.xml"/>
  <Override ContentType="application/vnd.openxmlformats-officedocument.presentationml.slide+xml" PartName="/ppt/slides/slide12.xml"/>
  <Override ContentType="application/vnd.openxmlformats-officedocument.presentationml.slide+xml" PartName="/ppt/slides/slide13.xml"/>
  <Override ContentType="application/vnd.openxmlformats-officedocument.presentationml.slide+xml" PartName="/ppt/slides/slide14.xml"/>
  <Override ContentType="application/vnd.openxmlformats-officedocument.presentationml.slide+xml" PartName="/ppt/slides/slide15.xml"/>
  <Override ContentType="application/vnd.openxmlformats-officedocument.presentationml.slide+xml" PartName="/ppt/slides/slide16.xml"/>
  <Override ContentType="application/vnd.openxmlformats-officedocument.presentationml.slide+xml" PartName="/ppt/slides/slide17.xml"/>
  <Override ContentType="application/vnd.openxmlformats-officedocument.presentationml.slide+xml" PartName="/ppt/slides/slide18.xml"/>
  <Override ContentType="application/vnd.openxmlformats-officedocument.presentationml.slide+xml" PartName="/ppt/slides/slide19.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22.xml"/>
  <Override ContentType="application/vnd.openxmlformats-officedocument.presentationml.slide+xml" PartName="/ppt/slides/slide23.xml"/>
  <Override ContentType="application/vnd.openxmlformats-officedocument.presentationml.slide+xml" PartName="/ppt/slides/slide24.xml"/>
  <Override ContentType="application/vnd.openxmlformats-officedocument.presentationml.slide+xml" PartName="/ppt/slides/slide25.xml"/>
  <Override ContentType="application/vnd.openxmlformats-officedocument.presentationml.slide+xml" PartName="/ppt/slides/slide26.xml"/>
  <Override ContentType="application/vnd.openxmlformats-officedocument.presentationml.slide+xml" PartName="/ppt/slides/slide27.xml"/>
  <Override ContentType="application/vnd.openxmlformats-officedocument.presentationml.slide+xml" PartName="/ppt/slides/slide28.xml"/>
  <Override ContentType="application/vnd.openxmlformats-officedocument.presentationml.slide+xml" PartName="/ppt/slides/slide29.xml"/>
  <Override ContentType="application/vnd.openxmlformats-officedocument.presentationml.slide+xml" PartName="/ppt/slides/slide30.xml"/>
  <Override ContentType="application/vnd.openxmlformats-officedocument.presentationml.slide+xml" PartName="/ppt/slides/slide31.xml"/>
  <Override ContentType="application/vnd.openxmlformats-officedocument.presentationml.slide+xml" PartName="/ppt/slides/slide32.xml"/>
  <Override ContentType="application/vnd.openxmlformats-officedocument.presentationml.slide+xml" PartName="/ppt/slides/slide33.xml"/>
  <Override ContentType="application/vnd.openxmlformats-officedocument.presentationml.slide+xml" PartName="/ppt/slides/slide34.xml"/>
  <Override ContentType="application/vnd.openxmlformats-officedocument.presentationml.slide+xml" PartName="/ppt/slides/slide35.xml"/>
  <Override ContentType="application/vnd.openxmlformats-officedocument.presentationml.slide+xml" PartName="/ppt/slides/slide36.xml"/>
  <Override ContentType="application/vnd.openxmlformats-officedocument.presentationml.slide+xml" PartName="/ppt/slides/slide37.xml"/>
  <Override ContentType="application/vnd.openxmlformats-officedocument.presentationml.slide+xml" PartName="/ppt/slides/slide38.xml"/>
  <Override ContentType="application/vnd.openxmlformats-officedocument.presentationml.slide+xml" PartName="/ppt/slides/slide39.xml"/>
  <Override ContentType="application/vnd.openxmlformats-officedocument.presentationml.slide+xml" PartName="/ppt/slides/slide40.xml"/>
  <Override ContentType="application/vnd.openxmlformats-officedocument.presentationml.slide+xml" PartName="/ppt/slides/slide41.xml"/>
  <Override ContentType="application/vnd.openxmlformats-officedocument.presentationml.slide+xml" PartName="/ppt/slides/slide42.xml"/>
  <Override ContentType="application/vnd.openxmlformats-officedocument.presentationml.slide+xml" PartName="/ppt/slides/slide43.xml"/>
  <Override ContentType="application/vnd.openxmlformats-officedocument.presentationml.slide+xml" PartName="/ppt/slides/slide44.xml"/>
  <Override ContentType="application/vnd.openxmlformats-officedocument.presentationml.slide+xml" PartName="/ppt/slides/slide45.xml"/>
  <Override ContentType="application/vnd.openxmlformats-officedocument.presentationml.slide+xml" PartName="/ppt/slides/slide46.xml"/>
  <Override ContentType="application/vnd.openxmlformats-officedocument.presentationml.slide+xml" PartName="/ppt/slides/slide47.xml"/>
  <Override ContentType="application/vnd.openxmlformats-officedocument.presentationml.slide+xml" PartName="/ppt/slides/slide48.xml"/>
  <Override ContentType="application/vnd.openxmlformats-officedocument.presentationml.slide+xml" PartName="/ppt/slides/slide49.xml"/>
  <Override ContentType="application/vnd.openxmlformats-officedocument.presentationml.slide+xml" PartName="/ppt/slides/slide50.xml"/>
  <Override ContentType="application/vnd.openxmlformats-officedocument.presentationml.slide+xml" PartName="/ppt/slides/slide51.xml"/>
  <Override ContentType="application/vnd.openxmlformats-officedocument.presentationml.slide+xml" PartName="/ppt/slides/slide52.xml"/>
  <Override ContentType="application/vnd.openxmlformats-officedocument.presentationml.slide+xml" PartName="/ppt/slides/slide53.xml"/>
  <Override ContentType="application/vnd.openxmlformats-officedocument.presentationml.slide+xml" PartName="/ppt/slides/slide54.xml"/>
  <Override ContentType="application/vnd.openxmlformats-officedocument.presentationml.slide+xml" PartName="/ppt/slides/slide55.xml"/>
  <Override ContentType="application/vnd.openxmlformats-officedocument.presentationml.notesMaster+xml" PartName="/ppt/notesMasters/notesMaster1.xml"/>
  <Override ContentType="application/vnd.openxmlformats-officedocument.presentationml.presProps+xml" PartName="/ppt/presProps.xml"/>
  <Override ContentType="application/vnd.openxmlformats-officedocument.presentationml.viewProps+xml" PartName="/ppt/viewProps.xml"/>
  <Override ContentType="application/vnd.openxmlformats-officedocument.theme+xml" PartName="/ppt/theme/theme1.xml"/>
  <Override ContentType="application/vnd.openxmlformats-officedocument.presentationml.tableStyles+xml" PartName="/ppt/tableStyle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theme+xml" PartName="/ppt/theme/theme2.xml"/>
  <Override ContentType="application/vnd.openxmlformats-officedocument.drawingml.diagramData+xml" PartName="/ppt/diagrams/data1.xml"/>
  <Override ContentType="application/vnd.openxmlformats-officedocument.drawingml.diagramLayout+xml" PartName="/ppt/diagrams/layout1.xml"/>
  <Override ContentType="application/vnd.openxmlformats-officedocument.drawingml.diagramStyle+xml" PartName="/ppt/diagrams/quickStyle1.xml"/>
  <Override ContentType="application/vnd.openxmlformats-officedocument.drawingml.diagramColors+xml" PartName="/ppt/diagrams/colors1.xml"/>
  <Override ContentType="application/vnd.ms-office.drawingml.diagramDrawing+xml" PartName="/ppt/diagrams/drawing1.xml"/>
  <Override ContentType="application/vnd.openxmlformats-officedocument.presentationml.notesSlide+xml" PartName="/ppt/notesSlides/notesSlide1.xml"/>
  <Override ContentType="application/vnd.openxmlformats-officedocument.presentationml.notesSlide+xml" PartName="/ppt/notesSlides/notesSlide2.xml"/>
  <Override ContentType="application/vnd.openxmlformats-officedocument.drawingml.diagramData+xml" PartName="/ppt/diagrams/data2.xml"/>
  <Override ContentType="application/vnd.openxmlformats-officedocument.drawingml.diagramLayout+xml" PartName="/ppt/diagrams/layout2.xml"/>
  <Override ContentType="application/vnd.openxmlformats-officedocument.drawingml.diagramStyle+xml" PartName="/ppt/diagrams/quickStyle2.xml"/>
  <Override ContentType="application/vnd.openxmlformats-officedocument.drawingml.diagramColors+xml" PartName="/ppt/diagrams/colors2.xml"/>
  <Override ContentType="application/vnd.ms-office.drawingml.diagramDrawing+xml" PartName="/ppt/diagrams/drawing2.xml"/>
  <Override ContentType="application/vnd.openxmlformats-officedocument.presentationml.notesSlide+xml" PartName="/ppt/notesSlides/notesSlide3.xml"/>
  <Override ContentType="application/vnd.openxmlformats-officedocument.presentationml.notesSlide+xml" PartName="/ppt/notesSlides/notesSlide4.xml"/>
  <Override ContentType="application/vnd.openxmlformats-officedocument.presentationml.notesSlide+xml" PartName="/ppt/notesSlides/notesSlide5.xml"/>
  <Override ContentType="application/vnd.openxmlformats-officedocument.presentationml.notesSlide+xml" PartName="/ppt/notesSlides/notesSlide6.xml"/>
  <Override ContentType="application/vnd.openxmlformats-officedocument.presentationml.notesSlide+xml" PartName="/ppt/notesSlides/notesSlide7.xml"/>
  <Override ContentType="application/vnd.openxmlformats-officedocument.presentationml.notesSlide+xml" PartName="/ppt/notesSlides/notesSlide8.xml"/>
  <Override ContentType="application/vnd.openxmlformats-officedocument.presentationml.notesSlide+xml" PartName="/ppt/notesSlides/notesSlide9.xml"/>
  <Override ContentType="application/vnd.openxmlformats-officedocument.presentationml.notesSlide+xml" PartName="/ppt/notesSlides/notesSlide10.xml"/>
  <Override ContentType="application/vnd.openxmlformats-officedocument.presentationml.notesSlide+xml" PartName="/ppt/notesSlides/notesSlide11.xml"/>
  <Override ContentType="application/vnd.openxmlformats-officedocument.presentationml.notesSlide+xml" PartName="/ppt/notesSlides/notesSlide12.xml"/>
  <Override ContentType="application/vnd.openxmlformats-officedocument.presentationml.notesSlide+xml" PartName="/ppt/notesSlides/notesSlide13.xml"/>
  <Override ContentType="application/vnd.openxmlformats-officedocument.presentationml.notesSlide+xml" PartName="/ppt/notesSlides/notesSlide14.xml"/>
  <Override ContentType="application/vnd.openxmlformats-officedocument.presentationml.notesSlide+xml" PartName="/ppt/notesSlides/notesSlide15.xml"/>
  <Override ContentType="application/vnd.openxmlformats-officedocument.presentationml.notesSlide+xml" PartName="/ppt/notesSlides/notesSlide16.xml"/>
  <Override ContentType="application/vnd.openxmlformats-officedocument.presentationml.notesSlide+xml" PartName="/ppt/notesSlides/notesSlide17.xml"/>
  <Override ContentType="application/vnd.openxmlformats-officedocument.presentationml.notesSlide+xml" PartName="/ppt/notesSlides/notesSlide18.xml"/>
  <Override ContentType="application/vnd.openxmlformats-officedocument.presentationml.notesSlide+xml" PartName="/ppt/notesSlides/notesSlide19.xml"/>
  <Override ContentType="application/vnd.openxmlformats-officedocument.presentationml.notesSlide+xml" PartName="/ppt/notesSlides/notesSlide20.xml"/>
  <Override ContentType="application/vnd.openxmlformats-officedocument.presentationml.notesSlide+xml" PartName="/ppt/notesSlides/notesSlide21.xml"/>
  <Override ContentType="application/vnd.openxmlformats-officedocument.presentationml.notesSlide+xml" PartName="/ppt/notesSlides/notesSlide22.xml"/>
  <Override ContentType="application/vnd.openxmlformats-officedocument.presentationml.notesSlide+xml" PartName="/ppt/notesSlides/notesSlide23.xml"/>
  <Override ContentType="application/vnd.openxmlformats-officedocument.presentationml.notesSlide+xml" PartName="/ppt/notesSlides/notesSlide24.xml"/>
  <Override ContentType="application/vnd.openxmlformats-officedocument.presentationml.notesSlide+xml" PartName="/ppt/notesSlides/notesSlide25.xml"/>
  <Override ContentType="application/vnd.openxmlformats-officedocument.presentationml.notesSlide+xml" PartName="/ppt/notesSlides/notesSlide26.xml"/>
  <Override ContentType="application/vnd.openxmlformats-officedocument.presentationml.notesSlide+xml" PartName="/ppt/notesSlides/notesSlide27.xml"/>
  <Override ContentType="application/vnd.openxmlformats-officedocument.presentationml.notesSlide+xml" PartName="/ppt/notesSlides/notesSlide28.xml"/>
  <Override ContentType="application/vnd.openxmlformats-officedocument.presentationml.notesSlide+xml" PartName="/ppt/notesSlides/notesSlide29.xml"/>
  <Override ContentType="application/vnd.openxmlformats-package.core-properties+xml" PartName="/docProps/core.xml"/>
  <Override ContentType="application/vnd.openxmlformats-officedocument.extended-properties+xml" PartName="/docProps/app.xml"/>
  <Override ContentType="application/vnd.openxmlformats-officedocument.custom-properties+xml" PartName="/docProps/custom.xml"/>
</Types>
</file>

<file path=_rels/.rels><?xml version="1.0" encoding="UTF-8" standalone="yes" ?><Relationships xmlns="http://schemas.openxmlformats.org/package/2006/relationships"><Relationship Id="rId3" Target="docProps/core.xml" Type="http://schemas.openxmlformats.org/package/2006/relationships/metadata/core-properties"/><Relationship Id="rId2" Target="docProps/thumbnail.jpeg" Type="http://schemas.openxmlformats.org/package/2006/relationships/metadata/thumbnail"/><Relationship Id="rId1" Target="ppt/presentation.xml" Type="http://schemas.openxmlformats.org/officeDocument/2006/relationships/officeDocument"/><Relationship Id="rId4" Target="docProps/app.xml" Type="http://schemas.openxmlformats.org/officeDocument/2006/relationships/extended-properties"/><Relationship Id="rId5" Target="docProps/custom.xml" Type="http://schemas.openxmlformats.org/officeDocument/2006/relationships/custom-properties"/></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7"/>
  </p:notesMasterIdLst>
  <p:sldIdLst>
    <p:sldId id="258" r:id="rId2"/>
    <p:sldId id="259" r:id="rId3"/>
    <p:sldId id="260" r:id="rId4"/>
    <p:sldId id="261" r:id="rId5"/>
    <p:sldId id="262" r:id="rId6"/>
    <p:sldId id="263" r:id="rId7"/>
    <p:sldId id="264" r:id="rId8"/>
    <p:sldId id="265" r:id="rId9"/>
    <p:sldId id="266" r:id="rId10"/>
    <p:sldId id="267" r:id="rId11"/>
    <p:sldId id="268" r:id="rId12"/>
    <p:sldId id="269" r:id="rId13"/>
    <p:sldId id="270" r:id="rId14"/>
    <p:sldId id="271" r:id="rId15"/>
    <p:sldId id="272" r:id="rId16"/>
    <p:sldId id="273" r:id="rId17"/>
    <p:sldId id="274" r:id="rId18"/>
    <p:sldId id="313" r:id="rId19"/>
    <p:sldId id="314" r:id="rId20"/>
    <p:sldId id="275" r:id="rId21"/>
    <p:sldId id="276" r:id="rId22"/>
    <p:sldId id="277" r:id="rId23"/>
    <p:sldId id="278" r:id="rId24"/>
    <p:sldId id="279" r:id="rId25"/>
    <p:sldId id="280" r:id="rId26"/>
    <p:sldId id="281" r:id="rId27"/>
    <p:sldId id="282" r:id="rId28"/>
    <p:sldId id="283" r:id="rId29"/>
    <p:sldId id="284" r:id="rId30"/>
    <p:sldId id="315" r:id="rId31"/>
    <p:sldId id="285" r:id="rId32"/>
    <p:sldId id="286" r:id="rId33"/>
    <p:sldId id="287" r:id="rId34"/>
    <p:sldId id="288" r:id="rId35"/>
    <p:sldId id="289" r:id="rId36"/>
    <p:sldId id="290" r:id="rId37"/>
    <p:sldId id="291" r:id="rId38"/>
    <p:sldId id="292" r:id="rId39"/>
    <p:sldId id="293" r:id="rId40"/>
    <p:sldId id="294" r:id="rId41"/>
    <p:sldId id="295" r:id="rId42"/>
    <p:sldId id="296" r:id="rId43"/>
    <p:sldId id="297" r:id="rId44"/>
    <p:sldId id="298" r:id="rId45"/>
    <p:sldId id="299" r:id="rId46"/>
    <p:sldId id="300" r:id="rId47"/>
    <p:sldId id="301" r:id="rId48"/>
    <p:sldId id="316" r:id="rId49"/>
    <p:sldId id="302" r:id="rId50"/>
    <p:sldId id="317" r:id="rId51"/>
    <p:sldId id="303" r:id="rId52"/>
    <p:sldId id="304" r:id="rId53"/>
    <p:sldId id="305" r:id="rId54"/>
    <p:sldId id="306" r:id="rId55"/>
    <p:sldId id="318" r:id="rId56"/>
  </p:sldIdLst>
  <p:sldSz cx="12192000" cy="6858000"/>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52B48"/>
    <a:srgbClr val="00AAA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2" autoAdjust="0"/>
    <p:restoredTop sz="83274" autoAdjust="0"/>
  </p:normalViewPr>
  <p:slideViewPr>
    <p:cSldViewPr snapToGrid="0" showGuides="1">
      <p:cViewPr varScale="1">
        <p:scale>
          <a:sx n="72" d="100"/>
          <a:sy n="72" d="100"/>
        </p:scale>
        <p:origin x="1104" y="53"/>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notesMaster" Target="notesMasters/notesMaster1.xml"/><Relationship Id="rId61"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5_4">
  <dgm:title val=""/>
  <dgm:desc val=""/>
  <dgm:catLst>
    <dgm:cat type="accent5" pri="11400"/>
  </dgm:catLst>
  <dgm:styleLbl name="node0">
    <dgm:fillClrLst meth="cycle">
      <a:schemeClr val="accent5">
        <a:shade val="60000"/>
      </a:schemeClr>
    </dgm:fillClrLst>
    <dgm:linClrLst meth="repeat">
      <a:schemeClr val="lt1"/>
    </dgm:linClrLst>
    <dgm:effectClrLst/>
    <dgm:txLinClrLst/>
    <dgm:txFillClrLst/>
    <dgm:txEffectClrLst/>
  </dgm:styleLbl>
  <dgm:styleLbl name="node1">
    <dgm:fillClrLst meth="cycle">
      <a:schemeClr val="accent5">
        <a:shade val="50000"/>
      </a:schemeClr>
      <a:schemeClr val="accent5">
        <a:tint val="55000"/>
      </a:schemeClr>
    </dgm:fillClrLst>
    <dgm:linClrLst meth="repeat">
      <a:schemeClr val="lt1"/>
    </dgm:linClrLst>
    <dgm:effectClrLst/>
    <dgm:txLinClrLst/>
    <dgm:txFillClrLst/>
    <dgm:txEffectClrLst/>
  </dgm:styleLbl>
  <dgm:styleLbl name="alignNode1">
    <dgm:fillClrLst meth="cycle">
      <a:schemeClr val="accent5">
        <a:shade val="50000"/>
      </a:schemeClr>
      <a:schemeClr val="accent5">
        <a:tint val="55000"/>
      </a:schemeClr>
    </dgm:fillClrLst>
    <dgm:linClrLst meth="cycle">
      <a:schemeClr val="accent5">
        <a:shade val="50000"/>
      </a:schemeClr>
      <a:schemeClr val="accent5">
        <a:tint val="55000"/>
      </a:schemeClr>
    </dgm:linClrLst>
    <dgm:effectClrLst/>
    <dgm:txLinClrLst/>
    <dgm:txFillClrLst/>
    <dgm:txEffectClrLst/>
  </dgm:styleLbl>
  <dgm:styleLbl name="lnNode1">
    <dgm:fillClrLst meth="cycle">
      <a:schemeClr val="accent5">
        <a:shade val="50000"/>
      </a:schemeClr>
      <a:schemeClr val="accent5">
        <a:tint val="55000"/>
      </a:schemeClr>
    </dgm:fillClrLst>
    <dgm:linClrLst meth="repeat">
      <a:schemeClr val="lt1"/>
    </dgm:linClrLst>
    <dgm:effectClrLst/>
    <dgm:txLinClrLst/>
    <dgm:txFillClrLst/>
    <dgm:txEffectClrLst/>
  </dgm:styleLbl>
  <dgm:styleLbl name="vennNode1">
    <dgm:fillClrLst meth="cycle">
      <a:schemeClr val="accent5">
        <a:shade val="80000"/>
        <a:alpha val="50000"/>
      </a:schemeClr>
      <a:schemeClr val="accent5">
        <a:tint val="50000"/>
        <a:alpha val="50000"/>
      </a:schemeClr>
    </dgm:fillClrLst>
    <dgm:linClrLst meth="repeat">
      <a:schemeClr val="lt1"/>
    </dgm:linClrLst>
    <dgm:effectClrLst/>
    <dgm:txLinClrLst/>
    <dgm:txFillClrLst/>
    <dgm:txEffectClrLst/>
  </dgm:styleLbl>
  <dgm:styleLbl name="node2">
    <dgm:fillClrLst>
      <a:schemeClr val="accent5">
        <a:shade val="80000"/>
      </a:schemeClr>
    </dgm:fillClrLst>
    <dgm:linClrLst meth="repeat">
      <a:schemeClr val="lt1"/>
    </dgm:linClrLst>
    <dgm:effectClrLst/>
    <dgm:txLinClrLst/>
    <dgm:txFillClrLst/>
    <dgm:txEffectClrLst/>
  </dgm:styleLbl>
  <dgm:styleLbl name="node3">
    <dgm:fillClrLst>
      <a:schemeClr val="accent5">
        <a:tint val="99000"/>
      </a:schemeClr>
    </dgm:fillClrLst>
    <dgm:linClrLst meth="repeat">
      <a:schemeClr val="lt1"/>
    </dgm:linClrLst>
    <dgm:effectClrLst/>
    <dgm:txLinClrLst/>
    <dgm:txFillClrLst/>
    <dgm:txEffectClrLst/>
  </dgm:styleLbl>
  <dgm:styleLbl name="node4">
    <dgm:fillClrLst>
      <a:schemeClr val="accent5">
        <a:tint val="70000"/>
      </a:schemeClr>
    </dgm:fillClrLst>
    <dgm:linClrLst meth="repeat">
      <a:schemeClr val="lt1"/>
    </dgm:linClrLst>
    <dgm:effectClrLst/>
    <dgm:txLinClrLst/>
    <dgm:txFillClrLst/>
    <dgm:txEffectClrLst/>
  </dgm:styleLbl>
  <dgm:styleLbl name="fgImgPlace1">
    <dgm:fillClrLst>
      <a:schemeClr val="accent5">
        <a:tint val="50000"/>
      </a:schemeClr>
      <a:schemeClr val="accent5">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5">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5">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5">
        <a:shade val="90000"/>
      </a:schemeClr>
      <a:schemeClr val="accent5">
        <a:tint val="50000"/>
      </a:schemeClr>
    </dgm:fillClrLst>
    <dgm:linClrLst meth="cycle">
      <a:schemeClr val="accent5">
        <a:shade val="90000"/>
      </a:schemeClr>
      <a:schemeClr val="accent5">
        <a:tint val="50000"/>
      </a:schemeClr>
    </dgm:linClrLst>
    <dgm:effectClrLst/>
    <dgm:txLinClrLst/>
    <dgm:txFillClrLst/>
    <dgm:txEffectClrLst/>
  </dgm:styleLbl>
  <dgm:styleLbl name="fgSibTrans2D1">
    <dgm:fillClrLst meth="cycle">
      <a:schemeClr val="accent5">
        <a:shade val="90000"/>
      </a:schemeClr>
      <a:schemeClr val="accent5">
        <a:tint val="50000"/>
      </a:schemeClr>
    </dgm:fillClrLst>
    <dgm:linClrLst meth="cycle">
      <a:schemeClr val="accent5">
        <a:shade val="90000"/>
      </a:schemeClr>
      <a:schemeClr val="accent5">
        <a:tint val="50000"/>
      </a:schemeClr>
    </dgm:linClrLst>
    <dgm:effectClrLst/>
    <dgm:txLinClrLst/>
    <dgm:txFillClrLst/>
    <dgm:txEffectClrLst/>
  </dgm:styleLbl>
  <dgm:styleLbl name="bgSibTrans2D1">
    <dgm:fillClrLst meth="cycle">
      <a:schemeClr val="accent5">
        <a:shade val="90000"/>
      </a:schemeClr>
      <a:schemeClr val="accent5">
        <a:tint val="50000"/>
      </a:schemeClr>
    </dgm:fillClrLst>
    <dgm:linClrLst meth="cycle">
      <a:schemeClr val="accent5">
        <a:shade val="90000"/>
      </a:schemeClr>
      <a:schemeClr val="accent5">
        <a:tint val="50000"/>
      </a:schemeClr>
    </dgm:linClrLst>
    <dgm:effectClrLst/>
    <dgm:txLinClrLst/>
    <dgm:txFillClrLst/>
    <dgm:txEffectClrLst/>
  </dgm:styleLbl>
  <dgm:styleLbl name="fgSibTrans2D1">
    <dgm:fillClrLst meth="cycle">
      <a:schemeClr val="accent5">
        <a:shade val="90000"/>
      </a:schemeClr>
      <a:schemeClr val="accent5">
        <a:tint val="50000"/>
      </a:schemeClr>
    </dgm:fillClrLst>
    <dgm:linClrLst meth="cycle">
      <a:schemeClr val="accent5">
        <a:shade val="90000"/>
      </a:schemeClr>
      <a:schemeClr val="accent5">
        <a:tint val="50000"/>
      </a:schemeClr>
    </dgm:linClrLst>
    <dgm:effectClrLst/>
    <dgm:txLinClrLst/>
    <dgm:txFillClrLst/>
    <dgm:txEffectClrLst/>
  </dgm:styleLbl>
  <dgm:styleLbl name="sibTrans1D1">
    <dgm:fillClrLst meth="cycle">
      <a:schemeClr val="accent5">
        <a:shade val="90000"/>
      </a:schemeClr>
      <a:schemeClr val="accent5">
        <a:tint val="50000"/>
      </a:schemeClr>
    </dgm:fillClrLst>
    <dgm:linClrLst meth="cycle">
      <a:schemeClr val="accent5">
        <a:shade val="90000"/>
      </a:schemeClr>
      <a:schemeClr val="accent5">
        <a:tint val="50000"/>
      </a:schemeClr>
    </dgm:linClrLst>
    <dgm:effectClrLst/>
    <dgm:txLinClrLst/>
    <dgm:txFillClrLst meth="repeat">
      <a:schemeClr val="tx1"/>
    </dgm:txFillClrLst>
    <dgm:txEffectClrLst/>
  </dgm:styleLbl>
  <dgm:styleLbl name="callout">
    <dgm:fillClrLst meth="repeat">
      <a:schemeClr val="accent5"/>
    </dgm:fillClrLst>
    <dgm:linClrLst meth="repeat">
      <a:schemeClr val="accent5"/>
    </dgm:linClrLst>
    <dgm:effectClrLst/>
    <dgm:txLinClrLst/>
    <dgm:txFillClrLst meth="repeat">
      <a:schemeClr val="tx1"/>
    </dgm:txFillClrLst>
    <dgm:txEffectClrLst/>
  </dgm:styleLbl>
  <dgm:styleLbl name="asst0">
    <dgm:fillClrLst meth="repeat">
      <a:schemeClr val="accent5">
        <a:shade val="80000"/>
      </a:schemeClr>
    </dgm:fillClrLst>
    <dgm:linClrLst meth="repeat">
      <a:schemeClr val="lt1"/>
    </dgm:linClrLst>
    <dgm:effectClrLst/>
    <dgm:txLinClrLst/>
    <dgm:txFillClrLst/>
    <dgm:txEffectClrLst/>
  </dgm:styleLbl>
  <dgm:styleLbl name="asst1">
    <dgm:fillClrLst meth="repeat">
      <a:schemeClr val="accent5">
        <a:shade val="80000"/>
      </a:schemeClr>
    </dgm:fillClrLst>
    <dgm:linClrLst meth="repeat">
      <a:schemeClr val="lt1"/>
    </dgm:linClrLst>
    <dgm:effectClrLst/>
    <dgm:txLinClrLst/>
    <dgm:txFillClrLst/>
    <dgm:txEffectClrLst/>
  </dgm:styleLbl>
  <dgm:styleLbl name="asst2">
    <dgm:fillClrLst>
      <a:schemeClr val="accent5">
        <a:tint val="90000"/>
      </a:schemeClr>
    </dgm:fillClrLst>
    <dgm:linClrLst meth="repeat">
      <a:schemeClr val="lt1"/>
    </dgm:linClrLst>
    <dgm:effectClrLst/>
    <dgm:txLinClrLst/>
    <dgm:txFillClrLst/>
    <dgm:txEffectClrLst/>
  </dgm:styleLbl>
  <dgm:styleLbl name="asst3">
    <dgm:fillClrLst>
      <a:schemeClr val="accent5">
        <a:tint val="70000"/>
      </a:schemeClr>
    </dgm:fillClrLst>
    <dgm:linClrLst meth="repeat">
      <a:schemeClr val="lt1"/>
    </dgm:linClrLst>
    <dgm:effectClrLst/>
    <dgm:txLinClrLst/>
    <dgm:txFillClrLst/>
    <dgm:txEffectClrLst/>
  </dgm:styleLbl>
  <dgm:styleLbl name="asst4">
    <dgm:fillClrLst>
      <a:schemeClr val="accent5">
        <a:tint val="50000"/>
      </a:schemeClr>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shade val="80000"/>
      </a:schemeClr>
    </dgm:linClrLst>
    <dgm:effectClrLst/>
    <dgm:txLinClrLst/>
    <dgm:txFillClrLst/>
    <dgm:txEffectClrLst/>
  </dgm:styleLbl>
  <dgm:styleLbl name="parChTrans2D2">
    <dgm:fillClrLst meth="repeat">
      <a:schemeClr val="accent5">
        <a:tint val="90000"/>
      </a:schemeClr>
    </dgm:fillClrLst>
    <dgm:linClrLst meth="repeat">
      <a:schemeClr val="accent5">
        <a:tint val="90000"/>
      </a:schemeClr>
    </dgm:linClrLst>
    <dgm:effectClrLst/>
    <dgm:txLinClrLst/>
    <dgm:txFillClrLst/>
    <dgm:txEffectClrLst/>
  </dgm:styleLbl>
  <dgm:styleLbl name="parChTrans2D3">
    <dgm:fillClrLst meth="repeat">
      <a:schemeClr val="accent5">
        <a:tint val="70000"/>
      </a:schemeClr>
    </dgm:fillClrLst>
    <dgm:linClrLst meth="repeat">
      <a:schemeClr val="accent5">
        <a:tint val="70000"/>
      </a:schemeClr>
    </dgm:linClrLst>
    <dgm:effectClrLst/>
    <dgm:txLinClrLst/>
    <dgm:txFillClrLst/>
    <dgm:txEffectClrLst/>
  </dgm:styleLbl>
  <dgm:styleLbl name="parChTrans2D4">
    <dgm:fillClrLst meth="repeat">
      <a:schemeClr val="accent5">
        <a:tint val="50000"/>
      </a:schemeClr>
    </dgm:fillClrLst>
    <dgm:linClrLst meth="repeat">
      <a:schemeClr val="accent5">
        <a:tint val="50000"/>
      </a:schemeClr>
    </dgm:linClrLst>
    <dgm:effectClrLst/>
    <dgm:txLinClrLst/>
    <dgm:txFillClrLst meth="repeat">
      <a:schemeClr val="dk1"/>
    </dgm:txFillClrLst>
    <dgm:txEffectClrLst/>
  </dgm:styleLbl>
  <dgm:styleLbl name="parChTrans1D1">
    <dgm:fillClrLst meth="repeat">
      <a:schemeClr val="accent5">
        <a:shade val="80000"/>
      </a:schemeClr>
    </dgm:fillClrLst>
    <dgm:linClrLst meth="repeat">
      <a:schemeClr val="accent5">
        <a:shade val="80000"/>
      </a:schemeClr>
    </dgm:linClrLst>
    <dgm:effectClrLst/>
    <dgm:txLinClrLst/>
    <dgm:txFillClrLst meth="repeat">
      <a:schemeClr val="tx1"/>
    </dgm:txFillClrLst>
    <dgm:txEffectClrLst/>
  </dgm:styleLbl>
  <dgm:styleLbl name="parChTrans1D2">
    <dgm:fillClrLst meth="repeat">
      <a:schemeClr val="accent5">
        <a:tint val="90000"/>
      </a:schemeClr>
    </dgm:fillClrLst>
    <dgm:linClrLst meth="repeat">
      <a:schemeClr val="accent5">
        <a:tint val="90000"/>
      </a:schemeClr>
    </dgm:linClrLst>
    <dgm:effectClrLst/>
    <dgm:txLinClrLst/>
    <dgm:txFillClrLst meth="repeat">
      <a:schemeClr val="tx1"/>
    </dgm:txFillClrLst>
    <dgm:txEffectClrLst/>
  </dgm:styleLbl>
  <dgm:styleLbl name="parChTrans1D3">
    <dgm:fillClrLst meth="repeat">
      <a:schemeClr val="accent5">
        <a:tint val="70000"/>
      </a:schemeClr>
    </dgm:fillClrLst>
    <dgm:linClrLst meth="repeat">
      <a:schemeClr val="accent5">
        <a:tint val="70000"/>
      </a:schemeClr>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5">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5">
        <a:shade val="50000"/>
      </a:schemeClr>
      <a:schemeClr val="accent5">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5">
        <a:shade val="50000"/>
      </a:schemeClr>
      <a:schemeClr val="accent5">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5">
        <a:shade val="50000"/>
      </a:schemeClr>
      <a:schemeClr val="accent5">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5">
        <a:shade val="50000"/>
      </a:schemeClr>
      <a:schemeClr val="accent5">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5">
        <a:shade val="50000"/>
      </a:schemeClr>
      <a:schemeClr val="accent5">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55000"/>
      </a:schemeClr>
    </dgm:fillClrLst>
    <dgm:linClrLst meth="repeat">
      <a:schemeClr val="accent5">
        <a:alpha val="90000"/>
        <a:tint val="55000"/>
      </a:schemeClr>
    </dgm:linClrLst>
    <dgm:effectClrLst/>
    <dgm:txLinClrLst/>
    <dgm:txFillClrLst meth="repeat">
      <a:schemeClr val="dk1"/>
    </dgm:txFillClrLst>
    <dgm:txEffectClrLst/>
  </dgm:styleLbl>
  <dgm:styleLbl name="alignAccFollowNode1">
    <dgm:fillClrLst meth="repeat">
      <a:schemeClr val="accent5">
        <a:alpha val="90000"/>
        <a:tint val="55000"/>
      </a:schemeClr>
    </dgm:fillClrLst>
    <dgm:linClrLst meth="repeat">
      <a:schemeClr val="accent5">
        <a:alpha val="90000"/>
        <a:tint val="55000"/>
      </a:schemeClr>
    </dgm:linClrLst>
    <dgm:effectClrLst/>
    <dgm:txLinClrLst/>
    <dgm:txFillClrLst meth="repeat">
      <a:schemeClr val="dk1"/>
    </dgm:txFillClrLst>
    <dgm:txEffectClrLst/>
  </dgm:styleLbl>
  <dgm:styleLbl name="bgAccFollowNode1">
    <dgm:fillClrLst meth="repeat">
      <a:schemeClr val="accent5">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a:tint val="50000"/>
      </a:schemeClr>
    </dgm:linClrLst>
    <dgm:effectClrLst/>
    <dgm:txLinClrLst/>
    <dgm:txFillClrLst meth="repeat">
      <a:schemeClr val="dk1"/>
    </dgm:txFillClrLst>
    <dgm:txEffectClrLst/>
  </dgm:styleLbl>
  <dgm:styleLbl name="bgShp">
    <dgm:fillClrLst meth="repeat">
      <a:schemeClr val="accent5">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55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4">
  <dgm:title val=""/>
  <dgm:desc val=""/>
  <dgm:catLst>
    <dgm:cat type="accent1" pri="11400"/>
  </dgm:catLst>
  <dgm:styleLbl name="node0">
    <dgm:fillClrLst meth="cycle">
      <a:schemeClr val="accent1">
        <a:shade val="60000"/>
      </a:schemeClr>
    </dgm:fillClrLst>
    <dgm:linClrLst meth="repeat">
      <a:schemeClr val="lt1"/>
    </dgm:linClrLst>
    <dgm:effectClrLst/>
    <dgm:txLinClrLst/>
    <dgm:txFillClrLst/>
    <dgm:txEffectClrLst/>
  </dgm:styleLbl>
  <dgm:styleLbl name="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alignNode1">
    <dgm:fillClrLst meth="cycle">
      <a:schemeClr val="accent1">
        <a:shade val="50000"/>
      </a:schemeClr>
      <a:schemeClr val="accent1">
        <a:tint val="55000"/>
      </a:schemeClr>
    </dgm:fillClrLst>
    <dgm:linClrLst meth="cycle">
      <a:schemeClr val="accent1">
        <a:shade val="50000"/>
      </a:schemeClr>
      <a:schemeClr val="accent1">
        <a:tint val="55000"/>
      </a:schemeClr>
    </dgm:linClrLst>
    <dgm:effectClrLst/>
    <dgm:txLinClrLst/>
    <dgm:txFillClrLst/>
    <dgm:txEffectClrLst/>
  </dgm:styleLbl>
  <dgm:styleLbl name="ln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vennNode1">
    <dgm:fillClrLst meth="cycle">
      <a:schemeClr val="accent1">
        <a:shade val="80000"/>
        <a:alpha val="50000"/>
      </a:schemeClr>
      <a:schemeClr val="accent1">
        <a:tint val="50000"/>
        <a:alpha val="50000"/>
      </a:schemeClr>
    </dgm:fillClrLst>
    <dgm:linClrLst meth="repeat">
      <a:schemeClr val="lt1"/>
    </dgm:linClrLst>
    <dgm:effectClrLst/>
    <dgm:txLinClrLst/>
    <dgm:txFillClrLst/>
    <dgm:txEffectClrLst/>
  </dgm:styleLbl>
  <dgm:styleLbl name="node2">
    <dgm:fillClrLst>
      <a:schemeClr val="accent1">
        <a:shade val="80000"/>
      </a:schemeClr>
    </dgm:fillClrLst>
    <dgm:linClrLst meth="repeat">
      <a:schemeClr val="lt1"/>
    </dgm:linClrLst>
    <dgm:effectClrLst/>
    <dgm:txLinClrLst/>
    <dgm:txFillClrLst/>
    <dgm:txEffectClrLst/>
  </dgm:styleLbl>
  <dgm:styleLbl name="node3">
    <dgm:fillClrLst>
      <a:schemeClr val="accent1">
        <a:tint val="99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f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b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sibTrans1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0000"/>
      </a:schemeClr>
    </dgm:fillClrLst>
    <dgm:linClrLst meth="repeat">
      <a:schemeClr val="lt1"/>
    </dgm:linClrLst>
    <dgm:effectClrLst/>
    <dgm:txLinClrLst/>
    <dgm:txFillClrLst/>
    <dgm:txEffectClrLst/>
  </dgm:styleLbl>
  <dgm:styleLbl name="asst3">
    <dgm:fillClrLst>
      <a:schemeClr val="accent1">
        <a:tint val="70000"/>
      </a:schemeClr>
    </dgm:fillClrLst>
    <dgm:linClrLst meth="repeat">
      <a:schemeClr val="lt1"/>
    </dgm:linClrLst>
    <dgm:effectClrLst/>
    <dgm:txLinClrLst/>
    <dgm:txFillClrLst/>
    <dgm:txEffectClrLst/>
  </dgm:styleLbl>
  <dgm:styleLbl name="asst4">
    <dgm:fillClrLst>
      <a:schemeClr val="accent1">
        <a:tint val="5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align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bgAccFollowNode1">
    <dgm:fillClrLst meth="repeat">
      <a:schemeClr val="accent1">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55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5EA405F-D123-48C6-8643-8FCFF4215FA2}" type="doc">
      <dgm:prSet loTypeId="urn:microsoft.com/office/officeart/2005/8/layout/arrow3" loCatId="relationship" qsTypeId="urn:microsoft.com/office/officeart/2005/8/quickstyle/simple5" qsCatId="simple" csTypeId="urn:microsoft.com/office/officeart/2005/8/colors/accent5_4" csCatId="accent5" phldr="1"/>
      <dgm:spPr/>
      <dgm:t>
        <a:bodyPr/>
        <a:lstStyle/>
        <a:p>
          <a:endParaRPr lang="es-CO"/>
        </a:p>
      </dgm:t>
    </dgm:pt>
    <dgm:pt modelId="{3D8FD901-A429-4D3F-8B9C-C5FFA728A4F0}">
      <dgm:prSet phldrT="[Texto]" custT="1"/>
      <dgm:spPr/>
      <dgm:t>
        <a:bodyPr/>
        <a:lstStyle/>
        <a:p>
          <a:r>
            <a:rPr lang="es-CO" sz="1800" dirty="0">
              <a:solidFill>
                <a:srgbClr val="152B48"/>
              </a:solidFill>
              <a:latin typeface="Montserrat" panose="00000500000000000000" pitchFamily="50" charset="0"/>
            </a:rPr>
            <a:t>Identificar fetos en los que una intervención oportuna evitará la muerte o resultados neurológicos adversos.</a:t>
          </a:r>
        </a:p>
        <a:p>
          <a:endParaRPr lang="es-CO" sz="1800" dirty="0">
            <a:solidFill>
              <a:srgbClr val="152B48"/>
            </a:solidFill>
            <a:latin typeface="Montserrat" panose="00000500000000000000" pitchFamily="50" charset="0"/>
          </a:endParaRPr>
        </a:p>
      </dgm:t>
    </dgm:pt>
    <dgm:pt modelId="{C7A3FD6C-FA9F-4911-A8AE-7A88CE26AD72}" type="parTrans" cxnId="{CAB1F5BF-5444-465E-891C-2F8A0D678F01}">
      <dgm:prSet/>
      <dgm:spPr/>
      <dgm:t>
        <a:bodyPr/>
        <a:lstStyle/>
        <a:p>
          <a:endParaRPr lang="es-CO" sz="1400">
            <a:latin typeface="Montserrat" panose="00000500000000000000" pitchFamily="50" charset="0"/>
          </a:endParaRPr>
        </a:p>
      </dgm:t>
    </dgm:pt>
    <dgm:pt modelId="{67F74E12-5ED4-48CB-9B0C-33A3382F3F2E}" type="sibTrans" cxnId="{CAB1F5BF-5444-465E-891C-2F8A0D678F01}">
      <dgm:prSet/>
      <dgm:spPr/>
      <dgm:t>
        <a:bodyPr/>
        <a:lstStyle/>
        <a:p>
          <a:endParaRPr lang="es-CO" sz="1400">
            <a:latin typeface="Montserrat" panose="00000500000000000000" pitchFamily="50" charset="0"/>
          </a:endParaRPr>
        </a:p>
      </dgm:t>
    </dgm:pt>
    <dgm:pt modelId="{573949C6-B3F6-4751-87FD-5F3877FB386C}">
      <dgm:prSet phldrT="[Texto]" custT="1"/>
      <dgm:spPr/>
      <dgm:t>
        <a:bodyPr/>
        <a:lstStyle/>
        <a:p>
          <a:r>
            <a:rPr lang="es-CO" sz="1800" dirty="0">
              <a:solidFill>
                <a:srgbClr val="152B48"/>
              </a:solidFill>
              <a:latin typeface="Montserrat" panose="00000500000000000000" pitchFamily="50" charset="0"/>
            </a:rPr>
            <a:t>Parto prematuro iatrogénico.</a:t>
          </a:r>
        </a:p>
      </dgm:t>
    </dgm:pt>
    <dgm:pt modelId="{39998D7A-9CD6-4952-BDE8-3C6BA651D015}" type="parTrans" cxnId="{34302631-0D77-473D-835E-4A43F609B1C2}">
      <dgm:prSet/>
      <dgm:spPr/>
      <dgm:t>
        <a:bodyPr/>
        <a:lstStyle/>
        <a:p>
          <a:endParaRPr lang="es-CO" sz="1400">
            <a:latin typeface="Montserrat" panose="00000500000000000000" pitchFamily="50" charset="0"/>
          </a:endParaRPr>
        </a:p>
      </dgm:t>
    </dgm:pt>
    <dgm:pt modelId="{7F018A5D-87CC-4638-BFF0-7366C0801733}" type="sibTrans" cxnId="{34302631-0D77-473D-835E-4A43F609B1C2}">
      <dgm:prSet/>
      <dgm:spPr/>
      <dgm:t>
        <a:bodyPr/>
        <a:lstStyle/>
        <a:p>
          <a:endParaRPr lang="es-CO" sz="1400">
            <a:latin typeface="Montserrat" panose="00000500000000000000" pitchFamily="50" charset="0"/>
          </a:endParaRPr>
        </a:p>
      </dgm:t>
    </dgm:pt>
    <dgm:pt modelId="{A2953ED4-8D9C-4804-A011-4925C9860F75}" type="pres">
      <dgm:prSet presAssocID="{65EA405F-D123-48C6-8643-8FCFF4215FA2}" presName="compositeShape" presStyleCnt="0">
        <dgm:presLayoutVars>
          <dgm:chMax val="2"/>
          <dgm:dir/>
          <dgm:resizeHandles val="exact"/>
        </dgm:presLayoutVars>
      </dgm:prSet>
      <dgm:spPr/>
    </dgm:pt>
    <dgm:pt modelId="{7FF9CF01-6D0A-40A9-969A-45ABCF70E28E}" type="pres">
      <dgm:prSet presAssocID="{65EA405F-D123-48C6-8643-8FCFF4215FA2}" presName="divider" presStyleLbl="fgShp" presStyleIdx="0" presStyleCnt="1"/>
      <dgm:spPr>
        <a:solidFill>
          <a:srgbClr val="152B48"/>
        </a:solidFill>
      </dgm:spPr>
    </dgm:pt>
    <dgm:pt modelId="{6D307B81-D19E-4FDD-9EB0-2EE87EAA3F8E}" type="pres">
      <dgm:prSet presAssocID="{3D8FD901-A429-4D3F-8B9C-C5FFA728A4F0}" presName="downArrow" presStyleLbl="node1" presStyleIdx="0" presStyleCnt="2"/>
      <dgm:spPr>
        <a:solidFill>
          <a:srgbClr val="00AAA7"/>
        </a:solidFill>
      </dgm:spPr>
    </dgm:pt>
    <dgm:pt modelId="{4DBE25E7-75C4-431F-9472-0772C57F037A}" type="pres">
      <dgm:prSet presAssocID="{3D8FD901-A429-4D3F-8B9C-C5FFA728A4F0}" presName="downArrowText" presStyleLbl="revTx" presStyleIdx="0" presStyleCnt="2" custScaleX="144819">
        <dgm:presLayoutVars>
          <dgm:bulletEnabled val="1"/>
        </dgm:presLayoutVars>
      </dgm:prSet>
      <dgm:spPr/>
    </dgm:pt>
    <dgm:pt modelId="{606AC52A-B378-48D8-9906-46B31E9C2C2B}" type="pres">
      <dgm:prSet presAssocID="{573949C6-B3F6-4751-87FD-5F3877FB386C}" presName="upArrow" presStyleLbl="node1" presStyleIdx="1" presStyleCnt="2"/>
      <dgm:spPr>
        <a:solidFill>
          <a:srgbClr val="00AAA7"/>
        </a:solidFill>
      </dgm:spPr>
    </dgm:pt>
    <dgm:pt modelId="{71F93DAB-2E18-4743-A8E9-EC274BB53B75}" type="pres">
      <dgm:prSet presAssocID="{573949C6-B3F6-4751-87FD-5F3877FB386C}" presName="upArrowText" presStyleLbl="revTx" presStyleIdx="1" presStyleCnt="2">
        <dgm:presLayoutVars>
          <dgm:bulletEnabled val="1"/>
        </dgm:presLayoutVars>
      </dgm:prSet>
      <dgm:spPr/>
    </dgm:pt>
  </dgm:ptLst>
  <dgm:cxnLst>
    <dgm:cxn modelId="{B9B4F001-DC7A-4A11-AFB7-E472371FFF07}" type="presOf" srcId="{3D8FD901-A429-4D3F-8B9C-C5FFA728A4F0}" destId="{4DBE25E7-75C4-431F-9472-0772C57F037A}" srcOrd="0" destOrd="0" presId="urn:microsoft.com/office/officeart/2005/8/layout/arrow3"/>
    <dgm:cxn modelId="{4E003611-8A41-430E-930B-7C13ADDA97F5}" type="presOf" srcId="{573949C6-B3F6-4751-87FD-5F3877FB386C}" destId="{71F93DAB-2E18-4743-A8E9-EC274BB53B75}" srcOrd="0" destOrd="0" presId="urn:microsoft.com/office/officeart/2005/8/layout/arrow3"/>
    <dgm:cxn modelId="{34302631-0D77-473D-835E-4A43F609B1C2}" srcId="{65EA405F-D123-48C6-8643-8FCFF4215FA2}" destId="{573949C6-B3F6-4751-87FD-5F3877FB386C}" srcOrd="1" destOrd="0" parTransId="{39998D7A-9CD6-4952-BDE8-3C6BA651D015}" sibTransId="{7F018A5D-87CC-4638-BFF0-7366C0801733}"/>
    <dgm:cxn modelId="{CAB1F5BF-5444-465E-891C-2F8A0D678F01}" srcId="{65EA405F-D123-48C6-8643-8FCFF4215FA2}" destId="{3D8FD901-A429-4D3F-8B9C-C5FFA728A4F0}" srcOrd="0" destOrd="0" parTransId="{C7A3FD6C-FA9F-4911-A8AE-7A88CE26AD72}" sibTransId="{67F74E12-5ED4-48CB-9B0C-33A3382F3F2E}"/>
    <dgm:cxn modelId="{557143C3-53A8-41CE-9CC6-AB253EEABFF4}" type="presOf" srcId="{65EA405F-D123-48C6-8643-8FCFF4215FA2}" destId="{A2953ED4-8D9C-4804-A011-4925C9860F75}" srcOrd="0" destOrd="0" presId="urn:microsoft.com/office/officeart/2005/8/layout/arrow3"/>
    <dgm:cxn modelId="{EE09F8A8-C13B-4E92-BD6C-C1F647C4CC89}" type="presParOf" srcId="{A2953ED4-8D9C-4804-A011-4925C9860F75}" destId="{7FF9CF01-6D0A-40A9-969A-45ABCF70E28E}" srcOrd="0" destOrd="0" presId="urn:microsoft.com/office/officeart/2005/8/layout/arrow3"/>
    <dgm:cxn modelId="{2347DF35-0765-491A-A38A-C38A2C0DF4DF}" type="presParOf" srcId="{A2953ED4-8D9C-4804-A011-4925C9860F75}" destId="{6D307B81-D19E-4FDD-9EB0-2EE87EAA3F8E}" srcOrd="1" destOrd="0" presId="urn:microsoft.com/office/officeart/2005/8/layout/arrow3"/>
    <dgm:cxn modelId="{1F843104-F58E-4519-8503-426891F0525D}" type="presParOf" srcId="{A2953ED4-8D9C-4804-A011-4925C9860F75}" destId="{4DBE25E7-75C4-431F-9472-0772C57F037A}" srcOrd="2" destOrd="0" presId="urn:microsoft.com/office/officeart/2005/8/layout/arrow3"/>
    <dgm:cxn modelId="{3C41F839-BCC3-459C-9FCE-C80B7E4DA29B}" type="presParOf" srcId="{A2953ED4-8D9C-4804-A011-4925C9860F75}" destId="{606AC52A-B378-48D8-9906-46B31E9C2C2B}" srcOrd="3" destOrd="0" presId="urn:microsoft.com/office/officeart/2005/8/layout/arrow3"/>
    <dgm:cxn modelId="{07045ED9-D870-4EC8-BAC4-800C67478058}" type="presParOf" srcId="{A2953ED4-8D9C-4804-A011-4925C9860F75}" destId="{71F93DAB-2E18-4743-A8E9-EC274BB53B75}" srcOrd="4" destOrd="0" presId="urn:microsoft.com/office/officeart/2005/8/layout/arrow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1FF6131-382C-4553-8D15-BC19F8D35970}" type="doc">
      <dgm:prSet loTypeId="urn:microsoft.com/office/officeart/2008/layout/RadialCluster" loCatId="cycle" qsTypeId="urn:microsoft.com/office/officeart/2005/8/quickstyle/simple1" qsCatId="simple" csTypeId="urn:microsoft.com/office/officeart/2005/8/colors/accent1_4" csCatId="accent1" phldr="1"/>
      <dgm:spPr/>
      <dgm:t>
        <a:bodyPr/>
        <a:lstStyle/>
        <a:p>
          <a:endParaRPr lang="es-CO"/>
        </a:p>
      </dgm:t>
    </dgm:pt>
    <dgm:pt modelId="{E4C90D97-A296-4902-82FE-401779292A46}">
      <dgm:prSet phldrT="[Texto]" custT="1"/>
      <dgm:spPr>
        <a:solidFill>
          <a:srgbClr val="152B48"/>
        </a:solidFill>
      </dgm:spPr>
      <dgm:t>
        <a:bodyPr/>
        <a:lstStyle/>
        <a:p>
          <a:r>
            <a:rPr lang="es-CO" sz="1800" dirty="0">
              <a:latin typeface="Montserrat" pitchFamily="2" charset="77"/>
            </a:rPr>
            <a:t>Persiste sin movimientos.</a:t>
          </a:r>
        </a:p>
      </dgm:t>
    </dgm:pt>
    <dgm:pt modelId="{22B78DDF-E211-4391-8121-4FA6A898EE0A}" type="parTrans" cxnId="{97808C9B-F07C-495C-BC2B-E453C0A1AB5D}">
      <dgm:prSet/>
      <dgm:spPr/>
      <dgm:t>
        <a:bodyPr/>
        <a:lstStyle/>
        <a:p>
          <a:endParaRPr lang="es-CO" sz="1800">
            <a:latin typeface="Montserrat" pitchFamily="2" charset="77"/>
          </a:endParaRPr>
        </a:p>
      </dgm:t>
    </dgm:pt>
    <dgm:pt modelId="{BF5D62A1-786A-47AE-83F3-5C911A459D41}" type="sibTrans" cxnId="{97808C9B-F07C-495C-BC2B-E453C0A1AB5D}">
      <dgm:prSet/>
      <dgm:spPr/>
      <dgm:t>
        <a:bodyPr/>
        <a:lstStyle/>
        <a:p>
          <a:endParaRPr lang="es-CO" sz="1800">
            <a:latin typeface="Montserrat" pitchFamily="2" charset="77"/>
          </a:endParaRPr>
        </a:p>
      </dgm:t>
    </dgm:pt>
    <dgm:pt modelId="{9FC4BB01-4A64-4E2B-8C3F-FB06029FE9DA}">
      <dgm:prSet phldrT="[Texto]" custT="1"/>
      <dgm:spPr>
        <a:solidFill>
          <a:srgbClr val="152B48"/>
        </a:solidFill>
      </dgm:spPr>
      <dgm:t>
        <a:bodyPr/>
        <a:lstStyle/>
        <a:p>
          <a:r>
            <a:rPr lang="es-CO" sz="1800" dirty="0">
              <a:latin typeface="Montserrat" pitchFamily="2" charset="77"/>
            </a:rPr>
            <a:t>NST.</a:t>
          </a:r>
        </a:p>
      </dgm:t>
    </dgm:pt>
    <dgm:pt modelId="{1AC4925A-BEEE-4F91-B9DF-15501ECBEEB3}" type="parTrans" cxnId="{49338276-A4AE-4E2E-8E81-C26B78983706}">
      <dgm:prSet/>
      <dgm:spPr/>
      <dgm:t>
        <a:bodyPr/>
        <a:lstStyle/>
        <a:p>
          <a:endParaRPr lang="es-CO" sz="1800">
            <a:latin typeface="Montserrat" pitchFamily="2" charset="77"/>
          </a:endParaRPr>
        </a:p>
      </dgm:t>
    </dgm:pt>
    <dgm:pt modelId="{DD11E1AC-D0CB-40F9-A00D-D5C2E2EAD711}" type="sibTrans" cxnId="{49338276-A4AE-4E2E-8E81-C26B78983706}">
      <dgm:prSet/>
      <dgm:spPr/>
      <dgm:t>
        <a:bodyPr/>
        <a:lstStyle/>
        <a:p>
          <a:endParaRPr lang="es-CO" sz="1800">
            <a:latin typeface="Montserrat" pitchFamily="2" charset="77"/>
          </a:endParaRPr>
        </a:p>
      </dgm:t>
    </dgm:pt>
    <dgm:pt modelId="{F8AC103A-74BA-4EB5-970F-20102CFF2DF4}">
      <dgm:prSet phldrT="[Texto]" custT="1"/>
      <dgm:spPr>
        <a:solidFill>
          <a:srgbClr val="152B48"/>
        </a:solidFill>
      </dgm:spPr>
      <dgm:t>
        <a:bodyPr/>
        <a:lstStyle/>
        <a:p>
          <a:r>
            <a:rPr lang="es-CO" sz="1800" dirty="0">
              <a:latin typeface="Montserrat" pitchFamily="2" charset="77"/>
            </a:rPr>
            <a:t>PBF</a:t>
          </a:r>
        </a:p>
        <a:p>
          <a:r>
            <a:rPr lang="es-CO" sz="1800" dirty="0">
              <a:latin typeface="Montserrat" pitchFamily="2" charset="77"/>
            </a:rPr>
            <a:t>&lt;24 hrs.</a:t>
          </a:r>
        </a:p>
      </dgm:t>
    </dgm:pt>
    <dgm:pt modelId="{BCCDF5B7-3189-44FE-A519-3236920BF22D}" type="parTrans" cxnId="{2B063479-E1F3-48CD-A6E6-26D4EE4D236B}">
      <dgm:prSet/>
      <dgm:spPr/>
      <dgm:t>
        <a:bodyPr/>
        <a:lstStyle/>
        <a:p>
          <a:endParaRPr lang="es-CO" sz="1800">
            <a:latin typeface="Montserrat" pitchFamily="2" charset="77"/>
          </a:endParaRPr>
        </a:p>
      </dgm:t>
    </dgm:pt>
    <dgm:pt modelId="{ADD61809-9DEF-49B8-98B0-58B09BD2E858}" type="sibTrans" cxnId="{2B063479-E1F3-48CD-A6E6-26D4EE4D236B}">
      <dgm:prSet/>
      <dgm:spPr/>
      <dgm:t>
        <a:bodyPr/>
        <a:lstStyle/>
        <a:p>
          <a:endParaRPr lang="es-CO" sz="1800">
            <a:latin typeface="Montserrat" pitchFamily="2" charset="77"/>
          </a:endParaRPr>
        </a:p>
      </dgm:t>
    </dgm:pt>
    <dgm:pt modelId="{43C43BD1-0FA1-4D22-AA03-C5DDEC47DB89}">
      <dgm:prSet custT="1"/>
      <dgm:spPr>
        <a:solidFill>
          <a:srgbClr val="152B48"/>
        </a:solidFill>
      </dgm:spPr>
      <dgm:t>
        <a:bodyPr/>
        <a:lstStyle/>
        <a:p>
          <a:r>
            <a:rPr lang="es-CO" sz="1800" dirty="0">
              <a:latin typeface="Montserrat" pitchFamily="2" charset="77"/>
            </a:rPr>
            <a:t>&gt;39.</a:t>
          </a:r>
        </a:p>
      </dgm:t>
    </dgm:pt>
    <dgm:pt modelId="{234A6F06-6E44-45F5-874F-98275396AD4F}" type="sibTrans" cxnId="{2DFDA8E6-425B-487A-8830-2671106F4A60}">
      <dgm:prSet/>
      <dgm:spPr/>
      <dgm:t>
        <a:bodyPr/>
        <a:lstStyle/>
        <a:p>
          <a:endParaRPr lang="es-CO" sz="1800">
            <a:latin typeface="Montserrat" pitchFamily="2" charset="77"/>
          </a:endParaRPr>
        </a:p>
      </dgm:t>
    </dgm:pt>
    <dgm:pt modelId="{FCB9BAC4-3353-453B-AADA-442BEB2B0109}" type="parTrans" cxnId="{2DFDA8E6-425B-487A-8830-2671106F4A60}">
      <dgm:prSet/>
      <dgm:spPr/>
      <dgm:t>
        <a:bodyPr/>
        <a:lstStyle/>
        <a:p>
          <a:endParaRPr lang="es-CO" sz="1800">
            <a:latin typeface="Montserrat" pitchFamily="2" charset="77"/>
          </a:endParaRPr>
        </a:p>
      </dgm:t>
    </dgm:pt>
    <dgm:pt modelId="{B0AFDE4B-D799-4349-8B77-4734F048A1E3}">
      <dgm:prSet phldrT="[Texto]" custT="1"/>
      <dgm:spPr>
        <a:solidFill>
          <a:srgbClr val="152B48"/>
        </a:solidFill>
      </dgm:spPr>
      <dgm:t>
        <a:bodyPr/>
        <a:lstStyle/>
        <a:p>
          <a:r>
            <a:rPr lang="es-CO" sz="1800" dirty="0">
              <a:latin typeface="Montserrat" pitchFamily="2" charset="77"/>
            </a:rPr>
            <a:t>Persiste sin movimientos.</a:t>
          </a:r>
        </a:p>
      </dgm:t>
    </dgm:pt>
    <dgm:pt modelId="{A236294C-740E-427C-B6C6-1B3553F07D2C}" type="parTrans" cxnId="{EF99724E-AFBF-4A82-968A-4C9555904453}">
      <dgm:prSet/>
      <dgm:spPr/>
      <dgm:t>
        <a:bodyPr/>
        <a:lstStyle/>
        <a:p>
          <a:endParaRPr lang="es-CO" sz="1800">
            <a:latin typeface="Montserrat" pitchFamily="2" charset="77"/>
          </a:endParaRPr>
        </a:p>
      </dgm:t>
    </dgm:pt>
    <dgm:pt modelId="{B78D5D5B-04E1-4166-A88B-CB78C75C20E9}" type="sibTrans" cxnId="{EF99724E-AFBF-4A82-968A-4C9555904453}">
      <dgm:prSet/>
      <dgm:spPr/>
      <dgm:t>
        <a:bodyPr/>
        <a:lstStyle/>
        <a:p>
          <a:endParaRPr lang="es-CO" sz="1800">
            <a:latin typeface="Montserrat" pitchFamily="2" charset="77"/>
          </a:endParaRPr>
        </a:p>
      </dgm:t>
    </dgm:pt>
    <dgm:pt modelId="{DA8D8EFF-49E4-40EF-8F2F-A1354978BD3B}">
      <dgm:prSet custT="1"/>
      <dgm:spPr>
        <a:solidFill>
          <a:srgbClr val="152B48"/>
        </a:solidFill>
      </dgm:spPr>
      <dgm:t>
        <a:bodyPr/>
        <a:lstStyle/>
        <a:p>
          <a:r>
            <a:rPr lang="es-CO" sz="1800" dirty="0">
              <a:latin typeface="Montserrat" pitchFamily="2" charset="77"/>
            </a:rPr>
            <a:t>37-39.</a:t>
          </a:r>
        </a:p>
      </dgm:t>
    </dgm:pt>
    <dgm:pt modelId="{9A7FB351-51CA-49E9-ADCC-9D5B65E163DA}" type="parTrans" cxnId="{86437164-8D08-460D-A1BB-5C58B7E132B2}">
      <dgm:prSet/>
      <dgm:spPr/>
      <dgm:t>
        <a:bodyPr/>
        <a:lstStyle/>
        <a:p>
          <a:endParaRPr lang="es-CO" sz="1800">
            <a:latin typeface="Montserrat" pitchFamily="2" charset="77"/>
          </a:endParaRPr>
        </a:p>
      </dgm:t>
    </dgm:pt>
    <dgm:pt modelId="{A75249B6-5A1C-4F8C-AF2A-289A7001DB1E}" type="sibTrans" cxnId="{86437164-8D08-460D-A1BB-5C58B7E132B2}">
      <dgm:prSet/>
      <dgm:spPr/>
      <dgm:t>
        <a:bodyPr/>
        <a:lstStyle/>
        <a:p>
          <a:endParaRPr lang="es-CO" sz="1800">
            <a:latin typeface="Montserrat" pitchFamily="2" charset="77"/>
          </a:endParaRPr>
        </a:p>
      </dgm:t>
    </dgm:pt>
    <dgm:pt modelId="{D33AFE38-9695-4FD2-88D1-89FC64C1F876}">
      <dgm:prSet custT="1"/>
      <dgm:spPr>
        <a:solidFill>
          <a:srgbClr val="152B48"/>
        </a:solidFill>
      </dgm:spPr>
      <dgm:t>
        <a:bodyPr/>
        <a:lstStyle/>
        <a:p>
          <a:r>
            <a:rPr lang="es-CO" sz="1800" dirty="0">
              <a:latin typeface="Montserrat" pitchFamily="2" charset="77"/>
            </a:rPr>
            <a:t>&lt;37.</a:t>
          </a:r>
        </a:p>
      </dgm:t>
    </dgm:pt>
    <dgm:pt modelId="{FFFDAAD0-4740-46C0-A568-210C1E52391B}" type="parTrans" cxnId="{56CBBE8F-8081-454E-8155-51BA22C1226A}">
      <dgm:prSet/>
      <dgm:spPr/>
      <dgm:t>
        <a:bodyPr/>
        <a:lstStyle/>
        <a:p>
          <a:endParaRPr lang="es-CO" sz="1800">
            <a:latin typeface="Montserrat" pitchFamily="2" charset="77"/>
          </a:endParaRPr>
        </a:p>
      </dgm:t>
    </dgm:pt>
    <dgm:pt modelId="{44083ACA-AFE5-44F5-9DDF-7C179D426035}" type="sibTrans" cxnId="{56CBBE8F-8081-454E-8155-51BA22C1226A}">
      <dgm:prSet/>
      <dgm:spPr/>
      <dgm:t>
        <a:bodyPr/>
        <a:lstStyle/>
        <a:p>
          <a:endParaRPr lang="es-CO" sz="1800">
            <a:latin typeface="Montserrat" pitchFamily="2" charset="77"/>
          </a:endParaRPr>
        </a:p>
      </dgm:t>
    </dgm:pt>
    <dgm:pt modelId="{01E591C0-63E3-457A-BC86-B074E03D4E8F}" type="pres">
      <dgm:prSet presAssocID="{F1FF6131-382C-4553-8D15-BC19F8D35970}" presName="Name0" presStyleCnt="0">
        <dgm:presLayoutVars>
          <dgm:chMax val="1"/>
          <dgm:chPref val="1"/>
          <dgm:dir/>
          <dgm:animOne val="branch"/>
          <dgm:animLvl val="lvl"/>
        </dgm:presLayoutVars>
      </dgm:prSet>
      <dgm:spPr/>
    </dgm:pt>
    <dgm:pt modelId="{91C3EB3B-3448-4A93-964B-8754311C7F95}" type="pres">
      <dgm:prSet presAssocID="{E4C90D97-A296-4902-82FE-401779292A46}" presName="textCenter" presStyleLbl="node1" presStyleIdx="0" presStyleCnt="7" custScaleX="150099" custScaleY="70417" custLinFactNeighborX="2022" custLinFactNeighborY="-95036"/>
      <dgm:spPr/>
    </dgm:pt>
    <dgm:pt modelId="{37E7AF62-0CBA-4FD4-8E05-E3F9F996E1EB}" type="pres">
      <dgm:prSet presAssocID="{E4C90D97-A296-4902-82FE-401779292A46}" presName="cycle_1" presStyleCnt="0"/>
      <dgm:spPr/>
    </dgm:pt>
    <dgm:pt modelId="{D0279BA8-FD43-4D38-998E-6ABD6C2C549A}" type="pres">
      <dgm:prSet presAssocID="{9FC4BB01-4A64-4E2B-8C3F-FB06029FE9DA}" presName="childCenter1" presStyleLbl="node1" presStyleIdx="1" presStyleCnt="7" custLinFactNeighborX="-99363" custLinFactNeighborY="31846"/>
      <dgm:spPr/>
    </dgm:pt>
    <dgm:pt modelId="{FC772273-5A73-44EB-84C5-18D6BDDBE295}" type="pres">
      <dgm:prSet presAssocID="{1AC4925A-BEEE-4F91-B9DF-15501ECBEEB3}" presName="Name144" presStyleLbl="parChTrans1D2" presStyleIdx="0" presStyleCnt="3"/>
      <dgm:spPr/>
    </dgm:pt>
    <dgm:pt modelId="{24AF8615-54D9-4C4A-A4B2-75AD7948641B}" type="pres">
      <dgm:prSet presAssocID="{E4C90D97-A296-4902-82FE-401779292A46}" presName="cycle_2" presStyleCnt="0"/>
      <dgm:spPr/>
    </dgm:pt>
    <dgm:pt modelId="{ACF62601-A298-4B49-97E1-C900A933732E}" type="pres">
      <dgm:prSet presAssocID="{F8AC103A-74BA-4EB5-970F-20102CFF2DF4}" presName="childCenter2" presStyleLbl="node1" presStyleIdx="2" presStyleCnt="7" custScaleX="136148" custScaleY="106101" custLinFactNeighborX="-53340" custLinFactNeighborY="-41189"/>
      <dgm:spPr/>
    </dgm:pt>
    <dgm:pt modelId="{917E4C5B-379A-45C9-A7C8-9FB8596FC672}" type="pres">
      <dgm:prSet presAssocID="{BCCDF5B7-3189-44FE-A519-3236920BF22D}" presName="Name221" presStyleLbl="parChTrans1D2" presStyleIdx="1" presStyleCnt="3"/>
      <dgm:spPr/>
    </dgm:pt>
    <dgm:pt modelId="{74CC656B-C08A-40B7-A795-6313C3473257}" type="pres">
      <dgm:prSet presAssocID="{E4C90D97-A296-4902-82FE-401779292A46}" presName="cycle_3" presStyleCnt="0"/>
      <dgm:spPr/>
    </dgm:pt>
    <dgm:pt modelId="{32CA4A36-60C2-4266-95A1-B6F2AF9C89D6}" type="pres">
      <dgm:prSet presAssocID="{B0AFDE4B-D799-4349-8B77-4734F048A1E3}" presName="childCenter3" presStyleLbl="node1" presStyleIdx="3" presStyleCnt="7" custScaleX="210450" custScaleY="133258" custLinFactNeighborX="49746" custLinFactNeighborY="5528"/>
      <dgm:spPr/>
    </dgm:pt>
    <dgm:pt modelId="{0596833C-5BB5-486E-ABA9-F57FDC4AAEA4}" type="pres">
      <dgm:prSet presAssocID="{FCB9BAC4-3353-453B-AADA-442BEB2B0109}" presName="Name285" presStyleLbl="parChTrans1D3" presStyleIdx="0" presStyleCnt="3"/>
      <dgm:spPr/>
    </dgm:pt>
    <dgm:pt modelId="{6D7E1366-D6A4-4B07-9497-4CB17B1A7484}" type="pres">
      <dgm:prSet presAssocID="{43C43BD1-0FA1-4D22-AA03-C5DDEC47DB89}" presName="text3" presStyleLbl="node1" presStyleIdx="4" presStyleCnt="7" custRadScaleRad="272520" custRadScaleInc="-94184">
        <dgm:presLayoutVars>
          <dgm:bulletEnabled val="1"/>
        </dgm:presLayoutVars>
      </dgm:prSet>
      <dgm:spPr/>
    </dgm:pt>
    <dgm:pt modelId="{66A4B85B-3760-43E1-BEB7-A0BF4F561513}" type="pres">
      <dgm:prSet presAssocID="{9A7FB351-51CA-49E9-ADCC-9D5B65E163DA}" presName="Name285" presStyleLbl="parChTrans1D3" presStyleIdx="1" presStyleCnt="3"/>
      <dgm:spPr/>
    </dgm:pt>
    <dgm:pt modelId="{A5FC44EA-9B99-4422-B076-494587CC60E5}" type="pres">
      <dgm:prSet presAssocID="{DA8D8EFF-49E4-40EF-8F2F-A1354978BD3B}" presName="text3" presStyleLbl="node1" presStyleIdx="5" presStyleCnt="7" custRadScaleRad="40643" custRadScaleInc="13920">
        <dgm:presLayoutVars>
          <dgm:bulletEnabled val="1"/>
        </dgm:presLayoutVars>
      </dgm:prSet>
      <dgm:spPr/>
    </dgm:pt>
    <dgm:pt modelId="{B02EFCC3-A610-43F2-BCE7-4EA65CFD43B8}" type="pres">
      <dgm:prSet presAssocID="{FFFDAAD0-4740-46C0-A568-210C1E52391B}" presName="Name285" presStyleLbl="parChTrans1D3" presStyleIdx="2" presStyleCnt="3"/>
      <dgm:spPr/>
    </dgm:pt>
    <dgm:pt modelId="{CB1B9E42-E608-442E-B3D7-0A19ABAD3108}" type="pres">
      <dgm:prSet presAssocID="{D33AFE38-9695-4FD2-88D1-89FC64C1F876}" presName="text3" presStyleLbl="node1" presStyleIdx="6" presStyleCnt="7" custScaleX="124481" custRadScaleRad="270748" custRadScaleInc="171299">
        <dgm:presLayoutVars>
          <dgm:bulletEnabled val="1"/>
        </dgm:presLayoutVars>
      </dgm:prSet>
      <dgm:spPr/>
    </dgm:pt>
    <dgm:pt modelId="{2BC240E6-1345-407D-810F-669D3838FB21}" type="pres">
      <dgm:prSet presAssocID="{A236294C-740E-427C-B6C6-1B3553F07D2C}" presName="Name288" presStyleLbl="parChTrans1D2" presStyleIdx="2" presStyleCnt="3"/>
      <dgm:spPr/>
    </dgm:pt>
  </dgm:ptLst>
  <dgm:cxnLst>
    <dgm:cxn modelId="{112EFD01-0C9A-4A89-9197-EEAD9C25E3EE}" type="presOf" srcId="{F8AC103A-74BA-4EB5-970F-20102CFF2DF4}" destId="{ACF62601-A298-4B49-97E1-C900A933732E}" srcOrd="0" destOrd="0" presId="urn:microsoft.com/office/officeart/2008/layout/RadialCluster"/>
    <dgm:cxn modelId="{86CBA81C-B0FA-443E-B67E-0924466F9CD4}" type="presOf" srcId="{FFFDAAD0-4740-46C0-A568-210C1E52391B}" destId="{B02EFCC3-A610-43F2-BCE7-4EA65CFD43B8}" srcOrd="0" destOrd="0" presId="urn:microsoft.com/office/officeart/2008/layout/RadialCluster"/>
    <dgm:cxn modelId="{02DDDA20-EF5E-4D1C-A8EC-3A475B4D40E7}" type="presOf" srcId="{43C43BD1-0FA1-4D22-AA03-C5DDEC47DB89}" destId="{6D7E1366-D6A4-4B07-9497-4CB17B1A7484}" srcOrd="0" destOrd="0" presId="urn:microsoft.com/office/officeart/2008/layout/RadialCluster"/>
    <dgm:cxn modelId="{6AB46B27-FF1C-40A9-AD84-F3266BF19097}" type="presOf" srcId="{1AC4925A-BEEE-4F91-B9DF-15501ECBEEB3}" destId="{FC772273-5A73-44EB-84C5-18D6BDDBE295}" srcOrd="0" destOrd="0" presId="urn:microsoft.com/office/officeart/2008/layout/RadialCluster"/>
    <dgm:cxn modelId="{77237329-A1F5-4261-8AE6-E08D459ED109}" type="presOf" srcId="{BCCDF5B7-3189-44FE-A519-3236920BF22D}" destId="{917E4C5B-379A-45C9-A7C8-9FB8596FC672}" srcOrd="0" destOrd="0" presId="urn:microsoft.com/office/officeart/2008/layout/RadialCluster"/>
    <dgm:cxn modelId="{2DC1542C-2F5F-4EE5-B1FB-B83D5F2F986B}" type="presOf" srcId="{A236294C-740E-427C-B6C6-1B3553F07D2C}" destId="{2BC240E6-1345-407D-810F-669D3838FB21}" srcOrd="0" destOrd="0" presId="urn:microsoft.com/office/officeart/2008/layout/RadialCluster"/>
    <dgm:cxn modelId="{AD83A92E-7640-49D3-B44E-E89EA4F5C843}" type="presOf" srcId="{B0AFDE4B-D799-4349-8B77-4734F048A1E3}" destId="{32CA4A36-60C2-4266-95A1-B6F2AF9C89D6}" srcOrd="0" destOrd="0" presId="urn:microsoft.com/office/officeart/2008/layout/RadialCluster"/>
    <dgm:cxn modelId="{86437164-8D08-460D-A1BB-5C58B7E132B2}" srcId="{B0AFDE4B-D799-4349-8B77-4734F048A1E3}" destId="{DA8D8EFF-49E4-40EF-8F2F-A1354978BD3B}" srcOrd="1" destOrd="0" parTransId="{9A7FB351-51CA-49E9-ADCC-9D5B65E163DA}" sibTransId="{A75249B6-5A1C-4F8C-AF2A-289A7001DB1E}"/>
    <dgm:cxn modelId="{EF99724E-AFBF-4A82-968A-4C9555904453}" srcId="{E4C90D97-A296-4902-82FE-401779292A46}" destId="{B0AFDE4B-D799-4349-8B77-4734F048A1E3}" srcOrd="2" destOrd="0" parTransId="{A236294C-740E-427C-B6C6-1B3553F07D2C}" sibTransId="{B78D5D5B-04E1-4166-A88B-CB78C75C20E9}"/>
    <dgm:cxn modelId="{5F620C50-AAC5-4884-B480-F18944B39BDE}" type="presOf" srcId="{9A7FB351-51CA-49E9-ADCC-9D5B65E163DA}" destId="{66A4B85B-3760-43E1-BEB7-A0BF4F561513}" srcOrd="0" destOrd="0" presId="urn:microsoft.com/office/officeart/2008/layout/RadialCluster"/>
    <dgm:cxn modelId="{49338276-A4AE-4E2E-8E81-C26B78983706}" srcId="{E4C90D97-A296-4902-82FE-401779292A46}" destId="{9FC4BB01-4A64-4E2B-8C3F-FB06029FE9DA}" srcOrd="0" destOrd="0" parTransId="{1AC4925A-BEEE-4F91-B9DF-15501ECBEEB3}" sibTransId="{DD11E1AC-D0CB-40F9-A00D-D5C2E2EAD711}"/>
    <dgm:cxn modelId="{48F58376-1DE0-4658-87E9-D04ED705FFFA}" type="presOf" srcId="{F1FF6131-382C-4553-8D15-BC19F8D35970}" destId="{01E591C0-63E3-457A-BC86-B074E03D4E8F}" srcOrd="0" destOrd="0" presId="urn:microsoft.com/office/officeart/2008/layout/RadialCluster"/>
    <dgm:cxn modelId="{B7E90157-EA75-4E1C-8F8B-6147DF5746F3}" type="presOf" srcId="{DA8D8EFF-49E4-40EF-8F2F-A1354978BD3B}" destId="{A5FC44EA-9B99-4422-B076-494587CC60E5}" srcOrd="0" destOrd="0" presId="urn:microsoft.com/office/officeart/2008/layout/RadialCluster"/>
    <dgm:cxn modelId="{2B063479-E1F3-48CD-A6E6-26D4EE4D236B}" srcId="{E4C90D97-A296-4902-82FE-401779292A46}" destId="{F8AC103A-74BA-4EB5-970F-20102CFF2DF4}" srcOrd="1" destOrd="0" parTransId="{BCCDF5B7-3189-44FE-A519-3236920BF22D}" sibTransId="{ADD61809-9DEF-49B8-98B0-58B09BD2E858}"/>
    <dgm:cxn modelId="{09D9215A-D958-45FB-BF91-10D6AC376EEA}" type="presOf" srcId="{FCB9BAC4-3353-453B-AADA-442BEB2B0109}" destId="{0596833C-5BB5-486E-ABA9-F57FDC4AAEA4}" srcOrd="0" destOrd="0" presId="urn:microsoft.com/office/officeart/2008/layout/RadialCluster"/>
    <dgm:cxn modelId="{56CBBE8F-8081-454E-8155-51BA22C1226A}" srcId="{B0AFDE4B-D799-4349-8B77-4734F048A1E3}" destId="{D33AFE38-9695-4FD2-88D1-89FC64C1F876}" srcOrd="2" destOrd="0" parTransId="{FFFDAAD0-4740-46C0-A568-210C1E52391B}" sibTransId="{44083ACA-AFE5-44F5-9DDF-7C179D426035}"/>
    <dgm:cxn modelId="{97808C9B-F07C-495C-BC2B-E453C0A1AB5D}" srcId="{F1FF6131-382C-4553-8D15-BC19F8D35970}" destId="{E4C90D97-A296-4902-82FE-401779292A46}" srcOrd="0" destOrd="0" parTransId="{22B78DDF-E211-4391-8121-4FA6A898EE0A}" sibTransId="{BF5D62A1-786A-47AE-83F3-5C911A459D41}"/>
    <dgm:cxn modelId="{2DFDA8E6-425B-487A-8830-2671106F4A60}" srcId="{B0AFDE4B-D799-4349-8B77-4734F048A1E3}" destId="{43C43BD1-0FA1-4D22-AA03-C5DDEC47DB89}" srcOrd="0" destOrd="0" parTransId="{FCB9BAC4-3353-453B-AADA-442BEB2B0109}" sibTransId="{234A6F06-6E44-45F5-874F-98275396AD4F}"/>
    <dgm:cxn modelId="{697189EC-8776-4A6A-BA41-74A6F89FE268}" type="presOf" srcId="{D33AFE38-9695-4FD2-88D1-89FC64C1F876}" destId="{CB1B9E42-E608-442E-B3D7-0A19ABAD3108}" srcOrd="0" destOrd="0" presId="urn:microsoft.com/office/officeart/2008/layout/RadialCluster"/>
    <dgm:cxn modelId="{4B1923F2-48C0-4FD7-9E24-FE4650123EAE}" type="presOf" srcId="{E4C90D97-A296-4902-82FE-401779292A46}" destId="{91C3EB3B-3448-4A93-964B-8754311C7F95}" srcOrd="0" destOrd="0" presId="urn:microsoft.com/office/officeart/2008/layout/RadialCluster"/>
    <dgm:cxn modelId="{4090FFF8-C40E-4B3D-B36B-C52F5DAB72CB}" type="presOf" srcId="{9FC4BB01-4A64-4E2B-8C3F-FB06029FE9DA}" destId="{D0279BA8-FD43-4D38-998E-6ABD6C2C549A}" srcOrd="0" destOrd="0" presId="urn:microsoft.com/office/officeart/2008/layout/RadialCluster"/>
    <dgm:cxn modelId="{97CCCFA3-3139-4B18-9066-C66B43D84531}" type="presParOf" srcId="{01E591C0-63E3-457A-BC86-B074E03D4E8F}" destId="{91C3EB3B-3448-4A93-964B-8754311C7F95}" srcOrd="0" destOrd="0" presId="urn:microsoft.com/office/officeart/2008/layout/RadialCluster"/>
    <dgm:cxn modelId="{B9A3EB6A-F636-4947-99B2-951E1CEBB270}" type="presParOf" srcId="{01E591C0-63E3-457A-BC86-B074E03D4E8F}" destId="{37E7AF62-0CBA-4FD4-8E05-E3F9F996E1EB}" srcOrd="1" destOrd="0" presId="urn:microsoft.com/office/officeart/2008/layout/RadialCluster"/>
    <dgm:cxn modelId="{A3B584C6-61E4-4F05-A56C-09AAF38E8961}" type="presParOf" srcId="{37E7AF62-0CBA-4FD4-8E05-E3F9F996E1EB}" destId="{D0279BA8-FD43-4D38-998E-6ABD6C2C549A}" srcOrd="0" destOrd="0" presId="urn:microsoft.com/office/officeart/2008/layout/RadialCluster"/>
    <dgm:cxn modelId="{9AB0B4FD-04B5-4B54-A6D7-A7D9A78927C2}" type="presParOf" srcId="{01E591C0-63E3-457A-BC86-B074E03D4E8F}" destId="{FC772273-5A73-44EB-84C5-18D6BDDBE295}" srcOrd="2" destOrd="0" presId="urn:microsoft.com/office/officeart/2008/layout/RadialCluster"/>
    <dgm:cxn modelId="{B6146082-C20E-48CC-9A59-CB23B26E562B}" type="presParOf" srcId="{01E591C0-63E3-457A-BC86-B074E03D4E8F}" destId="{24AF8615-54D9-4C4A-A4B2-75AD7948641B}" srcOrd="3" destOrd="0" presId="urn:microsoft.com/office/officeart/2008/layout/RadialCluster"/>
    <dgm:cxn modelId="{819C3645-ED17-4EA5-BBE0-7D569820C297}" type="presParOf" srcId="{24AF8615-54D9-4C4A-A4B2-75AD7948641B}" destId="{ACF62601-A298-4B49-97E1-C900A933732E}" srcOrd="0" destOrd="0" presId="urn:microsoft.com/office/officeart/2008/layout/RadialCluster"/>
    <dgm:cxn modelId="{EFDDC320-8688-4166-AA2A-83F2A655276D}" type="presParOf" srcId="{01E591C0-63E3-457A-BC86-B074E03D4E8F}" destId="{917E4C5B-379A-45C9-A7C8-9FB8596FC672}" srcOrd="4" destOrd="0" presId="urn:microsoft.com/office/officeart/2008/layout/RadialCluster"/>
    <dgm:cxn modelId="{D1CA8866-E532-451C-B735-C5F4AE001CC6}" type="presParOf" srcId="{01E591C0-63E3-457A-BC86-B074E03D4E8F}" destId="{74CC656B-C08A-40B7-A795-6313C3473257}" srcOrd="5" destOrd="0" presId="urn:microsoft.com/office/officeart/2008/layout/RadialCluster"/>
    <dgm:cxn modelId="{495FE73B-ADE2-4F01-841A-6233FF06405B}" type="presParOf" srcId="{74CC656B-C08A-40B7-A795-6313C3473257}" destId="{32CA4A36-60C2-4266-95A1-B6F2AF9C89D6}" srcOrd="0" destOrd="0" presId="urn:microsoft.com/office/officeart/2008/layout/RadialCluster"/>
    <dgm:cxn modelId="{7BA007A5-88C3-4D82-98C9-0C91AB3B7C5D}" type="presParOf" srcId="{74CC656B-C08A-40B7-A795-6313C3473257}" destId="{0596833C-5BB5-486E-ABA9-F57FDC4AAEA4}" srcOrd="1" destOrd="0" presId="urn:microsoft.com/office/officeart/2008/layout/RadialCluster"/>
    <dgm:cxn modelId="{A5604B08-3A7D-4D91-85DF-08C6673C9744}" type="presParOf" srcId="{74CC656B-C08A-40B7-A795-6313C3473257}" destId="{6D7E1366-D6A4-4B07-9497-4CB17B1A7484}" srcOrd="2" destOrd="0" presId="urn:microsoft.com/office/officeart/2008/layout/RadialCluster"/>
    <dgm:cxn modelId="{7467511A-BE36-4AF1-BD1B-57ABD9AA212C}" type="presParOf" srcId="{74CC656B-C08A-40B7-A795-6313C3473257}" destId="{66A4B85B-3760-43E1-BEB7-A0BF4F561513}" srcOrd="3" destOrd="0" presId="urn:microsoft.com/office/officeart/2008/layout/RadialCluster"/>
    <dgm:cxn modelId="{890A99FA-498D-4A81-9FEB-0BACB8DAC2B6}" type="presParOf" srcId="{74CC656B-C08A-40B7-A795-6313C3473257}" destId="{A5FC44EA-9B99-4422-B076-494587CC60E5}" srcOrd="4" destOrd="0" presId="urn:microsoft.com/office/officeart/2008/layout/RadialCluster"/>
    <dgm:cxn modelId="{1BD56D15-A0F3-463F-86AC-6E47576CD44C}" type="presParOf" srcId="{74CC656B-C08A-40B7-A795-6313C3473257}" destId="{B02EFCC3-A610-43F2-BCE7-4EA65CFD43B8}" srcOrd="5" destOrd="0" presId="urn:microsoft.com/office/officeart/2008/layout/RadialCluster"/>
    <dgm:cxn modelId="{E4CFAF9D-C338-4905-8B41-ADC70D4AB182}" type="presParOf" srcId="{74CC656B-C08A-40B7-A795-6313C3473257}" destId="{CB1B9E42-E608-442E-B3D7-0A19ABAD3108}" srcOrd="6" destOrd="0" presId="urn:microsoft.com/office/officeart/2008/layout/RadialCluster"/>
    <dgm:cxn modelId="{C4E7D235-3BC1-40B9-B1C8-9F33950B4193}" type="presParOf" srcId="{01E591C0-63E3-457A-BC86-B074E03D4E8F}" destId="{2BC240E6-1345-407D-810F-669D3838FB21}" srcOrd="6" destOrd="0" presId="urn:microsoft.com/office/officeart/2008/layout/RadialCluster"/>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FF9CF01-6D0A-40A9-969A-45ABCF70E28E}">
      <dsp:nvSpPr>
        <dsp:cNvPr id="0" name=""/>
        <dsp:cNvSpPr/>
      </dsp:nvSpPr>
      <dsp:spPr>
        <a:xfrm rot="21300000">
          <a:off x="856639" y="1047339"/>
          <a:ext cx="6014178" cy="526172"/>
        </a:xfrm>
        <a:prstGeom prst="mathMinus">
          <a:avLst/>
        </a:prstGeom>
        <a:solidFill>
          <a:srgbClr val="152B48"/>
        </a:soli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dsp:style>
    </dsp:sp>
    <dsp:sp modelId="{6D307B81-D19E-4FDD-9EB0-2EE87EAA3F8E}">
      <dsp:nvSpPr>
        <dsp:cNvPr id="0" name=""/>
        <dsp:cNvSpPr/>
      </dsp:nvSpPr>
      <dsp:spPr>
        <a:xfrm>
          <a:off x="927294" y="131042"/>
          <a:ext cx="2318237" cy="1048340"/>
        </a:xfrm>
        <a:prstGeom prst="downArrow">
          <a:avLst/>
        </a:prstGeom>
        <a:solidFill>
          <a:srgbClr val="00AAA7"/>
        </a:soli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sp>
    <dsp:sp modelId="{4DBE25E7-75C4-431F-9472-0772C57F037A}">
      <dsp:nvSpPr>
        <dsp:cNvPr id="0" name=""/>
        <dsp:cNvSpPr/>
      </dsp:nvSpPr>
      <dsp:spPr>
        <a:xfrm>
          <a:off x="3541413" y="0"/>
          <a:ext cx="3581064" cy="110075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8016" tIns="128016" rIns="128016" bIns="128016" numCol="1" spcCol="1270" anchor="ctr" anchorCtr="0">
          <a:noAutofit/>
        </a:bodyPr>
        <a:lstStyle/>
        <a:p>
          <a:pPr marL="0" lvl="0" indent="0" algn="ctr" defTabSz="800100">
            <a:lnSpc>
              <a:spcPct val="90000"/>
            </a:lnSpc>
            <a:spcBef>
              <a:spcPct val="0"/>
            </a:spcBef>
            <a:spcAft>
              <a:spcPct val="35000"/>
            </a:spcAft>
            <a:buNone/>
          </a:pPr>
          <a:r>
            <a:rPr lang="es-CO" sz="1800" kern="1200" dirty="0">
              <a:solidFill>
                <a:srgbClr val="152B48"/>
              </a:solidFill>
              <a:latin typeface="Montserrat" panose="00000500000000000000" pitchFamily="50" charset="0"/>
            </a:rPr>
            <a:t>Identificar fetos en los que una intervención oportuna evitará la muerte o resultados neurológicos adversos.</a:t>
          </a:r>
        </a:p>
        <a:p>
          <a:pPr marL="0" lvl="0" indent="0" algn="ctr" defTabSz="800100">
            <a:lnSpc>
              <a:spcPct val="90000"/>
            </a:lnSpc>
            <a:spcBef>
              <a:spcPct val="0"/>
            </a:spcBef>
            <a:spcAft>
              <a:spcPct val="35000"/>
            </a:spcAft>
            <a:buNone/>
          </a:pPr>
          <a:endParaRPr lang="es-CO" sz="1800" kern="1200" dirty="0">
            <a:solidFill>
              <a:srgbClr val="152B48"/>
            </a:solidFill>
            <a:latin typeface="Montserrat" panose="00000500000000000000" pitchFamily="50" charset="0"/>
          </a:endParaRPr>
        </a:p>
      </dsp:txBody>
      <dsp:txXfrm>
        <a:off x="3541413" y="0"/>
        <a:ext cx="3581064" cy="1100757"/>
      </dsp:txXfrm>
    </dsp:sp>
    <dsp:sp modelId="{606AC52A-B378-48D8-9906-46B31E9C2C2B}">
      <dsp:nvSpPr>
        <dsp:cNvPr id="0" name=""/>
        <dsp:cNvSpPr/>
      </dsp:nvSpPr>
      <dsp:spPr>
        <a:xfrm>
          <a:off x="4481925" y="1441468"/>
          <a:ext cx="2318237" cy="1048340"/>
        </a:xfrm>
        <a:prstGeom prst="upArrow">
          <a:avLst/>
        </a:prstGeom>
        <a:solidFill>
          <a:srgbClr val="00AAA7"/>
        </a:soli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sp>
    <dsp:sp modelId="{71F93DAB-2E18-4743-A8E9-EC274BB53B75}">
      <dsp:nvSpPr>
        <dsp:cNvPr id="0" name=""/>
        <dsp:cNvSpPr/>
      </dsp:nvSpPr>
      <dsp:spPr>
        <a:xfrm>
          <a:off x="1159118" y="1520093"/>
          <a:ext cx="2472786" cy="110075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8016" tIns="128016" rIns="128016" bIns="128016" numCol="1" spcCol="1270" anchor="ctr" anchorCtr="0">
          <a:noAutofit/>
        </a:bodyPr>
        <a:lstStyle/>
        <a:p>
          <a:pPr marL="0" lvl="0" indent="0" algn="ctr" defTabSz="800100">
            <a:lnSpc>
              <a:spcPct val="90000"/>
            </a:lnSpc>
            <a:spcBef>
              <a:spcPct val="0"/>
            </a:spcBef>
            <a:spcAft>
              <a:spcPct val="35000"/>
            </a:spcAft>
            <a:buNone/>
          </a:pPr>
          <a:r>
            <a:rPr lang="es-CO" sz="1800" kern="1200" dirty="0">
              <a:solidFill>
                <a:srgbClr val="152B48"/>
              </a:solidFill>
              <a:latin typeface="Montserrat" panose="00000500000000000000" pitchFamily="50" charset="0"/>
            </a:rPr>
            <a:t>Parto prematuro iatrogénico.</a:t>
          </a:r>
        </a:p>
      </dsp:txBody>
      <dsp:txXfrm>
        <a:off x="1159118" y="1520093"/>
        <a:ext cx="2472786" cy="110075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BC240E6-1345-407D-810F-669D3838FB21}">
      <dsp:nvSpPr>
        <dsp:cNvPr id="0" name=""/>
        <dsp:cNvSpPr/>
      </dsp:nvSpPr>
      <dsp:spPr>
        <a:xfrm rot="5422994">
          <a:off x="5299166" y="3568547"/>
          <a:ext cx="1632464" cy="0"/>
        </a:xfrm>
        <a:custGeom>
          <a:avLst/>
          <a:gdLst/>
          <a:ahLst/>
          <a:cxnLst/>
          <a:rect l="0" t="0" r="0" b="0"/>
          <a:pathLst>
            <a:path>
              <a:moveTo>
                <a:pt x="0" y="0"/>
              </a:moveTo>
              <a:lnTo>
                <a:pt x="1632464" y="0"/>
              </a:lnTo>
            </a:path>
          </a:pathLst>
        </a:custGeom>
        <a:noFill/>
        <a:ln w="12700" cap="flat" cmpd="sng" algn="ctr">
          <a:solidFill>
            <a:schemeClr val="accent1">
              <a:tint val="9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17E4C5B-379A-45C9-A7C8-9FB8596FC672}">
      <dsp:nvSpPr>
        <dsp:cNvPr id="0" name=""/>
        <dsp:cNvSpPr/>
      </dsp:nvSpPr>
      <dsp:spPr>
        <a:xfrm rot="5417811">
          <a:off x="6008202" y="2865142"/>
          <a:ext cx="225618" cy="0"/>
        </a:xfrm>
        <a:custGeom>
          <a:avLst/>
          <a:gdLst/>
          <a:ahLst/>
          <a:cxnLst/>
          <a:rect l="0" t="0" r="0" b="0"/>
          <a:pathLst>
            <a:path>
              <a:moveTo>
                <a:pt x="0" y="0"/>
              </a:moveTo>
              <a:lnTo>
                <a:pt x="225618" y="0"/>
              </a:lnTo>
            </a:path>
          </a:pathLst>
        </a:custGeom>
        <a:noFill/>
        <a:ln w="12700" cap="flat" cmpd="sng" algn="ctr">
          <a:solidFill>
            <a:schemeClr val="accent1">
              <a:tint val="9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FC772273-5A73-44EB-84C5-18D6BDDBE295}">
      <dsp:nvSpPr>
        <dsp:cNvPr id="0" name=""/>
        <dsp:cNvSpPr/>
      </dsp:nvSpPr>
      <dsp:spPr>
        <a:xfrm rot="10815056">
          <a:off x="3270284" y="2253894"/>
          <a:ext cx="1809593" cy="0"/>
        </a:xfrm>
        <a:custGeom>
          <a:avLst/>
          <a:gdLst/>
          <a:ahLst/>
          <a:cxnLst/>
          <a:rect l="0" t="0" r="0" b="0"/>
          <a:pathLst>
            <a:path>
              <a:moveTo>
                <a:pt x="0" y="0"/>
              </a:moveTo>
              <a:lnTo>
                <a:pt x="1809593" y="0"/>
              </a:lnTo>
            </a:path>
          </a:pathLst>
        </a:custGeom>
        <a:noFill/>
        <a:ln w="12700" cap="flat" cmpd="sng" algn="ctr">
          <a:solidFill>
            <a:schemeClr val="accent1">
              <a:tint val="9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1C3EB3B-3448-4A93-964B-8754311C7F95}">
      <dsp:nvSpPr>
        <dsp:cNvPr id="0" name=""/>
        <dsp:cNvSpPr/>
      </dsp:nvSpPr>
      <dsp:spPr>
        <a:xfrm>
          <a:off x="5079869" y="1772527"/>
          <a:ext cx="2088530" cy="979806"/>
        </a:xfrm>
        <a:prstGeom prst="roundRect">
          <a:avLst/>
        </a:prstGeom>
        <a:solidFill>
          <a:srgbClr val="152B48"/>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800100">
            <a:lnSpc>
              <a:spcPct val="90000"/>
            </a:lnSpc>
            <a:spcBef>
              <a:spcPct val="0"/>
            </a:spcBef>
            <a:spcAft>
              <a:spcPct val="35000"/>
            </a:spcAft>
            <a:buNone/>
          </a:pPr>
          <a:r>
            <a:rPr lang="es-CO" sz="1800" kern="1200" dirty="0">
              <a:latin typeface="Montserrat" pitchFamily="2" charset="77"/>
            </a:rPr>
            <a:t>Persiste sin movimientos.</a:t>
          </a:r>
        </a:p>
      </dsp:txBody>
      <dsp:txXfrm>
        <a:off x="5127699" y="1820357"/>
        <a:ext cx="1992870" cy="884146"/>
      </dsp:txXfrm>
    </dsp:sp>
    <dsp:sp modelId="{D0279BA8-FD43-4D38-998E-6ABD6C2C549A}">
      <dsp:nvSpPr>
        <dsp:cNvPr id="0" name=""/>
        <dsp:cNvSpPr/>
      </dsp:nvSpPr>
      <dsp:spPr>
        <a:xfrm>
          <a:off x="2338031" y="1781759"/>
          <a:ext cx="932261" cy="932261"/>
        </a:xfrm>
        <a:prstGeom prst="roundRect">
          <a:avLst/>
        </a:prstGeom>
        <a:solidFill>
          <a:srgbClr val="152B48"/>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800100">
            <a:lnSpc>
              <a:spcPct val="90000"/>
            </a:lnSpc>
            <a:spcBef>
              <a:spcPct val="0"/>
            </a:spcBef>
            <a:spcAft>
              <a:spcPct val="35000"/>
            </a:spcAft>
            <a:buNone/>
          </a:pPr>
          <a:r>
            <a:rPr lang="es-CO" sz="1800" kern="1200" dirty="0">
              <a:latin typeface="Montserrat" pitchFamily="2" charset="77"/>
            </a:rPr>
            <a:t>NST.</a:t>
          </a:r>
        </a:p>
      </dsp:txBody>
      <dsp:txXfrm>
        <a:off x="2383540" y="1827268"/>
        <a:ext cx="841243" cy="841243"/>
      </dsp:txXfrm>
    </dsp:sp>
    <dsp:sp modelId="{ACF62601-A298-4B49-97E1-C900A933732E}">
      <dsp:nvSpPr>
        <dsp:cNvPr id="0" name=""/>
        <dsp:cNvSpPr/>
      </dsp:nvSpPr>
      <dsp:spPr>
        <a:xfrm>
          <a:off x="5483237" y="2977949"/>
          <a:ext cx="1269255" cy="989138"/>
        </a:xfrm>
        <a:prstGeom prst="roundRect">
          <a:avLst/>
        </a:prstGeom>
        <a:solidFill>
          <a:srgbClr val="152B48"/>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800100">
            <a:lnSpc>
              <a:spcPct val="90000"/>
            </a:lnSpc>
            <a:spcBef>
              <a:spcPct val="0"/>
            </a:spcBef>
            <a:spcAft>
              <a:spcPct val="35000"/>
            </a:spcAft>
            <a:buNone/>
          </a:pPr>
          <a:r>
            <a:rPr lang="es-CO" sz="1800" kern="1200" dirty="0">
              <a:latin typeface="Montserrat" pitchFamily="2" charset="77"/>
            </a:rPr>
            <a:t>PBF</a:t>
          </a:r>
        </a:p>
        <a:p>
          <a:pPr marL="0" lvl="0" indent="0" algn="ctr" defTabSz="800100">
            <a:lnSpc>
              <a:spcPct val="90000"/>
            </a:lnSpc>
            <a:spcBef>
              <a:spcPct val="0"/>
            </a:spcBef>
            <a:spcAft>
              <a:spcPct val="35000"/>
            </a:spcAft>
            <a:buNone/>
          </a:pPr>
          <a:r>
            <a:rPr lang="es-CO" sz="1800" kern="1200" dirty="0">
              <a:latin typeface="Montserrat" pitchFamily="2" charset="77"/>
            </a:rPr>
            <a:t>&lt;24 hrs.</a:t>
          </a:r>
        </a:p>
      </dsp:txBody>
      <dsp:txXfrm>
        <a:off x="5531523" y="3026235"/>
        <a:ext cx="1172683" cy="892566"/>
      </dsp:txXfrm>
    </dsp:sp>
    <dsp:sp modelId="{32CA4A36-60C2-4266-95A1-B6F2AF9C89D6}">
      <dsp:nvSpPr>
        <dsp:cNvPr id="0" name=""/>
        <dsp:cNvSpPr/>
      </dsp:nvSpPr>
      <dsp:spPr>
        <a:xfrm>
          <a:off x="5124812" y="4384761"/>
          <a:ext cx="1961944" cy="1242313"/>
        </a:xfrm>
        <a:prstGeom prst="roundRect">
          <a:avLst/>
        </a:prstGeom>
        <a:solidFill>
          <a:srgbClr val="152B48"/>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800100">
            <a:lnSpc>
              <a:spcPct val="90000"/>
            </a:lnSpc>
            <a:spcBef>
              <a:spcPct val="0"/>
            </a:spcBef>
            <a:spcAft>
              <a:spcPct val="35000"/>
            </a:spcAft>
            <a:buNone/>
          </a:pPr>
          <a:r>
            <a:rPr lang="es-CO" sz="1800" kern="1200" dirty="0">
              <a:latin typeface="Montserrat" pitchFamily="2" charset="77"/>
            </a:rPr>
            <a:t>Persiste sin movimientos.</a:t>
          </a:r>
        </a:p>
      </dsp:txBody>
      <dsp:txXfrm>
        <a:off x="5185457" y="4445406"/>
        <a:ext cx="1840654" cy="1121023"/>
      </dsp:txXfrm>
    </dsp:sp>
    <dsp:sp modelId="{0596833C-5BB5-486E-ABA9-F57FDC4AAEA4}">
      <dsp:nvSpPr>
        <dsp:cNvPr id="0" name=""/>
        <dsp:cNvSpPr/>
      </dsp:nvSpPr>
      <dsp:spPr>
        <a:xfrm rot="110186">
          <a:off x="7086451" y="5056407"/>
          <a:ext cx="1188030" cy="0"/>
        </a:xfrm>
        <a:custGeom>
          <a:avLst/>
          <a:gdLst/>
          <a:ahLst/>
          <a:cxnLst/>
          <a:rect l="0" t="0" r="0" b="0"/>
          <a:pathLst>
            <a:path>
              <a:moveTo>
                <a:pt x="0" y="0"/>
              </a:moveTo>
              <a:lnTo>
                <a:pt x="1188030" y="0"/>
              </a:lnTo>
            </a:path>
          </a:pathLst>
        </a:custGeom>
        <a:noFill/>
        <a:ln w="12700" cap="flat" cmpd="sng" algn="ctr">
          <a:solidFill>
            <a:schemeClr val="accent1">
              <a:tint val="7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6D7E1366-D6A4-4B07-9497-4CB17B1A7484}">
      <dsp:nvSpPr>
        <dsp:cNvPr id="0" name=""/>
        <dsp:cNvSpPr/>
      </dsp:nvSpPr>
      <dsp:spPr>
        <a:xfrm>
          <a:off x="8274176" y="4624257"/>
          <a:ext cx="932261" cy="932261"/>
        </a:xfrm>
        <a:prstGeom prst="roundRect">
          <a:avLst/>
        </a:prstGeom>
        <a:solidFill>
          <a:srgbClr val="152B48"/>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800100">
            <a:lnSpc>
              <a:spcPct val="90000"/>
            </a:lnSpc>
            <a:spcBef>
              <a:spcPct val="0"/>
            </a:spcBef>
            <a:spcAft>
              <a:spcPct val="35000"/>
            </a:spcAft>
            <a:buNone/>
          </a:pPr>
          <a:r>
            <a:rPr lang="es-CO" sz="1800" kern="1200" dirty="0">
              <a:latin typeface="Montserrat" pitchFamily="2" charset="77"/>
            </a:rPr>
            <a:t>&gt;39.</a:t>
          </a:r>
        </a:p>
      </dsp:txBody>
      <dsp:txXfrm>
        <a:off x="8319685" y="4669766"/>
        <a:ext cx="841243" cy="841243"/>
      </dsp:txXfrm>
    </dsp:sp>
    <dsp:sp modelId="{66A4B85B-3760-43E1-BEB7-A0BF4F561513}">
      <dsp:nvSpPr>
        <dsp:cNvPr id="0" name=""/>
        <dsp:cNvSpPr/>
      </dsp:nvSpPr>
      <dsp:spPr>
        <a:xfrm rot="10701420">
          <a:off x="4475613" y="5043364"/>
          <a:ext cx="649332" cy="0"/>
        </a:xfrm>
        <a:custGeom>
          <a:avLst/>
          <a:gdLst/>
          <a:ahLst/>
          <a:cxnLst/>
          <a:rect l="0" t="0" r="0" b="0"/>
          <a:pathLst>
            <a:path>
              <a:moveTo>
                <a:pt x="0" y="0"/>
              </a:moveTo>
              <a:lnTo>
                <a:pt x="649332" y="0"/>
              </a:lnTo>
            </a:path>
          </a:pathLst>
        </a:custGeom>
        <a:noFill/>
        <a:ln w="12700" cap="flat" cmpd="sng" algn="ctr">
          <a:solidFill>
            <a:schemeClr val="accent1">
              <a:tint val="7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A5FC44EA-9B99-4422-B076-494587CC60E5}">
      <dsp:nvSpPr>
        <dsp:cNvPr id="0" name=""/>
        <dsp:cNvSpPr/>
      </dsp:nvSpPr>
      <dsp:spPr>
        <a:xfrm>
          <a:off x="3543485" y="4599912"/>
          <a:ext cx="932261" cy="932261"/>
        </a:xfrm>
        <a:prstGeom prst="roundRect">
          <a:avLst/>
        </a:prstGeom>
        <a:solidFill>
          <a:srgbClr val="152B48"/>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800100">
            <a:lnSpc>
              <a:spcPct val="90000"/>
            </a:lnSpc>
            <a:spcBef>
              <a:spcPct val="0"/>
            </a:spcBef>
            <a:spcAft>
              <a:spcPct val="35000"/>
            </a:spcAft>
            <a:buNone/>
          </a:pPr>
          <a:r>
            <a:rPr lang="es-CO" sz="1800" kern="1200" dirty="0">
              <a:latin typeface="Montserrat" pitchFamily="2" charset="77"/>
            </a:rPr>
            <a:t>37-39.</a:t>
          </a:r>
        </a:p>
      </dsp:txBody>
      <dsp:txXfrm>
        <a:off x="3588994" y="4645421"/>
        <a:ext cx="841243" cy="841243"/>
      </dsp:txXfrm>
    </dsp:sp>
    <dsp:sp modelId="{B02EFCC3-A610-43F2-BCE7-4EA65CFD43B8}">
      <dsp:nvSpPr>
        <dsp:cNvPr id="0" name=""/>
        <dsp:cNvSpPr/>
      </dsp:nvSpPr>
      <dsp:spPr>
        <a:xfrm rot="19810648">
          <a:off x="7020461" y="4194638"/>
          <a:ext cx="1001213" cy="0"/>
        </a:xfrm>
        <a:custGeom>
          <a:avLst/>
          <a:gdLst/>
          <a:ahLst/>
          <a:cxnLst/>
          <a:rect l="0" t="0" r="0" b="0"/>
          <a:pathLst>
            <a:path>
              <a:moveTo>
                <a:pt x="0" y="0"/>
              </a:moveTo>
              <a:lnTo>
                <a:pt x="1001213" y="0"/>
              </a:lnTo>
            </a:path>
          </a:pathLst>
        </a:custGeom>
        <a:noFill/>
        <a:ln w="12700" cap="flat" cmpd="sng" algn="ctr">
          <a:solidFill>
            <a:schemeClr val="accent1">
              <a:tint val="7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B1B9E42-E608-442E-B3D7-0A19ABAD3108}">
      <dsp:nvSpPr>
        <dsp:cNvPr id="0" name=""/>
        <dsp:cNvSpPr/>
      </dsp:nvSpPr>
      <dsp:spPr>
        <a:xfrm>
          <a:off x="7955379" y="3146936"/>
          <a:ext cx="1160488" cy="932261"/>
        </a:xfrm>
        <a:prstGeom prst="roundRect">
          <a:avLst/>
        </a:prstGeom>
        <a:solidFill>
          <a:srgbClr val="152B48"/>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800100">
            <a:lnSpc>
              <a:spcPct val="90000"/>
            </a:lnSpc>
            <a:spcBef>
              <a:spcPct val="0"/>
            </a:spcBef>
            <a:spcAft>
              <a:spcPct val="35000"/>
            </a:spcAft>
            <a:buNone/>
          </a:pPr>
          <a:r>
            <a:rPr lang="es-CO" sz="1800" kern="1200" dirty="0">
              <a:latin typeface="Montserrat" pitchFamily="2" charset="77"/>
            </a:rPr>
            <a:t>&lt;37.</a:t>
          </a:r>
        </a:p>
      </dsp:txBody>
      <dsp:txXfrm>
        <a:off x="8000888" y="3192445"/>
        <a:ext cx="1069470" cy="841243"/>
      </dsp:txXfrm>
    </dsp:sp>
  </dsp:spTree>
</dsp:drawing>
</file>

<file path=ppt/diagrams/layout1.xml><?xml version="1.0" encoding="utf-8"?>
<dgm:layoutDef xmlns:dgm="http://schemas.openxmlformats.org/drawingml/2006/diagram" xmlns:a="http://schemas.openxmlformats.org/drawingml/2006/main" uniqueId="urn:microsoft.com/office/officeart/2005/8/layout/arrow3">
  <dgm:title val=""/>
  <dgm:desc val=""/>
  <dgm:catLst>
    <dgm:cat type="relationship" pri="5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Lst>
      <dgm:cxnLst>
        <dgm:cxn modelId="3" srcId="0" destId="1" srcOrd="0" destOrd="0"/>
        <dgm:cxn modelId="4" srcId="0" destId="2" srcOrd="1" destOrd="0"/>
      </dgm:cxnLst>
      <dgm:bg/>
      <dgm:whole/>
    </dgm:dataModel>
  </dgm:clrData>
  <dgm:layoutNode name="compositeShape">
    <dgm:varLst>
      <dgm:chMax val="2"/>
      <dgm:dir/>
      <dgm:resizeHandles val="exact"/>
    </dgm:varLst>
    <dgm:alg type="composite">
      <dgm:param type="horzAlign" val="none"/>
      <dgm:param type="vertAlign" val="none"/>
    </dgm:alg>
    <dgm:shape xmlns:r="http://schemas.openxmlformats.org/officeDocument/2006/relationships" r:blip="">
      <dgm:adjLst/>
    </dgm:shape>
    <dgm:presOf/>
    <dgm:choose name="Name0">
      <dgm:if name="Name1" func="var" arg="dir" op="equ" val="norm">
        <dgm:choose name="Name2">
          <dgm:if name="Name3" axis="ch" ptType="node" func="cnt" op="gte" val="2">
            <dgm:constrLst>
              <dgm:constr type="w" for="ch" forName="divider" refType="w"/>
              <dgm:constr type="h" for="ch" forName="divider" refType="w" fact="0.2"/>
              <dgm:constr type="h" for="ch" forName="divider" refType="h" op="gte" fact="0.2"/>
              <dgm:constr type="h" for="ch" forName="divider" refType="h" op="lte" fact="0.4"/>
              <dgm:constr type="ctrX" for="ch" forName="divider" refType="w" fact="0.5"/>
              <dgm:constr type="ctrY" for="ch" forName="divider" refType="h" fact="0.5"/>
              <dgm:constr type="w" for="ch" forName="downArrow" refType="w" fact="0.3"/>
              <dgm:constr type="h" for="ch" forName="downArrow" refType="h" fact="0.4"/>
              <dgm:constr type="l" for="ch" forName="downArrow" refType="w" fact="0.1"/>
              <dgm:constr type="t" for="ch" forName="downArrow" refType="h" fact="0.05"/>
              <dgm:constr type="lOff" for="ch" forName="downArrow" refType="w" fact="0.02"/>
              <dgm:constr type="w" for="ch" forName="downArrowText" refType="w" fact="0.32"/>
              <dgm:constr type="h" for="ch" forName="downArrowText" refType="h" fact="0.42"/>
              <dgm:constr type="t" for="ch" forName="downArrowText"/>
              <dgm:constr type="r" for="ch" forName="downArrowText" refType="w" fact="0.85"/>
              <dgm:constr type="w" for="ch" forName="upArrow" refType="w" fact="0.3"/>
              <dgm:constr type="h" for="ch" forName="upArrow" refType="h" fact="0.4"/>
              <dgm:constr type="b" for="ch" forName="upArrow" refType="h" fact="0.95"/>
              <dgm:constr type="r" for="ch" forName="upArrow" refType="w" fact="0.9"/>
              <dgm:constr type="rOff" for="ch" forName="upArrow" refType="w" fact="-0.02"/>
              <dgm:constr type="w" for="ch" forName="upArrowText" refType="w" fact="0.32"/>
              <dgm:constr type="h" for="ch" forName="upArrowText" refType="h" fact="0.42"/>
              <dgm:constr type="b" for="ch" forName="upArrowText" refType="h"/>
              <dgm:constr type="l" for="ch" forName="upArrowText" refType="w" fact="0.15"/>
              <dgm:constr type="primFontSz" for="ch" ptType="node" op="equ" val="65"/>
            </dgm:constrLst>
          </dgm:if>
          <dgm:else name="Name4">
            <dgm:constrLst>
              <dgm:constr type="w" for="ch" forName="downArrow" refType="w" fact="0.4"/>
              <dgm:constr type="h" for="ch" forName="downArrow" refType="h" fact="0.8"/>
              <dgm:constr type="l" for="ch" forName="downArrow" refType="w" fact="0.02"/>
              <dgm:constr type="t" for="ch" forName="downArrow" refType="h" fact="0.05"/>
              <dgm:constr type="lOff" for="ch" forName="downArrow" refType="w" fact="0.02"/>
              <dgm:constr type="w" for="ch" forName="downArrowText" refType="w" fact="0.5"/>
              <dgm:constr type="h" for="ch" forName="downArrowText" refType="h"/>
              <dgm:constr type="t" for="ch" forName="downArrowText"/>
              <dgm:constr type="r" for="ch" forName="downArrowText" refType="w"/>
              <dgm:constr type="primFontSz" for="ch" ptType="node" op="equ" val="65"/>
            </dgm:constrLst>
          </dgm:else>
        </dgm:choose>
      </dgm:if>
      <dgm:else name="Name5">
        <dgm:choose name="Name6">
          <dgm:if name="Name7" axis="ch" ptType="node" func="cnt" op="gte" val="2">
            <dgm:constrLst>
              <dgm:constr type="w" for="ch" forName="divider" refType="w"/>
              <dgm:constr type="h" for="ch" forName="divider" refType="w" fact="0.2"/>
              <dgm:constr type="h" for="ch" forName="divider" refType="h" op="gte" fact="0.2"/>
              <dgm:constr type="h" for="ch" forName="divider" refType="h" op="lte" fact="0.4"/>
              <dgm:constr type="ctrX" for="ch" forName="divider" refType="w" fact="0.5"/>
              <dgm:constr type="ctrY" for="ch" forName="divider" refType="h" fact="0.5"/>
              <dgm:constr type="w" for="ch" forName="downArrow" refType="w" fact="0.3"/>
              <dgm:constr type="h" for="ch" forName="downArrow" refType="h" fact="0.4"/>
              <dgm:constr type="r" for="ch" forName="downArrow" refType="w" fact="0.9"/>
              <dgm:constr type="t" for="ch" forName="downArrow" refType="h" fact="0.05"/>
              <dgm:constr type="rOff" for="ch" forName="downArrow" refType="w" fact="-0.02"/>
              <dgm:constr type="w" for="ch" forName="downArrowText" refType="w" fact="0.32"/>
              <dgm:constr type="h" for="ch" forName="downArrowText" refType="h" fact="0.42"/>
              <dgm:constr type="t" for="ch" forName="downArrowText"/>
              <dgm:constr type="l" for="ch" forName="downArrowText" refType="w" fact="0.15"/>
              <dgm:constr type="w" for="ch" forName="upArrow" refType="w" fact="0.3"/>
              <dgm:constr type="h" for="ch" forName="upArrow" refType="h" fact="0.4"/>
              <dgm:constr type="b" for="ch" forName="upArrow" refType="h" fact="0.95"/>
              <dgm:constr type="l" for="ch" forName="upArrow" refType="w" fact="0.1"/>
              <dgm:constr type="lOff" for="ch" forName="upArrow" refType="w" fact="0.02"/>
              <dgm:constr type="w" for="ch" forName="upArrowText" refType="w" fact="0.32"/>
              <dgm:constr type="h" for="ch" forName="upArrowText" refType="h" fact="0.42"/>
              <dgm:constr type="b" for="ch" forName="upArrowText" refType="h"/>
              <dgm:constr type="r" for="ch" forName="upArrowText" refType="w" fact="0.85"/>
              <dgm:constr type="primFontSz" for="ch" ptType="node" op="equ" val="65"/>
            </dgm:constrLst>
          </dgm:if>
          <dgm:else name="Name8">
            <dgm:constrLst>
              <dgm:constr type="w" for="ch" forName="downArrow" refType="w" fact="0.4"/>
              <dgm:constr type="h" for="ch" forName="downArrow" refType="h" fact="0.8"/>
              <dgm:constr type="r" for="ch" forName="downArrow" refType="w" fact="0.98"/>
              <dgm:constr type="t" for="ch" forName="downArrow" refType="h" fact="0.05"/>
              <dgm:constr type="rOff" for="ch" forName="downArrow" refType="w" fact="-0.02"/>
              <dgm:constr type="w" for="ch" forName="downArrowText" refType="w" fact="0.5"/>
              <dgm:constr type="h" for="ch" forName="downArrowText" refType="h"/>
              <dgm:constr type="t" for="ch" forName="downArrowText"/>
              <dgm:constr type="l" for="ch" forName="downArrowText"/>
              <dgm:constr type="primFontSz" for="ch" ptType="node" op="equ" val="65"/>
            </dgm:constrLst>
          </dgm:else>
        </dgm:choose>
      </dgm:else>
    </dgm:choose>
    <dgm:ruleLst/>
    <dgm:choose name="Name9">
      <dgm:if name="Name10" axis="ch" ptType="node" func="cnt" op="gte" val="2">
        <dgm:layoutNode name="divider" styleLbl="fgShp">
          <dgm:alg type="sp"/>
          <dgm:choose name="Name11">
            <dgm:if name="Name12" func="var" arg="dir" op="equ" val="norm">
              <dgm:shape xmlns:r="http://schemas.openxmlformats.org/officeDocument/2006/relationships" rot="-5" type="mathMinus" r:blip="">
                <dgm:adjLst/>
              </dgm:shape>
            </dgm:if>
            <dgm:else name="Name13">
              <dgm:shape xmlns:r="http://schemas.openxmlformats.org/officeDocument/2006/relationships" rot="5" type="mathMinus" r:blip="">
                <dgm:adjLst/>
              </dgm:shape>
            </dgm:else>
          </dgm:choose>
          <dgm:presOf/>
          <dgm:constrLst/>
          <dgm:ruleLst/>
        </dgm:layoutNode>
      </dgm:if>
      <dgm:else name="Name14"/>
    </dgm:choose>
    <dgm:forEach name="Name15" axis="ch" ptType="node" cnt="1">
      <dgm:layoutNode name="downArrow" styleLbl="node1">
        <dgm:alg type="sp"/>
        <dgm:shape xmlns:r="http://schemas.openxmlformats.org/officeDocument/2006/relationships" type="downArrow" r:blip="">
          <dgm:adjLst/>
        </dgm:shape>
        <dgm:presOf/>
        <dgm:constrLst/>
        <dgm:ruleLst/>
      </dgm:layoutNode>
      <dgm:layoutNode name="downArrowText" styleLbl="revTx">
        <dgm:varLst>
          <dgm:bulletEnabled val="1"/>
        </dgm:varLst>
        <dgm:alg type="tx">
          <dgm:param type="txAnchorVertCh" val="mid"/>
        </dgm:alg>
        <dgm:shape xmlns:r="http://schemas.openxmlformats.org/officeDocument/2006/relationships" type="rect" r:blip="">
          <dgm:adjLst/>
        </dgm:shape>
        <dgm:presOf axis="desOrSelf" ptType="node"/>
        <dgm:constrLst/>
        <dgm:ruleLst>
          <dgm:rule type="primFontSz" val="5" fact="NaN" max="NaN"/>
        </dgm:ruleLst>
      </dgm:layoutNode>
    </dgm:forEach>
    <dgm:forEach name="Name16" axis="ch" ptType="node" st="2" cnt="1">
      <dgm:layoutNode name="upArrow" styleLbl="node1">
        <dgm:alg type="sp"/>
        <dgm:shape xmlns:r="http://schemas.openxmlformats.org/officeDocument/2006/relationships" type="upArrow" r:blip="">
          <dgm:adjLst/>
        </dgm:shape>
        <dgm:presOf/>
        <dgm:constrLst/>
        <dgm:ruleLst/>
      </dgm:layoutNode>
      <dgm:layoutNode name="upArrowText" styleLbl="revTx">
        <dgm:varLst>
          <dgm:bulletEnabled val="1"/>
        </dgm:varLst>
        <dgm:alg type="tx">
          <dgm:param type="txAnchorVertCh" val="mid"/>
        </dgm:alg>
        <dgm:shape xmlns:r="http://schemas.openxmlformats.org/officeDocument/2006/relationships" type="rect" r:blip="">
          <dgm:adjLst/>
        </dgm:shape>
        <dgm:presOf axis="desOrSelf" ptType="node"/>
        <dgm:constrLst/>
        <dgm:ruleLst>
          <dgm:rule type="primFontSz" val="5" fact="NaN" max="NaN"/>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8/layout/RadialCluster">
  <dgm:title val=""/>
  <dgm:desc val=""/>
  <dgm:catLst>
    <dgm:cat type="relationship" pri="19500"/>
    <dgm:cat type="cycle" pri="15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useDef="1">
    <dgm:dataModel>
      <dgm:ptLst/>
      <dgm:bg/>
      <dgm:whole/>
    </dgm:dataModel>
  </dgm:styleData>
  <dgm:clrData useDef="1">
    <dgm:dataModel>
      <dgm:ptLst/>
      <dgm:bg/>
      <dgm:whole/>
    </dgm:dataModel>
  </dgm:clrData>
  <dgm:layoutNode name="Name0">
    <dgm:varLst>
      <dgm:chMax val="1"/>
      <dgm:chPref val="1"/>
      <dgm:dir/>
      <dgm:animOne val="branch"/>
      <dgm:animLvl val="lvl"/>
    </dgm:varLst>
    <dgm:alg type="composite">
      <dgm:param type="ar" val="1.00"/>
    </dgm:alg>
    <dgm:shape xmlns:r="http://schemas.openxmlformats.org/officeDocument/2006/relationships" r:blip="">
      <dgm:adjLst/>
    </dgm:shape>
    <dgm:choose name="Name1">
      <dgm:if name="Name2" func="var" arg="dir" op="equ" val="norm">
        <dgm:choose name="Name3">
          <dgm:if name="Name4" axis="ch ch" ptType="node node" cnt="1 0" func="cnt" op="equ" val="1">
            <dgm:constrLst>
              <dgm:constr type="l" for="ch" forName="textCenter"/>
              <dgm:constr type="ctrY" for="ch" forName="textCenter" refType="h" fact="0.5"/>
              <dgm:constr type="w" for="ch" forName="textCenter" refType="w" fact="0.32"/>
              <dgm:constr type="h" for="ch" forName="textCenter" refType="w" refFor="ch" refForName="textCenter"/>
              <dgm:constr type="r" for="ch" forName="cycle_1" refType="w"/>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5" axis="ch ch" ptType="node node" cnt="1 0"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6" axis="ch ch" ptType="node node" cnt="1 0" func="cnt" op="equ" val="3">
            <dgm:choose name="Name7">
              <dgm:if name="Name8" axis="ch ch ch" ptType="node node node" st="1 2 0" cnt="1 1 0" func="cnt" op="equ" val="1">
                <dgm:choose name="Name9">
                  <dgm:if name="Name10"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12">
                <dgm:choose name="Name13">
                  <dgm:if name="Name14"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5">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16" axis="ch ch" ptType="node node" cnt="1 0"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r" for="ch" forName="cycle_2" refType="w"/>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l" for="ch" forName="cycle_4"/>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17" axis="ch ch" ptType="node node" cnt="1 0"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24"/>
              <dgm:constr type="w" for="ch" forName="cycle_2" refType="w" fact="0.33"/>
              <dgm:constr type="h" for="ch" forName="cycle_2" refType="w" refFor="ch" refForName="cycle_2"/>
              <dgm:constr type="r" for="ch" forName="cycle_3" refType="w" fact="0.89"/>
              <dgm:constr type="b" for="ch" forName="cycle_3" refType="h"/>
              <dgm:constr type="w" for="ch" forName="cycle_3" refType="w" fact="0.33"/>
              <dgm:constr type="h" for="ch" forName="cycle_3" refType="w" refFor="ch" refForName="cycle_3"/>
              <dgm:constr type="l" for="ch" forName="cycle_4" refType="w" fact="0.11"/>
              <dgm:constr type="b" for="ch" forName="cycle_4" refType="h"/>
              <dgm:constr type="w" for="ch" forName="cycle_4" refType="w" fact="0.33"/>
              <dgm:constr type="h" for="ch" forName="cycle_4" refType="w" refFor="ch" refForName="cycle_4"/>
              <dgm:constr type="l" for="ch" forName="cycle_5"/>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18" axis="ch ch" ptType="node node" cnt="1 0"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17"/>
              <dgm:constr type="w" for="ch" forName="cycle_2" refType="w" fact="0.33"/>
              <dgm:constr type="h" for="ch" forName="cycle_2" refType="w" refFor="ch" refForName="cycle_2"/>
              <dgm:constr type="r" for="ch" forName="cycle_3" refType="w"/>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l" for="ch" forName="cycle_5"/>
              <dgm:constr type="b" for="ch" forName="cycle_5" refType="h" fact="0.83"/>
              <dgm:constr type="w" for="ch" forName="cycle_5" refType="w" fact="0.33"/>
              <dgm:constr type="h" for="ch" forName="cycle_5" refType="w" refFor="ch" refForName="cycle_5"/>
              <dgm:constr type="l" for="ch" forName="cycle_6"/>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19">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r" for="ch" forName="cycle_2" refType="w" fact="0.938"/>
              <dgm:constr type="t" for="ch" forName="cycle_2" refType="h" fact="0.141"/>
              <dgm:constr type="w" for="ch" forName="cycle_2" refType="w" fact="0.263"/>
              <dgm:constr type="h" for="ch" forName="cycle_2" refType="w" refFor="ch" refForName="cycle_2"/>
              <dgm:constr type="r" for="ch" forName="cycle_3" refType="w"/>
              <dgm:constr type="b" for="ch" forName="cycle_3" refType="h" fact="0.74"/>
              <dgm:constr type="w" for="ch" forName="cycle_3" refType="w" fact="0.263"/>
              <dgm:constr type="h" for="ch" forName="cycle_3" refType="w" refFor="ch" refForName="cycle_3"/>
              <dgm:constr type="r" for="ch" forName="cycle_4" refType="w" fact="0.8"/>
              <dgm:constr type="b" for="ch" forName="cycle_4" refType="h"/>
              <dgm:constr type="w" for="ch" forName="cycle_4" refType="w" fact="0.263"/>
              <dgm:constr type="h" for="ch" forName="cycle_4" refType="w" refFor="ch" refForName="cycle_4"/>
              <dgm:constr type="l" for="ch" forName="cycle_5" refType="w" fact="0.2"/>
              <dgm:constr type="b" for="ch" forName="cycle_5" refType="h"/>
              <dgm:constr type="w" for="ch" forName="cycle_5" refType="w" fact="0.263"/>
              <dgm:constr type="h" for="ch" forName="cycle_5" refType="w" refFor="ch" refForName="cycle_5"/>
              <dgm:constr type="l" for="ch" forName="cycle_6"/>
              <dgm:constr type="b" for="ch" forName="cycle_6" refType="h" fact="0.74"/>
              <dgm:constr type="w" for="ch" forName="cycle_6" refType="w" fact="0.263"/>
              <dgm:constr type="h" for="ch" forName="cycle_6" refType="w" refFor="ch" refForName="cycle_6"/>
              <dgm:constr type="l" for="ch" forName="cycle_7" refType="w" fact="0.062"/>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if>
      <dgm:else name="Name20">
        <dgm:choose name="Name21">
          <dgm:if name="Name22" axis="ch ch" ptType="node node" func="cnt" op="equ" val="1">
            <dgm:constrLst>
              <dgm:constr type="r" for="ch" forName="textCenter" refType="w"/>
              <dgm:constr type="ctrY" for="ch" forName="textCenter" refType="h" fact="0.5"/>
              <dgm:constr type="w" for="ch" forName="textCenter" refType="w" fact="0.32"/>
              <dgm:constr type="h" for="ch" forName="textCenter" refType="w" refFor="ch" refForName="textCenter"/>
              <dgm:constr type="l" for="ch" forName="cycle_1"/>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23" axis="ch ch" ptType="node node"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24" axis="ch ch" ptType="node node" func="cnt" op="equ" val="3">
            <dgm:choose name="Name25">
              <dgm:if name="Name26" axis="ch ch ch" ptType="node node node" st="1 2 0" cnt="1 1 0" func="cnt" op="equ" val="1">
                <dgm:choose name="Name27">
                  <dgm:if name="Name28"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29">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30">
                <dgm:choose name="Name31">
                  <dgm:if name="Name32"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33">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34" axis="ch ch" ptType="node node"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l" for="ch" forName="cycle_2"/>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r" for="ch" forName="cycle_4" refType="w"/>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35" axis="ch ch" ptType="node node"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24"/>
              <dgm:constr type="w" for="ch" forName="cycle_2" refType="w" fact="0.33"/>
              <dgm:constr type="h" for="ch" forName="cycle_2" refType="w" refFor="ch" refForName="cycle_2"/>
              <dgm:constr type="l" for="ch" forName="cycle_3" refType="w" fact="0.11"/>
              <dgm:constr type="b" for="ch" forName="cycle_3" refType="h"/>
              <dgm:constr type="w" for="ch" forName="cycle_3" refType="w" fact="0.33"/>
              <dgm:constr type="h" for="ch" forName="cycle_3" refType="w" refFor="ch" refForName="cycle_3"/>
              <dgm:constr type="r" for="ch" forName="cycle_4" refType="w" fact="0.89"/>
              <dgm:constr type="b" for="ch" forName="cycle_4" refType="h"/>
              <dgm:constr type="w" for="ch" forName="cycle_4" refType="w" fact="0.33"/>
              <dgm:constr type="h" for="ch" forName="cycle_4" refType="w" refFor="ch" refForName="cycle_4"/>
              <dgm:constr type="r" for="ch" forName="cycle_5" refType="w"/>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36" axis="ch ch" ptType="node node"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17"/>
              <dgm:constr type="w" for="ch" forName="cycle_2" refType="w" fact="0.33"/>
              <dgm:constr type="h" for="ch" forName="cycle_2" refType="w" refFor="ch" refForName="cycle_2"/>
              <dgm:constr type="l" for="ch" forName="cycle_3"/>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r" for="ch" forName="cycle_5" refType="w"/>
              <dgm:constr type="b" for="ch" forName="cycle_5" refType="h" fact="0.83"/>
              <dgm:constr type="w" for="ch" forName="cycle_5" refType="w" fact="0.33"/>
              <dgm:constr type="h" for="ch" forName="cycle_5" refType="w" refFor="ch" refForName="cycle_5"/>
              <dgm:constr type="r" for="ch" forName="cycle_6" refType="w"/>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37">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l" for="ch" forName="cycle_2" refType="w" fact="0.062"/>
              <dgm:constr type="t" for="ch" forName="cycle_2" refType="h" fact="0.141"/>
              <dgm:constr type="w" for="ch" forName="cycle_2" refType="w" fact="0.263"/>
              <dgm:constr type="h" for="ch" forName="cycle_2" refType="w" refFor="ch" refForName="cycle_2"/>
              <dgm:constr type="l" for="ch" forName="cycle_3"/>
              <dgm:constr type="b" for="ch" forName="cycle_3" refType="h" fact="0.74"/>
              <dgm:constr type="w" for="ch" forName="cycle_3" refType="w" fact="0.263"/>
              <dgm:constr type="h" for="ch" forName="cycle_3" refType="w" refFor="ch" refForName="cycle_3"/>
              <dgm:constr type="l" for="ch" forName="cycle_4" refType="w" fact="0.2"/>
              <dgm:constr type="b" for="ch" forName="cycle_4" refType="h"/>
              <dgm:constr type="w" for="ch" forName="cycle_4" refType="w" fact="0.263"/>
              <dgm:constr type="h" for="ch" forName="cycle_4" refType="w" refFor="ch" refForName="cycle_4"/>
              <dgm:constr type="r" for="ch" forName="cycle_5" refType="w" fact="0.8"/>
              <dgm:constr type="b" for="ch" forName="cycle_5" refType="h"/>
              <dgm:constr type="w" for="ch" forName="cycle_5" refType="w" fact="0.263"/>
              <dgm:constr type="h" for="ch" forName="cycle_5" refType="w" refFor="ch" refForName="cycle_5"/>
              <dgm:constr type="r" for="ch" forName="cycle_6" refType="w"/>
              <dgm:constr type="b" for="ch" forName="cycle_6" refType="h" fact="0.74"/>
              <dgm:constr type="w" for="ch" forName="cycle_6" refType="w" fact="0.263"/>
              <dgm:constr type="h" for="ch" forName="cycle_6" refType="w" refFor="ch" refForName="cycle_6"/>
              <dgm:constr type="r" for="ch" forName="cycle_7" refType="w" fact="0.938"/>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else>
    </dgm:choose>
    <dgm:forEach name="Name38" axis="ch" ptType="node" cnt="1">
      <dgm:choose name="Name39">
        <dgm:if name="Name40" axis="des" func="maxDepth" op="lte" val="1">
          <dgm:layoutNode name="singleCycle">
            <dgm:choose name="Name41">
              <dgm:if name="Name42" axis="ch" ptType="node" func="cnt" op="equ" val="1">
                <dgm:choose name="Name43">
                  <dgm:if name="Name44" func="var" arg="dir" op="equ" val="norm">
                    <dgm:alg type="cycle">
                      <dgm:param type="stAng" val="90"/>
                      <dgm:param type="ctrShpMap" val="fNode"/>
                    </dgm:alg>
                  </dgm:if>
                  <dgm:else name="Name45">
                    <dgm:alg type="cycle">
                      <dgm:param type="stAng" val="-90"/>
                      <dgm:param type="spanAng" val="-360"/>
                      <dgm:param type="ctrShpMap" val="fNode"/>
                    </dgm:alg>
                  </dgm:else>
                </dgm:choose>
              </dgm:if>
              <dgm:else name="Name46">
                <dgm:choose name="Name47">
                  <dgm:if name="Name48" func="var" arg="dir" op="equ" val="norm">
                    <dgm:alg type="cycle">
                      <dgm:param type="ctrShpMap" val="fNode"/>
                    </dgm:alg>
                  </dgm:if>
                  <dgm:else name="Name49">
                    <dgm:alg type="cycle">
                      <dgm:param type="spanAng" val="-360"/>
                      <dgm:param type="ctrShpMap" val="fNode"/>
                    </dgm:alg>
                  </dgm:else>
                </dgm:choose>
              </dgm:else>
            </dgm:choose>
            <dgm:shape xmlns:r="http://schemas.openxmlformats.org/officeDocument/2006/relationships" r:blip="">
              <dgm:adjLst/>
            </dgm:shape>
            <dgm:presOf/>
            <dgm:choose name="Name50">
              <dgm:if name="Name51" axis="ch" ptType="node" func="cnt" op="equ" val="0">
                <dgm:constrLst>
                  <dgm:constr type="w" for="ch" forName="singleCenter" refType="w"/>
                  <dgm:constr type="h" for="ch" forName="singleCenter" refType="w" refFor="ch" refForName="singleCenter"/>
                </dgm:constrLst>
              </dgm:if>
              <dgm:if name="Name52" axis="ch" ptType="node" func="cnt" op="equ" val="1">
                <dgm:constrLst>
                  <dgm:constr type="w" for="ch" forName="singleCenter" refType="w" fact="0.5"/>
                  <dgm:constr type="h" for="ch" forName="singleCenter" refType="w" refFor="ch" refForName="singleCenter"/>
                  <dgm:constr type="userS" for="ch" ptType="node" refType="w" refFor="ch" refForName="singleCenter" fact="0.67"/>
                </dgm:constrLst>
              </dgm:if>
              <dgm:else name="Name53">
                <dgm:constrLst>
                  <dgm:constr type="w" for="ch" forName="singleCenter" refType="w" fact="0.3"/>
                  <dgm:constr type="h" for="ch" forName="singleCenter" refType="w" refFor="ch" refForName="singleCenter"/>
                  <dgm:constr type="userS" for="ch" ptType="node" refType="w" refFor="ch" refForName="singleCenter" fact="0.67"/>
                </dgm:constrLst>
              </dgm:else>
            </dgm:choose>
            <dgm:layoutNode name="singleCenter" styleLbl="node1">
              <dgm:varLst>
                <dgm:chMax val="7"/>
                <dgm:chPref val="7"/>
              </dgm:varLst>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54" axis="ch" cnt="21">
              <dgm:forEach name="Name55" axis="self" ptType="parTrans">
                <dgm:layoutNode name="Name5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57" axis="self" ptType="node">
                <dgm:layoutNode name="text0"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layoutNode>
        </dgm:if>
        <dgm:else name="Name58">
          <dgm:layoutNode name="textCenter" styleLbl="node1">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choose name="Name59">
            <dgm:if name="Name60" axis="ch" ptType="node" func="cnt" op="gte" val="1">
              <dgm:layoutNode name="cycle_1">
                <dgm:choose name="Name61">
                  <dgm:if name="Name62" func="var" arg="dir" op="equ" val="norm">
                    <dgm:choose name="Name63">
                      <dgm:if name="Name64" axis="ch" ptType="node" func="cnt" op="equ" val="1">
                        <dgm:choose name="Name65">
                          <dgm:if name="Name66" axis="ch ch" ptType="node node" st="1 1" cnt="1 0" func="cnt" op="equ" val="1">
                            <dgm:alg type="cycle">
                              <dgm:param type="ctrShpMap" val="fNode"/>
                              <dgm:param type="stAng" val="90"/>
                            </dgm:alg>
                          </dgm:if>
                          <dgm:if name="Name67" axis="ch ch" ptType="node node" st="1 1" cnt="1 0" func="cnt" op="equ" val="2">
                            <dgm:alg type="cycle">
                              <dgm:param type="ctrShpMap" val="fNode"/>
                              <dgm:param type="stAng" val="45"/>
                              <dgm:param type="spanAng" val="90"/>
                            </dgm:alg>
                          </dgm:if>
                          <dgm:else name="Name68">
                            <dgm:alg type="cycle">
                              <dgm:param type="ctrShpMap" val="fNode"/>
                              <dgm:param type="stAng" val="0"/>
                              <dgm:param type="spanAng" val="180"/>
                            </dgm:alg>
                          </dgm:else>
                        </dgm:choose>
                      </dgm:if>
                      <dgm:if name="Name69" axis="ch" ptType="node" func="cnt" op="equ" val="2">
                        <dgm:choose name="Name70">
                          <dgm:if name="Name71" axis="ch ch" ptType="node node" st="1 1" cnt="1 0" func="cnt" op="equ" val="1">
                            <dgm:alg type="cycle">
                              <dgm:param type="ctrShpMap" val="fNode"/>
                              <dgm:param type="stAng" val="0"/>
                            </dgm:alg>
                          </dgm:if>
                          <dgm:if name="Name72" axis="ch ch" ptType="node node" st="1 1" cnt="1 0" func="cnt" op="equ" val="2">
                            <dgm:alg type="cycle">
                              <dgm:param type="ctrShpMap" val="fNode"/>
                              <dgm:param type="stAng" val="315"/>
                              <dgm:param type="spanAng" val="90"/>
                            </dgm:alg>
                          </dgm:if>
                          <dgm:else name="Name73">
                            <dgm:alg type="cycle">
                              <dgm:param type="ctrShpMap" val="fNode"/>
                              <dgm:param type="stAng" val="270"/>
                              <dgm:param type="spanAng" val="180"/>
                            </dgm:alg>
                          </dgm:else>
                        </dgm:choose>
                      </dgm:if>
                      <dgm:if name="Name74" axis="ch" ptType="node" func="cnt" op="equ" val="3">
                        <dgm:choose name="Name75">
                          <dgm:if name="Name76" axis="ch ch" ptType="node node" st="1 1" cnt="1 0" func="cnt" op="equ" val="1">
                            <dgm:alg type="cycle">
                              <dgm:param type="ctrShpMap" val="fNode"/>
                              <dgm:param type="stAng" val="0"/>
                            </dgm:alg>
                          </dgm:if>
                          <dgm:if name="Name77" axis="ch ch" ptType="node node" st="1 1" cnt="1 0" func="cnt" op="equ" val="2">
                            <dgm:alg type="cycle">
                              <dgm:param type="ctrShpMap" val="fNode"/>
                              <dgm:param type="stAng" val="315"/>
                              <dgm:param type="spanAng" val="90"/>
                            </dgm:alg>
                          </dgm:if>
                          <dgm:else name="Name78">
                            <dgm:alg type="cycle">
                              <dgm:param type="ctrShpMap" val="fNode"/>
                              <dgm:param type="stAng" val="270"/>
                              <dgm:param type="spanAng" val="180"/>
                            </dgm:alg>
                          </dgm:else>
                        </dgm:choose>
                      </dgm:if>
                      <dgm:if name="Name79" axis="ch" ptType="node" func="cnt" op="equ" val="4">
                        <dgm:choose name="Name80">
                          <dgm:if name="Name81" axis="ch ch" ptType="node node" st="1 1" cnt="1 0" func="cnt" op="equ" val="1">
                            <dgm:alg type="cycle">
                              <dgm:param type="ctrShpMap" val="fNode"/>
                              <dgm:param type="stAng" val="0"/>
                            </dgm:alg>
                          </dgm:if>
                          <dgm:if name="Name82" axis="ch ch" ptType="node node" st="1 1" cnt="1 0" func="cnt" op="equ" val="2">
                            <dgm:alg type="cycle">
                              <dgm:param type="ctrShpMap" val="fNode"/>
                              <dgm:param type="stAng" val="315"/>
                              <dgm:param type="spanAng" val="90"/>
                            </dgm:alg>
                          </dgm:if>
                          <dgm:else name="Name83">
                            <dgm:alg type="cycle">
                              <dgm:param type="ctrShpMap" val="fNode"/>
                              <dgm:param type="stAng" val="292.5"/>
                              <dgm:param type="spanAng" val="135"/>
                            </dgm:alg>
                          </dgm:else>
                        </dgm:choose>
                      </dgm:if>
                      <dgm:if name="Name84" axis="ch" ptType="node" func="cnt" op="equ" val="5">
                        <dgm:choose name="Name85">
                          <dgm:if name="Name86" axis="ch ch" ptType="node node" st="1 1" cnt="1 0" func="cnt" op="equ" val="1">
                            <dgm:alg type="cycle">
                              <dgm:param type="ctrShpMap" val="fNode"/>
                              <dgm:param type="stAng" val="0"/>
                            </dgm:alg>
                          </dgm:if>
                          <dgm:if name="Name87" axis="ch ch" ptType="node node" st="1 1" cnt="1 0" func="cnt" op="equ" val="2">
                            <dgm:alg type="cycle">
                              <dgm:param type="ctrShpMap" val="fNode"/>
                              <dgm:param type="stAng" val="315"/>
                              <dgm:param type="spanAng" val="90"/>
                            </dgm:alg>
                          </dgm:if>
                          <dgm:else name="Name88">
                            <dgm:alg type="cycle">
                              <dgm:param type="ctrShpMap" val="fNode"/>
                              <dgm:param type="stAng" val="0"/>
                              <dgm:param type="spanAng" val="360"/>
                            </dgm:alg>
                          </dgm:else>
                        </dgm:choose>
                      </dgm:if>
                      <dgm:if name="Name89" axis="ch" ptType="node" func="cnt" op="equ" val="6">
                        <dgm:choose name="Name90">
                          <dgm:if name="Name91" axis="ch ch" ptType="node node" st="1 1" cnt="1 0" func="cnt" op="equ" val="1">
                            <dgm:alg type="cycle">
                              <dgm:param type="ctrShpMap" val="fNode"/>
                              <dgm:param type="stAng" val="0"/>
                            </dgm:alg>
                          </dgm:if>
                          <dgm:if name="Name92" axis="ch ch" ptType="node node" st="1 1" cnt="1 0" func="cnt" op="equ" val="2">
                            <dgm:alg type="cycle">
                              <dgm:param type="ctrShpMap" val="fNode"/>
                              <dgm:param type="stAng" val="315"/>
                              <dgm:param type="spanAng" val="90"/>
                            </dgm:alg>
                          </dgm:if>
                          <dgm:else name="Name93">
                            <dgm:alg type="cycle">
                              <dgm:param type="ctrShpMap" val="fNode"/>
                              <dgm:param type="stAng" val="0"/>
                              <dgm:param type="spanAng" val="360"/>
                            </dgm:alg>
                          </dgm:else>
                        </dgm:choose>
                      </dgm:if>
                      <dgm:if name="Name94" axis="ch" ptType="node" func="cnt" op="gte" val="7">
                        <dgm:choose name="Name95">
                          <dgm:if name="Name96" axis="ch ch" ptType="node node" st="1 1" cnt="1 0" func="cnt" op="equ" val="1">
                            <dgm:alg type="cycle">
                              <dgm:param type="ctrShpMap" val="fNode"/>
                              <dgm:param type="stAng" val="0"/>
                            </dgm:alg>
                          </dgm:if>
                          <dgm:if name="Name97" axis="ch ch" ptType="node node" st="1 1" cnt="1 0" func="cnt" op="equ" val="2">
                            <dgm:alg type="cycle">
                              <dgm:param type="ctrShpMap" val="fNode"/>
                              <dgm:param type="stAng" val="315"/>
                              <dgm:param type="spanAng" val="90"/>
                            </dgm:alg>
                          </dgm:if>
                          <dgm:else name="Name98">
                            <dgm:alg type="cycle">
                              <dgm:param type="ctrShpMap" val="fNode"/>
                              <dgm:param type="stAng" val="0"/>
                              <dgm:param type="spanAng" val="360"/>
                            </dgm:alg>
                          </dgm:else>
                        </dgm:choose>
                      </dgm:if>
                      <dgm:else name="Name99"/>
                    </dgm:choose>
                  </dgm:if>
                  <dgm:else name="Name100">
                    <dgm:choose name="Name101">
                      <dgm:if name="Name102" axis="ch" ptType="node" func="cnt" op="equ" val="1">
                        <dgm:choose name="Name103">
                          <dgm:if name="Name104" axis="ch ch" ptType="node node" st="1 1" cnt="1 0" func="cnt" op="equ" val="1">
                            <dgm:alg type="cycle">
                              <dgm:param type="ctrShpMap" val="fNode"/>
                              <dgm:param type="stAng" val="270"/>
                            </dgm:alg>
                          </dgm:if>
                          <dgm:if name="Name105" axis="ch ch" ptType="node node" st="1 1" cnt="1 0" func="cnt" op="equ" val="2">
                            <dgm:alg type="cycle">
                              <dgm:param type="ctrShpMap" val="fNode"/>
                              <dgm:param type="stAng" val="315"/>
                              <dgm:param type="spanAng" val="-90"/>
                            </dgm:alg>
                          </dgm:if>
                          <dgm:else name="Name106">
                            <dgm:alg type="cycle">
                              <dgm:param type="ctrShpMap" val="fNode"/>
                              <dgm:param type="stAng" val="0"/>
                              <dgm:param type="spanAng" val="-180"/>
                            </dgm:alg>
                          </dgm:else>
                        </dgm:choose>
                      </dgm:if>
                      <dgm:if name="Name107" axis="ch" ptType="node" func="cnt" op="equ" val="2">
                        <dgm:choose name="Name108">
                          <dgm:if name="Name109" axis="ch ch" ptType="node node" st="1 1" cnt="1 0" func="cnt" op="equ" val="1">
                            <dgm:alg type="cycle">
                              <dgm:param type="ctrShpMap" val="fNode"/>
                              <dgm:param type="stAng" val="0"/>
                            </dgm:alg>
                          </dgm:if>
                          <dgm:if name="Name110" axis="ch ch" ptType="node node" st="1 1" cnt="1 0" func="cnt" op="equ" val="2">
                            <dgm:alg type="cycle">
                              <dgm:param type="ctrShpMap" val="fNode"/>
                              <dgm:param type="stAng" val="45"/>
                              <dgm:param type="spanAng" val="-90"/>
                            </dgm:alg>
                          </dgm:if>
                          <dgm:else name="Name111">
                            <dgm:alg type="cycle">
                              <dgm:param type="ctrShpMap" val="fNode"/>
                              <dgm:param type="stAng" val="90"/>
                              <dgm:param type="spanAng" val="-180"/>
                            </dgm:alg>
                          </dgm:else>
                        </dgm:choose>
                      </dgm:if>
                      <dgm:if name="Name112" axis="ch" ptType="node" func="cnt" op="equ" val="3">
                        <dgm:choose name="Name113">
                          <dgm:if name="Name114" axis="ch ch" ptType="node node" st="1 1" cnt="1 0" func="cnt" op="equ" val="1">
                            <dgm:alg type="cycle">
                              <dgm:param type="ctrShpMap" val="fNode"/>
                              <dgm:param type="stAng" val="0"/>
                            </dgm:alg>
                          </dgm:if>
                          <dgm:if name="Name115" axis="ch ch" ptType="node node" st="1 1" cnt="1 0" func="cnt" op="equ" val="2">
                            <dgm:alg type="cycle">
                              <dgm:param type="ctrShpMap" val="fNode"/>
                              <dgm:param type="stAng" val="45"/>
                              <dgm:param type="spanAng" val="-90"/>
                            </dgm:alg>
                          </dgm:if>
                          <dgm:else name="Name116">
                            <dgm:alg type="cycle">
                              <dgm:param type="ctrShpMap" val="fNode"/>
                              <dgm:param type="stAng" val="90"/>
                              <dgm:param type="spanAng" val="-180"/>
                            </dgm:alg>
                          </dgm:else>
                        </dgm:choose>
                      </dgm:if>
                      <dgm:if name="Name117" axis="ch" ptType="node" func="cnt" op="equ" val="4">
                        <dgm:choose name="Name118">
                          <dgm:if name="Name119" axis="ch ch" ptType="node node" st="1 1" cnt="1 0" func="cnt" op="equ" val="1">
                            <dgm:alg type="cycle">
                              <dgm:param type="ctrShpMap" val="fNode"/>
                              <dgm:param type="stAng" val="0"/>
                            </dgm:alg>
                          </dgm:if>
                          <dgm:if name="Name120" axis="ch ch" ptType="node node" st="1 1" cnt="1 0" func="cnt" op="equ" val="2">
                            <dgm:alg type="cycle">
                              <dgm:param type="ctrShpMap" val="fNode"/>
                              <dgm:param type="stAng" val="45"/>
                              <dgm:param type="spanAng" val="-90"/>
                            </dgm:alg>
                          </dgm:if>
                          <dgm:else name="Name121">
                            <dgm:alg type="cycle">
                              <dgm:param type="ctrShpMap" val="fNode"/>
                              <dgm:param type="stAng" val="67.5"/>
                              <dgm:param type="spanAng" val="-135"/>
                            </dgm:alg>
                          </dgm:else>
                        </dgm:choose>
                      </dgm:if>
                      <dgm:if name="Name122" axis="ch" ptType="node" func="cnt" op="equ" val="5">
                        <dgm:choose name="Name123">
                          <dgm:if name="Name124" axis="ch ch" ptType="node node" st="1 1" cnt="1 0" func="cnt" op="equ" val="1">
                            <dgm:alg type="cycle">
                              <dgm:param type="ctrShpMap" val="fNode"/>
                              <dgm:param type="stAng" val="0"/>
                            </dgm:alg>
                          </dgm:if>
                          <dgm:if name="Name125" axis="ch ch" ptType="node node" st="1 1" cnt="1 0" func="cnt" op="equ" val="2">
                            <dgm:alg type="cycle">
                              <dgm:param type="ctrShpMap" val="fNode"/>
                              <dgm:param type="stAng" val="45"/>
                              <dgm:param type="spanAng" val="-90"/>
                            </dgm:alg>
                          </dgm:if>
                          <dgm:else name="Name126">
                            <dgm:alg type="cycle">
                              <dgm:param type="ctrShpMap" val="fNode"/>
                              <dgm:param type="stAng" val="0"/>
                              <dgm:param type="spanAng" val="-360"/>
                            </dgm:alg>
                          </dgm:else>
                        </dgm:choose>
                      </dgm:if>
                      <dgm:if name="Name127" axis="ch" ptType="node" func="cnt" op="equ" val="6">
                        <dgm:choose name="Name128">
                          <dgm:if name="Name129" axis="ch ch" ptType="node node" st="1 1" cnt="1 0" func="cnt" op="equ" val="1">
                            <dgm:alg type="cycle">
                              <dgm:param type="ctrShpMap" val="fNode"/>
                              <dgm:param type="stAng" val="0"/>
                            </dgm:alg>
                          </dgm:if>
                          <dgm:if name="Name130" axis="ch ch" ptType="node node" st="1 1" cnt="1 0" func="cnt" op="equ" val="2">
                            <dgm:alg type="cycle">
                              <dgm:param type="ctrShpMap" val="fNode"/>
                              <dgm:param type="stAng" val="45"/>
                              <dgm:param type="spanAng" val="-90"/>
                            </dgm:alg>
                          </dgm:if>
                          <dgm:else name="Name131">
                            <dgm:alg type="cycle">
                              <dgm:param type="ctrShpMap" val="fNode"/>
                              <dgm:param type="stAng" val="0"/>
                              <dgm:param type="spanAng" val="-360"/>
                            </dgm:alg>
                          </dgm:else>
                        </dgm:choose>
                      </dgm:if>
                      <dgm:if name="Name132" axis="ch" ptType="node" func="cnt" op="gte" val="7">
                        <dgm:choose name="Name133">
                          <dgm:if name="Name134" axis="ch ch" ptType="node node" st="1 1" cnt="1 0" func="cnt" op="equ" val="1">
                            <dgm:alg type="cycle">
                              <dgm:param type="ctrShpMap" val="fNode"/>
                              <dgm:param type="stAng" val="0"/>
                            </dgm:alg>
                          </dgm:if>
                          <dgm:if name="Name135" axis="ch ch" ptType="node node" st="1 1" cnt="1 0" func="cnt" op="equ" val="2">
                            <dgm:alg type="cycle">
                              <dgm:param type="ctrShpMap" val="fNode"/>
                              <dgm:param type="stAng" val="45"/>
                              <dgm:param type="spanAng" val="-90"/>
                            </dgm:alg>
                          </dgm:if>
                          <dgm:else name="Name136">
                            <dgm:alg type="cycle">
                              <dgm:param type="ctrShpMap" val="fNode"/>
                              <dgm:param type="stAng" val="0"/>
                              <dgm:param type="spanAng" val="-360"/>
                            </dgm:alg>
                          </dgm:else>
                        </dgm:choose>
                      </dgm:if>
                      <dgm:else name="Name137"/>
                    </dgm:choose>
                  </dgm:else>
                </dgm:choose>
                <dgm:shape xmlns:r="http://schemas.openxmlformats.org/officeDocument/2006/relationships" r:blip="">
                  <dgm:adjLst/>
                </dgm:shape>
                <dgm:presOf/>
                <dgm:constrLst>
                  <dgm:constr type="sp" refType="w" fact="0.1"/>
                  <dgm:constr type="sibSp" refType="w" fact="0.1"/>
                </dgm:constrLst>
                <dgm:forEach name="Name138" axis="ch" ptType="node" cnt="1">
                  <dgm:layoutNode name="childCenter1"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139" axis="ch">
                    <dgm:forEach name="Name140" axis="self" ptType="parTrans">
                      <dgm:layoutNode name="Name141">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142" axis="self" ptType="node">
                      <dgm:layoutNode name="text1"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143" axis="ch" ptType="parTrans" cnt="1">
                <dgm:layoutNode name="Name144">
                  <dgm:alg type="conn">
                    <dgm:param type="dim" val="1D"/>
                    <dgm:param type="begPts" val="auto"/>
                    <dgm:param type="endPts" val="auto"/>
                    <dgm:param type="endSty" val="noArr"/>
                    <dgm:param type="srcNode" val="textCenter"/>
                    <dgm:param type="dstNode" val="childCenter1"/>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145"/>
          </dgm:choose>
          <dgm:choose name="Name146">
            <dgm:if name="Name147" axis="ch" ptType="node" func="cnt" op="gte" val="2">
              <dgm:layoutNode name="cycle_2">
                <dgm:choose name="Name148">
                  <dgm:if name="Name149" func="var" arg="dir" op="equ" val="norm">
                    <dgm:choose name="Name150">
                      <dgm:if name="Name151" axis="ch" ptType="node" func="cnt" op="equ" val="2">
                        <dgm:choose name="Name152">
                          <dgm:if name="Name153" axis="ch ch" ptType="node node" st="2 1" cnt="1 0" func="cnt" op="equ" val="1">
                            <dgm:alg type="cycle">
                              <dgm:param type="ctrShpMap" val="fNode"/>
                              <dgm:param type="stAng" val="180"/>
                            </dgm:alg>
                          </dgm:if>
                          <dgm:if name="Name154" axis="ch ch" ptType="node node" st="2 1" cnt="1 0" func="cnt" op="equ" val="2">
                            <dgm:alg type="cycle">
                              <dgm:param type="ctrShpMap" val="fNode"/>
                              <dgm:param type="stAng" val="135"/>
                              <dgm:param type="spanAng" val="90"/>
                            </dgm:alg>
                          </dgm:if>
                          <dgm:else name="Name155">
                            <dgm:alg type="cycle">
                              <dgm:param type="ctrShpMap" val="fNode"/>
                              <dgm:param type="stAng" val="90"/>
                              <dgm:param type="spanAng" val="180"/>
                            </dgm:alg>
                          </dgm:else>
                        </dgm:choose>
                      </dgm:if>
                      <dgm:if name="Name156" axis="ch" ptType="node" func="cnt" op="equ" val="3">
                        <dgm:choose name="Name157">
                          <dgm:if name="Name158" axis="ch ch" ptType="node node" st="2 1" cnt="1 0" func="cnt" op="equ" val="1">
                            <dgm:alg type="cycle">
                              <dgm:param type="ctrShpMap" val="fNode"/>
                              <dgm:param type="stAng" val="120"/>
                              <dgm:param type="horzAlign" val="r"/>
                              <dgm:param type="vertAlign" val="b"/>
                            </dgm:alg>
                          </dgm:if>
                          <dgm:if name="Name159" axis="ch ch" ptType="node node" st="2 1" cnt="1 0" func="cnt" op="equ" val="2">
                            <dgm:alg type="cycle">
                              <dgm:param type="ctrShpMap" val="fNode"/>
                              <dgm:param type="stAng" val="75"/>
                              <dgm:param type="spanAng" val="90"/>
                              <dgm:param type="horzAlign" val="r"/>
                              <dgm:param type="vertAlign" val="b"/>
                            </dgm:alg>
                          </dgm:if>
                          <dgm:else name="Name160">
                            <dgm:alg type="cycle">
                              <dgm:param type="ctrShpMap" val="fNode"/>
                              <dgm:param type="stAng" val="30"/>
                              <dgm:param type="spanAng" val="180"/>
                            </dgm:alg>
                          </dgm:else>
                        </dgm:choose>
                      </dgm:if>
                      <dgm:if name="Name161" axis="ch" ptType="node" func="cnt" op="equ" val="4">
                        <dgm:choose name="Name162">
                          <dgm:if name="Name163" axis="ch ch" ptType="node node" st="2 1" cnt="1 0" func="cnt" op="equ" val="1">
                            <dgm:alg type="cycle">
                              <dgm:param type="ctrShpMap" val="fNode"/>
                              <dgm:param type="stAng" val="90"/>
                            </dgm:alg>
                          </dgm:if>
                          <dgm:if name="Name164" axis="ch ch" ptType="node node" st="2 1" cnt="1 0" func="cnt" op="equ" val="2">
                            <dgm:alg type="cycle">
                              <dgm:param type="ctrShpMap" val="fNode"/>
                              <dgm:param type="stAng" val="45"/>
                              <dgm:param type="spanAng" val="90"/>
                            </dgm:alg>
                          </dgm:if>
                          <dgm:else name="Name165">
                            <dgm:alg type="cycle">
                              <dgm:param type="ctrShpMap" val="fNode"/>
                              <dgm:param type="stAng" val="22.5"/>
                              <dgm:param type="spanAng" val="135"/>
                            </dgm:alg>
                          </dgm:else>
                        </dgm:choose>
                      </dgm:if>
                      <dgm:if name="Name166" axis="ch" ptType="node" func="cnt" op="equ" val="5">
                        <dgm:choose name="Name167">
                          <dgm:if name="Name168" axis="ch ch" ptType="node node" st="2 1" cnt="1 0" func="cnt" op="equ" val="1">
                            <dgm:alg type="cycle">
                              <dgm:param type="ctrShpMap" val="fNode"/>
                              <dgm:param type="stAng" val="72"/>
                            </dgm:alg>
                          </dgm:if>
                          <dgm:if name="Name169" axis="ch ch" ptType="node node" st="2 1" cnt="1 0" func="cnt" op="equ" val="2">
                            <dgm:alg type="cycle">
                              <dgm:param type="ctrShpMap" val="fNode"/>
                              <dgm:param type="stAng" val="27"/>
                              <dgm:param type="spanAng" val="90"/>
                            </dgm:alg>
                          </dgm:if>
                          <dgm:else name="Name170">
                            <dgm:alg type="cycle">
                              <dgm:param type="ctrShpMap" val="fNode"/>
                              <dgm:param type="stAng" val="0"/>
                              <dgm:param type="spanAng" val="360"/>
                            </dgm:alg>
                          </dgm:else>
                        </dgm:choose>
                      </dgm:if>
                      <dgm:if name="Name171" axis="ch" ptType="node" func="cnt" op="equ" val="6">
                        <dgm:choose name="Name172">
                          <dgm:if name="Name173" axis="ch ch" ptType="node node" st="2 1" cnt="1 0" func="cnt" op="equ" val="1">
                            <dgm:alg type="cycle">
                              <dgm:param type="ctrShpMap" val="fNode"/>
                              <dgm:param type="stAng" val="60"/>
                            </dgm:alg>
                          </dgm:if>
                          <dgm:if name="Name174" axis="ch ch" ptType="node node" st="2 1" cnt="1 0" func="cnt" op="equ" val="2">
                            <dgm:alg type="cycle">
                              <dgm:param type="ctrShpMap" val="fNode"/>
                              <dgm:param type="stAng" val="15"/>
                              <dgm:param type="spanAng" val="90"/>
                            </dgm:alg>
                          </dgm:if>
                          <dgm:else name="Name175">
                            <dgm:alg type="cycle">
                              <dgm:param type="ctrShpMap" val="fNode"/>
                              <dgm:param type="stAng" val="0"/>
                              <dgm:param type="spanAng" val="360"/>
                            </dgm:alg>
                          </dgm:else>
                        </dgm:choose>
                      </dgm:if>
                      <dgm:if name="Name176" axis="ch" ptType="node" func="cnt" op="gte" val="7">
                        <dgm:choose name="Name177">
                          <dgm:if name="Name178" axis="ch ch" ptType="node node" st="2 1" cnt="1 0" func="cnt" op="equ" val="1">
                            <dgm:alg type="cycle">
                              <dgm:param type="ctrShpMap" val="fNode"/>
                              <dgm:param type="stAng" val="51"/>
                            </dgm:alg>
                          </dgm:if>
                          <dgm:if name="Name179" axis="ch ch" ptType="node node" st="2 1" cnt="1 0" func="cnt" op="equ" val="2">
                            <dgm:alg type="cycle">
                              <dgm:param type="ctrShpMap" val="fNode"/>
                              <dgm:param type="stAng" val="6"/>
                              <dgm:param type="spanAng" val="90"/>
                            </dgm:alg>
                          </dgm:if>
                          <dgm:else name="Name180">
                            <dgm:alg type="cycle">
                              <dgm:param type="ctrShpMap" val="fNode"/>
                              <dgm:param type="stAng" val="0"/>
                              <dgm:param type="spanAng" val="360"/>
                            </dgm:alg>
                          </dgm:else>
                        </dgm:choose>
                      </dgm:if>
                      <dgm:else name="Name181"/>
                    </dgm:choose>
                  </dgm:if>
                  <dgm:else name="Name182">
                    <dgm:choose name="Name183">
                      <dgm:if name="Name184" axis="ch" ptType="node" func="cnt" op="equ" val="2">
                        <dgm:choose name="Name185">
                          <dgm:if name="Name186" axis="ch ch" ptType="node node" st="2 1" cnt="1 0" func="cnt" op="equ" val="1">
                            <dgm:alg type="cycle">
                              <dgm:param type="ctrShpMap" val="fNode"/>
                              <dgm:param type="stAng" val="180"/>
                            </dgm:alg>
                          </dgm:if>
                          <dgm:if name="Name187" axis="ch ch" ptType="node node" st="2 1" cnt="1 0" func="cnt" op="equ" val="2">
                            <dgm:alg type="cycle">
                              <dgm:param type="ctrShpMap" val="fNode"/>
                              <dgm:param type="stAng" val="225"/>
                              <dgm:param type="spanAng" val="-90"/>
                            </dgm:alg>
                          </dgm:if>
                          <dgm:else name="Name188">
                            <dgm:alg type="cycle">
                              <dgm:param type="ctrShpMap" val="fNode"/>
                              <dgm:param type="stAng" val="270"/>
                              <dgm:param type="spanAng" val="-180"/>
                            </dgm:alg>
                          </dgm:else>
                        </dgm:choose>
                      </dgm:if>
                      <dgm:if name="Name189" axis="ch" ptType="node" func="cnt" op="equ" val="3">
                        <dgm:choose name="Name190">
                          <dgm:if name="Name191" axis="ch ch" ptType="node node" st="2 1" cnt="1 0" func="cnt" op="equ" val="1">
                            <dgm:alg type="cycle">
                              <dgm:param type="ctrShpMap" val="fNode"/>
                              <dgm:param type="stAng" val="240"/>
                              <dgm:param type="horzAlign" val="l"/>
                              <dgm:param type="vertAlign" val="b"/>
                            </dgm:alg>
                          </dgm:if>
                          <dgm:if name="Name192" axis="ch ch" ptType="node node" st="2 1" cnt="1 0" func="cnt" op="equ" val="2">
                            <dgm:alg type="cycle">
                              <dgm:param type="ctrShpMap" val="fNode"/>
                              <dgm:param type="stAng" val="285"/>
                              <dgm:param type="spanAng" val="-90"/>
                              <dgm:param type="horzAlign" val="l"/>
                              <dgm:param type="vertAlign" val="b"/>
                            </dgm:alg>
                          </dgm:if>
                          <dgm:else name="Name193">
                            <dgm:alg type="cycle">
                              <dgm:param type="ctrShpMap" val="fNode"/>
                              <dgm:param type="stAng" val="330"/>
                              <dgm:param type="spanAng" val="-180"/>
                            </dgm:alg>
                          </dgm:else>
                        </dgm:choose>
                      </dgm:if>
                      <dgm:if name="Name194" axis="ch" ptType="node" func="cnt" op="equ" val="4">
                        <dgm:choose name="Name195">
                          <dgm:if name="Name196" axis="ch ch" ptType="node node" st="2 1" cnt="1 0" func="cnt" op="equ" val="1">
                            <dgm:alg type="cycle">
                              <dgm:param type="ctrShpMap" val="fNode"/>
                              <dgm:param type="stAng" val="270"/>
                            </dgm:alg>
                          </dgm:if>
                          <dgm:if name="Name197" axis="ch ch" ptType="node node" st="2 1" cnt="1 0" func="cnt" op="equ" val="2">
                            <dgm:alg type="cycle">
                              <dgm:param type="ctrShpMap" val="fNode"/>
                              <dgm:param type="stAng" val="315"/>
                              <dgm:param type="spanAng" val="-90"/>
                            </dgm:alg>
                          </dgm:if>
                          <dgm:else name="Name198">
                            <dgm:alg type="cycle">
                              <dgm:param type="ctrShpMap" val="fNode"/>
                              <dgm:param type="stAng" val="337.5"/>
                              <dgm:param type="spanAng" val="-135"/>
                            </dgm:alg>
                          </dgm:else>
                        </dgm:choose>
                      </dgm:if>
                      <dgm:if name="Name199" axis="ch" ptType="node" func="cnt" op="equ" val="5">
                        <dgm:choose name="Name200">
                          <dgm:if name="Name201" axis="ch ch" ptType="node node" st="2 1" cnt="1 0" func="cnt" op="equ" val="1">
                            <dgm:alg type="cycle">
                              <dgm:param type="ctrShpMap" val="fNode"/>
                              <dgm:param type="stAng" val="288"/>
                            </dgm:alg>
                          </dgm:if>
                          <dgm:if name="Name202" axis="ch ch" ptType="node node" st="2 1" cnt="1 0" func="cnt" op="equ" val="2">
                            <dgm:alg type="cycle">
                              <dgm:param type="ctrShpMap" val="fNode"/>
                              <dgm:param type="stAng" val="333"/>
                              <dgm:param type="spanAng" val="-90"/>
                            </dgm:alg>
                          </dgm:if>
                          <dgm:else name="Name203">
                            <dgm:alg type="cycle">
                              <dgm:param type="ctrShpMap" val="fNode"/>
                              <dgm:param type="stAng" val="0"/>
                              <dgm:param type="spanAng" val="-360"/>
                            </dgm:alg>
                          </dgm:else>
                        </dgm:choose>
                      </dgm:if>
                      <dgm:if name="Name204" axis="ch" ptType="node" func="cnt" op="equ" val="6">
                        <dgm:choose name="Name205">
                          <dgm:if name="Name206" axis="ch ch" ptType="node node" st="2 1" cnt="1 0" func="cnt" op="equ" val="1">
                            <dgm:alg type="cycle">
                              <dgm:param type="ctrShpMap" val="fNode"/>
                              <dgm:param type="stAng" val="300"/>
                            </dgm:alg>
                          </dgm:if>
                          <dgm:if name="Name207" axis="ch ch" ptType="node node" st="2 1" cnt="1 0" func="cnt" op="equ" val="2">
                            <dgm:alg type="cycle">
                              <dgm:param type="ctrShpMap" val="fNode"/>
                              <dgm:param type="stAng" val="345"/>
                              <dgm:param type="spanAng" val="-90"/>
                            </dgm:alg>
                          </dgm:if>
                          <dgm:else name="Name208">
                            <dgm:alg type="cycle">
                              <dgm:param type="ctrShpMap" val="fNode"/>
                              <dgm:param type="stAng" val="0"/>
                              <dgm:param type="spanAng" val="-360"/>
                            </dgm:alg>
                          </dgm:else>
                        </dgm:choose>
                      </dgm:if>
                      <dgm:if name="Name209" axis="ch" ptType="node" func="cnt" op="gte" val="7">
                        <dgm:choose name="Name210">
                          <dgm:if name="Name211" axis="ch ch" ptType="node node" st="2 1" cnt="1 0" func="cnt" op="equ" val="1">
                            <dgm:alg type="cycle">
                              <dgm:param type="ctrShpMap" val="fNode"/>
                              <dgm:param type="stAng" val="308"/>
                            </dgm:alg>
                          </dgm:if>
                          <dgm:if name="Name212" axis="ch ch" ptType="node node" st="2 1" cnt="1 0" func="cnt" op="equ" val="2">
                            <dgm:alg type="cycle">
                              <dgm:param type="ctrShpMap" val="fNode"/>
                              <dgm:param type="stAng" val="353"/>
                              <dgm:param type="spanAng" val="-90"/>
                            </dgm:alg>
                          </dgm:if>
                          <dgm:else name="Name213">
                            <dgm:alg type="cycle">
                              <dgm:param type="ctrShpMap" val="fNode"/>
                              <dgm:param type="stAng" val="0"/>
                              <dgm:param type="spanAng" val="-360"/>
                            </dgm:alg>
                          </dgm:else>
                        </dgm:choose>
                      </dgm:if>
                      <dgm:else name="Name214"/>
                    </dgm:choose>
                  </dgm:else>
                </dgm:choose>
                <dgm:shape xmlns:r="http://schemas.openxmlformats.org/officeDocument/2006/relationships" r:blip="">
                  <dgm:adjLst/>
                </dgm:shape>
                <dgm:presOf/>
                <dgm:constrLst>
                  <dgm:constr type="sp" refType="w" fact="0.1"/>
                  <dgm:constr type="sibSp" refType="w" fact="0.1"/>
                </dgm:constrLst>
                <dgm:forEach name="Name215" axis="ch" ptType="node" st="2" cnt="1">
                  <dgm:layoutNode name="childCenter2"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16" axis="ch">
                    <dgm:forEach name="Name217" axis="self" ptType="parTrans">
                      <dgm:layoutNode name="Name218">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19" axis="self" ptType="node">
                      <dgm:layoutNode name="text2"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20" axis="ch" ptType="parTrans" st="2" cnt="1">
                <dgm:layoutNode name="Name221">
                  <dgm:alg type="conn">
                    <dgm:param type="dim" val="1D"/>
                    <dgm:param type="begPts" val="auto"/>
                    <dgm:param type="endPts" val="auto"/>
                    <dgm:param type="endSty" val="noArr"/>
                    <dgm:param type="srcNode" val="textCenter"/>
                    <dgm:param type="dstNode" val="childCenter2"/>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22"/>
          </dgm:choose>
          <dgm:choose name="Name223">
            <dgm:if name="Name224" axis="ch" ptType="node" func="cnt" op="gte" val="3">
              <dgm:layoutNode name="cycle_3">
                <dgm:choose name="Name225">
                  <dgm:if name="Name226" func="var" arg="dir" op="equ" val="norm">
                    <dgm:choose name="Name227">
                      <dgm:if name="Name228" axis="ch" ptType="node" func="cnt" op="equ" val="3">
                        <dgm:choose name="Name229">
                          <dgm:if name="Name230" axis="ch ch" ptType="node node" st="3 1" cnt="1 0" func="cnt" op="equ" val="1">
                            <dgm:alg type="cycle">
                              <dgm:param type="ctrShpMap" val="fNode"/>
                              <dgm:param type="stAng" val="240"/>
                              <dgm:param type="horzAlign" val="l"/>
                              <dgm:param type="vertAlign" val="b"/>
                            </dgm:alg>
                          </dgm:if>
                          <dgm:if name="Name231" axis="ch ch" ptType="node node" st="3 1" cnt="1 0" func="cnt" op="equ" val="2">
                            <dgm:alg type="cycle">
                              <dgm:param type="ctrShpMap" val="fNode"/>
                              <dgm:param type="stAng" val="195"/>
                              <dgm:param type="spanAng" val="90"/>
                              <dgm:param type="horzAlign" val="l"/>
                              <dgm:param type="vertAlign" val="b"/>
                            </dgm:alg>
                          </dgm:if>
                          <dgm:else name="Name232">
                            <dgm:alg type="cycle">
                              <dgm:param type="ctrShpMap" val="fNode"/>
                              <dgm:param type="stAng" val="150"/>
                              <dgm:param type="spanAng" val="180"/>
                            </dgm:alg>
                          </dgm:else>
                        </dgm:choose>
                      </dgm:if>
                      <dgm:if name="Name233" axis="ch" ptType="node" func="cnt" op="equ" val="4">
                        <dgm:choose name="Name234">
                          <dgm:if name="Name235" axis="ch ch" ptType="node node" st="3 1" cnt="1 0" func="cnt" op="equ" val="1">
                            <dgm:alg type="cycle">
                              <dgm:param type="ctrShpMap" val="fNode"/>
                              <dgm:param type="stAng" val="180"/>
                            </dgm:alg>
                          </dgm:if>
                          <dgm:if name="Name236" axis="ch ch" ptType="node node" st="3 1" cnt="1 0" func="cnt" op="equ" val="2">
                            <dgm:alg type="cycle">
                              <dgm:param type="ctrShpMap" val="fNode"/>
                              <dgm:param type="stAng" val="135"/>
                              <dgm:param type="spanAng" val="90"/>
                            </dgm:alg>
                          </dgm:if>
                          <dgm:else name="Name237">
                            <dgm:alg type="cycle">
                              <dgm:param type="ctrShpMap" val="fNode"/>
                              <dgm:param type="stAng" val="112.5"/>
                              <dgm:param type="spanAng" val="135"/>
                            </dgm:alg>
                          </dgm:else>
                        </dgm:choose>
                      </dgm:if>
                      <dgm:if name="Name238" axis="ch" ptType="node" func="cnt" op="equ" val="5">
                        <dgm:choose name="Name239">
                          <dgm:if name="Name240" axis="ch ch" ptType="node node" st="3 1" cnt="1 0" func="cnt" op="equ" val="1">
                            <dgm:alg type="cycle">
                              <dgm:param type="ctrShpMap" val="fNode"/>
                              <dgm:param type="stAng" val="144"/>
                            </dgm:alg>
                          </dgm:if>
                          <dgm:if name="Name241" axis="ch ch" ptType="node node" st="3 1" cnt="1 0" func="cnt" op="equ" val="2">
                            <dgm:alg type="cycle">
                              <dgm:param type="ctrShpMap" val="fNode"/>
                              <dgm:param type="stAng" val="99"/>
                              <dgm:param type="spanAng" val="90"/>
                            </dgm:alg>
                          </dgm:if>
                          <dgm:else name="Name242">
                            <dgm:alg type="cycle">
                              <dgm:param type="ctrShpMap" val="fNode"/>
                              <dgm:param type="stAng" val="0"/>
                              <dgm:param type="spanAng" val="360"/>
                            </dgm:alg>
                          </dgm:else>
                        </dgm:choose>
                      </dgm:if>
                      <dgm:if name="Name243" axis="ch" ptType="node" func="cnt" op="equ" val="6">
                        <dgm:choose name="Name244">
                          <dgm:if name="Name245" axis="ch ch" ptType="node node" st="3 1" cnt="1 0" func="cnt" op="equ" val="1">
                            <dgm:alg type="cycle">
                              <dgm:param type="ctrShpMap" val="fNode"/>
                              <dgm:param type="stAng" val="120"/>
                            </dgm:alg>
                          </dgm:if>
                          <dgm:if name="Name246" axis="ch ch" ptType="node node" st="3 1" cnt="1 0" func="cnt" op="equ" val="2">
                            <dgm:alg type="cycle">
                              <dgm:param type="ctrShpMap" val="fNode"/>
                              <dgm:param type="stAng" val="75"/>
                              <dgm:param type="spanAng" val="90"/>
                            </dgm:alg>
                          </dgm:if>
                          <dgm:else name="Name247">
                            <dgm:alg type="cycle">
                              <dgm:param type="ctrShpMap" val="fNode"/>
                              <dgm:param type="stAng" val="0"/>
                              <dgm:param type="spanAng" val="360"/>
                            </dgm:alg>
                          </dgm:else>
                        </dgm:choose>
                      </dgm:if>
                      <dgm:if name="Name248" axis="ch" ptType="node" func="cnt" op="gte" val="7">
                        <dgm:choose name="Name249">
                          <dgm:if name="Name250" axis="ch ch" ptType="node node" st="3 1" cnt="1 0" func="cnt" op="equ" val="1">
                            <dgm:alg type="cycle">
                              <dgm:param type="ctrShpMap" val="fNode"/>
                              <dgm:param type="stAng" val="102"/>
                            </dgm:alg>
                          </dgm:if>
                          <dgm:if name="Name251" axis="ch ch" ptType="node node" st="3 1" cnt="1 0" func="cnt" op="equ" val="2">
                            <dgm:alg type="cycle">
                              <dgm:param type="ctrShpMap" val="fNode"/>
                              <dgm:param type="stAng" val="57"/>
                              <dgm:param type="spanAng" val="90"/>
                            </dgm:alg>
                          </dgm:if>
                          <dgm:else name="Name252">
                            <dgm:alg type="cycle">
                              <dgm:param type="ctrShpMap" val="fNode"/>
                              <dgm:param type="stAng" val="0"/>
                              <dgm:param type="spanAng" val="360"/>
                            </dgm:alg>
                          </dgm:else>
                        </dgm:choose>
                      </dgm:if>
                      <dgm:else name="Name253"/>
                    </dgm:choose>
                  </dgm:if>
                  <dgm:else name="Name254">
                    <dgm:choose name="Name255">
                      <dgm:if name="Name256" axis="ch" ptType="node" func="cnt" op="equ" val="3">
                        <dgm:choose name="Name257">
                          <dgm:if name="Name258" axis="ch ch" ptType="node node" st="3 1" cnt="1 0" func="cnt" op="equ" val="1">
                            <dgm:alg type="cycle">
                              <dgm:param type="ctrShpMap" val="fNode"/>
                              <dgm:param type="stAng" val="120"/>
                              <dgm:param type="horzAlign" val="r"/>
                              <dgm:param type="vertAlign" val="b"/>
                            </dgm:alg>
                          </dgm:if>
                          <dgm:if name="Name259" axis="ch ch" ptType="node node" st="3 1" cnt="1 0" func="cnt" op="equ" val="2">
                            <dgm:alg type="cycle">
                              <dgm:param type="ctrShpMap" val="fNode"/>
                              <dgm:param type="stAng" val="165"/>
                              <dgm:param type="spanAng" val="-90"/>
                              <dgm:param type="horzAlign" val="r"/>
                              <dgm:param type="vertAlign" val="b"/>
                            </dgm:alg>
                          </dgm:if>
                          <dgm:else name="Name260">
                            <dgm:alg type="cycle">
                              <dgm:param type="ctrShpMap" val="fNode"/>
                              <dgm:param type="stAng" val="210"/>
                              <dgm:param type="spanAng" val="-180"/>
                            </dgm:alg>
                          </dgm:else>
                        </dgm:choose>
                      </dgm:if>
                      <dgm:if name="Name261" axis="ch" ptType="node" func="cnt" op="equ" val="4">
                        <dgm:choose name="Name262">
                          <dgm:if name="Name263" axis="ch ch" ptType="node node" st="3 1" cnt="1 0" func="cnt" op="equ" val="1">
                            <dgm:alg type="cycle">
                              <dgm:param type="ctrShpMap" val="fNode"/>
                              <dgm:param type="stAng" val="180"/>
                            </dgm:alg>
                          </dgm:if>
                          <dgm:if name="Name264" axis="ch ch" ptType="node node" st="3 1" cnt="1 0" func="cnt" op="equ" val="2">
                            <dgm:alg type="cycle">
                              <dgm:param type="ctrShpMap" val="fNode"/>
                              <dgm:param type="stAng" val="225"/>
                              <dgm:param type="spanAng" val="-90"/>
                            </dgm:alg>
                          </dgm:if>
                          <dgm:else name="Name265">
                            <dgm:alg type="cycle">
                              <dgm:param type="ctrShpMap" val="fNode"/>
                              <dgm:param type="stAng" val="247.5"/>
                              <dgm:param type="spanAng" val="-135"/>
                            </dgm:alg>
                          </dgm:else>
                        </dgm:choose>
                      </dgm:if>
                      <dgm:if name="Name266" axis="ch" ptType="node" func="cnt" op="equ" val="5">
                        <dgm:choose name="Name267">
                          <dgm:if name="Name268" axis="ch ch" ptType="node node" st="3 1" cnt="1 0" func="cnt" op="equ" val="1">
                            <dgm:alg type="cycle">
                              <dgm:param type="ctrShpMap" val="fNode"/>
                              <dgm:param type="stAng" val="216"/>
                            </dgm:alg>
                          </dgm:if>
                          <dgm:if name="Name269" axis="ch ch" ptType="node node" st="3 1" cnt="1 0" func="cnt" op="equ" val="2">
                            <dgm:alg type="cycle">
                              <dgm:param type="ctrShpMap" val="fNode"/>
                              <dgm:param type="stAng" val="261"/>
                              <dgm:param type="spanAng" val="-90"/>
                            </dgm:alg>
                          </dgm:if>
                          <dgm:else name="Name270">
                            <dgm:alg type="cycle">
                              <dgm:param type="ctrShpMap" val="fNode"/>
                              <dgm:param type="stAng" val="0"/>
                              <dgm:param type="spanAng" val="-360"/>
                            </dgm:alg>
                          </dgm:else>
                        </dgm:choose>
                      </dgm:if>
                      <dgm:if name="Name271" axis="ch" ptType="node" func="cnt" op="equ" val="6">
                        <dgm:choose name="Name272">
                          <dgm:if name="Name273" axis="ch ch" ptType="node node" st="3 1" cnt="1 0" func="cnt" op="equ" val="1">
                            <dgm:alg type="cycle">
                              <dgm:param type="ctrShpMap" val="fNode"/>
                              <dgm:param type="stAng" val="240"/>
                            </dgm:alg>
                          </dgm:if>
                          <dgm:if name="Name274" axis="ch ch" ptType="node node" st="3 1" cnt="1 0" func="cnt" op="equ" val="2">
                            <dgm:alg type="cycle">
                              <dgm:param type="ctrShpMap" val="fNode"/>
                              <dgm:param type="stAng" val="285"/>
                              <dgm:param type="spanAng" val="-90"/>
                            </dgm:alg>
                          </dgm:if>
                          <dgm:else name="Name275">
                            <dgm:alg type="cycle">
                              <dgm:param type="ctrShpMap" val="fNode"/>
                              <dgm:param type="stAng" val="0"/>
                              <dgm:param type="spanAng" val="-360"/>
                            </dgm:alg>
                          </dgm:else>
                        </dgm:choose>
                      </dgm:if>
                      <dgm:if name="Name276" axis="ch" ptType="node" func="cnt" op="gte" val="7">
                        <dgm:choose name="Name277">
                          <dgm:if name="Name278" axis="ch ch" ptType="node node" st="3 1" cnt="1 0" func="cnt" op="equ" val="1">
                            <dgm:alg type="cycle">
                              <dgm:param type="ctrShpMap" val="fNode"/>
                              <dgm:param type="stAng" val="257"/>
                            </dgm:alg>
                          </dgm:if>
                          <dgm:if name="Name279" axis="ch ch" ptType="node node" st="3 1" cnt="1 0" func="cnt" op="equ" val="2">
                            <dgm:alg type="cycle">
                              <dgm:param type="ctrShpMap" val="fNode"/>
                              <dgm:param type="stAng" val="302"/>
                              <dgm:param type="spanAng" val="-90"/>
                            </dgm:alg>
                          </dgm:if>
                          <dgm:else name="Name280">
                            <dgm:alg type="cycle">
                              <dgm:param type="ctrShpMap" val="fNode"/>
                              <dgm:param type="stAng" val="0"/>
                              <dgm:param type="spanAng" val="-360"/>
                            </dgm:alg>
                          </dgm:else>
                        </dgm:choose>
                      </dgm:if>
                      <dgm:else name="Name281"/>
                    </dgm:choose>
                  </dgm:else>
                </dgm:choose>
                <dgm:shape xmlns:r="http://schemas.openxmlformats.org/officeDocument/2006/relationships" r:blip="">
                  <dgm:adjLst/>
                </dgm:shape>
                <dgm:presOf/>
                <dgm:constrLst>
                  <dgm:constr type="sp" refType="w" fact="0.1"/>
                  <dgm:constr type="sibSp" refType="w" fact="0.1"/>
                </dgm:constrLst>
                <dgm:forEach name="Name282" axis="ch" ptType="node" st="3" cnt="1">
                  <dgm:layoutNode name="childCenter3"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83" axis="ch">
                    <dgm:forEach name="Name284" axis="self" ptType="parTrans">
                      <dgm:layoutNode name="Name285">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86" axis="self" ptType="node">
                      <dgm:layoutNode name="text3"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87" axis="ch" ptType="parTrans" st="3" cnt="1">
                <dgm:layoutNode name="Name288">
                  <dgm:alg type="conn">
                    <dgm:param type="dim" val="1D"/>
                    <dgm:param type="begPts" val="auto"/>
                    <dgm:param type="endPts" val="auto"/>
                    <dgm:param type="endSty" val="noArr"/>
                    <dgm:param type="srcNode" val="textCenter"/>
                    <dgm:param type="dstNode" val="childCenter3"/>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89"/>
          </dgm:choose>
          <dgm:choose name="Name290">
            <dgm:if name="Name291" axis="ch" ptType="node" func="cnt" op="gte" val="4">
              <dgm:layoutNode name="cycle_4">
                <dgm:choose name="Name292">
                  <dgm:if name="Name293" func="var" arg="dir" op="equ" val="norm">
                    <dgm:choose name="Name294">
                      <dgm:if name="Name295" axis="ch" ptType="node" func="cnt" op="equ" val="4">
                        <dgm:choose name="Name296">
                          <dgm:if name="Name297" axis="ch ch" ptType="node node" st="4 1" cnt="1 0" func="cnt" op="equ" val="1">
                            <dgm:alg type="cycle">
                              <dgm:param type="ctrShpMap" val="fNode"/>
                              <dgm:param type="stAng" val="270"/>
                            </dgm:alg>
                          </dgm:if>
                          <dgm:if name="Name298" axis="ch ch" ptType="node node" st="4 1" cnt="1 0" func="cnt" op="equ" val="2">
                            <dgm:alg type="cycle">
                              <dgm:param type="ctrShpMap" val="fNode"/>
                              <dgm:param type="stAng" val="225"/>
                              <dgm:param type="spanAng" val="90"/>
                            </dgm:alg>
                          </dgm:if>
                          <dgm:else name="Name299">
                            <dgm:alg type="cycle">
                              <dgm:param type="ctrShpMap" val="fNode"/>
                              <dgm:param type="stAng" val="202.5"/>
                              <dgm:param type="spanAng" val="135"/>
                            </dgm:alg>
                          </dgm:else>
                        </dgm:choose>
                      </dgm:if>
                      <dgm:if name="Name300" axis="ch" ptType="node" func="cnt" op="equ" val="5">
                        <dgm:choose name="Name301">
                          <dgm:if name="Name302" axis="ch ch" ptType="node node" st="4 1" cnt="1 0" func="cnt" op="equ" val="1">
                            <dgm:alg type="cycle">
                              <dgm:param type="ctrShpMap" val="fNode"/>
                              <dgm:param type="stAng" val="216"/>
                            </dgm:alg>
                          </dgm:if>
                          <dgm:if name="Name303" axis="ch ch" ptType="node node" st="4 1" cnt="1 0" func="cnt" op="equ" val="2">
                            <dgm:alg type="cycle">
                              <dgm:param type="ctrShpMap" val="fNode"/>
                              <dgm:param type="stAng" val="171"/>
                              <dgm:param type="spanAng" val="90"/>
                            </dgm:alg>
                          </dgm:if>
                          <dgm:else name="Name304">
                            <dgm:alg type="cycle">
                              <dgm:param type="ctrShpMap" val="fNode"/>
                              <dgm:param type="stAng" val="0"/>
                              <dgm:param type="spanAng" val="360"/>
                            </dgm:alg>
                          </dgm:else>
                        </dgm:choose>
                      </dgm:if>
                      <dgm:if name="Name305" axis="ch" ptType="node" func="cnt" op="equ" val="6">
                        <dgm:choose name="Name306">
                          <dgm:if name="Name307" axis="ch ch" ptType="node node" st="4 1" cnt="1 0" func="cnt" op="equ" val="1">
                            <dgm:alg type="cycle">
                              <dgm:param type="ctrShpMap" val="fNode"/>
                              <dgm:param type="stAng" val="180"/>
                            </dgm:alg>
                          </dgm:if>
                          <dgm:if name="Name308" axis="ch ch" ptType="node node" st="4 1" cnt="1 0" func="cnt" op="equ" val="2">
                            <dgm:alg type="cycle">
                              <dgm:param type="ctrShpMap" val="fNode"/>
                              <dgm:param type="stAng" val="135"/>
                              <dgm:param type="spanAng" val="90"/>
                            </dgm:alg>
                          </dgm:if>
                          <dgm:else name="Name309">
                            <dgm:alg type="cycle">
                              <dgm:param type="ctrShpMap" val="fNode"/>
                              <dgm:param type="stAng" val="0"/>
                              <dgm:param type="spanAng" val="360"/>
                            </dgm:alg>
                          </dgm:else>
                        </dgm:choose>
                      </dgm:if>
                      <dgm:if name="Name310" axis="ch" ptType="node" func="cnt" op="gte" val="7">
                        <dgm:choose name="Name311">
                          <dgm:if name="Name312" axis="ch ch" ptType="node node" st="4 1" cnt="1 0" func="cnt" op="equ" val="1">
                            <dgm:alg type="cycle">
                              <dgm:param type="ctrShpMap" val="fNode"/>
                              <dgm:param type="stAng" val="154"/>
                            </dgm:alg>
                          </dgm:if>
                          <dgm:if name="Name313" axis="ch ch" ptType="node node" st="4 1" cnt="1 0" func="cnt" op="equ" val="2">
                            <dgm:alg type="cycle">
                              <dgm:param type="ctrShpMap" val="fNode"/>
                              <dgm:param type="stAng" val="109"/>
                              <dgm:param type="spanAng" val="90"/>
                            </dgm:alg>
                          </dgm:if>
                          <dgm:else name="Name314">
                            <dgm:alg type="cycle">
                              <dgm:param type="ctrShpMap" val="fNode"/>
                              <dgm:param type="stAng" val="0"/>
                              <dgm:param type="spanAng" val="360"/>
                            </dgm:alg>
                          </dgm:else>
                        </dgm:choose>
                      </dgm:if>
                      <dgm:else name="Name315"/>
                    </dgm:choose>
                  </dgm:if>
                  <dgm:else name="Name316">
                    <dgm:choose name="Name317">
                      <dgm:if name="Name318" axis="ch" ptType="node" func="cnt" op="equ" val="4">
                        <dgm:choose name="Name319">
                          <dgm:if name="Name320" axis="ch ch" ptType="node node" st="4 1" cnt="1 0" func="cnt" op="equ" val="1">
                            <dgm:alg type="cycle">
                              <dgm:param type="ctrShpMap" val="fNode"/>
                              <dgm:param type="stAng" val="90"/>
                            </dgm:alg>
                          </dgm:if>
                          <dgm:if name="Name321" axis="ch ch" ptType="node node" st="4 1" cnt="1 0" func="cnt" op="equ" val="2">
                            <dgm:alg type="cycle">
                              <dgm:param type="ctrShpMap" val="fNode"/>
                              <dgm:param type="stAng" val="135"/>
                              <dgm:param type="spanAng" val="-90"/>
                            </dgm:alg>
                          </dgm:if>
                          <dgm:else name="Name322">
                            <dgm:alg type="cycle">
                              <dgm:param type="ctrShpMap" val="fNode"/>
                              <dgm:param type="stAng" val="157.5"/>
                              <dgm:param type="spanAng" val="-135"/>
                            </dgm:alg>
                          </dgm:else>
                        </dgm:choose>
                      </dgm:if>
                      <dgm:if name="Name323" axis="ch" ptType="node" func="cnt" op="equ" val="5">
                        <dgm:choose name="Name324">
                          <dgm:if name="Name325" axis="ch ch" ptType="node node" st="4 1" cnt="1 0" func="cnt" op="equ" val="1">
                            <dgm:alg type="cycle">
                              <dgm:param type="ctrShpMap" val="fNode"/>
                              <dgm:param type="stAng" val="144"/>
                            </dgm:alg>
                          </dgm:if>
                          <dgm:if name="Name326" axis="ch ch" ptType="node node" st="4 1" cnt="1 0" func="cnt" op="equ" val="2">
                            <dgm:alg type="cycle">
                              <dgm:param type="ctrShpMap" val="fNode"/>
                              <dgm:param type="stAng" val="189"/>
                              <dgm:param type="spanAng" val="-90"/>
                            </dgm:alg>
                          </dgm:if>
                          <dgm:else name="Name327">
                            <dgm:alg type="cycle">
                              <dgm:param type="ctrShpMap" val="fNode"/>
                              <dgm:param type="stAng" val="0"/>
                              <dgm:param type="spanAng" val="-360"/>
                            </dgm:alg>
                          </dgm:else>
                        </dgm:choose>
                      </dgm:if>
                      <dgm:if name="Name328" axis="ch" ptType="node" func="cnt" op="equ" val="6">
                        <dgm:choose name="Name329">
                          <dgm:if name="Name330" axis="ch ch" ptType="node node" st="4 1" cnt="1 0" func="cnt" op="equ" val="1">
                            <dgm:alg type="cycle">
                              <dgm:param type="ctrShpMap" val="fNode"/>
                              <dgm:param type="stAng" val="180"/>
                            </dgm:alg>
                          </dgm:if>
                          <dgm:if name="Name331" axis="ch ch" ptType="node node" st="4 1" cnt="1 0" func="cnt" op="equ" val="2">
                            <dgm:alg type="cycle">
                              <dgm:param type="ctrShpMap" val="fNode"/>
                              <dgm:param type="stAng" val="225"/>
                              <dgm:param type="spanAng" val="-90"/>
                            </dgm:alg>
                          </dgm:if>
                          <dgm:else name="Name332">
                            <dgm:alg type="cycle">
                              <dgm:param type="ctrShpMap" val="fNode"/>
                              <dgm:param type="stAng" val="0"/>
                              <dgm:param type="spanAng" val="-360"/>
                            </dgm:alg>
                          </dgm:else>
                        </dgm:choose>
                      </dgm:if>
                      <dgm:if name="Name333" axis="ch" ptType="node" func="cnt" op="gte" val="7">
                        <dgm:choose name="Name334">
                          <dgm:if name="Name335" axis="ch ch" ptType="node node" st="4 1" cnt="1 0" func="cnt" op="equ" val="1">
                            <dgm:alg type="cycle">
                              <dgm:param type="ctrShpMap" val="fNode"/>
                              <dgm:param type="stAng" val="205"/>
                            </dgm:alg>
                          </dgm:if>
                          <dgm:if name="Name336" axis="ch ch" ptType="node node" st="4 1" cnt="1 0" func="cnt" op="equ" val="2">
                            <dgm:alg type="cycle">
                              <dgm:param type="ctrShpMap" val="fNode"/>
                              <dgm:param type="stAng" val="250"/>
                              <dgm:param type="spanAng" val="-90"/>
                            </dgm:alg>
                          </dgm:if>
                          <dgm:else name="Name337">
                            <dgm:alg type="cycle">
                              <dgm:param type="ctrShpMap" val="fNode"/>
                              <dgm:param type="stAng" val="0"/>
                              <dgm:param type="spanAng" val="-360"/>
                            </dgm:alg>
                          </dgm:else>
                        </dgm:choose>
                      </dgm:if>
                      <dgm:else name="Name338"/>
                    </dgm:choose>
                  </dgm:else>
                </dgm:choose>
                <dgm:shape xmlns:r="http://schemas.openxmlformats.org/officeDocument/2006/relationships" r:blip="">
                  <dgm:adjLst/>
                </dgm:shape>
                <dgm:presOf/>
                <dgm:constrLst>
                  <dgm:constr type="sp" refType="w" fact="0.1"/>
                  <dgm:constr type="sibSp" refType="w" fact="0.1"/>
                </dgm:constrLst>
                <dgm:forEach name="Name339" axis="ch" ptType="node" st="4" cnt="1">
                  <dgm:layoutNode name="childCenter4"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40" axis="ch">
                    <dgm:forEach name="Name341" axis="self" ptType="parTrans">
                      <dgm:layoutNode name="Name342">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43" axis="self" ptType="node">
                      <dgm:layoutNode name="text4"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44" axis="ch" ptType="parTrans" st="4" cnt="1">
                <dgm:layoutNode name="Name345">
                  <dgm:alg type="conn">
                    <dgm:param type="dim" val="1D"/>
                    <dgm:param type="begPts" val="auto"/>
                    <dgm:param type="endPts" val="auto"/>
                    <dgm:param type="endSty" val="noArr"/>
                    <dgm:param type="srcNode" val="textCenter"/>
                    <dgm:param type="dstNode" val="childCenter4"/>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46"/>
          </dgm:choose>
          <dgm:choose name="Name347">
            <dgm:if name="Name348" axis="ch" ptType="node" func="cnt" op="gte" val="5">
              <dgm:layoutNode name="cycle_5">
                <dgm:choose name="Name349">
                  <dgm:if name="Name350" func="var" arg="dir" op="equ" val="norm">
                    <dgm:choose name="Name351">
                      <dgm:if name="Name352" axis="ch" ptType="node" func="cnt" op="equ" val="5">
                        <dgm:choose name="Name353">
                          <dgm:if name="Name354" axis="ch ch" ptType="node node" st="5 1" cnt="1 0" func="cnt" op="equ" val="1">
                            <dgm:alg type="cycle">
                              <dgm:param type="ctrShpMap" val="fNode"/>
                              <dgm:param type="stAng" val="288"/>
                            </dgm:alg>
                          </dgm:if>
                          <dgm:if name="Name355" axis="ch ch" ptType="node node" st="5 1" cnt="1 0" func="cnt" op="equ" val="2">
                            <dgm:alg type="cycle">
                              <dgm:param type="ctrShpMap" val="fNode"/>
                              <dgm:param type="stAng" val="243"/>
                              <dgm:param type="spanAng" val="90"/>
                            </dgm:alg>
                          </dgm:if>
                          <dgm:else name="Name356">
                            <dgm:alg type="cycle">
                              <dgm:param type="ctrShpMap" val="fNode"/>
                              <dgm:param type="stAng" val="0"/>
                              <dgm:param type="spanAng" val="360"/>
                            </dgm:alg>
                          </dgm:else>
                        </dgm:choose>
                      </dgm:if>
                      <dgm:if name="Name357" axis="ch" ptType="node" func="cnt" op="equ" val="6">
                        <dgm:choose name="Name358">
                          <dgm:if name="Name359" axis="ch ch" ptType="node node" st="5 1" cnt="1 0" func="cnt" op="equ" val="1">
                            <dgm:alg type="cycle">
                              <dgm:param type="ctrShpMap" val="fNode"/>
                              <dgm:param type="stAng" val="240"/>
                            </dgm:alg>
                          </dgm:if>
                          <dgm:if name="Name360" axis="ch ch" ptType="node node" st="5 1" cnt="1 0" func="cnt" op="equ" val="2">
                            <dgm:alg type="cycle">
                              <dgm:param type="ctrShpMap" val="fNode"/>
                              <dgm:param type="stAng" val="195"/>
                              <dgm:param type="spanAng" val="90"/>
                            </dgm:alg>
                          </dgm:if>
                          <dgm:else name="Name361">
                            <dgm:alg type="cycle">
                              <dgm:param type="ctrShpMap" val="fNode"/>
                              <dgm:param type="stAng" val="0"/>
                              <dgm:param type="spanAng" val="360"/>
                            </dgm:alg>
                          </dgm:else>
                        </dgm:choose>
                      </dgm:if>
                      <dgm:if name="Name362" axis="ch" ptType="node" func="cnt" op="gte" val="7">
                        <dgm:choose name="Name363">
                          <dgm:if name="Name364" axis="ch ch" ptType="node node" st="5 1" cnt="1 0" func="cnt" op="equ" val="1">
                            <dgm:alg type="cycle">
                              <dgm:param type="ctrShpMap" val="fNode"/>
                              <dgm:param type="stAng" val="205"/>
                            </dgm:alg>
                          </dgm:if>
                          <dgm:if name="Name365" axis="ch ch" ptType="node node" st="5 1" cnt="1 0" func="cnt" op="equ" val="2">
                            <dgm:alg type="cycle">
                              <dgm:param type="ctrShpMap" val="fNode"/>
                              <dgm:param type="stAng" val="160"/>
                              <dgm:param type="spanAng" val="90"/>
                            </dgm:alg>
                          </dgm:if>
                          <dgm:else name="Name366">
                            <dgm:alg type="cycle">
                              <dgm:param type="ctrShpMap" val="fNode"/>
                              <dgm:param type="stAng" val="0"/>
                              <dgm:param type="spanAng" val="360"/>
                            </dgm:alg>
                          </dgm:else>
                        </dgm:choose>
                      </dgm:if>
                      <dgm:else name="Name367"/>
                    </dgm:choose>
                  </dgm:if>
                  <dgm:else name="Name368">
                    <dgm:choose name="Name369">
                      <dgm:if name="Name370" axis="ch" ptType="node" func="cnt" op="equ" val="5">
                        <dgm:choose name="Name371">
                          <dgm:if name="Name372" axis="ch ch" ptType="node node" st="5 1" cnt="1 0" func="cnt" op="equ" val="1">
                            <dgm:alg type="cycle">
                              <dgm:param type="ctrShpMap" val="fNode"/>
                              <dgm:param type="stAng" val="72"/>
                            </dgm:alg>
                          </dgm:if>
                          <dgm:if name="Name373" axis="ch ch" ptType="node node" st="5 1" cnt="1 0" func="cnt" op="equ" val="2">
                            <dgm:alg type="cycle">
                              <dgm:param type="ctrShpMap" val="fNode"/>
                              <dgm:param type="stAng" val="117"/>
                              <dgm:param type="spanAng" val="-90"/>
                            </dgm:alg>
                          </dgm:if>
                          <dgm:else name="Name374">
                            <dgm:alg type="cycle">
                              <dgm:param type="ctrShpMap" val="fNode"/>
                              <dgm:param type="stAng" val="0"/>
                              <dgm:param type="spanAng" val="-360"/>
                            </dgm:alg>
                          </dgm:else>
                        </dgm:choose>
                      </dgm:if>
                      <dgm:if name="Name375" axis="ch" ptType="node" func="cnt" op="equ" val="6">
                        <dgm:choose name="Name376">
                          <dgm:if name="Name377" axis="ch ch" ptType="node node" st="5 1" cnt="1 0" func="cnt" op="equ" val="1">
                            <dgm:alg type="cycle">
                              <dgm:param type="ctrShpMap" val="fNode"/>
                              <dgm:param type="stAng" val="120"/>
                            </dgm:alg>
                          </dgm:if>
                          <dgm:if name="Name378" axis="ch ch" ptType="node node" st="5 1" cnt="1 0" func="cnt" op="equ" val="2">
                            <dgm:alg type="cycle">
                              <dgm:param type="ctrShpMap" val="fNode"/>
                              <dgm:param type="stAng" val="165"/>
                              <dgm:param type="spanAng" val="-90"/>
                            </dgm:alg>
                          </dgm:if>
                          <dgm:else name="Name379">
                            <dgm:alg type="cycle">
                              <dgm:param type="ctrShpMap" val="fNode"/>
                              <dgm:param type="stAng" val="0"/>
                              <dgm:param type="spanAng" val="-360"/>
                            </dgm:alg>
                          </dgm:else>
                        </dgm:choose>
                      </dgm:if>
                      <dgm:if name="Name380" axis="ch" ptType="node" func="cnt" op="gte" val="7">
                        <dgm:choose name="Name381">
                          <dgm:if name="Name382" axis="ch ch" ptType="node node" st="5 1" cnt="1 0" func="cnt" op="equ" val="1">
                            <dgm:alg type="cycle">
                              <dgm:param type="ctrShpMap" val="fNode"/>
                              <dgm:param type="stAng" val="154"/>
                            </dgm:alg>
                          </dgm:if>
                          <dgm:if name="Name383" axis="ch ch" ptType="node node" st="5 1" cnt="1 0" func="cnt" op="equ" val="2">
                            <dgm:alg type="cycle">
                              <dgm:param type="ctrShpMap" val="fNode"/>
                              <dgm:param type="stAng" val="199"/>
                              <dgm:param type="spanAng" val="-90"/>
                            </dgm:alg>
                          </dgm:if>
                          <dgm:else name="Name384">
                            <dgm:alg type="cycle">
                              <dgm:param type="ctrShpMap" val="fNode"/>
                              <dgm:param type="stAng" val="0"/>
                              <dgm:param type="spanAng" val="-360"/>
                            </dgm:alg>
                          </dgm:else>
                        </dgm:choose>
                      </dgm:if>
                      <dgm:else name="Name385"/>
                    </dgm:choose>
                  </dgm:else>
                </dgm:choose>
                <dgm:shape xmlns:r="http://schemas.openxmlformats.org/officeDocument/2006/relationships" r:blip="">
                  <dgm:adjLst/>
                </dgm:shape>
                <dgm:presOf/>
                <dgm:constrLst>
                  <dgm:constr type="sp" refType="w" fact="0.1"/>
                  <dgm:constr type="sibSp" refType="w" fact="0.1"/>
                </dgm:constrLst>
                <dgm:forEach name="Name386" axis="ch" ptType="node" st="5" cnt="1">
                  <dgm:layoutNode name="childCenter5"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87" axis="ch">
                    <dgm:forEach name="Name388" axis="self" ptType="parTrans">
                      <dgm:layoutNode name="Name38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90" axis="self" ptType="node">
                      <dgm:layoutNode name="text5"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91" axis="ch" ptType="parTrans" st="5" cnt="1">
                <dgm:layoutNode name="Name392">
                  <dgm:alg type="conn">
                    <dgm:param type="dim" val="1D"/>
                    <dgm:param type="begPts" val="auto"/>
                    <dgm:param type="endPts" val="auto"/>
                    <dgm:param type="endSty" val="noArr"/>
                    <dgm:param type="srcNode" val="textCenter"/>
                    <dgm:param type="dstNode" val="childCenter5"/>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93"/>
          </dgm:choose>
          <dgm:choose name="Name394">
            <dgm:if name="Name395" axis="ch" ptType="node" func="cnt" op="gte" val="6">
              <dgm:layoutNode name="cycle_6">
                <dgm:choose name="Name396">
                  <dgm:if name="Name397" func="var" arg="dir" op="equ" val="norm">
                    <dgm:choose name="Name398">
                      <dgm:if name="Name399" axis="ch" ptType="node" func="cnt" op="equ" val="6">
                        <dgm:choose name="Name400">
                          <dgm:if name="Name401" axis="ch ch" ptType="node node" st="6 1" cnt="1 0" func="cnt" op="equ" val="1">
                            <dgm:alg type="cycle">
                              <dgm:param type="ctrShpMap" val="fNode"/>
                              <dgm:param type="stAng" val="300"/>
                            </dgm:alg>
                          </dgm:if>
                          <dgm:if name="Name402" axis="ch ch" ptType="node node" st="6 1" cnt="1 0" func="cnt" op="equ" val="2">
                            <dgm:alg type="cycle">
                              <dgm:param type="ctrShpMap" val="fNode"/>
                              <dgm:param type="stAng" val="255"/>
                              <dgm:param type="spanAng" val="90"/>
                            </dgm:alg>
                          </dgm:if>
                          <dgm:else name="Name403">
                            <dgm:alg type="cycle">
                              <dgm:param type="ctrShpMap" val="fNode"/>
                              <dgm:param type="stAng" val="0"/>
                              <dgm:param type="spanAng" val="360"/>
                            </dgm:alg>
                          </dgm:else>
                        </dgm:choose>
                      </dgm:if>
                      <dgm:if name="Name404" axis="ch" ptType="node" func="cnt" op="gte" val="7">
                        <dgm:choose name="Name405">
                          <dgm:if name="Name406" axis="ch ch" ptType="node node" st="6 1" cnt="1 0" func="cnt" op="equ" val="1">
                            <dgm:alg type="cycle">
                              <dgm:param type="ctrShpMap" val="fNode"/>
                              <dgm:param type="stAng" val="257"/>
                            </dgm:alg>
                          </dgm:if>
                          <dgm:if name="Name407" axis="ch ch" ptType="node node" st="6 1" cnt="1 0" func="cnt" op="equ" val="2">
                            <dgm:alg type="cycle">
                              <dgm:param type="ctrShpMap" val="fNode"/>
                              <dgm:param type="stAng" val="212"/>
                              <dgm:param type="spanAng" val="90"/>
                            </dgm:alg>
                          </dgm:if>
                          <dgm:else name="Name408">
                            <dgm:alg type="cycle">
                              <dgm:param type="ctrShpMap" val="fNode"/>
                              <dgm:param type="stAng" val="0"/>
                              <dgm:param type="spanAng" val="360"/>
                            </dgm:alg>
                          </dgm:else>
                        </dgm:choose>
                      </dgm:if>
                      <dgm:else name="Name409"/>
                    </dgm:choose>
                  </dgm:if>
                  <dgm:else name="Name410">
                    <dgm:choose name="Name411">
                      <dgm:if name="Name412" axis="ch" ptType="node" func="cnt" op="equ" val="6">
                        <dgm:choose name="Name413">
                          <dgm:if name="Name414" axis="ch ch" ptType="node node" st="6 1" cnt="1 0" func="cnt" op="equ" val="1">
                            <dgm:alg type="cycle">
                              <dgm:param type="ctrShpMap" val="fNode"/>
                              <dgm:param type="stAng" val="60"/>
                            </dgm:alg>
                          </dgm:if>
                          <dgm:if name="Name415" axis="ch ch" ptType="node node" st="6 1" cnt="1 0" func="cnt" op="equ" val="2">
                            <dgm:alg type="cycle">
                              <dgm:param type="ctrShpMap" val="fNode"/>
                              <dgm:param type="stAng" val="105"/>
                              <dgm:param type="spanAng" val="-90"/>
                            </dgm:alg>
                          </dgm:if>
                          <dgm:else name="Name416">
                            <dgm:alg type="cycle">
                              <dgm:param type="ctrShpMap" val="fNode"/>
                              <dgm:param type="stAng" val="0"/>
                              <dgm:param type="spanAng" val="-360"/>
                            </dgm:alg>
                          </dgm:else>
                        </dgm:choose>
                      </dgm:if>
                      <dgm:if name="Name417" axis="ch" ptType="node" func="cnt" op="gte" val="7">
                        <dgm:choose name="Name418">
                          <dgm:if name="Name419" axis="ch ch" ptType="node node" st="6 1" cnt="1 0" func="cnt" op="equ" val="1">
                            <dgm:alg type="cycle">
                              <dgm:param type="ctrShpMap" val="fNode"/>
                              <dgm:param type="stAng" val="102"/>
                            </dgm:alg>
                          </dgm:if>
                          <dgm:if name="Name420" axis="ch ch" ptType="node node" st="6 1" cnt="1 0" func="cnt" op="equ" val="2">
                            <dgm:alg type="cycle">
                              <dgm:param type="ctrShpMap" val="fNode"/>
                              <dgm:param type="stAng" val="147"/>
                              <dgm:param type="spanAng" val="-90"/>
                            </dgm:alg>
                          </dgm:if>
                          <dgm:else name="Name421">
                            <dgm:alg type="cycle">
                              <dgm:param type="ctrShpMap" val="fNode"/>
                              <dgm:param type="stAng" val="0"/>
                              <dgm:param type="spanAng" val="-360"/>
                            </dgm:alg>
                          </dgm:else>
                        </dgm:choose>
                      </dgm:if>
                      <dgm:else name="Name422"/>
                    </dgm:choose>
                  </dgm:else>
                </dgm:choose>
                <dgm:shape xmlns:r="http://schemas.openxmlformats.org/officeDocument/2006/relationships" r:blip="">
                  <dgm:adjLst/>
                </dgm:shape>
                <dgm:presOf/>
                <dgm:constrLst>
                  <dgm:constr type="sp" refType="w" fact="0.1"/>
                  <dgm:constr type="sibSp" refType="w" fact="0.1"/>
                </dgm:constrLst>
                <dgm:forEach name="Name423" axis="ch" ptType="node" st="6" cnt="1">
                  <dgm:layoutNode name="childCenter6"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24" axis="ch">
                    <dgm:forEach name="Name425" axis="self" ptType="parTrans">
                      <dgm:layoutNode name="Name42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27" axis="self" ptType="node">
                      <dgm:layoutNode name="text6"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28" axis="ch" ptType="parTrans" st="6" cnt="1">
                <dgm:layoutNode name="Name429">
                  <dgm:alg type="conn">
                    <dgm:param type="dim" val="1D"/>
                    <dgm:param type="begPts" val="auto"/>
                    <dgm:param type="endPts" val="auto"/>
                    <dgm:param type="endSty" val="noArr"/>
                    <dgm:param type="srcNode" val="textCenter"/>
                    <dgm:param type="dstNode" val="childCenter6"/>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30"/>
          </dgm:choose>
          <dgm:choose name="Name431">
            <dgm:if name="Name432" axis="ch" ptType="node" func="cnt" op="gte" val="7">
              <dgm:layoutNode name="cycle_7">
                <dgm:choose name="Name433">
                  <dgm:if name="Name434" func="var" arg="dir" op="equ" val="norm">
                    <dgm:choose name="Name435">
                      <dgm:if name="Name436" axis="ch" ptType="node" func="cnt" op="gte" val="7">
                        <dgm:choose name="Name437">
                          <dgm:if name="Name438" axis="ch ch" ptType="node node" st="7 1" cnt="1 0" func="cnt" op="equ" val="1">
                            <dgm:alg type="cycle">
                              <dgm:param type="ctrShpMap" val="fNode"/>
                              <dgm:param type="stAng" val="308"/>
                            </dgm:alg>
                          </dgm:if>
                          <dgm:if name="Name439" axis="ch ch" ptType="node node" st="7 1" cnt="1 0" func="cnt" op="equ" val="2">
                            <dgm:alg type="cycle">
                              <dgm:param type="ctrShpMap" val="fNode"/>
                              <dgm:param type="stAng" val="263"/>
                              <dgm:param type="spanAng" val="90"/>
                            </dgm:alg>
                          </dgm:if>
                          <dgm:else name="Name440">
                            <dgm:alg type="cycle">
                              <dgm:param type="ctrShpMap" val="fNode"/>
                              <dgm:param type="stAng" val="0"/>
                              <dgm:param type="spanAng" val="360"/>
                            </dgm:alg>
                          </dgm:else>
                        </dgm:choose>
                      </dgm:if>
                      <dgm:else name="Name441"/>
                    </dgm:choose>
                  </dgm:if>
                  <dgm:else name="Name442">
                    <dgm:choose name="Name443">
                      <dgm:if name="Name444" axis="ch" ptType="node" func="cnt" op="gte" val="7">
                        <dgm:choose name="Name445">
                          <dgm:if name="Name446" axis="ch ch" ptType="node node" st="7 1" cnt="1 0" func="cnt" op="equ" val="1">
                            <dgm:alg type="cycle">
                              <dgm:param type="ctrShpMap" val="fNode"/>
                              <dgm:param type="stAng" val="51"/>
                            </dgm:alg>
                          </dgm:if>
                          <dgm:if name="Name447" axis="ch ch" ptType="node node" st="7 1" cnt="1 0" func="cnt" op="equ" val="2">
                            <dgm:alg type="cycle">
                              <dgm:param type="ctrShpMap" val="fNode"/>
                              <dgm:param type="stAng" val="96"/>
                              <dgm:param type="spanAng" val="-90"/>
                            </dgm:alg>
                          </dgm:if>
                          <dgm:else name="Name448">
                            <dgm:alg type="cycle">
                              <dgm:param type="ctrShpMap" val="fNode"/>
                              <dgm:param type="stAng" val="0"/>
                              <dgm:param type="spanAng" val="-360"/>
                            </dgm:alg>
                          </dgm:else>
                        </dgm:choose>
                      </dgm:if>
                      <dgm:else name="Name449"/>
                    </dgm:choose>
                  </dgm:else>
                </dgm:choose>
                <dgm:shape xmlns:r="http://schemas.openxmlformats.org/officeDocument/2006/relationships" r:blip="">
                  <dgm:adjLst/>
                </dgm:shape>
                <dgm:presOf/>
                <dgm:constrLst>
                  <dgm:constr type="sp" refType="w" fact="0.1"/>
                  <dgm:constr type="sibSp" refType="w" fact="0.1"/>
                </dgm:constrLst>
                <dgm:forEach name="Name450" axis="ch" ptType="node" st="7" cnt="1">
                  <dgm:layoutNode name="childCenter7"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51" axis="ch">
                    <dgm:forEach name="Name452" axis="self" ptType="parTrans">
                      <dgm:layoutNode name="Name453">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54" axis="self" ptType="node">
                      <dgm:layoutNode name="text7"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55" axis="ch" ptType="parTrans" st="7" cnt="1">
                <dgm:layoutNode name="Name456">
                  <dgm:alg type="conn">
                    <dgm:param type="dim" val="1D"/>
                    <dgm:param type="begPts" val="auto"/>
                    <dgm:param type="endPts" val="auto"/>
                    <dgm:param type="endSty" val="noArr"/>
                    <dgm:param type="srcNode" val="textCenter"/>
                    <dgm:param type="dstNode" val="childCenter7"/>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5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CO"/>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A69DEF6-3339-45B7-B42A-43814A436CD0}" type="datetimeFigureOut">
              <a:rPr lang="es-CO" smtClean="0"/>
              <a:t>10/05/2021</a:t>
            </a:fld>
            <a:endParaRPr lang="es-CO"/>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CO"/>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CO"/>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28CE656-212A-4197-AB1C-767CE0973886}" type="slidenum">
              <a:rPr lang="es-CO" smtClean="0"/>
              <a:t>‹Nº›</a:t>
            </a:fld>
            <a:endParaRPr lang="es-CO"/>
          </a:p>
        </p:txBody>
      </p:sp>
    </p:spTree>
    <p:extLst>
      <p:ext uri="{BB962C8B-B14F-4D97-AF65-F5344CB8AC3E}">
        <p14:creationId xmlns:p14="http://schemas.microsoft.com/office/powerpoint/2010/main" val="13298257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CO" dirty="0"/>
              <a:t>lo más importante es tener en cuenta lo que se sale de la normalidad par ala madre.</a:t>
            </a:r>
          </a:p>
          <a:p>
            <a:endParaRPr lang="es-CO" dirty="0"/>
          </a:p>
        </p:txBody>
      </p:sp>
      <p:sp>
        <p:nvSpPr>
          <p:cNvPr id="4" name="Marcador de número de diapositiva 3"/>
          <p:cNvSpPr>
            <a:spLocks noGrp="1"/>
          </p:cNvSpPr>
          <p:nvPr>
            <p:ph type="sldNum" sz="quarter" idx="10"/>
          </p:nvPr>
        </p:nvSpPr>
        <p:spPr/>
        <p:txBody>
          <a:bodyPr/>
          <a:lstStyle/>
          <a:p>
            <a:fld id="{528CE656-212A-4197-AB1C-767CE0973886}" type="slidenum">
              <a:rPr lang="es-CO" smtClean="0"/>
              <a:t>6</a:t>
            </a:fld>
            <a:endParaRPr lang="es-CO"/>
          </a:p>
        </p:txBody>
      </p:sp>
    </p:spTree>
    <p:extLst>
      <p:ext uri="{BB962C8B-B14F-4D97-AF65-F5344CB8AC3E}">
        <p14:creationId xmlns:p14="http://schemas.microsoft.com/office/powerpoint/2010/main" val="305011189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CO" sz="1200" kern="1200" dirty="0">
                <a:solidFill>
                  <a:schemeClr val="tx1"/>
                </a:solidFill>
                <a:effectLst/>
                <a:latin typeface="+mn-lt"/>
                <a:ea typeface="+mn-ea"/>
                <a:cs typeface="+mn-cs"/>
              </a:rPr>
              <a:t>Un aumento brusco se define como un aumento desde el inicio de la aceleración al pico &lt; 30 </a:t>
            </a:r>
            <a:r>
              <a:rPr lang="es-CO" sz="1200" kern="1200" dirty="0" err="1">
                <a:solidFill>
                  <a:schemeClr val="tx1"/>
                </a:solidFill>
                <a:effectLst/>
                <a:latin typeface="+mn-lt"/>
                <a:ea typeface="+mn-ea"/>
                <a:cs typeface="+mn-cs"/>
              </a:rPr>
              <a:t>seg</a:t>
            </a:r>
            <a:r>
              <a:rPr lang="es-CO" sz="1200" kern="1200" dirty="0">
                <a:solidFill>
                  <a:schemeClr val="tx1"/>
                </a:solidFill>
                <a:effectLst/>
                <a:latin typeface="+mn-lt"/>
                <a:ea typeface="+mn-ea"/>
                <a:cs typeface="+mn-cs"/>
              </a:rPr>
              <a:t>. El pico debe ser &gt; 15 lpm x 15 segundos de duración</a:t>
            </a:r>
          </a:p>
          <a:p>
            <a:r>
              <a:rPr lang="es-CO" sz="1200" kern="1200" dirty="0">
                <a:solidFill>
                  <a:schemeClr val="tx1"/>
                </a:solidFill>
                <a:effectLst/>
                <a:latin typeface="+mn-lt"/>
                <a:ea typeface="+mn-ea"/>
                <a:cs typeface="+mn-cs"/>
              </a:rPr>
              <a:t>desde el inicio para volver. </a:t>
            </a:r>
          </a:p>
          <a:p>
            <a:endParaRPr lang="es-CO" dirty="0"/>
          </a:p>
        </p:txBody>
      </p:sp>
      <p:sp>
        <p:nvSpPr>
          <p:cNvPr id="4" name="Marcador de número de diapositiva 3"/>
          <p:cNvSpPr>
            <a:spLocks noGrp="1"/>
          </p:cNvSpPr>
          <p:nvPr>
            <p:ph type="sldNum" sz="quarter" idx="10"/>
          </p:nvPr>
        </p:nvSpPr>
        <p:spPr/>
        <p:txBody>
          <a:bodyPr/>
          <a:lstStyle/>
          <a:p>
            <a:fld id="{528CE656-212A-4197-AB1C-767CE0973886}" type="slidenum">
              <a:rPr lang="es-CO" smtClean="0"/>
              <a:t>28</a:t>
            </a:fld>
            <a:endParaRPr lang="es-CO"/>
          </a:p>
        </p:txBody>
      </p:sp>
    </p:spTree>
    <p:extLst>
      <p:ext uri="{BB962C8B-B14F-4D97-AF65-F5344CB8AC3E}">
        <p14:creationId xmlns:p14="http://schemas.microsoft.com/office/powerpoint/2010/main" val="318951483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CO" dirty="0"/>
              <a:t>Tempranas y </a:t>
            </a:r>
            <a:r>
              <a:rPr lang="es-CO" dirty="0" err="1"/>
              <a:t>tardias</a:t>
            </a:r>
            <a:r>
              <a:rPr lang="es-CO" dirty="0"/>
              <a:t>: Usualmente </a:t>
            </a:r>
            <a:r>
              <a:rPr lang="es-CO" dirty="0" err="1"/>
              <a:t>simetricas</a:t>
            </a:r>
            <a:r>
              <a:rPr lang="es-CO" baseline="0" dirty="0"/>
              <a:t> y graduales (desde inicio a </a:t>
            </a:r>
            <a:r>
              <a:rPr lang="es-CO" baseline="0" dirty="0" err="1"/>
              <a:t>nadri</a:t>
            </a:r>
            <a:r>
              <a:rPr lang="es-CO" baseline="0" dirty="0"/>
              <a:t> &gt; 30 </a:t>
            </a:r>
            <a:r>
              <a:rPr lang="es-CO" baseline="0" dirty="0" err="1"/>
              <a:t>seg</a:t>
            </a:r>
            <a:r>
              <a:rPr lang="es-CO" baseline="0" dirty="0"/>
              <a:t>)</a:t>
            </a:r>
          </a:p>
          <a:p>
            <a:r>
              <a:rPr lang="es-CO" baseline="0" dirty="0"/>
              <a:t>Variables: abruptas (desde inicio a nadir &lt; 30seg )</a:t>
            </a:r>
          </a:p>
          <a:p>
            <a:endParaRPr lang="es-CO" baseline="0" dirty="0"/>
          </a:p>
          <a:p>
            <a:r>
              <a:rPr lang="es-CO" baseline="0" dirty="0"/>
              <a:t>PATOLOGIA FUNICULAR: ALTERACIONES EN NUMER DE VAOSS, COMPRESION DEL CORDON, VASOS INDEPENDIENTES, HEMORRAGIA POR VASA PREVIA, ETC.</a:t>
            </a:r>
            <a:endParaRPr lang="es-CO" dirty="0"/>
          </a:p>
        </p:txBody>
      </p:sp>
      <p:sp>
        <p:nvSpPr>
          <p:cNvPr id="4" name="Marcador de número de diapositiva 3"/>
          <p:cNvSpPr>
            <a:spLocks noGrp="1"/>
          </p:cNvSpPr>
          <p:nvPr>
            <p:ph type="sldNum" sz="quarter" idx="10"/>
          </p:nvPr>
        </p:nvSpPr>
        <p:spPr/>
        <p:txBody>
          <a:bodyPr/>
          <a:lstStyle/>
          <a:p>
            <a:fld id="{528CE656-212A-4197-AB1C-767CE0973886}" type="slidenum">
              <a:rPr lang="es-CO" smtClean="0"/>
              <a:t>29</a:t>
            </a:fld>
            <a:endParaRPr lang="es-CO"/>
          </a:p>
        </p:txBody>
      </p:sp>
    </p:spTree>
    <p:extLst>
      <p:ext uri="{BB962C8B-B14F-4D97-AF65-F5344CB8AC3E}">
        <p14:creationId xmlns:p14="http://schemas.microsoft.com/office/powerpoint/2010/main" val="221607007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CO" dirty="0"/>
              <a:t>Tempranas y </a:t>
            </a:r>
            <a:r>
              <a:rPr lang="es-CO" dirty="0" err="1"/>
              <a:t>tardias</a:t>
            </a:r>
            <a:r>
              <a:rPr lang="es-CO" dirty="0"/>
              <a:t>: Usualmente </a:t>
            </a:r>
            <a:r>
              <a:rPr lang="es-CO" dirty="0" err="1"/>
              <a:t>simetricas</a:t>
            </a:r>
            <a:r>
              <a:rPr lang="es-CO" baseline="0" dirty="0"/>
              <a:t> y graduales (desde inicio a </a:t>
            </a:r>
            <a:r>
              <a:rPr lang="es-CO" baseline="0" dirty="0" err="1"/>
              <a:t>nadri</a:t>
            </a:r>
            <a:r>
              <a:rPr lang="es-CO" baseline="0" dirty="0"/>
              <a:t> &gt; 30 </a:t>
            </a:r>
            <a:r>
              <a:rPr lang="es-CO" baseline="0" dirty="0" err="1"/>
              <a:t>seg</a:t>
            </a:r>
            <a:r>
              <a:rPr lang="es-CO" baseline="0" dirty="0"/>
              <a:t>)</a:t>
            </a:r>
          </a:p>
          <a:p>
            <a:r>
              <a:rPr lang="es-CO" baseline="0" dirty="0"/>
              <a:t>Variables: abruptas (desde inicio a nadir &lt; 30seg )</a:t>
            </a:r>
          </a:p>
          <a:p>
            <a:endParaRPr lang="es-CO" baseline="0" dirty="0"/>
          </a:p>
          <a:p>
            <a:r>
              <a:rPr lang="es-CO" baseline="0" dirty="0"/>
              <a:t>PATOLOGIA FUNICULAR: ALTERACIONES EN NUMER DE VAOSS, COMPRESION DEL CORDON, VASOS INDEPENDIENTES, HEMORRAGIA POR VASA PREVIA, ETC.</a:t>
            </a:r>
            <a:endParaRPr lang="es-CO" dirty="0"/>
          </a:p>
        </p:txBody>
      </p:sp>
      <p:sp>
        <p:nvSpPr>
          <p:cNvPr id="4" name="Marcador de número de diapositiva 3"/>
          <p:cNvSpPr>
            <a:spLocks noGrp="1"/>
          </p:cNvSpPr>
          <p:nvPr>
            <p:ph type="sldNum" sz="quarter" idx="10"/>
          </p:nvPr>
        </p:nvSpPr>
        <p:spPr/>
        <p:txBody>
          <a:bodyPr/>
          <a:lstStyle/>
          <a:p>
            <a:fld id="{528CE656-212A-4197-AB1C-767CE0973886}" type="slidenum">
              <a:rPr lang="es-CO" smtClean="0"/>
              <a:t>30</a:t>
            </a:fld>
            <a:endParaRPr lang="es-CO"/>
          </a:p>
        </p:txBody>
      </p:sp>
    </p:spTree>
    <p:extLst>
      <p:ext uri="{BB962C8B-B14F-4D97-AF65-F5344CB8AC3E}">
        <p14:creationId xmlns:p14="http://schemas.microsoft.com/office/powerpoint/2010/main" val="242786181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CO" sz="1200" dirty="0"/>
              <a:t>Fuerte predictor de estado ácido base normal</a:t>
            </a:r>
          </a:p>
          <a:p>
            <a:pPr marL="0" marR="0" lvl="0" indent="0" algn="l" defTabSz="914400" rtl="0" eaLnBrk="1" fontAlgn="auto" latinLnBrk="0" hangingPunct="1">
              <a:lnSpc>
                <a:spcPct val="100000"/>
              </a:lnSpc>
              <a:spcBef>
                <a:spcPts val="0"/>
              </a:spcBef>
              <a:spcAft>
                <a:spcPts val="0"/>
              </a:spcAft>
              <a:buClrTx/>
              <a:buSzTx/>
              <a:buFontTx/>
              <a:buNone/>
              <a:tabLst/>
              <a:defRPr/>
            </a:pPr>
            <a:r>
              <a:rPr lang="es-CO" sz="1200" dirty="0"/>
              <a:t>Control rutinario</a:t>
            </a:r>
          </a:p>
          <a:p>
            <a:endParaRPr lang="es-CO" dirty="0"/>
          </a:p>
        </p:txBody>
      </p:sp>
      <p:sp>
        <p:nvSpPr>
          <p:cNvPr id="4" name="Marcador de número de diapositiva 3"/>
          <p:cNvSpPr>
            <a:spLocks noGrp="1"/>
          </p:cNvSpPr>
          <p:nvPr>
            <p:ph type="sldNum" sz="quarter" idx="10"/>
          </p:nvPr>
        </p:nvSpPr>
        <p:spPr/>
        <p:txBody>
          <a:bodyPr/>
          <a:lstStyle/>
          <a:p>
            <a:fld id="{528CE656-212A-4197-AB1C-767CE0973886}" type="slidenum">
              <a:rPr lang="es-CO" smtClean="0"/>
              <a:t>33</a:t>
            </a:fld>
            <a:endParaRPr lang="es-CO"/>
          </a:p>
        </p:txBody>
      </p:sp>
    </p:spTree>
    <p:extLst>
      <p:ext uri="{BB962C8B-B14F-4D97-AF65-F5344CB8AC3E}">
        <p14:creationId xmlns:p14="http://schemas.microsoft.com/office/powerpoint/2010/main" val="34443818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CO" sz="1200" kern="1200" dirty="0">
                <a:solidFill>
                  <a:schemeClr val="tx1"/>
                </a:solidFill>
                <a:effectLst/>
                <a:latin typeface="+mn-lt"/>
                <a:ea typeface="+mn-ea"/>
                <a:cs typeface="+mn-cs"/>
              </a:rPr>
              <a:t>Están asociados con el estado ácido-base fetal anormal. Esfuerzos para resolver rápidamente el patrón anormal requieren pero no se limitan a reanimación intrauterina. Si un trazado Categoría III no se resuelve con estas medidas, la entrega debe llevarse a cabo.</a:t>
            </a:r>
          </a:p>
          <a:p>
            <a:endParaRPr lang="es-CO" dirty="0"/>
          </a:p>
        </p:txBody>
      </p:sp>
      <p:sp>
        <p:nvSpPr>
          <p:cNvPr id="4" name="Marcador de número de diapositiva 3"/>
          <p:cNvSpPr>
            <a:spLocks noGrp="1"/>
          </p:cNvSpPr>
          <p:nvPr>
            <p:ph type="sldNum" sz="quarter" idx="10"/>
          </p:nvPr>
        </p:nvSpPr>
        <p:spPr/>
        <p:txBody>
          <a:bodyPr/>
          <a:lstStyle/>
          <a:p>
            <a:fld id="{528CE656-212A-4197-AB1C-767CE0973886}" type="slidenum">
              <a:rPr lang="es-CO" smtClean="0"/>
              <a:t>36</a:t>
            </a:fld>
            <a:endParaRPr lang="es-CO"/>
          </a:p>
        </p:txBody>
      </p:sp>
    </p:spTree>
    <p:extLst>
      <p:ext uri="{BB962C8B-B14F-4D97-AF65-F5344CB8AC3E}">
        <p14:creationId xmlns:p14="http://schemas.microsoft.com/office/powerpoint/2010/main" val="209422469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CO" sz="1200" kern="1200" dirty="0">
                <a:solidFill>
                  <a:schemeClr val="tx1"/>
                </a:solidFill>
                <a:effectLst/>
                <a:latin typeface="+mn-lt"/>
                <a:ea typeface="+mn-ea"/>
                <a:cs typeface="+mn-cs"/>
              </a:rPr>
              <a:t>- No son predictivos de estado ácido-base anormal, sin embargo, no hay evidencia suficiente para clasificarlos en Categoría I o Categoría III. </a:t>
            </a:r>
          </a:p>
          <a:p>
            <a:r>
              <a:rPr lang="es-CO" sz="1200" kern="1200" dirty="0">
                <a:solidFill>
                  <a:schemeClr val="tx1"/>
                </a:solidFill>
                <a:effectLst/>
                <a:latin typeface="+mn-lt"/>
                <a:ea typeface="+mn-ea"/>
                <a:cs typeface="+mn-cs"/>
              </a:rPr>
              <a:t>- </a:t>
            </a:r>
            <a:r>
              <a:rPr lang="es-ES_tradnl" sz="1200" kern="1200" dirty="0">
                <a:solidFill>
                  <a:schemeClr val="tx1"/>
                </a:solidFill>
                <a:effectLst/>
                <a:latin typeface="+mn-lt"/>
                <a:ea typeface="+mn-ea"/>
                <a:cs typeface="+mn-cs"/>
              </a:rPr>
              <a:t> El potencial para desarrollo de acidosis fetal varía entre los trazados categoría II </a:t>
            </a:r>
            <a:r>
              <a:rPr lang="es-ES_tradnl" sz="1200" kern="1200" dirty="0">
                <a:solidFill>
                  <a:schemeClr val="tx1"/>
                </a:solidFill>
                <a:effectLst/>
                <a:latin typeface="+mn-lt"/>
                <a:ea typeface="+mn-ea"/>
                <a:cs typeface="+mn-cs"/>
                <a:sym typeface="Wingdings" pitchFamily="2" charset="2"/>
              </a:rPr>
              <a:t> </a:t>
            </a:r>
            <a:r>
              <a:rPr lang="es-ES_tradnl" sz="1200" kern="1200" dirty="0">
                <a:solidFill>
                  <a:schemeClr val="tx1"/>
                </a:solidFill>
                <a:effectLst/>
                <a:latin typeface="+mn-lt"/>
                <a:ea typeface="+mn-ea"/>
                <a:cs typeface="+mn-cs"/>
              </a:rPr>
              <a:t>algunos investigadores han propuesto un sistema de clasificación de cinco niveles. Este sistema de cinco niveles, aún no son bien validados.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s-CO" sz="1200" kern="1200" dirty="0">
              <a:solidFill>
                <a:schemeClr val="tx1"/>
              </a:solidFill>
              <a:effectLst/>
              <a:latin typeface="+mn-lt"/>
              <a:ea typeface="+mn-ea"/>
              <a:cs typeface="+mn-cs"/>
            </a:endParaRPr>
          </a:p>
          <a:p>
            <a:endParaRPr lang="es-CO" dirty="0"/>
          </a:p>
        </p:txBody>
      </p:sp>
      <p:sp>
        <p:nvSpPr>
          <p:cNvPr id="4" name="Marcador de número de diapositiva 3"/>
          <p:cNvSpPr>
            <a:spLocks noGrp="1"/>
          </p:cNvSpPr>
          <p:nvPr>
            <p:ph type="sldNum" sz="quarter" idx="10"/>
          </p:nvPr>
        </p:nvSpPr>
        <p:spPr/>
        <p:txBody>
          <a:bodyPr/>
          <a:lstStyle/>
          <a:p>
            <a:fld id="{528CE656-212A-4197-AB1C-767CE0973886}" type="slidenum">
              <a:rPr lang="es-CO" smtClean="0"/>
              <a:t>39</a:t>
            </a:fld>
            <a:endParaRPr lang="es-CO"/>
          </a:p>
        </p:txBody>
      </p:sp>
    </p:spTree>
    <p:extLst>
      <p:ext uri="{BB962C8B-B14F-4D97-AF65-F5344CB8AC3E}">
        <p14:creationId xmlns:p14="http://schemas.microsoft.com/office/powerpoint/2010/main" val="428063297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ES_tradnl" sz="1200" kern="1200" dirty="0">
                <a:solidFill>
                  <a:schemeClr val="tx1"/>
                </a:solidFill>
                <a:effectLst/>
                <a:latin typeface="+mn-lt"/>
                <a:ea typeface="+mn-ea"/>
                <a:cs typeface="+mn-cs"/>
              </a:rPr>
              <a:t>Debe evaluarse factores que puedan reducir la oxigenación fetal, (</a:t>
            </a:r>
            <a:r>
              <a:rPr lang="es-ES_tradnl" sz="1200" kern="1200" dirty="0" err="1">
                <a:solidFill>
                  <a:schemeClr val="tx1"/>
                </a:solidFill>
                <a:effectLst/>
                <a:latin typeface="+mn-lt"/>
                <a:ea typeface="+mn-ea"/>
                <a:cs typeface="+mn-cs"/>
              </a:rPr>
              <a:t>ej</a:t>
            </a:r>
            <a:r>
              <a:rPr lang="es-ES_tradnl" sz="1200" kern="1200" dirty="0">
                <a:solidFill>
                  <a:schemeClr val="tx1"/>
                </a:solidFill>
                <a:effectLst/>
                <a:latin typeface="+mn-lt"/>
                <a:ea typeface="+mn-ea"/>
                <a:cs typeface="+mn-cs"/>
              </a:rPr>
              <a:t>, desprendimiento de placenta, prueba de parto después de una cesárea previa, RCIU), y la etapa y el progreso del trabajo de parto</a:t>
            </a:r>
          </a:p>
          <a:p>
            <a:pPr marL="0" marR="0" lvl="0" indent="0" algn="l" defTabSz="914400" rtl="0" eaLnBrk="1" fontAlgn="auto" latinLnBrk="0" hangingPunct="1">
              <a:lnSpc>
                <a:spcPct val="100000"/>
              </a:lnSpc>
              <a:spcBef>
                <a:spcPts val="0"/>
              </a:spcBef>
              <a:spcAft>
                <a:spcPts val="0"/>
              </a:spcAft>
              <a:buClrTx/>
              <a:buSzTx/>
              <a:buFontTx/>
              <a:buNone/>
              <a:tabLst/>
              <a:defRPr/>
            </a:pPr>
            <a:endParaRPr lang="es-ES_tradnl"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s-ES_tradnl" sz="1200" kern="1200" dirty="0">
                <a:solidFill>
                  <a:schemeClr val="tx1"/>
                </a:solidFill>
                <a:effectLst/>
                <a:latin typeface="+mn-lt"/>
                <a:ea typeface="+mn-ea"/>
                <a:cs typeface="+mn-cs"/>
              </a:rPr>
              <a:t>vigilancia continua y la reevaluación frecuente se indican hasta que el patrón se resuelve o progresa a categoría III. Sin embargo, prácticamente no hay datos para informar la toma de decisiones en cuanto al tiempo de controlar un feto con trazado categoría II.</a:t>
            </a:r>
          </a:p>
          <a:p>
            <a:pPr marL="0" marR="0" lvl="0" indent="0" algn="l" defTabSz="914400" rtl="0" eaLnBrk="1" fontAlgn="auto" latinLnBrk="0" hangingPunct="1">
              <a:lnSpc>
                <a:spcPct val="100000"/>
              </a:lnSpc>
              <a:spcBef>
                <a:spcPts val="0"/>
              </a:spcBef>
              <a:spcAft>
                <a:spcPts val="0"/>
              </a:spcAft>
              <a:buClrTx/>
              <a:buSzTx/>
              <a:buFontTx/>
              <a:buNone/>
              <a:tabLst/>
              <a:defRPr/>
            </a:pPr>
            <a:endParaRPr lang="es-ES_tradnl"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s-ES_tradnl" sz="1200" kern="1200" dirty="0">
                <a:solidFill>
                  <a:schemeClr val="tx1"/>
                </a:solidFill>
                <a:effectLst/>
                <a:latin typeface="+mn-lt"/>
                <a:ea typeface="+mn-ea"/>
                <a:cs typeface="+mn-cs"/>
              </a:rPr>
              <a:t>aceleraciones son altamente predictivos de estado ácido-base fetal normal y parto rápido es innecesaria</a:t>
            </a:r>
          </a:p>
          <a:p>
            <a:pPr marL="0" marR="0" lvl="0" indent="0" algn="l" defTabSz="914400" rtl="0" eaLnBrk="1" fontAlgn="auto" latinLnBrk="0" hangingPunct="1">
              <a:lnSpc>
                <a:spcPct val="100000"/>
              </a:lnSpc>
              <a:spcBef>
                <a:spcPts val="0"/>
              </a:spcBef>
              <a:spcAft>
                <a:spcPts val="0"/>
              </a:spcAft>
              <a:buClrTx/>
              <a:buSzTx/>
              <a:buFontTx/>
              <a:buNone/>
              <a:tabLst/>
              <a:defRPr/>
            </a:pPr>
            <a:endParaRPr lang="es-ES_tradnl"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s-ES_tradnl" sz="1200" kern="1200" dirty="0">
                <a:solidFill>
                  <a:schemeClr val="tx1"/>
                </a:solidFill>
                <a:effectLst/>
                <a:latin typeface="+mn-lt"/>
                <a:ea typeface="+mn-ea"/>
                <a:cs typeface="+mn-cs"/>
              </a:rPr>
              <a:t>Toma de muestras de sangre del cuero cabelludo fetal para pH o lactato ya no se lleva a cabo en la mayoría de las unidades de parto, a pesar de su demostrada capacidad para diagnosticar la acidosis fetal. El grado de habilidad, coste, necesidad de equipos normalizados y personal capacitado, y el malestar de la materna han llevado al abandono de este procedimiento.</a:t>
            </a:r>
          </a:p>
          <a:p>
            <a:pPr marL="0" marR="0" lvl="0" indent="0" algn="l" defTabSz="914400" rtl="0" eaLnBrk="1" fontAlgn="auto" latinLnBrk="0" hangingPunct="1">
              <a:lnSpc>
                <a:spcPct val="100000"/>
              </a:lnSpc>
              <a:spcBef>
                <a:spcPts val="0"/>
              </a:spcBef>
              <a:spcAft>
                <a:spcPts val="0"/>
              </a:spcAft>
              <a:buClrTx/>
              <a:buSzTx/>
              <a:buFontTx/>
              <a:buNone/>
              <a:tabLst/>
              <a:defRPr/>
            </a:pPr>
            <a:endParaRPr lang="es-CO" sz="1200" kern="1200" dirty="0">
              <a:solidFill>
                <a:schemeClr val="tx1"/>
              </a:solidFill>
              <a:effectLst/>
              <a:latin typeface="+mn-lt"/>
              <a:ea typeface="+mn-ea"/>
              <a:cs typeface="+mn-cs"/>
            </a:endParaRPr>
          </a:p>
          <a:p>
            <a:endParaRPr lang="es-CO" dirty="0"/>
          </a:p>
        </p:txBody>
      </p:sp>
      <p:sp>
        <p:nvSpPr>
          <p:cNvPr id="4" name="Marcador de número de diapositiva 3"/>
          <p:cNvSpPr>
            <a:spLocks noGrp="1"/>
          </p:cNvSpPr>
          <p:nvPr>
            <p:ph type="sldNum" sz="quarter" idx="10"/>
          </p:nvPr>
        </p:nvSpPr>
        <p:spPr/>
        <p:txBody>
          <a:bodyPr/>
          <a:lstStyle/>
          <a:p>
            <a:fld id="{528CE656-212A-4197-AB1C-767CE0973886}" type="slidenum">
              <a:rPr lang="es-CO" smtClean="0"/>
              <a:t>40</a:t>
            </a:fld>
            <a:endParaRPr lang="es-CO"/>
          </a:p>
        </p:txBody>
      </p:sp>
    </p:spTree>
    <p:extLst>
      <p:ext uri="{BB962C8B-B14F-4D97-AF65-F5344CB8AC3E}">
        <p14:creationId xmlns:p14="http://schemas.microsoft.com/office/powerpoint/2010/main" val="84398985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rtl="0" fontAlgn="ctr"/>
            <a:r>
              <a:rPr lang="es-ES_tradnl" sz="1200" u="sng" kern="1200" dirty="0">
                <a:solidFill>
                  <a:schemeClr val="tx1"/>
                </a:solidFill>
                <a:effectLst/>
                <a:latin typeface="+mn-lt"/>
                <a:ea typeface="+mn-ea"/>
                <a:cs typeface="+mn-cs"/>
              </a:rPr>
              <a:t>Desaceleraciones tardías sin pérdida de variabilidad o aceleraciones</a:t>
            </a:r>
            <a:r>
              <a:rPr lang="es-ES_tradnl" sz="1200" u="none" kern="1200" dirty="0">
                <a:solidFill>
                  <a:schemeClr val="tx1"/>
                </a:solidFill>
                <a:effectLst/>
                <a:latin typeface="+mn-lt"/>
                <a:ea typeface="+mn-ea"/>
                <a:cs typeface="+mn-cs"/>
              </a:rPr>
              <a:t>: </a:t>
            </a:r>
            <a:r>
              <a:rPr lang="es-ES_tradnl" sz="1200" kern="1200" dirty="0">
                <a:solidFill>
                  <a:schemeClr val="tx1"/>
                </a:solidFill>
                <a:effectLst/>
                <a:latin typeface="+mn-lt"/>
                <a:ea typeface="+mn-ea"/>
                <a:cs typeface="+mn-cs"/>
              </a:rPr>
              <a:t>Pueden ocurrir por:</a:t>
            </a:r>
          </a:p>
          <a:p>
            <a:r>
              <a:rPr lang="es-ES_tradnl" sz="1200" kern="1200" dirty="0">
                <a:solidFill>
                  <a:schemeClr val="tx1"/>
                </a:solidFill>
                <a:effectLst/>
                <a:latin typeface="+mn-lt"/>
                <a:ea typeface="+mn-ea"/>
                <a:cs typeface="+mn-cs"/>
              </a:rPr>
              <a:t> </a:t>
            </a:r>
            <a:r>
              <a:rPr lang="es-ES" sz="1200" kern="1200" dirty="0">
                <a:solidFill>
                  <a:schemeClr val="tx1"/>
                </a:solidFill>
                <a:effectLst/>
                <a:latin typeface="+mn-lt"/>
                <a:ea typeface="+mn-ea"/>
                <a:cs typeface="+mn-cs"/>
              </a:rPr>
              <a:t>● </a:t>
            </a:r>
            <a:r>
              <a:rPr lang="es-ES_tradnl" sz="1200" kern="1200" dirty="0" err="1">
                <a:solidFill>
                  <a:schemeClr val="tx1"/>
                </a:solidFill>
                <a:effectLst/>
                <a:latin typeface="+mn-lt"/>
                <a:ea typeface="+mn-ea"/>
                <a:cs typeface="+mn-cs"/>
              </a:rPr>
              <a:t>Taquisistolia</a:t>
            </a:r>
            <a:r>
              <a:rPr lang="es-ES_tradnl" sz="1200" kern="1200" dirty="0">
                <a:solidFill>
                  <a:schemeClr val="tx1"/>
                </a:solidFill>
                <a:effectLst/>
                <a:latin typeface="+mn-lt"/>
                <a:ea typeface="+mn-ea"/>
                <a:cs typeface="+mn-cs"/>
              </a:rPr>
              <a:t> </a:t>
            </a:r>
            <a:r>
              <a:rPr lang="es-ES" sz="1200" kern="1200" dirty="0">
                <a:solidFill>
                  <a:schemeClr val="tx1"/>
                </a:solidFill>
                <a:effectLst/>
                <a:latin typeface="+mn-lt"/>
                <a:ea typeface="+mn-ea"/>
                <a:cs typeface="+mn-cs"/>
              </a:rPr>
              <a:t>● </a:t>
            </a:r>
            <a:r>
              <a:rPr lang="es-ES_tradnl" sz="1200" kern="1200" dirty="0">
                <a:solidFill>
                  <a:schemeClr val="tx1"/>
                </a:solidFill>
                <a:effectLst/>
                <a:latin typeface="+mn-lt"/>
                <a:ea typeface="+mn-ea"/>
                <a:cs typeface="+mn-cs"/>
              </a:rPr>
              <a:t>Hipotensión materna </a:t>
            </a:r>
            <a:r>
              <a:rPr lang="es-ES" sz="1200" kern="1200" dirty="0">
                <a:solidFill>
                  <a:schemeClr val="tx1"/>
                </a:solidFill>
                <a:effectLst/>
                <a:latin typeface="+mn-lt"/>
                <a:ea typeface="+mn-ea"/>
                <a:cs typeface="+mn-cs"/>
              </a:rPr>
              <a:t>● </a:t>
            </a:r>
            <a:r>
              <a:rPr lang="es-ES_tradnl" sz="1200" kern="1200" dirty="0">
                <a:solidFill>
                  <a:schemeClr val="tx1"/>
                </a:solidFill>
                <a:effectLst/>
                <a:latin typeface="+mn-lt"/>
                <a:ea typeface="+mn-ea"/>
                <a:cs typeface="+mn-cs"/>
              </a:rPr>
              <a:t>Hipoxia materna </a:t>
            </a:r>
            <a:r>
              <a:rPr lang="es-ES" sz="1200" kern="1200" dirty="0">
                <a:solidFill>
                  <a:schemeClr val="tx1"/>
                </a:solidFill>
                <a:effectLst/>
                <a:latin typeface="+mn-lt"/>
                <a:ea typeface="+mn-ea"/>
                <a:cs typeface="+mn-cs"/>
              </a:rPr>
              <a:t>● </a:t>
            </a:r>
            <a:r>
              <a:rPr lang="es-ES_tradnl" sz="1200" kern="1200" dirty="0">
                <a:solidFill>
                  <a:schemeClr val="tx1"/>
                </a:solidFill>
                <a:effectLst/>
                <a:latin typeface="+mn-lt"/>
                <a:ea typeface="+mn-ea"/>
                <a:cs typeface="+mn-cs"/>
              </a:rPr>
              <a:t>Vasculopatía materna </a:t>
            </a:r>
            <a:r>
              <a:rPr lang="es-ES" sz="1200" kern="1200" dirty="0">
                <a:solidFill>
                  <a:schemeClr val="tx1"/>
                </a:solidFill>
                <a:effectLst/>
                <a:latin typeface="+mn-lt"/>
                <a:ea typeface="+mn-ea"/>
                <a:cs typeface="+mn-cs"/>
              </a:rPr>
              <a:t>● </a:t>
            </a:r>
            <a:r>
              <a:rPr lang="es-ES_tradnl" sz="1200" kern="1200" dirty="0">
                <a:solidFill>
                  <a:schemeClr val="tx1"/>
                </a:solidFill>
                <a:effectLst/>
                <a:latin typeface="+mn-lt"/>
                <a:ea typeface="+mn-ea"/>
                <a:cs typeface="+mn-cs"/>
              </a:rPr>
              <a:t>Trastornos placentarios asociados con la insuficiencia placentaria //  Evaluación de la variabilidad y aceleraciones debe realizarse, dado el bajo valor predictivo de desaceleraciones tardías solas para la acidosis y pobres resultados neonatal [50-52].</a:t>
            </a:r>
            <a:r>
              <a:rPr lang="es-ES_tradnl" sz="1200" kern="1200" baseline="0" dirty="0">
                <a:solidFill>
                  <a:schemeClr val="tx1"/>
                </a:solidFill>
                <a:effectLst/>
                <a:latin typeface="+mn-lt"/>
                <a:ea typeface="+mn-ea"/>
                <a:cs typeface="+mn-cs"/>
              </a:rPr>
              <a:t> // </a:t>
            </a:r>
            <a:r>
              <a:rPr lang="es-ES_tradnl" sz="1200" kern="1200" dirty="0">
                <a:solidFill>
                  <a:schemeClr val="tx1"/>
                </a:solidFill>
                <a:effectLst/>
                <a:latin typeface="+mn-lt"/>
                <a:ea typeface="+mn-ea"/>
                <a:cs typeface="+mn-cs"/>
              </a:rPr>
              <a:t>Variabilidad moderada se asocia fuertemente (98%) con un pH umbilical&gt; 7,15 [43] y aceleraciones espontáneas o provocada están fuertemente asociados con pH&gt; 7,10 [17-20].</a:t>
            </a:r>
          </a:p>
          <a:p>
            <a:r>
              <a:rPr lang="es-ES_tradnl" sz="1200" kern="1200" dirty="0">
                <a:solidFill>
                  <a:schemeClr val="tx1"/>
                </a:solidFill>
                <a:effectLst/>
                <a:latin typeface="+mn-lt"/>
                <a:ea typeface="+mn-ea"/>
                <a:cs typeface="+mn-cs"/>
              </a:rPr>
              <a:t> </a:t>
            </a:r>
            <a:endParaRPr lang="es-CO" sz="1200" kern="1200" dirty="0">
              <a:solidFill>
                <a:schemeClr val="tx1"/>
              </a:solidFill>
              <a:effectLst/>
              <a:latin typeface="+mn-lt"/>
              <a:ea typeface="+mn-ea"/>
              <a:cs typeface="+mn-cs"/>
            </a:endParaRPr>
          </a:p>
          <a:p>
            <a:endParaRPr lang="es-CO" dirty="0"/>
          </a:p>
        </p:txBody>
      </p:sp>
      <p:sp>
        <p:nvSpPr>
          <p:cNvPr id="4" name="Marcador de número de diapositiva 3"/>
          <p:cNvSpPr>
            <a:spLocks noGrp="1"/>
          </p:cNvSpPr>
          <p:nvPr>
            <p:ph type="sldNum" sz="quarter" idx="10"/>
          </p:nvPr>
        </p:nvSpPr>
        <p:spPr/>
        <p:txBody>
          <a:bodyPr/>
          <a:lstStyle/>
          <a:p>
            <a:fld id="{528CE656-212A-4197-AB1C-767CE0973886}" type="slidenum">
              <a:rPr lang="es-CO" smtClean="0"/>
              <a:t>41</a:t>
            </a:fld>
            <a:endParaRPr lang="es-CO"/>
          </a:p>
        </p:txBody>
      </p:sp>
    </p:spTree>
    <p:extLst>
      <p:ext uri="{BB962C8B-B14F-4D97-AF65-F5344CB8AC3E}">
        <p14:creationId xmlns:p14="http://schemas.microsoft.com/office/powerpoint/2010/main" val="70515669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ES_tradnl" sz="1200" kern="1200" dirty="0">
                <a:solidFill>
                  <a:schemeClr val="tx1"/>
                </a:solidFill>
                <a:effectLst/>
                <a:latin typeface="+mn-lt"/>
                <a:ea typeface="+mn-ea"/>
                <a:cs typeface="+mn-cs"/>
              </a:rPr>
              <a:t>Parto está indicado si se sospecha acidemia o desprendimiento de la placenta. </a:t>
            </a:r>
          </a:p>
          <a:p>
            <a:endParaRPr lang="es-ES_tradnl" sz="1200" kern="1200" dirty="0">
              <a:solidFill>
                <a:schemeClr val="tx1"/>
              </a:solidFill>
              <a:effectLst/>
              <a:latin typeface="+mn-lt"/>
              <a:ea typeface="+mn-ea"/>
              <a:cs typeface="+mn-cs"/>
            </a:endParaRPr>
          </a:p>
          <a:p>
            <a:r>
              <a:rPr lang="es-ES_tradnl" sz="1200" kern="1200" dirty="0">
                <a:solidFill>
                  <a:schemeClr val="tx1"/>
                </a:solidFill>
                <a:effectLst/>
                <a:latin typeface="+mn-lt"/>
                <a:ea typeface="+mn-ea"/>
                <a:cs typeface="+mn-cs"/>
              </a:rPr>
              <a:t>Taquicardia debido a corioamnionitis en general no es una indicación para entrega a menos que hayan desaceleraciones o trazado categoría III, o si el paciente está alejado del parto y la taquicardia no puede ser resuelta con hidratación materna y terapia antipirética.</a:t>
            </a:r>
          </a:p>
          <a:p>
            <a:endParaRPr lang="es-CO" dirty="0"/>
          </a:p>
        </p:txBody>
      </p:sp>
      <p:sp>
        <p:nvSpPr>
          <p:cNvPr id="4" name="Marcador de número de diapositiva 3"/>
          <p:cNvSpPr>
            <a:spLocks noGrp="1"/>
          </p:cNvSpPr>
          <p:nvPr>
            <p:ph type="sldNum" sz="quarter" idx="10"/>
          </p:nvPr>
        </p:nvSpPr>
        <p:spPr/>
        <p:txBody>
          <a:bodyPr/>
          <a:lstStyle/>
          <a:p>
            <a:fld id="{528CE656-212A-4197-AB1C-767CE0973886}" type="slidenum">
              <a:rPr lang="es-CO" smtClean="0"/>
              <a:t>42</a:t>
            </a:fld>
            <a:endParaRPr lang="es-CO"/>
          </a:p>
        </p:txBody>
      </p:sp>
    </p:spTree>
    <p:extLst>
      <p:ext uri="{BB962C8B-B14F-4D97-AF65-F5344CB8AC3E}">
        <p14:creationId xmlns:p14="http://schemas.microsoft.com/office/powerpoint/2010/main" val="279124592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ES_tradnl" sz="1200" kern="1200" dirty="0">
                <a:solidFill>
                  <a:schemeClr val="tx1"/>
                </a:solidFill>
                <a:effectLst/>
                <a:latin typeface="+mn-lt"/>
                <a:ea typeface="+mn-ea"/>
                <a:cs typeface="+mn-cs"/>
              </a:rPr>
              <a:t>Desaceleraciones variables intermitentes se observan con frecuencia durante el parto y por lo general asociados con la variabilidad y/o aceleraciones moderadas, no suelen dar lugar a consecuencias adversas (compresión del cordón transitoria y es bien tolerada por el feto). </a:t>
            </a:r>
          </a:p>
          <a:p>
            <a:r>
              <a:rPr lang="es-ES_tradnl" sz="1200" kern="1200" dirty="0">
                <a:solidFill>
                  <a:schemeClr val="tx1"/>
                </a:solidFill>
                <a:effectLst/>
                <a:latin typeface="+mn-lt"/>
                <a:ea typeface="+mn-ea"/>
                <a:cs typeface="+mn-cs"/>
              </a:rPr>
              <a:t> </a:t>
            </a:r>
          </a:p>
          <a:p>
            <a:r>
              <a:rPr lang="es-ES_tradnl" sz="1200" kern="1200" dirty="0">
                <a:solidFill>
                  <a:schemeClr val="tx1"/>
                </a:solidFill>
                <a:effectLst/>
                <a:latin typeface="+mn-lt"/>
                <a:ea typeface="+mn-ea"/>
                <a:cs typeface="+mn-cs"/>
              </a:rPr>
              <a:t>Desaceleraciones variables recurrentes requieren una estrecha vigilancia de pérdida de variabilidad y aceleraciones, que significan una categoría III trazado. </a:t>
            </a:r>
          </a:p>
          <a:p>
            <a:r>
              <a:rPr lang="es-ES_tradnl" sz="1200" kern="1200" dirty="0">
                <a:solidFill>
                  <a:schemeClr val="tx1"/>
                </a:solidFill>
                <a:effectLst/>
                <a:latin typeface="+mn-lt"/>
                <a:ea typeface="+mn-ea"/>
                <a:cs typeface="+mn-cs"/>
              </a:rPr>
              <a:t> </a:t>
            </a:r>
          </a:p>
          <a:p>
            <a:r>
              <a:rPr lang="es-ES_tradnl" sz="1200" kern="1200" dirty="0">
                <a:solidFill>
                  <a:schemeClr val="tx1"/>
                </a:solidFill>
                <a:effectLst/>
                <a:latin typeface="+mn-lt"/>
                <a:ea typeface="+mn-ea"/>
                <a:cs typeface="+mn-cs"/>
              </a:rPr>
              <a:t>Se indica reanimación in útero. Cambio de posición materna es la primera opción y la </a:t>
            </a:r>
            <a:r>
              <a:rPr lang="es-ES_tradnl" sz="1200" kern="1200" dirty="0" err="1">
                <a:solidFill>
                  <a:schemeClr val="tx1"/>
                </a:solidFill>
                <a:effectLst/>
                <a:latin typeface="+mn-lt"/>
                <a:ea typeface="+mn-ea"/>
                <a:cs typeface="+mn-cs"/>
              </a:rPr>
              <a:t>amnioinfusión</a:t>
            </a:r>
            <a:r>
              <a:rPr lang="es-ES_tradnl" sz="1200" kern="1200" dirty="0">
                <a:solidFill>
                  <a:schemeClr val="tx1"/>
                </a:solidFill>
                <a:effectLst/>
                <a:latin typeface="+mn-lt"/>
                <a:ea typeface="+mn-ea"/>
                <a:cs typeface="+mn-cs"/>
              </a:rPr>
              <a:t> es de segunda línea. En un meta-análisis de </a:t>
            </a:r>
            <a:r>
              <a:rPr lang="es-ES_tradnl" sz="1200" kern="1200" dirty="0" err="1">
                <a:solidFill>
                  <a:schemeClr val="tx1"/>
                </a:solidFill>
                <a:effectLst/>
                <a:latin typeface="+mn-lt"/>
                <a:ea typeface="+mn-ea"/>
                <a:cs typeface="+mn-cs"/>
              </a:rPr>
              <a:t>ECA´s</a:t>
            </a:r>
            <a:r>
              <a:rPr lang="es-ES_tradnl" sz="1200" kern="1200" dirty="0">
                <a:solidFill>
                  <a:schemeClr val="tx1"/>
                </a:solidFill>
                <a:effectLst/>
                <a:latin typeface="+mn-lt"/>
                <a:ea typeface="+mn-ea"/>
                <a:cs typeface="+mn-cs"/>
              </a:rPr>
              <a:t> que compararon </a:t>
            </a:r>
            <a:r>
              <a:rPr lang="es-ES_tradnl" sz="1200" kern="1200" dirty="0" err="1">
                <a:solidFill>
                  <a:schemeClr val="tx1"/>
                </a:solidFill>
                <a:effectLst/>
                <a:latin typeface="+mn-lt"/>
                <a:ea typeface="+mn-ea"/>
                <a:cs typeface="+mn-cs"/>
              </a:rPr>
              <a:t>amnioinfusión</a:t>
            </a:r>
            <a:r>
              <a:rPr lang="es-ES_tradnl" sz="1200" kern="1200" dirty="0">
                <a:solidFill>
                  <a:schemeClr val="tx1"/>
                </a:solidFill>
                <a:effectLst/>
                <a:latin typeface="+mn-lt"/>
                <a:ea typeface="+mn-ea"/>
                <a:cs typeface="+mn-cs"/>
              </a:rPr>
              <a:t> vs ningún manejo en sospecha de compresión del cordón debido a oligohidramnios o sospecha debido a desaceleraciones variables, </a:t>
            </a:r>
            <a:r>
              <a:rPr lang="es-ES_tradnl" sz="1200" kern="1200" dirty="0" err="1">
                <a:solidFill>
                  <a:schemeClr val="tx1"/>
                </a:solidFill>
                <a:effectLst/>
                <a:latin typeface="+mn-lt"/>
                <a:ea typeface="+mn-ea"/>
                <a:cs typeface="+mn-cs"/>
              </a:rPr>
              <a:t>amnioinfusión</a:t>
            </a:r>
            <a:r>
              <a:rPr lang="es-ES_tradnl" sz="1200" kern="1200" dirty="0">
                <a:solidFill>
                  <a:schemeClr val="tx1"/>
                </a:solidFill>
                <a:effectLst/>
                <a:latin typeface="+mn-lt"/>
                <a:ea typeface="+mn-ea"/>
                <a:cs typeface="+mn-cs"/>
              </a:rPr>
              <a:t> se asoció con reducción del 50-60% en alteraciones de la FCF vs los controles [2012 59]. También hubo reducción en el número de cesárea (RR 0,46; IC del 95%: 0,31 a 0,68) y mejora en resultados neonatales con pH de la arteria umbilical &lt;7,2 (RR 0.58, 95 % CI 0,29-1,14). Pacientes con bajo volumen de líquido amniótico antes de la </a:t>
            </a:r>
            <a:r>
              <a:rPr lang="es-ES_tradnl" sz="1200" kern="1200" dirty="0" err="1">
                <a:solidFill>
                  <a:schemeClr val="tx1"/>
                </a:solidFill>
                <a:effectLst/>
                <a:latin typeface="+mn-lt"/>
                <a:ea typeface="+mn-ea"/>
                <a:cs typeface="+mn-cs"/>
              </a:rPr>
              <a:t>amnioinfusión</a:t>
            </a:r>
            <a:r>
              <a:rPr lang="es-ES_tradnl" sz="1200" kern="1200" dirty="0">
                <a:solidFill>
                  <a:schemeClr val="tx1"/>
                </a:solidFill>
                <a:effectLst/>
                <a:latin typeface="+mn-lt"/>
                <a:ea typeface="+mn-ea"/>
                <a:cs typeface="+mn-cs"/>
              </a:rPr>
              <a:t> son más propensos a experimentar resolución de desaceleraciones variables vs alto volumen de líquido amniótico (ILA&gt; 12 cm), </a:t>
            </a:r>
            <a:r>
              <a:rPr lang="es-ES_tradnl" sz="1200" kern="1200" dirty="0" err="1">
                <a:solidFill>
                  <a:schemeClr val="tx1"/>
                </a:solidFill>
                <a:effectLst/>
                <a:latin typeface="+mn-lt"/>
                <a:ea typeface="+mn-ea"/>
                <a:cs typeface="+mn-cs"/>
              </a:rPr>
              <a:t>na</a:t>
            </a:r>
            <a:r>
              <a:rPr lang="es-ES_tradnl" sz="1200" kern="1200" dirty="0">
                <a:solidFill>
                  <a:schemeClr val="tx1"/>
                </a:solidFill>
                <a:effectLst/>
                <a:latin typeface="+mn-lt"/>
                <a:ea typeface="+mn-ea"/>
                <a:cs typeface="+mn-cs"/>
              </a:rPr>
              <a:t> circular de cordón o nudo del cordón es menos probable que sea beneficioso. </a:t>
            </a:r>
          </a:p>
          <a:p>
            <a:r>
              <a:rPr lang="es-ES_tradnl" sz="1200" kern="1200" dirty="0">
                <a:solidFill>
                  <a:schemeClr val="tx1"/>
                </a:solidFill>
                <a:effectLst/>
                <a:latin typeface="+mn-lt"/>
                <a:ea typeface="+mn-ea"/>
                <a:cs typeface="+mn-cs"/>
              </a:rPr>
              <a:t> </a:t>
            </a:r>
          </a:p>
          <a:p>
            <a:r>
              <a:rPr lang="es-ES_tradnl" sz="1200" kern="1200" dirty="0">
                <a:solidFill>
                  <a:schemeClr val="tx1"/>
                </a:solidFill>
                <a:effectLst/>
                <a:latin typeface="+mn-lt"/>
                <a:ea typeface="+mn-ea"/>
                <a:cs typeface="+mn-cs"/>
              </a:rPr>
              <a:t>La entrega se indica si un trazado de la categoría III se desarrolla. </a:t>
            </a:r>
          </a:p>
          <a:p>
            <a:endParaRPr lang="es-ES_tradnl" sz="1200" kern="1200" dirty="0">
              <a:solidFill>
                <a:schemeClr val="tx1"/>
              </a:solidFill>
              <a:effectLst/>
              <a:latin typeface="+mn-lt"/>
              <a:ea typeface="+mn-ea"/>
              <a:cs typeface="+mn-cs"/>
            </a:endParaRPr>
          </a:p>
          <a:p>
            <a:endParaRPr lang="es-CO" dirty="0"/>
          </a:p>
        </p:txBody>
      </p:sp>
      <p:sp>
        <p:nvSpPr>
          <p:cNvPr id="4" name="Marcador de número de diapositiva 3"/>
          <p:cNvSpPr>
            <a:spLocks noGrp="1"/>
          </p:cNvSpPr>
          <p:nvPr>
            <p:ph type="sldNum" sz="quarter" idx="10"/>
          </p:nvPr>
        </p:nvSpPr>
        <p:spPr/>
        <p:txBody>
          <a:bodyPr/>
          <a:lstStyle/>
          <a:p>
            <a:fld id="{528CE656-212A-4197-AB1C-767CE0973886}" type="slidenum">
              <a:rPr lang="es-CO" smtClean="0"/>
              <a:t>43</a:t>
            </a:fld>
            <a:endParaRPr lang="es-CO"/>
          </a:p>
        </p:txBody>
      </p:sp>
    </p:spTree>
    <p:extLst>
      <p:ext uri="{BB962C8B-B14F-4D97-AF65-F5344CB8AC3E}">
        <p14:creationId xmlns:p14="http://schemas.microsoft.com/office/powerpoint/2010/main" val="4925514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marL="0" indent="0">
              <a:buNone/>
            </a:pPr>
            <a:r>
              <a:rPr lang="es-CO" dirty="0"/>
              <a:t>Manejo:</a:t>
            </a:r>
          </a:p>
          <a:p>
            <a:r>
              <a:rPr lang="es-CO" dirty="0"/>
              <a:t>NST </a:t>
            </a:r>
            <a:r>
              <a:rPr lang="es-CO" dirty="0">
                <a:sym typeface="Wingdings" panose="05000000000000000000" pitchFamily="2" charset="2"/>
              </a:rPr>
              <a:t> P</a:t>
            </a:r>
            <a:r>
              <a:rPr lang="es-CO" dirty="0"/>
              <a:t>ersistencia de ausencia de movimientos fetales </a:t>
            </a:r>
            <a:r>
              <a:rPr lang="es-CO" dirty="0">
                <a:sym typeface="Wingdings" panose="05000000000000000000" pitchFamily="2" charset="2"/>
              </a:rPr>
              <a:t> </a:t>
            </a:r>
            <a:r>
              <a:rPr lang="es-CO" dirty="0"/>
              <a:t>PBF en primeras 24 hrs.</a:t>
            </a:r>
          </a:p>
          <a:p>
            <a:r>
              <a:rPr lang="es-CO" dirty="0"/>
              <a:t>PBF normal </a:t>
            </a:r>
            <a:r>
              <a:rPr lang="es-CO" dirty="0">
                <a:sym typeface="Wingdings" panose="05000000000000000000" pitchFamily="2" charset="2"/>
              </a:rPr>
              <a:t> P</a:t>
            </a:r>
            <a:r>
              <a:rPr lang="es-CO" dirty="0"/>
              <a:t>ersistir con ausencia de movimientos:</a:t>
            </a:r>
          </a:p>
          <a:p>
            <a:pPr marL="0" indent="0" fontAlgn="base">
              <a:buNone/>
            </a:pPr>
            <a:r>
              <a:rPr lang="es-CO" dirty="0"/>
              <a:t> 	&gt;39 semanas: parto.</a:t>
            </a:r>
          </a:p>
          <a:p>
            <a:pPr marL="0" indent="0" fontAlgn="base">
              <a:buNone/>
            </a:pPr>
            <a:r>
              <a:rPr lang="es-CO" dirty="0"/>
              <a:t> 	&lt;37 semanas: NST y PBF dos por semana.</a:t>
            </a:r>
          </a:p>
          <a:p>
            <a:pPr marL="0" indent="0" fontAlgn="base">
              <a:buNone/>
            </a:pPr>
            <a:r>
              <a:rPr lang="es-CO" dirty="0"/>
              <a:t> 	37-39 semanas: Se explican riesgos y beneficios a la madre de terminación del  embarazo o continuar embarazo. Si decide manejo expectante entonces se realiza seguimiento como si &lt;37 semanas.</a:t>
            </a:r>
          </a:p>
          <a:p>
            <a:endParaRPr lang="es-CO" dirty="0"/>
          </a:p>
        </p:txBody>
      </p:sp>
      <p:sp>
        <p:nvSpPr>
          <p:cNvPr id="4" name="Marcador de número de diapositiva 3"/>
          <p:cNvSpPr>
            <a:spLocks noGrp="1"/>
          </p:cNvSpPr>
          <p:nvPr>
            <p:ph type="sldNum" sz="quarter" idx="10"/>
          </p:nvPr>
        </p:nvSpPr>
        <p:spPr/>
        <p:txBody>
          <a:bodyPr/>
          <a:lstStyle/>
          <a:p>
            <a:fld id="{528CE656-212A-4197-AB1C-767CE0973886}" type="slidenum">
              <a:rPr lang="es-CO" smtClean="0"/>
              <a:t>7</a:t>
            </a:fld>
            <a:endParaRPr lang="es-CO"/>
          </a:p>
        </p:txBody>
      </p:sp>
    </p:spTree>
    <p:extLst>
      <p:ext uri="{BB962C8B-B14F-4D97-AF65-F5344CB8AC3E}">
        <p14:creationId xmlns:p14="http://schemas.microsoft.com/office/powerpoint/2010/main" val="286410372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ES" sz="1200" kern="1200" dirty="0">
                <a:solidFill>
                  <a:schemeClr val="tx1"/>
                </a:solidFill>
                <a:effectLst/>
                <a:latin typeface="+mn-lt"/>
                <a:ea typeface="+mn-ea"/>
                <a:cs typeface="+mn-cs"/>
              </a:rPr>
              <a:t>● </a:t>
            </a:r>
            <a:r>
              <a:rPr lang="es-ES_tradnl" sz="1200" kern="1200" dirty="0">
                <a:solidFill>
                  <a:schemeClr val="tx1"/>
                </a:solidFill>
                <a:effectLst/>
                <a:latin typeface="+mn-lt"/>
                <a:ea typeface="+mn-ea"/>
                <a:cs typeface="+mn-cs"/>
              </a:rPr>
              <a:t>Ciclo de sueño fetal - Suelen durar unos 20 minutos, pero pueden persistir hasta 1 hora.</a:t>
            </a:r>
            <a:endParaRPr lang="es-CO" sz="1200" kern="1200" dirty="0">
              <a:solidFill>
                <a:schemeClr val="tx1"/>
              </a:solidFill>
              <a:effectLst/>
              <a:latin typeface="+mn-lt"/>
              <a:ea typeface="+mn-ea"/>
              <a:cs typeface="+mn-cs"/>
            </a:endParaRPr>
          </a:p>
          <a:p>
            <a:r>
              <a:rPr lang="es-ES" sz="1200" kern="1200" dirty="0">
                <a:solidFill>
                  <a:schemeClr val="tx1"/>
                </a:solidFill>
                <a:effectLst/>
                <a:latin typeface="+mn-lt"/>
                <a:ea typeface="+mn-ea"/>
                <a:cs typeface="+mn-cs"/>
              </a:rPr>
              <a:t>● </a:t>
            </a:r>
            <a:r>
              <a:rPr lang="es-ES_tradnl" sz="1200" kern="1200" dirty="0">
                <a:solidFill>
                  <a:schemeClr val="tx1"/>
                </a:solidFill>
                <a:effectLst/>
                <a:latin typeface="+mn-lt"/>
                <a:ea typeface="+mn-ea"/>
                <a:cs typeface="+mn-cs"/>
              </a:rPr>
              <a:t>Depresores del SNC - Los medicamentos más comunes son opiáceos y sulfato de magnesio. El efecto de los opioides generalmente no dura más de 2 horas.</a:t>
            </a:r>
            <a:endParaRPr lang="es-CO" sz="1200" kern="1200" dirty="0">
              <a:solidFill>
                <a:schemeClr val="tx1"/>
              </a:solidFill>
              <a:effectLst/>
              <a:latin typeface="+mn-lt"/>
              <a:ea typeface="+mn-ea"/>
              <a:cs typeface="+mn-cs"/>
            </a:endParaRPr>
          </a:p>
          <a:p>
            <a:r>
              <a:rPr lang="es-ES" sz="1200" kern="1200" dirty="0">
                <a:solidFill>
                  <a:schemeClr val="tx1"/>
                </a:solidFill>
                <a:effectLst/>
                <a:latin typeface="+mn-lt"/>
                <a:ea typeface="+mn-ea"/>
                <a:cs typeface="+mn-cs"/>
              </a:rPr>
              <a:t>● </a:t>
            </a:r>
            <a:r>
              <a:rPr lang="es-ES_tradnl" sz="1200" kern="1200" dirty="0">
                <a:solidFill>
                  <a:schemeClr val="tx1"/>
                </a:solidFill>
                <a:effectLst/>
                <a:latin typeface="+mn-lt"/>
                <a:ea typeface="+mn-ea"/>
                <a:cs typeface="+mn-cs"/>
              </a:rPr>
              <a:t>Hipoxemia fetal</a:t>
            </a:r>
            <a:endParaRPr lang="es-CO" sz="1200" kern="1200" dirty="0">
              <a:solidFill>
                <a:schemeClr val="tx1"/>
              </a:solidFill>
              <a:effectLst/>
              <a:latin typeface="+mn-lt"/>
              <a:ea typeface="+mn-ea"/>
              <a:cs typeface="+mn-cs"/>
            </a:endParaRPr>
          </a:p>
          <a:p>
            <a:r>
              <a:rPr lang="es-ES_tradnl" sz="1200" kern="1200" dirty="0">
                <a:solidFill>
                  <a:schemeClr val="tx1"/>
                </a:solidFill>
                <a:effectLst/>
                <a:latin typeface="+mn-lt"/>
                <a:ea typeface="+mn-ea"/>
                <a:cs typeface="+mn-cs"/>
              </a:rPr>
              <a:t> </a:t>
            </a:r>
          </a:p>
          <a:p>
            <a:r>
              <a:rPr lang="es-ES_tradnl" sz="1200" kern="1200" dirty="0">
                <a:solidFill>
                  <a:schemeClr val="tx1"/>
                </a:solidFill>
                <a:effectLst/>
                <a:latin typeface="+mn-lt"/>
                <a:ea typeface="+mn-ea"/>
                <a:cs typeface="+mn-cs"/>
              </a:rPr>
              <a:t>Si el patrón de FCF había sido normal y no hay desaceleraciones, un enfoque razonable para la evaluación y gestión de la nueva variabilidad fetal mínima aparición es hacer un diagnóstico presuntivo de un ciclo de sueño fetal o el efecto de los medicamentos administrados maternas recientemente. Ambas causas orden de manejo expectante. También es prudente intentar inducir aceleraciones con estimulación del cuero cabelludo, como la presencia de aceleraciones es una fuerte evidencia de la ausencia de acidemia fetal en ese momento [18]. Un bolo, reposicionamiento y materna o la administración de fluidos / materna de oxígeno son las medidas adecuadas adyuvantes (Tabla 2b), especialmente en entornos en los que una etiología benigna es menos cierto, como complicaciones del embarazo coexistentes asociados con la insuficiencia útero-placentaria.</a:t>
            </a:r>
          </a:p>
          <a:p>
            <a:r>
              <a:rPr lang="es-ES_tradnl" sz="1200" kern="1200" dirty="0">
                <a:solidFill>
                  <a:schemeClr val="tx1"/>
                </a:solidFill>
                <a:effectLst/>
                <a:latin typeface="+mn-lt"/>
                <a:ea typeface="+mn-ea"/>
                <a:cs typeface="+mn-cs"/>
              </a:rPr>
              <a:t> </a:t>
            </a:r>
          </a:p>
          <a:p>
            <a:r>
              <a:rPr lang="es-ES_tradnl" sz="1200" kern="1200" dirty="0">
                <a:solidFill>
                  <a:schemeClr val="tx1"/>
                </a:solidFill>
                <a:effectLst/>
                <a:latin typeface="+mn-lt"/>
                <a:ea typeface="+mn-ea"/>
                <a:cs typeface="+mn-cs"/>
              </a:rPr>
              <a:t>la pérdida de larga data de la variabilidad puede estar relacionado con anomalías congénitas o adquiridas del sistema nervioso central o el corazón, o la gestación hasta muy prematuros [64-66].</a:t>
            </a:r>
          </a:p>
          <a:p>
            <a:endParaRPr lang="es-ES_tradnl" sz="1200" kern="1200" dirty="0">
              <a:solidFill>
                <a:schemeClr val="tx1"/>
              </a:solidFill>
              <a:effectLst/>
              <a:latin typeface="+mn-lt"/>
              <a:ea typeface="+mn-ea"/>
              <a:cs typeface="+mn-cs"/>
            </a:endParaRPr>
          </a:p>
          <a:p>
            <a:endParaRPr lang="es-CO" dirty="0"/>
          </a:p>
        </p:txBody>
      </p:sp>
      <p:sp>
        <p:nvSpPr>
          <p:cNvPr id="4" name="Marcador de número de diapositiva 3"/>
          <p:cNvSpPr>
            <a:spLocks noGrp="1"/>
          </p:cNvSpPr>
          <p:nvPr>
            <p:ph type="sldNum" sz="quarter" idx="10"/>
          </p:nvPr>
        </p:nvSpPr>
        <p:spPr/>
        <p:txBody>
          <a:bodyPr/>
          <a:lstStyle/>
          <a:p>
            <a:fld id="{528CE656-212A-4197-AB1C-767CE0973886}" type="slidenum">
              <a:rPr lang="es-CO" smtClean="0"/>
              <a:t>44</a:t>
            </a:fld>
            <a:endParaRPr lang="es-CO"/>
          </a:p>
        </p:txBody>
      </p:sp>
    </p:spTree>
    <p:extLst>
      <p:ext uri="{BB962C8B-B14F-4D97-AF65-F5344CB8AC3E}">
        <p14:creationId xmlns:p14="http://schemas.microsoft.com/office/powerpoint/2010/main" val="88465052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rtl="0" fontAlgn="ctr"/>
            <a:r>
              <a:rPr lang="es-ES_tradnl" sz="1200" u="sng" kern="1200" dirty="0">
                <a:solidFill>
                  <a:schemeClr val="tx1"/>
                </a:solidFill>
                <a:effectLst/>
                <a:latin typeface="+mn-lt"/>
                <a:ea typeface="+mn-ea"/>
                <a:cs typeface="+mn-cs"/>
              </a:rPr>
              <a:t>bradicardia / desaceleración prolongada fetal sin pérdida de variabilidad</a:t>
            </a:r>
            <a:r>
              <a:rPr lang="es-ES_tradnl" sz="1200" kern="1200" dirty="0">
                <a:solidFill>
                  <a:schemeClr val="tx1"/>
                </a:solidFill>
                <a:effectLst/>
                <a:latin typeface="+mn-lt"/>
                <a:ea typeface="+mn-ea"/>
                <a:cs typeface="+mn-cs"/>
              </a:rPr>
              <a:t> - La distinción se basa en el número de minutos de la disminución de la frecuencia cardíaca fetal. Las causas incluyen: </a:t>
            </a:r>
            <a:r>
              <a:rPr lang="es-ES" sz="1200" kern="1200" dirty="0">
                <a:solidFill>
                  <a:schemeClr val="tx1"/>
                </a:solidFill>
                <a:effectLst/>
                <a:latin typeface="+mn-lt"/>
                <a:ea typeface="+mn-ea"/>
                <a:cs typeface="+mn-cs"/>
              </a:rPr>
              <a:t>●</a:t>
            </a:r>
            <a:r>
              <a:rPr lang="es-ES_tradnl" sz="1200" kern="1200" dirty="0">
                <a:solidFill>
                  <a:schemeClr val="tx1"/>
                </a:solidFill>
                <a:effectLst/>
                <a:latin typeface="+mn-lt"/>
                <a:ea typeface="+mn-ea"/>
                <a:cs typeface="+mn-cs"/>
              </a:rPr>
              <a:t> Descenso fetal rápido </a:t>
            </a:r>
            <a:r>
              <a:rPr lang="es-ES" sz="1200" kern="1200" dirty="0">
                <a:solidFill>
                  <a:schemeClr val="tx1"/>
                </a:solidFill>
                <a:effectLst/>
                <a:latin typeface="+mn-lt"/>
                <a:ea typeface="+mn-ea"/>
                <a:cs typeface="+mn-cs"/>
              </a:rPr>
              <a:t>●</a:t>
            </a:r>
            <a:r>
              <a:rPr lang="es-ES_tradnl" sz="1200" kern="1200" dirty="0">
                <a:solidFill>
                  <a:schemeClr val="tx1"/>
                </a:solidFill>
                <a:effectLst/>
                <a:latin typeface="+mn-lt"/>
                <a:ea typeface="+mn-ea"/>
                <a:cs typeface="+mn-cs"/>
              </a:rPr>
              <a:t> Prolapso del cordón </a:t>
            </a:r>
            <a:r>
              <a:rPr lang="es-ES" sz="1200" kern="1200" dirty="0">
                <a:solidFill>
                  <a:schemeClr val="tx1"/>
                </a:solidFill>
                <a:effectLst/>
                <a:latin typeface="+mn-lt"/>
                <a:ea typeface="+mn-ea"/>
                <a:cs typeface="+mn-cs"/>
              </a:rPr>
              <a:t>●</a:t>
            </a:r>
            <a:r>
              <a:rPr lang="es-ES_tradnl" sz="1200" kern="1200" dirty="0">
                <a:solidFill>
                  <a:schemeClr val="tx1"/>
                </a:solidFill>
                <a:effectLst/>
                <a:latin typeface="+mn-lt"/>
                <a:ea typeface="+mn-ea"/>
                <a:cs typeface="+mn-cs"/>
              </a:rPr>
              <a:t> Abrupcio de placenta </a:t>
            </a:r>
            <a:r>
              <a:rPr lang="es-ES" sz="1200" kern="1200" dirty="0">
                <a:solidFill>
                  <a:schemeClr val="tx1"/>
                </a:solidFill>
                <a:effectLst/>
                <a:latin typeface="+mn-lt"/>
                <a:ea typeface="+mn-ea"/>
                <a:cs typeface="+mn-cs"/>
              </a:rPr>
              <a:t>●</a:t>
            </a:r>
            <a:r>
              <a:rPr lang="es-ES_tradnl" sz="1200" kern="1200" dirty="0">
                <a:solidFill>
                  <a:schemeClr val="tx1"/>
                </a:solidFill>
                <a:effectLst/>
                <a:latin typeface="+mn-lt"/>
                <a:ea typeface="+mn-ea"/>
                <a:cs typeface="+mn-cs"/>
              </a:rPr>
              <a:t> Hipotensión materna </a:t>
            </a:r>
            <a:r>
              <a:rPr lang="es-ES" sz="1200" kern="1200" dirty="0">
                <a:solidFill>
                  <a:schemeClr val="tx1"/>
                </a:solidFill>
                <a:effectLst/>
                <a:latin typeface="+mn-lt"/>
                <a:ea typeface="+mn-ea"/>
                <a:cs typeface="+mn-cs"/>
              </a:rPr>
              <a:t>●</a:t>
            </a:r>
            <a:r>
              <a:rPr lang="es-ES_tradnl" sz="1200" kern="1200" dirty="0">
                <a:solidFill>
                  <a:schemeClr val="tx1"/>
                </a:solidFill>
                <a:effectLst/>
                <a:latin typeface="+mn-lt"/>
                <a:ea typeface="+mn-ea"/>
                <a:cs typeface="+mn-cs"/>
              </a:rPr>
              <a:t> Ruptura uterina </a:t>
            </a:r>
            <a:r>
              <a:rPr lang="es-ES" sz="1200" kern="1200" dirty="0">
                <a:solidFill>
                  <a:schemeClr val="tx1"/>
                </a:solidFill>
                <a:effectLst/>
                <a:latin typeface="+mn-lt"/>
                <a:ea typeface="+mn-ea"/>
                <a:cs typeface="+mn-cs"/>
              </a:rPr>
              <a:t>●</a:t>
            </a:r>
            <a:r>
              <a:rPr lang="es-ES_tradnl" sz="1200" kern="1200" dirty="0">
                <a:solidFill>
                  <a:schemeClr val="tx1"/>
                </a:solidFill>
                <a:effectLst/>
                <a:latin typeface="+mn-lt"/>
                <a:ea typeface="+mn-ea"/>
                <a:cs typeface="+mn-cs"/>
              </a:rPr>
              <a:t> </a:t>
            </a:r>
            <a:r>
              <a:rPr lang="es-ES_tradnl" sz="1200" kern="1200" dirty="0" err="1">
                <a:solidFill>
                  <a:schemeClr val="tx1"/>
                </a:solidFill>
                <a:effectLst/>
                <a:latin typeface="+mn-lt"/>
                <a:ea typeface="+mn-ea"/>
                <a:cs typeface="+mn-cs"/>
              </a:rPr>
              <a:t>Taquisistolia</a:t>
            </a:r>
            <a:endParaRPr lang="es-CO"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 </a:t>
            </a:r>
          </a:p>
          <a:p>
            <a:r>
              <a:rPr lang="es-ES_tradnl" sz="1200" kern="1200" dirty="0">
                <a:solidFill>
                  <a:schemeClr val="tx1"/>
                </a:solidFill>
                <a:effectLst/>
                <a:latin typeface="+mn-lt"/>
                <a:ea typeface="+mn-ea"/>
                <a:cs typeface="+mn-cs"/>
              </a:rPr>
              <a:t>Si la variabilidad y aceleraciones están presentes cuando la FCF vuelve a una tasa basal normal, la acidemia fetal es poco probable.</a:t>
            </a:r>
          </a:p>
          <a:p>
            <a:r>
              <a:rPr lang="es-ES_tradnl" sz="1200" kern="1200" dirty="0">
                <a:solidFill>
                  <a:schemeClr val="tx1"/>
                </a:solidFill>
                <a:effectLst/>
                <a:latin typeface="+mn-lt"/>
                <a:ea typeface="+mn-ea"/>
                <a:cs typeface="+mn-cs"/>
              </a:rPr>
              <a:t> </a:t>
            </a:r>
          </a:p>
          <a:p>
            <a:r>
              <a:rPr lang="es-ES_tradnl" sz="1200" kern="1200" dirty="0">
                <a:solidFill>
                  <a:schemeClr val="tx1"/>
                </a:solidFill>
                <a:effectLst/>
                <a:latin typeface="+mn-lt"/>
                <a:ea typeface="+mn-ea"/>
                <a:cs typeface="+mn-cs"/>
              </a:rPr>
              <a:t>El tratamiento de la bradicardia fetal o desaceleración prolongada está dirigido a la causa. La evaluación debe incluir la evaluación de la presión arterial materna y la frecuencia de las contracciones y la fuerza, y un examen físico para la prueba de descenso rápido fetal, prolapso del cordón, desprendimiento de la placenta, o ruptura uterina. </a:t>
            </a:r>
          </a:p>
          <a:p>
            <a:r>
              <a:rPr lang="es-ES_tradnl" sz="1200" kern="1200" dirty="0">
                <a:solidFill>
                  <a:schemeClr val="tx1"/>
                </a:solidFill>
                <a:effectLst/>
                <a:latin typeface="+mn-lt"/>
                <a:ea typeface="+mn-ea"/>
                <a:cs typeface="+mn-cs"/>
              </a:rPr>
              <a:t> </a:t>
            </a:r>
          </a:p>
          <a:p>
            <a:r>
              <a:rPr lang="es-ES_tradnl" sz="1200" kern="1200" dirty="0">
                <a:solidFill>
                  <a:schemeClr val="tx1"/>
                </a:solidFill>
                <a:effectLst/>
                <a:latin typeface="+mn-lt"/>
                <a:ea typeface="+mn-ea"/>
                <a:cs typeface="+mn-cs"/>
              </a:rPr>
              <a:t>La entrega está indicada si las medidas de reanimación para corregir la causa subyacente no son posibles o no logran resolver el bradicardia. </a:t>
            </a:r>
          </a:p>
          <a:p>
            <a:endParaRPr lang="es-CO" dirty="0"/>
          </a:p>
        </p:txBody>
      </p:sp>
      <p:sp>
        <p:nvSpPr>
          <p:cNvPr id="4" name="Marcador de número de diapositiva 3"/>
          <p:cNvSpPr>
            <a:spLocks noGrp="1"/>
          </p:cNvSpPr>
          <p:nvPr>
            <p:ph type="sldNum" sz="quarter" idx="10"/>
          </p:nvPr>
        </p:nvSpPr>
        <p:spPr/>
        <p:txBody>
          <a:bodyPr/>
          <a:lstStyle/>
          <a:p>
            <a:fld id="{528CE656-212A-4197-AB1C-767CE0973886}" type="slidenum">
              <a:rPr lang="es-CO" smtClean="0"/>
              <a:t>45</a:t>
            </a:fld>
            <a:endParaRPr lang="es-CO"/>
          </a:p>
        </p:txBody>
      </p:sp>
    </p:spTree>
    <p:extLst>
      <p:ext uri="{BB962C8B-B14F-4D97-AF65-F5344CB8AC3E}">
        <p14:creationId xmlns:p14="http://schemas.microsoft.com/office/powerpoint/2010/main" val="245543604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CO" sz="1200" b="0" i="0" u="none" strike="noStrike" kern="1200" dirty="0">
                <a:solidFill>
                  <a:schemeClr val="tx1"/>
                </a:solidFill>
                <a:effectLst/>
                <a:latin typeface="+mn-lt"/>
                <a:ea typeface="+mn-ea"/>
                <a:cs typeface="+mn-cs"/>
              </a:rPr>
              <a:t>El riesgo </a:t>
            </a:r>
            <a:r>
              <a:rPr lang="es-CO" sz="1200" b="0" i="0" u="none" strike="noStrike" kern="1200" dirty="0" err="1">
                <a:solidFill>
                  <a:schemeClr val="tx1"/>
                </a:solidFill>
                <a:effectLst/>
                <a:latin typeface="+mn-lt"/>
                <a:ea typeface="+mn-ea"/>
                <a:cs typeface="+mn-cs"/>
              </a:rPr>
              <a:t>teorico</a:t>
            </a:r>
            <a:r>
              <a:rPr lang="es-CO" sz="1200" b="0" i="0" u="none" strike="noStrike" kern="1200" dirty="0">
                <a:solidFill>
                  <a:schemeClr val="tx1"/>
                </a:solidFill>
                <a:effectLst/>
                <a:latin typeface="+mn-lt"/>
                <a:ea typeface="+mn-ea"/>
                <a:cs typeface="+mn-cs"/>
              </a:rPr>
              <a:t> de hipoxia es. 0% en </a:t>
            </a:r>
            <a:r>
              <a:rPr lang="es-CO" sz="1200" b="0" i="0" u="none" strike="noStrike" kern="1200" dirty="0" err="1">
                <a:solidFill>
                  <a:schemeClr val="tx1"/>
                </a:solidFill>
                <a:effectLst/>
                <a:latin typeface="+mn-lt"/>
                <a:ea typeface="+mn-ea"/>
                <a:cs typeface="+mn-cs"/>
              </a:rPr>
              <a:t>categoria</a:t>
            </a:r>
            <a:r>
              <a:rPr lang="es-CO" sz="1200" b="0" i="0" u="none" strike="noStrike" kern="1200" dirty="0">
                <a:solidFill>
                  <a:schemeClr val="tx1"/>
                </a:solidFill>
                <a:effectLst/>
                <a:latin typeface="+mn-lt"/>
                <a:ea typeface="+mn-ea"/>
                <a:cs typeface="+mn-cs"/>
              </a:rPr>
              <a:t> I, 10-30% </a:t>
            </a:r>
            <a:r>
              <a:rPr lang="es-CO" sz="1200" b="0" i="0" u="none" strike="noStrike" kern="1200" dirty="0" err="1">
                <a:solidFill>
                  <a:schemeClr val="tx1"/>
                </a:solidFill>
                <a:effectLst/>
                <a:latin typeface="+mn-lt"/>
                <a:ea typeface="+mn-ea"/>
                <a:cs typeface="+mn-cs"/>
              </a:rPr>
              <a:t>categoria</a:t>
            </a:r>
            <a:r>
              <a:rPr lang="es-CO" sz="1200" b="0" i="0" u="none" strike="noStrike" kern="1200" dirty="0">
                <a:solidFill>
                  <a:schemeClr val="tx1"/>
                </a:solidFill>
                <a:effectLst/>
                <a:latin typeface="+mn-lt"/>
                <a:ea typeface="+mn-ea"/>
                <a:cs typeface="+mn-cs"/>
              </a:rPr>
              <a:t> II y &gt;50% en </a:t>
            </a:r>
            <a:r>
              <a:rPr lang="es-CO" sz="1200" b="0" i="0" u="none" strike="noStrike" kern="1200" dirty="0" err="1">
                <a:solidFill>
                  <a:schemeClr val="tx1"/>
                </a:solidFill>
                <a:effectLst/>
                <a:latin typeface="+mn-lt"/>
                <a:ea typeface="+mn-ea"/>
                <a:cs typeface="+mn-cs"/>
              </a:rPr>
              <a:t>categoria</a:t>
            </a:r>
            <a:r>
              <a:rPr lang="es-CO" sz="1200" b="0" i="0" u="none" strike="noStrike" kern="1200" dirty="0">
                <a:solidFill>
                  <a:schemeClr val="tx1"/>
                </a:solidFill>
                <a:effectLst/>
                <a:latin typeface="+mn-lt"/>
                <a:ea typeface="+mn-ea"/>
                <a:cs typeface="+mn-cs"/>
              </a:rPr>
              <a:t> III.</a:t>
            </a:r>
            <a:endParaRPr lang="es-CO" dirty="0"/>
          </a:p>
          <a:p>
            <a:endParaRPr lang="es-CO" dirty="0"/>
          </a:p>
        </p:txBody>
      </p:sp>
      <p:sp>
        <p:nvSpPr>
          <p:cNvPr id="4" name="Marcador de número de diapositiva 3"/>
          <p:cNvSpPr>
            <a:spLocks noGrp="1"/>
          </p:cNvSpPr>
          <p:nvPr>
            <p:ph type="sldNum" sz="quarter" idx="10"/>
          </p:nvPr>
        </p:nvSpPr>
        <p:spPr/>
        <p:txBody>
          <a:bodyPr/>
          <a:lstStyle/>
          <a:p>
            <a:fld id="{528CE656-212A-4197-AB1C-767CE0973886}" type="slidenum">
              <a:rPr lang="es-CO" smtClean="0"/>
              <a:t>46</a:t>
            </a:fld>
            <a:endParaRPr lang="es-CO"/>
          </a:p>
        </p:txBody>
      </p:sp>
    </p:spTree>
    <p:extLst>
      <p:ext uri="{BB962C8B-B14F-4D97-AF65-F5344CB8AC3E}">
        <p14:creationId xmlns:p14="http://schemas.microsoft.com/office/powerpoint/2010/main" val="149959016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rtl="0"/>
            <a:r>
              <a:rPr lang="es-CO" sz="1200" b="0" i="0" u="none" strike="noStrike" kern="1200" dirty="0">
                <a:solidFill>
                  <a:schemeClr val="tx1"/>
                </a:solidFill>
                <a:effectLst/>
                <a:latin typeface="+mn-lt"/>
                <a:ea typeface="+mn-ea"/>
                <a:cs typeface="+mn-cs"/>
              </a:rPr>
              <a:t>Hipoxia aguda: Desaceleración &gt;5 mins o &gt;3 mins con variabilidad disminuida dentro de la desaceleración.</a:t>
            </a:r>
            <a:endParaRPr lang="es-CO" b="0" dirty="0">
              <a:effectLst/>
            </a:endParaRPr>
          </a:p>
          <a:p>
            <a:pPr rtl="0"/>
            <a:r>
              <a:rPr lang="es-CO" sz="1200" b="0" i="0" u="none" strike="noStrike" kern="1200" dirty="0">
                <a:solidFill>
                  <a:schemeClr val="tx1"/>
                </a:solidFill>
                <a:effectLst/>
                <a:latin typeface="+mn-lt"/>
                <a:ea typeface="+mn-ea"/>
                <a:cs typeface="+mn-cs"/>
              </a:rPr>
              <a:t>Manejo: </a:t>
            </a:r>
            <a:endParaRPr lang="es-CO" b="0" dirty="0">
              <a:effectLst/>
            </a:endParaRPr>
          </a:p>
          <a:p>
            <a:pPr rtl="0"/>
            <a:r>
              <a:rPr lang="es-CO" sz="1200" b="0" i="0" u="none" strike="noStrike" kern="1200" dirty="0">
                <a:solidFill>
                  <a:schemeClr val="tx1"/>
                </a:solidFill>
                <a:effectLst/>
                <a:latin typeface="+mn-lt"/>
                <a:ea typeface="+mn-ea"/>
                <a:cs typeface="+mn-cs"/>
              </a:rPr>
              <a:t>Regla de los 3 mins:</a:t>
            </a:r>
            <a:endParaRPr lang="es-CO" b="0" dirty="0">
              <a:effectLst/>
            </a:endParaRPr>
          </a:p>
          <a:p>
            <a:pPr rtl="0" fontAlgn="base"/>
            <a:r>
              <a:rPr lang="es-CO" sz="1200" b="0" i="0" u="none" strike="noStrike" kern="1200" dirty="0">
                <a:solidFill>
                  <a:schemeClr val="tx1"/>
                </a:solidFill>
                <a:effectLst/>
                <a:latin typeface="+mn-lt"/>
                <a:ea typeface="+mn-ea"/>
                <a:cs typeface="+mn-cs"/>
              </a:rPr>
              <a:t>3 primeros minutos reconocerla.</a:t>
            </a:r>
          </a:p>
          <a:p>
            <a:pPr rtl="0" fontAlgn="base"/>
            <a:r>
              <a:rPr lang="es-CO" sz="1200" b="0" i="0" u="none" strike="noStrike" kern="1200" dirty="0">
                <a:solidFill>
                  <a:schemeClr val="tx1"/>
                </a:solidFill>
                <a:effectLst/>
                <a:latin typeface="+mn-lt"/>
                <a:ea typeface="+mn-ea"/>
                <a:cs typeface="+mn-cs"/>
              </a:rPr>
              <a:t>3 - 6 mins: Si accidente mayor intraparto intervención inmediata más segura. Si causa iatrogénica revertirla si es posible. Decúbito lateral, detener </a:t>
            </a:r>
            <a:r>
              <a:rPr lang="es-CO" sz="1200" b="0" i="0" u="none" strike="noStrike" kern="1200" dirty="0" err="1">
                <a:solidFill>
                  <a:schemeClr val="tx1"/>
                </a:solidFill>
                <a:effectLst/>
                <a:latin typeface="+mn-lt"/>
                <a:ea typeface="+mn-ea"/>
                <a:cs typeface="+mn-cs"/>
              </a:rPr>
              <a:t>uterotónicos</a:t>
            </a:r>
            <a:r>
              <a:rPr lang="es-CO" sz="1200" b="0" i="0" u="none" strike="noStrike" kern="1200" dirty="0">
                <a:solidFill>
                  <a:schemeClr val="tx1"/>
                </a:solidFill>
                <a:effectLst/>
                <a:latin typeface="+mn-lt"/>
                <a:ea typeface="+mn-ea"/>
                <a:cs typeface="+mn-cs"/>
              </a:rPr>
              <a:t>, LEV y tocoliticos.</a:t>
            </a:r>
          </a:p>
          <a:p>
            <a:pPr rtl="0" fontAlgn="base"/>
            <a:r>
              <a:rPr lang="es-CO" sz="1200" b="0" i="0" u="none" strike="noStrike" kern="1200" dirty="0">
                <a:solidFill>
                  <a:schemeClr val="tx1"/>
                </a:solidFill>
                <a:effectLst/>
                <a:latin typeface="+mn-lt"/>
                <a:ea typeface="+mn-ea"/>
                <a:cs typeface="+mn-cs"/>
              </a:rPr>
              <a:t>6- 9 mins: Si no hay recuperación de FCF y variabilidad prepararse para intervención.</a:t>
            </a:r>
          </a:p>
          <a:p>
            <a:pPr rtl="0" fontAlgn="base"/>
            <a:r>
              <a:rPr lang="es-CO" sz="1200" b="0" i="0" u="none" strike="noStrike" kern="1200" dirty="0">
                <a:solidFill>
                  <a:schemeClr val="tx1"/>
                </a:solidFill>
                <a:effectLst/>
                <a:latin typeface="+mn-lt"/>
                <a:ea typeface="+mn-ea"/>
                <a:cs typeface="+mn-cs"/>
              </a:rPr>
              <a:t>9 - 12 mins: Si no se ha recuperado la desaceleración iniciar las maniobras del parto instrumentado o cesárea con el fin que el nacimiento se de entre el minuto 12 - 15.</a:t>
            </a:r>
          </a:p>
          <a:p>
            <a:endParaRPr lang="es-CO" dirty="0"/>
          </a:p>
          <a:p>
            <a:endParaRPr lang="es-CO" dirty="0"/>
          </a:p>
        </p:txBody>
      </p:sp>
      <p:sp>
        <p:nvSpPr>
          <p:cNvPr id="4" name="Marcador de número de diapositiva 3"/>
          <p:cNvSpPr>
            <a:spLocks noGrp="1"/>
          </p:cNvSpPr>
          <p:nvPr>
            <p:ph type="sldNum" sz="quarter" idx="10"/>
          </p:nvPr>
        </p:nvSpPr>
        <p:spPr/>
        <p:txBody>
          <a:bodyPr/>
          <a:lstStyle/>
          <a:p>
            <a:fld id="{528CE656-212A-4197-AB1C-767CE0973886}" type="slidenum">
              <a:rPr lang="es-CO" smtClean="0"/>
              <a:t>47</a:t>
            </a:fld>
            <a:endParaRPr lang="es-CO"/>
          </a:p>
        </p:txBody>
      </p:sp>
    </p:spTree>
    <p:extLst>
      <p:ext uri="{BB962C8B-B14F-4D97-AF65-F5344CB8AC3E}">
        <p14:creationId xmlns:p14="http://schemas.microsoft.com/office/powerpoint/2010/main" val="389033165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rtl="0"/>
            <a:r>
              <a:rPr lang="es-CO" sz="1200" b="0" i="0" u="none" strike="noStrike" kern="1200" dirty="0">
                <a:solidFill>
                  <a:schemeClr val="tx1"/>
                </a:solidFill>
                <a:effectLst/>
                <a:latin typeface="+mn-lt"/>
                <a:ea typeface="+mn-ea"/>
                <a:cs typeface="+mn-cs"/>
              </a:rPr>
              <a:t>Si está en segunda fase solicitar a la madre dejar de pujar y si después de 10 mins no hay mejoría realizar maniobras para terminación inmediata. Cuando </a:t>
            </a:r>
            <a:r>
              <a:rPr lang="es-CO" sz="1200" b="0" i="0" u="none" strike="noStrike" kern="1200" dirty="0" err="1">
                <a:solidFill>
                  <a:schemeClr val="tx1"/>
                </a:solidFill>
                <a:effectLst/>
                <a:latin typeface="+mn-lt"/>
                <a:ea typeface="+mn-ea"/>
                <a:cs typeface="+mn-cs"/>
              </a:rPr>
              <a:t>recuper</a:t>
            </a:r>
            <a:r>
              <a:rPr lang="es-CO" sz="1200" b="0" i="0" u="none" strike="noStrike" kern="1200" dirty="0">
                <a:solidFill>
                  <a:schemeClr val="tx1"/>
                </a:solidFill>
                <a:effectLst/>
                <a:latin typeface="+mn-lt"/>
                <a:ea typeface="+mn-ea"/>
                <a:cs typeface="+mn-cs"/>
              </a:rPr>
              <a:t> se le dice a la madre que reinicie pujo, si nuevamente aparecen los signos de hipoxia se debe terminar el embarazo por la vía mas </a:t>
            </a:r>
            <a:r>
              <a:rPr lang="es-CO" sz="1200" b="0" i="0" u="none" strike="noStrike" kern="1200" dirty="0" err="1">
                <a:solidFill>
                  <a:schemeClr val="tx1"/>
                </a:solidFill>
                <a:effectLst/>
                <a:latin typeface="+mn-lt"/>
                <a:ea typeface="+mn-ea"/>
                <a:cs typeface="+mn-cs"/>
              </a:rPr>
              <a:t>rapida</a:t>
            </a:r>
            <a:r>
              <a:rPr lang="es-CO" sz="1200" b="0" i="0" u="none" strike="noStrike" kern="1200" dirty="0">
                <a:solidFill>
                  <a:schemeClr val="tx1"/>
                </a:solidFill>
                <a:effectLst/>
                <a:latin typeface="+mn-lt"/>
                <a:ea typeface="+mn-ea"/>
                <a:cs typeface="+mn-cs"/>
              </a:rPr>
              <a:t>.</a:t>
            </a:r>
            <a:endParaRPr lang="es-CO" b="0" dirty="0">
              <a:effectLst/>
            </a:endParaRPr>
          </a:p>
          <a:p>
            <a:br>
              <a:rPr lang="es-CO" dirty="0"/>
            </a:br>
            <a:endParaRPr lang="es-CO" dirty="0"/>
          </a:p>
          <a:p>
            <a:endParaRPr lang="es-CO" dirty="0"/>
          </a:p>
        </p:txBody>
      </p:sp>
      <p:sp>
        <p:nvSpPr>
          <p:cNvPr id="4" name="Marcador de número de diapositiva 3"/>
          <p:cNvSpPr>
            <a:spLocks noGrp="1"/>
          </p:cNvSpPr>
          <p:nvPr>
            <p:ph type="sldNum" sz="quarter" idx="10"/>
          </p:nvPr>
        </p:nvSpPr>
        <p:spPr/>
        <p:txBody>
          <a:bodyPr/>
          <a:lstStyle/>
          <a:p>
            <a:fld id="{528CE656-212A-4197-AB1C-767CE0973886}" type="slidenum">
              <a:rPr lang="es-CO" smtClean="0"/>
              <a:t>48</a:t>
            </a:fld>
            <a:endParaRPr lang="es-CO"/>
          </a:p>
        </p:txBody>
      </p:sp>
    </p:spTree>
    <p:extLst>
      <p:ext uri="{BB962C8B-B14F-4D97-AF65-F5344CB8AC3E}">
        <p14:creationId xmlns:p14="http://schemas.microsoft.com/office/powerpoint/2010/main" val="272604077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CO" sz="1200" b="0" i="0" u="none" strike="noStrike" kern="1200" baseline="0" dirty="0">
                <a:solidFill>
                  <a:schemeClr val="tx1"/>
                </a:solidFill>
                <a:latin typeface="+mn-lt"/>
                <a:ea typeface="+mn-ea"/>
                <a:cs typeface="+mn-cs"/>
              </a:rPr>
              <a:t>Es el tipo de hipoxia más frecuente durante el trabajo de parto. Durante este proceso el feto tiende a presentar los siguientes cambios en este</a:t>
            </a:r>
          </a:p>
          <a:p>
            <a:r>
              <a:rPr lang="es-CO" sz="1200" b="0" i="0" u="none" strike="noStrike" kern="1200" baseline="0" dirty="0">
                <a:solidFill>
                  <a:schemeClr val="tx1"/>
                </a:solidFill>
                <a:latin typeface="+mn-lt"/>
                <a:ea typeface="+mn-ea"/>
                <a:cs typeface="+mn-cs"/>
              </a:rPr>
              <a:t>Orden</a:t>
            </a:r>
            <a:endParaRPr lang="es-CO" sz="1200" b="1" i="0" u="none" strike="noStrike" kern="1200" baseline="0" dirty="0">
              <a:solidFill>
                <a:schemeClr val="tx1"/>
              </a:solidFill>
              <a:latin typeface="+mn-lt"/>
              <a:ea typeface="+mn-ea"/>
              <a:cs typeface="+mn-cs"/>
            </a:endParaRPr>
          </a:p>
          <a:p>
            <a:r>
              <a:rPr lang="es-CO" sz="1200" b="1" i="0" u="none" strike="noStrike" kern="1200" baseline="0" dirty="0">
                <a:solidFill>
                  <a:schemeClr val="tx1"/>
                </a:solidFill>
                <a:latin typeface="+mn-lt"/>
                <a:ea typeface="+mn-ea"/>
                <a:cs typeface="+mn-cs"/>
              </a:rPr>
              <a:t>1. </a:t>
            </a:r>
            <a:r>
              <a:rPr lang="es-CO" sz="1200" b="0" i="0" u="none" strike="noStrike" kern="1200" baseline="0" dirty="0">
                <a:solidFill>
                  <a:schemeClr val="tx1"/>
                </a:solidFill>
                <a:latin typeface="+mn-lt"/>
                <a:ea typeface="+mn-ea"/>
                <a:cs typeface="+mn-cs"/>
              </a:rPr>
              <a:t>Evidencia de estrés </a:t>
            </a:r>
            <a:r>
              <a:rPr lang="es-CO" sz="1200" b="0" i="0" u="none" strike="noStrike" kern="1200" baseline="0" dirty="0" err="1">
                <a:solidFill>
                  <a:schemeClr val="tx1"/>
                </a:solidFill>
                <a:latin typeface="+mn-lt"/>
                <a:ea typeface="+mn-ea"/>
                <a:cs typeface="+mn-cs"/>
              </a:rPr>
              <a:t>hipóxico</a:t>
            </a:r>
            <a:r>
              <a:rPr lang="es-CO" sz="1200" b="0" i="0" u="none" strike="noStrike" kern="1200" baseline="0" dirty="0">
                <a:solidFill>
                  <a:schemeClr val="tx1"/>
                </a:solidFill>
                <a:latin typeface="+mn-lt"/>
                <a:ea typeface="+mn-ea"/>
                <a:cs typeface="+mn-cs"/>
              </a:rPr>
              <a:t> (desaceleraciones).</a:t>
            </a:r>
          </a:p>
          <a:p>
            <a:r>
              <a:rPr lang="es-CO" sz="1200" b="1" i="0" u="none" strike="noStrike" kern="1200" baseline="0" dirty="0">
                <a:solidFill>
                  <a:schemeClr val="tx1"/>
                </a:solidFill>
                <a:latin typeface="+mn-lt"/>
                <a:ea typeface="+mn-ea"/>
                <a:cs typeface="+mn-cs"/>
              </a:rPr>
              <a:t>2. </a:t>
            </a:r>
            <a:r>
              <a:rPr lang="es-CO" sz="1200" b="0" i="0" u="none" strike="noStrike" kern="1200" baseline="0" dirty="0">
                <a:solidFill>
                  <a:schemeClr val="tx1"/>
                </a:solidFill>
                <a:latin typeface="+mn-lt"/>
                <a:ea typeface="+mn-ea"/>
                <a:cs typeface="+mn-cs"/>
              </a:rPr>
              <a:t>Pérdida de aceleraciones y ausencia de variabilidad.</a:t>
            </a:r>
          </a:p>
          <a:p>
            <a:r>
              <a:rPr lang="es-CO" sz="1200" b="1" i="0" u="none" strike="noStrike" kern="1200" baseline="0" dirty="0">
                <a:solidFill>
                  <a:schemeClr val="tx1"/>
                </a:solidFill>
                <a:latin typeface="+mn-lt"/>
                <a:ea typeface="+mn-ea"/>
                <a:cs typeface="+mn-cs"/>
              </a:rPr>
              <a:t>3. </a:t>
            </a:r>
            <a:r>
              <a:rPr lang="es-CO" sz="1200" b="0" i="0" u="none" strike="noStrike" kern="1200" baseline="0" dirty="0">
                <a:solidFill>
                  <a:schemeClr val="tx1"/>
                </a:solidFill>
                <a:latin typeface="+mn-lt"/>
                <a:ea typeface="+mn-ea"/>
                <a:cs typeface="+mn-cs"/>
              </a:rPr>
              <a:t>Respuesta exagerada al estrés </a:t>
            </a:r>
            <a:r>
              <a:rPr lang="es-CO" sz="1200" b="0" i="0" u="none" strike="noStrike" kern="1200" baseline="0" dirty="0" err="1">
                <a:solidFill>
                  <a:schemeClr val="tx1"/>
                </a:solidFill>
                <a:latin typeface="+mn-lt"/>
                <a:ea typeface="+mn-ea"/>
                <a:cs typeface="+mn-cs"/>
              </a:rPr>
              <a:t>hipóxico</a:t>
            </a:r>
            <a:r>
              <a:rPr lang="es-CO" sz="1200" b="0" i="0" u="none" strike="noStrike" kern="1200" baseline="0" dirty="0">
                <a:solidFill>
                  <a:schemeClr val="tx1"/>
                </a:solidFill>
                <a:latin typeface="+mn-lt"/>
                <a:ea typeface="+mn-ea"/>
                <a:cs typeface="+mn-cs"/>
              </a:rPr>
              <a:t> (las </a:t>
            </a:r>
            <a:r>
              <a:rPr lang="es-CO" sz="1200" b="0" i="0" u="none" strike="noStrike" kern="1200" baseline="0" dirty="0" err="1">
                <a:solidFill>
                  <a:schemeClr val="tx1"/>
                </a:solidFill>
                <a:latin typeface="+mn-lt"/>
                <a:ea typeface="+mn-ea"/>
                <a:cs typeface="+mn-cs"/>
              </a:rPr>
              <a:t>desaceleracionesse</a:t>
            </a:r>
            <a:r>
              <a:rPr lang="es-CO" sz="1200" b="0" i="0" u="none" strike="noStrike" kern="1200" baseline="0" dirty="0">
                <a:solidFill>
                  <a:schemeClr val="tx1"/>
                </a:solidFill>
                <a:latin typeface="+mn-lt"/>
                <a:ea typeface="+mn-ea"/>
                <a:cs typeface="+mn-cs"/>
              </a:rPr>
              <a:t> hacen más anchas y profundas).</a:t>
            </a:r>
          </a:p>
          <a:p>
            <a:r>
              <a:rPr lang="es-CO" sz="1200" b="1" i="0" u="none" strike="noStrike" kern="1200" baseline="0" dirty="0">
                <a:solidFill>
                  <a:schemeClr val="tx1"/>
                </a:solidFill>
                <a:latin typeface="+mn-lt"/>
                <a:ea typeface="+mn-ea"/>
                <a:cs typeface="+mn-cs"/>
              </a:rPr>
              <a:t>4. </a:t>
            </a:r>
            <a:r>
              <a:rPr lang="es-CO" sz="1200" b="0" i="0" u="none" strike="noStrike" kern="1200" baseline="0" dirty="0">
                <a:solidFill>
                  <a:schemeClr val="tx1"/>
                </a:solidFill>
                <a:latin typeface="+mn-lt"/>
                <a:ea typeface="+mn-ea"/>
                <a:cs typeface="+mn-cs"/>
              </a:rPr>
              <a:t>Redistribución de la sangre a órganos vitales inducida por catecolaminas (el primer signo que se visualiza es el aumento de la </a:t>
            </a:r>
            <a:r>
              <a:rPr lang="es-CO" sz="1200" b="0" i="0" u="none" strike="noStrike" kern="1200" baseline="0" dirty="0" err="1">
                <a:solidFill>
                  <a:schemeClr val="tx1"/>
                </a:solidFill>
                <a:latin typeface="+mn-lt"/>
                <a:ea typeface="+mn-ea"/>
                <a:cs typeface="+mn-cs"/>
              </a:rPr>
              <a:t>FCFb</a:t>
            </a:r>
            <a:r>
              <a:rPr lang="es-CO" sz="1200" b="0" i="0" u="none" strike="noStrike" kern="1200" baseline="0" dirty="0">
                <a:solidFill>
                  <a:schemeClr val="tx1"/>
                </a:solidFill>
                <a:latin typeface="+mn-lt"/>
                <a:ea typeface="+mn-ea"/>
                <a:cs typeface="+mn-cs"/>
              </a:rPr>
              <a:t>).</a:t>
            </a:r>
          </a:p>
          <a:p>
            <a:r>
              <a:rPr lang="es-CO" sz="1200" b="1" i="0" u="none" strike="noStrike" kern="1200" baseline="0" dirty="0">
                <a:solidFill>
                  <a:schemeClr val="tx1"/>
                </a:solidFill>
                <a:latin typeface="+mn-lt"/>
                <a:ea typeface="+mn-ea"/>
                <a:cs typeface="+mn-cs"/>
              </a:rPr>
              <a:t>5. </a:t>
            </a:r>
            <a:r>
              <a:rPr lang="es-CO" sz="1200" b="0" i="0" u="none" strike="noStrike" kern="1200" baseline="0" dirty="0">
                <a:solidFill>
                  <a:schemeClr val="tx1"/>
                </a:solidFill>
                <a:latin typeface="+mn-lt"/>
                <a:ea typeface="+mn-ea"/>
                <a:cs typeface="+mn-cs"/>
              </a:rPr>
              <a:t>Mayor redistribución que afecta al cerebro (disminución de la variabilidad).</a:t>
            </a:r>
          </a:p>
          <a:p>
            <a:r>
              <a:rPr lang="es-CO" sz="1200" b="1" i="0" u="none" strike="noStrike" kern="1200" baseline="0" dirty="0">
                <a:solidFill>
                  <a:schemeClr val="tx1"/>
                </a:solidFill>
                <a:latin typeface="+mn-lt"/>
                <a:ea typeface="+mn-ea"/>
                <a:cs typeface="+mn-cs"/>
              </a:rPr>
              <a:t>6. </a:t>
            </a:r>
            <a:r>
              <a:rPr lang="es-CO" sz="1200" b="0" i="0" u="none" strike="noStrike" kern="1200" baseline="0" dirty="0">
                <a:solidFill>
                  <a:schemeClr val="tx1"/>
                </a:solidFill>
                <a:latin typeface="+mn-lt"/>
                <a:ea typeface="+mn-ea"/>
                <a:cs typeface="+mn-cs"/>
              </a:rPr>
              <a:t>Fracaso cardíaco terminal (</a:t>
            </a:r>
            <a:r>
              <a:rPr lang="es-CO" sz="1200" b="0" i="0" u="none" strike="noStrike" kern="1200" baseline="0" dirty="0" err="1">
                <a:solidFill>
                  <a:schemeClr val="tx1"/>
                </a:solidFill>
                <a:latin typeface="+mn-lt"/>
                <a:ea typeface="+mn-ea"/>
                <a:cs typeface="+mn-cs"/>
              </a:rPr>
              <a:t>FCFb</a:t>
            </a:r>
            <a:r>
              <a:rPr lang="es-CO" sz="1200" b="0" i="0" u="none" strike="noStrike" kern="1200" baseline="0" dirty="0">
                <a:solidFill>
                  <a:schemeClr val="tx1"/>
                </a:solidFill>
                <a:latin typeface="+mn-lt"/>
                <a:ea typeface="+mn-ea"/>
                <a:cs typeface="+mn-cs"/>
              </a:rPr>
              <a:t> inestable o disminución progresiva en escalones [</a:t>
            </a:r>
            <a:r>
              <a:rPr lang="es-CO" sz="1200" b="0" i="1" u="none" strike="noStrike" kern="1200" baseline="0" dirty="0" err="1">
                <a:solidFill>
                  <a:schemeClr val="tx1"/>
                </a:solidFill>
                <a:latin typeface="+mn-lt"/>
                <a:ea typeface="+mn-ea"/>
                <a:cs typeface="+mn-cs"/>
              </a:rPr>
              <a:t>Step</a:t>
            </a:r>
            <a:r>
              <a:rPr lang="es-CO" sz="1200" b="0" i="1" u="none" strike="noStrike" kern="1200" baseline="0" dirty="0">
                <a:solidFill>
                  <a:schemeClr val="tx1"/>
                </a:solidFill>
                <a:latin typeface="+mn-lt"/>
                <a:ea typeface="+mn-ea"/>
                <a:cs typeface="+mn-cs"/>
              </a:rPr>
              <a:t> </a:t>
            </a:r>
            <a:r>
              <a:rPr lang="es-CO" sz="1200" b="0" i="1" u="none" strike="noStrike" kern="1200" baseline="0" dirty="0" err="1">
                <a:solidFill>
                  <a:schemeClr val="tx1"/>
                </a:solidFill>
                <a:latin typeface="+mn-lt"/>
                <a:ea typeface="+mn-ea"/>
                <a:cs typeface="+mn-cs"/>
              </a:rPr>
              <a:t>ladder</a:t>
            </a:r>
            <a:r>
              <a:rPr lang="es-CO" sz="1200" b="0" i="1" u="none" strike="noStrike" kern="1200" baseline="0" dirty="0">
                <a:solidFill>
                  <a:schemeClr val="tx1"/>
                </a:solidFill>
                <a:latin typeface="+mn-lt"/>
                <a:ea typeface="+mn-ea"/>
                <a:cs typeface="+mn-cs"/>
              </a:rPr>
              <a:t> </a:t>
            </a:r>
            <a:r>
              <a:rPr lang="es-CO" sz="1200" b="0" i="1" u="none" strike="noStrike" kern="1200" baseline="0" dirty="0" err="1">
                <a:solidFill>
                  <a:schemeClr val="tx1"/>
                </a:solidFill>
                <a:latin typeface="+mn-lt"/>
                <a:ea typeface="+mn-ea"/>
                <a:cs typeface="+mn-cs"/>
              </a:rPr>
              <a:t>pattern</a:t>
            </a:r>
            <a:r>
              <a:rPr lang="es-CO" sz="1200" b="0" i="1" u="none" strike="noStrike" kern="1200" baseline="0" dirty="0">
                <a:solidFill>
                  <a:schemeClr val="tx1"/>
                </a:solidFill>
                <a:latin typeface="+mn-lt"/>
                <a:ea typeface="+mn-ea"/>
                <a:cs typeface="+mn-cs"/>
              </a:rPr>
              <a:t> </a:t>
            </a:r>
            <a:r>
              <a:rPr lang="es-CO" sz="1200" b="0" i="1" u="none" strike="noStrike" kern="1200" baseline="0" dirty="0" err="1">
                <a:solidFill>
                  <a:schemeClr val="tx1"/>
                </a:solidFill>
                <a:latin typeface="+mn-lt"/>
                <a:ea typeface="+mn-ea"/>
                <a:cs typeface="+mn-cs"/>
              </a:rPr>
              <a:t>to</a:t>
            </a:r>
            <a:r>
              <a:rPr lang="es-CO" sz="1200" b="0" i="1" u="none" strike="noStrike" kern="1200" baseline="0" dirty="0">
                <a:solidFill>
                  <a:schemeClr val="tx1"/>
                </a:solidFill>
                <a:latin typeface="+mn-lt"/>
                <a:ea typeface="+mn-ea"/>
                <a:cs typeface="+mn-cs"/>
              </a:rPr>
              <a:t> </a:t>
            </a:r>
            <a:r>
              <a:rPr lang="es-CO" sz="1200" b="0" i="1" u="none" strike="noStrike" kern="1200" baseline="0" dirty="0" err="1">
                <a:solidFill>
                  <a:schemeClr val="tx1"/>
                </a:solidFill>
                <a:latin typeface="+mn-lt"/>
                <a:ea typeface="+mn-ea"/>
                <a:cs typeface="+mn-cs"/>
              </a:rPr>
              <a:t>death</a:t>
            </a:r>
            <a:r>
              <a:rPr lang="es-CO" sz="1200" b="0" i="0" u="none" strike="noStrike" kern="1200" baseline="0" dirty="0">
                <a:solidFill>
                  <a:schemeClr val="tx1"/>
                </a:solidFill>
                <a:latin typeface="+mn-lt"/>
                <a:ea typeface="+mn-ea"/>
                <a:cs typeface="+mn-cs"/>
              </a:rPr>
              <a:t>]).</a:t>
            </a:r>
            <a:endParaRPr lang="es-CO" sz="1200" b="0" i="0" u="none" strike="noStrike" kern="1200" dirty="0">
              <a:solidFill>
                <a:schemeClr val="tx1"/>
              </a:solidFill>
              <a:effectLst/>
              <a:latin typeface="+mn-lt"/>
              <a:ea typeface="+mn-ea"/>
              <a:cs typeface="+mn-cs"/>
            </a:endParaRPr>
          </a:p>
          <a:p>
            <a:r>
              <a:rPr lang="es-CO" sz="1200" b="0" i="0" u="none" strike="noStrike" kern="1200" dirty="0">
                <a:solidFill>
                  <a:schemeClr val="tx1"/>
                </a:solidFill>
                <a:effectLst/>
                <a:latin typeface="+mn-lt"/>
                <a:ea typeface="+mn-ea"/>
                <a:cs typeface="+mn-cs"/>
              </a:rPr>
              <a:t>Manejo consiste en mejorar la situación fetal (relación eje longitudinal de la madre con el feto).</a:t>
            </a:r>
            <a:endParaRPr lang="es-CO" dirty="0"/>
          </a:p>
          <a:p>
            <a:endParaRPr lang="es-CO" dirty="0"/>
          </a:p>
        </p:txBody>
      </p:sp>
      <p:sp>
        <p:nvSpPr>
          <p:cNvPr id="4" name="Marcador de número de diapositiva 3"/>
          <p:cNvSpPr>
            <a:spLocks noGrp="1"/>
          </p:cNvSpPr>
          <p:nvPr>
            <p:ph type="sldNum" sz="quarter" idx="10"/>
          </p:nvPr>
        </p:nvSpPr>
        <p:spPr/>
        <p:txBody>
          <a:bodyPr/>
          <a:lstStyle/>
          <a:p>
            <a:fld id="{528CE656-212A-4197-AB1C-767CE0973886}" type="slidenum">
              <a:rPr lang="es-CO" smtClean="0"/>
              <a:t>49</a:t>
            </a:fld>
            <a:endParaRPr lang="es-CO"/>
          </a:p>
        </p:txBody>
      </p:sp>
    </p:spTree>
    <p:extLst>
      <p:ext uri="{BB962C8B-B14F-4D97-AF65-F5344CB8AC3E}">
        <p14:creationId xmlns:p14="http://schemas.microsoft.com/office/powerpoint/2010/main" val="403033193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rtl="0"/>
            <a:r>
              <a:rPr lang="es-CO" sz="1200" b="0" i="0" u="none" strike="noStrike" kern="1200" dirty="0">
                <a:solidFill>
                  <a:schemeClr val="tx1"/>
                </a:solidFill>
                <a:effectLst/>
                <a:latin typeface="+mn-lt"/>
                <a:ea typeface="+mn-ea"/>
                <a:cs typeface="+mn-cs"/>
              </a:rPr>
              <a:t>Hipoxia antenatal con complicaciones en el trabajo de parto. </a:t>
            </a:r>
            <a:r>
              <a:rPr lang="es-CO" sz="1200" b="0" i="0" u="none" strike="noStrike" kern="1200" dirty="0" err="1">
                <a:solidFill>
                  <a:schemeClr val="tx1"/>
                </a:solidFill>
                <a:effectLst/>
                <a:latin typeface="+mn-lt"/>
                <a:ea typeface="+mn-ea"/>
                <a:cs typeface="+mn-cs"/>
              </a:rPr>
              <a:t>FCFb</a:t>
            </a:r>
            <a:r>
              <a:rPr lang="es-CO" sz="1200" b="0" i="0" u="none" strike="noStrike" kern="1200" dirty="0">
                <a:solidFill>
                  <a:schemeClr val="tx1"/>
                </a:solidFill>
                <a:effectLst/>
                <a:latin typeface="+mn-lt"/>
                <a:ea typeface="+mn-ea"/>
                <a:cs typeface="+mn-cs"/>
              </a:rPr>
              <a:t> en el límite superior con variabilidad disminuida con aceleraciones infrecuente y desaceleraciones suaves.</a:t>
            </a:r>
            <a:endParaRPr lang="es-CO" b="0" dirty="0">
              <a:effectLst/>
            </a:endParaRPr>
          </a:p>
          <a:p>
            <a:pPr rtl="0"/>
            <a:r>
              <a:rPr lang="es-CO" sz="1200" b="0" i="0" u="none" strike="noStrike" kern="1200" dirty="0">
                <a:solidFill>
                  <a:schemeClr val="tx1"/>
                </a:solidFill>
                <a:effectLst/>
                <a:latin typeface="+mn-lt"/>
                <a:ea typeface="+mn-ea"/>
                <a:cs typeface="+mn-cs"/>
              </a:rPr>
              <a:t>Se da en fetos con reserva reducida y susceptibilidad aumentada a hipoxia en el trabajo de parto.</a:t>
            </a:r>
            <a:endParaRPr lang="es-CO" b="0" dirty="0">
              <a:effectLst/>
            </a:endParaRPr>
          </a:p>
          <a:p>
            <a:pPr rtl="0"/>
            <a:r>
              <a:rPr lang="es-CO" sz="1200" b="0" i="0" u="none" strike="noStrike" kern="1200" dirty="0">
                <a:solidFill>
                  <a:schemeClr val="tx1"/>
                </a:solidFill>
                <a:effectLst/>
                <a:latin typeface="+mn-lt"/>
                <a:ea typeface="+mn-ea"/>
                <a:cs typeface="+mn-cs"/>
              </a:rPr>
              <a:t>Vigilancia estrecha, optar por vía del parto </a:t>
            </a:r>
            <a:r>
              <a:rPr lang="es-CO" sz="1200" b="0" i="0" u="none" strike="noStrike" kern="1200" dirty="0" err="1">
                <a:solidFill>
                  <a:schemeClr val="tx1"/>
                </a:solidFill>
                <a:effectLst/>
                <a:latin typeface="+mn-lt"/>
                <a:ea typeface="+mn-ea"/>
                <a:cs typeface="+mn-cs"/>
              </a:rPr>
              <a:t>quirurgica</a:t>
            </a:r>
            <a:r>
              <a:rPr lang="es-CO" sz="1200" b="0" i="0" u="none" strike="noStrike" kern="1200" dirty="0">
                <a:solidFill>
                  <a:schemeClr val="tx1"/>
                </a:solidFill>
                <a:effectLst/>
                <a:latin typeface="+mn-lt"/>
                <a:ea typeface="+mn-ea"/>
                <a:cs typeface="+mn-cs"/>
              </a:rPr>
              <a:t> si se objetivan signos de hipoxia.</a:t>
            </a:r>
            <a:br>
              <a:rPr lang="es-CO" dirty="0"/>
            </a:br>
            <a:endParaRPr lang="es-CO" dirty="0"/>
          </a:p>
          <a:p>
            <a:endParaRPr lang="es-CO" dirty="0"/>
          </a:p>
        </p:txBody>
      </p:sp>
      <p:sp>
        <p:nvSpPr>
          <p:cNvPr id="4" name="Marcador de número de diapositiva 3"/>
          <p:cNvSpPr>
            <a:spLocks noGrp="1"/>
          </p:cNvSpPr>
          <p:nvPr>
            <p:ph type="sldNum" sz="quarter" idx="10"/>
          </p:nvPr>
        </p:nvSpPr>
        <p:spPr/>
        <p:txBody>
          <a:bodyPr/>
          <a:lstStyle/>
          <a:p>
            <a:fld id="{528CE656-212A-4197-AB1C-767CE0973886}" type="slidenum">
              <a:rPr lang="es-CO" smtClean="0"/>
              <a:t>50</a:t>
            </a:fld>
            <a:endParaRPr lang="es-CO"/>
          </a:p>
        </p:txBody>
      </p:sp>
    </p:spTree>
    <p:extLst>
      <p:ext uri="{BB962C8B-B14F-4D97-AF65-F5344CB8AC3E}">
        <p14:creationId xmlns:p14="http://schemas.microsoft.com/office/powerpoint/2010/main" val="44382599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_tradnl" sz="1200" kern="1200" dirty="0">
                <a:solidFill>
                  <a:schemeClr val="tx1"/>
                </a:solidFill>
                <a:effectLst/>
                <a:latin typeface="+mn-lt"/>
                <a:ea typeface="+mn-ea"/>
                <a:cs typeface="+mn-cs"/>
              </a:rPr>
              <a:t>Administrar LEV (500 a 1000 cc SSN o Ringer con lactato)( puede mejorar el </a:t>
            </a:r>
            <a:r>
              <a:rPr lang="es-ES_tradnl" sz="1200" b="1" kern="1200" dirty="0">
                <a:solidFill>
                  <a:schemeClr val="tx1"/>
                </a:solidFill>
                <a:effectLst/>
                <a:latin typeface="+mn-lt"/>
                <a:ea typeface="+mn-ea"/>
                <a:cs typeface="+mn-cs"/>
              </a:rPr>
              <a:t>flujo sanguíneo y la oxigenación del feto </a:t>
            </a:r>
            <a:r>
              <a:rPr lang="es-ES_tradnl" sz="1200" kern="1200" dirty="0">
                <a:solidFill>
                  <a:schemeClr val="tx1"/>
                </a:solidFill>
                <a:effectLst/>
                <a:latin typeface="+mn-lt"/>
                <a:ea typeface="+mn-ea"/>
                <a:cs typeface="+mn-cs"/>
              </a:rPr>
              <a:t>placentaria si el paciente está hipovolémico (ya sea por bajo aporte o bloqueo simpático, se debe tener precaución en pacientes con preeclampsia, enfermedad cardiaca, o que reciben fármacos beta-adrenérgicos para la </a:t>
            </a:r>
            <a:r>
              <a:rPr lang="es-ES_tradnl" sz="1200" kern="1200" dirty="0" err="1">
                <a:solidFill>
                  <a:schemeClr val="tx1"/>
                </a:solidFill>
                <a:effectLst/>
                <a:latin typeface="+mn-lt"/>
                <a:ea typeface="+mn-ea"/>
                <a:cs typeface="+mn-cs"/>
              </a:rPr>
              <a:t>tocólisis</a:t>
            </a:r>
            <a:r>
              <a:rPr lang="es-ES_tradnl" sz="1200" kern="1200" dirty="0">
                <a:solidFill>
                  <a:schemeClr val="tx1"/>
                </a:solidFill>
                <a:effectLst/>
                <a:latin typeface="+mn-lt"/>
                <a:ea typeface="+mn-ea"/>
                <a:cs typeface="+mn-cs"/>
              </a:rPr>
              <a:t>)</a:t>
            </a:r>
            <a:endParaRPr lang="es-CO" dirty="0"/>
          </a:p>
          <a:p>
            <a:endParaRPr lang="es-CO" dirty="0"/>
          </a:p>
        </p:txBody>
      </p:sp>
      <p:sp>
        <p:nvSpPr>
          <p:cNvPr id="4" name="Marcador de número de diapositiva 3"/>
          <p:cNvSpPr>
            <a:spLocks noGrp="1"/>
          </p:cNvSpPr>
          <p:nvPr>
            <p:ph type="sldNum" sz="quarter" idx="10"/>
          </p:nvPr>
        </p:nvSpPr>
        <p:spPr/>
        <p:txBody>
          <a:bodyPr/>
          <a:lstStyle/>
          <a:p>
            <a:fld id="{528CE656-212A-4197-AB1C-767CE0973886}" type="slidenum">
              <a:rPr lang="es-CO" smtClean="0"/>
              <a:t>52</a:t>
            </a:fld>
            <a:endParaRPr lang="es-CO"/>
          </a:p>
        </p:txBody>
      </p:sp>
    </p:spTree>
    <p:extLst>
      <p:ext uri="{BB962C8B-B14F-4D97-AF65-F5344CB8AC3E}">
        <p14:creationId xmlns:p14="http://schemas.microsoft.com/office/powerpoint/2010/main" val="384034222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ES_tradnl" sz="1200" kern="1200" dirty="0">
                <a:solidFill>
                  <a:schemeClr val="tx1"/>
                </a:solidFill>
                <a:effectLst/>
                <a:latin typeface="+mn-lt"/>
                <a:ea typeface="+mn-ea"/>
                <a:cs typeface="+mn-cs"/>
              </a:rPr>
              <a:t>4. Suspender fármacos </a:t>
            </a:r>
            <a:r>
              <a:rPr lang="es-ES_tradnl" sz="1200" kern="1200" dirty="0" err="1">
                <a:solidFill>
                  <a:schemeClr val="tx1"/>
                </a:solidFill>
                <a:effectLst/>
                <a:latin typeface="+mn-lt"/>
                <a:ea typeface="+mn-ea"/>
                <a:cs typeface="+mn-cs"/>
              </a:rPr>
              <a:t>uterotónicos</a:t>
            </a:r>
            <a:endParaRPr lang="es-ES_tradnl" sz="1200" kern="1200" dirty="0">
              <a:solidFill>
                <a:schemeClr val="tx1"/>
              </a:solidFill>
              <a:effectLst/>
              <a:latin typeface="+mn-lt"/>
              <a:ea typeface="+mn-ea"/>
              <a:cs typeface="+mn-cs"/>
            </a:endParaRPr>
          </a:p>
          <a:p>
            <a:r>
              <a:rPr lang="es-ES_tradnl" sz="1200" kern="1200" dirty="0">
                <a:solidFill>
                  <a:schemeClr val="tx1"/>
                </a:solidFill>
                <a:effectLst/>
                <a:latin typeface="+mn-lt"/>
                <a:ea typeface="+mn-ea"/>
                <a:cs typeface="+mn-cs"/>
              </a:rPr>
              <a:t> </a:t>
            </a:r>
          </a:p>
          <a:p>
            <a:r>
              <a:rPr lang="es-ES_tradnl" sz="1200" kern="1200" dirty="0">
                <a:solidFill>
                  <a:schemeClr val="tx1"/>
                </a:solidFill>
                <a:effectLst/>
                <a:latin typeface="+mn-lt"/>
                <a:ea typeface="+mn-ea"/>
                <a:cs typeface="+mn-cs"/>
              </a:rPr>
              <a:t>5. Administrar un fármaco tocolítico (</a:t>
            </a:r>
            <a:r>
              <a:rPr lang="es-ES_tradnl" sz="1200" kern="1200" dirty="0" err="1">
                <a:solidFill>
                  <a:schemeClr val="tx1"/>
                </a:solidFill>
                <a:effectLst/>
                <a:latin typeface="+mn-lt"/>
                <a:ea typeface="+mn-ea"/>
                <a:cs typeface="+mn-cs"/>
              </a:rPr>
              <a:t>ej</a:t>
            </a:r>
            <a:r>
              <a:rPr lang="es-ES_tradnl" sz="1200" kern="1200" dirty="0">
                <a:solidFill>
                  <a:schemeClr val="tx1"/>
                </a:solidFill>
                <a:effectLst/>
                <a:latin typeface="+mn-lt"/>
                <a:ea typeface="+mn-ea"/>
                <a:cs typeface="+mn-cs"/>
              </a:rPr>
              <a:t>, terbutalina 250 mcg por vía subcutánea) si hay </a:t>
            </a:r>
            <a:r>
              <a:rPr lang="es-ES_tradnl" sz="1200" kern="1200" dirty="0" err="1">
                <a:solidFill>
                  <a:schemeClr val="tx1"/>
                </a:solidFill>
                <a:effectLst/>
                <a:latin typeface="+mn-lt"/>
                <a:ea typeface="+mn-ea"/>
                <a:cs typeface="+mn-cs"/>
              </a:rPr>
              <a:t>taquisistolia</a:t>
            </a:r>
            <a:r>
              <a:rPr lang="es-ES_tradnl" sz="1200" kern="1200" dirty="0">
                <a:solidFill>
                  <a:schemeClr val="tx1"/>
                </a:solidFill>
                <a:effectLst/>
                <a:latin typeface="+mn-lt"/>
                <a:ea typeface="+mn-ea"/>
                <a:cs typeface="+mn-cs"/>
              </a:rPr>
              <a:t> (dado que la actividad uterina provoca la interrupción intermitente de flujo de sangre al espacio intervelloso y lleva a hipoxemia fetal)</a:t>
            </a:r>
          </a:p>
          <a:p>
            <a:r>
              <a:rPr lang="es-ES_tradnl" sz="1200" kern="1200" dirty="0">
                <a:solidFill>
                  <a:schemeClr val="tx1"/>
                </a:solidFill>
                <a:effectLst/>
                <a:latin typeface="+mn-lt"/>
                <a:ea typeface="+mn-ea"/>
                <a:cs typeface="+mn-cs"/>
              </a:rPr>
              <a:t> </a:t>
            </a:r>
          </a:p>
          <a:p>
            <a:endParaRPr lang="es-CO" dirty="0"/>
          </a:p>
        </p:txBody>
      </p:sp>
      <p:sp>
        <p:nvSpPr>
          <p:cNvPr id="4" name="Marcador de número de diapositiva 3"/>
          <p:cNvSpPr>
            <a:spLocks noGrp="1"/>
          </p:cNvSpPr>
          <p:nvPr>
            <p:ph type="sldNum" sz="quarter" idx="10"/>
          </p:nvPr>
        </p:nvSpPr>
        <p:spPr/>
        <p:txBody>
          <a:bodyPr/>
          <a:lstStyle/>
          <a:p>
            <a:fld id="{528CE656-212A-4197-AB1C-767CE0973886}" type="slidenum">
              <a:rPr lang="es-CO" smtClean="0"/>
              <a:t>53</a:t>
            </a:fld>
            <a:endParaRPr lang="es-CO"/>
          </a:p>
        </p:txBody>
      </p:sp>
    </p:spTree>
    <p:extLst>
      <p:ext uri="{BB962C8B-B14F-4D97-AF65-F5344CB8AC3E}">
        <p14:creationId xmlns:p14="http://schemas.microsoft.com/office/powerpoint/2010/main" val="15396959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_tradnl" sz="1200" kern="1200" dirty="0">
                <a:solidFill>
                  <a:schemeClr val="tx1"/>
                </a:solidFill>
                <a:effectLst/>
                <a:latin typeface="+mn-lt"/>
                <a:ea typeface="+mn-ea"/>
                <a:cs typeface="+mn-cs"/>
              </a:rPr>
              <a:t>6. Para pacientes que recientemente recibieron epidural, pregunte al equipo de anestesia para evaluar al paciente para la administración de un agonista alfa-adrenérgico (por ejemplo, </a:t>
            </a:r>
            <a:r>
              <a:rPr lang="es-ES_tradnl" sz="1200" kern="1200" dirty="0" err="1">
                <a:solidFill>
                  <a:schemeClr val="tx1"/>
                </a:solidFill>
                <a:effectLst/>
                <a:latin typeface="+mn-lt"/>
                <a:ea typeface="+mn-ea"/>
                <a:cs typeface="+mn-cs"/>
              </a:rPr>
              <a:t>fenilefrina</a:t>
            </a:r>
            <a:r>
              <a:rPr lang="es-ES_tradnl" sz="1200" kern="1200" dirty="0">
                <a:solidFill>
                  <a:schemeClr val="tx1"/>
                </a:solidFill>
                <a:effectLst/>
                <a:latin typeface="+mn-lt"/>
                <a:ea typeface="+mn-ea"/>
                <a:cs typeface="+mn-cs"/>
              </a:rPr>
              <a:t>, efedrina) para reducir el bloqueo simpático y mejorar el flujo uteroplacentario. Reducción de la perfusión placentaria de bloqueo simpático puede ocurrir sin cambios marcados en la presión arterial materna</a:t>
            </a:r>
          </a:p>
          <a:p>
            <a:endParaRPr lang="es-CO" dirty="0"/>
          </a:p>
        </p:txBody>
      </p:sp>
      <p:sp>
        <p:nvSpPr>
          <p:cNvPr id="4" name="Marcador de número de diapositiva 3"/>
          <p:cNvSpPr>
            <a:spLocks noGrp="1"/>
          </p:cNvSpPr>
          <p:nvPr>
            <p:ph type="sldNum" sz="quarter" idx="10"/>
          </p:nvPr>
        </p:nvSpPr>
        <p:spPr/>
        <p:txBody>
          <a:bodyPr/>
          <a:lstStyle/>
          <a:p>
            <a:fld id="{528CE656-212A-4197-AB1C-767CE0973886}" type="slidenum">
              <a:rPr lang="es-CO" smtClean="0"/>
              <a:t>54</a:t>
            </a:fld>
            <a:endParaRPr lang="es-CO"/>
          </a:p>
        </p:txBody>
      </p:sp>
    </p:spTree>
    <p:extLst>
      <p:ext uri="{BB962C8B-B14F-4D97-AF65-F5344CB8AC3E}">
        <p14:creationId xmlns:p14="http://schemas.microsoft.com/office/powerpoint/2010/main" val="34878814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CO" dirty="0"/>
              <a:t>Riesgo perinatal</a:t>
            </a:r>
            <a:r>
              <a:rPr lang="es-CO" baseline="0" dirty="0"/>
              <a:t> adverso </a:t>
            </a:r>
            <a:r>
              <a:rPr lang="es-CO" baseline="0" dirty="0">
                <a:sym typeface="Wingdings" pitchFamily="2" charset="2"/>
              </a:rPr>
              <a:t> Muerte fetal, asfixia  Poder intervenirlos</a:t>
            </a:r>
          </a:p>
          <a:p>
            <a:r>
              <a:rPr lang="es-CO" baseline="0" dirty="0">
                <a:sym typeface="Wingdings" pitchFamily="2" charset="2"/>
              </a:rPr>
              <a:t>Disminuir la morbimortalidad fetal</a:t>
            </a:r>
          </a:p>
          <a:p>
            <a:endParaRPr lang="es-CO" baseline="0" dirty="0">
              <a:sym typeface="Wingdings" pitchFamily="2" charset="2"/>
            </a:endParaRPr>
          </a:p>
          <a:p>
            <a:r>
              <a:rPr lang="es-CO" baseline="0" dirty="0">
                <a:sym typeface="Wingdings" pitchFamily="2" charset="2"/>
              </a:rPr>
              <a:t>No predice cambios agudos (abrupcio o accidentes de </a:t>
            </a:r>
            <a:r>
              <a:rPr lang="es-CO" baseline="0" dirty="0" err="1">
                <a:sym typeface="Wingdings" pitchFamily="2" charset="2"/>
              </a:rPr>
              <a:t>cordon</a:t>
            </a:r>
            <a:r>
              <a:rPr lang="es-CO" baseline="0" dirty="0">
                <a:sym typeface="Wingdings" pitchFamily="2" charset="2"/>
              </a:rPr>
              <a:t>), no son </a:t>
            </a:r>
            <a:r>
              <a:rPr lang="es-CO" baseline="0" dirty="0" err="1">
                <a:sym typeface="Wingdings" pitchFamily="2" charset="2"/>
              </a:rPr>
              <a:t>suceptibles</a:t>
            </a:r>
            <a:r>
              <a:rPr lang="es-CO" baseline="0" dirty="0">
                <a:sym typeface="Wingdings" pitchFamily="2" charset="2"/>
              </a:rPr>
              <a:t> de prevención.</a:t>
            </a:r>
          </a:p>
        </p:txBody>
      </p:sp>
      <p:sp>
        <p:nvSpPr>
          <p:cNvPr id="4" name="Marcador de número de diapositiva 3"/>
          <p:cNvSpPr>
            <a:spLocks noGrp="1"/>
          </p:cNvSpPr>
          <p:nvPr>
            <p:ph type="sldNum" sz="quarter" idx="10"/>
          </p:nvPr>
        </p:nvSpPr>
        <p:spPr/>
        <p:txBody>
          <a:bodyPr/>
          <a:lstStyle/>
          <a:p>
            <a:fld id="{528CE656-212A-4197-AB1C-767CE0973886}" type="slidenum">
              <a:rPr lang="es-CO" smtClean="0"/>
              <a:t>8</a:t>
            </a:fld>
            <a:endParaRPr lang="es-CO"/>
          </a:p>
        </p:txBody>
      </p:sp>
    </p:spTree>
    <p:extLst>
      <p:ext uri="{BB962C8B-B14F-4D97-AF65-F5344CB8AC3E}">
        <p14:creationId xmlns:p14="http://schemas.microsoft.com/office/powerpoint/2010/main" val="40106463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CO" dirty="0"/>
              <a:t>Ni la glucosa materna, ni cambio en la posición (siempre que no esté en una posición que genere compresión </a:t>
            </a:r>
            <a:r>
              <a:rPr lang="es-CO" dirty="0" err="1"/>
              <a:t>aortocava</a:t>
            </a:r>
            <a:r>
              <a:rPr lang="es-CO" dirty="0"/>
              <a:t>), ni la estimulación manual transabdominal han demostrado mejorar el patrón del NST.</a:t>
            </a:r>
          </a:p>
          <a:p>
            <a:endParaRPr lang="es-CO" dirty="0"/>
          </a:p>
        </p:txBody>
      </p:sp>
      <p:sp>
        <p:nvSpPr>
          <p:cNvPr id="4" name="Marcador de número de diapositiva 3"/>
          <p:cNvSpPr>
            <a:spLocks noGrp="1"/>
          </p:cNvSpPr>
          <p:nvPr>
            <p:ph type="sldNum" sz="quarter" idx="10"/>
          </p:nvPr>
        </p:nvSpPr>
        <p:spPr/>
        <p:txBody>
          <a:bodyPr/>
          <a:lstStyle/>
          <a:p>
            <a:fld id="{528CE656-212A-4197-AB1C-767CE0973886}" type="slidenum">
              <a:rPr lang="es-CO" smtClean="0"/>
              <a:t>10</a:t>
            </a:fld>
            <a:endParaRPr lang="es-CO"/>
          </a:p>
        </p:txBody>
      </p:sp>
    </p:spTree>
    <p:extLst>
      <p:ext uri="{BB962C8B-B14F-4D97-AF65-F5344CB8AC3E}">
        <p14:creationId xmlns:p14="http://schemas.microsoft.com/office/powerpoint/2010/main" val="361359624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CO" dirty="0"/>
              <a:t>Tener presente que las arritmias fetales intermitentes pueden generar este tipo de hallazgos y su manejo dependerá del tipo de arritmia.</a:t>
            </a:r>
          </a:p>
          <a:p>
            <a:endParaRPr lang="es-CO" dirty="0"/>
          </a:p>
        </p:txBody>
      </p:sp>
      <p:sp>
        <p:nvSpPr>
          <p:cNvPr id="4" name="Marcador de número de diapositiva 3"/>
          <p:cNvSpPr>
            <a:spLocks noGrp="1"/>
          </p:cNvSpPr>
          <p:nvPr>
            <p:ph type="sldNum" sz="quarter" idx="10"/>
          </p:nvPr>
        </p:nvSpPr>
        <p:spPr/>
        <p:txBody>
          <a:bodyPr/>
          <a:lstStyle/>
          <a:p>
            <a:fld id="{528CE656-212A-4197-AB1C-767CE0973886}" type="slidenum">
              <a:rPr lang="es-CO" smtClean="0"/>
              <a:t>11</a:t>
            </a:fld>
            <a:endParaRPr lang="es-CO"/>
          </a:p>
        </p:txBody>
      </p:sp>
    </p:spTree>
    <p:extLst>
      <p:ext uri="{BB962C8B-B14F-4D97-AF65-F5344CB8AC3E}">
        <p14:creationId xmlns:p14="http://schemas.microsoft.com/office/powerpoint/2010/main" val="370461696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CO" dirty="0"/>
              <a:t>Variables significativas (cualquiera de: &gt;60 segundos de duración, disminución más de 60 lpm o que baja la FCF a menos de 60 lpm), </a:t>
            </a:r>
          </a:p>
          <a:p>
            <a:r>
              <a:rPr lang="es-CO" dirty="0"/>
              <a:t>En casos positivo se puede ordenar un PBF y si RCIU un doppler.</a:t>
            </a:r>
          </a:p>
          <a:p>
            <a:r>
              <a:rPr lang="es-CO" dirty="0"/>
              <a:t>En algunos estudios se ha observado que: 50% de los CST positivo reactivos (con aceleraciones) son FP y 100% de los CST positivos no reactivos son VP.</a:t>
            </a:r>
          </a:p>
          <a:p>
            <a:endParaRPr lang="es-CO" dirty="0"/>
          </a:p>
        </p:txBody>
      </p:sp>
      <p:sp>
        <p:nvSpPr>
          <p:cNvPr id="4" name="Marcador de número de diapositiva 3"/>
          <p:cNvSpPr>
            <a:spLocks noGrp="1"/>
          </p:cNvSpPr>
          <p:nvPr>
            <p:ph type="sldNum" sz="quarter" idx="10"/>
          </p:nvPr>
        </p:nvSpPr>
        <p:spPr/>
        <p:txBody>
          <a:bodyPr/>
          <a:lstStyle/>
          <a:p>
            <a:fld id="{528CE656-212A-4197-AB1C-767CE0973886}" type="slidenum">
              <a:rPr lang="es-CO" smtClean="0"/>
              <a:t>13</a:t>
            </a:fld>
            <a:endParaRPr lang="es-CO"/>
          </a:p>
        </p:txBody>
      </p:sp>
    </p:spTree>
    <p:extLst>
      <p:ext uri="{BB962C8B-B14F-4D97-AF65-F5344CB8AC3E}">
        <p14:creationId xmlns:p14="http://schemas.microsoft.com/office/powerpoint/2010/main" val="414445909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CO" sz="1200" kern="1200" dirty="0">
                <a:solidFill>
                  <a:schemeClr val="tx1"/>
                </a:solidFill>
                <a:effectLst/>
                <a:latin typeface="+mn-lt"/>
                <a:ea typeface="+mn-ea"/>
                <a:cs typeface="+mn-cs"/>
              </a:rPr>
              <a:t>Los resultados se clasifican en: </a:t>
            </a:r>
          </a:p>
          <a:p>
            <a:r>
              <a:rPr lang="es-CO" sz="1200" kern="1200" dirty="0">
                <a:solidFill>
                  <a:schemeClr val="tx1"/>
                </a:solidFill>
                <a:effectLst/>
                <a:latin typeface="+mn-lt"/>
                <a:ea typeface="+mn-ea"/>
                <a:cs typeface="+mn-cs"/>
              </a:rPr>
              <a:t>• Negativo: No desaceleraciones tardías o variables significativas</a:t>
            </a:r>
          </a:p>
          <a:p>
            <a:r>
              <a:rPr lang="es-CO" sz="1200" kern="1200" dirty="0">
                <a:solidFill>
                  <a:schemeClr val="tx1"/>
                </a:solidFill>
                <a:effectLst/>
                <a:latin typeface="+mn-lt"/>
                <a:ea typeface="+mn-ea"/>
                <a:cs typeface="+mn-cs"/>
              </a:rPr>
              <a:t>• Positivo: Desaceleraciones tardías en el 50% o más de las contracciones (incluso si las contracciones son &lt; 3 en 10 minutos) </a:t>
            </a:r>
          </a:p>
          <a:p>
            <a:r>
              <a:rPr lang="es-CO" sz="1200" kern="1200" dirty="0">
                <a:solidFill>
                  <a:schemeClr val="tx1"/>
                </a:solidFill>
                <a:effectLst/>
                <a:latin typeface="+mn-lt"/>
                <a:ea typeface="+mn-ea"/>
                <a:cs typeface="+mn-cs"/>
              </a:rPr>
              <a:t>• Equívoco-sospechoso: Desaceleraciones tardías intermitentes o desaceleraciones variables significativas </a:t>
            </a:r>
          </a:p>
          <a:p>
            <a:r>
              <a:rPr lang="es-CO" sz="1200" kern="1200" dirty="0">
                <a:solidFill>
                  <a:schemeClr val="tx1"/>
                </a:solidFill>
                <a:effectLst/>
                <a:latin typeface="+mn-lt"/>
                <a:ea typeface="+mn-ea"/>
                <a:cs typeface="+mn-cs"/>
              </a:rPr>
              <a:t>• Equívoco: Desaceleraciones en presencia de contracciones más frecuentes que cada 2 minutos o duran más de 90 segundos </a:t>
            </a:r>
          </a:p>
          <a:p>
            <a:r>
              <a:rPr lang="es-CO" sz="1200" kern="1200" dirty="0">
                <a:solidFill>
                  <a:schemeClr val="tx1"/>
                </a:solidFill>
                <a:effectLst/>
                <a:latin typeface="+mn-lt"/>
                <a:ea typeface="+mn-ea"/>
                <a:cs typeface="+mn-cs"/>
              </a:rPr>
              <a:t>• Insatisfactorio: menos de tres contracciones en 10 minutos o trazando no interpretables </a:t>
            </a:r>
          </a:p>
        </p:txBody>
      </p:sp>
      <p:sp>
        <p:nvSpPr>
          <p:cNvPr id="4" name="Marcador de número de diapositiva 3"/>
          <p:cNvSpPr>
            <a:spLocks noGrp="1"/>
          </p:cNvSpPr>
          <p:nvPr>
            <p:ph type="sldNum" sz="quarter" idx="10"/>
          </p:nvPr>
        </p:nvSpPr>
        <p:spPr/>
        <p:txBody>
          <a:bodyPr/>
          <a:lstStyle/>
          <a:p>
            <a:fld id="{528CE656-212A-4197-AB1C-767CE0973886}" type="slidenum">
              <a:rPr lang="es-CO" smtClean="0"/>
              <a:t>14</a:t>
            </a:fld>
            <a:endParaRPr lang="es-CO"/>
          </a:p>
        </p:txBody>
      </p:sp>
    </p:spTree>
    <p:extLst>
      <p:ext uri="{BB962C8B-B14F-4D97-AF65-F5344CB8AC3E}">
        <p14:creationId xmlns:p14="http://schemas.microsoft.com/office/powerpoint/2010/main" val="110081465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rtl="0"/>
            <a:r>
              <a:rPr lang="es-CO" sz="1200" b="0" i="0" u="none" strike="noStrike" kern="1200" dirty="0">
                <a:solidFill>
                  <a:schemeClr val="tx1"/>
                </a:solidFill>
                <a:effectLst/>
                <a:latin typeface="+mn-lt"/>
                <a:ea typeface="+mn-ea"/>
                <a:cs typeface="+mn-cs"/>
              </a:rPr>
              <a:t>Se determina por un periodo de 10 mins, excluyendo aceleraciones, desaceleraciones y variabilidad aumentada, debe haber por lo menos 2 mins identificables de línea de base no necesariamente continuo. Si esto no se cumple se determina línea de base indeterminada.</a:t>
            </a:r>
            <a:endParaRPr lang="es-CO" b="0" dirty="0">
              <a:effectLst/>
            </a:endParaRPr>
          </a:p>
          <a:p>
            <a:br>
              <a:rPr lang="es-CO" dirty="0"/>
            </a:br>
            <a:endParaRPr lang="es-CO" dirty="0"/>
          </a:p>
          <a:p>
            <a:endParaRPr lang="es-CO" dirty="0"/>
          </a:p>
        </p:txBody>
      </p:sp>
      <p:sp>
        <p:nvSpPr>
          <p:cNvPr id="4" name="Marcador de número de diapositiva 3"/>
          <p:cNvSpPr>
            <a:spLocks noGrp="1"/>
          </p:cNvSpPr>
          <p:nvPr>
            <p:ph type="sldNum" sz="quarter" idx="10"/>
          </p:nvPr>
        </p:nvSpPr>
        <p:spPr/>
        <p:txBody>
          <a:bodyPr/>
          <a:lstStyle/>
          <a:p>
            <a:fld id="{528CE656-212A-4197-AB1C-767CE0973886}" type="slidenum">
              <a:rPr lang="es-CO" smtClean="0"/>
              <a:t>26</a:t>
            </a:fld>
            <a:endParaRPr lang="es-CO"/>
          </a:p>
        </p:txBody>
      </p:sp>
    </p:spTree>
    <p:extLst>
      <p:ext uri="{BB962C8B-B14F-4D97-AF65-F5344CB8AC3E}">
        <p14:creationId xmlns:p14="http://schemas.microsoft.com/office/powerpoint/2010/main" val="207219228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CO" sz="1200" b="1" u="sng" kern="1200" dirty="0">
                <a:solidFill>
                  <a:schemeClr val="tx1"/>
                </a:solidFill>
                <a:effectLst/>
                <a:latin typeface="+mn-lt"/>
                <a:ea typeface="+mn-ea"/>
                <a:cs typeface="+mn-cs"/>
              </a:rPr>
              <a:t>Variabilidad: </a:t>
            </a:r>
            <a:r>
              <a:rPr lang="es-CO" sz="1200" kern="1200" dirty="0">
                <a:solidFill>
                  <a:schemeClr val="tx1"/>
                </a:solidFill>
                <a:effectLst/>
                <a:latin typeface="+mn-lt"/>
                <a:ea typeface="+mn-ea"/>
                <a:cs typeface="+mn-cs"/>
              </a:rPr>
              <a:t>Se define como las fluctuaciones de la FCF basal que son irregulares en amplitud y frecuencia. Se determina en una ventana de 10 minutos, con exclusión de las aceleraciones y desaceleraciones. Se cuantifican visualmente como la amplitud</a:t>
            </a:r>
          </a:p>
          <a:p>
            <a:r>
              <a:rPr lang="es-CO" sz="1200" kern="1200" dirty="0">
                <a:solidFill>
                  <a:schemeClr val="tx1"/>
                </a:solidFill>
                <a:effectLst/>
                <a:latin typeface="+mn-lt"/>
                <a:ea typeface="+mn-ea"/>
                <a:cs typeface="+mn-cs"/>
              </a:rPr>
              <a:t>del pico al valle. </a:t>
            </a:r>
          </a:p>
          <a:p>
            <a:r>
              <a:rPr lang="es-CO" sz="1200" kern="1200" dirty="0">
                <a:solidFill>
                  <a:schemeClr val="tx1"/>
                </a:solidFill>
                <a:effectLst/>
                <a:latin typeface="+mn-lt"/>
                <a:ea typeface="+mn-ea"/>
                <a:cs typeface="+mn-cs"/>
              </a:rPr>
              <a:t>Se debe medir </a:t>
            </a:r>
            <a:r>
              <a:rPr lang="es-CO" sz="1200" kern="1200" dirty="0" err="1">
                <a:solidFill>
                  <a:schemeClr val="tx1"/>
                </a:solidFill>
                <a:effectLst/>
                <a:latin typeface="+mn-lt"/>
                <a:ea typeface="+mn-ea"/>
                <a:cs typeface="+mn-cs"/>
              </a:rPr>
              <a:t>minimo</a:t>
            </a:r>
            <a:r>
              <a:rPr lang="es-CO" sz="1200" kern="1200" dirty="0">
                <a:solidFill>
                  <a:schemeClr val="tx1"/>
                </a:solidFill>
                <a:effectLst/>
                <a:latin typeface="+mn-lt"/>
                <a:ea typeface="+mn-ea"/>
                <a:cs typeface="+mn-cs"/>
              </a:rPr>
              <a:t> en un minuto.</a:t>
            </a:r>
            <a:endParaRPr lang="es-CO" dirty="0"/>
          </a:p>
          <a:p>
            <a:endParaRPr lang="es-CO" dirty="0"/>
          </a:p>
        </p:txBody>
      </p:sp>
      <p:sp>
        <p:nvSpPr>
          <p:cNvPr id="4" name="Marcador de número de diapositiva 3"/>
          <p:cNvSpPr>
            <a:spLocks noGrp="1"/>
          </p:cNvSpPr>
          <p:nvPr>
            <p:ph type="sldNum" sz="quarter" idx="10"/>
          </p:nvPr>
        </p:nvSpPr>
        <p:spPr/>
        <p:txBody>
          <a:bodyPr/>
          <a:lstStyle/>
          <a:p>
            <a:fld id="{528CE656-212A-4197-AB1C-767CE0973886}" type="slidenum">
              <a:rPr lang="es-CO" smtClean="0"/>
              <a:t>27</a:t>
            </a:fld>
            <a:endParaRPr lang="es-CO"/>
          </a:p>
        </p:txBody>
      </p:sp>
    </p:spTree>
    <p:extLst>
      <p:ext uri="{BB962C8B-B14F-4D97-AF65-F5344CB8AC3E}">
        <p14:creationId xmlns:p14="http://schemas.microsoft.com/office/powerpoint/2010/main" val="4197118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2FE37DF-EC54-4263-8F2E-675F09D36E3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s-CO" dirty="0"/>
          </a:p>
        </p:txBody>
      </p:sp>
      <p:sp>
        <p:nvSpPr>
          <p:cNvPr id="3" name="Subtítulo 2">
            <a:extLst>
              <a:ext uri="{FF2B5EF4-FFF2-40B4-BE49-F238E27FC236}">
                <a16:creationId xmlns:a16="http://schemas.microsoft.com/office/drawing/2014/main" id="{9AE48E76-FA62-4A64-B559-E0990333E4A9}"/>
              </a:ext>
            </a:extLst>
          </p:cNvPr>
          <p:cNvSpPr>
            <a:spLocks noGrp="1"/>
          </p:cNvSpPr>
          <p:nvPr>
            <p:ph type="subTitle" idx="1"/>
          </p:nvPr>
        </p:nvSpPr>
        <p:spPr>
          <a:xfrm>
            <a:off x="4038600" y="3602038"/>
            <a:ext cx="66294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s-CO"/>
          </a:p>
        </p:txBody>
      </p:sp>
      <p:sp>
        <p:nvSpPr>
          <p:cNvPr id="4" name="Marcador de fecha 3">
            <a:extLst>
              <a:ext uri="{FF2B5EF4-FFF2-40B4-BE49-F238E27FC236}">
                <a16:creationId xmlns:a16="http://schemas.microsoft.com/office/drawing/2014/main" id="{673FB237-85B5-4E59-B1F1-B12705287A2F}"/>
              </a:ext>
            </a:extLst>
          </p:cNvPr>
          <p:cNvSpPr>
            <a:spLocks noGrp="1"/>
          </p:cNvSpPr>
          <p:nvPr>
            <p:ph type="dt" sz="half" idx="10"/>
          </p:nvPr>
        </p:nvSpPr>
        <p:spPr/>
        <p:txBody>
          <a:bodyPr/>
          <a:lstStyle/>
          <a:p>
            <a:fld id="{86CF6315-8EFA-4957-8B1F-343D251DE1AB}" type="datetimeFigureOut">
              <a:rPr lang="es-CO" smtClean="0"/>
              <a:t>10/05/2021</a:t>
            </a:fld>
            <a:endParaRPr lang="es-CO" dirty="0"/>
          </a:p>
        </p:txBody>
      </p:sp>
      <p:sp>
        <p:nvSpPr>
          <p:cNvPr id="5" name="Marcador de pie de página 4">
            <a:extLst>
              <a:ext uri="{FF2B5EF4-FFF2-40B4-BE49-F238E27FC236}">
                <a16:creationId xmlns:a16="http://schemas.microsoft.com/office/drawing/2014/main" id="{D9D8A0BE-4588-4000-BB99-7E87239B1C10}"/>
              </a:ext>
            </a:extLst>
          </p:cNvPr>
          <p:cNvSpPr>
            <a:spLocks noGrp="1"/>
          </p:cNvSpPr>
          <p:nvPr>
            <p:ph type="ftr" sz="quarter" idx="11"/>
          </p:nvPr>
        </p:nvSpPr>
        <p:spPr/>
        <p:txBody>
          <a:bodyPr/>
          <a:lstStyle/>
          <a:p>
            <a:endParaRPr lang="es-CO" dirty="0"/>
          </a:p>
        </p:txBody>
      </p:sp>
      <p:sp>
        <p:nvSpPr>
          <p:cNvPr id="6" name="Marcador de número de diapositiva 5">
            <a:extLst>
              <a:ext uri="{FF2B5EF4-FFF2-40B4-BE49-F238E27FC236}">
                <a16:creationId xmlns:a16="http://schemas.microsoft.com/office/drawing/2014/main" id="{C62783A1-00AF-4EC7-A6EC-7F5166052D80}"/>
              </a:ext>
            </a:extLst>
          </p:cNvPr>
          <p:cNvSpPr>
            <a:spLocks noGrp="1"/>
          </p:cNvSpPr>
          <p:nvPr>
            <p:ph type="sldNum" sz="quarter" idx="12"/>
          </p:nvPr>
        </p:nvSpPr>
        <p:spPr/>
        <p:txBody>
          <a:bodyPr/>
          <a:lstStyle/>
          <a:p>
            <a:fld id="{02AB0CCD-6591-48DB-8B0C-02F666FB18B1}" type="slidenum">
              <a:rPr lang="es-CO" smtClean="0"/>
              <a:t>‹Nº›</a:t>
            </a:fld>
            <a:endParaRPr lang="es-CO" dirty="0"/>
          </a:p>
        </p:txBody>
      </p:sp>
    </p:spTree>
    <p:extLst>
      <p:ext uri="{BB962C8B-B14F-4D97-AF65-F5344CB8AC3E}">
        <p14:creationId xmlns:p14="http://schemas.microsoft.com/office/powerpoint/2010/main" val="16541983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A4129AD-ECE5-474A-B387-D1DB95CB4CDD}"/>
              </a:ext>
            </a:extLst>
          </p:cNvPr>
          <p:cNvSpPr>
            <a:spLocks noGrp="1"/>
          </p:cNvSpPr>
          <p:nvPr>
            <p:ph type="title"/>
          </p:nvPr>
        </p:nvSpPr>
        <p:spPr/>
        <p:txBody>
          <a:bodyPr/>
          <a:lstStyle/>
          <a:p>
            <a:r>
              <a:rPr lang="en-US"/>
              <a:t>Click to edit Master title style</a:t>
            </a:r>
            <a:endParaRPr lang="es-CO"/>
          </a:p>
        </p:txBody>
      </p:sp>
      <p:sp>
        <p:nvSpPr>
          <p:cNvPr id="3" name="Marcador de texto vertical 2">
            <a:extLst>
              <a:ext uri="{FF2B5EF4-FFF2-40B4-BE49-F238E27FC236}">
                <a16:creationId xmlns:a16="http://schemas.microsoft.com/office/drawing/2014/main" id="{AB7BA0B1-5703-4417-8EBC-2B452AB8834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CO"/>
          </a:p>
        </p:txBody>
      </p:sp>
      <p:sp>
        <p:nvSpPr>
          <p:cNvPr id="4" name="Marcador de fecha 3">
            <a:extLst>
              <a:ext uri="{FF2B5EF4-FFF2-40B4-BE49-F238E27FC236}">
                <a16:creationId xmlns:a16="http://schemas.microsoft.com/office/drawing/2014/main" id="{DECDD7C9-0917-4A0B-B8A9-9E5FB50DA9F0}"/>
              </a:ext>
            </a:extLst>
          </p:cNvPr>
          <p:cNvSpPr>
            <a:spLocks noGrp="1"/>
          </p:cNvSpPr>
          <p:nvPr>
            <p:ph type="dt" sz="half" idx="10"/>
          </p:nvPr>
        </p:nvSpPr>
        <p:spPr/>
        <p:txBody>
          <a:bodyPr/>
          <a:lstStyle/>
          <a:p>
            <a:fld id="{86CF6315-8EFA-4957-8B1F-343D251DE1AB}" type="datetimeFigureOut">
              <a:rPr lang="es-CO" smtClean="0"/>
              <a:t>10/05/2021</a:t>
            </a:fld>
            <a:endParaRPr lang="es-CO" dirty="0"/>
          </a:p>
        </p:txBody>
      </p:sp>
      <p:sp>
        <p:nvSpPr>
          <p:cNvPr id="5" name="Marcador de pie de página 4">
            <a:extLst>
              <a:ext uri="{FF2B5EF4-FFF2-40B4-BE49-F238E27FC236}">
                <a16:creationId xmlns:a16="http://schemas.microsoft.com/office/drawing/2014/main" id="{0611FD9F-47C6-487B-ADEA-D7CBC8BA32D6}"/>
              </a:ext>
            </a:extLst>
          </p:cNvPr>
          <p:cNvSpPr>
            <a:spLocks noGrp="1"/>
          </p:cNvSpPr>
          <p:nvPr>
            <p:ph type="ftr" sz="quarter" idx="11"/>
          </p:nvPr>
        </p:nvSpPr>
        <p:spPr/>
        <p:txBody>
          <a:bodyPr/>
          <a:lstStyle/>
          <a:p>
            <a:endParaRPr lang="es-CO" dirty="0"/>
          </a:p>
        </p:txBody>
      </p:sp>
      <p:sp>
        <p:nvSpPr>
          <p:cNvPr id="6" name="Marcador de número de diapositiva 5">
            <a:extLst>
              <a:ext uri="{FF2B5EF4-FFF2-40B4-BE49-F238E27FC236}">
                <a16:creationId xmlns:a16="http://schemas.microsoft.com/office/drawing/2014/main" id="{44879742-8F91-422B-ACE1-ECE7A8713263}"/>
              </a:ext>
            </a:extLst>
          </p:cNvPr>
          <p:cNvSpPr>
            <a:spLocks noGrp="1"/>
          </p:cNvSpPr>
          <p:nvPr>
            <p:ph type="sldNum" sz="quarter" idx="12"/>
          </p:nvPr>
        </p:nvSpPr>
        <p:spPr/>
        <p:txBody>
          <a:bodyPr/>
          <a:lstStyle/>
          <a:p>
            <a:fld id="{02AB0CCD-6591-48DB-8B0C-02F666FB18B1}" type="slidenum">
              <a:rPr lang="es-CO" smtClean="0"/>
              <a:t>‹Nº›</a:t>
            </a:fld>
            <a:endParaRPr lang="es-CO" dirty="0"/>
          </a:p>
        </p:txBody>
      </p:sp>
    </p:spTree>
    <p:extLst>
      <p:ext uri="{BB962C8B-B14F-4D97-AF65-F5344CB8AC3E}">
        <p14:creationId xmlns:p14="http://schemas.microsoft.com/office/powerpoint/2010/main" val="2656904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79709C36-9BD2-4D6A-BAFE-594FC6E00FB4}"/>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s-CO"/>
          </a:p>
        </p:txBody>
      </p:sp>
      <p:sp>
        <p:nvSpPr>
          <p:cNvPr id="3" name="Marcador de texto vertical 2">
            <a:extLst>
              <a:ext uri="{FF2B5EF4-FFF2-40B4-BE49-F238E27FC236}">
                <a16:creationId xmlns:a16="http://schemas.microsoft.com/office/drawing/2014/main" id="{D947868E-B92C-4F91-9B8A-C374BE835A43}"/>
              </a:ext>
            </a:extLst>
          </p:cNvPr>
          <p:cNvSpPr>
            <a:spLocks noGrp="1"/>
          </p:cNvSpPr>
          <p:nvPr>
            <p:ph type="body" orient="vert" idx="1"/>
          </p:nvPr>
        </p:nvSpPr>
        <p:spPr>
          <a:xfrm>
            <a:off x="4457698" y="365125"/>
            <a:ext cx="4114801"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CO"/>
          </a:p>
        </p:txBody>
      </p:sp>
      <p:sp>
        <p:nvSpPr>
          <p:cNvPr id="4" name="Marcador de fecha 3">
            <a:extLst>
              <a:ext uri="{FF2B5EF4-FFF2-40B4-BE49-F238E27FC236}">
                <a16:creationId xmlns:a16="http://schemas.microsoft.com/office/drawing/2014/main" id="{4F300ABA-6F60-480A-91BE-73DEB6CCFD54}"/>
              </a:ext>
            </a:extLst>
          </p:cNvPr>
          <p:cNvSpPr>
            <a:spLocks noGrp="1"/>
          </p:cNvSpPr>
          <p:nvPr>
            <p:ph type="dt" sz="half" idx="10"/>
          </p:nvPr>
        </p:nvSpPr>
        <p:spPr/>
        <p:txBody>
          <a:bodyPr/>
          <a:lstStyle/>
          <a:p>
            <a:fld id="{86CF6315-8EFA-4957-8B1F-343D251DE1AB}" type="datetimeFigureOut">
              <a:rPr lang="es-CO" smtClean="0"/>
              <a:t>10/05/2021</a:t>
            </a:fld>
            <a:endParaRPr lang="es-CO" dirty="0"/>
          </a:p>
        </p:txBody>
      </p:sp>
      <p:sp>
        <p:nvSpPr>
          <p:cNvPr id="5" name="Marcador de pie de página 4">
            <a:extLst>
              <a:ext uri="{FF2B5EF4-FFF2-40B4-BE49-F238E27FC236}">
                <a16:creationId xmlns:a16="http://schemas.microsoft.com/office/drawing/2014/main" id="{078D68B3-2C5D-4908-94A6-5DDD186B62F7}"/>
              </a:ext>
            </a:extLst>
          </p:cNvPr>
          <p:cNvSpPr>
            <a:spLocks noGrp="1"/>
          </p:cNvSpPr>
          <p:nvPr>
            <p:ph type="ftr" sz="quarter" idx="11"/>
          </p:nvPr>
        </p:nvSpPr>
        <p:spPr/>
        <p:txBody>
          <a:bodyPr/>
          <a:lstStyle/>
          <a:p>
            <a:endParaRPr lang="es-CO" dirty="0"/>
          </a:p>
        </p:txBody>
      </p:sp>
      <p:sp>
        <p:nvSpPr>
          <p:cNvPr id="6" name="Marcador de número de diapositiva 5">
            <a:extLst>
              <a:ext uri="{FF2B5EF4-FFF2-40B4-BE49-F238E27FC236}">
                <a16:creationId xmlns:a16="http://schemas.microsoft.com/office/drawing/2014/main" id="{E273D45F-3A7A-45C9-9A79-640C4410A74E}"/>
              </a:ext>
            </a:extLst>
          </p:cNvPr>
          <p:cNvSpPr>
            <a:spLocks noGrp="1"/>
          </p:cNvSpPr>
          <p:nvPr>
            <p:ph type="sldNum" sz="quarter" idx="12"/>
          </p:nvPr>
        </p:nvSpPr>
        <p:spPr/>
        <p:txBody>
          <a:bodyPr/>
          <a:lstStyle/>
          <a:p>
            <a:fld id="{02AB0CCD-6591-48DB-8B0C-02F666FB18B1}" type="slidenum">
              <a:rPr lang="es-CO" smtClean="0"/>
              <a:t>‹Nº›</a:t>
            </a:fld>
            <a:endParaRPr lang="es-CO" dirty="0"/>
          </a:p>
        </p:txBody>
      </p:sp>
      <p:sp>
        <p:nvSpPr>
          <p:cNvPr id="9" name="Marcador de texto vertical 2">
            <a:extLst>
              <a:ext uri="{FF2B5EF4-FFF2-40B4-BE49-F238E27FC236}">
                <a16:creationId xmlns:a16="http://schemas.microsoft.com/office/drawing/2014/main" id="{B82BB312-C856-43C9-8F5C-0C179D08EDB8}"/>
              </a:ext>
            </a:extLst>
          </p:cNvPr>
          <p:cNvSpPr>
            <a:spLocks noGrp="1"/>
          </p:cNvSpPr>
          <p:nvPr>
            <p:ph type="body" orient="vert" idx="13"/>
          </p:nvPr>
        </p:nvSpPr>
        <p:spPr>
          <a:xfrm>
            <a:off x="342897" y="365125"/>
            <a:ext cx="4114801" cy="370991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CO"/>
          </a:p>
        </p:txBody>
      </p:sp>
    </p:spTree>
    <p:extLst>
      <p:ext uri="{BB962C8B-B14F-4D97-AF65-F5344CB8AC3E}">
        <p14:creationId xmlns:p14="http://schemas.microsoft.com/office/powerpoint/2010/main" val="37195126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80AB230-510B-46BA-A458-30415A4476DB}"/>
              </a:ext>
            </a:extLst>
          </p:cNvPr>
          <p:cNvSpPr>
            <a:spLocks noGrp="1"/>
          </p:cNvSpPr>
          <p:nvPr>
            <p:ph type="title"/>
          </p:nvPr>
        </p:nvSpPr>
        <p:spPr/>
        <p:txBody>
          <a:bodyPr/>
          <a:lstStyle/>
          <a:p>
            <a:r>
              <a:rPr lang="en-US"/>
              <a:t>Click to edit Master title style</a:t>
            </a:r>
            <a:endParaRPr lang="es-CO"/>
          </a:p>
        </p:txBody>
      </p:sp>
      <p:sp>
        <p:nvSpPr>
          <p:cNvPr id="3" name="Marcador de contenido 2">
            <a:extLst>
              <a:ext uri="{FF2B5EF4-FFF2-40B4-BE49-F238E27FC236}">
                <a16:creationId xmlns:a16="http://schemas.microsoft.com/office/drawing/2014/main" id="{D0852972-705E-4EE7-8C92-A2ECFCE604A5}"/>
              </a:ext>
            </a:extLst>
          </p:cNvPr>
          <p:cNvSpPr>
            <a:spLocks noGrp="1"/>
          </p:cNvSpPr>
          <p:nvPr>
            <p:ph idx="1"/>
          </p:nvPr>
        </p:nvSpPr>
        <p:spPr>
          <a:xfrm>
            <a:off x="685801" y="1825625"/>
            <a:ext cx="10667997" cy="2090392"/>
          </a:xfrm>
        </p:spPr>
        <p:txBody>
          <a:bodyPr/>
          <a:lstStyle>
            <a:lvl1pPr>
              <a:defRPr sz="2000"/>
            </a:lvl1pPr>
            <a:lvl2pPr>
              <a:defRPr sz="2000"/>
            </a:lvl2pPr>
            <a:lvl3pPr>
              <a:defRPr sz="2000"/>
            </a:lvl3pPr>
            <a:lvl4pPr>
              <a:defRPr sz="2000"/>
            </a:lvl4pPr>
            <a:lvl5pPr>
              <a:defRPr sz="2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CO" dirty="0"/>
          </a:p>
        </p:txBody>
      </p:sp>
      <p:sp>
        <p:nvSpPr>
          <p:cNvPr id="4" name="Marcador de fecha 3">
            <a:extLst>
              <a:ext uri="{FF2B5EF4-FFF2-40B4-BE49-F238E27FC236}">
                <a16:creationId xmlns:a16="http://schemas.microsoft.com/office/drawing/2014/main" id="{647B5BA6-96B9-4621-B526-119BBB5FAA0C}"/>
              </a:ext>
            </a:extLst>
          </p:cNvPr>
          <p:cNvSpPr>
            <a:spLocks noGrp="1"/>
          </p:cNvSpPr>
          <p:nvPr>
            <p:ph type="dt" sz="half" idx="10"/>
          </p:nvPr>
        </p:nvSpPr>
        <p:spPr/>
        <p:txBody>
          <a:bodyPr/>
          <a:lstStyle/>
          <a:p>
            <a:fld id="{86CF6315-8EFA-4957-8B1F-343D251DE1AB}" type="datetimeFigureOut">
              <a:rPr lang="es-CO" smtClean="0"/>
              <a:t>10/05/2021</a:t>
            </a:fld>
            <a:endParaRPr lang="es-CO" dirty="0"/>
          </a:p>
        </p:txBody>
      </p:sp>
      <p:sp>
        <p:nvSpPr>
          <p:cNvPr id="5" name="Marcador de pie de página 4">
            <a:extLst>
              <a:ext uri="{FF2B5EF4-FFF2-40B4-BE49-F238E27FC236}">
                <a16:creationId xmlns:a16="http://schemas.microsoft.com/office/drawing/2014/main" id="{768D5DBF-74C2-43DA-BA08-F929BB9B2294}"/>
              </a:ext>
            </a:extLst>
          </p:cNvPr>
          <p:cNvSpPr>
            <a:spLocks noGrp="1"/>
          </p:cNvSpPr>
          <p:nvPr>
            <p:ph type="ftr" sz="quarter" idx="11"/>
          </p:nvPr>
        </p:nvSpPr>
        <p:spPr/>
        <p:txBody>
          <a:bodyPr/>
          <a:lstStyle/>
          <a:p>
            <a:endParaRPr lang="es-CO" dirty="0"/>
          </a:p>
        </p:txBody>
      </p:sp>
      <p:sp>
        <p:nvSpPr>
          <p:cNvPr id="6" name="Marcador de número de diapositiva 5">
            <a:extLst>
              <a:ext uri="{FF2B5EF4-FFF2-40B4-BE49-F238E27FC236}">
                <a16:creationId xmlns:a16="http://schemas.microsoft.com/office/drawing/2014/main" id="{0388F0D5-E917-4FE5-8E29-10C8AAF764BB}"/>
              </a:ext>
            </a:extLst>
          </p:cNvPr>
          <p:cNvSpPr>
            <a:spLocks noGrp="1"/>
          </p:cNvSpPr>
          <p:nvPr>
            <p:ph type="sldNum" sz="quarter" idx="12"/>
          </p:nvPr>
        </p:nvSpPr>
        <p:spPr/>
        <p:txBody>
          <a:bodyPr/>
          <a:lstStyle/>
          <a:p>
            <a:fld id="{02AB0CCD-6591-48DB-8B0C-02F666FB18B1}" type="slidenum">
              <a:rPr lang="es-CO" smtClean="0"/>
              <a:t>‹Nº›</a:t>
            </a:fld>
            <a:endParaRPr lang="es-CO" dirty="0"/>
          </a:p>
        </p:txBody>
      </p:sp>
      <p:sp>
        <p:nvSpPr>
          <p:cNvPr id="9" name="Marcador de contenido 2">
            <a:extLst>
              <a:ext uri="{FF2B5EF4-FFF2-40B4-BE49-F238E27FC236}">
                <a16:creationId xmlns:a16="http://schemas.microsoft.com/office/drawing/2014/main" id="{812CB0F7-CC93-4978-8EAB-608B0E4AA3AF}"/>
              </a:ext>
            </a:extLst>
          </p:cNvPr>
          <p:cNvSpPr>
            <a:spLocks noGrp="1"/>
          </p:cNvSpPr>
          <p:nvPr>
            <p:ph idx="13"/>
          </p:nvPr>
        </p:nvSpPr>
        <p:spPr>
          <a:xfrm>
            <a:off x="4669654" y="3916017"/>
            <a:ext cx="6684145" cy="241334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CO"/>
          </a:p>
        </p:txBody>
      </p:sp>
    </p:spTree>
    <p:extLst>
      <p:ext uri="{BB962C8B-B14F-4D97-AF65-F5344CB8AC3E}">
        <p14:creationId xmlns:p14="http://schemas.microsoft.com/office/powerpoint/2010/main" val="21166667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2F1A1B7-772D-4D75-892B-27B117D804CA}"/>
              </a:ext>
            </a:extLst>
          </p:cNvPr>
          <p:cNvSpPr>
            <a:spLocks noGrp="1"/>
          </p:cNvSpPr>
          <p:nvPr>
            <p:ph type="title"/>
          </p:nvPr>
        </p:nvSpPr>
        <p:spPr>
          <a:xfrm>
            <a:off x="831850" y="1709738"/>
            <a:ext cx="10515600" cy="1957801"/>
          </a:xfrm>
        </p:spPr>
        <p:txBody>
          <a:bodyPr anchor="b"/>
          <a:lstStyle>
            <a:lvl1pPr>
              <a:defRPr sz="6000"/>
            </a:lvl1pPr>
          </a:lstStyle>
          <a:p>
            <a:r>
              <a:rPr lang="en-US"/>
              <a:t>Click to edit Master title style</a:t>
            </a:r>
            <a:endParaRPr lang="es-CO" dirty="0"/>
          </a:p>
        </p:txBody>
      </p:sp>
      <p:sp>
        <p:nvSpPr>
          <p:cNvPr id="3" name="Marcador de texto 2">
            <a:extLst>
              <a:ext uri="{FF2B5EF4-FFF2-40B4-BE49-F238E27FC236}">
                <a16:creationId xmlns:a16="http://schemas.microsoft.com/office/drawing/2014/main" id="{FF9B326C-5AAD-4A5D-9296-5664DBF19386}"/>
              </a:ext>
            </a:extLst>
          </p:cNvPr>
          <p:cNvSpPr>
            <a:spLocks noGrp="1"/>
          </p:cNvSpPr>
          <p:nvPr>
            <p:ph type="body" idx="1"/>
          </p:nvPr>
        </p:nvSpPr>
        <p:spPr>
          <a:xfrm>
            <a:off x="4313582" y="3675063"/>
            <a:ext cx="7040217" cy="1500187"/>
          </a:xfrm>
        </p:spPr>
        <p:txBody>
          <a:bodyPr/>
          <a:lstStyle>
            <a:lvl1pPr marL="0" indent="0">
              <a:buNone/>
              <a:defRPr sz="2400">
                <a:solidFill>
                  <a:srgbClr val="152B48"/>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Marcador de fecha 3">
            <a:extLst>
              <a:ext uri="{FF2B5EF4-FFF2-40B4-BE49-F238E27FC236}">
                <a16:creationId xmlns:a16="http://schemas.microsoft.com/office/drawing/2014/main" id="{EFC6101B-76EA-4336-A5AF-59DE7ADA5256}"/>
              </a:ext>
            </a:extLst>
          </p:cNvPr>
          <p:cNvSpPr>
            <a:spLocks noGrp="1"/>
          </p:cNvSpPr>
          <p:nvPr>
            <p:ph type="dt" sz="half" idx="10"/>
          </p:nvPr>
        </p:nvSpPr>
        <p:spPr/>
        <p:txBody>
          <a:bodyPr/>
          <a:lstStyle/>
          <a:p>
            <a:fld id="{86CF6315-8EFA-4957-8B1F-343D251DE1AB}" type="datetimeFigureOut">
              <a:rPr lang="es-CO" smtClean="0"/>
              <a:t>10/05/2021</a:t>
            </a:fld>
            <a:endParaRPr lang="es-CO" dirty="0"/>
          </a:p>
        </p:txBody>
      </p:sp>
      <p:sp>
        <p:nvSpPr>
          <p:cNvPr id="5" name="Marcador de pie de página 4">
            <a:extLst>
              <a:ext uri="{FF2B5EF4-FFF2-40B4-BE49-F238E27FC236}">
                <a16:creationId xmlns:a16="http://schemas.microsoft.com/office/drawing/2014/main" id="{C232D21D-9C42-4277-85E1-AB84A87F0742}"/>
              </a:ext>
            </a:extLst>
          </p:cNvPr>
          <p:cNvSpPr>
            <a:spLocks noGrp="1"/>
          </p:cNvSpPr>
          <p:nvPr>
            <p:ph type="ftr" sz="quarter" idx="11"/>
          </p:nvPr>
        </p:nvSpPr>
        <p:spPr/>
        <p:txBody>
          <a:bodyPr/>
          <a:lstStyle/>
          <a:p>
            <a:endParaRPr lang="es-CO" dirty="0"/>
          </a:p>
        </p:txBody>
      </p:sp>
      <p:sp>
        <p:nvSpPr>
          <p:cNvPr id="6" name="Marcador de número de diapositiva 5">
            <a:extLst>
              <a:ext uri="{FF2B5EF4-FFF2-40B4-BE49-F238E27FC236}">
                <a16:creationId xmlns:a16="http://schemas.microsoft.com/office/drawing/2014/main" id="{D75D6901-65A5-489B-8A2A-AC46A185E954}"/>
              </a:ext>
            </a:extLst>
          </p:cNvPr>
          <p:cNvSpPr>
            <a:spLocks noGrp="1"/>
          </p:cNvSpPr>
          <p:nvPr>
            <p:ph type="sldNum" sz="quarter" idx="12"/>
          </p:nvPr>
        </p:nvSpPr>
        <p:spPr/>
        <p:txBody>
          <a:bodyPr/>
          <a:lstStyle/>
          <a:p>
            <a:fld id="{02AB0CCD-6591-48DB-8B0C-02F666FB18B1}" type="slidenum">
              <a:rPr lang="es-CO" smtClean="0"/>
              <a:t>‹Nº›</a:t>
            </a:fld>
            <a:endParaRPr lang="es-CO" dirty="0"/>
          </a:p>
        </p:txBody>
      </p:sp>
    </p:spTree>
    <p:extLst>
      <p:ext uri="{BB962C8B-B14F-4D97-AF65-F5344CB8AC3E}">
        <p14:creationId xmlns:p14="http://schemas.microsoft.com/office/powerpoint/2010/main" val="8474323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ED94B4E-5A7E-47AC-84D3-3F40ADCCB1EA}"/>
              </a:ext>
            </a:extLst>
          </p:cNvPr>
          <p:cNvSpPr>
            <a:spLocks noGrp="1"/>
          </p:cNvSpPr>
          <p:nvPr>
            <p:ph type="title"/>
          </p:nvPr>
        </p:nvSpPr>
        <p:spPr/>
        <p:txBody>
          <a:bodyPr/>
          <a:lstStyle/>
          <a:p>
            <a:r>
              <a:rPr lang="en-US"/>
              <a:t>Click to edit Master title style</a:t>
            </a:r>
            <a:endParaRPr lang="es-CO"/>
          </a:p>
        </p:txBody>
      </p:sp>
      <p:sp>
        <p:nvSpPr>
          <p:cNvPr id="4" name="Marcador de contenido 3">
            <a:extLst>
              <a:ext uri="{FF2B5EF4-FFF2-40B4-BE49-F238E27FC236}">
                <a16:creationId xmlns:a16="http://schemas.microsoft.com/office/drawing/2014/main" id="{94D664EE-6701-4718-9054-5109FF57E41A}"/>
              </a:ext>
            </a:extLst>
          </p:cNvPr>
          <p:cNvSpPr>
            <a:spLocks noGrp="1"/>
          </p:cNvSpPr>
          <p:nvPr>
            <p:ph sz="half" idx="2"/>
          </p:nvPr>
        </p:nvSpPr>
        <p:spPr>
          <a:xfrm>
            <a:off x="4591878" y="1825625"/>
            <a:ext cx="6761922"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CO"/>
          </a:p>
        </p:txBody>
      </p:sp>
      <p:sp>
        <p:nvSpPr>
          <p:cNvPr id="5" name="Marcador de fecha 4">
            <a:extLst>
              <a:ext uri="{FF2B5EF4-FFF2-40B4-BE49-F238E27FC236}">
                <a16:creationId xmlns:a16="http://schemas.microsoft.com/office/drawing/2014/main" id="{1749F008-5191-4482-9476-FAD016A650DE}"/>
              </a:ext>
            </a:extLst>
          </p:cNvPr>
          <p:cNvSpPr>
            <a:spLocks noGrp="1"/>
          </p:cNvSpPr>
          <p:nvPr>
            <p:ph type="dt" sz="half" idx="10"/>
          </p:nvPr>
        </p:nvSpPr>
        <p:spPr/>
        <p:txBody>
          <a:bodyPr/>
          <a:lstStyle/>
          <a:p>
            <a:fld id="{86CF6315-8EFA-4957-8B1F-343D251DE1AB}" type="datetimeFigureOut">
              <a:rPr lang="es-CO" smtClean="0"/>
              <a:t>10/05/2021</a:t>
            </a:fld>
            <a:endParaRPr lang="es-CO" dirty="0"/>
          </a:p>
        </p:txBody>
      </p:sp>
      <p:sp>
        <p:nvSpPr>
          <p:cNvPr id="6" name="Marcador de pie de página 5">
            <a:extLst>
              <a:ext uri="{FF2B5EF4-FFF2-40B4-BE49-F238E27FC236}">
                <a16:creationId xmlns:a16="http://schemas.microsoft.com/office/drawing/2014/main" id="{2D374705-EC7E-43CD-A8BA-700FE6E243F1}"/>
              </a:ext>
            </a:extLst>
          </p:cNvPr>
          <p:cNvSpPr>
            <a:spLocks noGrp="1"/>
          </p:cNvSpPr>
          <p:nvPr>
            <p:ph type="ftr" sz="quarter" idx="11"/>
          </p:nvPr>
        </p:nvSpPr>
        <p:spPr/>
        <p:txBody>
          <a:bodyPr/>
          <a:lstStyle/>
          <a:p>
            <a:endParaRPr lang="es-CO" dirty="0"/>
          </a:p>
        </p:txBody>
      </p:sp>
      <p:sp>
        <p:nvSpPr>
          <p:cNvPr id="7" name="Marcador de número de diapositiva 6">
            <a:extLst>
              <a:ext uri="{FF2B5EF4-FFF2-40B4-BE49-F238E27FC236}">
                <a16:creationId xmlns:a16="http://schemas.microsoft.com/office/drawing/2014/main" id="{5298F706-3B1B-4FF9-88B2-38308E9FDEAD}"/>
              </a:ext>
            </a:extLst>
          </p:cNvPr>
          <p:cNvSpPr>
            <a:spLocks noGrp="1"/>
          </p:cNvSpPr>
          <p:nvPr>
            <p:ph type="sldNum" sz="quarter" idx="12"/>
          </p:nvPr>
        </p:nvSpPr>
        <p:spPr/>
        <p:txBody>
          <a:bodyPr/>
          <a:lstStyle/>
          <a:p>
            <a:fld id="{02AB0CCD-6591-48DB-8B0C-02F666FB18B1}" type="slidenum">
              <a:rPr lang="es-CO" smtClean="0"/>
              <a:t>‹Nº›</a:t>
            </a:fld>
            <a:endParaRPr lang="es-CO" dirty="0"/>
          </a:p>
        </p:txBody>
      </p:sp>
    </p:spTree>
    <p:extLst>
      <p:ext uri="{BB962C8B-B14F-4D97-AF65-F5344CB8AC3E}">
        <p14:creationId xmlns:p14="http://schemas.microsoft.com/office/powerpoint/2010/main" val="636401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E359AB5-B49C-4FFE-8A17-CE1143B3AA55}"/>
              </a:ext>
            </a:extLst>
          </p:cNvPr>
          <p:cNvSpPr>
            <a:spLocks noGrp="1"/>
          </p:cNvSpPr>
          <p:nvPr>
            <p:ph type="title"/>
          </p:nvPr>
        </p:nvSpPr>
        <p:spPr>
          <a:xfrm>
            <a:off x="839788" y="365125"/>
            <a:ext cx="10515600" cy="1325563"/>
          </a:xfrm>
        </p:spPr>
        <p:txBody>
          <a:bodyPr/>
          <a:lstStyle/>
          <a:p>
            <a:r>
              <a:rPr lang="en-US"/>
              <a:t>Click to edit Master title style</a:t>
            </a:r>
            <a:endParaRPr lang="es-CO" dirty="0"/>
          </a:p>
        </p:txBody>
      </p:sp>
      <p:sp>
        <p:nvSpPr>
          <p:cNvPr id="5" name="Marcador de texto 4">
            <a:extLst>
              <a:ext uri="{FF2B5EF4-FFF2-40B4-BE49-F238E27FC236}">
                <a16:creationId xmlns:a16="http://schemas.microsoft.com/office/drawing/2014/main" id="{374D0541-6456-44EA-8EDE-0DA35BC4BE16}"/>
              </a:ext>
            </a:extLst>
          </p:cNvPr>
          <p:cNvSpPr>
            <a:spLocks noGrp="1"/>
          </p:cNvSpPr>
          <p:nvPr>
            <p:ph type="body" sz="quarter" idx="3"/>
          </p:nvPr>
        </p:nvSpPr>
        <p:spPr>
          <a:xfrm>
            <a:off x="4562061" y="1681163"/>
            <a:ext cx="6793327" cy="823912"/>
          </a:xfrm>
        </p:spPr>
        <p:txBody>
          <a:bodyPr anchor="b"/>
          <a:lstStyle>
            <a:lvl1pPr marL="0" indent="0">
              <a:buNone/>
              <a:defRPr sz="2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Marcador de contenido 5">
            <a:extLst>
              <a:ext uri="{FF2B5EF4-FFF2-40B4-BE49-F238E27FC236}">
                <a16:creationId xmlns:a16="http://schemas.microsoft.com/office/drawing/2014/main" id="{ECD6A3DD-A066-4224-8516-F51699A7A42D}"/>
              </a:ext>
            </a:extLst>
          </p:cNvPr>
          <p:cNvSpPr>
            <a:spLocks noGrp="1"/>
          </p:cNvSpPr>
          <p:nvPr>
            <p:ph sz="quarter" idx="4"/>
          </p:nvPr>
        </p:nvSpPr>
        <p:spPr>
          <a:xfrm>
            <a:off x="4562061" y="2505075"/>
            <a:ext cx="679332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CO"/>
          </a:p>
        </p:txBody>
      </p:sp>
      <p:sp>
        <p:nvSpPr>
          <p:cNvPr id="7" name="Marcador de fecha 6">
            <a:extLst>
              <a:ext uri="{FF2B5EF4-FFF2-40B4-BE49-F238E27FC236}">
                <a16:creationId xmlns:a16="http://schemas.microsoft.com/office/drawing/2014/main" id="{25B1CEC8-2EE5-4FC9-94AA-7C888ABF70E2}"/>
              </a:ext>
            </a:extLst>
          </p:cNvPr>
          <p:cNvSpPr>
            <a:spLocks noGrp="1"/>
          </p:cNvSpPr>
          <p:nvPr>
            <p:ph type="dt" sz="half" idx="10"/>
          </p:nvPr>
        </p:nvSpPr>
        <p:spPr/>
        <p:txBody>
          <a:bodyPr/>
          <a:lstStyle/>
          <a:p>
            <a:fld id="{86CF6315-8EFA-4957-8B1F-343D251DE1AB}" type="datetimeFigureOut">
              <a:rPr lang="es-CO" smtClean="0"/>
              <a:t>10/05/2021</a:t>
            </a:fld>
            <a:endParaRPr lang="es-CO" dirty="0"/>
          </a:p>
        </p:txBody>
      </p:sp>
      <p:sp>
        <p:nvSpPr>
          <p:cNvPr id="8" name="Marcador de pie de página 7">
            <a:extLst>
              <a:ext uri="{FF2B5EF4-FFF2-40B4-BE49-F238E27FC236}">
                <a16:creationId xmlns:a16="http://schemas.microsoft.com/office/drawing/2014/main" id="{5B828688-3403-4A3E-BE99-690BD45BAE34}"/>
              </a:ext>
            </a:extLst>
          </p:cNvPr>
          <p:cNvSpPr>
            <a:spLocks noGrp="1"/>
          </p:cNvSpPr>
          <p:nvPr>
            <p:ph type="ftr" sz="quarter" idx="11"/>
          </p:nvPr>
        </p:nvSpPr>
        <p:spPr/>
        <p:txBody>
          <a:bodyPr/>
          <a:lstStyle/>
          <a:p>
            <a:endParaRPr lang="es-CO" dirty="0"/>
          </a:p>
        </p:txBody>
      </p:sp>
      <p:sp>
        <p:nvSpPr>
          <p:cNvPr id="9" name="Marcador de número de diapositiva 8">
            <a:extLst>
              <a:ext uri="{FF2B5EF4-FFF2-40B4-BE49-F238E27FC236}">
                <a16:creationId xmlns:a16="http://schemas.microsoft.com/office/drawing/2014/main" id="{87F64CFD-C2A2-4388-BBFA-BD36C2F25EF9}"/>
              </a:ext>
            </a:extLst>
          </p:cNvPr>
          <p:cNvSpPr>
            <a:spLocks noGrp="1"/>
          </p:cNvSpPr>
          <p:nvPr>
            <p:ph type="sldNum" sz="quarter" idx="12"/>
          </p:nvPr>
        </p:nvSpPr>
        <p:spPr/>
        <p:txBody>
          <a:bodyPr/>
          <a:lstStyle/>
          <a:p>
            <a:fld id="{02AB0CCD-6591-48DB-8B0C-02F666FB18B1}" type="slidenum">
              <a:rPr lang="es-CO" smtClean="0"/>
              <a:t>‹Nº›</a:t>
            </a:fld>
            <a:endParaRPr lang="es-CO" dirty="0"/>
          </a:p>
        </p:txBody>
      </p:sp>
    </p:spTree>
    <p:extLst>
      <p:ext uri="{BB962C8B-B14F-4D97-AF65-F5344CB8AC3E}">
        <p14:creationId xmlns:p14="http://schemas.microsoft.com/office/powerpoint/2010/main" val="36594558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845552E-E0E0-4B03-B999-37BDBB2B7694}"/>
              </a:ext>
            </a:extLst>
          </p:cNvPr>
          <p:cNvSpPr>
            <a:spLocks noGrp="1"/>
          </p:cNvSpPr>
          <p:nvPr>
            <p:ph type="title"/>
          </p:nvPr>
        </p:nvSpPr>
        <p:spPr/>
        <p:txBody>
          <a:bodyPr/>
          <a:lstStyle/>
          <a:p>
            <a:r>
              <a:rPr lang="en-US"/>
              <a:t>Click to edit Master title style</a:t>
            </a:r>
            <a:endParaRPr lang="es-CO"/>
          </a:p>
        </p:txBody>
      </p:sp>
      <p:sp>
        <p:nvSpPr>
          <p:cNvPr id="3" name="Marcador de fecha 2">
            <a:extLst>
              <a:ext uri="{FF2B5EF4-FFF2-40B4-BE49-F238E27FC236}">
                <a16:creationId xmlns:a16="http://schemas.microsoft.com/office/drawing/2014/main" id="{58ED610B-0321-476E-9BDD-9AF9E1F64A95}"/>
              </a:ext>
            </a:extLst>
          </p:cNvPr>
          <p:cNvSpPr>
            <a:spLocks noGrp="1"/>
          </p:cNvSpPr>
          <p:nvPr>
            <p:ph type="dt" sz="half" idx="10"/>
          </p:nvPr>
        </p:nvSpPr>
        <p:spPr/>
        <p:txBody>
          <a:bodyPr/>
          <a:lstStyle/>
          <a:p>
            <a:fld id="{86CF6315-8EFA-4957-8B1F-343D251DE1AB}" type="datetimeFigureOut">
              <a:rPr lang="es-CO" smtClean="0"/>
              <a:t>10/05/2021</a:t>
            </a:fld>
            <a:endParaRPr lang="es-CO" dirty="0"/>
          </a:p>
        </p:txBody>
      </p:sp>
      <p:sp>
        <p:nvSpPr>
          <p:cNvPr id="4" name="Marcador de pie de página 3">
            <a:extLst>
              <a:ext uri="{FF2B5EF4-FFF2-40B4-BE49-F238E27FC236}">
                <a16:creationId xmlns:a16="http://schemas.microsoft.com/office/drawing/2014/main" id="{B94B43B3-517F-4151-8DE4-861C3C25DF27}"/>
              </a:ext>
            </a:extLst>
          </p:cNvPr>
          <p:cNvSpPr>
            <a:spLocks noGrp="1"/>
          </p:cNvSpPr>
          <p:nvPr>
            <p:ph type="ftr" sz="quarter" idx="11"/>
          </p:nvPr>
        </p:nvSpPr>
        <p:spPr/>
        <p:txBody>
          <a:bodyPr/>
          <a:lstStyle/>
          <a:p>
            <a:endParaRPr lang="es-CO" dirty="0"/>
          </a:p>
        </p:txBody>
      </p:sp>
      <p:sp>
        <p:nvSpPr>
          <p:cNvPr id="5" name="Marcador de número de diapositiva 4">
            <a:extLst>
              <a:ext uri="{FF2B5EF4-FFF2-40B4-BE49-F238E27FC236}">
                <a16:creationId xmlns:a16="http://schemas.microsoft.com/office/drawing/2014/main" id="{5C0816D1-42B2-40D3-B7F5-3134B038E7DB}"/>
              </a:ext>
            </a:extLst>
          </p:cNvPr>
          <p:cNvSpPr>
            <a:spLocks noGrp="1"/>
          </p:cNvSpPr>
          <p:nvPr>
            <p:ph type="sldNum" sz="quarter" idx="12"/>
          </p:nvPr>
        </p:nvSpPr>
        <p:spPr/>
        <p:txBody>
          <a:bodyPr/>
          <a:lstStyle/>
          <a:p>
            <a:fld id="{02AB0CCD-6591-48DB-8B0C-02F666FB18B1}" type="slidenum">
              <a:rPr lang="es-CO" smtClean="0"/>
              <a:t>‹Nº›</a:t>
            </a:fld>
            <a:endParaRPr lang="es-CO" dirty="0"/>
          </a:p>
        </p:txBody>
      </p:sp>
    </p:spTree>
    <p:extLst>
      <p:ext uri="{BB962C8B-B14F-4D97-AF65-F5344CB8AC3E}">
        <p14:creationId xmlns:p14="http://schemas.microsoft.com/office/powerpoint/2010/main" val="42488303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09101B7F-8231-49AA-9066-E09F3127EEE9}"/>
              </a:ext>
            </a:extLst>
          </p:cNvPr>
          <p:cNvSpPr>
            <a:spLocks noGrp="1"/>
          </p:cNvSpPr>
          <p:nvPr>
            <p:ph type="dt" sz="half" idx="10"/>
          </p:nvPr>
        </p:nvSpPr>
        <p:spPr/>
        <p:txBody>
          <a:bodyPr/>
          <a:lstStyle/>
          <a:p>
            <a:fld id="{86CF6315-8EFA-4957-8B1F-343D251DE1AB}" type="datetimeFigureOut">
              <a:rPr lang="es-CO" smtClean="0"/>
              <a:t>10/05/2021</a:t>
            </a:fld>
            <a:endParaRPr lang="es-CO" dirty="0"/>
          </a:p>
        </p:txBody>
      </p:sp>
      <p:sp>
        <p:nvSpPr>
          <p:cNvPr id="3" name="Marcador de pie de página 2">
            <a:extLst>
              <a:ext uri="{FF2B5EF4-FFF2-40B4-BE49-F238E27FC236}">
                <a16:creationId xmlns:a16="http://schemas.microsoft.com/office/drawing/2014/main" id="{E8C27FB9-FFA6-4E46-B67E-824570F85C4F}"/>
              </a:ext>
            </a:extLst>
          </p:cNvPr>
          <p:cNvSpPr>
            <a:spLocks noGrp="1"/>
          </p:cNvSpPr>
          <p:nvPr>
            <p:ph type="ftr" sz="quarter" idx="11"/>
          </p:nvPr>
        </p:nvSpPr>
        <p:spPr/>
        <p:txBody>
          <a:bodyPr/>
          <a:lstStyle/>
          <a:p>
            <a:endParaRPr lang="es-CO" dirty="0"/>
          </a:p>
        </p:txBody>
      </p:sp>
      <p:sp>
        <p:nvSpPr>
          <p:cNvPr id="4" name="Marcador de número de diapositiva 3">
            <a:extLst>
              <a:ext uri="{FF2B5EF4-FFF2-40B4-BE49-F238E27FC236}">
                <a16:creationId xmlns:a16="http://schemas.microsoft.com/office/drawing/2014/main" id="{6C6F992B-FA33-4EF0-A371-7FB8AB4EBE0C}"/>
              </a:ext>
            </a:extLst>
          </p:cNvPr>
          <p:cNvSpPr>
            <a:spLocks noGrp="1"/>
          </p:cNvSpPr>
          <p:nvPr>
            <p:ph type="sldNum" sz="quarter" idx="12"/>
          </p:nvPr>
        </p:nvSpPr>
        <p:spPr/>
        <p:txBody>
          <a:bodyPr/>
          <a:lstStyle/>
          <a:p>
            <a:fld id="{02AB0CCD-6591-48DB-8B0C-02F666FB18B1}" type="slidenum">
              <a:rPr lang="es-CO" smtClean="0"/>
              <a:t>‹Nº›</a:t>
            </a:fld>
            <a:endParaRPr lang="es-CO" dirty="0"/>
          </a:p>
        </p:txBody>
      </p:sp>
    </p:spTree>
    <p:extLst>
      <p:ext uri="{BB962C8B-B14F-4D97-AF65-F5344CB8AC3E}">
        <p14:creationId xmlns:p14="http://schemas.microsoft.com/office/powerpoint/2010/main" val="2036149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DB55C37-8A66-4194-8B48-3492CE49FCC7}"/>
              </a:ext>
            </a:extLst>
          </p:cNvPr>
          <p:cNvSpPr>
            <a:spLocks noGrp="1"/>
          </p:cNvSpPr>
          <p:nvPr>
            <p:ph type="title"/>
          </p:nvPr>
        </p:nvSpPr>
        <p:spPr>
          <a:xfrm>
            <a:off x="839788" y="457200"/>
            <a:ext cx="3932237" cy="1828800"/>
          </a:xfrm>
        </p:spPr>
        <p:txBody>
          <a:bodyPr anchor="b"/>
          <a:lstStyle>
            <a:lvl1pPr>
              <a:defRPr sz="3200"/>
            </a:lvl1pPr>
          </a:lstStyle>
          <a:p>
            <a:r>
              <a:rPr lang="en-US"/>
              <a:t>Click to edit Master title style</a:t>
            </a:r>
            <a:endParaRPr lang="es-CO"/>
          </a:p>
        </p:txBody>
      </p:sp>
      <p:sp>
        <p:nvSpPr>
          <p:cNvPr id="3" name="Marcador de contenido 2">
            <a:extLst>
              <a:ext uri="{FF2B5EF4-FFF2-40B4-BE49-F238E27FC236}">
                <a16:creationId xmlns:a16="http://schemas.microsoft.com/office/drawing/2014/main" id="{024EE391-0CA3-46D5-BA01-0747611F58D5}"/>
              </a:ext>
            </a:extLst>
          </p:cNvPr>
          <p:cNvSpPr>
            <a:spLocks noGrp="1"/>
          </p:cNvSpPr>
          <p:nvPr>
            <p:ph idx="1"/>
          </p:nvPr>
        </p:nvSpPr>
        <p:spPr>
          <a:xfrm>
            <a:off x="4985336" y="1097722"/>
            <a:ext cx="6336127"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CO"/>
          </a:p>
        </p:txBody>
      </p:sp>
      <p:sp>
        <p:nvSpPr>
          <p:cNvPr id="4" name="Marcador de texto 3">
            <a:extLst>
              <a:ext uri="{FF2B5EF4-FFF2-40B4-BE49-F238E27FC236}">
                <a16:creationId xmlns:a16="http://schemas.microsoft.com/office/drawing/2014/main" id="{5E470823-846D-4C9D-A634-758AADAE936A}"/>
              </a:ext>
            </a:extLst>
          </p:cNvPr>
          <p:cNvSpPr>
            <a:spLocks noGrp="1"/>
          </p:cNvSpPr>
          <p:nvPr>
            <p:ph type="body" sz="half" idx="2"/>
          </p:nvPr>
        </p:nvSpPr>
        <p:spPr>
          <a:xfrm>
            <a:off x="838200" y="2263775"/>
            <a:ext cx="3932237" cy="205740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Marcador de fecha 4">
            <a:extLst>
              <a:ext uri="{FF2B5EF4-FFF2-40B4-BE49-F238E27FC236}">
                <a16:creationId xmlns:a16="http://schemas.microsoft.com/office/drawing/2014/main" id="{AD3B5D89-E0B9-4201-893E-1DC7B83CEC64}"/>
              </a:ext>
            </a:extLst>
          </p:cNvPr>
          <p:cNvSpPr>
            <a:spLocks noGrp="1"/>
          </p:cNvSpPr>
          <p:nvPr>
            <p:ph type="dt" sz="half" idx="10"/>
          </p:nvPr>
        </p:nvSpPr>
        <p:spPr/>
        <p:txBody>
          <a:bodyPr/>
          <a:lstStyle/>
          <a:p>
            <a:fld id="{86CF6315-8EFA-4957-8B1F-343D251DE1AB}" type="datetimeFigureOut">
              <a:rPr lang="es-CO" smtClean="0"/>
              <a:t>10/05/2021</a:t>
            </a:fld>
            <a:endParaRPr lang="es-CO" dirty="0"/>
          </a:p>
        </p:txBody>
      </p:sp>
      <p:sp>
        <p:nvSpPr>
          <p:cNvPr id="6" name="Marcador de pie de página 5">
            <a:extLst>
              <a:ext uri="{FF2B5EF4-FFF2-40B4-BE49-F238E27FC236}">
                <a16:creationId xmlns:a16="http://schemas.microsoft.com/office/drawing/2014/main" id="{5378A9D8-E9CE-48AA-B8A0-C31015237A27}"/>
              </a:ext>
            </a:extLst>
          </p:cNvPr>
          <p:cNvSpPr>
            <a:spLocks noGrp="1"/>
          </p:cNvSpPr>
          <p:nvPr>
            <p:ph type="ftr" sz="quarter" idx="11"/>
          </p:nvPr>
        </p:nvSpPr>
        <p:spPr/>
        <p:txBody>
          <a:bodyPr/>
          <a:lstStyle/>
          <a:p>
            <a:endParaRPr lang="es-CO" dirty="0"/>
          </a:p>
        </p:txBody>
      </p:sp>
      <p:sp>
        <p:nvSpPr>
          <p:cNvPr id="7" name="Marcador de número de diapositiva 6">
            <a:extLst>
              <a:ext uri="{FF2B5EF4-FFF2-40B4-BE49-F238E27FC236}">
                <a16:creationId xmlns:a16="http://schemas.microsoft.com/office/drawing/2014/main" id="{19DD2967-F181-41FE-9E18-6D7ED3CC46BC}"/>
              </a:ext>
            </a:extLst>
          </p:cNvPr>
          <p:cNvSpPr>
            <a:spLocks noGrp="1"/>
          </p:cNvSpPr>
          <p:nvPr>
            <p:ph type="sldNum" sz="quarter" idx="12"/>
          </p:nvPr>
        </p:nvSpPr>
        <p:spPr/>
        <p:txBody>
          <a:bodyPr/>
          <a:lstStyle/>
          <a:p>
            <a:fld id="{02AB0CCD-6591-48DB-8B0C-02F666FB18B1}" type="slidenum">
              <a:rPr lang="es-CO" smtClean="0"/>
              <a:t>‹Nº›</a:t>
            </a:fld>
            <a:endParaRPr lang="es-CO" dirty="0"/>
          </a:p>
        </p:txBody>
      </p:sp>
    </p:spTree>
    <p:extLst>
      <p:ext uri="{BB962C8B-B14F-4D97-AF65-F5344CB8AC3E}">
        <p14:creationId xmlns:p14="http://schemas.microsoft.com/office/powerpoint/2010/main" val="6442441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3B50178-0339-493E-A5F4-3BED390B22DC}"/>
              </a:ext>
            </a:extLst>
          </p:cNvPr>
          <p:cNvSpPr>
            <a:spLocks noGrp="1"/>
          </p:cNvSpPr>
          <p:nvPr>
            <p:ph type="title"/>
          </p:nvPr>
        </p:nvSpPr>
        <p:spPr>
          <a:xfrm>
            <a:off x="839788" y="457199"/>
            <a:ext cx="3932237" cy="1938129"/>
          </a:xfrm>
        </p:spPr>
        <p:txBody>
          <a:bodyPr anchor="b"/>
          <a:lstStyle>
            <a:lvl1pPr>
              <a:defRPr sz="3200"/>
            </a:lvl1pPr>
          </a:lstStyle>
          <a:p>
            <a:r>
              <a:rPr lang="en-US"/>
              <a:t>Click to edit Master title style</a:t>
            </a:r>
            <a:endParaRPr lang="es-CO"/>
          </a:p>
        </p:txBody>
      </p:sp>
      <p:sp>
        <p:nvSpPr>
          <p:cNvPr id="3" name="Marcador de posición de imagen 2">
            <a:extLst>
              <a:ext uri="{FF2B5EF4-FFF2-40B4-BE49-F238E27FC236}">
                <a16:creationId xmlns:a16="http://schemas.microsoft.com/office/drawing/2014/main" id="{F248A928-B801-4B0F-B845-F5F594E358E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endParaRPr lang="es-CO" dirty="0"/>
          </a:p>
        </p:txBody>
      </p:sp>
      <p:sp>
        <p:nvSpPr>
          <p:cNvPr id="4" name="Marcador de texto 3">
            <a:extLst>
              <a:ext uri="{FF2B5EF4-FFF2-40B4-BE49-F238E27FC236}">
                <a16:creationId xmlns:a16="http://schemas.microsoft.com/office/drawing/2014/main" id="{E73A892E-8CD1-4179-BB23-621C0A02365A}"/>
              </a:ext>
            </a:extLst>
          </p:cNvPr>
          <p:cNvSpPr>
            <a:spLocks noGrp="1"/>
          </p:cNvSpPr>
          <p:nvPr>
            <p:ph type="body" sz="half" idx="2"/>
          </p:nvPr>
        </p:nvSpPr>
        <p:spPr>
          <a:xfrm>
            <a:off x="836612" y="2395328"/>
            <a:ext cx="3932237" cy="193813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Marcador de fecha 4">
            <a:extLst>
              <a:ext uri="{FF2B5EF4-FFF2-40B4-BE49-F238E27FC236}">
                <a16:creationId xmlns:a16="http://schemas.microsoft.com/office/drawing/2014/main" id="{9B7A5898-E776-4E35-9018-F93701CB6919}"/>
              </a:ext>
            </a:extLst>
          </p:cNvPr>
          <p:cNvSpPr>
            <a:spLocks noGrp="1"/>
          </p:cNvSpPr>
          <p:nvPr>
            <p:ph type="dt" sz="half" idx="10"/>
          </p:nvPr>
        </p:nvSpPr>
        <p:spPr/>
        <p:txBody>
          <a:bodyPr/>
          <a:lstStyle/>
          <a:p>
            <a:fld id="{86CF6315-8EFA-4957-8B1F-343D251DE1AB}" type="datetimeFigureOut">
              <a:rPr lang="es-CO" smtClean="0"/>
              <a:t>10/05/2021</a:t>
            </a:fld>
            <a:endParaRPr lang="es-CO" dirty="0"/>
          </a:p>
        </p:txBody>
      </p:sp>
      <p:sp>
        <p:nvSpPr>
          <p:cNvPr id="6" name="Marcador de pie de página 5">
            <a:extLst>
              <a:ext uri="{FF2B5EF4-FFF2-40B4-BE49-F238E27FC236}">
                <a16:creationId xmlns:a16="http://schemas.microsoft.com/office/drawing/2014/main" id="{3C735FD8-D311-44BB-B68C-AF313C5AB761}"/>
              </a:ext>
            </a:extLst>
          </p:cNvPr>
          <p:cNvSpPr>
            <a:spLocks noGrp="1"/>
          </p:cNvSpPr>
          <p:nvPr>
            <p:ph type="ftr" sz="quarter" idx="11"/>
          </p:nvPr>
        </p:nvSpPr>
        <p:spPr/>
        <p:txBody>
          <a:bodyPr/>
          <a:lstStyle/>
          <a:p>
            <a:endParaRPr lang="es-CO" dirty="0"/>
          </a:p>
        </p:txBody>
      </p:sp>
      <p:sp>
        <p:nvSpPr>
          <p:cNvPr id="7" name="Marcador de número de diapositiva 6">
            <a:extLst>
              <a:ext uri="{FF2B5EF4-FFF2-40B4-BE49-F238E27FC236}">
                <a16:creationId xmlns:a16="http://schemas.microsoft.com/office/drawing/2014/main" id="{A919E25C-900D-4F62-A21D-CCF3C63E1C25}"/>
              </a:ext>
            </a:extLst>
          </p:cNvPr>
          <p:cNvSpPr>
            <a:spLocks noGrp="1"/>
          </p:cNvSpPr>
          <p:nvPr>
            <p:ph type="sldNum" sz="quarter" idx="12"/>
          </p:nvPr>
        </p:nvSpPr>
        <p:spPr/>
        <p:txBody>
          <a:bodyPr/>
          <a:lstStyle/>
          <a:p>
            <a:fld id="{02AB0CCD-6591-48DB-8B0C-02F666FB18B1}" type="slidenum">
              <a:rPr lang="es-CO" smtClean="0"/>
              <a:t>‹Nº›</a:t>
            </a:fld>
            <a:endParaRPr lang="es-CO" dirty="0"/>
          </a:p>
        </p:txBody>
      </p:sp>
    </p:spTree>
    <p:extLst>
      <p:ext uri="{BB962C8B-B14F-4D97-AF65-F5344CB8AC3E}">
        <p14:creationId xmlns:p14="http://schemas.microsoft.com/office/powerpoint/2010/main" val="14372338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email">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1C7114FF-0857-4F90-9F06-BB381537457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dirty="0"/>
              <a:t>Haga clic para modificar el estilo de título del patrón</a:t>
            </a:r>
            <a:endParaRPr lang="es-CO" dirty="0"/>
          </a:p>
        </p:txBody>
      </p:sp>
      <p:sp>
        <p:nvSpPr>
          <p:cNvPr id="3" name="Marcador de texto 2">
            <a:extLst>
              <a:ext uri="{FF2B5EF4-FFF2-40B4-BE49-F238E27FC236}">
                <a16:creationId xmlns:a16="http://schemas.microsoft.com/office/drawing/2014/main" id="{B5C99329-E129-454C-ABE2-297FFEBB817B}"/>
              </a:ext>
            </a:extLst>
          </p:cNvPr>
          <p:cNvSpPr>
            <a:spLocks noGrp="1"/>
          </p:cNvSpPr>
          <p:nvPr>
            <p:ph type="body" idx="1"/>
          </p:nvPr>
        </p:nvSpPr>
        <p:spPr>
          <a:xfrm>
            <a:off x="4263888" y="1825625"/>
            <a:ext cx="7033590" cy="4530725"/>
          </a:xfrm>
          <a:prstGeom prst="rect">
            <a:avLst/>
          </a:prstGeom>
        </p:spPr>
        <p:txBody>
          <a:bodyPr vert="horz" lIns="91440" tIns="45720" rIns="91440" bIns="45720" rtlCol="0">
            <a:normAutofit/>
          </a:bodyPr>
          <a:lstStyle/>
          <a:p>
            <a:pPr lvl="0"/>
            <a:r>
              <a:rPr lang="es-ES" dirty="0"/>
              <a:t>Haga clic para modificar los estilos de texto del patrón</a:t>
            </a:r>
          </a:p>
          <a:p>
            <a:pPr lvl="1"/>
            <a:r>
              <a:rPr lang="es-ES" dirty="0"/>
              <a:t>Segundo nivel</a:t>
            </a:r>
          </a:p>
          <a:p>
            <a:pPr lvl="2"/>
            <a:r>
              <a:rPr lang="es-ES" dirty="0"/>
              <a:t>Tercer nivel</a:t>
            </a:r>
          </a:p>
          <a:p>
            <a:pPr lvl="3"/>
            <a:r>
              <a:rPr lang="es-ES" dirty="0"/>
              <a:t>Cuarto nivel</a:t>
            </a:r>
          </a:p>
          <a:p>
            <a:pPr lvl="4"/>
            <a:r>
              <a:rPr lang="es-ES" dirty="0"/>
              <a:t>Quinto nivel</a:t>
            </a:r>
            <a:endParaRPr lang="es-CO" dirty="0"/>
          </a:p>
        </p:txBody>
      </p:sp>
      <p:sp>
        <p:nvSpPr>
          <p:cNvPr id="4" name="Marcador de fecha 3">
            <a:extLst>
              <a:ext uri="{FF2B5EF4-FFF2-40B4-BE49-F238E27FC236}">
                <a16:creationId xmlns:a16="http://schemas.microsoft.com/office/drawing/2014/main" id="{9FA192E3-AE8E-451E-B7EA-62C5FC52A92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6CF6315-8EFA-4957-8B1F-343D251DE1AB}" type="datetimeFigureOut">
              <a:rPr lang="es-CO" smtClean="0"/>
              <a:t>10/05/2021</a:t>
            </a:fld>
            <a:endParaRPr lang="es-CO" dirty="0"/>
          </a:p>
        </p:txBody>
      </p:sp>
      <p:sp>
        <p:nvSpPr>
          <p:cNvPr id="5" name="Marcador de pie de página 4">
            <a:extLst>
              <a:ext uri="{FF2B5EF4-FFF2-40B4-BE49-F238E27FC236}">
                <a16:creationId xmlns:a16="http://schemas.microsoft.com/office/drawing/2014/main" id="{620D69EF-6718-4696-9E2F-7A83A62FB4E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O" dirty="0"/>
          </a:p>
        </p:txBody>
      </p:sp>
      <p:sp>
        <p:nvSpPr>
          <p:cNvPr id="6" name="Marcador de número de diapositiva 5">
            <a:extLst>
              <a:ext uri="{FF2B5EF4-FFF2-40B4-BE49-F238E27FC236}">
                <a16:creationId xmlns:a16="http://schemas.microsoft.com/office/drawing/2014/main" id="{99317729-648F-433D-B41C-1A360C5FBC4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2AB0CCD-6591-48DB-8B0C-02F666FB18B1}" type="slidenum">
              <a:rPr lang="es-CO" smtClean="0"/>
              <a:t>‹Nº›</a:t>
            </a:fld>
            <a:endParaRPr lang="es-CO" dirty="0"/>
          </a:p>
        </p:txBody>
      </p:sp>
    </p:spTree>
    <p:extLst>
      <p:ext uri="{BB962C8B-B14F-4D97-AF65-F5344CB8AC3E}">
        <p14:creationId xmlns:p14="http://schemas.microsoft.com/office/powerpoint/2010/main" val="4194661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b="1" kern="1200">
          <a:solidFill>
            <a:srgbClr val="00AAA7"/>
          </a:solidFill>
          <a:latin typeface="Montserrat" panose="02000505000000020004" pitchFamily="2"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arget="../media/image3.jpeg" Type="http://schemas.openxmlformats.org/officeDocument/2006/relationships/image"/><Relationship Id="rId2" Target="../notesSlides/notesSlide4.xml" Type="http://schemas.openxmlformats.org/officeDocument/2006/relationships/notesSlide"/><Relationship Id="rId1" Target="../slideLayouts/slideLayout2.xml" Type="http://schemas.openxmlformats.org/officeDocument/2006/relationships/slideLayout"/></Relationships>
</file>

<file path=ppt/slides/_rels/slide11.xml.rels><?xml version="1.0" encoding="UTF-8" standalone="yes" ?><Relationships xmlns="http://schemas.openxmlformats.org/package/2006/relationships"><Relationship Id="rId3" Target="../media/image4.jpeg" Type="http://schemas.openxmlformats.org/officeDocument/2006/relationships/image"/><Relationship Id="rId2" Target="../notesSlides/notesSlide5.xml" Type="http://schemas.openxmlformats.org/officeDocument/2006/relationships/notesSlide"/><Relationship Id="rId1" Target="../slideLayouts/slideLayout2.xml" Type="http://schemas.openxmlformats.org/officeDocument/2006/relationships/slideLayout"/></Relationships>
</file>

<file path=ppt/slides/_rels/slide12.xml.rels><?xml version="1.0" encoding="UTF-8" standalone="yes" ?><Relationships xmlns="http://schemas.openxmlformats.org/package/2006/relationships"><Relationship Id="rId2" Target="../media/image5.jpeg" Type="http://schemas.openxmlformats.org/officeDocument/2006/relationships/image"/><Relationship Id="rId1" Target="../slideLayouts/slideLayout2.xml" Type="http://schemas.openxmlformats.org/officeDocument/2006/relationships/slideLayout"/></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arget="../media/image6.jpeg" Type="http://schemas.openxmlformats.org/officeDocument/2006/relationships/image"/><Relationship Id="rId2" Target="../notesSlides/notesSlide7.xml" Type="http://schemas.openxmlformats.org/officeDocument/2006/relationships/notesSlide"/><Relationship Id="rId1" Target="../slideLayouts/slideLayout2.xml" Type="http://schemas.openxmlformats.org/officeDocument/2006/relationships/slideLayout"/><Relationship Id="rId4" Target="../media/image7.jpeg" Type="http://schemas.openxmlformats.org/officeDocument/2006/relationships/image"/></Relationships>
</file>

<file path=ppt/slides/_rels/slide1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arget="../media/image11.jpeg" Type="http://schemas.openxmlformats.org/officeDocument/2006/relationships/image"/><Relationship Id="rId1" Target="../slideLayouts/slideLayout2.xml" Type="http://schemas.openxmlformats.org/officeDocument/2006/relationships/slideLayout"/></Relationships>
</file>

<file path=ppt/slides/_rels/slide22.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arget="../media/image15.jpeg" Type="http://schemas.openxmlformats.org/officeDocument/2006/relationships/image"/><Relationship Id="rId2" Target="../notesSlides/notesSlide9.xml" Type="http://schemas.openxmlformats.org/officeDocument/2006/relationships/notesSlide"/><Relationship Id="rId1" Target="../slideLayouts/slideLayout2.xml" Type="http://schemas.openxmlformats.org/officeDocument/2006/relationships/slideLayout"/><Relationship Id="rId4" Target="../media/image16.jpeg" Type="http://schemas.openxmlformats.org/officeDocument/2006/relationships/image"/></Relationships>
</file>

<file path=ppt/slides/_rels/slide28.xml.rels><?xml version="1.0" encoding="UTF-8" standalone="yes" ?><Relationships xmlns="http://schemas.openxmlformats.org/package/2006/relationships"><Relationship Id="rId3" Target="../media/image17.jpeg" Type="http://schemas.openxmlformats.org/officeDocument/2006/relationships/image"/><Relationship Id="rId2" Target="../notesSlides/notesSlide10.xml" Type="http://schemas.openxmlformats.org/officeDocument/2006/relationships/notesSlide"/><Relationship Id="rId1" Target="../slideLayouts/slideLayout2.xml" Type="http://schemas.openxmlformats.org/officeDocument/2006/relationships/slideLayout"/></Relationships>
</file>

<file path=ppt/slides/_rels/slide29.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19.jpeg"/></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0.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arget="../media/image22.png" Type="http://schemas.openxmlformats.org/officeDocument/2006/relationships/image"/><Relationship Id="rId2" Target="../media/image21.jpeg" Type="http://schemas.openxmlformats.org/officeDocument/2006/relationships/image"/><Relationship Id="rId1" Target="../slideLayouts/slideLayout2.xml" Type="http://schemas.openxmlformats.org/officeDocument/2006/relationships/slideLayout"/><Relationship Id="rId4" Target="../media/image23.jpeg" Type="http://schemas.openxmlformats.org/officeDocument/2006/relationships/image"/></Relationships>
</file>

<file path=ppt/slides/_rels/slide33.xml.rels><?xml version="1.0" encoding="UTF-8" standalone="yes" ?><Relationships xmlns="http://schemas.openxmlformats.org/package/2006/relationships"><Relationship Id="rId3" Target="../media/image24.jpeg" Type="http://schemas.openxmlformats.org/officeDocument/2006/relationships/image"/><Relationship Id="rId2" Target="../notesSlides/notesSlide13.xml" Type="http://schemas.openxmlformats.org/officeDocument/2006/relationships/notesSlide"/><Relationship Id="rId1" Target="../slideLayouts/slideLayout2.xml" Type="http://schemas.openxmlformats.org/officeDocument/2006/relationships/slideLayout"/></Relationships>
</file>

<file path=ppt/slides/_rels/slide34.xml.rels><?xml version="1.0" encoding="UTF-8" standalone="yes" ?><Relationships xmlns="http://schemas.openxmlformats.org/package/2006/relationships"><Relationship Id="rId3" Target="../media/image26.png" Type="http://schemas.openxmlformats.org/officeDocument/2006/relationships/image"/><Relationship Id="rId2" Target="../media/image25.jpeg" Type="http://schemas.openxmlformats.org/officeDocument/2006/relationships/image"/><Relationship Id="rId1" Target="../slideLayouts/slideLayout2.xml" Type="http://schemas.openxmlformats.org/officeDocument/2006/relationships/slideLayout"/><Relationship Id="rId4" Target="../media/image22.png" Type="http://schemas.openxmlformats.org/officeDocument/2006/relationships/image"/></Relationships>
</file>

<file path=ppt/slides/_rels/slide35.xml.rels><?xml version="1.0" encoding="UTF-8" standalone="yes" ?><Relationships xmlns="http://schemas.openxmlformats.org/package/2006/relationships"><Relationship Id="rId3" Target="../media/image28.jpeg" Type="http://schemas.openxmlformats.org/officeDocument/2006/relationships/image"/><Relationship Id="rId2" Target="../media/image27.jpeg" Type="http://schemas.openxmlformats.org/officeDocument/2006/relationships/image"/><Relationship Id="rId1" Target="../slideLayouts/slideLayout2.xml" Type="http://schemas.openxmlformats.org/officeDocument/2006/relationships/slideLayout"/><Relationship Id="rId4" Target="../media/image29.png" Type="http://schemas.openxmlformats.org/officeDocument/2006/relationships/image"/></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arget="../media/image31.jpeg" Type="http://schemas.openxmlformats.org/officeDocument/2006/relationships/image"/><Relationship Id="rId2" Target="../media/image30.jpeg" Type="http://schemas.openxmlformats.org/officeDocument/2006/relationships/image"/><Relationship Id="rId1" Target="../slideLayouts/slideLayout2.xml" Type="http://schemas.openxmlformats.org/officeDocument/2006/relationships/slideLayout"/><Relationship Id="rId4" Target="../media/image22.png" Type="http://schemas.openxmlformats.org/officeDocument/2006/relationships/image"/></Relationships>
</file>

<file path=ppt/slides/_rels/slide38.xml.rels><?xml version="1.0" encoding="UTF-8" standalone="yes"?>
<Relationships xmlns="http://schemas.openxmlformats.org/package/2006/relationships"><Relationship Id="rId2" Type="http://schemas.openxmlformats.org/officeDocument/2006/relationships/image" Target="../media/image32.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33.jpeg"/><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34.jpeg"/></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image" Target="../media/image35.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arget="../media/image36.png" Type="http://schemas.openxmlformats.org/officeDocument/2006/relationships/image"/><Relationship Id="rId2" Target="../notesSlides/notesSlide23.xml" Type="http://schemas.openxmlformats.org/officeDocument/2006/relationships/notesSlide"/><Relationship Id="rId1" Target="../slideLayouts/slideLayout2.xml" Type="http://schemas.openxmlformats.org/officeDocument/2006/relationships/slideLayout"/><Relationship Id="rId4" Target="../media/image37.jpeg" Type="http://schemas.openxmlformats.org/officeDocument/2006/relationships/image"/></Relationships>
</file>

<file path=ppt/slides/_rels/slide48.xml.rels><?xml version="1.0" encoding="UTF-8" standalone="yes" ?><Relationships xmlns="http://schemas.openxmlformats.org/package/2006/relationships"><Relationship Id="rId3" Target="../media/image36.png" Type="http://schemas.openxmlformats.org/officeDocument/2006/relationships/image"/><Relationship Id="rId2" Target="../notesSlides/notesSlide24.xml" Type="http://schemas.openxmlformats.org/officeDocument/2006/relationships/notesSlide"/><Relationship Id="rId1" Target="../slideLayouts/slideLayout2.xml" Type="http://schemas.openxmlformats.org/officeDocument/2006/relationships/slideLayout"/><Relationship Id="rId4" Target="../media/image38.jpeg" Type="http://schemas.openxmlformats.org/officeDocument/2006/relationships/image"/></Relationships>
</file>

<file path=ppt/slides/_rels/slide49.xml.rels><?xml version="1.0" encoding="UTF-8" standalone="yes" ?><Relationships xmlns="http://schemas.openxmlformats.org/package/2006/relationships"><Relationship Id="rId3" Target="../media/image39.jpeg" Type="http://schemas.openxmlformats.org/officeDocument/2006/relationships/image"/><Relationship Id="rId2" Target="../notesSlides/notesSlide25.xml" Type="http://schemas.openxmlformats.org/officeDocument/2006/relationships/notesSlide"/><Relationship Id="rId1" Target="../slideLayouts/slideLayout2.xml" Type="http://schemas.openxmlformats.org/officeDocument/2006/relationships/slideLayout"/></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arget="../media/image40.png" Type="http://schemas.openxmlformats.org/officeDocument/2006/relationships/image"/><Relationship Id="rId2" Target="../notesSlides/notesSlide26.xml" Type="http://schemas.openxmlformats.org/officeDocument/2006/relationships/notesSlide"/><Relationship Id="rId1" Target="../slideLayouts/slideLayout2.xml" Type="http://schemas.openxmlformats.org/officeDocument/2006/relationships/slideLayout"/><Relationship Id="rId4" Target="../media/image41.jpeg" Type="http://schemas.openxmlformats.org/officeDocument/2006/relationships/image"/></Relationships>
</file>

<file path=ppt/slides/_rels/slide51.xml.rels><?xml version="1.0" encoding="UTF-8" standalone="yes"?>
<Relationships xmlns="http://schemas.openxmlformats.org/package/2006/relationships"><Relationship Id="rId2" Type="http://schemas.openxmlformats.org/officeDocument/2006/relationships/image" Target="../media/image42.jpeg"/><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3" Type="http://schemas.openxmlformats.org/officeDocument/2006/relationships/image" Target="../media/image43.jpe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3" Target="../media/image44.jpeg" Type="http://schemas.openxmlformats.org/officeDocument/2006/relationships/image"/><Relationship Id="rId2" Target="../notesSlides/notesSlide28.xml" Type="http://schemas.openxmlformats.org/officeDocument/2006/relationships/notesSlide"/><Relationship Id="rId1" Target="../slideLayouts/slideLayout2.xml" Type="http://schemas.openxmlformats.org/officeDocument/2006/relationships/slideLayout"/></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1D028C-6784-4ACF-BF2C-6344CE1CE6C6}"/>
              </a:ext>
            </a:extLst>
          </p:cNvPr>
          <p:cNvSpPr>
            <a:spLocks noGrp="1"/>
          </p:cNvSpPr>
          <p:nvPr>
            <p:ph type="ctrTitle"/>
          </p:nvPr>
        </p:nvSpPr>
        <p:spPr>
          <a:xfrm>
            <a:off x="1524000" y="10886"/>
            <a:ext cx="9144000" cy="2387600"/>
          </a:xfrm>
        </p:spPr>
        <p:txBody>
          <a:bodyPr>
            <a:normAutofit/>
          </a:bodyPr>
          <a:lstStyle/>
          <a:p>
            <a:r>
              <a:rPr lang="es-CO" sz="4400" dirty="0">
                <a:latin typeface="Montserrat" panose="00000500000000000000" pitchFamily="50" charset="0"/>
              </a:rPr>
              <a:t>VIGILANCIA FETAL ANTEPARTO E INTRAPARTO</a:t>
            </a:r>
          </a:p>
        </p:txBody>
      </p:sp>
      <p:sp>
        <p:nvSpPr>
          <p:cNvPr id="3" name="Subtitle 2">
            <a:extLst>
              <a:ext uri="{FF2B5EF4-FFF2-40B4-BE49-F238E27FC236}">
                <a16:creationId xmlns:a16="http://schemas.microsoft.com/office/drawing/2014/main" id="{5743C9C0-AE97-406A-8289-8F06853E8608}"/>
              </a:ext>
            </a:extLst>
          </p:cNvPr>
          <p:cNvSpPr>
            <a:spLocks noGrp="1"/>
          </p:cNvSpPr>
          <p:nvPr>
            <p:ph type="subTitle" idx="1"/>
          </p:nvPr>
        </p:nvSpPr>
        <p:spPr>
          <a:xfrm>
            <a:off x="2781300" y="2488792"/>
            <a:ext cx="6629400" cy="1655762"/>
          </a:xfrm>
        </p:spPr>
        <p:txBody>
          <a:bodyPr/>
          <a:lstStyle/>
          <a:p>
            <a:r>
              <a:rPr lang="es-CO" dirty="0">
                <a:latin typeface="Montserrat" panose="00000500000000000000" pitchFamily="50" charset="0"/>
              </a:rPr>
              <a:t>Julián Peláez Henao</a:t>
            </a:r>
          </a:p>
          <a:p>
            <a:r>
              <a:rPr lang="es-CO" dirty="0">
                <a:latin typeface="Montserrat" panose="00000500000000000000" pitchFamily="50" charset="0"/>
              </a:rPr>
              <a:t>Ginecología y obstetricia</a:t>
            </a:r>
          </a:p>
          <a:p>
            <a:r>
              <a:rPr lang="es-CO" dirty="0">
                <a:latin typeface="Montserrat" panose="00000500000000000000" pitchFamily="50" charset="0"/>
              </a:rPr>
              <a:t>Universidad CES</a:t>
            </a:r>
          </a:p>
        </p:txBody>
      </p:sp>
    </p:spTree>
    <p:extLst>
      <p:ext uri="{BB962C8B-B14F-4D97-AF65-F5344CB8AC3E}">
        <p14:creationId xmlns:p14="http://schemas.microsoft.com/office/powerpoint/2010/main" val="20201780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5D7873A-F512-4AAA-A3DD-71BB7089EA11}"/>
              </a:ext>
            </a:extLst>
          </p:cNvPr>
          <p:cNvSpPr>
            <a:spLocks noGrp="1"/>
          </p:cNvSpPr>
          <p:nvPr>
            <p:ph type="title"/>
          </p:nvPr>
        </p:nvSpPr>
        <p:spPr>
          <a:xfrm>
            <a:off x="455815" y="119923"/>
            <a:ext cx="10515600" cy="1325563"/>
          </a:xfrm>
        </p:spPr>
        <p:txBody>
          <a:bodyPr/>
          <a:lstStyle/>
          <a:p>
            <a:r>
              <a:rPr lang="es-CO" dirty="0">
                <a:latin typeface="Montserrat" panose="00000500000000000000" pitchFamily="50" charset="0"/>
              </a:rPr>
              <a:t>PRUEBAS SIN ESTRÉS (NST)</a:t>
            </a:r>
          </a:p>
        </p:txBody>
      </p:sp>
      <p:sp>
        <p:nvSpPr>
          <p:cNvPr id="3" name="Marcador de contenido 2">
            <a:extLst>
              <a:ext uri="{FF2B5EF4-FFF2-40B4-BE49-F238E27FC236}">
                <a16:creationId xmlns:a16="http://schemas.microsoft.com/office/drawing/2014/main" id="{69A2E992-7785-4BBD-BCB6-6E38BCDDF908}"/>
              </a:ext>
            </a:extLst>
          </p:cNvPr>
          <p:cNvSpPr>
            <a:spLocks noGrp="1"/>
          </p:cNvSpPr>
          <p:nvPr>
            <p:ph idx="1"/>
          </p:nvPr>
        </p:nvSpPr>
        <p:spPr>
          <a:xfrm>
            <a:off x="553469" y="1492549"/>
            <a:ext cx="10667997" cy="2090392"/>
          </a:xfrm>
        </p:spPr>
        <p:txBody>
          <a:bodyPr>
            <a:normAutofit/>
          </a:bodyPr>
          <a:lstStyle/>
          <a:p>
            <a:pPr algn="just">
              <a:lnSpc>
                <a:spcPct val="100000"/>
              </a:lnSpc>
            </a:pPr>
            <a:r>
              <a:rPr lang="es-CO" sz="1800" dirty="0">
                <a:latin typeface="Montserrat" panose="00000500000000000000" pitchFamily="50" charset="0"/>
              </a:rPr>
              <a:t>No reactiva: inmadurez fetal, sueño, tabaquismo, anomalías neurológicas o cardíacas, sepsis o medicamentos.</a:t>
            </a:r>
          </a:p>
          <a:p>
            <a:pPr algn="just">
              <a:lnSpc>
                <a:spcPct val="100000"/>
              </a:lnSpc>
            </a:pPr>
            <a:r>
              <a:rPr lang="es-CO" sz="1800" dirty="0">
                <a:latin typeface="Montserrat" panose="00000500000000000000" pitchFamily="50" charset="0"/>
              </a:rPr>
              <a:t>60% de los NST no reactiva son falsos positivos. </a:t>
            </a:r>
          </a:p>
          <a:p>
            <a:pPr algn="just">
              <a:lnSpc>
                <a:spcPct val="100000"/>
              </a:lnSpc>
            </a:pPr>
            <a:r>
              <a:rPr lang="es-CO" sz="1800" dirty="0">
                <a:latin typeface="Montserrat" panose="00000500000000000000" pitchFamily="50" charset="0"/>
              </a:rPr>
              <a:t>Conducta: repetir en 30 mins, estimulación vibroacústica o realizar otra prueba (CST o PBF), y modificar factores (tabaquismo).</a:t>
            </a:r>
          </a:p>
        </p:txBody>
      </p:sp>
      <p:sp>
        <p:nvSpPr>
          <p:cNvPr id="4" name="Marcador de contenido 3">
            <a:extLst>
              <a:ext uri="{FF2B5EF4-FFF2-40B4-BE49-F238E27FC236}">
                <a16:creationId xmlns:a16="http://schemas.microsoft.com/office/drawing/2014/main" id="{F7F2AF49-AC30-4DE3-A843-3437158D5656}"/>
              </a:ext>
            </a:extLst>
          </p:cNvPr>
          <p:cNvSpPr>
            <a:spLocks noGrp="1"/>
          </p:cNvSpPr>
          <p:nvPr>
            <p:ph idx="13"/>
          </p:nvPr>
        </p:nvSpPr>
        <p:spPr>
          <a:xfrm>
            <a:off x="4669654" y="3374587"/>
            <a:ext cx="6684145" cy="2413346"/>
          </a:xfrm>
        </p:spPr>
        <p:txBody>
          <a:bodyPr>
            <a:normAutofit/>
          </a:bodyPr>
          <a:lstStyle/>
          <a:p>
            <a:pPr algn="just">
              <a:lnSpc>
                <a:spcPct val="100000"/>
              </a:lnSpc>
            </a:pPr>
            <a:r>
              <a:rPr lang="es-CO" sz="1800" dirty="0">
                <a:latin typeface="Montserrat" panose="00000500000000000000" pitchFamily="50" charset="0"/>
              </a:rPr>
              <a:t>La luz materna por 10 segundos aparentemente puede ser tan útil como la estimulación </a:t>
            </a:r>
            <a:r>
              <a:rPr lang="es-CO" sz="1800" dirty="0" err="1">
                <a:latin typeface="Montserrat" panose="00000500000000000000" pitchFamily="50" charset="0"/>
              </a:rPr>
              <a:t>vibroacústica</a:t>
            </a:r>
            <a:r>
              <a:rPr lang="es-CO" sz="1800" dirty="0">
                <a:latin typeface="Montserrat" panose="00000500000000000000" pitchFamily="50" charset="0"/>
              </a:rPr>
              <a:t>.</a:t>
            </a:r>
          </a:p>
          <a:p>
            <a:pPr algn="just">
              <a:lnSpc>
                <a:spcPct val="100000"/>
              </a:lnSpc>
            </a:pPr>
            <a:endParaRPr lang="es-CO" sz="1800" dirty="0">
              <a:latin typeface="Montserrat" panose="00000500000000000000" pitchFamily="50" charset="0"/>
            </a:endParaRPr>
          </a:p>
        </p:txBody>
      </p:sp>
      <p:pic>
        <p:nvPicPr>
          <p:cNvPr id="5" name="Imagen 4"/>
          <p:cNvPicPr>
            <a:picLocks noChangeAspect="1"/>
          </p:cNvPicPr>
          <p:nvPr/>
        </p:nvPicPr>
        <p:blipFill>
          <a:blip r:embed="rId3"/>
          <a:stretch>
            <a:fillRect/>
          </a:stretch>
        </p:blipFill>
        <p:spPr>
          <a:xfrm>
            <a:off x="7806321" y="4328667"/>
            <a:ext cx="3415145" cy="2272624"/>
          </a:xfrm>
          <a:prstGeom prst="rect">
            <a:avLst/>
          </a:prstGeom>
        </p:spPr>
      </p:pic>
    </p:spTree>
    <p:extLst>
      <p:ext uri="{BB962C8B-B14F-4D97-AF65-F5344CB8AC3E}">
        <p14:creationId xmlns:p14="http://schemas.microsoft.com/office/powerpoint/2010/main" val="710803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5D7873A-F512-4AAA-A3DD-71BB7089EA11}"/>
              </a:ext>
            </a:extLst>
          </p:cNvPr>
          <p:cNvSpPr>
            <a:spLocks noGrp="1"/>
          </p:cNvSpPr>
          <p:nvPr>
            <p:ph type="title"/>
          </p:nvPr>
        </p:nvSpPr>
        <p:spPr>
          <a:xfrm>
            <a:off x="405938" y="117648"/>
            <a:ext cx="10515600" cy="1325563"/>
          </a:xfrm>
        </p:spPr>
        <p:txBody>
          <a:bodyPr/>
          <a:lstStyle/>
          <a:p>
            <a:r>
              <a:rPr lang="es-CO" dirty="0">
                <a:latin typeface="Montserrat" panose="00000500000000000000" pitchFamily="50" charset="0"/>
              </a:rPr>
              <a:t>PRUEBAS SIN ESTRÉS (NST)</a:t>
            </a:r>
          </a:p>
        </p:txBody>
      </p:sp>
      <p:sp>
        <p:nvSpPr>
          <p:cNvPr id="3" name="Marcador de contenido 2">
            <a:extLst>
              <a:ext uri="{FF2B5EF4-FFF2-40B4-BE49-F238E27FC236}">
                <a16:creationId xmlns:a16="http://schemas.microsoft.com/office/drawing/2014/main" id="{69A2E992-7785-4BBD-BCB6-6E38BCDDF908}"/>
              </a:ext>
            </a:extLst>
          </p:cNvPr>
          <p:cNvSpPr>
            <a:spLocks noGrp="1"/>
          </p:cNvSpPr>
          <p:nvPr>
            <p:ph idx="1"/>
          </p:nvPr>
        </p:nvSpPr>
        <p:spPr>
          <a:xfrm>
            <a:off x="762001" y="1338608"/>
            <a:ext cx="10667997" cy="2090392"/>
          </a:xfrm>
        </p:spPr>
        <p:txBody>
          <a:bodyPr>
            <a:normAutofit/>
          </a:bodyPr>
          <a:lstStyle/>
          <a:p>
            <a:pPr algn="just">
              <a:lnSpc>
                <a:spcPct val="100000"/>
              </a:lnSpc>
            </a:pPr>
            <a:r>
              <a:rPr lang="es-CO" sz="1800" dirty="0">
                <a:latin typeface="Montserrat" panose="00000500000000000000" pitchFamily="50" charset="0"/>
              </a:rPr>
              <a:t>Si es reactiva pero presenta desaceleraciones variables, tardías o prolongadas </a:t>
            </a:r>
            <a:r>
              <a:rPr lang="es-CO" sz="1800" dirty="0">
                <a:latin typeface="Montserrat" panose="00000500000000000000" pitchFamily="50" charset="0"/>
                <a:sym typeface="Wingdings" panose="05000000000000000000" pitchFamily="2" charset="2"/>
              </a:rPr>
              <a:t></a:t>
            </a:r>
            <a:r>
              <a:rPr lang="es-CO" sz="1800" dirty="0">
                <a:latin typeface="Montserrat" panose="00000500000000000000" pitchFamily="50" charset="0"/>
              </a:rPr>
              <a:t> ecografía obstétrica, volumen de líquido amniótico y doppler en RCIU. </a:t>
            </a:r>
          </a:p>
        </p:txBody>
      </p:sp>
      <p:pic>
        <p:nvPicPr>
          <p:cNvPr id="5" name="Imagen 4"/>
          <p:cNvPicPr>
            <a:picLocks noChangeAspect="1"/>
          </p:cNvPicPr>
          <p:nvPr/>
        </p:nvPicPr>
        <p:blipFill>
          <a:blip r:embed="rId3"/>
          <a:stretch>
            <a:fillRect/>
          </a:stretch>
        </p:blipFill>
        <p:spPr>
          <a:xfrm>
            <a:off x="4844723" y="2664171"/>
            <a:ext cx="6941338" cy="3477175"/>
          </a:xfrm>
          <a:prstGeom prst="rect">
            <a:avLst/>
          </a:prstGeom>
        </p:spPr>
      </p:pic>
    </p:spTree>
    <p:extLst>
      <p:ext uri="{BB962C8B-B14F-4D97-AF65-F5344CB8AC3E}">
        <p14:creationId xmlns:p14="http://schemas.microsoft.com/office/powerpoint/2010/main" val="41559169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5D7873A-F512-4AAA-A3DD-71BB7089EA11}"/>
              </a:ext>
            </a:extLst>
          </p:cNvPr>
          <p:cNvSpPr>
            <a:spLocks noGrp="1"/>
          </p:cNvSpPr>
          <p:nvPr>
            <p:ph type="title"/>
          </p:nvPr>
        </p:nvSpPr>
        <p:spPr>
          <a:xfrm>
            <a:off x="472440" y="117648"/>
            <a:ext cx="10515600" cy="1325563"/>
          </a:xfrm>
        </p:spPr>
        <p:txBody>
          <a:bodyPr/>
          <a:lstStyle/>
          <a:p>
            <a:r>
              <a:rPr lang="es-CO" dirty="0">
                <a:latin typeface="Montserrat" panose="00000500000000000000" pitchFamily="50" charset="0"/>
              </a:rPr>
              <a:t>PRUEBAS CON ESTRÉS (CST)</a:t>
            </a:r>
          </a:p>
        </p:txBody>
      </p:sp>
      <p:sp>
        <p:nvSpPr>
          <p:cNvPr id="3" name="Marcador de contenido 2">
            <a:extLst>
              <a:ext uri="{FF2B5EF4-FFF2-40B4-BE49-F238E27FC236}">
                <a16:creationId xmlns:a16="http://schemas.microsoft.com/office/drawing/2014/main" id="{69A2E992-7785-4BBD-BCB6-6E38BCDDF908}"/>
              </a:ext>
            </a:extLst>
          </p:cNvPr>
          <p:cNvSpPr>
            <a:spLocks noGrp="1"/>
          </p:cNvSpPr>
          <p:nvPr>
            <p:ph idx="1"/>
          </p:nvPr>
        </p:nvSpPr>
        <p:spPr>
          <a:xfrm>
            <a:off x="685801" y="1586218"/>
            <a:ext cx="10667997" cy="2090392"/>
          </a:xfrm>
        </p:spPr>
        <p:txBody>
          <a:bodyPr>
            <a:normAutofit/>
          </a:bodyPr>
          <a:lstStyle/>
          <a:p>
            <a:pPr algn="just">
              <a:lnSpc>
                <a:spcPct val="100000"/>
              </a:lnSpc>
            </a:pPr>
            <a:r>
              <a:rPr lang="es-CO" sz="1800" dirty="0">
                <a:latin typeface="Montserrat" panose="00000500000000000000" pitchFamily="50" charset="0"/>
              </a:rPr>
              <a:t>Respuesta del feto a la reducción transitoria del suministro de O2. </a:t>
            </a:r>
          </a:p>
          <a:p>
            <a:pPr algn="just">
              <a:lnSpc>
                <a:spcPct val="100000"/>
              </a:lnSpc>
            </a:pPr>
            <a:r>
              <a:rPr lang="es-CO" sz="1800" dirty="0">
                <a:latin typeface="Montserrat" panose="00000500000000000000" pitchFamily="50" charset="0"/>
              </a:rPr>
              <a:t>Poco uso por la posibilidad del uso de otras pruebas como el NST y PBF.</a:t>
            </a:r>
          </a:p>
          <a:p>
            <a:pPr algn="just">
              <a:lnSpc>
                <a:spcPct val="100000"/>
              </a:lnSpc>
            </a:pPr>
            <a:r>
              <a:rPr lang="es-CO" sz="1800" dirty="0">
                <a:latin typeface="Montserrat" panose="00000500000000000000" pitchFamily="50" charset="0"/>
              </a:rPr>
              <a:t>Falsos negativos en una semana es muy baja.</a:t>
            </a:r>
          </a:p>
          <a:p>
            <a:pPr algn="just">
              <a:lnSpc>
                <a:spcPct val="100000"/>
              </a:lnSpc>
            </a:pPr>
            <a:r>
              <a:rPr lang="es-CO" sz="1800" dirty="0">
                <a:latin typeface="Montserrat" panose="00000500000000000000" pitchFamily="50" charset="0"/>
              </a:rPr>
              <a:t>Falsos positivos muy alta.</a:t>
            </a:r>
          </a:p>
        </p:txBody>
      </p:sp>
      <p:pic>
        <p:nvPicPr>
          <p:cNvPr id="5" name="Imagen 4"/>
          <p:cNvPicPr>
            <a:picLocks noChangeAspect="1"/>
          </p:cNvPicPr>
          <p:nvPr/>
        </p:nvPicPr>
        <p:blipFill>
          <a:blip r:embed="rId2"/>
          <a:stretch>
            <a:fillRect/>
          </a:stretch>
        </p:blipFill>
        <p:spPr>
          <a:xfrm>
            <a:off x="4885784" y="3429000"/>
            <a:ext cx="7122376" cy="2789871"/>
          </a:xfrm>
          <a:prstGeom prst="rect">
            <a:avLst/>
          </a:prstGeom>
        </p:spPr>
      </p:pic>
    </p:spTree>
    <p:extLst>
      <p:ext uri="{BB962C8B-B14F-4D97-AF65-F5344CB8AC3E}">
        <p14:creationId xmlns:p14="http://schemas.microsoft.com/office/powerpoint/2010/main" val="43161228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5D7873A-F512-4AAA-A3DD-71BB7089EA11}"/>
              </a:ext>
            </a:extLst>
          </p:cNvPr>
          <p:cNvSpPr>
            <a:spLocks noGrp="1"/>
          </p:cNvSpPr>
          <p:nvPr>
            <p:ph type="title"/>
          </p:nvPr>
        </p:nvSpPr>
        <p:spPr>
          <a:xfrm>
            <a:off x="472440" y="189151"/>
            <a:ext cx="10515600" cy="1325563"/>
          </a:xfrm>
        </p:spPr>
        <p:txBody>
          <a:bodyPr/>
          <a:lstStyle/>
          <a:p>
            <a:r>
              <a:rPr lang="es-CO" dirty="0">
                <a:latin typeface="Montserrat" panose="00000500000000000000" pitchFamily="50" charset="0"/>
              </a:rPr>
              <a:t>PRUEBAS CON ESTRÉS (CST)</a:t>
            </a:r>
          </a:p>
        </p:txBody>
      </p:sp>
      <p:sp>
        <p:nvSpPr>
          <p:cNvPr id="3" name="Marcador de contenido 2">
            <a:extLst>
              <a:ext uri="{FF2B5EF4-FFF2-40B4-BE49-F238E27FC236}">
                <a16:creationId xmlns:a16="http://schemas.microsoft.com/office/drawing/2014/main" id="{69A2E992-7785-4BBD-BCB6-6E38BCDDF908}"/>
              </a:ext>
            </a:extLst>
          </p:cNvPr>
          <p:cNvSpPr>
            <a:spLocks noGrp="1"/>
          </p:cNvSpPr>
          <p:nvPr>
            <p:ph idx="1"/>
          </p:nvPr>
        </p:nvSpPr>
        <p:spPr>
          <a:xfrm>
            <a:off x="685802" y="1514714"/>
            <a:ext cx="10667997" cy="2090392"/>
          </a:xfrm>
        </p:spPr>
        <p:txBody>
          <a:bodyPr>
            <a:normAutofit/>
          </a:bodyPr>
          <a:lstStyle/>
          <a:p>
            <a:pPr algn="just"/>
            <a:r>
              <a:rPr lang="es-CO" sz="1800" dirty="0">
                <a:latin typeface="Montserrat" panose="00000500000000000000" pitchFamily="50" charset="0"/>
              </a:rPr>
              <a:t>Positivo: desaceleraciones tardías recurrentes, inclusive si &lt;3 contracciones en 10 mins.</a:t>
            </a:r>
          </a:p>
          <a:p>
            <a:pPr algn="just"/>
            <a:endParaRPr lang="es-CO" sz="1800" dirty="0">
              <a:latin typeface="Montserrat" panose="00000500000000000000" pitchFamily="50" charset="0"/>
            </a:endParaRPr>
          </a:p>
          <a:p>
            <a:pPr algn="just"/>
            <a:r>
              <a:rPr lang="es-CO" sz="1800" dirty="0">
                <a:latin typeface="Montserrat" panose="00000500000000000000" pitchFamily="50" charset="0"/>
              </a:rPr>
              <a:t>Negativo: ni tardías ni variables. </a:t>
            </a:r>
          </a:p>
          <a:p>
            <a:pPr algn="just"/>
            <a:endParaRPr lang="es-CO" sz="1800" dirty="0">
              <a:latin typeface="Montserrat" panose="00000500000000000000" pitchFamily="50" charset="0"/>
            </a:endParaRPr>
          </a:p>
          <a:p>
            <a:pPr algn="just"/>
            <a:r>
              <a:rPr lang="es-CO" sz="1800" dirty="0">
                <a:latin typeface="Montserrat" panose="00000500000000000000" pitchFamily="50" charset="0"/>
              </a:rPr>
              <a:t>Equívoco sospechoso: tardías intermitentes o variables significativas.</a:t>
            </a:r>
          </a:p>
        </p:txBody>
      </p:sp>
      <p:sp>
        <p:nvSpPr>
          <p:cNvPr id="4" name="Marcador de contenido 3">
            <a:extLst>
              <a:ext uri="{FF2B5EF4-FFF2-40B4-BE49-F238E27FC236}">
                <a16:creationId xmlns:a16="http://schemas.microsoft.com/office/drawing/2014/main" id="{F7F2AF49-AC30-4DE3-A843-3437158D5656}"/>
              </a:ext>
            </a:extLst>
          </p:cNvPr>
          <p:cNvSpPr>
            <a:spLocks noGrp="1"/>
          </p:cNvSpPr>
          <p:nvPr>
            <p:ph idx="13"/>
          </p:nvPr>
        </p:nvSpPr>
        <p:spPr>
          <a:xfrm>
            <a:off x="5016019" y="3429000"/>
            <a:ext cx="6684145" cy="2101323"/>
          </a:xfrm>
        </p:spPr>
        <p:txBody>
          <a:bodyPr>
            <a:normAutofit fontScale="92500" lnSpcReduction="20000"/>
          </a:bodyPr>
          <a:lstStyle/>
          <a:p>
            <a:pPr marL="0" indent="0" algn="just">
              <a:lnSpc>
                <a:spcPct val="120000"/>
              </a:lnSpc>
              <a:buNone/>
            </a:pPr>
            <a:endParaRPr lang="es-CO" sz="1800" dirty="0">
              <a:latin typeface="Montserrat" panose="00000500000000000000" pitchFamily="50" charset="0"/>
            </a:endParaRPr>
          </a:p>
          <a:p>
            <a:pPr algn="just">
              <a:lnSpc>
                <a:spcPct val="120000"/>
              </a:lnSpc>
            </a:pPr>
            <a:r>
              <a:rPr lang="es-CO" sz="1800" dirty="0">
                <a:latin typeface="Montserrat" panose="00000500000000000000" pitchFamily="50" charset="0"/>
              </a:rPr>
              <a:t>Equivoco hiperestimulado: desaceleraciones con contracciones cada &lt;2 mins o duran&gt;90 segs.</a:t>
            </a:r>
          </a:p>
          <a:p>
            <a:pPr algn="just">
              <a:lnSpc>
                <a:spcPct val="120000"/>
              </a:lnSpc>
            </a:pPr>
            <a:endParaRPr lang="es-CO" sz="1800" dirty="0">
              <a:latin typeface="Montserrat" panose="00000500000000000000" pitchFamily="50" charset="0"/>
            </a:endParaRPr>
          </a:p>
          <a:p>
            <a:pPr algn="just">
              <a:lnSpc>
                <a:spcPct val="120000"/>
              </a:lnSpc>
            </a:pPr>
            <a:r>
              <a:rPr lang="es-CO" sz="1800" dirty="0">
                <a:latin typeface="Montserrat" panose="00000500000000000000" pitchFamily="50" charset="0"/>
              </a:rPr>
              <a:t>Insatisfactorio: &lt;3 contracciones en 10 mins sin criterios de positivo.</a:t>
            </a:r>
          </a:p>
        </p:txBody>
      </p:sp>
    </p:spTree>
    <p:extLst>
      <p:ext uri="{BB962C8B-B14F-4D97-AF65-F5344CB8AC3E}">
        <p14:creationId xmlns:p14="http://schemas.microsoft.com/office/powerpoint/2010/main" val="398489899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6 CuadroTexto"/>
          <p:cNvSpPr txBox="1"/>
          <p:nvPr/>
        </p:nvSpPr>
        <p:spPr>
          <a:xfrm>
            <a:off x="5599902" y="735758"/>
            <a:ext cx="3889630" cy="369332"/>
          </a:xfrm>
          <a:prstGeom prst="rect">
            <a:avLst/>
          </a:prstGeom>
          <a:noFill/>
          <a:ln w="25400">
            <a:solidFill>
              <a:srgbClr val="00AAA7"/>
            </a:solidFill>
          </a:ln>
        </p:spPr>
        <p:txBody>
          <a:bodyPr wrap="square" rtlCol="0">
            <a:spAutoFit/>
          </a:bodyPr>
          <a:lstStyle/>
          <a:p>
            <a:pPr algn="ctr"/>
            <a:r>
              <a:rPr lang="es-CO" dirty="0">
                <a:solidFill>
                  <a:srgbClr val="0B2F51"/>
                </a:solidFill>
                <a:latin typeface="Montserrat" panose="00000500000000000000" pitchFamily="50" charset="0"/>
                <a:sym typeface="Wingdings" pitchFamily="2" charset="2"/>
              </a:rPr>
              <a:t>Monitoreo fetal electrónico</a:t>
            </a:r>
          </a:p>
        </p:txBody>
      </p:sp>
      <p:sp>
        <p:nvSpPr>
          <p:cNvPr id="6" name="7 CuadroTexto"/>
          <p:cNvSpPr txBox="1"/>
          <p:nvPr/>
        </p:nvSpPr>
        <p:spPr>
          <a:xfrm>
            <a:off x="4970249" y="1595474"/>
            <a:ext cx="1259306" cy="369332"/>
          </a:xfrm>
          <a:prstGeom prst="rect">
            <a:avLst/>
          </a:prstGeom>
          <a:noFill/>
          <a:ln w="25400">
            <a:solidFill>
              <a:srgbClr val="00AAA7"/>
            </a:solidFill>
          </a:ln>
        </p:spPr>
        <p:txBody>
          <a:bodyPr wrap="square" rtlCol="0">
            <a:spAutoFit/>
          </a:bodyPr>
          <a:lstStyle/>
          <a:p>
            <a:pPr algn="ctr"/>
            <a:r>
              <a:rPr lang="es-CO" dirty="0">
                <a:solidFill>
                  <a:srgbClr val="0B2F51"/>
                </a:solidFill>
                <a:latin typeface="Montserrat" panose="00000500000000000000" pitchFamily="50" charset="0"/>
                <a:sym typeface="Wingdings" pitchFamily="2" charset="2"/>
              </a:rPr>
              <a:t>NST</a:t>
            </a:r>
          </a:p>
        </p:txBody>
      </p:sp>
      <p:sp>
        <p:nvSpPr>
          <p:cNvPr id="7" name="8 CuadroTexto"/>
          <p:cNvSpPr txBox="1"/>
          <p:nvPr/>
        </p:nvSpPr>
        <p:spPr>
          <a:xfrm>
            <a:off x="8599553" y="1595474"/>
            <a:ext cx="1259306" cy="369332"/>
          </a:xfrm>
          <a:prstGeom prst="rect">
            <a:avLst/>
          </a:prstGeom>
          <a:noFill/>
          <a:ln w="25400">
            <a:solidFill>
              <a:srgbClr val="00AAA7"/>
            </a:solidFill>
          </a:ln>
        </p:spPr>
        <p:txBody>
          <a:bodyPr wrap="square" rtlCol="0">
            <a:spAutoFit/>
          </a:bodyPr>
          <a:lstStyle/>
          <a:p>
            <a:pPr algn="ctr"/>
            <a:r>
              <a:rPr lang="es-CO" dirty="0">
                <a:solidFill>
                  <a:srgbClr val="0B2F51"/>
                </a:solidFill>
                <a:latin typeface="Montserrat" panose="00000500000000000000" pitchFamily="50" charset="0"/>
                <a:sym typeface="Wingdings" pitchFamily="2" charset="2"/>
              </a:rPr>
              <a:t>CST</a:t>
            </a:r>
          </a:p>
        </p:txBody>
      </p:sp>
      <p:cxnSp>
        <p:nvCxnSpPr>
          <p:cNvPr id="8" name="10 Conector recto"/>
          <p:cNvCxnSpPr>
            <a:cxnSpLocks/>
            <a:stCxn id="5" idx="2"/>
          </p:cNvCxnSpPr>
          <p:nvPr/>
        </p:nvCxnSpPr>
        <p:spPr>
          <a:xfrm>
            <a:off x="7544717" y="1105090"/>
            <a:ext cx="0" cy="690440"/>
          </a:xfrm>
          <a:prstGeom prst="line">
            <a:avLst/>
          </a:prstGeom>
          <a:ln>
            <a:solidFill>
              <a:srgbClr val="00AAA7"/>
            </a:solidFill>
          </a:ln>
        </p:spPr>
        <p:style>
          <a:lnRef idx="1">
            <a:schemeClr val="accent1"/>
          </a:lnRef>
          <a:fillRef idx="0">
            <a:schemeClr val="accent1"/>
          </a:fillRef>
          <a:effectRef idx="0">
            <a:schemeClr val="accent1"/>
          </a:effectRef>
          <a:fontRef idx="minor">
            <a:schemeClr val="tx1"/>
          </a:fontRef>
        </p:style>
      </p:cxnSp>
      <p:cxnSp>
        <p:nvCxnSpPr>
          <p:cNvPr id="9" name="12 Conector recto"/>
          <p:cNvCxnSpPr>
            <a:endCxn id="7" idx="1"/>
          </p:cNvCxnSpPr>
          <p:nvPr/>
        </p:nvCxnSpPr>
        <p:spPr>
          <a:xfrm flipV="1">
            <a:off x="7544717" y="1780140"/>
            <a:ext cx="1054836" cy="15389"/>
          </a:xfrm>
          <a:prstGeom prst="line">
            <a:avLst/>
          </a:prstGeom>
          <a:ln>
            <a:solidFill>
              <a:srgbClr val="00AAA7"/>
            </a:solidFill>
          </a:ln>
        </p:spPr>
        <p:style>
          <a:lnRef idx="1">
            <a:schemeClr val="accent1"/>
          </a:lnRef>
          <a:fillRef idx="0">
            <a:schemeClr val="accent1"/>
          </a:fillRef>
          <a:effectRef idx="0">
            <a:schemeClr val="accent1"/>
          </a:effectRef>
          <a:fontRef idx="minor">
            <a:schemeClr val="tx1"/>
          </a:fontRef>
        </p:style>
      </p:cxnSp>
      <p:cxnSp>
        <p:nvCxnSpPr>
          <p:cNvPr id="10" name="14 Conector recto"/>
          <p:cNvCxnSpPr>
            <a:endCxn id="6" idx="3"/>
          </p:cNvCxnSpPr>
          <p:nvPr/>
        </p:nvCxnSpPr>
        <p:spPr>
          <a:xfrm flipH="1" flipV="1">
            <a:off x="6229555" y="1780140"/>
            <a:ext cx="1315162" cy="15389"/>
          </a:xfrm>
          <a:prstGeom prst="line">
            <a:avLst/>
          </a:prstGeom>
          <a:ln>
            <a:solidFill>
              <a:srgbClr val="00AAA7"/>
            </a:solidFill>
          </a:ln>
        </p:spPr>
        <p:style>
          <a:lnRef idx="1">
            <a:schemeClr val="accent1"/>
          </a:lnRef>
          <a:fillRef idx="0">
            <a:schemeClr val="accent1"/>
          </a:fillRef>
          <a:effectRef idx="0">
            <a:schemeClr val="accent1"/>
          </a:effectRef>
          <a:fontRef idx="minor">
            <a:schemeClr val="tx1"/>
          </a:fontRef>
        </p:style>
      </p:cxnSp>
      <p:sp>
        <p:nvSpPr>
          <p:cNvPr id="11" name="15 CuadroTexto"/>
          <p:cNvSpPr txBox="1"/>
          <p:nvPr/>
        </p:nvSpPr>
        <p:spPr>
          <a:xfrm>
            <a:off x="7702362" y="2357475"/>
            <a:ext cx="3053689" cy="923330"/>
          </a:xfrm>
          <a:prstGeom prst="rect">
            <a:avLst/>
          </a:prstGeom>
          <a:noFill/>
          <a:ln w="25400">
            <a:solidFill>
              <a:srgbClr val="00AAA7"/>
            </a:solidFill>
          </a:ln>
        </p:spPr>
        <p:txBody>
          <a:bodyPr wrap="square" rtlCol="0">
            <a:spAutoFit/>
          </a:bodyPr>
          <a:lstStyle/>
          <a:p>
            <a:pPr algn="ctr"/>
            <a:r>
              <a:rPr lang="es-CO" dirty="0">
                <a:solidFill>
                  <a:srgbClr val="0B2F51"/>
                </a:solidFill>
                <a:latin typeface="Montserrat" panose="00000500000000000000" pitchFamily="50" charset="0"/>
                <a:sym typeface="Wingdings" pitchFamily="2" charset="2"/>
              </a:rPr>
              <a:t>Respuesta de la FCF a las contracciones uterinas.</a:t>
            </a:r>
          </a:p>
        </p:txBody>
      </p:sp>
      <p:cxnSp>
        <p:nvCxnSpPr>
          <p:cNvPr id="12" name="17 Conector recto"/>
          <p:cNvCxnSpPr>
            <a:stCxn id="7" idx="2"/>
            <a:endCxn id="11" idx="0"/>
          </p:cNvCxnSpPr>
          <p:nvPr/>
        </p:nvCxnSpPr>
        <p:spPr>
          <a:xfrm>
            <a:off x="9229206" y="1964806"/>
            <a:ext cx="1" cy="392669"/>
          </a:xfrm>
          <a:prstGeom prst="line">
            <a:avLst/>
          </a:prstGeom>
          <a:ln>
            <a:solidFill>
              <a:srgbClr val="00AAA7"/>
            </a:solidFill>
          </a:ln>
        </p:spPr>
        <p:style>
          <a:lnRef idx="1">
            <a:schemeClr val="accent1"/>
          </a:lnRef>
          <a:fillRef idx="0">
            <a:schemeClr val="accent1"/>
          </a:fillRef>
          <a:effectRef idx="0">
            <a:schemeClr val="accent1"/>
          </a:effectRef>
          <a:fontRef idx="minor">
            <a:schemeClr val="tx1"/>
          </a:fontRef>
        </p:style>
      </p:cxnSp>
      <p:sp>
        <p:nvSpPr>
          <p:cNvPr id="13" name="18 CuadroTexto"/>
          <p:cNvSpPr txBox="1"/>
          <p:nvPr/>
        </p:nvSpPr>
        <p:spPr>
          <a:xfrm>
            <a:off x="8176653" y="3689067"/>
            <a:ext cx="477253" cy="400110"/>
          </a:xfrm>
          <a:prstGeom prst="rect">
            <a:avLst/>
          </a:prstGeom>
          <a:noFill/>
          <a:ln w="25400">
            <a:solidFill>
              <a:srgbClr val="00AAA7"/>
            </a:solidFill>
          </a:ln>
        </p:spPr>
        <p:txBody>
          <a:bodyPr wrap="square" rtlCol="0">
            <a:spAutoFit/>
          </a:bodyPr>
          <a:lstStyle/>
          <a:p>
            <a:pPr algn="ctr"/>
            <a:r>
              <a:rPr lang="es-CO" sz="2000" dirty="0">
                <a:solidFill>
                  <a:srgbClr val="0B2F51"/>
                </a:solidFill>
                <a:latin typeface="Montserrat" panose="00000500000000000000" pitchFamily="50" charset="0"/>
                <a:sym typeface="Wingdings" pitchFamily="2" charset="2"/>
              </a:rPr>
              <a:t>+</a:t>
            </a:r>
          </a:p>
        </p:txBody>
      </p:sp>
      <p:sp>
        <p:nvSpPr>
          <p:cNvPr id="14" name="19 CuadroTexto"/>
          <p:cNvSpPr txBox="1"/>
          <p:nvPr/>
        </p:nvSpPr>
        <p:spPr>
          <a:xfrm>
            <a:off x="9858860" y="3689067"/>
            <a:ext cx="477253" cy="400110"/>
          </a:xfrm>
          <a:prstGeom prst="rect">
            <a:avLst/>
          </a:prstGeom>
          <a:noFill/>
          <a:ln w="25400">
            <a:solidFill>
              <a:srgbClr val="00AAA7"/>
            </a:solidFill>
          </a:ln>
        </p:spPr>
        <p:txBody>
          <a:bodyPr wrap="square" rtlCol="0">
            <a:spAutoFit/>
          </a:bodyPr>
          <a:lstStyle/>
          <a:p>
            <a:pPr algn="ctr"/>
            <a:r>
              <a:rPr lang="es-CO" sz="2000" dirty="0">
                <a:solidFill>
                  <a:srgbClr val="0B2F51"/>
                </a:solidFill>
                <a:latin typeface="Montserrat" panose="00000500000000000000" pitchFamily="50" charset="0"/>
                <a:sym typeface="Wingdings" pitchFamily="2" charset="2"/>
              </a:rPr>
              <a:t>-</a:t>
            </a:r>
          </a:p>
        </p:txBody>
      </p:sp>
      <p:cxnSp>
        <p:nvCxnSpPr>
          <p:cNvPr id="15" name="21 Conector recto"/>
          <p:cNvCxnSpPr>
            <a:stCxn id="11" idx="2"/>
          </p:cNvCxnSpPr>
          <p:nvPr/>
        </p:nvCxnSpPr>
        <p:spPr>
          <a:xfrm flipH="1">
            <a:off x="9229206" y="3280805"/>
            <a:ext cx="1" cy="608318"/>
          </a:xfrm>
          <a:prstGeom prst="line">
            <a:avLst/>
          </a:prstGeom>
          <a:ln>
            <a:solidFill>
              <a:srgbClr val="00AAA7"/>
            </a:solidFill>
          </a:ln>
        </p:spPr>
        <p:style>
          <a:lnRef idx="1">
            <a:schemeClr val="accent1"/>
          </a:lnRef>
          <a:fillRef idx="0">
            <a:schemeClr val="accent1"/>
          </a:fillRef>
          <a:effectRef idx="0">
            <a:schemeClr val="accent1"/>
          </a:effectRef>
          <a:fontRef idx="minor">
            <a:schemeClr val="tx1"/>
          </a:fontRef>
        </p:style>
      </p:cxnSp>
      <p:cxnSp>
        <p:nvCxnSpPr>
          <p:cNvPr id="16" name="23 Conector recto"/>
          <p:cNvCxnSpPr>
            <a:stCxn id="13" idx="3"/>
          </p:cNvCxnSpPr>
          <p:nvPr/>
        </p:nvCxnSpPr>
        <p:spPr>
          <a:xfrm>
            <a:off x="8653906" y="3889122"/>
            <a:ext cx="575301" cy="0"/>
          </a:xfrm>
          <a:prstGeom prst="line">
            <a:avLst/>
          </a:prstGeom>
          <a:ln>
            <a:solidFill>
              <a:srgbClr val="00AAA7"/>
            </a:solidFill>
          </a:ln>
        </p:spPr>
        <p:style>
          <a:lnRef idx="1">
            <a:schemeClr val="accent1"/>
          </a:lnRef>
          <a:fillRef idx="0">
            <a:schemeClr val="accent1"/>
          </a:fillRef>
          <a:effectRef idx="0">
            <a:schemeClr val="accent1"/>
          </a:effectRef>
          <a:fontRef idx="minor">
            <a:schemeClr val="tx1"/>
          </a:fontRef>
        </p:style>
      </p:cxnSp>
      <p:cxnSp>
        <p:nvCxnSpPr>
          <p:cNvPr id="17" name="26 Conector recto"/>
          <p:cNvCxnSpPr>
            <a:endCxn id="14" idx="1"/>
          </p:cNvCxnSpPr>
          <p:nvPr/>
        </p:nvCxnSpPr>
        <p:spPr>
          <a:xfrm>
            <a:off x="9229207" y="3889122"/>
            <a:ext cx="629653" cy="0"/>
          </a:xfrm>
          <a:prstGeom prst="line">
            <a:avLst/>
          </a:prstGeom>
          <a:ln>
            <a:solidFill>
              <a:srgbClr val="00AAA7"/>
            </a:solidFill>
          </a:ln>
        </p:spPr>
        <p:style>
          <a:lnRef idx="1">
            <a:schemeClr val="accent1"/>
          </a:lnRef>
          <a:fillRef idx="0">
            <a:schemeClr val="accent1"/>
          </a:fillRef>
          <a:effectRef idx="0">
            <a:schemeClr val="accent1"/>
          </a:effectRef>
          <a:fontRef idx="minor">
            <a:schemeClr val="tx1"/>
          </a:fontRef>
        </p:style>
      </p:cxnSp>
      <p:pic>
        <p:nvPicPr>
          <p:cNvPr id="18" name="Picture 2"/>
          <p:cNvPicPr>
            <a:picLocks noChangeAspect="1" noChangeArrowheads="1"/>
          </p:cNvPicPr>
          <p:nvPr/>
        </p:nvPicPr>
        <p:blipFill rotWithShape="1">
          <a:blip r:embed="rId3" cstate="email">
            <a:extLst>
              <a:ext uri="{28A0092B-C50C-407E-A947-70E740481C1C}">
                <a14:useLocalDpi xmlns:a14="http://schemas.microsoft.com/office/drawing/2010/main"/>
              </a:ext>
            </a:extLst>
          </a:blip>
          <a:srcRect/>
          <a:stretch/>
        </p:blipFill>
        <p:spPr bwMode="auto">
          <a:xfrm>
            <a:off x="8176650" y="4168491"/>
            <a:ext cx="658739" cy="6050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9" name="Picture 2"/>
          <p:cNvPicPr>
            <a:picLocks noChangeAspect="1" noChangeArrowheads="1"/>
          </p:cNvPicPr>
          <p:nvPr/>
        </p:nvPicPr>
        <p:blipFill rotWithShape="1">
          <a:blip r:embed="rId4" cstate="email">
            <a:extLst>
              <a:ext uri="{28A0092B-C50C-407E-A947-70E740481C1C}">
                <a14:useLocalDpi xmlns:a14="http://schemas.microsoft.com/office/drawing/2010/main"/>
              </a:ext>
            </a:extLst>
          </a:blip>
          <a:srcRect/>
          <a:stretch/>
        </p:blipFill>
        <p:spPr bwMode="auto">
          <a:xfrm>
            <a:off x="9789474" y="4157665"/>
            <a:ext cx="658740" cy="6050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0" name="30 CuadroTexto"/>
          <p:cNvSpPr txBox="1"/>
          <p:nvPr/>
        </p:nvSpPr>
        <p:spPr>
          <a:xfrm>
            <a:off x="7544717" y="4852809"/>
            <a:ext cx="2602396" cy="369332"/>
          </a:xfrm>
          <a:prstGeom prst="rect">
            <a:avLst/>
          </a:prstGeom>
          <a:noFill/>
          <a:ln w="25400">
            <a:solidFill>
              <a:srgbClr val="00AAA7"/>
            </a:solidFill>
          </a:ln>
        </p:spPr>
        <p:txBody>
          <a:bodyPr wrap="square" rtlCol="0">
            <a:spAutoFit/>
          </a:bodyPr>
          <a:lstStyle/>
          <a:p>
            <a:pPr algn="ctr"/>
            <a:r>
              <a:rPr lang="es-CO" dirty="0">
                <a:solidFill>
                  <a:srgbClr val="0B2F51"/>
                </a:solidFill>
                <a:latin typeface="Montserrat" panose="00000500000000000000" pitchFamily="50" charset="0"/>
                <a:sym typeface="Wingdings" pitchFamily="2" charset="2"/>
              </a:rPr>
              <a:t>Desaceleraciones.</a:t>
            </a:r>
          </a:p>
        </p:txBody>
      </p:sp>
      <p:sp>
        <p:nvSpPr>
          <p:cNvPr id="21" name="31 CuadroTexto"/>
          <p:cNvSpPr txBox="1"/>
          <p:nvPr/>
        </p:nvSpPr>
        <p:spPr>
          <a:xfrm>
            <a:off x="10097486" y="1198395"/>
            <a:ext cx="1905867" cy="369332"/>
          </a:xfrm>
          <a:prstGeom prst="rect">
            <a:avLst/>
          </a:prstGeom>
          <a:noFill/>
          <a:ln w="25400">
            <a:solidFill>
              <a:srgbClr val="00AAA7"/>
            </a:solidFill>
          </a:ln>
        </p:spPr>
        <p:txBody>
          <a:bodyPr wrap="square" rtlCol="0">
            <a:spAutoFit/>
          </a:bodyPr>
          <a:lstStyle/>
          <a:p>
            <a:pPr algn="ctr"/>
            <a:r>
              <a:rPr lang="es-CO" dirty="0">
                <a:solidFill>
                  <a:srgbClr val="0B2F51"/>
                </a:solidFill>
                <a:latin typeface="Montserrat" panose="00000500000000000000" pitchFamily="50" charset="0"/>
                <a:sym typeface="Wingdings" pitchFamily="2" charset="2"/>
              </a:rPr>
              <a:t>Estimulación.</a:t>
            </a:r>
          </a:p>
        </p:txBody>
      </p:sp>
      <p:cxnSp>
        <p:nvCxnSpPr>
          <p:cNvPr id="22" name="28 Conector angular"/>
          <p:cNvCxnSpPr>
            <a:cxnSpLocks/>
            <a:stCxn id="21" idx="2"/>
          </p:cNvCxnSpPr>
          <p:nvPr/>
        </p:nvCxnSpPr>
        <p:spPr>
          <a:xfrm rot="5400000">
            <a:off x="10444599" y="1751652"/>
            <a:ext cx="789746" cy="421896"/>
          </a:xfrm>
          <a:prstGeom prst="bentConnector3">
            <a:avLst/>
          </a:prstGeom>
          <a:ln>
            <a:solidFill>
              <a:srgbClr val="00AAA7"/>
            </a:solidFill>
            <a:tailEnd type="arrow"/>
          </a:ln>
        </p:spPr>
        <p:style>
          <a:lnRef idx="1">
            <a:schemeClr val="accent1"/>
          </a:lnRef>
          <a:fillRef idx="0">
            <a:schemeClr val="accent1"/>
          </a:fillRef>
          <a:effectRef idx="0">
            <a:schemeClr val="accent1"/>
          </a:effectRef>
          <a:fontRef idx="minor">
            <a:schemeClr val="tx1"/>
          </a:fontRef>
        </p:style>
      </p:cxnSp>
      <p:sp>
        <p:nvSpPr>
          <p:cNvPr id="23" name="34 CuadroTexto"/>
          <p:cNvSpPr txBox="1"/>
          <p:nvPr/>
        </p:nvSpPr>
        <p:spPr>
          <a:xfrm>
            <a:off x="4598736" y="4162506"/>
            <a:ext cx="2463705" cy="1200329"/>
          </a:xfrm>
          <a:prstGeom prst="rect">
            <a:avLst/>
          </a:prstGeom>
          <a:noFill/>
          <a:ln w="25400">
            <a:solidFill>
              <a:srgbClr val="00AAA7"/>
            </a:solidFill>
          </a:ln>
        </p:spPr>
        <p:txBody>
          <a:bodyPr wrap="square" rtlCol="0">
            <a:spAutoFit/>
          </a:bodyPr>
          <a:lstStyle/>
          <a:p>
            <a:pPr marL="285750" indent="-285750">
              <a:buFont typeface="Arial" panose="020B0604020202020204" pitchFamily="34" charset="0"/>
              <a:buChar char="•"/>
            </a:pPr>
            <a:r>
              <a:rPr lang="es-CO" dirty="0">
                <a:solidFill>
                  <a:srgbClr val="0B2F51"/>
                </a:solidFill>
                <a:latin typeface="Montserrat" panose="00000500000000000000" pitchFamily="50" charset="0"/>
                <a:sym typeface="Wingdings" pitchFamily="2" charset="2"/>
              </a:rPr>
              <a:t>Positivo.</a:t>
            </a:r>
          </a:p>
          <a:p>
            <a:pPr marL="285750" indent="-285750">
              <a:buFont typeface="Arial" panose="020B0604020202020204" pitchFamily="34" charset="0"/>
              <a:buChar char="•"/>
            </a:pPr>
            <a:r>
              <a:rPr lang="es-CO" dirty="0">
                <a:solidFill>
                  <a:srgbClr val="0B2F51"/>
                </a:solidFill>
                <a:latin typeface="Montserrat" panose="00000500000000000000" pitchFamily="50" charset="0"/>
                <a:sym typeface="Wingdings" pitchFamily="2" charset="2"/>
              </a:rPr>
              <a:t>Negativo.</a:t>
            </a:r>
          </a:p>
          <a:p>
            <a:pPr marL="285750" indent="-285750">
              <a:buFont typeface="Arial" panose="020B0604020202020204" pitchFamily="34" charset="0"/>
              <a:buChar char="•"/>
            </a:pPr>
            <a:r>
              <a:rPr lang="es-CO" dirty="0">
                <a:solidFill>
                  <a:srgbClr val="0B2F51"/>
                </a:solidFill>
                <a:latin typeface="Montserrat" panose="00000500000000000000" pitchFamily="50" charset="0"/>
                <a:sym typeface="Wingdings" pitchFamily="2" charset="2"/>
              </a:rPr>
              <a:t>Equivoco.</a:t>
            </a:r>
          </a:p>
          <a:p>
            <a:pPr marL="285750" indent="-285750">
              <a:buFont typeface="Arial" panose="020B0604020202020204" pitchFamily="34" charset="0"/>
              <a:buChar char="•"/>
            </a:pPr>
            <a:r>
              <a:rPr lang="es-CO" dirty="0">
                <a:solidFill>
                  <a:srgbClr val="0B2F51"/>
                </a:solidFill>
                <a:latin typeface="Montserrat" panose="00000500000000000000" pitchFamily="50" charset="0"/>
                <a:sym typeface="Wingdings" pitchFamily="2" charset="2"/>
              </a:rPr>
              <a:t>Insatisfactorio.</a:t>
            </a:r>
          </a:p>
        </p:txBody>
      </p:sp>
      <p:cxnSp>
        <p:nvCxnSpPr>
          <p:cNvPr id="24" name="33 Conector recto"/>
          <p:cNvCxnSpPr>
            <a:stCxn id="20" idx="1"/>
          </p:cNvCxnSpPr>
          <p:nvPr/>
        </p:nvCxnSpPr>
        <p:spPr>
          <a:xfrm flipH="1">
            <a:off x="7066143" y="5037475"/>
            <a:ext cx="478574" cy="15389"/>
          </a:xfrm>
          <a:prstGeom prst="line">
            <a:avLst/>
          </a:prstGeom>
          <a:ln>
            <a:solidFill>
              <a:srgbClr val="00AAA7"/>
            </a:solidFill>
          </a:ln>
        </p:spPr>
        <p:style>
          <a:lnRef idx="1">
            <a:schemeClr val="accent1"/>
          </a:lnRef>
          <a:fillRef idx="0">
            <a:schemeClr val="accent1"/>
          </a:fillRef>
          <a:effectRef idx="0">
            <a:schemeClr val="accent1"/>
          </a:effectRef>
          <a:fontRef idx="minor">
            <a:schemeClr val="tx1"/>
          </a:fontRef>
        </p:style>
      </p:cxnSp>
      <p:sp>
        <p:nvSpPr>
          <p:cNvPr id="25" name="37 CuadroTexto"/>
          <p:cNvSpPr txBox="1"/>
          <p:nvPr/>
        </p:nvSpPr>
        <p:spPr>
          <a:xfrm>
            <a:off x="4074078" y="2357473"/>
            <a:ext cx="3053689" cy="646331"/>
          </a:xfrm>
          <a:prstGeom prst="rect">
            <a:avLst/>
          </a:prstGeom>
          <a:noFill/>
          <a:ln w="25400">
            <a:solidFill>
              <a:srgbClr val="00AAA7"/>
            </a:solidFill>
          </a:ln>
        </p:spPr>
        <p:txBody>
          <a:bodyPr wrap="square" rtlCol="0">
            <a:spAutoFit/>
          </a:bodyPr>
          <a:lstStyle/>
          <a:p>
            <a:pPr algn="ctr"/>
            <a:r>
              <a:rPr lang="es-CO" dirty="0">
                <a:solidFill>
                  <a:srgbClr val="0B2F51"/>
                </a:solidFill>
                <a:latin typeface="Montserrat" panose="00000500000000000000" pitchFamily="50" charset="0"/>
                <a:sym typeface="Wingdings" pitchFamily="2" charset="2"/>
              </a:rPr>
              <a:t>La FCF acelera temporalmente.</a:t>
            </a:r>
          </a:p>
        </p:txBody>
      </p:sp>
      <p:cxnSp>
        <p:nvCxnSpPr>
          <p:cNvPr id="26" name="36 Conector recto"/>
          <p:cNvCxnSpPr>
            <a:stCxn id="6" idx="2"/>
            <a:endCxn id="25" idx="0"/>
          </p:cNvCxnSpPr>
          <p:nvPr/>
        </p:nvCxnSpPr>
        <p:spPr>
          <a:xfrm>
            <a:off x="5599902" y="1964806"/>
            <a:ext cx="1021" cy="392667"/>
          </a:xfrm>
          <a:prstGeom prst="line">
            <a:avLst/>
          </a:prstGeom>
          <a:ln>
            <a:solidFill>
              <a:srgbClr val="00AAA7"/>
            </a:solidFill>
          </a:ln>
        </p:spPr>
        <p:style>
          <a:lnRef idx="1">
            <a:schemeClr val="accent1"/>
          </a:lnRef>
          <a:fillRef idx="0">
            <a:schemeClr val="accent1"/>
          </a:fillRef>
          <a:effectRef idx="0">
            <a:schemeClr val="accent1"/>
          </a:effectRef>
          <a:fontRef idx="minor">
            <a:schemeClr val="tx1"/>
          </a:fontRef>
        </p:style>
      </p:cxnSp>
      <p:sp>
        <p:nvSpPr>
          <p:cNvPr id="27" name="40 CuadroTexto"/>
          <p:cNvSpPr txBox="1"/>
          <p:nvPr/>
        </p:nvSpPr>
        <p:spPr>
          <a:xfrm>
            <a:off x="3516610" y="3373137"/>
            <a:ext cx="1385593" cy="369332"/>
          </a:xfrm>
          <a:prstGeom prst="rect">
            <a:avLst/>
          </a:prstGeom>
          <a:noFill/>
          <a:ln w="25400">
            <a:solidFill>
              <a:srgbClr val="00AAA7"/>
            </a:solidFill>
          </a:ln>
        </p:spPr>
        <p:txBody>
          <a:bodyPr wrap="square" rtlCol="0">
            <a:spAutoFit/>
          </a:bodyPr>
          <a:lstStyle/>
          <a:p>
            <a:pPr algn="ctr"/>
            <a:r>
              <a:rPr lang="es-CO" dirty="0">
                <a:solidFill>
                  <a:srgbClr val="0B2F51"/>
                </a:solidFill>
                <a:latin typeface="Montserrat" panose="00000500000000000000" pitchFamily="50" charset="0"/>
                <a:sym typeface="Wingdings" pitchFamily="2" charset="2"/>
              </a:rPr>
              <a:t>Reactivo.</a:t>
            </a:r>
          </a:p>
        </p:txBody>
      </p:sp>
      <p:sp>
        <p:nvSpPr>
          <p:cNvPr id="28" name="41 CuadroTexto"/>
          <p:cNvSpPr txBox="1"/>
          <p:nvPr/>
        </p:nvSpPr>
        <p:spPr>
          <a:xfrm>
            <a:off x="5323616" y="3373137"/>
            <a:ext cx="1820193" cy="369332"/>
          </a:xfrm>
          <a:prstGeom prst="rect">
            <a:avLst/>
          </a:prstGeom>
          <a:noFill/>
          <a:ln w="25400">
            <a:solidFill>
              <a:srgbClr val="00AAA7"/>
            </a:solidFill>
          </a:ln>
        </p:spPr>
        <p:txBody>
          <a:bodyPr wrap="square" rtlCol="0">
            <a:spAutoFit/>
          </a:bodyPr>
          <a:lstStyle/>
          <a:p>
            <a:pPr algn="ctr"/>
            <a:r>
              <a:rPr lang="es-CO" dirty="0">
                <a:solidFill>
                  <a:srgbClr val="0B2F51"/>
                </a:solidFill>
                <a:latin typeface="Montserrat" panose="00000500000000000000" pitchFamily="50" charset="0"/>
                <a:sym typeface="Wingdings" pitchFamily="2" charset="2"/>
              </a:rPr>
              <a:t>No reactivo.</a:t>
            </a:r>
          </a:p>
        </p:txBody>
      </p:sp>
      <p:cxnSp>
        <p:nvCxnSpPr>
          <p:cNvPr id="29" name="39 Conector recto"/>
          <p:cNvCxnSpPr>
            <a:stCxn id="25" idx="2"/>
          </p:cNvCxnSpPr>
          <p:nvPr/>
        </p:nvCxnSpPr>
        <p:spPr>
          <a:xfrm>
            <a:off x="5600923" y="3003804"/>
            <a:ext cx="628633" cy="369333"/>
          </a:xfrm>
          <a:prstGeom prst="line">
            <a:avLst/>
          </a:prstGeom>
          <a:ln>
            <a:solidFill>
              <a:srgbClr val="00AAA7"/>
            </a:solidFill>
          </a:ln>
        </p:spPr>
        <p:style>
          <a:lnRef idx="1">
            <a:schemeClr val="accent1"/>
          </a:lnRef>
          <a:fillRef idx="0">
            <a:schemeClr val="accent1"/>
          </a:fillRef>
          <a:effectRef idx="0">
            <a:schemeClr val="accent1"/>
          </a:effectRef>
          <a:fontRef idx="minor">
            <a:schemeClr val="tx1"/>
          </a:fontRef>
        </p:style>
      </p:cxnSp>
      <p:cxnSp>
        <p:nvCxnSpPr>
          <p:cNvPr id="30" name="43 Conector recto"/>
          <p:cNvCxnSpPr>
            <a:stCxn id="25" idx="2"/>
            <a:endCxn id="27" idx="0"/>
          </p:cNvCxnSpPr>
          <p:nvPr/>
        </p:nvCxnSpPr>
        <p:spPr>
          <a:xfrm flipH="1">
            <a:off x="4209407" y="3003804"/>
            <a:ext cx="1391516" cy="369333"/>
          </a:xfrm>
          <a:prstGeom prst="line">
            <a:avLst/>
          </a:prstGeom>
          <a:ln>
            <a:solidFill>
              <a:srgbClr val="00AAA7"/>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71847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par>
                                <p:cTn id="8" presetID="10" presetClass="entr" presetSubtype="0" fill="hold" nodeType="withEffect">
                                  <p:stCondLst>
                                    <p:cond delay="0"/>
                                  </p:stCondLst>
                                  <p:childTnLst>
                                    <p:set>
                                      <p:cBhvr>
                                        <p:cTn id="9" dur="1" fill="hold">
                                          <p:stCondLst>
                                            <p:cond delay="0"/>
                                          </p:stCondLst>
                                        </p:cTn>
                                        <p:tgtEl>
                                          <p:spTgt spid="10"/>
                                        </p:tgtEl>
                                        <p:attrNameLst>
                                          <p:attrName>style.visibility</p:attrName>
                                        </p:attrNameLst>
                                      </p:cBhvr>
                                      <p:to>
                                        <p:strVal val="visible"/>
                                      </p:to>
                                    </p:set>
                                    <p:animEffect transition="in" filter="fade">
                                      <p:cBhvr>
                                        <p:cTn id="10" dur="500"/>
                                        <p:tgtEl>
                                          <p:spTgt spid="10"/>
                                        </p:tgtEl>
                                      </p:cBhvr>
                                    </p:animEffect>
                                  </p:childTnLst>
                                </p:cTn>
                              </p:par>
                              <p:par>
                                <p:cTn id="11" presetID="10" presetClass="entr" presetSubtype="0" fill="hold" nodeType="with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fade">
                                      <p:cBhvr>
                                        <p:cTn id="13" dur="500"/>
                                        <p:tgtEl>
                                          <p:spTgt spid="9"/>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6"/>
                                        </p:tgtEl>
                                        <p:attrNameLst>
                                          <p:attrName>style.visibility</p:attrName>
                                        </p:attrNameLst>
                                      </p:cBhvr>
                                      <p:to>
                                        <p:strVal val="visible"/>
                                      </p:to>
                                    </p:set>
                                    <p:animEffect transition="in" filter="fade">
                                      <p:cBhvr>
                                        <p:cTn id="16" dur="500"/>
                                        <p:tgtEl>
                                          <p:spTgt spid="6"/>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fade">
                                      <p:cBhvr>
                                        <p:cTn id="19" dur="500"/>
                                        <p:tgtEl>
                                          <p:spTgt spid="7"/>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nodeType="clickEffect">
                                  <p:stCondLst>
                                    <p:cond delay="0"/>
                                  </p:stCondLst>
                                  <p:childTnLst>
                                    <p:set>
                                      <p:cBhvr>
                                        <p:cTn id="23" dur="1" fill="hold">
                                          <p:stCondLst>
                                            <p:cond delay="0"/>
                                          </p:stCondLst>
                                        </p:cTn>
                                        <p:tgtEl>
                                          <p:spTgt spid="12"/>
                                        </p:tgtEl>
                                        <p:attrNameLst>
                                          <p:attrName>style.visibility</p:attrName>
                                        </p:attrNameLst>
                                      </p:cBhvr>
                                      <p:to>
                                        <p:strVal val="visible"/>
                                      </p:to>
                                    </p:set>
                                    <p:animEffect transition="in" filter="fade">
                                      <p:cBhvr>
                                        <p:cTn id="24" dur="500"/>
                                        <p:tgtEl>
                                          <p:spTgt spid="12"/>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11"/>
                                        </p:tgtEl>
                                        <p:attrNameLst>
                                          <p:attrName>style.visibility</p:attrName>
                                        </p:attrNameLst>
                                      </p:cBhvr>
                                      <p:to>
                                        <p:strVal val="visible"/>
                                      </p:to>
                                    </p:set>
                                    <p:animEffect transition="in" filter="fade">
                                      <p:cBhvr>
                                        <p:cTn id="27" dur="500"/>
                                        <p:tgtEl>
                                          <p:spTgt spid="11"/>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21"/>
                                        </p:tgtEl>
                                        <p:attrNameLst>
                                          <p:attrName>style.visibility</p:attrName>
                                        </p:attrNameLst>
                                      </p:cBhvr>
                                      <p:to>
                                        <p:strVal val="visible"/>
                                      </p:to>
                                    </p:set>
                                    <p:animEffect transition="in" filter="fade">
                                      <p:cBhvr>
                                        <p:cTn id="32" dur="500"/>
                                        <p:tgtEl>
                                          <p:spTgt spid="21"/>
                                        </p:tgtEl>
                                      </p:cBhvr>
                                    </p:animEffect>
                                  </p:childTnLst>
                                </p:cTn>
                              </p:par>
                              <p:par>
                                <p:cTn id="33" presetID="10" presetClass="entr" presetSubtype="0" fill="hold" nodeType="withEffect">
                                  <p:stCondLst>
                                    <p:cond delay="0"/>
                                  </p:stCondLst>
                                  <p:childTnLst>
                                    <p:set>
                                      <p:cBhvr>
                                        <p:cTn id="34" dur="1" fill="hold">
                                          <p:stCondLst>
                                            <p:cond delay="0"/>
                                          </p:stCondLst>
                                        </p:cTn>
                                        <p:tgtEl>
                                          <p:spTgt spid="22"/>
                                        </p:tgtEl>
                                        <p:attrNameLst>
                                          <p:attrName>style.visibility</p:attrName>
                                        </p:attrNameLst>
                                      </p:cBhvr>
                                      <p:to>
                                        <p:strVal val="visible"/>
                                      </p:to>
                                    </p:set>
                                    <p:animEffect transition="in" filter="fade">
                                      <p:cBhvr>
                                        <p:cTn id="35" dur="500"/>
                                        <p:tgtEl>
                                          <p:spTgt spid="22"/>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nodeType="clickEffect">
                                  <p:stCondLst>
                                    <p:cond delay="0"/>
                                  </p:stCondLst>
                                  <p:childTnLst>
                                    <p:set>
                                      <p:cBhvr>
                                        <p:cTn id="39" dur="1" fill="hold">
                                          <p:stCondLst>
                                            <p:cond delay="0"/>
                                          </p:stCondLst>
                                        </p:cTn>
                                        <p:tgtEl>
                                          <p:spTgt spid="15"/>
                                        </p:tgtEl>
                                        <p:attrNameLst>
                                          <p:attrName>style.visibility</p:attrName>
                                        </p:attrNameLst>
                                      </p:cBhvr>
                                      <p:to>
                                        <p:strVal val="visible"/>
                                      </p:to>
                                    </p:set>
                                    <p:animEffect transition="in" filter="fade">
                                      <p:cBhvr>
                                        <p:cTn id="40" dur="500"/>
                                        <p:tgtEl>
                                          <p:spTgt spid="15"/>
                                        </p:tgtEl>
                                      </p:cBhvr>
                                    </p:animEffect>
                                  </p:childTnLst>
                                </p:cTn>
                              </p:par>
                              <p:par>
                                <p:cTn id="41" presetID="10" presetClass="entr" presetSubtype="0" fill="hold" nodeType="withEffect">
                                  <p:stCondLst>
                                    <p:cond delay="0"/>
                                  </p:stCondLst>
                                  <p:childTnLst>
                                    <p:set>
                                      <p:cBhvr>
                                        <p:cTn id="42" dur="1" fill="hold">
                                          <p:stCondLst>
                                            <p:cond delay="0"/>
                                          </p:stCondLst>
                                        </p:cTn>
                                        <p:tgtEl>
                                          <p:spTgt spid="16"/>
                                        </p:tgtEl>
                                        <p:attrNameLst>
                                          <p:attrName>style.visibility</p:attrName>
                                        </p:attrNameLst>
                                      </p:cBhvr>
                                      <p:to>
                                        <p:strVal val="visible"/>
                                      </p:to>
                                    </p:set>
                                    <p:animEffect transition="in" filter="fade">
                                      <p:cBhvr>
                                        <p:cTn id="43" dur="500"/>
                                        <p:tgtEl>
                                          <p:spTgt spid="16"/>
                                        </p:tgtEl>
                                      </p:cBhvr>
                                    </p:animEffect>
                                  </p:childTnLst>
                                </p:cTn>
                              </p:par>
                              <p:par>
                                <p:cTn id="44" presetID="10" presetClass="entr" presetSubtype="0" fill="hold" nodeType="withEffect">
                                  <p:stCondLst>
                                    <p:cond delay="0"/>
                                  </p:stCondLst>
                                  <p:childTnLst>
                                    <p:set>
                                      <p:cBhvr>
                                        <p:cTn id="45" dur="1" fill="hold">
                                          <p:stCondLst>
                                            <p:cond delay="0"/>
                                          </p:stCondLst>
                                        </p:cTn>
                                        <p:tgtEl>
                                          <p:spTgt spid="17"/>
                                        </p:tgtEl>
                                        <p:attrNameLst>
                                          <p:attrName>style.visibility</p:attrName>
                                        </p:attrNameLst>
                                      </p:cBhvr>
                                      <p:to>
                                        <p:strVal val="visible"/>
                                      </p:to>
                                    </p:set>
                                    <p:animEffect transition="in" filter="fade">
                                      <p:cBhvr>
                                        <p:cTn id="46" dur="500"/>
                                        <p:tgtEl>
                                          <p:spTgt spid="17"/>
                                        </p:tgtEl>
                                      </p:cBhvr>
                                    </p:animEffect>
                                  </p:childTnLst>
                                </p:cTn>
                              </p:par>
                              <p:par>
                                <p:cTn id="47" presetID="10" presetClass="entr" presetSubtype="0" fill="hold" grpId="0" nodeType="withEffect">
                                  <p:stCondLst>
                                    <p:cond delay="0"/>
                                  </p:stCondLst>
                                  <p:childTnLst>
                                    <p:set>
                                      <p:cBhvr>
                                        <p:cTn id="48" dur="1" fill="hold">
                                          <p:stCondLst>
                                            <p:cond delay="0"/>
                                          </p:stCondLst>
                                        </p:cTn>
                                        <p:tgtEl>
                                          <p:spTgt spid="13"/>
                                        </p:tgtEl>
                                        <p:attrNameLst>
                                          <p:attrName>style.visibility</p:attrName>
                                        </p:attrNameLst>
                                      </p:cBhvr>
                                      <p:to>
                                        <p:strVal val="visible"/>
                                      </p:to>
                                    </p:set>
                                    <p:animEffect transition="in" filter="fade">
                                      <p:cBhvr>
                                        <p:cTn id="49" dur="500"/>
                                        <p:tgtEl>
                                          <p:spTgt spid="13"/>
                                        </p:tgtEl>
                                      </p:cBhvr>
                                    </p:animEffect>
                                  </p:childTnLst>
                                </p:cTn>
                              </p:par>
                              <p:par>
                                <p:cTn id="50" presetID="10" presetClass="entr" presetSubtype="0" fill="hold" grpId="0" nodeType="withEffect">
                                  <p:stCondLst>
                                    <p:cond delay="0"/>
                                  </p:stCondLst>
                                  <p:childTnLst>
                                    <p:set>
                                      <p:cBhvr>
                                        <p:cTn id="51" dur="1" fill="hold">
                                          <p:stCondLst>
                                            <p:cond delay="0"/>
                                          </p:stCondLst>
                                        </p:cTn>
                                        <p:tgtEl>
                                          <p:spTgt spid="14"/>
                                        </p:tgtEl>
                                        <p:attrNameLst>
                                          <p:attrName>style.visibility</p:attrName>
                                        </p:attrNameLst>
                                      </p:cBhvr>
                                      <p:to>
                                        <p:strVal val="visible"/>
                                      </p:to>
                                    </p:set>
                                    <p:animEffect transition="in" filter="fade">
                                      <p:cBhvr>
                                        <p:cTn id="52" dur="500"/>
                                        <p:tgtEl>
                                          <p:spTgt spid="14"/>
                                        </p:tgtEl>
                                      </p:cBhvr>
                                    </p:animEffect>
                                  </p:childTnLst>
                                </p:cTn>
                              </p:par>
                              <p:par>
                                <p:cTn id="53" presetID="10" presetClass="entr" presetSubtype="0" fill="hold" nodeType="withEffect">
                                  <p:stCondLst>
                                    <p:cond delay="0"/>
                                  </p:stCondLst>
                                  <p:childTnLst>
                                    <p:set>
                                      <p:cBhvr>
                                        <p:cTn id="54" dur="1" fill="hold">
                                          <p:stCondLst>
                                            <p:cond delay="0"/>
                                          </p:stCondLst>
                                        </p:cTn>
                                        <p:tgtEl>
                                          <p:spTgt spid="19"/>
                                        </p:tgtEl>
                                        <p:attrNameLst>
                                          <p:attrName>style.visibility</p:attrName>
                                        </p:attrNameLst>
                                      </p:cBhvr>
                                      <p:to>
                                        <p:strVal val="visible"/>
                                      </p:to>
                                    </p:set>
                                    <p:animEffect transition="in" filter="fade">
                                      <p:cBhvr>
                                        <p:cTn id="55" dur="500"/>
                                        <p:tgtEl>
                                          <p:spTgt spid="19"/>
                                        </p:tgtEl>
                                      </p:cBhvr>
                                    </p:animEffect>
                                  </p:childTnLst>
                                </p:cTn>
                              </p:par>
                              <p:par>
                                <p:cTn id="56" presetID="10" presetClass="entr" presetSubtype="0" fill="hold" nodeType="withEffect">
                                  <p:stCondLst>
                                    <p:cond delay="0"/>
                                  </p:stCondLst>
                                  <p:childTnLst>
                                    <p:set>
                                      <p:cBhvr>
                                        <p:cTn id="57" dur="1" fill="hold">
                                          <p:stCondLst>
                                            <p:cond delay="0"/>
                                          </p:stCondLst>
                                        </p:cTn>
                                        <p:tgtEl>
                                          <p:spTgt spid="18"/>
                                        </p:tgtEl>
                                        <p:attrNameLst>
                                          <p:attrName>style.visibility</p:attrName>
                                        </p:attrNameLst>
                                      </p:cBhvr>
                                      <p:to>
                                        <p:strVal val="visible"/>
                                      </p:to>
                                    </p:set>
                                    <p:animEffect transition="in" filter="fade">
                                      <p:cBhvr>
                                        <p:cTn id="58" dur="500"/>
                                        <p:tgtEl>
                                          <p:spTgt spid="18"/>
                                        </p:tgtEl>
                                      </p:cBhvr>
                                    </p:animEffect>
                                  </p:childTnLst>
                                </p:cTn>
                              </p:par>
                              <p:par>
                                <p:cTn id="59" presetID="10" presetClass="entr" presetSubtype="0" fill="hold" grpId="0" nodeType="withEffect">
                                  <p:stCondLst>
                                    <p:cond delay="0"/>
                                  </p:stCondLst>
                                  <p:childTnLst>
                                    <p:set>
                                      <p:cBhvr>
                                        <p:cTn id="60" dur="1" fill="hold">
                                          <p:stCondLst>
                                            <p:cond delay="0"/>
                                          </p:stCondLst>
                                        </p:cTn>
                                        <p:tgtEl>
                                          <p:spTgt spid="20"/>
                                        </p:tgtEl>
                                        <p:attrNameLst>
                                          <p:attrName>style.visibility</p:attrName>
                                        </p:attrNameLst>
                                      </p:cBhvr>
                                      <p:to>
                                        <p:strVal val="visible"/>
                                      </p:to>
                                    </p:set>
                                    <p:animEffect transition="in" filter="fade">
                                      <p:cBhvr>
                                        <p:cTn id="61" dur="500"/>
                                        <p:tgtEl>
                                          <p:spTgt spid="20"/>
                                        </p:tgtEl>
                                      </p:cBhvr>
                                    </p:animEffect>
                                  </p:childTnLst>
                                </p:cTn>
                              </p:par>
                            </p:childTnLst>
                          </p:cTn>
                        </p:par>
                      </p:childTnLst>
                    </p:cTn>
                  </p:par>
                  <p:par>
                    <p:cTn id="62" fill="hold">
                      <p:stCondLst>
                        <p:cond delay="indefinite"/>
                      </p:stCondLst>
                      <p:childTnLst>
                        <p:par>
                          <p:cTn id="63" fill="hold">
                            <p:stCondLst>
                              <p:cond delay="0"/>
                            </p:stCondLst>
                            <p:childTnLst>
                              <p:par>
                                <p:cTn id="64" presetID="10" presetClass="entr" presetSubtype="0" fill="hold" nodeType="clickEffect">
                                  <p:stCondLst>
                                    <p:cond delay="0"/>
                                  </p:stCondLst>
                                  <p:childTnLst>
                                    <p:set>
                                      <p:cBhvr>
                                        <p:cTn id="65" dur="1" fill="hold">
                                          <p:stCondLst>
                                            <p:cond delay="0"/>
                                          </p:stCondLst>
                                        </p:cTn>
                                        <p:tgtEl>
                                          <p:spTgt spid="24"/>
                                        </p:tgtEl>
                                        <p:attrNameLst>
                                          <p:attrName>style.visibility</p:attrName>
                                        </p:attrNameLst>
                                      </p:cBhvr>
                                      <p:to>
                                        <p:strVal val="visible"/>
                                      </p:to>
                                    </p:set>
                                    <p:animEffect transition="in" filter="fade">
                                      <p:cBhvr>
                                        <p:cTn id="66" dur="500"/>
                                        <p:tgtEl>
                                          <p:spTgt spid="24"/>
                                        </p:tgtEl>
                                      </p:cBhvr>
                                    </p:animEffect>
                                  </p:childTnLst>
                                </p:cTn>
                              </p:par>
                              <p:par>
                                <p:cTn id="67" presetID="10" presetClass="entr" presetSubtype="0" fill="hold" grpId="0" nodeType="withEffect">
                                  <p:stCondLst>
                                    <p:cond delay="0"/>
                                  </p:stCondLst>
                                  <p:childTnLst>
                                    <p:set>
                                      <p:cBhvr>
                                        <p:cTn id="68" dur="1" fill="hold">
                                          <p:stCondLst>
                                            <p:cond delay="0"/>
                                          </p:stCondLst>
                                        </p:cTn>
                                        <p:tgtEl>
                                          <p:spTgt spid="23"/>
                                        </p:tgtEl>
                                        <p:attrNameLst>
                                          <p:attrName>style.visibility</p:attrName>
                                        </p:attrNameLst>
                                      </p:cBhvr>
                                      <p:to>
                                        <p:strVal val="visible"/>
                                      </p:to>
                                    </p:set>
                                    <p:animEffect transition="in" filter="fade">
                                      <p:cBhvr>
                                        <p:cTn id="69" dur="500"/>
                                        <p:tgtEl>
                                          <p:spTgt spid="23"/>
                                        </p:tgtEl>
                                      </p:cBhvr>
                                    </p:animEffect>
                                  </p:childTnLst>
                                </p:cTn>
                              </p:par>
                            </p:childTnLst>
                          </p:cTn>
                        </p:par>
                      </p:childTnLst>
                    </p:cTn>
                  </p:par>
                  <p:par>
                    <p:cTn id="70" fill="hold">
                      <p:stCondLst>
                        <p:cond delay="indefinite"/>
                      </p:stCondLst>
                      <p:childTnLst>
                        <p:par>
                          <p:cTn id="71" fill="hold">
                            <p:stCondLst>
                              <p:cond delay="0"/>
                            </p:stCondLst>
                            <p:childTnLst>
                              <p:par>
                                <p:cTn id="72" presetID="10" presetClass="exit" presetSubtype="0" fill="hold" nodeType="clickEffect">
                                  <p:stCondLst>
                                    <p:cond delay="0"/>
                                  </p:stCondLst>
                                  <p:childTnLst>
                                    <p:animEffect transition="out" filter="fade">
                                      <p:cBhvr>
                                        <p:cTn id="73" dur="500"/>
                                        <p:tgtEl>
                                          <p:spTgt spid="12"/>
                                        </p:tgtEl>
                                      </p:cBhvr>
                                    </p:animEffect>
                                    <p:set>
                                      <p:cBhvr>
                                        <p:cTn id="74" dur="1" fill="hold">
                                          <p:stCondLst>
                                            <p:cond delay="499"/>
                                          </p:stCondLst>
                                        </p:cTn>
                                        <p:tgtEl>
                                          <p:spTgt spid="12"/>
                                        </p:tgtEl>
                                        <p:attrNameLst>
                                          <p:attrName>style.visibility</p:attrName>
                                        </p:attrNameLst>
                                      </p:cBhvr>
                                      <p:to>
                                        <p:strVal val="hidden"/>
                                      </p:to>
                                    </p:set>
                                  </p:childTnLst>
                                </p:cTn>
                              </p:par>
                              <p:par>
                                <p:cTn id="75" presetID="10" presetClass="exit" presetSubtype="0" fill="hold" grpId="1" nodeType="withEffect">
                                  <p:stCondLst>
                                    <p:cond delay="0"/>
                                  </p:stCondLst>
                                  <p:childTnLst>
                                    <p:animEffect transition="out" filter="fade">
                                      <p:cBhvr>
                                        <p:cTn id="76" dur="500"/>
                                        <p:tgtEl>
                                          <p:spTgt spid="11"/>
                                        </p:tgtEl>
                                      </p:cBhvr>
                                    </p:animEffect>
                                    <p:set>
                                      <p:cBhvr>
                                        <p:cTn id="77" dur="1" fill="hold">
                                          <p:stCondLst>
                                            <p:cond delay="499"/>
                                          </p:stCondLst>
                                        </p:cTn>
                                        <p:tgtEl>
                                          <p:spTgt spid="11"/>
                                        </p:tgtEl>
                                        <p:attrNameLst>
                                          <p:attrName>style.visibility</p:attrName>
                                        </p:attrNameLst>
                                      </p:cBhvr>
                                      <p:to>
                                        <p:strVal val="hidden"/>
                                      </p:to>
                                    </p:set>
                                  </p:childTnLst>
                                </p:cTn>
                              </p:par>
                              <p:par>
                                <p:cTn id="78" presetID="10" presetClass="exit" presetSubtype="0" fill="hold" grpId="1" nodeType="withEffect">
                                  <p:stCondLst>
                                    <p:cond delay="0"/>
                                  </p:stCondLst>
                                  <p:childTnLst>
                                    <p:animEffect transition="out" filter="fade">
                                      <p:cBhvr>
                                        <p:cTn id="79" dur="500"/>
                                        <p:tgtEl>
                                          <p:spTgt spid="21"/>
                                        </p:tgtEl>
                                      </p:cBhvr>
                                    </p:animEffect>
                                    <p:set>
                                      <p:cBhvr>
                                        <p:cTn id="80" dur="1" fill="hold">
                                          <p:stCondLst>
                                            <p:cond delay="499"/>
                                          </p:stCondLst>
                                        </p:cTn>
                                        <p:tgtEl>
                                          <p:spTgt spid="21"/>
                                        </p:tgtEl>
                                        <p:attrNameLst>
                                          <p:attrName>style.visibility</p:attrName>
                                        </p:attrNameLst>
                                      </p:cBhvr>
                                      <p:to>
                                        <p:strVal val="hidden"/>
                                      </p:to>
                                    </p:set>
                                  </p:childTnLst>
                                </p:cTn>
                              </p:par>
                              <p:par>
                                <p:cTn id="81" presetID="10" presetClass="exit" presetSubtype="0" fill="hold" nodeType="withEffect">
                                  <p:stCondLst>
                                    <p:cond delay="0"/>
                                  </p:stCondLst>
                                  <p:childTnLst>
                                    <p:animEffect transition="out" filter="fade">
                                      <p:cBhvr>
                                        <p:cTn id="82" dur="500"/>
                                        <p:tgtEl>
                                          <p:spTgt spid="22"/>
                                        </p:tgtEl>
                                      </p:cBhvr>
                                    </p:animEffect>
                                    <p:set>
                                      <p:cBhvr>
                                        <p:cTn id="83" dur="1" fill="hold">
                                          <p:stCondLst>
                                            <p:cond delay="499"/>
                                          </p:stCondLst>
                                        </p:cTn>
                                        <p:tgtEl>
                                          <p:spTgt spid="22"/>
                                        </p:tgtEl>
                                        <p:attrNameLst>
                                          <p:attrName>style.visibility</p:attrName>
                                        </p:attrNameLst>
                                      </p:cBhvr>
                                      <p:to>
                                        <p:strVal val="hidden"/>
                                      </p:to>
                                    </p:set>
                                  </p:childTnLst>
                                </p:cTn>
                              </p:par>
                              <p:par>
                                <p:cTn id="84" presetID="10" presetClass="exit" presetSubtype="0" fill="hold" nodeType="withEffect">
                                  <p:stCondLst>
                                    <p:cond delay="0"/>
                                  </p:stCondLst>
                                  <p:childTnLst>
                                    <p:animEffect transition="out" filter="fade">
                                      <p:cBhvr>
                                        <p:cTn id="85" dur="500"/>
                                        <p:tgtEl>
                                          <p:spTgt spid="15"/>
                                        </p:tgtEl>
                                      </p:cBhvr>
                                    </p:animEffect>
                                    <p:set>
                                      <p:cBhvr>
                                        <p:cTn id="86" dur="1" fill="hold">
                                          <p:stCondLst>
                                            <p:cond delay="499"/>
                                          </p:stCondLst>
                                        </p:cTn>
                                        <p:tgtEl>
                                          <p:spTgt spid="15"/>
                                        </p:tgtEl>
                                        <p:attrNameLst>
                                          <p:attrName>style.visibility</p:attrName>
                                        </p:attrNameLst>
                                      </p:cBhvr>
                                      <p:to>
                                        <p:strVal val="hidden"/>
                                      </p:to>
                                    </p:set>
                                  </p:childTnLst>
                                </p:cTn>
                              </p:par>
                              <p:par>
                                <p:cTn id="87" presetID="10" presetClass="exit" presetSubtype="0" fill="hold" nodeType="withEffect">
                                  <p:stCondLst>
                                    <p:cond delay="0"/>
                                  </p:stCondLst>
                                  <p:childTnLst>
                                    <p:animEffect transition="out" filter="fade">
                                      <p:cBhvr>
                                        <p:cTn id="88" dur="500"/>
                                        <p:tgtEl>
                                          <p:spTgt spid="16"/>
                                        </p:tgtEl>
                                      </p:cBhvr>
                                    </p:animEffect>
                                    <p:set>
                                      <p:cBhvr>
                                        <p:cTn id="89" dur="1" fill="hold">
                                          <p:stCondLst>
                                            <p:cond delay="499"/>
                                          </p:stCondLst>
                                        </p:cTn>
                                        <p:tgtEl>
                                          <p:spTgt spid="16"/>
                                        </p:tgtEl>
                                        <p:attrNameLst>
                                          <p:attrName>style.visibility</p:attrName>
                                        </p:attrNameLst>
                                      </p:cBhvr>
                                      <p:to>
                                        <p:strVal val="hidden"/>
                                      </p:to>
                                    </p:set>
                                  </p:childTnLst>
                                </p:cTn>
                              </p:par>
                              <p:par>
                                <p:cTn id="90" presetID="10" presetClass="exit" presetSubtype="0" fill="hold" nodeType="withEffect">
                                  <p:stCondLst>
                                    <p:cond delay="0"/>
                                  </p:stCondLst>
                                  <p:childTnLst>
                                    <p:animEffect transition="out" filter="fade">
                                      <p:cBhvr>
                                        <p:cTn id="91" dur="500"/>
                                        <p:tgtEl>
                                          <p:spTgt spid="17"/>
                                        </p:tgtEl>
                                      </p:cBhvr>
                                    </p:animEffect>
                                    <p:set>
                                      <p:cBhvr>
                                        <p:cTn id="92" dur="1" fill="hold">
                                          <p:stCondLst>
                                            <p:cond delay="499"/>
                                          </p:stCondLst>
                                        </p:cTn>
                                        <p:tgtEl>
                                          <p:spTgt spid="17"/>
                                        </p:tgtEl>
                                        <p:attrNameLst>
                                          <p:attrName>style.visibility</p:attrName>
                                        </p:attrNameLst>
                                      </p:cBhvr>
                                      <p:to>
                                        <p:strVal val="hidden"/>
                                      </p:to>
                                    </p:set>
                                  </p:childTnLst>
                                </p:cTn>
                              </p:par>
                              <p:par>
                                <p:cTn id="93" presetID="10" presetClass="exit" presetSubtype="0" fill="hold" grpId="1" nodeType="withEffect">
                                  <p:stCondLst>
                                    <p:cond delay="0"/>
                                  </p:stCondLst>
                                  <p:childTnLst>
                                    <p:animEffect transition="out" filter="fade">
                                      <p:cBhvr>
                                        <p:cTn id="94" dur="500"/>
                                        <p:tgtEl>
                                          <p:spTgt spid="13"/>
                                        </p:tgtEl>
                                      </p:cBhvr>
                                    </p:animEffect>
                                    <p:set>
                                      <p:cBhvr>
                                        <p:cTn id="95" dur="1" fill="hold">
                                          <p:stCondLst>
                                            <p:cond delay="499"/>
                                          </p:stCondLst>
                                        </p:cTn>
                                        <p:tgtEl>
                                          <p:spTgt spid="13"/>
                                        </p:tgtEl>
                                        <p:attrNameLst>
                                          <p:attrName>style.visibility</p:attrName>
                                        </p:attrNameLst>
                                      </p:cBhvr>
                                      <p:to>
                                        <p:strVal val="hidden"/>
                                      </p:to>
                                    </p:set>
                                  </p:childTnLst>
                                </p:cTn>
                              </p:par>
                              <p:par>
                                <p:cTn id="96" presetID="10" presetClass="exit" presetSubtype="0" fill="hold" grpId="1" nodeType="withEffect">
                                  <p:stCondLst>
                                    <p:cond delay="0"/>
                                  </p:stCondLst>
                                  <p:childTnLst>
                                    <p:animEffect transition="out" filter="fade">
                                      <p:cBhvr>
                                        <p:cTn id="97" dur="500"/>
                                        <p:tgtEl>
                                          <p:spTgt spid="14"/>
                                        </p:tgtEl>
                                      </p:cBhvr>
                                    </p:animEffect>
                                    <p:set>
                                      <p:cBhvr>
                                        <p:cTn id="98" dur="1" fill="hold">
                                          <p:stCondLst>
                                            <p:cond delay="499"/>
                                          </p:stCondLst>
                                        </p:cTn>
                                        <p:tgtEl>
                                          <p:spTgt spid="14"/>
                                        </p:tgtEl>
                                        <p:attrNameLst>
                                          <p:attrName>style.visibility</p:attrName>
                                        </p:attrNameLst>
                                      </p:cBhvr>
                                      <p:to>
                                        <p:strVal val="hidden"/>
                                      </p:to>
                                    </p:set>
                                  </p:childTnLst>
                                </p:cTn>
                              </p:par>
                              <p:par>
                                <p:cTn id="99" presetID="10" presetClass="exit" presetSubtype="0" fill="hold" nodeType="withEffect">
                                  <p:stCondLst>
                                    <p:cond delay="0"/>
                                  </p:stCondLst>
                                  <p:childTnLst>
                                    <p:animEffect transition="out" filter="fade">
                                      <p:cBhvr>
                                        <p:cTn id="100" dur="500"/>
                                        <p:tgtEl>
                                          <p:spTgt spid="19"/>
                                        </p:tgtEl>
                                      </p:cBhvr>
                                    </p:animEffect>
                                    <p:set>
                                      <p:cBhvr>
                                        <p:cTn id="101" dur="1" fill="hold">
                                          <p:stCondLst>
                                            <p:cond delay="499"/>
                                          </p:stCondLst>
                                        </p:cTn>
                                        <p:tgtEl>
                                          <p:spTgt spid="19"/>
                                        </p:tgtEl>
                                        <p:attrNameLst>
                                          <p:attrName>style.visibility</p:attrName>
                                        </p:attrNameLst>
                                      </p:cBhvr>
                                      <p:to>
                                        <p:strVal val="hidden"/>
                                      </p:to>
                                    </p:set>
                                  </p:childTnLst>
                                </p:cTn>
                              </p:par>
                              <p:par>
                                <p:cTn id="102" presetID="10" presetClass="exit" presetSubtype="0" fill="hold" nodeType="withEffect">
                                  <p:stCondLst>
                                    <p:cond delay="0"/>
                                  </p:stCondLst>
                                  <p:childTnLst>
                                    <p:animEffect transition="out" filter="fade">
                                      <p:cBhvr>
                                        <p:cTn id="103" dur="500"/>
                                        <p:tgtEl>
                                          <p:spTgt spid="18"/>
                                        </p:tgtEl>
                                      </p:cBhvr>
                                    </p:animEffect>
                                    <p:set>
                                      <p:cBhvr>
                                        <p:cTn id="104" dur="1" fill="hold">
                                          <p:stCondLst>
                                            <p:cond delay="499"/>
                                          </p:stCondLst>
                                        </p:cTn>
                                        <p:tgtEl>
                                          <p:spTgt spid="18"/>
                                        </p:tgtEl>
                                        <p:attrNameLst>
                                          <p:attrName>style.visibility</p:attrName>
                                        </p:attrNameLst>
                                      </p:cBhvr>
                                      <p:to>
                                        <p:strVal val="hidden"/>
                                      </p:to>
                                    </p:set>
                                  </p:childTnLst>
                                </p:cTn>
                              </p:par>
                              <p:par>
                                <p:cTn id="105" presetID="10" presetClass="exit" presetSubtype="0" fill="hold" grpId="1" nodeType="withEffect">
                                  <p:stCondLst>
                                    <p:cond delay="0"/>
                                  </p:stCondLst>
                                  <p:childTnLst>
                                    <p:animEffect transition="out" filter="fade">
                                      <p:cBhvr>
                                        <p:cTn id="106" dur="500"/>
                                        <p:tgtEl>
                                          <p:spTgt spid="20"/>
                                        </p:tgtEl>
                                      </p:cBhvr>
                                    </p:animEffect>
                                    <p:set>
                                      <p:cBhvr>
                                        <p:cTn id="107" dur="1" fill="hold">
                                          <p:stCondLst>
                                            <p:cond delay="499"/>
                                          </p:stCondLst>
                                        </p:cTn>
                                        <p:tgtEl>
                                          <p:spTgt spid="20"/>
                                        </p:tgtEl>
                                        <p:attrNameLst>
                                          <p:attrName>style.visibility</p:attrName>
                                        </p:attrNameLst>
                                      </p:cBhvr>
                                      <p:to>
                                        <p:strVal val="hidden"/>
                                      </p:to>
                                    </p:set>
                                  </p:childTnLst>
                                </p:cTn>
                              </p:par>
                              <p:par>
                                <p:cTn id="108" presetID="10" presetClass="exit" presetSubtype="0" fill="hold" nodeType="withEffect">
                                  <p:stCondLst>
                                    <p:cond delay="0"/>
                                  </p:stCondLst>
                                  <p:childTnLst>
                                    <p:animEffect transition="out" filter="fade">
                                      <p:cBhvr>
                                        <p:cTn id="109" dur="500"/>
                                        <p:tgtEl>
                                          <p:spTgt spid="24"/>
                                        </p:tgtEl>
                                      </p:cBhvr>
                                    </p:animEffect>
                                    <p:set>
                                      <p:cBhvr>
                                        <p:cTn id="110" dur="1" fill="hold">
                                          <p:stCondLst>
                                            <p:cond delay="499"/>
                                          </p:stCondLst>
                                        </p:cTn>
                                        <p:tgtEl>
                                          <p:spTgt spid="24"/>
                                        </p:tgtEl>
                                        <p:attrNameLst>
                                          <p:attrName>style.visibility</p:attrName>
                                        </p:attrNameLst>
                                      </p:cBhvr>
                                      <p:to>
                                        <p:strVal val="hidden"/>
                                      </p:to>
                                    </p:set>
                                  </p:childTnLst>
                                </p:cTn>
                              </p:par>
                              <p:par>
                                <p:cTn id="111" presetID="10" presetClass="exit" presetSubtype="0" fill="hold" grpId="1" nodeType="withEffect">
                                  <p:stCondLst>
                                    <p:cond delay="0"/>
                                  </p:stCondLst>
                                  <p:childTnLst>
                                    <p:animEffect transition="out" filter="fade">
                                      <p:cBhvr>
                                        <p:cTn id="112" dur="500"/>
                                        <p:tgtEl>
                                          <p:spTgt spid="23"/>
                                        </p:tgtEl>
                                      </p:cBhvr>
                                    </p:animEffect>
                                    <p:set>
                                      <p:cBhvr>
                                        <p:cTn id="113" dur="1" fill="hold">
                                          <p:stCondLst>
                                            <p:cond delay="499"/>
                                          </p:stCondLst>
                                        </p:cTn>
                                        <p:tgtEl>
                                          <p:spTgt spid="23"/>
                                        </p:tgtEl>
                                        <p:attrNameLst>
                                          <p:attrName>style.visibility</p:attrName>
                                        </p:attrNameLst>
                                      </p:cBhvr>
                                      <p:to>
                                        <p:strVal val="hidden"/>
                                      </p:to>
                                    </p:set>
                                  </p:childTnLst>
                                </p:cTn>
                              </p:par>
                            </p:childTnLst>
                          </p:cTn>
                        </p:par>
                      </p:childTnLst>
                    </p:cTn>
                  </p:par>
                  <p:par>
                    <p:cTn id="114" fill="hold">
                      <p:stCondLst>
                        <p:cond delay="indefinite"/>
                      </p:stCondLst>
                      <p:childTnLst>
                        <p:par>
                          <p:cTn id="115" fill="hold">
                            <p:stCondLst>
                              <p:cond delay="0"/>
                            </p:stCondLst>
                            <p:childTnLst>
                              <p:par>
                                <p:cTn id="116" presetID="10" presetClass="entr" presetSubtype="0" fill="hold" nodeType="clickEffect">
                                  <p:stCondLst>
                                    <p:cond delay="0"/>
                                  </p:stCondLst>
                                  <p:childTnLst>
                                    <p:set>
                                      <p:cBhvr>
                                        <p:cTn id="117" dur="1" fill="hold">
                                          <p:stCondLst>
                                            <p:cond delay="0"/>
                                          </p:stCondLst>
                                        </p:cTn>
                                        <p:tgtEl>
                                          <p:spTgt spid="26"/>
                                        </p:tgtEl>
                                        <p:attrNameLst>
                                          <p:attrName>style.visibility</p:attrName>
                                        </p:attrNameLst>
                                      </p:cBhvr>
                                      <p:to>
                                        <p:strVal val="visible"/>
                                      </p:to>
                                    </p:set>
                                    <p:animEffect transition="in" filter="fade">
                                      <p:cBhvr>
                                        <p:cTn id="118" dur="500"/>
                                        <p:tgtEl>
                                          <p:spTgt spid="26"/>
                                        </p:tgtEl>
                                      </p:cBhvr>
                                    </p:animEffect>
                                  </p:childTnLst>
                                </p:cTn>
                              </p:par>
                              <p:par>
                                <p:cTn id="119" presetID="10" presetClass="entr" presetSubtype="0" fill="hold" grpId="0" nodeType="withEffect">
                                  <p:stCondLst>
                                    <p:cond delay="0"/>
                                  </p:stCondLst>
                                  <p:childTnLst>
                                    <p:set>
                                      <p:cBhvr>
                                        <p:cTn id="120" dur="1" fill="hold">
                                          <p:stCondLst>
                                            <p:cond delay="0"/>
                                          </p:stCondLst>
                                        </p:cTn>
                                        <p:tgtEl>
                                          <p:spTgt spid="25"/>
                                        </p:tgtEl>
                                        <p:attrNameLst>
                                          <p:attrName>style.visibility</p:attrName>
                                        </p:attrNameLst>
                                      </p:cBhvr>
                                      <p:to>
                                        <p:strVal val="visible"/>
                                      </p:to>
                                    </p:set>
                                    <p:animEffect transition="in" filter="fade">
                                      <p:cBhvr>
                                        <p:cTn id="121" dur="500"/>
                                        <p:tgtEl>
                                          <p:spTgt spid="25"/>
                                        </p:tgtEl>
                                      </p:cBhvr>
                                    </p:animEffect>
                                  </p:childTnLst>
                                </p:cTn>
                              </p:par>
                            </p:childTnLst>
                          </p:cTn>
                        </p:par>
                      </p:childTnLst>
                    </p:cTn>
                  </p:par>
                  <p:par>
                    <p:cTn id="122" fill="hold">
                      <p:stCondLst>
                        <p:cond delay="indefinite"/>
                      </p:stCondLst>
                      <p:childTnLst>
                        <p:par>
                          <p:cTn id="123" fill="hold">
                            <p:stCondLst>
                              <p:cond delay="0"/>
                            </p:stCondLst>
                            <p:childTnLst>
                              <p:par>
                                <p:cTn id="124" presetID="10" presetClass="entr" presetSubtype="0" fill="hold" nodeType="clickEffect">
                                  <p:stCondLst>
                                    <p:cond delay="0"/>
                                  </p:stCondLst>
                                  <p:childTnLst>
                                    <p:set>
                                      <p:cBhvr>
                                        <p:cTn id="125" dur="1" fill="hold">
                                          <p:stCondLst>
                                            <p:cond delay="0"/>
                                          </p:stCondLst>
                                        </p:cTn>
                                        <p:tgtEl>
                                          <p:spTgt spid="30"/>
                                        </p:tgtEl>
                                        <p:attrNameLst>
                                          <p:attrName>style.visibility</p:attrName>
                                        </p:attrNameLst>
                                      </p:cBhvr>
                                      <p:to>
                                        <p:strVal val="visible"/>
                                      </p:to>
                                    </p:set>
                                    <p:animEffect transition="in" filter="fade">
                                      <p:cBhvr>
                                        <p:cTn id="126" dur="500"/>
                                        <p:tgtEl>
                                          <p:spTgt spid="30"/>
                                        </p:tgtEl>
                                      </p:cBhvr>
                                    </p:animEffect>
                                  </p:childTnLst>
                                </p:cTn>
                              </p:par>
                              <p:par>
                                <p:cTn id="127" presetID="10" presetClass="entr" presetSubtype="0" fill="hold" nodeType="withEffect">
                                  <p:stCondLst>
                                    <p:cond delay="0"/>
                                  </p:stCondLst>
                                  <p:childTnLst>
                                    <p:set>
                                      <p:cBhvr>
                                        <p:cTn id="128" dur="1" fill="hold">
                                          <p:stCondLst>
                                            <p:cond delay="0"/>
                                          </p:stCondLst>
                                        </p:cTn>
                                        <p:tgtEl>
                                          <p:spTgt spid="29"/>
                                        </p:tgtEl>
                                        <p:attrNameLst>
                                          <p:attrName>style.visibility</p:attrName>
                                        </p:attrNameLst>
                                      </p:cBhvr>
                                      <p:to>
                                        <p:strVal val="visible"/>
                                      </p:to>
                                    </p:set>
                                    <p:animEffect transition="in" filter="fade">
                                      <p:cBhvr>
                                        <p:cTn id="129" dur="500"/>
                                        <p:tgtEl>
                                          <p:spTgt spid="29"/>
                                        </p:tgtEl>
                                      </p:cBhvr>
                                    </p:animEffect>
                                  </p:childTnLst>
                                </p:cTn>
                              </p:par>
                              <p:par>
                                <p:cTn id="130" presetID="10" presetClass="entr" presetSubtype="0" fill="hold" grpId="0" nodeType="withEffect">
                                  <p:stCondLst>
                                    <p:cond delay="0"/>
                                  </p:stCondLst>
                                  <p:childTnLst>
                                    <p:set>
                                      <p:cBhvr>
                                        <p:cTn id="131" dur="1" fill="hold">
                                          <p:stCondLst>
                                            <p:cond delay="0"/>
                                          </p:stCondLst>
                                        </p:cTn>
                                        <p:tgtEl>
                                          <p:spTgt spid="28"/>
                                        </p:tgtEl>
                                        <p:attrNameLst>
                                          <p:attrName>style.visibility</p:attrName>
                                        </p:attrNameLst>
                                      </p:cBhvr>
                                      <p:to>
                                        <p:strVal val="visible"/>
                                      </p:to>
                                    </p:set>
                                    <p:animEffect transition="in" filter="fade">
                                      <p:cBhvr>
                                        <p:cTn id="132" dur="500"/>
                                        <p:tgtEl>
                                          <p:spTgt spid="28"/>
                                        </p:tgtEl>
                                      </p:cBhvr>
                                    </p:animEffect>
                                  </p:childTnLst>
                                </p:cTn>
                              </p:par>
                              <p:par>
                                <p:cTn id="133" presetID="10" presetClass="entr" presetSubtype="0" fill="hold" grpId="0" nodeType="withEffect">
                                  <p:stCondLst>
                                    <p:cond delay="0"/>
                                  </p:stCondLst>
                                  <p:childTnLst>
                                    <p:set>
                                      <p:cBhvr>
                                        <p:cTn id="134" dur="1" fill="hold">
                                          <p:stCondLst>
                                            <p:cond delay="0"/>
                                          </p:stCondLst>
                                        </p:cTn>
                                        <p:tgtEl>
                                          <p:spTgt spid="27"/>
                                        </p:tgtEl>
                                        <p:attrNameLst>
                                          <p:attrName>style.visibility</p:attrName>
                                        </p:attrNameLst>
                                      </p:cBhvr>
                                      <p:to>
                                        <p:strVal val="visible"/>
                                      </p:to>
                                    </p:set>
                                    <p:animEffect transition="in" filter="fade">
                                      <p:cBhvr>
                                        <p:cTn id="135" dur="500"/>
                                        <p:tgtEl>
                                          <p:spTgt spid="27"/>
                                        </p:tgtEl>
                                      </p:cBhvr>
                                    </p:animEffect>
                                  </p:childTnLst>
                                </p:cTn>
                              </p:par>
                            </p:childTnLst>
                          </p:cTn>
                        </p:par>
                      </p:childTnLst>
                    </p:cTn>
                  </p:par>
                  <p:par>
                    <p:cTn id="136" fill="hold">
                      <p:stCondLst>
                        <p:cond delay="indefinite"/>
                      </p:stCondLst>
                      <p:childTnLst>
                        <p:par>
                          <p:cTn id="137" fill="hold">
                            <p:stCondLst>
                              <p:cond delay="0"/>
                            </p:stCondLst>
                            <p:childTnLst>
                              <p:par>
                                <p:cTn id="138" presetID="10" presetClass="exit" presetSubtype="0" fill="hold" nodeType="clickEffect">
                                  <p:stCondLst>
                                    <p:cond delay="0"/>
                                  </p:stCondLst>
                                  <p:childTnLst>
                                    <p:animEffect transition="out" filter="fade">
                                      <p:cBhvr>
                                        <p:cTn id="139" dur="500"/>
                                        <p:tgtEl>
                                          <p:spTgt spid="8"/>
                                        </p:tgtEl>
                                      </p:cBhvr>
                                    </p:animEffect>
                                    <p:set>
                                      <p:cBhvr>
                                        <p:cTn id="140" dur="1" fill="hold">
                                          <p:stCondLst>
                                            <p:cond delay="499"/>
                                          </p:stCondLst>
                                        </p:cTn>
                                        <p:tgtEl>
                                          <p:spTgt spid="8"/>
                                        </p:tgtEl>
                                        <p:attrNameLst>
                                          <p:attrName>style.visibility</p:attrName>
                                        </p:attrNameLst>
                                      </p:cBhvr>
                                      <p:to>
                                        <p:strVal val="hidden"/>
                                      </p:to>
                                    </p:set>
                                  </p:childTnLst>
                                </p:cTn>
                              </p:par>
                              <p:par>
                                <p:cTn id="141" presetID="10" presetClass="exit" presetSubtype="0" fill="hold" nodeType="withEffect">
                                  <p:stCondLst>
                                    <p:cond delay="0"/>
                                  </p:stCondLst>
                                  <p:childTnLst>
                                    <p:animEffect transition="out" filter="fade">
                                      <p:cBhvr>
                                        <p:cTn id="142" dur="500"/>
                                        <p:tgtEl>
                                          <p:spTgt spid="10"/>
                                        </p:tgtEl>
                                      </p:cBhvr>
                                    </p:animEffect>
                                    <p:set>
                                      <p:cBhvr>
                                        <p:cTn id="143" dur="1" fill="hold">
                                          <p:stCondLst>
                                            <p:cond delay="499"/>
                                          </p:stCondLst>
                                        </p:cTn>
                                        <p:tgtEl>
                                          <p:spTgt spid="10"/>
                                        </p:tgtEl>
                                        <p:attrNameLst>
                                          <p:attrName>style.visibility</p:attrName>
                                        </p:attrNameLst>
                                      </p:cBhvr>
                                      <p:to>
                                        <p:strVal val="hidden"/>
                                      </p:to>
                                    </p:set>
                                  </p:childTnLst>
                                </p:cTn>
                              </p:par>
                              <p:par>
                                <p:cTn id="144" presetID="10" presetClass="exit" presetSubtype="0" fill="hold" nodeType="withEffect">
                                  <p:stCondLst>
                                    <p:cond delay="0"/>
                                  </p:stCondLst>
                                  <p:childTnLst>
                                    <p:animEffect transition="out" filter="fade">
                                      <p:cBhvr>
                                        <p:cTn id="145" dur="500"/>
                                        <p:tgtEl>
                                          <p:spTgt spid="9"/>
                                        </p:tgtEl>
                                      </p:cBhvr>
                                    </p:animEffect>
                                    <p:set>
                                      <p:cBhvr>
                                        <p:cTn id="146" dur="1" fill="hold">
                                          <p:stCondLst>
                                            <p:cond delay="499"/>
                                          </p:stCondLst>
                                        </p:cTn>
                                        <p:tgtEl>
                                          <p:spTgt spid="9"/>
                                        </p:tgtEl>
                                        <p:attrNameLst>
                                          <p:attrName>style.visibility</p:attrName>
                                        </p:attrNameLst>
                                      </p:cBhvr>
                                      <p:to>
                                        <p:strVal val="hidden"/>
                                      </p:to>
                                    </p:set>
                                  </p:childTnLst>
                                </p:cTn>
                              </p:par>
                              <p:par>
                                <p:cTn id="147" presetID="10" presetClass="exit" presetSubtype="0" fill="hold" grpId="1" nodeType="withEffect">
                                  <p:stCondLst>
                                    <p:cond delay="0"/>
                                  </p:stCondLst>
                                  <p:childTnLst>
                                    <p:animEffect transition="out" filter="fade">
                                      <p:cBhvr>
                                        <p:cTn id="148" dur="500"/>
                                        <p:tgtEl>
                                          <p:spTgt spid="6"/>
                                        </p:tgtEl>
                                      </p:cBhvr>
                                    </p:animEffect>
                                    <p:set>
                                      <p:cBhvr>
                                        <p:cTn id="149" dur="1" fill="hold">
                                          <p:stCondLst>
                                            <p:cond delay="499"/>
                                          </p:stCondLst>
                                        </p:cTn>
                                        <p:tgtEl>
                                          <p:spTgt spid="6"/>
                                        </p:tgtEl>
                                        <p:attrNameLst>
                                          <p:attrName>style.visibility</p:attrName>
                                        </p:attrNameLst>
                                      </p:cBhvr>
                                      <p:to>
                                        <p:strVal val="hidden"/>
                                      </p:to>
                                    </p:set>
                                  </p:childTnLst>
                                </p:cTn>
                              </p:par>
                              <p:par>
                                <p:cTn id="150" presetID="10" presetClass="exit" presetSubtype="0" fill="hold" grpId="1" nodeType="withEffect">
                                  <p:stCondLst>
                                    <p:cond delay="0"/>
                                  </p:stCondLst>
                                  <p:childTnLst>
                                    <p:animEffect transition="out" filter="fade">
                                      <p:cBhvr>
                                        <p:cTn id="151" dur="500"/>
                                        <p:tgtEl>
                                          <p:spTgt spid="7"/>
                                        </p:tgtEl>
                                      </p:cBhvr>
                                    </p:animEffect>
                                    <p:set>
                                      <p:cBhvr>
                                        <p:cTn id="152" dur="1" fill="hold">
                                          <p:stCondLst>
                                            <p:cond delay="499"/>
                                          </p:stCondLst>
                                        </p:cTn>
                                        <p:tgtEl>
                                          <p:spTgt spid="7"/>
                                        </p:tgtEl>
                                        <p:attrNameLst>
                                          <p:attrName>style.visibility</p:attrName>
                                        </p:attrNameLst>
                                      </p:cBhvr>
                                      <p:to>
                                        <p:strVal val="hidden"/>
                                      </p:to>
                                    </p:set>
                                  </p:childTnLst>
                                </p:cTn>
                              </p:par>
                              <p:par>
                                <p:cTn id="153" presetID="10" presetClass="exit" presetSubtype="0" fill="hold" nodeType="withEffect">
                                  <p:stCondLst>
                                    <p:cond delay="0"/>
                                  </p:stCondLst>
                                  <p:childTnLst>
                                    <p:animEffect transition="out" filter="fade">
                                      <p:cBhvr>
                                        <p:cTn id="154" dur="500"/>
                                        <p:tgtEl>
                                          <p:spTgt spid="26"/>
                                        </p:tgtEl>
                                      </p:cBhvr>
                                    </p:animEffect>
                                    <p:set>
                                      <p:cBhvr>
                                        <p:cTn id="155" dur="1" fill="hold">
                                          <p:stCondLst>
                                            <p:cond delay="499"/>
                                          </p:stCondLst>
                                        </p:cTn>
                                        <p:tgtEl>
                                          <p:spTgt spid="26"/>
                                        </p:tgtEl>
                                        <p:attrNameLst>
                                          <p:attrName>style.visibility</p:attrName>
                                        </p:attrNameLst>
                                      </p:cBhvr>
                                      <p:to>
                                        <p:strVal val="hidden"/>
                                      </p:to>
                                    </p:set>
                                  </p:childTnLst>
                                </p:cTn>
                              </p:par>
                              <p:par>
                                <p:cTn id="156" presetID="10" presetClass="exit" presetSubtype="0" fill="hold" grpId="1" nodeType="withEffect">
                                  <p:stCondLst>
                                    <p:cond delay="0"/>
                                  </p:stCondLst>
                                  <p:childTnLst>
                                    <p:animEffect transition="out" filter="fade">
                                      <p:cBhvr>
                                        <p:cTn id="157" dur="500"/>
                                        <p:tgtEl>
                                          <p:spTgt spid="25"/>
                                        </p:tgtEl>
                                      </p:cBhvr>
                                    </p:animEffect>
                                    <p:set>
                                      <p:cBhvr>
                                        <p:cTn id="158" dur="1" fill="hold">
                                          <p:stCondLst>
                                            <p:cond delay="499"/>
                                          </p:stCondLst>
                                        </p:cTn>
                                        <p:tgtEl>
                                          <p:spTgt spid="25"/>
                                        </p:tgtEl>
                                        <p:attrNameLst>
                                          <p:attrName>style.visibility</p:attrName>
                                        </p:attrNameLst>
                                      </p:cBhvr>
                                      <p:to>
                                        <p:strVal val="hidden"/>
                                      </p:to>
                                    </p:set>
                                  </p:childTnLst>
                                </p:cTn>
                              </p:par>
                              <p:par>
                                <p:cTn id="159" presetID="10" presetClass="exit" presetSubtype="0" fill="hold" nodeType="withEffect">
                                  <p:stCondLst>
                                    <p:cond delay="0"/>
                                  </p:stCondLst>
                                  <p:childTnLst>
                                    <p:animEffect transition="out" filter="fade">
                                      <p:cBhvr>
                                        <p:cTn id="160" dur="500"/>
                                        <p:tgtEl>
                                          <p:spTgt spid="30"/>
                                        </p:tgtEl>
                                      </p:cBhvr>
                                    </p:animEffect>
                                    <p:set>
                                      <p:cBhvr>
                                        <p:cTn id="161" dur="1" fill="hold">
                                          <p:stCondLst>
                                            <p:cond delay="499"/>
                                          </p:stCondLst>
                                        </p:cTn>
                                        <p:tgtEl>
                                          <p:spTgt spid="30"/>
                                        </p:tgtEl>
                                        <p:attrNameLst>
                                          <p:attrName>style.visibility</p:attrName>
                                        </p:attrNameLst>
                                      </p:cBhvr>
                                      <p:to>
                                        <p:strVal val="hidden"/>
                                      </p:to>
                                    </p:set>
                                  </p:childTnLst>
                                </p:cTn>
                              </p:par>
                              <p:par>
                                <p:cTn id="162" presetID="10" presetClass="exit" presetSubtype="0" fill="hold" nodeType="withEffect">
                                  <p:stCondLst>
                                    <p:cond delay="0"/>
                                  </p:stCondLst>
                                  <p:childTnLst>
                                    <p:animEffect transition="out" filter="fade">
                                      <p:cBhvr>
                                        <p:cTn id="163" dur="500"/>
                                        <p:tgtEl>
                                          <p:spTgt spid="29"/>
                                        </p:tgtEl>
                                      </p:cBhvr>
                                    </p:animEffect>
                                    <p:set>
                                      <p:cBhvr>
                                        <p:cTn id="164" dur="1" fill="hold">
                                          <p:stCondLst>
                                            <p:cond delay="499"/>
                                          </p:stCondLst>
                                        </p:cTn>
                                        <p:tgtEl>
                                          <p:spTgt spid="29"/>
                                        </p:tgtEl>
                                        <p:attrNameLst>
                                          <p:attrName>style.visibility</p:attrName>
                                        </p:attrNameLst>
                                      </p:cBhvr>
                                      <p:to>
                                        <p:strVal val="hidden"/>
                                      </p:to>
                                    </p:set>
                                  </p:childTnLst>
                                </p:cTn>
                              </p:par>
                              <p:par>
                                <p:cTn id="165" presetID="10" presetClass="exit" presetSubtype="0" fill="hold" grpId="1" nodeType="withEffect">
                                  <p:stCondLst>
                                    <p:cond delay="0"/>
                                  </p:stCondLst>
                                  <p:childTnLst>
                                    <p:animEffect transition="out" filter="fade">
                                      <p:cBhvr>
                                        <p:cTn id="166" dur="500"/>
                                        <p:tgtEl>
                                          <p:spTgt spid="28"/>
                                        </p:tgtEl>
                                      </p:cBhvr>
                                    </p:animEffect>
                                    <p:set>
                                      <p:cBhvr>
                                        <p:cTn id="167" dur="1" fill="hold">
                                          <p:stCondLst>
                                            <p:cond delay="499"/>
                                          </p:stCondLst>
                                        </p:cTn>
                                        <p:tgtEl>
                                          <p:spTgt spid="28"/>
                                        </p:tgtEl>
                                        <p:attrNameLst>
                                          <p:attrName>style.visibility</p:attrName>
                                        </p:attrNameLst>
                                      </p:cBhvr>
                                      <p:to>
                                        <p:strVal val="hidden"/>
                                      </p:to>
                                    </p:set>
                                  </p:childTnLst>
                                </p:cTn>
                              </p:par>
                              <p:par>
                                <p:cTn id="168" presetID="10" presetClass="exit" presetSubtype="0" fill="hold" grpId="0" nodeType="withEffect">
                                  <p:stCondLst>
                                    <p:cond delay="0"/>
                                  </p:stCondLst>
                                  <p:childTnLst>
                                    <p:animEffect transition="out" filter="fade">
                                      <p:cBhvr>
                                        <p:cTn id="169" dur="500"/>
                                        <p:tgtEl>
                                          <p:spTgt spid="5"/>
                                        </p:tgtEl>
                                      </p:cBhvr>
                                    </p:animEffect>
                                    <p:set>
                                      <p:cBhvr>
                                        <p:cTn id="170" dur="1" fill="hold">
                                          <p:stCondLst>
                                            <p:cond delay="499"/>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6" grpId="1" animBg="1"/>
      <p:bldP spid="7" grpId="0" animBg="1"/>
      <p:bldP spid="7" grpId="1" animBg="1"/>
      <p:bldP spid="11" grpId="0" animBg="1"/>
      <p:bldP spid="11" grpId="1" animBg="1"/>
      <p:bldP spid="13" grpId="0" animBg="1"/>
      <p:bldP spid="13" grpId="1" animBg="1"/>
      <p:bldP spid="14" grpId="0" animBg="1"/>
      <p:bldP spid="14" grpId="1" animBg="1"/>
      <p:bldP spid="20" grpId="0" animBg="1"/>
      <p:bldP spid="20" grpId="1" animBg="1"/>
      <p:bldP spid="21" grpId="0" animBg="1"/>
      <p:bldP spid="21" grpId="1" animBg="1"/>
      <p:bldP spid="23" grpId="0" animBg="1"/>
      <p:bldP spid="23" grpId="1" animBg="1"/>
      <p:bldP spid="25" grpId="0" animBg="1"/>
      <p:bldP spid="25" grpId="1" animBg="1"/>
      <p:bldP spid="27" grpId="0" animBg="1"/>
      <p:bldP spid="28" grpId="0" animBg="1"/>
      <p:bldP spid="28" grpId="1"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5D7873A-F512-4AAA-A3DD-71BB7089EA11}"/>
              </a:ext>
            </a:extLst>
          </p:cNvPr>
          <p:cNvSpPr>
            <a:spLocks noGrp="1"/>
          </p:cNvSpPr>
          <p:nvPr>
            <p:ph type="title"/>
          </p:nvPr>
        </p:nvSpPr>
        <p:spPr>
          <a:xfrm>
            <a:off x="455814" y="132368"/>
            <a:ext cx="10515600" cy="1325563"/>
          </a:xfrm>
        </p:spPr>
        <p:txBody>
          <a:bodyPr/>
          <a:lstStyle/>
          <a:p>
            <a:r>
              <a:rPr lang="es-CO" dirty="0">
                <a:latin typeface="Montserrat" panose="00000500000000000000" pitchFamily="50" charset="0"/>
              </a:rPr>
              <a:t>PERFIL BIOFÍSICO</a:t>
            </a:r>
          </a:p>
        </p:txBody>
      </p:sp>
      <p:pic>
        <p:nvPicPr>
          <p:cNvPr id="5" name="Imagen 4">
            <a:extLst>
              <a:ext uri="{FF2B5EF4-FFF2-40B4-BE49-F238E27FC236}">
                <a16:creationId xmlns:a16="http://schemas.microsoft.com/office/drawing/2014/main" id="{632019A2-EACA-4A98-AF6B-1BE0DF68AEF3}"/>
              </a:ext>
            </a:extLst>
          </p:cNvPr>
          <p:cNvPicPr>
            <a:picLocks noChangeAspect="1"/>
          </p:cNvPicPr>
          <p:nvPr/>
        </p:nvPicPr>
        <p:blipFill>
          <a:blip r:embed="rId2"/>
          <a:stretch>
            <a:fillRect/>
          </a:stretch>
        </p:blipFill>
        <p:spPr>
          <a:xfrm>
            <a:off x="5713614" y="1293089"/>
            <a:ext cx="5756451" cy="4959842"/>
          </a:xfrm>
          <a:prstGeom prst="rect">
            <a:avLst/>
          </a:prstGeom>
        </p:spPr>
      </p:pic>
    </p:spTree>
    <p:extLst>
      <p:ext uri="{BB962C8B-B14F-4D97-AF65-F5344CB8AC3E}">
        <p14:creationId xmlns:p14="http://schemas.microsoft.com/office/powerpoint/2010/main" val="394084506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5D7873A-F512-4AAA-A3DD-71BB7089EA11}"/>
              </a:ext>
            </a:extLst>
          </p:cNvPr>
          <p:cNvSpPr>
            <a:spLocks noGrp="1"/>
          </p:cNvSpPr>
          <p:nvPr>
            <p:ph type="title"/>
          </p:nvPr>
        </p:nvSpPr>
        <p:spPr>
          <a:xfrm>
            <a:off x="439189" y="117648"/>
            <a:ext cx="10515600" cy="1325563"/>
          </a:xfrm>
        </p:spPr>
        <p:txBody>
          <a:bodyPr/>
          <a:lstStyle/>
          <a:p>
            <a:r>
              <a:rPr lang="es-CO" dirty="0">
                <a:latin typeface="Montserrat" panose="00000500000000000000" pitchFamily="50" charset="0"/>
              </a:rPr>
              <a:t>PERFIL BIOFÍSICO	</a:t>
            </a:r>
          </a:p>
        </p:txBody>
      </p:sp>
      <p:sp>
        <p:nvSpPr>
          <p:cNvPr id="3" name="Marcador de contenido 2">
            <a:extLst>
              <a:ext uri="{FF2B5EF4-FFF2-40B4-BE49-F238E27FC236}">
                <a16:creationId xmlns:a16="http://schemas.microsoft.com/office/drawing/2014/main" id="{69A2E992-7785-4BBD-BCB6-6E38BCDDF908}"/>
              </a:ext>
            </a:extLst>
          </p:cNvPr>
          <p:cNvSpPr>
            <a:spLocks noGrp="1"/>
          </p:cNvSpPr>
          <p:nvPr>
            <p:ph idx="1"/>
          </p:nvPr>
        </p:nvSpPr>
        <p:spPr>
          <a:xfrm>
            <a:off x="762001" y="1491411"/>
            <a:ext cx="10667997" cy="2090392"/>
          </a:xfrm>
        </p:spPr>
        <p:txBody>
          <a:bodyPr>
            <a:normAutofit/>
          </a:bodyPr>
          <a:lstStyle/>
          <a:p>
            <a:pPr algn="just">
              <a:lnSpc>
                <a:spcPct val="100000"/>
              </a:lnSpc>
            </a:pPr>
            <a:r>
              <a:rPr lang="es-CO" sz="1800" dirty="0">
                <a:latin typeface="Montserrat" panose="00000500000000000000" pitchFamily="50" charset="0"/>
              </a:rPr>
              <a:t>24 semanas. </a:t>
            </a:r>
          </a:p>
          <a:p>
            <a:pPr algn="just">
              <a:lnSpc>
                <a:spcPct val="100000"/>
              </a:lnSpc>
            </a:pPr>
            <a:endParaRPr lang="es-CO" sz="1800" dirty="0">
              <a:latin typeface="Montserrat" panose="00000500000000000000" pitchFamily="50" charset="0"/>
            </a:endParaRPr>
          </a:p>
          <a:p>
            <a:pPr algn="just">
              <a:lnSpc>
                <a:spcPct val="100000"/>
              </a:lnSpc>
            </a:pPr>
            <a:r>
              <a:rPr lang="es-CO" sz="1800" dirty="0">
                <a:latin typeface="Montserrat" panose="00000500000000000000" pitchFamily="50" charset="0"/>
              </a:rPr>
              <a:t>Se ha visto que el NST no mejora el pronóstico si las pruebas ecografías son 8/8, se recomienda realizarlo si una de los parámetros ecográficos está alterado.</a:t>
            </a:r>
          </a:p>
          <a:p>
            <a:pPr algn="just">
              <a:lnSpc>
                <a:spcPct val="100000"/>
              </a:lnSpc>
            </a:pPr>
            <a:endParaRPr lang="es-CO" sz="1800" dirty="0">
              <a:latin typeface="Montserrat" panose="00000500000000000000" pitchFamily="50" charset="0"/>
            </a:endParaRPr>
          </a:p>
        </p:txBody>
      </p:sp>
      <p:sp>
        <p:nvSpPr>
          <p:cNvPr id="4" name="Marcador de contenido 3">
            <a:extLst>
              <a:ext uri="{FF2B5EF4-FFF2-40B4-BE49-F238E27FC236}">
                <a16:creationId xmlns:a16="http://schemas.microsoft.com/office/drawing/2014/main" id="{F7F2AF49-AC30-4DE3-A843-3437158D5656}"/>
              </a:ext>
            </a:extLst>
          </p:cNvPr>
          <p:cNvSpPr>
            <a:spLocks noGrp="1"/>
          </p:cNvSpPr>
          <p:nvPr>
            <p:ph idx="13"/>
          </p:nvPr>
        </p:nvSpPr>
        <p:spPr>
          <a:xfrm>
            <a:off x="4745853" y="3284250"/>
            <a:ext cx="6684145" cy="2413346"/>
          </a:xfrm>
        </p:spPr>
        <p:txBody>
          <a:bodyPr>
            <a:normAutofit/>
          </a:bodyPr>
          <a:lstStyle/>
          <a:p>
            <a:pPr algn="just">
              <a:lnSpc>
                <a:spcPct val="100000"/>
              </a:lnSpc>
            </a:pPr>
            <a:r>
              <a:rPr lang="es-CO" sz="1800" dirty="0">
                <a:latin typeface="Montserrat" panose="00000500000000000000" pitchFamily="50" charset="0"/>
              </a:rPr>
              <a:t>Evalúa hipoxia aguda: NST, tono, movimientos respiratorios, movimientos fetales.</a:t>
            </a:r>
          </a:p>
          <a:p>
            <a:pPr algn="just">
              <a:lnSpc>
                <a:spcPct val="100000"/>
              </a:lnSpc>
            </a:pPr>
            <a:endParaRPr lang="es-CO" sz="1800" dirty="0">
              <a:latin typeface="Montserrat" panose="00000500000000000000" pitchFamily="50" charset="0"/>
            </a:endParaRPr>
          </a:p>
          <a:p>
            <a:pPr algn="just">
              <a:lnSpc>
                <a:spcPct val="100000"/>
              </a:lnSpc>
            </a:pPr>
            <a:r>
              <a:rPr lang="es-CO" sz="1800" dirty="0">
                <a:latin typeface="Montserrat" panose="00000500000000000000" pitchFamily="50" charset="0"/>
              </a:rPr>
              <a:t>Evalúa hipoxia crónica: Volumen de líquido amniótico.</a:t>
            </a:r>
          </a:p>
          <a:p>
            <a:pPr algn="just">
              <a:lnSpc>
                <a:spcPct val="100000"/>
              </a:lnSpc>
            </a:pPr>
            <a:endParaRPr lang="es-CO" sz="1800" dirty="0">
              <a:latin typeface="Montserrat" panose="00000500000000000000" pitchFamily="50" charset="0"/>
            </a:endParaRPr>
          </a:p>
        </p:txBody>
      </p:sp>
    </p:spTree>
    <p:extLst>
      <p:ext uri="{BB962C8B-B14F-4D97-AF65-F5344CB8AC3E}">
        <p14:creationId xmlns:p14="http://schemas.microsoft.com/office/powerpoint/2010/main" val="86364853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5D7873A-F512-4AAA-A3DD-71BB7089EA11}"/>
              </a:ext>
            </a:extLst>
          </p:cNvPr>
          <p:cNvSpPr>
            <a:spLocks noGrp="1"/>
          </p:cNvSpPr>
          <p:nvPr>
            <p:ph type="title"/>
          </p:nvPr>
        </p:nvSpPr>
        <p:spPr>
          <a:xfrm>
            <a:off x="489066" y="145915"/>
            <a:ext cx="10515600" cy="1325563"/>
          </a:xfrm>
        </p:spPr>
        <p:txBody>
          <a:bodyPr/>
          <a:lstStyle/>
          <a:p>
            <a:r>
              <a:rPr lang="es-CO" dirty="0">
                <a:latin typeface="Montserrat" panose="00000500000000000000" pitchFamily="50" charset="0"/>
              </a:rPr>
              <a:t>PERFIL BIOFÍSICO	</a:t>
            </a:r>
          </a:p>
        </p:txBody>
      </p:sp>
      <p:sp>
        <p:nvSpPr>
          <p:cNvPr id="3" name="Marcador de contenido 2">
            <a:extLst>
              <a:ext uri="{FF2B5EF4-FFF2-40B4-BE49-F238E27FC236}">
                <a16:creationId xmlns:a16="http://schemas.microsoft.com/office/drawing/2014/main" id="{69A2E992-7785-4BBD-BCB6-6E38BCDDF908}"/>
              </a:ext>
            </a:extLst>
          </p:cNvPr>
          <p:cNvSpPr>
            <a:spLocks noGrp="1"/>
          </p:cNvSpPr>
          <p:nvPr>
            <p:ph idx="1"/>
          </p:nvPr>
        </p:nvSpPr>
        <p:spPr>
          <a:xfrm>
            <a:off x="685803" y="1528061"/>
            <a:ext cx="10667997" cy="2090392"/>
          </a:xfrm>
        </p:spPr>
        <p:txBody>
          <a:bodyPr>
            <a:normAutofit/>
          </a:bodyPr>
          <a:lstStyle/>
          <a:p>
            <a:pPr algn="just">
              <a:lnSpc>
                <a:spcPct val="100000"/>
              </a:lnSpc>
            </a:pPr>
            <a:r>
              <a:rPr lang="es-CO" sz="1800" dirty="0">
                <a:latin typeface="Montserrat" panose="00000500000000000000" pitchFamily="50" charset="0"/>
              </a:rPr>
              <a:t>Perfil biofísico modificado: NST + volumen de líquido amniótico. Anormal si: NST no reactivo o ILA &lt;2 cms (bolsa mayor) o ambos.</a:t>
            </a:r>
          </a:p>
          <a:p>
            <a:pPr algn="just">
              <a:lnSpc>
                <a:spcPct val="100000"/>
              </a:lnSpc>
            </a:pPr>
            <a:r>
              <a:rPr lang="es-CO" sz="1800" dirty="0">
                <a:latin typeface="Montserrat" panose="00000500000000000000" pitchFamily="50" charset="0"/>
              </a:rPr>
              <a:t>Falsos negativos tanto para el PBF como para el </a:t>
            </a:r>
            <a:r>
              <a:rPr lang="es-CO" sz="1800" dirty="0" err="1">
                <a:latin typeface="Montserrat" panose="00000500000000000000" pitchFamily="50" charset="0"/>
              </a:rPr>
              <a:t>PBFm</a:t>
            </a:r>
            <a:r>
              <a:rPr lang="es-CO" sz="1800" dirty="0">
                <a:latin typeface="Montserrat" panose="00000500000000000000" pitchFamily="50" charset="0"/>
              </a:rPr>
              <a:t> son bajas pero la tasa de falsos positivos es alta.</a:t>
            </a:r>
          </a:p>
        </p:txBody>
      </p:sp>
      <p:pic>
        <p:nvPicPr>
          <p:cNvPr id="5" name="Imagen 4">
            <a:extLst>
              <a:ext uri="{FF2B5EF4-FFF2-40B4-BE49-F238E27FC236}">
                <a16:creationId xmlns:a16="http://schemas.microsoft.com/office/drawing/2014/main" id="{973058C3-9B00-4B66-B684-E25DA3F065E5}"/>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5490750" y="2911431"/>
            <a:ext cx="6015447" cy="3680562"/>
          </a:xfrm>
          <a:prstGeom prst="rect">
            <a:avLst/>
          </a:prstGeom>
        </p:spPr>
      </p:pic>
    </p:spTree>
    <p:extLst>
      <p:ext uri="{BB962C8B-B14F-4D97-AF65-F5344CB8AC3E}">
        <p14:creationId xmlns:p14="http://schemas.microsoft.com/office/powerpoint/2010/main" val="245666793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5D7873A-F512-4AAA-A3DD-71BB7089EA11}"/>
              </a:ext>
            </a:extLst>
          </p:cNvPr>
          <p:cNvSpPr>
            <a:spLocks noGrp="1"/>
          </p:cNvSpPr>
          <p:nvPr>
            <p:ph type="title"/>
          </p:nvPr>
        </p:nvSpPr>
        <p:spPr>
          <a:xfrm>
            <a:off x="462643" y="117648"/>
            <a:ext cx="10515600" cy="1325563"/>
          </a:xfrm>
        </p:spPr>
        <p:txBody>
          <a:bodyPr/>
          <a:lstStyle/>
          <a:p>
            <a:r>
              <a:rPr lang="es-CO" dirty="0">
                <a:latin typeface="Montserrat" panose="00000500000000000000" pitchFamily="50" charset="0"/>
              </a:rPr>
              <a:t>PERFIL BIOFÍSICO	</a:t>
            </a:r>
          </a:p>
        </p:txBody>
      </p:sp>
      <p:sp>
        <p:nvSpPr>
          <p:cNvPr id="3" name="Marcador de contenido 2">
            <a:extLst>
              <a:ext uri="{FF2B5EF4-FFF2-40B4-BE49-F238E27FC236}">
                <a16:creationId xmlns:a16="http://schemas.microsoft.com/office/drawing/2014/main" id="{69A2E992-7785-4BBD-BCB6-6E38BCDDF908}"/>
              </a:ext>
            </a:extLst>
          </p:cNvPr>
          <p:cNvSpPr>
            <a:spLocks noGrp="1"/>
          </p:cNvSpPr>
          <p:nvPr>
            <p:ph idx="1"/>
          </p:nvPr>
        </p:nvSpPr>
        <p:spPr>
          <a:xfrm>
            <a:off x="762001" y="1443211"/>
            <a:ext cx="10667997" cy="2090392"/>
          </a:xfrm>
        </p:spPr>
        <p:txBody>
          <a:bodyPr>
            <a:normAutofit/>
          </a:bodyPr>
          <a:lstStyle/>
          <a:p>
            <a:pPr>
              <a:lnSpc>
                <a:spcPct val="100000"/>
              </a:lnSpc>
            </a:pPr>
            <a:r>
              <a:rPr lang="es-CO" sz="1800" dirty="0">
                <a:latin typeface="Montserrat" panose="00000500000000000000" pitchFamily="50" charset="0"/>
              </a:rPr>
              <a:t>Conducta:</a:t>
            </a:r>
          </a:p>
          <a:p>
            <a:pPr>
              <a:lnSpc>
                <a:spcPct val="100000"/>
              </a:lnSpc>
            </a:pPr>
            <a:r>
              <a:rPr lang="es-CO" sz="1800" dirty="0">
                <a:latin typeface="Montserrat" panose="00000500000000000000" pitchFamily="50" charset="0"/>
              </a:rPr>
              <a:t>8/8 o 10/10: normal.</a:t>
            </a:r>
          </a:p>
          <a:p>
            <a:pPr>
              <a:lnSpc>
                <a:spcPct val="100000"/>
              </a:lnSpc>
            </a:pPr>
            <a:r>
              <a:rPr lang="es-CO" sz="1800" dirty="0">
                <a:latin typeface="Montserrat" panose="00000500000000000000" pitchFamily="50" charset="0"/>
              </a:rPr>
              <a:t>8/10: igual de confiable que 10/10 siempre  y cuando la alteración no sea del líquido amniótico.</a:t>
            </a:r>
          </a:p>
        </p:txBody>
      </p:sp>
      <p:pic>
        <p:nvPicPr>
          <p:cNvPr id="5" name="Imagen 4">
            <a:extLst>
              <a:ext uri="{FF2B5EF4-FFF2-40B4-BE49-F238E27FC236}">
                <a16:creationId xmlns:a16="http://schemas.microsoft.com/office/drawing/2014/main" id="{973058C3-9B00-4B66-B684-E25DA3F065E5}"/>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5414551" y="3018885"/>
            <a:ext cx="6015447" cy="3680562"/>
          </a:xfrm>
          <a:prstGeom prst="rect">
            <a:avLst/>
          </a:prstGeom>
        </p:spPr>
      </p:pic>
    </p:spTree>
    <p:extLst>
      <p:ext uri="{BB962C8B-B14F-4D97-AF65-F5344CB8AC3E}">
        <p14:creationId xmlns:p14="http://schemas.microsoft.com/office/powerpoint/2010/main" val="116170707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5D7873A-F512-4AAA-A3DD-71BB7089EA11}"/>
              </a:ext>
            </a:extLst>
          </p:cNvPr>
          <p:cNvSpPr>
            <a:spLocks noGrp="1"/>
          </p:cNvSpPr>
          <p:nvPr>
            <p:ph type="title"/>
          </p:nvPr>
        </p:nvSpPr>
        <p:spPr>
          <a:xfrm>
            <a:off x="446314" y="13045"/>
            <a:ext cx="10515600" cy="1325563"/>
          </a:xfrm>
        </p:spPr>
        <p:txBody>
          <a:bodyPr/>
          <a:lstStyle/>
          <a:p>
            <a:r>
              <a:rPr lang="es-CO" dirty="0">
                <a:latin typeface="Montserrat" panose="00000500000000000000" pitchFamily="50" charset="0"/>
              </a:rPr>
              <a:t>PERFIL BIOFÍSICO	</a:t>
            </a:r>
          </a:p>
        </p:txBody>
      </p:sp>
      <p:sp>
        <p:nvSpPr>
          <p:cNvPr id="3" name="Marcador de contenido 2">
            <a:extLst>
              <a:ext uri="{FF2B5EF4-FFF2-40B4-BE49-F238E27FC236}">
                <a16:creationId xmlns:a16="http://schemas.microsoft.com/office/drawing/2014/main" id="{69A2E992-7785-4BBD-BCB6-6E38BCDDF908}"/>
              </a:ext>
            </a:extLst>
          </p:cNvPr>
          <p:cNvSpPr>
            <a:spLocks noGrp="1"/>
          </p:cNvSpPr>
          <p:nvPr>
            <p:ph idx="1"/>
          </p:nvPr>
        </p:nvSpPr>
        <p:spPr>
          <a:xfrm>
            <a:off x="762001" y="1338608"/>
            <a:ext cx="10667997" cy="2090392"/>
          </a:xfrm>
        </p:spPr>
        <p:txBody>
          <a:bodyPr>
            <a:normAutofit/>
          </a:bodyPr>
          <a:lstStyle/>
          <a:p>
            <a:pPr algn="just">
              <a:lnSpc>
                <a:spcPct val="100000"/>
              </a:lnSpc>
            </a:pPr>
            <a:r>
              <a:rPr lang="es-CO" sz="1800" dirty="0">
                <a:latin typeface="Montserrat" panose="00000500000000000000" pitchFamily="50" charset="0"/>
              </a:rPr>
              <a:t>6/10:  ILA conservado se considera prueba equivoca y se repite en 24 hrs, o se realizan otras pruebas de bienestar fetal.</a:t>
            </a:r>
          </a:p>
          <a:p>
            <a:pPr algn="just">
              <a:lnSpc>
                <a:spcPct val="100000"/>
              </a:lnSpc>
            </a:pPr>
            <a:r>
              <a:rPr lang="es-CO" sz="1800" dirty="0">
                <a:latin typeface="Montserrat" panose="00000500000000000000" pitchFamily="50" charset="0"/>
              </a:rPr>
              <a:t>6/10 o 8/10 ILA alterado: alto riesgo de asfixia, si &gt;32 semanas terminación del embarazo.</a:t>
            </a:r>
          </a:p>
          <a:p>
            <a:pPr algn="just">
              <a:lnSpc>
                <a:spcPct val="100000"/>
              </a:lnSpc>
            </a:pPr>
            <a:r>
              <a:rPr lang="es-CO" sz="1800" dirty="0">
                <a:latin typeface="Montserrat" panose="00000500000000000000" pitchFamily="50" charset="0"/>
              </a:rPr>
              <a:t>4/10 o menos: alto riesgo de asfixia. Parto inmediato.</a:t>
            </a:r>
          </a:p>
        </p:txBody>
      </p:sp>
      <p:pic>
        <p:nvPicPr>
          <p:cNvPr id="5" name="Imagen 4">
            <a:extLst>
              <a:ext uri="{FF2B5EF4-FFF2-40B4-BE49-F238E27FC236}">
                <a16:creationId xmlns:a16="http://schemas.microsoft.com/office/drawing/2014/main" id="{973058C3-9B00-4B66-B684-E25DA3F065E5}"/>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5541917" y="3120255"/>
            <a:ext cx="6015447" cy="3680562"/>
          </a:xfrm>
          <a:prstGeom prst="rect">
            <a:avLst/>
          </a:prstGeom>
        </p:spPr>
      </p:pic>
    </p:spTree>
    <p:extLst>
      <p:ext uri="{BB962C8B-B14F-4D97-AF65-F5344CB8AC3E}">
        <p14:creationId xmlns:p14="http://schemas.microsoft.com/office/powerpoint/2010/main" val="3918263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5D7873A-F512-4AAA-A3DD-71BB7089EA11}"/>
              </a:ext>
            </a:extLst>
          </p:cNvPr>
          <p:cNvSpPr>
            <a:spLocks noGrp="1"/>
          </p:cNvSpPr>
          <p:nvPr>
            <p:ph type="title"/>
          </p:nvPr>
        </p:nvSpPr>
        <p:spPr>
          <a:xfrm>
            <a:off x="429986" y="69194"/>
            <a:ext cx="10515600" cy="1325563"/>
          </a:xfrm>
        </p:spPr>
        <p:txBody>
          <a:bodyPr/>
          <a:lstStyle/>
          <a:p>
            <a:r>
              <a:rPr lang="es-CO" dirty="0">
                <a:latin typeface="Montserrat" panose="00000500000000000000" pitchFamily="50" charset="0"/>
              </a:rPr>
              <a:t>MONITORIZACIÓN ANTEPARTO </a:t>
            </a:r>
          </a:p>
        </p:txBody>
      </p:sp>
      <p:sp>
        <p:nvSpPr>
          <p:cNvPr id="3" name="Marcador de contenido 2">
            <a:extLst>
              <a:ext uri="{FF2B5EF4-FFF2-40B4-BE49-F238E27FC236}">
                <a16:creationId xmlns:a16="http://schemas.microsoft.com/office/drawing/2014/main" id="{69A2E992-7785-4BBD-BCB6-6E38BCDDF908}"/>
              </a:ext>
            </a:extLst>
          </p:cNvPr>
          <p:cNvSpPr>
            <a:spLocks noGrp="1"/>
          </p:cNvSpPr>
          <p:nvPr>
            <p:ph idx="1"/>
          </p:nvPr>
        </p:nvSpPr>
        <p:spPr>
          <a:xfrm>
            <a:off x="1240972" y="1490711"/>
            <a:ext cx="10667997" cy="2090392"/>
          </a:xfrm>
        </p:spPr>
        <p:txBody>
          <a:bodyPr>
            <a:normAutofit/>
          </a:bodyPr>
          <a:lstStyle/>
          <a:p>
            <a:pPr marL="0" indent="0">
              <a:lnSpc>
                <a:spcPct val="100000"/>
              </a:lnSpc>
              <a:buNone/>
            </a:pPr>
            <a:r>
              <a:rPr lang="es-CO" sz="1800" dirty="0">
                <a:latin typeface="Montserrat" panose="00000500000000000000" pitchFamily="50" charset="0"/>
              </a:rPr>
              <a:t>Principalmente: </a:t>
            </a:r>
          </a:p>
          <a:p>
            <a:pPr>
              <a:lnSpc>
                <a:spcPct val="100000"/>
              </a:lnSpc>
            </a:pPr>
            <a:r>
              <a:rPr lang="es-CO" sz="1800" dirty="0">
                <a:latin typeface="Montserrat" panose="00000500000000000000" pitchFamily="50" charset="0"/>
              </a:rPr>
              <a:t>Recuento de movimientos fetales.</a:t>
            </a:r>
          </a:p>
          <a:p>
            <a:pPr>
              <a:lnSpc>
                <a:spcPct val="100000"/>
              </a:lnSpc>
            </a:pPr>
            <a:r>
              <a:rPr lang="es-CO" sz="1800" dirty="0">
                <a:latin typeface="Montserrat" panose="00000500000000000000" pitchFamily="50" charset="0"/>
              </a:rPr>
              <a:t>NST.</a:t>
            </a:r>
          </a:p>
          <a:p>
            <a:pPr>
              <a:lnSpc>
                <a:spcPct val="100000"/>
              </a:lnSpc>
            </a:pPr>
            <a:r>
              <a:rPr lang="es-CO" sz="1800" dirty="0">
                <a:latin typeface="Montserrat" panose="00000500000000000000" pitchFamily="50" charset="0"/>
              </a:rPr>
              <a:t>CST.</a:t>
            </a:r>
          </a:p>
          <a:p>
            <a:pPr marL="0" indent="0">
              <a:lnSpc>
                <a:spcPct val="100000"/>
              </a:lnSpc>
              <a:buNone/>
            </a:pPr>
            <a:endParaRPr lang="es-CO" sz="1800" dirty="0">
              <a:latin typeface="Montserrat" panose="00000500000000000000" pitchFamily="50" charset="0"/>
            </a:endParaRPr>
          </a:p>
        </p:txBody>
      </p:sp>
      <p:sp>
        <p:nvSpPr>
          <p:cNvPr id="4" name="Marcador de contenido 3">
            <a:extLst>
              <a:ext uri="{FF2B5EF4-FFF2-40B4-BE49-F238E27FC236}">
                <a16:creationId xmlns:a16="http://schemas.microsoft.com/office/drawing/2014/main" id="{F7F2AF49-AC30-4DE3-A843-3437158D5656}"/>
              </a:ext>
            </a:extLst>
          </p:cNvPr>
          <p:cNvSpPr>
            <a:spLocks noGrp="1"/>
          </p:cNvSpPr>
          <p:nvPr>
            <p:ph idx="13"/>
          </p:nvPr>
        </p:nvSpPr>
        <p:spPr>
          <a:xfrm>
            <a:off x="5507855" y="3891900"/>
            <a:ext cx="6684145" cy="2413346"/>
          </a:xfrm>
        </p:spPr>
        <p:txBody>
          <a:bodyPr>
            <a:normAutofit/>
          </a:bodyPr>
          <a:lstStyle/>
          <a:p>
            <a:pPr>
              <a:lnSpc>
                <a:spcPct val="100000"/>
              </a:lnSpc>
            </a:pPr>
            <a:r>
              <a:rPr lang="es-CO" sz="1800" dirty="0">
                <a:latin typeface="Montserrat" panose="00000500000000000000" pitchFamily="50" charset="0"/>
              </a:rPr>
              <a:t>Perfil biofísico.</a:t>
            </a:r>
          </a:p>
          <a:p>
            <a:pPr>
              <a:lnSpc>
                <a:spcPct val="100000"/>
              </a:lnSpc>
            </a:pPr>
            <a:r>
              <a:rPr lang="es-CO" sz="1800" dirty="0">
                <a:latin typeface="Montserrat" panose="00000500000000000000" pitchFamily="50" charset="0"/>
              </a:rPr>
              <a:t>Perfil biofísico modificado.</a:t>
            </a:r>
          </a:p>
          <a:p>
            <a:pPr>
              <a:lnSpc>
                <a:spcPct val="100000"/>
              </a:lnSpc>
            </a:pPr>
            <a:r>
              <a:rPr lang="es-CO" sz="1800" dirty="0">
                <a:latin typeface="Montserrat" panose="00000500000000000000" pitchFamily="50" charset="0"/>
              </a:rPr>
              <a:t>Volumen de lÍquido amniótico.</a:t>
            </a:r>
          </a:p>
          <a:p>
            <a:pPr>
              <a:lnSpc>
                <a:spcPct val="100000"/>
              </a:lnSpc>
            </a:pPr>
            <a:r>
              <a:rPr lang="es-CO" sz="1800" dirty="0">
                <a:latin typeface="Montserrat" panose="00000500000000000000" pitchFamily="50" charset="0"/>
              </a:rPr>
              <a:t>Doppler fetoplacentario.</a:t>
            </a:r>
          </a:p>
        </p:txBody>
      </p:sp>
    </p:spTree>
    <p:extLst>
      <p:ext uri="{BB962C8B-B14F-4D97-AF65-F5344CB8AC3E}">
        <p14:creationId xmlns:p14="http://schemas.microsoft.com/office/powerpoint/2010/main" val="93944772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5D7873A-F512-4AAA-A3DD-71BB7089EA11}"/>
              </a:ext>
            </a:extLst>
          </p:cNvPr>
          <p:cNvSpPr>
            <a:spLocks noGrp="1"/>
          </p:cNvSpPr>
          <p:nvPr>
            <p:ph type="title"/>
          </p:nvPr>
        </p:nvSpPr>
        <p:spPr>
          <a:xfrm>
            <a:off x="408214" y="0"/>
            <a:ext cx="11375571" cy="1325563"/>
          </a:xfrm>
        </p:spPr>
        <p:txBody>
          <a:bodyPr/>
          <a:lstStyle/>
          <a:p>
            <a:r>
              <a:rPr lang="es-CO" dirty="0">
                <a:latin typeface="Montserrat" panose="00000500000000000000" pitchFamily="50" charset="0"/>
              </a:rPr>
              <a:t>VOLUMEN DE LÍQUIDO AMNIÓTICO</a:t>
            </a:r>
          </a:p>
        </p:txBody>
      </p:sp>
      <p:sp>
        <p:nvSpPr>
          <p:cNvPr id="3" name="Marcador de contenido 2">
            <a:extLst>
              <a:ext uri="{FF2B5EF4-FFF2-40B4-BE49-F238E27FC236}">
                <a16:creationId xmlns:a16="http://schemas.microsoft.com/office/drawing/2014/main" id="{69A2E992-7785-4BBD-BCB6-6E38BCDDF908}"/>
              </a:ext>
            </a:extLst>
          </p:cNvPr>
          <p:cNvSpPr>
            <a:spLocks noGrp="1"/>
          </p:cNvSpPr>
          <p:nvPr>
            <p:ph idx="1"/>
          </p:nvPr>
        </p:nvSpPr>
        <p:spPr>
          <a:xfrm>
            <a:off x="685802" y="1296988"/>
            <a:ext cx="10667997" cy="2090392"/>
          </a:xfrm>
        </p:spPr>
        <p:txBody>
          <a:bodyPr>
            <a:normAutofit/>
          </a:bodyPr>
          <a:lstStyle/>
          <a:p>
            <a:pPr algn="just"/>
            <a:r>
              <a:rPr lang="es-CO" sz="1800" dirty="0">
                <a:latin typeface="Montserrat" panose="00000500000000000000" pitchFamily="50" charset="0"/>
              </a:rPr>
              <a:t>Útil después de la semana 20, antes de esta semana se deben modificar sus parámetros. </a:t>
            </a:r>
          </a:p>
          <a:p>
            <a:pPr algn="just"/>
            <a:r>
              <a:rPr lang="es-CO" sz="1800" dirty="0">
                <a:latin typeface="Montserrat" panose="00000500000000000000" pitchFamily="50" charset="0"/>
              </a:rPr>
              <a:t>Se usa como complemento del NST y de rutina en el PBF. </a:t>
            </a:r>
          </a:p>
          <a:p>
            <a:pPr algn="just"/>
            <a:r>
              <a:rPr lang="es-CO" sz="1800" dirty="0">
                <a:latin typeface="Montserrat" panose="00000500000000000000" pitchFamily="50" charset="0"/>
              </a:rPr>
              <a:t>Más útil un bolsillo de 2 cms o más que un ILA de 5 o mas, son igual de útiles para predecir efectos adversos, pero el ILA &lt;5 se asocia a mayores intervenciones sin mejoría en desenlaces neonatales.</a:t>
            </a:r>
          </a:p>
        </p:txBody>
      </p:sp>
      <p:pic>
        <p:nvPicPr>
          <p:cNvPr id="5" name="Imagen 4"/>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6095999" y="3387380"/>
            <a:ext cx="4608490" cy="3076317"/>
          </a:xfrm>
          <a:prstGeom prst="rect">
            <a:avLst/>
          </a:prstGeom>
        </p:spPr>
      </p:pic>
    </p:spTree>
    <p:extLst>
      <p:ext uri="{BB962C8B-B14F-4D97-AF65-F5344CB8AC3E}">
        <p14:creationId xmlns:p14="http://schemas.microsoft.com/office/powerpoint/2010/main" val="376354418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5D7873A-F512-4AAA-A3DD-71BB7089EA11}"/>
              </a:ext>
            </a:extLst>
          </p:cNvPr>
          <p:cNvSpPr>
            <a:spLocks noGrp="1"/>
          </p:cNvSpPr>
          <p:nvPr>
            <p:ph type="title"/>
          </p:nvPr>
        </p:nvSpPr>
        <p:spPr>
          <a:xfrm>
            <a:off x="446314" y="117648"/>
            <a:ext cx="10515600" cy="1325563"/>
          </a:xfrm>
        </p:spPr>
        <p:txBody>
          <a:bodyPr/>
          <a:lstStyle/>
          <a:p>
            <a:r>
              <a:rPr lang="es-CO" dirty="0">
                <a:latin typeface="Montserrat" panose="00000500000000000000" pitchFamily="50" charset="0"/>
              </a:rPr>
              <a:t>DOPPLER FETOPLACENTARIO</a:t>
            </a:r>
          </a:p>
        </p:txBody>
      </p:sp>
      <p:sp>
        <p:nvSpPr>
          <p:cNvPr id="3" name="Marcador de contenido 2">
            <a:extLst>
              <a:ext uri="{FF2B5EF4-FFF2-40B4-BE49-F238E27FC236}">
                <a16:creationId xmlns:a16="http://schemas.microsoft.com/office/drawing/2014/main" id="{69A2E992-7785-4BBD-BCB6-6E38BCDDF908}"/>
              </a:ext>
            </a:extLst>
          </p:cNvPr>
          <p:cNvSpPr>
            <a:spLocks noGrp="1"/>
          </p:cNvSpPr>
          <p:nvPr>
            <p:ph idx="1"/>
          </p:nvPr>
        </p:nvSpPr>
        <p:spPr>
          <a:xfrm>
            <a:off x="762001" y="1338608"/>
            <a:ext cx="10667997" cy="2090392"/>
          </a:xfrm>
        </p:spPr>
        <p:txBody>
          <a:bodyPr>
            <a:normAutofit/>
          </a:bodyPr>
          <a:lstStyle/>
          <a:p>
            <a:pPr algn="just">
              <a:lnSpc>
                <a:spcPct val="100000"/>
              </a:lnSpc>
            </a:pPr>
            <a:r>
              <a:rPr lang="es-CO" sz="1800" dirty="0">
                <a:latin typeface="Montserrat" panose="00000500000000000000" pitchFamily="50" charset="0"/>
              </a:rPr>
              <a:t>Útil para la evolución de fetos con RICU y el seguimiento de estos.</a:t>
            </a:r>
          </a:p>
          <a:p>
            <a:pPr algn="just">
              <a:lnSpc>
                <a:spcPct val="100000"/>
              </a:lnSpc>
            </a:pPr>
            <a:r>
              <a:rPr lang="es-CO" sz="1800" dirty="0">
                <a:latin typeface="Montserrat" panose="00000500000000000000" pitchFamily="50" charset="0"/>
              </a:rPr>
              <a:t>Mide: arterias uterinas (12 semanas),  arteria umbilical, ACM y ductus venoso.</a:t>
            </a:r>
          </a:p>
          <a:p>
            <a:pPr algn="just">
              <a:lnSpc>
                <a:spcPct val="100000"/>
              </a:lnSpc>
            </a:pPr>
            <a:r>
              <a:rPr lang="es-CO" sz="1800" i="1" u="sng" dirty="0">
                <a:latin typeface="Montserrat" panose="00000500000000000000" pitchFamily="50" charset="0"/>
              </a:rPr>
              <a:t>Único que disminuye mortalidad en alto riesgo.</a:t>
            </a:r>
          </a:p>
        </p:txBody>
      </p:sp>
      <p:pic>
        <p:nvPicPr>
          <p:cNvPr id="5" name="Imagen 4"/>
          <p:cNvPicPr>
            <a:picLocks noChangeAspect="1"/>
          </p:cNvPicPr>
          <p:nvPr/>
        </p:nvPicPr>
        <p:blipFill>
          <a:blip r:embed="rId2"/>
          <a:stretch>
            <a:fillRect/>
          </a:stretch>
        </p:blipFill>
        <p:spPr>
          <a:xfrm>
            <a:off x="5940999" y="2816591"/>
            <a:ext cx="5322682" cy="3666737"/>
          </a:xfrm>
          <a:prstGeom prst="rect">
            <a:avLst/>
          </a:prstGeom>
        </p:spPr>
      </p:pic>
    </p:spTree>
    <p:extLst>
      <p:ext uri="{BB962C8B-B14F-4D97-AF65-F5344CB8AC3E}">
        <p14:creationId xmlns:p14="http://schemas.microsoft.com/office/powerpoint/2010/main" val="276196553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5D7873A-F512-4AAA-A3DD-71BB7089EA11}"/>
              </a:ext>
            </a:extLst>
          </p:cNvPr>
          <p:cNvSpPr>
            <a:spLocks noGrp="1"/>
          </p:cNvSpPr>
          <p:nvPr>
            <p:ph type="title"/>
          </p:nvPr>
        </p:nvSpPr>
        <p:spPr/>
        <p:txBody>
          <a:bodyPr/>
          <a:lstStyle/>
          <a:p>
            <a:endParaRPr lang="es-CO" dirty="0">
              <a:latin typeface="Montserrat black"/>
            </a:endParaRPr>
          </a:p>
        </p:txBody>
      </p:sp>
      <p:sp>
        <p:nvSpPr>
          <p:cNvPr id="3" name="Marcador de contenido 2">
            <a:extLst>
              <a:ext uri="{FF2B5EF4-FFF2-40B4-BE49-F238E27FC236}">
                <a16:creationId xmlns:a16="http://schemas.microsoft.com/office/drawing/2014/main" id="{69A2E992-7785-4BBD-BCB6-6E38BCDDF908}"/>
              </a:ext>
            </a:extLst>
          </p:cNvPr>
          <p:cNvSpPr>
            <a:spLocks noGrp="1"/>
          </p:cNvSpPr>
          <p:nvPr>
            <p:ph idx="1"/>
          </p:nvPr>
        </p:nvSpPr>
        <p:spPr/>
        <p:txBody>
          <a:bodyPr/>
          <a:lstStyle/>
          <a:p>
            <a:endParaRPr lang="es-CO" dirty="0">
              <a:latin typeface="Montserrat black"/>
            </a:endParaRPr>
          </a:p>
        </p:txBody>
      </p:sp>
      <p:pic>
        <p:nvPicPr>
          <p:cNvPr id="6" name="Picture 2" descr="https://lh5.googleusercontent.com/jLD15fY_J9F_i0NQqcWIpYsz9Xz-qe4adOB9XbjQABTL_5Sy9Op6hR66F0HqVDHhIxMOK-kj9X3cI9JXDaG3QzeZ9bs1u7ymzX-rTibl86aio4bi-ial4NNWNadjKvLKtRtR2035"/>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555168" y="0"/>
            <a:ext cx="11440883" cy="4131940"/>
          </a:xfrm>
          <a:prstGeom prst="rect">
            <a:avLst/>
          </a:prstGeom>
          <a:noFill/>
          <a:ln>
            <a:solidFill>
              <a:srgbClr val="00AAA7"/>
            </a:solidFill>
          </a:ln>
          <a:extLst>
            <a:ext uri="{909E8E84-426E-40DD-AFC4-6F175D3DCCD1}">
              <a14:hiddenFill xmlns:a14="http://schemas.microsoft.com/office/drawing/2010/main">
                <a:solidFill>
                  <a:srgbClr val="FFFFFF"/>
                </a:solidFill>
              </a14:hiddenFill>
            </a:ext>
          </a:extLst>
        </p:spPr>
      </p:pic>
      <p:sp>
        <p:nvSpPr>
          <p:cNvPr id="7" name="Rectángulo 6"/>
          <p:cNvSpPr/>
          <p:nvPr/>
        </p:nvSpPr>
        <p:spPr>
          <a:xfrm>
            <a:off x="9194799" y="228071"/>
            <a:ext cx="1439333" cy="3903869"/>
          </a:xfrm>
          <a:prstGeom prst="rect">
            <a:avLst/>
          </a:prstGeom>
          <a:noFill/>
          <a:ln w="76200">
            <a:solidFill>
              <a:srgbClr val="00AAA7"/>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6"/>
          </a:lnRef>
          <a:fillRef idx="1">
            <a:schemeClr val="lt1"/>
          </a:fillRef>
          <a:effectRef idx="0">
            <a:schemeClr val="accent6"/>
          </a:effectRef>
          <a:fontRef idx="minor">
            <a:schemeClr val="dk1"/>
          </a:fontRef>
        </p:style>
        <p:txBody>
          <a:bodyPr rtlCol="0" anchor="ctr"/>
          <a:lstStyle/>
          <a:p>
            <a:pPr algn="ctr"/>
            <a:endParaRPr lang="es-CO"/>
          </a:p>
        </p:txBody>
      </p:sp>
    </p:spTree>
    <p:extLst>
      <p:ext uri="{BB962C8B-B14F-4D97-AF65-F5344CB8AC3E}">
        <p14:creationId xmlns:p14="http://schemas.microsoft.com/office/powerpoint/2010/main" val="13293682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5D7873A-F512-4AAA-A3DD-71BB7089EA11}"/>
              </a:ext>
            </a:extLst>
          </p:cNvPr>
          <p:cNvSpPr>
            <a:spLocks noGrp="1"/>
          </p:cNvSpPr>
          <p:nvPr>
            <p:ph type="title"/>
          </p:nvPr>
        </p:nvSpPr>
        <p:spPr>
          <a:xfrm>
            <a:off x="478971" y="117648"/>
            <a:ext cx="10515600" cy="1325563"/>
          </a:xfrm>
        </p:spPr>
        <p:txBody>
          <a:bodyPr/>
          <a:lstStyle/>
          <a:p>
            <a:r>
              <a:rPr lang="es-CO" dirty="0">
                <a:latin typeface="Montserrat" panose="00000500000000000000" pitchFamily="50" charset="0"/>
              </a:rPr>
              <a:t>MONITOREO FETAL INTRAPARTO</a:t>
            </a:r>
          </a:p>
        </p:txBody>
      </p:sp>
      <p:sp>
        <p:nvSpPr>
          <p:cNvPr id="3" name="Marcador de contenido 2">
            <a:extLst>
              <a:ext uri="{FF2B5EF4-FFF2-40B4-BE49-F238E27FC236}">
                <a16:creationId xmlns:a16="http://schemas.microsoft.com/office/drawing/2014/main" id="{69A2E992-7785-4BBD-BCB6-6E38BCDDF908}"/>
              </a:ext>
            </a:extLst>
          </p:cNvPr>
          <p:cNvSpPr>
            <a:spLocks noGrp="1"/>
          </p:cNvSpPr>
          <p:nvPr>
            <p:ph idx="1"/>
          </p:nvPr>
        </p:nvSpPr>
        <p:spPr>
          <a:xfrm>
            <a:off x="762001" y="1537232"/>
            <a:ext cx="10667997" cy="2090392"/>
          </a:xfrm>
        </p:spPr>
        <p:txBody>
          <a:bodyPr>
            <a:normAutofit/>
          </a:bodyPr>
          <a:lstStyle/>
          <a:p>
            <a:pPr algn="just"/>
            <a:r>
              <a:rPr lang="es-CO" sz="1800" dirty="0">
                <a:latin typeface="Montserrat" panose="00000500000000000000" pitchFamily="50" charset="0"/>
              </a:rPr>
              <a:t>La monitoría externa de la frecuencia cardíaca fetal es útil pero está sobrevalorada su utilidad; además aumenta las intervenciones.</a:t>
            </a:r>
          </a:p>
          <a:p>
            <a:pPr algn="just"/>
            <a:r>
              <a:rPr lang="es-CO" sz="1800" dirty="0">
                <a:latin typeface="Montserrat" panose="00000500000000000000" pitchFamily="50" charset="0"/>
              </a:rPr>
              <a:t>Solo de 1/1000 bebés con alteración en el monitoreo fetal desarrollan parálisis cerebral.</a:t>
            </a:r>
          </a:p>
          <a:p>
            <a:pPr algn="just"/>
            <a:r>
              <a:rPr lang="es-CO" sz="1800" dirty="0">
                <a:latin typeface="Montserrat" panose="00000500000000000000" pitchFamily="50" charset="0"/>
              </a:rPr>
              <a:t>El VPP para PC es bajo (15%), VPN es del 98% (si esta normal la probabilidad de alteración es muy baja).</a:t>
            </a:r>
          </a:p>
        </p:txBody>
      </p:sp>
      <p:sp>
        <p:nvSpPr>
          <p:cNvPr id="4" name="Marcador de contenido 3">
            <a:extLst>
              <a:ext uri="{FF2B5EF4-FFF2-40B4-BE49-F238E27FC236}">
                <a16:creationId xmlns:a16="http://schemas.microsoft.com/office/drawing/2014/main" id="{F7F2AF49-AC30-4DE3-A843-3437158D5656}"/>
              </a:ext>
            </a:extLst>
          </p:cNvPr>
          <p:cNvSpPr>
            <a:spLocks noGrp="1"/>
          </p:cNvSpPr>
          <p:nvPr>
            <p:ph idx="13"/>
          </p:nvPr>
        </p:nvSpPr>
        <p:spPr>
          <a:xfrm>
            <a:off x="4669654" y="3495091"/>
            <a:ext cx="5747975" cy="2413346"/>
          </a:xfrm>
        </p:spPr>
        <p:txBody>
          <a:bodyPr/>
          <a:lstStyle/>
          <a:p>
            <a:r>
              <a:rPr lang="es-CO" dirty="0">
                <a:latin typeface="Montserrat" panose="00000500000000000000" pitchFamily="50" charset="0"/>
              </a:rPr>
              <a:t>Falsos positivos alrededor del 99%.</a:t>
            </a:r>
          </a:p>
          <a:p>
            <a:endParaRPr lang="es-CO" dirty="0">
              <a:latin typeface="Montserrat" panose="00000500000000000000" pitchFamily="50" charset="0"/>
            </a:endParaRPr>
          </a:p>
        </p:txBody>
      </p:sp>
      <p:pic>
        <p:nvPicPr>
          <p:cNvPr id="5" name="Imagen 4">
            <a:extLst>
              <a:ext uri="{FF2B5EF4-FFF2-40B4-BE49-F238E27FC236}">
                <a16:creationId xmlns:a16="http://schemas.microsoft.com/office/drawing/2014/main" id="{4CBD319B-F20F-4D4D-A74C-509D70CEB611}"/>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8724263" y="3892774"/>
            <a:ext cx="3198069" cy="2845461"/>
          </a:xfrm>
          <a:prstGeom prst="rect">
            <a:avLst/>
          </a:prstGeom>
        </p:spPr>
      </p:pic>
    </p:spTree>
    <p:extLst>
      <p:ext uri="{BB962C8B-B14F-4D97-AF65-F5344CB8AC3E}">
        <p14:creationId xmlns:p14="http://schemas.microsoft.com/office/powerpoint/2010/main" val="258549768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5D7873A-F512-4AAA-A3DD-71BB7089EA11}"/>
              </a:ext>
            </a:extLst>
          </p:cNvPr>
          <p:cNvSpPr>
            <a:spLocks noGrp="1"/>
          </p:cNvSpPr>
          <p:nvPr>
            <p:ph type="title"/>
          </p:nvPr>
        </p:nvSpPr>
        <p:spPr>
          <a:xfrm>
            <a:off x="462643" y="36003"/>
            <a:ext cx="10515600" cy="1325563"/>
          </a:xfrm>
        </p:spPr>
        <p:txBody>
          <a:bodyPr/>
          <a:lstStyle/>
          <a:p>
            <a:r>
              <a:rPr lang="es-CO" dirty="0">
                <a:latin typeface="Montserrat" panose="00000500000000000000" pitchFamily="50" charset="0"/>
              </a:rPr>
              <a:t>MONITOREO FETAL INTRAPARTO</a:t>
            </a:r>
          </a:p>
        </p:txBody>
      </p:sp>
      <p:sp>
        <p:nvSpPr>
          <p:cNvPr id="3" name="Marcador de contenido 2">
            <a:extLst>
              <a:ext uri="{FF2B5EF4-FFF2-40B4-BE49-F238E27FC236}">
                <a16:creationId xmlns:a16="http://schemas.microsoft.com/office/drawing/2014/main" id="{69A2E992-7785-4BBD-BCB6-6E38BCDDF908}"/>
              </a:ext>
            </a:extLst>
          </p:cNvPr>
          <p:cNvSpPr>
            <a:spLocks noGrp="1"/>
          </p:cNvSpPr>
          <p:nvPr>
            <p:ph idx="1"/>
          </p:nvPr>
        </p:nvSpPr>
        <p:spPr>
          <a:xfrm>
            <a:off x="762001" y="1296988"/>
            <a:ext cx="10667997" cy="2090392"/>
          </a:xfrm>
        </p:spPr>
        <p:txBody>
          <a:bodyPr>
            <a:normAutofit/>
          </a:bodyPr>
          <a:lstStyle/>
          <a:p>
            <a:pPr algn="just">
              <a:lnSpc>
                <a:spcPct val="100000"/>
              </a:lnSpc>
            </a:pPr>
            <a:r>
              <a:rPr lang="es-CO" sz="1800" dirty="0">
                <a:latin typeface="Montserrat" panose="00000500000000000000" pitchFamily="50" charset="0"/>
              </a:rPr>
              <a:t>Se habla de sospecha diagnóstica de hipoxia con el control de la frecuencia cardiaca fetal, probabilidad paraclínica con el monitoreo fetal externo y certeza neonatológica con el nacimiento.</a:t>
            </a:r>
          </a:p>
          <a:p>
            <a:pPr algn="just">
              <a:lnSpc>
                <a:spcPct val="100000"/>
              </a:lnSpc>
            </a:pPr>
            <a:r>
              <a:rPr lang="es-CO" sz="1800" dirty="0">
                <a:latin typeface="Montserrat" panose="00000500000000000000" pitchFamily="50" charset="0"/>
              </a:rPr>
              <a:t>Sin complicaciones: FCF cada 30 minutos en la primera fase y cada 15 minutos en la segunda fase. </a:t>
            </a:r>
          </a:p>
        </p:txBody>
      </p:sp>
      <p:sp>
        <p:nvSpPr>
          <p:cNvPr id="4" name="Marcador de contenido 3">
            <a:extLst>
              <a:ext uri="{FF2B5EF4-FFF2-40B4-BE49-F238E27FC236}">
                <a16:creationId xmlns:a16="http://schemas.microsoft.com/office/drawing/2014/main" id="{F7F2AF49-AC30-4DE3-A843-3437158D5656}"/>
              </a:ext>
            </a:extLst>
          </p:cNvPr>
          <p:cNvSpPr>
            <a:spLocks noGrp="1"/>
          </p:cNvSpPr>
          <p:nvPr>
            <p:ph idx="13"/>
          </p:nvPr>
        </p:nvSpPr>
        <p:spPr>
          <a:xfrm>
            <a:off x="762001" y="2637770"/>
            <a:ext cx="10243456" cy="2413346"/>
          </a:xfrm>
        </p:spPr>
        <p:txBody>
          <a:bodyPr>
            <a:normAutofit/>
          </a:bodyPr>
          <a:lstStyle/>
          <a:p>
            <a:pPr algn="just"/>
            <a:endParaRPr lang="es-CO" sz="1800" dirty="0">
              <a:latin typeface="Montserrat" panose="00000500000000000000" pitchFamily="50" charset="0"/>
            </a:endParaRPr>
          </a:p>
          <a:p>
            <a:pPr algn="just"/>
            <a:r>
              <a:rPr lang="es-CO" sz="1800" dirty="0">
                <a:latin typeface="Montserrat" panose="00000500000000000000" pitchFamily="50" charset="0"/>
              </a:rPr>
              <a:t>En pacientes con complicaciones previas como RCIU se debe vigilar cada 15 mins y cada 5 mins respectivamente.</a:t>
            </a:r>
          </a:p>
          <a:p>
            <a:pPr marL="0" indent="0" algn="just">
              <a:buNone/>
            </a:pPr>
            <a:endParaRPr lang="es-CO" sz="1800" dirty="0">
              <a:latin typeface="Montserrat" panose="00000500000000000000" pitchFamily="50" charset="0"/>
            </a:endParaRPr>
          </a:p>
        </p:txBody>
      </p:sp>
    </p:spTree>
    <p:extLst>
      <p:ext uri="{BB962C8B-B14F-4D97-AF65-F5344CB8AC3E}">
        <p14:creationId xmlns:p14="http://schemas.microsoft.com/office/powerpoint/2010/main" val="46361546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5D7873A-F512-4AAA-A3DD-71BB7089EA11}"/>
              </a:ext>
            </a:extLst>
          </p:cNvPr>
          <p:cNvSpPr>
            <a:spLocks noGrp="1"/>
          </p:cNvSpPr>
          <p:nvPr>
            <p:ph type="title"/>
          </p:nvPr>
        </p:nvSpPr>
        <p:spPr>
          <a:xfrm>
            <a:off x="446314" y="117648"/>
            <a:ext cx="10515600" cy="1325563"/>
          </a:xfrm>
        </p:spPr>
        <p:txBody>
          <a:bodyPr/>
          <a:lstStyle/>
          <a:p>
            <a:r>
              <a:rPr lang="es-CO" dirty="0">
                <a:latin typeface="Montserrat" panose="00000500000000000000" pitchFamily="50" charset="0"/>
              </a:rPr>
              <a:t>MONITOREO FETAL INTRAPARTO</a:t>
            </a:r>
          </a:p>
        </p:txBody>
      </p:sp>
      <p:sp>
        <p:nvSpPr>
          <p:cNvPr id="3" name="Marcador de contenido 2">
            <a:extLst>
              <a:ext uri="{FF2B5EF4-FFF2-40B4-BE49-F238E27FC236}">
                <a16:creationId xmlns:a16="http://schemas.microsoft.com/office/drawing/2014/main" id="{69A2E992-7785-4BBD-BCB6-6E38BCDDF908}"/>
              </a:ext>
            </a:extLst>
          </p:cNvPr>
          <p:cNvSpPr>
            <a:spLocks noGrp="1"/>
          </p:cNvSpPr>
          <p:nvPr>
            <p:ph idx="1"/>
          </p:nvPr>
        </p:nvSpPr>
        <p:spPr>
          <a:xfrm>
            <a:off x="947060" y="1562914"/>
            <a:ext cx="10667997" cy="2090392"/>
          </a:xfrm>
        </p:spPr>
        <p:txBody>
          <a:bodyPr>
            <a:normAutofit/>
          </a:bodyPr>
          <a:lstStyle/>
          <a:p>
            <a:pPr marL="0" indent="0" algn="just">
              <a:buNone/>
            </a:pPr>
            <a:r>
              <a:rPr lang="es-CO" b="1" dirty="0">
                <a:latin typeface="Montserrat" panose="00000500000000000000" pitchFamily="50" charset="0"/>
              </a:rPr>
              <a:t>Indicaciones: </a:t>
            </a:r>
          </a:p>
          <a:p>
            <a:pPr marL="0" indent="0" algn="just">
              <a:buNone/>
            </a:pPr>
            <a:endParaRPr lang="es-CO" sz="1800" b="1" dirty="0">
              <a:latin typeface="Montserrat" panose="00000500000000000000" pitchFamily="50" charset="0"/>
            </a:endParaRPr>
          </a:p>
          <a:p>
            <a:pPr algn="just"/>
            <a:r>
              <a:rPr lang="es-CO" sz="1800" b="1" dirty="0">
                <a:latin typeface="Montserrat" panose="00000500000000000000" pitchFamily="50" charset="0"/>
              </a:rPr>
              <a:t>M</a:t>
            </a:r>
            <a:r>
              <a:rPr lang="es-CO" sz="1800" dirty="0">
                <a:latin typeface="Montserrat" panose="00000500000000000000" pitchFamily="50" charset="0"/>
              </a:rPr>
              <a:t>ujeres con embarazo sin patologías y sin factores de riesgo se pueden vigilar en el trabajo de parto con auscultación intermitente.</a:t>
            </a:r>
          </a:p>
          <a:p>
            <a:pPr algn="just"/>
            <a:r>
              <a:rPr lang="es-CO" sz="1800" dirty="0">
                <a:latin typeface="Montserrat" panose="00000500000000000000" pitchFamily="50" charset="0"/>
              </a:rPr>
              <a:t>Está indicado el monitoreo continuo en: RCIU, DM, PE, SAF, óbito previo, isoinmunización, enfermedad de células falciformes.</a:t>
            </a:r>
          </a:p>
        </p:txBody>
      </p:sp>
    </p:spTree>
    <p:extLst>
      <p:ext uri="{BB962C8B-B14F-4D97-AF65-F5344CB8AC3E}">
        <p14:creationId xmlns:p14="http://schemas.microsoft.com/office/powerpoint/2010/main" val="130036238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5D7873A-F512-4AAA-A3DD-71BB7089EA11}"/>
              </a:ext>
            </a:extLst>
          </p:cNvPr>
          <p:cNvSpPr>
            <a:spLocks noGrp="1"/>
          </p:cNvSpPr>
          <p:nvPr>
            <p:ph type="title"/>
          </p:nvPr>
        </p:nvSpPr>
        <p:spPr>
          <a:xfrm>
            <a:off x="388373" y="38028"/>
            <a:ext cx="10515600" cy="1325563"/>
          </a:xfrm>
        </p:spPr>
        <p:txBody>
          <a:bodyPr/>
          <a:lstStyle/>
          <a:p>
            <a:r>
              <a:rPr lang="es-CO" dirty="0">
                <a:latin typeface="Montserrat" panose="00000500000000000000" pitchFamily="50" charset="0"/>
              </a:rPr>
              <a:t>MONITOREO FETAL INTRAPARTO</a:t>
            </a:r>
          </a:p>
        </p:txBody>
      </p:sp>
      <p:sp>
        <p:nvSpPr>
          <p:cNvPr id="3" name="Marcador de contenido 2">
            <a:extLst>
              <a:ext uri="{FF2B5EF4-FFF2-40B4-BE49-F238E27FC236}">
                <a16:creationId xmlns:a16="http://schemas.microsoft.com/office/drawing/2014/main" id="{69A2E992-7785-4BBD-BCB6-6E38BCDDF908}"/>
              </a:ext>
            </a:extLst>
          </p:cNvPr>
          <p:cNvSpPr>
            <a:spLocks noGrp="1"/>
          </p:cNvSpPr>
          <p:nvPr>
            <p:ph idx="1"/>
          </p:nvPr>
        </p:nvSpPr>
        <p:spPr>
          <a:xfrm>
            <a:off x="949519" y="1371549"/>
            <a:ext cx="10667997" cy="2090392"/>
          </a:xfrm>
        </p:spPr>
        <p:txBody>
          <a:bodyPr>
            <a:normAutofit/>
          </a:bodyPr>
          <a:lstStyle/>
          <a:p>
            <a:pPr marL="0" indent="0">
              <a:buNone/>
            </a:pPr>
            <a:r>
              <a:rPr lang="es-CO" sz="1800" b="1" dirty="0">
                <a:latin typeface="Montserrat" panose="00000500000000000000" pitchFamily="50" charset="0"/>
              </a:rPr>
              <a:t>FCF basal: p</a:t>
            </a:r>
            <a:r>
              <a:rPr lang="es-CO" sz="1800" dirty="0">
                <a:latin typeface="Montserrat" panose="00000500000000000000" pitchFamily="50" charset="0"/>
              </a:rPr>
              <a:t>romedio de FCF / excluye aceleraciones y desaceleraciones y variabilidad &gt; 25 lpm:</a:t>
            </a:r>
          </a:p>
          <a:p>
            <a:endParaRPr lang="es-CO" sz="1800" dirty="0">
              <a:latin typeface="Montserrat" panose="00000500000000000000" pitchFamily="50" charset="0"/>
            </a:endParaRPr>
          </a:p>
        </p:txBody>
      </p:sp>
      <p:sp>
        <p:nvSpPr>
          <p:cNvPr id="4" name="Marcador de contenido 3">
            <a:extLst>
              <a:ext uri="{FF2B5EF4-FFF2-40B4-BE49-F238E27FC236}">
                <a16:creationId xmlns:a16="http://schemas.microsoft.com/office/drawing/2014/main" id="{F7F2AF49-AC30-4DE3-A843-3437158D5656}"/>
              </a:ext>
            </a:extLst>
          </p:cNvPr>
          <p:cNvSpPr>
            <a:spLocks noGrp="1"/>
          </p:cNvSpPr>
          <p:nvPr>
            <p:ph idx="13"/>
          </p:nvPr>
        </p:nvSpPr>
        <p:spPr/>
        <p:txBody>
          <a:bodyPr/>
          <a:lstStyle/>
          <a:p>
            <a:endParaRPr lang="es-CO" dirty="0">
              <a:latin typeface="Montserrat black"/>
            </a:endParaRPr>
          </a:p>
        </p:txBody>
      </p:sp>
      <p:sp>
        <p:nvSpPr>
          <p:cNvPr id="8" name="19 CuadroTexto"/>
          <p:cNvSpPr txBox="1"/>
          <p:nvPr/>
        </p:nvSpPr>
        <p:spPr>
          <a:xfrm>
            <a:off x="949519" y="2123534"/>
            <a:ext cx="8332096" cy="646331"/>
          </a:xfrm>
          <a:prstGeom prst="rect">
            <a:avLst/>
          </a:prstGeom>
          <a:noFill/>
        </p:spPr>
        <p:txBody>
          <a:bodyPr wrap="square" rtlCol="0">
            <a:spAutoFit/>
          </a:bodyPr>
          <a:lstStyle/>
          <a:p>
            <a:pPr marL="342900" indent="-342900">
              <a:buFont typeface="Arial" panose="020B0604020202020204" pitchFamily="34" charset="0"/>
              <a:buChar char="•"/>
            </a:pPr>
            <a:r>
              <a:rPr lang="es-CO" dirty="0">
                <a:solidFill>
                  <a:srgbClr val="152B48"/>
                </a:solidFill>
                <a:latin typeface="Montserrat black"/>
              </a:rPr>
              <a:t>Taquicardia:  &gt; 160  lpm.         </a:t>
            </a:r>
          </a:p>
          <a:p>
            <a:pPr marL="342900" indent="-342900">
              <a:buFont typeface="Arial" panose="020B0604020202020204" pitchFamily="34" charset="0"/>
              <a:buChar char="•"/>
            </a:pPr>
            <a:r>
              <a:rPr lang="es-CO" dirty="0">
                <a:solidFill>
                  <a:srgbClr val="152B48"/>
                </a:solidFill>
                <a:latin typeface="Montserrat black"/>
              </a:rPr>
              <a:t> Bradicardia &lt; 110 lpm.</a:t>
            </a:r>
          </a:p>
        </p:txBody>
      </p:sp>
      <p:grpSp>
        <p:nvGrpSpPr>
          <p:cNvPr id="11" name="Grupo 10"/>
          <p:cNvGrpSpPr/>
          <p:nvPr/>
        </p:nvGrpSpPr>
        <p:grpSpPr>
          <a:xfrm>
            <a:off x="4796032" y="3165256"/>
            <a:ext cx="7238125" cy="3556742"/>
            <a:chOff x="2197769" y="2706807"/>
            <a:chExt cx="5912213" cy="3086573"/>
          </a:xfrm>
        </p:grpSpPr>
        <p:pic>
          <p:nvPicPr>
            <p:cNvPr id="12" name="Picture 1"/>
            <p:cNvPicPr>
              <a:picLocks noChangeAspect="1" noChangeArrowheads="1"/>
            </p:cNvPicPr>
            <p:nvPr/>
          </p:nvPicPr>
          <p:blipFill rotWithShape="1">
            <a:blip r:embed="rId3" cstate="email">
              <a:extLst>
                <a:ext uri="{28A0092B-C50C-407E-A947-70E740481C1C}">
                  <a14:useLocalDpi xmlns:a14="http://schemas.microsoft.com/office/drawing/2010/main"/>
                </a:ext>
              </a:extLst>
            </a:blip>
            <a:srcRect/>
            <a:stretch/>
          </p:blipFill>
          <p:spPr bwMode="auto">
            <a:xfrm>
              <a:off x="2197769" y="2706807"/>
              <a:ext cx="5912213" cy="30865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3" name="7 Rectángulo"/>
            <p:cNvSpPr/>
            <p:nvPr/>
          </p:nvSpPr>
          <p:spPr>
            <a:xfrm>
              <a:off x="2310081" y="2706807"/>
              <a:ext cx="3368842" cy="3086573"/>
            </a:xfrm>
            <a:prstGeom prst="rect">
              <a:avLst/>
            </a:prstGeom>
            <a:noFill/>
            <a:ln>
              <a:solidFill>
                <a:srgbClr val="00AAA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4" name="8 Rectángulo"/>
            <p:cNvSpPr/>
            <p:nvPr/>
          </p:nvSpPr>
          <p:spPr>
            <a:xfrm>
              <a:off x="5930136" y="3512764"/>
              <a:ext cx="704039" cy="461665"/>
            </a:xfrm>
            <a:prstGeom prst="rect">
              <a:avLst/>
            </a:prstGeom>
            <a:noFill/>
          </p:spPr>
          <p:txBody>
            <a:bodyPr wrap="none" lIns="91440" tIns="45720" rIns="91440" bIns="45720">
              <a:spAutoFit/>
            </a:bodyPr>
            <a:lstStyle/>
            <a:p>
              <a:pPr algn="ctr"/>
              <a:r>
                <a:rPr lang="es-ES" sz="2400" b="1"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120</a:t>
              </a:r>
            </a:p>
          </p:txBody>
        </p:sp>
        <p:sp>
          <p:nvSpPr>
            <p:cNvPr id="15" name="9 Rectángulo"/>
            <p:cNvSpPr/>
            <p:nvPr/>
          </p:nvSpPr>
          <p:spPr>
            <a:xfrm>
              <a:off x="6527847" y="3275581"/>
              <a:ext cx="704039" cy="461665"/>
            </a:xfrm>
            <a:prstGeom prst="rect">
              <a:avLst/>
            </a:prstGeom>
            <a:noFill/>
          </p:spPr>
          <p:txBody>
            <a:bodyPr wrap="none" lIns="91440" tIns="45720" rIns="91440" bIns="45720">
              <a:spAutoFit/>
            </a:bodyPr>
            <a:lstStyle/>
            <a:p>
              <a:pPr algn="ctr"/>
              <a:r>
                <a:rPr lang="es-ES" sz="2400" b="1"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160</a:t>
              </a:r>
            </a:p>
          </p:txBody>
        </p:sp>
        <p:sp>
          <p:nvSpPr>
            <p:cNvPr id="16" name="10 Rectángulo"/>
            <p:cNvSpPr/>
            <p:nvPr/>
          </p:nvSpPr>
          <p:spPr>
            <a:xfrm>
              <a:off x="5915523" y="3062779"/>
              <a:ext cx="704039" cy="461665"/>
            </a:xfrm>
            <a:prstGeom prst="rect">
              <a:avLst/>
            </a:prstGeom>
            <a:noFill/>
          </p:spPr>
          <p:txBody>
            <a:bodyPr wrap="none" lIns="91440" tIns="45720" rIns="91440" bIns="45720">
              <a:spAutoFit/>
            </a:bodyPr>
            <a:lstStyle/>
            <a:p>
              <a:pPr algn="ctr"/>
              <a:r>
                <a:rPr lang="es-ES" sz="2400" b="1"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180</a:t>
              </a:r>
            </a:p>
          </p:txBody>
        </p:sp>
        <p:cxnSp>
          <p:nvCxnSpPr>
            <p:cNvPr id="17" name="14 Conector recto"/>
            <p:cNvCxnSpPr/>
            <p:nvPr/>
          </p:nvCxnSpPr>
          <p:spPr>
            <a:xfrm>
              <a:off x="5156200" y="3743595"/>
              <a:ext cx="825500" cy="0"/>
            </a:xfrm>
            <a:prstGeom prst="line">
              <a:avLst/>
            </a:prstGeom>
            <a:ln w="2540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18" name="15 Conector recto"/>
            <p:cNvCxnSpPr/>
            <p:nvPr/>
          </p:nvCxnSpPr>
          <p:spPr>
            <a:xfrm>
              <a:off x="5156201" y="3534045"/>
              <a:ext cx="1463361" cy="0"/>
            </a:xfrm>
            <a:prstGeom prst="line">
              <a:avLst/>
            </a:prstGeom>
            <a:ln w="2540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19" name="18 Conector recto"/>
            <p:cNvCxnSpPr/>
            <p:nvPr/>
          </p:nvCxnSpPr>
          <p:spPr>
            <a:xfrm>
              <a:off x="5187950" y="3299095"/>
              <a:ext cx="825500" cy="0"/>
            </a:xfrm>
            <a:prstGeom prst="line">
              <a:avLst/>
            </a:prstGeom>
            <a:ln w="25400">
              <a:solidFill>
                <a:srgbClr val="0070C0"/>
              </a:solidFill>
            </a:ln>
          </p:spPr>
          <p:style>
            <a:lnRef idx="1">
              <a:schemeClr val="accent1"/>
            </a:lnRef>
            <a:fillRef idx="0">
              <a:schemeClr val="accent1"/>
            </a:fillRef>
            <a:effectRef idx="0">
              <a:schemeClr val="accent1"/>
            </a:effectRef>
            <a:fontRef idx="minor">
              <a:schemeClr val="tx1"/>
            </a:fontRef>
          </p:style>
        </p:cxnSp>
        <p:sp>
          <p:nvSpPr>
            <p:cNvPr id="20" name="20 Rectángulo"/>
            <p:cNvSpPr/>
            <p:nvPr/>
          </p:nvSpPr>
          <p:spPr>
            <a:xfrm>
              <a:off x="2614864" y="3299096"/>
              <a:ext cx="705853" cy="675333"/>
            </a:xfrm>
            <a:prstGeom prst="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grpSp>
      <p:sp>
        <p:nvSpPr>
          <p:cNvPr id="21" name="CuadroTexto 20"/>
          <p:cNvSpPr txBox="1"/>
          <p:nvPr/>
        </p:nvSpPr>
        <p:spPr>
          <a:xfrm>
            <a:off x="7670999" y="2014904"/>
            <a:ext cx="4124361" cy="923330"/>
          </a:xfrm>
          <a:prstGeom prst="rect">
            <a:avLst/>
          </a:prstGeom>
          <a:solidFill>
            <a:srgbClr val="152B48"/>
          </a:solidFill>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s-CO" dirty="0">
                <a:ln w="0"/>
                <a:solidFill>
                  <a:schemeClr val="bg1"/>
                </a:solidFill>
                <a:effectLst>
                  <a:outerShdw blurRad="38100" dist="19050" dir="2700000" algn="tl" rotWithShape="0">
                    <a:schemeClr val="dk1">
                      <a:alpha val="40000"/>
                    </a:schemeClr>
                  </a:outerShdw>
                </a:effectLst>
                <a:latin typeface="Montserrat" panose="00000500000000000000" pitchFamily="50" charset="0"/>
              </a:rPr>
              <a:t>LA TAQUICARDIA DEBE SER CONSIDERADA DE ETIOLOGÍA HIPÓXICA.</a:t>
            </a:r>
          </a:p>
        </p:txBody>
      </p:sp>
    </p:spTree>
    <p:extLst>
      <p:ext uri="{BB962C8B-B14F-4D97-AF65-F5344CB8AC3E}">
        <p14:creationId xmlns:p14="http://schemas.microsoft.com/office/powerpoint/2010/main" val="15633133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anim calcmode="lin" valueType="num">
                                      <p:cBhvr additive="base">
                                        <p:cTn id="7" dur="500" fill="hold"/>
                                        <p:tgtEl>
                                          <p:spTgt spid="21"/>
                                        </p:tgtEl>
                                        <p:attrNameLst>
                                          <p:attrName>ppt_x</p:attrName>
                                        </p:attrNameLst>
                                      </p:cBhvr>
                                      <p:tavLst>
                                        <p:tav tm="0">
                                          <p:val>
                                            <p:strVal val="#ppt_x"/>
                                          </p:val>
                                        </p:tav>
                                        <p:tav tm="100000">
                                          <p:val>
                                            <p:strVal val="#ppt_x"/>
                                          </p:val>
                                        </p:tav>
                                      </p:tavLst>
                                    </p:anim>
                                    <p:anim calcmode="lin" valueType="num">
                                      <p:cBhvr additive="base">
                                        <p:cTn id="8"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5D7873A-F512-4AAA-A3DD-71BB7089EA11}"/>
              </a:ext>
            </a:extLst>
          </p:cNvPr>
          <p:cNvSpPr>
            <a:spLocks noGrp="1"/>
          </p:cNvSpPr>
          <p:nvPr>
            <p:ph type="title"/>
          </p:nvPr>
        </p:nvSpPr>
        <p:spPr>
          <a:xfrm>
            <a:off x="402831" y="50726"/>
            <a:ext cx="10515600" cy="1325563"/>
          </a:xfrm>
        </p:spPr>
        <p:txBody>
          <a:bodyPr/>
          <a:lstStyle/>
          <a:p>
            <a:r>
              <a:rPr lang="es-CO" dirty="0">
                <a:latin typeface="Montserrat" panose="00000500000000000000" pitchFamily="50" charset="0"/>
              </a:rPr>
              <a:t>MONITOREO FETAL INTRAPARTO</a:t>
            </a:r>
          </a:p>
        </p:txBody>
      </p:sp>
      <p:sp>
        <p:nvSpPr>
          <p:cNvPr id="3" name="Marcador de contenido 2">
            <a:extLst>
              <a:ext uri="{FF2B5EF4-FFF2-40B4-BE49-F238E27FC236}">
                <a16:creationId xmlns:a16="http://schemas.microsoft.com/office/drawing/2014/main" id="{69A2E992-7785-4BBD-BCB6-6E38BCDDF908}"/>
              </a:ext>
            </a:extLst>
          </p:cNvPr>
          <p:cNvSpPr>
            <a:spLocks noGrp="1"/>
          </p:cNvSpPr>
          <p:nvPr>
            <p:ph idx="1"/>
          </p:nvPr>
        </p:nvSpPr>
        <p:spPr>
          <a:xfrm>
            <a:off x="881745" y="1293948"/>
            <a:ext cx="10667997" cy="2090392"/>
          </a:xfrm>
        </p:spPr>
        <p:txBody>
          <a:bodyPr>
            <a:normAutofit/>
          </a:bodyPr>
          <a:lstStyle/>
          <a:p>
            <a:r>
              <a:rPr lang="es-CO" sz="1800" b="1" dirty="0">
                <a:latin typeface="Montserrat" panose="00000500000000000000" pitchFamily="50" charset="0"/>
              </a:rPr>
              <a:t>Variabilidad: f</a:t>
            </a:r>
            <a:r>
              <a:rPr lang="es-CO" sz="1800" dirty="0">
                <a:latin typeface="Montserrat" panose="00000500000000000000" pitchFamily="50" charset="0"/>
              </a:rPr>
              <a:t>luctuaciones de la FCF basal / excluye aceleraciones y desaceleraciones:</a:t>
            </a:r>
          </a:p>
          <a:p>
            <a:endParaRPr lang="es-CO" sz="1800" dirty="0">
              <a:latin typeface="Montserrat" panose="00000500000000000000" pitchFamily="50" charset="0"/>
            </a:endParaRPr>
          </a:p>
        </p:txBody>
      </p:sp>
      <p:sp>
        <p:nvSpPr>
          <p:cNvPr id="5" name="13 CuadroTexto"/>
          <p:cNvSpPr txBox="1"/>
          <p:nvPr/>
        </p:nvSpPr>
        <p:spPr>
          <a:xfrm>
            <a:off x="1675737" y="2128665"/>
            <a:ext cx="3884492" cy="369332"/>
          </a:xfrm>
          <a:prstGeom prst="rect">
            <a:avLst/>
          </a:prstGeom>
          <a:noFill/>
          <a:ln>
            <a:solidFill>
              <a:srgbClr val="00AAA7"/>
            </a:solidFill>
          </a:ln>
        </p:spPr>
        <p:txBody>
          <a:bodyPr wrap="square" rtlCol="0">
            <a:spAutoFit/>
          </a:bodyPr>
          <a:lstStyle/>
          <a:p>
            <a:pPr algn="ctr"/>
            <a:r>
              <a:rPr lang="es-CO" dirty="0">
                <a:solidFill>
                  <a:srgbClr val="152B48"/>
                </a:solidFill>
                <a:latin typeface="Montserrat" panose="00000500000000000000" pitchFamily="50" charset="0"/>
              </a:rPr>
              <a:t>Ausente: no detectable.</a:t>
            </a:r>
          </a:p>
        </p:txBody>
      </p:sp>
      <p:sp>
        <p:nvSpPr>
          <p:cNvPr id="6" name="21 CuadroTexto"/>
          <p:cNvSpPr txBox="1"/>
          <p:nvPr/>
        </p:nvSpPr>
        <p:spPr>
          <a:xfrm>
            <a:off x="6096000" y="2128664"/>
            <a:ext cx="4305847" cy="369332"/>
          </a:xfrm>
          <a:prstGeom prst="rect">
            <a:avLst/>
          </a:prstGeom>
          <a:noFill/>
          <a:ln>
            <a:solidFill>
              <a:srgbClr val="00AAA7"/>
            </a:solidFill>
          </a:ln>
        </p:spPr>
        <p:txBody>
          <a:bodyPr wrap="square" rtlCol="0">
            <a:spAutoFit/>
          </a:bodyPr>
          <a:lstStyle/>
          <a:p>
            <a:pPr algn="ctr"/>
            <a:r>
              <a:rPr lang="es-CO" dirty="0">
                <a:solidFill>
                  <a:srgbClr val="152B48"/>
                </a:solidFill>
                <a:latin typeface="Montserrat" panose="00000500000000000000" pitchFamily="50" charset="0"/>
              </a:rPr>
              <a:t>Mínima: &gt; indetectable; &lt; 5</a:t>
            </a:r>
          </a:p>
        </p:txBody>
      </p:sp>
      <p:sp>
        <p:nvSpPr>
          <p:cNvPr id="7" name="22 CuadroTexto"/>
          <p:cNvSpPr txBox="1"/>
          <p:nvPr/>
        </p:nvSpPr>
        <p:spPr>
          <a:xfrm>
            <a:off x="1675737" y="2738567"/>
            <a:ext cx="3884492" cy="369332"/>
          </a:xfrm>
          <a:prstGeom prst="rect">
            <a:avLst/>
          </a:prstGeom>
          <a:noFill/>
          <a:ln w="3175">
            <a:solidFill>
              <a:srgbClr val="00AAA7"/>
            </a:solidFill>
          </a:ln>
        </p:spPr>
        <p:txBody>
          <a:bodyPr wrap="square" rtlCol="0">
            <a:spAutoFit/>
          </a:bodyPr>
          <a:lstStyle/>
          <a:p>
            <a:pPr algn="ctr"/>
            <a:r>
              <a:rPr lang="es-CO" dirty="0">
                <a:solidFill>
                  <a:srgbClr val="152B48"/>
                </a:solidFill>
                <a:latin typeface="Montserrat" panose="00000500000000000000" pitchFamily="50" charset="0"/>
              </a:rPr>
              <a:t>Moderada: 5-25 lpm.</a:t>
            </a:r>
            <a:r>
              <a:rPr lang="es-CO" dirty="0">
                <a:solidFill>
                  <a:srgbClr val="00AAA7"/>
                </a:solidFill>
                <a:latin typeface="Montserrat" panose="00000500000000000000" pitchFamily="50" charset="0"/>
              </a:rPr>
              <a:t>***</a:t>
            </a:r>
          </a:p>
        </p:txBody>
      </p:sp>
      <p:sp>
        <p:nvSpPr>
          <p:cNvPr id="8" name="23 CuadroTexto"/>
          <p:cNvSpPr txBox="1"/>
          <p:nvPr/>
        </p:nvSpPr>
        <p:spPr>
          <a:xfrm>
            <a:off x="6064903" y="2738567"/>
            <a:ext cx="3884492" cy="369332"/>
          </a:xfrm>
          <a:prstGeom prst="rect">
            <a:avLst/>
          </a:prstGeom>
          <a:noFill/>
          <a:ln>
            <a:solidFill>
              <a:srgbClr val="00AAA7"/>
            </a:solidFill>
          </a:ln>
        </p:spPr>
        <p:txBody>
          <a:bodyPr wrap="square" rtlCol="0">
            <a:spAutoFit/>
          </a:bodyPr>
          <a:lstStyle/>
          <a:p>
            <a:pPr algn="ctr"/>
            <a:r>
              <a:rPr lang="es-CO" dirty="0">
                <a:solidFill>
                  <a:srgbClr val="152B48"/>
                </a:solidFill>
                <a:latin typeface="Montserrat" panose="00000500000000000000" pitchFamily="50" charset="0"/>
              </a:rPr>
              <a:t>Marcada: &gt; 25 lpm</a:t>
            </a:r>
          </a:p>
        </p:txBody>
      </p:sp>
      <p:grpSp>
        <p:nvGrpSpPr>
          <p:cNvPr id="9" name="Grupo 8"/>
          <p:cNvGrpSpPr/>
          <p:nvPr/>
        </p:nvGrpSpPr>
        <p:grpSpPr>
          <a:xfrm>
            <a:off x="4751299" y="3773010"/>
            <a:ext cx="7324226" cy="2521294"/>
            <a:chOff x="2197769" y="3428696"/>
            <a:chExt cx="6142501" cy="1977490"/>
          </a:xfrm>
        </p:grpSpPr>
        <p:pic>
          <p:nvPicPr>
            <p:cNvPr id="10" name="Picture 1"/>
            <p:cNvPicPr>
              <a:picLocks noChangeAspect="1" noChangeArrowheads="1"/>
            </p:cNvPicPr>
            <p:nvPr/>
          </p:nvPicPr>
          <p:blipFill rotWithShape="1">
            <a:blip r:embed="rId3" cstate="email">
              <a:extLst>
                <a:ext uri="{28A0092B-C50C-407E-A947-70E740481C1C}">
                  <a14:useLocalDpi xmlns:a14="http://schemas.microsoft.com/office/drawing/2010/main"/>
                </a:ext>
              </a:extLst>
            </a:blip>
            <a:srcRect/>
            <a:stretch/>
          </p:blipFill>
          <p:spPr bwMode="auto">
            <a:xfrm>
              <a:off x="2197769" y="3428696"/>
              <a:ext cx="6142501" cy="19774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1" name="16 Rectángulo"/>
            <p:cNvSpPr/>
            <p:nvPr/>
          </p:nvSpPr>
          <p:spPr>
            <a:xfrm>
              <a:off x="2310081" y="3428697"/>
              <a:ext cx="3368842" cy="1977489"/>
            </a:xfrm>
            <a:prstGeom prst="rect">
              <a:avLst/>
            </a:prstGeom>
            <a:noFill/>
            <a:ln>
              <a:solidFill>
                <a:srgbClr val="00AAA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pic>
          <p:nvPicPr>
            <p:cNvPr id="12" name="Picture 1"/>
            <p:cNvPicPr>
              <a:picLocks noChangeAspect="1" noChangeArrowheads="1"/>
            </p:cNvPicPr>
            <p:nvPr/>
          </p:nvPicPr>
          <p:blipFill rotWithShape="1">
            <a:blip r:embed="rId4" cstate="email">
              <a:extLst>
                <a:ext uri="{28A0092B-C50C-407E-A947-70E740481C1C}">
                  <a14:useLocalDpi xmlns:a14="http://schemas.microsoft.com/office/drawing/2010/main"/>
                </a:ext>
              </a:extLst>
            </a:blip>
            <a:srcRect/>
            <a:stretch/>
          </p:blipFill>
          <p:spPr bwMode="auto">
            <a:xfrm>
              <a:off x="2580772" y="4305866"/>
              <a:ext cx="1961402" cy="706398"/>
            </a:xfrm>
            <a:prstGeom prst="rect">
              <a:avLst/>
            </a:prstGeom>
            <a:noFill/>
            <a:ln w="25400">
              <a:solidFill>
                <a:srgbClr val="00AAA7"/>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grpSp>
    </p:spTree>
    <p:extLst>
      <p:ext uri="{BB962C8B-B14F-4D97-AF65-F5344CB8AC3E}">
        <p14:creationId xmlns:p14="http://schemas.microsoft.com/office/powerpoint/2010/main" val="20399979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fade">
                                      <p:cBhvr>
                                        <p:cTn id="10" dur="500"/>
                                        <p:tgtEl>
                                          <p:spTgt spid="5"/>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fade">
                                      <p:cBhvr>
                                        <p:cTn id="13" dur="500"/>
                                        <p:tgtEl>
                                          <p:spTgt spid="6"/>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8"/>
                                        </p:tgtEl>
                                        <p:attrNameLst>
                                          <p:attrName>style.visibility</p:attrName>
                                        </p:attrNameLst>
                                      </p:cBhvr>
                                      <p:to>
                                        <p:strVal val="visible"/>
                                      </p:to>
                                    </p:set>
                                    <p:animEffect transition="in" filter="fade">
                                      <p:cBhvr>
                                        <p:cTn id="16"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5D7873A-F512-4AAA-A3DD-71BB7089EA11}"/>
              </a:ext>
            </a:extLst>
          </p:cNvPr>
          <p:cNvSpPr>
            <a:spLocks noGrp="1"/>
          </p:cNvSpPr>
          <p:nvPr>
            <p:ph type="title"/>
          </p:nvPr>
        </p:nvSpPr>
        <p:spPr>
          <a:xfrm>
            <a:off x="429985" y="23578"/>
            <a:ext cx="10515600" cy="1325563"/>
          </a:xfrm>
        </p:spPr>
        <p:txBody>
          <a:bodyPr/>
          <a:lstStyle/>
          <a:p>
            <a:r>
              <a:rPr lang="es-CO" dirty="0">
                <a:latin typeface="Montserrat" panose="00000500000000000000" pitchFamily="50" charset="0"/>
              </a:rPr>
              <a:t>MONITOREO FETAL INTRAPARTO</a:t>
            </a:r>
          </a:p>
        </p:txBody>
      </p:sp>
      <p:sp>
        <p:nvSpPr>
          <p:cNvPr id="3" name="Marcador de contenido 2">
            <a:extLst>
              <a:ext uri="{FF2B5EF4-FFF2-40B4-BE49-F238E27FC236}">
                <a16:creationId xmlns:a16="http://schemas.microsoft.com/office/drawing/2014/main" id="{69A2E992-7785-4BBD-BCB6-6E38BCDDF908}"/>
              </a:ext>
            </a:extLst>
          </p:cNvPr>
          <p:cNvSpPr>
            <a:spLocks noGrp="1"/>
          </p:cNvSpPr>
          <p:nvPr>
            <p:ph idx="1"/>
          </p:nvPr>
        </p:nvSpPr>
        <p:spPr>
          <a:xfrm>
            <a:off x="916286" y="1122428"/>
            <a:ext cx="10667997" cy="2090392"/>
          </a:xfrm>
        </p:spPr>
        <p:txBody>
          <a:bodyPr>
            <a:normAutofit/>
          </a:bodyPr>
          <a:lstStyle/>
          <a:p>
            <a:pPr marL="0" indent="0">
              <a:buNone/>
            </a:pPr>
            <a:r>
              <a:rPr lang="es-CO" sz="1800" b="1" dirty="0">
                <a:latin typeface="Montserrat" panose="00000500000000000000" pitchFamily="50" charset="0"/>
              </a:rPr>
              <a:t>Aceleración:  a</a:t>
            </a:r>
            <a:r>
              <a:rPr lang="es-CO" sz="1800" dirty="0">
                <a:latin typeface="Montserrat" panose="00000500000000000000" pitchFamily="50" charset="0"/>
              </a:rPr>
              <a:t>umento brusco visualmente de la FCF basal:</a:t>
            </a:r>
          </a:p>
          <a:p>
            <a:endParaRPr lang="es-CO" sz="1800" dirty="0">
              <a:latin typeface="Montserrat" panose="00000500000000000000" pitchFamily="50" charset="0"/>
            </a:endParaRPr>
          </a:p>
        </p:txBody>
      </p:sp>
      <p:sp>
        <p:nvSpPr>
          <p:cNvPr id="5" name="10 CuadroTexto"/>
          <p:cNvSpPr txBox="1"/>
          <p:nvPr/>
        </p:nvSpPr>
        <p:spPr>
          <a:xfrm>
            <a:off x="3054128" y="1871311"/>
            <a:ext cx="2887589" cy="369332"/>
          </a:xfrm>
          <a:prstGeom prst="rect">
            <a:avLst/>
          </a:prstGeom>
          <a:noFill/>
          <a:ln>
            <a:solidFill>
              <a:srgbClr val="00AAA7"/>
            </a:solidFill>
          </a:ln>
        </p:spPr>
        <p:txBody>
          <a:bodyPr wrap="square" rtlCol="0">
            <a:spAutoFit/>
          </a:bodyPr>
          <a:lstStyle/>
          <a:p>
            <a:pPr algn="ctr"/>
            <a:r>
              <a:rPr lang="es-CO" dirty="0">
                <a:solidFill>
                  <a:srgbClr val="152B48"/>
                </a:solidFill>
                <a:latin typeface="Montserrat" panose="00000500000000000000" pitchFamily="50" charset="0"/>
              </a:rPr>
              <a:t>&gt; 32s </a:t>
            </a:r>
            <a:r>
              <a:rPr lang="es-CO" dirty="0">
                <a:solidFill>
                  <a:srgbClr val="152B48"/>
                </a:solidFill>
                <a:latin typeface="Montserrat" panose="00000500000000000000" pitchFamily="50" charset="0"/>
                <a:sym typeface="Wingdings" pitchFamily="2" charset="2"/>
              </a:rPr>
              <a:t> </a:t>
            </a:r>
            <a:r>
              <a:rPr lang="es-CO" dirty="0">
                <a:solidFill>
                  <a:srgbClr val="152B48"/>
                </a:solidFill>
                <a:latin typeface="Montserrat" panose="00000500000000000000" pitchFamily="50" charset="0"/>
              </a:rPr>
              <a:t>15 lpm x 15 seg</a:t>
            </a:r>
          </a:p>
        </p:txBody>
      </p:sp>
      <p:sp>
        <p:nvSpPr>
          <p:cNvPr id="6" name="11 CuadroTexto"/>
          <p:cNvSpPr txBox="1"/>
          <p:nvPr/>
        </p:nvSpPr>
        <p:spPr>
          <a:xfrm>
            <a:off x="6399272" y="1863291"/>
            <a:ext cx="2887589" cy="369332"/>
          </a:xfrm>
          <a:prstGeom prst="rect">
            <a:avLst/>
          </a:prstGeom>
          <a:noFill/>
          <a:ln>
            <a:solidFill>
              <a:srgbClr val="00AAA7"/>
            </a:solidFill>
          </a:ln>
        </p:spPr>
        <p:txBody>
          <a:bodyPr wrap="square" rtlCol="0">
            <a:spAutoFit/>
          </a:bodyPr>
          <a:lstStyle/>
          <a:p>
            <a:pPr algn="ctr"/>
            <a:r>
              <a:rPr lang="es-CO" dirty="0">
                <a:solidFill>
                  <a:srgbClr val="152B48"/>
                </a:solidFill>
                <a:latin typeface="Montserrat" panose="00000500000000000000" pitchFamily="50" charset="0"/>
              </a:rPr>
              <a:t>&lt; 32s </a:t>
            </a:r>
            <a:r>
              <a:rPr lang="es-CO" dirty="0">
                <a:solidFill>
                  <a:srgbClr val="152B48"/>
                </a:solidFill>
                <a:latin typeface="Montserrat" panose="00000500000000000000" pitchFamily="50" charset="0"/>
                <a:sym typeface="Wingdings" pitchFamily="2" charset="2"/>
              </a:rPr>
              <a:t> 10</a:t>
            </a:r>
            <a:r>
              <a:rPr lang="es-CO" dirty="0">
                <a:solidFill>
                  <a:srgbClr val="152B48"/>
                </a:solidFill>
                <a:latin typeface="Montserrat" panose="00000500000000000000" pitchFamily="50" charset="0"/>
              </a:rPr>
              <a:t> lpm x 10 seg</a:t>
            </a:r>
          </a:p>
        </p:txBody>
      </p:sp>
      <p:sp>
        <p:nvSpPr>
          <p:cNvPr id="7" name="12 CuadroTexto"/>
          <p:cNvSpPr txBox="1"/>
          <p:nvPr/>
        </p:nvSpPr>
        <p:spPr>
          <a:xfrm>
            <a:off x="2396396" y="2800746"/>
            <a:ext cx="3545321" cy="646331"/>
          </a:xfrm>
          <a:prstGeom prst="rect">
            <a:avLst/>
          </a:prstGeom>
          <a:noFill/>
          <a:ln w="25400">
            <a:solidFill>
              <a:srgbClr val="00AAA7"/>
            </a:solidFill>
          </a:ln>
        </p:spPr>
        <p:txBody>
          <a:bodyPr wrap="square" rtlCol="0">
            <a:spAutoFit/>
          </a:bodyPr>
          <a:lstStyle/>
          <a:p>
            <a:pPr algn="ctr"/>
            <a:r>
              <a:rPr lang="es-CO" dirty="0">
                <a:solidFill>
                  <a:srgbClr val="152B48"/>
                </a:solidFill>
                <a:latin typeface="Montserrat" panose="00000500000000000000" pitchFamily="50" charset="0"/>
              </a:rPr>
              <a:t>Prolongada: &gt; 2 min ; &lt; 10 min</a:t>
            </a:r>
          </a:p>
        </p:txBody>
      </p:sp>
      <p:sp>
        <p:nvSpPr>
          <p:cNvPr id="8" name="13 CuadroTexto"/>
          <p:cNvSpPr txBox="1"/>
          <p:nvPr/>
        </p:nvSpPr>
        <p:spPr>
          <a:xfrm>
            <a:off x="6399272" y="2819667"/>
            <a:ext cx="4322987" cy="369332"/>
          </a:xfrm>
          <a:prstGeom prst="rect">
            <a:avLst/>
          </a:prstGeom>
          <a:noFill/>
          <a:ln w="25400">
            <a:solidFill>
              <a:srgbClr val="00AAA7"/>
            </a:solidFill>
          </a:ln>
        </p:spPr>
        <p:txBody>
          <a:bodyPr wrap="square" rtlCol="0">
            <a:spAutoFit/>
          </a:bodyPr>
          <a:lstStyle/>
          <a:p>
            <a:pPr algn="ctr"/>
            <a:r>
              <a:rPr lang="es-CO" dirty="0">
                <a:solidFill>
                  <a:srgbClr val="152B48"/>
                </a:solidFill>
                <a:latin typeface="Montserrat" panose="00000500000000000000" pitchFamily="50" charset="0"/>
              </a:rPr>
              <a:t>&gt; 10 min </a:t>
            </a:r>
            <a:r>
              <a:rPr lang="es-CO" dirty="0">
                <a:solidFill>
                  <a:srgbClr val="152B48"/>
                </a:solidFill>
                <a:latin typeface="Montserrat" panose="00000500000000000000" pitchFamily="50" charset="0"/>
                <a:sym typeface="Wingdings" pitchFamily="2" charset="2"/>
              </a:rPr>
              <a:t> Cambio de línea de base</a:t>
            </a:r>
            <a:endParaRPr lang="es-CO" dirty="0">
              <a:solidFill>
                <a:srgbClr val="152B48"/>
              </a:solidFill>
              <a:latin typeface="Montserrat" panose="00000500000000000000" pitchFamily="50" charset="0"/>
            </a:endParaRPr>
          </a:p>
        </p:txBody>
      </p:sp>
      <p:grpSp>
        <p:nvGrpSpPr>
          <p:cNvPr id="9" name="Grupo 8"/>
          <p:cNvGrpSpPr/>
          <p:nvPr/>
        </p:nvGrpSpPr>
        <p:grpSpPr>
          <a:xfrm>
            <a:off x="4778827" y="3919971"/>
            <a:ext cx="7315199" cy="2657279"/>
            <a:chOff x="2958722" y="3428697"/>
            <a:chExt cx="6226889" cy="1977489"/>
          </a:xfrm>
        </p:grpSpPr>
        <p:pic>
          <p:nvPicPr>
            <p:cNvPr id="10" name="Picture 1"/>
            <p:cNvPicPr>
              <a:picLocks noChangeAspect="1" noChangeArrowheads="1"/>
            </p:cNvPicPr>
            <p:nvPr/>
          </p:nvPicPr>
          <p:blipFill rotWithShape="1">
            <a:blip r:embed="rId3" cstate="email">
              <a:extLst>
                <a:ext uri="{28A0092B-C50C-407E-A947-70E740481C1C}">
                  <a14:useLocalDpi xmlns:a14="http://schemas.microsoft.com/office/drawing/2010/main"/>
                </a:ext>
              </a:extLst>
            </a:blip>
            <a:srcRect/>
            <a:stretch/>
          </p:blipFill>
          <p:spPr bwMode="auto">
            <a:xfrm>
              <a:off x="2958722" y="3428697"/>
              <a:ext cx="6226889" cy="19774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1" name="8 Rectángulo"/>
            <p:cNvSpPr/>
            <p:nvPr/>
          </p:nvSpPr>
          <p:spPr>
            <a:xfrm>
              <a:off x="5061302" y="3823887"/>
              <a:ext cx="1042719" cy="790378"/>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9 Rectángulo"/>
            <p:cNvSpPr/>
            <p:nvPr/>
          </p:nvSpPr>
          <p:spPr>
            <a:xfrm>
              <a:off x="7484010" y="3826047"/>
              <a:ext cx="1042719" cy="790378"/>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grpSp>
    </p:spTree>
    <p:extLst>
      <p:ext uri="{BB962C8B-B14F-4D97-AF65-F5344CB8AC3E}">
        <p14:creationId xmlns:p14="http://schemas.microsoft.com/office/powerpoint/2010/main" val="15454581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fade">
                                      <p:cBhvr>
                                        <p:cTn id="10" dur="500"/>
                                        <p:tgtEl>
                                          <p:spTgt spid="5"/>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fade">
                                      <p:cBhvr>
                                        <p:cTn id="13" dur="500"/>
                                        <p:tgtEl>
                                          <p:spTgt spid="7"/>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6"/>
                                        </p:tgtEl>
                                        <p:attrNameLst>
                                          <p:attrName>style.visibility</p:attrName>
                                        </p:attrNameLst>
                                      </p:cBhvr>
                                      <p:to>
                                        <p:strVal val="visible"/>
                                      </p:to>
                                    </p:set>
                                    <p:animEffect transition="in" filter="fade">
                                      <p:cBhvr>
                                        <p:cTn id="16"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5D7873A-F512-4AAA-A3DD-71BB7089EA11}"/>
              </a:ext>
            </a:extLst>
          </p:cNvPr>
          <p:cNvSpPr>
            <a:spLocks noGrp="1"/>
          </p:cNvSpPr>
          <p:nvPr>
            <p:ph type="title"/>
          </p:nvPr>
        </p:nvSpPr>
        <p:spPr>
          <a:xfrm>
            <a:off x="559827" y="117648"/>
            <a:ext cx="10515600" cy="1325563"/>
          </a:xfrm>
        </p:spPr>
        <p:txBody>
          <a:bodyPr/>
          <a:lstStyle/>
          <a:p>
            <a:r>
              <a:rPr lang="es-CO" dirty="0">
                <a:latin typeface="Montserrat" panose="00000500000000000000" pitchFamily="50" charset="0"/>
              </a:rPr>
              <a:t>MONITOREO FETAL INTRAPARTO</a:t>
            </a:r>
          </a:p>
        </p:txBody>
      </p:sp>
      <p:sp>
        <p:nvSpPr>
          <p:cNvPr id="3" name="Marcador de contenido 2">
            <a:extLst>
              <a:ext uri="{FF2B5EF4-FFF2-40B4-BE49-F238E27FC236}">
                <a16:creationId xmlns:a16="http://schemas.microsoft.com/office/drawing/2014/main" id="{69A2E992-7785-4BBD-BCB6-6E38BCDDF908}"/>
              </a:ext>
            </a:extLst>
          </p:cNvPr>
          <p:cNvSpPr>
            <a:spLocks noGrp="1"/>
          </p:cNvSpPr>
          <p:nvPr>
            <p:ph idx="1"/>
          </p:nvPr>
        </p:nvSpPr>
        <p:spPr>
          <a:xfrm>
            <a:off x="1116573" y="1338608"/>
            <a:ext cx="10667997" cy="2090392"/>
          </a:xfrm>
        </p:spPr>
        <p:txBody>
          <a:bodyPr>
            <a:normAutofit/>
          </a:bodyPr>
          <a:lstStyle/>
          <a:p>
            <a:pPr marL="0" indent="0">
              <a:buNone/>
            </a:pPr>
            <a:r>
              <a:rPr lang="es-CO" sz="1800" b="1" dirty="0">
                <a:latin typeface="Montserrat" panose="00000500000000000000" pitchFamily="50" charset="0"/>
              </a:rPr>
              <a:t>Desaceleraciones: d</a:t>
            </a:r>
            <a:r>
              <a:rPr lang="es-CO" sz="1800" dirty="0">
                <a:latin typeface="Montserrat" panose="00000500000000000000" pitchFamily="50" charset="0"/>
              </a:rPr>
              <a:t>isminución visual de la FCF:</a:t>
            </a:r>
          </a:p>
          <a:p>
            <a:pPr marL="0" indent="0">
              <a:buNone/>
            </a:pPr>
            <a:endParaRPr lang="es-CO" sz="1800" dirty="0">
              <a:latin typeface="Montserrat" panose="00000500000000000000" pitchFamily="50" charset="0"/>
            </a:endParaRPr>
          </a:p>
          <a:p>
            <a:pPr lvl="1"/>
            <a:r>
              <a:rPr lang="es-CO" sz="1800" dirty="0">
                <a:latin typeface="Montserrat" panose="00000500000000000000" pitchFamily="50" charset="0"/>
              </a:rPr>
              <a:t>Tempranas.</a:t>
            </a:r>
          </a:p>
          <a:p>
            <a:pPr lvl="1"/>
            <a:r>
              <a:rPr lang="es-CO" sz="1800" dirty="0">
                <a:latin typeface="Montserrat" panose="00000500000000000000" pitchFamily="50" charset="0"/>
              </a:rPr>
              <a:t>Tardias.</a:t>
            </a:r>
          </a:p>
          <a:p>
            <a:pPr lvl="1"/>
            <a:r>
              <a:rPr lang="es-CO" sz="1800" dirty="0">
                <a:latin typeface="Montserrat" panose="00000500000000000000" pitchFamily="50" charset="0"/>
              </a:rPr>
              <a:t>Variables.</a:t>
            </a:r>
          </a:p>
          <a:p>
            <a:endParaRPr lang="es-CO" sz="1800" dirty="0">
              <a:latin typeface="Montserrat" panose="00000500000000000000" pitchFamily="50" charset="0"/>
            </a:endParaRPr>
          </a:p>
        </p:txBody>
      </p:sp>
      <p:pic>
        <p:nvPicPr>
          <p:cNvPr id="5" name="Picture 3"/>
          <p:cNvPicPr>
            <a:picLocks noChangeAspect="1" noChangeArrowheads="1"/>
          </p:cNvPicPr>
          <p:nvPr/>
        </p:nvPicPr>
        <p:blipFill rotWithShape="1">
          <a:blip r:embed="rId3" cstate="email">
            <a:extLst>
              <a:ext uri="{28A0092B-C50C-407E-A947-70E740481C1C}">
                <a14:useLocalDpi xmlns:a14="http://schemas.microsoft.com/office/drawing/2010/main"/>
              </a:ext>
            </a:extLst>
          </a:blip>
          <a:srcRect/>
          <a:stretch/>
        </p:blipFill>
        <p:spPr bwMode="auto">
          <a:xfrm>
            <a:off x="5926835" y="2811270"/>
            <a:ext cx="1973826" cy="29360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icture 4"/>
          <p:cNvPicPr>
            <a:picLocks noChangeAspect="1" noChangeArrowheads="1"/>
          </p:cNvPicPr>
          <p:nvPr/>
        </p:nvPicPr>
        <p:blipFill rotWithShape="1">
          <a:blip r:embed="rId4" cstate="email">
            <a:extLst>
              <a:ext uri="{28A0092B-C50C-407E-A947-70E740481C1C}">
                <a14:useLocalDpi xmlns:a14="http://schemas.microsoft.com/office/drawing/2010/main"/>
              </a:ext>
            </a:extLst>
          </a:blip>
          <a:srcRect/>
          <a:stretch/>
        </p:blipFill>
        <p:spPr bwMode="auto">
          <a:xfrm>
            <a:off x="8989390" y="2811270"/>
            <a:ext cx="1863404" cy="29098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9 CuadroTexto"/>
          <p:cNvSpPr txBox="1"/>
          <p:nvPr/>
        </p:nvSpPr>
        <p:spPr>
          <a:xfrm>
            <a:off x="6102765" y="2224227"/>
            <a:ext cx="1586115" cy="369332"/>
          </a:xfrm>
          <a:prstGeom prst="rect">
            <a:avLst/>
          </a:prstGeom>
          <a:noFill/>
          <a:ln>
            <a:solidFill>
              <a:srgbClr val="00AAA7"/>
            </a:solidFill>
          </a:ln>
        </p:spPr>
        <p:txBody>
          <a:bodyPr wrap="square" rtlCol="0">
            <a:spAutoFit/>
          </a:bodyPr>
          <a:lstStyle/>
          <a:p>
            <a:pPr algn="ctr"/>
            <a:r>
              <a:rPr lang="es-CO" dirty="0">
                <a:solidFill>
                  <a:srgbClr val="152B48"/>
                </a:solidFill>
                <a:latin typeface="Montserrat" panose="00000500000000000000" pitchFamily="50" charset="0"/>
              </a:rPr>
              <a:t>Temprana.</a:t>
            </a:r>
          </a:p>
        </p:txBody>
      </p:sp>
      <p:sp>
        <p:nvSpPr>
          <p:cNvPr id="9" name="10 CuadroTexto"/>
          <p:cNvSpPr txBox="1"/>
          <p:nvPr/>
        </p:nvSpPr>
        <p:spPr>
          <a:xfrm>
            <a:off x="9094435" y="2207703"/>
            <a:ext cx="1586115" cy="369332"/>
          </a:xfrm>
          <a:prstGeom prst="rect">
            <a:avLst/>
          </a:prstGeom>
          <a:noFill/>
          <a:ln>
            <a:solidFill>
              <a:srgbClr val="00AAA7"/>
            </a:solidFill>
          </a:ln>
        </p:spPr>
        <p:txBody>
          <a:bodyPr wrap="square" rtlCol="0">
            <a:spAutoFit/>
          </a:bodyPr>
          <a:lstStyle/>
          <a:p>
            <a:pPr algn="ctr"/>
            <a:r>
              <a:rPr lang="es-CO" dirty="0">
                <a:solidFill>
                  <a:srgbClr val="152B48"/>
                </a:solidFill>
                <a:latin typeface="Montserrat" panose="00000500000000000000" pitchFamily="50" charset="0"/>
              </a:rPr>
              <a:t>Tardía.</a:t>
            </a:r>
          </a:p>
        </p:txBody>
      </p:sp>
      <p:sp>
        <p:nvSpPr>
          <p:cNvPr id="11" name="12 CuadroTexto"/>
          <p:cNvSpPr txBox="1"/>
          <p:nvPr/>
        </p:nvSpPr>
        <p:spPr>
          <a:xfrm>
            <a:off x="5944456" y="5861400"/>
            <a:ext cx="1956205" cy="646331"/>
          </a:xfrm>
          <a:prstGeom prst="rect">
            <a:avLst/>
          </a:prstGeom>
          <a:noFill/>
          <a:ln>
            <a:solidFill>
              <a:srgbClr val="00AAA7"/>
            </a:solidFill>
          </a:ln>
        </p:spPr>
        <p:txBody>
          <a:bodyPr wrap="square" rtlCol="0">
            <a:spAutoFit/>
          </a:bodyPr>
          <a:lstStyle/>
          <a:p>
            <a:pPr algn="ctr"/>
            <a:r>
              <a:rPr lang="es-CO" dirty="0">
                <a:solidFill>
                  <a:srgbClr val="152B48"/>
                </a:solidFill>
                <a:latin typeface="Montserrat" panose="00000500000000000000" pitchFamily="50" charset="0"/>
              </a:rPr>
              <a:t>Compresión cefálica.</a:t>
            </a:r>
          </a:p>
        </p:txBody>
      </p:sp>
      <p:sp>
        <p:nvSpPr>
          <p:cNvPr id="12" name="13 CuadroTexto"/>
          <p:cNvSpPr txBox="1"/>
          <p:nvPr/>
        </p:nvSpPr>
        <p:spPr>
          <a:xfrm>
            <a:off x="8766757" y="5861399"/>
            <a:ext cx="2450972" cy="646331"/>
          </a:xfrm>
          <a:prstGeom prst="rect">
            <a:avLst/>
          </a:prstGeom>
          <a:noFill/>
          <a:ln>
            <a:solidFill>
              <a:srgbClr val="00AAA7"/>
            </a:solidFill>
          </a:ln>
        </p:spPr>
        <p:txBody>
          <a:bodyPr wrap="square" rtlCol="0">
            <a:spAutoFit/>
          </a:bodyPr>
          <a:lstStyle/>
          <a:p>
            <a:pPr algn="ctr"/>
            <a:r>
              <a:rPr lang="es-CO" dirty="0">
                <a:solidFill>
                  <a:srgbClr val="152B48"/>
                </a:solidFill>
                <a:latin typeface="Montserrat" panose="00000500000000000000" pitchFamily="50" charset="0"/>
              </a:rPr>
              <a:t>Insuficiencia uteroplacentaria.</a:t>
            </a:r>
          </a:p>
        </p:txBody>
      </p:sp>
    </p:spTree>
    <p:extLst>
      <p:ext uri="{BB962C8B-B14F-4D97-AF65-F5344CB8AC3E}">
        <p14:creationId xmlns:p14="http://schemas.microsoft.com/office/powerpoint/2010/main" val="12878655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fade">
                                      <p:cBhvr>
                                        <p:cTn id="10" dur="500"/>
                                        <p:tgtEl>
                                          <p:spTgt spid="9"/>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2"/>
                                        </p:tgtEl>
                                        <p:attrNameLst>
                                          <p:attrName>style.visibility</p:attrName>
                                        </p:attrNameLst>
                                      </p:cBhvr>
                                      <p:to>
                                        <p:strVal val="visible"/>
                                      </p:to>
                                    </p:set>
                                    <p:animEffect transition="in" filter="fade">
                                      <p:cBhvr>
                                        <p:cTn id="13" dur="500"/>
                                        <p:tgtEl>
                                          <p:spTgt spid="12"/>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11"/>
                                        </p:tgtEl>
                                        <p:attrNameLst>
                                          <p:attrName>style.visibility</p:attrName>
                                        </p:attrNameLst>
                                      </p:cBhvr>
                                      <p:to>
                                        <p:strVal val="visible"/>
                                      </p:to>
                                    </p:set>
                                    <p:animEffect transition="in" filter="fade">
                                      <p:cBhvr>
                                        <p:cTn id="16"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1" grpId="0" animBg="1"/>
      <p:bldP spid="12"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5D7873A-F512-4AAA-A3DD-71BB7089EA11}"/>
              </a:ext>
            </a:extLst>
          </p:cNvPr>
          <p:cNvSpPr>
            <a:spLocks noGrp="1"/>
          </p:cNvSpPr>
          <p:nvPr>
            <p:ph type="title"/>
          </p:nvPr>
        </p:nvSpPr>
        <p:spPr>
          <a:xfrm>
            <a:off x="413657" y="0"/>
            <a:ext cx="10515600" cy="1325563"/>
          </a:xfrm>
        </p:spPr>
        <p:txBody>
          <a:bodyPr/>
          <a:lstStyle/>
          <a:p>
            <a:r>
              <a:rPr lang="es-CO" dirty="0">
                <a:latin typeface="Montserrat" panose="00000500000000000000" pitchFamily="50" charset="0"/>
              </a:rPr>
              <a:t>MONITORIZACIÓN ANTEPARTO </a:t>
            </a:r>
          </a:p>
        </p:txBody>
      </p:sp>
      <p:sp>
        <p:nvSpPr>
          <p:cNvPr id="3" name="Marcador de contenido 2">
            <a:extLst>
              <a:ext uri="{FF2B5EF4-FFF2-40B4-BE49-F238E27FC236}">
                <a16:creationId xmlns:a16="http://schemas.microsoft.com/office/drawing/2014/main" id="{69A2E992-7785-4BBD-BCB6-6E38BCDDF908}"/>
              </a:ext>
            </a:extLst>
          </p:cNvPr>
          <p:cNvSpPr>
            <a:spLocks noGrp="1"/>
          </p:cNvSpPr>
          <p:nvPr>
            <p:ph idx="1"/>
          </p:nvPr>
        </p:nvSpPr>
        <p:spPr>
          <a:xfrm>
            <a:off x="762001" y="1353329"/>
            <a:ext cx="10667997" cy="2090392"/>
          </a:xfrm>
        </p:spPr>
        <p:txBody>
          <a:bodyPr>
            <a:normAutofit/>
          </a:bodyPr>
          <a:lstStyle/>
          <a:p>
            <a:pPr>
              <a:lnSpc>
                <a:spcPct val="100000"/>
              </a:lnSpc>
            </a:pPr>
            <a:r>
              <a:rPr lang="es-CO" sz="1800" dirty="0">
                <a:latin typeface="Montserrat" panose="00000500000000000000" pitchFamily="50" charset="0"/>
              </a:rPr>
              <a:t>Utilidad dudosa para reducir la mortalidad perinatal.</a:t>
            </a:r>
          </a:p>
          <a:p>
            <a:pPr>
              <a:lnSpc>
                <a:spcPct val="100000"/>
              </a:lnSpc>
            </a:pPr>
            <a:r>
              <a:rPr lang="es-CO" sz="1800" dirty="0">
                <a:latin typeface="Montserrat" panose="00000500000000000000" pitchFamily="50" charset="0"/>
              </a:rPr>
              <a:t>Eficacia basada en estudios observacionales.</a:t>
            </a:r>
          </a:p>
          <a:p>
            <a:pPr>
              <a:lnSpc>
                <a:spcPct val="100000"/>
              </a:lnSpc>
            </a:pPr>
            <a:r>
              <a:rPr lang="es-CO" sz="1800" dirty="0">
                <a:latin typeface="Montserrat" panose="00000500000000000000" pitchFamily="50" charset="0"/>
              </a:rPr>
              <a:t>Inicio de la monitorización (&gt;32 semanas).</a:t>
            </a:r>
          </a:p>
          <a:p>
            <a:pPr>
              <a:lnSpc>
                <a:spcPct val="100000"/>
              </a:lnSpc>
            </a:pPr>
            <a:r>
              <a:rPr lang="es-CO" sz="1800" dirty="0">
                <a:latin typeface="Montserrat" panose="00000500000000000000" pitchFamily="50" charset="0"/>
              </a:rPr>
              <a:t>¿Frecuencia?</a:t>
            </a:r>
          </a:p>
          <a:p>
            <a:pPr>
              <a:lnSpc>
                <a:spcPct val="100000"/>
              </a:lnSpc>
            </a:pPr>
            <a:r>
              <a:rPr lang="es-CO" sz="1800" dirty="0">
                <a:latin typeface="Montserrat" panose="00000500000000000000" pitchFamily="50" charset="0"/>
              </a:rPr>
              <a:t>Ante un test anormal: otra prueba. Tener en cuenta el contexto clínico.</a:t>
            </a:r>
          </a:p>
        </p:txBody>
      </p:sp>
      <p:graphicFrame>
        <p:nvGraphicFramePr>
          <p:cNvPr id="5" name="Diagrama 4"/>
          <p:cNvGraphicFramePr/>
          <p:nvPr>
            <p:extLst>
              <p:ext uri="{D42A27DB-BD31-4B8C-83A1-F6EECF244321}">
                <p14:modId xmlns:p14="http://schemas.microsoft.com/office/powerpoint/2010/main" val="2498117997"/>
              </p:ext>
            </p:extLst>
          </p:nvPr>
        </p:nvGraphicFramePr>
        <p:xfrm>
          <a:off x="4301411" y="4237149"/>
          <a:ext cx="7727457" cy="262085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96889504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5D7873A-F512-4AAA-A3DD-71BB7089EA11}"/>
              </a:ext>
            </a:extLst>
          </p:cNvPr>
          <p:cNvSpPr>
            <a:spLocks noGrp="1"/>
          </p:cNvSpPr>
          <p:nvPr>
            <p:ph type="title"/>
          </p:nvPr>
        </p:nvSpPr>
        <p:spPr>
          <a:xfrm>
            <a:off x="446315" y="182616"/>
            <a:ext cx="10515600" cy="1325563"/>
          </a:xfrm>
        </p:spPr>
        <p:txBody>
          <a:bodyPr/>
          <a:lstStyle/>
          <a:p>
            <a:r>
              <a:rPr lang="es-CO" dirty="0">
                <a:latin typeface="Montserrat" panose="00000500000000000000" pitchFamily="50" charset="0"/>
              </a:rPr>
              <a:t>MONITOREO FETAL INTRAPARTO</a:t>
            </a:r>
          </a:p>
        </p:txBody>
      </p:sp>
      <p:sp>
        <p:nvSpPr>
          <p:cNvPr id="3" name="Marcador de contenido 2">
            <a:extLst>
              <a:ext uri="{FF2B5EF4-FFF2-40B4-BE49-F238E27FC236}">
                <a16:creationId xmlns:a16="http://schemas.microsoft.com/office/drawing/2014/main" id="{69A2E992-7785-4BBD-BCB6-6E38BCDDF908}"/>
              </a:ext>
            </a:extLst>
          </p:cNvPr>
          <p:cNvSpPr>
            <a:spLocks noGrp="1"/>
          </p:cNvSpPr>
          <p:nvPr>
            <p:ph idx="1"/>
          </p:nvPr>
        </p:nvSpPr>
        <p:spPr>
          <a:xfrm>
            <a:off x="1077688" y="1338608"/>
            <a:ext cx="10667997" cy="2090392"/>
          </a:xfrm>
        </p:spPr>
        <p:txBody>
          <a:bodyPr/>
          <a:lstStyle/>
          <a:p>
            <a:pPr marL="0" indent="0">
              <a:buNone/>
            </a:pPr>
            <a:r>
              <a:rPr lang="es-CO" b="1" dirty="0">
                <a:latin typeface="Montserrat" panose="00000500000000000000" pitchFamily="50" charset="0"/>
              </a:rPr>
              <a:t>Desaceleraciones:  </a:t>
            </a:r>
            <a:r>
              <a:rPr lang="es-CO" dirty="0">
                <a:latin typeface="Montserrat" panose="00000500000000000000" pitchFamily="50" charset="0"/>
              </a:rPr>
              <a:t>disminución visual de la FCF.</a:t>
            </a:r>
          </a:p>
          <a:p>
            <a:endParaRPr lang="es-CO" dirty="0">
              <a:latin typeface="Montserrat" panose="00000500000000000000" pitchFamily="50" charset="0"/>
            </a:endParaRPr>
          </a:p>
        </p:txBody>
      </p:sp>
      <p:pic>
        <p:nvPicPr>
          <p:cNvPr id="7" name="Picture 5"/>
          <p:cNvPicPr>
            <a:picLocks noChangeAspect="1" noChangeArrowheads="1"/>
          </p:cNvPicPr>
          <p:nvPr/>
        </p:nvPicPr>
        <p:blipFill rotWithShape="1">
          <a:blip r:embed="rId3" cstate="email">
            <a:extLst>
              <a:ext uri="{28A0092B-C50C-407E-A947-70E740481C1C}">
                <a14:useLocalDpi xmlns:a14="http://schemas.microsoft.com/office/drawing/2010/main"/>
              </a:ext>
            </a:extLst>
          </a:blip>
          <a:srcRect/>
          <a:stretch/>
        </p:blipFill>
        <p:spPr bwMode="auto">
          <a:xfrm>
            <a:off x="6945273" y="2687573"/>
            <a:ext cx="3721495" cy="29098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11 CuadroTexto"/>
          <p:cNvSpPr txBox="1"/>
          <p:nvPr/>
        </p:nvSpPr>
        <p:spPr>
          <a:xfrm>
            <a:off x="8176317" y="2017271"/>
            <a:ext cx="1586115" cy="369332"/>
          </a:xfrm>
          <a:prstGeom prst="rect">
            <a:avLst/>
          </a:prstGeom>
          <a:noFill/>
          <a:ln>
            <a:solidFill>
              <a:srgbClr val="00AAA7"/>
            </a:solidFill>
          </a:ln>
        </p:spPr>
        <p:txBody>
          <a:bodyPr wrap="square" rtlCol="0">
            <a:spAutoFit/>
          </a:bodyPr>
          <a:lstStyle/>
          <a:p>
            <a:pPr algn="ctr"/>
            <a:r>
              <a:rPr lang="es-CO" dirty="0">
                <a:solidFill>
                  <a:srgbClr val="152B48"/>
                </a:solidFill>
                <a:latin typeface="Montserrat" panose="00000500000000000000" pitchFamily="50" charset="0"/>
              </a:rPr>
              <a:t>Variables.</a:t>
            </a:r>
          </a:p>
        </p:txBody>
      </p:sp>
      <p:sp>
        <p:nvSpPr>
          <p:cNvPr id="13" name="14 CuadroTexto"/>
          <p:cNvSpPr txBox="1"/>
          <p:nvPr/>
        </p:nvSpPr>
        <p:spPr>
          <a:xfrm>
            <a:off x="7815040" y="5737701"/>
            <a:ext cx="2308670" cy="646331"/>
          </a:xfrm>
          <a:prstGeom prst="rect">
            <a:avLst/>
          </a:prstGeom>
          <a:noFill/>
          <a:ln>
            <a:solidFill>
              <a:srgbClr val="00AAA7"/>
            </a:solidFill>
          </a:ln>
        </p:spPr>
        <p:txBody>
          <a:bodyPr wrap="square" rtlCol="0">
            <a:spAutoFit/>
          </a:bodyPr>
          <a:lstStyle/>
          <a:p>
            <a:pPr algn="ctr"/>
            <a:r>
              <a:rPr lang="es-CO" dirty="0">
                <a:solidFill>
                  <a:srgbClr val="152B48"/>
                </a:solidFill>
                <a:latin typeface="Montserrat" panose="00000500000000000000" pitchFamily="50" charset="0"/>
              </a:rPr>
              <a:t>Patología funicular.</a:t>
            </a:r>
          </a:p>
        </p:txBody>
      </p:sp>
    </p:spTree>
    <p:extLst>
      <p:ext uri="{BB962C8B-B14F-4D97-AF65-F5344CB8AC3E}">
        <p14:creationId xmlns:p14="http://schemas.microsoft.com/office/powerpoint/2010/main" val="24878051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fade">
                                      <p:cBhvr>
                                        <p:cTn id="12"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3"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5 CuadroTexto"/>
          <p:cNvSpPr txBox="1"/>
          <p:nvPr/>
        </p:nvSpPr>
        <p:spPr>
          <a:xfrm>
            <a:off x="4343441" y="639128"/>
            <a:ext cx="5022306" cy="369332"/>
          </a:xfrm>
          <a:prstGeom prst="rect">
            <a:avLst/>
          </a:prstGeom>
          <a:noFill/>
          <a:ln>
            <a:solidFill>
              <a:srgbClr val="00AAA7"/>
            </a:solidFill>
          </a:ln>
        </p:spPr>
        <p:txBody>
          <a:bodyPr wrap="square" rtlCol="0">
            <a:spAutoFit/>
          </a:bodyPr>
          <a:lstStyle/>
          <a:p>
            <a:r>
              <a:rPr lang="es-CO" dirty="0">
                <a:solidFill>
                  <a:srgbClr val="152B48"/>
                </a:solidFill>
                <a:latin typeface="Montserrat" panose="00000500000000000000" pitchFamily="50" charset="0"/>
              </a:rPr>
              <a:t>Prolongada: &gt; 2 min; &lt; 10 min.</a:t>
            </a:r>
          </a:p>
        </p:txBody>
      </p:sp>
      <p:sp>
        <p:nvSpPr>
          <p:cNvPr id="6" name="6 CuadroTexto"/>
          <p:cNvSpPr txBox="1"/>
          <p:nvPr/>
        </p:nvSpPr>
        <p:spPr>
          <a:xfrm>
            <a:off x="4290626" y="1302442"/>
            <a:ext cx="7574795" cy="369332"/>
          </a:xfrm>
          <a:prstGeom prst="rect">
            <a:avLst/>
          </a:prstGeom>
          <a:noFill/>
          <a:ln>
            <a:solidFill>
              <a:srgbClr val="00AAA7"/>
            </a:solidFill>
          </a:ln>
        </p:spPr>
        <p:txBody>
          <a:bodyPr wrap="square" rtlCol="0">
            <a:spAutoFit/>
          </a:bodyPr>
          <a:lstStyle/>
          <a:p>
            <a:r>
              <a:rPr lang="es-CO" dirty="0">
                <a:solidFill>
                  <a:srgbClr val="152B48"/>
                </a:solidFill>
                <a:latin typeface="Montserrat" panose="00000500000000000000" pitchFamily="50" charset="0"/>
              </a:rPr>
              <a:t>Recurrente: Presente &gt; 50% de las contracciones.</a:t>
            </a:r>
          </a:p>
        </p:txBody>
      </p:sp>
      <p:sp>
        <p:nvSpPr>
          <p:cNvPr id="7" name="7 CuadroTexto"/>
          <p:cNvSpPr txBox="1"/>
          <p:nvPr/>
        </p:nvSpPr>
        <p:spPr>
          <a:xfrm>
            <a:off x="4323290" y="1938609"/>
            <a:ext cx="7574795" cy="369332"/>
          </a:xfrm>
          <a:prstGeom prst="rect">
            <a:avLst/>
          </a:prstGeom>
          <a:noFill/>
          <a:ln>
            <a:solidFill>
              <a:srgbClr val="00AAA7"/>
            </a:solidFill>
          </a:ln>
        </p:spPr>
        <p:txBody>
          <a:bodyPr wrap="square" rtlCol="0">
            <a:spAutoFit/>
          </a:bodyPr>
          <a:lstStyle/>
          <a:p>
            <a:r>
              <a:rPr lang="es-CO" dirty="0">
                <a:solidFill>
                  <a:srgbClr val="152B48"/>
                </a:solidFill>
                <a:latin typeface="Montserrat" panose="00000500000000000000" pitchFamily="50" charset="0"/>
              </a:rPr>
              <a:t>Intermitente: Presente &lt; 50% de las contracciones.</a:t>
            </a:r>
          </a:p>
        </p:txBody>
      </p:sp>
      <p:sp>
        <p:nvSpPr>
          <p:cNvPr id="8" name="8 CuadroTexto"/>
          <p:cNvSpPr txBox="1"/>
          <p:nvPr/>
        </p:nvSpPr>
        <p:spPr>
          <a:xfrm>
            <a:off x="1264195" y="1287053"/>
            <a:ext cx="2522776" cy="400110"/>
          </a:xfrm>
          <a:prstGeom prst="rect">
            <a:avLst/>
          </a:prstGeom>
          <a:noFill/>
        </p:spPr>
        <p:txBody>
          <a:bodyPr wrap="square" rtlCol="0">
            <a:spAutoFit/>
          </a:bodyPr>
          <a:lstStyle/>
          <a:p>
            <a:r>
              <a:rPr lang="es-CO" sz="2000" dirty="0">
                <a:solidFill>
                  <a:srgbClr val="152B48"/>
                </a:solidFill>
                <a:latin typeface="Montserrat" panose="00000500000000000000" pitchFamily="50" charset="0"/>
              </a:rPr>
              <a:t>1. Cuantificar   </a:t>
            </a:r>
            <a:r>
              <a:rPr lang="es-CO" sz="2000" dirty="0">
                <a:solidFill>
                  <a:srgbClr val="152B48"/>
                </a:solidFill>
                <a:latin typeface="Montserrat" panose="00000500000000000000" pitchFamily="50" charset="0"/>
                <a:sym typeface="Wingdings" pitchFamily="2" charset="2"/>
              </a:rPr>
              <a:t></a:t>
            </a:r>
            <a:endParaRPr lang="es-CO" sz="2000" dirty="0">
              <a:solidFill>
                <a:srgbClr val="152B48"/>
              </a:solidFill>
              <a:latin typeface="Montserrat" panose="00000500000000000000" pitchFamily="50" charset="0"/>
            </a:endParaRPr>
          </a:p>
        </p:txBody>
      </p:sp>
      <p:sp>
        <p:nvSpPr>
          <p:cNvPr id="9" name="9 CuadroTexto"/>
          <p:cNvSpPr txBox="1"/>
          <p:nvPr/>
        </p:nvSpPr>
        <p:spPr>
          <a:xfrm>
            <a:off x="1264195" y="2578025"/>
            <a:ext cx="2522776" cy="400110"/>
          </a:xfrm>
          <a:prstGeom prst="rect">
            <a:avLst/>
          </a:prstGeom>
          <a:noFill/>
        </p:spPr>
        <p:txBody>
          <a:bodyPr wrap="square" rtlCol="0">
            <a:spAutoFit/>
          </a:bodyPr>
          <a:lstStyle/>
          <a:p>
            <a:r>
              <a:rPr lang="es-CO" sz="2000" dirty="0">
                <a:solidFill>
                  <a:srgbClr val="152B48"/>
                </a:solidFill>
                <a:latin typeface="Montserrat" panose="00000500000000000000" pitchFamily="50" charset="0"/>
              </a:rPr>
              <a:t>2. Magnitud </a:t>
            </a:r>
            <a:r>
              <a:rPr lang="es-CO" sz="2000" dirty="0">
                <a:solidFill>
                  <a:srgbClr val="152B48"/>
                </a:solidFill>
                <a:latin typeface="Montserrat" panose="00000500000000000000" pitchFamily="50" charset="0"/>
                <a:sym typeface="Wingdings" pitchFamily="2" charset="2"/>
              </a:rPr>
              <a:t></a:t>
            </a:r>
            <a:endParaRPr lang="es-CO" sz="2000" dirty="0">
              <a:solidFill>
                <a:srgbClr val="152B48"/>
              </a:solidFill>
              <a:latin typeface="Montserrat" panose="00000500000000000000" pitchFamily="50" charset="0"/>
            </a:endParaRPr>
          </a:p>
        </p:txBody>
      </p:sp>
      <p:sp>
        <p:nvSpPr>
          <p:cNvPr id="10" name="10 CuadroTexto"/>
          <p:cNvSpPr txBox="1"/>
          <p:nvPr/>
        </p:nvSpPr>
        <p:spPr>
          <a:xfrm>
            <a:off x="4299808" y="2582929"/>
            <a:ext cx="3441211" cy="369332"/>
          </a:xfrm>
          <a:prstGeom prst="rect">
            <a:avLst/>
          </a:prstGeom>
          <a:noFill/>
          <a:ln>
            <a:solidFill>
              <a:srgbClr val="00AAA7"/>
            </a:solidFill>
          </a:ln>
        </p:spPr>
        <p:txBody>
          <a:bodyPr wrap="square" rtlCol="0">
            <a:spAutoFit/>
          </a:bodyPr>
          <a:lstStyle/>
          <a:p>
            <a:r>
              <a:rPr lang="es-CO" dirty="0">
                <a:solidFill>
                  <a:srgbClr val="152B48"/>
                </a:solidFill>
                <a:latin typeface="Montserrat" panose="00000500000000000000" pitchFamily="50" charset="0"/>
              </a:rPr>
              <a:t>Profundidad del nadir.</a:t>
            </a:r>
          </a:p>
        </p:txBody>
      </p:sp>
      <p:sp>
        <p:nvSpPr>
          <p:cNvPr id="11" name="11 CuadroTexto"/>
          <p:cNvSpPr txBox="1"/>
          <p:nvPr/>
        </p:nvSpPr>
        <p:spPr>
          <a:xfrm>
            <a:off x="1264195" y="3125279"/>
            <a:ext cx="2522776" cy="400110"/>
          </a:xfrm>
          <a:prstGeom prst="rect">
            <a:avLst/>
          </a:prstGeom>
          <a:noFill/>
        </p:spPr>
        <p:txBody>
          <a:bodyPr wrap="square" rtlCol="0">
            <a:spAutoFit/>
          </a:bodyPr>
          <a:lstStyle/>
          <a:p>
            <a:r>
              <a:rPr lang="es-CO" sz="2000" dirty="0">
                <a:solidFill>
                  <a:srgbClr val="152B48"/>
                </a:solidFill>
                <a:latin typeface="Montserrat" panose="00000500000000000000" pitchFamily="50" charset="0"/>
              </a:rPr>
              <a:t>3. Duración </a:t>
            </a:r>
            <a:r>
              <a:rPr lang="es-CO" sz="2000" dirty="0">
                <a:solidFill>
                  <a:srgbClr val="152B48"/>
                </a:solidFill>
                <a:latin typeface="Montserrat" panose="00000500000000000000" pitchFamily="50" charset="0"/>
                <a:sym typeface="Wingdings" pitchFamily="2" charset="2"/>
              </a:rPr>
              <a:t></a:t>
            </a:r>
            <a:endParaRPr lang="es-CO" sz="2000" dirty="0">
              <a:solidFill>
                <a:srgbClr val="152B48"/>
              </a:solidFill>
              <a:latin typeface="Montserrat" panose="00000500000000000000" pitchFamily="50" charset="0"/>
            </a:endParaRPr>
          </a:p>
        </p:txBody>
      </p:sp>
      <p:sp>
        <p:nvSpPr>
          <p:cNvPr id="12" name="12 CuadroTexto"/>
          <p:cNvSpPr txBox="1"/>
          <p:nvPr/>
        </p:nvSpPr>
        <p:spPr>
          <a:xfrm>
            <a:off x="4335115" y="3125279"/>
            <a:ext cx="1916949" cy="369332"/>
          </a:xfrm>
          <a:prstGeom prst="rect">
            <a:avLst/>
          </a:prstGeom>
          <a:noFill/>
          <a:ln>
            <a:solidFill>
              <a:srgbClr val="00AAA7"/>
            </a:solidFill>
          </a:ln>
        </p:spPr>
        <p:txBody>
          <a:bodyPr wrap="square" rtlCol="0">
            <a:spAutoFit/>
          </a:bodyPr>
          <a:lstStyle/>
          <a:p>
            <a:r>
              <a:rPr lang="es-CO" dirty="0">
                <a:solidFill>
                  <a:srgbClr val="152B48"/>
                </a:solidFill>
                <a:latin typeface="Montserrat" panose="00000500000000000000" pitchFamily="50" charset="0"/>
              </a:rPr>
              <a:t>Tiempo</a:t>
            </a:r>
          </a:p>
        </p:txBody>
      </p:sp>
    </p:spTree>
    <p:extLst>
      <p:ext uri="{BB962C8B-B14F-4D97-AF65-F5344CB8AC3E}">
        <p14:creationId xmlns:p14="http://schemas.microsoft.com/office/powerpoint/2010/main" val="5946468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500"/>
                                        <p:tgtEl>
                                          <p:spTgt spid="8"/>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fade">
                                      <p:cBhvr>
                                        <p:cTn id="15" dur="500"/>
                                        <p:tgtEl>
                                          <p:spTgt spid="6"/>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fade">
                                      <p:cBhvr>
                                        <p:cTn id="18" dur="500"/>
                                        <p:tgtEl>
                                          <p:spTgt spid="7"/>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animEffect transition="in" filter="fade">
                                      <p:cBhvr>
                                        <p:cTn id="23" dur="500"/>
                                        <p:tgtEl>
                                          <p:spTgt spid="9"/>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10"/>
                                        </p:tgtEl>
                                        <p:attrNameLst>
                                          <p:attrName>style.visibility</p:attrName>
                                        </p:attrNameLst>
                                      </p:cBhvr>
                                      <p:to>
                                        <p:strVal val="visible"/>
                                      </p:to>
                                    </p:set>
                                    <p:animEffect transition="in" filter="fade">
                                      <p:cBhvr>
                                        <p:cTn id="26" dur="500"/>
                                        <p:tgtEl>
                                          <p:spTgt spid="10"/>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11"/>
                                        </p:tgtEl>
                                        <p:attrNameLst>
                                          <p:attrName>style.visibility</p:attrName>
                                        </p:attrNameLst>
                                      </p:cBhvr>
                                      <p:to>
                                        <p:strVal val="visible"/>
                                      </p:to>
                                    </p:set>
                                    <p:animEffect transition="in" filter="fade">
                                      <p:cBhvr>
                                        <p:cTn id="29" dur="500"/>
                                        <p:tgtEl>
                                          <p:spTgt spid="11"/>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12"/>
                                        </p:tgtEl>
                                        <p:attrNameLst>
                                          <p:attrName>style.visibility</p:attrName>
                                        </p:attrNameLst>
                                      </p:cBhvr>
                                      <p:to>
                                        <p:strVal val="visible"/>
                                      </p:to>
                                    </p:set>
                                    <p:animEffect transition="in" filter="fade">
                                      <p:cBhvr>
                                        <p:cTn id="32"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p:bldP spid="9" grpId="0"/>
      <p:bldP spid="10" grpId="0" animBg="1"/>
      <p:bldP spid="11" grpId="0"/>
      <p:bldP spid="12" grpId="0"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p:cNvPicPr>
            <a:picLocks noChangeAspect="1" noChangeArrowheads="1"/>
          </p:cNvPicPr>
          <p:nvPr/>
        </p:nvPicPr>
        <p:blipFill rotWithShape="1">
          <a:blip r:embed="rId2" cstate="email">
            <a:extLst>
              <a:ext uri="{28A0092B-C50C-407E-A947-70E740481C1C}">
                <a14:useLocalDpi xmlns:a14="http://schemas.microsoft.com/office/drawing/2010/main"/>
              </a:ext>
            </a:extLst>
          </a:blip>
          <a:srcRect/>
          <a:stretch/>
        </p:blipFill>
        <p:spPr bwMode="auto">
          <a:xfrm>
            <a:off x="1189073" y="119936"/>
            <a:ext cx="10412186" cy="38600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icture 2"/>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5184276" y="4742640"/>
            <a:ext cx="1009149" cy="4508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 name="Picture 2"/>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6892761" y="4737865"/>
            <a:ext cx="1009149" cy="4508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 name="Picture 2"/>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8607011" y="4774690"/>
            <a:ext cx="917408" cy="4099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 name="Picture 2"/>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10205456" y="4737865"/>
            <a:ext cx="1009149" cy="4508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12 CuadroTexto"/>
          <p:cNvSpPr txBox="1"/>
          <p:nvPr/>
        </p:nvSpPr>
        <p:spPr>
          <a:xfrm>
            <a:off x="4669654" y="4230083"/>
            <a:ext cx="1905523" cy="369332"/>
          </a:xfrm>
          <a:prstGeom prst="rect">
            <a:avLst/>
          </a:prstGeom>
          <a:noFill/>
        </p:spPr>
        <p:txBody>
          <a:bodyPr wrap="square" rtlCol="0">
            <a:spAutoFit/>
          </a:bodyPr>
          <a:lstStyle/>
          <a:p>
            <a:pPr algn="ctr"/>
            <a:r>
              <a:rPr lang="es-CO" dirty="0">
                <a:solidFill>
                  <a:srgbClr val="152B48"/>
                </a:solidFill>
                <a:latin typeface="Montserrat" panose="00000500000000000000" pitchFamily="50" charset="0"/>
              </a:rPr>
              <a:t>1. FCF basal</a:t>
            </a:r>
          </a:p>
        </p:txBody>
      </p:sp>
      <p:sp>
        <p:nvSpPr>
          <p:cNvPr id="11" name="13 CuadroTexto"/>
          <p:cNvSpPr txBox="1"/>
          <p:nvPr/>
        </p:nvSpPr>
        <p:spPr>
          <a:xfrm>
            <a:off x="6395166" y="5399526"/>
            <a:ext cx="2135395" cy="369332"/>
          </a:xfrm>
          <a:prstGeom prst="rect">
            <a:avLst/>
          </a:prstGeom>
          <a:noFill/>
        </p:spPr>
        <p:txBody>
          <a:bodyPr wrap="square" rtlCol="0">
            <a:spAutoFit/>
          </a:bodyPr>
          <a:lstStyle/>
          <a:p>
            <a:pPr algn="ctr"/>
            <a:r>
              <a:rPr lang="es-CO" dirty="0">
                <a:solidFill>
                  <a:srgbClr val="152B48"/>
                </a:solidFill>
                <a:latin typeface="Montserrat" panose="00000500000000000000" pitchFamily="50" charset="0"/>
              </a:rPr>
              <a:t>2.Variabilidad</a:t>
            </a:r>
          </a:p>
        </p:txBody>
      </p:sp>
      <p:sp>
        <p:nvSpPr>
          <p:cNvPr id="12" name="14 CuadroTexto"/>
          <p:cNvSpPr txBox="1"/>
          <p:nvPr/>
        </p:nvSpPr>
        <p:spPr>
          <a:xfrm>
            <a:off x="7639867" y="4225514"/>
            <a:ext cx="2772111" cy="369332"/>
          </a:xfrm>
          <a:prstGeom prst="rect">
            <a:avLst/>
          </a:prstGeom>
          <a:noFill/>
        </p:spPr>
        <p:txBody>
          <a:bodyPr wrap="square" rtlCol="0">
            <a:spAutoFit/>
          </a:bodyPr>
          <a:lstStyle/>
          <a:p>
            <a:pPr algn="ctr"/>
            <a:r>
              <a:rPr lang="es-CO" dirty="0">
                <a:solidFill>
                  <a:srgbClr val="152B48"/>
                </a:solidFill>
                <a:latin typeface="Montserrat" panose="00000500000000000000" pitchFamily="50" charset="0"/>
              </a:rPr>
              <a:t>3. Aceleraciones</a:t>
            </a:r>
          </a:p>
        </p:txBody>
      </p:sp>
      <p:sp>
        <p:nvSpPr>
          <p:cNvPr id="13" name="15 CuadroTexto"/>
          <p:cNvSpPr txBox="1"/>
          <p:nvPr/>
        </p:nvSpPr>
        <p:spPr>
          <a:xfrm>
            <a:off x="9270527" y="5371730"/>
            <a:ext cx="2962103" cy="369332"/>
          </a:xfrm>
          <a:prstGeom prst="rect">
            <a:avLst/>
          </a:prstGeom>
          <a:noFill/>
        </p:spPr>
        <p:txBody>
          <a:bodyPr wrap="square" rtlCol="0">
            <a:spAutoFit/>
          </a:bodyPr>
          <a:lstStyle/>
          <a:p>
            <a:pPr algn="ctr"/>
            <a:r>
              <a:rPr lang="es-CO" dirty="0">
                <a:solidFill>
                  <a:srgbClr val="152B48"/>
                </a:solidFill>
                <a:latin typeface="Montserrat" panose="00000500000000000000" pitchFamily="50" charset="0"/>
              </a:rPr>
              <a:t>4. Desaceleraciones</a:t>
            </a:r>
          </a:p>
        </p:txBody>
      </p:sp>
      <p:sp>
        <p:nvSpPr>
          <p:cNvPr id="14" name="6 Rectángulo"/>
          <p:cNvSpPr/>
          <p:nvPr/>
        </p:nvSpPr>
        <p:spPr>
          <a:xfrm>
            <a:off x="5184277" y="4729089"/>
            <a:ext cx="504574" cy="427015"/>
          </a:xfrm>
          <a:prstGeom prst="rect">
            <a:avLst/>
          </a:prstGeom>
          <a:solidFill>
            <a:schemeClr val="accent1">
              <a:alpha val="68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2000">
              <a:latin typeface="Montserrat black"/>
            </a:endParaRPr>
          </a:p>
        </p:txBody>
      </p:sp>
      <p:sp>
        <p:nvSpPr>
          <p:cNvPr id="15" name="18 Rectángulo"/>
          <p:cNvSpPr/>
          <p:nvPr/>
        </p:nvSpPr>
        <p:spPr>
          <a:xfrm>
            <a:off x="6892760" y="4749806"/>
            <a:ext cx="504574" cy="427015"/>
          </a:xfrm>
          <a:prstGeom prst="rect">
            <a:avLst/>
          </a:prstGeom>
          <a:solidFill>
            <a:schemeClr val="accent1">
              <a:alpha val="68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2000">
              <a:latin typeface="Montserrat black"/>
            </a:endParaRPr>
          </a:p>
        </p:txBody>
      </p:sp>
      <p:sp>
        <p:nvSpPr>
          <p:cNvPr id="16" name="19 Rectángulo"/>
          <p:cNvSpPr/>
          <p:nvPr/>
        </p:nvSpPr>
        <p:spPr>
          <a:xfrm>
            <a:off x="8610127" y="4782656"/>
            <a:ext cx="504574" cy="388195"/>
          </a:xfrm>
          <a:prstGeom prst="rect">
            <a:avLst/>
          </a:prstGeom>
          <a:solidFill>
            <a:schemeClr val="accent1">
              <a:alpha val="68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2000">
              <a:latin typeface="Montserrat black"/>
            </a:endParaRPr>
          </a:p>
        </p:txBody>
      </p:sp>
      <p:sp>
        <p:nvSpPr>
          <p:cNvPr id="17" name="20 Rectángulo"/>
          <p:cNvSpPr/>
          <p:nvPr/>
        </p:nvSpPr>
        <p:spPr>
          <a:xfrm>
            <a:off x="10205455" y="4752521"/>
            <a:ext cx="504574" cy="427015"/>
          </a:xfrm>
          <a:prstGeom prst="rect">
            <a:avLst/>
          </a:prstGeom>
          <a:solidFill>
            <a:schemeClr val="accent1">
              <a:alpha val="68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2000">
              <a:latin typeface="Montserrat black"/>
            </a:endParaRPr>
          </a:p>
        </p:txBody>
      </p:sp>
      <p:pic>
        <p:nvPicPr>
          <p:cNvPr id="18" name="Picture 2"/>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7298054" y="1132377"/>
            <a:ext cx="3760787" cy="1835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5446180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4"/>
                                        </p:tgtEl>
                                        <p:attrNameLst>
                                          <p:attrName>style.visibility</p:attrName>
                                        </p:attrNameLst>
                                      </p:cBhvr>
                                      <p:to>
                                        <p:strVal val="visible"/>
                                      </p:to>
                                    </p:set>
                                    <p:animEffect transition="in" filter="fade">
                                      <p:cBhvr>
                                        <p:cTn id="12" dur="500"/>
                                        <p:tgtEl>
                                          <p:spTgt spid="1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5"/>
                                        </p:tgtEl>
                                        <p:attrNameLst>
                                          <p:attrName>style.visibility</p:attrName>
                                        </p:attrNameLst>
                                      </p:cBhvr>
                                      <p:to>
                                        <p:strVal val="visible"/>
                                      </p:to>
                                    </p:set>
                                    <p:animEffect transition="in" filter="fade">
                                      <p:cBhvr>
                                        <p:cTn id="17" dur="500"/>
                                        <p:tgtEl>
                                          <p:spTgt spid="15"/>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6"/>
                                        </p:tgtEl>
                                        <p:attrNameLst>
                                          <p:attrName>style.visibility</p:attrName>
                                        </p:attrNameLst>
                                      </p:cBhvr>
                                      <p:to>
                                        <p:strVal val="visible"/>
                                      </p:to>
                                    </p:set>
                                    <p:animEffect transition="in" filter="fade">
                                      <p:cBhvr>
                                        <p:cTn id="22" dur="500"/>
                                        <p:tgtEl>
                                          <p:spTgt spid="16"/>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7"/>
                                        </p:tgtEl>
                                        <p:attrNameLst>
                                          <p:attrName>style.visibility</p:attrName>
                                        </p:attrNameLst>
                                      </p:cBhvr>
                                      <p:to>
                                        <p:strVal val="visible"/>
                                      </p:to>
                                    </p:set>
                                    <p:animEffect transition="in" filter="fade">
                                      <p:cBhvr>
                                        <p:cTn id="27" dur="500"/>
                                        <p:tgtEl>
                                          <p:spTgt spid="17"/>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18"/>
                                        </p:tgtEl>
                                        <p:attrNameLst>
                                          <p:attrName>style.visibility</p:attrName>
                                        </p:attrNameLst>
                                      </p:cBhvr>
                                      <p:to>
                                        <p:strVal val="visible"/>
                                      </p:to>
                                    </p:set>
                                    <p:animEffect transition="in" filter="fade">
                                      <p:cBhvr>
                                        <p:cTn id="32"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5" grpId="0" animBg="1"/>
      <p:bldP spid="16" grpId="0" animBg="1"/>
      <p:bldP spid="17" grpId="0"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5 CuadroTexto"/>
          <p:cNvSpPr txBox="1"/>
          <p:nvPr/>
        </p:nvSpPr>
        <p:spPr>
          <a:xfrm>
            <a:off x="2334827" y="1335459"/>
            <a:ext cx="2229855" cy="400110"/>
          </a:xfrm>
          <a:prstGeom prst="rect">
            <a:avLst/>
          </a:prstGeom>
          <a:solidFill>
            <a:srgbClr val="152B48">
              <a:alpha val="27000"/>
            </a:srgbClr>
          </a:solidFill>
          <a:ln w="25400">
            <a:solidFill>
              <a:srgbClr val="152B48"/>
            </a:solidFill>
          </a:ln>
        </p:spPr>
        <p:txBody>
          <a:bodyPr wrap="square" rtlCol="0">
            <a:spAutoFit/>
          </a:bodyPr>
          <a:lstStyle/>
          <a:p>
            <a:pPr algn="ctr"/>
            <a:r>
              <a:rPr lang="es-CO" sz="2000" dirty="0">
                <a:latin typeface="Montserrat" panose="00000500000000000000" pitchFamily="50" charset="0"/>
              </a:rPr>
              <a:t>CATEGORÍA I</a:t>
            </a:r>
          </a:p>
        </p:txBody>
      </p:sp>
      <p:grpSp>
        <p:nvGrpSpPr>
          <p:cNvPr id="6" name="10 Grupo"/>
          <p:cNvGrpSpPr/>
          <p:nvPr/>
        </p:nvGrpSpPr>
        <p:grpSpPr>
          <a:xfrm>
            <a:off x="5206366" y="859796"/>
            <a:ext cx="2100458" cy="576000"/>
            <a:chOff x="21" y="29065"/>
            <a:chExt cx="2100458" cy="576000"/>
          </a:xfrm>
          <a:solidFill>
            <a:srgbClr val="152B48"/>
          </a:solidFill>
        </p:grpSpPr>
        <p:sp>
          <p:nvSpPr>
            <p:cNvPr id="7" name="11 Rectángulo"/>
            <p:cNvSpPr/>
            <p:nvPr/>
          </p:nvSpPr>
          <p:spPr>
            <a:xfrm>
              <a:off x="21" y="29065"/>
              <a:ext cx="2100458" cy="576000"/>
            </a:xfrm>
            <a:prstGeom prst="rect">
              <a:avLst/>
            </a:prstGeom>
            <a:grpFill/>
          </p:spPr>
          <p:style>
            <a:lnRef idx="2">
              <a:schemeClr val="accen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8" name="12 Rectángulo"/>
            <p:cNvSpPr/>
            <p:nvPr/>
          </p:nvSpPr>
          <p:spPr>
            <a:xfrm>
              <a:off x="21" y="29065"/>
              <a:ext cx="2100458" cy="576000"/>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142240" tIns="81280" rIns="142240" bIns="81280" numCol="1" spcCol="1270" anchor="ctr" anchorCtr="0">
              <a:noAutofit/>
            </a:bodyPr>
            <a:lstStyle/>
            <a:p>
              <a:pPr algn="ctr" defTabSz="889000">
                <a:lnSpc>
                  <a:spcPct val="90000"/>
                </a:lnSpc>
                <a:spcBef>
                  <a:spcPct val="0"/>
                </a:spcBef>
                <a:spcAft>
                  <a:spcPct val="35000"/>
                </a:spcAft>
              </a:pPr>
              <a:r>
                <a:rPr lang="es-CO" sz="2000" dirty="0">
                  <a:latin typeface="Montserrat" panose="00000500000000000000" pitchFamily="50" charset="0"/>
                </a:rPr>
                <a:t>¿Qué significa?</a:t>
              </a:r>
            </a:p>
          </p:txBody>
        </p:sp>
      </p:grpSp>
      <p:grpSp>
        <p:nvGrpSpPr>
          <p:cNvPr id="9" name="13 Grupo"/>
          <p:cNvGrpSpPr/>
          <p:nvPr/>
        </p:nvGrpSpPr>
        <p:grpSpPr>
          <a:xfrm>
            <a:off x="7694924" y="859796"/>
            <a:ext cx="2100458" cy="576000"/>
            <a:chOff x="2394544" y="29065"/>
            <a:chExt cx="2100458" cy="576000"/>
          </a:xfrm>
          <a:solidFill>
            <a:srgbClr val="152B48"/>
          </a:solidFill>
        </p:grpSpPr>
        <p:sp>
          <p:nvSpPr>
            <p:cNvPr id="10" name="14 Rectángulo"/>
            <p:cNvSpPr/>
            <p:nvPr/>
          </p:nvSpPr>
          <p:spPr>
            <a:xfrm>
              <a:off x="2394544" y="29065"/>
              <a:ext cx="2100458" cy="576000"/>
            </a:xfrm>
            <a:prstGeom prst="rect">
              <a:avLst/>
            </a:prstGeom>
            <a:grpFill/>
          </p:spPr>
          <p:style>
            <a:lnRef idx="2">
              <a:schemeClr val="accen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11" name="15 Rectángulo"/>
            <p:cNvSpPr/>
            <p:nvPr/>
          </p:nvSpPr>
          <p:spPr>
            <a:xfrm>
              <a:off x="2394544" y="29065"/>
              <a:ext cx="2100458" cy="576000"/>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142240" tIns="81280" rIns="142240" bIns="81280" numCol="1" spcCol="1270" anchor="ctr" anchorCtr="0">
              <a:noAutofit/>
            </a:bodyPr>
            <a:lstStyle/>
            <a:p>
              <a:pPr algn="ctr" defTabSz="889000">
                <a:lnSpc>
                  <a:spcPct val="90000"/>
                </a:lnSpc>
                <a:spcBef>
                  <a:spcPct val="0"/>
                </a:spcBef>
                <a:spcAft>
                  <a:spcPct val="35000"/>
                </a:spcAft>
              </a:pPr>
              <a:r>
                <a:rPr lang="es-CO" sz="2000" dirty="0">
                  <a:latin typeface="Montserrat" panose="00000500000000000000" pitchFamily="50" charset="0"/>
                </a:rPr>
                <a:t>Conducta</a:t>
              </a:r>
            </a:p>
          </p:txBody>
        </p:sp>
      </p:grpSp>
      <p:sp>
        <p:nvSpPr>
          <p:cNvPr id="12" name="4 CuadroTexto"/>
          <p:cNvSpPr txBox="1"/>
          <p:nvPr/>
        </p:nvSpPr>
        <p:spPr>
          <a:xfrm>
            <a:off x="5206366" y="1672416"/>
            <a:ext cx="2100458" cy="707886"/>
          </a:xfrm>
          <a:prstGeom prst="rect">
            <a:avLst/>
          </a:prstGeom>
          <a:noFill/>
          <a:ln w="25400">
            <a:solidFill>
              <a:srgbClr val="00AAA7"/>
            </a:solidFill>
          </a:ln>
        </p:spPr>
        <p:txBody>
          <a:bodyPr wrap="square" rtlCol="0">
            <a:spAutoFit/>
          </a:bodyPr>
          <a:lstStyle/>
          <a:p>
            <a:pPr algn="ctr"/>
            <a:r>
              <a:rPr lang="es-CO" sz="2000" dirty="0">
                <a:solidFill>
                  <a:srgbClr val="152B48"/>
                </a:solidFill>
                <a:latin typeface="Montserrat" panose="00000500000000000000" pitchFamily="50" charset="0"/>
              </a:rPr>
              <a:t>Normal</a:t>
            </a:r>
          </a:p>
          <a:p>
            <a:pPr algn="ctr"/>
            <a:r>
              <a:rPr lang="es-CO" sz="2000" dirty="0">
                <a:solidFill>
                  <a:srgbClr val="152B48"/>
                </a:solidFill>
                <a:latin typeface="Montserrat" panose="00000500000000000000" pitchFamily="50" charset="0"/>
              </a:rPr>
              <a:t>ácido – base.</a:t>
            </a:r>
          </a:p>
        </p:txBody>
      </p:sp>
      <p:sp>
        <p:nvSpPr>
          <p:cNvPr id="13" name="17 CuadroTexto"/>
          <p:cNvSpPr txBox="1"/>
          <p:nvPr/>
        </p:nvSpPr>
        <p:spPr>
          <a:xfrm>
            <a:off x="7694924" y="1684686"/>
            <a:ext cx="2100458" cy="707886"/>
          </a:xfrm>
          <a:prstGeom prst="rect">
            <a:avLst/>
          </a:prstGeom>
          <a:noFill/>
          <a:ln w="25400">
            <a:solidFill>
              <a:srgbClr val="00AAA7"/>
            </a:solidFill>
          </a:ln>
        </p:spPr>
        <p:txBody>
          <a:bodyPr wrap="square" rtlCol="0">
            <a:spAutoFit/>
          </a:bodyPr>
          <a:lstStyle/>
          <a:p>
            <a:pPr algn="ctr"/>
            <a:r>
              <a:rPr lang="es-CO" sz="2000" dirty="0">
                <a:solidFill>
                  <a:srgbClr val="152B48"/>
                </a:solidFill>
                <a:latin typeface="Montserrat" panose="00000500000000000000" pitchFamily="50" charset="0"/>
              </a:rPr>
              <a:t>Ninguna en</a:t>
            </a:r>
          </a:p>
          <a:p>
            <a:pPr algn="ctr"/>
            <a:r>
              <a:rPr lang="es-CO" sz="2000" dirty="0">
                <a:solidFill>
                  <a:srgbClr val="152B48"/>
                </a:solidFill>
                <a:latin typeface="Montserrat" panose="00000500000000000000" pitchFamily="50" charset="0"/>
              </a:rPr>
              <a:t>especial.</a:t>
            </a:r>
          </a:p>
        </p:txBody>
      </p:sp>
      <p:sp>
        <p:nvSpPr>
          <p:cNvPr id="14" name="6 CuadroTexto"/>
          <p:cNvSpPr txBox="1"/>
          <p:nvPr/>
        </p:nvSpPr>
        <p:spPr>
          <a:xfrm>
            <a:off x="5087403" y="3232232"/>
            <a:ext cx="6409524" cy="1323439"/>
          </a:xfrm>
          <a:prstGeom prst="rect">
            <a:avLst/>
          </a:prstGeom>
          <a:noFill/>
        </p:spPr>
        <p:txBody>
          <a:bodyPr wrap="square" rtlCol="0">
            <a:spAutoFit/>
          </a:bodyPr>
          <a:lstStyle/>
          <a:p>
            <a:pPr marL="342900" indent="-342900">
              <a:buFont typeface="Arial" panose="020B0604020202020204" pitchFamily="34" charset="0"/>
              <a:buChar char="•"/>
            </a:pPr>
            <a:r>
              <a:rPr lang="es-CO" sz="2000" dirty="0">
                <a:solidFill>
                  <a:srgbClr val="152B48"/>
                </a:solidFill>
                <a:latin typeface="Montserrat" panose="00000500000000000000" pitchFamily="50" charset="0"/>
              </a:rPr>
              <a:t>Variabilidad moderada </a:t>
            </a:r>
            <a:r>
              <a:rPr lang="es-CO" sz="2000" dirty="0">
                <a:solidFill>
                  <a:srgbClr val="152B48"/>
                </a:solidFill>
                <a:latin typeface="Montserrat" panose="00000500000000000000" pitchFamily="50" charset="0"/>
                <a:sym typeface="Wingdings" pitchFamily="2" charset="2"/>
              </a:rPr>
              <a:t> </a:t>
            </a:r>
            <a:r>
              <a:rPr lang="es-CO" sz="2000" dirty="0">
                <a:solidFill>
                  <a:srgbClr val="152B48"/>
                </a:solidFill>
                <a:latin typeface="Montserrat" panose="00000500000000000000" pitchFamily="50" charset="0"/>
              </a:rPr>
              <a:t>pH &gt; 7,15 </a:t>
            </a:r>
            <a:r>
              <a:rPr lang="es-CO" sz="2000" dirty="0">
                <a:solidFill>
                  <a:srgbClr val="152B48"/>
                </a:solidFill>
                <a:latin typeface="Montserrat" panose="00000500000000000000" pitchFamily="50" charset="0"/>
                <a:sym typeface="Wingdings" pitchFamily="2" charset="2"/>
              </a:rPr>
              <a:t> 98%.</a:t>
            </a:r>
            <a:endParaRPr lang="es-CO" sz="2000" dirty="0">
              <a:solidFill>
                <a:srgbClr val="152B48"/>
              </a:solidFill>
              <a:latin typeface="Montserrat" panose="00000500000000000000" pitchFamily="50" charset="0"/>
            </a:endParaRPr>
          </a:p>
          <a:p>
            <a:pPr marL="342900" indent="-342900">
              <a:buFont typeface="Arial" panose="020B0604020202020204" pitchFamily="34" charset="0"/>
              <a:buChar char="•"/>
            </a:pPr>
            <a:endParaRPr lang="es-CO" sz="2000" dirty="0">
              <a:solidFill>
                <a:srgbClr val="152B48"/>
              </a:solidFill>
              <a:latin typeface="Montserrat" panose="00000500000000000000" pitchFamily="50" charset="0"/>
            </a:endParaRPr>
          </a:p>
          <a:p>
            <a:pPr marL="342900" indent="-342900">
              <a:buFont typeface="Arial" panose="020B0604020202020204" pitchFamily="34" charset="0"/>
              <a:buChar char="•"/>
            </a:pPr>
            <a:endParaRPr lang="es-CO" sz="2000" dirty="0">
              <a:solidFill>
                <a:srgbClr val="152B48"/>
              </a:solidFill>
              <a:latin typeface="Montserrat" panose="00000500000000000000" pitchFamily="50" charset="0"/>
            </a:endParaRPr>
          </a:p>
          <a:p>
            <a:pPr marL="342900" indent="-342900">
              <a:buFont typeface="Arial" panose="020B0604020202020204" pitchFamily="34" charset="0"/>
              <a:buChar char="•"/>
            </a:pPr>
            <a:endParaRPr lang="es-CO" sz="2000" dirty="0">
              <a:solidFill>
                <a:srgbClr val="152B48"/>
              </a:solidFill>
              <a:latin typeface="Montserrat" panose="00000500000000000000" pitchFamily="50" charset="0"/>
            </a:endParaRPr>
          </a:p>
        </p:txBody>
      </p:sp>
      <p:sp>
        <p:nvSpPr>
          <p:cNvPr id="15" name="7 Abrir llave"/>
          <p:cNvSpPr/>
          <p:nvPr/>
        </p:nvSpPr>
        <p:spPr>
          <a:xfrm>
            <a:off x="4725102" y="574291"/>
            <a:ext cx="481265" cy="1989222"/>
          </a:xfrm>
          <a:prstGeom prst="leftBrace">
            <a:avLst/>
          </a:prstGeom>
          <a:ln>
            <a:solidFill>
              <a:srgbClr val="00AAA7"/>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s-CO" sz="2000">
              <a:latin typeface="Montserrat black"/>
            </a:endParaRPr>
          </a:p>
        </p:txBody>
      </p:sp>
      <p:pic>
        <p:nvPicPr>
          <p:cNvPr id="16" name="Picture 4"/>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5115961" y="4555671"/>
            <a:ext cx="6584020" cy="17964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630151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fade">
                                      <p:cBhvr>
                                        <p:cTn id="7" dur="500"/>
                                        <p:tgtEl>
                                          <p:spTgt spid="15"/>
                                        </p:tgtEl>
                                      </p:cBhvr>
                                    </p:animEffect>
                                  </p:childTnLst>
                                </p:cTn>
                              </p:par>
                              <p:par>
                                <p:cTn id="8" presetID="10" presetClass="entr" presetSubtype="0" fill="hold"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fade">
                                      <p:cBhvr>
                                        <p:cTn id="10" dur="500"/>
                                        <p:tgtEl>
                                          <p:spTgt spid="6"/>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2"/>
                                        </p:tgtEl>
                                        <p:attrNameLst>
                                          <p:attrName>style.visibility</p:attrName>
                                        </p:attrNameLst>
                                      </p:cBhvr>
                                      <p:to>
                                        <p:strVal val="visible"/>
                                      </p:to>
                                    </p:set>
                                    <p:animEffect transition="in" filter="fade">
                                      <p:cBhvr>
                                        <p:cTn id="13" dur="500"/>
                                        <p:tgtEl>
                                          <p:spTgt spid="12"/>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13"/>
                                        </p:tgtEl>
                                        <p:attrNameLst>
                                          <p:attrName>style.visibility</p:attrName>
                                        </p:attrNameLst>
                                      </p:cBhvr>
                                      <p:to>
                                        <p:strVal val="visible"/>
                                      </p:to>
                                    </p:set>
                                    <p:animEffect transition="in" filter="fade">
                                      <p:cBhvr>
                                        <p:cTn id="16" dur="500"/>
                                        <p:tgtEl>
                                          <p:spTgt spid="13"/>
                                        </p:tgtEl>
                                      </p:cBhvr>
                                    </p:animEffect>
                                  </p:childTnLst>
                                </p:cTn>
                              </p:par>
                              <p:par>
                                <p:cTn id="17" presetID="10" presetClass="entr" presetSubtype="0" fill="hold" nodeType="withEffect">
                                  <p:stCondLst>
                                    <p:cond delay="0"/>
                                  </p:stCondLst>
                                  <p:childTnLst>
                                    <p:set>
                                      <p:cBhvr>
                                        <p:cTn id="18" dur="1" fill="hold">
                                          <p:stCondLst>
                                            <p:cond delay="0"/>
                                          </p:stCondLst>
                                        </p:cTn>
                                        <p:tgtEl>
                                          <p:spTgt spid="9"/>
                                        </p:tgtEl>
                                        <p:attrNameLst>
                                          <p:attrName>style.visibility</p:attrName>
                                        </p:attrNameLst>
                                      </p:cBhvr>
                                      <p:to>
                                        <p:strVal val="visible"/>
                                      </p:to>
                                    </p:set>
                                    <p:animEffect transition="in" filter="fade">
                                      <p:cBhvr>
                                        <p:cTn id="19" dur="500"/>
                                        <p:tgtEl>
                                          <p:spTgt spid="9"/>
                                        </p:tgtEl>
                                      </p:cBhvr>
                                    </p:animEffect>
                                  </p:childTnLst>
                                </p:cTn>
                              </p:par>
                              <p:par>
                                <p:cTn id="20" presetID="10" presetClass="entr" presetSubtype="0" fill="hold" nodeType="withEffect">
                                  <p:stCondLst>
                                    <p:cond delay="0"/>
                                  </p:stCondLst>
                                  <p:childTnLst>
                                    <p:set>
                                      <p:cBhvr>
                                        <p:cTn id="21" dur="1" fill="hold">
                                          <p:stCondLst>
                                            <p:cond delay="0"/>
                                          </p:stCondLst>
                                        </p:cTn>
                                        <p:tgtEl>
                                          <p:spTgt spid="16"/>
                                        </p:tgtEl>
                                        <p:attrNameLst>
                                          <p:attrName>style.visibility</p:attrName>
                                        </p:attrNameLst>
                                      </p:cBhvr>
                                      <p:to>
                                        <p:strVal val="visible"/>
                                      </p:to>
                                    </p:set>
                                    <p:animEffect transition="in" filter="fade">
                                      <p:cBhvr>
                                        <p:cTn id="22" dur="500"/>
                                        <p:tgtEl>
                                          <p:spTgt spid="16"/>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14"/>
                                        </p:tgtEl>
                                        <p:attrNameLst>
                                          <p:attrName>style.visibility</p:attrName>
                                        </p:attrNameLst>
                                      </p:cBhvr>
                                      <p:to>
                                        <p:strVal val="visible"/>
                                      </p:to>
                                    </p:set>
                                    <p:animEffect transition="in" filter="fade">
                                      <p:cBhvr>
                                        <p:cTn id="25"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3" grpId="0" animBg="1"/>
      <p:bldP spid="14" grpId="0"/>
      <p:bldP spid="15" grpId="0"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8"/>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1341120" y="127430"/>
            <a:ext cx="10369627" cy="37885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8" name="Picture 2"/>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8324054" y="713621"/>
            <a:ext cx="3078842" cy="18467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8" name="Picture 2">
            <a:extLst>
              <a:ext uri="{FF2B5EF4-FFF2-40B4-BE49-F238E27FC236}">
                <a16:creationId xmlns:a16="http://schemas.microsoft.com/office/drawing/2014/main" id="{C1857CE1-4CCF-1940-BCA4-6A224362650D}"/>
              </a:ext>
            </a:extLst>
          </p:cNvPr>
          <p:cNvPicPr>
            <a:picLocks noChangeAspect="1" noChangeArrowheads="1"/>
          </p:cNvPicPr>
          <p:nvPr/>
        </p:nvPicPr>
        <p:blipFill>
          <a:blip r:embed="rId4">
            <a:extLst>
              <a:ext uri="{28A0092B-C50C-407E-A947-70E740481C1C}">
                <a14:useLocalDpi xmlns:a14="http://schemas.microsoft.com/office/drawing/2010/main"/>
              </a:ext>
            </a:extLst>
          </a:blip>
          <a:srcRect/>
          <a:stretch>
            <a:fillRect/>
          </a:stretch>
        </p:blipFill>
        <p:spPr bwMode="auto">
          <a:xfrm>
            <a:off x="5184276" y="4742640"/>
            <a:ext cx="1009149" cy="4508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9" name="Picture 2">
            <a:extLst>
              <a:ext uri="{FF2B5EF4-FFF2-40B4-BE49-F238E27FC236}">
                <a16:creationId xmlns:a16="http://schemas.microsoft.com/office/drawing/2014/main" id="{E873C960-A835-3940-BFFD-008845473D95}"/>
              </a:ext>
            </a:extLst>
          </p:cNvPr>
          <p:cNvPicPr>
            <a:picLocks noChangeAspect="1" noChangeArrowheads="1"/>
          </p:cNvPicPr>
          <p:nvPr/>
        </p:nvPicPr>
        <p:blipFill>
          <a:blip r:embed="rId4">
            <a:extLst>
              <a:ext uri="{28A0092B-C50C-407E-A947-70E740481C1C}">
                <a14:useLocalDpi xmlns:a14="http://schemas.microsoft.com/office/drawing/2010/main"/>
              </a:ext>
            </a:extLst>
          </a:blip>
          <a:srcRect/>
          <a:stretch>
            <a:fillRect/>
          </a:stretch>
        </p:blipFill>
        <p:spPr bwMode="auto">
          <a:xfrm>
            <a:off x="6892761" y="4737865"/>
            <a:ext cx="1009149" cy="4508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 name="Picture 2">
            <a:extLst>
              <a:ext uri="{FF2B5EF4-FFF2-40B4-BE49-F238E27FC236}">
                <a16:creationId xmlns:a16="http://schemas.microsoft.com/office/drawing/2014/main" id="{95F5B99B-96AD-3445-9F8E-99A5F5868EED}"/>
              </a:ext>
            </a:extLst>
          </p:cNvPr>
          <p:cNvPicPr>
            <a:picLocks noChangeAspect="1" noChangeArrowheads="1"/>
          </p:cNvPicPr>
          <p:nvPr/>
        </p:nvPicPr>
        <p:blipFill>
          <a:blip r:embed="rId4">
            <a:extLst>
              <a:ext uri="{28A0092B-C50C-407E-A947-70E740481C1C}">
                <a14:useLocalDpi xmlns:a14="http://schemas.microsoft.com/office/drawing/2010/main"/>
              </a:ext>
            </a:extLst>
          </a:blip>
          <a:srcRect/>
          <a:stretch>
            <a:fillRect/>
          </a:stretch>
        </p:blipFill>
        <p:spPr bwMode="auto">
          <a:xfrm>
            <a:off x="8530561" y="4740532"/>
            <a:ext cx="993858" cy="444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1" name="Picture 2">
            <a:extLst>
              <a:ext uri="{FF2B5EF4-FFF2-40B4-BE49-F238E27FC236}">
                <a16:creationId xmlns:a16="http://schemas.microsoft.com/office/drawing/2014/main" id="{9647097E-DA81-C645-81CF-F0D9CC8087C1}"/>
              </a:ext>
            </a:extLst>
          </p:cNvPr>
          <p:cNvPicPr>
            <a:picLocks noChangeAspect="1" noChangeArrowheads="1"/>
          </p:cNvPicPr>
          <p:nvPr/>
        </p:nvPicPr>
        <p:blipFill>
          <a:blip r:embed="rId4">
            <a:extLst>
              <a:ext uri="{28A0092B-C50C-407E-A947-70E740481C1C}">
                <a14:useLocalDpi xmlns:a14="http://schemas.microsoft.com/office/drawing/2010/main"/>
              </a:ext>
            </a:extLst>
          </a:blip>
          <a:srcRect/>
          <a:stretch>
            <a:fillRect/>
          </a:stretch>
        </p:blipFill>
        <p:spPr bwMode="auto">
          <a:xfrm>
            <a:off x="10205456" y="4737865"/>
            <a:ext cx="1009149" cy="4508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2" name="12 CuadroTexto">
            <a:extLst>
              <a:ext uri="{FF2B5EF4-FFF2-40B4-BE49-F238E27FC236}">
                <a16:creationId xmlns:a16="http://schemas.microsoft.com/office/drawing/2014/main" id="{794D9B89-BDC4-3A4E-B840-15F42DC2262C}"/>
              </a:ext>
            </a:extLst>
          </p:cNvPr>
          <p:cNvSpPr txBox="1"/>
          <p:nvPr/>
        </p:nvSpPr>
        <p:spPr>
          <a:xfrm>
            <a:off x="4669654" y="4230083"/>
            <a:ext cx="1905523" cy="369332"/>
          </a:xfrm>
          <a:prstGeom prst="rect">
            <a:avLst/>
          </a:prstGeom>
          <a:noFill/>
        </p:spPr>
        <p:txBody>
          <a:bodyPr wrap="square" rtlCol="0">
            <a:spAutoFit/>
          </a:bodyPr>
          <a:lstStyle/>
          <a:p>
            <a:pPr algn="ctr"/>
            <a:r>
              <a:rPr lang="es-CO" dirty="0">
                <a:solidFill>
                  <a:srgbClr val="152B48"/>
                </a:solidFill>
                <a:latin typeface="Montserrat" panose="00000500000000000000" pitchFamily="50" charset="0"/>
              </a:rPr>
              <a:t>1. FCF basal</a:t>
            </a:r>
          </a:p>
        </p:txBody>
      </p:sp>
      <p:sp>
        <p:nvSpPr>
          <p:cNvPr id="33" name="13 CuadroTexto">
            <a:extLst>
              <a:ext uri="{FF2B5EF4-FFF2-40B4-BE49-F238E27FC236}">
                <a16:creationId xmlns:a16="http://schemas.microsoft.com/office/drawing/2014/main" id="{294852D4-2146-274E-93AC-548B8111DD9A}"/>
              </a:ext>
            </a:extLst>
          </p:cNvPr>
          <p:cNvSpPr txBox="1"/>
          <p:nvPr/>
        </p:nvSpPr>
        <p:spPr>
          <a:xfrm>
            <a:off x="6395166" y="5399526"/>
            <a:ext cx="2135395" cy="369332"/>
          </a:xfrm>
          <a:prstGeom prst="rect">
            <a:avLst/>
          </a:prstGeom>
          <a:noFill/>
        </p:spPr>
        <p:txBody>
          <a:bodyPr wrap="square" rtlCol="0">
            <a:spAutoFit/>
          </a:bodyPr>
          <a:lstStyle/>
          <a:p>
            <a:pPr algn="ctr"/>
            <a:r>
              <a:rPr lang="es-CO" dirty="0">
                <a:solidFill>
                  <a:srgbClr val="152B48"/>
                </a:solidFill>
                <a:latin typeface="Montserrat" panose="00000500000000000000" pitchFamily="50" charset="0"/>
              </a:rPr>
              <a:t>2.Variabilidad</a:t>
            </a:r>
          </a:p>
        </p:txBody>
      </p:sp>
      <p:sp>
        <p:nvSpPr>
          <p:cNvPr id="34" name="14 CuadroTexto">
            <a:extLst>
              <a:ext uri="{FF2B5EF4-FFF2-40B4-BE49-F238E27FC236}">
                <a16:creationId xmlns:a16="http://schemas.microsoft.com/office/drawing/2014/main" id="{9003D4FA-0737-0742-A1EB-592D1CE629C8}"/>
              </a:ext>
            </a:extLst>
          </p:cNvPr>
          <p:cNvSpPr txBox="1"/>
          <p:nvPr/>
        </p:nvSpPr>
        <p:spPr>
          <a:xfrm>
            <a:off x="7639867" y="4225514"/>
            <a:ext cx="2772111" cy="369332"/>
          </a:xfrm>
          <a:prstGeom prst="rect">
            <a:avLst/>
          </a:prstGeom>
          <a:noFill/>
        </p:spPr>
        <p:txBody>
          <a:bodyPr wrap="square" rtlCol="0">
            <a:spAutoFit/>
          </a:bodyPr>
          <a:lstStyle/>
          <a:p>
            <a:pPr algn="ctr"/>
            <a:r>
              <a:rPr lang="es-CO" dirty="0">
                <a:solidFill>
                  <a:srgbClr val="152B48"/>
                </a:solidFill>
                <a:latin typeface="Montserrat" panose="00000500000000000000" pitchFamily="50" charset="0"/>
              </a:rPr>
              <a:t>3. Aceleraciones</a:t>
            </a:r>
          </a:p>
        </p:txBody>
      </p:sp>
      <p:sp>
        <p:nvSpPr>
          <p:cNvPr id="35" name="15 CuadroTexto">
            <a:extLst>
              <a:ext uri="{FF2B5EF4-FFF2-40B4-BE49-F238E27FC236}">
                <a16:creationId xmlns:a16="http://schemas.microsoft.com/office/drawing/2014/main" id="{68839E93-135B-EE4D-A21D-AEDEE8227AB9}"/>
              </a:ext>
            </a:extLst>
          </p:cNvPr>
          <p:cNvSpPr txBox="1"/>
          <p:nvPr/>
        </p:nvSpPr>
        <p:spPr>
          <a:xfrm>
            <a:off x="9270527" y="5371730"/>
            <a:ext cx="2962103" cy="369332"/>
          </a:xfrm>
          <a:prstGeom prst="rect">
            <a:avLst/>
          </a:prstGeom>
          <a:noFill/>
        </p:spPr>
        <p:txBody>
          <a:bodyPr wrap="square" rtlCol="0">
            <a:spAutoFit/>
          </a:bodyPr>
          <a:lstStyle/>
          <a:p>
            <a:pPr algn="ctr"/>
            <a:r>
              <a:rPr lang="es-CO" dirty="0">
                <a:solidFill>
                  <a:srgbClr val="152B48"/>
                </a:solidFill>
                <a:latin typeface="Montserrat" panose="00000500000000000000" pitchFamily="50" charset="0"/>
              </a:rPr>
              <a:t>4. Desaceleraciones</a:t>
            </a:r>
          </a:p>
        </p:txBody>
      </p:sp>
      <p:sp>
        <p:nvSpPr>
          <p:cNvPr id="36" name="16 Rectángulo">
            <a:extLst>
              <a:ext uri="{FF2B5EF4-FFF2-40B4-BE49-F238E27FC236}">
                <a16:creationId xmlns:a16="http://schemas.microsoft.com/office/drawing/2014/main" id="{6622490F-E521-5E42-A58F-79DBCF637C70}"/>
              </a:ext>
            </a:extLst>
          </p:cNvPr>
          <p:cNvSpPr/>
          <p:nvPr/>
        </p:nvSpPr>
        <p:spPr>
          <a:xfrm>
            <a:off x="5683086" y="4766134"/>
            <a:ext cx="504574" cy="427015"/>
          </a:xfrm>
          <a:prstGeom prst="rect">
            <a:avLst/>
          </a:prstGeom>
          <a:solidFill>
            <a:schemeClr val="accent1">
              <a:alpha val="68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2000">
              <a:latin typeface="Montserrat black"/>
            </a:endParaRPr>
          </a:p>
        </p:txBody>
      </p:sp>
      <p:sp>
        <p:nvSpPr>
          <p:cNvPr id="17" name="16 Rectángulo"/>
          <p:cNvSpPr/>
          <p:nvPr/>
        </p:nvSpPr>
        <p:spPr>
          <a:xfrm>
            <a:off x="7414583" y="4757580"/>
            <a:ext cx="504574" cy="427015"/>
          </a:xfrm>
          <a:prstGeom prst="rect">
            <a:avLst/>
          </a:prstGeom>
          <a:solidFill>
            <a:schemeClr val="accent1">
              <a:alpha val="68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2000">
              <a:latin typeface="Montserrat black"/>
            </a:endParaRPr>
          </a:p>
        </p:txBody>
      </p:sp>
      <p:sp>
        <p:nvSpPr>
          <p:cNvPr id="37" name="16 Rectángulo">
            <a:extLst>
              <a:ext uri="{FF2B5EF4-FFF2-40B4-BE49-F238E27FC236}">
                <a16:creationId xmlns:a16="http://schemas.microsoft.com/office/drawing/2014/main" id="{501CFB7F-B3E9-244C-B7BD-FBB003A506E9}"/>
              </a:ext>
            </a:extLst>
          </p:cNvPr>
          <p:cNvSpPr/>
          <p:nvPr/>
        </p:nvSpPr>
        <p:spPr>
          <a:xfrm>
            <a:off x="9025922" y="4760158"/>
            <a:ext cx="504574" cy="427015"/>
          </a:xfrm>
          <a:prstGeom prst="rect">
            <a:avLst/>
          </a:prstGeom>
          <a:solidFill>
            <a:schemeClr val="accent1">
              <a:alpha val="68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2000">
              <a:latin typeface="Montserrat black"/>
            </a:endParaRPr>
          </a:p>
        </p:txBody>
      </p:sp>
      <p:sp>
        <p:nvSpPr>
          <p:cNvPr id="38" name="16 Rectángulo">
            <a:extLst>
              <a:ext uri="{FF2B5EF4-FFF2-40B4-BE49-F238E27FC236}">
                <a16:creationId xmlns:a16="http://schemas.microsoft.com/office/drawing/2014/main" id="{9E6D2BD5-E4BE-6142-9387-ECB26E1DDF0A}"/>
              </a:ext>
            </a:extLst>
          </p:cNvPr>
          <p:cNvSpPr/>
          <p:nvPr/>
        </p:nvSpPr>
        <p:spPr>
          <a:xfrm>
            <a:off x="10222703" y="4737865"/>
            <a:ext cx="504574" cy="427015"/>
          </a:xfrm>
          <a:prstGeom prst="rect">
            <a:avLst/>
          </a:prstGeom>
          <a:solidFill>
            <a:schemeClr val="accent1">
              <a:alpha val="68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2000">
              <a:latin typeface="Montserrat black"/>
            </a:endParaRPr>
          </a:p>
        </p:txBody>
      </p:sp>
    </p:spTree>
    <p:extLst>
      <p:ext uri="{BB962C8B-B14F-4D97-AF65-F5344CB8AC3E}">
        <p14:creationId xmlns:p14="http://schemas.microsoft.com/office/powerpoint/2010/main" val="13219953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fade">
                                      <p:cBhvr>
                                        <p:cTn id="7" dur="500"/>
                                        <p:tgtEl>
                                          <p:spTgt spid="1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8"/>
                                        </p:tgtEl>
                                        <p:attrNameLst>
                                          <p:attrName>style.visibility</p:attrName>
                                        </p:attrNameLst>
                                      </p:cBhvr>
                                      <p:to>
                                        <p:strVal val="visible"/>
                                      </p:to>
                                    </p:set>
                                    <p:animEffect transition="in" filter="fade">
                                      <p:cBhvr>
                                        <p:cTn id="12" dur="500"/>
                                        <p:tgtEl>
                                          <p:spTgt spid="18"/>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6"/>
                                        </p:tgtEl>
                                        <p:attrNameLst>
                                          <p:attrName>style.visibility</p:attrName>
                                        </p:attrNameLst>
                                      </p:cBhvr>
                                      <p:to>
                                        <p:strVal val="visible"/>
                                      </p:to>
                                    </p:set>
                                    <p:animEffect transition="in" filter="fade">
                                      <p:cBhvr>
                                        <p:cTn id="17" dur="500"/>
                                        <p:tgtEl>
                                          <p:spTgt spid="36"/>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7"/>
                                        </p:tgtEl>
                                        <p:attrNameLst>
                                          <p:attrName>style.visibility</p:attrName>
                                        </p:attrNameLst>
                                      </p:cBhvr>
                                      <p:to>
                                        <p:strVal val="visible"/>
                                      </p:to>
                                    </p:set>
                                    <p:animEffect transition="in" filter="fade">
                                      <p:cBhvr>
                                        <p:cTn id="22" dur="500"/>
                                        <p:tgtEl>
                                          <p:spTgt spid="37"/>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8"/>
                                        </p:tgtEl>
                                        <p:attrNameLst>
                                          <p:attrName>style.visibility</p:attrName>
                                        </p:attrNameLst>
                                      </p:cBhvr>
                                      <p:to>
                                        <p:strVal val="visible"/>
                                      </p:to>
                                    </p:set>
                                    <p:animEffect transition="in" filter="fade">
                                      <p:cBhvr>
                                        <p:cTn id="27" dur="500"/>
                                        <p:tgtEl>
                                          <p:spTgt spid="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animBg="1"/>
      <p:bldP spid="17" grpId="0" animBg="1"/>
      <p:bldP spid="37" grpId="0" animBg="1"/>
      <p:bldP spid="38" grpId="0" animBg="1"/>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p:cNvPicPr>
            <a:picLocks noChangeAspect="1"/>
          </p:cNvPicPr>
          <p:nvPr/>
        </p:nvPicPr>
        <p:blipFill>
          <a:blip r:embed="rId2"/>
          <a:stretch>
            <a:fillRect/>
          </a:stretch>
        </p:blipFill>
        <p:spPr>
          <a:xfrm>
            <a:off x="4985657" y="91714"/>
            <a:ext cx="6739467" cy="3751213"/>
          </a:xfrm>
          <a:prstGeom prst="rect">
            <a:avLst/>
          </a:prstGeom>
        </p:spPr>
      </p:pic>
      <p:pic>
        <p:nvPicPr>
          <p:cNvPr id="6" name="Imagen 5"/>
          <p:cNvPicPr>
            <a:picLocks noChangeAspect="1"/>
          </p:cNvPicPr>
          <p:nvPr/>
        </p:nvPicPr>
        <p:blipFill>
          <a:blip r:embed="rId3"/>
          <a:stretch>
            <a:fillRect/>
          </a:stretch>
        </p:blipFill>
        <p:spPr>
          <a:xfrm>
            <a:off x="849085" y="91714"/>
            <a:ext cx="3453553" cy="3659499"/>
          </a:xfrm>
          <a:prstGeom prst="rect">
            <a:avLst/>
          </a:prstGeom>
        </p:spPr>
      </p:pic>
      <p:pic>
        <p:nvPicPr>
          <p:cNvPr id="7" name="Picture 2"/>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6586604" y="4166653"/>
            <a:ext cx="3814695" cy="22881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Elipse 7"/>
          <p:cNvSpPr/>
          <p:nvPr/>
        </p:nvSpPr>
        <p:spPr>
          <a:xfrm>
            <a:off x="6586604" y="6139544"/>
            <a:ext cx="1920582" cy="315250"/>
          </a:xfrm>
          <a:prstGeom prst="ellipse">
            <a:avLst/>
          </a:prstGeom>
          <a:noFill/>
          <a:ln w="28575">
            <a:solidFill>
              <a:srgbClr val="00AAA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Tree>
    <p:extLst>
      <p:ext uri="{BB962C8B-B14F-4D97-AF65-F5344CB8AC3E}">
        <p14:creationId xmlns:p14="http://schemas.microsoft.com/office/powerpoint/2010/main" val="41611470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5 CuadroTexto"/>
          <p:cNvSpPr txBox="1"/>
          <p:nvPr/>
        </p:nvSpPr>
        <p:spPr>
          <a:xfrm>
            <a:off x="1691840" y="864519"/>
            <a:ext cx="2834806" cy="369332"/>
          </a:xfrm>
          <a:prstGeom prst="rect">
            <a:avLst/>
          </a:prstGeom>
          <a:solidFill>
            <a:srgbClr val="152B48">
              <a:alpha val="27000"/>
            </a:srgbClr>
          </a:solidFill>
          <a:ln w="25400">
            <a:solidFill>
              <a:srgbClr val="152B48"/>
            </a:solidFill>
          </a:ln>
        </p:spPr>
        <p:txBody>
          <a:bodyPr wrap="square" rtlCol="0">
            <a:spAutoFit/>
          </a:bodyPr>
          <a:lstStyle/>
          <a:p>
            <a:pPr algn="ctr"/>
            <a:r>
              <a:rPr lang="es-CO" dirty="0">
                <a:solidFill>
                  <a:srgbClr val="152B48"/>
                </a:solidFill>
                <a:latin typeface="Montserrat" panose="00000500000000000000" pitchFamily="50" charset="0"/>
              </a:rPr>
              <a:t>CATEGORÍA III</a:t>
            </a:r>
          </a:p>
        </p:txBody>
      </p:sp>
      <p:grpSp>
        <p:nvGrpSpPr>
          <p:cNvPr id="6" name="18 Grupo"/>
          <p:cNvGrpSpPr/>
          <p:nvPr/>
        </p:nvGrpSpPr>
        <p:grpSpPr>
          <a:xfrm>
            <a:off x="5453149" y="232659"/>
            <a:ext cx="2525278" cy="708969"/>
            <a:chOff x="21" y="29065"/>
            <a:chExt cx="2100458" cy="576000"/>
          </a:xfrm>
          <a:solidFill>
            <a:srgbClr val="152B48"/>
          </a:solidFill>
        </p:grpSpPr>
        <p:sp>
          <p:nvSpPr>
            <p:cNvPr id="7" name="19 Rectángulo"/>
            <p:cNvSpPr/>
            <p:nvPr/>
          </p:nvSpPr>
          <p:spPr>
            <a:xfrm>
              <a:off x="21" y="29065"/>
              <a:ext cx="2100458" cy="576000"/>
            </a:xfrm>
            <a:prstGeom prst="rect">
              <a:avLst/>
            </a:prstGeom>
            <a:grpFill/>
          </p:spPr>
          <p:style>
            <a:lnRef idx="2">
              <a:schemeClr val="accen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8" name="20 Rectángulo"/>
            <p:cNvSpPr/>
            <p:nvPr/>
          </p:nvSpPr>
          <p:spPr>
            <a:xfrm>
              <a:off x="21" y="29065"/>
              <a:ext cx="2100458" cy="576000"/>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142240" tIns="81280" rIns="142240" bIns="81280" numCol="1" spcCol="1270" anchor="ctr" anchorCtr="0">
              <a:noAutofit/>
            </a:bodyPr>
            <a:lstStyle/>
            <a:p>
              <a:pPr algn="ctr" defTabSz="889000">
                <a:lnSpc>
                  <a:spcPct val="90000"/>
                </a:lnSpc>
                <a:spcBef>
                  <a:spcPct val="0"/>
                </a:spcBef>
                <a:spcAft>
                  <a:spcPct val="35000"/>
                </a:spcAft>
              </a:pPr>
              <a:r>
                <a:rPr lang="es-CO" dirty="0">
                  <a:latin typeface="Montserrat" panose="00000500000000000000" pitchFamily="50" charset="0"/>
                </a:rPr>
                <a:t>¿Qué significa?</a:t>
              </a:r>
            </a:p>
          </p:txBody>
        </p:sp>
      </p:grpSp>
      <p:grpSp>
        <p:nvGrpSpPr>
          <p:cNvPr id="9" name="21 Grupo"/>
          <p:cNvGrpSpPr/>
          <p:nvPr/>
        </p:nvGrpSpPr>
        <p:grpSpPr>
          <a:xfrm>
            <a:off x="9062049" y="168499"/>
            <a:ext cx="2525278" cy="708969"/>
            <a:chOff x="2394544" y="29065"/>
            <a:chExt cx="2100458" cy="576000"/>
          </a:xfrm>
          <a:solidFill>
            <a:srgbClr val="152B48"/>
          </a:solidFill>
        </p:grpSpPr>
        <p:sp>
          <p:nvSpPr>
            <p:cNvPr id="10" name="22 Rectángulo"/>
            <p:cNvSpPr/>
            <p:nvPr/>
          </p:nvSpPr>
          <p:spPr>
            <a:xfrm>
              <a:off x="2394544" y="29065"/>
              <a:ext cx="2100458" cy="576000"/>
            </a:xfrm>
            <a:prstGeom prst="rect">
              <a:avLst/>
            </a:prstGeom>
            <a:grpFill/>
          </p:spPr>
          <p:style>
            <a:lnRef idx="2">
              <a:schemeClr val="accen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11" name="23 Rectángulo"/>
            <p:cNvSpPr/>
            <p:nvPr/>
          </p:nvSpPr>
          <p:spPr>
            <a:xfrm>
              <a:off x="2394544" y="29065"/>
              <a:ext cx="2100458" cy="576000"/>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142240" tIns="81280" rIns="142240" bIns="81280" numCol="1" spcCol="1270" anchor="ctr" anchorCtr="0">
              <a:noAutofit/>
            </a:bodyPr>
            <a:lstStyle/>
            <a:p>
              <a:pPr algn="ctr" defTabSz="889000">
                <a:lnSpc>
                  <a:spcPct val="90000"/>
                </a:lnSpc>
                <a:spcBef>
                  <a:spcPct val="0"/>
                </a:spcBef>
                <a:spcAft>
                  <a:spcPct val="35000"/>
                </a:spcAft>
              </a:pPr>
              <a:r>
                <a:rPr lang="es-CO" dirty="0">
                  <a:latin typeface="Montserrat" panose="00000500000000000000" pitchFamily="50" charset="0"/>
                </a:rPr>
                <a:t>Conducta</a:t>
              </a:r>
            </a:p>
          </p:txBody>
        </p:sp>
      </p:grpSp>
      <p:sp>
        <p:nvSpPr>
          <p:cNvPr id="12" name="24 CuadroTexto"/>
          <p:cNvSpPr txBox="1"/>
          <p:nvPr/>
        </p:nvSpPr>
        <p:spPr>
          <a:xfrm>
            <a:off x="5453149" y="1078031"/>
            <a:ext cx="2525278" cy="646331"/>
          </a:xfrm>
          <a:prstGeom prst="rect">
            <a:avLst/>
          </a:prstGeom>
          <a:noFill/>
          <a:ln w="25400">
            <a:solidFill>
              <a:srgbClr val="00AAA7"/>
            </a:solidFill>
          </a:ln>
        </p:spPr>
        <p:txBody>
          <a:bodyPr wrap="square" rtlCol="0">
            <a:spAutoFit/>
          </a:bodyPr>
          <a:lstStyle/>
          <a:p>
            <a:pPr algn="ctr"/>
            <a:r>
              <a:rPr lang="es-CO" dirty="0">
                <a:solidFill>
                  <a:srgbClr val="152B48"/>
                </a:solidFill>
                <a:latin typeface="Montserrat" panose="00000500000000000000" pitchFamily="50" charset="0"/>
              </a:rPr>
              <a:t>Anormal</a:t>
            </a:r>
          </a:p>
          <a:p>
            <a:pPr algn="ctr"/>
            <a:r>
              <a:rPr lang="es-CO" dirty="0">
                <a:solidFill>
                  <a:srgbClr val="152B48"/>
                </a:solidFill>
                <a:latin typeface="Montserrat" panose="00000500000000000000" pitchFamily="50" charset="0"/>
              </a:rPr>
              <a:t>Ácido-base</a:t>
            </a:r>
          </a:p>
        </p:txBody>
      </p:sp>
      <p:sp>
        <p:nvSpPr>
          <p:cNvPr id="13" name="25 CuadroTexto"/>
          <p:cNvSpPr txBox="1"/>
          <p:nvPr/>
        </p:nvSpPr>
        <p:spPr>
          <a:xfrm>
            <a:off x="8617769" y="1078955"/>
            <a:ext cx="3367403" cy="369332"/>
          </a:xfrm>
          <a:prstGeom prst="rect">
            <a:avLst/>
          </a:prstGeom>
          <a:noFill/>
          <a:ln w="25400">
            <a:solidFill>
              <a:srgbClr val="00AAA7"/>
            </a:solidFill>
          </a:ln>
        </p:spPr>
        <p:txBody>
          <a:bodyPr wrap="square" rtlCol="0">
            <a:spAutoFit/>
          </a:bodyPr>
          <a:lstStyle/>
          <a:p>
            <a:pPr algn="ctr"/>
            <a:r>
              <a:rPr lang="es-CO" dirty="0">
                <a:solidFill>
                  <a:srgbClr val="152B48"/>
                </a:solidFill>
                <a:latin typeface="Montserrat" panose="00000500000000000000" pitchFamily="50" charset="0"/>
              </a:rPr>
              <a:t>Evaluación inmediata</a:t>
            </a:r>
          </a:p>
        </p:txBody>
      </p:sp>
      <p:sp>
        <p:nvSpPr>
          <p:cNvPr id="14" name="26 Abrir llave"/>
          <p:cNvSpPr/>
          <p:nvPr/>
        </p:nvSpPr>
        <p:spPr>
          <a:xfrm>
            <a:off x="4700994" y="115343"/>
            <a:ext cx="578601" cy="1874801"/>
          </a:xfrm>
          <a:prstGeom prst="leftBrace">
            <a:avLst/>
          </a:prstGeom>
          <a:ln>
            <a:solidFill>
              <a:srgbClr val="00AAA7"/>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s-CO" sz="2000">
              <a:latin typeface="Montserrat" panose="00000500000000000000" pitchFamily="50" charset="0"/>
            </a:endParaRPr>
          </a:p>
        </p:txBody>
      </p:sp>
      <p:sp>
        <p:nvSpPr>
          <p:cNvPr id="15" name="2 Más"/>
          <p:cNvSpPr/>
          <p:nvPr/>
        </p:nvSpPr>
        <p:spPr>
          <a:xfrm rot="2533901">
            <a:off x="7467758" y="937503"/>
            <a:ext cx="512909" cy="485457"/>
          </a:xfrm>
          <a:prstGeom prst="mathPlus">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2000">
              <a:latin typeface="Montserrat" panose="00000500000000000000" pitchFamily="50" charset="0"/>
            </a:endParaRPr>
          </a:p>
        </p:txBody>
      </p:sp>
      <p:sp>
        <p:nvSpPr>
          <p:cNvPr id="16" name="29 CuadroTexto"/>
          <p:cNvSpPr txBox="1"/>
          <p:nvPr/>
        </p:nvSpPr>
        <p:spPr>
          <a:xfrm>
            <a:off x="8617770" y="1840769"/>
            <a:ext cx="3367402" cy="369332"/>
          </a:xfrm>
          <a:prstGeom prst="rect">
            <a:avLst/>
          </a:prstGeom>
          <a:noFill/>
          <a:ln w="25400">
            <a:solidFill>
              <a:srgbClr val="00AAA7"/>
            </a:solidFill>
          </a:ln>
        </p:spPr>
        <p:txBody>
          <a:bodyPr wrap="square" rtlCol="0">
            <a:spAutoFit/>
          </a:bodyPr>
          <a:lstStyle/>
          <a:p>
            <a:pPr algn="ctr"/>
            <a:r>
              <a:rPr lang="es-CO" dirty="0">
                <a:solidFill>
                  <a:srgbClr val="152B48"/>
                </a:solidFill>
                <a:latin typeface="Montserrat" panose="00000500000000000000" pitchFamily="50" charset="0"/>
              </a:rPr>
              <a:t>Reanimación in útero</a:t>
            </a:r>
          </a:p>
        </p:txBody>
      </p:sp>
      <p:sp>
        <p:nvSpPr>
          <p:cNvPr id="17" name="30 CuadroTexto"/>
          <p:cNvSpPr txBox="1"/>
          <p:nvPr/>
        </p:nvSpPr>
        <p:spPr>
          <a:xfrm>
            <a:off x="7600617" y="2590309"/>
            <a:ext cx="2034304" cy="369332"/>
          </a:xfrm>
          <a:prstGeom prst="rect">
            <a:avLst/>
          </a:prstGeom>
          <a:noFill/>
          <a:ln w="25400">
            <a:solidFill>
              <a:srgbClr val="00AAA7"/>
            </a:solidFill>
          </a:ln>
        </p:spPr>
        <p:txBody>
          <a:bodyPr wrap="square" rtlCol="0">
            <a:spAutoFit/>
          </a:bodyPr>
          <a:lstStyle/>
          <a:p>
            <a:pPr algn="ctr"/>
            <a:r>
              <a:rPr lang="es-CO" dirty="0">
                <a:solidFill>
                  <a:srgbClr val="152B48"/>
                </a:solidFill>
                <a:latin typeface="Montserrat" panose="00000500000000000000" pitchFamily="50" charset="0"/>
              </a:rPr>
              <a:t>Resuelve</a:t>
            </a:r>
          </a:p>
        </p:txBody>
      </p:sp>
      <p:sp>
        <p:nvSpPr>
          <p:cNvPr id="18" name="31 CuadroTexto"/>
          <p:cNvSpPr txBox="1"/>
          <p:nvPr/>
        </p:nvSpPr>
        <p:spPr>
          <a:xfrm>
            <a:off x="7600617" y="3252537"/>
            <a:ext cx="2034304" cy="369332"/>
          </a:xfrm>
          <a:prstGeom prst="rect">
            <a:avLst/>
          </a:prstGeom>
          <a:noFill/>
          <a:ln w="25400">
            <a:solidFill>
              <a:srgbClr val="00AAA7"/>
            </a:solidFill>
          </a:ln>
        </p:spPr>
        <p:txBody>
          <a:bodyPr wrap="square" rtlCol="0">
            <a:spAutoFit/>
          </a:bodyPr>
          <a:lstStyle/>
          <a:p>
            <a:pPr algn="ctr"/>
            <a:r>
              <a:rPr lang="es-CO" dirty="0">
                <a:solidFill>
                  <a:srgbClr val="152B48"/>
                </a:solidFill>
                <a:latin typeface="Montserrat" panose="00000500000000000000" pitchFamily="50" charset="0"/>
              </a:rPr>
              <a:t>No resuelve</a:t>
            </a:r>
          </a:p>
        </p:txBody>
      </p:sp>
      <p:sp>
        <p:nvSpPr>
          <p:cNvPr id="19" name="32 CuadroTexto"/>
          <p:cNvSpPr txBox="1"/>
          <p:nvPr/>
        </p:nvSpPr>
        <p:spPr>
          <a:xfrm>
            <a:off x="7951965" y="4535009"/>
            <a:ext cx="1326131" cy="369332"/>
          </a:xfrm>
          <a:prstGeom prst="rect">
            <a:avLst/>
          </a:prstGeom>
          <a:noFill/>
          <a:ln w="25400">
            <a:solidFill>
              <a:srgbClr val="00AAA7"/>
            </a:solidFill>
          </a:ln>
        </p:spPr>
        <p:txBody>
          <a:bodyPr wrap="square" rtlCol="0">
            <a:spAutoFit/>
          </a:bodyPr>
          <a:lstStyle/>
          <a:p>
            <a:pPr algn="ctr"/>
            <a:r>
              <a:rPr lang="es-CO" dirty="0">
                <a:solidFill>
                  <a:srgbClr val="152B48"/>
                </a:solidFill>
                <a:latin typeface="Montserrat" panose="00000500000000000000" pitchFamily="50" charset="0"/>
              </a:rPr>
              <a:t>Parto.</a:t>
            </a:r>
          </a:p>
        </p:txBody>
      </p:sp>
      <p:sp>
        <p:nvSpPr>
          <p:cNvPr id="20" name="33 CuadroTexto"/>
          <p:cNvSpPr txBox="1"/>
          <p:nvPr/>
        </p:nvSpPr>
        <p:spPr>
          <a:xfrm>
            <a:off x="4868434" y="2431980"/>
            <a:ext cx="2034304" cy="369332"/>
          </a:xfrm>
          <a:prstGeom prst="rect">
            <a:avLst/>
          </a:prstGeom>
          <a:noFill/>
          <a:ln w="25400">
            <a:solidFill>
              <a:srgbClr val="00AAA7"/>
            </a:solidFill>
          </a:ln>
        </p:spPr>
        <p:txBody>
          <a:bodyPr wrap="square" rtlCol="0">
            <a:spAutoFit/>
          </a:bodyPr>
          <a:lstStyle/>
          <a:p>
            <a:pPr algn="ctr"/>
            <a:r>
              <a:rPr lang="es-CO" dirty="0">
                <a:solidFill>
                  <a:srgbClr val="152B48"/>
                </a:solidFill>
                <a:latin typeface="Montserrat" panose="00000500000000000000" pitchFamily="50" charset="0"/>
              </a:rPr>
              <a:t>Categoría I</a:t>
            </a:r>
          </a:p>
        </p:txBody>
      </p:sp>
      <p:sp>
        <p:nvSpPr>
          <p:cNvPr id="21" name="34 CuadroTexto"/>
          <p:cNvSpPr txBox="1"/>
          <p:nvPr/>
        </p:nvSpPr>
        <p:spPr>
          <a:xfrm>
            <a:off x="4868434" y="3271763"/>
            <a:ext cx="2034304" cy="369332"/>
          </a:xfrm>
          <a:prstGeom prst="rect">
            <a:avLst/>
          </a:prstGeom>
          <a:noFill/>
          <a:ln w="25400">
            <a:solidFill>
              <a:srgbClr val="00AAA7"/>
            </a:solidFill>
          </a:ln>
        </p:spPr>
        <p:txBody>
          <a:bodyPr wrap="square" rtlCol="0">
            <a:spAutoFit/>
          </a:bodyPr>
          <a:lstStyle/>
          <a:p>
            <a:pPr algn="ctr"/>
            <a:r>
              <a:rPr lang="es-CO" dirty="0">
                <a:solidFill>
                  <a:srgbClr val="152B48"/>
                </a:solidFill>
                <a:latin typeface="Montserrat" panose="00000500000000000000" pitchFamily="50" charset="0"/>
              </a:rPr>
              <a:t>Categoría II</a:t>
            </a:r>
          </a:p>
        </p:txBody>
      </p:sp>
      <p:cxnSp>
        <p:nvCxnSpPr>
          <p:cNvPr id="22" name="8 Conector recto"/>
          <p:cNvCxnSpPr>
            <a:cxnSpLocks/>
            <a:stCxn id="13" idx="2"/>
            <a:endCxn id="16" idx="0"/>
          </p:cNvCxnSpPr>
          <p:nvPr/>
        </p:nvCxnSpPr>
        <p:spPr>
          <a:xfrm>
            <a:off x="10301471" y="1448287"/>
            <a:ext cx="0" cy="392482"/>
          </a:xfrm>
          <a:prstGeom prst="line">
            <a:avLst/>
          </a:prstGeom>
          <a:ln w="25400">
            <a:solidFill>
              <a:srgbClr val="00AAA7"/>
            </a:solidFill>
          </a:ln>
        </p:spPr>
        <p:style>
          <a:lnRef idx="1">
            <a:schemeClr val="accent1"/>
          </a:lnRef>
          <a:fillRef idx="0">
            <a:schemeClr val="accent1"/>
          </a:fillRef>
          <a:effectRef idx="0">
            <a:schemeClr val="accent1"/>
          </a:effectRef>
          <a:fontRef idx="minor">
            <a:schemeClr val="tx1"/>
          </a:fontRef>
        </p:style>
      </p:cxnSp>
      <p:cxnSp>
        <p:nvCxnSpPr>
          <p:cNvPr id="23" name="36 Conector recto"/>
          <p:cNvCxnSpPr/>
          <p:nvPr/>
        </p:nvCxnSpPr>
        <p:spPr>
          <a:xfrm flipH="1">
            <a:off x="10288671" y="2240880"/>
            <a:ext cx="300640" cy="1230938"/>
          </a:xfrm>
          <a:prstGeom prst="line">
            <a:avLst/>
          </a:prstGeom>
          <a:ln w="25400">
            <a:solidFill>
              <a:srgbClr val="00AAA7"/>
            </a:solidFill>
          </a:ln>
        </p:spPr>
        <p:style>
          <a:lnRef idx="1">
            <a:schemeClr val="accent1"/>
          </a:lnRef>
          <a:fillRef idx="0">
            <a:schemeClr val="accent1"/>
          </a:fillRef>
          <a:effectRef idx="0">
            <a:schemeClr val="accent1"/>
          </a:effectRef>
          <a:fontRef idx="minor">
            <a:schemeClr val="tx1"/>
          </a:fontRef>
        </p:style>
      </p:cxnSp>
      <p:cxnSp>
        <p:nvCxnSpPr>
          <p:cNvPr id="24" name="40 Conector recto de flecha"/>
          <p:cNvCxnSpPr/>
          <p:nvPr/>
        </p:nvCxnSpPr>
        <p:spPr>
          <a:xfrm flipH="1" flipV="1">
            <a:off x="9698124" y="2821414"/>
            <a:ext cx="740867" cy="34935"/>
          </a:xfrm>
          <a:prstGeom prst="straightConnector1">
            <a:avLst/>
          </a:prstGeom>
          <a:ln w="25400">
            <a:solidFill>
              <a:srgbClr val="00AAA7"/>
            </a:solidFill>
            <a:tailEnd type="arrow"/>
          </a:ln>
        </p:spPr>
        <p:style>
          <a:lnRef idx="1">
            <a:schemeClr val="accent1"/>
          </a:lnRef>
          <a:fillRef idx="0">
            <a:schemeClr val="accent1"/>
          </a:fillRef>
          <a:effectRef idx="0">
            <a:schemeClr val="accent1"/>
          </a:effectRef>
          <a:fontRef idx="minor">
            <a:schemeClr val="tx1"/>
          </a:fontRef>
        </p:style>
      </p:cxnSp>
      <p:cxnSp>
        <p:nvCxnSpPr>
          <p:cNvPr id="25" name="42 Conector recto de flecha"/>
          <p:cNvCxnSpPr/>
          <p:nvPr/>
        </p:nvCxnSpPr>
        <p:spPr>
          <a:xfrm flipH="1" flipV="1">
            <a:off x="9622659" y="3406202"/>
            <a:ext cx="672848" cy="69871"/>
          </a:xfrm>
          <a:prstGeom prst="straightConnector1">
            <a:avLst/>
          </a:prstGeom>
          <a:ln w="25400">
            <a:solidFill>
              <a:srgbClr val="00AAA7"/>
            </a:solidFill>
            <a:tailEnd type="arrow"/>
          </a:ln>
        </p:spPr>
        <p:style>
          <a:lnRef idx="1">
            <a:schemeClr val="accent1"/>
          </a:lnRef>
          <a:fillRef idx="0">
            <a:schemeClr val="accent1"/>
          </a:fillRef>
          <a:effectRef idx="0">
            <a:schemeClr val="accent1"/>
          </a:effectRef>
          <a:fontRef idx="minor">
            <a:schemeClr val="tx1"/>
          </a:fontRef>
        </p:style>
      </p:cxnSp>
      <p:cxnSp>
        <p:nvCxnSpPr>
          <p:cNvPr id="26" name="44 Conector recto de flecha"/>
          <p:cNvCxnSpPr>
            <a:stCxn id="17" idx="1"/>
            <a:endCxn id="20" idx="3"/>
          </p:cNvCxnSpPr>
          <p:nvPr/>
        </p:nvCxnSpPr>
        <p:spPr>
          <a:xfrm flipH="1" flipV="1">
            <a:off x="6902738" y="2616646"/>
            <a:ext cx="697879" cy="158329"/>
          </a:xfrm>
          <a:prstGeom prst="straightConnector1">
            <a:avLst/>
          </a:prstGeom>
          <a:ln w="25400">
            <a:solidFill>
              <a:srgbClr val="00AAA7"/>
            </a:solidFill>
            <a:tailEnd type="arrow"/>
          </a:ln>
        </p:spPr>
        <p:style>
          <a:lnRef idx="1">
            <a:schemeClr val="accent1"/>
          </a:lnRef>
          <a:fillRef idx="0">
            <a:schemeClr val="accent1"/>
          </a:fillRef>
          <a:effectRef idx="0">
            <a:schemeClr val="accent1"/>
          </a:effectRef>
          <a:fontRef idx="minor">
            <a:schemeClr val="tx1"/>
          </a:fontRef>
        </p:style>
      </p:cxnSp>
      <p:cxnSp>
        <p:nvCxnSpPr>
          <p:cNvPr id="27" name="46 Conector recto de flecha"/>
          <p:cNvCxnSpPr>
            <a:stCxn id="17" idx="1"/>
            <a:endCxn id="21" idx="3"/>
          </p:cNvCxnSpPr>
          <p:nvPr/>
        </p:nvCxnSpPr>
        <p:spPr>
          <a:xfrm flipH="1">
            <a:off x="6902738" y="2774975"/>
            <a:ext cx="697879" cy="681454"/>
          </a:xfrm>
          <a:prstGeom prst="straightConnector1">
            <a:avLst/>
          </a:prstGeom>
          <a:ln w="25400">
            <a:solidFill>
              <a:srgbClr val="00AAA7"/>
            </a:solidFill>
            <a:tailEnd type="arrow"/>
          </a:ln>
        </p:spPr>
        <p:style>
          <a:lnRef idx="1">
            <a:schemeClr val="accent1"/>
          </a:lnRef>
          <a:fillRef idx="0">
            <a:schemeClr val="accent1"/>
          </a:fillRef>
          <a:effectRef idx="0">
            <a:schemeClr val="accent1"/>
          </a:effectRef>
          <a:fontRef idx="minor">
            <a:schemeClr val="tx1"/>
          </a:fontRef>
        </p:style>
      </p:cxnSp>
      <p:cxnSp>
        <p:nvCxnSpPr>
          <p:cNvPr id="28" name="48 Conector recto de flecha"/>
          <p:cNvCxnSpPr>
            <a:cxnSpLocks/>
            <a:stCxn id="18" idx="2"/>
            <a:endCxn id="19" idx="0"/>
          </p:cNvCxnSpPr>
          <p:nvPr/>
        </p:nvCxnSpPr>
        <p:spPr>
          <a:xfrm flipH="1">
            <a:off x="8615031" y="3621869"/>
            <a:ext cx="2738" cy="913140"/>
          </a:xfrm>
          <a:prstGeom prst="straightConnector1">
            <a:avLst/>
          </a:prstGeom>
          <a:ln w="25400">
            <a:solidFill>
              <a:srgbClr val="00AAA7"/>
            </a:solidFill>
            <a:tailEnd type="arrow"/>
          </a:ln>
        </p:spPr>
        <p:style>
          <a:lnRef idx="1">
            <a:schemeClr val="accent1"/>
          </a:lnRef>
          <a:fillRef idx="0">
            <a:schemeClr val="accent1"/>
          </a:fillRef>
          <a:effectRef idx="0">
            <a:schemeClr val="accent1"/>
          </a:effectRef>
          <a:fontRef idx="minor">
            <a:schemeClr val="tx1"/>
          </a:fontRef>
        </p:style>
      </p:cxnSp>
      <p:sp>
        <p:nvSpPr>
          <p:cNvPr id="29" name="53 CuadroTexto"/>
          <p:cNvSpPr txBox="1"/>
          <p:nvPr/>
        </p:nvSpPr>
        <p:spPr>
          <a:xfrm>
            <a:off x="2455365" y="2467275"/>
            <a:ext cx="2034304" cy="369332"/>
          </a:xfrm>
          <a:prstGeom prst="rect">
            <a:avLst/>
          </a:prstGeom>
          <a:noFill/>
          <a:ln w="25400">
            <a:solidFill>
              <a:srgbClr val="00AAA7"/>
            </a:solidFill>
          </a:ln>
        </p:spPr>
        <p:txBody>
          <a:bodyPr wrap="square" rtlCol="0">
            <a:spAutoFit/>
          </a:bodyPr>
          <a:lstStyle/>
          <a:p>
            <a:pPr algn="ctr"/>
            <a:r>
              <a:rPr lang="es-CO" dirty="0">
                <a:solidFill>
                  <a:srgbClr val="152B48"/>
                </a:solidFill>
                <a:latin typeface="Montserrat" panose="00000500000000000000" pitchFamily="50" charset="0"/>
              </a:rPr>
              <a:t>Vigilancia.</a:t>
            </a:r>
          </a:p>
        </p:txBody>
      </p:sp>
      <p:sp>
        <p:nvSpPr>
          <p:cNvPr id="30" name="54 CuadroTexto"/>
          <p:cNvSpPr txBox="1"/>
          <p:nvPr/>
        </p:nvSpPr>
        <p:spPr>
          <a:xfrm>
            <a:off x="5078848" y="5370148"/>
            <a:ext cx="2034304" cy="646331"/>
          </a:xfrm>
          <a:prstGeom prst="rect">
            <a:avLst/>
          </a:prstGeom>
          <a:noFill/>
          <a:ln w="25400">
            <a:solidFill>
              <a:srgbClr val="00AAA7"/>
            </a:solidFill>
          </a:ln>
        </p:spPr>
        <p:txBody>
          <a:bodyPr wrap="square" rtlCol="0">
            <a:spAutoFit/>
          </a:bodyPr>
          <a:lstStyle/>
          <a:p>
            <a:pPr algn="ctr"/>
            <a:r>
              <a:rPr lang="es-CO" dirty="0">
                <a:solidFill>
                  <a:srgbClr val="152B48"/>
                </a:solidFill>
                <a:latin typeface="Montserrat" panose="00000500000000000000" pitchFamily="50" charset="0"/>
              </a:rPr>
              <a:t>Gestión para categoría II.</a:t>
            </a:r>
          </a:p>
        </p:txBody>
      </p:sp>
      <p:cxnSp>
        <p:nvCxnSpPr>
          <p:cNvPr id="31" name="51 Conector recto de flecha"/>
          <p:cNvCxnSpPr>
            <a:stCxn id="20" idx="1"/>
            <a:endCxn id="29" idx="3"/>
          </p:cNvCxnSpPr>
          <p:nvPr/>
        </p:nvCxnSpPr>
        <p:spPr>
          <a:xfrm flipH="1">
            <a:off x="4489669" y="2616646"/>
            <a:ext cx="378765" cy="35295"/>
          </a:xfrm>
          <a:prstGeom prst="straightConnector1">
            <a:avLst/>
          </a:prstGeom>
          <a:ln w="25400">
            <a:solidFill>
              <a:srgbClr val="00AAA7"/>
            </a:solidFill>
            <a:tailEnd type="arrow"/>
          </a:ln>
        </p:spPr>
        <p:style>
          <a:lnRef idx="1">
            <a:schemeClr val="accent1"/>
          </a:lnRef>
          <a:fillRef idx="0">
            <a:schemeClr val="accent1"/>
          </a:fillRef>
          <a:effectRef idx="0">
            <a:schemeClr val="accent1"/>
          </a:effectRef>
          <a:fontRef idx="minor">
            <a:schemeClr val="tx1"/>
          </a:fontRef>
        </p:style>
      </p:cxnSp>
      <p:cxnSp>
        <p:nvCxnSpPr>
          <p:cNvPr id="32" name="55 Conector recto"/>
          <p:cNvCxnSpPr>
            <a:cxnSpLocks/>
            <a:stCxn id="21" idx="2"/>
          </p:cNvCxnSpPr>
          <p:nvPr/>
        </p:nvCxnSpPr>
        <p:spPr>
          <a:xfrm>
            <a:off x="5885586" y="3641095"/>
            <a:ext cx="31287" cy="1757051"/>
          </a:xfrm>
          <a:prstGeom prst="line">
            <a:avLst/>
          </a:prstGeom>
          <a:ln w="38100" cmpd="sng">
            <a:solidFill>
              <a:srgbClr val="00AAA7"/>
            </a:solidFill>
            <a:prstDash val="sysDot"/>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136108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500"/>
                                        <p:tgtEl>
                                          <p:spTgt spid="14"/>
                                        </p:tgtEl>
                                      </p:cBhvr>
                                    </p:animEffect>
                                  </p:childTnLst>
                                </p:cTn>
                              </p:par>
                              <p:par>
                                <p:cTn id="8" presetID="10" presetClass="entr" presetSubtype="0" fill="hold"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fade">
                                      <p:cBhvr>
                                        <p:cTn id="10" dur="500"/>
                                        <p:tgtEl>
                                          <p:spTgt spid="6"/>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2"/>
                                        </p:tgtEl>
                                        <p:attrNameLst>
                                          <p:attrName>style.visibility</p:attrName>
                                        </p:attrNameLst>
                                      </p:cBhvr>
                                      <p:to>
                                        <p:strVal val="visible"/>
                                      </p:to>
                                    </p:set>
                                    <p:animEffect transition="in" filter="fade">
                                      <p:cBhvr>
                                        <p:cTn id="13" dur="500"/>
                                        <p:tgtEl>
                                          <p:spTgt spid="12"/>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15"/>
                                        </p:tgtEl>
                                        <p:attrNameLst>
                                          <p:attrName>style.visibility</p:attrName>
                                        </p:attrNameLst>
                                      </p:cBhvr>
                                      <p:to>
                                        <p:strVal val="visible"/>
                                      </p:to>
                                    </p:set>
                                    <p:animEffect transition="in" filter="fade">
                                      <p:cBhvr>
                                        <p:cTn id="16" dur="500"/>
                                        <p:tgtEl>
                                          <p:spTgt spid="15"/>
                                        </p:tgtEl>
                                      </p:cBhvr>
                                    </p:animEffect>
                                  </p:childTnLst>
                                </p:cTn>
                              </p:par>
                              <p:par>
                                <p:cTn id="17" presetID="10" presetClass="entr" presetSubtype="0" fill="hold" nodeType="withEffect">
                                  <p:stCondLst>
                                    <p:cond delay="0"/>
                                  </p:stCondLst>
                                  <p:childTnLst>
                                    <p:set>
                                      <p:cBhvr>
                                        <p:cTn id="18" dur="1" fill="hold">
                                          <p:stCondLst>
                                            <p:cond delay="0"/>
                                          </p:stCondLst>
                                        </p:cTn>
                                        <p:tgtEl>
                                          <p:spTgt spid="9"/>
                                        </p:tgtEl>
                                        <p:attrNameLst>
                                          <p:attrName>style.visibility</p:attrName>
                                        </p:attrNameLst>
                                      </p:cBhvr>
                                      <p:to>
                                        <p:strVal val="visible"/>
                                      </p:to>
                                    </p:set>
                                    <p:animEffect transition="in" filter="fade">
                                      <p:cBhvr>
                                        <p:cTn id="19" dur="500"/>
                                        <p:tgtEl>
                                          <p:spTgt spid="9"/>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13"/>
                                        </p:tgtEl>
                                        <p:attrNameLst>
                                          <p:attrName>style.visibility</p:attrName>
                                        </p:attrNameLst>
                                      </p:cBhvr>
                                      <p:to>
                                        <p:strVal val="visible"/>
                                      </p:to>
                                    </p:set>
                                    <p:animEffect transition="in" filter="fade">
                                      <p:cBhvr>
                                        <p:cTn id="22" dur="500"/>
                                        <p:tgtEl>
                                          <p:spTgt spid="13"/>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22"/>
                                        </p:tgtEl>
                                        <p:attrNameLst>
                                          <p:attrName>style.visibility</p:attrName>
                                        </p:attrNameLst>
                                      </p:cBhvr>
                                      <p:to>
                                        <p:strVal val="visible"/>
                                      </p:to>
                                    </p:set>
                                    <p:animEffect transition="in" filter="fade">
                                      <p:cBhvr>
                                        <p:cTn id="27" dur="500"/>
                                        <p:tgtEl>
                                          <p:spTgt spid="22"/>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16"/>
                                        </p:tgtEl>
                                        <p:attrNameLst>
                                          <p:attrName>style.visibility</p:attrName>
                                        </p:attrNameLst>
                                      </p:cBhvr>
                                      <p:to>
                                        <p:strVal val="visible"/>
                                      </p:to>
                                    </p:set>
                                    <p:animEffect transition="in" filter="fade">
                                      <p:cBhvr>
                                        <p:cTn id="30" dur="500"/>
                                        <p:tgtEl>
                                          <p:spTgt spid="16"/>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nodeType="clickEffect">
                                  <p:stCondLst>
                                    <p:cond delay="0"/>
                                  </p:stCondLst>
                                  <p:childTnLst>
                                    <p:set>
                                      <p:cBhvr>
                                        <p:cTn id="34" dur="1" fill="hold">
                                          <p:stCondLst>
                                            <p:cond delay="0"/>
                                          </p:stCondLst>
                                        </p:cTn>
                                        <p:tgtEl>
                                          <p:spTgt spid="23"/>
                                        </p:tgtEl>
                                        <p:attrNameLst>
                                          <p:attrName>style.visibility</p:attrName>
                                        </p:attrNameLst>
                                      </p:cBhvr>
                                      <p:to>
                                        <p:strVal val="visible"/>
                                      </p:to>
                                    </p:set>
                                    <p:animEffect transition="in" filter="fade">
                                      <p:cBhvr>
                                        <p:cTn id="35" dur="500"/>
                                        <p:tgtEl>
                                          <p:spTgt spid="23"/>
                                        </p:tgtEl>
                                      </p:cBhvr>
                                    </p:animEffect>
                                  </p:childTnLst>
                                </p:cTn>
                              </p:par>
                              <p:par>
                                <p:cTn id="36" presetID="10" presetClass="entr" presetSubtype="0" fill="hold" nodeType="withEffect">
                                  <p:stCondLst>
                                    <p:cond delay="0"/>
                                  </p:stCondLst>
                                  <p:childTnLst>
                                    <p:set>
                                      <p:cBhvr>
                                        <p:cTn id="37" dur="1" fill="hold">
                                          <p:stCondLst>
                                            <p:cond delay="0"/>
                                          </p:stCondLst>
                                        </p:cTn>
                                        <p:tgtEl>
                                          <p:spTgt spid="24"/>
                                        </p:tgtEl>
                                        <p:attrNameLst>
                                          <p:attrName>style.visibility</p:attrName>
                                        </p:attrNameLst>
                                      </p:cBhvr>
                                      <p:to>
                                        <p:strVal val="visible"/>
                                      </p:to>
                                    </p:set>
                                    <p:animEffect transition="in" filter="fade">
                                      <p:cBhvr>
                                        <p:cTn id="38" dur="500"/>
                                        <p:tgtEl>
                                          <p:spTgt spid="24"/>
                                        </p:tgtEl>
                                      </p:cBhvr>
                                    </p:animEffect>
                                  </p:childTnLst>
                                </p:cTn>
                              </p:par>
                              <p:par>
                                <p:cTn id="39" presetID="10" presetClass="entr" presetSubtype="0" fill="hold" nodeType="withEffect">
                                  <p:stCondLst>
                                    <p:cond delay="0"/>
                                  </p:stCondLst>
                                  <p:childTnLst>
                                    <p:set>
                                      <p:cBhvr>
                                        <p:cTn id="40" dur="1" fill="hold">
                                          <p:stCondLst>
                                            <p:cond delay="0"/>
                                          </p:stCondLst>
                                        </p:cTn>
                                        <p:tgtEl>
                                          <p:spTgt spid="25"/>
                                        </p:tgtEl>
                                        <p:attrNameLst>
                                          <p:attrName>style.visibility</p:attrName>
                                        </p:attrNameLst>
                                      </p:cBhvr>
                                      <p:to>
                                        <p:strVal val="visible"/>
                                      </p:to>
                                    </p:set>
                                    <p:animEffect transition="in" filter="fade">
                                      <p:cBhvr>
                                        <p:cTn id="41" dur="500"/>
                                        <p:tgtEl>
                                          <p:spTgt spid="25"/>
                                        </p:tgtEl>
                                      </p:cBhvr>
                                    </p:animEffect>
                                  </p:childTnLst>
                                </p:cTn>
                              </p:par>
                              <p:par>
                                <p:cTn id="42" presetID="10" presetClass="entr" presetSubtype="0" fill="hold" grpId="0" nodeType="withEffect">
                                  <p:stCondLst>
                                    <p:cond delay="0"/>
                                  </p:stCondLst>
                                  <p:childTnLst>
                                    <p:set>
                                      <p:cBhvr>
                                        <p:cTn id="43" dur="1" fill="hold">
                                          <p:stCondLst>
                                            <p:cond delay="0"/>
                                          </p:stCondLst>
                                        </p:cTn>
                                        <p:tgtEl>
                                          <p:spTgt spid="18"/>
                                        </p:tgtEl>
                                        <p:attrNameLst>
                                          <p:attrName>style.visibility</p:attrName>
                                        </p:attrNameLst>
                                      </p:cBhvr>
                                      <p:to>
                                        <p:strVal val="visible"/>
                                      </p:to>
                                    </p:set>
                                    <p:animEffect transition="in" filter="fade">
                                      <p:cBhvr>
                                        <p:cTn id="44" dur="500"/>
                                        <p:tgtEl>
                                          <p:spTgt spid="18"/>
                                        </p:tgtEl>
                                      </p:cBhvr>
                                    </p:animEffect>
                                  </p:childTnLst>
                                </p:cTn>
                              </p:par>
                              <p:par>
                                <p:cTn id="45" presetID="10" presetClass="entr" presetSubtype="0" fill="hold" grpId="0" nodeType="withEffect">
                                  <p:stCondLst>
                                    <p:cond delay="0"/>
                                  </p:stCondLst>
                                  <p:childTnLst>
                                    <p:set>
                                      <p:cBhvr>
                                        <p:cTn id="46" dur="1" fill="hold">
                                          <p:stCondLst>
                                            <p:cond delay="0"/>
                                          </p:stCondLst>
                                        </p:cTn>
                                        <p:tgtEl>
                                          <p:spTgt spid="17"/>
                                        </p:tgtEl>
                                        <p:attrNameLst>
                                          <p:attrName>style.visibility</p:attrName>
                                        </p:attrNameLst>
                                      </p:cBhvr>
                                      <p:to>
                                        <p:strVal val="visible"/>
                                      </p:to>
                                    </p:set>
                                    <p:animEffect transition="in" filter="fade">
                                      <p:cBhvr>
                                        <p:cTn id="47" dur="500"/>
                                        <p:tgtEl>
                                          <p:spTgt spid="17"/>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26"/>
                                        </p:tgtEl>
                                        <p:attrNameLst>
                                          <p:attrName>style.visibility</p:attrName>
                                        </p:attrNameLst>
                                      </p:cBhvr>
                                      <p:to>
                                        <p:strVal val="visible"/>
                                      </p:to>
                                    </p:set>
                                    <p:animEffect transition="in" filter="fade">
                                      <p:cBhvr>
                                        <p:cTn id="52" dur="500"/>
                                        <p:tgtEl>
                                          <p:spTgt spid="26"/>
                                        </p:tgtEl>
                                      </p:cBhvr>
                                    </p:animEffect>
                                  </p:childTnLst>
                                </p:cTn>
                              </p:par>
                              <p:par>
                                <p:cTn id="53" presetID="10" presetClass="entr" presetSubtype="0" fill="hold" nodeType="withEffect">
                                  <p:stCondLst>
                                    <p:cond delay="0"/>
                                  </p:stCondLst>
                                  <p:childTnLst>
                                    <p:set>
                                      <p:cBhvr>
                                        <p:cTn id="54" dur="1" fill="hold">
                                          <p:stCondLst>
                                            <p:cond delay="0"/>
                                          </p:stCondLst>
                                        </p:cTn>
                                        <p:tgtEl>
                                          <p:spTgt spid="27"/>
                                        </p:tgtEl>
                                        <p:attrNameLst>
                                          <p:attrName>style.visibility</p:attrName>
                                        </p:attrNameLst>
                                      </p:cBhvr>
                                      <p:to>
                                        <p:strVal val="visible"/>
                                      </p:to>
                                    </p:set>
                                    <p:animEffect transition="in" filter="fade">
                                      <p:cBhvr>
                                        <p:cTn id="55" dur="500"/>
                                        <p:tgtEl>
                                          <p:spTgt spid="27"/>
                                        </p:tgtEl>
                                      </p:cBhvr>
                                    </p:animEffect>
                                  </p:childTnLst>
                                </p:cTn>
                              </p:par>
                              <p:par>
                                <p:cTn id="56" presetID="10" presetClass="entr" presetSubtype="0" fill="hold" grpId="0" nodeType="withEffect">
                                  <p:stCondLst>
                                    <p:cond delay="0"/>
                                  </p:stCondLst>
                                  <p:childTnLst>
                                    <p:set>
                                      <p:cBhvr>
                                        <p:cTn id="57" dur="1" fill="hold">
                                          <p:stCondLst>
                                            <p:cond delay="0"/>
                                          </p:stCondLst>
                                        </p:cTn>
                                        <p:tgtEl>
                                          <p:spTgt spid="20"/>
                                        </p:tgtEl>
                                        <p:attrNameLst>
                                          <p:attrName>style.visibility</p:attrName>
                                        </p:attrNameLst>
                                      </p:cBhvr>
                                      <p:to>
                                        <p:strVal val="visible"/>
                                      </p:to>
                                    </p:set>
                                    <p:animEffect transition="in" filter="fade">
                                      <p:cBhvr>
                                        <p:cTn id="58" dur="500"/>
                                        <p:tgtEl>
                                          <p:spTgt spid="20"/>
                                        </p:tgtEl>
                                      </p:cBhvr>
                                    </p:animEffect>
                                  </p:childTnLst>
                                </p:cTn>
                              </p:par>
                              <p:par>
                                <p:cTn id="59" presetID="10" presetClass="entr" presetSubtype="0" fill="hold" grpId="0" nodeType="withEffect">
                                  <p:stCondLst>
                                    <p:cond delay="0"/>
                                  </p:stCondLst>
                                  <p:childTnLst>
                                    <p:set>
                                      <p:cBhvr>
                                        <p:cTn id="60" dur="1" fill="hold">
                                          <p:stCondLst>
                                            <p:cond delay="0"/>
                                          </p:stCondLst>
                                        </p:cTn>
                                        <p:tgtEl>
                                          <p:spTgt spid="21"/>
                                        </p:tgtEl>
                                        <p:attrNameLst>
                                          <p:attrName>style.visibility</p:attrName>
                                        </p:attrNameLst>
                                      </p:cBhvr>
                                      <p:to>
                                        <p:strVal val="visible"/>
                                      </p:to>
                                    </p:set>
                                    <p:animEffect transition="in" filter="fade">
                                      <p:cBhvr>
                                        <p:cTn id="61" dur="500"/>
                                        <p:tgtEl>
                                          <p:spTgt spid="21"/>
                                        </p:tgtEl>
                                      </p:cBhvr>
                                    </p:animEffect>
                                  </p:childTnLst>
                                </p:cTn>
                              </p:par>
                            </p:childTnLst>
                          </p:cTn>
                        </p:par>
                      </p:childTnLst>
                    </p:cTn>
                  </p:par>
                  <p:par>
                    <p:cTn id="62" fill="hold">
                      <p:stCondLst>
                        <p:cond delay="indefinite"/>
                      </p:stCondLst>
                      <p:childTnLst>
                        <p:par>
                          <p:cTn id="63" fill="hold">
                            <p:stCondLst>
                              <p:cond delay="0"/>
                            </p:stCondLst>
                            <p:childTnLst>
                              <p:par>
                                <p:cTn id="64" presetID="10" presetClass="entr" presetSubtype="0" fill="hold" nodeType="clickEffect">
                                  <p:stCondLst>
                                    <p:cond delay="0"/>
                                  </p:stCondLst>
                                  <p:childTnLst>
                                    <p:set>
                                      <p:cBhvr>
                                        <p:cTn id="65" dur="1" fill="hold">
                                          <p:stCondLst>
                                            <p:cond delay="0"/>
                                          </p:stCondLst>
                                        </p:cTn>
                                        <p:tgtEl>
                                          <p:spTgt spid="31"/>
                                        </p:tgtEl>
                                        <p:attrNameLst>
                                          <p:attrName>style.visibility</p:attrName>
                                        </p:attrNameLst>
                                      </p:cBhvr>
                                      <p:to>
                                        <p:strVal val="visible"/>
                                      </p:to>
                                    </p:set>
                                    <p:animEffect transition="in" filter="fade">
                                      <p:cBhvr>
                                        <p:cTn id="66" dur="500"/>
                                        <p:tgtEl>
                                          <p:spTgt spid="31"/>
                                        </p:tgtEl>
                                      </p:cBhvr>
                                    </p:animEffect>
                                  </p:childTnLst>
                                </p:cTn>
                              </p:par>
                              <p:par>
                                <p:cTn id="67" presetID="10" presetClass="entr" presetSubtype="0" fill="hold" grpId="0" nodeType="withEffect">
                                  <p:stCondLst>
                                    <p:cond delay="0"/>
                                  </p:stCondLst>
                                  <p:childTnLst>
                                    <p:set>
                                      <p:cBhvr>
                                        <p:cTn id="68" dur="1" fill="hold">
                                          <p:stCondLst>
                                            <p:cond delay="0"/>
                                          </p:stCondLst>
                                        </p:cTn>
                                        <p:tgtEl>
                                          <p:spTgt spid="29"/>
                                        </p:tgtEl>
                                        <p:attrNameLst>
                                          <p:attrName>style.visibility</p:attrName>
                                        </p:attrNameLst>
                                      </p:cBhvr>
                                      <p:to>
                                        <p:strVal val="visible"/>
                                      </p:to>
                                    </p:set>
                                    <p:animEffect transition="in" filter="fade">
                                      <p:cBhvr>
                                        <p:cTn id="69" dur="500"/>
                                        <p:tgtEl>
                                          <p:spTgt spid="29"/>
                                        </p:tgtEl>
                                      </p:cBhvr>
                                    </p:animEffect>
                                  </p:childTnLst>
                                </p:cTn>
                              </p:par>
                            </p:childTnLst>
                          </p:cTn>
                        </p:par>
                      </p:childTnLst>
                    </p:cTn>
                  </p:par>
                  <p:par>
                    <p:cTn id="70" fill="hold">
                      <p:stCondLst>
                        <p:cond delay="indefinite"/>
                      </p:stCondLst>
                      <p:childTnLst>
                        <p:par>
                          <p:cTn id="71" fill="hold">
                            <p:stCondLst>
                              <p:cond delay="0"/>
                            </p:stCondLst>
                            <p:childTnLst>
                              <p:par>
                                <p:cTn id="72" presetID="10" presetClass="entr" presetSubtype="0" fill="hold" nodeType="clickEffect">
                                  <p:stCondLst>
                                    <p:cond delay="0"/>
                                  </p:stCondLst>
                                  <p:childTnLst>
                                    <p:set>
                                      <p:cBhvr>
                                        <p:cTn id="73" dur="1" fill="hold">
                                          <p:stCondLst>
                                            <p:cond delay="0"/>
                                          </p:stCondLst>
                                        </p:cTn>
                                        <p:tgtEl>
                                          <p:spTgt spid="32"/>
                                        </p:tgtEl>
                                        <p:attrNameLst>
                                          <p:attrName>style.visibility</p:attrName>
                                        </p:attrNameLst>
                                      </p:cBhvr>
                                      <p:to>
                                        <p:strVal val="visible"/>
                                      </p:to>
                                    </p:set>
                                    <p:animEffect transition="in" filter="fade">
                                      <p:cBhvr>
                                        <p:cTn id="74" dur="500"/>
                                        <p:tgtEl>
                                          <p:spTgt spid="32"/>
                                        </p:tgtEl>
                                      </p:cBhvr>
                                    </p:animEffect>
                                  </p:childTnLst>
                                </p:cTn>
                              </p:par>
                              <p:par>
                                <p:cTn id="75" presetID="10" presetClass="entr" presetSubtype="0" fill="hold" grpId="0" nodeType="withEffect">
                                  <p:stCondLst>
                                    <p:cond delay="0"/>
                                  </p:stCondLst>
                                  <p:childTnLst>
                                    <p:set>
                                      <p:cBhvr>
                                        <p:cTn id="76" dur="1" fill="hold">
                                          <p:stCondLst>
                                            <p:cond delay="0"/>
                                          </p:stCondLst>
                                        </p:cTn>
                                        <p:tgtEl>
                                          <p:spTgt spid="30"/>
                                        </p:tgtEl>
                                        <p:attrNameLst>
                                          <p:attrName>style.visibility</p:attrName>
                                        </p:attrNameLst>
                                      </p:cBhvr>
                                      <p:to>
                                        <p:strVal val="visible"/>
                                      </p:to>
                                    </p:set>
                                    <p:animEffect transition="in" filter="fade">
                                      <p:cBhvr>
                                        <p:cTn id="77" dur="500"/>
                                        <p:tgtEl>
                                          <p:spTgt spid="30"/>
                                        </p:tgtEl>
                                      </p:cBhvr>
                                    </p:animEffect>
                                  </p:childTnLst>
                                </p:cTn>
                              </p:par>
                            </p:childTnLst>
                          </p:cTn>
                        </p:par>
                      </p:childTnLst>
                    </p:cTn>
                  </p:par>
                  <p:par>
                    <p:cTn id="78" fill="hold">
                      <p:stCondLst>
                        <p:cond delay="indefinite"/>
                      </p:stCondLst>
                      <p:childTnLst>
                        <p:par>
                          <p:cTn id="79" fill="hold">
                            <p:stCondLst>
                              <p:cond delay="0"/>
                            </p:stCondLst>
                            <p:childTnLst>
                              <p:par>
                                <p:cTn id="80" presetID="10" presetClass="entr" presetSubtype="0" fill="hold" nodeType="clickEffect">
                                  <p:stCondLst>
                                    <p:cond delay="0"/>
                                  </p:stCondLst>
                                  <p:childTnLst>
                                    <p:set>
                                      <p:cBhvr>
                                        <p:cTn id="81" dur="1" fill="hold">
                                          <p:stCondLst>
                                            <p:cond delay="0"/>
                                          </p:stCondLst>
                                        </p:cTn>
                                        <p:tgtEl>
                                          <p:spTgt spid="28"/>
                                        </p:tgtEl>
                                        <p:attrNameLst>
                                          <p:attrName>style.visibility</p:attrName>
                                        </p:attrNameLst>
                                      </p:cBhvr>
                                      <p:to>
                                        <p:strVal val="visible"/>
                                      </p:to>
                                    </p:set>
                                    <p:animEffect transition="in" filter="fade">
                                      <p:cBhvr>
                                        <p:cTn id="82" dur="500"/>
                                        <p:tgtEl>
                                          <p:spTgt spid="28"/>
                                        </p:tgtEl>
                                      </p:cBhvr>
                                    </p:animEffect>
                                  </p:childTnLst>
                                </p:cTn>
                              </p:par>
                              <p:par>
                                <p:cTn id="83" presetID="10" presetClass="entr" presetSubtype="0" fill="hold" grpId="0" nodeType="withEffect">
                                  <p:stCondLst>
                                    <p:cond delay="0"/>
                                  </p:stCondLst>
                                  <p:childTnLst>
                                    <p:set>
                                      <p:cBhvr>
                                        <p:cTn id="84" dur="1" fill="hold">
                                          <p:stCondLst>
                                            <p:cond delay="0"/>
                                          </p:stCondLst>
                                        </p:cTn>
                                        <p:tgtEl>
                                          <p:spTgt spid="19"/>
                                        </p:tgtEl>
                                        <p:attrNameLst>
                                          <p:attrName>style.visibility</p:attrName>
                                        </p:attrNameLst>
                                      </p:cBhvr>
                                      <p:to>
                                        <p:strVal val="visible"/>
                                      </p:to>
                                    </p:set>
                                    <p:animEffect transition="in" filter="fade">
                                      <p:cBhvr>
                                        <p:cTn id="85"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3" grpId="0" animBg="1"/>
      <p:bldP spid="14" grpId="0" animBg="1"/>
      <p:bldP spid="15" grpId="0" animBg="1"/>
      <p:bldP spid="16" grpId="0" animBg="1"/>
      <p:bldP spid="17" grpId="0" animBg="1"/>
      <p:bldP spid="18" grpId="0" animBg="1"/>
      <p:bldP spid="19" grpId="0" animBg="1"/>
      <p:bldP spid="20" grpId="0" animBg="1"/>
      <p:bldP spid="21" grpId="0" animBg="1"/>
      <p:bldP spid="29" grpId="0" animBg="1"/>
      <p:bldP spid="30" grpId="0" animBg="1"/>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 name="Picture 3"/>
          <p:cNvPicPr>
            <a:picLocks noChangeAspect="1" noChangeArrowheads="1"/>
          </p:cNvPicPr>
          <p:nvPr/>
        </p:nvPicPr>
        <p:blipFill rotWithShape="1">
          <a:blip r:embed="rId2" cstate="email">
            <a:extLst>
              <a:ext uri="{28A0092B-C50C-407E-A947-70E740481C1C}">
                <a14:useLocalDpi xmlns:a14="http://schemas.microsoft.com/office/drawing/2010/main"/>
              </a:ext>
            </a:extLst>
          </a:blip>
          <a:srcRect/>
          <a:stretch/>
        </p:blipFill>
        <p:spPr bwMode="auto">
          <a:xfrm>
            <a:off x="1535884" y="237892"/>
            <a:ext cx="9757089" cy="36903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8" name="Picture 5"/>
          <p:cNvPicPr>
            <a:picLocks noChangeAspect="1" noChangeArrowheads="1"/>
          </p:cNvPicPr>
          <p:nvPr/>
        </p:nvPicPr>
        <p:blipFill rotWithShape="1">
          <a:blip r:embed="rId3" cstate="email">
            <a:extLst>
              <a:ext uri="{28A0092B-C50C-407E-A947-70E740481C1C}">
                <a14:useLocalDpi xmlns:a14="http://schemas.microsoft.com/office/drawing/2010/main"/>
              </a:ext>
            </a:extLst>
          </a:blip>
          <a:srcRect/>
          <a:stretch/>
        </p:blipFill>
        <p:spPr bwMode="auto">
          <a:xfrm>
            <a:off x="2650964" y="2284040"/>
            <a:ext cx="1558208" cy="454682"/>
          </a:xfrm>
          <a:prstGeom prst="rect">
            <a:avLst/>
          </a:prstGeom>
          <a:noFill/>
          <a:ln w="254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 name="Picture 2">
            <a:extLst>
              <a:ext uri="{FF2B5EF4-FFF2-40B4-BE49-F238E27FC236}">
                <a16:creationId xmlns:a16="http://schemas.microsoft.com/office/drawing/2014/main" id="{504A1EE1-4552-C74D-BF3E-30E30B171E1C}"/>
              </a:ext>
            </a:extLst>
          </p:cNvPr>
          <p:cNvPicPr>
            <a:picLocks noChangeAspect="1" noChangeArrowheads="1"/>
          </p:cNvPicPr>
          <p:nvPr/>
        </p:nvPicPr>
        <p:blipFill>
          <a:blip r:embed="rId4">
            <a:extLst>
              <a:ext uri="{28A0092B-C50C-407E-A947-70E740481C1C}">
                <a14:useLocalDpi xmlns:a14="http://schemas.microsoft.com/office/drawing/2010/main"/>
              </a:ext>
            </a:extLst>
          </a:blip>
          <a:srcRect/>
          <a:stretch>
            <a:fillRect/>
          </a:stretch>
        </p:blipFill>
        <p:spPr bwMode="auto">
          <a:xfrm>
            <a:off x="5184276" y="4742640"/>
            <a:ext cx="1009149" cy="4508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1" name="Picture 2">
            <a:extLst>
              <a:ext uri="{FF2B5EF4-FFF2-40B4-BE49-F238E27FC236}">
                <a16:creationId xmlns:a16="http://schemas.microsoft.com/office/drawing/2014/main" id="{974CD92F-9535-D64B-A8B9-0693FA06E572}"/>
              </a:ext>
            </a:extLst>
          </p:cNvPr>
          <p:cNvPicPr>
            <a:picLocks noChangeAspect="1" noChangeArrowheads="1"/>
          </p:cNvPicPr>
          <p:nvPr/>
        </p:nvPicPr>
        <p:blipFill>
          <a:blip r:embed="rId4">
            <a:extLst>
              <a:ext uri="{28A0092B-C50C-407E-A947-70E740481C1C}">
                <a14:useLocalDpi xmlns:a14="http://schemas.microsoft.com/office/drawing/2010/main"/>
              </a:ext>
            </a:extLst>
          </a:blip>
          <a:srcRect/>
          <a:stretch>
            <a:fillRect/>
          </a:stretch>
        </p:blipFill>
        <p:spPr bwMode="auto">
          <a:xfrm>
            <a:off x="6892761" y="4737865"/>
            <a:ext cx="1009149" cy="4508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2" name="Picture 2">
            <a:extLst>
              <a:ext uri="{FF2B5EF4-FFF2-40B4-BE49-F238E27FC236}">
                <a16:creationId xmlns:a16="http://schemas.microsoft.com/office/drawing/2014/main" id="{1C7A47BA-5AB5-9B4D-BE43-625758CD23FE}"/>
              </a:ext>
            </a:extLst>
          </p:cNvPr>
          <p:cNvPicPr>
            <a:picLocks noChangeAspect="1" noChangeArrowheads="1"/>
          </p:cNvPicPr>
          <p:nvPr/>
        </p:nvPicPr>
        <p:blipFill>
          <a:blip r:embed="rId4">
            <a:extLst>
              <a:ext uri="{28A0092B-C50C-407E-A947-70E740481C1C}">
                <a14:useLocalDpi xmlns:a14="http://schemas.microsoft.com/office/drawing/2010/main"/>
              </a:ext>
            </a:extLst>
          </a:blip>
          <a:srcRect/>
          <a:stretch>
            <a:fillRect/>
          </a:stretch>
        </p:blipFill>
        <p:spPr bwMode="auto">
          <a:xfrm>
            <a:off x="10205456" y="4737865"/>
            <a:ext cx="1009149" cy="4508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3" name="12 CuadroTexto">
            <a:extLst>
              <a:ext uri="{FF2B5EF4-FFF2-40B4-BE49-F238E27FC236}">
                <a16:creationId xmlns:a16="http://schemas.microsoft.com/office/drawing/2014/main" id="{E618BAF6-B505-8F44-8B66-80DB65659C19}"/>
              </a:ext>
            </a:extLst>
          </p:cNvPr>
          <p:cNvSpPr txBox="1"/>
          <p:nvPr/>
        </p:nvSpPr>
        <p:spPr>
          <a:xfrm>
            <a:off x="4669654" y="4230083"/>
            <a:ext cx="1905523" cy="369332"/>
          </a:xfrm>
          <a:prstGeom prst="rect">
            <a:avLst/>
          </a:prstGeom>
          <a:noFill/>
        </p:spPr>
        <p:txBody>
          <a:bodyPr wrap="square" rtlCol="0">
            <a:spAutoFit/>
          </a:bodyPr>
          <a:lstStyle/>
          <a:p>
            <a:pPr algn="ctr"/>
            <a:r>
              <a:rPr lang="es-CO" dirty="0">
                <a:solidFill>
                  <a:srgbClr val="152B48"/>
                </a:solidFill>
                <a:latin typeface="Montserrat" panose="00000500000000000000" pitchFamily="50" charset="0"/>
              </a:rPr>
              <a:t>1. FCF basal</a:t>
            </a:r>
          </a:p>
        </p:txBody>
      </p:sp>
      <p:sp>
        <p:nvSpPr>
          <p:cNvPr id="24" name="13 CuadroTexto">
            <a:extLst>
              <a:ext uri="{FF2B5EF4-FFF2-40B4-BE49-F238E27FC236}">
                <a16:creationId xmlns:a16="http://schemas.microsoft.com/office/drawing/2014/main" id="{6E726A56-1077-5545-A2EE-55F49896A0E9}"/>
              </a:ext>
            </a:extLst>
          </p:cNvPr>
          <p:cNvSpPr txBox="1"/>
          <p:nvPr/>
        </p:nvSpPr>
        <p:spPr>
          <a:xfrm>
            <a:off x="6395166" y="5399526"/>
            <a:ext cx="2135395" cy="369332"/>
          </a:xfrm>
          <a:prstGeom prst="rect">
            <a:avLst/>
          </a:prstGeom>
          <a:noFill/>
        </p:spPr>
        <p:txBody>
          <a:bodyPr wrap="square" rtlCol="0">
            <a:spAutoFit/>
          </a:bodyPr>
          <a:lstStyle/>
          <a:p>
            <a:pPr algn="ctr"/>
            <a:r>
              <a:rPr lang="es-CO" dirty="0">
                <a:solidFill>
                  <a:srgbClr val="152B48"/>
                </a:solidFill>
                <a:latin typeface="Montserrat" panose="00000500000000000000" pitchFamily="50" charset="0"/>
              </a:rPr>
              <a:t>2.Variabilidad</a:t>
            </a:r>
          </a:p>
        </p:txBody>
      </p:sp>
      <p:sp>
        <p:nvSpPr>
          <p:cNvPr id="25" name="14 CuadroTexto">
            <a:extLst>
              <a:ext uri="{FF2B5EF4-FFF2-40B4-BE49-F238E27FC236}">
                <a16:creationId xmlns:a16="http://schemas.microsoft.com/office/drawing/2014/main" id="{0E73DCFC-6F50-D540-ADAB-DDA1A913498B}"/>
              </a:ext>
            </a:extLst>
          </p:cNvPr>
          <p:cNvSpPr txBox="1"/>
          <p:nvPr/>
        </p:nvSpPr>
        <p:spPr>
          <a:xfrm>
            <a:off x="7639867" y="4225514"/>
            <a:ext cx="2772111" cy="369332"/>
          </a:xfrm>
          <a:prstGeom prst="rect">
            <a:avLst/>
          </a:prstGeom>
          <a:noFill/>
        </p:spPr>
        <p:txBody>
          <a:bodyPr wrap="square" rtlCol="0">
            <a:spAutoFit/>
          </a:bodyPr>
          <a:lstStyle/>
          <a:p>
            <a:pPr algn="ctr"/>
            <a:r>
              <a:rPr lang="es-CO" dirty="0">
                <a:solidFill>
                  <a:srgbClr val="152B48"/>
                </a:solidFill>
                <a:latin typeface="Montserrat" panose="00000500000000000000" pitchFamily="50" charset="0"/>
              </a:rPr>
              <a:t>3. Aceleraciones</a:t>
            </a:r>
          </a:p>
        </p:txBody>
      </p:sp>
      <p:sp>
        <p:nvSpPr>
          <p:cNvPr id="26" name="15 CuadroTexto">
            <a:extLst>
              <a:ext uri="{FF2B5EF4-FFF2-40B4-BE49-F238E27FC236}">
                <a16:creationId xmlns:a16="http://schemas.microsoft.com/office/drawing/2014/main" id="{A68E43F9-C9E1-2B47-B712-C6D66B3283E6}"/>
              </a:ext>
            </a:extLst>
          </p:cNvPr>
          <p:cNvSpPr txBox="1"/>
          <p:nvPr/>
        </p:nvSpPr>
        <p:spPr>
          <a:xfrm>
            <a:off x="9270527" y="5371730"/>
            <a:ext cx="2962103" cy="369332"/>
          </a:xfrm>
          <a:prstGeom prst="rect">
            <a:avLst/>
          </a:prstGeom>
          <a:noFill/>
        </p:spPr>
        <p:txBody>
          <a:bodyPr wrap="square" rtlCol="0">
            <a:spAutoFit/>
          </a:bodyPr>
          <a:lstStyle/>
          <a:p>
            <a:pPr algn="ctr"/>
            <a:r>
              <a:rPr lang="es-CO" dirty="0">
                <a:solidFill>
                  <a:srgbClr val="152B48"/>
                </a:solidFill>
                <a:latin typeface="Montserrat" panose="00000500000000000000" pitchFamily="50" charset="0"/>
              </a:rPr>
              <a:t>4. Desaceleraciones</a:t>
            </a:r>
          </a:p>
        </p:txBody>
      </p:sp>
      <p:sp>
        <p:nvSpPr>
          <p:cNvPr id="27" name="19 Rectángulo">
            <a:extLst>
              <a:ext uri="{FF2B5EF4-FFF2-40B4-BE49-F238E27FC236}">
                <a16:creationId xmlns:a16="http://schemas.microsoft.com/office/drawing/2014/main" id="{5336AC31-6ADF-1E44-9D0E-152C9422C5FB}"/>
              </a:ext>
            </a:extLst>
          </p:cNvPr>
          <p:cNvSpPr/>
          <p:nvPr/>
        </p:nvSpPr>
        <p:spPr>
          <a:xfrm>
            <a:off x="7387580" y="4769215"/>
            <a:ext cx="504574" cy="388195"/>
          </a:xfrm>
          <a:prstGeom prst="rect">
            <a:avLst/>
          </a:prstGeom>
          <a:solidFill>
            <a:schemeClr val="accent1">
              <a:alpha val="68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2000">
              <a:latin typeface="Montserrat black"/>
            </a:endParaRPr>
          </a:p>
        </p:txBody>
      </p:sp>
      <p:sp>
        <p:nvSpPr>
          <p:cNvPr id="28" name="20 Rectángulo">
            <a:extLst>
              <a:ext uri="{FF2B5EF4-FFF2-40B4-BE49-F238E27FC236}">
                <a16:creationId xmlns:a16="http://schemas.microsoft.com/office/drawing/2014/main" id="{A7A5FFBB-F4F6-1F4A-A961-E8075A9374A6}"/>
              </a:ext>
            </a:extLst>
          </p:cNvPr>
          <p:cNvSpPr/>
          <p:nvPr/>
        </p:nvSpPr>
        <p:spPr>
          <a:xfrm>
            <a:off x="10696942" y="4750371"/>
            <a:ext cx="504574" cy="427015"/>
          </a:xfrm>
          <a:prstGeom prst="rect">
            <a:avLst/>
          </a:prstGeom>
          <a:solidFill>
            <a:schemeClr val="accent1">
              <a:alpha val="68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2000">
              <a:latin typeface="Montserrat black"/>
            </a:endParaRPr>
          </a:p>
        </p:txBody>
      </p:sp>
      <p:sp>
        <p:nvSpPr>
          <p:cNvPr id="13" name="13 Rectángulo"/>
          <p:cNvSpPr/>
          <p:nvPr/>
        </p:nvSpPr>
        <p:spPr>
          <a:xfrm>
            <a:off x="5184276" y="4763245"/>
            <a:ext cx="504574" cy="427015"/>
          </a:xfrm>
          <a:prstGeom prst="rect">
            <a:avLst/>
          </a:prstGeom>
          <a:solidFill>
            <a:schemeClr val="accent1">
              <a:alpha val="68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2000">
              <a:latin typeface="Montserrat black"/>
            </a:endParaRPr>
          </a:p>
        </p:txBody>
      </p:sp>
      <p:pic>
        <p:nvPicPr>
          <p:cNvPr id="29" name="Picture 2">
            <a:extLst>
              <a:ext uri="{FF2B5EF4-FFF2-40B4-BE49-F238E27FC236}">
                <a16:creationId xmlns:a16="http://schemas.microsoft.com/office/drawing/2014/main" id="{4FD049E8-083D-C146-83AA-966B1B1B3291}"/>
              </a:ext>
            </a:extLst>
          </p:cNvPr>
          <p:cNvPicPr>
            <a:picLocks noChangeAspect="1" noChangeArrowheads="1"/>
          </p:cNvPicPr>
          <p:nvPr/>
        </p:nvPicPr>
        <p:blipFill>
          <a:blip r:embed="rId4">
            <a:extLst>
              <a:ext uri="{28A0092B-C50C-407E-A947-70E740481C1C}">
                <a14:useLocalDpi xmlns:a14="http://schemas.microsoft.com/office/drawing/2010/main"/>
              </a:ext>
            </a:extLst>
          </a:blip>
          <a:srcRect/>
          <a:stretch>
            <a:fillRect/>
          </a:stretch>
        </p:blipFill>
        <p:spPr bwMode="auto">
          <a:xfrm>
            <a:off x="8523421" y="4726490"/>
            <a:ext cx="1009149" cy="4508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0" name="19 Rectángulo">
            <a:extLst>
              <a:ext uri="{FF2B5EF4-FFF2-40B4-BE49-F238E27FC236}">
                <a16:creationId xmlns:a16="http://schemas.microsoft.com/office/drawing/2014/main" id="{50C11807-0997-4242-9BAC-0D928ED23FA1}"/>
              </a:ext>
            </a:extLst>
          </p:cNvPr>
          <p:cNvSpPr/>
          <p:nvPr/>
        </p:nvSpPr>
        <p:spPr>
          <a:xfrm>
            <a:off x="9018240" y="4757840"/>
            <a:ext cx="504574" cy="388195"/>
          </a:xfrm>
          <a:prstGeom prst="rect">
            <a:avLst/>
          </a:prstGeom>
          <a:solidFill>
            <a:schemeClr val="accent1">
              <a:alpha val="68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2000">
              <a:latin typeface="Montserrat black"/>
            </a:endParaRPr>
          </a:p>
        </p:txBody>
      </p:sp>
    </p:spTree>
    <p:extLst>
      <p:ext uri="{BB962C8B-B14F-4D97-AF65-F5344CB8AC3E}">
        <p14:creationId xmlns:p14="http://schemas.microsoft.com/office/powerpoint/2010/main" val="36730964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500"/>
                                        <p:tgtEl>
                                          <p:spTgt spid="1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8"/>
                                        </p:tgtEl>
                                        <p:attrNameLst>
                                          <p:attrName>style.visibility</p:attrName>
                                        </p:attrNameLst>
                                      </p:cBhvr>
                                      <p:to>
                                        <p:strVal val="visible"/>
                                      </p:to>
                                    </p:set>
                                    <p:animEffect transition="in" filter="fade">
                                      <p:cBhvr>
                                        <p:cTn id="12" dur="500"/>
                                        <p:tgtEl>
                                          <p:spTgt spid="18"/>
                                        </p:tgtEl>
                                      </p:cBhvr>
                                    </p:animEffect>
                                  </p:childTnLst>
                                </p:cTn>
                              </p:par>
                              <p:par>
                                <p:cTn id="13" presetID="6" presetClass="emph" presetSubtype="0" fill="hold" nodeType="withEffect">
                                  <p:stCondLst>
                                    <p:cond delay="0"/>
                                  </p:stCondLst>
                                  <p:childTnLst>
                                    <p:animScale>
                                      <p:cBhvr>
                                        <p:cTn id="14" dur="2000" fill="hold"/>
                                        <p:tgtEl>
                                          <p:spTgt spid="18"/>
                                        </p:tgtEl>
                                      </p:cBhvr>
                                      <p:by x="150000" y="150000"/>
                                    </p:animScale>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27"/>
                                        </p:tgtEl>
                                        <p:attrNameLst>
                                          <p:attrName>style.visibility</p:attrName>
                                        </p:attrNameLst>
                                      </p:cBhvr>
                                      <p:to>
                                        <p:strVal val="visible"/>
                                      </p:to>
                                    </p:set>
                                    <p:animEffect transition="in" filter="fade">
                                      <p:cBhvr>
                                        <p:cTn id="19" dur="500"/>
                                        <p:tgtEl>
                                          <p:spTgt spid="27"/>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28"/>
                                        </p:tgtEl>
                                        <p:attrNameLst>
                                          <p:attrName>style.visibility</p:attrName>
                                        </p:attrNameLst>
                                      </p:cBhvr>
                                      <p:to>
                                        <p:strVal val="visible"/>
                                      </p:to>
                                    </p:set>
                                    <p:animEffect transition="in" filter="fade">
                                      <p:cBhvr>
                                        <p:cTn id="24" dur="500"/>
                                        <p:tgtEl>
                                          <p:spTgt spid="28"/>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30"/>
                                        </p:tgtEl>
                                        <p:attrNameLst>
                                          <p:attrName>style.visibility</p:attrName>
                                        </p:attrNameLst>
                                      </p:cBhvr>
                                      <p:to>
                                        <p:strVal val="visible"/>
                                      </p:to>
                                    </p:set>
                                    <p:animEffect transition="in" filter="fade">
                                      <p:cBhvr>
                                        <p:cTn id="29"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animBg="1"/>
      <p:bldP spid="28" grpId="0" animBg="1"/>
      <p:bldP spid="13" grpId="0" animBg="1"/>
      <p:bldP spid="30" grpId="0" animBg="1"/>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5217356" y="177204"/>
            <a:ext cx="4060754" cy="6582822"/>
          </a:xfrm>
          <a:prstGeom prst="rect">
            <a:avLst/>
          </a:prstGeom>
          <a:noFill/>
          <a:ln w="25400">
            <a:solidFill>
              <a:srgbClr val="00AAA7"/>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2 Flecha derecha"/>
          <p:cNvSpPr/>
          <p:nvPr/>
        </p:nvSpPr>
        <p:spPr>
          <a:xfrm>
            <a:off x="9453347" y="3290094"/>
            <a:ext cx="2301765" cy="413371"/>
          </a:xfrm>
          <a:prstGeom prst="rightArrow">
            <a:avLst/>
          </a:prstGeom>
          <a:solidFill>
            <a:srgbClr val="00AAA7"/>
          </a:solidFill>
          <a:ln>
            <a:solidFill>
              <a:srgbClr val="00AAA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2400" b="1">
              <a:solidFill>
                <a:srgbClr val="152B48"/>
              </a:solidFill>
              <a:latin typeface="Montserrat" pitchFamily="2" charset="77"/>
            </a:endParaRPr>
          </a:p>
        </p:txBody>
      </p:sp>
      <p:sp>
        <p:nvSpPr>
          <p:cNvPr id="7" name="18 Flecha izquierda"/>
          <p:cNvSpPr/>
          <p:nvPr/>
        </p:nvSpPr>
        <p:spPr>
          <a:xfrm>
            <a:off x="2651731" y="3257436"/>
            <a:ext cx="2426679" cy="413371"/>
          </a:xfrm>
          <a:prstGeom prst="leftArrow">
            <a:avLst/>
          </a:prstGeom>
          <a:solidFill>
            <a:srgbClr val="00AAA7"/>
          </a:solidFill>
          <a:ln>
            <a:solidFill>
              <a:srgbClr val="00AAA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8" name="24 CuadroTexto"/>
          <p:cNvSpPr txBox="1"/>
          <p:nvPr/>
        </p:nvSpPr>
        <p:spPr>
          <a:xfrm>
            <a:off x="2715849" y="2797563"/>
            <a:ext cx="2294078" cy="461665"/>
          </a:xfrm>
          <a:prstGeom prst="rect">
            <a:avLst/>
          </a:prstGeom>
          <a:noFill/>
          <a:ln w="25400">
            <a:noFill/>
          </a:ln>
        </p:spPr>
        <p:txBody>
          <a:bodyPr wrap="square" rtlCol="0">
            <a:spAutoFit/>
          </a:bodyPr>
          <a:lstStyle/>
          <a:p>
            <a:pPr algn="ctr"/>
            <a:r>
              <a:rPr lang="es-CO" sz="2400" b="1" dirty="0">
                <a:solidFill>
                  <a:srgbClr val="152B48"/>
                </a:solidFill>
                <a:latin typeface="Montserrat" pitchFamily="2" charset="77"/>
              </a:rPr>
              <a:t>Categoría I</a:t>
            </a:r>
          </a:p>
        </p:txBody>
      </p:sp>
      <p:sp>
        <p:nvSpPr>
          <p:cNvPr id="9" name="25 CuadroTexto"/>
          <p:cNvSpPr txBox="1"/>
          <p:nvPr/>
        </p:nvSpPr>
        <p:spPr>
          <a:xfrm>
            <a:off x="9343493" y="2844962"/>
            <a:ext cx="2294078" cy="461665"/>
          </a:xfrm>
          <a:prstGeom prst="rect">
            <a:avLst/>
          </a:prstGeom>
          <a:noFill/>
          <a:ln w="25400">
            <a:noFill/>
          </a:ln>
        </p:spPr>
        <p:txBody>
          <a:bodyPr wrap="square" rtlCol="0">
            <a:spAutoFit/>
          </a:bodyPr>
          <a:lstStyle/>
          <a:p>
            <a:pPr algn="ctr"/>
            <a:r>
              <a:rPr lang="es-CO" sz="2400" b="1" dirty="0">
                <a:solidFill>
                  <a:srgbClr val="152B48"/>
                </a:solidFill>
                <a:latin typeface="Montserrat" pitchFamily="2" charset="77"/>
              </a:rPr>
              <a:t>Categoría III</a:t>
            </a:r>
          </a:p>
        </p:txBody>
      </p:sp>
    </p:spTree>
    <p:extLst>
      <p:ext uri="{BB962C8B-B14F-4D97-AF65-F5344CB8AC3E}">
        <p14:creationId xmlns:p14="http://schemas.microsoft.com/office/powerpoint/2010/main" val="166563563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5 CuadroTexto"/>
          <p:cNvSpPr txBox="1"/>
          <p:nvPr/>
        </p:nvSpPr>
        <p:spPr>
          <a:xfrm>
            <a:off x="3679226" y="1126293"/>
            <a:ext cx="2357915" cy="400110"/>
          </a:xfrm>
          <a:prstGeom prst="rect">
            <a:avLst/>
          </a:prstGeom>
          <a:solidFill>
            <a:srgbClr val="152B48">
              <a:alpha val="27000"/>
            </a:srgbClr>
          </a:solidFill>
          <a:ln w="25400">
            <a:solidFill>
              <a:srgbClr val="152B48"/>
            </a:solidFill>
          </a:ln>
        </p:spPr>
        <p:txBody>
          <a:bodyPr wrap="square" rtlCol="0">
            <a:spAutoFit/>
          </a:bodyPr>
          <a:lstStyle/>
          <a:p>
            <a:pPr algn="ctr"/>
            <a:r>
              <a:rPr lang="es-CO" sz="2000" dirty="0">
                <a:solidFill>
                  <a:srgbClr val="152B48"/>
                </a:solidFill>
                <a:latin typeface="Montserrat" pitchFamily="2" charset="77"/>
              </a:rPr>
              <a:t>CATEGORÍA II</a:t>
            </a:r>
          </a:p>
        </p:txBody>
      </p:sp>
      <p:grpSp>
        <p:nvGrpSpPr>
          <p:cNvPr id="24" name="18 Grupo"/>
          <p:cNvGrpSpPr/>
          <p:nvPr/>
        </p:nvGrpSpPr>
        <p:grpSpPr>
          <a:xfrm>
            <a:off x="6550765" y="518744"/>
            <a:ext cx="2217678" cy="707886"/>
            <a:chOff x="21" y="-102821"/>
            <a:chExt cx="2217678" cy="707886"/>
          </a:xfrm>
          <a:solidFill>
            <a:srgbClr val="152B48"/>
          </a:solidFill>
        </p:grpSpPr>
        <p:sp>
          <p:nvSpPr>
            <p:cNvPr id="25" name="19 Rectángulo"/>
            <p:cNvSpPr/>
            <p:nvPr/>
          </p:nvSpPr>
          <p:spPr>
            <a:xfrm>
              <a:off x="21" y="29065"/>
              <a:ext cx="2100458" cy="576000"/>
            </a:xfrm>
            <a:prstGeom prst="rect">
              <a:avLst/>
            </a:prstGeom>
            <a:grpFill/>
          </p:spPr>
          <p:style>
            <a:lnRef idx="2">
              <a:schemeClr val="accen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26" name="20 Rectángulo"/>
            <p:cNvSpPr/>
            <p:nvPr/>
          </p:nvSpPr>
          <p:spPr>
            <a:xfrm>
              <a:off x="21" y="-102821"/>
              <a:ext cx="2217678" cy="707886"/>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142240" tIns="81280" rIns="142240" bIns="81280" numCol="1" spcCol="1270" anchor="ctr" anchorCtr="0">
              <a:noAutofit/>
            </a:bodyPr>
            <a:lstStyle/>
            <a:p>
              <a:pPr algn="ctr" defTabSz="889000">
                <a:lnSpc>
                  <a:spcPct val="90000"/>
                </a:lnSpc>
                <a:spcBef>
                  <a:spcPct val="0"/>
                </a:spcBef>
                <a:spcAft>
                  <a:spcPct val="35000"/>
                </a:spcAft>
              </a:pPr>
              <a:r>
                <a:rPr lang="es-CO" sz="2000" dirty="0">
                  <a:latin typeface="Montserrat" pitchFamily="2" charset="77"/>
                </a:rPr>
                <a:t>¿Qué significa?</a:t>
              </a:r>
            </a:p>
          </p:txBody>
        </p:sp>
      </p:grpSp>
      <p:grpSp>
        <p:nvGrpSpPr>
          <p:cNvPr id="27" name="21 Grupo"/>
          <p:cNvGrpSpPr/>
          <p:nvPr/>
        </p:nvGrpSpPr>
        <p:grpSpPr>
          <a:xfrm>
            <a:off x="9039322" y="533964"/>
            <a:ext cx="2217677" cy="753086"/>
            <a:chOff x="2394544" y="29065"/>
            <a:chExt cx="2100458" cy="576000"/>
          </a:xfrm>
          <a:solidFill>
            <a:srgbClr val="152B48"/>
          </a:solidFill>
        </p:grpSpPr>
        <p:sp>
          <p:nvSpPr>
            <p:cNvPr id="28" name="22 Rectángulo"/>
            <p:cNvSpPr/>
            <p:nvPr/>
          </p:nvSpPr>
          <p:spPr>
            <a:xfrm>
              <a:off x="2394544" y="29065"/>
              <a:ext cx="2100458" cy="576000"/>
            </a:xfrm>
            <a:prstGeom prst="rect">
              <a:avLst/>
            </a:prstGeom>
            <a:grpFill/>
          </p:spPr>
          <p:style>
            <a:lnRef idx="2">
              <a:schemeClr val="accen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29" name="23 Rectángulo"/>
            <p:cNvSpPr/>
            <p:nvPr/>
          </p:nvSpPr>
          <p:spPr>
            <a:xfrm>
              <a:off x="2394544" y="29065"/>
              <a:ext cx="2100458" cy="576000"/>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142240" tIns="81280" rIns="142240" bIns="81280" numCol="1" spcCol="1270" anchor="ctr" anchorCtr="0">
              <a:noAutofit/>
            </a:bodyPr>
            <a:lstStyle/>
            <a:p>
              <a:pPr algn="ctr" defTabSz="889000">
                <a:lnSpc>
                  <a:spcPct val="90000"/>
                </a:lnSpc>
                <a:spcBef>
                  <a:spcPct val="0"/>
                </a:spcBef>
                <a:spcAft>
                  <a:spcPct val="35000"/>
                </a:spcAft>
              </a:pPr>
              <a:r>
                <a:rPr lang="es-CO" sz="2000" dirty="0">
                  <a:latin typeface="Montserrat" pitchFamily="2" charset="77"/>
                </a:rPr>
                <a:t>Conducta</a:t>
              </a:r>
            </a:p>
          </p:txBody>
        </p:sp>
      </p:grpSp>
      <p:sp>
        <p:nvSpPr>
          <p:cNvPr id="30" name="24 CuadroTexto"/>
          <p:cNvSpPr txBox="1"/>
          <p:nvPr/>
        </p:nvSpPr>
        <p:spPr>
          <a:xfrm>
            <a:off x="6550764" y="1463249"/>
            <a:ext cx="2217673" cy="400110"/>
          </a:xfrm>
          <a:prstGeom prst="rect">
            <a:avLst/>
          </a:prstGeom>
          <a:noFill/>
          <a:ln w="25400">
            <a:solidFill>
              <a:srgbClr val="00AAA7"/>
            </a:solidFill>
          </a:ln>
        </p:spPr>
        <p:txBody>
          <a:bodyPr wrap="square" rtlCol="0">
            <a:spAutoFit/>
          </a:bodyPr>
          <a:lstStyle/>
          <a:p>
            <a:pPr algn="ctr"/>
            <a:r>
              <a:rPr lang="es-CO" sz="2000" dirty="0">
                <a:solidFill>
                  <a:srgbClr val="152B48"/>
                </a:solidFill>
                <a:latin typeface="Montserrat" pitchFamily="2" charset="77"/>
              </a:rPr>
              <a:t>Indeterminado</a:t>
            </a:r>
          </a:p>
        </p:txBody>
      </p:sp>
      <p:sp>
        <p:nvSpPr>
          <p:cNvPr id="31" name="25 CuadroTexto"/>
          <p:cNvSpPr txBox="1"/>
          <p:nvPr/>
        </p:nvSpPr>
        <p:spPr>
          <a:xfrm>
            <a:off x="9039323" y="1475519"/>
            <a:ext cx="2100458" cy="707886"/>
          </a:xfrm>
          <a:prstGeom prst="rect">
            <a:avLst/>
          </a:prstGeom>
          <a:noFill/>
          <a:ln w="25400">
            <a:solidFill>
              <a:srgbClr val="00AAA7"/>
            </a:solidFill>
          </a:ln>
        </p:spPr>
        <p:txBody>
          <a:bodyPr wrap="square" rtlCol="0">
            <a:spAutoFit/>
          </a:bodyPr>
          <a:lstStyle/>
          <a:p>
            <a:pPr algn="ctr"/>
            <a:r>
              <a:rPr lang="es-CO" sz="2000" dirty="0">
                <a:solidFill>
                  <a:srgbClr val="152B48"/>
                </a:solidFill>
                <a:latin typeface="Montserrat" pitchFamily="2" charset="77"/>
              </a:rPr>
              <a:t>Vigilancia continua</a:t>
            </a:r>
          </a:p>
        </p:txBody>
      </p:sp>
      <p:sp>
        <p:nvSpPr>
          <p:cNvPr id="32" name="26 Abrir llave"/>
          <p:cNvSpPr/>
          <p:nvPr/>
        </p:nvSpPr>
        <p:spPr>
          <a:xfrm>
            <a:off x="6151146" y="365125"/>
            <a:ext cx="481265" cy="1989222"/>
          </a:xfrm>
          <a:prstGeom prst="leftBrace">
            <a:avLst/>
          </a:prstGeom>
          <a:ln>
            <a:solidFill>
              <a:srgbClr val="00AAA7"/>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s-CO" sz="2000"/>
          </a:p>
        </p:txBody>
      </p:sp>
      <p:sp>
        <p:nvSpPr>
          <p:cNvPr id="33" name="13 CuadroTexto"/>
          <p:cNvSpPr txBox="1"/>
          <p:nvPr/>
        </p:nvSpPr>
        <p:spPr>
          <a:xfrm>
            <a:off x="8618654" y="3138929"/>
            <a:ext cx="2972949" cy="707886"/>
          </a:xfrm>
          <a:prstGeom prst="rect">
            <a:avLst/>
          </a:prstGeom>
          <a:noFill/>
          <a:ln w="25400">
            <a:solidFill>
              <a:srgbClr val="00AAA7"/>
            </a:solidFill>
          </a:ln>
        </p:spPr>
        <p:txBody>
          <a:bodyPr wrap="square" rtlCol="0">
            <a:spAutoFit/>
          </a:bodyPr>
          <a:lstStyle/>
          <a:p>
            <a:pPr algn="ctr"/>
            <a:r>
              <a:rPr lang="es-CO" sz="2000" dirty="0">
                <a:solidFill>
                  <a:srgbClr val="152B48"/>
                </a:solidFill>
                <a:latin typeface="Montserrat" pitchFamily="2" charset="77"/>
              </a:rPr>
              <a:t>Reanimación in útero.</a:t>
            </a:r>
          </a:p>
        </p:txBody>
      </p:sp>
      <p:cxnSp>
        <p:nvCxnSpPr>
          <p:cNvPr id="34" name="14 Conector recto"/>
          <p:cNvCxnSpPr>
            <a:cxnSpLocks/>
            <a:stCxn id="31" idx="2"/>
            <a:endCxn id="33" idx="0"/>
          </p:cNvCxnSpPr>
          <p:nvPr/>
        </p:nvCxnSpPr>
        <p:spPr>
          <a:xfrm>
            <a:off x="10089552" y="2183405"/>
            <a:ext cx="15577" cy="955524"/>
          </a:xfrm>
          <a:prstGeom prst="line">
            <a:avLst/>
          </a:prstGeom>
          <a:ln w="25400">
            <a:solidFill>
              <a:srgbClr val="00AAA7"/>
            </a:solidFill>
          </a:ln>
        </p:spPr>
        <p:style>
          <a:lnRef idx="1">
            <a:schemeClr val="accent1"/>
          </a:lnRef>
          <a:fillRef idx="0">
            <a:schemeClr val="accent1"/>
          </a:fillRef>
          <a:effectRef idx="0">
            <a:schemeClr val="accent1"/>
          </a:effectRef>
          <a:fontRef idx="minor">
            <a:schemeClr val="tx1"/>
          </a:fontRef>
        </p:style>
      </p:cxnSp>
      <p:sp>
        <p:nvSpPr>
          <p:cNvPr id="35" name="17 CuadroTexto"/>
          <p:cNvSpPr txBox="1"/>
          <p:nvPr/>
        </p:nvSpPr>
        <p:spPr>
          <a:xfrm>
            <a:off x="4486336" y="2935114"/>
            <a:ext cx="2640465" cy="707886"/>
          </a:xfrm>
          <a:prstGeom prst="rect">
            <a:avLst/>
          </a:prstGeom>
          <a:noFill/>
          <a:ln w="25400">
            <a:solidFill>
              <a:srgbClr val="00AAA7"/>
            </a:solidFill>
          </a:ln>
        </p:spPr>
        <p:txBody>
          <a:bodyPr wrap="square" rtlCol="0">
            <a:spAutoFit/>
          </a:bodyPr>
          <a:lstStyle/>
          <a:p>
            <a:pPr algn="ctr"/>
            <a:r>
              <a:rPr lang="es-CO" sz="2000" dirty="0">
                <a:solidFill>
                  <a:srgbClr val="152B48"/>
                </a:solidFill>
                <a:latin typeface="Montserrat" pitchFamily="2" charset="77"/>
              </a:rPr>
              <a:t>Varía el potencial </a:t>
            </a:r>
            <a:r>
              <a:rPr lang="es-CO" sz="2000" dirty="0">
                <a:solidFill>
                  <a:srgbClr val="152B48"/>
                </a:solidFill>
                <a:latin typeface="Montserrat" pitchFamily="2" charset="77"/>
                <a:sym typeface="Wingdings" pitchFamily="2" charset="2"/>
              </a:rPr>
              <a:t> acidosis.</a:t>
            </a:r>
            <a:endParaRPr lang="es-CO" sz="2000" dirty="0">
              <a:solidFill>
                <a:srgbClr val="152B48"/>
              </a:solidFill>
              <a:latin typeface="Montserrat" pitchFamily="2" charset="77"/>
            </a:endParaRPr>
          </a:p>
        </p:txBody>
      </p:sp>
      <p:cxnSp>
        <p:nvCxnSpPr>
          <p:cNvPr id="36" name="27 Conector recto"/>
          <p:cNvCxnSpPr>
            <a:cxnSpLocks/>
            <a:endCxn id="35" idx="3"/>
          </p:cNvCxnSpPr>
          <p:nvPr/>
        </p:nvCxnSpPr>
        <p:spPr>
          <a:xfrm flipH="1">
            <a:off x="7126801" y="3258279"/>
            <a:ext cx="474194" cy="30778"/>
          </a:xfrm>
          <a:prstGeom prst="line">
            <a:avLst/>
          </a:prstGeom>
          <a:ln w="38100" cmpd="sng">
            <a:solidFill>
              <a:srgbClr val="00AAA7"/>
            </a:solidFill>
            <a:prstDash val="sysDot"/>
          </a:ln>
        </p:spPr>
        <p:style>
          <a:lnRef idx="1">
            <a:schemeClr val="accent1"/>
          </a:lnRef>
          <a:fillRef idx="0">
            <a:schemeClr val="accent1"/>
          </a:fillRef>
          <a:effectRef idx="0">
            <a:schemeClr val="accent1"/>
          </a:effectRef>
          <a:fontRef idx="minor">
            <a:schemeClr val="tx1"/>
          </a:fontRef>
        </p:style>
      </p:cxnSp>
      <p:cxnSp>
        <p:nvCxnSpPr>
          <p:cNvPr id="37" name="29 Conector recto"/>
          <p:cNvCxnSpPr>
            <a:cxnSpLocks/>
          </p:cNvCxnSpPr>
          <p:nvPr/>
        </p:nvCxnSpPr>
        <p:spPr>
          <a:xfrm flipH="1" flipV="1">
            <a:off x="7600994" y="1956508"/>
            <a:ext cx="24538" cy="1301771"/>
          </a:xfrm>
          <a:prstGeom prst="line">
            <a:avLst/>
          </a:prstGeom>
          <a:ln w="38100" cmpd="sng">
            <a:solidFill>
              <a:srgbClr val="00AAA7"/>
            </a:solidFill>
            <a:prstDash val="sysDot"/>
          </a:ln>
        </p:spPr>
        <p:style>
          <a:lnRef idx="1">
            <a:schemeClr val="accent1"/>
          </a:lnRef>
          <a:fillRef idx="0">
            <a:schemeClr val="accent1"/>
          </a:fillRef>
          <a:effectRef idx="0">
            <a:schemeClr val="accent1"/>
          </a:effectRef>
          <a:fontRef idx="minor">
            <a:schemeClr val="tx1"/>
          </a:fontRef>
        </p:style>
      </p:cxnSp>
      <p:sp>
        <p:nvSpPr>
          <p:cNvPr id="38" name="30 CuadroTexto"/>
          <p:cNvSpPr txBox="1"/>
          <p:nvPr/>
        </p:nvSpPr>
        <p:spPr>
          <a:xfrm>
            <a:off x="3323826" y="1956508"/>
            <a:ext cx="1480374" cy="400110"/>
          </a:xfrm>
          <a:prstGeom prst="rect">
            <a:avLst/>
          </a:prstGeom>
          <a:noFill/>
          <a:ln w="25400">
            <a:solidFill>
              <a:srgbClr val="00AAA7"/>
            </a:solidFill>
          </a:ln>
        </p:spPr>
        <p:txBody>
          <a:bodyPr wrap="square" rtlCol="0">
            <a:spAutoFit/>
          </a:bodyPr>
          <a:lstStyle/>
          <a:p>
            <a:pPr algn="ctr"/>
            <a:r>
              <a:rPr lang="es-CO" sz="2000" dirty="0">
                <a:solidFill>
                  <a:srgbClr val="152B48"/>
                </a:solidFill>
                <a:latin typeface="Montserrat" pitchFamily="2" charset="77"/>
              </a:rPr>
              <a:t>5 niveles</a:t>
            </a:r>
          </a:p>
        </p:txBody>
      </p:sp>
      <p:sp>
        <p:nvSpPr>
          <p:cNvPr id="39" name="15 Flecha curvada hacia abajo"/>
          <p:cNvSpPr/>
          <p:nvPr/>
        </p:nvSpPr>
        <p:spPr>
          <a:xfrm rot="13687005">
            <a:off x="3505248" y="2711186"/>
            <a:ext cx="911946" cy="409903"/>
          </a:xfrm>
          <a:prstGeom prst="curvedDownArrow">
            <a:avLst/>
          </a:prstGeom>
          <a:solidFill>
            <a:srgbClr val="00AAA7"/>
          </a:solidFill>
          <a:ln>
            <a:solidFill>
              <a:srgbClr val="00AAA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2000">
              <a:solidFill>
                <a:schemeClr val="tx1"/>
              </a:solidFill>
            </a:endParaRPr>
          </a:p>
        </p:txBody>
      </p:sp>
      <p:sp>
        <p:nvSpPr>
          <p:cNvPr id="40" name="31 Más"/>
          <p:cNvSpPr/>
          <p:nvPr/>
        </p:nvSpPr>
        <p:spPr>
          <a:xfrm rot="2533901">
            <a:off x="4636790" y="1997763"/>
            <a:ext cx="426624" cy="394408"/>
          </a:xfrm>
          <a:prstGeom prst="mathPlus">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2000"/>
          </a:p>
        </p:txBody>
      </p:sp>
    </p:spTree>
    <p:extLst>
      <p:ext uri="{BB962C8B-B14F-4D97-AF65-F5344CB8AC3E}">
        <p14:creationId xmlns:p14="http://schemas.microsoft.com/office/powerpoint/2010/main" val="42615603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2"/>
                                        </p:tgtEl>
                                        <p:attrNameLst>
                                          <p:attrName>style.visibility</p:attrName>
                                        </p:attrNameLst>
                                      </p:cBhvr>
                                      <p:to>
                                        <p:strVal val="visible"/>
                                      </p:to>
                                    </p:set>
                                    <p:animEffect transition="in" filter="fade">
                                      <p:cBhvr>
                                        <p:cTn id="7" dur="500"/>
                                        <p:tgtEl>
                                          <p:spTgt spid="32"/>
                                        </p:tgtEl>
                                      </p:cBhvr>
                                    </p:animEffect>
                                  </p:childTnLst>
                                </p:cTn>
                              </p:par>
                              <p:par>
                                <p:cTn id="8" presetID="10" presetClass="entr" presetSubtype="0" fill="hold" nodeType="withEffect">
                                  <p:stCondLst>
                                    <p:cond delay="0"/>
                                  </p:stCondLst>
                                  <p:childTnLst>
                                    <p:set>
                                      <p:cBhvr>
                                        <p:cTn id="9" dur="1" fill="hold">
                                          <p:stCondLst>
                                            <p:cond delay="0"/>
                                          </p:stCondLst>
                                        </p:cTn>
                                        <p:tgtEl>
                                          <p:spTgt spid="24"/>
                                        </p:tgtEl>
                                        <p:attrNameLst>
                                          <p:attrName>style.visibility</p:attrName>
                                        </p:attrNameLst>
                                      </p:cBhvr>
                                      <p:to>
                                        <p:strVal val="visible"/>
                                      </p:to>
                                    </p:set>
                                    <p:animEffect transition="in" filter="fade">
                                      <p:cBhvr>
                                        <p:cTn id="10" dur="500"/>
                                        <p:tgtEl>
                                          <p:spTgt spid="24"/>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0"/>
                                        </p:tgtEl>
                                        <p:attrNameLst>
                                          <p:attrName>style.visibility</p:attrName>
                                        </p:attrNameLst>
                                      </p:cBhvr>
                                      <p:to>
                                        <p:strVal val="visible"/>
                                      </p:to>
                                    </p:set>
                                    <p:animEffect transition="in" filter="fade">
                                      <p:cBhvr>
                                        <p:cTn id="13" dur="500"/>
                                        <p:tgtEl>
                                          <p:spTgt spid="30"/>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1"/>
                                        </p:tgtEl>
                                        <p:attrNameLst>
                                          <p:attrName>style.visibility</p:attrName>
                                        </p:attrNameLst>
                                      </p:cBhvr>
                                      <p:to>
                                        <p:strVal val="visible"/>
                                      </p:to>
                                    </p:set>
                                    <p:animEffect transition="in" filter="fade">
                                      <p:cBhvr>
                                        <p:cTn id="16" dur="500"/>
                                        <p:tgtEl>
                                          <p:spTgt spid="31"/>
                                        </p:tgtEl>
                                      </p:cBhvr>
                                    </p:animEffect>
                                  </p:childTnLst>
                                </p:cTn>
                              </p:par>
                              <p:par>
                                <p:cTn id="17" presetID="10" presetClass="entr" presetSubtype="0" fill="hold" nodeType="withEffect">
                                  <p:stCondLst>
                                    <p:cond delay="0"/>
                                  </p:stCondLst>
                                  <p:childTnLst>
                                    <p:set>
                                      <p:cBhvr>
                                        <p:cTn id="18" dur="1" fill="hold">
                                          <p:stCondLst>
                                            <p:cond delay="0"/>
                                          </p:stCondLst>
                                        </p:cTn>
                                        <p:tgtEl>
                                          <p:spTgt spid="27"/>
                                        </p:tgtEl>
                                        <p:attrNameLst>
                                          <p:attrName>style.visibility</p:attrName>
                                        </p:attrNameLst>
                                      </p:cBhvr>
                                      <p:to>
                                        <p:strVal val="visible"/>
                                      </p:to>
                                    </p:set>
                                    <p:animEffect transition="in" filter="fade">
                                      <p:cBhvr>
                                        <p:cTn id="19" dur="500"/>
                                        <p:tgtEl>
                                          <p:spTgt spid="27"/>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nodeType="clickEffect">
                                  <p:stCondLst>
                                    <p:cond delay="0"/>
                                  </p:stCondLst>
                                  <p:childTnLst>
                                    <p:set>
                                      <p:cBhvr>
                                        <p:cTn id="23" dur="1" fill="hold">
                                          <p:stCondLst>
                                            <p:cond delay="0"/>
                                          </p:stCondLst>
                                        </p:cTn>
                                        <p:tgtEl>
                                          <p:spTgt spid="34"/>
                                        </p:tgtEl>
                                        <p:attrNameLst>
                                          <p:attrName>style.visibility</p:attrName>
                                        </p:attrNameLst>
                                      </p:cBhvr>
                                      <p:to>
                                        <p:strVal val="visible"/>
                                      </p:to>
                                    </p:set>
                                    <p:animEffect transition="in" filter="fade">
                                      <p:cBhvr>
                                        <p:cTn id="24" dur="500"/>
                                        <p:tgtEl>
                                          <p:spTgt spid="34"/>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33"/>
                                        </p:tgtEl>
                                        <p:attrNameLst>
                                          <p:attrName>style.visibility</p:attrName>
                                        </p:attrNameLst>
                                      </p:cBhvr>
                                      <p:to>
                                        <p:strVal val="visible"/>
                                      </p:to>
                                    </p:set>
                                    <p:animEffect transition="in" filter="fade">
                                      <p:cBhvr>
                                        <p:cTn id="27" dur="500"/>
                                        <p:tgtEl>
                                          <p:spTgt spid="33"/>
                                        </p:tgtEl>
                                      </p:cBhvr>
                                    </p:animEffect>
                                  </p:childTnLst>
                                </p:cTn>
                              </p:par>
                              <p:par>
                                <p:cTn id="28" presetID="10" presetClass="entr" presetSubtype="0" fill="hold" nodeType="withEffect">
                                  <p:stCondLst>
                                    <p:cond delay="0"/>
                                  </p:stCondLst>
                                  <p:childTnLst>
                                    <p:set>
                                      <p:cBhvr>
                                        <p:cTn id="29" dur="1" fill="hold">
                                          <p:stCondLst>
                                            <p:cond delay="0"/>
                                          </p:stCondLst>
                                        </p:cTn>
                                        <p:tgtEl>
                                          <p:spTgt spid="37"/>
                                        </p:tgtEl>
                                        <p:attrNameLst>
                                          <p:attrName>style.visibility</p:attrName>
                                        </p:attrNameLst>
                                      </p:cBhvr>
                                      <p:to>
                                        <p:strVal val="visible"/>
                                      </p:to>
                                    </p:set>
                                    <p:animEffect transition="in" filter="fade">
                                      <p:cBhvr>
                                        <p:cTn id="30" dur="500"/>
                                        <p:tgtEl>
                                          <p:spTgt spid="37"/>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35"/>
                                        </p:tgtEl>
                                        <p:attrNameLst>
                                          <p:attrName>style.visibility</p:attrName>
                                        </p:attrNameLst>
                                      </p:cBhvr>
                                      <p:to>
                                        <p:strVal val="visible"/>
                                      </p:to>
                                    </p:set>
                                    <p:animEffect transition="in" filter="fade">
                                      <p:cBhvr>
                                        <p:cTn id="33" dur="500"/>
                                        <p:tgtEl>
                                          <p:spTgt spid="35"/>
                                        </p:tgtEl>
                                      </p:cBhvr>
                                    </p:animEffect>
                                  </p:childTnLst>
                                </p:cTn>
                              </p:par>
                              <p:par>
                                <p:cTn id="34" presetID="10" presetClass="entr" presetSubtype="0" fill="hold" grpId="0" nodeType="withEffect">
                                  <p:stCondLst>
                                    <p:cond delay="0"/>
                                  </p:stCondLst>
                                  <p:childTnLst>
                                    <p:set>
                                      <p:cBhvr>
                                        <p:cTn id="35" dur="1" fill="hold">
                                          <p:stCondLst>
                                            <p:cond delay="0"/>
                                          </p:stCondLst>
                                        </p:cTn>
                                        <p:tgtEl>
                                          <p:spTgt spid="40"/>
                                        </p:tgtEl>
                                        <p:attrNameLst>
                                          <p:attrName>style.visibility</p:attrName>
                                        </p:attrNameLst>
                                      </p:cBhvr>
                                      <p:to>
                                        <p:strVal val="visible"/>
                                      </p:to>
                                    </p:set>
                                    <p:animEffect transition="in" filter="fade">
                                      <p:cBhvr>
                                        <p:cTn id="36" dur="500"/>
                                        <p:tgtEl>
                                          <p:spTgt spid="40"/>
                                        </p:tgtEl>
                                      </p:cBhvr>
                                    </p:animEffect>
                                  </p:childTnLst>
                                </p:cTn>
                              </p:par>
                              <p:par>
                                <p:cTn id="37" presetID="10" presetClass="entr" presetSubtype="0" fill="hold" grpId="0" nodeType="withEffect">
                                  <p:stCondLst>
                                    <p:cond delay="0"/>
                                  </p:stCondLst>
                                  <p:childTnLst>
                                    <p:set>
                                      <p:cBhvr>
                                        <p:cTn id="38" dur="1" fill="hold">
                                          <p:stCondLst>
                                            <p:cond delay="0"/>
                                          </p:stCondLst>
                                        </p:cTn>
                                        <p:tgtEl>
                                          <p:spTgt spid="38"/>
                                        </p:tgtEl>
                                        <p:attrNameLst>
                                          <p:attrName>style.visibility</p:attrName>
                                        </p:attrNameLst>
                                      </p:cBhvr>
                                      <p:to>
                                        <p:strVal val="visible"/>
                                      </p:to>
                                    </p:set>
                                    <p:animEffect transition="in" filter="fade">
                                      <p:cBhvr>
                                        <p:cTn id="39" dur="500"/>
                                        <p:tgtEl>
                                          <p:spTgt spid="38"/>
                                        </p:tgtEl>
                                      </p:cBhvr>
                                    </p:animEffect>
                                  </p:childTnLst>
                                </p:cTn>
                              </p:par>
                              <p:par>
                                <p:cTn id="40" presetID="10" presetClass="entr" presetSubtype="0" fill="hold" grpId="0" nodeType="withEffect">
                                  <p:stCondLst>
                                    <p:cond delay="0"/>
                                  </p:stCondLst>
                                  <p:childTnLst>
                                    <p:set>
                                      <p:cBhvr>
                                        <p:cTn id="41" dur="1" fill="hold">
                                          <p:stCondLst>
                                            <p:cond delay="0"/>
                                          </p:stCondLst>
                                        </p:cTn>
                                        <p:tgtEl>
                                          <p:spTgt spid="39"/>
                                        </p:tgtEl>
                                        <p:attrNameLst>
                                          <p:attrName>style.visibility</p:attrName>
                                        </p:attrNameLst>
                                      </p:cBhvr>
                                      <p:to>
                                        <p:strVal val="visible"/>
                                      </p:to>
                                    </p:set>
                                    <p:animEffect transition="in" filter="fade">
                                      <p:cBhvr>
                                        <p:cTn id="42" dur="500"/>
                                        <p:tgtEl>
                                          <p:spTgt spid="39"/>
                                        </p:tgtEl>
                                      </p:cBhvr>
                                    </p:animEffect>
                                  </p:childTnLst>
                                </p:cTn>
                              </p:par>
                              <p:par>
                                <p:cTn id="43" presetID="10" presetClass="entr" presetSubtype="0" fill="hold" nodeType="withEffect">
                                  <p:stCondLst>
                                    <p:cond delay="0"/>
                                  </p:stCondLst>
                                  <p:childTnLst>
                                    <p:set>
                                      <p:cBhvr>
                                        <p:cTn id="44" dur="1" fill="hold">
                                          <p:stCondLst>
                                            <p:cond delay="0"/>
                                          </p:stCondLst>
                                        </p:cTn>
                                        <p:tgtEl>
                                          <p:spTgt spid="36"/>
                                        </p:tgtEl>
                                        <p:attrNameLst>
                                          <p:attrName>style.visibility</p:attrName>
                                        </p:attrNameLst>
                                      </p:cBhvr>
                                      <p:to>
                                        <p:strVal val="visible"/>
                                      </p:to>
                                    </p:set>
                                    <p:animEffect transition="in" filter="fade">
                                      <p:cBhvr>
                                        <p:cTn id="45" dur="500"/>
                                        <p:tgtEl>
                                          <p:spTgt spid="36"/>
                                        </p:tgtEl>
                                      </p:cBhvr>
                                    </p:animEffect>
                                  </p:childTnLst>
                                </p:cTn>
                              </p:par>
                            </p:childTnLst>
                          </p:cTn>
                        </p:par>
                      </p:childTnLst>
                    </p:cTn>
                  </p:par>
                  <p:par>
                    <p:cTn id="46" fill="hold">
                      <p:stCondLst>
                        <p:cond delay="indefinite"/>
                      </p:stCondLst>
                      <p:childTnLst>
                        <p:par>
                          <p:cTn id="47" fill="hold">
                            <p:stCondLst>
                              <p:cond delay="0"/>
                            </p:stCondLst>
                            <p:childTnLst>
                              <p:par>
                                <p:cTn id="48" presetID="42" presetClass="path" presetSubtype="0" accel="50000" decel="50000" fill="hold" grpId="1" nodeType="clickEffect">
                                  <p:stCondLst>
                                    <p:cond delay="0"/>
                                  </p:stCondLst>
                                  <p:childTnLst>
                                    <p:animMotion origin="layout" path="M -6.25E-7 -3.7037E-7 L -0.57917 0.16273 " pathEditMode="relative" rAng="0" ptsTypes="AA">
                                      <p:cBhvr>
                                        <p:cTn id="49" dur="1250" fill="hold"/>
                                        <p:tgtEl>
                                          <p:spTgt spid="33"/>
                                        </p:tgtEl>
                                        <p:attrNameLst>
                                          <p:attrName>ppt_x</p:attrName>
                                          <p:attrName>ppt_y</p:attrName>
                                        </p:attrNameLst>
                                      </p:cBhvr>
                                      <p:rCtr x="-28958" y="8125"/>
                                    </p:animMotion>
                                  </p:childTnLst>
                                </p:cTn>
                              </p:par>
                              <p:par>
                                <p:cTn id="50" presetID="42" presetClass="path" presetSubtype="0" accel="50000" decel="50000" fill="hold" grpId="0" nodeType="withEffect">
                                  <p:stCondLst>
                                    <p:cond delay="0"/>
                                  </p:stCondLst>
                                  <p:childTnLst>
                                    <p:animMotion origin="layout" path="M 2.5E-6 2.96296E-6 L 2.5E-6 -0.09676 " pathEditMode="relative" rAng="0" ptsTypes="AA">
                                      <p:cBhvr>
                                        <p:cTn id="51" dur="250" fill="hold"/>
                                        <p:tgtEl>
                                          <p:spTgt spid="23"/>
                                        </p:tgtEl>
                                        <p:attrNameLst>
                                          <p:attrName>ppt_x</p:attrName>
                                          <p:attrName>ppt_y</p:attrName>
                                        </p:attrNameLst>
                                      </p:cBhvr>
                                      <p:rCtr x="0" y="-4838"/>
                                    </p:animMotion>
                                  </p:childTnLst>
                                </p:cTn>
                              </p:par>
                              <p:par>
                                <p:cTn id="52" presetID="10" presetClass="exit" presetSubtype="0" fill="hold" grpId="1" nodeType="withEffect">
                                  <p:stCondLst>
                                    <p:cond delay="0"/>
                                  </p:stCondLst>
                                  <p:childTnLst>
                                    <p:animEffect transition="out" filter="fade">
                                      <p:cBhvr>
                                        <p:cTn id="53" dur="500"/>
                                        <p:tgtEl>
                                          <p:spTgt spid="32"/>
                                        </p:tgtEl>
                                      </p:cBhvr>
                                    </p:animEffect>
                                    <p:set>
                                      <p:cBhvr>
                                        <p:cTn id="54" dur="1" fill="hold">
                                          <p:stCondLst>
                                            <p:cond delay="499"/>
                                          </p:stCondLst>
                                        </p:cTn>
                                        <p:tgtEl>
                                          <p:spTgt spid="32"/>
                                        </p:tgtEl>
                                        <p:attrNameLst>
                                          <p:attrName>style.visibility</p:attrName>
                                        </p:attrNameLst>
                                      </p:cBhvr>
                                      <p:to>
                                        <p:strVal val="hidden"/>
                                      </p:to>
                                    </p:set>
                                  </p:childTnLst>
                                </p:cTn>
                              </p:par>
                              <p:par>
                                <p:cTn id="55" presetID="10" presetClass="exit" presetSubtype="0" fill="hold" nodeType="withEffect">
                                  <p:stCondLst>
                                    <p:cond delay="0"/>
                                  </p:stCondLst>
                                  <p:childTnLst>
                                    <p:animEffect transition="out" filter="fade">
                                      <p:cBhvr>
                                        <p:cTn id="56" dur="500"/>
                                        <p:tgtEl>
                                          <p:spTgt spid="24"/>
                                        </p:tgtEl>
                                      </p:cBhvr>
                                    </p:animEffect>
                                    <p:set>
                                      <p:cBhvr>
                                        <p:cTn id="57" dur="1" fill="hold">
                                          <p:stCondLst>
                                            <p:cond delay="499"/>
                                          </p:stCondLst>
                                        </p:cTn>
                                        <p:tgtEl>
                                          <p:spTgt spid="24"/>
                                        </p:tgtEl>
                                        <p:attrNameLst>
                                          <p:attrName>style.visibility</p:attrName>
                                        </p:attrNameLst>
                                      </p:cBhvr>
                                      <p:to>
                                        <p:strVal val="hidden"/>
                                      </p:to>
                                    </p:set>
                                  </p:childTnLst>
                                </p:cTn>
                              </p:par>
                              <p:par>
                                <p:cTn id="58" presetID="10" presetClass="exit" presetSubtype="0" fill="hold" grpId="1" nodeType="withEffect">
                                  <p:stCondLst>
                                    <p:cond delay="0"/>
                                  </p:stCondLst>
                                  <p:childTnLst>
                                    <p:animEffect transition="out" filter="fade">
                                      <p:cBhvr>
                                        <p:cTn id="59" dur="500"/>
                                        <p:tgtEl>
                                          <p:spTgt spid="30"/>
                                        </p:tgtEl>
                                      </p:cBhvr>
                                    </p:animEffect>
                                    <p:set>
                                      <p:cBhvr>
                                        <p:cTn id="60" dur="1" fill="hold">
                                          <p:stCondLst>
                                            <p:cond delay="499"/>
                                          </p:stCondLst>
                                        </p:cTn>
                                        <p:tgtEl>
                                          <p:spTgt spid="30"/>
                                        </p:tgtEl>
                                        <p:attrNameLst>
                                          <p:attrName>style.visibility</p:attrName>
                                        </p:attrNameLst>
                                      </p:cBhvr>
                                      <p:to>
                                        <p:strVal val="hidden"/>
                                      </p:to>
                                    </p:set>
                                  </p:childTnLst>
                                </p:cTn>
                              </p:par>
                              <p:par>
                                <p:cTn id="61" presetID="10" presetClass="exit" presetSubtype="0" fill="hold" grpId="1" nodeType="withEffect">
                                  <p:stCondLst>
                                    <p:cond delay="0"/>
                                  </p:stCondLst>
                                  <p:childTnLst>
                                    <p:animEffect transition="out" filter="fade">
                                      <p:cBhvr>
                                        <p:cTn id="62" dur="500"/>
                                        <p:tgtEl>
                                          <p:spTgt spid="31"/>
                                        </p:tgtEl>
                                      </p:cBhvr>
                                    </p:animEffect>
                                    <p:set>
                                      <p:cBhvr>
                                        <p:cTn id="63" dur="1" fill="hold">
                                          <p:stCondLst>
                                            <p:cond delay="499"/>
                                          </p:stCondLst>
                                        </p:cTn>
                                        <p:tgtEl>
                                          <p:spTgt spid="31"/>
                                        </p:tgtEl>
                                        <p:attrNameLst>
                                          <p:attrName>style.visibility</p:attrName>
                                        </p:attrNameLst>
                                      </p:cBhvr>
                                      <p:to>
                                        <p:strVal val="hidden"/>
                                      </p:to>
                                    </p:set>
                                  </p:childTnLst>
                                </p:cTn>
                              </p:par>
                              <p:par>
                                <p:cTn id="64" presetID="10" presetClass="exit" presetSubtype="0" fill="hold" nodeType="withEffect">
                                  <p:stCondLst>
                                    <p:cond delay="0"/>
                                  </p:stCondLst>
                                  <p:childTnLst>
                                    <p:animEffect transition="out" filter="fade">
                                      <p:cBhvr>
                                        <p:cTn id="65" dur="500"/>
                                        <p:tgtEl>
                                          <p:spTgt spid="27"/>
                                        </p:tgtEl>
                                      </p:cBhvr>
                                    </p:animEffect>
                                    <p:set>
                                      <p:cBhvr>
                                        <p:cTn id="66" dur="1" fill="hold">
                                          <p:stCondLst>
                                            <p:cond delay="499"/>
                                          </p:stCondLst>
                                        </p:cTn>
                                        <p:tgtEl>
                                          <p:spTgt spid="27"/>
                                        </p:tgtEl>
                                        <p:attrNameLst>
                                          <p:attrName>style.visibility</p:attrName>
                                        </p:attrNameLst>
                                      </p:cBhvr>
                                      <p:to>
                                        <p:strVal val="hidden"/>
                                      </p:to>
                                    </p:set>
                                  </p:childTnLst>
                                </p:cTn>
                              </p:par>
                              <p:par>
                                <p:cTn id="67" presetID="10" presetClass="exit" presetSubtype="0" fill="hold" nodeType="withEffect">
                                  <p:stCondLst>
                                    <p:cond delay="0"/>
                                  </p:stCondLst>
                                  <p:childTnLst>
                                    <p:animEffect transition="out" filter="fade">
                                      <p:cBhvr>
                                        <p:cTn id="68" dur="500"/>
                                        <p:tgtEl>
                                          <p:spTgt spid="34"/>
                                        </p:tgtEl>
                                      </p:cBhvr>
                                    </p:animEffect>
                                    <p:set>
                                      <p:cBhvr>
                                        <p:cTn id="69" dur="1" fill="hold">
                                          <p:stCondLst>
                                            <p:cond delay="499"/>
                                          </p:stCondLst>
                                        </p:cTn>
                                        <p:tgtEl>
                                          <p:spTgt spid="34"/>
                                        </p:tgtEl>
                                        <p:attrNameLst>
                                          <p:attrName>style.visibility</p:attrName>
                                        </p:attrNameLst>
                                      </p:cBhvr>
                                      <p:to>
                                        <p:strVal val="hidden"/>
                                      </p:to>
                                    </p:set>
                                  </p:childTnLst>
                                </p:cTn>
                              </p:par>
                              <p:par>
                                <p:cTn id="70" presetID="10" presetClass="exit" presetSubtype="0" fill="hold" nodeType="withEffect">
                                  <p:stCondLst>
                                    <p:cond delay="0"/>
                                  </p:stCondLst>
                                  <p:childTnLst>
                                    <p:animEffect transition="out" filter="fade">
                                      <p:cBhvr>
                                        <p:cTn id="71" dur="500"/>
                                        <p:tgtEl>
                                          <p:spTgt spid="37"/>
                                        </p:tgtEl>
                                      </p:cBhvr>
                                    </p:animEffect>
                                    <p:set>
                                      <p:cBhvr>
                                        <p:cTn id="72" dur="1" fill="hold">
                                          <p:stCondLst>
                                            <p:cond delay="499"/>
                                          </p:stCondLst>
                                        </p:cTn>
                                        <p:tgtEl>
                                          <p:spTgt spid="37"/>
                                        </p:tgtEl>
                                        <p:attrNameLst>
                                          <p:attrName>style.visibility</p:attrName>
                                        </p:attrNameLst>
                                      </p:cBhvr>
                                      <p:to>
                                        <p:strVal val="hidden"/>
                                      </p:to>
                                    </p:set>
                                  </p:childTnLst>
                                </p:cTn>
                              </p:par>
                              <p:par>
                                <p:cTn id="73" presetID="10" presetClass="exit" presetSubtype="0" fill="hold" grpId="1" nodeType="withEffect">
                                  <p:stCondLst>
                                    <p:cond delay="0"/>
                                  </p:stCondLst>
                                  <p:childTnLst>
                                    <p:animEffect transition="out" filter="fade">
                                      <p:cBhvr>
                                        <p:cTn id="74" dur="500"/>
                                        <p:tgtEl>
                                          <p:spTgt spid="35"/>
                                        </p:tgtEl>
                                      </p:cBhvr>
                                    </p:animEffect>
                                    <p:set>
                                      <p:cBhvr>
                                        <p:cTn id="75" dur="1" fill="hold">
                                          <p:stCondLst>
                                            <p:cond delay="499"/>
                                          </p:stCondLst>
                                        </p:cTn>
                                        <p:tgtEl>
                                          <p:spTgt spid="35"/>
                                        </p:tgtEl>
                                        <p:attrNameLst>
                                          <p:attrName>style.visibility</p:attrName>
                                        </p:attrNameLst>
                                      </p:cBhvr>
                                      <p:to>
                                        <p:strVal val="hidden"/>
                                      </p:to>
                                    </p:set>
                                  </p:childTnLst>
                                </p:cTn>
                              </p:par>
                              <p:par>
                                <p:cTn id="76" presetID="10" presetClass="exit" presetSubtype="0" fill="hold" grpId="1" nodeType="withEffect">
                                  <p:stCondLst>
                                    <p:cond delay="0"/>
                                  </p:stCondLst>
                                  <p:childTnLst>
                                    <p:animEffect transition="out" filter="fade">
                                      <p:cBhvr>
                                        <p:cTn id="77" dur="500"/>
                                        <p:tgtEl>
                                          <p:spTgt spid="40"/>
                                        </p:tgtEl>
                                      </p:cBhvr>
                                    </p:animEffect>
                                    <p:set>
                                      <p:cBhvr>
                                        <p:cTn id="78" dur="1" fill="hold">
                                          <p:stCondLst>
                                            <p:cond delay="499"/>
                                          </p:stCondLst>
                                        </p:cTn>
                                        <p:tgtEl>
                                          <p:spTgt spid="40"/>
                                        </p:tgtEl>
                                        <p:attrNameLst>
                                          <p:attrName>style.visibility</p:attrName>
                                        </p:attrNameLst>
                                      </p:cBhvr>
                                      <p:to>
                                        <p:strVal val="hidden"/>
                                      </p:to>
                                    </p:set>
                                  </p:childTnLst>
                                </p:cTn>
                              </p:par>
                              <p:par>
                                <p:cTn id="79" presetID="10" presetClass="exit" presetSubtype="0" fill="hold" grpId="1" nodeType="withEffect">
                                  <p:stCondLst>
                                    <p:cond delay="0"/>
                                  </p:stCondLst>
                                  <p:childTnLst>
                                    <p:animEffect transition="out" filter="fade">
                                      <p:cBhvr>
                                        <p:cTn id="80" dur="500"/>
                                        <p:tgtEl>
                                          <p:spTgt spid="38"/>
                                        </p:tgtEl>
                                      </p:cBhvr>
                                    </p:animEffect>
                                    <p:set>
                                      <p:cBhvr>
                                        <p:cTn id="81" dur="1" fill="hold">
                                          <p:stCondLst>
                                            <p:cond delay="499"/>
                                          </p:stCondLst>
                                        </p:cTn>
                                        <p:tgtEl>
                                          <p:spTgt spid="38"/>
                                        </p:tgtEl>
                                        <p:attrNameLst>
                                          <p:attrName>style.visibility</p:attrName>
                                        </p:attrNameLst>
                                      </p:cBhvr>
                                      <p:to>
                                        <p:strVal val="hidden"/>
                                      </p:to>
                                    </p:set>
                                  </p:childTnLst>
                                </p:cTn>
                              </p:par>
                              <p:par>
                                <p:cTn id="82" presetID="10" presetClass="exit" presetSubtype="0" fill="hold" nodeType="withEffect">
                                  <p:stCondLst>
                                    <p:cond delay="0"/>
                                  </p:stCondLst>
                                  <p:childTnLst>
                                    <p:animEffect transition="out" filter="fade">
                                      <p:cBhvr>
                                        <p:cTn id="83" dur="500"/>
                                        <p:tgtEl>
                                          <p:spTgt spid="36"/>
                                        </p:tgtEl>
                                      </p:cBhvr>
                                    </p:animEffect>
                                    <p:set>
                                      <p:cBhvr>
                                        <p:cTn id="84" dur="1" fill="hold">
                                          <p:stCondLst>
                                            <p:cond delay="499"/>
                                          </p:stCondLst>
                                        </p:cTn>
                                        <p:tgtEl>
                                          <p:spTgt spid="36"/>
                                        </p:tgtEl>
                                        <p:attrNameLst>
                                          <p:attrName>style.visibility</p:attrName>
                                        </p:attrNameLst>
                                      </p:cBhvr>
                                      <p:to>
                                        <p:strVal val="hidden"/>
                                      </p:to>
                                    </p:set>
                                  </p:childTnLst>
                                </p:cTn>
                              </p:par>
                              <p:par>
                                <p:cTn id="85" presetID="10" presetClass="exit" presetSubtype="0" fill="hold" grpId="1" nodeType="withEffect">
                                  <p:stCondLst>
                                    <p:cond delay="0"/>
                                  </p:stCondLst>
                                  <p:childTnLst>
                                    <p:animEffect transition="out" filter="fade">
                                      <p:cBhvr>
                                        <p:cTn id="86" dur="500"/>
                                        <p:tgtEl>
                                          <p:spTgt spid="39"/>
                                        </p:tgtEl>
                                      </p:cBhvr>
                                    </p:animEffect>
                                    <p:set>
                                      <p:cBhvr>
                                        <p:cTn id="87" dur="1" fill="hold">
                                          <p:stCondLst>
                                            <p:cond delay="499"/>
                                          </p:stCondLst>
                                        </p:cTn>
                                        <p:tgtEl>
                                          <p:spTgt spid="3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P spid="30" grpId="0" animBg="1"/>
      <p:bldP spid="30" grpId="1" animBg="1"/>
      <p:bldP spid="31" grpId="0" animBg="1"/>
      <p:bldP spid="31" grpId="1" animBg="1"/>
      <p:bldP spid="32" grpId="0" animBg="1"/>
      <p:bldP spid="32" grpId="1" animBg="1"/>
      <p:bldP spid="33" grpId="0" animBg="1"/>
      <p:bldP spid="33" grpId="1" animBg="1"/>
      <p:bldP spid="35" grpId="0" animBg="1"/>
      <p:bldP spid="35" grpId="1" animBg="1"/>
      <p:bldP spid="38" grpId="0" animBg="1"/>
      <p:bldP spid="38" grpId="1" animBg="1"/>
      <p:bldP spid="39" grpId="0" animBg="1"/>
      <p:bldP spid="39" grpId="1" animBg="1"/>
      <p:bldP spid="40" grpId="0" animBg="1"/>
      <p:bldP spid="40" grpId="1"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5D7873A-F512-4AAA-A3DD-71BB7089EA11}"/>
              </a:ext>
            </a:extLst>
          </p:cNvPr>
          <p:cNvSpPr>
            <a:spLocks noGrp="1"/>
          </p:cNvSpPr>
          <p:nvPr>
            <p:ph type="title"/>
          </p:nvPr>
        </p:nvSpPr>
        <p:spPr>
          <a:xfrm>
            <a:off x="511629" y="181945"/>
            <a:ext cx="10515600" cy="1325563"/>
          </a:xfrm>
        </p:spPr>
        <p:txBody>
          <a:bodyPr/>
          <a:lstStyle/>
          <a:p>
            <a:r>
              <a:rPr lang="es-CO" dirty="0">
                <a:latin typeface="Montserrat" panose="00000500000000000000" pitchFamily="50" charset="0"/>
              </a:rPr>
              <a:t>INDICACIONES DE MONITORIZACIÓN ANTEPARTO</a:t>
            </a:r>
          </a:p>
        </p:txBody>
      </p:sp>
      <p:graphicFrame>
        <p:nvGraphicFramePr>
          <p:cNvPr id="5" name="Tabla 4"/>
          <p:cNvGraphicFramePr>
            <a:graphicFrameLocks noGrp="1"/>
          </p:cNvGraphicFramePr>
          <p:nvPr>
            <p:extLst>
              <p:ext uri="{D42A27DB-BD31-4B8C-83A1-F6EECF244321}">
                <p14:modId xmlns:p14="http://schemas.microsoft.com/office/powerpoint/2010/main" val="3700755069"/>
              </p:ext>
            </p:extLst>
          </p:nvPr>
        </p:nvGraphicFramePr>
        <p:xfrm>
          <a:off x="4905241" y="1809329"/>
          <a:ext cx="7079930" cy="4520034"/>
        </p:xfrm>
        <a:graphic>
          <a:graphicData uri="http://schemas.openxmlformats.org/drawingml/2006/table">
            <a:tbl>
              <a:tblPr firstRow="1" bandRow="1">
                <a:tableStyleId>{5C22544A-7EE6-4342-B048-85BDC9FD1C3A}</a:tableStyleId>
              </a:tblPr>
              <a:tblGrid>
                <a:gridCol w="3438824">
                  <a:extLst>
                    <a:ext uri="{9D8B030D-6E8A-4147-A177-3AD203B41FA5}">
                      <a16:colId xmlns:a16="http://schemas.microsoft.com/office/drawing/2014/main" val="20000"/>
                    </a:ext>
                  </a:extLst>
                </a:gridCol>
                <a:gridCol w="3641106">
                  <a:extLst>
                    <a:ext uri="{9D8B030D-6E8A-4147-A177-3AD203B41FA5}">
                      <a16:colId xmlns:a16="http://schemas.microsoft.com/office/drawing/2014/main" val="20001"/>
                    </a:ext>
                  </a:extLst>
                </a:gridCol>
              </a:tblGrid>
              <a:tr h="372339">
                <a:tc>
                  <a:txBody>
                    <a:bodyPr/>
                    <a:lstStyle/>
                    <a:p>
                      <a:endParaRPr lang="es-CO" sz="1800" dirty="0">
                        <a:latin typeface="Montserrat" panose="02000505000000020004"/>
                      </a:endParaRPr>
                    </a:p>
                  </a:txBody>
                  <a:tcPr>
                    <a:solidFill>
                      <a:srgbClr val="152B48"/>
                    </a:solidFill>
                  </a:tcPr>
                </a:tc>
                <a:tc>
                  <a:txBody>
                    <a:bodyPr/>
                    <a:lstStyle/>
                    <a:p>
                      <a:endParaRPr lang="es-CO" sz="1800" dirty="0">
                        <a:latin typeface="Montserrat" panose="02000505000000020004"/>
                      </a:endParaRPr>
                    </a:p>
                  </a:txBody>
                  <a:tcPr>
                    <a:solidFill>
                      <a:srgbClr val="152B48"/>
                    </a:solidFill>
                  </a:tcPr>
                </a:tc>
                <a:extLst>
                  <a:ext uri="{0D108BD9-81ED-4DB2-BD59-A6C34878D82A}">
                    <a16:rowId xmlns:a16="http://schemas.microsoft.com/office/drawing/2014/main" val="10000"/>
                  </a:ext>
                </a:extLst>
              </a:tr>
              <a:tr h="372339">
                <a:tc>
                  <a:txBody>
                    <a:bodyPr/>
                    <a:lstStyle/>
                    <a:p>
                      <a:r>
                        <a:rPr lang="es-CO" sz="1800" dirty="0">
                          <a:solidFill>
                            <a:srgbClr val="152B48"/>
                          </a:solidFill>
                          <a:latin typeface="Montserrat" panose="02000505000000020004"/>
                        </a:rPr>
                        <a:t>↓ Movimientos fetales.</a:t>
                      </a:r>
                    </a:p>
                  </a:txBody>
                  <a:tcPr/>
                </a:tc>
                <a:tc>
                  <a:txBody>
                    <a:bodyPr/>
                    <a:lstStyle/>
                    <a:p>
                      <a:r>
                        <a:rPr lang="es-CO" sz="1800" dirty="0">
                          <a:solidFill>
                            <a:srgbClr val="152B48"/>
                          </a:solidFill>
                          <a:latin typeface="Montserrat" panose="02000505000000020004"/>
                        </a:rPr>
                        <a:t>Alteraciones de ILA.</a:t>
                      </a:r>
                    </a:p>
                  </a:txBody>
                  <a:tcPr/>
                </a:tc>
                <a:extLst>
                  <a:ext uri="{0D108BD9-81ED-4DB2-BD59-A6C34878D82A}">
                    <a16:rowId xmlns:a16="http://schemas.microsoft.com/office/drawing/2014/main" val="10001"/>
                  </a:ext>
                </a:extLst>
              </a:tr>
              <a:tr h="372339">
                <a:tc>
                  <a:txBody>
                    <a:bodyPr/>
                    <a:lstStyle/>
                    <a:p>
                      <a:r>
                        <a:rPr lang="es-CO" sz="1800" dirty="0">
                          <a:solidFill>
                            <a:srgbClr val="152B48"/>
                          </a:solidFill>
                          <a:latin typeface="Montserrat" panose="02000505000000020004"/>
                        </a:rPr>
                        <a:t>RCIU.</a:t>
                      </a:r>
                    </a:p>
                  </a:txBody>
                  <a:tcPr/>
                </a:tc>
                <a:tc>
                  <a:txBody>
                    <a:bodyPr/>
                    <a:lstStyle/>
                    <a:p>
                      <a:r>
                        <a:rPr lang="es-CO" sz="1800" dirty="0">
                          <a:solidFill>
                            <a:srgbClr val="152B48"/>
                          </a:solidFill>
                          <a:latin typeface="Montserrat" panose="02000505000000020004"/>
                        </a:rPr>
                        <a:t>Postérmino.</a:t>
                      </a:r>
                    </a:p>
                  </a:txBody>
                  <a:tcPr/>
                </a:tc>
                <a:extLst>
                  <a:ext uri="{0D108BD9-81ED-4DB2-BD59-A6C34878D82A}">
                    <a16:rowId xmlns:a16="http://schemas.microsoft.com/office/drawing/2014/main" val="10002"/>
                  </a:ext>
                </a:extLst>
              </a:tr>
              <a:tr h="37233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CO" sz="1800" dirty="0">
                          <a:solidFill>
                            <a:srgbClr val="152B48"/>
                          </a:solidFill>
                          <a:latin typeface="Montserrat" panose="02000505000000020004"/>
                        </a:rPr>
                        <a:t>SPP.</a:t>
                      </a:r>
                    </a:p>
                  </a:txBody>
                  <a:tcPr/>
                </a:tc>
                <a:tc>
                  <a:txBody>
                    <a:bodyPr/>
                    <a:lstStyle/>
                    <a:p>
                      <a:r>
                        <a:rPr lang="es-CO" sz="1800" dirty="0">
                          <a:solidFill>
                            <a:srgbClr val="152B48"/>
                          </a:solidFill>
                          <a:latin typeface="Montserrat" panose="02000505000000020004"/>
                        </a:rPr>
                        <a:t>Muerte fetal previa.</a:t>
                      </a:r>
                    </a:p>
                  </a:txBody>
                  <a:tcPr/>
                </a:tc>
                <a:extLst>
                  <a:ext uri="{0D108BD9-81ED-4DB2-BD59-A6C34878D82A}">
                    <a16:rowId xmlns:a16="http://schemas.microsoft.com/office/drawing/2014/main" val="10003"/>
                  </a:ext>
                </a:extLst>
              </a:tr>
              <a:tr h="372339">
                <a:tc>
                  <a:txBody>
                    <a:bodyPr/>
                    <a:lstStyle/>
                    <a:p>
                      <a:r>
                        <a:rPr lang="es-CO" sz="1800" dirty="0">
                          <a:solidFill>
                            <a:srgbClr val="152B48"/>
                          </a:solidFill>
                          <a:latin typeface="Montserrat" panose="02000505000000020004"/>
                        </a:rPr>
                        <a:t>Embarazo múltiple.</a:t>
                      </a:r>
                    </a:p>
                  </a:txBody>
                  <a:tcPr/>
                </a:tc>
                <a:tc>
                  <a:txBody>
                    <a:bodyPr/>
                    <a:lstStyle/>
                    <a:p>
                      <a:r>
                        <a:rPr lang="es-CO" sz="1800" dirty="0">
                          <a:solidFill>
                            <a:srgbClr val="152B48"/>
                          </a:solidFill>
                          <a:latin typeface="Montserrat" panose="02000505000000020004"/>
                        </a:rPr>
                        <a:t>Isoinmunización.</a:t>
                      </a:r>
                    </a:p>
                  </a:txBody>
                  <a:tcPr/>
                </a:tc>
                <a:extLst>
                  <a:ext uri="{0D108BD9-81ED-4DB2-BD59-A6C34878D82A}">
                    <a16:rowId xmlns:a16="http://schemas.microsoft.com/office/drawing/2014/main" val="10004"/>
                  </a:ext>
                </a:extLst>
              </a:tr>
              <a:tr h="37233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CO" sz="1800" dirty="0">
                          <a:solidFill>
                            <a:srgbClr val="152B48"/>
                          </a:solidFill>
                          <a:latin typeface="Montserrat" panose="02000505000000020004"/>
                        </a:rPr>
                        <a:t>RPMO.</a:t>
                      </a:r>
                    </a:p>
                  </a:txBody>
                  <a:tcPr/>
                </a:tc>
                <a:tc>
                  <a:txBody>
                    <a:bodyPr/>
                    <a:lstStyle/>
                    <a:p>
                      <a:r>
                        <a:rPr lang="es-CO" sz="1800" dirty="0">
                          <a:solidFill>
                            <a:srgbClr val="152B48"/>
                          </a:solidFill>
                          <a:latin typeface="Montserrat" panose="02000505000000020004"/>
                        </a:rPr>
                        <a:t>Trauma materno.</a:t>
                      </a:r>
                    </a:p>
                  </a:txBody>
                  <a:tcPr/>
                </a:tc>
                <a:extLst>
                  <a:ext uri="{0D108BD9-81ED-4DB2-BD59-A6C34878D82A}">
                    <a16:rowId xmlns:a16="http://schemas.microsoft.com/office/drawing/2014/main" val="10005"/>
                  </a:ext>
                </a:extLst>
              </a:tr>
              <a:tr h="215992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CO" sz="1800" dirty="0">
                          <a:solidFill>
                            <a:srgbClr val="152B48"/>
                          </a:solidFill>
                          <a:latin typeface="Montserrat" panose="02000505000000020004"/>
                        </a:rPr>
                        <a:t>Otras:</a:t>
                      </a:r>
                      <a:r>
                        <a:rPr lang="es-CO" sz="1800" baseline="0" dirty="0">
                          <a:solidFill>
                            <a:srgbClr val="152B48"/>
                          </a:solidFill>
                          <a:latin typeface="Montserrat" panose="02000505000000020004"/>
                        </a:rPr>
                        <a:t> </a:t>
                      </a:r>
                      <a:r>
                        <a:rPr lang="es-CO" sz="1800" b="0" i="0" u="none" strike="noStrike" kern="1200" baseline="0" dirty="0">
                          <a:solidFill>
                            <a:srgbClr val="152B48"/>
                          </a:solidFill>
                          <a:effectLst/>
                          <a:latin typeface="Montserrat" panose="02000505000000020004"/>
                          <a:ea typeface="+mn-ea"/>
                          <a:cs typeface="+mn-cs"/>
                        </a:rPr>
                        <a:t>e</a:t>
                      </a:r>
                      <a:r>
                        <a:rPr lang="es-CO" sz="1800" b="0" i="0" u="none" strike="noStrike" kern="1200" dirty="0">
                          <a:solidFill>
                            <a:srgbClr val="152B48"/>
                          </a:solidFill>
                          <a:effectLst/>
                          <a:latin typeface="Montserrat" panose="02000505000000020004"/>
                          <a:ea typeface="+mn-ea"/>
                          <a:cs typeface="+mn-cs"/>
                        </a:rPr>
                        <a:t>dad materna avanzada, obesidad, anomalías estructurales fetales,</a:t>
                      </a:r>
                      <a:r>
                        <a:rPr lang="es-CO" sz="1800" b="0" i="0" u="none" strike="noStrike" kern="1200" baseline="0" dirty="0">
                          <a:solidFill>
                            <a:srgbClr val="152B48"/>
                          </a:solidFill>
                          <a:effectLst/>
                          <a:latin typeface="Montserrat" panose="02000505000000020004"/>
                          <a:ea typeface="+mn-ea"/>
                          <a:cs typeface="+mn-cs"/>
                        </a:rPr>
                        <a:t> </a:t>
                      </a:r>
                      <a:r>
                        <a:rPr lang="es-CO" sz="1800" b="0" i="0" u="none" strike="noStrike" kern="1200" dirty="0">
                          <a:solidFill>
                            <a:srgbClr val="152B48"/>
                          </a:solidFill>
                          <a:effectLst/>
                          <a:latin typeface="Montserrat" panose="02000505000000020004"/>
                          <a:ea typeface="+mn-ea"/>
                          <a:cs typeface="+mn-cs"/>
                        </a:rPr>
                        <a:t>anormalidad en las pruebas de tamizaje genético,</a:t>
                      </a:r>
                      <a:r>
                        <a:rPr lang="es-CO" sz="1800" b="0" i="0" u="none" strike="noStrike" kern="1200" baseline="0" dirty="0">
                          <a:solidFill>
                            <a:srgbClr val="152B48"/>
                          </a:solidFill>
                          <a:effectLst/>
                          <a:latin typeface="Montserrat" panose="02000505000000020004"/>
                          <a:ea typeface="+mn-ea"/>
                          <a:cs typeface="+mn-cs"/>
                        </a:rPr>
                        <a:t> y s</a:t>
                      </a:r>
                      <a:r>
                        <a:rPr lang="es-CO" sz="1800" b="0" i="0" u="none" strike="noStrike" kern="1200" dirty="0">
                          <a:solidFill>
                            <a:srgbClr val="152B48"/>
                          </a:solidFill>
                          <a:effectLst/>
                          <a:latin typeface="Montserrat" panose="02000505000000020004"/>
                          <a:ea typeface="+mn-ea"/>
                          <a:cs typeface="+mn-cs"/>
                        </a:rPr>
                        <a:t>angrado</a:t>
                      </a:r>
                      <a:r>
                        <a:rPr lang="es-CO" sz="1800" dirty="0">
                          <a:solidFill>
                            <a:srgbClr val="152B48"/>
                          </a:solidFill>
                          <a:latin typeface="Montserrat" panose="02000505000000020004"/>
                        </a:rPr>
                        <a:t> vaginal inexplicado.</a:t>
                      </a:r>
                    </a:p>
                    <a:p>
                      <a:pPr marL="0" marR="0" indent="0" algn="l" defTabSz="914400" rtl="0" eaLnBrk="1" fontAlgn="auto" latinLnBrk="0" hangingPunct="1">
                        <a:lnSpc>
                          <a:spcPct val="100000"/>
                        </a:lnSpc>
                        <a:spcBef>
                          <a:spcPts val="0"/>
                        </a:spcBef>
                        <a:spcAft>
                          <a:spcPts val="0"/>
                        </a:spcAft>
                        <a:buClrTx/>
                        <a:buSzTx/>
                        <a:buFontTx/>
                        <a:buNone/>
                        <a:tabLst/>
                        <a:defRPr/>
                      </a:pPr>
                      <a:endParaRPr lang="es-CO" sz="1800" dirty="0">
                        <a:solidFill>
                          <a:srgbClr val="152B48"/>
                        </a:solidFill>
                        <a:latin typeface="Montserrat" panose="02000505000000020004"/>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CO" sz="1800" dirty="0">
                          <a:solidFill>
                            <a:srgbClr val="152B48"/>
                          </a:solidFill>
                          <a:latin typeface="Montserrat" panose="02000505000000020004"/>
                        </a:rPr>
                        <a:t>Enfermedad materna: HTA, disfunción tiroidea, DM, SAF, epilepsia, enfermedad renal, LES).</a:t>
                      </a:r>
                    </a:p>
                    <a:p>
                      <a:endParaRPr lang="es-CO" sz="1800" dirty="0">
                        <a:solidFill>
                          <a:srgbClr val="152B48"/>
                        </a:solidFill>
                        <a:latin typeface="Montserrat" panose="02000505000000020004"/>
                      </a:endParaRPr>
                    </a:p>
                  </a:txBody>
                  <a:tcP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154631361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34 CuadroTexto"/>
          <p:cNvSpPr txBox="1"/>
          <p:nvPr/>
        </p:nvSpPr>
        <p:spPr>
          <a:xfrm>
            <a:off x="5711990" y="3912477"/>
            <a:ext cx="2042083" cy="707886"/>
          </a:xfrm>
          <a:prstGeom prst="rect">
            <a:avLst/>
          </a:prstGeom>
          <a:noFill/>
          <a:ln w="25400">
            <a:solidFill>
              <a:srgbClr val="00AAA7"/>
            </a:solidFill>
          </a:ln>
        </p:spPr>
        <p:txBody>
          <a:bodyPr wrap="square" rtlCol="0">
            <a:spAutoFit/>
          </a:bodyPr>
          <a:lstStyle/>
          <a:p>
            <a:pPr algn="ctr"/>
            <a:r>
              <a:rPr lang="es-CO" sz="2000" dirty="0">
                <a:solidFill>
                  <a:srgbClr val="152B48"/>
                </a:solidFill>
                <a:latin typeface="Montserrat" pitchFamily="2" charset="77"/>
              </a:rPr>
              <a:t>Vigilancia continua</a:t>
            </a:r>
          </a:p>
        </p:txBody>
      </p:sp>
      <p:sp>
        <p:nvSpPr>
          <p:cNvPr id="7" name="5 CuadroTexto"/>
          <p:cNvSpPr txBox="1"/>
          <p:nvPr/>
        </p:nvSpPr>
        <p:spPr>
          <a:xfrm>
            <a:off x="2210522" y="577418"/>
            <a:ext cx="2357915" cy="400110"/>
          </a:xfrm>
          <a:prstGeom prst="rect">
            <a:avLst/>
          </a:prstGeom>
          <a:solidFill>
            <a:srgbClr val="152B48">
              <a:alpha val="27000"/>
            </a:srgbClr>
          </a:solidFill>
          <a:ln w="25400">
            <a:solidFill>
              <a:srgbClr val="152B48"/>
            </a:solidFill>
          </a:ln>
        </p:spPr>
        <p:txBody>
          <a:bodyPr wrap="square" rtlCol="0">
            <a:spAutoFit/>
          </a:bodyPr>
          <a:lstStyle/>
          <a:p>
            <a:pPr algn="ctr"/>
            <a:r>
              <a:rPr lang="es-CO" sz="2000" dirty="0">
                <a:solidFill>
                  <a:srgbClr val="152B48"/>
                </a:solidFill>
                <a:latin typeface="Montserrat" pitchFamily="2" charset="77"/>
              </a:rPr>
              <a:t>CATEGORÍA II</a:t>
            </a:r>
          </a:p>
        </p:txBody>
      </p:sp>
      <p:sp>
        <p:nvSpPr>
          <p:cNvPr id="8" name="13 CuadroTexto"/>
          <p:cNvSpPr txBox="1"/>
          <p:nvPr/>
        </p:nvSpPr>
        <p:spPr>
          <a:xfrm>
            <a:off x="2273206" y="3388289"/>
            <a:ext cx="2972949" cy="400110"/>
          </a:xfrm>
          <a:prstGeom prst="rect">
            <a:avLst/>
          </a:prstGeom>
          <a:noFill/>
          <a:ln w="25400">
            <a:solidFill>
              <a:srgbClr val="00AAA7"/>
            </a:solidFill>
          </a:ln>
        </p:spPr>
        <p:txBody>
          <a:bodyPr wrap="square" rtlCol="0">
            <a:spAutoFit/>
          </a:bodyPr>
          <a:lstStyle/>
          <a:p>
            <a:pPr algn="ctr"/>
            <a:r>
              <a:rPr lang="es-CO" sz="2000" dirty="0">
                <a:solidFill>
                  <a:srgbClr val="152B48"/>
                </a:solidFill>
                <a:latin typeface="Montserrat" pitchFamily="2" charset="77"/>
              </a:rPr>
              <a:t>Reanimación in útero</a:t>
            </a:r>
          </a:p>
        </p:txBody>
      </p:sp>
      <p:sp>
        <p:nvSpPr>
          <p:cNvPr id="9" name="33 CuadroTexto"/>
          <p:cNvSpPr txBox="1"/>
          <p:nvPr/>
        </p:nvSpPr>
        <p:spPr>
          <a:xfrm>
            <a:off x="7426204" y="607817"/>
            <a:ext cx="1570169" cy="400110"/>
          </a:xfrm>
          <a:prstGeom prst="rect">
            <a:avLst/>
          </a:prstGeom>
          <a:noFill/>
          <a:ln w="25400">
            <a:solidFill>
              <a:srgbClr val="00AAA7"/>
            </a:solidFill>
          </a:ln>
        </p:spPr>
        <p:txBody>
          <a:bodyPr wrap="square" rtlCol="0">
            <a:spAutoFit/>
          </a:bodyPr>
          <a:lstStyle/>
          <a:p>
            <a:pPr algn="ctr"/>
            <a:r>
              <a:rPr lang="es-CO" sz="2000" dirty="0">
                <a:solidFill>
                  <a:srgbClr val="152B48"/>
                </a:solidFill>
                <a:latin typeface="Montserrat" pitchFamily="2" charset="77"/>
              </a:rPr>
              <a:t>Contexto</a:t>
            </a:r>
          </a:p>
        </p:txBody>
      </p:sp>
      <p:sp>
        <p:nvSpPr>
          <p:cNvPr id="10" name="2 CuadroTexto"/>
          <p:cNvSpPr txBox="1"/>
          <p:nvPr/>
        </p:nvSpPr>
        <p:spPr>
          <a:xfrm>
            <a:off x="9658182" y="165216"/>
            <a:ext cx="2511096" cy="1323439"/>
          </a:xfrm>
          <a:prstGeom prst="rect">
            <a:avLst/>
          </a:prstGeom>
          <a:noFill/>
          <a:ln>
            <a:noFill/>
          </a:ln>
        </p:spPr>
        <p:txBody>
          <a:bodyPr wrap="square" rtlCol="0">
            <a:spAutoFit/>
          </a:bodyPr>
          <a:lstStyle/>
          <a:p>
            <a:r>
              <a:rPr lang="es-CO" sz="2000" dirty="0">
                <a:solidFill>
                  <a:srgbClr val="152B48"/>
                </a:solidFill>
                <a:latin typeface="Montserrat" pitchFamily="2" charset="77"/>
              </a:rPr>
              <a:t>¿Abrupcio?</a:t>
            </a:r>
          </a:p>
          <a:p>
            <a:r>
              <a:rPr lang="es-CO" sz="2000" dirty="0">
                <a:solidFill>
                  <a:srgbClr val="152B48"/>
                </a:solidFill>
                <a:latin typeface="Montserrat" pitchFamily="2" charset="77"/>
              </a:rPr>
              <a:t>Edad gestacional.</a:t>
            </a:r>
          </a:p>
          <a:p>
            <a:r>
              <a:rPr lang="es-CO" sz="2000" dirty="0">
                <a:solidFill>
                  <a:srgbClr val="152B48"/>
                </a:solidFill>
                <a:latin typeface="Montserrat" pitchFamily="2" charset="77"/>
              </a:rPr>
              <a:t>RCIU.</a:t>
            </a:r>
          </a:p>
          <a:p>
            <a:r>
              <a:rPr lang="es-CO" sz="2000" dirty="0">
                <a:solidFill>
                  <a:srgbClr val="152B48"/>
                </a:solidFill>
                <a:latin typeface="Montserrat" pitchFamily="2" charset="77"/>
              </a:rPr>
              <a:t>Progreso del TP.</a:t>
            </a:r>
          </a:p>
        </p:txBody>
      </p:sp>
      <p:sp>
        <p:nvSpPr>
          <p:cNvPr id="11" name="3 Abrir llave"/>
          <p:cNvSpPr/>
          <p:nvPr/>
        </p:nvSpPr>
        <p:spPr>
          <a:xfrm>
            <a:off x="9311520" y="138227"/>
            <a:ext cx="346662" cy="1323439"/>
          </a:xfrm>
          <a:prstGeom prst="leftBrace">
            <a:avLst/>
          </a:prstGeom>
          <a:ln>
            <a:solidFill>
              <a:srgbClr val="00AAA7"/>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s-CO" sz="2000"/>
          </a:p>
        </p:txBody>
      </p:sp>
      <p:sp>
        <p:nvSpPr>
          <p:cNvPr id="12" name="35 CuadroTexto"/>
          <p:cNvSpPr txBox="1"/>
          <p:nvPr/>
        </p:nvSpPr>
        <p:spPr>
          <a:xfrm>
            <a:off x="8176545" y="3767187"/>
            <a:ext cx="1641787" cy="400110"/>
          </a:xfrm>
          <a:prstGeom prst="rect">
            <a:avLst/>
          </a:prstGeom>
          <a:noFill/>
          <a:ln w="25400">
            <a:solidFill>
              <a:srgbClr val="00AAA7"/>
            </a:solidFill>
          </a:ln>
        </p:spPr>
        <p:txBody>
          <a:bodyPr wrap="square" rtlCol="0">
            <a:spAutoFit/>
          </a:bodyPr>
          <a:lstStyle/>
          <a:p>
            <a:pPr algn="ctr"/>
            <a:r>
              <a:rPr lang="es-CO" sz="2000" dirty="0">
                <a:solidFill>
                  <a:srgbClr val="152B48"/>
                </a:solidFill>
                <a:latin typeface="Montserrat" pitchFamily="2" charset="77"/>
              </a:rPr>
              <a:t>Categoría I.</a:t>
            </a:r>
          </a:p>
        </p:txBody>
      </p:sp>
      <p:sp>
        <p:nvSpPr>
          <p:cNvPr id="13" name="36 CuadroTexto"/>
          <p:cNvSpPr txBox="1"/>
          <p:nvPr/>
        </p:nvSpPr>
        <p:spPr>
          <a:xfrm>
            <a:off x="8171285" y="4392567"/>
            <a:ext cx="1641787" cy="707886"/>
          </a:xfrm>
          <a:prstGeom prst="rect">
            <a:avLst/>
          </a:prstGeom>
          <a:noFill/>
          <a:ln w="25400">
            <a:solidFill>
              <a:srgbClr val="00AAA7"/>
            </a:solidFill>
          </a:ln>
        </p:spPr>
        <p:txBody>
          <a:bodyPr wrap="square" rtlCol="0">
            <a:spAutoFit/>
          </a:bodyPr>
          <a:lstStyle/>
          <a:p>
            <a:pPr algn="ctr"/>
            <a:r>
              <a:rPr lang="es-CO" sz="2000" dirty="0">
                <a:solidFill>
                  <a:srgbClr val="152B48"/>
                </a:solidFill>
                <a:latin typeface="Montserrat" pitchFamily="2" charset="77"/>
              </a:rPr>
              <a:t>Categoría III.</a:t>
            </a:r>
          </a:p>
        </p:txBody>
      </p:sp>
      <p:sp>
        <p:nvSpPr>
          <p:cNvPr id="14" name="37 CuadroTexto"/>
          <p:cNvSpPr txBox="1"/>
          <p:nvPr/>
        </p:nvSpPr>
        <p:spPr>
          <a:xfrm>
            <a:off x="5431417" y="1461666"/>
            <a:ext cx="1570169" cy="400110"/>
          </a:xfrm>
          <a:prstGeom prst="rect">
            <a:avLst/>
          </a:prstGeom>
          <a:noFill/>
          <a:ln w="25400">
            <a:solidFill>
              <a:srgbClr val="00AAA7"/>
            </a:solidFill>
          </a:ln>
        </p:spPr>
        <p:txBody>
          <a:bodyPr wrap="square" rtlCol="0">
            <a:spAutoFit/>
          </a:bodyPr>
          <a:lstStyle/>
          <a:p>
            <a:pPr algn="ctr"/>
            <a:r>
              <a:rPr lang="es-CO" sz="2000" dirty="0">
                <a:solidFill>
                  <a:srgbClr val="152B48"/>
                </a:solidFill>
                <a:latin typeface="Montserrat" pitchFamily="2" charset="77"/>
              </a:rPr>
              <a:t>Estimular</a:t>
            </a:r>
          </a:p>
        </p:txBody>
      </p:sp>
      <p:pic>
        <p:nvPicPr>
          <p:cNvPr id="15" name="Picture 3"/>
          <p:cNvPicPr>
            <a:picLocks noChangeAspect="1" noChangeArrowheads="1"/>
          </p:cNvPicPr>
          <p:nvPr/>
        </p:nvPicPr>
        <p:blipFill rotWithShape="1">
          <a:blip r:embed="rId3" cstate="email">
            <a:extLst>
              <a:ext uri="{28A0092B-C50C-407E-A947-70E740481C1C}">
                <a14:useLocalDpi xmlns:a14="http://schemas.microsoft.com/office/drawing/2010/main"/>
              </a:ext>
            </a:extLst>
          </a:blip>
          <a:srcRect/>
          <a:stretch/>
        </p:blipFill>
        <p:spPr bwMode="auto">
          <a:xfrm>
            <a:off x="5725668" y="3927382"/>
            <a:ext cx="342661" cy="5999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6" name="38 CuadroTexto"/>
          <p:cNvSpPr txBox="1"/>
          <p:nvPr/>
        </p:nvSpPr>
        <p:spPr>
          <a:xfrm>
            <a:off x="7249107" y="1596506"/>
            <a:ext cx="2062405" cy="1015663"/>
          </a:xfrm>
          <a:prstGeom prst="rect">
            <a:avLst/>
          </a:prstGeom>
          <a:noFill/>
          <a:ln w="12700">
            <a:solidFill>
              <a:srgbClr val="00AAA7"/>
            </a:solidFill>
            <a:prstDash val="sysDash"/>
          </a:ln>
        </p:spPr>
        <p:txBody>
          <a:bodyPr wrap="square" rtlCol="0">
            <a:spAutoFit/>
          </a:bodyPr>
          <a:lstStyle/>
          <a:p>
            <a:pPr algn="ctr"/>
            <a:r>
              <a:rPr lang="es-ES_tradnl" sz="2000" dirty="0">
                <a:solidFill>
                  <a:srgbClr val="152B48"/>
                </a:solidFill>
                <a:latin typeface="Montserrat" pitchFamily="2" charset="77"/>
              </a:rPr>
              <a:t>Aceleraciones  </a:t>
            </a:r>
            <a:r>
              <a:rPr lang="es-ES_tradnl" sz="2000" dirty="0">
                <a:solidFill>
                  <a:srgbClr val="152B48"/>
                </a:solidFill>
                <a:latin typeface="Montserrat" pitchFamily="2" charset="77"/>
                <a:sym typeface="Wingdings" pitchFamily="2" charset="2"/>
              </a:rPr>
              <a:t> </a:t>
            </a:r>
            <a:r>
              <a:rPr lang="es-ES_tradnl" sz="2000" dirty="0">
                <a:solidFill>
                  <a:srgbClr val="152B48"/>
                </a:solidFill>
                <a:latin typeface="Montserrat" pitchFamily="2" charset="77"/>
              </a:rPr>
              <a:t>ácido-base: normal.</a:t>
            </a:r>
            <a:endParaRPr lang="es-CO" sz="2000" dirty="0">
              <a:solidFill>
                <a:srgbClr val="152B48"/>
              </a:solidFill>
              <a:latin typeface="Montserrat" pitchFamily="2" charset="77"/>
            </a:endParaRPr>
          </a:p>
        </p:txBody>
      </p:sp>
      <p:sp>
        <p:nvSpPr>
          <p:cNvPr id="17" name="39 CuadroTexto"/>
          <p:cNvSpPr txBox="1"/>
          <p:nvPr/>
        </p:nvSpPr>
        <p:spPr>
          <a:xfrm>
            <a:off x="10154916" y="2196411"/>
            <a:ext cx="1815208" cy="1015663"/>
          </a:xfrm>
          <a:prstGeom prst="rect">
            <a:avLst/>
          </a:prstGeom>
          <a:noFill/>
          <a:ln w="12700">
            <a:solidFill>
              <a:srgbClr val="00AAA7"/>
            </a:solidFill>
            <a:prstDash val="sysDash"/>
          </a:ln>
        </p:spPr>
        <p:txBody>
          <a:bodyPr wrap="square" rtlCol="0">
            <a:spAutoFit/>
          </a:bodyPr>
          <a:lstStyle/>
          <a:p>
            <a:pPr algn="ctr"/>
            <a:r>
              <a:rPr lang="es-ES_tradnl" sz="2000" dirty="0">
                <a:solidFill>
                  <a:srgbClr val="152B48"/>
                </a:solidFill>
                <a:latin typeface="Montserrat" pitchFamily="2" charset="77"/>
              </a:rPr>
              <a:t>Parto rápido es innecesario.</a:t>
            </a:r>
            <a:endParaRPr lang="es-CO" sz="2000" dirty="0">
              <a:solidFill>
                <a:srgbClr val="152B48"/>
              </a:solidFill>
              <a:latin typeface="Montserrat" pitchFamily="2" charset="77"/>
            </a:endParaRPr>
          </a:p>
        </p:txBody>
      </p:sp>
      <p:sp>
        <p:nvSpPr>
          <p:cNvPr id="18" name="40 CuadroTexto"/>
          <p:cNvSpPr txBox="1"/>
          <p:nvPr/>
        </p:nvSpPr>
        <p:spPr>
          <a:xfrm>
            <a:off x="4022153" y="2352072"/>
            <a:ext cx="1570169" cy="707886"/>
          </a:xfrm>
          <a:prstGeom prst="rect">
            <a:avLst/>
          </a:prstGeom>
          <a:noFill/>
          <a:ln w="25400">
            <a:solidFill>
              <a:srgbClr val="00AAA7"/>
            </a:solidFill>
          </a:ln>
        </p:spPr>
        <p:txBody>
          <a:bodyPr wrap="square" rtlCol="0">
            <a:spAutoFit/>
          </a:bodyPr>
          <a:lstStyle/>
          <a:p>
            <a:pPr algn="ctr"/>
            <a:r>
              <a:rPr lang="es-CO" sz="2000" dirty="0">
                <a:solidFill>
                  <a:srgbClr val="152B48"/>
                </a:solidFill>
                <a:latin typeface="Montserrat" pitchFamily="2" charset="77"/>
              </a:rPr>
              <a:t>Toma de muestras</a:t>
            </a:r>
          </a:p>
        </p:txBody>
      </p:sp>
      <p:sp>
        <p:nvSpPr>
          <p:cNvPr id="19" name="41 CuadroTexto"/>
          <p:cNvSpPr txBox="1"/>
          <p:nvPr/>
        </p:nvSpPr>
        <p:spPr>
          <a:xfrm>
            <a:off x="5952659" y="2858131"/>
            <a:ext cx="1758051" cy="707886"/>
          </a:xfrm>
          <a:prstGeom prst="rect">
            <a:avLst/>
          </a:prstGeom>
          <a:noFill/>
          <a:ln w="12700">
            <a:solidFill>
              <a:srgbClr val="00AAA7"/>
            </a:solidFill>
            <a:prstDash val="sysDash"/>
          </a:ln>
        </p:spPr>
        <p:txBody>
          <a:bodyPr wrap="square" rtlCol="0">
            <a:spAutoFit/>
          </a:bodyPr>
          <a:lstStyle/>
          <a:p>
            <a:pPr algn="ctr"/>
            <a:r>
              <a:rPr lang="es-ES_tradnl" sz="2000" dirty="0">
                <a:latin typeface="Montserrat" pitchFamily="2" charset="77"/>
              </a:rPr>
              <a:t>Cuero cabelludo.</a:t>
            </a:r>
            <a:endParaRPr lang="es-CO" sz="2000" dirty="0">
              <a:latin typeface="Montserrat" pitchFamily="2" charset="77"/>
            </a:endParaRPr>
          </a:p>
        </p:txBody>
      </p:sp>
      <p:cxnSp>
        <p:nvCxnSpPr>
          <p:cNvPr id="20" name="7 Conector recto de flecha"/>
          <p:cNvCxnSpPr>
            <a:cxnSpLocks/>
            <a:stCxn id="7" idx="3"/>
            <a:endCxn id="9" idx="1"/>
          </p:cNvCxnSpPr>
          <p:nvPr/>
        </p:nvCxnSpPr>
        <p:spPr>
          <a:xfrm>
            <a:off x="4568437" y="777473"/>
            <a:ext cx="2857767" cy="30399"/>
          </a:xfrm>
          <a:prstGeom prst="straightConnector1">
            <a:avLst/>
          </a:prstGeom>
          <a:ln>
            <a:solidFill>
              <a:srgbClr val="00AAA7"/>
            </a:solidFill>
            <a:tailEnd type="arrow"/>
          </a:ln>
        </p:spPr>
        <p:style>
          <a:lnRef idx="1">
            <a:schemeClr val="accent1"/>
          </a:lnRef>
          <a:fillRef idx="0">
            <a:schemeClr val="accent1"/>
          </a:fillRef>
          <a:effectRef idx="0">
            <a:schemeClr val="accent1"/>
          </a:effectRef>
          <a:fontRef idx="minor">
            <a:schemeClr val="tx1"/>
          </a:fontRef>
        </p:style>
      </p:cxnSp>
      <p:cxnSp>
        <p:nvCxnSpPr>
          <p:cNvPr id="21" name="9 Conector recto de flecha"/>
          <p:cNvCxnSpPr>
            <a:cxnSpLocks/>
            <a:endCxn id="14" idx="1"/>
          </p:cNvCxnSpPr>
          <p:nvPr/>
        </p:nvCxnSpPr>
        <p:spPr>
          <a:xfrm>
            <a:off x="4007216" y="1646332"/>
            <a:ext cx="1424201" cy="15389"/>
          </a:xfrm>
          <a:prstGeom prst="straightConnector1">
            <a:avLst/>
          </a:prstGeom>
          <a:ln>
            <a:solidFill>
              <a:srgbClr val="00AAA7"/>
            </a:solidFill>
            <a:tailEnd type="arrow"/>
          </a:ln>
        </p:spPr>
        <p:style>
          <a:lnRef idx="1">
            <a:schemeClr val="accent1"/>
          </a:lnRef>
          <a:fillRef idx="0">
            <a:schemeClr val="accent1"/>
          </a:fillRef>
          <a:effectRef idx="0">
            <a:schemeClr val="accent1"/>
          </a:effectRef>
          <a:fontRef idx="minor">
            <a:schemeClr val="tx1"/>
          </a:fontRef>
        </p:style>
      </p:cxnSp>
      <p:cxnSp>
        <p:nvCxnSpPr>
          <p:cNvPr id="22" name="11 Conector recto de flecha"/>
          <p:cNvCxnSpPr/>
          <p:nvPr/>
        </p:nvCxnSpPr>
        <p:spPr>
          <a:xfrm>
            <a:off x="3512146" y="2788595"/>
            <a:ext cx="495070" cy="0"/>
          </a:xfrm>
          <a:prstGeom prst="straightConnector1">
            <a:avLst/>
          </a:prstGeom>
          <a:ln>
            <a:solidFill>
              <a:srgbClr val="00AAA7"/>
            </a:solidFill>
            <a:tailEnd type="arrow"/>
          </a:ln>
        </p:spPr>
        <p:style>
          <a:lnRef idx="1">
            <a:schemeClr val="accent1"/>
          </a:lnRef>
          <a:fillRef idx="0">
            <a:schemeClr val="accent1"/>
          </a:fillRef>
          <a:effectRef idx="0">
            <a:schemeClr val="accent1"/>
          </a:effectRef>
          <a:fontRef idx="minor">
            <a:schemeClr val="tx1"/>
          </a:fontRef>
        </p:style>
      </p:cxnSp>
      <p:cxnSp>
        <p:nvCxnSpPr>
          <p:cNvPr id="23" name="44 Conector recto"/>
          <p:cNvCxnSpPr/>
          <p:nvPr/>
        </p:nvCxnSpPr>
        <p:spPr>
          <a:xfrm flipV="1">
            <a:off x="3512146" y="1023317"/>
            <a:ext cx="0" cy="1765279"/>
          </a:xfrm>
          <a:prstGeom prst="line">
            <a:avLst/>
          </a:prstGeom>
          <a:ln>
            <a:solidFill>
              <a:srgbClr val="00AAA7"/>
            </a:solidFill>
          </a:ln>
        </p:spPr>
        <p:style>
          <a:lnRef idx="1">
            <a:schemeClr val="accent1"/>
          </a:lnRef>
          <a:fillRef idx="0">
            <a:schemeClr val="accent1"/>
          </a:fillRef>
          <a:effectRef idx="0">
            <a:schemeClr val="accent1"/>
          </a:effectRef>
          <a:fontRef idx="minor">
            <a:schemeClr val="tx1"/>
          </a:fontRef>
        </p:style>
      </p:cxnSp>
      <p:cxnSp>
        <p:nvCxnSpPr>
          <p:cNvPr id="24" name="46 Conector recto"/>
          <p:cNvCxnSpPr/>
          <p:nvPr/>
        </p:nvCxnSpPr>
        <p:spPr>
          <a:xfrm flipV="1">
            <a:off x="4007216" y="1023316"/>
            <a:ext cx="0" cy="623016"/>
          </a:xfrm>
          <a:prstGeom prst="line">
            <a:avLst/>
          </a:prstGeom>
          <a:ln>
            <a:solidFill>
              <a:srgbClr val="00AAA7"/>
            </a:solidFill>
          </a:ln>
        </p:spPr>
        <p:style>
          <a:lnRef idx="1">
            <a:schemeClr val="accent1"/>
          </a:lnRef>
          <a:fillRef idx="0">
            <a:schemeClr val="accent1"/>
          </a:fillRef>
          <a:effectRef idx="0">
            <a:schemeClr val="accent1"/>
          </a:effectRef>
          <a:fontRef idx="minor">
            <a:schemeClr val="tx1"/>
          </a:fontRef>
        </p:style>
      </p:cxnSp>
      <p:cxnSp>
        <p:nvCxnSpPr>
          <p:cNvPr id="25" name="48 Conector recto"/>
          <p:cNvCxnSpPr>
            <a:cxnSpLocks/>
            <a:stCxn id="14" idx="2"/>
            <a:endCxn id="16" idx="1"/>
          </p:cNvCxnSpPr>
          <p:nvPr/>
        </p:nvCxnSpPr>
        <p:spPr>
          <a:xfrm>
            <a:off x="6216502" y="1861776"/>
            <a:ext cx="1032605" cy="242562"/>
          </a:xfrm>
          <a:prstGeom prst="line">
            <a:avLst/>
          </a:prstGeom>
          <a:ln>
            <a:solidFill>
              <a:srgbClr val="00AAA7"/>
            </a:solidFill>
          </a:ln>
        </p:spPr>
        <p:style>
          <a:lnRef idx="1">
            <a:schemeClr val="accent1"/>
          </a:lnRef>
          <a:fillRef idx="0">
            <a:schemeClr val="accent1"/>
          </a:fillRef>
          <a:effectRef idx="0">
            <a:schemeClr val="accent1"/>
          </a:effectRef>
          <a:fontRef idx="minor">
            <a:schemeClr val="tx1"/>
          </a:fontRef>
        </p:style>
      </p:cxnSp>
      <p:cxnSp>
        <p:nvCxnSpPr>
          <p:cNvPr id="26" name="50 Conector recto"/>
          <p:cNvCxnSpPr>
            <a:cxnSpLocks/>
            <a:stCxn id="18" idx="3"/>
            <a:endCxn id="19" idx="1"/>
          </p:cNvCxnSpPr>
          <p:nvPr/>
        </p:nvCxnSpPr>
        <p:spPr>
          <a:xfrm>
            <a:off x="5592322" y="2706015"/>
            <a:ext cx="360337" cy="506059"/>
          </a:xfrm>
          <a:prstGeom prst="line">
            <a:avLst/>
          </a:prstGeom>
          <a:ln>
            <a:solidFill>
              <a:srgbClr val="00AAA7"/>
            </a:solidFill>
          </a:ln>
        </p:spPr>
        <p:style>
          <a:lnRef idx="1">
            <a:schemeClr val="accent1"/>
          </a:lnRef>
          <a:fillRef idx="0">
            <a:schemeClr val="accent1"/>
          </a:fillRef>
          <a:effectRef idx="0">
            <a:schemeClr val="accent1"/>
          </a:effectRef>
          <a:fontRef idx="minor">
            <a:schemeClr val="tx1"/>
          </a:fontRef>
        </p:style>
      </p:cxnSp>
      <p:cxnSp>
        <p:nvCxnSpPr>
          <p:cNvPr id="27" name="52 Conector recto"/>
          <p:cNvCxnSpPr>
            <a:cxnSpLocks/>
            <a:stCxn id="16" idx="3"/>
            <a:endCxn id="17" idx="1"/>
          </p:cNvCxnSpPr>
          <p:nvPr/>
        </p:nvCxnSpPr>
        <p:spPr>
          <a:xfrm>
            <a:off x="9311512" y="2104338"/>
            <a:ext cx="843404" cy="599905"/>
          </a:xfrm>
          <a:prstGeom prst="line">
            <a:avLst/>
          </a:prstGeom>
          <a:ln>
            <a:solidFill>
              <a:srgbClr val="00AAA7"/>
            </a:solidFill>
          </a:ln>
        </p:spPr>
        <p:style>
          <a:lnRef idx="1">
            <a:schemeClr val="accent1"/>
          </a:lnRef>
          <a:fillRef idx="0">
            <a:schemeClr val="accent1"/>
          </a:fillRef>
          <a:effectRef idx="0">
            <a:schemeClr val="accent1"/>
          </a:effectRef>
          <a:fontRef idx="minor">
            <a:schemeClr val="tx1"/>
          </a:fontRef>
        </p:style>
      </p:cxnSp>
      <p:cxnSp>
        <p:nvCxnSpPr>
          <p:cNvPr id="28" name="54 Conector recto"/>
          <p:cNvCxnSpPr>
            <a:cxnSpLocks/>
          </p:cNvCxnSpPr>
          <p:nvPr/>
        </p:nvCxnSpPr>
        <p:spPr>
          <a:xfrm>
            <a:off x="2960353" y="1023316"/>
            <a:ext cx="0" cy="2364973"/>
          </a:xfrm>
          <a:prstGeom prst="line">
            <a:avLst/>
          </a:prstGeom>
          <a:ln>
            <a:solidFill>
              <a:srgbClr val="00AAA7"/>
            </a:solidFill>
          </a:ln>
        </p:spPr>
        <p:style>
          <a:lnRef idx="1">
            <a:schemeClr val="accent1"/>
          </a:lnRef>
          <a:fillRef idx="0">
            <a:schemeClr val="accent1"/>
          </a:fillRef>
          <a:effectRef idx="0">
            <a:schemeClr val="accent1"/>
          </a:effectRef>
          <a:fontRef idx="minor">
            <a:schemeClr val="tx1"/>
          </a:fontRef>
        </p:style>
      </p:cxnSp>
      <p:cxnSp>
        <p:nvCxnSpPr>
          <p:cNvPr id="29" name="56 Conector recto"/>
          <p:cNvCxnSpPr>
            <a:cxnSpLocks/>
            <a:stCxn id="8" idx="3"/>
            <a:endCxn id="5" idx="1"/>
          </p:cNvCxnSpPr>
          <p:nvPr/>
        </p:nvCxnSpPr>
        <p:spPr>
          <a:xfrm>
            <a:off x="5246155" y="3588344"/>
            <a:ext cx="465835" cy="678076"/>
          </a:xfrm>
          <a:prstGeom prst="line">
            <a:avLst/>
          </a:prstGeom>
          <a:ln>
            <a:solidFill>
              <a:srgbClr val="00AAA7"/>
            </a:solidFill>
          </a:ln>
        </p:spPr>
        <p:style>
          <a:lnRef idx="1">
            <a:schemeClr val="accent1"/>
          </a:lnRef>
          <a:fillRef idx="0">
            <a:schemeClr val="accent1"/>
          </a:fillRef>
          <a:effectRef idx="0">
            <a:schemeClr val="accent1"/>
          </a:effectRef>
          <a:fontRef idx="minor">
            <a:schemeClr val="tx1"/>
          </a:fontRef>
        </p:style>
      </p:cxnSp>
      <p:cxnSp>
        <p:nvCxnSpPr>
          <p:cNvPr id="30" name="60 Conector recto"/>
          <p:cNvCxnSpPr>
            <a:cxnSpLocks/>
            <a:stCxn id="5" idx="3"/>
            <a:endCxn id="12" idx="1"/>
          </p:cNvCxnSpPr>
          <p:nvPr/>
        </p:nvCxnSpPr>
        <p:spPr>
          <a:xfrm flipV="1">
            <a:off x="7754073" y="3967242"/>
            <a:ext cx="422472" cy="299178"/>
          </a:xfrm>
          <a:prstGeom prst="line">
            <a:avLst/>
          </a:prstGeom>
          <a:ln>
            <a:solidFill>
              <a:srgbClr val="00AAA7"/>
            </a:solidFill>
          </a:ln>
        </p:spPr>
        <p:style>
          <a:lnRef idx="1">
            <a:schemeClr val="accent1"/>
          </a:lnRef>
          <a:fillRef idx="0">
            <a:schemeClr val="accent1"/>
          </a:fillRef>
          <a:effectRef idx="0">
            <a:schemeClr val="accent1"/>
          </a:effectRef>
          <a:fontRef idx="minor">
            <a:schemeClr val="tx1"/>
          </a:fontRef>
        </p:style>
      </p:cxnSp>
      <p:cxnSp>
        <p:nvCxnSpPr>
          <p:cNvPr id="31" name="62 Conector recto"/>
          <p:cNvCxnSpPr>
            <a:cxnSpLocks/>
            <a:stCxn id="5" idx="3"/>
            <a:endCxn id="13" idx="1"/>
          </p:cNvCxnSpPr>
          <p:nvPr/>
        </p:nvCxnSpPr>
        <p:spPr>
          <a:xfrm>
            <a:off x="7754073" y="4266420"/>
            <a:ext cx="417212" cy="480090"/>
          </a:xfrm>
          <a:prstGeom prst="line">
            <a:avLst/>
          </a:prstGeom>
          <a:ln>
            <a:solidFill>
              <a:srgbClr val="00AAA7"/>
            </a:solidFill>
          </a:ln>
        </p:spPr>
        <p:style>
          <a:lnRef idx="1">
            <a:schemeClr val="accent1"/>
          </a:lnRef>
          <a:fillRef idx="0">
            <a:schemeClr val="accent1"/>
          </a:fillRef>
          <a:effectRef idx="0">
            <a:schemeClr val="accent1"/>
          </a:effectRef>
          <a:fontRef idx="minor">
            <a:schemeClr val="tx1"/>
          </a:fontRef>
        </p:style>
      </p:cxnSp>
      <p:pic>
        <p:nvPicPr>
          <p:cNvPr id="6" name="Picture 2"/>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7514851" y="4047680"/>
            <a:ext cx="391718" cy="4187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974945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par>
                                <p:cTn id="8" presetID="10" presetClass="entr" presetSubtype="0" fill="hold" nodeType="withEffect">
                                  <p:stCondLst>
                                    <p:cond delay="0"/>
                                  </p:stCondLst>
                                  <p:childTnLst>
                                    <p:set>
                                      <p:cBhvr>
                                        <p:cTn id="9" dur="1" fill="hold">
                                          <p:stCondLst>
                                            <p:cond delay="0"/>
                                          </p:stCondLst>
                                        </p:cTn>
                                        <p:tgtEl>
                                          <p:spTgt spid="20"/>
                                        </p:tgtEl>
                                        <p:attrNameLst>
                                          <p:attrName>style.visibility</p:attrName>
                                        </p:attrNameLst>
                                      </p:cBhvr>
                                      <p:to>
                                        <p:strVal val="visible"/>
                                      </p:to>
                                    </p:set>
                                    <p:animEffect transition="in" filter="fade">
                                      <p:cBhvr>
                                        <p:cTn id="10" dur="500"/>
                                        <p:tgtEl>
                                          <p:spTgt spid="20"/>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4"/>
                                        </p:tgtEl>
                                        <p:attrNameLst>
                                          <p:attrName>style.visibility</p:attrName>
                                        </p:attrNameLst>
                                      </p:cBhvr>
                                      <p:to>
                                        <p:strVal val="visible"/>
                                      </p:to>
                                    </p:set>
                                    <p:animEffect transition="in" filter="fade">
                                      <p:cBhvr>
                                        <p:cTn id="13" dur="500"/>
                                        <p:tgtEl>
                                          <p:spTgt spid="14"/>
                                        </p:tgtEl>
                                      </p:cBhvr>
                                    </p:animEffect>
                                  </p:childTnLst>
                                </p:cTn>
                              </p:par>
                              <p:par>
                                <p:cTn id="14" presetID="10" presetClass="entr" presetSubtype="0" fill="hold" nodeType="withEffect">
                                  <p:stCondLst>
                                    <p:cond delay="0"/>
                                  </p:stCondLst>
                                  <p:childTnLst>
                                    <p:set>
                                      <p:cBhvr>
                                        <p:cTn id="15" dur="1" fill="hold">
                                          <p:stCondLst>
                                            <p:cond delay="0"/>
                                          </p:stCondLst>
                                        </p:cTn>
                                        <p:tgtEl>
                                          <p:spTgt spid="21"/>
                                        </p:tgtEl>
                                        <p:attrNameLst>
                                          <p:attrName>style.visibility</p:attrName>
                                        </p:attrNameLst>
                                      </p:cBhvr>
                                      <p:to>
                                        <p:strVal val="visible"/>
                                      </p:to>
                                    </p:set>
                                    <p:animEffect transition="in" filter="fade">
                                      <p:cBhvr>
                                        <p:cTn id="16" dur="500"/>
                                        <p:tgtEl>
                                          <p:spTgt spid="21"/>
                                        </p:tgtEl>
                                      </p:cBhvr>
                                    </p:animEffect>
                                  </p:childTnLst>
                                </p:cTn>
                              </p:par>
                              <p:par>
                                <p:cTn id="17" presetID="10" presetClass="entr" presetSubtype="0" fill="hold" nodeType="withEffect">
                                  <p:stCondLst>
                                    <p:cond delay="0"/>
                                  </p:stCondLst>
                                  <p:childTnLst>
                                    <p:set>
                                      <p:cBhvr>
                                        <p:cTn id="18" dur="1" fill="hold">
                                          <p:stCondLst>
                                            <p:cond delay="0"/>
                                          </p:stCondLst>
                                        </p:cTn>
                                        <p:tgtEl>
                                          <p:spTgt spid="24"/>
                                        </p:tgtEl>
                                        <p:attrNameLst>
                                          <p:attrName>style.visibility</p:attrName>
                                        </p:attrNameLst>
                                      </p:cBhvr>
                                      <p:to>
                                        <p:strVal val="visible"/>
                                      </p:to>
                                    </p:set>
                                    <p:animEffect transition="in" filter="fade">
                                      <p:cBhvr>
                                        <p:cTn id="19" dur="500"/>
                                        <p:tgtEl>
                                          <p:spTgt spid="24"/>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18"/>
                                        </p:tgtEl>
                                        <p:attrNameLst>
                                          <p:attrName>style.visibility</p:attrName>
                                        </p:attrNameLst>
                                      </p:cBhvr>
                                      <p:to>
                                        <p:strVal val="visible"/>
                                      </p:to>
                                    </p:set>
                                    <p:animEffect transition="in" filter="fade">
                                      <p:cBhvr>
                                        <p:cTn id="22" dur="500"/>
                                        <p:tgtEl>
                                          <p:spTgt spid="18"/>
                                        </p:tgtEl>
                                      </p:cBhvr>
                                    </p:animEffect>
                                  </p:childTnLst>
                                </p:cTn>
                              </p:par>
                              <p:par>
                                <p:cTn id="23" presetID="10" presetClass="entr" presetSubtype="0" fill="hold" nodeType="withEffect">
                                  <p:stCondLst>
                                    <p:cond delay="0"/>
                                  </p:stCondLst>
                                  <p:childTnLst>
                                    <p:set>
                                      <p:cBhvr>
                                        <p:cTn id="24" dur="1" fill="hold">
                                          <p:stCondLst>
                                            <p:cond delay="0"/>
                                          </p:stCondLst>
                                        </p:cTn>
                                        <p:tgtEl>
                                          <p:spTgt spid="23"/>
                                        </p:tgtEl>
                                        <p:attrNameLst>
                                          <p:attrName>style.visibility</p:attrName>
                                        </p:attrNameLst>
                                      </p:cBhvr>
                                      <p:to>
                                        <p:strVal val="visible"/>
                                      </p:to>
                                    </p:set>
                                    <p:animEffect transition="in" filter="fade">
                                      <p:cBhvr>
                                        <p:cTn id="25" dur="500"/>
                                        <p:tgtEl>
                                          <p:spTgt spid="23"/>
                                        </p:tgtEl>
                                      </p:cBhvr>
                                    </p:animEffect>
                                  </p:childTnLst>
                                </p:cTn>
                              </p:par>
                              <p:par>
                                <p:cTn id="26" presetID="10" presetClass="entr" presetSubtype="0" fill="hold" nodeType="withEffect">
                                  <p:stCondLst>
                                    <p:cond delay="0"/>
                                  </p:stCondLst>
                                  <p:childTnLst>
                                    <p:set>
                                      <p:cBhvr>
                                        <p:cTn id="27" dur="1" fill="hold">
                                          <p:stCondLst>
                                            <p:cond delay="0"/>
                                          </p:stCondLst>
                                        </p:cTn>
                                        <p:tgtEl>
                                          <p:spTgt spid="22"/>
                                        </p:tgtEl>
                                        <p:attrNameLst>
                                          <p:attrName>style.visibility</p:attrName>
                                        </p:attrNameLst>
                                      </p:cBhvr>
                                      <p:to>
                                        <p:strVal val="visible"/>
                                      </p:to>
                                    </p:set>
                                    <p:animEffect transition="in" filter="fade">
                                      <p:cBhvr>
                                        <p:cTn id="28" dur="500"/>
                                        <p:tgtEl>
                                          <p:spTgt spid="22"/>
                                        </p:tgtEl>
                                      </p:cBhvr>
                                    </p:animEffect>
                                  </p:childTnLst>
                                </p:cTn>
                              </p:par>
                              <p:par>
                                <p:cTn id="29" presetID="10" presetClass="entr" presetSubtype="0" fill="hold" nodeType="withEffect">
                                  <p:stCondLst>
                                    <p:cond delay="0"/>
                                  </p:stCondLst>
                                  <p:childTnLst>
                                    <p:set>
                                      <p:cBhvr>
                                        <p:cTn id="30" dur="1" fill="hold">
                                          <p:stCondLst>
                                            <p:cond delay="0"/>
                                          </p:stCondLst>
                                        </p:cTn>
                                        <p:tgtEl>
                                          <p:spTgt spid="28"/>
                                        </p:tgtEl>
                                        <p:attrNameLst>
                                          <p:attrName>style.visibility</p:attrName>
                                        </p:attrNameLst>
                                      </p:cBhvr>
                                      <p:to>
                                        <p:strVal val="visible"/>
                                      </p:to>
                                    </p:set>
                                    <p:animEffect transition="in" filter="fade">
                                      <p:cBhvr>
                                        <p:cTn id="31" dur="500"/>
                                        <p:tgtEl>
                                          <p:spTgt spid="28"/>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10"/>
                                        </p:tgtEl>
                                        <p:attrNameLst>
                                          <p:attrName>style.visibility</p:attrName>
                                        </p:attrNameLst>
                                      </p:cBhvr>
                                      <p:to>
                                        <p:strVal val="visible"/>
                                      </p:to>
                                    </p:set>
                                    <p:animEffect transition="in" filter="fade">
                                      <p:cBhvr>
                                        <p:cTn id="36" dur="500"/>
                                        <p:tgtEl>
                                          <p:spTgt spid="10"/>
                                        </p:tgtEl>
                                      </p:cBhvr>
                                    </p:animEffect>
                                  </p:childTnLst>
                                </p:cTn>
                              </p:par>
                              <p:par>
                                <p:cTn id="37" presetID="10" presetClass="entr" presetSubtype="0" fill="hold" grpId="0" nodeType="withEffect">
                                  <p:stCondLst>
                                    <p:cond delay="0"/>
                                  </p:stCondLst>
                                  <p:childTnLst>
                                    <p:set>
                                      <p:cBhvr>
                                        <p:cTn id="38" dur="1" fill="hold">
                                          <p:stCondLst>
                                            <p:cond delay="0"/>
                                          </p:stCondLst>
                                        </p:cTn>
                                        <p:tgtEl>
                                          <p:spTgt spid="11"/>
                                        </p:tgtEl>
                                        <p:attrNameLst>
                                          <p:attrName>style.visibility</p:attrName>
                                        </p:attrNameLst>
                                      </p:cBhvr>
                                      <p:to>
                                        <p:strVal val="visible"/>
                                      </p:to>
                                    </p:set>
                                    <p:animEffect transition="in" filter="fade">
                                      <p:cBhvr>
                                        <p:cTn id="39" dur="500"/>
                                        <p:tgtEl>
                                          <p:spTgt spid="11"/>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nodeType="clickEffect">
                                  <p:stCondLst>
                                    <p:cond delay="0"/>
                                  </p:stCondLst>
                                  <p:childTnLst>
                                    <p:set>
                                      <p:cBhvr>
                                        <p:cTn id="43" dur="1" fill="hold">
                                          <p:stCondLst>
                                            <p:cond delay="0"/>
                                          </p:stCondLst>
                                        </p:cTn>
                                        <p:tgtEl>
                                          <p:spTgt spid="27"/>
                                        </p:tgtEl>
                                        <p:attrNameLst>
                                          <p:attrName>style.visibility</p:attrName>
                                        </p:attrNameLst>
                                      </p:cBhvr>
                                      <p:to>
                                        <p:strVal val="visible"/>
                                      </p:to>
                                    </p:set>
                                    <p:animEffect transition="in" filter="fade">
                                      <p:cBhvr>
                                        <p:cTn id="44" dur="500"/>
                                        <p:tgtEl>
                                          <p:spTgt spid="27"/>
                                        </p:tgtEl>
                                      </p:cBhvr>
                                    </p:animEffect>
                                  </p:childTnLst>
                                </p:cTn>
                              </p:par>
                              <p:par>
                                <p:cTn id="45" presetID="10" presetClass="entr" presetSubtype="0" fill="hold" grpId="0" nodeType="withEffect">
                                  <p:stCondLst>
                                    <p:cond delay="0"/>
                                  </p:stCondLst>
                                  <p:childTnLst>
                                    <p:set>
                                      <p:cBhvr>
                                        <p:cTn id="46" dur="1" fill="hold">
                                          <p:stCondLst>
                                            <p:cond delay="0"/>
                                          </p:stCondLst>
                                        </p:cTn>
                                        <p:tgtEl>
                                          <p:spTgt spid="17"/>
                                        </p:tgtEl>
                                        <p:attrNameLst>
                                          <p:attrName>style.visibility</p:attrName>
                                        </p:attrNameLst>
                                      </p:cBhvr>
                                      <p:to>
                                        <p:strVal val="visible"/>
                                      </p:to>
                                    </p:set>
                                    <p:animEffect transition="in" filter="fade">
                                      <p:cBhvr>
                                        <p:cTn id="47" dur="500"/>
                                        <p:tgtEl>
                                          <p:spTgt spid="17"/>
                                        </p:tgtEl>
                                      </p:cBhvr>
                                    </p:animEffect>
                                  </p:childTnLst>
                                </p:cTn>
                              </p:par>
                              <p:par>
                                <p:cTn id="48" presetID="10" presetClass="entr" presetSubtype="0" fill="hold" grpId="0" nodeType="withEffect">
                                  <p:stCondLst>
                                    <p:cond delay="0"/>
                                  </p:stCondLst>
                                  <p:childTnLst>
                                    <p:set>
                                      <p:cBhvr>
                                        <p:cTn id="49" dur="1" fill="hold">
                                          <p:stCondLst>
                                            <p:cond delay="0"/>
                                          </p:stCondLst>
                                        </p:cTn>
                                        <p:tgtEl>
                                          <p:spTgt spid="16"/>
                                        </p:tgtEl>
                                        <p:attrNameLst>
                                          <p:attrName>style.visibility</p:attrName>
                                        </p:attrNameLst>
                                      </p:cBhvr>
                                      <p:to>
                                        <p:strVal val="visible"/>
                                      </p:to>
                                    </p:set>
                                    <p:animEffect transition="in" filter="fade">
                                      <p:cBhvr>
                                        <p:cTn id="50" dur="500"/>
                                        <p:tgtEl>
                                          <p:spTgt spid="16"/>
                                        </p:tgtEl>
                                      </p:cBhvr>
                                    </p:animEffect>
                                  </p:childTnLst>
                                </p:cTn>
                              </p:par>
                              <p:par>
                                <p:cTn id="51" presetID="10" presetClass="entr" presetSubtype="0" fill="hold" nodeType="withEffect">
                                  <p:stCondLst>
                                    <p:cond delay="0"/>
                                  </p:stCondLst>
                                  <p:childTnLst>
                                    <p:set>
                                      <p:cBhvr>
                                        <p:cTn id="52" dur="1" fill="hold">
                                          <p:stCondLst>
                                            <p:cond delay="0"/>
                                          </p:stCondLst>
                                        </p:cTn>
                                        <p:tgtEl>
                                          <p:spTgt spid="25"/>
                                        </p:tgtEl>
                                        <p:attrNameLst>
                                          <p:attrName>style.visibility</p:attrName>
                                        </p:attrNameLst>
                                      </p:cBhvr>
                                      <p:to>
                                        <p:strVal val="visible"/>
                                      </p:to>
                                    </p:set>
                                    <p:animEffect transition="in" filter="fade">
                                      <p:cBhvr>
                                        <p:cTn id="53" dur="500"/>
                                        <p:tgtEl>
                                          <p:spTgt spid="25"/>
                                        </p:tgtEl>
                                      </p:cBhvr>
                                    </p:animEffect>
                                  </p:childTnLst>
                                </p:cTn>
                              </p:par>
                            </p:childTnLst>
                          </p:cTn>
                        </p:par>
                      </p:childTnLst>
                    </p:cTn>
                  </p:par>
                  <p:par>
                    <p:cTn id="54" fill="hold">
                      <p:stCondLst>
                        <p:cond delay="indefinite"/>
                      </p:stCondLst>
                      <p:childTnLst>
                        <p:par>
                          <p:cTn id="55" fill="hold">
                            <p:stCondLst>
                              <p:cond delay="0"/>
                            </p:stCondLst>
                            <p:childTnLst>
                              <p:par>
                                <p:cTn id="56" presetID="10" presetClass="entr" presetSubtype="0" fill="hold" grpId="0" nodeType="clickEffect">
                                  <p:stCondLst>
                                    <p:cond delay="0"/>
                                  </p:stCondLst>
                                  <p:childTnLst>
                                    <p:set>
                                      <p:cBhvr>
                                        <p:cTn id="57" dur="1" fill="hold">
                                          <p:stCondLst>
                                            <p:cond delay="0"/>
                                          </p:stCondLst>
                                        </p:cTn>
                                        <p:tgtEl>
                                          <p:spTgt spid="19"/>
                                        </p:tgtEl>
                                        <p:attrNameLst>
                                          <p:attrName>style.visibility</p:attrName>
                                        </p:attrNameLst>
                                      </p:cBhvr>
                                      <p:to>
                                        <p:strVal val="visible"/>
                                      </p:to>
                                    </p:set>
                                    <p:animEffect transition="in" filter="fade">
                                      <p:cBhvr>
                                        <p:cTn id="58" dur="500"/>
                                        <p:tgtEl>
                                          <p:spTgt spid="19"/>
                                        </p:tgtEl>
                                      </p:cBhvr>
                                    </p:animEffect>
                                  </p:childTnLst>
                                </p:cTn>
                              </p:par>
                              <p:par>
                                <p:cTn id="59" presetID="10" presetClass="entr" presetSubtype="0" fill="hold" nodeType="withEffect">
                                  <p:stCondLst>
                                    <p:cond delay="0"/>
                                  </p:stCondLst>
                                  <p:childTnLst>
                                    <p:set>
                                      <p:cBhvr>
                                        <p:cTn id="60" dur="1" fill="hold">
                                          <p:stCondLst>
                                            <p:cond delay="0"/>
                                          </p:stCondLst>
                                        </p:cTn>
                                        <p:tgtEl>
                                          <p:spTgt spid="26"/>
                                        </p:tgtEl>
                                        <p:attrNameLst>
                                          <p:attrName>style.visibility</p:attrName>
                                        </p:attrNameLst>
                                      </p:cBhvr>
                                      <p:to>
                                        <p:strVal val="visible"/>
                                      </p:to>
                                    </p:set>
                                    <p:animEffect transition="in" filter="fade">
                                      <p:cBhvr>
                                        <p:cTn id="61" dur="500"/>
                                        <p:tgtEl>
                                          <p:spTgt spid="26"/>
                                        </p:tgtEl>
                                      </p:cBhvr>
                                    </p:animEffect>
                                  </p:childTnLst>
                                </p:cTn>
                              </p:par>
                            </p:childTnLst>
                          </p:cTn>
                        </p:par>
                      </p:childTnLst>
                    </p:cTn>
                  </p:par>
                  <p:par>
                    <p:cTn id="62" fill="hold">
                      <p:stCondLst>
                        <p:cond delay="indefinite"/>
                      </p:stCondLst>
                      <p:childTnLst>
                        <p:par>
                          <p:cTn id="63" fill="hold">
                            <p:stCondLst>
                              <p:cond delay="0"/>
                            </p:stCondLst>
                            <p:childTnLst>
                              <p:par>
                                <p:cTn id="64" presetID="10" presetClass="entr" presetSubtype="0" fill="hold" grpId="0" nodeType="clickEffect">
                                  <p:stCondLst>
                                    <p:cond delay="0"/>
                                  </p:stCondLst>
                                  <p:childTnLst>
                                    <p:set>
                                      <p:cBhvr>
                                        <p:cTn id="65" dur="1" fill="hold">
                                          <p:stCondLst>
                                            <p:cond delay="0"/>
                                          </p:stCondLst>
                                        </p:cTn>
                                        <p:tgtEl>
                                          <p:spTgt spid="5"/>
                                        </p:tgtEl>
                                        <p:attrNameLst>
                                          <p:attrName>style.visibility</p:attrName>
                                        </p:attrNameLst>
                                      </p:cBhvr>
                                      <p:to>
                                        <p:strVal val="visible"/>
                                      </p:to>
                                    </p:set>
                                    <p:animEffect transition="in" filter="fade">
                                      <p:cBhvr>
                                        <p:cTn id="66" dur="500"/>
                                        <p:tgtEl>
                                          <p:spTgt spid="5"/>
                                        </p:tgtEl>
                                      </p:cBhvr>
                                    </p:animEffect>
                                  </p:childTnLst>
                                </p:cTn>
                              </p:par>
                              <p:par>
                                <p:cTn id="67" presetID="10" presetClass="entr" presetSubtype="0" fill="hold" nodeType="withEffect">
                                  <p:stCondLst>
                                    <p:cond delay="0"/>
                                  </p:stCondLst>
                                  <p:childTnLst>
                                    <p:set>
                                      <p:cBhvr>
                                        <p:cTn id="68" dur="1" fill="hold">
                                          <p:stCondLst>
                                            <p:cond delay="0"/>
                                          </p:stCondLst>
                                        </p:cTn>
                                        <p:tgtEl>
                                          <p:spTgt spid="6"/>
                                        </p:tgtEl>
                                        <p:attrNameLst>
                                          <p:attrName>style.visibility</p:attrName>
                                        </p:attrNameLst>
                                      </p:cBhvr>
                                      <p:to>
                                        <p:strVal val="visible"/>
                                      </p:to>
                                    </p:set>
                                    <p:animEffect transition="in" filter="fade">
                                      <p:cBhvr>
                                        <p:cTn id="69" dur="500"/>
                                        <p:tgtEl>
                                          <p:spTgt spid="6"/>
                                        </p:tgtEl>
                                      </p:cBhvr>
                                    </p:animEffect>
                                  </p:childTnLst>
                                </p:cTn>
                              </p:par>
                              <p:par>
                                <p:cTn id="70" presetID="10" presetClass="entr" presetSubtype="0" fill="hold" grpId="0" nodeType="withEffect">
                                  <p:stCondLst>
                                    <p:cond delay="0"/>
                                  </p:stCondLst>
                                  <p:childTnLst>
                                    <p:set>
                                      <p:cBhvr>
                                        <p:cTn id="71" dur="1" fill="hold">
                                          <p:stCondLst>
                                            <p:cond delay="0"/>
                                          </p:stCondLst>
                                        </p:cTn>
                                        <p:tgtEl>
                                          <p:spTgt spid="12"/>
                                        </p:tgtEl>
                                        <p:attrNameLst>
                                          <p:attrName>style.visibility</p:attrName>
                                        </p:attrNameLst>
                                      </p:cBhvr>
                                      <p:to>
                                        <p:strVal val="visible"/>
                                      </p:to>
                                    </p:set>
                                    <p:animEffect transition="in" filter="fade">
                                      <p:cBhvr>
                                        <p:cTn id="72" dur="500"/>
                                        <p:tgtEl>
                                          <p:spTgt spid="12"/>
                                        </p:tgtEl>
                                      </p:cBhvr>
                                    </p:animEffect>
                                  </p:childTnLst>
                                </p:cTn>
                              </p:par>
                              <p:par>
                                <p:cTn id="73" presetID="10" presetClass="entr" presetSubtype="0" fill="hold" grpId="0" nodeType="withEffect">
                                  <p:stCondLst>
                                    <p:cond delay="0"/>
                                  </p:stCondLst>
                                  <p:childTnLst>
                                    <p:set>
                                      <p:cBhvr>
                                        <p:cTn id="74" dur="1" fill="hold">
                                          <p:stCondLst>
                                            <p:cond delay="0"/>
                                          </p:stCondLst>
                                        </p:cTn>
                                        <p:tgtEl>
                                          <p:spTgt spid="13"/>
                                        </p:tgtEl>
                                        <p:attrNameLst>
                                          <p:attrName>style.visibility</p:attrName>
                                        </p:attrNameLst>
                                      </p:cBhvr>
                                      <p:to>
                                        <p:strVal val="visible"/>
                                      </p:to>
                                    </p:set>
                                    <p:animEffect transition="in" filter="fade">
                                      <p:cBhvr>
                                        <p:cTn id="75" dur="500"/>
                                        <p:tgtEl>
                                          <p:spTgt spid="13"/>
                                        </p:tgtEl>
                                      </p:cBhvr>
                                    </p:animEffect>
                                  </p:childTnLst>
                                </p:cTn>
                              </p:par>
                              <p:par>
                                <p:cTn id="76" presetID="10" presetClass="entr" presetSubtype="0" fill="hold" nodeType="withEffect">
                                  <p:stCondLst>
                                    <p:cond delay="0"/>
                                  </p:stCondLst>
                                  <p:childTnLst>
                                    <p:set>
                                      <p:cBhvr>
                                        <p:cTn id="77" dur="1" fill="hold">
                                          <p:stCondLst>
                                            <p:cond delay="0"/>
                                          </p:stCondLst>
                                        </p:cTn>
                                        <p:tgtEl>
                                          <p:spTgt spid="15"/>
                                        </p:tgtEl>
                                        <p:attrNameLst>
                                          <p:attrName>style.visibility</p:attrName>
                                        </p:attrNameLst>
                                      </p:cBhvr>
                                      <p:to>
                                        <p:strVal val="visible"/>
                                      </p:to>
                                    </p:set>
                                    <p:animEffect transition="in" filter="fade">
                                      <p:cBhvr>
                                        <p:cTn id="78" dur="500"/>
                                        <p:tgtEl>
                                          <p:spTgt spid="15"/>
                                        </p:tgtEl>
                                      </p:cBhvr>
                                    </p:animEffect>
                                  </p:childTnLst>
                                </p:cTn>
                              </p:par>
                              <p:par>
                                <p:cTn id="79" presetID="10" presetClass="entr" presetSubtype="0" fill="hold" nodeType="withEffect">
                                  <p:stCondLst>
                                    <p:cond delay="0"/>
                                  </p:stCondLst>
                                  <p:childTnLst>
                                    <p:set>
                                      <p:cBhvr>
                                        <p:cTn id="80" dur="1" fill="hold">
                                          <p:stCondLst>
                                            <p:cond delay="0"/>
                                          </p:stCondLst>
                                        </p:cTn>
                                        <p:tgtEl>
                                          <p:spTgt spid="29"/>
                                        </p:tgtEl>
                                        <p:attrNameLst>
                                          <p:attrName>style.visibility</p:attrName>
                                        </p:attrNameLst>
                                      </p:cBhvr>
                                      <p:to>
                                        <p:strVal val="visible"/>
                                      </p:to>
                                    </p:set>
                                    <p:animEffect transition="in" filter="fade">
                                      <p:cBhvr>
                                        <p:cTn id="81" dur="500"/>
                                        <p:tgtEl>
                                          <p:spTgt spid="29"/>
                                        </p:tgtEl>
                                      </p:cBhvr>
                                    </p:animEffect>
                                  </p:childTnLst>
                                </p:cTn>
                              </p:par>
                              <p:par>
                                <p:cTn id="82" presetID="10" presetClass="entr" presetSubtype="0" fill="hold" nodeType="withEffect">
                                  <p:stCondLst>
                                    <p:cond delay="0"/>
                                  </p:stCondLst>
                                  <p:childTnLst>
                                    <p:set>
                                      <p:cBhvr>
                                        <p:cTn id="83" dur="1" fill="hold">
                                          <p:stCondLst>
                                            <p:cond delay="0"/>
                                          </p:stCondLst>
                                        </p:cTn>
                                        <p:tgtEl>
                                          <p:spTgt spid="30"/>
                                        </p:tgtEl>
                                        <p:attrNameLst>
                                          <p:attrName>style.visibility</p:attrName>
                                        </p:attrNameLst>
                                      </p:cBhvr>
                                      <p:to>
                                        <p:strVal val="visible"/>
                                      </p:to>
                                    </p:set>
                                    <p:animEffect transition="in" filter="fade">
                                      <p:cBhvr>
                                        <p:cTn id="84" dur="500"/>
                                        <p:tgtEl>
                                          <p:spTgt spid="30"/>
                                        </p:tgtEl>
                                      </p:cBhvr>
                                    </p:animEffect>
                                  </p:childTnLst>
                                </p:cTn>
                              </p:par>
                              <p:par>
                                <p:cTn id="85" presetID="10" presetClass="entr" presetSubtype="0" fill="hold" nodeType="withEffect">
                                  <p:stCondLst>
                                    <p:cond delay="0"/>
                                  </p:stCondLst>
                                  <p:childTnLst>
                                    <p:set>
                                      <p:cBhvr>
                                        <p:cTn id="86" dur="1" fill="hold">
                                          <p:stCondLst>
                                            <p:cond delay="0"/>
                                          </p:stCondLst>
                                        </p:cTn>
                                        <p:tgtEl>
                                          <p:spTgt spid="31"/>
                                        </p:tgtEl>
                                        <p:attrNameLst>
                                          <p:attrName>style.visibility</p:attrName>
                                        </p:attrNameLst>
                                      </p:cBhvr>
                                      <p:to>
                                        <p:strVal val="visible"/>
                                      </p:to>
                                    </p:set>
                                    <p:animEffect transition="in" filter="fade">
                                      <p:cBhvr>
                                        <p:cTn id="87" dur="500"/>
                                        <p:tgtEl>
                                          <p:spTgt spid="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9" grpId="0" animBg="1"/>
      <p:bldP spid="10" grpId="0"/>
      <p:bldP spid="11" grpId="0" animBg="1"/>
      <p:bldP spid="12" grpId="0" animBg="1"/>
      <p:bldP spid="13" grpId="0" animBg="1"/>
      <p:bldP spid="14" grpId="0" animBg="1"/>
      <p:bldP spid="16" grpId="0" animBg="1"/>
      <p:bldP spid="17" grpId="0" animBg="1"/>
      <p:bldP spid="18" grpId="0" animBg="1"/>
      <p:bldP spid="19" grpId="0" animBg="1"/>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5 CuadroTexto"/>
          <p:cNvSpPr txBox="1"/>
          <p:nvPr/>
        </p:nvSpPr>
        <p:spPr>
          <a:xfrm>
            <a:off x="3535985" y="328829"/>
            <a:ext cx="2357915" cy="400110"/>
          </a:xfrm>
          <a:prstGeom prst="rect">
            <a:avLst/>
          </a:prstGeom>
          <a:solidFill>
            <a:srgbClr val="152B48">
              <a:alpha val="27000"/>
            </a:srgbClr>
          </a:solidFill>
          <a:ln w="25400">
            <a:solidFill>
              <a:srgbClr val="152B48"/>
            </a:solidFill>
          </a:ln>
        </p:spPr>
        <p:txBody>
          <a:bodyPr wrap="square" rtlCol="0">
            <a:spAutoFit/>
          </a:bodyPr>
          <a:lstStyle/>
          <a:p>
            <a:pPr algn="ctr"/>
            <a:r>
              <a:rPr lang="es-CO" sz="2000" dirty="0">
                <a:solidFill>
                  <a:srgbClr val="152B48"/>
                </a:solidFill>
                <a:latin typeface="Montserrat" pitchFamily="2" charset="77"/>
              </a:rPr>
              <a:t>CATEGORÍA II</a:t>
            </a:r>
          </a:p>
        </p:txBody>
      </p:sp>
      <p:sp>
        <p:nvSpPr>
          <p:cNvPr id="7" name="30 CuadroTexto"/>
          <p:cNvSpPr txBox="1"/>
          <p:nvPr/>
        </p:nvSpPr>
        <p:spPr>
          <a:xfrm>
            <a:off x="6189313" y="233321"/>
            <a:ext cx="2453528" cy="707886"/>
          </a:xfrm>
          <a:prstGeom prst="rect">
            <a:avLst/>
          </a:prstGeom>
          <a:noFill/>
          <a:ln w="25400">
            <a:solidFill>
              <a:srgbClr val="00AAA7"/>
            </a:solidFill>
          </a:ln>
        </p:spPr>
        <p:txBody>
          <a:bodyPr wrap="square" rtlCol="0">
            <a:spAutoFit/>
          </a:bodyPr>
          <a:lstStyle/>
          <a:p>
            <a:pPr algn="ctr"/>
            <a:r>
              <a:rPr lang="es-CO" sz="2000" dirty="0">
                <a:solidFill>
                  <a:srgbClr val="152B48"/>
                </a:solidFill>
                <a:latin typeface="Montserrat" pitchFamily="2" charset="77"/>
              </a:rPr>
              <a:t>Desaceleraciones tardías</a:t>
            </a:r>
          </a:p>
        </p:txBody>
      </p:sp>
      <p:sp>
        <p:nvSpPr>
          <p:cNvPr id="8" name="31 CuadroTexto"/>
          <p:cNvSpPr txBox="1"/>
          <p:nvPr/>
        </p:nvSpPr>
        <p:spPr>
          <a:xfrm>
            <a:off x="9166430" y="84435"/>
            <a:ext cx="2553574" cy="1323439"/>
          </a:xfrm>
          <a:prstGeom prst="rect">
            <a:avLst/>
          </a:prstGeom>
          <a:noFill/>
          <a:ln>
            <a:noFill/>
          </a:ln>
        </p:spPr>
        <p:txBody>
          <a:bodyPr wrap="square" rtlCol="0">
            <a:spAutoFit/>
          </a:bodyPr>
          <a:lstStyle/>
          <a:p>
            <a:r>
              <a:rPr lang="es-CO" sz="2000" dirty="0">
                <a:solidFill>
                  <a:srgbClr val="152B48"/>
                </a:solidFill>
                <a:latin typeface="Montserrat" pitchFamily="2" charset="77"/>
              </a:rPr>
              <a:t>Taquisistolia.</a:t>
            </a:r>
          </a:p>
          <a:p>
            <a:r>
              <a:rPr lang="es-CO" sz="2000" dirty="0">
                <a:solidFill>
                  <a:srgbClr val="152B48"/>
                </a:solidFill>
                <a:latin typeface="Montserrat" pitchFamily="2" charset="77"/>
              </a:rPr>
              <a:t>Hipotensión.</a:t>
            </a:r>
          </a:p>
          <a:p>
            <a:r>
              <a:rPr lang="es-CO" sz="2000" dirty="0">
                <a:solidFill>
                  <a:srgbClr val="152B48"/>
                </a:solidFill>
                <a:latin typeface="Montserrat" pitchFamily="2" charset="77"/>
              </a:rPr>
              <a:t>Hipoxia materna.</a:t>
            </a:r>
          </a:p>
          <a:p>
            <a:r>
              <a:rPr lang="es-CO" sz="2000" dirty="0">
                <a:solidFill>
                  <a:srgbClr val="152B48"/>
                </a:solidFill>
                <a:latin typeface="Montserrat" pitchFamily="2" charset="77"/>
              </a:rPr>
              <a:t>Insuf. Placentaria.</a:t>
            </a:r>
          </a:p>
        </p:txBody>
      </p:sp>
      <p:sp>
        <p:nvSpPr>
          <p:cNvPr id="9" name="32 Abrir llave"/>
          <p:cNvSpPr/>
          <p:nvPr/>
        </p:nvSpPr>
        <p:spPr>
          <a:xfrm>
            <a:off x="8781838" y="84435"/>
            <a:ext cx="365961" cy="1323438"/>
          </a:xfrm>
          <a:prstGeom prst="leftBrace">
            <a:avLst/>
          </a:prstGeom>
          <a:ln>
            <a:solidFill>
              <a:srgbClr val="00AAA7"/>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s-CO" sz="2000"/>
          </a:p>
        </p:txBody>
      </p:sp>
      <p:sp>
        <p:nvSpPr>
          <p:cNvPr id="10" name="42 CuadroTexto"/>
          <p:cNvSpPr txBox="1"/>
          <p:nvPr/>
        </p:nvSpPr>
        <p:spPr>
          <a:xfrm>
            <a:off x="8789949" y="2746796"/>
            <a:ext cx="1977568" cy="707886"/>
          </a:xfrm>
          <a:prstGeom prst="rect">
            <a:avLst/>
          </a:prstGeom>
          <a:noFill/>
          <a:ln w="12700">
            <a:solidFill>
              <a:srgbClr val="00AAA7"/>
            </a:solidFill>
            <a:prstDash val="sysDash"/>
          </a:ln>
        </p:spPr>
        <p:txBody>
          <a:bodyPr wrap="square" rtlCol="0">
            <a:spAutoFit/>
          </a:bodyPr>
          <a:lstStyle/>
          <a:p>
            <a:pPr algn="ctr"/>
            <a:r>
              <a:rPr lang="es-ES_tradnl" sz="2000" dirty="0">
                <a:solidFill>
                  <a:srgbClr val="152B48"/>
                </a:solidFill>
                <a:latin typeface="Montserrat" pitchFamily="2" charset="77"/>
              </a:rPr>
              <a:t>¿Variabilidad normal?</a:t>
            </a:r>
            <a:endParaRPr lang="es-CO" sz="2000" dirty="0">
              <a:solidFill>
                <a:srgbClr val="152B48"/>
              </a:solidFill>
              <a:latin typeface="Montserrat" pitchFamily="2" charset="77"/>
            </a:endParaRPr>
          </a:p>
        </p:txBody>
      </p:sp>
      <p:sp>
        <p:nvSpPr>
          <p:cNvPr id="11" name="43 CuadroTexto"/>
          <p:cNvSpPr txBox="1"/>
          <p:nvPr/>
        </p:nvSpPr>
        <p:spPr>
          <a:xfrm>
            <a:off x="8668106" y="3754127"/>
            <a:ext cx="3265685" cy="1015663"/>
          </a:xfrm>
          <a:prstGeom prst="rect">
            <a:avLst/>
          </a:prstGeom>
          <a:noFill/>
          <a:ln w="12700">
            <a:solidFill>
              <a:srgbClr val="00AAA7"/>
            </a:solidFill>
            <a:prstDash val="sysDash"/>
          </a:ln>
        </p:spPr>
        <p:txBody>
          <a:bodyPr wrap="square" rtlCol="0">
            <a:spAutoFit/>
          </a:bodyPr>
          <a:lstStyle/>
          <a:p>
            <a:pPr algn="ctr"/>
            <a:r>
              <a:rPr lang="es-ES_tradnl" sz="2000" dirty="0">
                <a:solidFill>
                  <a:srgbClr val="152B48"/>
                </a:solidFill>
                <a:latin typeface="Montserrat" pitchFamily="2" charset="77"/>
              </a:rPr>
              <a:t>Desaceleraciones solas </a:t>
            </a:r>
            <a:r>
              <a:rPr lang="es-ES_tradnl" sz="2000" dirty="0">
                <a:solidFill>
                  <a:srgbClr val="152B48"/>
                </a:solidFill>
                <a:latin typeface="Montserrat" pitchFamily="2" charset="77"/>
                <a:sym typeface="Wingdings" pitchFamily="2" charset="2"/>
              </a:rPr>
              <a:t> valor predictivo bajo para acidosis.</a:t>
            </a:r>
            <a:endParaRPr lang="es-CO" sz="2000" dirty="0">
              <a:solidFill>
                <a:srgbClr val="152B48"/>
              </a:solidFill>
              <a:latin typeface="Montserrat" pitchFamily="2" charset="77"/>
            </a:endParaRPr>
          </a:p>
        </p:txBody>
      </p:sp>
      <p:cxnSp>
        <p:nvCxnSpPr>
          <p:cNvPr id="12" name="6 Conector recto"/>
          <p:cNvCxnSpPr>
            <a:cxnSpLocks/>
            <a:stCxn id="7" idx="2"/>
            <a:endCxn id="10" idx="1"/>
          </p:cNvCxnSpPr>
          <p:nvPr/>
        </p:nvCxnSpPr>
        <p:spPr>
          <a:xfrm>
            <a:off x="7416077" y="941207"/>
            <a:ext cx="1373872" cy="2159532"/>
          </a:xfrm>
          <a:prstGeom prst="line">
            <a:avLst/>
          </a:prstGeom>
          <a:ln>
            <a:solidFill>
              <a:srgbClr val="00AAA7"/>
            </a:solidFill>
          </a:ln>
        </p:spPr>
        <p:style>
          <a:lnRef idx="1">
            <a:schemeClr val="accent1"/>
          </a:lnRef>
          <a:fillRef idx="0">
            <a:schemeClr val="accent1"/>
          </a:fillRef>
          <a:effectRef idx="0">
            <a:schemeClr val="accent1"/>
          </a:effectRef>
          <a:fontRef idx="minor">
            <a:schemeClr val="tx1"/>
          </a:fontRef>
        </p:style>
      </p:cxnSp>
      <p:sp>
        <p:nvSpPr>
          <p:cNvPr id="13" name="8 Flecha curvada hacia la derecha"/>
          <p:cNvSpPr/>
          <p:nvPr/>
        </p:nvSpPr>
        <p:spPr>
          <a:xfrm rot="1145346">
            <a:off x="7933230" y="3244064"/>
            <a:ext cx="630904" cy="741928"/>
          </a:xfrm>
          <a:prstGeom prst="curvedRightArrow">
            <a:avLst/>
          </a:prstGeom>
          <a:solidFill>
            <a:srgbClr val="00AAA7"/>
          </a:solidFill>
          <a:ln>
            <a:solidFill>
              <a:srgbClr val="00AAA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2000">
              <a:solidFill>
                <a:schemeClr val="tx1"/>
              </a:solidFill>
              <a:latin typeface="Montserrat" pitchFamily="2" charset="77"/>
            </a:endParaRPr>
          </a:p>
        </p:txBody>
      </p:sp>
      <p:cxnSp>
        <p:nvCxnSpPr>
          <p:cNvPr id="14" name="12 Conector recto"/>
          <p:cNvCxnSpPr>
            <a:cxnSpLocks/>
            <a:stCxn id="5" idx="3"/>
            <a:endCxn id="7" idx="1"/>
          </p:cNvCxnSpPr>
          <p:nvPr/>
        </p:nvCxnSpPr>
        <p:spPr>
          <a:xfrm>
            <a:off x="5893900" y="528884"/>
            <a:ext cx="295413" cy="58380"/>
          </a:xfrm>
          <a:prstGeom prst="line">
            <a:avLst/>
          </a:prstGeom>
        </p:spPr>
        <p:style>
          <a:lnRef idx="1">
            <a:schemeClr val="accent1"/>
          </a:lnRef>
          <a:fillRef idx="0">
            <a:schemeClr val="accent1"/>
          </a:fillRef>
          <a:effectRef idx="0">
            <a:schemeClr val="accent1"/>
          </a:effectRef>
          <a:fontRef idx="minor">
            <a:schemeClr val="tx1"/>
          </a:fontRef>
        </p:style>
      </p:cxnSp>
      <p:sp>
        <p:nvSpPr>
          <p:cNvPr id="15" name="45 CuadroTexto"/>
          <p:cNvSpPr txBox="1"/>
          <p:nvPr/>
        </p:nvSpPr>
        <p:spPr>
          <a:xfrm>
            <a:off x="10955053" y="1779800"/>
            <a:ext cx="1072055" cy="1015663"/>
          </a:xfrm>
          <a:prstGeom prst="rect">
            <a:avLst/>
          </a:prstGeom>
          <a:noFill/>
          <a:ln w="25400">
            <a:solidFill>
              <a:srgbClr val="00AAA7"/>
            </a:solidFill>
            <a:prstDash val="sysDot"/>
          </a:ln>
        </p:spPr>
        <p:txBody>
          <a:bodyPr wrap="square" rtlCol="0">
            <a:spAutoFit/>
          </a:bodyPr>
          <a:lstStyle/>
          <a:p>
            <a:pPr algn="ctr"/>
            <a:r>
              <a:rPr lang="es-ES_tradnl" sz="2000" dirty="0">
                <a:solidFill>
                  <a:srgbClr val="152B48"/>
                </a:solidFill>
                <a:latin typeface="Montserrat" pitchFamily="2" charset="77"/>
              </a:rPr>
              <a:t>98% pH &gt; 7.15.</a:t>
            </a:r>
            <a:endParaRPr lang="es-CO" sz="2000" dirty="0">
              <a:solidFill>
                <a:srgbClr val="152B48"/>
              </a:solidFill>
              <a:latin typeface="Montserrat" pitchFamily="2" charset="77"/>
            </a:endParaRPr>
          </a:p>
        </p:txBody>
      </p:sp>
      <p:cxnSp>
        <p:nvCxnSpPr>
          <p:cNvPr id="16" name="15 Conector recto"/>
          <p:cNvCxnSpPr>
            <a:cxnSpLocks/>
            <a:stCxn id="10" idx="0"/>
            <a:endCxn id="15" idx="1"/>
          </p:cNvCxnSpPr>
          <p:nvPr/>
        </p:nvCxnSpPr>
        <p:spPr>
          <a:xfrm flipV="1">
            <a:off x="9778733" y="2287632"/>
            <a:ext cx="1176320" cy="459164"/>
          </a:xfrm>
          <a:prstGeom prst="line">
            <a:avLst/>
          </a:prstGeom>
          <a:ln>
            <a:solidFill>
              <a:srgbClr val="00AAA7"/>
            </a:solidFill>
          </a:ln>
        </p:spPr>
        <p:style>
          <a:lnRef idx="1">
            <a:schemeClr val="accent1"/>
          </a:lnRef>
          <a:fillRef idx="0">
            <a:schemeClr val="accent1"/>
          </a:fillRef>
          <a:effectRef idx="0">
            <a:schemeClr val="accent1"/>
          </a:effectRef>
          <a:fontRef idx="minor">
            <a:schemeClr val="tx1"/>
          </a:fontRef>
        </p:style>
      </p:cxnSp>
      <p:sp>
        <p:nvSpPr>
          <p:cNvPr id="17" name="49 CuadroTexto"/>
          <p:cNvSpPr txBox="1"/>
          <p:nvPr/>
        </p:nvSpPr>
        <p:spPr>
          <a:xfrm>
            <a:off x="5012651" y="1189138"/>
            <a:ext cx="1793278" cy="400110"/>
          </a:xfrm>
          <a:prstGeom prst="rect">
            <a:avLst/>
          </a:prstGeom>
          <a:noFill/>
          <a:ln w="25400">
            <a:solidFill>
              <a:srgbClr val="152B48"/>
            </a:solidFill>
          </a:ln>
        </p:spPr>
        <p:txBody>
          <a:bodyPr wrap="square" rtlCol="0">
            <a:spAutoFit/>
          </a:bodyPr>
          <a:lstStyle/>
          <a:p>
            <a:pPr algn="ctr"/>
            <a:r>
              <a:rPr lang="es-CO" sz="2000" dirty="0">
                <a:solidFill>
                  <a:srgbClr val="152B48"/>
                </a:solidFill>
                <a:latin typeface="Montserrat" pitchFamily="2" charset="77"/>
              </a:rPr>
              <a:t>Taquicardia.</a:t>
            </a:r>
          </a:p>
        </p:txBody>
      </p:sp>
      <p:sp>
        <p:nvSpPr>
          <p:cNvPr id="18" name="51 CuadroTexto"/>
          <p:cNvSpPr txBox="1"/>
          <p:nvPr/>
        </p:nvSpPr>
        <p:spPr>
          <a:xfrm>
            <a:off x="4571578" y="1765631"/>
            <a:ext cx="2547176" cy="707886"/>
          </a:xfrm>
          <a:prstGeom prst="rect">
            <a:avLst/>
          </a:prstGeom>
          <a:noFill/>
          <a:ln w="25400">
            <a:solidFill>
              <a:srgbClr val="152B48"/>
            </a:solidFill>
          </a:ln>
        </p:spPr>
        <p:txBody>
          <a:bodyPr wrap="square" rtlCol="0">
            <a:spAutoFit/>
          </a:bodyPr>
          <a:lstStyle/>
          <a:p>
            <a:pPr algn="ctr"/>
            <a:r>
              <a:rPr lang="es-CO" sz="2000" dirty="0">
                <a:solidFill>
                  <a:srgbClr val="152B48"/>
                </a:solidFill>
                <a:latin typeface="Montserrat" pitchFamily="2" charset="77"/>
              </a:rPr>
              <a:t>Desaceleraciones variables.</a:t>
            </a:r>
          </a:p>
        </p:txBody>
      </p:sp>
      <p:sp>
        <p:nvSpPr>
          <p:cNvPr id="19" name="53 CuadroTexto"/>
          <p:cNvSpPr txBox="1"/>
          <p:nvPr/>
        </p:nvSpPr>
        <p:spPr>
          <a:xfrm>
            <a:off x="4571578" y="2631438"/>
            <a:ext cx="2273888" cy="707886"/>
          </a:xfrm>
          <a:prstGeom prst="rect">
            <a:avLst/>
          </a:prstGeom>
          <a:noFill/>
          <a:ln w="25400">
            <a:solidFill>
              <a:srgbClr val="152B48"/>
            </a:solidFill>
          </a:ln>
        </p:spPr>
        <p:txBody>
          <a:bodyPr wrap="square" rtlCol="0">
            <a:spAutoFit/>
          </a:bodyPr>
          <a:lstStyle/>
          <a:p>
            <a:pPr algn="ctr"/>
            <a:r>
              <a:rPr lang="es-CO" sz="2000" dirty="0">
                <a:solidFill>
                  <a:srgbClr val="152B48"/>
                </a:solidFill>
                <a:latin typeface="Montserrat" pitchFamily="2" charset="77"/>
              </a:rPr>
              <a:t>Pérdida de variabilidad.</a:t>
            </a:r>
          </a:p>
        </p:txBody>
      </p:sp>
      <p:cxnSp>
        <p:nvCxnSpPr>
          <p:cNvPr id="20" name="55 Conector recto"/>
          <p:cNvCxnSpPr>
            <a:cxnSpLocks/>
          </p:cNvCxnSpPr>
          <p:nvPr/>
        </p:nvCxnSpPr>
        <p:spPr>
          <a:xfrm>
            <a:off x="4714944" y="790493"/>
            <a:ext cx="0" cy="583312"/>
          </a:xfrm>
          <a:prstGeom prst="line">
            <a:avLst/>
          </a:prstGeom>
          <a:ln>
            <a:solidFill>
              <a:srgbClr val="00AAA7"/>
            </a:solidFill>
          </a:ln>
        </p:spPr>
        <p:style>
          <a:lnRef idx="1">
            <a:schemeClr val="accent1"/>
          </a:lnRef>
          <a:fillRef idx="0">
            <a:schemeClr val="accent1"/>
          </a:fillRef>
          <a:effectRef idx="0">
            <a:schemeClr val="accent1"/>
          </a:effectRef>
          <a:fontRef idx="minor">
            <a:schemeClr val="tx1"/>
          </a:fontRef>
        </p:style>
      </p:cxnSp>
      <p:cxnSp>
        <p:nvCxnSpPr>
          <p:cNvPr id="21" name="57 Conector recto"/>
          <p:cNvCxnSpPr>
            <a:cxnSpLocks/>
          </p:cNvCxnSpPr>
          <p:nvPr/>
        </p:nvCxnSpPr>
        <p:spPr>
          <a:xfrm flipV="1">
            <a:off x="4301581" y="790494"/>
            <a:ext cx="0" cy="1298303"/>
          </a:xfrm>
          <a:prstGeom prst="line">
            <a:avLst/>
          </a:prstGeom>
          <a:ln>
            <a:solidFill>
              <a:srgbClr val="00AAA7"/>
            </a:solidFill>
          </a:ln>
        </p:spPr>
        <p:style>
          <a:lnRef idx="1">
            <a:schemeClr val="accent1"/>
          </a:lnRef>
          <a:fillRef idx="0">
            <a:schemeClr val="accent1"/>
          </a:fillRef>
          <a:effectRef idx="0">
            <a:schemeClr val="accent1"/>
          </a:effectRef>
          <a:fontRef idx="minor">
            <a:schemeClr val="tx1"/>
          </a:fontRef>
        </p:style>
      </p:cxnSp>
      <p:cxnSp>
        <p:nvCxnSpPr>
          <p:cNvPr id="22" name="58 Conector recto"/>
          <p:cNvCxnSpPr>
            <a:cxnSpLocks/>
          </p:cNvCxnSpPr>
          <p:nvPr/>
        </p:nvCxnSpPr>
        <p:spPr>
          <a:xfrm flipV="1">
            <a:off x="3938592" y="790496"/>
            <a:ext cx="382" cy="2164107"/>
          </a:xfrm>
          <a:prstGeom prst="line">
            <a:avLst/>
          </a:prstGeom>
          <a:ln>
            <a:solidFill>
              <a:srgbClr val="00AAA7"/>
            </a:solidFill>
          </a:ln>
        </p:spPr>
        <p:style>
          <a:lnRef idx="1">
            <a:schemeClr val="accent1"/>
          </a:lnRef>
          <a:fillRef idx="0">
            <a:schemeClr val="accent1"/>
          </a:fillRef>
          <a:effectRef idx="0">
            <a:schemeClr val="accent1"/>
          </a:effectRef>
          <a:fontRef idx="minor">
            <a:schemeClr val="tx1"/>
          </a:fontRef>
        </p:style>
      </p:cxnSp>
      <p:cxnSp>
        <p:nvCxnSpPr>
          <p:cNvPr id="23" name="59 Conector recto de flecha"/>
          <p:cNvCxnSpPr>
            <a:endCxn id="17" idx="1"/>
          </p:cNvCxnSpPr>
          <p:nvPr/>
        </p:nvCxnSpPr>
        <p:spPr>
          <a:xfrm>
            <a:off x="4730333" y="1373805"/>
            <a:ext cx="282318" cy="153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4" name="61 Conector recto de flecha"/>
          <p:cNvCxnSpPr>
            <a:cxnSpLocks/>
            <a:endCxn id="18" idx="1"/>
          </p:cNvCxnSpPr>
          <p:nvPr/>
        </p:nvCxnSpPr>
        <p:spPr>
          <a:xfrm>
            <a:off x="4301582" y="2088797"/>
            <a:ext cx="269996" cy="30777"/>
          </a:xfrm>
          <a:prstGeom prst="straightConnector1">
            <a:avLst/>
          </a:prstGeom>
          <a:ln>
            <a:solidFill>
              <a:srgbClr val="00AAA7"/>
            </a:solidFill>
            <a:tailEnd type="arrow"/>
          </a:ln>
        </p:spPr>
        <p:style>
          <a:lnRef idx="1">
            <a:schemeClr val="accent1"/>
          </a:lnRef>
          <a:fillRef idx="0">
            <a:schemeClr val="accent1"/>
          </a:fillRef>
          <a:effectRef idx="0">
            <a:schemeClr val="accent1"/>
          </a:effectRef>
          <a:fontRef idx="minor">
            <a:schemeClr val="tx1"/>
          </a:fontRef>
        </p:style>
      </p:cxnSp>
      <p:cxnSp>
        <p:nvCxnSpPr>
          <p:cNvPr id="25" name="63 Conector recto de flecha"/>
          <p:cNvCxnSpPr>
            <a:endCxn id="19" idx="1"/>
          </p:cNvCxnSpPr>
          <p:nvPr/>
        </p:nvCxnSpPr>
        <p:spPr>
          <a:xfrm>
            <a:off x="3938974" y="2954603"/>
            <a:ext cx="632604" cy="30778"/>
          </a:xfrm>
          <a:prstGeom prst="straightConnector1">
            <a:avLst/>
          </a:prstGeom>
          <a:ln>
            <a:solidFill>
              <a:srgbClr val="00AAA7"/>
            </a:solidFill>
            <a:tailEnd type="arrow"/>
          </a:ln>
        </p:spPr>
        <p:style>
          <a:lnRef idx="1">
            <a:schemeClr val="accent1"/>
          </a:lnRef>
          <a:fillRef idx="0">
            <a:schemeClr val="accent1"/>
          </a:fillRef>
          <a:effectRef idx="0">
            <a:schemeClr val="accent1"/>
          </a:effectRef>
          <a:fontRef idx="minor">
            <a:schemeClr val="tx1"/>
          </a:fontRef>
        </p:style>
      </p:cxnSp>
      <p:sp>
        <p:nvSpPr>
          <p:cNvPr id="26" name="65 CuadroTexto"/>
          <p:cNvSpPr txBox="1"/>
          <p:nvPr/>
        </p:nvSpPr>
        <p:spPr>
          <a:xfrm>
            <a:off x="5012651" y="3500452"/>
            <a:ext cx="2273888" cy="1015663"/>
          </a:xfrm>
          <a:prstGeom prst="rect">
            <a:avLst/>
          </a:prstGeom>
          <a:noFill/>
          <a:ln w="25400">
            <a:solidFill>
              <a:srgbClr val="152B48"/>
            </a:solidFill>
          </a:ln>
        </p:spPr>
        <p:txBody>
          <a:bodyPr wrap="square" rtlCol="0">
            <a:spAutoFit/>
          </a:bodyPr>
          <a:lstStyle/>
          <a:p>
            <a:pPr algn="ctr"/>
            <a:r>
              <a:rPr lang="es-CO" sz="2000" dirty="0">
                <a:solidFill>
                  <a:srgbClr val="152B48"/>
                </a:solidFill>
                <a:latin typeface="Montserrat" pitchFamily="2" charset="77"/>
              </a:rPr>
              <a:t>Bradicardia / desaceleración prolongada.</a:t>
            </a:r>
          </a:p>
        </p:txBody>
      </p:sp>
      <p:cxnSp>
        <p:nvCxnSpPr>
          <p:cNvPr id="27" name="17 Conector recto"/>
          <p:cNvCxnSpPr>
            <a:cxnSpLocks/>
          </p:cNvCxnSpPr>
          <p:nvPr/>
        </p:nvCxnSpPr>
        <p:spPr>
          <a:xfrm flipH="1" flipV="1">
            <a:off x="3661893" y="3585032"/>
            <a:ext cx="1369472" cy="184666"/>
          </a:xfrm>
          <a:prstGeom prst="line">
            <a:avLst/>
          </a:prstGeom>
          <a:ln>
            <a:solidFill>
              <a:srgbClr val="00AAA7"/>
            </a:solidFill>
          </a:ln>
        </p:spPr>
        <p:style>
          <a:lnRef idx="1">
            <a:schemeClr val="accent1"/>
          </a:lnRef>
          <a:fillRef idx="0">
            <a:schemeClr val="accent1"/>
          </a:fillRef>
          <a:effectRef idx="0">
            <a:schemeClr val="accent1"/>
          </a:effectRef>
          <a:fontRef idx="minor">
            <a:schemeClr val="tx1"/>
          </a:fontRef>
        </p:style>
      </p:cxnSp>
      <p:cxnSp>
        <p:nvCxnSpPr>
          <p:cNvPr id="28" name="19 Conector recto"/>
          <p:cNvCxnSpPr>
            <a:cxnSpLocks/>
          </p:cNvCxnSpPr>
          <p:nvPr/>
        </p:nvCxnSpPr>
        <p:spPr>
          <a:xfrm flipH="1" flipV="1">
            <a:off x="3623659" y="728940"/>
            <a:ext cx="19520" cy="2867689"/>
          </a:xfrm>
          <a:prstGeom prst="line">
            <a:avLst/>
          </a:prstGeom>
          <a:ln>
            <a:solidFill>
              <a:srgbClr val="00AAA7"/>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887216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par>
                                <p:cTn id="8" presetID="10" presetClass="entr" presetSubtype="0" fill="hold" nodeType="withEffect">
                                  <p:stCondLst>
                                    <p:cond delay="0"/>
                                  </p:stCondLst>
                                  <p:childTnLst>
                                    <p:set>
                                      <p:cBhvr>
                                        <p:cTn id="9" dur="1" fill="hold">
                                          <p:stCondLst>
                                            <p:cond delay="0"/>
                                          </p:stCondLst>
                                        </p:cTn>
                                        <p:tgtEl>
                                          <p:spTgt spid="14"/>
                                        </p:tgtEl>
                                        <p:attrNameLst>
                                          <p:attrName>style.visibility</p:attrName>
                                        </p:attrNameLst>
                                      </p:cBhvr>
                                      <p:to>
                                        <p:strVal val="visible"/>
                                      </p:to>
                                    </p:set>
                                    <p:animEffect transition="in" filter="fade">
                                      <p:cBhvr>
                                        <p:cTn id="10" dur="500"/>
                                        <p:tgtEl>
                                          <p:spTgt spid="14"/>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7"/>
                                        </p:tgtEl>
                                        <p:attrNameLst>
                                          <p:attrName>style.visibility</p:attrName>
                                        </p:attrNameLst>
                                      </p:cBhvr>
                                      <p:to>
                                        <p:strVal val="visible"/>
                                      </p:to>
                                    </p:set>
                                    <p:animEffect transition="in" filter="fade">
                                      <p:cBhvr>
                                        <p:cTn id="13" dur="500"/>
                                        <p:tgtEl>
                                          <p:spTgt spid="17"/>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18"/>
                                        </p:tgtEl>
                                        <p:attrNameLst>
                                          <p:attrName>style.visibility</p:attrName>
                                        </p:attrNameLst>
                                      </p:cBhvr>
                                      <p:to>
                                        <p:strVal val="visible"/>
                                      </p:to>
                                    </p:set>
                                    <p:animEffect transition="in" filter="fade">
                                      <p:cBhvr>
                                        <p:cTn id="16" dur="500"/>
                                        <p:tgtEl>
                                          <p:spTgt spid="18"/>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19"/>
                                        </p:tgtEl>
                                        <p:attrNameLst>
                                          <p:attrName>style.visibility</p:attrName>
                                        </p:attrNameLst>
                                      </p:cBhvr>
                                      <p:to>
                                        <p:strVal val="visible"/>
                                      </p:to>
                                    </p:set>
                                    <p:animEffect transition="in" filter="fade">
                                      <p:cBhvr>
                                        <p:cTn id="19" dur="500"/>
                                        <p:tgtEl>
                                          <p:spTgt spid="19"/>
                                        </p:tgtEl>
                                      </p:cBhvr>
                                    </p:animEffect>
                                  </p:childTnLst>
                                </p:cTn>
                              </p:par>
                              <p:par>
                                <p:cTn id="20" presetID="10" presetClass="entr" presetSubtype="0" fill="hold" nodeType="withEffect">
                                  <p:stCondLst>
                                    <p:cond delay="0"/>
                                  </p:stCondLst>
                                  <p:childTnLst>
                                    <p:set>
                                      <p:cBhvr>
                                        <p:cTn id="21" dur="1" fill="hold">
                                          <p:stCondLst>
                                            <p:cond delay="0"/>
                                          </p:stCondLst>
                                        </p:cTn>
                                        <p:tgtEl>
                                          <p:spTgt spid="20"/>
                                        </p:tgtEl>
                                        <p:attrNameLst>
                                          <p:attrName>style.visibility</p:attrName>
                                        </p:attrNameLst>
                                      </p:cBhvr>
                                      <p:to>
                                        <p:strVal val="visible"/>
                                      </p:to>
                                    </p:set>
                                    <p:animEffect transition="in" filter="fade">
                                      <p:cBhvr>
                                        <p:cTn id="22" dur="500"/>
                                        <p:tgtEl>
                                          <p:spTgt spid="20"/>
                                        </p:tgtEl>
                                      </p:cBhvr>
                                    </p:animEffect>
                                  </p:childTnLst>
                                </p:cTn>
                              </p:par>
                              <p:par>
                                <p:cTn id="23" presetID="10" presetClass="entr" presetSubtype="0" fill="hold" nodeType="withEffect">
                                  <p:stCondLst>
                                    <p:cond delay="0"/>
                                  </p:stCondLst>
                                  <p:childTnLst>
                                    <p:set>
                                      <p:cBhvr>
                                        <p:cTn id="24" dur="1" fill="hold">
                                          <p:stCondLst>
                                            <p:cond delay="0"/>
                                          </p:stCondLst>
                                        </p:cTn>
                                        <p:tgtEl>
                                          <p:spTgt spid="21"/>
                                        </p:tgtEl>
                                        <p:attrNameLst>
                                          <p:attrName>style.visibility</p:attrName>
                                        </p:attrNameLst>
                                      </p:cBhvr>
                                      <p:to>
                                        <p:strVal val="visible"/>
                                      </p:to>
                                    </p:set>
                                    <p:animEffect transition="in" filter="fade">
                                      <p:cBhvr>
                                        <p:cTn id="25" dur="500"/>
                                        <p:tgtEl>
                                          <p:spTgt spid="21"/>
                                        </p:tgtEl>
                                      </p:cBhvr>
                                    </p:animEffect>
                                  </p:childTnLst>
                                </p:cTn>
                              </p:par>
                              <p:par>
                                <p:cTn id="26" presetID="10" presetClass="entr" presetSubtype="0" fill="hold" nodeType="withEffect">
                                  <p:stCondLst>
                                    <p:cond delay="0"/>
                                  </p:stCondLst>
                                  <p:childTnLst>
                                    <p:set>
                                      <p:cBhvr>
                                        <p:cTn id="27" dur="1" fill="hold">
                                          <p:stCondLst>
                                            <p:cond delay="0"/>
                                          </p:stCondLst>
                                        </p:cTn>
                                        <p:tgtEl>
                                          <p:spTgt spid="22"/>
                                        </p:tgtEl>
                                        <p:attrNameLst>
                                          <p:attrName>style.visibility</p:attrName>
                                        </p:attrNameLst>
                                      </p:cBhvr>
                                      <p:to>
                                        <p:strVal val="visible"/>
                                      </p:to>
                                    </p:set>
                                    <p:animEffect transition="in" filter="fade">
                                      <p:cBhvr>
                                        <p:cTn id="28" dur="500"/>
                                        <p:tgtEl>
                                          <p:spTgt spid="22"/>
                                        </p:tgtEl>
                                      </p:cBhvr>
                                    </p:animEffect>
                                  </p:childTnLst>
                                </p:cTn>
                              </p:par>
                              <p:par>
                                <p:cTn id="29" presetID="10" presetClass="entr" presetSubtype="0" fill="hold" nodeType="withEffect">
                                  <p:stCondLst>
                                    <p:cond delay="0"/>
                                  </p:stCondLst>
                                  <p:childTnLst>
                                    <p:set>
                                      <p:cBhvr>
                                        <p:cTn id="30" dur="1" fill="hold">
                                          <p:stCondLst>
                                            <p:cond delay="0"/>
                                          </p:stCondLst>
                                        </p:cTn>
                                        <p:tgtEl>
                                          <p:spTgt spid="23"/>
                                        </p:tgtEl>
                                        <p:attrNameLst>
                                          <p:attrName>style.visibility</p:attrName>
                                        </p:attrNameLst>
                                      </p:cBhvr>
                                      <p:to>
                                        <p:strVal val="visible"/>
                                      </p:to>
                                    </p:set>
                                    <p:animEffect transition="in" filter="fade">
                                      <p:cBhvr>
                                        <p:cTn id="31" dur="500"/>
                                        <p:tgtEl>
                                          <p:spTgt spid="23"/>
                                        </p:tgtEl>
                                      </p:cBhvr>
                                    </p:animEffect>
                                  </p:childTnLst>
                                </p:cTn>
                              </p:par>
                              <p:par>
                                <p:cTn id="32" presetID="10" presetClass="entr" presetSubtype="0" fill="hold" nodeType="withEffect">
                                  <p:stCondLst>
                                    <p:cond delay="0"/>
                                  </p:stCondLst>
                                  <p:childTnLst>
                                    <p:set>
                                      <p:cBhvr>
                                        <p:cTn id="33" dur="1" fill="hold">
                                          <p:stCondLst>
                                            <p:cond delay="0"/>
                                          </p:stCondLst>
                                        </p:cTn>
                                        <p:tgtEl>
                                          <p:spTgt spid="24"/>
                                        </p:tgtEl>
                                        <p:attrNameLst>
                                          <p:attrName>style.visibility</p:attrName>
                                        </p:attrNameLst>
                                      </p:cBhvr>
                                      <p:to>
                                        <p:strVal val="visible"/>
                                      </p:to>
                                    </p:set>
                                    <p:animEffect transition="in" filter="fade">
                                      <p:cBhvr>
                                        <p:cTn id="34" dur="500"/>
                                        <p:tgtEl>
                                          <p:spTgt spid="24"/>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26"/>
                                        </p:tgtEl>
                                        <p:attrNameLst>
                                          <p:attrName>style.visibility</p:attrName>
                                        </p:attrNameLst>
                                      </p:cBhvr>
                                      <p:to>
                                        <p:strVal val="visible"/>
                                      </p:to>
                                    </p:set>
                                    <p:animEffect transition="in" filter="fade">
                                      <p:cBhvr>
                                        <p:cTn id="37" dur="500"/>
                                        <p:tgtEl>
                                          <p:spTgt spid="26"/>
                                        </p:tgtEl>
                                      </p:cBhvr>
                                    </p:animEffect>
                                  </p:childTnLst>
                                </p:cTn>
                              </p:par>
                              <p:par>
                                <p:cTn id="38" presetID="10" presetClass="entr" presetSubtype="0" fill="hold" nodeType="withEffect">
                                  <p:stCondLst>
                                    <p:cond delay="0"/>
                                  </p:stCondLst>
                                  <p:childTnLst>
                                    <p:set>
                                      <p:cBhvr>
                                        <p:cTn id="39" dur="1" fill="hold">
                                          <p:stCondLst>
                                            <p:cond delay="0"/>
                                          </p:stCondLst>
                                        </p:cTn>
                                        <p:tgtEl>
                                          <p:spTgt spid="25"/>
                                        </p:tgtEl>
                                        <p:attrNameLst>
                                          <p:attrName>style.visibility</p:attrName>
                                        </p:attrNameLst>
                                      </p:cBhvr>
                                      <p:to>
                                        <p:strVal val="visible"/>
                                      </p:to>
                                    </p:set>
                                    <p:animEffect transition="in" filter="fade">
                                      <p:cBhvr>
                                        <p:cTn id="40" dur="500"/>
                                        <p:tgtEl>
                                          <p:spTgt spid="25"/>
                                        </p:tgtEl>
                                      </p:cBhvr>
                                    </p:animEffect>
                                  </p:childTnLst>
                                </p:cTn>
                              </p:par>
                            </p:childTnLst>
                          </p:cTn>
                        </p:par>
                      </p:childTnLst>
                    </p:cTn>
                  </p:par>
                  <p:par>
                    <p:cTn id="41" fill="hold">
                      <p:stCondLst>
                        <p:cond delay="indefinite"/>
                      </p:stCondLst>
                      <p:childTnLst>
                        <p:par>
                          <p:cTn id="42" fill="hold">
                            <p:stCondLst>
                              <p:cond delay="0"/>
                            </p:stCondLst>
                            <p:childTnLst>
                              <p:par>
                                <p:cTn id="43" presetID="10" presetClass="entr" presetSubtype="0" fill="hold" grpId="0" nodeType="clickEffect">
                                  <p:stCondLst>
                                    <p:cond delay="0"/>
                                  </p:stCondLst>
                                  <p:childTnLst>
                                    <p:set>
                                      <p:cBhvr>
                                        <p:cTn id="44" dur="1" fill="hold">
                                          <p:stCondLst>
                                            <p:cond delay="0"/>
                                          </p:stCondLst>
                                        </p:cTn>
                                        <p:tgtEl>
                                          <p:spTgt spid="8"/>
                                        </p:tgtEl>
                                        <p:attrNameLst>
                                          <p:attrName>style.visibility</p:attrName>
                                        </p:attrNameLst>
                                      </p:cBhvr>
                                      <p:to>
                                        <p:strVal val="visible"/>
                                      </p:to>
                                    </p:set>
                                    <p:animEffect transition="in" filter="fade">
                                      <p:cBhvr>
                                        <p:cTn id="45" dur="500"/>
                                        <p:tgtEl>
                                          <p:spTgt spid="8"/>
                                        </p:tgtEl>
                                      </p:cBhvr>
                                    </p:animEffect>
                                  </p:childTnLst>
                                </p:cTn>
                              </p:par>
                              <p:par>
                                <p:cTn id="46" presetID="10" presetClass="entr" presetSubtype="0" fill="hold" grpId="0" nodeType="withEffect">
                                  <p:stCondLst>
                                    <p:cond delay="0"/>
                                  </p:stCondLst>
                                  <p:childTnLst>
                                    <p:set>
                                      <p:cBhvr>
                                        <p:cTn id="47" dur="1" fill="hold">
                                          <p:stCondLst>
                                            <p:cond delay="0"/>
                                          </p:stCondLst>
                                        </p:cTn>
                                        <p:tgtEl>
                                          <p:spTgt spid="9"/>
                                        </p:tgtEl>
                                        <p:attrNameLst>
                                          <p:attrName>style.visibility</p:attrName>
                                        </p:attrNameLst>
                                      </p:cBhvr>
                                      <p:to>
                                        <p:strVal val="visible"/>
                                      </p:to>
                                    </p:set>
                                    <p:animEffect transition="in" filter="fade">
                                      <p:cBhvr>
                                        <p:cTn id="48" dur="500"/>
                                        <p:tgtEl>
                                          <p:spTgt spid="9"/>
                                        </p:tgtEl>
                                      </p:cBhvr>
                                    </p:animEffect>
                                  </p:childTnLst>
                                </p:cTn>
                              </p:par>
                              <p:par>
                                <p:cTn id="49" presetID="10" presetClass="entr" presetSubtype="0" fill="hold" grpId="0" nodeType="withEffect">
                                  <p:stCondLst>
                                    <p:cond delay="0"/>
                                  </p:stCondLst>
                                  <p:childTnLst>
                                    <p:set>
                                      <p:cBhvr>
                                        <p:cTn id="50" dur="1" fill="hold">
                                          <p:stCondLst>
                                            <p:cond delay="0"/>
                                          </p:stCondLst>
                                        </p:cTn>
                                        <p:tgtEl>
                                          <p:spTgt spid="10"/>
                                        </p:tgtEl>
                                        <p:attrNameLst>
                                          <p:attrName>style.visibility</p:attrName>
                                        </p:attrNameLst>
                                      </p:cBhvr>
                                      <p:to>
                                        <p:strVal val="visible"/>
                                      </p:to>
                                    </p:set>
                                    <p:animEffect transition="in" filter="fade">
                                      <p:cBhvr>
                                        <p:cTn id="51" dur="500"/>
                                        <p:tgtEl>
                                          <p:spTgt spid="10"/>
                                        </p:tgtEl>
                                      </p:cBhvr>
                                    </p:animEffect>
                                  </p:childTnLst>
                                </p:cTn>
                              </p:par>
                              <p:par>
                                <p:cTn id="52" presetID="10" presetClass="entr" presetSubtype="0" fill="hold" grpId="0" nodeType="withEffect">
                                  <p:stCondLst>
                                    <p:cond delay="0"/>
                                  </p:stCondLst>
                                  <p:childTnLst>
                                    <p:set>
                                      <p:cBhvr>
                                        <p:cTn id="53" dur="1" fill="hold">
                                          <p:stCondLst>
                                            <p:cond delay="0"/>
                                          </p:stCondLst>
                                        </p:cTn>
                                        <p:tgtEl>
                                          <p:spTgt spid="11"/>
                                        </p:tgtEl>
                                        <p:attrNameLst>
                                          <p:attrName>style.visibility</p:attrName>
                                        </p:attrNameLst>
                                      </p:cBhvr>
                                      <p:to>
                                        <p:strVal val="visible"/>
                                      </p:to>
                                    </p:set>
                                    <p:animEffect transition="in" filter="fade">
                                      <p:cBhvr>
                                        <p:cTn id="54" dur="500"/>
                                        <p:tgtEl>
                                          <p:spTgt spid="11"/>
                                        </p:tgtEl>
                                      </p:cBhvr>
                                    </p:animEffect>
                                  </p:childTnLst>
                                </p:cTn>
                              </p:par>
                              <p:par>
                                <p:cTn id="55" presetID="10" presetClass="entr" presetSubtype="0" fill="hold" nodeType="withEffect">
                                  <p:stCondLst>
                                    <p:cond delay="0"/>
                                  </p:stCondLst>
                                  <p:childTnLst>
                                    <p:set>
                                      <p:cBhvr>
                                        <p:cTn id="56" dur="1" fill="hold">
                                          <p:stCondLst>
                                            <p:cond delay="0"/>
                                          </p:stCondLst>
                                        </p:cTn>
                                        <p:tgtEl>
                                          <p:spTgt spid="12"/>
                                        </p:tgtEl>
                                        <p:attrNameLst>
                                          <p:attrName>style.visibility</p:attrName>
                                        </p:attrNameLst>
                                      </p:cBhvr>
                                      <p:to>
                                        <p:strVal val="visible"/>
                                      </p:to>
                                    </p:set>
                                    <p:animEffect transition="in" filter="fade">
                                      <p:cBhvr>
                                        <p:cTn id="57" dur="500"/>
                                        <p:tgtEl>
                                          <p:spTgt spid="12"/>
                                        </p:tgtEl>
                                      </p:cBhvr>
                                    </p:animEffect>
                                  </p:childTnLst>
                                </p:cTn>
                              </p:par>
                              <p:par>
                                <p:cTn id="58" presetID="10" presetClass="entr" presetSubtype="0" fill="hold" grpId="0" nodeType="withEffect">
                                  <p:stCondLst>
                                    <p:cond delay="0"/>
                                  </p:stCondLst>
                                  <p:childTnLst>
                                    <p:set>
                                      <p:cBhvr>
                                        <p:cTn id="59" dur="1" fill="hold">
                                          <p:stCondLst>
                                            <p:cond delay="0"/>
                                          </p:stCondLst>
                                        </p:cTn>
                                        <p:tgtEl>
                                          <p:spTgt spid="13"/>
                                        </p:tgtEl>
                                        <p:attrNameLst>
                                          <p:attrName>style.visibility</p:attrName>
                                        </p:attrNameLst>
                                      </p:cBhvr>
                                      <p:to>
                                        <p:strVal val="visible"/>
                                      </p:to>
                                    </p:set>
                                    <p:animEffect transition="in" filter="fade">
                                      <p:cBhvr>
                                        <p:cTn id="60" dur="500"/>
                                        <p:tgtEl>
                                          <p:spTgt spid="13"/>
                                        </p:tgtEl>
                                      </p:cBhvr>
                                    </p:animEffect>
                                  </p:childTnLst>
                                </p:cTn>
                              </p:par>
                              <p:par>
                                <p:cTn id="61" presetID="10" presetClass="entr" presetSubtype="0" fill="hold" grpId="0" nodeType="withEffect">
                                  <p:stCondLst>
                                    <p:cond delay="0"/>
                                  </p:stCondLst>
                                  <p:childTnLst>
                                    <p:set>
                                      <p:cBhvr>
                                        <p:cTn id="62" dur="1" fill="hold">
                                          <p:stCondLst>
                                            <p:cond delay="0"/>
                                          </p:stCondLst>
                                        </p:cTn>
                                        <p:tgtEl>
                                          <p:spTgt spid="15"/>
                                        </p:tgtEl>
                                        <p:attrNameLst>
                                          <p:attrName>style.visibility</p:attrName>
                                        </p:attrNameLst>
                                      </p:cBhvr>
                                      <p:to>
                                        <p:strVal val="visible"/>
                                      </p:to>
                                    </p:set>
                                    <p:animEffect transition="in" filter="fade">
                                      <p:cBhvr>
                                        <p:cTn id="63" dur="500"/>
                                        <p:tgtEl>
                                          <p:spTgt spid="15"/>
                                        </p:tgtEl>
                                      </p:cBhvr>
                                    </p:animEffect>
                                  </p:childTnLst>
                                </p:cTn>
                              </p:par>
                              <p:par>
                                <p:cTn id="64" presetID="10" presetClass="entr" presetSubtype="0" fill="hold" nodeType="withEffect">
                                  <p:stCondLst>
                                    <p:cond delay="0"/>
                                  </p:stCondLst>
                                  <p:childTnLst>
                                    <p:set>
                                      <p:cBhvr>
                                        <p:cTn id="65" dur="1" fill="hold">
                                          <p:stCondLst>
                                            <p:cond delay="0"/>
                                          </p:stCondLst>
                                        </p:cTn>
                                        <p:tgtEl>
                                          <p:spTgt spid="16"/>
                                        </p:tgtEl>
                                        <p:attrNameLst>
                                          <p:attrName>style.visibility</p:attrName>
                                        </p:attrNameLst>
                                      </p:cBhvr>
                                      <p:to>
                                        <p:strVal val="visible"/>
                                      </p:to>
                                    </p:set>
                                    <p:animEffect transition="in" filter="fade">
                                      <p:cBhvr>
                                        <p:cTn id="66"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p:bldP spid="9" grpId="0" animBg="1"/>
      <p:bldP spid="10" grpId="0" animBg="1"/>
      <p:bldP spid="11" grpId="0" animBg="1"/>
      <p:bldP spid="13" grpId="0" animBg="1"/>
      <p:bldP spid="15" grpId="0" animBg="1"/>
      <p:bldP spid="17" grpId="0" animBg="1"/>
      <p:bldP spid="18" grpId="0" animBg="1"/>
      <p:bldP spid="19" grpId="0" animBg="1"/>
      <p:bldP spid="26" grpId="0" animBg="1"/>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5 CuadroTexto"/>
          <p:cNvSpPr txBox="1"/>
          <p:nvPr/>
        </p:nvSpPr>
        <p:spPr>
          <a:xfrm>
            <a:off x="4221446" y="95508"/>
            <a:ext cx="2357915" cy="400110"/>
          </a:xfrm>
          <a:prstGeom prst="rect">
            <a:avLst/>
          </a:prstGeom>
          <a:solidFill>
            <a:srgbClr val="152B48">
              <a:alpha val="27000"/>
            </a:srgbClr>
          </a:solidFill>
          <a:ln w="25400">
            <a:solidFill>
              <a:srgbClr val="152B48"/>
            </a:solidFill>
          </a:ln>
        </p:spPr>
        <p:txBody>
          <a:bodyPr wrap="square" rtlCol="0">
            <a:spAutoFit/>
          </a:bodyPr>
          <a:lstStyle/>
          <a:p>
            <a:pPr algn="ctr"/>
            <a:r>
              <a:rPr lang="es-CO" sz="2000" dirty="0">
                <a:solidFill>
                  <a:srgbClr val="152B48"/>
                </a:solidFill>
                <a:latin typeface="Montserrat" pitchFamily="2" charset="77"/>
              </a:rPr>
              <a:t>CATEGORÍA II</a:t>
            </a:r>
          </a:p>
        </p:txBody>
      </p:sp>
      <p:sp>
        <p:nvSpPr>
          <p:cNvPr id="7" name="47 CuadroTexto"/>
          <p:cNvSpPr txBox="1"/>
          <p:nvPr/>
        </p:nvSpPr>
        <p:spPr>
          <a:xfrm>
            <a:off x="5682721" y="977102"/>
            <a:ext cx="1793278" cy="400110"/>
          </a:xfrm>
          <a:prstGeom prst="rect">
            <a:avLst/>
          </a:prstGeom>
          <a:noFill/>
          <a:ln w="25400">
            <a:solidFill>
              <a:srgbClr val="00AAA7"/>
            </a:solidFill>
          </a:ln>
        </p:spPr>
        <p:txBody>
          <a:bodyPr wrap="square" rtlCol="0">
            <a:spAutoFit/>
          </a:bodyPr>
          <a:lstStyle/>
          <a:p>
            <a:pPr algn="ctr"/>
            <a:r>
              <a:rPr lang="es-CO" sz="2000" dirty="0">
                <a:solidFill>
                  <a:srgbClr val="152B48"/>
                </a:solidFill>
                <a:latin typeface="Montserrat" pitchFamily="2" charset="77"/>
              </a:rPr>
              <a:t>Taquicardia</a:t>
            </a:r>
          </a:p>
        </p:txBody>
      </p:sp>
      <p:sp>
        <p:nvSpPr>
          <p:cNvPr id="8" name="19 CuadroTexto"/>
          <p:cNvSpPr txBox="1"/>
          <p:nvPr/>
        </p:nvSpPr>
        <p:spPr>
          <a:xfrm>
            <a:off x="8761183" y="1226742"/>
            <a:ext cx="3333555" cy="1938992"/>
          </a:xfrm>
          <a:prstGeom prst="rect">
            <a:avLst/>
          </a:prstGeom>
          <a:noFill/>
        </p:spPr>
        <p:txBody>
          <a:bodyPr wrap="square" rtlCol="0">
            <a:spAutoFit/>
          </a:bodyPr>
          <a:lstStyle/>
          <a:p>
            <a:r>
              <a:rPr lang="es-CO" sz="2000" dirty="0">
                <a:solidFill>
                  <a:srgbClr val="152B48"/>
                </a:solidFill>
                <a:latin typeface="Montserrat" pitchFamily="2" charset="77"/>
              </a:rPr>
              <a:t>Infección materno-fetal.</a:t>
            </a:r>
          </a:p>
          <a:p>
            <a:r>
              <a:rPr lang="es-CO" sz="2000" dirty="0">
                <a:solidFill>
                  <a:srgbClr val="152B48"/>
                </a:solidFill>
                <a:latin typeface="Montserrat" pitchFamily="2" charset="77"/>
              </a:rPr>
              <a:t>Medicamentos.</a:t>
            </a:r>
          </a:p>
          <a:p>
            <a:r>
              <a:rPr lang="es-CO" sz="2000" dirty="0">
                <a:solidFill>
                  <a:srgbClr val="152B48"/>
                </a:solidFill>
                <a:latin typeface="Montserrat" pitchFamily="2" charset="77"/>
              </a:rPr>
              <a:t>Hipertiroidismo materno.</a:t>
            </a:r>
          </a:p>
          <a:p>
            <a:r>
              <a:rPr lang="es-CO" sz="2000" dirty="0">
                <a:solidFill>
                  <a:srgbClr val="152B48"/>
                </a:solidFill>
                <a:latin typeface="Montserrat" pitchFamily="2" charset="77"/>
              </a:rPr>
              <a:t>Abrupcio.</a:t>
            </a:r>
          </a:p>
          <a:p>
            <a:r>
              <a:rPr lang="es-CO" sz="2000" dirty="0">
                <a:solidFill>
                  <a:srgbClr val="152B48"/>
                </a:solidFill>
                <a:latin typeface="Montserrat" pitchFamily="2" charset="77"/>
              </a:rPr>
              <a:t>Hipoxia fetal.</a:t>
            </a:r>
          </a:p>
        </p:txBody>
      </p:sp>
      <p:sp>
        <p:nvSpPr>
          <p:cNvPr id="9" name="20 Abrir llave"/>
          <p:cNvSpPr/>
          <p:nvPr/>
        </p:nvSpPr>
        <p:spPr>
          <a:xfrm>
            <a:off x="8512156" y="1211018"/>
            <a:ext cx="368142" cy="2078801"/>
          </a:xfrm>
          <a:prstGeom prst="leftBrace">
            <a:avLst/>
          </a:prstGeom>
          <a:ln>
            <a:solidFill>
              <a:srgbClr val="00AAA7"/>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s-CO" sz="2000"/>
          </a:p>
        </p:txBody>
      </p:sp>
      <p:sp>
        <p:nvSpPr>
          <p:cNvPr id="10" name="23 CuadroTexto"/>
          <p:cNvSpPr txBox="1"/>
          <p:nvPr/>
        </p:nvSpPr>
        <p:spPr>
          <a:xfrm>
            <a:off x="10659244" y="4227902"/>
            <a:ext cx="1435494" cy="707886"/>
          </a:xfrm>
          <a:prstGeom prst="rect">
            <a:avLst/>
          </a:prstGeom>
          <a:noFill/>
          <a:ln w="12700">
            <a:solidFill>
              <a:srgbClr val="00AAA7"/>
            </a:solidFill>
            <a:prstDash val="sysDash"/>
          </a:ln>
        </p:spPr>
        <p:txBody>
          <a:bodyPr wrap="square" rtlCol="0">
            <a:spAutoFit/>
          </a:bodyPr>
          <a:lstStyle/>
          <a:p>
            <a:pPr algn="ctr"/>
            <a:r>
              <a:rPr lang="es-ES_tradnl" sz="2000" dirty="0" err="1">
                <a:solidFill>
                  <a:srgbClr val="152B48"/>
                </a:solidFill>
                <a:latin typeface="Montserrat" pitchFamily="2" charset="77"/>
              </a:rPr>
              <a:t>Taqui</a:t>
            </a:r>
            <a:r>
              <a:rPr lang="es-ES_tradnl" sz="2000" dirty="0">
                <a:solidFill>
                  <a:srgbClr val="152B48"/>
                </a:solidFill>
                <a:latin typeface="Montserrat" pitchFamily="2" charset="77"/>
              </a:rPr>
              <a:t>-arritmias</a:t>
            </a:r>
            <a:endParaRPr lang="es-CO" sz="2000" dirty="0">
              <a:solidFill>
                <a:srgbClr val="152B48"/>
              </a:solidFill>
              <a:latin typeface="Montserrat" pitchFamily="2" charset="77"/>
            </a:endParaRPr>
          </a:p>
        </p:txBody>
      </p:sp>
      <p:sp>
        <p:nvSpPr>
          <p:cNvPr id="11" name="24 CuadroTexto"/>
          <p:cNvSpPr txBox="1"/>
          <p:nvPr/>
        </p:nvSpPr>
        <p:spPr>
          <a:xfrm>
            <a:off x="8929856" y="4240697"/>
            <a:ext cx="1290083" cy="707886"/>
          </a:xfrm>
          <a:prstGeom prst="rect">
            <a:avLst/>
          </a:prstGeom>
          <a:noFill/>
          <a:ln w="12700">
            <a:solidFill>
              <a:srgbClr val="00AAA7"/>
            </a:solidFill>
            <a:prstDash val="sysDash"/>
          </a:ln>
        </p:spPr>
        <p:txBody>
          <a:bodyPr wrap="square" rtlCol="0">
            <a:spAutoFit/>
          </a:bodyPr>
          <a:lstStyle/>
          <a:p>
            <a:pPr algn="ctr"/>
            <a:r>
              <a:rPr lang="es-ES_tradnl" sz="2000" dirty="0">
                <a:solidFill>
                  <a:srgbClr val="152B48"/>
                </a:solidFill>
                <a:latin typeface="Montserrat" pitchFamily="2" charset="77"/>
              </a:rPr>
              <a:t>&gt; 200 </a:t>
            </a:r>
            <a:r>
              <a:rPr lang="es-ES_tradnl" sz="2000" dirty="0" err="1">
                <a:solidFill>
                  <a:srgbClr val="152B48"/>
                </a:solidFill>
                <a:latin typeface="Montserrat" pitchFamily="2" charset="77"/>
              </a:rPr>
              <a:t>lpm</a:t>
            </a:r>
            <a:r>
              <a:rPr lang="es-ES_tradnl" sz="2000" dirty="0">
                <a:solidFill>
                  <a:srgbClr val="152B48"/>
                </a:solidFill>
                <a:latin typeface="Montserrat" pitchFamily="2" charset="77"/>
              </a:rPr>
              <a:t>.</a:t>
            </a:r>
            <a:endParaRPr lang="es-CO" sz="2000" dirty="0">
              <a:solidFill>
                <a:srgbClr val="152B48"/>
              </a:solidFill>
              <a:latin typeface="Montserrat" pitchFamily="2" charset="77"/>
            </a:endParaRPr>
          </a:p>
        </p:txBody>
      </p:sp>
      <p:sp>
        <p:nvSpPr>
          <p:cNvPr id="12" name="25 CuadroTexto"/>
          <p:cNvSpPr txBox="1"/>
          <p:nvPr/>
        </p:nvSpPr>
        <p:spPr>
          <a:xfrm>
            <a:off x="6874774" y="97974"/>
            <a:ext cx="2726426" cy="707886"/>
          </a:xfrm>
          <a:prstGeom prst="rect">
            <a:avLst/>
          </a:prstGeom>
          <a:noFill/>
          <a:ln w="25400">
            <a:solidFill>
              <a:schemeClr val="tx1"/>
            </a:solidFill>
          </a:ln>
        </p:spPr>
        <p:txBody>
          <a:bodyPr wrap="square" rtlCol="0">
            <a:spAutoFit/>
          </a:bodyPr>
          <a:lstStyle/>
          <a:p>
            <a:pPr algn="ctr"/>
            <a:r>
              <a:rPr lang="es-CO" sz="2000" dirty="0">
                <a:solidFill>
                  <a:srgbClr val="152B48"/>
                </a:solidFill>
                <a:latin typeface="Montserrat" pitchFamily="2" charset="77"/>
              </a:rPr>
              <a:t>Desaceleraciones tardías.</a:t>
            </a:r>
          </a:p>
        </p:txBody>
      </p:sp>
      <p:sp>
        <p:nvSpPr>
          <p:cNvPr id="13" name="26 CuadroTexto"/>
          <p:cNvSpPr txBox="1"/>
          <p:nvPr/>
        </p:nvSpPr>
        <p:spPr>
          <a:xfrm>
            <a:off x="5083327" y="1728566"/>
            <a:ext cx="2447600" cy="707886"/>
          </a:xfrm>
          <a:prstGeom prst="rect">
            <a:avLst/>
          </a:prstGeom>
          <a:noFill/>
          <a:ln w="25400">
            <a:solidFill>
              <a:srgbClr val="152B48"/>
            </a:solidFill>
          </a:ln>
        </p:spPr>
        <p:txBody>
          <a:bodyPr wrap="square" rtlCol="0">
            <a:spAutoFit/>
          </a:bodyPr>
          <a:lstStyle/>
          <a:p>
            <a:pPr algn="ctr"/>
            <a:r>
              <a:rPr lang="es-CO" sz="2000" dirty="0">
                <a:solidFill>
                  <a:srgbClr val="152B48"/>
                </a:solidFill>
                <a:latin typeface="Montserrat" pitchFamily="2" charset="77"/>
              </a:rPr>
              <a:t>Desaceleraciones variables.</a:t>
            </a:r>
          </a:p>
        </p:txBody>
      </p:sp>
      <p:sp>
        <p:nvSpPr>
          <p:cNvPr id="14" name="27 CuadroTexto"/>
          <p:cNvSpPr txBox="1"/>
          <p:nvPr/>
        </p:nvSpPr>
        <p:spPr>
          <a:xfrm>
            <a:off x="5247470" y="2693982"/>
            <a:ext cx="2273888" cy="707886"/>
          </a:xfrm>
          <a:prstGeom prst="rect">
            <a:avLst/>
          </a:prstGeom>
          <a:noFill/>
          <a:ln w="25400">
            <a:solidFill>
              <a:srgbClr val="152B48"/>
            </a:solidFill>
          </a:ln>
        </p:spPr>
        <p:txBody>
          <a:bodyPr wrap="square" rtlCol="0">
            <a:spAutoFit/>
          </a:bodyPr>
          <a:lstStyle/>
          <a:p>
            <a:pPr algn="ctr"/>
            <a:r>
              <a:rPr lang="es-CO" sz="2000" dirty="0">
                <a:solidFill>
                  <a:srgbClr val="152B48"/>
                </a:solidFill>
                <a:latin typeface="Montserrat" pitchFamily="2" charset="77"/>
              </a:rPr>
              <a:t>Pérdida de variabilidad.</a:t>
            </a:r>
          </a:p>
        </p:txBody>
      </p:sp>
      <p:cxnSp>
        <p:nvCxnSpPr>
          <p:cNvPr id="15" name="3 Conector recto"/>
          <p:cNvCxnSpPr>
            <a:cxnSpLocks/>
            <a:stCxn id="5" idx="2"/>
          </p:cNvCxnSpPr>
          <p:nvPr/>
        </p:nvCxnSpPr>
        <p:spPr>
          <a:xfrm>
            <a:off x="5400404" y="495618"/>
            <a:ext cx="0" cy="666150"/>
          </a:xfrm>
          <a:prstGeom prst="line">
            <a:avLst/>
          </a:prstGeom>
          <a:ln>
            <a:solidFill>
              <a:srgbClr val="00AAA7"/>
            </a:solidFill>
          </a:ln>
        </p:spPr>
        <p:style>
          <a:lnRef idx="1">
            <a:schemeClr val="accent1"/>
          </a:lnRef>
          <a:fillRef idx="0">
            <a:schemeClr val="accent1"/>
          </a:fillRef>
          <a:effectRef idx="0">
            <a:schemeClr val="accent1"/>
          </a:effectRef>
          <a:fontRef idx="minor">
            <a:schemeClr val="tx1"/>
          </a:fontRef>
        </p:style>
      </p:cxnSp>
      <p:cxnSp>
        <p:nvCxnSpPr>
          <p:cNvPr id="16" name="7 Conector recto"/>
          <p:cNvCxnSpPr>
            <a:cxnSpLocks/>
          </p:cNvCxnSpPr>
          <p:nvPr/>
        </p:nvCxnSpPr>
        <p:spPr>
          <a:xfrm flipV="1">
            <a:off x="4889068" y="557172"/>
            <a:ext cx="0" cy="1494559"/>
          </a:xfrm>
          <a:prstGeom prst="line">
            <a:avLst/>
          </a:prstGeom>
          <a:ln>
            <a:solidFill>
              <a:srgbClr val="00AAA7"/>
            </a:solidFill>
          </a:ln>
        </p:spPr>
        <p:style>
          <a:lnRef idx="1">
            <a:schemeClr val="accent1"/>
          </a:lnRef>
          <a:fillRef idx="0">
            <a:schemeClr val="accent1"/>
          </a:fillRef>
          <a:effectRef idx="0">
            <a:schemeClr val="accent1"/>
          </a:effectRef>
          <a:fontRef idx="minor">
            <a:schemeClr val="tx1"/>
          </a:fontRef>
        </p:style>
      </p:cxnSp>
      <p:cxnSp>
        <p:nvCxnSpPr>
          <p:cNvPr id="17" name="10 Conector recto"/>
          <p:cNvCxnSpPr>
            <a:cxnSpLocks/>
          </p:cNvCxnSpPr>
          <p:nvPr/>
        </p:nvCxnSpPr>
        <p:spPr>
          <a:xfrm flipV="1">
            <a:off x="4624434" y="557174"/>
            <a:ext cx="0" cy="2459973"/>
          </a:xfrm>
          <a:prstGeom prst="line">
            <a:avLst/>
          </a:prstGeom>
          <a:ln>
            <a:solidFill>
              <a:srgbClr val="00AAA7"/>
            </a:solidFill>
          </a:ln>
        </p:spPr>
        <p:style>
          <a:lnRef idx="1">
            <a:schemeClr val="accent1"/>
          </a:lnRef>
          <a:fillRef idx="0">
            <a:schemeClr val="accent1"/>
          </a:fillRef>
          <a:effectRef idx="0">
            <a:schemeClr val="accent1"/>
          </a:effectRef>
          <a:fontRef idx="minor">
            <a:schemeClr val="tx1"/>
          </a:fontRef>
        </p:style>
      </p:cxnSp>
      <p:cxnSp>
        <p:nvCxnSpPr>
          <p:cNvPr id="18" name="13 Conector recto de flecha"/>
          <p:cNvCxnSpPr>
            <a:endCxn id="7" idx="1"/>
          </p:cNvCxnSpPr>
          <p:nvPr/>
        </p:nvCxnSpPr>
        <p:spPr>
          <a:xfrm>
            <a:off x="5400403" y="1161768"/>
            <a:ext cx="282318" cy="15389"/>
          </a:xfrm>
          <a:prstGeom prst="straightConnector1">
            <a:avLst/>
          </a:prstGeom>
          <a:ln>
            <a:solidFill>
              <a:srgbClr val="00AAA7"/>
            </a:solidFill>
            <a:tailEnd type="arrow"/>
          </a:ln>
        </p:spPr>
        <p:style>
          <a:lnRef idx="1">
            <a:schemeClr val="accent1"/>
          </a:lnRef>
          <a:fillRef idx="0">
            <a:schemeClr val="accent1"/>
          </a:fillRef>
          <a:effectRef idx="0">
            <a:schemeClr val="accent1"/>
          </a:effectRef>
          <a:fontRef idx="minor">
            <a:schemeClr val="tx1"/>
          </a:fontRef>
        </p:style>
      </p:cxnSp>
      <p:cxnSp>
        <p:nvCxnSpPr>
          <p:cNvPr id="19" name="29 Conector recto de flecha"/>
          <p:cNvCxnSpPr>
            <a:cxnSpLocks/>
            <a:endCxn id="13" idx="1"/>
          </p:cNvCxnSpPr>
          <p:nvPr/>
        </p:nvCxnSpPr>
        <p:spPr>
          <a:xfrm>
            <a:off x="4858370" y="2051731"/>
            <a:ext cx="224957" cy="30778"/>
          </a:xfrm>
          <a:prstGeom prst="straightConnector1">
            <a:avLst/>
          </a:prstGeom>
          <a:ln>
            <a:solidFill>
              <a:srgbClr val="00AAA7"/>
            </a:solidFill>
            <a:tailEnd type="arrow"/>
          </a:ln>
        </p:spPr>
        <p:style>
          <a:lnRef idx="1">
            <a:schemeClr val="accent1"/>
          </a:lnRef>
          <a:fillRef idx="0">
            <a:schemeClr val="accent1"/>
          </a:fillRef>
          <a:effectRef idx="0">
            <a:schemeClr val="accent1"/>
          </a:effectRef>
          <a:fontRef idx="minor">
            <a:schemeClr val="tx1"/>
          </a:fontRef>
        </p:style>
      </p:cxnSp>
      <p:cxnSp>
        <p:nvCxnSpPr>
          <p:cNvPr id="20" name="34 Conector recto de flecha"/>
          <p:cNvCxnSpPr>
            <a:endCxn id="14" idx="1"/>
          </p:cNvCxnSpPr>
          <p:nvPr/>
        </p:nvCxnSpPr>
        <p:spPr>
          <a:xfrm>
            <a:off x="4614866" y="3017147"/>
            <a:ext cx="632604" cy="30778"/>
          </a:xfrm>
          <a:prstGeom prst="straightConnector1">
            <a:avLst/>
          </a:prstGeom>
          <a:ln>
            <a:solidFill>
              <a:srgbClr val="00AAA7"/>
            </a:solidFill>
            <a:tailEnd type="arrow"/>
          </a:ln>
        </p:spPr>
        <p:style>
          <a:lnRef idx="1">
            <a:schemeClr val="accent1"/>
          </a:lnRef>
          <a:fillRef idx="0">
            <a:schemeClr val="accent1"/>
          </a:fillRef>
          <a:effectRef idx="0">
            <a:schemeClr val="accent1"/>
          </a:effectRef>
          <a:fontRef idx="minor">
            <a:schemeClr val="tx1"/>
          </a:fontRef>
        </p:style>
      </p:cxnSp>
      <p:sp>
        <p:nvSpPr>
          <p:cNvPr id="21" name="41 CuadroTexto"/>
          <p:cNvSpPr txBox="1"/>
          <p:nvPr/>
        </p:nvSpPr>
        <p:spPr>
          <a:xfrm>
            <a:off x="8849600" y="5212057"/>
            <a:ext cx="1976392" cy="400110"/>
          </a:xfrm>
          <a:prstGeom prst="rect">
            <a:avLst/>
          </a:prstGeom>
          <a:noFill/>
          <a:ln w="12700">
            <a:solidFill>
              <a:srgbClr val="00AAA7"/>
            </a:solidFill>
            <a:prstDash val="sysDash"/>
          </a:ln>
        </p:spPr>
        <p:txBody>
          <a:bodyPr wrap="square" rtlCol="0">
            <a:spAutoFit/>
          </a:bodyPr>
          <a:lstStyle/>
          <a:p>
            <a:pPr algn="ctr"/>
            <a:r>
              <a:rPr lang="es-ES_tradnl" sz="2000" dirty="0">
                <a:solidFill>
                  <a:srgbClr val="152B48"/>
                </a:solidFill>
                <a:latin typeface="Montserrat" pitchFamily="2" charset="77"/>
              </a:rPr>
              <a:t>&lt; 200 </a:t>
            </a:r>
            <a:r>
              <a:rPr lang="es-ES_tradnl" sz="2000" dirty="0" err="1">
                <a:solidFill>
                  <a:srgbClr val="152B48"/>
                </a:solidFill>
                <a:latin typeface="Montserrat" pitchFamily="2" charset="77"/>
              </a:rPr>
              <a:t>lpm</a:t>
            </a:r>
            <a:r>
              <a:rPr lang="es-ES_tradnl" sz="2000" dirty="0">
                <a:solidFill>
                  <a:srgbClr val="152B48"/>
                </a:solidFill>
                <a:latin typeface="Montserrat" pitchFamily="2" charset="77"/>
              </a:rPr>
              <a:t>.</a:t>
            </a:r>
            <a:endParaRPr lang="es-CO" sz="2000" dirty="0">
              <a:solidFill>
                <a:srgbClr val="152B48"/>
              </a:solidFill>
              <a:latin typeface="Montserrat" pitchFamily="2" charset="77"/>
            </a:endParaRPr>
          </a:p>
        </p:txBody>
      </p:sp>
      <p:sp>
        <p:nvSpPr>
          <p:cNvPr id="22" name="44 CuadroTexto"/>
          <p:cNvSpPr txBox="1"/>
          <p:nvPr/>
        </p:nvSpPr>
        <p:spPr>
          <a:xfrm>
            <a:off x="8664899" y="6024972"/>
            <a:ext cx="2636240" cy="400110"/>
          </a:xfrm>
          <a:prstGeom prst="rect">
            <a:avLst/>
          </a:prstGeom>
          <a:noFill/>
          <a:ln w="12700">
            <a:solidFill>
              <a:srgbClr val="00AAA7"/>
            </a:solidFill>
            <a:prstDash val="sysDash"/>
          </a:ln>
        </p:spPr>
        <p:txBody>
          <a:bodyPr wrap="square" rtlCol="0">
            <a:spAutoFit/>
          </a:bodyPr>
          <a:lstStyle/>
          <a:p>
            <a:pPr algn="ctr"/>
            <a:r>
              <a:rPr lang="es-ES_tradnl" sz="2000" dirty="0" err="1">
                <a:solidFill>
                  <a:srgbClr val="152B48"/>
                </a:solidFill>
                <a:latin typeface="Montserrat" pitchFamily="2" charset="77"/>
              </a:rPr>
              <a:t>Corioamnionitis</a:t>
            </a:r>
            <a:r>
              <a:rPr lang="es-ES_tradnl" sz="2000" dirty="0">
                <a:solidFill>
                  <a:srgbClr val="152B48"/>
                </a:solidFill>
                <a:latin typeface="Montserrat" pitchFamily="2" charset="77"/>
              </a:rPr>
              <a:t>.</a:t>
            </a:r>
            <a:endParaRPr lang="es-CO" sz="2000" dirty="0">
              <a:solidFill>
                <a:srgbClr val="152B48"/>
              </a:solidFill>
              <a:latin typeface="Montserrat" pitchFamily="2" charset="77"/>
            </a:endParaRPr>
          </a:p>
        </p:txBody>
      </p:sp>
      <p:cxnSp>
        <p:nvCxnSpPr>
          <p:cNvPr id="23" name="38 Conector recto de flecha"/>
          <p:cNvCxnSpPr>
            <a:cxnSpLocks/>
            <a:stCxn id="7" idx="3"/>
            <a:endCxn id="9" idx="1"/>
          </p:cNvCxnSpPr>
          <p:nvPr/>
        </p:nvCxnSpPr>
        <p:spPr>
          <a:xfrm>
            <a:off x="7475999" y="1177157"/>
            <a:ext cx="1036157" cy="1073262"/>
          </a:xfrm>
          <a:prstGeom prst="straightConnector1">
            <a:avLst/>
          </a:prstGeom>
          <a:ln>
            <a:solidFill>
              <a:srgbClr val="00AAA7"/>
            </a:solidFill>
            <a:tailEnd type="arrow"/>
          </a:ln>
        </p:spPr>
        <p:style>
          <a:lnRef idx="1">
            <a:schemeClr val="accent1"/>
          </a:lnRef>
          <a:fillRef idx="0">
            <a:schemeClr val="accent1"/>
          </a:fillRef>
          <a:effectRef idx="0">
            <a:schemeClr val="accent1"/>
          </a:effectRef>
          <a:fontRef idx="minor">
            <a:schemeClr val="tx1"/>
          </a:fontRef>
        </p:style>
      </p:cxnSp>
      <p:cxnSp>
        <p:nvCxnSpPr>
          <p:cNvPr id="24" name="40 Conector recto de flecha"/>
          <p:cNvCxnSpPr>
            <a:cxnSpLocks/>
            <a:stCxn id="7" idx="3"/>
          </p:cNvCxnSpPr>
          <p:nvPr/>
        </p:nvCxnSpPr>
        <p:spPr>
          <a:xfrm>
            <a:off x="7475999" y="1177157"/>
            <a:ext cx="1441997" cy="2984500"/>
          </a:xfrm>
          <a:prstGeom prst="straightConnector1">
            <a:avLst/>
          </a:prstGeom>
          <a:ln>
            <a:solidFill>
              <a:srgbClr val="00AAA7"/>
            </a:solidFill>
            <a:tailEnd type="arrow"/>
          </a:ln>
        </p:spPr>
        <p:style>
          <a:lnRef idx="1">
            <a:schemeClr val="accent1"/>
          </a:lnRef>
          <a:fillRef idx="0">
            <a:schemeClr val="accent1"/>
          </a:fillRef>
          <a:effectRef idx="0">
            <a:schemeClr val="accent1"/>
          </a:effectRef>
          <a:fontRef idx="minor">
            <a:schemeClr val="tx1"/>
          </a:fontRef>
        </p:style>
      </p:cxnSp>
      <p:cxnSp>
        <p:nvCxnSpPr>
          <p:cNvPr id="25" name="48 Conector recto de flecha"/>
          <p:cNvCxnSpPr>
            <a:cxnSpLocks/>
            <a:stCxn id="7" idx="3"/>
            <a:endCxn id="21" idx="1"/>
          </p:cNvCxnSpPr>
          <p:nvPr/>
        </p:nvCxnSpPr>
        <p:spPr>
          <a:xfrm>
            <a:off x="7475999" y="1177157"/>
            <a:ext cx="1373601" cy="4234955"/>
          </a:xfrm>
          <a:prstGeom prst="straightConnector1">
            <a:avLst/>
          </a:prstGeom>
          <a:ln>
            <a:solidFill>
              <a:srgbClr val="00AAA7"/>
            </a:solidFill>
            <a:tailEnd type="arrow"/>
          </a:ln>
        </p:spPr>
        <p:style>
          <a:lnRef idx="1">
            <a:schemeClr val="accent1"/>
          </a:lnRef>
          <a:fillRef idx="0">
            <a:schemeClr val="accent1"/>
          </a:fillRef>
          <a:effectRef idx="0">
            <a:schemeClr val="accent1"/>
          </a:effectRef>
          <a:fontRef idx="minor">
            <a:schemeClr val="tx1"/>
          </a:fontRef>
        </p:style>
      </p:cxnSp>
      <p:cxnSp>
        <p:nvCxnSpPr>
          <p:cNvPr id="26" name="50 Conector recto de flecha"/>
          <p:cNvCxnSpPr>
            <a:cxnSpLocks/>
            <a:stCxn id="7" idx="3"/>
            <a:endCxn id="22" idx="1"/>
          </p:cNvCxnSpPr>
          <p:nvPr/>
        </p:nvCxnSpPr>
        <p:spPr>
          <a:xfrm>
            <a:off x="7475999" y="1177157"/>
            <a:ext cx="1188900" cy="5047870"/>
          </a:xfrm>
          <a:prstGeom prst="straightConnector1">
            <a:avLst/>
          </a:prstGeom>
          <a:ln>
            <a:solidFill>
              <a:srgbClr val="00AAA7"/>
            </a:solidFill>
            <a:tailEnd type="arrow"/>
          </a:ln>
        </p:spPr>
        <p:style>
          <a:lnRef idx="1">
            <a:schemeClr val="accent1"/>
          </a:lnRef>
          <a:fillRef idx="0">
            <a:schemeClr val="accent1"/>
          </a:fillRef>
          <a:effectRef idx="0">
            <a:schemeClr val="accent1"/>
          </a:effectRef>
          <a:fontRef idx="minor">
            <a:schemeClr val="tx1"/>
          </a:fontRef>
        </p:style>
      </p:cxnSp>
      <p:cxnSp>
        <p:nvCxnSpPr>
          <p:cNvPr id="27" name="52 Conector recto"/>
          <p:cNvCxnSpPr>
            <a:cxnSpLocks/>
            <a:stCxn id="11" idx="3"/>
            <a:endCxn id="10" idx="1"/>
          </p:cNvCxnSpPr>
          <p:nvPr/>
        </p:nvCxnSpPr>
        <p:spPr>
          <a:xfrm flipV="1">
            <a:off x="10219939" y="4581845"/>
            <a:ext cx="439305" cy="12795"/>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53 Conector recto"/>
          <p:cNvCxnSpPr/>
          <p:nvPr/>
        </p:nvCxnSpPr>
        <p:spPr>
          <a:xfrm flipV="1">
            <a:off x="6579360" y="323166"/>
            <a:ext cx="295414" cy="3175"/>
          </a:xfrm>
          <a:prstGeom prst="line">
            <a:avLst/>
          </a:prstGeom>
        </p:spPr>
        <p:style>
          <a:lnRef idx="1">
            <a:schemeClr val="accent1"/>
          </a:lnRef>
          <a:fillRef idx="0">
            <a:schemeClr val="accent1"/>
          </a:fillRef>
          <a:effectRef idx="0">
            <a:schemeClr val="accent1"/>
          </a:effectRef>
          <a:fontRef idx="minor">
            <a:schemeClr val="tx1"/>
          </a:fontRef>
        </p:style>
      </p:cxnSp>
      <p:cxnSp>
        <p:nvCxnSpPr>
          <p:cNvPr id="29" name="56 Conector recto"/>
          <p:cNvCxnSpPr/>
          <p:nvPr/>
        </p:nvCxnSpPr>
        <p:spPr>
          <a:xfrm flipH="1" flipV="1">
            <a:off x="4302306" y="3977339"/>
            <a:ext cx="1369472" cy="1"/>
          </a:xfrm>
          <a:prstGeom prst="line">
            <a:avLst/>
          </a:prstGeom>
          <a:ln>
            <a:solidFill>
              <a:srgbClr val="00AAA7"/>
            </a:solidFill>
          </a:ln>
        </p:spPr>
        <p:style>
          <a:lnRef idx="1">
            <a:schemeClr val="accent1"/>
          </a:lnRef>
          <a:fillRef idx="0">
            <a:schemeClr val="accent1"/>
          </a:fillRef>
          <a:effectRef idx="0">
            <a:schemeClr val="accent1"/>
          </a:effectRef>
          <a:fontRef idx="minor">
            <a:schemeClr val="tx1"/>
          </a:fontRef>
        </p:style>
      </p:cxnSp>
      <p:cxnSp>
        <p:nvCxnSpPr>
          <p:cNvPr id="30" name="57 Conector recto"/>
          <p:cNvCxnSpPr>
            <a:cxnSpLocks/>
          </p:cNvCxnSpPr>
          <p:nvPr/>
        </p:nvCxnSpPr>
        <p:spPr>
          <a:xfrm flipV="1">
            <a:off x="4309119" y="557172"/>
            <a:ext cx="0" cy="3420167"/>
          </a:xfrm>
          <a:prstGeom prst="line">
            <a:avLst/>
          </a:prstGeom>
          <a:ln>
            <a:solidFill>
              <a:srgbClr val="00AAA7"/>
            </a:solidFill>
          </a:ln>
        </p:spPr>
        <p:style>
          <a:lnRef idx="1">
            <a:schemeClr val="accent1"/>
          </a:lnRef>
          <a:fillRef idx="0">
            <a:schemeClr val="accent1"/>
          </a:fillRef>
          <a:effectRef idx="0">
            <a:schemeClr val="accent1"/>
          </a:effectRef>
          <a:fontRef idx="minor">
            <a:schemeClr val="tx1"/>
          </a:fontRef>
        </p:style>
      </p:cxnSp>
      <p:sp>
        <p:nvSpPr>
          <p:cNvPr id="31" name="60 CuadroTexto"/>
          <p:cNvSpPr txBox="1"/>
          <p:nvPr/>
        </p:nvSpPr>
        <p:spPr>
          <a:xfrm>
            <a:off x="5678591" y="3639850"/>
            <a:ext cx="2273888" cy="1015663"/>
          </a:xfrm>
          <a:prstGeom prst="rect">
            <a:avLst/>
          </a:prstGeom>
          <a:noFill/>
          <a:ln w="25400">
            <a:solidFill>
              <a:srgbClr val="152B48"/>
            </a:solidFill>
          </a:ln>
        </p:spPr>
        <p:txBody>
          <a:bodyPr wrap="square" rtlCol="0">
            <a:spAutoFit/>
          </a:bodyPr>
          <a:lstStyle/>
          <a:p>
            <a:pPr algn="ctr"/>
            <a:r>
              <a:rPr lang="es-CO" sz="2000" dirty="0">
                <a:solidFill>
                  <a:srgbClr val="152B48"/>
                </a:solidFill>
                <a:latin typeface="Montserrat" pitchFamily="2" charset="77"/>
              </a:rPr>
              <a:t>Bradicardia / desaceleración prolongada,</a:t>
            </a:r>
          </a:p>
        </p:txBody>
      </p:sp>
    </p:spTree>
    <p:extLst>
      <p:ext uri="{BB962C8B-B14F-4D97-AF65-F5344CB8AC3E}">
        <p14:creationId xmlns:p14="http://schemas.microsoft.com/office/powerpoint/2010/main" val="20131695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fade">
                                      <p:cBhvr>
                                        <p:cTn id="10" dur="500"/>
                                        <p:tgtEl>
                                          <p:spTgt spid="9"/>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0"/>
                                        </p:tgtEl>
                                        <p:attrNameLst>
                                          <p:attrName>style.visibility</p:attrName>
                                        </p:attrNameLst>
                                      </p:cBhvr>
                                      <p:to>
                                        <p:strVal val="visible"/>
                                      </p:to>
                                    </p:set>
                                    <p:animEffect transition="in" filter="fade">
                                      <p:cBhvr>
                                        <p:cTn id="13" dur="500"/>
                                        <p:tgtEl>
                                          <p:spTgt spid="10"/>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11"/>
                                        </p:tgtEl>
                                        <p:attrNameLst>
                                          <p:attrName>style.visibility</p:attrName>
                                        </p:attrNameLst>
                                      </p:cBhvr>
                                      <p:to>
                                        <p:strVal val="visible"/>
                                      </p:to>
                                    </p:set>
                                    <p:animEffect transition="in" filter="fade">
                                      <p:cBhvr>
                                        <p:cTn id="16" dur="500"/>
                                        <p:tgtEl>
                                          <p:spTgt spid="11"/>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21"/>
                                        </p:tgtEl>
                                        <p:attrNameLst>
                                          <p:attrName>style.visibility</p:attrName>
                                        </p:attrNameLst>
                                      </p:cBhvr>
                                      <p:to>
                                        <p:strVal val="visible"/>
                                      </p:to>
                                    </p:set>
                                    <p:animEffect transition="in" filter="fade">
                                      <p:cBhvr>
                                        <p:cTn id="19" dur="500"/>
                                        <p:tgtEl>
                                          <p:spTgt spid="21"/>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22"/>
                                        </p:tgtEl>
                                        <p:attrNameLst>
                                          <p:attrName>style.visibility</p:attrName>
                                        </p:attrNameLst>
                                      </p:cBhvr>
                                      <p:to>
                                        <p:strVal val="visible"/>
                                      </p:to>
                                    </p:set>
                                    <p:animEffect transition="in" filter="fade">
                                      <p:cBhvr>
                                        <p:cTn id="22" dur="500"/>
                                        <p:tgtEl>
                                          <p:spTgt spid="22"/>
                                        </p:tgtEl>
                                      </p:cBhvr>
                                    </p:animEffect>
                                  </p:childTnLst>
                                </p:cTn>
                              </p:par>
                              <p:par>
                                <p:cTn id="23" presetID="10" presetClass="entr" presetSubtype="0" fill="hold" nodeType="withEffect">
                                  <p:stCondLst>
                                    <p:cond delay="0"/>
                                  </p:stCondLst>
                                  <p:childTnLst>
                                    <p:set>
                                      <p:cBhvr>
                                        <p:cTn id="24" dur="1" fill="hold">
                                          <p:stCondLst>
                                            <p:cond delay="0"/>
                                          </p:stCondLst>
                                        </p:cTn>
                                        <p:tgtEl>
                                          <p:spTgt spid="23"/>
                                        </p:tgtEl>
                                        <p:attrNameLst>
                                          <p:attrName>style.visibility</p:attrName>
                                        </p:attrNameLst>
                                      </p:cBhvr>
                                      <p:to>
                                        <p:strVal val="visible"/>
                                      </p:to>
                                    </p:set>
                                    <p:animEffect transition="in" filter="fade">
                                      <p:cBhvr>
                                        <p:cTn id="25" dur="500"/>
                                        <p:tgtEl>
                                          <p:spTgt spid="23"/>
                                        </p:tgtEl>
                                      </p:cBhvr>
                                    </p:animEffect>
                                  </p:childTnLst>
                                </p:cTn>
                              </p:par>
                              <p:par>
                                <p:cTn id="26" presetID="10" presetClass="entr" presetSubtype="0" fill="hold" nodeType="withEffect">
                                  <p:stCondLst>
                                    <p:cond delay="0"/>
                                  </p:stCondLst>
                                  <p:childTnLst>
                                    <p:set>
                                      <p:cBhvr>
                                        <p:cTn id="27" dur="1" fill="hold">
                                          <p:stCondLst>
                                            <p:cond delay="0"/>
                                          </p:stCondLst>
                                        </p:cTn>
                                        <p:tgtEl>
                                          <p:spTgt spid="24"/>
                                        </p:tgtEl>
                                        <p:attrNameLst>
                                          <p:attrName>style.visibility</p:attrName>
                                        </p:attrNameLst>
                                      </p:cBhvr>
                                      <p:to>
                                        <p:strVal val="visible"/>
                                      </p:to>
                                    </p:set>
                                    <p:animEffect transition="in" filter="fade">
                                      <p:cBhvr>
                                        <p:cTn id="28" dur="500"/>
                                        <p:tgtEl>
                                          <p:spTgt spid="24"/>
                                        </p:tgtEl>
                                      </p:cBhvr>
                                    </p:animEffect>
                                  </p:childTnLst>
                                </p:cTn>
                              </p:par>
                              <p:par>
                                <p:cTn id="29" presetID="10" presetClass="entr" presetSubtype="0" fill="hold" nodeType="withEffect">
                                  <p:stCondLst>
                                    <p:cond delay="0"/>
                                  </p:stCondLst>
                                  <p:childTnLst>
                                    <p:set>
                                      <p:cBhvr>
                                        <p:cTn id="30" dur="1" fill="hold">
                                          <p:stCondLst>
                                            <p:cond delay="0"/>
                                          </p:stCondLst>
                                        </p:cTn>
                                        <p:tgtEl>
                                          <p:spTgt spid="25"/>
                                        </p:tgtEl>
                                        <p:attrNameLst>
                                          <p:attrName>style.visibility</p:attrName>
                                        </p:attrNameLst>
                                      </p:cBhvr>
                                      <p:to>
                                        <p:strVal val="visible"/>
                                      </p:to>
                                    </p:set>
                                    <p:animEffect transition="in" filter="fade">
                                      <p:cBhvr>
                                        <p:cTn id="31" dur="500"/>
                                        <p:tgtEl>
                                          <p:spTgt spid="25"/>
                                        </p:tgtEl>
                                      </p:cBhvr>
                                    </p:animEffect>
                                  </p:childTnLst>
                                </p:cTn>
                              </p:par>
                              <p:par>
                                <p:cTn id="32" presetID="10" presetClass="entr" presetSubtype="0" fill="hold" nodeType="withEffect">
                                  <p:stCondLst>
                                    <p:cond delay="0"/>
                                  </p:stCondLst>
                                  <p:childTnLst>
                                    <p:set>
                                      <p:cBhvr>
                                        <p:cTn id="33" dur="1" fill="hold">
                                          <p:stCondLst>
                                            <p:cond delay="0"/>
                                          </p:stCondLst>
                                        </p:cTn>
                                        <p:tgtEl>
                                          <p:spTgt spid="26"/>
                                        </p:tgtEl>
                                        <p:attrNameLst>
                                          <p:attrName>style.visibility</p:attrName>
                                        </p:attrNameLst>
                                      </p:cBhvr>
                                      <p:to>
                                        <p:strVal val="visible"/>
                                      </p:to>
                                    </p:set>
                                    <p:animEffect transition="in" filter="fade">
                                      <p:cBhvr>
                                        <p:cTn id="34" dur="500"/>
                                        <p:tgtEl>
                                          <p:spTgt spid="26"/>
                                        </p:tgtEl>
                                      </p:cBhvr>
                                    </p:animEffect>
                                  </p:childTnLst>
                                </p:cTn>
                              </p:par>
                              <p:par>
                                <p:cTn id="35" presetID="10" presetClass="entr" presetSubtype="0" fill="hold" nodeType="withEffect">
                                  <p:stCondLst>
                                    <p:cond delay="0"/>
                                  </p:stCondLst>
                                  <p:childTnLst>
                                    <p:set>
                                      <p:cBhvr>
                                        <p:cTn id="36" dur="1" fill="hold">
                                          <p:stCondLst>
                                            <p:cond delay="0"/>
                                          </p:stCondLst>
                                        </p:cTn>
                                        <p:tgtEl>
                                          <p:spTgt spid="27"/>
                                        </p:tgtEl>
                                        <p:attrNameLst>
                                          <p:attrName>style.visibility</p:attrName>
                                        </p:attrNameLst>
                                      </p:cBhvr>
                                      <p:to>
                                        <p:strVal val="visible"/>
                                      </p:to>
                                    </p:set>
                                    <p:animEffect transition="in" filter="fade">
                                      <p:cBhvr>
                                        <p:cTn id="37" dur="500"/>
                                        <p:tgtEl>
                                          <p:spTgt spid="27"/>
                                        </p:tgtEl>
                                      </p:cBhvr>
                                    </p:animEffect>
                                  </p:childTnLst>
                                </p:cTn>
                              </p:par>
                              <p:par>
                                <p:cTn id="38" presetID="10" presetClass="entr" presetSubtype="0" fill="hold" nodeType="withEffect">
                                  <p:stCondLst>
                                    <p:cond delay="0"/>
                                  </p:stCondLst>
                                  <p:childTnLst>
                                    <p:set>
                                      <p:cBhvr>
                                        <p:cTn id="39" dur="1" fill="hold">
                                          <p:stCondLst>
                                            <p:cond delay="0"/>
                                          </p:stCondLst>
                                        </p:cTn>
                                        <p:tgtEl>
                                          <p:spTgt spid="28"/>
                                        </p:tgtEl>
                                        <p:attrNameLst>
                                          <p:attrName>style.visibility</p:attrName>
                                        </p:attrNameLst>
                                      </p:cBhvr>
                                      <p:to>
                                        <p:strVal val="visible"/>
                                      </p:to>
                                    </p:set>
                                    <p:animEffect transition="in" filter="fade">
                                      <p:cBhvr>
                                        <p:cTn id="40" dur="5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animBg="1"/>
      <p:bldP spid="10" grpId="0" animBg="1"/>
      <p:bldP spid="11" grpId="0" animBg="1"/>
      <p:bldP spid="21" grpId="0" animBg="1"/>
      <p:bldP spid="22" grpId="0" animBg="1"/>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5 CuadroTexto"/>
          <p:cNvSpPr txBox="1"/>
          <p:nvPr/>
        </p:nvSpPr>
        <p:spPr>
          <a:xfrm>
            <a:off x="3015848" y="95508"/>
            <a:ext cx="2357915" cy="400110"/>
          </a:xfrm>
          <a:prstGeom prst="rect">
            <a:avLst/>
          </a:prstGeom>
          <a:solidFill>
            <a:srgbClr val="152B48">
              <a:alpha val="27000"/>
            </a:srgbClr>
          </a:solidFill>
          <a:ln w="25400">
            <a:solidFill>
              <a:srgbClr val="152B48"/>
            </a:solidFill>
          </a:ln>
        </p:spPr>
        <p:txBody>
          <a:bodyPr wrap="square" rtlCol="0">
            <a:spAutoFit/>
          </a:bodyPr>
          <a:lstStyle/>
          <a:p>
            <a:pPr algn="ctr"/>
            <a:r>
              <a:rPr lang="es-CO" sz="2000" dirty="0">
                <a:latin typeface="Montserrat" pitchFamily="2" charset="77"/>
              </a:rPr>
              <a:t>CATEGORÍA II</a:t>
            </a:r>
          </a:p>
        </p:txBody>
      </p:sp>
      <p:sp>
        <p:nvSpPr>
          <p:cNvPr id="7" name="47 CuadroTexto"/>
          <p:cNvSpPr txBox="1"/>
          <p:nvPr/>
        </p:nvSpPr>
        <p:spPr>
          <a:xfrm>
            <a:off x="4477123" y="1086556"/>
            <a:ext cx="1793278" cy="400110"/>
          </a:xfrm>
          <a:prstGeom prst="rect">
            <a:avLst/>
          </a:prstGeom>
          <a:noFill/>
          <a:ln w="25400">
            <a:solidFill>
              <a:srgbClr val="152B48"/>
            </a:solidFill>
          </a:ln>
        </p:spPr>
        <p:txBody>
          <a:bodyPr wrap="square" rtlCol="0">
            <a:spAutoFit/>
          </a:bodyPr>
          <a:lstStyle/>
          <a:p>
            <a:pPr algn="ctr"/>
            <a:r>
              <a:rPr lang="es-CO" sz="2000" dirty="0">
                <a:solidFill>
                  <a:srgbClr val="152B48"/>
                </a:solidFill>
                <a:latin typeface="Montserrat" pitchFamily="2" charset="77"/>
              </a:rPr>
              <a:t>Taquicardia.</a:t>
            </a:r>
          </a:p>
        </p:txBody>
      </p:sp>
      <p:sp>
        <p:nvSpPr>
          <p:cNvPr id="8" name="25 CuadroTexto"/>
          <p:cNvSpPr txBox="1"/>
          <p:nvPr/>
        </p:nvSpPr>
        <p:spPr>
          <a:xfrm>
            <a:off x="5775551" y="143016"/>
            <a:ext cx="2636735" cy="707886"/>
          </a:xfrm>
          <a:prstGeom prst="rect">
            <a:avLst/>
          </a:prstGeom>
          <a:noFill/>
          <a:ln w="25400">
            <a:solidFill>
              <a:srgbClr val="152B48"/>
            </a:solidFill>
          </a:ln>
        </p:spPr>
        <p:txBody>
          <a:bodyPr wrap="square" rtlCol="0">
            <a:spAutoFit/>
          </a:bodyPr>
          <a:lstStyle/>
          <a:p>
            <a:pPr algn="ctr"/>
            <a:r>
              <a:rPr lang="es-CO" sz="2000" dirty="0">
                <a:solidFill>
                  <a:srgbClr val="152B48"/>
                </a:solidFill>
                <a:latin typeface="Montserrat" pitchFamily="2" charset="77"/>
              </a:rPr>
              <a:t>Desaceleraciones tardías.</a:t>
            </a:r>
          </a:p>
        </p:txBody>
      </p:sp>
      <p:sp>
        <p:nvSpPr>
          <p:cNvPr id="9" name="26 CuadroTexto"/>
          <p:cNvSpPr txBox="1"/>
          <p:nvPr/>
        </p:nvSpPr>
        <p:spPr>
          <a:xfrm>
            <a:off x="4051440" y="1794438"/>
            <a:ext cx="2585785" cy="707886"/>
          </a:xfrm>
          <a:prstGeom prst="rect">
            <a:avLst/>
          </a:prstGeom>
          <a:noFill/>
          <a:ln w="25400">
            <a:solidFill>
              <a:srgbClr val="00AAA7"/>
            </a:solidFill>
          </a:ln>
        </p:spPr>
        <p:txBody>
          <a:bodyPr wrap="square" rtlCol="0">
            <a:spAutoFit/>
          </a:bodyPr>
          <a:lstStyle/>
          <a:p>
            <a:pPr algn="ctr"/>
            <a:r>
              <a:rPr lang="es-CO" sz="2000" dirty="0">
                <a:solidFill>
                  <a:srgbClr val="152B48"/>
                </a:solidFill>
                <a:latin typeface="Montserrat" pitchFamily="2" charset="77"/>
              </a:rPr>
              <a:t>Desaceleraciones variables.</a:t>
            </a:r>
          </a:p>
        </p:txBody>
      </p:sp>
      <p:sp>
        <p:nvSpPr>
          <p:cNvPr id="10" name="27 CuadroTexto"/>
          <p:cNvSpPr txBox="1"/>
          <p:nvPr/>
        </p:nvSpPr>
        <p:spPr>
          <a:xfrm>
            <a:off x="4049439" y="2711181"/>
            <a:ext cx="2273888" cy="707886"/>
          </a:xfrm>
          <a:prstGeom prst="rect">
            <a:avLst/>
          </a:prstGeom>
          <a:noFill/>
          <a:ln w="25400">
            <a:solidFill>
              <a:srgbClr val="152B48"/>
            </a:solidFill>
          </a:ln>
        </p:spPr>
        <p:txBody>
          <a:bodyPr wrap="square" rtlCol="0">
            <a:spAutoFit/>
          </a:bodyPr>
          <a:lstStyle/>
          <a:p>
            <a:pPr algn="ctr"/>
            <a:r>
              <a:rPr lang="es-CO" sz="2000" dirty="0">
                <a:solidFill>
                  <a:srgbClr val="152B48"/>
                </a:solidFill>
                <a:latin typeface="Montserrat" pitchFamily="2" charset="77"/>
              </a:rPr>
              <a:t>Pérdida de variabilidad.</a:t>
            </a:r>
          </a:p>
        </p:txBody>
      </p:sp>
      <p:cxnSp>
        <p:nvCxnSpPr>
          <p:cNvPr id="11" name="3 Conector recto"/>
          <p:cNvCxnSpPr>
            <a:cxnSpLocks/>
            <a:stCxn id="5" idx="2"/>
          </p:cNvCxnSpPr>
          <p:nvPr/>
        </p:nvCxnSpPr>
        <p:spPr>
          <a:xfrm>
            <a:off x="4194806" y="495618"/>
            <a:ext cx="0" cy="775604"/>
          </a:xfrm>
          <a:prstGeom prst="line">
            <a:avLst/>
          </a:prstGeom>
          <a:ln>
            <a:solidFill>
              <a:srgbClr val="00AAA7"/>
            </a:solidFill>
          </a:ln>
        </p:spPr>
        <p:style>
          <a:lnRef idx="1">
            <a:schemeClr val="accent1"/>
          </a:lnRef>
          <a:fillRef idx="0">
            <a:schemeClr val="accent1"/>
          </a:fillRef>
          <a:effectRef idx="0">
            <a:schemeClr val="accent1"/>
          </a:effectRef>
          <a:fontRef idx="minor">
            <a:schemeClr val="tx1"/>
          </a:fontRef>
        </p:style>
      </p:cxnSp>
      <p:cxnSp>
        <p:nvCxnSpPr>
          <p:cNvPr id="12" name="7 Conector recto"/>
          <p:cNvCxnSpPr>
            <a:cxnSpLocks/>
          </p:cNvCxnSpPr>
          <p:nvPr/>
        </p:nvCxnSpPr>
        <p:spPr>
          <a:xfrm flipH="1" flipV="1">
            <a:off x="3781444" y="557172"/>
            <a:ext cx="1" cy="1538240"/>
          </a:xfrm>
          <a:prstGeom prst="line">
            <a:avLst/>
          </a:prstGeom>
          <a:ln>
            <a:solidFill>
              <a:srgbClr val="00AAA7"/>
            </a:solidFill>
          </a:ln>
        </p:spPr>
        <p:style>
          <a:lnRef idx="1">
            <a:schemeClr val="accent1"/>
          </a:lnRef>
          <a:fillRef idx="0">
            <a:schemeClr val="accent1"/>
          </a:fillRef>
          <a:effectRef idx="0">
            <a:schemeClr val="accent1"/>
          </a:effectRef>
          <a:fontRef idx="minor">
            <a:schemeClr val="tx1"/>
          </a:fontRef>
        </p:style>
      </p:cxnSp>
      <p:cxnSp>
        <p:nvCxnSpPr>
          <p:cNvPr id="13" name="10 Conector recto"/>
          <p:cNvCxnSpPr>
            <a:cxnSpLocks/>
          </p:cNvCxnSpPr>
          <p:nvPr/>
        </p:nvCxnSpPr>
        <p:spPr>
          <a:xfrm flipV="1">
            <a:off x="3416835" y="557174"/>
            <a:ext cx="2001" cy="2477172"/>
          </a:xfrm>
          <a:prstGeom prst="line">
            <a:avLst/>
          </a:prstGeom>
          <a:ln>
            <a:solidFill>
              <a:srgbClr val="00AAA7"/>
            </a:solidFill>
          </a:ln>
        </p:spPr>
        <p:style>
          <a:lnRef idx="1">
            <a:schemeClr val="accent1"/>
          </a:lnRef>
          <a:fillRef idx="0">
            <a:schemeClr val="accent1"/>
          </a:fillRef>
          <a:effectRef idx="0">
            <a:schemeClr val="accent1"/>
          </a:effectRef>
          <a:fontRef idx="minor">
            <a:schemeClr val="tx1"/>
          </a:fontRef>
        </p:style>
      </p:cxnSp>
      <p:cxnSp>
        <p:nvCxnSpPr>
          <p:cNvPr id="14" name="13 Conector recto de flecha"/>
          <p:cNvCxnSpPr>
            <a:endCxn id="7" idx="1"/>
          </p:cNvCxnSpPr>
          <p:nvPr/>
        </p:nvCxnSpPr>
        <p:spPr>
          <a:xfrm>
            <a:off x="4194805" y="1271222"/>
            <a:ext cx="282318" cy="15389"/>
          </a:xfrm>
          <a:prstGeom prst="straightConnector1">
            <a:avLst/>
          </a:prstGeom>
          <a:ln>
            <a:solidFill>
              <a:srgbClr val="00AAA7"/>
            </a:solidFill>
            <a:tailEnd type="arrow"/>
          </a:ln>
        </p:spPr>
        <p:style>
          <a:lnRef idx="1">
            <a:schemeClr val="accent1"/>
          </a:lnRef>
          <a:fillRef idx="0">
            <a:schemeClr val="accent1"/>
          </a:fillRef>
          <a:effectRef idx="0">
            <a:schemeClr val="accent1"/>
          </a:effectRef>
          <a:fontRef idx="minor">
            <a:schemeClr val="tx1"/>
          </a:fontRef>
        </p:style>
      </p:cxnSp>
      <p:cxnSp>
        <p:nvCxnSpPr>
          <p:cNvPr id="15" name="29 Conector recto de flecha"/>
          <p:cNvCxnSpPr>
            <a:cxnSpLocks/>
            <a:endCxn id="9" idx="1"/>
          </p:cNvCxnSpPr>
          <p:nvPr/>
        </p:nvCxnSpPr>
        <p:spPr>
          <a:xfrm>
            <a:off x="3781445" y="2117603"/>
            <a:ext cx="269995" cy="30778"/>
          </a:xfrm>
          <a:prstGeom prst="straightConnector1">
            <a:avLst/>
          </a:prstGeom>
          <a:ln>
            <a:solidFill>
              <a:srgbClr val="00AAA7"/>
            </a:solidFill>
            <a:tailEnd type="arrow"/>
          </a:ln>
        </p:spPr>
        <p:style>
          <a:lnRef idx="1">
            <a:schemeClr val="accent1"/>
          </a:lnRef>
          <a:fillRef idx="0">
            <a:schemeClr val="accent1"/>
          </a:fillRef>
          <a:effectRef idx="0">
            <a:schemeClr val="accent1"/>
          </a:effectRef>
          <a:fontRef idx="minor">
            <a:schemeClr val="tx1"/>
          </a:fontRef>
        </p:style>
      </p:cxnSp>
      <p:cxnSp>
        <p:nvCxnSpPr>
          <p:cNvPr id="16" name="34 Conector recto de flecha"/>
          <p:cNvCxnSpPr>
            <a:endCxn id="10" idx="1"/>
          </p:cNvCxnSpPr>
          <p:nvPr/>
        </p:nvCxnSpPr>
        <p:spPr>
          <a:xfrm>
            <a:off x="3416835" y="3034346"/>
            <a:ext cx="632604" cy="30778"/>
          </a:xfrm>
          <a:prstGeom prst="straightConnector1">
            <a:avLst/>
          </a:prstGeom>
          <a:ln>
            <a:solidFill>
              <a:srgbClr val="00AAA7"/>
            </a:solidFill>
            <a:tailEnd type="arrow"/>
          </a:ln>
        </p:spPr>
        <p:style>
          <a:lnRef idx="1">
            <a:schemeClr val="accent1"/>
          </a:lnRef>
          <a:fillRef idx="0">
            <a:schemeClr val="accent1"/>
          </a:fillRef>
          <a:effectRef idx="0">
            <a:schemeClr val="accent1"/>
          </a:effectRef>
          <a:fontRef idx="minor">
            <a:schemeClr val="tx1"/>
          </a:fontRef>
        </p:style>
      </p:cxnSp>
      <p:cxnSp>
        <p:nvCxnSpPr>
          <p:cNvPr id="17" name="30 Conector recto"/>
          <p:cNvCxnSpPr>
            <a:cxnSpLocks/>
            <a:endCxn id="8" idx="1"/>
          </p:cNvCxnSpPr>
          <p:nvPr/>
        </p:nvCxnSpPr>
        <p:spPr>
          <a:xfrm>
            <a:off x="5373762" y="326342"/>
            <a:ext cx="401789" cy="170617"/>
          </a:xfrm>
          <a:prstGeom prst="line">
            <a:avLst/>
          </a:prstGeom>
          <a:ln>
            <a:solidFill>
              <a:srgbClr val="00AAA7"/>
            </a:solidFill>
          </a:ln>
        </p:spPr>
        <p:style>
          <a:lnRef idx="1">
            <a:schemeClr val="accent1"/>
          </a:lnRef>
          <a:fillRef idx="0">
            <a:schemeClr val="accent1"/>
          </a:fillRef>
          <a:effectRef idx="0">
            <a:schemeClr val="accent1"/>
          </a:effectRef>
          <a:fontRef idx="minor">
            <a:schemeClr val="tx1"/>
          </a:fontRef>
        </p:style>
      </p:cxnSp>
      <p:sp>
        <p:nvSpPr>
          <p:cNvPr id="18" name="31 CuadroTexto"/>
          <p:cNvSpPr txBox="1"/>
          <p:nvPr/>
        </p:nvSpPr>
        <p:spPr>
          <a:xfrm>
            <a:off x="6819779" y="1486666"/>
            <a:ext cx="2202525" cy="400110"/>
          </a:xfrm>
          <a:prstGeom prst="rect">
            <a:avLst/>
          </a:prstGeom>
          <a:noFill/>
          <a:ln w="12700">
            <a:solidFill>
              <a:srgbClr val="00AAA7"/>
            </a:solidFill>
            <a:prstDash val="sysDash"/>
          </a:ln>
        </p:spPr>
        <p:txBody>
          <a:bodyPr wrap="square" rtlCol="0">
            <a:spAutoFit/>
          </a:bodyPr>
          <a:lstStyle/>
          <a:p>
            <a:pPr algn="ctr"/>
            <a:r>
              <a:rPr lang="es-ES_tradnl" sz="2000" dirty="0">
                <a:solidFill>
                  <a:srgbClr val="152B48"/>
                </a:solidFill>
                <a:latin typeface="Montserrat" pitchFamily="2" charset="77"/>
              </a:rPr>
              <a:t>Intermitentes</a:t>
            </a:r>
          </a:p>
        </p:txBody>
      </p:sp>
      <p:sp>
        <p:nvSpPr>
          <p:cNvPr id="19" name="32 CuadroTexto"/>
          <p:cNvSpPr txBox="1"/>
          <p:nvPr/>
        </p:nvSpPr>
        <p:spPr>
          <a:xfrm>
            <a:off x="9087623" y="403194"/>
            <a:ext cx="2078750" cy="400110"/>
          </a:xfrm>
          <a:prstGeom prst="rect">
            <a:avLst/>
          </a:prstGeom>
          <a:noFill/>
          <a:ln w="12700">
            <a:solidFill>
              <a:srgbClr val="00AAA7"/>
            </a:solidFill>
            <a:prstDash val="sysDash"/>
          </a:ln>
        </p:spPr>
        <p:txBody>
          <a:bodyPr wrap="square" rtlCol="0">
            <a:spAutoFit/>
          </a:bodyPr>
          <a:lstStyle/>
          <a:p>
            <a:pPr algn="ctr"/>
            <a:r>
              <a:rPr lang="es-ES_tradnl" sz="2000" dirty="0">
                <a:solidFill>
                  <a:srgbClr val="152B48"/>
                </a:solidFill>
                <a:latin typeface="Montserrat" pitchFamily="2" charset="77"/>
              </a:rPr>
              <a:t>Bien tolerado.</a:t>
            </a:r>
            <a:endParaRPr lang="es-CO" sz="2000" dirty="0">
              <a:solidFill>
                <a:srgbClr val="152B48"/>
              </a:solidFill>
              <a:latin typeface="Montserrat" pitchFamily="2" charset="77"/>
            </a:endParaRPr>
          </a:p>
        </p:txBody>
      </p:sp>
      <p:cxnSp>
        <p:nvCxnSpPr>
          <p:cNvPr id="20" name="4 Conector recto"/>
          <p:cNvCxnSpPr>
            <a:cxnSpLocks/>
            <a:stCxn id="9" idx="3"/>
            <a:endCxn id="18" idx="1"/>
          </p:cNvCxnSpPr>
          <p:nvPr/>
        </p:nvCxnSpPr>
        <p:spPr>
          <a:xfrm flipV="1">
            <a:off x="6637225" y="1686721"/>
            <a:ext cx="182554" cy="46166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8 Conector recto"/>
          <p:cNvCxnSpPr>
            <a:cxnSpLocks/>
            <a:stCxn id="18" idx="3"/>
            <a:endCxn id="22" idx="1"/>
          </p:cNvCxnSpPr>
          <p:nvPr/>
        </p:nvCxnSpPr>
        <p:spPr>
          <a:xfrm>
            <a:off x="9022304" y="1686721"/>
            <a:ext cx="212670" cy="120499"/>
          </a:xfrm>
          <a:prstGeom prst="line">
            <a:avLst/>
          </a:prstGeom>
        </p:spPr>
        <p:style>
          <a:lnRef idx="1">
            <a:schemeClr val="accent1"/>
          </a:lnRef>
          <a:fillRef idx="0">
            <a:schemeClr val="accent1"/>
          </a:fillRef>
          <a:effectRef idx="0">
            <a:schemeClr val="accent1"/>
          </a:effectRef>
          <a:fontRef idx="minor">
            <a:schemeClr val="tx1"/>
          </a:fontRef>
        </p:style>
      </p:cxnSp>
      <p:sp>
        <p:nvSpPr>
          <p:cNvPr id="22" name="16 Rectángulo"/>
          <p:cNvSpPr/>
          <p:nvPr/>
        </p:nvSpPr>
        <p:spPr>
          <a:xfrm>
            <a:off x="9234974" y="1607165"/>
            <a:ext cx="1768433" cy="400110"/>
          </a:xfrm>
          <a:prstGeom prst="rect">
            <a:avLst/>
          </a:prstGeom>
          <a:ln>
            <a:solidFill>
              <a:srgbClr val="00AAA7"/>
            </a:solidFill>
            <a:prstDash val="sysDash"/>
          </a:ln>
        </p:spPr>
        <p:txBody>
          <a:bodyPr wrap="none">
            <a:spAutoFit/>
          </a:bodyPr>
          <a:lstStyle/>
          <a:p>
            <a:pPr algn="ctr"/>
            <a:r>
              <a:rPr lang="es-ES_tradnl" sz="2000" dirty="0">
                <a:solidFill>
                  <a:srgbClr val="152B48"/>
                </a:solidFill>
                <a:latin typeface="Montserrat" pitchFamily="2" charset="77"/>
              </a:rPr>
              <a:t>Variabilidad.</a:t>
            </a:r>
            <a:endParaRPr lang="es-CO" sz="2000" dirty="0">
              <a:solidFill>
                <a:srgbClr val="152B48"/>
              </a:solidFill>
              <a:latin typeface="Montserrat" pitchFamily="2" charset="77"/>
            </a:endParaRPr>
          </a:p>
        </p:txBody>
      </p:sp>
      <p:sp>
        <p:nvSpPr>
          <p:cNvPr id="23" name="42 CuadroTexto"/>
          <p:cNvSpPr txBox="1"/>
          <p:nvPr/>
        </p:nvSpPr>
        <p:spPr>
          <a:xfrm>
            <a:off x="9257895" y="2705896"/>
            <a:ext cx="1716583" cy="400110"/>
          </a:xfrm>
          <a:prstGeom prst="rect">
            <a:avLst/>
          </a:prstGeom>
          <a:noFill/>
          <a:ln w="12700">
            <a:solidFill>
              <a:srgbClr val="00AAA7"/>
            </a:solidFill>
            <a:prstDash val="sysDash"/>
          </a:ln>
        </p:spPr>
        <p:txBody>
          <a:bodyPr wrap="square" rtlCol="0">
            <a:spAutoFit/>
          </a:bodyPr>
          <a:lstStyle/>
          <a:p>
            <a:pPr algn="ctr"/>
            <a:r>
              <a:rPr lang="es-ES_tradnl" sz="2000" dirty="0">
                <a:solidFill>
                  <a:srgbClr val="152B48"/>
                </a:solidFill>
                <a:latin typeface="Montserrat" pitchFamily="2" charset="77"/>
              </a:rPr>
              <a:t>VIGILANCIA</a:t>
            </a:r>
            <a:endParaRPr lang="es-CO" sz="2000" dirty="0">
              <a:solidFill>
                <a:srgbClr val="152B48"/>
              </a:solidFill>
              <a:latin typeface="Montserrat" pitchFamily="2" charset="77"/>
            </a:endParaRPr>
          </a:p>
        </p:txBody>
      </p:sp>
      <p:cxnSp>
        <p:nvCxnSpPr>
          <p:cNvPr id="24" name="33 Conector recto"/>
          <p:cNvCxnSpPr>
            <a:cxnSpLocks/>
          </p:cNvCxnSpPr>
          <p:nvPr/>
        </p:nvCxnSpPr>
        <p:spPr>
          <a:xfrm flipH="1">
            <a:off x="10063606" y="883420"/>
            <a:ext cx="5760" cy="170324"/>
          </a:xfrm>
          <a:prstGeom prst="line">
            <a:avLst/>
          </a:prstGeom>
          <a:ln>
            <a:solidFill>
              <a:srgbClr val="00AAA7"/>
            </a:solidFill>
          </a:ln>
        </p:spPr>
        <p:style>
          <a:lnRef idx="1">
            <a:schemeClr val="accent1"/>
          </a:lnRef>
          <a:fillRef idx="0">
            <a:schemeClr val="accent1"/>
          </a:fillRef>
          <a:effectRef idx="0">
            <a:schemeClr val="accent1"/>
          </a:effectRef>
          <a:fontRef idx="minor">
            <a:schemeClr val="tx1"/>
          </a:fontRef>
        </p:style>
      </p:cxnSp>
      <p:cxnSp>
        <p:nvCxnSpPr>
          <p:cNvPr id="25" name="37 Conector recto"/>
          <p:cNvCxnSpPr>
            <a:stCxn id="22" idx="2"/>
          </p:cNvCxnSpPr>
          <p:nvPr/>
        </p:nvCxnSpPr>
        <p:spPr>
          <a:xfrm flipH="1">
            <a:off x="10118418" y="2007275"/>
            <a:ext cx="773" cy="102990"/>
          </a:xfrm>
          <a:prstGeom prst="line">
            <a:avLst/>
          </a:prstGeom>
          <a:ln>
            <a:solidFill>
              <a:srgbClr val="00AAA7"/>
            </a:solidFill>
          </a:ln>
        </p:spPr>
        <p:style>
          <a:lnRef idx="1">
            <a:schemeClr val="accent1"/>
          </a:lnRef>
          <a:fillRef idx="0">
            <a:schemeClr val="accent1"/>
          </a:fillRef>
          <a:effectRef idx="0">
            <a:schemeClr val="accent1"/>
          </a:effectRef>
          <a:fontRef idx="minor">
            <a:schemeClr val="tx1"/>
          </a:fontRef>
        </p:style>
      </p:cxnSp>
      <p:sp>
        <p:nvSpPr>
          <p:cNvPr id="26" name="39 CuadroTexto"/>
          <p:cNvSpPr txBox="1"/>
          <p:nvPr/>
        </p:nvSpPr>
        <p:spPr>
          <a:xfrm>
            <a:off x="11415728" y="2705896"/>
            <a:ext cx="506223" cy="400110"/>
          </a:xfrm>
          <a:prstGeom prst="rect">
            <a:avLst/>
          </a:prstGeom>
          <a:noFill/>
          <a:ln>
            <a:solidFill>
              <a:srgbClr val="00AAA7"/>
            </a:solidFill>
          </a:ln>
        </p:spPr>
        <p:txBody>
          <a:bodyPr wrap="square" rtlCol="0">
            <a:spAutoFit/>
          </a:bodyPr>
          <a:lstStyle/>
          <a:p>
            <a:pPr algn="ctr"/>
            <a:r>
              <a:rPr lang="es-CO" sz="2000" b="1" dirty="0">
                <a:solidFill>
                  <a:srgbClr val="152B48"/>
                </a:solidFill>
                <a:latin typeface="Montserrat" pitchFamily="2" charset="77"/>
              </a:rPr>
              <a:t>III</a:t>
            </a:r>
          </a:p>
        </p:txBody>
      </p:sp>
      <p:cxnSp>
        <p:nvCxnSpPr>
          <p:cNvPr id="27" name="46 Conector recto de flecha"/>
          <p:cNvCxnSpPr>
            <a:cxnSpLocks/>
            <a:stCxn id="23" idx="3"/>
            <a:endCxn id="26" idx="1"/>
          </p:cNvCxnSpPr>
          <p:nvPr/>
        </p:nvCxnSpPr>
        <p:spPr>
          <a:xfrm>
            <a:off x="10974478" y="2905951"/>
            <a:ext cx="441250" cy="0"/>
          </a:xfrm>
          <a:prstGeom prst="straightConnector1">
            <a:avLst/>
          </a:prstGeom>
          <a:ln>
            <a:solidFill>
              <a:srgbClr val="00AAA7"/>
            </a:solidFill>
            <a:tailEnd type="arrow"/>
          </a:ln>
        </p:spPr>
        <p:style>
          <a:lnRef idx="1">
            <a:schemeClr val="accent1"/>
          </a:lnRef>
          <a:fillRef idx="0">
            <a:schemeClr val="accent1"/>
          </a:fillRef>
          <a:effectRef idx="0">
            <a:schemeClr val="accent1"/>
          </a:effectRef>
          <a:fontRef idx="minor">
            <a:schemeClr val="tx1"/>
          </a:fontRef>
        </p:style>
      </p:cxnSp>
      <p:sp>
        <p:nvSpPr>
          <p:cNvPr id="28" name="51 CuadroTexto"/>
          <p:cNvSpPr txBox="1"/>
          <p:nvPr/>
        </p:nvSpPr>
        <p:spPr>
          <a:xfrm>
            <a:off x="9516210" y="1017871"/>
            <a:ext cx="1199952" cy="400110"/>
          </a:xfrm>
          <a:prstGeom prst="rect">
            <a:avLst/>
          </a:prstGeom>
          <a:noFill/>
          <a:ln>
            <a:noFill/>
          </a:ln>
        </p:spPr>
        <p:txBody>
          <a:bodyPr wrap="square" rtlCol="0">
            <a:spAutoFit/>
          </a:bodyPr>
          <a:lstStyle/>
          <a:p>
            <a:r>
              <a:rPr lang="es-CO" sz="2000" b="1" dirty="0">
                <a:solidFill>
                  <a:srgbClr val="152B48"/>
                </a:solidFill>
                <a:latin typeface="Montserrat" pitchFamily="2" charset="77"/>
              </a:rPr>
              <a:t>Normal</a:t>
            </a:r>
          </a:p>
        </p:txBody>
      </p:sp>
      <p:sp>
        <p:nvSpPr>
          <p:cNvPr id="29" name="53 CuadroTexto"/>
          <p:cNvSpPr txBox="1"/>
          <p:nvPr/>
        </p:nvSpPr>
        <p:spPr>
          <a:xfrm>
            <a:off x="9469149" y="2095412"/>
            <a:ext cx="1713932" cy="400110"/>
          </a:xfrm>
          <a:prstGeom prst="rect">
            <a:avLst/>
          </a:prstGeom>
          <a:noFill/>
          <a:ln>
            <a:noFill/>
          </a:ln>
        </p:spPr>
        <p:txBody>
          <a:bodyPr wrap="square" rtlCol="0">
            <a:spAutoFit/>
          </a:bodyPr>
          <a:lstStyle/>
          <a:p>
            <a:r>
              <a:rPr lang="es-CO" sz="2000" b="1" dirty="0">
                <a:solidFill>
                  <a:srgbClr val="152B48"/>
                </a:solidFill>
                <a:latin typeface="Montserrat" pitchFamily="2" charset="77"/>
              </a:rPr>
              <a:t>Anormal</a:t>
            </a:r>
          </a:p>
        </p:txBody>
      </p:sp>
      <p:cxnSp>
        <p:nvCxnSpPr>
          <p:cNvPr id="30" name="57 Conector recto"/>
          <p:cNvCxnSpPr/>
          <p:nvPr/>
        </p:nvCxnSpPr>
        <p:spPr>
          <a:xfrm flipV="1">
            <a:off x="10063606" y="1369326"/>
            <a:ext cx="2" cy="175010"/>
          </a:xfrm>
          <a:prstGeom prst="line">
            <a:avLst/>
          </a:prstGeom>
          <a:ln>
            <a:solidFill>
              <a:srgbClr val="00AAA7"/>
            </a:solidFill>
          </a:ln>
        </p:spPr>
        <p:style>
          <a:lnRef idx="1">
            <a:schemeClr val="accent1"/>
          </a:lnRef>
          <a:fillRef idx="0">
            <a:schemeClr val="accent1"/>
          </a:fillRef>
          <a:effectRef idx="0">
            <a:schemeClr val="accent1"/>
          </a:effectRef>
          <a:fontRef idx="minor">
            <a:schemeClr val="tx1"/>
          </a:fontRef>
        </p:style>
      </p:cxnSp>
      <p:cxnSp>
        <p:nvCxnSpPr>
          <p:cNvPr id="31" name="59 Conector recto"/>
          <p:cNvCxnSpPr>
            <a:cxnSpLocks/>
            <a:endCxn id="23" idx="0"/>
          </p:cNvCxnSpPr>
          <p:nvPr/>
        </p:nvCxnSpPr>
        <p:spPr>
          <a:xfrm>
            <a:off x="10116187" y="2462617"/>
            <a:ext cx="0" cy="243279"/>
          </a:xfrm>
          <a:prstGeom prst="line">
            <a:avLst/>
          </a:prstGeom>
          <a:ln>
            <a:solidFill>
              <a:srgbClr val="00AAA7"/>
            </a:solidFill>
          </a:ln>
        </p:spPr>
        <p:style>
          <a:lnRef idx="1">
            <a:schemeClr val="accent1"/>
          </a:lnRef>
          <a:fillRef idx="0">
            <a:schemeClr val="accent1"/>
          </a:fillRef>
          <a:effectRef idx="0">
            <a:schemeClr val="accent1"/>
          </a:effectRef>
          <a:fontRef idx="minor">
            <a:schemeClr val="tx1"/>
          </a:fontRef>
        </p:style>
      </p:cxnSp>
      <p:sp>
        <p:nvSpPr>
          <p:cNvPr id="32" name="61 CuadroTexto"/>
          <p:cNvSpPr txBox="1"/>
          <p:nvPr/>
        </p:nvSpPr>
        <p:spPr>
          <a:xfrm>
            <a:off x="8059021" y="3597025"/>
            <a:ext cx="2547290" cy="707886"/>
          </a:xfrm>
          <a:prstGeom prst="rect">
            <a:avLst/>
          </a:prstGeom>
          <a:noFill/>
          <a:ln w="12700">
            <a:solidFill>
              <a:srgbClr val="00AAA7"/>
            </a:solidFill>
            <a:prstDash val="sysDash"/>
          </a:ln>
        </p:spPr>
        <p:txBody>
          <a:bodyPr wrap="square" rtlCol="0">
            <a:spAutoFit/>
          </a:bodyPr>
          <a:lstStyle/>
          <a:p>
            <a:pPr algn="ctr"/>
            <a:r>
              <a:rPr lang="es-ES_tradnl" sz="2000" dirty="0">
                <a:solidFill>
                  <a:srgbClr val="152B48"/>
                </a:solidFill>
                <a:latin typeface="Montserrat" pitchFamily="2" charset="77"/>
              </a:rPr>
              <a:t>1. Cambio de posición.</a:t>
            </a:r>
            <a:endParaRPr lang="es-CO" sz="2000" dirty="0">
              <a:solidFill>
                <a:srgbClr val="152B48"/>
              </a:solidFill>
              <a:latin typeface="Montserrat" pitchFamily="2" charset="77"/>
            </a:endParaRPr>
          </a:p>
        </p:txBody>
      </p:sp>
      <p:sp>
        <p:nvSpPr>
          <p:cNvPr id="33" name="62 CuadroTexto"/>
          <p:cNvSpPr txBox="1"/>
          <p:nvPr/>
        </p:nvSpPr>
        <p:spPr>
          <a:xfrm>
            <a:off x="8043747" y="4915395"/>
            <a:ext cx="2547290" cy="400110"/>
          </a:xfrm>
          <a:prstGeom prst="rect">
            <a:avLst/>
          </a:prstGeom>
          <a:noFill/>
          <a:ln w="12700">
            <a:solidFill>
              <a:srgbClr val="00AAA7"/>
            </a:solidFill>
            <a:prstDash val="sysDash"/>
          </a:ln>
        </p:spPr>
        <p:txBody>
          <a:bodyPr wrap="square" rtlCol="0">
            <a:spAutoFit/>
          </a:bodyPr>
          <a:lstStyle/>
          <a:p>
            <a:pPr algn="ctr"/>
            <a:r>
              <a:rPr lang="es-ES_tradnl" sz="2000" dirty="0">
                <a:solidFill>
                  <a:srgbClr val="152B48"/>
                </a:solidFill>
                <a:latin typeface="Montserrat" pitchFamily="2" charset="77"/>
              </a:rPr>
              <a:t>2. </a:t>
            </a:r>
            <a:r>
              <a:rPr lang="es-ES_tradnl" sz="2000" dirty="0" err="1">
                <a:solidFill>
                  <a:srgbClr val="152B48"/>
                </a:solidFill>
                <a:latin typeface="Montserrat" pitchFamily="2" charset="77"/>
              </a:rPr>
              <a:t>Amnioinfusión</a:t>
            </a:r>
            <a:r>
              <a:rPr lang="es-ES_tradnl" sz="2000" dirty="0">
                <a:solidFill>
                  <a:srgbClr val="152B48"/>
                </a:solidFill>
                <a:latin typeface="Montserrat" pitchFamily="2" charset="77"/>
              </a:rPr>
              <a:t>.</a:t>
            </a:r>
            <a:endParaRPr lang="es-CO" sz="2000" dirty="0">
              <a:solidFill>
                <a:srgbClr val="152B48"/>
              </a:solidFill>
              <a:latin typeface="Montserrat" pitchFamily="2" charset="77"/>
            </a:endParaRPr>
          </a:p>
        </p:txBody>
      </p:sp>
      <p:cxnSp>
        <p:nvCxnSpPr>
          <p:cNvPr id="34" name="65 Conector recto"/>
          <p:cNvCxnSpPr>
            <a:cxnSpLocks/>
            <a:stCxn id="9" idx="3"/>
            <a:endCxn id="32" idx="1"/>
          </p:cNvCxnSpPr>
          <p:nvPr/>
        </p:nvCxnSpPr>
        <p:spPr>
          <a:xfrm>
            <a:off x="6637225" y="2148381"/>
            <a:ext cx="1421796" cy="1802587"/>
          </a:xfrm>
          <a:prstGeom prst="line">
            <a:avLst/>
          </a:prstGeom>
          <a:ln>
            <a:solidFill>
              <a:srgbClr val="00AAA7"/>
            </a:solidFill>
          </a:ln>
        </p:spPr>
        <p:style>
          <a:lnRef idx="1">
            <a:schemeClr val="accent1"/>
          </a:lnRef>
          <a:fillRef idx="0">
            <a:schemeClr val="accent1"/>
          </a:fillRef>
          <a:effectRef idx="0">
            <a:schemeClr val="accent1"/>
          </a:effectRef>
          <a:fontRef idx="minor">
            <a:schemeClr val="tx1"/>
          </a:fontRef>
        </p:style>
      </p:cxnSp>
      <p:cxnSp>
        <p:nvCxnSpPr>
          <p:cNvPr id="35" name="67 Conector recto"/>
          <p:cNvCxnSpPr>
            <a:cxnSpLocks/>
            <a:stCxn id="9" idx="3"/>
            <a:endCxn id="33" idx="1"/>
          </p:cNvCxnSpPr>
          <p:nvPr/>
        </p:nvCxnSpPr>
        <p:spPr>
          <a:xfrm>
            <a:off x="6637225" y="2148381"/>
            <a:ext cx="1406522" cy="2967069"/>
          </a:xfrm>
          <a:prstGeom prst="line">
            <a:avLst/>
          </a:prstGeom>
          <a:ln>
            <a:solidFill>
              <a:srgbClr val="00AAA7"/>
            </a:solidFill>
          </a:ln>
        </p:spPr>
        <p:style>
          <a:lnRef idx="1">
            <a:schemeClr val="accent1"/>
          </a:lnRef>
          <a:fillRef idx="0">
            <a:schemeClr val="accent1"/>
          </a:fillRef>
          <a:effectRef idx="0">
            <a:schemeClr val="accent1"/>
          </a:effectRef>
          <a:fontRef idx="minor">
            <a:schemeClr val="tx1"/>
          </a:fontRef>
        </p:style>
      </p:cxnSp>
      <p:cxnSp>
        <p:nvCxnSpPr>
          <p:cNvPr id="36" name="70 Conector recto"/>
          <p:cNvCxnSpPr>
            <a:cxnSpLocks/>
          </p:cNvCxnSpPr>
          <p:nvPr/>
        </p:nvCxnSpPr>
        <p:spPr>
          <a:xfrm flipH="1">
            <a:off x="3142962" y="3852092"/>
            <a:ext cx="1717685" cy="1"/>
          </a:xfrm>
          <a:prstGeom prst="line">
            <a:avLst/>
          </a:prstGeom>
          <a:ln>
            <a:solidFill>
              <a:srgbClr val="00AAA7"/>
            </a:solidFill>
          </a:ln>
        </p:spPr>
        <p:style>
          <a:lnRef idx="1">
            <a:schemeClr val="accent1"/>
          </a:lnRef>
          <a:fillRef idx="0">
            <a:schemeClr val="accent1"/>
          </a:fillRef>
          <a:effectRef idx="0">
            <a:schemeClr val="accent1"/>
          </a:effectRef>
          <a:fontRef idx="minor">
            <a:schemeClr val="tx1"/>
          </a:fontRef>
        </p:style>
      </p:cxnSp>
      <p:cxnSp>
        <p:nvCxnSpPr>
          <p:cNvPr id="37" name="71 Conector recto"/>
          <p:cNvCxnSpPr>
            <a:cxnSpLocks/>
          </p:cNvCxnSpPr>
          <p:nvPr/>
        </p:nvCxnSpPr>
        <p:spPr>
          <a:xfrm flipV="1">
            <a:off x="3103521" y="557172"/>
            <a:ext cx="0" cy="3294920"/>
          </a:xfrm>
          <a:prstGeom prst="line">
            <a:avLst/>
          </a:prstGeom>
          <a:ln>
            <a:solidFill>
              <a:srgbClr val="00AAA7"/>
            </a:solidFill>
          </a:ln>
        </p:spPr>
        <p:style>
          <a:lnRef idx="1">
            <a:schemeClr val="accent1"/>
          </a:lnRef>
          <a:fillRef idx="0">
            <a:schemeClr val="accent1"/>
          </a:fillRef>
          <a:effectRef idx="0">
            <a:schemeClr val="accent1"/>
          </a:effectRef>
          <a:fontRef idx="minor">
            <a:schemeClr val="tx1"/>
          </a:fontRef>
        </p:style>
      </p:cxnSp>
      <p:sp>
        <p:nvSpPr>
          <p:cNvPr id="38" name="74 CuadroTexto"/>
          <p:cNvSpPr txBox="1"/>
          <p:nvPr/>
        </p:nvSpPr>
        <p:spPr>
          <a:xfrm>
            <a:off x="4880100" y="3705221"/>
            <a:ext cx="2273888" cy="1015663"/>
          </a:xfrm>
          <a:prstGeom prst="rect">
            <a:avLst/>
          </a:prstGeom>
          <a:noFill/>
          <a:ln w="25400">
            <a:solidFill>
              <a:srgbClr val="152B48"/>
            </a:solidFill>
          </a:ln>
        </p:spPr>
        <p:txBody>
          <a:bodyPr wrap="square" rtlCol="0">
            <a:spAutoFit/>
          </a:bodyPr>
          <a:lstStyle/>
          <a:p>
            <a:pPr algn="ctr"/>
            <a:r>
              <a:rPr lang="es-CO" sz="2000" dirty="0">
                <a:solidFill>
                  <a:srgbClr val="152B48"/>
                </a:solidFill>
                <a:latin typeface="Montserrat" pitchFamily="2" charset="77"/>
              </a:rPr>
              <a:t>Bradicardia / desaceleración prolongada.</a:t>
            </a:r>
          </a:p>
        </p:txBody>
      </p:sp>
    </p:spTree>
    <p:extLst>
      <p:ext uri="{BB962C8B-B14F-4D97-AF65-F5344CB8AC3E}">
        <p14:creationId xmlns:p14="http://schemas.microsoft.com/office/powerpoint/2010/main" val="16377350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fade">
                                      <p:cBhvr>
                                        <p:cTn id="7" dur="500"/>
                                        <p:tgtEl>
                                          <p:spTgt spid="18"/>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9"/>
                                        </p:tgtEl>
                                        <p:attrNameLst>
                                          <p:attrName>style.visibility</p:attrName>
                                        </p:attrNameLst>
                                      </p:cBhvr>
                                      <p:to>
                                        <p:strVal val="visible"/>
                                      </p:to>
                                    </p:set>
                                    <p:animEffect transition="in" filter="fade">
                                      <p:cBhvr>
                                        <p:cTn id="10" dur="500"/>
                                        <p:tgtEl>
                                          <p:spTgt spid="19"/>
                                        </p:tgtEl>
                                      </p:cBhvr>
                                    </p:animEffect>
                                  </p:childTnLst>
                                </p:cTn>
                              </p:par>
                              <p:par>
                                <p:cTn id="11" presetID="10" presetClass="entr" presetSubtype="0" fill="hold" nodeType="withEffect">
                                  <p:stCondLst>
                                    <p:cond delay="0"/>
                                  </p:stCondLst>
                                  <p:childTnLst>
                                    <p:set>
                                      <p:cBhvr>
                                        <p:cTn id="12" dur="1" fill="hold">
                                          <p:stCondLst>
                                            <p:cond delay="0"/>
                                          </p:stCondLst>
                                        </p:cTn>
                                        <p:tgtEl>
                                          <p:spTgt spid="20"/>
                                        </p:tgtEl>
                                        <p:attrNameLst>
                                          <p:attrName>style.visibility</p:attrName>
                                        </p:attrNameLst>
                                      </p:cBhvr>
                                      <p:to>
                                        <p:strVal val="visible"/>
                                      </p:to>
                                    </p:set>
                                    <p:animEffect transition="in" filter="fade">
                                      <p:cBhvr>
                                        <p:cTn id="13" dur="500"/>
                                        <p:tgtEl>
                                          <p:spTgt spid="20"/>
                                        </p:tgtEl>
                                      </p:cBhvr>
                                    </p:animEffect>
                                  </p:childTnLst>
                                </p:cTn>
                              </p:par>
                              <p:par>
                                <p:cTn id="14" presetID="10" presetClass="entr" presetSubtype="0" fill="hold" nodeType="withEffect">
                                  <p:stCondLst>
                                    <p:cond delay="0"/>
                                  </p:stCondLst>
                                  <p:childTnLst>
                                    <p:set>
                                      <p:cBhvr>
                                        <p:cTn id="15" dur="1" fill="hold">
                                          <p:stCondLst>
                                            <p:cond delay="0"/>
                                          </p:stCondLst>
                                        </p:cTn>
                                        <p:tgtEl>
                                          <p:spTgt spid="21"/>
                                        </p:tgtEl>
                                        <p:attrNameLst>
                                          <p:attrName>style.visibility</p:attrName>
                                        </p:attrNameLst>
                                      </p:cBhvr>
                                      <p:to>
                                        <p:strVal val="visible"/>
                                      </p:to>
                                    </p:set>
                                    <p:animEffect transition="in" filter="fade">
                                      <p:cBhvr>
                                        <p:cTn id="16" dur="500"/>
                                        <p:tgtEl>
                                          <p:spTgt spid="21"/>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22"/>
                                        </p:tgtEl>
                                        <p:attrNameLst>
                                          <p:attrName>style.visibility</p:attrName>
                                        </p:attrNameLst>
                                      </p:cBhvr>
                                      <p:to>
                                        <p:strVal val="visible"/>
                                      </p:to>
                                    </p:set>
                                    <p:animEffect transition="in" filter="fade">
                                      <p:cBhvr>
                                        <p:cTn id="19" dur="500"/>
                                        <p:tgtEl>
                                          <p:spTgt spid="22"/>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23"/>
                                        </p:tgtEl>
                                        <p:attrNameLst>
                                          <p:attrName>style.visibility</p:attrName>
                                        </p:attrNameLst>
                                      </p:cBhvr>
                                      <p:to>
                                        <p:strVal val="visible"/>
                                      </p:to>
                                    </p:set>
                                    <p:animEffect transition="in" filter="fade">
                                      <p:cBhvr>
                                        <p:cTn id="22" dur="500"/>
                                        <p:tgtEl>
                                          <p:spTgt spid="23"/>
                                        </p:tgtEl>
                                      </p:cBhvr>
                                    </p:animEffect>
                                  </p:childTnLst>
                                </p:cTn>
                              </p:par>
                              <p:par>
                                <p:cTn id="23" presetID="10" presetClass="entr" presetSubtype="0" fill="hold" nodeType="withEffect">
                                  <p:stCondLst>
                                    <p:cond delay="0"/>
                                  </p:stCondLst>
                                  <p:childTnLst>
                                    <p:set>
                                      <p:cBhvr>
                                        <p:cTn id="24" dur="1" fill="hold">
                                          <p:stCondLst>
                                            <p:cond delay="0"/>
                                          </p:stCondLst>
                                        </p:cTn>
                                        <p:tgtEl>
                                          <p:spTgt spid="24"/>
                                        </p:tgtEl>
                                        <p:attrNameLst>
                                          <p:attrName>style.visibility</p:attrName>
                                        </p:attrNameLst>
                                      </p:cBhvr>
                                      <p:to>
                                        <p:strVal val="visible"/>
                                      </p:to>
                                    </p:set>
                                    <p:animEffect transition="in" filter="fade">
                                      <p:cBhvr>
                                        <p:cTn id="25" dur="500"/>
                                        <p:tgtEl>
                                          <p:spTgt spid="24"/>
                                        </p:tgtEl>
                                      </p:cBhvr>
                                    </p:animEffect>
                                  </p:childTnLst>
                                </p:cTn>
                              </p:par>
                              <p:par>
                                <p:cTn id="26" presetID="10" presetClass="entr" presetSubtype="0" fill="hold" nodeType="withEffect">
                                  <p:stCondLst>
                                    <p:cond delay="0"/>
                                  </p:stCondLst>
                                  <p:childTnLst>
                                    <p:set>
                                      <p:cBhvr>
                                        <p:cTn id="27" dur="1" fill="hold">
                                          <p:stCondLst>
                                            <p:cond delay="0"/>
                                          </p:stCondLst>
                                        </p:cTn>
                                        <p:tgtEl>
                                          <p:spTgt spid="25"/>
                                        </p:tgtEl>
                                        <p:attrNameLst>
                                          <p:attrName>style.visibility</p:attrName>
                                        </p:attrNameLst>
                                      </p:cBhvr>
                                      <p:to>
                                        <p:strVal val="visible"/>
                                      </p:to>
                                    </p:set>
                                    <p:animEffect transition="in" filter="fade">
                                      <p:cBhvr>
                                        <p:cTn id="28" dur="500"/>
                                        <p:tgtEl>
                                          <p:spTgt spid="25"/>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26"/>
                                        </p:tgtEl>
                                        <p:attrNameLst>
                                          <p:attrName>style.visibility</p:attrName>
                                        </p:attrNameLst>
                                      </p:cBhvr>
                                      <p:to>
                                        <p:strVal val="visible"/>
                                      </p:to>
                                    </p:set>
                                    <p:animEffect transition="in" filter="fade">
                                      <p:cBhvr>
                                        <p:cTn id="31" dur="500"/>
                                        <p:tgtEl>
                                          <p:spTgt spid="26"/>
                                        </p:tgtEl>
                                      </p:cBhvr>
                                    </p:animEffect>
                                  </p:childTnLst>
                                </p:cTn>
                              </p:par>
                              <p:par>
                                <p:cTn id="32" presetID="10" presetClass="entr" presetSubtype="0" fill="hold" nodeType="withEffect">
                                  <p:stCondLst>
                                    <p:cond delay="0"/>
                                  </p:stCondLst>
                                  <p:childTnLst>
                                    <p:set>
                                      <p:cBhvr>
                                        <p:cTn id="33" dur="1" fill="hold">
                                          <p:stCondLst>
                                            <p:cond delay="0"/>
                                          </p:stCondLst>
                                        </p:cTn>
                                        <p:tgtEl>
                                          <p:spTgt spid="27"/>
                                        </p:tgtEl>
                                        <p:attrNameLst>
                                          <p:attrName>style.visibility</p:attrName>
                                        </p:attrNameLst>
                                      </p:cBhvr>
                                      <p:to>
                                        <p:strVal val="visible"/>
                                      </p:to>
                                    </p:set>
                                    <p:animEffect transition="in" filter="fade">
                                      <p:cBhvr>
                                        <p:cTn id="34" dur="500"/>
                                        <p:tgtEl>
                                          <p:spTgt spid="27"/>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28"/>
                                        </p:tgtEl>
                                        <p:attrNameLst>
                                          <p:attrName>style.visibility</p:attrName>
                                        </p:attrNameLst>
                                      </p:cBhvr>
                                      <p:to>
                                        <p:strVal val="visible"/>
                                      </p:to>
                                    </p:set>
                                    <p:animEffect transition="in" filter="fade">
                                      <p:cBhvr>
                                        <p:cTn id="37" dur="500"/>
                                        <p:tgtEl>
                                          <p:spTgt spid="28"/>
                                        </p:tgtEl>
                                      </p:cBhvr>
                                    </p:animEffect>
                                  </p:childTnLst>
                                </p:cTn>
                              </p:par>
                              <p:par>
                                <p:cTn id="38" presetID="10" presetClass="entr" presetSubtype="0" fill="hold" grpId="0" nodeType="withEffect">
                                  <p:stCondLst>
                                    <p:cond delay="0"/>
                                  </p:stCondLst>
                                  <p:childTnLst>
                                    <p:set>
                                      <p:cBhvr>
                                        <p:cTn id="39" dur="1" fill="hold">
                                          <p:stCondLst>
                                            <p:cond delay="0"/>
                                          </p:stCondLst>
                                        </p:cTn>
                                        <p:tgtEl>
                                          <p:spTgt spid="29"/>
                                        </p:tgtEl>
                                        <p:attrNameLst>
                                          <p:attrName>style.visibility</p:attrName>
                                        </p:attrNameLst>
                                      </p:cBhvr>
                                      <p:to>
                                        <p:strVal val="visible"/>
                                      </p:to>
                                    </p:set>
                                    <p:animEffect transition="in" filter="fade">
                                      <p:cBhvr>
                                        <p:cTn id="40" dur="500"/>
                                        <p:tgtEl>
                                          <p:spTgt spid="29"/>
                                        </p:tgtEl>
                                      </p:cBhvr>
                                    </p:animEffect>
                                  </p:childTnLst>
                                </p:cTn>
                              </p:par>
                              <p:par>
                                <p:cTn id="41" presetID="10" presetClass="entr" presetSubtype="0" fill="hold" nodeType="withEffect">
                                  <p:stCondLst>
                                    <p:cond delay="0"/>
                                  </p:stCondLst>
                                  <p:childTnLst>
                                    <p:set>
                                      <p:cBhvr>
                                        <p:cTn id="42" dur="1" fill="hold">
                                          <p:stCondLst>
                                            <p:cond delay="0"/>
                                          </p:stCondLst>
                                        </p:cTn>
                                        <p:tgtEl>
                                          <p:spTgt spid="30"/>
                                        </p:tgtEl>
                                        <p:attrNameLst>
                                          <p:attrName>style.visibility</p:attrName>
                                        </p:attrNameLst>
                                      </p:cBhvr>
                                      <p:to>
                                        <p:strVal val="visible"/>
                                      </p:to>
                                    </p:set>
                                    <p:animEffect transition="in" filter="fade">
                                      <p:cBhvr>
                                        <p:cTn id="43" dur="500"/>
                                        <p:tgtEl>
                                          <p:spTgt spid="30"/>
                                        </p:tgtEl>
                                      </p:cBhvr>
                                    </p:animEffect>
                                  </p:childTnLst>
                                </p:cTn>
                              </p:par>
                              <p:par>
                                <p:cTn id="44" presetID="10" presetClass="entr" presetSubtype="0" fill="hold" nodeType="withEffect">
                                  <p:stCondLst>
                                    <p:cond delay="0"/>
                                  </p:stCondLst>
                                  <p:childTnLst>
                                    <p:set>
                                      <p:cBhvr>
                                        <p:cTn id="45" dur="1" fill="hold">
                                          <p:stCondLst>
                                            <p:cond delay="0"/>
                                          </p:stCondLst>
                                        </p:cTn>
                                        <p:tgtEl>
                                          <p:spTgt spid="31"/>
                                        </p:tgtEl>
                                        <p:attrNameLst>
                                          <p:attrName>style.visibility</p:attrName>
                                        </p:attrNameLst>
                                      </p:cBhvr>
                                      <p:to>
                                        <p:strVal val="visible"/>
                                      </p:to>
                                    </p:set>
                                    <p:animEffect transition="in" filter="fade">
                                      <p:cBhvr>
                                        <p:cTn id="46" dur="500"/>
                                        <p:tgtEl>
                                          <p:spTgt spid="31"/>
                                        </p:tgtEl>
                                      </p:cBhvr>
                                    </p:animEffect>
                                  </p:childTnLst>
                                </p:cTn>
                              </p:par>
                              <p:par>
                                <p:cTn id="47" presetID="10" presetClass="entr" presetSubtype="0" fill="hold" grpId="0" nodeType="withEffect">
                                  <p:stCondLst>
                                    <p:cond delay="0"/>
                                  </p:stCondLst>
                                  <p:childTnLst>
                                    <p:set>
                                      <p:cBhvr>
                                        <p:cTn id="48" dur="1" fill="hold">
                                          <p:stCondLst>
                                            <p:cond delay="0"/>
                                          </p:stCondLst>
                                        </p:cTn>
                                        <p:tgtEl>
                                          <p:spTgt spid="32"/>
                                        </p:tgtEl>
                                        <p:attrNameLst>
                                          <p:attrName>style.visibility</p:attrName>
                                        </p:attrNameLst>
                                      </p:cBhvr>
                                      <p:to>
                                        <p:strVal val="visible"/>
                                      </p:to>
                                    </p:set>
                                    <p:animEffect transition="in" filter="fade">
                                      <p:cBhvr>
                                        <p:cTn id="49" dur="500"/>
                                        <p:tgtEl>
                                          <p:spTgt spid="32"/>
                                        </p:tgtEl>
                                      </p:cBhvr>
                                    </p:animEffect>
                                  </p:childTnLst>
                                </p:cTn>
                              </p:par>
                              <p:par>
                                <p:cTn id="50" presetID="10" presetClass="entr" presetSubtype="0" fill="hold" grpId="0" nodeType="withEffect">
                                  <p:stCondLst>
                                    <p:cond delay="0"/>
                                  </p:stCondLst>
                                  <p:childTnLst>
                                    <p:set>
                                      <p:cBhvr>
                                        <p:cTn id="51" dur="1" fill="hold">
                                          <p:stCondLst>
                                            <p:cond delay="0"/>
                                          </p:stCondLst>
                                        </p:cTn>
                                        <p:tgtEl>
                                          <p:spTgt spid="33"/>
                                        </p:tgtEl>
                                        <p:attrNameLst>
                                          <p:attrName>style.visibility</p:attrName>
                                        </p:attrNameLst>
                                      </p:cBhvr>
                                      <p:to>
                                        <p:strVal val="visible"/>
                                      </p:to>
                                    </p:set>
                                    <p:animEffect transition="in" filter="fade">
                                      <p:cBhvr>
                                        <p:cTn id="52" dur="500"/>
                                        <p:tgtEl>
                                          <p:spTgt spid="33"/>
                                        </p:tgtEl>
                                      </p:cBhvr>
                                    </p:animEffect>
                                  </p:childTnLst>
                                </p:cTn>
                              </p:par>
                              <p:par>
                                <p:cTn id="53" presetID="10" presetClass="entr" presetSubtype="0" fill="hold" nodeType="withEffect">
                                  <p:stCondLst>
                                    <p:cond delay="0"/>
                                  </p:stCondLst>
                                  <p:childTnLst>
                                    <p:set>
                                      <p:cBhvr>
                                        <p:cTn id="54" dur="1" fill="hold">
                                          <p:stCondLst>
                                            <p:cond delay="0"/>
                                          </p:stCondLst>
                                        </p:cTn>
                                        <p:tgtEl>
                                          <p:spTgt spid="34"/>
                                        </p:tgtEl>
                                        <p:attrNameLst>
                                          <p:attrName>style.visibility</p:attrName>
                                        </p:attrNameLst>
                                      </p:cBhvr>
                                      <p:to>
                                        <p:strVal val="visible"/>
                                      </p:to>
                                    </p:set>
                                    <p:animEffect transition="in" filter="fade">
                                      <p:cBhvr>
                                        <p:cTn id="55" dur="500"/>
                                        <p:tgtEl>
                                          <p:spTgt spid="34"/>
                                        </p:tgtEl>
                                      </p:cBhvr>
                                    </p:animEffect>
                                  </p:childTnLst>
                                </p:cTn>
                              </p:par>
                              <p:par>
                                <p:cTn id="56" presetID="10" presetClass="entr" presetSubtype="0" fill="hold" nodeType="withEffect">
                                  <p:stCondLst>
                                    <p:cond delay="0"/>
                                  </p:stCondLst>
                                  <p:childTnLst>
                                    <p:set>
                                      <p:cBhvr>
                                        <p:cTn id="57" dur="1" fill="hold">
                                          <p:stCondLst>
                                            <p:cond delay="0"/>
                                          </p:stCondLst>
                                        </p:cTn>
                                        <p:tgtEl>
                                          <p:spTgt spid="35"/>
                                        </p:tgtEl>
                                        <p:attrNameLst>
                                          <p:attrName>style.visibility</p:attrName>
                                        </p:attrNameLst>
                                      </p:cBhvr>
                                      <p:to>
                                        <p:strVal val="visible"/>
                                      </p:to>
                                    </p:set>
                                    <p:animEffect transition="in" filter="fade">
                                      <p:cBhvr>
                                        <p:cTn id="58" dur="500"/>
                                        <p:tgtEl>
                                          <p:spTgt spid="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P spid="19" grpId="0" animBg="1"/>
      <p:bldP spid="22" grpId="0" animBg="1"/>
      <p:bldP spid="23" grpId="0" animBg="1"/>
      <p:bldP spid="26" grpId="0" animBg="1"/>
      <p:bldP spid="28" grpId="0" animBg="1"/>
      <p:bldP spid="29" grpId="0"/>
      <p:bldP spid="32" grpId="0" animBg="1"/>
      <p:bldP spid="33" grpId="0" animBg="1"/>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5 CuadroTexto"/>
          <p:cNvSpPr txBox="1"/>
          <p:nvPr/>
        </p:nvSpPr>
        <p:spPr>
          <a:xfrm>
            <a:off x="2681637" y="151225"/>
            <a:ext cx="2357915" cy="400110"/>
          </a:xfrm>
          <a:prstGeom prst="rect">
            <a:avLst/>
          </a:prstGeom>
          <a:solidFill>
            <a:srgbClr val="152B48">
              <a:alpha val="27000"/>
            </a:srgbClr>
          </a:solidFill>
          <a:ln w="25400">
            <a:solidFill>
              <a:srgbClr val="152B48"/>
            </a:solidFill>
          </a:ln>
        </p:spPr>
        <p:txBody>
          <a:bodyPr wrap="square" rtlCol="0">
            <a:spAutoFit/>
          </a:bodyPr>
          <a:lstStyle/>
          <a:p>
            <a:pPr algn="ctr"/>
            <a:r>
              <a:rPr lang="es-CO" sz="2000" dirty="0">
                <a:solidFill>
                  <a:srgbClr val="152B48"/>
                </a:solidFill>
                <a:latin typeface="Montserrat" pitchFamily="2" charset="77"/>
              </a:rPr>
              <a:t>CATEGORÍA II</a:t>
            </a:r>
          </a:p>
        </p:txBody>
      </p:sp>
      <p:sp>
        <p:nvSpPr>
          <p:cNvPr id="7" name="47 CuadroTexto"/>
          <p:cNvSpPr txBox="1"/>
          <p:nvPr/>
        </p:nvSpPr>
        <p:spPr>
          <a:xfrm>
            <a:off x="4169850" y="978159"/>
            <a:ext cx="1793278" cy="400110"/>
          </a:xfrm>
          <a:prstGeom prst="rect">
            <a:avLst/>
          </a:prstGeom>
          <a:noFill/>
          <a:ln w="25400">
            <a:solidFill>
              <a:srgbClr val="152B48"/>
            </a:solidFill>
          </a:ln>
        </p:spPr>
        <p:txBody>
          <a:bodyPr wrap="square" rtlCol="0">
            <a:spAutoFit/>
          </a:bodyPr>
          <a:lstStyle/>
          <a:p>
            <a:pPr algn="ctr"/>
            <a:r>
              <a:rPr lang="es-CO" sz="2000" dirty="0">
                <a:solidFill>
                  <a:srgbClr val="152B48"/>
                </a:solidFill>
                <a:latin typeface="Montserrat" pitchFamily="2" charset="77"/>
              </a:rPr>
              <a:t>Taquicardia.</a:t>
            </a:r>
          </a:p>
        </p:txBody>
      </p:sp>
      <p:sp>
        <p:nvSpPr>
          <p:cNvPr id="8" name="25 CuadroTexto"/>
          <p:cNvSpPr txBox="1"/>
          <p:nvPr/>
        </p:nvSpPr>
        <p:spPr>
          <a:xfrm>
            <a:off x="5918596" y="155250"/>
            <a:ext cx="2808609" cy="707886"/>
          </a:xfrm>
          <a:prstGeom prst="rect">
            <a:avLst/>
          </a:prstGeom>
          <a:noFill/>
          <a:ln w="25400">
            <a:solidFill>
              <a:srgbClr val="152B48"/>
            </a:solidFill>
          </a:ln>
        </p:spPr>
        <p:txBody>
          <a:bodyPr wrap="square" rtlCol="0">
            <a:spAutoFit/>
          </a:bodyPr>
          <a:lstStyle/>
          <a:p>
            <a:pPr algn="ctr"/>
            <a:r>
              <a:rPr lang="es-CO" sz="2000" dirty="0">
                <a:solidFill>
                  <a:srgbClr val="152B48"/>
                </a:solidFill>
                <a:latin typeface="Montserrat" pitchFamily="2" charset="77"/>
              </a:rPr>
              <a:t>Desaceleraciones tardías.</a:t>
            </a:r>
          </a:p>
        </p:txBody>
      </p:sp>
      <p:sp>
        <p:nvSpPr>
          <p:cNvPr id="9" name="26 CuadroTexto"/>
          <p:cNvSpPr txBox="1"/>
          <p:nvPr/>
        </p:nvSpPr>
        <p:spPr>
          <a:xfrm>
            <a:off x="3739141" y="1559379"/>
            <a:ext cx="2541517" cy="707886"/>
          </a:xfrm>
          <a:prstGeom prst="rect">
            <a:avLst/>
          </a:prstGeom>
          <a:noFill/>
          <a:ln w="25400">
            <a:solidFill>
              <a:srgbClr val="152B48"/>
            </a:solidFill>
          </a:ln>
        </p:spPr>
        <p:txBody>
          <a:bodyPr wrap="square" rtlCol="0">
            <a:spAutoFit/>
          </a:bodyPr>
          <a:lstStyle/>
          <a:p>
            <a:pPr algn="ctr"/>
            <a:r>
              <a:rPr lang="es-CO" sz="2000" dirty="0">
                <a:solidFill>
                  <a:srgbClr val="152B48"/>
                </a:solidFill>
                <a:latin typeface="Montserrat" pitchFamily="2" charset="77"/>
              </a:rPr>
              <a:t>Desaceleraciones variables.</a:t>
            </a:r>
          </a:p>
        </p:txBody>
      </p:sp>
      <p:sp>
        <p:nvSpPr>
          <p:cNvPr id="10" name="27 CuadroTexto"/>
          <p:cNvSpPr txBox="1"/>
          <p:nvPr/>
        </p:nvSpPr>
        <p:spPr>
          <a:xfrm>
            <a:off x="3739142" y="2472071"/>
            <a:ext cx="2273888" cy="707886"/>
          </a:xfrm>
          <a:prstGeom prst="rect">
            <a:avLst/>
          </a:prstGeom>
          <a:noFill/>
          <a:ln w="25400">
            <a:solidFill>
              <a:srgbClr val="00AAA7"/>
            </a:solidFill>
          </a:ln>
        </p:spPr>
        <p:txBody>
          <a:bodyPr wrap="square" rtlCol="0">
            <a:spAutoFit/>
          </a:bodyPr>
          <a:lstStyle/>
          <a:p>
            <a:pPr algn="ctr"/>
            <a:r>
              <a:rPr lang="es-CO" sz="2000" dirty="0">
                <a:solidFill>
                  <a:srgbClr val="152B48"/>
                </a:solidFill>
                <a:latin typeface="Montserrat" pitchFamily="2" charset="77"/>
              </a:rPr>
              <a:t>Pérdida de variabilidad.</a:t>
            </a:r>
          </a:p>
        </p:txBody>
      </p:sp>
      <p:cxnSp>
        <p:nvCxnSpPr>
          <p:cNvPr id="11" name="3 Conector recto"/>
          <p:cNvCxnSpPr>
            <a:cxnSpLocks/>
            <a:stCxn id="5" idx="2"/>
          </p:cNvCxnSpPr>
          <p:nvPr/>
        </p:nvCxnSpPr>
        <p:spPr>
          <a:xfrm>
            <a:off x="3860595" y="551335"/>
            <a:ext cx="0" cy="611490"/>
          </a:xfrm>
          <a:prstGeom prst="line">
            <a:avLst/>
          </a:prstGeom>
          <a:ln>
            <a:solidFill>
              <a:srgbClr val="00AAA7"/>
            </a:solidFill>
          </a:ln>
        </p:spPr>
        <p:style>
          <a:lnRef idx="1">
            <a:schemeClr val="accent1"/>
          </a:lnRef>
          <a:fillRef idx="0">
            <a:schemeClr val="accent1"/>
          </a:fillRef>
          <a:effectRef idx="0">
            <a:schemeClr val="accent1"/>
          </a:effectRef>
          <a:fontRef idx="minor">
            <a:schemeClr val="tx1"/>
          </a:fontRef>
        </p:style>
      </p:cxnSp>
      <p:cxnSp>
        <p:nvCxnSpPr>
          <p:cNvPr id="12" name="7 Conector recto"/>
          <p:cNvCxnSpPr>
            <a:cxnSpLocks/>
          </p:cNvCxnSpPr>
          <p:nvPr/>
        </p:nvCxnSpPr>
        <p:spPr>
          <a:xfrm flipH="1" flipV="1">
            <a:off x="3447233" y="612889"/>
            <a:ext cx="21913" cy="1269655"/>
          </a:xfrm>
          <a:prstGeom prst="line">
            <a:avLst/>
          </a:prstGeom>
          <a:ln>
            <a:solidFill>
              <a:srgbClr val="00AAA7"/>
            </a:solidFill>
          </a:ln>
        </p:spPr>
        <p:style>
          <a:lnRef idx="1">
            <a:schemeClr val="accent1"/>
          </a:lnRef>
          <a:fillRef idx="0">
            <a:schemeClr val="accent1"/>
          </a:fillRef>
          <a:effectRef idx="0">
            <a:schemeClr val="accent1"/>
          </a:effectRef>
          <a:fontRef idx="minor">
            <a:schemeClr val="tx1"/>
          </a:fontRef>
        </p:style>
      </p:cxnSp>
      <p:cxnSp>
        <p:nvCxnSpPr>
          <p:cNvPr id="13" name="10 Conector recto"/>
          <p:cNvCxnSpPr>
            <a:cxnSpLocks/>
          </p:cNvCxnSpPr>
          <p:nvPr/>
        </p:nvCxnSpPr>
        <p:spPr>
          <a:xfrm flipH="1" flipV="1">
            <a:off x="3084626" y="612892"/>
            <a:ext cx="34147" cy="2182344"/>
          </a:xfrm>
          <a:prstGeom prst="line">
            <a:avLst/>
          </a:prstGeom>
          <a:ln>
            <a:solidFill>
              <a:srgbClr val="00AAA7"/>
            </a:solidFill>
          </a:ln>
        </p:spPr>
        <p:style>
          <a:lnRef idx="1">
            <a:schemeClr val="accent1"/>
          </a:lnRef>
          <a:fillRef idx="0">
            <a:schemeClr val="accent1"/>
          </a:fillRef>
          <a:effectRef idx="0">
            <a:schemeClr val="accent1"/>
          </a:effectRef>
          <a:fontRef idx="minor">
            <a:schemeClr val="tx1"/>
          </a:fontRef>
        </p:style>
      </p:cxnSp>
      <p:cxnSp>
        <p:nvCxnSpPr>
          <p:cNvPr id="14" name="13 Conector recto de flecha"/>
          <p:cNvCxnSpPr>
            <a:endCxn id="7" idx="1"/>
          </p:cNvCxnSpPr>
          <p:nvPr/>
        </p:nvCxnSpPr>
        <p:spPr>
          <a:xfrm>
            <a:off x="3887532" y="1162825"/>
            <a:ext cx="282318" cy="15389"/>
          </a:xfrm>
          <a:prstGeom prst="straightConnector1">
            <a:avLst/>
          </a:prstGeom>
          <a:ln>
            <a:solidFill>
              <a:srgbClr val="00AAA7"/>
            </a:solidFill>
            <a:tailEnd type="arrow"/>
          </a:ln>
        </p:spPr>
        <p:style>
          <a:lnRef idx="1">
            <a:schemeClr val="accent1"/>
          </a:lnRef>
          <a:fillRef idx="0">
            <a:schemeClr val="accent1"/>
          </a:fillRef>
          <a:effectRef idx="0">
            <a:schemeClr val="accent1"/>
          </a:effectRef>
          <a:fontRef idx="minor">
            <a:schemeClr val="tx1"/>
          </a:fontRef>
        </p:style>
      </p:cxnSp>
      <p:cxnSp>
        <p:nvCxnSpPr>
          <p:cNvPr id="15" name="29 Conector recto de flecha"/>
          <p:cNvCxnSpPr>
            <a:cxnSpLocks/>
            <a:endCxn id="9" idx="1"/>
          </p:cNvCxnSpPr>
          <p:nvPr/>
        </p:nvCxnSpPr>
        <p:spPr>
          <a:xfrm>
            <a:off x="3469146" y="1882544"/>
            <a:ext cx="269995" cy="30778"/>
          </a:xfrm>
          <a:prstGeom prst="straightConnector1">
            <a:avLst/>
          </a:prstGeom>
          <a:ln>
            <a:solidFill>
              <a:srgbClr val="00AAA7"/>
            </a:solidFill>
            <a:tailEnd type="arrow"/>
          </a:ln>
        </p:spPr>
        <p:style>
          <a:lnRef idx="1">
            <a:schemeClr val="accent1"/>
          </a:lnRef>
          <a:fillRef idx="0">
            <a:schemeClr val="accent1"/>
          </a:fillRef>
          <a:effectRef idx="0">
            <a:schemeClr val="accent1"/>
          </a:effectRef>
          <a:fontRef idx="minor">
            <a:schemeClr val="tx1"/>
          </a:fontRef>
        </p:style>
      </p:cxnSp>
      <p:cxnSp>
        <p:nvCxnSpPr>
          <p:cNvPr id="16" name="34 Conector recto de flecha"/>
          <p:cNvCxnSpPr>
            <a:endCxn id="10" idx="1"/>
          </p:cNvCxnSpPr>
          <p:nvPr/>
        </p:nvCxnSpPr>
        <p:spPr>
          <a:xfrm>
            <a:off x="3106538" y="2795236"/>
            <a:ext cx="632604" cy="30778"/>
          </a:xfrm>
          <a:prstGeom prst="straightConnector1">
            <a:avLst/>
          </a:prstGeom>
          <a:ln>
            <a:solidFill>
              <a:srgbClr val="00AAA7"/>
            </a:solidFill>
            <a:tailEnd type="arrow"/>
          </a:ln>
        </p:spPr>
        <p:style>
          <a:lnRef idx="1">
            <a:schemeClr val="accent1"/>
          </a:lnRef>
          <a:fillRef idx="0">
            <a:schemeClr val="accent1"/>
          </a:fillRef>
          <a:effectRef idx="0">
            <a:schemeClr val="accent1"/>
          </a:effectRef>
          <a:fontRef idx="minor">
            <a:schemeClr val="tx1"/>
          </a:fontRef>
        </p:style>
      </p:cxnSp>
      <p:cxnSp>
        <p:nvCxnSpPr>
          <p:cNvPr id="17" name="15 Conector recto"/>
          <p:cNvCxnSpPr>
            <a:cxnSpLocks/>
            <a:endCxn id="8" idx="1"/>
          </p:cNvCxnSpPr>
          <p:nvPr/>
        </p:nvCxnSpPr>
        <p:spPr>
          <a:xfrm>
            <a:off x="5039551" y="382059"/>
            <a:ext cx="879045" cy="127134"/>
          </a:xfrm>
          <a:prstGeom prst="line">
            <a:avLst/>
          </a:prstGeom>
          <a:ln>
            <a:solidFill>
              <a:srgbClr val="00AAA7"/>
            </a:solidFill>
          </a:ln>
        </p:spPr>
        <p:style>
          <a:lnRef idx="1">
            <a:schemeClr val="accent1"/>
          </a:lnRef>
          <a:fillRef idx="0">
            <a:schemeClr val="accent1"/>
          </a:fillRef>
          <a:effectRef idx="0">
            <a:schemeClr val="accent1"/>
          </a:effectRef>
          <a:fontRef idx="minor">
            <a:schemeClr val="tx1"/>
          </a:fontRef>
        </p:style>
      </p:cxnSp>
      <p:sp>
        <p:nvSpPr>
          <p:cNvPr id="18" name="16 CuadroTexto"/>
          <p:cNvSpPr txBox="1"/>
          <p:nvPr/>
        </p:nvSpPr>
        <p:spPr>
          <a:xfrm>
            <a:off x="8731666" y="1339449"/>
            <a:ext cx="1114529" cy="707886"/>
          </a:xfrm>
          <a:prstGeom prst="rect">
            <a:avLst/>
          </a:prstGeom>
          <a:noFill/>
          <a:ln w="12700">
            <a:solidFill>
              <a:srgbClr val="00AAA7"/>
            </a:solidFill>
            <a:prstDash val="sysDash"/>
          </a:ln>
        </p:spPr>
        <p:txBody>
          <a:bodyPr wrap="square" rtlCol="0">
            <a:spAutoFit/>
          </a:bodyPr>
          <a:lstStyle/>
          <a:p>
            <a:pPr algn="ctr"/>
            <a:r>
              <a:rPr lang="es-ES_tradnl" sz="2000" dirty="0">
                <a:solidFill>
                  <a:srgbClr val="152B48"/>
                </a:solidFill>
                <a:latin typeface="Montserrat" pitchFamily="2" charset="77"/>
              </a:rPr>
              <a:t>20-60 min.</a:t>
            </a:r>
          </a:p>
        </p:txBody>
      </p:sp>
      <p:sp>
        <p:nvSpPr>
          <p:cNvPr id="19" name="17 CuadroTexto"/>
          <p:cNvSpPr txBox="1"/>
          <p:nvPr/>
        </p:nvSpPr>
        <p:spPr>
          <a:xfrm>
            <a:off x="6892225" y="1349254"/>
            <a:ext cx="1556339" cy="707886"/>
          </a:xfrm>
          <a:prstGeom prst="rect">
            <a:avLst/>
          </a:prstGeom>
          <a:noFill/>
          <a:ln w="12700">
            <a:solidFill>
              <a:srgbClr val="00AAA7"/>
            </a:solidFill>
            <a:prstDash val="sysDash"/>
          </a:ln>
        </p:spPr>
        <p:txBody>
          <a:bodyPr wrap="square" rtlCol="0">
            <a:spAutoFit/>
          </a:bodyPr>
          <a:lstStyle/>
          <a:p>
            <a:pPr algn="ctr"/>
            <a:r>
              <a:rPr lang="es-ES_tradnl" sz="2000" dirty="0">
                <a:solidFill>
                  <a:srgbClr val="152B48"/>
                </a:solidFill>
                <a:latin typeface="Montserrat" pitchFamily="2" charset="77"/>
              </a:rPr>
              <a:t>Sueño fetal.</a:t>
            </a:r>
          </a:p>
        </p:txBody>
      </p:sp>
      <p:sp>
        <p:nvSpPr>
          <p:cNvPr id="20" name="18 CuadroTexto"/>
          <p:cNvSpPr txBox="1"/>
          <p:nvPr/>
        </p:nvSpPr>
        <p:spPr>
          <a:xfrm>
            <a:off x="6736913" y="2313241"/>
            <a:ext cx="2281088" cy="400110"/>
          </a:xfrm>
          <a:prstGeom prst="rect">
            <a:avLst/>
          </a:prstGeom>
          <a:noFill/>
          <a:ln w="12700">
            <a:solidFill>
              <a:srgbClr val="00AAA7"/>
            </a:solidFill>
            <a:prstDash val="sysDash"/>
          </a:ln>
        </p:spPr>
        <p:txBody>
          <a:bodyPr wrap="square" rtlCol="0">
            <a:spAutoFit/>
          </a:bodyPr>
          <a:lstStyle/>
          <a:p>
            <a:pPr algn="ctr"/>
            <a:r>
              <a:rPr lang="es-ES_tradnl" sz="2000" dirty="0">
                <a:solidFill>
                  <a:srgbClr val="152B48"/>
                </a:solidFill>
                <a:latin typeface="Montserrat" pitchFamily="2" charset="77"/>
              </a:rPr>
              <a:t>Medicamentos.</a:t>
            </a:r>
          </a:p>
        </p:txBody>
      </p:sp>
      <p:sp>
        <p:nvSpPr>
          <p:cNvPr id="21" name="19 CuadroTexto"/>
          <p:cNvSpPr txBox="1"/>
          <p:nvPr/>
        </p:nvSpPr>
        <p:spPr>
          <a:xfrm>
            <a:off x="7412645" y="2948258"/>
            <a:ext cx="1314563" cy="400110"/>
          </a:xfrm>
          <a:prstGeom prst="rect">
            <a:avLst/>
          </a:prstGeom>
          <a:noFill/>
          <a:ln w="12700">
            <a:solidFill>
              <a:srgbClr val="00AAA7"/>
            </a:solidFill>
            <a:prstDash val="sysDash"/>
          </a:ln>
        </p:spPr>
        <p:txBody>
          <a:bodyPr wrap="square" rtlCol="0">
            <a:spAutoFit/>
          </a:bodyPr>
          <a:lstStyle/>
          <a:p>
            <a:pPr algn="ctr"/>
            <a:r>
              <a:rPr lang="es-ES_tradnl" sz="2000" dirty="0">
                <a:solidFill>
                  <a:srgbClr val="152B48"/>
                </a:solidFill>
                <a:latin typeface="Montserrat" pitchFamily="2" charset="77"/>
              </a:rPr>
              <a:t>Hipoxia.</a:t>
            </a:r>
          </a:p>
        </p:txBody>
      </p:sp>
      <p:cxnSp>
        <p:nvCxnSpPr>
          <p:cNvPr id="22" name="4 Conector recto"/>
          <p:cNvCxnSpPr>
            <a:stCxn id="10" idx="3"/>
            <a:endCxn id="19" idx="1"/>
          </p:cNvCxnSpPr>
          <p:nvPr/>
        </p:nvCxnSpPr>
        <p:spPr>
          <a:xfrm flipV="1">
            <a:off x="6013030" y="1703197"/>
            <a:ext cx="879195" cy="1122817"/>
          </a:xfrm>
          <a:prstGeom prst="line">
            <a:avLst/>
          </a:prstGeom>
          <a:ln>
            <a:solidFill>
              <a:srgbClr val="00AAA7"/>
            </a:solidFill>
          </a:ln>
        </p:spPr>
        <p:style>
          <a:lnRef idx="1">
            <a:schemeClr val="accent1"/>
          </a:lnRef>
          <a:fillRef idx="0">
            <a:schemeClr val="accent1"/>
          </a:fillRef>
          <a:effectRef idx="0">
            <a:schemeClr val="accent1"/>
          </a:effectRef>
          <a:fontRef idx="minor">
            <a:schemeClr val="tx1"/>
          </a:fontRef>
        </p:style>
      </p:cxnSp>
      <p:cxnSp>
        <p:nvCxnSpPr>
          <p:cNvPr id="23" name="8 Conector recto"/>
          <p:cNvCxnSpPr>
            <a:cxnSpLocks/>
            <a:stCxn id="10" idx="3"/>
            <a:endCxn id="20" idx="1"/>
          </p:cNvCxnSpPr>
          <p:nvPr/>
        </p:nvCxnSpPr>
        <p:spPr>
          <a:xfrm flipV="1">
            <a:off x="6013030" y="2513296"/>
            <a:ext cx="723883" cy="312718"/>
          </a:xfrm>
          <a:prstGeom prst="line">
            <a:avLst/>
          </a:prstGeom>
          <a:ln>
            <a:solidFill>
              <a:srgbClr val="00AAA7"/>
            </a:solidFill>
          </a:ln>
        </p:spPr>
        <p:style>
          <a:lnRef idx="1">
            <a:schemeClr val="accent1"/>
          </a:lnRef>
          <a:fillRef idx="0">
            <a:schemeClr val="accent1"/>
          </a:fillRef>
          <a:effectRef idx="0">
            <a:schemeClr val="accent1"/>
          </a:effectRef>
          <a:fontRef idx="minor">
            <a:schemeClr val="tx1"/>
          </a:fontRef>
        </p:style>
      </p:cxnSp>
      <p:cxnSp>
        <p:nvCxnSpPr>
          <p:cNvPr id="24" name="11 Conector recto"/>
          <p:cNvCxnSpPr>
            <a:stCxn id="10" idx="3"/>
            <a:endCxn id="21" idx="1"/>
          </p:cNvCxnSpPr>
          <p:nvPr/>
        </p:nvCxnSpPr>
        <p:spPr>
          <a:xfrm>
            <a:off x="6013030" y="2826014"/>
            <a:ext cx="1399615" cy="322299"/>
          </a:xfrm>
          <a:prstGeom prst="line">
            <a:avLst/>
          </a:prstGeom>
          <a:ln>
            <a:solidFill>
              <a:srgbClr val="00AAA7"/>
            </a:solidFill>
          </a:ln>
        </p:spPr>
        <p:style>
          <a:lnRef idx="1">
            <a:schemeClr val="accent1"/>
          </a:lnRef>
          <a:fillRef idx="0">
            <a:schemeClr val="accent1"/>
          </a:fillRef>
          <a:effectRef idx="0">
            <a:schemeClr val="accent1"/>
          </a:effectRef>
          <a:fontRef idx="minor">
            <a:schemeClr val="tx1"/>
          </a:fontRef>
        </p:style>
      </p:cxnSp>
      <p:sp>
        <p:nvSpPr>
          <p:cNvPr id="25" name="30 CuadroTexto"/>
          <p:cNvSpPr txBox="1"/>
          <p:nvPr/>
        </p:nvSpPr>
        <p:spPr>
          <a:xfrm>
            <a:off x="10142520" y="2102133"/>
            <a:ext cx="1951390" cy="400110"/>
          </a:xfrm>
          <a:prstGeom prst="rect">
            <a:avLst/>
          </a:prstGeom>
          <a:noFill/>
          <a:ln w="12700">
            <a:solidFill>
              <a:srgbClr val="00AAA7"/>
            </a:solidFill>
            <a:prstDash val="sysDash"/>
          </a:ln>
        </p:spPr>
        <p:txBody>
          <a:bodyPr wrap="square" rtlCol="0">
            <a:spAutoFit/>
          </a:bodyPr>
          <a:lstStyle/>
          <a:p>
            <a:pPr algn="ctr"/>
            <a:r>
              <a:rPr lang="es-ES_tradnl" sz="2000" dirty="0">
                <a:solidFill>
                  <a:srgbClr val="152B48"/>
                </a:solidFill>
                <a:latin typeface="Montserrat" pitchFamily="2" charset="77"/>
              </a:rPr>
              <a:t>Estimulación.</a:t>
            </a:r>
          </a:p>
        </p:txBody>
      </p:sp>
      <p:sp>
        <p:nvSpPr>
          <p:cNvPr id="26" name="12 Cerrar llave"/>
          <p:cNvSpPr/>
          <p:nvPr/>
        </p:nvSpPr>
        <p:spPr>
          <a:xfrm>
            <a:off x="9734969" y="1191706"/>
            <a:ext cx="407550" cy="2155649"/>
          </a:xfrm>
          <a:prstGeom prst="rightBrace">
            <a:avLst/>
          </a:prstGeom>
          <a:ln>
            <a:solidFill>
              <a:srgbClr val="00AAA7"/>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s-CO" sz="2000"/>
          </a:p>
        </p:txBody>
      </p:sp>
      <p:sp>
        <p:nvSpPr>
          <p:cNvPr id="27" name="31 CuadroTexto"/>
          <p:cNvSpPr txBox="1"/>
          <p:nvPr/>
        </p:nvSpPr>
        <p:spPr>
          <a:xfrm>
            <a:off x="7811816" y="3890012"/>
            <a:ext cx="2518473" cy="1323439"/>
          </a:xfrm>
          <a:prstGeom prst="rect">
            <a:avLst/>
          </a:prstGeom>
          <a:noFill/>
          <a:ln w="12700">
            <a:solidFill>
              <a:srgbClr val="00AAA7"/>
            </a:solidFill>
            <a:prstDash val="sysDash"/>
          </a:ln>
        </p:spPr>
        <p:txBody>
          <a:bodyPr wrap="square" rtlCol="0">
            <a:spAutoFit/>
          </a:bodyPr>
          <a:lstStyle/>
          <a:p>
            <a:pPr algn="ctr"/>
            <a:r>
              <a:rPr lang="es-ES_tradnl" sz="2000" dirty="0">
                <a:solidFill>
                  <a:srgbClr val="152B48"/>
                </a:solidFill>
                <a:latin typeface="Montserrat" pitchFamily="2" charset="77"/>
              </a:rPr>
              <a:t>Anomalías congénitas o adquiridas del SNC.</a:t>
            </a:r>
          </a:p>
        </p:txBody>
      </p:sp>
      <p:cxnSp>
        <p:nvCxnSpPr>
          <p:cNvPr id="28" name="20 Conector recto"/>
          <p:cNvCxnSpPr>
            <a:stCxn id="10" idx="3"/>
            <a:endCxn id="27" idx="1"/>
          </p:cNvCxnSpPr>
          <p:nvPr/>
        </p:nvCxnSpPr>
        <p:spPr>
          <a:xfrm>
            <a:off x="6013030" y="2826014"/>
            <a:ext cx="1798786" cy="1725718"/>
          </a:xfrm>
          <a:prstGeom prst="line">
            <a:avLst/>
          </a:prstGeom>
          <a:ln>
            <a:solidFill>
              <a:srgbClr val="00AAA7"/>
            </a:solidFill>
          </a:ln>
        </p:spPr>
        <p:style>
          <a:lnRef idx="1">
            <a:schemeClr val="accent1"/>
          </a:lnRef>
          <a:fillRef idx="0">
            <a:schemeClr val="accent1"/>
          </a:fillRef>
          <a:effectRef idx="0">
            <a:schemeClr val="accent1"/>
          </a:effectRef>
          <a:fontRef idx="minor">
            <a:schemeClr val="tx1"/>
          </a:fontRef>
        </p:style>
      </p:cxnSp>
      <p:cxnSp>
        <p:nvCxnSpPr>
          <p:cNvPr id="29" name="33 Conector recto"/>
          <p:cNvCxnSpPr/>
          <p:nvPr/>
        </p:nvCxnSpPr>
        <p:spPr>
          <a:xfrm flipH="1" flipV="1">
            <a:off x="2769310" y="3707928"/>
            <a:ext cx="1369472" cy="1"/>
          </a:xfrm>
          <a:prstGeom prst="line">
            <a:avLst/>
          </a:prstGeom>
          <a:ln>
            <a:solidFill>
              <a:srgbClr val="00AAA7"/>
            </a:solidFill>
          </a:ln>
        </p:spPr>
        <p:style>
          <a:lnRef idx="1">
            <a:schemeClr val="accent1"/>
          </a:lnRef>
          <a:fillRef idx="0">
            <a:schemeClr val="accent1"/>
          </a:fillRef>
          <a:effectRef idx="0">
            <a:schemeClr val="accent1"/>
          </a:effectRef>
          <a:fontRef idx="minor">
            <a:schemeClr val="tx1"/>
          </a:fontRef>
        </p:style>
      </p:cxnSp>
      <p:cxnSp>
        <p:nvCxnSpPr>
          <p:cNvPr id="30" name="35 Conector recto"/>
          <p:cNvCxnSpPr>
            <a:cxnSpLocks/>
          </p:cNvCxnSpPr>
          <p:nvPr/>
        </p:nvCxnSpPr>
        <p:spPr>
          <a:xfrm flipV="1">
            <a:off x="2769310" y="612889"/>
            <a:ext cx="0" cy="3044711"/>
          </a:xfrm>
          <a:prstGeom prst="line">
            <a:avLst/>
          </a:prstGeom>
          <a:ln>
            <a:solidFill>
              <a:srgbClr val="00AAA7"/>
            </a:solidFill>
          </a:ln>
        </p:spPr>
        <p:style>
          <a:lnRef idx="1">
            <a:schemeClr val="accent1"/>
          </a:lnRef>
          <a:fillRef idx="0">
            <a:schemeClr val="accent1"/>
          </a:fillRef>
          <a:effectRef idx="0">
            <a:schemeClr val="accent1"/>
          </a:effectRef>
          <a:fontRef idx="minor">
            <a:schemeClr val="tx1"/>
          </a:fontRef>
        </p:style>
      </p:cxnSp>
      <p:sp>
        <p:nvSpPr>
          <p:cNvPr id="31" name="38 CuadroTexto"/>
          <p:cNvSpPr txBox="1"/>
          <p:nvPr/>
        </p:nvSpPr>
        <p:spPr>
          <a:xfrm>
            <a:off x="4138782" y="3359015"/>
            <a:ext cx="2273888" cy="1015663"/>
          </a:xfrm>
          <a:prstGeom prst="rect">
            <a:avLst/>
          </a:prstGeom>
          <a:noFill/>
          <a:ln w="25400">
            <a:solidFill>
              <a:srgbClr val="152B48"/>
            </a:solidFill>
          </a:ln>
        </p:spPr>
        <p:txBody>
          <a:bodyPr wrap="square" rtlCol="0">
            <a:spAutoFit/>
          </a:bodyPr>
          <a:lstStyle/>
          <a:p>
            <a:pPr algn="ctr"/>
            <a:r>
              <a:rPr lang="es-CO" sz="2000" dirty="0">
                <a:solidFill>
                  <a:srgbClr val="152B48"/>
                </a:solidFill>
                <a:latin typeface="Montserrat" pitchFamily="2" charset="77"/>
              </a:rPr>
              <a:t>Bradicardia / desaceleración prolongada.</a:t>
            </a:r>
          </a:p>
        </p:txBody>
      </p:sp>
    </p:spTree>
    <p:extLst>
      <p:ext uri="{BB962C8B-B14F-4D97-AF65-F5344CB8AC3E}">
        <p14:creationId xmlns:p14="http://schemas.microsoft.com/office/powerpoint/2010/main" val="41095429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fade">
                                      <p:cBhvr>
                                        <p:cTn id="7" dur="500"/>
                                        <p:tgtEl>
                                          <p:spTgt spid="18"/>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9"/>
                                        </p:tgtEl>
                                        <p:attrNameLst>
                                          <p:attrName>style.visibility</p:attrName>
                                        </p:attrNameLst>
                                      </p:cBhvr>
                                      <p:to>
                                        <p:strVal val="visible"/>
                                      </p:to>
                                    </p:set>
                                    <p:animEffect transition="in" filter="fade">
                                      <p:cBhvr>
                                        <p:cTn id="10" dur="500"/>
                                        <p:tgtEl>
                                          <p:spTgt spid="19"/>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20"/>
                                        </p:tgtEl>
                                        <p:attrNameLst>
                                          <p:attrName>style.visibility</p:attrName>
                                        </p:attrNameLst>
                                      </p:cBhvr>
                                      <p:to>
                                        <p:strVal val="visible"/>
                                      </p:to>
                                    </p:set>
                                    <p:animEffect transition="in" filter="fade">
                                      <p:cBhvr>
                                        <p:cTn id="13" dur="500"/>
                                        <p:tgtEl>
                                          <p:spTgt spid="20"/>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21"/>
                                        </p:tgtEl>
                                        <p:attrNameLst>
                                          <p:attrName>style.visibility</p:attrName>
                                        </p:attrNameLst>
                                      </p:cBhvr>
                                      <p:to>
                                        <p:strVal val="visible"/>
                                      </p:to>
                                    </p:set>
                                    <p:animEffect transition="in" filter="fade">
                                      <p:cBhvr>
                                        <p:cTn id="16" dur="500"/>
                                        <p:tgtEl>
                                          <p:spTgt spid="21"/>
                                        </p:tgtEl>
                                      </p:cBhvr>
                                    </p:animEffect>
                                  </p:childTnLst>
                                </p:cTn>
                              </p:par>
                              <p:par>
                                <p:cTn id="17" presetID="10" presetClass="entr" presetSubtype="0" fill="hold" nodeType="withEffect">
                                  <p:stCondLst>
                                    <p:cond delay="0"/>
                                  </p:stCondLst>
                                  <p:childTnLst>
                                    <p:set>
                                      <p:cBhvr>
                                        <p:cTn id="18" dur="1" fill="hold">
                                          <p:stCondLst>
                                            <p:cond delay="0"/>
                                          </p:stCondLst>
                                        </p:cTn>
                                        <p:tgtEl>
                                          <p:spTgt spid="22"/>
                                        </p:tgtEl>
                                        <p:attrNameLst>
                                          <p:attrName>style.visibility</p:attrName>
                                        </p:attrNameLst>
                                      </p:cBhvr>
                                      <p:to>
                                        <p:strVal val="visible"/>
                                      </p:to>
                                    </p:set>
                                    <p:animEffect transition="in" filter="fade">
                                      <p:cBhvr>
                                        <p:cTn id="19" dur="500"/>
                                        <p:tgtEl>
                                          <p:spTgt spid="22"/>
                                        </p:tgtEl>
                                      </p:cBhvr>
                                    </p:animEffect>
                                  </p:childTnLst>
                                </p:cTn>
                              </p:par>
                              <p:par>
                                <p:cTn id="20" presetID="10" presetClass="entr" presetSubtype="0" fill="hold" nodeType="withEffect">
                                  <p:stCondLst>
                                    <p:cond delay="0"/>
                                  </p:stCondLst>
                                  <p:childTnLst>
                                    <p:set>
                                      <p:cBhvr>
                                        <p:cTn id="21" dur="1" fill="hold">
                                          <p:stCondLst>
                                            <p:cond delay="0"/>
                                          </p:stCondLst>
                                        </p:cTn>
                                        <p:tgtEl>
                                          <p:spTgt spid="23"/>
                                        </p:tgtEl>
                                        <p:attrNameLst>
                                          <p:attrName>style.visibility</p:attrName>
                                        </p:attrNameLst>
                                      </p:cBhvr>
                                      <p:to>
                                        <p:strVal val="visible"/>
                                      </p:to>
                                    </p:set>
                                    <p:animEffect transition="in" filter="fade">
                                      <p:cBhvr>
                                        <p:cTn id="22" dur="500"/>
                                        <p:tgtEl>
                                          <p:spTgt spid="23"/>
                                        </p:tgtEl>
                                      </p:cBhvr>
                                    </p:animEffect>
                                  </p:childTnLst>
                                </p:cTn>
                              </p:par>
                              <p:par>
                                <p:cTn id="23" presetID="10" presetClass="entr" presetSubtype="0" fill="hold" nodeType="withEffect">
                                  <p:stCondLst>
                                    <p:cond delay="0"/>
                                  </p:stCondLst>
                                  <p:childTnLst>
                                    <p:set>
                                      <p:cBhvr>
                                        <p:cTn id="24" dur="1" fill="hold">
                                          <p:stCondLst>
                                            <p:cond delay="0"/>
                                          </p:stCondLst>
                                        </p:cTn>
                                        <p:tgtEl>
                                          <p:spTgt spid="24"/>
                                        </p:tgtEl>
                                        <p:attrNameLst>
                                          <p:attrName>style.visibility</p:attrName>
                                        </p:attrNameLst>
                                      </p:cBhvr>
                                      <p:to>
                                        <p:strVal val="visible"/>
                                      </p:to>
                                    </p:set>
                                    <p:animEffect transition="in" filter="fade">
                                      <p:cBhvr>
                                        <p:cTn id="25" dur="500"/>
                                        <p:tgtEl>
                                          <p:spTgt spid="24"/>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25"/>
                                        </p:tgtEl>
                                        <p:attrNameLst>
                                          <p:attrName>style.visibility</p:attrName>
                                        </p:attrNameLst>
                                      </p:cBhvr>
                                      <p:to>
                                        <p:strVal val="visible"/>
                                      </p:to>
                                    </p:set>
                                    <p:animEffect transition="in" filter="fade">
                                      <p:cBhvr>
                                        <p:cTn id="28" dur="500"/>
                                        <p:tgtEl>
                                          <p:spTgt spid="25"/>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26"/>
                                        </p:tgtEl>
                                        <p:attrNameLst>
                                          <p:attrName>style.visibility</p:attrName>
                                        </p:attrNameLst>
                                      </p:cBhvr>
                                      <p:to>
                                        <p:strVal val="visible"/>
                                      </p:to>
                                    </p:set>
                                    <p:animEffect transition="in" filter="fade">
                                      <p:cBhvr>
                                        <p:cTn id="31" dur="500"/>
                                        <p:tgtEl>
                                          <p:spTgt spid="26"/>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27"/>
                                        </p:tgtEl>
                                        <p:attrNameLst>
                                          <p:attrName>style.visibility</p:attrName>
                                        </p:attrNameLst>
                                      </p:cBhvr>
                                      <p:to>
                                        <p:strVal val="visible"/>
                                      </p:to>
                                    </p:set>
                                    <p:animEffect transition="in" filter="fade">
                                      <p:cBhvr>
                                        <p:cTn id="34" dur="500"/>
                                        <p:tgtEl>
                                          <p:spTgt spid="27"/>
                                        </p:tgtEl>
                                      </p:cBhvr>
                                    </p:animEffect>
                                  </p:childTnLst>
                                </p:cTn>
                              </p:par>
                              <p:par>
                                <p:cTn id="35" presetID="10" presetClass="entr" presetSubtype="0" fill="hold" nodeType="withEffect">
                                  <p:stCondLst>
                                    <p:cond delay="0"/>
                                  </p:stCondLst>
                                  <p:childTnLst>
                                    <p:set>
                                      <p:cBhvr>
                                        <p:cTn id="36" dur="1" fill="hold">
                                          <p:stCondLst>
                                            <p:cond delay="0"/>
                                          </p:stCondLst>
                                        </p:cTn>
                                        <p:tgtEl>
                                          <p:spTgt spid="28"/>
                                        </p:tgtEl>
                                        <p:attrNameLst>
                                          <p:attrName>style.visibility</p:attrName>
                                        </p:attrNameLst>
                                      </p:cBhvr>
                                      <p:to>
                                        <p:strVal val="visible"/>
                                      </p:to>
                                    </p:set>
                                    <p:animEffect transition="in" filter="fade">
                                      <p:cBhvr>
                                        <p:cTn id="37" dur="5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P spid="19" grpId="0" animBg="1"/>
      <p:bldP spid="20" grpId="0" animBg="1"/>
      <p:bldP spid="21" grpId="0" animBg="1"/>
      <p:bldP spid="25" grpId="0" animBg="1"/>
      <p:bldP spid="26" grpId="0" animBg="1"/>
      <p:bldP spid="27" grpId="0" animBg="1"/>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5 CuadroTexto"/>
          <p:cNvSpPr txBox="1"/>
          <p:nvPr/>
        </p:nvSpPr>
        <p:spPr>
          <a:xfrm>
            <a:off x="2493321" y="128859"/>
            <a:ext cx="2357915" cy="400110"/>
          </a:xfrm>
          <a:prstGeom prst="rect">
            <a:avLst/>
          </a:prstGeom>
          <a:solidFill>
            <a:srgbClr val="152B48">
              <a:alpha val="27000"/>
            </a:srgbClr>
          </a:solidFill>
          <a:ln w="25400">
            <a:solidFill>
              <a:srgbClr val="152B48"/>
            </a:solidFill>
          </a:ln>
        </p:spPr>
        <p:txBody>
          <a:bodyPr wrap="square" rtlCol="0">
            <a:spAutoFit/>
          </a:bodyPr>
          <a:lstStyle/>
          <a:p>
            <a:pPr algn="ctr"/>
            <a:r>
              <a:rPr lang="es-CO" sz="2000" dirty="0">
                <a:solidFill>
                  <a:srgbClr val="152B48"/>
                </a:solidFill>
                <a:latin typeface="Montserrat" pitchFamily="2" charset="77"/>
              </a:rPr>
              <a:t>CATEGORÍA II</a:t>
            </a:r>
          </a:p>
        </p:txBody>
      </p:sp>
      <p:sp>
        <p:nvSpPr>
          <p:cNvPr id="6" name="28 CuadroTexto"/>
          <p:cNvSpPr txBox="1"/>
          <p:nvPr/>
        </p:nvSpPr>
        <p:spPr>
          <a:xfrm>
            <a:off x="2219605" y="4368554"/>
            <a:ext cx="6010274" cy="707886"/>
          </a:xfrm>
          <a:prstGeom prst="rect">
            <a:avLst/>
          </a:prstGeom>
          <a:noFill/>
        </p:spPr>
        <p:txBody>
          <a:bodyPr wrap="square" rtlCol="0">
            <a:spAutoFit/>
          </a:bodyPr>
          <a:lstStyle/>
          <a:p>
            <a:r>
              <a:rPr lang="es-CO" sz="2000" dirty="0"/>
              <a:t>x</a:t>
            </a:r>
          </a:p>
          <a:p>
            <a:endParaRPr lang="es-CO" sz="2000" dirty="0"/>
          </a:p>
        </p:txBody>
      </p:sp>
      <p:sp>
        <p:nvSpPr>
          <p:cNvPr id="7" name="47 CuadroTexto"/>
          <p:cNvSpPr txBox="1"/>
          <p:nvPr/>
        </p:nvSpPr>
        <p:spPr>
          <a:xfrm>
            <a:off x="3954597" y="1037435"/>
            <a:ext cx="1793278" cy="400110"/>
          </a:xfrm>
          <a:prstGeom prst="rect">
            <a:avLst/>
          </a:prstGeom>
          <a:noFill/>
          <a:ln w="25400">
            <a:solidFill>
              <a:srgbClr val="152B48"/>
            </a:solidFill>
          </a:ln>
        </p:spPr>
        <p:txBody>
          <a:bodyPr wrap="square" rtlCol="0">
            <a:spAutoFit/>
          </a:bodyPr>
          <a:lstStyle/>
          <a:p>
            <a:pPr algn="ctr"/>
            <a:r>
              <a:rPr lang="es-CO" sz="2000" dirty="0">
                <a:solidFill>
                  <a:srgbClr val="152B48"/>
                </a:solidFill>
                <a:latin typeface="Montserrat" pitchFamily="2" charset="77"/>
              </a:rPr>
              <a:t>Taquicardia.</a:t>
            </a:r>
          </a:p>
        </p:txBody>
      </p:sp>
      <p:sp>
        <p:nvSpPr>
          <p:cNvPr id="8" name="25 CuadroTexto"/>
          <p:cNvSpPr txBox="1"/>
          <p:nvPr/>
        </p:nvSpPr>
        <p:spPr>
          <a:xfrm>
            <a:off x="5603982" y="167577"/>
            <a:ext cx="2539831" cy="707886"/>
          </a:xfrm>
          <a:prstGeom prst="rect">
            <a:avLst/>
          </a:prstGeom>
          <a:noFill/>
          <a:ln w="25400">
            <a:solidFill>
              <a:srgbClr val="152B48"/>
            </a:solidFill>
          </a:ln>
        </p:spPr>
        <p:txBody>
          <a:bodyPr wrap="square" rtlCol="0">
            <a:spAutoFit/>
          </a:bodyPr>
          <a:lstStyle/>
          <a:p>
            <a:pPr algn="ctr"/>
            <a:r>
              <a:rPr lang="es-CO" sz="2000" dirty="0">
                <a:solidFill>
                  <a:srgbClr val="152B48"/>
                </a:solidFill>
                <a:latin typeface="Montserrat" pitchFamily="2" charset="77"/>
              </a:rPr>
              <a:t>Desaceleraciones tardías.</a:t>
            </a:r>
          </a:p>
        </p:txBody>
      </p:sp>
      <p:sp>
        <p:nvSpPr>
          <p:cNvPr id="9" name="26 CuadroTexto"/>
          <p:cNvSpPr txBox="1"/>
          <p:nvPr/>
        </p:nvSpPr>
        <p:spPr>
          <a:xfrm>
            <a:off x="3997089" y="1751903"/>
            <a:ext cx="2696677" cy="707886"/>
          </a:xfrm>
          <a:prstGeom prst="rect">
            <a:avLst/>
          </a:prstGeom>
          <a:noFill/>
          <a:ln w="25400">
            <a:solidFill>
              <a:srgbClr val="152B48"/>
            </a:solidFill>
          </a:ln>
        </p:spPr>
        <p:txBody>
          <a:bodyPr wrap="square" rtlCol="0">
            <a:spAutoFit/>
          </a:bodyPr>
          <a:lstStyle/>
          <a:p>
            <a:pPr algn="ctr"/>
            <a:r>
              <a:rPr lang="es-CO" sz="2000" dirty="0">
                <a:solidFill>
                  <a:srgbClr val="152B48"/>
                </a:solidFill>
                <a:latin typeface="Montserrat" pitchFamily="2" charset="77"/>
              </a:rPr>
              <a:t>Desaceleraciones variables.</a:t>
            </a:r>
          </a:p>
        </p:txBody>
      </p:sp>
      <p:sp>
        <p:nvSpPr>
          <p:cNvPr id="10" name="27 CuadroTexto"/>
          <p:cNvSpPr txBox="1"/>
          <p:nvPr/>
        </p:nvSpPr>
        <p:spPr>
          <a:xfrm>
            <a:off x="4121546" y="2674513"/>
            <a:ext cx="2273888" cy="707886"/>
          </a:xfrm>
          <a:prstGeom prst="rect">
            <a:avLst/>
          </a:prstGeom>
          <a:noFill/>
          <a:ln w="25400">
            <a:solidFill>
              <a:srgbClr val="152B48"/>
            </a:solidFill>
          </a:ln>
        </p:spPr>
        <p:txBody>
          <a:bodyPr wrap="square" rtlCol="0">
            <a:spAutoFit/>
          </a:bodyPr>
          <a:lstStyle/>
          <a:p>
            <a:pPr algn="ctr"/>
            <a:r>
              <a:rPr lang="es-CO" sz="2000" dirty="0">
                <a:solidFill>
                  <a:srgbClr val="152B48"/>
                </a:solidFill>
                <a:latin typeface="Montserrat" pitchFamily="2" charset="77"/>
              </a:rPr>
              <a:t>Pérdida de variabilidad.</a:t>
            </a:r>
          </a:p>
        </p:txBody>
      </p:sp>
      <p:cxnSp>
        <p:nvCxnSpPr>
          <p:cNvPr id="11" name="3 Conector recto"/>
          <p:cNvCxnSpPr>
            <a:cxnSpLocks/>
            <a:stCxn id="5" idx="2"/>
          </p:cNvCxnSpPr>
          <p:nvPr/>
        </p:nvCxnSpPr>
        <p:spPr>
          <a:xfrm>
            <a:off x="3672279" y="528969"/>
            <a:ext cx="0" cy="708521"/>
          </a:xfrm>
          <a:prstGeom prst="line">
            <a:avLst/>
          </a:prstGeom>
          <a:ln>
            <a:solidFill>
              <a:srgbClr val="00AAA7"/>
            </a:solidFill>
          </a:ln>
        </p:spPr>
        <p:style>
          <a:lnRef idx="1">
            <a:schemeClr val="accent1"/>
          </a:lnRef>
          <a:fillRef idx="0">
            <a:schemeClr val="accent1"/>
          </a:fillRef>
          <a:effectRef idx="0">
            <a:schemeClr val="accent1"/>
          </a:effectRef>
          <a:fontRef idx="minor">
            <a:schemeClr val="tx1"/>
          </a:fontRef>
        </p:style>
      </p:cxnSp>
      <p:cxnSp>
        <p:nvCxnSpPr>
          <p:cNvPr id="12" name="7 Conector recto"/>
          <p:cNvCxnSpPr>
            <a:cxnSpLocks/>
          </p:cNvCxnSpPr>
          <p:nvPr/>
        </p:nvCxnSpPr>
        <p:spPr>
          <a:xfrm flipH="1" flipV="1">
            <a:off x="3249790" y="578421"/>
            <a:ext cx="9128" cy="1413030"/>
          </a:xfrm>
          <a:prstGeom prst="line">
            <a:avLst/>
          </a:prstGeom>
          <a:ln>
            <a:solidFill>
              <a:srgbClr val="00AAA7"/>
            </a:solidFill>
          </a:ln>
        </p:spPr>
        <p:style>
          <a:lnRef idx="1">
            <a:schemeClr val="accent1"/>
          </a:lnRef>
          <a:fillRef idx="0">
            <a:schemeClr val="accent1"/>
          </a:fillRef>
          <a:effectRef idx="0">
            <a:schemeClr val="accent1"/>
          </a:effectRef>
          <a:fontRef idx="minor">
            <a:schemeClr val="tx1"/>
          </a:fontRef>
        </p:style>
      </p:cxnSp>
      <p:cxnSp>
        <p:nvCxnSpPr>
          <p:cNvPr id="13" name="10 Conector recto"/>
          <p:cNvCxnSpPr>
            <a:cxnSpLocks/>
          </p:cNvCxnSpPr>
          <p:nvPr/>
        </p:nvCxnSpPr>
        <p:spPr>
          <a:xfrm flipV="1">
            <a:off x="2896310" y="528969"/>
            <a:ext cx="0" cy="2408508"/>
          </a:xfrm>
          <a:prstGeom prst="line">
            <a:avLst/>
          </a:prstGeom>
          <a:ln>
            <a:solidFill>
              <a:srgbClr val="00AAA7"/>
            </a:solidFill>
          </a:ln>
        </p:spPr>
        <p:style>
          <a:lnRef idx="1">
            <a:schemeClr val="accent1"/>
          </a:lnRef>
          <a:fillRef idx="0">
            <a:schemeClr val="accent1"/>
          </a:fillRef>
          <a:effectRef idx="0">
            <a:schemeClr val="accent1"/>
          </a:effectRef>
          <a:fontRef idx="minor">
            <a:schemeClr val="tx1"/>
          </a:fontRef>
        </p:style>
      </p:cxnSp>
      <p:cxnSp>
        <p:nvCxnSpPr>
          <p:cNvPr id="14" name="13 Conector recto de flecha"/>
          <p:cNvCxnSpPr>
            <a:cxnSpLocks/>
            <a:endCxn id="7" idx="1"/>
          </p:cNvCxnSpPr>
          <p:nvPr/>
        </p:nvCxnSpPr>
        <p:spPr>
          <a:xfrm>
            <a:off x="3672279" y="1222101"/>
            <a:ext cx="282318" cy="15389"/>
          </a:xfrm>
          <a:prstGeom prst="straightConnector1">
            <a:avLst/>
          </a:prstGeom>
          <a:ln>
            <a:solidFill>
              <a:srgbClr val="00AAA7"/>
            </a:solidFill>
            <a:tailEnd type="arrow"/>
          </a:ln>
        </p:spPr>
        <p:style>
          <a:lnRef idx="1">
            <a:schemeClr val="accent1"/>
          </a:lnRef>
          <a:fillRef idx="0">
            <a:schemeClr val="accent1"/>
          </a:fillRef>
          <a:effectRef idx="0">
            <a:schemeClr val="accent1"/>
          </a:effectRef>
          <a:fontRef idx="minor">
            <a:schemeClr val="tx1"/>
          </a:fontRef>
        </p:style>
      </p:cxnSp>
      <p:cxnSp>
        <p:nvCxnSpPr>
          <p:cNvPr id="15" name="29 Conector recto de flecha"/>
          <p:cNvCxnSpPr>
            <a:cxnSpLocks/>
            <a:endCxn id="9" idx="1"/>
          </p:cNvCxnSpPr>
          <p:nvPr/>
        </p:nvCxnSpPr>
        <p:spPr>
          <a:xfrm>
            <a:off x="3249790" y="1991450"/>
            <a:ext cx="747299" cy="114396"/>
          </a:xfrm>
          <a:prstGeom prst="straightConnector1">
            <a:avLst/>
          </a:prstGeom>
          <a:ln>
            <a:solidFill>
              <a:srgbClr val="00AAA7"/>
            </a:solidFill>
            <a:tailEnd type="arrow"/>
          </a:ln>
        </p:spPr>
        <p:style>
          <a:lnRef idx="1">
            <a:schemeClr val="accent1"/>
          </a:lnRef>
          <a:fillRef idx="0">
            <a:schemeClr val="accent1"/>
          </a:fillRef>
          <a:effectRef idx="0">
            <a:schemeClr val="accent1"/>
          </a:effectRef>
          <a:fontRef idx="minor">
            <a:schemeClr val="tx1"/>
          </a:fontRef>
        </p:style>
      </p:cxnSp>
      <p:cxnSp>
        <p:nvCxnSpPr>
          <p:cNvPr id="16" name="34 Conector recto de flecha"/>
          <p:cNvCxnSpPr>
            <a:cxnSpLocks/>
            <a:endCxn id="10" idx="1"/>
          </p:cNvCxnSpPr>
          <p:nvPr/>
        </p:nvCxnSpPr>
        <p:spPr>
          <a:xfrm>
            <a:off x="2942386" y="2937477"/>
            <a:ext cx="1179160" cy="90979"/>
          </a:xfrm>
          <a:prstGeom prst="straightConnector1">
            <a:avLst/>
          </a:prstGeom>
          <a:ln>
            <a:solidFill>
              <a:srgbClr val="00AAA7"/>
            </a:solidFill>
            <a:tailEnd type="arrow"/>
          </a:ln>
        </p:spPr>
        <p:style>
          <a:lnRef idx="1">
            <a:schemeClr val="accent1"/>
          </a:lnRef>
          <a:fillRef idx="0">
            <a:schemeClr val="accent1"/>
          </a:fillRef>
          <a:effectRef idx="0">
            <a:schemeClr val="accent1"/>
          </a:effectRef>
          <a:fontRef idx="minor">
            <a:schemeClr val="tx1"/>
          </a:fontRef>
        </p:style>
      </p:cxnSp>
      <p:cxnSp>
        <p:nvCxnSpPr>
          <p:cNvPr id="17" name="15 Conector recto"/>
          <p:cNvCxnSpPr>
            <a:cxnSpLocks/>
            <a:stCxn id="5" idx="3"/>
            <a:endCxn id="8" idx="1"/>
          </p:cNvCxnSpPr>
          <p:nvPr/>
        </p:nvCxnSpPr>
        <p:spPr>
          <a:xfrm>
            <a:off x="4851236" y="328914"/>
            <a:ext cx="752746" cy="192606"/>
          </a:xfrm>
          <a:prstGeom prst="line">
            <a:avLst/>
          </a:prstGeom>
          <a:ln>
            <a:solidFill>
              <a:srgbClr val="00AAA7"/>
            </a:solidFill>
          </a:ln>
        </p:spPr>
        <p:style>
          <a:lnRef idx="1">
            <a:schemeClr val="accent1"/>
          </a:lnRef>
          <a:fillRef idx="0">
            <a:schemeClr val="accent1"/>
          </a:fillRef>
          <a:effectRef idx="0">
            <a:schemeClr val="accent1"/>
          </a:effectRef>
          <a:fontRef idx="minor">
            <a:schemeClr val="tx1"/>
          </a:fontRef>
        </p:style>
      </p:cxnSp>
      <p:cxnSp>
        <p:nvCxnSpPr>
          <p:cNvPr id="18" name="33 Conector recto"/>
          <p:cNvCxnSpPr>
            <a:cxnSpLocks/>
          </p:cNvCxnSpPr>
          <p:nvPr/>
        </p:nvCxnSpPr>
        <p:spPr>
          <a:xfrm flipH="1" flipV="1">
            <a:off x="2618849" y="3769108"/>
            <a:ext cx="2091717" cy="60437"/>
          </a:xfrm>
          <a:prstGeom prst="line">
            <a:avLst/>
          </a:prstGeom>
          <a:ln>
            <a:solidFill>
              <a:srgbClr val="00AAA7"/>
            </a:solidFill>
          </a:ln>
        </p:spPr>
        <p:style>
          <a:lnRef idx="1">
            <a:schemeClr val="accent1"/>
          </a:lnRef>
          <a:fillRef idx="0">
            <a:schemeClr val="accent1"/>
          </a:fillRef>
          <a:effectRef idx="0">
            <a:schemeClr val="accent1"/>
          </a:effectRef>
          <a:fontRef idx="minor">
            <a:schemeClr val="tx1"/>
          </a:fontRef>
        </p:style>
      </p:cxnSp>
      <p:cxnSp>
        <p:nvCxnSpPr>
          <p:cNvPr id="19" name="35 Conector recto"/>
          <p:cNvCxnSpPr>
            <a:cxnSpLocks/>
          </p:cNvCxnSpPr>
          <p:nvPr/>
        </p:nvCxnSpPr>
        <p:spPr>
          <a:xfrm flipV="1">
            <a:off x="2580995" y="578421"/>
            <a:ext cx="0" cy="3194590"/>
          </a:xfrm>
          <a:prstGeom prst="line">
            <a:avLst/>
          </a:prstGeom>
          <a:ln>
            <a:solidFill>
              <a:srgbClr val="00AAA7"/>
            </a:solidFill>
          </a:ln>
        </p:spPr>
        <p:style>
          <a:lnRef idx="1">
            <a:schemeClr val="accent1"/>
          </a:lnRef>
          <a:fillRef idx="0">
            <a:schemeClr val="accent1"/>
          </a:fillRef>
          <a:effectRef idx="0">
            <a:schemeClr val="accent1"/>
          </a:effectRef>
          <a:fontRef idx="minor">
            <a:schemeClr val="tx1"/>
          </a:fontRef>
        </p:style>
      </p:cxnSp>
      <p:sp>
        <p:nvSpPr>
          <p:cNvPr id="20" name="37 CuadroTexto"/>
          <p:cNvSpPr txBox="1"/>
          <p:nvPr/>
        </p:nvSpPr>
        <p:spPr>
          <a:xfrm>
            <a:off x="7693769" y="5089102"/>
            <a:ext cx="2035685" cy="707886"/>
          </a:xfrm>
          <a:prstGeom prst="rect">
            <a:avLst/>
          </a:prstGeom>
          <a:noFill/>
          <a:ln w="12700">
            <a:solidFill>
              <a:srgbClr val="00AAA7"/>
            </a:solidFill>
            <a:prstDash val="sysDash"/>
          </a:ln>
        </p:spPr>
        <p:txBody>
          <a:bodyPr wrap="square" rtlCol="0">
            <a:spAutoFit/>
          </a:bodyPr>
          <a:lstStyle/>
          <a:p>
            <a:pPr algn="ctr"/>
            <a:r>
              <a:rPr lang="es-ES_tradnl" sz="2000" dirty="0">
                <a:solidFill>
                  <a:srgbClr val="152B48"/>
                </a:solidFill>
                <a:latin typeface="Montserrat" pitchFamily="2" charset="77"/>
              </a:rPr>
              <a:t>Variabilidad y aceleraciones.</a:t>
            </a:r>
          </a:p>
        </p:txBody>
      </p:sp>
      <p:sp>
        <p:nvSpPr>
          <p:cNvPr id="21" name="38 CuadroTexto"/>
          <p:cNvSpPr txBox="1"/>
          <p:nvPr/>
        </p:nvSpPr>
        <p:spPr>
          <a:xfrm>
            <a:off x="4730827" y="3688585"/>
            <a:ext cx="2273888" cy="1015663"/>
          </a:xfrm>
          <a:prstGeom prst="rect">
            <a:avLst/>
          </a:prstGeom>
          <a:noFill/>
          <a:ln w="25400">
            <a:solidFill>
              <a:srgbClr val="00AAA7"/>
            </a:solidFill>
          </a:ln>
        </p:spPr>
        <p:txBody>
          <a:bodyPr wrap="square" rtlCol="0">
            <a:spAutoFit/>
          </a:bodyPr>
          <a:lstStyle/>
          <a:p>
            <a:pPr algn="ctr"/>
            <a:r>
              <a:rPr lang="es-CO" sz="2000" dirty="0">
                <a:solidFill>
                  <a:srgbClr val="152B48"/>
                </a:solidFill>
                <a:latin typeface="Montserrat" pitchFamily="2" charset="77"/>
              </a:rPr>
              <a:t>Bradicardia / desaceleración prolongada.</a:t>
            </a:r>
          </a:p>
        </p:txBody>
      </p:sp>
      <p:sp>
        <p:nvSpPr>
          <p:cNvPr id="22" name="39 CuadroTexto"/>
          <p:cNvSpPr txBox="1"/>
          <p:nvPr/>
        </p:nvSpPr>
        <p:spPr>
          <a:xfrm>
            <a:off x="7710412" y="1112386"/>
            <a:ext cx="2373336" cy="3170099"/>
          </a:xfrm>
          <a:prstGeom prst="rect">
            <a:avLst/>
          </a:prstGeom>
          <a:noFill/>
        </p:spPr>
        <p:txBody>
          <a:bodyPr wrap="square" rtlCol="0">
            <a:spAutoFit/>
          </a:bodyPr>
          <a:lstStyle/>
          <a:p>
            <a:r>
              <a:rPr lang="es-CO" sz="2000" dirty="0">
                <a:solidFill>
                  <a:srgbClr val="152B48"/>
                </a:solidFill>
                <a:latin typeface="Montserrat" pitchFamily="2" charset="77"/>
              </a:rPr>
              <a:t>Descenso fetal rápido.</a:t>
            </a:r>
          </a:p>
          <a:p>
            <a:r>
              <a:rPr lang="es-CO" sz="2000" dirty="0">
                <a:solidFill>
                  <a:srgbClr val="152B48"/>
                </a:solidFill>
                <a:latin typeface="Montserrat" pitchFamily="2" charset="77"/>
              </a:rPr>
              <a:t>Prolapso de cordón.</a:t>
            </a:r>
          </a:p>
          <a:p>
            <a:r>
              <a:rPr lang="es-CO" sz="2000" dirty="0">
                <a:solidFill>
                  <a:srgbClr val="152B48"/>
                </a:solidFill>
                <a:latin typeface="Montserrat" pitchFamily="2" charset="77"/>
              </a:rPr>
              <a:t>Abrupcio de placenta.</a:t>
            </a:r>
          </a:p>
          <a:p>
            <a:r>
              <a:rPr lang="es-CO" sz="2000" dirty="0">
                <a:solidFill>
                  <a:srgbClr val="152B48"/>
                </a:solidFill>
                <a:latin typeface="Montserrat" pitchFamily="2" charset="77"/>
              </a:rPr>
              <a:t>Hipotensión materna.</a:t>
            </a:r>
          </a:p>
          <a:p>
            <a:r>
              <a:rPr lang="es-CO" sz="2000" dirty="0">
                <a:solidFill>
                  <a:srgbClr val="152B48"/>
                </a:solidFill>
                <a:latin typeface="Montserrat" pitchFamily="2" charset="77"/>
              </a:rPr>
              <a:t>Ruptura uterina.</a:t>
            </a:r>
          </a:p>
          <a:p>
            <a:r>
              <a:rPr lang="es-CO" sz="2000" dirty="0">
                <a:solidFill>
                  <a:srgbClr val="152B48"/>
                </a:solidFill>
                <a:latin typeface="Montserrat" pitchFamily="2" charset="77"/>
              </a:rPr>
              <a:t>Taquisistolia.</a:t>
            </a:r>
          </a:p>
        </p:txBody>
      </p:sp>
      <p:sp>
        <p:nvSpPr>
          <p:cNvPr id="23" name="40 Abrir llave"/>
          <p:cNvSpPr/>
          <p:nvPr/>
        </p:nvSpPr>
        <p:spPr>
          <a:xfrm>
            <a:off x="7395488" y="1162294"/>
            <a:ext cx="285254" cy="3021461"/>
          </a:xfrm>
          <a:prstGeom prst="leftBrace">
            <a:avLst/>
          </a:prstGeom>
          <a:ln>
            <a:solidFill>
              <a:srgbClr val="00AAA7"/>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s-CO" sz="2000"/>
          </a:p>
        </p:txBody>
      </p:sp>
      <p:cxnSp>
        <p:nvCxnSpPr>
          <p:cNvPr id="24" name="41 Conector recto de flecha"/>
          <p:cNvCxnSpPr>
            <a:cxnSpLocks/>
            <a:stCxn id="21" idx="3"/>
            <a:endCxn id="23" idx="1"/>
          </p:cNvCxnSpPr>
          <p:nvPr/>
        </p:nvCxnSpPr>
        <p:spPr>
          <a:xfrm flipV="1">
            <a:off x="7004715" y="2673025"/>
            <a:ext cx="390773" cy="1523392"/>
          </a:xfrm>
          <a:prstGeom prst="straightConnector1">
            <a:avLst/>
          </a:prstGeom>
          <a:ln>
            <a:solidFill>
              <a:srgbClr val="00AAA7"/>
            </a:solidFill>
            <a:tailEnd type="arrow"/>
          </a:ln>
        </p:spPr>
        <p:style>
          <a:lnRef idx="1">
            <a:schemeClr val="accent1"/>
          </a:lnRef>
          <a:fillRef idx="0">
            <a:schemeClr val="accent1"/>
          </a:fillRef>
          <a:effectRef idx="0">
            <a:schemeClr val="accent1"/>
          </a:effectRef>
          <a:fontRef idx="minor">
            <a:schemeClr val="tx1"/>
          </a:fontRef>
        </p:style>
      </p:cxnSp>
      <p:sp>
        <p:nvSpPr>
          <p:cNvPr id="25" name="42 CuadroTexto"/>
          <p:cNvSpPr txBox="1"/>
          <p:nvPr/>
        </p:nvSpPr>
        <p:spPr>
          <a:xfrm>
            <a:off x="10169481" y="4935213"/>
            <a:ext cx="1887276" cy="1015663"/>
          </a:xfrm>
          <a:prstGeom prst="rect">
            <a:avLst/>
          </a:prstGeom>
          <a:noFill/>
          <a:ln w="12700">
            <a:solidFill>
              <a:srgbClr val="00AAA7"/>
            </a:solidFill>
            <a:prstDash val="sysDash"/>
          </a:ln>
        </p:spPr>
        <p:txBody>
          <a:bodyPr wrap="square" rtlCol="0">
            <a:spAutoFit/>
          </a:bodyPr>
          <a:lstStyle/>
          <a:p>
            <a:pPr algn="ctr"/>
            <a:r>
              <a:rPr lang="es-ES_tradnl" sz="2000" dirty="0">
                <a:solidFill>
                  <a:srgbClr val="152B48"/>
                </a:solidFill>
                <a:latin typeface="Montserrat" pitchFamily="2" charset="77"/>
              </a:rPr>
              <a:t>Poco probable la academia.</a:t>
            </a:r>
          </a:p>
        </p:txBody>
      </p:sp>
      <p:cxnSp>
        <p:nvCxnSpPr>
          <p:cNvPr id="26" name="21 Conector recto"/>
          <p:cNvCxnSpPr>
            <a:cxnSpLocks/>
            <a:stCxn id="20" idx="3"/>
            <a:endCxn id="25" idx="1"/>
          </p:cNvCxnSpPr>
          <p:nvPr/>
        </p:nvCxnSpPr>
        <p:spPr>
          <a:xfrm>
            <a:off x="9729454" y="5443045"/>
            <a:ext cx="440027" cy="0"/>
          </a:xfrm>
          <a:prstGeom prst="line">
            <a:avLst/>
          </a:prstGeom>
          <a:ln>
            <a:solidFill>
              <a:srgbClr val="00AAA7"/>
            </a:solidFill>
          </a:ln>
        </p:spPr>
        <p:style>
          <a:lnRef idx="1">
            <a:schemeClr val="accent1"/>
          </a:lnRef>
          <a:fillRef idx="0">
            <a:schemeClr val="accent1"/>
          </a:fillRef>
          <a:effectRef idx="0">
            <a:schemeClr val="accent1"/>
          </a:effectRef>
          <a:fontRef idx="minor">
            <a:schemeClr val="tx1"/>
          </a:fontRef>
        </p:style>
      </p:cxnSp>
      <p:cxnSp>
        <p:nvCxnSpPr>
          <p:cNvPr id="27" name="23 Conector recto de flecha"/>
          <p:cNvCxnSpPr>
            <a:cxnSpLocks/>
            <a:stCxn id="21" idx="3"/>
            <a:endCxn id="20" idx="1"/>
          </p:cNvCxnSpPr>
          <p:nvPr/>
        </p:nvCxnSpPr>
        <p:spPr>
          <a:xfrm>
            <a:off x="7004715" y="4196417"/>
            <a:ext cx="689054" cy="1246628"/>
          </a:xfrm>
          <a:prstGeom prst="straightConnector1">
            <a:avLst/>
          </a:prstGeom>
          <a:ln>
            <a:solidFill>
              <a:srgbClr val="00AAA7"/>
            </a:solidFill>
            <a:tailEnd type="arrow"/>
          </a:ln>
        </p:spPr>
        <p:style>
          <a:lnRef idx="1">
            <a:schemeClr val="accent1"/>
          </a:lnRef>
          <a:fillRef idx="0">
            <a:schemeClr val="accent1"/>
          </a:fillRef>
          <a:effectRef idx="0">
            <a:schemeClr val="accent1"/>
          </a:effectRef>
          <a:fontRef idx="minor">
            <a:schemeClr val="tx1"/>
          </a:fontRef>
        </p:style>
      </p:cxnSp>
      <p:sp>
        <p:nvSpPr>
          <p:cNvPr id="28" name="43 CuadroTexto"/>
          <p:cNvSpPr txBox="1"/>
          <p:nvPr/>
        </p:nvSpPr>
        <p:spPr>
          <a:xfrm>
            <a:off x="10206251" y="2380100"/>
            <a:ext cx="1890977" cy="400110"/>
          </a:xfrm>
          <a:prstGeom prst="rect">
            <a:avLst/>
          </a:prstGeom>
          <a:noFill/>
          <a:ln>
            <a:solidFill>
              <a:srgbClr val="00AAA7"/>
            </a:solidFill>
          </a:ln>
        </p:spPr>
        <p:txBody>
          <a:bodyPr wrap="square" rtlCol="0">
            <a:spAutoFit/>
          </a:bodyPr>
          <a:lstStyle/>
          <a:p>
            <a:r>
              <a:rPr lang="es-CO" sz="2000" b="1" dirty="0">
                <a:solidFill>
                  <a:srgbClr val="152B48"/>
                </a:solidFill>
                <a:latin typeface="Montserrat" pitchFamily="2" charset="77"/>
              </a:rPr>
              <a:t>Tratamiento</a:t>
            </a:r>
          </a:p>
        </p:txBody>
      </p:sp>
      <p:sp>
        <p:nvSpPr>
          <p:cNvPr id="29" name="24 Cerrar llave"/>
          <p:cNvSpPr/>
          <p:nvPr/>
        </p:nvSpPr>
        <p:spPr>
          <a:xfrm>
            <a:off x="9855141" y="1178624"/>
            <a:ext cx="351110" cy="3021458"/>
          </a:xfrm>
          <a:prstGeom prst="rightBrace">
            <a:avLst/>
          </a:prstGeom>
          <a:ln>
            <a:solidFill>
              <a:srgbClr val="00AAA7"/>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s-CO" sz="2000"/>
          </a:p>
        </p:txBody>
      </p:sp>
      <p:sp>
        <p:nvSpPr>
          <p:cNvPr id="30" name="45 CuadroTexto"/>
          <p:cNvSpPr txBox="1"/>
          <p:nvPr/>
        </p:nvSpPr>
        <p:spPr>
          <a:xfrm>
            <a:off x="10609506" y="528969"/>
            <a:ext cx="1103589" cy="400110"/>
          </a:xfrm>
          <a:prstGeom prst="rect">
            <a:avLst/>
          </a:prstGeom>
          <a:noFill/>
          <a:ln w="12700">
            <a:solidFill>
              <a:srgbClr val="00AAA7"/>
            </a:solidFill>
            <a:prstDash val="sysDash"/>
          </a:ln>
        </p:spPr>
        <p:txBody>
          <a:bodyPr wrap="square" rtlCol="0">
            <a:spAutoFit/>
          </a:bodyPr>
          <a:lstStyle/>
          <a:p>
            <a:pPr algn="ctr"/>
            <a:r>
              <a:rPr lang="es-ES_tradnl" sz="2000" dirty="0">
                <a:solidFill>
                  <a:srgbClr val="152B48"/>
                </a:solidFill>
                <a:latin typeface="Montserrat" pitchFamily="2" charset="77"/>
              </a:rPr>
              <a:t>Parto.</a:t>
            </a:r>
          </a:p>
        </p:txBody>
      </p:sp>
      <p:cxnSp>
        <p:nvCxnSpPr>
          <p:cNvPr id="31" name="46 Conector recto"/>
          <p:cNvCxnSpPr>
            <a:cxnSpLocks/>
            <a:endCxn id="30" idx="2"/>
          </p:cNvCxnSpPr>
          <p:nvPr/>
        </p:nvCxnSpPr>
        <p:spPr>
          <a:xfrm flipH="1" flipV="1">
            <a:off x="11161301" y="929079"/>
            <a:ext cx="1762" cy="250746"/>
          </a:xfrm>
          <a:prstGeom prst="line">
            <a:avLst/>
          </a:prstGeom>
          <a:ln>
            <a:solidFill>
              <a:srgbClr val="00AAA7"/>
            </a:solidFill>
          </a:ln>
        </p:spPr>
        <p:style>
          <a:lnRef idx="1">
            <a:schemeClr val="accent1"/>
          </a:lnRef>
          <a:fillRef idx="0">
            <a:schemeClr val="accent1"/>
          </a:fillRef>
          <a:effectRef idx="0">
            <a:schemeClr val="accent1"/>
          </a:effectRef>
          <a:fontRef idx="minor">
            <a:schemeClr val="tx1"/>
          </a:fontRef>
        </p:style>
      </p:cxnSp>
      <p:sp>
        <p:nvSpPr>
          <p:cNvPr id="32" name="48 CuadroTexto"/>
          <p:cNvSpPr txBox="1"/>
          <p:nvPr/>
        </p:nvSpPr>
        <p:spPr>
          <a:xfrm>
            <a:off x="10561325" y="1225992"/>
            <a:ext cx="1199952" cy="707886"/>
          </a:xfrm>
          <a:prstGeom prst="rect">
            <a:avLst/>
          </a:prstGeom>
          <a:noFill/>
          <a:ln>
            <a:noFill/>
          </a:ln>
        </p:spPr>
        <p:txBody>
          <a:bodyPr wrap="square" rtlCol="0">
            <a:spAutoFit/>
          </a:bodyPr>
          <a:lstStyle/>
          <a:p>
            <a:pPr algn="ctr"/>
            <a:r>
              <a:rPr lang="es-CO" sz="2000" b="1" dirty="0">
                <a:solidFill>
                  <a:srgbClr val="152B48"/>
                </a:solidFill>
                <a:latin typeface="Montserrat" pitchFamily="2" charset="77"/>
              </a:rPr>
              <a:t>No mejora</a:t>
            </a:r>
          </a:p>
        </p:txBody>
      </p:sp>
      <p:cxnSp>
        <p:nvCxnSpPr>
          <p:cNvPr id="33" name="49 Conector recto"/>
          <p:cNvCxnSpPr>
            <a:cxnSpLocks/>
            <a:stCxn id="28" idx="0"/>
            <a:endCxn id="32" idx="2"/>
          </p:cNvCxnSpPr>
          <p:nvPr/>
        </p:nvCxnSpPr>
        <p:spPr>
          <a:xfrm flipV="1">
            <a:off x="11151740" y="1933878"/>
            <a:ext cx="9561" cy="446222"/>
          </a:xfrm>
          <a:prstGeom prst="line">
            <a:avLst/>
          </a:prstGeom>
          <a:ln>
            <a:solidFill>
              <a:srgbClr val="00AAA7"/>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452066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fade">
                                      <p:cBhvr>
                                        <p:cTn id="7" dur="500"/>
                                        <p:tgtEl>
                                          <p:spTgt spid="20"/>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2"/>
                                        </p:tgtEl>
                                        <p:attrNameLst>
                                          <p:attrName>style.visibility</p:attrName>
                                        </p:attrNameLst>
                                      </p:cBhvr>
                                      <p:to>
                                        <p:strVal val="visible"/>
                                      </p:to>
                                    </p:set>
                                    <p:animEffect transition="in" filter="fade">
                                      <p:cBhvr>
                                        <p:cTn id="10" dur="500"/>
                                        <p:tgtEl>
                                          <p:spTgt spid="22"/>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23"/>
                                        </p:tgtEl>
                                        <p:attrNameLst>
                                          <p:attrName>style.visibility</p:attrName>
                                        </p:attrNameLst>
                                      </p:cBhvr>
                                      <p:to>
                                        <p:strVal val="visible"/>
                                      </p:to>
                                    </p:set>
                                    <p:animEffect transition="in" filter="fade">
                                      <p:cBhvr>
                                        <p:cTn id="13" dur="500"/>
                                        <p:tgtEl>
                                          <p:spTgt spid="23"/>
                                        </p:tgtEl>
                                      </p:cBhvr>
                                    </p:animEffect>
                                  </p:childTnLst>
                                </p:cTn>
                              </p:par>
                              <p:par>
                                <p:cTn id="14" presetID="10" presetClass="entr" presetSubtype="0" fill="hold" nodeType="withEffect">
                                  <p:stCondLst>
                                    <p:cond delay="0"/>
                                  </p:stCondLst>
                                  <p:childTnLst>
                                    <p:set>
                                      <p:cBhvr>
                                        <p:cTn id="15" dur="1" fill="hold">
                                          <p:stCondLst>
                                            <p:cond delay="0"/>
                                          </p:stCondLst>
                                        </p:cTn>
                                        <p:tgtEl>
                                          <p:spTgt spid="24"/>
                                        </p:tgtEl>
                                        <p:attrNameLst>
                                          <p:attrName>style.visibility</p:attrName>
                                        </p:attrNameLst>
                                      </p:cBhvr>
                                      <p:to>
                                        <p:strVal val="visible"/>
                                      </p:to>
                                    </p:set>
                                    <p:animEffect transition="in" filter="fade">
                                      <p:cBhvr>
                                        <p:cTn id="16" dur="500"/>
                                        <p:tgtEl>
                                          <p:spTgt spid="24"/>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25"/>
                                        </p:tgtEl>
                                        <p:attrNameLst>
                                          <p:attrName>style.visibility</p:attrName>
                                        </p:attrNameLst>
                                      </p:cBhvr>
                                      <p:to>
                                        <p:strVal val="visible"/>
                                      </p:to>
                                    </p:set>
                                    <p:animEffect transition="in" filter="fade">
                                      <p:cBhvr>
                                        <p:cTn id="19" dur="500"/>
                                        <p:tgtEl>
                                          <p:spTgt spid="25"/>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28"/>
                                        </p:tgtEl>
                                        <p:attrNameLst>
                                          <p:attrName>style.visibility</p:attrName>
                                        </p:attrNameLst>
                                      </p:cBhvr>
                                      <p:to>
                                        <p:strVal val="visible"/>
                                      </p:to>
                                    </p:set>
                                    <p:animEffect transition="in" filter="fade">
                                      <p:cBhvr>
                                        <p:cTn id="22" dur="500"/>
                                        <p:tgtEl>
                                          <p:spTgt spid="28"/>
                                        </p:tgtEl>
                                      </p:cBhvr>
                                    </p:animEffect>
                                  </p:childTnLst>
                                </p:cTn>
                              </p:par>
                              <p:par>
                                <p:cTn id="23" presetID="10" presetClass="entr" presetSubtype="0" fill="hold" nodeType="withEffect">
                                  <p:stCondLst>
                                    <p:cond delay="0"/>
                                  </p:stCondLst>
                                  <p:childTnLst>
                                    <p:set>
                                      <p:cBhvr>
                                        <p:cTn id="24" dur="1" fill="hold">
                                          <p:stCondLst>
                                            <p:cond delay="0"/>
                                          </p:stCondLst>
                                        </p:cTn>
                                        <p:tgtEl>
                                          <p:spTgt spid="26"/>
                                        </p:tgtEl>
                                        <p:attrNameLst>
                                          <p:attrName>style.visibility</p:attrName>
                                        </p:attrNameLst>
                                      </p:cBhvr>
                                      <p:to>
                                        <p:strVal val="visible"/>
                                      </p:to>
                                    </p:set>
                                    <p:animEffect transition="in" filter="fade">
                                      <p:cBhvr>
                                        <p:cTn id="25" dur="500"/>
                                        <p:tgtEl>
                                          <p:spTgt spid="26"/>
                                        </p:tgtEl>
                                      </p:cBhvr>
                                    </p:animEffect>
                                  </p:childTnLst>
                                </p:cTn>
                              </p:par>
                              <p:par>
                                <p:cTn id="26" presetID="10" presetClass="entr" presetSubtype="0" fill="hold" nodeType="withEffect">
                                  <p:stCondLst>
                                    <p:cond delay="0"/>
                                  </p:stCondLst>
                                  <p:childTnLst>
                                    <p:set>
                                      <p:cBhvr>
                                        <p:cTn id="27" dur="1" fill="hold">
                                          <p:stCondLst>
                                            <p:cond delay="0"/>
                                          </p:stCondLst>
                                        </p:cTn>
                                        <p:tgtEl>
                                          <p:spTgt spid="27"/>
                                        </p:tgtEl>
                                        <p:attrNameLst>
                                          <p:attrName>style.visibility</p:attrName>
                                        </p:attrNameLst>
                                      </p:cBhvr>
                                      <p:to>
                                        <p:strVal val="visible"/>
                                      </p:to>
                                    </p:set>
                                    <p:animEffect transition="in" filter="fade">
                                      <p:cBhvr>
                                        <p:cTn id="28" dur="500"/>
                                        <p:tgtEl>
                                          <p:spTgt spid="27"/>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29"/>
                                        </p:tgtEl>
                                        <p:attrNameLst>
                                          <p:attrName>style.visibility</p:attrName>
                                        </p:attrNameLst>
                                      </p:cBhvr>
                                      <p:to>
                                        <p:strVal val="visible"/>
                                      </p:to>
                                    </p:set>
                                    <p:animEffect transition="in" filter="fade">
                                      <p:cBhvr>
                                        <p:cTn id="31" dur="500"/>
                                        <p:tgtEl>
                                          <p:spTgt spid="29"/>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30"/>
                                        </p:tgtEl>
                                        <p:attrNameLst>
                                          <p:attrName>style.visibility</p:attrName>
                                        </p:attrNameLst>
                                      </p:cBhvr>
                                      <p:to>
                                        <p:strVal val="visible"/>
                                      </p:to>
                                    </p:set>
                                    <p:animEffect transition="in" filter="fade">
                                      <p:cBhvr>
                                        <p:cTn id="34" dur="500"/>
                                        <p:tgtEl>
                                          <p:spTgt spid="30"/>
                                        </p:tgtEl>
                                      </p:cBhvr>
                                    </p:animEffect>
                                  </p:childTnLst>
                                </p:cTn>
                              </p:par>
                              <p:par>
                                <p:cTn id="35" presetID="10" presetClass="entr" presetSubtype="0" fill="hold" nodeType="withEffect">
                                  <p:stCondLst>
                                    <p:cond delay="0"/>
                                  </p:stCondLst>
                                  <p:childTnLst>
                                    <p:set>
                                      <p:cBhvr>
                                        <p:cTn id="36" dur="1" fill="hold">
                                          <p:stCondLst>
                                            <p:cond delay="0"/>
                                          </p:stCondLst>
                                        </p:cTn>
                                        <p:tgtEl>
                                          <p:spTgt spid="31"/>
                                        </p:tgtEl>
                                        <p:attrNameLst>
                                          <p:attrName>style.visibility</p:attrName>
                                        </p:attrNameLst>
                                      </p:cBhvr>
                                      <p:to>
                                        <p:strVal val="visible"/>
                                      </p:to>
                                    </p:set>
                                    <p:animEffect transition="in" filter="fade">
                                      <p:cBhvr>
                                        <p:cTn id="37" dur="500"/>
                                        <p:tgtEl>
                                          <p:spTgt spid="31"/>
                                        </p:tgtEl>
                                      </p:cBhvr>
                                    </p:animEffect>
                                  </p:childTnLst>
                                </p:cTn>
                              </p:par>
                              <p:par>
                                <p:cTn id="38" presetID="10" presetClass="entr" presetSubtype="0" fill="hold" grpId="0" nodeType="withEffect">
                                  <p:stCondLst>
                                    <p:cond delay="0"/>
                                  </p:stCondLst>
                                  <p:childTnLst>
                                    <p:set>
                                      <p:cBhvr>
                                        <p:cTn id="39" dur="1" fill="hold">
                                          <p:stCondLst>
                                            <p:cond delay="0"/>
                                          </p:stCondLst>
                                        </p:cTn>
                                        <p:tgtEl>
                                          <p:spTgt spid="32"/>
                                        </p:tgtEl>
                                        <p:attrNameLst>
                                          <p:attrName>style.visibility</p:attrName>
                                        </p:attrNameLst>
                                      </p:cBhvr>
                                      <p:to>
                                        <p:strVal val="visible"/>
                                      </p:to>
                                    </p:set>
                                    <p:animEffect transition="in" filter="fade">
                                      <p:cBhvr>
                                        <p:cTn id="40" dur="500"/>
                                        <p:tgtEl>
                                          <p:spTgt spid="32"/>
                                        </p:tgtEl>
                                      </p:cBhvr>
                                    </p:animEffect>
                                  </p:childTnLst>
                                </p:cTn>
                              </p:par>
                              <p:par>
                                <p:cTn id="41" presetID="10" presetClass="entr" presetSubtype="0" fill="hold" nodeType="withEffect">
                                  <p:stCondLst>
                                    <p:cond delay="0"/>
                                  </p:stCondLst>
                                  <p:childTnLst>
                                    <p:set>
                                      <p:cBhvr>
                                        <p:cTn id="42" dur="1" fill="hold">
                                          <p:stCondLst>
                                            <p:cond delay="0"/>
                                          </p:stCondLst>
                                        </p:cTn>
                                        <p:tgtEl>
                                          <p:spTgt spid="33"/>
                                        </p:tgtEl>
                                        <p:attrNameLst>
                                          <p:attrName>style.visibility</p:attrName>
                                        </p:attrNameLst>
                                      </p:cBhvr>
                                      <p:to>
                                        <p:strVal val="visible"/>
                                      </p:to>
                                    </p:set>
                                    <p:animEffect transition="in" filter="fade">
                                      <p:cBhvr>
                                        <p:cTn id="43" dur="500"/>
                                        <p:tgtEl>
                                          <p:spTgt spid="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22" grpId="0"/>
      <p:bldP spid="23" grpId="0" animBg="1"/>
      <p:bldP spid="25" grpId="0" animBg="1"/>
      <p:bldP spid="28" grpId="0" animBg="1"/>
      <p:bldP spid="29" grpId="0" animBg="1"/>
      <p:bldP spid="30" grpId="0" animBg="1"/>
      <p:bldP spid="32" grpId="0"/>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https://lh4.googleusercontent.com/kB2SqoyNUc5tykq9Mxq-9fF1CSTlg2bqrVBErDEG-88iJqUftRPMTNv0oH7ZSaI4nKZHeQXwozILAsSe-0ZHCuVmjjUW1POu9wfIN7NJVarKeenm7axvIv9vb6Uj6zwGk1bI7s0O"/>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2159876" y="142553"/>
            <a:ext cx="8375718" cy="365916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7879901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https://lh3.googleusercontent.com/cgOfIXW3xKRJm4DQ3dvrDH9K7C6Iazmg79dAZSjnIXbRvUIPHrRckWdFiM8f8v_uNw5tIwwY0zVJ9ZfwUZpIFePVK7u2m9beJKs8xrMBzUArGlrjUo9EmJxFn_0yVPcR0sPx5qwq"/>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4922314" y="816429"/>
            <a:ext cx="7128609" cy="5662358"/>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4" descr="https://lh5.googleusercontent.com/FxuAB6bOiRAB1QK-vzfOIptAuuZ3x_ZSE53bBkPdIsx44xAHj9OO_lsFoCGDvcO9YsQnr1fTvfhfv9xglxf9ZwT9-0fFJIdO5la24v7UZRG-cGHMzuWKWRhjBd3GfwizChvZMFUi"/>
          <p:cNvPicPr>
            <a:picLocks noChangeAspect="1" noChangeArrowheads="1"/>
          </p:cNvPicPr>
          <p:nvPr/>
        </p:nvPicPr>
        <p:blipFill>
          <a:blip r:embed="rId4">
            <a:extLst>
              <a:ext uri="{28A0092B-C50C-407E-A947-70E740481C1C}">
                <a14:useLocalDpi xmlns:a14="http://schemas.microsoft.com/office/drawing/2010/main"/>
              </a:ext>
            </a:extLst>
          </a:blip>
          <a:srcRect/>
          <a:stretch>
            <a:fillRect/>
          </a:stretch>
        </p:blipFill>
        <p:spPr bwMode="auto">
          <a:xfrm>
            <a:off x="963386" y="179273"/>
            <a:ext cx="3159401" cy="35880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827948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https://lh3.googleusercontent.com/cgOfIXW3xKRJm4DQ3dvrDH9K7C6Iazmg79dAZSjnIXbRvUIPHrRckWdFiM8f8v_uNw5tIwwY0zVJ9ZfwUZpIFePVK7u2m9beJKs8xrMBzUArGlrjUo9EmJxFn_0yVPcR0sPx5qwq"/>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4784956" y="757996"/>
            <a:ext cx="7292741" cy="5792731"/>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6" descr="https://lh5.googleusercontent.com/jePGdh5bwR8xYm1xf9GQfILhgrqLWCkhdCGpASziq-aV6wdEcpxuKBGYa7DyJ_bewKbB5WX7VRyGILR16XDlsWrbHRrqSnwFiVkCw0Vmc7tR2dAFR6A5ITcVMjWT0s7q5GQHQwUe"/>
          <p:cNvPicPr>
            <a:picLocks noChangeAspect="1" noChangeArrowheads="1"/>
          </p:cNvPicPr>
          <p:nvPr/>
        </p:nvPicPr>
        <p:blipFill>
          <a:blip r:embed="rId4">
            <a:extLst>
              <a:ext uri="{28A0092B-C50C-407E-A947-70E740481C1C}">
                <a14:useLocalDpi xmlns:a14="http://schemas.microsoft.com/office/drawing/2010/main"/>
              </a:ext>
            </a:extLst>
          </a:blip>
          <a:srcRect/>
          <a:stretch>
            <a:fillRect/>
          </a:stretch>
        </p:blipFill>
        <p:spPr bwMode="auto">
          <a:xfrm>
            <a:off x="604157" y="352275"/>
            <a:ext cx="3761733" cy="328575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025034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5D7873A-F512-4AAA-A3DD-71BB7089EA11}"/>
              </a:ext>
            </a:extLst>
          </p:cNvPr>
          <p:cNvSpPr>
            <a:spLocks noGrp="1"/>
          </p:cNvSpPr>
          <p:nvPr>
            <p:ph type="title"/>
          </p:nvPr>
        </p:nvSpPr>
        <p:spPr/>
        <p:txBody>
          <a:bodyPr/>
          <a:lstStyle/>
          <a:p>
            <a:endParaRPr lang="es-CO" dirty="0">
              <a:latin typeface="Montserrat black"/>
            </a:endParaRPr>
          </a:p>
        </p:txBody>
      </p:sp>
      <p:pic>
        <p:nvPicPr>
          <p:cNvPr id="5" name="Picture 2" descr="https://lh6.googleusercontent.com/qBW-yCnOc8uGkdeE_wnAZRlIgd4ubkxNspSiUrKVrgEKWNub6wOV5xzlL2fISiQz5-JqjHp6Ny4qdc5rKBHTFFCIL3CwV_n29iO28hD0oBKfcLtYuQyqSZk2bBISqgnQdrxnnr9r"/>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457197" y="322090"/>
            <a:ext cx="11620500" cy="315364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024094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5D7873A-F512-4AAA-A3DD-71BB7089EA11}"/>
              </a:ext>
            </a:extLst>
          </p:cNvPr>
          <p:cNvSpPr>
            <a:spLocks noGrp="1"/>
          </p:cNvSpPr>
          <p:nvPr>
            <p:ph type="title"/>
          </p:nvPr>
        </p:nvSpPr>
        <p:spPr>
          <a:xfrm>
            <a:off x="360138" y="94883"/>
            <a:ext cx="11471724" cy="1325563"/>
          </a:xfrm>
        </p:spPr>
        <p:txBody>
          <a:bodyPr/>
          <a:lstStyle/>
          <a:p>
            <a:r>
              <a:rPr lang="es-CO" dirty="0">
                <a:latin typeface="Montserrat" panose="00000500000000000000" pitchFamily="50" charset="0"/>
              </a:rPr>
              <a:t>CONTEO DE MOVIMIENTOS FETALES</a:t>
            </a:r>
          </a:p>
        </p:txBody>
      </p:sp>
      <p:sp>
        <p:nvSpPr>
          <p:cNvPr id="3" name="Marcador de contenido 2">
            <a:extLst>
              <a:ext uri="{FF2B5EF4-FFF2-40B4-BE49-F238E27FC236}">
                <a16:creationId xmlns:a16="http://schemas.microsoft.com/office/drawing/2014/main" id="{69A2E992-7785-4BBD-BCB6-6E38BCDDF908}"/>
              </a:ext>
            </a:extLst>
          </p:cNvPr>
          <p:cNvSpPr>
            <a:spLocks noGrp="1"/>
          </p:cNvSpPr>
          <p:nvPr>
            <p:ph idx="1"/>
          </p:nvPr>
        </p:nvSpPr>
        <p:spPr>
          <a:xfrm>
            <a:off x="762001" y="1587782"/>
            <a:ext cx="10667997" cy="2090392"/>
          </a:xfrm>
        </p:spPr>
        <p:txBody>
          <a:bodyPr>
            <a:normAutofit/>
          </a:bodyPr>
          <a:lstStyle/>
          <a:p>
            <a:pPr>
              <a:lnSpc>
                <a:spcPct val="100000"/>
              </a:lnSpc>
            </a:pPr>
            <a:r>
              <a:rPr lang="es-CO" sz="1800" dirty="0">
                <a:latin typeface="Montserrat" panose="00000500000000000000" pitchFamily="50" charset="0"/>
              </a:rPr>
              <a:t>Perceptibles: 16-20 semanas.</a:t>
            </a:r>
          </a:p>
          <a:p>
            <a:pPr>
              <a:lnSpc>
                <a:spcPct val="100000"/>
              </a:lnSpc>
            </a:pPr>
            <a:r>
              <a:rPr lang="es-CO" sz="1800" dirty="0">
                <a:latin typeface="Montserrat" panose="00000500000000000000" pitchFamily="50" charset="0"/>
              </a:rPr>
              <a:t>Ecográficos: 7 semanas.</a:t>
            </a:r>
          </a:p>
          <a:p>
            <a:pPr>
              <a:lnSpc>
                <a:spcPct val="100000"/>
              </a:lnSpc>
            </a:pPr>
            <a:r>
              <a:rPr lang="es-CO" sz="1800" dirty="0">
                <a:latin typeface="Montserrat" panose="00000500000000000000" pitchFamily="50" charset="0"/>
              </a:rPr>
              <a:t>80% de los movimientos se perciben.</a:t>
            </a:r>
          </a:p>
          <a:p>
            <a:pPr>
              <a:lnSpc>
                <a:spcPct val="100000"/>
              </a:lnSpc>
            </a:pPr>
            <a:r>
              <a:rPr lang="es-CO" sz="1800" dirty="0">
                <a:latin typeface="Montserrat" panose="00000500000000000000" pitchFamily="50" charset="0"/>
              </a:rPr>
              <a:t>¿Valor normal?</a:t>
            </a:r>
          </a:p>
        </p:txBody>
      </p:sp>
      <p:sp>
        <p:nvSpPr>
          <p:cNvPr id="5" name="CuadroTexto 4"/>
          <p:cNvSpPr txBox="1"/>
          <p:nvPr/>
        </p:nvSpPr>
        <p:spPr>
          <a:xfrm>
            <a:off x="6391734" y="4530675"/>
            <a:ext cx="4350328" cy="1200329"/>
          </a:xfrm>
          <a:prstGeom prst="rect">
            <a:avLst/>
          </a:prstGeom>
          <a:solidFill>
            <a:srgbClr val="152B48"/>
          </a:solidFill>
        </p:spPr>
        <p:style>
          <a:lnRef idx="0">
            <a:schemeClr val="accent5"/>
          </a:lnRef>
          <a:fillRef idx="3">
            <a:schemeClr val="accent5"/>
          </a:fillRef>
          <a:effectRef idx="3">
            <a:schemeClr val="accent5"/>
          </a:effectRef>
          <a:fontRef idx="minor">
            <a:schemeClr val="lt1"/>
          </a:fontRef>
        </p:style>
        <p:txBody>
          <a:bodyPr wrap="square" rtlCol="0">
            <a:spAutoFit/>
          </a:bodyPr>
          <a:lstStyle/>
          <a:p>
            <a:pPr algn="ctr"/>
            <a:r>
              <a:rPr lang="es-CO" sz="2400" dirty="0">
                <a:ln w="0"/>
                <a:effectLst>
                  <a:outerShdw blurRad="38100" dist="19050" dir="2700000" algn="tl" rotWithShape="0">
                    <a:schemeClr val="dk1">
                      <a:alpha val="40000"/>
                    </a:schemeClr>
                  </a:outerShdw>
                </a:effectLst>
                <a:latin typeface="Montserrat" panose="00000500000000000000" pitchFamily="50" charset="0"/>
              </a:rPr>
              <a:t>Utilidad: movimientos fetales disminuyen en respuesta a la hipoxemia.</a:t>
            </a:r>
          </a:p>
        </p:txBody>
      </p:sp>
    </p:spTree>
    <p:extLst>
      <p:ext uri="{BB962C8B-B14F-4D97-AF65-F5344CB8AC3E}">
        <p14:creationId xmlns:p14="http://schemas.microsoft.com/office/powerpoint/2010/main" val="4032299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https://lh3.googleusercontent.com/cgOfIXW3xKRJm4DQ3dvrDH9K7C6Iazmg79dAZSjnIXbRvUIPHrRckWdFiM8f8v_uNw5tIwwY0zVJ9ZfwUZpIFePVK7u2m9beJKs8xrMBzUArGlrjUo9EmJxFn_0yVPcR0sPx5qwq"/>
          <p:cNvPicPr>
            <a:picLocks noChangeAspect="1" noChangeArrowheads="1"/>
          </p:cNvPicPr>
          <p:nvPr/>
        </p:nvPicPr>
        <p:blipFill rotWithShape="1">
          <a:blip r:embed="rId3" cstate="email">
            <a:extLst>
              <a:ext uri="{28A0092B-C50C-407E-A947-70E740481C1C}">
                <a14:useLocalDpi xmlns:a14="http://schemas.microsoft.com/office/drawing/2010/main"/>
              </a:ext>
            </a:extLst>
          </a:blip>
          <a:srcRect/>
          <a:stretch/>
        </p:blipFill>
        <p:spPr bwMode="auto">
          <a:xfrm>
            <a:off x="4844185" y="4065824"/>
            <a:ext cx="7131717" cy="1355261"/>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4" descr="https://lh3.googleusercontent.com/QNQXhYxntTS6Cqu3HfJiofFD6-DlqBotdxYlSlP_Cqx4fbTkDS7qkmTAYFOsW4Wq_wzgjkjio1SzexVslNp32_q92QQf6aMWmnKMKCUvu-66yXmKEvioGeNHqiItX6MB3OdLczMd"/>
          <p:cNvPicPr>
            <a:picLocks noChangeAspect="1" noChangeArrowheads="1"/>
          </p:cNvPicPr>
          <p:nvPr/>
        </p:nvPicPr>
        <p:blipFill>
          <a:blip r:embed="rId4">
            <a:extLst>
              <a:ext uri="{28A0092B-C50C-407E-A947-70E740481C1C}">
                <a14:useLocalDpi xmlns:a14="http://schemas.microsoft.com/office/drawing/2010/main"/>
              </a:ext>
            </a:extLst>
          </a:blip>
          <a:srcRect/>
          <a:stretch>
            <a:fillRect/>
          </a:stretch>
        </p:blipFill>
        <p:spPr bwMode="auto">
          <a:xfrm>
            <a:off x="599661" y="432963"/>
            <a:ext cx="11392570" cy="286540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868889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5D7873A-F512-4AAA-A3DD-71BB7089EA11}"/>
              </a:ext>
            </a:extLst>
          </p:cNvPr>
          <p:cNvSpPr>
            <a:spLocks noGrp="1"/>
          </p:cNvSpPr>
          <p:nvPr>
            <p:ph type="title"/>
          </p:nvPr>
        </p:nvSpPr>
        <p:spPr>
          <a:xfrm>
            <a:off x="397329" y="31450"/>
            <a:ext cx="10515600" cy="1325563"/>
          </a:xfrm>
        </p:spPr>
        <p:txBody>
          <a:bodyPr/>
          <a:lstStyle/>
          <a:p>
            <a:r>
              <a:rPr lang="es-CO" dirty="0">
                <a:latin typeface="Montserrat" panose="00000500000000000000" pitchFamily="50" charset="0"/>
              </a:rPr>
              <a:t>REANIMACIÓN INTRAUTERINA</a:t>
            </a:r>
          </a:p>
        </p:txBody>
      </p:sp>
      <p:sp>
        <p:nvSpPr>
          <p:cNvPr id="5" name="8 CuadroTexto"/>
          <p:cNvSpPr txBox="1"/>
          <p:nvPr/>
        </p:nvSpPr>
        <p:spPr>
          <a:xfrm>
            <a:off x="5321743" y="1765351"/>
            <a:ext cx="2273888" cy="400110"/>
          </a:xfrm>
          <a:prstGeom prst="rect">
            <a:avLst/>
          </a:prstGeom>
          <a:noFill/>
          <a:ln w="25400">
            <a:solidFill>
              <a:srgbClr val="00AAA7"/>
            </a:solidFill>
          </a:ln>
        </p:spPr>
        <p:txBody>
          <a:bodyPr wrap="square" rtlCol="0">
            <a:spAutoFit/>
          </a:bodyPr>
          <a:lstStyle/>
          <a:p>
            <a:pPr algn="ctr"/>
            <a:r>
              <a:rPr lang="es-CO" sz="2000" dirty="0">
                <a:solidFill>
                  <a:srgbClr val="152B48"/>
                </a:solidFill>
                <a:latin typeface="Montserrat" pitchFamily="2" charset="77"/>
              </a:rPr>
              <a:t>Posición</a:t>
            </a:r>
          </a:p>
        </p:txBody>
      </p:sp>
      <p:sp>
        <p:nvSpPr>
          <p:cNvPr id="6" name="9 CuadroTexto"/>
          <p:cNvSpPr txBox="1"/>
          <p:nvPr/>
        </p:nvSpPr>
        <p:spPr>
          <a:xfrm>
            <a:off x="5321743" y="2489272"/>
            <a:ext cx="2273888" cy="400110"/>
          </a:xfrm>
          <a:prstGeom prst="rect">
            <a:avLst/>
          </a:prstGeom>
          <a:noFill/>
          <a:ln w="25400">
            <a:solidFill>
              <a:srgbClr val="152B48"/>
            </a:solidFill>
          </a:ln>
        </p:spPr>
        <p:txBody>
          <a:bodyPr wrap="square" rtlCol="0">
            <a:spAutoFit/>
          </a:bodyPr>
          <a:lstStyle/>
          <a:p>
            <a:pPr algn="ctr"/>
            <a:r>
              <a:rPr lang="es-CO" sz="2000" dirty="0">
                <a:solidFill>
                  <a:srgbClr val="152B48"/>
                </a:solidFill>
                <a:latin typeface="Montserrat" pitchFamily="2" charset="77"/>
              </a:rPr>
              <a:t>LEV</a:t>
            </a:r>
          </a:p>
        </p:txBody>
      </p:sp>
      <p:sp>
        <p:nvSpPr>
          <p:cNvPr id="7" name="10 CuadroTexto"/>
          <p:cNvSpPr txBox="1"/>
          <p:nvPr/>
        </p:nvSpPr>
        <p:spPr>
          <a:xfrm>
            <a:off x="5321743" y="3232264"/>
            <a:ext cx="2273888" cy="400110"/>
          </a:xfrm>
          <a:prstGeom prst="rect">
            <a:avLst/>
          </a:prstGeom>
          <a:noFill/>
          <a:ln w="25400">
            <a:solidFill>
              <a:srgbClr val="152B48"/>
            </a:solidFill>
          </a:ln>
        </p:spPr>
        <p:txBody>
          <a:bodyPr wrap="square" rtlCol="0">
            <a:spAutoFit/>
          </a:bodyPr>
          <a:lstStyle/>
          <a:p>
            <a:pPr algn="ctr"/>
            <a:r>
              <a:rPr lang="es-CO" sz="2000" dirty="0">
                <a:solidFill>
                  <a:srgbClr val="152B48"/>
                </a:solidFill>
                <a:latin typeface="Montserrat" pitchFamily="2" charset="77"/>
              </a:rPr>
              <a:t>Oxígeno</a:t>
            </a:r>
          </a:p>
        </p:txBody>
      </p:sp>
      <p:sp>
        <p:nvSpPr>
          <p:cNvPr id="8" name="11 CuadroTexto"/>
          <p:cNvSpPr txBox="1"/>
          <p:nvPr/>
        </p:nvSpPr>
        <p:spPr>
          <a:xfrm>
            <a:off x="5321743" y="4013335"/>
            <a:ext cx="2273888" cy="400110"/>
          </a:xfrm>
          <a:prstGeom prst="rect">
            <a:avLst/>
          </a:prstGeom>
          <a:noFill/>
          <a:ln w="25400">
            <a:solidFill>
              <a:srgbClr val="152B48"/>
            </a:solidFill>
          </a:ln>
        </p:spPr>
        <p:txBody>
          <a:bodyPr wrap="square" rtlCol="0">
            <a:spAutoFit/>
          </a:bodyPr>
          <a:lstStyle/>
          <a:p>
            <a:pPr algn="ctr"/>
            <a:r>
              <a:rPr lang="es-CO" sz="2000" dirty="0">
                <a:solidFill>
                  <a:srgbClr val="152B48"/>
                </a:solidFill>
                <a:latin typeface="Montserrat" pitchFamily="2" charset="77"/>
              </a:rPr>
              <a:t>Uterotónicos</a:t>
            </a:r>
          </a:p>
        </p:txBody>
      </p:sp>
      <p:sp>
        <p:nvSpPr>
          <p:cNvPr id="9" name="12 CuadroTexto"/>
          <p:cNvSpPr txBox="1"/>
          <p:nvPr/>
        </p:nvSpPr>
        <p:spPr>
          <a:xfrm>
            <a:off x="5321743" y="4814460"/>
            <a:ext cx="2273888" cy="400110"/>
          </a:xfrm>
          <a:prstGeom prst="rect">
            <a:avLst/>
          </a:prstGeom>
          <a:noFill/>
          <a:ln w="25400">
            <a:solidFill>
              <a:srgbClr val="152B48"/>
            </a:solidFill>
          </a:ln>
        </p:spPr>
        <p:txBody>
          <a:bodyPr wrap="square" rtlCol="0">
            <a:spAutoFit/>
          </a:bodyPr>
          <a:lstStyle/>
          <a:p>
            <a:pPr algn="ctr"/>
            <a:r>
              <a:rPr lang="es-CO" sz="2000" dirty="0">
                <a:solidFill>
                  <a:srgbClr val="152B48"/>
                </a:solidFill>
                <a:latin typeface="Montserrat" pitchFamily="2" charset="77"/>
              </a:rPr>
              <a:t>Epidural</a:t>
            </a:r>
          </a:p>
        </p:txBody>
      </p:sp>
      <p:sp>
        <p:nvSpPr>
          <p:cNvPr id="10" name="13 CuadroTexto"/>
          <p:cNvSpPr txBox="1"/>
          <p:nvPr/>
        </p:nvSpPr>
        <p:spPr>
          <a:xfrm>
            <a:off x="9132935" y="1433756"/>
            <a:ext cx="2448588" cy="1015663"/>
          </a:xfrm>
          <a:prstGeom prst="rect">
            <a:avLst/>
          </a:prstGeom>
          <a:noFill/>
          <a:ln w="12700">
            <a:solidFill>
              <a:srgbClr val="00AAA7"/>
            </a:solidFill>
            <a:prstDash val="sysDash"/>
          </a:ln>
        </p:spPr>
        <p:txBody>
          <a:bodyPr wrap="square" rtlCol="0">
            <a:spAutoFit/>
          </a:bodyPr>
          <a:lstStyle/>
          <a:p>
            <a:pPr algn="ctr"/>
            <a:r>
              <a:rPr lang="es-ES_tradnl" sz="2000" dirty="0">
                <a:solidFill>
                  <a:srgbClr val="152B48"/>
                </a:solidFill>
                <a:latin typeface="Montserrat" pitchFamily="2" charset="77"/>
              </a:rPr>
              <a:t>Decúbito lateral izquierdo o derecho.</a:t>
            </a:r>
          </a:p>
        </p:txBody>
      </p:sp>
      <p:pic>
        <p:nvPicPr>
          <p:cNvPr id="11" name="Picture 2"/>
          <p:cNvPicPr>
            <a:picLocks noChangeAspect="1" noChangeArrowheads="1"/>
          </p:cNvPicPr>
          <p:nvPr/>
        </p:nvPicPr>
        <p:blipFill rotWithShape="1">
          <a:blip r:embed="rId2" cstate="email">
            <a:extLst>
              <a:ext uri="{28A0092B-C50C-407E-A947-70E740481C1C}">
                <a14:useLocalDpi xmlns:a14="http://schemas.microsoft.com/office/drawing/2010/main"/>
              </a:ext>
            </a:extLst>
          </a:blip>
          <a:srcRect/>
          <a:stretch/>
        </p:blipFill>
        <p:spPr bwMode="auto">
          <a:xfrm>
            <a:off x="8046775" y="4013335"/>
            <a:ext cx="3746021" cy="18717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12" name="15 Conector recto"/>
          <p:cNvCxnSpPr>
            <a:stCxn id="5" idx="3"/>
            <a:endCxn id="10" idx="1"/>
          </p:cNvCxnSpPr>
          <p:nvPr/>
        </p:nvCxnSpPr>
        <p:spPr>
          <a:xfrm flipV="1">
            <a:off x="7595631" y="1941588"/>
            <a:ext cx="1537304" cy="23818"/>
          </a:xfrm>
          <a:prstGeom prst="line">
            <a:avLst/>
          </a:prstGeom>
          <a:ln>
            <a:solidFill>
              <a:srgbClr val="00AAA7"/>
            </a:solidFill>
          </a:ln>
        </p:spPr>
        <p:style>
          <a:lnRef idx="1">
            <a:schemeClr val="accent1"/>
          </a:lnRef>
          <a:fillRef idx="0">
            <a:schemeClr val="accent1"/>
          </a:fillRef>
          <a:effectRef idx="0">
            <a:schemeClr val="accent1"/>
          </a:effectRef>
          <a:fontRef idx="minor">
            <a:schemeClr val="tx1"/>
          </a:fontRef>
        </p:style>
      </p:cxnSp>
      <p:sp>
        <p:nvSpPr>
          <p:cNvPr id="13" name="17 CuadroTexto"/>
          <p:cNvSpPr txBox="1"/>
          <p:nvPr/>
        </p:nvSpPr>
        <p:spPr>
          <a:xfrm>
            <a:off x="4886918" y="1711119"/>
            <a:ext cx="457200" cy="430887"/>
          </a:xfrm>
          <a:prstGeom prst="rect">
            <a:avLst/>
          </a:prstGeom>
          <a:noFill/>
        </p:spPr>
        <p:txBody>
          <a:bodyPr wrap="square" rtlCol="0">
            <a:spAutoFit/>
          </a:bodyPr>
          <a:lstStyle/>
          <a:p>
            <a:r>
              <a:rPr lang="es-CO" sz="2200" b="1" dirty="0">
                <a:solidFill>
                  <a:srgbClr val="152B48"/>
                </a:solidFill>
              </a:rPr>
              <a:t>1.</a:t>
            </a:r>
          </a:p>
        </p:txBody>
      </p:sp>
      <p:sp>
        <p:nvSpPr>
          <p:cNvPr id="14" name="18 CuadroTexto"/>
          <p:cNvSpPr txBox="1"/>
          <p:nvPr/>
        </p:nvSpPr>
        <p:spPr>
          <a:xfrm>
            <a:off x="4883593" y="2454090"/>
            <a:ext cx="457200" cy="430887"/>
          </a:xfrm>
          <a:prstGeom prst="rect">
            <a:avLst/>
          </a:prstGeom>
          <a:noFill/>
        </p:spPr>
        <p:txBody>
          <a:bodyPr wrap="square" rtlCol="0">
            <a:spAutoFit/>
          </a:bodyPr>
          <a:lstStyle/>
          <a:p>
            <a:r>
              <a:rPr lang="es-CO" sz="2200" b="1" dirty="0">
                <a:solidFill>
                  <a:srgbClr val="152B48"/>
                </a:solidFill>
              </a:rPr>
              <a:t>2.</a:t>
            </a:r>
          </a:p>
        </p:txBody>
      </p:sp>
      <p:sp>
        <p:nvSpPr>
          <p:cNvPr id="15" name="19 CuadroTexto"/>
          <p:cNvSpPr txBox="1"/>
          <p:nvPr/>
        </p:nvSpPr>
        <p:spPr>
          <a:xfrm>
            <a:off x="4883593" y="3216090"/>
            <a:ext cx="457200" cy="430887"/>
          </a:xfrm>
          <a:prstGeom prst="rect">
            <a:avLst/>
          </a:prstGeom>
          <a:noFill/>
        </p:spPr>
        <p:txBody>
          <a:bodyPr wrap="square" rtlCol="0">
            <a:spAutoFit/>
          </a:bodyPr>
          <a:lstStyle/>
          <a:p>
            <a:r>
              <a:rPr lang="es-CO" sz="2200" b="1" dirty="0">
                <a:solidFill>
                  <a:srgbClr val="152B48"/>
                </a:solidFill>
              </a:rPr>
              <a:t>3.</a:t>
            </a:r>
          </a:p>
        </p:txBody>
      </p:sp>
      <p:sp>
        <p:nvSpPr>
          <p:cNvPr id="16" name="20 CuadroTexto"/>
          <p:cNvSpPr txBox="1"/>
          <p:nvPr/>
        </p:nvSpPr>
        <p:spPr>
          <a:xfrm>
            <a:off x="4870599" y="3979178"/>
            <a:ext cx="457200" cy="430887"/>
          </a:xfrm>
          <a:prstGeom prst="rect">
            <a:avLst/>
          </a:prstGeom>
          <a:noFill/>
        </p:spPr>
        <p:txBody>
          <a:bodyPr wrap="square" rtlCol="0">
            <a:spAutoFit/>
          </a:bodyPr>
          <a:lstStyle/>
          <a:p>
            <a:r>
              <a:rPr lang="es-CO" sz="2200" b="1" dirty="0">
                <a:solidFill>
                  <a:srgbClr val="152B48"/>
                </a:solidFill>
              </a:rPr>
              <a:t>4.</a:t>
            </a:r>
          </a:p>
        </p:txBody>
      </p:sp>
      <p:sp>
        <p:nvSpPr>
          <p:cNvPr id="17" name="21 CuadroTexto"/>
          <p:cNvSpPr txBox="1"/>
          <p:nvPr/>
        </p:nvSpPr>
        <p:spPr>
          <a:xfrm>
            <a:off x="4870599" y="4798328"/>
            <a:ext cx="457200" cy="430887"/>
          </a:xfrm>
          <a:prstGeom prst="rect">
            <a:avLst/>
          </a:prstGeom>
          <a:noFill/>
        </p:spPr>
        <p:txBody>
          <a:bodyPr wrap="square" rtlCol="0">
            <a:spAutoFit/>
          </a:bodyPr>
          <a:lstStyle/>
          <a:p>
            <a:r>
              <a:rPr lang="es-CO" sz="2200" b="1" dirty="0">
                <a:solidFill>
                  <a:srgbClr val="152B48"/>
                </a:solidFill>
              </a:rPr>
              <a:t>5.</a:t>
            </a:r>
          </a:p>
        </p:txBody>
      </p:sp>
    </p:spTree>
    <p:extLst>
      <p:ext uri="{BB962C8B-B14F-4D97-AF65-F5344CB8AC3E}">
        <p14:creationId xmlns:p14="http://schemas.microsoft.com/office/powerpoint/2010/main" val="573237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par>
                                <p:cTn id="8" presetID="10" presetClass="entr" presetSubtype="0" fill="hold" nodeType="withEffect">
                                  <p:stCondLst>
                                    <p:cond delay="0"/>
                                  </p:stCondLst>
                                  <p:childTnLst>
                                    <p:set>
                                      <p:cBhvr>
                                        <p:cTn id="9" dur="1" fill="hold">
                                          <p:stCondLst>
                                            <p:cond delay="0"/>
                                          </p:stCondLst>
                                        </p:cTn>
                                        <p:tgtEl>
                                          <p:spTgt spid="11"/>
                                        </p:tgtEl>
                                        <p:attrNameLst>
                                          <p:attrName>style.visibility</p:attrName>
                                        </p:attrNameLst>
                                      </p:cBhvr>
                                      <p:to>
                                        <p:strVal val="visible"/>
                                      </p:to>
                                    </p:set>
                                    <p:animEffect transition="in" filter="fade">
                                      <p:cBhvr>
                                        <p:cTn id="10" dur="500"/>
                                        <p:tgtEl>
                                          <p:spTgt spid="11"/>
                                        </p:tgtEl>
                                      </p:cBhvr>
                                    </p:animEffect>
                                  </p:childTnLst>
                                </p:cTn>
                              </p:par>
                              <p:par>
                                <p:cTn id="11" presetID="10" presetClass="entr" presetSubtype="0" fill="hold" nodeType="withEffect">
                                  <p:stCondLst>
                                    <p:cond delay="0"/>
                                  </p:stCondLst>
                                  <p:childTnLst>
                                    <p:set>
                                      <p:cBhvr>
                                        <p:cTn id="12" dur="1" fill="hold">
                                          <p:stCondLst>
                                            <p:cond delay="0"/>
                                          </p:stCondLst>
                                        </p:cTn>
                                        <p:tgtEl>
                                          <p:spTgt spid="12"/>
                                        </p:tgtEl>
                                        <p:attrNameLst>
                                          <p:attrName>style.visibility</p:attrName>
                                        </p:attrNameLst>
                                      </p:cBhvr>
                                      <p:to>
                                        <p:strVal val="visible"/>
                                      </p:to>
                                    </p:set>
                                    <p:animEffect transition="in" filter="fade">
                                      <p:cBhvr>
                                        <p:cTn id="13"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8 CuadroTexto"/>
          <p:cNvSpPr txBox="1"/>
          <p:nvPr/>
        </p:nvSpPr>
        <p:spPr>
          <a:xfrm>
            <a:off x="3864904" y="207046"/>
            <a:ext cx="2273888" cy="400110"/>
          </a:xfrm>
          <a:prstGeom prst="rect">
            <a:avLst/>
          </a:prstGeom>
          <a:noFill/>
          <a:ln w="25400">
            <a:solidFill>
              <a:srgbClr val="152B48"/>
            </a:solidFill>
          </a:ln>
        </p:spPr>
        <p:txBody>
          <a:bodyPr wrap="square" rtlCol="0">
            <a:spAutoFit/>
          </a:bodyPr>
          <a:lstStyle/>
          <a:p>
            <a:pPr algn="ctr"/>
            <a:r>
              <a:rPr lang="es-CO" sz="2000" dirty="0">
                <a:solidFill>
                  <a:srgbClr val="152B48"/>
                </a:solidFill>
                <a:latin typeface="Montserrat" pitchFamily="2" charset="77"/>
              </a:rPr>
              <a:t>Posición</a:t>
            </a:r>
          </a:p>
        </p:txBody>
      </p:sp>
      <p:sp>
        <p:nvSpPr>
          <p:cNvPr id="6" name="9 CuadroTexto"/>
          <p:cNvSpPr txBox="1"/>
          <p:nvPr/>
        </p:nvSpPr>
        <p:spPr>
          <a:xfrm>
            <a:off x="3864904" y="930967"/>
            <a:ext cx="2273888" cy="400110"/>
          </a:xfrm>
          <a:prstGeom prst="rect">
            <a:avLst/>
          </a:prstGeom>
          <a:noFill/>
          <a:ln w="25400">
            <a:solidFill>
              <a:srgbClr val="00AAA7"/>
            </a:solidFill>
          </a:ln>
        </p:spPr>
        <p:txBody>
          <a:bodyPr wrap="square" rtlCol="0">
            <a:spAutoFit/>
          </a:bodyPr>
          <a:lstStyle/>
          <a:p>
            <a:pPr algn="ctr"/>
            <a:r>
              <a:rPr lang="es-CO" sz="2000" dirty="0">
                <a:latin typeface="Montserrat" pitchFamily="2" charset="77"/>
              </a:rPr>
              <a:t>LEV</a:t>
            </a:r>
          </a:p>
        </p:txBody>
      </p:sp>
      <p:sp>
        <p:nvSpPr>
          <p:cNvPr id="7" name="10 CuadroTexto"/>
          <p:cNvSpPr txBox="1"/>
          <p:nvPr/>
        </p:nvSpPr>
        <p:spPr>
          <a:xfrm>
            <a:off x="3864904" y="1673959"/>
            <a:ext cx="2273888" cy="400110"/>
          </a:xfrm>
          <a:prstGeom prst="rect">
            <a:avLst/>
          </a:prstGeom>
          <a:noFill/>
          <a:ln w="25400">
            <a:solidFill>
              <a:srgbClr val="152B48"/>
            </a:solidFill>
          </a:ln>
        </p:spPr>
        <p:txBody>
          <a:bodyPr wrap="square" rtlCol="0">
            <a:spAutoFit/>
          </a:bodyPr>
          <a:lstStyle/>
          <a:p>
            <a:pPr algn="ctr"/>
            <a:r>
              <a:rPr lang="es-CO" sz="2000" dirty="0">
                <a:solidFill>
                  <a:srgbClr val="152B48"/>
                </a:solidFill>
                <a:latin typeface="Montserrat" pitchFamily="2" charset="77"/>
              </a:rPr>
              <a:t>Oxígeno</a:t>
            </a:r>
          </a:p>
        </p:txBody>
      </p:sp>
      <p:sp>
        <p:nvSpPr>
          <p:cNvPr id="8" name="11 CuadroTexto"/>
          <p:cNvSpPr txBox="1"/>
          <p:nvPr/>
        </p:nvSpPr>
        <p:spPr>
          <a:xfrm>
            <a:off x="3864904" y="2455030"/>
            <a:ext cx="2273888" cy="400110"/>
          </a:xfrm>
          <a:prstGeom prst="rect">
            <a:avLst/>
          </a:prstGeom>
          <a:noFill/>
          <a:ln w="25400">
            <a:solidFill>
              <a:srgbClr val="152B48"/>
            </a:solidFill>
          </a:ln>
        </p:spPr>
        <p:txBody>
          <a:bodyPr wrap="square" rtlCol="0">
            <a:spAutoFit/>
          </a:bodyPr>
          <a:lstStyle/>
          <a:p>
            <a:pPr algn="ctr"/>
            <a:r>
              <a:rPr lang="es-CO" sz="2000" dirty="0">
                <a:solidFill>
                  <a:srgbClr val="152B48"/>
                </a:solidFill>
                <a:latin typeface="Montserrat" pitchFamily="2" charset="77"/>
              </a:rPr>
              <a:t>Uterotónicos</a:t>
            </a:r>
          </a:p>
        </p:txBody>
      </p:sp>
      <p:sp>
        <p:nvSpPr>
          <p:cNvPr id="9" name="12 CuadroTexto"/>
          <p:cNvSpPr txBox="1"/>
          <p:nvPr/>
        </p:nvSpPr>
        <p:spPr>
          <a:xfrm>
            <a:off x="3864904" y="3256155"/>
            <a:ext cx="2273888" cy="400110"/>
          </a:xfrm>
          <a:prstGeom prst="rect">
            <a:avLst/>
          </a:prstGeom>
          <a:noFill/>
          <a:ln w="25400">
            <a:solidFill>
              <a:srgbClr val="152B48"/>
            </a:solidFill>
          </a:ln>
        </p:spPr>
        <p:txBody>
          <a:bodyPr wrap="square" rtlCol="0">
            <a:spAutoFit/>
          </a:bodyPr>
          <a:lstStyle/>
          <a:p>
            <a:pPr algn="ctr"/>
            <a:r>
              <a:rPr lang="es-CO" sz="2000" dirty="0">
                <a:solidFill>
                  <a:srgbClr val="152B48"/>
                </a:solidFill>
                <a:latin typeface="Montserrat" pitchFamily="2" charset="77"/>
              </a:rPr>
              <a:t>Epidural</a:t>
            </a:r>
          </a:p>
        </p:txBody>
      </p:sp>
      <p:sp>
        <p:nvSpPr>
          <p:cNvPr id="10" name="13 CuadroTexto"/>
          <p:cNvSpPr txBox="1"/>
          <p:nvPr/>
        </p:nvSpPr>
        <p:spPr>
          <a:xfrm>
            <a:off x="8263926" y="778805"/>
            <a:ext cx="2753388" cy="707886"/>
          </a:xfrm>
          <a:prstGeom prst="rect">
            <a:avLst/>
          </a:prstGeom>
          <a:noFill/>
          <a:ln w="25400">
            <a:solidFill>
              <a:srgbClr val="00AAA7"/>
            </a:solidFill>
            <a:prstDash val="sysDash"/>
          </a:ln>
        </p:spPr>
        <p:txBody>
          <a:bodyPr wrap="square" rtlCol="0">
            <a:spAutoFit/>
          </a:bodyPr>
          <a:lstStyle/>
          <a:p>
            <a:pPr algn="ctr"/>
            <a:r>
              <a:rPr lang="es-ES_tradnl" sz="2000" dirty="0">
                <a:latin typeface="Montserrat" pitchFamily="2" charset="77"/>
              </a:rPr>
              <a:t>SSN o RL </a:t>
            </a:r>
            <a:r>
              <a:rPr lang="es-ES_tradnl" sz="2000" dirty="0">
                <a:latin typeface="Montserrat" pitchFamily="2" charset="77"/>
                <a:sym typeface="Wingdings" pitchFamily="2" charset="2"/>
              </a:rPr>
              <a:t> 500 – 1000 </a:t>
            </a:r>
            <a:r>
              <a:rPr lang="es-ES_tradnl" sz="2000" dirty="0" err="1">
                <a:latin typeface="Montserrat" pitchFamily="2" charset="77"/>
                <a:sym typeface="Wingdings" pitchFamily="2" charset="2"/>
              </a:rPr>
              <a:t>cc.</a:t>
            </a:r>
            <a:endParaRPr lang="es-ES_tradnl" sz="2000" dirty="0">
              <a:latin typeface="Montserrat" pitchFamily="2" charset="77"/>
            </a:endParaRPr>
          </a:p>
        </p:txBody>
      </p:sp>
      <p:sp>
        <p:nvSpPr>
          <p:cNvPr id="11" name="14 CuadroTexto"/>
          <p:cNvSpPr txBox="1"/>
          <p:nvPr/>
        </p:nvSpPr>
        <p:spPr>
          <a:xfrm>
            <a:off x="8263926" y="1772759"/>
            <a:ext cx="2753388" cy="707886"/>
          </a:xfrm>
          <a:prstGeom prst="rect">
            <a:avLst/>
          </a:prstGeom>
          <a:noFill/>
          <a:ln w="25400">
            <a:solidFill>
              <a:srgbClr val="00AAA7"/>
            </a:solidFill>
            <a:prstDash val="sysDash"/>
          </a:ln>
        </p:spPr>
        <p:txBody>
          <a:bodyPr wrap="square" rtlCol="0">
            <a:spAutoFit/>
          </a:bodyPr>
          <a:lstStyle/>
          <a:p>
            <a:pPr algn="ctr"/>
            <a:r>
              <a:rPr lang="es-ES_tradnl" sz="2000" dirty="0">
                <a:latin typeface="Montserrat" pitchFamily="2" charset="77"/>
              </a:rPr>
              <a:t>Mejorar la perfusión.</a:t>
            </a:r>
          </a:p>
        </p:txBody>
      </p:sp>
      <p:sp>
        <p:nvSpPr>
          <p:cNvPr id="12" name="15 CuadroTexto"/>
          <p:cNvSpPr txBox="1"/>
          <p:nvPr/>
        </p:nvSpPr>
        <p:spPr>
          <a:xfrm>
            <a:off x="8263926" y="2948340"/>
            <a:ext cx="2753388" cy="400110"/>
          </a:xfrm>
          <a:prstGeom prst="rect">
            <a:avLst/>
          </a:prstGeom>
          <a:noFill/>
          <a:ln w="25400">
            <a:solidFill>
              <a:srgbClr val="00AAA7"/>
            </a:solidFill>
            <a:prstDash val="sysDash"/>
          </a:ln>
        </p:spPr>
        <p:txBody>
          <a:bodyPr wrap="square" rtlCol="0">
            <a:spAutoFit/>
          </a:bodyPr>
          <a:lstStyle/>
          <a:p>
            <a:pPr algn="ctr"/>
            <a:r>
              <a:rPr lang="es-ES_tradnl" sz="2000" dirty="0">
                <a:latin typeface="Montserrat" pitchFamily="2" charset="77"/>
              </a:rPr>
              <a:t>Hipovolémica.</a:t>
            </a:r>
          </a:p>
        </p:txBody>
      </p:sp>
      <p:cxnSp>
        <p:nvCxnSpPr>
          <p:cNvPr id="13" name="7 Conector recto"/>
          <p:cNvCxnSpPr>
            <a:stCxn id="6" idx="3"/>
            <a:endCxn id="10" idx="1"/>
          </p:cNvCxnSpPr>
          <p:nvPr/>
        </p:nvCxnSpPr>
        <p:spPr>
          <a:xfrm>
            <a:off x="6138792" y="1131022"/>
            <a:ext cx="2125134" cy="1726"/>
          </a:xfrm>
          <a:prstGeom prst="line">
            <a:avLst/>
          </a:prstGeom>
          <a:ln w="25400">
            <a:solidFill>
              <a:srgbClr val="00AAA7"/>
            </a:solidFill>
          </a:ln>
        </p:spPr>
        <p:style>
          <a:lnRef idx="1">
            <a:schemeClr val="accent1"/>
          </a:lnRef>
          <a:fillRef idx="0">
            <a:schemeClr val="accent1"/>
          </a:fillRef>
          <a:effectRef idx="0">
            <a:schemeClr val="accent1"/>
          </a:effectRef>
          <a:fontRef idx="minor">
            <a:schemeClr val="tx1"/>
          </a:fontRef>
        </p:style>
      </p:cxnSp>
      <p:sp>
        <p:nvSpPr>
          <p:cNvPr id="14" name="16 Flecha curvada hacia la derecha"/>
          <p:cNvSpPr/>
          <p:nvPr/>
        </p:nvSpPr>
        <p:spPr>
          <a:xfrm rot="19381832">
            <a:off x="7505561" y="1343847"/>
            <a:ext cx="476250" cy="1081546"/>
          </a:xfrm>
          <a:prstGeom prst="curvedRightArrow">
            <a:avLst/>
          </a:prstGeom>
          <a:solidFill>
            <a:srgbClr val="00AAA7"/>
          </a:solidFill>
          <a:ln>
            <a:solidFill>
              <a:srgbClr val="00AAA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2400">
              <a:solidFill>
                <a:schemeClr val="tx1"/>
              </a:solidFill>
            </a:endParaRPr>
          </a:p>
        </p:txBody>
      </p:sp>
      <p:pic>
        <p:nvPicPr>
          <p:cNvPr id="15" name="Picture 2"/>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6693903" y="2949804"/>
            <a:ext cx="1014911" cy="845759"/>
          </a:xfrm>
          <a:prstGeom prst="rect">
            <a:avLst/>
          </a:prstGeom>
          <a:noFill/>
          <a:ln w="25400">
            <a:solidFill>
              <a:srgbClr val="00AAA7"/>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6" name="17 CuadroTexto"/>
          <p:cNvSpPr txBox="1"/>
          <p:nvPr/>
        </p:nvSpPr>
        <p:spPr>
          <a:xfrm>
            <a:off x="8427210" y="3572955"/>
            <a:ext cx="3553969" cy="400110"/>
          </a:xfrm>
          <a:prstGeom prst="rect">
            <a:avLst/>
          </a:prstGeom>
          <a:noFill/>
        </p:spPr>
        <p:txBody>
          <a:bodyPr wrap="square" rtlCol="0">
            <a:spAutoFit/>
          </a:bodyPr>
          <a:lstStyle/>
          <a:p>
            <a:r>
              <a:rPr lang="es-CO" sz="2000" dirty="0">
                <a:solidFill>
                  <a:srgbClr val="00AAA7"/>
                </a:solidFill>
                <a:latin typeface="Montserrat" pitchFamily="2" charset="77"/>
              </a:rPr>
              <a:t>¿Poca tolerancia?</a:t>
            </a:r>
          </a:p>
        </p:txBody>
      </p:sp>
      <p:sp>
        <p:nvSpPr>
          <p:cNvPr id="17" name="18 CuadroTexto"/>
          <p:cNvSpPr txBox="1"/>
          <p:nvPr/>
        </p:nvSpPr>
        <p:spPr>
          <a:xfrm>
            <a:off x="3430079" y="185472"/>
            <a:ext cx="457200" cy="461665"/>
          </a:xfrm>
          <a:prstGeom prst="rect">
            <a:avLst/>
          </a:prstGeom>
          <a:noFill/>
        </p:spPr>
        <p:txBody>
          <a:bodyPr wrap="square" rtlCol="0">
            <a:spAutoFit/>
          </a:bodyPr>
          <a:lstStyle/>
          <a:p>
            <a:r>
              <a:rPr lang="es-CO" sz="2400" b="1" dirty="0">
                <a:solidFill>
                  <a:srgbClr val="152B48"/>
                </a:solidFill>
              </a:rPr>
              <a:t>1.</a:t>
            </a:r>
          </a:p>
        </p:txBody>
      </p:sp>
      <p:sp>
        <p:nvSpPr>
          <p:cNvPr id="18" name="20 CuadroTexto"/>
          <p:cNvSpPr txBox="1"/>
          <p:nvPr/>
        </p:nvSpPr>
        <p:spPr>
          <a:xfrm>
            <a:off x="3426754" y="928443"/>
            <a:ext cx="457200" cy="461665"/>
          </a:xfrm>
          <a:prstGeom prst="rect">
            <a:avLst/>
          </a:prstGeom>
          <a:noFill/>
        </p:spPr>
        <p:txBody>
          <a:bodyPr wrap="square" rtlCol="0">
            <a:spAutoFit/>
          </a:bodyPr>
          <a:lstStyle/>
          <a:p>
            <a:r>
              <a:rPr lang="es-CO" sz="2400" b="1" dirty="0">
                <a:solidFill>
                  <a:srgbClr val="152B48"/>
                </a:solidFill>
              </a:rPr>
              <a:t>2.</a:t>
            </a:r>
          </a:p>
        </p:txBody>
      </p:sp>
      <p:sp>
        <p:nvSpPr>
          <p:cNvPr id="19" name="21 CuadroTexto"/>
          <p:cNvSpPr txBox="1"/>
          <p:nvPr/>
        </p:nvSpPr>
        <p:spPr>
          <a:xfrm>
            <a:off x="3426754" y="1690443"/>
            <a:ext cx="457200" cy="461665"/>
          </a:xfrm>
          <a:prstGeom prst="rect">
            <a:avLst/>
          </a:prstGeom>
          <a:noFill/>
        </p:spPr>
        <p:txBody>
          <a:bodyPr wrap="square" rtlCol="0">
            <a:spAutoFit/>
          </a:bodyPr>
          <a:lstStyle/>
          <a:p>
            <a:r>
              <a:rPr lang="es-CO" sz="2400" b="1" dirty="0">
                <a:solidFill>
                  <a:srgbClr val="152B48"/>
                </a:solidFill>
              </a:rPr>
              <a:t>3.</a:t>
            </a:r>
          </a:p>
        </p:txBody>
      </p:sp>
      <p:sp>
        <p:nvSpPr>
          <p:cNvPr id="20" name="22 CuadroTexto"/>
          <p:cNvSpPr txBox="1"/>
          <p:nvPr/>
        </p:nvSpPr>
        <p:spPr>
          <a:xfrm>
            <a:off x="3413760" y="2453531"/>
            <a:ext cx="457200" cy="461665"/>
          </a:xfrm>
          <a:prstGeom prst="rect">
            <a:avLst/>
          </a:prstGeom>
          <a:noFill/>
        </p:spPr>
        <p:txBody>
          <a:bodyPr wrap="square" rtlCol="0">
            <a:spAutoFit/>
          </a:bodyPr>
          <a:lstStyle/>
          <a:p>
            <a:r>
              <a:rPr lang="es-CO" sz="2400" b="1" dirty="0">
                <a:solidFill>
                  <a:srgbClr val="152B48"/>
                </a:solidFill>
              </a:rPr>
              <a:t>4.</a:t>
            </a:r>
          </a:p>
        </p:txBody>
      </p:sp>
      <p:sp>
        <p:nvSpPr>
          <p:cNvPr id="21" name="23 CuadroTexto"/>
          <p:cNvSpPr txBox="1"/>
          <p:nvPr/>
        </p:nvSpPr>
        <p:spPr>
          <a:xfrm>
            <a:off x="3413760" y="3272681"/>
            <a:ext cx="457200" cy="461665"/>
          </a:xfrm>
          <a:prstGeom prst="rect">
            <a:avLst/>
          </a:prstGeom>
          <a:noFill/>
        </p:spPr>
        <p:txBody>
          <a:bodyPr wrap="square" rtlCol="0">
            <a:spAutoFit/>
          </a:bodyPr>
          <a:lstStyle/>
          <a:p>
            <a:r>
              <a:rPr lang="es-CO" sz="2400" b="1" dirty="0">
                <a:solidFill>
                  <a:srgbClr val="152B48"/>
                </a:solidFill>
              </a:rPr>
              <a:t>5.</a:t>
            </a:r>
          </a:p>
        </p:txBody>
      </p:sp>
    </p:spTree>
    <p:extLst>
      <p:ext uri="{BB962C8B-B14F-4D97-AF65-F5344CB8AC3E}">
        <p14:creationId xmlns:p14="http://schemas.microsoft.com/office/powerpoint/2010/main" val="9356872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1"/>
                                        </p:tgtEl>
                                        <p:attrNameLst>
                                          <p:attrName>style.visibility</p:attrName>
                                        </p:attrNameLst>
                                      </p:cBhvr>
                                      <p:to>
                                        <p:strVal val="visible"/>
                                      </p:to>
                                    </p:set>
                                    <p:animEffect transition="in" filter="fade">
                                      <p:cBhvr>
                                        <p:cTn id="10" dur="500"/>
                                        <p:tgtEl>
                                          <p:spTgt spid="11"/>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2"/>
                                        </p:tgtEl>
                                        <p:attrNameLst>
                                          <p:attrName>style.visibility</p:attrName>
                                        </p:attrNameLst>
                                      </p:cBhvr>
                                      <p:to>
                                        <p:strVal val="visible"/>
                                      </p:to>
                                    </p:set>
                                    <p:animEffect transition="in" filter="fade">
                                      <p:cBhvr>
                                        <p:cTn id="13" dur="500"/>
                                        <p:tgtEl>
                                          <p:spTgt spid="12"/>
                                        </p:tgtEl>
                                      </p:cBhvr>
                                    </p:animEffect>
                                  </p:childTnLst>
                                </p:cTn>
                              </p:par>
                              <p:par>
                                <p:cTn id="14" presetID="10" presetClass="entr" presetSubtype="0" fill="hold" nodeType="withEffect">
                                  <p:stCondLst>
                                    <p:cond delay="0"/>
                                  </p:stCondLst>
                                  <p:childTnLst>
                                    <p:set>
                                      <p:cBhvr>
                                        <p:cTn id="15" dur="1" fill="hold">
                                          <p:stCondLst>
                                            <p:cond delay="0"/>
                                          </p:stCondLst>
                                        </p:cTn>
                                        <p:tgtEl>
                                          <p:spTgt spid="13"/>
                                        </p:tgtEl>
                                        <p:attrNameLst>
                                          <p:attrName>style.visibility</p:attrName>
                                        </p:attrNameLst>
                                      </p:cBhvr>
                                      <p:to>
                                        <p:strVal val="visible"/>
                                      </p:to>
                                    </p:set>
                                    <p:animEffect transition="in" filter="fade">
                                      <p:cBhvr>
                                        <p:cTn id="16" dur="500"/>
                                        <p:tgtEl>
                                          <p:spTgt spid="13"/>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14"/>
                                        </p:tgtEl>
                                        <p:attrNameLst>
                                          <p:attrName>style.visibility</p:attrName>
                                        </p:attrNameLst>
                                      </p:cBhvr>
                                      <p:to>
                                        <p:strVal val="visible"/>
                                      </p:to>
                                    </p:set>
                                    <p:animEffect transition="in" filter="fade">
                                      <p:cBhvr>
                                        <p:cTn id="19" dur="500"/>
                                        <p:tgtEl>
                                          <p:spTgt spid="14"/>
                                        </p:tgtEl>
                                      </p:cBhvr>
                                    </p:animEffect>
                                  </p:childTnLst>
                                </p:cTn>
                              </p:par>
                              <p:par>
                                <p:cTn id="20" presetID="10" presetClass="entr" presetSubtype="0" fill="hold" nodeType="withEffect">
                                  <p:stCondLst>
                                    <p:cond delay="0"/>
                                  </p:stCondLst>
                                  <p:childTnLst>
                                    <p:set>
                                      <p:cBhvr>
                                        <p:cTn id="21" dur="1" fill="hold">
                                          <p:stCondLst>
                                            <p:cond delay="0"/>
                                          </p:stCondLst>
                                        </p:cTn>
                                        <p:tgtEl>
                                          <p:spTgt spid="15"/>
                                        </p:tgtEl>
                                        <p:attrNameLst>
                                          <p:attrName>style.visibility</p:attrName>
                                        </p:attrNameLst>
                                      </p:cBhvr>
                                      <p:to>
                                        <p:strVal val="visible"/>
                                      </p:to>
                                    </p:set>
                                    <p:animEffect transition="in" filter="fade">
                                      <p:cBhvr>
                                        <p:cTn id="22" dur="500"/>
                                        <p:tgtEl>
                                          <p:spTgt spid="15"/>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16"/>
                                        </p:tgtEl>
                                        <p:attrNameLst>
                                          <p:attrName>style.visibility</p:attrName>
                                        </p:attrNameLst>
                                      </p:cBhvr>
                                      <p:to>
                                        <p:strVal val="visible"/>
                                      </p:to>
                                    </p:set>
                                    <p:animEffect transition="in" filter="fade">
                                      <p:cBhvr>
                                        <p:cTn id="25"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animBg="1"/>
      <p:bldP spid="12" grpId="0" animBg="1"/>
      <p:bldP spid="14" grpId="0" animBg="1"/>
      <p:bldP spid="16" grpId="0"/>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8 CuadroTexto"/>
          <p:cNvSpPr txBox="1"/>
          <p:nvPr/>
        </p:nvSpPr>
        <p:spPr>
          <a:xfrm>
            <a:off x="1289344" y="202462"/>
            <a:ext cx="2273888" cy="400110"/>
          </a:xfrm>
          <a:prstGeom prst="rect">
            <a:avLst/>
          </a:prstGeom>
          <a:noFill/>
          <a:ln w="25400">
            <a:solidFill>
              <a:srgbClr val="152B48"/>
            </a:solidFill>
          </a:ln>
        </p:spPr>
        <p:txBody>
          <a:bodyPr wrap="square" rtlCol="0">
            <a:spAutoFit/>
          </a:bodyPr>
          <a:lstStyle/>
          <a:p>
            <a:pPr algn="ctr"/>
            <a:r>
              <a:rPr lang="es-CO" sz="2000" dirty="0">
                <a:solidFill>
                  <a:srgbClr val="152B48"/>
                </a:solidFill>
                <a:latin typeface="Montserrat" pitchFamily="2" charset="77"/>
              </a:rPr>
              <a:t>Posición</a:t>
            </a:r>
          </a:p>
        </p:txBody>
      </p:sp>
      <p:sp>
        <p:nvSpPr>
          <p:cNvPr id="6" name="9 CuadroTexto"/>
          <p:cNvSpPr txBox="1"/>
          <p:nvPr/>
        </p:nvSpPr>
        <p:spPr>
          <a:xfrm>
            <a:off x="1289344" y="926383"/>
            <a:ext cx="2273888" cy="400110"/>
          </a:xfrm>
          <a:prstGeom prst="rect">
            <a:avLst/>
          </a:prstGeom>
          <a:noFill/>
          <a:ln w="25400">
            <a:solidFill>
              <a:srgbClr val="152B48"/>
            </a:solidFill>
          </a:ln>
        </p:spPr>
        <p:txBody>
          <a:bodyPr wrap="square" rtlCol="0">
            <a:spAutoFit/>
          </a:bodyPr>
          <a:lstStyle/>
          <a:p>
            <a:pPr algn="ctr"/>
            <a:r>
              <a:rPr lang="es-CO" sz="2000" dirty="0">
                <a:solidFill>
                  <a:srgbClr val="152B48"/>
                </a:solidFill>
                <a:latin typeface="Montserrat" pitchFamily="2" charset="77"/>
              </a:rPr>
              <a:t>LEV</a:t>
            </a:r>
          </a:p>
        </p:txBody>
      </p:sp>
      <p:sp>
        <p:nvSpPr>
          <p:cNvPr id="7" name="10 CuadroTexto"/>
          <p:cNvSpPr txBox="1"/>
          <p:nvPr/>
        </p:nvSpPr>
        <p:spPr>
          <a:xfrm>
            <a:off x="1289344" y="1669375"/>
            <a:ext cx="2273888" cy="400110"/>
          </a:xfrm>
          <a:prstGeom prst="rect">
            <a:avLst/>
          </a:prstGeom>
          <a:noFill/>
          <a:ln w="25400">
            <a:solidFill>
              <a:srgbClr val="152B48"/>
            </a:solidFill>
          </a:ln>
        </p:spPr>
        <p:txBody>
          <a:bodyPr wrap="square" rtlCol="0">
            <a:spAutoFit/>
          </a:bodyPr>
          <a:lstStyle/>
          <a:p>
            <a:pPr algn="ctr"/>
            <a:r>
              <a:rPr lang="es-CO" sz="2000" dirty="0">
                <a:solidFill>
                  <a:srgbClr val="152B48"/>
                </a:solidFill>
                <a:latin typeface="Montserrat" pitchFamily="2" charset="77"/>
              </a:rPr>
              <a:t>Oxígeno</a:t>
            </a:r>
          </a:p>
        </p:txBody>
      </p:sp>
      <p:sp>
        <p:nvSpPr>
          <p:cNvPr id="8" name="11 CuadroTexto"/>
          <p:cNvSpPr txBox="1"/>
          <p:nvPr/>
        </p:nvSpPr>
        <p:spPr>
          <a:xfrm>
            <a:off x="1289344" y="2450446"/>
            <a:ext cx="2273888" cy="400110"/>
          </a:xfrm>
          <a:prstGeom prst="rect">
            <a:avLst/>
          </a:prstGeom>
          <a:noFill/>
          <a:ln w="25400">
            <a:solidFill>
              <a:srgbClr val="00AAA7"/>
            </a:solidFill>
          </a:ln>
        </p:spPr>
        <p:txBody>
          <a:bodyPr wrap="square" rtlCol="0">
            <a:spAutoFit/>
          </a:bodyPr>
          <a:lstStyle/>
          <a:p>
            <a:pPr algn="ctr"/>
            <a:r>
              <a:rPr lang="es-CO" sz="2000" dirty="0">
                <a:solidFill>
                  <a:srgbClr val="152B48"/>
                </a:solidFill>
                <a:latin typeface="Montserrat" pitchFamily="2" charset="77"/>
              </a:rPr>
              <a:t>Uterotónicos</a:t>
            </a:r>
          </a:p>
        </p:txBody>
      </p:sp>
      <p:sp>
        <p:nvSpPr>
          <p:cNvPr id="9" name="12 CuadroTexto"/>
          <p:cNvSpPr txBox="1"/>
          <p:nvPr/>
        </p:nvSpPr>
        <p:spPr>
          <a:xfrm>
            <a:off x="1289344" y="3251571"/>
            <a:ext cx="2273888" cy="400110"/>
          </a:xfrm>
          <a:prstGeom prst="rect">
            <a:avLst/>
          </a:prstGeom>
          <a:noFill/>
          <a:ln w="25400">
            <a:solidFill>
              <a:srgbClr val="152B48"/>
            </a:solidFill>
          </a:ln>
        </p:spPr>
        <p:txBody>
          <a:bodyPr wrap="square" rtlCol="0">
            <a:spAutoFit/>
          </a:bodyPr>
          <a:lstStyle/>
          <a:p>
            <a:pPr algn="ctr"/>
            <a:r>
              <a:rPr lang="es-CO" sz="2000" dirty="0">
                <a:solidFill>
                  <a:srgbClr val="152B48"/>
                </a:solidFill>
                <a:latin typeface="Montserrat" pitchFamily="2" charset="77"/>
              </a:rPr>
              <a:t>Epidural</a:t>
            </a:r>
          </a:p>
        </p:txBody>
      </p:sp>
      <p:sp>
        <p:nvSpPr>
          <p:cNvPr id="10" name="13 CuadroTexto"/>
          <p:cNvSpPr txBox="1"/>
          <p:nvPr/>
        </p:nvSpPr>
        <p:spPr>
          <a:xfrm>
            <a:off x="854519" y="148230"/>
            <a:ext cx="457200" cy="430887"/>
          </a:xfrm>
          <a:prstGeom prst="rect">
            <a:avLst/>
          </a:prstGeom>
          <a:noFill/>
        </p:spPr>
        <p:txBody>
          <a:bodyPr wrap="square" rtlCol="0">
            <a:spAutoFit/>
          </a:bodyPr>
          <a:lstStyle/>
          <a:p>
            <a:r>
              <a:rPr lang="es-CO" sz="2200" b="1" dirty="0">
                <a:solidFill>
                  <a:srgbClr val="152B48"/>
                </a:solidFill>
              </a:rPr>
              <a:t>1.</a:t>
            </a:r>
          </a:p>
        </p:txBody>
      </p:sp>
      <p:sp>
        <p:nvSpPr>
          <p:cNvPr id="11" name="14 CuadroTexto"/>
          <p:cNvSpPr txBox="1"/>
          <p:nvPr/>
        </p:nvSpPr>
        <p:spPr>
          <a:xfrm>
            <a:off x="851194" y="891201"/>
            <a:ext cx="457200" cy="430887"/>
          </a:xfrm>
          <a:prstGeom prst="rect">
            <a:avLst/>
          </a:prstGeom>
          <a:noFill/>
        </p:spPr>
        <p:txBody>
          <a:bodyPr wrap="square" rtlCol="0">
            <a:spAutoFit/>
          </a:bodyPr>
          <a:lstStyle/>
          <a:p>
            <a:r>
              <a:rPr lang="es-CO" sz="2200" b="1" dirty="0">
                <a:solidFill>
                  <a:srgbClr val="152B48"/>
                </a:solidFill>
              </a:rPr>
              <a:t>2.</a:t>
            </a:r>
          </a:p>
        </p:txBody>
      </p:sp>
      <p:sp>
        <p:nvSpPr>
          <p:cNvPr id="12" name="15 CuadroTexto"/>
          <p:cNvSpPr txBox="1"/>
          <p:nvPr/>
        </p:nvSpPr>
        <p:spPr>
          <a:xfrm>
            <a:off x="851194" y="1653201"/>
            <a:ext cx="457200" cy="430887"/>
          </a:xfrm>
          <a:prstGeom prst="rect">
            <a:avLst/>
          </a:prstGeom>
          <a:noFill/>
        </p:spPr>
        <p:txBody>
          <a:bodyPr wrap="square" rtlCol="0">
            <a:spAutoFit/>
          </a:bodyPr>
          <a:lstStyle/>
          <a:p>
            <a:r>
              <a:rPr lang="es-CO" sz="2200" b="1" dirty="0">
                <a:solidFill>
                  <a:srgbClr val="152B48"/>
                </a:solidFill>
              </a:rPr>
              <a:t>3.</a:t>
            </a:r>
          </a:p>
        </p:txBody>
      </p:sp>
      <p:sp>
        <p:nvSpPr>
          <p:cNvPr id="13" name="16 CuadroTexto"/>
          <p:cNvSpPr txBox="1"/>
          <p:nvPr/>
        </p:nvSpPr>
        <p:spPr>
          <a:xfrm>
            <a:off x="838200" y="2416289"/>
            <a:ext cx="457200" cy="430887"/>
          </a:xfrm>
          <a:prstGeom prst="rect">
            <a:avLst/>
          </a:prstGeom>
          <a:noFill/>
        </p:spPr>
        <p:txBody>
          <a:bodyPr wrap="square" rtlCol="0">
            <a:spAutoFit/>
          </a:bodyPr>
          <a:lstStyle/>
          <a:p>
            <a:r>
              <a:rPr lang="es-CO" sz="2200" b="1" dirty="0">
                <a:solidFill>
                  <a:srgbClr val="152B48"/>
                </a:solidFill>
              </a:rPr>
              <a:t>4.</a:t>
            </a:r>
          </a:p>
        </p:txBody>
      </p:sp>
      <p:sp>
        <p:nvSpPr>
          <p:cNvPr id="14" name="17 CuadroTexto"/>
          <p:cNvSpPr txBox="1"/>
          <p:nvPr/>
        </p:nvSpPr>
        <p:spPr>
          <a:xfrm>
            <a:off x="838200" y="3235439"/>
            <a:ext cx="457200" cy="430887"/>
          </a:xfrm>
          <a:prstGeom prst="rect">
            <a:avLst/>
          </a:prstGeom>
          <a:noFill/>
        </p:spPr>
        <p:txBody>
          <a:bodyPr wrap="square" rtlCol="0">
            <a:spAutoFit/>
          </a:bodyPr>
          <a:lstStyle/>
          <a:p>
            <a:r>
              <a:rPr lang="es-CO" sz="2200" b="1" dirty="0">
                <a:solidFill>
                  <a:srgbClr val="152B48"/>
                </a:solidFill>
              </a:rPr>
              <a:t>5.</a:t>
            </a:r>
          </a:p>
        </p:txBody>
      </p:sp>
      <p:sp>
        <p:nvSpPr>
          <p:cNvPr id="15" name="18 CuadroTexto"/>
          <p:cNvSpPr txBox="1"/>
          <p:nvPr/>
        </p:nvSpPr>
        <p:spPr>
          <a:xfrm>
            <a:off x="4178083" y="804932"/>
            <a:ext cx="2296188" cy="400110"/>
          </a:xfrm>
          <a:prstGeom prst="rect">
            <a:avLst/>
          </a:prstGeom>
          <a:noFill/>
          <a:ln w="25400">
            <a:solidFill>
              <a:srgbClr val="00AAA7"/>
            </a:solidFill>
            <a:prstDash val="sysDash"/>
          </a:ln>
        </p:spPr>
        <p:txBody>
          <a:bodyPr wrap="square" rtlCol="0">
            <a:spAutoFit/>
          </a:bodyPr>
          <a:lstStyle/>
          <a:p>
            <a:pPr algn="ctr"/>
            <a:r>
              <a:rPr lang="es-ES_tradnl" sz="2000" dirty="0">
                <a:solidFill>
                  <a:srgbClr val="152B48"/>
                </a:solidFill>
                <a:latin typeface="Montserrat" pitchFamily="2" charset="77"/>
              </a:rPr>
              <a:t>Suspenderlos.</a:t>
            </a:r>
          </a:p>
        </p:txBody>
      </p:sp>
      <p:sp>
        <p:nvSpPr>
          <p:cNvPr id="16" name="19 CuadroTexto"/>
          <p:cNvSpPr txBox="1"/>
          <p:nvPr/>
        </p:nvSpPr>
        <p:spPr>
          <a:xfrm>
            <a:off x="4197133" y="1547711"/>
            <a:ext cx="2296188" cy="707886"/>
          </a:xfrm>
          <a:prstGeom prst="rect">
            <a:avLst/>
          </a:prstGeom>
          <a:noFill/>
          <a:ln w="25400">
            <a:solidFill>
              <a:srgbClr val="00AAA7"/>
            </a:solidFill>
            <a:prstDash val="sysDash"/>
          </a:ln>
        </p:spPr>
        <p:txBody>
          <a:bodyPr wrap="square" rtlCol="0">
            <a:spAutoFit/>
          </a:bodyPr>
          <a:lstStyle/>
          <a:p>
            <a:pPr algn="ctr"/>
            <a:r>
              <a:rPr lang="es-ES_tradnl" sz="2000" dirty="0">
                <a:solidFill>
                  <a:srgbClr val="152B48"/>
                </a:solidFill>
                <a:latin typeface="Montserrat" pitchFamily="2" charset="77"/>
              </a:rPr>
              <a:t>Evaluar contexto.</a:t>
            </a:r>
          </a:p>
        </p:txBody>
      </p:sp>
      <p:sp>
        <p:nvSpPr>
          <p:cNvPr id="17" name="20 CuadroTexto"/>
          <p:cNvSpPr txBox="1"/>
          <p:nvPr/>
        </p:nvSpPr>
        <p:spPr>
          <a:xfrm>
            <a:off x="4197133" y="2466932"/>
            <a:ext cx="2296188" cy="400110"/>
          </a:xfrm>
          <a:prstGeom prst="rect">
            <a:avLst/>
          </a:prstGeom>
          <a:noFill/>
          <a:ln w="25400">
            <a:solidFill>
              <a:srgbClr val="00AAA7"/>
            </a:solidFill>
            <a:prstDash val="sysDash"/>
          </a:ln>
        </p:spPr>
        <p:txBody>
          <a:bodyPr wrap="square" rtlCol="0">
            <a:spAutoFit/>
          </a:bodyPr>
          <a:lstStyle/>
          <a:p>
            <a:pPr algn="ctr"/>
            <a:r>
              <a:rPr lang="es-ES_tradnl" sz="2000" dirty="0">
                <a:solidFill>
                  <a:srgbClr val="152B48"/>
                </a:solidFill>
                <a:latin typeface="Montserrat" pitchFamily="2" charset="77"/>
              </a:rPr>
              <a:t>¿</a:t>
            </a:r>
            <a:r>
              <a:rPr lang="es-ES_tradnl" sz="2000" dirty="0" err="1">
                <a:solidFill>
                  <a:srgbClr val="152B48"/>
                </a:solidFill>
                <a:latin typeface="Montserrat" pitchFamily="2" charset="77"/>
              </a:rPr>
              <a:t>Tocólisis</a:t>
            </a:r>
            <a:r>
              <a:rPr lang="es-ES_tradnl" sz="2000" dirty="0">
                <a:solidFill>
                  <a:srgbClr val="152B48"/>
                </a:solidFill>
                <a:latin typeface="Montserrat" pitchFamily="2" charset="77"/>
              </a:rPr>
              <a:t>?</a:t>
            </a:r>
          </a:p>
        </p:txBody>
      </p:sp>
      <p:sp>
        <p:nvSpPr>
          <p:cNvPr id="18" name="21 CuadroTexto"/>
          <p:cNvSpPr txBox="1"/>
          <p:nvPr/>
        </p:nvSpPr>
        <p:spPr>
          <a:xfrm>
            <a:off x="5379813" y="3510164"/>
            <a:ext cx="2296188" cy="400110"/>
          </a:xfrm>
          <a:prstGeom prst="rect">
            <a:avLst/>
          </a:prstGeom>
          <a:noFill/>
          <a:ln w="25400">
            <a:solidFill>
              <a:srgbClr val="00AAA7"/>
            </a:solidFill>
            <a:prstDash val="sysDash"/>
          </a:ln>
        </p:spPr>
        <p:txBody>
          <a:bodyPr wrap="square" rtlCol="0">
            <a:spAutoFit/>
          </a:bodyPr>
          <a:lstStyle/>
          <a:p>
            <a:pPr algn="ctr"/>
            <a:r>
              <a:rPr lang="es-ES_tradnl" sz="2000" dirty="0" err="1">
                <a:solidFill>
                  <a:srgbClr val="152B48"/>
                </a:solidFill>
                <a:latin typeface="Montserrat" pitchFamily="2" charset="77"/>
              </a:rPr>
              <a:t>Terbutalina</a:t>
            </a:r>
            <a:r>
              <a:rPr lang="es-ES_tradnl" sz="2000" dirty="0">
                <a:solidFill>
                  <a:srgbClr val="152B48"/>
                </a:solidFill>
                <a:latin typeface="Montserrat" pitchFamily="2" charset="77"/>
              </a:rPr>
              <a:t>.</a:t>
            </a:r>
          </a:p>
        </p:txBody>
      </p:sp>
      <p:cxnSp>
        <p:nvCxnSpPr>
          <p:cNvPr id="19" name="7 Conector recto"/>
          <p:cNvCxnSpPr>
            <a:stCxn id="8" idx="3"/>
            <a:endCxn id="15" idx="1"/>
          </p:cNvCxnSpPr>
          <p:nvPr/>
        </p:nvCxnSpPr>
        <p:spPr>
          <a:xfrm flipV="1">
            <a:off x="3563232" y="1004987"/>
            <a:ext cx="614851" cy="1645514"/>
          </a:xfrm>
          <a:prstGeom prst="line">
            <a:avLst/>
          </a:prstGeom>
          <a:ln>
            <a:solidFill>
              <a:srgbClr val="00AAA7"/>
            </a:solidFill>
          </a:ln>
        </p:spPr>
        <p:style>
          <a:lnRef idx="1">
            <a:schemeClr val="accent1"/>
          </a:lnRef>
          <a:fillRef idx="0">
            <a:schemeClr val="accent1"/>
          </a:fillRef>
          <a:effectRef idx="0">
            <a:schemeClr val="accent1"/>
          </a:effectRef>
          <a:fontRef idx="minor">
            <a:schemeClr val="tx1"/>
          </a:fontRef>
        </p:style>
      </p:cxnSp>
      <p:cxnSp>
        <p:nvCxnSpPr>
          <p:cNvPr id="20" name="23 Conector recto"/>
          <p:cNvCxnSpPr>
            <a:stCxn id="8" idx="3"/>
            <a:endCxn id="16" idx="1"/>
          </p:cNvCxnSpPr>
          <p:nvPr/>
        </p:nvCxnSpPr>
        <p:spPr>
          <a:xfrm flipV="1">
            <a:off x="3563232" y="1901654"/>
            <a:ext cx="633901" cy="748847"/>
          </a:xfrm>
          <a:prstGeom prst="line">
            <a:avLst/>
          </a:prstGeom>
          <a:ln>
            <a:solidFill>
              <a:srgbClr val="00AAA7"/>
            </a:solidFill>
          </a:ln>
        </p:spPr>
        <p:style>
          <a:lnRef idx="1">
            <a:schemeClr val="accent1"/>
          </a:lnRef>
          <a:fillRef idx="0">
            <a:schemeClr val="accent1"/>
          </a:fillRef>
          <a:effectRef idx="0">
            <a:schemeClr val="accent1"/>
          </a:effectRef>
          <a:fontRef idx="minor">
            <a:schemeClr val="tx1"/>
          </a:fontRef>
        </p:style>
      </p:cxnSp>
      <p:cxnSp>
        <p:nvCxnSpPr>
          <p:cNvPr id="21" name="25 Conector recto"/>
          <p:cNvCxnSpPr>
            <a:stCxn id="8" idx="3"/>
            <a:endCxn id="17" idx="1"/>
          </p:cNvCxnSpPr>
          <p:nvPr/>
        </p:nvCxnSpPr>
        <p:spPr>
          <a:xfrm>
            <a:off x="3563232" y="2650501"/>
            <a:ext cx="633901" cy="16486"/>
          </a:xfrm>
          <a:prstGeom prst="line">
            <a:avLst/>
          </a:prstGeom>
          <a:ln>
            <a:solidFill>
              <a:srgbClr val="00AAA7"/>
            </a:solidFill>
          </a:ln>
        </p:spPr>
        <p:style>
          <a:lnRef idx="1">
            <a:schemeClr val="accent1"/>
          </a:lnRef>
          <a:fillRef idx="0">
            <a:schemeClr val="accent1"/>
          </a:fillRef>
          <a:effectRef idx="0">
            <a:schemeClr val="accent1"/>
          </a:effectRef>
          <a:fontRef idx="minor">
            <a:schemeClr val="tx1"/>
          </a:fontRef>
        </p:style>
      </p:cxnSp>
      <p:cxnSp>
        <p:nvCxnSpPr>
          <p:cNvPr id="22" name="28 Conector recto"/>
          <p:cNvCxnSpPr>
            <a:stCxn id="17" idx="2"/>
          </p:cNvCxnSpPr>
          <p:nvPr/>
        </p:nvCxnSpPr>
        <p:spPr>
          <a:xfrm>
            <a:off x="5345227" y="2867042"/>
            <a:ext cx="244161" cy="658968"/>
          </a:xfrm>
          <a:prstGeom prst="line">
            <a:avLst/>
          </a:prstGeom>
          <a:ln>
            <a:solidFill>
              <a:srgbClr val="00AAA7"/>
            </a:solidFill>
          </a:ln>
        </p:spPr>
        <p:style>
          <a:lnRef idx="1">
            <a:schemeClr val="accent1"/>
          </a:lnRef>
          <a:fillRef idx="0">
            <a:schemeClr val="accent1"/>
          </a:fillRef>
          <a:effectRef idx="0">
            <a:schemeClr val="accent1"/>
          </a:effectRef>
          <a:fontRef idx="minor">
            <a:schemeClr val="tx1"/>
          </a:fontRef>
        </p:style>
      </p:cxnSp>
      <p:pic>
        <p:nvPicPr>
          <p:cNvPr id="23" name="Picture 2"/>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8013919" y="1901654"/>
            <a:ext cx="3765910" cy="3666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7734273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fade">
                                      <p:cBhvr>
                                        <p:cTn id="7" dur="500"/>
                                        <p:tgtEl>
                                          <p:spTgt spid="15"/>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6"/>
                                        </p:tgtEl>
                                        <p:attrNameLst>
                                          <p:attrName>style.visibility</p:attrName>
                                        </p:attrNameLst>
                                      </p:cBhvr>
                                      <p:to>
                                        <p:strVal val="visible"/>
                                      </p:to>
                                    </p:set>
                                    <p:animEffect transition="in" filter="fade">
                                      <p:cBhvr>
                                        <p:cTn id="10" dur="500"/>
                                        <p:tgtEl>
                                          <p:spTgt spid="16"/>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7"/>
                                        </p:tgtEl>
                                        <p:attrNameLst>
                                          <p:attrName>style.visibility</p:attrName>
                                        </p:attrNameLst>
                                      </p:cBhvr>
                                      <p:to>
                                        <p:strVal val="visible"/>
                                      </p:to>
                                    </p:set>
                                    <p:animEffect transition="in" filter="fade">
                                      <p:cBhvr>
                                        <p:cTn id="13" dur="500"/>
                                        <p:tgtEl>
                                          <p:spTgt spid="17"/>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18"/>
                                        </p:tgtEl>
                                        <p:attrNameLst>
                                          <p:attrName>style.visibility</p:attrName>
                                        </p:attrNameLst>
                                      </p:cBhvr>
                                      <p:to>
                                        <p:strVal val="visible"/>
                                      </p:to>
                                    </p:set>
                                    <p:animEffect transition="in" filter="fade">
                                      <p:cBhvr>
                                        <p:cTn id="16" dur="500"/>
                                        <p:tgtEl>
                                          <p:spTgt spid="18"/>
                                        </p:tgtEl>
                                      </p:cBhvr>
                                    </p:animEffect>
                                  </p:childTnLst>
                                </p:cTn>
                              </p:par>
                              <p:par>
                                <p:cTn id="17" presetID="10" presetClass="entr" presetSubtype="0" fill="hold" nodeType="withEffect">
                                  <p:stCondLst>
                                    <p:cond delay="0"/>
                                  </p:stCondLst>
                                  <p:childTnLst>
                                    <p:set>
                                      <p:cBhvr>
                                        <p:cTn id="18" dur="1" fill="hold">
                                          <p:stCondLst>
                                            <p:cond delay="0"/>
                                          </p:stCondLst>
                                        </p:cTn>
                                        <p:tgtEl>
                                          <p:spTgt spid="19"/>
                                        </p:tgtEl>
                                        <p:attrNameLst>
                                          <p:attrName>style.visibility</p:attrName>
                                        </p:attrNameLst>
                                      </p:cBhvr>
                                      <p:to>
                                        <p:strVal val="visible"/>
                                      </p:to>
                                    </p:set>
                                    <p:animEffect transition="in" filter="fade">
                                      <p:cBhvr>
                                        <p:cTn id="19" dur="500"/>
                                        <p:tgtEl>
                                          <p:spTgt spid="19"/>
                                        </p:tgtEl>
                                      </p:cBhvr>
                                    </p:animEffect>
                                  </p:childTnLst>
                                </p:cTn>
                              </p:par>
                              <p:par>
                                <p:cTn id="20" presetID="10" presetClass="entr" presetSubtype="0" fill="hold" nodeType="withEffect">
                                  <p:stCondLst>
                                    <p:cond delay="0"/>
                                  </p:stCondLst>
                                  <p:childTnLst>
                                    <p:set>
                                      <p:cBhvr>
                                        <p:cTn id="21" dur="1" fill="hold">
                                          <p:stCondLst>
                                            <p:cond delay="0"/>
                                          </p:stCondLst>
                                        </p:cTn>
                                        <p:tgtEl>
                                          <p:spTgt spid="20"/>
                                        </p:tgtEl>
                                        <p:attrNameLst>
                                          <p:attrName>style.visibility</p:attrName>
                                        </p:attrNameLst>
                                      </p:cBhvr>
                                      <p:to>
                                        <p:strVal val="visible"/>
                                      </p:to>
                                    </p:set>
                                    <p:animEffect transition="in" filter="fade">
                                      <p:cBhvr>
                                        <p:cTn id="22" dur="500"/>
                                        <p:tgtEl>
                                          <p:spTgt spid="20"/>
                                        </p:tgtEl>
                                      </p:cBhvr>
                                    </p:animEffect>
                                  </p:childTnLst>
                                </p:cTn>
                              </p:par>
                              <p:par>
                                <p:cTn id="23" presetID="10" presetClass="entr" presetSubtype="0" fill="hold" nodeType="withEffect">
                                  <p:stCondLst>
                                    <p:cond delay="0"/>
                                  </p:stCondLst>
                                  <p:childTnLst>
                                    <p:set>
                                      <p:cBhvr>
                                        <p:cTn id="24" dur="1" fill="hold">
                                          <p:stCondLst>
                                            <p:cond delay="0"/>
                                          </p:stCondLst>
                                        </p:cTn>
                                        <p:tgtEl>
                                          <p:spTgt spid="21"/>
                                        </p:tgtEl>
                                        <p:attrNameLst>
                                          <p:attrName>style.visibility</p:attrName>
                                        </p:attrNameLst>
                                      </p:cBhvr>
                                      <p:to>
                                        <p:strVal val="visible"/>
                                      </p:to>
                                    </p:set>
                                    <p:animEffect transition="in" filter="fade">
                                      <p:cBhvr>
                                        <p:cTn id="25" dur="500"/>
                                        <p:tgtEl>
                                          <p:spTgt spid="21"/>
                                        </p:tgtEl>
                                      </p:cBhvr>
                                    </p:animEffect>
                                  </p:childTnLst>
                                </p:cTn>
                              </p:par>
                              <p:par>
                                <p:cTn id="26" presetID="10" presetClass="entr" presetSubtype="0" fill="hold" nodeType="withEffect">
                                  <p:stCondLst>
                                    <p:cond delay="0"/>
                                  </p:stCondLst>
                                  <p:childTnLst>
                                    <p:set>
                                      <p:cBhvr>
                                        <p:cTn id="27" dur="1" fill="hold">
                                          <p:stCondLst>
                                            <p:cond delay="0"/>
                                          </p:stCondLst>
                                        </p:cTn>
                                        <p:tgtEl>
                                          <p:spTgt spid="22"/>
                                        </p:tgtEl>
                                        <p:attrNameLst>
                                          <p:attrName>style.visibility</p:attrName>
                                        </p:attrNameLst>
                                      </p:cBhvr>
                                      <p:to>
                                        <p:strVal val="visible"/>
                                      </p:to>
                                    </p:set>
                                    <p:animEffect transition="in" filter="fade">
                                      <p:cBhvr>
                                        <p:cTn id="28" dur="500"/>
                                        <p:tgtEl>
                                          <p:spTgt spid="22"/>
                                        </p:tgtEl>
                                      </p:cBhvr>
                                    </p:animEffect>
                                  </p:childTnLst>
                                </p:cTn>
                              </p:par>
                              <p:par>
                                <p:cTn id="29" presetID="10" presetClass="entr" presetSubtype="0" fill="hold" nodeType="withEffect">
                                  <p:stCondLst>
                                    <p:cond delay="0"/>
                                  </p:stCondLst>
                                  <p:childTnLst>
                                    <p:set>
                                      <p:cBhvr>
                                        <p:cTn id="30" dur="1" fill="hold">
                                          <p:stCondLst>
                                            <p:cond delay="0"/>
                                          </p:stCondLst>
                                        </p:cTn>
                                        <p:tgtEl>
                                          <p:spTgt spid="23"/>
                                        </p:tgtEl>
                                        <p:attrNameLst>
                                          <p:attrName>style.visibility</p:attrName>
                                        </p:attrNameLst>
                                      </p:cBhvr>
                                      <p:to>
                                        <p:strVal val="visible"/>
                                      </p:to>
                                    </p:set>
                                    <p:animEffect transition="in" filter="fade">
                                      <p:cBhvr>
                                        <p:cTn id="31"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16" grpId="0" animBg="1"/>
      <p:bldP spid="17" grpId="0" animBg="1"/>
      <p:bldP spid="18" grpId="0" animBg="1"/>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8 CuadroTexto"/>
          <p:cNvSpPr txBox="1"/>
          <p:nvPr/>
        </p:nvSpPr>
        <p:spPr>
          <a:xfrm>
            <a:off x="1777024" y="365125"/>
            <a:ext cx="2273888" cy="400110"/>
          </a:xfrm>
          <a:prstGeom prst="rect">
            <a:avLst/>
          </a:prstGeom>
          <a:noFill/>
          <a:ln w="25400">
            <a:solidFill>
              <a:srgbClr val="152B48"/>
            </a:solidFill>
          </a:ln>
        </p:spPr>
        <p:txBody>
          <a:bodyPr wrap="square" rtlCol="0">
            <a:spAutoFit/>
          </a:bodyPr>
          <a:lstStyle/>
          <a:p>
            <a:pPr algn="ctr"/>
            <a:r>
              <a:rPr lang="es-CO" sz="2000" dirty="0">
                <a:solidFill>
                  <a:srgbClr val="152B48"/>
                </a:solidFill>
                <a:latin typeface="Montserrat" pitchFamily="2" charset="77"/>
              </a:rPr>
              <a:t>Posición</a:t>
            </a:r>
          </a:p>
        </p:txBody>
      </p:sp>
      <p:sp>
        <p:nvSpPr>
          <p:cNvPr id="23" name="9 CuadroTexto"/>
          <p:cNvSpPr txBox="1"/>
          <p:nvPr/>
        </p:nvSpPr>
        <p:spPr>
          <a:xfrm>
            <a:off x="1777024" y="1089046"/>
            <a:ext cx="2273888" cy="400110"/>
          </a:xfrm>
          <a:prstGeom prst="rect">
            <a:avLst/>
          </a:prstGeom>
          <a:noFill/>
          <a:ln w="25400">
            <a:solidFill>
              <a:srgbClr val="152B48"/>
            </a:solidFill>
          </a:ln>
        </p:spPr>
        <p:txBody>
          <a:bodyPr wrap="square" rtlCol="0">
            <a:spAutoFit/>
          </a:bodyPr>
          <a:lstStyle/>
          <a:p>
            <a:pPr algn="ctr"/>
            <a:r>
              <a:rPr lang="es-CO" sz="2000" dirty="0">
                <a:solidFill>
                  <a:srgbClr val="152B48"/>
                </a:solidFill>
                <a:latin typeface="Montserrat" pitchFamily="2" charset="77"/>
              </a:rPr>
              <a:t>LEV</a:t>
            </a:r>
          </a:p>
        </p:txBody>
      </p:sp>
      <p:sp>
        <p:nvSpPr>
          <p:cNvPr id="24" name="10 CuadroTexto"/>
          <p:cNvSpPr txBox="1"/>
          <p:nvPr/>
        </p:nvSpPr>
        <p:spPr>
          <a:xfrm>
            <a:off x="1777024" y="1832038"/>
            <a:ext cx="2273888" cy="400110"/>
          </a:xfrm>
          <a:prstGeom prst="rect">
            <a:avLst/>
          </a:prstGeom>
          <a:noFill/>
          <a:ln w="25400">
            <a:solidFill>
              <a:srgbClr val="152B48"/>
            </a:solidFill>
          </a:ln>
        </p:spPr>
        <p:txBody>
          <a:bodyPr wrap="square" rtlCol="0">
            <a:spAutoFit/>
          </a:bodyPr>
          <a:lstStyle/>
          <a:p>
            <a:pPr algn="ctr"/>
            <a:r>
              <a:rPr lang="es-CO" sz="2000" dirty="0">
                <a:solidFill>
                  <a:srgbClr val="152B48"/>
                </a:solidFill>
                <a:latin typeface="Montserrat" pitchFamily="2" charset="77"/>
              </a:rPr>
              <a:t>Oxígeno</a:t>
            </a:r>
          </a:p>
        </p:txBody>
      </p:sp>
      <p:sp>
        <p:nvSpPr>
          <p:cNvPr id="25" name="11 CuadroTexto"/>
          <p:cNvSpPr txBox="1"/>
          <p:nvPr/>
        </p:nvSpPr>
        <p:spPr>
          <a:xfrm>
            <a:off x="1777024" y="2547793"/>
            <a:ext cx="2273888" cy="400110"/>
          </a:xfrm>
          <a:prstGeom prst="rect">
            <a:avLst/>
          </a:prstGeom>
          <a:noFill/>
          <a:ln w="25400">
            <a:solidFill>
              <a:srgbClr val="152B48"/>
            </a:solidFill>
          </a:ln>
        </p:spPr>
        <p:txBody>
          <a:bodyPr wrap="square" rtlCol="0">
            <a:spAutoFit/>
          </a:bodyPr>
          <a:lstStyle/>
          <a:p>
            <a:pPr algn="ctr"/>
            <a:r>
              <a:rPr lang="es-CO" sz="2000" dirty="0">
                <a:solidFill>
                  <a:srgbClr val="152B48"/>
                </a:solidFill>
                <a:latin typeface="Montserrat" pitchFamily="2" charset="77"/>
              </a:rPr>
              <a:t>Uterotónicos</a:t>
            </a:r>
          </a:p>
        </p:txBody>
      </p:sp>
      <p:sp>
        <p:nvSpPr>
          <p:cNvPr id="26" name="12 CuadroTexto"/>
          <p:cNvSpPr txBox="1"/>
          <p:nvPr/>
        </p:nvSpPr>
        <p:spPr>
          <a:xfrm>
            <a:off x="1777024" y="3234615"/>
            <a:ext cx="2273888" cy="400110"/>
          </a:xfrm>
          <a:prstGeom prst="rect">
            <a:avLst/>
          </a:prstGeom>
          <a:noFill/>
          <a:ln w="25400">
            <a:solidFill>
              <a:srgbClr val="00AAA7"/>
            </a:solidFill>
          </a:ln>
        </p:spPr>
        <p:txBody>
          <a:bodyPr wrap="square" rtlCol="0">
            <a:spAutoFit/>
          </a:bodyPr>
          <a:lstStyle/>
          <a:p>
            <a:pPr algn="ctr"/>
            <a:r>
              <a:rPr lang="es-CO" sz="2000" dirty="0">
                <a:latin typeface="Montserrat" pitchFamily="2" charset="77"/>
              </a:rPr>
              <a:t>Epidural</a:t>
            </a:r>
          </a:p>
        </p:txBody>
      </p:sp>
      <p:sp>
        <p:nvSpPr>
          <p:cNvPr id="27" name="13 CuadroTexto"/>
          <p:cNvSpPr txBox="1"/>
          <p:nvPr/>
        </p:nvSpPr>
        <p:spPr>
          <a:xfrm>
            <a:off x="1342199" y="310893"/>
            <a:ext cx="457200" cy="430887"/>
          </a:xfrm>
          <a:prstGeom prst="rect">
            <a:avLst/>
          </a:prstGeom>
          <a:noFill/>
        </p:spPr>
        <p:txBody>
          <a:bodyPr wrap="square" rtlCol="0">
            <a:spAutoFit/>
          </a:bodyPr>
          <a:lstStyle/>
          <a:p>
            <a:r>
              <a:rPr lang="es-CO" sz="2200" b="1" dirty="0">
                <a:solidFill>
                  <a:srgbClr val="152B48"/>
                </a:solidFill>
              </a:rPr>
              <a:t>1.</a:t>
            </a:r>
          </a:p>
        </p:txBody>
      </p:sp>
      <p:sp>
        <p:nvSpPr>
          <p:cNvPr id="28" name="14 CuadroTexto"/>
          <p:cNvSpPr txBox="1"/>
          <p:nvPr/>
        </p:nvSpPr>
        <p:spPr>
          <a:xfrm>
            <a:off x="1338874" y="1053864"/>
            <a:ext cx="457200" cy="430887"/>
          </a:xfrm>
          <a:prstGeom prst="rect">
            <a:avLst/>
          </a:prstGeom>
          <a:noFill/>
        </p:spPr>
        <p:txBody>
          <a:bodyPr wrap="square" rtlCol="0">
            <a:spAutoFit/>
          </a:bodyPr>
          <a:lstStyle/>
          <a:p>
            <a:r>
              <a:rPr lang="es-CO" sz="2200" b="1" dirty="0">
                <a:solidFill>
                  <a:srgbClr val="152B48"/>
                </a:solidFill>
              </a:rPr>
              <a:t>2.</a:t>
            </a:r>
          </a:p>
        </p:txBody>
      </p:sp>
      <p:sp>
        <p:nvSpPr>
          <p:cNvPr id="29" name="15 CuadroTexto"/>
          <p:cNvSpPr txBox="1"/>
          <p:nvPr/>
        </p:nvSpPr>
        <p:spPr>
          <a:xfrm>
            <a:off x="1338874" y="1815864"/>
            <a:ext cx="457200" cy="430887"/>
          </a:xfrm>
          <a:prstGeom prst="rect">
            <a:avLst/>
          </a:prstGeom>
          <a:noFill/>
        </p:spPr>
        <p:txBody>
          <a:bodyPr wrap="square" rtlCol="0">
            <a:spAutoFit/>
          </a:bodyPr>
          <a:lstStyle/>
          <a:p>
            <a:r>
              <a:rPr lang="es-CO" sz="2200" b="1" dirty="0">
                <a:solidFill>
                  <a:srgbClr val="152B48"/>
                </a:solidFill>
              </a:rPr>
              <a:t>3.</a:t>
            </a:r>
          </a:p>
        </p:txBody>
      </p:sp>
      <p:sp>
        <p:nvSpPr>
          <p:cNvPr id="30" name="16 CuadroTexto"/>
          <p:cNvSpPr txBox="1"/>
          <p:nvPr/>
        </p:nvSpPr>
        <p:spPr>
          <a:xfrm>
            <a:off x="1319824" y="2514480"/>
            <a:ext cx="457200" cy="430887"/>
          </a:xfrm>
          <a:prstGeom prst="rect">
            <a:avLst/>
          </a:prstGeom>
          <a:noFill/>
        </p:spPr>
        <p:txBody>
          <a:bodyPr wrap="square" rtlCol="0">
            <a:spAutoFit/>
          </a:bodyPr>
          <a:lstStyle/>
          <a:p>
            <a:r>
              <a:rPr lang="es-CO" sz="2200" b="1" dirty="0">
                <a:solidFill>
                  <a:srgbClr val="152B48"/>
                </a:solidFill>
              </a:rPr>
              <a:t>4.</a:t>
            </a:r>
          </a:p>
        </p:txBody>
      </p:sp>
      <p:sp>
        <p:nvSpPr>
          <p:cNvPr id="31" name="17 CuadroTexto"/>
          <p:cNvSpPr txBox="1"/>
          <p:nvPr/>
        </p:nvSpPr>
        <p:spPr>
          <a:xfrm>
            <a:off x="1338874" y="3263548"/>
            <a:ext cx="457200" cy="430887"/>
          </a:xfrm>
          <a:prstGeom prst="rect">
            <a:avLst/>
          </a:prstGeom>
          <a:noFill/>
        </p:spPr>
        <p:txBody>
          <a:bodyPr wrap="square" rtlCol="0">
            <a:spAutoFit/>
          </a:bodyPr>
          <a:lstStyle/>
          <a:p>
            <a:r>
              <a:rPr lang="es-CO" sz="2200" b="1" dirty="0">
                <a:solidFill>
                  <a:srgbClr val="152B48"/>
                </a:solidFill>
              </a:rPr>
              <a:t>5.</a:t>
            </a:r>
          </a:p>
        </p:txBody>
      </p:sp>
      <p:sp>
        <p:nvSpPr>
          <p:cNvPr id="32" name="18 CuadroTexto"/>
          <p:cNvSpPr txBox="1"/>
          <p:nvPr/>
        </p:nvSpPr>
        <p:spPr>
          <a:xfrm>
            <a:off x="5268514" y="1266920"/>
            <a:ext cx="2296188" cy="707886"/>
          </a:xfrm>
          <a:prstGeom prst="rect">
            <a:avLst/>
          </a:prstGeom>
          <a:noFill/>
          <a:ln w="25400">
            <a:solidFill>
              <a:srgbClr val="00AAA7"/>
            </a:solidFill>
            <a:prstDash val="sysDash"/>
          </a:ln>
        </p:spPr>
        <p:txBody>
          <a:bodyPr wrap="square" rtlCol="0">
            <a:spAutoFit/>
          </a:bodyPr>
          <a:lstStyle/>
          <a:p>
            <a:pPr algn="ctr"/>
            <a:r>
              <a:rPr lang="es-ES_tradnl" sz="2000" dirty="0">
                <a:solidFill>
                  <a:srgbClr val="152B48"/>
                </a:solidFill>
                <a:latin typeface="Montserrat" pitchFamily="2" charset="77"/>
              </a:rPr>
              <a:t>Agonista alfa-adrenérgico.</a:t>
            </a:r>
          </a:p>
        </p:txBody>
      </p:sp>
      <p:sp>
        <p:nvSpPr>
          <p:cNvPr id="33" name="19 CuadroTexto"/>
          <p:cNvSpPr txBox="1"/>
          <p:nvPr/>
        </p:nvSpPr>
        <p:spPr>
          <a:xfrm>
            <a:off x="9229032" y="1261866"/>
            <a:ext cx="1710780" cy="707886"/>
          </a:xfrm>
          <a:prstGeom prst="rect">
            <a:avLst/>
          </a:prstGeom>
          <a:noFill/>
          <a:ln w="25400">
            <a:noFill/>
            <a:prstDash val="sysDash"/>
          </a:ln>
        </p:spPr>
        <p:txBody>
          <a:bodyPr wrap="square" rtlCol="0">
            <a:spAutoFit/>
          </a:bodyPr>
          <a:lstStyle/>
          <a:p>
            <a:r>
              <a:rPr lang="es-ES_tradnl" sz="2000" dirty="0" err="1">
                <a:solidFill>
                  <a:srgbClr val="152B48"/>
                </a:solidFill>
                <a:latin typeface="Montserrat" pitchFamily="2" charset="77"/>
              </a:rPr>
              <a:t>Fenilefrina</a:t>
            </a:r>
            <a:r>
              <a:rPr lang="es-ES_tradnl" sz="2000" dirty="0">
                <a:solidFill>
                  <a:srgbClr val="152B48"/>
                </a:solidFill>
                <a:latin typeface="Montserrat" pitchFamily="2" charset="77"/>
              </a:rPr>
              <a:t>.</a:t>
            </a:r>
          </a:p>
          <a:p>
            <a:r>
              <a:rPr lang="es-ES_tradnl" sz="2000" dirty="0">
                <a:solidFill>
                  <a:srgbClr val="152B48"/>
                </a:solidFill>
                <a:latin typeface="Montserrat" pitchFamily="2" charset="77"/>
              </a:rPr>
              <a:t>Efedrina.</a:t>
            </a:r>
          </a:p>
        </p:txBody>
      </p:sp>
      <p:sp>
        <p:nvSpPr>
          <p:cNvPr id="34" name="3 Abrir llave"/>
          <p:cNvSpPr/>
          <p:nvPr/>
        </p:nvSpPr>
        <p:spPr>
          <a:xfrm>
            <a:off x="8939562" y="1182757"/>
            <a:ext cx="289470" cy="927658"/>
          </a:xfrm>
          <a:prstGeom prst="leftBrace">
            <a:avLst/>
          </a:prstGeom>
          <a:ln>
            <a:solidFill>
              <a:srgbClr val="00AAA7"/>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s-CO" sz="2200"/>
          </a:p>
        </p:txBody>
      </p:sp>
      <p:cxnSp>
        <p:nvCxnSpPr>
          <p:cNvPr id="35" name="20 Conector recto"/>
          <p:cNvCxnSpPr>
            <a:stCxn id="32" idx="3"/>
            <a:endCxn id="34" idx="1"/>
          </p:cNvCxnSpPr>
          <p:nvPr/>
        </p:nvCxnSpPr>
        <p:spPr>
          <a:xfrm>
            <a:off x="7564702" y="1620863"/>
            <a:ext cx="1374860" cy="25723"/>
          </a:xfrm>
          <a:prstGeom prst="line">
            <a:avLst/>
          </a:prstGeom>
          <a:ln>
            <a:solidFill>
              <a:srgbClr val="00AAA7"/>
            </a:solidFill>
          </a:ln>
        </p:spPr>
        <p:style>
          <a:lnRef idx="1">
            <a:schemeClr val="accent1"/>
          </a:lnRef>
          <a:fillRef idx="0">
            <a:schemeClr val="accent1"/>
          </a:fillRef>
          <a:effectRef idx="0">
            <a:schemeClr val="accent1"/>
          </a:effectRef>
          <a:fontRef idx="minor">
            <a:schemeClr val="tx1"/>
          </a:fontRef>
        </p:style>
      </p:cxnSp>
      <p:sp>
        <p:nvSpPr>
          <p:cNvPr id="36" name="21 Flecha curvada hacia arriba"/>
          <p:cNvSpPr/>
          <p:nvPr/>
        </p:nvSpPr>
        <p:spPr>
          <a:xfrm>
            <a:off x="6752300" y="2222573"/>
            <a:ext cx="2999664" cy="781071"/>
          </a:xfrm>
          <a:prstGeom prst="curvedUpArrow">
            <a:avLst/>
          </a:prstGeom>
          <a:solidFill>
            <a:srgbClr val="00AAA7"/>
          </a:solidFill>
          <a:ln>
            <a:solidFill>
              <a:srgbClr val="00AAA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2000">
              <a:solidFill>
                <a:srgbClr val="152B48"/>
              </a:solidFill>
              <a:latin typeface="Montserrat" pitchFamily="2" charset="77"/>
            </a:endParaRPr>
          </a:p>
        </p:txBody>
      </p:sp>
      <p:sp>
        <p:nvSpPr>
          <p:cNvPr id="37" name="23 CuadroTexto"/>
          <p:cNvSpPr txBox="1"/>
          <p:nvPr/>
        </p:nvSpPr>
        <p:spPr>
          <a:xfrm>
            <a:off x="7564702" y="3182658"/>
            <a:ext cx="1717060" cy="400110"/>
          </a:xfrm>
          <a:prstGeom prst="rect">
            <a:avLst/>
          </a:prstGeom>
          <a:noFill/>
        </p:spPr>
        <p:txBody>
          <a:bodyPr wrap="square" rtlCol="0">
            <a:spAutoFit/>
          </a:bodyPr>
          <a:lstStyle/>
          <a:p>
            <a:r>
              <a:rPr lang="es-CO" sz="2000" u="sng" dirty="0">
                <a:solidFill>
                  <a:srgbClr val="152B48"/>
                </a:solidFill>
                <a:latin typeface="Montserrat" pitchFamily="2" charset="77"/>
              </a:rPr>
              <a:t>Anestesia</a:t>
            </a:r>
          </a:p>
        </p:txBody>
      </p:sp>
      <p:cxnSp>
        <p:nvCxnSpPr>
          <p:cNvPr id="38" name="25 Conector recto"/>
          <p:cNvCxnSpPr>
            <a:stCxn id="26" idx="3"/>
            <a:endCxn id="32" idx="1"/>
          </p:cNvCxnSpPr>
          <p:nvPr/>
        </p:nvCxnSpPr>
        <p:spPr>
          <a:xfrm flipV="1">
            <a:off x="4050912" y="1620863"/>
            <a:ext cx="1217602" cy="1813807"/>
          </a:xfrm>
          <a:prstGeom prst="line">
            <a:avLst/>
          </a:prstGeom>
          <a:ln>
            <a:solidFill>
              <a:srgbClr val="00AAA7"/>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86210938"/>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p:cNvSpPr>
            <a:spLocks noGrp="1"/>
          </p:cNvSpPr>
          <p:nvPr>
            <p:ph type="ctrTitle"/>
          </p:nvPr>
        </p:nvSpPr>
        <p:spPr>
          <a:xfrm>
            <a:off x="1524000" y="247968"/>
            <a:ext cx="9144000" cy="2387600"/>
          </a:xfrm>
        </p:spPr>
        <p:txBody>
          <a:bodyPr/>
          <a:lstStyle/>
          <a:p>
            <a:r>
              <a:rPr lang="es-CO" dirty="0">
                <a:latin typeface="Montserrat" panose="00000500000000000000" pitchFamily="50" charset="0"/>
              </a:rPr>
              <a:t>¡GRACIAS!</a:t>
            </a:r>
          </a:p>
        </p:txBody>
      </p:sp>
      <p:sp>
        <p:nvSpPr>
          <p:cNvPr id="6" name="Subtítulo 5"/>
          <p:cNvSpPr>
            <a:spLocks noGrp="1"/>
          </p:cNvSpPr>
          <p:nvPr>
            <p:ph type="subTitle" idx="1"/>
          </p:nvPr>
        </p:nvSpPr>
        <p:spPr>
          <a:xfrm>
            <a:off x="2781300" y="2868930"/>
            <a:ext cx="6629400" cy="1655762"/>
          </a:xfrm>
        </p:spPr>
        <p:txBody>
          <a:bodyPr/>
          <a:lstStyle/>
          <a:p>
            <a:r>
              <a:rPr lang="es-CO" dirty="0">
                <a:latin typeface="Montserrat black"/>
              </a:rPr>
              <a:t>juliangph@gmail.com</a:t>
            </a:r>
          </a:p>
        </p:txBody>
      </p:sp>
    </p:spTree>
    <p:extLst>
      <p:ext uri="{BB962C8B-B14F-4D97-AF65-F5344CB8AC3E}">
        <p14:creationId xmlns:p14="http://schemas.microsoft.com/office/powerpoint/2010/main" val="14406478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5D7873A-F512-4AAA-A3DD-71BB7089EA11}"/>
              </a:ext>
            </a:extLst>
          </p:cNvPr>
          <p:cNvSpPr>
            <a:spLocks noGrp="1"/>
          </p:cNvSpPr>
          <p:nvPr>
            <p:ph type="title"/>
          </p:nvPr>
        </p:nvSpPr>
        <p:spPr>
          <a:xfrm>
            <a:off x="391885" y="0"/>
            <a:ext cx="11408229" cy="1325563"/>
          </a:xfrm>
        </p:spPr>
        <p:txBody>
          <a:bodyPr/>
          <a:lstStyle/>
          <a:p>
            <a:r>
              <a:rPr lang="es-CO" dirty="0">
                <a:latin typeface="Montserrat" panose="00000500000000000000" pitchFamily="50" charset="0"/>
              </a:rPr>
              <a:t>CONTEO DE MOVIMIENTOS FETALES</a:t>
            </a:r>
          </a:p>
        </p:txBody>
      </p:sp>
      <p:sp>
        <p:nvSpPr>
          <p:cNvPr id="3" name="Marcador de contenido 2">
            <a:extLst>
              <a:ext uri="{FF2B5EF4-FFF2-40B4-BE49-F238E27FC236}">
                <a16:creationId xmlns:a16="http://schemas.microsoft.com/office/drawing/2014/main" id="{69A2E992-7785-4BBD-BCB6-6E38BCDDF908}"/>
              </a:ext>
            </a:extLst>
          </p:cNvPr>
          <p:cNvSpPr>
            <a:spLocks noGrp="1"/>
          </p:cNvSpPr>
          <p:nvPr>
            <p:ph idx="1"/>
          </p:nvPr>
        </p:nvSpPr>
        <p:spPr>
          <a:xfrm>
            <a:off x="544285" y="1598666"/>
            <a:ext cx="10667997" cy="2090392"/>
          </a:xfrm>
        </p:spPr>
        <p:txBody>
          <a:bodyPr>
            <a:noAutofit/>
          </a:bodyPr>
          <a:lstStyle/>
          <a:p>
            <a:pPr marL="0" indent="0" algn="just">
              <a:lnSpc>
                <a:spcPct val="100000"/>
              </a:lnSpc>
              <a:buNone/>
            </a:pPr>
            <a:r>
              <a:rPr lang="es-CO" sz="1600" dirty="0">
                <a:latin typeface="Montserrat" panose="00000500000000000000" pitchFamily="50" charset="0"/>
              </a:rPr>
              <a:t>Diferentes enfoques:</a:t>
            </a:r>
          </a:p>
          <a:p>
            <a:pPr algn="just">
              <a:lnSpc>
                <a:spcPct val="100000"/>
              </a:lnSpc>
            </a:pPr>
            <a:r>
              <a:rPr lang="es-CO" sz="1600" dirty="0">
                <a:latin typeface="Montserrat" panose="00000500000000000000" pitchFamily="50" charset="0"/>
              </a:rPr>
              <a:t>10 en 2 hrs con la madre en reposo y concentrada en la percepción de los movimientos.</a:t>
            </a:r>
          </a:p>
          <a:p>
            <a:pPr algn="just">
              <a:lnSpc>
                <a:spcPct val="100000"/>
              </a:lnSpc>
            </a:pPr>
            <a:r>
              <a:rPr lang="es-CO" sz="1600" dirty="0">
                <a:latin typeface="Montserrat" panose="00000500000000000000" pitchFamily="50" charset="0"/>
              </a:rPr>
              <a:t>10 en 12 hrs con la madre haciendo sus actividades normales.</a:t>
            </a:r>
          </a:p>
          <a:p>
            <a:pPr algn="just">
              <a:lnSpc>
                <a:spcPct val="100000"/>
              </a:lnSpc>
            </a:pPr>
            <a:r>
              <a:rPr lang="es-CO" sz="1600" dirty="0">
                <a:latin typeface="Montserrat" panose="00000500000000000000" pitchFamily="50" charset="0"/>
              </a:rPr>
              <a:t>4 en una hora con la madre en reposo y concentrada en la percepción de los movimientos.</a:t>
            </a:r>
          </a:p>
          <a:p>
            <a:pPr algn="just">
              <a:lnSpc>
                <a:spcPct val="100000"/>
              </a:lnSpc>
            </a:pPr>
            <a:r>
              <a:rPr lang="es-CO" sz="1600" dirty="0">
                <a:latin typeface="Montserrat" panose="00000500000000000000" pitchFamily="50" charset="0"/>
              </a:rPr>
              <a:t>10 en 25 minutos en embarazos de 22 a 36 semanas; y 35 minutos en embarazos de 37 o más semanas de gestación.</a:t>
            </a:r>
          </a:p>
        </p:txBody>
      </p:sp>
      <p:pic>
        <p:nvPicPr>
          <p:cNvPr id="5" name="Picture 2" descr="https://lh5.googleusercontent.com/BBdQqBdl_C5E3NTQ7QeiRYNWx8yoSz9fO4O-1Jg04ebomSVAkh1X57Snb9VV4xmfoWKVFwHIC_4tvTJ89sW2841NrKNbhpyuQy6fGFL76YaO1MekeLA7pwOhz3zKYxfJIminTxkz"/>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4963884" y="4448578"/>
            <a:ext cx="6767649" cy="1621511"/>
          </a:xfrm>
          <a:prstGeom prst="rect">
            <a:avLst/>
          </a:prstGeom>
          <a:ln w="38100" cap="sq">
            <a:solidFill>
              <a:srgbClr val="00AAA7"/>
            </a:solidFill>
            <a:prstDash val="solid"/>
            <a:miter lim="800000"/>
          </a:ln>
          <a:effectLst>
            <a:outerShdw blurRad="50800" dist="38100" dir="2700000" algn="tl" rotWithShape="0">
              <a:srgbClr val="000000">
                <a:alpha val="43000"/>
              </a:srgb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62194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5D7873A-F512-4AAA-A3DD-71BB7089EA11}"/>
              </a:ext>
            </a:extLst>
          </p:cNvPr>
          <p:cNvSpPr>
            <a:spLocks noGrp="1"/>
          </p:cNvSpPr>
          <p:nvPr>
            <p:ph type="title"/>
          </p:nvPr>
        </p:nvSpPr>
        <p:spPr>
          <a:xfrm>
            <a:off x="465364" y="16329"/>
            <a:ext cx="11261271" cy="1325563"/>
          </a:xfrm>
        </p:spPr>
        <p:txBody>
          <a:bodyPr/>
          <a:lstStyle/>
          <a:p>
            <a:r>
              <a:rPr lang="es-CO" dirty="0">
                <a:latin typeface="Montserrat" panose="00000500000000000000" pitchFamily="50" charset="0"/>
              </a:rPr>
              <a:t>CONTEO DE MOVIMIENTOS FETALES</a:t>
            </a:r>
          </a:p>
        </p:txBody>
      </p:sp>
      <p:graphicFrame>
        <p:nvGraphicFramePr>
          <p:cNvPr id="5" name="Diagrama 4"/>
          <p:cNvGraphicFramePr/>
          <p:nvPr>
            <p:extLst>
              <p:ext uri="{D42A27DB-BD31-4B8C-83A1-F6EECF244321}">
                <p14:modId xmlns:p14="http://schemas.microsoft.com/office/powerpoint/2010/main" val="3752990838"/>
              </p:ext>
            </p:extLst>
          </p:nvPr>
        </p:nvGraphicFramePr>
        <p:xfrm>
          <a:off x="1861299" y="232118"/>
          <a:ext cx="12192000" cy="662588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7573183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5D7873A-F512-4AAA-A3DD-71BB7089EA11}"/>
              </a:ext>
            </a:extLst>
          </p:cNvPr>
          <p:cNvSpPr>
            <a:spLocks noGrp="1"/>
          </p:cNvSpPr>
          <p:nvPr>
            <p:ph type="title"/>
          </p:nvPr>
        </p:nvSpPr>
        <p:spPr>
          <a:xfrm>
            <a:off x="413657" y="75689"/>
            <a:ext cx="10515600" cy="1325563"/>
          </a:xfrm>
        </p:spPr>
        <p:txBody>
          <a:bodyPr/>
          <a:lstStyle/>
          <a:p>
            <a:r>
              <a:rPr lang="es-CO" dirty="0">
                <a:latin typeface="Montserrat" panose="00000500000000000000" pitchFamily="50" charset="0"/>
              </a:rPr>
              <a:t>PRUEBAS SIN ESTRÉS (NST)</a:t>
            </a:r>
          </a:p>
        </p:txBody>
      </p:sp>
      <p:sp>
        <p:nvSpPr>
          <p:cNvPr id="3" name="Marcador de contenido 2">
            <a:extLst>
              <a:ext uri="{FF2B5EF4-FFF2-40B4-BE49-F238E27FC236}">
                <a16:creationId xmlns:a16="http://schemas.microsoft.com/office/drawing/2014/main" id="{69A2E992-7785-4BBD-BCB6-6E38BCDDF908}"/>
              </a:ext>
            </a:extLst>
          </p:cNvPr>
          <p:cNvSpPr>
            <a:spLocks noGrp="1"/>
          </p:cNvSpPr>
          <p:nvPr>
            <p:ph idx="1"/>
          </p:nvPr>
        </p:nvSpPr>
        <p:spPr>
          <a:xfrm>
            <a:off x="527640" y="1470432"/>
            <a:ext cx="10667997" cy="2090392"/>
          </a:xfrm>
        </p:spPr>
        <p:txBody>
          <a:bodyPr>
            <a:normAutofit/>
          </a:bodyPr>
          <a:lstStyle/>
          <a:p>
            <a:r>
              <a:rPr lang="es-CO" sz="1800" dirty="0">
                <a:latin typeface="Montserrat" panose="00000500000000000000" pitchFamily="50" charset="0"/>
              </a:rPr>
              <a:t>No antes 26 por inmadurez neurológica fetal. </a:t>
            </a:r>
          </a:p>
          <a:p>
            <a:r>
              <a:rPr lang="es-CO" sz="1800" dirty="0">
                <a:latin typeface="Montserrat" panose="00000500000000000000" pitchFamily="50" charset="0"/>
              </a:rPr>
              <a:t>Reactiva: </a:t>
            </a:r>
          </a:p>
          <a:p>
            <a:pPr lvl="1">
              <a:buFont typeface="Wingdings" pitchFamily="2" charset="2"/>
              <a:buChar char="§"/>
            </a:pPr>
            <a:r>
              <a:rPr lang="es-CO" sz="1600" dirty="0">
                <a:latin typeface="Montserrat" panose="00000500000000000000" pitchFamily="50" charset="0"/>
              </a:rPr>
              <a:t>	&gt;32 semanas: 2 o mas aceleraciones de 15*15. </a:t>
            </a:r>
          </a:p>
          <a:p>
            <a:pPr lvl="1">
              <a:buFont typeface="Wingdings" pitchFamily="2" charset="2"/>
              <a:buChar char="§"/>
            </a:pPr>
            <a:r>
              <a:rPr lang="es-CO" sz="1600" dirty="0">
                <a:latin typeface="Montserrat" panose="00000500000000000000" pitchFamily="50" charset="0"/>
              </a:rPr>
              <a:t>	&lt;32 semanas: 2 o mas aceleraciones de 10*10. </a:t>
            </a:r>
          </a:p>
        </p:txBody>
      </p:sp>
      <p:sp>
        <p:nvSpPr>
          <p:cNvPr id="4" name="Marcador de contenido 3">
            <a:extLst>
              <a:ext uri="{FF2B5EF4-FFF2-40B4-BE49-F238E27FC236}">
                <a16:creationId xmlns:a16="http://schemas.microsoft.com/office/drawing/2014/main" id="{F7F2AF49-AC30-4DE3-A843-3437158D5656}"/>
              </a:ext>
            </a:extLst>
          </p:cNvPr>
          <p:cNvSpPr>
            <a:spLocks noGrp="1"/>
          </p:cNvSpPr>
          <p:nvPr>
            <p:ph idx="13"/>
          </p:nvPr>
        </p:nvSpPr>
        <p:spPr>
          <a:xfrm>
            <a:off x="4930912" y="4910948"/>
            <a:ext cx="6684145" cy="1650104"/>
          </a:xfrm>
        </p:spPr>
        <p:txBody>
          <a:bodyPr>
            <a:normAutofit/>
          </a:bodyPr>
          <a:lstStyle/>
          <a:p>
            <a:r>
              <a:rPr lang="es-CO" sz="1800" dirty="0">
                <a:latin typeface="Montserrat" panose="00000500000000000000" pitchFamily="50" charset="0"/>
              </a:rPr>
              <a:t>Ambas en 20 minutos inicialmente (40 mins).</a:t>
            </a:r>
          </a:p>
          <a:p>
            <a:r>
              <a:rPr lang="es-CO" sz="1800" dirty="0">
                <a:latin typeface="Montserrat" panose="00000500000000000000" pitchFamily="50" charset="0"/>
              </a:rPr>
              <a:t>50% no reactivos a las 28 semanas.</a:t>
            </a:r>
          </a:p>
          <a:p>
            <a:r>
              <a:rPr lang="es-CO" sz="1800" dirty="0">
                <a:latin typeface="Montserrat" panose="00000500000000000000" pitchFamily="50" charset="0"/>
              </a:rPr>
              <a:t>28-32: 15% no reactivos.</a:t>
            </a:r>
          </a:p>
        </p:txBody>
      </p:sp>
      <p:sp>
        <p:nvSpPr>
          <p:cNvPr id="5" name="CuadroTexto 4"/>
          <p:cNvSpPr txBox="1"/>
          <p:nvPr/>
        </p:nvSpPr>
        <p:spPr>
          <a:xfrm>
            <a:off x="7406640" y="2173783"/>
            <a:ext cx="4084320" cy="1815882"/>
          </a:xfrm>
          <a:prstGeom prst="rect">
            <a:avLst/>
          </a:prstGeom>
          <a:solidFill>
            <a:srgbClr val="152B48"/>
          </a:solidFill>
        </p:spPr>
        <p:style>
          <a:lnRef idx="1">
            <a:schemeClr val="dk1"/>
          </a:lnRef>
          <a:fillRef idx="2">
            <a:schemeClr val="dk1"/>
          </a:fillRef>
          <a:effectRef idx="1">
            <a:schemeClr val="dk1"/>
          </a:effectRef>
          <a:fontRef idx="minor">
            <a:schemeClr val="dk1"/>
          </a:fontRef>
        </p:style>
        <p:txBody>
          <a:bodyPr wrap="square" rtlCol="0">
            <a:spAutoFit/>
          </a:bodyPr>
          <a:lstStyle/>
          <a:p>
            <a:pPr algn="ctr"/>
            <a:r>
              <a:rPr lang="es-CO" sz="1600" dirty="0">
                <a:ln w="0"/>
                <a:solidFill>
                  <a:schemeClr val="bg1"/>
                </a:solidFill>
                <a:effectLst>
                  <a:outerShdw blurRad="38100" dist="19050" dir="2700000" algn="tl" rotWithShape="0">
                    <a:schemeClr val="dk1">
                      <a:alpha val="40000"/>
                    </a:schemeClr>
                  </a:outerShdw>
                </a:effectLst>
                <a:latin typeface="Montserrat" panose="00000500000000000000" pitchFamily="50" charset="0"/>
              </a:rPr>
              <a:t>SE HA DEMOSTRADO QUE DOS O MÁS ACELERACIONES ESPONTÁNEAS O PROVOCADAS (ESTIMULACIÓN VIBROACÚSTICA) SON UN INDICADOR DE ADECUADA FUNCIÓN AUTONÓMICA FETAL Y AUSENCIA DE HIPOXIA Y ACIDEMIA.</a:t>
            </a:r>
          </a:p>
        </p:txBody>
      </p:sp>
    </p:spTree>
    <p:extLst>
      <p:ext uri="{BB962C8B-B14F-4D97-AF65-F5344CB8AC3E}">
        <p14:creationId xmlns:p14="http://schemas.microsoft.com/office/powerpoint/2010/main" val="7798826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5D7873A-F512-4AAA-A3DD-71BB7089EA11}"/>
              </a:ext>
            </a:extLst>
          </p:cNvPr>
          <p:cNvSpPr>
            <a:spLocks noGrp="1"/>
          </p:cNvSpPr>
          <p:nvPr>
            <p:ph type="title"/>
          </p:nvPr>
        </p:nvSpPr>
        <p:spPr>
          <a:xfrm>
            <a:off x="511629" y="152014"/>
            <a:ext cx="10515600" cy="1325563"/>
          </a:xfrm>
        </p:spPr>
        <p:txBody>
          <a:bodyPr/>
          <a:lstStyle/>
          <a:p>
            <a:r>
              <a:rPr lang="es-CO" dirty="0">
                <a:latin typeface="Montserrat" panose="00000500000000000000" pitchFamily="50" charset="0"/>
              </a:rPr>
              <a:t>PRUEBAS SIN ESTRÉS (NST)</a:t>
            </a:r>
          </a:p>
        </p:txBody>
      </p:sp>
      <p:sp>
        <p:nvSpPr>
          <p:cNvPr id="3" name="Marcador de contenido 2">
            <a:extLst>
              <a:ext uri="{FF2B5EF4-FFF2-40B4-BE49-F238E27FC236}">
                <a16:creationId xmlns:a16="http://schemas.microsoft.com/office/drawing/2014/main" id="{69A2E992-7785-4BBD-BCB6-6E38BCDDF908}"/>
              </a:ext>
            </a:extLst>
          </p:cNvPr>
          <p:cNvSpPr>
            <a:spLocks noGrp="1"/>
          </p:cNvSpPr>
          <p:nvPr>
            <p:ph idx="1"/>
          </p:nvPr>
        </p:nvSpPr>
        <p:spPr>
          <a:xfrm>
            <a:off x="685802" y="1477577"/>
            <a:ext cx="10667997" cy="2090392"/>
          </a:xfrm>
        </p:spPr>
        <p:txBody>
          <a:bodyPr>
            <a:normAutofit/>
          </a:bodyPr>
          <a:lstStyle/>
          <a:p>
            <a:r>
              <a:rPr lang="es-CO" sz="1800" dirty="0">
                <a:latin typeface="Montserrat" panose="00000500000000000000" pitchFamily="50" charset="0"/>
              </a:rPr>
              <a:t>1-2 segundos. </a:t>
            </a:r>
          </a:p>
          <a:p>
            <a:endParaRPr lang="es-CO" sz="1800" dirty="0">
              <a:latin typeface="Montserrat" panose="00000500000000000000" pitchFamily="50" charset="0"/>
            </a:endParaRPr>
          </a:p>
          <a:p>
            <a:r>
              <a:rPr lang="es-CO" sz="1800" dirty="0">
                <a:latin typeface="Montserrat" panose="00000500000000000000" pitchFamily="50" charset="0"/>
              </a:rPr>
              <a:t>Se puede repetir hasta 3 veces.</a:t>
            </a:r>
          </a:p>
          <a:p>
            <a:endParaRPr lang="es-CO" sz="1800" dirty="0">
              <a:latin typeface="Montserrat" panose="00000500000000000000" pitchFamily="50" charset="0"/>
            </a:endParaRPr>
          </a:p>
          <a:p>
            <a:r>
              <a:rPr lang="es-CO" sz="1800" dirty="0">
                <a:latin typeface="Montserrat" panose="00000500000000000000" pitchFamily="50" charset="0"/>
              </a:rPr>
              <a:t>Reduce 7 minutos la duración de la prueba. </a:t>
            </a:r>
          </a:p>
        </p:txBody>
      </p:sp>
      <p:sp>
        <p:nvSpPr>
          <p:cNvPr id="4" name="Marcador de contenido 3">
            <a:extLst>
              <a:ext uri="{FF2B5EF4-FFF2-40B4-BE49-F238E27FC236}">
                <a16:creationId xmlns:a16="http://schemas.microsoft.com/office/drawing/2014/main" id="{F7F2AF49-AC30-4DE3-A843-3437158D5656}"/>
              </a:ext>
            </a:extLst>
          </p:cNvPr>
          <p:cNvSpPr>
            <a:spLocks noGrp="1"/>
          </p:cNvSpPr>
          <p:nvPr>
            <p:ph idx="13"/>
          </p:nvPr>
        </p:nvSpPr>
        <p:spPr>
          <a:xfrm>
            <a:off x="5018789" y="4108832"/>
            <a:ext cx="6684145" cy="2413346"/>
          </a:xfrm>
        </p:spPr>
        <p:txBody>
          <a:bodyPr>
            <a:normAutofit lnSpcReduction="10000"/>
          </a:bodyPr>
          <a:lstStyle/>
          <a:p>
            <a:pPr algn="just">
              <a:lnSpc>
                <a:spcPct val="110000"/>
              </a:lnSpc>
            </a:pPr>
            <a:r>
              <a:rPr lang="es-CO" sz="1800" dirty="0">
                <a:latin typeface="Montserrat" panose="00000500000000000000" pitchFamily="50" charset="0"/>
              </a:rPr>
              <a:t>Los datos sobre el sufrimiento fetal y la muerte perinatal fueron demasiado escasos para establecer conclusiones sobre la seguridad. </a:t>
            </a:r>
          </a:p>
          <a:p>
            <a:pPr algn="just">
              <a:lnSpc>
                <a:spcPct val="110000"/>
              </a:lnSpc>
            </a:pPr>
            <a:endParaRPr lang="es-CO" sz="1800" dirty="0">
              <a:latin typeface="Montserrat" panose="00000500000000000000" pitchFamily="50" charset="0"/>
            </a:endParaRPr>
          </a:p>
          <a:p>
            <a:pPr algn="just">
              <a:lnSpc>
                <a:spcPct val="110000"/>
              </a:lnSpc>
            </a:pPr>
            <a:r>
              <a:rPr lang="es-CO" sz="1800" dirty="0">
                <a:latin typeface="Montserrat" panose="00000500000000000000" pitchFamily="50" charset="0"/>
              </a:rPr>
              <a:t>Se necesitan más estudios de investigación para determinar intensidad, la frecuencia, la duración y la posición óptimas de la estimulación </a:t>
            </a:r>
            <a:r>
              <a:rPr lang="es-CO" sz="1800" dirty="0" err="1">
                <a:latin typeface="Montserrat" panose="00000500000000000000" pitchFamily="50" charset="0"/>
              </a:rPr>
              <a:t>vibroacústica</a:t>
            </a:r>
            <a:r>
              <a:rPr lang="es-CO" sz="1800" dirty="0">
                <a:latin typeface="Montserrat" panose="00000500000000000000" pitchFamily="50" charset="0"/>
              </a:rPr>
              <a:t>.</a:t>
            </a:r>
          </a:p>
          <a:p>
            <a:pPr algn="just">
              <a:lnSpc>
                <a:spcPct val="110000"/>
              </a:lnSpc>
            </a:pPr>
            <a:endParaRPr lang="es-CO" sz="1800" dirty="0">
              <a:latin typeface="Montserrat" panose="00000500000000000000" pitchFamily="50" charset="0"/>
            </a:endParaRPr>
          </a:p>
        </p:txBody>
      </p:sp>
      <p:sp>
        <p:nvSpPr>
          <p:cNvPr id="5" name="CuadroTexto 4"/>
          <p:cNvSpPr txBox="1"/>
          <p:nvPr/>
        </p:nvSpPr>
        <p:spPr>
          <a:xfrm>
            <a:off x="7940396" y="2018440"/>
            <a:ext cx="3565802" cy="954107"/>
          </a:xfrm>
          <a:prstGeom prst="rect">
            <a:avLst/>
          </a:prstGeom>
          <a:noFill/>
        </p:spPr>
        <p:txBody>
          <a:bodyPr wrap="square" rtlCol="0">
            <a:spAutoFit/>
          </a:bodyPr>
          <a:lstStyle/>
          <a:p>
            <a:pPr algn="ctr"/>
            <a:r>
              <a:rPr lang="es-CO" sz="2800" b="1" dirty="0">
                <a:ln w="22225">
                  <a:solidFill>
                    <a:srgbClr val="00AAA7"/>
                  </a:solidFill>
                  <a:prstDash val="solid"/>
                </a:ln>
                <a:solidFill>
                  <a:srgbClr val="152B48"/>
                </a:solidFill>
                <a:latin typeface="Montserrat" panose="00000500000000000000" pitchFamily="50" charset="0"/>
              </a:rPr>
              <a:t>ESTIMULACIÓN VIBRO ACÚSTICA.</a:t>
            </a:r>
          </a:p>
        </p:txBody>
      </p:sp>
    </p:spTree>
    <p:extLst>
      <p:ext uri="{BB962C8B-B14F-4D97-AF65-F5344CB8AC3E}">
        <p14:creationId xmlns:p14="http://schemas.microsoft.com/office/powerpoint/2010/main" val="387929562"/>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ción1" id="{CD1CFEA7-C285-4D64-B998-B77C0839C080}" vid="{BECAA0F5-D504-4101-B8E0-AAB2FE770967}"/>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PlantillaNuevoFR2020</Template>
  <TotalTime>1994</TotalTime>
  <Words>4231</Words>
  <Application>Microsoft Office PowerPoint</Application>
  <PresentationFormat>Panorámica</PresentationFormat>
  <Paragraphs>517</Paragraphs>
  <Slides>55</Slides>
  <Notes>29</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55</vt:i4>
      </vt:variant>
    </vt:vector>
  </HeadingPairs>
  <TitlesOfParts>
    <vt:vector size="61" baseType="lpstr">
      <vt:lpstr>Arial</vt:lpstr>
      <vt:lpstr>Calibri</vt:lpstr>
      <vt:lpstr>Montserrat</vt:lpstr>
      <vt:lpstr>Montserrat black</vt:lpstr>
      <vt:lpstr>Wingdings</vt:lpstr>
      <vt:lpstr>Tema de Office</vt:lpstr>
      <vt:lpstr>VIGILANCIA FETAL ANTEPARTO E INTRAPARTO</vt:lpstr>
      <vt:lpstr>MONITORIZACIÓN ANTEPARTO </vt:lpstr>
      <vt:lpstr>MONITORIZACIÓN ANTEPARTO </vt:lpstr>
      <vt:lpstr>INDICACIONES DE MONITORIZACIÓN ANTEPARTO</vt:lpstr>
      <vt:lpstr>CONTEO DE MOVIMIENTOS FETALES</vt:lpstr>
      <vt:lpstr>CONTEO DE MOVIMIENTOS FETALES</vt:lpstr>
      <vt:lpstr>CONTEO DE MOVIMIENTOS FETALES</vt:lpstr>
      <vt:lpstr>PRUEBAS SIN ESTRÉS (NST)</vt:lpstr>
      <vt:lpstr>PRUEBAS SIN ESTRÉS (NST)</vt:lpstr>
      <vt:lpstr>PRUEBAS SIN ESTRÉS (NST)</vt:lpstr>
      <vt:lpstr>PRUEBAS SIN ESTRÉS (NST)</vt:lpstr>
      <vt:lpstr>PRUEBAS CON ESTRÉS (CST)</vt:lpstr>
      <vt:lpstr>PRUEBAS CON ESTRÉS (CST)</vt:lpstr>
      <vt:lpstr>Presentación de PowerPoint</vt:lpstr>
      <vt:lpstr>PERFIL BIOFÍSICO</vt:lpstr>
      <vt:lpstr>PERFIL BIOFÍSICO </vt:lpstr>
      <vt:lpstr>PERFIL BIOFÍSICO </vt:lpstr>
      <vt:lpstr>PERFIL BIOFÍSICO </vt:lpstr>
      <vt:lpstr>PERFIL BIOFÍSICO </vt:lpstr>
      <vt:lpstr>VOLUMEN DE LÍQUIDO AMNIÓTICO</vt:lpstr>
      <vt:lpstr>DOPPLER FETOPLACENTARIO</vt:lpstr>
      <vt:lpstr>Presentación de PowerPoint</vt:lpstr>
      <vt:lpstr>MONITOREO FETAL INTRAPARTO</vt:lpstr>
      <vt:lpstr>MONITOREO FETAL INTRAPARTO</vt:lpstr>
      <vt:lpstr>MONITOREO FETAL INTRAPARTO</vt:lpstr>
      <vt:lpstr>MONITOREO FETAL INTRAPARTO</vt:lpstr>
      <vt:lpstr>MONITOREO FETAL INTRAPARTO</vt:lpstr>
      <vt:lpstr>MONITOREO FETAL INTRAPARTO</vt:lpstr>
      <vt:lpstr>MONITOREO FETAL INTRAPARTO</vt:lpstr>
      <vt:lpstr>MONITOREO FETAL INTRAPARTO</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REANIMACIÓN INTRAUTERINA</vt:lpstr>
      <vt:lpstr>Presentación de PowerPoint</vt:lpstr>
      <vt:lpstr>Presentación de PowerPoint</vt:lpstr>
      <vt:lpstr>Presentación de PowerPoint</vt:lpstr>
      <vt:lpstr>¡GRACIAS!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ana.cardonaga@outlook.es</dc:creator>
  <cp:lastModifiedBy>User</cp:lastModifiedBy>
  <cp:revision>48</cp:revision>
  <dcterms:created xsi:type="dcterms:W3CDTF">2020-11-12T02:46:13Z</dcterms:created>
  <dcterms:modified xsi:type="dcterms:W3CDTF">2021-05-10T22:16:41Z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name="NXPowerLiteLastOptimized" pid="2">
    <vt:lpwstr>921057</vt:lpwstr>
  </property>
  <property fmtid="{D5CDD505-2E9C-101B-9397-08002B2CF9AE}" name="NXPowerLiteSettings" pid="3">
    <vt:lpwstr>C7000400038000</vt:lpwstr>
  </property>
  <property fmtid="{D5CDD505-2E9C-101B-9397-08002B2CF9AE}" name="NXPowerLiteVersion" pid="4">
    <vt:lpwstr>S9.0.3</vt:lpwstr>
  </property>
</Properties>
</file>