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tiff" Extension="tiff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8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drawingml.diagramData+xml" PartName="/ppt/diagrams/data6.xml"/>
  <Override ContentType="application/vnd.openxmlformats-officedocument.drawingml.diagramLayout+xml" PartName="/ppt/diagrams/layout6.xml"/>
  <Override ContentType="application/vnd.openxmlformats-officedocument.drawingml.diagramStyle+xml" PartName="/ppt/diagrams/quickStyle6.xml"/>
  <Override ContentType="application/vnd.openxmlformats-officedocument.drawingml.diagramColors+xml" PartName="/ppt/diagrams/colors6.xml"/>
  <Override ContentType="application/vnd.ms-office.drawingml.diagramDrawing+xml" PartName="/ppt/diagrams/drawing6.xml"/>
  <Override ContentType="application/vnd.openxmlformats-officedocument.presentationml.notesSlide+xml" PartName="/ppt/notesSlides/notesSlide30.xml"/>
  <Override ContentType="application/vnd.openxmlformats-officedocument.drawingml.diagramData+xml" PartName="/ppt/diagrams/data7.xml"/>
  <Override ContentType="application/vnd.openxmlformats-officedocument.drawingml.diagramLayout+xml" PartName="/ppt/diagrams/layout7.xml"/>
  <Override ContentType="application/vnd.openxmlformats-officedocument.drawingml.diagramStyle+xml" PartName="/ppt/diagrams/quickStyle7.xml"/>
  <Override ContentType="application/vnd.openxmlformats-officedocument.drawingml.diagramColors+xml" PartName="/ppt/diagrams/colors7.xml"/>
  <Override ContentType="application/vnd.ms-office.drawingml.diagramDrawing+xml" PartName="/ppt/diagrams/drawing7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drawingml.diagramData+xml" PartName="/ppt/diagrams/data8.xml"/>
  <Override ContentType="application/vnd.openxmlformats-officedocument.drawingml.diagramLayout+xml" PartName="/ppt/diagrams/layout8.xml"/>
  <Override ContentType="application/vnd.openxmlformats-officedocument.drawingml.diagramStyle+xml" PartName="/ppt/diagrams/quickStyle8.xml"/>
  <Override ContentType="application/vnd.openxmlformats-officedocument.drawingml.diagramColors+xml" PartName="/ppt/diagrams/colors8.xml"/>
  <Override ContentType="application/vnd.ms-office.drawingml.diagramDrawing+xml" PartName="/ppt/diagrams/drawing8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1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4" r:id="rId20"/>
    <p:sldId id="277" r:id="rId21"/>
    <p:sldId id="278" r:id="rId22"/>
    <p:sldId id="279" r:id="rId23"/>
    <p:sldId id="280" r:id="rId24"/>
    <p:sldId id="281" r:id="rId25"/>
    <p:sldId id="318" r:id="rId26"/>
    <p:sldId id="283" r:id="rId27"/>
    <p:sldId id="284" r:id="rId28"/>
    <p:sldId id="285" r:id="rId29"/>
    <p:sldId id="286" r:id="rId30"/>
    <p:sldId id="287" r:id="rId31"/>
    <p:sldId id="288" r:id="rId32"/>
    <p:sldId id="319" r:id="rId33"/>
    <p:sldId id="290" r:id="rId34"/>
    <p:sldId id="320" r:id="rId35"/>
    <p:sldId id="292" r:id="rId36"/>
    <p:sldId id="293" r:id="rId37"/>
    <p:sldId id="294" r:id="rId38"/>
    <p:sldId id="295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21" r:id="rId5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B48"/>
    <a:srgbClr val="00A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40" autoAdjust="0"/>
  </p:normalViewPr>
  <p:slideViewPr>
    <p:cSldViewPr snapToGrid="0" showGuides="1">
      <p:cViewPr varScale="1">
        <p:scale>
          <a:sx n="82" d="100"/>
          <a:sy n="82" d="100"/>
        </p:scale>
        <p:origin x="72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7F6FF-1087-4F27-A722-08DF4361D6F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1A45B865-40D1-4B19-8F56-56852377E747}">
      <dgm:prSet phldrT="[Texto]" custT="1"/>
      <dgm:spPr/>
      <dgm:t>
        <a:bodyPr/>
        <a:lstStyle/>
        <a:p>
          <a:pPr algn="ctr">
            <a:buFont typeface="Wingdings" charset="2"/>
            <a:buChar char="ü"/>
          </a:pPr>
          <a:r>
            <a:rPr lang="es-CO" sz="2000" dirty="0">
              <a:latin typeface="Montserrat" panose="00000500000000000000" pitchFamily="50" charset="0"/>
            </a:rPr>
            <a:t>No progresión de enfermedad</a:t>
          </a:r>
        </a:p>
      </dgm:t>
    </dgm:pt>
    <dgm:pt modelId="{E07536C4-E247-41B0-9790-46B5EE88D321}" type="parTrans" cxnId="{A9BEE70F-9BA9-48A1-917C-9462F42E9372}">
      <dgm:prSet/>
      <dgm:spPr/>
      <dgm:t>
        <a:bodyPr/>
        <a:lstStyle/>
        <a:p>
          <a:pPr algn="ctr"/>
          <a:endParaRPr lang="es-CO" sz="2000">
            <a:latin typeface="Montserrat" panose="00000500000000000000" pitchFamily="50" charset="0"/>
          </a:endParaRPr>
        </a:p>
      </dgm:t>
    </dgm:pt>
    <dgm:pt modelId="{465C0BBA-9B15-4265-95D8-CD40B9C6472F}" type="sibTrans" cxnId="{A9BEE70F-9BA9-48A1-917C-9462F42E9372}">
      <dgm:prSet/>
      <dgm:spPr/>
      <dgm:t>
        <a:bodyPr/>
        <a:lstStyle/>
        <a:p>
          <a:pPr algn="ctr"/>
          <a:endParaRPr lang="es-CO" sz="2000">
            <a:latin typeface="Montserrat" panose="00000500000000000000" pitchFamily="50" charset="0"/>
          </a:endParaRPr>
        </a:p>
      </dgm:t>
    </dgm:pt>
    <dgm:pt modelId="{722069C0-D84F-4B5E-A7C9-9B4559D4F979}">
      <dgm:prSet custT="1"/>
      <dgm:spPr/>
      <dgm:t>
        <a:bodyPr/>
        <a:lstStyle/>
        <a:p>
          <a:pPr algn="ctr"/>
          <a:r>
            <a:rPr lang="es-CO" sz="1900" dirty="0">
              <a:latin typeface="Montserrat" panose="00000500000000000000" pitchFamily="50" charset="0"/>
            </a:rPr>
            <a:t>   Recuento total de linfocitos CD4  (</a:t>
          </a:r>
          <a:r>
            <a:rPr lang="es-CO" sz="1900" dirty="0" err="1">
              <a:latin typeface="Montserrat" panose="00000500000000000000" pitchFamily="50" charset="0"/>
            </a:rPr>
            <a:t>hemodiluci</a:t>
          </a:r>
          <a:r>
            <a:rPr lang="en-US" sz="1900" dirty="0" err="1">
              <a:latin typeface="Montserrat" panose="00000500000000000000" pitchFamily="50" charset="0"/>
            </a:rPr>
            <a:t>ón</a:t>
          </a:r>
          <a:r>
            <a:rPr lang="en-US" sz="1900" dirty="0">
              <a:latin typeface="Montserrat" panose="00000500000000000000" pitchFamily="50" charset="0"/>
            </a:rPr>
            <a:t>)</a:t>
          </a:r>
          <a:endParaRPr lang="es-CO" sz="1900" dirty="0">
            <a:latin typeface="Montserrat" panose="00000500000000000000" pitchFamily="50" charset="0"/>
          </a:endParaRPr>
        </a:p>
      </dgm:t>
    </dgm:pt>
    <dgm:pt modelId="{AE278969-E7B2-43E8-8F49-C470EDE5ACBD}" type="parTrans" cxnId="{651155E0-164C-46E7-B17A-435DC1B67374}">
      <dgm:prSet/>
      <dgm:spPr/>
      <dgm:t>
        <a:bodyPr/>
        <a:lstStyle/>
        <a:p>
          <a:pPr algn="ctr"/>
          <a:endParaRPr lang="es-CO" sz="2000">
            <a:latin typeface="Montserrat" panose="00000500000000000000" pitchFamily="50" charset="0"/>
          </a:endParaRPr>
        </a:p>
      </dgm:t>
    </dgm:pt>
    <dgm:pt modelId="{8CCBF0F7-795B-4D6C-89C7-A509E25CCBBF}" type="sibTrans" cxnId="{651155E0-164C-46E7-B17A-435DC1B67374}">
      <dgm:prSet/>
      <dgm:spPr/>
      <dgm:t>
        <a:bodyPr/>
        <a:lstStyle/>
        <a:p>
          <a:pPr algn="ctr"/>
          <a:endParaRPr lang="es-CO" sz="2000">
            <a:latin typeface="Montserrat" panose="00000500000000000000" pitchFamily="50" charset="0"/>
          </a:endParaRPr>
        </a:p>
      </dgm:t>
    </dgm:pt>
    <dgm:pt modelId="{CDF2ADA7-F893-4EEA-AF11-2F2DAA682868}">
      <dgm:prSet custT="1"/>
      <dgm:spPr/>
      <dgm:t>
        <a:bodyPr/>
        <a:lstStyle/>
        <a:p>
          <a:pPr algn="ctr"/>
          <a:r>
            <a:rPr lang="en-US" sz="1900" dirty="0">
              <a:latin typeface="Montserrat" panose="00000500000000000000" pitchFamily="50" charset="0"/>
            </a:rPr>
            <a:t>% LCD4 </a:t>
          </a:r>
          <a:r>
            <a:rPr lang="en-US" sz="1900" dirty="0" err="1">
              <a:latin typeface="Montserrat" panose="00000500000000000000" pitchFamily="50" charset="0"/>
            </a:rPr>
            <a:t>permanece</a:t>
          </a:r>
          <a:r>
            <a:rPr lang="en-US" sz="1900" dirty="0">
              <a:latin typeface="Montserrat" panose="00000500000000000000" pitchFamily="50" charset="0"/>
            </a:rPr>
            <a:t> </a:t>
          </a:r>
          <a:r>
            <a:rPr lang="en-US" sz="1900" dirty="0" err="1">
              <a:latin typeface="Montserrat" panose="00000500000000000000" pitchFamily="50" charset="0"/>
            </a:rPr>
            <a:t>estable</a:t>
          </a:r>
          <a:endParaRPr lang="en-US" sz="1900" dirty="0">
            <a:latin typeface="Montserrat" panose="00000500000000000000" pitchFamily="50" charset="0"/>
          </a:endParaRPr>
        </a:p>
      </dgm:t>
    </dgm:pt>
    <dgm:pt modelId="{C6C62DD5-0E84-4AA8-A530-B962BD45E481}" type="parTrans" cxnId="{3EDC913E-05B8-46F2-B25C-235532091506}">
      <dgm:prSet/>
      <dgm:spPr/>
      <dgm:t>
        <a:bodyPr/>
        <a:lstStyle/>
        <a:p>
          <a:pPr algn="ctr"/>
          <a:endParaRPr lang="es-CO" sz="2000">
            <a:latin typeface="Montserrat" panose="00000500000000000000" pitchFamily="50" charset="0"/>
          </a:endParaRPr>
        </a:p>
      </dgm:t>
    </dgm:pt>
    <dgm:pt modelId="{00DAEA17-695F-4237-85C3-52B38EEE22DA}" type="sibTrans" cxnId="{3EDC913E-05B8-46F2-B25C-235532091506}">
      <dgm:prSet/>
      <dgm:spPr/>
      <dgm:t>
        <a:bodyPr/>
        <a:lstStyle/>
        <a:p>
          <a:pPr algn="ctr"/>
          <a:endParaRPr lang="es-CO" sz="2000">
            <a:latin typeface="Montserrat" panose="00000500000000000000" pitchFamily="50" charset="0"/>
          </a:endParaRPr>
        </a:p>
      </dgm:t>
    </dgm:pt>
    <dgm:pt modelId="{459B27F0-761E-4456-B08B-7F51D5AC1D12}">
      <dgm:prSet custT="1"/>
      <dgm:spPr/>
      <dgm:t>
        <a:bodyPr/>
        <a:lstStyle/>
        <a:p>
          <a:pPr algn="ctr"/>
          <a:r>
            <a:rPr lang="en-US" sz="2000" dirty="0">
              <a:latin typeface="Montserrat" panose="00000500000000000000" pitchFamily="50" charset="0"/>
            </a:rPr>
            <a:t>Carga viral </a:t>
          </a:r>
          <a:r>
            <a:rPr lang="en-US" sz="2000" dirty="0" err="1">
              <a:latin typeface="Montserrat" panose="00000500000000000000" pitchFamily="50" charset="0"/>
            </a:rPr>
            <a:t>estable</a:t>
          </a:r>
          <a:r>
            <a:rPr lang="en-US" sz="2000" dirty="0">
              <a:latin typeface="Montserrat" panose="00000500000000000000" pitchFamily="50" charset="0"/>
            </a:rPr>
            <a:t> sin TAR (</a:t>
          </a:r>
          <a:r>
            <a:rPr lang="en-US" sz="2000" dirty="0" err="1">
              <a:latin typeface="Montserrat" panose="00000500000000000000" pitchFamily="50" charset="0"/>
            </a:rPr>
            <a:t>inmunotolerancia</a:t>
          </a:r>
          <a:r>
            <a:rPr lang="en-US" sz="2000" dirty="0">
              <a:latin typeface="Montserrat" panose="00000500000000000000" pitchFamily="50" charset="0"/>
            </a:rPr>
            <a:t>): </a:t>
          </a:r>
          <a:r>
            <a:rPr lang="en-US" sz="2000" dirty="0" err="1">
              <a:latin typeface="Montserrat" panose="00000500000000000000" pitchFamily="50" charset="0"/>
            </a:rPr>
            <a:t>aumento</a:t>
          </a:r>
          <a:r>
            <a:rPr lang="en-US" sz="2000" dirty="0">
              <a:latin typeface="Montserrat" panose="00000500000000000000" pitchFamily="50" charset="0"/>
            </a:rPr>
            <a:t> </a:t>
          </a:r>
          <a:r>
            <a:rPr lang="en-US" sz="2000" dirty="0" err="1">
              <a:latin typeface="Montserrat" panose="00000500000000000000" pitchFamily="50" charset="0"/>
            </a:rPr>
            <a:t>en</a:t>
          </a:r>
          <a:r>
            <a:rPr lang="en-US" sz="2000" dirty="0">
              <a:latin typeface="Montserrat" panose="00000500000000000000" pitchFamily="50" charset="0"/>
            </a:rPr>
            <a:t> el </a:t>
          </a:r>
          <a:r>
            <a:rPr lang="en-US" sz="2000" dirty="0" err="1">
              <a:latin typeface="Montserrat" panose="00000500000000000000" pitchFamily="50" charset="0"/>
            </a:rPr>
            <a:t>postparto</a:t>
          </a:r>
          <a:endParaRPr lang="es-CO" sz="2000" dirty="0">
            <a:latin typeface="Montserrat" panose="00000500000000000000" pitchFamily="50" charset="0"/>
          </a:endParaRPr>
        </a:p>
      </dgm:t>
    </dgm:pt>
    <dgm:pt modelId="{7737897A-76FA-45CF-BF8C-5A7CDAE33853}" type="parTrans" cxnId="{BEA2EA36-ED37-40C2-9D02-8C47D5246267}">
      <dgm:prSet/>
      <dgm:spPr/>
      <dgm:t>
        <a:bodyPr/>
        <a:lstStyle/>
        <a:p>
          <a:pPr algn="ctr"/>
          <a:endParaRPr lang="es-CO" sz="2000">
            <a:latin typeface="Montserrat" panose="00000500000000000000" pitchFamily="50" charset="0"/>
          </a:endParaRPr>
        </a:p>
      </dgm:t>
    </dgm:pt>
    <dgm:pt modelId="{E9C6DD59-87E5-41B5-8AC0-4AA9216019EB}" type="sibTrans" cxnId="{BEA2EA36-ED37-40C2-9D02-8C47D5246267}">
      <dgm:prSet/>
      <dgm:spPr/>
      <dgm:t>
        <a:bodyPr/>
        <a:lstStyle/>
        <a:p>
          <a:pPr algn="ctr"/>
          <a:endParaRPr lang="es-CO" sz="2000">
            <a:latin typeface="Montserrat" panose="00000500000000000000" pitchFamily="50" charset="0"/>
          </a:endParaRPr>
        </a:p>
      </dgm:t>
    </dgm:pt>
    <dgm:pt modelId="{CA39EB93-D5DC-4FEA-9E1B-59E1994EA294}">
      <dgm:prSet custT="1"/>
      <dgm:spPr/>
      <dgm:t>
        <a:bodyPr/>
        <a:lstStyle/>
        <a:p>
          <a:pPr algn="ctr"/>
          <a:r>
            <a:rPr lang="es-CO" sz="2000" dirty="0">
              <a:latin typeface="Montserrat" panose="00000500000000000000" pitchFamily="50" charset="0"/>
            </a:rPr>
            <a:t>Aumento de abortos, parto pretérmino, RCIU y BPN según estadio de la enfermedad - estado nutricional.</a:t>
          </a:r>
        </a:p>
      </dgm:t>
    </dgm:pt>
    <dgm:pt modelId="{BFCBFE92-8BE9-4708-9C51-128E9D3708B5}" type="parTrans" cxnId="{11E16EB5-AC4E-432D-BEEF-C49FD17133A1}">
      <dgm:prSet/>
      <dgm:spPr/>
      <dgm:t>
        <a:bodyPr/>
        <a:lstStyle/>
        <a:p>
          <a:pPr algn="ctr"/>
          <a:endParaRPr lang="es-CO" sz="2000">
            <a:latin typeface="Montserrat" panose="00000500000000000000" pitchFamily="50" charset="0"/>
          </a:endParaRPr>
        </a:p>
      </dgm:t>
    </dgm:pt>
    <dgm:pt modelId="{BE17234C-6639-4D25-A1D2-A05D5A165B9F}" type="sibTrans" cxnId="{11E16EB5-AC4E-432D-BEEF-C49FD17133A1}">
      <dgm:prSet/>
      <dgm:spPr/>
      <dgm:t>
        <a:bodyPr/>
        <a:lstStyle/>
        <a:p>
          <a:pPr algn="ctr"/>
          <a:endParaRPr lang="es-CO" sz="2000">
            <a:latin typeface="Montserrat" panose="00000500000000000000" pitchFamily="50" charset="0"/>
          </a:endParaRPr>
        </a:p>
      </dgm:t>
    </dgm:pt>
    <dgm:pt modelId="{677D7E2E-0F44-476C-BD27-93928DDC336C}">
      <dgm:prSet custT="1"/>
      <dgm:spPr/>
      <dgm:t>
        <a:bodyPr/>
        <a:lstStyle/>
        <a:p>
          <a:pPr algn="ctr"/>
          <a:r>
            <a:rPr lang="es-CO" sz="2000" b="1" dirty="0">
              <a:latin typeface="Montserrat" panose="00000500000000000000" pitchFamily="50" charset="0"/>
            </a:rPr>
            <a:t>NO </a:t>
          </a:r>
          <a:r>
            <a:rPr lang="es-CO" sz="2000" dirty="0">
              <a:latin typeface="Montserrat" panose="00000500000000000000" pitchFamily="50" charset="0"/>
            </a:rPr>
            <a:t>malformaciones o defectos congénitos.</a:t>
          </a:r>
          <a:endParaRPr lang="es-CO" sz="2000" b="1" dirty="0">
            <a:latin typeface="Montserrat" panose="00000500000000000000" pitchFamily="50" charset="0"/>
          </a:endParaRPr>
        </a:p>
      </dgm:t>
    </dgm:pt>
    <dgm:pt modelId="{3C79CE2B-FD81-408D-8940-8879ED8E20F7}" type="parTrans" cxnId="{826260D9-E473-4A3C-87D7-DE5C7F4E434C}">
      <dgm:prSet/>
      <dgm:spPr/>
      <dgm:t>
        <a:bodyPr/>
        <a:lstStyle/>
        <a:p>
          <a:pPr algn="ctr"/>
          <a:endParaRPr lang="es-CO" sz="2000">
            <a:latin typeface="Montserrat" panose="00000500000000000000" pitchFamily="50" charset="0"/>
          </a:endParaRPr>
        </a:p>
      </dgm:t>
    </dgm:pt>
    <dgm:pt modelId="{35744B3A-8171-4ED3-8544-E327C1BFB1AD}" type="sibTrans" cxnId="{826260D9-E473-4A3C-87D7-DE5C7F4E434C}">
      <dgm:prSet/>
      <dgm:spPr/>
      <dgm:t>
        <a:bodyPr/>
        <a:lstStyle/>
        <a:p>
          <a:pPr algn="ctr"/>
          <a:endParaRPr lang="es-CO" sz="2000">
            <a:latin typeface="Montserrat" panose="00000500000000000000" pitchFamily="50" charset="0"/>
          </a:endParaRPr>
        </a:p>
      </dgm:t>
    </dgm:pt>
    <dgm:pt modelId="{48A1705A-E64D-47F8-9546-CDC826D84FC8}" type="pres">
      <dgm:prSet presAssocID="{B697F6FF-1087-4F27-A722-08DF4361D6F5}" presName="diagram" presStyleCnt="0">
        <dgm:presLayoutVars>
          <dgm:dir/>
          <dgm:resizeHandles val="exact"/>
        </dgm:presLayoutVars>
      </dgm:prSet>
      <dgm:spPr/>
    </dgm:pt>
    <dgm:pt modelId="{7AC1D6D1-7DAF-4458-B712-47AF25DAC9F8}" type="pres">
      <dgm:prSet presAssocID="{1A45B865-40D1-4B19-8F56-56852377E747}" presName="node" presStyleLbl="node1" presStyleIdx="0" presStyleCnt="5">
        <dgm:presLayoutVars>
          <dgm:bulletEnabled val="1"/>
        </dgm:presLayoutVars>
      </dgm:prSet>
      <dgm:spPr/>
    </dgm:pt>
    <dgm:pt modelId="{7F2EDE73-615C-4FB4-86CB-01BF6871A9FD}" type="pres">
      <dgm:prSet presAssocID="{465C0BBA-9B15-4265-95D8-CD40B9C6472F}" presName="sibTrans" presStyleCnt="0"/>
      <dgm:spPr/>
    </dgm:pt>
    <dgm:pt modelId="{C77DC03B-CB54-4660-A605-1ACB60F284D3}" type="pres">
      <dgm:prSet presAssocID="{722069C0-D84F-4B5E-A7C9-9B4559D4F979}" presName="node" presStyleLbl="node1" presStyleIdx="1" presStyleCnt="5" custScaleX="125547" custScaleY="110200">
        <dgm:presLayoutVars>
          <dgm:bulletEnabled val="1"/>
        </dgm:presLayoutVars>
      </dgm:prSet>
      <dgm:spPr/>
    </dgm:pt>
    <dgm:pt modelId="{31C2586B-9F37-436D-BF52-20AD7FF25ECB}" type="pres">
      <dgm:prSet presAssocID="{8CCBF0F7-795B-4D6C-89C7-A509E25CCBBF}" presName="sibTrans" presStyleCnt="0"/>
      <dgm:spPr/>
    </dgm:pt>
    <dgm:pt modelId="{FC4C26E0-AEF5-42D4-A81D-A902D95C067B}" type="pres">
      <dgm:prSet presAssocID="{459B27F0-761E-4456-B08B-7F51D5AC1D12}" presName="node" presStyleLbl="node1" presStyleIdx="2" presStyleCnt="5">
        <dgm:presLayoutVars>
          <dgm:bulletEnabled val="1"/>
        </dgm:presLayoutVars>
      </dgm:prSet>
      <dgm:spPr/>
    </dgm:pt>
    <dgm:pt modelId="{0E2A524C-75B6-48EE-B2D8-1627484B878E}" type="pres">
      <dgm:prSet presAssocID="{E9C6DD59-87E5-41B5-8AC0-4AA9216019EB}" presName="sibTrans" presStyleCnt="0"/>
      <dgm:spPr/>
    </dgm:pt>
    <dgm:pt modelId="{1D502AB9-A8B9-48AB-93FF-5BD4670827A8}" type="pres">
      <dgm:prSet presAssocID="{CA39EB93-D5DC-4FEA-9E1B-59E1994EA294}" presName="node" presStyleLbl="node1" presStyleIdx="3" presStyleCnt="5" custScaleX="127467">
        <dgm:presLayoutVars>
          <dgm:bulletEnabled val="1"/>
        </dgm:presLayoutVars>
      </dgm:prSet>
      <dgm:spPr/>
    </dgm:pt>
    <dgm:pt modelId="{846E78FE-1778-45D5-8490-8BDE758138BB}" type="pres">
      <dgm:prSet presAssocID="{BE17234C-6639-4D25-A1D2-A05D5A165B9F}" presName="sibTrans" presStyleCnt="0"/>
      <dgm:spPr/>
    </dgm:pt>
    <dgm:pt modelId="{EA652229-58E7-473C-ABB8-5AE04414456C}" type="pres">
      <dgm:prSet presAssocID="{677D7E2E-0F44-476C-BD27-93928DDC336C}" presName="node" presStyleLbl="node1" presStyleIdx="4" presStyleCnt="5">
        <dgm:presLayoutVars>
          <dgm:bulletEnabled val="1"/>
        </dgm:presLayoutVars>
      </dgm:prSet>
      <dgm:spPr/>
    </dgm:pt>
  </dgm:ptLst>
  <dgm:cxnLst>
    <dgm:cxn modelId="{A9BEE70F-9BA9-48A1-917C-9462F42E9372}" srcId="{B697F6FF-1087-4F27-A722-08DF4361D6F5}" destId="{1A45B865-40D1-4B19-8F56-56852377E747}" srcOrd="0" destOrd="0" parTransId="{E07536C4-E247-41B0-9790-46B5EE88D321}" sibTransId="{465C0BBA-9B15-4265-95D8-CD40B9C6472F}"/>
    <dgm:cxn modelId="{FB52F01B-5D5E-4929-8162-58491C500211}" type="presOf" srcId="{CA39EB93-D5DC-4FEA-9E1B-59E1994EA294}" destId="{1D502AB9-A8B9-48AB-93FF-5BD4670827A8}" srcOrd="0" destOrd="0" presId="urn:microsoft.com/office/officeart/2005/8/layout/default"/>
    <dgm:cxn modelId="{85648B29-73EB-4E6F-9B6A-3CA738FF18BB}" type="presOf" srcId="{CDF2ADA7-F893-4EEA-AF11-2F2DAA682868}" destId="{C77DC03B-CB54-4660-A605-1ACB60F284D3}" srcOrd="0" destOrd="1" presId="urn:microsoft.com/office/officeart/2005/8/layout/default"/>
    <dgm:cxn modelId="{BEA2EA36-ED37-40C2-9D02-8C47D5246267}" srcId="{B697F6FF-1087-4F27-A722-08DF4361D6F5}" destId="{459B27F0-761E-4456-B08B-7F51D5AC1D12}" srcOrd="2" destOrd="0" parTransId="{7737897A-76FA-45CF-BF8C-5A7CDAE33853}" sibTransId="{E9C6DD59-87E5-41B5-8AC0-4AA9216019EB}"/>
    <dgm:cxn modelId="{3EDC913E-05B8-46F2-B25C-235532091506}" srcId="{722069C0-D84F-4B5E-A7C9-9B4559D4F979}" destId="{CDF2ADA7-F893-4EEA-AF11-2F2DAA682868}" srcOrd="0" destOrd="0" parTransId="{C6C62DD5-0E84-4AA8-A530-B962BD45E481}" sibTransId="{00DAEA17-695F-4237-85C3-52B38EEE22DA}"/>
    <dgm:cxn modelId="{8C37064D-A4A2-41B2-9D7D-5C7AB3923246}" type="presOf" srcId="{722069C0-D84F-4B5E-A7C9-9B4559D4F979}" destId="{C77DC03B-CB54-4660-A605-1ACB60F284D3}" srcOrd="0" destOrd="0" presId="urn:microsoft.com/office/officeart/2005/8/layout/default"/>
    <dgm:cxn modelId="{3C1FC3A8-D4A1-4C2B-8EFB-040DEB085821}" type="presOf" srcId="{459B27F0-761E-4456-B08B-7F51D5AC1D12}" destId="{FC4C26E0-AEF5-42D4-A81D-A902D95C067B}" srcOrd="0" destOrd="0" presId="urn:microsoft.com/office/officeart/2005/8/layout/default"/>
    <dgm:cxn modelId="{11E16EB5-AC4E-432D-BEEF-C49FD17133A1}" srcId="{B697F6FF-1087-4F27-A722-08DF4361D6F5}" destId="{CA39EB93-D5DC-4FEA-9E1B-59E1994EA294}" srcOrd="3" destOrd="0" parTransId="{BFCBFE92-8BE9-4708-9C51-128E9D3708B5}" sibTransId="{BE17234C-6639-4D25-A1D2-A05D5A165B9F}"/>
    <dgm:cxn modelId="{5413E2B8-2039-4EB0-A766-FDA56D1C5A2E}" type="presOf" srcId="{1A45B865-40D1-4B19-8F56-56852377E747}" destId="{7AC1D6D1-7DAF-4458-B712-47AF25DAC9F8}" srcOrd="0" destOrd="0" presId="urn:microsoft.com/office/officeart/2005/8/layout/default"/>
    <dgm:cxn modelId="{826260D9-E473-4A3C-87D7-DE5C7F4E434C}" srcId="{B697F6FF-1087-4F27-A722-08DF4361D6F5}" destId="{677D7E2E-0F44-476C-BD27-93928DDC336C}" srcOrd="4" destOrd="0" parTransId="{3C79CE2B-FD81-408D-8940-8879ED8E20F7}" sibTransId="{35744B3A-8171-4ED3-8544-E327C1BFB1AD}"/>
    <dgm:cxn modelId="{651155E0-164C-46E7-B17A-435DC1B67374}" srcId="{B697F6FF-1087-4F27-A722-08DF4361D6F5}" destId="{722069C0-D84F-4B5E-A7C9-9B4559D4F979}" srcOrd="1" destOrd="0" parTransId="{AE278969-E7B2-43E8-8F49-C470EDE5ACBD}" sibTransId="{8CCBF0F7-795B-4D6C-89C7-A509E25CCBBF}"/>
    <dgm:cxn modelId="{B6482FE4-5A8D-496B-9582-25DBEBAE8A3D}" type="presOf" srcId="{677D7E2E-0F44-476C-BD27-93928DDC336C}" destId="{EA652229-58E7-473C-ABB8-5AE04414456C}" srcOrd="0" destOrd="0" presId="urn:microsoft.com/office/officeart/2005/8/layout/default"/>
    <dgm:cxn modelId="{2CBA00F9-66A6-4280-958F-48827ACA4794}" type="presOf" srcId="{B697F6FF-1087-4F27-A722-08DF4361D6F5}" destId="{48A1705A-E64D-47F8-9546-CDC826D84FC8}" srcOrd="0" destOrd="0" presId="urn:microsoft.com/office/officeart/2005/8/layout/default"/>
    <dgm:cxn modelId="{FB49B37A-779E-45C7-91C5-3DC74D3E57C1}" type="presParOf" srcId="{48A1705A-E64D-47F8-9546-CDC826D84FC8}" destId="{7AC1D6D1-7DAF-4458-B712-47AF25DAC9F8}" srcOrd="0" destOrd="0" presId="urn:microsoft.com/office/officeart/2005/8/layout/default"/>
    <dgm:cxn modelId="{354812D2-5AC3-401C-A41C-68B7915AF81D}" type="presParOf" srcId="{48A1705A-E64D-47F8-9546-CDC826D84FC8}" destId="{7F2EDE73-615C-4FB4-86CB-01BF6871A9FD}" srcOrd="1" destOrd="0" presId="urn:microsoft.com/office/officeart/2005/8/layout/default"/>
    <dgm:cxn modelId="{5E84AFD7-0BED-4522-BC5E-C284D8074D37}" type="presParOf" srcId="{48A1705A-E64D-47F8-9546-CDC826D84FC8}" destId="{C77DC03B-CB54-4660-A605-1ACB60F284D3}" srcOrd="2" destOrd="0" presId="urn:microsoft.com/office/officeart/2005/8/layout/default"/>
    <dgm:cxn modelId="{A0794B29-E787-44D8-B8D2-66DDB04EC8E8}" type="presParOf" srcId="{48A1705A-E64D-47F8-9546-CDC826D84FC8}" destId="{31C2586B-9F37-436D-BF52-20AD7FF25ECB}" srcOrd="3" destOrd="0" presId="urn:microsoft.com/office/officeart/2005/8/layout/default"/>
    <dgm:cxn modelId="{2218DFF9-0230-4311-9DA4-AFD528272A5A}" type="presParOf" srcId="{48A1705A-E64D-47F8-9546-CDC826D84FC8}" destId="{FC4C26E0-AEF5-42D4-A81D-A902D95C067B}" srcOrd="4" destOrd="0" presId="urn:microsoft.com/office/officeart/2005/8/layout/default"/>
    <dgm:cxn modelId="{A147A8E8-9C2A-49CB-B500-C6D6C00D34AC}" type="presParOf" srcId="{48A1705A-E64D-47F8-9546-CDC826D84FC8}" destId="{0E2A524C-75B6-48EE-B2D8-1627484B878E}" srcOrd="5" destOrd="0" presId="urn:microsoft.com/office/officeart/2005/8/layout/default"/>
    <dgm:cxn modelId="{4FF7C554-B662-4B30-B342-638822E9D9E5}" type="presParOf" srcId="{48A1705A-E64D-47F8-9546-CDC826D84FC8}" destId="{1D502AB9-A8B9-48AB-93FF-5BD4670827A8}" srcOrd="6" destOrd="0" presId="urn:microsoft.com/office/officeart/2005/8/layout/default"/>
    <dgm:cxn modelId="{1FBDA466-52EA-4CE9-BC4F-936D50720B52}" type="presParOf" srcId="{48A1705A-E64D-47F8-9546-CDC826D84FC8}" destId="{846E78FE-1778-45D5-8490-8BDE758138BB}" srcOrd="7" destOrd="0" presId="urn:microsoft.com/office/officeart/2005/8/layout/default"/>
    <dgm:cxn modelId="{4252EFEA-FBC4-4BBE-BA33-940C0A8C885D}" type="presParOf" srcId="{48A1705A-E64D-47F8-9546-CDC826D84FC8}" destId="{EA652229-58E7-473C-ABB8-5AE04414456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EE10EC-9FAE-4D74-A8A0-C56D10FCFC0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B4E5E366-A585-490D-ACC5-D0D46E43BDAD}">
      <dgm:prSet phldrT="[Texto]" custT="1"/>
      <dgm:spPr/>
      <dgm:t>
        <a:bodyPr/>
        <a:lstStyle/>
        <a:p>
          <a:pPr>
            <a:buClr>
              <a:srgbClr val="800000"/>
            </a:buClr>
            <a:buFont typeface="Wingdings" charset="2"/>
            <a:buNone/>
          </a:pPr>
          <a:r>
            <a:rPr lang="es-ES" sz="2000" dirty="0">
              <a:latin typeface="Montserrat" panose="00000500000000000000" pitchFamily="50" charset="0"/>
              <a:cs typeface="Arial Black"/>
            </a:rPr>
            <a:t>Sexo no protegido con múltiples compañeros sexuales.</a:t>
          </a:r>
          <a:endParaRPr lang="es-CO" sz="2000" dirty="0">
            <a:latin typeface="Montserrat" panose="00000500000000000000" pitchFamily="50" charset="0"/>
          </a:endParaRPr>
        </a:p>
      </dgm:t>
    </dgm:pt>
    <dgm:pt modelId="{17F7CB7D-F49D-443C-9750-80A5103AB83D}" type="parTrans" cxnId="{0732BA9F-21A2-43C0-B783-222CCEA7EF15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023657DF-555B-4D03-BA3A-A3D7C2B694D4}" type="sibTrans" cxnId="{0732BA9F-21A2-43C0-B783-222CCEA7EF15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22DAA696-467E-40B9-A50F-60AEB37D452C}">
      <dgm:prSet custT="1"/>
      <dgm:spPr/>
      <dgm:t>
        <a:bodyPr/>
        <a:lstStyle/>
        <a:p>
          <a:r>
            <a:rPr lang="es-ES" sz="2000" dirty="0">
              <a:latin typeface="Montserrat" panose="00000500000000000000" pitchFamily="50" charset="0"/>
              <a:cs typeface="Arial Black"/>
            </a:rPr>
            <a:t>Infecciones del tracto genital.</a:t>
          </a:r>
        </a:p>
      </dgm:t>
    </dgm:pt>
    <dgm:pt modelId="{02D09A74-E55D-4EB0-A154-D365067B80AB}" type="parTrans" cxnId="{E0E5D872-7BF2-42C5-A086-F953047ACB3D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D19A4289-3229-4231-B00C-E65A5981A868}" type="sibTrans" cxnId="{E0E5D872-7BF2-42C5-A086-F953047ACB3D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6CB0245C-D308-4085-B83E-85776BC6ADF0}">
      <dgm:prSet custT="1"/>
      <dgm:spPr/>
      <dgm:t>
        <a:bodyPr/>
        <a:lstStyle/>
        <a:p>
          <a:r>
            <a:rPr lang="es-ES" sz="2000" dirty="0">
              <a:latin typeface="Montserrat" panose="00000500000000000000" pitchFamily="50" charset="0"/>
              <a:cs typeface="Arial Black"/>
            </a:rPr>
            <a:t>Uso de sustancias (fumar cigarrillo).</a:t>
          </a:r>
        </a:p>
      </dgm:t>
    </dgm:pt>
    <dgm:pt modelId="{7B2217CD-3CB9-4F08-9212-4B5BCACE25AB}" type="parTrans" cxnId="{3B7938AE-59A2-4691-8237-B7BA99BB55C6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D916046A-55E2-4892-9838-FA9568F3E8D1}" type="sibTrans" cxnId="{3B7938AE-59A2-4691-8237-B7BA99BB55C6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111B6A67-090A-4B77-9ECB-B15F8F1C0FD0}">
      <dgm:prSet custT="1"/>
      <dgm:spPr/>
      <dgm:t>
        <a:bodyPr/>
        <a:lstStyle/>
        <a:p>
          <a:r>
            <a:rPr lang="es-ES" sz="2000" dirty="0">
              <a:latin typeface="Montserrat" panose="00000500000000000000" pitchFamily="50" charset="0"/>
              <a:cs typeface="Arial Black"/>
            </a:rPr>
            <a:t>Modo del nacimiento (parto vaginal vs. cesárea electiva).</a:t>
          </a:r>
        </a:p>
      </dgm:t>
    </dgm:pt>
    <dgm:pt modelId="{9D7D5819-BCE4-477C-85BD-40F8028F0CF2}" type="parTrans" cxnId="{FB2EE4DA-91C7-42F2-8DD6-3A8E69CB8605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BD7026B8-259B-4080-AF75-1B4D0E6BE433}" type="sibTrans" cxnId="{FB2EE4DA-91C7-42F2-8DD6-3A8E69CB8605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03655B48-642D-4A7D-9BF8-8C6105962365}" type="pres">
      <dgm:prSet presAssocID="{7CEE10EC-9FAE-4D74-A8A0-C56D10FCFC0C}" presName="diagram" presStyleCnt="0">
        <dgm:presLayoutVars>
          <dgm:dir/>
          <dgm:resizeHandles val="exact"/>
        </dgm:presLayoutVars>
      </dgm:prSet>
      <dgm:spPr/>
    </dgm:pt>
    <dgm:pt modelId="{CDA392E5-1E39-4B44-BA63-E487526850F2}" type="pres">
      <dgm:prSet presAssocID="{B4E5E366-A585-490D-ACC5-D0D46E43BDAD}" presName="node" presStyleLbl="node1" presStyleIdx="0" presStyleCnt="4">
        <dgm:presLayoutVars>
          <dgm:bulletEnabled val="1"/>
        </dgm:presLayoutVars>
      </dgm:prSet>
      <dgm:spPr/>
    </dgm:pt>
    <dgm:pt modelId="{3A10AB61-A477-4B74-B87E-6487905E8172}" type="pres">
      <dgm:prSet presAssocID="{023657DF-555B-4D03-BA3A-A3D7C2B694D4}" presName="sibTrans" presStyleCnt="0"/>
      <dgm:spPr/>
    </dgm:pt>
    <dgm:pt modelId="{486BB0CE-0A6D-408B-9F8C-6AB729B6A56C}" type="pres">
      <dgm:prSet presAssocID="{22DAA696-467E-40B9-A50F-60AEB37D452C}" presName="node" presStyleLbl="node1" presStyleIdx="1" presStyleCnt="4">
        <dgm:presLayoutVars>
          <dgm:bulletEnabled val="1"/>
        </dgm:presLayoutVars>
      </dgm:prSet>
      <dgm:spPr/>
    </dgm:pt>
    <dgm:pt modelId="{C1192A1B-94A0-4F13-882A-F335A58020FA}" type="pres">
      <dgm:prSet presAssocID="{D19A4289-3229-4231-B00C-E65A5981A868}" presName="sibTrans" presStyleCnt="0"/>
      <dgm:spPr/>
    </dgm:pt>
    <dgm:pt modelId="{5A48ED56-8CEA-44C5-8D72-482B9E1D7D22}" type="pres">
      <dgm:prSet presAssocID="{6CB0245C-D308-4085-B83E-85776BC6ADF0}" presName="node" presStyleLbl="node1" presStyleIdx="2" presStyleCnt="4">
        <dgm:presLayoutVars>
          <dgm:bulletEnabled val="1"/>
        </dgm:presLayoutVars>
      </dgm:prSet>
      <dgm:spPr/>
    </dgm:pt>
    <dgm:pt modelId="{F2AF1518-C223-42D5-BAC9-66ADC60451AC}" type="pres">
      <dgm:prSet presAssocID="{D916046A-55E2-4892-9838-FA9568F3E8D1}" presName="sibTrans" presStyleCnt="0"/>
      <dgm:spPr/>
    </dgm:pt>
    <dgm:pt modelId="{49964BAD-FF6A-4F52-88EF-F3B9294B2678}" type="pres">
      <dgm:prSet presAssocID="{111B6A67-090A-4B77-9ECB-B15F8F1C0FD0}" presName="node" presStyleLbl="node1" presStyleIdx="3" presStyleCnt="4">
        <dgm:presLayoutVars>
          <dgm:bulletEnabled val="1"/>
        </dgm:presLayoutVars>
      </dgm:prSet>
      <dgm:spPr/>
    </dgm:pt>
  </dgm:ptLst>
  <dgm:cxnLst>
    <dgm:cxn modelId="{CDFAD316-9034-49E7-B9A5-1BB9E193642A}" type="presOf" srcId="{22DAA696-467E-40B9-A50F-60AEB37D452C}" destId="{486BB0CE-0A6D-408B-9F8C-6AB729B6A56C}" srcOrd="0" destOrd="0" presId="urn:microsoft.com/office/officeart/2005/8/layout/default"/>
    <dgm:cxn modelId="{D4756534-9AF3-4C7E-B69F-7F981280729E}" type="presOf" srcId="{B4E5E366-A585-490D-ACC5-D0D46E43BDAD}" destId="{CDA392E5-1E39-4B44-BA63-E487526850F2}" srcOrd="0" destOrd="0" presId="urn:microsoft.com/office/officeart/2005/8/layout/default"/>
    <dgm:cxn modelId="{E0E5D872-7BF2-42C5-A086-F953047ACB3D}" srcId="{7CEE10EC-9FAE-4D74-A8A0-C56D10FCFC0C}" destId="{22DAA696-467E-40B9-A50F-60AEB37D452C}" srcOrd="1" destOrd="0" parTransId="{02D09A74-E55D-4EB0-A154-D365067B80AB}" sibTransId="{D19A4289-3229-4231-B00C-E65A5981A868}"/>
    <dgm:cxn modelId="{835A2092-E687-4BD9-BFF4-9764AF2CE909}" type="presOf" srcId="{6CB0245C-D308-4085-B83E-85776BC6ADF0}" destId="{5A48ED56-8CEA-44C5-8D72-482B9E1D7D22}" srcOrd="0" destOrd="0" presId="urn:microsoft.com/office/officeart/2005/8/layout/default"/>
    <dgm:cxn modelId="{9EB79095-231B-4E1A-AE55-6E90A5996B76}" type="presOf" srcId="{7CEE10EC-9FAE-4D74-A8A0-C56D10FCFC0C}" destId="{03655B48-642D-4A7D-9BF8-8C6105962365}" srcOrd="0" destOrd="0" presId="urn:microsoft.com/office/officeart/2005/8/layout/default"/>
    <dgm:cxn modelId="{0732BA9F-21A2-43C0-B783-222CCEA7EF15}" srcId="{7CEE10EC-9FAE-4D74-A8A0-C56D10FCFC0C}" destId="{B4E5E366-A585-490D-ACC5-D0D46E43BDAD}" srcOrd="0" destOrd="0" parTransId="{17F7CB7D-F49D-443C-9750-80A5103AB83D}" sibTransId="{023657DF-555B-4D03-BA3A-A3D7C2B694D4}"/>
    <dgm:cxn modelId="{84FEB4A8-DF1E-4634-8AF2-4045A0C5D922}" type="presOf" srcId="{111B6A67-090A-4B77-9ECB-B15F8F1C0FD0}" destId="{49964BAD-FF6A-4F52-88EF-F3B9294B2678}" srcOrd="0" destOrd="0" presId="urn:microsoft.com/office/officeart/2005/8/layout/default"/>
    <dgm:cxn modelId="{3B7938AE-59A2-4691-8237-B7BA99BB55C6}" srcId="{7CEE10EC-9FAE-4D74-A8A0-C56D10FCFC0C}" destId="{6CB0245C-D308-4085-B83E-85776BC6ADF0}" srcOrd="2" destOrd="0" parTransId="{7B2217CD-3CB9-4F08-9212-4B5BCACE25AB}" sibTransId="{D916046A-55E2-4892-9838-FA9568F3E8D1}"/>
    <dgm:cxn modelId="{FB2EE4DA-91C7-42F2-8DD6-3A8E69CB8605}" srcId="{7CEE10EC-9FAE-4D74-A8A0-C56D10FCFC0C}" destId="{111B6A67-090A-4B77-9ECB-B15F8F1C0FD0}" srcOrd="3" destOrd="0" parTransId="{9D7D5819-BCE4-477C-85BD-40F8028F0CF2}" sibTransId="{BD7026B8-259B-4080-AF75-1B4D0E6BE433}"/>
    <dgm:cxn modelId="{72186842-0DD3-49AC-88C8-279BE75B2ADB}" type="presParOf" srcId="{03655B48-642D-4A7D-9BF8-8C6105962365}" destId="{CDA392E5-1E39-4B44-BA63-E487526850F2}" srcOrd="0" destOrd="0" presId="urn:microsoft.com/office/officeart/2005/8/layout/default"/>
    <dgm:cxn modelId="{77993F4C-1CEC-42BB-AA55-8B51816C0962}" type="presParOf" srcId="{03655B48-642D-4A7D-9BF8-8C6105962365}" destId="{3A10AB61-A477-4B74-B87E-6487905E8172}" srcOrd="1" destOrd="0" presId="urn:microsoft.com/office/officeart/2005/8/layout/default"/>
    <dgm:cxn modelId="{5818E339-5394-4680-82E4-85B5983AB0DF}" type="presParOf" srcId="{03655B48-642D-4A7D-9BF8-8C6105962365}" destId="{486BB0CE-0A6D-408B-9F8C-6AB729B6A56C}" srcOrd="2" destOrd="0" presId="urn:microsoft.com/office/officeart/2005/8/layout/default"/>
    <dgm:cxn modelId="{56337B4E-C183-4E00-AA7E-850E06790DC6}" type="presParOf" srcId="{03655B48-642D-4A7D-9BF8-8C6105962365}" destId="{C1192A1B-94A0-4F13-882A-F335A58020FA}" srcOrd="3" destOrd="0" presId="urn:microsoft.com/office/officeart/2005/8/layout/default"/>
    <dgm:cxn modelId="{9352C595-D7E0-4B7C-808D-244590830777}" type="presParOf" srcId="{03655B48-642D-4A7D-9BF8-8C6105962365}" destId="{5A48ED56-8CEA-44C5-8D72-482B9E1D7D22}" srcOrd="4" destOrd="0" presId="urn:microsoft.com/office/officeart/2005/8/layout/default"/>
    <dgm:cxn modelId="{A5673847-8800-41EA-BEAB-F6D1D7591887}" type="presParOf" srcId="{03655B48-642D-4A7D-9BF8-8C6105962365}" destId="{F2AF1518-C223-42D5-BAC9-66ADC60451AC}" srcOrd="5" destOrd="0" presId="urn:microsoft.com/office/officeart/2005/8/layout/default"/>
    <dgm:cxn modelId="{790147AA-D445-43A0-B628-E5B943F38648}" type="presParOf" srcId="{03655B48-642D-4A7D-9BF8-8C6105962365}" destId="{49964BAD-FF6A-4F52-88EF-F3B9294B267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EE10EC-9FAE-4D74-A8A0-C56D10FCFC0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4053EB82-2913-44ED-AE1B-FFA6D0F0151F}">
      <dgm:prSet custT="1"/>
      <dgm:spPr/>
      <dgm:t>
        <a:bodyPr/>
        <a:lstStyle/>
        <a:p>
          <a:r>
            <a:rPr lang="es-ES" sz="2000" dirty="0">
              <a:latin typeface="Montserrat" panose="00000500000000000000" pitchFamily="50" charset="0"/>
              <a:cs typeface="Arial Black"/>
            </a:rPr>
            <a:t>Membranas rotas de larga duración.</a:t>
          </a:r>
        </a:p>
      </dgm:t>
    </dgm:pt>
    <dgm:pt modelId="{09DCFCCC-951F-45E3-BC7F-6285D44618DD}" type="parTrans" cxnId="{367F8995-3680-4FA2-9D57-D43E606DA707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00384F43-2552-4D59-891D-5F0902CD92F5}" type="sibTrans" cxnId="{367F8995-3680-4FA2-9D57-D43E606DA707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40C23ECD-BCD7-45AA-94B1-B60CF33FBD2B}">
      <dgm:prSet custT="1"/>
      <dgm:spPr/>
      <dgm:t>
        <a:bodyPr/>
        <a:lstStyle/>
        <a:p>
          <a:r>
            <a:rPr lang="es-ES" sz="2000" dirty="0">
              <a:latin typeface="Montserrat" panose="00000500000000000000" pitchFamily="50" charset="0"/>
              <a:cs typeface="Arial Black"/>
            </a:rPr>
            <a:t>Intervenciones obstétricas: fórceps, </a:t>
          </a:r>
          <a:r>
            <a:rPr lang="es-ES" sz="2000" dirty="0" err="1">
              <a:latin typeface="Montserrat" panose="00000500000000000000" pitchFamily="50" charset="0"/>
              <a:cs typeface="Arial Black"/>
            </a:rPr>
            <a:t>vacuum</a:t>
          </a:r>
          <a:r>
            <a:rPr lang="es-ES" sz="2000" dirty="0">
              <a:latin typeface="Montserrat" panose="00000500000000000000" pitchFamily="50" charset="0"/>
              <a:cs typeface="Arial Black"/>
            </a:rPr>
            <a:t>.</a:t>
          </a:r>
        </a:p>
      </dgm:t>
    </dgm:pt>
    <dgm:pt modelId="{8A9403CB-1BD7-4753-A382-A71B70C16F34}" type="parTrans" cxnId="{749238D6-06D8-4852-89C7-4CA0C9E2E9A2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C0CD8CFE-80EE-4FFD-996B-E4C9E5EA94D0}" type="sibTrans" cxnId="{749238D6-06D8-4852-89C7-4CA0C9E2E9A2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0C0F3AED-D8EC-4C6D-B45D-B821A7B6A116}">
      <dgm:prSet custT="1"/>
      <dgm:spPr/>
      <dgm:t>
        <a:bodyPr/>
        <a:lstStyle/>
        <a:p>
          <a:r>
            <a:rPr lang="es-ES" sz="2000" dirty="0">
              <a:latin typeface="Montserrat" panose="00000500000000000000" pitchFamily="50" charset="0"/>
              <a:cs typeface="Arial Black"/>
            </a:rPr>
            <a:t>Lactancia.</a:t>
          </a:r>
        </a:p>
      </dgm:t>
    </dgm:pt>
    <dgm:pt modelId="{710DD772-969F-415E-8000-73C5C75CDE1B}" type="parTrans" cxnId="{B155F416-A7CE-4219-B2D3-95051D831B66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01C20879-C639-41B9-A5BA-5AA6C2BECA1D}" type="sibTrans" cxnId="{B155F416-A7CE-4219-B2D3-95051D831B66}">
      <dgm:prSet/>
      <dgm:spPr/>
      <dgm:t>
        <a:bodyPr/>
        <a:lstStyle/>
        <a:p>
          <a:endParaRPr lang="es-CO" sz="2000">
            <a:latin typeface="Montserrat" panose="00000500000000000000" pitchFamily="50" charset="0"/>
          </a:endParaRPr>
        </a:p>
      </dgm:t>
    </dgm:pt>
    <dgm:pt modelId="{03655B48-642D-4A7D-9BF8-8C6105962365}" type="pres">
      <dgm:prSet presAssocID="{7CEE10EC-9FAE-4D74-A8A0-C56D10FCFC0C}" presName="diagram" presStyleCnt="0">
        <dgm:presLayoutVars>
          <dgm:dir/>
          <dgm:resizeHandles val="exact"/>
        </dgm:presLayoutVars>
      </dgm:prSet>
      <dgm:spPr/>
    </dgm:pt>
    <dgm:pt modelId="{32B86193-6B49-4F0D-B23E-E82AABC6E27C}" type="pres">
      <dgm:prSet presAssocID="{4053EB82-2913-44ED-AE1B-FFA6D0F0151F}" presName="node" presStyleLbl="node1" presStyleIdx="0" presStyleCnt="3">
        <dgm:presLayoutVars>
          <dgm:bulletEnabled val="1"/>
        </dgm:presLayoutVars>
      </dgm:prSet>
      <dgm:spPr/>
    </dgm:pt>
    <dgm:pt modelId="{ECFB0C1E-4B4D-4915-8BB3-028A0E5107CE}" type="pres">
      <dgm:prSet presAssocID="{00384F43-2552-4D59-891D-5F0902CD92F5}" presName="sibTrans" presStyleCnt="0"/>
      <dgm:spPr/>
    </dgm:pt>
    <dgm:pt modelId="{5A221358-E311-4C44-8A4A-1C6A73F633CB}" type="pres">
      <dgm:prSet presAssocID="{40C23ECD-BCD7-45AA-94B1-B60CF33FBD2B}" presName="node" presStyleLbl="node1" presStyleIdx="1" presStyleCnt="3">
        <dgm:presLayoutVars>
          <dgm:bulletEnabled val="1"/>
        </dgm:presLayoutVars>
      </dgm:prSet>
      <dgm:spPr/>
    </dgm:pt>
    <dgm:pt modelId="{3DAE45E7-A038-44E4-84F1-72D4D3B5BC24}" type="pres">
      <dgm:prSet presAssocID="{C0CD8CFE-80EE-4FFD-996B-E4C9E5EA94D0}" presName="sibTrans" presStyleCnt="0"/>
      <dgm:spPr/>
    </dgm:pt>
    <dgm:pt modelId="{B00DF990-C799-45CD-9298-1A4D74BA91E1}" type="pres">
      <dgm:prSet presAssocID="{0C0F3AED-D8EC-4C6D-B45D-B821A7B6A116}" presName="node" presStyleLbl="node1" presStyleIdx="2" presStyleCnt="3">
        <dgm:presLayoutVars>
          <dgm:bulletEnabled val="1"/>
        </dgm:presLayoutVars>
      </dgm:prSet>
      <dgm:spPr/>
    </dgm:pt>
  </dgm:ptLst>
  <dgm:cxnLst>
    <dgm:cxn modelId="{B155F416-A7CE-4219-B2D3-95051D831B66}" srcId="{7CEE10EC-9FAE-4D74-A8A0-C56D10FCFC0C}" destId="{0C0F3AED-D8EC-4C6D-B45D-B821A7B6A116}" srcOrd="2" destOrd="0" parTransId="{710DD772-969F-415E-8000-73C5C75CDE1B}" sibTransId="{01C20879-C639-41B9-A5BA-5AA6C2BECA1D}"/>
    <dgm:cxn modelId="{3AC3F666-EFB3-43A8-A1F4-BE2A5CE84AEE}" type="presOf" srcId="{7CEE10EC-9FAE-4D74-A8A0-C56D10FCFC0C}" destId="{03655B48-642D-4A7D-9BF8-8C6105962365}" srcOrd="0" destOrd="0" presId="urn:microsoft.com/office/officeart/2005/8/layout/default"/>
    <dgm:cxn modelId="{493AC17F-0592-41DC-BCB2-885638A96E25}" type="presOf" srcId="{4053EB82-2913-44ED-AE1B-FFA6D0F0151F}" destId="{32B86193-6B49-4F0D-B23E-E82AABC6E27C}" srcOrd="0" destOrd="0" presId="urn:microsoft.com/office/officeart/2005/8/layout/default"/>
    <dgm:cxn modelId="{367F8995-3680-4FA2-9D57-D43E606DA707}" srcId="{7CEE10EC-9FAE-4D74-A8A0-C56D10FCFC0C}" destId="{4053EB82-2913-44ED-AE1B-FFA6D0F0151F}" srcOrd="0" destOrd="0" parTransId="{09DCFCCC-951F-45E3-BC7F-6285D44618DD}" sibTransId="{00384F43-2552-4D59-891D-5F0902CD92F5}"/>
    <dgm:cxn modelId="{749238D6-06D8-4852-89C7-4CA0C9E2E9A2}" srcId="{7CEE10EC-9FAE-4D74-A8A0-C56D10FCFC0C}" destId="{40C23ECD-BCD7-45AA-94B1-B60CF33FBD2B}" srcOrd="1" destOrd="0" parTransId="{8A9403CB-1BD7-4753-A382-A71B70C16F34}" sibTransId="{C0CD8CFE-80EE-4FFD-996B-E4C9E5EA94D0}"/>
    <dgm:cxn modelId="{3AAE08DA-DE48-47EB-80F6-9FE1AD0B17C6}" type="presOf" srcId="{0C0F3AED-D8EC-4C6D-B45D-B821A7B6A116}" destId="{B00DF990-C799-45CD-9298-1A4D74BA91E1}" srcOrd="0" destOrd="0" presId="urn:microsoft.com/office/officeart/2005/8/layout/default"/>
    <dgm:cxn modelId="{D50AC0FD-3107-4B04-BBBA-241ECCBCFC2E}" type="presOf" srcId="{40C23ECD-BCD7-45AA-94B1-B60CF33FBD2B}" destId="{5A221358-E311-4C44-8A4A-1C6A73F633CB}" srcOrd="0" destOrd="0" presId="urn:microsoft.com/office/officeart/2005/8/layout/default"/>
    <dgm:cxn modelId="{C9F9A819-4C7B-4BFF-9E95-28223E22D999}" type="presParOf" srcId="{03655B48-642D-4A7D-9BF8-8C6105962365}" destId="{32B86193-6B49-4F0D-B23E-E82AABC6E27C}" srcOrd="0" destOrd="0" presId="urn:microsoft.com/office/officeart/2005/8/layout/default"/>
    <dgm:cxn modelId="{16B529A0-910A-4496-B89B-60F1EF05B9E4}" type="presParOf" srcId="{03655B48-642D-4A7D-9BF8-8C6105962365}" destId="{ECFB0C1E-4B4D-4915-8BB3-028A0E5107CE}" srcOrd="1" destOrd="0" presId="urn:microsoft.com/office/officeart/2005/8/layout/default"/>
    <dgm:cxn modelId="{E21CC8C8-7690-4256-A936-3D544D3FF760}" type="presParOf" srcId="{03655B48-642D-4A7D-9BF8-8C6105962365}" destId="{5A221358-E311-4C44-8A4A-1C6A73F633CB}" srcOrd="2" destOrd="0" presId="urn:microsoft.com/office/officeart/2005/8/layout/default"/>
    <dgm:cxn modelId="{BF2A06FF-45CA-4EAB-ABAB-DB1B25C3D255}" type="presParOf" srcId="{03655B48-642D-4A7D-9BF8-8C6105962365}" destId="{3DAE45E7-A038-44E4-84F1-72D4D3B5BC24}" srcOrd="3" destOrd="0" presId="urn:microsoft.com/office/officeart/2005/8/layout/default"/>
    <dgm:cxn modelId="{CC9BBBBF-B467-407C-863D-AC67C2C83FAD}" type="presParOf" srcId="{03655B48-642D-4A7D-9BF8-8C6105962365}" destId="{B00DF990-C799-45CD-9298-1A4D74BA91E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9EE262-7F57-4C0C-A112-3FE0F7BB8895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138F27CD-5EC2-4A89-9418-53E7EC9BB379}">
      <dgm:prSet phldrT="[Texto]" custT="1"/>
      <dgm:spPr/>
      <dgm:t>
        <a:bodyPr/>
        <a:lstStyle/>
        <a:p>
          <a:pPr algn="ctr"/>
          <a:r>
            <a:rPr lang="es-CO" sz="2400" b="1" dirty="0">
              <a:latin typeface="Montserrat" panose="00000500000000000000" pitchFamily="50" charset="0"/>
            </a:rPr>
            <a:t>Viremia</a:t>
          </a:r>
          <a:r>
            <a:rPr lang="es-CO" sz="2000" dirty="0">
              <a:latin typeface="Montserrat" panose="00000500000000000000" pitchFamily="50" charset="0"/>
            </a:rPr>
            <a:t> </a:t>
          </a:r>
        </a:p>
      </dgm:t>
    </dgm:pt>
    <dgm:pt modelId="{91D9CFE0-06F5-479D-9CD5-DDF2F57F3B47}" type="parTrans" cxnId="{E8DF4E87-DDF4-4565-B804-9A6055C59DE5}">
      <dgm:prSet/>
      <dgm:spPr/>
      <dgm:t>
        <a:bodyPr/>
        <a:lstStyle/>
        <a:p>
          <a:pPr algn="ctr"/>
          <a:endParaRPr lang="es-CO" sz="1800">
            <a:latin typeface="Montserrat" panose="00000500000000000000" pitchFamily="50" charset="0"/>
          </a:endParaRPr>
        </a:p>
      </dgm:t>
    </dgm:pt>
    <dgm:pt modelId="{707EF041-08D6-422E-B8CD-31CFE9AE6719}" type="sibTrans" cxnId="{E8DF4E87-DDF4-4565-B804-9A6055C59DE5}">
      <dgm:prSet/>
      <dgm:spPr/>
      <dgm:t>
        <a:bodyPr/>
        <a:lstStyle/>
        <a:p>
          <a:pPr algn="ctr"/>
          <a:endParaRPr lang="es-CO" sz="1800">
            <a:latin typeface="Montserrat" panose="00000500000000000000" pitchFamily="50" charset="0"/>
          </a:endParaRPr>
        </a:p>
      </dgm:t>
    </dgm:pt>
    <dgm:pt modelId="{FCA37636-7283-4015-9AB5-8CAD98829F0F}">
      <dgm:prSet phldrT="[Texto]" custT="1"/>
      <dgm:spPr/>
      <dgm:t>
        <a:bodyPr/>
        <a:lstStyle/>
        <a:p>
          <a:pPr algn="l"/>
          <a:r>
            <a:rPr lang="es-CO" sz="2000" dirty="0">
              <a:solidFill>
                <a:srgbClr val="152B48"/>
              </a:solidFill>
              <a:latin typeface="Montserrat" panose="00000500000000000000" pitchFamily="50" charset="0"/>
            </a:rPr>
            <a:t>Carga Viral</a:t>
          </a:r>
        </a:p>
      </dgm:t>
    </dgm:pt>
    <dgm:pt modelId="{AE04A190-91D8-43CF-9A54-B5A226B68542}" type="parTrans" cxnId="{577C1A60-3DA3-4211-9945-ECB71F5C0EB8}">
      <dgm:prSet/>
      <dgm:spPr/>
      <dgm:t>
        <a:bodyPr/>
        <a:lstStyle/>
        <a:p>
          <a:pPr algn="ctr"/>
          <a:endParaRPr lang="es-CO" sz="1800">
            <a:latin typeface="Montserrat" panose="00000500000000000000" pitchFamily="50" charset="0"/>
          </a:endParaRPr>
        </a:p>
      </dgm:t>
    </dgm:pt>
    <dgm:pt modelId="{4D80065B-880A-4EF2-B40B-A524593C4643}" type="sibTrans" cxnId="{577C1A60-3DA3-4211-9945-ECB71F5C0EB8}">
      <dgm:prSet/>
      <dgm:spPr/>
      <dgm:t>
        <a:bodyPr/>
        <a:lstStyle/>
        <a:p>
          <a:pPr algn="ctr"/>
          <a:endParaRPr lang="es-CO" sz="1800">
            <a:latin typeface="Montserrat" panose="00000500000000000000" pitchFamily="50" charset="0"/>
          </a:endParaRPr>
        </a:p>
      </dgm:t>
    </dgm:pt>
    <dgm:pt modelId="{D2577BC5-CF83-40D0-9F58-201BBD92E259}">
      <dgm:prSet phldrT="[Texto]" custT="1"/>
      <dgm:spPr/>
      <dgm:t>
        <a:bodyPr/>
        <a:lstStyle/>
        <a:p>
          <a:pPr algn="l"/>
          <a:r>
            <a:rPr lang="es-CO" sz="2000" dirty="0">
              <a:solidFill>
                <a:srgbClr val="152B48"/>
              </a:solidFill>
              <a:latin typeface="Montserrat" panose="00000500000000000000" pitchFamily="50" charset="0"/>
            </a:rPr>
            <a:t>Recuento de linfocitos TCD4 </a:t>
          </a:r>
        </a:p>
      </dgm:t>
    </dgm:pt>
    <dgm:pt modelId="{58C6DF69-F406-434E-9793-3B75F67E9C6E}" type="parTrans" cxnId="{AFE4B1DD-DBB9-4BC2-BB35-C0ED2C74BD93}">
      <dgm:prSet/>
      <dgm:spPr/>
      <dgm:t>
        <a:bodyPr/>
        <a:lstStyle/>
        <a:p>
          <a:pPr algn="ctr"/>
          <a:endParaRPr lang="es-CO" sz="1800">
            <a:latin typeface="Montserrat" panose="00000500000000000000" pitchFamily="50" charset="0"/>
          </a:endParaRPr>
        </a:p>
      </dgm:t>
    </dgm:pt>
    <dgm:pt modelId="{84A10A8D-4E5E-4922-8527-00797304BDA4}" type="sibTrans" cxnId="{AFE4B1DD-DBB9-4BC2-BB35-C0ED2C74BD93}">
      <dgm:prSet/>
      <dgm:spPr/>
      <dgm:t>
        <a:bodyPr/>
        <a:lstStyle/>
        <a:p>
          <a:pPr algn="ctr"/>
          <a:endParaRPr lang="es-CO" sz="1800">
            <a:latin typeface="Montserrat" panose="00000500000000000000" pitchFamily="50" charset="0"/>
          </a:endParaRPr>
        </a:p>
      </dgm:t>
    </dgm:pt>
    <dgm:pt modelId="{E0D28F50-00A3-6B42-B746-ACE7088CECCD}">
      <dgm:prSet custT="1"/>
      <dgm:spPr/>
      <dgm:t>
        <a:bodyPr/>
        <a:lstStyle/>
        <a:p>
          <a:pPr algn="ctr"/>
          <a:r>
            <a:rPr lang="es-ES_tradnl" sz="2400" b="1" dirty="0">
              <a:latin typeface="Montserrat" panose="00000500000000000000" pitchFamily="50" charset="0"/>
            </a:rPr>
            <a:t>Manejo</a:t>
          </a:r>
          <a:r>
            <a:rPr lang="es-ES_tradnl" sz="2400" b="1" baseline="0" dirty="0">
              <a:latin typeface="Montserrat" panose="00000500000000000000" pitchFamily="50" charset="0"/>
            </a:rPr>
            <a:t> </a:t>
          </a:r>
        </a:p>
        <a:p>
          <a:pPr algn="ctr"/>
          <a:r>
            <a:rPr lang="es-ES_tradnl" sz="2400" b="1" baseline="0" dirty="0">
              <a:latin typeface="Montserrat" panose="00000500000000000000" pitchFamily="50" charset="0"/>
            </a:rPr>
            <a:t>multidisciplinario</a:t>
          </a:r>
          <a:endParaRPr lang="es-ES_tradnl" sz="2400" b="1" dirty="0">
            <a:latin typeface="Montserrat" panose="00000500000000000000" pitchFamily="50" charset="0"/>
          </a:endParaRPr>
        </a:p>
      </dgm:t>
    </dgm:pt>
    <dgm:pt modelId="{DB8F1404-D326-764D-8E63-C01C8FC443ED}" type="parTrans" cxnId="{B2CC0C3D-69E9-564D-8523-8557497059B9}">
      <dgm:prSet/>
      <dgm:spPr/>
      <dgm:t>
        <a:bodyPr/>
        <a:lstStyle/>
        <a:p>
          <a:pPr algn="ctr"/>
          <a:endParaRPr lang="es-ES_tradnl" sz="1800">
            <a:latin typeface="Montserrat" panose="00000500000000000000" pitchFamily="50" charset="0"/>
          </a:endParaRPr>
        </a:p>
      </dgm:t>
    </dgm:pt>
    <dgm:pt modelId="{83E071DF-0C0E-9E47-BA23-94621A6500DF}" type="sibTrans" cxnId="{B2CC0C3D-69E9-564D-8523-8557497059B9}">
      <dgm:prSet/>
      <dgm:spPr/>
      <dgm:t>
        <a:bodyPr/>
        <a:lstStyle/>
        <a:p>
          <a:pPr algn="ctr"/>
          <a:endParaRPr lang="es-ES_tradnl" sz="1800">
            <a:latin typeface="Montserrat" panose="00000500000000000000" pitchFamily="50" charset="0"/>
          </a:endParaRPr>
        </a:p>
      </dgm:t>
    </dgm:pt>
    <dgm:pt modelId="{C4857394-C688-1E47-8D5D-5D84982DA0AA}">
      <dgm:prSet custT="1"/>
      <dgm:spPr/>
      <dgm:t>
        <a:bodyPr/>
        <a:lstStyle/>
        <a:p>
          <a:pPr algn="l"/>
          <a:r>
            <a:rPr lang="es-ES_tradnl" sz="2000" dirty="0">
              <a:solidFill>
                <a:srgbClr val="152B48"/>
              </a:solidFill>
              <a:latin typeface="Montserrat" panose="00000500000000000000" pitchFamily="50" charset="0"/>
            </a:rPr>
            <a:t>Infectología</a:t>
          </a:r>
        </a:p>
      </dgm:t>
    </dgm:pt>
    <dgm:pt modelId="{07F03E34-1EBA-7449-A581-F58CBEF108F2}" type="parTrans" cxnId="{9F1A2857-7FCE-BC47-8294-07ECE0F4E7D4}">
      <dgm:prSet/>
      <dgm:spPr/>
      <dgm:t>
        <a:bodyPr/>
        <a:lstStyle/>
        <a:p>
          <a:pPr algn="ctr"/>
          <a:endParaRPr lang="es-ES_tradnl" sz="1800">
            <a:latin typeface="Montserrat" panose="00000500000000000000" pitchFamily="50" charset="0"/>
          </a:endParaRPr>
        </a:p>
      </dgm:t>
    </dgm:pt>
    <dgm:pt modelId="{89B9837A-CE07-2946-AEC0-430C193C593B}" type="sibTrans" cxnId="{9F1A2857-7FCE-BC47-8294-07ECE0F4E7D4}">
      <dgm:prSet/>
      <dgm:spPr/>
      <dgm:t>
        <a:bodyPr/>
        <a:lstStyle/>
        <a:p>
          <a:pPr algn="ctr"/>
          <a:endParaRPr lang="es-ES_tradnl" sz="1800">
            <a:latin typeface="Montserrat" panose="00000500000000000000" pitchFamily="50" charset="0"/>
          </a:endParaRPr>
        </a:p>
      </dgm:t>
    </dgm:pt>
    <dgm:pt modelId="{DBE2C258-8D66-B342-A592-65C4238C4281}">
      <dgm:prSet custT="1"/>
      <dgm:spPr/>
      <dgm:t>
        <a:bodyPr/>
        <a:lstStyle/>
        <a:p>
          <a:pPr algn="l"/>
          <a:r>
            <a:rPr lang="es-ES_tradnl" sz="2000" dirty="0">
              <a:solidFill>
                <a:srgbClr val="152B48"/>
              </a:solidFill>
              <a:latin typeface="Montserrat" panose="00000500000000000000" pitchFamily="50" charset="0"/>
            </a:rPr>
            <a:t>Psicología </a:t>
          </a:r>
        </a:p>
      </dgm:t>
    </dgm:pt>
    <dgm:pt modelId="{401DA51D-E49E-1441-8E24-80DE2999D979}" type="parTrans" cxnId="{D945223E-68C2-B142-9293-10590CE2C8EC}">
      <dgm:prSet/>
      <dgm:spPr/>
      <dgm:t>
        <a:bodyPr/>
        <a:lstStyle/>
        <a:p>
          <a:pPr algn="ctr"/>
          <a:endParaRPr lang="es-ES_tradnl" sz="1800">
            <a:latin typeface="Montserrat" panose="00000500000000000000" pitchFamily="50" charset="0"/>
          </a:endParaRPr>
        </a:p>
      </dgm:t>
    </dgm:pt>
    <dgm:pt modelId="{D2B70D02-4E57-2843-9347-3FB3D475C9C4}" type="sibTrans" cxnId="{D945223E-68C2-B142-9293-10590CE2C8EC}">
      <dgm:prSet/>
      <dgm:spPr/>
      <dgm:t>
        <a:bodyPr/>
        <a:lstStyle/>
        <a:p>
          <a:pPr algn="ctr"/>
          <a:endParaRPr lang="es-ES_tradnl" sz="1800">
            <a:latin typeface="Montserrat" panose="00000500000000000000" pitchFamily="50" charset="0"/>
          </a:endParaRPr>
        </a:p>
      </dgm:t>
    </dgm:pt>
    <dgm:pt modelId="{9C0188ED-0F4D-8741-93DB-6DADFC255FF4}">
      <dgm:prSet custT="1"/>
      <dgm:spPr/>
      <dgm:t>
        <a:bodyPr/>
        <a:lstStyle/>
        <a:p>
          <a:pPr algn="l"/>
          <a:r>
            <a:rPr lang="es-ES_tradnl" sz="2000" dirty="0">
              <a:solidFill>
                <a:srgbClr val="152B48"/>
              </a:solidFill>
              <a:latin typeface="Montserrat" panose="00000500000000000000" pitchFamily="50" charset="0"/>
            </a:rPr>
            <a:t>Odontología </a:t>
          </a:r>
        </a:p>
      </dgm:t>
    </dgm:pt>
    <dgm:pt modelId="{30F90CCD-64BC-E94F-95D1-184CA22E6CA9}" type="parTrans" cxnId="{7EAE5BC5-D635-644A-9001-14561835931E}">
      <dgm:prSet/>
      <dgm:spPr/>
      <dgm:t>
        <a:bodyPr/>
        <a:lstStyle/>
        <a:p>
          <a:pPr algn="ctr"/>
          <a:endParaRPr lang="es-ES_tradnl" sz="1800">
            <a:latin typeface="Montserrat" panose="00000500000000000000" pitchFamily="50" charset="0"/>
          </a:endParaRPr>
        </a:p>
      </dgm:t>
    </dgm:pt>
    <dgm:pt modelId="{928A4DA4-3A47-9F42-8CF9-C5CE4D1CA270}" type="sibTrans" cxnId="{7EAE5BC5-D635-644A-9001-14561835931E}">
      <dgm:prSet/>
      <dgm:spPr/>
      <dgm:t>
        <a:bodyPr/>
        <a:lstStyle/>
        <a:p>
          <a:pPr algn="ctr"/>
          <a:endParaRPr lang="es-ES_tradnl" sz="1800">
            <a:latin typeface="Montserrat" panose="00000500000000000000" pitchFamily="50" charset="0"/>
          </a:endParaRPr>
        </a:p>
      </dgm:t>
    </dgm:pt>
    <dgm:pt modelId="{2E803F26-8CB6-4967-B076-2C250D5C2A28}" type="pres">
      <dgm:prSet presAssocID="{329EE262-7F57-4C0C-A112-3FE0F7BB8895}" presName="Name0" presStyleCnt="0">
        <dgm:presLayoutVars>
          <dgm:dir/>
          <dgm:animLvl val="lvl"/>
          <dgm:resizeHandles val="exact"/>
        </dgm:presLayoutVars>
      </dgm:prSet>
      <dgm:spPr/>
    </dgm:pt>
    <dgm:pt modelId="{C907B797-1A11-4D54-9E61-C0C13C2A5719}" type="pres">
      <dgm:prSet presAssocID="{E0D28F50-00A3-6B42-B746-ACE7088CECCD}" presName="composite" presStyleCnt="0"/>
      <dgm:spPr/>
    </dgm:pt>
    <dgm:pt modelId="{328E711D-E74A-44FB-A21F-6F8CCFF222EF}" type="pres">
      <dgm:prSet presAssocID="{E0D28F50-00A3-6B42-B746-ACE7088CECC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81A7B3E-6D6F-42C5-9DF6-B04130D5D32E}" type="pres">
      <dgm:prSet presAssocID="{E0D28F50-00A3-6B42-B746-ACE7088CECCD}" presName="desTx" presStyleLbl="alignAccFollowNode1" presStyleIdx="0" presStyleCnt="2">
        <dgm:presLayoutVars>
          <dgm:bulletEnabled val="1"/>
        </dgm:presLayoutVars>
      </dgm:prSet>
      <dgm:spPr/>
    </dgm:pt>
    <dgm:pt modelId="{D9E24091-5688-4709-8FA1-80823C7BAD5E}" type="pres">
      <dgm:prSet presAssocID="{83E071DF-0C0E-9E47-BA23-94621A6500DF}" presName="space" presStyleCnt="0"/>
      <dgm:spPr/>
    </dgm:pt>
    <dgm:pt modelId="{E46E9277-BFCA-418C-A952-3531A6ABA950}" type="pres">
      <dgm:prSet presAssocID="{138F27CD-5EC2-4A89-9418-53E7EC9BB379}" presName="composite" presStyleCnt="0"/>
      <dgm:spPr/>
    </dgm:pt>
    <dgm:pt modelId="{2BFEC719-3A7D-4487-A60D-17D11A07FA94}" type="pres">
      <dgm:prSet presAssocID="{138F27CD-5EC2-4A89-9418-53E7EC9BB37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D413CAF-86E4-453F-AECF-72EB217CFC0E}" type="pres">
      <dgm:prSet presAssocID="{138F27CD-5EC2-4A89-9418-53E7EC9BB37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3E61307-8EBA-4C93-AC70-65F406007B72}" type="presOf" srcId="{D2577BC5-CF83-40D0-9F58-201BBD92E259}" destId="{DD413CAF-86E4-453F-AECF-72EB217CFC0E}" srcOrd="0" destOrd="1" presId="urn:microsoft.com/office/officeart/2005/8/layout/hList1"/>
    <dgm:cxn modelId="{7D76CD08-1BA2-452D-B8FB-DE66ABA82EE4}" type="presOf" srcId="{E0D28F50-00A3-6B42-B746-ACE7088CECCD}" destId="{328E711D-E74A-44FB-A21F-6F8CCFF222EF}" srcOrd="0" destOrd="0" presId="urn:microsoft.com/office/officeart/2005/8/layout/hList1"/>
    <dgm:cxn modelId="{0ECDE532-DCD8-44C6-A66B-7CEDF4B40757}" type="presOf" srcId="{9C0188ED-0F4D-8741-93DB-6DADFC255FF4}" destId="{381A7B3E-6D6F-42C5-9DF6-B04130D5D32E}" srcOrd="0" destOrd="2" presId="urn:microsoft.com/office/officeart/2005/8/layout/hList1"/>
    <dgm:cxn modelId="{B2CC0C3D-69E9-564D-8523-8557497059B9}" srcId="{329EE262-7F57-4C0C-A112-3FE0F7BB8895}" destId="{E0D28F50-00A3-6B42-B746-ACE7088CECCD}" srcOrd="0" destOrd="0" parTransId="{DB8F1404-D326-764D-8E63-C01C8FC443ED}" sibTransId="{83E071DF-0C0E-9E47-BA23-94621A6500DF}"/>
    <dgm:cxn modelId="{D945223E-68C2-B142-9293-10590CE2C8EC}" srcId="{E0D28F50-00A3-6B42-B746-ACE7088CECCD}" destId="{DBE2C258-8D66-B342-A592-65C4238C4281}" srcOrd="1" destOrd="0" parTransId="{401DA51D-E49E-1441-8E24-80DE2999D979}" sibTransId="{D2B70D02-4E57-2843-9347-3FB3D475C9C4}"/>
    <dgm:cxn modelId="{577C1A60-3DA3-4211-9945-ECB71F5C0EB8}" srcId="{138F27CD-5EC2-4A89-9418-53E7EC9BB379}" destId="{FCA37636-7283-4015-9AB5-8CAD98829F0F}" srcOrd="0" destOrd="0" parTransId="{AE04A190-91D8-43CF-9A54-B5A226B68542}" sibTransId="{4D80065B-880A-4EF2-B40B-A524593C4643}"/>
    <dgm:cxn modelId="{F6563C67-2174-4F65-A6A4-72EA1EB7E54D}" type="presOf" srcId="{DBE2C258-8D66-B342-A592-65C4238C4281}" destId="{381A7B3E-6D6F-42C5-9DF6-B04130D5D32E}" srcOrd="0" destOrd="1" presId="urn:microsoft.com/office/officeart/2005/8/layout/hList1"/>
    <dgm:cxn modelId="{C570FD4F-6DC5-47D8-B27A-778CFB112336}" type="presOf" srcId="{329EE262-7F57-4C0C-A112-3FE0F7BB8895}" destId="{2E803F26-8CB6-4967-B076-2C250D5C2A28}" srcOrd="0" destOrd="0" presId="urn:microsoft.com/office/officeart/2005/8/layout/hList1"/>
    <dgm:cxn modelId="{9F1A2857-7FCE-BC47-8294-07ECE0F4E7D4}" srcId="{E0D28F50-00A3-6B42-B746-ACE7088CECCD}" destId="{C4857394-C688-1E47-8D5D-5D84982DA0AA}" srcOrd="0" destOrd="0" parTransId="{07F03E34-1EBA-7449-A581-F58CBEF108F2}" sibTransId="{89B9837A-CE07-2946-AEC0-430C193C593B}"/>
    <dgm:cxn modelId="{9AAD6984-370B-4393-8B2C-AFBBBA0C77E1}" type="presOf" srcId="{FCA37636-7283-4015-9AB5-8CAD98829F0F}" destId="{DD413CAF-86E4-453F-AECF-72EB217CFC0E}" srcOrd="0" destOrd="0" presId="urn:microsoft.com/office/officeart/2005/8/layout/hList1"/>
    <dgm:cxn modelId="{E8DF4E87-DDF4-4565-B804-9A6055C59DE5}" srcId="{329EE262-7F57-4C0C-A112-3FE0F7BB8895}" destId="{138F27CD-5EC2-4A89-9418-53E7EC9BB379}" srcOrd="1" destOrd="0" parTransId="{91D9CFE0-06F5-479D-9CD5-DDF2F57F3B47}" sibTransId="{707EF041-08D6-422E-B8CD-31CFE9AE6719}"/>
    <dgm:cxn modelId="{ABDABAAF-5049-41F8-98AE-98B760BF4AB9}" type="presOf" srcId="{C4857394-C688-1E47-8D5D-5D84982DA0AA}" destId="{381A7B3E-6D6F-42C5-9DF6-B04130D5D32E}" srcOrd="0" destOrd="0" presId="urn:microsoft.com/office/officeart/2005/8/layout/hList1"/>
    <dgm:cxn modelId="{7EAE5BC5-D635-644A-9001-14561835931E}" srcId="{E0D28F50-00A3-6B42-B746-ACE7088CECCD}" destId="{9C0188ED-0F4D-8741-93DB-6DADFC255FF4}" srcOrd="2" destOrd="0" parTransId="{30F90CCD-64BC-E94F-95D1-184CA22E6CA9}" sibTransId="{928A4DA4-3A47-9F42-8CF9-C5CE4D1CA270}"/>
    <dgm:cxn modelId="{AFE4B1DD-DBB9-4BC2-BB35-C0ED2C74BD93}" srcId="{138F27CD-5EC2-4A89-9418-53E7EC9BB379}" destId="{D2577BC5-CF83-40D0-9F58-201BBD92E259}" srcOrd="1" destOrd="0" parTransId="{58C6DF69-F406-434E-9793-3B75F67E9C6E}" sibTransId="{84A10A8D-4E5E-4922-8527-00797304BDA4}"/>
    <dgm:cxn modelId="{82F78BDE-995E-4FCD-B576-C5C37C40E156}" type="presOf" srcId="{138F27CD-5EC2-4A89-9418-53E7EC9BB379}" destId="{2BFEC719-3A7D-4487-A60D-17D11A07FA94}" srcOrd="0" destOrd="0" presId="urn:microsoft.com/office/officeart/2005/8/layout/hList1"/>
    <dgm:cxn modelId="{D09B8B3F-4B98-45A4-8176-AD2E494E6BD2}" type="presParOf" srcId="{2E803F26-8CB6-4967-B076-2C250D5C2A28}" destId="{C907B797-1A11-4D54-9E61-C0C13C2A5719}" srcOrd="0" destOrd="0" presId="urn:microsoft.com/office/officeart/2005/8/layout/hList1"/>
    <dgm:cxn modelId="{60B3D542-4F7B-4F9E-A6FD-6A3F9E21B01B}" type="presParOf" srcId="{C907B797-1A11-4D54-9E61-C0C13C2A5719}" destId="{328E711D-E74A-44FB-A21F-6F8CCFF222EF}" srcOrd="0" destOrd="0" presId="urn:microsoft.com/office/officeart/2005/8/layout/hList1"/>
    <dgm:cxn modelId="{5570F479-AEC6-4B6A-BE8E-4978D319A174}" type="presParOf" srcId="{C907B797-1A11-4D54-9E61-C0C13C2A5719}" destId="{381A7B3E-6D6F-42C5-9DF6-B04130D5D32E}" srcOrd="1" destOrd="0" presId="urn:microsoft.com/office/officeart/2005/8/layout/hList1"/>
    <dgm:cxn modelId="{9541805E-89B2-4CE3-9E22-27597C77CB06}" type="presParOf" srcId="{2E803F26-8CB6-4967-B076-2C250D5C2A28}" destId="{D9E24091-5688-4709-8FA1-80823C7BAD5E}" srcOrd="1" destOrd="0" presId="urn:microsoft.com/office/officeart/2005/8/layout/hList1"/>
    <dgm:cxn modelId="{9E43DCEB-FD7D-47C7-9E39-20F33B8D8D72}" type="presParOf" srcId="{2E803F26-8CB6-4967-B076-2C250D5C2A28}" destId="{E46E9277-BFCA-418C-A952-3531A6ABA950}" srcOrd="2" destOrd="0" presId="urn:microsoft.com/office/officeart/2005/8/layout/hList1"/>
    <dgm:cxn modelId="{88429373-07C0-4487-9911-B7B88D6AA1FC}" type="presParOf" srcId="{E46E9277-BFCA-418C-A952-3531A6ABA950}" destId="{2BFEC719-3A7D-4487-A60D-17D11A07FA94}" srcOrd="0" destOrd="0" presId="urn:microsoft.com/office/officeart/2005/8/layout/hList1"/>
    <dgm:cxn modelId="{ACBC9CAB-4F4F-4FFF-8B37-FA3FEE7962FC}" type="presParOf" srcId="{E46E9277-BFCA-418C-A952-3531A6ABA950}" destId="{DD413CAF-86E4-453F-AECF-72EB217CFC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9EE262-7F57-4C0C-A112-3FE0F7BB8895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138F27CD-5EC2-4A89-9418-53E7EC9BB379}">
      <dgm:prSet phldrT="[Texto]" custT="1"/>
      <dgm:spPr/>
      <dgm:t>
        <a:bodyPr/>
        <a:lstStyle/>
        <a:p>
          <a:pPr algn="ctr"/>
          <a:r>
            <a:rPr lang="es-CO" sz="2400" b="1" dirty="0">
              <a:latin typeface="Montserrat" panose="00000500000000000000" pitchFamily="50" charset="0"/>
            </a:rPr>
            <a:t>Terapia antirretroviral</a:t>
          </a:r>
          <a:r>
            <a:rPr lang="es-CO" sz="2000" dirty="0">
              <a:latin typeface="Montserrat" panose="00000500000000000000" pitchFamily="50" charset="0"/>
            </a:rPr>
            <a:t> </a:t>
          </a:r>
        </a:p>
      </dgm:t>
    </dgm:pt>
    <dgm:pt modelId="{91D9CFE0-06F5-479D-9CD5-DDF2F57F3B47}" type="parTrans" cxnId="{E8DF4E87-DDF4-4565-B804-9A6055C59DE5}">
      <dgm:prSet/>
      <dgm:spPr/>
      <dgm:t>
        <a:bodyPr/>
        <a:lstStyle/>
        <a:p>
          <a:pPr algn="l"/>
          <a:endParaRPr lang="es-CO" sz="1800">
            <a:latin typeface="Montserrat" panose="00000500000000000000" pitchFamily="50" charset="0"/>
          </a:endParaRPr>
        </a:p>
      </dgm:t>
    </dgm:pt>
    <dgm:pt modelId="{707EF041-08D6-422E-B8CD-31CFE9AE6719}" type="sibTrans" cxnId="{E8DF4E87-DDF4-4565-B804-9A6055C59DE5}">
      <dgm:prSet/>
      <dgm:spPr/>
      <dgm:t>
        <a:bodyPr/>
        <a:lstStyle/>
        <a:p>
          <a:pPr algn="l"/>
          <a:endParaRPr lang="es-CO" sz="1800">
            <a:latin typeface="Montserrat" panose="00000500000000000000" pitchFamily="50" charset="0"/>
          </a:endParaRPr>
        </a:p>
      </dgm:t>
    </dgm:pt>
    <dgm:pt modelId="{FCA37636-7283-4015-9AB5-8CAD98829F0F}">
      <dgm:prSet phldrT="[Texto]" custT="1"/>
      <dgm:spPr/>
      <dgm:t>
        <a:bodyPr/>
        <a:lstStyle/>
        <a:p>
          <a:pPr algn="l"/>
          <a:r>
            <a:rPr lang="es-CO" sz="2000" dirty="0">
              <a:solidFill>
                <a:srgbClr val="152B48"/>
              </a:solidFill>
              <a:latin typeface="Montserrat" panose="00000500000000000000" pitchFamily="50" charset="0"/>
            </a:rPr>
            <a:t>Hemograma</a:t>
          </a:r>
        </a:p>
      </dgm:t>
    </dgm:pt>
    <dgm:pt modelId="{AE04A190-91D8-43CF-9A54-B5A226B68542}" type="parTrans" cxnId="{577C1A60-3DA3-4211-9945-ECB71F5C0EB8}">
      <dgm:prSet/>
      <dgm:spPr/>
      <dgm:t>
        <a:bodyPr/>
        <a:lstStyle/>
        <a:p>
          <a:pPr algn="l"/>
          <a:endParaRPr lang="es-CO" sz="1800">
            <a:latin typeface="Montserrat" panose="00000500000000000000" pitchFamily="50" charset="0"/>
          </a:endParaRPr>
        </a:p>
      </dgm:t>
    </dgm:pt>
    <dgm:pt modelId="{4D80065B-880A-4EF2-B40B-A524593C4643}" type="sibTrans" cxnId="{577C1A60-3DA3-4211-9945-ECB71F5C0EB8}">
      <dgm:prSet/>
      <dgm:spPr/>
      <dgm:t>
        <a:bodyPr/>
        <a:lstStyle/>
        <a:p>
          <a:pPr algn="l"/>
          <a:endParaRPr lang="es-CO" sz="1800">
            <a:latin typeface="Montserrat" panose="00000500000000000000" pitchFamily="50" charset="0"/>
          </a:endParaRPr>
        </a:p>
      </dgm:t>
    </dgm:pt>
    <dgm:pt modelId="{E0D28F50-00A3-6B42-B746-ACE7088CECCD}">
      <dgm:prSet custT="1"/>
      <dgm:spPr/>
      <dgm:t>
        <a:bodyPr/>
        <a:lstStyle/>
        <a:p>
          <a:pPr algn="ctr"/>
          <a:r>
            <a:rPr lang="es-ES_tradnl" sz="2400" b="1" dirty="0">
              <a:latin typeface="Montserrat" panose="00000500000000000000" pitchFamily="50" charset="0"/>
            </a:rPr>
            <a:t>Perfil infeccioso</a:t>
          </a:r>
        </a:p>
      </dgm:t>
    </dgm:pt>
    <dgm:pt modelId="{DB8F1404-D326-764D-8E63-C01C8FC443ED}" type="parTrans" cxnId="{B2CC0C3D-69E9-564D-8523-8557497059B9}">
      <dgm:prSet/>
      <dgm:spPr/>
      <dgm:t>
        <a:bodyPr/>
        <a:lstStyle/>
        <a:p>
          <a:pPr algn="l"/>
          <a:endParaRPr lang="es-ES_tradnl" sz="1800">
            <a:latin typeface="Montserrat" panose="00000500000000000000" pitchFamily="50" charset="0"/>
          </a:endParaRPr>
        </a:p>
      </dgm:t>
    </dgm:pt>
    <dgm:pt modelId="{83E071DF-0C0E-9E47-BA23-94621A6500DF}" type="sibTrans" cxnId="{B2CC0C3D-69E9-564D-8523-8557497059B9}">
      <dgm:prSet/>
      <dgm:spPr/>
      <dgm:t>
        <a:bodyPr/>
        <a:lstStyle/>
        <a:p>
          <a:pPr algn="l"/>
          <a:endParaRPr lang="es-ES_tradnl" sz="1800">
            <a:latin typeface="Montserrat" panose="00000500000000000000" pitchFamily="50" charset="0"/>
          </a:endParaRPr>
        </a:p>
      </dgm:t>
    </dgm:pt>
    <dgm:pt modelId="{C4857394-C688-1E47-8D5D-5D84982DA0AA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s-CO" sz="1900" dirty="0" err="1">
              <a:solidFill>
                <a:srgbClr val="152B48"/>
              </a:solidFill>
              <a:latin typeface="Montserrat" panose="00000500000000000000" pitchFamily="50" charset="0"/>
            </a:rPr>
            <a:t>AgSHB</a:t>
          </a:r>
          <a:r>
            <a:rPr lang="es-CO" sz="1900" dirty="0">
              <a:solidFill>
                <a:srgbClr val="152B48"/>
              </a:solidFill>
              <a:latin typeface="Montserrat" panose="00000500000000000000" pitchFamily="50" charset="0"/>
            </a:rPr>
            <a:t> – </a:t>
          </a:r>
          <a:r>
            <a:rPr lang="es-CO" sz="1900" dirty="0" err="1">
              <a:solidFill>
                <a:srgbClr val="152B48"/>
              </a:solidFill>
              <a:latin typeface="Montserrat" panose="00000500000000000000" pitchFamily="50" charset="0"/>
            </a:rPr>
            <a:t>AcSHB</a:t>
          </a:r>
          <a:r>
            <a:rPr lang="es-CO" sz="1900" dirty="0">
              <a:solidFill>
                <a:srgbClr val="152B48"/>
              </a:solidFill>
              <a:latin typeface="Montserrat" panose="00000500000000000000" pitchFamily="50" charset="0"/>
            </a:rPr>
            <a:t>- </a:t>
          </a:r>
          <a:r>
            <a:rPr lang="es-CO" sz="1900" dirty="0" err="1">
              <a:solidFill>
                <a:srgbClr val="152B48"/>
              </a:solidFill>
              <a:latin typeface="Montserrat" panose="00000500000000000000" pitchFamily="50" charset="0"/>
            </a:rPr>
            <a:t>AcCHB</a:t>
          </a:r>
          <a:r>
            <a:rPr lang="es-CO" sz="1900" dirty="0">
              <a:solidFill>
                <a:srgbClr val="152B48"/>
              </a:solidFill>
              <a:latin typeface="Montserrat" panose="00000500000000000000" pitchFamily="50" charset="0"/>
            </a:rPr>
            <a:t> (vacunación) </a:t>
          </a:r>
          <a:endParaRPr lang="es-ES_tradnl" sz="1900" dirty="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07F03E34-1EBA-7449-A581-F58CBEF108F2}" type="parTrans" cxnId="{9F1A2857-7FCE-BC47-8294-07ECE0F4E7D4}">
      <dgm:prSet/>
      <dgm:spPr/>
      <dgm:t>
        <a:bodyPr/>
        <a:lstStyle/>
        <a:p>
          <a:pPr algn="l"/>
          <a:endParaRPr lang="es-ES_tradnl" sz="1800">
            <a:latin typeface="Montserrat" panose="00000500000000000000" pitchFamily="50" charset="0"/>
          </a:endParaRPr>
        </a:p>
      </dgm:t>
    </dgm:pt>
    <dgm:pt modelId="{89B9837A-CE07-2946-AEC0-430C193C593B}" type="sibTrans" cxnId="{9F1A2857-7FCE-BC47-8294-07ECE0F4E7D4}">
      <dgm:prSet/>
      <dgm:spPr/>
      <dgm:t>
        <a:bodyPr/>
        <a:lstStyle/>
        <a:p>
          <a:pPr algn="l"/>
          <a:endParaRPr lang="es-ES_tradnl" sz="1800">
            <a:latin typeface="Montserrat" panose="00000500000000000000" pitchFamily="50" charset="0"/>
          </a:endParaRPr>
        </a:p>
      </dgm:t>
    </dgm:pt>
    <dgm:pt modelId="{9C0188ED-0F4D-8741-93DB-6DADFC255FF4}">
      <dgm:prSet custT="1"/>
      <dgm:spPr/>
      <dgm:t>
        <a:bodyPr/>
        <a:lstStyle/>
        <a:p>
          <a:pPr algn="l">
            <a:lnSpc>
              <a:spcPct val="100000"/>
            </a:lnSpc>
          </a:pPr>
          <a:endParaRPr lang="es-ES_tradnl" sz="1900" dirty="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30F90CCD-64BC-E94F-95D1-184CA22E6CA9}" type="parTrans" cxnId="{7EAE5BC5-D635-644A-9001-14561835931E}">
      <dgm:prSet/>
      <dgm:spPr/>
      <dgm:t>
        <a:bodyPr/>
        <a:lstStyle/>
        <a:p>
          <a:pPr algn="l"/>
          <a:endParaRPr lang="es-ES_tradnl" sz="1800">
            <a:latin typeface="Montserrat" panose="00000500000000000000" pitchFamily="50" charset="0"/>
          </a:endParaRPr>
        </a:p>
      </dgm:t>
    </dgm:pt>
    <dgm:pt modelId="{928A4DA4-3A47-9F42-8CF9-C5CE4D1CA270}" type="sibTrans" cxnId="{7EAE5BC5-D635-644A-9001-14561835931E}">
      <dgm:prSet/>
      <dgm:spPr/>
      <dgm:t>
        <a:bodyPr/>
        <a:lstStyle/>
        <a:p>
          <a:pPr algn="l"/>
          <a:endParaRPr lang="es-ES_tradnl" sz="1800">
            <a:latin typeface="Montserrat" panose="00000500000000000000" pitchFamily="50" charset="0"/>
          </a:endParaRPr>
        </a:p>
      </dgm:t>
    </dgm:pt>
    <dgm:pt modelId="{16E69C26-47BC-4E65-BFA1-2194223F2772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s-CO" sz="1900" dirty="0">
              <a:solidFill>
                <a:srgbClr val="152B48"/>
              </a:solidFill>
              <a:latin typeface="Montserrat" panose="00000500000000000000" pitchFamily="50" charset="0"/>
            </a:rPr>
            <a:t>Anticuerpos Hepatitis C</a:t>
          </a:r>
        </a:p>
      </dgm:t>
    </dgm:pt>
    <dgm:pt modelId="{9A77FA90-C9AE-41D0-BA91-71C264C4A6A9}" type="parTrans" cxnId="{55A3F89C-9D21-4805-A121-2FB6AB69D489}">
      <dgm:prSet/>
      <dgm:spPr/>
      <dgm:t>
        <a:bodyPr/>
        <a:lstStyle/>
        <a:p>
          <a:pPr algn="l"/>
          <a:endParaRPr lang="es-CO"/>
        </a:p>
      </dgm:t>
    </dgm:pt>
    <dgm:pt modelId="{D9F7AF04-F3EE-4929-83BE-A7839BFEC162}" type="sibTrans" cxnId="{55A3F89C-9D21-4805-A121-2FB6AB69D489}">
      <dgm:prSet/>
      <dgm:spPr/>
      <dgm:t>
        <a:bodyPr/>
        <a:lstStyle/>
        <a:p>
          <a:pPr algn="l"/>
          <a:endParaRPr lang="es-CO"/>
        </a:p>
      </dgm:t>
    </dgm:pt>
    <dgm:pt modelId="{34F92DFB-7C4A-49D4-BF7D-DF5920E38691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s-CO" sz="1900" dirty="0">
              <a:solidFill>
                <a:srgbClr val="152B48"/>
              </a:solidFill>
              <a:latin typeface="Montserrat" panose="00000500000000000000" pitchFamily="50" charset="0"/>
            </a:rPr>
            <a:t>VDRL – RPR o prueba treponémica rápida</a:t>
          </a:r>
        </a:p>
      </dgm:t>
    </dgm:pt>
    <dgm:pt modelId="{1C6FCCED-D40C-4D34-A89A-B6FB88C61F96}" type="parTrans" cxnId="{3F86FE30-D7A1-4729-A937-382CA0E51B38}">
      <dgm:prSet/>
      <dgm:spPr/>
      <dgm:t>
        <a:bodyPr/>
        <a:lstStyle/>
        <a:p>
          <a:pPr algn="l"/>
          <a:endParaRPr lang="es-CO"/>
        </a:p>
      </dgm:t>
    </dgm:pt>
    <dgm:pt modelId="{CE02C12D-F7E8-4AD1-9B87-EC8E9C439F64}" type="sibTrans" cxnId="{3F86FE30-D7A1-4729-A937-382CA0E51B38}">
      <dgm:prSet/>
      <dgm:spPr/>
      <dgm:t>
        <a:bodyPr/>
        <a:lstStyle/>
        <a:p>
          <a:pPr algn="l"/>
          <a:endParaRPr lang="es-CO"/>
        </a:p>
      </dgm:t>
    </dgm:pt>
    <dgm:pt modelId="{9ECB68A5-B58E-4DE8-A2C6-6FEA6881C247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s-CO" sz="1900" dirty="0">
              <a:solidFill>
                <a:srgbClr val="152B48"/>
              </a:solidFill>
              <a:latin typeface="Montserrat" panose="00000500000000000000" pitchFamily="50" charset="0"/>
            </a:rPr>
            <a:t>Tamizaje PVH (Citología)</a:t>
          </a:r>
        </a:p>
      </dgm:t>
    </dgm:pt>
    <dgm:pt modelId="{1BE24846-9E3A-4B01-B2A7-EB335ADA0927}" type="parTrans" cxnId="{86CC7E16-D365-48CB-8BDF-54A5BE237810}">
      <dgm:prSet/>
      <dgm:spPr/>
      <dgm:t>
        <a:bodyPr/>
        <a:lstStyle/>
        <a:p>
          <a:pPr algn="l"/>
          <a:endParaRPr lang="es-CO"/>
        </a:p>
      </dgm:t>
    </dgm:pt>
    <dgm:pt modelId="{749385B8-2FC4-450F-A31C-7DE264AE2C19}" type="sibTrans" cxnId="{86CC7E16-D365-48CB-8BDF-54A5BE237810}">
      <dgm:prSet/>
      <dgm:spPr/>
      <dgm:t>
        <a:bodyPr/>
        <a:lstStyle/>
        <a:p>
          <a:pPr algn="l"/>
          <a:endParaRPr lang="es-CO"/>
        </a:p>
      </dgm:t>
    </dgm:pt>
    <dgm:pt modelId="{F46DB29C-E5FA-45E5-B9BB-11274111E9DA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s-CO" sz="1900" dirty="0">
              <a:solidFill>
                <a:srgbClr val="152B48"/>
              </a:solidFill>
              <a:latin typeface="Montserrat" panose="00000500000000000000" pitchFamily="50" charset="0"/>
            </a:rPr>
            <a:t>Tuberculina (Mantoux)</a:t>
          </a:r>
        </a:p>
      </dgm:t>
    </dgm:pt>
    <dgm:pt modelId="{B5A25B27-FFF9-48CC-A33A-A28565C40510}" type="parTrans" cxnId="{949553BC-BF07-4F8D-87B8-CD39BB52F2D9}">
      <dgm:prSet/>
      <dgm:spPr/>
      <dgm:t>
        <a:bodyPr/>
        <a:lstStyle/>
        <a:p>
          <a:pPr algn="l"/>
          <a:endParaRPr lang="es-CO"/>
        </a:p>
      </dgm:t>
    </dgm:pt>
    <dgm:pt modelId="{0250F006-9B02-4763-BAE3-F3DBA19CD7BB}" type="sibTrans" cxnId="{949553BC-BF07-4F8D-87B8-CD39BB52F2D9}">
      <dgm:prSet/>
      <dgm:spPr/>
      <dgm:t>
        <a:bodyPr/>
        <a:lstStyle/>
        <a:p>
          <a:pPr algn="l"/>
          <a:endParaRPr lang="es-CO"/>
        </a:p>
      </dgm:t>
    </dgm:pt>
    <dgm:pt modelId="{C16B831A-F290-4F8B-89F7-87635B2BBA61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s-CO" sz="1900" dirty="0">
              <a:solidFill>
                <a:srgbClr val="152B48"/>
              </a:solidFill>
              <a:latin typeface="Montserrat" panose="00000500000000000000" pitchFamily="50" charset="0"/>
            </a:rPr>
            <a:t>Toxoplasma / CMV</a:t>
          </a:r>
        </a:p>
      </dgm:t>
    </dgm:pt>
    <dgm:pt modelId="{19739FBC-A485-4E48-A832-03D6C26399FF}" type="parTrans" cxnId="{FB104EFC-CCB5-4A15-A92D-6B0603A4E88C}">
      <dgm:prSet/>
      <dgm:spPr/>
      <dgm:t>
        <a:bodyPr/>
        <a:lstStyle/>
        <a:p>
          <a:pPr algn="l"/>
          <a:endParaRPr lang="es-CO"/>
        </a:p>
      </dgm:t>
    </dgm:pt>
    <dgm:pt modelId="{4B23EF13-A34C-435A-8295-053B175369FC}" type="sibTrans" cxnId="{FB104EFC-CCB5-4A15-A92D-6B0603A4E88C}">
      <dgm:prSet/>
      <dgm:spPr/>
      <dgm:t>
        <a:bodyPr/>
        <a:lstStyle/>
        <a:p>
          <a:pPr algn="l"/>
          <a:endParaRPr lang="es-CO"/>
        </a:p>
      </dgm:t>
    </dgm:pt>
    <dgm:pt modelId="{7E74200E-BD11-4C6A-8F7C-413E2C6FB6BD}">
      <dgm:prSet custT="1"/>
      <dgm:spPr/>
      <dgm:t>
        <a:bodyPr/>
        <a:lstStyle/>
        <a:p>
          <a:pPr algn="l">
            <a:lnSpc>
              <a:spcPct val="100000"/>
            </a:lnSpc>
          </a:pPr>
          <a:endParaRPr lang="es-CO" sz="1900" dirty="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C6BD4289-B285-4F31-8FBA-7B3A4E2A1461}" type="parTrans" cxnId="{C38F2135-B927-4153-B086-3CC95058CD9A}">
      <dgm:prSet/>
      <dgm:spPr/>
      <dgm:t>
        <a:bodyPr/>
        <a:lstStyle/>
        <a:p>
          <a:pPr algn="l"/>
          <a:endParaRPr lang="es-CO"/>
        </a:p>
      </dgm:t>
    </dgm:pt>
    <dgm:pt modelId="{4B35BC7D-D6E0-4E9B-B6EF-2823F82D1357}" type="sibTrans" cxnId="{C38F2135-B927-4153-B086-3CC95058CD9A}">
      <dgm:prSet/>
      <dgm:spPr/>
      <dgm:t>
        <a:bodyPr/>
        <a:lstStyle/>
        <a:p>
          <a:pPr algn="l"/>
          <a:endParaRPr lang="es-CO"/>
        </a:p>
      </dgm:t>
    </dgm:pt>
    <dgm:pt modelId="{09BDC285-A78A-4FB1-A512-AD70308F27A5}">
      <dgm:prSet custT="1"/>
      <dgm:spPr/>
      <dgm:t>
        <a:bodyPr/>
        <a:lstStyle/>
        <a:p>
          <a:pPr algn="l"/>
          <a:r>
            <a:rPr lang="es-CO" sz="2000" dirty="0">
              <a:solidFill>
                <a:srgbClr val="152B48"/>
              </a:solidFill>
              <a:latin typeface="Montserrat" panose="00000500000000000000" pitchFamily="50" charset="0"/>
            </a:rPr>
            <a:t> Perfil renal y Hepático </a:t>
          </a:r>
        </a:p>
      </dgm:t>
    </dgm:pt>
    <dgm:pt modelId="{42FD232C-9056-4EF8-9132-E9F370D0E40A}" type="parTrans" cxnId="{CDB350BF-AD23-49BD-9178-983C5B4A692D}">
      <dgm:prSet/>
      <dgm:spPr/>
      <dgm:t>
        <a:bodyPr/>
        <a:lstStyle/>
        <a:p>
          <a:pPr algn="l"/>
          <a:endParaRPr lang="es-CO"/>
        </a:p>
      </dgm:t>
    </dgm:pt>
    <dgm:pt modelId="{4E12A35E-A6A0-4D87-96A5-2A1F793BD223}" type="sibTrans" cxnId="{CDB350BF-AD23-49BD-9178-983C5B4A692D}">
      <dgm:prSet/>
      <dgm:spPr/>
      <dgm:t>
        <a:bodyPr/>
        <a:lstStyle/>
        <a:p>
          <a:pPr algn="l"/>
          <a:endParaRPr lang="es-CO"/>
        </a:p>
      </dgm:t>
    </dgm:pt>
    <dgm:pt modelId="{B8FA70D1-C0A8-49A4-90CB-7BAD75A6245C}">
      <dgm:prSet custT="1"/>
      <dgm:spPr/>
      <dgm:t>
        <a:bodyPr/>
        <a:lstStyle/>
        <a:p>
          <a:pPr algn="l"/>
          <a:r>
            <a:rPr lang="es-CO" sz="2000" dirty="0">
              <a:solidFill>
                <a:srgbClr val="152B48"/>
              </a:solidFill>
              <a:latin typeface="Montserrat" panose="00000500000000000000" pitchFamily="50" charset="0"/>
            </a:rPr>
            <a:t> Glicemia Pre y postprandial </a:t>
          </a:r>
        </a:p>
      </dgm:t>
    </dgm:pt>
    <dgm:pt modelId="{37722FBD-5829-4FC2-8B9C-189D57C5E508}" type="parTrans" cxnId="{955F4F79-D177-4868-81A5-E62B245C2962}">
      <dgm:prSet/>
      <dgm:spPr/>
      <dgm:t>
        <a:bodyPr/>
        <a:lstStyle/>
        <a:p>
          <a:pPr algn="l"/>
          <a:endParaRPr lang="es-CO"/>
        </a:p>
      </dgm:t>
    </dgm:pt>
    <dgm:pt modelId="{5FA6B1B2-8C60-4C09-9C3C-18F8320646FB}" type="sibTrans" cxnId="{955F4F79-D177-4868-81A5-E62B245C2962}">
      <dgm:prSet/>
      <dgm:spPr/>
      <dgm:t>
        <a:bodyPr/>
        <a:lstStyle/>
        <a:p>
          <a:pPr algn="l"/>
          <a:endParaRPr lang="es-CO"/>
        </a:p>
      </dgm:t>
    </dgm:pt>
    <dgm:pt modelId="{7D50A9B3-4493-496E-AF43-CD182D867D48}">
      <dgm:prSet custT="1"/>
      <dgm:spPr/>
      <dgm:t>
        <a:bodyPr/>
        <a:lstStyle/>
        <a:p>
          <a:pPr algn="l"/>
          <a:endParaRPr lang="es-CO" sz="2000" dirty="0">
            <a:solidFill>
              <a:srgbClr val="152B48"/>
            </a:solidFill>
            <a:latin typeface="Montserrat" panose="00000500000000000000" pitchFamily="50" charset="0"/>
          </a:endParaRPr>
        </a:p>
      </dgm:t>
    </dgm:pt>
    <dgm:pt modelId="{54794C72-BBDF-4193-835B-B8ECF1F78839}" type="parTrans" cxnId="{499A5234-A2CD-4D13-8711-7CE42314147A}">
      <dgm:prSet/>
      <dgm:spPr/>
      <dgm:t>
        <a:bodyPr/>
        <a:lstStyle/>
        <a:p>
          <a:pPr algn="l"/>
          <a:endParaRPr lang="es-CO"/>
        </a:p>
      </dgm:t>
    </dgm:pt>
    <dgm:pt modelId="{A341FC26-D99A-45FA-A21E-95ACEE4797DB}" type="sibTrans" cxnId="{499A5234-A2CD-4D13-8711-7CE42314147A}">
      <dgm:prSet/>
      <dgm:spPr/>
      <dgm:t>
        <a:bodyPr/>
        <a:lstStyle/>
        <a:p>
          <a:pPr algn="l"/>
          <a:endParaRPr lang="es-CO"/>
        </a:p>
      </dgm:t>
    </dgm:pt>
    <dgm:pt modelId="{2E803F26-8CB6-4967-B076-2C250D5C2A28}" type="pres">
      <dgm:prSet presAssocID="{329EE262-7F57-4C0C-A112-3FE0F7BB8895}" presName="Name0" presStyleCnt="0">
        <dgm:presLayoutVars>
          <dgm:dir/>
          <dgm:animLvl val="lvl"/>
          <dgm:resizeHandles val="exact"/>
        </dgm:presLayoutVars>
      </dgm:prSet>
      <dgm:spPr/>
    </dgm:pt>
    <dgm:pt modelId="{C907B797-1A11-4D54-9E61-C0C13C2A5719}" type="pres">
      <dgm:prSet presAssocID="{E0D28F50-00A3-6B42-B746-ACE7088CECCD}" presName="composite" presStyleCnt="0"/>
      <dgm:spPr/>
    </dgm:pt>
    <dgm:pt modelId="{328E711D-E74A-44FB-A21F-6F8CCFF222EF}" type="pres">
      <dgm:prSet presAssocID="{E0D28F50-00A3-6B42-B746-ACE7088CECC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81A7B3E-6D6F-42C5-9DF6-B04130D5D32E}" type="pres">
      <dgm:prSet presAssocID="{E0D28F50-00A3-6B42-B746-ACE7088CECCD}" presName="desTx" presStyleLbl="alignAccFollowNode1" presStyleIdx="0" presStyleCnt="2" custScaleY="100000">
        <dgm:presLayoutVars>
          <dgm:bulletEnabled val="1"/>
        </dgm:presLayoutVars>
      </dgm:prSet>
      <dgm:spPr/>
    </dgm:pt>
    <dgm:pt modelId="{D9E24091-5688-4709-8FA1-80823C7BAD5E}" type="pres">
      <dgm:prSet presAssocID="{83E071DF-0C0E-9E47-BA23-94621A6500DF}" presName="space" presStyleCnt="0"/>
      <dgm:spPr/>
    </dgm:pt>
    <dgm:pt modelId="{E46E9277-BFCA-418C-A952-3531A6ABA950}" type="pres">
      <dgm:prSet presAssocID="{138F27CD-5EC2-4A89-9418-53E7EC9BB379}" presName="composite" presStyleCnt="0"/>
      <dgm:spPr/>
    </dgm:pt>
    <dgm:pt modelId="{2BFEC719-3A7D-4487-A60D-17D11A07FA94}" type="pres">
      <dgm:prSet presAssocID="{138F27CD-5EC2-4A89-9418-53E7EC9BB37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D413CAF-86E4-453F-AECF-72EB217CFC0E}" type="pres">
      <dgm:prSet presAssocID="{138F27CD-5EC2-4A89-9418-53E7EC9BB379}" presName="desTx" presStyleLbl="alignAccFollowNode1" presStyleIdx="1" presStyleCnt="2" custScaleY="100217" custLinFactNeighborX="6342" custLinFactNeighborY="5078">
        <dgm:presLayoutVars>
          <dgm:bulletEnabled val="1"/>
        </dgm:presLayoutVars>
      </dgm:prSet>
      <dgm:spPr/>
    </dgm:pt>
  </dgm:ptLst>
  <dgm:cxnLst>
    <dgm:cxn modelId="{7D76CD08-1BA2-452D-B8FB-DE66ABA82EE4}" type="presOf" srcId="{E0D28F50-00A3-6B42-B746-ACE7088CECCD}" destId="{328E711D-E74A-44FB-A21F-6F8CCFF222EF}" srcOrd="0" destOrd="0" presId="urn:microsoft.com/office/officeart/2005/8/layout/hList1"/>
    <dgm:cxn modelId="{7726B213-14B3-4DD2-A40B-AABE770DD3E6}" type="presOf" srcId="{7E74200E-BD11-4C6A-8F7C-413E2C6FB6BD}" destId="{381A7B3E-6D6F-42C5-9DF6-B04130D5D32E}" srcOrd="0" destOrd="6" presId="urn:microsoft.com/office/officeart/2005/8/layout/hList1"/>
    <dgm:cxn modelId="{86CC7E16-D365-48CB-8BDF-54A5BE237810}" srcId="{E0D28F50-00A3-6B42-B746-ACE7088CECCD}" destId="{9ECB68A5-B58E-4DE8-A2C6-6FEA6881C247}" srcOrd="3" destOrd="0" parTransId="{1BE24846-9E3A-4B01-B2A7-EB335ADA0927}" sibTransId="{749385B8-2FC4-450F-A31C-7DE264AE2C19}"/>
    <dgm:cxn modelId="{3F86FE30-D7A1-4729-A937-382CA0E51B38}" srcId="{E0D28F50-00A3-6B42-B746-ACE7088CECCD}" destId="{34F92DFB-7C4A-49D4-BF7D-DF5920E38691}" srcOrd="2" destOrd="0" parTransId="{1C6FCCED-D40C-4D34-A89A-B6FB88C61F96}" sibTransId="{CE02C12D-F7E8-4AD1-9B87-EC8E9C439F64}"/>
    <dgm:cxn modelId="{0ECDE532-DCD8-44C6-A66B-7CEDF4B40757}" type="presOf" srcId="{9C0188ED-0F4D-8741-93DB-6DADFC255FF4}" destId="{381A7B3E-6D6F-42C5-9DF6-B04130D5D32E}" srcOrd="0" destOrd="7" presId="urn:microsoft.com/office/officeart/2005/8/layout/hList1"/>
    <dgm:cxn modelId="{499A5234-A2CD-4D13-8711-7CE42314147A}" srcId="{138F27CD-5EC2-4A89-9418-53E7EC9BB379}" destId="{7D50A9B3-4493-496E-AF43-CD182D867D48}" srcOrd="3" destOrd="0" parTransId="{54794C72-BBDF-4193-835B-B8ECF1F78839}" sibTransId="{A341FC26-D99A-45FA-A21E-95ACEE4797DB}"/>
    <dgm:cxn modelId="{C38F2135-B927-4153-B086-3CC95058CD9A}" srcId="{E0D28F50-00A3-6B42-B746-ACE7088CECCD}" destId="{7E74200E-BD11-4C6A-8F7C-413E2C6FB6BD}" srcOrd="6" destOrd="0" parTransId="{C6BD4289-B285-4F31-8FBA-7B3A4E2A1461}" sibTransId="{4B35BC7D-D6E0-4E9B-B6EF-2823F82D1357}"/>
    <dgm:cxn modelId="{1320C83A-C8ED-447B-B7F2-1C23CE7DE004}" type="presOf" srcId="{16E69C26-47BC-4E65-BFA1-2194223F2772}" destId="{381A7B3E-6D6F-42C5-9DF6-B04130D5D32E}" srcOrd="0" destOrd="1" presId="urn:microsoft.com/office/officeart/2005/8/layout/hList1"/>
    <dgm:cxn modelId="{B2CC0C3D-69E9-564D-8523-8557497059B9}" srcId="{329EE262-7F57-4C0C-A112-3FE0F7BB8895}" destId="{E0D28F50-00A3-6B42-B746-ACE7088CECCD}" srcOrd="0" destOrd="0" parTransId="{DB8F1404-D326-764D-8E63-C01C8FC443ED}" sibTransId="{83E071DF-0C0E-9E47-BA23-94621A6500DF}"/>
    <dgm:cxn modelId="{8EB3493D-0EC1-4746-9AB6-1C31E3BF9984}" type="presOf" srcId="{9ECB68A5-B58E-4DE8-A2C6-6FEA6881C247}" destId="{381A7B3E-6D6F-42C5-9DF6-B04130D5D32E}" srcOrd="0" destOrd="3" presId="urn:microsoft.com/office/officeart/2005/8/layout/hList1"/>
    <dgm:cxn modelId="{577C1A60-3DA3-4211-9945-ECB71F5C0EB8}" srcId="{138F27CD-5EC2-4A89-9418-53E7EC9BB379}" destId="{FCA37636-7283-4015-9AB5-8CAD98829F0F}" srcOrd="0" destOrd="0" parTransId="{AE04A190-91D8-43CF-9A54-B5A226B68542}" sibTransId="{4D80065B-880A-4EF2-B40B-A524593C4643}"/>
    <dgm:cxn modelId="{C570FD4F-6DC5-47D8-B27A-778CFB112336}" type="presOf" srcId="{329EE262-7F57-4C0C-A112-3FE0F7BB8895}" destId="{2E803F26-8CB6-4967-B076-2C250D5C2A28}" srcOrd="0" destOrd="0" presId="urn:microsoft.com/office/officeart/2005/8/layout/hList1"/>
    <dgm:cxn modelId="{9F1A2857-7FCE-BC47-8294-07ECE0F4E7D4}" srcId="{E0D28F50-00A3-6B42-B746-ACE7088CECCD}" destId="{C4857394-C688-1E47-8D5D-5D84982DA0AA}" srcOrd="0" destOrd="0" parTransId="{07F03E34-1EBA-7449-A581-F58CBEF108F2}" sibTransId="{89B9837A-CE07-2946-AEC0-430C193C593B}"/>
    <dgm:cxn modelId="{955F4F79-D177-4868-81A5-E62B245C2962}" srcId="{138F27CD-5EC2-4A89-9418-53E7EC9BB379}" destId="{B8FA70D1-C0A8-49A4-90CB-7BAD75A6245C}" srcOrd="2" destOrd="0" parTransId="{37722FBD-5829-4FC2-8B9C-189D57C5E508}" sibTransId="{5FA6B1B2-8C60-4C09-9C3C-18F8320646FB}"/>
    <dgm:cxn modelId="{9AAD6984-370B-4393-8B2C-AFBBBA0C77E1}" type="presOf" srcId="{FCA37636-7283-4015-9AB5-8CAD98829F0F}" destId="{DD413CAF-86E4-453F-AECF-72EB217CFC0E}" srcOrd="0" destOrd="0" presId="urn:microsoft.com/office/officeart/2005/8/layout/hList1"/>
    <dgm:cxn modelId="{E8DF4E87-DDF4-4565-B804-9A6055C59DE5}" srcId="{329EE262-7F57-4C0C-A112-3FE0F7BB8895}" destId="{138F27CD-5EC2-4A89-9418-53E7EC9BB379}" srcOrd="1" destOrd="0" parTransId="{91D9CFE0-06F5-479D-9CD5-DDF2F57F3B47}" sibTransId="{707EF041-08D6-422E-B8CD-31CFE9AE6719}"/>
    <dgm:cxn modelId="{55A3F89C-9D21-4805-A121-2FB6AB69D489}" srcId="{E0D28F50-00A3-6B42-B746-ACE7088CECCD}" destId="{16E69C26-47BC-4E65-BFA1-2194223F2772}" srcOrd="1" destOrd="0" parTransId="{9A77FA90-C9AE-41D0-BA91-71C264C4A6A9}" sibTransId="{D9F7AF04-F3EE-4929-83BE-A7839BFEC162}"/>
    <dgm:cxn modelId="{ABDABAAF-5049-41F8-98AE-98B760BF4AB9}" type="presOf" srcId="{C4857394-C688-1E47-8D5D-5D84982DA0AA}" destId="{381A7B3E-6D6F-42C5-9DF6-B04130D5D32E}" srcOrd="0" destOrd="0" presId="urn:microsoft.com/office/officeart/2005/8/layout/hList1"/>
    <dgm:cxn modelId="{16E378B6-4820-46B1-8C97-22608026B052}" type="presOf" srcId="{09BDC285-A78A-4FB1-A512-AD70308F27A5}" destId="{DD413CAF-86E4-453F-AECF-72EB217CFC0E}" srcOrd="0" destOrd="1" presId="urn:microsoft.com/office/officeart/2005/8/layout/hList1"/>
    <dgm:cxn modelId="{949553BC-BF07-4F8D-87B8-CD39BB52F2D9}" srcId="{E0D28F50-00A3-6B42-B746-ACE7088CECCD}" destId="{F46DB29C-E5FA-45E5-B9BB-11274111E9DA}" srcOrd="4" destOrd="0" parTransId="{B5A25B27-FFF9-48CC-A33A-A28565C40510}" sibTransId="{0250F006-9B02-4763-BAE3-F3DBA19CD7BB}"/>
    <dgm:cxn modelId="{CDB350BF-AD23-49BD-9178-983C5B4A692D}" srcId="{138F27CD-5EC2-4A89-9418-53E7EC9BB379}" destId="{09BDC285-A78A-4FB1-A512-AD70308F27A5}" srcOrd="1" destOrd="0" parTransId="{42FD232C-9056-4EF8-9132-E9F370D0E40A}" sibTransId="{4E12A35E-A6A0-4D87-96A5-2A1F793BD223}"/>
    <dgm:cxn modelId="{7EAE5BC5-D635-644A-9001-14561835931E}" srcId="{E0D28F50-00A3-6B42-B746-ACE7088CECCD}" destId="{9C0188ED-0F4D-8741-93DB-6DADFC255FF4}" srcOrd="7" destOrd="0" parTransId="{30F90CCD-64BC-E94F-95D1-184CA22E6CA9}" sibTransId="{928A4DA4-3A47-9F42-8CF9-C5CE4D1CA270}"/>
    <dgm:cxn modelId="{6BC752CD-0A56-4229-A418-16CC37C51A08}" type="presOf" srcId="{F46DB29C-E5FA-45E5-B9BB-11274111E9DA}" destId="{381A7B3E-6D6F-42C5-9DF6-B04130D5D32E}" srcOrd="0" destOrd="4" presId="urn:microsoft.com/office/officeart/2005/8/layout/hList1"/>
    <dgm:cxn modelId="{82F78BDE-995E-4FCD-B576-C5C37C40E156}" type="presOf" srcId="{138F27CD-5EC2-4A89-9418-53E7EC9BB379}" destId="{2BFEC719-3A7D-4487-A60D-17D11A07FA94}" srcOrd="0" destOrd="0" presId="urn:microsoft.com/office/officeart/2005/8/layout/hList1"/>
    <dgm:cxn modelId="{2D2116E0-8A2A-4056-8B49-4A0C00676CF9}" type="presOf" srcId="{7D50A9B3-4493-496E-AF43-CD182D867D48}" destId="{DD413CAF-86E4-453F-AECF-72EB217CFC0E}" srcOrd="0" destOrd="3" presId="urn:microsoft.com/office/officeart/2005/8/layout/hList1"/>
    <dgm:cxn modelId="{217572E1-2CF0-4918-9F86-958CC3495EE2}" type="presOf" srcId="{C16B831A-F290-4F8B-89F7-87635B2BBA61}" destId="{381A7B3E-6D6F-42C5-9DF6-B04130D5D32E}" srcOrd="0" destOrd="5" presId="urn:microsoft.com/office/officeart/2005/8/layout/hList1"/>
    <dgm:cxn modelId="{C70C87E5-6F17-41F3-8D90-F0049D2EC4D1}" type="presOf" srcId="{34F92DFB-7C4A-49D4-BF7D-DF5920E38691}" destId="{381A7B3E-6D6F-42C5-9DF6-B04130D5D32E}" srcOrd="0" destOrd="2" presId="urn:microsoft.com/office/officeart/2005/8/layout/hList1"/>
    <dgm:cxn modelId="{B8268EEF-DA6F-4A55-913C-393567BB787F}" type="presOf" srcId="{B8FA70D1-C0A8-49A4-90CB-7BAD75A6245C}" destId="{DD413CAF-86E4-453F-AECF-72EB217CFC0E}" srcOrd="0" destOrd="2" presId="urn:microsoft.com/office/officeart/2005/8/layout/hList1"/>
    <dgm:cxn modelId="{FB104EFC-CCB5-4A15-A92D-6B0603A4E88C}" srcId="{E0D28F50-00A3-6B42-B746-ACE7088CECCD}" destId="{C16B831A-F290-4F8B-89F7-87635B2BBA61}" srcOrd="5" destOrd="0" parTransId="{19739FBC-A485-4E48-A832-03D6C26399FF}" sibTransId="{4B23EF13-A34C-435A-8295-053B175369FC}"/>
    <dgm:cxn modelId="{D09B8B3F-4B98-45A4-8176-AD2E494E6BD2}" type="presParOf" srcId="{2E803F26-8CB6-4967-B076-2C250D5C2A28}" destId="{C907B797-1A11-4D54-9E61-C0C13C2A5719}" srcOrd="0" destOrd="0" presId="urn:microsoft.com/office/officeart/2005/8/layout/hList1"/>
    <dgm:cxn modelId="{60B3D542-4F7B-4F9E-A6FD-6A3F9E21B01B}" type="presParOf" srcId="{C907B797-1A11-4D54-9E61-C0C13C2A5719}" destId="{328E711D-E74A-44FB-A21F-6F8CCFF222EF}" srcOrd="0" destOrd="0" presId="urn:microsoft.com/office/officeart/2005/8/layout/hList1"/>
    <dgm:cxn modelId="{5570F479-AEC6-4B6A-BE8E-4978D319A174}" type="presParOf" srcId="{C907B797-1A11-4D54-9E61-C0C13C2A5719}" destId="{381A7B3E-6D6F-42C5-9DF6-B04130D5D32E}" srcOrd="1" destOrd="0" presId="urn:microsoft.com/office/officeart/2005/8/layout/hList1"/>
    <dgm:cxn modelId="{9541805E-89B2-4CE3-9E22-27597C77CB06}" type="presParOf" srcId="{2E803F26-8CB6-4967-B076-2C250D5C2A28}" destId="{D9E24091-5688-4709-8FA1-80823C7BAD5E}" srcOrd="1" destOrd="0" presId="urn:microsoft.com/office/officeart/2005/8/layout/hList1"/>
    <dgm:cxn modelId="{9E43DCEB-FD7D-47C7-9E39-20F33B8D8D72}" type="presParOf" srcId="{2E803F26-8CB6-4967-B076-2C250D5C2A28}" destId="{E46E9277-BFCA-418C-A952-3531A6ABA950}" srcOrd="2" destOrd="0" presId="urn:microsoft.com/office/officeart/2005/8/layout/hList1"/>
    <dgm:cxn modelId="{88429373-07C0-4487-9911-B7B88D6AA1FC}" type="presParOf" srcId="{E46E9277-BFCA-418C-A952-3531A6ABA950}" destId="{2BFEC719-3A7D-4487-A60D-17D11A07FA94}" srcOrd="0" destOrd="0" presId="urn:microsoft.com/office/officeart/2005/8/layout/hList1"/>
    <dgm:cxn modelId="{ACBC9CAB-4F4F-4FFF-8B37-FA3FEE7962FC}" type="presParOf" srcId="{E46E9277-BFCA-418C-A952-3531A6ABA950}" destId="{DD413CAF-86E4-453F-AECF-72EB217CFC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72D8AD-91B6-41A9-8457-85887B41B589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</dgm:pt>
    <dgm:pt modelId="{91562FD7-F90F-4A6C-BB9F-58B10BF37B49}">
      <dgm:prSet phldrT="[Texto]" custT="1"/>
      <dgm:spPr/>
      <dgm:t>
        <a:bodyPr/>
        <a:lstStyle/>
        <a:p>
          <a:r>
            <a:rPr lang="es-ES" sz="2000" b="0" dirty="0">
              <a:solidFill>
                <a:schemeClr val="bg1"/>
              </a:solidFill>
              <a:latin typeface="Montserrat" panose="00000500000000000000" pitchFamily="50" charset="0"/>
            </a:rPr>
            <a:t>Control inicial </a:t>
          </a:r>
        </a:p>
      </dgm:t>
    </dgm:pt>
    <dgm:pt modelId="{E4F13B6C-BE94-40F3-A1B8-98A5C1BF85F3}" type="parTrans" cxnId="{03D533E6-6E1A-45FE-BF28-4B24C6191FE1}">
      <dgm:prSet/>
      <dgm:spPr/>
      <dgm:t>
        <a:bodyPr/>
        <a:lstStyle/>
        <a:p>
          <a:endParaRPr lang="es-ES" sz="2600" b="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E9729F92-EB4A-4365-AE85-BF81379979E0}" type="sibTrans" cxnId="{03D533E6-6E1A-45FE-BF28-4B24C6191FE1}">
      <dgm:prSet/>
      <dgm:spPr/>
      <dgm:t>
        <a:bodyPr/>
        <a:lstStyle/>
        <a:p>
          <a:endParaRPr lang="es-ES" sz="2600" b="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77FDF4BE-F53A-48DD-9586-9AC3CC264827}">
      <dgm:prSet phldrT="[Texto]" custT="1"/>
      <dgm:spPr/>
      <dgm:t>
        <a:bodyPr/>
        <a:lstStyle/>
        <a:p>
          <a:r>
            <a:rPr lang="es-ES" sz="2000" b="0" dirty="0">
              <a:solidFill>
                <a:schemeClr val="bg1"/>
              </a:solidFill>
              <a:latin typeface="Montserrat" panose="00000500000000000000" pitchFamily="50" charset="0"/>
            </a:rPr>
            <a:t>2-4 </a:t>
          </a:r>
          <a:r>
            <a:rPr lang="es-ES" sz="2000" b="0" dirty="0" err="1">
              <a:solidFill>
                <a:schemeClr val="bg1"/>
              </a:solidFill>
              <a:latin typeface="Montserrat" panose="00000500000000000000" pitchFamily="50" charset="0"/>
            </a:rPr>
            <a:t>sems</a:t>
          </a:r>
          <a:endParaRPr lang="es-ES" sz="2000" b="0" dirty="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98CE552D-877A-4A3B-AFAE-A4A0BFA6F6E4}" type="parTrans" cxnId="{ABBF9F9B-7C13-408D-A211-DC5C01AE881C}">
      <dgm:prSet/>
      <dgm:spPr/>
      <dgm:t>
        <a:bodyPr/>
        <a:lstStyle/>
        <a:p>
          <a:endParaRPr lang="es-ES" sz="2600" b="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0BAB7058-8E96-40A2-8D88-0EA72AF7FDFA}" type="sibTrans" cxnId="{ABBF9F9B-7C13-408D-A211-DC5C01AE881C}">
      <dgm:prSet/>
      <dgm:spPr/>
      <dgm:t>
        <a:bodyPr/>
        <a:lstStyle/>
        <a:p>
          <a:endParaRPr lang="es-ES" sz="2600" b="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B6170946-FBBB-45BC-BFC7-4E64DA83468B}">
      <dgm:prSet phldrT="[Texto]" custT="1"/>
      <dgm:spPr/>
      <dgm:t>
        <a:bodyPr/>
        <a:lstStyle/>
        <a:p>
          <a:r>
            <a:rPr lang="es-ES" sz="2000" b="0" dirty="0">
              <a:solidFill>
                <a:schemeClr val="bg1"/>
              </a:solidFill>
              <a:latin typeface="Montserrat" panose="00000500000000000000" pitchFamily="50" charset="0"/>
            </a:rPr>
            <a:t>C/mes hasta ARN Indetectable</a:t>
          </a:r>
        </a:p>
      </dgm:t>
    </dgm:pt>
    <dgm:pt modelId="{68437D4C-1532-4C47-A2BA-7CCDB3B22175}" type="parTrans" cxnId="{78333EA1-B93E-4A6A-880F-63C4998FBEC8}">
      <dgm:prSet/>
      <dgm:spPr/>
      <dgm:t>
        <a:bodyPr/>
        <a:lstStyle/>
        <a:p>
          <a:endParaRPr lang="es-ES" sz="2600" b="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271A8A90-A89A-4F30-98D5-23C7DE8727EF}" type="sibTrans" cxnId="{78333EA1-B93E-4A6A-880F-63C4998FBEC8}">
      <dgm:prSet/>
      <dgm:spPr/>
      <dgm:t>
        <a:bodyPr/>
        <a:lstStyle/>
        <a:p>
          <a:endParaRPr lang="es-ES" sz="2600" b="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FC4BBED2-AFDD-4662-94AA-19B4DAFE758F}">
      <dgm:prSet phldrT="[Texto]" custT="1"/>
      <dgm:spPr/>
      <dgm:t>
        <a:bodyPr/>
        <a:lstStyle/>
        <a:p>
          <a:r>
            <a:rPr lang="es-ES" sz="2000" b="0" dirty="0">
              <a:solidFill>
                <a:schemeClr val="bg1"/>
              </a:solidFill>
              <a:latin typeface="Montserrat" panose="00000500000000000000" pitchFamily="50" charset="0"/>
            </a:rPr>
            <a:t>C/3 meses</a:t>
          </a:r>
        </a:p>
      </dgm:t>
    </dgm:pt>
    <dgm:pt modelId="{0A935A9E-AC0A-454A-B1C7-D384EAA3A8AC}" type="parTrans" cxnId="{D82AC5CB-73B5-4D31-A2E9-042F6EE3F5B5}">
      <dgm:prSet/>
      <dgm:spPr/>
      <dgm:t>
        <a:bodyPr/>
        <a:lstStyle/>
        <a:p>
          <a:endParaRPr lang="es-ES" sz="2600" b="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89F55ACF-76C7-4581-B694-355583E0C492}" type="sibTrans" cxnId="{D82AC5CB-73B5-4D31-A2E9-042F6EE3F5B5}">
      <dgm:prSet/>
      <dgm:spPr/>
      <dgm:t>
        <a:bodyPr/>
        <a:lstStyle/>
        <a:p>
          <a:endParaRPr lang="es-ES" sz="2600" b="0">
            <a:solidFill>
              <a:schemeClr val="bg1"/>
            </a:solidFill>
            <a:latin typeface="Montserrat" panose="00000500000000000000" pitchFamily="50" charset="0"/>
          </a:endParaRPr>
        </a:p>
      </dgm:t>
    </dgm:pt>
    <dgm:pt modelId="{5D379A61-DEE1-46AE-9A00-A680810C4C09}" type="pres">
      <dgm:prSet presAssocID="{AF72D8AD-91B6-41A9-8457-85887B41B589}" presName="Name0" presStyleCnt="0">
        <dgm:presLayoutVars>
          <dgm:dir/>
          <dgm:animLvl val="lvl"/>
          <dgm:resizeHandles val="exact"/>
        </dgm:presLayoutVars>
      </dgm:prSet>
      <dgm:spPr/>
    </dgm:pt>
    <dgm:pt modelId="{2F13EC84-409B-47FB-B74C-FBF959524E87}" type="pres">
      <dgm:prSet presAssocID="{AF72D8AD-91B6-41A9-8457-85887B41B589}" presName="tSp" presStyleCnt="0"/>
      <dgm:spPr/>
    </dgm:pt>
    <dgm:pt modelId="{DB533941-CB79-4925-A1AA-E48FFDD639A2}" type="pres">
      <dgm:prSet presAssocID="{AF72D8AD-91B6-41A9-8457-85887B41B589}" presName="bSp" presStyleCnt="0"/>
      <dgm:spPr/>
    </dgm:pt>
    <dgm:pt modelId="{727AA209-50D6-4437-AB94-3B9AF928F01E}" type="pres">
      <dgm:prSet presAssocID="{AF72D8AD-91B6-41A9-8457-85887B41B589}" presName="process" presStyleCnt="0"/>
      <dgm:spPr/>
    </dgm:pt>
    <dgm:pt modelId="{A6D82341-F858-442C-A31C-D723D2C733E5}" type="pres">
      <dgm:prSet presAssocID="{91562FD7-F90F-4A6C-BB9F-58B10BF37B49}" presName="composite1" presStyleCnt="0"/>
      <dgm:spPr/>
    </dgm:pt>
    <dgm:pt modelId="{C98F9FB3-0AA9-47F6-8DB3-9C8253398533}" type="pres">
      <dgm:prSet presAssocID="{91562FD7-F90F-4A6C-BB9F-58B10BF37B49}" presName="dummyNode1" presStyleLbl="node1" presStyleIdx="0" presStyleCnt="4"/>
      <dgm:spPr/>
    </dgm:pt>
    <dgm:pt modelId="{6A0CC912-DF73-4FD4-A9E3-B8DDF3122396}" type="pres">
      <dgm:prSet presAssocID="{91562FD7-F90F-4A6C-BB9F-58B10BF37B49}" presName="childNode1" presStyleLbl="bgAcc1" presStyleIdx="0" presStyleCnt="4">
        <dgm:presLayoutVars>
          <dgm:bulletEnabled val="1"/>
        </dgm:presLayoutVars>
      </dgm:prSet>
      <dgm:spPr/>
    </dgm:pt>
    <dgm:pt modelId="{B5B10069-79F6-491C-80F6-4107E3A18542}" type="pres">
      <dgm:prSet presAssocID="{91562FD7-F90F-4A6C-BB9F-58B10BF37B49}" presName="childNode1tx" presStyleLbl="bgAcc1" presStyleIdx="0" presStyleCnt="4">
        <dgm:presLayoutVars>
          <dgm:bulletEnabled val="1"/>
        </dgm:presLayoutVars>
      </dgm:prSet>
      <dgm:spPr/>
    </dgm:pt>
    <dgm:pt modelId="{651ACC7B-1F71-47FF-92EB-AEB23DE51AC3}" type="pres">
      <dgm:prSet presAssocID="{91562FD7-F90F-4A6C-BB9F-58B10BF37B49}" presName="parentNode1" presStyleLbl="node1" presStyleIdx="0" presStyleCnt="4" custScaleX="124224" custScaleY="113440" custLinFactY="-23709" custLinFactNeighborX="-14292" custLinFactNeighborY="-100000">
        <dgm:presLayoutVars>
          <dgm:chMax val="1"/>
          <dgm:bulletEnabled val="1"/>
        </dgm:presLayoutVars>
      </dgm:prSet>
      <dgm:spPr/>
    </dgm:pt>
    <dgm:pt modelId="{679C8092-CF72-4A65-90E7-0D42AC8463C6}" type="pres">
      <dgm:prSet presAssocID="{91562FD7-F90F-4A6C-BB9F-58B10BF37B49}" presName="connSite1" presStyleCnt="0"/>
      <dgm:spPr/>
    </dgm:pt>
    <dgm:pt modelId="{56F91151-6C8E-4051-BC75-10A11BA01EB7}" type="pres">
      <dgm:prSet presAssocID="{E9729F92-EB4A-4365-AE85-BF81379979E0}" presName="Name9" presStyleLbl="sibTrans2D1" presStyleIdx="0" presStyleCnt="3" custAng="21344239" custLinFactNeighborX="-8697" custLinFactNeighborY="-1865"/>
      <dgm:spPr/>
    </dgm:pt>
    <dgm:pt modelId="{E051D9C3-177A-48CB-9CAB-A0F158260AE4}" type="pres">
      <dgm:prSet presAssocID="{77FDF4BE-F53A-48DD-9586-9AC3CC264827}" presName="composite2" presStyleCnt="0"/>
      <dgm:spPr/>
    </dgm:pt>
    <dgm:pt modelId="{42C82B20-D5AB-4478-82E0-BE958DA21C5A}" type="pres">
      <dgm:prSet presAssocID="{77FDF4BE-F53A-48DD-9586-9AC3CC264827}" presName="dummyNode2" presStyleLbl="node1" presStyleIdx="0" presStyleCnt="4"/>
      <dgm:spPr/>
    </dgm:pt>
    <dgm:pt modelId="{FDCC0CB0-72CD-4A88-9DF5-9843324BFB5E}" type="pres">
      <dgm:prSet presAssocID="{77FDF4BE-F53A-48DD-9586-9AC3CC264827}" presName="childNode2" presStyleLbl="bgAcc1" presStyleIdx="1" presStyleCnt="4">
        <dgm:presLayoutVars>
          <dgm:bulletEnabled val="1"/>
        </dgm:presLayoutVars>
      </dgm:prSet>
      <dgm:spPr/>
    </dgm:pt>
    <dgm:pt modelId="{28AA93ED-7BC7-4700-9F70-84E12B1CBE3F}" type="pres">
      <dgm:prSet presAssocID="{77FDF4BE-F53A-48DD-9586-9AC3CC264827}" presName="childNode2tx" presStyleLbl="bgAcc1" presStyleIdx="1" presStyleCnt="4">
        <dgm:presLayoutVars>
          <dgm:bulletEnabled val="1"/>
        </dgm:presLayoutVars>
      </dgm:prSet>
      <dgm:spPr/>
    </dgm:pt>
    <dgm:pt modelId="{4432604A-2A2C-4596-8931-546DA793D7BB}" type="pres">
      <dgm:prSet presAssocID="{77FDF4BE-F53A-48DD-9586-9AC3CC264827}" presName="parentNode2" presStyleLbl="node1" presStyleIdx="1" presStyleCnt="4" custLinFactY="24326" custLinFactNeighborX="-18466" custLinFactNeighborY="100000">
        <dgm:presLayoutVars>
          <dgm:chMax val="0"/>
          <dgm:bulletEnabled val="1"/>
        </dgm:presLayoutVars>
      </dgm:prSet>
      <dgm:spPr/>
    </dgm:pt>
    <dgm:pt modelId="{8CC1435B-6EED-43A5-B075-00C0865CD4FC}" type="pres">
      <dgm:prSet presAssocID="{77FDF4BE-F53A-48DD-9586-9AC3CC264827}" presName="connSite2" presStyleCnt="0"/>
      <dgm:spPr/>
    </dgm:pt>
    <dgm:pt modelId="{9AFCFFE8-6BC3-496F-A9FB-176739D7C71E}" type="pres">
      <dgm:prSet presAssocID="{0BAB7058-8E96-40A2-8D88-0EA72AF7FDFA}" presName="Name18" presStyleLbl="sibTrans2D1" presStyleIdx="1" presStyleCnt="3" custAng="798322"/>
      <dgm:spPr/>
    </dgm:pt>
    <dgm:pt modelId="{9956C69A-FA50-42F8-A3B3-193E30663A3B}" type="pres">
      <dgm:prSet presAssocID="{B6170946-FBBB-45BC-BFC7-4E64DA83468B}" presName="composite1" presStyleCnt="0"/>
      <dgm:spPr/>
    </dgm:pt>
    <dgm:pt modelId="{07AA3CC9-822D-431E-8DF6-7A85161F4221}" type="pres">
      <dgm:prSet presAssocID="{B6170946-FBBB-45BC-BFC7-4E64DA83468B}" presName="dummyNode1" presStyleLbl="node1" presStyleIdx="1" presStyleCnt="4"/>
      <dgm:spPr/>
    </dgm:pt>
    <dgm:pt modelId="{1A671E01-C9D9-4735-AEAC-3F4F08330E62}" type="pres">
      <dgm:prSet presAssocID="{B6170946-FBBB-45BC-BFC7-4E64DA83468B}" presName="childNode1" presStyleLbl="bgAcc1" presStyleIdx="2" presStyleCnt="4">
        <dgm:presLayoutVars>
          <dgm:bulletEnabled val="1"/>
        </dgm:presLayoutVars>
      </dgm:prSet>
      <dgm:spPr/>
    </dgm:pt>
    <dgm:pt modelId="{DAD13C33-CBFC-42D6-972F-D6FAB82B4D68}" type="pres">
      <dgm:prSet presAssocID="{B6170946-FBBB-45BC-BFC7-4E64DA83468B}" presName="childNode1tx" presStyleLbl="bgAcc1" presStyleIdx="2" presStyleCnt="4">
        <dgm:presLayoutVars>
          <dgm:bulletEnabled val="1"/>
        </dgm:presLayoutVars>
      </dgm:prSet>
      <dgm:spPr/>
    </dgm:pt>
    <dgm:pt modelId="{89A67FFE-2813-4D61-90E4-D6848A075E46}" type="pres">
      <dgm:prSet presAssocID="{B6170946-FBBB-45BC-BFC7-4E64DA83468B}" presName="parentNode1" presStyleLbl="node1" presStyleIdx="2" presStyleCnt="4" custScaleX="191153" custScaleY="121642" custLinFactY="-18144" custLinFactNeighborX="-12386" custLinFactNeighborY="-100000">
        <dgm:presLayoutVars>
          <dgm:chMax val="1"/>
          <dgm:bulletEnabled val="1"/>
        </dgm:presLayoutVars>
      </dgm:prSet>
      <dgm:spPr/>
    </dgm:pt>
    <dgm:pt modelId="{FF86F63D-3EB3-4EC7-8BB3-39E2E5A85F76}" type="pres">
      <dgm:prSet presAssocID="{B6170946-FBBB-45BC-BFC7-4E64DA83468B}" presName="connSite1" presStyleCnt="0"/>
      <dgm:spPr/>
    </dgm:pt>
    <dgm:pt modelId="{3C0FA98E-DBE4-4ADA-99CD-021F8AF4792F}" type="pres">
      <dgm:prSet presAssocID="{271A8A90-A89A-4F30-98D5-23C7DE8727EF}" presName="Name9" presStyleLbl="sibTrans2D1" presStyleIdx="2" presStyleCnt="3" custAng="20878706"/>
      <dgm:spPr/>
    </dgm:pt>
    <dgm:pt modelId="{EC217EDA-DD35-40F6-AD4B-57907703CA47}" type="pres">
      <dgm:prSet presAssocID="{FC4BBED2-AFDD-4662-94AA-19B4DAFE758F}" presName="composite2" presStyleCnt="0"/>
      <dgm:spPr/>
    </dgm:pt>
    <dgm:pt modelId="{BF242381-9ECD-44F8-B3DA-91EF4F57C291}" type="pres">
      <dgm:prSet presAssocID="{FC4BBED2-AFDD-4662-94AA-19B4DAFE758F}" presName="dummyNode2" presStyleLbl="node1" presStyleIdx="2" presStyleCnt="4"/>
      <dgm:spPr/>
    </dgm:pt>
    <dgm:pt modelId="{D3742946-8184-4F5F-89BC-4D49413E88BE}" type="pres">
      <dgm:prSet presAssocID="{FC4BBED2-AFDD-4662-94AA-19B4DAFE758F}" presName="childNode2" presStyleLbl="bgAcc1" presStyleIdx="3" presStyleCnt="4">
        <dgm:presLayoutVars>
          <dgm:bulletEnabled val="1"/>
        </dgm:presLayoutVars>
      </dgm:prSet>
      <dgm:spPr/>
    </dgm:pt>
    <dgm:pt modelId="{F6E519BC-BD90-4315-A16C-E45670B94059}" type="pres">
      <dgm:prSet presAssocID="{FC4BBED2-AFDD-4662-94AA-19B4DAFE758F}" presName="childNode2tx" presStyleLbl="bgAcc1" presStyleIdx="3" presStyleCnt="4">
        <dgm:presLayoutVars>
          <dgm:bulletEnabled val="1"/>
        </dgm:presLayoutVars>
      </dgm:prSet>
      <dgm:spPr/>
    </dgm:pt>
    <dgm:pt modelId="{CAE39AD4-4844-4810-A1A3-77C04575F95F}" type="pres">
      <dgm:prSet presAssocID="{FC4BBED2-AFDD-4662-94AA-19B4DAFE758F}" presName="parentNode2" presStyleLbl="node1" presStyleIdx="3" presStyleCnt="4" custScaleX="122199" custScaleY="131565">
        <dgm:presLayoutVars>
          <dgm:chMax val="0"/>
          <dgm:bulletEnabled val="1"/>
        </dgm:presLayoutVars>
      </dgm:prSet>
      <dgm:spPr/>
    </dgm:pt>
    <dgm:pt modelId="{8B5533BD-5CC7-4157-BA2F-E3B90B4D5A37}" type="pres">
      <dgm:prSet presAssocID="{FC4BBED2-AFDD-4662-94AA-19B4DAFE758F}" presName="connSite2" presStyleCnt="0"/>
      <dgm:spPr/>
    </dgm:pt>
  </dgm:ptLst>
  <dgm:cxnLst>
    <dgm:cxn modelId="{A65CD500-7336-4B83-BDE8-9322CCC498A4}" type="presOf" srcId="{B6170946-FBBB-45BC-BFC7-4E64DA83468B}" destId="{89A67FFE-2813-4D61-90E4-D6848A075E46}" srcOrd="0" destOrd="0" presId="urn:microsoft.com/office/officeart/2005/8/layout/hProcess4"/>
    <dgm:cxn modelId="{BE1A661D-27BF-42A9-A9B1-43E9CB06D08A}" type="presOf" srcId="{AF72D8AD-91B6-41A9-8457-85887B41B589}" destId="{5D379A61-DEE1-46AE-9A00-A680810C4C09}" srcOrd="0" destOrd="0" presId="urn:microsoft.com/office/officeart/2005/8/layout/hProcess4"/>
    <dgm:cxn modelId="{A05BA83F-614F-45AB-A88C-F4D3D5CBF080}" type="presOf" srcId="{0BAB7058-8E96-40A2-8D88-0EA72AF7FDFA}" destId="{9AFCFFE8-6BC3-496F-A9FB-176739D7C71E}" srcOrd="0" destOrd="0" presId="urn:microsoft.com/office/officeart/2005/8/layout/hProcess4"/>
    <dgm:cxn modelId="{0C3D538C-4CB2-470C-AD18-C47CD36AE3D0}" type="presOf" srcId="{91562FD7-F90F-4A6C-BB9F-58B10BF37B49}" destId="{651ACC7B-1F71-47FF-92EB-AEB23DE51AC3}" srcOrd="0" destOrd="0" presId="urn:microsoft.com/office/officeart/2005/8/layout/hProcess4"/>
    <dgm:cxn modelId="{A48D4092-4C4E-4031-84ED-9CE6B888376D}" type="presOf" srcId="{E9729F92-EB4A-4365-AE85-BF81379979E0}" destId="{56F91151-6C8E-4051-BC75-10A11BA01EB7}" srcOrd="0" destOrd="0" presId="urn:microsoft.com/office/officeart/2005/8/layout/hProcess4"/>
    <dgm:cxn modelId="{23C08397-A524-46FE-A161-E559BD3038FB}" type="presOf" srcId="{77FDF4BE-F53A-48DD-9586-9AC3CC264827}" destId="{4432604A-2A2C-4596-8931-546DA793D7BB}" srcOrd="0" destOrd="0" presId="urn:microsoft.com/office/officeart/2005/8/layout/hProcess4"/>
    <dgm:cxn modelId="{ABBF9F9B-7C13-408D-A211-DC5C01AE881C}" srcId="{AF72D8AD-91B6-41A9-8457-85887B41B589}" destId="{77FDF4BE-F53A-48DD-9586-9AC3CC264827}" srcOrd="1" destOrd="0" parTransId="{98CE552D-877A-4A3B-AFAE-A4A0BFA6F6E4}" sibTransId="{0BAB7058-8E96-40A2-8D88-0EA72AF7FDFA}"/>
    <dgm:cxn modelId="{78333EA1-B93E-4A6A-880F-63C4998FBEC8}" srcId="{AF72D8AD-91B6-41A9-8457-85887B41B589}" destId="{B6170946-FBBB-45BC-BFC7-4E64DA83468B}" srcOrd="2" destOrd="0" parTransId="{68437D4C-1532-4C47-A2BA-7CCDB3B22175}" sibTransId="{271A8A90-A89A-4F30-98D5-23C7DE8727EF}"/>
    <dgm:cxn modelId="{D82AC5CB-73B5-4D31-A2E9-042F6EE3F5B5}" srcId="{AF72D8AD-91B6-41A9-8457-85887B41B589}" destId="{FC4BBED2-AFDD-4662-94AA-19B4DAFE758F}" srcOrd="3" destOrd="0" parTransId="{0A935A9E-AC0A-454A-B1C7-D384EAA3A8AC}" sibTransId="{89F55ACF-76C7-4581-B694-355583E0C492}"/>
    <dgm:cxn modelId="{03D533E6-6E1A-45FE-BF28-4B24C6191FE1}" srcId="{AF72D8AD-91B6-41A9-8457-85887B41B589}" destId="{91562FD7-F90F-4A6C-BB9F-58B10BF37B49}" srcOrd="0" destOrd="0" parTransId="{E4F13B6C-BE94-40F3-A1B8-98A5C1BF85F3}" sibTransId="{E9729F92-EB4A-4365-AE85-BF81379979E0}"/>
    <dgm:cxn modelId="{85DD4DEF-282E-4DFA-8758-3C32CDD585E5}" type="presOf" srcId="{271A8A90-A89A-4F30-98D5-23C7DE8727EF}" destId="{3C0FA98E-DBE4-4ADA-99CD-021F8AF4792F}" srcOrd="0" destOrd="0" presId="urn:microsoft.com/office/officeart/2005/8/layout/hProcess4"/>
    <dgm:cxn modelId="{48684DFD-B5F4-4E4F-A8E9-28621B400118}" type="presOf" srcId="{FC4BBED2-AFDD-4662-94AA-19B4DAFE758F}" destId="{CAE39AD4-4844-4810-A1A3-77C04575F95F}" srcOrd="0" destOrd="0" presId="urn:microsoft.com/office/officeart/2005/8/layout/hProcess4"/>
    <dgm:cxn modelId="{D64BCFD0-E202-490A-B544-9612EDF03091}" type="presParOf" srcId="{5D379A61-DEE1-46AE-9A00-A680810C4C09}" destId="{2F13EC84-409B-47FB-B74C-FBF959524E87}" srcOrd="0" destOrd="0" presId="urn:microsoft.com/office/officeart/2005/8/layout/hProcess4"/>
    <dgm:cxn modelId="{A7C51977-7127-4898-974D-963481B5D546}" type="presParOf" srcId="{5D379A61-DEE1-46AE-9A00-A680810C4C09}" destId="{DB533941-CB79-4925-A1AA-E48FFDD639A2}" srcOrd="1" destOrd="0" presId="urn:microsoft.com/office/officeart/2005/8/layout/hProcess4"/>
    <dgm:cxn modelId="{FA766203-922C-48E4-9BC9-2BC527B1A1D3}" type="presParOf" srcId="{5D379A61-DEE1-46AE-9A00-A680810C4C09}" destId="{727AA209-50D6-4437-AB94-3B9AF928F01E}" srcOrd="2" destOrd="0" presId="urn:microsoft.com/office/officeart/2005/8/layout/hProcess4"/>
    <dgm:cxn modelId="{25D59FF9-4B52-4D3D-AE9E-61635E36BF8C}" type="presParOf" srcId="{727AA209-50D6-4437-AB94-3B9AF928F01E}" destId="{A6D82341-F858-442C-A31C-D723D2C733E5}" srcOrd="0" destOrd="0" presId="urn:microsoft.com/office/officeart/2005/8/layout/hProcess4"/>
    <dgm:cxn modelId="{9930AF00-A5B8-4FA7-85B8-77A6C462D757}" type="presParOf" srcId="{A6D82341-F858-442C-A31C-D723D2C733E5}" destId="{C98F9FB3-0AA9-47F6-8DB3-9C8253398533}" srcOrd="0" destOrd="0" presId="urn:microsoft.com/office/officeart/2005/8/layout/hProcess4"/>
    <dgm:cxn modelId="{C571083F-F298-4BFD-A7C3-9A63290BBCA8}" type="presParOf" srcId="{A6D82341-F858-442C-A31C-D723D2C733E5}" destId="{6A0CC912-DF73-4FD4-A9E3-B8DDF3122396}" srcOrd="1" destOrd="0" presId="urn:microsoft.com/office/officeart/2005/8/layout/hProcess4"/>
    <dgm:cxn modelId="{123E9B91-F956-43AF-870A-F448786305D3}" type="presParOf" srcId="{A6D82341-F858-442C-A31C-D723D2C733E5}" destId="{B5B10069-79F6-491C-80F6-4107E3A18542}" srcOrd="2" destOrd="0" presId="urn:microsoft.com/office/officeart/2005/8/layout/hProcess4"/>
    <dgm:cxn modelId="{81A016A9-C9DC-480B-9918-15A0BD27C291}" type="presParOf" srcId="{A6D82341-F858-442C-A31C-D723D2C733E5}" destId="{651ACC7B-1F71-47FF-92EB-AEB23DE51AC3}" srcOrd="3" destOrd="0" presId="urn:microsoft.com/office/officeart/2005/8/layout/hProcess4"/>
    <dgm:cxn modelId="{146510FF-BE7F-4285-B5A8-FE35F0D018BB}" type="presParOf" srcId="{A6D82341-F858-442C-A31C-D723D2C733E5}" destId="{679C8092-CF72-4A65-90E7-0D42AC8463C6}" srcOrd="4" destOrd="0" presId="urn:microsoft.com/office/officeart/2005/8/layout/hProcess4"/>
    <dgm:cxn modelId="{CFE45413-408B-46BB-A652-382C2580E21F}" type="presParOf" srcId="{727AA209-50D6-4437-AB94-3B9AF928F01E}" destId="{56F91151-6C8E-4051-BC75-10A11BA01EB7}" srcOrd="1" destOrd="0" presId="urn:microsoft.com/office/officeart/2005/8/layout/hProcess4"/>
    <dgm:cxn modelId="{C01C1C11-91F1-4B69-A507-18E90996F4BA}" type="presParOf" srcId="{727AA209-50D6-4437-AB94-3B9AF928F01E}" destId="{E051D9C3-177A-48CB-9CAB-A0F158260AE4}" srcOrd="2" destOrd="0" presId="urn:microsoft.com/office/officeart/2005/8/layout/hProcess4"/>
    <dgm:cxn modelId="{97533139-5AD9-4D62-A30C-ACA790CBE798}" type="presParOf" srcId="{E051D9C3-177A-48CB-9CAB-A0F158260AE4}" destId="{42C82B20-D5AB-4478-82E0-BE958DA21C5A}" srcOrd="0" destOrd="0" presId="urn:microsoft.com/office/officeart/2005/8/layout/hProcess4"/>
    <dgm:cxn modelId="{9A07B38B-032C-443D-BB76-1F0359440F64}" type="presParOf" srcId="{E051D9C3-177A-48CB-9CAB-A0F158260AE4}" destId="{FDCC0CB0-72CD-4A88-9DF5-9843324BFB5E}" srcOrd="1" destOrd="0" presId="urn:microsoft.com/office/officeart/2005/8/layout/hProcess4"/>
    <dgm:cxn modelId="{421DB7C2-4AA9-474A-B122-58DC6C940B95}" type="presParOf" srcId="{E051D9C3-177A-48CB-9CAB-A0F158260AE4}" destId="{28AA93ED-7BC7-4700-9F70-84E12B1CBE3F}" srcOrd="2" destOrd="0" presId="urn:microsoft.com/office/officeart/2005/8/layout/hProcess4"/>
    <dgm:cxn modelId="{E13B96FF-A913-472A-B469-7D3E52F8AAFC}" type="presParOf" srcId="{E051D9C3-177A-48CB-9CAB-A0F158260AE4}" destId="{4432604A-2A2C-4596-8931-546DA793D7BB}" srcOrd="3" destOrd="0" presId="urn:microsoft.com/office/officeart/2005/8/layout/hProcess4"/>
    <dgm:cxn modelId="{348A9FD9-7ACD-4E35-B9A3-6BC3EF643614}" type="presParOf" srcId="{E051D9C3-177A-48CB-9CAB-A0F158260AE4}" destId="{8CC1435B-6EED-43A5-B075-00C0865CD4FC}" srcOrd="4" destOrd="0" presId="urn:microsoft.com/office/officeart/2005/8/layout/hProcess4"/>
    <dgm:cxn modelId="{F64DBF66-D970-4DA7-86B6-419523FD07EF}" type="presParOf" srcId="{727AA209-50D6-4437-AB94-3B9AF928F01E}" destId="{9AFCFFE8-6BC3-496F-A9FB-176739D7C71E}" srcOrd="3" destOrd="0" presId="urn:microsoft.com/office/officeart/2005/8/layout/hProcess4"/>
    <dgm:cxn modelId="{02F0EC64-71FD-422C-B27F-69D379D7EE33}" type="presParOf" srcId="{727AA209-50D6-4437-AB94-3B9AF928F01E}" destId="{9956C69A-FA50-42F8-A3B3-193E30663A3B}" srcOrd="4" destOrd="0" presId="urn:microsoft.com/office/officeart/2005/8/layout/hProcess4"/>
    <dgm:cxn modelId="{EE83AE66-5949-419E-A659-1453C32A2DFD}" type="presParOf" srcId="{9956C69A-FA50-42F8-A3B3-193E30663A3B}" destId="{07AA3CC9-822D-431E-8DF6-7A85161F4221}" srcOrd="0" destOrd="0" presId="urn:microsoft.com/office/officeart/2005/8/layout/hProcess4"/>
    <dgm:cxn modelId="{DF6E34D8-978D-426D-8319-6CCE340B9BDA}" type="presParOf" srcId="{9956C69A-FA50-42F8-A3B3-193E30663A3B}" destId="{1A671E01-C9D9-4735-AEAC-3F4F08330E62}" srcOrd="1" destOrd="0" presId="urn:microsoft.com/office/officeart/2005/8/layout/hProcess4"/>
    <dgm:cxn modelId="{00F47CD2-03A9-4576-90C2-C9196D19350B}" type="presParOf" srcId="{9956C69A-FA50-42F8-A3B3-193E30663A3B}" destId="{DAD13C33-CBFC-42D6-972F-D6FAB82B4D68}" srcOrd="2" destOrd="0" presId="urn:microsoft.com/office/officeart/2005/8/layout/hProcess4"/>
    <dgm:cxn modelId="{3CB2F725-BC71-4A3F-82BF-1639F05CC3D1}" type="presParOf" srcId="{9956C69A-FA50-42F8-A3B3-193E30663A3B}" destId="{89A67FFE-2813-4D61-90E4-D6848A075E46}" srcOrd="3" destOrd="0" presId="urn:microsoft.com/office/officeart/2005/8/layout/hProcess4"/>
    <dgm:cxn modelId="{64FAB212-C3E8-43D2-AFEF-73A3526186AD}" type="presParOf" srcId="{9956C69A-FA50-42F8-A3B3-193E30663A3B}" destId="{FF86F63D-3EB3-4EC7-8BB3-39E2E5A85F76}" srcOrd="4" destOrd="0" presId="urn:microsoft.com/office/officeart/2005/8/layout/hProcess4"/>
    <dgm:cxn modelId="{17DFE7A2-89AD-47EB-8497-5DFA7F828F22}" type="presParOf" srcId="{727AA209-50D6-4437-AB94-3B9AF928F01E}" destId="{3C0FA98E-DBE4-4ADA-99CD-021F8AF4792F}" srcOrd="5" destOrd="0" presId="urn:microsoft.com/office/officeart/2005/8/layout/hProcess4"/>
    <dgm:cxn modelId="{73921BE4-9D7D-452A-BB02-0D8F2519DA0E}" type="presParOf" srcId="{727AA209-50D6-4437-AB94-3B9AF928F01E}" destId="{EC217EDA-DD35-40F6-AD4B-57907703CA47}" srcOrd="6" destOrd="0" presId="urn:microsoft.com/office/officeart/2005/8/layout/hProcess4"/>
    <dgm:cxn modelId="{0C58FF89-A8CD-4393-96D0-66D6953963F6}" type="presParOf" srcId="{EC217EDA-DD35-40F6-AD4B-57907703CA47}" destId="{BF242381-9ECD-44F8-B3DA-91EF4F57C291}" srcOrd="0" destOrd="0" presId="urn:microsoft.com/office/officeart/2005/8/layout/hProcess4"/>
    <dgm:cxn modelId="{914AA63B-5999-42BC-B103-1E1668F3D468}" type="presParOf" srcId="{EC217EDA-DD35-40F6-AD4B-57907703CA47}" destId="{D3742946-8184-4F5F-89BC-4D49413E88BE}" srcOrd="1" destOrd="0" presId="urn:microsoft.com/office/officeart/2005/8/layout/hProcess4"/>
    <dgm:cxn modelId="{C5F8A7C7-674C-424F-BC26-2F0B5309D07D}" type="presParOf" srcId="{EC217EDA-DD35-40F6-AD4B-57907703CA47}" destId="{F6E519BC-BD90-4315-A16C-E45670B94059}" srcOrd="2" destOrd="0" presId="urn:microsoft.com/office/officeart/2005/8/layout/hProcess4"/>
    <dgm:cxn modelId="{9AB08B7F-5A4C-4804-947A-E366E933FFA4}" type="presParOf" srcId="{EC217EDA-DD35-40F6-AD4B-57907703CA47}" destId="{CAE39AD4-4844-4810-A1A3-77C04575F95F}" srcOrd="3" destOrd="0" presId="urn:microsoft.com/office/officeart/2005/8/layout/hProcess4"/>
    <dgm:cxn modelId="{707FE9C2-BBE1-49C9-B643-7D8BF73B2783}" type="presParOf" srcId="{EC217EDA-DD35-40F6-AD4B-57907703CA47}" destId="{8B5533BD-5CC7-4157-BA2F-E3B90B4D5A37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EF5AF2-1876-498D-8975-6073A4DB601D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485BF43-3E41-417C-A219-98A946D3F787}">
      <dgm:prSet phldrT="[Texto]" custT="1"/>
      <dgm:spPr>
        <a:solidFill>
          <a:srgbClr val="CC0066"/>
        </a:solidFill>
      </dgm:spPr>
      <dgm:t>
        <a:bodyPr/>
        <a:lstStyle/>
        <a:p>
          <a:r>
            <a:rPr lang="es-CO" sz="2600" b="0" dirty="0">
              <a:latin typeface="Montserrat" panose="00000500000000000000" pitchFamily="50" charset="0"/>
            </a:rPr>
            <a:t>- ARV &lt; 2 Años</a:t>
          </a:r>
        </a:p>
        <a:p>
          <a:r>
            <a:rPr lang="es-CO" sz="2600" b="0" dirty="0">
              <a:latin typeface="Montserrat" panose="00000500000000000000" pitchFamily="50" charset="0"/>
            </a:rPr>
            <a:t> - CD4 &lt; 300 </a:t>
          </a:r>
        </a:p>
        <a:p>
          <a:r>
            <a:rPr lang="es-CO" sz="2600" b="0" dirty="0">
              <a:latin typeface="Montserrat" panose="00000500000000000000" pitchFamily="50" charset="0"/>
            </a:rPr>
            <a:t>-Mala adherencia </a:t>
          </a:r>
        </a:p>
        <a:p>
          <a:r>
            <a:rPr lang="es-CO" sz="2600" b="0" dirty="0">
              <a:latin typeface="Montserrat" panose="00000500000000000000" pitchFamily="50" charset="0"/>
            </a:rPr>
            <a:t>-Cargas virales detectables </a:t>
          </a:r>
          <a:endParaRPr lang="es-ES" sz="2600" b="0" dirty="0">
            <a:latin typeface="Montserrat" panose="00000500000000000000" pitchFamily="50" charset="0"/>
          </a:endParaRPr>
        </a:p>
      </dgm:t>
    </dgm:pt>
    <dgm:pt modelId="{33E795C7-81C8-4E1F-9EC2-9FD0BD18546D}" type="parTrans" cxnId="{CC919C50-71C8-4F55-AF78-88C1487C0B72}">
      <dgm:prSet/>
      <dgm:spPr/>
      <dgm:t>
        <a:bodyPr/>
        <a:lstStyle/>
        <a:p>
          <a:endParaRPr lang="es-ES" sz="2600" b="1">
            <a:latin typeface="Montserrat" panose="00000500000000000000" pitchFamily="50" charset="0"/>
          </a:endParaRPr>
        </a:p>
      </dgm:t>
    </dgm:pt>
    <dgm:pt modelId="{63BCC8A5-B00A-4978-9940-330FD40D1F56}" type="sibTrans" cxnId="{CC919C50-71C8-4F55-AF78-88C1487C0B72}">
      <dgm:prSet/>
      <dgm:spPr/>
      <dgm:t>
        <a:bodyPr/>
        <a:lstStyle/>
        <a:p>
          <a:endParaRPr lang="es-ES" sz="2600" b="1">
            <a:latin typeface="Montserrat" panose="00000500000000000000" pitchFamily="50" charset="0"/>
          </a:endParaRPr>
        </a:p>
      </dgm:t>
    </dgm:pt>
    <dgm:pt modelId="{49081BD1-2712-4776-82AC-A0CAAC7A54F8}">
      <dgm:prSet phldrT="[Texto]" custT="1"/>
      <dgm:spPr/>
      <dgm:t>
        <a:bodyPr/>
        <a:lstStyle/>
        <a:p>
          <a:r>
            <a:rPr lang="es-ES" sz="2600" b="1" dirty="0">
              <a:solidFill>
                <a:srgbClr val="152B48"/>
              </a:solidFill>
              <a:latin typeface="Montserrat" panose="00000500000000000000" pitchFamily="50" charset="0"/>
            </a:rPr>
            <a:t>Seguimiento 3 - 6 meses</a:t>
          </a:r>
        </a:p>
      </dgm:t>
    </dgm:pt>
    <dgm:pt modelId="{596A3CC1-9FD5-442A-84B4-A24DDB9E7E7B}" type="parTrans" cxnId="{C9E9466E-39DE-4ECD-B461-6D857875F8B8}">
      <dgm:prSet/>
      <dgm:spPr/>
      <dgm:t>
        <a:bodyPr/>
        <a:lstStyle/>
        <a:p>
          <a:endParaRPr lang="es-ES" sz="2600" b="1">
            <a:latin typeface="Montserrat" panose="00000500000000000000" pitchFamily="50" charset="0"/>
          </a:endParaRPr>
        </a:p>
      </dgm:t>
    </dgm:pt>
    <dgm:pt modelId="{B1C9CD25-533B-46AB-A8A2-7CCE3634A554}" type="sibTrans" cxnId="{C9E9466E-39DE-4ECD-B461-6D857875F8B8}">
      <dgm:prSet/>
      <dgm:spPr/>
      <dgm:t>
        <a:bodyPr/>
        <a:lstStyle/>
        <a:p>
          <a:endParaRPr lang="es-ES" sz="2600" b="1">
            <a:latin typeface="Montserrat" panose="00000500000000000000" pitchFamily="50" charset="0"/>
          </a:endParaRPr>
        </a:p>
      </dgm:t>
    </dgm:pt>
    <dgm:pt modelId="{9F61B6B9-C57D-4F88-9595-05ECBBA579AE}" type="pres">
      <dgm:prSet presAssocID="{F0EF5AF2-1876-498D-8975-6073A4DB601D}" presName="Name0" presStyleCnt="0">
        <dgm:presLayoutVars>
          <dgm:chMax val="7"/>
          <dgm:dir/>
          <dgm:animOne val="branch"/>
        </dgm:presLayoutVars>
      </dgm:prSet>
      <dgm:spPr/>
    </dgm:pt>
    <dgm:pt modelId="{1BCEF2EA-68FC-439B-98C2-642380BED17D}" type="pres">
      <dgm:prSet presAssocID="{4485BF43-3E41-417C-A219-98A946D3F787}" presName="parTx1" presStyleLbl="node1" presStyleIdx="0" presStyleCnt="1" custLinFactX="15133" custLinFactNeighborX="100000" custLinFactNeighborY="-11003"/>
      <dgm:spPr/>
    </dgm:pt>
    <dgm:pt modelId="{BDD3B678-05D9-4AF0-917F-2350FDC8F038}" type="pres">
      <dgm:prSet presAssocID="{4485BF43-3E41-417C-A219-98A946D3F787}" presName="spPre1" presStyleCnt="0"/>
      <dgm:spPr/>
    </dgm:pt>
    <dgm:pt modelId="{8BB79BA0-8D8D-427B-B7DC-31D334BF5133}" type="pres">
      <dgm:prSet presAssocID="{4485BF43-3E41-417C-A219-98A946D3F787}" presName="chLin1" presStyleCnt="0"/>
      <dgm:spPr/>
    </dgm:pt>
    <dgm:pt modelId="{62EBC335-D653-4D5F-A292-4EDBE31EBE68}" type="pres">
      <dgm:prSet presAssocID="{596A3CC1-9FD5-442A-84B4-A24DDB9E7E7B}" presName="Name11" presStyleLbl="parChTrans1D1" presStyleIdx="0" presStyleCnt="2"/>
      <dgm:spPr/>
    </dgm:pt>
    <dgm:pt modelId="{CB9C8AD9-0EA1-487B-BECB-B1FD16A807A8}" type="pres">
      <dgm:prSet presAssocID="{49081BD1-2712-4776-82AC-A0CAAC7A54F8}" presName="top1" presStyleCnt="0"/>
      <dgm:spPr/>
    </dgm:pt>
    <dgm:pt modelId="{36596B39-C222-4F4A-830C-FFE5FB1FD4EB}" type="pres">
      <dgm:prSet presAssocID="{49081BD1-2712-4776-82AC-A0CAAC7A54F8}" presName="txAndLines1" presStyleCnt="0"/>
      <dgm:spPr/>
    </dgm:pt>
    <dgm:pt modelId="{4DC7A50F-E049-4F85-9EAD-878D36DCBCB9}" type="pres">
      <dgm:prSet presAssocID="{49081BD1-2712-4776-82AC-A0CAAC7A54F8}" presName="anchor1" presStyleCnt="0"/>
      <dgm:spPr/>
    </dgm:pt>
    <dgm:pt modelId="{80D5B86D-CA95-4062-8A51-D2BEA725BD02}" type="pres">
      <dgm:prSet presAssocID="{49081BD1-2712-4776-82AC-A0CAAC7A54F8}" presName="backup1" presStyleCnt="0"/>
      <dgm:spPr/>
    </dgm:pt>
    <dgm:pt modelId="{93AD0596-CFF5-4F89-9AA2-0A1ADD8E1612}" type="pres">
      <dgm:prSet presAssocID="{49081BD1-2712-4776-82AC-A0CAAC7A54F8}" presName="preLine1" presStyleLbl="parChTrans1D1" presStyleIdx="1" presStyleCnt="2"/>
      <dgm:spPr/>
    </dgm:pt>
    <dgm:pt modelId="{5026D543-055A-4D71-87DB-DC393252EAEC}" type="pres">
      <dgm:prSet presAssocID="{49081BD1-2712-4776-82AC-A0CAAC7A54F8}" presName="desTx1" presStyleLbl="revTx" presStyleIdx="0" presStyleCnt="0" custScaleX="78159" custScaleY="88996" custLinFactNeighborX="58128" custLinFactNeighborY="-7531">
        <dgm:presLayoutVars>
          <dgm:bulletEnabled val="1"/>
        </dgm:presLayoutVars>
      </dgm:prSet>
      <dgm:spPr/>
    </dgm:pt>
  </dgm:ptLst>
  <dgm:cxnLst>
    <dgm:cxn modelId="{D546700A-C155-4B64-9F05-448DF7F9C747}" type="presOf" srcId="{F0EF5AF2-1876-498D-8975-6073A4DB601D}" destId="{9F61B6B9-C57D-4F88-9595-05ECBBA579AE}" srcOrd="0" destOrd="0" presId="urn:microsoft.com/office/officeart/2009/3/layout/SubStepProcess"/>
    <dgm:cxn modelId="{A7A6D019-1694-4E98-8B7B-28D74313A842}" type="presOf" srcId="{4485BF43-3E41-417C-A219-98A946D3F787}" destId="{1BCEF2EA-68FC-439B-98C2-642380BED17D}" srcOrd="0" destOrd="0" presId="urn:microsoft.com/office/officeart/2009/3/layout/SubStepProcess"/>
    <dgm:cxn modelId="{C9E9466E-39DE-4ECD-B461-6D857875F8B8}" srcId="{4485BF43-3E41-417C-A219-98A946D3F787}" destId="{49081BD1-2712-4776-82AC-A0CAAC7A54F8}" srcOrd="0" destOrd="0" parTransId="{596A3CC1-9FD5-442A-84B4-A24DDB9E7E7B}" sibTransId="{B1C9CD25-533B-46AB-A8A2-7CCE3634A554}"/>
    <dgm:cxn modelId="{CC919C50-71C8-4F55-AF78-88C1487C0B72}" srcId="{F0EF5AF2-1876-498D-8975-6073A4DB601D}" destId="{4485BF43-3E41-417C-A219-98A946D3F787}" srcOrd="0" destOrd="0" parTransId="{33E795C7-81C8-4E1F-9EC2-9FD0BD18546D}" sibTransId="{63BCC8A5-B00A-4978-9940-330FD40D1F56}"/>
    <dgm:cxn modelId="{BE36DF77-9D3C-41A9-B75D-962CD2AFC74C}" type="presOf" srcId="{49081BD1-2712-4776-82AC-A0CAAC7A54F8}" destId="{5026D543-055A-4D71-87DB-DC393252EAEC}" srcOrd="0" destOrd="0" presId="urn:microsoft.com/office/officeart/2009/3/layout/SubStepProcess"/>
    <dgm:cxn modelId="{6E8FF67B-5434-48EE-AED3-707830A841EE}" type="presParOf" srcId="{9F61B6B9-C57D-4F88-9595-05ECBBA579AE}" destId="{1BCEF2EA-68FC-439B-98C2-642380BED17D}" srcOrd="0" destOrd="0" presId="urn:microsoft.com/office/officeart/2009/3/layout/SubStepProcess"/>
    <dgm:cxn modelId="{09BC2A16-3B36-4021-9052-76ACEA248A5C}" type="presParOf" srcId="{9F61B6B9-C57D-4F88-9595-05ECBBA579AE}" destId="{BDD3B678-05D9-4AF0-917F-2350FDC8F038}" srcOrd="1" destOrd="0" presId="urn:microsoft.com/office/officeart/2009/3/layout/SubStepProcess"/>
    <dgm:cxn modelId="{6D10C12B-31EB-46E4-A25D-E96F336B93FA}" type="presParOf" srcId="{9F61B6B9-C57D-4F88-9595-05ECBBA579AE}" destId="{8BB79BA0-8D8D-427B-B7DC-31D334BF5133}" srcOrd="2" destOrd="0" presId="urn:microsoft.com/office/officeart/2009/3/layout/SubStepProcess"/>
    <dgm:cxn modelId="{0602C0CF-50A3-44DC-AFCB-EE05FF5821EB}" type="presParOf" srcId="{8BB79BA0-8D8D-427B-B7DC-31D334BF5133}" destId="{62EBC335-D653-4D5F-A292-4EDBE31EBE68}" srcOrd="0" destOrd="0" presId="urn:microsoft.com/office/officeart/2009/3/layout/SubStepProcess"/>
    <dgm:cxn modelId="{FF7B51F9-18EE-446D-BA91-91603C2CBD35}" type="presParOf" srcId="{8BB79BA0-8D8D-427B-B7DC-31D334BF5133}" destId="{CB9C8AD9-0EA1-487B-BECB-B1FD16A807A8}" srcOrd="1" destOrd="0" presId="urn:microsoft.com/office/officeart/2009/3/layout/SubStepProcess"/>
    <dgm:cxn modelId="{D4EEFA9C-F9C5-4EC7-8909-EB56EEFBB7F1}" type="presParOf" srcId="{8BB79BA0-8D8D-427B-B7DC-31D334BF5133}" destId="{36596B39-C222-4F4A-830C-FFE5FB1FD4EB}" srcOrd="2" destOrd="0" presId="urn:microsoft.com/office/officeart/2009/3/layout/SubStepProcess"/>
    <dgm:cxn modelId="{DF565104-4F1F-434D-ADB0-073BCDF4AAFD}" type="presParOf" srcId="{36596B39-C222-4F4A-830C-FFE5FB1FD4EB}" destId="{4DC7A50F-E049-4F85-9EAD-878D36DCBCB9}" srcOrd="0" destOrd="0" presId="urn:microsoft.com/office/officeart/2009/3/layout/SubStepProcess"/>
    <dgm:cxn modelId="{444210D1-E2DD-46EC-8C6B-F65212AE54ED}" type="presParOf" srcId="{36596B39-C222-4F4A-830C-FFE5FB1FD4EB}" destId="{80D5B86D-CA95-4062-8A51-D2BEA725BD02}" srcOrd="1" destOrd="0" presId="urn:microsoft.com/office/officeart/2009/3/layout/SubStepProcess"/>
    <dgm:cxn modelId="{3B51A6B6-2BCF-45DB-9DCB-D0F4332724A2}" type="presParOf" srcId="{36596B39-C222-4F4A-830C-FFE5FB1FD4EB}" destId="{93AD0596-CFF5-4F89-9AA2-0A1ADD8E1612}" srcOrd="2" destOrd="0" presId="urn:microsoft.com/office/officeart/2009/3/layout/SubStepProcess"/>
    <dgm:cxn modelId="{42F99EE5-7626-4273-A85E-A985F6282D77}" type="presParOf" srcId="{36596B39-C222-4F4A-830C-FFE5FB1FD4EB}" destId="{5026D543-055A-4D71-87DB-DC393252EAEC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A92286-A618-194A-BF46-18196ED715A8}" type="doc">
      <dgm:prSet loTypeId="urn:microsoft.com/office/officeart/2008/layout/HexagonCluster" loCatId="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62059E47-4F58-6F4D-B3BC-40EC1E5F41B8}">
      <dgm:prSet phldrT="[Texto]" custT="1"/>
      <dgm:spPr/>
      <dgm:t>
        <a:bodyPr anchor="t"/>
        <a:lstStyle/>
        <a:p>
          <a:r>
            <a:rPr lang="es-ES_tradnl" sz="2200" b="1" dirty="0">
              <a:solidFill>
                <a:schemeClr val="tx2"/>
              </a:solidFill>
              <a:latin typeface="Montserrat" panose="00000500000000000000" pitchFamily="50" charset="0"/>
            </a:rPr>
            <a:t>  Episiotomía</a:t>
          </a:r>
        </a:p>
      </dgm:t>
    </dgm:pt>
    <dgm:pt modelId="{EE777EC5-E0BB-224B-BE2C-A03D9E373477}" type="parTrans" cxnId="{EF466E5F-206D-7842-8C24-29752FD21E14}">
      <dgm:prSet/>
      <dgm:spPr/>
      <dgm:t>
        <a:bodyPr/>
        <a:lstStyle/>
        <a:p>
          <a:endParaRPr lang="es-ES_tradnl" sz="2200" b="1">
            <a:solidFill>
              <a:schemeClr val="tx2"/>
            </a:solidFill>
            <a:latin typeface="Montserrat" panose="00000500000000000000" pitchFamily="50" charset="0"/>
          </a:endParaRPr>
        </a:p>
      </dgm:t>
    </dgm:pt>
    <dgm:pt modelId="{28131013-7010-E449-AC68-1A2FD4E9E90F}" type="sibTrans" cxnId="{EF466E5F-206D-7842-8C24-29752FD21E14}">
      <dgm:prSet/>
      <dgm:spPr/>
      <dgm:t>
        <a:bodyPr/>
        <a:lstStyle/>
        <a:p>
          <a:endParaRPr lang="es-ES_tradnl" sz="2200" b="1">
            <a:solidFill>
              <a:schemeClr val="tx2"/>
            </a:solidFill>
            <a:latin typeface="Montserrat" panose="00000500000000000000" pitchFamily="50" charset="0"/>
          </a:endParaRPr>
        </a:p>
      </dgm:t>
    </dgm:pt>
    <dgm:pt modelId="{E529C27B-B392-A445-AABE-8EB5EC472055}">
      <dgm:prSet phldrT="[Texto]" custT="1"/>
      <dgm:spPr/>
      <dgm:t>
        <a:bodyPr/>
        <a:lstStyle/>
        <a:p>
          <a:r>
            <a:rPr lang="es-ES_tradnl" sz="2200" b="1" dirty="0">
              <a:solidFill>
                <a:schemeClr val="tx2"/>
              </a:solidFill>
              <a:latin typeface="Montserrat" panose="00000500000000000000" pitchFamily="50" charset="0"/>
            </a:rPr>
            <a:t>Monitoreo</a:t>
          </a:r>
          <a:r>
            <a:rPr lang="es-ES_tradnl" sz="2200" b="1" baseline="0" dirty="0">
              <a:solidFill>
                <a:schemeClr val="tx2"/>
              </a:solidFill>
              <a:latin typeface="Montserrat" panose="00000500000000000000" pitchFamily="50" charset="0"/>
            </a:rPr>
            <a:t> Invasivo</a:t>
          </a:r>
          <a:endParaRPr lang="es-ES_tradnl" sz="2200" b="1" dirty="0">
            <a:solidFill>
              <a:schemeClr val="tx2"/>
            </a:solidFill>
            <a:latin typeface="Montserrat" panose="00000500000000000000" pitchFamily="50" charset="0"/>
          </a:endParaRPr>
        </a:p>
      </dgm:t>
    </dgm:pt>
    <dgm:pt modelId="{DE1F0486-3EF7-FC45-8C85-5BF215C7D740}" type="parTrans" cxnId="{52D708E5-671D-2B47-84EE-B5EECD91BDC5}">
      <dgm:prSet/>
      <dgm:spPr/>
      <dgm:t>
        <a:bodyPr/>
        <a:lstStyle/>
        <a:p>
          <a:endParaRPr lang="es-ES_tradnl" sz="2200" b="1">
            <a:solidFill>
              <a:schemeClr val="tx2"/>
            </a:solidFill>
            <a:latin typeface="Montserrat" panose="00000500000000000000" pitchFamily="50" charset="0"/>
          </a:endParaRPr>
        </a:p>
      </dgm:t>
    </dgm:pt>
    <dgm:pt modelId="{0B335765-1E78-8640-B027-641B617FA767}" type="sibTrans" cxnId="{52D708E5-671D-2B47-84EE-B5EECD91BDC5}">
      <dgm:prSet/>
      <dgm:spPr/>
      <dgm:t>
        <a:bodyPr/>
        <a:lstStyle/>
        <a:p>
          <a:endParaRPr lang="es-ES_tradnl" sz="2200" b="1">
            <a:solidFill>
              <a:schemeClr val="tx2"/>
            </a:solidFill>
            <a:latin typeface="Montserrat" panose="00000500000000000000" pitchFamily="50" charset="0"/>
          </a:endParaRPr>
        </a:p>
      </dgm:t>
    </dgm:pt>
    <dgm:pt modelId="{51A9EB17-A1D2-9140-BE5E-E4A0B1C18688}">
      <dgm:prSet phldrT="[Texto]" custT="1"/>
      <dgm:spPr/>
      <dgm:t>
        <a:bodyPr/>
        <a:lstStyle/>
        <a:p>
          <a:r>
            <a:rPr lang="es-ES_tradnl" sz="2200" b="1" dirty="0" err="1">
              <a:solidFill>
                <a:schemeClr val="tx2"/>
              </a:solidFill>
              <a:latin typeface="Montserrat" panose="00000500000000000000" pitchFamily="50" charset="0"/>
            </a:rPr>
            <a:t>Forceps</a:t>
          </a:r>
          <a:r>
            <a:rPr lang="es-ES_tradnl" sz="2200" b="1" baseline="0" dirty="0">
              <a:solidFill>
                <a:schemeClr val="tx2"/>
              </a:solidFill>
              <a:latin typeface="Montserrat" panose="00000500000000000000" pitchFamily="50" charset="0"/>
            </a:rPr>
            <a:t> / </a:t>
          </a:r>
          <a:r>
            <a:rPr lang="es-ES_tradnl" sz="2200" b="1" baseline="0" dirty="0" err="1">
              <a:solidFill>
                <a:schemeClr val="tx2"/>
              </a:solidFill>
              <a:latin typeface="Montserrat" panose="00000500000000000000" pitchFamily="50" charset="0"/>
            </a:rPr>
            <a:t>Vacuum</a:t>
          </a:r>
          <a:endParaRPr lang="es-ES_tradnl" sz="2200" b="1" dirty="0">
            <a:solidFill>
              <a:schemeClr val="tx2"/>
            </a:solidFill>
            <a:latin typeface="Montserrat" panose="00000500000000000000" pitchFamily="50" charset="0"/>
          </a:endParaRPr>
        </a:p>
      </dgm:t>
    </dgm:pt>
    <dgm:pt modelId="{C1F17B71-6264-9D48-8679-5AB7FB90D628}" type="parTrans" cxnId="{CD24326B-E31E-2F4A-9C52-AB63E3EADD9A}">
      <dgm:prSet/>
      <dgm:spPr/>
      <dgm:t>
        <a:bodyPr/>
        <a:lstStyle/>
        <a:p>
          <a:endParaRPr lang="es-ES_tradnl" sz="2200" b="1">
            <a:solidFill>
              <a:schemeClr val="tx2"/>
            </a:solidFill>
            <a:latin typeface="Montserrat" panose="00000500000000000000" pitchFamily="50" charset="0"/>
          </a:endParaRPr>
        </a:p>
      </dgm:t>
    </dgm:pt>
    <dgm:pt modelId="{A13382B8-4F03-2B47-B5A8-DF16957D850B}" type="sibTrans" cxnId="{CD24326B-E31E-2F4A-9C52-AB63E3EADD9A}">
      <dgm:prSet/>
      <dgm:spPr/>
      <dgm:t>
        <a:bodyPr/>
        <a:lstStyle/>
        <a:p>
          <a:endParaRPr lang="es-ES_tradnl" sz="2200" b="1">
            <a:solidFill>
              <a:schemeClr val="tx2"/>
            </a:solidFill>
            <a:latin typeface="Montserrat" panose="00000500000000000000" pitchFamily="50" charset="0"/>
          </a:endParaRPr>
        </a:p>
      </dgm:t>
    </dgm:pt>
    <dgm:pt modelId="{BC7E279A-F4B8-EF4A-93D2-21FCE27C31B4}">
      <dgm:prSet custT="1"/>
      <dgm:spPr/>
      <dgm:t>
        <a:bodyPr/>
        <a:lstStyle/>
        <a:p>
          <a:r>
            <a:rPr lang="es-ES_tradnl" sz="2200" b="1" dirty="0">
              <a:solidFill>
                <a:schemeClr val="tx2"/>
              </a:solidFill>
              <a:latin typeface="Montserrat" panose="00000500000000000000" pitchFamily="50" charset="0"/>
            </a:rPr>
            <a:t>RAM</a:t>
          </a:r>
        </a:p>
      </dgm:t>
    </dgm:pt>
    <dgm:pt modelId="{D0FD3D2E-30AF-274C-BEC4-E47F193FB81C}" type="parTrans" cxnId="{5FFC546E-C847-594D-824E-5F35EC455E0D}">
      <dgm:prSet/>
      <dgm:spPr/>
      <dgm:t>
        <a:bodyPr/>
        <a:lstStyle/>
        <a:p>
          <a:endParaRPr lang="es-ES_tradnl" sz="2200" b="1">
            <a:solidFill>
              <a:schemeClr val="tx2"/>
            </a:solidFill>
            <a:latin typeface="Montserrat" panose="00000500000000000000" pitchFamily="50" charset="0"/>
          </a:endParaRPr>
        </a:p>
      </dgm:t>
    </dgm:pt>
    <dgm:pt modelId="{E78F969F-9E62-2D45-91F4-74EF53F10047}" type="sibTrans" cxnId="{5FFC546E-C847-594D-824E-5F35EC455E0D}">
      <dgm:prSet/>
      <dgm:spPr/>
      <dgm:t>
        <a:bodyPr/>
        <a:lstStyle/>
        <a:p>
          <a:endParaRPr lang="es-ES_tradnl" sz="2200" b="1">
            <a:solidFill>
              <a:schemeClr val="tx2"/>
            </a:solidFill>
            <a:latin typeface="Montserrat" panose="00000500000000000000" pitchFamily="50" charset="0"/>
          </a:endParaRPr>
        </a:p>
      </dgm:t>
    </dgm:pt>
    <dgm:pt modelId="{270901CD-4D7A-B847-B220-9BE59F9EB2A4}" type="pres">
      <dgm:prSet presAssocID="{03A92286-A618-194A-BF46-18196ED715A8}" presName="Name0" presStyleCnt="0">
        <dgm:presLayoutVars>
          <dgm:chMax val="21"/>
          <dgm:chPref val="21"/>
        </dgm:presLayoutVars>
      </dgm:prSet>
      <dgm:spPr/>
    </dgm:pt>
    <dgm:pt modelId="{36529698-179A-C648-918D-542CDE53F231}" type="pres">
      <dgm:prSet presAssocID="{62059E47-4F58-6F4D-B3BC-40EC1E5F41B8}" presName="text1" presStyleCnt="0"/>
      <dgm:spPr/>
    </dgm:pt>
    <dgm:pt modelId="{21C33ED7-63D4-EC4F-8CB2-C71001C5A524}" type="pres">
      <dgm:prSet presAssocID="{62059E47-4F58-6F4D-B3BC-40EC1E5F41B8}" presName="textRepeatNode" presStyleLbl="alignNode1" presStyleIdx="0" presStyleCnt="4" custScaleX="139680">
        <dgm:presLayoutVars>
          <dgm:chMax val="0"/>
          <dgm:chPref val="0"/>
          <dgm:bulletEnabled val="1"/>
        </dgm:presLayoutVars>
      </dgm:prSet>
      <dgm:spPr/>
    </dgm:pt>
    <dgm:pt modelId="{AAC26B07-1B41-F547-ABB1-81B16F14411E}" type="pres">
      <dgm:prSet presAssocID="{62059E47-4F58-6F4D-B3BC-40EC1E5F41B8}" presName="textaccent1" presStyleCnt="0"/>
      <dgm:spPr/>
    </dgm:pt>
    <dgm:pt modelId="{03799F0D-12B4-A24E-80E9-BFF3C8C5EDD5}" type="pres">
      <dgm:prSet presAssocID="{62059E47-4F58-6F4D-B3BC-40EC1E5F41B8}" presName="accentRepeatNode" presStyleLbl="solidAlignAcc1" presStyleIdx="0" presStyleCnt="8" custLinFactY="-108768" custLinFactNeighborX="52210" custLinFactNeighborY="-200000"/>
      <dgm:spPr/>
    </dgm:pt>
    <dgm:pt modelId="{D4A0E09F-3FC9-2441-992D-1423F6929A69}" type="pres">
      <dgm:prSet presAssocID="{28131013-7010-E449-AC68-1A2FD4E9E90F}" presName="image1" presStyleCnt="0"/>
      <dgm:spPr/>
    </dgm:pt>
    <dgm:pt modelId="{F5D46B42-E221-7748-9509-ACF153412DBD}" type="pres">
      <dgm:prSet presAssocID="{28131013-7010-E449-AC68-1A2FD4E9E90F}" presName="imageRepeatNode" presStyleLbl="alignAcc1" presStyleIdx="0" presStyleCnt="4"/>
      <dgm:spPr/>
    </dgm:pt>
    <dgm:pt modelId="{3AFDF8F7-C6C4-D24E-8789-3AB3526F5EE5}" type="pres">
      <dgm:prSet presAssocID="{28131013-7010-E449-AC68-1A2FD4E9E90F}" presName="imageaccent1" presStyleCnt="0"/>
      <dgm:spPr/>
    </dgm:pt>
    <dgm:pt modelId="{55077284-601A-A645-90AB-E42DA2FF55EF}" type="pres">
      <dgm:prSet presAssocID="{28131013-7010-E449-AC68-1A2FD4E9E90F}" presName="accentRepeatNode" presStyleLbl="solidAlignAcc1" presStyleIdx="1" presStyleCnt="8"/>
      <dgm:spPr/>
    </dgm:pt>
    <dgm:pt modelId="{3117F565-D008-D548-ADF2-539365DCE996}" type="pres">
      <dgm:prSet presAssocID="{BC7E279A-F4B8-EF4A-93D2-21FCE27C31B4}" presName="text2" presStyleCnt="0"/>
      <dgm:spPr/>
    </dgm:pt>
    <dgm:pt modelId="{56DB5930-3486-9943-BEB1-7B28760D627D}" type="pres">
      <dgm:prSet presAssocID="{BC7E279A-F4B8-EF4A-93D2-21FCE27C31B4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C0D2A90E-4932-A242-9F70-D97435B77D57}" type="pres">
      <dgm:prSet presAssocID="{BC7E279A-F4B8-EF4A-93D2-21FCE27C31B4}" presName="textaccent2" presStyleCnt="0"/>
      <dgm:spPr/>
    </dgm:pt>
    <dgm:pt modelId="{938DDAAC-20F8-8444-AC59-B8EC6A11FC72}" type="pres">
      <dgm:prSet presAssocID="{BC7E279A-F4B8-EF4A-93D2-21FCE27C31B4}" presName="accentRepeatNode" presStyleLbl="solidAlignAcc1" presStyleIdx="2" presStyleCnt="8"/>
      <dgm:spPr/>
    </dgm:pt>
    <dgm:pt modelId="{7DE49696-4363-CC4A-A611-AE0301428BC2}" type="pres">
      <dgm:prSet presAssocID="{E78F969F-9E62-2D45-91F4-74EF53F10047}" presName="image2" presStyleCnt="0"/>
      <dgm:spPr/>
    </dgm:pt>
    <dgm:pt modelId="{50B92323-255D-7448-B79B-7EF85156ADB6}" type="pres">
      <dgm:prSet presAssocID="{E78F969F-9E62-2D45-91F4-74EF53F10047}" presName="imageRepeatNode" presStyleLbl="alignAcc1" presStyleIdx="1" presStyleCnt="4"/>
      <dgm:spPr/>
    </dgm:pt>
    <dgm:pt modelId="{40C7108C-E64E-C946-B459-7BEAF8C299D6}" type="pres">
      <dgm:prSet presAssocID="{E78F969F-9E62-2D45-91F4-74EF53F10047}" presName="imageaccent2" presStyleCnt="0"/>
      <dgm:spPr/>
    </dgm:pt>
    <dgm:pt modelId="{AE4C8627-AB74-294E-8DA1-B60F70939F60}" type="pres">
      <dgm:prSet presAssocID="{E78F969F-9E62-2D45-91F4-74EF53F10047}" presName="accentRepeatNode" presStyleLbl="solidAlignAcc1" presStyleIdx="3" presStyleCnt="8"/>
      <dgm:spPr/>
    </dgm:pt>
    <dgm:pt modelId="{F1FE83C0-2E87-1C45-8C19-9544802E3F13}" type="pres">
      <dgm:prSet presAssocID="{E529C27B-B392-A445-AABE-8EB5EC472055}" presName="text3" presStyleCnt="0"/>
      <dgm:spPr/>
    </dgm:pt>
    <dgm:pt modelId="{94BF7BA8-AA79-734E-8255-A9C7F09F08D7}" type="pres">
      <dgm:prSet presAssocID="{E529C27B-B392-A445-AABE-8EB5EC472055}" presName="textRepeatNode" presStyleLbl="alignNode1" presStyleIdx="2" presStyleCnt="4" custScaleX="124212" custScaleY="121169">
        <dgm:presLayoutVars>
          <dgm:chMax val="0"/>
          <dgm:chPref val="0"/>
          <dgm:bulletEnabled val="1"/>
        </dgm:presLayoutVars>
      </dgm:prSet>
      <dgm:spPr/>
    </dgm:pt>
    <dgm:pt modelId="{411DAB25-F3BE-F14A-9E32-50CCAC5E1BB0}" type="pres">
      <dgm:prSet presAssocID="{E529C27B-B392-A445-AABE-8EB5EC472055}" presName="textaccent3" presStyleCnt="0"/>
      <dgm:spPr/>
    </dgm:pt>
    <dgm:pt modelId="{9E4A87BF-9C33-8242-8A37-F2EEC6B98878}" type="pres">
      <dgm:prSet presAssocID="{E529C27B-B392-A445-AABE-8EB5EC472055}" presName="accentRepeatNode" presStyleLbl="solidAlignAcc1" presStyleIdx="4" presStyleCnt="8"/>
      <dgm:spPr/>
    </dgm:pt>
    <dgm:pt modelId="{A86296EA-651E-7041-B3D7-E1A623D85C88}" type="pres">
      <dgm:prSet presAssocID="{0B335765-1E78-8640-B027-641B617FA767}" presName="image3" presStyleCnt="0"/>
      <dgm:spPr/>
    </dgm:pt>
    <dgm:pt modelId="{99670B59-DB29-DB4F-B612-924F9B7B8DC7}" type="pres">
      <dgm:prSet presAssocID="{0B335765-1E78-8640-B027-641B617FA767}" presName="imageRepeatNode" presStyleLbl="alignAcc1" presStyleIdx="2" presStyleCnt="4"/>
      <dgm:spPr/>
    </dgm:pt>
    <dgm:pt modelId="{AA98AFF1-48FA-454D-A87F-BDB2187B8FB8}" type="pres">
      <dgm:prSet presAssocID="{0B335765-1E78-8640-B027-641B617FA767}" presName="imageaccent3" presStyleCnt="0"/>
      <dgm:spPr/>
    </dgm:pt>
    <dgm:pt modelId="{6C807CD7-A5CB-B446-85F7-02853D19C2A5}" type="pres">
      <dgm:prSet presAssocID="{0B335765-1E78-8640-B027-641B617FA767}" presName="accentRepeatNode" presStyleLbl="solidAlignAcc1" presStyleIdx="5" presStyleCnt="8"/>
      <dgm:spPr/>
    </dgm:pt>
    <dgm:pt modelId="{A090418B-645B-1747-A938-B98D0695932B}" type="pres">
      <dgm:prSet presAssocID="{51A9EB17-A1D2-9140-BE5E-E4A0B1C18688}" presName="text4" presStyleCnt="0"/>
      <dgm:spPr/>
    </dgm:pt>
    <dgm:pt modelId="{C00DC16A-E7FF-AC47-A3A4-5599EAE8151E}" type="pres">
      <dgm:prSet presAssocID="{51A9EB17-A1D2-9140-BE5E-E4A0B1C18688}" presName="textRepeatNode" presStyleLbl="alignNode1" presStyleIdx="3" presStyleCnt="4" custScaleX="123007">
        <dgm:presLayoutVars>
          <dgm:chMax val="0"/>
          <dgm:chPref val="0"/>
          <dgm:bulletEnabled val="1"/>
        </dgm:presLayoutVars>
      </dgm:prSet>
      <dgm:spPr/>
    </dgm:pt>
    <dgm:pt modelId="{C4936332-52A6-DB49-B2D3-5498D9E5329B}" type="pres">
      <dgm:prSet presAssocID="{51A9EB17-A1D2-9140-BE5E-E4A0B1C18688}" presName="textaccent4" presStyleCnt="0"/>
      <dgm:spPr/>
    </dgm:pt>
    <dgm:pt modelId="{D10B9602-508A-BF47-9277-ACD1EA90A8C3}" type="pres">
      <dgm:prSet presAssocID="{51A9EB17-A1D2-9140-BE5E-E4A0B1C18688}" presName="accentRepeatNode" presStyleLbl="solidAlignAcc1" presStyleIdx="6" presStyleCnt="8"/>
      <dgm:spPr/>
    </dgm:pt>
    <dgm:pt modelId="{E586B4B3-78B0-8244-A5B7-7BC61781A757}" type="pres">
      <dgm:prSet presAssocID="{A13382B8-4F03-2B47-B5A8-DF16957D850B}" presName="image4" presStyleCnt="0"/>
      <dgm:spPr/>
    </dgm:pt>
    <dgm:pt modelId="{7EA0EC37-58CA-FB48-80D1-DA37F41A0AE6}" type="pres">
      <dgm:prSet presAssocID="{A13382B8-4F03-2B47-B5A8-DF16957D850B}" presName="imageRepeatNode" presStyleLbl="alignAcc1" presStyleIdx="3" presStyleCnt="4"/>
      <dgm:spPr/>
    </dgm:pt>
    <dgm:pt modelId="{8CF9554C-D8FB-D143-8709-A2A22036081A}" type="pres">
      <dgm:prSet presAssocID="{A13382B8-4F03-2B47-B5A8-DF16957D850B}" presName="imageaccent4" presStyleCnt="0"/>
      <dgm:spPr/>
    </dgm:pt>
    <dgm:pt modelId="{1CF24BD2-0606-6C45-9C8F-C6116C8D0987}" type="pres">
      <dgm:prSet presAssocID="{A13382B8-4F03-2B47-B5A8-DF16957D850B}" presName="accentRepeatNode" presStyleLbl="solidAlignAcc1" presStyleIdx="7" presStyleCnt="8"/>
      <dgm:spPr/>
    </dgm:pt>
  </dgm:ptLst>
  <dgm:cxnLst>
    <dgm:cxn modelId="{E6CB9C12-0539-4FC8-8452-7E2AA7F01C4A}" type="presOf" srcId="{28131013-7010-E449-AC68-1A2FD4E9E90F}" destId="{F5D46B42-E221-7748-9509-ACF153412DBD}" srcOrd="0" destOrd="0" presId="urn:microsoft.com/office/officeart/2008/layout/HexagonCluster"/>
    <dgm:cxn modelId="{B1A70B33-698A-490A-A2AE-B6639E74FEA1}" type="presOf" srcId="{A13382B8-4F03-2B47-B5A8-DF16957D850B}" destId="{7EA0EC37-58CA-FB48-80D1-DA37F41A0AE6}" srcOrd="0" destOrd="0" presId="urn:microsoft.com/office/officeart/2008/layout/HexagonCluster"/>
    <dgm:cxn modelId="{71258B5C-2F14-4B40-96ED-9A47BDC6629D}" type="presOf" srcId="{03A92286-A618-194A-BF46-18196ED715A8}" destId="{270901CD-4D7A-B847-B220-9BE59F9EB2A4}" srcOrd="0" destOrd="0" presId="urn:microsoft.com/office/officeart/2008/layout/HexagonCluster"/>
    <dgm:cxn modelId="{EF466E5F-206D-7842-8C24-29752FD21E14}" srcId="{03A92286-A618-194A-BF46-18196ED715A8}" destId="{62059E47-4F58-6F4D-B3BC-40EC1E5F41B8}" srcOrd="0" destOrd="0" parTransId="{EE777EC5-E0BB-224B-BE2C-A03D9E373477}" sibTransId="{28131013-7010-E449-AC68-1A2FD4E9E90F}"/>
    <dgm:cxn modelId="{A0EF7C62-3193-45F0-A0A6-C60ED395FC87}" type="presOf" srcId="{BC7E279A-F4B8-EF4A-93D2-21FCE27C31B4}" destId="{56DB5930-3486-9943-BEB1-7B28760D627D}" srcOrd="0" destOrd="0" presId="urn:microsoft.com/office/officeart/2008/layout/HexagonCluster"/>
    <dgm:cxn modelId="{CD24326B-E31E-2F4A-9C52-AB63E3EADD9A}" srcId="{03A92286-A618-194A-BF46-18196ED715A8}" destId="{51A9EB17-A1D2-9140-BE5E-E4A0B1C18688}" srcOrd="3" destOrd="0" parTransId="{C1F17B71-6264-9D48-8679-5AB7FB90D628}" sibTransId="{A13382B8-4F03-2B47-B5A8-DF16957D850B}"/>
    <dgm:cxn modelId="{5FFC546E-C847-594D-824E-5F35EC455E0D}" srcId="{03A92286-A618-194A-BF46-18196ED715A8}" destId="{BC7E279A-F4B8-EF4A-93D2-21FCE27C31B4}" srcOrd="1" destOrd="0" parTransId="{D0FD3D2E-30AF-274C-BEC4-E47F193FB81C}" sibTransId="{E78F969F-9E62-2D45-91F4-74EF53F10047}"/>
    <dgm:cxn modelId="{D9F99B59-3332-450C-BA3F-CE4FC14F1648}" type="presOf" srcId="{51A9EB17-A1D2-9140-BE5E-E4A0B1C18688}" destId="{C00DC16A-E7FF-AC47-A3A4-5599EAE8151E}" srcOrd="0" destOrd="0" presId="urn:microsoft.com/office/officeart/2008/layout/HexagonCluster"/>
    <dgm:cxn modelId="{9B3AD079-1136-4ABF-8884-8DF6B1FBBEAE}" type="presOf" srcId="{62059E47-4F58-6F4D-B3BC-40EC1E5F41B8}" destId="{21C33ED7-63D4-EC4F-8CB2-C71001C5A524}" srcOrd="0" destOrd="0" presId="urn:microsoft.com/office/officeart/2008/layout/HexagonCluster"/>
    <dgm:cxn modelId="{3E71EEAD-E843-4D2A-9CAD-1793F2E14492}" type="presOf" srcId="{E78F969F-9E62-2D45-91F4-74EF53F10047}" destId="{50B92323-255D-7448-B79B-7EF85156ADB6}" srcOrd="0" destOrd="0" presId="urn:microsoft.com/office/officeart/2008/layout/HexagonCluster"/>
    <dgm:cxn modelId="{6A22A6DE-A0C8-4FF8-9B26-D684A2C47142}" type="presOf" srcId="{E529C27B-B392-A445-AABE-8EB5EC472055}" destId="{94BF7BA8-AA79-734E-8255-A9C7F09F08D7}" srcOrd="0" destOrd="0" presId="urn:microsoft.com/office/officeart/2008/layout/HexagonCluster"/>
    <dgm:cxn modelId="{52D708E5-671D-2B47-84EE-B5EECD91BDC5}" srcId="{03A92286-A618-194A-BF46-18196ED715A8}" destId="{E529C27B-B392-A445-AABE-8EB5EC472055}" srcOrd="2" destOrd="0" parTransId="{DE1F0486-3EF7-FC45-8C85-5BF215C7D740}" sibTransId="{0B335765-1E78-8640-B027-641B617FA767}"/>
    <dgm:cxn modelId="{333ED5F3-7FFB-49BA-8746-6F18939505E7}" type="presOf" srcId="{0B335765-1E78-8640-B027-641B617FA767}" destId="{99670B59-DB29-DB4F-B612-924F9B7B8DC7}" srcOrd="0" destOrd="0" presId="urn:microsoft.com/office/officeart/2008/layout/HexagonCluster"/>
    <dgm:cxn modelId="{1853123B-F7BF-4786-8FA5-27BAC4E3C0D0}" type="presParOf" srcId="{270901CD-4D7A-B847-B220-9BE59F9EB2A4}" destId="{36529698-179A-C648-918D-542CDE53F231}" srcOrd="0" destOrd="0" presId="urn:microsoft.com/office/officeart/2008/layout/HexagonCluster"/>
    <dgm:cxn modelId="{17039E73-C419-4519-BCCE-7FBFA92CCF81}" type="presParOf" srcId="{36529698-179A-C648-918D-542CDE53F231}" destId="{21C33ED7-63D4-EC4F-8CB2-C71001C5A524}" srcOrd="0" destOrd="0" presId="urn:microsoft.com/office/officeart/2008/layout/HexagonCluster"/>
    <dgm:cxn modelId="{0660456F-9629-44AA-AA18-5299361FA1E8}" type="presParOf" srcId="{270901CD-4D7A-B847-B220-9BE59F9EB2A4}" destId="{AAC26B07-1B41-F547-ABB1-81B16F14411E}" srcOrd="1" destOrd="0" presId="urn:microsoft.com/office/officeart/2008/layout/HexagonCluster"/>
    <dgm:cxn modelId="{5969FEEA-6586-484E-94AF-4E1EDB6D4E54}" type="presParOf" srcId="{AAC26B07-1B41-F547-ABB1-81B16F14411E}" destId="{03799F0D-12B4-A24E-80E9-BFF3C8C5EDD5}" srcOrd="0" destOrd="0" presId="urn:microsoft.com/office/officeart/2008/layout/HexagonCluster"/>
    <dgm:cxn modelId="{272426FF-D594-4FF6-98B9-4CE637C76F5C}" type="presParOf" srcId="{270901CD-4D7A-B847-B220-9BE59F9EB2A4}" destId="{D4A0E09F-3FC9-2441-992D-1423F6929A69}" srcOrd="2" destOrd="0" presId="urn:microsoft.com/office/officeart/2008/layout/HexagonCluster"/>
    <dgm:cxn modelId="{8ED7A59D-0399-4828-84E3-44B1D658B617}" type="presParOf" srcId="{D4A0E09F-3FC9-2441-992D-1423F6929A69}" destId="{F5D46B42-E221-7748-9509-ACF153412DBD}" srcOrd="0" destOrd="0" presId="urn:microsoft.com/office/officeart/2008/layout/HexagonCluster"/>
    <dgm:cxn modelId="{01BBC6F6-EC2D-4D90-A581-6D501182F4CE}" type="presParOf" srcId="{270901CD-4D7A-B847-B220-9BE59F9EB2A4}" destId="{3AFDF8F7-C6C4-D24E-8789-3AB3526F5EE5}" srcOrd="3" destOrd="0" presId="urn:microsoft.com/office/officeart/2008/layout/HexagonCluster"/>
    <dgm:cxn modelId="{1B26C433-7F85-4A47-BDD9-E3990FAC8D22}" type="presParOf" srcId="{3AFDF8F7-C6C4-D24E-8789-3AB3526F5EE5}" destId="{55077284-601A-A645-90AB-E42DA2FF55EF}" srcOrd="0" destOrd="0" presId="urn:microsoft.com/office/officeart/2008/layout/HexagonCluster"/>
    <dgm:cxn modelId="{61981ED1-8F2A-464C-A766-F5165B44BD60}" type="presParOf" srcId="{270901CD-4D7A-B847-B220-9BE59F9EB2A4}" destId="{3117F565-D008-D548-ADF2-539365DCE996}" srcOrd="4" destOrd="0" presId="urn:microsoft.com/office/officeart/2008/layout/HexagonCluster"/>
    <dgm:cxn modelId="{3E8EC592-48F9-4723-A429-EFA428B61A2B}" type="presParOf" srcId="{3117F565-D008-D548-ADF2-539365DCE996}" destId="{56DB5930-3486-9943-BEB1-7B28760D627D}" srcOrd="0" destOrd="0" presId="urn:microsoft.com/office/officeart/2008/layout/HexagonCluster"/>
    <dgm:cxn modelId="{388400E9-50B8-420B-91E1-5AC308D9C334}" type="presParOf" srcId="{270901CD-4D7A-B847-B220-9BE59F9EB2A4}" destId="{C0D2A90E-4932-A242-9F70-D97435B77D57}" srcOrd="5" destOrd="0" presId="urn:microsoft.com/office/officeart/2008/layout/HexagonCluster"/>
    <dgm:cxn modelId="{0D67A69F-359C-4459-BAEA-DCF79CFD1D6E}" type="presParOf" srcId="{C0D2A90E-4932-A242-9F70-D97435B77D57}" destId="{938DDAAC-20F8-8444-AC59-B8EC6A11FC72}" srcOrd="0" destOrd="0" presId="urn:microsoft.com/office/officeart/2008/layout/HexagonCluster"/>
    <dgm:cxn modelId="{4053EB2B-CD41-4EB1-80AD-F10826000BED}" type="presParOf" srcId="{270901CD-4D7A-B847-B220-9BE59F9EB2A4}" destId="{7DE49696-4363-CC4A-A611-AE0301428BC2}" srcOrd="6" destOrd="0" presId="urn:microsoft.com/office/officeart/2008/layout/HexagonCluster"/>
    <dgm:cxn modelId="{544EAB79-6D11-458E-850A-8566DB7F3BF7}" type="presParOf" srcId="{7DE49696-4363-CC4A-A611-AE0301428BC2}" destId="{50B92323-255D-7448-B79B-7EF85156ADB6}" srcOrd="0" destOrd="0" presId="urn:microsoft.com/office/officeart/2008/layout/HexagonCluster"/>
    <dgm:cxn modelId="{D72ACB6C-7C08-4621-B8A7-B0E6AEF09210}" type="presParOf" srcId="{270901CD-4D7A-B847-B220-9BE59F9EB2A4}" destId="{40C7108C-E64E-C946-B459-7BEAF8C299D6}" srcOrd="7" destOrd="0" presId="urn:microsoft.com/office/officeart/2008/layout/HexagonCluster"/>
    <dgm:cxn modelId="{4C46EAA6-DA4F-49C2-B2A5-915323362A11}" type="presParOf" srcId="{40C7108C-E64E-C946-B459-7BEAF8C299D6}" destId="{AE4C8627-AB74-294E-8DA1-B60F70939F60}" srcOrd="0" destOrd="0" presId="urn:microsoft.com/office/officeart/2008/layout/HexagonCluster"/>
    <dgm:cxn modelId="{5EC60111-CAC8-4B1A-BE1F-76CEE2DAB1A0}" type="presParOf" srcId="{270901CD-4D7A-B847-B220-9BE59F9EB2A4}" destId="{F1FE83C0-2E87-1C45-8C19-9544802E3F13}" srcOrd="8" destOrd="0" presId="urn:microsoft.com/office/officeart/2008/layout/HexagonCluster"/>
    <dgm:cxn modelId="{FE4D366F-48D7-4FE6-9BE2-5044E99A9453}" type="presParOf" srcId="{F1FE83C0-2E87-1C45-8C19-9544802E3F13}" destId="{94BF7BA8-AA79-734E-8255-A9C7F09F08D7}" srcOrd="0" destOrd="0" presId="urn:microsoft.com/office/officeart/2008/layout/HexagonCluster"/>
    <dgm:cxn modelId="{36BC04EB-6B41-4FC1-ACFD-D826DB76DBC7}" type="presParOf" srcId="{270901CD-4D7A-B847-B220-9BE59F9EB2A4}" destId="{411DAB25-F3BE-F14A-9E32-50CCAC5E1BB0}" srcOrd="9" destOrd="0" presId="urn:microsoft.com/office/officeart/2008/layout/HexagonCluster"/>
    <dgm:cxn modelId="{1D951FD9-4EB3-4C25-8550-DA5653005336}" type="presParOf" srcId="{411DAB25-F3BE-F14A-9E32-50CCAC5E1BB0}" destId="{9E4A87BF-9C33-8242-8A37-F2EEC6B98878}" srcOrd="0" destOrd="0" presId="urn:microsoft.com/office/officeart/2008/layout/HexagonCluster"/>
    <dgm:cxn modelId="{DA4020B8-02FD-40F9-9C65-0EF64435AD35}" type="presParOf" srcId="{270901CD-4D7A-B847-B220-9BE59F9EB2A4}" destId="{A86296EA-651E-7041-B3D7-E1A623D85C88}" srcOrd="10" destOrd="0" presId="urn:microsoft.com/office/officeart/2008/layout/HexagonCluster"/>
    <dgm:cxn modelId="{7F257535-10FB-4DDF-BE15-F28DA5D645A3}" type="presParOf" srcId="{A86296EA-651E-7041-B3D7-E1A623D85C88}" destId="{99670B59-DB29-DB4F-B612-924F9B7B8DC7}" srcOrd="0" destOrd="0" presId="urn:microsoft.com/office/officeart/2008/layout/HexagonCluster"/>
    <dgm:cxn modelId="{97FE4576-ECE6-4CB1-B7DB-74BECFAF27E7}" type="presParOf" srcId="{270901CD-4D7A-B847-B220-9BE59F9EB2A4}" destId="{AA98AFF1-48FA-454D-A87F-BDB2187B8FB8}" srcOrd="11" destOrd="0" presId="urn:microsoft.com/office/officeart/2008/layout/HexagonCluster"/>
    <dgm:cxn modelId="{20398B20-E891-419B-A8A0-27AB74D9C81B}" type="presParOf" srcId="{AA98AFF1-48FA-454D-A87F-BDB2187B8FB8}" destId="{6C807CD7-A5CB-B446-85F7-02853D19C2A5}" srcOrd="0" destOrd="0" presId="urn:microsoft.com/office/officeart/2008/layout/HexagonCluster"/>
    <dgm:cxn modelId="{F8C07DFB-24C3-498C-9970-CC2E4DF2D32C}" type="presParOf" srcId="{270901CD-4D7A-B847-B220-9BE59F9EB2A4}" destId="{A090418B-645B-1747-A938-B98D0695932B}" srcOrd="12" destOrd="0" presId="urn:microsoft.com/office/officeart/2008/layout/HexagonCluster"/>
    <dgm:cxn modelId="{1A89FF12-B4FF-4A85-A465-3BD8E0E9C2EC}" type="presParOf" srcId="{A090418B-645B-1747-A938-B98D0695932B}" destId="{C00DC16A-E7FF-AC47-A3A4-5599EAE8151E}" srcOrd="0" destOrd="0" presId="urn:microsoft.com/office/officeart/2008/layout/HexagonCluster"/>
    <dgm:cxn modelId="{0D494DE5-05A7-4FF3-95F3-D995D94C8A03}" type="presParOf" srcId="{270901CD-4D7A-B847-B220-9BE59F9EB2A4}" destId="{C4936332-52A6-DB49-B2D3-5498D9E5329B}" srcOrd="13" destOrd="0" presId="urn:microsoft.com/office/officeart/2008/layout/HexagonCluster"/>
    <dgm:cxn modelId="{3A92872F-7036-4FF1-A416-5AD72E633A94}" type="presParOf" srcId="{C4936332-52A6-DB49-B2D3-5498D9E5329B}" destId="{D10B9602-508A-BF47-9277-ACD1EA90A8C3}" srcOrd="0" destOrd="0" presId="urn:microsoft.com/office/officeart/2008/layout/HexagonCluster"/>
    <dgm:cxn modelId="{64FF6C0F-5978-4EA3-8ECD-662A3CEF8B3A}" type="presParOf" srcId="{270901CD-4D7A-B847-B220-9BE59F9EB2A4}" destId="{E586B4B3-78B0-8244-A5B7-7BC61781A757}" srcOrd="14" destOrd="0" presId="urn:microsoft.com/office/officeart/2008/layout/HexagonCluster"/>
    <dgm:cxn modelId="{1DF1C823-6CA5-4531-91B6-E4D981E73EC4}" type="presParOf" srcId="{E586B4B3-78B0-8244-A5B7-7BC61781A757}" destId="{7EA0EC37-58CA-FB48-80D1-DA37F41A0AE6}" srcOrd="0" destOrd="0" presId="urn:microsoft.com/office/officeart/2008/layout/HexagonCluster"/>
    <dgm:cxn modelId="{B86459DC-15E6-4256-B76D-8D23A552BE13}" type="presParOf" srcId="{270901CD-4D7A-B847-B220-9BE59F9EB2A4}" destId="{8CF9554C-D8FB-D143-8709-A2A22036081A}" srcOrd="15" destOrd="0" presId="urn:microsoft.com/office/officeart/2008/layout/HexagonCluster"/>
    <dgm:cxn modelId="{5515AD1F-5B15-47C1-A8A9-DDB1BB4E1266}" type="presParOf" srcId="{8CF9554C-D8FB-D143-8709-A2A22036081A}" destId="{1CF24BD2-0606-6C45-9C8F-C6116C8D098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1D6D1-7DAF-4458-B712-47AF25DAC9F8}">
      <dsp:nvSpPr>
        <dsp:cNvPr id="0" name=""/>
        <dsp:cNvSpPr/>
      </dsp:nvSpPr>
      <dsp:spPr>
        <a:xfrm>
          <a:off x="512310" y="80784"/>
          <a:ext cx="2628321" cy="15769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charset="2"/>
            <a:buNone/>
          </a:pPr>
          <a:r>
            <a:rPr lang="es-CO" sz="2000" kern="1200" dirty="0">
              <a:latin typeface="Montserrat" panose="00000500000000000000" pitchFamily="50" charset="0"/>
            </a:rPr>
            <a:t>No progresión de enfermedad</a:t>
          </a:r>
        </a:p>
      </dsp:txBody>
      <dsp:txXfrm>
        <a:off x="512310" y="80784"/>
        <a:ext cx="2628321" cy="1576993"/>
      </dsp:txXfrm>
    </dsp:sp>
    <dsp:sp modelId="{C77DC03B-CB54-4660-A605-1ACB60F284D3}">
      <dsp:nvSpPr>
        <dsp:cNvPr id="0" name=""/>
        <dsp:cNvSpPr/>
      </dsp:nvSpPr>
      <dsp:spPr>
        <a:xfrm>
          <a:off x="3403464" y="357"/>
          <a:ext cx="3299779" cy="17378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latin typeface="Montserrat" panose="00000500000000000000" pitchFamily="50" charset="0"/>
            </a:rPr>
            <a:t>   Recuento total de linfocitos CD4  (</a:t>
          </a:r>
          <a:r>
            <a:rPr lang="es-CO" sz="1900" kern="1200" dirty="0" err="1">
              <a:latin typeface="Montserrat" panose="00000500000000000000" pitchFamily="50" charset="0"/>
            </a:rPr>
            <a:t>hemodiluci</a:t>
          </a:r>
          <a:r>
            <a:rPr lang="en-US" sz="1900" kern="1200" dirty="0" err="1">
              <a:latin typeface="Montserrat" panose="00000500000000000000" pitchFamily="50" charset="0"/>
            </a:rPr>
            <a:t>ón</a:t>
          </a:r>
          <a:r>
            <a:rPr lang="en-US" sz="1900" kern="1200" dirty="0">
              <a:latin typeface="Montserrat" panose="00000500000000000000" pitchFamily="50" charset="0"/>
            </a:rPr>
            <a:t>)</a:t>
          </a:r>
          <a:endParaRPr lang="es-CO" sz="1900" kern="1200" dirty="0">
            <a:latin typeface="Montserrat" panose="00000500000000000000" pitchFamily="50" charset="0"/>
          </a:endParaRPr>
        </a:p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Montserrat" panose="00000500000000000000" pitchFamily="50" charset="0"/>
            </a:rPr>
            <a:t>% LCD4 </a:t>
          </a:r>
          <a:r>
            <a:rPr lang="en-US" sz="1900" kern="1200" dirty="0" err="1">
              <a:latin typeface="Montserrat" panose="00000500000000000000" pitchFamily="50" charset="0"/>
            </a:rPr>
            <a:t>permanece</a:t>
          </a:r>
          <a:r>
            <a:rPr lang="en-US" sz="1900" kern="1200" dirty="0">
              <a:latin typeface="Montserrat" panose="00000500000000000000" pitchFamily="50" charset="0"/>
            </a:rPr>
            <a:t> </a:t>
          </a:r>
          <a:r>
            <a:rPr lang="en-US" sz="1900" kern="1200" dirty="0" err="1">
              <a:latin typeface="Montserrat" panose="00000500000000000000" pitchFamily="50" charset="0"/>
            </a:rPr>
            <a:t>estable</a:t>
          </a:r>
          <a:endParaRPr lang="en-US" sz="1900" kern="1200" dirty="0">
            <a:latin typeface="Montserrat" panose="00000500000000000000" pitchFamily="50" charset="0"/>
          </a:endParaRPr>
        </a:p>
      </dsp:txBody>
      <dsp:txXfrm>
        <a:off x="3403464" y="357"/>
        <a:ext cx="3299779" cy="1737846"/>
      </dsp:txXfrm>
    </dsp:sp>
    <dsp:sp modelId="{FC4C26E0-AEF5-42D4-A81D-A902D95C067B}">
      <dsp:nvSpPr>
        <dsp:cNvPr id="0" name=""/>
        <dsp:cNvSpPr/>
      </dsp:nvSpPr>
      <dsp:spPr>
        <a:xfrm>
          <a:off x="487078" y="2001036"/>
          <a:ext cx="2628321" cy="15769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Montserrat" panose="00000500000000000000" pitchFamily="50" charset="0"/>
            </a:rPr>
            <a:t>Carga viral </a:t>
          </a:r>
          <a:r>
            <a:rPr lang="en-US" sz="2000" kern="1200" dirty="0" err="1">
              <a:latin typeface="Montserrat" panose="00000500000000000000" pitchFamily="50" charset="0"/>
            </a:rPr>
            <a:t>estable</a:t>
          </a:r>
          <a:r>
            <a:rPr lang="en-US" sz="2000" kern="1200" dirty="0">
              <a:latin typeface="Montserrat" panose="00000500000000000000" pitchFamily="50" charset="0"/>
            </a:rPr>
            <a:t> sin TAR (</a:t>
          </a:r>
          <a:r>
            <a:rPr lang="en-US" sz="2000" kern="1200" dirty="0" err="1">
              <a:latin typeface="Montserrat" panose="00000500000000000000" pitchFamily="50" charset="0"/>
            </a:rPr>
            <a:t>inmunotolerancia</a:t>
          </a:r>
          <a:r>
            <a:rPr lang="en-US" sz="2000" kern="1200" dirty="0">
              <a:latin typeface="Montserrat" panose="00000500000000000000" pitchFamily="50" charset="0"/>
            </a:rPr>
            <a:t>): </a:t>
          </a:r>
          <a:r>
            <a:rPr lang="en-US" sz="2000" kern="1200" dirty="0" err="1">
              <a:latin typeface="Montserrat" panose="00000500000000000000" pitchFamily="50" charset="0"/>
            </a:rPr>
            <a:t>aumento</a:t>
          </a:r>
          <a:r>
            <a:rPr lang="en-US" sz="2000" kern="1200" dirty="0">
              <a:latin typeface="Montserrat" panose="00000500000000000000" pitchFamily="50" charset="0"/>
            </a:rPr>
            <a:t> </a:t>
          </a:r>
          <a:r>
            <a:rPr lang="en-US" sz="2000" kern="1200" dirty="0" err="1">
              <a:latin typeface="Montserrat" panose="00000500000000000000" pitchFamily="50" charset="0"/>
            </a:rPr>
            <a:t>en</a:t>
          </a:r>
          <a:r>
            <a:rPr lang="en-US" sz="2000" kern="1200" dirty="0">
              <a:latin typeface="Montserrat" panose="00000500000000000000" pitchFamily="50" charset="0"/>
            </a:rPr>
            <a:t> el </a:t>
          </a:r>
          <a:r>
            <a:rPr lang="en-US" sz="2000" kern="1200" dirty="0" err="1">
              <a:latin typeface="Montserrat" panose="00000500000000000000" pitchFamily="50" charset="0"/>
            </a:rPr>
            <a:t>postparto</a:t>
          </a:r>
          <a:endParaRPr lang="es-CO" sz="2000" kern="1200" dirty="0">
            <a:latin typeface="Montserrat" panose="00000500000000000000" pitchFamily="50" charset="0"/>
          </a:endParaRPr>
        </a:p>
      </dsp:txBody>
      <dsp:txXfrm>
        <a:off x="487078" y="2001036"/>
        <a:ext cx="2628321" cy="1576993"/>
      </dsp:txXfrm>
    </dsp:sp>
    <dsp:sp modelId="{1D502AB9-A8B9-48AB-93FF-5BD4670827A8}">
      <dsp:nvSpPr>
        <dsp:cNvPr id="0" name=""/>
        <dsp:cNvSpPr/>
      </dsp:nvSpPr>
      <dsp:spPr>
        <a:xfrm>
          <a:off x="3378232" y="2001036"/>
          <a:ext cx="3350243" cy="15769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Montserrat" panose="00000500000000000000" pitchFamily="50" charset="0"/>
            </a:rPr>
            <a:t>Aumento de abortos, parto pretérmino, RCIU y BPN según estadio de la enfermedad - estado nutricional.</a:t>
          </a:r>
        </a:p>
      </dsp:txBody>
      <dsp:txXfrm>
        <a:off x="3378232" y="2001036"/>
        <a:ext cx="3350243" cy="1576993"/>
      </dsp:txXfrm>
    </dsp:sp>
    <dsp:sp modelId="{EA652229-58E7-473C-ABB8-5AE04414456C}">
      <dsp:nvSpPr>
        <dsp:cNvPr id="0" name=""/>
        <dsp:cNvSpPr/>
      </dsp:nvSpPr>
      <dsp:spPr>
        <a:xfrm>
          <a:off x="2293616" y="3840861"/>
          <a:ext cx="2628321" cy="15769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latin typeface="Montserrat" panose="00000500000000000000" pitchFamily="50" charset="0"/>
            </a:rPr>
            <a:t>NO </a:t>
          </a:r>
          <a:r>
            <a:rPr lang="es-CO" sz="2000" kern="1200" dirty="0">
              <a:latin typeface="Montserrat" panose="00000500000000000000" pitchFamily="50" charset="0"/>
            </a:rPr>
            <a:t>malformaciones o defectos congénitos.</a:t>
          </a:r>
          <a:endParaRPr lang="es-CO" sz="2000" b="1" kern="1200" dirty="0">
            <a:latin typeface="Montserrat" panose="00000500000000000000" pitchFamily="50" charset="0"/>
          </a:endParaRPr>
        </a:p>
      </dsp:txBody>
      <dsp:txXfrm>
        <a:off x="2293616" y="3840861"/>
        <a:ext cx="2628321" cy="1576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392E5-1E39-4B44-BA63-E487526850F2}">
      <dsp:nvSpPr>
        <dsp:cNvPr id="0" name=""/>
        <dsp:cNvSpPr/>
      </dsp:nvSpPr>
      <dsp:spPr>
        <a:xfrm>
          <a:off x="3362" y="379148"/>
          <a:ext cx="2667916" cy="1600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800000"/>
            </a:buClr>
            <a:buFont typeface="Wingdings" charset="2"/>
            <a:buNone/>
          </a:pPr>
          <a:r>
            <a:rPr lang="es-ES" sz="2000" kern="1200" dirty="0">
              <a:latin typeface="Montserrat" panose="00000500000000000000" pitchFamily="50" charset="0"/>
              <a:cs typeface="Arial Black"/>
            </a:rPr>
            <a:t>Sexo no protegido con múltiples compañeros sexuales.</a:t>
          </a:r>
          <a:endParaRPr lang="es-CO" sz="2000" kern="1200" dirty="0">
            <a:latin typeface="Montserrat" panose="00000500000000000000" pitchFamily="50" charset="0"/>
          </a:endParaRPr>
        </a:p>
      </dsp:txBody>
      <dsp:txXfrm>
        <a:off x="3362" y="379148"/>
        <a:ext cx="2667916" cy="1600750"/>
      </dsp:txXfrm>
    </dsp:sp>
    <dsp:sp modelId="{486BB0CE-0A6D-408B-9F8C-6AB729B6A56C}">
      <dsp:nvSpPr>
        <dsp:cNvPr id="0" name=""/>
        <dsp:cNvSpPr/>
      </dsp:nvSpPr>
      <dsp:spPr>
        <a:xfrm>
          <a:off x="2938071" y="379148"/>
          <a:ext cx="2667916" cy="1600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0000500000000000000" pitchFamily="50" charset="0"/>
              <a:cs typeface="Arial Black"/>
            </a:rPr>
            <a:t>Infecciones del tracto genital.</a:t>
          </a:r>
        </a:p>
      </dsp:txBody>
      <dsp:txXfrm>
        <a:off x="2938071" y="379148"/>
        <a:ext cx="2667916" cy="1600750"/>
      </dsp:txXfrm>
    </dsp:sp>
    <dsp:sp modelId="{5A48ED56-8CEA-44C5-8D72-482B9E1D7D22}">
      <dsp:nvSpPr>
        <dsp:cNvPr id="0" name=""/>
        <dsp:cNvSpPr/>
      </dsp:nvSpPr>
      <dsp:spPr>
        <a:xfrm>
          <a:off x="5872779" y="379148"/>
          <a:ext cx="2667916" cy="1600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0000500000000000000" pitchFamily="50" charset="0"/>
              <a:cs typeface="Arial Black"/>
            </a:rPr>
            <a:t>Uso de sustancias (fumar cigarrillo).</a:t>
          </a:r>
        </a:p>
      </dsp:txBody>
      <dsp:txXfrm>
        <a:off x="5872779" y="379148"/>
        <a:ext cx="2667916" cy="1600750"/>
      </dsp:txXfrm>
    </dsp:sp>
    <dsp:sp modelId="{49964BAD-FF6A-4F52-88EF-F3B9294B2678}">
      <dsp:nvSpPr>
        <dsp:cNvPr id="0" name=""/>
        <dsp:cNvSpPr/>
      </dsp:nvSpPr>
      <dsp:spPr>
        <a:xfrm>
          <a:off x="8807488" y="379148"/>
          <a:ext cx="2667916" cy="16007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0000500000000000000" pitchFamily="50" charset="0"/>
              <a:cs typeface="Arial Black"/>
            </a:rPr>
            <a:t>Modo del nacimiento (parto vaginal vs. cesárea electiva).</a:t>
          </a:r>
        </a:p>
      </dsp:txBody>
      <dsp:txXfrm>
        <a:off x="8807488" y="379148"/>
        <a:ext cx="2667916" cy="1600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86193-6B49-4F0D-B23E-E82AABC6E27C}">
      <dsp:nvSpPr>
        <dsp:cNvPr id="0" name=""/>
        <dsp:cNvSpPr/>
      </dsp:nvSpPr>
      <dsp:spPr>
        <a:xfrm>
          <a:off x="1219424" y="1866"/>
          <a:ext cx="2342559" cy="14055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0000500000000000000" pitchFamily="50" charset="0"/>
              <a:cs typeface="Arial Black"/>
            </a:rPr>
            <a:t>Membranas rotas de larga duración.</a:t>
          </a:r>
        </a:p>
      </dsp:txBody>
      <dsp:txXfrm>
        <a:off x="1219424" y="1866"/>
        <a:ext cx="2342559" cy="1405535"/>
      </dsp:txXfrm>
    </dsp:sp>
    <dsp:sp modelId="{5A221358-E311-4C44-8A4A-1C6A73F633CB}">
      <dsp:nvSpPr>
        <dsp:cNvPr id="0" name=""/>
        <dsp:cNvSpPr/>
      </dsp:nvSpPr>
      <dsp:spPr>
        <a:xfrm>
          <a:off x="3796239" y="1866"/>
          <a:ext cx="2342559" cy="14055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0000500000000000000" pitchFamily="50" charset="0"/>
              <a:cs typeface="Arial Black"/>
            </a:rPr>
            <a:t>Intervenciones obstétricas: fórceps, </a:t>
          </a:r>
          <a:r>
            <a:rPr lang="es-ES" sz="2000" kern="1200" dirty="0" err="1">
              <a:latin typeface="Montserrat" panose="00000500000000000000" pitchFamily="50" charset="0"/>
              <a:cs typeface="Arial Black"/>
            </a:rPr>
            <a:t>vacuum</a:t>
          </a:r>
          <a:r>
            <a:rPr lang="es-ES" sz="2000" kern="1200" dirty="0">
              <a:latin typeface="Montserrat" panose="00000500000000000000" pitchFamily="50" charset="0"/>
              <a:cs typeface="Arial Black"/>
            </a:rPr>
            <a:t>.</a:t>
          </a:r>
        </a:p>
      </dsp:txBody>
      <dsp:txXfrm>
        <a:off x="3796239" y="1866"/>
        <a:ext cx="2342559" cy="1405535"/>
      </dsp:txXfrm>
    </dsp:sp>
    <dsp:sp modelId="{B00DF990-C799-45CD-9298-1A4D74BA91E1}">
      <dsp:nvSpPr>
        <dsp:cNvPr id="0" name=""/>
        <dsp:cNvSpPr/>
      </dsp:nvSpPr>
      <dsp:spPr>
        <a:xfrm>
          <a:off x="2507831" y="1641657"/>
          <a:ext cx="2342559" cy="14055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Montserrat" panose="00000500000000000000" pitchFamily="50" charset="0"/>
              <a:cs typeface="Arial Black"/>
            </a:rPr>
            <a:t>Lactancia.</a:t>
          </a:r>
        </a:p>
      </dsp:txBody>
      <dsp:txXfrm>
        <a:off x="2507831" y="1641657"/>
        <a:ext cx="2342559" cy="14055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E711D-E74A-44FB-A21F-6F8CCFF222EF}">
      <dsp:nvSpPr>
        <dsp:cNvPr id="0" name=""/>
        <dsp:cNvSpPr/>
      </dsp:nvSpPr>
      <dsp:spPr>
        <a:xfrm>
          <a:off x="34" y="30792"/>
          <a:ext cx="3330908" cy="1296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dirty="0">
              <a:latin typeface="Montserrat" panose="00000500000000000000" pitchFamily="50" charset="0"/>
            </a:rPr>
            <a:t>Manejo</a:t>
          </a:r>
          <a:r>
            <a:rPr lang="es-ES_tradnl" sz="2400" b="1" kern="1200" baseline="0" dirty="0">
              <a:latin typeface="Montserrat" panose="00000500000000000000" pitchFamily="50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baseline="0" dirty="0">
              <a:latin typeface="Montserrat" panose="00000500000000000000" pitchFamily="50" charset="0"/>
            </a:rPr>
            <a:t>multidisciplinario</a:t>
          </a:r>
          <a:endParaRPr lang="es-ES_tradnl" sz="2400" b="1" kern="1200" dirty="0">
            <a:latin typeface="Montserrat" panose="00000500000000000000" pitchFamily="50" charset="0"/>
          </a:endParaRPr>
        </a:p>
      </dsp:txBody>
      <dsp:txXfrm>
        <a:off x="34" y="30792"/>
        <a:ext cx="3330908" cy="1296000"/>
      </dsp:txXfrm>
    </dsp:sp>
    <dsp:sp modelId="{381A7B3E-6D6F-42C5-9DF6-B04130D5D32E}">
      <dsp:nvSpPr>
        <dsp:cNvPr id="0" name=""/>
        <dsp:cNvSpPr/>
      </dsp:nvSpPr>
      <dsp:spPr>
        <a:xfrm>
          <a:off x="34" y="1326792"/>
          <a:ext cx="3330908" cy="19764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000" kern="1200" dirty="0">
              <a:solidFill>
                <a:srgbClr val="152B48"/>
              </a:solidFill>
              <a:latin typeface="Montserrat" panose="00000500000000000000" pitchFamily="50" charset="0"/>
            </a:rPr>
            <a:t>Infectología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000" kern="1200" dirty="0">
              <a:solidFill>
                <a:srgbClr val="152B48"/>
              </a:solidFill>
              <a:latin typeface="Montserrat" panose="00000500000000000000" pitchFamily="50" charset="0"/>
            </a:rPr>
            <a:t>Psicología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2000" kern="1200" dirty="0">
              <a:solidFill>
                <a:srgbClr val="152B48"/>
              </a:solidFill>
              <a:latin typeface="Montserrat" panose="00000500000000000000" pitchFamily="50" charset="0"/>
            </a:rPr>
            <a:t>Odontología </a:t>
          </a:r>
        </a:p>
      </dsp:txBody>
      <dsp:txXfrm>
        <a:off x="34" y="1326792"/>
        <a:ext cx="3330908" cy="1976400"/>
      </dsp:txXfrm>
    </dsp:sp>
    <dsp:sp modelId="{2BFEC719-3A7D-4487-A60D-17D11A07FA94}">
      <dsp:nvSpPr>
        <dsp:cNvPr id="0" name=""/>
        <dsp:cNvSpPr/>
      </dsp:nvSpPr>
      <dsp:spPr>
        <a:xfrm>
          <a:off x="3797270" y="30792"/>
          <a:ext cx="3330908" cy="1296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latin typeface="Montserrat" panose="00000500000000000000" pitchFamily="50" charset="0"/>
            </a:rPr>
            <a:t>Viremia</a:t>
          </a:r>
          <a:r>
            <a:rPr lang="es-CO" sz="2000" kern="1200" dirty="0">
              <a:latin typeface="Montserrat" panose="00000500000000000000" pitchFamily="50" charset="0"/>
            </a:rPr>
            <a:t> </a:t>
          </a:r>
        </a:p>
      </dsp:txBody>
      <dsp:txXfrm>
        <a:off x="3797270" y="30792"/>
        <a:ext cx="3330908" cy="1296000"/>
      </dsp:txXfrm>
    </dsp:sp>
    <dsp:sp modelId="{DD413CAF-86E4-453F-AECF-72EB217CFC0E}">
      <dsp:nvSpPr>
        <dsp:cNvPr id="0" name=""/>
        <dsp:cNvSpPr/>
      </dsp:nvSpPr>
      <dsp:spPr>
        <a:xfrm>
          <a:off x="3797270" y="1326792"/>
          <a:ext cx="3330908" cy="19764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>
              <a:solidFill>
                <a:srgbClr val="152B48"/>
              </a:solidFill>
              <a:latin typeface="Montserrat" panose="00000500000000000000" pitchFamily="50" charset="0"/>
            </a:rPr>
            <a:t>Carga Viral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>
              <a:solidFill>
                <a:srgbClr val="152B48"/>
              </a:solidFill>
              <a:latin typeface="Montserrat" panose="00000500000000000000" pitchFamily="50" charset="0"/>
            </a:rPr>
            <a:t>Recuento de linfocitos TCD4 </a:t>
          </a:r>
        </a:p>
      </dsp:txBody>
      <dsp:txXfrm>
        <a:off x="3797270" y="1326792"/>
        <a:ext cx="3330908" cy="1976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E711D-E74A-44FB-A21F-6F8CCFF222EF}">
      <dsp:nvSpPr>
        <dsp:cNvPr id="0" name=""/>
        <dsp:cNvSpPr/>
      </dsp:nvSpPr>
      <dsp:spPr>
        <a:xfrm>
          <a:off x="3742" y="-484798"/>
          <a:ext cx="3327655" cy="960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dirty="0">
              <a:latin typeface="Montserrat" panose="00000500000000000000" pitchFamily="50" charset="0"/>
            </a:rPr>
            <a:t>Perfil infeccioso</a:t>
          </a:r>
        </a:p>
      </dsp:txBody>
      <dsp:txXfrm>
        <a:off x="3742" y="-484798"/>
        <a:ext cx="3327655" cy="960999"/>
      </dsp:txXfrm>
    </dsp:sp>
    <dsp:sp modelId="{381A7B3E-6D6F-42C5-9DF6-B04130D5D32E}">
      <dsp:nvSpPr>
        <dsp:cNvPr id="0" name=""/>
        <dsp:cNvSpPr/>
      </dsp:nvSpPr>
      <dsp:spPr>
        <a:xfrm>
          <a:off x="3742" y="476201"/>
          <a:ext cx="3327655" cy="396998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 err="1">
              <a:solidFill>
                <a:srgbClr val="152B48"/>
              </a:solidFill>
              <a:latin typeface="Montserrat" panose="00000500000000000000" pitchFamily="50" charset="0"/>
            </a:rPr>
            <a:t>AgSHB</a:t>
          </a:r>
          <a:r>
            <a:rPr lang="es-CO" sz="1900" kern="1200" dirty="0">
              <a:solidFill>
                <a:srgbClr val="152B48"/>
              </a:solidFill>
              <a:latin typeface="Montserrat" panose="00000500000000000000" pitchFamily="50" charset="0"/>
            </a:rPr>
            <a:t> – </a:t>
          </a:r>
          <a:r>
            <a:rPr lang="es-CO" sz="1900" kern="1200" dirty="0" err="1">
              <a:solidFill>
                <a:srgbClr val="152B48"/>
              </a:solidFill>
              <a:latin typeface="Montserrat" panose="00000500000000000000" pitchFamily="50" charset="0"/>
            </a:rPr>
            <a:t>AcSHB</a:t>
          </a:r>
          <a:r>
            <a:rPr lang="es-CO" sz="1900" kern="1200" dirty="0">
              <a:solidFill>
                <a:srgbClr val="152B48"/>
              </a:solidFill>
              <a:latin typeface="Montserrat" panose="00000500000000000000" pitchFamily="50" charset="0"/>
            </a:rPr>
            <a:t>- </a:t>
          </a:r>
          <a:r>
            <a:rPr lang="es-CO" sz="1900" kern="1200" dirty="0" err="1">
              <a:solidFill>
                <a:srgbClr val="152B48"/>
              </a:solidFill>
              <a:latin typeface="Montserrat" panose="00000500000000000000" pitchFamily="50" charset="0"/>
            </a:rPr>
            <a:t>AcCHB</a:t>
          </a:r>
          <a:r>
            <a:rPr lang="es-CO" sz="1900" kern="1200" dirty="0">
              <a:solidFill>
                <a:srgbClr val="152B48"/>
              </a:solidFill>
              <a:latin typeface="Montserrat" panose="00000500000000000000" pitchFamily="50" charset="0"/>
            </a:rPr>
            <a:t> (vacunación) </a:t>
          </a:r>
          <a:endParaRPr lang="es-ES_tradnl" sz="1900" kern="1200" dirty="0">
            <a:solidFill>
              <a:srgbClr val="152B48"/>
            </a:solidFill>
            <a:latin typeface="Montserrat" panose="00000500000000000000" pitchFamily="50" charset="0"/>
          </a:endParaRP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>
              <a:solidFill>
                <a:srgbClr val="152B48"/>
              </a:solidFill>
              <a:latin typeface="Montserrat" panose="00000500000000000000" pitchFamily="50" charset="0"/>
            </a:rPr>
            <a:t>Anticuerpos Hepatitis C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>
              <a:solidFill>
                <a:srgbClr val="152B48"/>
              </a:solidFill>
              <a:latin typeface="Montserrat" panose="00000500000000000000" pitchFamily="50" charset="0"/>
            </a:rPr>
            <a:t>VDRL – RPR o prueba treponémica rápida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>
              <a:solidFill>
                <a:srgbClr val="152B48"/>
              </a:solidFill>
              <a:latin typeface="Montserrat" panose="00000500000000000000" pitchFamily="50" charset="0"/>
            </a:rPr>
            <a:t>Tamizaje PVH (Citología)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>
              <a:solidFill>
                <a:srgbClr val="152B48"/>
              </a:solidFill>
              <a:latin typeface="Montserrat" panose="00000500000000000000" pitchFamily="50" charset="0"/>
            </a:rPr>
            <a:t>Tuberculina (Mantoux)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>
              <a:solidFill>
                <a:srgbClr val="152B48"/>
              </a:solidFill>
              <a:latin typeface="Montserrat" panose="00000500000000000000" pitchFamily="50" charset="0"/>
            </a:rPr>
            <a:t>Toxoplasma / CMV</a:t>
          </a: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900" kern="1200" dirty="0">
            <a:solidFill>
              <a:srgbClr val="152B48"/>
            </a:solidFill>
            <a:latin typeface="Montserrat" panose="00000500000000000000" pitchFamily="50" charset="0"/>
          </a:endParaRPr>
        </a:p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_tradnl" sz="1900" kern="1200" dirty="0">
            <a:solidFill>
              <a:srgbClr val="152B48"/>
            </a:solidFill>
            <a:latin typeface="Montserrat" panose="00000500000000000000" pitchFamily="50" charset="0"/>
          </a:endParaRPr>
        </a:p>
      </dsp:txBody>
      <dsp:txXfrm>
        <a:off x="3742" y="476201"/>
        <a:ext cx="3327655" cy="3969982"/>
      </dsp:txXfrm>
    </dsp:sp>
    <dsp:sp modelId="{2BFEC719-3A7D-4487-A60D-17D11A07FA94}">
      <dsp:nvSpPr>
        <dsp:cNvPr id="0" name=""/>
        <dsp:cNvSpPr/>
      </dsp:nvSpPr>
      <dsp:spPr>
        <a:xfrm>
          <a:off x="3796815" y="-486951"/>
          <a:ext cx="3327655" cy="9609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latin typeface="Montserrat" panose="00000500000000000000" pitchFamily="50" charset="0"/>
            </a:rPr>
            <a:t>Terapia antirretroviral</a:t>
          </a:r>
          <a:r>
            <a:rPr lang="es-CO" sz="2000" kern="1200" dirty="0">
              <a:latin typeface="Montserrat" panose="00000500000000000000" pitchFamily="50" charset="0"/>
            </a:rPr>
            <a:t> </a:t>
          </a:r>
        </a:p>
      </dsp:txBody>
      <dsp:txXfrm>
        <a:off x="3796815" y="-486951"/>
        <a:ext cx="3327655" cy="960999"/>
      </dsp:txXfrm>
    </dsp:sp>
    <dsp:sp modelId="{DD413CAF-86E4-453F-AECF-72EB217CFC0E}">
      <dsp:nvSpPr>
        <dsp:cNvPr id="0" name=""/>
        <dsp:cNvSpPr/>
      </dsp:nvSpPr>
      <dsp:spPr>
        <a:xfrm>
          <a:off x="3800558" y="469740"/>
          <a:ext cx="3327655" cy="397859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>
              <a:solidFill>
                <a:srgbClr val="152B48"/>
              </a:solidFill>
              <a:latin typeface="Montserrat" panose="00000500000000000000" pitchFamily="50" charset="0"/>
            </a:rPr>
            <a:t>Hemograma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>
              <a:solidFill>
                <a:srgbClr val="152B48"/>
              </a:solidFill>
              <a:latin typeface="Montserrat" panose="00000500000000000000" pitchFamily="50" charset="0"/>
            </a:rPr>
            <a:t> Perfil renal y Hepático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>
              <a:solidFill>
                <a:srgbClr val="152B48"/>
              </a:solidFill>
              <a:latin typeface="Montserrat" panose="00000500000000000000" pitchFamily="50" charset="0"/>
            </a:rPr>
            <a:t> Glicemia Pre y postprandial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2000" kern="1200" dirty="0">
            <a:solidFill>
              <a:srgbClr val="152B48"/>
            </a:solidFill>
            <a:latin typeface="Montserrat" panose="00000500000000000000" pitchFamily="50" charset="0"/>
          </a:endParaRPr>
        </a:p>
      </dsp:txBody>
      <dsp:txXfrm>
        <a:off x="3800558" y="469740"/>
        <a:ext cx="3327655" cy="39785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CC912-DF73-4FD4-A9E3-B8DDF3122396}">
      <dsp:nvSpPr>
        <dsp:cNvPr id="0" name=""/>
        <dsp:cNvSpPr/>
      </dsp:nvSpPr>
      <dsp:spPr>
        <a:xfrm>
          <a:off x="1194720" y="635233"/>
          <a:ext cx="1522059" cy="1255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91151-6C8E-4051-BC75-10A11BA01EB7}">
      <dsp:nvSpPr>
        <dsp:cNvPr id="0" name=""/>
        <dsp:cNvSpPr/>
      </dsp:nvSpPr>
      <dsp:spPr>
        <a:xfrm rot="21344239">
          <a:off x="1607409" y="-175196"/>
          <a:ext cx="2776608" cy="2776608"/>
        </a:xfrm>
        <a:prstGeom prst="leftCircularArrow">
          <a:avLst>
            <a:gd name="adj1" fmla="val 4611"/>
            <a:gd name="adj2" fmla="val 587676"/>
            <a:gd name="adj3" fmla="val 3403227"/>
            <a:gd name="adj4" fmla="val 10064530"/>
            <a:gd name="adj5" fmla="val 537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ACC7B-1F71-47FF-92EB-AEB23DE51AC3}">
      <dsp:nvSpPr>
        <dsp:cNvPr id="0" name=""/>
        <dsp:cNvSpPr/>
      </dsp:nvSpPr>
      <dsp:spPr>
        <a:xfrm>
          <a:off x="1175724" y="919869"/>
          <a:ext cx="1680678" cy="6103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chemeClr val="bg1"/>
              </a:solidFill>
              <a:latin typeface="Montserrat" panose="00000500000000000000" pitchFamily="50" charset="0"/>
            </a:rPr>
            <a:t>Control inicial </a:t>
          </a:r>
        </a:p>
      </dsp:txBody>
      <dsp:txXfrm>
        <a:off x="1193600" y="937745"/>
        <a:ext cx="1644926" cy="574578"/>
      </dsp:txXfrm>
    </dsp:sp>
    <dsp:sp modelId="{FDCC0CB0-72CD-4A88-9DF5-9843324BFB5E}">
      <dsp:nvSpPr>
        <dsp:cNvPr id="0" name=""/>
        <dsp:cNvSpPr/>
      </dsp:nvSpPr>
      <dsp:spPr>
        <a:xfrm>
          <a:off x="3659365" y="653310"/>
          <a:ext cx="1522059" cy="1255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CFFE8-6BC3-496F-A9FB-176739D7C71E}">
      <dsp:nvSpPr>
        <dsp:cNvPr id="0" name=""/>
        <dsp:cNvSpPr/>
      </dsp:nvSpPr>
      <dsp:spPr>
        <a:xfrm rot="798322">
          <a:off x="4245804" y="-194133"/>
          <a:ext cx="3167921" cy="3167921"/>
        </a:xfrm>
        <a:prstGeom prst="circularArrow">
          <a:avLst>
            <a:gd name="adj1" fmla="val 4041"/>
            <a:gd name="adj2" fmla="val 507962"/>
            <a:gd name="adj3" fmla="val 18349144"/>
            <a:gd name="adj4" fmla="val 11608127"/>
            <a:gd name="adj5" fmla="val 4715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2604A-2A2C-4596-8931-546DA793D7BB}">
      <dsp:nvSpPr>
        <dsp:cNvPr id="0" name=""/>
        <dsp:cNvSpPr/>
      </dsp:nvSpPr>
      <dsp:spPr>
        <a:xfrm>
          <a:off x="3747767" y="1053199"/>
          <a:ext cx="1352942" cy="538020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chemeClr val="bg1"/>
              </a:solidFill>
              <a:latin typeface="Montserrat" panose="00000500000000000000" pitchFamily="50" charset="0"/>
            </a:rPr>
            <a:t>2-4 </a:t>
          </a:r>
          <a:r>
            <a:rPr lang="es-ES" sz="2000" b="0" kern="1200" dirty="0" err="1">
              <a:solidFill>
                <a:schemeClr val="bg1"/>
              </a:solidFill>
              <a:latin typeface="Montserrat" panose="00000500000000000000" pitchFamily="50" charset="0"/>
            </a:rPr>
            <a:t>sems</a:t>
          </a:r>
          <a:endParaRPr lang="es-ES" sz="2000" b="0" kern="1200" dirty="0">
            <a:solidFill>
              <a:schemeClr val="bg1"/>
            </a:solidFill>
            <a:latin typeface="Montserrat" panose="00000500000000000000" pitchFamily="50" charset="0"/>
          </a:endParaRPr>
        </a:p>
      </dsp:txBody>
      <dsp:txXfrm>
        <a:off x="3763525" y="1068957"/>
        <a:ext cx="1321426" cy="506504"/>
      </dsp:txXfrm>
    </dsp:sp>
    <dsp:sp modelId="{1A671E01-C9D9-4735-AEAC-3F4F08330E62}">
      <dsp:nvSpPr>
        <dsp:cNvPr id="0" name=""/>
        <dsp:cNvSpPr/>
      </dsp:nvSpPr>
      <dsp:spPr>
        <a:xfrm>
          <a:off x="6238531" y="624200"/>
          <a:ext cx="1522059" cy="1255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FA98E-DBE4-4ADA-99CD-021F8AF4792F}">
      <dsp:nvSpPr>
        <dsp:cNvPr id="0" name=""/>
        <dsp:cNvSpPr/>
      </dsp:nvSpPr>
      <dsp:spPr>
        <a:xfrm rot="20878706">
          <a:off x="6896022" y="-439306"/>
          <a:ext cx="3249353" cy="3249353"/>
        </a:xfrm>
        <a:prstGeom prst="leftCircularArrow">
          <a:avLst>
            <a:gd name="adj1" fmla="val 3940"/>
            <a:gd name="adj2" fmla="val 494019"/>
            <a:gd name="adj3" fmla="val 3142169"/>
            <a:gd name="adj4" fmla="val 9897128"/>
            <a:gd name="adj5" fmla="val 4596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67FFE-2813-4D61-90E4-D6848A075E46}">
      <dsp:nvSpPr>
        <dsp:cNvPr id="0" name=""/>
        <dsp:cNvSpPr/>
      </dsp:nvSpPr>
      <dsp:spPr>
        <a:xfrm>
          <a:off x="5792568" y="916713"/>
          <a:ext cx="2586189" cy="654458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chemeClr val="bg1"/>
              </a:solidFill>
              <a:latin typeface="Montserrat" panose="00000500000000000000" pitchFamily="50" charset="0"/>
            </a:rPr>
            <a:t>C/mes hasta ARN Indetectable</a:t>
          </a:r>
        </a:p>
      </dsp:txBody>
      <dsp:txXfrm>
        <a:off x="5811736" y="935881"/>
        <a:ext cx="2547853" cy="616122"/>
      </dsp:txXfrm>
    </dsp:sp>
    <dsp:sp modelId="{D3742946-8184-4F5F-89BC-4D49413E88BE}">
      <dsp:nvSpPr>
        <dsp:cNvPr id="0" name=""/>
        <dsp:cNvSpPr/>
      </dsp:nvSpPr>
      <dsp:spPr>
        <a:xfrm>
          <a:off x="9155932" y="695767"/>
          <a:ext cx="1522059" cy="1255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39AD4-4844-4810-A1A3-77C04575F95F}">
      <dsp:nvSpPr>
        <dsp:cNvPr id="0" name=""/>
        <dsp:cNvSpPr/>
      </dsp:nvSpPr>
      <dsp:spPr>
        <a:xfrm>
          <a:off x="9343998" y="341843"/>
          <a:ext cx="1653281" cy="707846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chemeClr val="bg1"/>
              </a:solidFill>
              <a:latin typeface="Montserrat" panose="00000500000000000000" pitchFamily="50" charset="0"/>
            </a:rPr>
            <a:t>C/3 meses</a:t>
          </a:r>
        </a:p>
      </dsp:txBody>
      <dsp:txXfrm>
        <a:off x="9364730" y="362575"/>
        <a:ext cx="1611817" cy="6663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EF2EA-68FC-439B-98C2-642380BED17D}">
      <dsp:nvSpPr>
        <dsp:cNvPr id="0" name=""/>
        <dsp:cNvSpPr/>
      </dsp:nvSpPr>
      <dsp:spPr>
        <a:xfrm>
          <a:off x="1956078" y="0"/>
          <a:ext cx="4050146" cy="4050146"/>
        </a:xfrm>
        <a:prstGeom prst="ellipse">
          <a:avLst/>
        </a:prstGeom>
        <a:solidFill>
          <a:srgbClr val="CC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b="0" kern="1200" dirty="0">
              <a:latin typeface="Montserrat" panose="00000500000000000000" pitchFamily="50" charset="0"/>
            </a:rPr>
            <a:t>- ARV &lt; 2 Años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b="0" kern="1200" dirty="0">
              <a:latin typeface="Montserrat" panose="00000500000000000000" pitchFamily="50" charset="0"/>
            </a:rPr>
            <a:t> - CD4 &lt; 300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b="0" kern="1200" dirty="0">
              <a:latin typeface="Montserrat" panose="00000500000000000000" pitchFamily="50" charset="0"/>
            </a:rPr>
            <a:t>-Mala adherencia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600" b="0" kern="1200" dirty="0">
              <a:latin typeface="Montserrat" panose="00000500000000000000" pitchFamily="50" charset="0"/>
            </a:rPr>
            <a:t>-Cargas virales detectables </a:t>
          </a:r>
          <a:endParaRPr lang="es-ES" sz="2600" b="0" kern="1200" dirty="0">
            <a:latin typeface="Montserrat" panose="00000500000000000000" pitchFamily="50" charset="0"/>
          </a:endParaRPr>
        </a:p>
      </dsp:txBody>
      <dsp:txXfrm>
        <a:off x="2549208" y="593130"/>
        <a:ext cx="2863886" cy="2863886"/>
      </dsp:txXfrm>
    </dsp:sp>
    <dsp:sp modelId="{62EBC335-D653-4D5F-A292-4EDBE31EBE68}">
      <dsp:nvSpPr>
        <dsp:cNvPr id="0" name=""/>
        <dsp:cNvSpPr/>
      </dsp:nvSpPr>
      <dsp:spPr>
        <a:xfrm rot="5846525">
          <a:off x="5531995" y="2529981"/>
          <a:ext cx="8165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655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D0596-CFF5-4F89-9AA2-0A1ADD8E1612}">
      <dsp:nvSpPr>
        <dsp:cNvPr id="0" name=""/>
        <dsp:cNvSpPr/>
      </dsp:nvSpPr>
      <dsp:spPr>
        <a:xfrm>
          <a:off x="5887389" y="2934817"/>
          <a:ext cx="39879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6D543-055A-4D71-87DB-DC393252EAEC}">
      <dsp:nvSpPr>
        <dsp:cNvPr id="0" name=""/>
        <dsp:cNvSpPr/>
      </dsp:nvSpPr>
      <dsp:spPr>
        <a:xfrm>
          <a:off x="6286189" y="1982704"/>
          <a:ext cx="2827853" cy="19042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>
              <a:solidFill>
                <a:srgbClr val="152B48"/>
              </a:solidFill>
              <a:latin typeface="Montserrat" panose="00000500000000000000" pitchFamily="50" charset="0"/>
            </a:rPr>
            <a:t>Seguimiento 3 - 6 meses</a:t>
          </a:r>
        </a:p>
      </dsp:txBody>
      <dsp:txXfrm>
        <a:off x="6286189" y="1982704"/>
        <a:ext cx="2827853" cy="19042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33ED7-63D4-EC4F-8CB2-C71001C5A524}">
      <dsp:nvSpPr>
        <dsp:cNvPr id="0" name=""/>
        <dsp:cNvSpPr/>
      </dsp:nvSpPr>
      <dsp:spPr>
        <a:xfrm>
          <a:off x="2202053" y="2497683"/>
          <a:ext cx="2476276" cy="152176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b="1" kern="1200" dirty="0">
              <a:solidFill>
                <a:schemeClr val="tx2"/>
              </a:solidFill>
              <a:latin typeface="Montserrat" panose="00000500000000000000" pitchFamily="50" charset="0"/>
            </a:rPr>
            <a:t>  Episiotomía</a:t>
          </a:r>
        </a:p>
      </dsp:txBody>
      <dsp:txXfrm>
        <a:off x="2535223" y="2702428"/>
        <a:ext cx="1809936" cy="1112272"/>
      </dsp:txXfrm>
    </dsp:sp>
    <dsp:sp modelId="{03799F0D-12B4-A24E-80E9-BFF3C8C5EDD5}">
      <dsp:nvSpPr>
        <dsp:cNvPr id="0" name=""/>
        <dsp:cNvSpPr/>
      </dsp:nvSpPr>
      <dsp:spPr>
        <a:xfrm>
          <a:off x="2717284" y="2619099"/>
          <a:ext cx="206959" cy="1784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46B42-E221-7748-9509-ACF153412DBD}">
      <dsp:nvSpPr>
        <dsp:cNvPr id="0" name=""/>
        <dsp:cNvSpPr/>
      </dsp:nvSpPr>
      <dsp:spPr>
        <a:xfrm>
          <a:off x="1048836" y="1670481"/>
          <a:ext cx="1772820" cy="15217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77284-601A-A645-90AB-E42DA2FF55EF}">
      <dsp:nvSpPr>
        <dsp:cNvPr id="0" name=""/>
        <dsp:cNvSpPr/>
      </dsp:nvSpPr>
      <dsp:spPr>
        <a:xfrm>
          <a:off x="2249199" y="2981223"/>
          <a:ext cx="206959" cy="1784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B5930-3486-9943-BEB1-7B28760D627D}">
      <dsp:nvSpPr>
        <dsp:cNvPr id="0" name=""/>
        <dsp:cNvSpPr/>
      </dsp:nvSpPr>
      <dsp:spPr>
        <a:xfrm>
          <a:off x="4057164" y="1658825"/>
          <a:ext cx="1772820" cy="152176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b="1" kern="1200" dirty="0">
              <a:solidFill>
                <a:schemeClr val="tx2"/>
              </a:solidFill>
              <a:latin typeface="Montserrat" panose="00000500000000000000" pitchFamily="50" charset="0"/>
            </a:rPr>
            <a:t>RAM</a:t>
          </a:r>
        </a:p>
      </dsp:txBody>
      <dsp:txXfrm>
        <a:off x="4331713" y="1894493"/>
        <a:ext cx="1223723" cy="1050426"/>
      </dsp:txXfrm>
    </dsp:sp>
    <dsp:sp modelId="{938DDAAC-20F8-8444-AC59-B8EC6A11FC72}">
      <dsp:nvSpPr>
        <dsp:cNvPr id="0" name=""/>
        <dsp:cNvSpPr/>
      </dsp:nvSpPr>
      <dsp:spPr>
        <a:xfrm>
          <a:off x="5271586" y="2967958"/>
          <a:ext cx="206959" cy="1784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92323-255D-7448-B79B-7EF85156ADB6}">
      <dsp:nvSpPr>
        <dsp:cNvPr id="0" name=""/>
        <dsp:cNvSpPr/>
      </dsp:nvSpPr>
      <dsp:spPr>
        <a:xfrm>
          <a:off x="5568357" y="2495272"/>
          <a:ext cx="1772820" cy="15217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C8627-AB74-294E-8DA1-B60F70939F60}">
      <dsp:nvSpPr>
        <dsp:cNvPr id="0" name=""/>
        <dsp:cNvSpPr/>
      </dsp:nvSpPr>
      <dsp:spPr>
        <a:xfrm>
          <a:off x="5608968" y="3176970"/>
          <a:ext cx="206959" cy="1784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F7BA8-AA79-734E-8255-A9C7F09F08D7}">
      <dsp:nvSpPr>
        <dsp:cNvPr id="0" name=""/>
        <dsp:cNvSpPr/>
      </dsp:nvSpPr>
      <dsp:spPr>
        <a:xfrm>
          <a:off x="2339163" y="677787"/>
          <a:ext cx="2202056" cy="184390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b="1" kern="1200" dirty="0">
              <a:solidFill>
                <a:schemeClr val="tx2"/>
              </a:solidFill>
              <a:latin typeface="Montserrat" panose="00000500000000000000" pitchFamily="50" charset="0"/>
            </a:rPr>
            <a:t>Monitoreo</a:t>
          </a:r>
          <a:r>
            <a:rPr lang="es-ES_tradnl" sz="2200" b="1" kern="1200" baseline="0" dirty="0">
              <a:solidFill>
                <a:schemeClr val="tx2"/>
              </a:solidFill>
              <a:latin typeface="Montserrat" panose="00000500000000000000" pitchFamily="50" charset="0"/>
            </a:rPr>
            <a:t> Invasivo</a:t>
          </a:r>
          <a:endParaRPr lang="es-ES_tradnl" sz="2200" b="1" kern="1200" dirty="0">
            <a:solidFill>
              <a:schemeClr val="tx2"/>
            </a:solidFill>
            <a:latin typeface="Montserrat" panose="00000500000000000000" pitchFamily="50" charset="0"/>
          </a:endParaRPr>
        </a:p>
      </dsp:txBody>
      <dsp:txXfrm>
        <a:off x="2676326" y="960113"/>
        <a:ext cx="1527730" cy="1279252"/>
      </dsp:txXfrm>
    </dsp:sp>
    <dsp:sp modelId="{9E4A87BF-9C33-8242-8A37-F2EEC6B98878}">
      <dsp:nvSpPr>
        <dsp:cNvPr id="0" name=""/>
        <dsp:cNvSpPr/>
      </dsp:nvSpPr>
      <dsp:spPr>
        <a:xfrm>
          <a:off x="3760393" y="870210"/>
          <a:ext cx="206959" cy="1784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70B59-DB29-DB4F-B612-924F9B7B8DC7}">
      <dsp:nvSpPr>
        <dsp:cNvPr id="0" name=""/>
        <dsp:cNvSpPr/>
      </dsp:nvSpPr>
      <dsp:spPr>
        <a:xfrm>
          <a:off x="4057164" y="0"/>
          <a:ext cx="1772820" cy="15217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07CD7-A5CB-B446-85F7-02853D19C2A5}">
      <dsp:nvSpPr>
        <dsp:cNvPr id="0" name=""/>
        <dsp:cNvSpPr/>
      </dsp:nvSpPr>
      <dsp:spPr>
        <a:xfrm>
          <a:off x="4097775" y="674463"/>
          <a:ext cx="206959" cy="1784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DC16A-E7FF-AC47-A3A4-5599EAE8151E}">
      <dsp:nvSpPr>
        <dsp:cNvPr id="0" name=""/>
        <dsp:cNvSpPr/>
      </dsp:nvSpPr>
      <dsp:spPr>
        <a:xfrm>
          <a:off x="5364421" y="836446"/>
          <a:ext cx="2180693" cy="15217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b="1" kern="1200" dirty="0" err="1">
              <a:solidFill>
                <a:schemeClr val="tx2"/>
              </a:solidFill>
              <a:latin typeface="Montserrat" panose="00000500000000000000" pitchFamily="50" charset="0"/>
            </a:rPr>
            <a:t>Forceps</a:t>
          </a:r>
          <a:r>
            <a:rPr lang="es-ES_tradnl" sz="2200" b="1" kern="1200" baseline="0" dirty="0">
              <a:solidFill>
                <a:schemeClr val="tx2"/>
              </a:solidFill>
              <a:latin typeface="Montserrat" panose="00000500000000000000" pitchFamily="50" charset="0"/>
            </a:rPr>
            <a:t> / </a:t>
          </a:r>
          <a:r>
            <a:rPr lang="es-ES_tradnl" sz="2200" b="1" kern="1200" baseline="0" dirty="0" err="1">
              <a:solidFill>
                <a:schemeClr val="tx2"/>
              </a:solidFill>
              <a:latin typeface="Montserrat" panose="00000500000000000000" pitchFamily="50" charset="0"/>
            </a:rPr>
            <a:t>Vacuum</a:t>
          </a:r>
          <a:endParaRPr lang="es-ES_tradnl" sz="2200" b="1" kern="1200" dirty="0">
            <a:solidFill>
              <a:schemeClr val="tx2"/>
            </a:solidFill>
            <a:latin typeface="Montserrat" panose="00000500000000000000" pitchFamily="50" charset="0"/>
          </a:endParaRPr>
        </a:p>
      </dsp:txBody>
      <dsp:txXfrm>
        <a:off x="5672959" y="1051754"/>
        <a:ext cx="1563617" cy="1091146"/>
      </dsp:txXfrm>
    </dsp:sp>
    <dsp:sp modelId="{D10B9602-508A-BF47-9277-ACD1EA90A8C3}">
      <dsp:nvSpPr>
        <dsp:cNvPr id="0" name=""/>
        <dsp:cNvSpPr/>
      </dsp:nvSpPr>
      <dsp:spPr>
        <a:xfrm>
          <a:off x="7092827" y="1508096"/>
          <a:ext cx="206959" cy="1784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0EC37-58CA-FB48-80D1-DA37F41A0AE6}">
      <dsp:nvSpPr>
        <dsp:cNvPr id="0" name=""/>
        <dsp:cNvSpPr/>
      </dsp:nvSpPr>
      <dsp:spPr>
        <a:xfrm>
          <a:off x="7085798" y="1672893"/>
          <a:ext cx="1772820" cy="15217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24BD2-0606-6C45-9C8F-C6116C8D0987}">
      <dsp:nvSpPr>
        <dsp:cNvPr id="0" name=""/>
        <dsp:cNvSpPr/>
      </dsp:nvSpPr>
      <dsp:spPr>
        <a:xfrm>
          <a:off x="7443487" y="1699823"/>
          <a:ext cx="206959" cy="1784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1277A-3B98-48E1-8EF0-AF42305056C8}" type="datetimeFigureOut">
              <a:rPr lang="es-CO" smtClean="0"/>
              <a:t>10/05/2021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94050-87B9-43FA-8648-E4D913324B1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286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s-C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1981 se reporto 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aparición de neumonía inexplicada por </a:t>
            </a:r>
            <a:r>
              <a:rPr lang="es-CO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Pneumocystis  y sarcoma de </a:t>
            </a:r>
            <a:r>
              <a:rPr lang="es-CO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kapossi</a:t>
            </a:r>
            <a:r>
              <a:rPr lang="es-CO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 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1982 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 la aparición de unas manchas de color rosáceo en el cuerpo del infectado, la prensa comenzó a llamar al sida, la 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«peste rosa»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1983 se aisló el virus de la inmunodeficiencia humana (VIH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en 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1984 se demostró claramente que dicho virus era el agente causal del sida.  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1985 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desarrolló la</a:t>
            </a:r>
            <a:r>
              <a:rPr lang="es-C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primera 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prueba de interpretación para</a:t>
            </a:r>
            <a:r>
              <a:rPr lang="es-C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diagnostico basado en 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ELISA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s-C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1986 Se descubrió el efecto que tenia sobre la replicación viral la zidovudina.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se encontró una </a:t>
            </a:r>
            <a:r>
              <a:rPr lang="es-CO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asociacion</a:t>
            </a:r>
            <a:r>
              <a:rPr lang="es-C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filogenética VIH 1 Y VIH 2 </a:t>
            </a:r>
            <a:r>
              <a:rPr lang="es-C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Virus de inmunodeficiencia del simio 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mangabeys,</a:t>
            </a:r>
            <a:r>
              <a:rPr lang="es-C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el VIH 1 en simios y gorilas y A partir de los años 90, se empieza a evidenciar el impacto que tienen los ARV en la transmisión </a:t>
            </a:r>
            <a:r>
              <a:rPr lang="es-CO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maternoinfantil</a:t>
            </a:r>
            <a:r>
              <a:rPr lang="es-C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CO" b="1" dirty="0">
              <a:solidFill>
                <a:srgbClr val="660033"/>
              </a:solidFill>
            </a:endParaRPr>
          </a:p>
          <a:p>
            <a:endParaRPr lang="en-US" b="1" baseline="0" dirty="0">
              <a:effectLst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366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dirty="0">
                <a:latin typeface="Arial" panose="020B0604020202020204" pitchFamily="34" charset="0"/>
                <a:ea typeface="Arial" panose="020B0604020202020204" pitchFamily="34" charset="0"/>
              </a:rPr>
              <a:t>por fuera de este rango </a:t>
            </a:r>
            <a:r>
              <a:rPr lang="es-AR" dirty="0" err="1">
                <a:latin typeface="Arial" panose="020B0604020202020204" pitchFamily="34" charset="0"/>
                <a:ea typeface="Arial" panose="020B0604020202020204" pitchFamily="34" charset="0"/>
              </a:rPr>
              <a:t>etáreo</a:t>
            </a:r>
            <a:r>
              <a:rPr lang="es-AR" dirty="0">
                <a:latin typeface="Arial" panose="020B0604020202020204" pitchFamily="34" charset="0"/>
                <a:ea typeface="Arial" panose="020B0604020202020204" pitchFamily="34" charset="0"/>
              </a:rPr>
              <a:t> si la paciente se considera, de adquirir la infección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Uno de los puntos clave en la cascada del tratamiento de la infección por VIH/Sida es el acceso al diagnóstico (1). El acceso oportuno al diagnóstico de la infección por VIH/Sida garantiza el inicio  de la atención integral y al tratamiento antirretroviral.</a:t>
            </a:r>
            <a:endParaRPr lang="es-AR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30% de las gestantes no son tamizadas para VIH y otro 15-20% no reciben los cuidados prenatales adecuados, permitiendo la transmisión potencial al recién nacido.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0244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pacientes con una prueba rápida positiva deben ser tratadas como VIH positivas hasta que se tenga el resultado de la prueba confirmatoria</a:t>
            </a: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Prueba Presuntiva</a:t>
            </a:r>
            <a:r>
              <a:rPr lang="es-A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reactiva: Negativo para infección por </a:t>
            </a:r>
            <a:r>
              <a:rPr lang="es-A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hiv</a:t>
            </a:r>
            <a:r>
              <a:rPr lang="es-A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1 2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Presuntiva reactiva segunda prueba reactiva: </a:t>
            </a:r>
            <a:r>
              <a:rPr lang="es-C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Probablemente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positivo para infección por </a:t>
            </a:r>
            <a:r>
              <a:rPr lang="es-C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hiv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tomar inmediatamente carga viral y remitir al programa integral de </a:t>
            </a:r>
            <a:r>
              <a:rPr lang="es-CO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hiv</a:t>
            </a:r>
            <a:endParaRPr lang="es-CO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CO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presuntiva reactiva segunda prueba reactiva carga viral detectable  </a:t>
            </a:r>
            <a:r>
              <a:rPr lang="es-CO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Resultado positivo 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para infección por </a:t>
            </a:r>
            <a:r>
              <a:rPr lang="es-CO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hiv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1 o 2 Notificar mantener protocolo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CO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prueba presuntiva reactiva, 2 prueba no reactiva carga viral detectable  </a:t>
            </a:r>
            <a:r>
              <a:rPr lang="es-CO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Resultado positivo 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para infección por </a:t>
            </a:r>
            <a:r>
              <a:rPr lang="es-CO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hiv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1 o 2 Notificar mantener protocolo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presuntiva reactiva, 2 prueba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reactiva, carga viral detectable &lt;5000 copias 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s-CO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NO concluyente 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probablemente negativo, Realizar </a:t>
            </a:r>
            <a:r>
              <a:rPr lang="es-CO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wester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s-CO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blot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para descartar q sea una controladora elite o descartar infección por </a:t>
            </a:r>
            <a:r>
              <a:rPr lang="es-CO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hiv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CO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presuntiva reactiva 2 prueba no reactiva carga viral 50-5000 copias  </a:t>
            </a:r>
            <a:r>
              <a:rPr lang="es-CO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no concluyente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, probablemente negativo </a:t>
            </a:r>
            <a:r>
              <a:rPr lang="es-CO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Westerm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s-CO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blot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CO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presuntiva reactivo 2 prueba reactivo carga viral &lt;50  </a:t>
            </a:r>
            <a:r>
              <a:rPr lang="es-CO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negativo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para </a:t>
            </a:r>
            <a:r>
              <a:rPr lang="es-CO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hiv</a:t>
            </a:r>
            <a:r>
              <a:rPr lang="es-C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1 2 definir realización de carga viral 3er trimestre </a:t>
            </a: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(3) Tercera prueba: </a:t>
            </a: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Tiene alta sensibilidad para el diagnóstico de infección aguda. La probabilidad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que una mujer gestante con una carga viral no detectable esté infectada por el VIH es baja,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aunque debe tenerse en cuenta que, aunque para infecciones agudas es muy sensible, la carga viral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puede ser menos sensible para infecciones establecidas. Esta prueba no detecta infecciones por el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VIH-2.</a:t>
            </a:r>
          </a:p>
          <a:p>
            <a:r>
              <a:rPr lang="es-C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(4) Cuarta prueba para casos discordantes: </a:t>
            </a: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Western </a:t>
            </a:r>
            <a:r>
              <a:rPr lang="es-C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Blot</a:t>
            </a: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Tiene alta sensibilidad para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infecciones establecidas, es útil para aclarar el diagnóstico cuando la carga viral para el VIH es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menor de 5.000 copias/ml y pueda tratarse de un caso de una paciente controladora élite (mujer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infectada con baja replicación del virus, y en quien la carga viral puede inclusive ser no detectable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aunque los inmunoensayos sean reactivos). Debe tener sensibilidad y especificidad superior a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99,5%. En caso de sospechar infección por VIH-2, deben practicarse pruebas adicionales, como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detección cualitativa de ARN para VIH-2 o prueba rápida discriminatoria (mide por separado VIH1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VIH-2).</a:t>
            </a:r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0187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Existen</a:t>
            </a:r>
            <a:r>
              <a:rPr lang="es-CO" baseline="0" dirty="0"/>
              <a:t> </a:t>
            </a:r>
            <a:r>
              <a:rPr lang="es-CO" dirty="0"/>
              <a:t>26 medicamentos </a:t>
            </a:r>
            <a:r>
              <a:rPr lang="es-CO" dirty="0">
                <a:solidFill>
                  <a:srgbClr val="414142"/>
                </a:solidFill>
                <a:latin typeface="Cambria" panose="02040503050406030204" pitchFamily="18" charset="0"/>
              </a:rPr>
              <a:t>antirretrovirales individuales aprobados para el tratamiento del VIH, pertenecientes a 7 clases terapéuticas clasificadas según su mecanismo de acción en el ciclo de vida viral.</a:t>
            </a:r>
            <a:endParaRPr lang="es-CO" dirty="0"/>
          </a:p>
          <a:p>
            <a:r>
              <a:rPr lang="es-CO" baseline="0" dirty="0"/>
              <a:t>LA TERAPIA ARV ES UNA DE LAS FORMAS MAS CLARAS Y EFICIENTES PARA DISMINUIR LA TMI… </a:t>
            </a:r>
          </a:p>
          <a:p>
            <a:pPr rtl="0"/>
            <a:r>
              <a:rPr lang="es-C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TAR suprime la replicación viral.</a:t>
            </a:r>
            <a:endParaRPr lang="es-CO" b="0" dirty="0">
              <a:effectLst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9539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Existen</a:t>
            </a:r>
            <a:r>
              <a:rPr lang="es-CO" baseline="0" dirty="0"/>
              <a:t> </a:t>
            </a:r>
            <a:r>
              <a:rPr lang="es-CO" dirty="0"/>
              <a:t>26 medicamentos </a:t>
            </a:r>
            <a:r>
              <a:rPr lang="es-CO" dirty="0">
                <a:solidFill>
                  <a:srgbClr val="414142"/>
                </a:solidFill>
                <a:latin typeface="Cambria" panose="02040503050406030204" pitchFamily="18" charset="0"/>
              </a:rPr>
              <a:t>antirretrovirales individuales aprobados para el tratamiento del VIH, pertenecientes a 7 clases terapéuticas clasificadas según su mecanismo de acción en el ciclo de vida viral.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baseline="0" dirty="0"/>
              <a:t>LA TERAPIA ARV ES UNA DE LAS FORMAS MAS CLARAS Y EFICIENTES PARA DISMINUIR LA TMI… </a:t>
            </a:r>
          </a:p>
          <a:p>
            <a:endParaRPr lang="es-CO" baseline="0" dirty="0"/>
          </a:p>
          <a:p>
            <a:pPr rtl="0"/>
            <a:r>
              <a:rPr lang="es-C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TAR suprime la replicación viral.</a:t>
            </a:r>
            <a:endParaRPr lang="es-CO" b="0" dirty="0">
              <a:effectLst/>
            </a:endParaRPr>
          </a:p>
          <a:p>
            <a:br>
              <a:rPr lang="es-CO" dirty="0"/>
            </a:br>
            <a:r>
              <a:rPr lang="es-CO" sz="1200" dirty="0"/>
              <a:t>El recuento normal de CD4 en el adulto es de 800-1050. 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8706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Existen</a:t>
            </a:r>
            <a:r>
              <a:rPr lang="es-CO" baseline="0" dirty="0"/>
              <a:t> </a:t>
            </a:r>
            <a:r>
              <a:rPr lang="es-CO" dirty="0"/>
              <a:t>26 medicamentos </a:t>
            </a:r>
            <a:r>
              <a:rPr lang="es-CO" dirty="0">
                <a:solidFill>
                  <a:srgbClr val="414142"/>
                </a:solidFill>
                <a:latin typeface="Cambria" panose="02040503050406030204" pitchFamily="18" charset="0"/>
              </a:rPr>
              <a:t>antirretrovirales individuales aprobados para el tratamiento del VIH, pertenecientes a 7 clases terapéuticas clasificadas según su mecanismo de acción en el ciclo de vida viral.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baseline="0" dirty="0"/>
              <a:t>LA TERAPIA ARV ES UNA DE LAS FORMAS MAS CLARAS Y EFICIENTES PARA DISMINUIR LA TMI… </a:t>
            </a:r>
          </a:p>
          <a:p>
            <a:endParaRPr lang="es-CO" baseline="0" dirty="0"/>
          </a:p>
          <a:p>
            <a:pPr rtl="0"/>
            <a:r>
              <a:rPr lang="es-C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TAR suprime la replicación viral.</a:t>
            </a:r>
            <a:endParaRPr lang="es-CO" b="0" dirty="0">
              <a:effectLst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28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9088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Siguen</a:t>
            </a:r>
            <a:r>
              <a:rPr lang="es-CO" baseline="0" dirty="0"/>
              <a:t> los inhibidores </a:t>
            </a:r>
            <a:r>
              <a:rPr lang="es-CO" baseline="0" dirty="0" err="1"/>
              <a:t>nucleosidos</a:t>
            </a:r>
            <a:r>
              <a:rPr lang="es-CO" baseline="0" dirty="0"/>
              <a:t> de la transcriptasa inversa y los no </a:t>
            </a:r>
            <a:r>
              <a:rPr lang="es-CO" baseline="0" dirty="0" err="1"/>
              <a:t>nucleosidos</a:t>
            </a:r>
            <a:endParaRPr lang="es-CO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actúan como sustratos competitivos Y no competitivos de la transcriptasa inversa,</a:t>
            </a:r>
            <a:r>
              <a:rPr lang="es-A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incorporan al DNA del VIH lo que conlleva la terminación prematura de la transcripción. 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29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8282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Muestran afinidad por la </a:t>
            </a:r>
            <a:r>
              <a:rPr lang="es-C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DNA polimerasa mitocondrial </a:t>
            </a: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una de las complicaciones más graves descritas es la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toxicidad mitocondrial (potencialmente mortal), manifestándose como miopatía, </a:t>
            </a:r>
            <a:r>
              <a:rPr lang="es-C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mielotoxicidad</a:t>
            </a: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cardiomiopatía, neuropatía, acidosis láctica, pancreatitis o esteatosis hepática. 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 toxicidad es, potencialmente más grave en la gestante, y se caracteriza por ser reversible al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interrumpir el tratamiento y por aparecer en tratamientos de más de 6 meses de duración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pacientes tratadas con ITIAN deben ser monitorizadas de manera estricta durante toda la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gestación (función hepática, lipasa y ácido láctico), más aún, cuando presenten sintomatología propia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la gestación de forma más acusada (nauseas, vómitos, malestar general...).</a:t>
            </a:r>
            <a:endParaRPr lang="es-A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Algunos de estos síntomas pueden manifestarse de forma semejante a algunos cuadros clínicos graves propios del embarazo, como el Síndrome de HELLP o la esteatosis hepática. 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491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Nevirapina y efavirenz cruzan la placenta. El efecto secundario más frecuente es el </a:t>
            </a:r>
            <a:r>
              <a:rPr lang="es-A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rash</a:t>
            </a: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(puede ocurrir hasta en el 17% de las pacientes que toman nevirapina).</a:t>
            </a: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efavirenz actualmente se clasifica como un medicamento aceptable para su uso durante el primer trimestre de la gestación.</a:t>
            </a: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ha reportado toxicidad hepática y </a:t>
            </a:r>
            <a:r>
              <a:rPr lang="es-A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rash</a:t>
            </a: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graves asociados con el uso de nevirapina durante la gestación; se presenta en pacientes con recuento de CD4 &gt; 250 </a:t>
            </a:r>
            <a:r>
              <a:rPr lang="es-A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celulas</a:t>
            </a: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s-A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</a:t>
            </a: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nevirapina no debe ser usada como medicamento de primera línea a menos que no haya otras opciones.</a:t>
            </a:r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31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0843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Siguen</a:t>
            </a:r>
            <a:r>
              <a:rPr lang="es-CO" baseline="0" dirty="0"/>
              <a:t> los inhibidores </a:t>
            </a:r>
            <a:r>
              <a:rPr lang="es-CO" baseline="0" dirty="0" err="1"/>
              <a:t>nucleosidos</a:t>
            </a:r>
            <a:r>
              <a:rPr lang="es-CO" baseline="0" dirty="0"/>
              <a:t> de la transcriptasa inversa y los no </a:t>
            </a:r>
            <a:r>
              <a:rPr lang="es-CO" baseline="0" dirty="0" err="1"/>
              <a:t>nucleosidos</a:t>
            </a:r>
            <a:endParaRPr lang="es-CO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actúan como sustratos competitivos Y no competitivos de la transcriptasa inversa,</a:t>
            </a:r>
            <a:r>
              <a:rPr lang="es-A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incorporan al DNA del VIH lo que conlleva la terminación prematura de la transcripción. 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1096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Hay cada vez mayor evidencia para el uso del </a:t>
            </a:r>
            <a:r>
              <a:rPr lang="es-A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Raltegravir</a:t>
            </a: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las pacientes que lo toman presentan una rápida caída de la carga viral. 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 administración en una toma diaria, bajo perfil de toxicidad e interacciones, además de contar con una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barrera genética alta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RALTEGRAVIR UNICO CON ACTIVIDAD HIV 1 Y 2</a:t>
            </a:r>
            <a:endParaRPr lang="es-CO" dirty="0"/>
          </a:p>
          <a:p>
            <a:endParaRPr lang="es-C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familia de fármaco habitualmente muy bien tolerado, con un excelente perfil metabólico y de tolerabilidad  digestiva. Las reacciones adversas observadas con más frecuencia durante el tratamiento fueron náuseas (15%), diarrea (16%) y cefalea (14%) (47).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33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067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¿Qué es el VIH?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C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Montagnier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virólogo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francés </a:t>
            </a:r>
            <a:r>
              <a:rPr lang="es-C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Decubrio</a:t>
            </a:r>
            <a:r>
              <a:rPr lang="es-C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s-CO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aislo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identificó por primera vez el VIH en Francia en 1983;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Caracterizado por</a:t>
            </a:r>
            <a:r>
              <a:rPr lang="es-C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tener 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componentes nucleares proteasas y enzimas</a:t>
            </a:r>
            <a:r>
              <a:rPr lang="es-C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como la transcriptasa inversa que le da la capacidad de </a:t>
            </a:r>
            <a:r>
              <a:rPr lang="es-CO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convertir 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ARN a ADN </a:t>
            </a:r>
            <a:r>
              <a:rPr lang="es-C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proviral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que se integra en el genoma de la célula infectada e induce daño progresivo al sistema inmune del huésped</a:t>
            </a:r>
            <a:r>
              <a:rPr lang="es-C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logrando </a:t>
            </a:r>
            <a:r>
              <a:rPr lang="es-CO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</a:t>
            </a:r>
            <a:r>
              <a:rPr lang="es-C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 replicación. </a:t>
            </a:r>
          </a:p>
          <a:p>
            <a:endParaRPr lang="es-C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Contienen 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 para tres proteínas estructurales básicas</a:t>
            </a:r>
            <a:r>
              <a:rPr lang="es-C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le dan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mayor variabilidad en las cepas del VIH </a:t>
            </a:r>
            <a:r>
              <a:rPr lang="es-C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constituyendo un problema para la creación de una vacuna.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1671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Siguen</a:t>
            </a:r>
            <a:r>
              <a:rPr lang="es-CO" baseline="0" dirty="0"/>
              <a:t> los inhibidores </a:t>
            </a:r>
            <a:r>
              <a:rPr lang="es-CO" baseline="0" dirty="0" err="1"/>
              <a:t>nucleosidos</a:t>
            </a:r>
            <a:r>
              <a:rPr lang="es-CO" baseline="0" dirty="0"/>
              <a:t> de la transcriptasa inversa y los no </a:t>
            </a:r>
            <a:r>
              <a:rPr lang="es-CO" baseline="0" dirty="0" err="1"/>
              <a:t>nucleosidos</a:t>
            </a:r>
            <a:endParaRPr lang="es-CO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actúan como sustratos competitivos Y no competitivos de la transcriptasa inversa,</a:t>
            </a:r>
            <a:r>
              <a:rPr lang="es-A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incorporan al DNA del VIH lo que conlleva la terminación prematura de la transcripción. 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34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2620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1</a:t>
            </a:r>
            <a:r>
              <a:rPr lang="es-CO" baseline="0" dirty="0"/>
              <a:t> línea de manejo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primeros IP tenían grandes inconvenientes debido a sus reacciones adversas, por lograr concentraciones plasmáticas adecuadas, altas dosis. Hasta q se descubrió el uso de bajas dosis de </a:t>
            </a:r>
            <a:r>
              <a:rPr lang="es-C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ritonavir</a:t>
            </a: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como </a:t>
            </a:r>
            <a:r>
              <a:rPr lang="es-C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booster</a:t>
            </a: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potenciador. </a:t>
            </a:r>
            <a:endParaRPr lang="es-CO" baseline="0" dirty="0"/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 característica importante de los IP potenciados es su elevada barrera genética para el desarrollo de resistencias, debiendo acumularse múltiples mutaciones para que el virus sea resistente</a:t>
            </a:r>
            <a:endParaRPr lang="es-CO" dirty="0"/>
          </a:p>
          <a:p>
            <a:endParaRPr lang="es-C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principales interacciones medicamentosas relacionadas con los IP ocurren como, en gran medida, como resultado de la inducción o inhibición del CIP3A4, </a:t>
            </a:r>
            <a:r>
              <a:rPr lang="es-CO" baseline="0" dirty="0"/>
              <a:t>** Fentanilo en analgesia epidural </a:t>
            </a: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Disminución eliminación 67% * </a:t>
            </a:r>
            <a:r>
              <a:rPr lang="es-CO" baseline="0" dirty="0" err="1"/>
              <a:t>Methergina</a:t>
            </a:r>
            <a:r>
              <a:rPr lang="es-CO" baseline="0" dirty="0"/>
              <a:t>: </a:t>
            </a: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Respuestas vasoconstrictoras exageradas en asocio con </a:t>
            </a:r>
            <a:r>
              <a:rPr lang="es-CO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</a:t>
            </a:r>
            <a:r>
              <a:rPr lang="es-CO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proteasa </a:t>
            </a:r>
            <a:endParaRPr lang="es-C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35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541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esto, es claro gracias a la siguiente evidencia	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38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2108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CO" dirty="0"/>
              <a:t>Estas pruebas pueden detectar mutaciones de resistencia farmacológica dentro del ADN del VIH </a:t>
            </a:r>
            <a:r>
              <a:rPr lang="es-CO" dirty="0" err="1"/>
              <a:t>proviral</a:t>
            </a:r>
            <a:r>
              <a:rPr lang="es-CO" dirty="0"/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realizar estos test de resistencia nos permite escoger regímenes antiretrovirales efectivos </a:t>
            </a:r>
          </a:p>
          <a:p>
            <a:pPr marL="171450" indent="-171450">
              <a:buFontTx/>
              <a:buChar char="-"/>
            </a:pPr>
            <a:r>
              <a:rPr lang="es-CO" dirty="0"/>
              <a:t>Esta prueba puede ser útil cuando se cambia el régimen antirretroviral de un paciente cuando la carga viral del VIH no es detectable y / o no hay resultados de resistencia disponibles previamente.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39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3303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Los regímenes de terapia antirretroviral incluyen una "columna vertebral" de Dos </a:t>
            </a:r>
            <a:r>
              <a:rPr lang="es-CO" dirty="0" err="1"/>
              <a:t>nucleósidos</a:t>
            </a:r>
            <a:r>
              <a:rPr lang="es-CO" dirty="0"/>
              <a:t> o nucleótidos inhibidores de la transcriptasa inversa (INTI) en combinación con un tercer antirretroviral, A menudo con un mecanismo de acción diferente.</a:t>
            </a:r>
          </a:p>
          <a:p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Debe escogerse un régimen de tratamiento que haya demostrado efectividad en la reducción de la transmisión vertical y que presente un menor potencial tóxico y teratógeno. </a:t>
            </a:r>
          </a:p>
          <a:p>
            <a:pPr marL="171450" indent="-171450">
              <a:buFontTx/>
              <a:buChar char="-"/>
            </a:pP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pautas más </a:t>
            </a:r>
            <a:r>
              <a:rPr lang="es-C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estandards</a:t>
            </a: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tratamiento incluyen el uso de 2 inhibidores de transcriptasa inversa análogos de </a:t>
            </a:r>
            <a:r>
              <a:rPr lang="es-C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nucleósido</a:t>
            </a:r>
            <a:r>
              <a:rPr lang="es-C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+ 1 Inhibidor de proteasa.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Los inhibidores no </a:t>
            </a:r>
            <a:r>
              <a:rPr lang="es-CO" dirty="0" err="1"/>
              <a:t>nucleosidos</a:t>
            </a:r>
            <a:r>
              <a:rPr lang="es-CO" dirty="0"/>
              <a:t> generan</a:t>
            </a:r>
            <a:r>
              <a:rPr lang="es-CO" baseline="0" dirty="0"/>
              <a:t> mayor riesgo de mutaciones… mayor resistencia. Por lo q los convierten en la ultima </a:t>
            </a:r>
            <a:r>
              <a:rPr lang="es-CO" baseline="0" dirty="0" err="1"/>
              <a:t>opcion</a:t>
            </a:r>
            <a:endParaRPr lang="es-CO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40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1337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Abc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ABACABIR</a:t>
            </a:r>
            <a:r>
              <a:rPr lang="es-CO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FTC: EMTRICITABINA                         TDF: TENOFOVIR</a:t>
            </a:r>
            <a:endParaRPr lang="es-C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Zidovudina-lamivudina (ZDV-3TC): a pesar de la amplia experiencia y su seguridad en el embarazo </a:t>
            </a:r>
            <a:b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 combinación es un agente alternativo debido a los efectos adversos asociados (por ejemplo, anemia , dolor de cabeza)  necesidad de dosificación dos veces al día.</a:t>
            </a:r>
            <a:b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●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Lopinavir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reforzado con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ritonavir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necesidad de una dosificación de dos veces al día durante el embarazo y los efectos adversos limitan su uso. sus efectos gastrointestinales pueden exacerbar las náuseas asociadas con el embarazo.</a:t>
            </a:r>
          </a:p>
          <a:p>
            <a:pPr fontAlgn="base"/>
            <a:endParaRPr lang="es-C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41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7909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charset="2"/>
              <a:buChar char="ü"/>
            </a:pPr>
            <a:r>
              <a:rPr lang="es-AR" sz="1800" dirty="0">
                <a:solidFill>
                  <a:schemeClr val="tx1"/>
                </a:solidFill>
                <a:latin typeface="Avenir Black"/>
                <a:cs typeface="Avenir Black"/>
              </a:rPr>
              <a:t>ABC no debe ser usado en pacientes con prueba positiva para HLA-B 5701 debido al riesgo de reacción de </a:t>
            </a:r>
            <a:endParaRPr lang="es-AR" sz="1800" b="1" i="0" kern="1200" dirty="0">
              <a:solidFill>
                <a:schemeClr val="tx1"/>
              </a:solidFill>
              <a:effectLst/>
              <a:latin typeface="Avenir Black"/>
              <a:ea typeface="+mn-ea"/>
              <a:cs typeface="+mn-cs"/>
            </a:endParaRPr>
          </a:p>
          <a:p>
            <a:pPr lvl="1">
              <a:buFont typeface="Wingdings" charset="2"/>
              <a:buChar char="ü"/>
            </a:pPr>
            <a:r>
              <a:rPr lang="es-AR" sz="1800" b="1" i="0" kern="1200" dirty="0">
                <a:solidFill>
                  <a:schemeClr val="tx1"/>
                </a:solidFill>
                <a:effectLst/>
                <a:latin typeface="Avenir Black"/>
                <a:ea typeface="+mn-ea"/>
                <a:cs typeface="+mn-cs"/>
              </a:rPr>
              <a:t> </a:t>
            </a:r>
            <a:r>
              <a:rPr lang="es-AR" sz="1800" dirty="0">
                <a:solidFill>
                  <a:schemeClr val="tx1"/>
                </a:solidFill>
                <a:latin typeface="Avenir Black"/>
                <a:cs typeface="Avenir Black"/>
              </a:rPr>
              <a:t> </a:t>
            </a:r>
            <a:r>
              <a:rPr lang="es-AR" sz="2400" dirty="0">
                <a:solidFill>
                  <a:schemeClr val="bg1"/>
                </a:solidFill>
                <a:latin typeface="Avenir Black"/>
                <a:cs typeface="Avenir Black"/>
              </a:rPr>
              <a:t>TDF/FTC: 300/200 mg </a:t>
            </a:r>
            <a:r>
              <a:rPr lang="es-AR" sz="2400" dirty="0" err="1">
                <a:solidFill>
                  <a:schemeClr val="bg1"/>
                </a:solidFill>
                <a:latin typeface="Avenir Black"/>
                <a:cs typeface="Avenir Black"/>
              </a:rPr>
              <a:t>ó</a:t>
            </a:r>
            <a:r>
              <a:rPr lang="es-AR" sz="2400" dirty="0">
                <a:solidFill>
                  <a:schemeClr val="bg1"/>
                </a:solidFill>
                <a:latin typeface="Avenir Black"/>
                <a:cs typeface="Avenir Black"/>
              </a:rPr>
              <a:t>   TDF (300 mg) con 3 TC (300 mg) </a:t>
            </a:r>
            <a:r>
              <a:rPr lang="es-AR" sz="2000" dirty="0">
                <a:solidFill>
                  <a:schemeClr val="bg1"/>
                </a:solidFill>
                <a:latin typeface="Avenir Black"/>
                <a:cs typeface="Avenir Black"/>
              </a:rPr>
              <a:t>Tomado en 1 </a:t>
            </a:r>
            <a:r>
              <a:rPr lang="es-AR" sz="2000" dirty="0" err="1">
                <a:solidFill>
                  <a:schemeClr val="bg1"/>
                </a:solidFill>
                <a:latin typeface="Avenir Black"/>
                <a:cs typeface="Avenir Black"/>
              </a:rPr>
              <a:t>sóla</a:t>
            </a:r>
            <a:r>
              <a:rPr lang="es-AR" sz="2000" dirty="0">
                <a:solidFill>
                  <a:schemeClr val="bg1"/>
                </a:solidFill>
                <a:latin typeface="Avenir Black"/>
                <a:cs typeface="Avenir Black"/>
              </a:rPr>
              <a:t> dosis al día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 combinación es preferida en mujeres con coinfección por el virus de la hepatitis B.</a:t>
            </a:r>
            <a:b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TDF debe utilizarse con precaución en el contexto de insuficiencia renal debido a su asociación con toxicidad renal.</a:t>
            </a:r>
          </a:p>
          <a:p>
            <a:pPr lvl="1">
              <a:buFont typeface="Wingdings" charset="2"/>
              <a:buChar char="ü"/>
            </a:pPr>
            <a:endParaRPr lang="es-C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ha habido suficiente experiencia clínica durante el embarazo con tenofovir-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alafenamida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una formulación de tenofovir que ha mejorado la seguridad renal y ósea en comparación con el TDF, para recomendar su inicio de rutina.</a:t>
            </a:r>
            <a:b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s-C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indent="-342900">
              <a:buFont typeface="Arial"/>
              <a:buChar char="•"/>
            </a:pP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inhibidores de proteasa: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Atazanavir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potenciado con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ritonavir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esta combinación se administra una vez al día. Dados los cambios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farmacocinéticos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durante el embarazo, puede justificarse un aumento de la dosis durante el segundo y tercer trimestres no deben usarse en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pciaentes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requieran inhibidores de la bomba de protones. </a:t>
            </a:r>
            <a:r>
              <a:rPr lang="es-AR" sz="2000" dirty="0">
                <a:latin typeface="Avenir Black"/>
                <a:cs typeface="Avenir Black"/>
              </a:rPr>
              <a:t>ATV/r : 300 mg ATV con 100 mg RTV  </a:t>
            </a:r>
            <a:r>
              <a:rPr lang="es-AR" dirty="0">
                <a:latin typeface="Avenir Black"/>
                <a:cs typeface="Avenir Black"/>
              </a:rPr>
              <a:t>Puede producir hiperbilirrubinemia materna sin hiperbilirrubinemia neonatal o </a:t>
            </a:r>
            <a:r>
              <a:rPr lang="es-AR" dirty="0" err="1">
                <a:latin typeface="Avenir Black"/>
                <a:cs typeface="Avenir Black"/>
              </a:rPr>
              <a:t>kernicterus</a:t>
            </a:r>
            <a:r>
              <a:rPr lang="es-AR" dirty="0">
                <a:latin typeface="Avenir Black"/>
                <a:cs typeface="Avenir Black"/>
              </a:rPr>
              <a:t> clínicamente significativos  Se recomienda vigilar las bilirrubinas en el neonato</a:t>
            </a:r>
          </a:p>
          <a:p>
            <a:pPr lvl="1">
              <a:buFont typeface="Wingdings" charset="2"/>
              <a:buChar char="ü"/>
            </a:pPr>
            <a:endParaRPr lang="es-C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●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Darunavir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reforzado con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ritonavir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esta combinación se administra como 600 mg de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darunavir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más 100 mg de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ritonavir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cada uno dos veces al día durante el embarazo.</a:t>
            </a:r>
            <a:b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estudios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farmacocinéticos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 informó una reducción del 17 al 33 por ciento en la concentración plasmática de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darunavir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durante el tercer trimestre en comparación con el posparto; Se está investigando si la dosis debe aumentarse durante el embarazo.</a:t>
            </a:r>
            <a:b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s-C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uso de inhibidores de la proteasa durante el embarazo no se ha asociado claramente con la diabetes gestacional. Sin embargo, algunos expertos consideran que la exposición a los inhibidores de la proteasa es un factor de riesgo para la intolerancia a la glucosa y, por lo tanto, la detección en mujeres con un régimen que contiene inhibidores de la proteasa. </a:t>
            </a:r>
            <a:b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s-C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inhibidores de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integrasa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Raltegravir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</a:t>
            </a:r>
            <a:r>
              <a:rPr lang="es-AR" dirty="0">
                <a:solidFill>
                  <a:schemeClr val="tx1"/>
                </a:solidFill>
                <a:latin typeface="Avenir Black"/>
                <a:cs typeface="Avenir Black"/>
              </a:rPr>
              <a:t>RAL :  400 mg Tomado 2 veces al día Reduce rápidamente la carga viral ( uso potencial en mujeres que inician la TAR de manera tardía ) Es útil cuando las interacciones medicamentosas con IP son una preocupación</a:t>
            </a:r>
          </a:p>
          <a:p>
            <a:pPr fontAlgn="base"/>
            <a:endParaRPr lang="es-C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●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Dolutegravir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(solo para el inicio durante el segundo y tercer trimestres):  se administra una vez al día y generalmente es bien tolerado;  posible aumento en el riesgo de defectos del tubo neural con el uso del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dolutegravir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materno en el momento de la concepción</a:t>
            </a:r>
          </a:p>
          <a:p>
            <a:pPr fontAlgn="base"/>
            <a:endParaRPr lang="es-C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● Efavirenz:  una vez al día   Las desventajas de este agente incluyen un riesgo de exacerbación de trastornos de salud mental y síntomas del sistema nervioso central. </a:t>
            </a:r>
            <a:b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 ser un agente útil para las mujeres que desean un régimen de una vez al día y no pueden tomar un inhibidor de la proteasa.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42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2489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charset="2"/>
              <a:buChar char="ü"/>
            </a:pPr>
            <a:r>
              <a:rPr lang="es-AR" sz="1800" dirty="0">
                <a:solidFill>
                  <a:schemeClr val="tx1"/>
                </a:solidFill>
                <a:latin typeface="Avenir Black"/>
                <a:cs typeface="Avenir Black"/>
              </a:rPr>
              <a:t>ABC no debe ser usado en pacientes con prueba positiva para HLA-B 5701 debido al riesgo de reacción de </a:t>
            </a:r>
            <a:endParaRPr lang="es-AR" sz="1800" b="1" i="0" kern="1200" dirty="0">
              <a:solidFill>
                <a:schemeClr val="tx1"/>
              </a:solidFill>
              <a:effectLst/>
              <a:latin typeface="Avenir Black"/>
              <a:ea typeface="+mn-ea"/>
              <a:cs typeface="+mn-cs"/>
            </a:endParaRPr>
          </a:p>
          <a:p>
            <a:pPr lvl="1">
              <a:buFont typeface="Wingdings" charset="2"/>
              <a:buChar char="ü"/>
            </a:pPr>
            <a:r>
              <a:rPr lang="es-AR" sz="1800" b="1" i="0" kern="1200" dirty="0">
                <a:solidFill>
                  <a:schemeClr val="tx1"/>
                </a:solidFill>
                <a:effectLst/>
                <a:latin typeface="Avenir Black"/>
                <a:ea typeface="+mn-ea"/>
                <a:cs typeface="+mn-cs"/>
              </a:rPr>
              <a:t> </a:t>
            </a:r>
            <a:r>
              <a:rPr lang="es-AR" sz="1800" dirty="0">
                <a:solidFill>
                  <a:schemeClr val="tx1"/>
                </a:solidFill>
                <a:latin typeface="Avenir Black"/>
                <a:cs typeface="Avenir Black"/>
              </a:rPr>
              <a:t> </a:t>
            </a:r>
            <a:r>
              <a:rPr lang="es-AR" sz="2400" dirty="0">
                <a:solidFill>
                  <a:schemeClr val="bg1"/>
                </a:solidFill>
                <a:latin typeface="Avenir Black"/>
                <a:cs typeface="Avenir Black"/>
              </a:rPr>
              <a:t>TDF/FTC: 300/200 mg </a:t>
            </a:r>
            <a:r>
              <a:rPr lang="es-AR" sz="2400" dirty="0" err="1">
                <a:solidFill>
                  <a:schemeClr val="bg1"/>
                </a:solidFill>
                <a:latin typeface="Avenir Black"/>
                <a:cs typeface="Avenir Black"/>
              </a:rPr>
              <a:t>ó</a:t>
            </a:r>
            <a:r>
              <a:rPr lang="es-AR" sz="2400" dirty="0">
                <a:solidFill>
                  <a:schemeClr val="bg1"/>
                </a:solidFill>
                <a:latin typeface="Avenir Black"/>
                <a:cs typeface="Avenir Black"/>
              </a:rPr>
              <a:t>   TDF (300 mg) con 3 TC (300 mg) </a:t>
            </a:r>
            <a:r>
              <a:rPr lang="es-AR" sz="2000" dirty="0">
                <a:solidFill>
                  <a:schemeClr val="bg1"/>
                </a:solidFill>
                <a:latin typeface="Avenir Black"/>
                <a:cs typeface="Avenir Black"/>
              </a:rPr>
              <a:t>Tomado en 1 </a:t>
            </a:r>
            <a:r>
              <a:rPr lang="es-AR" sz="2000" dirty="0" err="1">
                <a:solidFill>
                  <a:schemeClr val="bg1"/>
                </a:solidFill>
                <a:latin typeface="Avenir Black"/>
                <a:cs typeface="Avenir Black"/>
              </a:rPr>
              <a:t>sóla</a:t>
            </a:r>
            <a:r>
              <a:rPr lang="es-AR" sz="2000" dirty="0">
                <a:solidFill>
                  <a:schemeClr val="bg1"/>
                </a:solidFill>
                <a:latin typeface="Avenir Black"/>
                <a:cs typeface="Avenir Black"/>
              </a:rPr>
              <a:t> dosis al día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 combinación es preferida en mujeres con coinfección por el virus de la hepatitis B.</a:t>
            </a:r>
            <a:b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TDF debe utilizarse con precaución en el contexto de insuficiencia renal debido a su asociación con toxicidad renal.</a:t>
            </a:r>
          </a:p>
          <a:p>
            <a:pPr lvl="1">
              <a:buFont typeface="Wingdings" charset="2"/>
              <a:buChar char="ü"/>
            </a:pPr>
            <a:endParaRPr lang="es-C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ha habido suficiente experiencia clínica durante el embarazo con tenofovir-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alafenamida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una formulación de tenofovir que ha mejorado la seguridad renal y ósea en comparación con el TDF, para recomendar su inicio de rutina.</a:t>
            </a:r>
            <a:b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s-C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indent="-342900">
              <a:buFont typeface="Arial"/>
              <a:buChar char="•"/>
            </a:pP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inhibidores de proteasa: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Atazanavir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potenciado con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ritonavir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esta combinación se administra una vez al día. Dados los cambios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farmacocinéticos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durante el embarazo, puede justificarse un aumento de la dosis durante el segundo y tercer trimestres no deben usarse en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pciaentes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requieran inhibidores de la bomba de protones. </a:t>
            </a:r>
            <a:r>
              <a:rPr lang="es-AR" sz="2000" dirty="0">
                <a:latin typeface="Avenir Black"/>
                <a:cs typeface="Avenir Black"/>
              </a:rPr>
              <a:t>ATV/r : 300 mg ATV con 100 mg RTV  </a:t>
            </a:r>
            <a:r>
              <a:rPr lang="es-AR" dirty="0">
                <a:latin typeface="Avenir Black"/>
                <a:cs typeface="Avenir Black"/>
              </a:rPr>
              <a:t>Puede producir hiperbilirrubinemia materna sin hiperbilirrubinemia neonatal o </a:t>
            </a:r>
            <a:r>
              <a:rPr lang="es-AR" dirty="0" err="1">
                <a:latin typeface="Avenir Black"/>
                <a:cs typeface="Avenir Black"/>
              </a:rPr>
              <a:t>kernicterus</a:t>
            </a:r>
            <a:r>
              <a:rPr lang="es-AR" dirty="0">
                <a:latin typeface="Avenir Black"/>
                <a:cs typeface="Avenir Black"/>
              </a:rPr>
              <a:t> clínicamente significativos  Se recomienda vigilar las bilirrubinas en el neonato</a:t>
            </a:r>
          </a:p>
          <a:p>
            <a:pPr lvl="1">
              <a:buFont typeface="Wingdings" charset="2"/>
              <a:buChar char="ü"/>
            </a:pPr>
            <a:endParaRPr lang="es-C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●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Darunavir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reforzado con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ritonavir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esta combinación se administra como 600 mg de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darunavir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más 100 mg de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ritonavir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cada uno dos veces al día durante el embarazo.</a:t>
            </a:r>
            <a:b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estudios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farmacocinéticos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 informó una reducción del 17 al 33 por ciento en la concentración plasmática de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darunavir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durante el tercer trimestre en comparación con el posparto; Se está investigando si la dosis debe aumentarse durante el embarazo.</a:t>
            </a:r>
            <a:b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s-C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uso de inhibidores de la proteasa durante el embarazo no se ha asociado claramente con la diabetes gestacional. Sin embargo, algunos expertos consideran que la exposición a los inhibidores de la proteasa es un factor de riesgo para la intolerancia a la glucosa y, por lo tanto, la detección en mujeres con un régimen que contiene inhibidores de la proteasa. </a:t>
            </a:r>
            <a:b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s-C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inhibidores de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integrasa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Raltegravir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</a:t>
            </a:r>
            <a:r>
              <a:rPr lang="es-AR" dirty="0">
                <a:solidFill>
                  <a:schemeClr val="tx1"/>
                </a:solidFill>
                <a:latin typeface="Avenir Black"/>
                <a:cs typeface="Avenir Black"/>
              </a:rPr>
              <a:t>RAL :  400 mg Tomado 2 veces al día Reduce rápidamente la carga viral ( uso potencial en mujeres que inician la TAR de manera tardía ) Es útil cuando las interacciones medicamentosas con IP son una preocupación</a:t>
            </a:r>
          </a:p>
          <a:p>
            <a:pPr fontAlgn="base"/>
            <a:endParaRPr lang="es-C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●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Dolutegravir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(solo para el inicio durante el segundo y tercer trimestres):  se administra una vez al día y generalmente es bien tolerado;  posible aumento en el riesgo de defectos del tubo neural con el uso del </a:t>
            </a:r>
            <a:r>
              <a:rPr lang="es-C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dolutegravir</a:t>
            </a: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materno en el momento de la concepción</a:t>
            </a:r>
          </a:p>
          <a:p>
            <a:pPr fontAlgn="base"/>
            <a:endParaRPr lang="es-C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● Efavirenz:  una vez al día   Las desventajas de este agente incluyen un riesgo de exacerbación de trastornos de salud mental y síntomas del sistema nervioso central. </a:t>
            </a:r>
            <a:b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C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 ser un agente útil para las mujeres que desean un régimen de una vez al día y no pueden tomar un inhibidor de la proteasa.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43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37772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Estavudina</a:t>
            </a:r>
            <a:r>
              <a:rPr lang="es-CO" dirty="0"/>
              <a:t>* (d4T)</a:t>
            </a:r>
          </a:p>
          <a:p>
            <a:r>
              <a:rPr lang="es-CO" dirty="0" err="1"/>
              <a:t>Didanosina</a:t>
            </a:r>
            <a:r>
              <a:rPr lang="es-CO" dirty="0"/>
              <a:t> Tabletas (</a:t>
            </a:r>
            <a:r>
              <a:rPr lang="es-CO" dirty="0" err="1"/>
              <a:t>ddI</a:t>
            </a:r>
            <a:r>
              <a:rPr lang="es-CO" dirty="0"/>
              <a:t>) </a:t>
            </a:r>
          </a:p>
          <a:p>
            <a:r>
              <a:rPr lang="es-CO" dirty="0"/>
              <a:t>AZT ZIDOVUDINA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44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58104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Los niveles de ARN del VIH en plasma de las mujeres embarazadas con VIH deben ser monitoreados en la visita prenatal inicial (AI); 2 a 4 semanas después de iniciar cambiantes; mensualmente hasta que los niveles de ARN son indetectables (BIII); y luego al menos cada 3 meses durante embarazo (BIII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46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180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Ciclo vital del virus: </a:t>
            </a:r>
          </a:p>
          <a:p>
            <a:pPr marL="0" indent="0">
              <a:buNone/>
            </a:pPr>
            <a:endParaRPr lang="es-C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1.</a:t>
            </a:r>
            <a:r>
              <a:rPr lang="es-CO" baseline="0" dirty="0"/>
              <a:t> ENTRADA: Caracterizado por la unión y la fusión en donde e</a:t>
            </a: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 virus infecta a todas las células que expresen el </a:t>
            </a:r>
            <a:r>
              <a:rPr lang="es-A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antígeno CD4 y correceptor</a:t>
            </a:r>
            <a:r>
              <a:rPr lang="es-AR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CCR5 CXCR4. </a:t>
            </a:r>
            <a:r>
              <a:rPr lang="es-A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vez que el virus penetra en una célula, se multiplica y provoca que la célula se fusione o se muera. </a:t>
            </a:r>
            <a:endParaRPr lang="es-CO" dirty="0"/>
          </a:p>
          <a:p>
            <a:pPr marL="228600" indent="-228600">
              <a:buAutoNum type="arabicPeriod"/>
            </a:pPr>
            <a:r>
              <a:rPr lang="es-CO" dirty="0"/>
              <a:t>Después de la fusión y </a:t>
            </a:r>
            <a:r>
              <a:rPr lang="es-CO" b="1" dirty="0"/>
              <a:t>Sin su envoltura</a:t>
            </a:r>
            <a:r>
              <a:rPr lang="es-CO" b="1" baseline="0" dirty="0"/>
              <a:t>, </a:t>
            </a:r>
            <a:r>
              <a:rPr lang="es-CO" dirty="0"/>
              <a:t>el ARN viral se transcribe a la inversa en el </a:t>
            </a:r>
            <a:r>
              <a:rPr lang="es-CO" dirty="0" err="1"/>
              <a:t>Adn</a:t>
            </a:r>
            <a:r>
              <a:rPr lang="es-CO" dirty="0"/>
              <a:t>. </a:t>
            </a:r>
          </a:p>
          <a:p>
            <a:pPr marL="228600" indent="-228600">
              <a:buAutoNum type="arabicPeriod"/>
            </a:pPr>
            <a:r>
              <a:rPr lang="es-CO" dirty="0"/>
              <a:t>El complejo de </a:t>
            </a:r>
            <a:r>
              <a:rPr lang="es-CO" dirty="0" err="1"/>
              <a:t>preintegración</a:t>
            </a:r>
            <a:r>
              <a:rPr lang="es-CO" dirty="0"/>
              <a:t> es importado</a:t>
            </a:r>
            <a:r>
              <a:rPr lang="es-CO" baseline="0" dirty="0"/>
              <a:t> </a:t>
            </a:r>
            <a:r>
              <a:rPr lang="es-CO" dirty="0"/>
              <a:t>en el núcleo, y el ADN viral se integra en el genoma del huésped </a:t>
            </a:r>
          </a:p>
          <a:p>
            <a:pPr marL="228600" indent="-228600">
              <a:buAutoNum type="arabicPeriod"/>
            </a:pPr>
            <a:r>
              <a:rPr lang="es-CO" dirty="0"/>
              <a:t>El</a:t>
            </a:r>
            <a:r>
              <a:rPr lang="es-CO" baseline="0" dirty="0"/>
              <a:t> </a:t>
            </a:r>
            <a:r>
              <a:rPr lang="es-CO" dirty="0"/>
              <a:t>ADN del VIH Se transcribe a los ARNm virales  por medio de enzimas del huésped, </a:t>
            </a:r>
            <a:endParaRPr lang="es-CO" b="1" dirty="0"/>
          </a:p>
          <a:p>
            <a:pPr marL="228600" indent="-228600">
              <a:buAutoNum type="arabicPeriod"/>
            </a:pPr>
            <a:r>
              <a:rPr lang="es-CO" dirty="0"/>
              <a:t>Estos ARNm luego se exportan al citoplasma donde se produce la traducción </a:t>
            </a:r>
            <a:endParaRPr lang="es-CO" b="1" dirty="0"/>
          </a:p>
          <a:p>
            <a:pPr marL="228600" indent="-228600">
              <a:buAutoNum type="arabicPeriod"/>
            </a:pPr>
            <a:r>
              <a:rPr lang="es-CO" dirty="0"/>
              <a:t> Para hacer proteínas virales y eventualmente madurar </a:t>
            </a:r>
            <a:r>
              <a:rPr lang="es-CO" dirty="0" err="1"/>
              <a:t>viriones</a:t>
            </a:r>
            <a:r>
              <a:rPr lang="es-CO" dirty="0"/>
              <a:t> </a:t>
            </a:r>
            <a:endParaRPr lang="es-CO" b="1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02678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• El recuento de linfocitos T CD4 (CD4) debe controlarse en la visita prenatal inicial (AI).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48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13976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La cesárea electiva (CS) es un método comprobado para previene la transmisión de madre a hijo pero ya no se recomienda para mujeres con terapia antirretroviral que resulta en un bajo nivel viral carga (VL): &lt;400 copias / ml en francés y &lt;1000 copias / ml en EE. UU.</a:t>
            </a:r>
          </a:p>
          <a:p>
            <a:r>
              <a:rPr lang="es-CO" dirty="0"/>
              <a:t>DISPOSITIVOS QUE PROCESAN </a:t>
            </a:r>
          </a:p>
          <a:p>
            <a:endParaRPr lang="es-CO" dirty="0"/>
          </a:p>
          <a:p>
            <a:r>
              <a:rPr lang="es-CO" dirty="0"/>
              <a:t>Nuestros hallazgos sugieren que las mujeres infectadas por el VIH que reciben tratamiento antirretroviral con bajo VL pueden optar con seguridad por el parto vaginal en el</a:t>
            </a:r>
          </a:p>
          <a:p>
            <a:r>
              <a:rPr lang="es-CO" dirty="0"/>
              <a:t>Ausencia de factores de riesgo obstétricos.</a:t>
            </a:r>
          </a:p>
          <a:p>
            <a:endParaRPr lang="es-CO" dirty="0"/>
          </a:p>
          <a:p>
            <a:pPr algn="l"/>
            <a:r>
              <a:rPr lang="es-CO" sz="1200" noProof="0" dirty="0">
                <a:solidFill>
                  <a:schemeClr val="tx1"/>
                </a:solidFill>
              </a:rPr>
              <a:t>La implementación</a:t>
            </a:r>
            <a:r>
              <a:rPr lang="es-CO" sz="1200" baseline="0" noProof="0" dirty="0">
                <a:solidFill>
                  <a:schemeClr val="tx1"/>
                </a:solidFill>
              </a:rPr>
              <a:t> de </a:t>
            </a:r>
            <a:r>
              <a:rPr lang="es-CO" sz="1200" baseline="0" noProof="0" dirty="0" err="1">
                <a:solidFill>
                  <a:schemeClr val="tx1"/>
                </a:solidFill>
              </a:rPr>
              <a:t>cesarea</a:t>
            </a:r>
            <a:r>
              <a:rPr lang="es-CO" sz="1200" baseline="0" noProof="0" dirty="0">
                <a:solidFill>
                  <a:schemeClr val="tx1"/>
                </a:solidFill>
              </a:rPr>
              <a:t> electiva en las pacientes con VIH se ha comprobado que es una medida que resulta en una </a:t>
            </a:r>
            <a:r>
              <a:rPr lang="es-CO" sz="1200" baseline="0" noProof="0" dirty="0" err="1">
                <a:solidFill>
                  <a:schemeClr val="tx1"/>
                </a:solidFill>
              </a:rPr>
              <a:t>disminuición</a:t>
            </a:r>
            <a:r>
              <a:rPr lang="es-CO" sz="1200" baseline="0" noProof="0" dirty="0">
                <a:solidFill>
                  <a:schemeClr val="tx1"/>
                </a:solidFill>
              </a:rPr>
              <a:t> en la TMI del VIH. Sin embargo con la era y el inicio de TRA altamente efectiva, la carga viral en mucha de las pacientes es muy baja o inclusive indetectable, por lo que se ha demostrado que no todas las pacientes son candidatas a </a:t>
            </a:r>
            <a:r>
              <a:rPr lang="es-CO" sz="1200" baseline="0" noProof="0" dirty="0" err="1">
                <a:solidFill>
                  <a:schemeClr val="tx1"/>
                </a:solidFill>
              </a:rPr>
              <a:t>cesarea</a:t>
            </a:r>
            <a:r>
              <a:rPr lang="es-CO" sz="1200" baseline="0" noProof="0" dirty="0">
                <a:solidFill>
                  <a:schemeClr val="tx1"/>
                </a:solidFill>
              </a:rPr>
              <a:t>. Y mas aun cuando se ha encontrado en varios estudios un incremento en la morbilidad asociado a la </a:t>
            </a:r>
            <a:r>
              <a:rPr lang="es-CO" sz="1200" baseline="0" noProof="0" dirty="0" err="1">
                <a:solidFill>
                  <a:schemeClr val="tx1"/>
                </a:solidFill>
              </a:rPr>
              <a:t>Cesarea</a:t>
            </a:r>
            <a:r>
              <a:rPr lang="es-CO" sz="1200" baseline="0" noProof="0" dirty="0">
                <a:solidFill>
                  <a:schemeClr val="tx1"/>
                </a:solidFill>
              </a:rPr>
              <a:t>  que es mayor  en pacientes con VIH cuando se comparo con la </a:t>
            </a:r>
            <a:r>
              <a:rPr lang="es-CO" sz="1200" baseline="0" noProof="0" dirty="0" err="1">
                <a:solidFill>
                  <a:schemeClr val="tx1"/>
                </a:solidFill>
              </a:rPr>
              <a:t>poblacion</a:t>
            </a:r>
            <a:r>
              <a:rPr lang="es-CO" sz="1200" baseline="0" noProof="0" dirty="0">
                <a:solidFill>
                  <a:schemeClr val="tx1"/>
                </a:solidFill>
              </a:rPr>
              <a:t> general.</a:t>
            </a:r>
          </a:p>
          <a:p>
            <a:pPr algn="l"/>
            <a:r>
              <a:rPr lang="es-CO" sz="1200" baseline="0" noProof="0" dirty="0">
                <a:solidFill>
                  <a:schemeClr val="tx1"/>
                </a:solidFill>
              </a:rPr>
              <a:t>Ningún estudio ha logrado determinar un umbral donde no se de TMI. Y POR LO TANTO QUE  determine cuando es innecesaria la CE por EL BENEFICIO EN LA PREVENCION DEL 100% en la TMI ya que en diferentes estudios ya que se ha visto que aun en las pacientes con carga </a:t>
            </a:r>
            <a:r>
              <a:rPr lang="es-CO" sz="1200" baseline="0" noProof="0" dirty="0" err="1">
                <a:solidFill>
                  <a:schemeClr val="tx1"/>
                </a:solidFill>
              </a:rPr>
              <a:t>vral</a:t>
            </a:r>
            <a:r>
              <a:rPr lang="es-CO" sz="1200" baseline="0" noProof="0" dirty="0">
                <a:solidFill>
                  <a:schemeClr val="tx1"/>
                </a:solidFill>
              </a:rPr>
              <a:t> indetectable, existe un riesgo en la TMI del VIH. </a:t>
            </a:r>
          </a:p>
          <a:p>
            <a:pPr algn="l"/>
            <a:endParaRPr lang="es-CO" sz="1200" baseline="0" noProof="0" dirty="0">
              <a:solidFill>
                <a:schemeClr val="tx1"/>
              </a:solidFill>
            </a:endParaRPr>
          </a:p>
          <a:p>
            <a:r>
              <a:rPr lang="es-CO" sz="1200" dirty="0"/>
              <a:t>Individualizar casos: Programados para </a:t>
            </a:r>
            <a:r>
              <a:rPr lang="es-CO" sz="1200" dirty="0" err="1"/>
              <a:t>cesarea</a:t>
            </a:r>
            <a:r>
              <a:rPr lang="es-CO" sz="1200" dirty="0"/>
              <a:t> electiva  que iniciaron trabajo de parto o presentaron ruptura espontanea de membranas. </a:t>
            </a:r>
          </a:p>
          <a:p>
            <a:r>
              <a:rPr lang="es-CO" sz="1200" dirty="0"/>
              <a:t>(No hay evidencia suficiente para determinar beneficio de </a:t>
            </a:r>
            <a:r>
              <a:rPr lang="es-CO" sz="1200" dirty="0" err="1"/>
              <a:t>cesarea</a:t>
            </a:r>
            <a:r>
              <a:rPr lang="es-CO" sz="1200" dirty="0"/>
              <a:t> (emergencia)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49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98870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noProof="0" dirty="0" err="1">
                <a:solidFill>
                  <a:schemeClr val="tx1"/>
                </a:solidFill>
              </a:rPr>
              <a:t>Cesarea</a:t>
            </a:r>
            <a:r>
              <a:rPr lang="es-CO" sz="1200" noProof="0" dirty="0">
                <a:solidFill>
                  <a:schemeClr val="tx1"/>
                </a:solidFill>
              </a:rPr>
              <a:t> electiva</a:t>
            </a:r>
            <a:r>
              <a:rPr lang="es-CO" sz="1200" baseline="0" noProof="0" dirty="0">
                <a:solidFill>
                  <a:schemeClr val="tx1"/>
                </a:solidFill>
              </a:rPr>
              <a:t>: Se debe iniciar zidovudina IV 3h antes por farmacocinética. En varios estudios se ha encontrado que es el tiempo que se demora lograr niveles adecuados de ZDV en el  </a:t>
            </a:r>
            <a:r>
              <a:rPr lang="es-CO" sz="1200" baseline="0" noProof="0" dirty="0" err="1">
                <a:solidFill>
                  <a:schemeClr val="tx1"/>
                </a:solidFill>
              </a:rPr>
              <a:t>cordon</a:t>
            </a:r>
            <a:r>
              <a:rPr lang="es-CO" sz="1200" baseline="0" noProof="0" dirty="0">
                <a:solidFill>
                  <a:schemeClr val="tx1"/>
                </a:solidFill>
              </a:rPr>
              <a:t> umbilical.  </a:t>
            </a:r>
            <a:endParaRPr lang="es-CO" sz="1200" noProof="0" dirty="0">
              <a:solidFill>
                <a:schemeClr val="tx1"/>
              </a:solidFill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51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08945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Monitoreo invasivo</a:t>
            </a:r>
            <a:endParaRPr lang="en-US" sz="1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1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Ruptura Artificial de Membrana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1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Episiotomía </a:t>
            </a:r>
            <a:endParaRPr lang="en-US" sz="1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1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/>
                </a:solidFill>
              </a:rPr>
              <a:t>Parto instrumentado </a:t>
            </a:r>
          </a:p>
          <a:p>
            <a:endParaRPr lang="es-ES_trad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generally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avoided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transmission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unless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obstetric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indications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lvl="1"/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Artificial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rupture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membranes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(BIII) </a:t>
            </a:r>
            <a:endParaRPr lang="es-ES_trad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Routine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 of fetal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scalp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electrodes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fetal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monitoring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(BIII) </a:t>
            </a:r>
            <a:endParaRPr lang="es-ES_trad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Operative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delivery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forceps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vacuum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extractor and/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episiotomy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(BIII) </a:t>
            </a:r>
            <a:endParaRPr lang="es-ES_trad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antiretroviral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regimen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woman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receiving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consideration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treating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excessive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postpartum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bleeding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resulting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uterine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atony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lvl="1"/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receiving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cytochrome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P450 (CYP) 3A4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enzyme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inhibitor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protease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inhibitor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methergine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postpartum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hemorrhage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pharmacologic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outweighs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methergine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administered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lowest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shortest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(BIII)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1"/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women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receiving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CYP3A4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enzyme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inducer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nevirapine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efavirenz,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etravirine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uterotonic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agents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needed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methergine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inadequate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(BIII)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52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178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Entonces según esto, cual es el impacto q tiene la </a:t>
            </a:r>
            <a:r>
              <a:rPr lang="es-CO" dirty="0" err="1"/>
              <a:t>patologia</a:t>
            </a:r>
            <a:r>
              <a:rPr lang="es-CO" dirty="0"/>
              <a:t> a nivel mundial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4934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Es por esto q la </a:t>
            </a:r>
            <a:r>
              <a:rPr lang="es-CO" dirty="0" err="1"/>
              <a:t>onu</a:t>
            </a:r>
            <a:r>
              <a:rPr lang="es-CO" dirty="0"/>
              <a:t>, tiene como objetivo para poner fin a la epidemia para el 2020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433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En general se conoce Para el 2017</a:t>
            </a:r>
            <a:r>
              <a:rPr lang="es-CO" baseline="0" dirty="0"/>
              <a:t> </a:t>
            </a:r>
            <a:r>
              <a:rPr lang="es-CO" dirty="0"/>
              <a:t>La tasa de </a:t>
            </a:r>
            <a:r>
              <a:rPr lang="es-CO" dirty="0" err="1"/>
              <a:t>vih</a:t>
            </a:r>
            <a:r>
              <a:rPr lang="es-CO" dirty="0"/>
              <a:t> en Antioquia es de 32,3%, 5 puntos por encima de la tasa nacional.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8793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0490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 de transmisión aumenta un 2% por cada hora de membranas rotas, tanto para VIH como para VHC.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1753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conoce que aproximadamente el 15-40% de los recién nacidos adquirirán la infección</a:t>
            </a:r>
            <a:r>
              <a:rPr lang="es-AR" sz="1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no se implementan estrategias para esto. Y lo que se busca es lograr realizar. Y si se realiza el manejo protocolizado completo se logra una tasa de TMI&lt;1% </a:t>
            </a:r>
            <a:endParaRPr lang="es-CO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1400" dirty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es-CO" dirty="0">
                <a:solidFill>
                  <a:srgbClr val="000000"/>
                </a:solidFill>
                <a:latin typeface="Wingdings" panose="05000000000000000000" pitchFamily="2" charset="2"/>
              </a:rPr>
              <a:t> </a:t>
            </a:r>
            <a:r>
              <a:rPr lang="es-CO" b="1" dirty="0">
                <a:solidFill>
                  <a:srgbClr val="000000"/>
                </a:solidFill>
                <a:latin typeface="Century Gothic" panose="020B0502020202020204" pitchFamily="34" charset="0"/>
              </a:rPr>
              <a:t>Tratamiento antirretroviral en el anteparto</a:t>
            </a:r>
            <a:r>
              <a:rPr lang="es-CO" dirty="0">
                <a:solidFill>
                  <a:srgbClr val="000000"/>
                </a:solidFill>
                <a:latin typeface="Century Gothic" panose="020B0502020202020204" pitchFamily="34" charset="0"/>
              </a:rPr>
              <a:t>.  </a:t>
            </a:r>
            <a:r>
              <a:rPr lang="es-CO" dirty="0">
                <a:solidFill>
                  <a:srgbClr val="000000"/>
                </a:solidFill>
                <a:latin typeface="Wingdings" panose="05000000000000000000" pitchFamily="2" charset="2"/>
              </a:rPr>
              <a:t> </a:t>
            </a:r>
            <a:r>
              <a:rPr lang="es-CO" b="1" dirty="0">
                <a:solidFill>
                  <a:srgbClr val="000000"/>
                </a:solidFill>
                <a:latin typeface="Century Gothic" panose="020B0502020202020204" pitchFamily="34" charset="0"/>
              </a:rPr>
              <a:t>Profilaxis antirretroviral en el intraparto</a:t>
            </a:r>
            <a:r>
              <a:rPr lang="es-CO" dirty="0">
                <a:solidFill>
                  <a:srgbClr val="000000"/>
                </a:solidFill>
                <a:latin typeface="Century Gothic" panose="020B0502020202020204" pitchFamily="34" charset="0"/>
              </a:rPr>
              <a:t>.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s-CO" b="1" dirty="0">
                <a:solidFill>
                  <a:srgbClr val="000000"/>
                </a:solidFill>
                <a:latin typeface="Century Gothic" panose="020B0502020202020204" pitchFamily="34" charset="0"/>
              </a:rPr>
              <a:t>Parto por cesárea o parto vaginal</a:t>
            </a:r>
            <a:r>
              <a:rPr lang="es-CO" dirty="0">
                <a:solidFill>
                  <a:srgbClr val="000000"/>
                </a:solidFill>
                <a:latin typeface="Century Gothic" panose="020B0502020202020204" pitchFamily="34" charset="0"/>
              </a:rPr>
              <a:t>, según</a:t>
            </a:r>
            <a:r>
              <a:rPr lang="es-CO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 las indicaciones adecuadas </a:t>
            </a:r>
            <a:r>
              <a:rPr lang="es-CO" b="1" dirty="0">
                <a:solidFill>
                  <a:srgbClr val="000000"/>
                </a:solidFill>
                <a:latin typeface="Century Gothic" panose="020B0502020202020204" pitchFamily="34" charset="0"/>
              </a:rPr>
              <a:t>Profilaxis antirretroviral de la niña o niño </a:t>
            </a:r>
            <a:r>
              <a:rPr lang="es-CO" dirty="0">
                <a:solidFill>
                  <a:srgbClr val="000000"/>
                </a:solidFill>
                <a:latin typeface="Century Gothic" panose="020B0502020202020204" pitchFamily="34" charset="0"/>
              </a:rPr>
              <a:t>expuesto por 42 días, combinado con el esquema de nevirapina si da lugar.  Y Administración exclusiva de </a:t>
            </a:r>
            <a:r>
              <a:rPr lang="es-CO" b="1" dirty="0">
                <a:solidFill>
                  <a:srgbClr val="000000"/>
                </a:solidFill>
                <a:latin typeface="Century Gothic" panose="020B0502020202020204" pitchFamily="34" charset="0"/>
              </a:rPr>
              <a:t>fórmula láctea </a:t>
            </a:r>
            <a:r>
              <a:rPr lang="es-CO" dirty="0">
                <a:solidFill>
                  <a:srgbClr val="000000"/>
                </a:solidFill>
                <a:latin typeface="Century Gothic" panose="020B0502020202020204" pitchFamily="34" charset="0"/>
              </a:rPr>
              <a:t>desde el momento de su nacimiento. 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94050-87B9-43FA-8648-E4D913324B1D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851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E37DF-EC54-4263-8F2E-675F09D3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E48E76-FA62-4A64-B559-E0990333E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3FB237-85B5-4E59-B1F1-B1270528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10/05/2021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D8A0BE-4588-4000-BB99-7E87239B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783A1-00AF-4EC7-A6EC-7F5166052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419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129AD-ECE5-474A-B387-D1DB95CB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7BA0B1-5703-4417-8EBC-2B452AB88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CDD7C9-0917-4A0B-B8A9-9E5FB50D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10/05/2021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11FD9F-47C6-487B-ADEA-D7CBC8BA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879742-8F91-422B-ACE1-ECE7A871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69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709C36-9BD2-4D6A-BAFE-594FC6E00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7868E-B92C-4F91-9B8A-C374BE8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57698" y="365125"/>
            <a:ext cx="41148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00ABA-6F60-480A-91BE-73DEB6CC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10/05/2021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D68B3-2C5D-4908-94A6-5DDD186B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D45F-3A7A-45C9-9A79-640C4410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9" name="Marcador de texto vertical 2">
            <a:extLst>
              <a:ext uri="{FF2B5EF4-FFF2-40B4-BE49-F238E27FC236}">
                <a16:creationId xmlns:a16="http://schemas.microsoft.com/office/drawing/2014/main" id="{B82BB312-C856-43C9-8F5C-0C179D08EDB8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342897" y="365125"/>
            <a:ext cx="4114801" cy="370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51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AB230-510B-46BA-A458-30415A44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852972-705E-4EE7-8C92-A2ECFCE6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10667997" cy="2090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B5BA6-96B9-4621-B526-119BBB5F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10/05/2021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8D5DBF-74C2-43DA-BA08-F929BB9B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8F0D5-E917-4FE5-8E29-10C8AAF7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812CB0F7-CC93-4978-8EAB-608B0E4AA3A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9654" y="3916017"/>
            <a:ext cx="6684145" cy="2413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66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1A1B7-772D-4D75-892B-27B117D80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9B326C-5AAD-4A5D-9296-5664DBF19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52B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6101B-76EA-4336-A5AF-59DE7ADA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10/05/2021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2D21D-9C42-4277-85E1-AB84A87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D6901-65A5-489B-8A2A-AC46A185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743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94B4E-5A7E-47AC-84D3-3F40ADCCB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D664EE-6701-4718-9054-5109FF57E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1878" y="1825625"/>
            <a:ext cx="676192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49F008-5191-4482-9476-FAD016A6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10/05/2021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74705-EC7E-43CD-A8BA-700FE6E2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98F706-3B1B-4FF9-88B2-38308E9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364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59AB5-B49C-4FFE-8A17-CE1143B3A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4D0541-6456-44EA-8EDE-0DA35BC4BE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2061" y="1681163"/>
            <a:ext cx="679332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CD6A3DD-A066-4224-8516-F51699A7A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2061" y="2505075"/>
            <a:ext cx="67933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B1CEC8-2EE5-4FC9-94AA-7C888ABF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10/05/2021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828688-3403-4A3E-BE99-690BD45B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F64CFD-C2A2-4388-BBFA-BD36C2F2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5945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5552E-E0E0-4B03-B999-37BDBB2B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ED610B-0321-476E-9BDD-9AF9E1F64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10/05/2021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4B43B3-517F-4151-8DE4-861C3C25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0816D1-42B2-40D3-B7F5-3134B038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4883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01B7F-8231-49AA-9066-E09F3127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10/05/2021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C27FB9-FFA6-4E46-B67E-824570F8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6F992B-FA33-4EF0-A371-7FB8AB4E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361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5C37-8A66-4194-8B48-3492CE49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4EE391-0CA3-46D5-BA01-0747611F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336" y="1097722"/>
            <a:ext cx="633612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470823-846D-4C9D-A634-758AADAE9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263775"/>
            <a:ext cx="3932237" cy="2057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B5D89-E0B9-4201-893E-1DC7B83C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10/05/2021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8A9D8-E9CE-48AA-B8A0-C31015237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D2967-F181-41FE-9E18-6D7ED3CC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424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50178-0339-493E-A5F4-3BED390B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48A928-B801-4B0F-B845-F5F594E35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3A892E-8CD1-4179-BB23-621C0A023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95328"/>
            <a:ext cx="3932237" cy="19381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7A5898-E776-4E35-9018-F93701CB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F6315-8EFA-4957-8B1F-343D251DE1AB}" type="datetimeFigureOut">
              <a:rPr lang="es-CO" smtClean="0"/>
              <a:t>10/05/2021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35FD8-D311-44BB-B68C-AF313C5A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19E25C-900D-4F62-A21D-CCF3C63E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723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7114FF-0857-4F90-9F06-BB381537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C99329-E129-454C-ABE2-297FFEBB8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A192E3-AE8E-451E-B7EA-62C5FC52A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F6315-8EFA-4957-8B1F-343D251DE1AB}" type="datetimeFigureOut">
              <a:rPr lang="es-CO" smtClean="0"/>
              <a:t>10/05/2021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D69EF-6718-4696-9E2F-7A83A62FB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317729-648F-433D-B41C-1A360C5F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0CCD-6591-48DB-8B0C-02F666FB18B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946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AA7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B48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7" Target="../media/image16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15.jpeg" Type="http://schemas.openxmlformats.org/officeDocument/2006/relationships/image"/><Relationship Id="rId5" Target="../media/image14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hdphoto1.wdp" Type="http://schemas.microsoft.com/office/2007/relationships/hdphoto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 ?><Relationships xmlns="http://schemas.openxmlformats.org/package/2006/relationships"><Relationship Id="rId8" Target="../diagrams/drawing6.xml" Type="http://schemas.microsoft.com/office/2007/relationships/diagramDrawing"/><Relationship Id="rId3" Target="../media/image34.jpeg" Type="http://schemas.openxmlformats.org/officeDocument/2006/relationships/image"/><Relationship Id="rId7" Target="../diagrams/colors6.xml" Type="http://schemas.openxmlformats.org/officeDocument/2006/relationships/diagramColors"/><Relationship Id="rId2" Target="../notesSlides/notesSlide29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diagrams/quickStyle6.xml" Type="http://schemas.openxmlformats.org/officeDocument/2006/relationships/diagramQuickStyle"/><Relationship Id="rId5" Target="../diagrams/layout6.xml" Type="http://schemas.openxmlformats.org/officeDocument/2006/relationships/diagramLayout"/><Relationship Id="rId4" Target="../diagrams/data6.xml" Type="http://schemas.openxmlformats.org/officeDocument/2006/relationships/diagramData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 ?><Relationships xmlns="http://schemas.openxmlformats.org/package/2006/relationships"><Relationship Id="rId8" Target="../media/image34.jpeg" Type="http://schemas.openxmlformats.org/officeDocument/2006/relationships/image"/><Relationship Id="rId3" Target="../diagrams/data7.xml" Type="http://schemas.openxmlformats.org/officeDocument/2006/relationships/diagramData"/><Relationship Id="rId7" Target="../diagrams/drawing7.xml" Type="http://schemas.microsoft.com/office/2007/relationships/diagramDrawing"/><Relationship Id="rId2" Target="../notesSlides/notesSlide30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diagrams/colors7.xml" Type="http://schemas.openxmlformats.org/officeDocument/2006/relationships/diagramColors"/><Relationship Id="rId5" Target="../diagrams/quickStyle7.xml" Type="http://schemas.openxmlformats.org/officeDocument/2006/relationships/diagramQuickStyle"/><Relationship Id="rId4" Target="../diagrams/layout7.xml" Type="http://schemas.openxmlformats.org/officeDocument/2006/relationships/diagramLayout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 ?><Relationships xmlns="http://schemas.openxmlformats.org/package/2006/relationships"><Relationship Id="rId8" Target="../media/image38.jpeg" Type="http://schemas.openxmlformats.org/officeDocument/2006/relationships/image"/><Relationship Id="rId3" Target="../diagrams/data8.xml" Type="http://schemas.openxmlformats.org/officeDocument/2006/relationships/diagramData"/><Relationship Id="rId7" Target="../diagrams/drawing8.xml" Type="http://schemas.microsoft.com/office/2007/relationships/diagramDrawing"/><Relationship Id="rId2" Target="../notesSlides/notesSlide33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diagrams/colors8.xml" Type="http://schemas.openxmlformats.org/officeDocument/2006/relationships/diagramColors"/><Relationship Id="rId11" Target="../media/image41.jpeg" Type="http://schemas.openxmlformats.org/officeDocument/2006/relationships/image"/><Relationship Id="rId5" Target="../diagrams/quickStyle8.xml" Type="http://schemas.openxmlformats.org/officeDocument/2006/relationships/diagramQuickStyle"/><Relationship Id="rId10" Target="../media/image40.jpeg" Type="http://schemas.openxmlformats.org/officeDocument/2006/relationships/image"/><Relationship Id="rId4" Target="../diagrams/layout8.xml" Type="http://schemas.openxmlformats.org/officeDocument/2006/relationships/diagramLayout"/><Relationship Id="rId9" Target="../media/image39.jpeg" Type="http://schemas.openxmlformats.org/officeDocument/2006/relationships/image"/></Relationships>
</file>

<file path=ppt/slides/_rels/slide53.xml.rels><?xml version="1.0" encoding="UTF-8" standalone="yes" ?><Relationships xmlns="http://schemas.openxmlformats.org/package/2006/relationships"><Relationship Id="rId2" Target="../media/image4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media/image4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7.jpeg" Type="http://schemas.openxmlformats.org/officeDocument/2006/relationships/image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D028C-6784-4ACF-BF2C-6344CE1CE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7593"/>
            <a:ext cx="9144000" cy="1188447"/>
          </a:xfrm>
        </p:spPr>
        <p:txBody>
          <a:bodyPr anchor="ctr"/>
          <a:lstStyle/>
          <a:p>
            <a:r>
              <a:rPr lang="es-CO" b="0" dirty="0">
                <a:latin typeface="Montserrat" panose="00000500000000000000" pitchFamily="50" charset="0"/>
              </a:rPr>
              <a:t>VIH en el Embarazo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3C9C0-AE97-406A-8289-8F06853E8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328" y="2606040"/>
            <a:ext cx="4499343" cy="1655762"/>
          </a:xfrm>
        </p:spPr>
        <p:txBody>
          <a:bodyPr/>
          <a:lstStyle/>
          <a:p>
            <a:r>
              <a:rPr lang="es-CO" dirty="0">
                <a:latin typeface="Montserrat" panose="00000500000000000000" pitchFamily="50" charset="0"/>
              </a:rPr>
              <a:t>Julián Peláez Henao</a:t>
            </a:r>
          </a:p>
          <a:p>
            <a:r>
              <a:rPr lang="es-CO" dirty="0">
                <a:latin typeface="Montserrat" panose="00000500000000000000" pitchFamily="50" charset="0"/>
              </a:rPr>
              <a:t>Ginecología y Obstetricia</a:t>
            </a:r>
          </a:p>
          <a:p>
            <a:r>
              <a:rPr lang="es-CO" dirty="0">
                <a:latin typeface="Montserrat" panose="00000500000000000000" pitchFamily="50" charset="0"/>
              </a:rPr>
              <a:t>Universidad CES</a:t>
            </a:r>
          </a:p>
        </p:txBody>
      </p:sp>
    </p:spTree>
    <p:extLst>
      <p:ext uri="{BB962C8B-B14F-4D97-AF65-F5344CB8AC3E}">
        <p14:creationId xmlns:p14="http://schemas.microsoft.com/office/powerpoint/2010/main" val="3588889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415" y="127206"/>
            <a:ext cx="4669654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Mecanismo de transmisión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221363" y="5795383"/>
            <a:ext cx="1757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Postparto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14% - 30%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395141" y="4907311"/>
            <a:ext cx="1740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Intraparto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70% - 80%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2859" y="3996425"/>
            <a:ext cx="2359141" cy="16187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7425" y="3236445"/>
            <a:ext cx="2295596" cy="151996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8389" y="1540575"/>
            <a:ext cx="2766378" cy="188842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571997" y="3516806"/>
            <a:ext cx="171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Anteparto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10% - 25%</a:t>
            </a:r>
          </a:p>
        </p:txBody>
      </p:sp>
    </p:spTree>
    <p:extLst>
      <p:ext uri="{BB962C8B-B14F-4D97-AF65-F5344CB8AC3E}">
        <p14:creationId xmlns:p14="http://schemas.microsoft.com/office/powerpoint/2010/main" val="11245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253" y="256484"/>
            <a:ext cx="4059725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Riesgo de transmisión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538704B-0BDA-44EC-9B4D-FA7A24526B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579627"/>
              </p:ext>
            </p:extLst>
          </p:nvPr>
        </p:nvGraphicFramePr>
        <p:xfrm>
          <a:off x="528650" y="1386476"/>
          <a:ext cx="11478768" cy="235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538704B-0BDA-44EC-9B4D-FA7A24526B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1515871"/>
              </p:ext>
            </p:extLst>
          </p:nvPr>
        </p:nvGraphicFramePr>
        <p:xfrm>
          <a:off x="4576857" y="3761018"/>
          <a:ext cx="7358223" cy="3049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68589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01293" cy="929521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Clínica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394234"/>
            <a:ext cx="10848314" cy="2521783"/>
          </a:xfrm>
        </p:spPr>
        <p:txBody>
          <a:bodyPr>
            <a:normAutofit/>
          </a:bodyPr>
          <a:lstStyle/>
          <a:p>
            <a:r>
              <a:rPr lang="es-CO" dirty="0">
                <a:latin typeface="Montserrat" panose="00000500000000000000" pitchFamily="50" charset="0"/>
              </a:rPr>
              <a:t>Infección primaria: </a:t>
            </a:r>
          </a:p>
          <a:p>
            <a:pPr lvl="1"/>
            <a:r>
              <a:rPr lang="es-CO" dirty="0">
                <a:latin typeface="Montserrat" panose="00000500000000000000" pitchFamily="50" charset="0"/>
              </a:rPr>
              <a:t>Síndrome viral agudo (50-70%). </a:t>
            </a:r>
          </a:p>
          <a:p>
            <a:pPr lvl="1"/>
            <a:r>
              <a:rPr lang="es-CO" dirty="0">
                <a:latin typeface="Montserrat" panose="00000500000000000000" pitchFamily="50" charset="0"/>
              </a:rPr>
              <a:t>2-4 semanas: Fiebre, astenia, adinamia, mialgias,  artralgias, </a:t>
            </a:r>
            <a:r>
              <a:rPr lang="es-CO" dirty="0" err="1">
                <a:latin typeface="Montserrat" panose="00000500000000000000" pitchFamily="50" charset="0"/>
              </a:rPr>
              <a:t>rash</a:t>
            </a:r>
            <a:r>
              <a:rPr lang="es-CO" dirty="0">
                <a:latin typeface="Montserrat" panose="00000500000000000000" pitchFamily="50" charset="0"/>
              </a:rPr>
              <a:t>, ulceras mucocutáneas y linfadenopatia generalizada. </a:t>
            </a:r>
          </a:p>
          <a:p>
            <a:r>
              <a:rPr lang="es-CO" dirty="0">
                <a:latin typeface="Montserrat" panose="00000500000000000000" pitchFamily="50" charset="0"/>
              </a:rPr>
              <a:t>Fase latente: 5 - 10 años.</a:t>
            </a:r>
          </a:p>
          <a:p>
            <a:r>
              <a:rPr lang="es-CO" dirty="0">
                <a:latin typeface="Montserrat" panose="00000500000000000000" pitchFamily="50" charset="0"/>
              </a:rPr>
              <a:t>Fase sintomática o Sida.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764" y="3232608"/>
            <a:ext cx="3484332" cy="34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35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697" y="235707"/>
            <a:ext cx="3371661" cy="1325563"/>
          </a:xfrm>
        </p:spPr>
        <p:txBody>
          <a:bodyPr/>
          <a:lstStyle/>
          <a:p>
            <a:r>
              <a:rPr lang="es-CO" b="0" dirty="0">
                <a:latin typeface="Montserrat" panose="00000500000000000000" pitchFamily="50" charset="0"/>
              </a:rPr>
              <a:t>Estrategias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1503" y="1690688"/>
            <a:ext cx="2874602" cy="18499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5406" y="1495239"/>
            <a:ext cx="1519109" cy="20848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3230" y="1690688"/>
            <a:ext cx="2858197" cy="17557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1559" y="3784781"/>
            <a:ext cx="2912511" cy="15841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1699" y="3781080"/>
            <a:ext cx="3545576" cy="158414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227814" y="5362761"/>
            <a:ext cx="3717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600" dirty="0">
                <a:solidFill>
                  <a:srgbClr val="FF0000"/>
                </a:solidFill>
                <a:latin typeface="Montserrat" panose="00000500000000000000" pitchFamily="50" charset="0"/>
              </a:rPr>
              <a:t>&lt; 1%</a:t>
            </a:r>
          </a:p>
        </p:txBody>
      </p:sp>
    </p:spTree>
    <p:extLst>
      <p:ext uri="{BB962C8B-B14F-4D97-AF65-F5344CB8AC3E}">
        <p14:creationId xmlns:p14="http://schemas.microsoft.com/office/powerpoint/2010/main" val="356277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467" y="310805"/>
            <a:ext cx="506465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Búsqueda coinfecciones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4528995" cy="1904403"/>
          </a:xfrm>
        </p:spPr>
        <p:txBody>
          <a:bodyPr>
            <a:normAutofit fontScale="92500"/>
          </a:bodyPr>
          <a:lstStyle/>
          <a:p>
            <a:r>
              <a:rPr lang="es-CO" sz="2400" dirty="0" err="1">
                <a:latin typeface="Montserrat" panose="00000500000000000000" pitchFamily="50" charset="0"/>
              </a:rPr>
              <a:t>AgsHB</a:t>
            </a:r>
            <a:r>
              <a:rPr lang="es-CO" sz="2400" dirty="0">
                <a:latin typeface="Montserrat" panose="00000500000000000000" pitchFamily="50" charset="0"/>
              </a:rPr>
              <a:t>.</a:t>
            </a:r>
          </a:p>
          <a:p>
            <a:r>
              <a:rPr lang="es-CO" sz="2400" dirty="0">
                <a:latin typeface="Montserrat" panose="00000500000000000000" pitchFamily="50" charset="0"/>
              </a:rPr>
              <a:t>Acs totales HB.</a:t>
            </a:r>
          </a:p>
          <a:p>
            <a:r>
              <a:rPr lang="es-CO" sz="2400" dirty="0" err="1">
                <a:latin typeface="Montserrat" panose="00000500000000000000" pitchFamily="50" charset="0"/>
              </a:rPr>
              <a:t>Acs</a:t>
            </a:r>
            <a:r>
              <a:rPr lang="es-CO" sz="2400" dirty="0">
                <a:latin typeface="Montserrat" panose="00000500000000000000" pitchFamily="50" charset="0"/>
              </a:rPr>
              <a:t> contra HC o RNA HC.</a:t>
            </a:r>
          </a:p>
          <a:p>
            <a:r>
              <a:rPr lang="es-CO" sz="2400" dirty="0">
                <a:latin typeface="Montserrat" panose="00000500000000000000" pitchFamily="50" charset="0"/>
              </a:rPr>
              <a:t>Coinfección VHC: 17% - 54%.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562" y="1807518"/>
            <a:ext cx="4083703" cy="408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79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80303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Hepatitis B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674" y="1627360"/>
            <a:ext cx="6636190" cy="3603279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s-CO" sz="2400" dirty="0">
                <a:latin typeface="Montserrat" panose="00000500000000000000" pitchFamily="50" charset="0"/>
              </a:rPr>
              <a:t>Sin inmunidad: Vacuna para hepatitis en el embarazo.</a:t>
            </a:r>
          </a:p>
          <a:p>
            <a:pPr>
              <a:lnSpc>
                <a:spcPct val="100000"/>
              </a:lnSpc>
            </a:pPr>
            <a:r>
              <a:rPr lang="es-CO" sz="2400" dirty="0">
                <a:latin typeface="Montserrat" panose="00000500000000000000" pitchFamily="50" charset="0"/>
              </a:rPr>
              <a:t>Después de un mes del esquema completo se solicitan títulos </a:t>
            </a:r>
            <a:r>
              <a:rPr lang="es-CO" sz="2400" dirty="0">
                <a:latin typeface="Montserrat" panose="00000500000000000000" pitchFamily="50" charset="0"/>
                <a:sym typeface="Wingdings" panose="05000000000000000000" pitchFamily="2" charset="2"/>
              </a:rPr>
              <a:t></a:t>
            </a:r>
            <a:r>
              <a:rPr lang="es-CO" sz="2400" dirty="0">
                <a:latin typeface="Montserrat" panose="00000500000000000000" pitchFamily="50" charset="0"/>
              </a:rPr>
              <a:t> Acs &lt;10 </a:t>
            </a:r>
            <a:r>
              <a:rPr lang="es-CO" sz="2400" dirty="0">
                <a:latin typeface="Montserrat" panose="00000500000000000000" pitchFamily="50" charset="0"/>
                <a:sym typeface="Wingdings" panose="05000000000000000000" pitchFamily="2" charset="2"/>
              </a:rPr>
              <a:t></a:t>
            </a:r>
            <a:r>
              <a:rPr lang="es-CO" sz="2400" dirty="0">
                <a:latin typeface="Montserrat" panose="00000500000000000000" pitchFamily="50" charset="0"/>
              </a:rPr>
              <a:t> iniciar nuevamente un esquema. </a:t>
            </a:r>
          </a:p>
          <a:p>
            <a:pPr>
              <a:lnSpc>
                <a:spcPct val="100000"/>
              </a:lnSpc>
            </a:pPr>
            <a:r>
              <a:rPr lang="es-CO" sz="2400" dirty="0">
                <a:latin typeface="Montserrat" panose="00000500000000000000" pitchFamily="50" charset="0"/>
              </a:rPr>
              <a:t>Pacientes con infección por VHB la transmisión sin manejo al neonato se da en el 38% de los casos y disminuye al 1% con tratamiento con </a:t>
            </a:r>
            <a:r>
              <a:rPr lang="es-CO" sz="2400" dirty="0" err="1">
                <a:latin typeface="Montserrat" panose="00000500000000000000" pitchFamily="50" charset="0"/>
              </a:rPr>
              <a:t>Ig</a:t>
            </a:r>
            <a:r>
              <a:rPr lang="es-CO" sz="2400" dirty="0">
                <a:latin typeface="Montserrat" panose="00000500000000000000" pitchFamily="50" charset="0"/>
              </a:rPr>
              <a:t> y vacunación completa.</a:t>
            </a:r>
          </a:p>
        </p:txBody>
      </p:sp>
    </p:spTree>
    <p:extLst>
      <p:ext uri="{BB962C8B-B14F-4D97-AF65-F5344CB8AC3E}">
        <p14:creationId xmlns:p14="http://schemas.microsoft.com/office/powerpoint/2010/main" val="3200556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79479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Tamizaje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886" y="1468532"/>
            <a:ext cx="6690511" cy="19604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2400" dirty="0">
                <a:latin typeface="Montserrat" panose="00000500000000000000" pitchFamily="50" charset="0"/>
              </a:rPr>
              <a:t>Mujeres entre 19-64 años de edad</a:t>
            </a:r>
          </a:p>
          <a:p>
            <a:pPr>
              <a:lnSpc>
                <a:spcPct val="100000"/>
              </a:lnSpc>
            </a:pPr>
            <a:r>
              <a:rPr lang="es-CO" sz="2400" dirty="0">
                <a:latin typeface="Montserrat" panose="00000500000000000000" pitchFamily="50" charset="0"/>
              </a:rPr>
              <a:t>Gestantes: Cada trimestre en la gestación y en el momento del parto si no cuenta en el ultimo trimestre.</a:t>
            </a:r>
          </a:p>
          <a:p>
            <a:pPr>
              <a:lnSpc>
                <a:spcPct val="100000"/>
              </a:lnSpc>
            </a:pPr>
            <a:endParaRPr lang="es-CO" sz="2400" dirty="0">
              <a:latin typeface="Montserrat" panose="00000500000000000000" pitchFamily="50" charset="0"/>
            </a:endParaRP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7D2DD612-03B9-3643-919E-D4202328B546}"/>
              </a:ext>
            </a:extLst>
          </p:cNvPr>
          <p:cNvSpPr/>
          <p:nvPr/>
        </p:nvSpPr>
        <p:spPr>
          <a:xfrm>
            <a:off x="7522348" y="3829616"/>
            <a:ext cx="1126435" cy="1097425"/>
          </a:xfrm>
          <a:prstGeom prst="ellipse">
            <a:avLst/>
          </a:prstGeom>
          <a:solidFill>
            <a:srgbClr val="8A3B9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888C109-50F7-784D-ACB4-15DB9DC35ABA}"/>
              </a:ext>
            </a:extLst>
          </p:cNvPr>
          <p:cNvSpPr/>
          <p:nvPr/>
        </p:nvSpPr>
        <p:spPr>
          <a:xfrm>
            <a:off x="7708445" y="3799515"/>
            <a:ext cx="754239" cy="1191182"/>
          </a:xfrm>
          <a:prstGeom prst="rect">
            <a:avLst/>
          </a:prstGeom>
          <a:noFill/>
        </p:spPr>
        <p:txBody>
          <a:bodyPr wrap="square" lIns="82382" tIns="41191" rIns="82382" bIns="41191">
            <a:spAutoFit/>
          </a:bodyPr>
          <a:lstStyle/>
          <a:p>
            <a:pPr algn="ctr" defTabSz="411919"/>
            <a:r>
              <a:rPr lang="en-US" sz="7200" b="1" dirty="0">
                <a:ln w="0"/>
                <a:solidFill>
                  <a:schemeClr val="bg1"/>
                </a:solidFill>
                <a:latin typeface="Bernard MT Condensed" panose="02050806060905020404" pitchFamily="18" charset="77"/>
                <a:cs typeface="Calibri Light" panose="020F03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21058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62196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Pruebas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F2AF49-AC30-4DE3-A843-3437158D565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CO" dirty="0">
              <a:latin typeface="Montserrat black"/>
            </a:endParaRPr>
          </a:p>
        </p:txBody>
      </p:sp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45751"/>
              </p:ext>
            </p:extLst>
          </p:nvPr>
        </p:nvGraphicFramePr>
        <p:xfrm>
          <a:off x="4734218" y="228076"/>
          <a:ext cx="7388371" cy="6559674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571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063"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solidFill>
                          <a:schemeClr val="bg1"/>
                        </a:solidFill>
                        <a:latin typeface="Montserrat" panose="00000500000000000000" pitchFamily="50" charset="0"/>
                        <a:cs typeface="Arial Black"/>
                      </a:endParaRPr>
                    </a:p>
                    <a:p>
                      <a:pPr algn="ctr"/>
                      <a:r>
                        <a:rPr lang="es-ES" sz="1400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  <a:cs typeface="Arial Black"/>
                        </a:rPr>
                        <a:t>Tipo</a:t>
                      </a:r>
                      <a:r>
                        <a:rPr lang="es-ES" sz="1400" baseline="0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  <a:cs typeface="Arial Black"/>
                        </a:rPr>
                        <a:t> de prueba</a:t>
                      </a:r>
                      <a:endParaRPr lang="es-ES" sz="1400" dirty="0">
                        <a:solidFill>
                          <a:schemeClr val="bg1"/>
                        </a:solidFill>
                        <a:latin typeface="Montserrat" panose="00000500000000000000" pitchFamily="50" charset="0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solidFill>
                          <a:schemeClr val="bg1"/>
                        </a:solidFill>
                        <a:latin typeface="Montserrat" panose="00000500000000000000" pitchFamily="50" charset="0"/>
                        <a:cs typeface="Arial Black"/>
                      </a:endParaRPr>
                    </a:p>
                    <a:p>
                      <a:pPr algn="ctr"/>
                      <a:r>
                        <a:rPr lang="es-ES" sz="1400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  <a:cs typeface="Arial Black"/>
                        </a:rPr>
                        <a:t>Medición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solidFill>
                          <a:schemeClr val="bg1"/>
                        </a:solidFill>
                        <a:latin typeface="Montserrat" panose="00000500000000000000" pitchFamily="50" charset="0"/>
                        <a:cs typeface="Arial Black"/>
                      </a:endParaRPr>
                    </a:p>
                    <a:p>
                      <a:pPr algn="ctr"/>
                      <a:r>
                        <a:rPr lang="es-ES" sz="1400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  <a:cs typeface="Arial Black"/>
                        </a:rPr>
                        <a:t>Período eclipse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solidFill>
                          <a:schemeClr val="bg1"/>
                        </a:solidFill>
                        <a:latin typeface="Montserrat" panose="00000500000000000000" pitchFamily="50" charset="0"/>
                        <a:cs typeface="Arial Black"/>
                      </a:endParaRPr>
                    </a:p>
                    <a:p>
                      <a:pPr algn="ctr"/>
                      <a:r>
                        <a:rPr lang="es-ES" sz="1400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  <a:cs typeface="Arial Black"/>
                        </a:rPr>
                        <a:t>Observaciones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2718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latin typeface="Montserrat" panose="00000500000000000000" pitchFamily="50" charset="0"/>
                          <a:cs typeface="Arial Black"/>
                        </a:rPr>
                        <a:t>Primera generación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  <a:cs typeface="Arial Black"/>
                        </a:rPr>
                        <a:t>IgG contra</a:t>
                      </a:r>
                      <a:r>
                        <a:rPr lang="es-ES" sz="1400" baseline="0" dirty="0">
                          <a:latin typeface="Montserrat" panose="00000500000000000000" pitchFamily="50" charset="0"/>
                          <a:cs typeface="Arial Black"/>
                        </a:rPr>
                        <a:t> </a:t>
                      </a:r>
                      <a:r>
                        <a:rPr lang="es-ES" sz="1400" baseline="0" dirty="0" err="1">
                          <a:latin typeface="Montserrat" panose="00000500000000000000" pitchFamily="50" charset="0"/>
                          <a:cs typeface="Arial Black"/>
                        </a:rPr>
                        <a:t>lisato</a:t>
                      </a:r>
                      <a:r>
                        <a:rPr lang="es-ES" sz="1400" baseline="0" dirty="0">
                          <a:latin typeface="Montserrat" panose="00000500000000000000" pitchFamily="50" charset="0"/>
                          <a:cs typeface="Arial Black"/>
                        </a:rPr>
                        <a:t> viral.</a:t>
                      </a:r>
                      <a:endParaRPr lang="es-ES" sz="1400" dirty="0">
                        <a:latin typeface="Montserrat" panose="00000500000000000000" pitchFamily="50" charset="0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  <a:cs typeface="Arial Black"/>
                        </a:rPr>
                        <a:t>4 </a:t>
                      </a:r>
                      <a:r>
                        <a:rPr lang="mr-IN" sz="1400" dirty="0">
                          <a:latin typeface="Montserrat" panose="00000500000000000000" pitchFamily="50" charset="0"/>
                          <a:cs typeface="Arial Black"/>
                        </a:rPr>
                        <a:t>–</a:t>
                      </a:r>
                      <a:r>
                        <a:rPr lang="es-ES" sz="1400" dirty="0">
                          <a:latin typeface="Montserrat" panose="00000500000000000000" pitchFamily="50" charset="0"/>
                          <a:cs typeface="Arial Black"/>
                        </a:rPr>
                        <a:t> 7 semanas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charset="2"/>
                        <a:buChar char="ü"/>
                      </a:pPr>
                      <a:r>
                        <a:rPr lang="es-ES" sz="1400" dirty="0">
                          <a:latin typeface="Montserrat" panose="00000500000000000000" pitchFamily="50" charset="0"/>
                          <a:cs typeface="Arial Black"/>
                        </a:rPr>
                        <a:t>VIH 1</a:t>
                      </a:r>
                      <a:r>
                        <a:rPr lang="es-ES" sz="1400" baseline="0" dirty="0">
                          <a:latin typeface="Montserrat" panose="00000500000000000000" pitchFamily="50" charset="0"/>
                          <a:cs typeface="Arial Black"/>
                        </a:rPr>
                        <a:t> : Western </a:t>
                      </a:r>
                      <a:r>
                        <a:rPr lang="es-ES" sz="1400" baseline="0" dirty="0" err="1">
                          <a:latin typeface="Montserrat" panose="00000500000000000000" pitchFamily="50" charset="0"/>
                          <a:cs typeface="Arial Black"/>
                        </a:rPr>
                        <a:t>blot</a:t>
                      </a:r>
                      <a:r>
                        <a:rPr lang="es-ES" sz="1400" baseline="0" dirty="0">
                          <a:latin typeface="Montserrat" panose="00000500000000000000" pitchFamily="50" charset="0"/>
                          <a:cs typeface="Arial Black"/>
                        </a:rPr>
                        <a:t> </a:t>
                      </a:r>
                      <a:r>
                        <a:rPr lang="mr-IN" sz="1400" baseline="0" dirty="0">
                          <a:latin typeface="Montserrat" panose="00000500000000000000" pitchFamily="50" charset="0"/>
                          <a:cs typeface="Arial Black"/>
                        </a:rPr>
                        <a:t>–</a:t>
                      </a:r>
                      <a:r>
                        <a:rPr lang="es-ES" sz="1400" baseline="0" dirty="0">
                          <a:latin typeface="Montserrat" panose="00000500000000000000" pitchFamily="50" charset="0"/>
                          <a:cs typeface="Arial Black"/>
                        </a:rPr>
                        <a:t> inmunofluorescencia.</a:t>
                      </a:r>
                    </a:p>
                    <a:p>
                      <a:pPr marL="285750" indent="-285750" algn="ctr">
                        <a:buFont typeface="Wingdings" charset="2"/>
                        <a:buChar char="ü"/>
                      </a:pPr>
                      <a:r>
                        <a:rPr lang="es-ES" sz="1400" baseline="0" dirty="0">
                          <a:latin typeface="Montserrat" panose="00000500000000000000" pitchFamily="50" charset="0"/>
                          <a:cs typeface="Arial Black"/>
                        </a:rPr>
                        <a:t>Prueba en desuso.</a:t>
                      </a:r>
                    </a:p>
                    <a:p>
                      <a:pPr marL="0" indent="0" algn="ctr">
                        <a:buFont typeface="Wingdings" charset="2"/>
                        <a:buNone/>
                      </a:pPr>
                      <a:endParaRPr lang="es-ES" sz="1400" dirty="0">
                        <a:latin typeface="Montserrat" panose="00000500000000000000" pitchFamily="50" charset="0"/>
                        <a:cs typeface="Arial Blac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2718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latin typeface="Montserrat" panose="00000500000000000000" pitchFamily="50" charset="0"/>
                          <a:cs typeface="Arial Black"/>
                        </a:rPr>
                        <a:t>Segunda generación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>
                          <a:latin typeface="Montserrat" panose="00000500000000000000" pitchFamily="50" charset="0"/>
                          <a:cs typeface="Arial Black"/>
                        </a:rPr>
                        <a:t>Ig</a:t>
                      </a:r>
                      <a:r>
                        <a:rPr lang="es-ES" sz="1400" dirty="0">
                          <a:latin typeface="Montserrat" panose="00000500000000000000" pitchFamily="50" charset="0"/>
                          <a:cs typeface="Arial Black"/>
                        </a:rPr>
                        <a:t> G contra péptidos sintéticos o proteínas recombinantes.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  <a:cs typeface="Arial Black"/>
                        </a:rPr>
                        <a:t>4</a:t>
                      </a:r>
                      <a:r>
                        <a:rPr lang="es-ES" sz="1400" baseline="0" dirty="0">
                          <a:latin typeface="Montserrat" panose="00000500000000000000" pitchFamily="50" charset="0"/>
                          <a:cs typeface="Arial Black"/>
                        </a:rPr>
                        <a:t> </a:t>
                      </a:r>
                      <a:r>
                        <a:rPr lang="mr-IN" sz="1400" baseline="0" dirty="0">
                          <a:latin typeface="Montserrat" panose="00000500000000000000" pitchFamily="50" charset="0"/>
                          <a:cs typeface="Arial Black"/>
                        </a:rPr>
                        <a:t>–</a:t>
                      </a:r>
                      <a:r>
                        <a:rPr lang="es-ES" sz="1400" baseline="0" dirty="0">
                          <a:latin typeface="Montserrat" panose="00000500000000000000" pitchFamily="50" charset="0"/>
                          <a:cs typeface="Arial Black"/>
                        </a:rPr>
                        <a:t> 7 semanas</a:t>
                      </a:r>
                      <a:endParaRPr lang="es-ES" sz="1400" dirty="0">
                        <a:latin typeface="Montserrat" panose="00000500000000000000" pitchFamily="50" charset="0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es-ES" sz="1400" dirty="0">
                          <a:latin typeface="Montserrat" panose="00000500000000000000" pitchFamily="50" charset="0"/>
                          <a:cs typeface="Arial Black"/>
                        </a:rPr>
                        <a:t>Mayoría de las pruebas rápidas.</a:t>
                      </a:r>
                    </a:p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es-ES" sz="1400" dirty="0">
                          <a:latin typeface="Montserrat" panose="00000500000000000000" pitchFamily="50" charset="0"/>
                          <a:cs typeface="Arial Black"/>
                        </a:rPr>
                        <a:t>Pueden diferenciar infección por VIH</a:t>
                      </a:r>
                      <a:r>
                        <a:rPr lang="es-ES" sz="1400" baseline="0" dirty="0">
                          <a:latin typeface="Montserrat" panose="00000500000000000000" pitchFamily="50" charset="0"/>
                          <a:cs typeface="Arial Black"/>
                        </a:rPr>
                        <a:t> 1 de la infección por VIH 2.</a:t>
                      </a:r>
                    </a:p>
                    <a:p>
                      <a:pPr marL="0" indent="0" algn="ctr">
                        <a:buFont typeface="Wingdings" charset="2"/>
                        <a:buNone/>
                      </a:pPr>
                      <a:endParaRPr lang="es-ES" sz="1400" dirty="0">
                        <a:latin typeface="Montserrat" panose="00000500000000000000" pitchFamily="50" charset="0"/>
                        <a:cs typeface="Arial Blac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2718"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latin typeface="Montserrat" panose="00000500000000000000" pitchFamily="50" charset="0"/>
                          <a:cs typeface="Arial Black"/>
                        </a:rPr>
                        <a:t>Tercera generación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latin typeface="Montserrat" panose="00000500000000000000" pitchFamily="50" charset="0"/>
                        <a:cs typeface="Arial Black"/>
                      </a:endParaRPr>
                    </a:p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  <a:cs typeface="Arial Black"/>
                        </a:rPr>
                        <a:t>IgG</a:t>
                      </a:r>
                      <a:r>
                        <a:rPr lang="es-ES" sz="1400" baseline="0" dirty="0">
                          <a:latin typeface="Montserrat" panose="00000500000000000000" pitchFamily="50" charset="0"/>
                          <a:cs typeface="Arial Black"/>
                        </a:rPr>
                        <a:t> e IgM contra péptidos sintéticos o proteínas recombinantes.</a:t>
                      </a:r>
                      <a:endParaRPr lang="es-ES" sz="1400" dirty="0">
                        <a:latin typeface="Montserrat" panose="00000500000000000000" pitchFamily="50" charset="0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Montserrat" panose="00000500000000000000" pitchFamily="50" charset="0"/>
                          <a:cs typeface="Arial Black"/>
                        </a:rPr>
                        <a:t>3 </a:t>
                      </a:r>
                      <a:r>
                        <a:rPr lang="mr-IN" sz="1400" dirty="0">
                          <a:latin typeface="Montserrat" panose="00000500000000000000" pitchFamily="50" charset="0"/>
                          <a:cs typeface="Arial Black"/>
                        </a:rPr>
                        <a:t>–</a:t>
                      </a:r>
                      <a:r>
                        <a:rPr lang="es-ES" sz="1400" dirty="0">
                          <a:latin typeface="Montserrat" panose="00000500000000000000" pitchFamily="50" charset="0"/>
                          <a:cs typeface="Arial Black"/>
                        </a:rPr>
                        <a:t> 5 semanas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es-ES" sz="1400" dirty="0">
                          <a:latin typeface="Montserrat" panose="00000500000000000000" pitchFamily="50" charset="0"/>
                          <a:cs typeface="Arial Black"/>
                        </a:rPr>
                        <a:t>Misma tecnología que las</a:t>
                      </a:r>
                      <a:r>
                        <a:rPr lang="es-ES" sz="1400" baseline="0" dirty="0">
                          <a:latin typeface="Montserrat" panose="00000500000000000000" pitchFamily="50" charset="0"/>
                          <a:cs typeface="Arial Black"/>
                        </a:rPr>
                        <a:t> de cuarta generación pero menos sensible.</a:t>
                      </a:r>
                    </a:p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es-ES" sz="1400" baseline="0" dirty="0">
                          <a:latin typeface="Montserrat" panose="00000500000000000000" pitchFamily="50" charset="0"/>
                          <a:cs typeface="Arial Black"/>
                        </a:rPr>
                        <a:t>Prueba en desuso.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621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423772"/>
              </p:ext>
            </p:extLst>
          </p:nvPr>
        </p:nvGraphicFramePr>
        <p:xfrm>
          <a:off x="4744013" y="1348176"/>
          <a:ext cx="7360468" cy="416164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738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2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663"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  <a:cs typeface="Arial Black"/>
                        </a:rPr>
                        <a:t>Tipo</a:t>
                      </a:r>
                      <a:r>
                        <a:rPr lang="es-ES" sz="1500" baseline="0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  <a:cs typeface="Arial Black"/>
                        </a:rPr>
                        <a:t> de prueba</a:t>
                      </a:r>
                      <a:endParaRPr lang="es-ES" sz="1500" dirty="0">
                        <a:solidFill>
                          <a:schemeClr val="bg1"/>
                        </a:solidFill>
                        <a:latin typeface="Montserrat" panose="00000500000000000000" pitchFamily="50" charset="0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  <a:cs typeface="Arial Black"/>
                        </a:rPr>
                        <a:t>Medición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  <a:cs typeface="Arial Black"/>
                        </a:rPr>
                        <a:t>Período eclipse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solidFill>
                            <a:schemeClr val="bg1"/>
                          </a:solidFill>
                          <a:latin typeface="Montserrat" panose="00000500000000000000" pitchFamily="50" charset="0"/>
                          <a:cs typeface="Arial Black"/>
                        </a:rPr>
                        <a:t>Observaciones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4615">
                <a:tc>
                  <a:txBody>
                    <a:bodyPr/>
                    <a:lstStyle/>
                    <a:p>
                      <a:pPr algn="ctr"/>
                      <a:r>
                        <a:rPr lang="es-ES" sz="1500" b="0" dirty="0">
                          <a:latin typeface="Montserrat" panose="00000500000000000000" pitchFamily="50" charset="0"/>
                          <a:cs typeface="Arial Black"/>
                        </a:rPr>
                        <a:t>Cuarta</a:t>
                      </a:r>
                      <a:r>
                        <a:rPr lang="es-ES" sz="1500" b="0" baseline="0" dirty="0">
                          <a:latin typeface="Montserrat" panose="00000500000000000000" pitchFamily="50" charset="0"/>
                          <a:cs typeface="Arial Black"/>
                        </a:rPr>
                        <a:t> generación</a:t>
                      </a:r>
                      <a:endParaRPr lang="es-ES" sz="1500" b="0" dirty="0">
                        <a:latin typeface="Montserrat" panose="00000500000000000000" pitchFamily="50" charset="0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Montserrat" panose="00000500000000000000" pitchFamily="50" charset="0"/>
                          <a:cs typeface="Arial Black"/>
                        </a:rPr>
                        <a:t>IgG e IgM contra péptidos</a:t>
                      </a:r>
                      <a:r>
                        <a:rPr lang="es-ES" sz="1500" baseline="0" dirty="0">
                          <a:latin typeface="Montserrat" panose="00000500000000000000" pitchFamily="50" charset="0"/>
                          <a:cs typeface="Arial Black"/>
                        </a:rPr>
                        <a:t> sintéticos o proteínas recombinantes y anticuerpos monoclonales contra P 24.</a:t>
                      </a:r>
                      <a:endParaRPr lang="es-ES" sz="1500" dirty="0">
                        <a:latin typeface="Montserrat" panose="00000500000000000000" pitchFamily="50" charset="0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Montserrat" panose="00000500000000000000" pitchFamily="50" charset="0"/>
                          <a:cs typeface="Arial Black"/>
                        </a:rPr>
                        <a:t>2 </a:t>
                      </a:r>
                      <a:r>
                        <a:rPr lang="mr-IN" sz="1500" dirty="0">
                          <a:latin typeface="Montserrat" panose="00000500000000000000" pitchFamily="50" charset="0"/>
                          <a:cs typeface="Arial Black"/>
                        </a:rPr>
                        <a:t>–</a:t>
                      </a:r>
                      <a:r>
                        <a:rPr lang="es-ES" sz="1500" dirty="0">
                          <a:latin typeface="Montserrat" panose="00000500000000000000" pitchFamily="50" charset="0"/>
                          <a:cs typeface="Arial Black"/>
                        </a:rPr>
                        <a:t> 3 semanas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es-ES" sz="1500" dirty="0">
                          <a:latin typeface="Montserrat" panose="00000500000000000000" pitchFamily="50" charset="0"/>
                          <a:cs typeface="Arial Black"/>
                        </a:rPr>
                        <a:t>Recomendadas como</a:t>
                      </a:r>
                      <a:r>
                        <a:rPr lang="es-ES" sz="1500" baseline="0" dirty="0">
                          <a:latin typeface="Montserrat" panose="00000500000000000000" pitchFamily="50" charset="0"/>
                          <a:cs typeface="Arial Black"/>
                        </a:rPr>
                        <a:t> la </a:t>
                      </a:r>
                      <a:r>
                        <a:rPr lang="es-ES" sz="1500" dirty="0">
                          <a:latin typeface="Montserrat" panose="00000500000000000000" pitchFamily="50" charset="0"/>
                          <a:cs typeface="Arial Black"/>
                        </a:rPr>
                        <a:t>prueba</a:t>
                      </a:r>
                      <a:r>
                        <a:rPr lang="es-ES" sz="1500" baseline="0" dirty="0">
                          <a:latin typeface="Montserrat" panose="00000500000000000000" pitchFamily="50" charset="0"/>
                          <a:cs typeface="Arial Black"/>
                        </a:rPr>
                        <a:t> diagnóstica inicial.</a:t>
                      </a:r>
                      <a:endParaRPr lang="es-ES" sz="1500" dirty="0">
                        <a:latin typeface="Montserrat" panose="00000500000000000000" pitchFamily="50" charset="0"/>
                        <a:cs typeface="Arial Black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3370">
                <a:tc>
                  <a:txBody>
                    <a:bodyPr/>
                    <a:lstStyle/>
                    <a:p>
                      <a:pPr algn="ctr"/>
                      <a:r>
                        <a:rPr lang="es-ES" sz="1500" b="0" dirty="0">
                          <a:latin typeface="Montserrat" panose="00000500000000000000" pitchFamily="50" charset="0"/>
                          <a:cs typeface="Arial Black"/>
                        </a:rPr>
                        <a:t>Ácidos nucleicos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Montserrat" panose="00000500000000000000" pitchFamily="50" charset="0"/>
                          <a:cs typeface="Arial Black"/>
                        </a:rPr>
                        <a:t>Detección del RNA VIH-1.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>
                          <a:latin typeface="Montserrat" panose="00000500000000000000" pitchFamily="50" charset="0"/>
                          <a:cs typeface="Arial Black"/>
                        </a:rPr>
                        <a:t>10</a:t>
                      </a:r>
                      <a:r>
                        <a:rPr lang="es-ES" sz="1500" baseline="0" dirty="0">
                          <a:latin typeface="Montserrat" panose="00000500000000000000" pitchFamily="50" charset="0"/>
                          <a:cs typeface="Arial Black"/>
                        </a:rPr>
                        <a:t> días</a:t>
                      </a:r>
                      <a:endParaRPr lang="es-ES" sz="1500" dirty="0">
                        <a:latin typeface="Montserrat" panose="00000500000000000000" pitchFamily="50" charset="0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es-ES" sz="1500" dirty="0">
                          <a:latin typeface="Montserrat" panose="00000500000000000000" pitchFamily="50" charset="0"/>
                          <a:cs typeface="Arial Black"/>
                        </a:rPr>
                        <a:t>Podría no detectar la infección por VIH 2.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4EAD4C38-9FAE-469B-83EB-BEA10321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62196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Pruebas</a:t>
            </a:r>
          </a:p>
        </p:txBody>
      </p:sp>
    </p:spTree>
    <p:extLst>
      <p:ext uri="{BB962C8B-B14F-4D97-AF65-F5344CB8AC3E}">
        <p14:creationId xmlns:p14="http://schemas.microsoft.com/office/powerpoint/2010/main" val="108126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lh4.googleusercontent.com/4Ur1HZ0N5ExBxiQZFhpNjUSVKeB7ekqYqDeNfX406h7loYVpmg9gzUu_Mh1w9hCn28lLiaGDGPz2MoPtxIPxOViAAY1wV4iUUa3-u6eSjB0da-6GZVLzcOPALcu2LYAdnX9wT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922" y="1189336"/>
            <a:ext cx="6762972" cy="49842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DA652927-E225-4B15-9824-9ADCCF303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62196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Pruebas</a:t>
            </a:r>
          </a:p>
        </p:txBody>
      </p:sp>
    </p:spTree>
    <p:extLst>
      <p:ext uri="{BB962C8B-B14F-4D97-AF65-F5344CB8AC3E}">
        <p14:creationId xmlns:p14="http://schemas.microsoft.com/office/powerpoint/2010/main" val="414713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794686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Historia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541420"/>
            <a:ext cx="11003690" cy="214089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s-CO" b="1" dirty="0">
                <a:latin typeface="Montserrat" panose="00000500000000000000" pitchFamily="50" charset="0"/>
              </a:rPr>
              <a:t>1982:</a:t>
            </a:r>
            <a:r>
              <a:rPr lang="es-CO" dirty="0">
                <a:latin typeface="Montserrat" panose="00000500000000000000" pitchFamily="50" charset="0"/>
              </a:rPr>
              <a:t> por la aparición de unas manchas de color rosáceo en el cuerpo del infectado, la prensa comenzó a llamar al sida, la «peste rosa».</a:t>
            </a:r>
          </a:p>
          <a:p>
            <a:pPr>
              <a:lnSpc>
                <a:spcPct val="100000"/>
              </a:lnSpc>
            </a:pPr>
            <a:r>
              <a:rPr lang="es-CO" b="1" dirty="0">
                <a:latin typeface="Montserrat" panose="00000500000000000000" pitchFamily="50" charset="0"/>
              </a:rPr>
              <a:t>1983:</a:t>
            </a:r>
            <a:r>
              <a:rPr lang="es-CO" dirty="0">
                <a:latin typeface="Montserrat" panose="00000500000000000000" pitchFamily="50" charset="0"/>
              </a:rPr>
              <a:t> se aisló el virus de la inmunodeficiencia humana (VIH).</a:t>
            </a:r>
          </a:p>
          <a:p>
            <a:pPr>
              <a:lnSpc>
                <a:spcPct val="100000"/>
              </a:lnSpc>
            </a:pPr>
            <a:r>
              <a:rPr lang="es-CO" b="1" dirty="0">
                <a:latin typeface="Montserrat" panose="00000500000000000000" pitchFamily="50" charset="0"/>
              </a:rPr>
              <a:t>1984:</a:t>
            </a:r>
            <a:r>
              <a:rPr lang="es-CO" dirty="0">
                <a:latin typeface="Montserrat" panose="00000500000000000000" pitchFamily="50" charset="0"/>
              </a:rPr>
              <a:t> se demostró claramente que dicho virus era el agente causal del sida. </a:t>
            </a:r>
          </a:p>
          <a:p>
            <a:pPr>
              <a:lnSpc>
                <a:spcPct val="100000"/>
              </a:lnSpc>
            </a:pPr>
            <a:r>
              <a:rPr lang="es-CO" b="1" dirty="0">
                <a:latin typeface="Montserrat" panose="00000500000000000000" pitchFamily="50" charset="0"/>
              </a:rPr>
              <a:t>1985:</a:t>
            </a:r>
            <a:r>
              <a:rPr lang="es-CO" dirty="0">
                <a:latin typeface="Montserrat" panose="00000500000000000000" pitchFamily="50" charset="0"/>
              </a:rPr>
              <a:t> se desarrolló la primera prueba de interpretación para el diagnostico basado en ELISA.</a:t>
            </a:r>
          </a:p>
          <a:p>
            <a:pPr>
              <a:lnSpc>
                <a:spcPct val="100000"/>
              </a:lnSpc>
            </a:pPr>
            <a:endParaRPr lang="es-CO" dirty="0">
              <a:latin typeface="Montserrat" panose="00000500000000000000" pitchFamily="50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F2AF49-AC30-4DE3-A843-3437158D56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9654" y="3916017"/>
            <a:ext cx="7019838" cy="241334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s-CO" b="1" dirty="0">
                <a:latin typeface="Montserrat" panose="00000500000000000000" pitchFamily="50" charset="0"/>
              </a:rPr>
              <a:t>1986</a:t>
            </a:r>
            <a:r>
              <a:rPr lang="es-CO" dirty="0">
                <a:latin typeface="Montserrat" panose="00000500000000000000" pitchFamily="50" charset="0"/>
              </a:rPr>
              <a:t>: se descubrió el efecto que tenía sobre la replicación viral la zidovudina. </a:t>
            </a:r>
          </a:p>
          <a:p>
            <a:pPr>
              <a:lnSpc>
                <a:spcPct val="100000"/>
              </a:lnSpc>
            </a:pPr>
            <a:r>
              <a:rPr lang="es-CO" b="1" dirty="0">
                <a:latin typeface="Montserrat" panose="00000500000000000000" pitchFamily="50" charset="0"/>
              </a:rPr>
              <a:t>1990</a:t>
            </a:r>
            <a:r>
              <a:rPr lang="es-CO" dirty="0">
                <a:latin typeface="Montserrat" panose="00000500000000000000" pitchFamily="50" charset="0"/>
              </a:rPr>
              <a:t>: se encontró una asociación filogenética VIH 1 Y VIH 2 del simio mangabeys, y el VIH 1 en simios y gorilas.</a:t>
            </a:r>
          </a:p>
          <a:p>
            <a:pPr>
              <a:lnSpc>
                <a:spcPct val="100000"/>
              </a:lnSpc>
            </a:pPr>
            <a:r>
              <a:rPr lang="es-CO" b="1" dirty="0">
                <a:latin typeface="Montserrat" panose="00000500000000000000" pitchFamily="50" charset="0"/>
              </a:rPr>
              <a:t>1996</a:t>
            </a:r>
            <a:r>
              <a:rPr lang="es-CO" dirty="0">
                <a:latin typeface="Montserrat" panose="00000500000000000000" pitchFamily="50" charset="0"/>
              </a:rPr>
              <a:t> </a:t>
            </a:r>
            <a:r>
              <a:rPr lang="es-CO" b="1" dirty="0">
                <a:latin typeface="Montserrat" panose="00000500000000000000" pitchFamily="50" charset="0"/>
              </a:rPr>
              <a:t>-</a:t>
            </a:r>
            <a:r>
              <a:rPr lang="es-CO" dirty="0">
                <a:latin typeface="Montserrat" panose="00000500000000000000" pitchFamily="50" charset="0"/>
              </a:rPr>
              <a:t> </a:t>
            </a:r>
            <a:r>
              <a:rPr lang="es-CO" b="1" dirty="0">
                <a:latin typeface="Montserrat" panose="00000500000000000000" pitchFamily="50" charset="0"/>
              </a:rPr>
              <a:t>2002</a:t>
            </a:r>
            <a:r>
              <a:rPr lang="es-CO" dirty="0">
                <a:latin typeface="Montserrat" panose="00000500000000000000" pitchFamily="50" charset="0"/>
              </a:rPr>
              <a:t>: triple terapia.</a:t>
            </a:r>
          </a:p>
          <a:p>
            <a:pPr>
              <a:lnSpc>
                <a:spcPct val="100000"/>
              </a:lnSpc>
            </a:pPr>
            <a:endParaRPr lang="es-CO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47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376" y="339252"/>
            <a:ext cx="7734442" cy="578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1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0" y="739622"/>
            <a:ext cx="7908062" cy="561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10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028" y="1089270"/>
            <a:ext cx="7371455" cy="4679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43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8652" y="1158844"/>
            <a:ext cx="7353348" cy="4744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138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2" y="244718"/>
            <a:ext cx="479828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Abordaje diagnostico inicial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3E5AA61-3C65-478F-8724-AB3640CED2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00422"/>
              </p:ext>
            </p:extLst>
          </p:nvPr>
        </p:nvGraphicFramePr>
        <p:xfrm>
          <a:off x="4847433" y="1826490"/>
          <a:ext cx="7128214" cy="3333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4173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692" y="244718"/>
            <a:ext cx="479828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Abordaje diagnostico inicial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3E5AA61-3C65-478F-8724-AB3640CED2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6880194"/>
              </p:ext>
            </p:extLst>
          </p:nvPr>
        </p:nvGraphicFramePr>
        <p:xfrm>
          <a:off x="4847432" y="2104434"/>
          <a:ext cx="7128214" cy="3961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974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65125"/>
            <a:ext cx="4720628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Antirretrovirales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60399"/>
            <a:ext cx="7625279" cy="1768601"/>
          </a:xfrm>
        </p:spPr>
        <p:txBody>
          <a:bodyPr>
            <a:normAutofit lnSpcReduction="10000"/>
          </a:bodyPr>
          <a:lstStyle/>
          <a:p>
            <a:r>
              <a:rPr lang="es-CO" sz="2400" dirty="0">
                <a:latin typeface="Montserrat" panose="00000500000000000000" pitchFamily="50" charset="0"/>
              </a:rPr>
              <a:t>Probabilidad de transmisión: 20% - 28% sin tto.</a:t>
            </a:r>
          </a:p>
          <a:p>
            <a:r>
              <a:rPr lang="es-CO" sz="2400" dirty="0">
                <a:latin typeface="Montserrat" panose="00000500000000000000" pitchFamily="50" charset="0"/>
              </a:rPr>
              <a:t>Disminuye a 1% - 2% con el tto.</a:t>
            </a:r>
          </a:p>
          <a:p>
            <a:r>
              <a:rPr lang="es-CO" sz="2400" dirty="0">
                <a:latin typeface="Montserrat" panose="00000500000000000000" pitchFamily="50" charset="0"/>
              </a:rPr>
              <a:t>Si &gt;100.000 copias: 48%.</a:t>
            </a:r>
          </a:p>
          <a:p>
            <a:r>
              <a:rPr lang="es-CO" sz="2400" dirty="0">
                <a:latin typeface="Montserrat" panose="00000500000000000000" pitchFamily="50" charset="0"/>
              </a:rPr>
              <a:t>&lt;1000 desciende hasta un 0%.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230" y="3846858"/>
            <a:ext cx="5534329" cy="275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5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350372"/>
            <a:ext cx="4856430" cy="1325563"/>
          </a:xfrm>
        </p:spPr>
        <p:txBody>
          <a:bodyPr/>
          <a:lstStyle/>
          <a:p>
            <a:r>
              <a:rPr lang="es-CO" b="0" dirty="0">
                <a:latin typeface="Montserrat" panose="00000500000000000000" pitchFamily="50" charset="0"/>
              </a:rPr>
              <a:t>Antirretrovirales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675935"/>
            <a:ext cx="10515600" cy="1824200"/>
          </a:xfrm>
        </p:spPr>
        <p:txBody>
          <a:bodyPr>
            <a:normAutofit/>
          </a:bodyPr>
          <a:lstStyle/>
          <a:p>
            <a:r>
              <a:rPr lang="es-CO" sz="2400" dirty="0">
                <a:latin typeface="Montserrat" panose="00000500000000000000" pitchFamily="50" charset="0"/>
              </a:rPr>
              <a:t>Objetivo: prevenir la progresión y la transmisión neonatal.</a:t>
            </a:r>
          </a:p>
          <a:p>
            <a:r>
              <a:rPr lang="es-CO" sz="2400" dirty="0">
                <a:latin typeface="Montserrat" panose="00000500000000000000" pitchFamily="50" charset="0"/>
              </a:rPr>
              <a:t>Riesgo de transmisión pareja serodiscordantes sin TAR: 0.12% por cada relación sexual.</a:t>
            </a:r>
          </a:p>
          <a:p>
            <a:r>
              <a:rPr lang="es-CO" sz="2400" dirty="0">
                <a:latin typeface="Montserrat" panose="00000500000000000000" pitchFamily="50" charset="0"/>
              </a:rPr>
              <a:t>Inmunocompetentes: Cd4/Cd8 es &gt;1.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159" y="4667135"/>
            <a:ext cx="3457410" cy="195418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122479" y="3925792"/>
            <a:ext cx="2402542" cy="461665"/>
          </a:xfrm>
          <a:prstGeom prst="rect">
            <a:avLst/>
          </a:prstGeom>
          <a:noFill/>
          <a:ln w="7620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50" charset="0"/>
              </a:rPr>
              <a:t>800-1050</a:t>
            </a:r>
          </a:p>
        </p:txBody>
      </p:sp>
    </p:spTree>
    <p:extLst>
      <p:ext uri="{BB962C8B-B14F-4D97-AF65-F5344CB8AC3E}">
        <p14:creationId xmlns:p14="http://schemas.microsoft.com/office/powerpoint/2010/main" val="136732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016" y="1690688"/>
            <a:ext cx="6321580" cy="18048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2400" dirty="0">
                <a:latin typeface="Montserrat" panose="00000500000000000000" pitchFamily="50" charset="0"/>
              </a:rPr>
              <a:t>Paciente con TAR y supresión de carga viral se espera que a un año el recuento de CD4 sea 100-150 y aumente cada año 20-50.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F2AF49-AC30-4DE3-A843-3437158D56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32205" y="4094282"/>
            <a:ext cx="6684145" cy="241334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CO" sz="2400" dirty="0">
                <a:latin typeface="Montserrat" panose="00000500000000000000" pitchFamily="50" charset="0"/>
              </a:rPr>
              <a:t>Transmisión perinatal :</a:t>
            </a:r>
          </a:p>
          <a:p>
            <a:r>
              <a:rPr lang="es-CO" sz="2400" dirty="0">
                <a:latin typeface="Montserrat" panose="00000500000000000000" pitchFamily="50" charset="0"/>
              </a:rPr>
              <a:t>&lt;50 copias/</a:t>
            </a:r>
            <a:r>
              <a:rPr lang="es-CO" sz="2400" dirty="0" err="1">
                <a:latin typeface="Montserrat" panose="00000500000000000000" pitchFamily="50" charset="0"/>
              </a:rPr>
              <a:t>mL</a:t>
            </a:r>
            <a:r>
              <a:rPr lang="es-CO" sz="2400" dirty="0">
                <a:latin typeface="Montserrat" panose="00000500000000000000" pitchFamily="50" charset="0"/>
              </a:rPr>
              <a:t>: 0.0%.</a:t>
            </a:r>
          </a:p>
          <a:p>
            <a:r>
              <a:rPr lang="es-CO" sz="2400" dirty="0">
                <a:latin typeface="Montserrat" panose="00000500000000000000" pitchFamily="50" charset="0"/>
              </a:rPr>
              <a:t>50-399 copias/</a:t>
            </a:r>
            <a:r>
              <a:rPr lang="es-CO" sz="2400" dirty="0" err="1">
                <a:latin typeface="Montserrat" panose="00000500000000000000" pitchFamily="50" charset="0"/>
              </a:rPr>
              <a:t>mL</a:t>
            </a:r>
            <a:r>
              <a:rPr lang="es-CO" sz="2400" dirty="0">
                <a:latin typeface="Montserrat" panose="00000500000000000000" pitchFamily="50" charset="0"/>
              </a:rPr>
              <a:t>: 1%.</a:t>
            </a:r>
          </a:p>
          <a:p>
            <a:r>
              <a:rPr lang="es-CO" sz="2400" dirty="0">
                <a:latin typeface="Montserrat" panose="00000500000000000000" pitchFamily="50" charset="0"/>
              </a:rPr>
              <a:t>400-999 copias/ml: 2.6%.</a:t>
            </a:r>
          </a:p>
          <a:p>
            <a:endParaRPr lang="es-CO" sz="2400" dirty="0">
              <a:latin typeface="Montserrat" panose="00000500000000000000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513" y="350372"/>
            <a:ext cx="4419837" cy="323896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4E75ABEB-5A70-46D3-8682-A986669C8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350372"/>
            <a:ext cx="4856430" cy="1325563"/>
          </a:xfrm>
        </p:spPr>
        <p:txBody>
          <a:bodyPr/>
          <a:lstStyle/>
          <a:p>
            <a:r>
              <a:rPr lang="es-CO" b="0" dirty="0">
                <a:latin typeface="Montserrat" panose="00000500000000000000" pitchFamily="50" charset="0"/>
              </a:rPr>
              <a:t>Antirretrovirales</a:t>
            </a:r>
          </a:p>
        </p:txBody>
      </p:sp>
    </p:spTree>
    <p:extLst>
      <p:ext uri="{BB962C8B-B14F-4D97-AF65-F5344CB8AC3E}">
        <p14:creationId xmlns:p14="http://schemas.microsoft.com/office/powerpoint/2010/main" val="2445305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4189" y="2018368"/>
            <a:ext cx="7083223" cy="4434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19" y="118020"/>
            <a:ext cx="803419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ARV usados en la gestación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3" y="1213164"/>
            <a:ext cx="4592428" cy="265266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CO" sz="1800" dirty="0">
                <a:latin typeface="Montserrat" panose="00000500000000000000" pitchFamily="50" charset="0"/>
              </a:rPr>
              <a:t>Inhibidores nucleósidos de la transcriptasa reversa y los no nucleósidos.</a:t>
            </a:r>
          </a:p>
          <a:p>
            <a:pPr>
              <a:lnSpc>
                <a:spcPct val="110000"/>
              </a:lnSpc>
            </a:pPr>
            <a:r>
              <a:rPr lang="es-CO" sz="1800" dirty="0">
                <a:latin typeface="Montserrat" panose="00000500000000000000" pitchFamily="50" charset="0"/>
              </a:rPr>
              <a:t>Actúan como sustratos competitivos y no competitivos de la transcriptasa reversa.</a:t>
            </a:r>
          </a:p>
          <a:p>
            <a:pPr>
              <a:lnSpc>
                <a:spcPct val="110000"/>
              </a:lnSpc>
            </a:pPr>
            <a:r>
              <a:rPr lang="es-CO" sz="1800" dirty="0">
                <a:latin typeface="Montserrat" panose="00000500000000000000" pitchFamily="50" charset="0"/>
              </a:rPr>
              <a:t>Se incorporan al DNA del VIH lo que conlleva la terminación prematura de la transcripción. </a:t>
            </a:r>
          </a:p>
          <a:p>
            <a:pPr>
              <a:lnSpc>
                <a:spcPct val="110000"/>
              </a:lnSpc>
            </a:pPr>
            <a:endParaRPr lang="es-CO" sz="1800" dirty="0">
              <a:latin typeface="Montserrat" panose="00000500000000000000" pitchFamily="50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6874106" y="4512026"/>
            <a:ext cx="1336431" cy="89681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177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17108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Virus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20D6B6-D493-4078-A72F-E82A8CAE1B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5799" y="365125"/>
            <a:ext cx="4279394" cy="42793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75EE0EC-903E-4EC4-8083-7D69B46885C6}"/>
              </a:ext>
            </a:extLst>
          </p:cNvPr>
          <p:cNvSpPr txBox="1"/>
          <p:nvPr/>
        </p:nvSpPr>
        <p:spPr>
          <a:xfrm>
            <a:off x="6250858" y="4782556"/>
            <a:ext cx="490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Retroviridae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 / </a:t>
            </a:r>
            <a:r>
              <a:rPr kumimoji="0" lang="es-CO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Lentivirus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152B48"/>
              </a:solidFill>
              <a:effectLst/>
              <a:uLnTx/>
              <a:uFillTx/>
              <a:latin typeface="Montserrat" panose="00000500000000000000" pitchFamily="50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56264B0-D614-4231-B3E4-E0918567C734}"/>
              </a:ext>
            </a:extLst>
          </p:cNvPr>
          <p:cNvSpPr txBox="1"/>
          <p:nvPr/>
        </p:nvSpPr>
        <p:spPr>
          <a:xfrm>
            <a:off x="7522348" y="5443815"/>
            <a:ext cx="28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anose="00000500000000000000" pitchFamily="50" charset="0"/>
              </a:rPr>
              <a:t>VIH 1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/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 panose="00000500000000000000" pitchFamily="50" charset="0"/>
              </a:rPr>
              <a:t>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152B48"/>
                </a:solidFill>
                <a:effectLst/>
                <a:uLnTx/>
                <a:uFillTx/>
                <a:latin typeface="Montserrat" panose="00000500000000000000" pitchFamily="50" charset="0"/>
              </a:rPr>
              <a:t>VIH2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20D1A69-149D-4B35-9710-C77359DBA996}"/>
              </a:ext>
            </a:extLst>
          </p:cNvPr>
          <p:cNvSpPr/>
          <p:nvPr/>
        </p:nvSpPr>
        <p:spPr>
          <a:xfrm>
            <a:off x="6839689" y="6044584"/>
            <a:ext cx="4218246" cy="5953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</a:rPr>
              <a:t>Transcriptasa Inversa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E1DE75B-71BF-482F-9033-0876AF1FF856}"/>
              </a:ext>
            </a:extLst>
          </p:cNvPr>
          <p:cNvSpPr/>
          <p:nvPr/>
        </p:nvSpPr>
        <p:spPr>
          <a:xfrm>
            <a:off x="2595460" y="1920971"/>
            <a:ext cx="3265867" cy="1648261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</a:rPr>
              <a:t>Luc</a:t>
            </a:r>
            <a:r>
              <a:rPr kumimoji="0" lang="es-CO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</a:rPr>
              <a:t> </a:t>
            </a:r>
            <a:r>
              <a:rPr kumimoji="0" lang="es-CO" sz="2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</a:rPr>
              <a:t>Montagnier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50" charset="0"/>
              </a:rPr>
              <a:t>1983 </a:t>
            </a:r>
          </a:p>
        </p:txBody>
      </p:sp>
    </p:spTree>
    <p:extLst>
      <p:ext uri="{BB962C8B-B14F-4D97-AF65-F5344CB8AC3E}">
        <p14:creationId xmlns:p14="http://schemas.microsoft.com/office/powerpoint/2010/main" val="367874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697"/>
            <a:ext cx="3380715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INTR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161" y="1409166"/>
            <a:ext cx="5026934" cy="2272654"/>
          </a:xfrm>
        </p:spPr>
        <p:txBody>
          <a:bodyPr>
            <a:normAutofit/>
          </a:bodyPr>
          <a:lstStyle/>
          <a:p>
            <a:pPr fontAlgn="t">
              <a:lnSpc>
                <a:spcPct val="100000"/>
              </a:lnSpc>
            </a:pPr>
            <a:r>
              <a:rPr lang="es-CO" sz="2400" dirty="0">
                <a:latin typeface="Montserrat" panose="00000500000000000000" pitchFamily="50" charset="0"/>
              </a:rPr>
              <a:t>Efectos adversos: Toxicidad mitocondrial, </a:t>
            </a:r>
            <a:r>
              <a:rPr lang="es-CO" sz="2400" dirty="0" err="1">
                <a:latin typeface="Montserrat" panose="00000500000000000000" pitchFamily="50" charset="0"/>
              </a:rPr>
              <a:t>mielotoxicidad</a:t>
            </a:r>
            <a:r>
              <a:rPr lang="es-CO" sz="2400" dirty="0">
                <a:latin typeface="Montserrat" panose="00000500000000000000" pitchFamily="50" charset="0"/>
              </a:rPr>
              <a:t>, miopatía, hepatopatía, lipodistrofia, acidosis láctica, toxicidad renal TFG&lt;60.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533290"/>
              </p:ext>
            </p:extLst>
          </p:nvPr>
        </p:nvGraphicFramePr>
        <p:xfrm>
          <a:off x="5779834" y="1027906"/>
          <a:ext cx="6242538" cy="4621177"/>
        </p:xfrm>
        <a:graphic>
          <a:graphicData uri="http://schemas.openxmlformats.org/drawingml/2006/table">
            <a:tbl>
              <a:tblPr firstRow="1" bandRow="1">
                <a:solidFill>
                  <a:srgbClr val="CC0066"/>
                </a:solidFill>
                <a:tableStyleId>{21E4AEA4-8DFA-4A89-87EB-49C32662AFE0}</a:tableStyleId>
              </a:tblPr>
              <a:tblGrid>
                <a:gridCol w="3192150">
                  <a:extLst>
                    <a:ext uri="{9D8B030D-6E8A-4147-A177-3AD203B41FA5}">
                      <a16:colId xmlns:a16="http://schemas.microsoft.com/office/drawing/2014/main" val="1999460729"/>
                    </a:ext>
                  </a:extLst>
                </a:gridCol>
                <a:gridCol w="3050388">
                  <a:extLst>
                    <a:ext uri="{9D8B030D-6E8A-4147-A177-3AD203B41FA5}">
                      <a16:colId xmlns:a16="http://schemas.microsoft.com/office/drawing/2014/main" val="3815645571"/>
                    </a:ext>
                  </a:extLst>
                </a:gridCol>
              </a:tblGrid>
              <a:tr h="837108">
                <a:tc gridSpan="2"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Montserrat" panose="00000500000000000000" pitchFamily="50" charset="0"/>
                        </a:rPr>
                        <a:t>Inhibidores nucleosidos de la transcriptasa reversa (INTR)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737764"/>
                  </a:ext>
                </a:extLst>
              </a:tr>
              <a:tr h="570356"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0099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sz="2000" b="1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Recomendados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No Recomendados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5693738"/>
                  </a:ext>
                </a:extLst>
              </a:tr>
              <a:tr h="576222">
                <a:tc>
                  <a:txBody>
                    <a:bodyPr/>
                    <a:lstStyle/>
                    <a:p>
                      <a:pPr algn="ctr"/>
                      <a:r>
                        <a:rPr lang="es-CO" sz="2000" b="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Zidovudina (AZT)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Didanosina (DDI) 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471001"/>
                  </a:ext>
                </a:extLst>
              </a:tr>
              <a:tr h="618303">
                <a:tc>
                  <a:txBody>
                    <a:bodyPr/>
                    <a:lstStyle/>
                    <a:p>
                      <a:pPr algn="ctr"/>
                      <a:r>
                        <a:rPr lang="es-CO" sz="2000" b="0"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Lamivudina</a:t>
                      </a:r>
                      <a:r>
                        <a:rPr lang="es-CO" sz="2000" b="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(3TC)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Estavudina (D4T) 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4991843"/>
                  </a:ext>
                </a:extLst>
              </a:tr>
              <a:tr h="586755">
                <a:tc>
                  <a:txBody>
                    <a:bodyPr/>
                    <a:lstStyle/>
                    <a:p>
                      <a:pPr algn="ctr"/>
                      <a:r>
                        <a:rPr lang="es-CO" sz="2000" b="0"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Abacavir</a:t>
                      </a:r>
                      <a:r>
                        <a:rPr lang="es-CO" sz="2000" b="0" baseline="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(ABC) </a:t>
                      </a:r>
                      <a:endParaRPr lang="es-CO" sz="2000" b="0" dirty="0">
                        <a:solidFill>
                          <a:srgbClr val="152B48"/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solidFill>
                          <a:srgbClr val="152B48"/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5238635"/>
                  </a:ext>
                </a:extLst>
              </a:tr>
              <a:tr h="686862">
                <a:tc>
                  <a:txBody>
                    <a:bodyPr/>
                    <a:lstStyle/>
                    <a:p>
                      <a:pPr algn="ctr"/>
                      <a:r>
                        <a:rPr lang="es-CO" sz="2000" b="0"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Emtricitabina</a:t>
                      </a:r>
                      <a:r>
                        <a:rPr lang="es-CO" sz="2000" b="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(FTC)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solidFill>
                          <a:srgbClr val="152B48"/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3105674"/>
                  </a:ext>
                </a:extLst>
              </a:tr>
              <a:tr h="745571">
                <a:tc>
                  <a:txBody>
                    <a:bodyPr/>
                    <a:lstStyle/>
                    <a:p>
                      <a:pPr algn="ctr"/>
                      <a:r>
                        <a:rPr lang="es-CO" sz="2000" b="0"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Tenofovir</a:t>
                      </a:r>
                      <a:r>
                        <a:rPr lang="es-CO" sz="2000" b="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 (TDF)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solidFill>
                          <a:srgbClr val="152B48"/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8803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66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95" y="1618260"/>
            <a:ext cx="4746278" cy="20903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2400" dirty="0">
                <a:latin typeface="Montserrat" panose="00000500000000000000" pitchFamily="50" charset="0"/>
              </a:rPr>
              <a:t>Efectos adversos: </a:t>
            </a:r>
            <a:r>
              <a:rPr lang="es-CO" sz="2400" dirty="0" err="1">
                <a:latin typeface="Montserrat" panose="00000500000000000000" pitchFamily="50" charset="0"/>
              </a:rPr>
              <a:t>rash</a:t>
            </a:r>
            <a:r>
              <a:rPr lang="es-CO" sz="2400" dirty="0">
                <a:latin typeface="Montserrat" panose="00000500000000000000" pitchFamily="50" charset="0"/>
              </a:rPr>
              <a:t>, hepatitis, CYP450, efecto SNC, depresión, toxicidad hepática, hipersensibilidad.</a:t>
            </a:r>
          </a:p>
          <a:p>
            <a:endParaRPr lang="es-CO" sz="2400" dirty="0">
              <a:latin typeface="Montserrat" panose="00000500000000000000" pitchFamily="50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990448"/>
              </p:ext>
            </p:extLst>
          </p:nvPr>
        </p:nvGraphicFramePr>
        <p:xfrm>
          <a:off x="5792824" y="1564856"/>
          <a:ext cx="6066238" cy="37282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3119">
                  <a:extLst>
                    <a:ext uri="{9D8B030D-6E8A-4147-A177-3AD203B41FA5}">
                      <a16:colId xmlns:a16="http://schemas.microsoft.com/office/drawing/2014/main" val="1999460729"/>
                    </a:ext>
                  </a:extLst>
                </a:gridCol>
                <a:gridCol w="3033119">
                  <a:extLst>
                    <a:ext uri="{9D8B030D-6E8A-4147-A177-3AD203B41FA5}">
                      <a16:colId xmlns:a16="http://schemas.microsoft.com/office/drawing/2014/main" val="3815645571"/>
                    </a:ext>
                  </a:extLst>
                </a:gridCol>
              </a:tblGrid>
              <a:tr h="999175">
                <a:tc gridSpan="2"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Montserrat" panose="00000500000000000000" pitchFamily="50" charset="0"/>
                        </a:rPr>
                        <a:t>Inhibidores no nucleosidos de la transcriptasa reversa (INNTR)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737764"/>
                  </a:ext>
                </a:extLst>
              </a:tr>
              <a:tr h="682278"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0099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sz="2000" b="1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Recomendados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No Recomendados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5693738"/>
                  </a:ext>
                </a:extLst>
              </a:tr>
              <a:tr h="682278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Efavirenz</a:t>
                      </a:r>
                      <a:r>
                        <a:rPr lang="es-CO" sz="2000" baseline="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(EFV) D </a:t>
                      </a:r>
                      <a:endParaRPr lang="es-CO" sz="2000" dirty="0">
                        <a:solidFill>
                          <a:srgbClr val="152B48"/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Etravirina</a:t>
                      </a:r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(ETR)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71001"/>
                  </a:ext>
                </a:extLst>
              </a:tr>
              <a:tr h="682278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Nevirapina</a:t>
                      </a:r>
                      <a:r>
                        <a:rPr lang="es-CO" sz="2000" baseline="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(NVP) B</a:t>
                      </a:r>
                      <a:endParaRPr lang="es-CO" sz="2000" dirty="0">
                        <a:solidFill>
                          <a:srgbClr val="152B48"/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solidFill>
                          <a:srgbClr val="152B48"/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4991843"/>
                  </a:ext>
                </a:extLst>
              </a:tr>
              <a:tr h="682278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Rilpivirine</a:t>
                      </a:r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(RPV)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solidFill>
                          <a:srgbClr val="152B48"/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238635"/>
                  </a:ext>
                </a:extLst>
              </a:tr>
            </a:tbl>
          </a:graphicData>
        </a:graphic>
      </p:graphicFrame>
      <p:sp>
        <p:nvSpPr>
          <p:cNvPr id="9" name="Título 1">
            <a:extLst>
              <a:ext uri="{FF2B5EF4-FFF2-40B4-BE49-F238E27FC236}">
                <a16:creationId xmlns:a16="http://schemas.microsoft.com/office/drawing/2014/main" id="{63A46BC2-0D37-4ADD-AAD3-866B953C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697"/>
            <a:ext cx="3380715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INNTR</a:t>
            </a:r>
          </a:p>
        </p:txBody>
      </p:sp>
    </p:spTree>
    <p:extLst>
      <p:ext uri="{BB962C8B-B14F-4D97-AF65-F5344CB8AC3E}">
        <p14:creationId xmlns:p14="http://schemas.microsoft.com/office/powerpoint/2010/main" val="2063469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4189" y="2018368"/>
            <a:ext cx="7083223" cy="4434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19" y="118020"/>
            <a:ext cx="803419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ARV usados en la gestación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19" y="1367073"/>
            <a:ext cx="4592428" cy="265266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MX" sz="1800" dirty="0">
                <a:latin typeface="Montserrat" panose="00000500000000000000" pitchFamily="50" charset="0"/>
              </a:rPr>
              <a:t>Inhibidores de la integrasa.</a:t>
            </a:r>
          </a:p>
          <a:p>
            <a:pPr>
              <a:lnSpc>
                <a:spcPct val="110000"/>
              </a:lnSpc>
            </a:pPr>
            <a:r>
              <a:rPr lang="es-MX" sz="1800" dirty="0">
                <a:latin typeface="Montserrat" panose="00000500000000000000" pitchFamily="50" charset="0"/>
              </a:rPr>
              <a:t>Son los medicamentos más nuevos para el tratamiento de la infección por VIH. </a:t>
            </a:r>
          </a:p>
          <a:p>
            <a:pPr>
              <a:lnSpc>
                <a:spcPct val="110000"/>
              </a:lnSpc>
            </a:pPr>
            <a:r>
              <a:rPr lang="es-MX" sz="1800" dirty="0">
                <a:latin typeface="Montserrat" panose="00000500000000000000" pitchFamily="50" charset="0"/>
              </a:rPr>
              <a:t>Inhiben la enzima integrasa viral, que inserta el DNA del virus en el genoma de la célula hospedera. </a:t>
            </a:r>
          </a:p>
          <a:p>
            <a:pPr>
              <a:lnSpc>
                <a:spcPct val="110000"/>
              </a:lnSpc>
            </a:pPr>
            <a:endParaRPr lang="es-CO" sz="1800" dirty="0">
              <a:latin typeface="Montserrat" panose="00000500000000000000" pitchFamily="50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8042003" y="5055234"/>
            <a:ext cx="1336431" cy="89681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2236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513" y="437552"/>
            <a:ext cx="4286061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Inhibidores de la integrasa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42" y="2257929"/>
            <a:ext cx="5198951" cy="1026216"/>
          </a:xfrm>
        </p:spPr>
        <p:txBody>
          <a:bodyPr>
            <a:normAutofit/>
          </a:bodyPr>
          <a:lstStyle/>
          <a:p>
            <a:r>
              <a:rPr lang="es-CO" sz="2400" dirty="0">
                <a:latin typeface="Montserrat" panose="00000500000000000000" pitchFamily="50" charset="0"/>
              </a:rPr>
              <a:t>Efectos adversos: aumenta CPK, diarrea, hipoglicemia.</a:t>
            </a:r>
          </a:p>
          <a:p>
            <a:endParaRPr lang="es-CO" sz="2400" dirty="0">
              <a:latin typeface="Montserrat" panose="00000500000000000000" pitchFamily="50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840093"/>
              </p:ext>
            </p:extLst>
          </p:nvPr>
        </p:nvGraphicFramePr>
        <p:xfrm>
          <a:off x="6435768" y="1909335"/>
          <a:ext cx="4856863" cy="356069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856863">
                  <a:extLst>
                    <a:ext uri="{9D8B030D-6E8A-4147-A177-3AD203B41FA5}">
                      <a16:colId xmlns:a16="http://schemas.microsoft.com/office/drawing/2014/main" val="187301884"/>
                    </a:ext>
                  </a:extLst>
                </a:gridCol>
              </a:tblGrid>
              <a:tr h="890173"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0099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sz="2000" dirty="0">
                          <a:latin typeface="Montserrat" panose="00000500000000000000" pitchFamily="50" charset="0"/>
                        </a:rPr>
                        <a:t> Inhibidores</a:t>
                      </a:r>
                      <a:r>
                        <a:rPr lang="es-CO" sz="2000" baseline="0" dirty="0">
                          <a:latin typeface="Montserrat" panose="00000500000000000000" pitchFamily="50" charset="0"/>
                        </a:rPr>
                        <a:t> de la integrasa </a:t>
                      </a:r>
                      <a:endParaRPr lang="es-CO" sz="2000" dirty="0">
                        <a:latin typeface="Montserrat" panose="000005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479437"/>
                  </a:ext>
                </a:extLst>
              </a:tr>
              <a:tr h="890173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Raltegravir</a:t>
                      </a:r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(RAL)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1771282"/>
                  </a:ext>
                </a:extLst>
              </a:tr>
              <a:tr h="890173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Dolutegravir</a:t>
                      </a:r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(DTG)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331567"/>
                  </a:ext>
                </a:extLst>
              </a:tr>
              <a:tr h="890173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Elvitegravir</a:t>
                      </a:r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(EVG)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3830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099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4189" y="2018368"/>
            <a:ext cx="7083223" cy="4434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19" y="118020"/>
            <a:ext cx="803419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ARV usados en la gestación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19" y="1692998"/>
            <a:ext cx="4592428" cy="190515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MX" sz="1800" dirty="0">
                <a:latin typeface="Montserrat" panose="00000500000000000000" pitchFamily="50" charset="0"/>
              </a:rPr>
              <a:t>Inhibidores de proteasa.</a:t>
            </a:r>
          </a:p>
          <a:p>
            <a:pPr>
              <a:lnSpc>
                <a:spcPct val="110000"/>
              </a:lnSpc>
            </a:pPr>
            <a:r>
              <a:rPr lang="es-MX" sz="1800" dirty="0">
                <a:latin typeface="Montserrat" panose="00000500000000000000" pitchFamily="50" charset="0"/>
              </a:rPr>
              <a:t>Inhiben la enzima encargada de la maduración de las proteínas virales e inhiben de forma potente la replicación viral. </a:t>
            </a:r>
          </a:p>
          <a:p>
            <a:pPr marL="0" indent="0">
              <a:lnSpc>
                <a:spcPct val="110000"/>
              </a:lnSpc>
              <a:buNone/>
            </a:pPr>
            <a:endParaRPr lang="es-CO" sz="1800" dirty="0">
              <a:latin typeface="Montserrat" panose="00000500000000000000" pitchFamily="50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8340767" y="2375408"/>
            <a:ext cx="1336431" cy="89681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4255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254" y="310804"/>
            <a:ext cx="3706640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IP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94" y="1544260"/>
            <a:ext cx="4669654" cy="2255255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s-CO" sz="2400" dirty="0">
                <a:latin typeface="Montserrat" panose="00000500000000000000" pitchFamily="50" charset="0"/>
              </a:rPr>
              <a:t>Efectos adversos: intolerancia gastrointestinal, hepatotoxicidad, inhibe CYP450, hiperlipidemia, DM2, IAM, nefrolitiasis, </a:t>
            </a:r>
            <a:r>
              <a:rPr lang="es-CO" sz="2400" dirty="0" err="1">
                <a:latin typeface="Montserrat" panose="00000500000000000000" pitchFamily="50" charset="0"/>
              </a:rPr>
              <a:t>rash</a:t>
            </a:r>
            <a:r>
              <a:rPr lang="es-CO" sz="2400" dirty="0">
                <a:latin typeface="Montserrat" panose="00000500000000000000" pitchFamily="50" charset="0"/>
              </a:rPr>
              <a:t> (10%).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460504"/>
              </p:ext>
            </p:extLst>
          </p:nvPr>
        </p:nvGraphicFramePr>
        <p:xfrm>
          <a:off x="5585988" y="1544260"/>
          <a:ext cx="6370622" cy="43837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39370">
                  <a:extLst>
                    <a:ext uri="{9D8B030D-6E8A-4147-A177-3AD203B41FA5}">
                      <a16:colId xmlns:a16="http://schemas.microsoft.com/office/drawing/2014/main" val="1999460729"/>
                    </a:ext>
                  </a:extLst>
                </a:gridCol>
                <a:gridCol w="3031252">
                  <a:extLst>
                    <a:ext uri="{9D8B030D-6E8A-4147-A177-3AD203B41FA5}">
                      <a16:colId xmlns:a16="http://schemas.microsoft.com/office/drawing/2014/main" val="3815645571"/>
                    </a:ext>
                  </a:extLst>
                </a:gridCol>
              </a:tblGrid>
              <a:tr h="721775">
                <a:tc gridSpan="2"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atin typeface="Montserrat" panose="00000500000000000000" pitchFamily="50" charset="0"/>
                        </a:rPr>
                        <a:t>Inhibidores de proteasa (IP)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737764"/>
                  </a:ext>
                </a:extLst>
              </a:tr>
              <a:tr h="516564"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0099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s-CO" sz="2000" b="1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Recomendados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No Recomendados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5693738"/>
                  </a:ext>
                </a:extLst>
              </a:tr>
              <a:tr h="516564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Lopinavir</a:t>
                      </a:r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/ </a:t>
                      </a:r>
                      <a:r>
                        <a:rPr lang="es-CO" sz="2000"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Ritonavir</a:t>
                      </a:r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(LPV/r)</a:t>
                      </a:r>
                      <a:r>
                        <a:rPr lang="es-CO" sz="2000" baseline="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</a:t>
                      </a:r>
                      <a:endParaRPr lang="es-CO" sz="2000" dirty="0">
                        <a:solidFill>
                          <a:srgbClr val="152B48"/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Indinavir</a:t>
                      </a:r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(IDV)  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71001"/>
                  </a:ext>
                </a:extLst>
              </a:tr>
              <a:tr h="81882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Atazanavir</a:t>
                      </a:r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/ </a:t>
                      </a:r>
                      <a:r>
                        <a:rPr lang="es-CO" sz="2000"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Ritonavir</a:t>
                      </a:r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(</a:t>
                      </a:r>
                      <a:r>
                        <a:rPr lang="es-CO" sz="2000"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ATVr</a:t>
                      </a:r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)</a:t>
                      </a:r>
                      <a:r>
                        <a:rPr lang="es-CO" sz="2000" baseline="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</a:t>
                      </a:r>
                      <a:endParaRPr lang="es-CO" sz="2000" dirty="0">
                        <a:solidFill>
                          <a:srgbClr val="152B48"/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Nelfinavir</a:t>
                      </a:r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(NFV) 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4991843"/>
                  </a:ext>
                </a:extLst>
              </a:tr>
              <a:tr h="806742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Darunavir</a:t>
                      </a:r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/ </a:t>
                      </a:r>
                      <a:r>
                        <a:rPr lang="es-CO" sz="2000"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Ritonavir</a:t>
                      </a:r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(DRV/r)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Tipranavir</a:t>
                      </a:r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(TPV) 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5238635"/>
                  </a:ext>
                </a:extLst>
              </a:tr>
              <a:tr h="81882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Saquinavir</a:t>
                      </a:r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/ </a:t>
                      </a:r>
                      <a:r>
                        <a:rPr lang="es-CO" sz="2000" dirty="0" err="1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Ritonavir</a:t>
                      </a:r>
                      <a:r>
                        <a:rPr lang="es-CO" sz="20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 (SQV/r)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O" sz="2000" dirty="0">
                        <a:solidFill>
                          <a:srgbClr val="152B48"/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0524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030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47" y="328911"/>
            <a:ext cx="5426798" cy="1325563"/>
          </a:xfrm>
        </p:spPr>
        <p:txBody>
          <a:bodyPr/>
          <a:lstStyle/>
          <a:p>
            <a:r>
              <a:rPr lang="es-CO" b="0" dirty="0">
                <a:latin typeface="Montserrat" panose="00000500000000000000" pitchFamily="50" charset="0"/>
              </a:rPr>
              <a:t>Recomendaciones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945191" y="1755225"/>
            <a:ext cx="1117600" cy="487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5240203" y="1933387"/>
            <a:ext cx="571449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152B48"/>
                </a:solidFill>
                <a:latin typeface="Montserrat" panose="00000500000000000000" pitchFamily="50" charset="0"/>
              </a:rPr>
              <a:t>Esperar </a:t>
            </a:r>
            <a:r>
              <a:rPr lang="es-ES" sz="2000" b="1" dirty="0">
                <a:solidFill>
                  <a:srgbClr val="FF0000"/>
                </a:solidFill>
                <a:latin typeface="Montserrat" panose="00000500000000000000" pitchFamily="50" charset="0"/>
              </a:rPr>
              <a:t>semana 12 </a:t>
            </a:r>
            <a:r>
              <a:rPr lang="es-ES" sz="2000" dirty="0">
                <a:solidFill>
                  <a:srgbClr val="152B48"/>
                </a:solidFill>
                <a:latin typeface="Montserrat" panose="00000500000000000000" pitchFamily="50" charset="0"/>
              </a:rPr>
              <a:t>para iniciar TAR si no </a:t>
            </a:r>
            <a:r>
              <a:rPr lang="es-CO" sz="2000" dirty="0">
                <a:solidFill>
                  <a:srgbClr val="152B48"/>
                </a:solidFill>
                <a:latin typeface="Montserrat" panose="00000500000000000000" pitchFamily="50" charset="0"/>
              </a:rPr>
              <a:t>hay indicación clínica o inmunológica. </a:t>
            </a:r>
            <a:endParaRPr lang="es-ES" sz="2000" b="1"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57895" y="2788698"/>
            <a:ext cx="2983287" cy="354121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0000" r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uadroTexto 7"/>
          <p:cNvSpPr txBox="1"/>
          <p:nvPr/>
        </p:nvSpPr>
        <p:spPr>
          <a:xfrm>
            <a:off x="5740540" y="4328471"/>
            <a:ext cx="11092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152B48"/>
                </a:solidFill>
                <a:latin typeface="Montserrat" panose="00000500000000000000" pitchFamily="50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827321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289149" y="2115408"/>
            <a:ext cx="565990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152B48"/>
                </a:solidFill>
                <a:latin typeface="Montserrat" panose="00000500000000000000" pitchFamily="50" charset="0"/>
              </a:rPr>
              <a:t>Deben iniciar el tratamiento antirretroviral </a:t>
            </a:r>
            <a:r>
              <a:rPr lang="es-CO" sz="2000" b="1" dirty="0">
                <a:solidFill>
                  <a:srgbClr val="FF0000"/>
                </a:solidFill>
                <a:latin typeface="Montserrat" panose="00000500000000000000" pitchFamily="50" charset="0"/>
              </a:rPr>
              <a:t>lo antes posible </a:t>
            </a:r>
            <a:r>
              <a:rPr lang="es-CO" sz="2000" dirty="0">
                <a:solidFill>
                  <a:srgbClr val="152B48"/>
                </a:solidFill>
                <a:latin typeface="Montserrat" panose="00000500000000000000" pitchFamily="50" charset="0"/>
              </a:rPr>
              <a:t>durante el embarazo. AI</a:t>
            </a:r>
            <a:endParaRPr lang="es-ES" sz="2000" dirty="0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228492" y="3555792"/>
            <a:ext cx="1744289" cy="234341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ángulo 6"/>
          <p:cNvSpPr/>
          <p:nvPr/>
        </p:nvSpPr>
        <p:spPr>
          <a:xfrm>
            <a:off x="8298784" y="3429000"/>
            <a:ext cx="2026825" cy="247020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uadroTexto 7"/>
          <p:cNvSpPr txBox="1"/>
          <p:nvPr/>
        </p:nvSpPr>
        <p:spPr>
          <a:xfrm>
            <a:off x="4854237" y="4262813"/>
            <a:ext cx="11092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rgbClr val="152B48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CO" dirty="0"/>
              <a:t>2017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651612" y="4262813"/>
            <a:ext cx="11092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rgbClr val="152B48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CO" dirty="0"/>
              <a:t>2018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19B1B38-D2B4-42A3-AF02-9B1759AE1302}"/>
              </a:ext>
            </a:extLst>
          </p:cNvPr>
          <p:cNvSpPr txBox="1">
            <a:spLocks/>
          </p:cNvSpPr>
          <p:nvPr/>
        </p:nvSpPr>
        <p:spPr>
          <a:xfrm>
            <a:off x="805647" y="328911"/>
            <a:ext cx="54267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AA7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es-CO" b="0">
                <a:latin typeface="Montserrat" panose="00000500000000000000" pitchFamily="50" charset="0"/>
              </a:rPr>
              <a:t>Recomendaciones</a:t>
            </a:r>
            <a:endParaRPr lang="es-CO" b="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494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93" y="283644"/>
            <a:ext cx="5644081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¿A quien se le inicia terapia ARV?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093" y="1924617"/>
            <a:ext cx="10667997" cy="1325563"/>
          </a:xfrm>
        </p:spPr>
        <p:txBody>
          <a:bodyPr>
            <a:normAutofit/>
          </a:bodyPr>
          <a:lstStyle/>
          <a:p>
            <a:r>
              <a:rPr lang="es-CO" sz="2400" b="1" dirty="0">
                <a:latin typeface="Montserrat" panose="00000500000000000000" pitchFamily="50" charset="0"/>
              </a:rPr>
              <a:t>Todas</a:t>
            </a:r>
            <a:r>
              <a:rPr lang="es-CO" sz="2400" dirty="0">
                <a:latin typeface="Montserrat" panose="00000500000000000000" pitchFamily="50" charset="0"/>
              </a:rPr>
              <a:t> las embarazadas con VIH deben iniciar el tratamiento antirretroviral independiente de su carga viral o recuento de linfocitos T CD4.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646773" y="3521126"/>
            <a:ext cx="1744289" cy="234341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ángulo 5"/>
          <p:cNvSpPr/>
          <p:nvPr/>
        </p:nvSpPr>
        <p:spPr>
          <a:xfrm>
            <a:off x="9932605" y="3306724"/>
            <a:ext cx="1920951" cy="255781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ángulo 6"/>
          <p:cNvSpPr/>
          <p:nvPr/>
        </p:nvSpPr>
        <p:spPr>
          <a:xfrm>
            <a:off x="5355455" y="3364232"/>
            <a:ext cx="1749775" cy="2467551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0000" r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uadroTexto 7"/>
          <p:cNvSpPr txBox="1"/>
          <p:nvPr/>
        </p:nvSpPr>
        <p:spPr>
          <a:xfrm>
            <a:off x="7964281" y="5898476"/>
            <a:ext cx="11092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rgbClr val="152B48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CO" dirty="0"/>
              <a:t>2017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603577" y="5864543"/>
            <a:ext cx="11092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rgbClr val="152B48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CO" dirty="0"/>
              <a:t>2014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0338444" y="5898476"/>
            <a:ext cx="11092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400" b="1">
                <a:solidFill>
                  <a:srgbClr val="152B48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CO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3072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094"/>
            <a:ext cx="5257800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Esquemas ARV recomendados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10667997" cy="18229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2400" dirty="0">
                <a:latin typeface="Montserrat" panose="00000500000000000000" pitchFamily="50" charset="0"/>
              </a:rPr>
              <a:t>Objetivo: supresión completa CV-VIH 1 durante el tercer trimestre y al momento del parto.</a:t>
            </a:r>
          </a:p>
          <a:p>
            <a:pPr>
              <a:lnSpc>
                <a:spcPct val="100000"/>
              </a:lnSpc>
            </a:pPr>
            <a:r>
              <a:rPr lang="es-CO" sz="2400" dirty="0">
                <a:latin typeface="Montserrat" panose="00000500000000000000" pitchFamily="50" charset="0"/>
              </a:rPr>
              <a:t>Riesgo de transmisión : 2%.</a:t>
            </a:r>
          </a:p>
          <a:p>
            <a:pPr>
              <a:lnSpc>
                <a:spcPct val="100000"/>
              </a:lnSpc>
            </a:pPr>
            <a:r>
              <a:rPr lang="es-CO" sz="2400" dirty="0">
                <a:latin typeface="Montserrat" panose="00000500000000000000" pitchFamily="50" charset="0"/>
              </a:rPr>
              <a:t>Pruebas de Resistencia : antes de iniciar TAR – fracaso viral.</a:t>
            </a:r>
          </a:p>
        </p:txBody>
      </p:sp>
      <p:sp>
        <p:nvSpPr>
          <p:cNvPr id="5" name="Título 4"/>
          <p:cNvSpPr txBox="1">
            <a:spLocks/>
          </p:cNvSpPr>
          <p:nvPr/>
        </p:nvSpPr>
        <p:spPr>
          <a:xfrm>
            <a:off x="5214796" y="4613530"/>
            <a:ext cx="6557768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AA7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CO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Montserrat" panose="00000500000000000000" pitchFamily="50" charset="0"/>
              </a:rPr>
              <a:t>PAUTAS DE TRATAMIENTO</a:t>
            </a:r>
          </a:p>
        </p:txBody>
      </p:sp>
    </p:spTree>
    <p:extLst>
      <p:ext uri="{BB962C8B-B14F-4D97-AF65-F5344CB8AC3E}">
        <p14:creationId xmlns:p14="http://schemas.microsoft.com/office/powerpoint/2010/main" val="12032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52" t="20134" r="28994" b="6711"/>
          <a:stretch/>
        </p:blipFill>
        <p:spPr>
          <a:xfrm>
            <a:off x="4681802" y="1120798"/>
            <a:ext cx="7357797" cy="461640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183B927-8C21-487C-B9ED-F080FB85D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17108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Virus</a:t>
            </a:r>
          </a:p>
        </p:txBody>
      </p:sp>
    </p:spTree>
    <p:extLst>
      <p:ext uri="{BB962C8B-B14F-4D97-AF65-F5344CB8AC3E}">
        <p14:creationId xmlns:p14="http://schemas.microsoft.com/office/powerpoint/2010/main" val="14713848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>
            <a:extLst>
              <a:ext uri="{FF2B5EF4-FFF2-40B4-BE49-F238E27FC236}">
                <a16:creationId xmlns:a16="http://schemas.microsoft.com/office/drawing/2014/main" id="{7995A865-EA84-7B4B-8DFB-614F950B339A}"/>
              </a:ext>
            </a:extLst>
          </p:cNvPr>
          <p:cNvSpPr/>
          <p:nvPr/>
        </p:nvSpPr>
        <p:spPr>
          <a:xfrm>
            <a:off x="2413957" y="1213961"/>
            <a:ext cx="2453268" cy="2453268"/>
          </a:xfrm>
          <a:prstGeom prst="ellipse">
            <a:avLst/>
          </a:prstGeom>
          <a:solidFill>
            <a:srgbClr val="CCD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97BA1EC6-EA5D-944F-B34E-3359A5C8279A}"/>
              </a:ext>
            </a:extLst>
          </p:cNvPr>
          <p:cNvSpPr/>
          <p:nvPr/>
        </p:nvSpPr>
        <p:spPr>
          <a:xfrm rot="1800000">
            <a:off x="2588314" y="1388317"/>
            <a:ext cx="2104556" cy="2104556"/>
          </a:xfrm>
          <a:prstGeom prst="ellipse">
            <a:avLst/>
          </a:prstGeom>
          <a:gradFill flip="none" rotWithShape="1">
            <a:gsLst>
              <a:gs pos="68000">
                <a:schemeClr val="bg1">
                  <a:lumMod val="95000"/>
                </a:schemeClr>
              </a:gs>
              <a:gs pos="35000">
                <a:schemeClr val="bg1"/>
              </a:gs>
              <a:gs pos="100000">
                <a:srgbClr val="D2D1CF"/>
              </a:gs>
            </a:gsLst>
            <a:path path="circle">
              <a:fillToRect r="100000" b="100000"/>
            </a:path>
            <a:tileRect l="-100000" t="-100000"/>
          </a:gradFill>
          <a:ln>
            <a:gradFill flip="none" rotWithShape="1">
              <a:gsLst>
                <a:gs pos="42000">
                  <a:schemeClr val="bg1"/>
                </a:gs>
                <a:gs pos="90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EF07ED7E-802E-EA45-9EC4-89A2D2A22953}"/>
              </a:ext>
            </a:extLst>
          </p:cNvPr>
          <p:cNvSpPr>
            <a:spLocks noChangeAspect="1"/>
          </p:cNvSpPr>
          <p:nvPr/>
        </p:nvSpPr>
        <p:spPr>
          <a:xfrm>
            <a:off x="2394160" y="1844466"/>
            <a:ext cx="254576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2000" b="1" dirty="0">
                <a:solidFill>
                  <a:srgbClr val="152B48"/>
                </a:solidFill>
                <a:latin typeface="Montserrat" panose="00000500000000000000" pitchFamily="50" charset="0"/>
              </a:rPr>
              <a:t>2 Inhibidores nucleósidos de transcriptasa inversa</a:t>
            </a:r>
          </a:p>
          <a:p>
            <a:pPr algn="ctr"/>
            <a:endParaRPr lang="en-US" sz="2000" b="1" cap="none" spc="0" dirty="0">
              <a:ln w="0"/>
              <a:solidFill>
                <a:srgbClr val="152B48"/>
              </a:solidFill>
              <a:latin typeface="Montserrat" panose="00000500000000000000" pitchFamily="50" charset="0"/>
              <a:ea typeface="Apple Symbols" panose="02000000000000000000" pitchFamily="2" charset="-79"/>
              <a:cs typeface="Apple Symbols" panose="02000000000000000000" pitchFamily="2" charset="-79"/>
            </a:endParaRPr>
          </a:p>
        </p:txBody>
      </p:sp>
      <p:sp>
        <p:nvSpPr>
          <p:cNvPr id="8" name="Terminator 29">
            <a:extLst>
              <a:ext uri="{FF2B5EF4-FFF2-40B4-BE49-F238E27FC236}">
                <a16:creationId xmlns:a16="http://schemas.microsoft.com/office/drawing/2014/main" id="{5B44CDC8-1DEB-1D43-966E-38D2358DDA06}"/>
              </a:ext>
            </a:extLst>
          </p:cNvPr>
          <p:cNvSpPr/>
          <p:nvPr/>
        </p:nvSpPr>
        <p:spPr>
          <a:xfrm>
            <a:off x="6018179" y="477006"/>
            <a:ext cx="4673476" cy="1112167"/>
          </a:xfrm>
          <a:prstGeom prst="flowChartTerminator">
            <a:avLst/>
          </a:prstGeom>
          <a:solidFill>
            <a:srgbClr val="CCD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1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9" name="Terminator 30">
            <a:extLst>
              <a:ext uri="{FF2B5EF4-FFF2-40B4-BE49-F238E27FC236}">
                <a16:creationId xmlns:a16="http://schemas.microsoft.com/office/drawing/2014/main" id="{1775C2BE-9B6A-8C4D-ACBE-A8B6BCA5E5B9}"/>
              </a:ext>
            </a:extLst>
          </p:cNvPr>
          <p:cNvSpPr/>
          <p:nvPr/>
        </p:nvSpPr>
        <p:spPr>
          <a:xfrm>
            <a:off x="6098137" y="605982"/>
            <a:ext cx="4294220" cy="903637"/>
          </a:xfrm>
          <a:prstGeom prst="flowChartTerminator">
            <a:avLst/>
          </a:prstGeom>
          <a:gradFill flip="none" rotWithShape="1">
            <a:gsLst>
              <a:gs pos="24000">
                <a:srgbClr val="FF7DA0"/>
              </a:gs>
              <a:gs pos="78000">
                <a:srgbClr val="F7344A"/>
              </a:gs>
            </a:gsLst>
            <a:path path="circle">
              <a:fillToRect r="100000" b="100000"/>
            </a:path>
            <a:tileRect l="-100000" t="-100000"/>
          </a:gradFill>
          <a:ln w="6350">
            <a:gradFill flip="none" rotWithShape="1">
              <a:gsLst>
                <a:gs pos="0">
                  <a:schemeClr val="bg1"/>
                </a:gs>
                <a:gs pos="89000">
                  <a:srgbClr val="FF0000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2413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10" name="Oval 31">
            <a:extLst>
              <a:ext uri="{FF2B5EF4-FFF2-40B4-BE49-F238E27FC236}">
                <a16:creationId xmlns:a16="http://schemas.microsoft.com/office/drawing/2014/main" id="{3E5BC19C-DC98-A848-9B14-0ECBC323B106}"/>
              </a:ext>
            </a:extLst>
          </p:cNvPr>
          <p:cNvSpPr/>
          <p:nvPr/>
        </p:nvSpPr>
        <p:spPr>
          <a:xfrm>
            <a:off x="8983651" y="639570"/>
            <a:ext cx="1080299" cy="787038"/>
          </a:xfrm>
          <a:prstGeom prst="ellipse">
            <a:avLst/>
          </a:prstGeom>
          <a:solidFill>
            <a:srgbClr val="FFA2CE"/>
          </a:solidFill>
          <a:ln>
            <a:noFill/>
          </a:ln>
          <a:effectLst>
            <a:innerShdw blurRad="1143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cxnSp>
        <p:nvCxnSpPr>
          <p:cNvPr id="11" name="Straight Connector 32">
            <a:extLst>
              <a:ext uri="{FF2B5EF4-FFF2-40B4-BE49-F238E27FC236}">
                <a16:creationId xmlns:a16="http://schemas.microsoft.com/office/drawing/2014/main" id="{306D1CC0-F2C0-0249-AEDC-78EE3F61248A}"/>
              </a:ext>
            </a:extLst>
          </p:cNvPr>
          <p:cNvCxnSpPr>
            <a:cxnSpLocks/>
          </p:cNvCxnSpPr>
          <p:nvPr/>
        </p:nvCxnSpPr>
        <p:spPr>
          <a:xfrm>
            <a:off x="4902694" y="1023751"/>
            <a:ext cx="117939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33">
            <a:extLst>
              <a:ext uri="{FF2B5EF4-FFF2-40B4-BE49-F238E27FC236}">
                <a16:creationId xmlns:a16="http://schemas.microsoft.com/office/drawing/2014/main" id="{0B3A2534-3AFD-DE4A-AAE7-1C6C5E6DCF3C}"/>
              </a:ext>
            </a:extLst>
          </p:cNvPr>
          <p:cNvSpPr/>
          <p:nvPr/>
        </p:nvSpPr>
        <p:spPr>
          <a:xfrm>
            <a:off x="4561794" y="1017321"/>
            <a:ext cx="712049" cy="518754"/>
          </a:xfrm>
          <a:prstGeom prst="arc">
            <a:avLst>
              <a:gd name="adj1" fmla="val 10865584"/>
              <a:gd name="adj2" fmla="val 16260956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Oval 34">
            <a:extLst>
              <a:ext uri="{FF2B5EF4-FFF2-40B4-BE49-F238E27FC236}">
                <a16:creationId xmlns:a16="http://schemas.microsoft.com/office/drawing/2014/main" id="{16AEA6DA-2647-3B48-B59A-D40CD98F632A}"/>
              </a:ext>
            </a:extLst>
          </p:cNvPr>
          <p:cNvSpPr/>
          <p:nvPr/>
        </p:nvSpPr>
        <p:spPr>
          <a:xfrm>
            <a:off x="4473064" y="1254884"/>
            <a:ext cx="281187" cy="204855"/>
          </a:xfrm>
          <a:prstGeom prst="ellipse">
            <a:avLst/>
          </a:prstGeom>
          <a:gradFill flip="none" rotWithShape="1">
            <a:gsLst>
              <a:gs pos="24000">
                <a:srgbClr val="FF7DA0"/>
              </a:gs>
              <a:gs pos="78000">
                <a:srgbClr val="F7344A"/>
              </a:gs>
            </a:gsLst>
            <a:path path="circle">
              <a:fillToRect r="100000" b="100000"/>
            </a:path>
            <a:tileRect l="-100000" t="-100000"/>
          </a:gradFill>
          <a:ln w="6350">
            <a:noFill/>
          </a:ln>
          <a:effectLst>
            <a:outerShdw blurRad="2413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Rectangle 35">
            <a:extLst>
              <a:ext uri="{FF2B5EF4-FFF2-40B4-BE49-F238E27FC236}">
                <a16:creationId xmlns:a16="http://schemas.microsoft.com/office/drawing/2014/main" id="{D4E078B3-3D8A-FB42-998C-76CC6385CDC9}"/>
              </a:ext>
            </a:extLst>
          </p:cNvPr>
          <p:cNvSpPr/>
          <p:nvPr/>
        </p:nvSpPr>
        <p:spPr>
          <a:xfrm>
            <a:off x="6435297" y="703626"/>
            <a:ext cx="2648582" cy="658925"/>
          </a:xfrm>
          <a:prstGeom prst="rect">
            <a:avLst/>
          </a:prstGeom>
          <a:noFill/>
        </p:spPr>
        <p:txBody>
          <a:bodyPr wrap="square" lIns="42953" tIns="21476" rIns="42953" bIns="21476">
            <a:spAutoFit/>
          </a:bodyPr>
          <a:lstStyle/>
          <a:p>
            <a:pPr algn="ctr" defTabSz="214761"/>
            <a:r>
              <a:rPr lang="en-US" sz="2000" b="1" dirty="0" err="1">
                <a:ln w="0"/>
                <a:solidFill>
                  <a:srgbClr val="152B48"/>
                </a:solidFill>
                <a:latin typeface="Montserrat" panose="00000500000000000000" pitchFamily="50" charset="0"/>
              </a:rPr>
              <a:t>Inhibidor</a:t>
            </a:r>
            <a:r>
              <a:rPr lang="en-US" sz="2000" b="1" dirty="0">
                <a:ln w="0"/>
                <a:solidFill>
                  <a:srgbClr val="152B48"/>
                </a:solidFill>
                <a:latin typeface="Montserrat" panose="00000500000000000000" pitchFamily="50" charset="0"/>
              </a:rPr>
              <a:t> de </a:t>
            </a:r>
            <a:r>
              <a:rPr lang="en-US" sz="2000" b="1" dirty="0" err="1">
                <a:ln w="0"/>
                <a:solidFill>
                  <a:srgbClr val="152B48"/>
                </a:solidFill>
                <a:latin typeface="Montserrat" panose="00000500000000000000" pitchFamily="50" charset="0"/>
              </a:rPr>
              <a:t>proteasa</a:t>
            </a:r>
            <a:endParaRPr lang="en-US" sz="2000" b="1" dirty="0">
              <a:ln w="0"/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15" name="Terminator 49">
            <a:extLst>
              <a:ext uri="{FF2B5EF4-FFF2-40B4-BE49-F238E27FC236}">
                <a16:creationId xmlns:a16="http://schemas.microsoft.com/office/drawing/2014/main" id="{46399451-6B1D-2A4C-B908-C4DAE7ED1269}"/>
              </a:ext>
            </a:extLst>
          </p:cNvPr>
          <p:cNvSpPr/>
          <p:nvPr/>
        </p:nvSpPr>
        <p:spPr>
          <a:xfrm>
            <a:off x="6742711" y="1668985"/>
            <a:ext cx="4682339" cy="1328783"/>
          </a:xfrm>
          <a:prstGeom prst="flowChartTerminator">
            <a:avLst/>
          </a:prstGeom>
          <a:solidFill>
            <a:srgbClr val="CCD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1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16" name="Terminator 50">
            <a:extLst>
              <a:ext uri="{FF2B5EF4-FFF2-40B4-BE49-F238E27FC236}">
                <a16:creationId xmlns:a16="http://schemas.microsoft.com/office/drawing/2014/main" id="{316E57B3-2860-334A-9E3F-6EFCED1F27E3}"/>
              </a:ext>
            </a:extLst>
          </p:cNvPr>
          <p:cNvSpPr/>
          <p:nvPr/>
        </p:nvSpPr>
        <p:spPr>
          <a:xfrm>
            <a:off x="6822670" y="1799559"/>
            <a:ext cx="4382645" cy="1107213"/>
          </a:xfrm>
          <a:prstGeom prst="flowChartTerminator">
            <a:avLst/>
          </a:prstGeom>
          <a:gradFill flip="none" rotWithShape="1">
            <a:gsLst>
              <a:gs pos="24000">
                <a:srgbClr val="59FDE4"/>
              </a:gs>
              <a:gs pos="78000">
                <a:srgbClr val="2EB9A5"/>
              </a:gs>
            </a:gsLst>
            <a:path path="circle">
              <a:fillToRect r="100000" b="100000"/>
            </a:path>
            <a:tileRect l="-100000" t="-100000"/>
          </a:gradFill>
          <a:ln w="6350">
            <a:gradFill flip="none" rotWithShape="1">
              <a:gsLst>
                <a:gs pos="0">
                  <a:schemeClr val="bg1"/>
                </a:gs>
                <a:gs pos="90000">
                  <a:srgbClr val="2EB9A5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2413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Oval 51">
            <a:extLst>
              <a:ext uri="{FF2B5EF4-FFF2-40B4-BE49-F238E27FC236}">
                <a16:creationId xmlns:a16="http://schemas.microsoft.com/office/drawing/2014/main" id="{C1446D8A-67F9-234D-B12D-D75BD83CB1E5}"/>
              </a:ext>
            </a:extLst>
          </p:cNvPr>
          <p:cNvSpPr/>
          <p:nvPr/>
        </p:nvSpPr>
        <p:spPr>
          <a:xfrm>
            <a:off x="10031017" y="1949510"/>
            <a:ext cx="1080299" cy="787038"/>
          </a:xfrm>
          <a:prstGeom prst="ellipse">
            <a:avLst/>
          </a:prstGeom>
          <a:solidFill>
            <a:srgbClr val="B9F9EE"/>
          </a:solidFill>
          <a:ln>
            <a:noFill/>
          </a:ln>
          <a:effectLst>
            <a:innerShdw blurRad="1143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cxnSp>
        <p:nvCxnSpPr>
          <p:cNvPr id="18" name="Straight Connector 52">
            <a:extLst>
              <a:ext uri="{FF2B5EF4-FFF2-40B4-BE49-F238E27FC236}">
                <a16:creationId xmlns:a16="http://schemas.microsoft.com/office/drawing/2014/main" id="{D8B60E60-A108-724F-AE4A-CEED65027E4A}"/>
              </a:ext>
            </a:extLst>
          </p:cNvPr>
          <p:cNvCxnSpPr>
            <a:cxnSpLocks/>
          </p:cNvCxnSpPr>
          <p:nvPr/>
        </p:nvCxnSpPr>
        <p:spPr>
          <a:xfrm flipH="1">
            <a:off x="5062725" y="2540986"/>
            <a:ext cx="1722989" cy="944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54">
            <a:extLst>
              <a:ext uri="{FF2B5EF4-FFF2-40B4-BE49-F238E27FC236}">
                <a16:creationId xmlns:a16="http://schemas.microsoft.com/office/drawing/2014/main" id="{F9D457FD-4956-C142-9A9A-C07AA3380DE0}"/>
              </a:ext>
            </a:extLst>
          </p:cNvPr>
          <p:cNvSpPr/>
          <p:nvPr/>
        </p:nvSpPr>
        <p:spPr>
          <a:xfrm>
            <a:off x="4963202" y="2446889"/>
            <a:ext cx="281187" cy="204855"/>
          </a:xfrm>
          <a:prstGeom prst="ellipse">
            <a:avLst/>
          </a:prstGeom>
          <a:gradFill flip="none" rotWithShape="1">
            <a:gsLst>
              <a:gs pos="24000">
                <a:srgbClr val="59FDE4"/>
              </a:gs>
              <a:gs pos="78000">
                <a:srgbClr val="2EB9A5"/>
              </a:gs>
            </a:gsLst>
            <a:path path="circle">
              <a:fillToRect r="100000" b="100000"/>
            </a:path>
            <a:tileRect l="-100000" t="-100000"/>
          </a:gradFill>
          <a:ln w="6350">
            <a:noFill/>
          </a:ln>
          <a:effectLst>
            <a:outerShdw blurRad="2413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20" name="Rectangle 55">
            <a:extLst>
              <a:ext uri="{FF2B5EF4-FFF2-40B4-BE49-F238E27FC236}">
                <a16:creationId xmlns:a16="http://schemas.microsoft.com/office/drawing/2014/main" id="{B246607B-118D-D348-BA38-CC623A432CB9}"/>
              </a:ext>
            </a:extLst>
          </p:cNvPr>
          <p:cNvSpPr/>
          <p:nvPr/>
        </p:nvSpPr>
        <p:spPr>
          <a:xfrm>
            <a:off x="7155797" y="2186261"/>
            <a:ext cx="3058501" cy="658925"/>
          </a:xfrm>
          <a:prstGeom prst="rect">
            <a:avLst/>
          </a:prstGeom>
          <a:noFill/>
        </p:spPr>
        <p:txBody>
          <a:bodyPr wrap="square" lIns="42953" tIns="21476" rIns="42953" bIns="21476">
            <a:spAutoFit/>
          </a:bodyPr>
          <a:lstStyle/>
          <a:p>
            <a:pPr algn="ctr" defTabSz="214761"/>
            <a:r>
              <a:rPr lang="en-US" sz="2000" b="1" dirty="0" err="1">
                <a:ln w="0"/>
                <a:solidFill>
                  <a:srgbClr val="152B48"/>
                </a:solidFill>
                <a:latin typeface="Montserrat" panose="00000500000000000000" pitchFamily="50" charset="0"/>
              </a:rPr>
              <a:t>Inhibidor</a:t>
            </a:r>
            <a:r>
              <a:rPr lang="en-US" sz="2000" b="1" dirty="0">
                <a:ln w="0"/>
                <a:solidFill>
                  <a:srgbClr val="152B48"/>
                </a:solidFill>
                <a:latin typeface="Montserrat" panose="00000500000000000000" pitchFamily="50" charset="0"/>
              </a:rPr>
              <a:t> de </a:t>
            </a:r>
            <a:r>
              <a:rPr lang="en-US" sz="2000" b="1" dirty="0" err="1">
                <a:ln w="0"/>
                <a:solidFill>
                  <a:srgbClr val="152B48"/>
                </a:solidFill>
                <a:latin typeface="Montserrat" panose="00000500000000000000" pitchFamily="50" charset="0"/>
              </a:rPr>
              <a:t>integrasa</a:t>
            </a:r>
            <a:r>
              <a:rPr lang="en-US" sz="2000" b="1" dirty="0">
                <a:ln w="0"/>
                <a:solidFill>
                  <a:srgbClr val="152B48"/>
                </a:solidFill>
                <a:latin typeface="Montserrat" panose="00000500000000000000" pitchFamily="50" charset="0"/>
              </a:rPr>
              <a:t> </a:t>
            </a:r>
          </a:p>
          <a:p>
            <a:pPr algn="ctr" defTabSz="214761"/>
            <a:endParaRPr lang="en-US" sz="2000" b="1" dirty="0">
              <a:ln w="0"/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21" name="Terminator 68">
            <a:extLst>
              <a:ext uri="{FF2B5EF4-FFF2-40B4-BE49-F238E27FC236}">
                <a16:creationId xmlns:a16="http://schemas.microsoft.com/office/drawing/2014/main" id="{295D6949-4F73-3741-88B5-8D2A003E5192}"/>
              </a:ext>
            </a:extLst>
          </p:cNvPr>
          <p:cNvSpPr/>
          <p:nvPr/>
        </p:nvSpPr>
        <p:spPr>
          <a:xfrm>
            <a:off x="6064082" y="3106406"/>
            <a:ext cx="6012405" cy="1211209"/>
          </a:xfrm>
          <a:prstGeom prst="flowChartTerminator">
            <a:avLst/>
          </a:prstGeom>
          <a:solidFill>
            <a:srgbClr val="CCD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1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22" name="Terminator 69">
            <a:extLst>
              <a:ext uri="{FF2B5EF4-FFF2-40B4-BE49-F238E27FC236}">
                <a16:creationId xmlns:a16="http://schemas.microsoft.com/office/drawing/2014/main" id="{36D19265-55B5-E847-9FFC-4CCDE41358ED}"/>
              </a:ext>
            </a:extLst>
          </p:cNvPr>
          <p:cNvSpPr/>
          <p:nvPr/>
        </p:nvSpPr>
        <p:spPr>
          <a:xfrm>
            <a:off x="6315500" y="3160616"/>
            <a:ext cx="5536759" cy="1004911"/>
          </a:xfrm>
          <a:prstGeom prst="flowChartTerminator">
            <a:avLst/>
          </a:prstGeom>
          <a:gradFill flip="none" rotWithShape="1">
            <a:gsLst>
              <a:gs pos="23000">
                <a:srgbClr val="C39DFF"/>
              </a:gs>
              <a:gs pos="79000">
                <a:srgbClr val="8F63D6"/>
              </a:gs>
            </a:gsLst>
            <a:path path="circle">
              <a:fillToRect r="100000" b="100000"/>
            </a:path>
            <a:tileRect l="-100000" t="-100000"/>
          </a:gradFill>
          <a:ln w="6350">
            <a:gradFill flip="none" rotWithShape="1">
              <a:gsLst>
                <a:gs pos="0">
                  <a:schemeClr val="bg1"/>
                </a:gs>
                <a:gs pos="90000">
                  <a:srgbClr val="7030A0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outerShdw blurRad="2413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4761"/>
            <a:r>
              <a:rPr lang="en-US" sz="2000" b="1" dirty="0" err="1">
                <a:ln w="0"/>
                <a:solidFill>
                  <a:srgbClr val="152B48"/>
                </a:solidFill>
                <a:latin typeface="Montserrat" panose="00000500000000000000" pitchFamily="50" charset="0"/>
              </a:rPr>
              <a:t>Inhibidor</a:t>
            </a:r>
            <a:r>
              <a:rPr lang="en-US" sz="2000" b="1" dirty="0">
                <a:ln w="0"/>
                <a:solidFill>
                  <a:srgbClr val="152B48"/>
                </a:solidFill>
                <a:latin typeface="Montserrat" panose="00000500000000000000" pitchFamily="50" charset="0"/>
              </a:rPr>
              <a:t> no </a:t>
            </a:r>
            <a:r>
              <a:rPr lang="en-US" sz="2000" b="1" dirty="0" err="1">
                <a:ln w="0"/>
                <a:solidFill>
                  <a:srgbClr val="152B48"/>
                </a:solidFill>
                <a:latin typeface="Montserrat" panose="00000500000000000000" pitchFamily="50" charset="0"/>
              </a:rPr>
              <a:t>nucleósido</a:t>
            </a:r>
            <a:r>
              <a:rPr lang="en-US" sz="2000" b="1" dirty="0">
                <a:ln w="0"/>
                <a:solidFill>
                  <a:srgbClr val="152B48"/>
                </a:solidFill>
                <a:latin typeface="Montserrat" panose="00000500000000000000" pitchFamily="50" charset="0"/>
              </a:rPr>
              <a:t> de </a:t>
            </a:r>
            <a:r>
              <a:rPr lang="en-US" sz="2000" b="1" dirty="0" err="1">
                <a:ln w="0"/>
                <a:solidFill>
                  <a:srgbClr val="152B48"/>
                </a:solidFill>
                <a:latin typeface="Montserrat" panose="00000500000000000000" pitchFamily="50" charset="0"/>
              </a:rPr>
              <a:t>transcriptasa</a:t>
            </a:r>
            <a:r>
              <a:rPr lang="en-US" sz="2000" b="1" dirty="0">
                <a:ln w="0"/>
                <a:solidFill>
                  <a:srgbClr val="152B48"/>
                </a:solidFill>
                <a:latin typeface="Montserrat" panose="00000500000000000000" pitchFamily="50" charset="0"/>
              </a:rPr>
              <a:t> </a:t>
            </a:r>
            <a:r>
              <a:rPr lang="en-US" sz="2000" b="1" dirty="0" err="1">
                <a:ln w="0"/>
                <a:solidFill>
                  <a:srgbClr val="152B48"/>
                </a:solidFill>
                <a:latin typeface="Montserrat" panose="00000500000000000000" pitchFamily="50" charset="0"/>
              </a:rPr>
              <a:t>inversa</a:t>
            </a:r>
            <a:endParaRPr lang="en-US" sz="2000" b="1" dirty="0">
              <a:ln w="0"/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23" name="Oval 70">
            <a:extLst>
              <a:ext uri="{FF2B5EF4-FFF2-40B4-BE49-F238E27FC236}">
                <a16:creationId xmlns:a16="http://schemas.microsoft.com/office/drawing/2014/main" id="{AB80BD78-7547-7445-872B-07DBAEE61D4B}"/>
              </a:ext>
            </a:extLst>
          </p:cNvPr>
          <p:cNvSpPr/>
          <p:nvPr/>
        </p:nvSpPr>
        <p:spPr>
          <a:xfrm>
            <a:off x="11020054" y="3394092"/>
            <a:ext cx="820974" cy="576382"/>
          </a:xfrm>
          <a:prstGeom prst="ellipse">
            <a:avLst/>
          </a:prstGeom>
          <a:solidFill>
            <a:srgbClr val="D3BDFF"/>
          </a:solidFill>
          <a:ln>
            <a:noFill/>
          </a:ln>
          <a:effectLst>
            <a:innerShdw blurRad="1143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cxnSp>
        <p:nvCxnSpPr>
          <p:cNvPr id="24" name="Straight Connector 71">
            <a:extLst>
              <a:ext uri="{FF2B5EF4-FFF2-40B4-BE49-F238E27FC236}">
                <a16:creationId xmlns:a16="http://schemas.microsoft.com/office/drawing/2014/main" id="{6363F270-C455-4840-BCC2-1A7346F9EF79}"/>
              </a:ext>
            </a:extLst>
          </p:cNvPr>
          <p:cNvCxnSpPr>
            <a:cxnSpLocks/>
          </p:cNvCxnSpPr>
          <p:nvPr/>
        </p:nvCxnSpPr>
        <p:spPr>
          <a:xfrm flipH="1" flipV="1">
            <a:off x="4978424" y="3710519"/>
            <a:ext cx="1228711" cy="1292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72">
            <a:extLst>
              <a:ext uri="{FF2B5EF4-FFF2-40B4-BE49-F238E27FC236}">
                <a16:creationId xmlns:a16="http://schemas.microsoft.com/office/drawing/2014/main" id="{E4F7C6C4-257F-AB42-8BA7-1B7802A2FDE4}"/>
              </a:ext>
            </a:extLst>
          </p:cNvPr>
          <p:cNvSpPr/>
          <p:nvPr/>
        </p:nvSpPr>
        <p:spPr>
          <a:xfrm rot="14810712">
            <a:off x="4753673" y="2984824"/>
            <a:ext cx="603133" cy="827868"/>
          </a:xfrm>
          <a:prstGeom prst="arc">
            <a:avLst>
              <a:gd name="adj1" fmla="val 12693195"/>
              <a:gd name="adj2" fmla="val 16965934"/>
            </a:avLst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  <p:sp>
        <p:nvSpPr>
          <p:cNvPr id="26" name="Oval 73">
            <a:extLst>
              <a:ext uri="{FF2B5EF4-FFF2-40B4-BE49-F238E27FC236}">
                <a16:creationId xmlns:a16="http://schemas.microsoft.com/office/drawing/2014/main" id="{338348C1-EA69-2A4E-9EEA-4A8F73616213}"/>
              </a:ext>
            </a:extLst>
          </p:cNvPr>
          <p:cNvSpPr/>
          <p:nvPr/>
        </p:nvSpPr>
        <p:spPr>
          <a:xfrm>
            <a:off x="4642900" y="3386355"/>
            <a:ext cx="281187" cy="204855"/>
          </a:xfrm>
          <a:prstGeom prst="ellipse">
            <a:avLst/>
          </a:prstGeom>
          <a:gradFill flip="none" rotWithShape="1">
            <a:gsLst>
              <a:gs pos="23000">
                <a:srgbClr val="C39DFF"/>
              </a:gs>
              <a:gs pos="79000">
                <a:srgbClr val="8F63D6"/>
              </a:gs>
            </a:gsLst>
            <a:path path="circle">
              <a:fillToRect r="100000" b="100000"/>
            </a:path>
            <a:tileRect l="-100000" t="-100000"/>
          </a:gradFill>
          <a:ln w="6350">
            <a:noFill/>
          </a:ln>
          <a:effectLst>
            <a:outerShdw blurRad="2413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152B48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6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9" grpId="0" animBg="1"/>
      <p:bldP spid="20" grpId="0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07" y="356071"/>
            <a:ext cx="5544493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Esquema colombiano 2014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2951" y="3322764"/>
            <a:ext cx="7336278" cy="2136476"/>
          </a:xfrm>
          <a:prstGeom prst="rect">
            <a:avLst/>
          </a:prstGeom>
          <a:ln w="38100" cap="sq">
            <a:solidFill>
              <a:srgbClr val="FF99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6616918" y="1987308"/>
            <a:ext cx="3648343" cy="830997"/>
          </a:xfrm>
          <a:prstGeom prst="rect">
            <a:avLst/>
          </a:prstGeom>
          <a:noFill/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n w="0"/>
                <a:solidFill>
                  <a:srgbClr val="152B4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" panose="00000500000000000000" pitchFamily="50" charset="0"/>
              </a:rPr>
              <a:t>Coinfección por hepatitis B: TDF/FTC.</a:t>
            </a:r>
          </a:p>
        </p:txBody>
      </p:sp>
    </p:spTree>
    <p:extLst>
      <p:ext uri="{BB962C8B-B14F-4D97-AF65-F5344CB8AC3E}">
        <p14:creationId xmlns:p14="http://schemas.microsoft.com/office/powerpoint/2010/main" val="242427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/>
          <p:nvPr/>
        </p:nvGrpSpPr>
        <p:grpSpPr>
          <a:xfrm>
            <a:off x="402792" y="1789762"/>
            <a:ext cx="11716781" cy="1910679"/>
            <a:chOff x="2799144" y="1683600"/>
            <a:chExt cx="6617727" cy="1365541"/>
          </a:xfrm>
        </p:grpSpPr>
        <p:sp>
          <p:nvSpPr>
            <p:cNvPr id="11" name="Parallelogram 3"/>
            <p:cNvSpPr/>
            <p:nvPr/>
          </p:nvSpPr>
          <p:spPr>
            <a:xfrm>
              <a:off x="3820847" y="1935564"/>
              <a:ext cx="5260062" cy="1113577"/>
            </a:xfrm>
            <a:prstGeom prst="parallelogram">
              <a:avLst/>
            </a:prstGeom>
            <a:gradFill flip="none" rotWithShape="1">
              <a:gsLst>
                <a:gs pos="0">
                  <a:srgbClr val="F3591F">
                    <a:shade val="30000"/>
                    <a:satMod val="115000"/>
                  </a:srgbClr>
                </a:gs>
                <a:gs pos="50000">
                  <a:srgbClr val="F3591F">
                    <a:shade val="67500"/>
                    <a:satMod val="115000"/>
                  </a:srgbClr>
                </a:gs>
                <a:gs pos="100000">
                  <a:srgbClr val="F3591F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52B48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2" name="Oval 4"/>
            <p:cNvSpPr/>
            <p:nvPr/>
          </p:nvSpPr>
          <p:spPr>
            <a:xfrm>
              <a:off x="8374455" y="2044205"/>
              <a:ext cx="1042416" cy="89629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152B48"/>
                  </a:solidFill>
                  <a:latin typeface="Montserrat" panose="00000500000000000000" pitchFamily="50" charset="0"/>
                </a:rPr>
                <a:t>01</a:t>
              </a:r>
            </a:p>
          </p:txBody>
        </p:sp>
        <p:sp>
          <p:nvSpPr>
            <p:cNvPr id="13" name="Parallelogram 5"/>
            <p:cNvSpPr/>
            <p:nvPr/>
          </p:nvSpPr>
          <p:spPr>
            <a:xfrm>
              <a:off x="2799144" y="1683600"/>
              <a:ext cx="5733366" cy="1113577"/>
            </a:xfrm>
            <a:prstGeom prst="parallelogram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</a:gradFill>
            <a:ln w="28575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s-ES" sz="3200" b="1" dirty="0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2 ITRN + IP/r</a:t>
              </a:r>
            </a:p>
            <a:p>
              <a:pPr lvl="0" algn="ctr"/>
              <a:r>
                <a:rPr lang="es-ES" sz="2200" b="1" dirty="0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 (</a:t>
              </a:r>
              <a:r>
                <a:rPr lang="es-ES" sz="2200" b="1" dirty="0" err="1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abacavir</a:t>
              </a:r>
              <a:r>
                <a:rPr lang="es-ES" sz="2200" b="1" dirty="0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/</a:t>
              </a:r>
              <a:r>
                <a:rPr lang="es-ES" sz="2200" b="1" dirty="0" err="1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lamivudina</a:t>
              </a:r>
              <a:r>
                <a:rPr lang="es-ES" sz="2200" b="1" dirty="0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 o </a:t>
              </a:r>
              <a:r>
                <a:rPr lang="es-ES" sz="2200" b="1" dirty="0" err="1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tenofovir</a:t>
              </a:r>
              <a:r>
                <a:rPr lang="es-ES" sz="2200" b="1" dirty="0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/</a:t>
              </a:r>
              <a:r>
                <a:rPr lang="es-ES" sz="2200" b="1" dirty="0" err="1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emtricitabina</a:t>
              </a:r>
              <a:r>
                <a:rPr lang="es-ES" sz="2200" b="1" dirty="0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 o </a:t>
              </a:r>
              <a:r>
                <a:rPr lang="es-ES" sz="2200" b="1" dirty="0" err="1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lamivudina</a:t>
              </a:r>
              <a:r>
                <a:rPr lang="es-ES" sz="2200" b="1" dirty="0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) + (</a:t>
              </a:r>
              <a:r>
                <a:rPr lang="es-ES" sz="2200" b="1" dirty="0" err="1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atazanavir</a:t>
              </a:r>
              <a:r>
                <a:rPr lang="es-ES" sz="2200" b="1" dirty="0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/</a:t>
              </a:r>
              <a:r>
                <a:rPr lang="es-ES" sz="2200" b="1" dirty="0" err="1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ritonavir</a:t>
              </a:r>
              <a:r>
                <a:rPr lang="es-ES" sz="2200" b="1" dirty="0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 o </a:t>
              </a:r>
              <a:r>
                <a:rPr lang="es-ES" sz="2200" b="1" dirty="0" err="1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darunavir</a:t>
              </a:r>
              <a:r>
                <a:rPr lang="es-ES" sz="2200" b="1" dirty="0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/</a:t>
              </a:r>
              <a:r>
                <a:rPr lang="es-ES" sz="2200" b="1" dirty="0" err="1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ritonavir</a:t>
              </a:r>
              <a:r>
                <a:rPr lang="es-ES" sz="2200" b="1" dirty="0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)</a:t>
              </a:r>
              <a:endParaRPr lang="es-ES" sz="2200" b="1" dirty="0">
                <a:solidFill>
                  <a:srgbClr val="152B48"/>
                </a:solidFill>
                <a:latin typeface="Montserrat" panose="00000500000000000000" pitchFamily="50" charset="0"/>
              </a:endParaRPr>
            </a:p>
          </p:txBody>
        </p:sp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774A89BE-12EE-40E3-AF4A-CD8F9A8F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07" y="356071"/>
            <a:ext cx="5544493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Esquema AIDS</a:t>
            </a:r>
          </a:p>
        </p:txBody>
      </p:sp>
    </p:spTree>
    <p:extLst>
      <p:ext uri="{BB962C8B-B14F-4D97-AF65-F5344CB8AC3E}">
        <p14:creationId xmlns:p14="http://schemas.microsoft.com/office/powerpoint/2010/main" val="19425723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77937" y="1681634"/>
            <a:ext cx="11725835" cy="2033935"/>
            <a:chOff x="2794030" y="1595510"/>
            <a:chExt cx="6622841" cy="1453631"/>
          </a:xfrm>
        </p:grpSpPr>
        <p:sp>
          <p:nvSpPr>
            <p:cNvPr id="8" name="Parallelogram 7"/>
            <p:cNvSpPr/>
            <p:nvPr/>
          </p:nvSpPr>
          <p:spPr>
            <a:xfrm>
              <a:off x="3820847" y="1935564"/>
              <a:ext cx="5260062" cy="1113577"/>
            </a:xfrm>
            <a:prstGeom prst="parallelogram">
              <a:avLst/>
            </a:prstGeom>
            <a:gradFill flip="none" rotWithShape="1">
              <a:gsLst>
                <a:gs pos="0">
                  <a:srgbClr val="1AA8FE">
                    <a:shade val="30000"/>
                    <a:satMod val="115000"/>
                  </a:srgbClr>
                </a:gs>
                <a:gs pos="50000">
                  <a:srgbClr val="1AA8FE">
                    <a:shade val="67500"/>
                    <a:satMod val="115000"/>
                  </a:srgbClr>
                </a:gs>
                <a:gs pos="100000">
                  <a:srgbClr val="1AA8FE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 black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374455" y="2044205"/>
              <a:ext cx="1042416" cy="89629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152B48"/>
                  </a:solidFill>
                  <a:latin typeface="Montserrat" panose="00000500000000000000" pitchFamily="50" charset="0"/>
                </a:rPr>
                <a:t>02</a:t>
              </a:r>
            </a:p>
          </p:txBody>
        </p:sp>
        <p:sp>
          <p:nvSpPr>
            <p:cNvPr id="10" name="Parallelogram 9"/>
            <p:cNvSpPr/>
            <p:nvPr/>
          </p:nvSpPr>
          <p:spPr>
            <a:xfrm>
              <a:off x="2794030" y="1595510"/>
              <a:ext cx="5390586" cy="1113577"/>
            </a:xfrm>
            <a:prstGeom prst="parallelogram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</a:gradFill>
            <a:ln w="28575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lvl="0" algn="ctr"/>
              <a:r>
                <a:rPr lang="es-ES" sz="3200" b="1" dirty="0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2 ITRN + II </a:t>
              </a:r>
            </a:p>
            <a:p>
              <a:pPr lvl="0" algn="ctr"/>
              <a:r>
                <a:rPr lang="es-ES" sz="2200" b="1" dirty="0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(</a:t>
              </a:r>
              <a:r>
                <a:rPr lang="es-ES" sz="2200" b="1" dirty="0" err="1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abacavir</a:t>
              </a:r>
              <a:r>
                <a:rPr lang="es-ES" sz="2200" b="1" dirty="0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/</a:t>
              </a:r>
              <a:r>
                <a:rPr lang="es-ES" sz="2200" b="1" dirty="0" err="1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lamivudina</a:t>
              </a:r>
              <a:r>
                <a:rPr lang="es-ES" sz="2200" b="1" dirty="0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 o </a:t>
              </a:r>
              <a:r>
                <a:rPr lang="es-ES" sz="2200" b="1" dirty="0" err="1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tenofovir</a:t>
              </a:r>
              <a:r>
                <a:rPr lang="es-ES" sz="2200" b="1" dirty="0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/</a:t>
              </a:r>
              <a:r>
                <a:rPr lang="es-ES" sz="2200" b="1" dirty="0" err="1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emtricitabina</a:t>
              </a:r>
              <a:r>
                <a:rPr lang="es-ES" sz="2200" b="1" dirty="0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 o </a:t>
              </a:r>
              <a:r>
                <a:rPr lang="es-ES" sz="2200" b="1" dirty="0" err="1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lamivudina</a:t>
              </a:r>
              <a:r>
                <a:rPr lang="es-ES" sz="2200" b="1" dirty="0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) + (</a:t>
              </a:r>
              <a:r>
                <a:rPr lang="es-ES" sz="2200" b="1" dirty="0" err="1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raltegravir</a:t>
              </a:r>
              <a:r>
                <a:rPr lang="es-ES" sz="2200" b="1" dirty="0">
                  <a:solidFill>
                    <a:srgbClr val="152B48"/>
                  </a:solidFill>
                  <a:latin typeface="Montserrat" panose="00000500000000000000" pitchFamily="50" charset="0"/>
                  <a:cs typeface="Avenir Black"/>
                </a:rPr>
                <a:t>)</a:t>
              </a:r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82C13FBD-AEC9-4CD8-A5DB-98C4F9F95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07" y="356071"/>
            <a:ext cx="5544493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Esquema AIDS</a:t>
            </a:r>
          </a:p>
        </p:txBody>
      </p:sp>
    </p:spTree>
    <p:extLst>
      <p:ext uri="{BB962C8B-B14F-4D97-AF65-F5344CB8AC3E}">
        <p14:creationId xmlns:p14="http://schemas.microsoft.com/office/powerpoint/2010/main" val="1640847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lh6.googleusercontent.com/HqkpEkzNqy-HyDlty_phIrkgwKCPdpyNZdRzEhXt8apcXs9K268GybLh4-QnfhOie8kwzAILJnl5rSEhKP6TGPQSRnFgK3roPUPQ0K53NZVJ67zuXyJ_UdfEh4yKNXr2QA0r9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028" y="708527"/>
            <a:ext cx="7389562" cy="544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861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lh5.googleusercontent.com/9kcrlF3zuNgmfOxKk9CQVtYCY7t2qxIsDe5tbf6RRj-Kto4GrcA0v8EdNwsWniABj8o508fS527ZzfedHysU_x067fVBeuR5mkcwJY1639yCZJW5zJ58OiPxNWP_Tu2JY50MYB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858" y="664433"/>
            <a:ext cx="7424714" cy="552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65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140" y="138538"/>
            <a:ext cx="3353554" cy="1325563"/>
          </a:xfrm>
        </p:spPr>
        <p:txBody>
          <a:bodyPr/>
          <a:lstStyle/>
          <a:p>
            <a:r>
              <a:rPr lang="es-CO" b="0" dirty="0">
                <a:latin typeface="Montserrat" panose="00000500000000000000" pitchFamily="50" charset="0"/>
              </a:rPr>
              <a:t>Monitoreo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4947" y="4501007"/>
            <a:ext cx="2394135" cy="1280862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82892105"/>
              </p:ext>
            </p:extLst>
          </p:nvPr>
        </p:nvGraphicFramePr>
        <p:xfrm>
          <a:off x="0" y="1358987"/>
          <a:ext cx="12192000" cy="2562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9134947" y="2572281"/>
            <a:ext cx="1649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0066"/>
              </a:buClr>
            </a:pPr>
            <a:r>
              <a:rPr lang="es-CO" sz="2000" b="1" dirty="0" err="1">
                <a:solidFill>
                  <a:srgbClr val="152B48"/>
                </a:solidFill>
                <a:latin typeface="Montserrat" panose="00000500000000000000" pitchFamily="50" charset="0"/>
              </a:rPr>
              <a:t>Sem</a:t>
            </a:r>
            <a:r>
              <a:rPr lang="es-CO" sz="2000" b="1" dirty="0">
                <a:solidFill>
                  <a:srgbClr val="152B48"/>
                </a:solidFill>
                <a:latin typeface="Montserrat" panose="00000500000000000000" pitchFamily="50" charset="0"/>
              </a:rPr>
              <a:t> 34-36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172775" y="4489972"/>
            <a:ext cx="29572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Clr>
                <a:srgbClr val="CC0066"/>
              </a:buClr>
              <a:buFont typeface="Wingdings" panose="05000000000000000000" pitchFamily="2" charset="2"/>
              <a:buChar char="ü"/>
            </a:pPr>
            <a:r>
              <a:rPr lang="es-CO" sz="2800" b="1" dirty="0">
                <a:solidFill>
                  <a:srgbClr val="152B48"/>
                </a:solidFill>
                <a:latin typeface="Montserrat" panose="00000500000000000000" pitchFamily="50" charset="0"/>
              </a:rPr>
              <a:t>Carga viral</a:t>
            </a:r>
          </a:p>
        </p:txBody>
      </p:sp>
    </p:spTree>
    <p:extLst>
      <p:ext uri="{BB962C8B-B14F-4D97-AF65-F5344CB8AC3E}">
        <p14:creationId xmlns:p14="http://schemas.microsoft.com/office/powerpoint/2010/main" val="398378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5208" y="1568513"/>
            <a:ext cx="6563763" cy="372097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2400" dirty="0">
                <a:latin typeface="Montserrat" panose="00000500000000000000" pitchFamily="50" charset="0"/>
              </a:rPr>
              <a:t>Tratamiento adecuado: carga viral debe ser indetectable después de 6 meses. </a:t>
            </a:r>
          </a:p>
          <a:p>
            <a:pPr>
              <a:lnSpc>
                <a:spcPct val="100000"/>
              </a:lnSpc>
            </a:pPr>
            <a:r>
              <a:rPr lang="es-CO" sz="2400" dirty="0">
                <a:latin typeface="Montserrat" panose="00000500000000000000" pitchFamily="50" charset="0"/>
              </a:rPr>
              <a:t>Carga viral inicio 500 - 1000 copias: solicitar estudios de resistencia. </a:t>
            </a:r>
          </a:p>
          <a:p>
            <a:pPr>
              <a:lnSpc>
                <a:spcPct val="100000"/>
              </a:lnSpc>
            </a:pPr>
            <a:r>
              <a:rPr lang="es-CO" sz="2400" dirty="0">
                <a:latin typeface="Montserrat" panose="00000500000000000000" pitchFamily="50" charset="0"/>
              </a:rPr>
              <a:t>Supresión incompleta si carga &gt;200 después de 6 meses de tratamiento.</a:t>
            </a:r>
          </a:p>
          <a:p>
            <a:pPr>
              <a:lnSpc>
                <a:spcPct val="100000"/>
              </a:lnSpc>
            </a:pPr>
            <a:r>
              <a:rPr lang="es-CO" sz="2400" dirty="0">
                <a:latin typeface="Montserrat" panose="00000500000000000000" pitchFamily="50" charset="0"/>
              </a:rPr>
              <a:t>Rebote si &gt;50 en un paciente con carga previa indetectable.</a:t>
            </a:r>
          </a:p>
          <a:p>
            <a:endParaRPr lang="es-CO" dirty="0">
              <a:latin typeface="Montserrat black"/>
            </a:endParaRPr>
          </a:p>
          <a:p>
            <a:endParaRPr lang="es-CO" dirty="0">
              <a:latin typeface="Montserrat black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F442BE4-69B1-4B2D-A2AD-CC2A5448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477" y="242950"/>
            <a:ext cx="3353554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Monitoreo</a:t>
            </a:r>
          </a:p>
        </p:txBody>
      </p:sp>
    </p:spTree>
    <p:extLst>
      <p:ext uri="{BB962C8B-B14F-4D97-AF65-F5344CB8AC3E}">
        <p14:creationId xmlns:p14="http://schemas.microsoft.com/office/powerpoint/2010/main" val="26972249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338210552"/>
              </p:ext>
            </p:extLst>
          </p:nvPr>
        </p:nvGraphicFramePr>
        <p:xfrm>
          <a:off x="3013681" y="2212567"/>
          <a:ext cx="9178319" cy="4050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8675" y="1261965"/>
            <a:ext cx="2394135" cy="128086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13108" y="2052604"/>
            <a:ext cx="265355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Clr>
                <a:srgbClr val="CC0066"/>
              </a:buClr>
              <a:buFont typeface="Wingdings" panose="05000000000000000000" pitchFamily="2" charset="2"/>
              <a:buChar char="ü"/>
            </a:pPr>
            <a:r>
              <a:rPr lang="es-CO" sz="2400" b="1" dirty="0">
                <a:solidFill>
                  <a:srgbClr val="152B48"/>
                </a:solidFill>
                <a:latin typeface="Montserrat" panose="00000500000000000000" pitchFamily="50" charset="0"/>
              </a:rPr>
              <a:t>LT CD4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57664" y="2805315"/>
            <a:ext cx="277009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152B48"/>
                </a:solidFill>
                <a:latin typeface="Montserrat" panose="00000500000000000000" pitchFamily="50" charset="0"/>
              </a:rPr>
              <a:t>- Control inicial 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BA823F1-CF61-4002-BF1C-7D9FAC1B9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477" y="242950"/>
            <a:ext cx="3353554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Monitoreo</a:t>
            </a:r>
          </a:p>
        </p:txBody>
      </p:sp>
    </p:spTree>
    <p:extLst>
      <p:ext uri="{BB962C8B-B14F-4D97-AF65-F5344CB8AC3E}">
        <p14:creationId xmlns:p14="http://schemas.microsoft.com/office/powerpoint/2010/main" val="4957230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31454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Vía del parto</a:t>
            </a:r>
          </a:p>
        </p:txBody>
      </p:sp>
      <p:sp>
        <p:nvSpPr>
          <p:cNvPr id="6" name="Rounded Rectangle 3"/>
          <p:cNvSpPr/>
          <p:nvPr/>
        </p:nvSpPr>
        <p:spPr>
          <a:xfrm>
            <a:off x="6448743" y="1030979"/>
            <a:ext cx="4483100" cy="5003800"/>
          </a:xfrm>
          <a:prstGeom prst="roundRect">
            <a:avLst>
              <a:gd name="adj" fmla="val 3204"/>
            </a:avLst>
          </a:prstGeom>
          <a:solidFill>
            <a:schemeClr val="bg2"/>
          </a:solidFill>
          <a:ln>
            <a:noFill/>
          </a:ln>
          <a:effectLst>
            <a:outerShdw blurRad="241300" dist="127000" dir="48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50" charset="0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6518597" y="3271265"/>
            <a:ext cx="4483100" cy="1103921"/>
          </a:xfrm>
          <a:prstGeom prst="rect">
            <a:avLst/>
          </a:prstGeom>
          <a:solidFill>
            <a:srgbClr val="660033"/>
          </a:solidFill>
          <a:ln>
            <a:noFill/>
          </a:ln>
          <a:effectLst>
            <a:innerShdw blurRad="292100">
              <a:schemeClr val="tx1">
                <a:lumMod val="85000"/>
                <a:lumOff val="15000"/>
              </a:scheme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kern="0" dirty="0">
                <a:solidFill>
                  <a:schemeClr val="bg1"/>
                </a:solidFill>
                <a:latin typeface="Montserrat" panose="00000500000000000000" pitchFamily="50" charset="0"/>
                <a:cs typeface="Arial" pitchFamily="34" charset="0"/>
              </a:rPr>
              <a:t>   </a:t>
            </a:r>
            <a:endParaRPr lang="en-US" sz="34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grpSp>
        <p:nvGrpSpPr>
          <p:cNvPr id="9" name="Group 28"/>
          <p:cNvGrpSpPr/>
          <p:nvPr/>
        </p:nvGrpSpPr>
        <p:grpSpPr>
          <a:xfrm>
            <a:off x="7023205" y="3486943"/>
            <a:ext cx="2739710" cy="707886"/>
            <a:chOff x="1689099" y="3060476"/>
            <a:chExt cx="2739710" cy="707886"/>
          </a:xfrm>
        </p:grpSpPr>
        <p:sp>
          <p:nvSpPr>
            <p:cNvPr id="10" name="Rectangle 19"/>
            <p:cNvSpPr/>
            <p:nvPr/>
          </p:nvSpPr>
          <p:spPr>
            <a:xfrm>
              <a:off x="1689099" y="3060476"/>
              <a:ext cx="7747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kern="0" spc="-300" dirty="0">
                  <a:solidFill>
                    <a:schemeClr val="bg2"/>
                  </a:solidFill>
                  <a:latin typeface="Montserrat" panose="00000500000000000000" pitchFamily="50" charset="0"/>
                  <a:cs typeface="Arial" pitchFamily="34" charset="0"/>
                </a:rPr>
                <a:t>1</a:t>
              </a:r>
            </a:p>
          </p:txBody>
        </p:sp>
        <p:cxnSp>
          <p:nvCxnSpPr>
            <p:cNvPr id="11" name="Straight Connector 25"/>
            <p:cNvCxnSpPr/>
            <p:nvPr/>
          </p:nvCxnSpPr>
          <p:spPr>
            <a:xfrm>
              <a:off x="2476500" y="3104371"/>
              <a:ext cx="0" cy="58477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7"/>
            <p:cNvSpPr/>
            <p:nvPr/>
          </p:nvSpPr>
          <p:spPr>
            <a:xfrm>
              <a:off x="2541754" y="3091254"/>
              <a:ext cx="18870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spc="-150" dirty="0">
                  <a:solidFill>
                    <a:schemeClr val="bg1"/>
                  </a:solidFill>
                  <a:latin typeface="Montserrat" panose="00000500000000000000" pitchFamily="50" charset="0"/>
                  <a:cs typeface="Arial" panose="020B0604020202020204" pitchFamily="34" charset="0"/>
                </a:rPr>
                <a:t>Vaginal</a:t>
              </a:r>
            </a:p>
          </p:txBody>
        </p:sp>
      </p:grpSp>
      <p:sp>
        <p:nvSpPr>
          <p:cNvPr id="13" name="Oval 39"/>
          <p:cNvSpPr/>
          <p:nvPr/>
        </p:nvSpPr>
        <p:spPr>
          <a:xfrm>
            <a:off x="10481597" y="2141997"/>
            <a:ext cx="365760" cy="36576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5"/>
            </a:solidFill>
          </a:ln>
          <a:effectLst>
            <a:innerShdw blurRad="63500" dist="63500" dir="10800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50" charset="0"/>
            </a:endParaRPr>
          </a:p>
        </p:txBody>
      </p:sp>
      <p:cxnSp>
        <p:nvCxnSpPr>
          <p:cNvPr id="24" name="Straight Connector 40"/>
          <p:cNvCxnSpPr/>
          <p:nvPr/>
        </p:nvCxnSpPr>
        <p:spPr>
          <a:xfrm flipV="1">
            <a:off x="6096576" y="6317071"/>
            <a:ext cx="4483100" cy="14892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0555" y="1160800"/>
            <a:ext cx="2610129" cy="2013040"/>
          </a:xfrm>
          <a:prstGeom prst="ellipse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4669654" y="4698569"/>
            <a:ext cx="1827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FF0000"/>
                </a:solidFill>
                <a:latin typeface="Montserrat" panose="00000500000000000000" pitchFamily="50" charset="0"/>
              </a:rPr>
              <a:t>Control normal</a:t>
            </a:r>
          </a:p>
        </p:txBody>
      </p:sp>
      <p:sp>
        <p:nvSpPr>
          <p:cNvPr id="31" name="Rectangle 17"/>
          <p:cNvSpPr/>
          <p:nvPr/>
        </p:nvSpPr>
        <p:spPr>
          <a:xfrm>
            <a:off x="6564197" y="4533350"/>
            <a:ext cx="4688749" cy="16312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rgbClr val="581042"/>
                </a:solidFill>
                <a:latin typeface="Montserrat" panose="00000500000000000000" pitchFamily="50" charset="0"/>
              </a:rPr>
              <a:t>Adherencia ARV durante el embarazo.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rgbClr val="581042"/>
                </a:solidFill>
                <a:latin typeface="Montserrat" panose="00000500000000000000" pitchFamily="50" charset="0"/>
              </a:rPr>
              <a:t>CV Indetectable:  </a:t>
            </a:r>
            <a:br>
              <a:rPr lang="es-CO" sz="2000" b="1" dirty="0">
                <a:solidFill>
                  <a:srgbClr val="581042"/>
                </a:solidFill>
                <a:latin typeface="Montserrat" panose="00000500000000000000" pitchFamily="50" charset="0"/>
              </a:rPr>
            </a:br>
            <a:r>
              <a:rPr lang="es-CO" sz="2000" b="1" dirty="0">
                <a:solidFill>
                  <a:srgbClr val="581042"/>
                </a:solidFill>
                <a:latin typeface="Montserrat" panose="00000500000000000000" pitchFamily="50" charset="0"/>
              </a:rPr>
              <a:t>NO IMPLICA FINALIZACIÓN.</a:t>
            </a:r>
          </a:p>
          <a:p>
            <a:pPr algn="ctr"/>
            <a:r>
              <a:rPr 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Arial" pitchFamily="34" charset="0"/>
              </a:rPr>
              <a:t>. 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6628" y="2017191"/>
            <a:ext cx="1255594" cy="1255594"/>
          </a:xfrm>
          <a:prstGeom prst="ellipse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5165272" y="1542467"/>
            <a:ext cx="938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152B48"/>
                </a:solidFill>
                <a:latin typeface="Montserrat" panose="00000500000000000000" pitchFamily="50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00901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30" grpId="0"/>
      <p:bldP spid="31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25625"/>
            <a:ext cx="4462849" cy="2090392"/>
          </a:xfrm>
        </p:spPr>
        <p:txBody>
          <a:bodyPr>
            <a:normAutofit/>
          </a:bodyPr>
          <a:lstStyle/>
          <a:p>
            <a:r>
              <a:rPr lang="es-CO" sz="2400" dirty="0">
                <a:latin typeface="Montserrat" panose="00000500000000000000" pitchFamily="50" charset="0"/>
              </a:rPr>
              <a:t>Compromiso mundial de poner fin a la epidemia para 2030.</a:t>
            </a:r>
          </a:p>
          <a:p>
            <a:endParaRPr lang="es-CO" sz="2400" dirty="0">
              <a:latin typeface="Montserrat" panose="00000500000000000000" pitchFamily="50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221994" y="878236"/>
            <a:ext cx="22493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000" b="1" dirty="0">
                <a:solidFill>
                  <a:srgbClr val="FF0000"/>
                </a:solidFill>
                <a:latin typeface="Montserrat" panose="00000500000000000000" pitchFamily="50" charset="0"/>
              </a:rPr>
              <a:t>180.000</a:t>
            </a:r>
            <a:br>
              <a:rPr lang="es-CO" sz="4000" b="1" dirty="0">
                <a:solidFill>
                  <a:srgbClr val="FF0000"/>
                </a:solidFill>
                <a:latin typeface="Montserrat" panose="00000500000000000000" pitchFamily="50" charset="0"/>
              </a:rPr>
            </a:br>
            <a:r>
              <a:rPr lang="es-CO" sz="2600" b="1" dirty="0">
                <a:solidFill>
                  <a:srgbClr val="152B48"/>
                </a:solidFill>
                <a:latin typeface="Montserrat" panose="00000500000000000000" pitchFamily="50" charset="0"/>
              </a:rPr>
              <a:t>Niños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1325" y="3001895"/>
            <a:ext cx="7690675" cy="125089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961540" y="4252788"/>
            <a:ext cx="13758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>
                <a:solidFill>
                  <a:srgbClr val="152B48"/>
                </a:solidFill>
                <a:latin typeface="Montserrat" panose="00000500000000000000" pitchFamily="50" charset="0"/>
              </a:rPr>
              <a:t>Personas </a:t>
            </a:r>
            <a:r>
              <a:rPr lang="es-CO" sz="2000" b="1" dirty="0">
                <a:solidFill>
                  <a:srgbClr val="152B48"/>
                </a:solidFill>
                <a:latin typeface="Montserrat" panose="00000500000000000000" pitchFamily="50" charset="0"/>
              </a:rPr>
              <a:t>con VIH </a:t>
            </a:r>
            <a:r>
              <a:rPr lang="es-CO" sz="2000" dirty="0">
                <a:solidFill>
                  <a:srgbClr val="152B48"/>
                </a:solidFill>
                <a:latin typeface="Montserrat" panose="00000500000000000000" pitchFamily="50" charset="0"/>
              </a:rPr>
              <a:t>(2017)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333082" y="4252788"/>
            <a:ext cx="2027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rgbClr val="152B48"/>
                </a:solidFill>
                <a:latin typeface="Montserrat" panose="00000500000000000000" pitchFamily="50" charset="0"/>
              </a:rPr>
              <a:t>Bajo tratamiento </a:t>
            </a:r>
            <a:r>
              <a:rPr lang="es-CO" sz="2000" dirty="0">
                <a:solidFill>
                  <a:srgbClr val="152B48"/>
                </a:solidFill>
                <a:latin typeface="Montserrat" panose="00000500000000000000" pitchFamily="50" charset="0"/>
              </a:rPr>
              <a:t>antirretroviral (2017)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0103203" y="4252788"/>
            <a:ext cx="1924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b="1" dirty="0">
                <a:solidFill>
                  <a:srgbClr val="152B48"/>
                </a:solidFill>
                <a:latin typeface="Montserrat" panose="00000500000000000000" pitchFamily="50" charset="0"/>
              </a:rPr>
              <a:t>Nuevas infecciones </a:t>
            </a:r>
            <a:r>
              <a:rPr lang="es-CO" sz="2000" dirty="0">
                <a:solidFill>
                  <a:srgbClr val="152B48"/>
                </a:solidFill>
                <a:latin typeface="Montserrat" panose="00000500000000000000" pitchFamily="50" charset="0"/>
              </a:rPr>
              <a:t>por VIH (2017)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BBDC862-6B07-4F91-8897-43D85D8ED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62903"/>
            <a:ext cx="4462849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Impacto global</a:t>
            </a:r>
          </a:p>
        </p:txBody>
      </p:sp>
    </p:spTree>
    <p:extLst>
      <p:ext uri="{BB962C8B-B14F-4D97-AF65-F5344CB8AC3E}">
        <p14:creationId xmlns:p14="http://schemas.microsoft.com/office/powerpoint/2010/main" val="273368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31"/>
          <p:cNvSpPr/>
          <p:nvPr/>
        </p:nvSpPr>
        <p:spPr>
          <a:xfrm>
            <a:off x="6009966" y="935173"/>
            <a:ext cx="4483100" cy="5003800"/>
          </a:xfrm>
          <a:prstGeom prst="roundRect">
            <a:avLst>
              <a:gd name="adj" fmla="val 3204"/>
            </a:avLst>
          </a:prstGeom>
          <a:solidFill>
            <a:schemeClr val="bg2"/>
          </a:solidFill>
          <a:ln>
            <a:noFill/>
          </a:ln>
          <a:effectLst>
            <a:outerShdw blurRad="241300" dist="127000" dir="48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50" charset="0"/>
            </a:endParaRPr>
          </a:p>
        </p:txBody>
      </p:sp>
      <p:sp>
        <p:nvSpPr>
          <p:cNvPr id="16" name="Rectangle 32"/>
          <p:cNvSpPr/>
          <p:nvPr/>
        </p:nvSpPr>
        <p:spPr>
          <a:xfrm>
            <a:off x="6009966" y="3132271"/>
            <a:ext cx="4483100" cy="110392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innerShdw blurRad="292100">
              <a:schemeClr val="tx1">
                <a:lumMod val="85000"/>
                <a:lumOff val="15000"/>
              </a:scheme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kern="0" dirty="0">
                <a:solidFill>
                  <a:schemeClr val="bg1"/>
                </a:solidFill>
                <a:latin typeface="Montserrat" panose="00000500000000000000" pitchFamily="50" charset="0"/>
                <a:cs typeface="Arial" pitchFamily="34" charset="0"/>
              </a:rPr>
              <a:t>   </a:t>
            </a:r>
            <a:endParaRPr lang="en-US" sz="32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7" name="Rectangle 34"/>
          <p:cNvSpPr/>
          <p:nvPr/>
        </p:nvSpPr>
        <p:spPr>
          <a:xfrm>
            <a:off x="6177389" y="4545265"/>
            <a:ext cx="44149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rgbClr val="581042"/>
                </a:solidFill>
                <a:latin typeface="Montserrat" panose="00000500000000000000" pitchFamily="50" charset="0"/>
              </a:rPr>
              <a:t> Sin ARV o mala adherencia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rgbClr val="581042"/>
                </a:solidFill>
                <a:latin typeface="Montserrat" panose="00000500000000000000" pitchFamily="50" charset="0"/>
              </a:rPr>
              <a:t> Carga viral desconocida o detectable &gt;1000</a:t>
            </a:r>
          </a:p>
        </p:txBody>
      </p:sp>
      <p:grpSp>
        <p:nvGrpSpPr>
          <p:cNvPr id="18" name="Group 35"/>
          <p:cNvGrpSpPr/>
          <p:nvPr/>
        </p:nvGrpSpPr>
        <p:grpSpPr>
          <a:xfrm>
            <a:off x="6514574" y="3347949"/>
            <a:ext cx="2839096" cy="707886"/>
            <a:chOff x="1689099" y="3060476"/>
            <a:chExt cx="2839096" cy="707886"/>
          </a:xfrm>
        </p:grpSpPr>
        <p:sp>
          <p:nvSpPr>
            <p:cNvPr id="19" name="Rectangle 36"/>
            <p:cNvSpPr/>
            <p:nvPr/>
          </p:nvSpPr>
          <p:spPr>
            <a:xfrm>
              <a:off x="1689099" y="3060476"/>
              <a:ext cx="7747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kern="0" spc="-300" dirty="0">
                  <a:solidFill>
                    <a:schemeClr val="bg2"/>
                  </a:solidFill>
                  <a:latin typeface="Montserrat" panose="00000500000000000000" pitchFamily="50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20" name="Straight Connector 37"/>
            <p:cNvCxnSpPr/>
            <p:nvPr/>
          </p:nvCxnSpPr>
          <p:spPr>
            <a:xfrm>
              <a:off x="2476500" y="3104371"/>
              <a:ext cx="0" cy="58477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38"/>
            <p:cNvSpPr/>
            <p:nvPr/>
          </p:nvSpPr>
          <p:spPr>
            <a:xfrm>
              <a:off x="2541754" y="3091254"/>
              <a:ext cx="198644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spc="-150" dirty="0">
                  <a:solidFill>
                    <a:schemeClr val="bg1"/>
                  </a:solidFill>
                  <a:latin typeface="Montserrat" panose="00000500000000000000" pitchFamily="50" charset="0"/>
                  <a:cs typeface="Arial" panose="020B0604020202020204" pitchFamily="34" charset="0"/>
                </a:rPr>
                <a:t>Cesárea</a:t>
              </a:r>
            </a:p>
          </p:txBody>
        </p:sp>
      </p:grpSp>
      <p:sp>
        <p:nvSpPr>
          <p:cNvPr id="22" name="Oval 64"/>
          <p:cNvSpPr/>
          <p:nvPr/>
        </p:nvSpPr>
        <p:spPr>
          <a:xfrm flipH="1">
            <a:off x="6177389" y="2003003"/>
            <a:ext cx="365760" cy="36576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4">
                <a:lumMod val="50000"/>
              </a:schemeClr>
            </a:solidFill>
          </a:ln>
          <a:effectLst>
            <a:innerShdw blurRad="63500" dist="63500" dir="10800000">
              <a:schemeClr val="tx1"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50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1361" y="1103911"/>
            <a:ext cx="2990771" cy="1930935"/>
          </a:xfrm>
          <a:prstGeom prst="ellipse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10592376" y="3437073"/>
            <a:ext cx="1599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rgbClr val="FF0000"/>
                </a:solidFill>
                <a:latin typeface="Montserrat" panose="00000500000000000000" pitchFamily="50" charset="0"/>
              </a:rPr>
              <a:t>38 - 39 </a:t>
            </a:r>
            <a:r>
              <a:rPr lang="es-CO" sz="3000" b="1" dirty="0" err="1">
                <a:solidFill>
                  <a:srgbClr val="FF0000"/>
                </a:solidFill>
                <a:latin typeface="Montserrat" panose="00000500000000000000" pitchFamily="50" charset="0"/>
              </a:rPr>
              <a:t>sems</a:t>
            </a:r>
            <a:endParaRPr lang="es-CO" sz="3000" b="1" dirty="0">
              <a:solidFill>
                <a:srgbClr val="FF0000"/>
              </a:solidFill>
              <a:latin typeface="Montserrat" panose="00000500000000000000" pitchFamily="50" charset="0"/>
            </a:endParaRP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9B21B44E-3A93-4AAB-BD20-49435D39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31454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Vía del parto</a:t>
            </a:r>
          </a:p>
        </p:txBody>
      </p:sp>
    </p:spTree>
    <p:extLst>
      <p:ext uri="{BB962C8B-B14F-4D97-AF65-F5344CB8AC3E}">
        <p14:creationId xmlns:p14="http://schemas.microsoft.com/office/powerpoint/2010/main" val="46334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22" grpId="0" animBg="1"/>
      <p:bldP spid="2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6565" y="1023042"/>
            <a:ext cx="6328374" cy="556788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CO" sz="2400" b="1" dirty="0">
                <a:latin typeface="Montserrat" panose="00000500000000000000" pitchFamily="50" charset="0"/>
              </a:rPr>
              <a:t>Estados Unidos: AIDS </a:t>
            </a:r>
          </a:p>
          <a:p>
            <a:pPr>
              <a:lnSpc>
                <a:spcPct val="100000"/>
              </a:lnSpc>
            </a:pPr>
            <a:r>
              <a:rPr lang="es-CO" sz="2400" dirty="0">
                <a:latin typeface="Montserrat" panose="00000500000000000000" pitchFamily="50" charset="0"/>
              </a:rPr>
              <a:t>Zidovudina IV intraparto se debe administrar a todas las pacientes con  carga viral cerca al parto &gt;1.000 copias/ml (o Carga viral desconocida). (AI). Cesárea: 2mg/kg inicial y continuar 1mg/kg/h por 2 horas.</a:t>
            </a:r>
            <a:br>
              <a:rPr lang="es-CO" sz="2400" dirty="0">
                <a:latin typeface="Montserrat" panose="00000500000000000000" pitchFamily="50" charset="0"/>
              </a:rPr>
            </a:br>
            <a:endParaRPr lang="es-CO" sz="2400" dirty="0">
              <a:latin typeface="Montserrat" panose="00000500000000000000" pitchFamily="50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CO" sz="2400" b="1" dirty="0">
                <a:latin typeface="Montserrat" panose="00000500000000000000" pitchFamily="50" charset="0"/>
              </a:rPr>
              <a:t>Colombia:</a:t>
            </a:r>
            <a:r>
              <a:rPr lang="es-CO" sz="2400" dirty="0">
                <a:latin typeface="Montserrat" panose="00000500000000000000" pitchFamily="50" charset="0"/>
              </a:rPr>
              <a:t> </a:t>
            </a:r>
            <a:r>
              <a:rPr lang="es-CO" sz="2400" b="1" dirty="0">
                <a:latin typeface="Montserrat" panose="00000500000000000000" pitchFamily="50" charset="0"/>
              </a:rPr>
              <a:t>Min. Salud</a:t>
            </a:r>
            <a:endParaRPr lang="es-CO" sz="2400" dirty="0">
              <a:latin typeface="Montserrat" panose="000005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s-CO" sz="2400" dirty="0">
                <a:latin typeface="Montserrat" panose="00000500000000000000" pitchFamily="50" charset="0"/>
              </a:rPr>
              <a:t>No hay información.</a:t>
            </a:r>
            <a:br>
              <a:rPr lang="es-CO" sz="2400" dirty="0">
                <a:latin typeface="Montserrat" panose="00000500000000000000" pitchFamily="50" charset="0"/>
              </a:rPr>
            </a:br>
            <a:endParaRPr lang="es-CO" sz="2400" dirty="0">
              <a:latin typeface="Montserrat" panose="00000500000000000000" pitchFamily="50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CO" sz="2400" b="1" dirty="0">
                <a:latin typeface="Montserrat" panose="00000500000000000000" pitchFamily="50" charset="0"/>
              </a:rPr>
              <a:t>Canadá: SOGC</a:t>
            </a:r>
          </a:p>
          <a:p>
            <a:pPr>
              <a:lnSpc>
                <a:spcPct val="100000"/>
              </a:lnSpc>
            </a:pPr>
            <a:r>
              <a:rPr lang="es-CO" sz="2400" dirty="0">
                <a:latin typeface="Montserrat" panose="00000500000000000000" pitchFamily="50" charset="0"/>
              </a:rPr>
              <a:t>Se recomienda en todas las mujeres 2mg/Kg IV en 1 hora y continuar 1mg/kg/h IV hasta el nacimiento.</a:t>
            </a:r>
          </a:p>
          <a:p>
            <a:pPr>
              <a:lnSpc>
                <a:spcPct val="100000"/>
              </a:lnSpc>
            </a:pPr>
            <a:endParaRPr lang="es-CO" sz="2400" dirty="0">
              <a:latin typeface="Montserrat" panose="00000500000000000000" pitchFamily="50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s-CO" sz="2400" dirty="0">
              <a:latin typeface="Montserrat" panose="00000500000000000000" pitchFamily="50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20D91B6-3621-4AC5-8F27-91033AD85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69190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Profilaxis intraparto</a:t>
            </a:r>
          </a:p>
        </p:txBody>
      </p:sp>
    </p:spTree>
    <p:extLst>
      <p:ext uri="{BB962C8B-B14F-4D97-AF65-F5344CB8AC3E}">
        <p14:creationId xmlns:p14="http://schemas.microsoft.com/office/powerpoint/2010/main" val="4352944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89768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2000505000000020004"/>
              </a:rPr>
              <a:t>Evitar</a:t>
            </a:r>
            <a:endParaRPr lang="es-CO" b="0" dirty="0">
              <a:latin typeface="Montserrat black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08468360"/>
              </p:ext>
            </p:extLst>
          </p:nvPr>
        </p:nvGraphicFramePr>
        <p:xfrm>
          <a:off x="3143202" y="735379"/>
          <a:ext cx="9907456" cy="4019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471" y="2496078"/>
            <a:ext cx="1368016" cy="138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458" y="2657445"/>
            <a:ext cx="1063685" cy="1063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9716" y="3596658"/>
            <a:ext cx="1368016" cy="102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1992" y="757678"/>
            <a:ext cx="1009875" cy="1412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63170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04580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Prevención coinfecciones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95" y="1922950"/>
            <a:ext cx="10667997" cy="1506050"/>
          </a:xfrm>
        </p:spPr>
        <p:txBody>
          <a:bodyPr>
            <a:normAutofit/>
          </a:bodyPr>
          <a:lstStyle/>
          <a:p>
            <a:r>
              <a:rPr lang="es-CO" sz="2400" dirty="0">
                <a:latin typeface="Montserrat" panose="00000500000000000000" pitchFamily="50" charset="0"/>
              </a:rPr>
              <a:t>Influenza, H1N1, neumococo, </a:t>
            </a:r>
            <a:r>
              <a:rPr lang="es-CO" sz="2400" dirty="0" err="1">
                <a:latin typeface="Montserrat" panose="00000500000000000000" pitchFamily="50" charset="0"/>
              </a:rPr>
              <a:t>DPTa</a:t>
            </a:r>
            <a:r>
              <a:rPr lang="es-CO" sz="2400" dirty="0">
                <a:latin typeface="Montserrat" panose="00000500000000000000" pitchFamily="50" charset="0"/>
              </a:rPr>
              <a:t> entre las semanas 27-36. </a:t>
            </a:r>
          </a:p>
          <a:p>
            <a:r>
              <a:rPr lang="es-CO" sz="2400" dirty="0">
                <a:latin typeface="Montserrat" panose="00000500000000000000" pitchFamily="50" charset="0"/>
              </a:rPr>
              <a:t>Postparto: varicela, rubeola y VPH. </a:t>
            </a:r>
          </a:p>
          <a:p>
            <a:r>
              <a:rPr lang="es-CO" sz="2400" dirty="0">
                <a:latin typeface="Montserrat" panose="00000500000000000000" pitchFamily="50" charset="0"/>
              </a:rPr>
              <a:t>Evitar vacunación vivos atenuados.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397" y="2921828"/>
            <a:ext cx="3278960" cy="366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790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31454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Manejo intraparto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2368" y="1928389"/>
            <a:ext cx="6509442" cy="246254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CO" sz="2400" dirty="0">
                <a:latin typeface="Montserrat" panose="00000500000000000000" pitchFamily="50" charset="0"/>
              </a:rPr>
              <a:t>Evitar uso de </a:t>
            </a:r>
            <a:r>
              <a:rPr lang="es-CO" sz="2400" dirty="0" err="1">
                <a:latin typeface="Montserrat" panose="00000500000000000000" pitchFamily="50" charset="0"/>
              </a:rPr>
              <a:t>Metergina</a:t>
            </a:r>
            <a:r>
              <a:rPr lang="es-CO" sz="2400" dirty="0">
                <a:latin typeface="Montserrat" panose="00000500000000000000" pitchFamily="50" charset="0"/>
              </a:rPr>
              <a:t> con: </a:t>
            </a:r>
          </a:p>
          <a:p>
            <a:pPr>
              <a:lnSpc>
                <a:spcPct val="100000"/>
              </a:lnSpc>
            </a:pPr>
            <a:r>
              <a:rPr lang="es-CO" sz="2400" dirty="0">
                <a:latin typeface="Montserrat" panose="00000500000000000000" pitchFamily="50" charset="0"/>
              </a:rPr>
              <a:t>IP (usar dosis efectiva mas baja solo en caso de no contar con otra alternativa).</a:t>
            </a:r>
          </a:p>
          <a:p>
            <a:pPr>
              <a:lnSpc>
                <a:spcPct val="100000"/>
              </a:lnSpc>
            </a:pPr>
            <a:r>
              <a:rPr lang="es-CO" sz="2400" dirty="0">
                <a:latin typeface="Montserrat" panose="00000500000000000000" pitchFamily="50" charset="0"/>
              </a:rPr>
              <a:t>INNTR (disminuye sus niveles – manejo subóptimo).</a:t>
            </a:r>
          </a:p>
          <a:p>
            <a:pPr>
              <a:lnSpc>
                <a:spcPct val="100000"/>
              </a:lnSpc>
            </a:pPr>
            <a:endParaRPr lang="es-CO" sz="24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635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IV transmission from mother to baby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1586" y="1257907"/>
            <a:ext cx="1922914" cy="17349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ñal de prohibido 5"/>
          <p:cNvSpPr/>
          <p:nvPr/>
        </p:nvSpPr>
        <p:spPr>
          <a:xfrm>
            <a:off x="5781587" y="1257907"/>
            <a:ext cx="1922914" cy="1718418"/>
          </a:xfrm>
          <a:prstGeom prst="noSmoking">
            <a:avLst>
              <a:gd name="adj" fmla="val 5918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317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" name="Flecha doblada 6"/>
          <p:cNvSpPr/>
          <p:nvPr/>
        </p:nvSpPr>
        <p:spPr>
          <a:xfrm rot="10800000" flipH="1">
            <a:off x="6652907" y="2992905"/>
            <a:ext cx="1658175" cy="1701839"/>
          </a:xfrm>
          <a:prstGeom prst="bentArrow">
            <a:avLst>
              <a:gd name="adj1" fmla="val 15718"/>
              <a:gd name="adj2" fmla="val 19530"/>
              <a:gd name="adj3" fmla="val 25000"/>
              <a:gd name="adj4" fmla="val 12924"/>
            </a:avLst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7794" y="2992905"/>
            <a:ext cx="2425593" cy="200796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781586" y="5150883"/>
            <a:ext cx="532865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sz="2400" b="1" dirty="0">
                <a:solidFill>
                  <a:srgbClr val="152B48"/>
                </a:solidFill>
                <a:latin typeface="Montserrat" panose="00000500000000000000" pitchFamily="50" charset="0"/>
              </a:rPr>
              <a:t>Formula </a:t>
            </a:r>
            <a:r>
              <a:rPr lang="en-US" sz="2400" b="1" dirty="0" err="1">
                <a:solidFill>
                  <a:srgbClr val="152B48"/>
                </a:solidFill>
                <a:latin typeface="Montserrat" panose="00000500000000000000" pitchFamily="50" charset="0"/>
              </a:rPr>
              <a:t>láctea</a:t>
            </a:r>
            <a:r>
              <a:rPr lang="en-US" sz="2400" b="1" dirty="0">
                <a:solidFill>
                  <a:srgbClr val="152B48"/>
                </a:solidFill>
                <a:latin typeface="Montserrat" panose="00000500000000000000" pitchFamily="50" charset="0"/>
              </a:rPr>
              <a:t> </a:t>
            </a:r>
            <a:r>
              <a:rPr lang="en-US" sz="2400" dirty="0">
                <a:solidFill>
                  <a:srgbClr val="152B48"/>
                </a:solidFill>
                <a:latin typeface="Montserrat" panose="00000500000000000000" pitchFamily="50" charset="0"/>
              </a:rPr>
              <a:t>(Colombia 91%) </a:t>
            </a:r>
            <a:endParaRPr lang="en-US" sz="2400" b="1" dirty="0">
              <a:solidFill>
                <a:srgbClr val="152B48"/>
              </a:solidFill>
              <a:latin typeface="Montserrat" panose="00000500000000000000" pitchFamily="50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2400" b="1" dirty="0" err="1">
                <a:solidFill>
                  <a:srgbClr val="152B48"/>
                </a:solidFill>
                <a:latin typeface="Montserrat" panose="00000500000000000000" pitchFamily="50" charset="0"/>
              </a:rPr>
              <a:t>Evaluar</a:t>
            </a:r>
            <a:r>
              <a:rPr lang="en-US" sz="2400" b="1" dirty="0">
                <a:solidFill>
                  <a:srgbClr val="152B48"/>
                </a:solidFill>
                <a:latin typeface="Montserrat" panose="00000500000000000000" pitchFamily="50" charset="0"/>
              </a:rPr>
              <a:t> </a:t>
            </a:r>
            <a:r>
              <a:rPr lang="en-US" sz="2400" b="1" dirty="0" err="1">
                <a:solidFill>
                  <a:srgbClr val="152B48"/>
                </a:solidFill>
                <a:latin typeface="Montserrat" panose="00000500000000000000" pitchFamily="50" charset="0"/>
              </a:rPr>
              <a:t>riesgo</a:t>
            </a:r>
            <a:r>
              <a:rPr lang="en-US" sz="2400" b="1" dirty="0">
                <a:solidFill>
                  <a:srgbClr val="152B48"/>
                </a:solidFill>
                <a:latin typeface="Montserrat" panose="00000500000000000000" pitchFamily="50" charset="0"/>
              </a:rPr>
              <a:t> </a:t>
            </a:r>
            <a:r>
              <a:rPr lang="en-US" sz="2400" b="1" dirty="0" err="1">
                <a:solidFill>
                  <a:srgbClr val="152B48"/>
                </a:solidFill>
                <a:latin typeface="Montserrat" panose="00000500000000000000" pitchFamily="50" charset="0"/>
              </a:rPr>
              <a:t>beneficio</a:t>
            </a:r>
            <a:r>
              <a:rPr lang="en-US" sz="2400" b="1" dirty="0">
                <a:solidFill>
                  <a:srgbClr val="152B48"/>
                </a:solidFill>
                <a:latin typeface="Montserrat" panose="00000500000000000000" pitchFamily="50" charset="0"/>
              </a:rPr>
              <a:t> 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0D784E1A-F1B3-42A6-92C9-4266B21BD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31454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Manejo postparto</a:t>
            </a:r>
          </a:p>
        </p:txBody>
      </p:sp>
    </p:spTree>
    <p:extLst>
      <p:ext uri="{BB962C8B-B14F-4D97-AF65-F5344CB8AC3E}">
        <p14:creationId xmlns:p14="http://schemas.microsoft.com/office/powerpoint/2010/main" val="415192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391" y="4989081"/>
            <a:ext cx="2302232" cy="17266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952246" y="928139"/>
            <a:ext cx="67267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s-ES_tradnl" sz="2200" b="1" dirty="0">
                <a:solidFill>
                  <a:srgbClr val="152B48"/>
                </a:solidFill>
                <a:latin typeface="Montserrat" panose="00000500000000000000" pitchFamily="50" charset="0"/>
              </a:rPr>
              <a:t>6 semanas postparto </a:t>
            </a:r>
            <a:br>
              <a:rPr lang="es-ES_tradnl" sz="2200" b="1" dirty="0">
                <a:solidFill>
                  <a:srgbClr val="152B48"/>
                </a:solidFill>
                <a:latin typeface="Montserrat" panose="00000500000000000000" pitchFamily="50" charset="0"/>
              </a:rPr>
            </a:br>
            <a:endParaRPr lang="es-ES_tradnl" sz="2200" b="1" dirty="0">
              <a:solidFill>
                <a:srgbClr val="152B48"/>
              </a:solidFill>
              <a:latin typeface="Montserrat" panose="00000500000000000000" pitchFamily="50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s-ES_tradnl" sz="2200" dirty="0">
                <a:solidFill>
                  <a:srgbClr val="152B48"/>
                </a:solidFill>
                <a:latin typeface="Montserrat" panose="00000500000000000000" pitchFamily="50" charset="0"/>
              </a:rPr>
              <a:t>Lo m</a:t>
            </a:r>
            <a:r>
              <a:rPr lang="en-US" sz="2200" dirty="0">
                <a:solidFill>
                  <a:srgbClr val="152B48"/>
                </a:solidFill>
                <a:latin typeface="Montserrat" panose="00000500000000000000" pitchFamily="50" charset="0"/>
              </a:rPr>
              <a:t>ás pronto posible (no mas de 6-12h </a:t>
            </a:r>
            <a:r>
              <a:rPr lang="en-US" sz="2200" dirty="0" err="1">
                <a:solidFill>
                  <a:srgbClr val="152B48"/>
                </a:solidFill>
                <a:latin typeface="Montserrat" panose="00000500000000000000" pitchFamily="50" charset="0"/>
              </a:rPr>
              <a:t>postparto</a:t>
            </a:r>
            <a:r>
              <a:rPr lang="en-US" sz="2200" dirty="0">
                <a:solidFill>
                  <a:srgbClr val="152B48"/>
                </a:solidFill>
                <a:latin typeface="Montserrat" panose="00000500000000000000" pitchFamily="50" charset="0"/>
              </a:rPr>
              <a:t>).</a:t>
            </a:r>
            <a:br>
              <a:rPr lang="en-US" sz="2200" dirty="0">
                <a:solidFill>
                  <a:srgbClr val="152B48"/>
                </a:solidFill>
                <a:latin typeface="Montserrat" panose="00000500000000000000" pitchFamily="50" charset="0"/>
              </a:rPr>
            </a:br>
            <a:endParaRPr lang="en-US" sz="2200" dirty="0">
              <a:solidFill>
                <a:srgbClr val="152B48"/>
              </a:solidFill>
              <a:latin typeface="Montserrat" panose="00000500000000000000" pitchFamily="50" charset="0"/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sz="2200" b="1" dirty="0">
                <a:solidFill>
                  <a:srgbClr val="152B48"/>
                </a:solidFill>
                <a:latin typeface="Montserrat" panose="00000500000000000000" pitchFamily="50" charset="0"/>
              </a:rPr>
              <a:t>Carga viral mayor 1000 </a:t>
            </a:r>
            <a:r>
              <a:rPr lang="en-US" sz="2200" b="1" dirty="0" err="1">
                <a:solidFill>
                  <a:srgbClr val="152B48"/>
                </a:solidFill>
                <a:latin typeface="Montserrat" panose="00000500000000000000" pitchFamily="50" charset="0"/>
              </a:rPr>
              <a:t>copias</a:t>
            </a:r>
            <a:r>
              <a:rPr lang="en-US" sz="2200" b="1" dirty="0">
                <a:solidFill>
                  <a:srgbClr val="152B48"/>
                </a:solidFill>
                <a:latin typeface="Montserrat" panose="00000500000000000000" pitchFamily="50" charset="0"/>
              </a:rPr>
              <a:t>/ml – no </a:t>
            </a:r>
            <a:r>
              <a:rPr lang="en-US" sz="2200" b="1" dirty="0" err="1">
                <a:solidFill>
                  <a:srgbClr val="152B48"/>
                </a:solidFill>
                <a:latin typeface="Montserrat" panose="00000500000000000000" pitchFamily="50" charset="0"/>
              </a:rPr>
              <a:t>profilaxis</a:t>
            </a:r>
            <a:r>
              <a:rPr lang="en-US" sz="2200" b="1" dirty="0">
                <a:solidFill>
                  <a:srgbClr val="152B48"/>
                </a:solidFill>
                <a:latin typeface="Montserrat" panose="00000500000000000000" pitchFamily="50" charset="0"/>
              </a:rPr>
              <a:t> </a:t>
            </a:r>
            <a:r>
              <a:rPr lang="en-US" sz="2200" b="1" dirty="0" err="1">
                <a:solidFill>
                  <a:srgbClr val="152B48"/>
                </a:solidFill>
                <a:latin typeface="Montserrat" panose="00000500000000000000" pitchFamily="50" charset="0"/>
              </a:rPr>
              <a:t>intraparto</a:t>
            </a:r>
            <a:r>
              <a:rPr lang="en-US" sz="2200" b="1" dirty="0">
                <a:solidFill>
                  <a:srgbClr val="152B48"/>
                </a:solidFill>
                <a:latin typeface="Montserrat" panose="00000500000000000000" pitchFamily="50" charset="0"/>
              </a:rPr>
              <a:t>  o no </a:t>
            </a:r>
            <a:r>
              <a:rPr lang="en-US" sz="2200" b="1" dirty="0" err="1">
                <a:solidFill>
                  <a:srgbClr val="152B48"/>
                </a:solidFill>
                <a:latin typeface="Montserrat" panose="00000500000000000000" pitchFamily="50" charset="0"/>
              </a:rPr>
              <a:t>profilaxis</a:t>
            </a:r>
            <a:r>
              <a:rPr lang="en-US" sz="2200" b="1" dirty="0">
                <a:solidFill>
                  <a:srgbClr val="152B48"/>
                </a:solidFill>
                <a:latin typeface="Montserrat" panose="00000500000000000000" pitchFamily="50" charset="0"/>
              </a:rPr>
              <a:t> </a:t>
            </a:r>
            <a:r>
              <a:rPr lang="en-US" sz="2200" b="1" dirty="0" err="1">
                <a:solidFill>
                  <a:srgbClr val="152B48"/>
                </a:solidFill>
                <a:latin typeface="Montserrat" panose="00000500000000000000" pitchFamily="50" charset="0"/>
              </a:rPr>
              <a:t>anteparto</a:t>
            </a:r>
            <a:r>
              <a:rPr lang="en-US" sz="2200" b="1" dirty="0">
                <a:solidFill>
                  <a:srgbClr val="152B48"/>
                </a:solidFill>
                <a:latin typeface="Montserrat" panose="00000500000000000000" pitchFamily="50" charset="0"/>
              </a:rPr>
              <a:t>: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200" dirty="0">
                <a:solidFill>
                  <a:srgbClr val="152B48"/>
                </a:solidFill>
                <a:latin typeface="Montserrat" panose="00000500000000000000" pitchFamily="50" charset="0"/>
              </a:rPr>
              <a:t> </a:t>
            </a:r>
            <a:r>
              <a:rPr lang="en-US" sz="2200" dirty="0" err="1">
                <a:solidFill>
                  <a:srgbClr val="152B48"/>
                </a:solidFill>
                <a:latin typeface="Montserrat" panose="00000500000000000000" pitchFamily="50" charset="0"/>
              </a:rPr>
              <a:t>Adicionar</a:t>
            </a:r>
            <a:r>
              <a:rPr lang="en-US" sz="2200" dirty="0">
                <a:solidFill>
                  <a:srgbClr val="152B48"/>
                </a:solidFill>
                <a:latin typeface="Montserrat" panose="00000500000000000000" pitchFamily="50" charset="0"/>
              </a:rPr>
              <a:t> 3 </a:t>
            </a:r>
            <a:r>
              <a:rPr lang="en-US" sz="2200" dirty="0" err="1">
                <a:solidFill>
                  <a:srgbClr val="152B48"/>
                </a:solidFill>
                <a:latin typeface="Montserrat" panose="00000500000000000000" pitchFamily="50" charset="0"/>
              </a:rPr>
              <a:t>dosis</a:t>
            </a:r>
            <a:r>
              <a:rPr lang="en-US" sz="2200" dirty="0">
                <a:solidFill>
                  <a:srgbClr val="152B48"/>
                </a:solidFill>
                <a:latin typeface="Montserrat" panose="00000500000000000000" pitchFamily="50" charset="0"/>
              </a:rPr>
              <a:t> de </a:t>
            </a:r>
            <a:r>
              <a:rPr lang="en-US" sz="2200" dirty="0" err="1">
                <a:solidFill>
                  <a:srgbClr val="152B48"/>
                </a:solidFill>
                <a:latin typeface="Montserrat" panose="00000500000000000000" pitchFamily="50" charset="0"/>
              </a:rPr>
              <a:t>Nevirapina</a:t>
            </a:r>
            <a:r>
              <a:rPr lang="en-US" sz="2200" dirty="0">
                <a:solidFill>
                  <a:srgbClr val="152B48"/>
                </a:solidFill>
                <a:latin typeface="Montserrat" panose="00000500000000000000" pitchFamily="50" charset="0"/>
              </a:rPr>
              <a:t> en </a:t>
            </a:r>
            <a:r>
              <a:rPr lang="en-US" sz="2200" dirty="0" err="1">
                <a:solidFill>
                  <a:srgbClr val="152B48"/>
                </a:solidFill>
                <a:latin typeface="Montserrat" panose="00000500000000000000" pitchFamily="50" charset="0"/>
              </a:rPr>
              <a:t>primera</a:t>
            </a:r>
            <a:r>
              <a:rPr lang="en-US" sz="2200" dirty="0">
                <a:solidFill>
                  <a:srgbClr val="152B48"/>
                </a:solidFill>
                <a:latin typeface="Montserrat" panose="00000500000000000000" pitchFamily="50" charset="0"/>
              </a:rPr>
              <a:t> </a:t>
            </a:r>
            <a:r>
              <a:rPr lang="en-US" sz="2200" dirty="0" err="1">
                <a:solidFill>
                  <a:srgbClr val="152B48"/>
                </a:solidFill>
                <a:latin typeface="Montserrat" panose="00000500000000000000" pitchFamily="50" charset="0"/>
              </a:rPr>
              <a:t>semana</a:t>
            </a:r>
            <a:r>
              <a:rPr lang="en-US" sz="2200" dirty="0">
                <a:solidFill>
                  <a:srgbClr val="152B48"/>
                </a:solidFill>
                <a:latin typeface="Montserrat" panose="00000500000000000000" pitchFamily="50" charset="0"/>
              </a:rPr>
              <a:t> (0 – 48 – 96 h).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200" dirty="0" err="1">
                <a:solidFill>
                  <a:srgbClr val="152B48"/>
                </a:solidFill>
                <a:latin typeface="Montserrat" panose="00000500000000000000" pitchFamily="50" charset="0"/>
              </a:rPr>
              <a:t>Lamivudina</a:t>
            </a:r>
            <a:r>
              <a:rPr lang="en-US" sz="2200" dirty="0">
                <a:solidFill>
                  <a:srgbClr val="152B48"/>
                </a:solidFill>
                <a:latin typeface="Montserrat" panose="00000500000000000000" pitchFamily="50" charset="0"/>
              </a:rPr>
              <a:t> oral por 2 </a:t>
            </a:r>
            <a:r>
              <a:rPr lang="en-US" sz="2200" dirty="0" err="1">
                <a:solidFill>
                  <a:srgbClr val="152B48"/>
                </a:solidFill>
                <a:latin typeface="Montserrat" panose="00000500000000000000" pitchFamily="50" charset="0"/>
              </a:rPr>
              <a:t>semanas</a:t>
            </a:r>
            <a:r>
              <a:rPr lang="en-US" sz="2200" dirty="0">
                <a:solidFill>
                  <a:srgbClr val="152B48"/>
                </a:solidFill>
                <a:latin typeface="Montserrat" panose="00000500000000000000" pitchFamily="50" charset="0"/>
              </a:rPr>
              <a:t>. </a:t>
            </a:r>
            <a:r>
              <a:rPr lang="es-ES_tradnl" sz="2200" dirty="0">
                <a:solidFill>
                  <a:srgbClr val="152B48"/>
                </a:solidFill>
                <a:latin typeface="Montserrat" panose="00000500000000000000" pitchFamily="50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366" y="5040243"/>
            <a:ext cx="1830604" cy="16084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9391" y="4988763"/>
            <a:ext cx="2154608" cy="172368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9BE8884E-DC64-40C1-B790-E76044472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31454" cy="1325563"/>
          </a:xfrm>
        </p:spPr>
        <p:txBody>
          <a:bodyPr/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Manejo postparto</a:t>
            </a:r>
          </a:p>
        </p:txBody>
      </p:sp>
    </p:spTree>
    <p:extLst>
      <p:ext uri="{BB962C8B-B14F-4D97-AF65-F5344CB8AC3E}">
        <p14:creationId xmlns:p14="http://schemas.microsoft.com/office/powerpoint/2010/main" val="200126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993" y="1708841"/>
            <a:ext cx="6627137" cy="34403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dirty="0">
                <a:latin typeface="Montserrat" panose="00000500000000000000" pitchFamily="50" charset="0"/>
              </a:rPr>
              <a:t>Debe continuarse el tratamiento antirretroviral después de finalizado el embarazo para disminuir las pérdidas de seguimiento y posibles complicaciones asociadas con su interrupción.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CO" b="1" dirty="0">
                <a:latin typeface="Montserrat" panose="00000500000000000000" pitchFamily="50" charset="0"/>
              </a:rPr>
              <a:t>Asesoría Anticoncepción </a:t>
            </a:r>
          </a:p>
          <a:p>
            <a:pPr>
              <a:lnSpc>
                <a:spcPct val="100000"/>
              </a:lnSpc>
            </a:pPr>
            <a:r>
              <a:rPr lang="es-CO" dirty="0">
                <a:latin typeface="Montserrat" panose="00000500000000000000" pitchFamily="50" charset="0"/>
              </a:rPr>
              <a:t>Uso de ACOS o </a:t>
            </a:r>
            <a:r>
              <a:rPr lang="es-CO" dirty="0" err="1">
                <a:latin typeface="Montserrat" panose="00000500000000000000" pitchFamily="50" charset="0"/>
              </a:rPr>
              <a:t>depoprovera</a:t>
            </a:r>
            <a:r>
              <a:rPr lang="es-CO" dirty="0">
                <a:latin typeface="Montserrat" panose="00000500000000000000" pitchFamily="50" charset="0"/>
              </a:rPr>
              <a:t> no aumento riesgo de Transmisión de VIH a parejas seronegativas en pacientes con uso de </a:t>
            </a:r>
            <a:r>
              <a:rPr lang="es-CO" dirty="0" err="1">
                <a:latin typeface="Montserrat" panose="00000500000000000000" pitchFamily="50" charset="0"/>
              </a:rPr>
              <a:t>TARc</a:t>
            </a:r>
            <a:r>
              <a:rPr lang="es-CO" dirty="0">
                <a:latin typeface="Montserrat" panose="00000500000000000000" pitchFamily="50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s-CO" dirty="0">
                <a:latin typeface="Montserrat" panose="00000500000000000000" pitchFamily="50" charset="0"/>
              </a:rPr>
              <a:t>¿</a:t>
            </a:r>
            <a:r>
              <a:rPr lang="es-CO" dirty="0" err="1">
                <a:latin typeface="Montserrat" panose="00000500000000000000" pitchFamily="50" charset="0"/>
              </a:rPr>
              <a:t>Tubectomía</a:t>
            </a:r>
            <a:r>
              <a:rPr lang="es-CO" dirty="0">
                <a:latin typeface="Montserrat" panose="00000500000000000000" pitchFamily="50" charset="0"/>
              </a:rPr>
              <a:t>? </a:t>
            </a:r>
          </a:p>
          <a:p>
            <a:pPr>
              <a:lnSpc>
                <a:spcPct val="100000"/>
              </a:lnSpc>
            </a:pPr>
            <a:endParaRPr lang="es-CO" dirty="0">
              <a:latin typeface="Montserrat" panose="00000500000000000000" pitchFamily="50" charset="0"/>
            </a:endParaRPr>
          </a:p>
          <a:p>
            <a:pPr>
              <a:lnSpc>
                <a:spcPct val="100000"/>
              </a:lnSpc>
            </a:pPr>
            <a:endParaRPr lang="es-CO" dirty="0">
              <a:latin typeface="Montserrat" panose="00000500000000000000" pitchFamily="50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9822B43-B7A7-4A5B-85C3-F5644DBAF64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38314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AAA7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s-CO" b="0">
                <a:latin typeface="Montserrat" panose="00000500000000000000" pitchFamily="50" charset="0"/>
              </a:rPr>
              <a:t>Manejo postparto</a:t>
            </a:r>
            <a:endParaRPr lang="es-CO" b="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578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524000" y="1061265"/>
            <a:ext cx="9144000" cy="1755591"/>
          </a:xfrm>
        </p:spPr>
        <p:txBody>
          <a:bodyPr>
            <a:normAutofit/>
          </a:bodyPr>
          <a:lstStyle/>
          <a:p>
            <a:r>
              <a:rPr lang="es-CO" sz="11500" b="0" dirty="0">
                <a:latin typeface="Montserrat" panose="00000500000000000000" pitchFamily="50" charset="0"/>
              </a:rPr>
              <a:t>¡Gracias!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3409507" y="2905435"/>
            <a:ext cx="5372986" cy="704148"/>
          </a:xfrm>
        </p:spPr>
        <p:txBody>
          <a:bodyPr>
            <a:normAutofit/>
          </a:bodyPr>
          <a:lstStyle/>
          <a:p>
            <a:r>
              <a:rPr lang="es-CO" sz="2800" dirty="0">
                <a:latin typeface="Montserrat" panose="00000500000000000000" pitchFamily="50" charset="0"/>
              </a:rPr>
              <a:t>juliangph@gmail.com</a:t>
            </a:r>
          </a:p>
        </p:txBody>
      </p:sp>
    </p:spTree>
    <p:extLst>
      <p:ext uri="{BB962C8B-B14F-4D97-AF65-F5344CB8AC3E}">
        <p14:creationId xmlns:p14="http://schemas.microsoft.com/office/powerpoint/2010/main" val="189228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unaids.org/sites/default/files/media/treatmentcascade_e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7405" y="3043409"/>
            <a:ext cx="6879941" cy="20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26" y="84496"/>
            <a:ext cx="5933792" cy="1698876"/>
          </a:xfrm>
        </p:spPr>
        <p:txBody>
          <a:bodyPr>
            <a:normAutofit fontScale="90000"/>
          </a:bodyPr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90-90-90: tratamiento para todos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2E992-7785-4BBD-BCB6-6E38BCDDF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38" y="1641947"/>
            <a:ext cx="10943524" cy="2090392"/>
          </a:xfrm>
        </p:spPr>
        <p:txBody>
          <a:bodyPr>
            <a:normAutofit/>
          </a:bodyPr>
          <a:lstStyle/>
          <a:p>
            <a:r>
              <a:rPr lang="es-CO" sz="2400" dirty="0">
                <a:latin typeface="Montserrat" panose="00000500000000000000" pitchFamily="50" charset="0"/>
              </a:rPr>
              <a:t>90% Conozcan su estado serológico .</a:t>
            </a:r>
          </a:p>
          <a:p>
            <a:r>
              <a:rPr lang="es-CO" sz="2400" dirty="0">
                <a:latin typeface="Montserrat" panose="00000500000000000000" pitchFamily="50" charset="0"/>
              </a:rPr>
              <a:t>90% reciban tratamiento antirretrovírico.</a:t>
            </a:r>
          </a:p>
          <a:p>
            <a:r>
              <a:rPr lang="es-CO" sz="2400" dirty="0">
                <a:latin typeface="Montserrat" panose="00000500000000000000" pitchFamily="50" charset="0"/>
              </a:rPr>
              <a:t>90% carga vírica indetectable. </a:t>
            </a:r>
          </a:p>
          <a:p>
            <a:endParaRPr lang="es-CO" sz="2400" dirty="0">
              <a:latin typeface="Montserrat" panose="00000500000000000000" pitchFamily="50" charset="0"/>
            </a:endParaRPr>
          </a:p>
          <a:p>
            <a:endParaRPr lang="es-CO" sz="2400" dirty="0">
              <a:latin typeface="Montserrat" panose="00000500000000000000" pitchFamily="50" charset="0"/>
            </a:endParaRPr>
          </a:p>
          <a:p>
            <a:endParaRPr lang="es-CO" sz="2400" dirty="0">
              <a:latin typeface="Montserrat" panose="00000500000000000000" pitchFamily="50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94441" y="5133801"/>
            <a:ext cx="1792174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20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36,9 millones viven con el VIH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526381" y="5128688"/>
            <a:ext cx="179217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20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El 75% seropositivo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458322" y="5128688"/>
            <a:ext cx="1700711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20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3/5 que viven con el VIH reciben terapia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0324587" y="5128688"/>
            <a:ext cx="195733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algn="ctr">
              <a:defRPr sz="2000">
                <a:solidFill>
                  <a:srgbClr val="152B48"/>
                </a:solidFill>
                <a:latin typeface="Montserrat" panose="00000500000000000000" pitchFamily="50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CO" dirty="0"/>
              <a:t>47% niveles indetectables</a:t>
            </a:r>
          </a:p>
        </p:txBody>
      </p:sp>
    </p:spTree>
    <p:extLst>
      <p:ext uri="{BB962C8B-B14F-4D97-AF65-F5344CB8AC3E}">
        <p14:creationId xmlns:p14="http://schemas.microsoft.com/office/powerpoint/2010/main" val="237679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F2AF49-AC30-4DE3-A843-3437158D565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CO" dirty="0">
              <a:latin typeface="Montserrat black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54474"/>
              </p:ext>
            </p:extLst>
          </p:nvPr>
        </p:nvGraphicFramePr>
        <p:xfrm>
          <a:off x="4762122" y="108642"/>
          <a:ext cx="7288040" cy="657259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18924">
                  <a:extLst>
                    <a:ext uri="{9D8B030D-6E8A-4147-A177-3AD203B41FA5}">
                      <a16:colId xmlns:a16="http://schemas.microsoft.com/office/drawing/2014/main" val="4168886765"/>
                    </a:ext>
                  </a:extLst>
                </a:gridCol>
                <a:gridCol w="1625096">
                  <a:extLst>
                    <a:ext uri="{9D8B030D-6E8A-4147-A177-3AD203B41FA5}">
                      <a16:colId xmlns:a16="http://schemas.microsoft.com/office/drawing/2014/main" val="1256709005"/>
                    </a:ext>
                  </a:extLst>
                </a:gridCol>
                <a:gridCol w="1822010">
                  <a:extLst>
                    <a:ext uri="{9D8B030D-6E8A-4147-A177-3AD203B41FA5}">
                      <a16:colId xmlns:a16="http://schemas.microsoft.com/office/drawing/2014/main" val="3243607425"/>
                    </a:ext>
                  </a:extLst>
                </a:gridCol>
                <a:gridCol w="1822010">
                  <a:extLst>
                    <a:ext uri="{9D8B030D-6E8A-4147-A177-3AD203B41FA5}">
                      <a16:colId xmlns:a16="http://schemas.microsoft.com/office/drawing/2014/main" val="896456223"/>
                    </a:ext>
                  </a:extLst>
                </a:gridCol>
              </a:tblGrid>
              <a:tr h="730947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Montserrat" panose="00000500000000000000" pitchFamily="50" charset="0"/>
                        </a:rPr>
                        <a:t>Departamento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Montserrat" panose="00000500000000000000" pitchFamily="50" charset="0"/>
                        </a:rPr>
                        <a:t>No. De Casos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Montserrat" panose="00000500000000000000" pitchFamily="50" charset="0"/>
                        </a:rPr>
                        <a:t>Población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latin typeface="Montserrat" panose="00000500000000000000" pitchFamily="50" charset="0"/>
                        </a:rPr>
                        <a:t>Tasa *100000/</a:t>
                      </a:r>
                      <a:r>
                        <a:rPr lang="es-CO" sz="1800" dirty="0" err="1">
                          <a:latin typeface="Montserrat" panose="00000500000000000000" pitchFamily="50" charset="0"/>
                        </a:rPr>
                        <a:t>hab</a:t>
                      </a:r>
                      <a:endParaRPr lang="es-CO" sz="1800" dirty="0">
                        <a:latin typeface="Montserrat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4086870"/>
                  </a:ext>
                </a:extLst>
              </a:tr>
              <a:tr h="413144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Quindío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283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568506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49,8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687237"/>
                  </a:ext>
                </a:extLst>
              </a:tr>
              <a:tr h="413144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Córdoba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763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1736170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43,9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4684838"/>
                  </a:ext>
                </a:extLst>
              </a:tr>
              <a:tr h="730947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Barranquilla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506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1223616</a:t>
                      </a:r>
                    </a:p>
                    <a:p>
                      <a:pPr algn="ctr"/>
                      <a:endParaRPr lang="es-CO" sz="1800" dirty="0">
                        <a:solidFill>
                          <a:srgbClr val="152B48"/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41,4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4134022"/>
                  </a:ext>
                </a:extLst>
              </a:tr>
              <a:tr h="413144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Cartagena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383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1013389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37,8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2069029"/>
                  </a:ext>
                </a:extLst>
              </a:tr>
              <a:tr h="629672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Valle del Cauca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1595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4253066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37,5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5158735"/>
                  </a:ext>
                </a:extLst>
              </a:tr>
              <a:tr h="730947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Risaralda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352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957254</a:t>
                      </a:r>
                    </a:p>
                    <a:p>
                      <a:pPr algn="ctr"/>
                      <a:endParaRPr lang="es-CO" sz="1800" dirty="0">
                        <a:solidFill>
                          <a:srgbClr val="152B48"/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36,8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9633917"/>
                  </a:ext>
                </a:extLst>
              </a:tr>
              <a:tr h="730947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Amazonas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77088</a:t>
                      </a:r>
                    </a:p>
                    <a:p>
                      <a:pPr algn="ctr"/>
                      <a:endParaRPr lang="es-CO" sz="1800" dirty="0">
                        <a:solidFill>
                          <a:srgbClr val="152B48"/>
                        </a:solidFill>
                        <a:latin typeface="Montserrat" panose="0000050000000000000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35,0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54294"/>
                  </a:ext>
                </a:extLst>
              </a:tr>
              <a:tr h="540266">
                <a:tc>
                  <a:txBody>
                    <a:bodyPr/>
                    <a:lstStyle/>
                    <a:p>
                      <a:pPr algn="ctr"/>
                      <a:r>
                        <a:rPr lang="es-CO" sz="2200" b="0" dirty="0">
                          <a:solidFill>
                            <a:srgbClr val="FF0000"/>
                          </a:solidFill>
                          <a:latin typeface="Montserrat" panose="00000500000000000000" pitchFamily="50" charset="0"/>
                        </a:rPr>
                        <a:t>Antioquia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200" b="0" dirty="0">
                          <a:solidFill>
                            <a:srgbClr val="FF0000"/>
                          </a:solidFill>
                          <a:latin typeface="Montserrat" panose="00000500000000000000" pitchFamily="50" charset="0"/>
                        </a:rPr>
                        <a:t>2108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200" b="0" dirty="0">
                          <a:solidFill>
                            <a:srgbClr val="FF0000"/>
                          </a:solidFill>
                          <a:latin typeface="Montserrat" panose="00000500000000000000" pitchFamily="50" charset="0"/>
                        </a:rPr>
                        <a:t>6534857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200" b="0" dirty="0">
                          <a:solidFill>
                            <a:srgbClr val="FF0000"/>
                          </a:solidFill>
                          <a:latin typeface="Montserrat" panose="00000500000000000000" pitchFamily="50" charset="0"/>
                        </a:rPr>
                        <a:t>32,3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317403"/>
                  </a:ext>
                </a:extLst>
              </a:tr>
              <a:tr h="413144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Bogotá D.C.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2531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7980001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31,7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8021212"/>
                  </a:ext>
                </a:extLst>
              </a:tr>
              <a:tr h="413144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Casanare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362721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30,3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1787550"/>
                  </a:ext>
                </a:extLst>
              </a:tr>
              <a:tr h="413144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Santander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472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2071016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>
                          <a:solidFill>
                            <a:srgbClr val="152B48"/>
                          </a:solidFill>
                          <a:latin typeface="Montserrat" panose="00000500000000000000" pitchFamily="50" charset="0"/>
                        </a:rPr>
                        <a:t>22,8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1372829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931" y="387146"/>
            <a:ext cx="2454882" cy="328442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90515" y="1844693"/>
            <a:ext cx="160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FF0000"/>
                </a:solidFill>
                <a:latin typeface="Montserrat" panose="00000500000000000000" pitchFamily="50" charset="0"/>
              </a:rPr>
              <a:t>27/100000</a:t>
            </a:r>
          </a:p>
        </p:txBody>
      </p:sp>
    </p:spTree>
    <p:extLst>
      <p:ext uri="{BB962C8B-B14F-4D97-AF65-F5344CB8AC3E}">
        <p14:creationId xmlns:p14="http://schemas.microsoft.com/office/powerpoint/2010/main" val="72205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36" y="374178"/>
            <a:ext cx="487453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Transmisión materno infantil 2015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9967" y="2147631"/>
            <a:ext cx="6954478" cy="3303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7179960" y="5616240"/>
            <a:ext cx="2354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Montserrat" panose="00000500000000000000" pitchFamily="50" charset="0"/>
              </a:rPr>
              <a:t>Meta: 2%</a:t>
            </a:r>
          </a:p>
        </p:txBody>
      </p:sp>
    </p:spTree>
    <p:extLst>
      <p:ext uri="{BB962C8B-B14F-4D97-AF65-F5344CB8AC3E}">
        <p14:creationId xmlns:p14="http://schemas.microsoft.com/office/powerpoint/2010/main" val="385247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7873A-F512-4AAA-A3DD-71BB7089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11" y="247430"/>
            <a:ext cx="466965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b="0" dirty="0">
                <a:latin typeface="Montserrat" panose="00000500000000000000" pitchFamily="50" charset="0"/>
              </a:rPr>
              <a:t>Efectos del virus en el embarazo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350A1961-0AE2-4003-94BD-A5E7D672D5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249571"/>
              </p:ext>
            </p:extLst>
          </p:nvPr>
        </p:nvGraphicFramePr>
        <p:xfrm>
          <a:off x="4749259" y="1367072"/>
          <a:ext cx="7215554" cy="5418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42519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D1CFEA7-C285-4D64-B998-B77C0839C080}" vid="{BECAA0F5-D504-4101-B8E0-AAB2FE77096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PlantillaNuevoFR2020</Template>
  <TotalTime>257</TotalTime>
  <Words>5638</Words>
  <Application>Microsoft Office PowerPoint</Application>
  <PresentationFormat>Panorámica</PresentationFormat>
  <Paragraphs>568</Paragraphs>
  <Slides>58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68" baseType="lpstr">
      <vt:lpstr>Arial</vt:lpstr>
      <vt:lpstr>Avenir Black</vt:lpstr>
      <vt:lpstr>Bernard MT Condensed</vt:lpstr>
      <vt:lpstr>Calibri</vt:lpstr>
      <vt:lpstr>Cambria</vt:lpstr>
      <vt:lpstr>Century Gothic</vt:lpstr>
      <vt:lpstr>Montserrat</vt:lpstr>
      <vt:lpstr>Montserrat black</vt:lpstr>
      <vt:lpstr>Wingdings</vt:lpstr>
      <vt:lpstr>Tema de Office</vt:lpstr>
      <vt:lpstr>VIH en el Embarazo</vt:lpstr>
      <vt:lpstr>Historia</vt:lpstr>
      <vt:lpstr>Virus</vt:lpstr>
      <vt:lpstr>Virus</vt:lpstr>
      <vt:lpstr>Impacto global</vt:lpstr>
      <vt:lpstr>90-90-90: tratamiento para todos</vt:lpstr>
      <vt:lpstr>Presentación de PowerPoint</vt:lpstr>
      <vt:lpstr>Transmisión materno infantil 2015</vt:lpstr>
      <vt:lpstr>Efectos del virus en el embarazo</vt:lpstr>
      <vt:lpstr>Mecanismo de transmisión</vt:lpstr>
      <vt:lpstr>Riesgo de transmisión </vt:lpstr>
      <vt:lpstr>Clínica</vt:lpstr>
      <vt:lpstr>Estrategias</vt:lpstr>
      <vt:lpstr>Búsqueda coinfecciones</vt:lpstr>
      <vt:lpstr>Hepatitis B</vt:lpstr>
      <vt:lpstr>Tamizaje</vt:lpstr>
      <vt:lpstr>Pruebas</vt:lpstr>
      <vt:lpstr>Pruebas</vt:lpstr>
      <vt:lpstr>Pruebas</vt:lpstr>
      <vt:lpstr>Presentación de PowerPoint</vt:lpstr>
      <vt:lpstr>Presentación de PowerPoint</vt:lpstr>
      <vt:lpstr>Presentación de PowerPoint</vt:lpstr>
      <vt:lpstr>Presentación de PowerPoint</vt:lpstr>
      <vt:lpstr>Abordaje diagnostico inicial</vt:lpstr>
      <vt:lpstr>Abordaje diagnostico inicial</vt:lpstr>
      <vt:lpstr>Antirretrovirales</vt:lpstr>
      <vt:lpstr>Antirretrovirales</vt:lpstr>
      <vt:lpstr>Antirretrovirales</vt:lpstr>
      <vt:lpstr>ARV usados en la gestación</vt:lpstr>
      <vt:lpstr>INTR</vt:lpstr>
      <vt:lpstr>INNTR</vt:lpstr>
      <vt:lpstr>ARV usados en la gestación</vt:lpstr>
      <vt:lpstr>Inhibidores de la integrasa</vt:lpstr>
      <vt:lpstr>ARV usados en la gestación</vt:lpstr>
      <vt:lpstr>IP</vt:lpstr>
      <vt:lpstr>Recomendaciones</vt:lpstr>
      <vt:lpstr>Presentación de PowerPoint</vt:lpstr>
      <vt:lpstr>¿A quien se le inicia terapia ARV?</vt:lpstr>
      <vt:lpstr>Esquemas ARV recomendados</vt:lpstr>
      <vt:lpstr>Presentación de PowerPoint</vt:lpstr>
      <vt:lpstr>Esquema colombiano 2014</vt:lpstr>
      <vt:lpstr>Esquema AIDS</vt:lpstr>
      <vt:lpstr>Esquema AIDS</vt:lpstr>
      <vt:lpstr>Presentación de PowerPoint</vt:lpstr>
      <vt:lpstr>Presentación de PowerPoint</vt:lpstr>
      <vt:lpstr>Monitoreo</vt:lpstr>
      <vt:lpstr>Monitoreo</vt:lpstr>
      <vt:lpstr>Monitoreo</vt:lpstr>
      <vt:lpstr>Vía del parto</vt:lpstr>
      <vt:lpstr>Vía del parto</vt:lpstr>
      <vt:lpstr>Profilaxis intraparto</vt:lpstr>
      <vt:lpstr>Evitar</vt:lpstr>
      <vt:lpstr>Prevención coinfecciones</vt:lpstr>
      <vt:lpstr>Manejo intraparto</vt:lpstr>
      <vt:lpstr>Manejo postparto</vt:lpstr>
      <vt:lpstr>Manejo postparto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ana.cardonaga@outlook.es</dc:creator>
  <cp:lastModifiedBy>User</cp:lastModifiedBy>
  <cp:revision>55</cp:revision>
  <dcterms:created xsi:type="dcterms:W3CDTF">2020-11-12T02:46:13Z</dcterms:created>
  <dcterms:modified xsi:type="dcterms:W3CDTF">2021-05-10T22:58:25Z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1197555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