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66" r:id="rId5"/>
    <p:sldId id="260" r:id="rId6"/>
    <p:sldId id="265" r:id="rId7"/>
    <p:sldId id="293" r:id="rId8"/>
    <p:sldId id="261" r:id="rId9"/>
    <p:sldId id="269" r:id="rId10"/>
    <p:sldId id="296" r:id="rId11"/>
    <p:sldId id="282" r:id="rId12"/>
    <p:sldId id="271" r:id="rId13"/>
    <p:sldId id="294" r:id="rId14"/>
    <p:sldId id="267" r:id="rId15"/>
    <p:sldId id="270" r:id="rId16"/>
    <p:sldId id="283" r:id="rId17"/>
    <p:sldId id="272" r:id="rId18"/>
    <p:sldId id="268" r:id="rId19"/>
    <p:sldId id="273" r:id="rId20"/>
    <p:sldId id="295" r:id="rId21"/>
    <p:sldId id="274" r:id="rId22"/>
    <p:sldId id="262" r:id="rId23"/>
    <p:sldId id="275" r:id="rId24"/>
    <p:sldId id="276" r:id="rId25"/>
    <p:sldId id="277" r:id="rId26"/>
    <p:sldId id="284" r:id="rId27"/>
    <p:sldId id="286" r:id="rId28"/>
    <p:sldId id="287" r:id="rId29"/>
    <p:sldId id="297" r:id="rId30"/>
    <p:sldId id="278" r:id="rId31"/>
    <p:sldId id="279" r:id="rId32"/>
    <p:sldId id="263" r:id="rId33"/>
    <p:sldId id="280" r:id="rId34"/>
    <p:sldId id="288" r:id="rId35"/>
    <p:sldId id="281" r:id="rId36"/>
    <p:sldId id="289" r:id="rId37"/>
    <p:sldId id="264" r:id="rId38"/>
    <p:sldId id="290" r:id="rId39"/>
    <p:sldId id="292" r:id="rId4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0" autoAdjust="0"/>
    <p:restoredTop sz="94633"/>
  </p:normalViewPr>
  <p:slideViewPr>
    <p:cSldViewPr snapToGrid="0" snapToObjects="1">
      <p:cViewPr varScale="1">
        <p:scale>
          <a:sx n="51" d="100"/>
          <a:sy n="51" d="100"/>
        </p:scale>
        <p:origin x="85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4F699-94AE-104B-A919-359906A7C9D3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B189-B4E6-8D4F-B167-96F1E4AEF7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104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41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254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99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889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54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342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2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34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47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348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742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5FC9-CEEC-1945-A638-D6E9561901A9}" type="datetimeFigureOut">
              <a:rPr lang="es-CO" smtClean="0"/>
              <a:t>29/06/2021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BB47-FFD0-4E48-AAEB-447DA7F06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725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slideLayouts/slideLayout4.xml" Type="http://schemas.openxmlformats.org/officeDocument/2006/relationships/slideLayout"/><Relationship Id="rId1" Target="../tags/tag2.xml" Type="http://schemas.openxmlformats.org/officeDocument/2006/relationships/tag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 ?><Relationships xmlns="http://schemas.openxmlformats.org/package/2006/relationships"><Relationship Id="rId2" Target="../media/image18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 ?><Relationships xmlns="http://schemas.openxmlformats.org/package/2006/relationships"><Relationship Id="rId2" Target="../media/image3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 ?><Relationships xmlns="http://schemas.openxmlformats.org/package/2006/relationships"><Relationship Id="rId2" Target="../media/image27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CFC4E-D210-9845-A2B3-8FF37B585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s-CO" dirty="0"/>
              <a:t>ANTIARRÍTMICOS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F03974-E553-C343-A70F-BCA3D4869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7867" y="3549490"/>
            <a:ext cx="7136266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Carlos A. Rodríguez J. MD, </a:t>
            </a:r>
            <a:r>
              <a:rPr lang="es-CO" sz="2800" b="1" dirty="0" err="1"/>
              <a:t>MSc</a:t>
            </a:r>
            <a:r>
              <a:rPr lang="es-CO" sz="2800" b="1" dirty="0"/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226531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0A92A-78DA-0F41-9B2E-6DE92EBD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307975"/>
            <a:ext cx="10515600" cy="1325563"/>
          </a:xfrm>
        </p:spPr>
        <p:txBody>
          <a:bodyPr/>
          <a:lstStyle/>
          <a:p>
            <a:r>
              <a:rPr lang="es-CO" i="1" dirty="0" err="1"/>
              <a:t>Torsades</a:t>
            </a:r>
            <a:r>
              <a:rPr lang="es-CO" i="1" dirty="0"/>
              <a:t> de </a:t>
            </a:r>
            <a:r>
              <a:rPr lang="es-CO" i="1" dirty="0" err="1"/>
              <a:t>pointes</a:t>
            </a:r>
            <a:endParaRPr lang="es-CO" i="1" dirty="0"/>
          </a:p>
        </p:txBody>
      </p:sp>
      <p:pic>
        <p:nvPicPr>
          <p:cNvPr id="4" name="New picture">
            <a:extLst>
              <a:ext uri="{FF2B5EF4-FFF2-40B4-BE49-F238E27FC236}">
                <a16:creationId xmlns:a16="http://schemas.microsoft.com/office/drawing/2014/main" id="{C0D2B4A5-B790-1A45-A7A9-C99BD23FDD99}"/>
              </a:ext>
            </a:extLst>
          </p:cNvPr>
          <p:cNvPicPr>
            <a:picLocks noGrp="1" noChangeAspect="1" noChangeArrowheads="1"/>
          </p:cNvPicPr>
          <p:nvPr>
            <p:ph sz="half" idx="2"/>
            <p:custDataLst>
              <p:tags r:id="rId1"/>
            </p:custData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654" y="2119989"/>
            <a:ext cx="7127092" cy="330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36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FE608-BCC5-CC42-8FA6-0A661516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Procainamida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D12A39-D7EF-4E41-AB39-D91090FFA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2447" y="3139836"/>
            <a:ext cx="6970426" cy="435133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CO" sz="2400" dirty="0"/>
              <a:t>El uso prolongado puede causar un síndrome tipo lupus reversible al suspender el fármaco.</a:t>
            </a:r>
          </a:p>
          <a:p>
            <a:pPr algn="just">
              <a:lnSpc>
                <a:spcPct val="110000"/>
              </a:lnSpc>
            </a:pPr>
            <a:r>
              <a:rPr lang="es-CO" sz="2400" dirty="0"/>
              <a:t>Uso oral e intravenoso.</a:t>
            </a:r>
          </a:p>
          <a:p>
            <a:pPr algn="just">
              <a:lnSpc>
                <a:spcPct val="110000"/>
              </a:lnSpc>
            </a:pPr>
            <a:r>
              <a:rPr lang="es-CO" sz="2400" dirty="0"/>
              <a:t>Vida media corta.</a:t>
            </a:r>
          </a:p>
          <a:p>
            <a:pPr algn="just">
              <a:lnSpc>
                <a:spcPct val="110000"/>
              </a:lnSpc>
            </a:pPr>
            <a:r>
              <a:rPr lang="es-CO" sz="2400" dirty="0"/>
              <a:t>Empleada en arritmias ventriculares post-IAM.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C52824E-1564-9F4A-983E-348D3C134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6521" y="655594"/>
            <a:ext cx="4380844" cy="185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1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9B8D-7125-EA47-89FD-48E7F3D1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Quinidina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87F5A-6F74-4C47-B457-6176AE40A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6584" y="3304006"/>
            <a:ext cx="6985416" cy="40229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 err="1"/>
              <a:t>Estereoisómero</a:t>
            </a:r>
            <a:r>
              <a:rPr lang="es-CO" sz="2400" dirty="0"/>
              <a:t> de la quinina.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Efectos cardíacos similares a procainamida.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También tiene acción </a:t>
            </a:r>
            <a:r>
              <a:rPr lang="es-CO" sz="2400" dirty="0" err="1"/>
              <a:t>antimalárica</a:t>
            </a:r>
            <a:r>
              <a:rPr lang="es-CO" sz="2400" dirty="0"/>
              <a:t>.</a:t>
            </a:r>
          </a:p>
          <a:p>
            <a:pPr>
              <a:lnSpc>
                <a:spcPct val="100000"/>
              </a:lnSpc>
            </a:pPr>
            <a:endParaRPr lang="es-CO" sz="2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474A979-F6C9-4D4F-ACCD-6EE65A1F5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8012" y="277287"/>
            <a:ext cx="2743201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083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9B8D-7125-EA47-89FD-48E7F3D1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Quinidina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87F5A-6F74-4C47-B457-6176AE40A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4587" y="3214089"/>
            <a:ext cx="6985416" cy="480998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RAM frecuentes: náuseas, vómito, diarrea.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Puede causar </a:t>
            </a:r>
            <a:r>
              <a:rPr lang="es-CO" sz="2400" dirty="0" err="1"/>
              <a:t>cinconismo</a:t>
            </a:r>
            <a:r>
              <a:rPr lang="es-CO" sz="2400" dirty="0"/>
              <a:t>: cefalea, mareo, </a:t>
            </a:r>
            <a:r>
              <a:rPr lang="es-CO" sz="2400" dirty="0" err="1"/>
              <a:t>tinnitus</a:t>
            </a:r>
            <a:r>
              <a:rPr lang="es-CO" sz="2400" dirty="0"/>
              <a:t>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Disponible para uso oral e intravenoso.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474A979-F6C9-4D4F-ACCD-6EE65A1F5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0854" y="321477"/>
            <a:ext cx="2410371" cy="241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76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101D4-A79D-8B45-AE91-E4BC055A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  1B: lidocaína y </a:t>
            </a:r>
            <a:r>
              <a:rPr lang="es-CO" dirty="0" err="1"/>
              <a:t>mexiletina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B0E11C-F547-A844-B731-86E280BB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50675"/>
            <a:ext cx="11228882" cy="16783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Afectan selectivamente fibras de Purkinje y ventrículo isquémicos o despolarizados, sin efecto sobre las aurículas.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Tienen mínimos efectos sobre el ECG.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E4B38D-F722-CC47-BA4B-3B6D9FD3AC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7945" y="3214687"/>
            <a:ext cx="420831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22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9B8D-7125-EA47-89FD-48E7F3D1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Lidocaína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87F5A-6F74-4C47-B457-6176AE40A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7444" y="2639694"/>
            <a:ext cx="707535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Bloquea canales de sodio activos e inactivados con una cinética de disociación rápida.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Es el bloqueador de sodio menos </a:t>
            </a:r>
            <a:r>
              <a:rPr lang="es-CO" sz="2400" dirty="0" err="1"/>
              <a:t>cardiotóxico</a:t>
            </a:r>
            <a:r>
              <a:rPr lang="es-CO" sz="2400" dirty="0"/>
              <a:t>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RAM más frecuentes neurológicas: parestesias, temblor, convulsiones.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26BA15F-3644-5D41-9BF0-56A9826D1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4507" y="628650"/>
            <a:ext cx="3512342" cy="155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65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9B8D-7125-EA47-89FD-48E7F3D1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Lidocaína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87F5A-6F74-4C47-B457-6176AE40A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882" y="2970212"/>
            <a:ext cx="694044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Vida media corta.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Sólo por vía intravenosa debido al alto metabolismo de primer paso.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 err="1"/>
              <a:t>Antiarrítmico</a:t>
            </a:r>
            <a:r>
              <a:rPr lang="es-CO" sz="2400" dirty="0"/>
              <a:t> de elección en isquemia aguda.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58A45CD-D427-234F-9B7F-6A61DD9D8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2150" y="529106"/>
            <a:ext cx="4373909" cy="19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548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4A6EC-CD7C-8846-A70D-40462116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Mexiletina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8292BE-8E56-F648-94E5-4424D6554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2393" y="2284412"/>
            <a:ext cx="7000408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Efectos cardíacos similares a lidocaína.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Efectiva por vía oral.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Vida media más larga.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RAM principalmente neurológicas.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Indicada en arritmias ventriculares.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47E197D-56F5-BB47-BF0E-FB0C9CC71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0309" y="284163"/>
            <a:ext cx="3184576" cy="18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261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7FA6E-198D-484B-85CD-B4D2C7F07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 1C: </a:t>
            </a:r>
            <a:r>
              <a:rPr lang="es-CO" dirty="0" err="1"/>
              <a:t>flecaínida</a:t>
            </a:r>
            <a:r>
              <a:rPr lang="es-CO" dirty="0"/>
              <a:t>, </a:t>
            </a:r>
            <a:r>
              <a:rPr lang="es-CO" dirty="0" err="1"/>
              <a:t>propafenona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F1501-69AE-3640-9D02-7C07DC343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1138940" cy="1803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No tienen efecto sobre el potencial de acción ni el intervalo QT.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Reducen la velocidad de conducción auricular y ventricular, y prolongan el QRS.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6F5BB19-EAE6-5941-8A56-AA665CA5897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7670" y="3063875"/>
            <a:ext cx="420831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86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D28C1-2E34-4A46-AFCA-6C55A6A65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Flecainida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4A4A35-BAB3-2B42-8472-497BFDE6B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3466" y="3154787"/>
            <a:ext cx="7090346" cy="43214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No prolonga el QT.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Indicado en arritmias </a:t>
            </a:r>
            <a:r>
              <a:rPr lang="es-CO" sz="2400" dirty="0" err="1"/>
              <a:t>supraventriculares</a:t>
            </a:r>
            <a:r>
              <a:rPr lang="es-CO" sz="2400" dirty="0"/>
              <a:t> refractarias en pacientes sin lesión estructural.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Administración oral.</a:t>
            </a:r>
          </a:p>
        </p:txBody>
      </p:sp>
      <p:pic>
        <p:nvPicPr>
          <p:cNvPr id="8194" name="Picture 2" descr="Skeletal formula of flecainide">
            <a:extLst>
              <a:ext uri="{FF2B5EF4-FFF2-40B4-BE49-F238E27FC236}">
                <a16:creationId xmlns:a16="http://schemas.microsoft.com/office/drawing/2014/main" id="{17016503-BC32-A947-B656-15E1433CA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2835" y="510522"/>
            <a:ext cx="2444777" cy="276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4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EB0E42F-5CB5-FD4F-9EFA-AB53B725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144186"/>
            <a:ext cx="10823713" cy="1325563"/>
          </a:xfrm>
        </p:spPr>
        <p:txBody>
          <a:bodyPr/>
          <a:lstStyle/>
          <a:p>
            <a:r>
              <a:rPr lang="es-CO" dirty="0"/>
              <a:t>Actividad eléctrica cardíaca normal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7F7E132-7AD3-F44E-9D83-E8D4699CD0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257913"/>
            <a:ext cx="5589104" cy="503019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B71C1A3-6909-F642-AB71-0A371EFBC135}"/>
              </a:ext>
            </a:extLst>
          </p:cNvPr>
          <p:cNvSpPr txBox="1"/>
          <p:nvPr/>
        </p:nvSpPr>
        <p:spPr>
          <a:xfrm>
            <a:off x="6206987" y="6436815"/>
            <a:ext cx="5846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Katzung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. Basic and 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Clinical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Pharmacology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. 2020</a:t>
            </a:r>
          </a:p>
        </p:txBody>
      </p:sp>
    </p:spTree>
    <p:extLst>
      <p:ext uri="{BB962C8B-B14F-4D97-AF65-F5344CB8AC3E}">
        <p14:creationId xmlns:p14="http://schemas.microsoft.com/office/powerpoint/2010/main" val="703152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D28C1-2E34-4A46-AFCA-6C55A6A65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Flecainida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4A4A35-BAB3-2B42-8472-497BFDE6B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3197" y="3773010"/>
            <a:ext cx="7090346" cy="365973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Aumenta la mortalidad en pacientes con </a:t>
            </a:r>
            <a:r>
              <a:rPr lang="es-CO" sz="2400" dirty="0" err="1"/>
              <a:t>taquiarritmias</a:t>
            </a:r>
            <a:r>
              <a:rPr lang="es-CO" sz="2400" dirty="0"/>
              <a:t> ventriculares preexistentes o con historia de infarto de miocardio con ectopias ventriculares (estudio CAST: </a:t>
            </a:r>
            <a:r>
              <a:rPr lang="es-CO" sz="2400" i="1" dirty="0" err="1"/>
              <a:t>cardiac</a:t>
            </a:r>
            <a:r>
              <a:rPr lang="es-CO" sz="2400" i="1" dirty="0"/>
              <a:t> </a:t>
            </a:r>
            <a:r>
              <a:rPr lang="es-CO" sz="2400" i="1" dirty="0" err="1"/>
              <a:t>arrhythmia</a:t>
            </a:r>
            <a:r>
              <a:rPr lang="es-CO" sz="2400" i="1" dirty="0"/>
              <a:t> </a:t>
            </a:r>
            <a:r>
              <a:rPr lang="es-CO" sz="2400" i="1" dirty="0" err="1"/>
              <a:t>supression</a:t>
            </a:r>
            <a:r>
              <a:rPr lang="es-CO" sz="2400" i="1" dirty="0"/>
              <a:t> trial</a:t>
            </a:r>
            <a:r>
              <a:rPr lang="es-CO" sz="2400" dirty="0"/>
              <a:t>).</a:t>
            </a:r>
          </a:p>
        </p:txBody>
      </p:sp>
      <p:pic>
        <p:nvPicPr>
          <p:cNvPr id="8194" name="Picture 2" descr="Skeletal formula of flecainide">
            <a:extLst>
              <a:ext uri="{FF2B5EF4-FFF2-40B4-BE49-F238E27FC236}">
                <a16:creationId xmlns:a16="http://schemas.microsoft.com/office/drawing/2014/main" id="{17016503-BC32-A947-B656-15E1433CA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3807" y="561512"/>
            <a:ext cx="2373421" cy="268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358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C2FF5-8C26-8646-88FF-867A78CF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Propafenona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FEECD5-2407-0F45-B700-4F232AD2F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8171" y="3139836"/>
            <a:ext cx="7002059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Efectos cardíacos similares a flecainida.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No prolonga el QT.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Indicada en fibrilación auricular, previene recurrencias de la FA paroxística en pacientes sin lesión estructural.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RAM: sabor metálico y constipación.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Administración oral.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endParaRPr lang="es-CO" sz="2400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0551E792-9271-9C42-8812-CEF790D3B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689" y="503489"/>
            <a:ext cx="3284640" cy="208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097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2BF7F-3A47-6E42-A781-F9F679BD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 2: </a:t>
            </a:r>
            <a:r>
              <a:rPr lang="fr-FR" dirty="0">
                <a:sym typeface="Symbol" pitchFamily="2" charset="2"/>
              </a:rPr>
              <a:t></a:t>
            </a:r>
            <a:r>
              <a:rPr lang="es-CO" dirty="0"/>
              <a:t>-bloqueadores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F58966-6904-BE40-891A-B9195E7E7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6931" y="1899510"/>
            <a:ext cx="699541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No selectivos: </a:t>
            </a:r>
            <a:r>
              <a:rPr lang="es-CO" sz="2400" b="1" dirty="0" err="1"/>
              <a:t>propranolol</a:t>
            </a:r>
            <a:r>
              <a:rPr lang="es-CO" sz="2400" dirty="0"/>
              <a:t>, </a:t>
            </a:r>
            <a:r>
              <a:rPr lang="es-CO" sz="2400" dirty="0" err="1"/>
              <a:t>nadolol</a:t>
            </a:r>
            <a:r>
              <a:rPr lang="es-CO" sz="24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Selectivos: </a:t>
            </a:r>
            <a:r>
              <a:rPr lang="es-CO" sz="2400" b="1" dirty="0"/>
              <a:t>metoprolol</a:t>
            </a:r>
            <a:r>
              <a:rPr lang="es-CO" sz="2400" dirty="0"/>
              <a:t>, bisoprolol, esmolol.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Disminuyen la incidencia de arritmias y muerte súbita en pacientes con enfermedad coronaria y falla cardíaca con fracción de eyección reducida.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22A25555-2493-E240-9C34-46FC05640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4308" y="4820738"/>
            <a:ext cx="2426015" cy="106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14EACE3B-A2D2-CF4A-92C2-4B2BFF928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39175" y="4802264"/>
            <a:ext cx="3133166" cy="95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45AF037-1BB1-ED4D-BBE9-7402A7A9360F}"/>
              </a:ext>
            </a:extLst>
          </p:cNvPr>
          <p:cNvSpPr txBox="1"/>
          <p:nvPr/>
        </p:nvSpPr>
        <p:spPr>
          <a:xfrm>
            <a:off x="6096000" y="5942568"/>
            <a:ext cx="519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err="1">
                <a:solidFill>
                  <a:srgbClr val="152B48"/>
                </a:solidFill>
                <a:latin typeface="Montserrat" pitchFamily="2" charset="77"/>
              </a:rPr>
              <a:t>Propranolol</a:t>
            </a:r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			</a:t>
            </a:r>
            <a:r>
              <a:rPr lang="es-CO" b="1" dirty="0" err="1">
                <a:solidFill>
                  <a:srgbClr val="152B48"/>
                </a:solidFill>
                <a:latin typeface="Montserrat" pitchFamily="2" charset="77"/>
              </a:rPr>
              <a:t>Metoprolol</a:t>
            </a:r>
            <a:endParaRPr lang="es-CO" b="1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86980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2BF7F-3A47-6E42-A781-F9F679BD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832"/>
            <a:ext cx="10515600" cy="1325563"/>
          </a:xfrm>
        </p:spPr>
        <p:txBody>
          <a:bodyPr/>
          <a:lstStyle/>
          <a:p>
            <a:r>
              <a:rPr lang="es-CO" dirty="0"/>
              <a:t>Grupo 3: </a:t>
            </a:r>
            <a:r>
              <a:rPr lang="es-CO" dirty="0" err="1"/>
              <a:t>amiodarona</a:t>
            </a:r>
            <a:r>
              <a:rPr lang="es-CO" dirty="0"/>
              <a:t>, </a:t>
            </a:r>
            <a:r>
              <a:rPr lang="es-CO" dirty="0" err="1"/>
              <a:t>dronedarona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F58966-6904-BE40-891A-B9195E7E7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0650" y="1597341"/>
            <a:ext cx="10515600" cy="4351338"/>
          </a:xfrm>
        </p:spPr>
        <p:txBody>
          <a:bodyPr>
            <a:normAutofit/>
          </a:bodyPr>
          <a:lstStyle/>
          <a:p>
            <a:r>
              <a:rPr lang="es-CO" sz="2600" dirty="0"/>
              <a:t>Bloquean canales de potasio, y prolongan el potencial de acción.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2091A80-0EAE-2A4A-A917-B75D379E2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342" y="2428855"/>
            <a:ext cx="5177892" cy="414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10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3906C-D0B7-1443-9D2A-7004F768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Amiodarona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8611A-D98A-B44A-B09E-528BF8C15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1266" y="2698808"/>
            <a:ext cx="695543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También bloquea canales de sodio y calcio, y tiene acción antiadrenérgica modesta.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Alta eficacia en arritmias ventriculares y </a:t>
            </a:r>
            <a:r>
              <a:rPr lang="es-CO" sz="2400" dirty="0" err="1"/>
              <a:t>supraventriculares</a:t>
            </a:r>
            <a:r>
              <a:rPr lang="es-CO" sz="2400" dirty="0"/>
              <a:t>. 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Prolonga el QT pero </a:t>
            </a:r>
            <a:r>
              <a:rPr lang="es-CO" sz="2400" i="1" dirty="0" err="1"/>
              <a:t>torsades</a:t>
            </a:r>
            <a:r>
              <a:rPr lang="es-CO" sz="2400" i="1" dirty="0"/>
              <a:t> de </a:t>
            </a:r>
            <a:r>
              <a:rPr lang="es-CO" sz="2400" i="1" dirty="0" err="1"/>
              <a:t>pointes</a:t>
            </a:r>
            <a:r>
              <a:rPr lang="es-CO" sz="2400" dirty="0"/>
              <a:t> es infrecuente.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51B5FEA0-3A20-7F46-AA56-E393AD3CA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0726" y="365125"/>
            <a:ext cx="3385955" cy="210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5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AFD53-A2AE-5C45-A2B7-80AF6C11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Amiodarona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B7CE8C-3ED0-9D45-9271-527C28483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1726" y="2646409"/>
            <a:ext cx="7200274" cy="41500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Se acumula en tejidos (corazón, pulmón, hígado, córnea, piel), y su efecto dura 1-3 meses.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Tiene metabolismo hepático, e inhibe el citocromo P450.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Disponible por vía oral e intravenosa.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endParaRPr lang="es-CO" sz="2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88848F6-216D-B848-8793-523B6DF3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8037" y="193675"/>
            <a:ext cx="3671705" cy="228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505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312AA-1822-D347-95FB-0C40FB40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80947"/>
            <a:ext cx="10515600" cy="1325563"/>
          </a:xfrm>
        </p:spPr>
        <p:txBody>
          <a:bodyPr/>
          <a:lstStyle/>
          <a:p>
            <a:r>
              <a:rPr lang="es-CO" dirty="0" err="1"/>
              <a:t>Amiodarona</a:t>
            </a:r>
            <a:r>
              <a:rPr lang="es-CO" dirty="0"/>
              <a:t>: toxicidad pulmonar</a:t>
            </a:r>
          </a:p>
        </p:txBody>
      </p:sp>
      <p:pic>
        <p:nvPicPr>
          <p:cNvPr id="12290" name="Picture 2" descr="&#10;">
            <a:extLst>
              <a:ext uri="{FF2B5EF4-FFF2-40B4-BE49-F238E27FC236}">
                <a16:creationId xmlns:a16="http://schemas.microsoft.com/office/drawing/2014/main" id="{61367C7E-1922-2F48-A256-2D5F8346D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6071" y="2098623"/>
            <a:ext cx="3252867" cy="325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>
            <a:extLst>
              <a:ext uri="{FF2B5EF4-FFF2-40B4-BE49-F238E27FC236}">
                <a16:creationId xmlns:a16="http://schemas.microsoft.com/office/drawing/2014/main" id="{FB04CFB7-44A5-424D-BD99-B236E803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5005" y="2098624"/>
            <a:ext cx="3252866" cy="325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ECCA21C-BB79-9A4F-80A8-5B647B3EBAB2}"/>
              </a:ext>
            </a:extLst>
          </p:cNvPr>
          <p:cNvSpPr txBox="1"/>
          <p:nvPr/>
        </p:nvSpPr>
        <p:spPr>
          <a:xfrm>
            <a:off x="6928617" y="6260558"/>
            <a:ext cx="4769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https://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radiopaedia.org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/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articles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/amiodarone-lung-1?lang=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us</a:t>
            </a:r>
            <a:endParaRPr lang="es-CO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73882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9BAF0-83EE-3C4F-A454-2FE9086E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36550"/>
            <a:ext cx="10515600" cy="1325563"/>
          </a:xfrm>
        </p:spPr>
        <p:txBody>
          <a:bodyPr/>
          <a:lstStyle/>
          <a:p>
            <a:r>
              <a:rPr lang="es-CO" dirty="0" err="1"/>
              <a:t>Amiodarona</a:t>
            </a:r>
            <a:r>
              <a:rPr lang="es-CO" dirty="0"/>
              <a:t>: RAM cutáneas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6E24C19E-BBFA-714C-A16B-52BD03856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379" y="1525796"/>
            <a:ext cx="4180706" cy="474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335E938-49D2-374F-A051-73A6669DFACB}"/>
              </a:ext>
            </a:extLst>
          </p:cNvPr>
          <p:cNvSpPr txBox="1"/>
          <p:nvPr/>
        </p:nvSpPr>
        <p:spPr>
          <a:xfrm>
            <a:off x="7139932" y="6382950"/>
            <a:ext cx="4450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https://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www.nejm.org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/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doi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/full/10.1056/NEJMicm1906774</a:t>
            </a:r>
          </a:p>
        </p:txBody>
      </p:sp>
    </p:spTree>
    <p:extLst>
      <p:ext uri="{BB962C8B-B14F-4D97-AF65-F5344CB8AC3E}">
        <p14:creationId xmlns:p14="http://schemas.microsoft.com/office/powerpoint/2010/main" val="258995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7F16E-9E6E-BE43-AE13-8639393B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3" y="154182"/>
            <a:ext cx="10515600" cy="1325563"/>
          </a:xfrm>
        </p:spPr>
        <p:txBody>
          <a:bodyPr/>
          <a:lstStyle/>
          <a:p>
            <a:r>
              <a:rPr lang="es-CO" dirty="0" err="1"/>
              <a:t>Amiodarona</a:t>
            </a:r>
            <a:r>
              <a:rPr lang="es-CO" dirty="0"/>
              <a:t>: RAM oculares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59FB2C-52FF-DA44-9133-F3F4EFA5A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0425" y="6313058"/>
            <a:ext cx="6761922" cy="3907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CO" sz="1200" dirty="0"/>
              <a:t>https://</a:t>
            </a:r>
            <a:r>
              <a:rPr lang="es-CO" sz="1200" dirty="0" err="1"/>
              <a:t>www.nejm.org</a:t>
            </a:r>
            <a:r>
              <a:rPr lang="es-CO" sz="1200" dirty="0"/>
              <a:t>/</a:t>
            </a:r>
            <a:r>
              <a:rPr lang="es-CO" sz="1200" dirty="0" err="1"/>
              <a:t>doi</a:t>
            </a:r>
            <a:r>
              <a:rPr lang="es-CO" sz="1200" dirty="0"/>
              <a:t>/full/10.1056/NEJMicm1406501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4DF1D580-CEBD-0F46-83D2-4BB817194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9050" y="1597836"/>
            <a:ext cx="6493297" cy="43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901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741E0-FD18-1D4D-936E-E89DA47E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Amiodarona</a:t>
            </a:r>
            <a:r>
              <a:rPr lang="es-CO" dirty="0"/>
              <a:t>: otras RAM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458DA0-914A-D34B-84B8-79E5BC1B6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0442" y="2141537"/>
            <a:ext cx="6925455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dirty="0" err="1"/>
              <a:t>Hepatotoxicidad</a:t>
            </a:r>
            <a:r>
              <a:rPr lang="es-CO" sz="2800" dirty="0"/>
              <a:t> (vigilar transaminasas periódicamente).</a:t>
            </a:r>
          </a:p>
          <a:p>
            <a:pPr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</a:pPr>
            <a:r>
              <a:rPr lang="es-CO" sz="2800" dirty="0"/>
              <a:t>Aporta una gran cantidad de yodo; puede ser tóxica para la tiroides e inhibe la conversión de T</a:t>
            </a:r>
            <a:r>
              <a:rPr lang="es-CO" sz="2800" baseline="-25000" dirty="0"/>
              <a:t>4</a:t>
            </a:r>
            <a:r>
              <a:rPr lang="es-CO" sz="2800" dirty="0"/>
              <a:t> en T</a:t>
            </a:r>
            <a:r>
              <a:rPr lang="es-CO" sz="2800" baseline="-25000" dirty="0"/>
              <a:t>3</a:t>
            </a:r>
            <a:r>
              <a:rPr lang="es-CO" sz="2800" dirty="0"/>
              <a:t>. Puede llevar a hipo o hipertiroidismo.</a:t>
            </a:r>
          </a:p>
        </p:txBody>
      </p:sp>
    </p:spTree>
    <p:extLst>
      <p:ext uri="{BB962C8B-B14F-4D97-AF65-F5344CB8AC3E}">
        <p14:creationId xmlns:p14="http://schemas.microsoft.com/office/powerpoint/2010/main" val="174368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EB6EF-EB15-EA47-9E89-B5D7C6928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46" y="106018"/>
            <a:ext cx="10515600" cy="1325563"/>
          </a:xfrm>
        </p:spPr>
        <p:txBody>
          <a:bodyPr/>
          <a:lstStyle/>
          <a:p>
            <a:r>
              <a:rPr lang="es-CO" dirty="0"/>
              <a:t>El potencial de acción cardíaco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CB52B6E-1401-8E4B-9128-5D6FAE030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107" y="1673177"/>
            <a:ext cx="7693893" cy="45602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C541F0A-7F3C-8A43-BAB9-41F0EA2BACB2}"/>
              </a:ext>
            </a:extLst>
          </p:cNvPr>
          <p:cNvSpPr txBox="1"/>
          <p:nvPr/>
        </p:nvSpPr>
        <p:spPr>
          <a:xfrm>
            <a:off x="6096000" y="6474983"/>
            <a:ext cx="5846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Katzung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. Basic and 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Clinical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itchFamily="2" charset="77"/>
              </a:rPr>
              <a:t>Pharmacology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. 2020</a:t>
            </a:r>
          </a:p>
        </p:txBody>
      </p:sp>
    </p:spTree>
    <p:extLst>
      <p:ext uri="{BB962C8B-B14F-4D97-AF65-F5344CB8AC3E}">
        <p14:creationId xmlns:p14="http://schemas.microsoft.com/office/powerpoint/2010/main" val="127075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73441-4DB9-7D4F-97FF-6F84640C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84"/>
            <a:ext cx="10515600" cy="1325563"/>
          </a:xfrm>
        </p:spPr>
        <p:txBody>
          <a:bodyPr/>
          <a:lstStyle/>
          <a:p>
            <a:r>
              <a:rPr lang="es-CO" dirty="0" err="1"/>
              <a:t>Amiodarona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50D31-EFB6-9648-AD3C-9B41EF162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8164" y="2462925"/>
            <a:ext cx="7075358" cy="54578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Eficaz para mantener el ritmo </a:t>
            </a:r>
            <a:r>
              <a:rPr lang="es-CO" sz="2400" dirty="0" err="1"/>
              <a:t>sinusal</a:t>
            </a:r>
            <a:r>
              <a:rPr lang="es-CO" sz="2400" dirty="0"/>
              <a:t> en pacientes con FA.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Previene la taquicardia ventricular recurrente, y reduce el número de descargas de los desfibriladores implantados.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No aumenta la mortalidad en pacientes con enfermedad coronaria o falla cardíaca.                                                                                                                    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2823308-28B4-D746-B2B7-4806B8711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4330" y="222184"/>
            <a:ext cx="3203027" cy="19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190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BACAB-CFB2-EA41-BA0E-312F9C0BE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085"/>
            <a:ext cx="10515600" cy="1325563"/>
          </a:xfrm>
        </p:spPr>
        <p:txBody>
          <a:bodyPr/>
          <a:lstStyle/>
          <a:p>
            <a:r>
              <a:rPr lang="es-CO" dirty="0" err="1"/>
              <a:t>Dronedarona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E73A4-5A42-CD46-AED7-45B1EB0FA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9653" y="2654050"/>
            <a:ext cx="7260436" cy="46672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CO" sz="1800" dirty="0"/>
              <a:t>Análogo de la </a:t>
            </a:r>
            <a:r>
              <a:rPr lang="es-CO" sz="1800" dirty="0" err="1"/>
              <a:t>amiodarona</a:t>
            </a:r>
            <a:r>
              <a:rPr lang="es-CO" sz="1800" dirty="0"/>
              <a:t> sin yodo.</a:t>
            </a:r>
          </a:p>
          <a:p>
            <a:pPr algn="just">
              <a:lnSpc>
                <a:spcPct val="150000"/>
              </a:lnSpc>
            </a:pPr>
            <a:r>
              <a:rPr lang="es-CO" sz="1800" dirty="0"/>
              <a:t>No afecta el metabolismo de las hormonas tiroideas, y su vida media es más corta.</a:t>
            </a:r>
          </a:p>
          <a:p>
            <a:pPr algn="just">
              <a:lnSpc>
                <a:spcPct val="150000"/>
              </a:lnSpc>
            </a:pPr>
            <a:r>
              <a:rPr lang="es-CO" sz="1800" dirty="0"/>
              <a:t>Menos toxicidad pulmonar.</a:t>
            </a:r>
          </a:p>
          <a:p>
            <a:pPr algn="just">
              <a:lnSpc>
                <a:spcPct val="150000"/>
              </a:lnSpc>
            </a:pPr>
            <a:r>
              <a:rPr lang="es-CO" sz="1800" dirty="0"/>
              <a:t>Sustrato e inhibidor del citocromo P450 3A4.</a:t>
            </a:r>
          </a:p>
          <a:p>
            <a:pPr algn="just">
              <a:lnSpc>
                <a:spcPct val="150000"/>
              </a:lnSpc>
            </a:pPr>
            <a:r>
              <a:rPr lang="es-CO" sz="1800" dirty="0"/>
              <a:t>Menos efectiva que </a:t>
            </a:r>
            <a:r>
              <a:rPr lang="es-CO" sz="1800" dirty="0" err="1"/>
              <a:t>amiodarona</a:t>
            </a:r>
            <a:r>
              <a:rPr lang="es-CO" sz="1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s-CO" sz="1800" dirty="0"/>
              <a:t>Contraindicada en pacientes con falla cardíaca avanzada o descompensada.</a:t>
            </a: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2BB1530F-775A-5F46-949B-F8B2C3742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0364" y="217394"/>
            <a:ext cx="3302845" cy="228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963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31731-4BF1-684F-BCB1-1AC261447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83" y="365125"/>
            <a:ext cx="10515600" cy="1325563"/>
          </a:xfrm>
        </p:spPr>
        <p:txBody>
          <a:bodyPr/>
          <a:lstStyle/>
          <a:p>
            <a:r>
              <a:rPr lang="es-CO" dirty="0"/>
              <a:t>Grupo 4: </a:t>
            </a:r>
            <a:r>
              <a:rPr lang="es-CO" dirty="0" err="1"/>
              <a:t>verapamilo</a:t>
            </a:r>
            <a:r>
              <a:rPr lang="es-CO" dirty="0"/>
              <a:t> y </a:t>
            </a:r>
            <a:r>
              <a:rPr lang="es-CO" dirty="0" err="1"/>
              <a:t>diltiazem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054C6-1DE0-F449-BFC1-C723172AA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9903" y="1597341"/>
            <a:ext cx="1084674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Bloquean canales de calcio tipo L.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Su efecto es más marcado sobre tejidos que se despolarizan con frecuencia y que dependen de la corriente de calcio (nodos </a:t>
            </a:r>
            <a:r>
              <a:rPr lang="es-CO" sz="2400" dirty="0" err="1"/>
              <a:t>sinusal</a:t>
            </a:r>
            <a:r>
              <a:rPr lang="es-CO" sz="2400" dirty="0"/>
              <a:t> y AV).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Tienen efecto vasodilatador.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EC8DEA6-D810-1A49-BE79-262F12826C9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3276" y="3420439"/>
            <a:ext cx="4904007" cy="328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73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E2BA5-62F4-FF40-9BA8-F4D285F3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Verapamilo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0E04EB-722D-954A-A11B-845BEA573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2116" y="2129154"/>
            <a:ext cx="6139844" cy="4351338"/>
          </a:xfrm>
        </p:spPr>
        <p:txBody>
          <a:bodyPr>
            <a:noAutofit/>
          </a:bodyPr>
          <a:lstStyle/>
          <a:p>
            <a:r>
              <a:rPr lang="es-CO" sz="2400" dirty="0"/>
              <a:t>Bloqueador de calcio no </a:t>
            </a:r>
            <a:r>
              <a:rPr lang="es-CO" sz="2400" dirty="0" err="1"/>
              <a:t>dihidropiridínico</a:t>
            </a:r>
            <a:r>
              <a:rPr lang="es-CO" sz="2400" dirty="0"/>
              <a:t>.</a:t>
            </a:r>
          </a:p>
          <a:p>
            <a:endParaRPr lang="es-CO" sz="2400" dirty="0"/>
          </a:p>
          <a:p>
            <a:r>
              <a:rPr lang="es-CO" sz="2400" dirty="0"/>
              <a:t>Indicado en taquicardias </a:t>
            </a:r>
            <a:r>
              <a:rPr lang="es-CO" sz="2400" dirty="0" err="1"/>
              <a:t>supraventriculares</a:t>
            </a:r>
            <a:r>
              <a:rPr lang="es-CO" sz="2400" dirty="0"/>
              <a:t>.</a:t>
            </a:r>
          </a:p>
          <a:p>
            <a:endParaRPr lang="es-CO" sz="2400" dirty="0"/>
          </a:p>
          <a:p>
            <a:r>
              <a:rPr lang="es-CO" sz="2400" dirty="0"/>
              <a:t>Vida media corta.</a:t>
            </a:r>
          </a:p>
          <a:p>
            <a:endParaRPr lang="es-CO" sz="2400" dirty="0"/>
          </a:p>
          <a:p>
            <a:r>
              <a:rPr lang="es-CO" sz="2400" dirty="0"/>
              <a:t>Disponible por vía oral (formas de liberación inmediata y prolongada) e intravenosa.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7D12D763-C109-BF43-9280-EA2DA6F8F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1418" y="421029"/>
            <a:ext cx="4644920" cy="149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404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E2BA5-62F4-FF40-9BA8-F4D285F3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Verapamilo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0E04EB-722D-954A-A11B-845BEA573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286" y="2506662"/>
            <a:ext cx="6263669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Inhibe el citocromo P450 y la glicoproteína P.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RAM: bloqueo AV, constipación, edema periférico.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No debe emplearse en taquicardias ventriculares (puede causar hipotensión y fibrilación ventricular).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7D12D763-C109-BF43-9280-EA2DA6F8F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3286" y="636588"/>
            <a:ext cx="5523883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73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E969A-2F3D-4647-A890-FE7E618F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/>
              <a:t>Otros: adenosina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F971B-A658-B140-8F74-839FE148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8503" y="2389504"/>
            <a:ext cx="6970426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CO" sz="2400" dirty="0" err="1"/>
              <a:t>Nucleósido</a:t>
            </a:r>
            <a:r>
              <a:rPr lang="es-CO" sz="2400" dirty="0"/>
              <a:t> natural.</a:t>
            </a:r>
          </a:p>
          <a:p>
            <a:pPr>
              <a:lnSpc>
                <a:spcPct val="110000"/>
              </a:lnSpc>
            </a:pPr>
            <a:endParaRPr lang="es-CO" sz="2400" dirty="0"/>
          </a:p>
          <a:p>
            <a:pPr>
              <a:lnSpc>
                <a:spcPct val="110000"/>
              </a:lnSpc>
            </a:pPr>
            <a:r>
              <a:rPr lang="es-CO" sz="2400" dirty="0"/>
              <a:t>Vida media sérica menor de 10 segundos.</a:t>
            </a:r>
          </a:p>
          <a:p>
            <a:pPr>
              <a:lnSpc>
                <a:spcPct val="110000"/>
              </a:lnSpc>
            </a:pPr>
            <a:endParaRPr lang="es-CO" sz="2400" dirty="0"/>
          </a:p>
          <a:p>
            <a:pPr>
              <a:lnSpc>
                <a:spcPct val="110000"/>
              </a:lnSpc>
            </a:pPr>
            <a:r>
              <a:rPr lang="es-CO" sz="2400" dirty="0"/>
              <a:t>Activa receptores de adenosina.</a:t>
            </a:r>
          </a:p>
          <a:p>
            <a:pPr>
              <a:lnSpc>
                <a:spcPct val="110000"/>
              </a:lnSpc>
            </a:pPr>
            <a:endParaRPr lang="es-CO" sz="2400" dirty="0"/>
          </a:p>
          <a:p>
            <a:pPr>
              <a:lnSpc>
                <a:spcPct val="110000"/>
              </a:lnSpc>
            </a:pPr>
            <a:r>
              <a:rPr lang="es-CO" sz="2400" dirty="0"/>
              <a:t>Causa activación de canales de potasio e inhibición de corrientes de calcio.</a:t>
            </a:r>
          </a:p>
        </p:txBody>
      </p:sp>
      <p:pic>
        <p:nvPicPr>
          <p:cNvPr id="19458" name="Picture 2">
            <a:extLst>
              <a:ext uri="{FF2B5EF4-FFF2-40B4-BE49-F238E27FC236}">
                <a16:creationId xmlns:a16="http://schemas.microsoft.com/office/drawing/2014/main" id="{E902581B-A29D-594C-ACD6-917423A25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3913" y="365124"/>
            <a:ext cx="2909887" cy="26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389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E969A-2F3D-4647-A890-FE7E618FF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365124"/>
            <a:ext cx="10515600" cy="1325563"/>
          </a:xfrm>
        </p:spPr>
        <p:txBody>
          <a:bodyPr>
            <a:normAutofit/>
          </a:bodyPr>
          <a:lstStyle/>
          <a:p>
            <a:r>
              <a:rPr lang="es-CO" sz="4800" dirty="0"/>
              <a:t>Otros: adenosina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F971B-A658-B140-8F74-839FE148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0481" y="2966716"/>
            <a:ext cx="6715760" cy="4486783"/>
          </a:xfrm>
        </p:spPr>
        <p:txBody>
          <a:bodyPr>
            <a:normAutofit/>
          </a:bodyPr>
          <a:lstStyle/>
          <a:p>
            <a:r>
              <a:rPr lang="es-CO" dirty="0"/>
              <a:t>En bolo intravenoso, inhibe la conducción AV e incrementa el período refractario.</a:t>
            </a:r>
          </a:p>
          <a:p>
            <a:endParaRPr lang="es-CO" dirty="0"/>
          </a:p>
          <a:p>
            <a:r>
              <a:rPr lang="es-CO" dirty="0"/>
              <a:t>Altamente efectiva para convertir la taquicardia </a:t>
            </a:r>
            <a:r>
              <a:rPr lang="es-CO" dirty="0" err="1"/>
              <a:t>supraventricular</a:t>
            </a:r>
            <a:r>
              <a:rPr lang="es-CO" dirty="0"/>
              <a:t> paroxística (incluyendo el síndrome de Wolff-Parkinson-White) a ritmo </a:t>
            </a:r>
            <a:r>
              <a:rPr lang="es-CO" dirty="0" err="1"/>
              <a:t>sinusal</a:t>
            </a:r>
            <a:r>
              <a:rPr lang="es-CO" dirty="0"/>
              <a:t>.</a:t>
            </a:r>
          </a:p>
          <a:p>
            <a:endParaRPr lang="es-CO" dirty="0"/>
          </a:p>
          <a:p>
            <a:r>
              <a:rPr lang="es-CO" dirty="0"/>
              <a:t>RAM: </a:t>
            </a:r>
            <a:r>
              <a:rPr lang="es-CO" i="1" dirty="0" err="1"/>
              <a:t>flushing</a:t>
            </a:r>
            <a:r>
              <a:rPr lang="es-CO" dirty="0"/>
              <a:t>, disnea.</a:t>
            </a:r>
          </a:p>
        </p:txBody>
      </p:sp>
      <p:pic>
        <p:nvPicPr>
          <p:cNvPr id="19458" name="Picture 2">
            <a:extLst>
              <a:ext uri="{FF2B5EF4-FFF2-40B4-BE49-F238E27FC236}">
                <a16:creationId xmlns:a16="http://schemas.microsoft.com/office/drawing/2014/main" id="{E902581B-A29D-594C-ACD6-917423A25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762" y="309516"/>
            <a:ext cx="2368076" cy="217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1958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EB9D1-C31B-D849-8484-AC2478F5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626"/>
            <a:ext cx="10515600" cy="1325563"/>
          </a:xfrm>
        </p:spPr>
        <p:txBody>
          <a:bodyPr>
            <a:normAutofit/>
          </a:bodyPr>
          <a:lstStyle/>
          <a:p>
            <a:r>
              <a:rPr lang="es-CO" sz="4800" dirty="0"/>
              <a:t>Otros: </a:t>
            </a:r>
            <a:r>
              <a:rPr lang="es-CO" sz="4800" dirty="0" err="1"/>
              <a:t>ivabradina</a:t>
            </a:r>
            <a:endParaRPr lang="es-CO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8AB7FD-FC9F-9B4E-8F2E-CD778D752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9665" y="3429000"/>
            <a:ext cx="5951798" cy="4351338"/>
          </a:xfrm>
        </p:spPr>
        <p:txBody>
          <a:bodyPr>
            <a:normAutofit/>
          </a:bodyPr>
          <a:lstStyle/>
          <a:p>
            <a:r>
              <a:rPr lang="es-CO" sz="2400" dirty="0"/>
              <a:t>Bloquea la corriente </a:t>
            </a:r>
            <a:r>
              <a:rPr lang="es-CO" sz="2400" dirty="0" err="1"/>
              <a:t>I</a:t>
            </a:r>
            <a:r>
              <a:rPr lang="es-CO" sz="2400" baseline="-25000" dirty="0" err="1"/>
              <a:t>f</a:t>
            </a:r>
            <a:r>
              <a:rPr lang="es-CO" sz="2400" dirty="0"/>
              <a:t> (</a:t>
            </a:r>
            <a:r>
              <a:rPr lang="es-CO" sz="2400" i="1" dirty="0" err="1"/>
              <a:t>funny</a:t>
            </a:r>
            <a:r>
              <a:rPr lang="es-CO" sz="2400" dirty="0"/>
              <a:t>), responsable de la despolarización del nodo </a:t>
            </a:r>
            <a:r>
              <a:rPr lang="es-CO" sz="2400" dirty="0" err="1"/>
              <a:t>sinusal</a:t>
            </a:r>
            <a:r>
              <a:rPr lang="es-CO" sz="2400" dirty="0"/>
              <a:t> durante la diástole (marcapaso </a:t>
            </a:r>
            <a:r>
              <a:rPr lang="es-CO" sz="2400" dirty="0" err="1"/>
              <a:t>sinusal</a:t>
            </a:r>
            <a:r>
              <a:rPr lang="es-CO" sz="2400" dirty="0"/>
              <a:t>).</a:t>
            </a:r>
          </a:p>
          <a:p>
            <a:endParaRPr lang="es-CO" sz="2400" dirty="0"/>
          </a:p>
          <a:p>
            <a:r>
              <a:rPr lang="es-CO" sz="2400" dirty="0"/>
              <a:t>Disminuye la frecuencia cardíaca sin afectar la contractilidad miocárdica.</a:t>
            </a:r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6F075BB1-2B1F-BF46-868F-9446D0816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9715" y="588705"/>
            <a:ext cx="3533111" cy="219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9138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EB9D1-C31B-D849-8484-AC2478F5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2" y="260116"/>
            <a:ext cx="10515600" cy="1325563"/>
          </a:xfrm>
        </p:spPr>
        <p:txBody>
          <a:bodyPr>
            <a:normAutofit/>
          </a:bodyPr>
          <a:lstStyle/>
          <a:p>
            <a:r>
              <a:rPr lang="es-CO" sz="4800" dirty="0"/>
              <a:t>Otros: </a:t>
            </a:r>
            <a:r>
              <a:rPr lang="es-CO" sz="4800" dirty="0" err="1"/>
              <a:t>ivabradina</a:t>
            </a:r>
            <a:endParaRPr lang="es-CO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8AB7FD-FC9F-9B4E-8F2E-CD778D752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8818" y="3139836"/>
            <a:ext cx="6871741" cy="33530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Uso únicamente oral.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Reduce hospitalizaciones en pacientes con falla cardíaca, con fracción de eyección reducida en ritmo sinusal, con frecuencia cardíaca &gt;70 lpm, que no toleran o tienen contraindicados los beta-bloqueadores.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1D04B2D-A60A-7946-B409-EBD01429E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7332" y="800278"/>
            <a:ext cx="3432612" cy="213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577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6750" y="236538"/>
            <a:ext cx="10515600" cy="1325563"/>
          </a:xfrm>
        </p:spPr>
        <p:txBody>
          <a:bodyPr>
            <a:normAutofit/>
          </a:bodyPr>
          <a:lstStyle/>
          <a:p>
            <a:r>
              <a:rPr lang="es-CO" sz="4800" dirty="0"/>
              <a:t>Bibliografía recomendada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FBC669-E80C-7544-B173-73E63D591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1609" y="1706879"/>
            <a:ext cx="8965882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 err="1"/>
              <a:t>Katzung</a:t>
            </a:r>
            <a:r>
              <a:rPr lang="es-CO" sz="2400" dirty="0"/>
              <a:t>. Basic and </a:t>
            </a:r>
            <a:r>
              <a:rPr lang="es-CO" sz="2400" dirty="0" err="1"/>
              <a:t>Clinical</a:t>
            </a:r>
            <a:r>
              <a:rPr lang="es-CO" sz="2400" dirty="0"/>
              <a:t> </a:t>
            </a:r>
            <a:r>
              <a:rPr lang="es-CO" sz="2400" dirty="0" err="1"/>
              <a:t>Pharmacology</a:t>
            </a:r>
            <a:r>
              <a:rPr lang="es-CO" sz="2400" dirty="0"/>
              <a:t>. 2020.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Goodman and </a:t>
            </a:r>
            <a:r>
              <a:rPr lang="es-CO" sz="2400" dirty="0" err="1"/>
              <a:t>Gilman</a:t>
            </a:r>
            <a:r>
              <a:rPr lang="es-CO" sz="2400" dirty="0"/>
              <a:t>. </a:t>
            </a:r>
            <a:r>
              <a:rPr lang="es-CO" sz="2400" dirty="0" err="1"/>
              <a:t>The</a:t>
            </a:r>
            <a:r>
              <a:rPr lang="es-CO" sz="2400" dirty="0"/>
              <a:t> </a:t>
            </a:r>
            <a:r>
              <a:rPr lang="es-CO" sz="2400" dirty="0" err="1"/>
              <a:t>Pharmacological</a:t>
            </a:r>
            <a:r>
              <a:rPr lang="es-CO" sz="2400" dirty="0"/>
              <a:t> </a:t>
            </a:r>
            <a:r>
              <a:rPr lang="es-CO" sz="2400" dirty="0" err="1"/>
              <a:t>Basis</a:t>
            </a:r>
            <a:r>
              <a:rPr lang="es-CO" sz="2400" dirty="0"/>
              <a:t> of </a:t>
            </a:r>
            <a:r>
              <a:rPr lang="es-CO" sz="2400" dirty="0" err="1"/>
              <a:t>Therapeutics</a:t>
            </a:r>
            <a:r>
              <a:rPr lang="es-CO" sz="2400" dirty="0"/>
              <a:t>. 2017.</a:t>
            </a:r>
          </a:p>
          <a:p>
            <a:pPr>
              <a:lnSpc>
                <a:spcPct val="100000"/>
              </a:lnSpc>
            </a:pPr>
            <a:endParaRPr lang="es-CO" sz="2400" dirty="0"/>
          </a:p>
        </p:txBody>
      </p:sp>
      <p:sp>
        <p:nvSpPr>
          <p:cNvPr id="5" name="AutoShape 4" descr="data:image/jpeg;base64,/9j/4AAQSkZJRgABAQAAAQABAAD/2wCEAAkGBxQTEhQUEhQVFhQXFxkYGBgYFx0cFxwbGBwXFhgcIBgcHCggHBolHBcYIjEhJSksLi4uGCAzODMsNygtLisBCgoKDg0OGxAQGy0kICQsLDI0LCwsLSwsLCwvLCwsLiwsLCwsLCwsLCwsLywsLCwsLCwsLCwwLCwsLCwsLCwsLP/AABEIAQAAxQMBIgACEQEDEQH/xAAcAAADAAMBAQEAAAAAAAAAAAADBAUBAgYABwj/xABEEAACAQIEBAQEAwYDBgUFAAABAhEAAwQSITEFE0FRImFxgQYykaGxwdEUI0JS4fAzYvEkcnOCkqIVFjSysweDhMLi/8QAGgEAAgMBAQAAAAAAAAAAAAAAAwQBAgUABv/EADARAAICAQMDAwIGAgIDAAAAAAABAhEDEiExBEFREyJhcYEjkaGxwfAU4ULRMjNS/9oADAMBAAIRAxEAPwCvesToQQR0O4rn+I4u3adeY6qZ2J1r6nxzDraw9263jNpGdZ3kDTXfeK/L/EcQ+Ivu1w+IEqYG5kyT9PwA0FGn740i2PJods+/fCFtHtZ0ZWBMmDsOn1rfi9/N4V+Xv/fSvjHwvxrFWcRas23LpObKd+WFYuoO4XKCco0lFNfXMcWU6rHrpWRni4Oh/HlUlZz/ABBuW0MdG1E7Aj5ifaDHUil2W6rZltZ1MGGaHnplEgj2j0NKfGN4NaBO63FP1lfzpNvhZmJyXUd1VDcQBgwa7ZOJspJWGLopAIJgwOs1odO3LEk3wI5ppTdRs6J8IL1rm22KMDD5vmBGhDCAdtvvSVywcxZvlJJzRp13HQ+VTl4AyuZvW+aDcXl+OX5Fu3dvQ+XKGQPHiiSpomD+HLt61ntuGzAsFJOY5LgtEDTViTIHXbemMVwez5+ALyN7UPW+IlmACgKNBpqZ0macxOEzBSm43U/l09qj2eAZLyWXu2xde6URIc5lF5sPzMwXKBnRjBMwOhgUc4RjaVlYDNz4/wDsWheb/tMDz3pidXqjyVlJJrSvruUFtMttwmXmEQFkbSJ302mgWbKhX5gFsAglRJM67k7b6AVrhvhe5zWRb1tspdbjw/gdFW4ywQJ8LggjTfbqPiXD2KZhcQkK1woAwYpbuHDl5IynxD5ZmD1oUoassZai+txWnz3H+FXrZJCoQOhnX+lN4vDELJGVtgRLCOzMBoT71G4BObyG9WuL4wWQSv8AiERPl6VbqcMpTjp5OhlSk1HgEicuBckE/KFBbfYyP60HF4cgm4oZyxCwG2J028z32ofCsc7NqxM6RP1/Gm7qcttVlv8AJlBK9QV3b6TSfWwmpKUhjFOnpFMelwKMrgNImdQO8kdq1wWKDty9Cw33B08qVdksKGTM4YmX0kGT4crCFIEeZg+lM2kuFGe0g5jZT4lAdohYIPlBB8jSdtDOpjGHvE5ptsuUkfSn7IUsg11DfQCkrljNbKN88CCpAynpoSCfSBvVHh94IpkkqlpzLDWSVSPWT8vmKlSZEpuhXEWalYixVW6WDrCZrbCSdfDG8ztuI/pWtnCsJ1DCTBMgx06amo1Bo5q5IRt1lRFVrqplDAhhMGOhO2lYuYQdK7YKsqZIZq9Tt3DgbmvVOktrR1V/GX8QjWmYlHBUqoiQdDrXyP4q+BcRw+GUs4Jg+AtO5DAgERETMMDOhGp+/wDDOHi2uYjWuV+N8Xm0natTNKP/ABPKY5TSuffsfPf/AKW/DxuX2u4jOhgAEwPDpmhTqSflggAKzbmI+z4nFXTKty7vnBAI89DB9or5dwzGFGBG4P8AYrvMBxVQnMLKFAJYtsAN58qx+pTkN48zRxXxvgi+S3bsFbj3JyyCCqAsSD2kr1rlcTxLFE2w927Nkjlgt8hWACB3EAT0iK7jH4/nXWxJDJbQAWlO+TdmIP8AMYb0gdKhY1bdti7AMXJZZ1UAnSBsT603ic8MVFoMoLI7bFsE2Ka2yKbmRyWuDOIYv8xbXUtGvfrT2E4fiuXkHMyoQQAwAHiFwEa6eMK09wDT/C8RcYgG3AO0wAf+X+ldDYAVvDO0aGdf0pnDNyfBTJjUe5zWDwuM2DXY5nMIz6Zy2ctv82bxdp13oXHsRiACjPcy3F/eDNow1EGOkaeY0NdXcxUadNiB5/2KkcbwpurK+Jl0gDWCdDHvTSklNKS2YHQ6e5zicUxTuDzrpuRAYtJCn5x21gTprlHameL4i8C1l7lwpObIT4ZJzzHXU5vUzT3CsCtts11lB2Cgg6n0+/0rN2wLpz3HFtgYaeuUkSPLSBO8VaWfDHLp2Ohim02e+GbBbp4VM/UR/foa0+ILpe4+mgMfj+QqzwzFWUGRGzFjq1K8Q4cTcY6b/wBmpx54zyOux3pOK3EOEYZ1uL06wDrGn00/A1vxjl/tLmeZcGgUEi2g/wA7D+LyGoplrT2rXhMOZCgdzpmA7x1qV/4S6o6kA3oVgp+QKzQcx6tEk+nWluunFtJhemi02x/BcRtsJuLfuEtmm0pW2Y0EAD7kz507h7du/wD4JkrJe3dJ5qn/ACtuDpsaQwnMsiBmuEjWWCr6KkiB60PGYvMcwtm3iEAYHrcVfmUn+LwzB7iOtZ6kntQ3pX+zPGcAt0plfxDciM5Qg6a6ZgY1O0nemsNdYW2MruttZYkwsuxmNSPCJ2pNri3LWdFDAt4WA8UNqVkakaz71rhcM4PiQxqNQYg9DAmKYxdLGUW3KijytKmhrF442mQ8rMrmARJuZuw1107dj70Llr95nDkCBKSM2bUESdAIg+vapdjEuCUVbQUE5RzBnG4OpaQYJG43omPvm0ocIFSYaR41PTUkyD3FJONch1vwV7dpVZtFVnOYwwLa+RGg9KQxWNC8xQCtxToAAZJ2Gg2I+g171jHXEcW2YQ67+LYHeYMkwZjvHnRGtKzgZw2ae+2k67zAA9NO9Mw6OclqYJ5UnuFUBQJEsdWOUxPlpoK9Wt+0UMIq+cs0+uhP9969S7bQSzbhHxJfs2mURdtrACOYZZ/leNvIgjYCKl8X4sLpPguAnuAR23Un8qxfuxabLHTptG/rSnA8TLwZzSRP83UT5gAa/WtLP/7KRmKClDU+xLOIIJhGJnroPqf0o7MzeG42kyEEhZG0nqfPYdq2xTahtdvqdzp20r2HP1k+gnWacx9Lji7rcSjlbdFW85XDseyAa76HT8amYfFBbVtiomXNuf4ehj1/Kql+zntMqnw6fYg/ff3qVjra5UgghdJHeS3/AO0+xpDq98hqdO/buM8FxjEs5kjYR9z6CqeG4kQdZ7e/by71EssUtAZokZ4A8TEEaeQiT7Cg4PGWypDT0I16zr5baTHWnOmxpY18gcuZObR0z8RLbGGhRoN5I/qKFxO8LdxSD4iJPiI1GhH9ioWHfOVBJA0E7+Wx0nttvQ/ivEHmKAIhBt+Pvv70PrYJQSCdPvIo3MEoZ8Qsmdcm4B/iPn1P1oFrjjSCXJJOg+1A4FxAgHuBMbg6iKoYPh9qxmuQGbMQoOyzMAdoG7a+3XNhBylpGpSUE7LNu3aUqxC82NQvtuo0nX7Gq9tyRrE9yPwrjsHcJudhue3oPPbbvV/D44RI2A18iP66VqrAoKkJuercdxVpgMyxnjSTEfbeubv465beLgI/Ag9iND6jaqvFMcQtsjXMYEak0K5Z5trLdAWdRJEgjYwPuOorOzqpUHx7K2cvxC1dF8JbLNmAZI3IPc+RBBO2lUsJbZBF503BgGSrDUGdBPpvtT+JthUEkKAuUsNWImQvkJJPvUe5hLTfxXR5yv4ZfzoAwnaGeEWwhxAVyqi4wEDZXGdYHuB7Ur+0LJi9cB8wCPoYn603wgcnEDMcweyIJEagldR6KKnYv4cYXrmuSyDIY66NrlUT4iNp8qvJXuUi0m1/fA1j0Y2uasZwRJUfOpIXUb5wSPMjvpVLCBxbi+UmJCMZIYEFZiRoRMfWk+G8StWVyhmYHTMR+YED7+tMF7TSVXmPuAzaEb+GPCT5b1RbOy97UwDPJMHfsd++p67mnMJezXEA3zLpl7HNEdBUm1xSw2nLVfQkfcaT6irPC1A/eScsaSNQddCO40g7GtTH1UZL3bMXnBoFxO7dW9c8a2wW0DEiYABIEGBM66TuK9QeJ4jDuwz52ZRE5iCdSdYOupNerMbt2NR44B4i4TaKn+VT6SdPxb6Ulw9sryNz+YH6U5eH7pmjUkCB2BIH2NJ4dZJOohSZHSBvWllX4qMyEvwpCjOWiNND9QP0otq6em8k+0gfjSLOQd9YBP4x9IpqxdUTGpk/ePtp9YrRXBm4+SpxVwtkJ3eJ7wI+zAVHwWIjMwEiBKnYzOnkczwDTPGrp5duYksSe2kHT6R7UmTGg6u//bnj7kfQVk9QrmzYwv8ADGeLhYlRoEXLr3nX8qjIBOkxTvF2ykpuMoA+0EfRt+5pXDW/r+e9aONUkjJlK238l7g1vUmdFI1jsZP0pD4jtM19ifTbp0qvwFfCWOog6ecSftpSl/iLsxBCgTuRv8x767ClOulukaXSXuwHA8NkIZoCgyT0GunvT3E78GJAZViNTq5Mk+cDSlbzFpX+GQNNNGjLoNNMxHtRON3cxdgdBoDpuNDJ8vzofRx97kV62dJIEC6oLgDaswkrpp1naTJ7baU7hMU2UidgQQN46x7VHw3EGFprQOjEHb067jYU1grRYjrI+mv2Gn3rUa23BQlaOjxOI5dhTpJJ+nafyrmcXxJmOhPpVX4gtkZFEQq/fvXLXgQYrDyvVNs08CSgdDwziDHwkhlOhBH67in14OqM1yTk0KqTME9DrqBrHlFQ/huxmvAdNzVjiWKNy4dcqL0Hlt+FE6bApyt8AeozrG6XcKt4tcZ9AcpVZGyk9PaT70xbXMQjfIwAyiIE5iD5HakbTKq7y0ECPXTQ9xHt61m3eBzGSGzbaRI89wO/atF4001QvrZrjsHYtsQ1piZ1Jdp9dGA+1a8PwlsOrWiQoOqkSPruD5in+J2BelN3CAow3mPlP+UnT1g1z/Cy7MMgY+m47z2HmaxpxptD8HqjZQ4nwFTee4zZLZyt4YzFj80dANJnzpi1xazbthACU85P1b/SmOJ4JnUAugMycx777TOusedLNwiyglw9w9Wkhfomw9TVaITTW5tZxVkjwonrKz755NepY4PCmCFy+WZvzNerqJs2xZJQ5dAPvsR9vvSWFEFidgp69vWi4hzkIXf7aGP79KDhbnzT/m/Ka1JL8VGZf4TJmK1aRMHXXfWjC3l1nb8f9aw9wSAe9brqU6gdPenrpCGPdhOLsCttfL8Rv960tJmZNiCW375lb8DW+LALwuhy/SlbBOe23Qa/huPpWZONz+5pxlUPse4moLk9NvoB/YFBsWszHLrv/c1i68mT1M0fCNBH97+daiVGdGPku2rmSyyiJAIEecA1EtjUTrqT6TC/mafxDgWumug9IBpC3h/DIOp76RodZ9Af+qsvqd5mr0+0R7h6wQdwtu23v42/SkOIPmBIOkmY8yDoPWq9lSouHQE5UB7ZQoJ9pb6VFZZJidzpR+lhULEerneT6C9lZMdTXScMwwdnJYyN8ugO0gnt09qh2iJ0/uf6Cugw6taw7OdGIOReuuVR/wB34UzmlphZOLfYXuX85dWYjxSr9AWMhI3JA18qWvYC40MuVgeo1B9xQLzZdFM5FJJ7ufCT7ma0IIYKD8lsL7tKz7eKsSjU44LuBwRtWnZoDNECIIAInz7Uo14TrsSDPeJAp7GYoLCldrYM9ST+egqELxIUHpqB6xWt0+PTFIyMs/UyNlLF2/EGBAzAPGwHQj003omBtHMxAMGBPl1I7+vnSSuWMHopH4kVb4VbaDnEiMy+WkAabdfoaJN6UNLgCL3+1QsxlCH/AJdD71ticStoMEESZ9SSZY946dqAuNW3ctgwxdjLTooG5J7yQI86R48pDQe1Y007t9xyFN0K4jiDGYPXqZ/0qnwJ7rmRIC76/h36VD4Xg2uXAB6n0G9daSDpbAyAERMDp99qLhwa3vwdnzKHt7mvELFgtJtjXrMA9yB616tjgiwDAqSdSTPlA7DSD716nVhxeACyS8kC7cbKQBJ01odh4DehP1mgYq/CmN5FaLe8NWa94hq/DZpcMmfei4e7E+1IPcoll50UFj2UE/hTEnsAx7DjXPHPatLLjU/5YpG9cOaDI8iCD9DW3O07TS0Y3KxpzpGzntRLFwDX2Hqf6Uiz0bDtr96a7ANRYxeVlUExRMOsLH+6POBDGpt8yd9tCP0pi1iZYxsB+s/jWfkjcmPQl7UUGxB5QB0OYnzgkz7xSCXCNhoYn0/1o2IuglVI2/oB+NL2kP1+tO4o1FIQl78jY3hMNqNNDBP1gD86pcVunw/9UeVtSVH1YGgYSwWAEwJBMe0+9bX2JdiT0IXT0mO/yil+qltQ7gjuTLtvKTsZZT7ksY9ATP8Ay0XAFTcYkSM2c69EUAD3JpnMIMiew8zJPvED3re3YVEdxAYiB12Mkwf80xSeOGqSQxmyaYNiGNxpdyJ8IBgep2+utL2fuNzWj4XU+Q/CPyottIgfataKMuCtlLh9uNZ8e6juBv8ApVXiN0qtuP4riLE6QQTSHB7JZwT8q7n8vxNFxd4Fk6kEvv2EL/3MBSnVS7eTQxrc5+w4ZQ51hQXGw8JhR/zECf8Adq9+0c5AWXx9ASAWXo0dzrppMGJqT+zBRCiYaBOzXO57og17T6mm8Faz3Rm+W3DEnqzaJPmB4vU0nL3yDuox+hRxOGFm1CDxXIkxqo6UDC4gBcvi1117/lIApjFYwuYOigg6fNA1BnrrUmzOYkHeTHt960cUNMaM3U5zs6LBWVYEtPlppXq59rp869UuD8jS4I+K1HvQs3hrOJeNqXB0PrXf8hJr2FX4W4SMViMjkraRTcukb5VIET0Jka9gaDj+OPcYizNnDj/DtWzlGXoWjVnI1JM60x8G8VSxfcXjFq/aa0zR8ubZvTce89KRvcCxCGFttdX+G5aBuW3HQhlnftvSsqfUS9XhJab4739/4Dq1gXp827rn4+xk8euNYexdY3BmRrbMZZMpOYBjrlIO3SKQLV03xJwy1atYReVas3b0c9w7HlGU0Cm4cu5JmRoRQzgLLXreHZAjDEYgQDDmzbX90rt1a46+E9mMQCtDw9VijHVGLSdvt25f6fz3L5emySdSktq/U5otTl2w1spmjxoLiwZ8LEgTHWVNPpYt3EDBLYu2sLnuIIVDda7kXMJ1yW3DOO6gGTIp/iVtDdxYZbbC2uHw1kDbOSi+GDCjw3CeoB6USXW+5Kvr+aSr80/oUXR7c/T9zn0c5p86esMA09/7NOcWw9liwsqlsNxDkK+ghEUI0CfkLOG88pJ3gNWcHbz4ZCluDibysZBY2rOVYuMDqTDsYgTA0iKF/lwaTp9/0Vhf8eS2snM0sT7/AJf1owHUdv6UPFZeVh2VVQ3Oc5j5spfLbB10gI2nTMBQ7BJNP48muN8cr8nQDQoSo6Czc8MxsPD6kfhU038zQZjUz2Gw+w+9Fa6VQCdWn20NCskeWiASfIAmT20pXPvIYxOlYe3ZPh0jMZHkNSB9EX60THWgQwGwER6HX7mt8BeDjMNQJg99wfv+NLrd3nfr7z95NE6eHLBdQ3OkK2tD20P32/KjWkBO06ToNBQ78knvMU7gkPiCxrp9D3ppsrCKihiwMlvKpEtp7kQfppSVq7oz6T8q+YU5VPu5mf8ALReKW8yhUMZIXTqeojudanYO54lGpCwT/LltgwB313PeKzc0tUrHMa9ptjDk8J+VRkM7Rvcf3JifaqeFuAWlYyC5zHTXXRfTSPrWbWDzuuYz4fEOm5LepJMa7QY3rXiNwT2RR7CAcvrr+NEwQ3sB1OT26RJ8RJOu/wCGwr1lJAjv70tYQFomBFOBcszvH408KYnueZR61mhi8QTH4frXq4cIGI3oKt0r127QC9U2uxLeqN2rRjG2k1g3KGTUt2USaZqBTItpGrx5ZP60BVJICgliQABuSdAPc11HGcLawGWyFS9i8oa7ccZrdrNqqJbPhLRrmaekDXQGTLpkorl9l+7vhB8ePUnJ8I5/l2/5/wDs/rVn4ZwFt1uG7kthstqzeugNaF2QxQoTqSvWIXrEih8L42OYBirdq7ZaQ02kDrOzKyKDIPTrQ8BjmOGFi5h+fbF0FDmZCtx1grmXcMATlPYmewczyuDjVcb2uPjj7p9vIbEsampJ+dqf68mOO8NVLuIZrbYeLpS3ZyhpESfFm0USpkSPGAJpSwq5dWgncZPtM05xfipugW79pRes5rIcMQVVWIFsqJDZDIBn1nepxOlE6aM9C1Pf7P8ALn677geolHV7V+46uT+bX/c//qmsK3epQen+HBrjrbtqWdtFUbnQnr5CmX7VbYKErdJD91izjsPz3oluOp6QR7RUx8ZpIoNjEsWA7mlZR3HIytHRC9kSDAB0HaB/Slb7azO+vpWl27JE7Af0oLOI311pqEaQt6rchwtO25/1p/BkhNOxPuZipmFSTqDuJ99aZxNwyFB2Et+QHnVMsqiMR3YTCgg+LcSx8ifCPtJrzXuvQnMB01+RB/7jQrdyVKndmAMbS06ecDSjcosw/lVp9hBpFRvYPdbsZz5FIBgsCJ7AbfWSanXiNYk7HXpv/ftR+KgEg9QI9O9CtLAInQj7D+taEI6YmfO5yAWUJ2pqTKkjb8qHbnYdaoYOzEmJnQfrVpMLCGkzhMIuWXiT3r1T+JYg5oUiB3MTWKTlnd7DSxWrORdqHNYNYmmEIs3rFazWakoNcLxQtXrV0iQlxHIG8KQT7xVz4+w5GLfEDx2MRle3dXVCAiIRPRgV29K5qmcHxC7akWrjoDuFYhT6rsTQJ4n6iyx5Sa+q5+waGRaHjlxyWuB8Hs3cJiMTc545EfIVy3CdgJQlYkSdd58qJwbh4/2A5Xh712+/iYqUw8MPD8ubwXBIE7d4qNiOL4h1yvfusu2XOcsdsoMRSy3DpqdJA1OgO4HYan60N4Ms9Vy5e3elTXx33CLPjhWmPC/k6HgfD7V4WrmIU5ruIvs/iYDlWrfMukxsA7HUakjtQzwlWOHVUcThWxNwgkswHMYBVOgYoqCBoC/WDUEOQIBMAEASYg7j0PUdayHPczEbnbaPSCdKldPkUm1P7du//a/Ih9Rjapx/ux0eK4fZRrhe2UW3gVutDsRzbkZIJPi1uIAAQPCaV4rbaxiAlhGW4qW1AEu3MdFLlZ1nMxA06SOlRy511OsTrvG094gfStXuEmZMzMzrPed5qY4Jr/yle1VvXb5+pEs8H/4xrfksccw1u2ba2l8BQMGJbOQTEOjf4bqVZSBodDSWDHintSvNJJJJJOpJMk+pPWj230ouLG1FJu2DyZbbaVIdW8ST70wje3epynWadR5Io4HHyVsMYGp21+tDvyfEDqTHoD2+m9LYm6QoA6/hTFhoSlsm7odhtuFw9rKB/vL7bifvTbnKNI1+wGtTLd0lgO+/99qcuPrH99P0rsUd7Iyt8GcQM0e36/hQrQg6/wCtZza/iaGx1k7maYIWwwF/l3py9fKoO50H4UDDJrJ0AFK3eIAtpttQcsqVBIq2b4iysgsDJA6xtp/fpXqDjrkkEHQjYia9SoZN0ceRWDWxrSnEZzLnAbGGuLcF21dLW7F68WW+FDcoFguTlGJECZPpWMBwxcSMSbFq4GtpaNtOYHPiuKjlnKKMoUk7ACNTQOBYhU/ac7Bc2DxKLPVmSFUeZOgrXh2IVcPjEZgGuJZVROrReRmAHXwgk+Qqju39gqqlYG/wy8l0WWtOLpjKkSWzfKVicwPQiQa9xDht2wVF5CuYEqZBVoMNDKSpg6EA6dat8N4laS7gSzrCYW5acmSLbXGxSpmCkNAFxDAMhTpSXGL0WrdkHBZQ7XMuFLtlJVUlnZiAGAHhGvg1irKbuiHBU2a8Kw9nkYi9eR35bWVVVuC3/im4CSxRtso6U9g+EWLz4NkF1LWIvmy6M4ZgVNuSlwIMykXAJKyCCNaW4LxQ2MNisjqt13w+UFVYkA3c8K6kaAjWNJrbhHF3fG4W7ibsi3cTxNCqiBsxhVAVR1MAVDu2QtNKxDHcKv2UV71pkVtATGjRmKmD4XA1ytDeVb4rgmItpzHtMqCJOkrm+XMoOZJ6ZgKzhL6jB3kZvE1/DuB/EYXEB2AO58QknuKu4hsPbTGi0+DCPaK2cj3GxLzdtMOZmaAxCyQVGu2grtbR3pxZC/8ABMRyudym5WTPmJABQTLCTLARrEx1it//AC7isuYYe4RAYQJYqwBDBAczL4hqAQJ1iscdvK4woUhsmFtoeuVs95mHkYKn3FVLPELY4gl3mAIuHRM86AjBC2Vnp+8JEDqTUuTIUI3RGx/Cb1nLzbbLmnLsQSNCAVJGYEiV3E7UfF8Gv2VzXbTKs5SZBysdQrQTkaAdGg6V7AXbf7JbtO2X/bEd1X5hb5WR2A+3qBVbiD2Uw+MS22DGdrQtLYd2uMq3laXLMRIXU6AyW0iu1tMn04tE23wm/wArncpuXGbNp8u2bLOYpP8AFEedNWOHXuXzeW3LjNm0+UGM2X5sgP8AFEedY4xbt3Sb637IBtWgLRJ5qm3bS2bYTKZGZSQflhtxVH9rsi8uK5tqBhwnJk8/MMOcPygkfKW1zTlgk1Lm6IUFdISxbItvDvqWuC9PXW3cFsAD0PuaO+EvoDzrTWwdBMQCNSpg+F4M5Wg+WlL4DF27a8PuM6scNdfmW5/eENeW6GVY8Qyg6zvpXrQWzavW1v2rz3rlojlsW0tm4zvckDKzZgIPilj2mgt7jGlJFHDcLuohuNbIGXMSY8KbhiJlQehI16Vpftkm2FQyygqJzM5LusqoGglcoGpJVqpXzbZsfdS7bbm2LrhRPMgm3o4ywMkBd+gilkxSC/YOeAMK1tmEk22d8WA2nVeYjwNYosXSB8uzJwFxSitbbMxIUCGzHqPCT4gYkbjrQ3wToVLpCkwCCGBg+LxKSJGkjpNYwOGsK1tXuWGWGB5ZJUACFDOq+FS2WQPFAOgouJxCJYRQ2HLLdZyuHDZQvLCiczMCZEaHoKnXRajPECqvctdBcuIAT0R2Qa94Woz4XK8alenl6npW/F7k4q81t1uK1x7gKEkBXdnAMgQwB1HSj2CHTU9ZpZ+7kKvYYw9oalhmP2HkB2r1OIFUdK9RFidApZlZwZNZQ17LW+Wii6MIte5dHCxWCK4tQGKwBRCK9lrjqNK9W0Vg1KZVoJhMM911t21zO5CqumpOwk6fWnsVwDEW0a49vwLGZle24WTAnI5IE6SdKL8Hf+vwn/HT8ac4d+zcrGDDc8XThrkm9kycoFWvRy9c+UaTp7xUSk0yYQTW5zderq+E8Ltubdm9bwyM9ot/iXTiiTba4jgA8pQQFPLYfLr1pTg1izds2VtrhnvvmFxL1y6lwsxi0tplZbeoI3MkmD0rvUR3oshtYYKrkeFywUyNSkZtJkRmG461harYfCWFTBPiAVV7t9b7CcxW0bAUQNQBnaconU7mK9xjCxbS4qYXJnKF8NcuMuaMyoy3WLBsoYzAn2qVPeiHj2snKaZwuEe4HKLIRczksqqq7SWYgb6AbnpTNk2rWFW+9lLzPedIdnCqltLbGMjKc7cz5iTAXaqeKtJYTidpbauqPhsufPIDuCoOV1kpm9yDMjSolMtjh3OZzUzgPn9qUFGwzwwqncM+DoLvErjqUJUKYDZbaKzhIKhnUBmEgGJ1gTNAVqAGG460REJ22o9JAYt9xu1EwNu9YxwJEAxQr+I5az1O1R7eMZflO+sHUfQ0HI+waEW9xx0baNep71SwVvKuv99aj2sfcYhVygnrE/jNU1kQBJ03O5J3JquOFuyuabiqDPdk16tJrFMi6jZzeXWiqsVsid61c0EOkatXgtEtW51O1dJhrGDa1eucnEDlcvTnr4uY+Qa8vSN6HkyaFbTf0/LyWjHU6TOYy1qwq7h8Hau/tLKrotvDtcRS4Y5lyjxNlEiSdI96W4Hw9b18W3nLkutoYMpbZxrG0qK55Uoyb7K3+VnKFtJdyRWKscFwtg4a9fvrcfI1lQttwn+LmmSVO0UrxG9hin7i1eR53e6rrGsjKEGu3WuWa5uKT2dX28+fkh4/bbaFcHiXtXEuWzldGDKYBgjYwRB96axHG77o1suoRwA4Szat5gDMMbdtSVkbTFVeKYbBWHW21rEO3LtOWW8oE3EVzANs7T3qXx7AJZuLy2Zrdy0l5CwAfI8wGA0zAqRpppUY88MjWz34vudLFOCe5tY+IcQgXK6gquRW5Vo3AkFcnMKF8sGInbSh4PjV60iJbZVFvS2eVaZ0kknLcZCy6k9dJ0in+NcBWzh7NxWJuCBiF/ka6gu2REaeCQZ61pwrCYf9luX76XXK3ktgI4T5lZpMqf5aj18bhrSvevvdf34O9LIpaW62sm4fiF1OVleOSXa3oDBuZc51BzTkX5p2863xfEbl1VVyoRSWCJbt20zEZS2W2qgtGkmdKfxWCw9zD3L+H5qG0yC5buMrDLcJVWVlUfxCCCOtM4yxg7PKV7V93axausVvKqzcXMQAbZ6+dd68O0Xfit/P8nelPyq8knBcUu2gVtsMpYNla2jrmGgYLcVgHHca0M4u4RdBcnnMrXCYJcqxuAknWcxJ0iqGAwlm9dvZFuJbTD3bqqXDNmtpmEsFAyk9IoXw1gVv4qzauTkdobKYMZWOh1japeWNSbXCt/37ExhLZJ87E6KPZt1R+HEw902ku27pe46rmS6FUByAPCUJMT3rPF3w4Y27Nu6rC4ULPdDAhWKGFCCCSB12qPVWvTT/AEr9y+h6btClrEgaHbvRjj1GwJNNXuCJ+3X7AcpZsm4zOfEy2rShnO2rawPWtLVrB3wyWubYuBGa2166hRyonK+g5bEbQSJ0qv8AlKlV1SfHCfkt6Hkk38SXMmh1UweEsJh0xGIF1+a7rbtowQRby52dypI1YAAClccbBKmwLqgjxLcKnKZ0CssZhGuoB9ahZFKVJP69i6VIPwq38zRPQfnVG2e1K8OXwe9M2xFOQVREMtyyGS8dK9XgT2FYqwREdzNDy0ycOfKtGsntQ3FkqcTZaq8O/wDSY3/8b/5aiTFHTGMEdAYV8ucaa5DmXppB10qmROUNK8r9Gn/BMPbK/r+zLHw9eyDFtlV8uEuHK4JRoKaEAgke4o3w3xPPiMv7PhUm1f8AFbtuHEWrh0JuEa7HTY1z1vFOocK0C4httoNVaCRqNJgba1rhcW9ts9tsrQyzAOjgq24I2JpbN0/qa35W278dw2LJoUV4KnAcULeAxTG3aufvMKMt0EprzNYDKZHTWo3EeIC6BFnD2on/AAUZSZjfM7TEeW9M8N4tew4ZbL5Q2XMCqsDlkL86naTXuI8bv30yXXDLIMC3bXUSBqqA9e9WjjksrlXL5t+EuKrsRKacFG/0+fJ0vEuIYdcXZt4jD2Wtm1hw9w584DWkg/OFyrIkRsDU/wDYLl/iXKxWUctouZRltrYsjMMq/wANvINP9+ufxuKe62a42Y5VWYA8KAKo0HQCmX4vebNmuE5rIsMYWTaH8MxPkTuRpNDh0s4RWl76WuXs/K/vgmWeMn7uLv8A0zpsJhhiLuMVsVhbjYwEqlu4xbmIeZYABQCABl32NTeD4i2vD7zXLPNU4m14C7JB5b6yuumunnUPD32turoSrKQykdCDINEuY64yuhbwvc5rCAJfXXQafMdBAq3+JJLSnt7fjj6fCX5Ff8mL3rff55/2MY/i4a0bNmyli0WDuFZndys5czt/CJkKBvrVbjvFRbOHX9nwtw/smGOa6js+qbSLiiB6Vy5FWbXxNilVVFwQqqqzatGFUAASUJ2q2Tp+NCur5bXPzuyIZ+dTrjsv2C/Czcy/fCqoa7hsSqIghczISEUEk+gk7Vj4GE46weiFnf8AyqqNmJ7AedTb/ELr3RdZzzBEMoCEZdoyAAetPYvj+IuoyXLpKt84VUUv5MyqCw8idetRPDkakkl7o1y9ufjfn4Jjlgqvs745/wCgPwv/AI+E/wCLZ/8ActCx4/2i7/x7n/ytWti8yMrqYZWDKexBkHXTehXXJYsTJLFie5JzE/U0WUH6mr4oiDShXydVirZbiPFEUS72MWqgbliiEAdyYNcrw3AvfcpbiQrOxYwqqglmY9APxol7HXGum8Xbmls+ceFs3cZYj2prH8exN5Cly6SjfOFVFz/75RQW9CYpeGLJjSUa4S+jX23/AEDSlGT38v8AUHgeLXLVkK1u1csOxZVv2iyZhoxRpUhuhg07xHD2msYfEW7Ysm611GRWJQ8vL40zEkDxQRJEik+H8axFlSlu4QhM5GVXSe4VwQD6RXsRj7l5w95y7AZRMAKN4VVAVR6CrLFL1LSSV+Xv9qr7na0oV/fzHcGIEUwaWsNRy9PoSfJo1Zob4lRXq60TuLZxXs9LJdrIer2LjBM0Nra+noK0Nysi5UOiybRo1n+4NBYDv9j+lM5680HequBdZH3EzHf7H9K0IHf7H9KO9jtrQstUaounZqQO/wBj+lFsBclzMBOUFddZzKDAmDoTvO1DisCuas7go4vIjFcinQTlaVnxTDZjpqonrlJjWsYYIwukBZ0yBoMA5p3dew119Kn1iqaHpq9y2tarr7FU2reVZCDRYIbU/umZswzaRcy7gbxWii2cshFHKBJEznzhe51y9POYqeK2Fcsb8s55F/8AKKz2bILBsq+FgCrFgv7wLbf5jmOSSVnUawDSGKCi44WMoZgIMiASBB6jzoFeroQce9kykpdqDiO/2P6Vgkd/sf0oamtx5Vcrwea0O/2P6Vrkjr9j+lED152FQ0TqoGFHf7H9K3StM1bmoRdSsbs3dRRbt3w1OV4IpgglSO2tXsHJU0BuXNa9QAK9VQlmQw715rvTSgZdJrFFsSoYFwjcVg4g0Jbh714PUEhVvz60ZXpJljeiLcEa/WuskcDVvbtZ2VerMFB9SB+dHHAsUJ/2e7sG+Xo0wfsfoe1ZtcIxJ1Wzd+ZQDlI8RbKoHnmEeVdqROlrsHT4WvMcZl8QwmcMQreM2y8he0rbdtewG7CqOD+A7r3Xt81Rkd0kW2YnILBkLIkHnr/0mk5x11iS2JuPbYAnmMxVz4VAbN8xmNNYNAaxjWygHFH5EQFn0DRctqsnQHIGA/yg9BQ2n2aDKUe8WOP8Gt+6H7RYz3FuPuBbCot1sxctOU8rRioHiBmtcV8HtaZUu3lW47qlteXcaSRZz5iBFvKbyjXfKdtJXuYTiDgW2GLYeOFZny651uaE5YI5gPkWnQ0vibmMsiXfEot0g63HAcoFykw0MQuSJ1jL0io93ktcV2HrfwtOLfDDEJCW2uNcgZRlIUj/ABI3I1LCnj8A3Qqk3rYJd0gqwEobwhSfmb9wxywCAZ8qh4a/jLjvet3MS9xE8dxbjl1TUwXnNl0JjyPat7WHxzAOoxTBjbysGcyWPMtEGf5ruYHobs6FteerycnHwO2fg681lbyukG3zGWDmVeQuImOoGdUMbFlOxrdfhMFlC4lSH5IU8m58+JXPZUqJIUqJLnRdtaQv2MaPFc/apYnxMz+IvlsnUnXN4U8xlG0VvZwuOQkoMUjEBCVLglVACocpmAGWF7EQKj3eSbj4CcQ+Gblmxz3dCsWdFMkNeDMUMbMoCnsQ4I61FFUcRgsSv7t1vCRGQzBFlM40mCEttI6AHShrwq+QhFi7DxkOQw0qbgynrKAtp0FXXyyj52QoGrYqDtW97CXFVXZGVGClWIgMGGZSD1BXUUJDUkSMNbrCGiMQawqgedRpKq0CjWmLF2D50KK1NSXe401gHUaTXqEqZt59q9VqBuUkT69NerYERqPvXFDSsg0ZrHbtOtBIrmqOuwqajU7VjlA6TQqzNccX7nxhjDI5gEqFMIokAMB038RPrWrfFeJLKxNslHFxP3SeBgQSU08OaBmjeoVZDVXRHwX9SXktWPiC6GYjJJuC9rbU5bixDrI8LaAE9adt/F2LEfvZgqfEikkrkCkkiSwCKJnv3rlppi3d71OmL7Ea5eTox8WYsGRcHeMoy68wGB0MXGBO50nYVL4hxa9eFtbjSLX+GAAMuiLAjpCL9+9LKayyzU6FykRrlxY1w/jN6zzeWw/eiHlQ0/N3H+ZvrTCfFGJUgqyrly5YtqMgXlwi6eFP3VuVGhy+ZmQaxXOCfY5ZJLZMsXvibE3FyvclZRiMqxmRs6tEb5t++2wFGPxbi5Yi7BY5mIVZZpQhjpqw5aQT0EdTPPxWVWq6F4LepLyWP/Mt/wAOlqEnIOUmVAyctlUR4UZdCBvqazZ+KMUkZbsZcoQBRCBVyDICCE8OhjeTUitSa7RHwTrl5KvEONXryKl1gUVsyqFACnKE0gaCBtt13qea9aE0VWFWSS4I1PuBmvZq3uChGoLphM1YFDBrZWrkQxq0a9WLZ0r1XBWf/9k="/>
          <p:cNvSpPr>
            <a:spLocks noChangeAspect="1" noChangeArrowheads="1"/>
          </p:cNvSpPr>
          <p:nvPr/>
        </p:nvSpPr>
        <p:spPr bwMode="auto">
          <a:xfrm>
            <a:off x="7046912" y="19811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1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FC6F1-1E6F-2F42-A29A-9C326C73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613" y="0"/>
            <a:ext cx="11602387" cy="1325563"/>
          </a:xfrm>
        </p:spPr>
        <p:txBody>
          <a:bodyPr>
            <a:normAutofit/>
          </a:bodyPr>
          <a:lstStyle/>
          <a:p>
            <a:r>
              <a:rPr lang="es-CO" sz="4000" dirty="0"/>
              <a:t>Canales iónicos en el potencial de acción</a:t>
            </a:r>
          </a:p>
        </p:txBody>
      </p:sp>
      <p:pic>
        <p:nvPicPr>
          <p:cNvPr id="4" name="New picture">
            <a:extLst>
              <a:ext uri="{FF2B5EF4-FFF2-40B4-BE49-F238E27FC236}">
                <a16:creationId xmlns:a16="http://schemas.microsoft.com/office/drawing/2014/main" id="{3EE31359-7027-7141-AEF9-AA4B18E9BA0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218" y="1151746"/>
            <a:ext cx="4752271" cy="556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41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D626B-EA43-9A42-B4F2-762B975F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2" y="231332"/>
            <a:ext cx="10515600" cy="1325563"/>
          </a:xfrm>
        </p:spPr>
        <p:txBody>
          <a:bodyPr/>
          <a:lstStyle/>
          <a:p>
            <a:r>
              <a:rPr lang="es-CO" dirty="0"/>
              <a:t>Clasificación de </a:t>
            </a:r>
            <a:br>
              <a:rPr lang="es-CO" dirty="0"/>
            </a:br>
            <a:r>
              <a:rPr lang="es-CO" dirty="0"/>
              <a:t>Singh-</a:t>
            </a:r>
            <a:r>
              <a:rPr lang="es-CO" dirty="0" err="1"/>
              <a:t>Vaughan</a:t>
            </a:r>
            <a:r>
              <a:rPr lang="es-CO" dirty="0"/>
              <a:t> Williams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F0275F-269D-334F-8D3B-09F4534F1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1840" y="2275330"/>
            <a:ext cx="719457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Clase 1: bloqueadores de canales de sodio.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Clase 2: antagonistas </a:t>
            </a:r>
            <a:r>
              <a:rPr lang="fr-FR" sz="2400" dirty="0">
                <a:sym typeface="Symbol" pitchFamily="2" charset="2"/>
              </a:rPr>
              <a:t></a:t>
            </a:r>
            <a:r>
              <a:rPr lang="es-CO" sz="2400" dirty="0"/>
              <a:t>-adrenérgicos.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Clase 3: bloqueadores de canales de potasio.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Clase 4: bloqueadores de canales de calcio.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Otros.</a:t>
            </a:r>
          </a:p>
        </p:txBody>
      </p:sp>
    </p:spTree>
    <p:extLst>
      <p:ext uri="{BB962C8B-B14F-4D97-AF65-F5344CB8AC3E}">
        <p14:creationId xmlns:p14="http://schemas.microsoft.com/office/powerpoint/2010/main" val="14631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2AB5A-336D-F742-A271-4897D873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 1: bloqueadores de sodio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081A4-1240-854E-9289-AB36C1B6D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8849" y="1903857"/>
            <a:ext cx="7060367" cy="484499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Bloquean el canal SCN5A.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Tienen acción anestésica local.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Retrasan la fase 0, y prolongan el QRS.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Tienen más efecto sobre el tejido isquémico deprimido que sobre el tejido normal.</a:t>
            </a:r>
          </a:p>
        </p:txBody>
      </p:sp>
    </p:spTree>
    <p:extLst>
      <p:ext uri="{BB962C8B-B14F-4D97-AF65-F5344CB8AC3E}">
        <p14:creationId xmlns:p14="http://schemas.microsoft.com/office/powerpoint/2010/main" val="31433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2AB5A-336D-F742-A271-4897D873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 1: bloqueadores de sodio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081A4-1240-854E-9289-AB36C1B6D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5354" y="2304416"/>
            <a:ext cx="7090348" cy="484499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Según el efecto sobre el potencial de acción se dividen en: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400" dirty="0"/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1A: prolongan el potencial de acción.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endParaRPr lang="es-CO" dirty="0"/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1B: acortan el potencial de acción en algunos tejidos.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endParaRPr lang="es-CO" dirty="0"/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1C: no afectan el potencial de acción.  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44126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101D4-A79D-8B45-AE91-E4BC055A5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51" y="198135"/>
            <a:ext cx="10515600" cy="1325563"/>
          </a:xfrm>
        </p:spPr>
        <p:txBody>
          <a:bodyPr/>
          <a:lstStyle/>
          <a:p>
            <a:r>
              <a:rPr lang="es-CO" dirty="0"/>
              <a:t>Clase  1A: </a:t>
            </a:r>
            <a:r>
              <a:rPr lang="es-CO" dirty="0" err="1"/>
              <a:t>procainamida</a:t>
            </a:r>
            <a:r>
              <a:rPr lang="es-CO" dirty="0"/>
              <a:t>, </a:t>
            </a:r>
            <a:r>
              <a:rPr lang="es-CO" dirty="0" err="1"/>
              <a:t>quinidina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B0E11C-F547-A844-B731-86E280BB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1645745"/>
            <a:ext cx="11123951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Bloquean la corriente de sodio en aurículas, fibras de Purkinje y ventrículos.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Bloquean también corrientes de potasio, y prolongan el potencial de acción.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A96FBB-3BC8-4D4E-B467-1E4626230E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7919" y="3230864"/>
            <a:ext cx="4208319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7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FE608-BCC5-CC42-8FA6-0A661516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Procainamida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D12A39-D7EF-4E41-AB39-D91090FFA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5264" y="2635250"/>
            <a:ext cx="6812226" cy="435133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s-CO" sz="2400" dirty="0"/>
              <a:t>Bloquea directamente nodo </a:t>
            </a:r>
            <a:r>
              <a:rPr lang="es-CO" sz="2400" dirty="0" err="1"/>
              <a:t>sinusal</a:t>
            </a:r>
            <a:r>
              <a:rPr lang="es-CO" sz="2400" dirty="0"/>
              <a:t> y AV.</a:t>
            </a:r>
          </a:p>
          <a:p>
            <a:pPr algn="just">
              <a:lnSpc>
                <a:spcPct val="110000"/>
              </a:lnSpc>
            </a:pPr>
            <a:endParaRPr lang="es-CO" sz="2400" dirty="0"/>
          </a:p>
          <a:p>
            <a:pPr algn="just">
              <a:lnSpc>
                <a:spcPct val="110000"/>
              </a:lnSpc>
            </a:pPr>
            <a:r>
              <a:rPr lang="es-CO" sz="2400" dirty="0"/>
              <a:t>Tiene efecto bloqueador ganglionar, reduce la resistencia periférica, y puede causar hipotensión.</a:t>
            </a:r>
          </a:p>
          <a:p>
            <a:pPr algn="just">
              <a:lnSpc>
                <a:spcPct val="110000"/>
              </a:lnSpc>
            </a:pPr>
            <a:endParaRPr lang="es-CO" sz="2400" dirty="0"/>
          </a:p>
          <a:p>
            <a:pPr algn="just">
              <a:lnSpc>
                <a:spcPct val="110000"/>
              </a:lnSpc>
            </a:pPr>
            <a:r>
              <a:rPr lang="es-CO" sz="2400" dirty="0"/>
              <a:t>Prolonga el QT, y puede desencadenar </a:t>
            </a:r>
            <a:r>
              <a:rPr lang="es-CO" sz="2400" i="1" dirty="0"/>
              <a:t>torsades de pointes</a:t>
            </a:r>
            <a:r>
              <a:rPr lang="es-CO" sz="2400" dirty="0"/>
              <a:t>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D0AAC90-2634-2749-A900-12621B649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9209" y="465138"/>
            <a:ext cx="4290956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0377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1351</TotalTime>
  <Words>1158</Words>
  <Application>Microsoft Office PowerPoint</Application>
  <PresentationFormat>Panorámica</PresentationFormat>
  <Paragraphs>184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4" baseType="lpstr">
      <vt:lpstr>Arial</vt:lpstr>
      <vt:lpstr>Calibri</vt:lpstr>
      <vt:lpstr>Montserrat</vt:lpstr>
      <vt:lpstr>Wingdings</vt:lpstr>
      <vt:lpstr>PlantillaFR2021</vt:lpstr>
      <vt:lpstr>ANTIARRÍTMICOS</vt:lpstr>
      <vt:lpstr>Actividad eléctrica cardíaca normal</vt:lpstr>
      <vt:lpstr>El potencial de acción cardíaco</vt:lpstr>
      <vt:lpstr>Canales iónicos en el potencial de acción</vt:lpstr>
      <vt:lpstr>Clasificación de  Singh-Vaughan Williams</vt:lpstr>
      <vt:lpstr>Clase 1: bloqueadores de sodio</vt:lpstr>
      <vt:lpstr>Clase 1: bloqueadores de sodio</vt:lpstr>
      <vt:lpstr>Clase  1A: procainamida, quinidina</vt:lpstr>
      <vt:lpstr>Procainamida</vt:lpstr>
      <vt:lpstr>Torsades de pointes</vt:lpstr>
      <vt:lpstr>Procainamida</vt:lpstr>
      <vt:lpstr>Quinidina</vt:lpstr>
      <vt:lpstr>Quinidina</vt:lpstr>
      <vt:lpstr>Clase  1B: lidocaína y mexiletina</vt:lpstr>
      <vt:lpstr>Lidocaína</vt:lpstr>
      <vt:lpstr>Lidocaína</vt:lpstr>
      <vt:lpstr>Mexiletina</vt:lpstr>
      <vt:lpstr>Clase 1C: flecaínida, propafenona</vt:lpstr>
      <vt:lpstr>Flecainida</vt:lpstr>
      <vt:lpstr>Flecainida</vt:lpstr>
      <vt:lpstr>Propafenona</vt:lpstr>
      <vt:lpstr>Clase 2: -bloqueadores</vt:lpstr>
      <vt:lpstr>Grupo 3: amiodarona, dronedarona</vt:lpstr>
      <vt:lpstr>Amiodarona</vt:lpstr>
      <vt:lpstr>Amiodarona</vt:lpstr>
      <vt:lpstr>Amiodarona: toxicidad pulmonar</vt:lpstr>
      <vt:lpstr>Amiodarona: RAM cutáneas</vt:lpstr>
      <vt:lpstr>Amiodarona: RAM oculares</vt:lpstr>
      <vt:lpstr>Amiodarona: otras RAM</vt:lpstr>
      <vt:lpstr>Amiodarona</vt:lpstr>
      <vt:lpstr>Dronedarona</vt:lpstr>
      <vt:lpstr>Grupo 4: verapamilo y diltiazem</vt:lpstr>
      <vt:lpstr>Verapamilo</vt:lpstr>
      <vt:lpstr>Verapamilo</vt:lpstr>
      <vt:lpstr>Otros: adenosina</vt:lpstr>
      <vt:lpstr>Otros: adenosina</vt:lpstr>
      <vt:lpstr>Otros: ivabradina</vt:lpstr>
      <vt:lpstr>Otros: ivabradina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Antiarrítmicos</dc:title>
  <dc:creator>CARLOS ANDRES RODRIGUEZ JARAMILLO</dc:creator>
  <cp:lastModifiedBy>User</cp:lastModifiedBy>
  <cp:revision>37</cp:revision>
  <dcterms:created xsi:type="dcterms:W3CDTF">2021-05-24T16:55:10Z</dcterms:created>
  <dcterms:modified xsi:type="dcterms:W3CDTF">2021-06-29T20:31:38Z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428830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