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77" r:id="rId3"/>
    <p:sldId id="281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6" r:id="rId34"/>
    <p:sldId id="325" r:id="rId35"/>
    <p:sldId id="334" r:id="rId36"/>
    <p:sldId id="335" r:id="rId37"/>
    <p:sldId id="336" r:id="rId38"/>
    <p:sldId id="337" r:id="rId3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186"/>
  </p:normalViewPr>
  <p:slideViewPr>
    <p:cSldViewPr snapToGrid="0" showGuides="1">
      <p:cViewPr varScale="1">
        <p:scale>
          <a:sx n="51" d="100"/>
          <a:sy n="51" d="100"/>
        </p:scale>
        <p:origin x="9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9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image" Target="../media/image2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9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image" Target="../media/image2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F7E05A-14E7-0F4F-AAE0-92F4DB525EF5}" type="doc">
      <dgm:prSet loTypeId="urn:microsoft.com/office/officeart/2005/8/layout/pList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659D5AE0-F3E8-694E-8774-53EBF85BB6FD}">
      <dgm:prSet phldrT="[Texto]" custT="1"/>
      <dgm:spPr/>
      <dgm:t>
        <a:bodyPr/>
        <a:lstStyle/>
        <a:p>
          <a:r>
            <a:rPr lang="es-CO" sz="1400" b="1" dirty="0">
              <a:solidFill>
                <a:srgbClr val="152B48"/>
              </a:solidFill>
              <a:latin typeface="Montserrat" pitchFamily="2" charset="77"/>
            </a:rPr>
            <a:t>Primaria</a:t>
          </a:r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: tres meses posteriores a la infección formación de un chancro.</a:t>
          </a:r>
          <a:endParaRPr lang="es-ES" sz="1400" dirty="0">
            <a:solidFill>
              <a:srgbClr val="152B48"/>
            </a:solidFill>
            <a:latin typeface="Montserrat" pitchFamily="2" charset="77"/>
          </a:endParaRPr>
        </a:p>
      </dgm:t>
    </dgm:pt>
    <dgm:pt modelId="{E855EBCF-2C0F-7341-BAB7-2362B9FEBE35}" type="parTrans" cxnId="{597516E3-3519-DD40-A99A-FF387807052A}">
      <dgm:prSet/>
      <dgm:spPr/>
      <dgm:t>
        <a:bodyPr/>
        <a:lstStyle/>
        <a:p>
          <a:endParaRPr lang="es-ES" sz="1400">
            <a:latin typeface="Montserrat" pitchFamily="2" charset="77"/>
          </a:endParaRPr>
        </a:p>
      </dgm:t>
    </dgm:pt>
    <dgm:pt modelId="{16A13597-2555-3844-A811-C8424CD22122}" type="sibTrans" cxnId="{597516E3-3519-DD40-A99A-FF387807052A}">
      <dgm:prSet/>
      <dgm:spPr/>
      <dgm:t>
        <a:bodyPr/>
        <a:lstStyle/>
        <a:p>
          <a:endParaRPr lang="es-ES" sz="1400">
            <a:latin typeface="Montserrat" pitchFamily="2" charset="77"/>
          </a:endParaRPr>
        </a:p>
      </dgm:t>
    </dgm:pt>
    <dgm:pt modelId="{E63A7947-B5A5-EF4F-94B0-1394C33FB598}">
      <dgm:prSet phldrT="[Texto]" custT="1"/>
      <dgm:spPr/>
      <dgm:t>
        <a:bodyPr/>
        <a:lstStyle/>
        <a:p>
          <a:r>
            <a:rPr lang="es-CO" sz="1400" b="1" dirty="0">
              <a:solidFill>
                <a:srgbClr val="152B48"/>
              </a:solidFill>
              <a:latin typeface="Montserrat" pitchFamily="2" charset="77"/>
            </a:rPr>
            <a:t>Secundaria: </a:t>
          </a:r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varios meses más tarde. Fiebre, dolor de cabeza, dolor de garganta, linfadenopatía y una erupción de color rojo o marrón en la piel.</a:t>
          </a:r>
          <a:endParaRPr lang="es-ES" sz="1400" dirty="0">
            <a:solidFill>
              <a:srgbClr val="152B48"/>
            </a:solidFill>
            <a:latin typeface="Montserrat" pitchFamily="2" charset="77"/>
          </a:endParaRPr>
        </a:p>
      </dgm:t>
    </dgm:pt>
    <dgm:pt modelId="{84ABD86E-D92D-6C4D-88FF-65D310257B78}" type="parTrans" cxnId="{74971983-2A1B-5347-AEA2-FFDE3F0E6BFA}">
      <dgm:prSet/>
      <dgm:spPr/>
      <dgm:t>
        <a:bodyPr/>
        <a:lstStyle/>
        <a:p>
          <a:endParaRPr lang="es-ES" sz="1400">
            <a:latin typeface="Montserrat" pitchFamily="2" charset="77"/>
          </a:endParaRPr>
        </a:p>
      </dgm:t>
    </dgm:pt>
    <dgm:pt modelId="{E2487B17-41A9-4A4D-A0C5-F02B588CF74F}" type="sibTrans" cxnId="{74971983-2A1B-5347-AEA2-FFDE3F0E6BFA}">
      <dgm:prSet/>
      <dgm:spPr/>
      <dgm:t>
        <a:bodyPr/>
        <a:lstStyle/>
        <a:p>
          <a:endParaRPr lang="es-ES" sz="1400">
            <a:latin typeface="Montserrat" pitchFamily="2" charset="77"/>
          </a:endParaRPr>
        </a:p>
      </dgm:t>
    </dgm:pt>
    <dgm:pt modelId="{38447DAB-7738-6E43-A98C-6C1CDA828C8A}">
      <dgm:prSet phldrT="[Texto]" custT="1"/>
      <dgm:spPr/>
      <dgm:t>
        <a:bodyPr/>
        <a:lstStyle/>
        <a:p>
          <a:r>
            <a:rPr lang="es-CO" sz="1400" b="1" dirty="0">
              <a:solidFill>
                <a:srgbClr val="152B48"/>
              </a:solidFill>
              <a:latin typeface="Montserrat" pitchFamily="2" charset="77"/>
            </a:rPr>
            <a:t>Terciaria: </a:t>
          </a:r>
          <a:r>
            <a:rPr lang="es-CO" sz="1400" dirty="0">
              <a:solidFill>
                <a:srgbClr val="152B48"/>
              </a:solidFill>
              <a:latin typeface="Montserrat" pitchFamily="2" charset="77"/>
            </a:rPr>
            <a:t>el 30% de los casos no tratados, a años después. Complicaciones neurales y cardiovasculares. </a:t>
          </a:r>
          <a:endParaRPr lang="es-ES" sz="1400" dirty="0">
            <a:solidFill>
              <a:srgbClr val="152B48"/>
            </a:solidFill>
            <a:latin typeface="Montserrat" pitchFamily="2" charset="77"/>
          </a:endParaRPr>
        </a:p>
      </dgm:t>
    </dgm:pt>
    <dgm:pt modelId="{1AEDFD93-515F-7748-BADE-E7EE9192D3D1}" type="parTrans" cxnId="{2BD658BE-2972-9B48-969A-F51BC600C9CF}">
      <dgm:prSet/>
      <dgm:spPr/>
      <dgm:t>
        <a:bodyPr/>
        <a:lstStyle/>
        <a:p>
          <a:endParaRPr lang="es-ES" sz="1400">
            <a:latin typeface="Montserrat" pitchFamily="2" charset="77"/>
          </a:endParaRPr>
        </a:p>
      </dgm:t>
    </dgm:pt>
    <dgm:pt modelId="{DB6309D7-B7CB-7A4D-96D5-C596CE28AA6E}" type="sibTrans" cxnId="{2BD658BE-2972-9B48-969A-F51BC600C9CF}">
      <dgm:prSet/>
      <dgm:spPr/>
      <dgm:t>
        <a:bodyPr/>
        <a:lstStyle/>
        <a:p>
          <a:endParaRPr lang="es-ES" sz="1400">
            <a:latin typeface="Montserrat" pitchFamily="2" charset="77"/>
          </a:endParaRPr>
        </a:p>
      </dgm:t>
    </dgm:pt>
    <dgm:pt modelId="{A1F65B37-125D-634F-96C8-57BD235166AF}" type="pres">
      <dgm:prSet presAssocID="{86F7E05A-14E7-0F4F-AAE0-92F4DB525EF5}" presName="Name0" presStyleCnt="0">
        <dgm:presLayoutVars>
          <dgm:dir/>
          <dgm:resizeHandles val="exact"/>
        </dgm:presLayoutVars>
      </dgm:prSet>
      <dgm:spPr/>
    </dgm:pt>
    <dgm:pt modelId="{9E3BFFB2-643C-8B48-9250-0523D905F5DA}" type="pres">
      <dgm:prSet presAssocID="{659D5AE0-F3E8-694E-8774-53EBF85BB6FD}" presName="compNode" presStyleCnt="0"/>
      <dgm:spPr/>
    </dgm:pt>
    <dgm:pt modelId="{E7AEC8DF-3B1B-F741-A539-D9E989A37969}" type="pres">
      <dgm:prSet presAssocID="{659D5AE0-F3E8-694E-8774-53EBF85BB6FD}" presName="pictRect" presStyleLbl="node1" presStyleIdx="0" presStyleCnt="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CF5D7E2D-4880-D14C-B660-701DE22DA64B}" type="pres">
      <dgm:prSet presAssocID="{659D5AE0-F3E8-694E-8774-53EBF85BB6FD}" presName="textRect" presStyleLbl="revTx" presStyleIdx="0" presStyleCnt="3">
        <dgm:presLayoutVars>
          <dgm:bulletEnabled val="1"/>
        </dgm:presLayoutVars>
      </dgm:prSet>
      <dgm:spPr/>
    </dgm:pt>
    <dgm:pt modelId="{BF171DE2-F3FB-8545-94EE-B0502D73F0F8}" type="pres">
      <dgm:prSet presAssocID="{16A13597-2555-3844-A811-C8424CD22122}" presName="sibTrans" presStyleLbl="sibTrans2D1" presStyleIdx="0" presStyleCnt="0"/>
      <dgm:spPr/>
    </dgm:pt>
    <dgm:pt modelId="{38ECE554-B954-1A43-B8B1-0961BFDC3C03}" type="pres">
      <dgm:prSet presAssocID="{E63A7947-B5A5-EF4F-94B0-1394C33FB598}" presName="compNode" presStyleCnt="0"/>
      <dgm:spPr/>
    </dgm:pt>
    <dgm:pt modelId="{EF28B777-2028-DC48-AEDC-963095847596}" type="pres">
      <dgm:prSet presAssocID="{E63A7947-B5A5-EF4F-94B0-1394C33FB598}" presName="pictRect" presStyleLbl="node1" presStyleIdx="1" presStyleCnt="3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B43FBC46-45F5-1D4F-966F-0F3839F5E06B}" type="pres">
      <dgm:prSet presAssocID="{E63A7947-B5A5-EF4F-94B0-1394C33FB598}" presName="textRect" presStyleLbl="revTx" presStyleIdx="1" presStyleCnt="3">
        <dgm:presLayoutVars>
          <dgm:bulletEnabled val="1"/>
        </dgm:presLayoutVars>
      </dgm:prSet>
      <dgm:spPr/>
    </dgm:pt>
    <dgm:pt modelId="{DB74AB18-057D-CA42-9022-BD4D9CF4B9A9}" type="pres">
      <dgm:prSet presAssocID="{E2487B17-41A9-4A4D-A0C5-F02B588CF74F}" presName="sibTrans" presStyleLbl="sibTrans2D1" presStyleIdx="0" presStyleCnt="0"/>
      <dgm:spPr/>
    </dgm:pt>
    <dgm:pt modelId="{E96A720E-5ACC-0641-A755-91ABEF74473B}" type="pres">
      <dgm:prSet presAssocID="{38447DAB-7738-6E43-A98C-6C1CDA828C8A}" presName="compNode" presStyleCnt="0"/>
      <dgm:spPr/>
    </dgm:pt>
    <dgm:pt modelId="{AC925F28-223B-054B-9724-3A6A2EEE32BF}" type="pres">
      <dgm:prSet presAssocID="{38447DAB-7738-6E43-A98C-6C1CDA828C8A}" presName="pictRect" presStyleLbl="node1" presStyleIdx="2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DEBEBB8B-B960-FF45-A1F9-84A4157AB383}" type="pres">
      <dgm:prSet presAssocID="{38447DAB-7738-6E43-A98C-6C1CDA828C8A}" presName="textRect" presStyleLbl="revTx" presStyleIdx="2" presStyleCnt="3">
        <dgm:presLayoutVars>
          <dgm:bulletEnabled val="1"/>
        </dgm:presLayoutVars>
      </dgm:prSet>
      <dgm:spPr/>
    </dgm:pt>
  </dgm:ptLst>
  <dgm:cxnLst>
    <dgm:cxn modelId="{AB9C5000-D440-0D46-B339-78E763F2DB7A}" type="presOf" srcId="{16A13597-2555-3844-A811-C8424CD22122}" destId="{BF171DE2-F3FB-8545-94EE-B0502D73F0F8}" srcOrd="0" destOrd="0" presId="urn:microsoft.com/office/officeart/2005/8/layout/pList1"/>
    <dgm:cxn modelId="{0D839B1E-CC50-8044-9DEA-CB5F1CFAF5E3}" type="presOf" srcId="{E63A7947-B5A5-EF4F-94B0-1394C33FB598}" destId="{B43FBC46-45F5-1D4F-966F-0F3839F5E06B}" srcOrd="0" destOrd="0" presId="urn:microsoft.com/office/officeart/2005/8/layout/pList1"/>
    <dgm:cxn modelId="{D68C4947-DFC2-6A42-9BAA-6A7D53A0DD8D}" type="presOf" srcId="{E2487B17-41A9-4A4D-A0C5-F02B588CF74F}" destId="{DB74AB18-057D-CA42-9022-BD4D9CF4B9A9}" srcOrd="0" destOrd="0" presId="urn:microsoft.com/office/officeart/2005/8/layout/pList1"/>
    <dgm:cxn modelId="{766D935A-330A-BE40-A42E-85F95657494E}" type="presOf" srcId="{86F7E05A-14E7-0F4F-AAE0-92F4DB525EF5}" destId="{A1F65B37-125D-634F-96C8-57BD235166AF}" srcOrd="0" destOrd="0" presId="urn:microsoft.com/office/officeart/2005/8/layout/pList1"/>
    <dgm:cxn modelId="{74971983-2A1B-5347-AEA2-FFDE3F0E6BFA}" srcId="{86F7E05A-14E7-0F4F-AAE0-92F4DB525EF5}" destId="{E63A7947-B5A5-EF4F-94B0-1394C33FB598}" srcOrd="1" destOrd="0" parTransId="{84ABD86E-D92D-6C4D-88FF-65D310257B78}" sibTransId="{E2487B17-41A9-4A4D-A0C5-F02B588CF74F}"/>
    <dgm:cxn modelId="{D7CA2195-F7E9-4942-B806-0C7E0AC8E8FD}" type="presOf" srcId="{659D5AE0-F3E8-694E-8774-53EBF85BB6FD}" destId="{CF5D7E2D-4880-D14C-B660-701DE22DA64B}" srcOrd="0" destOrd="0" presId="urn:microsoft.com/office/officeart/2005/8/layout/pList1"/>
    <dgm:cxn modelId="{2BD658BE-2972-9B48-969A-F51BC600C9CF}" srcId="{86F7E05A-14E7-0F4F-AAE0-92F4DB525EF5}" destId="{38447DAB-7738-6E43-A98C-6C1CDA828C8A}" srcOrd="2" destOrd="0" parTransId="{1AEDFD93-515F-7748-BADE-E7EE9192D3D1}" sibTransId="{DB6309D7-B7CB-7A4D-96D5-C596CE28AA6E}"/>
    <dgm:cxn modelId="{597516E3-3519-DD40-A99A-FF387807052A}" srcId="{86F7E05A-14E7-0F4F-AAE0-92F4DB525EF5}" destId="{659D5AE0-F3E8-694E-8774-53EBF85BB6FD}" srcOrd="0" destOrd="0" parTransId="{E855EBCF-2C0F-7341-BAB7-2362B9FEBE35}" sibTransId="{16A13597-2555-3844-A811-C8424CD22122}"/>
    <dgm:cxn modelId="{715DA8F0-33E6-B043-AF3C-C6E05034C514}" type="presOf" srcId="{38447DAB-7738-6E43-A98C-6C1CDA828C8A}" destId="{DEBEBB8B-B960-FF45-A1F9-84A4157AB383}" srcOrd="0" destOrd="0" presId="urn:microsoft.com/office/officeart/2005/8/layout/pList1"/>
    <dgm:cxn modelId="{5AD1C2E4-F165-FA46-88C2-20034A059673}" type="presParOf" srcId="{A1F65B37-125D-634F-96C8-57BD235166AF}" destId="{9E3BFFB2-643C-8B48-9250-0523D905F5DA}" srcOrd="0" destOrd="0" presId="urn:microsoft.com/office/officeart/2005/8/layout/pList1"/>
    <dgm:cxn modelId="{9F4392A8-90C3-8140-AE59-EBFA394CE399}" type="presParOf" srcId="{9E3BFFB2-643C-8B48-9250-0523D905F5DA}" destId="{E7AEC8DF-3B1B-F741-A539-D9E989A37969}" srcOrd="0" destOrd="0" presId="urn:microsoft.com/office/officeart/2005/8/layout/pList1"/>
    <dgm:cxn modelId="{5AE746F8-A02D-E147-8D44-B551842588B7}" type="presParOf" srcId="{9E3BFFB2-643C-8B48-9250-0523D905F5DA}" destId="{CF5D7E2D-4880-D14C-B660-701DE22DA64B}" srcOrd="1" destOrd="0" presId="urn:microsoft.com/office/officeart/2005/8/layout/pList1"/>
    <dgm:cxn modelId="{5A01A12C-1E6D-E043-817D-34B6DA77C212}" type="presParOf" srcId="{A1F65B37-125D-634F-96C8-57BD235166AF}" destId="{BF171DE2-F3FB-8545-94EE-B0502D73F0F8}" srcOrd="1" destOrd="0" presId="urn:microsoft.com/office/officeart/2005/8/layout/pList1"/>
    <dgm:cxn modelId="{6B65C39E-EE25-0640-8A51-54FBE53F4CC6}" type="presParOf" srcId="{A1F65B37-125D-634F-96C8-57BD235166AF}" destId="{38ECE554-B954-1A43-B8B1-0961BFDC3C03}" srcOrd="2" destOrd="0" presId="urn:microsoft.com/office/officeart/2005/8/layout/pList1"/>
    <dgm:cxn modelId="{20B5A237-69C6-0641-856F-F43A9A88960B}" type="presParOf" srcId="{38ECE554-B954-1A43-B8B1-0961BFDC3C03}" destId="{EF28B777-2028-DC48-AEDC-963095847596}" srcOrd="0" destOrd="0" presId="urn:microsoft.com/office/officeart/2005/8/layout/pList1"/>
    <dgm:cxn modelId="{84E1A59D-154C-A040-A805-CFDF7FF7A85D}" type="presParOf" srcId="{38ECE554-B954-1A43-B8B1-0961BFDC3C03}" destId="{B43FBC46-45F5-1D4F-966F-0F3839F5E06B}" srcOrd="1" destOrd="0" presId="urn:microsoft.com/office/officeart/2005/8/layout/pList1"/>
    <dgm:cxn modelId="{78D3BCCB-B517-B34A-B96E-A3F29482DB31}" type="presParOf" srcId="{A1F65B37-125D-634F-96C8-57BD235166AF}" destId="{DB74AB18-057D-CA42-9022-BD4D9CF4B9A9}" srcOrd="3" destOrd="0" presId="urn:microsoft.com/office/officeart/2005/8/layout/pList1"/>
    <dgm:cxn modelId="{4CC30D97-C746-DF4A-A4FD-C92F37E16F37}" type="presParOf" srcId="{A1F65B37-125D-634F-96C8-57BD235166AF}" destId="{E96A720E-5ACC-0641-A755-91ABEF74473B}" srcOrd="4" destOrd="0" presId="urn:microsoft.com/office/officeart/2005/8/layout/pList1"/>
    <dgm:cxn modelId="{E5589406-44D1-E846-8CE1-04BF081768D0}" type="presParOf" srcId="{E96A720E-5ACC-0641-A755-91ABEF74473B}" destId="{AC925F28-223B-054B-9724-3A6A2EEE32BF}" srcOrd="0" destOrd="0" presId="urn:microsoft.com/office/officeart/2005/8/layout/pList1"/>
    <dgm:cxn modelId="{418F3544-3385-144F-8DA0-3E91253A1AC5}" type="presParOf" srcId="{E96A720E-5ACC-0641-A755-91ABEF74473B}" destId="{DEBEBB8B-B960-FF45-A1F9-84A4157AB38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FE9B0B-2494-EB42-B87D-E65032D613B5}" type="doc">
      <dgm:prSet loTypeId="urn:microsoft.com/office/officeart/2005/8/layout/bList2" loCatId="" qsTypeId="urn:microsoft.com/office/officeart/2005/8/quickstyle/simple1" qsCatId="simple" csTypeId="urn:microsoft.com/office/officeart/2005/8/colors/accent1_2" csCatId="accent1" phldr="1"/>
      <dgm:spPr/>
    </dgm:pt>
    <dgm:pt modelId="{81ABFC99-925E-534C-9073-A8CE9AB8AC64}">
      <dgm:prSet phldrT="[Texto]"/>
      <dgm:spPr/>
      <dgm:t>
        <a:bodyPr/>
        <a:lstStyle/>
        <a:p>
          <a:r>
            <a:rPr lang="es-CO" b="1" i="0" dirty="0">
              <a:latin typeface="Montserrat" pitchFamily="2" charset="77"/>
            </a:rPr>
            <a:t>Vibrionaceae     </a:t>
          </a:r>
          <a:r>
            <a:rPr lang="es-CO" b="1" dirty="0">
              <a:latin typeface="Montserrat" pitchFamily="2" charset="77"/>
            </a:rPr>
            <a:t> </a:t>
          </a:r>
          <a:r>
            <a:rPr lang="es-CO" b="1" i="1" dirty="0">
              <a:latin typeface="Montserrat" pitchFamily="2" charset="77"/>
            </a:rPr>
            <a:t>Vibrio</a:t>
          </a:r>
          <a:endParaRPr lang="es-ES" dirty="0">
            <a:latin typeface="Montserrat" pitchFamily="2" charset="77"/>
          </a:endParaRPr>
        </a:p>
      </dgm:t>
    </dgm:pt>
    <dgm:pt modelId="{9443E964-F56D-AB4C-B489-F887CB8B8BBE}" type="parTrans" cxnId="{2AFAF0A2-D2DB-9349-9668-612CD800BD2F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3E98275-2721-2740-9D94-854C620F1E59}" type="sibTrans" cxnId="{2AFAF0A2-D2DB-9349-9668-612CD800BD2F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74A8813B-C579-3E4C-8DAC-0A2F6FA4B62E}">
      <dgm:prSet phldrT="[Texto]"/>
      <dgm:spPr/>
      <dgm:t>
        <a:bodyPr/>
        <a:lstStyle/>
        <a:p>
          <a:r>
            <a:rPr lang="es-CO" b="1" dirty="0">
              <a:latin typeface="Montserrat" pitchFamily="2" charset="77"/>
            </a:rPr>
            <a:t>Campylobacteraceae </a:t>
          </a:r>
          <a:r>
            <a:rPr lang="es-CO" b="1" i="1" dirty="0">
              <a:latin typeface="Montserrat" pitchFamily="2" charset="77"/>
            </a:rPr>
            <a:t>Campylobacter </a:t>
          </a:r>
          <a:endParaRPr lang="es-ES" dirty="0">
            <a:latin typeface="Montserrat" pitchFamily="2" charset="77"/>
          </a:endParaRPr>
        </a:p>
      </dgm:t>
    </dgm:pt>
    <dgm:pt modelId="{7C54F315-C58C-AC42-A0A6-1E7D36FAF13D}" type="parTrans" cxnId="{882CECBD-20D8-D34B-ACDD-9C32BBE517C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CBA5C896-E0C7-9243-A8C0-96B0DEEA94B3}" type="sibTrans" cxnId="{882CECBD-20D8-D34B-ACDD-9C32BBE517C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30B82D1-1D2F-6B42-ABF6-97DB2F1028BC}">
      <dgm:prSet phldrT="[Texto]"/>
      <dgm:spPr/>
      <dgm:t>
        <a:bodyPr/>
        <a:lstStyle/>
        <a:p>
          <a:r>
            <a:rPr lang="es-CO" b="1" dirty="0">
              <a:latin typeface="Montserrat" pitchFamily="2" charset="77"/>
            </a:rPr>
            <a:t>Helicobacteraceae </a:t>
          </a:r>
          <a:r>
            <a:rPr lang="es-CO" b="1" i="1" dirty="0">
              <a:latin typeface="Montserrat" pitchFamily="2" charset="77"/>
            </a:rPr>
            <a:t>Helicobacter </a:t>
          </a:r>
          <a:endParaRPr lang="es-ES" dirty="0">
            <a:latin typeface="Montserrat" pitchFamily="2" charset="77"/>
          </a:endParaRPr>
        </a:p>
      </dgm:t>
    </dgm:pt>
    <dgm:pt modelId="{C1BD7DE9-86EA-9B4E-A115-DF26EA80FFB7}" type="parTrans" cxnId="{F50B0294-F121-3C42-97A8-7B6DB9969DB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66A4B34-70AA-E54E-B398-01662B569801}" type="sibTrans" cxnId="{F50B0294-F121-3C42-97A8-7B6DB9969DB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517E779-A6DA-034D-ACFC-08EDF1055511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Bacilos en forma de coma con un flagelo.</a:t>
          </a:r>
          <a:endParaRPr lang="es-ES" dirty="0">
            <a:solidFill>
              <a:srgbClr val="152B48"/>
            </a:solidFill>
            <a:latin typeface="Montserrat" pitchFamily="2" charset="77"/>
          </a:endParaRPr>
        </a:p>
      </dgm:t>
    </dgm:pt>
    <dgm:pt modelId="{34837E44-191C-E14D-9475-7ABB1E83D61D}" type="parTrans" cxnId="{440A0CFA-2D23-D742-AF2F-D3021C6FE56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CCE3BAA-929C-C64D-9960-6A8EC7114EC8}" type="sibTrans" cxnId="{440A0CFA-2D23-D742-AF2F-D3021C6FE561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B7E9FFC-D5D2-B04D-8E39-466B6285E051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Espirales cortas o bacilos curvos con un flagelo.</a:t>
          </a:r>
          <a:endParaRPr lang="es-ES" dirty="0">
            <a:solidFill>
              <a:srgbClr val="152B48"/>
            </a:solidFill>
            <a:latin typeface="Montserrat" pitchFamily="2" charset="77"/>
          </a:endParaRPr>
        </a:p>
      </dgm:t>
    </dgm:pt>
    <dgm:pt modelId="{2660500D-8B60-A845-8547-11337D42DC2F}" type="parTrans" cxnId="{0CDA259A-5588-B84F-9CB7-F9E545FBF0CD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E2D614B-1C63-5945-AA4D-EBE08E65F006}" type="sibTrans" cxnId="{0CDA259A-5588-B84F-9CB7-F9E545FBF0CD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99422EC-4381-1148-A69C-7FB7DBE0589D}">
      <dgm:prSet/>
      <dgm:spPr/>
      <dgm:t>
        <a:bodyPr/>
        <a:lstStyle/>
        <a:p>
          <a:r>
            <a:rPr lang="es-CO" dirty="0">
              <a:solidFill>
                <a:srgbClr val="152B48"/>
              </a:solidFill>
              <a:latin typeface="Montserrat" pitchFamily="2" charset="77"/>
            </a:rPr>
            <a:t>Espirales y bacilos curvos con varios flagelos.</a:t>
          </a:r>
          <a:endParaRPr lang="es-ES" dirty="0">
            <a:solidFill>
              <a:srgbClr val="152B48"/>
            </a:solidFill>
            <a:latin typeface="Montserrat" pitchFamily="2" charset="77"/>
          </a:endParaRPr>
        </a:p>
      </dgm:t>
    </dgm:pt>
    <dgm:pt modelId="{54A7262E-ED3A-944E-87FB-3982857C0B1E}" type="parTrans" cxnId="{4A0A7D1D-C8BA-6145-8114-817DF056F04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07D9E311-5501-184E-A569-FAE266F1E5FF}" type="sibTrans" cxnId="{4A0A7D1D-C8BA-6145-8114-817DF056F04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17D19DB-7B52-BB40-AAC0-1BC11CA27BA4}" type="pres">
      <dgm:prSet presAssocID="{23FE9B0B-2494-EB42-B87D-E65032D613B5}" presName="diagram" presStyleCnt="0">
        <dgm:presLayoutVars>
          <dgm:dir/>
          <dgm:animLvl val="lvl"/>
          <dgm:resizeHandles val="exact"/>
        </dgm:presLayoutVars>
      </dgm:prSet>
      <dgm:spPr/>
    </dgm:pt>
    <dgm:pt modelId="{1F154BCB-2F5C-E34F-8A21-F0F66E0E73A7}" type="pres">
      <dgm:prSet presAssocID="{81ABFC99-925E-534C-9073-A8CE9AB8AC64}" presName="compNode" presStyleCnt="0"/>
      <dgm:spPr/>
    </dgm:pt>
    <dgm:pt modelId="{1172F697-E4F2-6F43-B966-81AA2F199484}" type="pres">
      <dgm:prSet presAssocID="{81ABFC99-925E-534C-9073-A8CE9AB8AC64}" presName="childRect" presStyleLbl="bgAcc1" presStyleIdx="0" presStyleCnt="3">
        <dgm:presLayoutVars>
          <dgm:bulletEnabled val="1"/>
        </dgm:presLayoutVars>
      </dgm:prSet>
      <dgm:spPr/>
    </dgm:pt>
    <dgm:pt modelId="{2882666E-FFE2-0A40-B701-C83266FA9AC6}" type="pres">
      <dgm:prSet presAssocID="{81ABFC99-925E-534C-9073-A8CE9AB8AC6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F9E5960-CE65-CE45-B872-C540F6EED503}" type="pres">
      <dgm:prSet presAssocID="{81ABFC99-925E-534C-9073-A8CE9AB8AC64}" presName="parentRect" presStyleLbl="alignNode1" presStyleIdx="0" presStyleCnt="3"/>
      <dgm:spPr/>
    </dgm:pt>
    <dgm:pt modelId="{32FFDD17-6642-DB4D-8E8E-09C0689BD15F}" type="pres">
      <dgm:prSet presAssocID="{81ABFC99-925E-534C-9073-A8CE9AB8AC64}" presName="adorn" presStyleLbl="fgAccFollowNode1" presStyleIdx="0" presStyleCnt="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ECE31052-00E3-4448-BC52-AE46E5A6FD4E}" type="pres">
      <dgm:prSet presAssocID="{23E98275-2721-2740-9D94-854C620F1E59}" presName="sibTrans" presStyleLbl="sibTrans2D1" presStyleIdx="0" presStyleCnt="0"/>
      <dgm:spPr/>
    </dgm:pt>
    <dgm:pt modelId="{A07CC3BA-14B0-3641-91DA-82CA82CC7698}" type="pres">
      <dgm:prSet presAssocID="{74A8813B-C579-3E4C-8DAC-0A2F6FA4B62E}" presName="compNode" presStyleCnt="0"/>
      <dgm:spPr/>
    </dgm:pt>
    <dgm:pt modelId="{A398A8FF-0983-7A48-AC53-71BC9102BF96}" type="pres">
      <dgm:prSet presAssocID="{74A8813B-C579-3E4C-8DAC-0A2F6FA4B62E}" presName="childRect" presStyleLbl="bgAcc1" presStyleIdx="1" presStyleCnt="3">
        <dgm:presLayoutVars>
          <dgm:bulletEnabled val="1"/>
        </dgm:presLayoutVars>
      </dgm:prSet>
      <dgm:spPr/>
    </dgm:pt>
    <dgm:pt modelId="{CBB781F0-77D8-2246-AF7F-A5BBC1180724}" type="pres">
      <dgm:prSet presAssocID="{74A8813B-C579-3E4C-8DAC-0A2F6FA4B62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05CDC32A-27C9-044F-841E-99E1629FD86A}" type="pres">
      <dgm:prSet presAssocID="{74A8813B-C579-3E4C-8DAC-0A2F6FA4B62E}" presName="parentRect" presStyleLbl="alignNode1" presStyleIdx="1" presStyleCnt="3"/>
      <dgm:spPr/>
    </dgm:pt>
    <dgm:pt modelId="{0B468C01-6E37-9E4D-8062-83BC9076C559}" type="pres">
      <dgm:prSet presAssocID="{74A8813B-C579-3E4C-8DAC-0A2F6FA4B62E}" presName="adorn" presStyleLbl="fgAccFollowNode1" presStyleIdx="1" presStyleCnt="3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D0AAE370-A31B-D544-B100-B83B21DB9E48}" type="pres">
      <dgm:prSet presAssocID="{CBA5C896-E0C7-9243-A8C0-96B0DEEA94B3}" presName="sibTrans" presStyleLbl="sibTrans2D1" presStyleIdx="0" presStyleCnt="0"/>
      <dgm:spPr/>
    </dgm:pt>
    <dgm:pt modelId="{96364B90-E9A8-C74A-9672-04F30FEC7493}" type="pres">
      <dgm:prSet presAssocID="{630B82D1-1D2F-6B42-ABF6-97DB2F1028BC}" presName="compNode" presStyleCnt="0"/>
      <dgm:spPr/>
    </dgm:pt>
    <dgm:pt modelId="{2872A0B0-B143-6543-83AF-2C5A906CE19B}" type="pres">
      <dgm:prSet presAssocID="{630B82D1-1D2F-6B42-ABF6-97DB2F1028BC}" presName="childRect" presStyleLbl="bgAcc1" presStyleIdx="2" presStyleCnt="3">
        <dgm:presLayoutVars>
          <dgm:bulletEnabled val="1"/>
        </dgm:presLayoutVars>
      </dgm:prSet>
      <dgm:spPr/>
    </dgm:pt>
    <dgm:pt modelId="{86894261-B85D-8246-92E2-9F46BB0F3A51}" type="pres">
      <dgm:prSet presAssocID="{630B82D1-1D2F-6B42-ABF6-97DB2F1028B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2E71D2FF-157B-E945-A26D-CF7CE018F854}" type="pres">
      <dgm:prSet presAssocID="{630B82D1-1D2F-6B42-ABF6-97DB2F1028BC}" presName="parentRect" presStyleLbl="alignNode1" presStyleIdx="2" presStyleCnt="3"/>
      <dgm:spPr/>
    </dgm:pt>
    <dgm:pt modelId="{7BEED207-0B54-9E49-9BC6-113835221D25}" type="pres">
      <dgm:prSet presAssocID="{630B82D1-1D2F-6B42-ABF6-97DB2F1028BC}" presName="adorn" presStyleLbl="fgAccFollowNode1" presStyleIdx="2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</dgm:ptLst>
  <dgm:cxnLst>
    <dgm:cxn modelId="{4A0A7D1D-C8BA-6145-8114-817DF056F040}" srcId="{630B82D1-1D2F-6B42-ABF6-97DB2F1028BC}" destId="{B99422EC-4381-1148-A69C-7FB7DBE0589D}" srcOrd="0" destOrd="0" parTransId="{54A7262E-ED3A-944E-87FB-3982857C0B1E}" sibTransId="{07D9E311-5501-184E-A569-FAE266F1E5FF}"/>
    <dgm:cxn modelId="{142F8120-481D-3C48-9867-2128FAD6167E}" type="presOf" srcId="{74A8813B-C579-3E4C-8DAC-0A2F6FA4B62E}" destId="{05CDC32A-27C9-044F-841E-99E1629FD86A}" srcOrd="1" destOrd="0" presId="urn:microsoft.com/office/officeart/2005/8/layout/bList2"/>
    <dgm:cxn modelId="{8F07AE23-B32F-5C42-94CF-2C155DEADCF3}" type="presOf" srcId="{CBA5C896-E0C7-9243-A8C0-96B0DEEA94B3}" destId="{D0AAE370-A31B-D544-B100-B83B21DB9E48}" srcOrd="0" destOrd="0" presId="urn:microsoft.com/office/officeart/2005/8/layout/bList2"/>
    <dgm:cxn modelId="{0E93D233-4A3C-2E4D-B95C-ABF54B9B648E}" type="presOf" srcId="{630B82D1-1D2F-6B42-ABF6-97DB2F1028BC}" destId="{2E71D2FF-157B-E945-A26D-CF7CE018F854}" srcOrd="1" destOrd="0" presId="urn:microsoft.com/office/officeart/2005/8/layout/bList2"/>
    <dgm:cxn modelId="{2080FE3C-1DF6-CC42-8931-2CFFAC4EBDEE}" type="presOf" srcId="{81ABFC99-925E-534C-9073-A8CE9AB8AC64}" destId="{2882666E-FFE2-0A40-B701-C83266FA9AC6}" srcOrd="0" destOrd="0" presId="urn:microsoft.com/office/officeart/2005/8/layout/bList2"/>
    <dgm:cxn modelId="{C401E45B-16CA-6941-A37E-04EBA54B815D}" type="presOf" srcId="{81ABFC99-925E-534C-9073-A8CE9AB8AC64}" destId="{AF9E5960-CE65-CE45-B872-C540F6EED503}" srcOrd="1" destOrd="0" presId="urn:microsoft.com/office/officeart/2005/8/layout/bList2"/>
    <dgm:cxn modelId="{8C6EC65D-7836-B343-9C42-46B5DA857A6C}" type="presOf" srcId="{630B82D1-1D2F-6B42-ABF6-97DB2F1028BC}" destId="{86894261-B85D-8246-92E2-9F46BB0F3A51}" srcOrd="0" destOrd="0" presId="urn:microsoft.com/office/officeart/2005/8/layout/bList2"/>
    <dgm:cxn modelId="{E79C3F46-C012-8440-A0A9-5E244A252ABE}" type="presOf" srcId="{23FE9B0B-2494-EB42-B87D-E65032D613B5}" destId="{117D19DB-7B52-BB40-AAC0-1BC11CA27BA4}" srcOrd="0" destOrd="0" presId="urn:microsoft.com/office/officeart/2005/8/layout/bList2"/>
    <dgm:cxn modelId="{7AF9F749-EB32-2140-A8F2-09236E496B8E}" type="presOf" srcId="{BB7E9FFC-D5D2-B04D-8E39-466B6285E051}" destId="{A398A8FF-0983-7A48-AC53-71BC9102BF96}" srcOrd="0" destOrd="0" presId="urn:microsoft.com/office/officeart/2005/8/layout/bList2"/>
    <dgm:cxn modelId="{9C32E456-B40D-1648-AEFC-89BA59DD0F46}" type="presOf" srcId="{23E98275-2721-2740-9D94-854C620F1E59}" destId="{ECE31052-00E3-4448-BC52-AE46E5A6FD4E}" srcOrd="0" destOrd="0" presId="urn:microsoft.com/office/officeart/2005/8/layout/bList2"/>
    <dgm:cxn modelId="{F50B0294-F121-3C42-97A8-7B6DB9969DBE}" srcId="{23FE9B0B-2494-EB42-B87D-E65032D613B5}" destId="{630B82D1-1D2F-6B42-ABF6-97DB2F1028BC}" srcOrd="2" destOrd="0" parTransId="{C1BD7DE9-86EA-9B4E-A115-DF26EA80FFB7}" sibTransId="{566A4B34-70AA-E54E-B398-01662B569801}"/>
    <dgm:cxn modelId="{B994069A-7357-8D4B-9D19-53E47EC2A61A}" type="presOf" srcId="{B99422EC-4381-1148-A69C-7FB7DBE0589D}" destId="{2872A0B0-B143-6543-83AF-2C5A906CE19B}" srcOrd="0" destOrd="0" presId="urn:microsoft.com/office/officeart/2005/8/layout/bList2"/>
    <dgm:cxn modelId="{0CDA259A-5588-B84F-9CB7-F9E545FBF0CD}" srcId="{74A8813B-C579-3E4C-8DAC-0A2F6FA4B62E}" destId="{BB7E9FFC-D5D2-B04D-8E39-466B6285E051}" srcOrd="0" destOrd="0" parTransId="{2660500D-8B60-A845-8547-11337D42DC2F}" sibTransId="{2E2D614B-1C63-5945-AA4D-EBE08E65F006}"/>
    <dgm:cxn modelId="{2AFAF0A2-D2DB-9349-9668-612CD800BD2F}" srcId="{23FE9B0B-2494-EB42-B87D-E65032D613B5}" destId="{81ABFC99-925E-534C-9073-A8CE9AB8AC64}" srcOrd="0" destOrd="0" parTransId="{9443E964-F56D-AB4C-B489-F887CB8B8BBE}" sibTransId="{23E98275-2721-2740-9D94-854C620F1E59}"/>
    <dgm:cxn modelId="{882CECBD-20D8-D34B-ACDD-9C32BBE517C2}" srcId="{23FE9B0B-2494-EB42-B87D-E65032D613B5}" destId="{74A8813B-C579-3E4C-8DAC-0A2F6FA4B62E}" srcOrd="1" destOrd="0" parTransId="{7C54F315-C58C-AC42-A0A6-1E7D36FAF13D}" sibTransId="{CBA5C896-E0C7-9243-A8C0-96B0DEEA94B3}"/>
    <dgm:cxn modelId="{026030D8-BDDC-5342-B53B-6390C9D7D1D4}" type="presOf" srcId="{74A8813B-C579-3E4C-8DAC-0A2F6FA4B62E}" destId="{CBB781F0-77D8-2246-AF7F-A5BBC1180724}" srcOrd="0" destOrd="0" presId="urn:microsoft.com/office/officeart/2005/8/layout/bList2"/>
    <dgm:cxn modelId="{7881CCF3-9172-FD4A-9F66-45C31A2E1E72}" type="presOf" srcId="{8517E779-A6DA-034D-ACFC-08EDF1055511}" destId="{1172F697-E4F2-6F43-B966-81AA2F199484}" srcOrd="0" destOrd="0" presId="urn:microsoft.com/office/officeart/2005/8/layout/bList2"/>
    <dgm:cxn modelId="{440A0CFA-2D23-D742-AF2F-D3021C6FE561}" srcId="{81ABFC99-925E-534C-9073-A8CE9AB8AC64}" destId="{8517E779-A6DA-034D-ACFC-08EDF1055511}" srcOrd="0" destOrd="0" parTransId="{34837E44-191C-E14D-9475-7ABB1E83D61D}" sibTransId="{3CCE3BAA-929C-C64D-9960-6A8EC7114EC8}"/>
    <dgm:cxn modelId="{CEDC90B6-5130-1B4C-BE54-3087BA920CD6}" type="presParOf" srcId="{117D19DB-7B52-BB40-AAC0-1BC11CA27BA4}" destId="{1F154BCB-2F5C-E34F-8A21-F0F66E0E73A7}" srcOrd="0" destOrd="0" presId="urn:microsoft.com/office/officeart/2005/8/layout/bList2"/>
    <dgm:cxn modelId="{6EB13CDE-1A08-3443-9777-79479AC360E6}" type="presParOf" srcId="{1F154BCB-2F5C-E34F-8A21-F0F66E0E73A7}" destId="{1172F697-E4F2-6F43-B966-81AA2F199484}" srcOrd="0" destOrd="0" presId="urn:microsoft.com/office/officeart/2005/8/layout/bList2"/>
    <dgm:cxn modelId="{42169140-A5B2-EC40-A2AC-11CB3B867A15}" type="presParOf" srcId="{1F154BCB-2F5C-E34F-8A21-F0F66E0E73A7}" destId="{2882666E-FFE2-0A40-B701-C83266FA9AC6}" srcOrd="1" destOrd="0" presId="urn:microsoft.com/office/officeart/2005/8/layout/bList2"/>
    <dgm:cxn modelId="{E7FCE240-2A8E-7D4A-9A7D-EDCC41D92B09}" type="presParOf" srcId="{1F154BCB-2F5C-E34F-8A21-F0F66E0E73A7}" destId="{AF9E5960-CE65-CE45-B872-C540F6EED503}" srcOrd="2" destOrd="0" presId="urn:microsoft.com/office/officeart/2005/8/layout/bList2"/>
    <dgm:cxn modelId="{6F7596DA-A415-2B4C-B7C8-D6E1A0ED531C}" type="presParOf" srcId="{1F154BCB-2F5C-E34F-8A21-F0F66E0E73A7}" destId="{32FFDD17-6642-DB4D-8E8E-09C0689BD15F}" srcOrd="3" destOrd="0" presId="urn:microsoft.com/office/officeart/2005/8/layout/bList2"/>
    <dgm:cxn modelId="{8C7256A7-0D94-2C4E-9F8E-80C34C11F0E0}" type="presParOf" srcId="{117D19DB-7B52-BB40-AAC0-1BC11CA27BA4}" destId="{ECE31052-00E3-4448-BC52-AE46E5A6FD4E}" srcOrd="1" destOrd="0" presId="urn:microsoft.com/office/officeart/2005/8/layout/bList2"/>
    <dgm:cxn modelId="{68326AF1-614D-0941-ADEC-0F05FC1347EA}" type="presParOf" srcId="{117D19DB-7B52-BB40-AAC0-1BC11CA27BA4}" destId="{A07CC3BA-14B0-3641-91DA-82CA82CC7698}" srcOrd="2" destOrd="0" presId="urn:microsoft.com/office/officeart/2005/8/layout/bList2"/>
    <dgm:cxn modelId="{DAFD2008-29BE-194D-B125-D0838319BBE5}" type="presParOf" srcId="{A07CC3BA-14B0-3641-91DA-82CA82CC7698}" destId="{A398A8FF-0983-7A48-AC53-71BC9102BF96}" srcOrd="0" destOrd="0" presId="urn:microsoft.com/office/officeart/2005/8/layout/bList2"/>
    <dgm:cxn modelId="{93427BE1-2D7E-3F49-8F86-E4640923D31B}" type="presParOf" srcId="{A07CC3BA-14B0-3641-91DA-82CA82CC7698}" destId="{CBB781F0-77D8-2246-AF7F-A5BBC1180724}" srcOrd="1" destOrd="0" presId="urn:microsoft.com/office/officeart/2005/8/layout/bList2"/>
    <dgm:cxn modelId="{50236AE8-3219-8448-9FFE-14CF3B6F8EC7}" type="presParOf" srcId="{A07CC3BA-14B0-3641-91DA-82CA82CC7698}" destId="{05CDC32A-27C9-044F-841E-99E1629FD86A}" srcOrd="2" destOrd="0" presId="urn:microsoft.com/office/officeart/2005/8/layout/bList2"/>
    <dgm:cxn modelId="{19F8B0D6-42EC-DF49-8BC9-2558BDED2C90}" type="presParOf" srcId="{A07CC3BA-14B0-3641-91DA-82CA82CC7698}" destId="{0B468C01-6E37-9E4D-8062-83BC9076C559}" srcOrd="3" destOrd="0" presId="urn:microsoft.com/office/officeart/2005/8/layout/bList2"/>
    <dgm:cxn modelId="{E7044F0F-0986-9A43-B816-6924EE5CF381}" type="presParOf" srcId="{117D19DB-7B52-BB40-AAC0-1BC11CA27BA4}" destId="{D0AAE370-A31B-D544-B100-B83B21DB9E48}" srcOrd="3" destOrd="0" presId="urn:microsoft.com/office/officeart/2005/8/layout/bList2"/>
    <dgm:cxn modelId="{F7C6F091-2497-7C44-BAB9-408FD85847C2}" type="presParOf" srcId="{117D19DB-7B52-BB40-AAC0-1BC11CA27BA4}" destId="{96364B90-E9A8-C74A-9672-04F30FEC7493}" srcOrd="4" destOrd="0" presId="urn:microsoft.com/office/officeart/2005/8/layout/bList2"/>
    <dgm:cxn modelId="{54C3E576-48D2-4940-A2A3-8B3F3A102C1F}" type="presParOf" srcId="{96364B90-E9A8-C74A-9672-04F30FEC7493}" destId="{2872A0B0-B143-6543-83AF-2C5A906CE19B}" srcOrd="0" destOrd="0" presId="urn:microsoft.com/office/officeart/2005/8/layout/bList2"/>
    <dgm:cxn modelId="{C096EBBE-E26D-A645-B691-A544419C33B8}" type="presParOf" srcId="{96364B90-E9A8-C74A-9672-04F30FEC7493}" destId="{86894261-B85D-8246-92E2-9F46BB0F3A51}" srcOrd="1" destOrd="0" presId="urn:microsoft.com/office/officeart/2005/8/layout/bList2"/>
    <dgm:cxn modelId="{1F1FD586-15A1-2244-8EF6-7A8AB74DBAB1}" type="presParOf" srcId="{96364B90-E9A8-C74A-9672-04F30FEC7493}" destId="{2E71D2FF-157B-E945-A26D-CF7CE018F854}" srcOrd="2" destOrd="0" presId="urn:microsoft.com/office/officeart/2005/8/layout/bList2"/>
    <dgm:cxn modelId="{8F861193-7995-214A-A86E-D8FFCC76079D}" type="presParOf" srcId="{96364B90-E9A8-C74A-9672-04F30FEC7493}" destId="{7BEED207-0B54-9E49-9BC6-113835221D25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EC8DF-3B1B-F741-A539-D9E989A37969}">
      <dsp:nvSpPr>
        <dsp:cNvPr id="0" name=""/>
        <dsp:cNvSpPr/>
      </dsp:nvSpPr>
      <dsp:spPr>
        <a:xfrm>
          <a:off x="1393" y="961069"/>
          <a:ext cx="2211649" cy="1523826"/>
        </a:xfrm>
        <a:prstGeom prst="round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D7E2D-4880-D14C-B660-701DE22DA64B}">
      <dsp:nvSpPr>
        <dsp:cNvPr id="0" name=""/>
        <dsp:cNvSpPr/>
      </dsp:nvSpPr>
      <dsp:spPr>
        <a:xfrm>
          <a:off x="1393" y="2484896"/>
          <a:ext cx="2211649" cy="820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rgbClr val="152B48"/>
              </a:solidFill>
              <a:latin typeface="Montserrat" pitchFamily="2" charset="77"/>
            </a:rPr>
            <a:t>Primaria</a:t>
          </a: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: tres meses posteriores a la infección formación de un chancro.</a:t>
          </a:r>
          <a:endParaRPr lang="es-ES" sz="14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1393" y="2484896"/>
        <a:ext cx="2211649" cy="820521"/>
      </dsp:txXfrm>
    </dsp:sp>
    <dsp:sp modelId="{EF28B777-2028-DC48-AEDC-963095847596}">
      <dsp:nvSpPr>
        <dsp:cNvPr id="0" name=""/>
        <dsp:cNvSpPr/>
      </dsp:nvSpPr>
      <dsp:spPr>
        <a:xfrm>
          <a:off x="2434300" y="961069"/>
          <a:ext cx="2211649" cy="1523826"/>
        </a:xfrm>
        <a:prstGeom prst="round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FBC46-45F5-1D4F-966F-0F3839F5E06B}">
      <dsp:nvSpPr>
        <dsp:cNvPr id="0" name=""/>
        <dsp:cNvSpPr/>
      </dsp:nvSpPr>
      <dsp:spPr>
        <a:xfrm>
          <a:off x="2434300" y="2484896"/>
          <a:ext cx="2211649" cy="820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rgbClr val="152B48"/>
              </a:solidFill>
              <a:latin typeface="Montserrat" pitchFamily="2" charset="77"/>
            </a:rPr>
            <a:t>Secundaria: </a:t>
          </a: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varios meses más tarde. Fiebre, dolor de cabeza, dolor de garganta, linfadenopatía y una erupción de color rojo o marrón en la piel.</a:t>
          </a:r>
          <a:endParaRPr lang="es-ES" sz="14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2434300" y="2484896"/>
        <a:ext cx="2211649" cy="820521"/>
      </dsp:txXfrm>
    </dsp:sp>
    <dsp:sp modelId="{AC925F28-223B-054B-9724-3A6A2EEE32BF}">
      <dsp:nvSpPr>
        <dsp:cNvPr id="0" name=""/>
        <dsp:cNvSpPr/>
      </dsp:nvSpPr>
      <dsp:spPr>
        <a:xfrm>
          <a:off x="4867207" y="961069"/>
          <a:ext cx="2211649" cy="1523826"/>
        </a:xfrm>
        <a:prstGeom prst="round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EBB8B-B960-FF45-A1F9-84A4157AB383}">
      <dsp:nvSpPr>
        <dsp:cNvPr id="0" name=""/>
        <dsp:cNvSpPr/>
      </dsp:nvSpPr>
      <dsp:spPr>
        <a:xfrm>
          <a:off x="4867207" y="2484896"/>
          <a:ext cx="2211649" cy="820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>
              <a:solidFill>
                <a:srgbClr val="152B48"/>
              </a:solidFill>
              <a:latin typeface="Montserrat" pitchFamily="2" charset="77"/>
            </a:rPr>
            <a:t>Terciaria: </a:t>
          </a:r>
          <a:r>
            <a:rPr lang="es-CO" sz="1400" kern="1200" dirty="0">
              <a:solidFill>
                <a:srgbClr val="152B48"/>
              </a:solidFill>
              <a:latin typeface="Montserrat" pitchFamily="2" charset="77"/>
            </a:rPr>
            <a:t>el 30% de los casos no tratados, a años después. Complicaciones neurales y cardiovasculares. </a:t>
          </a:r>
          <a:endParaRPr lang="es-ES" sz="14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4867207" y="2484896"/>
        <a:ext cx="2211649" cy="8205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2F697-E4F2-6F43-B966-81AA2F199484}">
      <dsp:nvSpPr>
        <dsp:cNvPr id="0" name=""/>
        <dsp:cNvSpPr/>
      </dsp:nvSpPr>
      <dsp:spPr>
        <a:xfrm>
          <a:off x="4719" y="554537"/>
          <a:ext cx="2038243" cy="152150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Bacilos en forma de coma con un flagelo.</a:t>
          </a:r>
          <a:endParaRPr lang="es-ES" sz="18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40370" y="590188"/>
        <a:ext cx="1966941" cy="1485854"/>
      </dsp:txXfrm>
    </dsp:sp>
    <dsp:sp modelId="{AF9E5960-CE65-CE45-B872-C540F6EED503}">
      <dsp:nvSpPr>
        <dsp:cNvPr id="0" name=""/>
        <dsp:cNvSpPr/>
      </dsp:nvSpPr>
      <dsp:spPr>
        <a:xfrm>
          <a:off x="4719" y="2076043"/>
          <a:ext cx="2038243" cy="654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0" rIns="1143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900" b="1" i="0" kern="1200" dirty="0">
              <a:latin typeface="Montserrat" pitchFamily="2" charset="77"/>
            </a:rPr>
            <a:t>Vibrionaceae     </a:t>
          </a:r>
          <a:r>
            <a:rPr lang="es-CO" sz="900" b="1" kern="1200" dirty="0">
              <a:latin typeface="Montserrat" pitchFamily="2" charset="77"/>
            </a:rPr>
            <a:t> </a:t>
          </a:r>
          <a:r>
            <a:rPr lang="es-CO" sz="900" b="1" i="1" kern="1200" dirty="0">
              <a:latin typeface="Montserrat" pitchFamily="2" charset="77"/>
            </a:rPr>
            <a:t>Vibrio</a:t>
          </a:r>
          <a:endParaRPr lang="es-ES" sz="900" kern="1200" dirty="0">
            <a:latin typeface="Montserrat" pitchFamily="2" charset="77"/>
          </a:endParaRPr>
        </a:p>
      </dsp:txBody>
      <dsp:txXfrm>
        <a:off x="4719" y="2076043"/>
        <a:ext cx="1435382" cy="654247"/>
      </dsp:txXfrm>
    </dsp:sp>
    <dsp:sp modelId="{32FFDD17-6642-DB4D-8E8E-09C0689BD15F}">
      <dsp:nvSpPr>
        <dsp:cNvPr id="0" name=""/>
        <dsp:cNvSpPr/>
      </dsp:nvSpPr>
      <dsp:spPr>
        <a:xfrm>
          <a:off x="1497760" y="2179964"/>
          <a:ext cx="713385" cy="713385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8A8FF-0983-7A48-AC53-71BC9102BF96}">
      <dsp:nvSpPr>
        <dsp:cNvPr id="0" name=""/>
        <dsp:cNvSpPr/>
      </dsp:nvSpPr>
      <dsp:spPr>
        <a:xfrm>
          <a:off x="2387882" y="554537"/>
          <a:ext cx="2038243" cy="152150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Espirales cortas o bacilos curvos con un flagelo.</a:t>
          </a:r>
          <a:endParaRPr lang="es-ES" sz="18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2423533" y="590188"/>
        <a:ext cx="1966941" cy="1485854"/>
      </dsp:txXfrm>
    </dsp:sp>
    <dsp:sp modelId="{05CDC32A-27C9-044F-841E-99E1629FD86A}">
      <dsp:nvSpPr>
        <dsp:cNvPr id="0" name=""/>
        <dsp:cNvSpPr/>
      </dsp:nvSpPr>
      <dsp:spPr>
        <a:xfrm>
          <a:off x="2387882" y="2076043"/>
          <a:ext cx="2038243" cy="654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0" rIns="1143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900" b="1" kern="1200" dirty="0">
              <a:latin typeface="Montserrat" pitchFamily="2" charset="77"/>
            </a:rPr>
            <a:t>Campylobacteraceae </a:t>
          </a:r>
          <a:r>
            <a:rPr lang="es-CO" sz="900" b="1" i="1" kern="1200" dirty="0">
              <a:latin typeface="Montserrat" pitchFamily="2" charset="77"/>
            </a:rPr>
            <a:t>Campylobacter </a:t>
          </a:r>
          <a:endParaRPr lang="es-ES" sz="900" kern="1200" dirty="0">
            <a:latin typeface="Montserrat" pitchFamily="2" charset="77"/>
          </a:endParaRPr>
        </a:p>
      </dsp:txBody>
      <dsp:txXfrm>
        <a:off x="2387882" y="2076043"/>
        <a:ext cx="1435382" cy="654247"/>
      </dsp:txXfrm>
    </dsp:sp>
    <dsp:sp modelId="{0B468C01-6E37-9E4D-8062-83BC9076C559}">
      <dsp:nvSpPr>
        <dsp:cNvPr id="0" name=""/>
        <dsp:cNvSpPr/>
      </dsp:nvSpPr>
      <dsp:spPr>
        <a:xfrm>
          <a:off x="3880924" y="2179964"/>
          <a:ext cx="713385" cy="713385"/>
        </a:xfrm>
        <a:prstGeom prst="ellipse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2A0B0-B143-6543-83AF-2C5A906CE19B}">
      <dsp:nvSpPr>
        <dsp:cNvPr id="0" name=""/>
        <dsp:cNvSpPr/>
      </dsp:nvSpPr>
      <dsp:spPr>
        <a:xfrm>
          <a:off x="4771046" y="554537"/>
          <a:ext cx="2038243" cy="152150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800" kern="1200" dirty="0">
              <a:solidFill>
                <a:srgbClr val="152B48"/>
              </a:solidFill>
              <a:latin typeface="Montserrat" pitchFamily="2" charset="77"/>
            </a:rPr>
            <a:t>Espirales y bacilos curvos con varios flagelos.</a:t>
          </a:r>
          <a:endParaRPr lang="es-ES" sz="1800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4806697" y="590188"/>
        <a:ext cx="1966941" cy="1485854"/>
      </dsp:txXfrm>
    </dsp:sp>
    <dsp:sp modelId="{2E71D2FF-157B-E945-A26D-CF7CE018F854}">
      <dsp:nvSpPr>
        <dsp:cNvPr id="0" name=""/>
        <dsp:cNvSpPr/>
      </dsp:nvSpPr>
      <dsp:spPr>
        <a:xfrm>
          <a:off x="4771046" y="2076043"/>
          <a:ext cx="2038243" cy="654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0" rIns="11430" bIns="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900" b="1" kern="1200" dirty="0">
              <a:latin typeface="Montserrat" pitchFamily="2" charset="77"/>
            </a:rPr>
            <a:t>Helicobacteraceae </a:t>
          </a:r>
          <a:r>
            <a:rPr lang="es-CO" sz="900" b="1" i="1" kern="1200" dirty="0">
              <a:latin typeface="Montserrat" pitchFamily="2" charset="77"/>
            </a:rPr>
            <a:t>Helicobacter </a:t>
          </a:r>
          <a:endParaRPr lang="es-ES" sz="900" kern="1200" dirty="0">
            <a:latin typeface="Montserrat" pitchFamily="2" charset="77"/>
          </a:endParaRPr>
        </a:p>
      </dsp:txBody>
      <dsp:txXfrm>
        <a:off x="4771046" y="2076043"/>
        <a:ext cx="1435382" cy="654247"/>
      </dsp:txXfrm>
    </dsp:sp>
    <dsp:sp modelId="{7BEED207-0B54-9E49-9BC6-113835221D25}">
      <dsp:nvSpPr>
        <dsp:cNvPr id="0" name=""/>
        <dsp:cNvSpPr/>
      </dsp:nvSpPr>
      <dsp:spPr>
        <a:xfrm>
          <a:off x="6264087" y="2179964"/>
          <a:ext cx="713385" cy="713385"/>
        </a:xfrm>
        <a:prstGeom prst="ellipse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954B1-FB05-924A-94A7-40473785F2E6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D98D-9F3C-AD47-A4B0-C57DD27BA0C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48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Las bacterias se adhieren a la mucosa intestinal del intestino delgado, secretan la toxina del cóleraAB. Como resultado una hipersecreción de iones de agua y cloruro mientras que inhibe la absorción de iones de sodio.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D98D-9F3C-AD47-A4B0-C57DD27BA0CA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356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9D73-5740-46DB-BFB2-667B32E7EF8A}" type="datetimeFigureOut">
              <a:rPr lang="es-CO" smtClean="0"/>
              <a:pPr/>
              <a:t>28/06/2021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ECABC0-3775-4B34-B6FC-1ADC51E1E35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042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28/06/2021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 ?><Relationships xmlns="http://schemas.openxmlformats.org/package/2006/relationships"><Relationship Id="rId3" Target="../media/image31.jpeg" Type="http://schemas.openxmlformats.org/officeDocument/2006/relationships/image"/><Relationship Id="rId2" Target="../media/image30.jpeg" Type="http://schemas.openxmlformats.org/officeDocument/2006/relationships/image"/><Relationship Id="rId1" Target="../slideLayouts/slideLayout12.xml" Type="http://schemas.openxmlformats.org/officeDocument/2006/relationships/slideLayout"/><Relationship Id="rId4" Target="../media/image32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 ?><Relationships xmlns="http://schemas.openxmlformats.org/package/2006/relationships"><Relationship Id="rId3" Target="../media/image33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3" Target="../media/image35.jpeg" Type="http://schemas.openxmlformats.org/officeDocument/2006/relationships/image"/><Relationship Id="rId2" Target="../media/image34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 ?><Relationships xmlns="http://schemas.openxmlformats.org/package/2006/relationships"><Relationship Id="rId3" Target="../media/image42.jpeg" Type="http://schemas.openxmlformats.org/officeDocument/2006/relationships/image"/><Relationship Id="rId2" Target="../media/image41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28.xml.rels><?xml version="1.0" encoding="UTF-8" standalone="yes" ?><Relationships xmlns="http://schemas.openxmlformats.org/package/2006/relationships"><Relationship Id="rId2" Target="../media/image43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 ?><Relationships xmlns="http://schemas.openxmlformats.org/package/2006/relationships"><Relationship Id="rId2" Target="../media/image52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37.xml.rels><?xml version="1.0" encoding="UTF-8" standalone="yes" ?><Relationships xmlns="http://schemas.openxmlformats.org/package/2006/relationships"><Relationship Id="rId2" Target="../media/image53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38.xml.rels><?xml version="1.0" encoding="UTF-8" standalone="yes" ?><Relationships xmlns="http://schemas.openxmlformats.org/package/2006/relationships"><Relationship Id="rId3" Target="../media/image55.jpeg" Type="http://schemas.openxmlformats.org/officeDocument/2006/relationships/image"/><Relationship Id="rId2" Target="../media/image54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12.xml" Type="http://schemas.openxmlformats.org/officeDocument/2006/relationships/slideLayout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F69C6-A2E0-497C-A4B6-9DEDEF90F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O" sz="8000"/>
              <a:t>BACTERIAS GRAM NEGATIVAS</a:t>
            </a:r>
            <a:endParaRPr lang="es-CO" sz="8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AFEE4-8772-4BD3-9073-1FD4D6A7F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475039"/>
            <a:ext cx="6629400" cy="1655762"/>
          </a:xfrm>
        </p:spPr>
        <p:txBody>
          <a:bodyPr>
            <a:normAutofit/>
          </a:bodyPr>
          <a:lstStyle/>
          <a:p>
            <a:r>
              <a:rPr lang="es-CO" sz="2800" b="1" dirty="0"/>
              <a:t>Catalina Martínez Jaramillo</a:t>
            </a:r>
          </a:p>
        </p:txBody>
      </p:sp>
    </p:spTree>
    <p:extLst>
      <p:ext uri="{BB962C8B-B14F-4D97-AF65-F5344CB8AC3E}">
        <p14:creationId xmlns:p14="http://schemas.microsoft.com/office/powerpoint/2010/main" val="59704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871CB542-258D-D946-8BEC-D27506756AC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2014" y="1000125"/>
            <a:ext cx="7689986" cy="5591006"/>
          </a:xfrm>
        </p:spPr>
      </p:pic>
    </p:spTree>
    <p:extLst>
      <p:ext uri="{BB962C8B-B14F-4D97-AF65-F5344CB8AC3E}">
        <p14:creationId xmlns:p14="http://schemas.microsoft.com/office/powerpoint/2010/main" val="4273546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033D5-F921-9748-A106-1A085A467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71200" cy="1258677"/>
          </a:xfrm>
        </p:spPr>
        <p:txBody>
          <a:bodyPr>
            <a:noAutofit/>
          </a:bodyPr>
          <a:lstStyle/>
          <a:p>
            <a:r>
              <a:rPr lang="es-CO" sz="3600" dirty="0"/>
              <a:t>Phylum </a:t>
            </a:r>
            <a:r>
              <a:rPr lang="es-CO" sz="3600" i="1" dirty="0"/>
              <a:t>Spirochaetes</a:t>
            </a:r>
            <a:r>
              <a:rPr lang="es-CO" sz="3600" dirty="0"/>
              <a:t>: bacterias con morfología en sacacorchos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60683D-4C51-504F-BFE8-5C5F937E94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17588" y="1258677"/>
            <a:ext cx="10871200" cy="3665863"/>
          </a:xfrm>
        </p:spPr>
        <p:txBody>
          <a:bodyPr/>
          <a:lstStyle/>
          <a:p>
            <a:pPr algn="just"/>
            <a:r>
              <a:rPr lang="es-CO" dirty="0"/>
              <a:t>Del griego s</a:t>
            </a:r>
            <a:r>
              <a:rPr lang="es-CO" i="1" dirty="0"/>
              <a:t>pira </a:t>
            </a:r>
            <a:r>
              <a:rPr lang="es-CO" dirty="0"/>
              <a:t>espiral. Delgadas, largas (de 0,1 a 3,0 m por 5µ a 250 µm), forma helicoidal flexible.</a:t>
            </a:r>
          </a:p>
          <a:p>
            <a:pPr algn="just"/>
            <a:r>
              <a:rPr lang="es-CO" dirty="0"/>
              <a:t>Poseen dos a más de cien flagelos, llamados fibrillas axiales o flagelos periplásmicos.</a:t>
            </a:r>
          </a:p>
          <a:p>
            <a:pPr algn="just"/>
            <a:r>
              <a:rPr lang="es-CO" dirty="0"/>
              <a:t>Contiene tres familias y 13 géneros. </a:t>
            </a:r>
          </a:p>
          <a:p>
            <a:pPr algn="just"/>
            <a:r>
              <a:rPr lang="es-CO" dirty="0"/>
              <a:t>La mayoría son saprobios de vida libre o comensales de animales.</a:t>
            </a:r>
          </a:p>
          <a:p>
            <a:pPr algn="just"/>
            <a:r>
              <a:rPr lang="es-CO" dirty="0"/>
              <a:t>Patógenos principales, tres géneros: </a:t>
            </a:r>
            <a:r>
              <a:rPr lang="es-CO" i="1" dirty="0"/>
              <a:t>Treponema, Leptospira y Borrelia.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6CE50DB-9A5F-2F45-B6A5-AE31CE005A0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287" y="3838131"/>
            <a:ext cx="3758501" cy="295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490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10102-D069-504B-ACF7-60FD4235C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401" y="114300"/>
            <a:ext cx="10871200" cy="990600"/>
          </a:xfrm>
        </p:spPr>
        <p:txBody>
          <a:bodyPr>
            <a:normAutofit/>
          </a:bodyPr>
          <a:lstStyle/>
          <a:p>
            <a:r>
              <a:rPr lang="es-CO" i="1" dirty="0"/>
              <a:t>Treponema pallidum y</a:t>
            </a:r>
            <a:r>
              <a:rPr lang="es-CO" dirty="0"/>
              <a:t> sífilis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D543C3-3306-AD4F-96A6-642A57037C6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0403" y="1104900"/>
            <a:ext cx="10871200" cy="3511062"/>
          </a:xfrm>
        </p:spPr>
        <p:txBody>
          <a:bodyPr>
            <a:normAutofit/>
          </a:bodyPr>
          <a:lstStyle/>
          <a:p>
            <a:pPr algn="just"/>
            <a:r>
              <a:rPr lang="es-CO" b="1" dirty="0"/>
              <a:t>Morfología : </a:t>
            </a:r>
            <a:r>
              <a:rPr lang="es-CO" dirty="0"/>
              <a:t>espirales, delgadas (0,2 μm de ancho y 5 a 15 μm de largo). Móviles y giran de manera constante alrededor de su endoflagelado:</a:t>
            </a:r>
          </a:p>
          <a:p>
            <a:pPr lvl="1" algn="just">
              <a:buFont typeface="Wingdings" pitchFamily="2" charset="2"/>
              <a:buChar char="§"/>
            </a:pPr>
            <a:r>
              <a:rPr lang="es-CO" sz="1800" dirty="0"/>
              <a:t>Inmunofluorescencia o campo oscuro. </a:t>
            </a:r>
          </a:p>
          <a:p>
            <a:pPr algn="just"/>
            <a:r>
              <a:rPr lang="es-CO" b="1" dirty="0"/>
              <a:t>Cultivo: no</a:t>
            </a:r>
            <a:r>
              <a:rPr lang="es-CO" dirty="0"/>
              <a:t> se ha cultivado.</a:t>
            </a:r>
          </a:p>
          <a:p>
            <a:pPr algn="just"/>
            <a:r>
              <a:rPr lang="es-CO" b="1" dirty="0"/>
              <a:t>Reacciones a agentes físicos y químicos: </a:t>
            </a:r>
            <a:r>
              <a:rPr lang="es-CO" dirty="0"/>
              <a:t>el secado, la temperatura a 42 ° C. La penicilina.</a:t>
            </a:r>
          </a:p>
          <a:p>
            <a:pPr algn="just"/>
            <a:r>
              <a:rPr lang="es-CO" b="1" dirty="0"/>
              <a:t>Genoma: </a:t>
            </a:r>
            <a:r>
              <a:rPr lang="es-CO" dirty="0"/>
              <a:t>cromosoma circular de 1.138.000 pb. Pocos genes involucrados en la producción de energía y síntesis de nutrientes.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38AF1E4-97B5-3248-B5BB-BFD3A82148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6471" y="4159805"/>
            <a:ext cx="3454400" cy="23495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4E91538-1CF9-EA47-9BA9-88823C00A6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2867" y="4121705"/>
            <a:ext cx="34163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14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10102-D069-504B-ACF7-60FD4235C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170623"/>
            <a:ext cx="10871200" cy="990600"/>
          </a:xfrm>
        </p:spPr>
        <p:txBody>
          <a:bodyPr>
            <a:normAutofit/>
          </a:bodyPr>
          <a:lstStyle/>
          <a:p>
            <a:r>
              <a:rPr lang="es-CO" i="1" dirty="0"/>
              <a:t>Treponema pallidum y</a:t>
            </a:r>
            <a:r>
              <a:rPr lang="es-CO" dirty="0"/>
              <a:t> sífilis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D543C3-3306-AD4F-96A6-642A57037C6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99155" y="1485586"/>
            <a:ext cx="11232112" cy="11437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s-CO" b="1" dirty="0"/>
              <a:t>Sífilis: </a:t>
            </a:r>
            <a:r>
              <a:rPr lang="es-CO" dirty="0"/>
              <a:t>transmisión sexual. Riesgo de infección es del 12% al 30%. De madre a feto. Transfunsión.</a:t>
            </a:r>
          </a:p>
          <a:p>
            <a:pPr>
              <a:lnSpc>
                <a:spcPct val="120000"/>
              </a:lnSpc>
            </a:pPr>
            <a:r>
              <a:rPr lang="es-CO" dirty="0"/>
              <a:t>Etapas distintas, separadas por períodos de latencia: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74475587-6CA8-3E4B-805F-F77412B8FD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4988137"/>
              </p:ext>
            </p:extLst>
          </p:nvPr>
        </p:nvGraphicFramePr>
        <p:xfrm>
          <a:off x="4851016" y="2134312"/>
          <a:ext cx="7080251" cy="4266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8967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AF155-43D2-484F-AE5C-B0A9568F5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71200" cy="990600"/>
          </a:xfrm>
        </p:spPr>
        <p:txBody>
          <a:bodyPr/>
          <a:lstStyle/>
          <a:p>
            <a:r>
              <a:rPr lang="es-CO" i="1" dirty="0"/>
              <a:t>Leptospira</a:t>
            </a:r>
            <a:r>
              <a:rPr lang="es-CO" dirty="0"/>
              <a:t> y leptospirosis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EB35BC-A3BF-D041-AFA9-E8B2FC8ED2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11595" y="837090"/>
            <a:ext cx="10584560" cy="4495800"/>
          </a:xfrm>
        </p:spPr>
        <p:txBody>
          <a:bodyPr>
            <a:normAutofit/>
          </a:bodyPr>
          <a:lstStyle/>
          <a:p>
            <a:r>
              <a:rPr lang="es-CO" dirty="0"/>
              <a:t>Dos especies en el género: </a:t>
            </a:r>
          </a:p>
          <a:p>
            <a:pPr lvl="1">
              <a:buFont typeface="Wingdings" pitchFamily="2" charset="2"/>
              <a:buChar char="§"/>
            </a:pPr>
            <a:r>
              <a:rPr lang="es-CO" sz="1800" i="1" dirty="0"/>
              <a:t>Leptospira interrogans: </a:t>
            </a:r>
            <a:r>
              <a:rPr lang="es-CO" sz="1800" dirty="0"/>
              <a:t>leptospirosis en humanos y animales </a:t>
            </a:r>
          </a:p>
          <a:p>
            <a:pPr lvl="1">
              <a:buFont typeface="Wingdings" pitchFamily="2" charset="2"/>
              <a:buChar char="§"/>
            </a:pPr>
            <a:r>
              <a:rPr lang="es-CO" sz="1800" i="1" dirty="0"/>
              <a:t>L. biflexa:</a:t>
            </a:r>
            <a:r>
              <a:rPr lang="es-CO" sz="1800" dirty="0"/>
              <a:t> un saprobio de vida libre.</a:t>
            </a:r>
          </a:p>
          <a:p>
            <a:r>
              <a:rPr lang="es-CO" i="1" dirty="0"/>
              <a:t>Leptospira interrogans, </a:t>
            </a:r>
            <a:r>
              <a:rPr lang="es-CO" dirty="0"/>
              <a:t>cerca de 200 serotipos.</a:t>
            </a:r>
          </a:p>
          <a:p>
            <a:r>
              <a:rPr lang="es-CO" b="1" dirty="0"/>
              <a:t>Morfología: </a:t>
            </a:r>
            <a:r>
              <a:rPr lang="es-CO" dirty="0"/>
              <a:t>espiroquetas flexibles, delgadas y enroscadas (5 a 15 μm), móviles.</a:t>
            </a:r>
          </a:p>
          <a:p>
            <a:r>
              <a:rPr lang="es-CO" dirty="0"/>
              <a:t>Campo oscuro: cadena de cocos diminutos. </a:t>
            </a:r>
          </a:p>
          <a:p>
            <a:r>
              <a:rPr lang="es-CO" b="1" dirty="0"/>
              <a:t>Cultivo</a:t>
            </a:r>
            <a:r>
              <a:rPr lang="es-CO" dirty="0"/>
              <a:t>: aerobio, 28-30 °C en medio semisólido en tubos de ensayo con agar al 0,1% y 5-fluorouracilo.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89A9401-5C36-0C43-B78B-F0288C3C849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0270" y="3773010"/>
            <a:ext cx="5325885" cy="299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02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AF155-43D2-484F-AE5C-B0A9568F5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0"/>
            <a:ext cx="10871200" cy="990600"/>
          </a:xfrm>
        </p:spPr>
        <p:txBody>
          <a:bodyPr/>
          <a:lstStyle/>
          <a:p>
            <a:r>
              <a:rPr lang="es-CO" i="1" dirty="0"/>
              <a:t>Leptospira</a:t>
            </a:r>
            <a:r>
              <a:rPr lang="es-CO" dirty="0"/>
              <a:t> y leptospirosis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EB35BC-A3BF-D041-AFA9-E8B2FC8ED2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74700" y="990600"/>
            <a:ext cx="10998899" cy="3745735"/>
          </a:xfrm>
        </p:spPr>
        <p:txBody>
          <a:bodyPr>
            <a:normAutofit/>
          </a:bodyPr>
          <a:lstStyle/>
          <a:p>
            <a:pPr algn="just"/>
            <a:r>
              <a:rPr lang="es-CO" sz="1800" dirty="0"/>
              <a:t>Zoonosis: animales salvajes como roedores, zorrillos, mapaches, zorros o animales domésticos como caballos, perros, ganado y cerdos. </a:t>
            </a:r>
          </a:p>
          <a:p>
            <a:pPr algn="just"/>
            <a:r>
              <a:rPr lang="es-CO" sz="1800" dirty="0"/>
              <a:t>Se transmite por la orina de un animal infectado.</a:t>
            </a:r>
          </a:p>
          <a:p>
            <a:pPr algn="just"/>
            <a:r>
              <a:rPr lang="es-CO" sz="1800" dirty="0"/>
              <a:t>Ocurre por contacto de abrasiones de la piel o mucosas con orina animal. No está asociado con mordeduras, inhalación o contacto humano.</a:t>
            </a:r>
          </a:p>
          <a:p>
            <a:pPr algn="just"/>
            <a:r>
              <a:rPr lang="es-CO" sz="1800" dirty="0"/>
              <a:t>Largo plazo: discapacidad, y muerte por daño renal y hepático pricipalmente en ancianos.</a:t>
            </a:r>
          </a:p>
          <a:p>
            <a:pPr algn="just"/>
            <a:r>
              <a:rPr lang="es-CO" sz="1800" dirty="0"/>
              <a:t>Tto: antes del quinto día de la enfermedad, penicilina o doxiciclina.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A4271C4-0325-414C-A23A-189A57BA339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7037" y="3143472"/>
            <a:ext cx="2976562" cy="356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249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25A6F-6728-E547-8BED-0B2A748EF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193255"/>
            <a:ext cx="10871200" cy="990600"/>
          </a:xfrm>
        </p:spPr>
        <p:txBody>
          <a:bodyPr>
            <a:normAutofit/>
          </a:bodyPr>
          <a:lstStyle/>
          <a:p>
            <a:r>
              <a:rPr lang="es-CO" i="1" dirty="0"/>
              <a:t>Borrelia </a:t>
            </a:r>
            <a:r>
              <a:rPr lang="es-CO" dirty="0"/>
              <a:t>y enfermedad de Lyme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3A951C-E8A7-A947-84CB-BE54233BBB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03448" y="1073858"/>
            <a:ext cx="6383164" cy="381505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b="1" dirty="0"/>
              <a:t>Morfología</a:t>
            </a:r>
            <a:r>
              <a:rPr lang="es-CO" sz="1800" dirty="0"/>
              <a:t>: </a:t>
            </a:r>
            <a:r>
              <a:rPr lang="es-CO" sz="1800" i="1" dirty="0"/>
              <a:t>B. burgdorferi </a:t>
            </a:r>
            <a:r>
              <a:rPr lang="es-CO" sz="1800" dirty="0"/>
              <a:t>espiral (0,3 a 30 μm), móviles, se tiñe fácilmente con tintes ácidos y de anilina.</a:t>
            </a:r>
          </a:p>
          <a:p>
            <a:pPr algn="just">
              <a:lnSpc>
                <a:spcPct val="100000"/>
              </a:lnSpc>
            </a:pPr>
            <a:r>
              <a:rPr lang="es-CO" sz="1800" b="1" dirty="0"/>
              <a:t>Cultivo</a:t>
            </a:r>
            <a:r>
              <a:rPr lang="es-CO" sz="1800" dirty="0"/>
              <a:t>: </a:t>
            </a:r>
            <a:r>
              <a:rPr lang="es-CO" sz="1800" i="1" dirty="0"/>
              <a:t>B. burgdorferi </a:t>
            </a:r>
            <a:r>
              <a:rPr lang="es-CO" sz="1800" dirty="0"/>
              <a:t>crece en medio de Barbour-Stoenner-Kelly (BSK II) con rifampicina, fosforomicina y anfotericina B. Se ha aislado en lesiones cutáneas y garrapatas.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Se transmite a los humanos por la picadura de una garrapata.</a:t>
            </a:r>
          </a:p>
          <a:p>
            <a:pPr algn="just">
              <a:lnSpc>
                <a:spcPct val="100000"/>
              </a:lnSpc>
            </a:pPr>
            <a:endParaRPr lang="es-CO" sz="1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97C968D-27F0-794B-81D0-7388919AA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0463" y="1347575"/>
            <a:ext cx="4341932" cy="226171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6440EA8-DCDB-C844-B682-B3D41C5EF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7082" y="3739586"/>
            <a:ext cx="4395731" cy="29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60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25A6F-6728-E547-8BED-0B2A748EF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89" y="191841"/>
            <a:ext cx="10871200" cy="990600"/>
          </a:xfrm>
        </p:spPr>
        <p:txBody>
          <a:bodyPr>
            <a:normAutofit/>
          </a:bodyPr>
          <a:lstStyle/>
          <a:p>
            <a:r>
              <a:rPr lang="es-CO" i="1" dirty="0"/>
              <a:t>Borrelia </a:t>
            </a:r>
            <a:r>
              <a:rPr lang="es-CO" dirty="0"/>
              <a:t>y enfermedad de Lyme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828AFF4-E1B5-194E-B9FA-42AF39C0641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1687" y="2640069"/>
            <a:ext cx="6096000" cy="4026090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3A951C-E8A7-A947-84CB-BE54233BBB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9352" y="1181100"/>
            <a:ext cx="7798499" cy="4495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/>
              <a:t>Ciudad de Lyme, Connecticut, casos en niños.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Tres especies de </a:t>
            </a:r>
            <a:r>
              <a:rPr lang="es-CO" sz="1800" i="1" dirty="0"/>
              <a:t>Borrelia</a:t>
            </a:r>
            <a:r>
              <a:rPr lang="es-CO" sz="1800" dirty="0"/>
              <a:t> se han asociado con la enfermedad de Lyme: </a:t>
            </a:r>
            <a:r>
              <a:rPr lang="es-CO" sz="1800" i="1" dirty="0"/>
              <a:t>Borrelia burgdorferi</a:t>
            </a:r>
            <a:r>
              <a:rPr lang="es-CO" sz="1800" dirty="0"/>
              <a:t>, </a:t>
            </a:r>
            <a:r>
              <a:rPr lang="es-CO" sz="1800" i="1" dirty="0"/>
              <a:t>Borrelia afzelii </a:t>
            </a:r>
            <a:r>
              <a:rPr lang="es-CO" sz="1800" dirty="0"/>
              <a:t>y </a:t>
            </a:r>
            <a:r>
              <a:rPr lang="es-CO" sz="1800" i="1" dirty="0"/>
              <a:t>Borrelia garinii</a:t>
            </a:r>
            <a:r>
              <a:rPr lang="es-CO" sz="1800" dirty="0"/>
              <a:t>. 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Las tres en Europa, solo </a:t>
            </a:r>
            <a:r>
              <a:rPr lang="es-CO" sz="1800" i="1" dirty="0"/>
              <a:t>B. burgdorferi </a:t>
            </a:r>
            <a:r>
              <a:rPr lang="es-CO" sz="1800" dirty="0"/>
              <a:t>en América del Norte. 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Manifestaciones tempranas: lesión cutánea característica, síntomas similares a gripe.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Manifestaciones tardías: artralgia y artritis.</a:t>
            </a:r>
          </a:p>
        </p:txBody>
      </p:sp>
    </p:spTree>
    <p:extLst>
      <p:ext uri="{BB962C8B-B14F-4D97-AF65-F5344CB8AC3E}">
        <p14:creationId xmlns:p14="http://schemas.microsoft.com/office/powerpoint/2010/main" val="2695334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695E85-0011-ED45-993F-9E4823F25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401" y="151352"/>
            <a:ext cx="11484673" cy="990600"/>
          </a:xfrm>
        </p:spPr>
        <p:txBody>
          <a:bodyPr>
            <a:noAutofit/>
          </a:bodyPr>
          <a:lstStyle/>
          <a:p>
            <a:r>
              <a:rPr lang="es-CO" dirty="0"/>
              <a:t>Bacterias gramnegativas curviformes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4E70B5-3A21-4542-88CF-EF5C24EC8EC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91338" y="1141952"/>
            <a:ext cx="10871200" cy="4599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dirty="0"/>
              <a:t>Tres grupos de bacterias curviformes están representados por las siguientes familias, géneros: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A3AB0F39-0EDB-AA4F-9FD6-198CC7C4A3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8696349"/>
              </p:ext>
            </p:extLst>
          </p:nvPr>
        </p:nvGraphicFramePr>
        <p:xfrm>
          <a:off x="4914114" y="1371929"/>
          <a:ext cx="6982192" cy="344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7C3D3E35-0DCE-214B-A480-4AED9C7AC6A1}"/>
              </a:ext>
            </a:extLst>
          </p:cNvPr>
          <p:cNvSpPr/>
          <p:nvPr/>
        </p:nvSpPr>
        <p:spPr>
          <a:xfrm>
            <a:off x="5047882" y="4968996"/>
            <a:ext cx="6982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anose="02000505000000020004" pitchFamily="2" charset="0"/>
              </a:rPr>
              <a:t>Poseen adaptaciones para sobrevivir en el ambiente a menudo inhóspito del intestino.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anose="02000505000000020004" pitchFamily="2" charset="0"/>
              </a:rPr>
              <a:t>Se mueven dentro de la capa mucosa y evitan ser arrastrados por la motilidad intestinal. </a:t>
            </a:r>
          </a:p>
        </p:txBody>
      </p:sp>
    </p:spTree>
    <p:extLst>
      <p:ext uri="{BB962C8B-B14F-4D97-AF65-F5344CB8AC3E}">
        <p14:creationId xmlns:p14="http://schemas.microsoft.com/office/powerpoint/2010/main" val="3129699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0B902-EA3A-FC49-8AEA-79C29AC80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89" y="71437"/>
            <a:ext cx="10871200" cy="990600"/>
          </a:xfrm>
        </p:spPr>
        <p:txBody>
          <a:bodyPr>
            <a:normAutofit/>
          </a:bodyPr>
          <a:lstStyle/>
          <a:p>
            <a:r>
              <a:rPr lang="es-CO" i="1" dirty="0"/>
              <a:t>Vibrio cholerae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727D69-E64F-B945-98A5-8ADBC418EAB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433914"/>
            <a:ext cx="11151015" cy="196721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Los vibriones son comunes en aguas marinas y estuarios.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Bacilos forma de coma, curvas, anaeróbicas facultativas; catalasa y oxidasa positivas, móviles por medio de flagelos polares. </a:t>
            </a:r>
          </a:p>
          <a:p>
            <a:pPr algn="just">
              <a:lnSpc>
                <a:spcPct val="100000"/>
              </a:lnSpc>
            </a:pPr>
            <a:r>
              <a:rPr lang="es-CO" b="1" dirty="0"/>
              <a:t>Cultivo</a:t>
            </a:r>
            <a:r>
              <a:rPr lang="es-CO" dirty="0"/>
              <a:t>: produce colonias convexas, lisas y redondas. Agar sangre y agar MacConkey; agares selectivos: agar sacarosa sales biliares tiosulfato y citrato (TCBS).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93D25AD-F237-E741-9813-C963AB4F350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6456" y="312457"/>
            <a:ext cx="1490469" cy="149916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53C58B1-7292-1F44-839A-ADE8BDF386B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0230" y="269276"/>
            <a:ext cx="1717649" cy="158552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8DFF26-CED0-8548-BEEC-DCCBFEB9B0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518" y="3284623"/>
            <a:ext cx="6099877" cy="345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54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050" y="193675"/>
            <a:ext cx="10871200" cy="990600"/>
          </a:xfrm>
        </p:spPr>
        <p:txBody>
          <a:bodyPr/>
          <a:lstStyle/>
          <a:p>
            <a:r>
              <a:rPr lang="es-CO" dirty="0"/>
              <a:t>Coloración de </a:t>
            </a:r>
            <a:r>
              <a:rPr lang="es-CO" dirty="0" err="1"/>
              <a:t>Gram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76674" y="1184275"/>
            <a:ext cx="11021725" cy="149999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s-CO" dirty="0"/>
              <a:t>La pared de las G+ consta de sólo una capa de 10 a 80 </a:t>
            </a:r>
            <a:r>
              <a:rPr lang="es-CO" dirty="0" err="1"/>
              <a:t>nm</a:t>
            </a:r>
            <a:r>
              <a:rPr lang="es-CO" dirty="0"/>
              <a:t> de espesor de </a:t>
            </a:r>
            <a:r>
              <a:rPr lang="es-CO" dirty="0" err="1"/>
              <a:t>peptidoglicano</a:t>
            </a:r>
            <a:r>
              <a:rPr lang="es-CO" dirty="0"/>
              <a:t>. </a:t>
            </a:r>
          </a:p>
          <a:p>
            <a:pPr algn="just">
              <a:lnSpc>
                <a:spcPct val="120000"/>
              </a:lnSpc>
            </a:pPr>
            <a:r>
              <a:rPr lang="es-CO" dirty="0"/>
              <a:t>La pared de las G- consta de una capa de 2 a 3 </a:t>
            </a:r>
            <a:r>
              <a:rPr lang="es-CO" dirty="0" err="1"/>
              <a:t>nm</a:t>
            </a:r>
            <a:r>
              <a:rPr lang="es-CO" dirty="0"/>
              <a:t> de espesor de </a:t>
            </a:r>
            <a:r>
              <a:rPr lang="es-CO" dirty="0" err="1"/>
              <a:t>peptidoglicano</a:t>
            </a:r>
            <a:r>
              <a:rPr lang="es-CO" dirty="0"/>
              <a:t>, el </a:t>
            </a:r>
            <a:r>
              <a:rPr lang="es-CO" dirty="0" err="1"/>
              <a:t>periplasma</a:t>
            </a:r>
            <a:r>
              <a:rPr lang="es-CO" dirty="0"/>
              <a:t> y una membrana externa de 7 a 8 </a:t>
            </a:r>
            <a:r>
              <a:rPr lang="es-CO" dirty="0" err="1"/>
              <a:t>nm</a:t>
            </a:r>
            <a:r>
              <a:rPr lang="es-CO" dirty="0"/>
              <a:t> de espesor con lipoproteínas y </a:t>
            </a:r>
            <a:r>
              <a:rPr lang="es-CO" dirty="0" err="1"/>
              <a:t>lipopolisacáridos</a:t>
            </a:r>
            <a:r>
              <a:rPr lang="es-CO" dirty="0"/>
              <a:t> de estructura similar a la membrana celular.</a:t>
            </a:r>
          </a:p>
        </p:txBody>
      </p:sp>
      <p:pic>
        <p:nvPicPr>
          <p:cNvPr id="4" name="3 Imagen" descr="ch12f4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39071" y="3914775"/>
            <a:ext cx="3296932" cy="225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h12f4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9745" y="3914775"/>
            <a:ext cx="3722255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3755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75D89-C326-FF4B-90AC-5B7A4E0E8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402" y="0"/>
            <a:ext cx="10871200" cy="990600"/>
          </a:xfrm>
        </p:spPr>
        <p:txBody>
          <a:bodyPr/>
          <a:lstStyle/>
          <a:p>
            <a:r>
              <a:rPr lang="es-CO" dirty="0"/>
              <a:t>Cólera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810F8C-53E4-214B-8701-84BD903B621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45450" y="892408"/>
            <a:ext cx="11128951" cy="33703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/>
              <a:t>Enfermedad diarreica aguda. La infección leve en la mayoría de los adultos sanos.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Diarrea acuosa abundante (10 a 15 L) "agua de arroz", vómitos y calambres en las piernas. Deshidratación, y al shock y muerte en cuestión de horas. 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7 pandemias en Asia, Oriente Medio y África. 2010, Haití: 717.203 casos y 9.000 muertes.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Los serogrupos O1 y O139 (encapsulados) han causado epidemias.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Alimentos o agua contaminados con materia fecal. Período de incubación de 3 a 72 horas. 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El tratamiento: rehidratación con suero, doxiciclina o tetraciclina.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3E6D84A-3839-4647-A0AF-A6315F817A7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7314" y="4262793"/>
            <a:ext cx="6492748" cy="241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00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D0FF5-8496-064A-8F8C-E5DA4D14D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168850"/>
            <a:ext cx="10871200" cy="990600"/>
          </a:xfrm>
        </p:spPr>
        <p:txBody>
          <a:bodyPr/>
          <a:lstStyle/>
          <a:p>
            <a:r>
              <a:rPr lang="es-CO" i="1" dirty="0"/>
              <a:t>Campylobacter </a:t>
            </a:r>
            <a:r>
              <a:rPr lang="en" i="1" dirty="0" err="1"/>
              <a:t>jejuni</a:t>
            </a:r>
            <a:endParaRPr lang="es-CO" i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7D9419-C150-1342-B20C-2B03D2A8C9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4026" y="1341181"/>
            <a:ext cx="10871200" cy="348761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Aparecen en parejas en forma de S o alas de gaviota. Flagelo polar motilidad giratoria activa. Microaerofílico, oxidasa positivo y no fermentador. </a:t>
            </a:r>
          </a:p>
          <a:p>
            <a:pPr algn="just">
              <a:lnSpc>
                <a:spcPct val="100000"/>
              </a:lnSpc>
            </a:pPr>
            <a:r>
              <a:rPr lang="es-CO" i="1" dirty="0"/>
              <a:t>C. jejuni </a:t>
            </a:r>
            <a:r>
              <a:rPr lang="es-CO" dirty="0"/>
              <a:t>causa más comun de gastroenteritis.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Medios de cultivo especiales, en condiciones de oxígeno reducido.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Tto: rehidratación, terapia de equilibrio electrolítico. En pacientes graves eritromicina o azitromicina.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6C6F688-07F0-2F48-B600-2945A892EF3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08236" y="4475143"/>
            <a:ext cx="2509836" cy="218598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D5097D9-257F-6545-8FD4-83C93B1ACE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72713" y="4437729"/>
            <a:ext cx="4247500" cy="215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23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D0FF5-8496-064A-8F8C-E5DA4D14D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i="1" dirty="0"/>
              <a:t>Campylobacter </a:t>
            </a:r>
            <a:r>
              <a:rPr lang="en" i="1" dirty="0" err="1"/>
              <a:t>jejuni</a:t>
            </a:r>
            <a:endParaRPr lang="es-CO" i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7D9419-C150-1342-B20C-2B03D2A8C9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31189" y="1090613"/>
            <a:ext cx="10556875" cy="255381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s-CO" sz="1800" i="1" dirty="0"/>
              <a:t>C. jejuni </a:t>
            </a:r>
            <a:r>
              <a:rPr lang="es-CO" sz="1800" dirty="0"/>
              <a:t> viaja a la mucosa del intestino delgado (íleon) cerca de su unión con el colon. </a:t>
            </a:r>
          </a:p>
          <a:p>
            <a:pPr algn="just">
              <a:lnSpc>
                <a:spcPct val="120000"/>
              </a:lnSpc>
            </a:pPr>
            <a:r>
              <a:rPr lang="es-CO" sz="1800" dirty="0"/>
              <a:t>Invaden el epitelio y producen una inflamación (aparición de glóbulos rojos y blancos en las heces). </a:t>
            </a:r>
          </a:p>
          <a:p>
            <a:pPr algn="just">
              <a:lnSpc>
                <a:spcPct val="120000"/>
              </a:lnSpc>
            </a:pPr>
            <a:r>
              <a:rPr lang="es-CO" sz="1800" dirty="0"/>
              <a:t>Penetra la pared intestinal. Después de un período de incubación de 1 a 7 días, dolor de cabeza, fiebre, dolor abdominal y diarrea con sangre o agua. </a:t>
            </a:r>
          </a:p>
          <a:p>
            <a:pPr algn="just">
              <a:lnSpc>
                <a:spcPct val="120000"/>
              </a:lnSpc>
            </a:pPr>
            <a:r>
              <a:rPr lang="es-CO" sz="1800" dirty="0"/>
              <a:t>En ocasiones, invade el torrente sanguíneo, y se desarrolla un cuadro clínico de fiebre entérica.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D8CA632-BB22-EC47-98FD-B45B2438F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7648" y="3773010"/>
            <a:ext cx="5582327" cy="300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208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852B8-E194-0845-B83D-CA886E9E9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82" y="199292"/>
            <a:ext cx="11632311" cy="990600"/>
          </a:xfrm>
        </p:spPr>
        <p:txBody>
          <a:bodyPr>
            <a:noAutofit/>
          </a:bodyPr>
          <a:lstStyle/>
          <a:p>
            <a:r>
              <a:rPr lang="es-CO" i="1" dirty="0"/>
              <a:t>Helicobacter pylori</a:t>
            </a:r>
            <a:r>
              <a:rPr lang="es-CO" dirty="0"/>
              <a:t>: patógeno gástrico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058343-1409-1747-B6E3-791497126A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3" y="1134208"/>
            <a:ext cx="11156061" cy="423789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/>
              <a:t>Microaerófilo y oxidativo, tiene múltiples flagelos polares.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Inflamación del revestimiento del estómago (gastritis), el 90% de las úlceras de estómago y duodenales y de cáncer.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Se transmite de persona a persona por vía oral-oral u oral-fecal. También por moscas.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Se aísla principalmente por biopsia.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Tratamiento: la gastritis y las úlceras con cimetidina o ranitidina. 2 a 4 semanas de claritromicina.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C97CC88-E455-8F4A-A297-06D0AC4C9E5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3615470"/>
            <a:ext cx="5660571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12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852B8-E194-0845-B83D-CA886E9E9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49" y="157797"/>
            <a:ext cx="12512675" cy="990600"/>
          </a:xfrm>
        </p:spPr>
        <p:txBody>
          <a:bodyPr>
            <a:noAutofit/>
          </a:bodyPr>
          <a:lstStyle/>
          <a:p>
            <a:r>
              <a:rPr lang="es-CO" i="1" dirty="0"/>
              <a:t>Helicobacter pylori</a:t>
            </a:r>
            <a:r>
              <a:rPr lang="es-CO" dirty="0"/>
              <a:t>: patógeno gástrico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058343-1409-1747-B6E3-791497126A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60400" y="998304"/>
            <a:ext cx="7054850" cy="32062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/>
              <a:t>Perfora el moco más externo.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Se adhiere a las células y se atrinchera. 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Produce ureasa (urea en amonio y bicarbonato).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El S.I reconoce, ataca y dañan el epitelio.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Estas lesiones provocan úlceras, cáncer.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Receptor específico es el mismo que la sangre tipo O, personas con este tipo de sangre, tienen 1,5 a 2 veces mayor de úlceras.</a:t>
            </a:r>
          </a:p>
          <a:p>
            <a:pPr>
              <a:lnSpc>
                <a:spcPct val="100000"/>
              </a:lnSpc>
            </a:pPr>
            <a:endParaRPr lang="es-CO" sz="1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4B5F9A4-0850-D648-A685-7CD54414BF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07413" y="2808949"/>
            <a:ext cx="5041380" cy="386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736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58512-D32D-B441-8386-74F1C9098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957" y="206064"/>
            <a:ext cx="10871200" cy="990600"/>
          </a:xfrm>
        </p:spPr>
        <p:txBody>
          <a:bodyPr>
            <a:normAutofit/>
          </a:bodyPr>
          <a:lstStyle/>
          <a:p>
            <a:r>
              <a:rPr lang="es-CO" dirty="0"/>
              <a:t>Cocobacilos aeróbicos: </a:t>
            </a:r>
            <a:r>
              <a:rPr lang="es-CO" i="1" dirty="0"/>
              <a:t>Brucella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F303B7-1795-C742-90B9-6D3D770709A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35169" y="1196664"/>
            <a:ext cx="11299668" cy="3323492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Cocobacilos gram-negativos (1,2 μm). Parásitos obligados, inmóviles y no esporulados.</a:t>
            </a:r>
          </a:p>
          <a:p>
            <a:pPr algn="just"/>
            <a:r>
              <a:rPr lang="es-CO" dirty="0"/>
              <a:t>Entra  por piel dañada o las mucosas del tracto digestivo, la conjuntiva y el tracto respiratorio. </a:t>
            </a:r>
          </a:p>
          <a:p>
            <a:pPr algn="just"/>
            <a:r>
              <a:rPr lang="es-CO" dirty="0"/>
              <a:t>Brucelosis, fiebre ondulante, fiebre de Malta ó enfermedad de Bang.</a:t>
            </a:r>
          </a:p>
          <a:p>
            <a:pPr algn="just"/>
            <a:r>
              <a:rPr lang="es-CO" i="1" dirty="0"/>
              <a:t>B. abortus </a:t>
            </a:r>
            <a:r>
              <a:rPr lang="es-CO" dirty="0"/>
              <a:t>(de bovinos) </a:t>
            </a:r>
            <a:r>
              <a:rPr lang="es-CO" i="1" dirty="0"/>
              <a:t>y B. suis</a:t>
            </a:r>
            <a:r>
              <a:rPr lang="es-CO" dirty="0"/>
              <a:t> (de cerdos).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611AD29-A78E-F246-992C-AA4A7352C33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5003" y="2953053"/>
            <a:ext cx="5621569" cy="369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391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58512-D32D-B441-8386-74F1C9098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84992"/>
            <a:ext cx="10871200" cy="990600"/>
          </a:xfrm>
        </p:spPr>
        <p:txBody>
          <a:bodyPr/>
          <a:lstStyle/>
          <a:p>
            <a:r>
              <a:rPr lang="es-CO" dirty="0"/>
              <a:t>Cocobacilos aeróbicos: </a:t>
            </a:r>
            <a:r>
              <a:rPr lang="es-CO" i="1" dirty="0"/>
              <a:t>Brucella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F303B7-1795-C742-90B9-6D3D770709A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3" y="1075592"/>
            <a:ext cx="11164277" cy="382758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/>
              <a:t>Mundial, Europa, África, India y América Latina. Contacto en mataderos, manipulación de ganado, comercio veterinario. Sangre, orina, placentas, consumo de leche cruda y queso.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Fiebre fluctuante, escalofríos, sudoración, dolor de cabeza, dolor y debilidad muscular y pérdida de peso. 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Tto: doxiciclina y estreptomicina por 6 semanas.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El dx es por la historia del paciente, pruebas serológicas, hemocultivo, PCR</a:t>
            </a:r>
          </a:p>
          <a:p>
            <a:pPr algn="just">
              <a:lnSpc>
                <a:spcPct val="100000"/>
              </a:lnSpc>
            </a:pPr>
            <a:endParaRPr lang="es-CO" sz="18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8839C5A-4C04-7146-BC93-A3878FB4DA4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8547" y="3281554"/>
            <a:ext cx="3676590" cy="341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88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13BDC-89EE-3343-BA79-9D04EC33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139" y="279039"/>
            <a:ext cx="10871200" cy="990600"/>
          </a:xfrm>
        </p:spPr>
        <p:txBody>
          <a:bodyPr>
            <a:noAutofit/>
          </a:bodyPr>
          <a:lstStyle/>
          <a:p>
            <a:r>
              <a:rPr lang="es-CO" dirty="0"/>
              <a:t>Cocobacilos aeróbicos: F</a:t>
            </a:r>
            <a:r>
              <a:rPr lang="es-CO" i="1" dirty="0"/>
              <a:t>rancisella tularensis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60D0B7-324E-4948-A2DA-763A0DD501C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8049" y="1415897"/>
            <a:ext cx="5740940" cy="217687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Cocobacilo gramnegativo, reservorio de animales (USA)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Siete especies en el género, la más importante </a:t>
            </a:r>
            <a:r>
              <a:rPr lang="es-CO" i="1" dirty="0"/>
              <a:t>F. tularensis, </a:t>
            </a:r>
            <a:r>
              <a:rPr lang="es-CO" dirty="0"/>
              <a:t>enfermedad tularemia (Tulare - California)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Fiebre del conejo, cazadores los despellejan.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04380E8-3B18-B84D-AED3-8A60B0846D1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4899" y="1031831"/>
            <a:ext cx="5364702" cy="297898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642E769-8A7E-164B-89D6-E56250E43E6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8468" y="1031831"/>
            <a:ext cx="3297564" cy="3483052"/>
          </a:xfrm>
          <a:prstGeom prst="rect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1B146FCA-4813-F740-8D68-27DB3DC59602}"/>
              </a:ext>
            </a:extLst>
          </p:cNvPr>
          <p:cNvSpPr txBox="1">
            <a:spLocks/>
          </p:cNvSpPr>
          <p:nvPr/>
        </p:nvSpPr>
        <p:spPr>
          <a:xfrm>
            <a:off x="4943475" y="4710387"/>
            <a:ext cx="7096126" cy="1463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s-CO" dirty="0"/>
              <a:t>Período de incubación de 2 a 10 días, lesión ulcerativa primaria en el sitio de la infección, los ganglios linfáticos inflamados y fiebre alta.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Dx: PCR.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Tto: estreptomicina, tetraciclina, 10 a 21 días. </a:t>
            </a:r>
          </a:p>
        </p:txBody>
      </p:sp>
    </p:spTree>
    <p:extLst>
      <p:ext uri="{BB962C8B-B14F-4D97-AF65-F5344CB8AC3E}">
        <p14:creationId xmlns:p14="http://schemas.microsoft.com/office/powerpoint/2010/main" val="292953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24E41-E428-2741-B667-D307EE185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dirty="0"/>
              <a:t>Cocobacilos aeróbicos: </a:t>
            </a:r>
            <a:r>
              <a:rPr lang="es-CO" sz="3600" i="1" dirty="0" err="1"/>
              <a:t>Bordetella</a:t>
            </a:r>
            <a:r>
              <a:rPr lang="es-CO" sz="3600" i="1" dirty="0"/>
              <a:t> </a:t>
            </a:r>
            <a:r>
              <a:rPr lang="es-CO" sz="3600" i="1" dirty="0" err="1"/>
              <a:t>pertussis</a:t>
            </a:r>
            <a:endParaRPr lang="es-CO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C2CD95-A1D0-8E4C-AA41-E806722C5B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98294" y="1328737"/>
            <a:ext cx="10689770" cy="458958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/>
              <a:t>Varias especies. </a:t>
            </a:r>
            <a:r>
              <a:rPr lang="es-CO" sz="1800" i="1" dirty="0"/>
              <a:t>Bordetella</a:t>
            </a:r>
            <a:r>
              <a:rPr lang="es-CO" sz="1800" dirty="0"/>
              <a:t>. </a:t>
            </a:r>
            <a:r>
              <a:rPr lang="es-CO" sz="1800" i="1" dirty="0"/>
              <a:t>B. pertussis </a:t>
            </a:r>
            <a:r>
              <a:rPr lang="es-CO" sz="1800" dirty="0"/>
              <a:t>causa tos ferina (pertussis latín </a:t>
            </a:r>
            <a:r>
              <a:rPr lang="es-CO" sz="1800" i="1" dirty="0"/>
              <a:t>per</a:t>
            </a:r>
            <a:r>
              <a:rPr lang="es-CO" sz="1800" dirty="0"/>
              <a:t> (intensivo), </a:t>
            </a:r>
            <a:r>
              <a:rPr lang="es-CO" sz="1800" i="1" dirty="0"/>
              <a:t>tussis</a:t>
            </a:r>
            <a:r>
              <a:rPr lang="es-CO" sz="1800" dirty="0"/>
              <a:t>, (tos)).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Cocobacilos gramnegativos. Encapsulado, inmóvil. Oxidasa positiva, pero ureasa, nitrato reductasa y citrato negativa.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Hábitat: seres humanos, primates superiores.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La vacuna cinco dosis con un refuerzo adicional administrado a adolescentes y adultos.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Tto: una semana de azitromicina o claritromicina.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6BC5C84-3223-0540-9132-60BC8C623F8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7787" y="3598775"/>
            <a:ext cx="4080277" cy="305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501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24E41-E428-2741-B667-D307EE18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864" y="360456"/>
            <a:ext cx="10871200" cy="990600"/>
          </a:xfrm>
        </p:spPr>
        <p:txBody>
          <a:bodyPr>
            <a:noAutofit/>
          </a:bodyPr>
          <a:lstStyle/>
          <a:p>
            <a:r>
              <a:rPr lang="es-CO" sz="3600" dirty="0"/>
              <a:t>Cocobacilos aeróbicos: </a:t>
            </a:r>
            <a:r>
              <a:rPr lang="es-CO" sz="3600" i="1" dirty="0"/>
              <a:t>Bordetella pertussis</a:t>
            </a:r>
            <a:endParaRPr lang="es-CO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C2CD95-A1D0-8E4C-AA41-E806722C5B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481148"/>
            <a:ext cx="10871200" cy="229186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La transmisión por inhalación de gotitas liberadas por una persona infectada. Tos ferina 3 fases.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La vacuna cinco dosis con un refuerzo adicional administrado a adolescentes y adultos.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Tto: una semana de azitromicina o claritromicina.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725C93B-C9F1-ED4F-861B-A6D147A1D11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07569" y="3429000"/>
            <a:ext cx="6380495" cy="331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36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1114" y="243288"/>
            <a:ext cx="10871200" cy="990600"/>
          </a:xfrm>
        </p:spPr>
        <p:txBody>
          <a:bodyPr/>
          <a:lstStyle/>
          <a:p>
            <a:r>
              <a:rPr lang="es-CO" dirty="0"/>
              <a:t>Coloración de </a:t>
            </a:r>
            <a:r>
              <a:rPr lang="es-CO" dirty="0" err="1"/>
              <a:t>Gram</a:t>
            </a:r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D0CFADF-EA9E-BB42-BA66-1762517F8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5624" y="1300363"/>
            <a:ext cx="7441843" cy="41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975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83E73A-272F-4449-BEFD-84FA50494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98" y="200028"/>
            <a:ext cx="11669713" cy="990600"/>
          </a:xfrm>
        </p:spPr>
        <p:txBody>
          <a:bodyPr>
            <a:noAutofit/>
          </a:bodyPr>
          <a:lstStyle/>
          <a:p>
            <a:r>
              <a:rPr lang="es-CO" sz="3200" dirty="0"/>
              <a:t>Cocobacilos aeróbicos: </a:t>
            </a:r>
            <a:r>
              <a:rPr lang="es-CO" sz="3200" i="1" dirty="0"/>
              <a:t>Haemophilus influenzae </a:t>
            </a:r>
            <a:endParaRPr lang="es-CO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EA5971-BEA1-FC4F-8EDF-25A7EAF09FA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9048" y="1312074"/>
            <a:ext cx="11170451" cy="4003431"/>
          </a:xfrm>
        </p:spPr>
        <p:txBody>
          <a:bodyPr>
            <a:normAutofit/>
          </a:bodyPr>
          <a:lstStyle/>
          <a:p>
            <a:pPr algn="just"/>
            <a:r>
              <a:rPr lang="es-CO" sz="1800" i="1" dirty="0"/>
              <a:t>Haemophilus (</a:t>
            </a:r>
            <a:r>
              <a:rPr lang="es-CO" sz="1800" dirty="0"/>
              <a:t>amante de la sangre</a:t>
            </a:r>
            <a:r>
              <a:rPr lang="es-CO" sz="1800" i="1" dirty="0"/>
              <a:t>) </a:t>
            </a:r>
            <a:r>
              <a:rPr lang="es-CO" sz="1800" dirty="0"/>
              <a:t>pleomórficas; requieren medio enriquecido con sangre o sus derivados, para su aislamiento. </a:t>
            </a:r>
          </a:p>
          <a:p>
            <a:pPr algn="just"/>
            <a:r>
              <a:rPr lang="es-CO" sz="1800" i="1" dirty="0"/>
              <a:t>H. influenzae: </a:t>
            </a:r>
            <a:r>
              <a:rPr lang="es-CO" sz="1800" dirty="0"/>
              <a:t>membranas mucosas del tracto respiratorio superior. Meningitis en niños no vacunados.</a:t>
            </a:r>
          </a:p>
          <a:p>
            <a:pPr algn="just"/>
            <a:r>
              <a:rPr lang="es-CO" sz="1800" dirty="0"/>
              <a:t>Cocobacilos pares o en cadenas cortas (muestras). Cultivos 6-8 h en medio rico, cocobacilares pequeñas. Posteriormente bacilos y pleomórficos.</a:t>
            </a:r>
          </a:p>
          <a:p>
            <a:pPr algn="just"/>
            <a:r>
              <a:rPr lang="es-CO" sz="1800" dirty="0"/>
              <a:t>No toxina, no encapsulado. Microbiota respiratoria normal. </a:t>
            </a:r>
          </a:p>
          <a:p>
            <a:pPr algn="just"/>
            <a:r>
              <a:rPr lang="es-CO" sz="1800" dirty="0"/>
              <a:t>La cápsula antifagocítica. Tipo b 90%.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387A2F3-03FC-F749-B3E1-2FD3F1670C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3950" y="2932217"/>
            <a:ext cx="2916936" cy="379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873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338BC43-023A-304F-ACFD-0CC5B385CBE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4541" y="3429000"/>
            <a:ext cx="5697664" cy="338752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BC2C649-FA58-6441-AF3A-2473EF451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005" y="150936"/>
            <a:ext cx="10871200" cy="990600"/>
          </a:xfrm>
        </p:spPr>
        <p:txBody>
          <a:bodyPr>
            <a:noAutofit/>
          </a:bodyPr>
          <a:lstStyle/>
          <a:p>
            <a:r>
              <a:rPr lang="es-CO" dirty="0"/>
              <a:t>Bacilos no entéricos: </a:t>
            </a:r>
            <a:r>
              <a:rPr lang="es-CO" i="1" dirty="0"/>
              <a:t>Pseudomonas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CA23E6-3F26-5B45-B2DD-89DE0633B6C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9795" y="1127248"/>
            <a:ext cx="11053118" cy="2667000"/>
          </a:xfrm>
        </p:spPr>
        <p:txBody>
          <a:bodyPr>
            <a:normAutofit/>
          </a:bodyPr>
          <a:lstStyle/>
          <a:p>
            <a:pPr algn="just"/>
            <a:r>
              <a:rPr lang="es-CO" dirty="0"/>
              <a:t>Miembros de la familia Pseudomonadaceae, bacterias de vida libre suelo, el agua, plantas animales. </a:t>
            </a:r>
          </a:p>
          <a:p>
            <a:pPr algn="just"/>
            <a:r>
              <a:rPr lang="es-CO" dirty="0"/>
              <a:t>Pequeños, un flagelo polar, producen oxidasa y catalasa, no fermentan carbohidratos. </a:t>
            </a:r>
          </a:p>
          <a:p>
            <a:pPr algn="just"/>
            <a:r>
              <a:rPr lang="es-CO" dirty="0"/>
              <a:t>Muchas especies producen pigmentos verdes, marrones, rojos o amarillos.</a:t>
            </a:r>
          </a:p>
        </p:txBody>
      </p:sp>
    </p:spTree>
    <p:extLst>
      <p:ext uri="{BB962C8B-B14F-4D97-AF65-F5344CB8AC3E}">
        <p14:creationId xmlns:p14="http://schemas.microsoft.com/office/powerpoint/2010/main" val="8032007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22A06-31FA-7C4E-AA34-AEA9E614B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Bacilos no entéricos: </a:t>
            </a:r>
            <a:r>
              <a:rPr lang="es-CO" i="1" dirty="0"/>
              <a:t>Pseudomonas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63CDAD-CE6E-EB4F-A973-CA7D15AD4DE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95734" y="1181100"/>
            <a:ext cx="11096266" cy="4495800"/>
          </a:xfrm>
        </p:spPr>
        <p:txBody>
          <a:bodyPr>
            <a:normAutofit/>
          </a:bodyPr>
          <a:lstStyle/>
          <a:p>
            <a:r>
              <a:rPr lang="es-CO" i="1" dirty="0"/>
              <a:t>P. aeruginosa </a:t>
            </a:r>
            <a:r>
              <a:rPr lang="es-CO" dirty="0"/>
              <a:t>ppal</a:t>
            </a:r>
            <a:r>
              <a:rPr lang="es-CO" i="1" dirty="0"/>
              <a:t> </a:t>
            </a:r>
            <a:r>
              <a:rPr lang="es-CO" dirty="0"/>
              <a:t>patógeno. Ambientes húmedos y hospitales. Infecta varios sitios del cuerpo.</a:t>
            </a:r>
          </a:p>
          <a:p>
            <a:r>
              <a:rPr lang="es-CO" dirty="0"/>
              <a:t>Oportunista (Neutropenia, quimioterapia y quemaduras).</a:t>
            </a:r>
          </a:p>
          <a:p>
            <a:r>
              <a:rPr lang="es-CO" dirty="0"/>
              <a:t>Factores de virulencia: exotoxinas, una capa mucosa resistente a la fagocitosis y varias enzimas que degradan los tejidos del huésped.</a:t>
            </a:r>
          </a:p>
          <a:p>
            <a:r>
              <a:rPr lang="es-CO" dirty="0"/>
              <a:t>Multiresistente.</a:t>
            </a:r>
          </a:p>
          <a:p>
            <a:r>
              <a:rPr lang="es-CO" dirty="0"/>
              <a:t>Tto: cefalosporinas de tercera y cuarta generación.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08E2ACA-587F-A046-9E5D-3E2563DDBEE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5275" y="3032439"/>
            <a:ext cx="4276725" cy="334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0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26931-9168-1C41-A549-AE6ED39E0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Bacilos no entéricos: </a:t>
            </a:r>
            <a:r>
              <a:rPr lang="es-CO" i="1" dirty="0"/>
              <a:t>Legionella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8F49CC-DF19-8448-8028-02DE6A8F601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7364" y="1347788"/>
            <a:ext cx="11184636" cy="278423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En 1976: el brote neumonía 200, miembros de la Legión Americana. Mató a 29, rejillas de ventilación del aire acondicionado 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Aeróbico, móviles. Solo pueden cultivarse en medios especiales y cultivos celulares. </a:t>
            </a:r>
          </a:p>
          <a:p>
            <a:pPr algn="just">
              <a:lnSpc>
                <a:spcPct val="100000"/>
              </a:lnSpc>
            </a:pPr>
            <a:r>
              <a:rPr lang="es-CO" i="1" dirty="0"/>
              <a:t>L. pneumophila </a:t>
            </a:r>
            <a:r>
              <a:rPr lang="es-CO" dirty="0"/>
              <a:t>(amante de los pulmones).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Es mundial y prevalente en hombres mayores de 50 años.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958291C-702C-494B-A6B8-F4BF6E1225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01385" y="3429000"/>
            <a:ext cx="4786679" cy="336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7853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26931-9168-1C41-A549-AE6ED39E0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826" y="173826"/>
            <a:ext cx="10871200" cy="990600"/>
          </a:xfrm>
        </p:spPr>
        <p:txBody>
          <a:bodyPr>
            <a:normAutofit/>
          </a:bodyPr>
          <a:lstStyle/>
          <a:p>
            <a:r>
              <a:rPr lang="es-CO" dirty="0"/>
              <a:t>Bacilos no entéricos: </a:t>
            </a:r>
            <a:r>
              <a:rPr lang="es-CO" i="1" dirty="0"/>
              <a:t>Legionella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8F49CC-DF19-8448-8028-02DE6A8F601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3" y="1087804"/>
            <a:ext cx="11375137" cy="3733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dirty="0"/>
              <a:t>Es mundial y prevalente en hombres mayores de 50 años. </a:t>
            </a:r>
          </a:p>
          <a:p>
            <a:pPr>
              <a:lnSpc>
                <a:spcPct val="100000"/>
              </a:lnSpc>
            </a:pPr>
            <a:r>
              <a:rPr lang="es-CO" dirty="0"/>
              <a:t>La enfermedad del legionario y Fiebre de Pontiac. Ambos síntomas similares.</a:t>
            </a:r>
          </a:p>
          <a:p>
            <a:pPr>
              <a:lnSpc>
                <a:spcPct val="100000"/>
              </a:lnSpc>
            </a:pPr>
            <a:r>
              <a:rPr lang="es-CO" dirty="0"/>
              <a:t>La enfermedad del legionario es la más grave: deterioro de la respiración y función de los órganos. Letalidad del 3% al 30%. </a:t>
            </a:r>
          </a:p>
          <a:p>
            <a:pPr>
              <a:lnSpc>
                <a:spcPct val="100000"/>
              </a:lnSpc>
            </a:pPr>
            <a:r>
              <a:rPr lang="es-CO" dirty="0"/>
              <a:t>Dx: sintomatología y la historia del paciente. Tinción con anticuerpos fluorescentes, cultivo y PCR. </a:t>
            </a:r>
          </a:p>
          <a:p>
            <a:pPr>
              <a:lnSpc>
                <a:spcPct val="100000"/>
              </a:lnSpc>
            </a:pPr>
            <a:r>
              <a:rPr lang="es-CO" dirty="0"/>
              <a:t>Tto: levofloxacina o azitromicina.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EFE3919-1835-564B-947C-CE3F7A172A0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2348" y="3217791"/>
            <a:ext cx="3538686" cy="355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1674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0D0CB9-7306-C64D-89CE-D174C00C0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124" y="229022"/>
            <a:ext cx="10871200" cy="990600"/>
          </a:xfrm>
        </p:spPr>
        <p:txBody>
          <a:bodyPr>
            <a:noAutofit/>
          </a:bodyPr>
          <a:lstStyle/>
          <a:p>
            <a:r>
              <a:rPr lang="es-CO" dirty="0"/>
              <a:t>Bacterias patógenas de morfología y biología únicas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AEC0D9-2582-3D4E-8CC4-F48D4217B17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5738" y="1412629"/>
            <a:ext cx="6080539" cy="24677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s-CO" dirty="0"/>
              <a:t>Las bacterias patógenas que exhiben morfología, fisiología y comportamiento atípicos incluyen: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800" dirty="0"/>
              <a:t>Rickettsias y clamidias, que son cocobacilos gramnegativos, parásitos obligados.</a:t>
            </a:r>
          </a:p>
          <a:p>
            <a:pPr>
              <a:lnSpc>
                <a:spcPct val="110000"/>
              </a:lnSpc>
            </a:pPr>
            <a:r>
              <a:rPr lang="es-CO" dirty="0"/>
              <a:t>No están estrechamente relacionados, pero se incluyen juntos debido a su morfología y patogenicidad similares.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643231C-B70B-214C-B2DB-A674E6248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6278" y="3880337"/>
            <a:ext cx="4513046" cy="284284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0913C26-DEAE-254A-8643-50FD63AC21B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6278" y="797309"/>
            <a:ext cx="4513046" cy="301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6219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AB692-5E17-1549-858A-4C462E6C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576" y="9522"/>
            <a:ext cx="10871200" cy="990600"/>
          </a:xfrm>
        </p:spPr>
        <p:txBody>
          <a:bodyPr/>
          <a:lstStyle/>
          <a:p>
            <a:r>
              <a:rPr lang="es-CO" dirty="0"/>
              <a:t>Rickettsias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D8ECEE-D299-5A47-AB20-5F02188893F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0817" y="877396"/>
            <a:ext cx="11028851" cy="46657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/>
              <a:t>Principalmente el género </a:t>
            </a:r>
            <a:r>
              <a:rPr lang="es-CO" sz="1800" i="1" dirty="0"/>
              <a:t>Rickettsia</a:t>
            </a:r>
            <a:r>
              <a:rPr lang="es-CO" sz="1800" dirty="0"/>
              <a:t>. Otros miembros incluyen </a:t>
            </a:r>
            <a:r>
              <a:rPr lang="es-CO" sz="1800" i="1" dirty="0"/>
              <a:t>Ehrlichia</a:t>
            </a:r>
            <a:r>
              <a:rPr lang="es-CO" sz="1800" dirty="0"/>
              <a:t>, </a:t>
            </a:r>
            <a:r>
              <a:rPr lang="es-CO" sz="1800" i="1" dirty="0"/>
              <a:t>Anaplasma</a:t>
            </a:r>
            <a:r>
              <a:rPr lang="es-CO" sz="1800" dirty="0"/>
              <a:t> y </a:t>
            </a:r>
            <a:r>
              <a:rPr lang="es-CO" sz="1800" i="1" dirty="0"/>
              <a:t>Orientia</a:t>
            </a:r>
            <a:r>
              <a:rPr lang="es-CO" sz="1800" dirty="0"/>
              <a:t>. Se conocen comúnmente como </a:t>
            </a:r>
            <a:r>
              <a:rPr lang="es-CO" sz="1800" i="1" dirty="0"/>
              <a:t>rickettsias</a:t>
            </a:r>
            <a:r>
              <a:rPr lang="es-CO" sz="1800" dirty="0"/>
              <a:t> las enfermedades rickettsiosis.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Pasan parte de su ciclo de vida en artrópodos, vectores. 8 géneros de garrapatas, 2 pulgas y 1 piojo.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Enfermedades emergentes más importantes. 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Se encuentran entre las más pequeñas (0,3 -0,8 μm) pleomórficos inmóviles.</a:t>
            </a:r>
          </a:p>
          <a:p>
            <a:pPr marL="0" indent="0">
              <a:lnSpc>
                <a:spcPct val="100000"/>
              </a:lnSpc>
              <a:buNone/>
            </a:pPr>
            <a:endParaRPr lang="es-CO" sz="1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8B5E38C-7368-6A49-9D84-7EE6D460BF7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1986" y="3210289"/>
            <a:ext cx="7197682" cy="353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558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44CCD-3A5F-C74A-9A0C-F06F435FE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228600"/>
            <a:ext cx="10871200" cy="990600"/>
          </a:xfrm>
        </p:spPr>
        <p:txBody>
          <a:bodyPr>
            <a:normAutofit/>
          </a:bodyPr>
          <a:lstStyle/>
          <a:p>
            <a:r>
              <a:rPr lang="es-CO" i="1" dirty="0"/>
              <a:t>Rickettsia rickettsii </a:t>
            </a:r>
            <a:endParaRPr lang="es-CO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2D67A73-55B1-124C-9D95-22E2BCA9059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5823" y="1939253"/>
            <a:ext cx="7466177" cy="4690147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893C6987-C077-794D-A963-0429C9AB277A}"/>
              </a:ext>
            </a:extLst>
          </p:cNvPr>
          <p:cNvSpPr/>
          <p:nvPr/>
        </p:nvSpPr>
        <p:spPr>
          <a:xfrm>
            <a:off x="979221" y="1219200"/>
            <a:ext cx="557874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anose="02000505000000020004" pitchFamily="2" charset="0"/>
              </a:rPr>
              <a:t>Fiebre maculosa de las 	montañas rocosas.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anose="02000505000000020004" pitchFamily="2" charset="0"/>
              </a:rPr>
              <a:t>Muerte: 10% no tratados; menos del 1% de los tratados.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anose="02000505000000020004" pitchFamily="2" charset="0"/>
              </a:rPr>
              <a:t>Tto: doxiciclina.</a:t>
            </a:r>
          </a:p>
        </p:txBody>
      </p:sp>
    </p:spTree>
    <p:extLst>
      <p:ext uri="{BB962C8B-B14F-4D97-AF65-F5344CB8AC3E}">
        <p14:creationId xmlns:p14="http://schemas.microsoft.com/office/powerpoint/2010/main" val="38513941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16DB1-7B9E-8B4B-A363-D846510A7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114" y="73805"/>
            <a:ext cx="10871200" cy="990600"/>
          </a:xfrm>
        </p:spPr>
        <p:txBody>
          <a:bodyPr/>
          <a:lstStyle/>
          <a:p>
            <a:r>
              <a:rPr lang="es-CO" i="1" dirty="0"/>
              <a:t>Chlamydia trachomatis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F5CEEF-1710-514D-A80D-2A5A97666D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45585" y="903466"/>
            <a:ext cx="7869936" cy="44958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/>
              <a:t>Bacilos pleomórficos, muy pequeños, intracelular obligado.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A menudo se transmite sin síntomas. Invade principalmente células epiteliales y linfáticas </a:t>
            </a:r>
            <a:r>
              <a:rPr lang="es-CO" sz="1800" dirty="0">
                <a:sym typeface="Wingdings" pitchFamily="2" charset="2"/>
              </a:rPr>
              <a:t> </a:t>
            </a:r>
            <a:r>
              <a:rPr lang="es-CO" sz="1800" dirty="0"/>
              <a:t>inhibir la fusión de fagolisosomas, lo que permite sobrevivir y multiplicarse dentro de los fagosomas.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Clamidiosis, uretritis no gonocócica, enfermedad inflamatoria pélvica y linfogranuloma venéreo. También provoca infecciones oculares tracoma ocular y conjuntivitis de inclusión.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Tto: doxiciclina o azitromicina.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1501AAE-AA6F-D64B-9396-DFA87EE3CBC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63013" y="3429000"/>
            <a:ext cx="3528987" cy="3429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F48F03B4-5BE1-404B-9146-1C0FFBDCF2BF}"/>
              </a:ext>
            </a:extLst>
          </p:cNvPr>
          <p:cNvSpPr/>
          <p:nvPr/>
        </p:nvSpPr>
        <p:spPr>
          <a:xfrm>
            <a:off x="5201373" y="6096000"/>
            <a:ext cx="3903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" sz="1600" dirty="0">
                <a:solidFill>
                  <a:srgbClr val="152B48"/>
                </a:solidFill>
                <a:latin typeface="Montserrat" panose="02000505000000020004" pitchFamily="2" charset="0"/>
              </a:rPr>
              <a:t>Elementary body (EB), reticulate body (RB).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4C4A77C-9AF3-C14D-B831-53FC5CBC67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05157" y="0"/>
            <a:ext cx="2686793" cy="178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3F55F02-6DFC-9543-89EB-5A822395299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3926" y="703094"/>
            <a:ext cx="7522346" cy="5057738"/>
          </a:xfrm>
        </p:spPr>
      </p:pic>
    </p:spTree>
    <p:extLst>
      <p:ext uri="{BB962C8B-B14F-4D97-AF65-F5344CB8AC3E}">
        <p14:creationId xmlns:p14="http://schemas.microsoft.com/office/powerpoint/2010/main" val="265667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1CA39-D996-A54E-A4F5-C61328402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387" y="0"/>
            <a:ext cx="10871200" cy="990600"/>
          </a:xfrm>
        </p:spPr>
        <p:txBody>
          <a:bodyPr>
            <a:normAutofit/>
          </a:bodyPr>
          <a:lstStyle/>
          <a:p>
            <a:r>
              <a:rPr lang="es-CO" dirty="0"/>
              <a:t>Family Neisseriaceae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D738AE-9426-FB42-B26B-82D24022CB9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60428" y="935594"/>
            <a:ext cx="10871201" cy="44958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CO" dirty="0"/>
              <a:t>Son residentes membranas mucosas de animales de sangre caliente.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La mayoría son comensales inocuos, dos son patógenos humanos.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Los géneros son: Neisseria, Branhamella y Moraxella. Neisseria tiene el mayor significado clínico.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Una característica distintiva es su morfología celular. Cocos en granos café, cápsulas en los patógenos y fimbrias.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Aeróbicas o microaerofílicas, y tienen una forma oxidativa de metabolismo. Producen catalasa y la enzima citocromo oxidasa.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B863E7F-9E6F-4E45-8D17-5A88658B4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32080" y="396875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7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A84C6-B1F4-5849-B978-483AF4347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249" y="-28575"/>
            <a:ext cx="11784013" cy="990600"/>
          </a:xfrm>
        </p:spPr>
        <p:txBody>
          <a:bodyPr>
            <a:noAutofit/>
          </a:bodyPr>
          <a:lstStyle/>
          <a:p>
            <a:r>
              <a:rPr lang="es-CO" i="1" dirty="0"/>
              <a:t>Neisseria gonorrhoeae </a:t>
            </a:r>
            <a:r>
              <a:rPr lang="es-CO" dirty="0"/>
              <a:t>(gonococcus)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CEB546-A614-394A-AF33-F920BB04416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45871" y="913406"/>
            <a:ext cx="7647564" cy="350098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/>
              <a:t>Morfología: diplococos aplanados, muy raramente móvil, no forma esporas.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Identificado por visualización en neutrófilos, parásito obligado.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Presente en exudados uretrales, vaginales, cervicales u oculares.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Las pruebas bioquímicas y de ADN se pueden utilizar para confirmar la identificación.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Factores de virulencia: fimbrias, moléculas de la superficie, proteasa que escinde la IgA.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4E18CC-B6A0-C644-B423-F82ACD69767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2348" y="3677123"/>
            <a:ext cx="4543179" cy="318087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8245FA9-0F45-D544-924C-2438C923F7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81574" y="1350145"/>
            <a:ext cx="2299777" cy="219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74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1A7D308-9536-5A4D-A4B2-E5E8A28663E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2839" y="3347939"/>
            <a:ext cx="2737884" cy="342900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9DA84C6-B1F4-5849-B978-483AF4347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365" y="-43789"/>
            <a:ext cx="11774609" cy="990600"/>
          </a:xfrm>
        </p:spPr>
        <p:txBody>
          <a:bodyPr>
            <a:noAutofit/>
          </a:bodyPr>
          <a:lstStyle/>
          <a:p>
            <a:r>
              <a:rPr lang="es-CO" i="1" dirty="0"/>
              <a:t>Neisseria gonorrhoeae </a:t>
            </a:r>
            <a:r>
              <a:rPr lang="es-CO" dirty="0"/>
              <a:t>(gonococcus)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CEB546-A614-394A-AF33-F920BB04416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81707" y="856639"/>
            <a:ext cx="5314293" cy="4495800"/>
          </a:xfrm>
        </p:spPr>
        <p:txBody>
          <a:bodyPr>
            <a:normAutofit/>
          </a:bodyPr>
          <a:lstStyle/>
          <a:p>
            <a:r>
              <a:rPr lang="es-CO" sz="1800" dirty="0"/>
              <a:t>Gonorrea genital:</a:t>
            </a:r>
          </a:p>
          <a:p>
            <a:pPr lvl="1">
              <a:buFont typeface="Wingdings" pitchFamily="2" charset="2"/>
              <a:buChar char="§"/>
            </a:pPr>
            <a:r>
              <a:rPr lang="es-CO" sz="1600" dirty="0"/>
              <a:t>Hombres: uretritis y dolor al orinar, secreción purulenta.</a:t>
            </a:r>
          </a:p>
          <a:p>
            <a:pPr lvl="1">
              <a:buFont typeface="Wingdings" pitchFamily="2" charset="2"/>
              <a:buChar char="§"/>
            </a:pPr>
            <a:r>
              <a:rPr lang="es-CO" sz="1600" dirty="0"/>
              <a:t>Mujeres: enfermedad inflamatoria pélvica, embarazo ectópico. </a:t>
            </a:r>
          </a:p>
          <a:p>
            <a:r>
              <a:rPr lang="es-CO" sz="1800" dirty="0"/>
              <a:t>La acumulación de tejido cicatricial en los conductos espermáticos o en las trompas de Falopio puede causar esterilidad. </a:t>
            </a:r>
          </a:p>
          <a:p>
            <a:r>
              <a:rPr lang="es-CO" sz="1800" dirty="0"/>
              <a:t>Los bebés nacidos de portadores ceguera.</a:t>
            </a:r>
          </a:p>
          <a:p>
            <a:r>
              <a:rPr lang="es-CO" sz="1800" dirty="0"/>
              <a:t>Tto: ceftriaxona y azitromicina.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C973153-6F77-0B4A-B42E-5AD96141EDB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486" y="3773009"/>
            <a:ext cx="3686513" cy="244022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9D7BADF-A5AE-884C-9E42-742F4AC1625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3966" y="1119981"/>
            <a:ext cx="2052451" cy="198455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57BF3B4-00FE-7342-BC3E-0180AD3D21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2868" y="1119981"/>
            <a:ext cx="3439258" cy="198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5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75ADBCE-BA84-7849-8F69-6EB71839514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46598" y="3554659"/>
            <a:ext cx="2529476" cy="3084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A147FFE-91D5-F840-8C95-CC5A8587F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89" y="49160"/>
            <a:ext cx="11827574" cy="990600"/>
          </a:xfrm>
        </p:spPr>
        <p:txBody>
          <a:bodyPr>
            <a:noAutofit/>
          </a:bodyPr>
          <a:lstStyle/>
          <a:p>
            <a:r>
              <a:rPr lang="es-CO" i="1" dirty="0"/>
              <a:t>Neisseria meningitidis:</a:t>
            </a:r>
            <a:r>
              <a:rPr lang="es-CO" dirty="0"/>
              <a:t> meningococo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978FA7-281C-6841-88DC-0F32214CCA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68489" y="980922"/>
            <a:ext cx="10871199" cy="49412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/>
              <a:t>Sangre, líquido cefalorraquídeo.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Oxidasa +, fermenta maltosa y no fermenta sacarosa o lactosa  ≠ </a:t>
            </a:r>
            <a:r>
              <a:rPr lang="es-CO" sz="1800" i="1" dirty="0"/>
              <a:t>N. meningitidis.</a:t>
            </a:r>
          </a:p>
          <a:p>
            <a:pPr>
              <a:lnSpc>
                <a:spcPct val="100000"/>
              </a:lnSpc>
            </a:pPr>
            <a:r>
              <a:rPr lang="es-CO" sz="1800" i="1" dirty="0"/>
              <a:t>H.s.s </a:t>
            </a:r>
            <a:r>
              <a:rPr lang="es-CO" sz="1800" dirty="0"/>
              <a:t>reservorio 3% - 30% de adultos en nasofaringe.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Factores de virulencia: capside y fimbrias: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/>
              <a:t>La meningococemia: petequias, equimosis por hemorragia subcutánea, coagulación intravascular generalizada, necrosis tisular extremidades, insuficiencia cardíaca y muerte.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/>
              <a:t>Meningitis: inflamación de las meninges, mortalidad 15%. deterioro cognitivo 10%, sordera 20% </a:t>
            </a:r>
          </a:p>
          <a:p>
            <a:pPr>
              <a:lnSpc>
                <a:spcPct val="100000"/>
              </a:lnSpc>
            </a:pPr>
            <a:r>
              <a:rPr lang="es-CO" sz="1800" dirty="0"/>
              <a:t>La vacunación brinda protección contra la infección por N. meningitidis.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FC484EC-17E0-734B-A9AA-6A2375BA7B1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8454" y="4820954"/>
            <a:ext cx="3785080" cy="1567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2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BF394-6AEE-7448-AA9C-6B909A2E2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184637"/>
            <a:ext cx="10871200" cy="990600"/>
          </a:xfrm>
        </p:spPr>
        <p:txBody>
          <a:bodyPr>
            <a:normAutofit/>
          </a:bodyPr>
          <a:lstStyle/>
          <a:p>
            <a:r>
              <a:rPr lang="es-CO" dirty="0"/>
              <a:t>Otros géneros de cocos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555BC9-3C54-434B-8CF5-9E91ADA669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923282" y="1242933"/>
            <a:ext cx="7049644" cy="543042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b="1" i="1" dirty="0"/>
              <a:t>Moraxella</a:t>
            </a:r>
            <a:r>
              <a:rPr lang="es-CO" b="1" dirty="0"/>
              <a:t> y </a:t>
            </a:r>
            <a:r>
              <a:rPr lang="es-CO" b="1" i="1" dirty="0"/>
              <a:t>Acinetobacter: </a:t>
            </a:r>
            <a:r>
              <a:rPr lang="es-CO" dirty="0"/>
              <a:t>oportunistas </a:t>
            </a:r>
            <a:r>
              <a:rPr lang="es-CO" dirty="0">
                <a:sym typeface="Wingdings" pitchFamily="2" charset="2"/>
              </a:rPr>
              <a:t></a:t>
            </a:r>
            <a:r>
              <a:rPr lang="es-CO" dirty="0"/>
              <a:t> inmunodeficientes o inmunocomprometidos.</a:t>
            </a:r>
            <a:endParaRPr lang="es-CO" i="1" dirty="0"/>
          </a:p>
          <a:p>
            <a:pPr algn="just">
              <a:lnSpc>
                <a:spcPct val="100000"/>
              </a:lnSpc>
            </a:pPr>
            <a:r>
              <a:rPr lang="es-CO" dirty="0"/>
              <a:t>La mayoría son inofensivos de humanos, son saprobios </a:t>
            </a:r>
            <a:r>
              <a:rPr lang="es-CO" dirty="0">
                <a:sym typeface="Wingdings" pitchFamily="2" charset="2"/>
              </a:rPr>
              <a:t> </a:t>
            </a:r>
            <a:r>
              <a:rPr lang="es-CO" dirty="0"/>
              <a:t>suelo y agua.</a:t>
            </a:r>
          </a:p>
          <a:p>
            <a:pPr algn="just">
              <a:lnSpc>
                <a:spcPct val="100000"/>
              </a:lnSpc>
            </a:pPr>
            <a:r>
              <a:rPr lang="es-CO" i="1" dirty="0"/>
              <a:t>Moraxella (Branhamella) catarrhalis: </a:t>
            </a:r>
            <a:r>
              <a:rPr lang="es-CO" dirty="0"/>
              <a:t>normalmente nasofaringe. Se asocia con meningitis, endocarditis, otitis media, infecciones broncopulmonares y conjuntivitis neonatal.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Tto: eritromicina o cefalosporinas.</a:t>
            </a:r>
          </a:p>
          <a:p>
            <a:pPr algn="just">
              <a:lnSpc>
                <a:spcPct val="100000"/>
              </a:lnSpc>
            </a:pPr>
            <a:r>
              <a:rPr lang="es-CO" i="1" dirty="0"/>
              <a:t>Acinetobacter baumannii: </a:t>
            </a:r>
            <a:r>
              <a:rPr lang="es-CO" dirty="0"/>
              <a:t>suelo y agua</a:t>
            </a:r>
            <a:r>
              <a:rPr lang="es-CO" i="1" dirty="0"/>
              <a:t>. I</a:t>
            </a:r>
            <a:r>
              <a:rPr lang="es-CO" dirty="0"/>
              <a:t>nfecciones nosocomiales. Afecta pulmones, tracto urinario, quemaduras y sangre. 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Tto: combinación de carbapenémicos, colistina y ampicilina. </a:t>
            </a:r>
          </a:p>
        </p:txBody>
      </p:sp>
    </p:spTree>
    <p:extLst>
      <p:ext uri="{BB962C8B-B14F-4D97-AF65-F5344CB8AC3E}">
        <p14:creationId xmlns:p14="http://schemas.microsoft.com/office/powerpoint/2010/main" val="360800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1266</TotalTime>
  <Words>2572</Words>
  <Application>Microsoft Office PowerPoint</Application>
  <PresentationFormat>Panorámica</PresentationFormat>
  <Paragraphs>201</Paragraphs>
  <Slides>38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3" baseType="lpstr">
      <vt:lpstr>Arial</vt:lpstr>
      <vt:lpstr>Calibri</vt:lpstr>
      <vt:lpstr>Montserrat</vt:lpstr>
      <vt:lpstr>Wingdings</vt:lpstr>
      <vt:lpstr>Tema de Office</vt:lpstr>
      <vt:lpstr>BACTERIAS GRAM NEGATIVAS</vt:lpstr>
      <vt:lpstr>Coloración de Gram</vt:lpstr>
      <vt:lpstr>Coloración de Gram</vt:lpstr>
      <vt:lpstr>Presentación de PowerPoint</vt:lpstr>
      <vt:lpstr>Family Neisseriaceae</vt:lpstr>
      <vt:lpstr>Neisseria gonorrhoeae (gonococcus) </vt:lpstr>
      <vt:lpstr>Neisseria gonorrhoeae (gonococcus) </vt:lpstr>
      <vt:lpstr>Neisseria meningitidis: meningococo </vt:lpstr>
      <vt:lpstr>Otros géneros de cocos</vt:lpstr>
      <vt:lpstr>Presentación de PowerPoint</vt:lpstr>
      <vt:lpstr>Phylum Spirochaetes: bacterias con morfología en sacacorchos</vt:lpstr>
      <vt:lpstr>Treponema pallidum y sífilis</vt:lpstr>
      <vt:lpstr>Treponema pallidum y sífilis</vt:lpstr>
      <vt:lpstr>Leptospira y leptospirosis</vt:lpstr>
      <vt:lpstr>Leptospira y leptospirosis</vt:lpstr>
      <vt:lpstr>Borrelia y enfermedad de Lyme</vt:lpstr>
      <vt:lpstr>Borrelia y enfermedad de Lyme</vt:lpstr>
      <vt:lpstr>Bacterias gramnegativas curviformes</vt:lpstr>
      <vt:lpstr>Vibrio cholerae </vt:lpstr>
      <vt:lpstr>Cólera</vt:lpstr>
      <vt:lpstr>Campylobacter jejuni</vt:lpstr>
      <vt:lpstr>Campylobacter jejuni</vt:lpstr>
      <vt:lpstr>Helicobacter pylori: patógeno gástrico</vt:lpstr>
      <vt:lpstr>Helicobacter pylori: patógeno gástrico</vt:lpstr>
      <vt:lpstr>Cocobacilos aeróbicos: Brucella</vt:lpstr>
      <vt:lpstr>Cocobacilos aeróbicos: Brucella</vt:lpstr>
      <vt:lpstr>Cocobacilos aeróbicos: Francisella tularensis</vt:lpstr>
      <vt:lpstr>Cocobacilos aeróbicos: Bordetella pertussis</vt:lpstr>
      <vt:lpstr>Cocobacilos aeróbicos: Bordetella pertussis</vt:lpstr>
      <vt:lpstr>Cocobacilos aeróbicos: Haemophilus influenzae </vt:lpstr>
      <vt:lpstr>Bacilos no entéricos: Pseudomonas</vt:lpstr>
      <vt:lpstr>Bacilos no entéricos: Pseudomonas</vt:lpstr>
      <vt:lpstr>Bacilos no entéricos: Legionella</vt:lpstr>
      <vt:lpstr>Bacilos no entéricos: Legionella</vt:lpstr>
      <vt:lpstr>Bacterias patógenas de morfología y biología únicas</vt:lpstr>
      <vt:lpstr>Rickettsias </vt:lpstr>
      <vt:lpstr>Rickettsia rickettsii </vt:lpstr>
      <vt:lpstr>Chlamydia trachomatis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Bacterias Gram negativas</dc:title>
  <dc:creator>Microsoft Office User</dc:creator>
  <cp:lastModifiedBy>User</cp:lastModifiedBy>
  <cp:revision>140</cp:revision>
  <dcterms:created xsi:type="dcterms:W3CDTF">2021-05-08T16:47:43Z</dcterms:created>
  <dcterms:modified xsi:type="dcterms:W3CDTF">2021-06-28T17:52:21Z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1019229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