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1"/>
  </p:notesMasterIdLst>
  <p:sldIdLst>
    <p:sldId id="256" r:id="rId2"/>
    <p:sldId id="263" r:id="rId3"/>
    <p:sldId id="311" r:id="rId4"/>
    <p:sldId id="331" r:id="rId5"/>
    <p:sldId id="277" r:id="rId6"/>
    <p:sldId id="318" r:id="rId7"/>
    <p:sldId id="280" r:id="rId8"/>
    <p:sldId id="317" r:id="rId9"/>
    <p:sldId id="319" r:id="rId10"/>
    <p:sldId id="320" r:id="rId11"/>
    <p:sldId id="316" r:id="rId12"/>
    <p:sldId id="322" r:id="rId13"/>
    <p:sldId id="278" r:id="rId14"/>
    <p:sldId id="279" r:id="rId15"/>
    <p:sldId id="281" r:id="rId16"/>
    <p:sldId id="299" r:id="rId17"/>
    <p:sldId id="305" r:id="rId18"/>
    <p:sldId id="282" r:id="rId19"/>
    <p:sldId id="300" r:id="rId20"/>
    <p:sldId id="283" r:id="rId21"/>
    <p:sldId id="323" r:id="rId22"/>
    <p:sldId id="301" r:id="rId23"/>
    <p:sldId id="285" r:id="rId24"/>
    <p:sldId id="324" r:id="rId25"/>
    <p:sldId id="302" r:id="rId26"/>
    <p:sldId id="315" r:id="rId27"/>
    <p:sldId id="284" r:id="rId28"/>
    <p:sldId id="327" r:id="rId29"/>
    <p:sldId id="310" r:id="rId30"/>
    <p:sldId id="286" r:id="rId31"/>
    <p:sldId id="333" r:id="rId32"/>
    <p:sldId id="287" r:id="rId33"/>
    <p:sldId id="288" r:id="rId34"/>
    <p:sldId id="303" r:id="rId35"/>
    <p:sldId id="289" r:id="rId36"/>
    <p:sldId id="313" r:id="rId37"/>
    <p:sldId id="290" r:id="rId38"/>
    <p:sldId id="328" r:id="rId39"/>
    <p:sldId id="304" r:id="rId40"/>
    <p:sldId id="334" r:id="rId41"/>
    <p:sldId id="293" r:id="rId42"/>
    <p:sldId id="332" r:id="rId43"/>
    <p:sldId id="294" r:id="rId44"/>
    <p:sldId id="330" r:id="rId45"/>
    <p:sldId id="295" r:id="rId46"/>
    <p:sldId id="336" r:id="rId47"/>
    <p:sldId id="296" r:id="rId48"/>
    <p:sldId id="297" r:id="rId49"/>
    <p:sldId id="298" r:id="rId5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8"/>
    <a:srgbClr val="00ABA7"/>
    <a:srgbClr val="48E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5680"/>
  </p:normalViewPr>
  <p:slideViewPr>
    <p:cSldViewPr snapToGrid="0" snapToObjects="1">
      <p:cViewPr varScale="1">
        <p:scale>
          <a:sx n="67" d="100"/>
          <a:sy n="67" d="100"/>
        </p:scale>
        <p:origin x="6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C2B2A-C2DE-DC45-BDF6-BFD92E179E1D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FF57D-1C6A-F448-BB29-C877D53FC23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605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E8D59-802B-47C1-BE58-AEC9012B4212}" type="slidenum">
              <a:rPr lang="es-CO" smtClean="0"/>
              <a:t>49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91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381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955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852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5C2B49-A32E-41FF-B2EE-F1385C70A0A3}" type="datetimeFigureOut">
              <a:rPr lang="es-CO"/>
              <a:pPr/>
              <a:t>18/05/2021</a:t>
            </a:fld>
            <a:endParaRPr lang="es-C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945CD-E661-47E3-B0BC-D929CC644E87}" type="slidenum">
              <a:rPr lang="es-CO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59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510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807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6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567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644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436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666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25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E206-8895-E14D-AD0C-15880AE7766F}" type="datetimeFigureOut">
              <a:rPr lang="es-CO" smtClean="0"/>
              <a:t>18/05/2021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B0E8-C4F0-954F-B0AB-2116989A55A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01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FF8CD-8146-8A4B-A7B7-AD30B3CF4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971" y="1296160"/>
            <a:ext cx="11234057" cy="2387600"/>
          </a:xfrm>
        </p:spPr>
        <p:txBody>
          <a:bodyPr>
            <a:normAutofit/>
          </a:bodyPr>
          <a:lstStyle/>
          <a:p>
            <a:r>
              <a:rPr lang="es-CO" sz="6600" dirty="0"/>
              <a:t>ANTIBIÓTICOS </a:t>
            </a:r>
            <a:br>
              <a:rPr lang="es-CO" sz="6600" dirty="0"/>
            </a:br>
            <a:r>
              <a:rPr lang="es-CO" sz="6600" dirty="0">
                <a:sym typeface="Symbol" pitchFamily="2" charset="2"/>
              </a:rPr>
              <a:t>-</a:t>
            </a:r>
            <a:r>
              <a:rPr lang="es-CO" sz="6600" dirty="0"/>
              <a:t>LACTÁMICOS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F419D9-885E-5648-9159-58C4AC0F9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299" y="3906078"/>
            <a:ext cx="6629400" cy="1655762"/>
          </a:xfrm>
        </p:spPr>
        <p:txBody>
          <a:bodyPr>
            <a:normAutofit/>
          </a:bodyPr>
          <a:lstStyle/>
          <a:p>
            <a:r>
              <a:rPr lang="es-CO" b="1" dirty="0"/>
              <a:t>Carlos A. Rodríguez J. MD, </a:t>
            </a:r>
            <a:r>
              <a:rPr lang="es-CO" b="1" dirty="0" err="1"/>
              <a:t>MSc</a:t>
            </a:r>
            <a:r>
              <a:rPr lang="es-CO" b="1" dirty="0"/>
              <a:t>, PhD</a:t>
            </a:r>
          </a:p>
        </p:txBody>
      </p:sp>
    </p:spTree>
    <p:extLst>
      <p:ext uri="{BB962C8B-B14F-4D97-AF65-F5344CB8AC3E}">
        <p14:creationId xmlns:p14="http://schemas.microsoft.com/office/powerpoint/2010/main" val="85709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28417" y="314533"/>
            <a:ext cx="10535165" cy="1066800"/>
          </a:xfrm>
        </p:spPr>
        <p:txBody>
          <a:bodyPr/>
          <a:lstStyle/>
          <a:p>
            <a:r>
              <a:rPr lang="es-CO" dirty="0">
                <a:sym typeface="Symbol" pitchFamily="2" charset="2"/>
              </a:rPr>
              <a:t>-</a:t>
            </a:r>
            <a:r>
              <a:rPr lang="es-CO" dirty="0" err="1"/>
              <a:t>lactamasas</a:t>
            </a:r>
            <a:endParaRPr lang="es-CO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016844" y="1831976"/>
            <a:ext cx="700628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Carbapenemasas: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Inactivan todos los </a:t>
            </a:r>
            <a:r>
              <a:rPr lang="es-CO" sz="2600" dirty="0">
                <a:sym typeface="Symbol" pitchFamily="2" charset="2"/>
              </a:rPr>
              <a:t>-</a:t>
            </a:r>
            <a:r>
              <a:rPr lang="es-CO" sz="2600" dirty="0"/>
              <a:t>lactámicos.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Algunas necesitan zinc (metalo-</a:t>
            </a:r>
            <a:r>
              <a:rPr lang="es-CO" sz="2600" dirty="0">
                <a:sym typeface="Symbol" pitchFamily="2" charset="2"/>
              </a:rPr>
              <a:t> -</a:t>
            </a:r>
            <a:r>
              <a:rPr lang="es-CO" sz="2600" dirty="0"/>
              <a:t>lactamasas).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Presentes en: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Pseudomonas aeruginosa.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Acinetobacter baumanni.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Stenotrophomonas maltophilia.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Enterobacterias (Klebsiella): KPC.</a:t>
            </a:r>
            <a:endParaRPr lang="es-CO" sz="2400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61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85473" y="209871"/>
            <a:ext cx="10771639" cy="1066800"/>
          </a:xfrm>
        </p:spPr>
        <p:txBody>
          <a:bodyPr>
            <a:noAutofit/>
          </a:bodyPr>
          <a:lstStyle/>
          <a:p>
            <a:r>
              <a:rPr lang="es-CO" dirty="0"/>
              <a:t>Otros mecanismos de resistencia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69654" y="1870037"/>
            <a:ext cx="7177789" cy="46923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Adquisición de PBP de baja afinidad:</a:t>
            </a:r>
          </a:p>
          <a:p>
            <a:pPr lvl="1">
              <a:lnSpc>
                <a:spcPct val="100000"/>
              </a:lnSpc>
            </a:pPr>
            <a:r>
              <a:rPr lang="es-CO" sz="2600" i="1" dirty="0"/>
              <a:t>Staphylococcus aureus </a:t>
            </a:r>
            <a:r>
              <a:rPr lang="es-CO" sz="2600" dirty="0"/>
              <a:t>meticilino-resistente (MRSA) adquirió una PBP de baja afinidad por los </a:t>
            </a:r>
            <a:r>
              <a:rPr lang="es-CO" sz="2600" dirty="0">
                <a:sym typeface="Symbol" pitchFamily="2" charset="2"/>
              </a:rPr>
              <a:t>-</a:t>
            </a:r>
            <a:r>
              <a:rPr lang="es-CO" sz="2600" dirty="0"/>
              <a:t>lactámicos (PBP 2a).</a:t>
            </a:r>
          </a:p>
          <a:p>
            <a:pPr lvl="1">
              <a:lnSpc>
                <a:spcPct val="100000"/>
              </a:lnSpc>
            </a:pPr>
            <a:r>
              <a:rPr lang="es-CO" sz="2600" dirty="0"/>
              <a:t>Confiere resistencia a todos los </a:t>
            </a:r>
            <a:r>
              <a:rPr lang="es-CO" sz="2600" dirty="0">
                <a:sym typeface="Symbol" pitchFamily="2" charset="2"/>
              </a:rPr>
              <a:t>-</a:t>
            </a:r>
            <a:r>
              <a:rPr lang="es-CO" sz="2600" dirty="0"/>
              <a:t>lactámicos excepto a las nuevas cefalosporinas anti-MRSA (</a:t>
            </a:r>
            <a:r>
              <a:rPr lang="es-CO" sz="2600" dirty="0" err="1"/>
              <a:t>ceftarolina</a:t>
            </a:r>
            <a:r>
              <a:rPr lang="es-CO" sz="2600" dirty="0"/>
              <a:t>).</a:t>
            </a:r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109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56593" y="258579"/>
            <a:ext cx="10513092" cy="1066800"/>
          </a:xfrm>
        </p:spPr>
        <p:txBody>
          <a:bodyPr>
            <a:noAutofit/>
          </a:bodyPr>
          <a:lstStyle/>
          <a:p>
            <a:r>
              <a:rPr lang="es-CO" dirty="0"/>
              <a:t>Otros mecanismos de resistencia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041557" y="1687488"/>
            <a:ext cx="6956853" cy="50222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Cambios en las PBP: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Acumulación de mutaciones en las PBP de </a:t>
            </a:r>
            <a:r>
              <a:rPr lang="es-CO" sz="2600" i="1" dirty="0"/>
              <a:t>Streptococcus pneumoniae </a:t>
            </a:r>
            <a:r>
              <a:rPr lang="es-CO" sz="2600" dirty="0"/>
              <a:t>disminuye gradualmente la afinidad por los </a:t>
            </a:r>
            <a:r>
              <a:rPr lang="es-CO" sz="2600" dirty="0">
                <a:sym typeface="Symbol" pitchFamily="2" charset="2"/>
              </a:rPr>
              <a:t>-</a:t>
            </a:r>
            <a:r>
              <a:rPr lang="es-CO" sz="2600" dirty="0"/>
              <a:t>lactámicos.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La resistencia intermedia se puede superar aumentando la dosis.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Mutaciones en PBP: </a:t>
            </a:r>
            <a:r>
              <a:rPr lang="es-CO" sz="2600" i="1" dirty="0"/>
              <a:t>Enterococcus faecium.</a:t>
            </a:r>
          </a:p>
          <a:p>
            <a:pPr marL="411162" lvl="1" indent="0">
              <a:lnSpc>
                <a:spcPct val="100000"/>
              </a:lnSpc>
              <a:buNone/>
            </a:pPr>
            <a:endParaRPr lang="es-CO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995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775252" y="257132"/>
            <a:ext cx="8229600" cy="1066800"/>
          </a:xfrm>
        </p:spPr>
        <p:txBody>
          <a:bodyPr/>
          <a:lstStyle/>
          <a:p>
            <a:r>
              <a:rPr lang="es-CO" dirty="0"/>
              <a:t>Penicilinas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94766"/>
              </p:ext>
            </p:extLst>
          </p:nvPr>
        </p:nvGraphicFramePr>
        <p:xfrm>
          <a:off x="5335524" y="1822242"/>
          <a:ext cx="6576390" cy="4663440"/>
        </p:xfrm>
        <a:graphic>
          <a:graphicData uri="http://schemas.openxmlformats.org/drawingml/2006/table">
            <a:tbl>
              <a:tblPr/>
              <a:tblGrid>
                <a:gridCol w="3548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7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Grupo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Prototipos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Naturales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Penicilina 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Penicilina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Antiestafilocócicas</a:t>
                      </a:r>
                      <a:endParaRPr kumimoji="0" 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Meticilina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Oxacilina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Aminopenicilinas</a:t>
                      </a:r>
                      <a:endParaRPr kumimoji="0" 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Ampicilina Amoxicilina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Anti-pseudomonas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Piperacilina</a:t>
                      </a:r>
                      <a:endParaRPr kumimoji="0" 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70895" y="281696"/>
            <a:ext cx="9333470" cy="1066800"/>
          </a:xfrm>
        </p:spPr>
        <p:txBody>
          <a:bodyPr/>
          <a:lstStyle/>
          <a:p>
            <a:r>
              <a:rPr lang="es-CO" dirty="0"/>
              <a:t>Penicilina G (</a:t>
            </a:r>
            <a:r>
              <a:rPr lang="es-CO" dirty="0" err="1"/>
              <a:t>benzilpenicilina</a:t>
            </a:r>
            <a:r>
              <a:rPr lang="es-CO" dirty="0"/>
              <a:t>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788308" y="1610835"/>
            <a:ext cx="6870357" cy="432435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Formas:</a:t>
            </a:r>
          </a:p>
          <a:p>
            <a:pPr lvl="1">
              <a:lnSpc>
                <a:spcPct val="100000"/>
              </a:lnSpc>
            </a:pPr>
            <a:r>
              <a:rPr lang="es-CO" sz="2600" dirty="0"/>
              <a:t>Cristalina (4-6 h) IV.</a:t>
            </a:r>
          </a:p>
          <a:p>
            <a:pPr lvl="1">
              <a:lnSpc>
                <a:spcPct val="100000"/>
              </a:lnSpc>
            </a:pPr>
            <a:r>
              <a:rPr lang="es-CO" sz="2600" dirty="0"/>
              <a:t>Procaínica (12 h) IM.</a:t>
            </a:r>
          </a:p>
          <a:p>
            <a:pPr lvl="1">
              <a:lnSpc>
                <a:spcPct val="100000"/>
              </a:lnSpc>
            </a:pPr>
            <a:r>
              <a:rPr lang="es-CO" sz="2600" dirty="0"/>
              <a:t>Benzatínica (3-4 semanas) IM.</a:t>
            </a:r>
          </a:p>
          <a:p>
            <a:pPr lvl="1">
              <a:lnSpc>
                <a:spcPct val="100000"/>
              </a:lnSpc>
            </a:pPr>
            <a:r>
              <a:rPr lang="es-CO" sz="2600" dirty="0"/>
              <a:t>Penicilina V: oral (6 h).</a:t>
            </a:r>
          </a:p>
          <a:p>
            <a:pPr lvl="1"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  <p:pic>
        <p:nvPicPr>
          <p:cNvPr id="20484" name="Picture 2" descr="http://upload.wikimedia.org/wikipedia/commons/7/7c/Penicillin-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64213"/>
            <a:ext cx="4254975" cy="211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08991" y="219415"/>
            <a:ext cx="8229600" cy="1066800"/>
          </a:xfrm>
        </p:spPr>
        <p:txBody>
          <a:bodyPr/>
          <a:lstStyle/>
          <a:p>
            <a:r>
              <a:rPr lang="es-CO" dirty="0"/>
              <a:t>Penicilina G y V: espectro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465968" y="1651478"/>
            <a:ext cx="5350123" cy="1433512"/>
          </a:xfrm>
        </p:spPr>
        <p:txBody>
          <a:bodyPr>
            <a:normAutofit/>
          </a:bodyPr>
          <a:lstStyle/>
          <a:p>
            <a:r>
              <a:rPr lang="es-CO" sz="3000" i="1" dirty="0"/>
              <a:t>Streptococcus pyogenes.</a:t>
            </a:r>
          </a:p>
          <a:p>
            <a:r>
              <a:rPr lang="es-CO" sz="3000" i="1" dirty="0"/>
              <a:t>Treponema pallidum.</a:t>
            </a:r>
          </a:p>
          <a:p>
            <a:endParaRPr lang="es-CO" i="1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pPr>
              <a:buFont typeface="Georgia" pitchFamily="18" charset="0"/>
              <a:buNone/>
            </a:pPr>
            <a:endParaRPr lang="es-C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5DDC3A-ED99-054C-9B53-9E364763A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876" y="3939136"/>
            <a:ext cx="3149133" cy="27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eptococcus pyogenes - Fundación iO">
            <a:extLst>
              <a:ext uri="{FF2B5EF4-FFF2-40B4-BE49-F238E27FC236}">
                <a16:creationId xmlns:a16="http://schemas.microsoft.com/office/drawing/2014/main" id="{9900628A-3938-074E-83A8-2AA5568FF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580" y="1120844"/>
            <a:ext cx="3112429" cy="233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4854" y="215976"/>
            <a:ext cx="8229600" cy="1066800"/>
          </a:xfrm>
        </p:spPr>
        <p:txBody>
          <a:bodyPr/>
          <a:lstStyle/>
          <a:p>
            <a:r>
              <a:rPr lang="es-CO" dirty="0"/>
              <a:t>Presentaciones y dosis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69654" y="1603513"/>
            <a:ext cx="7460974" cy="49278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800" dirty="0">
                <a:solidFill>
                  <a:srgbClr val="142B48"/>
                </a:solidFill>
              </a:rPr>
              <a:t>Penicilina G sódica:  viales 1 y 5 millones UI:</a:t>
            </a:r>
          </a:p>
          <a:p>
            <a:pPr algn="just">
              <a:lnSpc>
                <a:spcPct val="100000"/>
              </a:lnSpc>
              <a:buNone/>
            </a:pPr>
            <a:r>
              <a:rPr lang="es-CO" sz="2600" dirty="0">
                <a:solidFill>
                  <a:srgbClr val="142B48"/>
                </a:solidFill>
              </a:rPr>
              <a:t>  Adultos: 4 a 24 millones UI/día  q 4-6 horas IV.</a:t>
            </a:r>
          </a:p>
          <a:p>
            <a:pPr algn="just">
              <a:lnSpc>
                <a:spcPct val="100000"/>
              </a:lnSpc>
              <a:buNone/>
            </a:pPr>
            <a:r>
              <a:rPr lang="es-CO" sz="2600" dirty="0">
                <a:solidFill>
                  <a:srgbClr val="00B050"/>
                </a:solidFill>
              </a:rPr>
              <a:t>  </a:t>
            </a:r>
            <a:r>
              <a:rPr lang="es-CO" sz="2600" dirty="0">
                <a:solidFill>
                  <a:srgbClr val="00ABA7"/>
                </a:solidFill>
              </a:rPr>
              <a:t>Niños: 100 a 250 mil U/kg/día  q 4 h.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600" dirty="0">
              <a:solidFill>
                <a:srgbClr val="00ABA7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s-CO" sz="2800" dirty="0">
                <a:solidFill>
                  <a:srgbClr val="142B48"/>
                </a:solidFill>
              </a:rPr>
              <a:t>Penicilina G procaínica: 400,000 UI:</a:t>
            </a:r>
          </a:p>
          <a:p>
            <a:pPr algn="just">
              <a:lnSpc>
                <a:spcPct val="100000"/>
              </a:lnSpc>
              <a:buNone/>
            </a:pPr>
            <a:r>
              <a:rPr lang="es-CO" sz="2600" dirty="0">
                <a:solidFill>
                  <a:srgbClr val="142B48"/>
                </a:solidFill>
              </a:rPr>
              <a:t>  Adultos: 400 mil a 1.2 millones UI/día dividido q 12h IM.</a:t>
            </a:r>
          </a:p>
          <a:p>
            <a:pPr algn="just">
              <a:lnSpc>
                <a:spcPct val="100000"/>
              </a:lnSpc>
              <a:buNone/>
            </a:pPr>
            <a:r>
              <a:rPr lang="es-CO" sz="2600" dirty="0">
                <a:solidFill>
                  <a:srgbClr val="00B050"/>
                </a:solidFill>
              </a:rPr>
              <a:t>  </a:t>
            </a:r>
            <a:r>
              <a:rPr lang="es-CO" sz="2600" dirty="0">
                <a:solidFill>
                  <a:srgbClr val="48E0BF"/>
                </a:solidFill>
              </a:rPr>
              <a:t>Niños &lt; 27 kg: 300 mil U/día q 12h.</a:t>
            </a:r>
          </a:p>
          <a:p>
            <a:pPr algn="just">
              <a:lnSpc>
                <a:spcPct val="100000"/>
              </a:lnSpc>
              <a:buNone/>
            </a:pPr>
            <a:endParaRPr lang="es-CO" sz="2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5495" y="279228"/>
            <a:ext cx="8229600" cy="1066800"/>
          </a:xfrm>
        </p:spPr>
        <p:txBody>
          <a:bodyPr/>
          <a:lstStyle/>
          <a:p>
            <a:r>
              <a:rPr lang="es-CO" dirty="0"/>
              <a:t>Presentaciones y dosis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0295" y="1484243"/>
            <a:ext cx="7080420" cy="50945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600" dirty="0"/>
              <a:t>Penicilina G benzatínica: 600,000 y 1,200,000 UI:</a:t>
            </a:r>
          </a:p>
          <a:p>
            <a:pPr>
              <a:lnSpc>
                <a:spcPct val="100000"/>
              </a:lnSpc>
              <a:buNone/>
            </a:pPr>
            <a:r>
              <a:rPr lang="es-CO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s-CO" sz="2400" dirty="0">
                <a:solidFill>
                  <a:srgbClr val="142B48"/>
                </a:solidFill>
              </a:rPr>
              <a:t>Adultos: 1.2 a 2.4 millones UI, dosis única IM.</a:t>
            </a:r>
          </a:p>
          <a:p>
            <a:pPr>
              <a:lnSpc>
                <a:spcPct val="100000"/>
              </a:lnSpc>
              <a:buNone/>
            </a:pPr>
            <a:r>
              <a:rPr lang="es-CO" sz="2400" dirty="0">
                <a:solidFill>
                  <a:srgbClr val="00B050"/>
                </a:solidFill>
              </a:rPr>
              <a:t>	</a:t>
            </a:r>
            <a:r>
              <a:rPr lang="es-CO" sz="2400" dirty="0">
                <a:solidFill>
                  <a:srgbClr val="00ABA7"/>
                </a:solidFill>
              </a:rPr>
              <a:t>Niños &lt;27 kg: 300 mil a 1.2 millones UI dosis única.</a:t>
            </a:r>
          </a:p>
          <a:p>
            <a:pPr>
              <a:lnSpc>
                <a:spcPct val="100000"/>
              </a:lnSpc>
              <a:buNone/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600" dirty="0"/>
              <a:t>Penicilina V: tabletas 250 y 500 mg, suspensión:</a:t>
            </a:r>
          </a:p>
          <a:p>
            <a:pPr>
              <a:lnSpc>
                <a:spcPct val="100000"/>
              </a:lnSpc>
              <a:buNone/>
            </a:pPr>
            <a:r>
              <a:rPr lang="es-CO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s-CO" sz="2400" dirty="0">
                <a:solidFill>
                  <a:srgbClr val="142B48"/>
                </a:solidFill>
              </a:rPr>
              <a:t>Adultos: 250 a 500 mg cada 6 horas VO.</a:t>
            </a:r>
          </a:p>
          <a:p>
            <a:pPr>
              <a:lnSpc>
                <a:spcPct val="100000"/>
              </a:lnSpc>
              <a:buNone/>
            </a:pPr>
            <a:r>
              <a:rPr lang="es-CO" sz="2400" dirty="0">
                <a:solidFill>
                  <a:srgbClr val="00B050"/>
                </a:solidFill>
              </a:rPr>
              <a:t>	</a:t>
            </a:r>
            <a:r>
              <a:rPr lang="es-CO" sz="2400" dirty="0">
                <a:solidFill>
                  <a:srgbClr val="00ABA7"/>
                </a:solidFill>
              </a:rPr>
              <a:t>Niños &lt;12 años: 125 mg q 6 h.</a:t>
            </a:r>
          </a:p>
          <a:p>
            <a:pPr>
              <a:lnSpc>
                <a:spcPct val="100000"/>
              </a:lnSpc>
              <a:buNone/>
            </a:pPr>
            <a:endParaRPr lang="es-CO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70684" y="194641"/>
            <a:ext cx="9544951" cy="1066800"/>
          </a:xfrm>
        </p:spPr>
        <p:txBody>
          <a:bodyPr>
            <a:noAutofit/>
          </a:bodyPr>
          <a:lstStyle/>
          <a:p>
            <a:r>
              <a:rPr lang="es-CO" dirty="0"/>
              <a:t>Penicilinas antiestafilocócicas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066270" y="1643270"/>
            <a:ext cx="6845644" cy="4752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dirty="0"/>
              <a:t>Formas: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600" dirty="0"/>
              <a:t>Parenteral: meticilina (descontinuada), </a:t>
            </a:r>
            <a:r>
              <a:rPr lang="es-CO" sz="2600" b="1" dirty="0" err="1"/>
              <a:t>oxacilina</a:t>
            </a:r>
            <a:r>
              <a:rPr lang="es-CO" sz="2600" dirty="0"/>
              <a:t>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600" dirty="0"/>
              <a:t>Oral: </a:t>
            </a:r>
            <a:r>
              <a:rPr lang="es-CO" sz="2600" b="1" dirty="0" err="1"/>
              <a:t>dicloxacilina</a:t>
            </a:r>
            <a:r>
              <a:rPr lang="es-CO" sz="2600" dirty="0"/>
              <a:t>.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600" dirty="0"/>
              <a:t>Resistentes a la penicilinasa de </a:t>
            </a:r>
            <a:r>
              <a:rPr lang="es-CO" sz="2600" i="1" dirty="0"/>
              <a:t>S. aureus.</a:t>
            </a:r>
            <a:endParaRPr lang="es-CO" sz="2600" dirty="0"/>
          </a:p>
          <a:p>
            <a:pPr>
              <a:lnSpc>
                <a:spcPct val="100000"/>
              </a:lnSpc>
            </a:pPr>
            <a:r>
              <a:rPr lang="es-CO" sz="2800" dirty="0"/>
              <a:t>Espectro: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600" i="1" dirty="0"/>
              <a:t>S. aureus </a:t>
            </a:r>
            <a:r>
              <a:rPr lang="es-CO" sz="2600" dirty="0"/>
              <a:t>meticilino-sensible.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600" i="1" dirty="0"/>
              <a:t>S. </a:t>
            </a:r>
            <a:r>
              <a:rPr lang="es-CO" sz="2600" i="1" dirty="0" err="1"/>
              <a:t>pyogenes</a:t>
            </a:r>
            <a:r>
              <a:rPr lang="es-CO" sz="2600" i="1" dirty="0"/>
              <a:t>. </a:t>
            </a:r>
            <a:endParaRPr lang="es-CO" sz="2600" dirty="0"/>
          </a:p>
          <a:p>
            <a:pPr lvl="1">
              <a:lnSpc>
                <a:spcPct val="100000"/>
              </a:lnSpc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9049" y="247136"/>
            <a:ext cx="8229600" cy="1066800"/>
          </a:xfrm>
        </p:spPr>
        <p:txBody>
          <a:bodyPr/>
          <a:lstStyle/>
          <a:p>
            <a:r>
              <a:rPr lang="es-CO" dirty="0"/>
              <a:t>Presentación y dosis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92486" y="1928801"/>
            <a:ext cx="7699514" cy="46820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CO" sz="2600" dirty="0">
                <a:solidFill>
                  <a:srgbClr val="142B48"/>
                </a:solidFill>
              </a:rPr>
              <a:t>Oxacilina: viales de 0.5 y 1 g:</a:t>
            </a:r>
          </a:p>
          <a:p>
            <a:pPr>
              <a:lnSpc>
                <a:spcPct val="110000"/>
              </a:lnSpc>
              <a:buNone/>
            </a:pPr>
            <a:r>
              <a:rPr lang="es-CO" sz="2400" dirty="0">
                <a:solidFill>
                  <a:srgbClr val="142B48"/>
                </a:solidFill>
              </a:rPr>
              <a:t>  Adultos: 500 a 2000 mg q 4-6 IV.</a:t>
            </a:r>
          </a:p>
          <a:p>
            <a:pPr>
              <a:lnSpc>
                <a:spcPct val="110000"/>
              </a:lnSpc>
              <a:buNone/>
            </a:pPr>
            <a:r>
              <a:rPr lang="es-CO" sz="2400" dirty="0">
                <a:solidFill>
                  <a:srgbClr val="142B48"/>
                </a:solidFill>
              </a:rPr>
              <a:t>  </a:t>
            </a:r>
            <a:r>
              <a:rPr lang="es-CO" sz="2400" dirty="0">
                <a:solidFill>
                  <a:srgbClr val="00ABA7"/>
                </a:solidFill>
              </a:rPr>
              <a:t>Niños &lt;40 kg: 50-100 mg/kg/día dividido q 4-6h.</a:t>
            </a:r>
          </a:p>
          <a:p>
            <a:pPr>
              <a:lnSpc>
                <a:spcPct val="110000"/>
              </a:lnSpc>
              <a:buNone/>
            </a:pPr>
            <a:endParaRPr lang="es-CO" sz="2400" dirty="0">
              <a:solidFill>
                <a:srgbClr val="142B48"/>
              </a:solidFill>
            </a:endParaRPr>
          </a:p>
          <a:p>
            <a:pPr>
              <a:lnSpc>
                <a:spcPct val="110000"/>
              </a:lnSpc>
            </a:pPr>
            <a:r>
              <a:rPr lang="es-CO" sz="2600" dirty="0">
                <a:solidFill>
                  <a:srgbClr val="142B48"/>
                </a:solidFill>
              </a:rPr>
              <a:t>Dicloxacilina: cápsulas de 500 mg, suspensión:</a:t>
            </a:r>
          </a:p>
          <a:p>
            <a:pPr>
              <a:lnSpc>
                <a:spcPct val="110000"/>
              </a:lnSpc>
              <a:buNone/>
            </a:pPr>
            <a:r>
              <a:rPr lang="es-CO" sz="2400" dirty="0">
                <a:solidFill>
                  <a:srgbClr val="142B48"/>
                </a:solidFill>
              </a:rPr>
              <a:t>  Adultos: 500 mg q 6 horas VO (estómago vacío).</a:t>
            </a:r>
          </a:p>
          <a:p>
            <a:pPr>
              <a:lnSpc>
                <a:spcPct val="110000"/>
              </a:lnSpc>
              <a:buNone/>
            </a:pPr>
            <a:r>
              <a:rPr lang="es-CO" sz="2400" dirty="0">
                <a:solidFill>
                  <a:srgbClr val="142B48"/>
                </a:solidFill>
              </a:rPr>
              <a:t>  </a:t>
            </a:r>
            <a:r>
              <a:rPr lang="es-CO" sz="2400" dirty="0">
                <a:solidFill>
                  <a:srgbClr val="00ABA7"/>
                </a:solidFill>
              </a:rPr>
              <a:t>Niños &lt;40 kg: 12.5 a 25 mg/kg/día dividido q 6h.</a:t>
            </a:r>
          </a:p>
          <a:p>
            <a:pPr>
              <a:lnSpc>
                <a:spcPct val="110000"/>
              </a:lnSpc>
              <a:buNone/>
            </a:pPr>
            <a:endParaRPr lang="es-CO" sz="2400" dirty="0">
              <a:solidFill>
                <a:srgbClr val="142B4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accessmedicine.com/loadBinary.aspx?name=katz10&amp;filename=%09katz10_c043f001.gif"/>
          <p:cNvPicPr>
            <a:picLocks noChangeAspect="1" noChangeArrowheads="1"/>
          </p:cNvPicPr>
          <p:nvPr/>
        </p:nvPicPr>
        <p:blipFill rotWithShape="1">
          <a:blip r:embed="rId2" cstate="print"/>
          <a:srcRect t="41668"/>
          <a:stretch/>
        </p:blipFill>
        <p:spPr bwMode="auto">
          <a:xfrm>
            <a:off x="8476204" y="3005956"/>
            <a:ext cx="3289487" cy="377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6347166-8FE4-A041-882B-8635B279D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4" y="78528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Antibióticos  </a:t>
            </a:r>
            <a:r>
              <a:rPr lang="es-CO" dirty="0">
                <a:sym typeface="Symbol" pitchFamily="2" charset="2"/>
              </a:rPr>
              <a:t>-</a:t>
            </a:r>
            <a:r>
              <a:rPr lang="es-CO" dirty="0" err="1"/>
              <a:t>lactámicos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0C9750-06B8-8B42-837E-2E72037C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907" y="1159770"/>
            <a:ext cx="10667997" cy="20903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Antibióticos naturales o </a:t>
            </a:r>
            <a:r>
              <a:rPr lang="es-CO" dirty="0" err="1"/>
              <a:t>semisintéticos</a:t>
            </a:r>
            <a:r>
              <a:rPr lang="es-CO" dirty="0"/>
              <a:t>, con un anillo </a:t>
            </a:r>
            <a:r>
              <a:rPr lang="es-CO" dirty="0">
                <a:sym typeface="Symbol" pitchFamily="2" charset="2"/>
              </a:rPr>
              <a:t>-</a:t>
            </a:r>
            <a:r>
              <a:rPr lang="es-CO" dirty="0" err="1"/>
              <a:t>lactámico</a:t>
            </a:r>
            <a:r>
              <a:rPr lang="es-CO" dirty="0"/>
              <a:t> en su estructura, solo o unido a otros anillos y con diferentes radicales, que modifican el espectro y la farmacocinética.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Se dividen en: penicilinas, cefalosporinas, carbapenems, monobactámicos e inhibidores de beta-lactamasas.</a:t>
            </a:r>
          </a:p>
          <a:p>
            <a:pPr algn="just">
              <a:lnSpc>
                <a:spcPct val="100000"/>
              </a:lnSpc>
            </a:pPr>
            <a:endParaRPr lang="es-CO" dirty="0"/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  <p:pic>
        <p:nvPicPr>
          <p:cNvPr id="6" name="Picture 2" descr="http://www.accessmedicine.com/loadBinary.aspx?name=katz10&amp;filename=%09katz10_c043f001.gif">
            <a:extLst>
              <a:ext uri="{FF2B5EF4-FFF2-40B4-BE49-F238E27FC236}">
                <a16:creationId xmlns:a16="http://schemas.microsoft.com/office/drawing/2014/main" id="{3E2379E4-A002-624C-A9E8-C9996677AE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b="57459"/>
          <a:stretch/>
        </p:blipFill>
        <p:spPr bwMode="auto">
          <a:xfrm>
            <a:off x="5040768" y="3250162"/>
            <a:ext cx="3365754" cy="281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95739" y="190124"/>
            <a:ext cx="8229600" cy="1066800"/>
          </a:xfrm>
        </p:spPr>
        <p:txBody>
          <a:bodyPr/>
          <a:lstStyle/>
          <a:p>
            <a:r>
              <a:rPr lang="es-CO" dirty="0" err="1"/>
              <a:t>Aminopenicilinas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9600" y="1256924"/>
            <a:ext cx="6739324" cy="43243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dirty="0"/>
              <a:t>Prototipos: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600" dirty="0"/>
              <a:t>Ampicilina.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600" dirty="0"/>
              <a:t>Amoxicilina (mejor absorción).</a:t>
            </a:r>
            <a:endParaRPr lang="es-CO" sz="2800" dirty="0"/>
          </a:p>
          <a:p>
            <a:pPr>
              <a:lnSpc>
                <a:spcPct val="100000"/>
              </a:lnSpc>
            </a:pPr>
            <a:r>
              <a:rPr lang="es-CO" sz="2800" dirty="0"/>
              <a:t>Inactivadas por </a:t>
            </a:r>
            <a:r>
              <a:rPr lang="es-CO" sz="2800" dirty="0">
                <a:sym typeface="Symbol" pitchFamily="2" charset="2"/>
              </a:rPr>
              <a:t>-</a:t>
            </a:r>
            <a:r>
              <a:rPr lang="es-CO" sz="2800" dirty="0"/>
              <a:t>lactamasas.</a:t>
            </a:r>
          </a:p>
          <a:p>
            <a:pPr>
              <a:lnSpc>
                <a:spcPct val="100000"/>
              </a:lnSpc>
            </a:pPr>
            <a:r>
              <a:rPr lang="es-CO" sz="2800" dirty="0"/>
              <a:t>Ampicilina: uso intravenoso.</a:t>
            </a:r>
          </a:p>
          <a:p>
            <a:pPr>
              <a:lnSpc>
                <a:spcPct val="100000"/>
              </a:lnSpc>
            </a:pPr>
            <a:r>
              <a:rPr lang="es-CO" sz="2800" dirty="0"/>
              <a:t>Amoxicilina: uso oral.</a:t>
            </a:r>
          </a:p>
        </p:txBody>
      </p:sp>
      <p:pic>
        <p:nvPicPr>
          <p:cNvPr id="23556" name="Picture 2" descr="http://www.ganfyd.org/images/f/f6/Amoxicill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509" y="4518991"/>
            <a:ext cx="3359859" cy="214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14633" y="160638"/>
            <a:ext cx="10762734" cy="1066800"/>
          </a:xfrm>
        </p:spPr>
        <p:txBody>
          <a:bodyPr/>
          <a:lstStyle/>
          <a:p>
            <a:r>
              <a:rPr lang="es-CO" dirty="0" err="1"/>
              <a:t>Aminopenicilinas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2130" y="1484243"/>
            <a:ext cx="7199870" cy="48685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CO" sz="2600" b="1" dirty="0"/>
              <a:t>Espectro</a:t>
            </a:r>
            <a:r>
              <a:rPr lang="es-CO" sz="2600" dirty="0"/>
              <a:t> (amp=amox):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dirty="0"/>
              <a:t>Streptococcus pneumoniae, S. pyogenes, S. </a:t>
            </a:r>
            <a:r>
              <a:rPr lang="es-CO" sz="2400" i="1" dirty="0" err="1"/>
              <a:t>agalactiae</a:t>
            </a:r>
            <a:r>
              <a:rPr lang="es-CO" sz="2400" i="1" dirty="0"/>
              <a:t>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dirty="0"/>
              <a:t>Enterococcus faecalis, E. faecium </a:t>
            </a:r>
            <a:r>
              <a:rPr lang="es-CO" sz="2400" dirty="0"/>
              <a:t>(resistencia &gt;50%).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dirty="0"/>
              <a:t>Listeria monocytogenes.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dirty="0"/>
              <a:t>Haemophilus</a:t>
            </a:r>
            <a:r>
              <a:rPr lang="es-CO" sz="2400" dirty="0"/>
              <a:t> y  </a:t>
            </a:r>
            <a:r>
              <a:rPr lang="es-CO" sz="2400" i="1" dirty="0"/>
              <a:t>Moraxella</a:t>
            </a:r>
            <a:r>
              <a:rPr lang="es-CO" sz="2400" dirty="0"/>
              <a:t> </a:t>
            </a:r>
            <a:r>
              <a:rPr lang="es-CO" sz="2400" dirty="0">
                <a:sym typeface="Symbol" pitchFamily="2" charset="2"/>
              </a:rPr>
              <a:t>L-.</a:t>
            </a:r>
            <a:endParaRPr lang="es-CO" sz="2400" dirty="0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dirty="0"/>
              <a:t>Escherichia coli</a:t>
            </a:r>
            <a:r>
              <a:rPr lang="es-CO" sz="2400" dirty="0"/>
              <a:t>, </a:t>
            </a:r>
            <a:r>
              <a:rPr lang="es-CO" sz="2400" i="1" dirty="0"/>
              <a:t>Salmonella</a:t>
            </a:r>
            <a:r>
              <a:rPr lang="es-CO" sz="2400" dirty="0"/>
              <a:t>, </a:t>
            </a:r>
            <a:r>
              <a:rPr lang="es-CO" sz="2400" i="1" dirty="0"/>
              <a:t>Shigella,</a:t>
            </a:r>
            <a:r>
              <a:rPr lang="es-CO" sz="2400" dirty="0"/>
              <a:t> </a:t>
            </a:r>
            <a:r>
              <a:rPr lang="es-CO" sz="2400" dirty="0">
                <a:sym typeface="Symbol" pitchFamily="2" charset="2"/>
              </a:rPr>
              <a:t>L-.</a:t>
            </a:r>
            <a:endParaRPr lang="es-CO" sz="2400" dirty="0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dirty="0"/>
              <a:t>Helicobacter pylori </a:t>
            </a:r>
            <a:r>
              <a:rPr lang="es-CO" sz="2400" dirty="0"/>
              <a:t>(+ otros fármacos).</a:t>
            </a:r>
          </a:p>
          <a:p>
            <a:pPr>
              <a:lnSpc>
                <a:spcPct val="110000"/>
              </a:lnSpc>
            </a:pPr>
            <a:endParaRPr lang="es-CO" sz="2600" dirty="0"/>
          </a:p>
          <a:p>
            <a:pPr>
              <a:lnSpc>
                <a:spcPct val="110000"/>
              </a:lnSpc>
            </a:pPr>
            <a:r>
              <a:rPr lang="es-CO" sz="2600" b="1" dirty="0"/>
              <a:t>No activas contra</a:t>
            </a:r>
            <a:r>
              <a:rPr lang="es-CO" sz="2600" dirty="0"/>
              <a:t>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dirty="0"/>
              <a:t>Pseudomonas, Klebsiella, Serratia, Proteus, B. fragilis.</a:t>
            </a:r>
          </a:p>
          <a:p>
            <a:pPr lvl="1">
              <a:lnSpc>
                <a:spcPct val="110000"/>
              </a:lnSpc>
            </a:pPr>
            <a:endParaRPr lang="es-CO" sz="2400" dirty="0"/>
          </a:p>
          <a:p>
            <a:pPr>
              <a:lnSpc>
                <a:spcPct val="110000"/>
              </a:lnSpc>
            </a:pP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10755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748" y="263782"/>
            <a:ext cx="8229600" cy="1066800"/>
          </a:xfrm>
        </p:spPr>
        <p:txBody>
          <a:bodyPr>
            <a:normAutofit/>
          </a:bodyPr>
          <a:lstStyle/>
          <a:p>
            <a:r>
              <a:rPr lang="es-CO" dirty="0"/>
              <a:t>Presentaciones y dosis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1556" y="1812057"/>
            <a:ext cx="6944497" cy="478216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CO" sz="2800" b="1" dirty="0"/>
              <a:t>Ampicilina</a:t>
            </a:r>
            <a:r>
              <a:rPr lang="es-CO" sz="2800" dirty="0"/>
              <a:t>: </a:t>
            </a:r>
          </a:p>
          <a:p>
            <a:pPr lvl="1">
              <a:lnSpc>
                <a:spcPct val="110000"/>
              </a:lnSpc>
              <a:buNone/>
            </a:pPr>
            <a:r>
              <a:rPr lang="es-CO" sz="2600" dirty="0"/>
              <a:t>Viales de 500 y 1000 mg.</a:t>
            </a:r>
          </a:p>
          <a:p>
            <a:pPr lvl="1">
              <a:lnSpc>
                <a:spcPct val="110000"/>
              </a:lnSpc>
              <a:buNone/>
            </a:pPr>
            <a:r>
              <a:rPr lang="es-CO" sz="2600" dirty="0">
                <a:solidFill>
                  <a:schemeClr val="tx1"/>
                </a:solidFill>
              </a:rPr>
              <a:t>Adultos: 4-12 g/día q 4h-6h IV.</a:t>
            </a:r>
          </a:p>
          <a:p>
            <a:pPr lvl="1">
              <a:lnSpc>
                <a:spcPct val="110000"/>
              </a:lnSpc>
              <a:buNone/>
            </a:pPr>
            <a:r>
              <a:rPr lang="es-CO" sz="2600" dirty="0">
                <a:solidFill>
                  <a:srgbClr val="00ABA7"/>
                </a:solidFill>
              </a:rPr>
              <a:t>Niños &lt;40 kg: 25-100 mg/kg IV cada 6 h.</a:t>
            </a:r>
          </a:p>
          <a:p>
            <a:pPr>
              <a:lnSpc>
                <a:spcPct val="110000"/>
              </a:lnSpc>
              <a:buNone/>
            </a:pPr>
            <a:endParaRPr lang="es-CO" sz="2800" dirty="0"/>
          </a:p>
          <a:p>
            <a:pPr>
              <a:lnSpc>
                <a:spcPct val="110000"/>
              </a:lnSpc>
            </a:pPr>
            <a:r>
              <a:rPr lang="es-CO" sz="2800" b="1" dirty="0"/>
              <a:t>Amoxicilina</a:t>
            </a:r>
            <a:r>
              <a:rPr lang="es-CO" sz="2800" dirty="0"/>
              <a:t>:</a:t>
            </a:r>
          </a:p>
          <a:p>
            <a:pPr lvl="1">
              <a:lnSpc>
                <a:spcPct val="110000"/>
              </a:lnSpc>
              <a:buNone/>
            </a:pPr>
            <a:r>
              <a:rPr lang="es-CO" sz="2600" dirty="0"/>
              <a:t>Suspensión y Cápsulas 500 mg.</a:t>
            </a:r>
          </a:p>
          <a:p>
            <a:pPr lvl="1">
              <a:lnSpc>
                <a:spcPct val="110000"/>
              </a:lnSpc>
              <a:buNone/>
            </a:pPr>
            <a:r>
              <a:rPr lang="es-CO" sz="2600" dirty="0">
                <a:solidFill>
                  <a:schemeClr val="tx1"/>
                </a:solidFill>
              </a:rPr>
              <a:t>Adultos: 500 mg q 8 h VO.</a:t>
            </a:r>
          </a:p>
          <a:p>
            <a:pPr lvl="1">
              <a:lnSpc>
                <a:spcPct val="110000"/>
              </a:lnSpc>
              <a:buNone/>
            </a:pPr>
            <a:r>
              <a:rPr lang="es-CO" sz="2600" dirty="0">
                <a:solidFill>
                  <a:srgbClr val="00ABA7"/>
                </a:solidFill>
              </a:rPr>
              <a:t>Niños &lt;40 kg: 90 mg/kg/día dividido q 8h o 12h.</a:t>
            </a:r>
          </a:p>
          <a:p>
            <a:pPr>
              <a:lnSpc>
                <a:spcPct val="110000"/>
              </a:lnSpc>
              <a:buNone/>
            </a:pP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02365" y="212176"/>
            <a:ext cx="8839875" cy="1066800"/>
          </a:xfrm>
        </p:spPr>
        <p:txBody>
          <a:bodyPr>
            <a:noAutofit/>
          </a:bodyPr>
          <a:lstStyle/>
          <a:p>
            <a:r>
              <a:rPr lang="es-CO" dirty="0"/>
              <a:t>Inhibidores de </a:t>
            </a:r>
            <a:r>
              <a:rPr lang="es-CO" dirty="0">
                <a:sym typeface="Symbol" pitchFamily="2" charset="2"/>
              </a:rPr>
              <a:t>-l</a:t>
            </a:r>
            <a:r>
              <a:rPr lang="es-CO" dirty="0"/>
              <a:t>actamasas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020944" y="1010089"/>
            <a:ext cx="5808768" cy="33401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s-CO" sz="2600" dirty="0"/>
          </a:p>
          <a:p>
            <a:pPr>
              <a:lnSpc>
                <a:spcPct val="100000"/>
              </a:lnSpc>
            </a:pPr>
            <a:r>
              <a:rPr lang="es-CO" sz="2600" dirty="0"/>
              <a:t>Ampicilina + </a:t>
            </a:r>
            <a:r>
              <a:rPr lang="es-CO" sz="2600" b="1" dirty="0"/>
              <a:t>sulbactam.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Amoxicilina + </a:t>
            </a:r>
            <a:r>
              <a:rPr lang="es-CO" sz="2600" b="1" dirty="0"/>
              <a:t>clavulanato.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Piperacilina + </a:t>
            </a:r>
            <a:r>
              <a:rPr lang="es-CO" sz="2600" b="1" dirty="0"/>
              <a:t>tazobactam.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Ceftazidima + </a:t>
            </a:r>
            <a:r>
              <a:rPr lang="es-CO" sz="2600" b="1" dirty="0"/>
              <a:t>avibactam.</a:t>
            </a:r>
          </a:p>
          <a:p>
            <a:pPr>
              <a:lnSpc>
                <a:spcPct val="100000"/>
              </a:lnSpc>
            </a:pPr>
            <a:endParaRPr lang="es-CO" sz="2600" dirty="0"/>
          </a:p>
        </p:txBody>
      </p:sp>
      <p:pic>
        <p:nvPicPr>
          <p:cNvPr id="25604" name="Picture 2" descr="http://www.accessmedicine.com/loadBinary.aspx?name=katz10&amp;filename=%09katz10_c043f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2303" y="4002157"/>
            <a:ext cx="6465078" cy="242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166" y="172995"/>
            <a:ext cx="10515600" cy="1325563"/>
          </a:xfrm>
        </p:spPr>
        <p:txBody>
          <a:bodyPr/>
          <a:lstStyle/>
          <a:p>
            <a:r>
              <a:rPr lang="es-ES_tradnl" dirty="0"/>
              <a:t>Inhibidores de </a:t>
            </a:r>
            <a:r>
              <a:rPr lang="es-CO" dirty="0">
                <a:sym typeface="Symbol" pitchFamily="2" charset="2"/>
              </a:rPr>
              <a:t>-</a:t>
            </a:r>
            <a:r>
              <a:rPr lang="es-ES_tradnl" dirty="0" err="1"/>
              <a:t>lactamasas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88924" y="1498558"/>
            <a:ext cx="7303147" cy="48593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600" b="1" dirty="0" err="1"/>
              <a:t>Sulbactam</a:t>
            </a:r>
            <a:r>
              <a:rPr lang="es-ES_tradnl" sz="2600" dirty="0"/>
              <a:t>, </a:t>
            </a:r>
            <a:r>
              <a:rPr lang="es-ES_tradnl" sz="2600" b="1" dirty="0" err="1"/>
              <a:t>clavulanato</a:t>
            </a:r>
            <a:r>
              <a:rPr lang="es-ES_tradnl" sz="2600" dirty="0"/>
              <a:t> y </a:t>
            </a:r>
            <a:r>
              <a:rPr lang="es-ES_tradnl" sz="2600" b="1" dirty="0" err="1"/>
              <a:t>tazobactam</a:t>
            </a:r>
            <a:r>
              <a:rPr lang="es-ES_tradnl" sz="2600" dirty="0"/>
              <a:t> inhiben </a:t>
            </a:r>
            <a:r>
              <a:rPr lang="es-ES_tradnl" sz="2600" dirty="0" err="1"/>
              <a:t>penicilinasas</a:t>
            </a:r>
            <a:r>
              <a:rPr lang="es-ES_tradnl" sz="2600" dirty="0"/>
              <a:t> de: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i="1" dirty="0" err="1"/>
              <a:t>Staphylococcus</a:t>
            </a:r>
            <a:r>
              <a:rPr lang="es-ES_tradnl" sz="2400" i="1" dirty="0"/>
              <a:t> </a:t>
            </a:r>
            <a:r>
              <a:rPr lang="es-ES_tradnl" sz="2400" i="1" dirty="0" err="1"/>
              <a:t>aureus</a:t>
            </a:r>
            <a:r>
              <a:rPr lang="es-ES_tradnl" sz="2400" i="1" dirty="0"/>
              <a:t>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i="1" dirty="0" err="1"/>
              <a:t>Haemophilus</a:t>
            </a:r>
            <a:r>
              <a:rPr lang="es-ES_tradnl" sz="2400" i="1" dirty="0"/>
              <a:t> </a:t>
            </a:r>
            <a:r>
              <a:rPr lang="es-ES_tradnl" sz="2400" i="1" dirty="0" err="1"/>
              <a:t>influenzae</a:t>
            </a:r>
            <a:r>
              <a:rPr lang="es-ES_tradnl" sz="2400" i="1" dirty="0"/>
              <a:t>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i="1" dirty="0" err="1"/>
              <a:t>Moraxella</a:t>
            </a:r>
            <a:r>
              <a:rPr lang="es-ES_tradnl" sz="2400" i="1" dirty="0"/>
              <a:t> </a:t>
            </a:r>
            <a:r>
              <a:rPr lang="es-ES_tradnl" sz="2400" i="1" dirty="0" err="1"/>
              <a:t>catarrhalis</a:t>
            </a:r>
            <a:r>
              <a:rPr lang="es-ES_tradnl" sz="2400" i="1" dirty="0"/>
              <a:t>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i="1" dirty="0" err="1"/>
              <a:t>Bacteroides</a:t>
            </a:r>
            <a:r>
              <a:rPr lang="es-ES_tradnl" sz="2400" i="1" dirty="0"/>
              <a:t> </a:t>
            </a:r>
            <a:r>
              <a:rPr lang="es-ES_tradnl" sz="2400" i="1" dirty="0" err="1"/>
              <a:t>fragilis</a:t>
            </a:r>
            <a:r>
              <a:rPr lang="es-ES_tradnl" sz="2400" i="1" dirty="0"/>
              <a:t>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i="1" dirty="0" err="1"/>
              <a:t>Escherichia</a:t>
            </a:r>
            <a:r>
              <a:rPr lang="es-ES_tradnl" sz="2400" i="1" dirty="0"/>
              <a:t> </a:t>
            </a:r>
            <a:r>
              <a:rPr lang="es-ES_tradnl" sz="2400" i="1" dirty="0" err="1"/>
              <a:t>coli</a:t>
            </a:r>
            <a:r>
              <a:rPr lang="es-ES_tradnl" sz="2400" i="1" dirty="0"/>
              <a:t>, </a:t>
            </a:r>
            <a:r>
              <a:rPr lang="es-ES_tradnl" sz="2400" i="1" dirty="0" err="1"/>
              <a:t>Klebsiella</a:t>
            </a:r>
            <a:r>
              <a:rPr lang="es-ES_tradnl" sz="2400" dirty="0"/>
              <a:t> (solo </a:t>
            </a:r>
            <a:r>
              <a:rPr lang="es-ES_tradnl" sz="2400" dirty="0" err="1"/>
              <a:t>penicilinasas</a:t>
            </a:r>
            <a:r>
              <a:rPr lang="es-ES_tradnl" sz="2400" dirty="0"/>
              <a:t>).</a:t>
            </a:r>
            <a:endParaRPr lang="es-ES_tradnl" sz="2800" dirty="0"/>
          </a:p>
          <a:p>
            <a:pPr>
              <a:lnSpc>
                <a:spcPct val="100000"/>
              </a:lnSpc>
            </a:pPr>
            <a:r>
              <a:rPr lang="es-ES_tradnl" sz="2600" b="1" dirty="0" err="1"/>
              <a:t>Avibactam</a:t>
            </a:r>
            <a:r>
              <a:rPr lang="es-ES_tradnl" sz="2600" dirty="0"/>
              <a:t>: no </a:t>
            </a:r>
            <a:r>
              <a:rPr lang="es-CO" sz="2600" dirty="0">
                <a:sym typeface="Symbol" pitchFamily="2" charset="2"/>
              </a:rPr>
              <a:t>-</a:t>
            </a:r>
            <a:r>
              <a:rPr lang="es-CO" sz="2600" dirty="0" err="1">
                <a:sym typeface="Symbol" pitchFamily="2" charset="2"/>
              </a:rPr>
              <a:t>lactámico</a:t>
            </a:r>
            <a:r>
              <a:rPr lang="es-ES_tradnl" sz="2600" dirty="0"/>
              <a:t>, inhibe adicionalmente: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/>
              <a:t>KPC (</a:t>
            </a:r>
            <a:r>
              <a:rPr lang="es-ES_tradnl" sz="2400" dirty="0" err="1"/>
              <a:t>serina</a:t>
            </a:r>
            <a:r>
              <a:rPr lang="es-ES_tradnl" sz="2400" dirty="0"/>
              <a:t> </a:t>
            </a:r>
            <a:r>
              <a:rPr lang="es-ES_tradnl" sz="2400" dirty="0" err="1"/>
              <a:t>carbapenemasa</a:t>
            </a:r>
            <a:r>
              <a:rPr lang="es-ES_tradnl" sz="2400" dirty="0"/>
              <a:t>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 err="1"/>
              <a:t>AmpC</a:t>
            </a:r>
            <a:r>
              <a:rPr lang="es-ES_tradnl" sz="2400" dirty="0"/>
              <a:t>.</a:t>
            </a:r>
          </a:p>
          <a:p>
            <a:pPr lvl="1">
              <a:lnSpc>
                <a:spcPct val="100000"/>
              </a:lnSpc>
            </a:pPr>
            <a:endParaRPr lang="es-ES_tradnl" sz="2800" dirty="0"/>
          </a:p>
          <a:p>
            <a:pPr lvl="1">
              <a:lnSpc>
                <a:spcPct val="100000"/>
              </a:lnSpc>
            </a:pPr>
            <a:endParaRPr lang="es-ES_tradnl" sz="2800" dirty="0"/>
          </a:p>
          <a:p>
            <a:pPr lvl="1">
              <a:lnSpc>
                <a:spcPct val="100000"/>
              </a:lnSpc>
            </a:pPr>
            <a:endParaRPr lang="es-ES_tradnl" sz="2800" dirty="0"/>
          </a:p>
          <a:p>
            <a:pPr lvl="1">
              <a:lnSpc>
                <a:spcPct val="100000"/>
              </a:lnSpc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182220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7330" y="210066"/>
            <a:ext cx="8229600" cy="1066800"/>
          </a:xfrm>
        </p:spPr>
        <p:txBody>
          <a:bodyPr/>
          <a:lstStyle/>
          <a:p>
            <a:r>
              <a:rPr lang="es-CO" dirty="0"/>
              <a:t>Ampicilina-sulbactam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92130" y="1928801"/>
            <a:ext cx="6993924" cy="47191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2800" dirty="0">
                <a:solidFill>
                  <a:srgbClr val="142B48"/>
                </a:solidFill>
              </a:rPr>
              <a:t>Espectro: igual a ampicilina, más:</a:t>
            </a:r>
          </a:p>
          <a:p>
            <a:pPr lvl="1">
              <a:lnSpc>
                <a:spcPct val="100000"/>
              </a:lnSpc>
            </a:pPr>
            <a:r>
              <a:rPr lang="es-CO" sz="2400" i="1" dirty="0">
                <a:solidFill>
                  <a:srgbClr val="142B48"/>
                </a:solidFill>
              </a:rPr>
              <a:t>S. aureus </a:t>
            </a:r>
            <a:r>
              <a:rPr lang="es-CO" sz="2400" dirty="0">
                <a:solidFill>
                  <a:srgbClr val="142B48"/>
                </a:solidFill>
              </a:rPr>
              <a:t>meticilino-sensible (MSSA).</a:t>
            </a:r>
          </a:p>
          <a:p>
            <a:pPr lvl="1">
              <a:lnSpc>
                <a:spcPct val="100000"/>
              </a:lnSpc>
            </a:pPr>
            <a:r>
              <a:rPr lang="es-CO" sz="2400" i="1" dirty="0">
                <a:solidFill>
                  <a:srgbClr val="142B48"/>
                </a:solidFill>
              </a:rPr>
              <a:t>H. influenzae </a:t>
            </a:r>
            <a:r>
              <a:rPr lang="es-CO" sz="2400" dirty="0">
                <a:solidFill>
                  <a:srgbClr val="142B48"/>
                </a:solidFill>
              </a:rPr>
              <a:t>y </a:t>
            </a:r>
            <a:r>
              <a:rPr lang="es-CO" sz="2400" i="1" dirty="0">
                <a:solidFill>
                  <a:srgbClr val="142B48"/>
                </a:solidFill>
              </a:rPr>
              <a:t>M. catarrhalis </a:t>
            </a:r>
            <a:r>
              <a:rPr lang="es-CO" sz="2400" dirty="0">
                <a:solidFill>
                  <a:srgbClr val="142B48"/>
                </a:solidFill>
                <a:sym typeface="Symbol" pitchFamily="2" charset="2"/>
              </a:rPr>
              <a:t></a:t>
            </a:r>
            <a:r>
              <a:rPr lang="es-CO" sz="2400" dirty="0">
                <a:solidFill>
                  <a:srgbClr val="142B48"/>
                </a:solidFill>
              </a:rPr>
              <a:t>L+.</a:t>
            </a:r>
          </a:p>
          <a:p>
            <a:pPr lvl="1">
              <a:lnSpc>
                <a:spcPct val="100000"/>
              </a:lnSpc>
            </a:pPr>
            <a:r>
              <a:rPr lang="es-CO" sz="2400" i="1" dirty="0">
                <a:solidFill>
                  <a:srgbClr val="142B48"/>
                </a:solidFill>
              </a:rPr>
              <a:t>Enterobacteriaceae</a:t>
            </a:r>
            <a:r>
              <a:rPr lang="es-CO" sz="2400" dirty="0">
                <a:solidFill>
                  <a:srgbClr val="142B48"/>
                </a:solidFill>
              </a:rPr>
              <a:t> productoras de algunas </a:t>
            </a:r>
            <a:r>
              <a:rPr lang="es-CO" sz="2400" dirty="0" err="1">
                <a:solidFill>
                  <a:srgbClr val="142B48"/>
                </a:solidFill>
              </a:rPr>
              <a:t>penicilinasas</a:t>
            </a:r>
            <a:r>
              <a:rPr lang="es-CO" sz="2400" dirty="0">
                <a:solidFill>
                  <a:srgbClr val="142B48"/>
                </a:solidFill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s-CO" sz="2400" i="1" dirty="0" err="1">
                <a:solidFill>
                  <a:srgbClr val="142B48"/>
                </a:solidFill>
              </a:rPr>
              <a:t>Bacteroides</a:t>
            </a:r>
            <a:r>
              <a:rPr lang="es-CO" sz="2400" i="1" dirty="0">
                <a:solidFill>
                  <a:srgbClr val="142B48"/>
                </a:solidFill>
              </a:rPr>
              <a:t> </a:t>
            </a:r>
            <a:r>
              <a:rPr lang="es-CO" sz="2400" i="1" dirty="0" err="1">
                <a:solidFill>
                  <a:srgbClr val="142B48"/>
                </a:solidFill>
              </a:rPr>
              <a:t>fragilis</a:t>
            </a:r>
            <a:r>
              <a:rPr lang="es-CO" sz="2400" i="1" dirty="0">
                <a:solidFill>
                  <a:srgbClr val="142B48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800" dirty="0">
              <a:solidFill>
                <a:srgbClr val="142B48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>
                <a:solidFill>
                  <a:srgbClr val="142B48"/>
                </a:solidFill>
              </a:rPr>
              <a:t>Dosis adultos: 1.5 a 3 g cada 6 h (IV).</a:t>
            </a:r>
          </a:p>
          <a:p>
            <a:pPr lvl="1">
              <a:lnSpc>
                <a:spcPct val="100000"/>
              </a:lnSpc>
              <a:buNone/>
            </a:pPr>
            <a:r>
              <a:rPr lang="es-CO" sz="2400" dirty="0">
                <a:solidFill>
                  <a:srgbClr val="00ABA7"/>
                </a:solidFill>
              </a:rPr>
              <a:t>Niños &lt;40 kg: 50 mg/kg (ampicilina) cada 6 h.</a:t>
            </a:r>
          </a:p>
          <a:p>
            <a:pPr>
              <a:lnSpc>
                <a:spcPct val="100000"/>
              </a:lnSpc>
            </a:pPr>
            <a:endParaRPr lang="es-CO" sz="2400" i="1" dirty="0">
              <a:solidFill>
                <a:srgbClr val="142B48"/>
              </a:solidFill>
            </a:endParaRPr>
          </a:p>
          <a:p>
            <a:pPr>
              <a:lnSpc>
                <a:spcPct val="100000"/>
              </a:lnSpc>
            </a:pPr>
            <a:endParaRPr lang="es-CO" dirty="0">
              <a:solidFill>
                <a:srgbClr val="142B4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5982" y="233788"/>
            <a:ext cx="8229600" cy="1066800"/>
          </a:xfrm>
        </p:spPr>
        <p:txBody>
          <a:bodyPr/>
          <a:lstStyle/>
          <a:p>
            <a:r>
              <a:rPr lang="es-CO" dirty="0"/>
              <a:t>Amoxicilina-clavulanato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67416" y="1928802"/>
            <a:ext cx="6956854" cy="43243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Espectro igual a ampicilina-sulbactam.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Indicaciones con tratamiento oral.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Suspensión y tabletas.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600" dirty="0">
              <a:solidFill>
                <a:srgbClr val="142B48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es-CO" sz="2600" dirty="0">
                <a:solidFill>
                  <a:srgbClr val="142B48"/>
                </a:solidFill>
              </a:rPr>
              <a:t>  Dosis adultos: 500 mg q 8h u 875 mg q 12h (componente amoxicilina).</a:t>
            </a:r>
          </a:p>
          <a:p>
            <a:pPr>
              <a:lnSpc>
                <a:spcPct val="100000"/>
              </a:lnSpc>
              <a:buNone/>
            </a:pPr>
            <a:r>
              <a:rPr lang="es-CO" sz="2600" dirty="0">
                <a:solidFill>
                  <a:srgbClr val="00B050"/>
                </a:solidFill>
              </a:rPr>
              <a:t>	</a:t>
            </a:r>
            <a:r>
              <a:rPr lang="es-CO" sz="2600" dirty="0">
                <a:solidFill>
                  <a:srgbClr val="00ABA7"/>
                </a:solidFill>
              </a:rPr>
              <a:t>Niños &lt;40 kg: 45 mg/kg cada 12 horas.</a:t>
            </a:r>
          </a:p>
          <a:p>
            <a:pPr>
              <a:lnSpc>
                <a:spcPct val="100000"/>
              </a:lnSpc>
              <a:buNone/>
            </a:pPr>
            <a:endParaRPr lang="es-CO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22244" y="242158"/>
            <a:ext cx="9510584" cy="1066800"/>
          </a:xfrm>
        </p:spPr>
        <p:txBody>
          <a:bodyPr>
            <a:normAutofit/>
          </a:bodyPr>
          <a:lstStyle/>
          <a:p>
            <a:r>
              <a:rPr lang="es-CO" dirty="0"/>
              <a:t>Penicilinas anti-</a:t>
            </a:r>
            <a:r>
              <a:rPr lang="es-CO" i="1" dirty="0"/>
              <a:t>pseudomonas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968222" y="2085117"/>
            <a:ext cx="7129042" cy="4530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Protipo: piperacilina.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Sensible a </a:t>
            </a:r>
            <a:r>
              <a:rPr lang="es-CO" sz="2600" dirty="0">
                <a:solidFill>
                  <a:srgbClr val="142B48"/>
                </a:solidFill>
                <a:sym typeface="Symbol" pitchFamily="2" charset="2"/>
              </a:rPr>
              <a:t>-</a:t>
            </a:r>
            <a:r>
              <a:rPr lang="es-CO" sz="2600" dirty="0">
                <a:solidFill>
                  <a:srgbClr val="142B48"/>
                </a:solidFill>
              </a:rPr>
              <a:t>lactamasas, combinada siempre con tazobactam.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Uso solamente intravenoso.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03188" y="316119"/>
            <a:ext cx="8229600" cy="1066800"/>
          </a:xfrm>
        </p:spPr>
        <p:txBody>
          <a:bodyPr/>
          <a:lstStyle/>
          <a:p>
            <a:r>
              <a:rPr lang="es-CO" dirty="0"/>
              <a:t>Piperacilina-tazobactam</a:t>
            </a:r>
            <a:endParaRPr lang="es-CO" i="1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917988" y="1382920"/>
            <a:ext cx="7166920" cy="51589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s-CO" sz="3300" dirty="0"/>
              <a:t>Espectro: similar a ampicilina, </a:t>
            </a:r>
            <a:r>
              <a:rPr lang="es-CO" sz="3300" b="1" dirty="0"/>
              <a:t>más</a:t>
            </a:r>
            <a:r>
              <a:rPr lang="es-CO" sz="3300" dirty="0"/>
              <a:t>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800" i="1" dirty="0"/>
              <a:t>Pseudomonas aeruginosa.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800" i="1" dirty="0"/>
              <a:t>Klebsiella pneumoniae.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800" i="1" dirty="0"/>
              <a:t>Proteus.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800" i="1" dirty="0"/>
              <a:t>Bacteroides fragilis.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800" dirty="0"/>
              <a:t>Microorganismos productores de penicilinasas y algunas BLEE.</a:t>
            </a:r>
          </a:p>
          <a:p>
            <a:pPr lvl="1">
              <a:lnSpc>
                <a:spcPct val="110000"/>
              </a:lnSpc>
            </a:pPr>
            <a:endParaRPr lang="es-CO" sz="2800" dirty="0"/>
          </a:p>
          <a:p>
            <a:pPr marL="452437" indent="-342900">
              <a:lnSpc>
                <a:spcPct val="110000"/>
              </a:lnSpc>
            </a:pPr>
            <a:r>
              <a:rPr lang="es-CO" sz="3300" dirty="0"/>
              <a:t>Vial de 4.5 g (4 g de piperacilina y 0.5 g de tazobactam):</a:t>
            </a:r>
          </a:p>
          <a:p>
            <a:pPr marL="109537" indent="0">
              <a:lnSpc>
                <a:spcPct val="110000"/>
              </a:lnSpc>
              <a:buNone/>
            </a:pPr>
            <a:r>
              <a:rPr lang="es-CO" sz="2800" dirty="0"/>
              <a:t>     Dosis adultos: 4.5 g q 6h-q8h IV.</a:t>
            </a:r>
          </a:p>
          <a:p>
            <a:pPr marL="109537" indent="0">
              <a:lnSpc>
                <a:spcPct val="110000"/>
              </a:lnSpc>
              <a:buNone/>
            </a:pPr>
            <a:r>
              <a:rPr lang="es-CO" sz="2800" dirty="0">
                <a:solidFill>
                  <a:srgbClr val="00B050"/>
                </a:solidFill>
              </a:rPr>
              <a:t>     </a:t>
            </a:r>
            <a:r>
              <a:rPr lang="es-CO" sz="2800" dirty="0">
                <a:solidFill>
                  <a:srgbClr val="00ABA7"/>
                </a:solidFill>
              </a:rPr>
              <a:t>Niños &lt;40 kg: 100 mg/kg cada 8 h.</a:t>
            </a:r>
          </a:p>
          <a:p>
            <a:pPr lvl="1">
              <a:lnSpc>
                <a:spcPct val="110000"/>
              </a:lnSpc>
            </a:pPr>
            <a:endParaRPr lang="es-CO" sz="2800" dirty="0"/>
          </a:p>
          <a:p>
            <a:pPr>
              <a:lnSpc>
                <a:spcPct val="11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013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59742" y="186760"/>
            <a:ext cx="10498587" cy="1066800"/>
          </a:xfrm>
        </p:spPr>
        <p:txBody>
          <a:bodyPr>
            <a:noAutofit/>
          </a:bodyPr>
          <a:lstStyle/>
          <a:p>
            <a:r>
              <a:rPr lang="es-CO" dirty="0"/>
              <a:t>Penicilinas: reacciones adversas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967416" y="1787801"/>
            <a:ext cx="7080422" cy="544270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2600" dirty="0"/>
              <a:t>Efecto adverso más común: diarrea.</a:t>
            </a:r>
          </a:p>
          <a:p>
            <a:pPr algn="just">
              <a:lnSpc>
                <a:spcPct val="100000"/>
              </a:lnSpc>
            </a:pPr>
            <a:r>
              <a:rPr lang="es-CO" sz="2600" dirty="0"/>
              <a:t>Altas dosis de penicilina en insuficiencia renal: convulsiones por antagonismo del receptor GABA</a:t>
            </a:r>
            <a:r>
              <a:rPr lang="es-CO" sz="2600" baseline="-25000" dirty="0"/>
              <a:t>A.</a:t>
            </a:r>
            <a:endParaRPr lang="es-CO" sz="2600" dirty="0"/>
          </a:p>
          <a:p>
            <a:pPr algn="just">
              <a:lnSpc>
                <a:spcPct val="100000"/>
              </a:lnSpc>
            </a:pPr>
            <a:r>
              <a:rPr lang="es-CO" sz="2600" dirty="0"/>
              <a:t>Oxacilina: hepatitis (tto prolongado).</a:t>
            </a:r>
          </a:p>
          <a:p>
            <a:pPr algn="just">
              <a:lnSpc>
                <a:spcPct val="100000"/>
              </a:lnSpc>
            </a:pPr>
            <a:r>
              <a:rPr lang="es-CO" sz="2600" dirty="0"/>
              <a:t>Ampicilina: colitis pseudomembranosa.</a:t>
            </a:r>
          </a:p>
          <a:p>
            <a:pPr algn="just">
              <a:lnSpc>
                <a:spcPct val="100000"/>
              </a:lnSpc>
            </a:pPr>
            <a:r>
              <a:rPr lang="es-CO" sz="2600" dirty="0"/>
              <a:t>Ampicilina y amoxicilina: brotes no alérgicos en infecciones virales.</a:t>
            </a:r>
          </a:p>
          <a:p>
            <a:pPr marL="411162" lvl="1" indent="0" algn="just">
              <a:lnSpc>
                <a:spcPct val="100000"/>
              </a:lnSpc>
              <a:buNone/>
            </a:pP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377714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148" y="113334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Mecanismo de acción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0" y="1799120"/>
            <a:ext cx="7076661" cy="4530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El anillo </a:t>
            </a:r>
            <a:r>
              <a:rPr lang="es-CO" sz="2400" dirty="0">
                <a:sym typeface="Symbol" pitchFamily="2" charset="2"/>
              </a:rPr>
              <a:t></a:t>
            </a:r>
            <a:r>
              <a:rPr lang="es-CO" sz="2400" dirty="0"/>
              <a:t>-lactámico es análogo estructural de la terminación D-Ala-D-Ala del péptidoglicano.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Los </a:t>
            </a:r>
            <a:r>
              <a:rPr lang="es-CO" sz="2400" dirty="0">
                <a:sym typeface="Symbol" pitchFamily="2" charset="2"/>
              </a:rPr>
              <a:t></a:t>
            </a:r>
            <a:r>
              <a:rPr lang="es-CO" sz="2400" dirty="0"/>
              <a:t>-</a:t>
            </a:r>
            <a:r>
              <a:rPr lang="es-CO" sz="2400" dirty="0" err="1"/>
              <a:t>lactámicos</a:t>
            </a:r>
            <a:r>
              <a:rPr lang="es-CO" sz="2400" dirty="0"/>
              <a:t> inhiben la síntesis de la pared celular bacteriana, específicamente la </a:t>
            </a:r>
            <a:r>
              <a:rPr lang="es-CO" sz="2400" dirty="0" err="1"/>
              <a:t>transpeptidación</a:t>
            </a:r>
            <a:r>
              <a:rPr lang="es-CO" sz="2400" dirty="0"/>
              <a:t>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Efecto bactericida.</a:t>
            </a:r>
          </a:p>
        </p:txBody>
      </p:sp>
    </p:spTree>
    <p:extLst>
      <p:ext uri="{BB962C8B-B14F-4D97-AF65-F5344CB8AC3E}">
        <p14:creationId xmlns:p14="http://schemas.microsoft.com/office/powerpoint/2010/main" val="199508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93481" y="214289"/>
            <a:ext cx="10021509" cy="1066800"/>
          </a:xfrm>
        </p:spPr>
        <p:txBody>
          <a:bodyPr>
            <a:noAutofit/>
          </a:bodyPr>
          <a:lstStyle/>
          <a:p>
            <a:r>
              <a:rPr lang="es-CO" dirty="0"/>
              <a:t>Penicilinas: reacciones adversas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979772" y="1814536"/>
            <a:ext cx="6969211" cy="4829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Reacciones inmunes </a:t>
            </a:r>
            <a:r>
              <a:rPr lang="es-CO" sz="2800" dirty="0"/>
              <a:t>(hasta 1%):</a:t>
            </a:r>
          </a:p>
          <a:p>
            <a:pPr marL="566737" indent="-457200">
              <a:lnSpc>
                <a:spcPct val="100000"/>
              </a:lnSpc>
            </a:pPr>
            <a:r>
              <a:rPr lang="es-CO" sz="2600" dirty="0"/>
              <a:t>Por IgE: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Determinante mayor (</a:t>
            </a:r>
            <a:r>
              <a:rPr lang="es-CO" sz="2400" dirty="0" err="1"/>
              <a:t>peniciloil</a:t>
            </a:r>
            <a:r>
              <a:rPr lang="es-CO" sz="2400" dirty="0"/>
              <a:t>): urticaria 1%.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Determinantes menores (</a:t>
            </a:r>
            <a:r>
              <a:rPr lang="es-CO" sz="2400" dirty="0" err="1"/>
              <a:t>peniciloato</a:t>
            </a:r>
            <a:r>
              <a:rPr lang="es-CO" sz="2400" dirty="0"/>
              <a:t>, </a:t>
            </a:r>
            <a:r>
              <a:rPr lang="es-CO" sz="2400" dirty="0" err="1"/>
              <a:t>peniloato</a:t>
            </a:r>
            <a:r>
              <a:rPr lang="es-CO" sz="2400" dirty="0"/>
              <a:t>): anafilaxia (0.01%).</a:t>
            </a:r>
          </a:p>
          <a:p>
            <a:pPr lvl="1">
              <a:lnSpc>
                <a:spcPct val="100000"/>
              </a:lnSpc>
            </a:pPr>
            <a:endParaRPr lang="es-CO" sz="2800" dirty="0"/>
          </a:p>
          <a:p>
            <a:pPr marL="566737" indent="-457200">
              <a:lnSpc>
                <a:spcPct val="100000"/>
              </a:lnSpc>
            </a:pPr>
            <a:r>
              <a:rPr lang="es-CO" sz="2600" dirty="0"/>
              <a:t>Por complejos inmunes: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Reacción tipo enfermedad del suero.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Nefritis intersticial.</a:t>
            </a:r>
          </a:p>
          <a:p>
            <a:pPr lvl="1">
              <a:lnSpc>
                <a:spcPct val="100000"/>
              </a:lnSpc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ADD92-37A1-254E-BA3C-05D761E06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272360"/>
            <a:ext cx="10515600" cy="1325563"/>
          </a:xfrm>
        </p:spPr>
        <p:txBody>
          <a:bodyPr/>
          <a:lstStyle/>
          <a:p>
            <a:r>
              <a:rPr lang="es-CO" dirty="0"/>
              <a:t>Penicilinas: reacciones adversas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687603-BEB2-EF4C-8E0F-063BBE57D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556" y="1825625"/>
            <a:ext cx="6820929" cy="453072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600" dirty="0"/>
              <a:t>Reacción de Jarisch-Herxheimer: liberación de citoquinas en pacientes con sífilis tratados con penicilina </a:t>
            </a:r>
            <a:r>
              <a:rPr lang="es-CO" sz="2600" dirty="0">
                <a:sym typeface="Wingdings" pitchFamily="2" charset="2"/>
              </a:rPr>
              <a:t></a:t>
            </a:r>
            <a:r>
              <a:rPr lang="es-CO" sz="2600" dirty="0"/>
              <a:t> malestar, fiebre, escalofrío, odinofagia, mialgias, cefalea, taquicardia.</a:t>
            </a:r>
          </a:p>
          <a:p>
            <a:pPr algn="just">
              <a:lnSpc>
                <a:spcPct val="100000"/>
              </a:lnSpc>
            </a:pPr>
            <a:r>
              <a:rPr lang="es-CO" sz="2600" dirty="0"/>
              <a:t>Se reporta en hasta el 50% de los pacientes con sífilis primaria, 75% con sífilis secundaria y 30% con sífilis terciaria.</a:t>
            </a:r>
          </a:p>
        </p:txBody>
      </p:sp>
    </p:spTree>
    <p:extLst>
      <p:ext uri="{BB962C8B-B14F-4D97-AF65-F5344CB8AC3E}">
        <p14:creationId xmlns:p14="http://schemas.microsoft.com/office/powerpoint/2010/main" val="358322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54854" y="208801"/>
            <a:ext cx="8229600" cy="1066800"/>
          </a:xfrm>
        </p:spPr>
        <p:txBody>
          <a:bodyPr/>
          <a:lstStyle/>
          <a:p>
            <a:r>
              <a:rPr lang="es-CO" dirty="0"/>
              <a:t>Cefalosporinas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60249"/>
              </p:ext>
            </p:extLst>
          </p:nvPr>
        </p:nvGraphicFramePr>
        <p:xfrm>
          <a:off x="5543527" y="2010276"/>
          <a:ext cx="6096000" cy="4084320"/>
        </p:xfrm>
        <a:graphic>
          <a:graphicData uri="http://schemas.openxmlformats.org/drawingml/2006/table">
            <a:tbl>
              <a:tblPr/>
              <a:tblGrid>
                <a:gridCol w="333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Generación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Prototipos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Primera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Cefalexina Cefazolina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Segunda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Cefuroxima</a:t>
                      </a:r>
                      <a:endParaRPr kumimoji="0" 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Tercera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Ceftriaxona</a:t>
                      </a:r>
                      <a:r>
                        <a:rPr kumimoji="0" lang="es-C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 </a:t>
                      </a:r>
                      <a:r>
                        <a:rPr kumimoji="0" lang="es-CO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Ceftazidima</a:t>
                      </a:r>
                      <a:endParaRPr kumimoji="0" 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Cuarta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Cefepima</a:t>
                      </a:r>
                      <a:endParaRPr kumimoji="0" 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Quinta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2B48"/>
                          </a:solidFill>
                          <a:effectLst/>
                          <a:latin typeface="Montserrat" pitchFamily="2" charset="77"/>
                        </a:rPr>
                        <a:t>Ceftarolina</a:t>
                      </a:r>
                      <a:endParaRPr kumimoji="0" lang="es-CO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142B48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7259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95721" y="194930"/>
            <a:ext cx="10515600" cy="1325563"/>
          </a:xfrm>
        </p:spPr>
        <p:txBody>
          <a:bodyPr/>
          <a:lstStyle/>
          <a:p>
            <a:r>
              <a:rPr lang="es-CO" dirty="0"/>
              <a:t>Primera generación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465625" y="1610835"/>
            <a:ext cx="6907427" cy="43243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dirty="0"/>
              <a:t>Prototipos: </a:t>
            </a:r>
            <a:r>
              <a:rPr lang="es-CO" sz="2800" b="1" dirty="0"/>
              <a:t>cefalexina</a:t>
            </a:r>
            <a:r>
              <a:rPr lang="es-CO" sz="2800" dirty="0"/>
              <a:t> (oral), </a:t>
            </a:r>
            <a:r>
              <a:rPr lang="es-CO" sz="2800" b="1" dirty="0"/>
              <a:t>cefazolina</a:t>
            </a:r>
            <a:r>
              <a:rPr lang="es-CO" sz="2800" dirty="0"/>
              <a:t> (IM, IV).</a:t>
            </a:r>
          </a:p>
          <a:p>
            <a:pPr>
              <a:lnSpc>
                <a:spcPct val="100000"/>
              </a:lnSpc>
            </a:pPr>
            <a:r>
              <a:rPr lang="es-CO" sz="2800" dirty="0"/>
              <a:t>Espectro: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S. aureus </a:t>
            </a:r>
            <a:r>
              <a:rPr lang="es-CO" sz="2400" dirty="0">
                <a:sym typeface="Symbol" pitchFamily="2" charset="2"/>
              </a:rPr>
              <a:t></a:t>
            </a:r>
            <a:r>
              <a:rPr lang="es-CO" sz="2400" dirty="0"/>
              <a:t>L+ (pero no MRSA).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Streptococcous pyogenes.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E. coli, Klebsiella, Proteus mirabilis BLEE-.</a:t>
            </a:r>
            <a:endParaRPr lang="es-CO" sz="2800" i="1" dirty="0"/>
          </a:p>
          <a:p>
            <a:pPr>
              <a:lnSpc>
                <a:spcPct val="100000"/>
              </a:lnSpc>
            </a:pPr>
            <a:r>
              <a:rPr lang="es-CO" sz="2800" dirty="0"/>
              <a:t>No atraviesan la barrera </a:t>
            </a:r>
            <a:r>
              <a:rPr lang="es-CO" sz="2800" dirty="0" err="1"/>
              <a:t>hematoencefálica</a:t>
            </a:r>
            <a:r>
              <a:rPr lang="es-CO" sz="2800" dirty="0"/>
              <a:t>.</a:t>
            </a:r>
          </a:p>
        </p:txBody>
      </p:sp>
      <p:pic>
        <p:nvPicPr>
          <p:cNvPr id="28676" name="Picture 2" descr="http://images.rxlist.com/images/rxlist/cephalex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329" y="1520493"/>
            <a:ext cx="37433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5739" y="271848"/>
            <a:ext cx="8229600" cy="1066800"/>
          </a:xfrm>
        </p:spPr>
        <p:txBody>
          <a:bodyPr/>
          <a:lstStyle/>
          <a:p>
            <a:r>
              <a:rPr lang="es-CO" dirty="0"/>
              <a:t>Presentaciones y dosis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4486" y="1518959"/>
            <a:ext cx="7187514" cy="50671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 err="1"/>
              <a:t>Cefalexina</a:t>
            </a:r>
            <a:r>
              <a:rPr lang="es-CO" sz="2800" dirty="0"/>
              <a:t>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Cápsulas 500 mg, suspensión: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>
                <a:solidFill>
                  <a:srgbClr val="142B48"/>
                </a:solidFill>
              </a:rPr>
              <a:t>Adultos: 500 a 1000 mg q 6 h  VO.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>
                <a:solidFill>
                  <a:srgbClr val="00ABA7"/>
                </a:solidFill>
              </a:rPr>
              <a:t>Niños: 50-100 mg/kg/día dividido q 6h.</a:t>
            </a:r>
          </a:p>
          <a:p>
            <a:pPr>
              <a:lnSpc>
                <a:spcPct val="100000"/>
              </a:lnSpc>
              <a:buNone/>
            </a:pPr>
            <a:endParaRPr lang="es-CO" sz="1400" dirty="0">
              <a:solidFill>
                <a:srgbClr val="00B05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O" sz="2800" b="1" dirty="0" err="1"/>
              <a:t>Cefazolina</a:t>
            </a:r>
            <a:r>
              <a:rPr lang="es-CO" sz="2800" dirty="0"/>
              <a:t>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Viales de 1 g: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>
                <a:solidFill>
                  <a:srgbClr val="142B48"/>
                </a:solidFill>
              </a:rPr>
              <a:t>Adultos: 1000 a 2000 mg q 6 h IV.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>
                <a:solidFill>
                  <a:srgbClr val="00ABA7"/>
                </a:solidFill>
              </a:rPr>
              <a:t>Niños: 50 mg/kg/día dividido q 6 h.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Profilaxis quirúrgica: dosis única de 1000 mg.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65922" y="213114"/>
            <a:ext cx="10515600" cy="1325563"/>
          </a:xfrm>
        </p:spPr>
        <p:txBody>
          <a:bodyPr/>
          <a:lstStyle/>
          <a:p>
            <a:r>
              <a:rPr lang="es-CO" dirty="0"/>
              <a:t>Segunda generación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967416" y="1973909"/>
            <a:ext cx="7006280" cy="48099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2800" b="1" u="sng" dirty="0"/>
              <a:t>Cefuroxima</a:t>
            </a:r>
            <a:r>
              <a:rPr lang="es-CO" sz="2800" dirty="0"/>
              <a:t> (VO, IV):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Espectro igual a la 1</a:t>
            </a:r>
            <a:r>
              <a:rPr lang="es-CO" sz="2600" baseline="30000" dirty="0"/>
              <a:t>era</a:t>
            </a:r>
            <a:r>
              <a:rPr lang="es-CO" sz="2600" dirty="0"/>
              <a:t> generación, </a:t>
            </a:r>
            <a:r>
              <a:rPr lang="es-CO" sz="2600" b="1" dirty="0"/>
              <a:t>más</a:t>
            </a:r>
            <a:r>
              <a:rPr lang="es-CO" sz="2600" dirty="0"/>
              <a:t>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Neumococo.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Haemophilus influenzae </a:t>
            </a:r>
            <a:r>
              <a:rPr lang="es-CO" sz="2400" dirty="0"/>
              <a:t>(incluyendo </a:t>
            </a:r>
            <a:r>
              <a:rPr lang="es-CO" sz="2400" dirty="0">
                <a:sym typeface="Symbol" pitchFamily="2" charset="2"/>
              </a:rPr>
              <a:t></a:t>
            </a:r>
            <a:r>
              <a:rPr lang="es-CO" sz="2400" dirty="0"/>
              <a:t>L+).</a:t>
            </a:r>
            <a:endParaRPr lang="es-CO" sz="2400" i="1" dirty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Moraxella catarrhalis </a:t>
            </a:r>
            <a:r>
              <a:rPr lang="es-CO" sz="2400" dirty="0"/>
              <a:t>(incluyendo </a:t>
            </a:r>
            <a:r>
              <a:rPr lang="es-CO" sz="2400" dirty="0">
                <a:sym typeface="Symbol" pitchFamily="2" charset="2"/>
              </a:rPr>
              <a:t></a:t>
            </a:r>
            <a:r>
              <a:rPr lang="es-CO" sz="2400" dirty="0"/>
              <a:t>L+).</a:t>
            </a:r>
            <a:endParaRPr lang="es-CO" sz="2400" i="1" dirty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E. coli y Klebsiella </a:t>
            </a:r>
            <a:r>
              <a:rPr lang="es-CO" sz="2400" dirty="0"/>
              <a:t>resistentes a cefazolina.</a:t>
            </a:r>
            <a:endParaRPr lang="es-CO" sz="2800" dirty="0"/>
          </a:p>
          <a:p>
            <a:pPr>
              <a:lnSpc>
                <a:spcPct val="100000"/>
              </a:lnSpc>
            </a:pPr>
            <a:r>
              <a:rPr lang="es-CO" sz="2600" dirty="0"/>
              <a:t>Tampoco atraviesan BHE.</a:t>
            </a:r>
          </a:p>
        </p:txBody>
      </p:sp>
      <p:pic>
        <p:nvPicPr>
          <p:cNvPr id="29700" name="Picture 2" descr="http://www.inchem.org/documents/jecfa/jecmono/v49je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961" y="1701386"/>
            <a:ext cx="3737627" cy="172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678" y="247135"/>
            <a:ext cx="10515600" cy="1325563"/>
          </a:xfrm>
        </p:spPr>
        <p:txBody>
          <a:bodyPr/>
          <a:lstStyle/>
          <a:p>
            <a:r>
              <a:rPr lang="es-CO" dirty="0"/>
              <a:t>Presentaciones y dosis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78627" y="1825625"/>
            <a:ext cx="6956853" cy="4785240"/>
          </a:xfrm>
        </p:spPr>
        <p:txBody>
          <a:bodyPr>
            <a:normAutofit/>
          </a:bodyPr>
          <a:lstStyle/>
          <a:p>
            <a:pPr marL="109537" indent="0">
              <a:lnSpc>
                <a:spcPct val="100000"/>
              </a:lnSpc>
              <a:buNone/>
            </a:pPr>
            <a:r>
              <a:rPr lang="es-CO" sz="2800" b="1" dirty="0"/>
              <a:t>Cefuroxima: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Vial de 750 mg: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/>
              <a:t>Dosis adultos: 750 a 1500 mg q 8 horas.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>
                <a:solidFill>
                  <a:srgbClr val="00ABA7"/>
                </a:solidFill>
              </a:rPr>
              <a:t>Niños: 50-100 mg/kg/día dividido en 3 dosis.</a:t>
            </a:r>
            <a:endParaRPr lang="es-CO" sz="3200" dirty="0"/>
          </a:p>
          <a:p>
            <a:pPr>
              <a:lnSpc>
                <a:spcPct val="100000"/>
              </a:lnSpc>
            </a:pPr>
            <a:r>
              <a:rPr lang="es-CO" sz="2600" dirty="0"/>
              <a:t>Suspensión y tabletas: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/>
              <a:t>Dosis adultos: 250-500 mg q 12h.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CO" sz="2400" dirty="0">
                <a:solidFill>
                  <a:srgbClr val="00ABA7"/>
                </a:solidFill>
              </a:rPr>
              <a:t>Niños: 30 mg/kg cada 12 horas.</a:t>
            </a: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774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26165" y="136873"/>
            <a:ext cx="10515600" cy="1325563"/>
          </a:xfrm>
        </p:spPr>
        <p:txBody>
          <a:bodyPr/>
          <a:lstStyle/>
          <a:p>
            <a:r>
              <a:rPr lang="es-CO" dirty="0"/>
              <a:t>Tercera generación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863244" y="1608210"/>
            <a:ext cx="7328756" cy="48419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Georgia" pitchFamily="18" charset="0"/>
              <a:buNone/>
            </a:pPr>
            <a:r>
              <a:rPr lang="es-CO" sz="3000" b="1" dirty="0"/>
              <a:t>Ceftriaxona</a:t>
            </a:r>
            <a:r>
              <a:rPr lang="es-CO" sz="3000" dirty="0"/>
              <a:t> (IM, IV), cefotaxima (IV):</a:t>
            </a:r>
          </a:p>
          <a:p>
            <a:pPr>
              <a:lnSpc>
                <a:spcPct val="110000"/>
              </a:lnSpc>
            </a:pPr>
            <a:r>
              <a:rPr lang="es-CO" sz="2800" dirty="0"/>
              <a:t>Espectro: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dirty="0"/>
              <a:t>Neumococo (incluyendo cepas resistentes a penicilina, excepto alto grado en meningitis).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i="1" dirty="0" err="1"/>
              <a:t>Neisseria</a:t>
            </a:r>
            <a:r>
              <a:rPr lang="es-CO" sz="2600" i="1" dirty="0"/>
              <a:t> </a:t>
            </a:r>
            <a:r>
              <a:rPr lang="es-CO" sz="2600" i="1" dirty="0" err="1"/>
              <a:t>meningitidis</a:t>
            </a:r>
            <a:r>
              <a:rPr lang="es-CO" sz="2600" i="1" dirty="0"/>
              <a:t>.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dirty="0"/>
              <a:t>Gonococo.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i="1" dirty="0"/>
              <a:t>Haemophilus</a:t>
            </a:r>
            <a:r>
              <a:rPr lang="es-CO" sz="2600" dirty="0"/>
              <a:t> y </a:t>
            </a:r>
            <a:r>
              <a:rPr lang="es-CO" sz="2600" i="1" dirty="0"/>
              <a:t>Moraxella, </a:t>
            </a:r>
            <a:r>
              <a:rPr lang="es-CO" sz="2600" dirty="0"/>
              <a:t>incluyendo </a:t>
            </a:r>
            <a:r>
              <a:rPr lang="es-CO" sz="2600" dirty="0">
                <a:sym typeface="Symbol" pitchFamily="2" charset="2"/>
              </a:rPr>
              <a:t></a:t>
            </a:r>
            <a:r>
              <a:rPr lang="es-CO" sz="2600" dirty="0"/>
              <a:t>L+.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dirty="0"/>
              <a:t>Enterobacteriaceae, incluyendo cepas productoras de penicilinasas, pero no BLEE ni </a:t>
            </a:r>
            <a:r>
              <a:rPr lang="es-CO" sz="2600" dirty="0" err="1"/>
              <a:t>AmpC</a:t>
            </a:r>
            <a:r>
              <a:rPr lang="es-CO" sz="2600" dirty="0"/>
              <a:t>.</a:t>
            </a:r>
          </a:p>
          <a:p>
            <a:pPr lvl="1">
              <a:lnSpc>
                <a:spcPct val="110000"/>
              </a:lnSpc>
            </a:pPr>
            <a:endParaRPr lang="es-CO" dirty="0"/>
          </a:p>
          <a:p>
            <a:pPr>
              <a:lnSpc>
                <a:spcPct val="110000"/>
              </a:lnSpc>
              <a:buFont typeface="Georgia" pitchFamily="18" charset="0"/>
              <a:buNone/>
            </a:pPr>
            <a:endParaRPr lang="es-CO" dirty="0"/>
          </a:p>
        </p:txBody>
      </p:sp>
      <p:pic>
        <p:nvPicPr>
          <p:cNvPr id="30724" name="Picture 2" descr="http://content.answers.com/main/content/wp/en/thumb/2/28/300px-Ceftriax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372" y="1608210"/>
            <a:ext cx="3793313" cy="182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79174" y="172335"/>
            <a:ext cx="10515600" cy="1325563"/>
          </a:xfrm>
        </p:spPr>
        <p:txBody>
          <a:bodyPr/>
          <a:lstStyle/>
          <a:p>
            <a:r>
              <a:rPr lang="es-CO" dirty="0"/>
              <a:t>Tercera generación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5028074" y="1311965"/>
            <a:ext cx="7092778" cy="55460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Georgia" pitchFamily="18" charset="0"/>
              <a:buNone/>
            </a:pPr>
            <a:r>
              <a:rPr lang="es-CO" sz="3000" b="1" dirty="0"/>
              <a:t>Ceftriaxona</a:t>
            </a:r>
            <a:r>
              <a:rPr lang="es-CO" sz="3000" dirty="0"/>
              <a:t> (IM, IV), </a:t>
            </a:r>
            <a:r>
              <a:rPr lang="es-CO" sz="3000" dirty="0" err="1"/>
              <a:t>cefotaxima</a:t>
            </a:r>
            <a:r>
              <a:rPr lang="es-CO" sz="3000" dirty="0"/>
              <a:t> (IV):</a:t>
            </a:r>
          </a:p>
          <a:p>
            <a:pPr>
              <a:lnSpc>
                <a:spcPct val="110000"/>
              </a:lnSpc>
            </a:pPr>
            <a:r>
              <a:rPr lang="es-CO" sz="2800" dirty="0"/>
              <a:t>Carecen de actividad contra: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i="1" dirty="0"/>
              <a:t>Listeria.</a:t>
            </a:r>
            <a:endParaRPr lang="es-CO" sz="2600" dirty="0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dirty="0"/>
              <a:t>Enterococo.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i="1" dirty="0"/>
              <a:t>Enterobacter.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i="1" dirty="0"/>
              <a:t>Pseudomonas.</a:t>
            </a:r>
            <a:endParaRPr lang="es-CO" sz="2600" dirty="0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i="1" dirty="0"/>
              <a:t>Bacteroides.</a:t>
            </a:r>
            <a:endParaRPr lang="es-CO" sz="2600" dirty="0"/>
          </a:p>
          <a:p>
            <a:pPr>
              <a:lnSpc>
                <a:spcPct val="110000"/>
              </a:lnSpc>
              <a:buFont typeface="Georgia" pitchFamily="18" charset="0"/>
              <a:buNone/>
            </a:pPr>
            <a:r>
              <a:rPr lang="es-CO" sz="3000" b="1" dirty="0" err="1"/>
              <a:t>Ceftazidima</a:t>
            </a:r>
            <a:r>
              <a:rPr lang="es-CO" sz="3000" dirty="0"/>
              <a:t> (IV):</a:t>
            </a:r>
          </a:p>
          <a:p>
            <a:pPr>
              <a:lnSpc>
                <a:spcPct val="110000"/>
              </a:lnSpc>
            </a:pPr>
            <a:r>
              <a:rPr lang="es-CO" sz="2800" dirty="0"/>
              <a:t>Similar a </a:t>
            </a:r>
            <a:r>
              <a:rPr lang="es-CO" sz="2800" dirty="0" err="1"/>
              <a:t>ceftriaxona</a:t>
            </a:r>
            <a:r>
              <a:rPr lang="es-CO" sz="2800" dirty="0"/>
              <a:t> pero: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dirty="0"/>
              <a:t>Cubre </a:t>
            </a:r>
            <a:r>
              <a:rPr lang="es-CO" sz="2600" i="1" dirty="0" err="1"/>
              <a:t>Pseudomonas</a:t>
            </a:r>
            <a:r>
              <a:rPr lang="es-CO" sz="2600" i="1" dirty="0"/>
              <a:t> </a:t>
            </a:r>
            <a:r>
              <a:rPr lang="es-CO" sz="2600" i="1" dirty="0" err="1"/>
              <a:t>aeruginosa</a:t>
            </a:r>
            <a:r>
              <a:rPr lang="es-CO" sz="2600" i="1" dirty="0"/>
              <a:t>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dirty="0"/>
              <a:t>Menos activa contra grampositivos.</a:t>
            </a:r>
          </a:p>
          <a:p>
            <a:pPr>
              <a:lnSpc>
                <a:spcPct val="110000"/>
              </a:lnSpc>
            </a:pPr>
            <a:r>
              <a:rPr lang="es-CO" sz="2800" dirty="0"/>
              <a:t>Atraviesan la BHE.</a:t>
            </a:r>
          </a:p>
          <a:p>
            <a:pPr lvl="1">
              <a:lnSpc>
                <a:spcPct val="110000"/>
              </a:lnSpc>
            </a:pPr>
            <a:endParaRPr lang="es-CO" sz="2800" dirty="0"/>
          </a:p>
          <a:p>
            <a:pPr>
              <a:lnSpc>
                <a:spcPct val="110000"/>
              </a:lnSpc>
              <a:buFont typeface="Georgia" pitchFamily="18" charset="0"/>
              <a:buNone/>
            </a:pPr>
            <a:endParaRPr lang="es-CO" dirty="0"/>
          </a:p>
        </p:txBody>
      </p:sp>
      <p:pic>
        <p:nvPicPr>
          <p:cNvPr id="30724" name="Picture 2" descr="http://content.answers.com/main/content/wp/en/thumb/2/28/300px-Ceftriax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492" y="1497898"/>
            <a:ext cx="3540265" cy="169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8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4854" y="277034"/>
            <a:ext cx="8229600" cy="1066800"/>
          </a:xfrm>
        </p:spPr>
        <p:txBody>
          <a:bodyPr/>
          <a:lstStyle/>
          <a:p>
            <a:r>
              <a:rPr lang="es-CO" dirty="0"/>
              <a:t>Presentaciones y dosis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69206" y="1600989"/>
            <a:ext cx="7068065" cy="497208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CO" sz="3400" b="1" dirty="0"/>
              <a:t>Ceftriaxona (IV, IM):</a:t>
            </a:r>
          </a:p>
          <a:p>
            <a:pPr>
              <a:lnSpc>
                <a:spcPct val="110000"/>
              </a:lnSpc>
            </a:pPr>
            <a:r>
              <a:rPr lang="es-CO" sz="3100" dirty="0">
                <a:solidFill>
                  <a:srgbClr val="142B48"/>
                </a:solidFill>
              </a:rPr>
              <a:t>Viales de 500 y 1000 mg.</a:t>
            </a:r>
          </a:p>
          <a:p>
            <a:pPr>
              <a:lnSpc>
                <a:spcPct val="110000"/>
              </a:lnSpc>
            </a:pPr>
            <a:r>
              <a:rPr lang="es-CO" sz="3100" dirty="0">
                <a:solidFill>
                  <a:srgbClr val="142B48"/>
                </a:solidFill>
              </a:rPr>
              <a:t>Adultos: 1000 g q 12 h  (vida media larga por alta unión a la albúmina sérica).</a:t>
            </a:r>
          </a:p>
          <a:p>
            <a:pPr>
              <a:lnSpc>
                <a:spcPct val="110000"/>
              </a:lnSpc>
            </a:pPr>
            <a:r>
              <a:rPr lang="es-CO" sz="3100" dirty="0">
                <a:solidFill>
                  <a:srgbClr val="142B48"/>
                </a:solidFill>
              </a:rPr>
              <a:t>Gonococo: 500 mg dosis única IM.</a:t>
            </a:r>
          </a:p>
          <a:p>
            <a:pPr>
              <a:lnSpc>
                <a:spcPct val="110000"/>
              </a:lnSpc>
            </a:pPr>
            <a:r>
              <a:rPr lang="es-CO" sz="3100" dirty="0">
                <a:solidFill>
                  <a:srgbClr val="00ABA7"/>
                </a:solidFill>
              </a:rPr>
              <a:t>Niños: 50-100 mg/kg/día, en 1 </a:t>
            </a:r>
            <a:r>
              <a:rPr lang="es-CO" sz="3100" dirty="0" err="1">
                <a:solidFill>
                  <a:srgbClr val="00ABA7"/>
                </a:solidFill>
              </a:rPr>
              <a:t>ó</a:t>
            </a:r>
            <a:r>
              <a:rPr lang="es-CO" sz="3100" dirty="0">
                <a:solidFill>
                  <a:srgbClr val="00ABA7"/>
                </a:solidFill>
              </a:rPr>
              <a:t> 2 dosis.</a:t>
            </a:r>
          </a:p>
          <a:p>
            <a:pPr>
              <a:lnSpc>
                <a:spcPct val="110000"/>
              </a:lnSpc>
            </a:pPr>
            <a:endParaRPr lang="es-CO" sz="3000" dirty="0"/>
          </a:p>
          <a:p>
            <a:pPr marL="0" indent="0">
              <a:lnSpc>
                <a:spcPct val="110000"/>
              </a:lnSpc>
              <a:buNone/>
            </a:pPr>
            <a:r>
              <a:rPr lang="es-CO" sz="3400" b="1" dirty="0"/>
              <a:t>Ceftazidima (IV):</a:t>
            </a:r>
          </a:p>
          <a:p>
            <a:pPr>
              <a:lnSpc>
                <a:spcPct val="110000"/>
              </a:lnSpc>
            </a:pPr>
            <a:r>
              <a:rPr lang="es-CO" sz="3100" dirty="0">
                <a:solidFill>
                  <a:srgbClr val="142B48"/>
                </a:solidFill>
              </a:rPr>
              <a:t>Viales de 1 y 2 g.</a:t>
            </a:r>
          </a:p>
          <a:p>
            <a:pPr>
              <a:lnSpc>
                <a:spcPct val="110000"/>
              </a:lnSpc>
            </a:pPr>
            <a:r>
              <a:rPr lang="es-CO" sz="3100" dirty="0">
                <a:solidFill>
                  <a:srgbClr val="142B48"/>
                </a:solidFill>
              </a:rPr>
              <a:t>Adultos: 2000 mg q 8 h.</a:t>
            </a:r>
          </a:p>
          <a:p>
            <a:pPr>
              <a:lnSpc>
                <a:spcPct val="110000"/>
              </a:lnSpc>
            </a:pPr>
            <a:r>
              <a:rPr lang="es-CO" sz="3100" dirty="0">
                <a:solidFill>
                  <a:srgbClr val="00ABA7"/>
                </a:solidFill>
              </a:rPr>
              <a:t>Niños: 30-50 mg/kg cada 8 horas.</a:t>
            </a:r>
          </a:p>
          <a:p>
            <a:pPr>
              <a:lnSpc>
                <a:spcPct val="110000"/>
              </a:lnSpc>
              <a:buNone/>
            </a:pPr>
            <a:endParaRPr lang="es-CO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ov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59"/>
          <a:stretch/>
        </p:blipFill>
        <p:spPr bwMode="auto">
          <a:xfrm>
            <a:off x="6050971" y="1544914"/>
            <a:ext cx="5130034" cy="484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008CC03-9EE2-1F4C-A967-83AD19B81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452" y="464149"/>
            <a:ext cx="11078029" cy="1325563"/>
          </a:xfrm>
        </p:spPr>
        <p:txBody>
          <a:bodyPr>
            <a:normAutofit/>
          </a:bodyPr>
          <a:lstStyle/>
          <a:p>
            <a:r>
              <a:rPr lang="es-CO" sz="4000" dirty="0"/>
              <a:t>Estructura de la pared </a:t>
            </a:r>
            <a:br>
              <a:rPr lang="es-CO" sz="4000" dirty="0"/>
            </a:br>
            <a:r>
              <a:rPr lang="es-CO" sz="4000" dirty="0"/>
              <a:t>celular bacteriana</a:t>
            </a:r>
          </a:p>
        </p:txBody>
      </p:sp>
    </p:spTree>
    <p:extLst>
      <p:ext uri="{BB962C8B-B14F-4D97-AF65-F5344CB8AC3E}">
        <p14:creationId xmlns:p14="http://schemas.microsoft.com/office/powerpoint/2010/main" val="3331237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913" y="212169"/>
            <a:ext cx="10515600" cy="1325563"/>
          </a:xfrm>
        </p:spPr>
        <p:txBody>
          <a:bodyPr/>
          <a:lstStyle/>
          <a:p>
            <a:r>
              <a:rPr lang="es-CO" dirty="0"/>
              <a:t>Cuarta y quinta generación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5004486" y="1761737"/>
            <a:ext cx="7080422" cy="48840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2800" b="1" dirty="0" err="1"/>
              <a:t>Cefepima</a:t>
            </a:r>
            <a:r>
              <a:rPr lang="es-CO" sz="2800" dirty="0"/>
              <a:t> (IV):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Similar a </a:t>
            </a:r>
            <a:r>
              <a:rPr lang="es-CO" sz="2400" dirty="0" err="1"/>
              <a:t>ceftazidima</a:t>
            </a:r>
            <a:r>
              <a:rPr lang="es-CO" sz="2400" dirty="0"/>
              <a:t>, tiene acción contra </a:t>
            </a:r>
            <a:r>
              <a:rPr lang="es-CO" sz="2400" i="1" dirty="0" err="1"/>
              <a:t>Pseudomonas</a:t>
            </a:r>
            <a:r>
              <a:rPr lang="es-CO" sz="2400" i="1" dirty="0"/>
              <a:t>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Más estable frente a </a:t>
            </a:r>
            <a:r>
              <a:rPr lang="es-CO" sz="2400" dirty="0" err="1"/>
              <a:t>AmpC</a:t>
            </a:r>
            <a:r>
              <a:rPr lang="es-CO" sz="2400" dirty="0"/>
              <a:t>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2000 mg cada 8 h.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s-CO" sz="2800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2800" b="1" dirty="0" err="1"/>
              <a:t>Ceftarolina</a:t>
            </a:r>
            <a:r>
              <a:rPr lang="es-CO" sz="2800" dirty="0"/>
              <a:t> (IV):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Activa contra MRSA, neumococo y enterobacterias.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600 mg cada 12 h.</a:t>
            </a:r>
          </a:p>
          <a:p>
            <a:pPr>
              <a:lnSpc>
                <a:spcPct val="100000"/>
              </a:lnSpc>
            </a:pPr>
            <a:endParaRPr lang="es-CO" sz="2800" dirty="0"/>
          </a:p>
          <a:p>
            <a:pPr lvl="1">
              <a:lnSpc>
                <a:spcPct val="100000"/>
              </a:lnSpc>
            </a:pPr>
            <a:endParaRPr lang="es-CO" sz="2800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  <p:pic>
        <p:nvPicPr>
          <p:cNvPr id="30724" name="Picture 2" descr="http://content.answers.com/main/content/wp/en/thumb/2/28/300px-Ceftriax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2436" y="1825625"/>
            <a:ext cx="2857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910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74618" y="214311"/>
            <a:ext cx="10762008" cy="1066800"/>
          </a:xfrm>
        </p:spPr>
        <p:txBody>
          <a:bodyPr>
            <a:noAutofit/>
          </a:bodyPr>
          <a:lstStyle/>
          <a:p>
            <a:r>
              <a:rPr lang="es-CO" dirty="0"/>
              <a:t>Cefalosporinas: efectos adversos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992130" y="1743076"/>
            <a:ext cx="6969210" cy="4900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sz="3200" u="sng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2800" b="1" dirty="0"/>
              <a:t>Alergia (hipersensibilidad):</a:t>
            </a:r>
            <a:endParaRPr lang="es-CO" sz="2800" u="sng" dirty="0"/>
          </a:p>
          <a:p>
            <a:pPr>
              <a:lnSpc>
                <a:spcPct val="100000"/>
              </a:lnSpc>
            </a:pPr>
            <a:r>
              <a:rPr lang="es-CO" sz="2600" dirty="0"/>
              <a:t>Reacciones similares a las penicilinas.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Reactividad cruzada con penicilinas: 2%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Nunca se deben usar en pacientes que presentaron shock anafiláctico por penicilinas.</a:t>
            </a:r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u="sng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714374" y="245373"/>
            <a:ext cx="10457209" cy="1066800"/>
          </a:xfrm>
        </p:spPr>
        <p:txBody>
          <a:bodyPr>
            <a:noAutofit/>
          </a:bodyPr>
          <a:lstStyle/>
          <a:p>
            <a:r>
              <a:rPr lang="es-CO" dirty="0"/>
              <a:t>Cefalosporinas: efectos adversos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955059" y="1957387"/>
            <a:ext cx="7142205" cy="4900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2800" b="1" dirty="0"/>
              <a:t>Otros: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Diarrea.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Flebitis.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Ceftriaxona: riesgo de kernicterus por desplazamiento de la bilirrubina no conjugada de la albúmina (se reemplaza por cefotaxima en neonatos, especialmente los prematuros). 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Ceftriaxona: </a:t>
            </a:r>
            <a:r>
              <a:rPr lang="es-CO" sz="2600" dirty="0" err="1"/>
              <a:t>pseudolitiasis</a:t>
            </a:r>
            <a:r>
              <a:rPr lang="es-CO" sz="2600" dirty="0"/>
              <a:t> biliar.</a:t>
            </a:r>
          </a:p>
        </p:txBody>
      </p:sp>
    </p:spTree>
    <p:extLst>
      <p:ext uri="{BB962C8B-B14F-4D97-AF65-F5344CB8AC3E}">
        <p14:creationId xmlns:p14="http://schemas.microsoft.com/office/powerpoint/2010/main" val="181945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55374" y="313911"/>
            <a:ext cx="8229600" cy="1066800"/>
          </a:xfrm>
        </p:spPr>
        <p:txBody>
          <a:bodyPr/>
          <a:lstStyle/>
          <a:p>
            <a:r>
              <a:rPr lang="es-CO" dirty="0"/>
              <a:t>Carbapenems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977086" y="1380711"/>
            <a:ext cx="6459540" cy="432435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>
                <a:sym typeface="Symbol" pitchFamily="2" charset="2"/>
              </a:rPr>
              <a:t>-</a:t>
            </a:r>
            <a:r>
              <a:rPr lang="es-CO" sz="2400" dirty="0"/>
              <a:t>lactámicos de más amplio espectro (gram positivos, gram negativos y anaerobios).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Estables frente a la mayoría de las </a:t>
            </a:r>
            <a:r>
              <a:rPr lang="es-CO" sz="2400" dirty="0">
                <a:sym typeface="Symbol" pitchFamily="2" charset="2"/>
              </a:rPr>
              <a:t>-</a:t>
            </a:r>
            <a:r>
              <a:rPr lang="es-CO" sz="2400" dirty="0"/>
              <a:t>lactamasas (no metalo-enzimas ni otras carbapenemasas).</a:t>
            </a:r>
          </a:p>
        </p:txBody>
      </p:sp>
      <p:pic>
        <p:nvPicPr>
          <p:cNvPr id="34820" name="Picture 2" descr="http://www.bmb.leeds.ac.uk/mbiology/ug/ugteach/icu8/images/antibiotics/imipen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2029" y="4881004"/>
            <a:ext cx="4669654" cy="16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95947" y="251845"/>
            <a:ext cx="8229600" cy="1066800"/>
          </a:xfrm>
        </p:spPr>
        <p:txBody>
          <a:bodyPr/>
          <a:lstStyle/>
          <a:p>
            <a:r>
              <a:rPr lang="es-CO" dirty="0"/>
              <a:t>Carbapenems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995129" y="1500188"/>
            <a:ext cx="6924663" cy="432435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dirty="0"/>
              <a:t>Carecen de acción contra:</a:t>
            </a:r>
          </a:p>
          <a:p>
            <a:pPr lvl="1">
              <a:lnSpc>
                <a:spcPct val="100000"/>
              </a:lnSpc>
            </a:pPr>
            <a:r>
              <a:rPr lang="es-CO" sz="2400" dirty="0"/>
              <a:t>MRSA.</a:t>
            </a:r>
          </a:p>
          <a:p>
            <a:pPr lvl="1">
              <a:lnSpc>
                <a:spcPct val="100000"/>
              </a:lnSpc>
            </a:pPr>
            <a:r>
              <a:rPr lang="es-CO" sz="2400" i="1" dirty="0"/>
              <a:t>Enterococcus faecium.</a:t>
            </a:r>
          </a:p>
          <a:p>
            <a:pPr lvl="1">
              <a:lnSpc>
                <a:spcPct val="100000"/>
              </a:lnSpc>
            </a:pPr>
            <a:r>
              <a:rPr lang="es-CO" sz="2400" i="1" dirty="0"/>
              <a:t>Clostridioides (Clostridium) difficile.</a:t>
            </a:r>
          </a:p>
          <a:p>
            <a:pPr lvl="1">
              <a:lnSpc>
                <a:spcPct val="100000"/>
              </a:lnSpc>
            </a:pPr>
            <a:r>
              <a:rPr lang="es-CO" sz="2400" i="1" dirty="0"/>
              <a:t>Stenotrophomonas maltophilia.</a:t>
            </a:r>
          </a:p>
        </p:txBody>
      </p:sp>
      <p:pic>
        <p:nvPicPr>
          <p:cNvPr id="34820" name="Picture 2" descr="http://www.bmb.leeds.ac.uk/mbiology/ug/ugteach/icu8/images/antibiotics/imipen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4852" y="4628321"/>
            <a:ext cx="4834282" cy="17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32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55982" y="261239"/>
            <a:ext cx="8229600" cy="1066800"/>
          </a:xfrm>
        </p:spPr>
        <p:txBody>
          <a:bodyPr/>
          <a:lstStyle/>
          <a:p>
            <a:r>
              <a:rPr lang="es-CO" dirty="0"/>
              <a:t>Carbapenems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293" y="1328039"/>
            <a:ext cx="6915665" cy="5231917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3000" b="1" dirty="0"/>
              <a:t>Imipenem (IV): </a:t>
            </a:r>
            <a:endParaRPr lang="es-CO" sz="3000" b="1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es-CO" sz="2800" dirty="0"/>
              <a:t>Más activo contra grampositivos.</a:t>
            </a:r>
          </a:p>
          <a:p>
            <a:pPr>
              <a:lnSpc>
                <a:spcPct val="100000"/>
              </a:lnSpc>
            </a:pPr>
            <a:r>
              <a:rPr lang="es-CO" sz="2800" dirty="0"/>
              <a:t>Se combina con </a:t>
            </a:r>
            <a:r>
              <a:rPr lang="es-CO" sz="2800" dirty="0" err="1"/>
              <a:t>cilastatina</a:t>
            </a:r>
            <a:r>
              <a:rPr lang="es-CO" sz="2800" dirty="0"/>
              <a:t> (inhibidor de la </a:t>
            </a:r>
            <a:r>
              <a:rPr lang="es-CO" sz="2800" dirty="0" err="1"/>
              <a:t>dihidropeptidasa</a:t>
            </a:r>
            <a:r>
              <a:rPr lang="es-CO" sz="2800" dirty="0"/>
              <a:t> renal).</a:t>
            </a:r>
          </a:p>
          <a:p>
            <a:pPr>
              <a:lnSpc>
                <a:spcPct val="100000"/>
              </a:lnSpc>
            </a:pPr>
            <a:r>
              <a:rPr lang="es-CO" sz="2800" dirty="0"/>
              <a:t>Dosis adultos: 500-1000 mg cada 6 h.</a:t>
            </a:r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sz="2800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3000" b="1" dirty="0"/>
              <a:t>Meropenem (IV): </a:t>
            </a:r>
            <a:endParaRPr lang="es-CO" sz="3000" b="1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es-CO" sz="2800" dirty="0"/>
              <a:t>Más activo contra gramnegativos.</a:t>
            </a:r>
          </a:p>
          <a:p>
            <a:pPr>
              <a:lnSpc>
                <a:spcPct val="100000"/>
              </a:lnSpc>
            </a:pPr>
            <a:r>
              <a:rPr lang="es-CO" sz="2800" dirty="0"/>
              <a:t>No requiere </a:t>
            </a:r>
            <a:r>
              <a:rPr lang="es-CO" sz="2800" dirty="0" err="1"/>
              <a:t>cilastatina</a:t>
            </a:r>
            <a:r>
              <a:rPr lang="es-CO" sz="2800" dirty="0"/>
              <a:t>.</a:t>
            </a:r>
          </a:p>
          <a:p>
            <a:pPr>
              <a:lnSpc>
                <a:spcPct val="100000"/>
              </a:lnSpc>
            </a:pPr>
            <a:r>
              <a:rPr lang="es-CO" sz="2800" dirty="0"/>
              <a:t>Dosis adultos: 1000 mg cada 8 h.</a:t>
            </a:r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62000" y="261239"/>
            <a:ext cx="8229600" cy="1066800"/>
          </a:xfrm>
        </p:spPr>
        <p:txBody>
          <a:bodyPr/>
          <a:lstStyle/>
          <a:p>
            <a:r>
              <a:rPr lang="es-CO" dirty="0"/>
              <a:t>Carbapenems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554" y="1354229"/>
            <a:ext cx="6915665" cy="55037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2800" b="1" dirty="0" err="1"/>
              <a:t>Doripenem</a:t>
            </a:r>
            <a:r>
              <a:rPr lang="es-CO" sz="2800" b="1" dirty="0"/>
              <a:t> (IV): </a:t>
            </a:r>
            <a:endParaRPr lang="es-CO" sz="2800" b="1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es-CO" sz="2600" dirty="0"/>
              <a:t>Más potente contra </a:t>
            </a:r>
            <a:r>
              <a:rPr lang="es-CO" sz="2600" i="1" dirty="0"/>
              <a:t>pseudomonas.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Más estable en solución.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Dosis adultos: 500 mg cada 8 h.</a:t>
            </a:r>
          </a:p>
          <a:p>
            <a:pPr>
              <a:lnSpc>
                <a:spcPct val="100000"/>
              </a:lnSpc>
            </a:pPr>
            <a:endParaRPr lang="es-CO" sz="2800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r>
              <a:rPr lang="es-CO" sz="2800" b="1" dirty="0"/>
              <a:t>Ertapenem (IM, IV):</a:t>
            </a:r>
            <a:endParaRPr lang="es-CO" sz="2800" b="1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es-CO" sz="2600" dirty="0"/>
              <a:t>Carece de acción contra </a:t>
            </a:r>
            <a:r>
              <a:rPr lang="es-CO" sz="2600" i="1" dirty="0"/>
              <a:t>pseudomonas.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Vida media larga (1 dosis diaria).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Dosis adultos: 1000 mg cada 24 h.</a:t>
            </a:r>
          </a:p>
        </p:txBody>
      </p:sp>
    </p:spTree>
    <p:extLst>
      <p:ext uri="{BB962C8B-B14F-4D97-AF65-F5344CB8AC3E}">
        <p14:creationId xmlns:p14="http://schemas.microsoft.com/office/powerpoint/2010/main" val="48117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92426" y="192846"/>
            <a:ext cx="10515600" cy="1325563"/>
          </a:xfrm>
        </p:spPr>
        <p:txBody>
          <a:bodyPr/>
          <a:lstStyle/>
          <a:p>
            <a:r>
              <a:rPr lang="es-CO" dirty="0" err="1"/>
              <a:t>Carbapenems</a:t>
            </a:r>
            <a:r>
              <a:rPr lang="es-CO" dirty="0"/>
              <a:t>: efectos adversos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296930" y="2214009"/>
            <a:ext cx="6895070" cy="51129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Náuseas, vómito, diarrea.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Brote.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Reacción en el sitio de la infusión.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Convulsiones (a altas concentraciones, especialmente </a:t>
            </a:r>
            <a:r>
              <a:rPr lang="es-CO" sz="2600" dirty="0" err="1">
                <a:solidFill>
                  <a:srgbClr val="142B48"/>
                </a:solidFill>
              </a:rPr>
              <a:t>imipenem</a:t>
            </a:r>
            <a:r>
              <a:rPr lang="es-CO" sz="2600" dirty="0">
                <a:solidFill>
                  <a:srgbClr val="142B48"/>
                </a:solidFill>
              </a:rPr>
              <a:t>).</a:t>
            </a:r>
          </a:p>
          <a:p>
            <a:pPr>
              <a:lnSpc>
                <a:spcPct val="100000"/>
              </a:lnSpc>
            </a:pPr>
            <a:r>
              <a:rPr lang="es-CO" sz="2600" dirty="0">
                <a:solidFill>
                  <a:srgbClr val="142B48"/>
                </a:solidFill>
              </a:rPr>
              <a:t>Hipersensibilidad cruzada con penicilinas mínima (&lt;1%).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705679" y="139837"/>
            <a:ext cx="10515600" cy="1325563"/>
          </a:xfrm>
        </p:spPr>
        <p:txBody>
          <a:bodyPr/>
          <a:lstStyle/>
          <a:p>
            <a:r>
              <a:rPr lang="es-CO" dirty="0"/>
              <a:t>Monobactámicos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112296" y="1465400"/>
            <a:ext cx="7212226" cy="55254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Georgia" pitchFamily="18" charset="0"/>
              <a:buNone/>
            </a:pPr>
            <a:r>
              <a:rPr lang="es-CO" sz="3300" b="1" dirty="0" err="1">
                <a:solidFill>
                  <a:srgbClr val="142B48"/>
                </a:solidFill>
              </a:rPr>
              <a:t>Aztreonam</a:t>
            </a:r>
            <a:r>
              <a:rPr lang="es-CO" sz="3300" b="1" dirty="0">
                <a:solidFill>
                  <a:srgbClr val="142B48"/>
                </a:solidFill>
              </a:rPr>
              <a:t> (IV):</a:t>
            </a:r>
          </a:p>
          <a:p>
            <a:pPr>
              <a:lnSpc>
                <a:spcPct val="120000"/>
              </a:lnSpc>
            </a:pPr>
            <a:r>
              <a:rPr lang="es-CO" sz="3100" dirty="0">
                <a:solidFill>
                  <a:srgbClr val="142B48"/>
                </a:solidFill>
              </a:rPr>
              <a:t>Resistente a muchas </a:t>
            </a:r>
            <a:r>
              <a:rPr lang="es-CO" sz="3100" dirty="0">
                <a:solidFill>
                  <a:srgbClr val="142B48"/>
                </a:solidFill>
                <a:sym typeface="Symbol" pitchFamily="2" charset="2"/>
              </a:rPr>
              <a:t>-</a:t>
            </a:r>
            <a:r>
              <a:rPr lang="es-CO" sz="3100" dirty="0" err="1">
                <a:solidFill>
                  <a:srgbClr val="142B48"/>
                </a:solidFill>
              </a:rPr>
              <a:t>lactamasas</a:t>
            </a:r>
            <a:r>
              <a:rPr lang="es-CO" sz="3100" dirty="0">
                <a:solidFill>
                  <a:srgbClr val="142B48"/>
                </a:solidFill>
              </a:rPr>
              <a:t>, incluyendo </a:t>
            </a:r>
            <a:r>
              <a:rPr lang="es-CO" sz="3100" dirty="0" err="1">
                <a:solidFill>
                  <a:srgbClr val="142B48"/>
                </a:solidFill>
              </a:rPr>
              <a:t>metaloenzimas</a:t>
            </a:r>
            <a:r>
              <a:rPr lang="es-CO" sz="3100" dirty="0">
                <a:solidFill>
                  <a:srgbClr val="142B48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s-CO" sz="3100" dirty="0">
                <a:solidFill>
                  <a:srgbClr val="142B48"/>
                </a:solidFill>
              </a:rPr>
              <a:t>Activo sólo contra bacilos Gram negativos.</a:t>
            </a:r>
          </a:p>
          <a:p>
            <a:pPr>
              <a:lnSpc>
                <a:spcPct val="120000"/>
              </a:lnSpc>
            </a:pPr>
            <a:r>
              <a:rPr lang="es-CO" sz="3100" dirty="0">
                <a:solidFill>
                  <a:srgbClr val="142B48"/>
                </a:solidFill>
              </a:rPr>
              <a:t>No hipersensibilidad cruzada con penicilinas.</a:t>
            </a:r>
          </a:p>
          <a:p>
            <a:pPr>
              <a:lnSpc>
                <a:spcPct val="120000"/>
              </a:lnSpc>
              <a:buNone/>
            </a:pPr>
            <a:endParaRPr lang="es-CO" sz="3100" dirty="0">
              <a:solidFill>
                <a:srgbClr val="142B48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s-CO" sz="3100" dirty="0">
                <a:solidFill>
                  <a:srgbClr val="142B48"/>
                </a:solidFill>
              </a:rPr>
              <a:t>Dosis adultos: 500 a 1000 mg q 6-8h IV.</a:t>
            </a:r>
          </a:p>
          <a:p>
            <a:pPr>
              <a:lnSpc>
                <a:spcPct val="120000"/>
              </a:lnSpc>
              <a:buNone/>
            </a:pPr>
            <a:r>
              <a:rPr lang="es-CO" sz="3100" dirty="0">
                <a:solidFill>
                  <a:srgbClr val="00ABA7"/>
                </a:solidFill>
              </a:rPr>
              <a:t>Dosis niños: 30 mg/kg q6-8 h.</a:t>
            </a:r>
          </a:p>
          <a:p>
            <a:pPr>
              <a:lnSpc>
                <a:spcPct val="120000"/>
              </a:lnSpc>
              <a:buNone/>
            </a:pPr>
            <a:r>
              <a:rPr lang="es-CO" sz="3100" dirty="0">
                <a:solidFill>
                  <a:schemeClr val="accent6">
                    <a:lumMod val="50000"/>
                  </a:schemeClr>
                </a:solidFill>
              </a:rPr>
              <a:t>				</a:t>
            </a:r>
            <a:r>
              <a:rPr lang="es-CO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>
              <a:lnSpc>
                <a:spcPct val="120000"/>
              </a:lnSpc>
              <a:buFont typeface="Georgia" pitchFamily="18" charset="0"/>
              <a:buNone/>
            </a:pPr>
            <a:endParaRPr lang="es-CO" dirty="0"/>
          </a:p>
        </p:txBody>
      </p:sp>
      <p:pic>
        <p:nvPicPr>
          <p:cNvPr id="37892" name="Picture 2" descr="http://www.bmb.leeds.ac.uk/mbiology/ug/ugteach/icu8/images/antibiotics/aztreon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721" y="1306373"/>
            <a:ext cx="3508514" cy="233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26254" y="247136"/>
            <a:ext cx="10342606" cy="1066800"/>
          </a:xfrm>
        </p:spPr>
        <p:txBody>
          <a:bodyPr>
            <a:normAutofit/>
          </a:bodyPr>
          <a:lstStyle/>
          <a:p>
            <a:r>
              <a:rPr lang="es-CO" dirty="0"/>
              <a:t>Bibliografía recomendada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866412" y="1809056"/>
            <a:ext cx="6994283" cy="455001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 err="1"/>
              <a:t>Katzung</a:t>
            </a:r>
            <a:r>
              <a:rPr lang="es-CO" sz="2400" dirty="0"/>
              <a:t>. Basic and </a:t>
            </a:r>
            <a:r>
              <a:rPr lang="es-CO" sz="2400" dirty="0" err="1"/>
              <a:t>Clinical</a:t>
            </a:r>
            <a:r>
              <a:rPr lang="es-CO" sz="2400" dirty="0"/>
              <a:t> </a:t>
            </a:r>
            <a:r>
              <a:rPr lang="es-CO" sz="2400" dirty="0" err="1"/>
              <a:t>Pharmacology</a:t>
            </a:r>
            <a:r>
              <a:rPr lang="es-CO" sz="2400" dirty="0"/>
              <a:t>.</a:t>
            </a:r>
          </a:p>
          <a:p>
            <a:pPr algn="just">
              <a:lnSpc>
                <a:spcPct val="100000"/>
              </a:lnSpc>
              <a:buFont typeface="Georgia" pitchFamily="18" charset="0"/>
              <a:buNone/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Goodman &amp; </a:t>
            </a:r>
            <a:r>
              <a:rPr lang="es-CO" sz="2400" dirty="0" err="1"/>
              <a:t>Gilman</a:t>
            </a:r>
            <a:r>
              <a:rPr lang="es-CO" sz="2400" dirty="0"/>
              <a:t>. </a:t>
            </a:r>
            <a:r>
              <a:rPr lang="es-CO" sz="2400" dirty="0" err="1"/>
              <a:t>The</a:t>
            </a:r>
            <a:r>
              <a:rPr lang="es-CO" sz="2400" dirty="0"/>
              <a:t> </a:t>
            </a:r>
            <a:r>
              <a:rPr lang="es-CO" sz="2400" dirty="0" err="1"/>
              <a:t>pharmacological</a:t>
            </a:r>
            <a:r>
              <a:rPr lang="es-CO" sz="2400" dirty="0"/>
              <a:t> </a:t>
            </a:r>
            <a:r>
              <a:rPr lang="es-CO" sz="2400" dirty="0" err="1"/>
              <a:t>basis</a:t>
            </a:r>
            <a:r>
              <a:rPr lang="es-CO" sz="2400" dirty="0"/>
              <a:t> of </a:t>
            </a:r>
            <a:r>
              <a:rPr lang="es-CO" sz="2400" dirty="0" err="1"/>
              <a:t>therapeutics</a:t>
            </a:r>
            <a:r>
              <a:rPr lang="es-CO" sz="2400" dirty="0"/>
              <a:t>.</a:t>
            </a:r>
          </a:p>
          <a:p>
            <a:pPr algn="just">
              <a:lnSpc>
                <a:spcPct val="100000"/>
              </a:lnSpc>
              <a:buFont typeface="Georgia" pitchFamily="18" charset="0"/>
              <a:buNone/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 err="1"/>
              <a:t>Mandell</a:t>
            </a:r>
            <a:r>
              <a:rPr lang="es-CO" sz="2400" dirty="0"/>
              <a:t>. </a:t>
            </a:r>
            <a:r>
              <a:rPr lang="es-CO" sz="2400" dirty="0" err="1"/>
              <a:t>Principles</a:t>
            </a:r>
            <a:r>
              <a:rPr lang="es-CO" sz="2400" dirty="0"/>
              <a:t> and </a:t>
            </a:r>
            <a:r>
              <a:rPr lang="es-CO" sz="2400" dirty="0" err="1"/>
              <a:t>Practice</a:t>
            </a:r>
            <a:r>
              <a:rPr lang="es-CO" sz="2400" dirty="0"/>
              <a:t> of </a:t>
            </a:r>
            <a:r>
              <a:rPr lang="es-CO" sz="2400" dirty="0" err="1"/>
              <a:t>Infectious</a:t>
            </a:r>
            <a:r>
              <a:rPr lang="es-CO" sz="2400" dirty="0"/>
              <a:t> </a:t>
            </a:r>
            <a:r>
              <a:rPr lang="es-CO" sz="2400" dirty="0" err="1"/>
              <a:t>Diseases</a:t>
            </a:r>
            <a:r>
              <a:rPr lang="es-CO" sz="2400" dirty="0"/>
              <a:t>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Craig W. Enfermedades Infecciosas de </a:t>
            </a:r>
            <a:r>
              <a:rPr lang="es-CO" sz="2400" i="1" dirty="0"/>
              <a:t>Homo sapiens.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46670" y="225611"/>
            <a:ext cx="10898659" cy="1066800"/>
          </a:xfrm>
        </p:spPr>
        <p:txBody>
          <a:bodyPr>
            <a:normAutofit/>
          </a:bodyPr>
          <a:lstStyle/>
          <a:p>
            <a:r>
              <a:rPr lang="es-CO" dirty="0"/>
              <a:t>Farmacocinética-fármacodinamia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190009" y="1333939"/>
            <a:ext cx="10047834" cy="20940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200" dirty="0"/>
              <a:t>En general vidas medias cortas.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La mayoría de excreción renal.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Tiempo-dependientes, con mínimo efecto post-antibiótico (PAE).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Índice PK/PD:  % tiempo &gt; MIC.</a:t>
            </a:r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62179"/>
              </p:ext>
            </p:extLst>
          </p:nvPr>
        </p:nvGraphicFramePr>
        <p:xfrm>
          <a:off x="5740698" y="3773010"/>
          <a:ext cx="5497145" cy="2482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83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671">
                <a:tc>
                  <a:txBody>
                    <a:bodyPr/>
                    <a:lstStyle/>
                    <a:p>
                      <a:pPr algn="ctr"/>
                      <a:r>
                        <a:rPr lang="es-CO" sz="2400" b="1" i="0" dirty="0">
                          <a:solidFill>
                            <a:srgbClr val="142B48"/>
                          </a:solidFill>
                          <a:latin typeface="Montserrat" pitchFamily="2" charset="77"/>
                        </a:rPr>
                        <a:t>GRUPO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1" i="0" dirty="0">
                          <a:solidFill>
                            <a:srgbClr val="142B48"/>
                          </a:solidFill>
                          <a:latin typeface="Montserrat" pitchFamily="2" charset="77"/>
                        </a:rPr>
                        <a:t>% T &gt; MIC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671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 err="1">
                          <a:solidFill>
                            <a:srgbClr val="142B48"/>
                          </a:solidFill>
                          <a:latin typeface="Montserrat" pitchFamily="2" charset="77"/>
                        </a:rPr>
                        <a:t>Carbapenems</a:t>
                      </a:r>
                      <a:endParaRPr lang="es-CO" sz="2400" b="0" i="0" dirty="0">
                        <a:solidFill>
                          <a:srgbClr val="142B48"/>
                        </a:solidFill>
                        <a:latin typeface="Montserrat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42B48"/>
                          </a:solidFill>
                          <a:latin typeface="Montserrat" pitchFamily="2" charset="77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671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42B48"/>
                          </a:solidFill>
                          <a:latin typeface="Montserrat" pitchFamily="2" charset="77"/>
                        </a:rPr>
                        <a:t>Penicilinas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42B48"/>
                          </a:solidFill>
                          <a:latin typeface="Montserrat" pitchFamily="2" charset="77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71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 err="1">
                          <a:solidFill>
                            <a:srgbClr val="142B48"/>
                          </a:solidFill>
                          <a:latin typeface="Montserrat" pitchFamily="2" charset="77"/>
                        </a:rPr>
                        <a:t>Cefalosporinas</a:t>
                      </a:r>
                      <a:endParaRPr lang="es-CO" sz="2400" b="0" i="0" dirty="0">
                        <a:solidFill>
                          <a:srgbClr val="142B48"/>
                        </a:solidFill>
                        <a:latin typeface="Montserrat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42B48"/>
                          </a:solidFill>
                          <a:latin typeface="Montserrat" pitchFamily="2" charset="77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61176" y="210065"/>
            <a:ext cx="11343503" cy="1066800"/>
          </a:xfrm>
        </p:spPr>
        <p:txBody>
          <a:bodyPr/>
          <a:lstStyle/>
          <a:p>
            <a:r>
              <a:rPr lang="es-CO" dirty="0"/>
              <a:t>Mecanismos de resistencia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948970" y="2040835"/>
            <a:ext cx="6956853" cy="41214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600" b="1" dirty="0"/>
              <a:t>Producción de </a:t>
            </a:r>
            <a:r>
              <a:rPr lang="es-CO" sz="2600" b="1" dirty="0">
                <a:sym typeface="Symbol" pitchFamily="2" charset="2"/>
              </a:rPr>
              <a:t>-</a:t>
            </a:r>
            <a:r>
              <a:rPr lang="es-CO" sz="2600" b="1" dirty="0"/>
              <a:t>lactamasas: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Penicilinasas (e.g. </a:t>
            </a:r>
            <a:r>
              <a:rPr lang="es-CO" sz="2400" i="1" dirty="0"/>
              <a:t>Staphylococcus aureus</a:t>
            </a:r>
            <a:r>
              <a:rPr lang="es-CO" sz="2400" dirty="0"/>
              <a:t>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BLEEs (e.g. Enterobacteriaceae).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AmpC (e.g. </a:t>
            </a:r>
            <a:r>
              <a:rPr lang="es-CO" sz="2400" i="1" dirty="0"/>
              <a:t>Enterobacter</a:t>
            </a:r>
            <a:r>
              <a:rPr lang="es-CO" sz="2400" dirty="0"/>
              <a:t> spp).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Carbapenemasas (e.g. </a:t>
            </a:r>
            <a:r>
              <a:rPr lang="es-CO" sz="2400" i="1" dirty="0"/>
              <a:t>Pseudomonas aeruginosa, Kebsiella pneumoniae</a:t>
            </a:r>
            <a:r>
              <a:rPr lang="es-CO" sz="2400" dirty="0"/>
              <a:t>).</a:t>
            </a:r>
            <a:endParaRPr lang="es-CO" sz="2600" dirty="0"/>
          </a:p>
          <a:p>
            <a:pPr>
              <a:lnSpc>
                <a:spcPct val="100000"/>
              </a:lnSpc>
            </a:pPr>
            <a:r>
              <a:rPr lang="es-CO" sz="2600" b="1" dirty="0"/>
              <a:t>Adquisición de PBP de baja afinidad.</a:t>
            </a:r>
          </a:p>
          <a:p>
            <a:pPr>
              <a:lnSpc>
                <a:spcPct val="100000"/>
              </a:lnSpc>
            </a:pPr>
            <a:r>
              <a:rPr lang="es-CO" sz="2600" b="1" dirty="0"/>
              <a:t>Cambios en las PBP.</a:t>
            </a:r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186763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04335" y="234778"/>
            <a:ext cx="11269361" cy="1066800"/>
          </a:xfrm>
        </p:spPr>
        <p:txBody>
          <a:bodyPr/>
          <a:lstStyle/>
          <a:p>
            <a:r>
              <a:rPr lang="es-CO" dirty="0">
                <a:sym typeface="Symbol" pitchFamily="2" charset="2"/>
              </a:rPr>
              <a:t>-</a:t>
            </a:r>
            <a:r>
              <a:rPr lang="es-CO" dirty="0" err="1"/>
              <a:t>lactamasas</a:t>
            </a:r>
            <a:endParaRPr lang="es-CO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008784" y="1528071"/>
            <a:ext cx="6845642" cy="48036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Penicilinasas: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Inactivan solo penicilinas.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Transmitidas por plásmidos.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Presentes en:</a:t>
            </a:r>
          </a:p>
          <a:p>
            <a:pPr lvl="2">
              <a:lnSpc>
                <a:spcPct val="100000"/>
              </a:lnSpc>
            </a:pPr>
            <a:r>
              <a:rPr lang="es-CO" sz="2400" i="1" dirty="0"/>
              <a:t>Staphylococcus aureus (&gt;95%).</a:t>
            </a:r>
          </a:p>
          <a:p>
            <a:pPr lvl="2">
              <a:lnSpc>
                <a:spcPct val="100000"/>
              </a:lnSpc>
            </a:pPr>
            <a:r>
              <a:rPr lang="es-CO" sz="2400" i="1" dirty="0"/>
              <a:t>Haemophilus influenzae (30%).</a:t>
            </a:r>
          </a:p>
          <a:p>
            <a:pPr lvl="2">
              <a:lnSpc>
                <a:spcPct val="100000"/>
              </a:lnSpc>
            </a:pPr>
            <a:r>
              <a:rPr lang="es-CO" sz="2400" i="1" dirty="0"/>
              <a:t>Moraxella catarrhalis (75%).</a:t>
            </a:r>
          </a:p>
          <a:p>
            <a:pPr lvl="2">
              <a:lnSpc>
                <a:spcPct val="100000"/>
              </a:lnSpc>
            </a:pPr>
            <a:r>
              <a:rPr lang="es-CO" sz="2400" i="1" dirty="0"/>
              <a:t>Enterobacterias (E. coli, Klebsiella, &gt;50%).</a:t>
            </a:r>
          </a:p>
          <a:p>
            <a:pPr lvl="2">
              <a:lnSpc>
                <a:spcPct val="100000"/>
              </a:lnSpc>
            </a:pPr>
            <a:r>
              <a:rPr lang="es-CO" sz="2400" i="1" dirty="0"/>
              <a:t>Bacteroides fragilis (100%).</a:t>
            </a:r>
          </a:p>
          <a:p>
            <a:pPr lvl="1"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78990" y="261524"/>
            <a:ext cx="10634019" cy="1066800"/>
          </a:xfrm>
        </p:spPr>
        <p:txBody>
          <a:bodyPr/>
          <a:lstStyle/>
          <a:p>
            <a:r>
              <a:rPr lang="es-CO" dirty="0">
                <a:sym typeface="Symbol" pitchFamily="2" charset="2"/>
              </a:rPr>
              <a:t>-</a:t>
            </a:r>
            <a:r>
              <a:rPr lang="es-CO" dirty="0" err="1"/>
              <a:t>lactamasas</a:t>
            </a:r>
            <a:endParaRPr lang="es-CO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856205" y="1831976"/>
            <a:ext cx="7335795" cy="452596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>
                <a:sym typeface="Symbol" pitchFamily="2" charset="2"/>
              </a:rPr>
              <a:t>-</a:t>
            </a:r>
            <a:r>
              <a:rPr lang="es-CO" sz="2800" b="1" dirty="0"/>
              <a:t>lactamasas de espectro extendido (BLEE):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Inactivan penicilinas y cefalosporinas.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Transmitidas por plásmidos.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Presentes en: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Enterobacterias: </a:t>
            </a:r>
            <a:r>
              <a:rPr lang="es-CO" sz="2400" i="1" dirty="0"/>
              <a:t>Escherichia coli</a:t>
            </a:r>
            <a:r>
              <a:rPr lang="es-CO" sz="2400" dirty="0"/>
              <a:t>, </a:t>
            </a:r>
            <a:r>
              <a:rPr lang="es-CO" sz="2400" i="1" dirty="0"/>
              <a:t>Klebsiella pneumoniae </a:t>
            </a:r>
            <a:r>
              <a:rPr lang="es-CO" sz="2400" dirty="0"/>
              <a:t>y otros bacilos gramnegativos.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endParaRPr lang="es-CO" sz="2400" dirty="0"/>
          </a:p>
          <a:p>
            <a:pPr lvl="1">
              <a:lnSpc>
                <a:spcPct val="100000"/>
              </a:lnSpc>
            </a:pPr>
            <a:endParaRPr lang="es-CO" dirty="0"/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79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4596" y="301281"/>
            <a:ext cx="10522808" cy="1066800"/>
          </a:xfrm>
        </p:spPr>
        <p:txBody>
          <a:bodyPr/>
          <a:lstStyle/>
          <a:p>
            <a:r>
              <a:rPr lang="es-CO" dirty="0">
                <a:sym typeface="Symbol" pitchFamily="2" charset="2"/>
              </a:rPr>
              <a:t>-</a:t>
            </a:r>
            <a:r>
              <a:rPr lang="es-CO" dirty="0" err="1"/>
              <a:t>lactamasas</a:t>
            </a:r>
            <a:endParaRPr lang="es-CO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992130" y="1831976"/>
            <a:ext cx="6944496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>
                <a:sym typeface="Symbol" pitchFamily="2" charset="2"/>
              </a:rPr>
              <a:t>-</a:t>
            </a:r>
            <a:r>
              <a:rPr lang="es-CO" sz="2800" b="1" dirty="0"/>
              <a:t>lactamasas tipo AmpC: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Inactivan penicilinas y cefalosporinas hasta la tercera generación.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Principalmente </a:t>
            </a:r>
            <a:r>
              <a:rPr lang="es-CO" sz="2600" dirty="0" err="1"/>
              <a:t>cromosomales</a:t>
            </a:r>
            <a:r>
              <a:rPr lang="es-CO" sz="2600" dirty="0"/>
              <a:t> e inducibles.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También </a:t>
            </a:r>
            <a:r>
              <a:rPr lang="es-CO" sz="2600" dirty="0" err="1"/>
              <a:t>plasmídicas</a:t>
            </a:r>
            <a:r>
              <a:rPr lang="es-CO" sz="2600" dirty="0"/>
              <a:t>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Presentes en: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dirty="0"/>
              <a:t>Enterobacter cloacae </a:t>
            </a:r>
            <a:r>
              <a:rPr lang="es-CO" sz="2400" dirty="0"/>
              <a:t>y otros bacilos gramnegativos.</a:t>
            </a:r>
          </a:p>
          <a:p>
            <a:pPr>
              <a:lnSpc>
                <a:spcPct val="100000"/>
              </a:lnSpc>
              <a:buFont typeface="Georgia" pitchFamily="18" charset="0"/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662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1486</TotalTime>
  <Words>2233</Words>
  <Application>Microsoft Office PowerPoint</Application>
  <PresentationFormat>Widescreen</PresentationFormat>
  <Paragraphs>384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Georgia</vt:lpstr>
      <vt:lpstr>Montserrat</vt:lpstr>
      <vt:lpstr>Wingdings</vt:lpstr>
      <vt:lpstr>PlantillaFR2021</vt:lpstr>
      <vt:lpstr>ANTIBIÓTICOS  -LACTÁMICOS</vt:lpstr>
      <vt:lpstr>Antibióticos  -lactámicos</vt:lpstr>
      <vt:lpstr>Mecanismo de acción</vt:lpstr>
      <vt:lpstr>Estructura de la pared  celular bacteriana</vt:lpstr>
      <vt:lpstr>Farmacocinética-fármacodinamia</vt:lpstr>
      <vt:lpstr>Mecanismos de resistencia</vt:lpstr>
      <vt:lpstr>-lactamasas</vt:lpstr>
      <vt:lpstr>-lactamasas</vt:lpstr>
      <vt:lpstr>-lactamasas</vt:lpstr>
      <vt:lpstr>-lactamasas</vt:lpstr>
      <vt:lpstr>Otros mecanismos de resistencia</vt:lpstr>
      <vt:lpstr>Otros mecanismos de resistencia</vt:lpstr>
      <vt:lpstr>Penicilinas</vt:lpstr>
      <vt:lpstr>Penicilina G (benzilpenicilina)</vt:lpstr>
      <vt:lpstr>Penicilina G y V: espectro</vt:lpstr>
      <vt:lpstr>Presentaciones y dosis</vt:lpstr>
      <vt:lpstr>Presentaciones y dosis</vt:lpstr>
      <vt:lpstr>Penicilinas antiestafilocócicas</vt:lpstr>
      <vt:lpstr>Presentación y dosis</vt:lpstr>
      <vt:lpstr>Aminopenicilinas</vt:lpstr>
      <vt:lpstr>Aminopenicilinas</vt:lpstr>
      <vt:lpstr>Presentaciones y dosis</vt:lpstr>
      <vt:lpstr>Inhibidores de -lactamasas</vt:lpstr>
      <vt:lpstr>Inhibidores de -lactamasas</vt:lpstr>
      <vt:lpstr>Ampicilina-sulbactam</vt:lpstr>
      <vt:lpstr>Amoxicilina-clavulanato</vt:lpstr>
      <vt:lpstr>Penicilinas anti-pseudomonas</vt:lpstr>
      <vt:lpstr>Piperacilina-tazobactam</vt:lpstr>
      <vt:lpstr>Penicilinas: reacciones adversas</vt:lpstr>
      <vt:lpstr>Penicilinas: reacciones adversas</vt:lpstr>
      <vt:lpstr>Penicilinas: reacciones adversas</vt:lpstr>
      <vt:lpstr>Cefalosporinas</vt:lpstr>
      <vt:lpstr>Primera generación</vt:lpstr>
      <vt:lpstr>Presentaciones y dosis</vt:lpstr>
      <vt:lpstr>Segunda generación</vt:lpstr>
      <vt:lpstr>Presentaciones y dosis</vt:lpstr>
      <vt:lpstr>Tercera generación</vt:lpstr>
      <vt:lpstr>Tercera generación</vt:lpstr>
      <vt:lpstr>Presentaciones y dosis</vt:lpstr>
      <vt:lpstr>Cuarta y quinta generación</vt:lpstr>
      <vt:lpstr>Cefalosporinas: efectos adversos</vt:lpstr>
      <vt:lpstr>Cefalosporinas: efectos adversos</vt:lpstr>
      <vt:lpstr>Carbapenems</vt:lpstr>
      <vt:lpstr>Carbapenems</vt:lpstr>
      <vt:lpstr>Carbapenems</vt:lpstr>
      <vt:lpstr>Carbapenems</vt:lpstr>
      <vt:lpstr>Carbapenems: efectos adversos</vt:lpstr>
      <vt:lpstr>Monobactámicos</vt:lpstr>
      <vt:lpstr>Bibliografía recomendada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Antibióticos  -lactámicos</dc:title>
  <dc:creator>CARLOS ANDRES RODRIGUEZ JARAMILLO</dc:creator>
  <cp:lastModifiedBy>ana.cardonaga@outlook.es</cp:lastModifiedBy>
  <cp:revision>36</cp:revision>
  <dcterms:created xsi:type="dcterms:W3CDTF">2021-05-12T23:03:17Z</dcterms:created>
  <dcterms:modified xsi:type="dcterms:W3CDTF">2021-05-18T12:17:50Z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481077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