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docProps/core.xml" Type="http://schemas.openxmlformats.org/package/2006/relationships/metadata/core-properties"/><Relationship Id="rId2" Target="ppt/presentation.xml" Type="http://schemas.openxmlformats.org/officeDocument/2006/relationships/officeDocument"/><Relationship Id="rId3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Corbel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hW4FkwDES6RYEu2KQBtIoftxeL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bel-regular.fntdata"/><Relationship Id="rId11" Type="http://schemas.openxmlformats.org/officeDocument/2006/relationships/slide" Target="slides/slide6.xml"/><Relationship Id="rId22" Type="http://schemas.openxmlformats.org/officeDocument/2006/relationships/font" Target="fonts/Corbel-italic.fntdata"/><Relationship Id="rId10" Type="http://schemas.openxmlformats.org/officeDocument/2006/relationships/slide" Target="slides/slide5.xml"/><Relationship Id="rId21" Type="http://schemas.openxmlformats.org/officeDocument/2006/relationships/font" Target="fonts/Corbel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Corbel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ca5926eb0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ca5926eb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ca5926eb07_0_1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ca5926eb07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811443c07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g8811443c07_1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811443c07_1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8811443c07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1" name="Google Shape;131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811443c07_1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811443c07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4"/>
          <p:cNvSpPr txBox="1"/>
          <p:nvPr>
            <p:ph type="ctrTitle"/>
          </p:nvPr>
        </p:nvSpPr>
        <p:spPr>
          <a:xfrm>
            <a:off x="1152939" y="1500809"/>
            <a:ext cx="8590722" cy="24862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6000"/>
              <a:buFont typeface="Arial"/>
              <a:buNone/>
              <a:defRPr sz="6000">
                <a:solidFill>
                  <a:srgbClr val="5E96A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4"/>
          <p:cNvSpPr txBox="1"/>
          <p:nvPr>
            <p:ph idx="1" type="subTitle"/>
          </p:nvPr>
        </p:nvSpPr>
        <p:spPr>
          <a:xfrm>
            <a:off x="1152937" y="4079116"/>
            <a:ext cx="8590723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3"/>
          <p:cNvSpPr txBox="1"/>
          <p:nvPr>
            <p:ph type="title"/>
          </p:nvPr>
        </p:nvSpPr>
        <p:spPr>
          <a:xfrm>
            <a:off x="1729408" y="365125"/>
            <a:ext cx="962439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3"/>
          <p:cNvSpPr txBox="1"/>
          <p:nvPr>
            <p:ph idx="1" type="body"/>
          </p:nvPr>
        </p:nvSpPr>
        <p:spPr>
          <a:xfrm rot="5400000">
            <a:off x="4365933" y="-800962"/>
            <a:ext cx="4351338" cy="9624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4"/>
          <p:cNvSpPr txBox="1"/>
          <p:nvPr>
            <p:ph idx="1" type="body"/>
          </p:nvPr>
        </p:nvSpPr>
        <p:spPr>
          <a:xfrm rot="5400000">
            <a:off x="2259944" y="-135593"/>
            <a:ext cx="5811838" cy="6813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6"/>
          <p:cNvSpPr txBox="1"/>
          <p:nvPr>
            <p:ph type="title"/>
          </p:nvPr>
        </p:nvSpPr>
        <p:spPr>
          <a:xfrm>
            <a:off x="1729408" y="365125"/>
            <a:ext cx="962439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6"/>
          <p:cNvSpPr txBox="1"/>
          <p:nvPr>
            <p:ph idx="1" type="body"/>
          </p:nvPr>
        </p:nvSpPr>
        <p:spPr>
          <a:xfrm>
            <a:off x="1729407" y="1835564"/>
            <a:ext cx="962439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/>
          <p:nvPr>
            <p:ph type="title"/>
          </p:nvPr>
        </p:nvSpPr>
        <p:spPr>
          <a:xfrm>
            <a:off x="1649896" y="365125"/>
            <a:ext cx="970549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p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3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p3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7"/>
          <p:cNvSpPr txBox="1"/>
          <p:nvPr>
            <p:ph type="title"/>
          </p:nvPr>
        </p:nvSpPr>
        <p:spPr>
          <a:xfrm>
            <a:off x="838200" y="1461256"/>
            <a:ext cx="9478617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" type="body"/>
          </p:nvPr>
        </p:nvSpPr>
        <p:spPr>
          <a:xfrm>
            <a:off x="838200" y="4340981"/>
            <a:ext cx="9478617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9C1D3"/>
              </a:buClr>
              <a:buSzPts val="2400"/>
              <a:buNone/>
              <a:defRPr sz="2400">
                <a:solidFill>
                  <a:srgbClr val="99C1D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8"/>
          <p:cNvSpPr txBox="1"/>
          <p:nvPr>
            <p:ph type="title"/>
          </p:nvPr>
        </p:nvSpPr>
        <p:spPr>
          <a:xfrm>
            <a:off x="1729408" y="365125"/>
            <a:ext cx="962439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3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0"/>
          <p:cNvSpPr txBox="1"/>
          <p:nvPr>
            <p:ph type="title"/>
          </p:nvPr>
        </p:nvSpPr>
        <p:spPr>
          <a:xfrm>
            <a:off x="1729408" y="365125"/>
            <a:ext cx="962439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1"/>
          <p:cNvSpPr txBox="1"/>
          <p:nvPr>
            <p:ph type="title"/>
          </p:nvPr>
        </p:nvSpPr>
        <p:spPr>
          <a:xfrm>
            <a:off x="1250951" y="987425"/>
            <a:ext cx="3932237" cy="1609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1"/>
          <p:cNvSpPr txBox="1"/>
          <p:nvPr>
            <p:ph idx="2" type="body"/>
          </p:nvPr>
        </p:nvSpPr>
        <p:spPr>
          <a:xfrm>
            <a:off x="1250951" y="2597150"/>
            <a:ext cx="3932237" cy="327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2"/>
          <p:cNvSpPr txBox="1"/>
          <p:nvPr>
            <p:ph type="title"/>
          </p:nvPr>
        </p:nvSpPr>
        <p:spPr>
          <a:xfrm>
            <a:off x="1250951" y="987425"/>
            <a:ext cx="3932237" cy="1600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42"/>
          <p:cNvSpPr txBox="1"/>
          <p:nvPr>
            <p:ph idx="1" type="body"/>
          </p:nvPr>
        </p:nvSpPr>
        <p:spPr>
          <a:xfrm>
            <a:off x="1250951" y="2587624"/>
            <a:ext cx="3932237" cy="32829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3"/>
          <p:cNvSpPr txBox="1"/>
          <p:nvPr>
            <p:ph type="title"/>
          </p:nvPr>
        </p:nvSpPr>
        <p:spPr>
          <a:xfrm>
            <a:off x="1729408" y="365125"/>
            <a:ext cx="962439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400"/>
              <a:buFont typeface="Arial"/>
              <a:buNone/>
              <a:defRPr b="1" i="0" sz="4400" u="none" cap="none" strike="noStrike">
                <a:solidFill>
                  <a:srgbClr val="5E96A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3"/>
          <p:cNvSpPr txBox="1"/>
          <p:nvPr>
            <p:ph idx="1" type="body"/>
          </p:nvPr>
        </p:nvSpPr>
        <p:spPr>
          <a:xfrm>
            <a:off x="1729407" y="1835564"/>
            <a:ext cx="9624391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D95A6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D95A6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hyperlink" Target="https://drive.google.com/file/d/1JeaIg_P31TiIwog7lD__dQrfC3QSRb4K/view?usp=drive_open" TargetMode="External"/><Relationship Id="rId5" Type="http://schemas.openxmlformats.org/officeDocument/2006/relationships/hyperlink" Target="https://drive.google.com/file/d/1JeaIg_P31TiIwog7lD__dQrfC3QSRb4K/view?usp=drive_open" TargetMode="External"/><Relationship Id="rId6" Type="http://schemas.openxmlformats.org/officeDocument/2006/relationships/hyperlink" Target="https://drive.google.com/file/d/1JeaIg_P31TiIwog7lD__dQrfC3QSRb4K/view?usp=drive_open" TargetMode="External"/><Relationship Id="rId7" Type="http://schemas.openxmlformats.org/officeDocument/2006/relationships/hyperlink" Target="https://drive.google.com/file/d/1JeaIg_P31TiIwog7lD__dQrfC3QSRb4K/view?usp=drive_open" TargetMode="External"/><Relationship Id="rId8" Type="http://schemas.openxmlformats.org/officeDocument/2006/relationships/hyperlink" Target="https://drive.google.com/file/d/1JeaIg_P31TiIwog7lD__dQrfC3QSRb4K/view?usp=drive_open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hyperlink" Target="https://drive.google.com/file/d/1JeaIg_P31TiIwog7lD__dQrfC3QSRb4K/view?usp=drive_open" TargetMode="External"/><Relationship Id="rId5" Type="http://schemas.openxmlformats.org/officeDocument/2006/relationships/hyperlink" Target="https://drive.google.com/file/d/1JeaIg_P31TiIwog7lD__dQrfC3QSRb4K/view?usp=drive_open" TargetMode="External"/><Relationship Id="rId6" Type="http://schemas.openxmlformats.org/officeDocument/2006/relationships/hyperlink" Target="https://drive.google.com/file/d/1JeaIg_P31TiIwog7lD__dQrfC3QSRb4K/view?usp=drive_open" TargetMode="External"/><Relationship Id="rId7" Type="http://schemas.openxmlformats.org/officeDocument/2006/relationships/hyperlink" Target="https://drive.google.com/file/d/1JeaIg_P31TiIwog7lD__dQrfC3QSRb4K/view?usp=drive_open" TargetMode="External"/><Relationship Id="rId8" Type="http://schemas.openxmlformats.org/officeDocument/2006/relationships/hyperlink" Target="https://drive.google.com/file/d/1JeaIg_P31TiIwog7lD__dQrfC3QSRb4K/view?usp=drive_open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 amt="35000"/>
          </a:blip>
          <a:srcRect b="0" l="6465" r="4933" t="6898"/>
          <a:stretch/>
        </p:blipFill>
        <p:spPr>
          <a:xfrm>
            <a:off x="0" y="1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1523550" y="2967150"/>
            <a:ext cx="9144900" cy="92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CBD0F"/>
              </a:buClr>
              <a:buSzPts val="60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¡Bienvenido a Sentire!</a:t>
            </a:r>
            <a:endParaRPr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/>
          <p:nvPr>
            <p:ph idx="4294967295" type="ctrTitle"/>
          </p:nvPr>
        </p:nvSpPr>
        <p:spPr>
          <a:xfrm>
            <a:off x="1656521" y="1105799"/>
            <a:ext cx="9144000" cy="923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3959"/>
              <a:buFont typeface="Arial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Programación Neurolingüística (PNL)</a:t>
            </a:r>
            <a:endParaRPr b="1" i="0" sz="4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4" name="Google Shape;154;p16"/>
          <p:cNvSpPr txBox="1"/>
          <p:nvPr>
            <p:ph idx="4294967295" type="subTitle"/>
          </p:nvPr>
        </p:nvSpPr>
        <p:spPr>
          <a:xfrm>
            <a:off x="1656525" y="2200475"/>
            <a:ext cx="8842500" cy="20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90068" lvl="0" marL="3429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ct val="108108"/>
              <a:buFont typeface="Arial"/>
              <a:buChar char="•"/>
            </a:pPr>
            <a:r>
              <a:rPr b="0" i="0" lang="es-ES" sz="25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Conjunto de herramientas y técnicas que permiten que nuestros pensamientos, palabras y acciones estén encaminadas a alcanzar nuestros objetivos. </a:t>
            </a:r>
            <a:endParaRPr b="0" i="0" sz="25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90068" lvl="0" marL="342900" marR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ct val="108108"/>
              <a:buFont typeface="Arial"/>
              <a:buChar char="•"/>
            </a:pPr>
            <a:r>
              <a:rPr b="0" i="0" lang="es-ES" sz="25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Permite cambiar creencias y así, algo que creías que era imposible, lo consideres alcanzable.</a:t>
            </a:r>
            <a:endParaRPr b="0" i="0" sz="25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77470" lvl="0" marL="228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ct val="108108"/>
              <a:buFont typeface="Arial"/>
              <a:buNone/>
            </a:pPr>
            <a:r>
              <a:t/>
            </a:r>
            <a:endParaRPr b="0" i="0" sz="2380" u="none" cap="none" strike="noStrike">
              <a:solidFill>
                <a:srgbClr val="5D95A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"/>
          <p:cNvSpPr txBox="1"/>
          <p:nvPr>
            <p:ph idx="4294967295" type="ctrTitle"/>
          </p:nvPr>
        </p:nvSpPr>
        <p:spPr>
          <a:xfrm>
            <a:off x="1524000" y="682211"/>
            <a:ext cx="9144000" cy="9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400"/>
              <a:buFont typeface="Arial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Competencia</a:t>
            </a:r>
            <a:endParaRPr b="1" i="0" sz="4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0" name="Google Shape;160;p14"/>
          <p:cNvSpPr txBox="1"/>
          <p:nvPr>
            <p:ph idx="4294967295" type="subTitle"/>
          </p:nvPr>
        </p:nvSpPr>
        <p:spPr>
          <a:xfrm>
            <a:off x="1450500" y="1597200"/>
            <a:ext cx="9291000" cy="36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3850" lvl="0" marL="342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2500"/>
              <a:buFont typeface="Arial"/>
              <a:buChar char="•"/>
            </a:pPr>
            <a:r>
              <a:rPr b="1" i="0" lang="es-ES" sz="25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CEM Consultores en Educación Médica</a:t>
            </a:r>
            <a:endParaRPr b="0" i="0" sz="25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23850" lvl="0" marL="34290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2500"/>
              <a:buFont typeface="Arial"/>
              <a:buChar char="•"/>
            </a:pPr>
            <a:r>
              <a:rPr b="1" i="0" lang="es-ES" sz="25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Hipócrates</a:t>
            </a:r>
            <a:endParaRPr b="0" i="0" sz="25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23850" lvl="0" marL="342900" marR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500"/>
              <a:buFont typeface="Arial"/>
              <a:buChar char="•"/>
            </a:pPr>
            <a:r>
              <a:rPr b="1" i="0" lang="es-ES" sz="25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CTO Colombia</a:t>
            </a:r>
            <a:endParaRPr b="0" i="0" sz="25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23850" lvl="0" marL="342900" marR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500"/>
              <a:buFont typeface="Arial"/>
              <a:buChar char="•"/>
            </a:pPr>
            <a:r>
              <a:rPr b="1" i="0" lang="es-ES" sz="25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AMIR Colombia</a:t>
            </a:r>
            <a:endParaRPr b="0" i="0" sz="25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23850" lvl="0" marL="342900" marR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500"/>
              <a:buFont typeface="Arial"/>
              <a:buChar char="•"/>
            </a:pPr>
            <a:r>
              <a:rPr b="1" i="0" lang="es-ES" sz="25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Asses Med</a:t>
            </a:r>
            <a:endParaRPr b="0" i="0" sz="20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gca5926eb07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18675" y="283625"/>
            <a:ext cx="1851275" cy="281367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gca5926eb07_0_0"/>
          <p:cNvSpPr txBox="1"/>
          <p:nvPr/>
        </p:nvSpPr>
        <p:spPr>
          <a:xfrm>
            <a:off x="278625" y="970913"/>
            <a:ext cx="10770900" cy="14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C91A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70"/>
              <a:buFont typeface="Arial"/>
              <a:buNone/>
            </a:pPr>
            <a:r>
              <a:rPr b="0" i="0" lang="es-ES" sz="187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Cada vez somos un equipo más interdisciplinario y grande, ¡se nos creció Sentire Taller y nos alegra muchísimo! Es por eso que, para tener un ambiente laboral óptimo, debemos practicar una sana convivencia. Aquí te enumeramos algunos de los elementos que debes tener en cuenta: </a:t>
            </a:r>
            <a:endParaRPr b="0" i="0" sz="187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ca5926eb07_0_0"/>
          <p:cNvSpPr txBox="1"/>
          <p:nvPr/>
        </p:nvSpPr>
        <p:spPr>
          <a:xfrm>
            <a:off x="1977450" y="283625"/>
            <a:ext cx="76365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s-ES" sz="33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La buena convivencia depende de todos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ca5926eb07_0_0"/>
          <p:cNvSpPr txBox="1"/>
          <p:nvPr/>
        </p:nvSpPr>
        <p:spPr>
          <a:xfrm>
            <a:off x="126225" y="1977450"/>
            <a:ext cx="97821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C91A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91A6"/>
              </a:buClr>
              <a:buSzPts val="1700"/>
              <a:buFont typeface="Corbel"/>
              <a:buChar char="●"/>
            </a:pPr>
            <a:r>
              <a:rPr b="0" i="0" lang="es-ES" sz="1700" u="none" cap="none" strike="noStrike">
                <a:solidFill>
                  <a:srgbClr val="5C91A6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b="0" i="0" lang="es-ES" sz="17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Saludar y despedirte de tus compañeros es una excelente forma de empezar y terminar el día. </a:t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91A6"/>
              </a:buClr>
              <a:buSzPts val="1700"/>
              <a:buFont typeface="Corbel"/>
              <a:buChar char="●"/>
            </a:pPr>
            <a:r>
              <a:rPr b="0" i="0" lang="es-ES" sz="17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Sabemos que conversar, recochar y compartir con los demás es genial; sin embargo, es importante manejar un tono moderado de voz, así evitas interrumpir la concentración de tus compañeros o entorpecer procesos como asesorías y grabaciones.</a:t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91A6"/>
              </a:buClr>
              <a:buSzPts val="1700"/>
              <a:buFont typeface="Corbel"/>
              <a:buChar char="●"/>
            </a:pPr>
            <a:r>
              <a:rPr b="0" i="0" lang="es-ES" sz="17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 Evita gritar, si necesitas algo de uno de tus compañeros, acércate a él y háblale en un tono moderado.</a:t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91A6"/>
              </a:buClr>
              <a:buSzPts val="1700"/>
              <a:buFont typeface="Corbel"/>
              <a:buChar char="●"/>
            </a:pPr>
            <a:r>
              <a:rPr b="0" i="0" lang="es-ES" sz="17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 Si deseas escuchar música o cualquier otro elemento audiovisual, utiliza siempre audífonos.</a:t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91A6"/>
              </a:buClr>
              <a:buSzPts val="1700"/>
              <a:buFont typeface="Corbel"/>
              <a:buChar char="●"/>
            </a:pPr>
            <a:r>
              <a:rPr b="0" i="0" lang="es-ES" sz="17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 Aún estamos cuidándonos de la COVID-19; por tanto, es muy importante mantener las ventanas y puertas de las oficinas abiertas, permitiendo así la óptima circulación del aire para evitar propagaciones del virus. </a:t>
            </a:r>
            <a:endParaRPr b="0" i="0" sz="1400" u="none" cap="none" strike="noStrike">
              <a:solidFill>
                <a:srgbClr val="5BC0C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ca5926eb07_0_0"/>
          <p:cNvSpPr txBox="1"/>
          <p:nvPr/>
        </p:nvSpPr>
        <p:spPr>
          <a:xfrm>
            <a:off x="10025225" y="2990400"/>
            <a:ext cx="59955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4"/>
              </a:rPr>
              <a:t>Reglas para </a:t>
            </a:r>
            <a:b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5"/>
              </a:rPr>
            </a:br>
            <a: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6"/>
              </a:rPr>
              <a:t>una sana </a:t>
            </a:r>
            <a:b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7"/>
              </a:rPr>
            </a:br>
            <a: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8"/>
              </a:rPr>
              <a:t>convivencia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ca5926eb07_0_114"/>
          <p:cNvSpPr txBox="1"/>
          <p:nvPr/>
        </p:nvSpPr>
        <p:spPr>
          <a:xfrm>
            <a:off x="399650" y="1316700"/>
            <a:ext cx="9340500" cy="36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91A6"/>
              </a:buClr>
              <a:buSzPts val="1700"/>
              <a:buFont typeface="Corbel"/>
              <a:buChar char="●"/>
            </a:pPr>
            <a:r>
              <a:rPr b="0" i="0" lang="es-ES" sz="17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Mantén organizado tu lugar de trabajo y contribuye con el orden y limpieza de todos los espacios de la casa Sentire Taller. </a:t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91A6"/>
              </a:buClr>
              <a:buSzPts val="1700"/>
              <a:buFont typeface="Corbel"/>
              <a:buChar char="●"/>
            </a:pPr>
            <a:r>
              <a:rPr b="0" i="0" lang="es-ES" sz="17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 Sabemos que las llamadas telefónicas son muy importantes, atiéndelas por fuera del salón para evitar incomodar a los demás y que te interrumpan a ti. </a:t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91A6"/>
              </a:buClr>
              <a:buSzPts val="1700"/>
              <a:buFont typeface="Corbel"/>
              <a:buChar char="●"/>
            </a:pPr>
            <a:r>
              <a:rPr b="0" i="0" lang="es-ES" sz="17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Ten en cuenta que el aire acondicionado debe permanecer a una temperatura adecuada, ni muy fría, ni muy caliente.</a:t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C91A6"/>
              </a:buClr>
              <a:buSzPts val="1700"/>
              <a:buFont typeface="Corbel"/>
              <a:buChar char="●"/>
            </a:pPr>
            <a:r>
              <a:rPr b="0" i="0" lang="es-ES" sz="17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 Si necesitas el auditorio, confirma que no esté reservado previamente para que puedas usarlo con tranquilidad. </a:t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2430"/>
              <a:buFont typeface="Arial"/>
              <a:buNone/>
            </a:pPr>
            <a:r>
              <a:t/>
            </a:r>
            <a:endParaRPr b="1" i="0" sz="2570" u="none" cap="none" strike="noStrike">
              <a:solidFill>
                <a:schemeClr val="accent4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75" name="Google Shape;175;gca5926eb07_0_1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18675" y="283625"/>
            <a:ext cx="1851275" cy="28136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ca5926eb07_0_114"/>
          <p:cNvSpPr txBox="1"/>
          <p:nvPr/>
        </p:nvSpPr>
        <p:spPr>
          <a:xfrm>
            <a:off x="778550" y="4628075"/>
            <a:ext cx="91299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70"/>
              <a:buFont typeface="Arial"/>
              <a:buNone/>
            </a:pPr>
            <a:r>
              <a:rPr b="1" i="0" lang="es-ES" sz="257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Te invitamos a practicar estos ítems en tu día a día en Sentire Taller y contribuir activamente a la sana convivencia con tus compañeros.</a:t>
            </a:r>
            <a:endParaRPr b="1" i="0" sz="257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7" name="Google Shape;177;gca5926eb07_0_114"/>
          <p:cNvSpPr txBox="1"/>
          <p:nvPr/>
        </p:nvSpPr>
        <p:spPr>
          <a:xfrm>
            <a:off x="10025225" y="2990400"/>
            <a:ext cx="59955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4"/>
              </a:rPr>
              <a:t>Reglas para </a:t>
            </a:r>
            <a:b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5"/>
              </a:rPr>
            </a:br>
            <a: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6"/>
              </a:rPr>
              <a:t>una sana </a:t>
            </a:r>
            <a:b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7"/>
              </a:rPr>
            </a:br>
            <a:r>
              <a:rPr b="0" i="0" lang="es-ES" sz="2500" u="sng" cap="none" strike="noStrike">
                <a:solidFill>
                  <a:schemeClr val="hlink"/>
                </a:solidFill>
                <a:latin typeface="Corbel"/>
                <a:ea typeface="Corbel"/>
                <a:cs typeface="Corbel"/>
                <a:sym typeface="Corbel"/>
                <a:hlinkClick r:id="rId8"/>
              </a:rPr>
              <a:t>convivencia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g8811443c07_1_1"/>
          <p:cNvPicPr preferRelativeResize="0"/>
          <p:nvPr/>
        </p:nvPicPr>
        <p:blipFill rotWithShape="1">
          <a:blip r:embed="rId3">
            <a:alphaModFix amt="35000"/>
          </a:blip>
          <a:srcRect b="0" l="6465" r="4933" t="6898"/>
          <a:stretch/>
        </p:blipFill>
        <p:spPr>
          <a:xfrm>
            <a:off x="115409" y="742521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g8811443c07_1_1"/>
          <p:cNvSpPr txBox="1"/>
          <p:nvPr>
            <p:ph type="ctrTitle"/>
          </p:nvPr>
        </p:nvSpPr>
        <p:spPr>
          <a:xfrm>
            <a:off x="1523562" y="3247821"/>
            <a:ext cx="9144900" cy="92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CBD0F"/>
              </a:buClr>
              <a:buSzPts val="6000"/>
              <a:buFont typeface="Arial"/>
              <a:buNone/>
            </a:pPr>
            <a:r>
              <a:rPr lang="es-ES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¡Bienvenido al Equipo!</a:t>
            </a:r>
            <a:endParaRPr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idx="4294967295" type="subTitle"/>
          </p:nvPr>
        </p:nvSpPr>
        <p:spPr>
          <a:xfrm>
            <a:off x="1641450" y="3644675"/>
            <a:ext cx="89091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ct val="147368"/>
              <a:buFont typeface="Arial"/>
              <a:buNone/>
            </a:pPr>
            <a:r>
              <a:rPr b="1" i="0" lang="es-ES" sz="76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Objetivo: </a:t>
            </a:r>
            <a:r>
              <a:rPr b="0" i="0" lang="es-ES" sz="76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Preparar a los médicos para los exámenes de admisión a las especialidades médicas. </a:t>
            </a:r>
            <a:endParaRPr b="0" i="0" sz="76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ct val="147368"/>
              <a:buFont typeface="Arial"/>
              <a:buNone/>
            </a:pPr>
            <a:r>
              <a:t/>
            </a:r>
            <a:endParaRPr b="0" i="0" sz="76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ct val="147368"/>
              <a:buFont typeface="Arial"/>
              <a:buNone/>
            </a:pPr>
            <a:r>
              <a:rPr b="0" i="0" lang="es-ES" sz="76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Asesorías personalizadas de: </a:t>
            </a:r>
            <a:endParaRPr b="0" i="0" sz="76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9250" lvl="0" marL="4572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ct val="100000"/>
              <a:buFont typeface="Arial"/>
              <a:buChar char="•"/>
            </a:pPr>
            <a:r>
              <a:rPr b="0" i="0" lang="es-ES" sz="76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Psicología  (preparación para la entrevista, orientación vocacional, construcción de la hoja de vida y técnicas de estudio ).</a:t>
            </a:r>
            <a:endParaRPr b="0" i="0" sz="76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9250" lvl="0" marL="4572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ct val="100000"/>
              <a:buFont typeface="Arial"/>
              <a:buChar char="•"/>
            </a:pPr>
            <a:r>
              <a:rPr b="0" i="0" lang="es-ES" sz="76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PNL/Coaching.</a:t>
            </a:r>
            <a:endParaRPr b="0" i="0" sz="76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349250" lvl="0" marL="4572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ct val="100000"/>
              <a:buFont typeface="Arial"/>
              <a:buChar char="•"/>
            </a:pPr>
            <a:r>
              <a:rPr b="0" i="0" lang="es-ES" sz="76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Finanzas Personales.</a:t>
            </a:r>
            <a:endParaRPr b="0" i="0" sz="76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ct val="147368"/>
              <a:buFont typeface="Arial"/>
              <a:buNone/>
            </a:pPr>
            <a:r>
              <a:rPr b="0" i="0" lang="es-ES" sz="76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Simulaciones de examen, prueba psicotécnica y entrevista.</a:t>
            </a:r>
            <a:endParaRPr b="0" i="0" sz="76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ct val="147368"/>
              <a:buFont typeface="Arial"/>
              <a:buNone/>
            </a:pPr>
            <a:r>
              <a:rPr b="0" i="0" lang="es-ES" sz="76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Talleres vivenciales y charlas educativas.</a:t>
            </a:r>
            <a:endParaRPr b="0" i="0" sz="76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2065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ct val="1000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5D95A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ct val="100000"/>
              <a:buFont typeface="Arial"/>
              <a:buNone/>
            </a:pPr>
            <a:r>
              <a:t/>
            </a:r>
            <a:endParaRPr b="0" i="0" sz="6800" u="none" cap="none" strike="noStrike">
              <a:solidFill>
                <a:srgbClr val="5D95A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5D95A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2"/>
          <p:cNvSpPr txBox="1"/>
          <p:nvPr>
            <p:ph idx="4294967295" type="ctrTitle"/>
          </p:nvPr>
        </p:nvSpPr>
        <p:spPr>
          <a:xfrm>
            <a:off x="1800225" y="762550"/>
            <a:ext cx="8591400" cy="4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ct val="100000"/>
              <a:buFont typeface="Arial"/>
              <a:buNone/>
            </a:pPr>
            <a:r>
              <a:t/>
            </a:r>
            <a:endParaRPr b="1" i="0" sz="3959" u="none" cap="none" strike="noStrike">
              <a:solidFill>
                <a:srgbClr val="FCBD0F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ct val="113114"/>
              <a:buFont typeface="Arial"/>
              <a:buNone/>
            </a:pPr>
            <a:r>
              <a:rPr b="1" i="0" lang="es-ES" sz="4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JP Academy SAS - Sentire Taller SAS</a:t>
            </a:r>
            <a:br>
              <a:rPr b="1" i="0" lang="es-ES" sz="3500" u="none" cap="none" strike="noStrike">
                <a:solidFill>
                  <a:srgbClr val="5E96A6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3500" u="none" cap="none" strike="noStrike">
              <a:solidFill>
                <a:srgbClr val="5E96A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1482925" y="1487175"/>
            <a:ext cx="8907900" cy="10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2884" lvl="0" marL="2857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1900"/>
              <a:buFont typeface="Corbel"/>
              <a:buChar char="•"/>
            </a:pPr>
            <a:r>
              <a:rPr b="0" i="0" lang="es-ES" sz="19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Creada en 2016 </a:t>
            </a:r>
            <a:endParaRPr b="0" i="0" sz="19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2884" lvl="0" marL="2857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A94A4"/>
              </a:buClr>
              <a:buSzPts val="1900"/>
              <a:buFont typeface="Arial"/>
              <a:buChar char="•"/>
            </a:pPr>
            <a:r>
              <a:rPr b="1" i="0" lang="es-ES" sz="19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NIT: </a:t>
            </a:r>
            <a:r>
              <a:rPr b="0" i="0" lang="es-ES" sz="19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900.993.829-3 </a:t>
            </a:r>
            <a:endParaRPr b="0" i="0" sz="19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222884" lvl="0" marL="28575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1900"/>
              <a:buFont typeface="Arial"/>
              <a:buChar char="•"/>
            </a:pPr>
            <a:r>
              <a:rPr b="1" i="0" lang="es-ES" sz="19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Actividad Principal: </a:t>
            </a:r>
            <a:r>
              <a:rPr b="0" i="0" lang="es-ES" sz="1900" u="none" cap="none" strike="noStrike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Actividades de educación no formal - Actividades de investigaciones y desarrollo experimental en el campo de las ciencias sociales y las humanidades. </a:t>
            </a:r>
            <a:endParaRPr b="0" i="0" sz="1900" u="none" cap="none" strike="noStrike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3740"/>
              <a:buFont typeface="Arial"/>
              <a:buNone/>
            </a:pPr>
            <a:r>
              <a:t/>
            </a:r>
            <a:endParaRPr b="0" i="0" sz="4340" u="none" cap="none" strike="noStrike">
              <a:solidFill>
                <a:srgbClr val="5D95A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1320"/>
              <a:buFont typeface="Arial"/>
              <a:buNone/>
            </a:pPr>
            <a:r>
              <a:t/>
            </a:r>
            <a:endParaRPr b="0" i="0" sz="1920" u="none" cap="none" strike="noStrike">
              <a:solidFill>
                <a:srgbClr val="5D95A6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1959725" y="3411624"/>
            <a:ext cx="8590800" cy="528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29"/>
              <a:buFont typeface="Arial"/>
              <a:buNone/>
            </a:pPr>
            <a:r>
              <a:t/>
            </a:r>
            <a:endParaRPr b="1" i="0" sz="3037" u="none" cap="none" strike="noStrike">
              <a:solidFill>
                <a:srgbClr val="5E96A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29"/>
              <a:buFont typeface="Arial"/>
              <a:buNone/>
            </a:pPr>
            <a:r>
              <a:t/>
            </a:r>
            <a:endParaRPr b="1" i="0" sz="3037" u="none" cap="none" strike="noStrike">
              <a:solidFill>
                <a:srgbClr val="5E96A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l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29"/>
              <a:buFont typeface="Arial"/>
              <a:buNone/>
            </a:pPr>
            <a:r>
              <a:t/>
            </a:r>
            <a:endParaRPr b="1" i="0" sz="3037" u="none" cap="none" strike="noStrike">
              <a:solidFill>
                <a:srgbClr val="5E96A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29"/>
              <a:buFont typeface="Arial"/>
              <a:buNone/>
            </a:pPr>
            <a:r>
              <a:t/>
            </a:r>
            <a:endParaRPr b="1" i="0" sz="3037" u="none" cap="none" strike="noStrike">
              <a:solidFill>
                <a:srgbClr val="5E96A6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29"/>
              <a:buFont typeface="Arial"/>
              <a:buNone/>
            </a:pPr>
            <a:r>
              <a:rPr b="1" i="0" lang="es-ES" sz="4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Marca Futuros Residentes</a:t>
            </a:r>
            <a:endParaRPr b="0" i="0" sz="4000" u="none" cap="none" strike="noStrik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29"/>
              <a:buFont typeface="Arial"/>
              <a:buNone/>
            </a:pPr>
            <a:br>
              <a:rPr b="1" i="0" lang="es-ES" sz="2329" u="none" cap="none" strike="noStrike">
                <a:solidFill>
                  <a:srgbClr val="5E96A6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2329" u="none" cap="none" strike="noStrike">
              <a:solidFill>
                <a:srgbClr val="5E96A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idx="1" type="body"/>
          </p:nvPr>
        </p:nvSpPr>
        <p:spPr>
          <a:xfrm>
            <a:off x="1490875" y="1852125"/>
            <a:ext cx="92154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Desde su origen en latín, Sentire significa “experimentar una sensación que te llega por los sentidos” y, a la vez, el sentimiento, reflexión o acto de decisión que esta percepción conlleva o provoca. En italiano su significado es “oír”, pero también conserva su significado original.</a:t>
            </a:r>
            <a:endParaRPr sz="2500">
              <a:solidFill>
                <a:srgbClr val="5BC0C8"/>
              </a:solidFill>
            </a:endParaRPr>
          </a:p>
          <a:p>
            <a:pPr indent="-20955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Taller es un lugar donde se realizan trabajos artesanales o manuales y, a la vez, se utiliza este término para referirse a cursos breves, en los que se enseña determinada práctica o arte.</a:t>
            </a:r>
            <a:endParaRPr sz="2500">
              <a:solidFill>
                <a:srgbClr val="5BC0C8"/>
              </a:solidFill>
            </a:endParaRPr>
          </a:p>
        </p:txBody>
      </p:sp>
      <p:sp>
        <p:nvSpPr>
          <p:cNvPr id="99" name="Google Shape;99;p3"/>
          <p:cNvSpPr txBox="1"/>
          <p:nvPr>
            <p:ph type="title"/>
          </p:nvPr>
        </p:nvSpPr>
        <p:spPr>
          <a:xfrm>
            <a:off x="1490868" y="759377"/>
            <a:ext cx="9624300" cy="103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400"/>
              <a:buFont typeface="Arial"/>
              <a:buNone/>
            </a:pPr>
            <a:r>
              <a:rPr lang="es-ES" sz="4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¿Qué es Sentire Taller SAS?</a:t>
            </a:r>
            <a:endParaRPr sz="4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1596886" y="806246"/>
            <a:ext cx="9624300" cy="9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400"/>
              <a:buFont typeface="Arial"/>
              <a:buNone/>
            </a:pPr>
            <a:r>
              <a:rPr lang="es-ES" sz="4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¿Qué es Sentire Taller SAS?</a:t>
            </a:r>
            <a:endParaRPr sz="4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1596885" y="1704636"/>
            <a:ext cx="9624300" cy="10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 sz="2500">
                <a:solidFill>
                  <a:srgbClr val="5BC0C8"/>
                </a:solidFill>
              </a:rPr>
              <a:t>De esta manera, JP Academy SAS se convierte en Sentire Taller SAS en el 2020, para dar paso a una propuesta y opción de crecimiento.</a:t>
            </a:r>
            <a:endParaRPr sz="2500">
              <a:solidFill>
                <a:srgbClr val="5BC0C8"/>
              </a:solidFill>
            </a:endParaRPr>
          </a:p>
        </p:txBody>
      </p:sp>
      <p:pic>
        <p:nvPicPr>
          <p:cNvPr descr="Sombrilla" id="106" name="Google Shape;10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2719673">
            <a:off x="4284267" y="2152017"/>
            <a:ext cx="3928268" cy="392826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reloj, señal&#10;&#10;Descripción generada automáticamente" id="107" name="Google Shape;10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3793583" y="4825931"/>
            <a:ext cx="1593428" cy="42823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/>
          <p:cNvSpPr txBox="1"/>
          <p:nvPr/>
        </p:nvSpPr>
        <p:spPr>
          <a:xfrm rot="-5400000">
            <a:off x="4034489" y="5161741"/>
            <a:ext cx="220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5E96A6"/>
                </a:solidFill>
                <a:latin typeface="Corbel"/>
                <a:ea typeface="Corbel"/>
                <a:cs typeface="Corbel"/>
                <a:sym typeface="Corbel"/>
              </a:rPr>
              <a:t>Desarrollo Personal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"/>
          <p:cNvSpPr txBox="1"/>
          <p:nvPr/>
        </p:nvSpPr>
        <p:spPr>
          <a:xfrm rot="-5400000">
            <a:off x="4397275" y="5161741"/>
            <a:ext cx="220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5E96A6"/>
                </a:solidFill>
                <a:latin typeface="Corbel"/>
                <a:ea typeface="Corbel"/>
                <a:cs typeface="Corbel"/>
                <a:sym typeface="Corbel"/>
              </a:rPr>
              <a:t>PNL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 txBox="1"/>
          <p:nvPr/>
        </p:nvSpPr>
        <p:spPr>
          <a:xfrm rot="-5400000">
            <a:off x="4769100" y="5129075"/>
            <a:ext cx="220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5E96A6"/>
                </a:solidFill>
                <a:latin typeface="Corbel"/>
                <a:ea typeface="Corbel"/>
                <a:cs typeface="Corbel"/>
                <a:sym typeface="Corbel"/>
              </a:rPr>
              <a:t>Finanzas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4"/>
          <p:cNvSpPr txBox="1"/>
          <p:nvPr/>
        </p:nvSpPr>
        <p:spPr>
          <a:xfrm rot="-5400000">
            <a:off x="5940610" y="5145402"/>
            <a:ext cx="220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5E96A6"/>
                </a:solidFill>
                <a:latin typeface="Corbel"/>
                <a:ea typeface="Corbel"/>
                <a:cs typeface="Corbel"/>
                <a:sym typeface="Corbel"/>
              </a:rPr>
              <a:t>Salud y bienestar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"/>
          <p:cNvSpPr txBox="1"/>
          <p:nvPr/>
        </p:nvSpPr>
        <p:spPr>
          <a:xfrm rot="-5400000">
            <a:off x="6641941" y="5161738"/>
            <a:ext cx="220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5E96A6"/>
                </a:solidFill>
                <a:latin typeface="Corbel"/>
                <a:ea typeface="Corbel"/>
                <a:cs typeface="Corbel"/>
                <a:sym typeface="Corbel"/>
              </a:rPr>
              <a:t>Muchos más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4"/>
          <p:cNvSpPr txBox="1"/>
          <p:nvPr/>
        </p:nvSpPr>
        <p:spPr>
          <a:xfrm rot="-5400000">
            <a:off x="6303397" y="5129073"/>
            <a:ext cx="220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5E96A6"/>
                </a:solidFill>
                <a:latin typeface="Corbel"/>
                <a:ea typeface="Corbel"/>
                <a:cs typeface="Corbel"/>
                <a:sym typeface="Corbel"/>
              </a:rPr>
              <a:t>Marca personal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4"/>
          <p:cNvSpPr txBox="1"/>
          <p:nvPr/>
        </p:nvSpPr>
        <p:spPr>
          <a:xfrm rot="-5400000">
            <a:off x="5347900" y="5173062"/>
            <a:ext cx="2538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rgbClr val="5E96A6"/>
                </a:solidFill>
                <a:latin typeface="Corbel"/>
                <a:ea typeface="Corbel"/>
                <a:cs typeface="Corbel"/>
                <a:sym typeface="Corbel"/>
              </a:rPr>
              <a:t>Habilidades comunicativas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1451100" y="1407700"/>
            <a:ext cx="9624300" cy="38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2500"/>
              <a:buChar char="•"/>
            </a:pPr>
            <a:r>
              <a:rPr b="1" lang="es-ES" sz="2500">
                <a:solidFill>
                  <a:srgbClr val="5BC0C8"/>
                </a:solidFill>
              </a:rPr>
              <a:t>Misión: </a:t>
            </a:r>
            <a:r>
              <a:rPr lang="es-ES" sz="2500">
                <a:solidFill>
                  <a:srgbClr val="5BC0C8"/>
                </a:solidFill>
              </a:rPr>
              <a:t>Brindamos al personal del área de la salud herramientas para desarrollar competencias blandas, a través de la formación y la educación, otorgando el conocimiento que les permita alcanzar sus sueños, metas, objetivos y propósitos.</a:t>
            </a:r>
            <a:endParaRPr sz="2500">
              <a:solidFill>
                <a:srgbClr val="5BC0C8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00">
              <a:solidFill>
                <a:srgbClr val="5BC0C8"/>
              </a:solidFill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500"/>
              <a:buChar char="•"/>
            </a:pPr>
            <a:r>
              <a:rPr b="1" lang="es-ES" sz="2500">
                <a:solidFill>
                  <a:srgbClr val="5BC0C8"/>
                </a:solidFill>
              </a:rPr>
              <a:t>Visión: </a:t>
            </a:r>
            <a:r>
              <a:rPr lang="es-ES" sz="2500">
                <a:solidFill>
                  <a:srgbClr val="5BC0C8"/>
                </a:solidFill>
              </a:rPr>
              <a:t>Nos consolidamos como una institución de referencia y preferencia para el personal del área de la salud, en su formación y educación integral, con metodologías innovadoras y de vanguardia, a nivel nacional e internacional, gracias a nuestra calidad humana, académica y profesional.</a:t>
            </a:r>
            <a:endParaRPr sz="2500">
              <a:solidFill>
                <a:srgbClr val="5BC0C8"/>
              </a:solidFill>
            </a:endParaRPr>
          </a:p>
        </p:txBody>
      </p:sp>
      <p:sp>
        <p:nvSpPr>
          <p:cNvPr id="120" name="Google Shape;120;p5"/>
          <p:cNvSpPr txBox="1"/>
          <p:nvPr>
            <p:ph type="title"/>
          </p:nvPr>
        </p:nvSpPr>
        <p:spPr>
          <a:xfrm>
            <a:off x="1523997" y="454310"/>
            <a:ext cx="94785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000"/>
              <a:buFont typeface="Arial"/>
              <a:buNone/>
            </a:pPr>
            <a:r>
              <a:rPr lang="es-ES" sz="4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¿Qué es Sentire Taller SAS?</a:t>
            </a:r>
            <a:endParaRPr sz="4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811443c07_1_7"/>
          <p:cNvSpPr txBox="1"/>
          <p:nvPr>
            <p:ph type="title"/>
          </p:nvPr>
        </p:nvSpPr>
        <p:spPr>
          <a:xfrm>
            <a:off x="1243196" y="461050"/>
            <a:ext cx="970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000"/>
              <a:buFont typeface="Arial"/>
              <a:buNone/>
            </a:pPr>
            <a:r>
              <a:rPr lang="es-ES" sz="4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¿Qué es Sentire Taller S.A.S?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6" name="Google Shape;126;g8811443c07_1_7"/>
          <p:cNvSpPr txBox="1"/>
          <p:nvPr>
            <p:ph idx="1" type="body"/>
          </p:nvPr>
        </p:nvSpPr>
        <p:spPr>
          <a:xfrm>
            <a:off x="3304263" y="15924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s-ES" sz="4000">
                <a:solidFill>
                  <a:srgbClr val="5BC0C8"/>
                </a:solidFill>
              </a:rPr>
              <a:t>Valores</a:t>
            </a:r>
            <a:endParaRPr sz="4000">
              <a:solidFill>
                <a:srgbClr val="5BC0C8"/>
              </a:solidFill>
            </a:endParaRPr>
          </a:p>
        </p:txBody>
      </p:sp>
      <p:sp>
        <p:nvSpPr>
          <p:cNvPr id="127" name="Google Shape;127;g8811443c07_1_7"/>
          <p:cNvSpPr txBox="1"/>
          <p:nvPr>
            <p:ph idx="2" type="body"/>
          </p:nvPr>
        </p:nvSpPr>
        <p:spPr>
          <a:xfrm>
            <a:off x="21911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Respeto</a:t>
            </a:r>
            <a:endParaRPr sz="2500">
              <a:solidFill>
                <a:srgbClr val="5BC0C8"/>
              </a:solidFill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Responsabilidad</a:t>
            </a:r>
            <a:endParaRPr sz="2500">
              <a:solidFill>
                <a:srgbClr val="5BC0C8"/>
              </a:solidFill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Colaboración</a:t>
            </a:r>
            <a:endParaRPr sz="2500">
              <a:solidFill>
                <a:srgbClr val="5BC0C8"/>
              </a:solidFill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Empatía</a:t>
            </a:r>
            <a:endParaRPr sz="2500">
              <a:solidFill>
                <a:srgbClr val="5BC0C8"/>
              </a:solidFill>
            </a:endParaRPr>
          </a:p>
        </p:txBody>
      </p:sp>
      <p:sp>
        <p:nvSpPr>
          <p:cNvPr id="128" name="Google Shape;128;g8811443c07_1_7"/>
          <p:cNvSpPr txBox="1"/>
          <p:nvPr>
            <p:ph idx="2" type="body"/>
          </p:nvPr>
        </p:nvSpPr>
        <p:spPr>
          <a:xfrm>
            <a:off x="6378963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Compromiso</a:t>
            </a:r>
            <a:endParaRPr sz="2500">
              <a:solidFill>
                <a:srgbClr val="5BC0C8"/>
              </a:solidFill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Innovación </a:t>
            </a:r>
            <a:endParaRPr sz="2500">
              <a:solidFill>
                <a:srgbClr val="5BC0C8"/>
              </a:solidFill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Servicio</a:t>
            </a:r>
            <a:endParaRPr sz="2500">
              <a:solidFill>
                <a:srgbClr val="5BC0C8"/>
              </a:solidFill>
            </a:endParaRPr>
          </a:p>
          <a:p>
            <a:pPr indent="-3873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Adaptabilidad</a:t>
            </a:r>
            <a:endParaRPr sz="2500">
              <a:solidFill>
                <a:srgbClr val="5BC0C8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1"/>
          <p:cNvSpPr txBox="1"/>
          <p:nvPr>
            <p:ph type="title"/>
          </p:nvPr>
        </p:nvSpPr>
        <p:spPr>
          <a:xfrm>
            <a:off x="937425" y="1076125"/>
            <a:ext cx="10805100" cy="95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96A6"/>
              </a:buClr>
              <a:buSzPts val="4000"/>
              <a:buFont typeface="Arial"/>
              <a:buNone/>
            </a:pPr>
            <a:r>
              <a:rPr lang="es-ES" sz="6000">
                <a:solidFill>
                  <a:srgbClr val="5BC0C8"/>
                </a:solidFill>
                <a:latin typeface="Corbel"/>
                <a:ea typeface="Corbel"/>
                <a:cs typeface="Corbel"/>
                <a:sym typeface="Corbel"/>
              </a:rPr>
              <a:t>¿Qué es Futuros Residentes?</a:t>
            </a:r>
            <a:endParaRPr sz="6000">
              <a:solidFill>
                <a:srgbClr val="5BC0C8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34" name="Google Shape;13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5908" y="2216663"/>
            <a:ext cx="7108134" cy="3459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/>
          <p:nvPr>
            <p:ph type="title"/>
          </p:nvPr>
        </p:nvSpPr>
        <p:spPr>
          <a:xfrm>
            <a:off x="1530625" y="696427"/>
            <a:ext cx="96243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A94A4"/>
              </a:buClr>
              <a:buSzPts val="4400"/>
              <a:buFont typeface="Arial"/>
              <a:buNone/>
            </a:pPr>
            <a:r>
              <a:rPr lang="es-ES" sz="40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Glosario – Conceptos Clave</a:t>
            </a:r>
            <a:endParaRPr sz="40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0" name="Google Shape;140;p12"/>
          <p:cNvSpPr txBox="1"/>
          <p:nvPr>
            <p:ph idx="1" type="body"/>
          </p:nvPr>
        </p:nvSpPr>
        <p:spPr>
          <a:xfrm>
            <a:off x="1530625" y="1439849"/>
            <a:ext cx="9624300" cy="38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 sz="1800">
                <a:solidFill>
                  <a:srgbClr val="5BC0C8"/>
                </a:solidFill>
              </a:rPr>
              <a:t>En medicina existen varias denominaciones para los médicos, dependiendo del momento de formación en el que se encuentren: </a:t>
            </a:r>
            <a:endParaRPr sz="1800">
              <a:solidFill>
                <a:srgbClr val="5BC0C8"/>
              </a:solidFill>
            </a:endParaRPr>
          </a:p>
          <a:p>
            <a:pPr indent="-159385" lvl="0" marL="228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</a:pPr>
            <a:r>
              <a:rPr b="1" lang="es-ES" sz="1800">
                <a:solidFill>
                  <a:srgbClr val="5BC0C8"/>
                </a:solidFill>
              </a:rPr>
              <a:t>Interno: </a:t>
            </a:r>
            <a:r>
              <a:rPr lang="es-ES" sz="1800">
                <a:solidFill>
                  <a:srgbClr val="5BC0C8"/>
                </a:solidFill>
              </a:rPr>
              <a:t>Estudiante de medicina en su último año, realizando sus prácticas académicas. </a:t>
            </a:r>
            <a:endParaRPr sz="1800">
              <a:solidFill>
                <a:srgbClr val="5BC0C8"/>
              </a:solidFill>
            </a:endParaRPr>
          </a:p>
          <a:p>
            <a:pPr indent="-159385" lvl="0" marL="228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</a:pPr>
            <a:r>
              <a:rPr b="1" lang="es-ES" sz="1800">
                <a:solidFill>
                  <a:srgbClr val="5BC0C8"/>
                </a:solidFill>
              </a:rPr>
              <a:t>Médico Rural: </a:t>
            </a:r>
            <a:r>
              <a:rPr lang="es-ES" sz="1800">
                <a:solidFill>
                  <a:srgbClr val="5BC0C8"/>
                </a:solidFill>
              </a:rPr>
              <a:t>Médico general graduado que se encuentra trabajando cumpliendo con su servicio social obligatorio (SSO). </a:t>
            </a:r>
            <a:endParaRPr sz="1800">
              <a:solidFill>
                <a:srgbClr val="5BC0C8"/>
              </a:solidFill>
            </a:endParaRPr>
          </a:p>
          <a:p>
            <a:pPr indent="-159385" lvl="0" marL="228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</a:pPr>
            <a:r>
              <a:rPr b="1" lang="es-ES" sz="1800">
                <a:solidFill>
                  <a:srgbClr val="5BC0C8"/>
                </a:solidFill>
              </a:rPr>
              <a:t>Médico General: </a:t>
            </a:r>
            <a:r>
              <a:rPr lang="es-ES" sz="1800">
                <a:solidFill>
                  <a:srgbClr val="5BC0C8"/>
                </a:solidFill>
              </a:rPr>
              <a:t>Médico que cumplió con el SSO y tiene tarjeta profesional.</a:t>
            </a:r>
            <a:endParaRPr sz="1800">
              <a:solidFill>
                <a:srgbClr val="5BC0C8"/>
              </a:solidFill>
            </a:endParaRPr>
          </a:p>
          <a:p>
            <a:pPr indent="-159385" lvl="0" marL="228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</a:pPr>
            <a:r>
              <a:rPr b="1" lang="es-ES" sz="1800">
                <a:solidFill>
                  <a:srgbClr val="5BC0C8"/>
                </a:solidFill>
              </a:rPr>
              <a:t>Residente: </a:t>
            </a:r>
            <a:r>
              <a:rPr lang="es-ES" sz="1800">
                <a:solidFill>
                  <a:srgbClr val="5BC0C8"/>
                </a:solidFill>
              </a:rPr>
              <a:t>Médico que se encuentra realizando una especialización.</a:t>
            </a:r>
            <a:endParaRPr sz="1800">
              <a:solidFill>
                <a:srgbClr val="5BC0C8"/>
              </a:solidFill>
            </a:endParaRPr>
          </a:p>
          <a:p>
            <a:pPr indent="-159385" lvl="0" marL="228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</a:pPr>
            <a:r>
              <a:rPr b="1" lang="es-ES" sz="1800">
                <a:solidFill>
                  <a:srgbClr val="5BC0C8"/>
                </a:solidFill>
              </a:rPr>
              <a:t>Especialista: </a:t>
            </a:r>
            <a:r>
              <a:rPr lang="es-ES" sz="1800">
                <a:solidFill>
                  <a:srgbClr val="5BC0C8"/>
                </a:solidFill>
              </a:rPr>
              <a:t>Médico que terminó su residencia y ya puede ejercer como especialista.</a:t>
            </a:r>
            <a:endParaRPr sz="1800">
              <a:solidFill>
                <a:srgbClr val="5BC0C8"/>
              </a:solidFill>
            </a:endParaRPr>
          </a:p>
          <a:p>
            <a:pPr indent="-159385" lvl="0" marL="228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</a:pPr>
            <a:r>
              <a:rPr b="1" lang="es-ES" sz="1800">
                <a:solidFill>
                  <a:srgbClr val="5BC0C8"/>
                </a:solidFill>
              </a:rPr>
              <a:t>Fellow/Fellowship: </a:t>
            </a:r>
            <a:r>
              <a:rPr lang="es-ES" sz="1800">
                <a:solidFill>
                  <a:srgbClr val="5BC0C8"/>
                </a:solidFill>
              </a:rPr>
              <a:t>Especialista realizando la subespecialización. </a:t>
            </a:r>
            <a:endParaRPr sz="1800">
              <a:solidFill>
                <a:srgbClr val="5BC0C8"/>
              </a:solidFill>
            </a:endParaRPr>
          </a:p>
          <a:p>
            <a:pPr indent="-159385" lvl="0" marL="2286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D95A6"/>
              </a:buClr>
              <a:buSzPts val="1800"/>
              <a:buChar char="•"/>
            </a:pPr>
            <a:r>
              <a:rPr b="1" lang="es-ES" sz="1800">
                <a:solidFill>
                  <a:srgbClr val="5BC0C8"/>
                </a:solidFill>
              </a:rPr>
              <a:t>Subespecialista: </a:t>
            </a:r>
            <a:r>
              <a:rPr lang="es-ES" sz="1800">
                <a:solidFill>
                  <a:srgbClr val="5BC0C8"/>
                </a:solidFill>
              </a:rPr>
              <a:t>Especialista que se formó en un área más específica de su área del saber.</a:t>
            </a:r>
            <a:endParaRPr sz="1800">
              <a:solidFill>
                <a:srgbClr val="5BC0C8"/>
              </a:solidFill>
            </a:endParaRPr>
          </a:p>
          <a:p>
            <a:pPr indent="-159385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95A6"/>
              </a:buClr>
              <a:buSzPts val="2890"/>
              <a:buFont typeface="Arial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811443c07_1_15"/>
          <p:cNvSpPr txBox="1"/>
          <p:nvPr>
            <p:ph type="title"/>
          </p:nvPr>
        </p:nvSpPr>
        <p:spPr>
          <a:xfrm>
            <a:off x="1112721" y="365125"/>
            <a:ext cx="970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 sz="4000">
                <a:latin typeface="Corbel"/>
                <a:ea typeface="Corbel"/>
                <a:cs typeface="Corbel"/>
                <a:sym typeface="Corbel"/>
              </a:rPr>
              <a:t>¿Qué nos hace diferentes?</a:t>
            </a:r>
            <a:endParaRPr sz="4000"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6" name="Google Shape;146;g8811443c07_1_15"/>
          <p:cNvSpPr txBox="1"/>
          <p:nvPr>
            <p:ph idx="1" type="body"/>
          </p:nvPr>
        </p:nvSpPr>
        <p:spPr>
          <a:xfrm>
            <a:off x="549963" y="136871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s-ES" sz="3500">
                <a:solidFill>
                  <a:schemeClr val="lt1"/>
                </a:solidFill>
              </a:rPr>
              <a:t>Pilares del curso</a:t>
            </a:r>
            <a:endParaRPr sz="3500">
              <a:solidFill>
                <a:schemeClr val="lt1"/>
              </a:solidFill>
            </a:endParaRPr>
          </a:p>
        </p:txBody>
      </p:sp>
      <p:sp>
        <p:nvSpPr>
          <p:cNvPr id="147" name="Google Shape;147;g8811443c07_1_15"/>
          <p:cNvSpPr txBox="1"/>
          <p:nvPr>
            <p:ph idx="2" type="body"/>
          </p:nvPr>
        </p:nvSpPr>
        <p:spPr>
          <a:xfrm>
            <a:off x="849975" y="2093225"/>
            <a:ext cx="45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00"/>
          </a:p>
          <a:p>
            <a:pPr indent="-518794" lvl="0" marL="5715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Conocimientos médicos.</a:t>
            </a:r>
            <a:endParaRPr sz="2500">
              <a:solidFill>
                <a:srgbClr val="5BC0C8"/>
              </a:solidFill>
            </a:endParaRPr>
          </a:p>
          <a:p>
            <a:pPr indent="-518794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Habilidades para responder el examen.</a:t>
            </a:r>
            <a:endParaRPr sz="2500">
              <a:solidFill>
                <a:srgbClr val="5BC0C8"/>
              </a:solidFill>
            </a:endParaRPr>
          </a:p>
          <a:p>
            <a:pPr indent="-518794" lvl="0" marL="5715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Preparación mental.</a:t>
            </a:r>
            <a:endParaRPr>
              <a:solidFill>
                <a:srgbClr val="5BC0C8"/>
              </a:solidFill>
            </a:endParaRPr>
          </a:p>
        </p:txBody>
      </p:sp>
      <p:sp>
        <p:nvSpPr>
          <p:cNvPr id="148" name="Google Shape;148;g8811443c07_1_15"/>
          <p:cNvSpPr txBox="1"/>
          <p:nvPr>
            <p:ph idx="4" type="body"/>
          </p:nvPr>
        </p:nvSpPr>
        <p:spPr>
          <a:xfrm>
            <a:off x="5407875" y="1457550"/>
            <a:ext cx="59403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0955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b="1" lang="es-ES" sz="2500">
                <a:solidFill>
                  <a:schemeClr val="lt1"/>
                </a:solidFill>
              </a:rPr>
              <a:t>Preparación integral:</a:t>
            </a:r>
            <a:r>
              <a:rPr b="1" lang="es-ES" sz="2500">
                <a:solidFill>
                  <a:srgbClr val="FCBD0F"/>
                </a:solidFill>
              </a:rPr>
              <a:t> </a:t>
            </a:r>
            <a:r>
              <a:rPr lang="es-ES" sz="2500">
                <a:solidFill>
                  <a:srgbClr val="5BC0C8"/>
                </a:solidFill>
              </a:rPr>
              <a:t>áreas clínicas, áreas básicas, cultura general, simulacros, acompañamiento personalizado.</a:t>
            </a:r>
            <a:endParaRPr sz="2500">
              <a:solidFill>
                <a:srgbClr val="5BC0C8"/>
              </a:solidFill>
            </a:endParaRPr>
          </a:p>
          <a:p>
            <a:pPr indent="-20955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Excelentes resultados. </a:t>
            </a:r>
            <a:endParaRPr sz="2500">
              <a:solidFill>
                <a:srgbClr val="5BC0C8"/>
              </a:solidFill>
            </a:endParaRPr>
          </a:p>
          <a:p>
            <a:pPr indent="-20955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Técnicas de PNL para optimizar los resultados.</a:t>
            </a:r>
            <a:endParaRPr sz="2500">
              <a:solidFill>
                <a:srgbClr val="5BC0C8"/>
              </a:solidFill>
            </a:endParaRPr>
          </a:p>
          <a:p>
            <a:pPr indent="-20955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Preparación financiera para la residencia y la vida médica. </a:t>
            </a:r>
            <a:endParaRPr sz="2500">
              <a:solidFill>
                <a:srgbClr val="5BC0C8"/>
              </a:solidFill>
            </a:endParaRPr>
          </a:p>
          <a:p>
            <a:pPr indent="-209550" lvl="0" marL="2286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s-ES" sz="2500">
                <a:solidFill>
                  <a:srgbClr val="5BC0C8"/>
                </a:solidFill>
              </a:rPr>
              <a:t>Alianzas estratégicas.</a:t>
            </a:r>
            <a:endParaRPr sz="2500">
              <a:solidFill>
                <a:srgbClr val="5BC0C8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2020-06-01T17:01:11Z</dcterms:created>
  <dc:creator>LENOVO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486133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