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85" r:id="rId7"/>
    <p:sldId id="272" r:id="rId8"/>
    <p:sldId id="286" r:id="rId9"/>
    <p:sldId id="287" r:id="rId10"/>
    <p:sldId id="288" r:id="rId11"/>
    <p:sldId id="282" r:id="rId12"/>
    <p:sldId id="289" r:id="rId13"/>
    <p:sldId id="290" r:id="rId14"/>
    <p:sldId id="291" r:id="rId15"/>
    <p:sldId id="292" r:id="rId16"/>
    <p:sldId id="295" r:id="rId17"/>
    <p:sldId id="293" r:id="rId18"/>
    <p:sldId id="261" r:id="rId19"/>
    <p:sldId id="262" r:id="rId20"/>
    <p:sldId id="263" r:id="rId21"/>
    <p:sldId id="281" r:id="rId22"/>
    <p:sldId id="264" r:id="rId23"/>
    <p:sldId id="265" r:id="rId24"/>
    <p:sldId id="266" r:id="rId25"/>
    <p:sldId id="267" r:id="rId26"/>
    <p:sldId id="268" r:id="rId27"/>
    <p:sldId id="270" r:id="rId28"/>
    <p:sldId id="269" r:id="rId29"/>
    <p:sldId id="273" r:id="rId30"/>
    <p:sldId id="274" r:id="rId31"/>
    <p:sldId id="294" r:id="rId32"/>
    <p:sldId id="280" r:id="rId33"/>
    <p:sldId id="277" r:id="rId34"/>
    <p:sldId id="278" r:id="rId35"/>
    <p:sldId id="284" r:id="rId36"/>
    <p:sldId id="283" r:id="rId37"/>
    <p:sldId id="296" r:id="rId38"/>
    <p:sldId id="279" r:id="rId39"/>
    <p:sldId id="302" r:id="rId40"/>
    <p:sldId id="298" r:id="rId41"/>
    <p:sldId id="300" r:id="rId42"/>
    <p:sldId id="299" r:id="rId43"/>
    <p:sldId id="297" r:id="rId44"/>
    <p:sldId id="301" r:id="rId45"/>
    <p:sldId id="303" r:id="rId46"/>
    <p:sldId id="304" r:id="rId47"/>
    <p:sldId id="305" r:id="rId4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F51"/>
    <a:srgbClr val="152B48"/>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96005" autoAdjust="0"/>
  </p:normalViewPr>
  <p:slideViewPr>
    <p:cSldViewPr snapToGrid="0" showGuides="1">
      <p:cViewPr varScale="1">
        <p:scale>
          <a:sx n="55" d="100"/>
          <a:sy n="55" d="100"/>
        </p:scale>
        <p:origin x="85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6F51A-05EE-6244-B793-57ACCE8DBF6B}"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s-ES"/>
        </a:p>
      </dgm:t>
    </dgm:pt>
    <dgm:pt modelId="{07D36EF4-09F7-CE43-8D82-E625C8F95E35}">
      <dgm:prSet phldrT="[Texto]" custT="1"/>
      <dgm:spPr/>
      <dgm:t>
        <a:bodyPr/>
        <a:lstStyle/>
        <a:p>
          <a:pPr>
            <a:buNone/>
          </a:pPr>
          <a:r>
            <a:rPr lang="es-CO" sz="1400" dirty="0">
              <a:solidFill>
                <a:schemeClr val="bg1"/>
              </a:solidFill>
              <a:latin typeface="Montserrat" panose="00000500000000000000" pitchFamily="50" charset="0"/>
            </a:rPr>
            <a:t>linfocitos </a:t>
          </a:r>
          <a:r>
            <a:rPr lang="es-CO" sz="1400" dirty="0" err="1">
              <a:solidFill>
                <a:schemeClr val="bg1"/>
              </a:solidFill>
              <a:latin typeface="Montserrat" panose="00000500000000000000" pitchFamily="50" charset="0"/>
            </a:rPr>
            <a:t>naive</a:t>
          </a:r>
          <a:endParaRPr lang="es-ES" sz="1400" dirty="0">
            <a:solidFill>
              <a:schemeClr val="bg1"/>
            </a:solidFill>
            <a:latin typeface="Montserrat" panose="00000500000000000000" pitchFamily="50" charset="0"/>
          </a:endParaRPr>
        </a:p>
      </dgm:t>
    </dgm:pt>
    <dgm:pt modelId="{C0BCCB1E-9BDD-5040-9728-07808B93F36D}" type="parTrans" cxnId="{23DAF381-286B-8F4F-884B-8D2888E0E4B3}">
      <dgm:prSet/>
      <dgm:spPr/>
      <dgm:t>
        <a:bodyPr/>
        <a:lstStyle/>
        <a:p>
          <a:endParaRPr lang="es-ES" sz="1400">
            <a:solidFill>
              <a:srgbClr val="0B2F51"/>
            </a:solidFill>
            <a:latin typeface="Montserrat" panose="00000500000000000000" pitchFamily="50" charset="0"/>
          </a:endParaRPr>
        </a:p>
      </dgm:t>
    </dgm:pt>
    <dgm:pt modelId="{44E9EB02-F2FD-2547-8280-7802ED55BC18}" type="sibTrans" cxnId="{23DAF381-286B-8F4F-884B-8D2888E0E4B3}">
      <dgm:prSet/>
      <dgm:spPr/>
      <dgm:t>
        <a:bodyPr/>
        <a:lstStyle/>
        <a:p>
          <a:endParaRPr lang="es-ES" sz="1400">
            <a:solidFill>
              <a:srgbClr val="0B2F51"/>
            </a:solidFill>
            <a:latin typeface="Montserrat" panose="00000500000000000000" pitchFamily="50" charset="0"/>
          </a:endParaRPr>
        </a:p>
      </dgm:t>
    </dgm:pt>
    <dgm:pt modelId="{9F8E79C1-D9A2-B446-AB72-5DC71847CA6D}">
      <dgm:prSet phldrT="[Texto]" custT="1"/>
      <dgm:spPr/>
      <dgm:t>
        <a:bodyPr/>
        <a:lstStyle/>
        <a:p>
          <a:r>
            <a:rPr lang="es-CO" sz="1400" dirty="0">
              <a:solidFill>
                <a:srgbClr val="0B2F51"/>
              </a:solidFill>
              <a:latin typeface="Montserrat" panose="00000500000000000000" pitchFamily="50" charset="0"/>
            </a:rPr>
            <a:t>Pequeños (8 - 10 µm).</a:t>
          </a:r>
          <a:endParaRPr lang="es-ES" sz="1400" dirty="0">
            <a:solidFill>
              <a:srgbClr val="0B2F51"/>
            </a:solidFill>
            <a:latin typeface="Montserrat" panose="00000500000000000000" pitchFamily="50" charset="0"/>
          </a:endParaRPr>
        </a:p>
      </dgm:t>
    </dgm:pt>
    <dgm:pt modelId="{84E1D736-2E8B-A049-AD27-06D38963D06A}" type="parTrans" cxnId="{91E58C10-0495-744E-8EF4-1BD093C9C8C1}">
      <dgm:prSet/>
      <dgm:spPr/>
      <dgm:t>
        <a:bodyPr/>
        <a:lstStyle/>
        <a:p>
          <a:endParaRPr lang="es-ES" sz="1400">
            <a:solidFill>
              <a:srgbClr val="0B2F51"/>
            </a:solidFill>
            <a:latin typeface="Montserrat" panose="00000500000000000000" pitchFamily="50" charset="0"/>
          </a:endParaRPr>
        </a:p>
      </dgm:t>
    </dgm:pt>
    <dgm:pt modelId="{2410E928-8428-C04B-9A31-D368DE920748}" type="sibTrans" cxnId="{91E58C10-0495-744E-8EF4-1BD093C9C8C1}">
      <dgm:prSet/>
      <dgm:spPr/>
      <dgm:t>
        <a:bodyPr/>
        <a:lstStyle/>
        <a:p>
          <a:endParaRPr lang="es-ES" sz="1400">
            <a:solidFill>
              <a:srgbClr val="0B2F51"/>
            </a:solidFill>
            <a:latin typeface="Montserrat" panose="00000500000000000000" pitchFamily="50" charset="0"/>
          </a:endParaRPr>
        </a:p>
      </dgm:t>
    </dgm:pt>
    <dgm:pt modelId="{87B1FCB5-BD13-C447-A2D5-64380CE066C2}">
      <dgm:prSet phldrT="[Texto]" custT="1"/>
      <dgm:spPr/>
      <dgm:t>
        <a:bodyPr/>
        <a:lstStyle/>
        <a:p>
          <a:r>
            <a:rPr lang="es-CO" sz="1400" dirty="0">
              <a:solidFill>
                <a:srgbClr val="0B2F51"/>
              </a:solidFill>
              <a:latin typeface="Montserrat" panose="00000500000000000000" pitchFamily="50" charset="0"/>
            </a:rPr>
            <a:t>Núcleo grande heterocromatina densa.</a:t>
          </a:r>
          <a:endParaRPr lang="es-ES" sz="1400" dirty="0">
            <a:solidFill>
              <a:srgbClr val="0B2F51"/>
            </a:solidFill>
            <a:latin typeface="Montserrat" panose="00000500000000000000" pitchFamily="50" charset="0"/>
          </a:endParaRPr>
        </a:p>
      </dgm:t>
    </dgm:pt>
    <dgm:pt modelId="{818590FB-C3E6-3C4E-A9DC-B7A67E05A24F}" type="parTrans" cxnId="{5DAFE15F-B89E-5245-A32C-342AE4DBD382}">
      <dgm:prSet/>
      <dgm:spPr/>
      <dgm:t>
        <a:bodyPr/>
        <a:lstStyle/>
        <a:p>
          <a:endParaRPr lang="es-ES" sz="1400">
            <a:solidFill>
              <a:srgbClr val="0B2F51"/>
            </a:solidFill>
            <a:latin typeface="Montserrat" panose="00000500000000000000" pitchFamily="50" charset="0"/>
          </a:endParaRPr>
        </a:p>
      </dgm:t>
    </dgm:pt>
    <dgm:pt modelId="{E9BADCD1-B724-9C40-8509-6857C174A840}" type="sibTrans" cxnId="{5DAFE15F-B89E-5245-A32C-342AE4DBD382}">
      <dgm:prSet/>
      <dgm:spPr/>
      <dgm:t>
        <a:bodyPr/>
        <a:lstStyle/>
        <a:p>
          <a:endParaRPr lang="es-ES" sz="1400">
            <a:solidFill>
              <a:srgbClr val="0B2F51"/>
            </a:solidFill>
            <a:latin typeface="Montserrat" panose="00000500000000000000" pitchFamily="50" charset="0"/>
          </a:endParaRPr>
        </a:p>
      </dgm:t>
    </dgm:pt>
    <dgm:pt modelId="{195CC876-90CD-7F46-9481-31E9441973E7}">
      <dgm:prSet phldrT="[Texto]" custT="1"/>
      <dgm:spPr/>
      <dgm:t>
        <a:bodyPr/>
        <a:lstStyle/>
        <a:p>
          <a:r>
            <a:rPr lang="es-ES" sz="1400" dirty="0">
              <a:solidFill>
                <a:schemeClr val="bg1"/>
              </a:solidFill>
              <a:latin typeface="Montserrat" panose="00000500000000000000" pitchFamily="50" charset="0"/>
            </a:rPr>
            <a:t>Linfocitos activados</a:t>
          </a:r>
        </a:p>
      </dgm:t>
    </dgm:pt>
    <dgm:pt modelId="{461948E0-378E-A141-9FF2-22C899242A92}" type="parTrans" cxnId="{68D86391-430D-9047-94E0-663BD5C6E526}">
      <dgm:prSet/>
      <dgm:spPr/>
      <dgm:t>
        <a:bodyPr/>
        <a:lstStyle/>
        <a:p>
          <a:endParaRPr lang="es-ES" sz="1400">
            <a:solidFill>
              <a:srgbClr val="0B2F51"/>
            </a:solidFill>
            <a:latin typeface="Montserrat" panose="00000500000000000000" pitchFamily="50" charset="0"/>
          </a:endParaRPr>
        </a:p>
      </dgm:t>
    </dgm:pt>
    <dgm:pt modelId="{10169A57-4970-0544-A389-B2F5161766AF}" type="sibTrans" cxnId="{68D86391-430D-9047-94E0-663BD5C6E526}">
      <dgm:prSet/>
      <dgm:spPr/>
      <dgm:t>
        <a:bodyPr/>
        <a:lstStyle/>
        <a:p>
          <a:endParaRPr lang="es-ES" sz="1400">
            <a:solidFill>
              <a:srgbClr val="0B2F51"/>
            </a:solidFill>
            <a:latin typeface="Montserrat" panose="00000500000000000000" pitchFamily="50" charset="0"/>
          </a:endParaRPr>
        </a:p>
      </dgm:t>
    </dgm:pt>
    <dgm:pt modelId="{DD19D492-7619-0C49-BD20-80FFD4965A50}">
      <dgm:prSet phldrT="[Texto]" custT="1"/>
      <dgm:spPr/>
      <dgm:t>
        <a:bodyPr/>
        <a:lstStyle/>
        <a:p>
          <a:r>
            <a:rPr lang="es-CO" sz="1400" dirty="0">
              <a:solidFill>
                <a:srgbClr val="0B2F51"/>
              </a:solidFill>
              <a:latin typeface="Montserrat" panose="00000500000000000000" pitchFamily="50" charset="0"/>
            </a:rPr>
            <a:t>Más grandes (10 - 12 µm).</a:t>
          </a:r>
          <a:endParaRPr lang="es-ES" sz="1400" dirty="0">
            <a:solidFill>
              <a:srgbClr val="0B2F51"/>
            </a:solidFill>
            <a:latin typeface="Montserrat" panose="00000500000000000000" pitchFamily="50" charset="0"/>
          </a:endParaRPr>
        </a:p>
      </dgm:t>
    </dgm:pt>
    <dgm:pt modelId="{365F285E-35D8-244C-8FF8-B31183593BFD}" type="parTrans" cxnId="{D199728F-235F-B542-8A8C-0AE0C8CBAEE0}">
      <dgm:prSet/>
      <dgm:spPr/>
      <dgm:t>
        <a:bodyPr/>
        <a:lstStyle/>
        <a:p>
          <a:endParaRPr lang="es-ES" sz="1400">
            <a:solidFill>
              <a:srgbClr val="0B2F51"/>
            </a:solidFill>
            <a:latin typeface="Montserrat" panose="00000500000000000000" pitchFamily="50" charset="0"/>
          </a:endParaRPr>
        </a:p>
      </dgm:t>
    </dgm:pt>
    <dgm:pt modelId="{BE6CD48A-A2B8-4245-8F2B-845B4EBF048B}" type="sibTrans" cxnId="{D199728F-235F-B542-8A8C-0AE0C8CBAEE0}">
      <dgm:prSet/>
      <dgm:spPr/>
      <dgm:t>
        <a:bodyPr/>
        <a:lstStyle/>
        <a:p>
          <a:endParaRPr lang="es-ES" sz="1400">
            <a:solidFill>
              <a:srgbClr val="0B2F51"/>
            </a:solidFill>
            <a:latin typeface="Montserrat" panose="00000500000000000000" pitchFamily="50" charset="0"/>
          </a:endParaRPr>
        </a:p>
      </dgm:t>
    </dgm:pt>
    <dgm:pt modelId="{7EB17476-9E93-5B40-B8A7-CBC8B5BD41A7}">
      <dgm:prSet phldrT="[Texto]" custT="1"/>
      <dgm:spPr/>
      <dgm:t>
        <a:bodyPr/>
        <a:lstStyle/>
        <a:p>
          <a:r>
            <a:rPr lang="es-ES" sz="1400" dirty="0">
              <a:solidFill>
                <a:srgbClr val="0B2F51"/>
              </a:solidFill>
              <a:latin typeface="Montserrat" panose="00000500000000000000" pitchFamily="50" charset="0"/>
            </a:rPr>
            <a:t>heterocromatina menos densa.</a:t>
          </a:r>
        </a:p>
      </dgm:t>
    </dgm:pt>
    <dgm:pt modelId="{9ABEF662-1080-4F4D-86AE-C54620E0B427}" type="parTrans" cxnId="{19106525-C484-EB48-922E-E09300C47C1A}">
      <dgm:prSet/>
      <dgm:spPr/>
      <dgm:t>
        <a:bodyPr/>
        <a:lstStyle/>
        <a:p>
          <a:endParaRPr lang="es-ES" sz="1400">
            <a:solidFill>
              <a:srgbClr val="0B2F51"/>
            </a:solidFill>
            <a:latin typeface="Montserrat" panose="00000500000000000000" pitchFamily="50" charset="0"/>
          </a:endParaRPr>
        </a:p>
      </dgm:t>
    </dgm:pt>
    <dgm:pt modelId="{DDCE963A-72E0-8246-8F25-81E457C4471D}" type="sibTrans" cxnId="{19106525-C484-EB48-922E-E09300C47C1A}">
      <dgm:prSet/>
      <dgm:spPr/>
      <dgm:t>
        <a:bodyPr/>
        <a:lstStyle/>
        <a:p>
          <a:endParaRPr lang="es-ES" sz="1400">
            <a:solidFill>
              <a:srgbClr val="0B2F51"/>
            </a:solidFill>
            <a:latin typeface="Montserrat" panose="00000500000000000000" pitchFamily="50" charset="0"/>
          </a:endParaRPr>
        </a:p>
      </dgm:t>
    </dgm:pt>
    <dgm:pt modelId="{657E0BF4-18FA-2647-89B3-0163A657DDD2}">
      <dgm:prSet custT="1"/>
      <dgm:spPr/>
      <dgm:t>
        <a:bodyPr/>
        <a:lstStyle/>
        <a:p>
          <a:r>
            <a:rPr lang="es-CO" sz="1400" dirty="0">
              <a:solidFill>
                <a:srgbClr val="0B2F51"/>
              </a:solidFill>
              <a:latin typeface="Montserrat" panose="00000500000000000000" pitchFamily="50" charset="0"/>
            </a:rPr>
            <a:t>Citoplasma delgado algunas mitocondrias, lisosomas.</a:t>
          </a:r>
          <a:endParaRPr lang="es-ES" sz="1400" dirty="0">
            <a:solidFill>
              <a:srgbClr val="0B2F51"/>
            </a:solidFill>
            <a:latin typeface="Montserrat" panose="00000500000000000000" pitchFamily="50" charset="0"/>
          </a:endParaRPr>
        </a:p>
      </dgm:t>
    </dgm:pt>
    <dgm:pt modelId="{FF804EAF-03DE-1848-9603-D66378DA10DB}" type="parTrans" cxnId="{DC696206-7B7C-174D-AFD7-0B06EE5DD809}">
      <dgm:prSet/>
      <dgm:spPr/>
      <dgm:t>
        <a:bodyPr/>
        <a:lstStyle/>
        <a:p>
          <a:endParaRPr lang="es-ES" sz="1400">
            <a:solidFill>
              <a:srgbClr val="0B2F51"/>
            </a:solidFill>
            <a:latin typeface="Montserrat" panose="00000500000000000000" pitchFamily="50" charset="0"/>
          </a:endParaRPr>
        </a:p>
      </dgm:t>
    </dgm:pt>
    <dgm:pt modelId="{CF46B278-4289-6742-BE35-48E640BEE251}" type="sibTrans" cxnId="{DC696206-7B7C-174D-AFD7-0B06EE5DD809}">
      <dgm:prSet/>
      <dgm:spPr/>
      <dgm:t>
        <a:bodyPr/>
        <a:lstStyle/>
        <a:p>
          <a:endParaRPr lang="es-ES" sz="1400">
            <a:solidFill>
              <a:srgbClr val="0B2F51"/>
            </a:solidFill>
            <a:latin typeface="Montserrat" panose="00000500000000000000" pitchFamily="50" charset="0"/>
          </a:endParaRPr>
        </a:p>
      </dgm:t>
    </dgm:pt>
    <dgm:pt modelId="{480BECB4-C381-D84B-9939-273671B7E456}">
      <dgm:prSet custT="1"/>
      <dgm:spPr/>
      <dgm:t>
        <a:bodyPr/>
        <a:lstStyle/>
        <a:p>
          <a:r>
            <a:rPr lang="es-CO" sz="1400" dirty="0">
              <a:solidFill>
                <a:srgbClr val="0B2F51"/>
              </a:solidFill>
              <a:latin typeface="Montserrat" panose="00000500000000000000" pitchFamily="50" charset="0"/>
            </a:rPr>
            <a:t>Mayor citoplasma, orgánulos y ARN.</a:t>
          </a:r>
          <a:endParaRPr lang="es-ES" sz="1400" dirty="0">
            <a:solidFill>
              <a:srgbClr val="0B2F51"/>
            </a:solidFill>
            <a:latin typeface="Montserrat" panose="00000500000000000000" pitchFamily="50" charset="0"/>
          </a:endParaRPr>
        </a:p>
      </dgm:t>
    </dgm:pt>
    <dgm:pt modelId="{36AF4E1B-DCCC-2545-AA81-99967275EDC1}" type="parTrans" cxnId="{37BC9309-7416-E146-B6D1-C42DDCBDCD73}">
      <dgm:prSet/>
      <dgm:spPr/>
      <dgm:t>
        <a:bodyPr/>
        <a:lstStyle/>
        <a:p>
          <a:endParaRPr lang="es-ES" sz="1400">
            <a:solidFill>
              <a:srgbClr val="0B2F51"/>
            </a:solidFill>
            <a:latin typeface="Montserrat" panose="00000500000000000000" pitchFamily="50" charset="0"/>
          </a:endParaRPr>
        </a:p>
      </dgm:t>
    </dgm:pt>
    <dgm:pt modelId="{340873E8-AA03-1D47-A975-1CB42E8F4FF9}" type="sibTrans" cxnId="{37BC9309-7416-E146-B6D1-C42DDCBDCD73}">
      <dgm:prSet/>
      <dgm:spPr/>
      <dgm:t>
        <a:bodyPr/>
        <a:lstStyle/>
        <a:p>
          <a:endParaRPr lang="es-ES" sz="1400">
            <a:solidFill>
              <a:srgbClr val="0B2F51"/>
            </a:solidFill>
            <a:latin typeface="Montserrat" panose="00000500000000000000" pitchFamily="50" charset="0"/>
          </a:endParaRPr>
        </a:p>
      </dgm:t>
    </dgm:pt>
    <dgm:pt modelId="{6425ECAC-E3AA-E44A-84A4-E1DE9484D62C}" type="pres">
      <dgm:prSet presAssocID="{08A6F51A-05EE-6244-B793-57ACCE8DBF6B}" presName="diagram" presStyleCnt="0">
        <dgm:presLayoutVars>
          <dgm:chPref val="1"/>
          <dgm:dir/>
          <dgm:animOne val="branch"/>
          <dgm:animLvl val="lvl"/>
          <dgm:resizeHandles/>
        </dgm:presLayoutVars>
      </dgm:prSet>
      <dgm:spPr/>
    </dgm:pt>
    <dgm:pt modelId="{2652E431-784E-7644-9F16-2E2A276B77C2}" type="pres">
      <dgm:prSet presAssocID="{07D36EF4-09F7-CE43-8D82-E625C8F95E35}" presName="root" presStyleCnt="0"/>
      <dgm:spPr/>
    </dgm:pt>
    <dgm:pt modelId="{C4E5EE0A-FF22-F14F-A0AF-55A9F7966532}" type="pres">
      <dgm:prSet presAssocID="{07D36EF4-09F7-CE43-8D82-E625C8F95E35}" presName="rootComposite" presStyleCnt="0"/>
      <dgm:spPr/>
    </dgm:pt>
    <dgm:pt modelId="{38DCA435-2CB1-1D42-9480-7F12F806B671}" type="pres">
      <dgm:prSet presAssocID="{07D36EF4-09F7-CE43-8D82-E625C8F95E35}" presName="rootText" presStyleLbl="node1" presStyleIdx="0" presStyleCnt="2"/>
      <dgm:spPr/>
    </dgm:pt>
    <dgm:pt modelId="{CCC4A9DE-8C77-2E41-BB93-6B88EECA8609}" type="pres">
      <dgm:prSet presAssocID="{07D36EF4-09F7-CE43-8D82-E625C8F95E35}" presName="rootConnector" presStyleLbl="node1" presStyleIdx="0" presStyleCnt="2"/>
      <dgm:spPr/>
    </dgm:pt>
    <dgm:pt modelId="{94C3EC99-24FD-294F-9887-053DE68B57ED}" type="pres">
      <dgm:prSet presAssocID="{07D36EF4-09F7-CE43-8D82-E625C8F95E35}" presName="childShape" presStyleCnt="0"/>
      <dgm:spPr/>
    </dgm:pt>
    <dgm:pt modelId="{C629CE64-770F-5444-B2E7-A9D7F5F61769}" type="pres">
      <dgm:prSet presAssocID="{84E1D736-2E8B-A049-AD27-06D38963D06A}" presName="Name13" presStyleLbl="parChTrans1D2" presStyleIdx="0" presStyleCnt="6"/>
      <dgm:spPr/>
    </dgm:pt>
    <dgm:pt modelId="{E54E076A-26ED-454F-8730-3DABFC18B631}" type="pres">
      <dgm:prSet presAssocID="{9F8E79C1-D9A2-B446-AB72-5DC71847CA6D}" presName="childText" presStyleLbl="bgAcc1" presStyleIdx="0" presStyleCnt="6">
        <dgm:presLayoutVars>
          <dgm:bulletEnabled val="1"/>
        </dgm:presLayoutVars>
      </dgm:prSet>
      <dgm:spPr/>
    </dgm:pt>
    <dgm:pt modelId="{94766481-E24F-E44F-9EB2-D7D6A03CDB77}" type="pres">
      <dgm:prSet presAssocID="{818590FB-C3E6-3C4E-A9DC-B7A67E05A24F}" presName="Name13" presStyleLbl="parChTrans1D2" presStyleIdx="1" presStyleCnt="6"/>
      <dgm:spPr/>
    </dgm:pt>
    <dgm:pt modelId="{7FE66349-D33A-FD4A-B5CC-3E9AA22C2266}" type="pres">
      <dgm:prSet presAssocID="{87B1FCB5-BD13-C447-A2D5-64380CE066C2}" presName="childText" presStyleLbl="bgAcc1" presStyleIdx="1" presStyleCnt="6">
        <dgm:presLayoutVars>
          <dgm:bulletEnabled val="1"/>
        </dgm:presLayoutVars>
      </dgm:prSet>
      <dgm:spPr/>
    </dgm:pt>
    <dgm:pt modelId="{BDF211F8-A45F-7F4F-BDD9-98460DCFF7F5}" type="pres">
      <dgm:prSet presAssocID="{FF804EAF-03DE-1848-9603-D66378DA10DB}" presName="Name13" presStyleLbl="parChTrans1D2" presStyleIdx="2" presStyleCnt="6"/>
      <dgm:spPr/>
    </dgm:pt>
    <dgm:pt modelId="{655CB4FE-7CAB-FD4C-AAB4-BA4AABCDCD67}" type="pres">
      <dgm:prSet presAssocID="{657E0BF4-18FA-2647-89B3-0163A657DDD2}" presName="childText" presStyleLbl="bgAcc1" presStyleIdx="2" presStyleCnt="6" custScaleX="105811">
        <dgm:presLayoutVars>
          <dgm:bulletEnabled val="1"/>
        </dgm:presLayoutVars>
      </dgm:prSet>
      <dgm:spPr/>
    </dgm:pt>
    <dgm:pt modelId="{FD4489C7-FA95-7D42-9B30-37BF3BD3F6A8}" type="pres">
      <dgm:prSet presAssocID="{195CC876-90CD-7F46-9481-31E9441973E7}" presName="root" presStyleCnt="0"/>
      <dgm:spPr/>
    </dgm:pt>
    <dgm:pt modelId="{3EE7D1EA-11D8-724A-8CD9-B32065126847}" type="pres">
      <dgm:prSet presAssocID="{195CC876-90CD-7F46-9481-31E9441973E7}" presName="rootComposite" presStyleCnt="0"/>
      <dgm:spPr/>
    </dgm:pt>
    <dgm:pt modelId="{6931E3AF-AF8B-204B-88EC-A5585545E6B6}" type="pres">
      <dgm:prSet presAssocID="{195CC876-90CD-7F46-9481-31E9441973E7}" presName="rootText" presStyleLbl="node1" presStyleIdx="1" presStyleCnt="2"/>
      <dgm:spPr/>
    </dgm:pt>
    <dgm:pt modelId="{886054AE-FA20-1D49-8238-C708804698A6}" type="pres">
      <dgm:prSet presAssocID="{195CC876-90CD-7F46-9481-31E9441973E7}" presName="rootConnector" presStyleLbl="node1" presStyleIdx="1" presStyleCnt="2"/>
      <dgm:spPr/>
    </dgm:pt>
    <dgm:pt modelId="{F818227B-8F00-F947-B1A7-40272F0D9D28}" type="pres">
      <dgm:prSet presAssocID="{195CC876-90CD-7F46-9481-31E9441973E7}" presName="childShape" presStyleCnt="0"/>
      <dgm:spPr/>
    </dgm:pt>
    <dgm:pt modelId="{526522BD-B896-A34F-BF23-8055B8C7C149}" type="pres">
      <dgm:prSet presAssocID="{365F285E-35D8-244C-8FF8-B31183593BFD}" presName="Name13" presStyleLbl="parChTrans1D2" presStyleIdx="3" presStyleCnt="6"/>
      <dgm:spPr/>
    </dgm:pt>
    <dgm:pt modelId="{03FC29C3-333F-044B-A96D-EF6BA0517FAC}" type="pres">
      <dgm:prSet presAssocID="{DD19D492-7619-0C49-BD20-80FFD4965A50}" presName="childText" presStyleLbl="bgAcc1" presStyleIdx="3" presStyleCnt="6">
        <dgm:presLayoutVars>
          <dgm:bulletEnabled val="1"/>
        </dgm:presLayoutVars>
      </dgm:prSet>
      <dgm:spPr/>
    </dgm:pt>
    <dgm:pt modelId="{0829F268-3B36-4440-9C45-DBB69F98D0AE}" type="pres">
      <dgm:prSet presAssocID="{9ABEF662-1080-4F4D-86AE-C54620E0B427}" presName="Name13" presStyleLbl="parChTrans1D2" presStyleIdx="4" presStyleCnt="6"/>
      <dgm:spPr/>
    </dgm:pt>
    <dgm:pt modelId="{A7D8C877-85BF-7447-B221-9CC2C3D8BB24}" type="pres">
      <dgm:prSet presAssocID="{7EB17476-9E93-5B40-B8A7-CBC8B5BD41A7}" presName="childText" presStyleLbl="bgAcc1" presStyleIdx="4" presStyleCnt="6">
        <dgm:presLayoutVars>
          <dgm:bulletEnabled val="1"/>
        </dgm:presLayoutVars>
      </dgm:prSet>
      <dgm:spPr/>
    </dgm:pt>
    <dgm:pt modelId="{1C88F4AD-BA85-4549-B0B4-A9E1B0C6A977}" type="pres">
      <dgm:prSet presAssocID="{36AF4E1B-DCCC-2545-AA81-99967275EDC1}" presName="Name13" presStyleLbl="parChTrans1D2" presStyleIdx="5" presStyleCnt="6"/>
      <dgm:spPr/>
    </dgm:pt>
    <dgm:pt modelId="{34F533F1-64E8-374E-941D-85131C3AA2CC}" type="pres">
      <dgm:prSet presAssocID="{480BECB4-C381-D84B-9939-273671B7E456}" presName="childText" presStyleLbl="bgAcc1" presStyleIdx="5" presStyleCnt="6">
        <dgm:presLayoutVars>
          <dgm:bulletEnabled val="1"/>
        </dgm:presLayoutVars>
      </dgm:prSet>
      <dgm:spPr/>
    </dgm:pt>
  </dgm:ptLst>
  <dgm:cxnLst>
    <dgm:cxn modelId="{DC696206-7B7C-174D-AFD7-0B06EE5DD809}" srcId="{07D36EF4-09F7-CE43-8D82-E625C8F95E35}" destId="{657E0BF4-18FA-2647-89B3-0163A657DDD2}" srcOrd="2" destOrd="0" parTransId="{FF804EAF-03DE-1848-9603-D66378DA10DB}" sibTransId="{CF46B278-4289-6742-BE35-48E640BEE251}"/>
    <dgm:cxn modelId="{37BC9309-7416-E146-B6D1-C42DDCBDCD73}" srcId="{195CC876-90CD-7F46-9481-31E9441973E7}" destId="{480BECB4-C381-D84B-9939-273671B7E456}" srcOrd="2" destOrd="0" parTransId="{36AF4E1B-DCCC-2545-AA81-99967275EDC1}" sibTransId="{340873E8-AA03-1D47-A975-1CB42E8F4FF9}"/>
    <dgm:cxn modelId="{02EAB40F-C30A-884C-A443-6559FBC3E6B4}" type="presOf" srcId="{195CC876-90CD-7F46-9481-31E9441973E7}" destId="{6931E3AF-AF8B-204B-88EC-A5585545E6B6}" srcOrd="0" destOrd="0" presId="urn:microsoft.com/office/officeart/2005/8/layout/hierarchy3"/>
    <dgm:cxn modelId="{91E58C10-0495-744E-8EF4-1BD093C9C8C1}" srcId="{07D36EF4-09F7-CE43-8D82-E625C8F95E35}" destId="{9F8E79C1-D9A2-B446-AB72-5DC71847CA6D}" srcOrd="0" destOrd="0" parTransId="{84E1D736-2E8B-A049-AD27-06D38963D06A}" sibTransId="{2410E928-8428-C04B-9A31-D368DE920748}"/>
    <dgm:cxn modelId="{19106525-C484-EB48-922E-E09300C47C1A}" srcId="{195CC876-90CD-7F46-9481-31E9441973E7}" destId="{7EB17476-9E93-5B40-B8A7-CBC8B5BD41A7}" srcOrd="1" destOrd="0" parTransId="{9ABEF662-1080-4F4D-86AE-C54620E0B427}" sibTransId="{DDCE963A-72E0-8246-8F25-81E457C4471D}"/>
    <dgm:cxn modelId="{F2DED926-9BFE-7F4F-A809-9A9991B9FD1B}" type="presOf" srcId="{657E0BF4-18FA-2647-89B3-0163A657DDD2}" destId="{655CB4FE-7CAB-FD4C-AAB4-BA4AABCDCD67}" srcOrd="0" destOrd="0" presId="urn:microsoft.com/office/officeart/2005/8/layout/hierarchy3"/>
    <dgm:cxn modelId="{7C103428-6FB8-8D45-86FB-7CF407942487}" type="presOf" srcId="{87B1FCB5-BD13-C447-A2D5-64380CE066C2}" destId="{7FE66349-D33A-FD4A-B5CC-3E9AA22C2266}" srcOrd="0" destOrd="0" presId="urn:microsoft.com/office/officeart/2005/8/layout/hierarchy3"/>
    <dgm:cxn modelId="{1C117833-FD53-B74D-B550-D344157109E8}" type="presOf" srcId="{84E1D736-2E8B-A049-AD27-06D38963D06A}" destId="{C629CE64-770F-5444-B2E7-A9D7F5F61769}" srcOrd="0" destOrd="0" presId="urn:microsoft.com/office/officeart/2005/8/layout/hierarchy3"/>
    <dgm:cxn modelId="{25487138-385C-024E-9D4A-95FCB2431D39}" type="presOf" srcId="{480BECB4-C381-D84B-9939-273671B7E456}" destId="{34F533F1-64E8-374E-941D-85131C3AA2CC}" srcOrd="0" destOrd="0" presId="urn:microsoft.com/office/officeart/2005/8/layout/hierarchy3"/>
    <dgm:cxn modelId="{5DAFE15F-B89E-5245-A32C-342AE4DBD382}" srcId="{07D36EF4-09F7-CE43-8D82-E625C8F95E35}" destId="{87B1FCB5-BD13-C447-A2D5-64380CE066C2}" srcOrd="1" destOrd="0" parTransId="{818590FB-C3E6-3C4E-A9DC-B7A67E05A24F}" sibTransId="{E9BADCD1-B724-9C40-8509-6857C174A840}"/>
    <dgm:cxn modelId="{01F29C63-9F17-1D43-8EC9-C3581EF93002}" type="presOf" srcId="{DD19D492-7619-0C49-BD20-80FFD4965A50}" destId="{03FC29C3-333F-044B-A96D-EF6BA0517FAC}" srcOrd="0" destOrd="0" presId="urn:microsoft.com/office/officeart/2005/8/layout/hierarchy3"/>
    <dgm:cxn modelId="{87063F4E-55C2-1443-9BEE-B76132E50B6A}" type="presOf" srcId="{9ABEF662-1080-4F4D-86AE-C54620E0B427}" destId="{0829F268-3B36-4440-9C45-DBB69F98D0AE}" srcOrd="0" destOrd="0" presId="urn:microsoft.com/office/officeart/2005/8/layout/hierarchy3"/>
    <dgm:cxn modelId="{B2C8D878-6A18-F94D-8747-2590DAE57677}" type="presOf" srcId="{08A6F51A-05EE-6244-B793-57ACCE8DBF6B}" destId="{6425ECAC-E3AA-E44A-84A4-E1DE9484D62C}" srcOrd="0" destOrd="0" presId="urn:microsoft.com/office/officeart/2005/8/layout/hierarchy3"/>
    <dgm:cxn modelId="{35E2045A-9DE2-6D49-A2BE-8336BF7A06F7}" type="presOf" srcId="{FF804EAF-03DE-1848-9603-D66378DA10DB}" destId="{BDF211F8-A45F-7F4F-BDD9-98460DCFF7F5}" srcOrd="0" destOrd="0" presId="urn:microsoft.com/office/officeart/2005/8/layout/hierarchy3"/>
    <dgm:cxn modelId="{BA1B7E7E-2DFA-F84E-9737-9A33FD30B7F4}" type="presOf" srcId="{36AF4E1B-DCCC-2545-AA81-99967275EDC1}" destId="{1C88F4AD-BA85-4549-B0B4-A9E1B0C6A977}" srcOrd="0" destOrd="0" presId="urn:microsoft.com/office/officeart/2005/8/layout/hierarchy3"/>
    <dgm:cxn modelId="{23DAF381-286B-8F4F-884B-8D2888E0E4B3}" srcId="{08A6F51A-05EE-6244-B793-57ACCE8DBF6B}" destId="{07D36EF4-09F7-CE43-8D82-E625C8F95E35}" srcOrd="0" destOrd="0" parTransId="{C0BCCB1E-9BDD-5040-9728-07808B93F36D}" sibTransId="{44E9EB02-F2FD-2547-8280-7802ED55BC18}"/>
    <dgm:cxn modelId="{02322E85-D11F-5A46-9FFE-E2521CBC7AD2}" type="presOf" srcId="{818590FB-C3E6-3C4E-A9DC-B7A67E05A24F}" destId="{94766481-E24F-E44F-9EB2-D7D6A03CDB77}" srcOrd="0" destOrd="0" presId="urn:microsoft.com/office/officeart/2005/8/layout/hierarchy3"/>
    <dgm:cxn modelId="{36F7F88C-2AAA-0E4C-B28B-4FC5CD60A386}" type="presOf" srcId="{195CC876-90CD-7F46-9481-31E9441973E7}" destId="{886054AE-FA20-1D49-8238-C708804698A6}" srcOrd="1" destOrd="0" presId="urn:microsoft.com/office/officeart/2005/8/layout/hierarchy3"/>
    <dgm:cxn modelId="{72B0EE8D-2775-2649-B162-BEE3F13C19FB}" type="presOf" srcId="{365F285E-35D8-244C-8FF8-B31183593BFD}" destId="{526522BD-B896-A34F-BF23-8055B8C7C149}" srcOrd="0" destOrd="0" presId="urn:microsoft.com/office/officeart/2005/8/layout/hierarchy3"/>
    <dgm:cxn modelId="{D199728F-235F-B542-8A8C-0AE0C8CBAEE0}" srcId="{195CC876-90CD-7F46-9481-31E9441973E7}" destId="{DD19D492-7619-0C49-BD20-80FFD4965A50}" srcOrd="0" destOrd="0" parTransId="{365F285E-35D8-244C-8FF8-B31183593BFD}" sibTransId="{BE6CD48A-A2B8-4245-8F2B-845B4EBF048B}"/>
    <dgm:cxn modelId="{68D86391-430D-9047-94E0-663BD5C6E526}" srcId="{08A6F51A-05EE-6244-B793-57ACCE8DBF6B}" destId="{195CC876-90CD-7F46-9481-31E9441973E7}" srcOrd="1" destOrd="0" parTransId="{461948E0-378E-A141-9FF2-22C899242A92}" sibTransId="{10169A57-4970-0544-A389-B2F5161766AF}"/>
    <dgm:cxn modelId="{AA224CA4-CAC4-AA44-B909-38BCC47C8BB9}" type="presOf" srcId="{9F8E79C1-D9A2-B446-AB72-5DC71847CA6D}" destId="{E54E076A-26ED-454F-8730-3DABFC18B631}" srcOrd="0" destOrd="0" presId="urn:microsoft.com/office/officeart/2005/8/layout/hierarchy3"/>
    <dgm:cxn modelId="{2DBA48A7-9661-544E-A917-2762367B0C19}" type="presOf" srcId="{07D36EF4-09F7-CE43-8D82-E625C8F95E35}" destId="{38DCA435-2CB1-1D42-9480-7F12F806B671}" srcOrd="0" destOrd="0" presId="urn:microsoft.com/office/officeart/2005/8/layout/hierarchy3"/>
    <dgm:cxn modelId="{4284D8CB-25A7-974C-A50D-D7756B983FDC}" type="presOf" srcId="{7EB17476-9E93-5B40-B8A7-CBC8B5BD41A7}" destId="{A7D8C877-85BF-7447-B221-9CC2C3D8BB24}" srcOrd="0" destOrd="0" presId="urn:microsoft.com/office/officeart/2005/8/layout/hierarchy3"/>
    <dgm:cxn modelId="{096C4BED-6F8F-CF43-95BA-3B21E6933BA8}" type="presOf" srcId="{07D36EF4-09F7-CE43-8D82-E625C8F95E35}" destId="{CCC4A9DE-8C77-2E41-BB93-6B88EECA8609}" srcOrd="1" destOrd="0" presId="urn:microsoft.com/office/officeart/2005/8/layout/hierarchy3"/>
    <dgm:cxn modelId="{D2D80950-CA87-154C-9E96-FA2FD0FF427C}" type="presParOf" srcId="{6425ECAC-E3AA-E44A-84A4-E1DE9484D62C}" destId="{2652E431-784E-7644-9F16-2E2A276B77C2}" srcOrd="0" destOrd="0" presId="urn:microsoft.com/office/officeart/2005/8/layout/hierarchy3"/>
    <dgm:cxn modelId="{15F29D5A-083A-2F43-907A-D69950BFF843}" type="presParOf" srcId="{2652E431-784E-7644-9F16-2E2A276B77C2}" destId="{C4E5EE0A-FF22-F14F-A0AF-55A9F7966532}" srcOrd="0" destOrd="0" presId="urn:microsoft.com/office/officeart/2005/8/layout/hierarchy3"/>
    <dgm:cxn modelId="{A9034533-DDA1-6249-90AD-BEDEC2A114DF}" type="presParOf" srcId="{C4E5EE0A-FF22-F14F-A0AF-55A9F7966532}" destId="{38DCA435-2CB1-1D42-9480-7F12F806B671}" srcOrd="0" destOrd="0" presId="urn:microsoft.com/office/officeart/2005/8/layout/hierarchy3"/>
    <dgm:cxn modelId="{A61EB26B-3C30-E643-ACAA-4DD8794872DA}" type="presParOf" srcId="{C4E5EE0A-FF22-F14F-A0AF-55A9F7966532}" destId="{CCC4A9DE-8C77-2E41-BB93-6B88EECA8609}" srcOrd="1" destOrd="0" presId="urn:microsoft.com/office/officeart/2005/8/layout/hierarchy3"/>
    <dgm:cxn modelId="{A53337AD-2379-424B-AFE4-9CA77839E819}" type="presParOf" srcId="{2652E431-784E-7644-9F16-2E2A276B77C2}" destId="{94C3EC99-24FD-294F-9887-053DE68B57ED}" srcOrd="1" destOrd="0" presId="urn:microsoft.com/office/officeart/2005/8/layout/hierarchy3"/>
    <dgm:cxn modelId="{F8DCD49F-A61B-EC4F-9935-4478B7029EE5}" type="presParOf" srcId="{94C3EC99-24FD-294F-9887-053DE68B57ED}" destId="{C629CE64-770F-5444-B2E7-A9D7F5F61769}" srcOrd="0" destOrd="0" presId="urn:microsoft.com/office/officeart/2005/8/layout/hierarchy3"/>
    <dgm:cxn modelId="{1D7C8F0B-E421-8745-95AE-B110CE519472}" type="presParOf" srcId="{94C3EC99-24FD-294F-9887-053DE68B57ED}" destId="{E54E076A-26ED-454F-8730-3DABFC18B631}" srcOrd="1" destOrd="0" presId="urn:microsoft.com/office/officeart/2005/8/layout/hierarchy3"/>
    <dgm:cxn modelId="{16D65777-D4B5-8542-9AB2-5EC513991405}" type="presParOf" srcId="{94C3EC99-24FD-294F-9887-053DE68B57ED}" destId="{94766481-E24F-E44F-9EB2-D7D6A03CDB77}" srcOrd="2" destOrd="0" presId="urn:microsoft.com/office/officeart/2005/8/layout/hierarchy3"/>
    <dgm:cxn modelId="{A5DBDC40-6C62-1441-A79B-EFB567643583}" type="presParOf" srcId="{94C3EC99-24FD-294F-9887-053DE68B57ED}" destId="{7FE66349-D33A-FD4A-B5CC-3E9AA22C2266}" srcOrd="3" destOrd="0" presId="urn:microsoft.com/office/officeart/2005/8/layout/hierarchy3"/>
    <dgm:cxn modelId="{5196B8A6-59F5-E14D-BFDA-5F7C8A927171}" type="presParOf" srcId="{94C3EC99-24FD-294F-9887-053DE68B57ED}" destId="{BDF211F8-A45F-7F4F-BDD9-98460DCFF7F5}" srcOrd="4" destOrd="0" presId="urn:microsoft.com/office/officeart/2005/8/layout/hierarchy3"/>
    <dgm:cxn modelId="{D314C9EB-4AEF-CD43-A16A-308C9C883976}" type="presParOf" srcId="{94C3EC99-24FD-294F-9887-053DE68B57ED}" destId="{655CB4FE-7CAB-FD4C-AAB4-BA4AABCDCD67}" srcOrd="5" destOrd="0" presId="urn:microsoft.com/office/officeart/2005/8/layout/hierarchy3"/>
    <dgm:cxn modelId="{1EDAAD48-1BA4-DF4C-851E-C9D2F5750474}" type="presParOf" srcId="{6425ECAC-E3AA-E44A-84A4-E1DE9484D62C}" destId="{FD4489C7-FA95-7D42-9B30-37BF3BD3F6A8}" srcOrd="1" destOrd="0" presId="urn:microsoft.com/office/officeart/2005/8/layout/hierarchy3"/>
    <dgm:cxn modelId="{F1AC3479-9576-0542-8826-DB728CDAD2EA}" type="presParOf" srcId="{FD4489C7-FA95-7D42-9B30-37BF3BD3F6A8}" destId="{3EE7D1EA-11D8-724A-8CD9-B32065126847}" srcOrd="0" destOrd="0" presId="urn:microsoft.com/office/officeart/2005/8/layout/hierarchy3"/>
    <dgm:cxn modelId="{B40ADA4F-9C72-F54D-A304-81B65D1DD388}" type="presParOf" srcId="{3EE7D1EA-11D8-724A-8CD9-B32065126847}" destId="{6931E3AF-AF8B-204B-88EC-A5585545E6B6}" srcOrd="0" destOrd="0" presId="urn:microsoft.com/office/officeart/2005/8/layout/hierarchy3"/>
    <dgm:cxn modelId="{C095B082-6996-EA48-8478-C67103987961}" type="presParOf" srcId="{3EE7D1EA-11D8-724A-8CD9-B32065126847}" destId="{886054AE-FA20-1D49-8238-C708804698A6}" srcOrd="1" destOrd="0" presId="urn:microsoft.com/office/officeart/2005/8/layout/hierarchy3"/>
    <dgm:cxn modelId="{5330DDD7-4F28-824B-86C4-213C68EE4281}" type="presParOf" srcId="{FD4489C7-FA95-7D42-9B30-37BF3BD3F6A8}" destId="{F818227B-8F00-F947-B1A7-40272F0D9D28}" srcOrd="1" destOrd="0" presId="urn:microsoft.com/office/officeart/2005/8/layout/hierarchy3"/>
    <dgm:cxn modelId="{E335CFED-2349-204F-886A-02F06547FC1E}" type="presParOf" srcId="{F818227B-8F00-F947-B1A7-40272F0D9D28}" destId="{526522BD-B896-A34F-BF23-8055B8C7C149}" srcOrd="0" destOrd="0" presId="urn:microsoft.com/office/officeart/2005/8/layout/hierarchy3"/>
    <dgm:cxn modelId="{10CDF536-7630-DD49-AC91-EC41EECF01B9}" type="presParOf" srcId="{F818227B-8F00-F947-B1A7-40272F0D9D28}" destId="{03FC29C3-333F-044B-A96D-EF6BA0517FAC}" srcOrd="1" destOrd="0" presId="urn:microsoft.com/office/officeart/2005/8/layout/hierarchy3"/>
    <dgm:cxn modelId="{0ED08D16-8DD0-5244-8445-896B1C293AD3}" type="presParOf" srcId="{F818227B-8F00-F947-B1A7-40272F0D9D28}" destId="{0829F268-3B36-4440-9C45-DBB69F98D0AE}" srcOrd="2" destOrd="0" presId="urn:microsoft.com/office/officeart/2005/8/layout/hierarchy3"/>
    <dgm:cxn modelId="{9CADC363-4B00-3D40-B31A-60F0EC85FF61}" type="presParOf" srcId="{F818227B-8F00-F947-B1A7-40272F0D9D28}" destId="{A7D8C877-85BF-7447-B221-9CC2C3D8BB24}" srcOrd="3" destOrd="0" presId="urn:microsoft.com/office/officeart/2005/8/layout/hierarchy3"/>
    <dgm:cxn modelId="{BE332029-4974-4549-AF28-A0586050F6DC}" type="presParOf" srcId="{F818227B-8F00-F947-B1A7-40272F0D9D28}" destId="{1C88F4AD-BA85-4549-B0B4-A9E1B0C6A977}" srcOrd="4" destOrd="0" presId="urn:microsoft.com/office/officeart/2005/8/layout/hierarchy3"/>
    <dgm:cxn modelId="{53944F7C-E670-314D-B98A-8612D9A267A1}" type="presParOf" srcId="{F818227B-8F00-F947-B1A7-40272F0D9D28}" destId="{34F533F1-64E8-374E-941D-85131C3AA2C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A0491E-E811-1242-929C-5D9A45901ACC}" type="doc">
      <dgm:prSet loTypeId="urn:microsoft.com/office/officeart/2005/8/layout/hList1" loCatId="hierarchy" qsTypeId="urn:microsoft.com/office/officeart/2005/8/quickstyle/simple1" qsCatId="simple" csTypeId="urn:microsoft.com/office/officeart/2005/8/colors/colorful5" csCatId="colorful" phldr="1"/>
      <dgm:spPr/>
      <dgm:t>
        <a:bodyPr/>
        <a:lstStyle/>
        <a:p>
          <a:endParaRPr lang="es-ES"/>
        </a:p>
      </dgm:t>
    </dgm:pt>
    <dgm:pt modelId="{13C92369-7A94-394D-BD1B-E8ED57F0A16E}">
      <dgm:prSet phldrT="[Texto]" custT="1"/>
      <dgm:spPr/>
      <dgm:t>
        <a:bodyPr/>
        <a:lstStyle/>
        <a:p>
          <a:r>
            <a:rPr lang="es-CO" sz="1200" dirty="0">
              <a:latin typeface="Montserrat" panose="00000500000000000000" pitchFamily="50" charset="0"/>
            </a:rPr>
            <a:t>Síntesis de nuevas proteínas</a:t>
          </a:r>
          <a:endParaRPr lang="es-ES" sz="1200" dirty="0">
            <a:latin typeface="Montserrat" panose="00000500000000000000" pitchFamily="50" charset="0"/>
          </a:endParaRPr>
        </a:p>
      </dgm:t>
    </dgm:pt>
    <dgm:pt modelId="{0896F71F-6CAB-D048-B420-5015A6DCB15F}" type="parTrans" cxnId="{C8A1790A-E3F9-5345-9FDF-7CAF05F384A0}">
      <dgm:prSet/>
      <dgm:spPr/>
      <dgm:t>
        <a:bodyPr/>
        <a:lstStyle/>
        <a:p>
          <a:endParaRPr lang="es-ES" sz="1200">
            <a:latin typeface="Montserrat" panose="00000500000000000000" pitchFamily="50" charset="0"/>
          </a:endParaRPr>
        </a:p>
      </dgm:t>
    </dgm:pt>
    <dgm:pt modelId="{1053C400-4D79-B94F-97D5-9CC892AB0023}" type="sibTrans" cxnId="{C8A1790A-E3F9-5345-9FDF-7CAF05F384A0}">
      <dgm:prSet/>
      <dgm:spPr/>
      <dgm:t>
        <a:bodyPr/>
        <a:lstStyle/>
        <a:p>
          <a:endParaRPr lang="es-ES" sz="1200">
            <a:latin typeface="Montserrat" panose="00000500000000000000" pitchFamily="50" charset="0"/>
          </a:endParaRPr>
        </a:p>
      </dgm:t>
    </dgm:pt>
    <dgm:pt modelId="{39D6297C-926B-F046-8F1C-681CC423FDEE}">
      <dgm:prSet phldrT="[Texto]" custT="1"/>
      <dgm:spPr/>
      <dgm:t>
        <a:bodyPr/>
        <a:lstStyle/>
        <a:p>
          <a:r>
            <a:rPr lang="es-CO" sz="1200" dirty="0">
              <a:solidFill>
                <a:srgbClr val="0B2F51"/>
              </a:solidFill>
              <a:latin typeface="Montserrat" panose="00000500000000000000" pitchFamily="50" charset="0"/>
            </a:rPr>
            <a:t>Linfocitos estimulados hacen una división mitótica (expansión clonal). </a:t>
          </a:r>
          <a:endParaRPr lang="es-ES" sz="1200" dirty="0">
            <a:solidFill>
              <a:srgbClr val="0B2F51"/>
            </a:solidFill>
            <a:latin typeface="Montserrat" panose="00000500000000000000" pitchFamily="50" charset="0"/>
          </a:endParaRPr>
        </a:p>
      </dgm:t>
    </dgm:pt>
    <dgm:pt modelId="{16A607E7-A7F2-D843-8922-E6DDB3E4DCAD}" type="parTrans" cxnId="{9DE73BDB-A3F9-4B44-8994-09A711F49777}">
      <dgm:prSet/>
      <dgm:spPr/>
      <dgm:t>
        <a:bodyPr/>
        <a:lstStyle/>
        <a:p>
          <a:endParaRPr lang="es-ES" sz="1200">
            <a:latin typeface="Montserrat" panose="00000500000000000000" pitchFamily="50" charset="0"/>
          </a:endParaRPr>
        </a:p>
      </dgm:t>
    </dgm:pt>
    <dgm:pt modelId="{891A401D-AD1E-2B42-B093-95D8DD65B504}" type="sibTrans" cxnId="{9DE73BDB-A3F9-4B44-8994-09A711F49777}">
      <dgm:prSet/>
      <dgm:spPr/>
      <dgm:t>
        <a:bodyPr/>
        <a:lstStyle/>
        <a:p>
          <a:endParaRPr lang="es-ES" sz="1200">
            <a:latin typeface="Montserrat" panose="00000500000000000000" pitchFamily="50" charset="0"/>
          </a:endParaRPr>
        </a:p>
      </dgm:t>
    </dgm:pt>
    <dgm:pt modelId="{11180C9C-F26A-2348-B6C3-E9CB10D7EF9E}">
      <dgm:prSet phldrT="[Texto]" custT="1"/>
      <dgm:spPr/>
      <dgm:t>
        <a:bodyPr/>
        <a:lstStyle/>
        <a:p>
          <a:r>
            <a:rPr lang="es-CO" sz="1200" dirty="0">
              <a:solidFill>
                <a:srgbClr val="0B2F51"/>
              </a:solidFill>
              <a:latin typeface="Montserrat" panose="00000500000000000000" pitchFamily="50" charset="0"/>
            </a:rPr>
            <a:t>Transcribción y a sintésis de proteínas nuevas (citocinas, receptores de citocinas, </a:t>
          </a:r>
          <a:r>
            <a:rPr lang="es-CO" sz="1200" dirty="0" err="1">
              <a:solidFill>
                <a:srgbClr val="0B2F51"/>
              </a:solidFill>
              <a:latin typeface="Montserrat" panose="00000500000000000000" pitchFamily="50" charset="0"/>
            </a:rPr>
            <a:t>etc</a:t>
          </a:r>
          <a:r>
            <a:rPr lang="es-CO" sz="1200" dirty="0">
              <a:solidFill>
                <a:srgbClr val="0B2F51"/>
              </a:solidFill>
              <a:latin typeface="Montserrat" panose="00000500000000000000" pitchFamily="50" charset="0"/>
            </a:rPr>
            <a:t>).</a:t>
          </a:r>
          <a:endParaRPr lang="es-ES" sz="1200" dirty="0">
            <a:solidFill>
              <a:srgbClr val="0B2F51"/>
            </a:solidFill>
            <a:latin typeface="Montserrat" panose="00000500000000000000" pitchFamily="50" charset="0"/>
          </a:endParaRPr>
        </a:p>
      </dgm:t>
    </dgm:pt>
    <dgm:pt modelId="{22A89E01-9615-1349-8E1E-30D0672700EB}" type="parTrans" cxnId="{4A424D9F-2428-594C-96D2-263E2B9BF017}">
      <dgm:prSet/>
      <dgm:spPr/>
      <dgm:t>
        <a:bodyPr/>
        <a:lstStyle/>
        <a:p>
          <a:endParaRPr lang="es-ES" sz="1200">
            <a:latin typeface="Montserrat" panose="00000500000000000000" pitchFamily="50" charset="0"/>
          </a:endParaRPr>
        </a:p>
      </dgm:t>
    </dgm:pt>
    <dgm:pt modelId="{6625731D-689E-EF45-A32C-1AA546E8D9EC}" type="sibTrans" cxnId="{4A424D9F-2428-594C-96D2-263E2B9BF017}">
      <dgm:prSet/>
      <dgm:spPr/>
      <dgm:t>
        <a:bodyPr/>
        <a:lstStyle/>
        <a:p>
          <a:endParaRPr lang="es-ES" sz="1200">
            <a:latin typeface="Montserrat" panose="00000500000000000000" pitchFamily="50" charset="0"/>
          </a:endParaRPr>
        </a:p>
      </dgm:t>
    </dgm:pt>
    <dgm:pt modelId="{F13A7FE4-7196-B241-A5D6-8B4ABE50AEC6}">
      <dgm:prSet phldrT="[Texto]" custT="1"/>
      <dgm:spPr/>
      <dgm:t>
        <a:bodyPr/>
        <a:lstStyle/>
        <a:p>
          <a:r>
            <a:rPr lang="es-CO" sz="1200" dirty="0">
              <a:latin typeface="Montserrat" panose="00000500000000000000" pitchFamily="50" charset="0"/>
            </a:rPr>
            <a:t>Proliferación celular</a:t>
          </a:r>
          <a:endParaRPr lang="es-ES" sz="1200" dirty="0">
            <a:latin typeface="Montserrat" panose="00000500000000000000" pitchFamily="50" charset="0"/>
          </a:endParaRPr>
        </a:p>
      </dgm:t>
    </dgm:pt>
    <dgm:pt modelId="{88AAD131-E220-2649-A812-50D72BEE971A}" type="parTrans" cxnId="{2A68750B-B4EE-CF4C-9670-01BDA4ACC9A1}">
      <dgm:prSet/>
      <dgm:spPr/>
      <dgm:t>
        <a:bodyPr/>
        <a:lstStyle/>
        <a:p>
          <a:endParaRPr lang="es-ES" sz="1200">
            <a:latin typeface="Montserrat" panose="00000500000000000000" pitchFamily="50" charset="0"/>
          </a:endParaRPr>
        </a:p>
      </dgm:t>
    </dgm:pt>
    <dgm:pt modelId="{9C15064D-0AB5-6F40-A090-E49C819D6786}" type="sibTrans" cxnId="{2A68750B-B4EE-CF4C-9670-01BDA4ACC9A1}">
      <dgm:prSet/>
      <dgm:spPr/>
      <dgm:t>
        <a:bodyPr/>
        <a:lstStyle/>
        <a:p>
          <a:endParaRPr lang="es-ES" sz="1200">
            <a:latin typeface="Montserrat" panose="00000500000000000000" pitchFamily="50" charset="0"/>
          </a:endParaRPr>
        </a:p>
      </dgm:t>
    </dgm:pt>
    <dgm:pt modelId="{E77156BB-F35C-7F49-A6AF-3BE6FB1E266A}">
      <dgm:prSet phldrT="[Texto]" custT="1"/>
      <dgm:spPr/>
      <dgm:t>
        <a:bodyPr/>
        <a:lstStyle/>
        <a:p>
          <a:r>
            <a:rPr lang="es-CO" sz="1200" dirty="0">
              <a:solidFill>
                <a:srgbClr val="0B2F51"/>
              </a:solidFill>
              <a:latin typeface="Montserrat" panose="00000500000000000000" pitchFamily="50" charset="0"/>
            </a:rPr>
            <a:t>Aumento del tamaño. </a:t>
          </a:r>
          <a:endParaRPr lang="es-ES" sz="1200" dirty="0">
            <a:solidFill>
              <a:srgbClr val="0B2F51"/>
            </a:solidFill>
            <a:latin typeface="Montserrat" panose="00000500000000000000" pitchFamily="50" charset="0"/>
          </a:endParaRPr>
        </a:p>
      </dgm:t>
    </dgm:pt>
    <dgm:pt modelId="{ECEAC3B7-429C-E64B-B4C1-39038973FFE3}" type="parTrans" cxnId="{BC86815A-C5C9-3249-9BA2-460B5BF09CF2}">
      <dgm:prSet/>
      <dgm:spPr/>
      <dgm:t>
        <a:bodyPr/>
        <a:lstStyle/>
        <a:p>
          <a:endParaRPr lang="es-ES" sz="1200">
            <a:latin typeface="Montserrat" panose="00000500000000000000" pitchFamily="50" charset="0"/>
          </a:endParaRPr>
        </a:p>
      </dgm:t>
    </dgm:pt>
    <dgm:pt modelId="{8881EF82-00F5-6740-B1F7-9D223B0F94B2}" type="sibTrans" cxnId="{BC86815A-C5C9-3249-9BA2-460B5BF09CF2}">
      <dgm:prSet/>
      <dgm:spPr/>
      <dgm:t>
        <a:bodyPr/>
        <a:lstStyle/>
        <a:p>
          <a:endParaRPr lang="es-ES" sz="1200">
            <a:latin typeface="Montserrat" panose="00000500000000000000" pitchFamily="50" charset="0"/>
          </a:endParaRPr>
        </a:p>
      </dgm:t>
    </dgm:pt>
    <dgm:pt modelId="{B11260AE-1C71-1A42-859B-57846F91F4F7}">
      <dgm:prSet phldrT="[Texto]" custT="1"/>
      <dgm:spPr/>
      <dgm:t>
        <a:bodyPr/>
        <a:lstStyle/>
        <a:p>
          <a:r>
            <a:rPr lang="es-CO" sz="1200" dirty="0">
              <a:solidFill>
                <a:srgbClr val="0B2F51"/>
              </a:solidFill>
              <a:latin typeface="Montserrat" panose="00000500000000000000" pitchFamily="50" charset="0"/>
            </a:rPr>
            <a:t>Infecciones virales agudas, células T puede aumentar 50.000 veces.</a:t>
          </a:r>
          <a:endParaRPr lang="es-ES" sz="1200" dirty="0">
            <a:solidFill>
              <a:srgbClr val="0B2F51"/>
            </a:solidFill>
            <a:latin typeface="Montserrat" panose="00000500000000000000" pitchFamily="50" charset="0"/>
          </a:endParaRPr>
        </a:p>
      </dgm:t>
    </dgm:pt>
    <dgm:pt modelId="{568381E0-1CB9-0D4F-8F6D-56589551292B}" type="parTrans" cxnId="{65798351-6736-4B4A-8108-76DE4D9640BA}">
      <dgm:prSet/>
      <dgm:spPr/>
      <dgm:t>
        <a:bodyPr/>
        <a:lstStyle/>
        <a:p>
          <a:endParaRPr lang="es-ES" sz="1200">
            <a:latin typeface="Montserrat" panose="00000500000000000000" pitchFamily="50" charset="0"/>
          </a:endParaRPr>
        </a:p>
      </dgm:t>
    </dgm:pt>
    <dgm:pt modelId="{73F0EC69-32E3-CD40-94D6-8F3B0B98D157}" type="sibTrans" cxnId="{65798351-6736-4B4A-8108-76DE4D9640BA}">
      <dgm:prSet/>
      <dgm:spPr/>
      <dgm:t>
        <a:bodyPr/>
        <a:lstStyle/>
        <a:p>
          <a:endParaRPr lang="es-ES" sz="1200">
            <a:latin typeface="Montserrat" panose="00000500000000000000" pitchFamily="50" charset="0"/>
          </a:endParaRPr>
        </a:p>
      </dgm:t>
    </dgm:pt>
    <dgm:pt modelId="{DC4925DF-7409-FB48-B396-629326AFAA00}">
      <dgm:prSet phldrT="[Texto]" custT="1"/>
      <dgm:spPr/>
      <dgm:t>
        <a:bodyPr/>
        <a:lstStyle/>
        <a:p>
          <a:r>
            <a:rPr lang="es-CO" sz="1200" dirty="0">
              <a:latin typeface="Montserrat" panose="00000500000000000000" pitchFamily="50" charset="0"/>
            </a:rPr>
            <a:t>Diferenciación en células efectoras</a:t>
          </a:r>
          <a:endParaRPr lang="es-ES" sz="1200" dirty="0">
            <a:latin typeface="Montserrat" panose="00000500000000000000" pitchFamily="50" charset="0"/>
          </a:endParaRPr>
        </a:p>
      </dgm:t>
    </dgm:pt>
    <dgm:pt modelId="{6960BF74-3863-3F44-86FE-FB06486CF9B2}" type="parTrans" cxnId="{BDC7A481-893E-A94C-AF0E-7D8D2AC199F0}">
      <dgm:prSet/>
      <dgm:spPr/>
      <dgm:t>
        <a:bodyPr/>
        <a:lstStyle/>
        <a:p>
          <a:endParaRPr lang="es-ES" sz="1200">
            <a:latin typeface="Montserrat" panose="00000500000000000000" pitchFamily="50" charset="0"/>
          </a:endParaRPr>
        </a:p>
      </dgm:t>
    </dgm:pt>
    <dgm:pt modelId="{878A2F69-73C5-EA49-BA30-BCFDAD1FB651}" type="sibTrans" cxnId="{BDC7A481-893E-A94C-AF0E-7D8D2AC199F0}">
      <dgm:prSet/>
      <dgm:spPr/>
      <dgm:t>
        <a:bodyPr/>
        <a:lstStyle/>
        <a:p>
          <a:endParaRPr lang="es-ES" sz="1200">
            <a:latin typeface="Montserrat" panose="00000500000000000000" pitchFamily="50" charset="0"/>
          </a:endParaRPr>
        </a:p>
      </dgm:t>
    </dgm:pt>
    <dgm:pt modelId="{4A74FFF7-89BE-B74C-9C70-FCDFE143F343}">
      <dgm:prSet phldrT="[Texto]" custT="1"/>
      <dgm:spPr/>
      <dgm:t>
        <a:bodyPr/>
        <a:lstStyle/>
        <a:p>
          <a:r>
            <a:rPr lang="es-CO" sz="1200" dirty="0">
              <a:solidFill>
                <a:srgbClr val="0B2F51"/>
              </a:solidFill>
              <a:latin typeface="Montserrat" panose="00000500000000000000" pitchFamily="50" charset="0"/>
            </a:rPr>
            <a:t>Las CD4+ expresan proteínas secretan citocinas.</a:t>
          </a:r>
          <a:endParaRPr lang="es-ES" sz="1200" dirty="0">
            <a:solidFill>
              <a:srgbClr val="0B2F51"/>
            </a:solidFill>
            <a:latin typeface="Montserrat" panose="00000500000000000000" pitchFamily="50" charset="0"/>
          </a:endParaRPr>
        </a:p>
      </dgm:t>
    </dgm:pt>
    <dgm:pt modelId="{2DC8A103-32CA-744E-AD6A-9927F00DD600}" type="parTrans" cxnId="{634D31AB-46EB-0F4A-97FA-79EF9F712811}">
      <dgm:prSet/>
      <dgm:spPr/>
      <dgm:t>
        <a:bodyPr/>
        <a:lstStyle/>
        <a:p>
          <a:endParaRPr lang="es-ES" sz="1200">
            <a:latin typeface="Montserrat" panose="00000500000000000000" pitchFamily="50" charset="0"/>
          </a:endParaRPr>
        </a:p>
      </dgm:t>
    </dgm:pt>
    <dgm:pt modelId="{BF72B781-26DF-4B41-A25F-402783CA8638}" type="sibTrans" cxnId="{634D31AB-46EB-0F4A-97FA-79EF9F712811}">
      <dgm:prSet/>
      <dgm:spPr/>
      <dgm:t>
        <a:bodyPr/>
        <a:lstStyle/>
        <a:p>
          <a:endParaRPr lang="es-ES" sz="1200">
            <a:latin typeface="Montserrat" panose="00000500000000000000" pitchFamily="50" charset="0"/>
          </a:endParaRPr>
        </a:p>
      </dgm:t>
    </dgm:pt>
    <dgm:pt modelId="{880735EB-8326-DA49-8BE4-BB8CEA7A48F8}">
      <dgm:prSet phldrT="[Texto]" custT="1"/>
      <dgm:spPr/>
      <dgm:t>
        <a:bodyPr/>
        <a:lstStyle/>
        <a:p>
          <a:r>
            <a:rPr lang="es-CO" sz="1200" dirty="0">
              <a:solidFill>
                <a:srgbClr val="0B2F51"/>
              </a:solidFill>
              <a:latin typeface="Montserrat" panose="00000500000000000000" pitchFamily="50" charset="0"/>
            </a:rPr>
            <a:t>Las CD8+ desarrollan gránulos.</a:t>
          </a:r>
          <a:endParaRPr lang="es-ES" sz="1200" dirty="0">
            <a:solidFill>
              <a:srgbClr val="0B2F51"/>
            </a:solidFill>
            <a:latin typeface="Montserrat" panose="00000500000000000000" pitchFamily="50" charset="0"/>
          </a:endParaRPr>
        </a:p>
      </dgm:t>
    </dgm:pt>
    <dgm:pt modelId="{23912206-AFA3-BC45-AE2E-0575E4103308}" type="parTrans" cxnId="{63AB20AC-EDE0-864A-85B2-151A6A0E1CF7}">
      <dgm:prSet/>
      <dgm:spPr/>
      <dgm:t>
        <a:bodyPr/>
        <a:lstStyle/>
        <a:p>
          <a:endParaRPr lang="es-ES" sz="1200">
            <a:latin typeface="Montserrat" panose="00000500000000000000" pitchFamily="50" charset="0"/>
          </a:endParaRPr>
        </a:p>
      </dgm:t>
    </dgm:pt>
    <dgm:pt modelId="{C5D0053B-6145-6949-8523-B214F813FE5B}" type="sibTrans" cxnId="{63AB20AC-EDE0-864A-85B2-151A6A0E1CF7}">
      <dgm:prSet/>
      <dgm:spPr/>
      <dgm:t>
        <a:bodyPr/>
        <a:lstStyle/>
        <a:p>
          <a:endParaRPr lang="es-ES" sz="1200">
            <a:latin typeface="Montserrat" panose="00000500000000000000" pitchFamily="50" charset="0"/>
          </a:endParaRPr>
        </a:p>
      </dgm:t>
    </dgm:pt>
    <dgm:pt modelId="{184FA14A-59FF-3F43-94AB-1C0B5D202961}">
      <dgm:prSet phldrT="[Texto]" custT="1"/>
      <dgm:spPr/>
      <dgm:t>
        <a:bodyPr/>
        <a:lstStyle/>
        <a:p>
          <a:r>
            <a:rPr lang="es-CO" sz="1200" dirty="0">
              <a:solidFill>
                <a:srgbClr val="0B2F51"/>
              </a:solidFill>
              <a:latin typeface="Montserrat" panose="00000500000000000000" pitchFamily="50" charset="0"/>
            </a:rPr>
            <a:t>Los LB sintetizan y secretan anticuerpos (células plasmáticas). </a:t>
          </a:r>
          <a:endParaRPr lang="es-ES" sz="1200" dirty="0">
            <a:solidFill>
              <a:srgbClr val="0B2F51"/>
            </a:solidFill>
            <a:latin typeface="Montserrat" panose="00000500000000000000" pitchFamily="50" charset="0"/>
          </a:endParaRPr>
        </a:p>
      </dgm:t>
    </dgm:pt>
    <dgm:pt modelId="{CCF2CA9F-B5DF-ED4C-A5CF-FC7495ABCA98}" type="parTrans" cxnId="{0A696C89-C0FA-664A-A745-E0F33650C9F0}">
      <dgm:prSet/>
      <dgm:spPr/>
      <dgm:t>
        <a:bodyPr/>
        <a:lstStyle/>
        <a:p>
          <a:endParaRPr lang="es-ES" sz="1200">
            <a:latin typeface="Montserrat" panose="00000500000000000000" pitchFamily="50" charset="0"/>
          </a:endParaRPr>
        </a:p>
      </dgm:t>
    </dgm:pt>
    <dgm:pt modelId="{0CFE0010-E98C-F142-8C19-5CFB66514B37}" type="sibTrans" cxnId="{0A696C89-C0FA-664A-A745-E0F33650C9F0}">
      <dgm:prSet/>
      <dgm:spPr/>
      <dgm:t>
        <a:bodyPr/>
        <a:lstStyle/>
        <a:p>
          <a:endParaRPr lang="es-ES" sz="1200">
            <a:latin typeface="Montserrat" panose="00000500000000000000" pitchFamily="50" charset="0"/>
          </a:endParaRPr>
        </a:p>
      </dgm:t>
    </dgm:pt>
    <dgm:pt modelId="{32CE3A6B-0100-7346-AE09-9700D9EC47AA}">
      <dgm:prSet custT="1"/>
      <dgm:spPr/>
      <dgm:t>
        <a:bodyPr/>
        <a:lstStyle/>
        <a:p>
          <a:r>
            <a:rPr lang="es-CO" sz="1200" dirty="0">
              <a:latin typeface="Montserrat" panose="00000500000000000000" pitchFamily="50" charset="0"/>
            </a:rPr>
            <a:t>Diferenciación en células de memoria</a:t>
          </a:r>
          <a:endParaRPr lang="es-ES" sz="1200" dirty="0">
            <a:latin typeface="Montserrat" panose="00000500000000000000" pitchFamily="50" charset="0"/>
          </a:endParaRPr>
        </a:p>
      </dgm:t>
    </dgm:pt>
    <dgm:pt modelId="{01B9E630-011E-F04E-9269-C04385A498F0}" type="parTrans" cxnId="{710B8C4A-2916-2840-8C7E-0AB048ED07BD}">
      <dgm:prSet/>
      <dgm:spPr/>
      <dgm:t>
        <a:bodyPr/>
        <a:lstStyle/>
        <a:p>
          <a:endParaRPr lang="es-ES" sz="1200">
            <a:latin typeface="Montserrat" panose="00000500000000000000" pitchFamily="50" charset="0"/>
          </a:endParaRPr>
        </a:p>
      </dgm:t>
    </dgm:pt>
    <dgm:pt modelId="{1D14DCFA-E8FE-3C46-A284-8033AB8636EB}" type="sibTrans" cxnId="{710B8C4A-2916-2840-8C7E-0AB048ED07BD}">
      <dgm:prSet/>
      <dgm:spPr/>
      <dgm:t>
        <a:bodyPr/>
        <a:lstStyle/>
        <a:p>
          <a:endParaRPr lang="es-ES" sz="1200">
            <a:latin typeface="Montserrat" panose="00000500000000000000" pitchFamily="50" charset="0"/>
          </a:endParaRPr>
        </a:p>
      </dgm:t>
    </dgm:pt>
    <dgm:pt modelId="{4924C4F7-C5D1-0247-A8EF-27B98817E41D}">
      <dgm:prSet custT="1"/>
      <dgm:spPr/>
      <dgm:t>
        <a:bodyPr/>
        <a:lstStyle/>
        <a:p>
          <a:r>
            <a:rPr lang="es-CO" sz="1200" dirty="0">
              <a:solidFill>
                <a:srgbClr val="0B2F51"/>
              </a:solidFill>
              <a:latin typeface="Montserrat" panose="00000500000000000000" pitchFamily="50" charset="0"/>
            </a:rPr>
            <a:t>Una parte se diferencian en células de memoria.</a:t>
          </a:r>
          <a:endParaRPr lang="es-ES" sz="1200" dirty="0">
            <a:solidFill>
              <a:srgbClr val="0B2F51"/>
            </a:solidFill>
            <a:latin typeface="Montserrat" panose="00000500000000000000" pitchFamily="50" charset="0"/>
          </a:endParaRPr>
        </a:p>
      </dgm:t>
    </dgm:pt>
    <dgm:pt modelId="{0E753EE7-2CD0-9846-9C2F-996F4B920713}" type="parTrans" cxnId="{6AB675C3-15FF-D342-BA3F-20CA8244C372}">
      <dgm:prSet/>
      <dgm:spPr/>
      <dgm:t>
        <a:bodyPr/>
        <a:lstStyle/>
        <a:p>
          <a:endParaRPr lang="es-ES" sz="1200">
            <a:latin typeface="Montserrat" panose="00000500000000000000" pitchFamily="50" charset="0"/>
          </a:endParaRPr>
        </a:p>
      </dgm:t>
    </dgm:pt>
    <dgm:pt modelId="{6D90D930-0C56-2645-AC46-FFDF7BAA2364}" type="sibTrans" cxnId="{6AB675C3-15FF-D342-BA3F-20CA8244C372}">
      <dgm:prSet/>
      <dgm:spPr/>
      <dgm:t>
        <a:bodyPr/>
        <a:lstStyle/>
        <a:p>
          <a:endParaRPr lang="es-ES" sz="1200">
            <a:latin typeface="Montserrat" panose="00000500000000000000" pitchFamily="50" charset="0"/>
          </a:endParaRPr>
        </a:p>
      </dgm:t>
    </dgm:pt>
    <dgm:pt modelId="{5281566E-7381-4740-8516-6B6F77BFA4EC}">
      <dgm:prSet custT="1"/>
      <dgm:spPr/>
      <dgm:t>
        <a:bodyPr/>
        <a:lstStyle/>
        <a:p>
          <a:r>
            <a:rPr lang="es-CO" sz="1200" dirty="0">
              <a:solidFill>
                <a:srgbClr val="0B2F51"/>
              </a:solidFill>
              <a:latin typeface="Montserrat" panose="00000500000000000000" pitchFamily="50" charset="0"/>
            </a:rPr>
            <a:t>Respuestas rápidas a exposiciones posteriores.</a:t>
          </a:r>
          <a:endParaRPr lang="es-ES" sz="1200" dirty="0">
            <a:solidFill>
              <a:srgbClr val="0B2F51"/>
            </a:solidFill>
            <a:latin typeface="Montserrat" panose="00000500000000000000" pitchFamily="50" charset="0"/>
          </a:endParaRPr>
        </a:p>
      </dgm:t>
    </dgm:pt>
    <dgm:pt modelId="{C77FCB68-A28F-DF45-9762-E309BFCAD4B3}" type="parTrans" cxnId="{0C70445A-7F35-994A-988E-41E9DE836106}">
      <dgm:prSet/>
      <dgm:spPr/>
      <dgm:t>
        <a:bodyPr/>
        <a:lstStyle/>
        <a:p>
          <a:endParaRPr lang="es-ES" sz="1200">
            <a:latin typeface="Montserrat" panose="00000500000000000000" pitchFamily="50" charset="0"/>
          </a:endParaRPr>
        </a:p>
      </dgm:t>
    </dgm:pt>
    <dgm:pt modelId="{4B299053-A1B6-9248-82AC-F0F10CE5C811}" type="sibTrans" cxnId="{0C70445A-7F35-994A-988E-41E9DE836106}">
      <dgm:prSet/>
      <dgm:spPr/>
      <dgm:t>
        <a:bodyPr/>
        <a:lstStyle/>
        <a:p>
          <a:endParaRPr lang="es-ES" sz="1200">
            <a:latin typeface="Montserrat" panose="00000500000000000000" pitchFamily="50" charset="0"/>
          </a:endParaRPr>
        </a:p>
      </dgm:t>
    </dgm:pt>
    <dgm:pt modelId="{580A75A0-D65C-C74C-8755-D4FADE9C031F}">
      <dgm:prSet custT="1"/>
      <dgm:spPr/>
      <dgm:t>
        <a:bodyPr/>
        <a:lstStyle/>
        <a:p>
          <a:r>
            <a:rPr lang="es-CO" sz="1200" dirty="0">
              <a:solidFill>
                <a:srgbClr val="0B2F51"/>
              </a:solidFill>
              <a:latin typeface="Montserrat" panose="00000500000000000000" pitchFamily="50" charset="0"/>
            </a:rPr>
            <a:t>Pueden sobrevivir en un estado funcionalmente inactivo por muchos años.</a:t>
          </a:r>
          <a:endParaRPr lang="es-ES" sz="1200" dirty="0">
            <a:solidFill>
              <a:srgbClr val="0B2F51"/>
            </a:solidFill>
            <a:latin typeface="Montserrat" panose="00000500000000000000" pitchFamily="50" charset="0"/>
          </a:endParaRPr>
        </a:p>
      </dgm:t>
    </dgm:pt>
    <dgm:pt modelId="{8E7B3CB6-DCA2-E849-B0E0-4C34C429C8E2}" type="parTrans" cxnId="{7033D745-9F8A-F24D-9ED0-359790C7BBE7}">
      <dgm:prSet/>
      <dgm:spPr/>
      <dgm:t>
        <a:bodyPr/>
        <a:lstStyle/>
        <a:p>
          <a:endParaRPr lang="es-ES" sz="1200">
            <a:latin typeface="Montserrat" panose="00000500000000000000" pitchFamily="50" charset="0"/>
          </a:endParaRPr>
        </a:p>
      </dgm:t>
    </dgm:pt>
    <dgm:pt modelId="{FEF254C3-8617-834A-ADC5-888DB1F07BA3}" type="sibTrans" cxnId="{7033D745-9F8A-F24D-9ED0-359790C7BBE7}">
      <dgm:prSet/>
      <dgm:spPr/>
      <dgm:t>
        <a:bodyPr/>
        <a:lstStyle/>
        <a:p>
          <a:endParaRPr lang="es-ES" sz="1200">
            <a:latin typeface="Montserrat" panose="00000500000000000000" pitchFamily="50" charset="0"/>
          </a:endParaRPr>
        </a:p>
      </dgm:t>
    </dgm:pt>
    <dgm:pt modelId="{6DEE0AE5-4929-F14A-9E7C-CB30BB50D58F}" type="pres">
      <dgm:prSet presAssocID="{40A0491E-E811-1242-929C-5D9A45901ACC}" presName="Name0" presStyleCnt="0">
        <dgm:presLayoutVars>
          <dgm:dir/>
          <dgm:animLvl val="lvl"/>
          <dgm:resizeHandles val="exact"/>
        </dgm:presLayoutVars>
      </dgm:prSet>
      <dgm:spPr/>
    </dgm:pt>
    <dgm:pt modelId="{C725F7C2-BC3A-9F49-8BDC-2A90586E9C34}" type="pres">
      <dgm:prSet presAssocID="{13C92369-7A94-394D-BD1B-E8ED57F0A16E}" presName="composite" presStyleCnt="0"/>
      <dgm:spPr/>
    </dgm:pt>
    <dgm:pt modelId="{919E0EC6-FCEB-B442-8634-22DEF9196038}" type="pres">
      <dgm:prSet presAssocID="{13C92369-7A94-394D-BD1B-E8ED57F0A16E}" presName="parTx" presStyleLbl="alignNode1" presStyleIdx="0" presStyleCnt="4">
        <dgm:presLayoutVars>
          <dgm:chMax val="0"/>
          <dgm:chPref val="0"/>
          <dgm:bulletEnabled val="1"/>
        </dgm:presLayoutVars>
      </dgm:prSet>
      <dgm:spPr/>
    </dgm:pt>
    <dgm:pt modelId="{370C386F-04E7-6447-ABE1-5278DC6871B5}" type="pres">
      <dgm:prSet presAssocID="{13C92369-7A94-394D-BD1B-E8ED57F0A16E}" presName="desTx" presStyleLbl="alignAccFollowNode1" presStyleIdx="0" presStyleCnt="4">
        <dgm:presLayoutVars>
          <dgm:bulletEnabled val="1"/>
        </dgm:presLayoutVars>
      </dgm:prSet>
      <dgm:spPr/>
    </dgm:pt>
    <dgm:pt modelId="{05B8CA04-A1B7-4848-B1CF-46FB932FA2CA}" type="pres">
      <dgm:prSet presAssocID="{1053C400-4D79-B94F-97D5-9CC892AB0023}" presName="space" presStyleCnt="0"/>
      <dgm:spPr/>
    </dgm:pt>
    <dgm:pt modelId="{04C2F099-412E-D24C-B349-242FC655DCCE}" type="pres">
      <dgm:prSet presAssocID="{F13A7FE4-7196-B241-A5D6-8B4ABE50AEC6}" presName="composite" presStyleCnt="0"/>
      <dgm:spPr/>
    </dgm:pt>
    <dgm:pt modelId="{87618CE5-03CD-ED4B-81E2-08E15E19E01A}" type="pres">
      <dgm:prSet presAssocID="{F13A7FE4-7196-B241-A5D6-8B4ABE50AEC6}" presName="parTx" presStyleLbl="alignNode1" presStyleIdx="1" presStyleCnt="4">
        <dgm:presLayoutVars>
          <dgm:chMax val="0"/>
          <dgm:chPref val="0"/>
          <dgm:bulletEnabled val="1"/>
        </dgm:presLayoutVars>
      </dgm:prSet>
      <dgm:spPr/>
    </dgm:pt>
    <dgm:pt modelId="{6360B50A-93B0-B840-9B46-80951F6E0EAF}" type="pres">
      <dgm:prSet presAssocID="{F13A7FE4-7196-B241-A5D6-8B4ABE50AEC6}" presName="desTx" presStyleLbl="alignAccFollowNode1" presStyleIdx="1" presStyleCnt="4">
        <dgm:presLayoutVars>
          <dgm:bulletEnabled val="1"/>
        </dgm:presLayoutVars>
      </dgm:prSet>
      <dgm:spPr/>
    </dgm:pt>
    <dgm:pt modelId="{F62BDDC0-C1EB-0845-865B-BD6BB8CD6FAC}" type="pres">
      <dgm:prSet presAssocID="{9C15064D-0AB5-6F40-A090-E49C819D6786}" presName="space" presStyleCnt="0"/>
      <dgm:spPr/>
    </dgm:pt>
    <dgm:pt modelId="{EABAFD55-0A8C-6242-9198-B3885A281CF5}" type="pres">
      <dgm:prSet presAssocID="{DC4925DF-7409-FB48-B396-629326AFAA00}" presName="composite" presStyleCnt="0"/>
      <dgm:spPr/>
    </dgm:pt>
    <dgm:pt modelId="{DEB11D71-80B8-CA4E-A496-0C6E946A5AFF}" type="pres">
      <dgm:prSet presAssocID="{DC4925DF-7409-FB48-B396-629326AFAA00}" presName="parTx" presStyleLbl="alignNode1" presStyleIdx="2" presStyleCnt="4">
        <dgm:presLayoutVars>
          <dgm:chMax val="0"/>
          <dgm:chPref val="0"/>
          <dgm:bulletEnabled val="1"/>
        </dgm:presLayoutVars>
      </dgm:prSet>
      <dgm:spPr/>
    </dgm:pt>
    <dgm:pt modelId="{7E04A46C-ADDA-7145-B282-81DFF12D94F6}" type="pres">
      <dgm:prSet presAssocID="{DC4925DF-7409-FB48-B396-629326AFAA00}" presName="desTx" presStyleLbl="alignAccFollowNode1" presStyleIdx="2" presStyleCnt="4">
        <dgm:presLayoutVars>
          <dgm:bulletEnabled val="1"/>
        </dgm:presLayoutVars>
      </dgm:prSet>
      <dgm:spPr/>
    </dgm:pt>
    <dgm:pt modelId="{67E58E8D-3AB8-7942-AA75-C1EAAC0DB73D}" type="pres">
      <dgm:prSet presAssocID="{878A2F69-73C5-EA49-BA30-BCFDAD1FB651}" presName="space" presStyleCnt="0"/>
      <dgm:spPr/>
    </dgm:pt>
    <dgm:pt modelId="{FD7BABBF-D0B2-A640-AB62-DD832600CC9B}" type="pres">
      <dgm:prSet presAssocID="{32CE3A6B-0100-7346-AE09-9700D9EC47AA}" presName="composite" presStyleCnt="0"/>
      <dgm:spPr/>
    </dgm:pt>
    <dgm:pt modelId="{90F9862D-E183-8046-B70B-8555B8A3BBF7}" type="pres">
      <dgm:prSet presAssocID="{32CE3A6B-0100-7346-AE09-9700D9EC47AA}" presName="parTx" presStyleLbl="alignNode1" presStyleIdx="3" presStyleCnt="4">
        <dgm:presLayoutVars>
          <dgm:chMax val="0"/>
          <dgm:chPref val="0"/>
          <dgm:bulletEnabled val="1"/>
        </dgm:presLayoutVars>
      </dgm:prSet>
      <dgm:spPr/>
    </dgm:pt>
    <dgm:pt modelId="{B63AFB27-FFF5-1D4C-97B5-EC0015155F07}" type="pres">
      <dgm:prSet presAssocID="{32CE3A6B-0100-7346-AE09-9700D9EC47AA}" presName="desTx" presStyleLbl="alignAccFollowNode1" presStyleIdx="3" presStyleCnt="4">
        <dgm:presLayoutVars>
          <dgm:bulletEnabled val="1"/>
        </dgm:presLayoutVars>
      </dgm:prSet>
      <dgm:spPr/>
    </dgm:pt>
  </dgm:ptLst>
  <dgm:cxnLst>
    <dgm:cxn modelId="{B152FA05-2C3A-AF4F-921C-64FDDB7F0D90}" type="presOf" srcId="{B11260AE-1C71-1A42-859B-57846F91F4F7}" destId="{6360B50A-93B0-B840-9B46-80951F6E0EAF}" srcOrd="0" destOrd="1" presId="urn:microsoft.com/office/officeart/2005/8/layout/hList1"/>
    <dgm:cxn modelId="{C8A1790A-E3F9-5345-9FDF-7CAF05F384A0}" srcId="{40A0491E-E811-1242-929C-5D9A45901ACC}" destId="{13C92369-7A94-394D-BD1B-E8ED57F0A16E}" srcOrd="0" destOrd="0" parTransId="{0896F71F-6CAB-D048-B420-5015A6DCB15F}" sibTransId="{1053C400-4D79-B94F-97D5-9CC892AB0023}"/>
    <dgm:cxn modelId="{2455310B-74A3-6849-A8EF-563771EBC262}" type="presOf" srcId="{11180C9C-F26A-2348-B6C3-E9CB10D7EF9E}" destId="{370C386F-04E7-6447-ABE1-5278DC6871B5}" srcOrd="0" destOrd="1" presId="urn:microsoft.com/office/officeart/2005/8/layout/hList1"/>
    <dgm:cxn modelId="{2A68750B-B4EE-CF4C-9670-01BDA4ACC9A1}" srcId="{40A0491E-E811-1242-929C-5D9A45901ACC}" destId="{F13A7FE4-7196-B241-A5D6-8B4ABE50AEC6}" srcOrd="1" destOrd="0" parTransId="{88AAD131-E220-2649-A812-50D72BEE971A}" sibTransId="{9C15064D-0AB5-6F40-A090-E49C819D6786}"/>
    <dgm:cxn modelId="{203E0B1E-7168-3842-A8A4-A68273781652}" type="presOf" srcId="{184FA14A-59FF-3F43-94AB-1C0B5D202961}" destId="{7E04A46C-ADDA-7145-B282-81DFF12D94F6}" srcOrd="0" destOrd="2" presId="urn:microsoft.com/office/officeart/2005/8/layout/hList1"/>
    <dgm:cxn modelId="{7033D745-9F8A-F24D-9ED0-359790C7BBE7}" srcId="{32CE3A6B-0100-7346-AE09-9700D9EC47AA}" destId="{580A75A0-D65C-C74C-8755-D4FADE9C031F}" srcOrd="2" destOrd="0" parTransId="{8E7B3CB6-DCA2-E849-B0E0-4C34C429C8E2}" sibTransId="{FEF254C3-8617-834A-ADC5-888DB1F07BA3}"/>
    <dgm:cxn modelId="{710B8C4A-2916-2840-8C7E-0AB048ED07BD}" srcId="{40A0491E-E811-1242-929C-5D9A45901ACC}" destId="{32CE3A6B-0100-7346-AE09-9700D9EC47AA}" srcOrd="3" destOrd="0" parTransId="{01B9E630-011E-F04E-9269-C04385A498F0}" sibTransId="{1D14DCFA-E8FE-3C46-A284-8033AB8636EB}"/>
    <dgm:cxn modelId="{7F3B926A-9975-B44F-B028-0F1204060C33}" type="presOf" srcId="{40A0491E-E811-1242-929C-5D9A45901ACC}" destId="{6DEE0AE5-4929-F14A-9E7C-CB30BB50D58F}" srcOrd="0" destOrd="0" presId="urn:microsoft.com/office/officeart/2005/8/layout/hList1"/>
    <dgm:cxn modelId="{A451A570-4196-0649-99DA-9040CA5BBC18}" type="presOf" srcId="{4924C4F7-C5D1-0247-A8EF-27B98817E41D}" destId="{B63AFB27-FFF5-1D4C-97B5-EC0015155F07}" srcOrd="0" destOrd="0" presId="urn:microsoft.com/office/officeart/2005/8/layout/hList1"/>
    <dgm:cxn modelId="{65798351-6736-4B4A-8108-76DE4D9640BA}" srcId="{F13A7FE4-7196-B241-A5D6-8B4ABE50AEC6}" destId="{B11260AE-1C71-1A42-859B-57846F91F4F7}" srcOrd="1" destOrd="0" parTransId="{568381E0-1CB9-0D4F-8F6D-56589551292B}" sibTransId="{73F0EC69-32E3-CD40-94D6-8F3B0B98D157}"/>
    <dgm:cxn modelId="{83EDD972-893B-2849-9109-D33B42B7913F}" type="presOf" srcId="{F13A7FE4-7196-B241-A5D6-8B4ABE50AEC6}" destId="{87618CE5-03CD-ED4B-81E2-08E15E19E01A}" srcOrd="0" destOrd="0" presId="urn:microsoft.com/office/officeart/2005/8/layout/hList1"/>
    <dgm:cxn modelId="{3C47F578-06CA-EB40-9B3B-C505CEF2054E}" type="presOf" srcId="{39D6297C-926B-F046-8F1C-681CC423FDEE}" destId="{370C386F-04E7-6447-ABE1-5278DC6871B5}" srcOrd="0" destOrd="0" presId="urn:microsoft.com/office/officeart/2005/8/layout/hList1"/>
    <dgm:cxn modelId="{0C70445A-7F35-994A-988E-41E9DE836106}" srcId="{32CE3A6B-0100-7346-AE09-9700D9EC47AA}" destId="{5281566E-7381-4740-8516-6B6F77BFA4EC}" srcOrd="1" destOrd="0" parTransId="{C77FCB68-A28F-DF45-9762-E309BFCAD4B3}" sibTransId="{4B299053-A1B6-9248-82AC-F0F10CE5C811}"/>
    <dgm:cxn modelId="{BC86815A-C5C9-3249-9BA2-460B5BF09CF2}" srcId="{F13A7FE4-7196-B241-A5D6-8B4ABE50AEC6}" destId="{E77156BB-F35C-7F49-A6AF-3BE6FB1E266A}" srcOrd="0" destOrd="0" parTransId="{ECEAC3B7-429C-E64B-B4C1-39038973FFE3}" sibTransId="{8881EF82-00F5-6740-B1F7-9D223B0F94B2}"/>
    <dgm:cxn modelId="{2FFAB180-844A-2C48-B859-8FD0B11D7C0E}" type="presOf" srcId="{4A74FFF7-89BE-B74C-9C70-FCDFE143F343}" destId="{7E04A46C-ADDA-7145-B282-81DFF12D94F6}" srcOrd="0" destOrd="0" presId="urn:microsoft.com/office/officeart/2005/8/layout/hList1"/>
    <dgm:cxn modelId="{BDC7A481-893E-A94C-AF0E-7D8D2AC199F0}" srcId="{40A0491E-E811-1242-929C-5D9A45901ACC}" destId="{DC4925DF-7409-FB48-B396-629326AFAA00}" srcOrd="2" destOrd="0" parTransId="{6960BF74-3863-3F44-86FE-FB06486CF9B2}" sibTransId="{878A2F69-73C5-EA49-BA30-BCFDAD1FB651}"/>
    <dgm:cxn modelId="{0A696C89-C0FA-664A-A745-E0F33650C9F0}" srcId="{DC4925DF-7409-FB48-B396-629326AFAA00}" destId="{184FA14A-59FF-3F43-94AB-1C0B5D202961}" srcOrd="2" destOrd="0" parTransId="{CCF2CA9F-B5DF-ED4C-A5CF-FC7495ABCA98}" sibTransId="{0CFE0010-E98C-F142-8C19-5CFB66514B37}"/>
    <dgm:cxn modelId="{D960DD8E-D250-844B-9E26-EC6A4B096006}" type="presOf" srcId="{E77156BB-F35C-7F49-A6AF-3BE6FB1E266A}" destId="{6360B50A-93B0-B840-9B46-80951F6E0EAF}" srcOrd="0" destOrd="0" presId="urn:microsoft.com/office/officeart/2005/8/layout/hList1"/>
    <dgm:cxn modelId="{6B68EF9C-3733-CF40-BEB1-B00D4ED98044}" type="presOf" srcId="{5281566E-7381-4740-8516-6B6F77BFA4EC}" destId="{B63AFB27-FFF5-1D4C-97B5-EC0015155F07}" srcOrd="0" destOrd="1" presId="urn:microsoft.com/office/officeart/2005/8/layout/hList1"/>
    <dgm:cxn modelId="{4A424D9F-2428-594C-96D2-263E2B9BF017}" srcId="{13C92369-7A94-394D-BD1B-E8ED57F0A16E}" destId="{11180C9C-F26A-2348-B6C3-E9CB10D7EF9E}" srcOrd="1" destOrd="0" parTransId="{22A89E01-9615-1349-8E1E-30D0672700EB}" sibTransId="{6625731D-689E-EF45-A32C-1AA546E8D9EC}"/>
    <dgm:cxn modelId="{634D31AB-46EB-0F4A-97FA-79EF9F712811}" srcId="{DC4925DF-7409-FB48-B396-629326AFAA00}" destId="{4A74FFF7-89BE-B74C-9C70-FCDFE143F343}" srcOrd="0" destOrd="0" parTransId="{2DC8A103-32CA-744E-AD6A-9927F00DD600}" sibTransId="{BF72B781-26DF-4B41-A25F-402783CA8638}"/>
    <dgm:cxn modelId="{63AB20AC-EDE0-864A-85B2-151A6A0E1CF7}" srcId="{DC4925DF-7409-FB48-B396-629326AFAA00}" destId="{880735EB-8326-DA49-8BE4-BB8CEA7A48F8}" srcOrd="1" destOrd="0" parTransId="{23912206-AFA3-BC45-AE2E-0575E4103308}" sibTransId="{C5D0053B-6145-6949-8523-B214F813FE5B}"/>
    <dgm:cxn modelId="{B6B71EB9-3320-BA4A-800C-51B28E3AFF92}" type="presOf" srcId="{32CE3A6B-0100-7346-AE09-9700D9EC47AA}" destId="{90F9862D-E183-8046-B70B-8555B8A3BBF7}" srcOrd="0" destOrd="0" presId="urn:microsoft.com/office/officeart/2005/8/layout/hList1"/>
    <dgm:cxn modelId="{6AB675C3-15FF-D342-BA3F-20CA8244C372}" srcId="{32CE3A6B-0100-7346-AE09-9700D9EC47AA}" destId="{4924C4F7-C5D1-0247-A8EF-27B98817E41D}" srcOrd="0" destOrd="0" parTransId="{0E753EE7-2CD0-9846-9C2F-996F4B920713}" sibTransId="{6D90D930-0C56-2645-AC46-FFDF7BAA2364}"/>
    <dgm:cxn modelId="{66593DC4-E4D8-0F4E-BA5E-A80DAD69E771}" type="presOf" srcId="{13C92369-7A94-394D-BD1B-E8ED57F0A16E}" destId="{919E0EC6-FCEB-B442-8634-22DEF9196038}" srcOrd="0" destOrd="0" presId="urn:microsoft.com/office/officeart/2005/8/layout/hList1"/>
    <dgm:cxn modelId="{9DE73BDB-A3F9-4B44-8994-09A711F49777}" srcId="{13C92369-7A94-394D-BD1B-E8ED57F0A16E}" destId="{39D6297C-926B-F046-8F1C-681CC423FDEE}" srcOrd="0" destOrd="0" parTransId="{16A607E7-A7F2-D843-8922-E6DDB3E4DCAD}" sibTransId="{891A401D-AD1E-2B42-B093-95D8DD65B504}"/>
    <dgm:cxn modelId="{E60AFBDF-A9E4-4F49-AB80-D29CCF1682FB}" type="presOf" srcId="{DC4925DF-7409-FB48-B396-629326AFAA00}" destId="{DEB11D71-80B8-CA4E-A496-0C6E946A5AFF}" srcOrd="0" destOrd="0" presId="urn:microsoft.com/office/officeart/2005/8/layout/hList1"/>
    <dgm:cxn modelId="{FF855BFA-47E9-284A-B36E-5FA24FBFCFC5}" type="presOf" srcId="{880735EB-8326-DA49-8BE4-BB8CEA7A48F8}" destId="{7E04A46C-ADDA-7145-B282-81DFF12D94F6}" srcOrd="0" destOrd="1" presId="urn:microsoft.com/office/officeart/2005/8/layout/hList1"/>
    <dgm:cxn modelId="{751FC5FC-0C94-414B-B69D-1C69203FCBBA}" type="presOf" srcId="{580A75A0-D65C-C74C-8755-D4FADE9C031F}" destId="{B63AFB27-FFF5-1D4C-97B5-EC0015155F07}" srcOrd="0" destOrd="2" presId="urn:microsoft.com/office/officeart/2005/8/layout/hList1"/>
    <dgm:cxn modelId="{7C32805A-0D80-2746-9DF6-EEB62973DB0D}" type="presParOf" srcId="{6DEE0AE5-4929-F14A-9E7C-CB30BB50D58F}" destId="{C725F7C2-BC3A-9F49-8BDC-2A90586E9C34}" srcOrd="0" destOrd="0" presId="urn:microsoft.com/office/officeart/2005/8/layout/hList1"/>
    <dgm:cxn modelId="{17C53FFE-6AB0-FA46-87BF-1A4A77F81D66}" type="presParOf" srcId="{C725F7C2-BC3A-9F49-8BDC-2A90586E9C34}" destId="{919E0EC6-FCEB-B442-8634-22DEF9196038}" srcOrd="0" destOrd="0" presId="urn:microsoft.com/office/officeart/2005/8/layout/hList1"/>
    <dgm:cxn modelId="{F823C29E-03FC-DD4A-8197-2B64CC374216}" type="presParOf" srcId="{C725F7C2-BC3A-9F49-8BDC-2A90586E9C34}" destId="{370C386F-04E7-6447-ABE1-5278DC6871B5}" srcOrd="1" destOrd="0" presId="urn:microsoft.com/office/officeart/2005/8/layout/hList1"/>
    <dgm:cxn modelId="{7FBE24CD-2FF8-FC45-B0B8-250B381602FD}" type="presParOf" srcId="{6DEE0AE5-4929-F14A-9E7C-CB30BB50D58F}" destId="{05B8CA04-A1B7-4848-B1CF-46FB932FA2CA}" srcOrd="1" destOrd="0" presId="urn:microsoft.com/office/officeart/2005/8/layout/hList1"/>
    <dgm:cxn modelId="{A260CDEF-BF15-6F4B-BDA6-72EF2883F6FA}" type="presParOf" srcId="{6DEE0AE5-4929-F14A-9E7C-CB30BB50D58F}" destId="{04C2F099-412E-D24C-B349-242FC655DCCE}" srcOrd="2" destOrd="0" presId="urn:microsoft.com/office/officeart/2005/8/layout/hList1"/>
    <dgm:cxn modelId="{F91D9A02-F3B1-9942-8029-AABFE6BBFA4C}" type="presParOf" srcId="{04C2F099-412E-D24C-B349-242FC655DCCE}" destId="{87618CE5-03CD-ED4B-81E2-08E15E19E01A}" srcOrd="0" destOrd="0" presId="urn:microsoft.com/office/officeart/2005/8/layout/hList1"/>
    <dgm:cxn modelId="{14A08782-DAC2-1847-9826-F16FDD410ACB}" type="presParOf" srcId="{04C2F099-412E-D24C-B349-242FC655DCCE}" destId="{6360B50A-93B0-B840-9B46-80951F6E0EAF}" srcOrd="1" destOrd="0" presId="urn:microsoft.com/office/officeart/2005/8/layout/hList1"/>
    <dgm:cxn modelId="{E6EB3D29-7A6A-0244-B3EC-4E124946C96C}" type="presParOf" srcId="{6DEE0AE5-4929-F14A-9E7C-CB30BB50D58F}" destId="{F62BDDC0-C1EB-0845-865B-BD6BB8CD6FAC}" srcOrd="3" destOrd="0" presId="urn:microsoft.com/office/officeart/2005/8/layout/hList1"/>
    <dgm:cxn modelId="{E6951250-88D6-B042-A1DF-DA4E84906EF0}" type="presParOf" srcId="{6DEE0AE5-4929-F14A-9E7C-CB30BB50D58F}" destId="{EABAFD55-0A8C-6242-9198-B3885A281CF5}" srcOrd="4" destOrd="0" presId="urn:microsoft.com/office/officeart/2005/8/layout/hList1"/>
    <dgm:cxn modelId="{0F7F8447-0F76-DE43-8412-B16C4D5C498A}" type="presParOf" srcId="{EABAFD55-0A8C-6242-9198-B3885A281CF5}" destId="{DEB11D71-80B8-CA4E-A496-0C6E946A5AFF}" srcOrd="0" destOrd="0" presId="urn:microsoft.com/office/officeart/2005/8/layout/hList1"/>
    <dgm:cxn modelId="{769C11EE-8536-3F4B-A97C-A18E0C9C6FEB}" type="presParOf" srcId="{EABAFD55-0A8C-6242-9198-B3885A281CF5}" destId="{7E04A46C-ADDA-7145-B282-81DFF12D94F6}" srcOrd="1" destOrd="0" presId="urn:microsoft.com/office/officeart/2005/8/layout/hList1"/>
    <dgm:cxn modelId="{4A35E874-EDF5-6941-B297-E61944E0C7BE}" type="presParOf" srcId="{6DEE0AE5-4929-F14A-9E7C-CB30BB50D58F}" destId="{67E58E8D-3AB8-7942-AA75-C1EAAC0DB73D}" srcOrd="5" destOrd="0" presId="urn:microsoft.com/office/officeart/2005/8/layout/hList1"/>
    <dgm:cxn modelId="{70AB29D8-921B-AC4B-B5F8-1C84CC570B85}" type="presParOf" srcId="{6DEE0AE5-4929-F14A-9E7C-CB30BB50D58F}" destId="{FD7BABBF-D0B2-A640-AB62-DD832600CC9B}" srcOrd="6" destOrd="0" presId="urn:microsoft.com/office/officeart/2005/8/layout/hList1"/>
    <dgm:cxn modelId="{07A0AFDA-435D-C949-AB31-FBB312700B43}" type="presParOf" srcId="{FD7BABBF-D0B2-A640-AB62-DD832600CC9B}" destId="{90F9862D-E183-8046-B70B-8555B8A3BBF7}" srcOrd="0" destOrd="0" presId="urn:microsoft.com/office/officeart/2005/8/layout/hList1"/>
    <dgm:cxn modelId="{CD336C5F-E47B-694A-8683-D9700842A31B}" type="presParOf" srcId="{FD7BABBF-D0B2-A640-AB62-DD832600CC9B}" destId="{B63AFB27-FFF5-1D4C-97B5-EC0015155F0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2FF33-8844-E34C-B128-4CE53E665D95}" type="doc">
      <dgm:prSet loTypeId="urn:microsoft.com/office/officeart/2005/8/layout/hList3" loCatId="" qsTypeId="urn:microsoft.com/office/officeart/2005/8/quickstyle/simple1" qsCatId="simple" csTypeId="urn:microsoft.com/office/officeart/2005/8/colors/accent5_1" csCatId="accent5" phldr="1"/>
      <dgm:spPr/>
      <dgm:t>
        <a:bodyPr/>
        <a:lstStyle/>
        <a:p>
          <a:endParaRPr lang="es-ES"/>
        </a:p>
      </dgm:t>
    </dgm:pt>
    <dgm:pt modelId="{9F7B52BE-809C-0349-AB70-36A098E64B83}">
      <dgm:prSet phldrT="[Texto]" custT="1"/>
      <dgm:spPr/>
      <dgm:t>
        <a:bodyPr anchor="t"/>
        <a:lstStyle/>
        <a:p>
          <a:pPr>
            <a:buNone/>
          </a:pPr>
          <a:r>
            <a:rPr lang="es-CO" sz="2800" dirty="0">
              <a:latin typeface="Montserrat" panose="00000500000000000000" pitchFamily="50" charset="0"/>
            </a:rPr>
            <a:t>Los tejidos linfoides se clasifican: </a:t>
          </a:r>
          <a:endParaRPr lang="es-ES" sz="2800" dirty="0">
            <a:latin typeface="Montserrat" panose="00000500000000000000" pitchFamily="50" charset="0"/>
          </a:endParaRPr>
        </a:p>
      </dgm:t>
    </dgm:pt>
    <dgm:pt modelId="{7FB3D408-DEE7-D740-9BB6-A6C288E431D0}" type="parTrans" cxnId="{6AE6D8ED-F927-D043-8855-71970A1A2A19}">
      <dgm:prSet/>
      <dgm:spPr/>
      <dgm:t>
        <a:bodyPr/>
        <a:lstStyle/>
        <a:p>
          <a:endParaRPr lang="es-ES">
            <a:latin typeface="Montserrat" panose="00000500000000000000" pitchFamily="50" charset="0"/>
          </a:endParaRPr>
        </a:p>
      </dgm:t>
    </dgm:pt>
    <dgm:pt modelId="{37334BEE-FA09-804C-B206-04A711D73EF4}" type="sibTrans" cxnId="{6AE6D8ED-F927-D043-8855-71970A1A2A19}">
      <dgm:prSet/>
      <dgm:spPr/>
      <dgm:t>
        <a:bodyPr/>
        <a:lstStyle/>
        <a:p>
          <a:endParaRPr lang="es-ES">
            <a:latin typeface="Montserrat" panose="00000500000000000000" pitchFamily="50" charset="0"/>
          </a:endParaRPr>
        </a:p>
      </dgm:t>
    </dgm:pt>
    <dgm:pt modelId="{9FE17239-E36A-264C-8FDC-CE1407C21637}">
      <dgm:prSet phldrT="[Texto]" custT="1"/>
      <dgm:spPr/>
      <dgm:t>
        <a:bodyPr/>
        <a:lstStyle/>
        <a:p>
          <a:pPr>
            <a:buNone/>
          </a:pPr>
          <a:r>
            <a:rPr lang="es-CO" sz="1400" dirty="0">
              <a:latin typeface="Montserrat" panose="00000500000000000000" pitchFamily="50" charset="0"/>
            </a:rPr>
            <a:t>Órganos generativos u órganos linfoides primarios: </a:t>
          </a:r>
          <a:endParaRPr lang="es-ES" sz="1400" dirty="0">
            <a:latin typeface="Montserrat" panose="00000500000000000000" pitchFamily="50" charset="0"/>
          </a:endParaRPr>
        </a:p>
      </dgm:t>
    </dgm:pt>
    <dgm:pt modelId="{FB5BC573-DC71-1D42-BF51-72D9BF31E134}" type="parTrans" cxnId="{7B9776E6-50B3-1B4E-9646-07679A96C074}">
      <dgm:prSet/>
      <dgm:spPr/>
      <dgm:t>
        <a:bodyPr/>
        <a:lstStyle/>
        <a:p>
          <a:endParaRPr lang="es-ES">
            <a:latin typeface="Montserrat" panose="00000500000000000000" pitchFamily="50" charset="0"/>
          </a:endParaRPr>
        </a:p>
      </dgm:t>
    </dgm:pt>
    <dgm:pt modelId="{5D2BC3D2-1386-5E49-BB4B-A0DB9D4D8A03}" type="sibTrans" cxnId="{7B9776E6-50B3-1B4E-9646-07679A96C074}">
      <dgm:prSet/>
      <dgm:spPr/>
      <dgm:t>
        <a:bodyPr/>
        <a:lstStyle/>
        <a:p>
          <a:endParaRPr lang="es-ES">
            <a:latin typeface="Montserrat" panose="00000500000000000000" pitchFamily="50" charset="0"/>
          </a:endParaRPr>
        </a:p>
      </dgm:t>
    </dgm:pt>
    <dgm:pt modelId="{9D0E8723-CEB9-574F-B935-44F0B3214F3D}">
      <dgm:prSet phldrT="[Texto]" custT="1"/>
      <dgm:spPr/>
      <dgm:t>
        <a:bodyPr/>
        <a:lstStyle/>
        <a:p>
          <a:pPr>
            <a:buNone/>
          </a:pPr>
          <a:r>
            <a:rPr lang="es-CO" sz="1400" dirty="0">
              <a:latin typeface="Montserrat" panose="00000500000000000000" pitchFamily="50" charset="0"/>
            </a:rPr>
            <a:t>Órganos periféricos u órganos linfoides secundarios: </a:t>
          </a:r>
          <a:endParaRPr lang="es-ES" sz="1400" dirty="0">
            <a:latin typeface="Montserrat" panose="00000500000000000000" pitchFamily="50" charset="0"/>
          </a:endParaRPr>
        </a:p>
      </dgm:t>
    </dgm:pt>
    <dgm:pt modelId="{812A6DB7-8D7C-A447-A96A-932F6069FD5C}" type="parTrans" cxnId="{C42207E1-12EA-0C42-841F-5BC4F5E26238}">
      <dgm:prSet/>
      <dgm:spPr/>
      <dgm:t>
        <a:bodyPr/>
        <a:lstStyle/>
        <a:p>
          <a:endParaRPr lang="es-ES">
            <a:latin typeface="Montserrat" panose="00000500000000000000" pitchFamily="50" charset="0"/>
          </a:endParaRPr>
        </a:p>
      </dgm:t>
    </dgm:pt>
    <dgm:pt modelId="{7522F4C2-FE43-674E-B0C3-7E2B445E4717}" type="sibTrans" cxnId="{C42207E1-12EA-0C42-841F-5BC4F5E26238}">
      <dgm:prSet/>
      <dgm:spPr/>
      <dgm:t>
        <a:bodyPr/>
        <a:lstStyle/>
        <a:p>
          <a:endParaRPr lang="es-ES">
            <a:latin typeface="Montserrat" panose="00000500000000000000" pitchFamily="50" charset="0"/>
          </a:endParaRPr>
        </a:p>
      </dgm:t>
    </dgm:pt>
    <dgm:pt modelId="{9CF72831-2BEB-C549-870D-2E490A3898B0}">
      <dgm:prSet custT="1"/>
      <dgm:spPr/>
      <dgm:t>
        <a:bodyPr/>
        <a:lstStyle/>
        <a:p>
          <a:r>
            <a:rPr lang="es-CO" sz="1400" dirty="0">
              <a:latin typeface="Montserrat" panose="00000500000000000000" pitchFamily="50" charset="0"/>
            </a:rPr>
            <a:t>Se inician y desarrollan las respuestas a antígenos extraños.</a:t>
          </a:r>
        </a:p>
      </dgm:t>
    </dgm:pt>
    <dgm:pt modelId="{58AE92FD-4B1E-A94B-925F-64CAB1EB30B0}" type="parTrans" cxnId="{7C65720E-4950-264A-835C-78CE24E7506C}">
      <dgm:prSet/>
      <dgm:spPr/>
      <dgm:t>
        <a:bodyPr/>
        <a:lstStyle/>
        <a:p>
          <a:endParaRPr lang="es-ES">
            <a:latin typeface="Montserrat" panose="00000500000000000000" pitchFamily="50" charset="0"/>
          </a:endParaRPr>
        </a:p>
      </dgm:t>
    </dgm:pt>
    <dgm:pt modelId="{5BACAD51-9718-134A-84E1-3EABA698BA8C}" type="sibTrans" cxnId="{7C65720E-4950-264A-835C-78CE24E7506C}">
      <dgm:prSet/>
      <dgm:spPr/>
      <dgm:t>
        <a:bodyPr/>
        <a:lstStyle/>
        <a:p>
          <a:endParaRPr lang="es-ES">
            <a:latin typeface="Montserrat" panose="00000500000000000000" pitchFamily="50" charset="0"/>
          </a:endParaRPr>
        </a:p>
      </dgm:t>
    </dgm:pt>
    <dgm:pt modelId="{3EF0AA93-95F7-F24F-9AD4-DA73660A6195}">
      <dgm:prSet custT="1"/>
      <dgm:spPr/>
      <dgm:t>
        <a:bodyPr/>
        <a:lstStyle/>
        <a:p>
          <a:r>
            <a:rPr lang="es-CO" sz="1400" dirty="0">
              <a:latin typeface="Montserrat" panose="00000500000000000000" pitchFamily="50" charset="0"/>
            </a:rPr>
            <a:t>Los ganglios linfáticos, el bazo, el sistema inmunológico cutáneo y el sistema inmunitario de las mucosas.</a:t>
          </a:r>
        </a:p>
      </dgm:t>
    </dgm:pt>
    <dgm:pt modelId="{582235A8-4D68-5349-A2A4-77511C04B7D4}" type="parTrans" cxnId="{3DACB7AC-F951-EF4E-A9BE-B3381BC46961}">
      <dgm:prSet/>
      <dgm:spPr/>
      <dgm:t>
        <a:bodyPr/>
        <a:lstStyle/>
        <a:p>
          <a:endParaRPr lang="es-ES">
            <a:latin typeface="Montserrat" panose="00000500000000000000" pitchFamily="50" charset="0"/>
          </a:endParaRPr>
        </a:p>
      </dgm:t>
    </dgm:pt>
    <dgm:pt modelId="{58820D82-50F6-8246-839F-00C04F15E9FF}" type="sibTrans" cxnId="{3DACB7AC-F951-EF4E-A9BE-B3381BC46961}">
      <dgm:prSet/>
      <dgm:spPr/>
      <dgm:t>
        <a:bodyPr/>
        <a:lstStyle/>
        <a:p>
          <a:endParaRPr lang="es-ES">
            <a:latin typeface="Montserrat" panose="00000500000000000000" pitchFamily="50" charset="0"/>
          </a:endParaRPr>
        </a:p>
      </dgm:t>
    </dgm:pt>
    <dgm:pt modelId="{D0F4C6D1-936F-6B49-A7F8-DA9A8F38725D}">
      <dgm:prSet custT="1"/>
      <dgm:spPr/>
      <dgm:t>
        <a:bodyPr/>
        <a:lstStyle/>
        <a:p>
          <a:r>
            <a:rPr lang="es-CO" sz="1400" dirty="0">
              <a:latin typeface="Montserrat" panose="00000500000000000000" pitchFamily="50" charset="0"/>
            </a:rPr>
            <a:t>Los linfocitos expresan por primera vez receptores de antígenos y alcanzan la madurez fenotípica y funcional.</a:t>
          </a:r>
        </a:p>
      </dgm:t>
    </dgm:pt>
    <dgm:pt modelId="{D7F2AE43-7FD7-704F-A708-CE5489FB5EA7}" type="sibTrans" cxnId="{200F20BF-5AF8-4E4B-8BF7-C70A77DAE8F2}">
      <dgm:prSet/>
      <dgm:spPr/>
      <dgm:t>
        <a:bodyPr/>
        <a:lstStyle/>
        <a:p>
          <a:endParaRPr lang="es-ES">
            <a:latin typeface="Montserrat" panose="00000500000000000000" pitchFamily="50" charset="0"/>
          </a:endParaRPr>
        </a:p>
      </dgm:t>
    </dgm:pt>
    <dgm:pt modelId="{2EC92DA6-DFBA-254F-A79C-6F342CD09A69}" type="parTrans" cxnId="{200F20BF-5AF8-4E4B-8BF7-C70A77DAE8F2}">
      <dgm:prSet/>
      <dgm:spPr/>
      <dgm:t>
        <a:bodyPr/>
        <a:lstStyle/>
        <a:p>
          <a:endParaRPr lang="es-ES">
            <a:latin typeface="Montserrat" panose="00000500000000000000" pitchFamily="50" charset="0"/>
          </a:endParaRPr>
        </a:p>
      </dgm:t>
    </dgm:pt>
    <dgm:pt modelId="{0CCA0082-D6EF-D440-9E2B-D243B75250A8}">
      <dgm:prSet custT="1"/>
      <dgm:spPr/>
      <dgm:t>
        <a:bodyPr/>
        <a:lstStyle/>
        <a:p>
          <a:r>
            <a:rPr lang="es-CO" sz="1400" dirty="0">
              <a:latin typeface="Montserrat" panose="00000500000000000000" pitchFamily="50" charset="0"/>
            </a:rPr>
            <a:t>La médula ósea, donde surgen todos los linfocitos, el timo, donde las células T maduran.</a:t>
          </a:r>
        </a:p>
      </dgm:t>
    </dgm:pt>
    <dgm:pt modelId="{23EB7722-BDD0-C74C-BB85-450420821F1F}" type="sibTrans" cxnId="{B7165603-E7F8-904C-BBDA-6D42291E984D}">
      <dgm:prSet/>
      <dgm:spPr/>
      <dgm:t>
        <a:bodyPr/>
        <a:lstStyle/>
        <a:p>
          <a:endParaRPr lang="es-ES">
            <a:latin typeface="Montserrat" panose="00000500000000000000" pitchFamily="50" charset="0"/>
          </a:endParaRPr>
        </a:p>
      </dgm:t>
    </dgm:pt>
    <dgm:pt modelId="{239B307A-0520-4F40-9B3A-8E84A6E83909}" type="parTrans" cxnId="{B7165603-E7F8-904C-BBDA-6D42291E984D}">
      <dgm:prSet/>
      <dgm:spPr/>
      <dgm:t>
        <a:bodyPr/>
        <a:lstStyle/>
        <a:p>
          <a:endParaRPr lang="es-ES">
            <a:latin typeface="Montserrat" panose="00000500000000000000" pitchFamily="50" charset="0"/>
          </a:endParaRPr>
        </a:p>
      </dgm:t>
    </dgm:pt>
    <dgm:pt modelId="{B805E911-D78A-7241-A2A8-1A56D5B08C09}" type="pres">
      <dgm:prSet presAssocID="{9662FF33-8844-E34C-B128-4CE53E665D95}" presName="composite" presStyleCnt="0">
        <dgm:presLayoutVars>
          <dgm:chMax val="1"/>
          <dgm:dir/>
          <dgm:resizeHandles val="exact"/>
        </dgm:presLayoutVars>
      </dgm:prSet>
      <dgm:spPr/>
    </dgm:pt>
    <dgm:pt modelId="{7E3FAC40-AF70-3249-A077-58A926B9FE03}" type="pres">
      <dgm:prSet presAssocID="{9F7B52BE-809C-0349-AB70-36A098E64B83}" presName="roof" presStyleLbl="dkBgShp" presStyleIdx="0" presStyleCnt="2" custLinFactNeighborX="134" custLinFactNeighborY="48305"/>
      <dgm:spPr/>
    </dgm:pt>
    <dgm:pt modelId="{CD9EA8BE-F047-C34C-8BF5-185E5E8E2C2A}" type="pres">
      <dgm:prSet presAssocID="{9F7B52BE-809C-0349-AB70-36A098E64B83}" presName="pillars" presStyleCnt="0"/>
      <dgm:spPr/>
    </dgm:pt>
    <dgm:pt modelId="{F881E3EF-8D5E-F745-B2B4-F256C60BD56A}" type="pres">
      <dgm:prSet presAssocID="{9F7B52BE-809C-0349-AB70-36A098E64B83}" presName="pillar1" presStyleLbl="node1" presStyleIdx="0" presStyleCnt="2">
        <dgm:presLayoutVars>
          <dgm:bulletEnabled val="1"/>
        </dgm:presLayoutVars>
      </dgm:prSet>
      <dgm:spPr/>
    </dgm:pt>
    <dgm:pt modelId="{5D0C3E20-CA7E-D84D-85C1-C5769E240C46}" type="pres">
      <dgm:prSet presAssocID="{9D0E8723-CEB9-574F-B935-44F0B3214F3D}" presName="pillarX" presStyleLbl="node1" presStyleIdx="1" presStyleCnt="2">
        <dgm:presLayoutVars>
          <dgm:bulletEnabled val="1"/>
        </dgm:presLayoutVars>
      </dgm:prSet>
      <dgm:spPr/>
    </dgm:pt>
    <dgm:pt modelId="{A8EEBE78-10D3-6844-9731-4572B78BDB8F}" type="pres">
      <dgm:prSet presAssocID="{9F7B52BE-809C-0349-AB70-36A098E64B83}" presName="base" presStyleLbl="dkBgShp" presStyleIdx="1" presStyleCnt="2" custScaleY="17723"/>
      <dgm:spPr/>
    </dgm:pt>
  </dgm:ptLst>
  <dgm:cxnLst>
    <dgm:cxn modelId="{B7165603-E7F8-904C-BBDA-6D42291E984D}" srcId="{9FE17239-E36A-264C-8FDC-CE1407C21637}" destId="{0CCA0082-D6EF-D440-9E2B-D243B75250A8}" srcOrd="1" destOrd="0" parTransId="{239B307A-0520-4F40-9B3A-8E84A6E83909}" sibTransId="{23EB7722-BDD0-C74C-BB85-450420821F1F}"/>
    <dgm:cxn modelId="{7C65720E-4950-264A-835C-78CE24E7506C}" srcId="{9D0E8723-CEB9-574F-B935-44F0B3214F3D}" destId="{9CF72831-2BEB-C549-870D-2E490A3898B0}" srcOrd="0" destOrd="0" parTransId="{58AE92FD-4B1E-A94B-925F-64CAB1EB30B0}" sibTransId="{5BACAD51-9718-134A-84E1-3EABA698BA8C}"/>
    <dgm:cxn modelId="{5E15920E-2690-7344-9852-0096CB4578C3}" type="presOf" srcId="{3EF0AA93-95F7-F24F-9AD4-DA73660A6195}" destId="{5D0C3E20-CA7E-D84D-85C1-C5769E240C46}" srcOrd="0" destOrd="2" presId="urn:microsoft.com/office/officeart/2005/8/layout/hList3"/>
    <dgm:cxn modelId="{187DF710-2A0F-0B4F-9BFC-E6200EE663A6}" type="presOf" srcId="{9F7B52BE-809C-0349-AB70-36A098E64B83}" destId="{7E3FAC40-AF70-3249-A077-58A926B9FE03}" srcOrd="0" destOrd="0" presId="urn:microsoft.com/office/officeart/2005/8/layout/hList3"/>
    <dgm:cxn modelId="{6B6DF32B-8CFE-064F-B955-35D133E1BCAA}" type="presOf" srcId="{9FE17239-E36A-264C-8FDC-CE1407C21637}" destId="{F881E3EF-8D5E-F745-B2B4-F256C60BD56A}" srcOrd="0" destOrd="0" presId="urn:microsoft.com/office/officeart/2005/8/layout/hList3"/>
    <dgm:cxn modelId="{5985F92C-6478-924B-8028-D3D9ED4959B6}" type="presOf" srcId="{9D0E8723-CEB9-574F-B935-44F0B3214F3D}" destId="{5D0C3E20-CA7E-D84D-85C1-C5769E240C46}" srcOrd="0" destOrd="0" presId="urn:microsoft.com/office/officeart/2005/8/layout/hList3"/>
    <dgm:cxn modelId="{960E4056-4221-D84A-9B84-2F473E4F30E4}" type="presOf" srcId="{9662FF33-8844-E34C-B128-4CE53E665D95}" destId="{B805E911-D78A-7241-A2A8-1A56D5B08C09}" srcOrd="0" destOrd="0" presId="urn:microsoft.com/office/officeart/2005/8/layout/hList3"/>
    <dgm:cxn modelId="{3DACB7AC-F951-EF4E-A9BE-B3381BC46961}" srcId="{9D0E8723-CEB9-574F-B935-44F0B3214F3D}" destId="{3EF0AA93-95F7-F24F-9AD4-DA73660A6195}" srcOrd="1" destOrd="0" parTransId="{582235A8-4D68-5349-A2A4-77511C04B7D4}" sibTransId="{58820D82-50F6-8246-839F-00C04F15E9FF}"/>
    <dgm:cxn modelId="{200F20BF-5AF8-4E4B-8BF7-C70A77DAE8F2}" srcId="{9FE17239-E36A-264C-8FDC-CE1407C21637}" destId="{D0F4C6D1-936F-6B49-A7F8-DA9A8F38725D}" srcOrd="0" destOrd="0" parTransId="{2EC92DA6-DFBA-254F-A79C-6F342CD09A69}" sibTransId="{D7F2AE43-7FD7-704F-A708-CE5489FB5EA7}"/>
    <dgm:cxn modelId="{5F7A5FD0-CA7B-7E42-A268-F34746CAE3A5}" type="presOf" srcId="{9CF72831-2BEB-C549-870D-2E490A3898B0}" destId="{5D0C3E20-CA7E-D84D-85C1-C5769E240C46}" srcOrd="0" destOrd="1" presId="urn:microsoft.com/office/officeart/2005/8/layout/hList3"/>
    <dgm:cxn modelId="{C42207E1-12EA-0C42-841F-5BC4F5E26238}" srcId="{9F7B52BE-809C-0349-AB70-36A098E64B83}" destId="{9D0E8723-CEB9-574F-B935-44F0B3214F3D}" srcOrd="1" destOrd="0" parTransId="{812A6DB7-8D7C-A447-A96A-932F6069FD5C}" sibTransId="{7522F4C2-FE43-674E-B0C3-7E2B445E4717}"/>
    <dgm:cxn modelId="{449984E4-8DEC-574A-A422-82666B3A5101}" type="presOf" srcId="{0CCA0082-D6EF-D440-9E2B-D243B75250A8}" destId="{F881E3EF-8D5E-F745-B2B4-F256C60BD56A}" srcOrd="0" destOrd="2" presId="urn:microsoft.com/office/officeart/2005/8/layout/hList3"/>
    <dgm:cxn modelId="{7B9776E6-50B3-1B4E-9646-07679A96C074}" srcId="{9F7B52BE-809C-0349-AB70-36A098E64B83}" destId="{9FE17239-E36A-264C-8FDC-CE1407C21637}" srcOrd="0" destOrd="0" parTransId="{FB5BC573-DC71-1D42-BF51-72D9BF31E134}" sibTransId="{5D2BC3D2-1386-5E49-BB4B-A0DB9D4D8A03}"/>
    <dgm:cxn modelId="{6AE6D8ED-F927-D043-8855-71970A1A2A19}" srcId="{9662FF33-8844-E34C-B128-4CE53E665D95}" destId="{9F7B52BE-809C-0349-AB70-36A098E64B83}" srcOrd="0" destOrd="0" parTransId="{7FB3D408-DEE7-D740-9BB6-A6C288E431D0}" sibTransId="{37334BEE-FA09-804C-B206-04A711D73EF4}"/>
    <dgm:cxn modelId="{A08C2BFF-A143-B147-A739-323EB06624D5}" type="presOf" srcId="{D0F4C6D1-936F-6B49-A7F8-DA9A8F38725D}" destId="{F881E3EF-8D5E-F745-B2B4-F256C60BD56A}" srcOrd="0" destOrd="1" presId="urn:microsoft.com/office/officeart/2005/8/layout/hList3"/>
    <dgm:cxn modelId="{59AA4CF6-CE23-2F48-B34F-2BD9865A3211}" type="presParOf" srcId="{B805E911-D78A-7241-A2A8-1A56D5B08C09}" destId="{7E3FAC40-AF70-3249-A077-58A926B9FE03}" srcOrd="0" destOrd="0" presId="urn:microsoft.com/office/officeart/2005/8/layout/hList3"/>
    <dgm:cxn modelId="{94C0E737-380B-C24A-B708-5B5D435B6E3A}" type="presParOf" srcId="{B805E911-D78A-7241-A2A8-1A56D5B08C09}" destId="{CD9EA8BE-F047-C34C-8BF5-185E5E8E2C2A}" srcOrd="1" destOrd="0" presId="urn:microsoft.com/office/officeart/2005/8/layout/hList3"/>
    <dgm:cxn modelId="{9F15752E-3B07-2F46-81CE-22DE9C8DDB60}" type="presParOf" srcId="{CD9EA8BE-F047-C34C-8BF5-185E5E8E2C2A}" destId="{F881E3EF-8D5E-F745-B2B4-F256C60BD56A}" srcOrd="0" destOrd="0" presId="urn:microsoft.com/office/officeart/2005/8/layout/hList3"/>
    <dgm:cxn modelId="{6F35812C-6230-4446-A452-427FA1A87A21}" type="presParOf" srcId="{CD9EA8BE-F047-C34C-8BF5-185E5E8E2C2A}" destId="{5D0C3E20-CA7E-D84D-85C1-C5769E240C46}" srcOrd="1" destOrd="0" presId="urn:microsoft.com/office/officeart/2005/8/layout/hList3"/>
    <dgm:cxn modelId="{5CC62395-06BD-7E4E-99C7-E97C9E8F0F0E}" type="presParOf" srcId="{B805E911-D78A-7241-A2A8-1A56D5B08C09}" destId="{A8EEBE78-10D3-6844-9731-4572B78BDB8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CA435-2CB1-1D42-9480-7F12F806B671}">
      <dsp:nvSpPr>
        <dsp:cNvPr id="0" name=""/>
        <dsp:cNvSpPr/>
      </dsp:nvSpPr>
      <dsp:spPr>
        <a:xfrm>
          <a:off x="570" y="214916"/>
          <a:ext cx="2074895" cy="103744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bg1"/>
              </a:solidFill>
              <a:latin typeface="Montserrat" panose="00000500000000000000" pitchFamily="50" charset="0"/>
            </a:rPr>
            <a:t>linfocitos </a:t>
          </a:r>
          <a:r>
            <a:rPr lang="es-CO" sz="1400" kern="1200" dirty="0" err="1">
              <a:solidFill>
                <a:schemeClr val="bg1"/>
              </a:solidFill>
              <a:latin typeface="Montserrat" panose="00000500000000000000" pitchFamily="50" charset="0"/>
            </a:rPr>
            <a:t>naive</a:t>
          </a:r>
          <a:endParaRPr lang="es-ES" sz="1400" kern="1200" dirty="0">
            <a:solidFill>
              <a:schemeClr val="bg1"/>
            </a:solidFill>
            <a:latin typeface="Montserrat" panose="00000500000000000000" pitchFamily="50" charset="0"/>
          </a:endParaRPr>
        </a:p>
      </dsp:txBody>
      <dsp:txXfrm>
        <a:off x="30956" y="245302"/>
        <a:ext cx="2014123" cy="976675"/>
      </dsp:txXfrm>
    </dsp:sp>
    <dsp:sp modelId="{C629CE64-770F-5444-B2E7-A9D7F5F61769}">
      <dsp:nvSpPr>
        <dsp:cNvPr id="0" name=""/>
        <dsp:cNvSpPr/>
      </dsp:nvSpPr>
      <dsp:spPr>
        <a:xfrm>
          <a:off x="208059" y="1252364"/>
          <a:ext cx="207489" cy="778085"/>
        </a:xfrm>
        <a:custGeom>
          <a:avLst/>
          <a:gdLst/>
          <a:ahLst/>
          <a:cxnLst/>
          <a:rect l="0" t="0" r="0" b="0"/>
          <a:pathLst>
            <a:path>
              <a:moveTo>
                <a:pt x="0" y="0"/>
              </a:moveTo>
              <a:lnTo>
                <a:pt x="0" y="778085"/>
              </a:lnTo>
              <a:lnTo>
                <a:pt x="207489" y="77808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4E076A-26ED-454F-8730-3DABFC18B631}">
      <dsp:nvSpPr>
        <dsp:cNvPr id="0" name=""/>
        <dsp:cNvSpPr/>
      </dsp:nvSpPr>
      <dsp:spPr>
        <a:xfrm>
          <a:off x="415549" y="1511726"/>
          <a:ext cx="1659916" cy="103744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0B2F51"/>
              </a:solidFill>
              <a:latin typeface="Montserrat" panose="00000500000000000000" pitchFamily="50" charset="0"/>
            </a:rPr>
            <a:t>Pequeños (8 - 10 µm).</a:t>
          </a:r>
          <a:endParaRPr lang="es-ES" sz="1400" kern="1200" dirty="0">
            <a:solidFill>
              <a:srgbClr val="0B2F51"/>
            </a:solidFill>
            <a:latin typeface="Montserrat" panose="00000500000000000000" pitchFamily="50" charset="0"/>
          </a:endParaRPr>
        </a:p>
      </dsp:txBody>
      <dsp:txXfrm>
        <a:off x="445935" y="1542112"/>
        <a:ext cx="1599144" cy="976675"/>
      </dsp:txXfrm>
    </dsp:sp>
    <dsp:sp modelId="{94766481-E24F-E44F-9EB2-D7D6A03CDB77}">
      <dsp:nvSpPr>
        <dsp:cNvPr id="0" name=""/>
        <dsp:cNvSpPr/>
      </dsp:nvSpPr>
      <dsp:spPr>
        <a:xfrm>
          <a:off x="208059" y="1252364"/>
          <a:ext cx="207489" cy="2074895"/>
        </a:xfrm>
        <a:custGeom>
          <a:avLst/>
          <a:gdLst/>
          <a:ahLst/>
          <a:cxnLst/>
          <a:rect l="0" t="0" r="0" b="0"/>
          <a:pathLst>
            <a:path>
              <a:moveTo>
                <a:pt x="0" y="0"/>
              </a:moveTo>
              <a:lnTo>
                <a:pt x="0" y="2074895"/>
              </a:lnTo>
              <a:lnTo>
                <a:pt x="207489" y="207489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E66349-D33A-FD4A-B5CC-3E9AA22C2266}">
      <dsp:nvSpPr>
        <dsp:cNvPr id="0" name=""/>
        <dsp:cNvSpPr/>
      </dsp:nvSpPr>
      <dsp:spPr>
        <a:xfrm>
          <a:off x="415549" y="2808535"/>
          <a:ext cx="1659916" cy="103744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0B2F51"/>
              </a:solidFill>
              <a:latin typeface="Montserrat" panose="00000500000000000000" pitchFamily="50" charset="0"/>
            </a:rPr>
            <a:t>Núcleo grande heterocromatina densa.</a:t>
          </a:r>
          <a:endParaRPr lang="es-ES" sz="1400" kern="1200" dirty="0">
            <a:solidFill>
              <a:srgbClr val="0B2F51"/>
            </a:solidFill>
            <a:latin typeface="Montserrat" panose="00000500000000000000" pitchFamily="50" charset="0"/>
          </a:endParaRPr>
        </a:p>
      </dsp:txBody>
      <dsp:txXfrm>
        <a:off x="445935" y="2838921"/>
        <a:ext cx="1599144" cy="976675"/>
      </dsp:txXfrm>
    </dsp:sp>
    <dsp:sp modelId="{BDF211F8-A45F-7F4F-BDD9-98460DCFF7F5}">
      <dsp:nvSpPr>
        <dsp:cNvPr id="0" name=""/>
        <dsp:cNvSpPr/>
      </dsp:nvSpPr>
      <dsp:spPr>
        <a:xfrm>
          <a:off x="208059" y="1252364"/>
          <a:ext cx="207489" cy="3371704"/>
        </a:xfrm>
        <a:custGeom>
          <a:avLst/>
          <a:gdLst/>
          <a:ahLst/>
          <a:cxnLst/>
          <a:rect l="0" t="0" r="0" b="0"/>
          <a:pathLst>
            <a:path>
              <a:moveTo>
                <a:pt x="0" y="0"/>
              </a:moveTo>
              <a:lnTo>
                <a:pt x="0" y="3371704"/>
              </a:lnTo>
              <a:lnTo>
                <a:pt x="207489" y="33717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5CB4FE-7CAB-FD4C-AAB4-BA4AABCDCD67}">
      <dsp:nvSpPr>
        <dsp:cNvPr id="0" name=""/>
        <dsp:cNvSpPr/>
      </dsp:nvSpPr>
      <dsp:spPr>
        <a:xfrm>
          <a:off x="415549" y="4105344"/>
          <a:ext cx="1756373" cy="103744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0B2F51"/>
              </a:solidFill>
              <a:latin typeface="Montserrat" panose="00000500000000000000" pitchFamily="50" charset="0"/>
            </a:rPr>
            <a:t>Citoplasma delgado algunas mitocondrias, lisosomas.</a:t>
          </a:r>
          <a:endParaRPr lang="es-ES" sz="1400" kern="1200" dirty="0">
            <a:solidFill>
              <a:srgbClr val="0B2F51"/>
            </a:solidFill>
            <a:latin typeface="Montserrat" panose="00000500000000000000" pitchFamily="50" charset="0"/>
          </a:endParaRPr>
        </a:p>
      </dsp:txBody>
      <dsp:txXfrm>
        <a:off x="445935" y="4135730"/>
        <a:ext cx="1695601" cy="976675"/>
      </dsp:txXfrm>
    </dsp:sp>
    <dsp:sp modelId="{6931E3AF-AF8B-204B-88EC-A5585545E6B6}">
      <dsp:nvSpPr>
        <dsp:cNvPr id="0" name=""/>
        <dsp:cNvSpPr/>
      </dsp:nvSpPr>
      <dsp:spPr>
        <a:xfrm>
          <a:off x="2594188" y="214916"/>
          <a:ext cx="2074895" cy="1037447"/>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1"/>
              </a:solidFill>
              <a:latin typeface="Montserrat" panose="00000500000000000000" pitchFamily="50" charset="0"/>
            </a:rPr>
            <a:t>Linfocitos activados</a:t>
          </a:r>
        </a:p>
      </dsp:txBody>
      <dsp:txXfrm>
        <a:off x="2624574" y="245302"/>
        <a:ext cx="2014123" cy="976675"/>
      </dsp:txXfrm>
    </dsp:sp>
    <dsp:sp modelId="{526522BD-B896-A34F-BF23-8055B8C7C149}">
      <dsp:nvSpPr>
        <dsp:cNvPr id="0" name=""/>
        <dsp:cNvSpPr/>
      </dsp:nvSpPr>
      <dsp:spPr>
        <a:xfrm>
          <a:off x="2801678" y="1252364"/>
          <a:ext cx="207489" cy="778085"/>
        </a:xfrm>
        <a:custGeom>
          <a:avLst/>
          <a:gdLst/>
          <a:ahLst/>
          <a:cxnLst/>
          <a:rect l="0" t="0" r="0" b="0"/>
          <a:pathLst>
            <a:path>
              <a:moveTo>
                <a:pt x="0" y="0"/>
              </a:moveTo>
              <a:lnTo>
                <a:pt x="0" y="778085"/>
              </a:lnTo>
              <a:lnTo>
                <a:pt x="207489" y="77808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FC29C3-333F-044B-A96D-EF6BA0517FAC}">
      <dsp:nvSpPr>
        <dsp:cNvPr id="0" name=""/>
        <dsp:cNvSpPr/>
      </dsp:nvSpPr>
      <dsp:spPr>
        <a:xfrm>
          <a:off x="3009167" y="1511726"/>
          <a:ext cx="1659916" cy="103744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0B2F51"/>
              </a:solidFill>
              <a:latin typeface="Montserrat" panose="00000500000000000000" pitchFamily="50" charset="0"/>
            </a:rPr>
            <a:t>Más grandes (10 - 12 µm).</a:t>
          </a:r>
          <a:endParaRPr lang="es-ES" sz="1400" kern="1200" dirty="0">
            <a:solidFill>
              <a:srgbClr val="0B2F51"/>
            </a:solidFill>
            <a:latin typeface="Montserrat" panose="00000500000000000000" pitchFamily="50" charset="0"/>
          </a:endParaRPr>
        </a:p>
      </dsp:txBody>
      <dsp:txXfrm>
        <a:off x="3039553" y="1542112"/>
        <a:ext cx="1599144" cy="976675"/>
      </dsp:txXfrm>
    </dsp:sp>
    <dsp:sp modelId="{0829F268-3B36-4440-9C45-DBB69F98D0AE}">
      <dsp:nvSpPr>
        <dsp:cNvPr id="0" name=""/>
        <dsp:cNvSpPr/>
      </dsp:nvSpPr>
      <dsp:spPr>
        <a:xfrm>
          <a:off x="2801678" y="1252364"/>
          <a:ext cx="207489" cy="2074895"/>
        </a:xfrm>
        <a:custGeom>
          <a:avLst/>
          <a:gdLst/>
          <a:ahLst/>
          <a:cxnLst/>
          <a:rect l="0" t="0" r="0" b="0"/>
          <a:pathLst>
            <a:path>
              <a:moveTo>
                <a:pt x="0" y="0"/>
              </a:moveTo>
              <a:lnTo>
                <a:pt x="0" y="2074895"/>
              </a:lnTo>
              <a:lnTo>
                <a:pt x="207489" y="207489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D8C877-85BF-7447-B221-9CC2C3D8BB24}">
      <dsp:nvSpPr>
        <dsp:cNvPr id="0" name=""/>
        <dsp:cNvSpPr/>
      </dsp:nvSpPr>
      <dsp:spPr>
        <a:xfrm>
          <a:off x="3009167" y="2808535"/>
          <a:ext cx="1659916" cy="103744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0B2F51"/>
              </a:solidFill>
              <a:latin typeface="Montserrat" panose="00000500000000000000" pitchFamily="50" charset="0"/>
            </a:rPr>
            <a:t>heterocromatina menos densa.</a:t>
          </a:r>
        </a:p>
      </dsp:txBody>
      <dsp:txXfrm>
        <a:off x="3039553" y="2838921"/>
        <a:ext cx="1599144" cy="976675"/>
      </dsp:txXfrm>
    </dsp:sp>
    <dsp:sp modelId="{1C88F4AD-BA85-4549-B0B4-A9E1B0C6A977}">
      <dsp:nvSpPr>
        <dsp:cNvPr id="0" name=""/>
        <dsp:cNvSpPr/>
      </dsp:nvSpPr>
      <dsp:spPr>
        <a:xfrm>
          <a:off x="2801678" y="1252364"/>
          <a:ext cx="207489" cy="3371704"/>
        </a:xfrm>
        <a:custGeom>
          <a:avLst/>
          <a:gdLst/>
          <a:ahLst/>
          <a:cxnLst/>
          <a:rect l="0" t="0" r="0" b="0"/>
          <a:pathLst>
            <a:path>
              <a:moveTo>
                <a:pt x="0" y="0"/>
              </a:moveTo>
              <a:lnTo>
                <a:pt x="0" y="3371704"/>
              </a:lnTo>
              <a:lnTo>
                <a:pt x="207489" y="33717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F533F1-64E8-374E-941D-85131C3AA2CC}">
      <dsp:nvSpPr>
        <dsp:cNvPr id="0" name=""/>
        <dsp:cNvSpPr/>
      </dsp:nvSpPr>
      <dsp:spPr>
        <a:xfrm>
          <a:off x="3009167" y="4105344"/>
          <a:ext cx="1659916" cy="103744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0B2F51"/>
              </a:solidFill>
              <a:latin typeface="Montserrat" panose="00000500000000000000" pitchFamily="50" charset="0"/>
            </a:rPr>
            <a:t>Mayor citoplasma, orgánulos y ARN.</a:t>
          </a:r>
          <a:endParaRPr lang="es-ES" sz="1400" kern="1200" dirty="0">
            <a:solidFill>
              <a:srgbClr val="0B2F51"/>
            </a:solidFill>
            <a:latin typeface="Montserrat" panose="00000500000000000000" pitchFamily="50" charset="0"/>
          </a:endParaRPr>
        </a:p>
      </dsp:txBody>
      <dsp:txXfrm>
        <a:off x="3039553" y="4135730"/>
        <a:ext cx="1599144" cy="976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E0EC6-FCEB-B442-8634-22DEF9196038}">
      <dsp:nvSpPr>
        <dsp:cNvPr id="0" name=""/>
        <dsp:cNvSpPr/>
      </dsp:nvSpPr>
      <dsp:spPr>
        <a:xfrm>
          <a:off x="4304" y="3725"/>
          <a:ext cx="2588032" cy="10352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anose="00000500000000000000" pitchFamily="50" charset="0"/>
            </a:rPr>
            <a:t>Síntesis de nuevas proteínas</a:t>
          </a:r>
          <a:endParaRPr lang="es-ES" sz="1200" kern="1200" dirty="0">
            <a:latin typeface="Montserrat" panose="00000500000000000000" pitchFamily="50" charset="0"/>
          </a:endParaRPr>
        </a:p>
      </dsp:txBody>
      <dsp:txXfrm>
        <a:off x="4304" y="3725"/>
        <a:ext cx="2588032" cy="1035213"/>
      </dsp:txXfrm>
    </dsp:sp>
    <dsp:sp modelId="{370C386F-04E7-6447-ABE1-5278DC6871B5}">
      <dsp:nvSpPr>
        <dsp:cNvPr id="0" name=""/>
        <dsp:cNvSpPr/>
      </dsp:nvSpPr>
      <dsp:spPr>
        <a:xfrm>
          <a:off x="4304" y="1038938"/>
          <a:ext cx="2588032" cy="210816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O" sz="1200" kern="1200" dirty="0">
              <a:solidFill>
                <a:srgbClr val="0B2F51"/>
              </a:solidFill>
              <a:latin typeface="Montserrat" panose="00000500000000000000" pitchFamily="50" charset="0"/>
            </a:rPr>
            <a:t>Linfocitos estimulados hacen una división mitótica (expansión clonal). </a:t>
          </a:r>
          <a:endParaRPr lang="es-ES" sz="1200" kern="1200" dirty="0">
            <a:solidFill>
              <a:srgbClr val="0B2F51"/>
            </a:solidFill>
            <a:latin typeface="Montserrat" panose="00000500000000000000" pitchFamily="50" charset="0"/>
          </a:endParaRPr>
        </a:p>
        <a:p>
          <a:pPr marL="114300" lvl="1" indent="-114300" algn="l" defTabSz="533400">
            <a:lnSpc>
              <a:spcPct val="90000"/>
            </a:lnSpc>
            <a:spcBef>
              <a:spcPct val="0"/>
            </a:spcBef>
            <a:spcAft>
              <a:spcPct val="15000"/>
            </a:spcAft>
            <a:buChar char="•"/>
          </a:pPr>
          <a:r>
            <a:rPr lang="es-CO" sz="1200" kern="1200" dirty="0">
              <a:solidFill>
                <a:srgbClr val="0B2F51"/>
              </a:solidFill>
              <a:latin typeface="Montserrat" panose="00000500000000000000" pitchFamily="50" charset="0"/>
            </a:rPr>
            <a:t>Transcribción y a sintésis de proteínas nuevas (citocinas, receptores de citocinas, </a:t>
          </a:r>
          <a:r>
            <a:rPr lang="es-CO" sz="1200" kern="1200" dirty="0" err="1">
              <a:solidFill>
                <a:srgbClr val="0B2F51"/>
              </a:solidFill>
              <a:latin typeface="Montserrat" panose="00000500000000000000" pitchFamily="50" charset="0"/>
            </a:rPr>
            <a:t>etc</a:t>
          </a:r>
          <a:r>
            <a:rPr lang="es-CO" sz="1200" kern="1200" dirty="0">
              <a:solidFill>
                <a:srgbClr val="0B2F51"/>
              </a:solidFill>
              <a:latin typeface="Montserrat" panose="00000500000000000000" pitchFamily="50" charset="0"/>
            </a:rPr>
            <a:t>).</a:t>
          </a:r>
          <a:endParaRPr lang="es-ES" sz="1200" kern="1200" dirty="0">
            <a:solidFill>
              <a:srgbClr val="0B2F51"/>
            </a:solidFill>
            <a:latin typeface="Montserrat" panose="00000500000000000000" pitchFamily="50" charset="0"/>
          </a:endParaRPr>
        </a:p>
      </dsp:txBody>
      <dsp:txXfrm>
        <a:off x="4304" y="1038938"/>
        <a:ext cx="2588032" cy="2108160"/>
      </dsp:txXfrm>
    </dsp:sp>
    <dsp:sp modelId="{87618CE5-03CD-ED4B-81E2-08E15E19E01A}">
      <dsp:nvSpPr>
        <dsp:cNvPr id="0" name=""/>
        <dsp:cNvSpPr/>
      </dsp:nvSpPr>
      <dsp:spPr>
        <a:xfrm>
          <a:off x="2954661" y="3725"/>
          <a:ext cx="2588032" cy="1035213"/>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anose="00000500000000000000" pitchFamily="50" charset="0"/>
            </a:rPr>
            <a:t>Proliferación celular</a:t>
          </a:r>
          <a:endParaRPr lang="es-ES" sz="1200" kern="1200" dirty="0">
            <a:latin typeface="Montserrat" panose="00000500000000000000" pitchFamily="50" charset="0"/>
          </a:endParaRPr>
        </a:p>
      </dsp:txBody>
      <dsp:txXfrm>
        <a:off x="2954661" y="3725"/>
        <a:ext cx="2588032" cy="1035213"/>
      </dsp:txXfrm>
    </dsp:sp>
    <dsp:sp modelId="{6360B50A-93B0-B840-9B46-80951F6E0EAF}">
      <dsp:nvSpPr>
        <dsp:cNvPr id="0" name=""/>
        <dsp:cNvSpPr/>
      </dsp:nvSpPr>
      <dsp:spPr>
        <a:xfrm>
          <a:off x="2954661" y="1038938"/>
          <a:ext cx="2588032" cy="2108160"/>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O" sz="1200" kern="1200" dirty="0">
              <a:solidFill>
                <a:srgbClr val="0B2F51"/>
              </a:solidFill>
              <a:latin typeface="Montserrat" panose="00000500000000000000" pitchFamily="50" charset="0"/>
            </a:rPr>
            <a:t>Aumento del tamaño. </a:t>
          </a:r>
          <a:endParaRPr lang="es-ES" sz="1200" kern="1200" dirty="0">
            <a:solidFill>
              <a:srgbClr val="0B2F51"/>
            </a:solidFill>
            <a:latin typeface="Montserrat" panose="00000500000000000000" pitchFamily="50" charset="0"/>
          </a:endParaRPr>
        </a:p>
        <a:p>
          <a:pPr marL="114300" lvl="1" indent="-114300" algn="l" defTabSz="533400">
            <a:lnSpc>
              <a:spcPct val="90000"/>
            </a:lnSpc>
            <a:spcBef>
              <a:spcPct val="0"/>
            </a:spcBef>
            <a:spcAft>
              <a:spcPct val="15000"/>
            </a:spcAft>
            <a:buChar char="•"/>
          </a:pPr>
          <a:r>
            <a:rPr lang="es-CO" sz="1200" kern="1200" dirty="0">
              <a:solidFill>
                <a:srgbClr val="0B2F51"/>
              </a:solidFill>
              <a:latin typeface="Montserrat" panose="00000500000000000000" pitchFamily="50" charset="0"/>
            </a:rPr>
            <a:t>Infecciones virales agudas, células T puede aumentar 50.000 veces.</a:t>
          </a:r>
          <a:endParaRPr lang="es-ES" sz="1200" kern="1200" dirty="0">
            <a:solidFill>
              <a:srgbClr val="0B2F51"/>
            </a:solidFill>
            <a:latin typeface="Montserrat" panose="00000500000000000000" pitchFamily="50" charset="0"/>
          </a:endParaRPr>
        </a:p>
      </dsp:txBody>
      <dsp:txXfrm>
        <a:off x="2954661" y="1038938"/>
        <a:ext cx="2588032" cy="2108160"/>
      </dsp:txXfrm>
    </dsp:sp>
    <dsp:sp modelId="{DEB11D71-80B8-CA4E-A496-0C6E946A5AFF}">
      <dsp:nvSpPr>
        <dsp:cNvPr id="0" name=""/>
        <dsp:cNvSpPr/>
      </dsp:nvSpPr>
      <dsp:spPr>
        <a:xfrm>
          <a:off x="5905018" y="3725"/>
          <a:ext cx="2588032" cy="1035213"/>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anose="00000500000000000000" pitchFamily="50" charset="0"/>
            </a:rPr>
            <a:t>Diferenciación en células efectoras</a:t>
          </a:r>
          <a:endParaRPr lang="es-ES" sz="1200" kern="1200" dirty="0">
            <a:latin typeface="Montserrat" panose="00000500000000000000" pitchFamily="50" charset="0"/>
          </a:endParaRPr>
        </a:p>
      </dsp:txBody>
      <dsp:txXfrm>
        <a:off x="5905018" y="3725"/>
        <a:ext cx="2588032" cy="1035213"/>
      </dsp:txXfrm>
    </dsp:sp>
    <dsp:sp modelId="{7E04A46C-ADDA-7145-B282-81DFF12D94F6}">
      <dsp:nvSpPr>
        <dsp:cNvPr id="0" name=""/>
        <dsp:cNvSpPr/>
      </dsp:nvSpPr>
      <dsp:spPr>
        <a:xfrm>
          <a:off x="5905018" y="1038938"/>
          <a:ext cx="2588032" cy="2108160"/>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O" sz="1200" kern="1200" dirty="0">
              <a:solidFill>
                <a:srgbClr val="0B2F51"/>
              </a:solidFill>
              <a:latin typeface="Montserrat" panose="00000500000000000000" pitchFamily="50" charset="0"/>
            </a:rPr>
            <a:t>Las CD4+ expresan proteínas secretan citocinas.</a:t>
          </a:r>
          <a:endParaRPr lang="es-ES" sz="1200" kern="1200" dirty="0">
            <a:solidFill>
              <a:srgbClr val="0B2F51"/>
            </a:solidFill>
            <a:latin typeface="Montserrat" panose="00000500000000000000" pitchFamily="50" charset="0"/>
          </a:endParaRPr>
        </a:p>
        <a:p>
          <a:pPr marL="114300" lvl="1" indent="-114300" algn="l" defTabSz="533400">
            <a:lnSpc>
              <a:spcPct val="90000"/>
            </a:lnSpc>
            <a:spcBef>
              <a:spcPct val="0"/>
            </a:spcBef>
            <a:spcAft>
              <a:spcPct val="15000"/>
            </a:spcAft>
            <a:buChar char="•"/>
          </a:pPr>
          <a:r>
            <a:rPr lang="es-CO" sz="1200" kern="1200" dirty="0">
              <a:solidFill>
                <a:srgbClr val="0B2F51"/>
              </a:solidFill>
              <a:latin typeface="Montserrat" panose="00000500000000000000" pitchFamily="50" charset="0"/>
            </a:rPr>
            <a:t>Las CD8+ desarrollan gránulos.</a:t>
          </a:r>
          <a:endParaRPr lang="es-ES" sz="1200" kern="1200" dirty="0">
            <a:solidFill>
              <a:srgbClr val="0B2F51"/>
            </a:solidFill>
            <a:latin typeface="Montserrat" panose="00000500000000000000" pitchFamily="50" charset="0"/>
          </a:endParaRPr>
        </a:p>
        <a:p>
          <a:pPr marL="114300" lvl="1" indent="-114300" algn="l" defTabSz="533400">
            <a:lnSpc>
              <a:spcPct val="90000"/>
            </a:lnSpc>
            <a:spcBef>
              <a:spcPct val="0"/>
            </a:spcBef>
            <a:spcAft>
              <a:spcPct val="15000"/>
            </a:spcAft>
            <a:buChar char="•"/>
          </a:pPr>
          <a:r>
            <a:rPr lang="es-CO" sz="1200" kern="1200" dirty="0">
              <a:solidFill>
                <a:srgbClr val="0B2F51"/>
              </a:solidFill>
              <a:latin typeface="Montserrat" panose="00000500000000000000" pitchFamily="50" charset="0"/>
            </a:rPr>
            <a:t>Los LB sintetizan y secretan anticuerpos (células plasmáticas). </a:t>
          </a:r>
          <a:endParaRPr lang="es-ES" sz="1200" kern="1200" dirty="0">
            <a:solidFill>
              <a:srgbClr val="0B2F51"/>
            </a:solidFill>
            <a:latin typeface="Montserrat" panose="00000500000000000000" pitchFamily="50" charset="0"/>
          </a:endParaRPr>
        </a:p>
      </dsp:txBody>
      <dsp:txXfrm>
        <a:off x="5905018" y="1038938"/>
        <a:ext cx="2588032" cy="2108160"/>
      </dsp:txXfrm>
    </dsp:sp>
    <dsp:sp modelId="{90F9862D-E183-8046-B70B-8555B8A3BBF7}">
      <dsp:nvSpPr>
        <dsp:cNvPr id="0" name=""/>
        <dsp:cNvSpPr/>
      </dsp:nvSpPr>
      <dsp:spPr>
        <a:xfrm>
          <a:off x="8855375" y="3725"/>
          <a:ext cx="2588032" cy="103521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anose="00000500000000000000" pitchFamily="50" charset="0"/>
            </a:rPr>
            <a:t>Diferenciación en células de memoria</a:t>
          </a:r>
          <a:endParaRPr lang="es-ES" sz="1200" kern="1200" dirty="0">
            <a:latin typeface="Montserrat" panose="00000500000000000000" pitchFamily="50" charset="0"/>
          </a:endParaRPr>
        </a:p>
      </dsp:txBody>
      <dsp:txXfrm>
        <a:off x="8855375" y="3725"/>
        <a:ext cx="2588032" cy="1035213"/>
      </dsp:txXfrm>
    </dsp:sp>
    <dsp:sp modelId="{B63AFB27-FFF5-1D4C-97B5-EC0015155F07}">
      <dsp:nvSpPr>
        <dsp:cNvPr id="0" name=""/>
        <dsp:cNvSpPr/>
      </dsp:nvSpPr>
      <dsp:spPr>
        <a:xfrm>
          <a:off x="8855375" y="1038938"/>
          <a:ext cx="2588032" cy="210816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CO" sz="1200" kern="1200" dirty="0">
              <a:solidFill>
                <a:srgbClr val="0B2F51"/>
              </a:solidFill>
              <a:latin typeface="Montserrat" panose="00000500000000000000" pitchFamily="50" charset="0"/>
            </a:rPr>
            <a:t>Una parte se diferencian en células de memoria.</a:t>
          </a:r>
          <a:endParaRPr lang="es-ES" sz="1200" kern="1200" dirty="0">
            <a:solidFill>
              <a:srgbClr val="0B2F51"/>
            </a:solidFill>
            <a:latin typeface="Montserrat" panose="00000500000000000000" pitchFamily="50" charset="0"/>
          </a:endParaRPr>
        </a:p>
        <a:p>
          <a:pPr marL="114300" lvl="1" indent="-114300" algn="l" defTabSz="533400">
            <a:lnSpc>
              <a:spcPct val="90000"/>
            </a:lnSpc>
            <a:spcBef>
              <a:spcPct val="0"/>
            </a:spcBef>
            <a:spcAft>
              <a:spcPct val="15000"/>
            </a:spcAft>
            <a:buChar char="•"/>
          </a:pPr>
          <a:r>
            <a:rPr lang="es-CO" sz="1200" kern="1200" dirty="0">
              <a:solidFill>
                <a:srgbClr val="0B2F51"/>
              </a:solidFill>
              <a:latin typeface="Montserrat" panose="00000500000000000000" pitchFamily="50" charset="0"/>
            </a:rPr>
            <a:t>Respuestas rápidas a exposiciones posteriores.</a:t>
          </a:r>
          <a:endParaRPr lang="es-ES" sz="1200" kern="1200" dirty="0">
            <a:solidFill>
              <a:srgbClr val="0B2F51"/>
            </a:solidFill>
            <a:latin typeface="Montserrat" panose="00000500000000000000" pitchFamily="50" charset="0"/>
          </a:endParaRPr>
        </a:p>
        <a:p>
          <a:pPr marL="114300" lvl="1" indent="-114300" algn="l" defTabSz="533400">
            <a:lnSpc>
              <a:spcPct val="90000"/>
            </a:lnSpc>
            <a:spcBef>
              <a:spcPct val="0"/>
            </a:spcBef>
            <a:spcAft>
              <a:spcPct val="15000"/>
            </a:spcAft>
            <a:buChar char="•"/>
          </a:pPr>
          <a:r>
            <a:rPr lang="es-CO" sz="1200" kern="1200" dirty="0">
              <a:solidFill>
                <a:srgbClr val="0B2F51"/>
              </a:solidFill>
              <a:latin typeface="Montserrat" panose="00000500000000000000" pitchFamily="50" charset="0"/>
            </a:rPr>
            <a:t>Pueden sobrevivir en un estado funcionalmente inactivo por muchos años.</a:t>
          </a:r>
          <a:endParaRPr lang="es-ES" sz="1200" kern="1200" dirty="0">
            <a:solidFill>
              <a:srgbClr val="0B2F51"/>
            </a:solidFill>
            <a:latin typeface="Montserrat" panose="00000500000000000000" pitchFamily="50" charset="0"/>
          </a:endParaRPr>
        </a:p>
      </dsp:txBody>
      <dsp:txXfrm>
        <a:off x="8855375" y="1038938"/>
        <a:ext cx="2588032" cy="210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FAC40-AF70-3249-A077-58A926B9FE03}">
      <dsp:nvSpPr>
        <dsp:cNvPr id="0" name=""/>
        <dsp:cNvSpPr/>
      </dsp:nvSpPr>
      <dsp:spPr>
        <a:xfrm>
          <a:off x="0" y="587126"/>
          <a:ext cx="6252518" cy="1105606"/>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s-CO" sz="2800" kern="1200" dirty="0">
              <a:latin typeface="Montserrat" panose="00000500000000000000" pitchFamily="50" charset="0"/>
            </a:rPr>
            <a:t>Los tejidos linfoides se clasifican: </a:t>
          </a:r>
          <a:endParaRPr lang="es-ES" sz="2800" kern="1200" dirty="0">
            <a:latin typeface="Montserrat" panose="00000500000000000000" pitchFamily="50" charset="0"/>
          </a:endParaRPr>
        </a:p>
      </dsp:txBody>
      <dsp:txXfrm>
        <a:off x="0" y="587126"/>
        <a:ext cx="6252518" cy="1105606"/>
      </dsp:txXfrm>
    </dsp:sp>
    <dsp:sp modelId="{F881E3EF-8D5E-F745-B2B4-F256C60BD56A}">
      <dsp:nvSpPr>
        <dsp:cNvPr id="0" name=""/>
        <dsp:cNvSpPr/>
      </dsp:nvSpPr>
      <dsp:spPr>
        <a:xfrm>
          <a:off x="0" y="1158669"/>
          <a:ext cx="3126259" cy="2321773"/>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dirty="0">
              <a:latin typeface="Montserrat" panose="00000500000000000000" pitchFamily="50" charset="0"/>
            </a:rPr>
            <a:t>Órganos generativos u órganos linfoides primarios: </a:t>
          </a:r>
          <a:endParaRPr lang="es-ES" sz="1400" kern="1200" dirty="0">
            <a:latin typeface="Montserrat" panose="00000500000000000000" pitchFamily="50" charset="0"/>
          </a:endParaRPr>
        </a:p>
        <a:p>
          <a:pPr marL="114300" lvl="1" indent="-114300" algn="l" defTabSz="622300">
            <a:lnSpc>
              <a:spcPct val="90000"/>
            </a:lnSpc>
            <a:spcBef>
              <a:spcPct val="0"/>
            </a:spcBef>
            <a:spcAft>
              <a:spcPct val="15000"/>
            </a:spcAft>
            <a:buChar char="•"/>
          </a:pPr>
          <a:r>
            <a:rPr lang="es-CO" sz="1400" kern="1200" dirty="0">
              <a:latin typeface="Montserrat" panose="00000500000000000000" pitchFamily="50" charset="0"/>
            </a:rPr>
            <a:t>Los linfocitos expresan por primera vez receptores de antígenos y alcanzan la madurez fenotípica y funcional.</a:t>
          </a:r>
        </a:p>
        <a:p>
          <a:pPr marL="114300" lvl="1" indent="-114300" algn="l" defTabSz="622300">
            <a:lnSpc>
              <a:spcPct val="90000"/>
            </a:lnSpc>
            <a:spcBef>
              <a:spcPct val="0"/>
            </a:spcBef>
            <a:spcAft>
              <a:spcPct val="15000"/>
            </a:spcAft>
            <a:buChar char="•"/>
          </a:pPr>
          <a:r>
            <a:rPr lang="es-CO" sz="1400" kern="1200" dirty="0">
              <a:latin typeface="Montserrat" panose="00000500000000000000" pitchFamily="50" charset="0"/>
            </a:rPr>
            <a:t>La médula ósea, donde surgen todos los linfocitos, el timo, donde las células T maduran.</a:t>
          </a:r>
        </a:p>
      </dsp:txBody>
      <dsp:txXfrm>
        <a:off x="0" y="1158669"/>
        <a:ext cx="3126259" cy="2321773"/>
      </dsp:txXfrm>
    </dsp:sp>
    <dsp:sp modelId="{5D0C3E20-CA7E-D84D-85C1-C5769E240C46}">
      <dsp:nvSpPr>
        <dsp:cNvPr id="0" name=""/>
        <dsp:cNvSpPr/>
      </dsp:nvSpPr>
      <dsp:spPr>
        <a:xfrm>
          <a:off x="3126259" y="1158669"/>
          <a:ext cx="3126259" cy="2321773"/>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dirty="0">
              <a:latin typeface="Montserrat" panose="00000500000000000000" pitchFamily="50" charset="0"/>
            </a:rPr>
            <a:t>Órganos periféricos u órganos linfoides secundarios: </a:t>
          </a:r>
          <a:endParaRPr lang="es-ES" sz="1400" kern="1200" dirty="0">
            <a:latin typeface="Montserrat" panose="00000500000000000000" pitchFamily="50" charset="0"/>
          </a:endParaRPr>
        </a:p>
        <a:p>
          <a:pPr marL="114300" lvl="1" indent="-114300" algn="l" defTabSz="622300">
            <a:lnSpc>
              <a:spcPct val="90000"/>
            </a:lnSpc>
            <a:spcBef>
              <a:spcPct val="0"/>
            </a:spcBef>
            <a:spcAft>
              <a:spcPct val="15000"/>
            </a:spcAft>
            <a:buChar char="•"/>
          </a:pPr>
          <a:r>
            <a:rPr lang="es-CO" sz="1400" kern="1200" dirty="0">
              <a:latin typeface="Montserrat" panose="00000500000000000000" pitchFamily="50" charset="0"/>
            </a:rPr>
            <a:t>Se inician y desarrollan las respuestas a antígenos extraños.</a:t>
          </a:r>
        </a:p>
        <a:p>
          <a:pPr marL="114300" lvl="1" indent="-114300" algn="l" defTabSz="622300">
            <a:lnSpc>
              <a:spcPct val="90000"/>
            </a:lnSpc>
            <a:spcBef>
              <a:spcPct val="0"/>
            </a:spcBef>
            <a:spcAft>
              <a:spcPct val="15000"/>
            </a:spcAft>
            <a:buChar char="•"/>
          </a:pPr>
          <a:r>
            <a:rPr lang="es-CO" sz="1400" kern="1200" dirty="0">
              <a:latin typeface="Montserrat" panose="00000500000000000000" pitchFamily="50" charset="0"/>
            </a:rPr>
            <a:t>Los ganglios linfáticos, el bazo, el sistema inmunológico cutáneo y el sistema inmunitario de las mucosas.</a:t>
          </a:r>
        </a:p>
      </dsp:txBody>
      <dsp:txXfrm>
        <a:off x="3126259" y="1158669"/>
        <a:ext cx="3126259" cy="2321773"/>
      </dsp:txXfrm>
    </dsp:sp>
    <dsp:sp modelId="{A8EEBE78-10D3-6844-9731-4572B78BDB8F}">
      <dsp:nvSpPr>
        <dsp:cNvPr id="0" name=""/>
        <dsp:cNvSpPr/>
      </dsp:nvSpPr>
      <dsp:spPr>
        <a:xfrm>
          <a:off x="0" y="3586570"/>
          <a:ext cx="6252518" cy="45720"/>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F0350-4722-0E4C-A91F-5C98DFDB983C}" type="datetimeFigureOut">
              <a:rPr lang="es-CO" smtClean="0"/>
              <a:t>25/06/2021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3B96E-FE39-964D-816D-AC6B4A3A708A}" type="slidenum">
              <a:rPr lang="es-CO" smtClean="0"/>
              <a:t>‹Nº›</a:t>
            </a:fld>
            <a:endParaRPr lang="es-CO"/>
          </a:p>
        </p:txBody>
      </p:sp>
    </p:spTree>
    <p:extLst>
      <p:ext uri="{BB962C8B-B14F-4D97-AF65-F5344CB8AC3E}">
        <p14:creationId xmlns:p14="http://schemas.microsoft.com/office/powerpoint/2010/main" val="305707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bone marrow occupies the medullary cavities of bones throughout the skeleton. These cells include precursors for HSCs  and endothelial progenitor cells (ESC), which may derive </a:t>
            </a:r>
            <a:r>
              <a:rPr lang="de-DE" sz="1200" b="0" i="0" u="none" strike="noStrike" kern="1200" baseline="0" dirty="0" err="1">
                <a:solidFill>
                  <a:schemeClr val="tx1"/>
                </a:solidFill>
                <a:latin typeface="+mn-lt"/>
                <a:ea typeface="+mn-ea"/>
                <a:cs typeface="+mn-cs"/>
              </a:rPr>
              <a:t>from</a:t>
            </a:r>
            <a:r>
              <a:rPr lang="de-DE" sz="1200" b="0" i="0" u="none" strike="noStrike" kern="1200" baseline="0" dirty="0">
                <a:solidFill>
                  <a:schemeClr val="tx1"/>
                </a:solidFill>
                <a:latin typeface="+mn-lt"/>
                <a:ea typeface="+mn-ea"/>
                <a:cs typeface="+mn-cs"/>
              </a:rPr>
              <a:t> a </a:t>
            </a:r>
            <a:r>
              <a:rPr lang="de-DE" sz="1200" b="0" i="0" u="none" strike="noStrike" kern="1200" baseline="0" dirty="0" err="1">
                <a:solidFill>
                  <a:schemeClr val="tx1"/>
                </a:solidFill>
                <a:latin typeface="+mn-lt"/>
                <a:ea typeface="+mn-ea"/>
                <a:cs typeface="+mn-cs"/>
              </a:rPr>
              <a:t>single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precursor</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Bone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marrow</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contains</a:t>
            </a:r>
            <a:r>
              <a:rPr lang="de-DE" sz="1200" b="0" i="0" u="none" strike="noStrike" kern="1200" baseline="0" dirty="0">
                <a:solidFill>
                  <a:schemeClr val="tx1"/>
                </a:solidFill>
                <a:latin typeface="+mn-lt"/>
                <a:ea typeface="+mn-ea"/>
                <a:cs typeface="+mn-cs"/>
              </a:rPr>
              <a:t> adult </a:t>
            </a:r>
            <a:r>
              <a:rPr lang="en-US" sz="1200" b="0" i="0" u="none" strike="noStrike" kern="1200" baseline="0" dirty="0">
                <a:solidFill>
                  <a:schemeClr val="tx1"/>
                </a:solidFill>
                <a:latin typeface="+mn-lt"/>
                <a:ea typeface="+mn-ea"/>
                <a:cs typeface="+mn-cs"/>
              </a:rPr>
              <a:t>stem cells that can differentiate into adipocytes, chondrocytes, </a:t>
            </a:r>
            <a:r>
              <a:rPr lang="de-DE" sz="1200" b="0" i="0" u="none" strike="noStrike" kern="1200" baseline="0" dirty="0" err="1">
                <a:solidFill>
                  <a:schemeClr val="tx1"/>
                </a:solidFill>
                <a:latin typeface="+mn-lt"/>
                <a:ea typeface="+mn-ea"/>
                <a:cs typeface="+mn-cs"/>
              </a:rPr>
              <a:t>osteocyes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and</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myoblasts</a:t>
            </a:r>
            <a:r>
              <a:rPr lang="de-DE" sz="1200" b="0" i="0" u="none" strike="noStrike" kern="1200" baseline="0" dirty="0">
                <a:solidFill>
                  <a:schemeClr val="tx1"/>
                </a:solidFill>
                <a:latin typeface="+mn-lt"/>
                <a:ea typeface="+mn-ea"/>
                <a:cs typeface="+mn-cs"/>
              </a:rPr>
              <a:t>.</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err="1">
                <a:solidFill>
                  <a:schemeClr val="tx1"/>
                </a:solidFill>
                <a:latin typeface="+mn-lt"/>
                <a:ea typeface="+mn-ea"/>
                <a:cs typeface="+mn-cs"/>
              </a:rPr>
              <a:t>Stromal</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cells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create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microenvironmental</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niches</a:t>
            </a:r>
            <a:r>
              <a:rPr lang="de-DE"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that maintain blood-cell viability and supply the requisite </a:t>
            </a:r>
            <a:r>
              <a:rPr lang="de-DE" sz="1200" b="0" i="0" u="none" strike="noStrike" kern="1200" baseline="0" dirty="0" err="1">
                <a:solidFill>
                  <a:schemeClr val="tx1"/>
                </a:solidFill>
                <a:latin typeface="+mn-lt"/>
                <a:ea typeface="+mn-ea"/>
                <a:cs typeface="+mn-cs"/>
              </a:rPr>
              <a:t>factors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for</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their</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development</a:t>
            </a:r>
            <a:endParaRPr lang="de-DE" dirty="0"/>
          </a:p>
        </p:txBody>
      </p:sp>
      <p:sp>
        <p:nvSpPr>
          <p:cNvPr id="4" name="Foliennummernplatzhalter 3"/>
          <p:cNvSpPr>
            <a:spLocks noGrp="1"/>
          </p:cNvSpPr>
          <p:nvPr>
            <p:ph type="sldNum" sz="quarter" idx="10"/>
          </p:nvPr>
        </p:nvSpPr>
        <p:spPr/>
        <p:txBody>
          <a:bodyPr/>
          <a:lstStyle/>
          <a:p>
            <a:fld id="{DFB660FA-4678-415D-A968-8506285B34D3}" type="slidenum">
              <a:rPr lang="de-DE" smtClean="0"/>
              <a:t>35</a:t>
            </a:fld>
            <a:endParaRPr lang="de-DE"/>
          </a:p>
        </p:txBody>
      </p:sp>
    </p:spTree>
    <p:extLst>
      <p:ext uri="{BB962C8B-B14F-4D97-AF65-F5344CB8AC3E}">
        <p14:creationId xmlns:p14="http://schemas.microsoft.com/office/powerpoint/2010/main" val="341136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Hay varios tipos diferentes de células epiteliales intestinales, todas derivadas de un precursor común que se encuentra en las criptas de las glándulas intestinales. Entre ellas están las células caliciformes secretoras de moco, que residen en la parte superior de las vellosidades intestinales; las células epiteliales encargadas de la absorción y que secretan citocinas; las células M captadoras de antígenos, que están en las estructuras especializadas de la cúpula que se encuentra por encima de los tejidos linfáticos; y las células de Paneth secretoras de péptidos antibacterianos, que se encuentran en el fondo de las criptas.</a:t>
            </a:r>
          </a:p>
          <a:p>
            <a:r>
              <a:rPr lang="es-CO" sz="1200" b="0" i="0" kern="1200" dirty="0">
                <a:solidFill>
                  <a:schemeClr val="tx1"/>
                </a:solidFill>
                <a:effectLst/>
                <a:latin typeface="+mn-lt"/>
                <a:ea typeface="+mn-ea"/>
                <a:cs typeface="+mn-cs"/>
              </a:rPr>
              <a:t>Las características anatómicas especializadas de la inmunidad adaptativa en el intestino son los cúmulos de tejido linfático justo por debajo del recubrimiento epitelial que forman el tejido linfático asociado al intestino (GALT), como las amígdalas orofaríngeas, las placas de Peyer en el íleon y cúmulos similares en el colon</a:t>
            </a:r>
            <a:endParaRPr lang="es-CO" dirty="0"/>
          </a:p>
        </p:txBody>
      </p:sp>
      <p:sp>
        <p:nvSpPr>
          <p:cNvPr id="4" name="Marcador de número de diapositiva 3"/>
          <p:cNvSpPr>
            <a:spLocks noGrp="1"/>
          </p:cNvSpPr>
          <p:nvPr>
            <p:ph type="sldNum" sz="quarter" idx="5"/>
          </p:nvPr>
        </p:nvSpPr>
        <p:spPr/>
        <p:txBody>
          <a:bodyPr/>
          <a:lstStyle/>
          <a:p>
            <a:fld id="{31C3B96E-FE39-964D-816D-AC6B4A3A708A}" type="slidenum">
              <a:rPr lang="es-CO" smtClean="0"/>
              <a:t>47</a:t>
            </a:fld>
            <a:endParaRPr lang="es-CO"/>
          </a:p>
        </p:txBody>
      </p:sp>
    </p:spTree>
    <p:extLst>
      <p:ext uri="{BB962C8B-B14F-4D97-AF65-F5344CB8AC3E}">
        <p14:creationId xmlns:p14="http://schemas.microsoft.com/office/powerpoint/2010/main" val="157676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1C3B96E-FE39-964D-816D-AC6B4A3A708A}" type="slidenum">
              <a:rPr lang="es-CO" smtClean="0"/>
              <a:t>37</a:t>
            </a:fld>
            <a:endParaRPr lang="es-CO"/>
          </a:p>
        </p:txBody>
      </p:sp>
    </p:spTree>
    <p:extLst>
      <p:ext uri="{BB962C8B-B14F-4D97-AF65-F5344CB8AC3E}">
        <p14:creationId xmlns:p14="http://schemas.microsoft.com/office/powerpoint/2010/main" val="83259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1C3B96E-FE39-964D-816D-AC6B4A3A708A}" type="slidenum">
              <a:rPr lang="es-CO" smtClean="0"/>
              <a:t>38</a:t>
            </a:fld>
            <a:endParaRPr lang="es-CO"/>
          </a:p>
        </p:txBody>
      </p:sp>
    </p:spTree>
    <p:extLst>
      <p:ext uri="{BB962C8B-B14F-4D97-AF65-F5344CB8AC3E}">
        <p14:creationId xmlns:p14="http://schemas.microsoft.com/office/powerpoint/2010/main" val="387532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1C3B96E-FE39-964D-816D-AC6B4A3A708A}" type="slidenum">
              <a:rPr lang="es-CO" smtClean="0"/>
              <a:t>40</a:t>
            </a:fld>
            <a:endParaRPr lang="es-CO"/>
          </a:p>
        </p:txBody>
      </p:sp>
    </p:spTree>
    <p:extLst>
      <p:ext uri="{BB962C8B-B14F-4D97-AF65-F5344CB8AC3E}">
        <p14:creationId xmlns:p14="http://schemas.microsoft.com/office/powerpoint/2010/main" val="125552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1C3B96E-FE39-964D-816D-AC6B4A3A708A}" type="slidenum">
              <a:rPr lang="es-CO" smtClean="0"/>
              <a:t>41</a:t>
            </a:fld>
            <a:endParaRPr lang="es-CO"/>
          </a:p>
        </p:txBody>
      </p:sp>
    </p:spTree>
    <p:extLst>
      <p:ext uri="{BB962C8B-B14F-4D97-AF65-F5344CB8AC3E}">
        <p14:creationId xmlns:p14="http://schemas.microsoft.com/office/powerpoint/2010/main" val="29641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1C3B96E-FE39-964D-816D-AC6B4A3A708A}" type="slidenum">
              <a:rPr lang="es-CO" smtClean="0"/>
              <a:t>42</a:t>
            </a:fld>
            <a:endParaRPr lang="es-CO"/>
          </a:p>
        </p:txBody>
      </p:sp>
    </p:spTree>
    <p:extLst>
      <p:ext uri="{BB962C8B-B14F-4D97-AF65-F5344CB8AC3E}">
        <p14:creationId xmlns:p14="http://schemas.microsoft.com/office/powerpoint/2010/main" val="401774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1C3B96E-FE39-964D-816D-AC6B4A3A708A}" type="slidenum">
              <a:rPr lang="es-CO" smtClean="0"/>
              <a:t>43</a:t>
            </a:fld>
            <a:endParaRPr lang="es-CO"/>
          </a:p>
        </p:txBody>
      </p:sp>
    </p:spTree>
    <p:extLst>
      <p:ext uri="{BB962C8B-B14F-4D97-AF65-F5344CB8AC3E}">
        <p14:creationId xmlns:p14="http://schemas.microsoft.com/office/powerpoint/2010/main" val="411365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1C3B96E-FE39-964D-816D-AC6B4A3A708A}" type="slidenum">
              <a:rPr lang="es-CO" smtClean="0"/>
              <a:t>44</a:t>
            </a:fld>
            <a:endParaRPr lang="es-CO"/>
          </a:p>
        </p:txBody>
      </p:sp>
    </p:spTree>
    <p:extLst>
      <p:ext uri="{BB962C8B-B14F-4D97-AF65-F5344CB8AC3E}">
        <p14:creationId xmlns:p14="http://schemas.microsoft.com/office/powerpoint/2010/main" val="3889988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1C3B96E-FE39-964D-816D-AC6B4A3A708A}" type="slidenum">
              <a:rPr lang="es-CO" smtClean="0"/>
              <a:t>46</a:t>
            </a:fld>
            <a:endParaRPr lang="es-CO"/>
          </a:p>
        </p:txBody>
      </p:sp>
    </p:spTree>
    <p:extLst>
      <p:ext uri="{BB962C8B-B14F-4D97-AF65-F5344CB8AC3E}">
        <p14:creationId xmlns:p14="http://schemas.microsoft.com/office/powerpoint/2010/main" val="1343410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25/06/2021</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6541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25/06/2021</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6569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25/06/2021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D466D32-43CC-40E1-A63E-B565C3F30230}" type="datetimeFigureOut">
              <a:rPr lang="de-DE" smtClean="0"/>
              <a:t>25.06.2021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98AD42F-A282-4AF0-84B5-23B990C41550}" type="slidenum">
              <a:rPr lang="de-DE" smtClean="0"/>
              <a:t>‹Nº›</a:t>
            </a:fld>
            <a:endParaRPr lang="de-DE"/>
          </a:p>
        </p:txBody>
      </p:sp>
    </p:spTree>
    <p:extLst>
      <p:ext uri="{BB962C8B-B14F-4D97-AF65-F5344CB8AC3E}">
        <p14:creationId xmlns:p14="http://schemas.microsoft.com/office/powerpoint/2010/main" val="167060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25/06/2021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25/06/2021</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84743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25/06/2021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36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25/06/2021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36594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25/06/2021</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42488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25/06/2021</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036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25/06/2021</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4424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25/06/2021</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4372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25/06/2021</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‹Nº›</a:t>
            </a:fld>
            <a:endParaRPr lang="es-CO"/>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arget="../media/image28.jpeg" Type="http://schemas.openxmlformats.org/officeDocument/2006/relationships/imag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29.jpe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arget="../media/image32.jpeg" Type="http://schemas.openxmlformats.org/officeDocument/2006/relationships/image"/><Relationship Id="rId2" Target="../media/image31.jpe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arget="../media/image37.jpeg" Type="http://schemas.openxmlformats.org/officeDocument/2006/relationships/imag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arget="../media/image40.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arget="../media/image4.jpeg" Type="http://schemas.openxmlformats.org/officeDocument/2006/relationships/image"/><Relationship Id="rId1" Target="../slideLayouts/slideLayout2.xml" Type="http://schemas.openxmlformats.org/officeDocument/2006/relationships/slideLayout"/></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arget="../media/image50.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6.jpeg" Type="http://schemas.openxmlformats.org/officeDocument/2006/relationships/image"/><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F69C6-A2E0-497C-A4B6-9DEDEF90FBE0}"/>
              </a:ext>
            </a:extLst>
          </p:cNvPr>
          <p:cNvSpPr>
            <a:spLocks noGrp="1"/>
          </p:cNvSpPr>
          <p:nvPr>
            <p:ph type="ctrTitle"/>
          </p:nvPr>
        </p:nvSpPr>
        <p:spPr>
          <a:xfrm>
            <a:off x="1524000" y="1281754"/>
            <a:ext cx="9144000" cy="2387600"/>
          </a:xfrm>
        </p:spPr>
        <p:txBody>
          <a:bodyPr/>
          <a:lstStyle/>
          <a:p>
            <a:r>
              <a:rPr lang="es-CO" b="0" dirty="0"/>
              <a:t>Células y tejidos del sistema inmune</a:t>
            </a:r>
          </a:p>
        </p:txBody>
      </p:sp>
      <p:sp>
        <p:nvSpPr>
          <p:cNvPr id="3" name="Subtítulo 2">
            <a:extLst>
              <a:ext uri="{FF2B5EF4-FFF2-40B4-BE49-F238E27FC236}">
                <a16:creationId xmlns:a16="http://schemas.microsoft.com/office/drawing/2014/main" id="{3B5AFEE4-8772-4BD3-9073-1FD4D6A7FA4A}"/>
              </a:ext>
            </a:extLst>
          </p:cNvPr>
          <p:cNvSpPr>
            <a:spLocks noGrp="1"/>
          </p:cNvSpPr>
          <p:nvPr>
            <p:ph type="subTitle" idx="1"/>
          </p:nvPr>
        </p:nvSpPr>
        <p:spPr>
          <a:xfrm>
            <a:off x="2781300" y="3852121"/>
            <a:ext cx="6629400" cy="1655762"/>
          </a:xfrm>
        </p:spPr>
        <p:txBody>
          <a:bodyPr/>
          <a:lstStyle/>
          <a:p>
            <a:r>
              <a:rPr lang="es-CO" dirty="0"/>
              <a:t>Catalina Martínez Jaramillo</a:t>
            </a:r>
          </a:p>
        </p:txBody>
      </p:sp>
    </p:spTree>
    <p:extLst>
      <p:ext uri="{BB962C8B-B14F-4D97-AF65-F5344CB8AC3E}">
        <p14:creationId xmlns:p14="http://schemas.microsoft.com/office/powerpoint/2010/main" val="59704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FD3DFD01-05A3-364E-BCEE-BEAC93B80296}"/>
              </a:ext>
            </a:extLst>
          </p:cNvPr>
          <p:cNvSpPr txBox="1">
            <a:spLocks/>
          </p:cNvSpPr>
          <p:nvPr/>
        </p:nvSpPr>
        <p:spPr>
          <a:xfrm>
            <a:off x="821421" y="204954"/>
            <a:ext cx="10293991"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4400" dirty="0">
                <a:solidFill>
                  <a:srgbClr val="00AAA7"/>
                </a:solidFill>
              </a:rPr>
              <a:t>Sistéma monocito - macrófagos</a:t>
            </a:r>
          </a:p>
        </p:txBody>
      </p:sp>
      <p:sp>
        <p:nvSpPr>
          <p:cNvPr id="6" name="Rectángulo 5">
            <a:extLst>
              <a:ext uri="{FF2B5EF4-FFF2-40B4-BE49-F238E27FC236}">
                <a16:creationId xmlns:a16="http://schemas.microsoft.com/office/drawing/2014/main" id="{7BD7812F-CE97-9540-9A97-64326CC1F6BA}"/>
              </a:ext>
            </a:extLst>
          </p:cNvPr>
          <p:cNvSpPr/>
          <p:nvPr/>
        </p:nvSpPr>
        <p:spPr>
          <a:xfrm>
            <a:off x="433642" y="1120676"/>
            <a:ext cx="4669654" cy="2585323"/>
          </a:xfrm>
          <a:prstGeom prst="rect">
            <a:avLst/>
          </a:prstGeom>
        </p:spPr>
        <p:txBody>
          <a:bodyPr wrap="square">
            <a:spAutoFit/>
          </a:bodyPr>
          <a:lstStyle/>
          <a:p>
            <a:r>
              <a:rPr lang="es-CO" dirty="0">
                <a:solidFill>
                  <a:srgbClr val="152B48"/>
                </a:solidFill>
                <a:latin typeface="Montserrat" panose="02000505000000020004" pitchFamily="2" charset="0"/>
              </a:rPr>
              <a:t>Fenotipos funcional:</a:t>
            </a:r>
          </a:p>
          <a:p>
            <a:pPr marL="285750" indent="-285750">
              <a:buFont typeface="Arial" panose="020B0604020202020204" pitchFamily="34" charset="0"/>
              <a:buChar char="•"/>
            </a:pPr>
            <a:r>
              <a:rPr lang="es-CO" b="1" dirty="0">
                <a:solidFill>
                  <a:srgbClr val="152B48"/>
                </a:solidFill>
                <a:latin typeface="Montserrat" panose="02000505000000020004" pitchFamily="2" charset="0"/>
              </a:rPr>
              <a:t>Macrófagos activados clásicamente (M1): </a:t>
            </a:r>
            <a:r>
              <a:rPr lang="es-CO" dirty="0">
                <a:solidFill>
                  <a:srgbClr val="152B48"/>
                </a:solidFill>
                <a:latin typeface="Montserrat" panose="02000505000000020004" pitchFamily="2" charset="0"/>
              </a:rPr>
              <a:t>que median la defensa del huésped y la inmunidad antitumoral.</a:t>
            </a:r>
          </a:p>
          <a:p>
            <a:pPr marL="285750" indent="-285750">
              <a:buFont typeface="Arial" panose="020B0604020202020204" pitchFamily="34" charset="0"/>
              <a:buChar char="•"/>
            </a:pPr>
            <a:r>
              <a:rPr lang="es-CO" b="1" dirty="0">
                <a:solidFill>
                  <a:srgbClr val="152B48"/>
                </a:solidFill>
                <a:latin typeface="Montserrat" panose="02000505000000020004" pitchFamily="2" charset="0"/>
              </a:rPr>
              <a:t>Macrófagos activados alternativamente (M2): </a:t>
            </a:r>
            <a:r>
              <a:rPr lang="es-CO" dirty="0">
                <a:solidFill>
                  <a:srgbClr val="152B48"/>
                </a:solidFill>
                <a:latin typeface="Montserrat" panose="02000505000000020004" pitchFamily="2" charset="0"/>
              </a:rPr>
              <a:t>son supresores y regulan la cicatrización de heridas.</a:t>
            </a:r>
          </a:p>
        </p:txBody>
      </p:sp>
      <p:pic>
        <p:nvPicPr>
          <p:cNvPr id="8" name="Marcador de contenido 7">
            <a:extLst>
              <a:ext uri="{FF2B5EF4-FFF2-40B4-BE49-F238E27FC236}">
                <a16:creationId xmlns:a16="http://schemas.microsoft.com/office/drawing/2014/main" id="{F11D1694-8AD9-7F45-B921-2C6E463BF5DF}"/>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t="50051"/>
          <a:stretch/>
        </p:blipFill>
        <p:spPr>
          <a:xfrm>
            <a:off x="5511567" y="1621579"/>
            <a:ext cx="6552596" cy="5031467"/>
          </a:xfrm>
        </p:spPr>
      </p:pic>
    </p:spTree>
    <p:extLst>
      <p:ext uri="{BB962C8B-B14F-4D97-AF65-F5344CB8AC3E}">
        <p14:creationId xmlns:p14="http://schemas.microsoft.com/office/powerpoint/2010/main" val="6708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38E281F5-2945-584B-8F6D-0A4FF89E25BD}"/>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615073" y="328291"/>
            <a:ext cx="6264273" cy="2053860"/>
          </a:xfrm>
        </p:spPr>
      </p:pic>
      <p:sp>
        <p:nvSpPr>
          <p:cNvPr id="7" name="Marcador de contenido 2">
            <a:extLst>
              <a:ext uri="{FF2B5EF4-FFF2-40B4-BE49-F238E27FC236}">
                <a16:creationId xmlns:a16="http://schemas.microsoft.com/office/drawing/2014/main" id="{23A89AF5-8E39-6B46-9744-DCBFDF113B6A}"/>
              </a:ext>
            </a:extLst>
          </p:cNvPr>
          <p:cNvSpPr txBox="1">
            <a:spLocks/>
          </p:cNvSpPr>
          <p:nvPr/>
        </p:nvSpPr>
        <p:spPr>
          <a:xfrm>
            <a:off x="466297" y="113114"/>
            <a:ext cx="4928021" cy="1172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CO" sz="4400" dirty="0">
                <a:solidFill>
                  <a:srgbClr val="00AAA7"/>
                </a:solidFill>
              </a:rPr>
              <a:t>Polimorfos nucleares</a:t>
            </a:r>
          </a:p>
        </p:txBody>
      </p:sp>
      <p:pic>
        <p:nvPicPr>
          <p:cNvPr id="15" name="Marcador de contenido 14">
            <a:extLst>
              <a:ext uri="{FF2B5EF4-FFF2-40B4-BE49-F238E27FC236}">
                <a16:creationId xmlns:a16="http://schemas.microsoft.com/office/drawing/2014/main" id="{E1A4F643-280C-CF47-A5B8-E2E9406BA9F8}"/>
              </a:ext>
            </a:extLst>
          </p:cNvPr>
          <p:cNvPicPr>
            <a:picLocks noGrp="1" noChangeAspect="1"/>
          </p:cNvPicPr>
          <p:nvPr>
            <p:ph idx="13"/>
          </p:nvPr>
        </p:nvPicPr>
        <p:blipFill rotWithShape="1">
          <a:blip r:embed="rId3" cstate="email">
            <a:extLst>
              <a:ext uri="{28A0092B-C50C-407E-A947-70E740481C1C}">
                <a14:useLocalDpi xmlns:a14="http://schemas.microsoft.com/office/drawing/2010/main"/>
              </a:ext>
            </a:extLst>
          </a:blip>
          <a:srcRect/>
          <a:stretch/>
        </p:blipFill>
        <p:spPr>
          <a:xfrm>
            <a:off x="5668050" y="2382151"/>
            <a:ext cx="6158321" cy="4475849"/>
          </a:xfrm>
        </p:spPr>
      </p:pic>
      <p:sp>
        <p:nvSpPr>
          <p:cNvPr id="16" name="Marcador de contenido 2">
            <a:extLst>
              <a:ext uri="{FF2B5EF4-FFF2-40B4-BE49-F238E27FC236}">
                <a16:creationId xmlns:a16="http://schemas.microsoft.com/office/drawing/2014/main" id="{CEB2D499-9619-E548-B006-309FBAC3C6B6}"/>
              </a:ext>
            </a:extLst>
          </p:cNvPr>
          <p:cNvSpPr txBox="1">
            <a:spLocks/>
          </p:cNvSpPr>
          <p:nvPr/>
        </p:nvSpPr>
        <p:spPr>
          <a:xfrm>
            <a:off x="576586" y="1710142"/>
            <a:ext cx="4817732" cy="2346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t>Tipo de célula inmunitaria que tiene gránulos (partículas pequeñas) con enzimas que se liberan durante las infecciones, las reacciones alérgicas y el asma.</a:t>
            </a:r>
          </a:p>
        </p:txBody>
      </p:sp>
    </p:spTree>
    <p:extLst>
      <p:ext uri="{BB962C8B-B14F-4D97-AF65-F5344CB8AC3E}">
        <p14:creationId xmlns:p14="http://schemas.microsoft.com/office/powerpoint/2010/main" val="120750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23A89AF5-8E39-6B46-9744-DCBFDF113B6A}"/>
              </a:ext>
            </a:extLst>
          </p:cNvPr>
          <p:cNvSpPr txBox="1">
            <a:spLocks/>
          </p:cNvSpPr>
          <p:nvPr/>
        </p:nvSpPr>
        <p:spPr>
          <a:xfrm>
            <a:off x="804645" y="110579"/>
            <a:ext cx="10042319"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4400" dirty="0">
                <a:solidFill>
                  <a:srgbClr val="00AAA7"/>
                </a:solidFill>
              </a:rPr>
              <a:t>Polimorfos nucleares - neutrófilos </a:t>
            </a:r>
          </a:p>
        </p:txBody>
      </p:sp>
      <p:sp>
        <p:nvSpPr>
          <p:cNvPr id="16" name="Marcador de contenido 2">
            <a:extLst>
              <a:ext uri="{FF2B5EF4-FFF2-40B4-BE49-F238E27FC236}">
                <a16:creationId xmlns:a16="http://schemas.microsoft.com/office/drawing/2014/main" id="{CEB2D499-9619-E548-B006-309FBAC3C6B6}"/>
              </a:ext>
            </a:extLst>
          </p:cNvPr>
          <p:cNvSpPr txBox="1">
            <a:spLocks/>
          </p:cNvSpPr>
          <p:nvPr/>
        </p:nvSpPr>
        <p:spPr>
          <a:xfrm>
            <a:off x="379867" y="877572"/>
            <a:ext cx="7019224" cy="3882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1600" dirty="0"/>
              <a:t>Diámetro: 12-15 µm. Lobulo segmentado: 3-5.</a:t>
            </a:r>
          </a:p>
          <a:p>
            <a:r>
              <a:rPr lang="es-CO" sz="1600" dirty="0"/>
              <a:t>Gránulos: lisozimas, colegenasa, elastasa, defensinas, entre otras.</a:t>
            </a:r>
          </a:p>
          <a:p>
            <a:r>
              <a:rPr lang="es-CO" sz="1600" dirty="0"/>
              <a:t>Son los más abundantes, se producen en la médula ósea a una tasa de aproximadamente 1 × 10</a:t>
            </a:r>
            <a:r>
              <a:rPr lang="es-CO" sz="1600" baseline="30000" dirty="0"/>
              <a:t>9</a:t>
            </a:r>
            <a:r>
              <a:rPr lang="es-CO" sz="1600" dirty="0"/>
              <a:t> células/kg de peso corporal por día.</a:t>
            </a:r>
          </a:p>
          <a:p>
            <a:r>
              <a:rPr lang="es-CO" sz="1600" dirty="0"/>
              <a:t>Vida más corta (5 a 10 horas).</a:t>
            </a:r>
          </a:p>
          <a:p>
            <a:r>
              <a:rPr lang="es-CO" sz="1600" dirty="0"/>
              <a:t>Se liberan en la sangre como células maduras desprovistas de potencial proliferativo.</a:t>
            </a:r>
          </a:p>
          <a:p>
            <a:r>
              <a:rPr lang="es-CO" sz="1600" dirty="0"/>
              <a:t>Son los primeros en responder a la infección y fagocitan las bacterias en fagosomas.</a:t>
            </a:r>
          </a:p>
        </p:txBody>
      </p:sp>
      <p:pic>
        <p:nvPicPr>
          <p:cNvPr id="10" name="Marcador de contenido 9">
            <a:extLst>
              <a:ext uri="{FF2B5EF4-FFF2-40B4-BE49-F238E27FC236}">
                <a16:creationId xmlns:a16="http://schemas.microsoft.com/office/drawing/2014/main" id="{4B6D81C8-1A7B-F94F-ABF4-55756E98F020}"/>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7522346" y="2273415"/>
            <a:ext cx="4669654" cy="3749879"/>
          </a:xfrm>
        </p:spPr>
      </p:pic>
    </p:spTree>
    <p:extLst>
      <p:ext uri="{BB962C8B-B14F-4D97-AF65-F5344CB8AC3E}">
        <p14:creationId xmlns:p14="http://schemas.microsoft.com/office/powerpoint/2010/main" val="358152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23A89AF5-8E39-6B46-9744-DCBFDF113B6A}"/>
              </a:ext>
            </a:extLst>
          </p:cNvPr>
          <p:cNvSpPr txBox="1">
            <a:spLocks/>
          </p:cNvSpPr>
          <p:nvPr/>
        </p:nvSpPr>
        <p:spPr>
          <a:xfrm>
            <a:off x="754308" y="135357"/>
            <a:ext cx="9916488"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4400" dirty="0">
                <a:solidFill>
                  <a:srgbClr val="00AAA7"/>
                </a:solidFill>
              </a:rPr>
              <a:t>Polimorfos nucleares -neutrófilos </a:t>
            </a:r>
          </a:p>
        </p:txBody>
      </p:sp>
      <p:sp>
        <p:nvSpPr>
          <p:cNvPr id="16" name="Marcador de contenido 2">
            <a:extLst>
              <a:ext uri="{FF2B5EF4-FFF2-40B4-BE49-F238E27FC236}">
                <a16:creationId xmlns:a16="http://schemas.microsoft.com/office/drawing/2014/main" id="{CEB2D499-9619-E548-B006-309FBAC3C6B6}"/>
              </a:ext>
            </a:extLst>
          </p:cNvPr>
          <p:cNvSpPr txBox="1">
            <a:spLocks/>
          </p:cNvSpPr>
          <p:nvPr/>
        </p:nvSpPr>
        <p:spPr>
          <a:xfrm>
            <a:off x="576042" y="1110567"/>
            <a:ext cx="10640037" cy="28765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t>También secretan una variedad de proteínas que tienen efectos antimicrobianos y un potencial de remodelación tisular.</a:t>
            </a:r>
          </a:p>
          <a:p>
            <a:r>
              <a:rPr lang="es-CO" dirty="0"/>
              <a:t>Se destruyen a sí mismos durante la degradación de los invasores extraños.</a:t>
            </a:r>
          </a:p>
        </p:txBody>
      </p:sp>
      <p:pic>
        <p:nvPicPr>
          <p:cNvPr id="6" name="Marcador de contenido 5">
            <a:extLst>
              <a:ext uri="{FF2B5EF4-FFF2-40B4-BE49-F238E27FC236}">
                <a16:creationId xmlns:a16="http://schemas.microsoft.com/office/drawing/2014/main" id="{8AFE15FC-9664-944A-877B-F29B561FB9B7}"/>
              </a:ext>
            </a:extLst>
          </p:cNvPr>
          <p:cNvPicPr>
            <a:picLocks noGrp="1" noChangeAspect="1"/>
          </p:cNvPicPr>
          <p:nvPr>
            <p:ph idx="13"/>
          </p:nvPr>
        </p:nvPicPr>
        <p:blipFill>
          <a:blip r:embed="rId2" cstate="email">
            <a:extLst>
              <a:ext uri="{28A0092B-C50C-407E-A947-70E740481C1C}">
                <a14:useLocalDpi xmlns:a14="http://schemas.microsoft.com/office/drawing/2010/main"/>
              </a:ext>
            </a:extLst>
          </a:blip>
          <a:stretch>
            <a:fillRect/>
          </a:stretch>
        </p:blipFill>
        <p:spPr>
          <a:xfrm>
            <a:off x="5039682" y="2543294"/>
            <a:ext cx="6752439" cy="4077185"/>
          </a:xfrm>
        </p:spPr>
      </p:pic>
    </p:spTree>
    <p:extLst>
      <p:ext uri="{BB962C8B-B14F-4D97-AF65-F5344CB8AC3E}">
        <p14:creationId xmlns:p14="http://schemas.microsoft.com/office/powerpoint/2010/main" val="276320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23A89AF5-8E39-6B46-9744-DCBFDF113B6A}"/>
              </a:ext>
            </a:extLst>
          </p:cNvPr>
          <p:cNvSpPr txBox="1">
            <a:spLocks/>
          </p:cNvSpPr>
          <p:nvPr/>
        </p:nvSpPr>
        <p:spPr>
          <a:xfrm>
            <a:off x="947256" y="185586"/>
            <a:ext cx="5076082"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4400" dirty="0">
                <a:solidFill>
                  <a:srgbClr val="00AAA7"/>
                </a:solidFill>
              </a:rPr>
              <a:t>Mastocito</a:t>
            </a:r>
          </a:p>
        </p:txBody>
      </p:sp>
      <p:sp>
        <p:nvSpPr>
          <p:cNvPr id="16" name="Marcador de contenido 2">
            <a:extLst>
              <a:ext uri="{FF2B5EF4-FFF2-40B4-BE49-F238E27FC236}">
                <a16:creationId xmlns:a16="http://schemas.microsoft.com/office/drawing/2014/main" id="{CEB2D499-9619-E548-B006-309FBAC3C6B6}"/>
              </a:ext>
            </a:extLst>
          </p:cNvPr>
          <p:cNvSpPr txBox="1">
            <a:spLocks/>
          </p:cNvSpPr>
          <p:nvPr/>
        </p:nvSpPr>
        <p:spPr>
          <a:xfrm>
            <a:off x="502605" y="1128665"/>
            <a:ext cx="4883127" cy="26443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t>Derivan médula ósea, se diferencian y maduran en los tejidos.</a:t>
            </a:r>
          </a:p>
          <a:p>
            <a:r>
              <a:rPr lang="es-CO" dirty="0"/>
              <a:t>Se distribuyen en los tejidos cerca de superficies expuestas al medio ambiente (ejm. la piel, las vías respiratorias y los tractos gastrointestinal y genitourinario). </a:t>
            </a:r>
          </a:p>
          <a:p>
            <a:r>
              <a:rPr lang="es-CO" dirty="0"/>
              <a:t>Tienen una vida larga.</a:t>
            </a:r>
          </a:p>
        </p:txBody>
      </p:sp>
      <p:pic>
        <p:nvPicPr>
          <p:cNvPr id="8" name="Marcador de contenido 7">
            <a:extLst>
              <a:ext uri="{FF2B5EF4-FFF2-40B4-BE49-F238E27FC236}">
                <a16:creationId xmlns:a16="http://schemas.microsoft.com/office/drawing/2014/main" id="{D50A9FA8-CB44-1B43-BB0F-C0061C2AD10A}"/>
              </a:ext>
            </a:extLst>
          </p:cNvPr>
          <p:cNvPicPr>
            <a:picLocks noGrp="1" noChangeAspect="1"/>
          </p:cNvPicPr>
          <p:nvPr>
            <p:ph idx="13"/>
          </p:nvPr>
        </p:nvPicPr>
        <p:blipFill>
          <a:blip r:embed="rId2">
            <a:extLst>
              <a:ext uri="{28A0092B-C50C-407E-A947-70E740481C1C}">
                <a14:useLocalDpi xmlns:a14="http://schemas.microsoft.com/office/drawing/2010/main"/>
              </a:ext>
            </a:extLst>
          </a:blip>
          <a:stretch>
            <a:fillRect/>
          </a:stretch>
        </p:blipFill>
        <p:spPr>
          <a:xfrm>
            <a:off x="6023338" y="2214391"/>
            <a:ext cx="5812097" cy="4643609"/>
          </a:xfrm>
        </p:spPr>
      </p:pic>
      <p:pic>
        <p:nvPicPr>
          <p:cNvPr id="10" name="Imagen 9">
            <a:extLst>
              <a:ext uri="{FF2B5EF4-FFF2-40B4-BE49-F238E27FC236}">
                <a16:creationId xmlns:a16="http://schemas.microsoft.com/office/drawing/2014/main" id="{9B14908A-E8E3-3046-B493-450EDA96C6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4335" y="263157"/>
            <a:ext cx="2032062" cy="1731015"/>
          </a:xfrm>
          <a:prstGeom prst="rect">
            <a:avLst/>
          </a:prstGeom>
        </p:spPr>
      </p:pic>
    </p:spTree>
    <p:extLst>
      <p:ext uri="{BB962C8B-B14F-4D97-AF65-F5344CB8AC3E}">
        <p14:creationId xmlns:p14="http://schemas.microsoft.com/office/powerpoint/2010/main" val="131063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776688" y="43015"/>
            <a:ext cx="8354564" cy="1325563"/>
          </a:xfrm>
        </p:spPr>
        <p:txBody>
          <a:bodyPr>
            <a:noAutofit/>
          </a:bodyPr>
          <a:lstStyle/>
          <a:p>
            <a:pPr algn="ctr"/>
            <a:r>
              <a:rPr lang="es-CO" b="0" dirty="0"/>
              <a:t>Células del sistema inmune - c</a:t>
            </a:r>
            <a:r>
              <a:rPr lang="es-CO" b="0" dirty="0">
                <a:solidFill>
                  <a:srgbClr val="00AAA7"/>
                </a:solidFill>
              </a:rPr>
              <a:t>élulas dendríticas</a:t>
            </a:r>
            <a:endParaRPr lang="es-CO" b="0" dirty="0"/>
          </a:p>
        </p:txBody>
      </p:sp>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82706" y="1536977"/>
            <a:ext cx="11471605" cy="2895926"/>
          </a:xfrm>
        </p:spPr>
        <p:txBody>
          <a:bodyPr>
            <a:noAutofit/>
          </a:bodyPr>
          <a:lstStyle/>
          <a:p>
            <a:r>
              <a:rPr lang="es-CO" dirty="0"/>
              <a:t>La mayoría de estas células dendríticas se derivan del linaje de monocitos y son llamadas células dendríticas mieloides. </a:t>
            </a:r>
          </a:p>
          <a:p>
            <a:r>
              <a:rPr lang="es-CO" dirty="0"/>
              <a:t>Tienen prolingaciones de membrana largas.</a:t>
            </a:r>
          </a:p>
          <a:p>
            <a:r>
              <a:rPr lang="es-CO" dirty="0"/>
              <a:t>Son células fagocíticas.</a:t>
            </a:r>
          </a:p>
          <a:p>
            <a:r>
              <a:rPr lang="es-CO" dirty="0"/>
              <a:t>Segretan citoqunas.</a:t>
            </a:r>
          </a:p>
          <a:p>
            <a:r>
              <a:rPr lang="es-CO" dirty="0"/>
              <a:t>Plamocitoides: respuesta viral.</a:t>
            </a:r>
          </a:p>
        </p:txBody>
      </p:sp>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776688" y="1021625"/>
            <a:ext cx="5076082" cy="380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b="1" dirty="0">
              <a:solidFill>
                <a:srgbClr val="00AAA7"/>
              </a:solidFill>
            </a:endParaRPr>
          </a:p>
        </p:txBody>
      </p:sp>
      <p:pic>
        <p:nvPicPr>
          <p:cNvPr id="18" name="Marcador de contenido 17">
            <a:extLst>
              <a:ext uri="{FF2B5EF4-FFF2-40B4-BE49-F238E27FC236}">
                <a16:creationId xmlns:a16="http://schemas.microsoft.com/office/drawing/2014/main" id="{E4CF4387-9E1E-BE41-8267-6EE0ACEEDE52}"/>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5324866" y="3429000"/>
            <a:ext cx="6481895" cy="2740108"/>
          </a:xfrm>
        </p:spPr>
      </p:pic>
    </p:spTree>
    <p:extLst>
      <p:ext uri="{BB962C8B-B14F-4D97-AF65-F5344CB8AC3E}">
        <p14:creationId xmlns:p14="http://schemas.microsoft.com/office/powerpoint/2010/main" val="209578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311265" y="0"/>
            <a:ext cx="7356274" cy="1325563"/>
          </a:xfrm>
        </p:spPr>
        <p:txBody>
          <a:bodyPr>
            <a:noAutofit/>
          </a:bodyPr>
          <a:lstStyle/>
          <a:p>
            <a:pPr algn="ctr"/>
            <a:r>
              <a:rPr lang="es-CO" b="0" dirty="0"/>
              <a:t>Células del sistema inmune - c</a:t>
            </a:r>
            <a:r>
              <a:rPr lang="es-CO" b="0" dirty="0">
                <a:solidFill>
                  <a:srgbClr val="00AAA7"/>
                </a:solidFill>
              </a:rPr>
              <a:t>élulas NK</a:t>
            </a:r>
            <a:endParaRPr lang="es-CO" b="0" dirty="0"/>
          </a:p>
        </p:txBody>
      </p:sp>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523482" y="1689551"/>
            <a:ext cx="6671992" cy="2298953"/>
          </a:xfrm>
        </p:spPr>
        <p:txBody>
          <a:bodyPr>
            <a:noAutofit/>
          </a:bodyPr>
          <a:lstStyle/>
          <a:p>
            <a:r>
              <a:rPr lang="es-CO" dirty="0"/>
              <a:t>Realacionadas con linfocitos.</a:t>
            </a:r>
          </a:p>
          <a:p>
            <a:r>
              <a:rPr lang="es-CO" dirty="0"/>
              <a:t>5-20% de las células mononucleares en bazo y sangre. </a:t>
            </a:r>
          </a:p>
          <a:p>
            <a:r>
              <a:rPr lang="es-CO" dirty="0"/>
              <a:t>Poco frecuente en otros órganos.</a:t>
            </a:r>
          </a:p>
          <a:p>
            <a:r>
              <a:rPr lang="es-CO" dirty="0"/>
              <a:t>Son citotóxicas sin recibir una nueva activación.</a:t>
            </a:r>
          </a:p>
        </p:txBody>
      </p:sp>
      <p:pic>
        <p:nvPicPr>
          <p:cNvPr id="8" name="Marcador de contenido 7">
            <a:extLst>
              <a:ext uri="{FF2B5EF4-FFF2-40B4-BE49-F238E27FC236}">
                <a16:creationId xmlns:a16="http://schemas.microsoft.com/office/drawing/2014/main" id="{6DF568E5-D475-2C48-87F8-DB8A70C391CE}"/>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7195474" y="1361034"/>
            <a:ext cx="4649213" cy="5523471"/>
          </a:xfrm>
        </p:spPr>
      </p:pic>
    </p:spTree>
    <p:extLst>
      <p:ext uri="{BB962C8B-B14F-4D97-AF65-F5344CB8AC3E}">
        <p14:creationId xmlns:p14="http://schemas.microsoft.com/office/powerpoint/2010/main" val="136107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418F86B-BF5B-1B4D-BE17-968C89E4499C}"/>
              </a:ext>
            </a:extLst>
          </p:cNvPr>
          <p:cNvSpPr>
            <a:spLocks noGrp="1"/>
          </p:cNvSpPr>
          <p:nvPr>
            <p:ph type="title"/>
          </p:nvPr>
        </p:nvSpPr>
        <p:spPr>
          <a:xfrm>
            <a:off x="838200" y="1718127"/>
            <a:ext cx="10515600" cy="1957801"/>
          </a:xfrm>
        </p:spPr>
        <p:txBody>
          <a:bodyPr/>
          <a:lstStyle/>
          <a:p>
            <a:pPr algn="ctr"/>
            <a:r>
              <a:rPr lang="es-CO" b="0" dirty="0"/>
              <a:t>Células de la inmunidad adaptativa</a:t>
            </a:r>
          </a:p>
        </p:txBody>
      </p:sp>
    </p:spTree>
    <p:extLst>
      <p:ext uri="{BB962C8B-B14F-4D97-AF65-F5344CB8AC3E}">
        <p14:creationId xmlns:p14="http://schemas.microsoft.com/office/powerpoint/2010/main" val="2230278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822992" y="-276426"/>
            <a:ext cx="7918336" cy="1325563"/>
          </a:xfrm>
        </p:spPr>
        <p:txBody>
          <a:bodyPr>
            <a:normAutofit/>
          </a:bodyPr>
          <a:lstStyle/>
          <a:p>
            <a:r>
              <a:rPr lang="es-CO" sz="3600" b="0" dirty="0"/>
              <a:t>Células del sistema inmune</a:t>
            </a:r>
          </a:p>
        </p:txBody>
      </p:sp>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98454" y="1049137"/>
            <a:ext cx="5917988" cy="1545349"/>
          </a:xfrm>
        </p:spPr>
        <p:txBody>
          <a:bodyPr>
            <a:normAutofit/>
          </a:bodyPr>
          <a:lstStyle/>
          <a:p>
            <a:r>
              <a:rPr lang="es-CO" sz="1400" dirty="0"/>
              <a:t>Son las únicas células capaces de reconocer y distinguir específicamente diferentes antigénicos </a:t>
            </a:r>
          </a:p>
          <a:p>
            <a:r>
              <a:rPr lang="es-CO" sz="1400" dirty="0"/>
              <a:t>Son responsables de la especificidad y la memoria.</a:t>
            </a:r>
          </a:p>
        </p:txBody>
      </p:sp>
      <p:graphicFrame>
        <p:nvGraphicFramePr>
          <p:cNvPr id="11" name="Diagrama 10">
            <a:extLst>
              <a:ext uri="{FF2B5EF4-FFF2-40B4-BE49-F238E27FC236}">
                <a16:creationId xmlns:a16="http://schemas.microsoft.com/office/drawing/2014/main" id="{B2FEBA80-9352-674E-B3EF-BD92EDBBE0C1}"/>
              </a:ext>
            </a:extLst>
          </p:cNvPr>
          <p:cNvGraphicFramePr/>
          <p:nvPr>
            <p:extLst>
              <p:ext uri="{D42A27DB-BD31-4B8C-83A1-F6EECF244321}">
                <p14:modId xmlns:p14="http://schemas.microsoft.com/office/powerpoint/2010/main" val="4238240020"/>
              </p:ext>
            </p:extLst>
          </p:nvPr>
        </p:nvGraphicFramePr>
        <p:xfrm>
          <a:off x="7233052" y="1266738"/>
          <a:ext cx="4669654" cy="5357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822992" y="673793"/>
            <a:ext cx="5076082" cy="751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dirty="0">
                <a:solidFill>
                  <a:srgbClr val="00AAA7"/>
                </a:solidFill>
              </a:rPr>
              <a:t>Linfocitos</a:t>
            </a:r>
          </a:p>
        </p:txBody>
      </p:sp>
      <p:pic>
        <p:nvPicPr>
          <p:cNvPr id="10" name="Marcador de contenido 9">
            <a:extLst>
              <a:ext uri="{FF2B5EF4-FFF2-40B4-BE49-F238E27FC236}">
                <a16:creationId xmlns:a16="http://schemas.microsoft.com/office/drawing/2014/main" id="{EB2B7F37-2EF7-F04B-82AE-66440369F669}"/>
              </a:ext>
            </a:extLst>
          </p:cNvPr>
          <p:cNvPicPr>
            <a:picLocks noGrp="1" noChangeAspect="1"/>
          </p:cNvPicPr>
          <p:nvPr>
            <p:ph idx="13"/>
          </p:nvPr>
        </p:nvPicPr>
        <p:blipFill>
          <a:blip r:embed="rId7">
            <a:extLst>
              <a:ext uri="{28A0092B-C50C-407E-A947-70E740481C1C}">
                <a14:useLocalDpi xmlns:a14="http://schemas.microsoft.com/office/drawing/2010/main"/>
              </a:ext>
            </a:extLst>
          </a:blip>
          <a:stretch>
            <a:fillRect/>
          </a:stretch>
        </p:blipFill>
        <p:spPr>
          <a:xfrm>
            <a:off x="822992" y="1894256"/>
            <a:ext cx="5808931" cy="2369259"/>
          </a:xfrm>
        </p:spPr>
      </p:pic>
    </p:spTree>
    <p:extLst>
      <p:ext uri="{BB962C8B-B14F-4D97-AF65-F5344CB8AC3E}">
        <p14:creationId xmlns:p14="http://schemas.microsoft.com/office/powerpoint/2010/main" val="650451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70897" y="941709"/>
            <a:ext cx="5462392" cy="5243501"/>
          </a:xfrm>
        </p:spPr>
        <p:txBody>
          <a:bodyPr>
            <a:noAutofit/>
          </a:bodyPr>
          <a:lstStyle/>
          <a:p>
            <a:pPr marL="0" indent="0">
              <a:buNone/>
            </a:pPr>
            <a:r>
              <a:rPr lang="es-CO" sz="1400" b="1" dirty="0"/>
              <a:t>Los LB:</a:t>
            </a:r>
          </a:p>
          <a:p>
            <a:pPr lvl="1"/>
            <a:r>
              <a:rPr lang="es-CO" sz="1400" dirty="0"/>
              <a:t>Producen anticuerpos.</a:t>
            </a:r>
          </a:p>
          <a:p>
            <a:pPr lvl="1"/>
            <a:r>
              <a:rPr lang="es-CO" sz="1400" dirty="0"/>
              <a:t>Las aves, bolsa de Fabricio. </a:t>
            </a:r>
          </a:p>
          <a:p>
            <a:pPr lvl="1"/>
            <a:r>
              <a:rPr lang="es-CO" sz="1400" dirty="0"/>
              <a:t>En los mamíferos, médula ósea.</a:t>
            </a:r>
          </a:p>
          <a:p>
            <a:pPr marL="0" indent="0">
              <a:buNone/>
            </a:pPr>
            <a:r>
              <a:rPr lang="es-CO" sz="1400" b="1" dirty="0"/>
              <a:t>Los LT:</a:t>
            </a:r>
          </a:p>
          <a:p>
            <a:pPr lvl="1"/>
            <a:r>
              <a:rPr lang="es-CO" sz="1400" dirty="0"/>
              <a:t>Mediadores de la inmunidad celular.</a:t>
            </a:r>
          </a:p>
          <a:p>
            <a:pPr lvl="1"/>
            <a:r>
              <a:rPr lang="es-CO" sz="1400" dirty="0"/>
              <a:t>Maduran en el timo.</a:t>
            </a:r>
          </a:p>
          <a:p>
            <a:pPr lvl="1"/>
            <a:r>
              <a:rPr lang="es-CO" sz="1400" dirty="0"/>
              <a:t>Los LT constan de dos subconjuntos.</a:t>
            </a:r>
          </a:p>
          <a:p>
            <a:pPr lvl="2"/>
            <a:r>
              <a:rPr lang="es-CO" sz="1400" dirty="0"/>
              <a:t>LT ayudadores.</a:t>
            </a:r>
          </a:p>
          <a:p>
            <a:pPr lvl="2"/>
            <a:r>
              <a:rPr lang="es-CO" sz="1400" dirty="0"/>
              <a:t>LT citotóxicos.</a:t>
            </a:r>
          </a:p>
          <a:p>
            <a:pPr lvl="2"/>
            <a:r>
              <a:rPr lang="es-CO" sz="1400" dirty="0"/>
              <a:t>LT reguladores.</a:t>
            </a:r>
          </a:p>
          <a:p>
            <a:pPr marL="0" indent="0">
              <a:buNone/>
            </a:pPr>
            <a:r>
              <a:rPr lang="es-CO" sz="1400" dirty="0"/>
              <a:t>LB y LT tienen receptores de antígenos, se forman mediante recombinaciones de ADN.</a:t>
            </a:r>
          </a:p>
        </p:txBody>
      </p:sp>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708454" y="120573"/>
            <a:ext cx="6310249" cy="8211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4400" dirty="0">
                <a:solidFill>
                  <a:srgbClr val="00AAA7"/>
                </a:solidFill>
              </a:rPr>
              <a:t>Clases de linfocitos</a:t>
            </a:r>
          </a:p>
        </p:txBody>
      </p:sp>
      <p:pic>
        <p:nvPicPr>
          <p:cNvPr id="18" name="Marcador de contenido 17">
            <a:extLst>
              <a:ext uri="{FF2B5EF4-FFF2-40B4-BE49-F238E27FC236}">
                <a16:creationId xmlns:a16="http://schemas.microsoft.com/office/drawing/2014/main" id="{B748CF50-0F1F-134D-9339-4406C81177CD}"/>
              </a:ext>
            </a:extLst>
          </p:cNvPr>
          <p:cNvPicPr>
            <a:picLocks noGrp="1" noChangeAspect="1"/>
          </p:cNvPicPr>
          <p:nvPr>
            <p:ph idx="13"/>
          </p:nvPr>
        </p:nvPicPr>
        <p:blipFill>
          <a:blip r:embed="rId2" cstate="email">
            <a:extLst>
              <a:ext uri="{28A0092B-C50C-407E-A947-70E740481C1C}">
                <a14:useLocalDpi xmlns:a14="http://schemas.microsoft.com/office/drawing/2010/main"/>
              </a:ext>
            </a:extLst>
          </a:blip>
          <a:stretch>
            <a:fillRect/>
          </a:stretch>
        </p:blipFill>
        <p:spPr>
          <a:xfrm>
            <a:off x="6026726" y="1147869"/>
            <a:ext cx="5930385" cy="5589558"/>
          </a:xfrm>
        </p:spPr>
      </p:pic>
    </p:spTree>
    <p:extLst>
      <p:ext uri="{BB962C8B-B14F-4D97-AF65-F5344CB8AC3E}">
        <p14:creationId xmlns:p14="http://schemas.microsoft.com/office/powerpoint/2010/main" val="317842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81060025-B281-B247-8343-A6BAFD6BDDFD}"/>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7101978" y="1174458"/>
            <a:ext cx="4647501" cy="5466636"/>
          </a:xfrm>
        </p:spPr>
      </p:pic>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838200" y="0"/>
            <a:ext cx="10515600" cy="855677"/>
          </a:xfrm>
        </p:spPr>
        <p:txBody>
          <a:bodyPr/>
          <a:lstStyle/>
          <a:p>
            <a:r>
              <a:rPr lang="es-CO" b="0" dirty="0"/>
              <a:t>Células y tejidos del sistema inmune</a:t>
            </a:r>
          </a:p>
        </p:txBody>
      </p:sp>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42521" y="931178"/>
            <a:ext cx="6553897" cy="4667250"/>
          </a:xfrm>
        </p:spPr>
        <p:txBody>
          <a:bodyPr>
            <a:normAutofit/>
          </a:bodyPr>
          <a:lstStyle/>
          <a:p>
            <a:pPr marL="0" indent="0">
              <a:buNone/>
            </a:pPr>
            <a:r>
              <a:rPr lang="es-CO" sz="1600" dirty="0"/>
              <a:t>Las células del sistema inmunitario adaptativo están:</a:t>
            </a:r>
          </a:p>
          <a:p>
            <a:pPr lvl="1"/>
            <a:r>
              <a:rPr lang="es-CO" sz="1600" dirty="0"/>
              <a:t>Células en la sangre y la linfa.</a:t>
            </a:r>
          </a:p>
          <a:p>
            <a:pPr lvl="1"/>
            <a:r>
              <a:rPr lang="es-CO" sz="1600" dirty="0"/>
              <a:t>Órganos linfoides.</a:t>
            </a:r>
          </a:p>
          <a:p>
            <a:pPr lvl="1"/>
            <a:r>
              <a:rPr lang="es-CO" sz="1600" dirty="0"/>
              <a:t>Células dispersas todos los tejidos.</a:t>
            </a:r>
          </a:p>
          <a:p>
            <a:pPr marL="0" indent="0">
              <a:buNone/>
            </a:pPr>
            <a:r>
              <a:rPr lang="es-CO" sz="1600" dirty="0"/>
              <a:t>El sistema inmunológico enfrenta desafíos:</a:t>
            </a:r>
          </a:p>
          <a:p>
            <a:pPr lvl="1"/>
            <a:r>
              <a:rPr lang="es-CO" sz="1600" dirty="0"/>
              <a:t>Responder a varios </a:t>
            </a:r>
            <a:r>
              <a:rPr lang="es-CO" sz="1600" dirty="0" err="1"/>
              <a:t>m.o</a:t>
            </a:r>
            <a:r>
              <a:rPr lang="es-CO" sz="1600" dirty="0"/>
              <a:t>. diferentes.</a:t>
            </a:r>
          </a:p>
          <a:p>
            <a:pPr lvl="1"/>
            <a:r>
              <a:rPr lang="es-CO" sz="1600" dirty="0"/>
              <a:t>Pocos linfocitos naive reconocen y responden específicamente a un antígeno.</a:t>
            </a:r>
          </a:p>
          <a:p>
            <a:pPr lvl="1"/>
            <a:r>
              <a:rPr lang="es-CO" sz="1600" dirty="0"/>
              <a:t>Debe localizar y destruir m.o  desde sitios distantes de la infección. </a:t>
            </a:r>
          </a:p>
          <a:p>
            <a:pPr marL="0" indent="0">
              <a:buNone/>
            </a:pPr>
            <a:r>
              <a:rPr lang="es-CO" sz="1600" dirty="0"/>
              <a:t>Para cumplir con esto necesita de sus células y tejidos.</a:t>
            </a:r>
          </a:p>
        </p:txBody>
      </p:sp>
    </p:spTree>
    <p:extLst>
      <p:ext uri="{BB962C8B-B14F-4D97-AF65-F5344CB8AC3E}">
        <p14:creationId xmlns:p14="http://schemas.microsoft.com/office/powerpoint/2010/main" val="2614090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854978" y="241190"/>
            <a:ext cx="6678336" cy="758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4400" dirty="0">
                <a:solidFill>
                  <a:srgbClr val="00AAA7"/>
                </a:solidFill>
              </a:rPr>
              <a:t>Marcadores fenotipos</a:t>
            </a:r>
          </a:p>
        </p:txBody>
      </p:sp>
      <p:sp>
        <p:nvSpPr>
          <p:cNvPr id="5" name="Marcador de contenido 4">
            <a:extLst>
              <a:ext uri="{FF2B5EF4-FFF2-40B4-BE49-F238E27FC236}">
                <a16:creationId xmlns:a16="http://schemas.microsoft.com/office/drawing/2014/main" id="{D888BC75-975B-F743-94C7-BBD56BB23322}"/>
              </a:ext>
            </a:extLst>
          </p:cNvPr>
          <p:cNvSpPr>
            <a:spLocks noGrp="1"/>
          </p:cNvSpPr>
          <p:nvPr>
            <p:ph idx="1"/>
          </p:nvPr>
        </p:nvSpPr>
        <p:spPr>
          <a:xfrm>
            <a:off x="470176" y="1260079"/>
            <a:ext cx="6492686" cy="2697495"/>
          </a:xfrm>
        </p:spPr>
        <p:txBody>
          <a:bodyPr>
            <a:noAutofit/>
          </a:bodyPr>
          <a:lstStyle/>
          <a:p>
            <a:r>
              <a:rPr lang="es-CO" dirty="0"/>
              <a:t>La nomenclatura aceptada es la designación de número CD (cluster of differentiation).</a:t>
            </a:r>
          </a:p>
          <a:p>
            <a:r>
              <a:rPr lang="es-CO" dirty="0"/>
              <a:t>Las proteínas de membrana. </a:t>
            </a:r>
          </a:p>
          <a:p>
            <a:r>
              <a:rPr lang="es-CO" dirty="0"/>
              <a:t>El sistema de CD proporciona una forma de identificar moléculas de la superficie en las células en el S.I.</a:t>
            </a:r>
          </a:p>
          <a:p>
            <a:endParaRPr lang="es-CO" dirty="0"/>
          </a:p>
        </p:txBody>
      </p:sp>
      <p:pic>
        <p:nvPicPr>
          <p:cNvPr id="15" name="Imagen 14">
            <a:extLst>
              <a:ext uri="{FF2B5EF4-FFF2-40B4-BE49-F238E27FC236}">
                <a16:creationId xmlns:a16="http://schemas.microsoft.com/office/drawing/2014/main" id="{74342ADB-4242-D044-8070-BB276EA54E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1016" y="2477665"/>
            <a:ext cx="5998129" cy="4256737"/>
          </a:xfrm>
          <a:prstGeom prst="rect">
            <a:avLst/>
          </a:prstGeom>
        </p:spPr>
      </p:pic>
    </p:spTree>
    <p:extLst>
      <p:ext uri="{BB962C8B-B14F-4D97-AF65-F5344CB8AC3E}">
        <p14:creationId xmlns:p14="http://schemas.microsoft.com/office/powerpoint/2010/main" val="355468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0">
            <a:extLst>
              <a:ext uri="{FF2B5EF4-FFF2-40B4-BE49-F238E27FC236}">
                <a16:creationId xmlns:a16="http://schemas.microsoft.com/office/drawing/2014/main" id="{DDCB4AC5-7493-5B4B-ADF0-B95C69DA3BF5}"/>
              </a:ext>
            </a:extLst>
          </p:cNvPr>
          <p:cNvGraphicFramePr>
            <a:graphicFrameLocks noGrp="1"/>
          </p:cNvGraphicFramePr>
          <p:nvPr>
            <p:extLst>
              <p:ext uri="{D42A27DB-BD31-4B8C-83A1-F6EECF244321}">
                <p14:modId xmlns:p14="http://schemas.microsoft.com/office/powerpoint/2010/main" val="3948404417"/>
              </p:ext>
            </p:extLst>
          </p:nvPr>
        </p:nvGraphicFramePr>
        <p:xfrm>
          <a:off x="2552699" y="104942"/>
          <a:ext cx="9547633" cy="4259068"/>
        </p:xfrm>
        <a:graphic>
          <a:graphicData uri="http://schemas.openxmlformats.org/drawingml/2006/table">
            <a:tbl>
              <a:tblPr firstRow="1">
                <a:tableStyleId>{69012ECD-51FC-41F1-AA8D-1B2483CD663E}</a:tableStyleId>
              </a:tblPr>
              <a:tblGrid>
                <a:gridCol w="1323541">
                  <a:extLst>
                    <a:ext uri="{9D8B030D-6E8A-4147-A177-3AD203B41FA5}">
                      <a16:colId xmlns:a16="http://schemas.microsoft.com/office/drawing/2014/main" val="2342694095"/>
                    </a:ext>
                  </a:extLst>
                </a:gridCol>
                <a:gridCol w="2609777">
                  <a:extLst>
                    <a:ext uri="{9D8B030D-6E8A-4147-A177-3AD203B41FA5}">
                      <a16:colId xmlns:a16="http://schemas.microsoft.com/office/drawing/2014/main" val="2869853917"/>
                    </a:ext>
                  </a:extLst>
                </a:gridCol>
                <a:gridCol w="1604090">
                  <a:extLst>
                    <a:ext uri="{9D8B030D-6E8A-4147-A177-3AD203B41FA5}">
                      <a16:colId xmlns:a16="http://schemas.microsoft.com/office/drawing/2014/main" val="1505720501"/>
                    </a:ext>
                  </a:extLst>
                </a:gridCol>
                <a:gridCol w="1263495">
                  <a:extLst>
                    <a:ext uri="{9D8B030D-6E8A-4147-A177-3AD203B41FA5}">
                      <a16:colId xmlns:a16="http://schemas.microsoft.com/office/drawing/2014/main" val="1508171685"/>
                    </a:ext>
                  </a:extLst>
                </a:gridCol>
                <a:gridCol w="1024327">
                  <a:extLst>
                    <a:ext uri="{9D8B030D-6E8A-4147-A177-3AD203B41FA5}">
                      <a16:colId xmlns:a16="http://schemas.microsoft.com/office/drawing/2014/main" val="3660263947"/>
                    </a:ext>
                  </a:extLst>
                </a:gridCol>
                <a:gridCol w="1044623">
                  <a:extLst>
                    <a:ext uri="{9D8B030D-6E8A-4147-A177-3AD203B41FA5}">
                      <a16:colId xmlns:a16="http://schemas.microsoft.com/office/drawing/2014/main" val="3278051598"/>
                    </a:ext>
                  </a:extLst>
                </a:gridCol>
                <a:gridCol w="677780">
                  <a:extLst>
                    <a:ext uri="{9D8B030D-6E8A-4147-A177-3AD203B41FA5}">
                      <a16:colId xmlns:a16="http://schemas.microsoft.com/office/drawing/2014/main" val="468656141"/>
                    </a:ext>
                  </a:extLst>
                </a:gridCol>
              </a:tblGrid>
              <a:tr h="413866">
                <a:tc>
                  <a:txBody>
                    <a:bodyPr/>
                    <a:lstStyle/>
                    <a:p>
                      <a:pPr algn="ctr"/>
                      <a:r>
                        <a:rPr lang="es-CO" sz="1100" dirty="0">
                          <a:latin typeface="Montserrat" panose="00000500000000000000" pitchFamily="50" charset="0"/>
                        </a:rPr>
                        <a:t>Clase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latin typeface="Montserrat" panose="00000500000000000000" pitchFamily="50" charset="0"/>
                        </a:rPr>
                        <a:t>Función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latin typeface="Montserrat" panose="00000500000000000000" pitchFamily="50" charset="0"/>
                        </a:rPr>
                        <a:t>Receptor de antígeno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latin typeface="Montserrat" panose="00000500000000000000" pitchFamily="50" charset="0"/>
                        </a:rPr>
                        <a:t>Marcador fenotipo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s-CO" sz="1100" dirty="0">
                          <a:latin typeface="Montserrat" panose="00000500000000000000" pitchFamily="50" charset="0"/>
                        </a:rPr>
                        <a:t>Porcentaje total de linfocito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dirty="0"/>
                    </a:p>
                  </a:txBody>
                  <a:tcPr/>
                </a:tc>
                <a:tc hMerge="1">
                  <a:txBody>
                    <a:bodyPr/>
                    <a:lstStyle/>
                    <a:p>
                      <a:endParaRPr lang="es-CO" dirty="0"/>
                    </a:p>
                  </a:txBody>
                  <a:tcPr/>
                </a:tc>
                <a:extLst>
                  <a:ext uri="{0D108BD9-81ED-4DB2-BD59-A6C34878D82A}">
                    <a16:rowId xmlns:a16="http://schemas.microsoft.com/office/drawing/2014/main" val="1347181408"/>
                  </a:ext>
                </a:extLst>
              </a:tr>
              <a:tr h="244475">
                <a:tc>
                  <a:txBody>
                    <a:bodyPr/>
                    <a:lstStyle/>
                    <a:p>
                      <a:pPr algn="ctr"/>
                      <a:endParaRPr lang="es-CO" sz="1100" dirty="0">
                        <a:solidFill>
                          <a:srgbClr val="0B2F51"/>
                        </a:solidFill>
                        <a:latin typeface="Montserrat" panose="00000500000000000000" pitchFamily="50"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CO" sz="1100" dirty="0">
                        <a:solidFill>
                          <a:srgbClr val="0B2F51"/>
                        </a:solidFill>
                        <a:latin typeface="Montserrat" panose="00000500000000000000" pitchFamily="50"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s-CO" sz="1100" dirty="0">
                        <a:solidFill>
                          <a:srgbClr val="0B2F51"/>
                        </a:solidFill>
                        <a:latin typeface="Montserrat" panose="00000500000000000000" pitchFamily="50"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s-CO" sz="1100" dirty="0">
                        <a:solidFill>
                          <a:srgbClr val="0B2F51"/>
                        </a:solidFill>
                        <a:latin typeface="Montserrat" panose="00000500000000000000" pitchFamily="50"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rgbClr val="0B2F51"/>
                          </a:solidFill>
                          <a:latin typeface="Montserrat" panose="00000500000000000000" pitchFamily="50" charset="0"/>
                        </a:rPr>
                        <a:t>Sangre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rgbClr val="0B2F51"/>
                          </a:solidFill>
                          <a:latin typeface="Montserrat" panose="00000500000000000000" pitchFamily="50" charset="0"/>
                        </a:rPr>
                        <a:t>Nódulo lifático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a:r>
                        <a:rPr lang="es-CO" sz="1100" dirty="0">
                          <a:solidFill>
                            <a:srgbClr val="0B2F51"/>
                          </a:solidFill>
                          <a:latin typeface="Montserrat" panose="00000500000000000000" pitchFamily="50" charset="0"/>
                        </a:rPr>
                        <a:t>Bazo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45242963"/>
                  </a:ext>
                </a:extLst>
              </a:tr>
              <a:tr h="244475">
                <a:tc>
                  <a:txBody>
                    <a:bodyPr/>
                    <a:lstStyle/>
                    <a:p>
                      <a:pPr algn="ctr"/>
                      <a:r>
                        <a:rPr lang="es-CO" sz="1100" dirty="0">
                          <a:solidFill>
                            <a:srgbClr val="0B2F51"/>
                          </a:solidFill>
                          <a:latin typeface="Montserrat" panose="00000500000000000000" pitchFamily="50" charset="0"/>
                        </a:rPr>
                        <a:t> Lifocitos T ⍺β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s-CO" sz="1100" dirty="0">
                        <a:solidFill>
                          <a:srgbClr val="0B2F51"/>
                        </a:solidFill>
                        <a:latin typeface="Montserrat"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CO" sz="1100" dirty="0">
                        <a:solidFill>
                          <a:srgbClr val="0B2F51"/>
                        </a:solidFill>
                        <a:latin typeface="Montserrat" panose="00000500000000000000"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CO" sz="1100" dirty="0">
                        <a:solidFill>
                          <a:srgbClr val="0B2F51"/>
                        </a:solidFill>
                        <a:latin typeface="Montserrat" panose="00000500000000000000" pitchFamily="50"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0022909"/>
                  </a:ext>
                </a:extLst>
              </a:tr>
              <a:tr h="584281">
                <a:tc>
                  <a:txBody>
                    <a:bodyPr/>
                    <a:lstStyle/>
                    <a:p>
                      <a:pPr algn="ctr"/>
                      <a:r>
                        <a:rPr lang="es-CO" sz="1100" dirty="0">
                          <a:solidFill>
                            <a:srgbClr val="0B2F51"/>
                          </a:solidFill>
                          <a:latin typeface="Montserrat" panose="00000500000000000000" pitchFamily="50" charset="0"/>
                        </a:rPr>
                        <a:t>LT ayudadores</a:t>
                      </a:r>
                    </a:p>
                    <a:p>
                      <a:pPr algn="ctr"/>
                      <a:r>
                        <a:rPr lang="es-CO" sz="1100" dirty="0">
                          <a:solidFill>
                            <a:srgbClr val="0B2F51"/>
                          </a:solidFill>
                          <a:latin typeface="Montserrat" panose="00000500000000000000" pitchFamily="50" charset="0"/>
                        </a:rPr>
                        <a:t>CD4+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s-CO" sz="1100" dirty="0">
                          <a:solidFill>
                            <a:srgbClr val="0B2F51"/>
                          </a:solidFill>
                          <a:latin typeface="Montserrat" panose="00000500000000000000" pitchFamily="50" charset="0"/>
                        </a:rPr>
                        <a:t>Estímulos y diferenciación de LB.</a:t>
                      </a:r>
                    </a:p>
                    <a:p>
                      <a:pPr algn="ctr"/>
                      <a:r>
                        <a:rPr lang="es-CO" sz="1100" dirty="0">
                          <a:solidFill>
                            <a:srgbClr val="0B2F51"/>
                          </a:solidFill>
                          <a:latin typeface="Montserrat" panose="00000500000000000000" pitchFamily="50" charset="0"/>
                        </a:rPr>
                        <a:t>Activación de macrófagos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Heterodímeros ⍺β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CD3+, CD4+, CD8 -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50-60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rgbClr val="0B2F51"/>
                          </a:solidFill>
                          <a:latin typeface="Montserrat" panose="00000500000000000000" pitchFamily="50" charset="0"/>
                        </a:rPr>
                        <a:t>50-60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rgbClr val="0B2F51"/>
                          </a:solidFill>
                          <a:latin typeface="Montserrat" panose="00000500000000000000" pitchFamily="50" charset="0"/>
                        </a:rPr>
                        <a:t>50-60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542133"/>
                  </a:ext>
                </a:extLst>
              </a:tr>
              <a:tr h="413866">
                <a:tc>
                  <a:txBody>
                    <a:bodyPr/>
                    <a:lstStyle/>
                    <a:p>
                      <a:pPr algn="ctr"/>
                      <a:r>
                        <a:rPr lang="es-CO" sz="1100" dirty="0">
                          <a:solidFill>
                            <a:srgbClr val="0B2F51"/>
                          </a:solidFill>
                          <a:latin typeface="Montserrat" panose="00000500000000000000" pitchFamily="50" charset="0"/>
                        </a:rPr>
                        <a:t>LT citotóxicos CD8+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s-CO" sz="1100" dirty="0">
                          <a:solidFill>
                            <a:srgbClr val="0B2F51"/>
                          </a:solidFill>
                          <a:latin typeface="Montserrat" panose="00000500000000000000" pitchFamily="50" charset="0"/>
                        </a:rPr>
                        <a:t>Muerte de células infectadas, células tumorales.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Heterodímeros ⍺β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CD3+, CD4-, CD8+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rgbClr val="0B2F51"/>
                          </a:solidFill>
                          <a:latin typeface="Montserrat" panose="00000500000000000000" pitchFamily="50" charset="0"/>
                        </a:rPr>
                        <a:t>15-20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140271"/>
                  </a:ext>
                </a:extLst>
              </a:tr>
              <a:tr h="413866">
                <a:tc>
                  <a:txBody>
                    <a:bodyPr/>
                    <a:lstStyle/>
                    <a:p>
                      <a:pPr algn="ctr"/>
                      <a:r>
                        <a:rPr lang="es-CO" sz="1100" dirty="0">
                          <a:solidFill>
                            <a:srgbClr val="0B2F51"/>
                          </a:solidFill>
                          <a:latin typeface="Montserrat" panose="00000500000000000000" pitchFamily="50" charset="0"/>
                        </a:rPr>
                        <a:t>LT reguladores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s-CO" sz="1100" dirty="0">
                          <a:solidFill>
                            <a:srgbClr val="0B2F51"/>
                          </a:solidFill>
                          <a:latin typeface="Montserrat" panose="00000500000000000000" pitchFamily="50" charset="0"/>
                        </a:rPr>
                        <a:t>Función supresora de otros linfocitos.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rgbClr val="0B2F51"/>
                          </a:solidFill>
                          <a:latin typeface="Montserrat" panose="00000500000000000000" pitchFamily="50" charset="0"/>
                        </a:rPr>
                        <a:t>Heterodímeros ⍺β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CD3+, CD4+, CD25+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Infrecuente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rgbClr val="0B2F51"/>
                          </a:solidFill>
                          <a:latin typeface="Montserrat" panose="00000500000000000000" pitchFamily="50"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3897168"/>
                  </a:ext>
                </a:extLst>
              </a:tr>
              <a:tr h="413866">
                <a:tc>
                  <a:txBody>
                    <a:bodyPr/>
                    <a:lstStyle/>
                    <a:p>
                      <a:pPr algn="ctr"/>
                      <a:r>
                        <a:rPr lang="es-CO" sz="1100" dirty="0">
                          <a:solidFill>
                            <a:srgbClr val="0B2F51"/>
                          </a:solidFill>
                          <a:latin typeface="Montserrat" panose="00000500000000000000" pitchFamily="50" charset="0"/>
                        </a:rPr>
                        <a:t>Linfocitos ɣ𝛅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CO" sz="1100" dirty="0">
                          <a:solidFill>
                            <a:srgbClr val="0B2F51"/>
                          </a:solidFill>
                          <a:latin typeface="Montserrat" panose="00000500000000000000" pitchFamily="50" charset="0"/>
                        </a:rPr>
                        <a:t>Funciones cooperadoras y citotóxicas.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rgbClr val="0B2F51"/>
                          </a:solidFill>
                          <a:latin typeface="Montserrat" panose="00000500000000000000" pitchFamily="50" charset="0"/>
                        </a:rPr>
                        <a:t>Heterodímeros ɣ𝛅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rgbClr val="0B2F51"/>
                          </a:solidFill>
                          <a:latin typeface="Montserrat" panose="00000500000000000000" pitchFamily="50" charset="0"/>
                        </a:rPr>
                        <a:t>CD3+, CD4-, CD8 variable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CO" sz="1100" dirty="0">
                        <a:solidFill>
                          <a:srgbClr val="0B2F51"/>
                        </a:solidFill>
                        <a:latin typeface="Montserrat"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CO" sz="1100" dirty="0">
                        <a:solidFill>
                          <a:srgbClr val="0B2F51"/>
                        </a:solidFill>
                        <a:latin typeface="Montserrat"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CO" sz="1100" dirty="0">
                        <a:solidFill>
                          <a:srgbClr val="0B2F51"/>
                        </a:solidFill>
                        <a:latin typeface="Montserrat"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2769358"/>
                  </a:ext>
                </a:extLst>
              </a:tr>
              <a:tr h="413866">
                <a:tc>
                  <a:txBody>
                    <a:bodyPr/>
                    <a:lstStyle/>
                    <a:p>
                      <a:pPr algn="ctr"/>
                      <a:r>
                        <a:rPr lang="es-CO" sz="1100" dirty="0">
                          <a:solidFill>
                            <a:srgbClr val="0B2F51"/>
                          </a:solidFill>
                          <a:latin typeface="Montserrat" panose="00000500000000000000" pitchFamily="50" charset="0"/>
                        </a:rPr>
                        <a:t>Linfocitos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CO" sz="1100" dirty="0">
                          <a:solidFill>
                            <a:srgbClr val="0B2F51"/>
                          </a:solidFill>
                          <a:latin typeface="Montserrat" panose="00000500000000000000" pitchFamily="50" charset="0"/>
                        </a:rPr>
                        <a:t>Producción de anticuerpos.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Acp de superficie (inmunoglobulina)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CD19+, CD21+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Raro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rgbClr val="0B2F51"/>
                          </a:solidFill>
                          <a:latin typeface="Montserrat" panose="00000500000000000000" pitchFamily="50" charset="0"/>
                        </a:rPr>
                        <a:t>∽10</a:t>
                      </a:r>
                    </a:p>
                    <a:p>
                      <a:pPr algn="ctr"/>
                      <a:endParaRPr lang="es-CO" sz="1100" dirty="0">
                        <a:solidFill>
                          <a:srgbClr val="0B2F51"/>
                        </a:solidFill>
                        <a:latin typeface="Montserrat" panose="00000500000000000000"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959010"/>
                  </a:ext>
                </a:extLst>
              </a:tr>
              <a:tr h="596307">
                <a:tc>
                  <a:txBody>
                    <a:bodyPr/>
                    <a:lstStyle/>
                    <a:p>
                      <a:pPr algn="ctr"/>
                      <a:r>
                        <a:rPr lang="es-CO" sz="1100" dirty="0">
                          <a:solidFill>
                            <a:srgbClr val="0B2F51"/>
                          </a:solidFill>
                          <a:latin typeface="Montserrat" panose="00000500000000000000" pitchFamily="50" charset="0"/>
                        </a:rPr>
                        <a:t>Linfocitos Natural killer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CO" sz="1100" dirty="0">
                          <a:solidFill>
                            <a:srgbClr val="0B2F51"/>
                          </a:solidFill>
                          <a:latin typeface="Montserrat" panose="00000500000000000000" pitchFamily="50" charset="0"/>
                        </a:rPr>
                        <a:t>Destrucción de células infectadas por virus o alteradas (inmunidad innata).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Varios recptores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CD16+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rgbClr val="0B2F51"/>
                          </a:solidFill>
                          <a:latin typeface="Montserrat" panose="00000500000000000000" pitchFamily="50" charset="0"/>
                        </a:rPr>
                        <a:t>Infrecuente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219166"/>
                  </a:ext>
                </a:extLst>
              </a:tr>
              <a:tr h="413866">
                <a:tc>
                  <a:txBody>
                    <a:bodyPr/>
                    <a:lstStyle/>
                    <a:p>
                      <a:pPr algn="ctr"/>
                      <a:r>
                        <a:rPr lang="es-CO" sz="1100" dirty="0">
                          <a:solidFill>
                            <a:srgbClr val="0B2F51"/>
                          </a:solidFill>
                          <a:latin typeface="Montserrat" panose="00000500000000000000" pitchFamily="50" charset="0"/>
                        </a:rPr>
                        <a:t>Linfocitos NKT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CO" sz="1100" dirty="0">
                          <a:solidFill>
                            <a:srgbClr val="0B2F51"/>
                          </a:solidFill>
                          <a:latin typeface="Montserrat" panose="00000500000000000000" pitchFamily="50" charset="0"/>
                        </a:rPr>
                        <a:t>Supresión o activación de las respuestas adaptativas.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rgbClr val="0B2F51"/>
                          </a:solidFill>
                          <a:latin typeface="Montserrat" panose="00000500000000000000" pitchFamily="50" charset="0"/>
                        </a:rPr>
                        <a:t>Heterodímeros ɣ𝛅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rgbClr val="0B2F51"/>
                          </a:solidFill>
                          <a:latin typeface="Montserrat" panose="00000500000000000000" pitchFamily="50" charset="0"/>
                        </a:rPr>
                        <a:t>CD16+, CD3+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rgbClr val="0B2F51"/>
                          </a:solidFill>
                          <a:latin typeface="Montserrat" panose="00000500000000000000" pitchFamily="50" charset="0"/>
                        </a:rPr>
                        <a:t>Infrecuente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100" dirty="0">
                          <a:solidFill>
                            <a:srgbClr val="0B2F51"/>
                          </a:solidFill>
                          <a:latin typeface="Montserrat" panose="00000500000000000000" pitchFamily="50"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310176"/>
                  </a:ext>
                </a:extLst>
              </a:tr>
            </a:tbl>
          </a:graphicData>
        </a:graphic>
      </p:graphicFrame>
    </p:spTree>
    <p:extLst>
      <p:ext uri="{BB962C8B-B14F-4D97-AF65-F5344CB8AC3E}">
        <p14:creationId xmlns:p14="http://schemas.microsoft.com/office/powerpoint/2010/main" val="3858210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58558" y="1424260"/>
            <a:ext cx="4860061" cy="2602456"/>
          </a:xfrm>
        </p:spPr>
        <p:txBody>
          <a:bodyPr>
            <a:noAutofit/>
          </a:bodyPr>
          <a:lstStyle/>
          <a:p>
            <a:r>
              <a:rPr lang="es-CO" dirty="0"/>
              <a:t>Todos los linfocitos pasan por etapas de maduración para expresan receptores de antígenos y adquirir las características funcionales y fenotípicas de las células maduras.</a:t>
            </a:r>
          </a:p>
        </p:txBody>
      </p:sp>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844709" y="125708"/>
            <a:ext cx="7649889"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4400" dirty="0">
                <a:solidFill>
                  <a:srgbClr val="00AAA7"/>
                </a:solidFill>
              </a:rPr>
              <a:t>Desarrollo de linfocitos</a:t>
            </a:r>
          </a:p>
        </p:txBody>
      </p:sp>
      <p:pic>
        <p:nvPicPr>
          <p:cNvPr id="8" name="Marcador de contenido 7">
            <a:extLst>
              <a:ext uri="{FF2B5EF4-FFF2-40B4-BE49-F238E27FC236}">
                <a16:creationId xmlns:a16="http://schemas.microsoft.com/office/drawing/2014/main" id="{F0AB7BC3-8F9F-A543-BFAB-E2773CF6177D}"/>
              </a:ext>
            </a:extLst>
          </p:cNvPr>
          <p:cNvPicPr>
            <a:picLocks noGrp="1" noChangeAspect="1"/>
          </p:cNvPicPr>
          <p:nvPr>
            <p:ph idx="13"/>
          </p:nvPr>
        </p:nvPicPr>
        <p:blipFill>
          <a:blip r:embed="rId2">
            <a:extLst>
              <a:ext uri="{28A0092B-C50C-407E-A947-70E740481C1C}">
                <a14:useLocalDpi xmlns:a14="http://schemas.microsoft.com/office/drawing/2010/main"/>
              </a:ext>
            </a:extLst>
          </a:blip>
          <a:stretch>
            <a:fillRect/>
          </a:stretch>
        </p:blipFill>
        <p:spPr>
          <a:xfrm>
            <a:off x="4880445" y="3108573"/>
            <a:ext cx="7228305" cy="3514681"/>
          </a:xfrm>
        </p:spPr>
      </p:pic>
      <p:sp>
        <p:nvSpPr>
          <p:cNvPr id="11" name="Marcador de contenido 2">
            <a:extLst>
              <a:ext uri="{FF2B5EF4-FFF2-40B4-BE49-F238E27FC236}">
                <a16:creationId xmlns:a16="http://schemas.microsoft.com/office/drawing/2014/main" id="{1A70BDD0-AB93-434D-B67E-6F006EAD4971}"/>
              </a:ext>
            </a:extLst>
          </p:cNvPr>
          <p:cNvSpPr txBox="1">
            <a:spLocks/>
          </p:cNvSpPr>
          <p:nvPr/>
        </p:nvSpPr>
        <p:spPr>
          <a:xfrm>
            <a:off x="5970795" y="1424260"/>
            <a:ext cx="5076266" cy="25214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CO" dirty="0"/>
              <a:t>La vida media de un linfocito naive es de 3 a 6 meses en ratones y de unos pocos años en humanos. Y, necesitan para sobrevivir el receptor de antígeno y citocinas.</a:t>
            </a:r>
          </a:p>
        </p:txBody>
      </p:sp>
    </p:spTree>
    <p:extLst>
      <p:ext uri="{BB962C8B-B14F-4D97-AF65-F5344CB8AC3E}">
        <p14:creationId xmlns:p14="http://schemas.microsoft.com/office/powerpoint/2010/main" val="3701650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880143" y="112588"/>
            <a:ext cx="8054131"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4400" dirty="0">
                <a:solidFill>
                  <a:srgbClr val="00AAA7"/>
                </a:solidFill>
              </a:rPr>
              <a:t>Activación de linfocitos</a:t>
            </a:r>
          </a:p>
        </p:txBody>
      </p:sp>
      <p:pic>
        <p:nvPicPr>
          <p:cNvPr id="16" name="Marcador de contenido 15">
            <a:extLst>
              <a:ext uri="{FF2B5EF4-FFF2-40B4-BE49-F238E27FC236}">
                <a16:creationId xmlns:a16="http://schemas.microsoft.com/office/drawing/2014/main" id="{C5BD9E38-861A-6348-A904-9647F375AC0C}"/>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4616499" y="1831908"/>
            <a:ext cx="7575501" cy="3746771"/>
          </a:xfrm>
        </p:spPr>
      </p:pic>
    </p:spTree>
    <p:extLst>
      <p:ext uri="{BB962C8B-B14F-4D97-AF65-F5344CB8AC3E}">
        <p14:creationId xmlns:p14="http://schemas.microsoft.com/office/powerpoint/2010/main" val="1851468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372144" y="154012"/>
            <a:ext cx="11447712" cy="627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2400" dirty="0">
                <a:solidFill>
                  <a:srgbClr val="00AAA7"/>
                </a:solidFill>
              </a:rPr>
              <a:t>La activación sigue una serie de pasos:</a:t>
            </a:r>
          </a:p>
        </p:txBody>
      </p:sp>
      <p:graphicFrame>
        <p:nvGraphicFramePr>
          <p:cNvPr id="7" name="Marcador de contenido 6">
            <a:extLst>
              <a:ext uri="{FF2B5EF4-FFF2-40B4-BE49-F238E27FC236}">
                <a16:creationId xmlns:a16="http://schemas.microsoft.com/office/drawing/2014/main" id="{4CC11847-1141-C64E-A47D-7B1CB08C4895}"/>
              </a:ext>
            </a:extLst>
          </p:cNvPr>
          <p:cNvGraphicFramePr>
            <a:graphicFrameLocks noGrp="1"/>
          </p:cNvGraphicFramePr>
          <p:nvPr>
            <p:ph idx="13"/>
            <p:extLst>
              <p:ext uri="{D42A27DB-BD31-4B8C-83A1-F6EECF244321}">
                <p14:modId xmlns:p14="http://schemas.microsoft.com/office/powerpoint/2010/main" val="770214894"/>
              </p:ext>
            </p:extLst>
          </p:nvPr>
        </p:nvGraphicFramePr>
        <p:xfrm>
          <a:off x="491652" y="668702"/>
          <a:ext cx="11447712" cy="3150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5582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contenido 10">
            <a:extLst>
              <a:ext uri="{FF2B5EF4-FFF2-40B4-BE49-F238E27FC236}">
                <a16:creationId xmlns:a16="http://schemas.microsoft.com/office/drawing/2014/main" id="{A798E48A-2CE5-1942-9565-7ABDBC884957}"/>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5247336" y="2717785"/>
            <a:ext cx="6730422" cy="3956665"/>
          </a:xfrm>
        </p:spPr>
      </p:pic>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65912" y="1122330"/>
            <a:ext cx="5012099" cy="3492347"/>
          </a:xfrm>
        </p:spPr>
        <p:txBody>
          <a:bodyPr>
            <a:noAutofit/>
          </a:bodyPr>
          <a:lstStyle/>
          <a:p>
            <a:r>
              <a:rPr lang="es-CO" sz="1800" dirty="0"/>
              <a:t>Las células plasmáticas se desarrollan en órganos linfoides y en sitios de respuestas inmunes y, a menudo, migran a la médula ósea, donde pueden sobrevivir durante largos períodos.</a:t>
            </a:r>
          </a:p>
          <a:p>
            <a:r>
              <a:rPr lang="es-CO" sz="1800" dirty="0"/>
              <a:t>La mayoría de los linfocitos efectores son de vida corta y no se renuevan por sí mismos.</a:t>
            </a:r>
          </a:p>
        </p:txBody>
      </p:sp>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879487" y="108049"/>
            <a:ext cx="7257176"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4400" dirty="0">
                <a:solidFill>
                  <a:srgbClr val="00AAA7"/>
                </a:solidFill>
              </a:rPr>
              <a:t>Clases de linfocitos</a:t>
            </a:r>
          </a:p>
        </p:txBody>
      </p:sp>
      <p:sp>
        <p:nvSpPr>
          <p:cNvPr id="12" name="Marcador de contenido 2">
            <a:extLst>
              <a:ext uri="{FF2B5EF4-FFF2-40B4-BE49-F238E27FC236}">
                <a16:creationId xmlns:a16="http://schemas.microsoft.com/office/drawing/2014/main" id="{5F814AA0-5780-6E46-B040-2592B923939F}"/>
              </a:ext>
            </a:extLst>
          </p:cNvPr>
          <p:cNvSpPr txBox="1">
            <a:spLocks/>
          </p:cNvSpPr>
          <p:nvPr/>
        </p:nvSpPr>
        <p:spPr>
          <a:xfrm>
            <a:off x="6241409" y="1988081"/>
            <a:ext cx="5342066" cy="6448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1800" dirty="0"/>
              <a:t>Fenotipo de la superficie celular de los linfocitos ingenuos, efectores y de memoria.</a:t>
            </a:r>
          </a:p>
        </p:txBody>
      </p:sp>
    </p:spTree>
    <p:extLst>
      <p:ext uri="{BB962C8B-B14F-4D97-AF65-F5344CB8AC3E}">
        <p14:creationId xmlns:p14="http://schemas.microsoft.com/office/powerpoint/2010/main" val="190920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779476" y="-99894"/>
            <a:ext cx="8045742" cy="997298"/>
          </a:xfrm>
        </p:spPr>
        <p:txBody>
          <a:bodyPr>
            <a:normAutofit/>
          </a:bodyPr>
          <a:lstStyle/>
          <a:p>
            <a:r>
              <a:rPr lang="es-CO" sz="2800" b="0" dirty="0"/>
              <a:t>Células del sistema inmune</a:t>
            </a:r>
          </a:p>
        </p:txBody>
      </p:sp>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779476" y="1051165"/>
            <a:ext cx="3852110" cy="1609083"/>
          </a:xfrm>
        </p:spPr>
        <p:txBody>
          <a:bodyPr>
            <a:noAutofit/>
          </a:bodyPr>
          <a:lstStyle/>
          <a:p>
            <a:r>
              <a:rPr lang="es-CO" sz="1400" dirty="0"/>
              <a:t>Son células especializadas en capturar antígenos, mostrarlos a los linfocitos y proporcionar señales que estimulan la proliferación y diferenciación.</a:t>
            </a:r>
          </a:p>
        </p:txBody>
      </p:sp>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779476" y="670682"/>
            <a:ext cx="8179966"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solidFill>
                  <a:srgbClr val="00AAA7"/>
                </a:solidFill>
              </a:rPr>
              <a:t>Células presentadoras de antígenos (APC)</a:t>
            </a:r>
          </a:p>
        </p:txBody>
      </p:sp>
      <p:pic>
        <p:nvPicPr>
          <p:cNvPr id="8" name="Marcador de contenido 7">
            <a:extLst>
              <a:ext uri="{FF2B5EF4-FFF2-40B4-BE49-F238E27FC236}">
                <a16:creationId xmlns:a16="http://schemas.microsoft.com/office/drawing/2014/main" id="{B51CB94C-B991-4C4D-8A20-3F7718770626}"/>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890272" y="2059573"/>
            <a:ext cx="3258658" cy="1979027"/>
          </a:xfrm>
        </p:spPr>
      </p:pic>
      <p:pic>
        <p:nvPicPr>
          <p:cNvPr id="7" name="Marcador de contenido 8">
            <a:extLst>
              <a:ext uri="{FF2B5EF4-FFF2-40B4-BE49-F238E27FC236}">
                <a16:creationId xmlns:a16="http://schemas.microsoft.com/office/drawing/2014/main" id="{698D3CB6-9205-F840-8C8D-0288C87446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18552" y="1398400"/>
            <a:ext cx="6597597" cy="4953370"/>
          </a:xfrm>
          <a:prstGeom prst="rect">
            <a:avLst/>
          </a:prstGeom>
        </p:spPr>
      </p:pic>
    </p:spTree>
    <p:extLst>
      <p:ext uri="{BB962C8B-B14F-4D97-AF65-F5344CB8AC3E}">
        <p14:creationId xmlns:p14="http://schemas.microsoft.com/office/powerpoint/2010/main" val="173309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645253" y="76029"/>
            <a:ext cx="6728670"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4400" dirty="0">
                <a:solidFill>
                  <a:srgbClr val="00AAA7"/>
                </a:solidFill>
              </a:rPr>
              <a:t>Células presentadoras de antígenos (APC)</a:t>
            </a:r>
          </a:p>
        </p:txBody>
      </p:sp>
      <p:pic>
        <p:nvPicPr>
          <p:cNvPr id="12" name="Marcador de contenido 11">
            <a:extLst>
              <a:ext uri="{FF2B5EF4-FFF2-40B4-BE49-F238E27FC236}">
                <a16:creationId xmlns:a16="http://schemas.microsoft.com/office/drawing/2014/main" id="{C5D6EC1E-448D-5548-A0DF-AC10FC5422D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08806" y="1739208"/>
            <a:ext cx="7583194" cy="3819923"/>
          </a:xfrm>
        </p:spPr>
      </p:pic>
    </p:spTree>
    <p:extLst>
      <p:ext uri="{BB962C8B-B14F-4D97-AF65-F5344CB8AC3E}">
        <p14:creationId xmlns:p14="http://schemas.microsoft.com/office/powerpoint/2010/main" val="878442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535472" y="1629302"/>
            <a:ext cx="5076082" cy="1940607"/>
          </a:xfrm>
        </p:spPr>
        <p:txBody>
          <a:bodyPr>
            <a:noAutofit/>
          </a:bodyPr>
          <a:lstStyle/>
          <a:p>
            <a:r>
              <a:rPr lang="es-CO" dirty="0"/>
              <a:t>Desempeñan funciones de captura de antígenos y la inducción de respuestas de linfocitos T.</a:t>
            </a:r>
          </a:p>
          <a:p>
            <a:r>
              <a:rPr lang="es-CO" dirty="0"/>
              <a:t>Se encuentran debajo del epitelio y en la mayoría de los órganos y transportar estos antígenos a los órganos linfoides periféricos. </a:t>
            </a:r>
          </a:p>
        </p:txBody>
      </p:sp>
      <p:pic>
        <p:nvPicPr>
          <p:cNvPr id="18" name="Marcador de contenido 17">
            <a:extLst>
              <a:ext uri="{FF2B5EF4-FFF2-40B4-BE49-F238E27FC236}">
                <a16:creationId xmlns:a16="http://schemas.microsoft.com/office/drawing/2014/main" id="{E4CF4387-9E1E-BE41-8267-6EE0ACEEDE52}"/>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5827603" y="1772345"/>
            <a:ext cx="5719868" cy="4609070"/>
          </a:xfrm>
        </p:spPr>
      </p:pic>
      <p:sp>
        <p:nvSpPr>
          <p:cNvPr id="9" name="Título 1">
            <a:extLst>
              <a:ext uri="{FF2B5EF4-FFF2-40B4-BE49-F238E27FC236}">
                <a16:creationId xmlns:a16="http://schemas.microsoft.com/office/drawing/2014/main" id="{5B00015C-57FE-44AA-9CC4-13A2B1D71530}"/>
              </a:ext>
            </a:extLst>
          </p:cNvPr>
          <p:cNvSpPr>
            <a:spLocks noGrp="1"/>
          </p:cNvSpPr>
          <p:nvPr>
            <p:ph type="title"/>
          </p:nvPr>
        </p:nvSpPr>
        <p:spPr>
          <a:xfrm>
            <a:off x="779476" y="59716"/>
            <a:ext cx="8045742" cy="997298"/>
          </a:xfrm>
        </p:spPr>
        <p:txBody>
          <a:bodyPr/>
          <a:lstStyle/>
          <a:p>
            <a:pPr algn="ctr"/>
            <a:r>
              <a:rPr lang="es-CO" b="0" dirty="0"/>
              <a:t>Células del sistema inmune</a:t>
            </a:r>
          </a:p>
        </p:txBody>
      </p:sp>
      <p:sp>
        <p:nvSpPr>
          <p:cNvPr id="10" name="Marcador de contenido 2">
            <a:extLst>
              <a:ext uri="{FF2B5EF4-FFF2-40B4-BE49-F238E27FC236}">
                <a16:creationId xmlns:a16="http://schemas.microsoft.com/office/drawing/2014/main" id="{5A836148-FA7F-4F1C-90EE-595CECBAB5EE}"/>
              </a:ext>
            </a:extLst>
          </p:cNvPr>
          <p:cNvSpPr txBox="1">
            <a:spLocks/>
          </p:cNvSpPr>
          <p:nvPr/>
        </p:nvSpPr>
        <p:spPr>
          <a:xfrm>
            <a:off x="871754" y="897404"/>
            <a:ext cx="8179966"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800" dirty="0">
                <a:solidFill>
                  <a:srgbClr val="00AAA7"/>
                </a:solidFill>
              </a:rPr>
              <a:t>Células dendritas</a:t>
            </a:r>
          </a:p>
        </p:txBody>
      </p:sp>
    </p:spTree>
    <p:extLst>
      <p:ext uri="{BB962C8B-B14F-4D97-AF65-F5344CB8AC3E}">
        <p14:creationId xmlns:p14="http://schemas.microsoft.com/office/powerpoint/2010/main" val="70408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92156" y="1593908"/>
            <a:ext cx="6026626" cy="2411554"/>
          </a:xfrm>
        </p:spPr>
        <p:txBody>
          <a:bodyPr>
            <a:noAutofit/>
          </a:bodyPr>
          <a:lstStyle/>
          <a:p>
            <a:r>
              <a:rPr lang="es-CO" sz="1900" dirty="0"/>
              <a:t>Son APC en las respuestas inmunitarias adaptativas mediadas por células T.  </a:t>
            </a:r>
          </a:p>
          <a:p>
            <a:r>
              <a:rPr lang="es-CO" sz="1900" dirty="0"/>
              <a:t>Los macrófagos que contienen microbios ingeridos presentan antígenos microbianos a los LT. </a:t>
            </a:r>
          </a:p>
          <a:p>
            <a:r>
              <a:rPr lang="es-CO" sz="1900" dirty="0"/>
              <a:t>Luego, LT efectoras activan los macrófagos para matar a los microbios. </a:t>
            </a:r>
          </a:p>
        </p:txBody>
      </p:sp>
      <p:pic>
        <p:nvPicPr>
          <p:cNvPr id="13" name="Marcador de contenido 12">
            <a:extLst>
              <a:ext uri="{FF2B5EF4-FFF2-40B4-BE49-F238E27FC236}">
                <a16:creationId xmlns:a16="http://schemas.microsoft.com/office/drawing/2014/main" id="{754ABBEB-B2E4-EE46-AF77-CCF3C66E2787}"/>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6461189" y="1660027"/>
            <a:ext cx="5181062" cy="5138257"/>
          </a:xfrm>
        </p:spPr>
      </p:pic>
      <p:sp>
        <p:nvSpPr>
          <p:cNvPr id="11" name="Título 1">
            <a:extLst>
              <a:ext uri="{FF2B5EF4-FFF2-40B4-BE49-F238E27FC236}">
                <a16:creationId xmlns:a16="http://schemas.microsoft.com/office/drawing/2014/main" id="{88D16901-D7EF-431B-8693-402DCE89ACAD}"/>
              </a:ext>
            </a:extLst>
          </p:cNvPr>
          <p:cNvSpPr>
            <a:spLocks noGrp="1"/>
          </p:cNvSpPr>
          <p:nvPr>
            <p:ph type="title"/>
          </p:nvPr>
        </p:nvSpPr>
        <p:spPr>
          <a:xfrm>
            <a:off x="779476" y="59716"/>
            <a:ext cx="8045742" cy="997298"/>
          </a:xfrm>
        </p:spPr>
        <p:txBody>
          <a:bodyPr/>
          <a:lstStyle/>
          <a:p>
            <a:pPr algn="ctr"/>
            <a:r>
              <a:rPr lang="es-CO" b="0" dirty="0"/>
              <a:t>Células del sistema inmune</a:t>
            </a:r>
          </a:p>
        </p:txBody>
      </p:sp>
      <p:sp>
        <p:nvSpPr>
          <p:cNvPr id="12" name="Marcador de contenido 2">
            <a:extLst>
              <a:ext uri="{FF2B5EF4-FFF2-40B4-BE49-F238E27FC236}">
                <a16:creationId xmlns:a16="http://schemas.microsoft.com/office/drawing/2014/main" id="{F2136486-3088-431C-A68F-7D282542411B}"/>
              </a:ext>
            </a:extLst>
          </p:cNvPr>
          <p:cNvSpPr txBox="1">
            <a:spLocks/>
          </p:cNvSpPr>
          <p:nvPr/>
        </p:nvSpPr>
        <p:spPr>
          <a:xfrm>
            <a:off x="871754" y="897404"/>
            <a:ext cx="8179966"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800" dirty="0">
                <a:solidFill>
                  <a:srgbClr val="00AAA7"/>
                </a:solidFill>
              </a:rPr>
              <a:t>El sistema de fagocitos mononucleares</a:t>
            </a:r>
          </a:p>
        </p:txBody>
      </p:sp>
    </p:spTree>
    <p:extLst>
      <p:ext uri="{BB962C8B-B14F-4D97-AF65-F5344CB8AC3E}">
        <p14:creationId xmlns:p14="http://schemas.microsoft.com/office/powerpoint/2010/main" val="3498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838200" y="1"/>
            <a:ext cx="10515600" cy="1140246"/>
          </a:xfrm>
        </p:spPr>
        <p:txBody>
          <a:bodyPr/>
          <a:lstStyle/>
          <a:p>
            <a:r>
              <a:rPr lang="es-CO" b="0" dirty="0"/>
              <a:t>Células y tejidos del sistema inmune</a:t>
            </a:r>
          </a:p>
        </p:txBody>
      </p:sp>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368579" y="1072479"/>
            <a:ext cx="5797329" cy="3630459"/>
          </a:xfrm>
        </p:spPr>
        <p:txBody>
          <a:bodyPr>
            <a:normAutofit/>
          </a:bodyPr>
          <a:lstStyle/>
          <a:p>
            <a:pPr marL="0" indent="0">
              <a:buNone/>
            </a:pPr>
            <a:r>
              <a:rPr lang="es-CO" sz="1800" dirty="0"/>
              <a:t>Pasos de la R.I adaptativas.</a:t>
            </a:r>
          </a:p>
          <a:p>
            <a:r>
              <a:rPr lang="es-CO" sz="1800" dirty="0"/>
              <a:t>Los antígenos que entran.</a:t>
            </a:r>
          </a:p>
          <a:p>
            <a:r>
              <a:rPr lang="es-CO" sz="1800" dirty="0"/>
              <a:t>La capturado y transportado a los órganos linfoides perifericos.</a:t>
            </a:r>
          </a:p>
          <a:p>
            <a:r>
              <a:rPr lang="es-CO" sz="1800" dirty="0"/>
              <a:t>Los linfocitos naive migran a estos órganos. Reconocen los antígenos e inician la respuesta.</a:t>
            </a:r>
          </a:p>
          <a:p>
            <a:r>
              <a:rPr lang="es-CO" sz="1800" dirty="0"/>
              <a:t>Se generan linfocitos efectores y de memoria que circulan en la sangre y sitios de entrada de antígenos.</a:t>
            </a:r>
          </a:p>
        </p:txBody>
      </p:sp>
      <p:pic>
        <p:nvPicPr>
          <p:cNvPr id="9" name="Marcador de contenido 8">
            <a:extLst>
              <a:ext uri="{FF2B5EF4-FFF2-40B4-BE49-F238E27FC236}">
                <a16:creationId xmlns:a16="http://schemas.microsoft.com/office/drawing/2014/main" id="{D7CE6D98-ABD5-DA41-AF94-9795297B0791}"/>
              </a:ext>
            </a:extLst>
          </p:cNvPr>
          <p:cNvPicPr>
            <a:picLocks noGrp="1" noChangeAspect="1"/>
          </p:cNvPicPr>
          <p:nvPr>
            <p:ph idx="13"/>
          </p:nvPr>
        </p:nvPicPr>
        <p:blipFill>
          <a:blip r:embed="rId2" cstate="email">
            <a:extLst>
              <a:ext uri="{28A0092B-C50C-407E-A947-70E740481C1C}">
                <a14:useLocalDpi xmlns:a14="http://schemas.microsoft.com/office/drawing/2010/main"/>
              </a:ext>
            </a:extLst>
          </a:blip>
          <a:stretch>
            <a:fillRect/>
          </a:stretch>
        </p:blipFill>
        <p:spPr>
          <a:xfrm>
            <a:off x="6421312" y="1583879"/>
            <a:ext cx="5582631" cy="4250260"/>
          </a:xfrm>
        </p:spPr>
      </p:pic>
    </p:spTree>
    <p:extLst>
      <p:ext uri="{BB962C8B-B14F-4D97-AF65-F5344CB8AC3E}">
        <p14:creationId xmlns:p14="http://schemas.microsoft.com/office/powerpoint/2010/main" val="1372488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556223" y="1766389"/>
            <a:ext cx="4561382" cy="1812253"/>
          </a:xfrm>
        </p:spPr>
        <p:txBody>
          <a:bodyPr>
            <a:noAutofit/>
          </a:bodyPr>
          <a:lstStyle/>
          <a:p>
            <a:pPr marL="0" indent="0">
              <a:buNone/>
            </a:pPr>
            <a:r>
              <a:rPr lang="es-CO" dirty="0"/>
              <a:t>En la inmunidad humoral: </a:t>
            </a:r>
          </a:p>
          <a:p>
            <a:r>
              <a:rPr lang="es-CO" dirty="0"/>
              <a:t>Los Acp recubren u opsonizan a los m.o y promueven la fagocitosis través de los receptores de anticuerpos de los macrófagos.</a:t>
            </a:r>
          </a:p>
        </p:txBody>
      </p:sp>
      <p:pic>
        <p:nvPicPr>
          <p:cNvPr id="8" name="Marcador de contenido 7">
            <a:extLst>
              <a:ext uri="{FF2B5EF4-FFF2-40B4-BE49-F238E27FC236}">
                <a16:creationId xmlns:a16="http://schemas.microsoft.com/office/drawing/2014/main" id="{D44CF6B0-1FBB-FC43-B4C4-423FF2DBC8E2}"/>
              </a:ext>
            </a:extLst>
          </p:cNvPr>
          <p:cNvPicPr>
            <a:picLocks noGrp="1" noChangeAspect="1"/>
          </p:cNvPicPr>
          <p:nvPr>
            <p:ph idx="13"/>
          </p:nvPr>
        </p:nvPicPr>
        <p:blipFill>
          <a:blip r:embed="rId2">
            <a:extLst>
              <a:ext uri="{28A0092B-C50C-407E-A947-70E740481C1C}">
                <a14:useLocalDpi xmlns:a14="http://schemas.microsoft.com/office/drawing/2010/main"/>
              </a:ext>
            </a:extLst>
          </a:blip>
          <a:stretch>
            <a:fillRect/>
          </a:stretch>
        </p:blipFill>
        <p:spPr>
          <a:xfrm>
            <a:off x="5462812" y="4475481"/>
            <a:ext cx="6522308" cy="2322803"/>
          </a:xfrm>
        </p:spPr>
      </p:pic>
      <p:pic>
        <p:nvPicPr>
          <p:cNvPr id="10" name="Imagen 9">
            <a:extLst>
              <a:ext uri="{FF2B5EF4-FFF2-40B4-BE49-F238E27FC236}">
                <a16:creationId xmlns:a16="http://schemas.microsoft.com/office/drawing/2014/main" id="{CBC69A10-B00A-0D4A-B6AA-A557D36B9B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1622"/>
          <a:stretch/>
        </p:blipFill>
        <p:spPr>
          <a:xfrm>
            <a:off x="5678354" y="1560353"/>
            <a:ext cx="6091223" cy="2694256"/>
          </a:xfrm>
          <a:prstGeom prst="rect">
            <a:avLst/>
          </a:prstGeom>
        </p:spPr>
      </p:pic>
      <p:sp>
        <p:nvSpPr>
          <p:cNvPr id="11" name="Título 1">
            <a:extLst>
              <a:ext uri="{FF2B5EF4-FFF2-40B4-BE49-F238E27FC236}">
                <a16:creationId xmlns:a16="http://schemas.microsoft.com/office/drawing/2014/main" id="{F88ED936-4CE2-49D5-B87B-A1CD8A8F46AF}"/>
              </a:ext>
            </a:extLst>
          </p:cNvPr>
          <p:cNvSpPr>
            <a:spLocks noGrp="1"/>
          </p:cNvSpPr>
          <p:nvPr>
            <p:ph type="title"/>
          </p:nvPr>
        </p:nvSpPr>
        <p:spPr>
          <a:xfrm>
            <a:off x="779476" y="59716"/>
            <a:ext cx="8045742" cy="997298"/>
          </a:xfrm>
        </p:spPr>
        <p:txBody>
          <a:bodyPr/>
          <a:lstStyle/>
          <a:p>
            <a:pPr algn="ctr"/>
            <a:r>
              <a:rPr lang="es-CO" b="0" dirty="0"/>
              <a:t>Células del sistema inmune</a:t>
            </a:r>
          </a:p>
        </p:txBody>
      </p:sp>
      <p:sp>
        <p:nvSpPr>
          <p:cNvPr id="12" name="Marcador de contenido 2">
            <a:extLst>
              <a:ext uri="{FF2B5EF4-FFF2-40B4-BE49-F238E27FC236}">
                <a16:creationId xmlns:a16="http://schemas.microsoft.com/office/drawing/2014/main" id="{58B12171-4E01-42F3-B16F-753A30D3A624}"/>
              </a:ext>
            </a:extLst>
          </p:cNvPr>
          <p:cNvSpPr txBox="1">
            <a:spLocks/>
          </p:cNvSpPr>
          <p:nvPr/>
        </p:nvSpPr>
        <p:spPr>
          <a:xfrm>
            <a:off x="871754" y="897404"/>
            <a:ext cx="8179966"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800" dirty="0">
                <a:solidFill>
                  <a:srgbClr val="00AAA7"/>
                </a:solidFill>
              </a:rPr>
              <a:t>El sistema de fagocitos mononucleares</a:t>
            </a:r>
          </a:p>
        </p:txBody>
      </p:sp>
    </p:spTree>
    <p:extLst>
      <p:ext uri="{BB962C8B-B14F-4D97-AF65-F5344CB8AC3E}">
        <p14:creationId xmlns:p14="http://schemas.microsoft.com/office/powerpoint/2010/main" val="2339271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44F98B5-F308-2246-AFFB-912908612F6A}"/>
              </a:ext>
            </a:extLst>
          </p:cNvPr>
          <p:cNvSpPr>
            <a:spLocks noGrp="1"/>
          </p:cNvSpPr>
          <p:nvPr>
            <p:ph type="title"/>
          </p:nvPr>
        </p:nvSpPr>
        <p:spPr>
          <a:xfrm>
            <a:off x="1017136" y="1610686"/>
            <a:ext cx="10157728" cy="2056853"/>
          </a:xfrm>
        </p:spPr>
        <p:txBody>
          <a:bodyPr/>
          <a:lstStyle/>
          <a:p>
            <a:pPr algn="ctr"/>
            <a:r>
              <a:rPr lang="es-CO" b="0" dirty="0"/>
              <a:t>Tejidos y órganos linfoides</a:t>
            </a:r>
          </a:p>
        </p:txBody>
      </p:sp>
    </p:spTree>
    <p:extLst>
      <p:ext uri="{BB962C8B-B14F-4D97-AF65-F5344CB8AC3E}">
        <p14:creationId xmlns:p14="http://schemas.microsoft.com/office/powerpoint/2010/main" val="1228977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964734" y="-176168"/>
            <a:ext cx="5220187" cy="1082180"/>
          </a:xfrm>
        </p:spPr>
        <p:txBody>
          <a:bodyPr/>
          <a:lstStyle/>
          <a:p>
            <a:r>
              <a:rPr lang="es-CO" b="0" dirty="0"/>
              <a:t>Tejidos linfoides</a:t>
            </a:r>
          </a:p>
        </p:txBody>
      </p:sp>
      <p:pic>
        <p:nvPicPr>
          <p:cNvPr id="8" name="Marcador de contenido 7">
            <a:extLst>
              <a:ext uri="{FF2B5EF4-FFF2-40B4-BE49-F238E27FC236}">
                <a16:creationId xmlns:a16="http://schemas.microsoft.com/office/drawing/2014/main" id="{33C5CC22-DB77-4A46-AB78-DC97DCDC1EEE}"/>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7365534" y="545284"/>
            <a:ext cx="4653520" cy="6157519"/>
          </a:xfrm>
        </p:spPr>
      </p:pic>
      <p:graphicFrame>
        <p:nvGraphicFramePr>
          <p:cNvPr id="14" name="Marcador de contenido 6">
            <a:extLst>
              <a:ext uri="{FF2B5EF4-FFF2-40B4-BE49-F238E27FC236}">
                <a16:creationId xmlns:a16="http://schemas.microsoft.com/office/drawing/2014/main" id="{94966123-A5B3-FA48-86B0-97832CD2CBF1}"/>
              </a:ext>
            </a:extLst>
          </p:cNvPr>
          <p:cNvGraphicFramePr>
            <a:graphicFrameLocks/>
          </p:cNvGraphicFramePr>
          <p:nvPr>
            <p:extLst>
              <p:ext uri="{D42A27DB-BD31-4B8C-83A1-F6EECF244321}">
                <p14:modId xmlns:p14="http://schemas.microsoft.com/office/powerpoint/2010/main" val="1915695390"/>
              </p:ext>
            </p:extLst>
          </p:nvPr>
        </p:nvGraphicFramePr>
        <p:xfrm>
          <a:off x="598211" y="364923"/>
          <a:ext cx="6252518" cy="368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4742899-A0EB-4294-B8C5-4E57FC75BF0C}"/>
              </a:ext>
            </a:extLst>
          </p:cNvPr>
          <p:cNvSpPr txBox="1"/>
          <p:nvPr/>
        </p:nvSpPr>
        <p:spPr>
          <a:xfrm>
            <a:off x="444374" y="3865612"/>
            <a:ext cx="6560191" cy="369332"/>
          </a:xfrm>
          <a:prstGeom prst="rect">
            <a:avLst/>
          </a:prstGeom>
          <a:solidFill>
            <a:schemeClr val="bg1"/>
          </a:solidFill>
        </p:spPr>
        <p:txBody>
          <a:bodyPr wrap="square" rtlCol="0">
            <a:spAutoFit/>
          </a:bodyPr>
          <a:lstStyle/>
          <a:p>
            <a:endParaRPr lang="es-CO" dirty="0"/>
          </a:p>
        </p:txBody>
      </p:sp>
    </p:spTree>
    <p:extLst>
      <p:ext uri="{BB962C8B-B14F-4D97-AF65-F5344CB8AC3E}">
        <p14:creationId xmlns:p14="http://schemas.microsoft.com/office/powerpoint/2010/main" val="4160258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815331" y="0"/>
            <a:ext cx="7280189" cy="1325563"/>
          </a:xfrm>
        </p:spPr>
        <p:txBody>
          <a:bodyPr/>
          <a:lstStyle/>
          <a:p>
            <a:r>
              <a:rPr lang="es-CO" b="0" dirty="0"/>
              <a:t>Tejidos linfoides</a:t>
            </a:r>
          </a:p>
        </p:txBody>
      </p:sp>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95158" y="2012953"/>
            <a:ext cx="4313997" cy="978172"/>
          </a:xfrm>
        </p:spPr>
        <p:txBody>
          <a:bodyPr>
            <a:noAutofit/>
          </a:bodyPr>
          <a:lstStyle/>
          <a:p>
            <a:r>
              <a:rPr lang="es-CO" dirty="0"/>
              <a:t>Sitio de generación de todas las células sanguíneas circulantes en el adulto.</a:t>
            </a:r>
          </a:p>
        </p:txBody>
      </p:sp>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815331" y="1006375"/>
            <a:ext cx="5076082" cy="6386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800" dirty="0">
                <a:solidFill>
                  <a:srgbClr val="00AAA7"/>
                </a:solidFill>
              </a:rPr>
              <a:t>Médula ósea</a:t>
            </a:r>
          </a:p>
        </p:txBody>
      </p:sp>
      <p:pic>
        <p:nvPicPr>
          <p:cNvPr id="9" name="Marcador de contenido 8">
            <a:extLst>
              <a:ext uri="{FF2B5EF4-FFF2-40B4-BE49-F238E27FC236}">
                <a16:creationId xmlns:a16="http://schemas.microsoft.com/office/drawing/2014/main" id="{E05D134F-D6C5-1440-B6C3-5DAFDC01EE8B}"/>
              </a:ext>
            </a:extLst>
          </p:cNvPr>
          <p:cNvPicPr>
            <a:picLocks noGrp="1" noChangeAspect="1"/>
          </p:cNvPicPr>
          <p:nvPr>
            <p:ph idx="13"/>
          </p:nvPr>
        </p:nvPicPr>
        <p:blipFill>
          <a:blip r:embed="rId2">
            <a:extLst>
              <a:ext uri="{28A0092B-C50C-407E-A947-70E740481C1C}">
                <a14:useLocalDpi xmlns:a14="http://schemas.microsoft.com/office/drawing/2010/main"/>
              </a:ext>
            </a:extLst>
          </a:blip>
          <a:stretch>
            <a:fillRect/>
          </a:stretch>
        </p:blipFill>
        <p:spPr>
          <a:xfrm>
            <a:off x="4809155" y="1964171"/>
            <a:ext cx="7108364" cy="4277239"/>
          </a:xfrm>
        </p:spPr>
      </p:pic>
    </p:spTree>
    <p:extLst>
      <p:ext uri="{BB962C8B-B14F-4D97-AF65-F5344CB8AC3E}">
        <p14:creationId xmlns:p14="http://schemas.microsoft.com/office/powerpoint/2010/main" val="108229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822992" y="76545"/>
            <a:ext cx="7280189" cy="955301"/>
          </a:xfrm>
        </p:spPr>
        <p:txBody>
          <a:bodyPr/>
          <a:lstStyle/>
          <a:p>
            <a:r>
              <a:rPr lang="es-CO" b="0" dirty="0"/>
              <a:t>Médula ósea</a:t>
            </a:r>
          </a:p>
        </p:txBody>
      </p:sp>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41613" y="1204485"/>
            <a:ext cx="5875297" cy="3264172"/>
          </a:xfrm>
        </p:spPr>
        <p:txBody>
          <a:bodyPr>
            <a:noAutofit/>
          </a:bodyPr>
          <a:lstStyle/>
          <a:p>
            <a:r>
              <a:rPr lang="es-CO" dirty="0"/>
              <a:t>Todas las células sanguíneas se originan a partir de una célula madre común que se diferencia en varios linajes (eritroide, megacariocítico, granulocítico, monocítico y linfocítico)</a:t>
            </a:r>
          </a:p>
          <a:p>
            <a:r>
              <a:rPr lang="es-CO" dirty="0"/>
              <a:t>Las células madre expresan dos proteínas llamadas CD34 y antígeno 1 de células madre (Sca-1).</a:t>
            </a:r>
          </a:p>
        </p:txBody>
      </p:sp>
      <p:pic>
        <p:nvPicPr>
          <p:cNvPr id="9" name="Marcador de contenido 8">
            <a:extLst>
              <a:ext uri="{FF2B5EF4-FFF2-40B4-BE49-F238E27FC236}">
                <a16:creationId xmlns:a16="http://schemas.microsoft.com/office/drawing/2014/main" id="{7F272744-08BA-D74E-BAD0-675B74C1C719}"/>
              </a:ext>
            </a:extLst>
          </p:cNvPr>
          <p:cNvPicPr>
            <a:picLocks noGrp="1" noChangeAspect="1"/>
          </p:cNvPicPr>
          <p:nvPr>
            <p:ph idx="13"/>
          </p:nvPr>
        </p:nvPicPr>
        <p:blipFill>
          <a:blip r:embed="rId2" cstate="email">
            <a:extLst>
              <a:ext uri="{28A0092B-C50C-407E-A947-70E740481C1C}">
                <a14:useLocalDpi xmlns:a14="http://schemas.microsoft.com/office/drawing/2010/main"/>
              </a:ext>
            </a:extLst>
          </a:blip>
          <a:stretch>
            <a:fillRect/>
          </a:stretch>
        </p:blipFill>
        <p:spPr>
          <a:xfrm>
            <a:off x="6674305" y="76545"/>
            <a:ext cx="5076082" cy="6840393"/>
          </a:xfrm>
        </p:spPr>
      </p:pic>
    </p:spTree>
    <p:extLst>
      <p:ext uri="{BB962C8B-B14F-4D97-AF65-F5344CB8AC3E}">
        <p14:creationId xmlns:p14="http://schemas.microsoft.com/office/powerpoint/2010/main" val="1716444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temcells.nih.gov/sites/all/themes/stemcells_theme/stemcell_includes/2_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58250" y="925282"/>
            <a:ext cx="7463135" cy="4495442"/>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5669906" y="2782669"/>
            <a:ext cx="1053523" cy="646331"/>
          </a:xfrm>
          <a:prstGeom prst="rect">
            <a:avLst/>
          </a:prstGeom>
          <a:noFill/>
        </p:spPr>
        <p:txBody>
          <a:bodyPr wrap="square" rtlCol="0">
            <a:spAutoFit/>
          </a:bodyPr>
          <a:lstStyle/>
          <a:p>
            <a:pPr algn="ctr"/>
            <a:r>
              <a:rPr lang="de-DE" sz="1200" b="1" dirty="0">
                <a:solidFill>
                  <a:srgbClr val="0B2F51"/>
                </a:solidFill>
                <a:latin typeface="Montserrat" panose="00000500000000000000" pitchFamily="50" charset="0"/>
              </a:rPr>
              <a:t>Central </a:t>
            </a:r>
            <a:r>
              <a:rPr lang="de-DE" sz="1200" b="1" dirty="0" err="1">
                <a:solidFill>
                  <a:srgbClr val="0B2F51"/>
                </a:solidFill>
                <a:latin typeface="Montserrat" panose="00000500000000000000" pitchFamily="50" charset="0"/>
              </a:rPr>
              <a:t>medullary</a:t>
            </a:r>
            <a:r>
              <a:rPr lang="de-DE" sz="1200" b="1" dirty="0">
                <a:solidFill>
                  <a:srgbClr val="0B2F51"/>
                </a:solidFill>
                <a:latin typeface="Montserrat" panose="00000500000000000000" pitchFamily="50" charset="0"/>
              </a:rPr>
              <a:t> </a:t>
            </a:r>
            <a:r>
              <a:rPr lang="de-DE" sz="1200" b="1" dirty="0" err="1">
                <a:solidFill>
                  <a:srgbClr val="0B2F51"/>
                </a:solidFill>
                <a:latin typeface="Montserrat" panose="00000500000000000000" pitchFamily="50" charset="0"/>
              </a:rPr>
              <a:t>cavity</a:t>
            </a:r>
            <a:endParaRPr lang="de-DE" sz="1200" b="1" dirty="0">
              <a:solidFill>
                <a:srgbClr val="0B2F51"/>
              </a:solidFill>
              <a:latin typeface="Montserrat" panose="00000500000000000000" pitchFamily="50" charset="0"/>
            </a:endParaRPr>
          </a:p>
        </p:txBody>
      </p:sp>
      <p:sp>
        <p:nvSpPr>
          <p:cNvPr id="10" name="Geschweifte Klammer rechts 9"/>
          <p:cNvSpPr/>
          <p:nvPr/>
        </p:nvSpPr>
        <p:spPr>
          <a:xfrm rot="5400000">
            <a:off x="9688934" y="3441415"/>
            <a:ext cx="460506" cy="44043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Rechteck 10"/>
          <p:cNvSpPr/>
          <p:nvPr/>
        </p:nvSpPr>
        <p:spPr>
          <a:xfrm>
            <a:off x="7071919" y="5932718"/>
            <a:ext cx="5193625" cy="738664"/>
          </a:xfrm>
          <a:prstGeom prst="rect">
            <a:avLst/>
          </a:prstGeom>
        </p:spPr>
        <p:txBody>
          <a:bodyPr wrap="square">
            <a:spAutoFit/>
          </a:bodyPr>
          <a:lstStyle/>
          <a:p>
            <a:pPr algn="ctr"/>
            <a:r>
              <a:rPr lang="de-DE" sz="1400" dirty="0">
                <a:solidFill>
                  <a:srgbClr val="0B2F51"/>
                </a:solidFill>
                <a:latin typeface="Montserrat" panose="00000500000000000000" pitchFamily="50" charset="0"/>
              </a:rPr>
              <a:t> </a:t>
            </a:r>
            <a:r>
              <a:rPr lang="de-DE" sz="1400" dirty="0" err="1">
                <a:solidFill>
                  <a:srgbClr val="0B2F51"/>
                </a:solidFill>
                <a:latin typeface="Montserrat" panose="00000500000000000000" pitchFamily="50" charset="0"/>
              </a:rPr>
              <a:t>Bone</a:t>
            </a:r>
            <a:r>
              <a:rPr lang="de-DE" sz="1400" dirty="0">
                <a:solidFill>
                  <a:srgbClr val="0B2F51"/>
                </a:solidFill>
                <a:latin typeface="Montserrat" panose="00000500000000000000" pitchFamily="50" charset="0"/>
              </a:rPr>
              <a:t> </a:t>
            </a:r>
            <a:r>
              <a:rPr lang="de-DE" sz="1400" dirty="0" err="1">
                <a:solidFill>
                  <a:srgbClr val="0B2F51"/>
                </a:solidFill>
                <a:latin typeface="Montserrat" panose="00000500000000000000" pitchFamily="50" charset="0"/>
              </a:rPr>
              <a:t>marrow</a:t>
            </a:r>
            <a:r>
              <a:rPr lang="de-DE" sz="1400" dirty="0">
                <a:solidFill>
                  <a:srgbClr val="0B2F51"/>
                </a:solidFill>
                <a:latin typeface="Montserrat" panose="00000500000000000000" pitchFamily="50" charset="0"/>
              </a:rPr>
              <a:t> </a:t>
            </a:r>
            <a:r>
              <a:rPr lang="en-US" sz="1400" dirty="0">
                <a:solidFill>
                  <a:srgbClr val="0B2F51"/>
                </a:solidFill>
                <a:latin typeface="Montserrat" panose="00000500000000000000" pitchFamily="50" charset="0"/>
              </a:rPr>
              <a:t>stromal cells </a:t>
            </a:r>
            <a:r>
              <a:rPr lang="de-DE" sz="1400" dirty="0">
                <a:solidFill>
                  <a:srgbClr val="0B2F51"/>
                </a:solidFill>
                <a:latin typeface="Montserrat" panose="00000500000000000000" pitchFamily="50" charset="0"/>
              </a:rPr>
              <a:t>create micro-environmental niches </a:t>
            </a:r>
            <a:r>
              <a:rPr lang="en-US" sz="1400" dirty="0">
                <a:solidFill>
                  <a:srgbClr val="0B2F51"/>
                </a:solidFill>
                <a:latin typeface="Montserrat" panose="00000500000000000000" pitchFamily="50" charset="0"/>
              </a:rPr>
              <a:t>that maintain blood-cell viability and supply the requisite </a:t>
            </a:r>
            <a:r>
              <a:rPr lang="de-DE" sz="1400" dirty="0">
                <a:solidFill>
                  <a:srgbClr val="0B2F51"/>
                </a:solidFill>
                <a:latin typeface="Montserrat" panose="00000500000000000000" pitchFamily="50" charset="0"/>
              </a:rPr>
              <a:t>factors for their development.</a:t>
            </a:r>
          </a:p>
        </p:txBody>
      </p:sp>
      <p:sp>
        <p:nvSpPr>
          <p:cNvPr id="14" name="Título 1">
            <a:extLst>
              <a:ext uri="{FF2B5EF4-FFF2-40B4-BE49-F238E27FC236}">
                <a16:creationId xmlns:a16="http://schemas.microsoft.com/office/drawing/2014/main" id="{EA607A14-13E0-4F63-B2A0-CEEED936F875}"/>
              </a:ext>
            </a:extLst>
          </p:cNvPr>
          <p:cNvSpPr txBox="1">
            <a:spLocks/>
          </p:cNvSpPr>
          <p:nvPr/>
        </p:nvSpPr>
        <p:spPr>
          <a:xfrm>
            <a:off x="822992" y="76545"/>
            <a:ext cx="7280189" cy="9553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b="0"/>
              <a:t>Médula ósea</a:t>
            </a:r>
            <a:endParaRPr lang="es-CO" b="0" dirty="0"/>
          </a:p>
        </p:txBody>
      </p:sp>
    </p:spTree>
    <p:extLst>
      <p:ext uri="{BB962C8B-B14F-4D97-AF65-F5344CB8AC3E}">
        <p14:creationId xmlns:p14="http://schemas.microsoft.com/office/powerpoint/2010/main" val="3616022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9A92296C-D60D-8F49-AE9D-5C174716EC9F}"/>
              </a:ext>
            </a:extLst>
          </p:cNvPr>
          <p:cNvPicPr>
            <a:picLocks noGrp="1" noChangeAspect="1"/>
          </p:cNvPicPr>
          <p:nvPr>
            <p:ph idx="13"/>
          </p:nvPr>
        </p:nvPicPr>
        <p:blipFill>
          <a:blip r:embed="rId2" cstate="email">
            <a:extLst>
              <a:ext uri="{28A0092B-C50C-407E-A947-70E740481C1C}">
                <a14:useLocalDpi xmlns:a14="http://schemas.microsoft.com/office/drawing/2010/main"/>
              </a:ext>
            </a:extLst>
          </a:blip>
          <a:stretch>
            <a:fillRect/>
          </a:stretch>
        </p:blipFill>
        <p:spPr>
          <a:xfrm>
            <a:off x="2838449" y="238682"/>
            <a:ext cx="9221609" cy="3843029"/>
          </a:xfrm>
        </p:spPr>
      </p:pic>
      <p:sp>
        <p:nvSpPr>
          <p:cNvPr id="5" name="Rectángulo 4">
            <a:extLst>
              <a:ext uri="{FF2B5EF4-FFF2-40B4-BE49-F238E27FC236}">
                <a16:creationId xmlns:a16="http://schemas.microsoft.com/office/drawing/2014/main" id="{0C160E0B-955C-D647-BF36-3C628FB3AD23}"/>
              </a:ext>
            </a:extLst>
          </p:cNvPr>
          <p:cNvSpPr/>
          <p:nvPr/>
        </p:nvSpPr>
        <p:spPr>
          <a:xfrm>
            <a:off x="3809158" y="4319986"/>
            <a:ext cx="7280189" cy="584775"/>
          </a:xfrm>
          <a:prstGeom prst="rect">
            <a:avLst/>
          </a:prstGeom>
        </p:spPr>
        <p:txBody>
          <a:bodyPr wrap="square">
            <a:spAutoFit/>
          </a:bodyPr>
          <a:lstStyle/>
          <a:p>
            <a:pPr algn="ctr"/>
            <a:r>
              <a:rPr lang="es-CO" sz="1600" dirty="0">
                <a:solidFill>
                  <a:srgbClr val="152B48"/>
                </a:solidFill>
                <a:latin typeface="Montserrat" panose="02000505000000020004" pitchFamily="2" charset="0"/>
              </a:rPr>
              <a:t>Las citocinas hematopoyéticas son producidas por células estromales y macrófagos.</a:t>
            </a:r>
          </a:p>
        </p:txBody>
      </p:sp>
      <p:sp>
        <p:nvSpPr>
          <p:cNvPr id="10" name="Título 1">
            <a:extLst>
              <a:ext uri="{FF2B5EF4-FFF2-40B4-BE49-F238E27FC236}">
                <a16:creationId xmlns:a16="http://schemas.microsoft.com/office/drawing/2014/main" id="{BDDA2AD1-753E-415C-9816-C5574F0562B0}"/>
              </a:ext>
            </a:extLst>
          </p:cNvPr>
          <p:cNvSpPr>
            <a:spLocks noGrp="1"/>
          </p:cNvSpPr>
          <p:nvPr>
            <p:ph type="title"/>
          </p:nvPr>
        </p:nvSpPr>
        <p:spPr>
          <a:xfrm>
            <a:off x="394367" y="86070"/>
            <a:ext cx="7280189" cy="955301"/>
          </a:xfrm>
        </p:spPr>
        <p:txBody>
          <a:bodyPr>
            <a:normAutofit/>
          </a:bodyPr>
          <a:lstStyle/>
          <a:p>
            <a:r>
              <a:rPr lang="es-CO" sz="2800" b="0" dirty="0"/>
              <a:t>Médula ósea</a:t>
            </a:r>
          </a:p>
        </p:txBody>
      </p:sp>
    </p:spTree>
    <p:extLst>
      <p:ext uri="{BB962C8B-B14F-4D97-AF65-F5344CB8AC3E}">
        <p14:creationId xmlns:p14="http://schemas.microsoft.com/office/powerpoint/2010/main" val="3001927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738232" y="0"/>
            <a:ext cx="7347402" cy="872455"/>
          </a:xfrm>
        </p:spPr>
        <p:txBody>
          <a:bodyPr/>
          <a:lstStyle/>
          <a:p>
            <a:r>
              <a:rPr lang="es-CO" b="0" dirty="0"/>
              <a:t>Tejidos linfoides</a:t>
            </a:r>
          </a:p>
        </p:txBody>
      </p:sp>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09048" y="1256005"/>
            <a:ext cx="6622557" cy="4434267"/>
          </a:xfrm>
        </p:spPr>
        <p:txBody>
          <a:bodyPr>
            <a:noAutofit/>
          </a:bodyPr>
          <a:lstStyle/>
          <a:p>
            <a:r>
              <a:rPr lang="es-CO" sz="1400" dirty="0"/>
              <a:t>Sitio de maduración de los LT. </a:t>
            </a:r>
          </a:p>
          <a:p>
            <a:r>
              <a:rPr lang="es-CO" sz="1400" dirty="0"/>
              <a:t>Bilobulado situado en el mediastino anterior. </a:t>
            </a:r>
          </a:p>
          <a:p>
            <a:r>
              <a:rPr lang="es-CO" sz="1400" dirty="0"/>
              <a:t>Cada lóbulo consta:</a:t>
            </a:r>
          </a:p>
          <a:p>
            <a:pPr lvl="1"/>
            <a:r>
              <a:rPr lang="es-CO" sz="1400" dirty="0"/>
              <a:t>La corteza: contiene LT densamente.</a:t>
            </a:r>
          </a:p>
          <a:p>
            <a:pPr lvl="1"/>
            <a:r>
              <a:rPr lang="es-CO" sz="1400" dirty="0"/>
              <a:t>La médula: menos poblada de linfocitos. Se encuentan macrófagos derivados de la médula ósea y las células dendríticas.</a:t>
            </a:r>
          </a:p>
          <a:p>
            <a:pPr lvl="1"/>
            <a:r>
              <a:rPr lang="es-CO" sz="1400" dirty="0"/>
              <a:t>Corpúsculos de Hassall: compuestos por células epiteliales. </a:t>
            </a:r>
          </a:p>
          <a:p>
            <a:r>
              <a:rPr lang="es-CO" sz="1400" dirty="0"/>
              <a:t>Tiene abundante irrigación vascular y vasos linfáticos eferentes que drenan hacia los ganglios linfáticos mediastínicos. </a:t>
            </a:r>
          </a:p>
        </p:txBody>
      </p:sp>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805444" y="725667"/>
            <a:ext cx="5076082" cy="530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800" dirty="0">
                <a:solidFill>
                  <a:srgbClr val="00AAA7"/>
                </a:solidFill>
              </a:rPr>
              <a:t>Timo</a:t>
            </a:r>
          </a:p>
        </p:txBody>
      </p:sp>
      <p:pic>
        <p:nvPicPr>
          <p:cNvPr id="10" name="Marcador de contenido 9">
            <a:extLst>
              <a:ext uri="{FF2B5EF4-FFF2-40B4-BE49-F238E27FC236}">
                <a16:creationId xmlns:a16="http://schemas.microsoft.com/office/drawing/2014/main" id="{3C65B9FB-2DCF-D345-B243-002AF043734E}"/>
              </a:ext>
            </a:extLst>
          </p:cNvPr>
          <p:cNvPicPr>
            <a:picLocks noGrp="1" noChangeAspect="1"/>
          </p:cNvPicPr>
          <p:nvPr>
            <p:ph idx="13"/>
          </p:nvPr>
        </p:nvPicPr>
        <p:blipFill>
          <a:blip r:embed="rId3">
            <a:extLst>
              <a:ext uri="{28A0092B-C50C-407E-A947-70E740481C1C}">
                <a14:useLocalDpi xmlns:a14="http://schemas.microsoft.com/office/drawing/2010/main"/>
              </a:ext>
            </a:extLst>
          </a:blip>
          <a:stretch>
            <a:fillRect/>
          </a:stretch>
        </p:blipFill>
        <p:spPr>
          <a:xfrm>
            <a:off x="7031606" y="195043"/>
            <a:ext cx="5076082" cy="6467914"/>
          </a:xfrm>
          <a:prstGeom prst="rect">
            <a:avLst/>
          </a:prstGeom>
        </p:spPr>
      </p:pic>
      <p:pic>
        <p:nvPicPr>
          <p:cNvPr id="8" name="Imagen 7">
            <a:extLst>
              <a:ext uri="{FF2B5EF4-FFF2-40B4-BE49-F238E27FC236}">
                <a16:creationId xmlns:a16="http://schemas.microsoft.com/office/drawing/2014/main" id="{6444779A-E47E-3D4D-98A6-B870B8F5DB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9570" y="5117601"/>
            <a:ext cx="2428118" cy="1359746"/>
          </a:xfrm>
          <a:prstGeom prst="rect">
            <a:avLst/>
          </a:prstGeom>
        </p:spPr>
      </p:pic>
    </p:spTree>
    <p:extLst>
      <p:ext uri="{BB962C8B-B14F-4D97-AF65-F5344CB8AC3E}">
        <p14:creationId xmlns:p14="http://schemas.microsoft.com/office/powerpoint/2010/main" val="802096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12">
            <a:extLst>
              <a:ext uri="{FF2B5EF4-FFF2-40B4-BE49-F238E27FC236}">
                <a16:creationId xmlns:a16="http://schemas.microsoft.com/office/drawing/2014/main" id="{FCE1BEE4-84A5-D649-98A1-CE9C70FCC321}"/>
              </a:ext>
            </a:extLst>
          </p:cNvPr>
          <p:cNvPicPr>
            <a:picLocks noGrp="1" noChangeAspect="1"/>
          </p:cNvPicPr>
          <p:nvPr>
            <p:ph idx="13"/>
          </p:nvPr>
        </p:nvPicPr>
        <p:blipFill rotWithShape="1">
          <a:blip r:embed="rId3" cstate="email">
            <a:extLst>
              <a:ext uri="{28A0092B-C50C-407E-A947-70E740481C1C}">
                <a14:useLocalDpi xmlns:a14="http://schemas.microsoft.com/office/drawing/2010/main"/>
              </a:ext>
            </a:extLst>
          </a:blip>
          <a:srcRect l="4636" t="19330" r="9868" b="27713"/>
          <a:stretch/>
        </p:blipFill>
        <p:spPr>
          <a:xfrm>
            <a:off x="7344825" y="1939899"/>
            <a:ext cx="4847175" cy="4611903"/>
          </a:xfrm>
        </p:spPr>
      </p:pic>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822992" y="76545"/>
            <a:ext cx="7280189" cy="886965"/>
          </a:xfrm>
        </p:spPr>
        <p:txBody>
          <a:bodyPr/>
          <a:lstStyle/>
          <a:p>
            <a:r>
              <a:rPr lang="es-CO" b="0" dirty="0"/>
              <a:t>Timo</a:t>
            </a:r>
          </a:p>
        </p:txBody>
      </p:sp>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393711" y="875913"/>
            <a:ext cx="7280189" cy="4013414"/>
          </a:xfrm>
        </p:spPr>
        <p:txBody>
          <a:bodyPr>
            <a:noAutofit/>
          </a:bodyPr>
          <a:lstStyle/>
          <a:p>
            <a:r>
              <a:rPr lang="es-CO" sz="1600" dirty="0"/>
              <a:t>Células epiteliales tímicas (TEC) tienen abundante citoplasma. </a:t>
            </a:r>
          </a:p>
          <a:p>
            <a:pPr lvl="1"/>
            <a:r>
              <a:rPr lang="es-CO" sz="1600" b="1" dirty="0"/>
              <a:t>TEC corticales: </a:t>
            </a:r>
            <a:r>
              <a:rPr lang="es-CO" sz="1600" dirty="0"/>
              <a:t>producen IL-7 para las primeras etapas del desarrollo de los LT.</a:t>
            </a:r>
          </a:p>
          <a:p>
            <a:pPr lvl="1"/>
            <a:r>
              <a:rPr lang="es-CO" sz="1600" b="1" dirty="0"/>
              <a:t>TEC medulares</a:t>
            </a:r>
            <a:r>
              <a:rPr lang="es-CO" sz="1600" dirty="0"/>
              <a:t>: presentación de autoantígenos a los LT en desarrollo y provocando su eliminación. </a:t>
            </a:r>
          </a:p>
          <a:p>
            <a:r>
              <a:rPr lang="es-CO" sz="1600" dirty="0"/>
              <a:t>Maduración de los linfocitos del timo (timocitos): </a:t>
            </a:r>
          </a:p>
          <a:p>
            <a:pPr lvl="1"/>
            <a:r>
              <a:rPr lang="es-CO" sz="1600" dirty="0"/>
              <a:t>Los LT inmaduros salen de médula ósea y entran a la corteza por los vasos sanguíneos. </a:t>
            </a:r>
          </a:p>
          <a:p>
            <a:pPr lvl="1"/>
            <a:r>
              <a:rPr lang="es-CO" sz="1600" dirty="0"/>
              <a:t>La maduración comienza en la corteza, a medida que maduran, los timocitos migran hacia la médula. </a:t>
            </a:r>
          </a:p>
          <a:p>
            <a:pPr lvl="1"/>
            <a:r>
              <a:rPr lang="es-CO" sz="1600" dirty="0"/>
              <a:t>Solo los LT maduras salen del timo.</a:t>
            </a:r>
          </a:p>
        </p:txBody>
      </p:sp>
    </p:spTree>
    <p:extLst>
      <p:ext uri="{BB962C8B-B14F-4D97-AF65-F5344CB8AC3E}">
        <p14:creationId xmlns:p14="http://schemas.microsoft.com/office/powerpoint/2010/main" val="374023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5E70B7A0-22B7-EB43-8F79-37F444574F9C}"/>
              </a:ext>
            </a:extLst>
          </p:cNvPr>
          <p:cNvPicPr>
            <a:picLocks noGrp="1" noChangeAspect="1"/>
          </p:cNvPicPr>
          <p:nvPr>
            <p:ph idx="13"/>
          </p:nvPr>
        </p:nvPicPr>
        <p:blipFill>
          <a:blip r:embed="rId2" cstate="email">
            <a:extLst>
              <a:ext uri="{28A0092B-C50C-407E-A947-70E740481C1C}">
                <a14:useLocalDpi xmlns:a14="http://schemas.microsoft.com/office/drawing/2010/main"/>
              </a:ext>
            </a:extLst>
          </a:blip>
          <a:stretch>
            <a:fillRect/>
          </a:stretch>
        </p:blipFill>
        <p:spPr>
          <a:xfrm>
            <a:off x="4702119" y="807111"/>
            <a:ext cx="7489881" cy="5610467"/>
          </a:xfrm>
        </p:spPr>
      </p:pic>
    </p:spTree>
    <p:extLst>
      <p:ext uri="{BB962C8B-B14F-4D97-AF65-F5344CB8AC3E}">
        <p14:creationId xmlns:p14="http://schemas.microsoft.com/office/powerpoint/2010/main" val="55296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687197" y="0"/>
            <a:ext cx="6074329" cy="1363007"/>
          </a:xfrm>
        </p:spPr>
        <p:txBody>
          <a:bodyPr>
            <a:normAutofit/>
          </a:bodyPr>
          <a:lstStyle/>
          <a:p>
            <a:pPr algn="ctr"/>
            <a:r>
              <a:rPr lang="es-CO" b="0" dirty="0"/>
              <a:t>Células y tejidos del sistema inmune</a:t>
            </a:r>
          </a:p>
        </p:txBody>
      </p:sp>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762698" y="1895671"/>
            <a:ext cx="4669654" cy="1702508"/>
          </a:xfrm>
        </p:spPr>
        <p:txBody>
          <a:bodyPr>
            <a:normAutofit/>
          </a:bodyPr>
          <a:lstStyle/>
          <a:p>
            <a:r>
              <a:rPr lang="es-CO" dirty="0"/>
              <a:t>Esto asegura que la inmunidad sea sistémica. Es decir, que los mecanismos protectores puedan actuar en cualquier parte del cuerpo.</a:t>
            </a:r>
          </a:p>
        </p:txBody>
      </p:sp>
      <p:pic>
        <p:nvPicPr>
          <p:cNvPr id="12" name="Marcador de contenido 11">
            <a:extLst>
              <a:ext uri="{FF2B5EF4-FFF2-40B4-BE49-F238E27FC236}">
                <a16:creationId xmlns:a16="http://schemas.microsoft.com/office/drawing/2014/main" id="{8A638D23-12C7-664C-B169-31E4B90941D0}"/>
              </a:ext>
            </a:extLst>
          </p:cNvPr>
          <p:cNvPicPr>
            <a:picLocks noGrp="1" noChangeAspect="1"/>
          </p:cNvPicPr>
          <p:nvPr>
            <p:ph idx="13"/>
          </p:nvPr>
        </p:nvPicPr>
        <p:blipFill>
          <a:blip r:embed="rId2">
            <a:extLst>
              <a:ext uri="{28A0092B-C50C-407E-A947-70E740481C1C}">
                <a14:useLocalDpi xmlns:a14="http://schemas.microsoft.com/office/drawing/2010/main"/>
              </a:ext>
            </a:extLst>
          </a:blip>
          <a:stretch>
            <a:fillRect/>
          </a:stretch>
        </p:blipFill>
        <p:spPr>
          <a:xfrm>
            <a:off x="6688070" y="109408"/>
            <a:ext cx="5503930" cy="6781389"/>
          </a:xfrm>
        </p:spPr>
      </p:pic>
    </p:spTree>
    <p:extLst>
      <p:ext uri="{BB962C8B-B14F-4D97-AF65-F5344CB8AC3E}">
        <p14:creationId xmlns:p14="http://schemas.microsoft.com/office/powerpoint/2010/main" val="1874863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815619" y="0"/>
            <a:ext cx="7280189" cy="805343"/>
          </a:xfrm>
        </p:spPr>
        <p:txBody>
          <a:bodyPr/>
          <a:lstStyle/>
          <a:p>
            <a:r>
              <a:rPr lang="es-CO" b="0" dirty="0"/>
              <a:t>Tejidos linfoides</a:t>
            </a:r>
          </a:p>
        </p:txBody>
      </p:sp>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63776" y="1297845"/>
            <a:ext cx="6440364" cy="3638725"/>
          </a:xfrm>
        </p:spPr>
        <p:txBody>
          <a:bodyPr>
            <a:noAutofit/>
          </a:bodyPr>
          <a:lstStyle/>
          <a:p>
            <a:r>
              <a:rPr lang="es-CO" sz="1600" dirty="0"/>
              <a:t>Consta de vasos especializados que drenan líquido (linfa) de los tejidos.</a:t>
            </a:r>
          </a:p>
          <a:p>
            <a:r>
              <a:rPr lang="es-CO" sz="1600" dirty="0"/>
              <a:t>Luego avanza a capilares linfáticos hacia vasos linfáticos que convergen entre sí cada vez mayores.</a:t>
            </a:r>
          </a:p>
          <a:p>
            <a:r>
              <a:rPr lang="es-CO" sz="1600" dirty="0"/>
              <a:t>Finalmente llegan a vasos linfáticos aferentes que vierten la linfa en los ganglios y de ahí a la sangre. </a:t>
            </a:r>
          </a:p>
          <a:p>
            <a:r>
              <a:rPr lang="es-CO" sz="1600" dirty="0"/>
              <a:t>A la circulación vuelven cada día alrededor de 2 litros de linfa.</a:t>
            </a:r>
          </a:p>
          <a:p>
            <a:r>
              <a:rPr lang="es-CO" sz="1600" dirty="0"/>
              <a:t>La linfa puede aumentar cuando hay se lesión o infección. </a:t>
            </a:r>
          </a:p>
        </p:txBody>
      </p:sp>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880843" y="695246"/>
            <a:ext cx="5010857" cy="4967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800" dirty="0">
                <a:solidFill>
                  <a:srgbClr val="00AAA7"/>
                </a:solidFill>
              </a:rPr>
              <a:t>El sistema linfático</a:t>
            </a:r>
          </a:p>
        </p:txBody>
      </p:sp>
      <p:pic>
        <p:nvPicPr>
          <p:cNvPr id="7" name="Marcador de contenido 6">
            <a:extLst>
              <a:ext uri="{FF2B5EF4-FFF2-40B4-BE49-F238E27FC236}">
                <a16:creationId xmlns:a16="http://schemas.microsoft.com/office/drawing/2014/main" id="{E032BA0B-3043-4A41-8196-159B9AD80DAB}"/>
              </a:ext>
            </a:extLst>
          </p:cNvPr>
          <p:cNvPicPr>
            <a:picLocks noGrp="1" noChangeAspect="1"/>
          </p:cNvPicPr>
          <p:nvPr>
            <p:ph idx="13"/>
          </p:nvPr>
        </p:nvPicPr>
        <p:blipFill rotWithShape="1">
          <a:blip r:embed="rId3" cstate="email">
            <a:extLst>
              <a:ext uri="{28A0092B-C50C-407E-A947-70E740481C1C}">
                <a14:useLocalDpi xmlns:a14="http://schemas.microsoft.com/office/drawing/2010/main"/>
              </a:ext>
            </a:extLst>
          </a:blip>
          <a:srcRect/>
          <a:stretch/>
        </p:blipFill>
        <p:spPr>
          <a:xfrm>
            <a:off x="7265792" y="550559"/>
            <a:ext cx="4373242" cy="6099108"/>
          </a:xfrm>
        </p:spPr>
      </p:pic>
    </p:spTree>
    <p:extLst>
      <p:ext uri="{BB962C8B-B14F-4D97-AF65-F5344CB8AC3E}">
        <p14:creationId xmlns:p14="http://schemas.microsoft.com/office/powerpoint/2010/main" val="3704647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24538" y="698825"/>
            <a:ext cx="8652350" cy="4182424"/>
          </a:xfrm>
        </p:spPr>
        <p:txBody>
          <a:bodyPr>
            <a:noAutofit/>
          </a:bodyPr>
          <a:lstStyle/>
          <a:p>
            <a:r>
              <a:rPr lang="es-CO" sz="1600" dirty="0"/>
              <a:t>Organos secundarios vascularizados y encapsulados.</a:t>
            </a:r>
          </a:p>
          <a:p>
            <a:r>
              <a:rPr lang="es-CO" sz="1600" dirty="0"/>
              <a:t>Favorecen el inicio de R.I adaptativas a los antígenos transportados por la linfa.</a:t>
            </a:r>
          </a:p>
          <a:p>
            <a:pPr marL="0" indent="0">
              <a:buNone/>
            </a:pPr>
            <a:r>
              <a:rPr lang="es-CO" sz="1600" dirty="0"/>
              <a:t>Están situados a lo largo de los canales linfáticos de todo el cuerpo.</a:t>
            </a:r>
          </a:p>
          <a:p>
            <a:r>
              <a:rPr lang="es-CO" sz="1600" dirty="0"/>
              <a:t>Conformación:</a:t>
            </a:r>
          </a:p>
          <a:p>
            <a:pPr lvl="1"/>
            <a:r>
              <a:rPr lang="es-CO" sz="1600" dirty="0"/>
              <a:t>Cápsula fibrosa, debajo de la cual hay un sistema sinusal.</a:t>
            </a:r>
          </a:p>
          <a:p>
            <a:pPr lvl="1"/>
            <a:r>
              <a:rPr lang="es-CO" sz="1600" dirty="0"/>
              <a:t>Corteza contiene agregados de células llamados folículos:</a:t>
            </a:r>
          </a:p>
          <a:p>
            <a:pPr lvl="2"/>
            <a:r>
              <a:rPr lang="es-CO" sz="1600" dirty="0"/>
              <a:t>Folículos primarios: sin centros germinales </a:t>
            </a:r>
          </a:p>
          <a:p>
            <a:pPr lvl="2"/>
            <a:r>
              <a:rPr lang="es-CO" sz="1600" dirty="0"/>
              <a:t>Folículos secundarios: que tienen centros germinales. </a:t>
            </a:r>
          </a:p>
          <a:p>
            <a:pPr lvl="1"/>
            <a:r>
              <a:rPr lang="es-CO" sz="1600" dirty="0"/>
              <a:t>La corteza alrededor de los folículos se llama corteza parafolicular o </a:t>
            </a:r>
            <a:r>
              <a:rPr lang="es-CO" sz="1600" dirty="0" err="1"/>
              <a:t>paracorteza</a:t>
            </a:r>
            <a:r>
              <a:rPr lang="es-CO" sz="1600" dirty="0"/>
              <a:t>.</a:t>
            </a:r>
          </a:p>
          <a:p>
            <a:pPr lvl="1"/>
            <a:r>
              <a:rPr lang="es-CO" sz="1600" dirty="0"/>
              <a:t>Médula. </a:t>
            </a:r>
          </a:p>
        </p:txBody>
      </p:sp>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636991" y="104775"/>
            <a:ext cx="7553580" cy="759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3600" dirty="0">
                <a:solidFill>
                  <a:srgbClr val="00AAA7"/>
                </a:solidFill>
              </a:rPr>
              <a:t>Nódulo o ganglio linfático</a:t>
            </a:r>
          </a:p>
        </p:txBody>
      </p:sp>
      <p:pic>
        <p:nvPicPr>
          <p:cNvPr id="14" name="Marcador de contenido 13">
            <a:extLst>
              <a:ext uri="{FF2B5EF4-FFF2-40B4-BE49-F238E27FC236}">
                <a16:creationId xmlns:a16="http://schemas.microsoft.com/office/drawing/2014/main" id="{7EBB9E97-0975-4C45-8807-24EC39A4B00B}"/>
              </a:ext>
            </a:extLst>
          </p:cNvPr>
          <p:cNvPicPr>
            <a:picLocks noGrp="1" noChangeAspect="1"/>
          </p:cNvPicPr>
          <p:nvPr>
            <p:ph idx="13"/>
          </p:nvPr>
        </p:nvPicPr>
        <p:blipFill rotWithShape="1">
          <a:blip r:embed="rId3" cstate="email">
            <a:extLst>
              <a:ext uri="{28A0092B-C50C-407E-A947-70E740481C1C}">
                <a14:useLocalDpi xmlns:a14="http://schemas.microsoft.com/office/drawing/2010/main"/>
              </a:ext>
            </a:extLst>
          </a:blip>
          <a:srcRect/>
          <a:stretch/>
        </p:blipFill>
        <p:spPr>
          <a:xfrm>
            <a:off x="8748653" y="360726"/>
            <a:ext cx="3376235" cy="6136547"/>
          </a:xfrm>
          <a:prstGeom prst="rect">
            <a:avLst/>
          </a:prstGeom>
        </p:spPr>
      </p:pic>
    </p:spTree>
    <p:extLst>
      <p:ext uri="{BB962C8B-B14F-4D97-AF65-F5344CB8AC3E}">
        <p14:creationId xmlns:p14="http://schemas.microsoft.com/office/powerpoint/2010/main" val="2453784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77601" y="912470"/>
            <a:ext cx="6793694" cy="3589298"/>
          </a:xfrm>
        </p:spPr>
        <p:txBody>
          <a:bodyPr>
            <a:noAutofit/>
          </a:bodyPr>
          <a:lstStyle/>
          <a:p>
            <a:pPr marL="0" indent="0">
              <a:buNone/>
            </a:pPr>
            <a:r>
              <a:rPr lang="es-CO" sz="1600" dirty="0"/>
              <a:t>Organización anatómica de los linfocitos B y T.</a:t>
            </a:r>
          </a:p>
          <a:p>
            <a:r>
              <a:rPr lang="es-CO" sz="1600" dirty="0"/>
              <a:t>Están en distintas regiones de la corteza.</a:t>
            </a:r>
          </a:p>
          <a:p>
            <a:r>
              <a:rPr lang="es-CO" sz="1600" dirty="0"/>
              <a:t>Los folículos son las zonas de LB.</a:t>
            </a:r>
          </a:p>
          <a:p>
            <a:pPr lvl="1"/>
            <a:r>
              <a:rPr lang="es-CO" sz="1600" dirty="0"/>
              <a:t>Los folículos primarios contienen en su mayoría linfocitos B naive maduros. </a:t>
            </a:r>
          </a:p>
          <a:p>
            <a:pPr lvl="1"/>
            <a:r>
              <a:rPr lang="es-CO" sz="1600" dirty="0"/>
              <a:t>Los centros germinales son sitios proliferación y selección LB, generación de LB de memoria y células plasmáticas.</a:t>
            </a:r>
          </a:p>
          <a:p>
            <a:r>
              <a:rPr lang="es-CO" sz="1600" dirty="0"/>
              <a:t>Los linfocitos T se encuentran debajo de los foliculos</a:t>
            </a:r>
          </a:p>
          <a:p>
            <a:pPr lvl="1"/>
            <a:r>
              <a:rPr lang="es-CO" sz="1600" dirty="0"/>
              <a:t>La mayoria son CD4+ (70%) entremezclados con CD8+.</a:t>
            </a:r>
          </a:p>
          <a:p>
            <a:pPr lvl="1"/>
            <a:r>
              <a:rPr lang="es-CO" sz="1600" dirty="0"/>
              <a:t>La proporción cambia dependiendo de la infección.</a:t>
            </a:r>
          </a:p>
        </p:txBody>
      </p:sp>
      <p:pic>
        <p:nvPicPr>
          <p:cNvPr id="8" name="Marcador de contenido 7">
            <a:extLst>
              <a:ext uri="{FF2B5EF4-FFF2-40B4-BE49-F238E27FC236}">
                <a16:creationId xmlns:a16="http://schemas.microsoft.com/office/drawing/2014/main" id="{5F988447-C435-7245-A76F-94B996E8C7C8}"/>
              </a:ext>
            </a:extLst>
          </p:cNvPr>
          <p:cNvPicPr>
            <a:picLocks noGrp="1" noChangeAspect="1"/>
          </p:cNvPicPr>
          <p:nvPr>
            <p:ph idx="13"/>
          </p:nvPr>
        </p:nvPicPr>
        <p:blipFill rotWithShape="1">
          <a:blip r:embed="rId3" cstate="email">
            <a:extLst>
              <a:ext uri="{28A0092B-C50C-407E-A947-70E740481C1C}">
                <a14:useLocalDpi xmlns:a14="http://schemas.microsoft.com/office/drawing/2010/main"/>
              </a:ext>
            </a:extLst>
          </a:blip>
          <a:srcRect/>
          <a:stretch/>
        </p:blipFill>
        <p:spPr>
          <a:xfrm>
            <a:off x="7852095" y="0"/>
            <a:ext cx="4278386" cy="6781455"/>
          </a:xfrm>
        </p:spPr>
      </p:pic>
      <p:sp>
        <p:nvSpPr>
          <p:cNvPr id="9" name="Marcador de contenido 2">
            <a:extLst>
              <a:ext uri="{FF2B5EF4-FFF2-40B4-BE49-F238E27FC236}">
                <a16:creationId xmlns:a16="http://schemas.microsoft.com/office/drawing/2014/main" id="{BEA51780-AB5B-4131-986D-AA4B733BF226}"/>
              </a:ext>
            </a:extLst>
          </p:cNvPr>
          <p:cNvSpPr txBox="1">
            <a:spLocks/>
          </p:cNvSpPr>
          <p:nvPr/>
        </p:nvSpPr>
        <p:spPr>
          <a:xfrm>
            <a:off x="402099" y="171795"/>
            <a:ext cx="7553580" cy="759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3600" dirty="0">
                <a:solidFill>
                  <a:srgbClr val="00AAA7"/>
                </a:solidFill>
              </a:rPr>
              <a:t>Nódulo o ganglio linfático</a:t>
            </a:r>
          </a:p>
        </p:txBody>
      </p:sp>
    </p:spTree>
    <p:extLst>
      <p:ext uri="{BB962C8B-B14F-4D97-AF65-F5344CB8AC3E}">
        <p14:creationId xmlns:p14="http://schemas.microsoft.com/office/powerpoint/2010/main" val="4171751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06506" y="990715"/>
            <a:ext cx="6615079" cy="3679590"/>
          </a:xfrm>
        </p:spPr>
        <p:txBody>
          <a:bodyPr>
            <a:noAutofit/>
          </a:bodyPr>
          <a:lstStyle/>
          <a:p>
            <a:r>
              <a:rPr lang="es-CO" sz="1600" dirty="0"/>
              <a:t>Órgano muy vascularizado. funciones:</a:t>
            </a:r>
          </a:p>
          <a:p>
            <a:pPr lvl="1"/>
            <a:r>
              <a:rPr lang="es-CO" sz="1600" dirty="0"/>
              <a:t>Eliminar células y partículas sanguíneas envejecidas y/o dañadas.</a:t>
            </a:r>
          </a:p>
          <a:p>
            <a:pPr lvl="1"/>
            <a:r>
              <a:rPr lang="es-CO" sz="1600" dirty="0"/>
              <a:t>Iniciar respuestas inmunitarias adaptativas a los antígenos transmitidos por la sangre. </a:t>
            </a:r>
          </a:p>
          <a:p>
            <a:r>
              <a:rPr lang="es-CO" sz="1600" dirty="0"/>
              <a:t>Se localiza en el cuadrante superior izquierdo del abdomen. </a:t>
            </a:r>
          </a:p>
          <a:p>
            <a:r>
              <a:rPr lang="es-CO" sz="1600" dirty="0"/>
              <a:t>El parénquima esplénico se divide:</a:t>
            </a:r>
          </a:p>
          <a:p>
            <a:pPr lvl="1"/>
            <a:r>
              <a:rPr lang="es-CO" sz="1600" dirty="0"/>
              <a:t>Pulpa roja: compuesta por sinusoides vasculares llenos de sangre.</a:t>
            </a:r>
          </a:p>
          <a:p>
            <a:pPr lvl="1"/>
            <a:r>
              <a:rPr lang="es-CO" sz="1600" dirty="0"/>
              <a:t>Pulpa blanca: rica en linfocitos. </a:t>
            </a:r>
          </a:p>
        </p:txBody>
      </p:sp>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926786" y="140781"/>
            <a:ext cx="5076082"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4400" dirty="0">
                <a:solidFill>
                  <a:srgbClr val="00AAA7"/>
                </a:solidFill>
              </a:rPr>
              <a:t>Bazo</a:t>
            </a:r>
          </a:p>
        </p:txBody>
      </p:sp>
      <p:pic>
        <p:nvPicPr>
          <p:cNvPr id="18" name="Imagen 17">
            <a:extLst>
              <a:ext uri="{FF2B5EF4-FFF2-40B4-BE49-F238E27FC236}">
                <a16:creationId xmlns:a16="http://schemas.microsoft.com/office/drawing/2014/main" id="{2F0FAB65-3D58-BB44-845D-46C9D41929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56854" y="879747"/>
            <a:ext cx="4308360" cy="2382437"/>
          </a:xfrm>
          <a:prstGeom prst="rect">
            <a:avLst/>
          </a:prstGeom>
        </p:spPr>
      </p:pic>
      <p:pic>
        <p:nvPicPr>
          <p:cNvPr id="26" name="Imagen 25">
            <a:extLst>
              <a:ext uri="{FF2B5EF4-FFF2-40B4-BE49-F238E27FC236}">
                <a16:creationId xmlns:a16="http://schemas.microsoft.com/office/drawing/2014/main" id="{CAF37ADB-A93B-314E-951E-DF2D655BDEF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42261" y="3595816"/>
            <a:ext cx="4383874" cy="3047526"/>
          </a:xfrm>
          <a:prstGeom prst="rect">
            <a:avLst/>
          </a:prstGeom>
        </p:spPr>
      </p:pic>
    </p:spTree>
    <p:extLst>
      <p:ext uri="{BB962C8B-B14F-4D97-AF65-F5344CB8AC3E}">
        <p14:creationId xmlns:p14="http://schemas.microsoft.com/office/powerpoint/2010/main" val="3342390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593627" y="1173508"/>
            <a:ext cx="11178676" cy="2255492"/>
          </a:xfrm>
        </p:spPr>
        <p:txBody>
          <a:bodyPr>
            <a:noAutofit/>
          </a:bodyPr>
          <a:lstStyle/>
          <a:p>
            <a:r>
              <a:rPr lang="es-CO" dirty="0"/>
              <a:t>Los macrófagos de la pulpa roja sirven como un filtro importante para la sangre, eliminando microbios, células dañadas y células y microbios recubiertos de anticuerpos (opsonizados). </a:t>
            </a:r>
          </a:p>
          <a:p>
            <a:r>
              <a:rPr lang="es-CO" dirty="0"/>
              <a:t>La pulpa blanca consta de linfocitos densamente empaquetados. La arquitectura es análoga a la organización de los ganglios linfáticos.</a:t>
            </a:r>
          </a:p>
        </p:txBody>
      </p:sp>
      <p:pic>
        <p:nvPicPr>
          <p:cNvPr id="7" name="Imagen 6">
            <a:extLst>
              <a:ext uri="{FF2B5EF4-FFF2-40B4-BE49-F238E27FC236}">
                <a16:creationId xmlns:a16="http://schemas.microsoft.com/office/drawing/2014/main" id="{CBF054C8-5D42-DF4D-8D51-6844D8F63A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6701" y="3331543"/>
            <a:ext cx="6131672" cy="3217896"/>
          </a:xfrm>
          <a:prstGeom prst="rect">
            <a:avLst/>
          </a:prstGeom>
        </p:spPr>
      </p:pic>
      <p:sp>
        <p:nvSpPr>
          <p:cNvPr id="9" name="Marcador de contenido 2">
            <a:extLst>
              <a:ext uri="{FF2B5EF4-FFF2-40B4-BE49-F238E27FC236}">
                <a16:creationId xmlns:a16="http://schemas.microsoft.com/office/drawing/2014/main" id="{07D3C75A-7799-433B-845B-41F465146958}"/>
              </a:ext>
            </a:extLst>
          </p:cNvPr>
          <p:cNvSpPr txBox="1">
            <a:spLocks/>
          </p:cNvSpPr>
          <p:nvPr/>
        </p:nvSpPr>
        <p:spPr>
          <a:xfrm>
            <a:off x="1106883" y="174337"/>
            <a:ext cx="5076082"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4400" dirty="0">
                <a:solidFill>
                  <a:srgbClr val="00AAA7"/>
                </a:solidFill>
              </a:rPr>
              <a:t>Bazo</a:t>
            </a:r>
          </a:p>
        </p:txBody>
      </p:sp>
    </p:spTree>
    <p:extLst>
      <p:ext uri="{BB962C8B-B14F-4D97-AF65-F5344CB8AC3E}">
        <p14:creationId xmlns:p14="http://schemas.microsoft.com/office/powerpoint/2010/main" val="3678775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E5CD67D5-4C47-5C4C-8C1E-5AD6D64C3A44}"/>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407017" y="329206"/>
            <a:ext cx="7784983" cy="5226341"/>
          </a:xfrm>
        </p:spPr>
      </p:pic>
    </p:spTree>
    <p:extLst>
      <p:ext uri="{BB962C8B-B14F-4D97-AF65-F5344CB8AC3E}">
        <p14:creationId xmlns:p14="http://schemas.microsoft.com/office/powerpoint/2010/main" val="2050196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839770" y="0"/>
            <a:ext cx="7280189" cy="1021625"/>
          </a:xfrm>
        </p:spPr>
        <p:txBody>
          <a:bodyPr/>
          <a:lstStyle/>
          <a:p>
            <a:r>
              <a:rPr lang="es-CO" b="0" dirty="0"/>
              <a:t>Tejidos linfoides</a:t>
            </a:r>
          </a:p>
        </p:txBody>
      </p:sp>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839770" y="819042"/>
            <a:ext cx="5896590" cy="723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800" dirty="0">
                <a:solidFill>
                  <a:srgbClr val="00AAA7"/>
                </a:solidFill>
              </a:rPr>
              <a:t>Sistema inmunológico cutáneo</a:t>
            </a:r>
          </a:p>
        </p:txBody>
      </p:sp>
      <p:pic>
        <p:nvPicPr>
          <p:cNvPr id="9" name="Marcador de contenido 8">
            <a:extLst>
              <a:ext uri="{FF2B5EF4-FFF2-40B4-BE49-F238E27FC236}">
                <a16:creationId xmlns:a16="http://schemas.microsoft.com/office/drawing/2014/main" id="{4AA7C19F-1BAB-D244-892A-D14AB84A694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736360" y="1488347"/>
            <a:ext cx="5339887" cy="4622335"/>
          </a:xfrm>
        </p:spPr>
      </p:pic>
      <p:sp>
        <p:nvSpPr>
          <p:cNvPr id="10" name="Marcador de contenido 2">
            <a:extLst>
              <a:ext uri="{FF2B5EF4-FFF2-40B4-BE49-F238E27FC236}">
                <a16:creationId xmlns:a16="http://schemas.microsoft.com/office/drawing/2014/main" id="{78AE66BC-D477-9848-AB4D-05A93B6CC170}"/>
              </a:ext>
            </a:extLst>
          </p:cNvPr>
          <p:cNvSpPr txBox="1">
            <a:spLocks/>
          </p:cNvSpPr>
          <p:nvPr/>
        </p:nvSpPr>
        <p:spPr>
          <a:xfrm>
            <a:off x="435565" y="1432788"/>
            <a:ext cx="5994398" cy="2949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1800" dirty="0"/>
              <a:t>La piel contiene un sistema inmunológico cutáneo especializado que consta de linfocitos y APC. </a:t>
            </a:r>
          </a:p>
          <a:p>
            <a:r>
              <a:rPr lang="es-CO" sz="1800" dirty="0"/>
              <a:t>Es el órgano más grande del cuerpo y es una barrera física importante. </a:t>
            </a:r>
          </a:p>
          <a:p>
            <a:r>
              <a:rPr lang="es-CO" sz="1800" dirty="0"/>
              <a:t>Las principales poblaciones son queratinocitos, melanocitos, células epidérmicas de Langerhans y células T intraepiteliales.</a:t>
            </a:r>
          </a:p>
        </p:txBody>
      </p:sp>
    </p:spTree>
    <p:extLst>
      <p:ext uri="{BB962C8B-B14F-4D97-AF65-F5344CB8AC3E}">
        <p14:creationId xmlns:p14="http://schemas.microsoft.com/office/powerpoint/2010/main" val="213416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780176" y="-14336"/>
            <a:ext cx="7348171" cy="1035961"/>
          </a:xfrm>
        </p:spPr>
        <p:txBody>
          <a:bodyPr/>
          <a:lstStyle/>
          <a:p>
            <a:r>
              <a:rPr lang="es-CO" b="0" dirty="0"/>
              <a:t>Tejidos linfoides</a:t>
            </a:r>
          </a:p>
        </p:txBody>
      </p:sp>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848158" y="819757"/>
            <a:ext cx="7419356" cy="3804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800" dirty="0">
                <a:solidFill>
                  <a:srgbClr val="00AAA7"/>
                </a:solidFill>
              </a:rPr>
              <a:t>Sistema inmunológico de mucosas</a:t>
            </a:r>
          </a:p>
        </p:txBody>
      </p:sp>
      <p:sp>
        <p:nvSpPr>
          <p:cNvPr id="10" name="Marcador de contenido 2">
            <a:extLst>
              <a:ext uri="{FF2B5EF4-FFF2-40B4-BE49-F238E27FC236}">
                <a16:creationId xmlns:a16="http://schemas.microsoft.com/office/drawing/2014/main" id="{78AE66BC-D477-9848-AB4D-05A93B6CC170}"/>
              </a:ext>
            </a:extLst>
          </p:cNvPr>
          <p:cNvSpPr txBox="1">
            <a:spLocks/>
          </p:cNvSpPr>
          <p:nvPr/>
        </p:nvSpPr>
        <p:spPr>
          <a:xfrm>
            <a:off x="352733" y="1439452"/>
            <a:ext cx="5743267" cy="3238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1800" dirty="0"/>
              <a:t>El tubo digestivo, como otros tejidos mucosos, está recubierto por células epiteliales sobre una membrana basal que sirve de barrera física.</a:t>
            </a:r>
          </a:p>
          <a:p>
            <a:r>
              <a:rPr lang="es-CO" sz="1800" dirty="0"/>
              <a:t>Por debajo del epitelio hay una capa de tejido conjuntivo laxo, llamada lámina propia, que contiene vasos sanguíneos, vasos linfáticos y tejido linfático asociado a la mucosa.</a:t>
            </a:r>
          </a:p>
        </p:txBody>
      </p:sp>
      <p:pic>
        <p:nvPicPr>
          <p:cNvPr id="13" name="Marcador de contenido 12">
            <a:extLst>
              <a:ext uri="{FF2B5EF4-FFF2-40B4-BE49-F238E27FC236}">
                <a16:creationId xmlns:a16="http://schemas.microsoft.com/office/drawing/2014/main" id="{4597083A-48B3-E84B-AB41-A96991CA9A6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198" r="3238"/>
          <a:stretch/>
        </p:blipFill>
        <p:spPr>
          <a:xfrm>
            <a:off x="6096000" y="2034333"/>
            <a:ext cx="6023296" cy="4714790"/>
          </a:xfrm>
        </p:spPr>
      </p:pic>
    </p:spTree>
    <p:extLst>
      <p:ext uri="{BB962C8B-B14F-4D97-AF65-F5344CB8AC3E}">
        <p14:creationId xmlns:p14="http://schemas.microsoft.com/office/powerpoint/2010/main" val="144213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18E9-39C4-394C-8629-0C88CAE26CCA}"/>
              </a:ext>
            </a:extLst>
          </p:cNvPr>
          <p:cNvSpPr>
            <a:spLocks noGrp="1"/>
          </p:cNvSpPr>
          <p:nvPr>
            <p:ph type="title"/>
          </p:nvPr>
        </p:nvSpPr>
        <p:spPr>
          <a:xfrm>
            <a:off x="630715" y="-140272"/>
            <a:ext cx="9702114" cy="1132514"/>
          </a:xfrm>
        </p:spPr>
        <p:txBody>
          <a:bodyPr>
            <a:normAutofit/>
          </a:bodyPr>
          <a:lstStyle/>
          <a:p>
            <a:r>
              <a:rPr lang="es-CO" sz="3200" b="0" dirty="0"/>
              <a:t>Células del sistema inmune</a:t>
            </a:r>
          </a:p>
        </p:txBody>
      </p:sp>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630714" y="728429"/>
            <a:ext cx="5076082" cy="2346592"/>
          </a:xfrm>
        </p:spPr>
        <p:txBody>
          <a:bodyPr>
            <a:normAutofit/>
          </a:bodyPr>
          <a:lstStyle/>
          <a:p>
            <a:pPr marL="0" indent="0">
              <a:buNone/>
            </a:pPr>
            <a:r>
              <a:rPr lang="es-CO" sz="1400" dirty="0"/>
              <a:t>Las células que participan en la R.I adaptativas son:</a:t>
            </a:r>
          </a:p>
          <a:p>
            <a:pPr lvl="1"/>
            <a:r>
              <a:rPr lang="es-CO" sz="1400" dirty="0"/>
              <a:t>Linfocitos específicos de antígeno.</a:t>
            </a:r>
          </a:p>
          <a:p>
            <a:pPr lvl="1"/>
            <a:r>
              <a:rPr lang="es-CO" sz="1400" dirty="0"/>
              <a:t>Células presentadoras de antígeno especializadas (APC).</a:t>
            </a:r>
          </a:p>
          <a:p>
            <a:pPr lvl="1"/>
            <a:r>
              <a:rPr lang="es-CO" sz="1400" dirty="0"/>
              <a:t>Células efectoras que eliminan antígenos. </a:t>
            </a:r>
          </a:p>
        </p:txBody>
      </p:sp>
      <p:pic>
        <p:nvPicPr>
          <p:cNvPr id="7" name="Marcador de contenido 6">
            <a:extLst>
              <a:ext uri="{FF2B5EF4-FFF2-40B4-BE49-F238E27FC236}">
                <a16:creationId xmlns:a16="http://schemas.microsoft.com/office/drawing/2014/main" id="{918D3A41-ADBC-5B43-8649-F3C8CA34BC82}"/>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6485204" y="1375273"/>
            <a:ext cx="5491050" cy="4285561"/>
          </a:xfrm>
        </p:spPr>
      </p:pic>
      <p:sp>
        <p:nvSpPr>
          <p:cNvPr id="9" name="Marcador de contenido 2">
            <a:extLst>
              <a:ext uri="{FF2B5EF4-FFF2-40B4-BE49-F238E27FC236}">
                <a16:creationId xmlns:a16="http://schemas.microsoft.com/office/drawing/2014/main" id="{E8DA4A61-DF3F-8343-9EF9-7AC1ACECEB44}"/>
              </a:ext>
            </a:extLst>
          </p:cNvPr>
          <p:cNvSpPr txBox="1">
            <a:spLocks/>
          </p:cNvSpPr>
          <p:nvPr/>
        </p:nvSpPr>
        <p:spPr>
          <a:xfrm>
            <a:off x="6627817" y="5482727"/>
            <a:ext cx="5076082" cy="94928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CO" dirty="0"/>
              <a:t>Aunque estas células se encuentran en la sangre, sus respuestas a los antígenos se localizan en los tejidos linfoides.</a:t>
            </a:r>
          </a:p>
        </p:txBody>
      </p:sp>
      <p:pic>
        <p:nvPicPr>
          <p:cNvPr id="5" name="Imagen 4">
            <a:extLst>
              <a:ext uri="{FF2B5EF4-FFF2-40B4-BE49-F238E27FC236}">
                <a16:creationId xmlns:a16="http://schemas.microsoft.com/office/drawing/2014/main" id="{C8814964-6209-284A-84A1-6784A5EAE1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017" y="2061368"/>
            <a:ext cx="4189684" cy="2480293"/>
          </a:xfrm>
          <a:prstGeom prst="rect">
            <a:avLst/>
          </a:prstGeom>
        </p:spPr>
      </p:pic>
    </p:spTree>
    <p:extLst>
      <p:ext uri="{BB962C8B-B14F-4D97-AF65-F5344CB8AC3E}">
        <p14:creationId xmlns:p14="http://schemas.microsoft.com/office/powerpoint/2010/main" val="412577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8662DC-A92A-F440-A8FF-430979083B50}"/>
              </a:ext>
            </a:extLst>
          </p:cNvPr>
          <p:cNvSpPr>
            <a:spLocks noGrp="1"/>
          </p:cNvSpPr>
          <p:nvPr>
            <p:ph type="title"/>
          </p:nvPr>
        </p:nvSpPr>
        <p:spPr/>
        <p:txBody>
          <a:bodyPr>
            <a:normAutofit/>
          </a:bodyPr>
          <a:lstStyle/>
          <a:p>
            <a:pPr algn="ctr"/>
            <a:r>
              <a:rPr lang="es-CO" sz="4800" b="0" dirty="0"/>
              <a:t>Células de la inmunidad innata</a:t>
            </a:r>
          </a:p>
        </p:txBody>
      </p:sp>
    </p:spTree>
    <p:extLst>
      <p:ext uri="{BB962C8B-B14F-4D97-AF65-F5344CB8AC3E}">
        <p14:creationId xmlns:p14="http://schemas.microsoft.com/office/powerpoint/2010/main" val="82312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4BF1F7-0CB5-0749-9416-1F503C5202BC}"/>
              </a:ext>
            </a:extLst>
          </p:cNvPr>
          <p:cNvSpPr>
            <a:spLocks noGrp="1"/>
          </p:cNvSpPr>
          <p:nvPr>
            <p:ph idx="1"/>
          </p:nvPr>
        </p:nvSpPr>
        <p:spPr>
          <a:xfrm>
            <a:off x="412762" y="1518243"/>
            <a:ext cx="4669655" cy="2895926"/>
          </a:xfrm>
        </p:spPr>
        <p:txBody>
          <a:bodyPr>
            <a:noAutofit/>
          </a:bodyPr>
          <a:lstStyle/>
          <a:p>
            <a:pPr marL="0" indent="0">
              <a:buNone/>
            </a:pPr>
            <a:r>
              <a:rPr lang="es-CO" dirty="0"/>
              <a:t>Tienen un linaje común.</a:t>
            </a:r>
          </a:p>
          <a:p>
            <a:pPr marL="0" indent="0">
              <a:buNone/>
            </a:pPr>
            <a:r>
              <a:rPr lang="es-CO" dirty="0"/>
              <a:t>Función principal es la fagocitosis. </a:t>
            </a:r>
          </a:p>
          <a:p>
            <a:pPr marL="0" indent="0">
              <a:buNone/>
            </a:pPr>
            <a:r>
              <a:rPr lang="es-CO" b="1" dirty="0"/>
              <a:t>Monocito</a:t>
            </a:r>
            <a:r>
              <a:rPr lang="es-CO" dirty="0"/>
              <a:t>: tienen un diámetro de 10 a 15 µm, núcleos en forma de frijol y citoplasma finamente granular que contiene lisosomas, vacuolas. </a:t>
            </a:r>
          </a:p>
        </p:txBody>
      </p:sp>
      <p:sp>
        <p:nvSpPr>
          <p:cNvPr id="6" name="Marcador de contenido 2">
            <a:extLst>
              <a:ext uri="{FF2B5EF4-FFF2-40B4-BE49-F238E27FC236}">
                <a16:creationId xmlns:a16="http://schemas.microsoft.com/office/drawing/2014/main" id="{20E36FFF-F9DB-7047-87A9-21CCF4F9DA9C}"/>
              </a:ext>
            </a:extLst>
          </p:cNvPr>
          <p:cNvSpPr txBox="1">
            <a:spLocks/>
          </p:cNvSpPr>
          <p:nvPr/>
        </p:nvSpPr>
        <p:spPr>
          <a:xfrm>
            <a:off x="152145" y="434917"/>
            <a:ext cx="12125580" cy="10833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4400" dirty="0">
                <a:solidFill>
                  <a:srgbClr val="00AAA7"/>
                </a:solidFill>
              </a:rPr>
              <a:t>El sistema de fagocitos mononucleares</a:t>
            </a:r>
          </a:p>
        </p:txBody>
      </p:sp>
      <p:pic>
        <p:nvPicPr>
          <p:cNvPr id="8" name="Marcador de contenido 7">
            <a:extLst>
              <a:ext uri="{FF2B5EF4-FFF2-40B4-BE49-F238E27FC236}">
                <a16:creationId xmlns:a16="http://schemas.microsoft.com/office/drawing/2014/main" id="{72C4E4D9-9139-224E-AFF6-B39DE1BF7014}"/>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5338194" y="1928484"/>
            <a:ext cx="6853806" cy="4514261"/>
          </a:xfrm>
        </p:spPr>
      </p:pic>
    </p:spTree>
    <p:extLst>
      <p:ext uri="{BB962C8B-B14F-4D97-AF65-F5344CB8AC3E}">
        <p14:creationId xmlns:p14="http://schemas.microsoft.com/office/powerpoint/2010/main" val="156811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288164E-2CFE-9344-9578-F8BEFF49160E}"/>
              </a:ext>
            </a:extLst>
          </p:cNvPr>
          <p:cNvSpPr>
            <a:spLocks noGrp="1"/>
          </p:cNvSpPr>
          <p:nvPr>
            <p:ph idx="1"/>
          </p:nvPr>
        </p:nvSpPr>
        <p:spPr>
          <a:xfrm>
            <a:off x="547647" y="919535"/>
            <a:ext cx="5668336" cy="988499"/>
          </a:xfrm>
        </p:spPr>
        <p:txBody>
          <a:bodyPr>
            <a:normAutofit fontScale="77500" lnSpcReduction="20000"/>
          </a:bodyPr>
          <a:lstStyle/>
          <a:p>
            <a:pPr marL="0" indent="0">
              <a:buNone/>
            </a:pPr>
            <a:r>
              <a:rPr lang="es-CO" b="1" dirty="0">
                <a:solidFill>
                  <a:srgbClr val="0B2F51"/>
                </a:solidFill>
              </a:rPr>
              <a:t>Monocito:</a:t>
            </a:r>
          </a:p>
          <a:p>
            <a:r>
              <a:rPr lang="es-CO" dirty="0"/>
              <a:t>Diámetro entre 10-15µm.</a:t>
            </a:r>
          </a:p>
          <a:p>
            <a:r>
              <a:rPr lang="es-CO" dirty="0"/>
              <a:t>Nucleo reniforme, citopláma granular fino, </a:t>
            </a:r>
            <a:r>
              <a:rPr lang="es-CO" dirty="0" err="1"/>
              <a:t>váculas</a:t>
            </a:r>
            <a:r>
              <a:rPr lang="es-CO" dirty="0"/>
              <a:t>.</a:t>
            </a:r>
          </a:p>
        </p:txBody>
      </p:sp>
      <p:pic>
        <p:nvPicPr>
          <p:cNvPr id="8" name="Marcador de contenido 7">
            <a:extLst>
              <a:ext uri="{FF2B5EF4-FFF2-40B4-BE49-F238E27FC236}">
                <a16:creationId xmlns:a16="http://schemas.microsoft.com/office/drawing/2014/main" id="{44AD8215-6F65-1B49-95C2-4B8CB37C3345}"/>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8025407" y="1737077"/>
            <a:ext cx="2281406" cy="2162908"/>
          </a:xfrm>
        </p:spPr>
      </p:pic>
      <p:sp>
        <p:nvSpPr>
          <p:cNvPr id="5" name="Marcador de contenido 2">
            <a:extLst>
              <a:ext uri="{FF2B5EF4-FFF2-40B4-BE49-F238E27FC236}">
                <a16:creationId xmlns:a16="http://schemas.microsoft.com/office/drawing/2014/main" id="{FD3DFD01-05A3-364E-BCEE-BEAC93B80296}"/>
              </a:ext>
            </a:extLst>
          </p:cNvPr>
          <p:cNvSpPr txBox="1">
            <a:spLocks/>
          </p:cNvSpPr>
          <p:nvPr/>
        </p:nvSpPr>
        <p:spPr>
          <a:xfrm>
            <a:off x="762699" y="75062"/>
            <a:ext cx="9457450" cy="813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4400" dirty="0">
                <a:solidFill>
                  <a:srgbClr val="00AAA7"/>
                </a:solidFill>
              </a:rPr>
              <a:t>Sistéma monocito - macrófagos</a:t>
            </a:r>
          </a:p>
        </p:txBody>
      </p:sp>
      <p:sp>
        <p:nvSpPr>
          <p:cNvPr id="6" name="Rectángulo 5">
            <a:extLst>
              <a:ext uri="{FF2B5EF4-FFF2-40B4-BE49-F238E27FC236}">
                <a16:creationId xmlns:a16="http://schemas.microsoft.com/office/drawing/2014/main" id="{7BD7812F-CE97-9540-9A97-64326CC1F6BA}"/>
              </a:ext>
            </a:extLst>
          </p:cNvPr>
          <p:cNvSpPr/>
          <p:nvPr/>
        </p:nvSpPr>
        <p:spPr>
          <a:xfrm>
            <a:off x="547647" y="1737412"/>
            <a:ext cx="6532661" cy="2062103"/>
          </a:xfrm>
          <a:prstGeom prst="rect">
            <a:avLst/>
          </a:prstGeom>
        </p:spPr>
        <p:txBody>
          <a:bodyPr wrap="square">
            <a:spAutoFit/>
          </a:bodyPr>
          <a:lstStyle/>
          <a:p>
            <a:r>
              <a:rPr lang="es-CO" sz="1600" b="1" dirty="0">
                <a:solidFill>
                  <a:srgbClr val="0B2F51"/>
                </a:solidFill>
                <a:latin typeface="Montserrat" panose="02000505000000020004" pitchFamily="2" charset="0"/>
              </a:rPr>
              <a:t>Macrófago:</a:t>
            </a:r>
          </a:p>
          <a:p>
            <a:pPr marL="342900" indent="-342900">
              <a:buFont typeface="Arial" panose="020B0604020202020204" pitchFamily="34" charset="0"/>
              <a:buChar char="•"/>
            </a:pPr>
            <a:r>
              <a:rPr lang="es-CO" sz="1600" dirty="0">
                <a:solidFill>
                  <a:srgbClr val="152B48"/>
                </a:solidFill>
                <a:latin typeface="Montserrat" panose="02000505000000020004" pitchFamily="2" charset="0"/>
              </a:rPr>
              <a:t>Diversas formas.</a:t>
            </a:r>
          </a:p>
          <a:p>
            <a:pPr marL="342900" indent="-342900">
              <a:buFont typeface="Arial" panose="020B0604020202020204" pitchFamily="34" charset="0"/>
              <a:buChar char="•"/>
            </a:pPr>
            <a:r>
              <a:rPr lang="es-CO" sz="1600" dirty="0">
                <a:solidFill>
                  <a:srgbClr val="152B48"/>
                </a:solidFill>
                <a:latin typeface="Montserrat" panose="02000505000000020004" pitchFamily="2" charset="0"/>
              </a:rPr>
              <a:t>Tienen actividades proteolíticas y catabólicas.</a:t>
            </a:r>
          </a:p>
          <a:p>
            <a:pPr marL="342900" indent="-342900">
              <a:buFont typeface="Arial" panose="020B0604020202020204" pitchFamily="34" charset="0"/>
              <a:buChar char="•"/>
            </a:pPr>
            <a:r>
              <a:rPr lang="es-CO" sz="1600" dirty="0">
                <a:solidFill>
                  <a:srgbClr val="152B48"/>
                </a:solidFill>
                <a:latin typeface="Montserrat" panose="02000505000000020004" pitchFamily="2" charset="0"/>
              </a:rPr>
              <a:t>Son más hábiles para ingerir patógenos por fagocitosis.</a:t>
            </a:r>
          </a:p>
          <a:p>
            <a:pPr marL="342900" indent="-342900">
              <a:buFont typeface="Arial" panose="020B0604020202020204" pitchFamily="34" charset="0"/>
              <a:buChar char="•"/>
            </a:pPr>
            <a:r>
              <a:rPr lang="es-CO" sz="1600" dirty="0">
                <a:solidFill>
                  <a:srgbClr val="152B48"/>
                </a:solidFill>
                <a:latin typeface="Montserrat" panose="02000505000000020004" pitchFamily="2" charset="0"/>
              </a:rPr>
              <a:t>Eliminar las células muertas, los desechos celulares y remodelar los tejidos después de una lesión.</a:t>
            </a:r>
          </a:p>
          <a:p>
            <a:pPr marL="342900" indent="-342900">
              <a:buFont typeface="Arial" panose="020B0604020202020204" pitchFamily="34" charset="0"/>
              <a:buChar char="•"/>
            </a:pPr>
            <a:r>
              <a:rPr lang="es-CO" sz="1600" dirty="0">
                <a:solidFill>
                  <a:srgbClr val="152B48"/>
                </a:solidFill>
                <a:latin typeface="Montserrat" panose="02000505000000020004" pitchFamily="2" charset="0"/>
              </a:rPr>
              <a:t>Producen citocinas que reclutan y activan otras células inflamatorias. </a:t>
            </a:r>
          </a:p>
        </p:txBody>
      </p:sp>
      <p:pic>
        <p:nvPicPr>
          <p:cNvPr id="10" name="Imagen 9">
            <a:extLst>
              <a:ext uri="{FF2B5EF4-FFF2-40B4-BE49-F238E27FC236}">
                <a16:creationId xmlns:a16="http://schemas.microsoft.com/office/drawing/2014/main" id="{FECD8AC5-E63B-3E4D-A6C1-B38D475DA7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74706" y="4000455"/>
            <a:ext cx="5782808" cy="2782483"/>
          </a:xfrm>
          <a:prstGeom prst="rect">
            <a:avLst/>
          </a:prstGeom>
        </p:spPr>
      </p:pic>
    </p:spTree>
    <p:extLst>
      <p:ext uri="{BB962C8B-B14F-4D97-AF65-F5344CB8AC3E}">
        <p14:creationId xmlns:p14="http://schemas.microsoft.com/office/powerpoint/2010/main" val="353786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FD3DFD01-05A3-364E-BCEE-BEAC93B80296}"/>
              </a:ext>
            </a:extLst>
          </p:cNvPr>
          <p:cNvSpPr txBox="1">
            <a:spLocks/>
          </p:cNvSpPr>
          <p:nvPr/>
        </p:nvSpPr>
        <p:spPr>
          <a:xfrm>
            <a:off x="635992" y="61882"/>
            <a:ext cx="9658257" cy="15420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4400" dirty="0">
                <a:solidFill>
                  <a:srgbClr val="00AAA7"/>
                </a:solidFill>
              </a:rPr>
              <a:t>Sistéma monocito - macrófagos</a:t>
            </a:r>
          </a:p>
        </p:txBody>
      </p:sp>
      <p:sp>
        <p:nvSpPr>
          <p:cNvPr id="6" name="Rectángulo 5">
            <a:extLst>
              <a:ext uri="{FF2B5EF4-FFF2-40B4-BE49-F238E27FC236}">
                <a16:creationId xmlns:a16="http://schemas.microsoft.com/office/drawing/2014/main" id="{7BD7812F-CE97-9540-9A97-64326CC1F6BA}"/>
              </a:ext>
            </a:extLst>
          </p:cNvPr>
          <p:cNvSpPr/>
          <p:nvPr/>
        </p:nvSpPr>
        <p:spPr>
          <a:xfrm>
            <a:off x="443833" y="832908"/>
            <a:ext cx="5657760" cy="3046988"/>
          </a:xfrm>
          <a:prstGeom prst="rect">
            <a:avLst/>
          </a:prstGeom>
        </p:spPr>
        <p:txBody>
          <a:bodyPr wrap="square">
            <a:spAutoFit/>
          </a:bodyPr>
          <a:lstStyle/>
          <a:p>
            <a:r>
              <a:rPr lang="es-CO" sz="1600" dirty="0">
                <a:solidFill>
                  <a:srgbClr val="152B48"/>
                </a:solidFill>
                <a:latin typeface="Montserrat" panose="02000505000000020004" pitchFamily="2" charset="0"/>
              </a:rPr>
              <a:t>Subpoblaciones en función de su ubicación anatómica y fenotipo funcional:</a:t>
            </a:r>
          </a:p>
          <a:p>
            <a:pPr marL="342900" indent="-342900">
              <a:buFont typeface="Arial" panose="020B0604020202020204" pitchFamily="34" charset="0"/>
              <a:buChar char="•"/>
            </a:pPr>
            <a:r>
              <a:rPr lang="es-CO" sz="1600" dirty="0">
                <a:solidFill>
                  <a:srgbClr val="152B48"/>
                </a:solidFill>
                <a:latin typeface="Montserrat" panose="02000505000000020004" pitchFamily="2" charset="0"/>
              </a:rPr>
              <a:t>Ubicación anatómica:</a:t>
            </a:r>
          </a:p>
          <a:p>
            <a:pPr marL="800100" lvl="1" indent="-342900">
              <a:buFont typeface="Arial" panose="020B0604020202020204" pitchFamily="34" charset="0"/>
              <a:buChar char="•"/>
            </a:pPr>
            <a:r>
              <a:rPr lang="es-CO" sz="1600" dirty="0">
                <a:solidFill>
                  <a:srgbClr val="152B48"/>
                </a:solidFill>
                <a:latin typeface="Montserrat" panose="02000505000000020004" pitchFamily="2" charset="0"/>
              </a:rPr>
              <a:t>Osteoclastos (hueso).</a:t>
            </a:r>
          </a:p>
          <a:p>
            <a:pPr marL="800100" lvl="1" indent="-342900">
              <a:buFont typeface="Arial" panose="020B0604020202020204" pitchFamily="34" charset="0"/>
              <a:buChar char="•"/>
            </a:pPr>
            <a:r>
              <a:rPr lang="es-CO" sz="1600" dirty="0">
                <a:solidFill>
                  <a:srgbClr val="152B48"/>
                </a:solidFill>
                <a:latin typeface="Montserrat" panose="02000505000000020004" pitchFamily="2" charset="0"/>
              </a:rPr>
              <a:t>Microglía (cerebro).</a:t>
            </a:r>
          </a:p>
          <a:p>
            <a:pPr marL="800100" lvl="1" indent="-342900">
              <a:buFont typeface="Arial" panose="020B0604020202020204" pitchFamily="34" charset="0"/>
              <a:buChar char="•"/>
            </a:pPr>
            <a:r>
              <a:rPr lang="es-CO" sz="1600" dirty="0">
                <a:solidFill>
                  <a:srgbClr val="152B48"/>
                </a:solidFill>
                <a:latin typeface="Montserrat" panose="02000505000000020004" pitchFamily="2" charset="0"/>
              </a:rPr>
              <a:t>Macrófagos alveolares (pulmón).</a:t>
            </a:r>
          </a:p>
          <a:p>
            <a:pPr marL="800100" lvl="1" indent="-342900">
              <a:buFont typeface="Arial" panose="020B0604020202020204" pitchFamily="34" charset="0"/>
              <a:buChar char="•"/>
            </a:pPr>
            <a:r>
              <a:rPr lang="es-CO" sz="1600" dirty="0">
                <a:solidFill>
                  <a:srgbClr val="152B48"/>
                </a:solidFill>
                <a:latin typeface="Montserrat" panose="02000505000000020004" pitchFamily="2" charset="0"/>
              </a:rPr>
              <a:t>Histiocitos (tejido conectivo intersticial).</a:t>
            </a:r>
          </a:p>
          <a:p>
            <a:pPr marL="800100" lvl="1" indent="-342900">
              <a:buFont typeface="Arial" panose="020B0604020202020204" pitchFamily="34" charset="0"/>
              <a:buChar char="•"/>
            </a:pPr>
            <a:r>
              <a:rPr lang="es-CO" sz="1600" dirty="0">
                <a:solidFill>
                  <a:srgbClr val="152B48"/>
                </a:solidFill>
                <a:latin typeface="Montserrat" panose="02000505000000020004" pitchFamily="2" charset="0"/>
              </a:rPr>
              <a:t>Células de Kupffer (hígado). </a:t>
            </a:r>
          </a:p>
          <a:p>
            <a:pPr marL="800100" lvl="1" indent="-342900">
              <a:buFont typeface="Arial" panose="020B0604020202020204" pitchFamily="34" charset="0"/>
              <a:buChar char="•"/>
            </a:pPr>
            <a:r>
              <a:rPr lang="es-CO" sz="1600" dirty="0">
                <a:solidFill>
                  <a:srgbClr val="152B48"/>
                </a:solidFill>
                <a:latin typeface="Montserrat" panose="02000505000000020004" pitchFamily="2" charset="0"/>
              </a:rPr>
              <a:t>También hay muchas subpoblaciones de fagocitos mononucleares en la circulación y en el bazo que pueden diferenciarse en macrófagos.</a:t>
            </a:r>
          </a:p>
        </p:txBody>
      </p:sp>
      <p:pic>
        <p:nvPicPr>
          <p:cNvPr id="13" name="Marcador de contenido 12">
            <a:extLst>
              <a:ext uri="{FF2B5EF4-FFF2-40B4-BE49-F238E27FC236}">
                <a16:creationId xmlns:a16="http://schemas.microsoft.com/office/drawing/2014/main" id="{59ED790F-DCB8-BA40-AF36-DA4DF1A18364}"/>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6065022" y="1603934"/>
            <a:ext cx="6049843" cy="4834930"/>
          </a:xfrm>
        </p:spPr>
      </p:pic>
    </p:spTree>
    <p:extLst>
      <p:ext uri="{BB962C8B-B14F-4D97-AF65-F5344CB8AC3E}">
        <p14:creationId xmlns:p14="http://schemas.microsoft.com/office/powerpoint/2010/main" val="14747384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de Office</Template>
  <TotalTime>1292</TotalTime>
  <Words>2594</Words>
  <Application>Microsoft Office PowerPoint</Application>
  <PresentationFormat>Panorámica</PresentationFormat>
  <Paragraphs>307</Paragraphs>
  <Slides>47</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47</vt:i4>
      </vt:variant>
    </vt:vector>
  </HeadingPairs>
  <TitlesOfParts>
    <vt:vector size="51" baseType="lpstr">
      <vt:lpstr>Arial</vt:lpstr>
      <vt:lpstr>Calibri</vt:lpstr>
      <vt:lpstr>Montserrat</vt:lpstr>
      <vt:lpstr>Tema de Office</vt:lpstr>
      <vt:lpstr>Células y tejidos del sistema inmune</vt:lpstr>
      <vt:lpstr>Células y tejidos del sistema inmune</vt:lpstr>
      <vt:lpstr>Células y tejidos del sistema inmune</vt:lpstr>
      <vt:lpstr>Células y tejidos del sistema inmune</vt:lpstr>
      <vt:lpstr>Células del sistema inmune</vt:lpstr>
      <vt:lpstr>Células de la inmunidad innata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Células del sistema inmune - células dendríticas</vt:lpstr>
      <vt:lpstr>Células del sistema inmune - células NK</vt:lpstr>
      <vt:lpstr>Células de la inmunidad adaptativa</vt:lpstr>
      <vt:lpstr>Células del sistema inmune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Células del sistema inmune</vt:lpstr>
      <vt:lpstr>Presentación de PowerPoint</vt:lpstr>
      <vt:lpstr>Células del sistema inmune</vt:lpstr>
      <vt:lpstr>Células del sistema inmune</vt:lpstr>
      <vt:lpstr>Células del sistema inmune</vt:lpstr>
      <vt:lpstr>Tejidos y órganos linfoides</vt:lpstr>
      <vt:lpstr>Tejidos linfoides</vt:lpstr>
      <vt:lpstr>Tejidos linfoides</vt:lpstr>
      <vt:lpstr>Médula ósea</vt:lpstr>
      <vt:lpstr>Presentación de PowerPoint</vt:lpstr>
      <vt:lpstr>Médula ósea</vt:lpstr>
      <vt:lpstr>Tejidos linfoides</vt:lpstr>
      <vt:lpstr>Timo</vt:lpstr>
      <vt:lpstr>Presentación de PowerPoint</vt:lpstr>
      <vt:lpstr>Tejidos linfoides</vt:lpstr>
      <vt:lpstr>Presentación de PowerPoint</vt:lpstr>
      <vt:lpstr>Presentación de PowerPoint</vt:lpstr>
      <vt:lpstr>Presentación de PowerPoint</vt:lpstr>
      <vt:lpstr>Presentación de PowerPoint</vt:lpstr>
      <vt:lpstr>Presentación de PowerPoint</vt:lpstr>
      <vt:lpstr>Tejidos linfoides</vt:lpstr>
      <vt:lpstr>Tejidos linfoides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Células y tejidos del sistema inmune</dc:title>
  <dc:creator>Microsoft Office User</dc:creator>
  <cp:lastModifiedBy>User</cp:lastModifiedBy>
  <cp:revision>143</cp:revision>
  <dcterms:created xsi:type="dcterms:W3CDTF">2021-05-06T15:52:09Z</dcterms:created>
  <dcterms:modified xsi:type="dcterms:W3CDTF">2021-06-25T20:22:26Z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1535523</vt:lpwstr>
  </property>
  <property fmtid="{D5CDD505-2E9C-101B-9397-08002B2CF9AE}" name="NXPowerLiteSettings" pid="3">
    <vt:lpwstr>C7000400038000</vt:lpwstr>
  </property>
  <property fmtid="{D5CDD505-2E9C-101B-9397-08002B2CF9AE}" name="NXPowerLiteVersion" pid="4">
    <vt:lpwstr>S9.0.3</vt:lpwstr>
  </property>
</Properties>
</file>