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6" r:id="rId6"/>
    <p:sldId id="267" r:id="rId7"/>
    <p:sldId id="298" r:id="rId8"/>
    <p:sldId id="297" r:id="rId9"/>
    <p:sldId id="299" r:id="rId10"/>
    <p:sldId id="300" r:id="rId11"/>
    <p:sldId id="301" r:id="rId12"/>
    <p:sldId id="306" r:id="rId13"/>
    <p:sldId id="313" r:id="rId14"/>
    <p:sldId id="314" r:id="rId15"/>
    <p:sldId id="315" r:id="rId16"/>
    <p:sldId id="307" r:id="rId17"/>
    <p:sldId id="308" r:id="rId18"/>
    <p:sldId id="316" r:id="rId19"/>
    <p:sldId id="317" r:id="rId20"/>
    <p:sldId id="311" r:id="rId21"/>
    <p:sldId id="318" r:id="rId22"/>
    <p:sldId id="310" r:id="rId23"/>
    <p:sldId id="312" r:id="rId24"/>
    <p:sldId id="327" r:id="rId25"/>
    <p:sldId id="326" r:id="rId26"/>
    <p:sldId id="319" r:id="rId27"/>
    <p:sldId id="328" r:id="rId28"/>
    <p:sldId id="329" r:id="rId29"/>
    <p:sldId id="330" r:id="rId30"/>
    <p:sldId id="320" r:id="rId31"/>
    <p:sldId id="331" r:id="rId32"/>
    <p:sldId id="332" r:id="rId33"/>
    <p:sldId id="333" r:id="rId34"/>
    <p:sldId id="321" r:id="rId35"/>
    <p:sldId id="334" r:id="rId36"/>
    <p:sldId id="323" r:id="rId37"/>
    <p:sldId id="335" r:id="rId38"/>
    <p:sldId id="336" r:id="rId39"/>
    <p:sldId id="337" r:id="rId4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355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04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200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21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162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24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410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072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103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5227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194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4F4AE-9031-4622-8376-63E58533C66D}" type="datetimeFigureOut">
              <a:rPr lang="es-CO" smtClean="0"/>
              <a:t>19/06/2021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C02AD-9267-416F-9C1A-E9B5A4FCD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53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 ?><Relationships xmlns="http://schemas.openxmlformats.org/package/2006/relationships"><Relationship Id="rId2" Target="../media/image2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32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33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961BA89-A0C7-4950-BE2E-8D268AA9F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1838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ontserrat" panose="02000505000000020004"/>
              </a:rPr>
              <a:t>CIRCULACIÓN HEMODINÁMICA </a:t>
            </a:r>
            <a:br>
              <a:rPr lang="en-US" sz="4000" dirty="0">
                <a:latin typeface="Montserrat" panose="02000505000000020004"/>
              </a:rPr>
            </a:br>
            <a:r>
              <a:rPr lang="en-US" sz="4000" dirty="0">
                <a:latin typeface="Montserrat" panose="02000505000000020004"/>
              </a:rPr>
              <a:t>Y PRESIÓN ARTERIAL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399BBF9-4F07-470B-97E7-CEFDB937E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240088"/>
            <a:ext cx="6629400" cy="1465262"/>
          </a:xfrm>
        </p:spPr>
        <p:txBody>
          <a:bodyPr>
            <a:normAutofit/>
          </a:bodyPr>
          <a:lstStyle/>
          <a:p>
            <a:r>
              <a:rPr lang="es-CO" sz="1800" dirty="0"/>
              <a:t>Sebastián Osorio R. </a:t>
            </a:r>
          </a:p>
          <a:p>
            <a:r>
              <a:rPr lang="es-CO" sz="1800" dirty="0"/>
              <a:t>Médico y Cirujano Universidad de Antioquia</a:t>
            </a:r>
          </a:p>
          <a:p>
            <a:r>
              <a:rPr lang="es-CO" sz="1800" dirty="0"/>
              <a:t>IPS Universitaria – Clínica León XIII</a:t>
            </a:r>
          </a:p>
          <a:p>
            <a:r>
              <a:rPr lang="es-CO" sz="1800" dirty="0"/>
              <a:t>Docente de Cátedra Universidad de Antioquia</a:t>
            </a:r>
          </a:p>
        </p:txBody>
      </p:sp>
    </p:spTree>
    <p:extLst>
      <p:ext uri="{BB962C8B-B14F-4D97-AF65-F5344CB8AC3E}">
        <p14:creationId xmlns:p14="http://schemas.microsoft.com/office/powerpoint/2010/main" val="414519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ARTERIOLAS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/>
          </a:bodyPr>
          <a:lstStyle/>
          <a:p>
            <a:r>
              <a:rPr lang="es-CO" sz="2400" dirty="0"/>
              <a:t>Entrega la sangre hacia los capilares.</a:t>
            </a:r>
          </a:p>
          <a:p>
            <a:endParaRPr lang="es-CO" sz="2400" dirty="0"/>
          </a:p>
          <a:p>
            <a:r>
              <a:rPr lang="es-CO" sz="2400" dirty="0"/>
              <a:t>Su túnica media tiene una o dos capas de músculo liso circunferenciales.</a:t>
            </a:r>
          </a:p>
          <a:p>
            <a:endParaRPr lang="es-CO" sz="2400" dirty="0"/>
          </a:p>
          <a:p>
            <a:r>
              <a:rPr lang="es-CO" sz="2400" dirty="0"/>
              <a:t>Túnica externa con presencia de nervios simpáticos y tejido conectivo. </a:t>
            </a:r>
          </a:p>
        </p:txBody>
      </p:sp>
    </p:spTree>
    <p:extLst>
      <p:ext uri="{BB962C8B-B14F-4D97-AF65-F5344CB8AC3E}">
        <p14:creationId xmlns:p14="http://schemas.microsoft.com/office/powerpoint/2010/main" val="131981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ARTERIAS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/>
          </a:bodyPr>
          <a:lstStyle/>
          <a:p>
            <a:r>
              <a:rPr lang="es-CO" sz="2400" dirty="0"/>
              <a:t>Elásticas</a:t>
            </a:r>
          </a:p>
          <a:p>
            <a:pPr lvl="1"/>
            <a:r>
              <a:rPr lang="es-CO" sz="2400" dirty="0"/>
              <a:t>Conduce la sangre hacia las arterias musculares.</a:t>
            </a:r>
          </a:p>
          <a:p>
            <a:pPr lvl="1"/>
            <a:r>
              <a:rPr lang="es-CO" sz="2400" dirty="0"/>
              <a:t>Túnica media gruesa con elastina.</a:t>
            </a:r>
          </a:p>
          <a:p>
            <a:pPr lvl="1"/>
            <a:r>
              <a:rPr lang="es-CO" sz="2400" i="1" dirty="0"/>
              <a:t>Efecto </a:t>
            </a:r>
            <a:r>
              <a:rPr lang="es-CO" sz="2400" i="1" dirty="0" err="1"/>
              <a:t>Windkessel</a:t>
            </a:r>
            <a:r>
              <a:rPr lang="es-CO" sz="2400" i="1" dirty="0"/>
              <a:t>.</a:t>
            </a:r>
            <a:endParaRPr lang="es-CO" sz="2400" dirty="0"/>
          </a:p>
          <a:p>
            <a:r>
              <a:rPr lang="es-CO" sz="2400" dirty="0"/>
              <a:t>Musculares</a:t>
            </a:r>
          </a:p>
          <a:p>
            <a:pPr lvl="1"/>
            <a:r>
              <a:rPr lang="es-CO" sz="2400" dirty="0"/>
              <a:t>Distribuye la sangre a las arteriolas.</a:t>
            </a:r>
          </a:p>
          <a:p>
            <a:pPr lvl="1"/>
            <a:r>
              <a:rPr lang="es-CO" sz="2400" dirty="0"/>
              <a:t>Túnica media gruesa con músculo liso.</a:t>
            </a:r>
          </a:p>
        </p:txBody>
      </p:sp>
    </p:spTree>
    <p:extLst>
      <p:ext uri="{BB962C8B-B14F-4D97-AF65-F5344CB8AC3E}">
        <p14:creationId xmlns:p14="http://schemas.microsoft.com/office/powerpoint/2010/main" val="2705163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6175" y="1471613"/>
            <a:ext cx="6446037" cy="823912"/>
          </a:xfrm>
        </p:spPr>
        <p:txBody>
          <a:bodyPr/>
          <a:lstStyle/>
          <a:p>
            <a:r>
              <a:rPr lang="es-CO" dirty="0"/>
              <a:t>CAPILARES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6175" y="2295525"/>
            <a:ext cx="6446037" cy="3924300"/>
          </a:xfrm>
        </p:spPr>
        <p:txBody>
          <a:bodyPr>
            <a:normAutofit lnSpcReduction="10000"/>
          </a:bodyPr>
          <a:lstStyle/>
          <a:p>
            <a:r>
              <a:rPr lang="es-CO" sz="2400" dirty="0"/>
              <a:t>Pequeños: diámetro de 5-10 </a:t>
            </a:r>
            <a:r>
              <a:rPr lang="es-CO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µm.</a:t>
            </a:r>
          </a:p>
          <a:p>
            <a:endParaRPr lang="es-CO" sz="2000" b="1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r>
              <a:rPr lang="es-CO" sz="2400" dirty="0"/>
              <a:t>Compuestos de un endotelio y membrana basal.</a:t>
            </a:r>
          </a:p>
          <a:p>
            <a:endParaRPr lang="es-CO" sz="2400" dirty="0"/>
          </a:p>
          <a:p>
            <a:r>
              <a:rPr lang="es-CO" sz="2400" dirty="0"/>
              <a:t>Sin túnica media ni externa.</a:t>
            </a:r>
          </a:p>
          <a:p>
            <a:endParaRPr lang="es-CO" sz="2400" dirty="0"/>
          </a:p>
          <a:p>
            <a:r>
              <a:rPr lang="es-CO" sz="2400" dirty="0"/>
              <a:t>Permite el intercambio de nutrientes y desechos entre la sangre y el líquido intersticial.</a:t>
            </a:r>
          </a:p>
        </p:txBody>
      </p:sp>
    </p:spTree>
    <p:extLst>
      <p:ext uri="{BB962C8B-B14F-4D97-AF65-F5344CB8AC3E}">
        <p14:creationId xmlns:p14="http://schemas.microsoft.com/office/powerpoint/2010/main" val="2690050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TIPOS DE CAPILARES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A9D1EE6-27FA-421D-B63F-1E66038D5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819" y="2692400"/>
            <a:ext cx="4991100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77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55600"/>
            <a:ext cx="10515600" cy="1325563"/>
          </a:xfrm>
        </p:spPr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TIPOS DE CAPILARES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63ACF0A-0729-401F-B2AE-DAED09AD0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444" y="3117588"/>
            <a:ext cx="48958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53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TIPOS DE CAPILARES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CAB2D2A-B691-4759-921C-2CA93BA60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3680" y="3006726"/>
            <a:ext cx="488632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954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VÉNULAS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/>
          </a:bodyPr>
          <a:lstStyle/>
          <a:p>
            <a:r>
              <a:rPr lang="es-CO" sz="2400" dirty="0"/>
              <a:t>Se dividen en:</a:t>
            </a:r>
          </a:p>
          <a:p>
            <a:pPr lvl="1"/>
            <a:r>
              <a:rPr lang="es-CO" sz="2400" dirty="0"/>
              <a:t>Vénulas </a:t>
            </a:r>
            <a:r>
              <a:rPr lang="es-CO" sz="2400" dirty="0" err="1"/>
              <a:t>poscapilares</a:t>
            </a:r>
            <a:r>
              <a:rPr lang="es-CO" sz="2400" dirty="0"/>
              <a:t>: Túnica externa escasa.</a:t>
            </a:r>
          </a:p>
          <a:p>
            <a:pPr lvl="1"/>
            <a:endParaRPr lang="es-CO" sz="2400" dirty="0"/>
          </a:p>
          <a:p>
            <a:pPr lvl="1"/>
            <a:r>
              <a:rPr lang="es-CO" sz="2400" dirty="0"/>
              <a:t>Vénulas musculares: adquieren capas de músculo liso en la túnica media. Sirve de reservorio.</a:t>
            </a:r>
          </a:p>
        </p:txBody>
      </p:sp>
    </p:spTree>
    <p:extLst>
      <p:ext uri="{BB962C8B-B14F-4D97-AF65-F5344CB8AC3E}">
        <p14:creationId xmlns:p14="http://schemas.microsoft.com/office/powerpoint/2010/main" val="21849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VENAS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B0CD7D0-04C4-4891-8872-C8CDEB0099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610" y="1690688"/>
            <a:ext cx="3790064" cy="4956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21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8F7BD8B-0089-4B81-BAE3-A309FC808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50185"/>
            <a:ext cx="4856086" cy="488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49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DBF38334-B7F4-4455-A6A9-C20000A20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O" dirty="0"/>
              <a:t>V = F/A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7137BC8-DE82-4CE6-890A-72545E15A5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24365" y="2717552"/>
            <a:ext cx="7157941" cy="377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7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978F84B-9859-4B04-8856-B195C609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Contenido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4303112A-EF6B-44DD-9CBF-337E750AA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96653" y="1377950"/>
            <a:ext cx="6761922" cy="4351338"/>
          </a:xfrm>
        </p:spPr>
        <p:txBody>
          <a:bodyPr>
            <a:normAutofit/>
          </a:bodyPr>
          <a:lstStyle/>
          <a:p>
            <a:r>
              <a:rPr lang="es-CO" sz="2400" dirty="0"/>
              <a:t>Generalidades del sistema circulatorio.</a:t>
            </a:r>
          </a:p>
          <a:p>
            <a:r>
              <a:rPr lang="es-CO" sz="2400" dirty="0"/>
              <a:t>Características físicas de la circulación.</a:t>
            </a:r>
          </a:p>
          <a:p>
            <a:r>
              <a:rPr lang="es-CO" sz="2400" dirty="0"/>
              <a:t>Principios básicos de la función circulatoria.</a:t>
            </a:r>
          </a:p>
          <a:p>
            <a:r>
              <a:rPr lang="es-CO" sz="2400" dirty="0"/>
              <a:t>Interrelación entre presión, flujo, resistencia.</a:t>
            </a:r>
          </a:p>
          <a:p>
            <a:r>
              <a:rPr lang="es-CO" sz="2400" dirty="0"/>
              <a:t>Regulación de la presión arterial.</a:t>
            </a:r>
          </a:p>
          <a:p>
            <a:r>
              <a:rPr lang="es-CO" sz="2400" dirty="0"/>
              <a:t>Intercambio capilar.</a:t>
            </a:r>
          </a:p>
          <a:p>
            <a:r>
              <a:rPr lang="es-CO" sz="2400" dirty="0"/>
              <a:t>Retorno venoso.</a:t>
            </a:r>
          </a:p>
        </p:txBody>
      </p:sp>
    </p:spTree>
    <p:extLst>
      <p:ext uri="{BB962C8B-B14F-4D97-AF65-F5344CB8AC3E}">
        <p14:creationId xmlns:p14="http://schemas.microsoft.com/office/powerpoint/2010/main" val="48310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D9868FE1-A7A1-4ED8-9673-35A39BF7A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6865" y="1664636"/>
            <a:ext cx="5217057" cy="465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5458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B31549-9990-4B67-80F6-5B281CBB7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5171" y="1370171"/>
            <a:ext cx="5437041" cy="524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064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O" sz="4800" dirty="0"/>
              <a:t>Principios básicos de la </a:t>
            </a:r>
            <a:br>
              <a:rPr lang="es-CO" sz="4800" dirty="0"/>
            </a:br>
            <a:r>
              <a:rPr lang="es-CO" sz="4800" dirty="0"/>
              <a:t>función circulatoria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1962150"/>
            <a:ext cx="6446037" cy="3987800"/>
          </a:xfrm>
        </p:spPr>
        <p:txBody>
          <a:bodyPr>
            <a:normAutofit lnSpcReduction="10000"/>
          </a:bodyPr>
          <a:lstStyle/>
          <a:p>
            <a:r>
              <a:rPr lang="es-CO" sz="2400" i="1" dirty="0"/>
              <a:t>1. La velocidad del flujo en cada tejido del organismo casi siempre se controla de acuerdo a su necesidad.</a:t>
            </a:r>
          </a:p>
          <a:p>
            <a:endParaRPr lang="es-CO" sz="2400" i="1" dirty="0"/>
          </a:p>
          <a:p>
            <a:r>
              <a:rPr lang="es-CO" sz="2400" i="1" dirty="0"/>
              <a:t>2. El gasto cardíaco responde a la suma de todos los flujos tisulares (Frank-</a:t>
            </a:r>
            <a:r>
              <a:rPr lang="es-CO" sz="2400" i="1" dirty="0" err="1"/>
              <a:t>Starling</a:t>
            </a:r>
            <a:r>
              <a:rPr lang="es-CO" sz="2400" i="1" dirty="0"/>
              <a:t>).</a:t>
            </a:r>
          </a:p>
          <a:p>
            <a:endParaRPr lang="es-CO" sz="2400" i="1" dirty="0"/>
          </a:p>
          <a:p>
            <a:r>
              <a:rPr lang="es-CO" sz="2400" i="1" dirty="0"/>
              <a:t>3. La regulación de la presión arterial es independiente del control del flujo sanguíneo local.</a:t>
            </a:r>
          </a:p>
        </p:txBody>
      </p:sp>
    </p:spTree>
    <p:extLst>
      <p:ext uri="{BB962C8B-B14F-4D97-AF65-F5344CB8AC3E}">
        <p14:creationId xmlns:p14="http://schemas.microsoft.com/office/powerpoint/2010/main" val="547277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O" sz="3600" dirty="0"/>
              <a:t>Interrelación presión, flujo y resistencia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F6C92BAF-7335-4913-A17E-57C9EAC2A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/>
          <a:lstStyle/>
          <a:p>
            <a:r>
              <a:rPr lang="es-CO" dirty="0"/>
              <a:t>Flujo</a:t>
            </a:r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4AD93B2A-A507-4D97-830F-4BB869CB1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1697" y="2505075"/>
            <a:ext cx="6543691" cy="3684588"/>
          </a:xfrm>
        </p:spPr>
        <p:txBody>
          <a:bodyPr>
            <a:normAutofit/>
          </a:bodyPr>
          <a:lstStyle/>
          <a:p>
            <a:r>
              <a:rPr lang="es-ES" altLang="es-CO" sz="2400" dirty="0"/>
              <a:t>Es el volumen de sangre que fluye a través de un vaso en un determinado periodo de tiempo (ml/min). Total = </a:t>
            </a:r>
            <a:r>
              <a:rPr lang="es-ES" altLang="es-CO" sz="2400" b="1" dirty="0"/>
              <a:t>Gasto cardíaco.</a:t>
            </a:r>
          </a:p>
          <a:p>
            <a:endParaRPr lang="es-ES" altLang="es-CO" sz="2400" dirty="0"/>
          </a:p>
          <a:p>
            <a:r>
              <a:rPr lang="es-ES" altLang="es-CO" sz="2400" dirty="0"/>
              <a:t>Depende:</a:t>
            </a:r>
            <a:endParaRPr lang="es-ES" altLang="es-CO" dirty="0"/>
          </a:p>
          <a:p>
            <a:pPr lvl="1"/>
            <a:r>
              <a:rPr lang="es-ES" altLang="es-CO" dirty="0"/>
              <a:t>De la diferencia de presión en dos extremos.</a:t>
            </a:r>
          </a:p>
          <a:p>
            <a:pPr lvl="1"/>
            <a:r>
              <a:rPr lang="es-ES" altLang="es-CO" dirty="0"/>
              <a:t>De la resistencia de la pared vascular.</a:t>
            </a:r>
          </a:p>
          <a:p>
            <a:endParaRPr lang="es-ES" altLang="es-CO" sz="2400" dirty="0"/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483282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O" sz="3600" dirty="0"/>
              <a:t>Interrelación presión, flujo y resistencia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F6C92BAF-7335-4913-A17E-57C9EAC2A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/>
          <a:lstStyle/>
          <a:p>
            <a:r>
              <a:rPr lang="es-CO" dirty="0"/>
              <a:t>Flujo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EFFF0FD-04D1-4B9E-904F-40DC7EF13B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35660" y="2708197"/>
            <a:ext cx="5717039" cy="16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DABCDB0-25D6-4224-9B69-C874D8A51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2491" y="5206013"/>
            <a:ext cx="4143375" cy="1085850"/>
          </a:xfrm>
          <a:prstGeom prst="rect">
            <a:avLst/>
          </a:prstGeom>
        </p:spPr>
      </p:pic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B00F9A8-BBC7-4597-A3B7-1CF8A60F3E6E}"/>
              </a:ext>
            </a:extLst>
          </p:cNvPr>
          <p:cNvCxnSpPr>
            <a:stCxn id="3074" idx="2"/>
          </p:cNvCxnSpPr>
          <p:nvPr/>
        </p:nvCxnSpPr>
        <p:spPr>
          <a:xfrm flipH="1">
            <a:off x="8194179" y="4341622"/>
            <a:ext cx="1" cy="90508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778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O" sz="3600" dirty="0"/>
              <a:t>Interrelación presión, flujo y resistencia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F6C92BAF-7335-4913-A17E-57C9EAC2AC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53450" y="1568094"/>
            <a:ext cx="6792913" cy="823912"/>
          </a:xfrm>
        </p:spPr>
        <p:txBody>
          <a:bodyPr/>
          <a:lstStyle/>
          <a:p>
            <a:r>
              <a:rPr lang="es-CO" dirty="0"/>
              <a:t>Flujo</a:t>
            </a:r>
          </a:p>
        </p:txBody>
      </p:sp>
      <p:sp>
        <p:nvSpPr>
          <p:cNvPr id="14" name="Marcador de contenido 13">
            <a:extLst>
              <a:ext uri="{FF2B5EF4-FFF2-40B4-BE49-F238E27FC236}">
                <a16:creationId xmlns:a16="http://schemas.microsoft.com/office/drawing/2014/main" id="{4AD93B2A-A507-4D97-830F-4BB869CB19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8060" y="2392006"/>
            <a:ext cx="6543691" cy="3684588"/>
          </a:xfrm>
        </p:spPr>
        <p:txBody>
          <a:bodyPr>
            <a:normAutofit/>
          </a:bodyPr>
          <a:lstStyle/>
          <a:p>
            <a:r>
              <a:rPr lang="es-ES" altLang="es-CO" sz="2400" dirty="0"/>
              <a:t>Puede ser:</a:t>
            </a:r>
          </a:p>
          <a:p>
            <a:pPr lvl="1"/>
            <a:r>
              <a:rPr lang="es-ES" altLang="es-CO" sz="2400" dirty="0"/>
              <a:t>Laminar.</a:t>
            </a:r>
          </a:p>
          <a:p>
            <a:pPr lvl="1"/>
            <a:r>
              <a:rPr lang="es-ES" altLang="es-CO" sz="2400" dirty="0"/>
              <a:t>Turbulento.</a:t>
            </a:r>
          </a:p>
          <a:p>
            <a:endParaRPr lang="es-ES" altLang="es-CO" sz="2400" dirty="0"/>
          </a:p>
          <a:p>
            <a:endParaRPr lang="es-CO" sz="2400" dirty="0"/>
          </a:p>
        </p:txBody>
      </p:sp>
      <p:pic>
        <p:nvPicPr>
          <p:cNvPr id="4098" name="Picture 2" descr="Flujo laminar y turbulento - Aerodinámica F1">
            <a:extLst>
              <a:ext uri="{FF2B5EF4-FFF2-40B4-BE49-F238E27FC236}">
                <a16:creationId xmlns:a16="http://schemas.microsoft.com/office/drawing/2014/main" id="{5014F370-74FD-497F-B082-A4AAC8F293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91595" y="1779447"/>
            <a:ext cx="4974989" cy="429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64622F18-40FE-41F4-9F21-79BF27527025}"/>
              </a:ext>
            </a:extLst>
          </p:cNvPr>
          <p:cNvSpPr txBox="1">
            <a:spLocks/>
          </p:cNvSpPr>
          <p:nvPr/>
        </p:nvSpPr>
        <p:spPr>
          <a:xfrm>
            <a:off x="9866584" y="4712268"/>
            <a:ext cx="3106352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/>
              <a:t>Re=d</a:t>
            </a:r>
            <a:r>
              <a:rPr lang="el-GR" dirty="0"/>
              <a:t>ρ</a:t>
            </a:r>
            <a:r>
              <a:rPr lang="es-CO" dirty="0"/>
              <a:t>v/µ</a:t>
            </a:r>
          </a:p>
        </p:txBody>
      </p:sp>
    </p:spTree>
    <p:extLst>
      <p:ext uri="{BB962C8B-B14F-4D97-AF65-F5344CB8AC3E}">
        <p14:creationId xmlns:p14="http://schemas.microsoft.com/office/powerpoint/2010/main" val="2093141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/>
              <a:t>Interrelación presión, flujo y resistencia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PRESIÓN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altLang="es-CO" sz="2400" dirty="0"/>
              <a:t>Fuerza ejercida por la sangre contra cualquier área de la pared vascular.</a:t>
            </a:r>
          </a:p>
          <a:p>
            <a:pPr>
              <a:lnSpc>
                <a:spcPct val="90000"/>
              </a:lnSpc>
            </a:pPr>
            <a:r>
              <a:rPr lang="es-ES" altLang="es-CO" sz="2400" dirty="0"/>
              <a:t>Presión sistólica.</a:t>
            </a:r>
          </a:p>
          <a:p>
            <a:pPr>
              <a:lnSpc>
                <a:spcPct val="90000"/>
              </a:lnSpc>
            </a:pPr>
            <a:r>
              <a:rPr lang="es-ES" altLang="es-CO" sz="2400" dirty="0"/>
              <a:t>Presión diastólica.</a:t>
            </a:r>
          </a:p>
          <a:p>
            <a:pPr>
              <a:lnSpc>
                <a:spcPct val="90000"/>
              </a:lnSpc>
            </a:pPr>
            <a:r>
              <a:rPr lang="es-ES" altLang="es-CO" sz="2400" dirty="0"/>
              <a:t>La presión disminuye a medida que avanza la sangre por los vasos.</a:t>
            </a:r>
          </a:p>
          <a:p>
            <a:pPr>
              <a:lnSpc>
                <a:spcPct val="90000"/>
              </a:lnSpc>
            </a:pPr>
            <a:endParaRPr lang="es-ES" altLang="es-CO" sz="2400" dirty="0"/>
          </a:p>
          <a:p>
            <a:pPr>
              <a:lnSpc>
                <a:spcPct val="90000"/>
              </a:lnSpc>
            </a:pPr>
            <a:r>
              <a:rPr lang="es-ES" altLang="es-CO" sz="2400" dirty="0"/>
              <a:t>Presión = Flujo x Resistencia.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4165924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/>
              <a:t>Interrelación presión, flujo y resistencia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RESISTENCIA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altLang="es-CO" sz="2400" dirty="0"/>
              <a:t>Es la dificultad que ofrece el vaso para el paso de la sangre.</a:t>
            </a:r>
          </a:p>
          <a:p>
            <a:pPr>
              <a:lnSpc>
                <a:spcPct val="90000"/>
              </a:lnSpc>
            </a:pPr>
            <a:r>
              <a:rPr lang="es-ES" altLang="es-CO" sz="2400" dirty="0"/>
              <a:t>Factores que lo afectan:</a:t>
            </a:r>
          </a:p>
          <a:p>
            <a:pPr lvl="1"/>
            <a:r>
              <a:rPr lang="es-ES" altLang="es-CO" sz="2400" dirty="0"/>
              <a:t>Viscosidad.</a:t>
            </a:r>
          </a:p>
          <a:p>
            <a:pPr lvl="1"/>
            <a:r>
              <a:rPr lang="es-ES" altLang="es-CO" sz="2400" dirty="0"/>
              <a:t>Longitud del vaso.</a:t>
            </a:r>
          </a:p>
          <a:p>
            <a:pPr lvl="1"/>
            <a:r>
              <a:rPr lang="es-ES" altLang="es-CO" sz="2400" dirty="0"/>
              <a:t>Radio del vaso.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3582659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/>
              <a:t>Interrelación presión, flujo y resistencia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Ley de Poiseuille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E91A8CB-A732-42F8-949B-633E7E5DDD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51393" y="3006726"/>
            <a:ext cx="6649641" cy="309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61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600" dirty="0"/>
              <a:t>Interrelación presión, flujo y resistencia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RESISTENCIA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5F8B01C-E5D4-49DA-B049-2AFCCCEDA4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00801" y="3428999"/>
            <a:ext cx="2450502" cy="1325563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FA215AD1-81E1-4075-8C84-8322646FCA32}"/>
              </a:ext>
            </a:extLst>
          </p:cNvPr>
          <p:cNvSpPr/>
          <p:nvPr/>
        </p:nvSpPr>
        <p:spPr>
          <a:xfrm>
            <a:off x="7723573" y="4181383"/>
            <a:ext cx="408796" cy="417250"/>
          </a:xfrm>
          <a:prstGeom prst="ellipse">
            <a:avLst/>
          </a:prstGeom>
          <a:noFill/>
          <a:ln w="38100">
            <a:solidFill>
              <a:srgbClr val="152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521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Generalidades del sistema circulatorio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59295C6-E9A4-4106-B9A7-117BCC0DFCD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5706" y="1979720"/>
            <a:ext cx="7377219" cy="386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17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Regulación de la presión arterial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MECANISMOS DE REGULACIÓN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 lnSpcReduction="10000"/>
          </a:bodyPr>
          <a:lstStyle/>
          <a:p>
            <a:r>
              <a:rPr lang="es-CO" sz="2400" dirty="0"/>
              <a:t>Centro cardiovascular (tallo cerebral).</a:t>
            </a:r>
          </a:p>
          <a:p>
            <a:pPr lvl="1"/>
            <a:r>
              <a:rPr lang="es-CO" sz="2400" dirty="0"/>
              <a:t>Barorreceptores.</a:t>
            </a:r>
          </a:p>
          <a:p>
            <a:pPr lvl="1"/>
            <a:r>
              <a:rPr lang="es-CO" sz="2400" dirty="0"/>
              <a:t>Quimiorreceptores.</a:t>
            </a:r>
          </a:p>
          <a:p>
            <a:pPr lvl="1"/>
            <a:endParaRPr lang="es-CO" sz="2400" dirty="0"/>
          </a:p>
          <a:p>
            <a:r>
              <a:rPr lang="es-CO" sz="2400" dirty="0"/>
              <a:t>Control hormonal</a:t>
            </a:r>
          </a:p>
          <a:p>
            <a:pPr lvl="1"/>
            <a:r>
              <a:rPr lang="es-CO" sz="2400" dirty="0"/>
              <a:t>Eje renina-angiotensina-aldosterona.</a:t>
            </a:r>
          </a:p>
          <a:p>
            <a:pPr lvl="1"/>
            <a:r>
              <a:rPr lang="es-CO" sz="2400" dirty="0"/>
              <a:t>Catecolaminas.</a:t>
            </a:r>
          </a:p>
          <a:p>
            <a:pPr lvl="1"/>
            <a:r>
              <a:rPr lang="es-CO" sz="2400" dirty="0"/>
              <a:t>Hormona antidiurética.</a:t>
            </a:r>
          </a:p>
          <a:p>
            <a:pPr lvl="1"/>
            <a:r>
              <a:rPr lang="es-CO" sz="2400" dirty="0"/>
              <a:t>Péptido </a:t>
            </a:r>
            <a:r>
              <a:rPr lang="es-CO" sz="2400" dirty="0" err="1"/>
              <a:t>natriurétrico</a:t>
            </a:r>
            <a:r>
              <a:rPr lang="es-CO" sz="2400" dirty="0"/>
              <a:t> atrial.</a:t>
            </a:r>
          </a:p>
        </p:txBody>
      </p:sp>
    </p:spTree>
    <p:extLst>
      <p:ext uri="{BB962C8B-B14F-4D97-AF65-F5344CB8AC3E}">
        <p14:creationId xmlns:p14="http://schemas.microsoft.com/office/powerpoint/2010/main" val="438005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Regulación de la presión arterial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CENTRO CARDIOVASCULAR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243799C-B11C-442E-B3C5-649C2086C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351" y="2889589"/>
            <a:ext cx="71151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3603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Regulación de la presión arterial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CENTRO CARDIOVASCULAR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88FDC68-CB9E-4F22-A093-9C1C1F091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9351" y="2636020"/>
            <a:ext cx="7038975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8001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Regulación de la presión arterial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6175" y="1506538"/>
            <a:ext cx="6446037" cy="823912"/>
          </a:xfrm>
        </p:spPr>
        <p:txBody>
          <a:bodyPr/>
          <a:lstStyle/>
          <a:p>
            <a:r>
              <a:rPr lang="es-CO" dirty="0"/>
              <a:t>CONTROL HORMONAL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1DD1A76-4424-42DB-9986-47B2E65A4DF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9626" y="2330450"/>
            <a:ext cx="4331179" cy="418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682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Intercambio capilar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INTERCAMBIO CAPILAR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 lnSpcReduction="10000"/>
          </a:bodyPr>
          <a:lstStyle/>
          <a:p>
            <a:r>
              <a:rPr lang="es-CO" sz="2400" dirty="0"/>
              <a:t>Fin último de la circulación.</a:t>
            </a:r>
          </a:p>
          <a:p>
            <a:r>
              <a:rPr lang="es-CO" sz="2400" dirty="0"/>
              <a:t>Continuamente el 7% de la sangre se está intercambiando.</a:t>
            </a:r>
          </a:p>
          <a:p>
            <a:endParaRPr lang="es-CO" sz="2400" dirty="0"/>
          </a:p>
          <a:p>
            <a:r>
              <a:rPr lang="es-CO" sz="2400" dirty="0"/>
              <a:t>Puede ser por uno de estos mecanismos:</a:t>
            </a:r>
          </a:p>
          <a:p>
            <a:pPr lvl="1"/>
            <a:r>
              <a:rPr lang="es-CO" sz="2400" dirty="0"/>
              <a:t>Difusión.</a:t>
            </a:r>
          </a:p>
          <a:p>
            <a:pPr lvl="1"/>
            <a:r>
              <a:rPr lang="es-CO" sz="2400" dirty="0"/>
              <a:t>Transcitosis.</a:t>
            </a:r>
          </a:p>
          <a:p>
            <a:pPr lvl="1"/>
            <a:r>
              <a:rPr lang="es-CO" sz="2400" b="1" dirty="0"/>
              <a:t>Flujo de masa </a:t>
            </a:r>
            <a:r>
              <a:rPr lang="es-CO" sz="2400" dirty="0"/>
              <a:t>(Filtración/Reabsorción).</a:t>
            </a:r>
          </a:p>
        </p:txBody>
      </p:sp>
    </p:spTree>
    <p:extLst>
      <p:ext uri="{BB962C8B-B14F-4D97-AF65-F5344CB8AC3E}">
        <p14:creationId xmlns:p14="http://schemas.microsoft.com/office/powerpoint/2010/main" val="1065453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Intercambio capilar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INTERCAMBIO CAPILAR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24CB17-7F89-426C-A96B-C5B98C6B0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9451" y="2689933"/>
            <a:ext cx="7203095" cy="37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910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Retorno venoso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Mecanismos para el retorno venoso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4076700"/>
          </a:xfrm>
        </p:spPr>
        <p:txBody>
          <a:bodyPr>
            <a:normAutofit/>
          </a:bodyPr>
          <a:lstStyle/>
          <a:p>
            <a:r>
              <a:rPr lang="es-CO" sz="2400" dirty="0"/>
              <a:t>Presión basal cercana a 0.</a:t>
            </a:r>
            <a:br>
              <a:rPr lang="es-CO" sz="2400" dirty="0"/>
            </a:br>
            <a:endParaRPr lang="es-CO" sz="2400" dirty="0"/>
          </a:p>
          <a:p>
            <a:r>
              <a:rPr lang="es-CO" sz="2400" dirty="0"/>
              <a:t>Presencia de válvulas venosas.</a:t>
            </a:r>
            <a:br>
              <a:rPr lang="es-CO" sz="2400" dirty="0"/>
            </a:br>
            <a:endParaRPr lang="es-CO" sz="2400" dirty="0"/>
          </a:p>
          <a:p>
            <a:r>
              <a:rPr lang="es-CO" sz="2400" dirty="0"/>
              <a:t>Diferencia entre la presión de las vénulas y la aurícula derecha.</a:t>
            </a:r>
            <a:br>
              <a:rPr lang="es-CO" sz="2400" dirty="0"/>
            </a:br>
            <a:endParaRPr lang="es-CO" sz="2400" dirty="0"/>
          </a:p>
          <a:p>
            <a:r>
              <a:rPr lang="es-CO" sz="2400" dirty="0"/>
              <a:t>La </a:t>
            </a:r>
            <a:r>
              <a:rPr lang="es-CO" sz="2400" b="1" dirty="0"/>
              <a:t>“bomba muscular”.</a:t>
            </a:r>
            <a:br>
              <a:rPr lang="es-CO" sz="2400" b="1" dirty="0"/>
            </a:br>
            <a:endParaRPr lang="es-CO" sz="2400" dirty="0"/>
          </a:p>
          <a:p>
            <a:r>
              <a:rPr lang="es-CO" sz="2400" dirty="0"/>
              <a:t>La </a:t>
            </a:r>
            <a:r>
              <a:rPr lang="es-CO" sz="2400" b="1" dirty="0"/>
              <a:t>“bomba respiratoria”.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3771192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Retorno venoso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6175" y="1307442"/>
            <a:ext cx="6446037" cy="823912"/>
          </a:xfrm>
        </p:spPr>
        <p:txBody>
          <a:bodyPr/>
          <a:lstStyle/>
          <a:p>
            <a:r>
              <a:rPr lang="es-CO" dirty="0"/>
              <a:t>Mecanismos para el retorno venoso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4B191664-4C33-4241-910F-47B8D3D487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55309" y="2279057"/>
            <a:ext cx="5747768" cy="4068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839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Retorno venoso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6175" y="1307442"/>
            <a:ext cx="6446037" cy="823912"/>
          </a:xfrm>
        </p:spPr>
        <p:txBody>
          <a:bodyPr/>
          <a:lstStyle/>
          <a:p>
            <a:r>
              <a:rPr lang="es-CO" dirty="0"/>
              <a:t>Mecanismos para el retorno venoso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1A9B1FA-F356-4CA2-BD3B-BBB67BF18C2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0440" y="2256022"/>
            <a:ext cx="4977506" cy="43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854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418208D2-4FDD-48EC-BF57-282DC3317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¡Muchas gracias!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EFED7D26-B35A-414D-A4DA-CB5B79491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11563"/>
            <a:ext cx="6629400" cy="1655762"/>
          </a:xfrm>
        </p:spPr>
        <p:txBody>
          <a:bodyPr/>
          <a:lstStyle/>
          <a:p>
            <a:r>
              <a:rPr lang="es-CO" dirty="0"/>
              <a:t>Contacto: sebastian.osorio4@udea.edu.co</a:t>
            </a:r>
          </a:p>
        </p:txBody>
      </p:sp>
    </p:spTree>
    <p:extLst>
      <p:ext uri="{BB962C8B-B14F-4D97-AF65-F5344CB8AC3E}">
        <p14:creationId xmlns:p14="http://schemas.microsoft.com/office/powerpoint/2010/main" val="3705344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5125"/>
            <a:ext cx="11056937" cy="1325563"/>
          </a:xfrm>
        </p:spPr>
        <p:txBody>
          <a:bodyPr>
            <a:normAutofit/>
          </a:bodyPr>
          <a:lstStyle/>
          <a:p>
            <a:r>
              <a:rPr lang="es-CO" sz="4000" dirty="0"/>
              <a:t>Generalidades del sistema circulatorio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75C090F-564C-4270-A631-BE5B8F8B7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82718" y="1681163"/>
            <a:ext cx="6472670" cy="823912"/>
          </a:xfrm>
        </p:spPr>
        <p:txBody>
          <a:bodyPr/>
          <a:lstStyle/>
          <a:p>
            <a:r>
              <a:rPr lang="es-CO" dirty="0"/>
              <a:t>Es un sistema…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44436F-8FFB-44B0-8799-040046A65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82718" y="2645545"/>
            <a:ext cx="6472670" cy="3544117"/>
          </a:xfrm>
        </p:spPr>
        <p:txBody>
          <a:bodyPr>
            <a:normAutofit/>
          </a:bodyPr>
          <a:lstStyle/>
          <a:p>
            <a:r>
              <a:rPr lang="es-CO" sz="2400" dirty="0"/>
              <a:t>Cerrado: La sangre siempre está dentro de los vasos.</a:t>
            </a:r>
          </a:p>
          <a:p>
            <a:endParaRPr lang="es-CO" sz="2400" dirty="0"/>
          </a:p>
          <a:p>
            <a:r>
              <a:rPr lang="es-CO" sz="2400" dirty="0"/>
              <a:t>Completo: En general no hay mezcla (relativo).</a:t>
            </a:r>
          </a:p>
          <a:p>
            <a:endParaRPr lang="es-CO" sz="2400" dirty="0"/>
          </a:p>
          <a:p>
            <a:r>
              <a:rPr lang="es-CO" sz="2400" dirty="0"/>
              <a:t>Doble: Hay dos circuitos.</a:t>
            </a:r>
          </a:p>
        </p:txBody>
      </p:sp>
    </p:spTree>
    <p:extLst>
      <p:ext uri="{BB962C8B-B14F-4D97-AF65-F5344CB8AC3E}">
        <p14:creationId xmlns:p14="http://schemas.microsoft.com/office/powerpoint/2010/main" val="372582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Generalidades del sistema circulatorio</a:t>
            </a:r>
          </a:p>
        </p:txBody>
      </p:sp>
      <p:pic>
        <p:nvPicPr>
          <p:cNvPr id="10" name="Picture 8">
            <a:extLst>
              <a:ext uri="{FF2B5EF4-FFF2-40B4-BE49-F238E27FC236}">
                <a16:creationId xmlns:a16="http://schemas.microsoft.com/office/drawing/2014/main" id="{8D1C5E18-68C1-43EB-9D75-C1F8924DD06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2549" y="1578767"/>
            <a:ext cx="2779713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039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LA BOMBA: CORAZÓN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5351A919-6D1B-4214-8DE1-EF2173DA1CD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76011" y="2546566"/>
            <a:ext cx="3124938" cy="404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2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LA BOMBA: CORAZÓN</a:t>
            </a:r>
          </a:p>
        </p:txBody>
      </p:sp>
      <p:pic>
        <p:nvPicPr>
          <p:cNvPr id="1026" name="Picture 2" descr="cardiac cycle better">
            <a:extLst>
              <a:ext uri="{FF2B5EF4-FFF2-40B4-BE49-F238E27FC236}">
                <a16:creationId xmlns:a16="http://schemas.microsoft.com/office/drawing/2014/main" id="{1114DC80-69A8-447D-9915-BACE59C5FE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"/>
          <a:stretch/>
        </p:blipFill>
        <p:spPr bwMode="auto">
          <a:xfrm>
            <a:off x="4909351" y="2692374"/>
            <a:ext cx="6956133" cy="3702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40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ARTERIAS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702C204-537B-4F12-AB61-D5B8706BA3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883" y="2682875"/>
            <a:ext cx="6791325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1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015EF-DF0A-425B-BA26-04148ADE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4000" dirty="0"/>
              <a:t>Características físicas de la circulación</a:t>
            </a:r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89180601-E28C-41A7-A53E-FA2CB6063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09351" y="1681163"/>
            <a:ext cx="6446037" cy="823912"/>
          </a:xfrm>
        </p:spPr>
        <p:txBody>
          <a:bodyPr/>
          <a:lstStyle/>
          <a:p>
            <a:r>
              <a:rPr lang="es-CO" dirty="0"/>
              <a:t>ARTERIAS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695BCB59-D044-4E41-AD66-3720D7218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09351" y="2505075"/>
            <a:ext cx="6446037" cy="3684588"/>
          </a:xfrm>
        </p:spPr>
        <p:txBody>
          <a:bodyPr>
            <a:normAutofit/>
          </a:bodyPr>
          <a:lstStyle/>
          <a:p>
            <a:r>
              <a:rPr lang="es-CO" sz="2400" dirty="0"/>
              <a:t>Elásticas</a:t>
            </a:r>
          </a:p>
          <a:p>
            <a:pPr lvl="1"/>
            <a:r>
              <a:rPr lang="es-CO" sz="2400" dirty="0"/>
              <a:t>Conduce la sangre hacia las arterias musculares.</a:t>
            </a:r>
          </a:p>
          <a:p>
            <a:pPr lvl="1"/>
            <a:r>
              <a:rPr lang="es-CO" sz="2400" dirty="0"/>
              <a:t>Túnica media gruesa con elastina</a:t>
            </a:r>
          </a:p>
          <a:p>
            <a:pPr lvl="1"/>
            <a:r>
              <a:rPr lang="es-CO" sz="2400" i="1" dirty="0"/>
              <a:t>Efecto </a:t>
            </a:r>
            <a:r>
              <a:rPr lang="es-CO" sz="2400" i="1" dirty="0" err="1"/>
              <a:t>Windkessel</a:t>
            </a:r>
            <a:r>
              <a:rPr lang="es-CO" sz="2400" i="1" dirty="0"/>
              <a:t>.</a:t>
            </a:r>
            <a:endParaRPr lang="es-CO" sz="2400" dirty="0"/>
          </a:p>
          <a:p>
            <a:r>
              <a:rPr lang="es-CO" sz="2400" dirty="0"/>
              <a:t>Musculares</a:t>
            </a:r>
          </a:p>
          <a:p>
            <a:pPr lvl="1"/>
            <a:r>
              <a:rPr lang="es-CO" sz="2400" dirty="0"/>
              <a:t>Distribuye la sangre a las arteriolas.</a:t>
            </a:r>
          </a:p>
          <a:p>
            <a:pPr lvl="1"/>
            <a:r>
              <a:rPr lang="es-CO" sz="2400" dirty="0"/>
              <a:t>Túnica media gruesa con músculo liso.</a:t>
            </a:r>
          </a:p>
        </p:txBody>
      </p:sp>
    </p:spTree>
    <p:extLst>
      <p:ext uri="{BB962C8B-B14F-4D97-AF65-F5344CB8AC3E}">
        <p14:creationId xmlns:p14="http://schemas.microsoft.com/office/powerpoint/2010/main" val="4288565824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1701</TotalTime>
  <Words>791</Words>
  <Application>Microsoft Office PowerPoint</Application>
  <PresentationFormat>Panorámica</PresentationFormat>
  <Paragraphs>162</Paragraphs>
  <Slides>39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3" baseType="lpstr">
      <vt:lpstr>Arial</vt:lpstr>
      <vt:lpstr>Calibri</vt:lpstr>
      <vt:lpstr>Montserrat</vt:lpstr>
      <vt:lpstr>PlantillaFR2021</vt:lpstr>
      <vt:lpstr>CIRCULACIÓN HEMODINÁMICA  Y PRESIÓN ARTERIAL</vt:lpstr>
      <vt:lpstr>Contenido</vt:lpstr>
      <vt:lpstr>Generalidades del sistema circulatorio</vt:lpstr>
      <vt:lpstr>Generalidades del sistema circulatorio</vt:lpstr>
      <vt:lpstr>Generalidades del sistema circulatorio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Características físicas de la circulación</vt:lpstr>
      <vt:lpstr>Principios básicos de la  función circulatoria</vt:lpstr>
      <vt:lpstr>Interrelación presión, flujo y resistencia</vt:lpstr>
      <vt:lpstr>Interrelación presión, flujo y resistencia</vt:lpstr>
      <vt:lpstr>Interrelación presión, flujo y resistencia</vt:lpstr>
      <vt:lpstr>Interrelación presión, flujo y resistencia</vt:lpstr>
      <vt:lpstr>Interrelación presión, flujo y resistencia</vt:lpstr>
      <vt:lpstr>Interrelación presión, flujo y resistencia</vt:lpstr>
      <vt:lpstr>Interrelación presión, flujo y resistencia</vt:lpstr>
      <vt:lpstr>Regulación de la presión arterial</vt:lpstr>
      <vt:lpstr>Regulación de la presión arterial</vt:lpstr>
      <vt:lpstr>Regulación de la presión arterial</vt:lpstr>
      <vt:lpstr>Regulación de la presión arterial</vt:lpstr>
      <vt:lpstr>Intercambio capilar</vt:lpstr>
      <vt:lpstr>Intercambio capilar</vt:lpstr>
      <vt:lpstr>Retorno venoso</vt:lpstr>
      <vt:lpstr>Retorno venoso</vt:lpstr>
      <vt:lpstr>Retorno venoso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CIRCULACIÓN HEMODINÁMICA Y PRESIÓN ARTERIAL</dc:title>
  <dc:creator>SEBASTIAN OSORIO RICO</dc:creator>
  <cp:lastModifiedBy>User</cp:lastModifiedBy>
  <cp:revision>32</cp:revision>
  <dcterms:created xsi:type="dcterms:W3CDTF">2021-05-15T20:51:58Z</dcterms:created>
  <dcterms:modified xsi:type="dcterms:W3CDTF">2021-06-19T14:45:17Z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543124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