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sldIdLst>
    <p:sldId id="256" r:id="rId2"/>
    <p:sldId id="322" r:id="rId3"/>
    <p:sldId id="274" r:id="rId4"/>
    <p:sldId id="276" r:id="rId5"/>
    <p:sldId id="360" r:id="rId6"/>
    <p:sldId id="330" r:id="rId7"/>
    <p:sldId id="425" r:id="rId8"/>
    <p:sldId id="343" r:id="rId9"/>
    <p:sldId id="280" r:id="rId10"/>
    <p:sldId id="345" r:id="rId11"/>
    <p:sldId id="394" r:id="rId12"/>
    <p:sldId id="395" r:id="rId13"/>
    <p:sldId id="396" r:id="rId14"/>
    <p:sldId id="397" r:id="rId15"/>
    <p:sldId id="407" r:id="rId16"/>
    <p:sldId id="408" r:id="rId17"/>
    <p:sldId id="398" r:id="rId18"/>
    <p:sldId id="399" r:id="rId19"/>
    <p:sldId id="409" r:id="rId20"/>
    <p:sldId id="420" r:id="rId21"/>
    <p:sldId id="401" r:id="rId22"/>
    <p:sldId id="406" r:id="rId23"/>
    <p:sldId id="411" r:id="rId24"/>
    <p:sldId id="412" r:id="rId25"/>
    <p:sldId id="414" r:id="rId26"/>
    <p:sldId id="415" r:id="rId27"/>
    <p:sldId id="416" r:id="rId28"/>
    <p:sldId id="402" r:id="rId29"/>
    <p:sldId id="417" r:id="rId30"/>
    <p:sldId id="426" r:id="rId31"/>
    <p:sldId id="404" r:id="rId32"/>
    <p:sldId id="418" r:id="rId33"/>
    <p:sldId id="419" r:id="rId34"/>
    <p:sldId id="430" r:id="rId35"/>
    <p:sldId id="432" r:id="rId36"/>
    <p:sldId id="431" r:id="rId37"/>
    <p:sldId id="423" r:id="rId38"/>
    <p:sldId id="428" r:id="rId39"/>
    <p:sldId id="392" r:id="rId40"/>
    <p:sldId id="287" r:id="rId41"/>
    <p:sldId id="433" r:id="rId42"/>
    <p:sldId id="288" r:id="rId43"/>
    <p:sldId id="427" r:id="rId4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F51"/>
    <a:srgbClr val="3CB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6357" autoAdjust="0"/>
  </p:normalViewPr>
  <p:slideViewPr>
    <p:cSldViewPr snapToGrid="0" showGuides="1">
      <p:cViewPr varScale="1">
        <p:scale>
          <a:sx n="82" d="100"/>
          <a:sy n="82" d="100"/>
        </p:scale>
        <p:origin x="95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85A8DE-490F-47C3-89FE-B06B1DEAD33E}" type="datetimeFigureOut">
              <a:rPr lang="es-CO" smtClean="0"/>
              <a:t>11/06/2021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BA440-80E9-46FE-8051-306AF795F6EB}" type="slidenum">
              <a:rPr lang="es-CO" smtClean="0"/>
              <a:t>‹Nº›</a:t>
            </a:fld>
            <a:endParaRPr lang="es-CO"/>
          </a:p>
        </p:txBody>
      </p:sp>
    </p:spTree>
    <p:extLst>
      <p:ext uri="{BB962C8B-B14F-4D97-AF65-F5344CB8AC3E}">
        <p14:creationId xmlns:p14="http://schemas.microsoft.com/office/powerpoint/2010/main" val="523067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s.wikipedia.org/w/index.php?title=Hibridaci%C3%B3n_fluorescente_in_situ&amp;action=edit&amp;section=10" TargetMode="External"/><Relationship Id="rId2" Type="http://schemas.openxmlformats.org/officeDocument/2006/relationships/slide" Target="../slides/slide39.xml"/><Relationship Id="rId1" Type="http://schemas.openxmlformats.org/officeDocument/2006/relationships/notesMaster" Target="../notesMasters/notesMaster1.xml"/><Relationship Id="rId6" Type="http://schemas.openxmlformats.org/officeDocument/2006/relationships/hyperlink" Target="https://es.wikipedia.org/w/index.php?title=Hibridaci%C3%B3n_fluorescente_in_situ&amp;action=edit&amp;section=13" TargetMode="External"/><Relationship Id="rId5" Type="http://schemas.openxmlformats.org/officeDocument/2006/relationships/hyperlink" Target="https://es.wikipedia.org/w/index.php?title=Hibridaci%C3%B3n_fluorescente_in_situ&amp;action=edit&amp;section=12" TargetMode="External"/><Relationship Id="rId4" Type="http://schemas.openxmlformats.org/officeDocument/2006/relationships/hyperlink" Target="https://es.wikipedia.org/w/index.php?title=Hibridaci%C3%B3n_fluorescente_in_situ&amp;action=edit&amp;section=11"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pathology.washington.edu/Galleries/Cytogaller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a:extLst>
              <a:ext uri="{FF2B5EF4-FFF2-40B4-BE49-F238E27FC236}">
                <a16:creationId xmlns:a16="http://schemas.microsoft.com/office/drawing/2014/main" id="{72EB9E08-E0C4-44E2-969B-DBB0FA3F60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a:extLst>
              <a:ext uri="{FF2B5EF4-FFF2-40B4-BE49-F238E27FC236}">
                <a16:creationId xmlns:a16="http://schemas.microsoft.com/office/drawing/2014/main" id="{1FC4EEBE-A42A-4C34-8E41-4D6AFEEA3C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77828" name="3 Marcador de número de diapositiva">
            <a:extLst>
              <a:ext uri="{FF2B5EF4-FFF2-40B4-BE49-F238E27FC236}">
                <a16:creationId xmlns:a16="http://schemas.microsoft.com/office/drawing/2014/main" id="{2C016F9A-E97B-4BF8-A635-ACD66490129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6C9D29-8EF2-467C-9507-A62B08849E26}" type="slidenum">
              <a:rPr lang="es-CO" altLang="es-CO">
                <a:latin typeface="Calibri" panose="020F0502020204030204" pitchFamily="34" charset="0"/>
              </a:rPr>
              <a:pPr eaLnBrk="1" hangingPunct="1"/>
              <a:t>2</a:t>
            </a:fld>
            <a:endParaRPr lang="es-CO" altLang="es-CO">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dirty="0">
                <a:solidFill>
                  <a:schemeClr val="tx1"/>
                </a:solidFill>
              </a:rPr>
              <a:t>Las </a:t>
            </a:r>
            <a:r>
              <a:rPr lang="es-CO" sz="1200" i="1" dirty="0">
                <a:solidFill>
                  <a:schemeClr val="tx1"/>
                </a:solidFill>
                <a:effectLst/>
              </a:rPr>
              <a:t>trisomías</a:t>
            </a:r>
            <a:r>
              <a:rPr lang="es-CO" sz="1200" dirty="0">
                <a:solidFill>
                  <a:schemeClr val="tx1"/>
                </a:solidFill>
                <a:effectLst/>
              </a:rPr>
              <a:t> </a:t>
            </a:r>
            <a:r>
              <a:rPr lang="es-CO" sz="1200" dirty="0">
                <a:solidFill>
                  <a:schemeClr val="tx1"/>
                </a:solidFill>
              </a:rPr>
              <a:t>(2n+1) son, en general, más viables que las </a:t>
            </a:r>
            <a:r>
              <a:rPr lang="es-CO" sz="1200" dirty="0" err="1">
                <a:solidFill>
                  <a:schemeClr val="tx1"/>
                </a:solidFill>
              </a:rPr>
              <a:t>monosomías</a:t>
            </a:r>
            <a:r>
              <a:rPr lang="es-CO" sz="1200" dirty="0">
                <a:solidFill>
                  <a:schemeClr val="tx1"/>
                </a:solidFill>
              </a:rPr>
              <a:t>. </a:t>
            </a:r>
            <a:endParaRPr lang="en-US" dirty="0"/>
          </a:p>
        </p:txBody>
      </p:sp>
      <p:sp>
        <p:nvSpPr>
          <p:cNvPr id="4" name="Marcador de número de diapositiva 3"/>
          <p:cNvSpPr>
            <a:spLocks noGrp="1"/>
          </p:cNvSpPr>
          <p:nvPr>
            <p:ph type="sldNum" sz="quarter" idx="10"/>
          </p:nvPr>
        </p:nvSpPr>
        <p:spPr/>
        <p:txBody>
          <a:bodyPr/>
          <a:lstStyle/>
          <a:p>
            <a:fld id="{CF6BA440-80E9-46FE-8051-306AF795F6EB}" type="slidenum">
              <a:rPr lang="es-CO" smtClean="0"/>
              <a:t>14</a:t>
            </a:fld>
            <a:endParaRPr lang="es-CO"/>
          </a:p>
        </p:txBody>
      </p:sp>
    </p:spTree>
    <p:extLst>
      <p:ext uri="{BB962C8B-B14F-4D97-AF65-F5344CB8AC3E}">
        <p14:creationId xmlns:p14="http://schemas.microsoft.com/office/powerpoint/2010/main" val="386906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CF6BA440-80E9-46FE-8051-306AF795F6EB}" type="slidenum">
              <a:rPr lang="es-CO" smtClean="0"/>
              <a:t>23</a:t>
            </a:fld>
            <a:endParaRPr lang="es-CO"/>
          </a:p>
        </p:txBody>
      </p:sp>
    </p:spTree>
    <p:extLst>
      <p:ext uri="{BB962C8B-B14F-4D97-AF65-F5344CB8AC3E}">
        <p14:creationId xmlns:p14="http://schemas.microsoft.com/office/powerpoint/2010/main" val="3897908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CF6BA440-80E9-46FE-8051-306AF795F6EB}" type="slidenum">
              <a:rPr lang="es-CO" smtClean="0"/>
              <a:t>27</a:t>
            </a:fld>
            <a:endParaRPr lang="es-CO"/>
          </a:p>
        </p:txBody>
      </p:sp>
    </p:spTree>
    <p:extLst>
      <p:ext uri="{BB962C8B-B14F-4D97-AF65-F5344CB8AC3E}">
        <p14:creationId xmlns:p14="http://schemas.microsoft.com/office/powerpoint/2010/main" val="2072260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CF6BA440-80E9-46FE-8051-306AF795F6EB}" type="slidenum">
              <a:rPr lang="es-CO" smtClean="0"/>
              <a:t>36</a:t>
            </a:fld>
            <a:endParaRPr lang="es-CO"/>
          </a:p>
        </p:txBody>
      </p:sp>
    </p:spTree>
    <p:extLst>
      <p:ext uri="{BB962C8B-B14F-4D97-AF65-F5344CB8AC3E}">
        <p14:creationId xmlns:p14="http://schemas.microsoft.com/office/powerpoint/2010/main" val="732589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a:extLst>
              <a:ext uri="{FF2B5EF4-FFF2-40B4-BE49-F238E27FC236}">
                <a16:creationId xmlns:a16="http://schemas.microsoft.com/office/drawing/2014/main" id="{015DBA52-8C1C-4C11-B60A-52B9B2122C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2 Marcador de notas">
            <a:extLst>
              <a:ext uri="{FF2B5EF4-FFF2-40B4-BE49-F238E27FC236}">
                <a16:creationId xmlns:a16="http://schemas.microsoft.com/office/drawing/2014/main" id="{69E2C549-1559-46AB-9478-820EF71B95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rtl="0"/>
            <a:r>
              <a:rPr lang="es-ES" b="1" dirty="0"/>
              <a:t>Sondas </a:t>
            </a:r>
            <a:r>
              <a:rPr lang="es-ES" b="1" dirty="0" err="1"/>
              <a:t>centroméricas</a:t>
            </a:r>
            <a:r>
              <a:rPr lang="es-ES" b="1" dirty="0">
                <a:effectLst/>
              </a:rPr>
              <a:t>[</a:t>
            </a:r>
            <a:r>
              <a:rPr lang="es-ES" b="1" dirty="0">
                <a:effectLst/>
                <a:hlinkClick r:id="rId3" tooltip="Editar sección: Sondas centroméricas"/>
              </a:rPr>
              <a:t>editar</a:t>
            </a:r>
            <a:r>
              <a:rPr lang="es-ES" b="1" dirty="0">
                <a:effectLst/>
              </a:rPr>
              <a:t>]</a:t>
            </a:r>
            <a:endParaRPr lang="es-ES" b="1" dirty="0"/>
          </a:p>
          <a:p>
            <a:pPr rtl="0"/>
            <a:r>
              <a:rPr lang="es-ES" dirty="0"/>
              <a:t>Consisten en secuencias de ADN repetitivas encontradas alrededor del centrómero de un cromosoma específico. Utilizadas para el diagnóstico de </a:t>
            </a:r>
            <a:r>
              <a:rPr lang="es-ES" dirty="0" err="1"/>
              <a:t>aneuploudías</a:t>
            </a:r>
            <a:r>
              <a:rPr lang="es-ES" dirty="0"/>
              <a:t> como las trisomías 13,18,21. </a:t>
            </a:r>
          </a:p>
          <a:p>
            <a:pPr rtl="0"/>
            <a:r>
              <a:rPr lang="es-ES" b="1" dirty="0"/>
              <a:t>Sondas de secuencia única específicas de un cromosoma</a:t>
            </a:r>
            <a:r>
              <a:rPr lang="es-ES" b="1" dirty="0">
                <a:effectLst/>
              </a:rPr>
              <a:t>[</a:t>
            </a:r>
            <a:r>
              <a:rPr lang="es-ES" b="1" dirty="0">
                <a:effectLst/>
                <a:hlinkClick r:id="rId4" tooltip="Editar sección: Sondas de secuencia única específicas de un cromosoma"/>
              </a:rPr>
              <a:t>editar</a:t>
            </a:r>
            <a:r>
              <a:rPr lang="es-ES" b="1" dirty="0">
                <a:effectLst/>
              </a:rPr>
              <a:t>]</a:t>
            </a:r>
            <a:endParaRPr lang="es-ES" b="1" dirty="0"/>
          </a:p>
          <a:p>
            <a:pPr rtl="0"/>
            <a:r>
              <a:rPr lang="es-ES" dirty="0"/>
              <a:t>Son específicas de un locus único en concreto. Se usan para proporcionar un diagnóstico prenatal rápido de algunas anomalías cromosómicas numéricas habituales. </a:t>
            </a:r>
          </a:p>
          <a:p>
            <a:pPr rtl="0"/>
            <a:r>
              <a:rPr lang="es-ES" b="1" dirty="0"/>
              <a:t>Sondas teloméricas</a:t>
            </a:r>
            <a:r>
              <a:rPr lang="es-ES" b="1" dirty="0">
                <a:effectLst/>
              </a:rPr>
              <a:t>[</a:t>
            </a:r>
            <a:r>
              <a:rPr lang="es-ES" b="1" dirty="0">
                <a:effectLst/>
                <a:hlinkClick r:id="rId5" tooltip="Editar sección: Sondas teloméricas"/>
              </a:rPr>
              <a:t>editar</a:t>
            </a:r>
            <a:r>
              <a:rPr lang="es-ES" b="1" dirty="0">
                <a:effectLst/>
              </a:rPr>
              <a:t>]</a:t>
            </a:r>
            <a:endParaRPr lang="es-ES" b="1" dirty="0"/>
          </a:p>
          <a:p>
            <a:pPr rtl="0"/>
            <a:r>
              <a:rPr lang="es-ES" dirty="0"/>
              <a:t>Se ha desarrollado un juego completo de este tipo de sondas para los 24 cromosomas. Su uso es útil para identificar diminutas anomalías. </a:t>
            </a:r>
          </a:p>
          <a:p>
            <a:pPr rtl="0"/>
            <a:r>
              <a:rPr lang="es-ES" b="1" dirty="0"/>
              <a:t>Sondas de pintado del cromosoma completo</a:t>
            </a:r>
            <a:r>
              <a:rPr lang="es-ES" b="1" dirty="0">
                <a:effectLst/>
              </a:rPr>
              <a:t>[</a:t>
            </a:r>
            <a:r>
              <a:rPr lang="es-ES" b="1" dirty="0">
                <a:effectLst/>
                <a:hlinkClick r:id="rId6" tooltip="Editar sección: Sondas de pintado del cromosoma completo"/>
              </a:rPr>
              <a:t>editar</a:t>
            </a:r>
            <a:r>
              <a:rPr lang="es-ES" b="1" dirty="0">
                <a:effectLst/>
              </a:rPr>
              <a:t>]</a:t>
            </a:r>
            <a:endParaRPr lang="es-ES" b="1" dirty="0"/>
          </a:p>
          <a:p>
            <a:pPr rtl="0"/>
            <a:r>
              <a:rPr lang="es-ES" dirty="0"/>
              <a:t>Están formadas por una mezcla de sondas obtenidas de diversas partes de un cromosoma en particular. </a:t>
            </a:r>
          </a:p>
          <a:p>
            <a:endParaRPr lang="es-CO" altLang="es-CO" dirty="0"/>
          </a:p>
        </p:txBody>
      </p:sp>
      <p:sp>
        <p:nvSpPr>
          <p:cNvPr id="4" name="3 Marcador de número de diapositiva">
            <a:extLst>
              <a:ext uri="{FF2B5EF4-FFF2-40B4-BE49-F238E27FC236}">
                <a16:creationId xmlns:a16="http://schemas.microsoft.com/office/drawing/2014/main" id="{F069728D-E3B1-4D38-BCDA-605F8B9C2BC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99EC14-9E29-498E-95F5-5CFCBBB18A1C}" type="slidenum">
              <a:rPr lang="es-CO" altLang="es-CO">
                <a:latin typeface="Calibri" panose="020F0502020204030204" pitchFamily="34" charset="0"/>
              </a:rPr>
              <a:pPr eaLnBrk="1" hangingPunct="1"/>
              <a:t>39</a:t>
            </a:fld>
            <a:endParaRPr lang="es-CO" altLang="es-CO">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a:extLst>
              <a:ext uri="{FF2B5EF4-FFF2-40B4-BE49-F238E27FC236}">
                <a16:creationId xmlns:a16="http://schemas.microsoft.com/office/drawing/2014/main" id="{F2C7986F-BE5E-4326-800B-E7A3916AB8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2 Marcador de notas">
            <a:extLst>
              <a:ext uri="{FF2B5EF4-FFF2-40B4-BE49-F238E27FC236}">
                <a16:creationId xmlns:a16="http://schemas.microsoft.com/office/drawing/2014/main" id="{5BE62940-B1C3-440D-8187-8FAEDF17FE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93188" name="3 Marcador de número de diapositiva">
            <a:extLst>
              <a:ext uri="{FF2B5EF4-FFF2-40B4-BE49-F238E27FC236}">
                <a16:creationId xmlns:a16="http://schemas.microsoft.com/office/drawing/2014/main" id="{EC757EE5-1EFE-4BD0-920A-F549C1BA5D4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E012A2-D1F2-4909-9615-C6DB88A403D4}" type="slidenum">
              <a:rPr lang="es-CO" altLang="es-CO">
                <a:latin typeface="Calibri" panose="020F0502020204030204" pitchFamily="34" charset="0"/>
              </a:rPr>
              <a:pPr eaLnBrk="1" hangingPunct="1"/>
              <a:t>40</a:t>
            </a:fld>
            <a:endParaRPr lang="es-CO" altLang="es-CO">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a:extLst>
              <a:ext uri="{FF2B5EF4-FFF2-40B4-BE49-F238E27FC236}">
                <a16:creationId xmlns:a16="http://schemas.microsoft.com/office/drawing/2014/main" id="{F2C7986F-BE5E-4326-800B-E7A3916AB8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2 Marcador de notas">
            <a:extLst>
              <a:ext uri="{FF2B5EF4-FFF2-40B4-BE49-F238E27FC236}">
                <a16:creationId xmlns:a16="http://schemas.microsoft.com/office/drawing/2014/main" id="{5BE62940-B1C3-440D-8187-8FAEDF17FE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93188" name="3 Marcador de número de diapositiva">
            <a:extLst>
              <a:ext uri="{FF2B5EF4-FFF2-40B4-BE49-F238E27FC236}">
                <a16:creationId xmlns:a16="http://schemas.microsoft.com/office/drawing/2014/main" id="{EC757EE5-1EFE-4BD0-920A-F549C1BA5D4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E012A2-D1F2-4909-9615-C6DB88A403D4}" type="slidenum">
              <a:rPr lang="es-CO" altLang="es-CO">
                <a:latin typeface="Calibri" panose="020F0502020204030204" pitchFamily="34" charset="0"/>
              </a:rPr>
              <a:pPr eaLnBrk="1" hangingPunct="1"/>
              <a:t>41</a:t>
            </a:fld>
            <a:endParaRPr lang="es-CO" altLang="es-CO">
              <a:latin typeface="Calibri" panose="020F0502020204030204" pitchFamily="34" charset="0"/>
            </a:endParaRPr>
          </a:p>
        </p:txBody>
      </p:sp>
    </p:spTree>
    <p:extLst>
      <p:ext uri="{BB962C8B-B14F-4D97-AF65-F5344CB8AC3E}">
        <p14:creationId xmlns:p14="http://schemas.microsoft.com/office/powerpoint/2010/main" val="1618605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a:extLst>
              <a:ext uri="{FF2B5EF4-FFF2-40B4-BE49-F238E27FC236}">
                <a16:creationId xmlns:a16="http://schemas.microsoft.com/office/drawing/2014/main" id="{084B1630-E2DE-4388-94E1-6883F85C76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2 Marcador de notas">
            <a:extLst>
              <a:ext uri="{FF2B5EF4-FFF2-40B4-BE49-F238E27FC236}">
                <a16:creationId xmlns:a16="http://schemas.microsoft.com/office/drawing/2014/main" id="{27F8D814-6262-4D75-9663-00D48A8F25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a:p>
        </p:txBody>
      </p:sp>
      <p:sp>
        <p:nvSpPr>
          <p:cNvPr id="94212" name="3 Marcador de número de diapositiva">
            <a:extLst>
              <a:ext uri="{FF2B5EF4-FFF2-40B4-BE49-F238E27FC236}">
                <a16:creationId xmlns:a16="http://schemas.microsoft.com/office/drawing/2014/main" id="{4E88706F-66DB-43A0-A3A9-C7229236D52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0D850F-27C6-448F-9C60-2E8641B912E1}" type="slidenum">
              <a:rPr lang="es-CO" altLang="es-CO">
                <a:latin typeface="Calibri" panose="020F0502020204030204" pitchFamily="34" charset="0"/>
              </a:rPr>
              <a:pPr eaLnBrk="1" hangingPunct="1"/>
              <a:t>42</a:t>
            </a:fld>
            <a:endParaRPr lang="es-CO" altLang="es-CO">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a:extLst>
              <a:ext uri="{FF2B5EF4-FFF2-40B4-BE49-F238E27FC236}">
                <a16:creationId xmlns:a16="http://schemas.microsoft.com/office/drawing/2014/main" id="{C65D5C9F-2E0D-4432-9C20-E79002C007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Marcador de notas">
            <a:extLst>
              <a:ext uri="{FF2B5EF4-FFF2-40B4-BE49-F238E27FC236}">
                <a16:creationId xmlns:a16="http://schemas.microsoft.com/office/drawing/2014/main" id="{B49CFB4F-274D-4125-B6D4-258600DA58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a:p>
        </p:txBody>
      </p:sp>
      <p:sp>
        <p:nvSpPr>
          <p:cNvPr id="79876" name="3 Marcador de número de diapositiva">
            <a:extLst>
              <a:ext uri="{FF2B5EF4-FFF2-40B4-BE49-F238E27FC236}">
                <a16:creationId xmlns:a16="http://schemas.microsoft.com/office/drawing/2014/main" id="{D4481230-328B-4985-AAF7-46896D640E7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780299-604E-495E-BAEE-62112C3DC9EA}" type="slidenum">
              <a:rPr lang="es-CO" altLang="es-CO">
                <a:latin typeface="Calibri" panose="020F0502020204030204" pitchFamily="34" charset="0"/>
              </a:rPr>
              <a:pPr eaLnBrk="1" hangingPunct="1"/>
              <a:t>3</a:t>
            </a:fld>
            <a:endParaRPr lang="es-CO" altLang="es-CO">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a:extLst>
              <a:ext uri="{FF2B5EF4-FFF2-40B4-BE49-F238E27FC236}">
                <a16:creationId xmlns:a16="http://schemas.microsoft.com/office/drawing/2014/main" id="{46F2941D-56BA-4F37-A7EC-6B4DFAF37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2 Marcador de notas">
            <a:extLst>
              <a:ext uri="{FF2B5EF4-FFF2-40B4-BE49-F238E27FC236}">
                <a16:creationId xmlns:a16="http://schemas.microsoft.com/office/drawing/2014/main" id="{24F8CA75-9FA7-4DF9-8214-51BD0122C2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a:p>
        </p:txBody>
      </p:sp>
      <p:sp>
        <p:nvSpPr>
          <p:cNvPr id="81924" name="3 Marcador de número de diapositiva">
            <a:extLst>
              <a:ext uri="{FF2B5EF4-FFF2-40B4-BE49-F238E27FC236}">
                <a16:creationId xmlns:a16="http://schemas.microsoft.com/office/drawing/2014/main" id="{05FFD69B-707C-4019-BE6D-65F86BE061C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8F19A8-717E-4921-964F-6E08C8C8311F}" type="slidenum">
              <a:rPr lang="es-CO" altLang="es-CO">
                <a:latin typeface="Calibri" panose="020F0502020204030204" pitchFamily="34" charset="0"/>
              </a:rPr>
              <a:pPr eaLnBrk="1" hangingPunct="1"/>
              <a:t>4</a:t>
            </a:fld>
            <a:endParaRPr lang="es-CO" altLang="es-CO">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a:extLst>
              <a:ext uri="{FF2B5EF4-FFF2-40B4-BE49-F238E27FC236}">
                <a16:creationId xmlns:a16="http://schemas.microsoft.com/office/drawing/2014/main" id="{63E95DD0-8A1F-4DA4-A6D5-5E5B00A73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a:extLst>
              <a:ext uri="{FF2B5EF4-FFF2-40B4-BE49-F238E27FC236}">
                <a16:creationId xmlns:a16="http://schemas.microsoft.com/office/drawing/2014/main" id="{29DBD498-12F4-447D-9072-574AFC2E75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4" name="3 Marcador de número de diapositiva">
            <a:extLst>
              <a:ext uri="{FF2B5EF4-FFF2-40B4-BE49-F238E27FC236}">
                <a16:creationId xmlns:a16="http://schemas.microsoft.com/office/drawing/2014/main" id="{2FC7F05F-D1DD-41C1-BAE2-A4E2AD91B4A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29F2A8-6CE5-48AF-9AD8-71CBCE209650}" type="slidenum">
              <a:rPr lang="es-CO" altLang="es-CO">
                <a:latin typeface="Calibri" panose="020F0502020204030204" pitchFamily="34" charset="0"/>
              </a:rPr>
              <a:pPr eaLnBrk="1" hangingPunct="1"/>
              <a:t>5</a:t>
            </a:fld>
            <a:endParaRPr lang="es-CO" altLang="es-CO">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a:extLst>
              <a:ext uri="{FF2B5EF4-FFF2-40B4-BE49-F238E27FC236}">
                <a16:creationId xmlns:a16="http://schemas.microsoft.com/office/drawing/2014/main" id="{63D839F5-B000-4B05-9386-BDA39CA0AB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Marcador de notas">
            <a:extLst>
              <a:ext uri="{FF2B5EF4-FFF2-40B4-BE49-F238E27FC236}">
                <a16:creationId xmlns:a16="http://schemas.microsoft.com/office/drawing/2014/main" id="{EB9DFC26-EEFD-40C5-94AA-BFE0635364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s-CO" altLang="es-CO"/>
              <a:t>Involucra dos divisiones celulares pero solo en 1 se da replicacion de DNA</a:t>
            </a:r>
          </a:p>
        </p:txBody>
      </p:sp>
      <p:sp>
        <p:nvSpPr>
          <p:cNvPr id="4" name="3 Marcador de número de diapositiva">
            <a:extLst>
              <a:ext uri="{FF2B5EF4-FFF2-40B4-BE49-F238E27FC236}">
                <a16:creationId xmlns:a16="http://schemas.microsoft.com/office/drawing/2014/main" id="{CF4E11E5-B782-465B-BCB5-624E834E353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2C0235-735A-477C-B94C-DC146CE0039B}" type="slidenum">
              <a:rPr lang="es-CO" altLang="es-CO">
                <a:latin typeface="Calibri" panose="020F0502020204030204" pitchFamily="34" charset="0"/>
              </a:rPr>
              <a:pPr eaLnBrk="1" hangingPunct="1"/>
              <a:t>6</a:t>
            </a:fld>
            <a:endParaRPr lang="es-CO" altLang="es-CO">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a:extLst>
              <a:ext uri="{FF2B5EF4-FFF2-40B4-BE49-F238E27FC236}">
                <a16:creationId xmlns:a16="http://schemas.microsoft.com/office/drawing/2014/main" id="{3DCBE07D-9ABC-47BC-ACC0-2CE09AB634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Marcador de notas">
            <a:extLst>
              <a:ext uri="{FF2B5EF4-FFF2-40B4-BE49-F238E27FC236}">
                <a16:creationId xmlns:a16="http://schemas.microsoft.com/office/drawing/2014/main" id="{4F3C1C51-AF47-48F1-9556-4EE78ED7B8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a:p>
        </p:txBody>
      </p:sp>
      <p:sp>
        <p:nvSpPr>
          <p:cNvPr id="4" name="3 Marcador de número de diapositiva">
            <a:extLst>
              <a:ext uri="{FF2B5EF4-FFF2-40B4-BE49-F238E27FC236}">
                <a16:creationId xmlns:a16="http://schemas.microsoft.com/office/drawing/2014/main" id="{42E03726-2A6E-438B-B94B-0B866E3846D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302AA4-A594-440C-86A2-A9993C048901}" type="slidenum">
              <a:rPr lang="es-CO" altLang="es-CO">
                <a:latin typeface="Calibri" panose="020F0502020204030204" pitchFamily="34" charset="0"/>
              </a:rPr>
              <a:pPr eaLnBrk="1" hangingPunct="1"/>
              <a:t>8</a:t>
            </a:fld>
            <a:endParaRPr lang="es-CO" altLang="es-CO">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a:extLst>
              <a:ext uri="{FF2B5EF4-FFF2-40B4-BE49-F238E27FC236}">
                <a16:creationId xmlns:a16="http://schemas.microsoft.com/office/drawing/2014/main" id="{73EB7B01-E034-4B04-924B-1064DA36F5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2 Marcador de notas">
            <a:extLst>
              <a:ext uri="{FF2B5EF4-FFF2-40B4-BE49-F238E27FC236}">
                <a16:creationId xmlns:a16="http://schemas.microsoft.com/office/drawing/2014/main" id="{AC389EF3-3E99-4F04-B9DD-C4B382BA65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a:p>
        </p:txBody>
      </p:sp>
      <p:sp>
        <p:nvSpPr>
          <p:cNvPr id="86020" name="3 Marcador de número de diapositiva">
            <a:extLst>
              <a:ext uri="{FF2B5EF4-FFF2-40B4-BE49-F238E27FC236}">
                <a16:creationId xmlns:a16="http://schemas.microsoft.com/office/drawing/2014/main" id="{6EC84915-E6DF-404E-ABDE-13E32AD2794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D42DFE-8F58-45EE-9101-5706AA1AE07F}" type="slidenum">
              <a:rPr lang="es-CO" altLang="es-CO">
                <a:latin typeface="Calibri" panose="020F0502020204030204" pitchFamily="34" charset="0"/>
              </a:rPr>
              <a:pPr eaLnBrk="1" hangingPunct="1"/>
              <a:t>9</a:t>
            </a:fld>
            <a:endParaRPr lang="es-CO" altLang="es-CO">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a:extLst>
              <a:ext uri="{FF2B5EF4-FFF2-40B4-BE49-F238E27FC236}">
                <a16:creationId xmlns:a16="http://schemas.microsoft.com/office/drawing/2014/main" id="{B58CE339-ADBB-46F8-8B8F-DB981F14EC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a:extLst>
              <a:ext uri="{FF2B5EF4-FFF2-40B4-BE49-F238E27FC236}">
                <a16:creationId xmlns:a16="http://schemas.microsoft.com/office/drawing/2014/main" id="{570FDAAC-06AE-4E76-A66C-8D694DAE53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s-CO" altLang="es-CO" dirty="0" err="1"/>
              <a:t>Gimsa</a:t>
            </a:r>
            <a:r>
              <a:rPr lang="es-CO" altLang="es-CO" dirty="0"/>
              <a:t>: colorante </a:t>
            </a:r>
            <a:r>
              <a:rPr lang="es-CO" altLang="es-CO" dirty="0" err="1"/>
              <a:t>quimico</a:t>
            </a:r>
            <a:r>
              <a:rPr lang="es-CO" altLang="es-CO" dirty="0"/>
              <a:t> que se une al DNA</a:t>
            </a:r>
          </a:p>
          <a:p>
            <a:r>
              <a:rPr lang="en-US" altLang="es-CO" dirty="0"/>
              <a:t>Chromosomes in </a:t>
            </a:r>
            <a:r>
              <a:rPr lang="en-US" altLang="es-CO" u="sng" dirty="0">
                <a:hlinkClick r:id="rId3" action="ppaction://hlinkfile"/>
              </a:rPr>
              <a:t>metaphase</a:t>
            </a:r>
            <a:r>
              <a:rPr lang="en-US" altLang="es-CO" dirty="0"/>
              <a:t> can be identified using certain staining techniques, so called banding. Cells are cultured and then stopped in metaphase to maximize the number of suitable cells. They are then spread on a slide, stained with a suitable dye and visualized in the microscope. Most conventional cytogenetic analyses depend on the </a:t>
            </a:r>
            <a:r>
              <a:rPr lang="en-US" altLang="es-CO" u="sng" dirty="0">
                <a:hlinkClick r:id="rId3" action="ppaction://hlinkfile"/>
              </a:rPr>
              <a:t>karyotyping</a:t>
            </a:r>
            <a:r>
              <a:rPr lang="en-US" altLang="es-CO" dirty="0"/>
              <a:t> of banded metaphase chromosomes. </a:t>
            </a:r>
            <a:br>
              <a:rPr lang="en-US" altLang="es-CO" dirty="0"/>
            </a:br>
            <a:br>
              <a:rPr lang="en-US" altLang="es-CO" dirty="0"/>
            </a:br>
            <a:r>
              <a:rPr lang="en-US" altLang="es-CO" dirty="0"/>
              <a:t>A band is defined as that part of a chromosome which is clearly distinguishable from its adjacent segments by appearing darker or brighter with one or more banding techniques. The chromosomes are visualized as consisting of a continuous series of bright and dark bands. </a:t>
            </a:r>
            <a:br>
              <a:rPr lang="en-US" altLang="es-CO" dirty="0"/>
            </a:br>
            <a:br>
              <a:rPr lang="en-US" altLang="es-CO" dirty="0"/>
            </a:br>
            <a:r>
              <a:rPr lang="en-US" altLang="es-CO" dirty="0"/>
              <a:t>The banding techniques fall into two principal groups: 1) those resulting in bands distributed along the length of the whole chromosome, such as G-, Q- and R-bands and 2) those that stain a restricted number of specific bands or structures. These latter include methods which reveal </a:t>
            </a:r>
            <a:r>
              <a:rPr lang="en-US" altLang="es-CO" u="sng" dirty="0">
                <a:hlinkClick r:id="rId3" action="ppaction://hlinkfile"/>
              </a:rPr>
              <a:t>centromeric</a:t>
            </a:r>
            <a:r>
              <a:rPr lang="en-US" altLang="es-CO" dirty="0"/>
              <a:t> bands, C-bands, and nucleolus organizer regions, NOR's (at terminal regions of </a:t>
            </a:r>
            <a:r>
              <a:rPr lang="en-US" altLang="es-CO" u="sng" dirty="0">
                <a:hlinkClick r:id="rId3" action="ppaction://hlinkfile"/>
              </a:rPr>
              <a:t>acrocentric</a:t>
            </a:r>
            <a:r>
              <a:rPr lang="en-US" altLang="es-CO" dirty="0"/>
              <a:t> chromosomes). C-banding methods do not permit identification of every chromosome in the somatic cell complement, but can be used to identify specific chromosomes. </a:t>
            </a:r>
            <a:br>
              <a:rPr lang="en-US" altLang="es-CO" dirty="0"/>
            </a:br>
            <a:br>
              <a:rPr lang="en-US" altLang="es-CO" dirty="0"/>
            </a:br>
            <a:r>
              <a:rPr lang="en-US" altLang="es-CO" dirty="0"/>
              <a:t>G- and R- bands can be bright field or fluorescent. </a:t>
            </a:r>
            <a:br>
              <a:rPr lang="en-US" altLang="es-CO" dirty="0"/>
            </a:br>
            <a:br>
              <a:rPr lang="en-US" altLang="es-CO" dirty="0"/>
            </a:br>
            <a:endParaRPr lang="en-US" altLang="es-CO" dirty="0"/>
          </a:p>
          <a:p>
            <a:r>
              <a:rPr lang="en-US" altLang="es-CO" b="1" dirty="0"/>
              <a:t>Bright field G-bands</a:t>
            </a:r>
          </a:p>
          <a:p>
            <a:r>
              <a:rPr lang="en-US" altLang="es-CO" dirty="0"/>
              <a:t>These G-bands are most commonly used. They take their name from the Giemsa dye, but can be produced with other dyes. In G-bands, the dark regions tend to be </a:t>
            </a:r>
            <a:r>
              <a:rPr lang="en-US" altLang="es-CO" u="sng" dirty="0">
                <a:hlinkClick r:id="rId3" action="ppaction://hlinkfile"/>
              </a:rPr>
              <a:t>heterochromatic</a:t>
            </a:r>
            <a:r>
              <a:rPr lang="en-US" altLang="es-CO" dirty="0"/>
              <a:t>, late-replicating and AT rich. The bright regions tend to be </a:t>
            </a:r>
            <a:r>
              <a:rPr lang="en-US" altLang="es-CO" u="sng" dirty="0">
                <a:hlinkClick r:id="rId3" action="ppaction://hlinkfile"/>
              </a:rPr>
              <a:t>euchromatic</a:t>
            </a:r>
            <a:r>
              <a:rPr lang="en-US" altLang="es-CO" dirty="0"/>
              <a:t>, early-replicating and GC rich. </a:t>
            </a:r>
          </a:p>
        </p:txBody>
      </p:sp>
      <p:sp>
        <p:nvSpPr>
          <p:cNvPr id="4" name="3 Marcador de número de diapositiva">
            <a:extLst>
              <a:ext uri="{FF2B5EF4-FFF2-40B4-BE49-F238E27FC236}">
                <a16:creationId xmlns:a16="http://schemas.microsoft.com/office/drawing/2014/main" id="{822D2EE9-AAE4-4296-96E2-F8738E9D710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B9DBA2-84CC-47FC-97D4-F817AAAAC215}" type="slidenum">
              <a:rPr lang="es-CO" altLang="es-CO">
                <a:latin typeface="Calibri" panose="020F0502020204030204" pitchFamily="34" charset="0"/>
              </a:rPr>
              <a:pPr eaLnBrk="1" hangingPunct="1"/>
              <a:t>10</a:t>
            </a:fld>
            <a:endParaRPr lang="es-CO" altLang="es-CO">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i="1" dirty="0">
                <a:solidFill>
                  <a:schemeClr val="tx2"/>
                </a:solidFill>
                <a:effectLst/>
              </a:rPr>
              <a:t>síndrome de Turner: </a:t>
            </a:r>
            <a:r>
              <a:rPr lang="es-ES" dirty="0">
                <a:solidFill>
                  <a:schemeClr val="tx2"/>
                </a:solidFill>
                <a:effectLst/>
              </a:rPr>
              <a:t>tienen ciertos rasgos fenotípicos característicos (talla baja, cuello corto, gónadas rudimentarias, ausencia de menstruación) y son estériles. Su frecuencia es de 1 a 2% del total de las concepciones humanas, aunque la mayoría de los embriones se pierde como aborto espontáneo</a:t>
            </a:r>
            <a:r>
              <a:rPr lang="es-ES" dirty="0">
                <a:solidFill>
                  <a:schemeClr val="tx2"/>
                </a:solidFill>
              </a:rPr>
              <a:t> </a:t>
            </a:r>
          </a:p>
          <a:p>
            <a:endParaRPr lang="es-CO" dirty="0"/>
          </a:p>
        </p:txBody>
      </p:sp>
      <p:sp>
        <p:nvSpPr>
          <p:cNvPr id="4" name="Marcador de número de diapositiva 3"/>
          <p:cNvSpPr>
            <a:spLocks noGrp="1"/>
          </p:cNvSpPr>
          <p:nvPr>
            <p:ph type="sldNum" sz="quarter" idx="5"/>
          </p:nvPr>
        </p:nvSpPr>
        <p:spPr/>
        <p:txBody>
          <a:bodyPr/>
          <a:lstStyle/>
          <a:p>
            <a:fld id="{CF6BA440-80E9-46FE-8051-306AF795F6EB}" type="slidenum">
              <a:rPr lang="es-CO" smtClean="0"/>
              <a:t>13</a:t>
            </a:fld>
            <a:endParaRPr lang="es-CO"/>
          </a:p>
        </p:txBody>
      </p:sp>
    </p:spTree>
    <p:extLst>
      <p:ext uri="{BB962C8B-B14F-4D97-AF65-F5344CB8AC3E}">
        <p14:creationId xmlns:p14="http://schemas.microsoft.com/office/powerpoint/2010/main" val="410615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4BDF68E2-58F2-4D09-BE8B-E3BD06533059}" type="datetimeFigureOut">
              <a:rPr lang="en-US" smtClean="0"/>
              <a:t>6/11/2021</a:t>
            </a:fld>
            <a:endParaRPr lang="en-US"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8670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2E2D6473-DF6D-4702-B328-E0DD40540A4E}" type="datetimeFigureOut">
              <a:rPr lang="en-US" smtClean="0"/>
              <a:t>6/11/2021</a:t>
            </a:fld>
            <a:endParaRPr lang="en-US"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80748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98624D31-43A5-475A-80CF-332C9F6DCF35}" type="datetimeFigureOut">
              <a:rPr lang="en-US" smtClean="0"/>
              <a:t>6/11/2021</a:t>
            </a:fld>
            <a:endParaRPr lang="en-US"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66568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86171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98624D31-43A5-475A-80CF-332C9F6DCF35}" type="datetimeFigureOut">
              <a:rPr lang="en-US" smtClean="0"/>
              <a:t>6/11/2021</a:t>
            </a:fld>
            <a:endParaRPr lang="en-US"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46161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20EBB0C4-6273-4C6E-B9BD-2EDC30F1CD52}" type="datetimeFigureOut">
              <a:rPr lang="en-US" smtClean="0"/>
              <a:t>6/11/2021</a:t>
            </a:fld>
            <a:endParaRPr lang="en-US"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7666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98624D31-43A5-475A-80CF-332C9F6DCF35}" type="datetimeFigureOut">
              <a:rPr lang="en-US" smtClean="0"/>
              <a:t>6/11/2021</a:t>
            </a:fld>
            <a:endParaRPr lang="en-US"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53594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98624D31-43A5-475A-80CF-332C9F6DCF35}" type="datetimeFigureOut">
              <a:rPr lang="en-US" smtClean="0"/>
              <a:t>6/11/2021</a:t>
            </a:fld>
            <a:endParaRPr lang="en-US"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9491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C8C39B41-D8B5-4052-B551-9B5525EAA8B6}" type="datetimeFigureOut">
              <a:rPr lang="en-US" smtClean="0"/>
              <a:t>6/11/2021</a:t>
            </a:fld>
            <a:endParaRPr lang="en-US"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46817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D94136C-8742-45B2-AF27-D93DF72833A9}" type="datetimeFigureOut">
              <a:rPr lang="en-US" smtClean="0"/>
              <a:t>6/11/2021</a:t>
            </a:fld>
            <a:endParaRPr lang="en-US"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4201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32ABBEA6-7C60-4B02-AE87-00D78D8422AF}" type="datetimeFigureOut">
              <a:rPr lang="en-US" smtClean="0"/>
              <a:t>6/11/2021</a:t>
            </a:fld>
            <a:endParaRPr lang="en-US"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58221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C9CAD897-D46E-4AD2-BD9B-49DD3E640873}" type="datetimeFigureOut">
              <a:rPr lang="en-US" smtClean="0"/>
              <a:t>6/11/2021</a:t>
            </a:fld>
            <a:endParaRPr lang="en-US"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732418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6/11/2021</a:t>
            </a:fld>
            <a:endParaRPr lang="en-US"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6470775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hyperlink" Target="http://genmolecular.files.wordpress.com/2008/06/down-syndrome-cariotipo-y-foto-zo-utexas-edu.jp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arget="../media/image23.jpeg" Type="http://schemas.openxmlformats.org/officeDocument/2006/relationships/image"/><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3" Target="../media/image25.jpeg" Type="http://schemas.openxmlformats.org/officeDocument/2006/relationships/image"/><Relationship Id="rId2" Target="../media/image24.jpeg" Type="http://schemas.openxmlformats.org/officeDocument/2006/relationships/image"/><Relationship Id="rId1" Target="../slideLayouts/slideLayout12.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7.xml" Type="http://schemas.openxmlformats.org/officeDocument/2006/relationships/slideLayout"/></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arget="../media/image28.jpeg" Type="http://schemas.openxmlformats.org/officeDocument/2006/relationships/image"/><Relationship Id="rId2" Target="../notesSlides/notesSlide11.xml" Type="http://schemas.openxmlformats.org/officeDocument/2006/relationships/notesSlide"/><Relationship Id="rId1" Target="../slideLayouts/slideLayout7.xml" Type="http://schemas.openxmlformats.org/officeDocument/2006/relationships/slideLayout"/></Relationships>
</file>

<file path=ppt/slides/_rels/slide24.xml.rels><?xml version="1.0" encoding="UTF-8" standalone="yes" ?><Relationships xmlns="http://schemas.openxmlformats.org/package/2006/relationships"><Relationship Id="rId2" Target="../media/image29.jpeg" Type="http://schemas.openxmlformats.org/officeDocument/2006/relationships/image"/><Relationship Id="rId1" Target="../slideLayouts/slideLayout7.xml" Type="http://schemas.openxmlformats.org/officeDocument/2006/relationships/slideLayout"/></Relationships>
</file>

<file path=ppt/slides/_rels/slide25.xml.rels><?xml version="1.0" encoding="UTF-8" standalone="yes" ?><Relationships xmlns="http://schemas.openxmlformats.org/package/2006/relationships"><Relationship Id="rId2" Target="../media/image30.jpeg" Type="http://schemas.openxmlformats.org/officeDocument/2006/relationships/image"/><Relationship Id="rId1" Target="../slideLayouts/slideLayout7.xml" Type="http://schemas.openxmlformats.org/officeDocument/2006/relationships/slideLayout"/></Relationships>
</file>

<file path=ppt/slides/_rels/slide26.xml.rels><?xml version="1.0" encoding="UTF-8" standalone="yes" ?><Relationships xmlns="http://schemas.openxmlformats.org/package/2006/relationships"><Relationship Id="rId2" Target="../media/image31.jpeg" Type="http://schemas.openxmlformats.org/officeDocument/2006/relationships/image"/><Relationship Id="rId1" Target="../slideLayouts/slideLayout7.xml" Type="http://schemas.openxmlformats.org/officeDocument/2006/relationships/slideLayout"/></Relationships>
</file>

<file path=ppt/slides/_rels/slide27.xml.rels><?xml version="1.0" encoding="UTF-8" standalone="yes" ?><Relationships xmlns="http://schemas.openxmlformats.org/package/2006/relationships"><Relationship Id="rId3" Target="../media/image32.jpeg" Type="http://schemas.openxmlformats.org/officeDocument/2006/relationships/image"/><Relationship Id="rId2" Target="../notesSlides/notesSlide12.xml" Type="http://schemas.openxmlformats.org/officeDocument/2006/relationships/notesSlide"/><Relationship Id="rId1" Target="../slideLayouts/slideLayout7.xml" Type="http://schemas.openxmlformats.org/officeDocument/2006/relationships/slideLayout"/></Relationships>
</file>

<file path=ppt/slides/_rels/slide28.xml.rels><?xml version="1.0" encoding="UTF-8" standalone="yes" ?><Relationships xmlns="http://schemas.openxmlformats.org/package/2006/relationships"><Relationship Id="rId2" Target="../media/image33.jpeg" Type="http://schemas.openxmlformats.org/officeDocument/2006/relationships/image"/><Relationship Id="rId1" Target="../slideLayouts/slideLayout7.xml" Type="http://schemas.openxmlformats.org/officeDocument/2006/relationships/slideLayout"/></Relationships>
</file>

<file path=ppt/slides/_rels/slide2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arget="../media/image3.jpeg" Type="http://schemas.openxmlformats.org/officeDocument/2006/relationships/image"/><Relationship Id="rId2" Target="../notesSlides/notesSlide2.xml" Type="http://schemas.openxmlformats.org/officeDocument/2006/relationships/notesSlide"/><Relationship Id="rId1" Target="../slideLayouts/slideLayout7.xml" Type="http://schemas.openxmlformats.org/officeDocument/2006/relationships/slideLayout"/><Relationship Id="rId4" Target="../media/image4.jpeg" Type="http://schemas.openxmlformats.org/officeDocument/2006/relationships/image"/></Relationships>
</file>

<file path=ppt/slides/_rels/slide3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arget="../media/image36.jpeg" Type="http://schemas.openxmlformats.org/officeDocument/2006/relationships/image"/><Relationship Id="rId1" Target="../slideLayouts/slideLayout7.xml" Type="http://schemas.openxmlformats.org/officeDocument/2006/relationships/slideLayout"/></Relationships>
</file>

<file path=ppt/slides/_rels/slide3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arget="../media/image39.jpeg" Type="http://schemas.openxmlformats.org/officeDocument/2006/relationships/image"/><Relationship Id="rId1" Target="../slideLayouts/slideLayout7.xml" Type="http://schemas.openxmlformats.org/officeDocument/2006/relationships/slideLayout"/></Relationships>
</file>

<file path=ppt/slides/_rels/slide35.xml.rels><?xml version="1.0" encoding="UTF-8" standalone="yes" ?><Relationships xmlns="http://schemas.openxmlformats.org/package/2006/relationships"><Relationship Id="rId2" Target="../media/image40.jpeg" Type="http://schemas.openxmlformats.org/officeDocument/2006/relationships/image"/><Relationship Id="rId1" Target="../slideLayouts/slideLayout7.xml" Type="http://schemas.openxmlformats.org/officeDocument/2006/relationships/slideLayout"/></Relationships>
</file>

<file path=ppt/slides/_rels/slide36.xml.rels><?xml version="1.0" encoding="UTF-8" standalone="yes" ?><Relationships xmlns="http://schemas.openxmlformats.org/package/2006/relationships"><Relationship Id="rId3" Target="../media/image41.png" Type="http://schemas.openxmlformats.org/officeDocument/2006/relationships/image"/><Relationship Id="rId2" Target="../notesSlides/notesSlide13.xml" Type="http://schemas.openxmlformats.org/officeDocument/2006/relationships/notesSlide"/><Relationship Id="rId1" Target="../slideLayouts/slideLayout7.xml" Type="http://schemas.openxmlformats.org/officeDocument/2006/relationships/slideLayout"/><Relationship Id="rId4" Target="../media/image42.jpeg" Type="http://schemas.openxmlformats.org/officeDocument/2006/relationships/image"/></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arget="../media/image43.jpeg" Type="http://schemas.openxmlformats.org/officeDocument/2006/relationships/image"/><Relationship Id="rId2" Target="../notesSlides/notesSlide14.xml" Type="http://schemas.openxmlformats.org/officeDocument/2006/relationships/notesSlid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arget="http://en.wikipedia.org/wiki/Image:FISH_(technique).gif" TargetMode="External" Type="http://schemas.openxmlformats.org/officeDocument/2006/relationships/hyperlink"/><Relationship Id="rId2" Target="../notesSlides/notesSlide15.xml" Type="http://schemas.openxmlformats.org/officeDocument/2006/relationships/notesSlide"/><Relationship Id="rId1" Target="../slideLayouts/slideLayout7.xml" Type="http://schemas.openxmlformats.org/officeDocument/2006/relationships/slideLayout"/><Relationship Id="rId5" Target="../media/image45.jpeg" Type="http://schemas.openxmlformats.org/officeDocument/2006/relationships/image"/><Relationship Id="rId4" Target="../media/image44.png" Type="http://schemas.openxmlformats.org/officeDocument/2006/relationships/image"/></Relationships>
</file>

<file path=ppt/slides/_rels/slide4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arget="../media/image47.jpeg" Type="http://schemas.openxmlformats.org/officeDocument/2006/relationships/image"/><Relationship Id="rId2" Target="../notesSlides/notesSlide17.xml" Type="http://schemas.openxmlformats.org/officeDocument/2006/relationships/notesSlide"/><Relationship Id="rId1" Target="../slideLayouts/slideLayout7.xml" Type="http://schemas.openxmlformats.org/officeDocument/2006/relationships/slideLayout"/></Relationships>
</file>

<file path=ppt/slides/_rels/slide43.xml.rels><?xml version="1.0" encoding="UTF-8" standalone="yes"?>
<Relationships xmlns="http://schemas.openxmlformats.org/package/2006/relationships"><Relationship Id="rId2" Type="http://schemas.openxmlformats.org/officeDocument/2006/relationships/hyperlink" Target="mailto:natigolo@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arget="../media/image6.jpeg" Type="http://schemas.openxmlformats.org/officeDocument/2006/relationships/image"/><Relationship Id="rId2" Target="../notesSlides/notesSlide4.xml" Type="http://schemas.openxmlformats.org/officeDocument/2006/relationships/notesSlide"/><Relationship Id="rId1" Target="../slideLayouts/slideLayout7.xml" Type="http://schemas.openxmlformats.org/officeDocument/2006/relationships/slideLayout"/><Relationship Id="rId4" Target="../media/image7.jpeg" Type="http://schemas.openxmlformats.org/officeDocument/2006/relationships/image"/></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arget="http://upload.wikimedia.org/wikipedia/commons/5/53/NHGRI_human_male_karyotype.png" TargetMode="External" Type="http://schemas.openxmlformats.org/officeDocument/2006/relationships/hyperlink"/><Relationship Id="rId2" Target="../notesSlides/notesSlide6.xml" Type="http://schemas.openxmlformats.org/officeDocument/2006/relationships/notesSlide"/><Relationship Id="rId1" Target="../slideLayouts/slideLayout7.xml" Type="http://schemas.openxmlformats.org/officeDocument/2006/relationships/slideLayout"/><Relationship Id="rId5" Target="../media/image11.jpeg" Type="http://schemas.openxmlformats.org/officeDocument/2006/relationships/image"/><Relationship Id="rId4" Target="../media/image10.png" Type="http://schemas.openxmlformats.org/officeDocument/2006/relationships/image"/></Relationships>
</file>

<file path=ppt/slides/_rels/slide9.xml.rels><?xml version="1.0" encoding="UTF-8" standalone="yes" ?><Relationships xmlns="http://schemas.openxmlformats.org/package/2006/relationships"><Relationship Id="rId3" Target="../media/image12.png" Type="http://schemas.openxmlformats.org/officeDocument/2006/relationships/image"/><Relationship Id="rId2" Target="../notesSlides/notesSlide7.xml" Type="http://schemas.openxmlformats.org/officeDocument/2006/relationships/notesSlide"/><Relationship Id="rId1" Target="../slideLayouts/slideLayout7.xml" Type="http://schemas.openxmlformats.org/officeDocument/2006/relationships/slideLayout"/><Relationship Id="rId4" Target="../media/image13.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95F3F-1564-43A7-8059-A0B97B22AD26}"/>
              </a:ext>
            </a:extLst>
          </p:cNvPr>
          <p:cNvSpPr>
            <a:spLocks noGrp="1"/>
          </p:cNvSpPr>
          <p:nvPr>
            <p:ph type="ctrTitle"/>
          </p:nvPr>
        </p:nvSpPr>
        <p:spPr>
          <a:xfrm>
            <a:off x="1524000" y="1137611"/>
            <a:ext cx="9144000" cy="2387600"/>
          </a:xfrm>
        </p:spPr>
        <p:txBody>
          <a:bodyPr>
            <a:normAutofit/>
          </a:bodyPr>
          <a:lstStyle/>
          <a:p>
            <a:r>
              <a:rPr lang="es-CO" sz="6600" b="0" dirty="0"/>
              <a:t>Citogenética</a:t>
            </a:r>
          </a:p>
        </p:txBody>
      </p:sp>
      <p:sp>
        <p:nvSpPr>
          <p:cNvPr id="3" name="Subtítulo 2">
            <a:extLst>
              <a:ext uri="{FF2B5EF4-FFF2-40B4-BE49-F238E27FC236}">
                <a16:creationId xmlns:a16="http://schemas.microsoft.com/office/drawing/2014/main" id="{F803FAE8-D773-45DC-A9A4-1A487C3DF518}"/>
              </a:ext>
            </a:extLst>
          </p:cNvPr>
          <p:cNvSpPr>
            <a:spLocks noGrp="1"/>
          </p:cNvSpPr>
          <p:nvPr>
            <p:ph type="subTitle" idx="1"/>
          </p:nvPr>
        </p:nvSpPr>
        <p:spPr>
          <a:xfrm>
            <a:off x="2781300" y="3662363"/>
            <a:ext cx="6629400" cy="1655762"/>
          </a:xfrm>
        </p:spPr>
        <p:txBody>
          <a:bodyPr/>
          <a:lstStyle/>
          <a:p>
            <a:r>
              <a:rPr lang="es-CO" sz="2400" dirty="0"/>
              <a:t>Natalia Gómez Lopera </a:t>
            </a:r>
            <a:r>
              <a:rPr lang="es-CO" sz="2400" dirty="0" err="1"/>
              <a:t>biol</a:t>
            </a:r>
            <a:r>
              <a:rPr lang="es-CO" sz="2400" dirty="0"/>
              <a:t>, PhD.</a:t>
            </a:r>
          </a:p>
          <a:p>
            <a:endParaRPr lang="es-CO" dirty="0"/>
          </a:p>
        </p:txBody>
      </p:sp>
      <p:sp>
        <p:nvSpPr>
          <p:cNvPr id="5" name="Título 1">
            <a:extLst>
              <a:ext uri="{FF2B5EF4-FFF2-40B4-BE49-F238E27FC236}">
                <a16:creationId xmlns:a16="http://schemas.microsoft.com/office/drawing/2014/main" id="{34176E5C-F707-42DC-B93D-D60AFF82241B}"/>
              </a:ext>
            </a:extLst>
          </p:cNvPr>
          <p:cNvSpPr txBox="1">
            <a:spLocks/>
          </p:cNvSpPr>
          <p:nvPr/>
        </p:nvSpPr>
        <p:spPr>
          <a:xfrm>
            <a:off x="15240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00AAA7"/>
                </a:solidFill>
                <a:latin typeface="Montserrat" panose="02000505000000020004" pitchFamily="2" charset="0"/>
                <a:ea typeface="+mj-ea"/>
                <a:cs typeface="+mj-cs"/>
              </a:defRPr>
            </a:lvl1pPr>
          </a:lstStyle>
          <a:p>
            <a:endParaRPr lang="es-CO" sz="4000" dirty="0"/>
          </a:p>
        </p:txBody>
      </p:sp>
    </p:spTree>
    <p:extLst>
      <p:ext uri="{BB962C8B-B14F-4D97-AF65-F5344CB8AC3E}">
        <p14:creationId xmlns:p14="http://schemas.microsoft.com/office/powerpoint/2010/main" val="1150882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5 CuadroTexto">
            <a:extLst>
              <a:ext uri="{FF2B5EF4-FFF2-40B4-BE49-F238E27FC236}">
                <a16:creationId xmlns:a16="http://schemas.microsoft.com/office/drawing/2014/main" id="{597232FB-A62F-4566-94E5-6324C7CDD96F}"/>
              </a:ext>
            </a:extLst>
          </p:cNvPr>
          <p:cNvSpPr txBox="1">
            <a:spLocks noChangeArrowheads="1"/>
          </p:cNvSpPr>
          <p:nvPr/>
        </p:nvSpPr>
        <p:spPr bwMode="auto">
          <a:xfrm>
            <a:off x="5377267" y="3799002"/>
            <a:ext cx="6076008" cy="1883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es-CO" altLang="es-CO" sz="2000" dirty="0">
                <a:solidFill>
                  <a:srgbClr val="0B2F51"/>
                </a:solidFill>
                <a:latin typeface="Montserrat" panose="00000500000000000000" pitchFamily="50" charset="0"/>
              </a:rPr>
              <a:t> </a:t>
            </a:r>
            <a:r>
              <a:rPr lang="es-CO" altLang="es-CO" sz="2000" b="1" dirty="0">
                <a:solidFill>
                  <a:srgbClr val="0B2F51"/>
                </a:solidFill>
                <a:latin typeface="Montserrat" panose="00000500000000000000" pitchFamily="50" charset="0"/>
              </a:rPr>
              <a:t>Bandeo G </a:t>
            </a:r>
            <a:r>
              <a:rPr lang="es-CO" altLang="es-CO" sz="2000" dirty="0">
                <a:solidFill>
                  <a:srgbClr val="0B2F51"/>
                </a:solidFill>
                <a:latin typeface="Montserrat" panose="00000500000000000000" pitchFamily="50" charset="0"/>
                <a:sym typeface="Wingdings 3" panose="05040102010807070707" pitchFamily="18" charset="2"/>
              </a:rPr>
              <a:t> </a:t>
            </a:r>
            <a:r>
              <a:rPr lang="es-CO" altLang="es-CO" sz="2000" dirty="0" err="1">
                <a:solidFill>
                  <a:srgbClr val="0B2F51"/>
                </a:solidFill>
                <a:latin typeface="Montserrat" panose="00000500000000000000" pitchFamily="50" charset="0"/>
                <a:sym typeface="Wingdings 3" panose="05040102010807070707" pitchFamily="18" charset="2"/>
              </a:rPr>
              <a:t>gimsa</a:t>
            </a:r>
            <a:r>
              <a:rPr lang="es-CO" altLang="es-CO" sz="2000" dirty="0">
                <a:solidFill>
                  <a:srgbClr val="0B2F51"/>
                </a:solidFill>
                <a:latin typeface="Montserrat" panose="00000500000000000000" pitchFamily="50" charset="0"/>
                <a:sym typeface="Wingdings 3" panose="05040102010807070707" pitchFamily="18" charset="2"/>
              </a:rPr>
              <a:t> (regiones ricas en AT).</a:t>
            </a:r>
          </a:p>
          <a:p>
            <a:pPr eaLnBrk="1" hangingPunct="1">
              <a:lnSpc>
                <a:spcPct val="150000"/>
              </a:lnSpc>
              <a:buFont typeface="Arial" panose="020B0604020202020204" pitchFamily="34" charset="0"/>
              <a:buChar char="•"/>
            </a:pPr>
            <a:r>
              <a:rPr lang="es-CO" sz="2000" b="1" dirty="0">
                <a:solidFill>
                  <a:srgbClr val="0B2F51"/>
                </a:solidFill>
                <a:latin typeface="Montserrat" panose="00000500000000000000" pitchFamily="50" charset="0"/>
              </a:rPr>
              <a:t> Bandeo Q </a:t>
            </a:r>
            <a:r>
              <a:rPr lang="es-CO" altLang="es-CO" sz="2000" dirty="0">
                <a:solidFill>
                  <a:srgbClr val="0B2F51"/>
                </a:solidFill>
                <a:latin typeface="Montserrat" panose="00000500000000000000" pitchFamily="50" charset="0"/>
                <a:sym typeface="Wingdings 3" panose="05040102010807070707" pitchFamily="18" charset="2"/>
              </a:rPr>
              <a:t></a:t>
            </a:r>
            <a:r>
              <a:rPr lang="es-CO" sz="2000" b="1" dirty="0">
                <a:solidFill>
                  <a:srgbClr val="0B2F51"/>
                </a:solidFill>
                <a:latin typeface="Montserrat" panose="00000500000000000000" pitchFamily="50" charset="0"/>
              </a:rPr>
              <a:t> </a:t>
            </a:r>
            <a:r>
              <a:rPr lang="es-CO" sz="2000" dirty="0">
                <a:solidFill>
                  <a:srgbClr val="0B2F51"/>
                </a:solidFill>
                <a:latin typeface="Montserrat" panose="00000500000000000000" pitchFamily="50" charset="0"/>
              </a:rPr>
              <a:t>colorante fluorescente que se enlaza preferentemente a ADN abundante en AT y se observan mediante fluorescencia UV.</a:t>
            </a:r>
            <a:endParaRPr lang="es-CO" altLang="es-CO" sz="2000" dirty="0">
              <a:solidFill>
                <a:srgbClr val="0B2F51"/>
              </a:solidFill>
              <a:latin typeface="Montserrat" panose="00000500000000000000" pitchFamily="50" charset="0"/>
            </a:endParaRPr>
          </a:p>
        </p:txBody>
      </p:sp>
      <p:pic>
        <p:nvPicPr>
          <p:cNvPr id="58376" name="Picture 8" descr="http://www.ncbi.nlm.nih.gov/books/bookres.fcgi/hmg/ch2f17.jpg">
            <a:extLst>
              <a:ext uri="{FF2B5EF4-FFF2-40B4-BE49-F238E27FC236}">
                <a16:creationId xmlns:a16="http://schemas.microsoft.com/office/drawing/2014/main" id="{A67FDAC7-EB6C-4CBD-89E3-ECC90C3BEEA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62139" y="979398"/>
            <a:ext cx="4106263" cy="2706749"/>
          </a:xfrm>
          <a:prstGeom prst="rect">
            <a:avLst/>
          </a:prstGeom>
        </p:spPr>
      </p:pic>
      <p:sp>
        <p:nvSpPr>
          <p:cNvPr id="33797" name="6 CuadroTexto">
            <a:extLst>
              <a:ext uri="{FF2B5EF4-FFF2-40B4-BE49-F238E27FC236}">
                <a16:creationId xmlns:a16="http://schemas.microsoft.com/office/drawing/2014/main" id="{12E84032-EA4C-4B91-B2F0-B090B82EF736}"/>
              </a:ext>
            </a:extLst>
          </p:cNvPr>
          <p:cNvSpPr txBox="1">
            <a:spLocks noChangeArrowheads="1"/>
          </p:cNvSpPr>
          <p:nvPr/>
        </p:nvSpPr>
        <p:spPr bwMode="auto">
          <a:xfrm>
            <a:off x="7391400" y="1524001"/>
            <a:ext cx="4254062" cy="568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688975"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688975"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688975"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688975"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6889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6889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6889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6889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688975" algn="l"/>
              </a:tabLs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pPr>
            <a:r>
              <a:rPr lang="es-CO" altLang="es-CO" sz="2300" dirty="0">
                <a:solidFill>
                  <a:srgbClr val="0B2F51"/>
                </a:solidFill>
                <a:latin typeface="Montserrat" panose="00000500000000000000" pitchFamily="50" charset="0"/>
              </a:rPr>
              <a:t>.</a:t>
            </a:r>
          </a:p>
        </p:txBody>
      </p:sp>
      <p:sp>
        <p:nvSpPr>
          <p:cNvPr id="8" name="4 CuadroTexto">
            <a:extLst>
              <a:ext uri="{FF2B5EF4-FFF2-40B4-BE49-F238E27FC236}">
                <a16:creationId xmlns:a16="http://schemas.microsoft.com/office/drawing/2014/main" id="{0B58F638-F8E7-4E23-AF4C-5E26D7034DE0}"/>
              </a:ext>
            </a:extLst>
          </p:cNvPr>
          <p:cNvSpPr txBox="1">
            <a:spLocks noChangeArrowheads="1"/>
          </p:cNvSpPr>
          <p:nvPr/>
        </p:nvSpPr>
        <p:spPr bwMode="auto">
          <a:xfrm>
            <a:off x="825087" y="-35047"/>
            <a:ext cx="7590183" cy="986680"/>
          </a:xfrm>
          <a:prstGeom prst="rect">
            <a:avLst/>
          </a:prstGeom>
          <a:noFill/>
          <a:ln w="9525">
            <a:noFill/>
            <a:miter lim="800000"/>
            <a:headEnd/>
            <a:tailEnd/>
          </a:ln>
        </p:spPr>
        <p:txBody>
          <a:bodyPr wrap="square" anchor="ctr">
            <a:spAutoFit/>
          </a:bodyPr>
          <a:lstStyle/>
          <a:p>
            <a:pPr>
              <a:lnSpc>
                <a:spcPct val="150000"/>
              </a:lnSpc>
              <a:defRPr/>
            </a:pPr>
            <a:r>
              <a:rPr lang="es-CO" sz="4400" dirty="0">
                <a:solidFill>
                  <a:srgbClr val="3CB0B0"/>
                </a:solidFill>
                <a:latin typeface="Montserrat" panose="00000500000000000000" pitchFamily="50" charset="0"/>
                <a:cs typeface="Arial" charset="0"/>
              </a:rPr>
              <a:t>Bandeo cromosómico</a:t>
            </a:r>
          </a:p>
        </p:txBody>
      </p:sp>
      <p:sp>
        <p:nvSpPr>
          <p:cNvPr id="33799" name="6 CuadroTexto">
            <a:extLst>
              <a:ext uri="{FF2B5EF4-FFF2-40B4-BE49-F238E27FC236}">
                <a16:creationId xmlns:a16="http://schemas.microsoft.com/office/drawing/2014/main" id="{1DF7D18D-2A42-4B9C-B1D2-A4235DD00B5C}"/>
              </a:ext>
            </a:extLst>
          </p:cNvPr>
          <p:cNvSpPr txBox="1">
            <a:spLocks noChangeArrowheads="1"/>
          </p:cNvSpPr>
          <p:nvPr/>
        </p:nvSpPr>
        <p:spPr bwMode="auto">
          <a:xfrm>
            <a:off x="6362140" y="5795706"/>
            <a:ext cx="3765929" cy="7078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CO" altLang="es-CO" sz="2000" b="1" dirty="0">
                <a:solidFill>
                  <a:srgbClr val="0B2F51"/>
                </a:solidFill>
                <a:latin typeface="Montserrat" panose="00000500000000000000" pitchFamily="50" charset="0"/>
              </a:rPr>
              <a:t>Heterocromáticas</a:t>
            </a:r>
            <a:r>
              <a:rPr lang="es-CO" altLang="es-CO" sz="2000" dirty="0">
                <a:solidFill>
                  <a:srgbClr val="0B2F51"/>
                </a:solidFill>
                <a:latin typeface="Montserrat" panose="00000500000000000000" pitchFamily="50" charset="0"/>
              </a:rPr>
              <a:t>: oscuras.</a:t>
            </a:r>
          </a:p>
          <a:p>
            <a:pPr eaLnBrk="1" hangingPunct="1"/>
            <a:r>
              <a:rPr lang="es-CO" altLang="es-CO" sz="2000" b="1" dirty="0" err="1">
                <a:solidFill>
                  <a:srgbClr val="0B2F51"/>
                </a:solidFill>
                <a:latin typeface="Montserrat" panose="00000500000000000000" pitchFamily="50" charset="0"/>
              </a:rPr>
              <a:t>Eucromáticas</a:t>
            </a:r>
            <a:r>
              <a:rPr lang="es-CO" altLang="es-CO" sz="2000" dirty="0">
                <a:solidFill>
                  <a:srgbClr val="0B2F51"/>
                </a:solidFill>
                <a:latin typeface="Montserrat" panose="00000500000000000000" pitchFamily="50" charset="0"/>
              </a:rPr>
              <a:t>: claras.</a:t>
            </a:r>
          </a:p>
        </p:txBody>
      </p:sp>
      <p:sp>
        <p:nvSpPr>
          <p:cNvPr id="2" name="Rectángulo 1">
            <a:extLst>
              <a:ext uri="{FF2B5EF4-FFF2-40B4-BE49-F238E27FC236}">
                <a16:creationId xmlns:a16="http://schemas.microsoft.com/office/drawing/2014/main" id="{73582358-102C-4B79-B683-D1844DA84699}"/>
              </a:ext>
            </a:extLst>
          </p:cNvPr>
          <p:cNvSpPr/>
          <p:nvPr/>
        </p:nvSpPr>
        <p:spPr>
          <a:xfrm>
            <a:off x="741326" y="1223934"/>
            <a:ext cx="4443753" cy="2462213"/>
          </a:xfrm>
          <a:prstGeom prst="rect">
            <a:avLst/>
          </a:prstGeom>
        </p:spPr>
        <p:txBody>
          <a:bodyPr wrap="square">
            <a:spAutoFit/>
          </a:bodyPr>
          <a:lstStyle/>
          <a:p>
            <a:pPr algn="ctr"/>
            <a:r>
              <a:rPr lang="es-CO" sz="2200" dirty="0">
                <a:solidFill>
                  <a:srgbClr val="0B2F51"/>
                </a:solidFill>
                <a:latin typeface="Montserrat" panose="00000500000000000000" pitchFamily="50" charset="0"/>
              </a:rPr>
              <a:t>Consiste en someter a los cromosomas a desnaturalizaciones, a digestión enzimática o a ambos, seguido de una tinción con colorante específico para ADN.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748937" y="9912"/>
            <a:ext cx="10058400" cy="1132068"/>
          </a:xfrm>
        </p:spPr>
        <p:txBody>
          <a:bodyPr>
            <a:normAutofit/>
          </a:bodyPr>
          <a:lstStyle/>
          <a:p>
            <a:pPr eaLnBrk="1" hangingPunct="1"/>
            <a:r>
              <a:rPr lang="es-ES_tradnl" b="0" dirty="0">
                <a:solidFill>
                  <a:srgbClr val="3CB0B0"/>
                </a:solidFill>
                <a:effectLst/>
              </a:rPr>
              <a:t>Alteraciones cromosómicas</a:t>
            </a:r>
            <a:endParaRPr lang="en-US" b="0" dirty="0">
              <a:solidFill>
                <a:srgbClr val="3CB0B0"/>
              </a:solidFill>
              <a:effectLst/>
            </a:endParaRPr>
          </a:p>
        </p:txBody>
      </p:sp>
      <p:sp>
        <p:nvSpPr>
          <p:cNvPr id="46083" name="Rectangle 3"/>
          <p:cNvSpPr>
            <a:spLocks noGrp="1" noChangeArrowheads="1"/>
          </p:cNvSpPr>
          <p:nvPr>
            <p:ph idx="4294967295"/>
          </p:nvPr>
        </p:nvSpPr>
        <p:spPr>
          <a:xfrm>
            <a:off x="5270863" y="1751329"/>
            <a:ext cx="6494417" cy="4530725"/>
          </a:xfrm>
        </p:spPr>
        <p:txBody>
          <a:bodyPr>
            <a:normAutofit/>
          </a:bodyPr>
          <a:lstStyle/>
          <a:p>
            <a:pPr eaLnBrk="1" hangingPunct="1">
              <a:lnSpc>
                <a:spcPct val="90000"/>
              </a:lnSpc>
              <a:defRPr/>
            </a:pPr>
            <a:r>
              <a:rPr lang="en-US" b="1" dirty="0">
                <a:solidFill>
                  <a:srgbClr val="0B2F51"/>
                </a:solidFill>
                <a:effectLst/>
              </a:rPr>
              <a:t>NUMÉRICAS</a:t>
            </a:r>
            <a:r>
              <a:rPr lang="en-US" dirty="0">
                <a:solidFill>
                  <a:srgbClr val="0B2F51"/>
                </a:solidFill>
                <a:effectLst/>
              </a:rPr>
              <a:t>: </a:t>
            </a:r>
            <a:r>
              <a:rPr lang="en-US" dirty="0" err="1">
                <a:solidFill>
                  <a:srgbClr val="0B2F51"/>
                </a:solidFill>
                <a:effectLst/>
              </a:rPr>
              <a:t>exceso</a:t>
            </a:r>
            <a:r>
              <a:rPr lang="en-US" dirty="0">
                <a:solidFill>
                  <a:srgbClr val="0B2F51"/>
                </a:solidFill>
                <a:effectLst/>
              </a:rPr>
              <a:t> o </a:t>
            </a:r>
            <a:r>
              <a:rPr lang="en-US" dirty="0" err="1">
                <a:solidFill>
                  <a:srgbClr val="0B2F51"/>
                </a:solidFill>
                <a:effectLst/>
              </a:rPr>
              <a:t>falta</a:t>
            </a:r>
            <a:r>
              <a:rPr lang="en-US" dirty="0">
                <a:solidFill>
                  <a:srgbClr val="0B2F51"/>
                </a:solidFill>
                <a:effectLst/>
              </a:rPr>
              <a:t> de </a:t>
            </a:r>
            <a:r>
              <a:rPr lang="en-US" dirty="0" err="1">
                <a:solidFill>
                  <a:srgbClr val="0B2F51"/>
                </a:solidFill>
                <a:effectLst/>
              </a:rPr>
              <a:t>algún</a:t>
            </a:r>
            <a:r>
              <a:rPr lang="en-US" dirty="0">
                <a:solidFill>
                  <a:srgbClr val="0B2F51"/>
                </a:solidFill>
                <a:effectLst/>
              </a:rPr>
              <a:t> </a:t>
            </a:r>
            <a:r>
              <a:rPr lang="en-US" dirty="0" err="1">
                <a:solidFill>
                  <a:srgbClr val="0B2F51"/>
                </a:solidFill>
                <a:effectLst/>
              </a:rPr>
              <a:t>cromosoma</a:t>
            </a:r>
            <a:r>
              <a:rPr lang="en-US" dirty="0">
                <a:solidFill>
                  <a:srgbClr val="0B2F51"/>
                </a:solidFill>
                <a:effectLst/>
              </a:rPr>
              <a:t>.</a:t>
            </a:r>
            <a:r>
              <a:rPr lang="en-US" dirty="0">
                <a:solidFill>
                  <a:srgbClr val="0B2F51"/>
                </a:solidFill>
              </a:rPr>
              <a:t> </a:t>
            </a:r>
            <a:endParaRPr lang="es-ES_tradnl" dirty="0">
              <a:solidFill>
                <a:srgbClr val="0B2F51"/>
              </a:solidFill>
              <a:effectLst/>
            </a:endParaRPr>
          </a:p>
          <a:p>
            <a:pPr lvl="1" eaLnBrk="1" hangingPunct="1">
              <a:lnSpc>
                <a:spcPct val="90000"/>
              </a:lnSpc>
              <a:defRPr/>
            </a:pPr>
            <a:r>
              <a:rPr lang="es-ES_tradnl" dirty="0" err="1">
                <a:solidFill>
                  <a:srgbClr val="0B2F51"/>
                </a:solidFill>
              </a:rPr>
              <a:t>Haploidias</a:t>
            </a:r>
            <a:r>
              <a:rPr lang="es-ES_tradnl" dirty="0">
                <a:solidFill>
                  <a:srgbClr val="0B2F51"/>
                </a:solidFill>
              </a:rPr>
              <a:t>.</a:t>
            </a:r>
          </a:p>
          <a:p>
            <a:pPr lvl="1" eaLnBrk="1" hangingPunct="1">
              <a:lnSpc>
                <a:spcPct val="90000"/>
              </a:lnSpc>
              <a:defRPr/>
            </a:pPr>
            <a:r>
              <a:rPr lang="es-ES_tradnl" dirty="0" err="1">
                <a:solidFill>
                  <a:srgbClr val="0B2F51"/>
                </a:solidFill>
              </a:rPr>
              <a:t>Euploides</a:t>
            </a:r>
            <a:r>
              <a:rPr lang="es-ES_tradnl" dirty="0">
                <a:solidFill>
                  <a:srgbClr val="0B2F51"/>
                </a:solidFill>
              </a:rPr>
              <a:t>.</a:t>
            </a:r>
          </a:p>
          <a:p>
            <a:pPr lvl="1" eaLnBrk="1" hangingPunct="1">
              <a:lnSpc>
                <a:spcPct val="90000"/>
              </a:lnSpc>
              <a:defRPr/>
            </a:pPr>
            <a:r>
              <a:rPr lang="es-ES_tradnl" dirty="0" err="1">
                <a:solidFill>
                  <a:srgbClr val="0B2F51"/>
                </a:solidFill>
              </a:rPr>
              <a:t>Poliploidias</a:t>
            </a:r>
            <a:r>
              <a:rPr lang="es-ES_tradnl" dirty="0">
                <a:solidFill>
                  <a:srgbClr val="0B2F51"/>
                </a:solidFill>
              </a:rPr>
              <a:t>.</a:t>
            </a:r>
          </a:p>
          <a:p>
            <a:pPr lvl="1" eaLnBrk="1" hangingPunct="1">
              <a:lnSpc>
                <a:spcPct val="90000"/>
              </a:lnSpc>
              <a:defRPr/>
            </a:pPr>
            <a:endParaRPr lang="es-ES_tradnl" dirty="0">
              <a:solidFill>
                <a:srgbClr val="0B2F51"/>
              </a:solidFill>
            </a:endParaRPr>
          </a:p>
          <a:p>
            <a:pPr eaLnBrk="1" hangingPunct="1">
              <a:lnSpc>
                <a:spcPct val="90000"/>
              </a:lnSpc>
              <a:defRPr/>
            </a:pPr>
            <a:r>
              <a:rPr lang="en-US" b="1" dirty="0">
                <a:solidFill>
                  <a:srgbClr val="0B2F51"/>
                </a:solidFill>
                <a:effectLst/>
              </a:rPr>
              <a:t>ESTRUCTURALES</a:t>
            </a:r>
            <a:r>
              <a:rPr lang="en-US" dirty="0">
                <a:solidFill>
                  <a:srgbClr val="0B2F51"/>
                </a:solidFill>
                <a:effectLst/>
              </a:rPr>
              <a:t>: </a:t>
            </a:r>
            <a:r>
              <a:rPr lang="en-US" dirty="0" err="1">
                <a:solidFill>
                  <a:srgbClr val="0B2F51"/>
                </a:solidFill>
                <a:effectLst/>
              </a:rPr>
              <a:t>reordenamiento</a:t>
            </a:r>
            <a:r>
              <a:rPr lang="en-US" dirty="0">
                <a:solidFill>
                  <a:srgbClr val="0B2F51"/>
                </a:solidFill>
                <a:effectLst/>
              </a:rPr>
              <a:t> de </a:t>
            </a:r>
            <a:r>
              <a:rPr lang="en-US" dirty="0" err="1">
                <a:solidFill>
                  <a:srgbClr val="0B2F51"/>
                </a:solidFill>
                <a:effectLst/>
              </a:rPr>
              <a:t>cromosoma</a:t>
            </a:r>
            <a:r>
              <a:rPr lang="en-US" dirty="0">
                <a:solidFill>
                  <a:srgbClr val="0B2F51"/>
                </a:solidFill>
                <a:effectLst/>
              </a:rPr>
              <a:t> o </a:t>
            </a:r>
            <a:r>
              <a:rPr lang="en-US" dirty="0" err="1">
                <a:solidFill>
                  <a:srgbClr val="0B2F51"/>
                </a:solidFill>
                <a:effectLst/>
              </a:rPr>
              <a:t>sus</a:t>
            </a:r>
            <a:r>
              <a:rPr lang="en-US" dirty="0">
                <a:solidFill>
                  <a:srgbClr val="0B2F51"/>
                </a:solidFill>
                <a:effectLst/>
              </a:rPr>
              <a:t> </a:t>
            </a:r>
            <a:r>
              <a:rPr lang="en-US" dirty="0" err="1">
                <a:solidFill>
                  <a:srgbClr val="0B2F51"/>
                </a:solidFill>
                <a:effectLst/>
              </a:rPr>
              <a:t>fragmentos</a:t>
            </a:r>
            <a:r>
              <a:rPr lang="en-US" dirty="0">
                <a:solidFill>
                  <a:srgbClr val="0B2F51"/>
                </a:solidFill>
                <a:effectLst/>
              </a:rPr>
              <a:t>. </a:t>
            </a:r>
          </a:p>
          <a:p>
            <a:pPr lvl="1" eaLnBrk="1" hangingPunct="1">
              <a:lnSpc>
                <a:spcPct val="90000"/>
              </a:lnSpc>
              <a:defRPr/>
            </a:pPr>
            <a:r>
              <a:rPr lang="en-US" dirty="0" err="1">
                <a:solidFill>
                  <a:srgbClr val="0B2F51"/>
                </a:solidFill>
                <a:effectLst/>
              </a:rPr>
              <a:t>Deleciones</a:t>
            </a:r>
            <a:r>
              <a:rPr lang="en-US" dirty="0">
                <a:solidFill>
                  <a:srgbClr val="0B2F51"/>
                </a:solidFill>
              </a:rPr>
              <a:t>.</a:t>
            </a:r>
            <a:endParaRPr lang="en-US" dirty="0">
              <a:solidFill>
                <a:srgbClr val="0B2F51"/>
              </a:solidFill>
              <a:effectLst/>
            </a:endParaRPr>
          </a:p>
          <a:p>
            <a:pPr lvl="1" eaLnBrk="1" hangingPunct="1">
              <a:lnSpc>
                <a:spcPct val="90000"/>
              </a:lnSpc>
              <a:defRPr/>
            </a:pPr>
            <a:r>
              <a:rPr lang="en-US" dirty="0" err="1">
                <a:solidFill>
                  <a:srgbClr val="0B2F51"/>
                </a:solidFill>
                <a:effectLst/>
              </a:rPr>
              <a:t>Duplicaciones</a:t>
            </a:r>
            <a:r>
              <a:rPr lang="en-US" dirty="0">
                <a:solidFill>
                  <a:srgbClr val="0B2F51"/>
                </a:solidFill>
              </a:rPr>
              <a:t>.</a:t>
            </a:r>
            <a:endParaRPr lang="en-US" dirty="0">
              <a:solidFill>
                <a:srgbClr val="0B2F51"/>
              </a:solidFill>
              <a:effectLst/>
            </a:endParaRPr>
          </a:p>
          <a:p>
            <a:pPr lvl="1" eaLnBrk="1" hangingPunct="1">
              <a:lnSpc>
                <a:spcPct val="90000"/>
              </a:lnSpc>
              <a:defRPr/>
            </a:pPr>
            <a:r>
              <a:rPr lang="en-US" dirty="0" err="1">
                <a:solidFill>
                  <a:srgbClr val="0B2F51"/>
                </a:solidFill>
                <a:effectLst/>
              </a:rPr>
              <a:t>Inversiones</a:t>
            </a:r>
            <a:r>
              <a:rPr lang="en-US" i="1" dirty="0">
                <a:solidFill>
                  <a:srgbClr val="0B2F51"/>
                </a:solidFill>
              </a:rPr>
              <a:t>.</a:t>
            </a:r>
            <a:endParaRPr lang="en-US" i="1" dirty="0">
              <a:solidFill>
                <a:srgbClr val="0B2F51"/>
              </a:solidFill>
              <a:effectLst/>
            </a:endParaRPr>
          </a:p>
          <a:p>
            <a:pPr lvl="1" eaLnBrk="1" hangingPunct="1">
              <a:lnSpc>
                <a:spcPct val="90000"/>
              </a:lnSpc>
              <a:defRPr/>
            </a:pPr>
            <a:r>
              <a:rPr lang="en-US" dirty="0" err="1">
                <a:solidFill>
                  <a:srgbClr val="0B2F51"/>
                </a:solidFill>
                <a:effectLst/>
              </a:rPr>
              <a:t>Translocaciones</a:t>
            </a:r>
            <a:r>
              <a:rPr lang="en-US" dirty="0">
                <a:solidFill>
                  <a:srgbClr val="0B2F51"/>
                </a:solidFill>
              </a:rPr>
              <a:t>.</a:t>
            </a:r>
            <a:endParaRPr lang="en-US" dirty="0">
              <a:solidFill>
                <a:srgbClr val="0B2F51"/>
              </a:solidFill>
              <a:effectLst/>
            </a:endParaRPr>
          </a:p>
        </p:txBody>
      </p:sp>
    </p:spTree>
    <p:extLst>
      <p:ext uri="{BB962C8B-B14F-4D97-AF65-F5344CB8AC3E}">
        <p14:creationId xmlns:p14="http://schemas.microsoft.com/office/powerpoint/2010/main" val="129683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idx="4294967295"/>
          </p:nvPr>
        </p:nvSpPr>
        <p:spPr>
          <a:xfrm>
            <a:off x="917597" y="0"/>
            <a:ext cx="7504113" cy="1139825"/>
          </a:xfrm>
        </p:spPr>
        <p:txBody>
          <a:bodyPr>
            <a:normAutofit/>
          </a:bodyPr>
          <a:lstStyle/>
          <a:p>
            <a:pPr eaLnBrk="1" hangingPunct="1"/>
            <a:r>
              <a:rPr lang="es-CO" b="0" dirty="0">
                <a:solidFill>
                  <a:srgbClr val="3CB0B0"/>
                </a:solidFill>
                <a:effectLst/>
              </a:rPr>
              <a:t>Numéricas</a:t>
            </a:r>
          </a:p>
        </p:txBody>
      </p:sp>
      <p:sp>
        <p:nvSpPr>
          <p:cNvPr id="20482" name="Rectangle 3"/>
          <p:cNvSpPr>
            <a:spLocks noGrp="1" noChangeArrowheads="1"/>
          </p:cNvSpPr>
          <p:nvPr>
            <p:ph idx="4294967295"/>
          </p:nvPr>
        </p:nvSpPr>
        <p:spPr>
          <a:xfrm>
            <a:off x="5192985" y="1653541"/>
            <a:ext cx="6607130" cy="4581525"/>
          </a:xfrm>
        </p:spPr>
        <p:txBody>
          <a:bodyPr>
            <a:noAutofit/>
          </a:bodyPr>
          <a:lstStyle/>
          <a:p>
            <a:pPr eaLnBrk="1" hangingPunct="1">
              <a:lnSpc>
                <a:spcPct val="100000"/>
              </a:lnSpc>
              <a:spcBef>
                <a:spcPct val="0"/>
              </a:spcBef>
            </a:pPr>
            <a:r>
              <a:rPr lang="es-CO" dirty="0">
                <a:solidFill>
                  <a:srgbClr val="0B2F51"/>
                </a:solidFill>
                <a:effectLst/>
              </a:rPr>
              <a:t>Haploide: n.</a:t>
            </a:r>
          </a:p>
          <a:p>
            <a:pPr eaLnBrk="1" hangingPunct="1">
              <a:lnSpc>
                <a:spcPct val="100000"/>
              </a:lnSpc>
              <a:spcBef>
                <a:spcPct val="0"/>
              </a:spcBef>
            </a:pPr>
            <a:r>
              <a:rPr lang="es-CO" dirty="0">
                <a:solidFill>
                  <a:srgbClr val="0B2F51"/>
                </a:solidFill>
                <a:effectLst/>
              </a:rPr>
              <a:t>Diploide: 2n.</a:t>
            </a:r>
          </a:p>
          <a:p>
            <a:pPr eaLnBrk="1" hangingPunct="1">
              <a:lnSpc>
                <a:spcPct val="100000"/>
              </a:lnSpc>
              <a:spcBef>
                <a:spcPct val="0"/>
              </a:spcBef>
            </a:pPr>
            <a:r>
              <a:rPr lang="es-CO" dirty="0" err="1">
                <a:solidFill>
                  <a:srgbClr val="0B2F51"/>
                </a:solidFill>
                <a:effectLst/>
              </a:rPr>
              <a:t>Euploides</a:t>
            </a:r>
            <a:r>
              <a:rPr lang="es-CO" dirty="0">
                <a:solidFill>
                  <a:srgbClr val="0B2F51"/>
                </a:solidFill>
                <a:effectLst/>
              </a:rPr>
              <a:t> : </a:t>
            </a:r>
            <a:r>
              <a:rPr lang="es-CO" dirty="0">
                <a:solidFill>
                  <a:srgbClr val="0B2F51"/>
                </a:solidFill>
              </a:rPr>
              <a:t>do</a:t>
            </a:r>
            <a:r>
              <a:rPr lang="es-CO" dirty="0">
                <a:solidFill>
                  <a:srgbClr val="0B2F51"/>
                </a:solidFill>
                <a:effectLst/>
              </a:rPr>
              <a:t>tación completa y normal de cromosomas.</a:t>
            </a:r>
          </a:p>
          <a:p>
            <a:pPr eaLnBrk="1" hangingPunct="1">
              <a:lnSpc>
                <a:spcPct val="100000"/>
              </a:lnSpc>
              <a:spcBef>
                <a:spcPct val="0"/>
              </a:spcBef>
            </a:pPr>
            <a:r>
              <a:rPr lang="es-CO" b="1" dirty="0">
                <a:solidFill>
                  <a:srgbClr val="0B2F51"/>
                </a:solidFill>
                <a:effectLst/>
              </a:rPr>
              <a:t>Aneuploidía</a:t>
            </a:r>
            <a:r>
              <a:rPr lang="es-CO" dirty="0">
                <a:solidFill>
                  <a:srgbClr val="0B2F51"/>
                </a:solidFill>
                <a:effectLst/>
              </a:rPr>
              <a:t>: Ganancia o pérdida de dos o más cromosomas, pero no una dotación completa. (monosomía 2n -1, trisomía 2n +1).</a:t>
            </a:r>
          </a:p>
          <a:p>
            <a:pPr eaLnBrk="1" hangingPunct="1">
              <a:lnSpc>
                <a:spcPct val="100000"/>
              </a:lnSpc>
              <a:spcBef>
                <a:spcPct val="0"/>
              </a:spcBef>
            </a:pPr>
            <a:r>
              <a:rPr lang="es-CO" b="1" dirty="0">
                <a:solidFill>
                  <a:srgbClr val="0B2F51"/>
                </a:solidFill>
                <a:effectLst/>
              </a:rPr>
              <a:t>Poliploidía</a:t>
            </a:r>
            <a:r>
              <a:rPr lang="es-CO" dirty="0">
                <a:solidFill>
                  <a:srgbClr val="0B2F51"/>
                </a:solidFill>
                <a:effectLst/>
              </a:rPr>
              <a:t>: cuando la dotación cromosómica es superior a dos de todo el genoma de un organismo. (triploide: 3n, </a:t>
            </a:r>
            <a:r>
              <a:rPr lang="es-CO" dirty="0" err="1">
                <a:solidFill>
                  <a:srgbClr val="0B2F51"/>
                </a:solidFill>
                <a:effectLst/>
              </a:rPr>
              <a:t>tetraploide</a:t>
            </a:r>
            <a:r>
              <a:rPr lang="es-CO" dirty="0">
                <a:solidFill>
                  <a:srgbClr val="0B2F51"/>
                </a:solidFill>
                <a:effectLst/>
              </a:rPr>
              <a:t>: 4n, </a:t>
            </a:r>
            <a:r>
              <a:rPr lang="es-CO" dirty="0" err="1">
                <a:solidFill>
                  <a:srgbClr val="0B2F51"/>
                </a:solidFill>
                <a:effectLst/>
              </a:rPr>
              <a:t>pentaploide</a:t>
            </a:r>
            <a:r>
              <a:rPr lang="es-CO" dirty="0">
                <a:solidFill>
                  <a:srgbClr val="0B2F51"/>
                </a:solidFill>
                <a:effectLst/>
              </a:rPr>
              <a:t>: 5n, </a:t>
            </a:r>
            <a:r>
              <a:rPr lang="es-CO" dirty="0" err="1">
                <a:solidFill>
                  <a:srgbClr val="0B2F51"/>
                </a:solidFill>
                <a:effectLst/>
              </a:rPr>
              <a:t>etc</a:t>
            </a:r>
            <a:r>
              <a:rPr lang="es-CO" dirty="0">
                <a:solidFill>
                  <a:srgbClr val="0B2F51"/>
                </a:solidFill>
                <a:effectLst/>
              </a:rPr>
              <a:t>).</a:t>
            </a:r>
          </a:p>
          <a:p>
            <a:pPr eaLnBrk="1" hangingPunct="1">
              <a:lnSpc>
                <a:spcPct val="100000"/>
              </a:lnSpc>
              <a:spcBef>
                <a:spcPct val="0"/>
              </a:spcBef>
            </a:pPr>
            <a:r>
              <a:rPr lang="es-CO" b="1" dirty="0" err="1">
                <a:solidFill>
                  <a:srgbClr val="0B2F51"/>
                </a:solidFill>
                <a:effectLst/>
              </a:rPr>
              <a:t>Triploidía</a:t>
            </a:r>
            <a:r>
              <a:rPr lang="es-CO" dirty="0">
                <a:solidFill>
                  <a:srgbClr val="0B2F51"/>
                </a:solidFill>
              </a:rPr>
              <a:t>: ovulo fecundado con dos espermatozoides (no viable).</a:t>
            </a:r>
            <a:endParaRPr lang="es-CO" dirty="0">
              <a:solidFill>
                <a:srgbClr val="0B2F51"/>
              </a:solidFill>
              <a:effectLst/>
            </a:endParaRPr>
          </a:p>
        </p:txBody>
      </p:sp>
    </p:spTree>
    <p:extLst>
      <p:ext uri="{BB962C8B-B14F-4D97-AF65-F5344CB8AC3E}">
        <p14:creationId xmlns:p14="http://schemas.microsoft.com/office/powerpoint/2010/main" val="11981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4294967295"/>
          </p:nvPr>
        </p:nvSpPr>
        <p:spPr>
          <a:xfrm>
            <a:off x="5369040" y="1295718"/>
            <a:ext cx="6883920" cy="4319587"/>
          </a:xfrm>
        </p:spPr>
        <p:txBody>
          <a:bodyPr>
            <a:normAutofit/>
          </a:bodyPr>
          <a:lstStyle/>
          <a:p>
            <a:pPr marL="0" indent="0" eaLnBrk="1" hangingPunct="1">
              <a:buNone/>
              <a:defRPr/>
            </a:pPr>
            <a:r>
              <a:rPr lang="es-ES" dirty="0">
                <a:solidFill>
                  <a:srgbClr val="0B2F51"/>
                </a:solidFill>
                <a:effectLst/>
              </a:rPr>
              <a:t>Las </a:t>
            </a:r>
            <a:r>
              <a:rPr lang="es-ES" b="1" i="1" dirty="0">
                <a:solidFill>
                  <a:srgbClr val="0B2F51"/>
                </a:solidFill>
                <a:effectLst/>
              </a:rPr>
              <a:t>monosomías </a:t>
            </a:r>
            <a:r>
              <a:rPr lang="es-ES" b="1" dirty="0">
                <a:solidFill>
                  <a:srgbClr val="0B2F51"/>
                </a:solidFill>
                <a:effectLst/>
              </a:rPr>
              <a:t>(2n-1) </a:t>
            </a:r>
            <a:r>
              <a:rPr lang="es-ES" dirty="0">
                <a:solidFill>
                  <a:srgbClr val="0B2F51"/>
                </a:solidFill>
                <a:effectLst/>
              </a:rPr>
              <a:t>son generalmente letales. En la especie humana, la única viable es la monosomía para el cromosoma X. </a:t>
            </a:r>
          </a:p>
          <a:p>
            <a:pPr eaLnBrk="1" hangingPunct="1">
              <a:defRPr/>
            </a:pPr>
            <a:r>
              <a:rPr lang="es-ES" i="1" dirty="0">
                <a:solidFill>
                  <a:srgbClr val="0B2F51"/>
                </a:solidFill>
              </a:rPr>
              <a:t>S</a:t>
            </a:r>
            <a:r>
              <a:rPr lang="es-ES" i="1" dirty="0">
                <a:solidFill>
                  <a:srgbClr val="0B2F51"/>
                </a:solidFill>
                <a:effectLst/>
              </a:rPr>
              <a:t>índrome de Turner: </a:t>
            </a:r>
            <a:r>
              <a:rPr lang="es-ES" dirty="0">
                <a:solidFill>
                  <a:srgbClr val="0B2F51"/>
                </a:solidFill>
                <a:effectLst/>
              </a:rPr>
              <a:t>tienen ciertos rasgos fenotípicos característicos (talla baja, cuello corto, gónadas rudimentarias, ausencia de menstruación) y son estériles. </a:t>
            </a:r>
            <a:endParaRPr lang="es-ES" dirty="0">
              <a:solidFill>
                <a:srgbClr val="0B2F51"/>
              </a:solidFill>
            </a:endParaRPr>
          </a:p>
        </p:txBody>
      </p:sp>
      <p:pic>
        <p:nvPicPr>
          <p:cNvPr id="21507" name="Picture 4" descr="turne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40320" y="1326142"/>
            <a:ext cx="4274673" cy="207443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7" descr="turne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308080" y="3616598"/>
            <a:ext cx="6610924" cy="3062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995503" y="301615"/>
            <a:ext cx="3602268" cy="769441"/>
          </a:xfrm>
          <a:prstGeom prst="rect">
            <a:avLst/>
          </a:prstGeom>
        </p:spPr>
        <p:txBody>
          <a:bodyPr wrap="none">
            <a:spAutoFit/>
          </a:bodyPr>
          <a:lstStyle/>
          <a:p>
            <a:r>
              <a:rPr lang="en-US" sz="4400" dirty="0" err="1">
                <a:solidFill>
                  <a:srgbClr val="3CB0B0"/>
                </a:solidFill>
                <a:latin typeface="Montserrat" panose="00000500000000000000" pitchFamily="50" charset="0"/>
              </a:rPr>
              <a:t>Aneuploidía</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3478554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4294967295"/>
          </p:nvPr>
        </p:nvSpPr>
        <p:spPr>
          <a:xfrm>
            <a:off x="625389" y="1282533"/>
            <a:ext cx="11396662" cy="5033963"/>
          </a:xfrm>
        </p:spPr>
        <p:txBody>
          <a:bodyPr>
            <a:normAutofit/>
          </a:bodyPr>
          <a:lstStyle/>
          <a:p>
            <a:pPr marL="0" indent="0" eaLnBrk="1" hangingPunct="1">
              <a:buNone/>
              <a:defRPr/>
            </a:pPr>
            <a:r>
              <a:rPr lang="es-CO" dirty="0">
                <a:solidFill>
                  <a:srgbClr val="0B2F51"/>
                </a:solidFill>
              </a:rPr>
              <a:t>Las trisomías autosómicas:</a:t>
            </a:r>
          </a:p>
          <a:p>
            <a:pPr marL="544068" lvl="1" indent="-342900">
              <a:defRPr/>
            </a:pPr>
            <a:r>
              <a:rPr lang="es-CO" b="1" dirty="0">
                <a:solidFill>
                  <a:srgbClr val="0B2F51"/>
                </a:solidFill>
              </a:rPr>
              <a:t>La trisomía para el cromosoma 21 (</a:t>
            </a:r>
            <a:r>
              <a:rPr lang="es-CO" b="1" i="1" dirty="0">
                <a:solidFill>
                  <a:srgbClr val="0B2F51"/>
                </a:solidFill>
              </a:rPr>
              <a:t>síndrome de Down)</a:t>
            </a:r>
            <a:r>
              <a:rPr lang="es-CO" b="1" dirty="0">
                <a:solidFill>
                  <a:srgbClr val="0B2F51"/>
                </a:solidFill>
              </a:rPr>
              <a:t>: </a:t>
            </a:r>
            <a:r>
              <a:rPr lang="es-CO" dirty="0">
                <a:solidFill>
                  <a:srgbClr val="0B2F51"/>
                </a:solidFill>
              </a:rPr>
              <a:t>(47,XY,+21 </a:t>
            </a:r>
            <a:r>
              <a:rPr lang="es-CO" dirty="0" err="1">
                <a:solidFill>
                  <a:srgbClr val="0B2F51"/>
                </a:solidFill>
              </a:rPr>
              <a:t>or</a:t>
            </a:r>
            <a:r>
              <a:rPr lang="es-CO" dirty="0">
                <a:solidFill>
                  <a:srgbClr val="0B2F51"/>
                </a:solidFill>
              </a:rPr>
              <a:t> 47,XX,+21 ).</a:t>
            </a:r>
          </a:p>
          <a:p>
            <a:pPr marL="544068" lvl="1" indent="-342900">
              <a:defRPr/>
            </a:pPr>
            <a:r>
              <a:rPr lang="es-CO" b="1" dirty="0">
                <a:solidFill>
                  <a:srgbClr val="0B2F51"/>
                </a:solidFill>
              </a:rPr>
              <a:t>Características</a:t>
            </a:r>
            <a:r>
              <a:rPr lang="es-CO" dirty="0">
                <a:solidFill>
                  <a:srgbClr val="0B2F51"/>
                </a:solidFill>
              </a:rPr>
              <a:t>: menor coeficiente intelectual, hipotonía, inclinación palpebral mongoloide, protrusión de la lengua, pliegue único en la palma de la mano, dedos cortos y ausencia de la falange media del dedo meñique, cataratas y estrabismo y, a veces, cardiopatías. </a:t>
            </a:r>
            <a:endParaRPr lang="en-US" dirty="0">
              <a:solidFill>
                <a:srgbClr val="0B2F51"/>
              </a:solidFill>
            </a:endParaRPr>
          </a:p>
        </p:txBody>
      </p:sp>
      <p:pic>
        <p:nvPicPr>
          <p:cNvPr id="22531" name="Picture 8" descr="down-syndrome-cariotipo-y-foto-zo-utexas-edu">
            <a:hlinkClick r:id="rId3"/>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277526" y="3324604"/>
            <a:ext cx="6489382" cy="340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Rectángulo">
            <a:extLst>
              <a:ext uri="{FF2B5EF4-FFF2-40B4-BE49-F238E27FC236}">
                <a16:creationId xmlns:a16="http://schemas.microsoft.com/office/drawing/2014/main" id="{3DA88F4C-451A-4930-8B01-9D492BA65237}"/>
              </a:ext>
            </a:extLst>
          </p:cNvPr>
          <p:cNvSpPr/>
          <p:nvPr/>
        </p:nvSpPr>
        <p:spPr>
          <a:xfrm>
            <a:off x="975183" y="311775"/>
            <a:ext cx="3602268" cy="769441"/>
          </a:xfrm>
          <a:prstGeom prst="rect">
            <a:avLst/>
          </a:prstGeom>
        </p:spPr>
        <p:txBody>
          <a:bodyPr wrap="none">
            <a:spAutoFit/>
          </a:bodyPr>
          <a:lstStyle/>
          <a:p>
            <a:r>
              <a:rPr lang="en-US" sz="4400" dirty="0" err="1">
                <a:solidFill>
                  <a:srgbClr val="3CB0B0"/>
                </a:solidFill>
                <a:latin typeface="Montserrat" panose="00000500000000000000" pitchFamily="50" charset="0"/>
              </a:rPr>
              <a:t>Aneuploidía</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349164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4294967295"/>
          </p:nvPr>
        </p:nvSpPr>
        <p:spPr>
          <a:xfrm>
            <a:off x="754019" y="1452350"/>
            <a:ext cx="11062062" cy="5033963"/>
          </a:xfrm>
        </p:spPr>
        <p:txBody>
          <a:bodyPr>
            <a:normAutofit/>
          </a:bodyPr>
          <a:lstStyle/>
          <a:p>
            <a:pPr eaLnBrk="1" hangingPunct="1">
              <a:defRPr/>
            </a:pPr>
            <a:r>
              <a:rPr lang="en-US" dirty="0">
                <a:solidFill>
                  <a:srgbClr val="0B2F51"/>
                </a:solidFill>
              </a:rPr>
              <a:t>Las </a:t>
            </a:r>
            <a:r>
              <a:rPr lang="en-US" dirty="0" err="1">
                <a:solidFill>
                  <a:srgbClr val="0B2F51"/>
                </a:solidFill>
              </a:rPr>
              <a:t>trisomías</a:t>
            </a:r>
            <a:r>
              <a:rPr lang="en-US" dirty="0">
                <a:solidFill>
                  <a:srgbClr val="0B2F51"/>
                </a:solidFill>
              </a:rPr>
              <a:t> </a:t>
            </a:r>
            <a:r>
              <a:rPr lang="en-US" dirty="0" err="1">
                <a:solidFill>
                  <a:srgbClr val="0B2F51"/>
                </a:solidFill>
              </a:rPr>
              <a:t>autosómicas</a:t>
            </a:r>
            <a:r>
              <a:rPr lang="en-US" dirty="0">
                <a:solidFill>
                  <a:srgbClr val="0B2F51"/>
                </a:solidFill>
              </a:rPr>
              <a:t>:</a:t>
            </a:r>
          </a:p>
          <a:p>
            <a:pPr marL="201168" lvl="1" indent="0">
              <a:buNone/>
              <a:defRPr/>
            </a:pPr>
            <a:r>
              <a:rPr lang="en-US" b="1" dirty="0">
                <a:solidFill>
                  <a:srgbClr val="0B2F51"/>
                </a:solidFill>
              </a:rPr>
              <a:t>La </a:t>
            </a:r>
            <a:r>
              <a:rPr lang="en-US" b="1" dirty="0" err="1">
                <a:solidFill>
                  <a:srgbClr val="0B2F51"/>
                </a:solidFill>
              </a:rPr>
              <a:t>trisomía</a:t>
            </a:r>
            <a:r>
              <a:rPr lang="en-US" b="1" dirty="0">
                <a:solidFill>
                  <a:srgbClr val="0B2F51"/>
                </a:solidFill>
              </a:rPr>
              <a:t> para el </a:t>
            </a:r>
            <a:r>
              <a:rPr lang="en-US" b="1" dirty="0" err="1">
                <a:solidFill>
                  <a:srgbClr val="0B2F51"/>
                </a:solidFill>
              </a:rPr>
              <a:t>cromosoma</a:t>
            </a:r>
            <a:r>
              <a:rPr lang="en-US" b="1" dirty="0">
                <a:solidFill>
                  <a:srgbClr val="0B2F51"/>
                </a:solidFill>
              </a:rPr>
              <a:t> 18 (</a:t>
            </a:r>
            <a:r>
              <a:rPr lang="en-US" b="1" i="1" dirty="0" err="1">
                <a:solidFill>
                  <a:srgbClr val="0B2F51"/>
                </a:solidFill>
              </a:rPr>
              <a:t>síndrome</a:t>
            </a:r>
            <a:r>
              <a:rPr lang="en-US" b="1" i="1" dirty="0">
                <a:solidFill>
                  <a:srgbClr val="0B2F51"/>
                </a:solidFill>
              </a:rPr>
              <a:t> de Edwards)</a:t>
            </a:r>
            <a:r>
              <a:rPr lang="en-US" dirty="0">
                <a:solidFill>
                  <a:srgbClr val="0B2F51"/>
                </a:solidFill>
              </a:rPr>
              <a:t> (47,XY,+18 o 47,XX,+18).</a:t>
            </a:r>
          </a:p>
          <a:p>
            <a:pPr marL="201168" lvl="1" indent="0">
              <a:buNone/>
              <a:defRPr/>
            </a:pPr>
            <a:r>
              <a:rPr lang="en-US" dirty="0" err="1">
                <a:solidFill>
                  <a:srgbClr val="0B2F51"/>
                </a:solidFill>
              </a:rPr>
              <a:t>Características</a:t>
            </a:r>
            <a:r>
              <a:rPr lang="en-US" dirty="0">
                <a:solidFill>
                  <a:srgbClr val="0B2F51"/>
                </a:solidFill>
              </a:rPr>
              <a:t>: </a:t>
            </a:r>
            <a:r>
              <a:rPr lang="en-US" dirty="0" err="1">
                <a:solidFill>
                  <a:srgbClr val="0B2F51"/>
                </a:solidFill>
              </a:rPr>
              <a:t>defectos</a:t>
            </a:r>
            <a:r>
              <a:rPr lang="en-US" dirty="0">
                <a:solidFill>
                  <a:srgbClr val="0B2F51"/>
                </a:solidFill>
              </a:rPr>
              <a:t> del </a:t>
            </a:r>
            <a:r>
              <a:rPr lang="en-US" dirty="0" err="1">
                <a:solidFill>
                  <a:srgbClr val="0B2F51"/>
                </a:solidFill>
              </a:rPr>
              <a:t>corazón</a:t>
            </a:r>
            <a:r>
              <a:rPr lang="en-US" dirty="0">
                <a:solidFill>
                  <a:srgbClr val="0B2F51"/>
                </a:solidFill>
              </a:rPr>
              <a:t>, </a:t>
            </a:r>
            <a:r>
              <a:rPr lang="en-US" dirty="0" err="1">
                <a:solidFill>
                  <a:srgbClr val="0B2F51"/>
                </a:solidFill>
              </a:rPr>
              <a:t>problemas</a:t>
            </a:r>
            <a:r>
              <a:rPr lang="en-US" dirty="0">
                <a:solidFill>
                  <a:srgbClr val="0B2F51"/>
                </a:solidFill>
              </a:rPr>
              <a:t> </a:t>
            </a:r>
            <a:r>
              <a:rPr lang="en-US" dirty="0" err="1">
                <a:solidFill>
                  <a:srgbClr val="0B2F51"/>
                </a:solidFill>
              </a:rPr>
              <a:t>renales</a:t>
            </a:r>
            <a:r>
              <a:rPr lang="en-US" dirty="0">
                <a:solidFill>
                  <a:srgbClr val="0B2F51"/>
                </a:solidFill>
              </a:rPr>
              <a:t>, </a:t>
            </a:r>
            <a:r>
              <a:rPr lang="es-CO" dirty="0">
                <a:solidFill>
                  <a:srgbClr val="0B2F51"/>
                </a:solidFill>
              </a:rPr>
              <a:t>retraso en el desarrollo mental y motor, desarrollo  incorrecto del reflejo de succión y deglución.</a:t>
            </a:r>
            <a:endParaRPr lang="en-US" dirty="0">
              <a:solidFill>
                <a:srgbClr val="0B2F51"/>
              </a:solidFill>
            </a:endParaRPr>
          </a:p>
        </p:txBody>
      </p:sp>
      <p:pic>
        <p:nvPicPr>
          <p:cNvPr id="3" name="Imagen 2" descr="Imagen que contiene texto&#10;&#10;Descripción generada con confianza muy alta">
            <a:extLst>
              <a:ext uri="{FF2B5EF4-FFF2-40B4-BE49-F238E27FC236}">
                <a16:creationId xmlns:a16="http://schemas.microsoft.com/office/drawing/2014/main" id="{01999547-D61E-4DF7-B6F3-9060F1AC1FE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69654" y="3286030"/>
            <a:ext cx="5204770" cy="2992849"/>
          </a:xfrm>
          <a:prstGeom prst="rect">
            <a:avLst/>
          </a:prstGeom>
        </p:spPr>
      </p:pic>
      <p:pic>
        <p:nvPicPr>
          <p:cNvPr id="5" name="Imagen 4" descr="Imagen que contiene captura de pantalla, texto&#10;&#10;Descripción generada con confianza muy alta">
            <a:extLst>
              <a:ext uri="{FF2B5EF4-FFF2-40B4-BE49-F238E27FC236}">
                <a16:creationId xmlns:a16="http://schemas.microsoft.com/office/drawing/2014/main" id="{CCACE23A-348F-4E4F-8003-B8BC0B6E850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634950" y="3429000"/>
            <a:ext cx="2410581" cy="2788919"/>
          </a:xfrm>
          <a:prstGeom prst="rect">
            <a:avLst/>
          </a:prstGeom>
        </p:spPr>
      </p:pic>
      <p:sp>
        <p:nvSpPr>
          <p:cNvPr id="8" name="1 Rectángulo">
            <a:extLst>
              <a:ext uri="{FF2B5EF4-FFF2-40B4-BE49-F238E27FC236}">
                <a16:creationId xmlns:a16="http://schemas.microsoft.com/office/drawing/2014/main" id="{9BAF4567-AD9C-41A8-AA6D-0FDB52211BEC}"/>
              </a:ext>
            </a:extLst>
          </p:cNvPr>
          <p:cNvSpPr/>
          <p:nvPr/>
        </p:nvSpPr>
        <p:spPr>
          <a:xfrm>
            <a:off x="944703" y="443855"/>
            <a:ext cx="3602268" cy="769441"/>
          </a:xfrm>
          <a:prstGeom prst="rect">
            <a:avLst/>
          </a:prstGeom>
        </p:spPr>
        <p:txBody>
          <a:bodyPr wrap="none">
            <a:spAutoFit/>
          </a:bodyPr>
          <a:lstStyle/>
          <a:p>
            <a:r>
              <a:rPr lang="en-US" sz="4400" dirty="0" err="1">
                <a:solidFill>
                  <a:srgbClr val="3CB0B0"/>
                </a:solidFill>
                <a:latin typeface="Montserrat" panose="00000500000000000000" pitchFamily="50" charset="0"/>
              </a:rPr>
              <a:t>Aneuploidía</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393364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4294967295"/>
          </p:nvPr>
        </p:nvSpPr>
        <p:spPr>
          <a:xfrm>
            <a:off x="561703" y="1282534"/>
            <a:ext cx="10787063" cy="5033962"/>
          </a:xfrm>
        </p:spPr>
        <p:txBody>
          <a:bodyPr>
            <a:normAutofit/>
          </a:bodyPr>
          <a:lstStyle/>
          <a:p>
            <a:pPr eaLnBrk="1" hangingPunct="1">
              <a:defRPr/>
            </a:pPr>
            <a:r>
              <a:rPr lang="en-US" dirty="0">
                <a:solidFill>
                  <a:srgbClr val="0B2F51"/>
                </a:solidFill>
              </a:rPr>
              <a:t>Las </a:t>
            </a:r>
            <a:r>
              <a:rPr lang="en-US" dirty="0" err="1">
                <a:solidFill>
                  <a:srgbClr val="0B2F51"/>
                </a:solidFill>
              </a:rPr>
              <a:t>trisomías</a:t>
            </a:r>
            <a:r>
              <a:rPr lang="en-US" dirty="0">
                <a:solidFill>
                  <a:srgbClr val="0B2F51"/>
                </a:solidFill>
              </a:rPr>
              <a:t> </a:t>
            </a:r>
            <a:r>
              <a:rPr lang="en-US" dirty="0" err="1">
                <a:solidFill>
                  <a:srgbClr val="0B2F51"/>
                </a:solidFill>
              </a:rPr>
              <a:t>autosómicas</a:t>
            </a:r>
            <a:r>
              <a:rPr lang="en-US" dirty="0">
                <a:solidFill>
                  <a:srgbClr val="0B2F51"/>
                </a:solidFill>
              </a:rPr>
              <a:t>:</a:t>
            </a:r>
          </a:p>
          <a:p>
            <a:pPr lvl="1">
              <a:defRPr/>
            </a:pPr>
            <a:r>
              <a:rPr lang="en-US" b="1" dirty="0">
                <a:solidFill>
                  <a:srgbClr val="0B2F51"/>
                </a:solidFill>
              </a:rPr>
              <a:t>La </a:t>
            </a:r>
            <a:r>
              <a:rPr lang="en-US" b="1" dirty="0" err="1">
                <a:solidFill>
                  <a:srgbClr val="0B2F51"/>
                </a:solidFill>
              </a:rPr>
              <a:t>trisomía</a:t>
            </a:r>
            <a:r>
              <a:rPr lang="en-US" b="1" dirty="0">
                <a:solidFill>
                  <a:srgbClr val="0B2F51"/>
                </a:solidFill>
              </a:rPr>
              <a:t> para el </a:t>
            </a:r>
            <a:r>
              <a:rPr lang="en-US" b="1" dirty="0" err="1">
                <a:solidFill>
                  <a:srgbClr val="0B2F51"/>
                </a:solidFill>
              </a:rPr>
              <a:t>cromosoma</a:t>
            </a:r>
            <a:r>
              <a:rPr lang="en-US" b="1" dirty="0">
                <a:solidFill>
                  <a:srgbClr val="0B2F51"/>
                </a:solidFill>
              </a:rPr>
              <a:t> 13 (</a:t>
            </a:r>
            <a:r>
              <a:rPr lang="en-US" b="1" i="1" dirty="0" err="1">
                <a:solidFill>
                  <a:srgbClr val="0B2F51"/>
                </a:solidFill>
              </a:rPr>
              <a:t>síndrome</a:t>
            </a:r>
            <a:r>
              <a:rPr lang="en-US" b="1" i="1" dirty="0">
                <a:solidFill>
                  <a:srgbClr val="0B2F51"/>
                </a:solidFill>
              </a:rPr>
              <a:t> de Patau</a:t>
            </a:r>
            <a:r>
              <a:rPr lang="en-US" i="1" dirty="0">
                <a:solidFill>
                  <a:srgbClr val="0B2F51"/>
                </a:solidFill>
              </a:rPr>
              <a:t>)</a:t>
            </a:r>
            <a:r>
              <a:rPr lang="en-US" dirty="0">
                <a:solidFill>
                  <a:srgbClr val="0B2F51"/>
                </a:solidFill>
              </a:rPr>
              <a:t>. (47,XY,+13 o 47,XX,+13).</a:t>
            </a:r>
          </a:p>
          <a:p>
            <a:pPr lvl="1">
              <a:defRPr/>
            </a:pPr>
            <a:r>
              <a:rPr lang="en-US" dirty="0" err="1">
                <a:solidFill>
                  <a:srgbClr val="0B2F51"/>
                </a:solidFill>
              </a:rPr>
              <a:t>Características</a:t>
            </a:r>
            <a:r>
              <a:rPr lang="en-US" dirty="0">
                <a:solidFill>
                  <a:srgbClr val="0B2F51"/>
                </a:solidFill>
              </a:rPr>
              <a:t>: </a:t>
            </a:r>
            <a:r>
              <a:rPr lang="en-US" dirty="0" err="1">
                <a:solidFill>
                  <a:srgbClr val="0B2F51"/>
                </a:solidFill>
              </a:rPr>
              <a:t>microcefalia</a:t>
            </a:r>
            <a:r>
              <a:rPr lang="en-US" dirty="0">
                <a:solidFill>
                  <a:srgbClr val="0B2F51"/>
                </a:solidFill>
              </a:rPr>
              <a:t>, </a:t>
            </a:r>
            <a:r>
              <a:rPr lang="en-US" dirty="0" err="1">
                <a:solidFill>
                  <a:srgbClr val="0B2F51"/>
                </a:solidFill>
              </a:rPr>
              <a:t>polidactilia</a:t>
            </a:r>
            <a:r>
              <a:rPr lang="en-US" dirty="0">
                <a:solidFill>
                  <a:srgbClr val="0B2F51"/>
                </a:solidFill>
              </a:rPr>
              <a:t>, </a:t>
            </a:r>
            <a:r>
              <a:rPr lang="en-US" dirty="0" err="1">
                <a:solidFill>
                  <a:srgbClr val="0B2F51"/>
                </a:solidFill>
              </a:rPr>
              <a:t>labio</a:t>
            </a:r>
            <a:r>
              <a:rPr lang="en-US" dirty="0">
                <a:solidFill>
                  <a:srgbClr val="0B2F51"/>
                </a:solidFill>
              </a:rPr>
              <a:t> </a:t>
            </a:r>
            <a:r>
              <a:rPr lang="en-US" dirty="0" err="1">
                <a:solidFill>
                  <a:srgbClr val="0B2F51"/>
                </a:solidFill>
              </a:rPr>
              <a:t>leporino</a:t>
            </a:r>
            <a:r>
              <a:rPr lang="en-US" dirty="0">
                <a:solidFill>
                  <a:srgbClr val="0B2F51"/>
                </a:solidFill>
              </a:rPr>
              <a:t> y paladar </a:t>
            </a:r>
            <a:r>
              <a:rPr lang="en-US" dirty="0" err="1">
                <a:solidFill>
                  <a:srgbClr val="0B2F51"/>
                </a:solidFill>
              </a:rPr>
              <a:t>hendido</a:t>
            </a:r>
            <a:r>
              <a:rPr lang="en-US" dirty="0">
                <a:solidFill>
                  <a:srgbClr val="0B2F51"/>
                </a:solidFill>
              </a:rPr>
              <a:t>, </a:t>
            </a:r>
            <a:r>
              <a:rPr lang="en-US" dirty="0" err="1">
                <a:solidFill>
                  <a:srgbClr val="0B2F51"/>
                </a:solidFill>
              </a:rPr>
              <a:t>retraso</a:t>
            </a:r>
            <a:r>
              <a:rPr lang="en-US" dirty="0">
                <a:solidFill>
                  <a:srgbClr val="0B2F51"/>
                </a:solidFill>
              </a:rPr>
              <a:t> mental, </a:t>
            </a:r>
            <a:r>
              <a:rPr lang="en-US" dirty="0" err="1">
                <a:solidFill>
                  <a:srgbClr val="0B2F51"/>
                </a:solidFill>
              </a:rPr>
              <a:t>defectos</a:t>
            </a:r>
            <a:r>
              <a:rPr lang="en-US" dirty="0">
                <a:solidFill>
                  <a:srgbClr val="0B2F51"/>
                </a:solidFill>
              </a:rPr>
              <a:t> </a:t>
            </a:r>
            <a:r>
              <a:rPr lang="en-US" dirty="0" err="1">
                <a:solidFill>
                  <a:srgbClr val="0B2F51"/>
                </a:solidFill>
              </a:rPr>
              <a:t>renales</a:t>
            </a:r>
            <a:r>
              <a:rPr lang="en-US" dirty="0">
                <a:solidFill>
                  <a:srgbClr val="0B2F51"/>
                </a:solidFill>
              </a:rPr>
              <a:t> y </a:t>
            </a:r>
            <a:r>
              <a:rPr lang="es-CO" dirty="0">
                <a:solidFill>
                  <a:srgbClr val="0B2F51"/>
                </a:solidFill>
              </a:rPr>
              <a:t>cardíacos</a:t>
            </a:r>
            <a:r>
              <a:rPr lang="en-US" dirty="0">
                <a:solidFill>
                  <a:srgbClr val="0B2F51"/>
                </a:solidFill>
              </a:rPr>
              <a:t>, </a:t>
            </a:r>
            <a:r>
              <a:rPr lang="en-US" dirty="0" err="1">
                <a:solidFill>
                  <a:srgbClr val="0B2F51"/>
                </a:solidFill>
              </a:rPr>
              <a:t>hipotonía</a:t>
            </a:r>
            <a:r>
              <a:rPr lang="en-US" dirty="0">
                <a:solidFill>
                  <a:srgbClr val="0B2F51"/>
                </a:solidFill>
              </a:rPr>
              <a:t> muscular</a:t>
            </a:r>
          </a:p>
        </p:txBody>
      </p:sp>
      <p:pic>
        <p:nvPicPr>
          <p:cNvPr id="4" name="Imagen 3" descr="Imagen que contiene mapa, texto&#10;&#10;Descripción generada con confianza muy alta">
            <a:extLst>
              <a:ext uri="{FF2B5EF4-FFF2-40B4-BE49-F238E27FC236}">
                <a16:creationId xmlns:a16="http://schemas.microsoft.com/office/drawing/2014/main" id="{6ED5167E-6BA4-481A-B2F1-05DFB4EB73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2865" y="3429000"/>
            <a:ext cx="4568152" cy="2936966"/>
          </a:xfrm>
          <a:prstGeom prst="rect">
            <a:avLst/>
          </a:prstGeom>
        </p:spPr>
      </p:pic>
      <p:pic>
        <p:nvPicPr>
          <p:cNvPr id="6" name="Imagen 5">
            <a:extLst>
              <a:ext uri="{FF2B5EF4-FFF2-40B4-BE49-F238E27FC236}">
                <a16:creationId xmlns:a16="http://schemas.microsoft.com/office/drawing/2014/main" id="{2813235E-1E0A-43B5-A1AE-7B121910D87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358711" y="3429000"/>
            <a:ext cx="2664969" cy="2936966"/>
          </a:xfrm>
          <a:prstGeom prst="rect">
            <a:avLst/>
          </a:prstGeom>
        </p:spPr>
      </p:pic>
      <p:sp>
        <p:nvSpPr>
          <p:cNvPr id="10" name="1 Rectángulo">
            <a:extLst>
              <a:ext uri="{FF2B5EF4-FFF2-40B4-BE49-F238E27FC236}">
                <a16:creationId xmlns:a16="http://schemas.microsoft.com/office/drawing/2014/main" id="{122402E6-06E8-464E-8BAC-A017296E2F0F}"/>
              </a:ext>
            </a:extLst>
          </p:cNvPr>
          <p:cNvSpPr/>
          <p:nvPr/>
        </p:nvSpPr>
        <p:spPr>
          <a:xfrm>
            <a:off x="995503" y="352415"/>
            <a:ext cx="3602268" cy="769441"/>
          </a:xfrm>
          <a:prstGeom prst="rect">
            <a:avLst/>
          </a:prstGeom>
        </p:spPr>
        <p:txBody>
          <a:bodyPr wrap="none">
            <a:spAutoFit/>
          </a:bodyPr>
          <a:lstStyle/>
          <a:p>
            <a:r>
              <a:rPr lang="en-US" sz="4400" dirty="0" err="1">
                <a:solidFill>
                  <a:srgbClr val="3CB0B0"/>
                </a:solidFill>
                <a:latin typeface="Montserrat" panose="00000500000000000000" pitchFamily="50" charset="0"/>
              </a:rPr>
              <a:t>Aneuploidía</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3077782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5546937" y="1765298"/>
            <a:ext cx="6116637" cy="4500562"/>
          </a:xfrm>
        </p:spPr>
        <p:txBody>
          <a:bodyPr>
            <a:noAutofit/>
          </a:bodyPr>
          <a:lstStyle/>
          <a:p>
            <a:pPr eaLnBrk="1" hangingPunct="1">
              <a:defRPr/>
            </a:pPr>
            <a:r>
              <a:rPr lang="en-US" sz="2000" dirty="0">
                <a:solidFill>
                  <a:srgbClr val="0B2F51"/>
                </a:solidFill>
                <a:effectLst/>
              </a:rPr>
              <a:t>El </a:t>
            </a:r>
            <a:r>
              <a:rPr lang="en-US" sz="2000" b="1" i="1" dirty="0" err="1">
                <a:solidFill>
                  <a:srgbClr val="0B2F51"/>
                </a:solidFill>
                <a:effectLst/>
              </a:rPr>
              <a:t>síndrome</a:t>
            </a:r>
            <a:r>
              <a:rPr lang="en-US" sz="2000" b="1" i="1" dirty="0">
                <a:solidFill>
                  <a:srgbClr val="0B2F51"/>
                </a:solidFill>
                <a:effectLst/>
              </a:rPr>
              <a:t> triple X</a:t>
            </a:r>
            <a:r>
              <a:rPr lang="en-US" sz="2000" b="1" i="1" dirty="0">
                <a:solidFill>
                  <a:srgbClr val="0B2F51"/>
                </a:solidFill>
              </a:rPr>
              <a:t> </a:t>
            </a:r>
            <a:r>
              <a:rPr lang="en-US" sz="2000" dirty="0" err="1">
                <a:solidFill>
                  <a:srgbClr val="0B2F51"/>
                </a:solidFill>
              </a:rPr>
              <a:t>ocurre</a:t>
            </a:r>
            <a:r>
              <a:rPr lang="en-US" sz="2000" dirty="0">
                <a:solidFill>
                  <a:srgbClr val="0B2F51"/>
                </a:solidFill>
              </a:rPr>
              <a:t> en 1 de </a:t>
            </a:r>
            <a:r>
              <a:rPr lang="en-US" sz="2000" dirty="0" err="1">
                <a:solidFill>
                  <a:srgbClr val="0B2F51"/>
                </a:solidFill>
              </a:rPr>
              <a:t>cada</a:t>
            </a:r>
            <a:r>
              <a:rPr lang="en-US" sz="2000" dirty="0">
                <a:solidFill>
                  <a:srgbClr val="0B2F51"/>
                </a:solidFill>
              </a:rPr>
              <a:t> 1.000 </a:t>
            </a:r>
            <a:r>
              <a:rPr lang="en-US" sz="2000" dirty="0" err="1">
                <a:solidFill>
                  <a:srgbClr val="0B2F51"/>
                </a:solidFill>
              </a:rPr>
              <a:t>mujeres</a:t>
            </a:r>
            <a:r>
              <a:rPr lang="en-US" sz="2000" dirty="0">
                <a:solidFill>
                  <a:srgbClr val="0B2F51"/>
                </a:solidFill>
              </a:rPr>
              <a:t> </a:t>
            </a:r>
            <a:r>
              <a:rPr lang="en-US" sz="2000" dirty="0" err="1">
                <a:solidFill>
                  <a:srgbClr val="0B2F51"/>
                </a:solidFill>
              </a:rPr>
              <a:t>vivas</a:t>
            </a:r>
            <a:r>
              <a:rPr lang="en-US" sz="2000" dirty="0">
                <a:solidFill>
                  <a:srgbClr val="0B2F51"/>
                </a:solidFill>
              </a:rPr>
              <a:t> y </a:t>
            </a:r>
            <a:r>
              <a:rPr lang="en-US" sz="2000" dirty="0" err="1">
                <a:solidFill>
                  <a:srgbClr val="0B2F51"/>
                </a:solidFill>
              </a:rPr>
              <a:t>estas</a:t>
            </a:r>
            <a:r>
              <a:rPr lang="en-US" sz="2000" dirty="0">
                <a:solidFill>
                  <a:srgbClr val="0B2F51"/>
                </a:solidFill>
              </a:rPr>
              <a:t> </a:t>
            </a:r>
            <a:r>
              <a:rPr lang="en-US" sz="2000" dirty="0" err="1">
                <a:solidFill>
                  <a:srgbClr val="0B2F51"/>
                </a:solidFill>
              </a:rPr>
              <a:t>mujeres</a:t>
            </a:r>
            <a:r>
              <a:rPr lang="en-US" sz="2000" dirty="0">
                <a:solidFill>
                  <a:srgbClr val="0B2F51"/>
                </a:solidFill>
              </a:rPr>
              <a:t> son </a:t>
            </a:r>
            <a:r>
              <a:rPr lang="en-US" sz="2000" dirty="0" err="1">
                <a:solidFill>
                  <a:srgbClr val="0B2F51"/>
                </a:solidFill>
              </a:rPr>
              <a:t>fenotípicamente</a:t>
            </a:r>
            <a:r>
              <a:rPr lang="en-US" sz="2000" dirty="0">
                <a:solidFill>
                  <a:srgbClr val="0B2F51"/>
                </a:solidFill>
              </a:rPr>
              <a:t> </a:t>
            </a:r>
            <a:r>
              <a:rPr lang="en-US" sz="2000" dirty="0" err="1">
                <a:solidFill>
                  <a:srgbClr val="0B2F51"/>
                </a:solidFill>
              </a:rPr>
              <a:t>normales</a:t>
            </a:r>
            <a:r>
              <a:rPr lang="en-US" sz="2000" dirty="0">
                <a:solidFill>
                  <a:srgbClr val="0B2F51"/>
                </a:solidFill>
              </a:rPr>
              <a:t>. La </a:t>
            </a:r>
            <a:r>
              <a:rPr lang="en-US" sz="2000" dirty="0" err="1">
                <a:solidFill>
                  <a:srgbClr val="0B2F51"/>
                </a:solidFill>
              </a:rPr>
              <a:t>nomenclatura</a:t>
            </a:r>
            <a:r>
              <a:rPr lang="en-US" sz="2000" dirty="0">
                <a:solidFill>
                  <a:srgbClr val="0B2F51"/>
                </a:solidFill>
              </a:rPr>
              <a:t> para </a:t>
            </a:r>
            <a:r>
              <a:rPr lang="en-US" sz="2000" dirty="0" err="1">
                <a:solidFill>
                  <a:srgbClr val="0B2F51"/>
                </a:solidFill>
              </a:rPr>
              <a:t>designar</a:t>
            </a:r>
            <a:r>
              <a:rPr lang="en-US" sz="2000" dirty="0">
                <a:solidFill>
                  <a:srgbClr val="0B2F51"/>
                </a:solidFill>
              </a:rPr>
              <a:t> el </a:t>
            </a:r>
            <a:r>
              <a:rPr lang="en-US" sz="2000" dirty="0" err="1">
                <a:solidFill>
                  <a:srgbClr val="0B2F51"/>
                </a:solidFill>
              </a:rPr>
              <a:t>complemento</a:t>
            </a:r>
            <a:r>
              <a:rPr lang="en-US" sz="2000" dirty="0">
                <a:solidFill>
                  <a:srgbClr val="0B2F51"/>
                </a:solidFill>
              </a:rPr>
              <a:t> </a:t>
            </a:r>
            <a:r>
              <a:rPr lang="en-US" sz="2000" dirty="0" err="1">
                <a:solidFill>
                  <a:srgbClr val="0B2F51"/>
                </a:solidFill>
              </a:rPr>
              <a:t>cromosómico</a:t>
            </a:r>
            <a:r>
              <a:rPr lang="en-US" sz="2000" dirty="0">
                <a:solidFill>
                  <a:srgbClr val="0B2F51"/>
                </a:solidFill>
              </a:rPr>
              <a:t> es 47,XXX. </a:t>
            </a:r>
          </a:p>
          <a:p>
            <a:pPr eaLnBrk="1" hangingPunct="1">
              <a:defRPr/>
            </a:pPr>
            <a:r>
              <a:rPr lang="en-US" sz="2000" dirty="0">
                <a:solidFill>
                  <a:srgbClr val="0B2F51"/>
                </a:solidFill>
              </a:rPr>
              <a:t>El </a:t>
            </a:r>
            <a:r>
              <a:rPr lang="en-US" sz="2000" b="1" i="1" dirty="0" err="1">
                <a:solidFill>
                  <a:srgbClr val="0B2F51"/>
                </a:solidFill>
                <a:effectLst/>
              </a:rPr>
              <a:t>síndrome</a:t>
            </a:r>
            <a:r>
              <a:rPr lang="en-US" sz="2000" b="1" i="1" dirty="0">
                <a:solidFill>
                  <a:srgbClr val="0B2F51"/>
                </a:solidFill>
                <a:effectLst/>
              </a:rPr>
              <a:t> de Klinefelter</a:t>
            </a:r>
            <a:r>
              <a:rPr lang="en-US" sz="2000" dirty="0">
                <a:solidFill>
                  <a:srgbClr val="0B2F51"/>
                </a:solidFill>
              </a:rPr>
              <a:t>: </a:t>
            </a:r>
            <a:r>
              <a:rPr lang="en-US" sz="2000" dirty="0" err="1">
                <a:solidFill>
                  <a:srgbClr val="0B2F51"/>
                </a:solidFill>
              </a:rPr>
              <a:t>talla</a:t>
            </a:r>
            <a:r>
              <a:rPr lang="en-US" sz="2000" dirty="0">
                <a:solidFill>
                  <a:srgbClr val="0B2F51"/>
                </a:solidFill>
              </a:rPr>
              <a:t> </a:t>
            </a:r>
            <a:r>
              <a:rPr lang="en-US" sz="2000" dirty="0" err="1">
                <a:solidFill>
                  <a:srgbClr val="0B2F51"/>
                </a:solidFill>
              </a:rPr>
              <a:t>alta</a:t>
            </a:r>
            <a:r>
              <a:rPr lang="en-US" sz="2000" dirty="0">
                <a:solidFill>
                  <a:srgbClr val="0B2F51"/>
                </a:solidFill>
              </a:rPr>
              <a:t>, </a:t>
            </a:r>
            <a:r>
              <a:rPr lang="en-US" sz="2000" dirty="0" err="1">
                <a:solidFill>
                  <a:srgbClr val="0B2F51"/>
                </a:solidFill>
              </a:rPr>
              <a:t>brazos</a:t>
            </a:r>
            <a:r>
              <a:rPr lang="en-US" sz="2000" dirty="0">
                <a:solidFill>
                  <a:srgbClr val="0B2F51"/>
                </a:solidFill>
              </a:rPr>
              <a:t> y </a:t>
            </a:r>
            <a:r>
              <a:rPr lang="en-US" sz="2000" dirty="0" err="1">
                <a:solidFill>
                  <a:srgbClr val="0B2F51"/>
                </a:solidFill>
              </a:rPr>
              <a:t>piernas</a:t>
            </a:r>
            <a:r>
              <a:rPr lang="en-US" sz="2000" dirty="0">
                <a:solidFill>
                  <a:srgbClr val="0B2F51"/>
                </a:solidFill>
              </a:rPr>
              <a:t> </a:t>
            </a:r>
            <a:r>
              <a:rPr lang="en-US" sz="2000" dirty="0" err="1">
                <a:solidFill>
                  <a:srgbClr val="0B2F51"/>
                </a:solidFill>
              </a:rPr>
              <a:t>muy</a:t>
            </a:r>
            <a:r>
              <a:rPr lang="en-US" sz="2000" dirty="0">
                <a:solidFill>
                  <a:srgbClr val="0B2F51"/>
                </a:solidFill>
              </a:rPr>
              <a:t> </a:t>
            </a:r>
            <a:r>
              <a:rPr lang="en-US" sz="2000" dirty="0" err="1">
                <a:solidFill>
                  <a:srgbClr val="0B2F51"/>
                </a:solidFill>
              </a:rPr>
              <a:t>largas</a:t>
            </a:r>
            <a:r>
              <a:rPr lang="en-US" sz="2000" dirty="0">
                <a:solidFill>
                  <a:srgbClr val="0B2F51"/>
                </a:solidFill>
              </a:rPr>
              <a:t>, </a:t>
            </a:r>
            <a:r>
              <a:rPr lang="en-US" sz="2000" dirty="0" err="1">
                <a:solidFill>
                  <a:srgbClr val="0B2F51"/>
                </a:solidFill>
              </a:rPr>
              <a:t>valores</a:t>
            </a:r>
            <a:r>
              <a:rPr lang="en-US" sz="2000" dirty="0">
                <a:solidFill>
                  <a:srgbClr val="0B2F51"/>
                </a:solidFill>
              </a:rPr>
              <a:t> de </a:t>
            </a:r>
            <a:r>
              <a:rPr lang="en-US" sz="2000" dirty="0" err="1">
                <a:solidFill>
                  <a:srgbClr val="0B2F51"/>
                </a:solidFill>
              </a:rPr>
              <a:t>testosterona</a:t>
            </a:r>
            <a:r>
              <a:rPr lang="en-US" sz="2000" dirty="0">
                <a:solidFill>
                  <a:srgbClr val="0B2F51"/>
                </a:solidFill>
              </a:rPr>
              <a:t> </a:t>
            </a:r>
            <a:r>
              <a:rPr lang="en-US" sz="2000" dirty="0" err="1">
                <a:solidFill>
                  <a:srgbClr val="0B2F51"/>
                </a:solidFill>
              </a:rPr>
              <a:t>bajos</a:t>
            </a:r>
            <a:r>
              <a:rPr lang="en-US" sz="2000" dirty="0">
                <a:solidFill>
                  <a:srgbClr val="0B2F51"/>
                </a:solidFill>
              </a:rPr>
              <a:t>, </a:t>
            </a:r>
            <a:r>
              <a:rPr lang="en-US" sz="2000" dirty="0" err="1">
                <a:solidFill>
                  <a:srgbClr val="0B2F51"/>
                </a:solidFill>
              </a:rPr>
              <a:t>escaso</a:t>
            </a:r>
            <a:r>
              <a:rPr lang="en-US" sz="2000" dirty="0">
                <a:solidFill>
                  <a:srgbClr val="0B2F51"/>
                </a:solidFill>
              </a:rPr>
              <a:t> </a:t>
            </a:r>
            <a:r>
              <a:rPr lang="en-US" sz="2000" dirty="0" err="1">
                <a:solidFill>
                  <a:srgbClr val="0B2F51"/>
                </a:solidFill>
              </a:rPr>
              <a:t>vello</a:t>
            </a:r>
            <a:r>
              <a:rPr lang="en-US" sz="2000" dirty="0">
                <a:solidFill>
                  <a:srgbClr val="0B2F51"/>
                </a:solidFill>
              </a:rPr>
              <a:t>, </a:t>
            </a:r>
            <a:r>
              <a:rPr lang="en-US" sz="2000" dirty="0" err="1">
                <a:solidFill>
                  <a:srgbClr val="0B2F51"/>
                </a:solidFill>
              </a:rPr>
              <a:t>caderas</a:t>
            </a:r>
            <a:r>
              <a:rPr lang="en-US" sz="2000" dirty="0">
                <a:solidFill>
                  <a:srgbClr val="0B2F51"/>
                </a:solidFill>
              </a:rPr>
              <a:t> </a:t>
            </a:r>
            <a:r>
              <a:rPr lang="en-US" sz="2000" dirty="0" err="1">
                <a:solidFill>
                  <a:srgbClr val="0B2F51"/>
                </a:solidFill>
              </a:rPr>
              <a:t>anchas</a:t>
            </a:r>
            <a:r>
              <a:rPr lang="en-US" sz="2000" dirty="0">
                <a:solidFill>
                  <a:srgbClr val="0B2F51"/>
                </a:solidFill>
              </a:rPr>
              <a:t> y </a:t>
            </a:r>
            <a:r>
              <a:rPr lang="en-US" sz="2000" dirty="0" err="1">
                <a:solidFill>
                  <a:srgbClr val="0B2F51"/>
                </a:solidFill>
              </a:rPr>
              <a:t>distribución</a:t>
            </a:r>
            <a:r>
              <a:rPr lang="en-US" sz="2000" dirty="0">
                <a:solidFill>
                  <a:srgbClr val="0B2F51"/>
                </a:solidFill>
              </a:rPr>
              <a:t> de la </a:t>
            </a:r>
            <a:r>
              <a:rPr lang="en-US" sz="2000" dirty="0" err="1">
                <a:solidFill>
                  <a:srgbClr val="0B2F51"/>
                </a:solidFill>
              </a:rPr>
              <a:t>grasa</a:t>
            </a:r>
            <a:r>
              <a:rPr lang="en-US" sz="2000" dirty="0">
                <a:solidFill>
                  <a:srgbClr val="0B2F51"/>
                </a:solidFill>
              </a:rPr>
              <a:t> corporal </a:t>
            </a:r>
            <a:r>
              <a:rPr lang="en-US" sz="2000" dirty="0" err="1">
                <a:solidFill>
                  <a:srgbClr val="0B2F51"/>
                </a:solidFill>
              </a:rPr>
              <a:t>parecida</a:t>
            </a:r>
            <a:r>
              <a:rPr lang="en-US" sz="2000" dirty="0">
                <a:solidFill>
                  <a:srgbClr val="0B2F51"/>
                </a:solidFill>
              </a:rPr>
              <a:t> a la de las </a:t>
            </a:r>
            <a:r>
              <a:rPr lang="en-US" sz="2000" dirty="0" err="1">
                <a:solidFill>
                  <a:srgbClr val="0B2F51"/>
                </a:solidFill>
              </a:rPr>
              <a:t>mujeres</a:t>
            </a:r>
            <a:r>
              <a:rPr lang="en-US" sz="2000" dirty="0">
                <a:solidFill>
                  <a:srgbClr val="0B2F51"/>
                </a:solidFill>
              </a:rPr>
              <a:t>. </a:t>
            </a:r>
            <a:r>
              <a:rPr lang="en-US" sz="2000" dirty="0" err="1">
                <a:solidFill>
                  <a:srgbClr val="0B2F51"/>
                </a:solidFill>
              </a:rPr>
              <a:t>Estos</a:t>
            </a:r>
            <a:r>
              <a:rPr lang="en-US" sz="2000" dirty="0">
                <a:solidFill>
                  <a:srgbClr val="0B2F51"/>
                </a:solidFill>
              </a:rPr>
              <a:t> </a:t>
            </a:r>
            <a:r>
              <a:rPr lang="en-US" sz="2000" dirty="0" err="1">
                <a:solidFill>
                  <a:srgbClr val="0B2F51"/>
                </a:solidFill>
              </a:rPr>
              <a:t>individuos</a:t>
            </a:r>
            <a:r>
              <a:rPr lang="en-US" sz="2000" dirty="0">
                <a:solidFill>
                  <a:srgbClr val="0B2F51"/>
                </a:solidFill>
              </a:rPr>
              <a:t> son </a:t>
            </a:r>
            <a:r>
              <a:rPr lang="en-US" sz="2000" dirty="0" err="1">
                <a:solidFill>
                  <a:srgbClr val="0B2F51"/>
                </a:solidFill>
              </a:rPr>
              <a:t>estériles</a:t>
            </a:r>
            <a:r>
              <a:rPr lang="en-US" sz="2000" dirty="0">
                <a:solidFill>
                  <a:srgbClr val="0B2F51"/>
                </a:solidFill>
              </a:rPr>
              <a:t> y </a:t>
            </a:r>
            <a:r>
              <a:rPr lang="en-US" sz="2000" dirty="0" err="1">
                <a:solidFill>
                  <a:srgbClr val="0B2F51"/>
                </a:solidFill>
              </a:rPr>
              <a:t>su</a:t>
            </a:r>
            <a:r>
              <a:rPr lang="en-US" sz="2000" dirty="0">
                <a:solidFill>
                  <a:srgbClr val="0B2F51"/>
                </a:solidFill>
              </a:rPr>
              <a:t> </a:t>
            </a:r>
            <a:r>
              <a:rPr lang="en-US" sz="2000" dirty="0" err="1">
                <a:solidFill>
                  <a:srgbClr val="0B2F51"/>
                </a:solidFill>
              </a:rPr>
              <a:t>complemento</a:t>
            </a:r>
            <a:r>
              <a:rPr lang="en-US" sz="2000" dirty="0">
                <a:solidFill>
                  <a:srgbClr val="0B2F51"/>
                </a:solidFill>
              </a:rPr>
              <a:t> </a:t>
            </a:r>
            <a:r>
              <a:rPr lang="en-US" sz="2000" dirty="0" err="1">
                <a:solidFill>
                  <a:srgbClr val="0B2F51"/>
                </a:solidFill>
              </a:rPr>
              <a:t>cromosómico</a:t>
            </a:r>
            <a:r>
              <a:rPr lang="en-US" sz="2000" dirty="0">
                <a:solidFill>
                  <a:srgbClr val="0B2F51"/>
                </a:solidFill>
              </a:rPr>
              <a:t> </a:t>
            </a:r>
            <a:r>
              <a:rPr lang="en-US" sz="2000" dirty="0" err="1">
                <a:solidFill>
                  <a:srgbClr val="0B2F51"/>
                </a:solidFill>
              </a:rPr>
              <a:t>es</a:t>
            </a:r>
            <a:r>
              <a:rPr lang="en-US" sz="2000" dirty="0">
                <a:solidFill>
                  <a:srgbClr val="0B2F51"/>
                </a:solidFill>
              </a:rPr>
              <a:t> 47,XXy. </a:t>
            </a:r>
          </a:p>
          <a:p>
            <a:pPr eaLnBrk="1" hangingPunct="1">
              <a:defRPr/>
            </a:pPr>
            <a:r>
              <a:rPr lang="en-US" sz="2000" dirty="0" err="1">
                <a:solidFill>
                  <a:srgbClr val="0B2F51"/>
                </a:solidFill>
              </a:rPr>
              <a:t>Otra</a:t>
            </a:r>
            <a:r>
              <a:rPr lang="en-US" sz="2000" dirty="0">
                <a:solidFill>
                  <a:srgbClr val="0B2F51"/>
                </a:solidFill>
              </a:rPr>
              <a:t> </a:t>
            </a:r>
            <a:r>
              <a:rPr lang="en-US" sz="2000" dirty="0" err="1">
                <a:solidFill>
                  <a:srgbClr val="0B2F51"/>
                </a:solidFill>
              </a:rPr>
              <a:t>combinación</a:t>
            </a:r>
            <a:r>
              <a:rPr lang="en-US" sz="2000" dirty="0">
                <a:solidFill>
                  <a:srgbClr val="0B2F51"/>
                </a:solidFill>
              </a:rPr>
              <a:t>, </a:t>
            </a:r>
            <a:r>
              <a:rPr lang="en-US" sz="2000" b="1" dirty="0">
                <a:solidFill>
                  <a:srgbClr val="0B2F51"/>
                </a:solidFill>
              </a:rPr>
              <a:t>el </a:t>
            </a:r>
            <a:r>
              <a:rPr lang="en-US" sz="2000" b="1" i="1" dirty="0" err="1">
                <a:solidFill>
                  <a:srgbClr val="0B2F51"/>
                </a:solidFill>
                <a:effectLst/>
              </a:rPr>
              <a:t>síndrome</a:t>
            </a:r>
            <a:r>
              <a:rPr lang="en-US" sz="2000" b="1" i="1" dirty="0">
                <a:solidFill>
                  <a:srgbClr val="0B2F51"/>
                </a:solidFill>
                <a:effectLst/>
              </a:rPr>
              <a:t> XYY</a:t>
            </a:r>
            <a:r>
              <a:rPr lang="en-US" sz="2000" dirty="0">
                <a:solidFill>
                  <a:srgbClr val="0B2F51"/>
                </a:solidFill>
              </a:rPr>
              <a:t>, </a:t>
            </a:r>
            <a:r>
              <a:rPr lang="en-US" sz="2000" dirty="0" err="1">
                <a:solidFill>
                  <a:srgbClr val="0B2F51"/>
                </a:solidFill>
              </a:rPr>
              <a:t>también</a:t>
            </a:r>
            <a:r>
              <a:rPr lang="en-US" sz="2000" dirty="0">
                <a:solidFill>
                  <a:srgbClr val="0B2F51"/>
                </a:solidFill>
              </a:rPr>
              <a:t> </a:t>
            </a:r>
            <a:r>
              <a:rPr lang="en-US" sz="2000" dirty="0" err="1">
                <a:solidFill>
                  <a:srgbClr val="0B2F51"/>
                </a:solidFill>
              </a:rPr>
              <a:t>ocurre</a:t>
            </a:r>
            <a:r>
              <a:rPr lang="en-US" sz="2000" dirty="0">
                <a:solidFill>
                  <a:srgbClr val="0B2F51"/>
                </a:solidFill>
              </a:rPr>
              <a:t> en 1 de </a:t>
            </a:r>
            <a:r>
              <a:rPr lang="en-US" sz="2000" dirty="0" err="1">
                <a:solidFill>
                  <a:srgbClr val="0B2F51"/>
                </a:solidFill>
              </a:rPr>
              <a:t>cada</a:t>
            </a:r>
            <a:r>
              <a:rPr lang="en-US" sz="2000" dirty="0">
                <a:solidFill>
                  <a:srgbClr val="0B2F51"/>
                </a:solidFill>
              </a:rPr>
              <a:t> 1.000 </a:t>
            </a:r>
            <a:r>
              <a:rPr lang="en-US" sz="2000" dirty="0" err="1">
                <a:solidFill>
                  <a:srgbClr val="0B2F51"/>
                </a:solidFill>
              </a:rPr>
              <a:t>varones</a:t>
            </a:r>
            <a:r>
              <a:rPr lang="en-US" sz="2000" dirty="0">
                <a:solidFill>
                  <a:srgbClr val="0B2F51"/>
                </a:solidFill>
              </a:rPr>
              <a:t> </a:t>
            </a:r>
            <a:r>
              <a:rPr lang="en-US" sz="2000" dirty="0" err="1">
                <a:solidFill>
                  <a:srgbClr val="0B2F51"/>
                </a:solidFill>
              </a:rPr>
              <a:t>pero</a:t>
            </a:r>
            <a:r>
              <a:rPr lang="en-US" sz="2000" dirty="0">
                <a:solidFill>
                  <a:srgbClr val="0B2F51"/>
                </a:solidFill>
              </a:rPr>
              <a:t> da </a:t>
            </a:r>
            <a:r>
              <a:rPr lang="en-US" sz="2000" dirty="0" err="1">
                <a:solidFill>
                  <a:srgbClr val="0B2F51"/>
                </a:solidFill>
              </a:rPr>
              <a:t>lugar</a:t>
            </a:r>
            <a:r>
              <a:rPr lang="en-US" sz="2000" dirty="0">
                <a:solidFill>
                  <a:srgbClr val="0B2F51"/>
                </a:solidFill>
              </a:rPr>
              <a:t> a </a:t>
            </a:r>
            <a:r>
              <a:rPr lang="en-US" sz="2000" dirty="0" err="1">
                <a:solidFill>
                  <a:srgbClr val="0B2F51"/>
                </a:solidFill>
              </a:rPr>
              <a:t>individuos</a:t>
            </a:r>
            <a:r>
              <a:rPr lang="en-US" sz="2000" dirty="0">
                <a:solidFill>
                  <a:srgbClr val="0B2F51"/>
                </a:solidFill>
              </a:rPr>
              <a:t> </a:t>
            </a:r>
            <a:r>
              <a:rPr lang="en-US" sz="2000" dirty="0" err="1">
                <a:solidFill>
                  <a:srgbClr val="0B2F51"/>
                </a:solidFill>
              </a:rPr>
              <a:t>fértiles</a:t>
            </a:r>
            <a:r>
              <a:rPr lang="en-US" sz="2000" dirty="0">
                <a:solidFill>
                  <a:srgbClr val="0B2F51"/>
                </a:solidFill>
              </a:rPr>
              <a:t>. </a:t>
            </a:r>
          </a:p>
        </p:txBody>
      </p:sp>
      <p:pic>
        <p:nvPicPr>
          <p:cNvPr id="23555" name="Picture 5" descr="klin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05244" y="1122718"/>
            <a:ext cx="4229100" cy="263067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id="{5118790C-66BA-4C48-8CD2-9CE79A6FCDD0}"/>
              </a:ext>
            </a:extLst>
          </p:cNvPr>
          <p:cNvSpPr/>
          <p:nvPr/>
        </p:nvSpPr>
        <p:spPr>
          <a:xfrm>
            <a:off x="5522669" y="1022579"/>
            <a:ext cx="5716630" cy="446276"/>
          </a:xfrm>
          <a:prstGeom prst="rect">
            <a:avLst/>
          </a:prstGeom>
        </p:spPr>
        <p:txBody>
          <a:bodyPr wrap="none">
            <a:spAutoFit/>
          </a:bodyPr>
          <a:lstStyle/>
          <a:p>
            <a:r>
              <a:rPr lang="en-US" sz="2300" b="1" dirty="0">
                <a:solidFill>
                  <a:srgbClr val="0B2F51"/>
                </a:solidFill>
                <a:latin typeface="Montserrat" panose="00000500000000000000" pitchFamily="50" charset="0"/>
              </a:rPr>
              <a:t>Las </a:t>
            </a:r>
            <a:r>
              <a:rPr lang="en-US" sz="2300" b="1" dirty="0" err="1">
                <a:solidFill>
                  <a:srgbClr val="0B2F51"/>
                </a:solidFill>
                <a:latin typeface="Montserrat" panose="00000500000000000000" pitchFamily="50" charset="0"/>
              </a:rPr>
              <a:t>trisomías</a:t>
            </a:r>
            <a:r>
              <a:rPr lang="en-US" sz="2300" b="1" dirty="0">
                <a:solidFill>
                  <a:srgbClr val="0B2F51"/>
                </a:solidFill>
                <a:latin typeface="Montserrat" panose="00000500000000000000" pitchFamily="50" charset="0"/>
              </a:rPr>
              <a:t> </a:t>
            </a:r>
            <a:r>
              <a:rPr lang="en-US" sz="2300" b="1" dirty="0" err="1">
                <a:solidFill>
                  <a:srgbClr val="0B2F51"/>
                </a:solidFill>
                <a:latin typeface="Montserrat" panose="00000500000000000000" pitchFamily="50" charset="0"/>
              </a:rPr>
              <a:t>cromosomas</a:t>
            </a:r>
            <a:r>
              <a:rPr lang="en-US" sz="2300" b="1" dirty="0">
                <a:solidFill>
                  <a:srgbClr val="0B2F51"/>
                </a:solidFill>
                <a:latin typeface="Montserrat" panose="00000500000000000000" pitchFamily="50" charset="0"/>
              </a:rPr>
              <a:t> </a:t>
            </a:r>
            <a:r>
              <a:rPr lang="en-US" sz="2300" b="1" dirty="0" err="1">
                <a:solidFill>
                  <a:srgbClr val="0B2F51"/>
                </a:solidFill>
                <a:latin typeface="Montserrat" panose="00000500000000000000" pitchFamily="50" charset="0"/>
              </a:rPr>
              <a:t>sexuales</a:t>
            </a:r>
            <a:endParaRPr lang="es-CO" sz="2300" b="1" dirty="0">
              <a:solidFill>
                <a:srgbClr val="0B2F51"/>
              </a:solidFill>
              <a:latin typeface="Montserrat" panose="00000500000000000000" pitchFamily="50" charset="0"/>
            </a:endParaRPr>
          </a:p>
        </p:txBody>
      </p:sp>
      <p:sp>
        <p:nvSpPr>
          <p:cNvPr id="9" name="1 Rectángulo">
            <a:extLst>
              <a:ext uri="{FF2B5EF4-FFF2-40B4-BE49-F238E27FC236}">
                <a16:creationId xmlns:a16="http://schemas.microsoft.com/office/drawing/2014/main" id="{20499B7F-7D5F-4AB4-8E81-0E22C7592AF4}"/>
              </a:ext>
            </a:extLst>
          </p:cNvPr>
          <p:cNvSpPr/>
          <p:nvPr/>
        </p:nvSpPr>
        <p:spPr>
          <a:xfrm>
            <a:off x="995503" y="67935"/>
            <a:ext cx="3602268" cy="769441"/>
          </a:xfrm>
          <a:prstGeom prst="rect">
            <a:avLst/>
          </a:prstGeom>
        </p:spPr>
        <p:txBody>
          <a:bodyPr wrap="none">
            <a:spAutoFit/>
          </a:bodyPr>
          <a:lstStyle/>
          <a:p>
            <a:r>
              <a:rPr lang="en-US" sz="4400" dirty="0" err="1">
                <a:solidFill>
                  <a:srgbClr val="3CB0B0"/>
                </a:solidFill>
                <a:latin typeface="Montserrat" panose="00000500000000000000" pitchFamily="50" charset="0"/>
              </a:rPr>
              <a:t>Aneuploidía</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388596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920931" y="317"/>
            <a:ext cx="9356725" cy="1112838"/>
          </a:xfrm>
        </p:spPr>
        <p:txBody>
          <a:bodyPr>
            <a:normAutofit/>
          </a:bodyPr>
          <a:lstStyle/>
          <a:p>
            <a:pPr eaLnBrk="1" hangingPunct="1">
              <a:defRPr/>
            </a:pPr>
            <a:r>
              <a:rPr lang="es-GT" b="0" dirty="0">
                <a:solidFill>
                  <a:srgbClr val="3CB0B0"/>
                </a:solidFill>
              </a:rPr>
              <a:t>Causas de las aneuploidías:</a:t>
            </a:r>
          </a:p>
        </p:txBody>
      </p:sp>
      <p:sp>
        <p:nvSpPr>
          <p:cNvPr id="56323" name="Rectangle 3"/>
          <p:cNvSpPr>
            <a:spLocks noGrp="1" noChangeArrowheads="1"/>
          </p:cNvSpPr>
          <p:nvPr>
            <p:ph idx="4294967295"/>
          </p:nvPr>
        </p:nvSpPr>
        <p:spPr>
          <a:xfrm>
            <a:off x="511629" y="1227338"/>
            <a:ext cx="6096000" cy="2266406"/>
          </a:xfrm>
        </p:spPr>
        <p:txBody>
          <a:bodyPr>
            <a:normAutofit/>
          </a:bodyPr>
          <a:lstStyle/>
          <a:p>
            <a:pPr marL="0" indent="0" eaLnBrk="1" hangingPunct="1">
              <a:buNone/>
              <a:defRPr/>
            </a:pPr>
            <a:r>
              <a:rPr lang="es-GT" dirty="0">
                <a:solidFill>
                  <a:srgbClr val="0B2F51"/>
                </a:solidFill>
              </a:rPr>
              <a:t>Ausencia de disyunción de cromosomas homólogos. </a:t>
            </a:r>
          </a:p>
          <a:p>
            <a:pPr>
              <a:defRPr/>
            </a:pPr>
            <a:r>
              <a:rPr lang="es-ES" dirty="0">
                <a:solidFill>
                  <a:srgbClr val="0B2F51"/>
                </a:solidFill>
              </a:rPr>
              <a:t>La no disyunción es más probable que ocurra durante la ovogénesis que durante espermatogénesis.</a:t>
            </a:r>
          </a:p>
          <a:p>
            <a:pPr marL="0" indent="0">
              <a:buNone/>
              <a:defRPr/>
            </a:pPr>
            <a:r>
              <a:rPr lang="es-ES" dirty="0">
                <a:solidFill>
                  <a:srgbClr val="0B2F51"/>
                </a:solidFill>
              </a:rPr>
              <a:t>• La ausencia de disyunción es más probable con el aumento de la edad materna.</a:t>
            </a:r>
            <a:r>
              <a:rPr lang="es-GT" dirty="0">
                <a:solidFill>
                  <a:srgbClr val="0B2F51"/>
                </a:solidFill>
              </a:rPr>
              <a:t> </a:t>
            </a:r>
          </a:p>
        </p:txBody>
      </p:sp>
      <p:pic>
        <p:nvPicPr>
          <p:cNvPr id="2" name="Imagen 1">
            <a:extLst>
              <a:ext uri="{FF2B5EF4-FFF2-40B4-BE49-F238E27FC236}">
                <a16:creationId xmlns:a16="http://schemas.microsoft.com/office/drawing/2014/main" id="{F822340D-4CC2-41C3-924F-802CD27798D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729549" y="836191"/>
            <a:ext cx="5268684" cy="5926648"/>
          </a:xfrm>
          <a:prstGeom prst="rect">
            <a:avLst/>
          </a:prstGeom>
        </p:spPr>
      </p:pic>
    </p:spTree>
    <p:extLst>
      <p:ext uri="{BB962C8B-B14F-4D97-AF65-F5344CB8AC3E}">
        <p14:creationId xmlns:p14="http://schemas.microsoft.com/office/powerpoint/2010/main" val="61764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878476" y="0"/>
            <a:ext cx="9357360" cy="862149"/>
          </a:xfrm>
        </p:spPr>
        <p:txBody>
          <a:bodyPr>
            <a:normAutofit/>
          </a:bodyPr>
          <a:lstStyle/>
          <a:p>
            <a:pPr eaLnBrk="1" hangingPunct="1">
              <a:defRPr/>
            </a:pPr>
            <a:r>
              <a:rPr lang="es-GT" sz="4000" b="0" dirty="0">
                <a:solidFill>
                  <a:srgbClr val="3CB0B0"/>
                </a:solidFill>
              </a:rPr>
              <a:t>Causas de las aneuploidías:</a:t>
            </a:r>
          </a:p>
        </p:txBody>
      </p:sp>
      <p:pic>
        <p:nvPicPr>
          <p:cNvPr id="5" name="Marcador de contenido 4">
            <a:extLst>
              <a:ext uri="{FF2B5EF4-FFF2-40B4-BE49-F238E27FC236}">
                <a16:creationId xmlns:a16="http://schemas.microsoft.com/office/drawing/2014/main" id="{68CDAE06-BAA7-40D9-BE8E-31ECE690581C}"/>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3929598" y="830818"/>
            <a:ext cx="4434840" cy="3662585"/>
          </a:xfrm>
          <a:prstGeom prst="rect">
            <a:avLst/>
          </a:prstGeom>
          <a:ln>
            <a:solidFill>
              <a:schemeClr val="accent2"/>
            </a:solidFill>
          </a:ln>
        </p:spPr>
      </p:pic>
      <p:pic>
        <p:nvPicPr>
          <p:cNvPr id="6" name="Imagen 5">
            <a:extLst>
              <a:ext uri="{FF2B5EF4-FFF2-40B4-BE49-F238E27FC236}">
                <a16:creationId xmlns:a16="http://schemas.microsoft.com/office/drawing/2014/main" id="{0590C81B-0455-4017-8F40-8DBD79EBAEF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439052" y="3080342"/>
            <a:ext cx="3752948" cy="3662585"/>
          </a:xfrm>
          <a:prstGeom prst="rect">
            <a:avLst/>
          </a:prstGeom>
          <a:ln>
            <a:solidFill>
              <a:schemeClr val="accent1"/>
            </a:solidFill>
          </a:ln>
        </p:spPr>
      </p:pic>
      <p:sp>
        <p:nvSpPr>
          <p:cNvPr id="7" name="CuadroTexto 6">
            <a:extLst>
              <a:ext uri="{FF2B5EF4-FFF2-40B4-BE49-F238E27FC236}">
                <a16:creationId xmlns:a16="http://schemas.microsoft.com/office/drawing/2014/main" id="{2D694C63-E5DF-4FC0-AD36-69121065974A}"/>
              </a:ext>
            </a:extLst>
          </p:cNvPr>
          <p:cNvSpPr txBox="1"/>
          <p:nvPr/>
        </p:nvSpPr>
        <p:spPr>
          <a:xfrm>
            <a:off x="4669654" y="3996862"/>
            <a:ext cx="3688081" cy="369332"/>
          </a:xfrm>
          <a:prstGeom prst="rect">
            <a:avLst/>
          </a:prstGeom>
          <a:noFill/>
        </p:spPr>
        <p:txBody>
          <a:bodyPr wrap="square" rtlCol="0">
            <a:spAutoFit/>
          </a:bodyPr>
          <a:lstStyle/>
          <a:p>
            <a:r>
              <a:rPr lang="es-CO" b="1" dirty="0">
                <a:solidFill>
                  <a:srgbClr val="0B2F51"/>
                </a:solidFill>
                <a:latin typeface="Montserrat" panose="00000500000000000000" pitchFamily="50" charset="0"/>
              </a:rPr>
              <a:t>Trisomía 2n+1</a:t>
            </a:r>
          </a:p>
        </p:txBody>
      </p:sp>
      <p:sp>
        <p:nvSpPr>
          <p:cNvPr id="10" name="CuadroTexto 9">
            <a:extLst>
              <a:ext uri="{FF2B5EF4-FFF2-40B4-BE49-F238E27FC236}">
                <a16:creationId xmlns:a16="http://schemas.microsoft.com/office/drawing/2014/main" id="{261C4299-5103-478B-AB95-7C07FE28E8DC}"/>
              </a:ext>
            </a:extLst>
          </p:cNvPr>
          <p:cNvSpPr txBox="1"/>
          <p:nvPr/>
        </p:nvSpPr>
        <p:spPr>
          <a:xfrm>
            <a:off x="8278585" y="6342264"/>
            <a:ext cx="3688081" cy="369332"/>
          </a:xfrm>
          <a:prstGeom prst="rect">
            <a:avLst/>
          </a:prstGeom>
          <a:noFill/>
        </p:spPr>
        <p:txBody>
          <a:bodyPr wrap="square" rtlCol="0">
            <a:spAutoFit/>
          </a:bodyPr>
          <a:lstStyle>
            <a:defPPr>
              <a:defRPr lang="es-CO"/>
            </a:defPPr>
            <a:lvl1pPr>
              <a:defRPr b="1">
                <a:solidFill>
                  <a:srgbClr val="0B2F51"/>
                </a:solidFill>
                <a:latin typeface="Montserrat" panose="00000500000000000000" pitchFamily="50" charset="0"/>
              </a:defRPr>
            </a:lvl1pPr>
          </a:lstStyle>
          <a:p>
            <a:r>
              <a:rPr lang="es-CO" dirty="0"/>
              <a:t>Monosomía 2n-1</a:t>
            </a:r>
          </a:p>
        </p:txBody>
      </p:sp>
    </p:spTree>
    <p:extLst>
      <p:ext uri="{BB962C8B-B14F-4D97-AF65-F5344CB8AC3E}">
        <p14:creationId xmlns:p14="http://schemas.microsoft.com/office/powerpoint/2010/main" val="234619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DDEF4D09-5F94-4135-BBD1-AD1B1C1E31D3}"/>
              </a:ext>
            </a:extLst>
          </p:cNvPr>
          <p:cNvSpPr>
            <a:spLocks noGrp="1" noChangeArrowheads="1"/>
          </p:cNvSpPr>
          <p:nvPr>
            <p:ph idx="4294967295"/>
          </p:nvPr>
        </p:nvSpPr>
        <p:spPr>
          <a:xfrm>
            <a:off x="5427027" y="1322486"/>
            <a:ext cx="5940237" cy="3581400"/>
          </a:xfrm>
        </p:spPr>
        <p:txBody>
          <a:bodyPr>
            <a:normAutofit/>
          </a:bodyPr>
          <a:lstStyle/>
          <a:p>
            <a:pPr algn="ctr" eaLnBrk="1" hangingPunct="1">
              <a:buFontTx/>
              <a:buNone/>
            </a:pPr>
            <a:r>
              <a:rPr lang="es-MX" altLang="es-CO" dirty="0">
                <a:solidFill>
                  <a:srgbClr val="0B2F51"/>
                </a:solidFill>
              </a:rPr>
              <a:t>Cromosomas deben ser copiados y segregar adecuadamente.</a:t>
            </a:r>
          </a:p>
          <a:p>
            <a:pPr eaLnBrk="1" hangingPunct="1">
              <a:buFontTx/>
              <a:buNone/>
            </a:pPr>
            <a:endParaRPr lang="es-MX" altLang="es-CO" dirty="0">
              <a:solidFill>
                <a:srgbClr val="0B2F51"/>
              </a:solidFill>
            </a:endParaRPr>
          </a:p>
          <a:p>
            <a:pPr eaLnBrk="1" hangingPunct="1">
              <a:buFontTx/>
              <a:buNone/>
            </a:pPr>
            <a:r>
              <a:rPr lang="es-MX" altLang="es-CO" dirty="0">
                <a:solidFill>
                  <a:srgbClr val="0B2F51"/>
                </a:solidFill>
              </a:rPr>
              <a:t>Numero de </a:t>
            </a:r>
            <a:r>
              <a:rPr lang="es-MX" altLang="es-CO" dirty="0" err="1">
                <a:solidFill>
                  <a:srgbClr val="0B2F51"/>
                </a:solidFill>
              </a:rPr>
              <a:t>chr</a:t>
            </a:r>
            <a:r>
              <a:rPr lang="es-MX" altLang="es-CO" dirty="0">
                <a:solidFill>
                  <a:srgbClr val="0B2F51"/>
                </a:solidFill>
              </a:rPr>
              <a:t>:  	n = 23	    2n = 46</a:t>
            </a:r>
          </a:p>
          <a:p>
            <a:pPr eaLnBrk="1" hangingPunct="1">
              <a:buFontTx/>
              <a:buNone/>
            </a:pPr>
            <a:r>
              <a:rPr lang="es-MX" altLang="es-CO" dirty="0">
                <a:solidFill>
                  <a:srgbClr val="0B2F51"/>
                </a:solidFill>
              </a:rPr>
              <a:t>Cantidad:		C   3.5pg (3.5*10</a:t>
            </a:r>
            <a:r>
              <a:rPr lang="es-MX" altLang="es-CO" baseline="30000" dirty="0">
                <a:solidFill>
                  <a:srgbClr val="0B2F51"/>
                </a:solidFill>
              </a:rPr>
              <a:t>-12</a:t>
            </a:r>
            <a:r>
              <a:rPr lang="es-MX" altLang="es-CO" dirty="0">
                <a:solidFill>
                  <a:srgbClr val="0B2F51"/>
                </a:solidFill>
              </a:rPr>
              <a:t>g)</a:t>
            </a:r>
          </a:p>
          <a:p>
            <a:pPr eaLnBrk="1" hangingPunct="1">
              <a:buFontTx/>
              <a:buNone/>
            </a:pPr>
            <a:endParaRPr lang="es-MX" altLang="es-CO" dirty="0">
              <a:solidFill>
                <a:srgbClr val="0B2F51"/>
              </a:solidFill>
            </a:endParaRPr>
          </a:p>
          <a:p>
            <a:pPr eaLnBrk="1" hangingPunct="1">
              <a:buFontTx/>
              <a:buNone/>
            </a:pPr>
            <a:r>
              <a:rPr lang="es-MX" altLang="es-CO" dirty="0">
                <a:solidFill>
                  <a:srgbClr val="0B2F51"/>
                </a:solidFill>
              </a:rPr>
              <a:t>Células germinales:	 	n</a:t>
            </a:r>
          </a:p>
          <a:p>
            <a:pPr eaLnBrk="1" hangingPunct="1">
              <a:buFontTx/>
              <a:buNone/>
            </a:pPr>
            <a:r>
              <a:rPr lang="es-MX" altLang="es-CO" dirty="0">
                <a:solidFill>
                  <a:srgbClr val="0B2F51"/>
                </a:solidFill>
              </a:rPr>
              <a:t>Células somáticas:</a:t>
            </a:r>
            <a:r>
              <a:rPr lang="es-MX" altLang="es-CO" sz="2300" dirty="0">
                <a:solidFill>
                  <a:srgbClr val="0B2F51"/>
                </a:solidFill>
              </a:rPr>
              <a:t>		2n</a:t>
            </a:r>
            <a:endParaRPr lang="es-ES" altLang="es-CO" sz="2300" dirty="0">
              <a:solidFill>
                <a:srgbClr val="0B2F51"/>
              </a:solidFill>
            </a:endParaRPr>
          </a:p>
        </p:txBody>
      </p:sp>
      <p:sp>
        <p:nvSpPr>
          <p:cNvPr id="4" name="Rectangle 4">
            <a:extLst>
              <a:ext uri="{FF2B5EF4-FFF2-40B4-BE49-F238E27FC236}">
                <a16:creationId xmlns:a16="http://schemas.microsoft.com/office/drawing/2014/main" id="{F4DA15BB-AED9-4DEB-9F3D-E6C9BA59F51A}"/>
              </a:ext>
            </a:extLst>
          </p:cNvPr>
          <p:cNvSpPr txBox="1">
            <a:spLocks noChangeArrowheads="1"/>
          </p:cNvSpPr>
          <p:nvPr/>
        </p:nvSpPr>
        <p:spPr bwMode="auto">
          <a:xfrm>
            <a:off x="657860" y="0"/>
            <a:ext cx="10114644" cy="1015663"/>
          </a:xfrm>
          <a:prstGeom prst="rect">
            <a:avLst/>
          </a:prstGeom>
          <a:noFill/>
          <a:ln w="9525">
            <a:noFill/>
            <a:miter lim="800000"/>
            <a:headEnd/>
            <a:tailEnd/>
          </a:ln>
        </p:spPr>
        <p:txBody>
          <a:bodyPr bIns="91440" anchor="ctr"/>
          <a:lstStyle/>
          <a:p>
            <a:pPr algn="ctr">
              <a:defRPr/>
            </a:pPr>
            <a:r>
              <a:rPr lang="es-CL" sz="4400" dirty="0">
                <a:solidFill>
                  <a:srgbClr val="3CB0B0"/>
                </a:solidFill>
                <a:latin typeface="Montserrat" panose="00000500000000000000" pitchFamily="50" charset="0"/>
                <a:ea typeface="+mj-ea"/>
                <a:cs typeface="+mj-cs"/>
              </a:rPr>
              <a:t>Estructura y función cromosómica</a:t>
            </a:r>
            <a:endParaRPr lang="es-ES" sz="4400" dirty="0">
              <a:solidFill>
                <a:srgbClr val="3CB0B0"/>
              </a:solidFill>
              <a:latin typeface="Montserrat" panose="00000500000000000000" pitchFamily="50" charset="0"/>
              <a:ea typeface="+mj-ea"/>
              <a:cs typeface="+mj-cs"/>
            </a:endParaRPr>
          </a:p>
        </p:txBody>
      </p:sp>
      <p:sp>
        <p:nvSpPr>
          <p:cNvPr id="11269" name="4 CuadroTexto">
            <a:extLst>
              <a:ext uri="{FF2B5EF4-FFF2-40B4-BE49-F238E27FC236}">
                <a16:creationId xmlns:a16="http://schemas.microsoft.com/office/drawing/2014/main" id="{F9460F03-4DC9-4FB0-A934-B043E390C61C}"/>
              </a:ext>
            </a:extLst>
          </p:cNvPr>
          <p:cNvSpPr txBox="1">
            <a:spLocks noChangeArrowheads="1"/>
          </p:cNvSpPr>
          <p:nvPr/>
        </p:nvSpPr>
        <p:spPr bwMode="auto">
          <a:xfrm>
            <a:off x="5012205" y="5132185"/>
            <a:ext cx="717979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altLang="es-CO" sz="2000" b="1" dirty="0">
                <a:solidFill>
                  <a:srgbClr val="0B2F51"/>
                </a:solidFill>
                <a:latin typeface="Montserrat" panose="00000500000000000000" pitchFamily="50" charset="0"/>
              </a:rPr>
              <a:t>La paradoja del valor C</a:t>
            </a:r>
            <a:r>
              <a:rPr lang="es-ES_tradnl" altLang="es-CO" sz="2000" dirty="0">
                <a:solidFill>
                  <a:srgbClr val="0B2F51"/>
                </a:solidFill>
                <a:latin typeface="Montserrat" panose="00000500000000000000" pitchFamily="50" charset="0"/>
              </a:rPr>
              <a:t> surge cuando se compara la cantidad de ADN o tamaño del genoma con las funciones  para las que lleva información.</a:t>
            </a:r>
            <a:endParaRPr lang="en-US" altLang="es-CO" sz="2000" dirty="0">
              <a:solidFill>
                <a:srgbClr val="0B2F51"/>
              </a:solidFill>
              <a:latin typeface="Montserrat" panose="00000500000000000000" pitchFamily="50" charset="0"/>
            </a:endParaRPr>
          </a:p>
        </p:txBody>
      </p:sp>
      <p:pic>
        <p:nvPicPr>
          <p:cNvPr id="6" name="Picture 9" descr="chromosome">
            <a:extLst>
              <a:ext uri="{FF2B5EF4-FFF2-40B4-BE49-F238E27FC236}">
                <a16:creationId xmlns:a16="http://schemas.microsoft.com/office/drawing/2014/main" id="{0B60165B-A290-4A39-AE82-BF46CD654E4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64371" y="1004150"/>
            <a:ext cx="2919950" cy="279536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0BCC2-92F1-4E66-8624-8AE48D87D3EB}"/>
              </a:ext>
            </a:extLst>
          </p:cNvPr>
          <p:cNvSpPr>
            <a:spLocks noGrp="1"/>
          </p:cNvSpPr>
          <p:nvPr>
            <p:ph type="title" idx="4294967295"/>
          </p:nvPr>
        </p:nvSpPr>
        <p:spPr>
          <a:xfrm>
            <a:off x="936171" y="0"/>
            <a:ext cx="10058400" cy="957943"/>
          </a:xfrm>
        </p:spPr>
        <p:txBody>
          <a:bodyPr>
            <a:normAutofit/>
          </a:bodyPr>
          <a:lstStyle/>
          <a:p>
            <a:r>
              <a:rPr lang="es-CO" b="0" dirty="0">
                <a:solidFill>
                  <a:srgbClr val="3CB0B0"/>
                </a:solidFill>
              </a:rPr>
              <a:t>Pregunta 1</a:t>
            </a:r>
          </a:p>
        </p:txBody>
      </p:sp>
      <p:sp>
        <p:nvSpPr>
          <p:cNvPr id="3" name="Marcador de contenido 2">
            <a:extLst>
              <a:ext uri="{FF2B5EF4-FFF2-40B4-BE49-F238E27FC236}">
                <a16:creationId xmlns:a16="http://schemas.microsoft.com/office/drawing/2014/main" id="{018ED488-B2C3-422E-B5C3-B5102606C1B7}"/>
              </a:ext>
            </a:extLst>
          </p:cNvPr>
          <p:cNvSpPr>
            <a:spLocks noGrp="1"/>
          </p:cNvSpPr>
          <p:nvPr>
            <p:ph idx="4294967295"/>
          </p:nvPr>
        </p:nvSpPr>
        <p:spPr>
          <a:xfrm>
            <a:off x="840377" y="1199726"/>
            <a:ext cx="10058400" cy="1844811"/>
          </a:xfrm>
        </p:spPr>
        <p:txBody>
          <a:bodyPr>
            <a:normAutofit/>
          </a:bodyPr>
          <a:lstStyle/>
          <a:p>
            <a:r>
              <a:rPr lang="es-ES" dirty="0">
                <a:solidFill>
                  <a:srgbClr val="0B2F51"/>
                </a:solidFill>
              </a:rPr>
              <a:t>Una mujer lleva a su hija de 16 años a un médico porque aún no había comenzado a menstruar. Aunque sus padres miden 1.75 metros, la paciente mide 1.5 metros y siempre ha estado debajo del percentil 50 en altura. El examen físico revela que no hay desarrollo de mamas. Ella no tiene problemas en la escuela y tiene inteligencia normal. ¿Cuál es la base subyacente más probable para su condición?</a:t>
            </a:r>
          </a:p>
        </p:txBody>
      </p:sp>
      <p:sp>
        <p:nvSpPr>
          <p:cNvPr id="5" name="CuadroTexto 4">
            <a:extLst>
              <a:ext uri="{FF2B5EF4-FFF2-40B4-BE49-F238E27FC236}">
                <a16:creationId xmlns:a16="http://schemas.microsoft.com/office/drawing/2014/main" id="{FE34F524-88C5-4656-A0A1-BDDBAA283616}"/>
              </a:ext>
            </a:extLst>
          </p:cNvPr>
          <p:cNvSpPr txBox="1"/>
          <p:nvPr/>
        </p:nvSpPr>
        <p:spPr>
          <a:xfrm>
            <a:off x="4955177" y="5139909"/>
            <a:ext cx="6853646" cy="1477328"/>
          </a:xfrm>
          <a:prstGeom prst="rect">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r>
              <a:rPr lang="es-ES" b="1" dirty="0">
                <a:solidFill>
                  <a:srgbClr val="0B2F51"/>
                </a:solidFill>
                <a:latin typeface="Montserrat" panose="00000500000000000000" pitchFamily="50" charset="0"/>
              </a:rPr>
              <a:t>Respuesta</a:t>
            </a:r>
            <a:r>
              <a:rPr lang="es-ES" dirty="0">
                <a:solidFill>
                  <a:srgbClr val="0B2F51"/>
                </a:solidFill>
                <a:latin typeface="Montserrat" panose="00000500000000000000" pitchFamily="50" charset="0"/>
              </a:rPr>
              <a:t>: un cariotipo 45, X.</a:t>
            </a:r>
          </a:p>
          <a:p>
            <a:endParaRPr lang="es-ES" dirty="0">
              <a:solidFill>
                <a:srgbClr val="0B2F51"/>
              </a:solidFill>
              <a:latin typeface="Montserrat" panose="00000500000000000000" pitchFamily="50" charset="0"/>
            </a:endParaRPr>
          </a:p>
          <a:p>
            <a:r>
              <a:rPr lang="es-ES" dirty="0">
                <a:solidFill>
                  <a:srgbClr val="0B2F51"/>
                </a:solidFill>
                <a:latin typeface="Montserrat" panose="00000500000000000000" pitchFamily="50" charset="0"/>
              </a:rPr>
              <a:t>La hija probablemente tiene síndrome de Turner, monosomía X o 45, X. Las mujeres con el síndrome de Turner</a:t>
            </a:r>
            <a:r>
              <a:rPr lang="es-ES" dirty="0">
                <a:solidFill>
                  <a:srgbClr val="0B2F51"/>
                </a:solidFill>
              </a:rPr>
              <a:t>.</a:t>
            </a:r>
            <a:endParaRPr lang="es-CO" dirty="0">
              <a:solidFill>
                <a:srgbClr val="0B2F51"/>
              </a:solidFill>
              <a:latin typeface="Montserrat" panose="00000500000000000000" pitchFamily="50" charset="0"/>
            </a:endParaRPr>
          </a:p>
        </p:txBody>
      </p:sp>
      <p:sp>
        <p:nvSpPr>
          <p:cNvPr id="4" name="TextBox 3">
            <a:extLst>
              <a:ext uri="{FF2B5EF4-FFF2-40B4-BE49-F238E27FC236}">
                <a16:creationId xmlns:a16="http://schemas.microsoft.com/office/drawing/2014/main" id="{A884FDF4-E260-4359-8435-1AA035565D86}"/>
              </a:ext>
            </a:extLst>
          </p:cNvPr>
          <p:cNvSpPr txBox="1"/>
          <p:nvPr/>
        </p:nvSpPr>
        <p:spPr>
          <a:xfrm>
            <a:off x="4955177" y="3113988"/>
            <a:ext cx="6853646" cy="25442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000">
                <a:latin typeface="Montserrat" panose="02000505000000020004" pitchFamily="2" charset="0"/>
              </a:defRPr>
            </a:lvl1pPr>
            <a:lvl2pPr marL="6858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2pPr>
            <a:lvl3pPr marL="11430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3pPr>
            <a:lvl4pPr marL="16002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4pPr>
            <a:lvl5pPr marL="20574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lnSpc>
                <a:spcPct val="100000"/>
              </a:lnSpc>
              <a:buFont typeface="+mj-lt"/>
              <a:buAutoNum type="alphaUcPeriod"/>
            </a:pPr>
            <a:r>
              <a:rPr lang="es-CO" sz="1800" dirty="0">
                <a:solidFill>
                  <a:srgbClr val="0B2F51"/>
                </a:solidFill>
              </a:rPr>
              <a:t>Un cariotipo 45, X. </a:t>
            </a:r>
          </a:p>
          <a:p>
            <a:pPr marL="457200" indent="-457200">
              <a:lnSpc>
                <a:spcPct val="100000"/>
              </a:lnSpc>
              <a:buFont typeface="+mj-lt"/>
              <a:buAutoNum type="alphaUcPeriod"/>
            </a:pPr>
            <a:r>
              <a:rPr lang="es-CO" sz="1800" dirty="0">
                <a:solidFill>
                  <a:srgbClr val="0B2F51"/>
                </a:solidFill>
              </a:rPr>
              <a:t>Una translocación recíproca balanceada. </a:t>
            </a:r>
          </a:p>
          <a:p>
            <a:pPr marL="457200" indent="-457200">
              <a:lnSpc>
                <a:spcPct val="100000"/>
              </a:lnSpc>
              <a:buFont typeface="+mj-lt"/>
              <a:buAutoNum type="alphaUcPeriod"/>
            </a:pPr>
            <a:r>
              <a:rPr lang="es-CO" sz="1800" dirty="0">
                <a:solidFill>
                  <a:srgbClr val="0B2F51"/>
                </a:solidFill>
              </a:rPr>
              <a:t>Una translocación </a:t>
            </a:r>
            <a:r>
              <a:rPr lang="es-CO" sz="1800" dirty="0" err="1">
                <a:solidFill>
                  <a:srgbClr val="0B2F51"/>
                </a:solidFill>
              </a:rPr>
              <a:t>Robertsonian</a:t>
            </a:r>
            <a:r>
              <a:rPr lang="es-CO" sz="1800" dirty="0">
                <a:solidFill>
                  <a:srgbClr val="0B2F51"/>
                </a:solidFill>
              </a:rPr>
              <a:t> balanceada.</a:t>
            </a:r>
          </a:p>
          <a:p>
            <a:pPr marL="457200" indent="-457200">
              <a:lnSpc>
                <a:spcPct val="100000"/>
              </a:lnSpc>
              <a:buFont typeface="+mj-lt"/>
              <a:buAutoNum type="alphaUcPeriod"/>
            </a:pPr>
            <a:r>
              <a:rPr lang="es-CO" sz="1800" dirty="0">
                <a:solidFill>
                  <a:srgbClr val="0B2F51"/>
                </a:solidFill>
              </a:rPr>
              <a:t> Dos cuerpos de Barr.</a:t>
            </a:r>
          </a:p>
          <a:p>
            <a:pPr marL="457200" indent="-457200">
              <a:lnSpc>
                <a:spcPct val="100000"/>
              </a:lnSpc>
              <a:buFont typeface="+mj-lt"/>
              <a:buAutoNum type="alphaUcPeriod"/>
            </a:pPr>
            <a:endParaRPr lang="es-CO" sz="1800" dirty="0">
              <a:solidFill>
                <a:srgbClr val="0B2F51"/>
              </a:solidFill>
            </a:endParaRPr>
          </a:p>
        </p:txBody>
      </p:sp>
    </p:spTree>
    <p:extLst>
      <p:ext uri="{BB962C8B-B14F-4D97-AF65-F5344CB8AC3E}">
        <p14:creationId xmlns:p14="http://schemas.microsoft.com/office/powerpoint/2010/main" val="421324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idx="4294967295"/>
          </p:nvPr>
        </p:nvSpPr>
        <p:spPr>
          <a:xfrm>
            <a:off x="912223" y="101600"/>
            <a:ext cx="10058400" cy="1105989"/>
          </a:xfrm>
        </p:spPr>
        <p:txBody>
          <a:bodyPr>
            <a:normAutofit/>
          </a:bodyPr>
          <a:lstStyle/>
          <a:p>
            <a:pPr eaLnBrk="1" hangingPunct="1"/>
            <a:r>
              <a:rPr lang="es-ES_tradnl" b="0" dirty="0">
                <a:solidFill>
                  <a:srgbClr val="3CB0B0"/>
                </a:solidFill>
                <a:effectLst/>
              </a:rPr>
              <a:t>Alteraciones estructurales</a:t>
            </a:r>
            <a:endParaRPr lang="en-US" b="0" dirty="0">
              <a:solidFill>
                <a:srgbClr val="3CB0B0"/>
              </a:solidFill>
              <a:effectLst/>
            </a:endParaRPr>
          </a:p>
        </p:txBody>
      </p:sp>
      <p:sp>
        <p:nvSpPr>
          <p:cNvPr id="58371" name="Rectangle 3"/>
          <p:cNvSpPr>
            <a:spLocks noGrp="1" noChangeArrowheads="1"/>
          </p:cNvSpPr>
          <p:nvPr>
            <p:ph idx="4294967295"/>
          </p:nvPr>
        </p:nvSpPr>
        <p:spPr>
          <a:xfrm>
            <a:off x="575225" y="1378264"/>
            <a:ext cx="5642696" cy="2638425"/>
          </a:xfrm>
        </p:spPr>
        <p:txBody>
          <a:bodyPr>
            <a:noAutofit/>
          </a:bodyPr>
          <a:lstStyle/>
          <a:p>
            <a:pPr eaLnBrk="1" hangingPunct="1">
              <a:lnSpc>
                <a:spcPct val="90000"/>
              </a:lnSpc>
              <a:defRPr/>
            </a:pPr>
            <a:r>
              <a:rPr lang="es-ES" dirty="0">
                <a:solidFill>
                  <a:srgbClr val="0B2F51"/>
                </a:solidFill>
              </a:rPr>
              <a:t>Las alteraciones en la estructuras de los cromosomas son varias y algunas producen pérdida o ganancia de material genético (deleciones y duplicaciones) o donde no se pierde ni se gana material genético (inversiones y translocaciones).</a:t>
            </a:r>
          </a:p>
        </p:txBody>
      </p:sp>
      <p:pic>
        <p:nvPicPr>
          <p:cNvPr id="5" name="Imagen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507275" y="2101075"/>
            <a:ext cx="5629656" cy="4160387"/>
          </a:xfrm>
          <a:prstGeom prst="rect">
            <a:avLst/>
          </a:prstGeom>
        </p:spPr>
      </p:pic>
    </p:spTree>
    <p:extLst>
      <p:ext uri="{BB962C8B-B14F-4D97-AF65-F5344CB8AC3E}">
        <p14:creationId xmlns:p14="http://schemas.microsoft.com/office/powerpoint/2010/main" val="1838005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C1982C2-B29F-4519-974A-FC41AA794FB0}"/>
              </a:ext>
            </a:extLst>
          </p:cNvPr>
          <p:cNvSpPr>
            <a:spLocks noGrp="1" noChangeArrowheads="1"/>
          </p:cNvSpPr>
          <p:nvPr>
            <p:ph type="title" idx="4294967295"/>
          </p:nvPr>
        </p:nvSpPr>
        <p:spPr>
          <a:xfrm>
            <a:off x="1010919" y="355600"/>
            <a:ext cx="5303520" cy="968829"/>
          </a:xfrm>
        </p:spPr>
        <p:txBody>
          <a:bodyPr>
            <a:normAutofit/>
          </a:bodyPr>
          <a:lstStyle/>
          <a:p>
            <a:pPr eaLnBrk="1" hangingPunct="1"/>
            <a:r>
              <a:rPr lang="es-ES_tradnl" b="0" dirty="0">
                <a:solidFill>
                  <a:srgbClr val="3CB0B0"/>
                </a:solidFill>
                <a:effectLst/>
              </a:rPr>
              <a:t>Translocación</a:t>
            </a:r>
            <a:endParaRPr lang="en-US" b="0" dirty="0">
              <a:solidFill>
                <a:srgbClr val="3CB0B0"/>
              </a:solidFill>
              <a:effectLst/>
            </a:endParaRPr>
          </a:p>
        </p:txBody>
      </p:sp>
      <p:sp>
        <p:nvSpPr>
          <p:cNvPr id="3" name="2 Marcador de contenido"/>
          <p:cNvSpPr>
            <a:spLocks noGrp="1"/>
          </p:cNvSpPr>
          <p:nvPr>
            <p:ph idx="4294967295"/>
          </p:nvPr>
        </p:nvSpPr>
        <p:spPr>
          <a:xfrm>
            <a:off x="680721" y="1525017"/>
            <a:ext cx="5584190" cy="1718310"/>
          </a:xfrm>
        </p:spPr>
        <p:txBody>
          <a:bodyPr>
            <a:normAutofit/>
          </a:bodyPr>
          <a:lstStyle/>
          <a:p>
            <a:pPr>
              <a:defRPr/>
            </a:pPr>
            <a:r>
              <a:rPr lang="es-GT" dirty="0">
                <a:solidFill>
                  <a:srgbClr val="0B2F51"/>
                </a:solidFill>
              </a:rPr>
              <a:t>Intercambio de segmentos cromosómicos entre dos cromosomas no homólogos de diferente grupo.</a:t>
            </a:r>
          </a:p>
          <a:p>
            <a:pPr>
              <a:defRPr/>
            </a:pPr>
            <a:r>
              <a:rPr lang="es-GT" dirty="0">
                <a:solidFill>
                  <a:srgbClr val="0B2F51"/>
                </a:solidFill>
              </a:rPr>
              <a:t>Dos tipos: recíprocas y </a:t>
            </a:r>
            <a:r>
              <a:rPr lang="es-GT" dirty="0" err="1">
                <a:solidFill>
                  <a:srgbClr val="0B2F51"/>
                </a:solidFill>
              </a:rPr>
              <a:t>Robertsonianas</a:t>
            </a:r>
            <a:r>
              <a:rPr lang="es-GT" dirty="0">
                <a:solidFill>
                  <a:srgbClr val="0B2F51"/>
                </a:solidFill>
              </a:rPr>
              <a:t>.</a:t>
            </a:r>
          </a:p>
        </p:txBody>
      </p:sp>
      <p:pic>
        <p:nvPicPr>
          <p:cNvPr id="31747" name="Picture 2" descr="http://www.iesbanaderos.org/html/departamentos/bio-geo/Apuntes/Bio/T15_ADN_ARN/8%20Mutaciones_archivos/image010.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314439" y="1884521"/>
            <a:ext cx="5196840" cy="357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430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773782" y="1751748"/>
            <a:ext cx="6244047" cy="4714366"/>
          </a:xfrm>
        </p:spPr>
        <p:txBody>
          <a:bodyPr>
            <a:normAutofit/>
          </a:bodyPr>
          <a:lstStyle/>
          <a:p>
            <a:pPr>
              <a:defRPr/>
            </a:pPr>
            <a:r>
              <a:rPr lang="es-GT" dirty="0">
                <a:solidFill>
                  <a:srgbClr val="0B2F51"/>
                </a:solidFill>
              </a:rPr>
              <a:t>Intercambio de segmentos entre dos cromosomas no homólogos.</a:t>
            </a:r>
          </a:p>
          <a:p>
            <a:pPr>
              <a:defRPr/>
            </a:pPr>
            <a:r>
              <a:rPr lang="es-GT" dirty="0">
                <a:solidFill>
                  <a:srgbClr val="0B2F51"/>
                </a:solidFill>
              </a:rPr>
              <a:t>No hay perdida o ganancia de información: reordenación del material genético.</a:t>
            </a:r>
          </a:p>
          <a:p>
            <a:pPr>
              <a:defRPr/>
            </a:pPr>
            <a:r>
              <a:rPr lang="es-GT" dirty="0">
                <a:solidFill>
                  <a:srgbClr val="0B2F51"/>
                </a:solidFill>
              </a:rPr>
              <a:t>Ocurren durante la gametogénesis.</a:t>
            </a:r>
          </a:p>
          <a:p>
            <a:pPr>
              <a:defRPr/>
            </a:pPr>
            <a:r>
              <a:rPr lang="es-GT" dirty="0">
                <a:solidFill>
                  <a:srgbClr val="0B2F51"/>
                </a:solidFill>
              </a:rPr>
              <a:t>Ejemplo cromosoma filadelfia: </a:t>
            </a:r>
            <a:r>
              <a:rPr lang="es-ES" dirty="0">
                <a:solidFill>
                  <a:srgbClr val="0B2F51"/>
                </a:solidFill>
              </a:rPr>
              <a:t>asociada a la leucemia mieloide. Translocación entre el brazo largo del cromosoma 9 y 22.</a:t>
            </a:r>
          </a:p>
          <a:p>
            <a:pPr marL="0" indent="0">
              <a:buNone/>
              <a:defRPr/>
            </a:pPr>
            <a:r>
              <a:rPr lang="es-ES" dirty="0">
                <a:solidFill>
                  <a:srgbClr val="0B2F51"/>
                </a:solidFill>
              </a:rPr>
              <a:t>Se han observado </a:t>
            </a:r>
            <a:r>
              <a:rPr lang="es-ES" dirty="0" err="1">
                <a:solidFill>
                  <a:srgbClr val="0B2F51"/>
                </a:solidFill>
              </a:rPr>
              <a:t>re-arreglos</a:t>
            </a:r>
            <a:r>
              <a:rPr lang="es-ES" dirty="0">
                <a:solidFill>
                  <a:srgbClr val="0B2F51"/>
                </a:solidFill>
              </a:rPr>
              <a:t>  en mas de 40 tipos de cáncer.</a:t>
            </a:r>
            <a:endParaRPr lang="es-GT" dirty="0">
              <a:solidFill>
                <a:srgbClr val="0B2F51"/>
              </a:solidFill>
            </a:endParaRPr>
          </a:p>
        </p:txBody>
      </p:sp>
      <p:pic>
        <p:nvPicPr>
          <p:cNvPr id="2" name="Imagen 1">
            <a:extLst>
              <a:ext uri="{FF2B5EF4-FFF2-40B4-BE49-F238E27FC236}">
                <a16:creationId xmlns:a16="http://schemas.microsoft.com/office/drawing/2014/main" id="{D5EA634A-D21E-49C5-A6FF-4A964491738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32266" y="1042528"/>
            <a:ext cx="4409351" cy="2567776"/>
          </a:xfrm>
          <a:prstGeom prst="rect">
            <a:avLst/>
          </a:prstGeom>
        </p:spPr>
      </p:pic>
      <p:sp>
        <p:nvSpPr>
          <p:cNvPr id="4" name="Rectángulo 3">
            <a:extLst>
              <a:ext uri="{FF2B5EF4-FFF2-40B4-BE49-F238E27FC236}">
                <a16:creationId xmlns:a16="http://schemas.microsoft.com/office/drawing/2014/main" id="{6663C9CE-2810-4D63-B428-CC8A75900057}"/>
              </a:ext>
            </a:extLst>
          </p:cNvPr>
          <p:cNvSpPr/>
          <p:nvPr/>
        </p:nvSpPr>
        <p:spPr>
          <a:xfrm>
            <a:off x="1302945" y="3520244"/>
            <a:ext cx="3667992" cy="369332"/>
          </a:xfrm>
          <a:prstGeom prst="rect">
            <a:avLst/>
          </a:prstGeom>
        </p:spPr>
        <p:txBody>
          <a:bodyPr wrap="none">
            <a:spAutoFit/>
          </a:bodyPr>
          <a:lstStyle/>
          <a:p>
            <a:r>
              <a:rPr lang="fr-FR" dirty="0">
                <a:solidFill>
                  <a:srgbClr val="0B2F51"/>
                </a:solidFill>
                <a:latin typeface="Montserrat" panose="00000500000000000000" pitchFamily="50" charset="0"/>
              </a:rPr>
              <a:t>46,XY,t(2p;8p) o 46,XX,t(2p;8p )</a:t>
            </a:r>
            <a:endParaRPr lang="es-CO" dirty="0">
              <a:solidFill>
                <a:srgbClr val="0B2F51"/>
              </a:solidFill>
              <a:latin typeface="Montserrat" panose="00000500000000000000" pitchFamily="50" charset="0"/>
            </a:endParaRPr>
          </a:p>
        </p:txBody>
      </p:sp>
      <p:sp>
        <p:nvSpPr>
          <p:cNvPr id="6" name="Rectángulo 5">
            <a:extLst>
              <a:ext uri="{FF2B5EF4-FFF2-40B4-BE49-F238E27FC236}">
                <a16:creationId xmlns:a16="http://schemas.microsoft.com/office/drawing/2014/main" id="{99BC55E7-A159-40E0-ADBE-22E82BD3BC33}"/>
              </a:ext>
            </a:extLst>
          </p:cNvPr>
          <p:cNvSpPr/>
          <p:nvPr/>
        </p:nvSpPr>
        <p:spPr>
          <a:xfrm>
            <a:off x="813364" y="83876"/>
            <a:ext cx="6886822"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Translocación recíproca</a:t>
            </a:r>
          </a:p>
        </p:txBody>
      </p:sp>
    </p:spTree>
    <p:extLst>
      <p:ext uri="{BB962C8B-B14F-4D97-AF65-F5344CB8AC3E}">
        <p14:creationId xmlns:p14="http://schemas.microsoft.com/office/powerpoint/2010/main" val="1165645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08725" y="1534152"/>
            <a:ext cx="6601083" cy="4530725"/>
          </a:xfrm>
        </p:spPr>
        <p:txBody>
          <a:bodyPr/>
          <a:lstStyle/>
          <a:p>
            <a:pPr>
              <a:defRPr/>
            </a:pPr>
            <a:r>
              <a:rPr lang="es-GT" dirty="0">
                <a:solidFill>
                  <a:srgbClr val="0B2F51"/>
                </a:solidFill>
              </a:rPr>
              <a:t>Material genético desbalanceado puede ser transmitido a la descendencia causando monosomías o trisomías parciales: perdida del embarazo.</a:t>
            </a:r>
          </a:p>
          <a:p>
            <a:pPr>
              <a:defRPr/>
            </a:pPr>
            <a:r>
              <a:rPr lang="es-GT" dirty="0">
                <a:solidFill>
                  <a:srgbClr val="0B2F51"/>
                </a:solidFill>
              </a:rPr>
              <a:t>Alteración balanceada: no hay consecuencias clínicas, se afecta la reproducción.</a:t>
            </a:r>
          </a:p>
          <a:p>
            <a:pPr marL="0" indent="0">
              <a:buNone/>
              <a:defRPr/>
            </a:pPr>
            <a:endParaRPr lang="es-GT" dirty="0">
              <a:solidFill>
                <a:srgbClr val="0B2F51"/>
              </a:solidFill>
            </a:endParaRPr>
          </a:p>
        </p:txBody>
      </p:sp>
      <p:pic>
        <p:nvPicPr>
          <p:cNvPr id="5" name="Imagen 4">
            <a:extLst>
              <a:ext uri="{FF2B5EF4-FFF2-40B4-BE49-F238E27FC236}">
                <a16:creationId xmlns:a16="http://schemas.microsoft.com/office/drawing/2014/main" id="{E00121D0-BBEF-4B40-B8FB-E71C36C6BC9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005307" y="1474168"/>
            <a:ext cx="4846320" cy="3849680"/>
          </a:xfrm>
          <a:prstGeom prst="rect">
            <a:avLst/>
          </a:prstGeom>
        </p:spPr>
      </p:pic>
      <p:sp>
        <p:nvSpPr>
          <p:cNvPr id="6" name="CuadroTexto 5">
            <a:extLst>
              <a:ext uri="{FF2B5EF4-FFF2-40B4-BE49-F238E27FC236}">
                <a16:creationId xmlns:a16="http://schemas.microsoft.com/office/drawing/2014/main" id="{DDC51306-ACFD-4266-A781-464210FC7501}"/>
              </a:ext>
            </a:extLst>
          </p:cNvPr>
          <p:cNvSpPr txBox="1"/>
          <p:nvPr/>
        </p:nvSpPr>
        <p:spPr>
          <a:xfrm>
            <a:off x="7495164" y="5450365"/>
            <a:ext cx="1706880" cy="369332"/>
          </a:xfrm>
          <a:prstGeom prst="rect">
            <a:avLst/>
          </a:prstGeom>
          <a:noFill/>
        </p:spPr>
        <p:txBody>
          <a:bodyPr wrap="square" rtlCol="0">
            <a:spAutoFit/>
          </a:bodyPr>
          <a:lstStyle/>
          <a:p>
            <a:pPr algn="ctr"/>
            <a:r>
              <a:rPr lang="es-CO" b="1" dirty="0">
                <a:solidFill>
                  <a:srgbClr val="0B2F51"/>
                </a:solidFill>
                <a:latin typeface="Montserrat" panose="00000500000000000000" pitchFamily="50" charset="0"/>
              </a:rPr>
              <a:t>Balanceado</a:t>
            </a:r>
          </a:p>
        </p:txBody>
      </p:sp>
      <p:sp>
        <p:nvSpPr>
          <p:cNvPr id="7" name="CuadroTexto 6">
            <a:extLst>
              <a:ext uri="{FF2B5EF4-FFF2-40B4-BE49-F238E27FC236}">
                <a16:creationId xmlns:a16="http://schemas.microsoft.com/office/drawing/2014/main" id="{1581966F-3E0A-4CCB-BF20-CD70AEE2853E}"/>
              </a:ext>
            </a:extLst>
          </p:cNvPr>
          <p:cNvSpPr txBox="1"/>
          <p:nvPr/>
        </p:nvSpPr>
        <p:spPr>
          <a:xfrm>
            <a:off x="9494530" y="5450365"/>
            <a:ext cx="2043587" cy="369332"/>
          </a:xfrm>
          <a:prstGeom prst="rect">
            <a:avLst/>
          </a:prstGeom>
          <a:noFill/>
        </p:spPr>
        <p:txBody>
          <a:bodyPr wrap="square" rtlCol="0">
            <a:spAutoFit/>
          </a:bodyPr>
          <a:lstStyle/>
          <a:p>
            <a:pPr algn="ctr"/>
            <a:r>
              <a:rPr lang="es-CO" b="1" dirty="0">
                <a:solidFill>
                  <a:srgbClr val="0B2F51"/>
                </a:solidFill>
                <a:latin typeface="Montserrat" panose="00000500000000000000" pitchFamily="50" charset="0"/>
              </a:rPr>
              <a:t>Desbalanceado</a:t>
            </a:r>
          </a:p>
        </p:txBody>
      </p:sp>
      <p:sp>
        <p:nvSpPr>
          <p:cNvPr id="8" name="Rectángulo 7">
            <a:extLst>
              <a:ext uri="{FF2B5EF4-FFF2-40B4-BE49-F238E27FC236}">
                <a16:creationId xmlns:a16="http://schemas.microsoft.com/office/drawing/2014/main" id="{CFC52357-52B8-474A-B7DC-7AB4B5D12286}"/>
              </a:ext>
            </a:extLst>
          </p:cNvPr>
          <p:cNvSpPr/>
          <p:nvPr/>
        </p:nvSpPr>
        <p:spPr>
          <a:xfrm>
            <a:off x="900074" y="150354"/>
            <a:ext cx="6886822"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Translocación recíproca</a:t>
            </a:r>
          </a:p>
        </p:txBody>
      </p:sp>
    </p:spTree>
    <p:extLst>
      <p:ext uri="{BB962C8B-B14F-4D97-AF65-F5344CB8AC3E}">
        <p14:creationId xmlns:p14="http://schemas.microsoft.com/office/powerpoint/2010/main" val="2327393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403850" y="1711551"/>
            <a:ext cx="6483350" cy="4530725"/>
          </a:xfrm>
        </p:spPr>
        <p:txBody>
          <a:bodyPr>
            <a:normAutofit/>
          </a:bodyPr>
          <a:lstStyle/>
          <a:p>
            <a:pPr>
              <a:defRPr/>
            </a:pPr>
            <a:r>
              <a:rPr lang="es-ES" dirty="0">
                <a:solidFill>
                  <a:srgbClr val="0B2F51"/>
                </a:solidFill>
              </a:rPr>
              <a:t>Fusión: surgen por unión de dos cromosomas acrocéntricos(</a:t>
            </a:r>
            <a:r>
              <a:rPr lang="es-GT" dirty="0">
                <a:solidFill>
                  <a:srgbClr val="0B2F51"/>
                </a:solidFill>
              </a:rPr>
              <a:t>13, 14, 15, 21 y 22)</a:t>
            </a:r>
            <a:r>
              <a:rPr lang="es-ES" dirty="0">
                <a:solidFill>
                  <a:srgbClr val="0B2F51"/>
                </a:solidFill>
              </a:rPr>
              <a:t> en un solo cromosoma metacéntrico. </a:t>
            </a:r>
          </a:p>
          <a:p>
            <a:pPr>
              <a:defRPr/>
            </a:pPr>
            <a:r>
              <a:rPr lang="es-ES" dirty="0">
                <a:solidFill>
                  <a:srgbClr val="0B2F51"/>
                </a:solidFill>
              </a:rPr>
              <a:t>Fisión: rotura de un cromosoma metacéntrico en dos cromosomas acrocéntricos, en este caso aumentando el número haploide. </a:t>
            </a:r>
          </a:p>
          <a:p>
            <a:pPr>
              <a:defRPr/>
            </a:pPr>
            <a:r>
              <a:rPr lang="es-GT" dirty="0">
                <a:solidFill>
                  <a:srgbClr val="0B2F51"/>
                </a:solidFill>
              </a:rPr>
              <a:t>Mas comunes que las recíprocas </a:t>
            </a:r>
            <a:br>
              <a:rPr lang="es-GT" dirty="0">
                <a:solidFill>
                  <a:srgbClr val="0B2F51"/>
                </a:solidFill>
              </a:rPr>
            </a:br>
            <a:r>
              <a:rPr lang="es-GT" dirty="0">
                <a:solidFill>
                  <a:srgbClr val="0B2F51"/>
                </a:solidFill>
              </a:rPr>
              <a:t>(1/1000 nacimientos).</a:t>
            </a:r>
          </a:p>
          <a:p>
            <a:pPr>
              <a:defRPr/>
            </a:pPr>
            <a:endParaRPr lang="es-GT" dirty="0">
              <a:solidFill>
                <a:srgbClr val="0B2F51"/>
              </a:solidFill>
            </a:endParaRPr>
          </a:p>
        </p:txBody>
      </p:sp>
      <p:pic>
        <p:nvPicPr>
          <p:cNvPr id="2" name="Imagen 1">
            <a:extLst>
              <a:ext uri="{FF2B5EF4-FFF2-40B4-BE49-F238E27FC236}">
                <a16:creationId xmlns:a16="http://schemas.microsoft.com/office/drawing/2014/main" id="{D919FFCF-B495-4AAC-BD5E-5F59EDEA338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40689" y="1293369"/>
            <a:ext cx="4484914" cy="1770743"/>
          </a:xfrm>
          <a:prstGeom prst="rect">
            <a:avLst/>
          </a:prstGeom>
        </p:spPr>
      </p:pic>
      <p:sp>
        <p:nvSpPr>
          <p:cNvPr id="4" name="CuadroTexto 3">
            <a:extLst>
              <a:ext uri="{FF2B5EF4-FFF2-40B4-BE49-F238E27FC236}">
                <a16:creationId xmlns:a16="http://schemas.microsoft.com/office/drawing/2014/main" id="{354C2C23-3562-4419-8576-69B4790E9E73}"/>
              </a:ext>
            </a:extLst>
          </p:cNvPr>
          <p:cNvSpPr txBox="1"/>
          <p:nvPr/>
        </p:nvSpPr>
        <p:spPr>
          <a:xfrm>
            <a:off x="1343358" y="3062481"/>
            <a:ext cx="3326296" cy="369332"/>
          </a:xfrm>
          <a:prstGeom prst="rect">
            <a:avLst/>
          </a:prstGeom>
          <a:noFill/>
        </p:spPr>
        <p:txBody>
          <a:bodyPr wrap="square" rtlCol="0">
            <a:spAutoFit/>
          </a:bodyPr>
          <a:lstStyle/>
          <a:p>
            <a:r>
              <a:rPr lang="es-CO" dirty="0">
                <a:solidFill>
                  <a:srgbClr val="0B2F51"/>
                </a:solidFill>
                <a:latin typeface="Montserrat" panose="00000500000000000000" pitchFamily="50" charset="0"/>
              </a:rPr>
              <a:t>No hay efecto clínicos.</a:t>
            </a:r>
          </a:p>
        </p:txBody>
      </p:sp>
      <p:sp>
        <p:nvSpPr>
          <p:cNvPr id="5" name="Rectángulo 4">
            <a:extLst>
              <a:ext uri="{FF2B5EF4-FFF2-40B4-BE49-F238E27FC236}">
                <a16:creationId xmlns:a16="http://schemas.microsoft.com/office/drawing/2014/main" id="{7F5AF3BB-265A-4E59-B0DA-0026FCD86E3B}"/>
              </a:ext>
            </a:extLst>
          </p:cNvPr>
          <p:cNvSpPr/>
          <p:nvPr/>
        </p:nvSpPr>
        <p:spPr>
          <a:xfrm>
            <a:off x="891177" y="257631"/>
            <a:ext cx="8287846" cy="707886"/>
          </a:xfrm>
          <a:prstGeom prst="rect">
            <a:avLst/>
          </a:prstGeom>
        </p:spPr>
        <p:txBody>
          <a:bodyPr wrap="none">
            <a:spAutoFit/>
          </a:bodyPr>
          <a:lstStyle/>
          <a:p>
            <a:pPr>
              <a:defRPr/>
            </a:pPr>
            <a:r>
              <a:rPr lang="es-GT" sz="4000" dirty="0">
                <a:solidFill>
                  <a:srgbClr val="3CB0B0"/>
                </a:solidFill>
                <a:latin typeface="Montserrat" panose="00000500000000000000" pitchFamily="50" charset="0"/>
              </a:rPr>
              <a:t>Translocaciones </a:t>
            </a:r>
            <a:r>
              <a:rPr lang="es-GT" sz="4000" dirty="0" err="1">
                <a:solidFill>
                  <a:srgbClr val="3CB0B0"/>
                </a:solidFill>
                <a:latin typeface="Montserrat" panose="00000500000000000000" pitchFamily="50" charset="0"/>
              </a:rPr>
              <a:t>robertsonianas</a:t>
            </a:r>
            <a:endParaRPr lang="es-GT" sz="40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572649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003BDAF-C5B6-4418-86F3-457E6E69499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756580" y="1421690"/>
            <a:ext cx="5092348" cy="5044075"/>
          </a:xfrm>
          <a:prstGeom prst="rect">
            <a:avLst/>
          </a:prstGeom>
        </p:spPr>
      </p:pic>
      <p:sp>
        <p:nvSpPr>
          <p:cNvPr id="3" name="2 Marcador de contenido"/>
          <p:cNvSpPr>
            <a:spLocks noGrp="1"/>
          </p:cNvSpPr>
          <p:nvPr>
            <p:ph idx="4294967295"/>
          </p:nvPr>
        </p:nvSpPr>
        <p:spPr>
          <a:xfrm>
            <a:off x="412740" y="1227304"/>
            <a:ext cx="6745706" cy="3662362"/>
          </a:xfrm>
        </p:spPr>
        <p:txBody>
          <a:bodyPr>
            <a:normAutofit/>
          </a:bodyPr>
          <a:lstStyle/>
          <a:p>
            <a:pPr>
              <a:defRPr/>
            </a:pPr>
            <a:r>
              <a:rPr lang="es-ES" b="1" dirty="0">
                <a:solidFill>
                  <a:srgbClr val="0B2F51"/>
                </a:solidFill>
              </a:rPr>
              <a:t>Segregación alterna: </a:t>
            </a:r>
            <a:r>
              <a:rPr lang="es-ES" dirty="0">
                <a:solidFill>
                  <a:srgbClr val="0B2F51"/>
                </a:solidFill>
              </a:rPr>
              <a:t>la descendencia puede ser cromosómicamente normal o tener una translocación balanceada con fenotipo normal.</a:t>
            </a:r>
          </a:p>
          <a:p>
            <a:pPr>
              <a:defRPr/>
            </a:pPr>
            <a:r>
              <a:rPr lang="es-ES" b="1" dirty="0">
                <a:solidFill>
                  <a:srgbClr val="0B2F51"/>
                </a:solidFill>
              </a:rPr>
              <a:t>Segregación adyacente</a:t>
            </a:r>
            <a:r>
              <a:rPr lang="es-ES" dirty="0">
                <a:solidFill>
                  <a:srgbClr val="0B2F51"/>
                </a:solidFill>
              </a:rPr>
              <a:t>; los gametos son no balanceados y la descendencia puede resultar con una trisomía 14, una monosomía 14, una monosomía 21 o una trisomía 21 (síndrome de Down).</a:t>
            </a:r>
            <a:endParaRPr lang="es-GT" dirty="0">
              <a:solidFill>
                <a:srgbClr val="0B2F51"/>
              </a:solidFill>
            </a:endParaRPr>
          </a:p>
        </p:txBody>
      </p:sp>
      <p:sp>
        <p:nvSpPr>
          <p:cNvPr id="2" name="Rectángulo 1">
            <a:extLst>
              <a:ext uri="{FF2B5EF4-FFF2-40B4-BE49-F238E27FC236}">
                <a16:creationId xmlns:a16="http://schemas.microsoft.com/office/drawing/2014/main" id="{5C431C66-9E23-4496-9203-351295018F6F}"/>
              </a:ext>
            </a:extLst>
          </p:cNvPr>
          <p:cNvSpPr/>
          <p:nvPr/>
        </p:nvSpPr>
        <p:spPr>
          <a:xfrm>
            <a:off x="726106" y="183228"/>
            <a:ext cx="7887096" cy="677108"/>
          </a:xfrm>
          <a:prstGeom prst="rect">
            <a:avLst/>
          </a:prstGeom>
        </p:spPr>
        <p:txBody>
          <a:bodyPr wrap="none">
            <a:spAutoFit/>
          </a:bodyPr>
          <a:lstStyle/>
          <a:p>
            <a:pPr>
              <a:defRPr/>
            </a:pPr>
            <a:r>
              <a:rPr lang="es-GT" sz="3800" dirty="0">
                <a:solidFill>
                  <a:srgbClr val="3CB0B0"/>
                </a:solidFill>
                <a:latin typeface="Montserrat" panose="00000500000000000000" pitchFamily="50" charset="0"/>
              </a:rPr>
              <a:t>Translocaciones </a:t>
            </a:r>
            <a:r>
              <a:rPr lang="es-GT" sz="3800" dirty="0" err="1">
                <a:solidFill>
                  <a:srgbClr val="3CB0B0"/>
                </a:solidFill>
                <a:latin typeface="Montserrat" panose="00000500000000000000" pitchFamily="50" charset="0"/>
              </a:rPr>
              <a:t>robertsonianas</a:t>
            </a:r>
            <a:endParaRPr lang="es-GT" sz="38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2972034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E9F1294E-972A-4FCE-AF1A-41719C08C9C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576796" y="222885"/>
            <a:ext cx="9478736" cy="5233035"/>
          </a:xfrm>
          <a:prstGeom prst="rect">
            <a:avLst/>
          </a:prstGeom>
        </p:spPr>
      </p:pic>
    </p:spTree>
    <p:extLst>
      <p:ext uri="{BB962C8B-B14F-4D97-AF65-F5344CB8AC3E}">
        <p14:creationId xmlns:p14="http://schemas.microsoft.com/office/powerpoint/2010/main" val="2652210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31223" y="1088425"/>
            <a:ext cx="11325133" cy="4084320"/>
          </a:xfrm>
        </p:spPr>
        <p:txBody>
          <a:bodyPr>
            <a:normAutofit/>
          </a:bodyPr>
          <a:lstStyle/>
          <a:p>
            <a:pPr>
              <a:defRPr/>
            </a:pPr>
            <a:r>
              <a:rPr lang="es-GT" dirty="0">
                <a:solidFill>
                  <a:srgbClr val="0B2F51"/>
                </a:solidFill>
              </a:rPr>
              <a:t>Pérdida de un segmento del cromosoma causado por un agente que produce un rompimiento del cromosoma originando una recombinación desigual.</a:t>
            </a:r>
          </a:p>
          <a:p>
            <a:pPr>
              <a:defRPr/>
            </a:pPr>
            <a:r>
              <a:rPr lang="es-GT" dirty="0">
                <a:solidFill>
                  <a:srgbClr val="0B2F51"/>
                </a:solidFill>
              </a:rPr>
              <a:t>Generan monosomía parcial.</a:t>
            </a:r>
          </a:p>
          <a:p>
            <a:pPr>
              <a:defRPr/>
            </a:pPr>
            <a:r>
              <a:rPr lang="es-GT" dirty="0">
                <a:solidFill>
                  <a:srgbClr val="0B2F51"/>
                </a:solidFill>
              </a:rPr>
              <a:t>Puede ser terminales o intersticiales.</a:t>
            </a:r>
          </a:p>
          <a:p>
            <a:pPr>
              <a:defRPr/>
            </a:pPr>
            <a:r>
              <a:rPr lang="es-GT" dirty="0">
                <a:solidFill>
                  <a:srgbClr val="0B2F51"/>
                </a:solidFill>
              </a:rPr>
              <a:t>Sinapsis entre una deleción y un homologo normal  forma un lazo de deleción.</a:t>
            </a:r>
          </a:p>
          <a:p>
            <a:pPr>
              <a:defRPr/>
            </a:pPr>
            <a:r>
              <a:rPr lang="es-GT" dirty="0" err="1">
                <a:solidFill>
                  <a:srgbClr val="0B2F51"/>
                </a:solidFill>
              </a:rPr>
              <a:t>Ej</a:t>
            </a:r>
            <a:r>
              <a:rPr lang="es-GT" dirty="0">
                <a:solidFill>
                  <a:srgbClr val="0B2F51"/>
                </a:solidFill>
              </a:rPr>
              <a:t>: síndrome de </a:t>
            </a:r>
            <a:r>
              <a:rPr lang="es-GT" dirty="0" err="1">
                <a:solidFill>
                  <a:srgbClr val="0B2F51"/>
                </a:solidFill>
              </a:rPr>
              <a:t>cri</a:t>
            </a:r>
            <a:r>
              <a:rPr lang="es-GT" dirty="0">
                <a:solidFill>
                  <a:srgbClr val="0B2F51"/>
                </a:solidFill>
              </a:rPr>
              <a:t>-du-chat.</a:t>
            </a:r>
          </a:p>
          <a:p>
            <a:pPr>
              <a:defRPr/>
            </a:pPr>
            <a:endParaRPr lang="es-GT" dirty="0">
              <a:solidFill>
                <a:srgbClr val="0B2F51"/>
              </a:solidFill>
            </a:endParaRPr>
          </a:p>
          <a:p>
            <a:pPr marL="0" indent="0">
              <a:buNone/>
              <a:defRPr/>
            </a:pPr>
            <a:endParaRPr lang="es-GT" dirty="0">
              <a:solidFill>
                <a:srgbClr val="0B2F51"/>
              </a:solidFill>
            </a:endParaRPr>
          </a:p>
          <a:p>
            <a:pPr>
              <a:defRPr/>
            </a:pPr>
            <a:endParaRPr lang="es-GT" dirty="0">
              <a:solidFill>
                <a:srgbClr val="0B2F51"/>
              </a:solidFill>
            </a:endParaRPr>
          </a:p>
          <a:p>
            <a:pPr>
              <a:buFont typeface="Wingdings" pitchFamily="2" charset="2"/>
              <a:buNone/>
              <a:defRPr/>
            </a:pPr>
            <a:endParaRPr lang="es-GT" dirty="0">
              <a:solidFill>
                <a:srgbClr val="0B2F51"/>
              </a:solidFill>
            </a:endParaRPr>
          </a:p>
        </p:txBody>
      </p:sp>
      <p:pic>
        <p:nvPicPr>
          <p:cNvPr id="2" name="Imagen 1">
            <a:extLst>
              <a:ext uri="{FF2B5EF4-FFF2-40B4-BE49-F238E27FC236}">
                <a16:creationId xmlns:a16="http://schemas.microsoft.com/office/drawing/2014/main" id="{CB56891A-0D6F-4750-A019-E990F143E4C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17920" y="3190979"/>
            <a:ext cx="4955177" cy="3667021"/>
          </a:xfrm>
          <a:prstGeom prst="rect">
            <a:avLst/>
          </a:prstGeom>
        </p:spPr>
      </p:pic>
      <p:sp>
        <p:nvSpPr>
          <p:cNvPr id="4" name="Rectángulo 3">
            <a:extLst>
              <a:ext uri="{FF2B5EF4-FFF2-40B4-BE49-F238E27FC236}">
                <a16:creationId xmlns:a16="http://schemas.microsoft.com/office/drawing/2014/main" id="{BAAD106E-36DD-48D1-84FD-7C8A650EF8ED}"/>
              </a:ext>
            </a:extLst>
          </p:cNvPr>
          <p:cNvSpPr/>
          <p:nvPr/>
        </p:nvSpPr>
        <p:spPr>
          <a:xfrm>
            <a:off x="1022531" y="106218"/>
            <a:ext cx="4958079" cy="769441"/>
          </a:xfrm>
          <a:prstGeom prst="rect">
            <a:avLst/>
          </a:prstGeom>
        </p:spPr>
        <p:txBody>
          <a:bodyPr wrap="square">
            <a:spAutoFit/>
          </a:bodyPr>
          <a:lstStyle/>
          <a:p>
            <a:r>
              <a:rPr lang="es-GT" sz="4400" dirty="0">
                <a:solidFill>
                  <a:srgbClr val="3CB0B0"/>
                </a:solidFill>
                <a:latin typeface="Montserrat" panose="00000500000000000000" pitchFamily="50" charset="0"/>
              </a:rPr>
              <a:t>Deleción</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4221762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09706" y="1061676"/>
            <a:ext cx="11601994" cy="4876800"/>
          </a:xfrm>
        </p:spPr>
        <p:txBody>
          <a:bodyPr>
            <a:normAutofit/>
          </a:bodyPr>
          <a:lstStyle/>
          <a:p>
            <a:r>
              <a:rPr lang="es-CO" dirty="0">
                <a:solidFill>
                  <a:srgbClr val="0B2F51"/>
                </a:solidFill>
              </a:rPr>
              <a:t>Síndrome Prader-Will.</a:t>
            </a:r>
          </a:p>
          <a:p>
            <a:r>
              <a:rPr lang="es-CO" dirty="0">
                <a:solidFill>
                  <a:srgbClr val="0B2F51"/>
                </a:solidFill>
              </a:rPr>
              <a:t>Síndrome </a:t>
            </a:r>
            <a:r>
              <a:rPr lang="es-CO" dirty="0" err="1">
                <a:solidFill>
                  <a:srgbClr val="0B2F51"/>
                </a:solidFill>
              </a:rPr>
              <a:t>Angelman</a:t>
            </a:r>
            <a:r>
              <a:rPr lang="es-CO" dirty="0">
                <a:solidFill>
                  <a:srgbClr val="0B2F51"/>
                </a:solidFill>
              </a:rPr>
              <a:t>.</a:t>
            </a:r>
          </a:p>
          <a:p>
            <a:r>
              <a:rPr lang="en-US" dirty="0" err="1">
                <a:solidFill>
                  <a:srgbClr val="0B2F51"/>
                </a:solidFill>
              </a:rPr>
              <a:t>Síndrome</a:t>
            </a:r>
            <a:r>
              <a:rPr lang="en-US" dirty="0">
                <a:solidFill>
                  <a:srgbClr val="0B2F51"/>
                </a:solidFill>
              </a:rPr>
              <a:t> DiGeorge: </a:t>
            </a:r>
            <a:r>
              <a:rPr lang="en-US" dirty="0" err="1">
                <a:solidFill>
                  <a:srgbClr val="0B2F51"/>
                </a:solidFill>
              </a:rPr>
              <a:t>ausencia</a:t>
            </a:r>
            <a:r>
              <a:rPr lang="en-US" dirty="0">
                <a:solidFill>
                  <a:srgbClr val="0B2F51"/>
                </a:solidFill>
              </a:rPr>
              <a:t> congenita del </a:t>
            </a:r>
            <a:r>
              <a:rPr lang="en-US" dirty="0" err="1">
                <a:solidFill>
                  <a:srgbClr val="0B2F51"/>
                </a:solidFill>
              </a:rPr>
              <a:t>timo</a:t>
            </a:r>
            <a:r>
              <a:rPr lang="en-US" dirty="0">
                <a:solidFill>
                  <a:srgbClr val="0B2F51"/>
                </a:solidFill>
              </a:rPr>
              <a:t> y </a:t>
            </a:r>
            <a:r>
              <a:rPr lang="en-US" dirty="0" err="1">
                <a:solidFill>
                  <a:srgbClr val="0B2F51"/>
                </a:solidFill>
              </a:rPr>
              <a:t>paratiroide</a:t>
            </a:r>
            <a:r>
              <a:rPr lang="en-US" dirty="0">
                <a:solidFill>
                  <a:srgbClr val="0B2F51"/>
                </a:solidFill>
              </a:rPr>
              <a:t>, </a:t>
            </a:r>
            <a:r>
              <a:rPr lang="en-US" dirty="0" err="1">
                <a:solidFill>
                  <a:srgbClr val="0B2F51"/>
                </a:solidFill>
              </a:rPr>
              <a:t>inmunodeficiencia</a:t>
            </a:r>
            <a:r>
              <a:rPr lang="en-US" dirty="0">
                <a:solidFill>
                  <a:srgbClr val="0B2F51"/>
                </a:solidFill>
              </a:rPr>
              <a:t> de las </a:t>
            </a:r>
            <a:r>
              <a:rPr lang="en-US" dirty="0" err="1">
                <a:solidFill>
                  <a:srgbClr val="0B2F51"/>
                </a:solidFill>
              </a:rPr>
              <a:t>células</a:t>
            </a:r>
            <a:r>
              <a:rPr lang="en-US" dirty="0">
                <a:solidFill>
                  <a:srgbClr val="0B2F51"/>
                </a:solidFill>
              </a:rPr>
              <a:t> T.</a:t>
            </a:r>
          </a:p>
          <a:p>
            <a:r>
              <a:rPr lang="es-CO" dirty="0">
                <a:solidFill>
                  <a:srgbClr val="0B2F51"/>
                </a:solidFill>
              </a:rPr>
              <a:t>Tumor de Wilms : aniridia anormalidades genitales, retraso mental.</a:t>
            </a:r>
          </a:p>
          <a:p>
            <a:r>
              <a:rPr lang="es-CO" dirty="0">
                <a:solidFill>
                  <a:srgbClr val="0B2F51"/>
                </a:solidFill>
              </a:rPr>
              <a:t>Síndrome Williams: </a:t>
            </a:r>
            <a:r>
              <a:rPr lang="es-ES" dirty="0">
                <a:solidFill>
                  <a:srgbClr val="0B2F51"/>
                </a:solidFill>
              </a:rPr>
              <a:t>hipercalcemia, estenosis aórtica </a:t>
            </a:r>
            <a:r>
              <a:rPr lang="es-ES" dirty="0" err="1">
                <a:solidFill>
                  <a:srgbClr val="0B2F51"/>
                </a:solidFill>
              </a:rPr>
              <a:t>supravalvular</a:t>
            </a:r>
            <a:r>
              <a:rPr lang="es-ES" dirty="0">
                <a:solidFill>
                  <a:srgbClr val="0B2F51"/>
                </a:solidFill>
              </a:rPr>
              <a:t>, retraso mental,  característica faciales.</a:t>
            </a:r>
            <a:endParaRPr lang="es-GT" dirty="0">
              <a:solidFill>
                <a:srgbClr val="0B2F51"/>
              </a:solidFill>
            </a:endParaRPr>
          </a:p>
          <a:p>
            <a:pPr>
              <a:defRPr/>
            </a:pPr>
            <a:endParaRPr lang="es-GT" dirty="0">
              <a:solidFill>
                <a:srgbClr val="0B2F51"/>
              </a:solidFill>
            </a:endParaRPr>
          </a:p>
          <a:p>
            <a:pPr>
              <a:buFont typeface="Wingdings" pitchFamily="2" charset="2"/>
              <a:buNone/>
              <a:defRPr/>
            </a:pPr>
            <a:endParaRPr lang="es-GT" dirty="0">
              <a:solidFill>
                <a:srgbClr val="0B2F51"/>
              </a:solidFill>
            </a:endParaRPr>
          </a:p>
        </p:txBody>
      </p:sp>
      <p:sp>
        <p:nvSpPr>
          <p:cNvPr id="2" name="Rectángulo 1">
            <a:extLst>
              <a:ext uri="{FF2B5EF4-FFF2-40B4-BE49-F238E27FC236}">
                <a16:creationId xmlns:a16="http://schemas.microsoft.com/office/drawing/2014/main" id="{ED5023C3-3B09-470C-B95C-167E031E1757}"/>
              </a:ext>
            </a:extLst>
          </p:cNvPr>
          <p:cNvSpPr/>
          <p:nvPr/>
        </p:nvSpPr>
        <p:spPr>
          <a:xfrm>
            <a:off x="753546" y="155330"/>
            <a:ext cx="6413935"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Microdeleciones: FISH</a:t>
            </a:r>
          </a:p>
        </p:txBody>
      </p:sp>
      <p:pic>
        <p:nvPicPr>
          <p:cNvPr id="1026" name="Picture 2" descr="Síndromes por Microdeleción">
            <a:extLst>
              <a:ext uri="{FF2B5EF4-FFF2-40B4-BE49-F238E27FC236}">
                <a16:creationId xmlns:a16="http://schemas.microsoft.com/office/drawing/2014/main" id="{325C96DB-5825-4577-B63D-C061CFA6BC8B}"/>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093083" y="3713012"/>
            <a:ext cx="6589211" cy="2980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52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9">
            <a:extLst>
              <a:ext uri="{FF2B5EF4-FFF2-40B4-BE49-F238E27FC236}">
                <a16:creationId xmlns:a16="http://schemas.microsoft.com/office/drawing/2014/main" id="{D416FC8B-5E1C-4504-A4ED-64417F03923C}"/>
              </a:ext>
            </a:extLst>
          </p:cNvPr>
          <p:cNvSpPr txBox="1">
            <a:spLocks noChangeArrowheads="1"/>
          </p:cNvSpPr>
          <p:nvPr/>
        </p:nvSpPr>
        <p:spPr bwMode="auto">
          <a:xfrm>
            <a:off x="5861733" y="2612633"/>
            <a:ext cx="46183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000" dirty="0">
                <a:solidFill>
                  <a:srgbClr val="0B2F51"/>
                </a:solidFill>
                <a:latin typeface="Montserrat" panose="00000500000000000000" pitchFamily="50" charset="0"/>
              </a:rPr>
              <a:t>Unen cromátidas hermanas.</a:t>
            </a:r>
            <a:endParaRPr lang="es-ES" altLang="es-CO" sz="2000" dirty="0">
              <a:solidFill>
                <a:srgbClr val="0B2F51"/>
              </a:solidFill>
              <a:latin typeface="Montserrat" panose="00000500000000000000" pitchFamily="50" charset="0"/>
            </a:endParaRPr>
          </a:p>
        </p:txBody>
      </p:sp>
      <p:sp>
        <p:nvSpPr>
          <p:cNvPr id="57354" name="Text Box 10">
            <a:extLst>
              <a:ext uri="{FF2B5EF4-FFF2-40B4-BE49-F238E27FC236}">
                <a16:creationId xmlns:a16="http://schemas.microsoft.com/office/drawing/2014/main" id="{42C2382F-E105-44E6-8861-166600419B59}"/>
              </a:ext>
            </a:extLst>
          </p:cNvPr>
          <p:cNvSpPr txBox="1">
            <a:spLocks noChangeArrowheads="1"/>
          </p:cNvSpPr>
          <p:nvPr/>
        </p:nvSpPr>
        <p:spPr bwMode="auto">
          <a:xfrm>
            <a:off x="870763" y="0"/>
            <a:ext cx="4654826" cy="769441"/>
          </a:xfrm>
          <a:prstGeom prst="rect">
            <a:avLst/>
          </a:prstGeom>
          <a:noFill/>
          <a:ln w="9525">
            <a:noFill/>
            <a:miter lim="800000"/>
            <a:headEnd/>
            <a:tailEnd/>
          </a:ln>
          <a:effectLst/>
        </p:spPr>
        <p:txBody>
          <a:bodyPr wrap="square">
            <a:spAutoFit/>
          </a:bodyPr>
          <a:lstStyle/>
          <a:p>
            <a:pPr>
              <a:spcBef>
                <a:spcPct val="50000"/>
              </a:spcBef>
              <a:defRPr/>
            </a:pPr>
            <a:r>
              <a:rPr lang="es-MX" sz="4400" dirty="0">
                <a:solidFill>
                  <a:srgbClr val="3CB0B0"/>
                </a:solidFill>
                <a:latin typeface="Montserrat" panose="00000500000000000000" pitchFamily="50" charset="0"/>
              </a:rPr>
              <a:t>Centrómero</a:t>
            </a:r>
            <a:endParaRPr lang="es-ES" sz="4400" dirty="0">
              <a:solidFill>
                <a:srgbClr val="3CB0B0"/>
              </a:solidFill>
              <a:latin typeface="Montserrat" panose="00000500000000000000" pitchFamily="50" charset="0"/>
            </a:endParaRPr>
          </a:p>
        </p:txBody>
      </p:sp>
      <p:sp>
        <p:nvSpPr>
          <p:cNvPr id="14340" name="Text Box 11">
            <a:extLst>
              <a:ext uri="{FF2B5EF4-FFF2-40B4-BE49-F238E27FC236}">
                <a16:creationId xmlns:a16="http://schemas.microsoft.com/office/drawing/2014/main" id="{41993EDC-E234-4CAE-AA8A-D3EE058B790C}"/>
              </a:ext>
            </a:extLst>
          </p:cNvPr>
          <p:cNvSpPr txBox="1">
            <a:spLocks noChangeArrowheads="1"/>
          </p:cNvSpPr>
          <p:nvPr/>
        </p:nvSpPr>
        <p:spPr bwMode="auto">
          <a:xfrm>
            <a:off x="5580124" y="1796266"/>
            <a:ext cx="51815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s-MX" altLang="es-CO" sz="2000" dirty="0">
                <a:solidFill>
                  <a:srgbClr val="0B2F51"/>
                </a:solidFill>
                <a:latin typeface="Montserrat" panose="00000500000000000000" pitchFamily="50" charset="0"/>
              </a:rPr>
              <a:t>Segregación durante la división celular.</a:t>
            </a:r>
            <a:endParaRPr lang="es-ES" altLang="es-CO" sz="2000" dirty="0">
              <a:solidFill>
                <a:srgbClr val="0B2F51"/>
              </a:solidFill>
              <a:latin typeface="Montserrat" panose="00000500000000000000" pitchFamily="50" charset="0"/>
            </a:endParaRPr>
          </a:p>
        </p:txBody>
      </p:sp>
      <p:pic>
        <p:nvPicPr>
          <p:cNvPr id="2053" name="Picture 5">
            <a:extLst>
              <a:ext uri="{FF2B5EF4-FFF2-40B4-BE49-F238E27FC236}">
                <a16:creationId xmlns:a16="http://schemas.microsoft.com/office/drawing/2014/main" id="{7D022B41-24F7-4E75-847F-18FC3054DE4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70668" y="991964"/>
            <a:ext cx="3266126" cy="2713734"/>
          </a:xfrm>
          <a:prstGeom prst="rect">
            <a:avLst/>
          </a:prstGeom>
        </p:spPr>
      </p:pic>
      <p:pic>
        <p:nvPicPr>
          <p:cNvPr id="14343" name="Picture 8">
            <a:extLst>
              <a:ext uri="{FF2B5EF4-FFF2-40B4-BE49-F238E27FC236}">
                <a16:creationId xmlns:a16="http://schemas.microsoft.com/office/drawing/2014/main" id="{7AB1BA56-911F-45CA-8223-05DBE3F604B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98030" y="3429000"/>
            <a:ext cx="5181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620191-F63B-4EF1-A067-EE28F8DBB523}"/>
              </a:ext>
            </a:extLst>
          </p:cNvPr>
          <p:cNvSpPr>
            <a:spLocks noGrp="1"/>
          </p:cNvSpPr>
          <p:nvPr>
            <p:ph type="title" idx="4294967295"/>
          </p:nvPr>
        </p:nvSpPr>
        <p:spPr>
          <a:xfrm>
            <a:off x="764178" y="109331"/>
            <a:ext cx="10058400" cy="841375"/>
          </a:xfrm>
        </p:spPr>
        <p:txBody>
          <a:bodyPr>
            <a:normAutofit/>
          </a:bodyPr>
          <a:lstStyle/>
          <a:p>
            <a:r>
              <a:rPr lang="es-CO" b="0" dirty="0">
                <a:solidFill>
                  <a:srgbClr val="3CB0B0"/>
                </a:solidFill>
              </a:rPr>
              <a:t>Duplicación </a:t>
            </a:r>
          </a:p>
        </p:txBody>
      </p:sp>
      <p:sp>
        <p:nvSpPr>
          <p:cNvPr id="3" name="Marcador de contenido 2">
            <a:extLst>
              <a:ext uri="{FF2B5EF4-FFF2-40B4-BE49-F238E27FC236}">
                <a16:creationId xmlns:a16="http://schemas.microsoft.com/office/drawing/2014/main" id="{1F8FE4F8-6AC9-4980-8447-F93C1CB0293C}"/>
              </a:ext>
            </a:extLst>
          </p:cNvPr>
          <p:cNvSpPr>
            <a:spLocks noGrp="1"/>
          </p:cNvSpPr>
          <p:nvPr>
            <p:ph idx="4294967295"/>
          </p:nvPr>
        </p:nvSpPr>
        <p:spPr>
          <a:xfrm>
            <a:off x="447971" y="1122181"/>
            <a:ext cx="10979851" cy="4137025"/>
          </a:xfrm>
        </p:spPr>
        <p:txBody>
          <a:bodyPr>
            <a:normAutofit/>
          </a:bodyPr>
          <a:lstStyle/>
          <a:p>
            <a:r>
              <a:rPr lang="es-CO" dirty="0">
                <a:solidFill>
                  <a:srgbClr val="0B2F51"/>
                </a:solidFill>
              </a:rPr>
              <a:t>Cuando se encuentra parte del material genético mas de una vez en el genoma.</a:t>
            </a:r>
          </a:p>
          <a:p>
            <a:r>
              <a:rPr lang="es-CO" dirty="0">
                <a:solidFill>
                  <a:srgbClr val="0B2F51"/>
                </a:solidFill>
              </a:rPr>
              <a:t>Surgen por un entrecruzamiento desigual entre cromosomas en sinapsis en la meiosis o error en a replicación del DNA.</a:t>
            </a:r>
          </a:p>
          <a:p>
            <a:r>
              <a:rPr lang="es-CO" dirty="0">
                <a:solidFill>
                  <a:srgbClr val="0B2F51"/>
                </a:solidFill>
              </a:rPr>
              <a:t>Aspectos importantes: </a:t>
            </a:r>
          </a:p>
          <a:p>
            <a:pPr lvl="1"/>
            <a:r>
              <a:rPr lang="es-CO" dirty="0">
                <a:solidFill>
                  <a:srgbClr val="0B2F51"/>
                </a:solidFill>
              </a:rPr>
              <a:t>Redundancia génica.</a:t>
            </a:r>
          </a:p>
          <a:p>
            <a:pPr lvl="1"/>
            <a:r>
              <a:rPr lang="es-CO" dirty="0">
                <a:solidFill>
                  <a:srgbClr val="0B2F51"/>
                </a:solidFill>
              </a:rPr>
              <a:t>Variaciones en le fenotipo. </a:t>
            </a:r>
          </a:p>
          <a:p>
            <a:pPr lvl="1"/>
            <a:r>
              <a:rPr lang="es-CO" dirty="0">
                <a:solidFill>
                  <a:srgbClr val="0B2F51"/>
                </a:solidFill>
              </a:rPr>
              <a:t>Fuente importante de variabilidad genética  en evolución. </a:t>
            </a:r>
          </a:p>
          <a:p>
            <a:pPr marL="0" indent="0">
              <a:buNone/>
            </a:pPr>
            <a:endParaRPr lang="es-CO" dirty="0">
              <a:solidFill>
                <a:srgbClr val="0B2F51"/>
              </a:solidFill>
            </a:endParaRPr>
          </a:p>
          <a:p>
            <a:endParaRPr lang="es-CO" dirty="0">
              <a:solidFill>
                <a:srgbClr val="0B2F51"/>
              </a:solidFill>
            </a:endParaRPr>
          </a:p>
        </p:txBody>
      </p:sp>
      <p:pic>
        <p:nvPicPr>
          <p:cNvPr id="5" name="Imagen 4">
            <a:extLst>
              <a:ext uri="{FF2B5EF4-FFF2-40B4-BE49-F238E27FC236}">
                <a16:creationId xmlns:a16="http://schemas.microsoft.com/office/drawing/2014/main" id="{864239A5-90CB-42F8-AC6E-850B794DBE3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3742" y="3667306"/>
            <a:ext cx="4045889" cy="3081363"/>
          </a:xfrm>
          <a:prstGeom prst="rect">
            <a:avLst/>
          </a:prstGeom>
        </p:spPr>
      </p:pic>
    </p:spTree>
    <p:extLst>
      <p:ext uri="{BB962C8B-B14F-4D97-AF65-F5344CB8AC3E}">
        <p14:creationId xmlns:p14="http://schemas.microsoft.com/office/powerpoint/2010/main" val="4043737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172891" y="1210372"/>
            <a:ext cx="6653349" cy="4940566"/>
          </a:xfrm>
        </p:spPr>
        <p:txBody>
          <a:bodyPr>
            <a:normAutofit/>
          </a:bodyPr>
          <a:lstStyle/>
          <a:p>
            <a:pPr marL="0" indent="0">
              <a:buNone/>
              <a:defRPr/>
            </a:pPr>
            <a:r>
              <a:rPr lang="es-GT" dirty="0">
                <a:solidFill>
                  <a:srgbClr val="0B2F51"/>
                </a:solidFill>
              </a:rPr>
              <a:t>Cambio en la dirección de un gen.</a:t>
            </a:r>
          </a:p>
          <a:p>
            <a:pPr>
              <a:defRPr/>
            </a:pPr>
            <a:r>
              <a:rPr lang="es-GT" dirty="0" err="1">
                <a:solidFill>
                  <a:srgbClr val="0B2F51"/>
                </a:solidFill>
              </a:rPr>
              <a:t>Pericentrícas</a:t>
            </a:r>
            <a:r>
              <a:rPr lang="es-GT" dirty="0">
                <a:solidFill>
                  <a:srgbClr val="0B2F51"/>
                </a:solidFill>
              </a:rPr>
              <a:t>: incluye el centrómero.</a:t>
            </a:r>
          </a:p>
          <a:p>
            <a:pPr>
              <a:defRPr/>
            </a:pPr>
            <a:r>
              <a:rPr lang="es-GT" dirty="0" err="1">
                <a:solidFill>
                  <a:srgbClr val="0B2F51"/>
                </a:solidFill>
              </a:rPr>
              <a:t>Paracentricas</a:t>
            </a:r>
            <a:r>
              <a:rPr lang="es-GT" dirty="0">
                <a:solidFill>
                  <a:srgbClr val="0B2F51"/>
                </a:solidFill>
              </a:rPr>
              <a:t>: no incluye el centrómero. </a:t>
            </a:r>
          </a:p>
          <a:p>
            <a:pPr>
              <a:defRPr/>
            </a:pPr>
            <a:r>
              <a:rPr lang="es-ES" dirty="0">
                <a:solidFill>
                  <a:srgbClr val="0B2F51"/>
                </a:solidFill>
              </a:rPr>
              <a:t>No se ven afectados (aunque una inversión puede afectar un gen específico y por lo tanto causa enfermedad). </a:t>
            </a:r>
          </a:p>
          <a:p>
            <a:pPr marL="0" indent="0">
              <a:buNone/>
              <a:defRPr/>
            </a:pPr>
            <a:r>
              <a:rPr lang="es-ES" dirty="0">
                <a:solidFill>
                  <a:srgbClr val="0B2F51"/>
                </a:solidFill>
              </a:rPr>
              <a:t>Los cromosomas invertidos pueden formar bucles, resultando en gameto que contiene un</a:t>
            </a:r>
            <a:br>
              <a:rPr lang="es-ES" dirty="0">
                <a:solidFill>
                  <a:srgbClr val="0B2F51"/>
                </a:solidFill>
              </a:rPr>
            </a:br>
            <a:r>
              <a:rPr lang="es-ES" dirty="0">
                <a:solidFill>
                  <a:srgbClr val="0B2F51"/>
                </a:solidFill>
              </a:rPr>
              <a:t>deleción o una duplicación. </a:t>
            </a:r>
            <a:endParaRPr lang="es-GT" dirty="0">
              <a:solidFill>
                <a:srgbClr val="0B2F51"/>
              </a:solidFill>
            </a:endParaRPr>
          </a:p>
        </p:txBody>
      </p:sp>
      <p:pic>
        <p:nvPicPr>
          <p:cNvPr id="2" name="Imagen 1">
            <a:extLst>
              <a:ext uri="{FF2B5EF4-FFF2-40B4-BE49-F238E27FC236}">
                <a16:creationId xmlns:a16="http://schemas.microsoft.com/office/drawing/2014/main" id="{3C785FD6-668D-45D6-A916-7BEF4130ABD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70937" y="1095305"/>
            <a:ext cx="3825564" cy="2485014"/>
          </a:xfrm>
          <a:prstGeom prst="rect">
            <a:avLst/>
          </a:prstGeom>
        </p:spPr>
      </p:pic>
      <p:sp>
        <p:nvSpPr>
          <p:cNvPr id="4" name="Rectángulo 3">
            <a:extLst>
              <a:ext uri="{FF2B5EF4-FFF2-40B4-BE49-F238E27FC236}">
                <a16:creationId xmlns:a16="http://schemas.microsoft.com/office/drawing/2014/main" id="{62C08ACD-53E4-426B-8FE8-F2EAA1694BD6}"/>
              </a:ext>
            </a:extLst>
          </p:cNvPr>
          <p:cNvSpPr/>
          <p:nvPr/>
        </p:nvSpPr>
        <p:spPr>
          <a:xfrm>
            <a:off x="1232092" y="86860"/>
            <a:ext cx="2773516" cy="769441"/>
          </a:xfrm>
          <a:prstGeom prst="rect">
            <a:avLst/>
          </a:prstGeom>
        </p:spPr>
        <p:txBody>
          <a:bodyPr wrap="none">
            <a:spAutoFit/>
          </a:bodyPr>
          <a:lstStyle/>
          <a:p>
            <a:r>
              <a:rPr lang="es-GT" sz="4400" dirty="0">
                <a:solidFill>
                  <a:srgbClr val="3CB0B0"/>
                </a:solidFill>
                <a:latin typeface="Montserrat" panose="00000500000000000000" pitchFamily="50" charset="0"/>
              </a:rPr>
              <a:t>Inversión</a:t>
            </a:r>
            <a:endParaRPr lang="es-CO" sz="4400" dirty="0">
              <a:solidFill>
                <a:schemeClr val="accent2"/>
              </a:solidFill>
              <a:latin typeface="Montserrat" panose="00000500000000000000" pitchFamily="50" charset="0"/>
            </a:endParaRPr>
          </a:p>
        </p:txBody>
      </p:sp>
    </p:spTree>
    <p:extLst>
      <p:ext uri="{BB962C8B-B14F-4D97-AF65-F5344CB8AC3E}">
        <p14:creationId xmlns:p14="http://schemas.microsoft.com/office/powerpoint/2010/main" val="2734168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F3A5788-8058-4085-8AAB-70B1EF3A597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169455" y="2581364"/>
            <a:ext cx="4357687" cy="3366589"/>
          </a:xfrm>
          <a:prstGeom prst="rect">
            <a:avLst/>
          </a:prstGeom>
        </p:spPr>
      </p:pic>
      <p:sp>
        <p:nvSpPr>
          <p:cNvPr id="3" name="2 Marcador de contenido"/>
          <p:cNvSpPr>
            <a:spLocks noGrp="1"/>
          </p:cNvSpPr>
          <p:nvPr>
            <p:ph idx="4294967295"/>
          </p:nvPr>
        </p:nvSpPr>
        <p:spPr>
          <a:xfrm>
            <a:off x="599848" y="1278046"/>
            <a:ext cx="7455581" cy="4141788"/>
          </a:xfrm>
        </p:spPr>
        <p:txBody>
          <a:bodyPr>
            <a:normAutofit/>
          </a:bodyPr>
          <a:lstStyle/>
          <a:p>
            <a:pPr>
              <a:defRPr/>
            </a:pPr>
            <a:r>
              <a:rPr lang="es-ES" dirty="0"/>
              <a:t>Ambos brazos de un cromosoma se fusionan formando un anillo. </a:t>
            </a:r>
          </a:p>
          <a:p>
            <a:pPr>
              <a:defRPr/>
            </a:pPr>
            <a:r>
              <a:rPr lang="es-ES" dirty="0"/>
              <a:t>Normalmente se forman cuando el brazo corto y largo de un mismo cromosoma tienen una deleción terminal. </a:t>
            </a:r>
          </a:p>
          <a:p>
            <a:pPr>
              <a:defRPr/>
            </a:pPr>
            <a:r>
              <a:rPr lang="es-ES" dirty="0"/>
              <a:t>Una de las causas del síndrome de Turner</a:t>
            </a:r>
            <a:r>
              <a:rPr lang="es-ES" sz="2300" dirty="0"/>
              <a:t>.</a:t>
            </a:r>
            <a:endParaRPr lang="es-GT" sz="2300" dirty="0">
              <a:solidFill>
                <a:schemeClr val="tx1"/>
              </a:solidFill>
            </a:endParaRPr>
          </a:p>
        </p:txBody>
      </p:sp>
      <p:sp>
        <p:nvSpPr>
          <p:cNvPr id="2" name="Rectángulo 1">
            <a:extLst>
              <a:ext uri="{FF2B5EF4-FFF2-40B4-BE49-F238E27FC236}">
                <a16:creationId xmlns:a16="http://schemas.microsoft.com/office/drawing/2014/main" id="{1988C141-62CE-4CB8-A62D-0F61FC82C2C3}"/>
              </a:ext>
            </a:extLst>
          </p:cNvPr>
          <p:cNvSpPr/>
          <p:nvPr/>
        </p:nvSpPr>
        <p:spPr>
          <a:xfrm>
            <a:off x="941468" y="157393"/>
            <a:ext cx="6227987"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Cromosoma en anillo</a:t>
            </a:r>
          </a:p>
        </p:txBody>
      </p:sp>
    </p:spTree>
    <p:extLst>
      <p:ext uri="{BB962C8B-B14F-4D97-AF65-F5344CB8AC3E}">
        <p14:creationId xmlns:p14="http://schemas.microsoft.com/office/powerpoint/2010/main" val="463221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52203" y="1552903"/>
            <a:ext cx="6819900" cy="4142656"/>
          </a:xfrm>
        </p:spPr>
        <p:txBody>
          <a:bodyPr>
            <a:normAutofit/>
          </a:bodyPr>
          <a:lstStyle/>
          <a:p>
            <a:pPr>
              <a:defRPr/>
            </a:pPr>
            <a:r>
              <a:rPr lang="es-ES" dirty="0"/>
              <a:t>Es un cromosoma que ha perdido un brazo y el otro se ha duplicado.</a:t>
            </a:r>
          </a:p>
          <a:p>
            <a:pPr>
              <a:defRPr/>
            </a:pPr>
            <a:r>
              <a:rPr lang="es-ES" dirty="0"/>
              <a:t>Ocurre cuando la división del centrómero se produce según el plano transversal en vez de vertical.</a:t>
            </a:r>
            <a:endParaRPr lang="es-GT" dirty="0">
              <a:solidFill>
                <a:schemeClr val="tx1"/>
              </a:solidFill>
            </a:endParaRPr>
          </a:p>
        </p:txBody>
      </p:sp>
      <p:pic>
        <p:nvPicPr>
          <p:cNvPr id="2" name="Imagen 1">
            <a:extLst>
              <a:ext uri="{FF2B5EF4-FFF2-40B4-BE49-F238E27FC236}">
                <a16:creationId xmlns:a16="http://schemas.microsoft.com/office/drawing/2014/main" id="{0A30DA70-8E99-429B-A035-B263353BA85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234965" y="2291699"/>
            <a:ext cx="4017449" cy="3763201"/>
          </a:xfrm>
          <a:prstGeom prst="rect">
            <a:avLst/>
          </a:prstGeom>
        </p:spPr>
      </p:pic>
      <p:sp>
        <p:nvSpPr>
          <p:cNvPr id="4" name="CuadroTexto 3">
            <a:extLst>
              <a:ext uri="{FF2B5EF4-FFF2-40B4-BE49-F238E27FC236}">
                <a16:creationId xmlns:a16="http://schemas.microsoft.com/office/drawing/2014/main" id="{9F2D5447-73C4-4DC7-A0E8-8660C37BFA77}"/>
              </a:ext>
            </a:extLst>
          </p:cNvPr>
          <p:cNvSpPr txBox="1"/>
          <p:nvPr/>
        </p:nvSpPr>
        <p:spPr>
          <a:xfrm>
            <a:off x="7830856" y="6054900"/>
            <a:ext cx="3211613" cy="369332"/>
          </a:xfrm>
          <a:prstGeom prst="rect">
            <a:avLst/>
          </a:prstGeom>
          <a:noFill/>
        </p:spPr>
        <p:txBody>
          <a:bodyPr wrap="square" rtlCol="0">
            <a:spAutoFit/>
          </a:bodyPr>
          <a:lstStyle/>
          <a:p>
            <a:r>
              <a:rPr lang="es-CO" dirty="0">
                <a:solidFill>
                  <a:srgbClr val="0B2F51"/>
                </a:solidFill>
                <a:latin typeface="Montserrat" panose="00000500000000000000" pitchFamily="50" charset="0"/>
              </a:rPr>
              <a:t>Síndrome de Turner</a:t>
            </a:r>
          </a:p>
        </p:txBody>
      </p:sp>
      <p:sp>
        <p:nvSpPr>
          <p:cNvPr id="5" name="Rectángulo 4">
            <a:extLst>
              <a:ext uri="{FF2B5EF4-FFF2-40B4-BE49-F238E27FC236}">
                <a16:creationId xmlns:a16="http://schemas.microsoft.com/office/drawing/2014/main" id="{20BFD8FD-FA89-449A-8BFC-088C34F48CDC}"/>
              </a:ext>
            </a:extLst>
          </p:cNvPr>
          <p:cNvSpPr/>
          <p:nvPr/>
        </p:nvSpPr>
        <p:spPr>
          <a:xfrm>
            <a:off x="910514" y="93008"/>
            <a:ext cx="4663456" cy="769441"/>
          </a:xfrm>
          <a:prstGeom prst="rect">
            <a:avLst/>
          </a:prstGeom>
        </p:spPr>
        <p:txBody>
          <a:bodyPr wrap="none">
            <a:spAutoFit/>
          </a:bodyPr>
          <a:lstStyle/>
          <a:p>
            <a:r>
              <a:rPr lang="es-ES" sz="4400" dirty="0" err="1">
                <a:solidFill>
                  <a:srgbClr val="3CB0B0"/>
                </a:solidFill>
                <a:latin typeface="Montserrat" panose="00000500000000000000" pitchFamily="50" charset="0"/>
              </a:rPr>
              <a:t>Isocromosoma</a:t>
            </a:r>
            <a:r>
              <a:rPr lang="es-ES" sz="4400" dirty="0">
                <a:solidFill>
                  <a:srgbClr val="3CB0B0"/>
                </a:solidFill>
                <a:latin typeface="Montserrat" panose="00000500000000000000" pitchFamily="50" charset="0"/>
              </a:rPr>
              <a:t> </a:t>
            </a:r>
            <a:endParaRPr lang="es-CO" sz="44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2045890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9BC55E7-A159-40E0-ADBE-22E82BD3BC33}"/>
              </a:ext>
            </a:extLst>
          </p:cNvPr>
          <p:cNvSpPr/>
          <p:nvPr/>
        </p:nvSpPr>
        <p:spPr>
          <a:xfrm>
            <a:off x="795035" y="0"/>
            <a:ext cx="7749237"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Neoplasias hematológicas </a:t>
            </a:r>
          </a:p>
        </p:txBody>
      </p:sp>
      <p:sp>
        <p:nvSpPr>
          <p:cNvPr id="3" name="Marcador de contenido 2"/>
          <p:cNvSpPr>
            <a:spLocks noGrp="1"/>
          </p:cNvSpPr>
          <p:nvPr>
            <p:ph idx="4294967295"/>
          </p:nvPr>
        </p:nvSpPr>
        <p:spPr>
          <a:xfrm>
            <a:off x="451674" y="929104"/>
            <a:ext cx="12263840" cy="4022725"/>
          </a:xfrm>
        </p:spPr>
        <p:txBody>
          <a:bodyPr>
            <a:normAutofit/>
          </a:bodyPr>
          <a:lstStyle/>
          <a:p>
            <a:r>
              <a:rPr lang="es-ES" b="1" dirty="0"/>
              <a:t>La citogenética convencional es un método esencial en el diagnóstico y toma de decisiones terapéuticas. de una gran variedad de neoplasias hematológicas.</a:t>
            </a:r>
          </a:p>
          <a:p>
            <a:r>
              <a:rPr lang="es-ES" dirty="0"/>
              <a:t>Alteraciones adquiridas (NO hereditarias). </a:t>
            </a:r>
          </a:p>
          <a:p>
            <a:r>
              <a:rPr lang="es-ES" dirty="0"/>
              <a:t>Recomendable analizar 20 metafases.</a:t>
            </a:r>
          </a:p>
          <a:p>
            <a:r>
              <a:rPr lang="es-ES" dirty="0"/>
              <a:t>Clon: – Ganancia o alteración estructural: dos metafases con la misma alteración.</a:t>
            </a:r>
          </a:p>
          <a:p>
            <a:r>
              <a:rPr lang="es-ES" dirty="0"/>
              <a:t>Pérdida de un cromosoma: tres metafases con la misma alteración.</a:t>
            </a:r>
          </a:p>
          <a:p>
            <a:r>
              <a:rPr lang="es-ES" dirty="0"/>
              <a:t>Cariotipo complejo: ≥3 alteraciones citogenéticas.</a:t>
            </a:r>
          </a:p>
          <a:p>
            <a:endParaRPr lang="en-US" dirty="0"/>
          </a:p>
        </p:txBody>
      </p:sp>
      <p:pic>
        <p:nvPicPr>
          <p:cNvPr id="4" name="Imagen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721528" y="3674866"/>
            <a:ext cx="5497997" cy="3084990"/>
          </a:xfrm>
          <a:prstGeom prst="rect">
            <a:avLst/>
          </a:prstGeom>
        </p:spPr>
      </p:pic>
    </p:spTree>
    <p:extLst>
      <p:ext uri="{BB962C8B-B14F-4D97-AF65-F5344CB8AC3E}">
        <p14:creationId xmlns:p14="http://schemas.microsoft.com/office/powerpoint/2010/main" val="182189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9BC55E7-A159-40E0-ADBE-22E82BD3BC33}"/>
              </a:ext>
            </a:extLst>
          </p:cNvPr>
          <p:cNvSpPr/>
          <p:nvPr/>
        </p:nvSpPr>
        <p:spPr>
          <a:xfrm>
            <a:off x="949819" y="126794"/>
            <a:ext cx="2980303"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Leucemia</a:t>
            </a:r>
          </a:p>
        </p:txBody>
      </p:sp>
      <p:pic>
        <p:nvPicPr>
          <p:cNvPr id="2" name="Imagen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767263" y="1210491"/>
            <a:ext cx="7424737" cy="4841965"/>
          </a:xfrm>
          <a:prstGeom prst="rect">
            <a:avLst/>
          </a:prstGeom>
        </p:spPr>
      </p:pic>
    </p:spTree>
    <p:extLst>
      <p:ext uri="{BB962C8B-B14F-4D97-AF65-F5344CB8AC3E}">
        <p14:creationId xmlns:p14="http://schemas.microsoft.com/office/powerpoint/2010/main" val="2280748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99BC55E7-A159-40E0-ADBE-22E82BD3BC33}"/>
              </a:ext>
            </a:extLst>
          </p:cNvPr>
          <p:cNvSpPr/>
          <p:nvPr/>
        </p:nvSpPr>
        <p:spPr>
          <a:xfrm>
            <a:off x="568347" y="88007"/>
            <a:ext cx="11549957" cy="769441"/>
          </a:xfrm>
          <a:prstGeom prst="rect">
            <a:avLst/>
          </a:prstGeom>
        </p:spPr>
        <p:txBody>
          <a:bodyPr wrap="none">
            <a:spAutoFit/>
          </a:bodyPr>
          <a:lstStyle/>
          <a:p>
            <a:pPr>
              <a:defRPr/>
            </a:pPr>
            <a:r>
              <a:rPr lang="es-GT" sz="4400" dirty="0">
                <a:solidFill>
                  <a:srgbClr val="3CB0B0"/>
                </a:solidFill>
                <a:latin typeface="Montserrat" panose="00000500000000000000" pitchFamily="50" charset="0"/>
              </a:rPr>
              <a:t>Ejemplo: leucemias linfoblástica aguda </a:t>
            </a:r>
          </a:p>
        </p:txBody>
      </p:sp>
      <p:pic>
        <p:nvPicPr>
          <p:cNvPr id="2" name="Imagen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8347" y="857448"/>
            <a:ext cx="4566014" cy="3229248"/>
          </a:xfrm>
          <a:prstGeom prst="rect">
            <a:avLst/>
          </a:prstGeom>
        </p:spPr>
      </p:pic>
      <p:pic>
        <p:nvPicPr>
          <p:cNvPr id="3" name="Imagen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542137" y="967084"/>
            <a:ext cx="6509219" cy="5802909"/>
          </a:xfrm>
          <a:prstGeom prst="rect">
            <a:avLst/>
          </a:prstGeom>
        </p:spPr>
      </p:pic>
    </p:spTree>
    <p:extLst>
      <p:ext uri="{BB962C8B-B14F-4D97-AF65-F5344CB8AC3E}">
        <p14:creationId xmlns:p14="http://schemas.microsoft.com/office/powerpoint/2010/main" val="2897148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0BCC2-92F1-4E66-8624-8AE48D87D3EB}"/>
              </a:ext>
            </a:extLst>
          </p:cNvPr>
          <p:cNvSpPr>
            <a:spLocks noGrp="1"/>
          </p:cNvSpPr>
          <p:nvPr>
            <p:ph type="title" idx="4294967295"/>
          </p:nvPr>
        </p:nvSpPr>
        <p:spPr>
          <a:xfrm>
            <a:off x="875212" y="1"/>
            <a:ext cx="10058400" cy="1132114"/>
          </a:xfrm>
        </p:spPr>
        <p:txBody>
          <a:bodyPr/>
          <a:lstStyle/>
          <a:p>
            <a:r>
              <a:rPr lang="es-CO" b="0" dirty="0">
                <a:solidFill>
                  <a:srgbClr val="3CB0B0"/>
                </a:solidFill>
              </a:rPr>
              <a:t>Pregunta 2</a:t>
            </a:r>
          </a:p>
        </p:txBody>
      </p:sp>
      <p:sp>
        <p:nvSpPr>
          <p:cNvPr id="3" name="Marcador de contenido 2">
            <a:extLst>
              <a:ext uri="{FF2B5EF4-FFF2-40B4-BE49-F238E27FC236}">
                <a16:creationId xmlns:a16="http://schemas.microsoft.com/office/drawing/2014/main" id="{018ED488-B2C3-422E-B5C3-B5102606C1B7}"/>
              </a:ext>
            </a:extLst>
          </p:cNvPr>
          <p:cNvSpPr>
            <a:spLocks noGrp="1"/>
          </p:cNvSpPr>
          <p:nvPr>
            <p:ph idx="4294967295"/>
          </p:nvPr>
        </p:nvSpPr>
        <p:spPr>
          <a:xfrm>
            <a:off x="609598" y="1128546"/>
            <a:ext cx="11181807" cy="2560955"/>
          </a:xfrm>
        </p:spPr>
        <p:txBody>
          <a:bodyPr/>
          <a:lstStyle/>
          <a:p>
            <a:pPr marL="0" indent="0">
              <a:buNone/>
            </a:pPr>
            <a:r>
              <a:rPr lang="es-ES" dirty="0">
                <a:solidFill>
                  <a:srgbClr val="0B2F51"/>
                </a:solidFill>
              </a:rPr>
              <a:t>Una mujer de 26 años de edad tiene dos niños con síndrome de </a:t>
            </a:r>
            <a:r>
              <a:rPr lang="es-ES" dirty="0" err="1">
                <a:solidFill>
                  <a:srgbClr val="0B2F51"/>
                </a:solidFill>
              </a:rPr>
              <a:t>Down,y</a:t>
            </a:r>
            <a:r>
              <a:rPr lang="es-ES" dirty="0">
                <a:solidFill>
                  <a:srgbClr val="0B2F51"/>
                </a:solidFill>
              </a:rPr>
              <a:t> ha tenido dos abortos involuntarios. ¿Cuál sería la mejor explicación?</a:t>
            </a:r>
          </a:p>
          <a:p>
            <a:pPr marL="457200" indent="-457200">
              <a:buFont typeface="+mj-lt"/>
              <a:buAutoNum type="alphaUcPeriod"/>
            </a:pPr>
            <a:r>
              <a:rPr lang="es-CO" dirty="0">
                <a:solidFill>
                  <a:srgbClr val="0B2F51"/>
                </a:solidFill>
              </a:rPr>
              <a:t>Su primo hermano tiene síndrome de Down. </a:t>
            </a:r>
          </a:p>
          <a:p>
            <a:pPr marL="457200" indent="-457200">
              <a:buFont typeface="+mj-lt"/>
              <a:buAutoNum type="alphaUcPeriod"/>
            </a:pPr>
            <a:r>
              <a:rPr lang="es-CO" dirty="0">
                <a:solidFill>
                  <a:srgbClr val="0B2F51"/>
                </a:solidFill>
              </a:rPr>
              <a:t>Su esposo tiene 62 años. </a:t>
            </a:r>
          </a:p>
          <a:p>
            <a:pPr marL="457200" indent="-457200">
              <a:buFont typeface="+mj-lt"/>
              <a:buAutoNum type="alphaUcPeriod"/>
            </a:pPr>
            <a:r>
              <a:rPr lang="es-CO" dirty="0">
                <a:solidFill>
                  <a:srgbClr val="0B2F51"/>
                </a:solidFill>
              </a:rPr>
              <a:t>Lleva una translocación recíproca con los cromosomas 14 y 18. </a:t>
            </a:r>
          </a:p>
          <a:p>
            <a:pPr marL="457200" indent="-457200">
              <a:buFont typeface="+mj-lt"/>
              <a:buAutoNum type="alphaUcPeriod"/>
            </a:pPr>
            <a:r>
              <a:rPr lang="es-CO" dirty="0">
                <a:solidFill>
                  <a:srgbClr val="0B2F51"/>
                </a:solidFill>
              </a:rPr>
              <a:t>Lleva una translocación </a:t>
            </a:r>
            <a:r>
              <a:rPr lang="es-CO" dirty="0" err="1">
                <a:solidFill>
                  <a:srgbClr val="0B2F51"/>
                </a:solidFill>
              </a:rPr>
              <a:t>Robertsoniana</a:t>
            </a:r>
            <a:r>
              <a:rPr lang="es-CO" dirty="0">
                <a:solidFill>
                  <a:srgbClr val="0B2F51"/>
                </a:solidFill>
              </a:rPr>
              <a:t> con los cromosomas 14 y 21.</a:t>
            </a:r>
          </a:p>
        </p:txBody>
      </p:sp>
      <p:sp>
        <p:nvSpPr>
          <p:cNvPr id="5" name="CuadroTexto 4">
            <a:extLst>
              <a:ext uri="{FF2B5EF4-FFF2-40B4-BE49-F238E27FC236}">
                <a16:creationId xmlns:a16="http://schemas.microsoft.com/office/drawing/2014/main" id="{730F383C-93B2-470C-BB28-8B3E5FE3925F}"/>
              </a:ext>
            </a:extLst>
          </p:cNvPr>
          <p:cNvSpPr txBox="1"/>
          <p:nvPr/>
        </p:nvSpPr>
        <p:spPr>
          <a:xfrm>
            <a:off x="4876800" y="3817303"/>
            <a:ext cx="7175863" cy="2723823"/>
          </a:xfrm>
          <a:prstGeom prst="rect">
            <a:avLst/>
          </a:prstGeom>
          <a:noFill/>
          <a:ln>
            <a:solidFill>
              <a:srgbClr val="0B2F51"/>
            </a:solidFill>
          </a:ln>
        </p:spPr>
        <p:txBody>
          <a:bodyPr wrap="square">
            <a:spAutoFit/>
          </a:bodyPr>
          <a:lstStyle/>
          <a:p>
            <a:r>
              <a:rPr lang="es-ES" sz="1900" dirty="0">
                <a:solidFill>
                  <a:srgbClr val="0B2F51"/>
                </a:solidFill>
                <a:latin typeface="Montserrat" panose="00000500000000000000" pitchFamily="50" charset="0"/>
              </a:rPr>
              <a:t>Como portadora de la translocación, es posible que ella pueda transmitir el cromosoma translocado, que contiene los brazos largos de 14 y 21, para a cada uno de sus descendientes. Si ella también transmite su copia normal del cromosoma 21, entonces transmitirá efectivamente dos copias del cromosoma 21. Cuando este óvulo es fertilizado por un espermatozoide que lleva otra copia del cromosoma 21, el cigoto recibirá tres copias del brazo largo del cromosoma 21. </a:t>
            </a:r>
            <a:endParaRPr lang="es-CO" sz="1900" dirty="0">
              <a:solidFill>
                <a:srgbClr val="0B2F51"/>
              </a:solidFill>
              <a:latin typeface="Montserrat" panose="00000500000000000000" pitchFamily="50" charset="0"/>
            </a:endParaRPr>
          </a:p>
        </p:txBody>
      </p:sp>
    </p:spTree>
    <p:extLst>
      <p:ext uri="{BB962C8B-B14F-4D97-AF65-F5344CB8AC3E}">
        <p14:creationId xmlns:p14="http://schemas.microsoft.com/office/powerpoint/2010/main" val="329805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1F72A-874E-4469-973E-B7CDD9E81A53}"/>
              </a:ext>
            </a:extLst>
          </p:cNvPr>
          <p:cNvSpPr>
            <a:spLocks noGrp="1"/>
          </p:cNvSpPr>
          <p:nvPr>
            <p:ph type="title" idx="4294967295"/>
          </p:nvPr>
        </p:nvSpPr>
        <p:spPr>
          <a:xfrm>
            <a:off x="948963" y="59803"/>
            <a:ext cx="10058400" cy="860425"/>
          </a:xfrm>
        </p:spPr>
        <p:txBody>
          <a:bodyPr>
            <a:normAutofit/>
          </a:bodyPr>
          <a:lstStyle/>
          <a:p>
            <a:r>
              <a:rPr lang="es-CO" b="0" dirty="0">
                <a:solidFill>
                  <a:srgbClr val="3CB0B0"/>
                </a:solidFill>
              </a:rPr>
              <a:t>Pregunta 3</a:t>
            </a:r>
          </a:p>
        </p:txBody>
      </p:sp>
      <p:sp>
        <p:nvSpPr>
          <p:cNvPr id="3" name="Marcador de contenido 2">
            <a:extLst>
              <a:ext uri="{FF2B5EF4-FFF2-40B4-BE49-F238E27FC236}">
                <a16:creationId xmlns:a16="http://schemas.microsoft.com/office/drawing/2014/main" id="{3058B2D2-2C27-4849-987A-E6E8EF6193A4}"/>
              </a:ext>
            </a:extLst>
          </p:cNvPr>
          <p:cNvSpPr>
            <a:spLocks noGrp="1"/>
          </p:cNvSpPr>
          <p:nvPr>
            <p:ph idx="4294967295"/>
          </p:nvPr>
        </p:nvSpPr>
        <p:spPr>
          <a:xfrm>
            <a:off x="557348" y="1047122"/>
            <a:ext cx="11347269" cy="4022725"/>
          </a:xfrm>
        </p:spPr>
        <p:txBody>
          <a:bodyPr>
            <a:normAutofit/>
          </a:bodyPr>
          <a:lstStyle/>
          <a:p>
            <a:r>
              <a:rPr lang="es-CO" sz="1900" dirty="0"/>
              <a:t>Una mujer de 38 años en su decimoquinta semana de embarazo se somete a una ecografía que revela un aumento en el área de transparencia nucal. Se recomienda la amniocentesis y se realiza a las 16 semanas de gestación. El cariotipo amniótico es 46, </a:t>
            </a:r>
            <a:r>
              <a:rPr lang="es-CO" sz="1900" dirty="0" err="1"/>
              <a:t>XYadd</a:t>
            </a:r>
            <a:r>
              <a:rPr lang="es-CO" sz="1900" dirty="0"/>
              <a:t> (18) (p.11.2), que indica material cromosómico adicional en el brazo corto de un cromosoma 18 en la banda 11.2. Todos los demás cromosomas son normales. ¿Cuál es la causa más probable de este cariotipo fetal?</a:t>
            </a:r>
            <a:br>
              <a:rPr lang="es-CO" sz="1900" dirty="0"/>
            </a:br>
            <a:endParaRPr lang="es-CO" sz="1900" dirty="0"/>
          </a:p>
        </p:txBody>
      </p:sp>
      <p:sp>
        <p:nvSpPr>
          <p:cNvPr id="5" name="CuadroTexto 4">
            <a:extLst>
              <a:ext uri="{FF2B5EF4-FFF2-40B4-BE49-F238E27FC236}">
                <a16:creationId xmlns:a16="http://schemas.microsoft.com/office/drawing/2014/main" id="{D58BC9FC-BAD4-4561-AC78-BC10CD579772}"/>
              </a:ext>
            </a:extLst>
          </p:cNvPr>
          <p:cNvSpPr txBox="1"/>
          <p:nvPr/>
        </p:nvSpPr>
        <p:spPr>
          <a:xfrm>
            <a:off x="4852398" y="5196741"/>
            <a:ext cx="7210697" cy="1477328"/>
          </a:xfrm>
          <a:prstGeom prst="rect">
            <a:avLst/>
          </a:prstGeom>
          <a:noFill/>
          <a:ln>
            <a:solidFill>
              <a:srgbClr val="0B2F51"/>
            </a:solidFill>
          </a:ln>
        </p:spPr>
        <p:txBody>
          <a:bodyPr wrap="square">
            <a:spAutoFit/>
          </a:bodyPr>
          <a:lstStyle/>
          <a:p>
            <a:r>
              <a:rPr lang="es-CO" b="1" dirty="0">
                <a:solidFill>
                  <a:srgbClr val="0B2F51"/>
                </a:solidFill>
                <a:latin typeface="Montserrat" panose="00000500000000000000" pitchFamily="50" charset="0"/>
              </a:rPr>
              <a:t>Respuesta</a:t>
            </a:r>
            <a:r>
              <a:rPr lang="es-CO" dirty="0">
                <a:solidFill>
                  <a:srgbClr val="0B2F51"/>
                </a:solidFill>
                <a:latin typeface="Montserrat" panose="00000500000000000000" pitchFamily="50" charset="0"/>
              </a:rPr>
              <a:t>: </a:t>
            </a:r>
            <a:r>
              <a:rPr lang="es-CO" b="1" dirty="0">
                <a:solidFill>
                  <a:srgbClr val="0B2F51"/>
                </a:solidFill>
                <a:latin typeface="Montserrat" panose="00000500000000000000" pitchFamily="50" charset="0"/>
              </a:rPr>
              <a:t>A.</a:t>
            </a:r>
            <a:r>
              <a:rPr lang="es-CO" dirty="0">
                <a:solidFill>
                  <a:srgbClr val="0B2F51"/>
                </a:solidFill>
                <a:latin typeface="Montserrat" panose="00000500000000000000" pitchFamily="50" charset="0"/>
              </a:rPr>
              <a:t> El feto tiene material cromosómico desbalanceado (material cromosómico adicional en una copia del cromosoma 18). Es probable que uno de los padres sea portador de una translocación recíproca que involucre el cromosoma 18 y otro cromosoma. </a:t>
            </a:r>
          </a:p>
        </p:txBody>
      </p:sp>
      <p:sp>
        <p:nvSpPr>
          <p:cNvPr id="4" name="TextBox 3">
            <a:extLst>
              <a:ext uri="{FF2B5EF4-FFF2-40B4-BE49-F238E27FC236}">
                <a16:creationId xmlns:a16="http://schemas.microsoft.com/office/drawing/2014/main" id="{A29BE66B-85C3-45CE-B9C2-A6C27F9FD13C}"/>
              </a:ext>
            </a:extLst>
          </p:cNvPr>
          <p:cNvSpPr txBox="1"/>
          <p:nvPr/>
        </p:nvSpPr>
        <p:spPr>
          <a:xfrm>
            <a:off x="4723494" y="2956544"/>
            <a:ext cx="7468506" cy="231909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1900">
                <a:solidFill>
                  <a:srgbClr val="152B48"/>
                </a:solidFill>
                <a:latin typeface="Montserrat" panose="02000505000000020004" pitchFamily="2" charset="0"/>
              </a:defRPr>
            </a:lvl1pPr>
            <a:lvl2pPr marL="6858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2pPr>
            <a:lvl3pPr marL="11430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3pPr>
            <a:lvl4pPr marL="16002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4pPr>
            <a:lvl5pPr marL="2057400" indent="-228600">
              <a:lnSpc>
                <a:spcPct val="90000"/>
              </a:lnSpc>
              <a:spcBef>
                <a:spcPts val="500"/>
              </a:spcBef>
              <a:buFont typeface="Arial" panose="020B0604020202020204" pitchFamily="34" charset="0"/>
              <a:buChar char="•"/>
              <a:defRPr sz="2000">
                <a:solidFill>
                  <a:srgbClr val="152B48"/>
                </a:solidFill>
                <a:latin typeface="Montserrat" panose="02000505000000020004"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lphaUcPeriod"/>
            </a:pPr>
            <a:r>
              <a:rPr lang="es-CO" sz="1800" dirty="0"/>
              <a:t>Una translocación recíproca balanceada en uno de los padres.</a:t>
            </a:r>
          </a:p>
          <a:p>
            <a:pPr marL="457200" indent="-457200">
              <a:buFont typeface="+mj-lt"/>
              <a:buAutoNum type="alphaUcPeriod"/>
            </a:pPr>
            <a:r>
              <a:rPr lang="es-CO" sz="1800" dirty="0"/>
              <a:t>Una translocación </a:t>
            </a:r>
            <a:r>
              <a:rPr lang="es-CO" sz="1800" dirty="0" err="1"/>
              <a:t>Robertsoniana</a:t>
            </a:r>
            <a:r>
              <a:rPr lang="es-CO" sz="1800" dirty="0"/>
              <a:t> balanceada en uno de los padres. </a:t>
            </a:r>
          </a:p>
          <a:p>
            <a:pPr marL="457200" indent="-457200">
              <a:buFont typeface="+mj-lt"/>
              <a:buAutoNum type="alphaUcPeriod"/>
            </a:pPr>
            <a:r>
              <a:rPr lang="es-CO" sz="1800" dirty="0"/>
              <a:t>Un </a:t>
            </a:r>
            <a:r>
              <a:rPr lang="es-CO" sz="1800" dirty="0" err="1"/>
              <a:t>isocromosoma</a:t>
            </a:r>
            <a:r>
              <a:rPr lang="es-CO" sz="1800" dirty="0"/>
              <a:t> 18i (p) en uno de los padres.</a:t>
            </a:r>
          </a:p>
          <a:p>
            <a:pPr marL="457200" indent="-457200">
              <a:buFont typeface="+mj-lt"/>
              <a:buAutoNum type="alphaUcPeriod"/>
            </a:pPr>
            <a:r>
              <a:rPr lang="es-CO" sz="1800" dirty="0"/>
              <a:t>No disyunción durante la meiosis 1 en uno de los padres.</a:t>
            </a:r>
          </a:p>
        </p:txBody>
      </p:sp>
    </p:spTree>
    <p:extLst>
      <p:ext uri="{BB962C8B-B14F-4D97-AF65-F5344CB8AC3E}">
        <p14:creationId xmlns:p14="http://schemas.microsoft.com/office/powerpoint/2010/main" val="128852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a:extLst>
              <a:ext uri="{FF2B5EF4-FFF2-40B4-BE49-F238E27FC236}">
                <a16:creationId xmlns:a16="http://schemas.microsoft.com/office/drawing/2014/main" id="{F24AC8CA-BAC2-4F51-9065-3B169A602D65}"/>
              </a:ext>
            </a:extLst>
          </p:cNvPr>
          <p:cNvSpPr txBox="1">
            <a:spLocks noChangeArrowheads="1"/>
          </p:cNvSpPr>
          <p:nvPr/>
        </p:nvSpPr>
        <p:spPr bwMode="auto">
          <a:xfrm>
            <a:off x="437605" y="104019"/>
            <a:ext cx="7543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4400" dirty="0">
                <a:solidFill>
                  <a:srgbClr val="3CB0B0"/>
                </a:solidFill>
                <a:latin typeface="Montserrat" panose="00000500000000000000" pitchFamily="50" charset="0"/>
              </a:rPr>
              <a:t>Citogenética molecular</a:t>
            </a:r>
            <a:endParaRPr lang="es-ES" altLang="es-CO" sz="4400" dirty="0">
              <a:solidFill>
                <a:srgbClr val="3CB0B0"/>
              </a:solidFill>
              <a:latin typeface="Montserrat" panose="00000500000000000000" pitchFamily="50" charset="0"/>
            </a:endParaRPr>
          </a:p>
        </p:txBody>
      </p:sp>
      <p:pic>
        <p:nvPicPr>
          <p:cNvPr id="36867" name="Picture 2">
            <a:extLst>
              <a:ext uri="{FF2B5EF4-FFF2-40B4-BE49-F238E27FC236}">
                <a16:creationId xmlns:a16="http://schemas.microsoft.com/office/drawing/2014/main" id="{7BFD09D3-D4EE-4E71-A3DD-C342DC1FA03F}"/>
              </a:ext>
            </a:extLst>
          </p:cNvPr>
          <p:cNvPicPr>
            <a:picLocks noChangeAspect="1" noChangeArrowheads="1"/>
          </p:cNvPicPr>
          <p:nvPr/>
        </p:nvPicPr>
        <p:blipFill rotWithShape="1">
          <a:blip r:embed="rId3" cstate="email">
            <a:lum contrast="10000"/>
            <a:extLst>
              <a:ext uri="{28A0092B-C50C-407E-A947-70E740481C1C}">
                <a14:useLocalDpi xmlns:a14="http://schemas.microsoft.com/office/drawing/2010/main"/>
              </a:ext>
            </a:extLst>
          </a:blip>
          <a:srcRect/>
          <a:stretch/>
        </p:blipFill>
        <p:spPr bwMode="auto">
          <a:xfrm>
            <a:off x="5314357" y="2284741"/>
            <a:ext cx="6781849" cy="425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B847B454-D712-46D3-A8D4-8D225EF96F41}"/>
              </a:ext>
            </a:extLst>
          </p:cNvPr>
          <p:cNvSpPr txBox="1"/>
          <p:nvPr/>
        </p:nvSpPr>
        <p:spPr>
          <a:xfrm>
            <a:off x="437605" y="1037297"/>
            <a:ext cx="5867401" cy="3139321"/>
          </a:xfrm>
          <a:prstGeom prst="rect">
            <a:avLst/>
          </a:prstGeom>
          <a:noFill/>
        </p:spPr>
        <p:txBody>
          <a:bodyPr wrap="square" rtlCol="0">
            <a:spAutoFit/>
          </a:bodyPr>
          <a:lstStyle/>
          <a:p>
            <a:pPr marL="285750" indent="-285750">
              <a:buFont typeface="Arial" panose="020B0604020202020204" pitchFamily="34" charset="0"/>
              <a:buChar char="•"/>
            </a:pPr>
            <a:r>
              <a:rPr lang="es-ES" b="1" dirty="0">
                <a:solidFill>
                  <a:srgbClr val="0B2F51"/>
                </a:solidFill>
                <a:latin typeface="Montserrat" panose="00000500000000000000" pitchFamily="50" charset="0"/>
              </a:rPr>
              <a:t>Sondas </a:t>
            </a:r>
            <a:r>
              <a:rPr lang="es-ES" b="1" dirty="0" err="1">
                <a:solidFill>
                  <a:srgbClr val="0B2F51"/>
                </a:solidFill>
                <a:latin typeface="Montserrat" panose="00000500000000000000" pitchFamily="50" charset="0"/>
              </a:rPr>
              <a:t>centroméricas</a:t>
            </a:r>
            <a:r>
              <a:rPr lang="es-ES" b="1" dirty="0">
                <a:solidFill>
                  <a:srgbClr val="0B2F51"/>
                </a:solidFill>
                <a:latin typeface="Montserrat" panose="00000500000000000000" pitchFamily="50" charset="0"/>
              </a:rPr>
              <a:t>: </a:t>
            </a:r>
            <a:r>
              <a:rPr lang="es-ES" dirty="0">
                <a:solidFill>
                  <a:srgbClr val="0B2F51"/>
                </a:solidFill>
                <a:latin typeface="Montserrat" panose="00000500000000000000" pitchFamily="50" charset="0"/>
              </a:rPr>
              <a:t>secuencias de ADN repetitivas. </a:t>
            </a:r>
          </a:p>
          <a:p>
            <a:pPr marL="285750" indent="-285750">
              <a:buFont typeface="Arial" panose="020B0604020202020204" pitchFamily="34" charset="0"/>
              <a:buChar char="•"/>
            </a:pPr>
            <a:r>
              <a:rPr lang="es-ES" b="1" dirty="0">
                <a:solidFill>
                  <a:srgbClr val="0B2F51"/>
                </a:solidFill>
                <a:latin typeface="Montserrat" panose="00000500000000000000" pitchFamily="50" charset="0"/>
              </a:rPr>
              <a:t>Sondas de secuencia única específicas de un cromosoma: </a:t>
            </a:r>
            <a:r>
              <a:rPr lang="es-ES" dirty="0">
                <a:solidFill>
                  <a:srgbClr val="0B2F51"/>
                </a:solidFill>
                <a:latin typeface="Montserrat" panose="00000500000000000000" pitchFamily="50" charset="0"/>
              </a:rPr>
              <a:t>son específicas de un locus único en concreto.</a:t>
            </a:r>
          </a:p>
          <a:p>
            <a:pPr marL="285750" indent="-285750">
              <a:buFont typeface="Arial" panose="020B0604020202020204" pitchFamily="34" charset="0"/>
              <a:buChar char="•"/>
            </a:pPr>
            <a:r>
              <a:rPr lang="es-ES" b="1" dirty="0">
                <a:solidFill>
                  <a:srgbClr val="0B2F51"/>
                </a:solidFill>
                <a:latin typeface="Montserrat" panose="00000500000000000000" pitchFamily="50" charset="0"/>
              </a:rPr>
              <a:t>Sondas teloméricas: </a:t>
            </a:r>
            <a:r>
              <a:rPr lang="es-ES" dirty="0">
                <a:solidFill>
                  <a:srgbClr val="0B2F51"/>
                </a:solidFill>
                <a:latin typeface="Montserrat" panose="00000500000000000000" pitchFamily="50" charset="0"/>
              </a:rPr>
              <a:t>se ha desarrollado un juego completo de este tipo de sondas para los 24 cromosomas.</a:t>
            </a:r>
          </a:p>
          <a:p>
            <a:pPr marL="285750" indent="-285750">
              <a:buFont typeface="Arial" panose="020B0604020202020204" pitchFamily="34" charset="0"/>
              <a:buChar char="•"/>
            </a:pPr>
            <a:r>
              <a:rPr lang="es-ES" b="1" dirty="0">
                <a:solidFill>
                  <a:srgbClr val="0B2F51"/>
                </a:solidFill>
                <a:latin typeface="Montserrat" panose="00000500000000000000" pitchFamily="50" charset="0"/>
              </a:rPr>
              <a:t>Sondas de pintado del cromosoma completo.</a:t>
            </a:r>
          </a:p>
          <a:p>
            <a:pPr marL="285750" indent="-285750">
              <a:buFont typeface="Arial" panose="020B0604020202020204" pitchFamily="34" charset="0"/>
              <a:buChar char="•"/>
            </a:pPr>
            <a:endParaRPr lang="es-CO" dirty="0">
              <a:solidFill>
                <a:srgbClr val="0B2F51"/>
              </a:solidFill>
              <a:latin typeface="Montserrat" panose="00000500000000000000" pitchFamily="5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a:extLst>
              <a:ext uri="{FF2B5EF4-FFF2-40B4-BE49-F238E27FC236}">
                <a16:creationId xmlns:a16="http://schemas.microsoft.com/office/drawing/2014/main" id="{D041710B-A7EB-4AA7-B28C-B4D57319675E}"/>
              </a:ext>
            </a:extLst>
          </p:cNvPr>
          <p:cNvSpPr txBox="1">
            <a:spLocks noChangeArrowheads="1"/>
          </p:cNvSpPr>
          <p:nvPr/>
        </p:nvSpPr>
        <p:spPr bwMode="auto">
          <a:xfrm>
            <a:off x="1115786" y="76758"/>
            <a:ext cx="3124200" cy="769441"/>
          </a:xfrm>
          <a:prstGeom prst="rect">
            <a:avLst/>
          </a:prstGeom>
          <a:noFill/>
          <a:ln w="9525">
            <a:noFill/>
            <a:miter lim="800000"/>
            <a:headEnd/>
            <a:tailEnd/>
          </a:ln>
          <a:effectLst/>
        </p:spPr>
        <p:txBody>
          <a:bodyPr anchor="ctr">
            <a:spAutoFit/>
          </a:bodyPr>
          <a:lstStyle/>
          <a:p>
            <a:pPr>
              <a:spcBef>
                <a:spcPct val="50000"/>
              </a:spcBef>
              <a:defRPr/>
            </a:pPr>
            <a:r>
              <a:rPr lang="es-MX" sz="4400" dirty="0" err="1">
                <a:solidFill>
                  <a:srgbClr val="3CB0B0"/>
                </a:solidFill>
                <a:latin typeface="Montserrat" panose="00000500000000000000" pitchFamily="50" charset="0"/>
              </a:rPr>
              <a:t>Telómeros</a:t>
            </a:r>
            <a:endParaRPr lang="es-ES" sz="4400" dirty="0">
              <a:solidFill>
                <a:srgbClr val="3CB0B0"/>
              </a:solidFill>
              <a:latin typeface="Montserrat" panose="00000500000000000000" pitchFamily="50" charset="0"/>
            </a:endParaRPr>
          </a:p>
        </p:txBody>
      </p:sp>
      <p:sp>
        <p:nvSpPr>
          <p:cNvPr id="16387" name="9 Rectángulo">
            <a:extLst>
              <a:ext uri="{FF2B5EF4-FFF2-40B4-BE49-F238E27FC236}">
                <a16:creationId xmlns:a16="http://schemas.microsoft.com/office/drawing/2014/main" id="{B3541CBB-0EF6-4342-94DF-2BC91E79C8F5}"/>
              </a:ext>
            </a:extLst>
          </p:cNvPr>
          <p:cNvSpPr>
            <a:spLocks noChangeArrowheads="1"/>
          </p:cNvSpPr>
          <p:nvPr/>
        </p:nvSpPr>
        <p:spPr bwMode="auto">
          <a:xfrm>
            <a:off x="5205076" y="1685911"/>
            <a:ext cx="676921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29083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29083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29083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29083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29083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9083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9083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9083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908300" algn="l"/>
              </a:tabLs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 typeface="Arial" panose="020B0604020202020204" pitchFamily="34" charset="0"/>
              <a:buChar char="•"/>
            </a:pPr>
            <a:r>
              <a:rPr lang="es-MX" altLang="es-CO" sz="2300" b="1" dirty="0">
                <a:solidFill>
                  <a:srgbClr val="0B2F51"/>
                </a:solidFill>
                <a:latin typeface="Montserrat" panose="00000500000000000000" pitchFamily="50" charset="0"/>
              </a:rPr>
              <a:t> Integridad del DNA </a:t>
            </a:r>
            <a:r>
              <a:rPr lang="es-MX" altLang="es-CO" sz="2300" b="1" dirty="0">
                <a:solidFill>
                  <a:srgbClr val="0B2F51"/>
                </a:solidFill>
                <a:latin typeface="Montserrat" panose="00000500000000000000" pitchFamily="50" charset="0"/>
                <a:sym typeface="Wingdings 3" panose="05040102010807070707" pitchFamily="18" charset="2"/>
              </a:rPr>
              <a:t> </a:t>
            </a:r>
            <a:r>
              <a:rPr lang="es-MX" altLang="es-CO" sz="2300" b="1" dirty="0" err="1">
                <a:solidFill>
                  <a:srgbClr val="0B2F51"/>
                </a:solidFill>
                <a:latin typeface="Montserrat" panose="00000500000000000000" pitchFamily="50" charset="0"/>
                <a:sym typeface="Wingdings 3" panose="05040102010807070707" pitchFamily="18" charset="2"/>
              </a:rPr>
              <a:t>Prot</a:t>
            </a:r>
            <a:r>
              <a:rPr lang="es-MX" altLang="es-CO" sz="2300" b="1" dirty="0">
                <a:solidFill>
                  <a:srgbClr val="0B2F51"/>
                </a:solidFill>
                <a:latin typeface="Montserrat" panose="00000500000000000000" pitchFamily="50" charset="0"/>
                <a:sym typeface="Wingdings 3" panose="05040102010807070707" pitchFamily="18" charset="2"/>
              </a:rPr>
              <a:t>. </a:t>
            </a:r>
            <a:r>
              <a:rPr lang="es-MX" altLang="es-CO" sz="2300" b="1" dirty="0" err="1">
                <a:solidFill>
                  <a:srgbClr val="0B2F51"/>
                </a:solidFill>
                <a:latin typeface="Montserrat" panose="00000500000000000000" pitchFamily="50" charset="0"/>
                <a:sym typeface="Wingdings 3" panose="05040102010807070707" pitchFamily="18" charset="2"/>
              </a:rPr>
              <a:t>Extrem</a:t>
            </a:r>
            <a:r>
              <a:rPr lang="es-MX" altLang="es-CO" sz="2300" b="1" dirty="0">
                <a:solidFill>
                  <a:srgbClr val="0B2F51"/>
                </a:solidFill>
                <a:latin typeface="Montserrat" panose="00000500000000000000" pitchFamily="50" charset="0"/>
                <a:sym typeface="Wingdings 3" panose="05040102010807070707" pitchFamily="18" charset="2"/>
              </a:rPr>
              <a:t>    </a:t>
            </a:r>
            <a:r>
              <a:rPr lang="es-MX" altLang="es-CO" sz="2300" b="1" dirty="0" err="1">
                <a:solidFill>
                  <a:srgbClr val="0B2F51"/>
                </a:solidFill>
                <a:latin typeface="Montserrat" panose="00000500000000000000" pitchFamily="50" charset="0"/>
                <a:sym typeface="Wingdings 3" panose="05040102010807070707" pitchFamily="18" charset="2"/>
              </a:rPr>
              <a:t>crm</a:t>
            </a:r>
            <a:r>
              <a:rPr lang="es-MX" altLang="es-CO" sz="2300" b="1" dirty="0">
                <a:solidFill>
                  <a:srgbClr val="0B2F51"/>
                </a:solidFill>
                <a:latin typeface="Montserrat" panose="00000500000000000000" pitchFamily="50" charset="0"/>
                <a:sym typeface="Wingdings 3" panose="05040102010807070707" pitchFamily="18" charset="2"/>
              </a:rPr>
              <a:t>.</a:t>
            </a:r>
            <a:endParaRPr lang="es-ES" altLang="es-CO" sz="2300" b="1" dirty="0">
              <a:solidFill>
                <a:srgbClr val="0B2F51"/>
              </a:solidFill>
              <a:latin typeface="Montserrat" panose="00000500000000000000" pitchFamily="50" charset="0"/>
            </a:endParaRPr>
          </a:p>
        </p:txBody>
      </p:sp>
      <p:sp>
        <p:nvSpPr>
          <p:cNvPr id="13" name="12 CuadroTexto">
            <a:extLst>
              <a:ext uri="{FF2B5EF4-FFF2-40B4-BE49-F238E27FC236}">
                <a16:creationId xmlns:a16="http://schemas.microsoft.com/office/drawing/2014/main" id="{A7E24D9D-B693-4403-B654-CE6C6761B787}"/>
              </a:ext>
            </a:extLst>
          </p:cNvPr>
          <p:cNvSpPr txBox="1"/>
          <p:nvPr/>
        </p:nvSpPr>
        <p:spPr>
          <a:xfrm>
            <a:off x="5554274" y="2210535"/>
            <a:ext cx="3483646" cy="1508105"/>
          </a:xfrm>
          <a:prstGeom prst="rect">
            <a:avLst/>
          </a:prstGeom>
          <a:noFill/>
        </p:spPr>
        <p:txBody>
          <a:bodyPr wrap="none">
            <a:spAutoFit/>
          </a:bodyPr>
          <a:lstStyle/>
          <a:p>
            <a:pPr>
              <a:buFontTx/>
              <a:buChar char="-"/>
              <a:defRPr/>
            </a:pPr>
            <a:r>
              <a:rPr lang="es-CO" sz="2300" dirty="0">
                <a:solidFill>
                  <a:srgbClr val="0B2F51"/>
                </a:solidFill>
                <a:latin typeface="Montserrat" panose="00000500000000000000" pitchFamily="50" charset="0"/>
                <a:cs typeface="Arial" charset="0"/>
              </a:rPr>
              <a:t>Inestabilidad DNA.</a:t>
            </a:r>
          </a:p>
          <a:p>
            <a:pPr>
              <a:buFontTx/>
              <a:buChar char="-"/>
              <a:defRPr/>
            </a:pPr>
            <a:r>
              <a:rPr lang="es-CO" sz="2300" dirty="0">
                <a:solidFill>
                  <a:srgbClr val="0B2F51"/>
                </a:solidFill>
                <a:latin typeface="Montserrat" panose="00000500000000000000" pitchFamily="50" charset="0"/>
                <a:cs typeface="Arial" charset="0"/>
              </a:rPr>
              <a:t>Fusión con otros </a:t>
            </a:r>
            <a:r>
              <a:rPr lang="es-CO" sz="2300" dirty="0" err="1">
                <a:solidFill>
                  <a:srgbClr val="0B2F51"/>
                </a:solidFill>
                <a:latin typeface="Montserrat" panose="00000500000000000000" pitchFamily="50" charset="0"/>
                <a:cs typeface="Arial" charset="0"/>
              </a:rPr>
              <a:t>crm</a:t>
            </a:r>
            <a:r>
              <a:rPr lang="es-CO" sz="2300" dirty="0">
                <a:solidFill>
                  <a:srgbClr val="0B2F51"/>
                </a:solidFill>
                <a:latin typeface="Montserrat" panose="00000500000000000000" pitchFamily="50" charset="0"/>
                <a:cs typeface="Arial" charset="0"/>
              </a:rPr>
              <a:t>.</a:t>
            </a:r>
          </a:p>
          <a:p>
            <a:pPr>
              <a:buFontTx/>
              <a:buChar char="-"/>
              <a:defRPr/>
            </a:pPr>
            <a:r>
              <a:rPr lang="es-CO" sz="2300" dirty="0">
                <a:solidFill>
                  <a:srgbClr val="0B2F51"/>
                </a:solidFill>
                <a:latin typeface="Montserrat" panose="00000500000000000000" pitchFamily="50" charset="0"/>
                <a:cs typeface="Arial" charset="0"/>
              </a:rPr>
              <a:t>Recombinación.</a:t>
            </a:r>
          </a:p>
          <a:p>
            <a:pPr>
              <a:buFontTx/>
              <a:buChar char="-"/>
              <a:defRPr/>
            </a:pPr>
            <a:r>
              <a:rPr lang="es-CO" sz="2300" dirty="0">
                <a:solidFill>
                  <a:srgbClr val="0B2F51"/>
                </a:solidFill>
                <a:latin typeface="Montserrat" panose="00000500000000000000" pitchFamily="50" charset="0"/>
                <a:cs typeface="Arial" charset="0"/>
              </a:rPr>
              <a:t>Degradación.</a:t>
            </a:r>
          </a:p>
        </p:txBody>
      </p:sp>
      <p:sp>
        <p:nvSpPr>
          <p:cNvPr id="16389" name="20 Rectángulo">
            <a:extLst>
              <a:ext uri="{FF2B5EF4-FFF2-40B4-BE49-F238E27FC236}">
                <a16:creationId xmlns:a16="http://schemas.microsoft.com/office/drawing/2014/main" id="{2A1A9D5D-0AB1-4553-A30E-FCE8E89BB99D}"/>
              </a:ext>
            </a:extLst>
          </p:cNvPr>
          <p:cNvSpPr>
            <a:spLocks noChangeArrowheads="1"/>
          </p:cNvSpPr>
          <p:nvPr/>
        </p:nvSpPr>
        <p:spPr bwMode="auto">
          <a:xfrm>
            <a:off x="5205077" y="3796988"/>
            <a:ext cx="646619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 typeface="Arial" panose="020B0604020202020204" pitchFamily="34" charset="0"/>
              <a:buChar char="•"/>
            </a:pPr>
            <a:r>
              <a:rPr lang="es-MX" altLang="es-CO" sz="2000" b="1" dirty="0">
                <a:solidFill>
                  <a:srgbClr val="0B2F51"/>
                </a:solidFill>
                <a:latin typeface="Montserrat" panose="00000500000000000000" pitchFamily="50" charset="0"/>
              </a:rPr>
              <a:t> </a:t>
            </a:r>
            <a:r>
              <a:rPr lang="es-MX" altLang="es-CO" sz="2300" b="1" dirty="0">
                <a:solidFill>
                  <a:srgbClr val="0B2F51"/>
                </a:solidFill>
                <a:latin typeface="Montserrat" panose="00000500000000000000" pitchFamily="50" charset="0"/>
              </a:rPr>
              <a:t>Replicación completa </a:t>
            </a:r>
            <a:r>
              <a:rPr lang="es-MX" altLang="es-CO" sz="2300" b="1" dirty="0">
                <a:solidFill>
                  <a:srgbClr val="0B2F51"/>
                </a:solidFill>
                <a:latin typeface="Montserrat" panose="00000500000000000000" pitchFamily="50" charset="0"/>
                <a:sym typeface="Wingdings 3" panose="05040102010807070707" pitchFamily="18" charset="2"/>
              </a:rPr>
              <a:t></a:t>
            </a:r>
            <a:r>
              <a:rPr lang="es-MX" altLang="es-CO" sz="2300" b="1" dirty="0">
                <a:solidFill>
                  <a:srgbClr val="0B2F51"/>
                </a:solidFill>
                <a:latin typeface="Montserrat" panose="00000500000000000000" pitchFamily="50" charset="0"/>
              </a:rPr>
              <a:t> </a:t>
            </a:r>
            <a:r>
              <a:rPr lang="es-MX" altLang="es-CO" sz="2300" b="1" i="1" dirty="0">
                <a:solidFill>
                  <a:srgbClr val="0B2F51"/>
                </a:solidFill>
                <a:latin typeface="Montserrat" panose="00000500000000000000" pitchFamily="50" charset="0"/>
              </a:rPr>
              <a:t>Telomerasa.</a:t>
            </a:r>
            <a:endParaRPr lang="es-ES" altLang="es-CO" sz="2300" b="1" i="1" dirty="0">
              <a:solidFill>
                <a:srgbClr val="0B2F51"/>
              </a:solidFill>
              <a:latin typeface="Montserrat" panose="00000500000000000000" pitchFamily="50" charset="0"/>
            </a:endParaRPr>
          </a:p>
        </p:txBody>
      </p:sp>
      <p:pic>
        <p:nvPicPr>
          <p:cNvPr id="87046" name="Picture 6" descr="http://www.scq.ubc.ca/wp-content/uploads/2008/03/telomere.jpg">
            <a:extLst>
              <a:ext uri="{FF2B5EF4-FFF2-40B4-BE49-F238E27FC236}">
                <a16:creationId xmlns:a16="http://schemas.microsoft.com/office/drawing/2014/main" id="{F20023CE-1D05-4AF9-97CC-6B11BE174B77}"/>
              </a:ext>
            </a:extLst>
          </p:cNvPr>
          <p:cNvPicPr>
            <a:picLocks noChangeAspect="1" noChangeArrowheads="1"/>
          </p:cNvPicPr>
          <p:nvPr/>
        </p:nvPicPr>
        <p:blipFill>
          <a:blip r:embed="rId3"/>
          <a:srcRect/>
          <a:stretch>
            <a:fillRect/>
          </a:stretch>
        </p:blipFill>
        <p:spPr bwMode="auto">
          <a:xfrm>
            <a:off x="1172311" y="1107429"/>
            <a:ext cx="2857500" cy="2609850"/>
          </a:xfrm>
          <a:prstGeom prst="rect">
            <a:avLst/>
          </a:prstGeom>
        </p:spPr>
      </p:pic>
      <p:sp>
        <p:nvSpPr>
          <p:cNvPr id="16391" name="30 Rectángulo">
            <a:extLst>
              <a:ext uri="{FF2B5EF4-FFF2-40B4-BE49-F238E27FC236}">
                <a16:creationId xmlns:a16="http://schemas.microsoft.com/office/drawing/2014/main" id="{730E6523-7BDD-43D0-B385-DB9C66CE662F}"/>
              </a:ext>
            </a:extLst>
          </p:cNvPr>
          <p:cNvSpPr>
            <a:spLocks noChangeArrowheads="1"/>
          </p:cNvSpPr>
          <p:nvPr/>
        </p:nvSpPr>
        <p:spPr bwMode="auto">
          <a:xfrm>
            <a:off x="5205077" y="4321612"/>
            <a:ext cx="6830291"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 typeface="Arial" panose="020B0604020202020204" pitchFamily="34" charset="0"/>
              <a:buChar char="•"/>
            </a:pPr>
            <a:r>
              <a:rPr lang="es-MX" altLang="es-CO" sz="2300" b="1" dirty="0">
                <a:solidFill>
                  <a:srgbClr val="0B2F51"/>
                </a:solidFill>
                <a:latin typeface="Montserrat" panose="00000500000000000000" pitchFamily="50" charset="0"/>
              </a:rPr>
              <a:t> Posicionamiento cromosómico.</a:t>
            </a:r>
            <a:endParaRPr lang="es-ES" altLang="es-CO" sz="2300" b="1" i="1" dirty="0">
              <a:solidFill>
                <a:srgbClr val="0B2F51"/>
              </a:solidFill>
              <a:latin typeface="Montserrat" panose="00000500000000000000" pitchFamily="50" charset="0"/>
            </a:endParaRPr>
          </a:p>
        </p:txBody>
      </p:sp>
      <p:sp>
        <p:nvSpPr>
          <p:cNvPr id="32" name="31 CuadroTexto">
            <a:extLst>
              <a:ext uri="{FF2B5EF4-FFF2-40B4-BE49-F238E27FC236}">
                <a16:creationId xmlns:a16="http://schemas.microsoft.com/office/drawing/2014/main" id="{EB947350-2F02-4F6D-B2C9-AE16BAEB57E4}"/>
              </a:ext>
            </a:extLst>
          </p:cNvPr>
          <p:cNvSpPr txBox="1"/>
          <p:nvPr/>
        </p:nvSpPr>
        <p:spPr>
          <a:xfrm>
            <a:off x="5484800" y="4767888"/>
            <a:ext cx="5354782" cy="800219"/>
          </a:xfrm>
          <a:prstGeom prst="rect">
            <a:avLst/>
          </a:prstGeom>
          <a:noFill/>
        </p:spPr>
        <p:txBody>
          <a:bodyPr wrap="square">
            <a:spAutoFit/>
          </a:bodyPr>
          <a:lstStyle/>
          <a:p>
            <a:pPr>
              <a:buFontTx/>
              <a:buChar char="-"/>
              <a:defRPr/>
            </a:pPr>
            <a:r>
              <a:rPr lang="es-CO" sz="2300" dirty="0">
                <a:solidFill>
                  <a:srgbClr val="0B2F51"/>
                </a:solidFill>
                <a:latin typeface="Montserrat" panose="00000500000000000000" pitchFamily="50" charset="0"/>
                <a:cs typeface="Arial" charset="0"/>
              </a:rPr>
              <a:t>Estabiliza estructura del núcleo.</a:t>
            </a:r>
          </a:p>
          <a:p>
            <a:pPr>
              <a:buFontTx/>
              <a:buChar char="-"/>
              <a:defRPr/>
            </a:pPr>
            <a:r>
              <a:rPr lang="es-CO" sz="2300" dirty="0">
                <a:solidFill>
                  <a:srgbClr val="0B2F51"/>
                </a:solidFill>
                <a:latin typeface="Montserrat" panose="00000500000000000000" pitchFamily="50" charset="0"/>
                <a:cs typeface="Arial" charset="0"/>
              </a:rPr>
              <a:t>Apareamiento de </a:t>
            </a:r>
            <a:r>
              <a:rPr lang="es-CO" sz="2300" dirty="0" err="1">
                <a:solidFill>
                  <a:srgbClr val="0B2F51"/>
                </a:solidFill>
                <a:latin typeface="Montserrat" panose="00000500000000000000" pitchFamily="50" charset="0"/>
                <a:cs typeface="Arial" charset="0"/>
              </a:rPr>
              <a:t>crm</a:t>
            </a:r>
            <a:r>
              <a:rPr lang="es-CO" sz="2300" dirty="0">
                <a:solidFill>
                  <a:srgbClr val="0B2F51"/>
                </a:solidFill>
                <a:latin typeface="Montserrat" panose="00000500000000000000" pitchFamily="50" charset="0"/>
                <a:cs typeface="Arial" charset="0"/>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a:extLst>
              <a:ext uri="{FF2B5EF4-FFF2-40B4-BE49-F238E27FC236}">
                <a16:creationId xmlns:a16="http://schemas.microsoft.com/office/drawing/2014/main" id="{22AC90B0-762F-4C00-8F38-D7E8BD0D54A0}"/>
              </a:ext>
            </a:extLst>
          </p:cNvPr>
          <p:cNvSpPr txBox="1">
            <a:spLocks noChangeArrowheads="1"/>
          </p:cNvSpPr>
          <p:nvPr/>
        </p:nvSpPr>
        <p:spPr bwMode="auto">
          <a:xfrm>
            <a:off x="640057" y="1401324"/>
            <a:ext cx="11183998" cy="1477328"/>
          </a:xfrm>
          <a:prstGeom prst="rect">
            <a:avLst/>
          </a:prstGeom>
          <a:noFill/>
          <a:ln w="9525">
            <a:noFill/>
            <a:miter lim="800000"/>
            <a:headEnd/>
            <a:tailEnd/>
          </a:ln>
        </p:spPr>
        <p:txBody>
          <a:bodyPr wrap="square">
            <a:spAutoFit/>
          </a:bodyPr>
          <a:lstStyle/>
          <a:p>
            <a:pPr marL="342900" indent="-342900">
              <a:spcBef>
                <a:spcPct val="50000"/>
              </a:spcBef>
              <a:buFont typeface="Arial" panose="020B0604020202020204" pitchFamily="34" charset="0"/>
              <a:buChar char="•"/>
              <a:defRPr/>
            </a:pPr>
            <a:r>
              <a:rPr lang="es-ES" sz="2000" dirty="0">
                <a:solidFill>
                  <a:srgbClr val="0B2F51"/>
                </a:solidFill>
                <a:latin typeface="Montserrat" panose="00000500000000000000" pitchFamily="50" charset="0"/>
              </a:rPr>
              <a:t>Marcaje de cromosomas mediante la cual estos son hibridados con sondas que emiten fluorescencia y permiten la visualización, distinción y estudio de los cromosomas.</a:t>
            </a:r>
          </a:p>
          <a:p>
            <a:pPr marL="342900" indent="-342900">
              <a:spcBef>
                <a:spcPct val="50000"/>
              </a:spcBef>
              <a:buFont typeface="Arial" panose="020B0604020202020204" pitchFamily="34" charset="0"/>
              <a:buChar char="•"/>
              <a:defRPr/>
            </a:pPr>
            <a:r>
              <a:rPr lang="es-ES" sz="2000" dirty="0">
                <a:solidFill>
                  <a:srgbClr val="0B2F51"/>
                </a:solidFill>
                <a:latin typeface="Montserrat" panose="00000500000000000000" pitchFamily="50" charset="0"/>
              </a:rPr>
              <a:t>Los cromosomas que son usualmente analizados por FISH son los 13, 18, 21, X e Y.</a:t>
            </a:r>
            <a:endParaRPr lang="es-ES" sz="2000" b="1" dirty="0">
              <a:solidFill>
                <a:srgbClr val="0B2F51"/>
              </a:solidFill>
              <a:latin typeface="Montserrat" panose="00000500000000000000" pitchFamily="50" charset="0"/>
              <a:cs typeface="Arial" charset="0"/>
            </a:endParaRPr>
          </a:p>
        </p:txBody>
      </p:sp>
      <p:pic>
        <p:nvPicPr>
          <p:cNvPr id="3078" name="Picture 6" descr="http://upload.wikimedia.org/wikipedia/commons/thumb/e/e6/FISH_%28technique%29.gif/370px-FISH_%28technique%29.gif">
            <a:hlinkClick r:id="rId3" tooltip="FISH (technique).gif"/>
            <a:extLst>
              <a:ext uri="{FF2B5EF4-FFF2-40B4-BE49-F238E27FC236}">
                <a16:creationId xmlns:a16="http://schemas.microsoft.com/office/drawing/2014/main" id="{51F413D6-93AE-4588-9718-D4F4DC8CF5BA}"/>
              </a:ext>
            </a:extLst>
          </p:cNvPr>
          <p:cNvPicPr>
            <a:picLocks noChangeAspect="1" noChangeArrowheads="1"/>
          </p:cNvPicPr>
          <p:nvPr/>
        </p:nvPicPr>
        <p:blipFill>
          <a:blip r:embed="rId4"/>
          <a:srcRect/>
          <a:stretch>
            <a:fillRect/>
          </a:stretch>
        </p:blipFill>
        <p:spPr bwMode="auto">
          <a:xfrm>
            <a:off x="4887636" y="3429000"/>
            <a:ext cx="4419634" cy="2962349"/>
          </a:xfrm>
          <a:prstGeom prst="rect">
            <a:avLst/>
          </a:prstGeom>
        </p:spPr>
      </p:pic>
      <p:sp>
        <p:nvSpPr>
          <p:cNvPr id="2053" name="Text Box 2">
            <a:extLst>
              <a:ext uri="{FF2B5EF4-FFF2-40B4-BE49-F238E27FC236}">
                <a16:creationId xmlns:a16="http://schemas.microsoft.com/office/drawing/2014/main" id="{B9760F48-ED94-4349-AF23-C4D7B7709AC3}"/>
              </a:ext>
            </a:extLst>
          </p:cNvPr>
          <p:cNvSpPr txBox="1">
            <a:spLocks noChangeArrowheads="1"/>
          </p:cNvSpPr>
          <p:nvPr/>
        </p:nvSpPr>
        <p:spPr bwMode="auto">
          <a:xfrm>
            <a:off x="836015" y="259277"/>
            <a:ext cx="1098804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sz="3800" dirty="0" err="1">
                <a:solidFill>
                  <a:srgbClr val="3CB0B0"/>
                </a:solidFill>
                <a:latin typeface="Montserrat" panose="00000500000000000000" pitchFamily="50" charset="0"/>
                <a:cs typeface="Arial" charset="0"/>
              </a:rPr>
              <a:t>Fluorescence</a:t>
            </a:r>
            <a:r>
              <a:rPr lang="es-MX" sz="3800" dirty="0">
                <a:solidFill>
                  <a:srgbClr val="3CB0B0"/>
                </a:solidFill>
                <a:latin typeface="Montserrat" panose="00000500000000000000" pitchFamily="50" charset="0"/>
                <a:cs typeface="Arial" charset="0"/>
              </a:rPr>
              <a:t> in situ </a:t>
            </a:r>
            <a:r>
              <a:rPr lang="es-MX" sz="3800" dirty="0" err="1">
                <a:solidFill>
                  <a:srgbClr val="3CB0B0"/>
                </a:solidFill>
                <a:latin typeface="Montserrat" panose="00000500000000000000" pitchFamily="50" charset="0"/>
                <a:cs typeface="Arial" charset="0"/>
              </a:rPr>
              <a:t>Hibridization</a:t>
            </a:r>
            <a:r>
              <a:rPr lang="es-MX" sz="3800" dirty="0">
                <a:solidFill>
                  <a:srgbClr val="3CB0B0"/>
                </a:solidFill>
                <a:latin typeface="Montserrat" panose="00000500000000000000" pitchFamily="50" charset="0"/>
                <a:cs typeface="Arial" charset="0"/>
              </a:rPr>
              <a:t> (FISH)</a:t>
            </a:r>
            <a:endParaRPr lang="es-ES" altLang="es-CO" sz="3800" dirty="0">
              <a:solidFill>
                <a:srgbClr val="3CB0B0"/>
              </a:solidFill>
              <a:latin typeface="Montserrat" panose="00000500000000000000" pitchFamily="50" charset="0"/>
            </a:endParaRPr>
          </a:p>
        </p:txBody>
      </p:sp>
      <p:pic>
        <p:nvPicPr>
          <p:cNvPr id="3" name="Imagen 2">
            <a:extLst>
              <a:ext uri="{FF2B5EF4-FFF2-40B4-BE49-F238E27FC236}">
                <a16:creationId xmlns:a16="http://schemas.microsoft.com/office/drawing/2014/main" id="{35725AF0-9E7A-42EF-B31D-92F973FEA872}"/>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9524985" y="3429000"/>
            <a:ext cx="2398754" cy="2619375"/>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07842" y="188224"/>
            <a:ext cx="9336000" cy="5044176"/>
          </a:xfrm>
          <a:prstGeom prst="rect">
            <a:avLst/>
          </a:prstGeom>
        </p:spPr>
      </p:pic>
      <p:sp>
        <p:nvSpPr>
          <p:cNvPr id="2053" name="Text Box 2">
            <a:extLst>
              <a:ext uri="{FF2B5EF4-FFF2-40B4-BE49-F238E27FC236}">
                <a16:creationId xmlns:a16="http://schemas.microsoft.com/office/drawing/2014/main" id="{B9760F48-ED94-4349-AF23-C4D7B7709AC3}"/>
              </a:ext>
            </a:extLst>
          </p:cNvPr>
          <p:cNvSpPr txBox="1">
            <a:spLocks noChangeArrowheads="1"/>
          </p:cNvSpPr>
          <p:nvPr/>
        </p:nvSpPr>
        <p:spPr bwMode="auto">
          <a:xfrm>
            <a:off x="573314" y="188224"/>
            <a:ext cx="66910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sz="3600" dirty="0">
                <a:solidFill>
                  <a:srgbClr val="3CB0B0"/>
                </a:solidFill>
                <a:latin typeface="Montserrat" panose="00000500000000000000" pitchFamily="50" charset="0"/>
                <a:cs typeface="Arial" charset="0"/>
              </a:rPr>
              <a:t>FISH: ejemplo</a:t>
            </a:r>
            <a:endParaRPr lang="es-ES" altLang="es-CO" sz="3600" dirty="0">
              <a:solidFill>
                <a:srgbClr val="3CB0B0"/>
              </a:solidFill>
              <a:latin typeface="Montserrat" panose="00000500000000000000" pitchFamily="50" charset="0"/>
            </a:endParaRPr>
          </a:p>
        </p:txBody>
      </p:sp>
    </p:spTree>
    <p:extLst>
      <p:ext uri="{BB962C8B-B14F-4D97-AF65-F5344CB8AC3E}">
        <p14:creationId xmlns:p14="http://schemas.microsoft.com/office/powerpoint/2010/main" val="12666318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8" name="Picture 6" descr="http://carolguze.com/images/chromosomes/sky3.gif">
            <a:extLst>
              <a:ext uri="{FF2B5EF4-FFF2-40B4-BE49-F238E27FC236}">
                <a16:creationId xmlns:a16="http://schemas.microsoft.com/office/drawing/2014/main" id="{B9965820-4DEF-482F-A696-AD7F7966AB5F}"/>
              </a:ext>
            </a:extLst>
          </p:cNvPr>
          <p:cNvPicPr>
            <a:picLocks noChangeAspect="1" noChangeArrowheads="1"/>
          </p:cNvPicPr>
          <p:nvPr/>
        </p:nvPicPr>
        <p:blipFill>
          <a:blip r:embed="rId3"/>
          <a:srcRect/>
          <a:stretch>
            <a:fillRect/>
          </a:stretch>
        </p:blipFill>
        <p:spPr bwMode="auto">
          <a:xfrm>
            <a:off x="7254240" y="1890727"/>
            <a:ext cx="4739640" cy="4584700"/>
          </a:xfrm>
          <a:prstGeom prst="rect">
            <a:avLst/>
          </a:prstGeom>
        </p:spPr>
      </p:pic>
      <p:sp>
        <p:nvSpPr>
          <p:cNvPr id="60418" name="Text Box 3">
            <a:extLst>
              <a:ext uri="{FF2B5EF4-FFF2-40B4-BE49-F238E27FC236}">
                <a16:creationId xmlns:a16="http://schemas.microsoft.com/office/drawing/2014/main" id="{7C412F50-E44A-46D0-BBCE-D6660F4E1898}"/>
              </a:ext>
            </a:extLst>
          </p:cNvPr>
          <p:cNvSpPr txBox="1">
            <a:spLocks noChangeArrowheads="1"/>
          </p:cNvSpPr>
          <p:nvPr/>
        </p:nvSpPr>
        <p:spPr bwMode="auto">
          <a:xfrm>
            <a:off x="290412" y="124460"/>
            <a:ext cx="5257800" cy="769441"/>
          </a:xfrm>
          <a:prstGeom prst="rect">
            <a:avLst/>
          </a:prstGeom>
          <a:noFill/>
          <a:ln w="9525">
            <a:noFill/>
            <a:miter lim="800000"/>
            <a:headEnd/>
            <a:tailEnd/>
          </a:ln>
        </p:spPr>
        <p:txBody>
          <a:bodyPr>
            <a:spAutoFit/>
          </a:bodyPr>
          <a:lstStyle/>
          <a:p>
            <a:pPr algn="r">
              <a:spcBef>
                <a:spcPct val="50000"/>
              </a:spcBef>
              <a:defRPr/>
            </a:pPr>
            <a:r>
              <a:rPr lang="es-MX" sz="4400" dirty="0">
                <a:solidFill>
                  <a:srgbClr val="3CB0B0"/>
                </a:solidFill>
                <a:latin typeface="Montserrat" panose="00000500000000000000" pitchFamily="50" charset="0"/>
                <a:cs typeface="Arial" charset="0"/>
              </a:rPr>
              <a:t>FISH multicolor</a:t>
            </a:r>
            <a:endParaRPr lang="es-ES" sz="4400" dirty="0">
              <a:solidFill>
                <a:srgbClr val="3CB0B0"/>
              </a:solidFill>
              <a:latin typeface="Montserrat" panose="00000500000000000000" pitchFamily="50" charset="0"/>
              <a:cs typeface="Arial" charset="0"/>
            </a:endParaRPr>
          </a:p>
        </p:txBody>
      </p:sp>
      <p:sp>
        <p:nvSpPr>
          <p:cNvPr id="2" name="Rectángulo 1">
            <a:extLst>
              <a:ext uri="{FF2B5EF4-FFF2-40B4-BE49-F238E27FC236}">
                <a16:creationId xmlns:a16="http://schemas.microsoft.com/office/drawing/2014/main" id="{0D5B002A-E2CE-4BAD-9462-7AC129F0F2B8}"/>
              </a:ext>
            </a:extLst>
          </p:cNvPr>
          <p:cNvSpPr/>
          <p:nvPr/>
        </p:nvSpPr>
        <p:spPr>
          <a:xfrm>
            <a:off x="472439" y="1010503"/>
            <a:ext cx="6781801" cy="2862322"/>
          </a:xfrm>
          <a:prstGeom prst="rect">
            <a:avLst/>
          </a:prstGeom>
        </p:spPr>
        <p:txBody>
          <a:bodyPr wrap="square">
            <a:spAutoFit/>
          </a:bodyPr>
          <a:lstStyle/>
          <a:p>
            <a:r>
              <a:rPr lang="es-ES" dirty="0">
                <a:solidFill>
                  <a:srgbClr val="0B2F51"/>
                </a:solidFill>
                <a:latin typeface="Montserrat" panose="00000500000000000000" pitchFamily="50" charset="0"/>
              </a:rPr>
              <a:t>Permite la visualización de los 23 pares de cromosomas a la vez, teñidos con diferentes sondas fluorescentes. </a:t>
            </a:r>
            <a:br>
              <a:rPr lang="es-ES" dirty="0">
                <a:solidFill>
                  <a:srgbClr val="0B2F51"/>
                </a:solidFill>
                <a:latin typeface="Montserrat" panose="00000500000000000000" pitchFamily="50" charset="0"/>
              </a:rPr>
            </a:br>
            <a:endParaRPr lang="es-ES" dirty="0">
              <a:solidFill>
                <a:srgbClr val="0B2F51"/>
              </a:solidFill>
              <a:latin typeface="Montserrat" panose="00000500000000000000" pitchFamily="50" charset="0"/>
            </a:endParaRPr>
          </a:p>
          <a:p>
            <a:r>
              <a:rPr lang="es-ES" b="1" dirty="0">
                <a:solidFill>
                  <a:srgbClr val="0B2F51"/>
                </a:solidFill>
                <a:latin typeface="Montserrat" panose="00000500000000000000" pitchFamily="50" charset="0"/>
              </a:rPr>
              <a:t>Permite</a:t>
            </a:r>
            <a:r>
              <a:rPr lang="es-ES" dirty="0">
                <a:solidFill>
                  <a:srgbClr val="0B2F51"/>
                </a:solidFill>
                <a:latin typeface="Montserrat" panose="00000500000000000000" pitchFamily="50" charset="0"/>
              </a:rPr>
              <a:t>:</a:t>
            </a:r>
          </a:p>
          <a:p>
            <a:pPr marL="285750" indent="-285750">
              <a:buFont typeface="Arial" panose="020B0604020202020204" pitchFamily="34" charset="0"/>
              <a:buChar char="•"/>
            </a:pPr>
            <a:r>
              <a:rPr lang="es-ES" dirty="0">
                <a:solidFill>
                  <a:srgbClr val="0B2F51"/>
                </a:solidFill>
                <a:latin typeface="Montserrat" panose="00000500000000000000" pitchFamily="50" charset="0"/>
              </a:rPr>
              <a:t>Determinar rápidamente si hay algún cromosoma adicional en el cariotipo y de qué cromosoma se trata.</a:t>
            </a:r>
          </a:p>
          <a:p>
            <a:pPr marL="285750" indent="-285750">
              <a:buFont typeface="Arial" panose="020B0604020202020204" pitchFamily="34" charset="0"/>
              <a:buChar char="•"/>
            </a:pPr>
            <a:r>
              <a:rPr lang="es-ES" dirty="0">
                <a:solidFill>
                  <a:srgbClr val="0B2F51"/>
                </a:solidFill>
                <a:latin typeface="Montserrat" panose="00000500000000000000" pitchFamily="50" charset="0"/>
              </a:rPr>
              <a:t>Determinar si hay translocaciones e inversiones.</a:t>
            </a:r>
          </a:p>
          <a:p>
            <a:r>
              <a:rPr lang="es-ES" b="1" dirty="0">
                <a:solidFill>
                  <a:srgbClr val="0B2F51"/>
                </a:solidFill>
                <a:latin typeface="Montserrat" panose="00000500000000000000" pitchFamily="50" charset="0"/>
              </a:rPr>
              <a:t>Problemas</a:t>
            </a:r>
            <a:r>
              <a:rPr lang="es-ES" dirty="0">
                <a:solidFill>
                  <a:srgbClr val="0B2F51"/>
                </a:solidFill>
                <a:latin typeface="Montserrat" panose="00000500000000000000" pitchFamily="50" charset="0"/>
              </a:rPr>
              <a:t>:</a:t>
            </a:r>
          </a:p>
          <a:p>
            <a:pPr marL="742950" lvl="1" indent="-285750">
              <a:buFont typeface="Arial" panose="020B0604020202020204" pitchFamily="34" charset="0"/>
              <a:buChar char="•"/>
            </a:pPr>
            <a:r>
              <a:rPr lang="es-ES" dirty="0">
                <a:solidFill>
                  <a:srgbClr val="0B2F51"/>
                </a:solidFill>
                <a:latin typeface="Montserrat" panose="00000500000000000000" pitchFamily="50" charset="0"/>
              </a:rPr>
              <a:t>Alto costo.</a:t>
            </a:r>
          </a:p>
          <a:p>
            <a:pPr marL="742950" lvl="1" indent="-285750">
              <a:buFont typeface="Arial" panose="020B0604020202020204" pitchFamily="34" charset="0"/>
              <a:buChar char="•"/>
            </a:pPr>
            <a:r>
              <a:rPr lang="es-ES" dirty="0">
                <a:solidFill>
                  <a:srgbClr val="0B2F51"/>
                </a:solidFill>
                <a:latin typeface="Montserrat" panose="00000500000000000000" pitchFamily="50" charset="0"/>
              </a:rPr>
              <a:t>Solo se determinan translocaciones grandes.</a:t>
            </a:r>
            <a:endParaRPr lang="es-CO" dirty="0">
              <a:solidFill>
                <a:srgbClr val="0B2F51"/>
              </a:solidFill>
              <a:latin typeface="Montserrat" panose="00000500000000000000" pitchFamily="50"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9AB0CE-37EA-407E-9298-68DD48F572EA}"/>
              </a:ext>
            </a:extLst>
          </p:cNvPr>
          <p:cNvSpPr>
            <a:spLocks noGrp="1"/>
          </p:cNvSpPr>
          <p:nvPr>
            <p:ph type="ctrTitle"/>
          </p:nvPr>
        </p:nvSpPr>
        <p:spPr>
          <a:xfrm>
            <a:off x="1040674" y="330518"/>
            <a:ext cx="10110651" cy="2387600"/>
          </a:xfrm>
        </p:spPr>
        <p:txBody>
          <a:bodyPr>
            <a:normAutofit/>
          </a:bodyPr>
          <a:lstStyle/>
          <a:p>
            <a:r>
              <a:rPr lang="es-CO" sz="4800" b="0" dirty="0"/>
              <a:t>Natalia Gómez Lopera </a:t>
            </a:r>
            <a:r>
              <a:rPr lang="es-CO" sz="4800" b="0" dirty="0" err="1"/>
              <a:t>biol</a:t>
            </a:r>
            <a:r>
              <a:rPr lang="es-CO" sz="4800" b="0" dirty="0"/>
              <a:t>, PhD.</a:t>
            </a:r>
          </a:p>
        </p:txBody>
      </p:sp>
      <p:sp>
        <p:nvSpPr>
          <p:cNvPr id="3" name="Subtítulo 2">
            <a:extLst>
              <a:ext uri="{FF2B5EF4-FFF2-40B4-BE49-F238E27FC236}">
                <a16:creationId xmlns:a16="http://schemas.microsoft.com/office/drawing/2014/main" id="{B77CD627-066F-46F7-802B-0277F8860F9A}"/>
              </a:ext>
            </a:extLst>
          </p:cNvPr>
          <p:cNvSpPr>
            <a:spLocks noGrp="1"/>
          </p:cNvSpPr>
          <p:nvPr>
            <p:ph type="subTitle" idx="1"/>
          </p:nvPr>
        </p:nvSpPr>
        <p:spPr>
          <a:xfrm>
            <a:off x="2857138" y="3037515"/>
            <a:ext cx="6629400" cy="1655762"/>
          </a:xfrm>
        </p:spPr>
        <p:txBody>
          <a:bodyPr/>
          <a:lstStyle/>
          <a:p>
            <a:r>
              <a:rPr lang="es-CO" dirty="0">
                <a:solidFill>
                  <a:srgbClr val="0B2F51"/>
                </a:solidFill>
                <a:hlinkClick r:id="rId2">
                  <a:extLst>
                    <a:ext uri="{A12FA001-AC4F-418D-AE19-62706E023703}">
                      <ahyp:hlinkClr xmlns:ahyp="http://schemas.microsoft.com/office/drawing/2018/hyperlinkcolor" val="tx"/>
                    </a:ext>
                  </a:extLst>
                </a:hlinkClick>
              </a:rPr>
              <a:t>natigolo@gmail.com</a:t>
            </a:r>
            <a:endParaRPr lang="es-CO" dirty="0">
              <a:solidFill>
                <a:srgbClr val="0B2F51"/>
              </a:solidFill>
            </a:endParaRPr>
          </a:p>
          <a:p>
            <a:r>
              <a:rPr lang="es-CO" dirty="0">
                <a:solidFill>
                  <a:srgbClr val="0B2F51"/>
                </a:solidFill>
              </a:rPr>
              <a:t>natalia.gomezl@udea.edu.co</a:t>
            </a:r>
          </a:p>
        </p:txBody>
      </p:sp>
    </p:spTree>
    <p:extLst>
      <p:ext uri="{BB962C8B-B14F-4D97-AF65-F5344CB8AC3E}">
        <p14:creationId xmlns:p14="http://schemas.microsoft.com/office/powerpoint/2010/main" val="200015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F154346-4838-4424-B0D1-EFF4A1A32BC5}"/>
              </a:ext>
            </a:extLst>
          </p:cNvPr>
          <p:cNvSpPr>
            <a:spLocks noGrp="1" noChangeArrowheads="1"/>
          </p:cNvSpPr>
          <p:nvPr>
            <p:ph type="title" idx="4294967295"/>
          </p:nvPr>
        </p:nvSpPr>
        <p:spPr>
          <a:xfrm>
            <a:off x="1033646" y="125390"/>
            <a:ext cx="5267325" cy="832871"/>
          </a:xfrm>
        </p:spPr>
        <p:txBody>
          <a:bodyPr>
            <a:normAutofit/>
          </a:bodyPr>
          <a:lstStyle/>
          <a:p>
            <a:pPr eaLnBrk="1" hangingPunct="1"/>
            <a:r>
              <a:rPr lang="es-MX" altLang="es-CO" b="0" dirty="0">
                <a:solidFill>
                  <a:srgbClr val="3CB0B0"/>
                </a:solidFill>
                <a:latin typeface="Montserrat" panose="00000500000000000000" pitchFamily="50" charset="0"/>
              </a:rPr>
              <a:t>Mitosis</a:t>
            </a:r>
            <a:endParaRPr lang="es-ES" altLang="es-CO" b="0" dirty="0">
              <a:solidFill>
                <a:srgbClr val="3CB0B0"/>
              </a:solidFill>
              <a:latin typeface="Montserrat" panose="00000500000000000000" pitchFamily="50" charset="0"/>
            </a:endParaRPr>
          </a:p>
        </p:txBody>
      </p:sp>
      <p:sp>
        <p:nvSpPr>
          <p:cNvPr id="6" name="Rectangle 3">
            <a:extLst>
              <a:ext uri="{FF2B5EF4-FFF2-40B4-BE49-F238E27FC236}">
                <a16:creationId xmlns:a16="http://schemas.microsoft.com/office/drawing/2014/main" id="{3F6A9FD8-5AC4-4EC8-AEFB-2A58737A7C74}"/>
              </a:ext>
            </a:extLst>
          </p:cNvPr>
          <p:cNvSpPr txBox="1">
            <a:spLocks noChangeArrowheads="1"/>
          </p:cNvSpPr>
          <p:nvPr/>
        </p:nvSpPr>
        <p:spPr bwMode="auto">
          <a:xfrm>
            <a:off x="595721" y="1200620"/>
            <a:ext cx="4960348" cy="2514600"/>
          </a:xfrm>
          <a:prstGeom prst="rect">
            <a:avLst/>
          </a:prstGeom>
          <a:noFill/>
          <a:ln w="9525">
            <a:noFill/>
            <a:miter lim="800000"/>
            <a:headEnd/>
            <a:tailEnd/>
          </a:ln>
        </p:spPr>
        <p:txBody>
          <a:bodyPr/>
          <a:lstStyle/>
          <a:p>
            <a:pPr marL="342900" indent="-342900">
              <a:lnSpc>
                <a:spcPct val="150000"/>
              </a:lnSpc>
              <a:spcBef>
                <a:spcPts val="575"/>
              </a:spcBef>
              <a:buClr>
                <a:srgbClr val="0B2F51"/>
              </a:buClr>
              <a:buSzPct val="100000"/>
              <a:buFont typeface="Arial" panose="020B0604020202020204" pitchFamily="34" charset="0"/>
              <a:buChar char="•"/>
              <a:defRPr/>
            </a:pPr>
            <a:r>
              <a:rPr lang="es-MX" sz="2000" dirty="0">
                <a:solidFill>
                  <a:srgbClr val="0B2F51"/>
                </a:solidFill>
                <a:latin typeface="Montserrat" panose="00000500000000000000" pitchFamily="50" charset="0"/>
              </a:rPr>
              <a:t>División del núcleo que corresponde a la separación de los cromosomas hijos y termina  generalmente en la división celular (citocinesis).</a:t>
            </a:r>
          </a:p>
          <a:p>
            <a:pPr marL="342900" indent="-342900">
              <a:lnSpc>
                <a:spcPct val="150000"/>
              </a:lnSpc>
              <a:spcBef>
                <a:spcPts val="575"/>
              </a:spcBef>
              <a:buClr>
                <a:schemeClr val="accent1"/>
              </a:buClr>
              <a:buSzPct val="85000"/>
              <a:buFont typeface="Arial" panose="020B0604020202020204" pitchFamily="34" charset="0"/>
              <a:buChar char="•"/>
              <a:defRPr/>
            </a:pPr>
            <a:endParaRPr lang="es-MX" sz="2000" dirty="0">
              <a:solidFill>
                <a:srgbClr val="0B2F51"/>
              </a:solidFill>
              <a:latin typeface="Montserrat" panose="00000500000000000000" pitchFamily="50" charset="0"/>
            </a:endParaRPr>
          </a:p>
          <a:p>
            <a:pPr marL="342900" indent="-342900">
              <a:lnSpc>
                <a:spcPct val="150000"/>
              </a:lnSpc>
              <a:spcBef>
                <a:spcPts val="575"/>
              </a:spcBef>
              <a:buClr>
                <a:schemeClr val="accent1"/>
              </a:buClr>
              <a:buSzPct val="85000"/>
              <a:buFont typeface="Arial" panose="020B0604020202020204" pitchFamily="34" charset="0"/>
              <a:buChar char="•"/>
              <a:defRPr/>
            </a:pPr>
            <a:endParaRPr lang="es-ES" sz="2000" dirty="0">
              <a:solidFill>
                <a:srgbClr val="0B2F51"/>
              </a:solidFill>
              <a:latin typeface="Montserrat" panose="00000500000000000000" pitchFamily="50" charset="0"/>
            </a:endParaRPr>
          </a:p>
        </p:txBody>
      </p:sp>
      <p:pic>
        <p:nvPicPr>
          <p:cNvPr id="22532" name="Picture 6" descr="ch1f10">
            <a:extLst>
              <a:ext uri="{FF2B5EF4-FFF2-40B4-BE49-F238E27FC236}">
                <a16:creationId xmlns:a16="http://schemas.microsoft.com/office/drawing/2014/main" id="{0BAB1C59-D0C3-4F1D-B2A9-D8128BDD2330}"/>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948368" y="958261"/>
            <a:ext cx="2667000" cy="519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2" descr="c7">
            <a:extLst>
              <a:ext uri="{FF2B5EF4-FFF2-40B4-BE49-F238E27FC236}">
                <a16:creationId xmlns:a16="http://schemas.microsoft.com/office/drawing/2014/main" id="{E6559847-EECE-4F5E-B328-F25D8D5C5086}"/>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780830" y="2330780"/>
            <a:ext cx="3162094"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E0516C7-9C7E-4884-A75F-03D70EFC00F2}"/>
              </a:ext>
            </a:extLst>
          </p:cNvPr>
          <p:cNvSpPr txBox="1">
            <a:spLocks noChangeArrowheads="1"/>
          </p:cNvSpPr>
          <p:nvPr/>
        </p:nvSpPr>
        <p:spPr bwMode="auto">
          <a:xfrm>
            <a:off x="1090748" y="196169"/>
            <a:ext cx="5825663" cy="809898"/>
          </a:xfrm>
          <a:prstGeom prst="rect">
            <a:avLst/>
          </a:prstGeom>
          <a:noFill/>
          <a:ln w="9525">
            <a:noFill/>
            <a:miter lim="800000"/>
            <a:headEnd/>
            <a:tailEnd/>
          </a:ln>
        </p:spPr>
        <p:txBody>
          <a:bodyPr bIns="91440" anchor="b"/>
          <a:lstStyle/>
          <a:p>
            <a:pPr>
              <a:defRPr/>
            </a:pPr>
            <a:r>
              <a:rPr lang="es-MX" sz="4400" dirty="0">
                <a:solidFill>
                  <a:srgbClr val="3CB0B0"/>
                </a:solidFill>
                <a:latin typeface="Montserrat" panose="00000500000000000000" pitchFamily="50" charset="0"/>
                <a:ea typeface="+mj-ea"/>
                <a:cs typeface="+mj-cs"/>
              </a:rPr>
              <a:t>Meiosis</a:t>
            </a:r>
            <a:endParaRPr lang="es-ES" sz="4400" dirty="0">
              <a:solidFill>
                <a:srgbClr val="3CB0B0"/>
              </a:solidFill>
              <a:latin typeface="Montserrat" panose="00000500000000000000" pitchFamily="50" charset="0"/>
              <a:ea typeface="+mj-ea"/>
              <a:cs typeface="+mj-cs"/>
            </a:endParaRPr>
          </a:p>
        </p:txBody>
      </p:sp>
      <p:sp>
        <p:nvSpPr>
          <p:cNvPr id="5" name="Rectangle 3">
            <a:extLst>
              <a:ext uri="{FF2B5EF4-FFF2-40B4-BE49-F238E27FC236}">
                <a16:creationId xmlns:a16="http://schemas.microsoft.com/office/drawing/2014/main" id="{C9112014-240D-4CA7-AA38-31C5058D45A2}"/>
              </a:ext>
            </a:extLst>
          </p:cNvPr>
          <p:cNvSpPr txBox="1">
            <a:spLocks noChangeArrowheads="1"/>
          </p:cNvSpPr>
          <p:nvPr/>
        </p:nvSpPr>
        <p:spPr bwMode="auto">
          <a:xfrm>
            <a:off x="448491" y="1138759"/>
            <a:ext cx="11567160" cy="1752600"/>
          </a:xfrm>
          <a:prstGeom prst="rect">
            <a:avLst/>
          </a:prstGeom>
          <a:noFill/>
          <a:ln w="9525">
            <a:noFill/>
            <a:miter lim="800000"/>
            <a:headEnd/>
            <a:tailEnd/>
          </a:ln>
        </p:spPr>
        <p:txBody>
          <a:bodyPr/>
          <a:lstStyle/>
          <a:p>
            <a:pPr marL="342900" indent="-342900">
              <a:spcBef>
                <a:spcPts val="575"/>
              </a:spcBef>
              <a:buClr>
                <a:srgbClr val="0B2F51"/>
              </a:buClr>
              <a:buSzPct val="100000"/>
              <a:buFont typeface="Arial" panose="020B0604020202020204" pitchFamily="34" charset="0"/>
              <a:buChar char="•"/>
              <a:defRPr/>
            </a:pPr>
            <a:r>
              <a:rPr lang="es-ES" sz="2300" dirty="0">
                <a:solidFill>
                  <a:srgbClr val="0B2F51"/>
                </a:solidFill>
                <a:latin typeface="Montserrat" panose="00000500000000000000" pitchFamily="50" charset="0"/>
              </a:rPr>
              <a:t>Reduce el numero de cromosomas a la mitad, dando lugar a células hijas haploides. </a:t>
            </a:r>
          </a:p>
          <a:p>
            <a:pPr marL="342900" indent="-342900">
              <a:spcBef>
                <a:spcPts val="575"/>
              </a:spcBef>
              <a:buClr>
                <a:srgbClr val="0B2F51"/>
              </a:buClr>
              <a:buSzPct val="100000"/>
              <a:buFont typeface="Arial" panose="020B0604020202020204" pitchFamily="34" charset="0"/>
              <a:buChar char="•"/>
              <a:defRPr/>
            </a:pPr>
            <a:r>
              <a:rPr lang="es-ES" sz="2300" dirty="0">
                <a:solidFill>
                  <a:srgbClr val="0B2F51"/>
                </a:solidFill>
                <a:latin typeface="Montserrat" panose="00000500000000000000" pitchFamily="50" charset="0"/>
              </a:rPr>
              <a:t>Solo se produce en células germinales.</a:t>
            </a:r>
          </a:p>
          <a:p>
            <a:pPr marL="342900" indent="-342900">
              <a:spcBef>
                <a:spcPts val="575"/>
              </a:spcBef>
              <a:buClr>
                <a:srgbClr val="0B2F51"/>
              </a:buClr>
              <a:buSzPct val="100000"/>
              <a:buFont typeface="Arial" panose="020B0604020202020204" pitchFamily="34" charset="0"/>
              <a:buChar char="•"/>
              <a:defRPr/>
            </a:pPr>
            <a:r>
              <a:rPr lang="es-ES" sz="2300" dirty="0">
                <a:solidFill>
                  <a:srgbClr val="0B2F51"/>
                </a:solidFill>
                <a:latin typeface="Montserrat" panose="00000500000000000000" pitchFamily="50" charset="0"/>
              </a:rPr>
              <a:t>No solo existe segregación de los cromosomas sino que permite la recombinación dentro de los cromosomas.</a:t>
            </a:r>
            <a:endParaRPr lang="es-MX" sz="2300" dirty="0">
              <a:solidFill>
                <a:srgbClr val="0B2F51"/>
              </a:solidFill>
              <a:latin typeface="Montserrat" panose="00000500000000000000" pitchFamily="50" charset="0"/>
            </a:endParaRPr>
          </a:p>
        </p:txBody>
      </p:sp>
      <p:pic>
        <p:nvPicPr>
          <p:cNvPr id="3" name="Imagen 2" descr="Imagen que contiene captura de pantalla&#10;&#10;Descripción generada con confianza muy alta">
            <a:extLst>
              <a:ext uri="{FF2B5EF4-FFF2-40B4-BE49-F238E27FC236}">
                <a16:creationId xmlns:a16="http://schemas.microsoft.com/office/drawing/2014/main" id="{49BBA08A-1384-447A-99B9-BDA54FB89E4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763588" y="3429000"/>
            <a:ext cx="7341326" cy="27020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DEE0C505-0364-4349-8D2A-13BC605E79C9}"/>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5732417" y="514893"/>
            <a:ext cx="5605463" cy="6242731"/>
          </a:xfrm>
        </p:spPr>
      </p:pic>
      <p:sp>
        <p:nvSpPr>
          <p:cNvPr id="6" name="Rectangle 2">
            <a:extLst>
              <a:ext uri="{FF2B5EF4-FFF2-40B4-BE49-F238E27FC236}">
                <a16:creationId xmlns:a16="http://schemas.microsoft.com/office/drawing/2014/main" id="{CF2EDDC0-4392-4D8D-B5CF-7A405B806D6E}"/>
              </a:ext>
            </a:extLst>
          </p:cNvPr>
          <p:cNvSpPr txBox="1">
            <a:spLocks noChangeArrowheads="1"/>
          </p:cNvSpPr>
          <p:nvPr/>
        </p:nvSpPr>
        <p:spPr bwMode="auto">
          <a:xfrm>
            <a:off x="1090748" y="196169"/>
            <a:ext cx="5825663" cy="809898"/>
          </a:xfrm>
          <a:prstGeom prst="rect">
            <a:avLst/>
          </a:prstGeom>
          <a:noFill/>
          <a:ln w="9525">
            <a:noFill/>
            <a:miter lim="800000"/>
            <a:headEnd/>
            <a:tailEnd/>
          </a:ln>
        </p:spPr>
        <p:txBody>
          <a:bodyPr bIns="91440" anchor="b"/>
          <a:lstStyle/>
          <a:p>
            <a:pPr>
              <a:defRPr/>
            </a:pPr>
            <a:r>
              <a:rPr lang="es-MX" sz="4400" dirty="0">
                <a:solidFill>
                  <a:srgbClr val="3CB0B0"/>
                </a:solidFill>
                <a:latin typeface="Montserrat" panose="00000500000000000000" pitchFamily="50" charset="0"/>
                <a:ea typeface="+mj-ea"/>
                <a:cs typeface="+mj-cs"/>
              </a:rPr>
              <a:t>Meiosis</a:t>
            </a:r>
            <a:endParaRPr lang="es-ES" sz="4400" dirty="0">
              <a:solidFill>
                <a:srgbClr val="3CB0B0"/>
              </a:solidFill>
              <a:latin typeface="Montserrat" panose="00000500000000000000" pitchFamily="50" charset="0"/>
              <a:ea typeface="+mj-ea"/>
              <a:cs typeface="+mj-cs"/>
            </a:endParaRPr>
          </a:p>
        </p:txBody>
      </p:sp>
    </p:spTree>
    <p:extLst>
      <p:ext uri="{BB962C8B-B14F-4D97-AF65-F5344CB8AC3E}">
        <p14:creationId xmlns:p14="http://schemas.microsoft.com/office/powerpoint/2010/main" val="76905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60E970C0-67BD-48A4-8498-D0ED54F9E1BB}"/>
              </a:ext>
            </a:extLst>
          </p:cNvPr>
          <p:cNvSpPr txBox="1">
            <a:spLocks noChangeArrowheads="1"/>
          </p:cNvSpPr>
          <p:nvPr/>
        </p:nvSpPr>
        <p:spPr bwMode="auto">
          <a:xfrm>
            <a:off x="1049207" y="164714"/>
            <a:ext cx="7924800" cy="769441"/>
          </a:xfrm>
          <a:prstGeom prst="rect">
            <a:avLst/>
          </a:prstGeom>
          <a:noFill/>
          <a:ln w="9525">
            <a:noFill/>
            <a:miter lim="800000"/>
            <a:headEnd/>
            <a:tailEnd/>
          </a:ln>
          <a:effectLst/>
        </p:spPr>
        <p:txBody>
          <a:bodyPr>
            <a:spAutoFit/>
          </a:bodyPr>
          <a:lstStyle/>
          <a:p>
            <a:pPr>
              <a:spcBef>
                <a:spcPct val="50000"/>
              </a:spcBef>
              <a:defRPr/>
            </a:pPr>
            <a:r>
              <a:rPr lang="es-MX" sz="4400" dirty="0">
                <a:solidFill>
                  <a:srgbClr val="3CB0B0"/>
                </a:solidFill>
                <a:latin typeface="Montserrat" panose="00000500000000000000" pitchFamily="50" charset="0"/>
              </a:rPr>
              <a:t>Cariotipo</a:t>
            </a:r>
            <a:endParaRPr lang="es-ES" sz="4400" dirty="0">
              <a:solidFill>
                <a:srgbClr val="3CB0B0"/>
              </a:solidFill>
              <a:latin typeface="Montserrat" panose="00000500000000000000" pitchFamily="50" charset="0"/>
            </a:endParaRPr>
          </a:p>
        </p:txBody>
      </p:sp>
      <p:sp>
        <p:nvSpPr>
          <p:cNvPr id="32771" name="2 CuadroTexto">
            <a:extLst>
              <a:ext uri="{FF2B5EF4-FFF2-40B4-BE49-F238E27FC236}">
                <a16:creationId xmlns:a16="http://schemas.microsoft.com/office/drawing/2014/main" id="{445C591C-5BE3-4D14-8EF9-5FDCD7F94FC3}"/>
              </a:ext>
            </a:extLst>
          </p:cNvPr>
          <p:cNvSpPr txBox="1">
            <a:spLocks noChangeArrowheads="1"/>
          </p:cNvSpPr>
          <p:nvPr/>
        </p:nvSpPr>
        <p:spPr bwMode="auto">
          <a:xfrm>
            <a:off x="514260" y="1125906"/>
            <a:ext cx="4980849" cy="215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es-CO" altLang="es-CO" sz="2300" dirty="0">
                <a:solidFill>
                  <a:srgbClr val="0B2F51"/>
                </a:solidFill>
                <a:latin typeface="Montserrat" panose="00000500000000000000" pitchFamily="50" charset="0"/>
              </a:rPr>
              <a:t> Cromosomas son visualizados durante la metafase.</a:t>
            </a:r>
          </a:p>
          <a:p>
            <a:pPr eaLnBrk="1" hangingPunct="1">
              <a:lnSpc>
                <a:spcPct val="150000"/>
              </a:lnSpc>
              <a:buFont typeface="Arial" panose="020B0604020202020204" pitchFamily="34" charset="0"/>
              <a:buChar char="•"/>
            </a:pPr>
            <a:r>
              <a:rPr lang="es-CO" altLang="es-CO" sz="2300" dirty="0">
                <a:solidFill>
                  <a:srgbClr val="0B2F51"/>
                </a:solidFill>
                <a:latin typeface="Montserrat" panose="00000500000000000000" pitchFamily="50" charset="0"/>
              </a:rPr>
              <a:t> Clasificación: tamaño y posición del centrómero (1970s).</a:t>
            </a:r>
          </a:p>
        </p:txBody>
      </p:sp>
      <p:pic>
        <p:nvPicPr>
          <p:cNvPr id="32773" name="Picture 4" descr="Image:NHGRI human male karyotype.png">
            <a:hlinkClick r:id="rId3"/>
            <a:extLst>
              <a:ext uri="{FF2B5EF4-FFF2-40B4-BE49-F238E27FC236}">
                <a16:creationId xmlns:a16="http://schemas.microsoft.com/office/drawing/2014/main" id="{9015C7DB-6FD2-497C-AD9D-ADF8B6720E5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891151" y="3145571"/>
            <a:ext cx="3482975"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797" name="Picture 5">
            <a:extLst>
              <a:ext uri="{FF2B5EF4-FFF2-40B4-BE49-F238E27FC236}">
                <a16:creationId xmlns:a16="http://schemas.microsoft.com/office/drawing/2014/main" id="{7371C446-8069-4B03-A0D5-36C9E21F4BB6}"/>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5767985" y="569351"/>
            <a:ext cx="6424015" cy="2356729"/>
          </a:xfrm>
          <a:prstGeom prst="rect">
            <a:avLst/>
          </a:prstGeom>
        </p:spPr>
      </p:pic>
      <p:sp>
        <p:nvSpPr>
          <p:cNvPr id="8" name="7 Rectángulo">
            <a:extLst>
              <a:ext uri="{FF2B5EF4-FFF2-40B4-BE49-F238E27FC236}">
                <a16:creationId xmlns:a16="http://schemas.microsoft.com/office/drawing/2014/main" id="{475C358A-C250-4200-9D2E-772639F9E6DB}"/>
              </a:ext>
            </a:extLst>
          </p:cNvPr>
          <p:cNvSpPr/>
          <p:nvPr/>
        </p:nvSpPr>
        <p:spPr>
          <a:xfrm>
            <a:off x="8092708" y="5905813"/>
            <a:ext cx="1219200" cy="87735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lnSpc>
                <a:spcPct val="150000"/>
              </a:lnSpc>
              <a:defRPr/>
            </a:pPr>
            <a:r>
              <a:rPr lang="es-CO" b="1" dirty="0">
                <a:ln w="12700">
                  <a:solidFill>
                    <a:schemeClr val="tx2">
                      <a:satMod val="155000"/>
                    </a:schemeClr>
                  </a:solidFill>
                  <a:prstDash val="solid"/>
                </a:ln>
                <a:solidFill>
                  <a:srgbClr val="0B2F51"/>
                </a:solidFill>
                <a:latin typeface="Montserrat" panose="00000500000000000000" pitchFamily="50" charset="0"/>
              </a:rPr>
              <a:t>46,XX</a:t>
            </a:r>
            <a:r>
              <a:rPr lang="es-CO" b="1" dirty="0">
                <a:ln w="12700">
                  <a:solidFill>
                    <a:schemeClr val="tx2">
                      <a:satMod val="155000"/>
                    </a:schemeClr>
                  </a:solidFill>
                  <a:prstDash val="solid"/>
                </a:ln>
                <a:solidFill>
                  <a:srgbClr val="0B2F51"/>
                </a:solidFill>
                <a:latin typeface="Montserrat" panose="00000500000000000000" pitchFamily="50" charset="0"/>
                <a:sym typeface="Wingdings 3"/>
              </a:rPr>
              <a:t> </a:t>
            </a:r>
            <a:endParaRPr lang="es-CO" b="1" dirty="0">
              <a:ln w="12700">
                <a:solidFill>
                  <a:schemeClr val="tx2">
                    <a:satMod val="155000"/>
                  </a:schemeClr>
                </a:solidFill>
                <a:prstDash val="solid"/>
              </a:ln>
              <a:solidFill>
                <a:srgbClr val="0B2F51"/>
              </a:solidFill>
              <a:latin typeface="Montserrat" panose="00000500000000000000" pitchFamily="50" charset="0"/>
            </a:endParaRPr>
          </a:p>
          <a:p>
            <a:pPr algn="ctr">
              <a:lnSpc>
                <a:spcPct val="150000"/>
              </a:lnSpc>
              <a:defRPr/>
            </a:pPr>
            <a:r>
              <a:rPr lang="es-CO" b="1" dirty="0">
                <a:ln w="12700">
                  <a:solidFill>
                    <a:schemeClr val="tx2">
                      <a:satMod val="155000"/>
                    </a:schemeClr>
                  </a:solidFill>
                  <a:prstDash val="solid"/>
                </a:ln>
                <a:solidFill>
                  <a:srgbClr val="0B2F51"/>
                </a:solidFill>
                <a:latin typeface="Montserrat" panose="00000500000000000000" pitchFamily="50" charset="0"/>
              </a:rPr>
              <a:t>46,XY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a:extLst>
              <a:ext uri="{FF2B5EF4-FFF2-40B4-BE49-F238E27FC236}">
                <a16:creationId xmlns:a16="http://schemas.microsoft.com/office/drawing/2014/main" id="{1968E4AC-63E2-4966-BC1D-1794D200918A}"/>
              </a:ext>
            </a:extLst>
          </p:cNvPr>
          <p:cNvSpPr txBox="1">
            <a:spLocks noChangeArrowheads="1"/>
          </p:cNvSpPr>
          <p:nvPr/>
        </p:nvSpPr>
        <p:spPr bwMode="auto">
          <a:xfrm>
            <a:off x="815748" y="327631"/>
            <a:ext cx="7924800" cy="769441"/>
          </a:xfrm>
          <a:prstGeom prst="rect">
            <a:avLst/>
          </a:prstGeom>
          <a:noFill/>
          <a:ln w="9525">
            <a:noFill/>
            <a:miter lim="800000"/>
            <a:headEnd/>
            <a:tailEnd/>
          </a:ln>
          <a:effectLst/>
        </p:spPr>
        <p:txBody>
          <a:bodyPr>
            <a:spAutoFit/>
          </a:bodyPr>
          <a:lstStyle/>
          <a:p>
            <a:pPr>
              <a:spcBef>
                <a:spcPct val="50000"/>
              </a:spcBef>
              <a:defRPr/>
            </a:pPr>
            <a:r>
              <a:rPr lang="es-MX" sz="4400" dirty="0">
                <a:solidFill>
                  <a:srgbClr val="3CB0B0"/>
                </a:solidFill>
                <a:latin typeface="Montserrat" panose="00000500000000000000" pitchFamily="50" charset="0"/>
              </a:rPr>
              <a:t>Nomenclatura</a:t>
            </a:r>
            <a:endParaRPr lang="es-ES" sz="4400" dirty="0">
              <a:solidFill>
                <a:srgbClr val="3CB0B0"/>
              </a:solidFill>
              <a:latin typeface="Montserrat" panose="00000500000000000000" pitchFamily="50" charset="0"/>
            </a:endParaRPr>
          </a:p>
        </p:txBody>
      </p:sp>
      <p:pic>
        <p:nvPicPr>
          <p:cNvPr id="38916" name="Picture 9">
            <a:extLst>
              <a:ext uri="{FF2B5EF4-FFF2-40B4-BE49-F238E27FC236}">
                <a16:creationId xmlns:a16="http://schemas.microsoft.com/office/drawing/2014/main" id="{41D02CE3-8720-4B19-ABE0-1F02368CF42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13260" y="1463578"/>
            <a:ext cx="5076981" cy="484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15748" y="1314993"/>
            <a:ext cx="4758292" cy="2333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2139</TotalTime>
  <Words>2656</Words>
  <Application>Microsoft Office PowerPoint</Application>
  <PresentationFormat>Panorámica</PresentationFormat>
  <Paragraphs>233</Paragraphs>
  <Slides>43</Slides>
  <Notes>17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43</vt:i4>
      </vt:variant>
    </vt:vector>
  </HeadingPairs>
  <TitlesOfParts>
    <vt:vector size="48" baseType="lpstr">
      <vt:lpstr>Arial</vt:lpstr>
      <vt:lpstr>Calibri</vt:lpstr>
      <vt:lpstr>Montserrat</vt:lpstr>
      <vt:lpstr>Wingdings</vt:lpstr>
      <vt:lpstr>PlantillaFR2021</vt:lpstr>
      <vt:lpstr>Citogenética</vt:lpstr>
      <vt:lpstr>Presentación de PowerPoint</vt:lpstr>
      <vt:lpstr>Presentación de PowerPoint</vt:lpstr>
      <vt:lpstr>Presentación de PowerPoint</vt:lpstr>
      <vt:lpstr>Mitosis</vt:lpstr>
      <vt:lpstr>Presentación de PowerPoint</vt:lpstr>
      <vt:lpstr>Presentación de PowerPoint</vt:lpstr>
      <vt:lpstr>Presentación de PowerPoint</vt:lpstr>
      <vt:lpstr>Presentación de PowerPoint</vt:lpstr>
      <vt:lpstr>Presentación de PowerPoint</vt:lpstr>
      <vt:lpstr>Alteraciones cromosómicas</vt:lpstr>
      <vt:lpstr>Numéricas</vt:lpstr>
      <vt:lpstr>Presentación de PowerPoint</vt:lpstr>
      <vt:lpstr>Presentación de PowerPoint</vt:lpstr>
      <vt:lpstr>Presentación de PowerPoint</vt:lpstr>
      <vt:lpstr>Presentación de PowerPoint</vt:lpstr>
      <vt:lpstr>Presentación de PowerPoint</vt:lpstr>
      <vt:lpstr>Causas de las aneuploidías:</vt:lpstr>
      <vt:lpstr>Causas de las aneuploidías:</vt:lpstr>
      <vt:lpstr>Pregunta 1</vt:lpstr>
      <vt:lpstr>Alteraciones estructurales</vt:lpstr>
      <vt:lpstr>Translocación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Duplicación </vt:lpstr>
      <vt:lpstr>Presentación de PowerPoint</vt:lpstr>
      <vt:lpstr>Presentación de PowerPoint</vt:lpstr>
      <vt:lpstr>Presentación de PowerPoint</vt:lpstr>
      <vt:lpstr>Presentación de PowerPoint</vt:lpstr>
      <vt:lpstr>Presentación de PowerPoint</vt:lpstr>
      <vt:lpstr>Presentación de PowerPoint</vt:lpstr>
      <vt:lpstr>Pregunta 2</vt:lpstr>
      <vt:lpstr>Pregunta 3</vt:lpstr>
      <vt:lpstr>Presentación de PowerPoint</vt:lpstr>
      <vt:lpstr>Presentación de PowerPoint</vt:lpstr>
      <vt:lpstr>Presentación de PowerPoint</vt:lpstr>
      <vt:lpstr>Presentación de PowerPoint</vt:lpstr>
      <vt:lpstr>Natalia Gómez Lopera biol, PhD.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citogenetica</dc:title>
  <dc:creator>Natalia</dc:creator>
  <cp:lastModifiedBy>User</cp:lastModifiedBy>
  <cp:revision>113</cp:revision>
  <dcterms:created xsi:type="dcterms:W3CDTF">2018-09-05T19:23:55Z</dcterms:created>
  <dcterms:modified xsi:type="dcterms:W3CDTF">2021-06-11T16:03:39Z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868245</vt:lpwstr>
  </property>
  <property fmtid="{D5CDD505-2E9C-101B-9397-08002B2CF9AE}" name="NXPowerLiteSettings" pid="3">
    <vt:lpwstr>C7000400038000</vt:lpwstr>
  </property>
  <property fmtid="{D5CDD505-2E9C-101B-9397-08002B2CF9AE}" name="NXPowerLiteVersion" pid="4">
    <vt:lpwstr>S9.0.3</vt:lpwstr>
  </property>
</Properties>
</file>