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74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C3538-2E1C-DF49-9857-DA62FAA6A9E2}" type="doc">
      <dgm:prSet loTypeId="urn:microsoft.com/office/officeart/2005/8/layout/hLis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DBEF59D-8298-E342-B4CE-67826F0B7768}">
      <dgm:prSet phldrT="[Texto]"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Intoxicación alimentaria</a:t>
          </a:r>
          <a:endParaRPr lang="es-ES" sz="1800" dirty="0">
            <a:latin typeface="Montserrat" pitchFamily="2" charset="77"/>
          </a:endParaRPr>
        </a:p>
      </dgm:t>
    </dgm:pt>
    <dgm:pt modelId="{812143E9-51EF-6340-B4EB-3FCF69422591}" type="parTrans" cxnId="{651FFF45-B665-D84B-B6EF-50508FC93723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4104B3CD-EDBD-DA48-AC06-069D31A1FD9E}" type="sibTrans" cxnId="{651FFF45-B665-D84B-B6EF-50508FC93723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EFCE1B0-7CF8-4545-A015-5CC41E762202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Alimentos contaminados durante la preparación, sin refrigerar.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57ECA48A-883F-754E-9371-67FFFBBC64C8}" type="parTrans" cxnId="{FAC3CB0F-87AB-244C-8B6F-58BFFAE35E30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584EE46-8E45-8C46-BAEB-9F28EFD83DE6}" type="sibTrans" cxnId="{FAC3CB0F-87AB-244C-8B6F-58BFFAE35E30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4167B33-D16D-904D-8E83-8C75A687D7BC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Enterotoxinas termoestables (inactivación  100 ° C /30 min).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CCB94BB5-4178-DC45-B68A-C4B305FC9B6C}" type="parTrans" cxnId="{A25ED07B-BFF8-554E-8E57-ACB7F27A670A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10B0E277-9551-004D-A4AC-EAC99A476A63}" type="sibTrans" cxnId="{A25ED07B-BFF8-554E-8E57-ACB7F27A670A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94F2CF16-4D5A-D244-A204-74A945BE9EF1}">
      <dgm:prSet phldrT="[Texto]"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Síndrome de piel escaldada</a:t>
          </a:r>
          <a:endParaRPr lang="es-ES" sz="1800" dirty="0">
            <a:latin typeface="Montserrat" pitchFamily="2" charset="77"/>
          </a:endParaRPr>
        </a:p>
      </dgm:t>
    </dgm:pt>
    <dgm:pt modelId="{C9E69447-B036-3A46-804E-167A697316AB}" type="parTrans" cxnId="{14784F05-17F4-0B43-960F-4A360A03D181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C1379DFD-286B-1F48-AE23-DD4EA89730AB}" type="sibTrans" cxnId="{14784F05-17F4-0B43-960F-4A360A03D181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78500F9D-EAD5-2943-837C-BC10E8E8D0AA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Infección muñón umbilical u ojos.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E627343A-D07C-B342-BCE8-04707C6D131C}" type="parTrans" cxnId="{E494C8D8-58D5-3C44-B265-5B7AE90073F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5F7D6C3C-FB15-F948-95CD-6E46C3201190}" type="sibTrans" cxnId="{E494C8D8-58D5-3C44-B265-5B7AE90073F9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D0ABC76B-F83F-974C-8537-1655D77BD218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Doloroso rubor rojo brillante en todo el cuerpo, ampollas, descamación de la epidermis.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157E669D-F0AF-C54A-9EBD-3B78F5F50DF3}" type="parTrans" cxnId="{C46F15F7-B89F-B64C-AF3A-7B54AD0802A6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5EC1F36-3807-5D4A-9F7E-6C9EF3ABCD07}" type="sibTrans" cxnId="{C46F15F7-B89F-B64C-AF3A-7B54AD0802A6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4A693B6F-DD58-6647-8296-D7377369CF6E}">
      <dgm:prSet phldrT="[Texto]" custT="1"/>
      <dgm:spPr/>
      <dgm:t>
        <a:bodyPr/>
        <a:lstStyle/>
        <a:p>
          <a:r>
            <a:rPr lang="es-CO" sz="1800" dirty="0">
              <a:latin typeface="Montserrat" pitchFamily="2" charset="77"/>
            </a:rPr>
            <a:t>Síndrome del choque tóxico</a:t>
          </a:r>
          <a:endParaRPr lang="es-ES" sz="1800" dirty="0">
            <a:latin typeface="Montserrat" pitchFamily="2" charset="77"/>
          </a:endParaRPr>
        </a:p>
      </dgm:t>
    </dgm:pt>
    <dgm:pt modelId="{ACDE150A-60BC-C946-8ECE-BEC4438F0DD4}" type="parTrans" cxnId="{3A99A7A8-D063-B54A-B835-32843A12B14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2BC521F8-5478-5C47-9B8D-1A1872013CFF}" type="sibTrans" cxnId="{3A99A7A8-D063-B54A-B835-32843A12B14D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1222C8AA-A54C-9946-9EEF-F98B2A4A7B3C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Heridas, cirugía, tampones, copas menstruales, diafragmas.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E469ED0B-6FB6-A04D-935E-4D31737B422C}" type="parTrans" cxnId="{A2076D5C-C9AF-1646-B1D7-68710B416A9C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84E1BC02-5524-B248-ADD6-4A3B8971EA83}" type="sibTrans" cxnId="{A2076D5C-C9AF-1646-B1D7-68710B416A9C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EEAB93C0-F5EA-2346-9C08-B78906B8A3A7}">
      <dgm:prSet phldrT="[Texto]" custT="1"/>
      <dgm:spPr/>
      <dgm:t>
        <a:bodyPr/>
        <a:lstStyle/>
        <a:p>
          <a:pPr algn="l"/>
          <a:r>
            <a:rPr lang="es-CO" sz="1600" dirty="0">
              <a:solidFill>
                <a:srgbClr val="152B48"/>
              </a:solidFill>
              <a:latin typeface="Montserrat" pitchFamily="2" charset="77"/>
            </a:rPr>
            <a:t>Fiebre, presión baja, vómitos, diarrea, sarpullido, desorientación, convulsiones.</a:t>
          </a:r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157584F5-1968-5E42-89EC-902B41C7021E}" type="parTrans" cxnId="{F36FDE18-93BA-D84F-89D6-0DB1D7AE6F1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9C377EEF-5673-1246-A60E-C28CBDAEF5CA}" type="sibTrans" cxnId="{F36FDE18-93BA-D84F-89D6-0DB1D7AE6F14}">
      <dgm:prSet/>
      <dgm:spPr/>
      <dgm:t>
        <a:bodyPr/>
        <a:lstStyle/>
        <a:p>
          <a:endParaRPr lang="es-ES" sz="1800">
            <a:latin typeface="Montserrat" pitchFamily="2" charset="77"/>
          </a:endParaRPr>
        </a:p>
      </dgm:t>
    </dgm:pt>
    <dgm:pt modelId="{FAB8FACD-BE44-BD48-AF1F-21759B189F37}">
      <dgm:prSet phldrT="[Texto]" custT="1"/>
      <dgm:spPr/>
      <dgm:t>
        <a:bodyPr/>
        <a:lstStyle/>
        <a:p>
          <a:pPr algn="l"/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5003CB59-0B58-844B-8366-875DC5C60A50}" type="parTrans" cxnId="{47AE2A30-BEFA-6048-9BE5-EA0C22EB034E}">
      <dgm:prSet/>
      <dgm:spPr/>
      <dgm:t>
        <a:bodyPr/>
        <a:lstStyle/>
        <a:p>
          <a:endParaRPr lang="es-ES"/>
        </a:p>
      </dgm:t>
    </dgm:pt>
    <dgm:pt modelId="{6376F58C-45F6-5147-9E1C-8E184568D2CB}" type="sibTrans" cxnId="{47AE2A30-BEFA-6048-9BE5-EA0C22EB034E}">
      <dgm:prSet/>
      <dgm:spPr/>
      <dgm:t>
        <a:bodyPr/>
        <a:lstStyle/>
        <a:p>
          <a:endParaRPr lang="es-ES"/>
        </a:p>
      </dgm:t>
    </dgm:pt>
    <dgm:pt modelId="{ED3D2CB8-DA6D-0C43-B89F-2507B75489C9}">
      <dgm:prSet phldrT="[Texto]" custT="1"/>
      <dgm:spPr/>
      <dgm:t>
        <a:bodyPr/>
        <a:lstStyle/>
        <a:p>
          <a:pPr algn="l"/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D516A546-B969-0A47-8649-286CE5E07F2A}" type="parTrans" cxnId="{0E4BCE9B-3DE6-7248-8A23-251C61DB5DCC}">
      <dgm:prSet/>
      <dgm:spPr/>
      <dgm:t>
        <a:bodyPr/>
        <a:lstStyle/>
        <a:p>
          <a:endParaRPr lang="es-ES"/>
        </a:p>
      </dgm:t>
    </dgm:pt>
    <dgm:pt modelId="{0AB9A0AA-2E8B-5E44-B556-5161C93967C6}" type="sibTrans" cxnId="{0E4BCE9B-3DE6-7248-8A23-251C61DB5DCC}">
      <dgm:prSet/>
      <dgm:spPr/>
      <dgm:t>
        <a:bodyPr/>
        <a:lstStyle/>
        <a:p>
          <a:endParaRPr lang="es-ES"/>
        </a:p>
      </dgm:t>
    </dgm:pt>
    <dgm:pt modelId="{BAB337F6-7E57-8B47-B89F-ABC995766406}">
      <dgm:prSet phldrT="[Texto]" custT="1"/>
      <dgm:spPr/>
      <dgm:t>
        <a:bodyPr/>
        <a:lstStyle/>
        <a:p>
          <a:pPr algn="l"/>
          <a:endParaRPr lang="es-ES" sz="1600" dirty="0">
            <a:solidFill>
              <a:srgbClr val="152B48"/>
            </a:solidFill>
            <a:latin typeface="Montserrat" pitchFamily="2" charset="77"/>
          </a:endParaRPr>
        </a:p>
      </dgm:t>
    </dgm:pt>
    <dgm:pt modelId="{C1AC940B-AD83-9E4D-B48B-8675DB3502B0}" type="parTrans" cxnId="{FEF8E873-1186-1040-B7D7-A54DB830A151}">
      <dgm:prSet/>
      <dgm:spPr/>
      <dgm:t>
        <a:bodyPr/>
        <a:lstStyle/>
        <a:p>
          <a:endParaRPr lang="es-ES"/>
        </a:p>
      </dgm:t>
    </dgm:pt>
    <dgm:pt modelId="{E8A2CFDE-C722-D647-AA3C-7A3991AFD802}" type="sibTrans" cxnId="{FEF8E873-1186-1040-B7D7-A54DB830A151}">
      <dgm:prSet/>
      <dgm:spPr/>
      <dgm:t>
        <a:bodyPr/>
        <a:lstStyle/>
        <a:p>
          <a:endParaRPr lang="es-ES"/>
        </a:p>
      </dgm:t>
    </dgm:pt>
    <dgm:pt modelId="{DCAFF2BE-8E97-B544-8750-E560567187AC}" type="pres">
      <dgm:prSet presAssocID="{28CC3538-2E1C-DF49-9857-DA62FAA6A9E2}" presName="Name0" presStyleCnt="0">
        <dgm:presLayoutVars>
          <dgm:dir/>
          <dgm:animLvl val="lvl"/>
          <dgm:resizeHandles val="exact"/>
        </dgm:presLayoutVars>
      </dgm:prSet>
      <dgm:spPr/>
    </dgm:pt>
    <dgm:pt modelId="{95F6E07F-EAE1-B044-A2A9-D6C23F64F3AF}" type="pres">
      <dgm:prSet presAssocID="{6DBEF59D-8298-E342-B4CE-67826F0B7768}" presName="composite" presStyleCnt="0"/>
      <dgm:spPr/>
    </dgm:pt>
    <dgm:pt modelId="{4106FCDA-1836-E04C-B7C1-F66EAFA5D254}" type="pres">
      <dgm:prSet presAssocID="{6DBEF59D-8298-E342-B4CE-67826F0B776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52C1E6-650C-9641-93E6-14DFB6CA7B00}" type="pres">
      <dgm:prSet presAssocID="{6DBEF59D-8298-E342-B4CE-67826F0B7768}" presName="desTx" presStyleLbl="alignAccFollowNode1" presStyleIdx="0" presStyleCnt="3">
        <dgm:presLayoutVars>
          <dgm:bulletEnabled val="1"/>
        </dgm:presLayoutVars>
      </dgm:prSet>
      <dgm:spPr/>
    </dgm:pt>
    <dgm:pt modelId="{E9BE64A2-B1C0-ED45-ACCF-C5D2E52B1287}" type="pres">
      <dgm:prSet presAssocID="{4104B3CD-EDBD-DA48-AC06-069D31A1FD9E}" presName="space" presStyleCnt="0"/>
      <dgm:spPr/>
    </dgm:pt>
    <dgm:pt modelId="{C6021F17-20AA-9A4A-88DA-ADBFFE250A97}" type="pres">
      <dgm:prSet presAssocID="{94F2CF16-4D5A-D244-A204-74A945BE9EF1}" presName="composite" presStyleCnt="0"/>
      <dgm:spPr/>
    </dgm:pt>
    <dgm:pt modelId="{049C66C6-C178-D84A-ADA7-ED54E996F44F}" type="pres">
      <dgm:prSet presAssocID="{94F2CF16-4D5A-D244-A204-74A945BE9EF1}" presName="parTx" presStyleLbl="alignNode1" presStyleIdx="1" presStyleCnt="3" custLinFactNeighborY="2194">
        <dgm:presLayoutVars>
          <dgm:chMax val="0"/>
          <dgm:chPref val="0"/>
          <dgm:bulletEnabled val="1"/>
        </dgm:presLayoutVars>
      </dgm:prSet>
      <dgm:spPr/>
    </dgm:pt>
    <dgm:pt modelId="{D6C0B6A9-A53B-6844-8425-D8C4491625EB}" type="pres">
      <dgm:prSet presAssocID="{94F2CF16-4D5A-D244-A204-74A945BE9EF1}" presName="desTx" presStyleLbl="alignAccFollowNode1" presStyleIdx="1" presStyleCnt="3">
        <dgm:presLayoutVars>
          <dgm:bulletEnabled val="1"/>
        </dgm:presLayoutVars>
      </dgm:prSet>
      <dgm:spPr/>
    </dgm:pt>
    <dgm:pt modelId="{99D7F805-0CA6-704B-91B5-8FCB3B0979A0}" type="pres">
      <dgm:prSet presAssocID="{C1379DFD-286B-1F48-AE23-DD4EA89730AB}" presName="space" presStyleCnt="0"/>
      <dgm:spPr/>
    </dgm:pt>
    <dgm:pt modelId="{7E69F80D-FBD9-C245-A3AE-7DFDC6619AD3}" type="pres">
      <dgm:prSet presAssocID="{4A693B6F-DD58-6647-8296-D7377369CF6E}" presName="composite" presStyleCnt="0"/>
      <dgm:spPr/>
    </dgm:pt>
    <dgm:pt modelId="{861DB618-EF2B-3C4E-B1D3-3E8EC026E656}" type="pres">
      <dgm:prSet presAssocID="{4A693B6F-DD58-6647-8296-D7377369CF6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CD19688-AA45-4D45-ADC6-64859EB48D16}" type="pres">
      <dgm:prSet presAssocID="{4A693B6F-DD58-6647-8296-D7377369CF6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4784F05-17F4-0B43-960F-4A360A03D181}" srcId="{28CC3538-2E1C-DF49-9857-DA62FAA6A9E2}" destId="{94F2CF16-4D5A-D244-A204-74A945BE9EF1}" srcOrd="1" destOrd="0" parTransId="{C9E69447-B036-3A46-804E-167A697316AB}" sibTransId="{C1379DFD-286B-1F48-AE23-DD4EA89730AB}"/>
    <dgm:cxn modelId="{91313008-861E-6F4E-819D-AFBBDC6E0F61}" type="presOf" srcId="{78500F9D-EAD5-2943-837C-BC10E8E8D0AA}" destId="{D6C0B6A9-A53B-6844-8425-D8C4491625EB}" srcOrd="0" destOrd="1" presId="urn:microsoft.com/office/officeart/2005/8/layout/hList1"/>
    <dgm:cxn modelId="{FAC3CB0F-87AB-244C-8B6F-58BFFAE35E30}" srcId="{6DBEF59D-8298-E342-B4CE-67826F0B7768}" destId="{5EFCE1B0-7CF8-4545-A015-5CC41E762202}" srcOrd="1" destOrd="0" parTransId="{57ECA48A-883F-754E-9371-67FFFBBC64C8}" sibTransId="{8584EE46-8E45-8C46-BAEB-9F28EFD83DE6}"/>
    <dgm:cxn modelId="{F36FDE18-93BA-D84F-89D6-0DB1D7AE6F14}" srcId="{4A693B6F-DD58-6647-8296-D7377369CF6E}" destId="{EEAB93C0-F5EA-2346-9C08-B78906B8A3A7}" srcOrd="2" destOrd="0" parTransId="{157584F5-1968-5E42-89EC-902B41C7021E}" sibTransId="{9C377EEF-5673-1246-A60E-C28CBDAEF5CA}"/>
    <dgm:cxn modelId="{47AE2A30-BEFA-6048-9BE5-EA0C22EB034E}" srcId="{6DBEF59D-8298-E342-B4CE-67826F0B7768}" destId="{FAB8FACD-BE44-BD48-AF1F-21759B189F37}" srcOrd="0" destOrd="0" parTransId="{5003CB59-0B58-844B-8366-875DC5C60A50}" sibTransId="{6376F58C-45F6-5147-9E1C-8E184568D2CB}"/>
    <dgm:cxn modelId="{EAE20C38-C6B7-A846-B944-E632F7F91213}" type="presOf" srcId="{BAB337F6-7E57-8B47-B89F-ABC995766406}" destId="{8CD19688-AA45-4D45-ADC6-64859EB48D16}" srcOrd="0" destOrd="0" presId="urn:microsoft.com/office/officeart/2005/8/layout/hList1"/>
    <dgm:cxn modelId="{A2076D5C-C9AF-1646-B1D7-68710B416A9C}" srcId="{4A693B6F-DD58-6647-8296-D7377369CF6E}" destId="{1222C8AA-A54C-9946-9EEF-F98B2A4A7B3C}" srcOrd="1" destOrd="0" parTransId="{E469ED0B-6FB6-A04D-935E-4D31737B422C}" sibTransId="{84E1BC02-5524-B248-ADD6-4A3B8971EA83}"/>
    <dgm:cxn modelId="{3DD93B5E-D4D7-2D4D-BA73-21B1CC22AFCB}" type="presOf" srcId="{EEAB93C0-F5EA-2346-9C08-B78906B8A3A7}" destId="{8CD19688-AA45-4D45-ADC6-64859EB48D16}" srcOrd="0" destOrd="2" presId="urn:microsoft.com/office/officeart/2005/8/layout/hList1"/>
    <dgm:cxn modelId="{815EA162-4AE1-4247-9BCF-179AA48309F6}" type="presOf" srcId="{28CC3538-2E1C-DF49-9857-DA62FAA6A9E2}" destId="{DCAFF2BE-8E97-B544-8750-E560567187AC}" srcOrd="0" destOrd="0" presId="urn:microsoft.com/office/officeart/2005/8/layout/hList1"/>
    <dgm:cxn modelId="{6BB08964-9065-A34C-AA54-1329BF8B02E8}" type="presOf" srcId="{D0ABC76B-F83F-974C-8537-1655D77BD218}" destId="{D6C0B6A9-A53B-6844-8425-D8C4491625EB}" srcOrd="0" destOrd="2" presId="urn:microsoft.com/office/officeart/2005/8/layout/hList1"/>
    <dgm:cxn modelId="{651FFF45-B665-D84B-B6EF-50508FC93723}" srcId="{28CC3538-2E1C-DF49-9857-DA62FAA6A9E2}" destId="{6DBEF59D-8298-E342-B4CE-67826F0B7768}" srcOrd="0" destOrd="0" parTransId="{812143E9-51EF-6340-B4EB-3FCF69422591}" sibTransId="{4104B3CD-EDBD-DA48-AC06-069D31A1FD9E}"/>
    <dgm:cxn modelId="{D7A99E49-795B-A44D-99F7-CFE2C9C514AA}" type="presOf" srcId="{54167B33-D16D-904D-8E83-8C75A687D7BC}" destId="{8652C1E6-650C-9641-93E6-14DFB6CA7B00}" srcOrd="0" destOrd="2" presId="urn:microsoft.com/office/officeart/2005/8/layout/hList1"/>
    <dgm:cxn modelId="{D304764A-71F7-0747-A91C-60AC8FA97500}" type="presOf" srcId="{ED3D2CB8-DA6D-0C43-B89F-2507B75489C9}" destId="{D6C0B6A9-A53B-6844-8425-D8C4491625EB}" srcOrd="0" destOrd="0" presId="urn:microsoft.com/office/officeart/2005/8/layout/hList1"/>
    <dgm:cxn modelId="{B610A34E-80DE-174B-AC20-36250D4708C5}" type="presOf" srcId="{94F2CF16-4D5A-D244-A204-74A945BE9EF1}" destId="{049C66C6-C178-D84A-ADA7-ED54E996F44F}" srcOrd="0" destOrd="0" presId="urn:microsoft.com/office/officeart/2005/8/layout/hList1"/>
    <dgm:cxn modelId="{95B9DD70-5BC0-2B4C-94AE-1953A6FAA359}" type="presOf" srcId="{1222C8AA-A54C-9946-9EEF-F98B2A4A7B3C}" destId="{8CD19688-AA45-4D45-ADC6-64859EB48D16}" srcOrd="0" destOrd="1" presId="urn:microsoft.com/office/officeart/2005/8/layout/hList1"/>
    <dgm:cxn modelId="{74E10453-7C4D-0045-9D66-5A147C0BFE66}" type="presOf" srcId="{FAB8FACD-BE44-BD48-AF1F-21759B189F37}" destId="{8652C1E6-650C-9641-93E6-14DFB6CA7B00}" srcOrd="0" destOrd="0" presId="urn:microsoft.com/office/officeart/2005/8/layout/hList1"/>
    <dgm:cxn modelId="{FEF8E873-1186-1040-B7D7-A54DB830A151}" srcId="{4A693B6F-DD58-6647-8296-D7377369CF6E}" destId="{BAB337F6-7E57-8B47-B89F-ABC995766406}" srcOrd="0" destOrd="0" parTransId="{C1AC940B-AD83-9E4D-B48B-8675DB3502B0}" sibTransId="{E8A2CFDE-C722-D647-AA3C-7A3991AFD802}"/>
    <dgm:cxn modelId="{A25ED07B-BFF8-554E-8E57-ACB7F27A670A}" srcId="{6DBEF59D-8298-E342-B4CE-67826F0B7768}" destId="{54167B33-D16D-904D-8E83-8C75A687D7BC}" srcOrd="2" destOrd="0" parTransId="{CCB94BB5-4178-DC45-B68A-C4B305FC9B6C}" sibTransId="{10B0E277-9551-004D-A4AC-EAC99A476A63}"/>
    <dgm:cxn modelId="{2423A37C-FA54-3045-8E54-4BFD94CE58B2}" type="presOf" srcId="{6DBEF59D-8298-E342-B4CE-67826F0B7768}" destId="{4106FCDA-1836-E04C-B7C1-F66EAFA5D254}" srcOrd="0" destOrd="0" presId="urn:microsoft.com/office/officeart/2005/8/layout/hList1"/>
    <dgm:cxn modelId="{0E4BCE9B-3DE6-7248-8A23-251C61DB5DCC}" srcId="{94F2CF16-4D5A-D244-A204-74A945BE9EF1}" destId="{ED3D2CB8-DA6D-0C43-B89F-2507B75489C9}" srcOrd="0" destOrd="0" parTransId="{D516A546-B969-0A47-8649-286CE5E07F2A}" sibTransId="{0AB9A0AA-2E8B-5E44-B556-5161C93967C6}"/>
    <dgm:cxn modelId="{3A99A7A8-D063-B54A-B835-32843A12B14D}" srcId="{28CC3538-2E1C-DF49-9857-DA62FAA6A9E2}" destId="{4A693B6F-DD58-6647-8296-D7377369CF6E}" srcOrd="2" destOrd="0" parTransId="{ACDE150A-60BC-C946-8ECE-BEC4438F0DD4}" sibTransId="{2BC521F8-5478-5C47-9B8D-1A1872013CFF}"/>
    <dgm:cxn modelId="{E02B8DBD-7212-9A4F-BF6E-77C74D6AAD83}" type="presOf" srcId="{5EFCE1B0-7CF8-4545-A015-5CC41E762202}" destId="{8652C1E6-650C-9641-93E6-14DFB6CA7B00}" srcOrd="0" destOrd="1" presId="urn:microsoft.com/office/officeart/2005/8/layout/hList1"/>
    <dgm:cxn modelId="{2BA007C1-C0BB-A542-99C9-CF9B11EEB07B}" type="presOf" srcId="{4A693B6F-DD58-6647-8296-D7377369CF6E}" destId="{861DB618-EF2B-3C4E-B1D3-3E8EC026E656}" srcOrd="0" destOrd="0" presId="urn:microsoft.com/office/officeart/2005/8/layout/hList1"/>
    <dgm:cxn modelId="{E494C8D8-58D5-3C44-B265-5B7AE90073F9}" srcId="{94F2CF16-4D5A-D244-A204-74A945BE9EF1}" destId="{78500F9D-EAD5-2943-837C-BC10E8E8D0AA}" srcOrd="1" destOrd="0" parTransId="{E627343A-D07C-B342-BCE8-04707C6D131C}" sibTransId="{5F7D6C3C-FB15-F948-95CD-6E46C3201190}"/>
    <dgm:cxn modelId="{C46F15F7-B89F-B64C-AF3A-7B54AD0802A6}" srcId="{94F2CF16-4D5A-D244-A204-74A945BE9EF1}" destId="{D0ABC76B-F83F-974C-8537-1655D77BD218}" srcOrd="2" destOrd="0" parTransId="{157E669D-F0AF-C54A-9EBD-3B78F5F50DF3}" sibTransId="{85EC1F36-3807-5D4A-9F7E-6C9EF3ABCD07}"/>
    <dgm:cxn modelId="{4013ACF2-1593-D044-A1F4-CEA938A1000F}" type="presParOf" srcId="{DCAFF2BE-8E97-B544-8750-E560567187AC}" destId="{95F6E07F-EAE1-B044-A2A9-D6C23F64F3AF}" srcOrd="0" destOrd="0" presId="urn:microsoft.com/office/officeart/2005/8/layout/hList1"/>
    <dgm:cxn modelId="{678C39D8-BCFE-144E-9609-45DF54C8841B}" type="presParOf" srcId="{95F6E07F-EAE1-B044-A2A9-D6C23F64F3AF}" destId="{4106FCDA-1836-E04C-B7C1-F66EAFA5D254}" srcOrd="0" destOrd="0" presId="urn:microsoft.com/office/officeart/2005/8/layout/hList1"/>
    <dgm:cxn modelId="{EDB555A6-74D8-D540-BFDF-4F4C6544BD55}" type="presParOf" srcId="{95F6E07F-EAE1-B044-A2A9-D6C23F64F3AF}" destId="{8652C1E6-650C-9641-93E6-14DFB6CA7B00}" srcOrd="1" destOrd="0" presId="urn:microsoft.com/office/officeart/2005/8/layout/hList1"/>
    <dgm:cxn modelId="{512FC22E-24E4-6148-86A9-559620720732}" type="presParOf" srcId="{DCAFF2BE-8E97-B544-8750-E560567187AC}" destId="{E9BE64A2-B1C0-ED45-ACCF-C5D2E52B1287}" srcOrd="1" destOrd="0" presId="urn:microsoft.com/office/officeart/2005/8/layout/hList1"/>
    <dgm:cxn modelId="{CEED8F49-E53D-CF40-9310-E9896129B3B4}" type="presParOf" srcId="{DCAFF2BE-8E97-B544-8750-E560567187AC}" destId="{C6021F17-20AA-9A4A-88DA-ADBFFE250A97}" srcOrd="2" destOrd="0" presId="urn:microsoft.com/office/officeart/2005/8/layout/hList1"/>
    <dgm:cxn modelId="{826527FC-0D1C-B944-835C-007AEAAF53B1}" type="presParOf" srcId="{C6021F17-20AA-9A4A-88DA-ADBFFE250A97}" destId="{049C66C6-C178-D84A-ADA7-ED54E996F44F}" srcOrd="0" destOrd="0" presId="urn:microsoft.com/office/officeart/2005/8/layout/hList1"/>
    <dgm:cxn modelId="{45C2FA7B-D7AF-B745-B48A-20EFBBF8FF22}" type="presParOf" srcId="{C6021F17-20AA-9A4A-88DA-ADBFFE250A97}" destId="{D6C0B6A9-A53B-6844-8425-D8C4491625EB}" srcOrd="1" destOrd="0" presId="urn:microsoft.com/office/officeart/2005/8/layout/hList1"/>
    <dgm:cxn modelId="{C026DE90-1ADC-3E47-8C20-B7AD0D2BE661}" type="presParOf" srcId="{DCAFF2BE-8E97-B544-8750-E560567187AC}" destId="{99D7F805-0CA6-704B-91B5-8FCB3B0979A0}" srcOrd="3" destOrd="0" presId="urn:microsoft.com/office/officeart/2005/8/layout/hList1"/>
    <dgm:cxn modelId="{AC7DB856-AA73-9340-997A-3CA6FF1B0E6A}" type="presParOf" srcId="{DCAFF2BE-8E97-B544-8750-E560567187AC}" destId="{7E69F80D-FBD9-C245-A3AE-7DFDC6619AD3}" srcOrd="4" destOrd="0" presId="urn:microsoft.com/office/officeart/2005/8/layout/hList1"/>
    <dgm:cxn modelId="{B0C505C4-574A-8F43-AF8C-011BC5CE987A}" type="presParOf" srcId="{7E69F80D-FBD9-C245-A3AE-7DFDC6619AD3}" destId="{861DB618-EF2B-3C4E-B1D3-3E8EC026E656}" srcOrd="0" destOrd="0" presId="urn:microsoft.com/office/officeart/2005/8/layout/hList1"/>
    <dgm:cxn modelId="{3A0EDBEB-E72B-704F-B9A4-A811C8AFDBA0}" type="presParOf" srcId="{7E69F80D-FBD9-C245-A3AE-7DFDC6619AD3}" destId="{8CD19688-AA45-4D45-ADC6-64859EB48D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FCDA-1836-E04C-B7C1-F66EAFA5D254}">
      <dsp:nvSpPr>
        <dsp:cNvPr id="0" name=""/>
        <dsp:cNvSpPr/>
      </dsp:nvSpPr>
      <dsp:spPr>
        <a:xfrm>
          <a:off x="14292" y="0"/>
          <a:ext cx="3374360" cy="676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Intoxicación alimentaria</a:t>
          </a:r>
          <a:endParaRPr lang="es-ES" sz="1800" kern="1200" dirty="0">
            <a:latin typeface="Montserrat" pitchFamily="2" charset="77"/>
          </a:endParaRPr>
        </a:p>
      </dsp:txBody>
      <dsp:txXfrm>
        <a:off x="14292" y="0"/>
        <a:ext cx="3374360" cy="676204"/>
      </dsp:txXfrm>
    </dsp:sp>
    <dsp:sp modelId="{8652C1E6-650C-9641-93E6-14DFB6CA7B00}">
      <dsp:nvSpPr>
        <dsp:cNvPr id="0" name=""/>
        <dsp:cNvSpPr/>
      </dsp:nvSpPr>
      <dsp:spPr>
        <a:xfrm>
          <a:off x="14292" y="676204"/>
          <a:ext cx="3374360" cy="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Alimentos contaminados durante la preparación, sin refrigerar.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Enterotoxinas termoestables (inactivación  100 ° C /30 min).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4292" y="676204"/>
        <a:ext cx="3374360" cy="1"/>
      </dsp:txXfrm>
    </dsp:sp>
    <dsp:sp modelId="{049C66C6-C178-D84A-ADA7-ED54E996F44F}">
      <dsp:nvSpPr>
        <dsp:cNvPr id="0" name=""/>
        <dsp:cNvSpPr/>
      </dsp:nvSpPr>
      <dsp:spPr>
        <a:xfrm>
          <a:off x="3861063" y="0"/>
          <a:ext cx="3374360" cy="67620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Síndrome de piel escaldada</a:t>
          </a:r>
          <a:endParaRPr lang="es-ES" sz="1800" kern="1200" dirty="0">
            <a:latin typeface="Montserrat" pitchFamily="2" charset="77"/>
          </a:endParaRPr>
        </a:p>
      </dsp:txBody>
      <dsp:txXfrm>
        <a:off x="3861063" y="0"/>
        <a:ext cx="3374360" cy="676204"/>
      </dsp:txXfrm>
    </dsp:sp>
    <dsp:sp modelId="{D6C0B6A9-A53B-6844-8425-D8C4491625EB}">
      <dsp:nvSpPr>
        <dsp:cNvPr id="0" name=""/>
        <dsp:cNvSpPr/>
      </dsp:nvSpPr>
      <dsp:spPr>
        <a:xfrm>
          <a:off x="3861063" y="676204"/>
          <a:ext cx="3374360" cy="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Infección muñón umbilical u ojos.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Doloroso rubor rojo brillante en todo el cuerpo, ampollas, descamación de la epidermis.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3861063" y="676204"/>
        <a:ext cx="3374360" cy="1"/>
      </dsp:txXfrm>
    </dsp:sp>
    <dsp:sp modelId="{861DB618-EF2B-3C4E-B1D3-3E8EC026E656}">
      <dsp:nvSpPr>
        <dsp:cNvPr id="0" name=""/>
        <dsp:cNvSpPr/>
      </dsp:nvSpPr>
      <dsp:spPr>
        <a:xfrm>
          <a:off x="7707834" y="0"/>
          <a:ext cx="3374360" cy="6762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latin typeface="Montserrat" pitchFamily="2" charset="77"/>
            </a:rPr>
            <a:t>Síndrome del choque tóxico</a:t>
          </a:r>
          <a:endParaRPr lang="es-ES" sz="1800" kern="1200" dirty="0">
            <a:latin typeface="Montserrat" pitchFamily="2" charset="77"/>
          </a:endParaRPr>
        </a:p>
      </dsp:txBody>
      <dsp:txXfrm>
        <a:off x="7707834" y="0"/>
        <a:ext cx="3374360" cy="676204"/>
      </dsp:txXfrm>
    </dsp:sp>
    <dsp:sp modelId="{8CD19688-AA45-4D45-ADC6-64859EB48D16}">
      <dsp:nvSpPr>
        <dsp:cNvPr id="0" name=""/>
        <dsp:cNvSpPr/>
      </dsp:nvSpPr>
      <dsp:spPr>
        <a:xfrm>
          <a:off x="7707834" y="676204"/>
          <a:ext cx="3374360" cy="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Heridas, cirugía, tampones, copas menstruales, diafragmas.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itchFamily="2" charset="77"/>
            </a:rPr>
            <a:t>Fiebre, presión baja, vómitos, diarrea, sarpullido, desorientación, convulsiones.</a:t>
          </a:r>
          <a:endParaRPr lang="es-ES" sz="16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7707834" y="676204"/>
        <a:ext cx="3374360" cy="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20.xml.rels><?xml version="1.0" encoding="UTF-8" standalone="yes" ?><Relationships xmlns="http://schemas.openxmlformats.org/package/2006/relationships"><Relationship Id="rId3" Target="../media/image34.jpeg" Type="http://schemas.openxmlformats.org/officeDocument/2006/relationships/image"/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8" Target="../diagrams/drawing1.xml" Type="http://schemas.microsoft.com/office/2007/relationships/diagramDrawing"/><Relationship Id="rId3" Target="../media/image13.jpeg" Type="http://schemas.openxmlformats.org/officeDocument/2006/relationships/image"/><Relationship Id="rId7" Target="../diagrams/colors1.xml" Type="http://schemas.openxmlformats.org/officeDocument/2006/relationships/diagramColors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Relationship Id="rId6" Target="../diagrams/quickStyle1.xml" Type="http://schemas.openxmlformats.org/officeDocument/2006/relationships/diagramQuickStyle"/><Relationship Id="rId5" Target="../diagrams/layout1.xml" Type="http://schemas.openxmlformats.org/officeDocument/2006/relationships/diagramLayout"/><Relationship Id="rId4" Target="../diagrams/data1.xml" Type="http://schemas.openxmlformats.org/officeDocument/2006/relationships/diagramData"/></Relationships>
</file>

<file path=ppt/slides/_rels/slide8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s-CO" dirty="0"/>
              <a:t>COCOS GRAM POSITIVOS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8019" y="3659743"/>
            <a:ext cx="6629400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8852-D935-7945-817A-C5202CE6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7316"/>
            <a:ext cx="10515600" cy="1325563"/>
          </a:xfrm>
        </p:spPr>
        <p:txBody>
          <a:bodyPr/>
          <a:lstStyle/>
          <a:p>
            <a:r>
              <a:rPr lang="es-CO" i="1" dirty="0"/>
              <a:t>Streptococcus 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CE33D09-71E1-3D4D-AE79-D2B56E867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958" y="1152939"/>
            <a:ext cx="7629939" cy="3339548"/>
          </a:xfrm>
        </p:spPr>
      </p:pic>
    </p:spTree>
    <p:extLst>
      <p:ext uri="{BB962C8B-B14F-4D97-AF65-F5344CB8AC3E}">
        <p14:creationId xmlns:p14="http://schemas.microsoft.com/office/powerpoint/2010/main" val="108797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5EBBD-B989-804B-8512-BA365729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40735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/>
              <a:t>Estreptococos beta-hemolíticos:</a:t>
            </a:r>
            <a:br>
              <a:rPr lang="es-CO" sz="4000" dirty="0"/>
            </a:br>
            <a:r>
              <a:rPr lang="es-CO" sz="4000" i="1" dirty="0"/>
              <a:t>Streptococcus pyogenes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97B90-5120-DA45-9FAE-C952D5D03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1561" y="1823123"/>
            <a:ext cx="6994666" cy="48241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600" dirty="0"/>
              <a:t>Principal representante del grupo A. 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Garganta, nasofaringe y ocasionalmente en la piel.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Antígenos de superficie celular y factores de virulencia.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Carbohidratos C: protegen de ser disuelta por lisosomas.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Ácido lipoteicoico unido a las fimbrias: adhesión.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Proteína M, 80 subtipos. proyecciones puntiagudas resistencia fagocitosis y adherencia.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Cápsula de ácido hialurónico.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Proteasa C5a: cataliza la escisión de C5a del sistema del complemento. 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Estreptolisinas (hemolisinas) </a:t>
            </a:r>
            <a:r>
              <a:rPr lang="es-CO" sz="1600" dirty="0">
                <a:sym typeface="Wingdings" pitchFamily="2" charset="2"/>
              </a:rPr>
              <a:t></a:t>
            </a:r>
            <a:r>
              <a:rPr lang="es-CO" sz="1600" dirty="0"/>
              <a:t> estreptolisina O y estreptolisina </a:t>
            </a:r>
            <a:r>
              <a:rPr lang="es-CO" sz="1600" dirty="0">
                <a:sym typeface="Wingdings" pitchFamily="2" charset="2"/>
              </a:rPr>
              <a:t></a:t>
            </a:r>
            <a:r>
              <a:rPr lang="es-CO" sz="1600" dirty="0"/>
              <a:t> dañan muchas células y tejidos.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Toxina eritrogénica (pirogénica): fiebre.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B8B0CC7-1CB9-524D-9F38-2C6BF5F1651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845" y="1542480"/>
            <a:ext cx="3786809" cy="2230530"/>
          </a:xfrm>
        </p:spPr>
      </p:pic>
    </p:spTree>
    <p:extLst>
      <p:ext uri="{BB962C8B-B14F-4D97-AF65-F5344CB8AC3E}">
        <p14:creationId xmlns:p14="http://schemas.microsoft.com/office/powerpoint/2010/main" val="233836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92524-1A18-8E4F-83B3-95A2D234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-51468"/>
            <a:ext cx="10055087" cy="1325563"/>
          </a:xfrm>
        </p:spPr>
        <p:txBody>
          <a:bodyPr>
            <a:normAutofit/>
          </a:bodyPr>
          <a:lstStyle/>
          <a:p>
            <a:r>
              <a:rPr lang="es-CO" sz="4000" dirty="0"/>
              <a:t>Estreptococos beta-hemolíticos:</a:t>
            </a:r>
            <a:br>
              <a:rPr lang="es-CO" sz="4000" dirty="0"/>
            </a:br>
            <a:r>
              <a:rPr lang="es-CO" sz="4000" i="1" dirty="0"/>
              <a:t>Streptococcus pyogenes</a:t>
            </a:r>
            <a:endParaRPr lang="es-CO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E08D76-BEDA-F74A-B6CA-AC330F22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33" y="1194581"/>
            <a:ext cx="11039445" cy="46770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b="1" dirty="0"/>
              <a:t>Infecciones cutáneas </a:t>
            </a:r>
          </a:p>
          <a:p>
            <a:pPr marL="0" indent="0" algn="just">
              <a:buNone/>
            </a:pPr>
            <a:r>
              <a:rPr lang="es-CO" sz="1600" dirty="0"/>
              <a:t>Piel o mucosas de la garganta, lesión primaria inflamatoria. después pioderma o erisipela; faringitis o amigdalitis:</a:t>
            </a:r>
          </a:p>
          <a:p>
            <a:pPr algn="just"/>
            <a:r>
              <a:rPr lang="es-CO" sz="1600" b="1" dirty="0"/>
              <a:t>El impétigo o pioderma</a:t>
            </a:r>
            <a:r>
              <a:rPr lang="es-CO" sz="1600" dirty="0"/>
              <a:t>: pápulas ardientes, pruriginosas, se rompen y forman una costra amarilla. </a:t>
            </a:r>
          </a:p>
          <a:p>
            <a:pPr algn="just"/>
            <a:r>
              <a:rPr lang="es-CO" sz="1600" dirty="0"/>
              <a:t>Niños o picaduras de insectos, falta de higiene, hacinamiento. </a:t>
            </a:r>
          </a:p>
          <a:p>
            <a:pPr algn="just"/>
            <a:r>
              <a:rPr lang="es-CO" sz="1600" b="1" dirty="0"/>
              <a:t>Erisipela: </a:t>
            </a:r>
            <a:r>
              <a:rPr lang="es-CO" sz="1600" dirty="0"/>
              <a:t>herida o incisión en cara o extremidades se disemina a la dermis y los tejidos subcutáneos.  </a:t>
            </a:r>
          </a:p>
          <a:p>
            <a:pPr algn="just"/>
            <a:r>
              <a:rPr lang="es-CO" sz="1600" dirty="0"/>
              <a:t>Edema y enrojecimiento, fiebre y escalofríos </a:t>
            </a:r>
            <a:r>
              <a:rPr lang="es-CO" sz="1600" dirty="0">
                <a:sym typeface="Wingdings" pitchFamily="2" charset="2"/>
              </a:rPr>
              <a:t> l</a:t>
            </a:r>
            <a:r>
              <a:rPr lang="es-CO" sz="1600" dirty="0"/>
              <a:t>a lesión se extende, borde  elevado, rojo, caliente y, a menudo, vesicular </a:t>
            </a:r>
            <a:r>
              <a:rPr lang="es-CO" sz="1600" dirty="0">
                <a:sym typeface="Wingdings" pitchFamily="2" charset="2"/>
              </a:rPr>
              <a:t> c</a:t>
            </a:r>
            <a:r>
              <a:rPr lang="es-CO" sz="1600" dirty="0"/>
              <a:t>omplicaciones sistémicas a largo plazo.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DAC605A-4A04-1B43-BF5D-8061D6908C0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5425" y="3667014"/>
            <a:ext cx="1427922" cy="3123583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B629912-0E1F-6148-9B87-119B8B95405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4697" y="5044444"/>
            <a:ext cx="2065495" cy="1433020"/>
          </a:xfrm>
          <a:prstGeom prst="rect">
            <a:avLst/>
          </a:prstGeom>
        </p:spPr>
      </p:pic>
      <p:pic>
        <p:nvPicPr>
          <p:cNvPr id="11" name="Marcador de contenido 5">
            <a:extLst>
              <a:ext uri="{FF2B5EF4-FFF2-40B4-BE49-F238E27FC236}">
                <a16:creationId xmlns:a16="http://schemas.microsoft.com/office/drawing/2014/main" id="{2A255DC9-82CA-3E43-ABE0-143A31FC4BF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6523" y="5047797"/>
            <a:ext cx="1595476" cy="143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A6A06-3A08-2B4A-8931-EED0B179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74746"/>
            <a:ext cx="10515600" cy="1325563"/>
          </a:xfrm>
        </p:spPr>
        <p:txBody>
          <a:bodyPr/>
          <a:lstStyle/>
          <a:p>
            <a:r>
              <a:rPr lang="es-CO" dirty="0"/>
              <a:t>Estreptococos beta-hemolíticos:</a:t>
            </a:r>
            <a:br>
              <a:rPr lang="es-CO" dirty="0"/>
            </a:br>
            <a:r>
              <a:rPr lang="es-CO" i="1" dirty="0"/>
              <a:t>Streptococcus pyogenes</a:t>
            </a:r>
            <a:endParaRPr lang="es-CO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6957B357-22F1-5E47-9449-3E5B64861E6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9652" y="3951011"/>
            <a:ext cx="3983851" cy="2653759"/>
          </a:xfr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475E6F5-A6D2-8342-B801-D840918A0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0309"/>
            <a:ext cx="11360425" cy="43878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600" b="1" dirty="0"/>
              <a:t>Infecciones sistémicas </a:t>
            </a:r>
          </a:p>
          <a:p>
            <a:pPr algn="just"/>
            <a:r>
              <a:rPr lang="es-CO" sz="1600" dirty="0"/>
              <a:t>La infección de garganta puede provocar fiebre escarlata (escarlatina) por la toxina eritrogénica.</a:t>
            </a:r>
          </a:p>
          <a:p>
            <a:pPr algn="just"/>
            <a:r>
              <a:rPr lang="es-CO" sz="1600" dirty="0"/>
              <a:t>Fiebre alta, sarpullido difuso de color rojo brillante en la cara, el tronco, la parte interna brazos, piernas y lengua. </a:t>
            </a:r>
          </a:p>
          <a:p>
            <a:pPr algn="just"/>
            <a:r>
              <a:rPr lang="es-CO" sz="1600" dirty="0"/>
              <a:t>En 10 días la erupción y la fiebre suelen desaparecer, a menudo acompañadas de desprendimiento de la epidermis.</a:t>
            </a:r>
          </a:p>
          <a:p>
            <a:pPr algn="just"/>
            <a:r>
              <a:rPr lang="es-CO" sz="1600" dirty="0"/>
              <a:t>Ocasionalmente secuelas graves: septicemia, neumonía, síndrome de choque tóxico estreptocócico, que produce una falla orgánica múltiple. </a:t>
            </a:r>
          </a:p>
        </p:txBody>
      </p:sp>
    </p:spTree>
    <p:extLst>
      <p:ext uri="{BB962C8B-B14F-4D97-AF65-F5344CB8AC3E}">
        <p14:creationId xmlns:p14="http://schemas.microsoft.com/office/powerpoint/2010/main" val="2088182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E008F-B733-A444-92B8-EEFC10E0C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58823"/>
            <a:ext cx="11446565" cy="1325563"/>
          </a:xfrm>
        </p:spPr>
        <p:txBody>
          <a:bodyPr/>
          <a:lstStyle/>
          <a:p>
            <a:r>
              <a:rPr lang="es-CO" dirty="0"/>
              <a:t>Estreptococos beta-hemolíticos:</a:t>
            </a:r>
            <a:br>
              <a:rPr lang="es-CO" dirty="0"/>
            </a:br>
            <a:r>
              <a:rPr lang="es-CO" i="1" dirty="0"/>
              <a:t>Streptococcus pyogenes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FA155-0C6F-2147-9063-352BCE00E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8" y="1304874"/>
            <a:ext cx="11552582" cy="4310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/>
              <a:t>Complicaciones a largo plazo de las infecciones del grupo A</a:t>
            </a:r>
          </a:p>
          <a:p>
            <a:pPr marL="0" indent="0">
              <a:buNone/>
            </a:pPr>
            <a:r>
              <a:rPr lang="es-CO" sz="1800" dirty="0"/>
              <a:t>Después de la infección puede aparecer secuelas en unas pocas semanas:</a:t>
            </a:r>
          </a:p>
          <a:p>
            <a:r>
              <a:rPr lang="es-CO" sz="1800" b="1" dirty="0"/>
              <a:t>Fiebre reumática: </a:t>
            </a:r>
            <a:r>
              <a:rPr lang="es-CO" sz="1800" dirty="0"/>
              <a:t>inflamación retardada de las articulaciones, corazón, tejidos subcutáneos. </a:t>
            </a:r>
            <a:r>
              <a:rPr lang="es-CO" sz="1800" dirty="0">
                <a:sym typeface="Wingdings" pitchFamily="2" charset="2"/>
              </a:rPr>
              <a:t> h</a:t>
            </a:r>
            <a:r>
              <a:rPr lang="es-CO" sz="1800" dirty="0"/>
              <a:t>ipersensibilidad tipo II. </a:t>
            </a:r>
          </a:p>
          <a:p>
            <a:r>
              <a:rPr lang="es-CO" sz="1800" dirty="0"/>
              <a:t>Características clínicas: carditis, electrocardiograma anormal, artritis dolorosa, nódulos debajo de la piel y fiebre</a:t>
            </a:r>
          </a:p>
          <a:p>
            <a:r>
              <a:rPr lang="es-CO" sz="1800" dirty="0"/>
              <a:t>Dura entre 3 a 6 meses, generalmente sin daño duradero </a:t>
            </a:r>
            <a:r>
              <a:rPr lang="es-CO" sz="1800" dirty="0">
                <a:sym typeface="Wingdings" pitchFamily="2" charset="2"/>
              </a:rPr>
              <a:t> c</a:t>
            </a:r>
            <a:r>
              <a:rPr lang="es-CO" sz="1800" dirty="0"/>
              <a:t>arditis grave daños en las válvulas cardíacas y los músculos </a:t>
            </a:r>
            <a:r>
              <a:rPr lang="es-CO" sz="1800" dirty="0">
                <a:sym typeface="Wingdings" pitchFamily="2" charset="2"/>
              </a:rPr>
              <a:t> el </a:t>
            </a:r>
            <a:r>
              <a:rPr lang="es-CO" sz="1800" dirty="0"/>
              <a:t>daño permanente se observa en la mediana edad.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9FC80F9-5CDD-F749-8FCF-8191FA41C56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8853" y="4199616"/>
            <a:ext cx="2928730" cy="2547995"/>
          </a:xfrm>
        </p:spPr>
      </p:pic>
    </p:spTree>
    <p:extLst>
      <p:ext uri="{BB962C8B-B14F-4D97-AF65-F5344CB8AC3E}">
        <p14:creationId xmlns:p14="http://schemas.microsoft.com/office/powerpoint/2010/main" val="129764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E008F-B733-A444-92B8-EEFC10E0C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189151"/>
            <a:ext cx="10515600" cy="1325563"/>
          </a:xfrm>
        </p:spPr>
        <p:txBody>
          <a:bodyPr/>
          <a:lstStyle/>
          <a:p>
            <a:r>
              <a:rPr lang="es-CO" dirty="0"/>
              <a:t>Estreptococos beta-hemolíticos:</a:t>
            </a:r>
            <a:br>
              <a:rPr lang="es-CO" dirty="0"/>
            </a:br>
            <a:r>
              <a:rPr lang="es-CO" i="1" dirty="0"/>
              <a:t>Streptococcus pyogenes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FA155-0C6F-2147-9063-352BCE00E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4" y="1514714"/>
            <a:ext cx="11386929" cy="43107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Complicaciones a largo plazo de las infecciones del grupo A</a:t>
            </a:r>
          </a:p>
          <a:p>
            <a:pPr algn="just">
              <a:lnSpc>
                <a:spcPct val="100000"/>
              </a:lnSpc>
            </a:pPr>
            <a:r>
              <a:rPr lang="es-CO" b="1" dirty="0"/>
              <a:t>Glomerulonefritis aguda</a:t>
            </a:r>
            <a:r>
              <a:rPr lang="es-CO" dirty="0"/>
              <a:t>: enfermedad del glomérulo y del epitelio tubular. hipersensibilidad tipo III.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Características clínicas: nefritis (hinchazón en las manos y los pies, y baja producción de orina); aumento de la presión arterial, ocasionalmente, insuficiencia cardíaca.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mayoría desaparecen espontáneamente, otros crónicos, insuficiencia renal.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17DBF02-55CE-C74E-BEB3-34980DD8404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1130" y="4058393"/>
            <a:ext cx="3212233" cy="2569786"/>
          </a:xfrm>
        </p:spPr>
      </p:pic>
    </p:spTree>
    <p:extLst>
      <p:ext uri="{BB962C8B-B14F-4D97-AF65-F5344CB8AC3E}">
        <p14:creationId xmlns:p14="http://schemas.microsoft.com/office/powerpoint/2010/main" val="3552872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759CE-8E02-F940-81A9-032C504C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123" y="189150"/>
            <a:ext cx="10515600" cy="1325563"/>
          </a:xfrm>
        </p:spPr>
        <p:txBody>
          <a:bodyPr/>
          <a:lstStyle/>
          <a:p>
            <a:r>
              <a:rPr lang="es-CO" dirty="0"/>
              <a:t>Estreptococos beta-hemolíticos:</a:t>
            </a:r>
            <a:br>
              <a:rPr lang="es-CO" dirty="0"/>
            </a:br>
            <a:r>
              <a:rPr lang="es-CO" i="1" dirty="0"/>
              <a:t>Streptococcus pyogenes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CFD29A-F47C-C942-A924-E83924530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63" y="1545183"/>
            <a:ext cx="11267660" cy="4575175"/>
          </a:xfrm>
        </p:spPr>
        <p:txBody>
          <a:bodyPr>
            <a:normAutofit/>
          </a:bodyPr>
          <a:lstStyle/>
          <a:p>
            <a:r>
              <a:rPr lang="es-CO" sz="1800" dirty="0"/>
              <a:t>Fascitis necrotizante "enfermedad carnívora". </a:t>
            </a:r>
          </a:p>
          <a:p>
            <a:r>
              <a:rPr lang="es-CO" sz="1800" dirty="0"/>
              <a:t>Complicación raras, pero su potencial de daño es alto.</a:t>
            </a:r>
          </a:p>
          <a:p>
            <a:r>
              <a:rPr lang="es-CO" sz="1800" dirty="0"/>
              <a:t>Comienza muy similar al impétigo.</a:t>
            </a:r>
          </a:p>
          <a:p>
            <a:r>
              <a:rPr lang="es-CO" sz="1800" dirty="0"/>
              <a:t>Las enzimas digieren los tejidos conectivos.</a:t>
            </a:r>
          </a:p>
          <a:p>
            <a:r>
              <a:rPr lang="es-CO" sz="1800" dirty="0"/>
              <a:t>La carne muere, se separa y se desprende, forma una vía para que las bacterias se propaguen.</a:t>
            </a:r>
          </a:p>
          <a:p>
            <a:r>
              <a:rPr lang="es-CO" sz="1800" dirty="0"/>
              <a:t>Las infecciones peligrosas </a:t>
            </a:r>
            <a:r>
              <a:rPr lang="es-CO" sz="1800" dirty="0">
                <a:sym typeface="Wingdings" pitchFamily="2" charset="2"/>
              </a:rPr>
              <a:t></a:t>
            </a:r>
            <a:r>
              <a:rPr lang="es-CO" sz="1800" dirty="0"/>
              <a:t> mixta con bacterias anaeróbicas.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8CC368D-333A-044C-9FA8-B225029B199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3476" y="3773009"/>
            <a:ext cx="2995324" cy="2703534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BCBDD6C-6710-504A-941D-D4527FBAB8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191" y="4061025"/>
            <a:ext cx="3294646" cy="250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1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D6CE4-72B9-2647-A596-779F60FD3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84765"/>
            <a:ext cx="10515600" cy="1325563"/>
          </a:xfrm>
        </p:spPr>
        <p:txBody>
          <a:bodyPr/>
          <a:lstStyle/>
          <a:p>
            <a:r>
              <a:rPr lang="es-CO" dirty="0"/>
              <a:t>Grupo B: </a:t>
            </a:r>
            <a:r>
              <a:rPr lang="es-CO" i="1" dirty="0"/>
              <a:t>Streptococcus agalactiae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EB596-756C-DF41-A78C-229033C9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45" y="1282467"/>
            <a:ext cx="10788845" cy="3224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Otros beta-hemolítico son los os grupos B, C y D.</a:t>
            </a:r>
          </a:p>
          <a:p>
            <a:pPr>
              <a:lnSpc>
                <a:spcPct val="100000"/>
              </a:lnSpc>
            </a:pPr>
            <a:r>
              <a:rPr lang="es-CO" dirty="0"/>
              <a:t>Flora normal, pueden aislarse en de tejido enfermo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i="1" dirty="0"/>
              <a:t>S. agalactiae </a:t>
            </a:r>
            <a:r>
              <a:rPr lang="es-CO" dirty="0"/>
              <a:t>residente en la vagina, la faringe y el intestino grueso humanos. </a:t>
            </a:r>
          </a:p>
          <a:p>
            <a:pPr>
              <a:lnSpc>
                <a:spcPct val="100000"/>
              </a:lnSpc>
            </a:pPr>
            <a:r>
              <a:rPr lang="es-CO" dirty="0"/>
              <a:t>Meningitis neonatal, infecciones de heridas y piel y endocarditis. </a:t>
            </a:r>
          </a:p>
          <a:p>
            <a:pPr>
              <a:lnSpc>
                <a:spcPct val="100000"/>
              </a:lnSpc>
            </a:pPr>
            <a:r>
              <a:rPr lang="es-CO" dirty="0"/>
              <a:t>Personas mayores con diabetes y enfermedades vasculares son susceptibles a las infecciones de las heridas.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DCA26FD-52DB-B044-B0CA-39F14797333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6971" y="4487011"/>
            <a:ext cx="3664736" cy="1967947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8F898C8-B8EF-4D41-AD9B-678BAE4200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4424382"/>
            <a:ext cx="3767317" cy="19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1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9CF00-14E3-CE4C-853F-C07E8585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8" y="113333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Enterococos del grupo D y estreptococos de los grupos C y 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E9E15-AADB-7B40-9CCB-87A6DF93C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106" y="1504611"/>
            <a:ext cx="10843655" cy="3299269"/>
          </a:xfrm>
        </p:spPr>
        <p:txBody>
          <a:bodyPr>
            <a:normAutofit/>
          </a:bodyPr>
          <a:lstStyle/>
          <a:p>
            <a:pPr algn="just"/>
            <a:r>
              <a:rPr lang="es-CO" sz="1800" i="1" dirty="0"/>
              <a:t>Enterococcus faecalis, E. faecium y E. durans </a:t>
            </a:r>
            <a:r>
              <a:rPr lang="es-CO" sz="1800" dirty="0"/>
              <a:t>se denominan colectivamente “enterococos”. </a:t>
            </a:r>
          </a:p>
          <a:p>
            <a:pPr algn="just"/>
            <a:r>
              <a:rPr lang="es-CO" sz="1800" i="1" dirty="0"/>
              <a:t>E. faecalis: </a:t>
            </a:r>
            <a:r>
              <a:rPr lang="es-CO" sz="1800" dirty="0"/>
              <a:t>pacientes con cirugía y afectan el tracto urinario, heridas, sangre, endocardio, apéndice y otras estructuras intestinales. </a:t>
            </a:r>
          </a:p>
          <a:p>
            <a:pPr algn="just"/>
            <a:r>
              <a:rPr lang="es-CO" sz="1800" dirty="0"/>
              <a:t>Los grupos C y G son la microbiota común de los animales domésticos y tracto respiratorio superior humano. </a:t>
            </a:r>
          </a:p>
          <a:p>
            <a:pPr algn="just"/>
            <a:r>
              <a:rPr lang="es-CO" sz="1800" dirty="0"/>
              <a:t>Ocasionalmente faringitis y glomerulonefritis </a:t>
            </a:r>
            <a:r>
              <a:rPr lang="es-CO" sz="1800" dirty="0">
                <a:sym typeface="Wingdings" pitchFamily="2" charset="2"/>
              </a:rPr>
              <a:t> </a:t>
            </a:r>
            <a:r>
              <a:rPr lang="es-CO" sz="1800" dirty="0"/>
              <a:t>pacientes inmunocomprometidos.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3A8E1B8-1FFA-5040-9C31-31FEF41D3EF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9162" y="3839073"/>
            <a:ext cx="2329218" cy="2718803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AE9FFF0-72A0-6847-8F87-7D5D0340B2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8458" y="3703754"/>
            <a:ext cx="2365222" cy="30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56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CC66A-0038-FF42-8152-CF33BAF1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39838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Estreptococos alfa-hemolíticos: el grupo Viridans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804A7-52E0-614E-B506-C1F1A213C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481" y="1317620"/>
            <a:ext cx="10970719" cy="323547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Residentes de la cavidad oral, nasofaringe, tracto genital y piel.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 mayoría oportunistas </a:t>
            </a:r>
            <a:r>
              <a:rPr lang="es-CO" sz="1800" dirty="0">
                <a:sym typeface="Wingdings" pitchFamily="2" charset="2"/>
              </a:rPr>
              <a:t> i</a:t>
            </a:r>
            <a:r>
              <a:rPr lang="es-CO" sz="1800" dirty="0"/>
              <a:t>nfecciones sistémicas graves.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Instrumentación y manipulación dental o quirúrgica, caramelos duros o cepillarse los dientes.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Endocarditis subaguda, bacterias en el revestimiento del corazón o válvulas dañadas </a:t>
            </a:r>
            <a:r>
              <a:rPr lang="es-CO" sz="1800" dirty="0">
                <a:sym typeface="Wingdings" pitchFamily="2" charset="2"/>
              </a:rPr>
              <a:t> </a:t>
            </a:r>
            <a:r>
              <a:rPr lang="es-CO" sz="1800" dirty="0"/>
              <a:t> biopelícula vegetación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Estas masas viajan a los pulmones y al cerebro, bloqueando la circulación y dañando esos órganos.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A4E5093-6EEE-F347-A7D5-3841D7C12A5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999" y="3935896"/>
            <a:ext cx="1927672" cy="2762997"/>
          </a:xfrm>
        </p:spPr>
      </p:pic>
    </p:spTree>
    <p:extLst>
      <p:ext uri="{BB962C8B-B14F-4D97-AF65-F5344CB8AC3E}">
        <p14:creationId xmlns:p14="http://schemas.microsoft.com/office/powerpoint/2010/main" val="419273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5F31A-46CE-1F4D-9815-AC4819B2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" y="79147"/>
            <a:ext cx="10515600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37E208-80A9-574E-BA68-432793AC2C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8038" y="4618533"/>
            <a:ext cx="3487151" cy="1988599"/>
          </a:xfrm>
          <a:prstGeom prst="rect">
            <a:avLst/>
          </a:prstGeo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CB834D14-306F-BE49-8009-2CC92C2D3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8038" y="503583"/>
            <a:ext cx="3490532" cy="1802254"/>
          </a:xfrm>
          <a:prstGeom prst="rect">
            <a:avLst/>
          </a:prstGeom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11E47051-EC25-934E-A442-C5676EB62BC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4657" y="2489823"/>
            <a:ext cx="3490532" cy="194472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FA19D6A1-E4AB-014D-96BE-49F204CAE9DD}"/>
              </a:ext>
            </a:extLst>
          </p:cNvPr>
          <p:cNvSpPr/>
          <p:nvPr/>
        </p:nvSpPr>
        <p:spPr>
          <a:xfrm>
            <a:off x="1020416" y="1336341"/>
            <a:ext cx="64684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Clasificación según la disposición o agrupación </a:t>
            </a: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  <a:sym typeface="Wingdings" pitchFamily="2" charset="2"/>
              </a:rPr>
              <a:t> p</a:t>
            </a: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ueden existir como individuales, en pares (diplococos), en tétradas, en grupos irregulares (estafilococos) o en cadenas (estreptococos) </a:t>
            </a: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  <a:sym typeface="Wingdings" pitchFamily="2" charset="2"/>
              </a:rPr>
              <a:t> u</a:t>
            </a: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na agrupación más compleja es un paquete cúbico de 8, 16 o más celdas llamado sarcina. </a:t>
            </a:r>
          </a:p>
        </p:txBody>
      </p:sp>
    </p:spTree>
    <p:extLst>
      <p:ext uri="{BB962C8B-B14F-4D97-AF65-F5344CB8AC3E}">
        <p14:creationId xmlns:p14="http://schemas.microsoft.com/office/powerpoint/2010/main" val="1657014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ABB95-46F3-444D-B8A8-A085EAEC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CO" dirty="0"/>
              <a:t>Streptococcus pneumoniae: El neumococo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1C433-D880-214E-9FC4-788675430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32" y="1676530"/>
            <a:ext cx="7808842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Mayoría de neumonías bacterianas. </a:t>
            </a:r>
          </a:p>
          <a:p>
            <a:pPr>
              <a:lnSpc>
                <a:spcPct val="100000"/>
              </a:lnSpc>
            </a:pPr>
            <a:r>
              <a:rPr lang="es-CO" dirty="0"/>
              <a:t>Alfa-hemólisis.</a:t>
            </a:r>
          </a:p>
          <a:p>
            <a:pPr>
              <a:lnSpc>
                <a:spcPct val="100000"/>
              </a:lnSpc>
            </a:pPr>
            <a:r>
              <a:rPr lang="es-CO" dirty="0"/>
              <a:t>Todas las cepas patógenas forman cápsulas ayudan a escapar de la fagocitosis. </a:t>
            </a:r>
          </a:p>
        </p:txBody>
      </p:sp>
      <p:pic>
        <p:nvPicPr>
          <p:cNvPr id="13" name="Marcador de contenido 12">
            <a:extLst>
              <a:ext uri="{FF2B5EF4-FFF2-40B4-BE49-F238E27FC236}">
                <a16:creationId xmlns:a16="http://schemas.microsoft.com/office/drawing/2014/main" id="{65A157B8-BC98-6E41-B686-244AF91F731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1853" y="3617305"/>
            <a:ext cx="3649398" cy="3051544"/>
          </a:xfr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AF59416-3667-2A4C-A3A9-ED047546E4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1251" y="1263745"/>
            <a:ext cx="3270254" cy="524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25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ABB95-46F3-444D-B8A8-A085EAEC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23" y="186015"/>
            <a:ext cx="10515600" cy="1325563"/>
          </a:xfrm>
        </p:spPr>
        <p:txBody>
          <a:bodyPr/>
          <a:lstStyle/>
          <a:p>
            <a:r>
              <a:rPr lang="es-CO" dirty="0"/>
              <a:t>Streptococcus pneumoniae: el neumococo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1C433-D880-214E-9FC4-788675430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663" y="1580302"/>
            <a:ext cx="11053368" cy="373520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Neumonía: exudación de líquidos hacia los pulmones </a:t>
            </a:r>
            <a:r>
              <a:rPr lang="es-CO" sz="1800" dirty="0">
                <a:sym typeface="Wingdings" pitchFamily="2" charset="2"/>
              </a:rPr>
              <a:t> n</a:t>
            </a:r>
            <a:r>
              <a:rPr lang="es-CO" sz="1800" dirty="0"/>
              <a:t>eumonía lobular. El paciente puede "ahogarse" en sus propias secreciones.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Las complicaciones sistémicas de la neumonía: pleuritis, endocarditis, bacteriemia neumocócica, la meningitis, otitis media.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Tratamiento: vacunación </a:t>
            </a:r>
            <a:r>
              <a:rPr lang="es-CO" sz="1800" dirty="0">
                <a:sym typeface="Wingdings" pitchFamily="2" charset="2"/>
              </a:rPr>
              <a:t> e</a:t>
            </a:r>
            <a:r>
              <a:rPr lang="es-CO" sz="1800" dirty="0"/>
              <a:t>l tratamiento de la infección a penicilina o cefalosporinas, sulfonamidas, quinolonas o telitromicina.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6DD2A2D-C977-204B-B9F3-48EAEA32F8A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796" y="3714146"/>
            <a:ext cx="2418390" cy="3127103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79CCEC7-16E8-F545-A8CB-BDCC43E820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9638" y="3714146"/>
            <a:ext cx="2920642" cy="311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91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E4AA1-4A59-D749-A707-51D800BF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dirty="0"/>
              <a:t>Cocos anaeróbicos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7A05D-6B43-AD41-AD2E-A367268D0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18" y="1056998"/>
            <a:ext cx="10962860" cy="44688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Incluyen en los géneros </a:t>
            </a:r>
            <a:r>
              <a:rPr lang="es-CO" i="1" dirty="0"/>
              <a:t>Peptococcus y Peptostreptococcus</a:t>
            </a:r>
            <a:r>
              <a:rPr lang="es-CO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Flora humana normal.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Componentes de flora mixta junto con otros anaerobios o anaerobios facultativos.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Invaden tejidos a través de lesiones dérmicas o mucosas.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Absceso cerebral, otitis media, mastoiditis, sinusitis, neumonía necrosante, absceso pulmonar, empiema, apendicitis, peritonitis, absceso hepático, endometriosis.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Infecciones de tejidos blandos e infecciones posoperatorias de heridas.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4E1668F-3865-F842-A47B-3401FB037AA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9382" y="4169845"/>
            <a:ext cx="3860800" cy="2413000"/>
          </a:xfrm>
        </p:spPr>
      </p:pic>
    </p:spTree>
    <p:extLst>
      <p:ext uri="{BB962C8B-B14F-4D97-AF65-F5344CB8AC3E}">
        <p14:creationId xmlns:p14="http://schemas.microsoft.com/office/powerpoint/2010/main" val="202144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123AD98-1E65-3B4D-B023-D22426B03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-106016"/>
            <a:ext cx="10515600" cy="1325563"/>
          </a:xfrm>
        </p:spPr>
        <p:txBody>
          <a:bodyPr/>
          <a:lstStyle/>
          <a:p>
            <a:r>
              <a:rPr lang="en" i="1" dirty="0"/>
              <a:t>Staphylococcus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1E1306F-1E09-994D-B19C-52FBA00A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83" y="955188"/>
            <a:ext cx="11068854" cy="2090392"/>
          </a:xfrm>
        </p:spPr>
        <p:txBody>
          <a:bodyPr>
            <a:noAutofit/>
          </a:bodyPr>
          <a:lstStyle/>
          <a:p>
            <a:pPr algn="just"/>
            <a:r>
              <a:rPr lang="es-CO" dirty="0"/>
              <a:t>El género </a:t>
            </a:r>
            <a:r>
              <a:rPr lang="es-CO" i="1" dirty="0"/>
              <a:t>Staphylococcus</a:t>
            </a:r>
            <a:r>
              <a:rPr lang="es-CO" dirty="0"/>
              <a:t> habita piel y las membranas mucosas.</a:t>
            </a:r>
          </a:p>
          <a:p>
            <a:pPr algn="just"/>
            <a:r>
              <a:rPr lang="es-CO" dirty="0"/>
              <a:t>Sus células esféricas están dispuestas principalmente en grupos irregulares y ocasionalmente en cadenas y pares cortos </a:t>
            </a:r>
            <a:r>
              <a:rPr lang="es-CO" dirty="0">
                <a:sym typeface="Wingdings" pitchFamily="2" charset="2"/>
              </a:rPr>
              <a:t> c</a:t>
            </a:r>
            <a:r>
              <a:rPr lang="es-CO" dirty="0"/>
              <a:t>arecen de esporas y flagelos, y pueden estar encapsulados.</a:t>
            </a:r>
          </a:p>
          <a:p>
            <a:pPr algn="just"/>
            <a:r>
              <a:rPr lang="es-CO" dirty="0"/>
              <a:t>Actualmente 47 especies en el género </a:t>
            </a:r>
            <a:r>
              <a:rPr lang="es-CO" i="1" dirty="0"/>
              <a:t>Staphylococcus</a:t>
            </a:r>
            <a:r>
              <a:rPr lang="es-CO" dirty="0"/>
              <a:t>, pero los patógenos más importantes son: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i="1" dirty="0"/>
              <a:t>Staphylococcus aureus.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i="1" dirty="0"/>
              <a:t>Staphylococcus epidermidis, Staphylococcus capitis, Staphylococcus hominis.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i="1" dirty="0"/>
              <a:t>Staphylococcus saprophyticus. </a:t>
            </a:r>
            <a:endParaRPr lang="es-CO" sz="1800" dirty="0"/>
          </a:p>
          <a:p>
            <a:pPr algn="just"/>
            <a:endParaRPr lang="es-CO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4316D181-3D7E-1B44-B2A6-61D401C513A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327" y="4437759"/>
            <a:ext cx="3482340" cy="2084245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23148C3-A1C6-724F-BBC3-E8F99650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5930" y="4431611"/>
            <a:ext cx="3117507" cy="209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6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84E39-BE61-7548-97E3-CE018FDA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i="1" dirty="0"/>
              <a:t>Staphylococcus aureus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35B8C-F6B4-5845-93F2-52AC77BD4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7815"/>
            <a:ext cx="5657658" cy="312393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Colonias redondas y opacas, y crece a una temperatura óptima de 37 ° C, aunque puede crecer a cualquier temperatura entre 10 ° C y 46 ° C </a:t>
            </a:r>
            <a:r>
              <a:rPr lang="es-CO" sz="1800" dirty="0">
                <a:sym typeface="Wingdings" pitchFamily="2" charset="2"/>
              </a:rPr>
              <a:t> </a:t>
            </a:r>
            <a:r>
              <a:rPr lang="es-CO" sz="1800" dirty="0"/>
              <a:t>anaerobio facultativo.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Patógenos no formadores de esporas más resistentes, con capacidad para resistir altos niveles de sal (7.5% -10%), pH extremos y altas temperaturas (hasta 60 ° C durante 60 minutos). </a:t>
            </a:r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4AE97ECE-0E3D-2346-AC24-D6D104DC18B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7899" y="953837"/>
            <a:ext cx="5464101" cy="581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3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A726D-9AEF-BB40-9048-780078FE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5" y="55984"/>
            <a:ext cx="11420062" cy="1325563"/>
          </a:xfrm>
        </p:spPr>
        <p:txBody>
          <a:bodyPr/>
          <a:lstStyle/>
          <a:p>
            <a:r>
              <a:rPr lang="es-CO" i="1" dirty="0"/>
              <a:t>Staphylococcus aureus - </a:t>
            </a:r>
            <a:r>
              <a:rPr lang="es-CO" dirty="0"/>
              <a:t>enfermedad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7D1BF3-C901-F941-9DCF-7E6FB962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27" y="1347615"/>
            <a:ext cx="11188146" cy="16033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Dependiendo del grado de invasión o producción de toxinas (localizada a sistémica).</a:t>
            </a:r>
          </a:p>
          <a:p>
            <a:pPr>
              <a:lnSpc>
                <a:spcPct val="100000"/>
              </a:lnSpc>
            </a:pPr>
            <a:r>
              <a:rPr lang="es-CO" b="1" dirty="0"/>
              <a:t>Infecciones cutáneas localizadas: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Invade la piel a través de heridas, folículos o glándulas cutáneas.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La infección más común es foliculitis o hidradenitis.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7C0DFE0-74E9-B54A-AD78-31213E168EA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6739" y="2083928"/>
            <a:ext cx="2480218" cy="2556144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63E2440-A18C-F24C-A444-1BC9F78E58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4378356"/>
            <a:ext cx="4944961" cy="22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C2D57-DBA6-3947-8D57-8B393D0D2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56" y="0"/>
            <a:ext cx="11353800" cy="1325563"/>
          </a:xfrm>
        </p:spPr>
        <p:txBody>
          <a:bodyPr/>
          <a:lstStyle/>
          <a:p>
            <a:r>
              <a:rPr lang="es-CO" i="1" dirty="0"/>
              <a:t>Staphylococcus aureus - </a:t>
            </a:r>
            <a:r>
              <a:rPr lang="es-CO" dirty="0"/>
              <a:t>enfermedad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0A9CA3-67E0-1A48-AD0B-273BF6A4A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149" y="1088359"/>
            <a:ext cx="4651002" cy="23277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Infecciones sistémicas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dirty="0"/>
              <a:t>Se extiende desde una infección cutánea local a otros sitios a través del torrente sanguíneo.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F7BD508-8A19-D04A-931D-755BB0A1ED1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2710" y="1902978"/>
            <a:ext cx="3320264" cy="4313584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BFB53E2-DD00-F549-8FD2-469E2C79FD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7703" y="1902979"/>
            <a:ext cx="3055455" cy="431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7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97046-656C-3447-9364-F4C8FE59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41" y="-108682"/>
            <a:ext cx="11499882" cy="1325563"/>
          </a:xfrm>
        </p:spPr>
        <p:txBody>
          <a:bodyPr>
            <a:normAutofit/>
          </a:bodyPr>
          <a:lstStyle/>
          <a:p>
            <a:r>
              <a:rPr lang="es-CO" sz="4000" i="1" dirty="0"/>
              <a:t>Staphylococcus aureus - </a:t>
            </a:r>
            <a:r>
              <a:rPr lang="es-CO" sz="4000" dirty="0"/>
              <a:t>enfermedad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F8A8BC-89AE-824A-B2A5-DFF5CAF2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04" y="952306"/>
            <a:ext cx="7470991" cy="454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400" b="1" dirty="0"/>
              <a:t>Enfermedad estafilocócica toxigénica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032850F-E39E-8841-9A06-CAF4FB7D045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7589" y="4112730"/>
            <a:ext cx="3454237" cy="2577392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8B8ED96-F25B-BA4C-9AB4-358045FFF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256" y="4112730"/>
            <a:ext cx="2931418" cy="2685268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4B08B88-FAAC-384E-A677-AAF0C8E81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2738598"/>
              </p:ext>
            </p:extLst>
          </p:nvPr>
        </p:nvGraphicFramePr>
        <p:xfrm>
          <a:off x="825339" y="1494062"/>
          <a:ext cx="11096487" cy="67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280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2E8D3-FC4C-7640-BCC8-80285D2F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97338"/>
            <a:ext cx="10515600" cy="1325563"/>
          </a:xfrm>
        </p:spPr>
        <p:txBody>
          <a:bodyPr/>
          <a:lstStyle/>
          <a:p>
            <a:r>
              <a:rPr lang="es-CO" dirty="0"/>
              <a:t>Otros estafilococos importantes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49FE4-F1FA-6C49-BE96-70786891B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244" y="1367367"/>
            <a:ext cx="5869235" cy="22107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Estafilococos coagulasa -. </a:t>
            </a:r>
          </a:p>
          <a:p>
            <a:pPr>
              <a:lnSpc>
                <a:spcPct val="100000"/>
              </a:lnSpc>
            </a:pPr>
            <a:r>
              <a:rPr lang="es-CO" dirty="0"/>
              <a:t>Oportunistas, biopelículas: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i="1" dirty="0"/>
              <a:t>S. epidermidis:</a:t>
            </a:r>
            <a:r>
              <a:rPr lang="es-CO" sz="1800" dirty="0"/>
              <a:t>piel y mucosas.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i="1" dirty="0"/>
              <a:t>S. hominis:</a:t>
            </a:r>
            <a:r>
              <a:rPr lang="es-CO" sz="1800" dirty="0"/>
              <a:t>piel ricas en glándulas apocrinas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 </a:t>
            </a:r>
            <a:r>
              <a:rPr lang="es-CO" sz="1800" i="1" dirty="0"/>
              <a:t>S. capitis: </a:t>
            </a:r>
            <a:r>
              <a:rPr lang="es-CO" sz="1800" dirty="0"/>
              <a:t>cuero cabelludo, la cara y el oído externo.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00FF5C1-9A91-5E47-8605-53846DFE494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7181" y="1597921"/>
            <a:ext cx="5194819" cy="4802187"/>
          </a:xfrm>
        </p:spPr>
      </p:pic>
    </p:spTree>
    <p:extLst>
      <p:ext uri="{BB962C8B-B14F-4D97-AF65-F5344CB8AC3E}">
        <p14:creationId xmlns:p14="http://schemas.microsoft.com/office/powerpoint/2010/main" val="144871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7F470D6-7777-604D-884D-C1F242BDE42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8082" y="2796503"/>
            <a:ext cx="4403918" cy="4019023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3B1D91-BB18-6B44-984E-0C03C8A7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-30758"/>
            <a:ext cx="10515600" cy="1325563"/>
          </a:xfrm>
        </p:spPr>
        <p:txBody>
          <a:bodyPr/>
          <a:lstStyle/>
          <a:p>
            <a:r>
              <a:rPr lang="es-CO" i="1" dirty="0"/>
              <a:t>Streptococcus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93B181-B227-5E4D-8EB6-D68DFA50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66" y="953338"/>
            <a:ext cx="7825750" cy="27817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600" dirty="0"/>
              <a:t>Cocos en largas cadenas o en pares.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No esporas, no móviles, pueden formar cápsulas </a:t>
            </a:r>
            <a:r>
              <a:rPr lang="es-CO" sz="1600" dirty="0">
                <a:sym typeface="Wingdings" pitchFamily="2" charset="2"/>
              </a:rPr>
              <a:t> </a:t>
            </a:r>
            <a:r>
              <a:rPr lang="es-CO" sz="1600" dirty="0"/>
              <a:t>anaerobios facultativos Catalasa -. 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Sensibles al secado, al calor, a los desinfectantes y a las drogas excepto neumococos y los enterococos.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17 grupos de Lancefield (grupo A, grupo B, etc.) </a:t>
            </a:r>
            <a:r>
              <a:rPr lang="es-CO" sz="1600" dirty="0">
                <a:sym typeface="Wingdings" pitchFamily="2" charset="2"/>
              </a:rPr>
              <a:t> c</a:t>
            </a:r>
            <a:r>
              <a:rPr lang="es-CO" sz="1600" dirty="0"/>
              <a:t>arbohidratos de la pared.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El laboratorio clínico utiliza agar sangre para la identificación.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En </a:t>
            </a:r>
            <a:r>
              <a:rPr lang="es-CO" sz="1600" i="1" dirty="0"/>
              <a:t>H.s.s </a:t>
            </a:r>
            <a:r>
              <a:rPr lang="es-CO" sz="1600" dirty="0"/>
              <a:t>se </a:t>
            </a:r>
            <a:r>
              <a:rPr lang="es-CO" sz="1600" i="1" dirty="0"/>
              <a:t>S. pyogenes, S. agalactiae</a:t>
            </a:r>
            <a:r>
              <a:rPr lang="es-CO" sz="1600" dirty="0"/>
              <a:t>, S</a:t>
            </a:r>
            <a:r>
              <a:rPr lang="es-CO" sz="1600" i="1" dirty="0"/>
              <a:t>. viridans, S. pneumoniae </a:t>
            </a:r>
            <a:r>
              <a:rPr lang="es-CO" sz="1600" dirty="0"/>
              <a:t>y</a:t>
            </a:r>
            <a:r>
              <a:rPr lang="es-CO" sz="1600" i="1" dirty="0"/>
              <a:t> S.faecalis.</a:t>
            </a:r>
            <a:endParaRPr lang="es-CO" sz="1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2B6F28-396F-C243-8B44-CAF089C1F66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34" y="356267"/>
            <a:ext cx="3253648" cy="244023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AF7419E-8F5D-7C4C-8425-7FDD2E4381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3467" y="3882887"/>
            <a:ext cx="6545515" cy="29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566</TotalTime>
  <Words>1419</Words>
  <Application>Microsoft Office PowerPoint</Application>
  <PresentationFormat>Panorámica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Montserrat</vt:lpstr>
      <vt:lpstr>Wingdings</vt:lpstr>
      <vt:lpstr>Tema de Office</vt:lpstr>
      <vt:lpstr>COCOS GRAM POSITIVOS</vt:lpstr>
      <vt:lpstr>Generalidades</vt:lpstr>
      <vt:lpstr>Staphylococcus</vt:lpstr>
      <vt:lpstr>Staphylococcus aureus</vt:lpstr>
      <vt:lpstr>Staphylococcus aureus - enfermedad</vt:lpstr>
      <vt:lpstr>Staphylococcus aureus - enfermedad</vt:lpstr>
      <vt:lpstr>Staphylococcus aureus - enfermedad</vt:lpstr>
      <vt:lpstr>Otros estafilococos importantes</vt:lpstr>
      <vt:lpstr>Streptococcus </vt:lpstr>
      <vt:lpstr>Streptococcus </vt:lpstr>
      <vt:lpstr>Estreptococos beta-hemolíticos: Streptococcus pyogenes</vt:lpstr>
      <vt:lpstr>Estreptococos beta-hemolíticos: Streptococcus pyogenes</vt:lpstr>
      <vt:lpstr>Estreptococos beta-hemolíticos: Streptococcus pyogenes</vt:lpstr>
      <vt:lpstr>Estreptococos beta-hemolíticos: Streptococcus pyogenes</vt:lpstr>
      <vt:lpstr>Estreptococos beta-hemolíticos: Streptococcus pyogenes</vt:lpstr>
      <vt:lpstr>Estreptococos beta-hemolíticos: Streptococcus pyogenes</vt:lpstr>
      <vt:lpstr>Grupo B: Streptococcus agalactiae</vt:lpstr>
      <vt:lpstr>Enterococos del grupo D y estreptococos de los grupos C y G</vt:lpstr>
      <vt:lpstr>Estreptococos alfa-hemolíticos: el grupo Viridans</vt:lpstr>
      <vt:lpstr>Streptococcus pneumoniae: El neumococo</vt:lpstr>
      <vt:lpstr>Streptococcus pneumoniae: el neumococo</vt:lpstr>
      <vt:lpstr>Cocos anaeróbicos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Bacterias Gram positivas</dc:title>
  <dc:creator>Microsoft Office User</dc:creator>
  <cp:lastModifiedBy>User</cp:lastModifiedBy>
  <cp:revision>73</cp:revision>
  <dcterms:created xsi:type="dcterms:W3CDTF">2021-05-12T22:43:33Z</dcterms:created>
  <dcterms:modified xsi:type="dcterms:W3CDTF">2021-06-28T16:53:25Z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550578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