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357" r:id="rId4"/>
    <p:sldId id="359" r:id="rId5"/>
    <p:sldId id="268"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39" r:id="rId26"/>
    <p:sldId id="379" r:id="rId27"/>
    <p:sldId id="380" r:id="rId28"/>
    <p:sldId id="381" r:id="rId29"/>
    <p:sldId id="382" r:id="rId30"/>
    <p:sldId id="383" r:id="rId31"/>
    <p:sldId id="384" r:id="rId32"/>
    <p:sldId id="385" r:id="rId33"/>
    <p:sldId id="386" r:id="rId34"/>
    <p:sldId id="387" r:id="rId35"/>
    <p:sldId id="388" r:id="rId36"/>
    <p:sldId id="356" r:id="rId37"/>
    <p:sldId id="389" r:id="rId38"/>
    <p:sldId id="390" r:id="rId39"/>
    <p:sldId id="391" r:id="rId40"/>
    <p:sldId id="265" r:id="rId41"/>
    <p:sldId id="266" r:id="rId42"/>
    <p:sldId id="392" r:id="rId43"/>
    <p:sldId id="270" r:id="rId44"/>
    <p:sldId id="317" r:id="rId45"/>
    <p:sldId id="337" r:id="rId46"/>
    <p:sldId id="393" r:id="rId47"/>
    <p:sldId id="321" r:id="rId48"/>
    <p:sldId id="318" r:id="rId49"/>
    <p:sldId id="298" r:id="rId50"/>
    <p:sldId id="299" r:id="rId51"/>
    <p:sldId id="329" r:id="rId52"/>
    <p:sldId id="294" r:id="rId53"/>
    <p:sldId id="327" r:id="rId54"/>
    <p:sldId id="300" r:id="rId55"/>
    <p:sldId id="301" r:id="rId56"/>
    <p:sldId id="306" r:id="rId57"/>
    <p:sldId id="302" r:id="rId58"/>
    <p:sldId id="307" r:id="rId59"/>
    <p:sldId id="303" r:id="rId60"/>
    <p:sldId id="308" r:id="rId6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142B48"/>
    <a:srgbClr val="00A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4660"/>
  </p:normalViewPr>
  <p:slideViewPr>
    <p:cSldViewPr snapToGrid="0" showGuides="1">
      <p:cViewPr varScale="1">
        <p:scale>
          <a:sx n="86" d="100"/>
          <a:sy n="86" d="100"/>
        </p:scale>
        <p:origin x="475"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73B87-79D6-2A44-A089-1F0A5D49DD79}" type="datetimeFigureOut">
              <a:rPr lang="es-CO" smtClean="0"/>
              <a:t>5/06/2021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9EC8E-52FA-9A44-9A5C-07C8CC8BDD56}" type="slidenum">
              <a:rPr lang="es-CO" smtClean="0"/>
              <a:t>‹Nº›</a:t>
            </a:fld>
            <a:endParaRPr lang="es-CO"/>
          </a:p>
        </p:txBody>
      </p:sp>
    </p:spTree>
    <p:extLst>
      <p:ext uri="{BB962C8B-B14F-4D97-AF65-F5344CB8AC3E}">
        <p14:creationId xmlns:p14="http://schemas.microsoft.com/office/powerpoint/2010/main" val="275145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7127E-3449-43A6-AEFF-236656851632}" type="slidenum">
              <a:rPr lang="es-ES_tradnl"/>
              <a:pPr/>
              <a:t>5</a:t>
            </a:fld>
            <a:endParaRPr lang="es-ES_tradnl"/>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68658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649001-C5D0-4F5B-BA82-AB0316D0F06F}" type="slidenum">
              <a:rPr lang="es-ES"/>
              <a:pPr/>
              <a:t>40</a:t>
            </a:fld>
            <a:endParaRPr lang="es-E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s-CO"/>
          </a:p>
        </p:txBody>
      </p:sp>
    </p:spTree>
    <p:extLst>
      <p:ext uri="{BB962C8B-B14F-4D97-AF65-F5344CB8AC3E}">
        <p14:creationId xmlns:p14="http://schemas.microsoft.com/office/powerpoint/2010/main" val="192099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2D266-A456-44A3-94C7-38B884A6982C}" type="slidenum">
              <a:rPr lang="es-ES"/>
              <a:pPr/>
              <a:t>41</a:t>
            </a:fld>
            <a:endParaRPr lang="es-E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s-CO"/>
          </a:p>
        </p:txBody>
      </p:sp>
    </p:spTree>
    <p:extLst>
      <p:ext uri="{BB962C8B-B14F-4D97-AF65-F5344CB8AC3E}">
        <p14:creationId xmlns:p14="http://schemas.microsoft.com/office/powerpoint/2010/main" val="390088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73878-87BC-4705-9BE0-6F9A331A97A0}" type="slidenum">
              <a:rPr lang="es-ES"/>
              <a:pPr/>
              <a:t>42</a:t>
            </a:fld>
            <a:endParaRPr lang="es-E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s-CO"/>
          </a:p>
        </p:txBody>
      </p:sp>
    </p:spTree>
    <p:extLst>
      <p:ext uri="{BB962C8B-B14F-4D97-AF65-F5344CB8AC3E}">
        <p14:creationId xmlns:p14="http://schemas.microsoft.com/office/powerpoint/2010/main" val="371086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A5EA36-2C80-43FA-98C3-76253FA90698}" type="slidenum">
              <a:rPr lang="es-ES"/>
              <a:pPr/>
              <a:t>43</a:t>
            </a:fld>
            <a:endParaRPr lang="es-E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s-CO"/>
          </a:p>
        </p:txBody>
      </p:sp>
    </p:spTree>
    <p:extLst>
      <p:ext uri="{BB962C8B-B14F-4D97-AF65-F5344CB8AC3E}">
        <p14:creationId xmlns:p14="http://schemas.microsoft.com/office/powerpoint/2010/main" val="286844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E6B9E18E-EEAC-4DFC-A3D5-2C826FBAE166}" type="slidenum">
              <a:rPr lang="es-ES" smtClean="0"/>
              <a:pPr/>
              <a:t>53</a:t>
            </a:fld>
            <a:endParaRPr lang="es-ES"/>
          </a:p>
        </p:txBody>
      </p:sp>
    </p:spTree>
    <p:extLst>
      <p:ext uri="{BB962C8B-B14F-4D97-AF65-F5344CB8AC3E}">
        <p14:creationId xmlns:p14="http://schemas.microsoft.com/office/powerpoint/2010/main" val="109390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6541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6569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719512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16864" y="228600"/>
            <a:ext cx="10871200" cy="990600"/>
          </a:xfrm>
        </p:spPr>
        <p:txBody>
          <a:body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535E48A8-2397-4879-A3DD-6B9C1E5F1FDE}" type="slidenum">
              <a:rPr lang="es-ES" smtClean="0"/>
              <a:pPr/>
              <a:t>‹Nº›</a:t>
            </a:fld>
            <a:endParaRPr lang="es-ES"/>
          </a:p>
        </p:txBody>
      </p:sp>
      <p:sp>
        <p:nvSpPr>
          <p:cNvPr id="8" name="7 Marcador de contenido"/>
          <p:cNvSpPr>
            <a:spLocks noGrp="1"/>
          </p:cNvSpPr>
          <p:nvPr>
            <p:ph sz="quarter" idx="1"/>
          </p:nvPr>
        </p:nvSpPr>
        <p:spPr>
          <a:xfrm>
            <a:off x="816864" y="1600200"/>
            <a:ext cx="10871200" cy="4495800"/>
          </a:xfrm>
        </p:spPr>
        <p:txBody>
          <a:bodyPr/>
          <a:lstStyle/>
          <a:p>
            <a:pPr lvl="0" eaLnBrk="1" latinLnBrk="0" hangingPunct="1"/>
            <a:r>
              <a:rPr lang="es-ES" dirty="0"/>
              <a:t>Haga clic para modificar el estilo de texto del patrón</a:t>
            </a:r>
          </a:p>
          <a:p>
            <a:pPr lvl="1" eaLnBrk="1" latinLnBrk="0" hangingPunct="1"/>
            <a:r>
              <a:rPr lang="es-ES" dirty="0"/>
              <a:t>Segundo nivel</a:t>
            </a:r>
          </a:p>
          <a:p>
            <a:pPr lvl="2" eaLnBrk="1" latinLnBrk="0" hangingPunct="1"/>
            <a:r>
              <a:rPr lang="es-ES" dirty="0"/>
              <a:t>Tercer nivel</a:t>
            </a:r>
          </a:p>
          <a:p>
            <a:pPr lvl="3" eaLnBrk="1" latinLnBrk="0" hangingPunct="1"/>
            <a:r>
              <a:rPr lang="es-ES" dirty="0"/>
              <a:t>Cuarto nivel</a:t>
            </a:r>
          </a:p>
          <a:p>
            <a:pPr lvl="4" eaLnBrk="1" latinLnBrk="0" hangingPunct="1"/>
            <a:r>
              <a:rPr lang="es-ES" dirty="0"/>
              <a:t>Quinto nivel</a:t>
            </a:r>
            <a:endParaRPr kumimoji="0" lang="en-US" dirty="0"/>
          </a:p>
        </p:txBody>
      </p:sp>
    </p:spTree>
    <p:extLst>
      <p:ext uri="{BB962C8B-B14F-4D97-AF65-F5344CB8AC3E}">
        <p14:creationId xmlns:p14="http://schemas.microsoft.com/office/powerpoint/2010/main" val="2179035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9" name="8 Marcador de contenido"/>
          <p:cNvSpPr>
            <a:spLocks noGrp="1"/>
          </p:cNvSpPr>
          <p:nvPr>
            <p:ph sz="quarter" idx="1"/>
          </p:nvPr>
        </p:nvSpPr>
        <p:spPr>
          <a:xfrm>
            <a:off x="812800" y="1589567"/>
            <a:ext cx="5181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6459868" y="1589567"/>
            <a:ext cx="5181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8" name="7 Marcador de fecha"/>
          <p:cNvSpPr>
            <a:spLocks noGrp="1"/>
          </p:cNvSpPr>
          <p:nvPr>
            <p:ph type="dt" sz="half" idx="15"/>
          </p:nvPr>
        </p:nvSpPr>
        <p:spPr/>
        <p:txBody>
          <a:bodyPr rtlCol="0"/>
          <a:lstStyle/>
          <a:p>
            <a:endParaRPr lang="es-ES"/>
          </a:p>
        </p:txBody>
      </p:sp>
      <p:sp>
        <p:nvSpPr>
          <p:cNvPr id="10" name="9 Marcador de número de diapositiva"/>
          <p:cNvSpPr>
            <a:spLocks noGrp="1"/>
          </p:cNvSpPr>
          <p:nvPr>
            <p:ph type="sldNum" sz="quarter" idx="16"/>
          </p:nvPr>
        </p:nvSpPr>
        <p:spPr/>
        <p:txBody>
          <a:bodyPr rtlCol="0"/>
          <a:lstStyle/>
          <a:p>
            <a:fld id="{080CB631-ACDB-4F67-86D3-386FBBAB5AE3}"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p>
        </p:txBody>
      </p:sp>
    </p:spTree>
    <p:extLst>
      <p:ext uri="{BB962C8B-B14F-4D97-AF65-F5344CB8AC3E}">
        <p14:creationId xmlns:p14="http://schemas.microsoft.com/office/powerpoint/2010/main" val="373093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11666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84743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6364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365945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424883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0361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64424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4372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5/06/2021</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‹Nº›</a:t>
            </a:fld>
            <a:endParaRPr lang="es-CO"/>
          </a:p>
        </p:txBody>
      </p:sp>
    </p:spTree>
    <p:extLst>
      <p:ext uri="{BB962C8B-B14F-4D97-AF65-F5344CB8AC3E}">
        <p14:creationId xmlns:p14="http://schemas.microsoft.com/office/powerpoint/2010/main" val="41946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arget="../media/image18.jpeg" Type="http://schemas.openxmlformats.org/officeDocument/2006/relationships/image"/><Relationship Id="rId2" Target="../media/image17.jpeg" Type="http://schemas.openxmlformats.org/officeDocument/2006/relationships/image"/><Relationship Id="rId1" Target="../slideLayouts/slideLayout6.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20.jpeg" Type="http://schemas.openxmlformats.org/officeDocument/2006/relationships/image"/><Relationship Id="rId2" Target="../media/image19.jpeg" Type="http://schemas.openxmlformats.org/officeDocument/2006/relationships/image"/><Relationship Id="rId1" Target="../slideLayouts/slideLayout6.xml" Type="http://schemas.openxmlformats.org/officeDocument/2006/relationships/slideLayout"/></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arget="../media/image2.jpe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2" Target="../media/image23.jpeg" Type="http://schemas.openxmlformats.org/officeDocument/2006/relationships/image"/><Relationship Id="rId1" Target="../slideLayouts/slideLayout6.xml" Type="http://schemas.openxmlformats.org/officeDocument/2006/relationships/slideLayout"/></Relationships>
</file>

<file path=ppt/slides/_rels/slide21.xml.rels><?xml version="1.0" encoding="UTF-8" standalone="yes" ?><Relationships xmlns="http://schemas.openxmlformats.org/package/2006/relationships"><Relationship Id="rId2" Target="../media/image24.jpeg" Type="http://schemas.openxmlformats.org/officeDocument/2006/relationships/image"/><Relationship Id="rId1" Target="../slideLayouts/slideLayout6.xml" Type="http://schemas.openxmlformats.org/officeDocument/2006/relationships/slideLayout"/></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arget="../media/image43.jpeg" Type="http://schemas.openxmlformats.org/officeDocument/2006/relationships/image"/><Relationship Id="rId2" Target="../notesSlides/notesSlide3.xml" Type="http://schemas.openxmlformats.org/officeDocument/2006/relationships/notesSlide"/><Relationship Id="rId1" Target="../slideLayouts/slideLayout13.xml" Type="http://schemas.openxmlformats.org/officeDocument/2006/relationships/slideLayout"/></Relationships>
</file>

<file path=ppt/slides/_rels/slide42.xml.rels><?xml version="1.0" encoding="UTF-8" standalone="yes" ?><Relationships xmlns="http://schemas.openxmlformats.org/package/2006/relationships"><Relationship Id="rId3" Target="../media/image43.jpeg" Type="http://schemas.openxmlformats.org/officeDocument/2006/relationships/image"/><Relationship Id="rId2" Target="../notesSlides/notesSlide4.xml" Type="http://schemas.openxmlformats.org/officeDocument/2006/relationships/notesSlide"/><Relationship Id="rId1" Target="../slideLayouts/slideLayout13.xml" Type="http://schemas.openxmlformats.org/officeDocument/2006/relationships/slideLayout"/></Relationships>
</file>

<file path=ppt/slides/_rels/slide43.xml.rels><?xml version="1.0" encoding="UTF-8" standalone="yes" ?><Relationships xmlns="http://schemas.openxmlformats.org/package/2006/relationships"><Relationship Id="rId3" Target="../media/image43.jpeg" Type="http://schemas.openxmlformats.org/officeDocument/2006/relationships/image"/><Relationship Id="rId2" Target="../notesSlides/notesSlide5.xml" Type="http://schemas.openxmlformats.org/officeDocument/2006/relationships/notesSlide"/><Relationship Id="rId1" Target="../slideLayouts/slideLayout13.xml" Type="http://schemas.openxmlformats.org/officeDocument/2006/relationships/slideLayout"/></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arget="../media/image53.jpeg" Type="http://schemas.openxmlformats.org/officeDocument/2006/relationships/image"/><Relationship Id="rId2" Target="../notesSlides/notesSlide6.xml" Type="http://schemas.openxmlformats.org/officeDocument/2006/relationships/notesSlide"/><Relationship Id="rId1" Target="../slideLayouts/slideLayout13.xml" Type="http://schemas.openxmlformats.org/officeDocument/2006/relationships/slideLayout"/></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F69C6-A2E0-497C-A4B6-9DEDEF90FBE0}"/>
              </a:ext>
            </a:extLst>
          </p:cNvPr>
          <p:cNvSpPr>
            <a:spLocks noGrp="1"/>
          </p:cNvSpPr>
          <p:nvPr>
            <p:ph type="ctrTitle"/>
          </p:nvPr>
        </p:nvSpPr>
        <p:spPr>
          <a:xfrm>
            <a:off x="1524000" y="868362"/>
            <a:ext cx="9144000" cy="2387600"/>
          </a:xfrm>
        </p:spPr>
        <p:txBody>
          <a:bodyPr/>
          <a:lstStyle/>
          <a:p>
            <a:r>
              <a:rPr lang="es-CO" dirty="0"/>
              <a:t>CÓDIGO GENÉTICO</a:t>
            </a:r>
          </a:p>
        </p:txBody>
      </p:sp>
      <p:sp>
        <p:nvSpPr>
          <p:cNvPr id="3" name="Subtítulo 2">
            <a:extLst>
              <a:ext uri="{FF2B5EF4-FFF2-40B4-BE49-F238E27FC236}">
                <a16:creationId xmlns:a16="http://schemas.microsoft.com/office/drawing/2014/main" id="{3B5AFEE4-8772-4BD3-9073-1FD4D6A7FA4A}"/>
              </a:ext>
            </a:extLst>
          </p:cNvPr>
          <p:cNvSpPr>
            <a:spLocks noGrp="1"/>
          </p:cNvSpPr>
          <p:nvPr>
            <p:ph type="subTitle" idx="1"/>
          </p:nvPr>
        </p:nvSpPr>
        <p:spPr>
          <a:xfrm>
            <a:off x="2781300" y="3575053"/>
            <a:ext cx="6629400" cy="1655762"/>
          </a:xfrm>
        </p:spPr>
        <p:txBody>
          <a:bodyPr/>
          <a:lstStyle/>
          <a:p>
            <a:r>
              <a:rPr lang="es-CO" b="1" dirty="0"/>
              <a:t>Catalina Martínez Jaramillo</a:t>
            </a:r>
          </a:p>
        </p:txBody>
      </p:sp>
    </p:spTree>
    <p:extLst>
      <p:ext uri="{BB962C8B-B14F-4D97-AF65-F5344CB8AC3E}">
        <p14:creationId xmlns:p14="http://schemas.microsoft.com/office/powerpoint/2010/main" val="59704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FFAF56FA-D770-1247-A651-CF2848542C04}"/>
              </a:ext>
            </a:extLst>
          </p:cNvPr>
          <p:cNvSpPr>
            <a:spLocks noGrp="1"/>
          </p:cNvSpPr>
          <p:nvPr>
            <p:ph type="title"/>
          </p:nvPr>
        </p:nvSpPr>
        <p:spPr>
          <a:xfrm>
            <a:off x="723981" y="109756"/>
            <a:ext cx="10515600" cy="1325563"/>
          </a:xfrm>
        </p:spPr>
        <p:txBody>
          <a:bodyPr>
            <a:normAutofit/>
          </a:bodyPr>
          <a:lstStyle/>
          <a:p>
            <a:r>
              <a:rPr lang="es-CO" dirty="0"/>
              <a:t>DNA polimerasa (</a:t>
            </a:r>
            <a:r>
              <a:rPr lang="es-CO" sz="4000" dirty="0"/>
              <a:t>procariotas) </a:t>
            </a:r>
            <a:endParaRPr lang="es-CO" dirty="0"/>
          </a:p>
        </p:txBody>
      </p:sp>
      <p:sp>
        <p:nvSpPr>
          <p:cNvPr id="7" name="2 Marcador de contenido">
            <a:extLst>
              <a:ext uri="{FF2B5EF4-FFF2-40B4-BE49-F238E27FC236}">
                <a16:creationId xmlns:a16="http://schemas.microsoft.com/office/drawing/2014/main" id="{E6557725-9340-B94A-A0F4-6182AE81AD64}"/>
              </a:ext>
            </a:extLst>
          </p:cNvPr>
          <p:cNvSpPr txBox="1">
            <a:spLocks/>
          </p:cNvSpPr>
          <p:nvPr/>
        </p:nvSpPr>
        <p:spPr>
          <a:xfrm>
            <a:off x="907265" y="1279098"/>
            <a:ext cx="11127543" cy="1325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s-CO" sz="2200" dirty="0"/>
              <a:t>Procariotas  ≠ eucariotas:</a:t>
            </a:r>
          </a:p>
          <a:p>
            <a:pPr lvl="1">
              <a:lnSpc>
                <a:spcPct val="110000"/>
              </a:lnSpc>
              <a:buFont typeface="Wingdings" pitchFamily="2" charset="2"/>
              <a:buChar char="§"/>
            </a:pPr>
            <a:r>
              <a:rPr lang="es-CO" dirty="0"/>
              <a:t>DNA polimerasa I (</a:t>
            </a:r>
            <a:r>
              <a:rPr lang="es-ES" dirty="0"/>
              <a:t>rellena huecos y repara</a:t>
            </a:r>
            <a:r>
              <a:rPr lang="es-CO" dirty="0"/>
              <a:t>). DNA  polimerasa II (replicación), polimerasa III (replicación).</a:t>
            </a:r>
          </a:p>
          <a:p>
            <a:pPr>
              <a:lnSpc>
                <a:spcPct val="110000"/>
              </a:lnSpc>
              <a:buFont typeface="Wingdings" pitchFamily="2" charset="2"/>
              <a:buChar char="§"/>
            </a:pPr>
            <a:endParaRPr lang="es-CO" sz="2200" dirty="0"/>
          </a:p>
          <a:p>
            <a:pPr lvl="1">
              <a:lnSpc>
                <a:spcPct val="110000"/>
              </a:lnSpc>
              <a:buFont typeface="Wingdings" pitchFamily="2" charset="2"/>
              <a:buChar char="§"/>
            </a:pPr>
            <a:endParaRPr lang="es-CO" dirty="0"/>
          </a:p>
        </p:txBody>
      </p:sp>
      <p:pic>
        <p:nvPicPr>
          <p:cNvPr id="8" name="7 Marcador de contenido" descr="DNA20replication.jpg">
            <a:extLst>
              <a:ext uri="{FF2B5EF4-FFF2-40B4-BE49-F238E27FC236}">
                <a16:creationId xmlns:a16="http://schemas.microsoft.com/office/drawing/2014/main" id="{1CC58F16-1913-824B-9F6A-26567FFC5E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5373" y="3018457"/>
            <a:ext cx="6692070" cy="3547300"/>
          </a:xfrm>
          <a:prstGeom prst="rect">
            <a:avLst/>
          </a:prstGeom>
        </p:spPr>
      </p:pic>
    </p:spTree>
    <p:extLst>
      <p:ext uri="{BB962C8B-B14F-4D97-AF65-F5344CB8AC3E}">
        <p14:creationId xmlns:p14="http://schemas.microsoft.com/office/powerpoint/2010/main" val="3679537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6DF4FD88-6A81-AA4F-A7F6-E18D84FB3E27}"/>
              </a:ext>
            </a:extLst>
          </p:cNvPr>
          <p:cNvSpPr>
            <a:spLocks noGrp="1"/>
          </p:cNvSpPr>
          <p:nvPr>
            <p:ph type="title"/>
          </p:nvPr>
        </p:nvSpPr>
        <p:spPr>
          <a:xfrm>
            <a:off x="609600" y="0"/>
            <a:ext cx="10972800" cy="1143000"/>
          </a:xfrm>
        </p:spPr>
        <p:txBody>
          <a:bodyPr>
            <a:normAutofit/>
          </a:bodyPr>
          <a:lstStyle/>
          <a:p>
            <a:pPr eaLnBrk="1" hangingPunct="1"/>
            <a:r>
              <a:rPr lang="es-ES" dirty="0"/>
              <a:t>Replicación- ADN polimerasas</a:t>
            </a:r>
          </a:p>
        </p:txBody>
      </p:sp>
      <p:graphicFrame>
        <p:nvGraphicFramePr>
          <p:cNvPr id="4" name="4 Tabla">
            <a:extLst>
              <a:ext uri="{FF2B5EF4-FFF2-40B4-BE49-F238E27FC236}">
                <a16:creationId xmlns:a16="http://schemas.microsoft.com/office/drawing/2014/main" id="{88251601-E3FC-0D4A-9E26-A42F582048F6}"/>
              </a:ext>
            </a:extLst>
          </p:cNvPr>
          <p:cNvGraphicFramePr>
            <a:graphicFrameLocks noGrp="1"/>
          </p:cNvGraphicFramePr>
          <p:nvPr>
            <p:extLst>
              <p:ext uri="{D42A27DB-BD31-4B8C-83A1-F6EECF244321}">
                <p14:modId xmlns:p14="http://schemas.microsoft.com/office/powerpoint/2010/main" val="3034448885"/>
              </p:ext>
            </p:extLst>
          </p:nvPr>
        </p:nvGraphicFramePr>
        <p:xfrm>
          <a:off x="1398104" y="977709"/>
          <a:ext cx="9395791" cy="2960592"/>
        </p:xfrm>
        <a:graphic>
          <a:graphicData uri="http://schemas.openxmlformats.org/drawingml/2006/table">
            <a:tbl>
              <a:tblPr firstRow="1">
                <a:tableStyleId>{74C1A8A3-306A-4EB7-A6B1-4F7E0EB9C5D6}</a:tableStyleId>
              </a:tblPr>
              <a:tblGrid>
                <a:gridCol w="1756239">
                  <a:extLst>
                    <a:ext uri="{9D8B030D-6E8A-4147-A177-3AD203B41FA5}">
                      <a16:colId xmlns:a16="http://schemas.microsoft.com/office/drawing/2014/main" val="20000"/>
                    </a:ext>
                  </a:extLst>
                </a:gridCol>
                <a:gridCol w="2108154">
                  <a:extLst>
                    <a:ext uri="{9D8B030D-6E8A-4147-A177-3AD203B41FA5}">
                      <a16:colId xmlns:a16="http://schemas.microsoft.com/office/drawing/2014/main" val="20001"/>
                    </a:ext>
                  </a:extLst>
                </a:gridCol>
                <a:gridCol w="1773082">
                  <a:extLst>
                    <a:ext uri="{9D8B030D-6E8A-4147-A177-3AD203B41FA5}">
                      <a16:colId xmlns:a16="http://schemas.microsoft.com/office/drawing/2014/main" val="20002"/>
                    </a:ext>
                  </a:extLst>
                </a:gridCol>
                <a:gridCol w="1879158">
                  <a:extLst>
                    <a:ext uri="{9D8B030D-6E8A-4147-A177-3AD203B41FA5}">
                      <a16:colId xmlns:a16="http://schemas.microsoft.com/office/drawing/2014/main" val="20003"/>
                    </a:ext>
                  </a:extLst>
                </a:gridCol>
                <a:gridCol w="1879158">
                  <a:extLst>
                    <a:ext uri="{9D8B030D-6E8A-4147-A177-3AD203B41FA5}">
                      <a16:colId xmlns:a16="http://schemas.microsoft.com/office/drawing/2014/main" val="20004"/>
                    </a:ext>
                  </a:extLst>
                </a:gridCol>
              </a:tblGrid>
              <a:tr h="33459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effectLst/>
                          <a:latin typeface="Montserrat" pitchFamily="2" charset="77"/>
                        </a:rPr>
                        <a:t>Características de ADN polimerasas en e. </a:t>
                      </a:r>
                      <a:r>
                        <a:rPr kumimoji="0" lang="es-ES" sz="1600" u="none" strike="noStrike" cap="none" normalizeH="0" baseline="0" dirty="0" err="1">
                          <a:ln>
                            <a:noFill/>
                          </a:ln>
                          <a:effectLst/>
                          <a:latin typeface="Montserrat" pitchFamily="2" charset="77"/>
                        </a:rPr>
                        <a:t>coli</a:t>
                      </a:r>
                      <a:endParaRPr kumimoji="0" lang="es-ES" sz="1600" b="1" i="1" u="none" strike="noStrike" cap="none" normalizeH="0" baseline="0" dirty="0">
                        <a:ln>
                          <a:noFill/>
                        </a:ln>
                        <a:solidFill>
                          <a:srgbClr val="FFFFFF"/>
                        </a:solidFill>
                        <a:effectLst/>
                        <a:latin typeface="Montserrat" pitchFamily="2" charset="77"/>
                      </a:endParaRPr>
                    </a:p>
                  </a:txBody>
                  <a:tcPr anchor="ctr" horzOverflow="overflow">
                    <a:solidFill>
                      <a:srgbClr val="142B48"/>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919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effectLst/>
                          <a:latin typeface="Montserrat" pitchFamily="2" charset="77"/>
                        </a:rPr>
                        <a:t>ADN polimerasa</a:t>
                      </a:r>
                      <a:endParaRPr kumimoji="0" lang="es-ES" sz="1600" b="1" i="0" u="none" strike="noStrike" cap="none" normalizeH="0" baseline="0" dirty="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effectLst/>
                          <a:latin typeface="Montserrat" pitchFamily="2" charset="77"/>
                        </a:rPr>
                        <a:t>Polimerización 5’-3’</a:t>
                      </a:r>
                      <a:endParaRPr kumimoji="0" lang="es-ES" sz="1600" b="1" i="0" u="none" strike="noStrike" cap="none" normalizeH="0" baseline="0" dirty="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effectLst/>
                          <a:latin typeface="Montserrat" pitchFamily="2" charset="77"/>
                        </a:rPr>
                        <a:t>Exonucleasa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effectLst/>
                          <a:latin typeface="Montserrat" pitchFamily="2" charset="77"/>
                        </a:rPr>
                        <a:t>3’-5’</a:t>
                      </a:r>
                      <a:endParaRPr kumimoji="0" lang="es-ES" sz="1600" b="1" i="0" u="none" strike="noStrike" cap="none" normalizeH="0" baseline="0" dirty="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a:ln>
                            <a:noFill/>
                          </a:ln>
                          <a:effectLst/>
                          <a:latin typeface="Montserrat" pitchFamily="2" charset="77"/>
                        </a:rPr>
                        <a:t>Exonucleasa 5’-3’</a:t>
                      </a:r>
                      <a:endParaRPr kumimoji="0" lang="es-ES" sz="1600" b="1" i="0" u="none" strike="noStrike" cap="none" normalizeH="0" baseline="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effectLst/>
                          <a:latin typeface="Montserrat" pitchFamily="2" charset="77"/>
                        </a:rPr>
                        <a:t>Función</a:t>
                      </a:r>
                      <a:endParaRPr kumimoji="0" lang="es-ES" sz="1600" b="1" i="0" u="none" strike="noStrike" cap="none" normalizeH="0" baseline="0" dirty="0">
                        <a:ln>
                          <a:noFill/>
                        </a:ln>
                        <a:solidFill>
                          <a:srgbClr val="000000"/>
                        </a:solidFill>
                        <a:effectLst/>
                        <a:latin typeface="Montserrat" pitchFamily="2" charset="77"/>
                      </a:endParaRPr>
                    </a:p>
                  </a:txBody>
                  <a:tcPr anchor="ctr" horzOverflow="overflow"/>
                </a:tc>
                <a:extLst>
                  <a:ext uri="{0D108BD9-81ED-4DB2-BD59-A6C34878D82A}">
                    <a16:rowId xmlns:a16="http://schemas.microsoft.com/office/drawing/2014/main" val="10001"/>
                  </a:ext>
                </a:extLst>
              </a:tr>
              <a:tr h="8493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effectLst/>
                          <a:latin typeface="Montserrat" pitchFamily="2" charset="77"/>
                        </a:rPr>
                        <a:t>I</a:t>
                      </a:r>
                      <a:endParaRPr kumimoji="0" lang="es-ES" sz="1600" b="0" i="0" u="none" strike="noStrike" cap="none" normalizeH="0" baseline="0" dirty="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effectLst/>
                          <a:latin typeface="Montserrat" pitchFamily="2" charset="77"/>
                        </a:rPr>
                        <a:t>Sí</a:t>
                      </a:r>
                      <a:endParaRPr kumimoji="0" lang="es-ES" sz="1600" b="0" i="0" u="none" strike="noStrike" cap="none" normalizeH="0" baseline="0" dirty="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rgbClr val="000000"/>
                          </a:solidFill>
                          <a:effectLst/>
                          <a:latin typeface="Montserrat" pitchFamily="2" charset="77"/>
                        </a:rPr>
                        <a:t>Sí</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rgbClr val="000000"/>
                          </a:solidFill>
                          <a:effectLst/>
                          <a:latin typeface="Montserrat" pitchFamily="2" charset="77"/>
                        </a:rPr>
                        <a:t>Sí</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a:ln>
                            <a:noFill/>
                          </a:ln>
                          <a:effectLst/>
                          <a:latin typeface="Montserrat" pitchFamily="2" charset="77"/>
                        </a:rPr>
                        <a:t>Remover y remplazar primers</a:t>
                      </a:r>
                      <a:endParaRPr kumimoji="0" lang="es-ES" sz="1600" b="0" i="0" u="none" strike="noStrike" cap="none" normalizeH="0" baseline="0">
                        <a:ln>
                          <a:noFill/>
                        </a:ln>
                        <a:solidFill>
                          <a:srgbClr val="000000"/>
                        </a:solidFill>
                        <a:effectLst/>
                        <a:latin typeface="Montserrat" pitchFamily="2" charset="77"/>
                      </a:endParaRPr>
                    </a:p>
                  </a:txBody>
                  <a:tcPr anchor="ctr" horzOverflow="overflow"/>
                </a:tc>
                <a:extLst>
                  <a:ext uri="{0D108BD9-81ED-4DB2-BD59-A6C34878D82A}">
                    <a16:rowId xmlns:a16="http://schemas.microsoft.com/office/drawing/2014/main" val="10002"/>
                  </a:ext>
                </a:extLst>
              </a:tr>
              <a:tr h="5919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effectLst/>
                          <a:latin typeface="Montserrat" pitchFamily="2" charset="77"/>
                        </a:rPr>
                        <a:t>II</a:t>
                      </a:r>
                      <a:endParaRPr kumimoji="0" lang="es-ES" sz="1600" b="0" i="0" u="none" strike="noStrike" cap="none" normalizeH="0" baseline="0" dirty="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rgbClr val="000000"/>
                          </a:solidFill>
                          <a:effectLst/>
                          <a:latin typeface="Montserrat" pitchFamily="2" charset="77"/>
                        </a:rPr>
                        <a:t>Sí</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rgbClr val="000000"/>
                          </a:solidFill>
                          <a:effectLst/>
                          <a:latin typeface="Montserrat" pitchFamily="2" charset="77"/>
                        </a:rPr>
                        <a:t>Sí</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a:ln>
                            <a:noFill/>
                          </a:ln>
                          <a:effectLst/>
                          <a:latin typeface="Montserrat" pitchFamily="2" charset="77"/>
                        </a:rPr>
                        <a:t>No</a:t>
                      </a:r>
                      <a:endParaRPr kumimoji="0" lang="es-ES" sz="1600" b="0" i="0" u="none" strike="noStrike" cap="none" normalizeH="0" baseline="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a:ln>
                            <a:noFill/>
                          </a:ln>
                          <a:effectLst/>
                          <a:latin typeface="Montserrat" pitchFamily="2" charset="77"/>
                        </a:rPr>
                        <a:t>Reparación ADN</a:t>
                      </a:r>
                      <a:endParaRPr kumimoji="0" lang="es-ES" sz="1600" b="0" i="0" u="none" strike="noStrike" cap="none" normalizeH="0" baseline="0">
                        <a:ln>
                          <a:noFill/>
                        </a:ln>
                        <a:solidFill>
                          <a:srgbClr val="000000"/>
                        </a:solidFill>
                        <a:effectLst/>
                        <a:latin typeface="Montserrat" pitchFamily="2" charset="77"/>
                      </a:endParaRPr>
                    </a:p>
                  </a:txBody>
                  <a:tcPr anchor="ctr" horzOverflow="overflow"/>
                </a:tc>
                <a:extLst>
                  <a:ext uri="{0D108BD9-81ED-4DB2-BD59-A6C34878D82A}">
                    <a16:rowId xmlns:a16="http://schemas.microsoft.com/office/drawing/2014/main" val="10003"/>
                  </a:ext>
                </a:extLst>
              </a:tr>
              <a:tr h="5919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a:ln>
                            <a:noFill/>
                          </a:ln>
                          <a:effectLst/>
                          <a:latin typeface="Montserrat" pitchFamily="2" charset="77"/>
                        </a:rPr>
                        <a:t>III</a:t>
                      </a:r>
                      <a:endParaRPr kumimoji="0" lang="es-ES" sz="1600" b="0" i="0" u="none" strike="noStrike" cap="none" normalizeH="0" baseline="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rgbClr val="000000"/>
                          </a:solidFill>
                          <a:effectLst/>
                          <a:latin typeface="Montserrat" pitchFamily="2" charset="77"/>
                        </a:rPr>
                        <a:t>Sí</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rgbClr val="000000"/>
                          </a:solidFill>
                          <a:effectLst/>
                          <a:latin typeface="Montserrat" pitchFamily="2" charset="77"/>
                        </a:rPr>
                        <a:t>Sí</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a:ln>
                            <a:noFill/>
                          </a:ln>
                          <a:effectLst/>
                          <a:latin typeface="Montserrat" pitchFamily="2" charset="77"/>
                        </a:rPr>
                        <a:t>No</a:t>
                      </a:r>
                      <a:endParaRPr kumimoji="0" lang="es-ES" sz="1600" b="0" i="0" u="none" strike="noStrike" cap="none" normalizeH="0" baseline="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effectLst/>
                          <a:latin typeface="Montserrat" pitchFamily="2" charset="77"/>
                        </a:rPr>
                        <a:t>Elongación ADN</a:t>
                      </a:r>
                      <a:endParaRPr kumimoji="0" lang="es-ES" sz="1600" b="0" i="0" u="none" strike="noStrike" cap="none" normalizeH="0" baseline="0" dirty="0">
                        <a:ln>
                          <a:noFill/>
                        </a:ln>
                        <a:solidFill>
                          <a:srgbClr val="000000"/>
                        </a:solidFill>
                        <a:effectLst/>
                        <a:latin typeface="Montserrat" pitchFamily="2" charset="77"/>
                      </a:endParaRPr>
                    </a:p>
                  </a:txBody>
                  <a:tcPr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7071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a:extLst>
              <a:ext uri="{FF2B5EF4-FFF2-40B4-BE49-F238E27FC236}">
                <a16:creationId xmlns:a16="http://schemas.microsoft.com/office/drawing/2014/main" id="{7828CB83-5F12-AF45-A0EE-87C30C280427}"/>
              </a:ext>
            </a:extLst>
          </p:cNvPr>
          <p:cNvSpPr>
            <a:spLocks noGrp="1"/>
          </p:cNvSpPr>
          <p:nvPr>
            <p:ph type="title"/>
          </p:nvPr>
        </p:nvSpPr>
        <p:spPr>
          <a:xfrm>
            <a:off x="586409" y="191624"/>
            <a:ext cx="10515600" cy="1325563"/>
          </a:xfrm>
        </p:spPr>
        <p:txBody>
          <a:bodyPr/>
          <a:lstStyle/>
          <a:p>
            <a:r>
              <a:rPr lang="es-CO" dirty="0"/>
              <a:t>DNA polimerasa (</a:t>
            </a:r>
            <a:r>
              <a:rPr lang="es-CO" sz="4000" dirty="0"/>
              <a:t>eucariotas) </a:t>
            </a:r>
            <a:endParaRPr lang="es-CO" dirty="0"/>
          </a:p>
        </p:txBody>
      </p:sp>
      <p:sp>
        <p:nvSpPr>
          <p:cNvPr id="9" name="2 Marcador de contenido">
            <a:extLst>
              <a:ext uri="{FF2B5EF4-FFF2-40B4-BE49-F238E27FC236}">
                <a16:creationId xmlns:a16="http://schemas.microsoft.com/office/drawing/2014/main" id="{B2E01D48-B9CD-4E44-BCC8-FA1BDE205183}"/>
              </a:ext>
            </a:extLst>
          </p:cNvPr>
          <p:cNvSpPr txBox="1">
            <a:spLocks/>
          </p:cNvSpPr>
          <p:nvPr/>
        </p:nvSpPr>
        <p:spPr>
          <a:xfrm>
            <a:off x="828526" y="1517187"/>
            <a:ext cx="9229874" cy="25486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CO" dirty="0"/>
              <a:t>Eucariotas:</a:t>
            </a:r>
          </a:p>
          <a:p>
            <a:pPr lvl="1">
              <a:lnSpc>
                <a:spcPct val="100000"/>
              </a:lnSpc>
              <a:buFont typeface="Wingdings" pitchFamily="2" charset="2"/>
              <a:buChar char="§"/>
            </a:pPr>
            <a:r>
              <a:rPr lang="es-CO" sz="1800" dirty="0"/>
              <a:t>DNA polimerasa α (replicación).</a:t>
            </a:r>
          </a:p>
          <a:p>
            <a:pPr lvl="1">
              <a:lnSpc>
                <a:spcPct val="100000"/>
              </a:lnSpc>
              <a:buFont typeface="Wingdings" pitchFamily="2" charset="2"/>
              <a:buChar char="§"/>
            </a:pPr>
            <a:r>
              <a:rPr lang="es-CO" sz="1800" dirty="0"/>
              <a:t>DNA polimerasa β (reparación).</a:t>
            </a:r>
          </a:p>
          <a:p>
            <a:pPr lvl="1">
              <a:lnSpc>
                <a:spcPct val="100000"/>
              </a:lnSpc>
              <a:buFont typeface="Wingdings" pitchFamily="2" charset="2"/>
              <a:buChar char="§"/>
            </a:pPr>
            <a:r>
              <a:rPr lang="es-CO" sz="1800" dirty="0"/>
              <a:t>DNA polimerasa γ (mitocondria).</a:t>
            </a:r>
          </a:p>
          <a:p>
            <a:pPr lvl="1">
              <a:lnSpc>
                <a:spcPct val="100000"/>
              </a:lnSpc>
              <a:buFont typeface="Wingdings" pitchFamily="2" charset="2"/>
              <a:buChar char="§"/>
            </a:pPr>
            <a:r>
              <a:rPr lang="es-CO" sz="1800" dirty="0"/>
              <a:t>DNA polimerasa δ (exonucleasa).</a:t>
            </a:r>
          </a:p>
          <a:p>
            <a:pPr lvl="1">
              <a:lnSpc>
                <a:spcPct val="100000"/>
              </a:lnSpc>
              <a:buFont typeface="Wingdings" pitchFamily="2" charset="2"/>
              <a:buChar char="§"/>
            </a:pPr>
            <a:r>
              <a:rPr lang="es-CO" sz="1800" dirty="0"/>
              <a:t>DNA polimerasa ε (exonucleasa).</a:t>
            </a:r>
          </a:p>
          <a:p>
            <a:pPr>
              <a:lnSpc>
                <a:spcPct val="100000"/>
              </a:lnSpc>
            </a:pPr>
            <a:endParaRPr lang="es-CO" dirty="0"/>
          </a:p>
        </p:txBody>
      </p:sp>
      <p:pic>
        <p:nvPicPr>
          <p:cNvPr id="10" name="5 Marcador de contenido" descr="EssGen_polymerase-elongation_MID_fixed.jpg">
            <a:extLst>
              <a:ext uri="{FF2B5EF4-FFF2-40B4-BE49-F238E27FC236}">
                <a16:creationId xmlns:a16="http://schemas.microsoft.com/office/drawing/2014/main" id="{011AECFD-C870-C344-B551-697385CC4CB4}"/>
              </a:ext>
            </a:extLst>
          </p:cNvPr>
          <p:cNvPicPr>
            <a:picLocks noChangeAspect="1"/>
          </p:cNvPicPr>
          <p:nvPr/>
        </p:nvPicPr>
        <p:blipFill>
          <a:blip r:embed="rId2" cstate="print"/>
          <a:stretch>
            <a:fillRect/>
          </a:stretch>
        </p:blipFill>
        <p:spPr>
          <a:xfrm>
            <a:off x="6598111" y="1926131"/>
            <a:ext cx="5321636" cy="3005738"/>
          </a:xfrm>
          <a:prstGeom prst="rect">
            <a:avLst/>
          </a:prstGeom>
          <a:ln>
            <a:solidFill>
              <a:schemeClr val="tx1"/>
            </a:solidFill>
          </a:ln>
        </p:spPr>
      </p:pic>
      <p:sp>
        <p:nvSpPr>
          <p:cNvPr id="11" name="4 CuadroTexto">
            <a:extLst>
              <a:ext uri="{FF2B5EF4-FFF2-40B4-BE49-F238E27FC236}">
                <a16:creationId xmlns:a16="http://schemas.microsoft.com/office/drawing/2014/main" id="{865D4F0D-DA8F-CC4F-AC7E-D6F0C3F95580}"/>
              </a:ext>
            </a:extLst>
          </p:cNvPr>
          <p:cNvSpPr txBox="1"/>
          <p:nvPr/>
        </p:nvSpPr>
        <p:spPr>
          <a:xfrm>
            <a:off x="7758731" y="5391431"/>
            <a:ext cx="3000396" cy="923330"/>
          </a:xfrm>
          <a:prstGeom prst="rect">
            <a:avLst/>
          </a:prstGeom>
          <a:solidFill>
            <a:srgbClr val="142B48"/>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solidFill>
                  <a:schemeClr val="bg1"/>
                </a:solidFill>
                <a:latin typeface="Montserrat" pitchFamily="2" charset="77"/>
              </a:rPr>
              <a:t>La </a:t>
            </a:r>
            <a:r>
              <a:rPr lang="es-CO" dirty="0">
                <a:solidFill>
                  <a:schemeClr val="bg1"/>
                </a:solidFill>
                <a:latin typeface="Montserrat" pitchFamily="2" charset="77"/>
              </a:rPr>
              <a:t>DNA Polimerasa δ es suficiente para la replicación</a:t>
            </a:r>
            <a:r>
              <a:rPr lang="en-US" dirty="0">
                <a:solidFill>
                  <a:schemeClr val="bg1"/>
                </a:solidFill>
                <a:latin typeface="Montserrat" pitchFamily="2" charset="77"/>
              </a:rPr>
              <a:t>.</a:t>
            </a:r>
            <a:endParaRPr lang="es-CO" dirty="0">
              <a:solidFill>
                <a:schemeClr val="bg1"/>
              </a:solidFill>
              <a:latin typeface="Montserrat" pitchFamily="2" charset="77"/>
            </a:endParaRPr>
          </a:p>
        </p:txBody>
      </p:sp>
    </p:spTree>
    <p:extLst>
      <p:ext uri="{BB962C8B-B14F-4D97-AF65-F5344CB8AC3E}">
        <p14:creationId xmlns:p14="http://schemas.microsoft.com/office/powerpoint/2010/main" val="1016414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BABBA3E-0F07-794C-936F-010ECAE658D5}"/>
              </a:ext>
            </a:extLst>
          </p:cNvPr>
          <p:cNvSpPr>
            <a:spLocks noGrp="1"/>
          </p:cNvSpPr>
          <p:nvPr>
            <p:ph type="title"/>
          </p:nvPr>
        </p:nvSpPr>
        <p:spPr>
          <a:xfrm>
            <a:off x="580228" y="11575"/>
            <a:ext cx="10114276" cy="1143000"/>
          </a:xfrm>
        </p:spPr>
        <p:txBody>
          <a:bodyPr>
            <a:noAutofit/>
          </a:bodyPr>
          <a:lstStyle/>
          <a:p>
            <a:pPr eaLnBrk="1" hangingPunct="1"/>
            <a:r>
              <a:rPr lang="es-ES" dirty="0"/>
              <a:t>Replicación- ADN polimerasas</a:t>
            </a:r>
          </a:p>
        </p:txBody>
      </p:sp>
      <p:graphicFrame>
        <p:nvGraphicFramePr>
          <p:cNvPr id="4" name="4 Tabla">
            <a:extLst>
              <a:ext uri="{FF2B5EF4-FFF2-40B4-BE49-F238E27FC236}">
                <a16:creationId xmlns:a16="http://schemas.microsoft.com/office/drawing/2014/main" id="{E5720EFE-5D0E-BB47-87B2-04D38B4A637C}"/>
              </a:ext>
            </a:extLst>
          </p:cNvPr>
          <p:cNvGraphicFramePr>
            <a:graphicFrameLocks noGrp="1"/>
          </p:cNvGraphicFramePr>
          <p:nvPr>
            <p:extLst>
              <p:ext uri="{D42A27DB-BD31-4B8C-83A1-F6EECF244321}">
                <p14:modId xmlns:p14="http://schemas.microsoft.com/office/powerpoint/2010/main" val="3443081606"/>
              </p:ext>
            </p:extLst>
          </p:nvPr>
        </p:nvGraphicFramePr>
        <p:xfrm>
          <a:off x="967409" y="914403"/>
          <a:ext cx="10840277" cy="3154686"/>
        </p:xfrm>
        <a:graphic>
          <a:graphicData uri="http://schemas.openxmlformats.org/drawingml/2006/table">
            <a:tbl>
              <a:tblPr firstRow="1">
                <a:tableStyleId>{74C1A8A3-306A-4EB7-A6B1-4F7E0EB9C5D6}</a:tableStyleId>
              </a:tblPr>
              <a:tblGrid>
                <a:gridCol w="2341500">
                  <a:extLst>
                    <a:ext uri="{9D8B030D-6E8A-4147-A177-3AD203B41FA5}">
                      <a16:colId xmlns:a16="http://schemas.microsoft.com/office/drawing/2014/main" val="20000"/>
                    </a:ext>
                  </a:extLst>
                </a:gridCol>
                <a:gridCol w="2254778">
                  <a:extLst>
                    <a:ext uri="{9D8B030D-6E8A-4147-A177-3AD203B41FA5}">
                      <a16:colId xmlns:a16="http://schemas.microsoft.com/office/drawing/2014/main" val="20001"/>
                    </a:ext>
                  </a:extLst>
                </a:gridCol>
                <a:gridCol w="2037017">
                  <a:extLst>
                    <a:ext uri="{9D8B030D-6E8A-4147-A177-3AD203B41FA5}">
                      <a16:colId xmlns:a16="http://schemas.microsoft.com/office/drawing/2014/main" val="20002"/>
                    </a:ext>
                  </a:extLst>
                </a:gridCol>
                <a:gridCol w="4206982">
                  <a:extLst>
                    <a:ext uri="{9D8B030D-6E8A-4147-A177-3AD203B41FA5}">
                      <a16:colId xmlns:a16="http://schemas.microsoft.com/office/drawing/2014/main" val="20003"/>
                    </a:ext>
                  </a:extLst>
                </a:gridCol>
              </a:tblGrid>
              <a:tr h="307954">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u="none" strike="noStrike" cap="none" normalizeH="0" baseline="0" dirty="0">
                          <a:ln>
                            <a:noFill/>
                          </a:ln>
                          <a:effectLst/>
                          <a:latin typeface="Montserrat" pitchFamily="2" charset="77"/>
                        </a:rPr>
                        <a:t>ADN Polimerasas en células eucariotas</a:t>
                      </a:r>
                      <a:endParaRPr kumimoji="0" lang="es-ES" sz="1500" b="1" i="0" u="none" strike="noStrike" cap="none" normalizeH="0" baseline="0" dirty="0">
                        <a:ln>
                          <a:noFill/>
                        </a:ln>
                        <a:solidFill>
                          <a:srgbClr val="FFFFFF"/>
                        </a:solidFill>
                        <a:effectLst/>
                        <a:latin typeface="Montserrat" pitchFamily="2" charset="77"/>
                      </a:endParaRPr>
                    </a:p>
                  </a:txBody>
                  <a:tcPr anchor="ctr" horzOverflow="overflow">
                    <a:solidFill>
                      <a:srgbClr val="142B48"/>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319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u="none" strike="noStrike" cap="none" normalizeH="0" baseline="0">
                          <a:ln>
                            <a:noFill/>
                          </a:ln>
                          <a:effectLst/>
                          <a:latin typeface="Montserrat" pitchFamily="2" charset="77"/>
                        </a:rPr>
                        <a:t>ADN polimerasa</a:t>
                      </a:r>
                      <a:endParaRPr kumimoji="0" lang="es-ES" sz="1500" b="1" i="0" u="none" strike="noStrike" cap="none" normalizeH="0" baseline="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u="none" strike="noStrike" cap="none" normalizeH="0" baseline="0" dirty="0">
                          <a:ln>
                            <a:noFill/>
                          </a:ln>
                          <a:effectLst/>
                          <a:latin typeface="Montserrat" pitchFamily="2" charset="77"/>
                        </a:rPr>
                        <a:t>Actividad polimerasa 5’-3’</a:t>
                      </a:r>
                      <a:endParaRPr kumimoji="0" lang="es-ES" sz="1500" b="1" i="0" u="none" strike="noStrike" cap="none" normalizeH="0" baseline="0" dirty="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u="none" strike="noStrike" cap="none" normalizeH="0" baseline="0">
                          <a:ln>
                            <a:noFill/>
                          </a:ln>
                          <a:effectLst/>
                          <a:latin typeface="Montserrat" pitchFamily="2" charset="77"/>
                        </a:rPr>
                        <a:t>Actividad Exonucleasa 3’-5’</a:t>
                      </a:r>
                      <a:endParaRPr kumimoji="0" lang="es-ES" sz="1500" b="1" i="0" u="none" strike="noStrike" cap="none" normalizeH="0" baseline="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u="none" strike="noStrike" cap="none" normalizeH="0" baseline="0">
                          <a:ln>
                            <a:noFill/>
                          </a:ln>
                          <a:effectLst/>
                          <a:latin typeface="Montserrat" pitchFamily="2" charset="77"/>
                        </a:rPr>
                        <a:t>Función celular</a:t>
                      </a:r>
                      <a:endParaRPr kumimoji="0" lang="es-ES" sz="1500" b="1" i="0" u="none" strike="noStrike" cap="none" normalizeH="0" baseline="0">
                        <a:ln>
                          <a:noFill/>
                        </a:ln>
                        <a:solidFill>
                          <a:srgbClr val="000000"/>
                        </a:solidFill>
                        <a:effectLst/>
                        <a:latin typeface="Montserrat" pitchFamily="2" charset="77"/>
                      </a:endParaRPr>
                    </a:p>
                  </a:txBody>
                  <a:tcPr anchor="ctr" horzOverflow="overflow"/>
                </a:tc>
                <a:extLst>
                  <a:ext uri="{0D108BD9-81ED-4DB2-BD59-A6C34878D82A}">
                    <a16:rowId xmlns:a16="http://schemas.microsoft.com/office/drawing/2014/main" val="10001"/>
                  </a:ext>
                </a:extLst>
              </a:tr>
              <a:tr h="34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u="none" strike="noStrike" cap="none" normalizeH="0" baseline="0" dirty="0">
                          <a:ln>
                            <a:noFill/>
                          </a:ln>
                          <a:effectLst/>
                        </a:rPr>
                        <a:t>α</a:t>
                      </a:r>
                      <a:r>
                        <a:rPr kumimoji="0" lang="es-ES" sz="1500" u="none" strike="noStrike" cap="none" normalizeH="0" baseline="0" dirty="0">
                          <a:ln>
                            <a:noFill/>
                          </a:ln>
                          <a:effectLst/>
                          <a:latin typeface="Montserrat" pitchFamily="2" charset="77"/>
                        </a:rPr>
                        <a:t> (alfa)</a:t>
                      </a:r>
                      <a:endParaRPr kumimoji="0" lang="es-ES" sz="1500" b="1" i="0" u="none" strike="noStrike" cap="none" normalizeH="0" baseline="0" dirty="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a:ln>
                            <a:noFill/>
                          </a:ln>
                          <a:solidFill>
                            <a:srgbClr val="000000"/>
                          </a:solidFill>
                          <a:effectLst/>
                          <a:latin typeface="Montserrat" pitchFamily="2" charset="77"/>
                        </a:rPr>
                        <a:t>Sí</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b="0" u="none" strike="noStrike" cap="none" normalizeH="0" baseline="0" dirty="0">
                          <a:ln>
                            <a:noFill/>
                          </a:ln>
                          <a:effectLst/>
                          <a:latin typeface="Montserrat" pitchFamily="2" charset="77"/>
                        </a:rPr>
                        <a:t>No</a:t>
                      </a:r>
                      <a:endParaRPr kumimoji="0" lang="es-ES" sz="1500" b="0" i="0" u="none" strike="noStrike" cap="none" normalizeH="0" baseline="0" dirty="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u="none" strike="noStrike" cap="none" normalizeH="0" baseline="0" dirty="0">
                          <a:ln>
                            <a:noFill/>
                          </a:ln>
                          <a:effectLst/>
                          <a:latin typeface="Montserrat" pitchFamily="2" charset="77"/>
                        </a:rPr>
                        <a:t>Síntesis y reparación del ADN</a:t>
                      </a:r>
                      <a:endParaRPr kumimoji="0" lang="es-ES" sz="1500" b="1" i="0" u="none" strike="noStrike" cap="none" normalizeH="0" baseline="0" dirty="0">
                        <a:ln>
                          <a:noFill/>
                        </a:ln>
                        <a:solidFill>
                          <a:srgbClr val="000000"/>
                        </a:solidFill>
                        <a:effectLst/>
                        <a:latin typeface="Montserrat" pitchFamily="2" charset="77"/>
                      </a:endParaRPr>
                    </a:p>
                  </a:txBody>
                  <a:tcPr anchor="ctr" horzOverflow="overflow"/>
                </a:tc>
                <a:extLst>
                  <a:ext uri="{0D108BD9-81ED-4DB2-BD59-A6C34878D82A}">
                    <a16:rowId xmlns:a16="http://schemas.microsoft.com/office/drawing/2014/main" val="10002"/>
                  </a:ext>
                </a:extLst>
              </a:tr>
              <a:tr h="5319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u="none" strike="noStrike" cap="none" normalizeH="0" baseline="0">
                          <a:ln>
                            <a:noFill/>
                          </a:ln>
                          <a:effectLst/>
                        </a:rPr>
                        <a:t>β</a:t>
                      </a:r>
                      <a:r>
                        <a:rPr kumimoji="0" lang="es-ES" sz="1500" u="none" strike="noStrike" cap="none" normalizeH="0" baseline="0">
                          <a:ln>
                            <a:noFill/>
                          </a:ln>
                          <a:effectLst/>
                          <a:latin typeface="Montserrat" pitchFamily="2" charset="77"/>
                        </a:rPr>
                        <a:t> (beta)</a:t>
                      </a:r>
                      <a:endParaRPr kumimoji="0" lang="es-ES" sz="1500" b="0" i="0" u="none" strike="noStrike" cap="none" normalizeH="0" baseline="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a:ln>
                            <a:noFill/>
                          </a:ln>
                          <a:solidFill>
                            <a:srgbClr val="000000"/>
                          </a:solidFill>
                          <a:effectLst/>
                          <a:latin typeface="Montserrat" pitchFamily="2" charset="77"/>
                        </a:rPr>
                        <a:t>Sí</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b="0" u="none" strike="noStrike" cap="none" normalizeH="0" baseline="0">
                          <a:ln>
                            <a:noFill/>
                          </a:ln>
                          <a:effectLst/>
                          <a:latin typeface="Montserrat" pitchFamily="2" charset="77"/>
                        </a:rPr>
                        <a:t>No</a:t>
                      </a:r>
                      <a:endParaRPr kumimoji="0" lang="es-ES" sz="1500" b="0" i="0" u="none" strike="noStrike" cap="none" normalizeH="0" baseline="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u="none" strike="noStrike" cap="none" normalizeH="0" baseline="0" dirty="0">
                          <a:ln>
                            <a:noFill/>
                          </a:ln>
                          <a:effectLst/>
                          <a:latin typeface="Montserrat" pitchFamily="2" charset="77"/>
                        </a:rPr>
                        <a:t>Reparación del ADN y recombinación de ADN nuclear</a:t>
                      </a:r>
                      <a:endParaRPr kumimoji="0" lang="es-ES" sz="1500" b="0" i="0" u="none" strike="noStrike" cap="none" normalizeH="0" baseline="0" dirty="0">
                        <a:ln>
                          <a:noFill/>
                        </a:ln>
                        <a:solidFill>
                          <a:srgbClr val="000000"/>
                        </a:solidFill>
                        <a:effectLst/>
                        <a:latin typeface="Montserrat" pitchFamily="2" charset="77"/>
                      </a:endParaRPr>
                    </a:p>
                  </a:txBody>
                  <a:tcPr anchor="ctr" horzOverflow="overflow"/>
                </a:tc>
                <a:extLst>
                  <a:ext uri="{0D108BD9-81ED-4DB2-BD59-A6C34878D82A}">
                    <a16:rowId xmlns:a16="http://schemas.microsoft.com/office/drawing/2014/main" val="10003"/>
                  </a:ext>
                </a:extLst>
              </a:tr>
              <a:tr h="3079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u="none" strike="noStrike" cap="none" normalizeH="0" baseline="0">
                          <a:ln>
                            <a:noFill/>
                          </a:ln>
                          <a:effectLst/>
                        </a:rPr>
                        <a:t>γ</a:t>
                      </a:r>
                      <a:r>
                        <a:rPr kumimoji="0" lang="es-ES" sz="1500" u="none" strike="noStrike" cap="none" normalizeH="0" baseline="0">
                          <a:ln>
                            <a:noFill/>
                          </a:ln>
                          <a:effectLst/>
                          <a:latin typeface="Montserrat" pitchFamily="2" charset="77"/>
                        </a:rPr>
                        <a:t> (gamma)</a:t>
                      </a:r>
                      <a:endParaRPr kumimoji="0" lang="es-ES" sz="1500" b="0" i="0" u="none" strike="noStrike" cap="none" normalizeH="0" baseline="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a:ln>
                            <a:noFill/>
                          </a:ln>
                          <a:solidFill>
                            <a:srgbClr val="000000"/>
                          </a:solidFill>
                          <a:effectLst/>
                          <a:latin typeface="Montserrat" pitchFamily="2" charset="77"/>
                        </a:rPr>
                        <a:t>Sí</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a:ln>
                            <a:noFill/>
                          </a:ln>
                          <a:solidFill>
                            <a:srgbClr val="000000"/>
                          </a:solidFill>
                          <a:effectLst/>
                          <a:latin typeface="Montserrat" pitchFamily="2" charset="77"/>
                        </a:rPr>
                        <a:t>Sí</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u="none" strike="noStrike" cap="none" normalizeH="0" baseline="0">
                          <a:ln>
                            <a:noFill/>
                          </a:ln>
                          <a:effectLst/>
                          <a:latin typeface="Montserrat" pitchFamily="2" charset="77"/>
                        </a:rPr>
                        <a:t>Replicación de ADN mitocondrial</a:t>
                      </a:r>
                      <a:endParaRPr kumimoji="0" lang="es-ES" sz="1500" b="0" i="0" u="none" strike="noStrike" cap="none" normalizeH="0" baseline="0">
                        <a:ln>
                          <a:noFill/>
                        </a:ln>
                        <a:solidFill>
                          <a:srgbClr val="000000"/>
                        </a:solidFill>
                        <a:effectLst/>
                        <a:latin typeface="Montserrat" pitchFamily="2" charset="77"/>
                      </a:endParaRPr>
                    </a:p>
                  </a:txBody>
                  <a:tcPr anchor="ctr" horzOverflow="overflow"/>
                </a:tc>
                <a:extLst>
                  <a:ext uri="{0D108BD9-81ED-4DB2-BD59-A6C34878D82A}">
                    <a16:rowId xmlns:a16="http://schemas.microsoft.com/office/drawing/2014/main" val="10004"/>
                  </a:ext>
                </a:extLst>
              </a:tr>
              <a:tr h="3079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u="none" strike="noStrike" cap="none" normalizeH="0" baseline="0" dirty="0">
                          <a:ln>
                            <a:noFill/>
                          </a:ln>
                          <a:effectLst/>
                        </a:rPr>
                        <a:t>δ</a:t>
                      </a:r>
                      <a:r>
                        <a:rPr kumimoji="0" lang="es-ES" sz="1500" u="none" strike="noStrike" cap="none" normalizeH="0" baseline="0" dirty="0">
                          <a:ln>
                            <a:noFill/>
                          </a:ln>
                          <a:effectLst/>
                          <a:latin typeface="Montserrat" pitchFamily="2" charset="77"/>
                        </a:rPr>
                        <a:t> (delta)</a:t>
                      </a:r>
                      <a:endParaRPr kumimoji="0" lang="es-ES" sz="1500" b="1" i="0" u="none" strike="noStrike" cap="none" normalizeH="0" baseline="0" dirty="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a:ln>
                            <a:noFill/>
                          </a:ln>
                          <a:solidFill>
                            <a:srgbClr val="000000"/>
                          </a:solidFill>
                          <a:effectLst/>
                          <a:latin typeface="Montserrat" pitchFamily="2" charset="77"/>
                        </a:rPr>
                        <a:t>Sí</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a:ln>
                            <a:noFill/>
                          </a:ln>
                          <a:solidFill>
                            <a:srgbClr val="000000"/>
                          </a:solidFill>
                          <a:effectLst/>
                          <a:latin typeface="Montserrat" pitchFamily="2" charset="77"/>
                        </a:rPr>
                        <a:t>Sí</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u="none" strike="noStrike" cap="none" normalizeH="0" baseline="0" dirty="0">
                          <a:ln>
                            <a:noFill/>
                          </a:ln>
                          <a:effectLst/>
                          <a:latin typeface="Montserrat" pitchFamily="2" charset="77"/>
                        </a:rPr>
                        <a:t>Síntesis de ADN nuclear</a:t>
                      </a:r>
                      <a:endParaRPr kumimoji="0" lang="es-ES" sz="1500" b="1" i="0" u="none" strike="noStrike" cap="none" normalizeH="0" baseline="0" dirty="0">
                        <a:ln>
                          <a:noFill/>
                        </a:ln>
                        <a:solidFill>
                          <a:srgbClr val="000000"/>
                        </a:solidFill>
                        <a:effectLst/>
                        <a:latin typeface="Montserrat" pitchFamily="2" charset="77"/>
                      </a:endParaRPr>
                    </a:p>
                  </a:txBody>
                  <a:tcPr anchor="ctr" horzOverflow="overflow"/>
                </a:tc>
                <a:extLst>
                  <a:ext uri="{0D108BD9-81ED-4DB2-BD59-A6C34878D82A}">
                    <a16:rowId xmlns:a16="http://schemas.microsoft.com/office/drawing/2014/main" val="10005"/>
                  </a:ext>
                </a:extLst>
              </a:tr>
              <a:tr h="7558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u="none" strike="noStrike" cap="none" normalizeH="0" baseline="0">
                          <a:ln>
                            <a:noFill/>
                          </a:ln>
                          <a:effectLst/>
                        </a:rPr>
                        <a:t>ε</a:t>
                      </a:r>
                      <a:r>
                        <a:rPr kumimoji="0" lang="es-ES" sz="1500" u="none" strike="noStrike" cap="none" normalizeH="0" baseline="0">
                          <a:ln>
                            <a:noFill/>
                          </a:ln>
                          <a:effectLst/>
                          <a:latin typeface="Montserrat" pitchFamily="2" charset="77"/>
                        </a:rPr>
                        <a:t> (epsilon)</a:t>
                      </a:r>
                      <a:endParaRPr kumimoji="0" lang="es-ES" sz="1500" b="0" i="0" u="none" strike="noStrike" cap="none" normalizeH="0" baseline="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b="0" u="none" strike="noStrike" cap="none" normalizeH="0" baseline="0">
                          <a:ln>
                            <a:noFill/>
                          </a:ln>
                          <a:effectLst/>
                          <a:latin typeface="Montserrat" pitchFamily="2" charset="77"/>
                        </a:rPr>
                        <a:t>si</a:t>
                      </a:r>
                      <a:endParaRPr kumimoji="0" lang="es-ES" sz="1500" b="0" i="0" u="none" strike="noStrike" cap="none" normalizeH="0" baseline="0">
                        <a:ln>
                          <a:noFill/>
                        </a:ln>
                        <a:solidFill>
                          <a:srgbClr val="000000"/>
                        </a:solidFill>
                        <a:effectLst/>
                        <a:latin typeface="Montserrat" pitchFamily="2" charset="77"/>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a:ln>
                            <a:noFill/>
                          </a:ln>
                          <a:solidFill>
                            <a:srgbClr val="000000"/>
                          </a:solidFill>
                          <a:effectLst/>
                          <a:latin typeface="Montserrat" pitchFamily="2" charset="77"/>
                        </a:rPr>
                        <a:t>Sí</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u="none" strike="noStrike" cap="none" normalizeH="0" baseline="0" dirty="0">
                          <a:ln>
                            <a:noFill/>
                          </a:ln>
                          <a:effectLst/>
                          <a:latin typeface="Montserrat" pitchFamily="2" charset="77"/>
                        </a:rPr>
                        <a:t>Desconocido: probablemente en reparación y replicación de ADN nuclear</a:t>
                      </a:r>
                      <a:endParaRPr kumimoji="0" lang="es-ES" sz="1500" b="0" i="0" u="none" strike="noStrike" cap="none" normalizeH="0" baseline="0" dirty="0">
                        <a:ln>
                          <a:noFill/>
                        </a:ln>
                        <a:solidFill>
                          <a:srgbClr val="000000"/>
                        </a:solidFill>
                        <a:effectLst/>
                        <a:latin typeface="Montserrat" pitchFamily="2" charset="77"/>
                      </a:endParaRPr>
                    </a:p>
                  </a:txBody>
                  <a:tcPr anchor="ctr"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22258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AEAF76D-0E32-7A4E-B8FF-D3359DEDD727}"/>
              </a:ext>
            </a:extLst>
          </p:cNvPr>
          <p:cNvSpPr>
            <a:spLocks noGrp="1"/>
          </p:cNvSpPr>
          <p:nvPr>
            <p:ph type="title"/>
          </p:nvPr>
        </p:nvSpPr>
        <p:spPr>
          <a:xfrm>
            <a:off x="728870" y="278195"/>
            <a:ext cx="10972800" cy="1143000"/>
          </a:xfrm>
        </p:spPr>
        <p:txBody>
          <a:bodyPr/>
          <a:lstStyle/>
          <a:p>
            <a:r>
              <a:rPr lang="es-CO" dirty="0"/>
              <a:t>DNA polimerasa</a:t>
            </a:r>
            <a:endParaRPr lang="es-ES" dirty="0"/>
          </a:p>
        </p:txBody>
      </p:sp>
      <p:pic>
        <p:nvPicPr>
          <p:cNvPr id="4" name="Picture 2" descr="Figure 5.7. Roles of DNA polymerases in E. coli and mammalian cells.">
            <a:extLst>
              <a:ext uri="{FF2B5EF4-FFF2-40B4-BE49-F238E27FC236}">
                <a16:creationId xmlns:a16="http://schemas.microsoft.com/office/drawing/2014/main" id="{8722F405-0D45-234B-9BE4-0EB13A040040}"/>
              </a:ext>
            </a:extLst>
          </p:cNvPr>
          <p:cNvPicPr>
            <a:picLocks noChangeAspect="1" noChangeArrowheads="1"/>
          </p:cNvPicPr>
          <p:nvPr/>
        </p:nvPicPr>
        <p:blipFill>
          <a:blip r:embed="rId2"/>
          <a:srcRect/>
          <a:stretch>
            <a:fillRect/>
          </a:stretch>
        </p:blipFill>
        <p:spPr bwMode="auto">
          <a:xfrm>
            <a:off x="4784035" y="1730346"/>
            <a:ext cx="7248940" cy="3585159"/>
          </a:xfrm>
          <a:prstGeom prst="rect">
            <a:avLst/>
          </a:prstGeom>
          <a:noFill/>
        </p:spPr>
      </p:pic>
    </p:spTree>
    <p:extLst>
      <p:ext uri="{BB962C8B-B14F-4D97-AF65-F5344CB8AC3E}">
        <p14:creationId xmlns:p14="http://schemas.microsoft.com/office/powerpoint/2010/main" val="113735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ch5f2.jpg">
            <a:extLst>
              <a:ext uri="{FF2B5EF4-FFF2-40B4-BE49-F238E27FC236}">
                <a16:creationId xmlns:a16="http://schemas.microsoft.com/office/drawing/2014/main" id="{425759FE-E5ED-3B45-947C-742A02AAF960}"/>
              </a:ext>
            </a:extLst>
          </p:cNvPr>
          <p:cNvPicPr>
            <a:picLocks noChangeAspect="1"/>
          </p:cNvPicPr>
          <p:nvPr/>
        </p:nvPicPr>
        <p:blipFill>
          <a:blip r:embed="rId2" cstate="print"/>
          <a:stretch>
            <a:fillRect/>
          </a:stretch>
        </p:blipFill>
        <p:spPr>
          <a:xfrm>
            <a:off x="5299135" y="365125"/>
            <a:ext cx="6311099" cy="6379698"/>
          </a:xfrm>
          <a:prstGeom prst="rect">
            <a:avLst/>
          </a:prstGeom>
        </p:spPr>
      </p:pic>
      <p:sp>
        <p:nvSpPr>
          <p:cNvPr id="3" name="1 Título">
            <a:extLst>
              <a:ext uri="{FF2B5EF4-FFF2-40B4-BE49-F238E27FC236}">
                <a16:creationId xmlns:a16="http://schemas.microsoft.com/office/drawing/2014/main" id="{B5324145-02E1-6C41-B864-27CF6BC67C51}"/>
              </a:ext>
            </a:extLst>
          </p:cNvPr>
          <p:cNvSpPr>
            <a:spLocks noGrp="1"/>
          </p:cNvSpPr>
          <p:nvPr>
            <p:ph type="title"/>
          </p:nvPr>
        </p:nvSpPr>
        <p:spPr>
          <a:xfrm>
            <a:off x="581766" y="55585"/>
            <a:ext cx="10515600" cy="1325563"/>
          </a:xfrm>
        </p:spPr>
        <p:txBody>
          <a:bodyPr/>
          <a:lstStyle/>
          <a:p>
            <a:r>
              <a:rPr lang="es-CO" dirty="0"/>
              <a:t>DNA polimerasa</a:t>
            </a:r>
          </a:p>
        </p:txBody>
      </p:sp>
      <p:sp>
        <p:nvSpPr>
          <p:cNvPr id="4" name="2 Marcador de contenido">
            <a:extLst>
              <a:ext uri="{FF2B5EF4-FFF2-40B4-BE49-F238E27FC236}">
                <a16:creationId xmlns:a16="http://schemas.microsoft.com/office/drawing/2014/main" id="{C4E1F369-5EDF-744E-B24A-BC9BD4D179ED}"/>
              </a:ext>
            </a:extLst>
          </p:cNvPr>
          <p:cNvSpPr txBox="1">
            <a:spLocks/>
          </p:cNvSpPr>
          <p:nvPr/>
        </p:nvSpPr>
        <p:spPr>
          <a:xfrm>
            <a:off x="834887" y="1233494"/>
            <a:ext cx="4570265" cy="3333760"/>
          </a:xfrm>
          <a:prstGeom prst="rect">
            <a:avLst/>
          </a:prstGeom>
          <a:noFill/>
          <a:ln>
            <a:noFill/>
          </a:ln>
          <a:scene3d>
            <a:camera prst="orthographicFront"/>
            <a:lightRig rig="threePt" dir="t"/>
          </a:scene3d>
          <a:sp3d>
            <a:bevelT/>
          </a:sp3d>
        </p:spPr>
        <p:style>
          <a:lnRef idx="0">
            <a:scrgbClr r="0" g="0" b="0"/>
          </a:lnRef>
          <a:fillRef idx="1002">
            <a:schemeClr val="dk2"/>
          </a:fillRef>
          <a:effectRef idx="0">
            <a:scrgbClr r="0" g="0" b="0"/>
          </a:effectRef>
          <a:fontRef idx="major"/>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algn="just">
              <a:lnSpc>
                <a:spcPct val="100000"/>
              </a:lnSpc>
            </a:pPr>
            <a:r>
              <a:rPr lang="es-CO" dirty="0">
                <a:latin typeface="Montserrat" panose="02000505000000020004" pitchFamily="2" charset="0"/>
                <a:ea typeface="+mn-ea"/>
                <a:cs typeface="+mn-cs"/>
              </a:rPr>
              <a:t>Todas sintetizan AND 5`-3`añadiendo dNTPs al OH.</a:t>
            </a:r>
          </a:p>
          <a:p>
            <a:pPr algn="just">
              <a:lnSpc>
                <a:spcPct val="100000"/>
              </a:lnSpc>
            </a:pPr>
            <a:r>
              <a:rPr lang="es-CO" dirty="0">
                <a:latin typeface="Montserrat" panose="02000505000000020004" pitchFamily="2" charset="0"/>
                <a:ea typeface="+mn-ea"/>
                <a:cs typeface="+mn-cs"/>
              </a:rPr>
              <a:t>Todas necesitan un cebador o un iniciador preformado que está unido por puentes de H en la hebra molde.</a:t>
            </a:r>
          </a:p>
        </p:txBody>
      </p:sp>
    </p:spTree>
    <p:extLst>
      <p:ext uri="{BB962C8B-B14F-4D97-AF65-F5344CB8AC3E}">
        <p14:creationId xmlns:p14="http://schemas.microsoft.com/office/powerpoint/2010/main" val="1907423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6995859C-84E2-5A49-9A00-C6A37C879C10}"/>
              </a:ext>
            </a:extLst>
          </p:cNvPr>
          <p:cNvSpPr>
            <a:spLocks noGrp="1"/>
          </p:cNvSpPr>
          <p:nvPr>
            <p:ph type="title"/>
          </p:nvPr>
        </p:nvSpPr>
        <p:spPr>
          <a:xfrm>
            <a:off x="467139" y="80782"/>
            <a:ext cx="10515600" cy="1325563"/>
          </a:xfrm>
        </p:spPr>
        <p:txBody>
          <a:bodyPr/>
          <a:lstStyle/>
          <a:p>
            <a:r>
              <a:rPr lang="es-CO" dirty="0"/>
              <a:t>DNA polimerasa</a:t>
            </a:r>
          </a:p>
        </p:txBody>
      </p:sp>
      <p:sp>
        <p:nvSpPr>
          <p:cNvPr id="4" name="3 Marcador de contenido">
            <a:extLst>
              <a:ext uri="{FF2B5EF4-FFF2-40B4-BE49-F238E27FC236}">
                <a16:creationId xmlns:a16="http://schemas.microsoft.com/office/drawing/2014/main" id="{6C8BFDAD-9808-7B44-ABBD-7675A77A3D48}"/>
              </a:ext>
            </a:extLst>
          </p:cNvPr>
          <p:cNvSpPr txBox="1">
            <a:spLocks/>
          </p:cNvSpPr>
          <p:nvPr/>
        </p:nvSpPr>
        <p:spPr>
          <a:xfrm>
            <a:off x="828974" y="1291258"/>
            <a:ext cx="5413248" cy="183253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s-CO" dirty="0"/>
              <a:t>La polimerasa se mantiene unida al ADN mediante un anillo deslizante, ya que la mayoría de las DNA polimerasas, solo sintetizan por sí mismas cortas cadenas de nucleótidos antes de separarse de la DNA molde.</a:t>
            </a:r>
          </a:p>
          <a:p>
            <a:pPr algn="just">
              <a:lnSpc>
                <a:spcPct val="110000"/>
              </a:lnSpc>
            </a:pPr>
            <a:endParaRPr lang="es-CO" dirty="0"/>
          </a:p>
          <a:p>
            <a:pPr algn="just">
              <a:lnSpc>
                <a:spcPct val="110000"/>
              </a:lnSpc>
            </a:pPr>
            <a:endParaRPr lang="es-CO" dirty="0"/>
          </a:p>
        </p:txBody>
      </p:sp>
      <p:pic>
        <p:nvPicPr>
          <p:cNvPr id="5" name="6 Marcador de contenido" descr="ch5f8.jpg">
            <a:extLst>
              <a:ext uri="{FF2B5EF4-FFF2-40B4-BE49-F238E27FC236}">
                <a16:creationId xmlns:a16="http://schemas.microsoft.com/office/drawing/2014/main" id="{2B5F9532-B81E-8B4D-AF4A-152EE48E38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64556" y="1161153"/>
            <a:ext cx="4227443" cy="4535694"/>
          </a:xfrm>
          <a:prstGeom prst="rect">
            <a:avLst/>
          </a:prstGeom>
        </p:spPr>
      </p:pic>
      <p:pic>
        <p:nvPicPr>
          <p:cNvPr id="6" name="Picture 2">
            <a:extLst>
              <a:ext uri="{FF2B5EF4-FFF2-40B4-BE49-F238E27FC236}">
                <a16:creationId xmlns:a16="http://schemas.microsoft.com/office/drawing/2014/main" id="{F2A341DE-3063-3F4B-8C54-6B5FA853811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945" y="3429000"/>
            <a:ext cx="2880320" cy="2872780"/>
          </a:xfrm>
          <a:prstGeom prst="rect">
            <a:avLst/>
          </a:prstGeom>
          <a:noFill/>
          <a:ln w="9525">
            <a:noFill/>
            <a:miter lim="800000"/>
            <a:headEnd/>
            <a:tailEnd/>
          </a:ln>
        </p:spPr>
      </p:pic>
    </p:spTree>
    <p:extLst>
      <p:ext uri="{BB962C8B-B14F-4D97-AF65-F5344CB8AC3E}">
        <p14:creationId xmlns:p14="http://schemas.microsoft.com/office/powerpoint/2010/main" val="1181417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9 Marcador de contenido" descr="unit_1_3.jpg">
            <a:extLst>
              <a:ext uri="{FF2B5EF4-FFF2-40B4-BE49-F238E27FC236}">
                <a16:creationId xmlns:a16="http://schemas.microsoft.com/office/drawing/2014/main" id="{4F438EF9-0C35-D743-966C-1FE2F5545C3B}"/>
              </a:ext>
            </a:extLst>
          </p:cNvPr>
          <p:cNvPicPr>
            <a:picLocks noChangeAspect="1"/>
          </p:cNvPicPr>
          <p:nvPr/>
        </p:nvPicPr>
        <p:blipFill>
          <a:blip r:embed="rId2" cstate="print"/>
          <a:stretch>
            <a:fillRect/>
          </a:stretch>
        </p:blipFill>
        <p:spPr>
          <a:xfrm>
            <a:off x="7154144" y="148599"/>
            <a:ext cx="3447595" cy="3447595"/>
          </a:xfrm>
          <a:prstGeom prst="rect">
            <a:avLst/>
          </a:prstGeom>
        </p:spPr>
      </p:pic>
      <p:sp>
        <p:nvSpPr>
          <p:cNvPr id="3" name="1 Título">
            <a:extLst>
              <a:ext uri="{FF2B5EF4-FFF2-40B4-BE49-F238E27FC236}">
                <a16:creationId xmlns:a16="http://schemas.microsoft.com/office/drawing/2014/main" id="{1419D98A-3A5B-0143-BFC1-01B78CE56EB6}"/>
              </a:ext>
            </a:extLst>
          </p:cNvPr>
          <p:cNvSpPr>
            <a:spLocks noGrp="1"/>
          </p:cNvSpPr>
          <p:nvPr>
            <p:ph type="title"/>
          </p:nvPr>
        </p:nvSpPr>
        <p:spPr>
          <a:xfrm>
            <a:off x="599661" y="125920"/>
            <a:ext cx="10515600" cy="999441"/>
          </a:xfrm>
        </p:spPr>
        <p:txBody>
          <a:bodyPr>
            <a:normAutofit/>
          </a:bodyPr>
          <a:lstStyle/>
          <a:p>
            <a:r>
              <a:rPr lang="es-CO" dirty="0" err="1"/>
              <a:t>Helicasa</a:t>
            </a:r>
            <a:endParaRPr lang="es-CO" dirty="0"/>
          </a:p>
        </p:txBody>
      </p:sp>
      <p:sp>
        <p:nvSpPr>
          <p:cNvPr id="4" name="3 Rectángulo">
            <a:extLst>
              <a:ext uri="{FF2B5EF4-FFF2-40B4-BE49-F238E27FC236}">
                <a16:creationId xmlns:a16="http://schemas.microsoft.com/office/drawing/2014/main" id="{5151847F-18B2-BC49-A883-45207EF0BE0B}"/>
              </a:ext>
            </a:extLst>
          </p:cNvPr>
          <p:cNvSpPr/>
          <p:nvPr/>
        </p:nvSpPr>
        <p:spPr>
          <a:xfrm>
            <a:off x="1310270" y="1364564"/>
            <a:ext cx="3977348" cy="101566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s-CO" sz="2000" dirty="0">
                <a:solidFill>
                  <a:srgbClr val="152B48"/>
                </a:solidFill>
                <a:latin typeface="Montserrat" panose="02000505000000020004" pitchFamily="2" charset="0"/>
              </a:rPr>
              <a:t>Se deslizan rápidamente a través de la cadena de ADN, desenrollando así la hélice.</a:t>
            </a:r>
          </a:p>
        </p:txBody>
      </p:sp>
      <p:pic>
        <p:nvPicPr>
          <p:cNvPr id="5" name="5 Imagen" descr="1_2.png">
            <a:extLst>
              <a:ext uri="{FF2B5EF4-FFF2-40B4-BE49-F238E27FC236}">
                <a16:creationId xmlns:a16="http://schemas.microsoft.com/office/drawing/2014/main" id="{5C08DDB0-6163-9044-AB5E-9FF98F69D3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7618" y="3191529"/>
            <a:ext cx="6354835" cy="3540551"/>
          </a:xfrm>
          <a:prstGeom prst="rect">
            <a:avLst/>
          </a:prstGeom>
        </p:spPr>
      </p:pic>
    </p:spTree>
    <p:extLst>
      <p:ext uri="{BB962C8B-B14F-4D97-AF65-F5344CB8AC3E}">
        <p14:creationId xmlns:p14="http://schemas.microsoft.com/office/powerpoint/2010/main" val="3480585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AED3EED6-DB7D-CB4D-9C93-98B4A3132D83}"/>
              </a:ext>
            </a:extLst>
          </p:cNvPr>
          <p:cNvSpPr>
            <a:spLocks noGrp="1"/>
          </p:cNvSpPr>
          <p:nvPr>
            <p:ph type="title"/>
          </p:nvPr>
        </p:nvSpPr>
        <p:spPr>
          <a:xfrm>
            <a:off x="573157" y="126586"/>
            <a:ext cx="10515600" cy="1325563"/>
          </a:xfrm>
        </p:spPr>
        <p:txBody>
          <a:bodyPr>
            <a:normAutofit/>
          </a:bodyPr>
          <a:lstStyle/>
          <a:p>
            <a:r>
              <a:rPr lang="es-CO" dirty="0" err="1"/>
              <a:t>Primasa</a:t>
            </a:r>
            <a:endParaRPr lang="es-CO" dirty="0"/>
          </a:p>
        </p:txBody>
      </p:sp>
      <p:pic>
        <p:nvPicPr>
          <p:cNvPr id="4" name="4 Marcador de contenido" descr="unit_1_3_figure2.jpg">
            <a:extLst>
              <a:ext uri="{FF2B5EF4-FFF2-40B4-BE49-F238E27FC236}">
                <a16:creationId xmlns:a16="http://schemas.microsoft.com/office/drawing/2014/main" id="{71EBF50F-0838-AF4E-AF84-4B61A8529D3C}"/>
              </a:ext>
            </a:extLst>
          </p:cNvPr>
          <p:cNvPicPr>
            <a:picLocks noChangeAspect="1"/>
          </p:cNvPicPr>
          <p:nvPr/>
        </p:nvPicPr>
        <p:blipFill>
          <a:blip r:embed="rId2" cstate="print"/>
          <a:stretch>
            <a:fillRect/>
          </a:stretch>
        </p:blipFill>
        <p:spPr>
          <a:xfrm>
            <a:off x="5068789" y="633263"/>
            <a:ext cx="6794695" cy="3816773"/>
          </a:xfrm>
          <a:prstGeom prst="rect">
            <a:avLst/>
          </a:prstGeom>
        </p:spPr>
      </p:pic>
      <p:sp>
        <p:nvSpPr>
          <p:cNvPr id="5" name="3 Marcador de contenido">
            <a:extLst>
              <a:ext uri="{FF2B5EF4-FFF2-40B4-BE49-F238E27FC236}">
                <a16:creationId xmlns:a16="http://schemas.microsoft.com/office/drawing/2014/main" id="{0643D3B3-EC3F-B042-B26C-170DF9CBF29E}"/>
              </a:ext>
            </a:extLst>
          </p:cNvPr>
          <p:cNvSpPr txBox="1">
            <a:spLocks/>
          </p:cNvSpPr>
          <p:nvPr/>
        </p:nvSpPr>
        <p:spPr>
          <a:xfrm>
            <a:off x="5068788" y="4810939"/>
            <a:ext cx="6794695" cy="177470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sz="2200" dirty="0"/>
              <a:t>ARNpolimerasa, sintetiza pequeños fragmentos de RNA de unos 10 nucleótidos, conocidos como cebadores, complementarios a la hebra de ADN.</a:t>
            </a:r>
          </a:p>
          <a:p>
            <a:pPr algn="just">
              <a:lnSpc>
                <a:spcPct val="100000"/>
              </a:lnSpc>
            </a:pPr>
            <a:r>
              <a:rPr lang="es-CO" sz="2200" dirty="0"/>
              <a:t>No necesitar cebador para comenzar la síntesis.</a:t>
            </a:r>
          </a:p>
        </p:txBody>
      </p:sp>
    </p:spTree>
    <p:extLst>
      <p:ext uri="{BB962C8B-B14F-4D97-AF65-F5344CB8AC3E}">
        <p14:creationId xmlns:p14="http://schemas.microsoft.com/office/powerpoint/2010/main" val="1825761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ch5f9.jpg">
            <a:extLst>
              <a:ext uri="{FF2B5EF4-FFF2-40B4-BE49-F238E27FC236}">
                <a16:creationId xmlns:a16="http://schemas.microsoft.com/office/drawing/2014/main" id="{13F499A3-A558-1E44-AB94-441B0101BE11}"/>
              </a:ext>
            </a:extLst>
          </p:cNvPr>
          <p:cNvPicPr>
            <a:picLocks noChangeAspect="1"/>
          </p:cNvPicPr>
          <p:nvPr/>
        </p:nvPicPr>
        <p:blipFill>
          <a:blip r:embed="rId2" cstate="print"/>
          <a:stretch>
            <a:fillRect/>
          </a:stretch>
        </p:blipFill>
        <p:spPr>
          <a:xfrm>
            <a:off x="7522348" y="1050398"/>
            <a:ext cx="4582782" cy="5445224"/>
          </a:xfrm>
          <a:prstGeom prst="rect">
            <a:avLst/>
          </a:prstGeom>
        </p:spPr>
      </p:pic>
      <p:sp>
        <p:nvSpPr>
          <p:cNvPr id="3" name="1 Título">
            <a:extLst>
              <a:ext uri="{FF2B5EF4-FFF2-40B4-BE49-F238E27FC236}">
                <a16:creationId xmlns:a16="http://schemas.microsoft.com/office/drawing/2014/main" id="{4C25EEAA-D1F5-3049-AFAB-49BC0B22E7DE}"/>
              </a:ext>
            </a:extLst>
          </p:cNvPr>
          <p:cNvSpPr>
            <a:spLocks noGrp="1"/>
          </p:cNvSpPr>
          <p:nvPr>
            <p:ph type="title"/>
          </p:nvPr>
        </p:nvSpPr>
        <p:spPr>
          <a:xfrm>
            <a:off x="596348" y="269614"/>
            <a:ext cx="11410122" cy="1143000"/>
          </a:xfrm>
        </p:spPr>
        <p:txBody>
          <a:bodyPr>
            <a:noAutofit/>
          </a:bodyPr>
          <a:lstStyle/>
          <a:p>
            <a:r>
              <a:rPr lang="es-CO" dirty="0"/>
              <a:t>Proteínas de unión de ADN </a:t>
            </a:r>
            <a:br>
              <a:rPr lang="es-CO" dirty="0"/>
            </a:br>
            <a:r>
              <a:rPr lang="es-CO" dirty="0"/>
              <a:t>de una sola cadena</a:t>
            </a:r>
          </a:p>
        </p:txBody>
      </p:sp>
      <p:sp>
        <p:nvSpPr>
          <p:cNvPr id="4" name="3 Marcador de contenido">
            <a:extLst>
              <a:ext uri="{FF2B5EF4-FFF2-40B4-BE49-F238E27FC236}">
                <a16:creationId xmlns:a16="http://schemas.microsoft.com/office/drawing/2014/main" id="{06485EB7-8602-F047-BD36-0CDDBCB7D4A9}"/>
              </a:ext>
            </a:extLst>
          </p:cNvPr>
          <p:cNvSpPr txBox="1">
            <a:spLocks/>
          </p:cNvSpPr>
          <p:nvPr/>
        </p:nvSpPr>
        <p:spPr>
          <a:xfrm>
            <a:off x="797361" y="1576400"/>
            <a:ext cx="6941907" cy="3705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CO" dirty="0"/>
              <a:t>También llamadas proteínas desestabilizadoras de la hélice (SSB single Strand DNA-blinging proteins).</a:t>
            </a:r>
          </a:p>
          <a:p>
            <a:pPr>
              <a:lnSpc>
                <a:spcPct val="100000"/>
              </a:lnSpc>
            </a:pPr>
            <a:r>
              <a:rPr lang="es-CO" dirty="0"/>
              <a:t>Se unen a las cadenas abiertas, sin recubrir las bases de las cadenas </a:t>
            </a:r>
            <a:r>
              <a:rPr lang="es-CO" dirty="0">
                <a:cs typeface="Arial"/>
              </a:rPr>
              <a:t>→ </a:t>
            </a:r>
            <a:r>
              <a:rPr lang="es-CO" b="1" dirty="0">
                <a:solidFill>
                  <a:schemeClr val="tx1"/>
                </a:solidFill>
              </a:rPr>
              <a:t>estabilizando la conformación desenrollada.</a:t>
            </a:r>
          </a:p>
        </p:txBody>
      </p:sp>
    </p:spTree>
    <p:extLst>
      <p:ext uri="{BB962C8B-B14F-4D97-AF65-F5344CB8AC3E}">
        <p14:creationId xmlns:p14="http://schemas.microsoft.com/office/powerpoint/2010/main" val="110261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7C4913E-08BD-1A40-94FA-B063A6C8FD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03516" y="2524883"/>
            <a:ext cx="6888484" cy="4275857"/>
          </a:xfrm>
          <a:prstGeom prst="rect">
            <a:avLst/>
          </a:prstGeom>
        </p:spPr>
      </p:pic>
      <p:sp>
        <p:nvSpPr>
          <p:cNvPr id="2" name="Título 1">
            <a:extLst>
              <a:ext uri="{FF2B5EF4-FFF2-40B4-BE49-F238E27FC236}">
                <a16:creationId xmlns:a16="http://schemas.microsoft.com/office/drawing/2014/main" id="{8EA22087-D6F4-F14E-9BFB-1D87BF1A8C55}"/>
              </a:ext>
            </a:extLst>
          </p:cNvPr>
          <p:cNvSpPr>
            <a:spLocks noGrp="1"/>
          </p:cNvSpPr>
          <p:nvPr>
            <p:ph type="title"/>
          </p:nvPr>
        </p:nvSpPr>
        <p:spPr>
          <a:xfrm>
            <a:off x="573156" y="4250"/>
            <a:ext cx="10515600" cy="1325563"/>
          </a:xfrm>
        </p:spPr>
        <p:txBody>
          <a:bodyPr/>
          <a:lstStyle/>
          <a:p>
            <a:r>
              <a:rPr lang="es-CO" dirty="0"/>
              <a:t>Código genético</a:t>
            </a:r>
          </a:p>
        </p:txBody>
      </p:sp>
      <p:sp>
        <p:nvSpPr>
          <p:cNvPr id="3" name="Marcador de contenido 2">
            <a:extLst>
              <a:ext uri="{FF2B5EF4-FFF2-40B4-BE49-F238E27FC236}">
                <a16:creationId xmlns:a16="http://schemas.microsoft.com/office/drawing/2014/main" id="{ACB217C5-0DF3-9746-BB69-EA125E4C92ED}"/>
              </a:ext>
            </a:extLst>
          </p:cNvPr>
          <p:cNvSpPr>
            <a:spLocks noGrp="1"/>
          </p:cNvSpPr>
          <p:nvPr>
            <p:ph idx="1"/>
          </p:nvPr>
        </p:nvSpPr>
        <p:spPr>
          <a:xfrm>
            <a:off x="957470" y="1077854"/>
            <a:ext cx="10765148" cy="3616708"/>
          </a:xfrm>
        </p:spPr>
        <p:txBody>
          <a:bodyPr>
            <a:normAutofit/>
          </a:bodyPr>
          <a:lstStyle/>
          <a:p>
            <a:pPr algn="just">
              <a:lnSpc>
                <a:spcPct val="100000"/>
              </a:lnSpc>
            </a:pPr>
            <a:r>
              <a:rPr lang="es-CO" dirty="0"/>
              <a:t>El código genético son las instrucciones que le dicen a la célula cómo hacer una proteína específica.</a:t>
            </a:r>
          </a:p>
          <a:p>
            <a:pPr algn="just">
              <a:lnSpc>
                <a:spcPct val="100000"/>
              </a:lnSpc>
            </a:pPr>
            <a:r>
              <a:rPr lang="es-CO" dirty="0"/>
              <a:t>Las tres vías principales de transferencia de información dentro de la célula son la replicación, la transcripción y la traducción.</a:t>
            </a:r>
          </a:p>
        </p:txBody>
      </p:sp>
    </p:spTree>
    <p:extLst>
      <p:ext uri="{BB962C8B-B14F-4D97-AF65-F5344CB8AC3E}">
        <p14:creationId xmlns:p14="http://schemas.microsoft.com/office/powerpoint/2010/main" val="231286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AA770C19-10B9-C74C-BD00-5B7E6E289D79}"/>
              </a:ext>
            </a:extLst>
          </p:cNvPr>
          <p:cNvSpPr>
            <a:spLocks noGrp="1"/>
          </p:cNvSpPr>
          <p:nvPr>
            <p:ph type="title"/>
          </p:nvPr>
        </p:nvSpPr>
        <p:spPr>
          <a:xfrm>
            <a:off x="589722" y="269776"/>
            <a:ext cx="11012556" cy="1143000"/>
          </a:xfrm>
        </p:spPr>
        <p:txBody>
          <a:bodyPr>
            <a:noAutofit/>
          </a:bodyPr>
          <a:lstStyle/>
          <a:p>
            <a:r>
              <a:rPr lang="es-CO" sz="2800" dirty="0"/>
              <a:t>Proteínas de unión de ADN </a:t>
            </a:r>
            <a:br>
              <a:rPr lang="es-CO" sz="2800" dirty="0"/>
            </a:br>
            <a:r>
              <a:rPr lang="es-CO" sz="2800" dirty="0"/>
              <a:t>de una sola cadena</a:t>
            </a:r>
          </a:p>
        </p:txBody>
      </p:sp>
      <p:sp>
        <p:nvSpPr>
          <p:cNvPr id="4" name="3 Marcador de contenido">
            <a:extLst>
              <a:ext uri="{FF2B5EF4-FFF2-40B4-BE49-F238E27FC236}">
                <a16:creationId xmlns:a16="http://schemas.microsoft.com/office/drawing/2014/main" id="{EAADB835-E85B-784A-884D-F6EE873FE2E6}"/>
              </a:ext>
            </a:extLst>
          </p:cNvPr>
          <p:cNvSpPr txBox="1">
            <a:spLocks/>
          </p:cNvSpPr>
          <p:nvPr/>
        </p:nvSpPr>
        <p:spPr>
          <a:xfrm>
            <a:off x="5376190" y="5893284"/>
            <a:ext cx="6226088" cy="694940"/>
          </a:xfrm>
          <a:prstGeom prst="rect">
            <a:avLst/>
          </a:prstGeom>
          <a:ln>
            <a:no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00000"/>
              </a:lnSpc>
              <a:buNone/>
            </a:pPr>
            <a:r>
              <a:rPr lang="es-CO" sz="2200" dirty="0">
                <a:solidFill>
                  <a:srgbClr val="152B48"/>
                </a:solidFill>
                <a:latin typeface="Montserrat" panose="02000505000000020004" pitchFamily="2" charset="0"/>
              </a:rPr>
              <a:t>Mantienen la hebra estirada facilitando el proceso de polimerización.</a:t>
            </a:r>
          </a:p>
        </p:txBody>
      </p:sp>
      <p:pic>
        <p:nvPicPr>
          <p:cNvPr id="5" name="Picture 2">
            <a:extLst>
              <a:ext uri="{FF2B5EF4-FFF2-40B4-BE49-F238E27FC236}">
                <a16:creationId xmlns:a16="http://schemas.microsoft.com/office/drawing/2014/main" id="{C18012CA-6402-F248-9AED-1006B36E5F5A}"/>
              </a:ext>
            </a:extLst>
          </p:cNvPr>
          <p:cNvPicPr>
            <a:picLocks noChangeAspect="1" noChangeArrowheads="1"/>
          </p:cNvPicPr>
          <p:nvPr/>
        </p:nvPicPr>
        <p:blipFill>
          <a:blip r:embed="rId2" cstate="print"/>
          <a:srcRect/>
          <a:stretch>
            <a:fillRect/>
          </a:stretch>
        </p:blipFill>
        <p:spPr bwMode="auto">
          <a:xfrm>
            <a:off x="4669654" y="1081472"/>
            <a:ext cx="7211144" cy="4441888"/>
          </a:xfrm>
          <a:prstGeom prst="rect">
            <a:avLst/>
          </a:prstGeom>
          <a:noFill/>
          <a:ln w="9525">
            <a:noFill/>
            <a:miter lim="800000"/>
            <a:headEnd/>
            <a:tailEnd/>
          </a:ln>
        </p:spPr>
      </p:pic>
    </p:spTree>
    <p:extLst>
      <p:ext uri="{BB962C8B-B14F-4D97-AF65-F5344CB8AC3E}">
        <p14:creationId xmlns:p14="http://schemas.microsoft.com/office/powerpoint/2010/main" val="1782637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CDCBDFC-DC08-5C49-B62B-1A300E75A392}"/>
              </a:ext>
            </a:extLst>
          </p:cNvPr>
          <p:cNvPicPr>
            <a:picLocks noChangeAspect="1" noChangeArrowheads="1"/>
          </p:cNvPicPr>
          <p:nvPr/>
        </p:nvPicPr>
        <p:blipFill>
          <a:blip r:embed="rId2" cstate="print"/>
          <a:srcRect/>
          <a:stretch>
            <a:fillRect/>
          </a:stretch>
        </p:blipFill>
        <p:spPr bwMode="auto">
          <a:xfrm>
            <a:off x="7677729" y="0"/>
            <a:ext cx="4183783" cy="6813174"/>
          </a:xfrm>
          <a:prstGeom prst="rect">
            <a:avLst/>
          </a:prstGeom>
          <a:noFill/>
          <a:ln w="9525">
            <a:noFill/>
            <a:miter lim="800000"/>
            <a:headEnd/>
            <a:tailEnd/>
          </a:ln>
        </p:spPr>
      </p:pic>
      <p:sp>
        <p:nvSpPr>
          <p:cNvPr id="3" name="1 Título">
            <a:extLst>
              <a:ext uri="{FF2B5EF4-FFF2-40B4-BE49-F238E27FC236}">
                <a16:creationId xmlns:a16="http://schemas.microsoft.com/office/drawing/2014/main" id="{74A96D27-2227-3745-BEA2-918FBB87049D}"/>
              </a:ext>
            </a:extLst>
          </p:cNvPr>
          <p:cNvSpPr>
            <a:spLocks noGrp="1"/>
          </p:cNvSpPr>
          <p:nvPr>
            <p:ph type="title"/>
          </p:nvPr>
        </p:nvSpPr>
        <p:spPr>
          <a:xfrm>
            <a:off x="609599" y="162136"/>
            <a:ext cx="5738191" cy="1143000"/>
          </a:xfrm>
        </p:spPr>
        <p:txBody>
          <a:bodyPr>
            <a:noAutofit/>
          </a:bodyPr>
          <a:lstStyle/>
          <a:p>
            <a:r>
              <a:rPr lang="es-CO" dirty="0" err="1"/>
              <a:t>Topoisomerasas</a:t>
            </a:r>
            <a:endParaRPr lang="es-CO" dirty="0"/>
          </a:p>
        </p:txBody>
      </p:sp>
      <p:sp>
        <p:nvSpPr>
          <p:cNvPr id="4" name="3 Marcador de contenido">
            <a:extLst>
              <a:ext uri="{FF2B5EF4-FFF2-40B4-BE49-F238E27FC236}">
                <a16:creationId xmlns:a16="http://schemas.microsoft.com/office/drawing/2014/main" id="{0CED094D-9EBC-2148-8721-21938F5D1A09}"/>
              </a:ext>
            </a:extLst>
          </p:cNvPr>
          <p:cNvSpPr txBox="1">
            <a:spLocks/>
          </p:cNvSpPr>
          <p:nvPr/>
        </p:nvSpPr>
        <p:spPr>
          <a:xfrm>
            <a:off x="943936" y="1200840"/>
            <a:ext cx="6906071" cy="48965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sz="1800" dirty="0"/>
              <a:t>Cada 10 pb de hebra replicada corresponde a un vuelta de ADN que se replica alrededor del eje de la doble hélice, para que la horquilla avance tiene que girar todo el cromosoma.</a:t>
            </a:r>
          </a:p>
          <a:p>
            <a:pPr algn="just">
              <a:lnSpc>
                <a:spcPct val="100000"/>
              </a:lnSpc>
            </a:pPr>
            <a:r>
              <a:rPr lang="es-CO" sz="1800" dirty="0"/>
              <a:t>Evita que los cromosomas roten continuamente durante la síntesis de DNA.</a:t>
            </a:r>
          </a:p>
          <a:p>
            <a:pPr algn="just">
              <a:lnSpc>
                <a:spcPct val="100000"/>
              </a:lnSpc>
            </a:pPr>
            <a:r>
              <a:rPr lang="es-CO" sz="1800" dirty="0"/>
              <a:t>Permite que las dos cadenas giren libremente.</a:t>
            </a:r>
          </a:p>
          <a:p>
            <a:pPr algn="just">
              <a:lnSpc>
                <a:spcPct val="100000"/>
              </a:lnSpc>
            </a:pPr>
            <a:endParaRPr lang="es-CO" sz="1800" dirty="0"/>
          </a:p>
        </p:txBody>
      </p:sp>
    </p:spTree>
    <p:extLst>
      <p:ext uri="{BB962C8B-B14F-4D97-AF65-F5344CB8AC3E}">
        <p14:creationId xmlns:p14="http://schemas.microsoft.com/office/powerpoint/2010/main" val="2540192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 Marcador de contenido" descr="Diapositiva17.JPG">
            <a:extLst>
              <a:ext uri="{FF2B5EF4-FFF2-40B4-BE49-F238E27FC236}">
                <a16:creationId xmlns:a16="http://schemas.microsoft.com/office/drawing/2014/main" id="{A8902E5E-A935-8C4D-A443-1B800C4471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6331" y="2902226"/>
            <a:ext cx="5274365" cy="3955774"/>
          </a:xfrm>
          <a:prstGeom prst="rect">
            <a:avLst/>
          </a:prstGeom>
        </p:spPr>
      </p:pic>
      <p:sp>
        <p:nvSpPr>
          <p:cNvPr id="4" name="1 Título">
            <a:extLst>
              <a:ext uri="{FF2B5EF4-FFF2-40B4-BE49-F238E27FC236}">
                <a16:creationId xmlns:a16="http://schemas.microsoft.com/office/drawing/2014/main" id="{834B4727-42AF-0044-8B16-75700C43440D}"/>
              </a:ext>
            </a:extLst>
          </p:cNvPr>
          <p:cNvSpPr>
            <a:spLocks noGrp="1"/>
          </p:cNvSpPr>
          <p:nvPr>
            <p:ph type="title"/>
          </p:nvPr>
        </p:nvSpPr>
        <p:spPr>
          <a:xfrm>
            <a:off x="689115" y="57948"/>
            <a:ext cx="10515600" cy="1325563"/>
          </a:xfrm>
        </p:spPr>
        <p:txBody>
          <a:bodyPr/>
          <a:lstStyle/>
          <a:p>
            <a:r>
              <a:rPr lang="es-CO" dirty="0"/>
              <a:t>Topoisomerasa</a:t>
            </a:r>
          </a:p>
        </p:txBody>
      </p:sp>
      <p:sp>
        <p:nvSpPr>
          <p:cNvPr id="5" name="2 Marcador de contenido">
            <a:extLst>
              <a:ext uri="{FF2B5EF4-FFF2-40B4-BE49-F238E27FC236}">
                <a16:creationId xmlns:a16="http://schemas.microsoft.com/office/drawing/2014/main" id="{7E13394D-2095-B24B-ADB4-E9A305C587AF}"/>
              </a:ext>
            </a:extLst>
          </p:cNvPr>
          <p:cNvSpPr txBox="1">
            <a:spLocks/>
          </p:cNvSpPr>
          <p:nvPr/>
        </p:nvSpPr>
        <p:spPr>
          <a:xfrm>
            <a:off x="689115" y="1190358"/>
            <a:ext cx="10929730" cy="40622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solidFill>
                  <a:srgbClr val="142B48"/>
                </a:solidFill>
              </a:rPr>
              <a:t>Involucrada en la condensación mitótica de los cromosomas y separación de clemátides hijas.</a:t>
            </a:r>
          </a:p>
          <a:p>
            <a:pPr algn="just">
              <a:lnSpc>
                <a:spcPct val="100000"/>
              </a:lnSpc>
            </a:pPr>
            <a:r>
              <a:rPr lang="es-CO" dirty="0">
                <a:solidFill>
                  <a:srgbClr val="142B48"/>
                </a:solidFill>
              </a:rPr>
              <a:t>Se une covalentemente a un fosfato del ADN rompiendo el enlace fosfodiéster.</a:t>
            </a:r>
          </a:p>
          <a:p>
            <a:pPr algn="just">
              <a:lnSpc>
                <a:spcPct val="100000"/>
              </a:lnSpc>
            </a:pPr>
            <a:r>
              <a:rPr lang="es-CO" dirty="0">
                <a:solidFill>
                  <a:srgbClr val="142B48"/>
                </a:solidFill>
              </a:rPr>
              <a:t>Rompe solo una cadena que permite que las dos cadenas giren libremente, utilizando como lugar de giro el enlace fosfodiester de la cadena opuesta a la que se ha producido la ruptura.</a:t>
            </a:r>
          </a:p>
          <a:p>
            <a:pPr algn="just">
              <a:lnSpc>
                <a:spcPct val="100000"/>
              </a:lnSpc>
            </a:pPr>
            <a:endParaRPr lang="es-CO" dirty="0">
              <a:solidFill>
                <a:srgbClr val="142B48"/>
              </a:solidFill>
            </a:endParaRPr>
          </a:p>
          <a:p>
            <a:pPr algn="just">
              <a:lnSpc>
                <a:spcPct val="100000"/>
              </a:lnSpc>
            </a:pPr>
            <a:endParaRPr lang="es-CO" dirty="0">
              <a:solidFill>
                <a:srgbClr val="142B48"/>
              </a:solidFill>
            </a:endParaRPr>
          </a:p>
          <a:p>
            <a:pPr algn="just">
              <a:lnSpc>
                <a:spcPct val="100000"/>
              </a:lnSpc>
            </a:pPr>
            <a:endParaRPr lang="es-CO" dirty="0">
              <a:solidFill>
                <a:srgbClr val="142B48"/>
              </a:solidFill>
            </a:endParaRPr>
          </a:p>
          <a:p>
            <a:pPr algn="just">
              <a:lnSpc>
                <a:spcPct val="100000"/>
              </a:lnSpc>
            </a:pPr>
            <a:endParaRPr lang="es-CO" dirty="0">
              <a:solidFill>
                <a:srgbClr val="142B48"/>
              </a:solidFill>
            </a:endParaRPr>
          </a:p>
        </p:txBody>
      </p:sp>
    </p:spTree>
    <p:extLst>
      <p:ext uri="{BB962C8B-B14F-4D97-AF65-F5344CB8AC3E}">
        <p14:creationId xmlns:p14="http://schemas.microsoft.com/office/powerpoint/2010/main" val="1689460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Marcador de contenido" descr="ch5f11.jpg">
            <a:extLst>
              <a:ext uri="{FF2B5EF4-FFF2-40B4-BE49-F238E27FC236}">
                <a16:creationId xmlns:a16="http://schemas.microsoft.com/office/drawing/2014/main" id="{88A5AA9C-ABE6-AA4C-A194-47145D22E3A3}"/>
              </a:ext>
            </a:extLst>
          </p:cNvPr>
          <p:cNvPicPr>
            <a:picLocks noChangeAspect="1"/>
          </p:cNvPicPr>
          <p:nvPr/>
        </p:nvPicPr>
        <p:blipFill>
          <a:blip r:embed="rId2" cstate="print"/>
          <a:stretch>
            <a:fillRect/>
          </a:stretch>
        </p:blipFill>
        <p:spPr>
          <a:xfrm>
            <a:off x="7083715" y="953199"/>
            <a:ext cx="4971063" cy="5639622"/>
          </a:xfrm>
          <a:prstGeom prst="rect">
            <a:avLst/>
          </a:prstGeom>
        </p:spPr>
      </p:pic>
      <p:sp>
        <p:nvSpPr>
          <p:cNvPr id="3" name="1 Título">
            <a:extLst>
              <a:ext uri="{FF2B5EF4-FFF2-40B4-BE49-F238E27FC236}">
                <a16:creationId xmlns:a16="http://schemas.microsoft.com/office/drawing/2014/main" id="{6A05CAA5-B557-294A-B372-108179FDED72}"/>
              </a:ext>
            </a:extLst>
          </p:cNvPr>
          <p:cNvSpPr txBox="1">
            <a:spLocks/>
          </p:cNvSpPr>
          <p:nvPr/>
        </p:nvSpPr>
        <p:spPr>
          <a:xfrm>
            <a:off x="55163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Enzimas de replicación</a:t>
            </a:r>
          </a:p>
        </p:txBody>
      </p:sp>
      <p:sp>
        <p:nvSpPr>
          <p:cNvPr id="5" name="3 Marcador de contenido">
            <a:extLst>
              <a:ext uri="{FF2B5EF4-FFF2-40B4-BE49-F238E27FC236}">
                <a16:creationId xmlns:a16="http://schemas.microsoft.com/office/drawing/2014/main" id="{94E7251B-E8A7-C947-B475-B7B6988B28B9}"/>
              </a:ext>
            </a:extLst>
          </p:cNvPr>
          <p:cNvSpPr txBox="1">
            <a:spLocks/>
          </p:cNvSpPr>
          <p:nvPr/>
        </p:nvSpPr>
        <p:spPr>
          <a:xfrm>
            <a:off x="838199" y="1245324"/>
            <a:ext cx="6463749" cy="41593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O" sz="1800" dirty="0"/>
              <a:t>Se unen entre si formando un gran complejo enzimático que se desplaza por el ADN.</a:t>
            </a:r>
          </a:p>
          <a:p>
            <a:pPr algn="just"/>
            <a:r>
              <a:rPr lang="es-CO" sz="1800" dirty="0"/>
              <a:t>El complejo de replicación sólo se ha caracterizado completo en </a:t>
            </a:r>
            <a:r>
              <a:rPr lang="es-CO" sz="1800" i="1" dirty="0"/>
              <a:t>e. coli</a:t>
            </a:r>
            <a:r>
              <a:rPr lang="es-CO" sz="1800" dirty="0"/>
              <a:t>, el de eucariota es muy similar:</a:t>
            </a:r>
          </a:p>
          <a:p>
            <a:pPr lvl="1" algn="just">
              <a:buFont typeface="Wingdings" pitchFamily="2" charset="2"/>
              <a:buChar char="§"/>
            </a:pPr>
            <a:r>
              <a:rPr lang="es-CO" sz="1600" dirty="0"/>
              <a:t>En la horquilla hay dos moléculas de ADN polimerasa idénticas.</a:t>
            </a:r>
          </a:p>
          <a:p>
            <a:pPr lvl="1" algn="just">
              <a:buFont typeface="Wingdings" pitchFamily="2" charset="2"/>
              <a:buChar char="§"/>
            </a:pPr>
            <a:r>
              <a:rPr lang="es-CO" sz="1600" dirty="0"/>
              <a:t>La helicasa se une  con la primasa formando a una unidad llamada primosoma.</a:t>
            </a:r>
          </a:p>
          <a:p>
            <a:pPr lvl="1" algn="just">
              <a:buFont typeface="Wingdings" pitchFamily="2" charset="2"/>
              <a:buChar char="§"/>
            </a:pPr>
            <a:r>
              <a:rPr lang="es-CO" sz="1600" dirty="0"/>
              <a:t>El primosoma sintetiza los cebadores a medida que se va abriendo la hebra.</a:t>
            </a:r>
          </a:p>
        </p:txBody>
      </p:sp>
    </p:spTree>
    <p:extLst>
      <p:ext uri="{BB962C8B-B14F-4D97-AF65-F5344CB8AC3E}">
        <p14:creationId xmlns:p14="http://schemas.microsoft.com/office/powerpoint/2010/main" val="394988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a:extLst>
              <a:ext uri="{FF2B5EF4-FFF2-40B4-BE49-F238E27FC236}">
                <a16:creationId xmlns:a16="http://schemas.microsoft.com/office/drawing/2014/main" id="{0FB4215B-0EEC-E641-863F-999D5F1E4E46}"/>
              </a:ext>
            </a:extLst>
          </p:cNvPr>
          <p:cNvSpPr txBox="1"/>
          <p:nvPr/>
        </p:nvSpPr>
        <p:spPr>
          <a:xfrm>
            <a:off x="1916877" y="739898"/>
            <a:ext cx="8358246" cy="1015663"/>
          </a:xfrm>
          <a:prstGeom prst="rect">
            <a:avLst/>
          </a:prstGeom>
          <a:solidFill>
            <a:srgbClr val="142B48"/>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000" dirty="0">
                <a:solidFill>
                  <a:schemeClr val="bg1"/>
                </a:solidFill>
                <a:latin typeface="Montserrat" panose="02000505000000020004" pitchFamily="2" charset="0"/>
              </a:rPr>
              <a:t>Las enzimas implicadas en la replicación actúan de forma coordinada para la síntesis de la hebra temprana, y tardía simultáneamente en la horquilla.</a:t>
            </a:r>
          </a:p>
        </p:txBody>
      </p:sp>
      <p:pic>
        <p:nvPicPr>
          <p:cNvPr id="4" name="8 Marcador de contenido" descr="3BEP1.jpg">
            <a:extLst>
              <a:ext uri="{FF2B5EF4-FFF2-40B4-BE49-F238E27FC236}">
                <a16:creationId xmlns:a16="http://schemas.microsoft.com/office/drawing/2014/main" id="{D2B0C718-355B-614E-AA89-8E7B543C003C}"/>
              </a:ext>
            </a:extLst>
          </p:cNvPr>
          <p:cNvPicPr>
            <a:picLocks noChangeAspect="1"/>
          </p:cNvPicPr>
          <p:nvPr/>
        </p:nvPicPr>
        <p:blipFill>
          <a:blip r:embed="rId2" cstate="print"/>
          <a:stretch>
            <a:fillRect/>
          </a:stretch>
        </p:blipFill>
        <p:spPr>
          <a:xfrm>
            <a:off x="4522442" y="2385391"/>
            <a:ext cx="7669558" cy="4342888"/>
          </a:xfrm>
          <a:prstGeom prst="rect">
            <a:avLst/>
          </a:prstGeom>
        </p:spPr>
      </p:pic>
    </p:spTree>
    <p:extLst>
      <p:ext uri="{BB962C8B-B14F-4D97-AF65-F5344CB8AC3E}">
        <p14:creationId xmlns:p14="http://schemas.microsoft.com/office/powerpoint/2010/main" val="3667200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622272566"/>
              </p:ext>
            </p:extLst>
          </p:nvPr>
        </p:nvGraphicFramePr>
        <p:xfrm>
          <a:off x="4465982" y="564988"/>
          <a:ext cx="7620000" cy="5832478"/>
        </p:xfrm>
        <a:graphic>
          <a:graphicData uri="http://schemas.openxmlformats.org/drawingml/2006/table">
            <a:tbl>
              <a:tblPr firstRow="1">
                <a:tableStyleId>{6E25E649-3F16-4E02-A733-19D2CDBF48F0}</a:tableStyleId>
              </a:tblPr>
              <a:tblGrid>
                <a:gridCol w="1465252">
                  <a:extLst>
                    <a:ext uri="{9D8B030D-6E8A-4147-A177-3AD203B41FA5}">
                      <a16:colId xmlns:a16="http://schemas.microsoft.com/office/drawing/2014/main" val="20000"/>
                    </a:ext>
                  </a:extLst>
                </a:gridCol>
                <a:gridCol w="3611246">
                  <a:extLst>
                    <a:ext uri="{9D8B030D-6E8A-4147-A177-3AD203B41FA5}">
                      <a16:colId xmlns:a16="http://schemas.microsoft.com/office/drawing/2014/main" val="20001"/>
                    </a:ext>
                  </a:extLst>
                </a:gridCol>
                <a:gridCol w="2543502">
                  <a:extLst>
                    <a:ext uri="{9D8B030D-6E8A-4147-A177-3AD203B41FA5}">
                      <a16:colId xmlns:a16="http://schemas.microsoft.com/office/drawing/2014/main" val="20002"/>
                    </a:ext>
                  </a:extLst>
                </a:gridCol>
              </a:tblGrid>
              <a:tr h="352238">
                <a:tc>
                  <a:txBody>
                    <a:bodyPr/>
                    <a:lstStyle/>
                    <a:p>
                      <a:pPr algn="ctr"/>
                      <a:r>
                        <a:rPr lang="es-MX" sz="1600" dirty="0">
                          <a:latin typeface="Montserrat" pitchFamily="2" charset="77"/>
                        </a:rPr>
                        <a:t>Enzima</a:t>
                      </a:r>
                    </a:p>
                  </a:txBody>
                  <a:tcPr>
                    <a:solidFill>
                      <a:srgbClr val="142B48"/>
                    </a:solidFill>
                  </a:tcPr>
                </a:tc>
                <a:tc>
                  <a:txBody>
                    <a:bodyPr/>
                    <a:lstStyle/>
                    <a:p>
                      <a:pPr algn="ctr"/>
                      <a:r>
                        <a:rPr lang="es-MX" sz="1600" dirty="0">
                          <a:latin typeface="Montserrat" pitchFamily="2" charset="77"/>
                        </a:rPr>
                        <a:t>Acción</a:t>
                      </a:r>
                    </a:p>
                  </a:txBody>
                  <a:tcPr>
                    <a:solidFill>
                      <a:srgbClr val="142B48"/>
                    </a:solidFill>
                  </a:tcPr>
                </a:tc>
                <a:tc>
                  <a:txBody>
                    <a:bodyPr/>
                    <a:lstStyle/>
                    <a:p>
                      <a:pPr algn="ctr"/>
                      <a:r>
                        <a:rPr lang="es-MX" sz="1600" dirty="0">
                          <a:latin typeface="Montserrat" pitchFamily="2" charset="77"/>
                        </a:rPr>
                        <a:t>Función en la célula</a:t>
                      </a:r>
                    </a:p>
                  </a:txBody>
                  <a:tcPr>
                    <a:solidFill>
                      <a:srgbClr val="142B48"/>
                    </a:solidFill>
                  </a:tcPr>
                </a:tc>
                <a:extLst>
                  <a:ext uri="{0D108BD9-81ED-4DB2-BD59-A6C34878D82A}">
                    <a16:rowId xmlns:a16="http://schemas.microsoft.com/office/drawing/2014/main" val="10000"/>
                  </a:ext>
                </a:extLst>
              </a:tr>
              <a:tr h="999780">
                <a:tc>
                  <a:txBody>
                    <a:bodyPr/>
                    <a:lstStyle/>
                    <a:p>
                      <a:pPr algn="ctr"/>
                      <a:r>
                        <a:rPr lang="es-MX" sz="1600" dirty="0">
                          <a:solidFill>
                            <a:srgbClr val="152B48"/>
                          </a:solidFill>
                          <a:latin typeface="Montserrat" pitchFamily="2" charset="77"/>
                        </a:rPr>
                        <a:t>ADN polimerasa I</a:t>
                      </a:r>
                    </a:p>
                  </a:txBody>
                  <a:tcPr/>
                </a:tc>
                <a:tc>
                  <a:txBody>
                    <a:bodyPr/>
                    <a:lstStyle/>
                    <a:p>
                      <a:pPr algn="l"/>
                      <a:r>
                        <a:rPr lang="es-MX" sz="1600" dirty="0">
                          <a:solidFill>
                            <a:srgbClr val="152B48"/>
                          </a:solidFill>
                          <a:latin typeface="Montserrat" pitchFamily="2" charset="77"/>
                        </a:rPr>
                        <a:t>Añade nucleótidos</a:t>
                      </a:r>
                      <a:r>
                        <a:rPr lang="es-MX" sz="1600" baseline="0" dirty="0">
                          <a:solidFill>
                            <a:srgbClr val="152B48"/>
                          </a:solidFill>
                          <a:latin typeface="Montserrat" pitchFamily="2" charset="77"/>
                        </a:rPr>
                        <a:t> a la molécula de ADN en formación. </a:t>
                      </a:r>
                    </a:p>
                    <a:p>
                      <a:pPr algn="l"/>
                      <a:r>
                        <a:rPr lang="es-MX" sz="1600" baseline="0" dirty="0">
                          <a:solidFill>
                            <a:srgbClr val="152B48"/>
                          </a:solidFill>
                          <a:latin typeface="Montserrat" pitchFamily="2" charset="77"/>
                        </a:rPr>
                        <a:t>Remueve cebadores de ARN.</a:t>
                      </a:r>
                      <a:endParaRPr lang="es-MX" sz="1600" dirty="0">
                        <a:solidFill>
                          <a:srgbClr val="152B48"/>
                        </a:solidFill>
                        <a:latin typeface="Montserrat" pitchFamily="2" charset="77"/>
                      </a:endParaRPr>
                    </a:p>
                  </a:txBody>
                  <a:tcPr/>
                </a:tc>
                <a:tc>
                  <a:txBody>
                    <a:bodyPr/>
                    <a:lstStyle/>
                    <a:p>
                      <a:pPr algn="l"/>
                      <a:r>
                        <a:rPr lang="es-MX" sz="1600" dirty="0">
                          <a:solidFill>
                            <a:srgbClr val="152B48"/>
                          </a:solidFill>
                          <a:latin typeface="Montserrat" pitchFamily="2" charset="77"/>
                        </a:rPr>
                        <a:t>Llena huecos en el ADN,</a:t>
                      </a:r>
                      <a:r>
                        <a:rPr lang="es-MX" sz="1600" baseline="0" dirty="0">
                          <a:solidFill>
                            <a:srgbClr val="152B48"/>
                          </a:solidFill>
                          <a:latin typeface="Montserrat" pitchFamily="2" charset="77"/>
                        </a:rPr>
                        <a:t> para reparación. </a:t>
                      </a:r>
                    </a:p>
                    <a:p>
                      <a:pPr algn="l"/>
                      <a:r>
                        <a:rPr lang="es-MX" sz="1600" baseline="0" dirty="0">
                          <a:solidFill>
                            <a:srgbClr val="152B48"/>
                          </a:solidFill>
                          <a:latin typeface="Montserrat" pitchFamily="2" charset="77"/>
                        </a:rPr>
                        <a:t>Remueve los cebadores de ARN.</a:t>
                      </a:r>
                      <a:endParaRPr lang="es-MX" sz="1600" dirty="0">
                        <a:solidFill>
                          <a:srgbClr val="152B48"/>
                        </a:solidFill>
                        <a:latin typeface="Montserrat" pitchFamily="2" charset="77"/>
                      </a:endParaRPr>
                    </a:p>
                  </a:txBody>
                  <a:tcPr/>
                </a:tc>
                <a:extLst>
                  <a:ext uri="{0D108BD9-81ED-4DB2-BD59-A6C34878D82A}">
                    <a16:rowId xmlns:a16="http://schemas.microsoft.com/office/drawing/2014/main" val="10001"/>
                  </a:ext>
                </a:extLst>
              </a:tr>
              <a:tr h="877760">
                <a:tc>
                  <a:txBody>
                    <a:bodyPr/>
                    <a:lstStyle/>
                    <a:p>
                      <a:pPr algn="ctr"/>
                      <a:r>
                        <a:rPr lang="es-MX" sz="1600" dirty="0">
                          <a:solidFill>
                            <a:srgbClr val="152B48"/>
                          </a:solidFill>
                          <a:latin typeface="Montserrat" pitchFamily="2" charset="77"/>
                        </a:rPr>
                        <a:t>ADN</a:t>
                      </a:r>
                      <a:r>
                        <a:rPr lang="es-MX" sz="1600" baseline="0" dirty="0">
                          <a:solidFill>
                            <a:srgbClr val="152B48"/>
                          </a:solidFill>
                          <a:latin typeface="Montserrat" pitchFamily="2" charset="77"/>
                        </a:rPr>
                        <a:t> polimerasa III</a:t>
                      </a:r>
                      <a:endParaRPr lang="es-MX" sz="1600" dirty="0">
                        <a:solidFill>
                          <a:srgbClr val="152B48"/>
                        </a:solidFill>
                        <a:latin typeface="Montserrat" pitchFamily="2" charset="77"/>
                      </a:endParaRPr>
                    </a:p>
                  </a:txBody>
                  <a:tcPr/>
                </a:tc>
                <a:tc>
                  <a:txBody>
                    <a:bodyPr/>
                    <a:lstStyle/>
                    <a:p>
                      <a:pPr algn="l"/>
                      <a:r>
                        <a:rPr lang="es-MX" sz="1600" dirty="0">
                          <a:solidFill>
                            <a:srgbClr val="152B48"/>
                          </a:solidFill>
                          <a:latin typeface="Montserrat" pitchFamily="2" charset="77"/>
                        </a:rPr>
                        <a:t>Añade nucleótidos</a:t>
                      </a:r>
                      <a:r>
                        <a:rPr lang="es-MX" sz="1600" baseline="0" dirty="0">
                          <a:solidFill>
                            <a:srgbClr val="152B48"/>
                          </a:solidFill>
                          <a:latin typeface="Montserrat" pitchFamily="2" charset="77"/>
                        </a:rPr>
                        <a:t> a la molécula de ADN en formación.</a:t>
                      </a:r>
                    </a:p>
                    <a:p>
                      <a:pPr algn="l"/>
                      <a:r>
                        <a:rPr lang="es-MX" sz="1600" baseline="0" dirty="0">
                          <a:solidFill>
                            <a:srgbClr val="152B48"/>
                          </a:solidFill>
                          <a:latin typeface="Montserrat" pitchFamily="2" charset="77"/>
                        </a:rPr>
                        <a:t>Revisa y corrige la secuencia.</a:t>
                      </a:r>
                      <a:endParaRPr lang="es-MX" sz="1600" dirty="0">
                        <a:solidFill>
                          <a:srgbClr val="152B48"/>
                        </a:solidFill>
                        <a:latin typeface="Montserrat" pitchFamily="2" charset="77"/>
                      </a:endParaRPr>
                    </a:p>
                  </a:txBody>
                  <a:tcPr/>
                </a:tc>
                <a:tc>
                  <a:txBody>
                    <a:bodyPr/>
                    <a:lstStyle/>
                    <a:p>
                      <a:pPr algn="l"/>
                      <a:r>
                        <a:rPr lang="es-MX" sz="1600" dirty="0">
                          <a:solidFill>
                            <a:srgbClr val="152B48"/>
                          </a:solidFill>
                          <a:latin typeface="Montserrat" pitchFamily="2" charset="77"/>
                        </a:rPr>
                        <a:t>Replica ADN.</a:t>
                      </a:r>
                    </a:p>
                  </a:txBody>
                  <a:tcPr/>
                </a:tc>
                <a:extLst>
                  <a:ext uri="{0D108BD9-81ED-4DB2-BD59-A6C34878D82A}">
                    <a16:rowId xmlns:a16="http://schemas.microsoft.com/office/drawing/2014/main" val="10002"/>
                  </a:ext>
                </a:extLst>
              </a:tr>
              <a:tr h="681345">
                <a:tc>
                  <a:txBody>
                    <a:bodyPr/>
                    <a:lstStyle/>
                    <a:p>
                      <a:pPr algn="ctr"/>
                      <a:r>
                        <a:rPr lang="es-MX" sz="1300" baseline="0" dirty="0" err="1">
                          <a:solidFill>
                            <a:srgbClr val="152B48"/>
                          </a:solidFill>
                          <a:latin typeface="Montserrat" pitchFamily="2" charset="77"/>
                        </a:rPr>
                        <a:t>Topoisomerasa</a:t>
                      </a:r>
                      <a:r>
                        <a:rPr lang="es-MX" sz="1300" baseline="0" dirty="0">
                          <a:solidFill>
                            <a:srgbClr val="152B48"/>
                          </a:solidFill>
                          <a:latin typeface="Montserrat" pitchFamily="2" charset="77"/>
                        </a:rPr>
                        <a:t> II</a:t>
                      </a:r>
                      <a:endParaRPr lang="es-MX" sz="1300" dirty="0">
                        <a:solidFill>
                          <a:srgbClr val="152B48"/>
                        </a:solidFill>
                        <a:latin typeface="Montserrat" pitchFamily="2" charset="77"/>
                      </a:endParaRPr>
                    </a:p>
                  </a:txBody>
                  <a:tcPr/>
                </a:tc>
                <a:tc>
                  <a:txBody>
                    <a:bodyPr/>
                    <a:lstStyle/>
                    <a:p>
                      <a:pPr algn="l"/>
                      <a:r>
                        <a:rPr lang="es-MX" sz="1600" dirty="0">
                          <a:solidFill>
                            <a:srgbClr val="152B48"/>
                          </a:solidFill>
                          <a:latin typeface="Montserrat" pitchFamily="2" charset="77"/>
                        </a:rPr>
                        <a:t>Promueve el superenrollamiento.</a:t>
                      </a:r>
                    </a:p>
                  </a:txBody>
                  <a:tcPr/>
                </a:tc>
                <a:tc>
                  <a:txBody>
                    <a:bodyPr/>
                    <a:lstStyle/>
                    <a:p>
                      <a:pPr algn="l"/>
                      <a:r>
                        <a:rPr lang="es-MX" sz="1600" dirty="0">
                          <a:solidFill>
                            <a:srgbClr val="152B48"/>
                          </a:solidFill>
                          <a:latin typeface="Montserrat" pitchFamily="2" charset="77"/>
                        </a:rPr>
                        <a:t>Mantiene la compactación del ADN.</a:t>
                      </a:r>
                    </a:p>
                  </a:txBody>
                  <a:tcPr/>
                </a:tc>
                <a:extLst>
                  <a:ext uri="{0D108BD9-81ED-4DB2-BD59-A6C34878D82A}">
                    <a16:rowId xmlns:a16="http://schemas.microsoft.com/office/drawing/2014/main" val="10003"/>
                  </a:ext>
                </a:extLst>
              </a:tr>
              <a:tr h="542738">
                <a:tc>
                  <a:txBody>
                    <a:bodyPr/>
                    <a:lstStyle/>
                    <a:p>
                      <a:pPr algn="ctr"/>
                      <a:r>
                        <a:rPr lang="es-MX" sz="1600" dirty="0">
                          <a:solidFill>
                            <a:srgbClr val="152B48"/>
                          </a:solidFill>
                          <a:latin typeface="Montserrat" pitchFamily="2" charset="77"/>
                        </a:rPr>
                        <a:t>ADN helicasa</a:t>
                      </a:r>
                    </a:p>
                  </a:txBody>
                  <a:tcPr/>
                </a:tc>
                <a:tc>
                  <a:txBody>
                    <a:bodyPr/>
                    <a:lstStyle/>
                    <a:p>
                      <a:pPr algn="l"/>
                      <a:r>
                        <a:rPr lang="es-MX" sz="1600" dirty="0">
                          <a:solidFill>
                            <a:srgbClr val="152B48"/>
                          </a:solidFill>
                          <a:latin typeface="Montserrat" pitchFamily="2" charset="77"/>
                        </a:rPr>
                        <a:t>Se une</a:t>
                      </a:r>
                      <a:r>
                        <a:rPr lang="es-MX" sz="1600" baseline="0" dirty="0">
                          <a:solidFill>
                            <a:srgbClr val="152B48"/>
                          </a:solidFill>
                          <a:latin typeface="Montserrat" pitchFamily="2" charset="77"/>
                        </a:rPr>
                        <a:t> al ADN cerca de la horquilla de replicación.</a:t>
                      </a:r>
                      <a:endParaRPr lang="es-MX" sz="1600" dirty="0">
                        <a:solidFill>
                          <a:srgbClr val="152B48"/>
                        </a:solidFill>
                        <a:latin typeface="Montserrat" pitchFamily="2" charset="77"/>
                      </a:endParaRPr>
                    </a:p>
                  </a:txBody>
                  <a:tcPr/>
                </a:tc>
                <a:tc>
                  <a:txBody>
                    <a:bodyPr/>
                    <a:lstStyle/>
                    <a:p>
                      <a:pPr algn="l"/>
                      <a:r>
                        <a:rPr lang="es-MX" sz="1600" dirty="0">
                          <a:solidFill>
                            <a:srgbClr val="152B48"/>
                          </a:solidFill>
                          <a:latin typeface="Montserrat" pitchFamily="2" charset="77"/>
                        </a:rPr>
                        <a:t>Promueve la separación de las hebras de ADN.</a:t>
                      </a:r>
                    </a:p>
                  </a:txBody>
                  <a:tcPr/>
                </a:tc>
                <a:extLst>
                  <a:ext uri="{0D108BD9-81ED-4DB2-BD59-A6C34878D82A}">
                    <a16:rowId xmlns:a16="http://schemas.microsoft.com/office/drawing/2014/main" val="10004"/>
                  </a:ext>
                </a:extLst>
              </a:tr>
              <a:tr h="771259">
                <a:tc>
                  <a:txBody>
                    <a:bodyPr/>
                    <a:lstStyle/>
                    <a:p>
                      <a:pPr algn="ctr"/>
                      <a:r>
                        <a:rPr lang="es-MX" sz="1300" dirty="0">
                          <a:solidFill>
                            <a:srgbClr val="152B48"/>
                          </a:solidFill>
                          <a:latin typeface="Montserrat" pitchFamily="2" charset="77"/>
                        </a:rPr>
                        <a:t>Topoisomerasa</a:t>
                      </a:r>
                      <a:r>
                        <a:rPr lang="es-MX" sz="1300" baseline="0" dirty="0">
                          <a:solidFill>
                            <a:srgbClr val="152B48"/>
                          </a:solidFill>
                          <a:latin typeface="Montserrat" pitchFamily="2" charset="77"/>
                        </a:rPr>
                        <a:t> I</a:t>
                      </a:r>
                      <a:endParaRPr lang="es-MX" sz="1300" dirty="0">
                        <a:solidFill>
                          <a:srgbClr val="152B48"/>
                        </a:solidFill>
                        <a:latin typeface="Montserrat" pitchFamily="2" charset="77"/>
                      </a:endParaRPr>
                    </a:p>
                  </a:txBody>
                  <a:tcPr/>
                </a:tc>
                <a:tc>
                  <a:txBody>
                    <a:bodyPr/>
                    <a:lstStyle/>
                    <a:p>
                      <a:pPr algn="l"/>
                      <a:r>
                        <a:rPr lang="es-MX" sz="1600" dirty="0">
                          <a:solidFill>
                            <a:srgbClr val="152B48"/>
                          </a:solidFill>
                          <a:latin typeface="Montserrat" pitchFamily="2" charset="77"/>
                        </a:rPr>
                        <a:t>Relaja</a:t>
                      </a:r>
                      <a:r>
                        <a:rPr lang="es-MX" sz="1600" baseline="0" dirty="0">
                          <a:solidFill>
                            <a:srgbClr val="152B48"/>
                          </a:solidFill>
                          <a:latin typeface="Montserrat" pitchFamily="2" charset="77"/>
                        </a:rPr>
                        <a:t> el ADN superenrollado.</a:t>
                      </a:r>
                      <a:endParaRPr lang="es-MX" sz="1600" dirty="0">
                        <a:solidFill>
                          <a:srgbClr val="152B48"/>
                        </a:solidFill>
                        <a:latin typeface="Montserrat" pitchFamily="2" charset="77"/>
                      </a:endParaRPr>
                    </a:p>
                  </a:txBody>
                  <a:tcPr/>
                </a:tc>
                <a:tc>
                  <a:txBody>
                    <a:bodyPr/>
                    <a:lstStyle/>
                    <a:p>
                      <a:pPr algn="l"/>
                      <a:r>
                        <a:rPr lang="es-MX" sz="1600" dirty="0">
                          <a:solidFill>
                            <a:srgbClr val="152B48"/>
                          </a:solidFill>
                          <a:latin typeface="Montserrat" pitchFamily="2" charset="77"/>
                        </a:rPr>
                        <a:t>Mantiene el nivel adecuado de enrollamiento.</a:t>
                      </a:r>
                    </a:p>
                  </a:txBody>
                  <a:tcPr/>
                </a:tc>
                <a:extLst>
                  <a:ext uri="{0D108BD9-81ED-4DB2-BD59-A6C34878D82A}">
                    <a16:rowId xmlns:a16="http://schemas.microsoft.com/office/drawing/2014/main" val="10005"/>
                  </a:ext>
                </a:extLst>
              </a:tr>
              <a:tr h="999780">
                <a:tc>
                  <a:txBody>
                    <a:bodyPr/>
                    <a:lstStyle/>
                    <a:p>
                      <a:pPr algn="ctr"/>
                      <a:r>
                        <a:rPr lang="es-MX" sz="1600" dirty="0">
                          <a:solidFill>
                            <a:srgbClr val="152B48"/>
                          </a:solidFill>
                          <a:latin typeface="Montserrat" pitchFamily="2" charset="77"/>
                        </a:rPr>
                        <a:t>Primasa</a:t>
                      </a:r>
                    </a:p>
                  </a:txBody>
                  <a:tcPr/>
                </a:tc>
                <a:tc>
                  <a:txBody>
                    <a:bodyPr/>
                    <a:lstStyle/>
                    <a:p>
                      <a:pPr algn="l"/>
                      <a:r>
                        <a:rPr lang="es-MX" sz="1600" dirty="0">
                          <a:solidFill>
                            <a:srgbClr val="152B48"/>
                          </a:solidFill>
                          <a:latin typeface="Montserrat" pitchFamily="2" charset="77"/>
                        </a:rPr>
                        <a:t>Hace cadenas pequeñas de ARN usando ADN como molde.</a:t>
                      </a:r>
                    </a:p>
                  </a:txBody>
                  <a:tcPr/>
                </a:tc>
                <a:tc>
                  <a:txBody>
                    <a:bodyPr/>
                    <a:lstStyle/>
                    <a:p>
                      <a:pPr algn="l"/>
                      <a:r>
                        <a:rPr lang="es-MX" sz="1600" dirty="0">
                          <a:solidFill>
                            <a:srgbClr val="152B48"/>
                          </a:solidFill>
                          <a:latin typeface="Montserrat" pitchFamily="2" charset="77"/>
                        </a:rPr>
                        <a:t>Necesaria para que la ADN </a:t>
                      </a:r>
                      <a:r>
                        <a:rPr lang="es-MX" sz="1600" baseline="0" dirty="0">
                          <a:solidFill>
                            <a:srgbClr val="152B48"/>
                          </a:solidFill>
                          <a:latin typeface="Montserrat" pitchFamily="2" charset="77"/>
                        </a:rPr>
                        <a:t>polimerasa replique la hebra “retrasada”.</a:t>
                      </a:r>
                      <a:endParaRPr lang="es-MX" sz="1600" dirty="0">
                        <a:solidFill>
                          <a:srgbClr val="152B48"/>
                        </a:solidFill>
                        <a:latin typeface="Montserrat" pitchFamily="2" charset="77"/>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5049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Título">
            <a:extLst>
              <a:ext uri="{FF2B5EF4-FFF2-40B4-BE49-F238E27FC236}">
                <a16:creationId xmlns:a16="http://schemas.microsoft.com/office/drawing/2014/main" id="{21FBFB68-15A9-E84B-B4FA-9F0DD2233CFB}"/>
              </a:ext>
            </a:extLst>
          </p:cNvPr>
          <p:cNvSpPr>
            <a:spLocks noGrp="1"/>
          </p:cNvSpPr>
          <p:nvPr>
            <p:ph type="title"/>
          </p:nvPr>
        </p:nvSpPr>
        <p:spPr>
          <a:xfrm>
            <a:off x="834887" y="252406"/>
            <a:ext cx="10972800" cy="1143000"/>
          </a:xfrm>
        </p:spPr>
        <p:txBody>
          <a:bodyPr/>
          <a:lstStyle/>
          <a:p>
            <a:r>
              <a:rPr lang="en-US" dirty="0" err="1"/>
              <a:t>Replicación</a:t>
            </a:r>
            <a:r>
              <a:rPr lang="en-US" dirty="0"/>
              <a:t> </a:t>
            </a:r>
          </a:p>
        </p:txBody>
      </p:sp>
      <p:sp>
        <p:nvSpPr>
          <p:cNvPr id="4" name="5 Marcador de contenido">
            <a:extLst>
              <a:ext uri="{FF2B5EF4-FFF2-40B4-BE49-F238E27FC236}">
                <a16:creationId xmlns:a16="http://schemas.microsoft.com/office/drawing/2014/main" id="{BEBE5F56-1E50-1640-8E04-A09B4BB44E68}"/>
              </a:ext>
            </a:extLst>
          </p:cNvPr>
          <p:cNvSpPr txBox="1">
            <a:spLocks/>
          </p:cNvSpPr>
          <p:nvPr/>
        </p:nvSpPr>
        <p:spPr>
          <a:xfrm>
            <a:off x="1355391" y="1498936"/>
            <a:ext cx="9975218" cy="3405198"/>
          </a:xfrm>
          <a:prstGeom prst="rect">
            <a:avLst/>
          </a:prstGeom>
          <a:noFill/>
          <a:ln>
            <a:noFill/>
          </a:ln>
        </p:spPr>
        <p:style>
          <a:lnRef idx="0">
            <a:scrgbClr r="0" g="0" b="0"/>
          </a:lnRef>
          <a:fillRef idx="1002">
            <a:schemeClr val="dk2"/>
          </a:fillRef>
          <a:effectRef idx="0">
            <a:scrgbClr r="0" g="0" b="0"/>
          </a:effectRef>
          <a:fontRef idx="major"/>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lgn="just">
              <a:lnSpc>
                <a:spcPct val="100000"/>
              </a:lnSpc>
              <a:buNone/>
            </a:pPr>
            <a:r>
              <a:rPr lang="es-CO" sz="2400" dirty="0">
                <a:latin typeface="Montserrat" panose="02000505000000020004" pitchFamily="2" charset="0"/>
                <a:ea typeface="+mn-ea"/>
                <a:cs typeface="+mn-cs"/>
              </a:rPr>
              <a:t>Se realiza en tres etapas:</a:t>
            </a:r>
          </a:p>
          <a:p>
            <a:pPr marL="685800" lvl="2" algn="just">
              <a:lnSpc>
                <a:spcPct val="100000"/>
              </a:lnSpc>
              <a:spcBef>
                <a:spcPts val="1000"/>
              </a:spcBef>
            </a:pPr>
            <a:r>
              <a:rPr lang="es-CO" sz="2200" dirty="0">
                <a:latin typeface="Montserrat" panose="02000505000000020004" pitchFamily="2" charset="0"/>
                <a:ea typeface="+mn-ea"/>
                <a:cs typeface="+mn-cs"/>
              </a:rPr>
              <a:t>Iniciación: formación de la horquilla de replicación. </a:t>
            </a:r>
          </a:p>
          <a:p>
            <a:pPr marL="685800" lvl="2" algn="just">
              <a:lnSpc>
                <a:spcPct val="100000"/>
              </a:lnSpc>
              <a:spcBef>
                <a:spcPts val="1000"/>
              </a:spcBef>
            </a:pPr>
            <a:r>
              <a:rPr lang="es-CO" sz="2200" dirty="0">
                <a:latin typeface="Montserrat" panose="02000505000000020004" pitchFamily="2" charset="0"/>
                <a:ea typeface="+mn-ea"/>
                <a:cs typeface="+mn-cs"/>
              </a:rPr>
              <a:t>Elongación: </a:t>
            </a:r>
            <a:r>
              <a:rPr lang="es-ES" sz="2200" dirty="0">
                <a:latin typeface="Montserrat" panose="02000505000000020004" pitchFamily="2" charset="0"/>
                <a:ea typeface="+mn-ea"/>
                <a:cs typeface="+mn-cs"/>
              </a:rPr>
              <a:t>la síntesis de la hebra conductora y la síntesis de la hebra rezagada. </a:t>
            </a:r>
            <a:endParaRPr lang="es-CO" sz="2200" dirty="0">
              <a:latin typeface="Montserrat" panose="02000505000000020004" pitchFamily="2" charset="0"/>
              <a:ea typeface="+mn-ea"/>
              <a:cs typeface="+mn-cs"/>
            </a:endParaRPr>
          </a:p>
          <a:p>
            <a:pPr marL="685800" lvl="2" algn="just">
              <a:lnSpc>
                <a:spcPct val="100000"/>
              </a:lnSpc>
              <a:spcBef>
                <a:spcPts val="1000"/>
              </a:spcBef>
            </a:pPr>
            <a:r>
              <a:rPr lang="es-CO" sz="2200" dirty="0">
                <a:latin typeface="Montserrat" panose="02000505000000020004" pitchFamily="2" charset="0"/>
                <a:ea typeface="+mn-ea"/>
                <a:cs typeface="+mn-cs"/>
              </a:rPr>
              <a:t>Terminación.</a:t>
            </a:r>
          </a:p>
        </p:txBody>
      </p:sp>
    </p:spTree>
    <p:extLst>
      <p:ext uri="{BB962C8B-B14F-4D97-AF65-F5344CB8AC3E}">
        <p14:creationId xmlns:p14="http://schemas.microsoft.com/office/powerpoint/2010/main" val="234848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FB207FA3-5A3F-2C40-80CD-09970961294F}"/>
              </a:ext>
            </a:extLst>
          </p:cNvPr>
          <p:cNvSpPr>
            <a:spLocks noGrp="1"/>
          </p:cNvSpPr>
          <p:nvPr>
            <p:ph type="title"/>
          </p:nvPr>
        </p:nvSpPr>
        <p:spPr>
          <a:xfrm>
            <a:off x="612913" y="0"/>
            <a:ext cx="10515600" cy="1325563"/>
          </a:xfrm>
        </p:spPr>
        <p:txBody>
          <a:bodyPr/>
          <a:lstStyle/>
          <a:p>
            <a:r>
              <a:rPr lang="es-CO" dirty="0"/>
              <a:t>Horquilla de replicación</a:t>
            </a:r>
          </a:p>
        </p:txBody>
      </p:sp>
      <p:sp>
        <p:nvSpPr>
          <p:cNvPr id="4" name="2 Marcador de contenido">
            <a:extLst>
              <a:ext uri="{FF2B5EF4-FFF2-40B4-BE49-F238E27FC236}">
                <a16:creationId xmlns:a16="http://schemas.microsoft.com/office/drawing/2014/main" id="{CFAF54F7-4970-5047-8F94-8351986C1E1F}"/>
              </a:ext>
            </a:extLst>
          </p:cNvPr>
          <p:cNvSpPr txBox="1">
            <a:spLocks/>
          </p:cNvSpPr>
          <p:nvPr/>
        </p:nvSpPr>
        <p:spPr>
          <a:xfrm>
            <a:off x="1063487" y="1271863"/>
            <a:ext cx="10383741" cy="159397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es-CO" dirty="0"/>
              <a:t>Se sintetiza el ADN de las dos hélices hijas mediante un conjunto de enzimas de replicación.</a:t>
            </a:r>
          </a:p>
          <a:p>
            <a:pPr algn="just">
              <a:lnSpc>
                <a:spcPct val="110000"/>
              </a:lnSpc>
            </a:pPr>
            <a:r>
              <a:rPr lang="es-CO" dirty="0"/>
              <a:t>Solo un hebra se sintetiza de manera continua,  5`- 3 .</a:t>
            </a:r>
          </a:p>
          <a:p>
            <a:pPr algn="just">
              <a:lnSpc>
                <a:spcPct val="110000"/>
              </a:lnSpc>
            </a:pPr>
            <a:r>
              <a:rPr lang="es-CO" dirty="0"/>
              <a:t>¿Cómo se consigue la síntesis del ADN en la dirección 3`-5`?</a:t>
            </a:r>
          </a:p>
        </p:txBody>
      </p:sp>
      <p:pic>
        <p:nvPicPr>
          <p:cNvPr id="5" name="10 Marcador de contenido" descr="f1_albertsnature01407-f1.2.jpg">
            <a:extLst>
              <a:ext uri="{FF2B5EF4-FFF2-40B4-BE49-F238E27FC236}">
                <a16:creationId xmlns:a16="http://schemas.microsoft.com/office/drawing/2014/main" id="{E9900ACD-D21A-8345-B0D7-C04F54F4B963}"/>
              </a:ext>
            </a:extLst>
          </p:cNvPr>
          <p:cNvPicPr>
            <a:picLocks noChangeAspect="1"/>
          </p:cNvPicPr>
          <p:nvPr/>
        </p:nvPicPr>
        <p:blipFill>
          <a:blip r:embed="rId2" cstate="print"/>
          <a:stretch>
            <a:fillRect/>
          </a:stretch>
        </p:blipFill>
        <p:spPr>
          <a:xfrm>
            <a:off x="4786907" y="3048000"/>
            <a:ext cx="7184901" cy="3424802"/>
          </a:xfrm>
          <a:prstGeom prst="rect">
            <a:avLst/>
          </a:prstGeom>
        </p:spPr>
      </p:pic>
    </p:spTree>
    <p:extLst>
      <p:ext uri="{BB962C8B-B14F-4D97-AF65-F5344CB8AC3E}">
        <p14:creationId xmlns:p14="http://schemas.microsoft.com/office/powerpoint/2010/main" val="2640909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C2DC139-28E9-0543-A759-69F786593B30}"/>
              </a:ext>
            </a:extLst>
          </p:cNvPr>
          <p:cNvPicPr>
            <a:picLocks noChangeAspect="1" noChangeArrowheads="1"/>
          </p:cNvPicPr>
          <p:nvPr/>
        </p:nvPicPr>
        <p:blipFill>
          <a:blip r:embed="rId2" cstate="print"/>
          <a:srcRect/>
          <a:stretch>
            <a:fillRect/>
          </a:stretch>
        </p:blipFill>
        <p:spPr bwMode="auto">
          <a:xfrm>
            <a:off x="7227571" y="686083"/>
            <a:ext cx="4590024" cy="5643098"/>
          </a:xfrm>
          <a:prstGeom prst="rect">
            <a:avLst/>
          </a:prstGeom>
          <a:noFill/>
          <a:ln w="9525">
            <a:noFill/>
            <a:miter lim="800000"/>
            <a:headEnd/>
            <a:tailEnd/>
          </a:ln>
        </p:spPr>
      </p:pic>
      <p:sp>
        <p:nvSpPr>
          <p:cNvPr id="3" name="1 Título">
            <a:extLst>
              <a:ext uri="{FF2B5EF4-FFF2-40B4-BE49-F238E27FC236}">
                <a16:creationId xmlns:a16="http://schemas.microsoft.com/office/drawing/2014/main" id="{22DE10FF-55AC-724E-8512-060B7B04899B}"/>
              </a:ext>
            </a:extLst>
          </p:cNvPr>
          <p:cNvSpPr>
            <a:spLocks noGrp="1"/>
          </p:cNvSpPr>
          <p:nvPr>
            <p:ph type="title"/>
          </p:nvPr>
        </p:nvSpPr>
        <p:spPr>
          <a:xfrm>
            <a:off x="664308" y="23302"/>
            <a:ext cx="10515600" cy="1325563"/>
          </a:xfrm>
        </p:spPr>
        <p:txBody>
          <a:bodyPr/>
          <a:lstStyle/>
          <a:p>
            <a:r>
              <a:rPr lang="es-CO" dirty="0"/>
              <a:t>Horquilla de replicación</a:t>
            </a:r>
          </a:p>
        </p:txBody>
      </p:sp>
      <p:sp>
        <p:nvSpPr>
          <p:cNvPr id="4" name="2 Marcador de contenido">
            <a:extLst>
              <a:ext uri="{FF2B5EF4-FFF2-40B4-BE49-F238E27FC236}">
                <a16:creationId xmlns:a16="http://schemas.microsoft.com/office/drawing/2014/main" id="{8E1EC7C8-AB9A-C34A-96D6-401EB9C0FBAA}"/>
              </a:ext>
            </a:extLst>
          </p:cNvPr>
          <p:cNvSpPr txBox="1">
            <a:spLocks/>
          </p:cNvSpPr>
          <p:nvPr/>
        </p:nvSpPr>
        <p:spPr>
          <a:xfrm>
            <a:off x="1012092" y="1126339"/>
            <a:ext cx="6410178" cy="29354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A finales de 1960, experimento en bacterias en crecimiento se añadía timidina altamente reactiva.</a:t>
            </a:r>
          </a:p>
          <a:p>
            <a:pPr algn="just">
              <a:lnSpc>
                <a:spcPct val="100000"/>
              </a:lnSpc>
            </a:pPr>
            <a:r>
              <a:rPr lang="es-CO" dirty="0"/>
              <a:t>Se marcaba el ADN que se acababa de replicar, es decir justo detrás de la horquilla de replicación.</a:t>
            </a:r>
          </a:p>
          <a:p>
            <a:pPr algn="just">
              <a:lnSpc>
                <a:spcPct val="100000"/>
              </a:lnSpc>
            </a:pPr>
            <a:r>
              <a:rPr lang="es-CO" dirty="0"/>
              <a:t>Revelo la existencias de zonas entre 1000 y 2000 pb de longitud (fragmentos de Okasaki).</a:t>
            </a:r>
          </a:p>
          <a:p>
            <a:pPr algn="just">
              <a:lnSpc>
                <a:spcPct val="100000"/>
              </a:lnSpc>
            </a:pPr>
            <a:endParaRPr lang="es-CO" dirty="0"/>
          </a:p>
          <a:p>
            <a:pPr algn="just">
              <a:lnSpc>
                <a:spcPct val="100000"/>
              </a:lnSpc>
              <a:buFont typeface="Arial" panose="020B0604020202020204" pitchFamily="34" charset="0"/>
              <a:buNone/>
            </a:pPr>
            <a:endParaRPr lang="es-CO" dirty="0"/>
          </a:p>
        </p:txBody>
      </p:sp>
    </p:spTree>
    <p:extLst>
      <p:ext uri="{BB962C8B-B14F-4D97-AF65-F5344CB8AC3E}">
        <p14:creationId xmlns:p14="http://schemas.microsoft.com/office/powerpoint/2010/main" val="276499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B5A60F80-4A7F-AC4F-99A3-E9F5686037F4}"/>
              </a:ext>
            </a:extLst>
          </p:cNvPr>
          <p:cNvSpPr>
            <a:spLocks noGrp="1"/>
          </p:cNvSpPr>
          <p:nvPr>
            <p:ph type="title"/>
          </p:nvPr>
        </p:nvSpPr>
        <p:spPr>
          <a:xfrm>
            <a:off x="576775" y="73934"/>
            <a:ext cx="10515600" cy="1325563"/>
          </a:xfrm>
        </p:spPr>
        <p:txBody>
          <a:bodyPr/>
          <a:lstStyle/>
          <a:p>
            <a:r>
              <a:rPr lang="es-CO" dirty="0"/>
              <a:t>Horquilla de replicación</a:t>
            </a:r>
          </a:p>
        </p:txBody>
      </p:sp>
      <p:sp>
        <p:nvSpPr>
          <p:cNvPr id="4" name="2 Marcador de contenido">
            <a:extLst>
              <a:ext uri="{FF2B5EF4-FFF2-40B4-BE49-F238E27FC236}">
                <a16:creationId xmlns:a16="http://schemas.microsoft.com/office/drawing/2014/main" id="{FCD99196-C2AC-F145-824C-52B3781675AB}"/>
              </a:ext>
            </a:extLst>
          </p:cNvPr>
          <p:cNvSpPr txBox="1">
            <a:spLocks/>
          </p:cNvSpPr>
          <p:nvPr/>
        </p:nvSpPr>
        <p:spPr>
          <a:xfrm>
            <a:off x="838199" y="1399497"/>
            <a:ext cx="10515601" cy="15841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En eucariotas los fragmentos de Okasaki miden en 100 y 200 pb.</a:t>
            </a:r>
          </a:p>
          <a:p>
            <a:pPr algn="just">
              <a:lnSpc>
                <a:spcPct val="100000"/>
              </a:lnSpc>
            </a:pPr>
            <a:r>
              <a:rPr lang="es-CO" dirty="0"/>
              <a:t>Los fragmentos de Okasaki se sintetizan únicamente en dirección 5`-3` y después de su síntesis  se unen entre sí generando largas cadenas de ADN, mediante la enzima ligasa</a:t>
            </a:r>
          </a:p>
          <a:p>
            <a:pPr algn="just">
              <a:lnSpc>
                <a:spcPct val="100000"/>
              </a:lnSpc>
            </a:pPr>
            <a:endParaRPr lang="es-CO" dirty="0"/>
          </a:p>
        </p:txBody>
      </p:sp>
      <p:pic>
        <p:nvPicPr>
          <p:cNvPr id="5" name="4 Marcador de contenido" descr="ch5f4.jpg">
            <a:extLst>
              <a:ext uri="{FF2B5EF4-FFF2-40B4-BE49-F238E27FC236}">
                <a16:creationId xmlns:a16="http://schemas.microsoft.com/office/drawing/2014/main" id="{AE8A597E-9406-BB4E-A4A2-5E64ADD82FB1}"/>
              </a:ext>
            </a:extLst>
          </p:cNvPr>
          <p:cNvPicPr>
            <a:picLocks noChangeAspect="1"/>
          </p:cNvPicPr>
          <p:nvPr/>
        </p:nvPicPr>
        <p:blipFill>
          <a:blip r:embed="rId2" cstate="print"/>
          <a:stretch>
            <a:fillRect/>
          </a:stretch>
        </p:blipFill>
        <p:spPr>
          <a:xfrm>
            <a:off x="4850296" y="3429000"/>
            <a:ext cx="7169425" cy="2865730"/>
          </a:xfrm>
          <a:prstGeom prst="rect">
            <a:avLst/>
          </a:prstGeom>
        </p:spPr>
      </p:pic>
    </p:spTree>
    <p:extLst>
      <p:ext uri="{BB962C8B-B14F-4D97-AF65-F5344CB8AC3E}">
        <p14:creationId xmlns:p14="http://schemas.microsoft.com/office/powerpoint/2010/main" val="123954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76DA12-202F-9C4C-BEB0-7604A12049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36907" y="689397"/>
            <a:ext cx="8970881" cy="3178591"/>
          </a:xfrm>
          <a:prstGeom prst="rect">
            <a:avLst/>
          </a:prstGeom>
        </p:spPr>
      </p:pic>
      <p:sp>
        <p:nvSpPr>
          <p:cNvPr id="6" name="1 Título">
            <a:extLst>
              <a:ext uri="{FF2B5EF4-FFF2-40B4-BE49-F238E27FC236}">
                <a16:creationId xmlns:a16="http://schemas.microsoft.com/office/drawing/2014/main" id="{04D9A03D-584A-2943-B05E-9D3A21132B93}"/>
              </a:ext>
            </a:extLst>
          </p:cNvPr>
          <p:cNvSpPr>
            <a:spLocks noGrp="1"/>
          </p:cNvSpPr>
          <p:nvPr>
            <p:ph type="title"/>
          </p:nvPr>
        </p:nvSpPr>
        <p:spPr>
          <a:xfrm>
            <a:off x="544180" y="120216"/>
            <a:ext cx="10515600" cy="1325563"/>
          </a:xfrm>
        </p:spPr>
        <p:txBody>
          <a:bodyPr/>
          <a:lstStyle/>
          <a:p>
            <a:r>
              <a:rPr lang="es-CO" dirty="0"/>
              <a:t>Replicación</a:t>
            </a:r>
          </a:p>
        </p:txBody>
      </p:sp>
      <p:sp>
        <p:nvSpPr>
          <p:cNvPr id="7" name="2 Marcador de contenido">
            <a:extLst>
              <a:ext uri="{FF2B5EF4-FFF2-40B4-BE49-F238E27FC236}">
                <a16:creationId xmlns:a16="http://schemas.microsoft.com/office/drawing/2014/main" id="{8FEA2EDD-16ED-9248-99BC-262CEB4F2FAE}"/>
              </a:ext>
            </a:extLst>
          </p:cNvPr>
          <p:cNvSpPr>
            <a:spLocks noGrp="1"/>
          </p:cNvSpPr>
          <p:nvPr>
            <p:ph sz="quarter" idx="1"/>
          </p:nvPr>
        </p:nvSpPr>
        <p:spPr>
          <a:xfrm>
            <a:off x="4935482" y="4878629"/>
            <a:ext cx="11635648" cy="1154473"/>
          </a:xfrm>
        </p:spPr>
        <p:txBody>
          <a:bodyPr>
            <a:normAutofit lnSpcReduction="10000"/>
          </a:bodyPr>
          <a:lstStyle/>
          <a:p>
            <a:r>
              <a:rPr lang="es-CO" dirty="0"/>
              <a:t>Capacidad para hacer copias exactas de sí mismo.</a:t>
            </a:r>
          </a:p>
          <a:p>
            <a:r>
              <a:rPr lang="es-CO" dirty="0"/>
              <a:t>Se realiza antes de la división celular.</a:t>
            </a:r>
          </a:p>
          <a:p>
            <a:r>
              <a:rPr lang="es-CO" dirty="0"/>
              <a:t>Proceso necesario cada vez que la célula se divide.</a:t>
            </a:r>
          </a:p>
          <a:p>
            <a:endParaRPr lang="es-CO" dirty="0"/>
          </a:p>
        </p:txBody>
      </p:sp>
    </p:spTree>
    <p:extLst>
      <p:ext uri="{BB962C8B-B14F-4D97-AF65-F5344CB8AC3E}">
        <p14:creationId xmlns:p14="http://schemas.microsoft.com/office/powerpoint/2010/main" val="1447358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FCD2ED16-336D-A740-AEC1-7006721B9168}"/>
              </a:ext>
            </a:extLst>
          </p:cNvPr>
          <p:cNvSpPr>
            <a:spLocks noGrp="1"/>
          </p:cNvSpPr>
          <p:nvPr>
            <p:ph type="title"/>
          </p:nvPr>
        </p:nvSpPr>
        <p:spPr>
          <a:xfrm>
            <a:off x="590843" y="135692"/>
            <a:ext cx="10515600" cy="1325563"/>
          </a:xfrm>
        </p:spPr>
        <p:txBody>
          <a:bodyPr/>
          <a:lstStyle/>
          <a:p>
            <a:r>
              <a:rPr lang="es-CO" dirty="0"/>
              <a:t>Horquilla de replicación</a:t>
            </a:r>
          </a:p>
        </p:txBody>
      </p:sp>
      <p:sp>
        <p:nvSpPr>
          <p:cNvPr id="4" name="2 Marcador de contenido">
            <a:extLst>
              <a:ext uri="{FF2B5EF4-FFF2-40B4-BE49-F238E27FC236}">
                <a16:creationId xmlns:a16="http://schemas.microsoft.com/office/drawing/2014/main" id="{E50270DD-F39D-F847-9206-113E4BA5A1B5}"/>
              </a:ext>
            </a:extLst>
          </p:cNvPr>
          <p:cNvSpPr txBox="1">
            <a:spLocks/>
          </p:cNvSpPr>
          <p:nvPr/>
        </p:nvSpPr>
        <p:spPr>
          <a:xfrm>
            <a:off x="1185300" y="1367357"/>
            <a:ext cx="9821400" cy="7314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dirty="0"/>
              <a:t>La síntesis de los fragmentos de Okasaki termina cuando la ADN polimerasa se encuentra con el ARN cebador unido al extremo 5`del fragmento anterior del ADN.</a:t>
            </a:r>
          </a:p>
          <a:p>
            <a:pPr algn="ctr"/>
            <a:endParaRPr lang="es-CO" dirty="0"/>
          </a:p>
        </p:txBody>
      </p:sp>
      <p:pic>
        <p:nvPicPr>
          <p:cNvPr id="5" name="4 Marcador de contenido" descr="ch5f5.jpg">
            <a:extLst>
              <a:ext uri="{FF2B5EF4-FFF2-40B4-BE49-F238E27FC236}">
                <a16:creationId xmlns:a16="http://schemas.microsoft.com/office/drawing/2014/main" id="{E88DCC87-9ABF-E642-89D7-C7EEBDDEDF26}"/>
              </a:ext>
            </a:extLst>
          </p:cNvPr>
          <p:cNvPicPr>
            <a:picLocks noChangeAspect="1"/>
          </p:cNvPicPr>
          <p:nvPr/>
        </p:nvPicPr>
        <p:blipFill>
          <a:blip r:embed="rId2" cstate="print"/>
          <a:stretch>
            <a:fillRect/>
          </a:stretch>
        </p:blipFill>
        <p:spPr>
          <a:xfrm>
            <a:off x="4815426" y="2888974"/>
            <a:ext cx="7241493" cy="3775922"/>
          </a:xfrm>
          <a:prstGeom prst="rect">
            <a:avLst/>
          </a:prstGeom>
        </p:spPr>
      </p:pic>
    </p:spTree>
    <p:extLst>
      <p:ext uri="{BB962C8B-B14F-4D97-AF65-F5344CB8AC3E}">
        <p14:creationId xmlns:p14="http://schemas.microsoft.com/office/powerpoint/2010/main" val="804165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C4DA02-63BC-EC42-9EE5-EECE945F0642}"/>
              </a:ext>
            </a:extLst>
          </p:cNvPr>
          <p:cNvSpPr>
            <a:spLocks noGrp="1"/>
          </p:cNvSpPr>
          <p:nvPr>
            <p:ph type="title"/>
          </p:nvPr>
        </p:nvSpPr>
        <p:spPr>
          <a:xfrm>
            <a:off x="758687" y="153091"/>
            <a:ext cx="5914292" cy="1325563"/>
          </a:xfrm>
        </p:spPr>
        <p:txBody>
          <a:bodyPr/>
          <a:lstStyle/>
          <a:p>
            <a:r>
              <a:rPr lang="es-CO" dirty="0"/>
              <a:t>Horquilla de replicación</a:t>
            </a:r>
          </a:p>
        </p:txBody>
      </p:sp>
      <p:pic>
        <p:nvPicPr>
          <p:cNvPr id="3" name="Picture 2">
            <a:extLst>
              <a:ext uri="{FF2B5EF4-FFF2-40B4-BE49-F238E27FC236}">
                <a16:creationId xmlns:a16="http://schemas.microsoft.com/office/drawing/2014/main" id="{3B02DA7C-E71C-CE49-B8BF-CF9F708809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85296" y="9939"/>
            <a:ext cx="4329281" cy="6583483"/>
          </a:xfrm>
          <a:prstGeom prst="rect">
            <a:avLst/>
          </a:prstGeom>
          <a:noFill/>
          <a:ln w="9525">
            <a:noFill/>
            <a:miter lim="800000"/>
            <a:headEnd/>
            <a:tailEnd/>
          </a:ln>
        </p:spPr>
      </p:pic>
      <p:sp>
        <p:nvSpPr>
          <p:cNvPr id="4" name="Rectángulo 3">
            <a:extLst>
              <a:ext uri="{FF2B5EF4-FFF2-40B4-BE49-F238E27FC236}">
                <a16:creationId xmlns:a16="http://schemas.microsoft.com/office/drawing/2014/main" id="{429CAD98-B0A5-2E42-8920-668005195AE2}"/>
              </a:ext>
            </a:extLst>
          </p:cNvPr>
          <p:cNvSpPr/>
          <p:nvPr/>
        </p:nvSpPr>
        <p:spPr>
          <a:xfrm>
            <a:off x="758687" y="1526241"/>
            <a:ext cx="6454624" cy="2246769"/>
          </a:xfrm>
          <a:prstGeom prst="rect">
            <a:avLst/>
          </a:prstGeom>
        </p:spPr>
        <p:txBody>
          <a:bodyPr wrap="square">
            <a:spAutoFit/>
          </a:bodyPr>
          <a:lstStyle/>
          <a:p>
            <a:pPr marL="342900" indent="-342900" algn="just">
              <a:buFont typeface="Arial" panose="020B0604020202020204" pitchFamily="34" charset="0"/>
              <a:buChar char="•"/>
            </a:pPr>
            <a:r>
              <a:rPr lang="es-CO" sz="2000" dirty="0">
                <a:solidFill>
                  <a:srgbClr val="152B48"/>
                </a:solidFill>
                <a:latin typeface="Montserrat" panose="02000505000000020004" pitchFamily="2" charset="0"/>
              </a:rPr>
              <a:t>Para producir  una cadena de ADN a partir de un gran número de fragmentos de Okasaki, se eliminan rápidamente los cebadores de ARN y los  sustituye por ADN.</a:t>
            </a:r>
          </a:p>
          <a:p>
            <a:pPr marL="342900" indent="-342900" algn="just">
              <a:buFont typeface="Arial" panose="020B0604020202020204" pitchFamily="34" charset="0"/>
              <a:buChar char="•"/>
            </a:pPr>
            <a:r>
              <a:rPr lang="es-CO" sz="2000" dirty="0">
                <a:solidFill>
                  <a:srgbClr val="152B48"/>
                </a:solidFill>
                <a:latin typeface="Montserrat" panose="02000505000000020004" pitchFamily="2" charset="0"/>
              </a:rPr>
              <a:t>Luego, la ligasa une el extremo 3` de cada fragmento de  ADN al extrmo 5`del fragmento anterior.</a:t>
            </a:r>
          </a:p>
        </p:txBody>
      </p:sp>
    </p:spTree>
    <p:extLst>
      <p:ext uri="{BB962C8B-B14F-4D97-AF65-F5344CB8AC3E}">
        <p14:creationId xmlns:p14="http://schemas.microsoft.com/office/powerpoint/2010/main" val="3228997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9034E597-A638-DA44-9560-D98939C805B0}"/>
              </a:ext>
            </a:extLst>
          </p:cNvPr>
          <p:cNvSpPr>
            <a:spLocks noGrp="1"/>
          </p:cNvSpPr>
          <p:nvPr>
            <p:ph type="title"/>
          </p:nvPr>
        </p:nvSpPr>
        <p:spPr>
          <a:xfrm>
            <a:off x="640080" y="31736"/>
            <a:ext cx="10515600" cy="1325563"/>
          </a:xfrm>
        </p:spPr>
        <p:txBody>
          <a:bodyPr/>
          <a:lstStyle/>
          <a:p>
            <a:r>
              <a:rPr lang="es-CO" dirty="0"/>
              <a:t>Horquilla de replicación</a:t>
            </a:r>
          </a:p>
        </p:txBody>
      </p:sp>
      <p:pic>
        <p:nvPicPr>
          <p:cNvPr id="4" name="4 Marcador de contenido" descr="ch5f6.jpg">
            <a:extLst>
              <a:ext uri="{FF2B5EF4-FFF2-40B4-BE49-F238E27FC236}">
                <a16:creationId xmlns:a16="http://schemas.microsoft.com/office/drawing/2014/main" id="{51D9525E-8809-8740-B132-9DDA0FAE5681}"/>
              </a:ext>
            </a:extLst>
          </p:cNvPr>
          <p:cNvPicPr>
            <a:picLocks noChangeAspect="1"/>
          </p:cNvPicPr>
          <p:nvPr/>
        </p:nvPicPr>
        <p:blipFill>
          <a:blip r:embed="rId2" cstate="print"/>
          <a:stretch>
            <a:fillRect/>
          </a:stretch>
        </p:blipFill>
        <p:spPr>
          <a:xfrm>
            <a:off x="5698534" y="1133484"/>
            <a:ext cx="6221426" cy="5491085"/>
          </a:xfrm>
          <a:prstGeom prst="rect">
            <a:avLst/>
          </a:prstGeom>
        </p:spPr>
      </p:pic>
      <p:sp>
        <p:nvSpPr>
          <p:cNvPr id="5" name="5 CuadroTexto">
            <a:extLst>
              <a:ext uri="{FF2B5EF4-FFF2-40B4-BE49-F238E27FC236}">
                <a16:creationId xmlns:a16="http://schemas.microsoft.com/office/drawing/2014/main" id="{129EE198-3CE1-F640-AB8E-059B1E3B65BD}"/>
              </a:ext>
            </a:extLst>
          </p:cNvPr>
          <p:cNvSpPr txBox="1"/>
          <p:nvPr/>
        </p:nvSpPr>
        <p:spPr>
          <a:xfrm>
            <a:off x="1403916" y="2169318"/>
            <a:ext cx="3059416" cy="101566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CO" sz="2000" dirty="0">
                <a:solidFill>
                  <a:srgbClr val="152B48"/>
                </a:solidFill>
                <a:latin typeface="Montserrat" panose="02000505000000020004" pitchFamily="2" charset="0"/>
              </a:rPr>
              <a:t>RNAasa y exonucleasa degrada luego los fragmentos de ARN.</a:t>
            </a:r>
          </a:p>
        </p:txBody>
      </p:sp>
    </p:spTree>
    <p:extLst>
      <p:ext uri="{BB962C8B-B14F-4D97-AF65-F5344CB8AC3E}">
        <p14:creationId xmlns:p14="http://schemas.microsoft.com/office/powerpoint/2010/main" val="3104633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26CE598B-F4A4-BE4D-94DA-17EB8A0E472B}"/>
              </a:ext>
            </a:extLst>
          </p:cNvPr>
          <p:cNvSpPr>
            <a:spLocks noGrp="1"/>
          </p:cNvSpPr>
          <p:nvPr>
            <p:ph type="title"/>
          </p:nvPr>
        </p:nvSpPr>
        <p:spPr>
          <a:xfrm>
            <a:off x="665922" y="7701"/>
            <a:ext cx="10515600" cy="1325563"/>
          </a:xfrm>
        </p:spPr>
        <p:txBody>
          <a:bodyPr/>
          <a:lstStyle/>
          <a:p>
            <a:r>
              <a:rPr lang="es-CO" dirty="0"/>
              <a:t>Horquilla de replicación</a:t>
            </a:r>
          </a:p>
        </p:txBody>
      </p:sp>
      <p:pic>
        <p:nvPicPr>
          <p:cNvPr id="4" name="4 Marcador de contenido" descr="222-6-p.jpg">
            <a:extLst>
              <a:ext uri="{FF2B5EF4-FFF2-40B4-BE49-F238E27FC236}">
                <a16:creationId xmlns:a16="http://schemas.microsoft.com/office/drawing/2014/main" id="{D198DDF7-EE98-1A4D-A2E6-EF2CBA57D4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6690" y="1083228"/>
            <a:ext cx="4949001" cy="5379564"/>
          </a:xfrm>
          <a:prstGeom prst="rect">
            <a:avLst/>
          </a:prstGeom>
        </p:spPr>
      </p:pic>
      <p:sp>
        <p:nvSpPr>
          <p:cNvPr id="5" name="3 Marcador de contenido">
            <a:extLst>
              <a:ext uri="{FF2B5EF4-FFF2-40B4-BE49-F238E27FC236}">
                <a16:creationId xmlns:a16="http://schemas.microsoft.com/office/drawing/2014/main" id="{31EDA58F-9594-F24F-9C0B-94F66951220E}"/>
              </a:ext>
            </a:extLst>
          </p:cNvPr>
          <p:cNvSpPr txBox="1">
            <a:spLocks/>
          </p:cNvSpPr>
          <p:nvPr/>
        </p:nvSpPr>
        <p:spPr>
          <a:xfrm>
            <a:off x="875253" y="1143000"/>
            <a:ext cx="5902106" cy="4572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La horquilla tiene una estructura asimétrica (cadena continua y cadena retrasada).</a:t>
            </a:r>
          </a:p>
          <a:p>
            <a:pPr algn="just">
              <a:lnSpc>
                <a:spcPct val="100000"/>
              </a:lnSpc>
            </a:pPr>
            <a:r>
              <a:rPr lang="es-CO" dirty="0"/>
              <a:t>La cadena retrasada es más lenta debido a que debe esperar a que la cadena molde  exponga la cadena patrón sobre la que sintetizará cada uno de los fragmentos de Okasaki. </a:t>
            </a:r>
          </a:p>
        </p:txBody>
      </p:sp>
    </p:spTree>
    <p:extLst>
      <p:ext uri="{BB962C8B-B14F-4D97-AF65-F5344CB8AC3E}">
        <p14:creationId xmlns:p14="http://schemas.microsoft.com/office/powerpoint/2010/main" val="3772925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dnareplication.gif">
            <a:extLst>
              <a:ext uri="{FF2B5EF4-FFF2-40B4-BE49-F238E27FC236}">
                <a16:creationId xmlns:a16="http://schemas.microsoft.com/office/drawing/2014/main" id="{FAB4A64D-25EA-8E46-A3E0-70378FB83FAC}"/>
              </a:ext>
            </a:extLst>
          </p:cNvPr>
          <p:cNvPicPr>
            <a:picLocks noChangeAspect="1"/>
          </p:cNvPicPr>
          <p:nvPr/>
        </p:nvPicPr>
        <p:blipFill>
          <a:blip r:embed="rId2" cstate="print"/>
          <a:stretch>
            <a:fillRect/>
          </a:stretch>
        </p:blipFill>
        <p:spPr>
          <a:xfrm>
            <a:off x="7329259" y="315102"/>
            <a:ext cx="4487603" cy="6282645"/>
          </a:xfrm>
          <a:prstGeom prst="rect">
            <a:avLst/>
          </a:prstGeom>
        </p:spPr>
      </p:pic>
      <p:sp>
        <p:nvSpPr>
          <p:cNvPr id="3" name="1 Título">
            <a:extLst>
              <a:ext uri="{FF2B5EF4-FFF2-40B4-BE49-F238E27FC236}">
                <a16:creationId xmlns:a16="http://schemas.microsoft.com/office/drawing/2014/main" id="{83919714-18CF-3547-B4F0-3814E972C469}"/>
              </a:ext>
            </a:extLst>
          </p:cNvPr>
          <p:cNvSpPr>
            <a:spLocks noGrp="1"/>
          </p:cNvSpPr>
          <p:nvPr>
            <p:ph type="title"/>
          </p:nvPr>
        </p:nvSpPr>
        <p:spPr>
          <a:xfrm>
            <a:off x="573157" y="5131"/>
            <a:ext cx="10515600" cy="1325563"/>
          </a:xfrm>
        </p:spPr>
        <p:txBody>
          <a:bodyPr/>
          <a:lstStyle/>
          <a:p>
            <a:r>
              <a:rPr lang="es-CO" dirty="0"/>
              <a:t>Fidelidad de la replicación</a:t>
            </a:r>
          </a:p>
        </p:txBody>
      </p:sp>
      <p:sp>
        <p:nvSpPr>
          <p:cNvPr id="4" name="2 Marcador de contenido">
            <a:extLst>
              <a:ext uri="{FF2B5EF4-FFF2-40B4-BE49-F238E27FC236}">
                <a16:creationId xmlns:a16="http://schemas.microsoft.com/office/drawing/2014/main" id="{0AC3B5C9-9E89-B24E-A356-394B6C644645}"/>
              </a:ext>
            </a:extLst>
          </p:cNvPr>
          <p:cNvSpPr txBox="1">
            <a:spLocks/>
          </p:cNvSpPr>
          <p:nvPr/>
        </p:nvSpPr>
        <p:spPr>
          <a:xfrm>
            <a:off x="931358" y="1330694"/>
            <a:ext cx="6132051" cy="26551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La fidelidad en el proceso de replicación es tan alto que sólo se produce un error aproximadamente cada 10</a:t>
            </a:r>
            <a:r>
              <a:rPr lang="es-CO" baseline="30000" dirty="0"/>
              <a:t>9</a:t>
            </a:r>
            <a:r>
              <a:rPr lang="es-CO" dirty="0"/>
              <a:t> pb.</a:t>
            </a:r>
          </a:p>
          <a:p>
            <a:pPr algn="just">
              <a:lnSpc>
                <a:spcPct val="100000"/>
              </a:lnSpc>
            </a:pPr>
            <a:r>
              <a:rPr lang="es-CO" dirty="0"/>
              <a:t>Esta fidelidad es mucho más alta que la esperada, ya que las parejas de bases complementarias no son las únicas posibles  (ej. dos enlaces entre G y T).</a:t>
            </a:r>
          </a:p>
        </p:txBody>
      </p:sp>
    </p:spTree>
    <p:extLst>
      <p:ext uri="{BB962C8B-B14F-4D97-AF65-F5344CB8AC3E}">
        <p14:creationId xmlns:p14="http://schemas.microsoft.com/office/powerpoint/2010/main" val="3639805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EF8CCAA9-196B-2B4A-BD54-AD9151A6B65F}"/>
              </a:ext>
            </a:extLst>
          </p:cNvPr>
          <p:cNvSpPr>
            <a:spLocks noGrp="1"/>
          </p:cNvSpPr>
          <p:nvPr>
            <p:ph type="title"/>
          </p:nvPr>
        </p:nvSpPr>
        <p:spPr>
          <a:xfrm>
            <a:off x="626166" y="187974"/>
            <a:ext cx="10515600" cy="1325563"/>
          </a:xfrm>
        </p:spPr>
        <p:txBody>
          <a:bodyPr/>
          <a:lstStyle/>
          <a:p>
            <a:r>
              <a:rPr lang="es-CO" dirty="0"/>
              <a:t>Fidelidad de la replicación</a:t>
            </a:r>
          </a:p>
        </p:txBody>
      </p:sp>
      <p:sp>
        <p:nvSpPr>
          <p:cNvPr id="4" name="2 Marcador de contenido">
            <a:extLst>
              <a:ext uri="{FF2B5EF4-FFF2-40B4-BE49-F238E27FC236}">
                <a16:creationId xmlns:a16="http://schemas.microsoft.com/office/drawing/2014/main" id="{86446780-1BB3-4E46-B23B-53821A001F6F}"/>
              </a:ext>
            </a:extLst>
          </p:cNvPr>
          <p:cNvSpPr txBox="1">
            <a:spLocks/>
          </p:cNvSpPr>
          <p:nvPr/>
        </p:nvSpPr>
        <p:spPr>
          <a:xfrm>
            <a:off x="954156" y="1513537"/>
            <a:ext cx="10757452" cy="3071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sz="2200" dirty="0"/>
              <a:t>Tautómeros: aparecen 1 por 10</a:t>
            </a:r>
            <a:r>
              <a:rPr lang="es-CO" sz="2200" baseline="30000" dirty="0"/>
              <a:t>4 </a:t>
            </a:r>
            <a:r>
              <a:rPr lang="es-CO" sz="2200" dirty="0"/>
              <a:t>o 10</a:t>
            </a:r>
            <a:r>
              <a:rPr lang="es-CO" sz="2200" baseline="30000" dirty="0"/>
              <a:t>5  </a:t>
            </a:r>
            <a:r>
              <a:rPr lang="es-CO" sz="2200" baseline="30000" dirty="0">
                <a:sym typeface="Wingdings" pitchFamily="2" charset="2"/>
              </a:rPr>
              <a:t> </a:t>
            </a:r>
            <a:r>
              <a:rPr lang="es-CO" sz="2200" dirty="0"/>
              <a:t>raras conformaciones alternativas realizan enlaces de H con la pareja equivocada (por ejemplo, G con T) con una frecuencia mas o menos de una base incorrecta por  10</a:t>
            </a:r>
            <a:r>
              <a:rPr lang="es-CO" sz="2200" baseline="30000" dirty="0"/>
              <a:t>4.</a:t>
            </a:r>
            <a:endParaRPr lang="es-CO" sz="2200" dirty="0"/>
          </a:p>
          <a:p>
            <a:pPr marL="273050" indent="-273050" algn="just">
              <a:lnSpc>
                <a:spcPct val="100000"/>
              </a:lnSpc>
            </a:pPr>
            <a:r>
              <a:rPr lang="es-CO" sz="2200" dirty="0"/>
              <a:t>El alto grado de fidelidad realmente alcanzado es por el resultado de las DNA polimerasas. Verificación de la lectura.</a:t>
            </a:r>
          </a:p>
          <a:p>
            <a:pPr algn="just">
              <a:lnSpc>
                <a:spcPct val="100000"/>
              </a:lnSpc>
              <a:buFont typeface="Arial" panose="020B0604020202020204" pitchFamily="34" charset="0"/>
              <a:buNone/>
            </a:pPr>
            <a:endParaRPr lang="es-CO" sz="2200" dirty="0"/>
          </a:p>
        </p:txBody>
      </p:sp>
      <p:pic>
        <p:nvPicPr>
          <p:cNvPr id="5" name="4 Marcador de contenido" descr="ch5f12.jpg">
            <a:extLst>
              <a:ext uri="{FF2B5EF4-FFF2-40B4-BE49-F238E27FC236}">
                <a16:creationId xmlns:a16="http://schemas.microsoft.com/office/drawing/2014/main" id="{E2376213-F718-8B46-B516-C6F8BCAE7F62}"/>
              </a:ext>
            </a:extLst>
          </p:cNvPr>
          <p:cNvPicPr>
            <a:picLocks noChangeAspect="1"/>
          </p:cNvPicPr>
          <p:nvPr/>
        </p:nvPicPr>
        <p:blipFill>
          <a:blip r:embed="rId2" cstate="print"/>
          <a:stretch>
            <a:fillRect/>
          </a:stretch>
        </p:blipFill>
        <p:spPr>
          <a:xfrm>
            <a:off x="4837042" y="4781670"/>
            <a:ext cx="7354958" cy="1565556"/>
          </a:xfrm>
          <a:prstGeom prst="rect">
            <a:avLst/>
          </a:prstGeom>
        </p:spPr>
      </p:pic>
    </p:spTree>
    <p:extLst>
      <p:ext uri="{BB962C8B-B14F-4D97-AF65-F5344CB8AC3E}">
        <p14:creationId xmlns:p14="http://schemas.microsoft.com/office/powerpoint/2010/main" val="61410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9174" y="66824"/>
            <a:ext cx="10515600" cy="1325563"/>
          </a:xfrm>
        </p:spPr>
        <p:txBody>
          <a:bodyPr/>
          <a:lstStyle/>
          <a:p>
            <a:r>
              <a:rPr lang="es-MX" dirty="0"/>
              <a:t>Fidelidad</a:t>
            </a:r>
            <a:endParaRPr lang="es-ES" dirty="0"/>
          </a:p>
        </p:txBody>
      </p:sp>
      <p:pic>
        <p:nvPicPr>
          <p:cNvPr id="63490" name="Picture 2" descr="http://www.nature.com/scitable/content/ne0000/ne0000/ne0000/ne0000/97271/pierce_17_11_FUL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20967" y="956394"/>
            <a:ext cx="3871033" cy="5633231"/>
          </a:xfrm>
          <a:prstGeom prst="rect">
            <a:avLst/>
          </a:prstGeom>
          <a:noFill/>
        </p:spPr>
      </p:pic>
      <p:pic>
        <p:nvPicPr>
          <p:cNvPr id="63492" name="Picture 4" descr="http://www.nature.com/scitable/content/ne0000/ne0000/ne0000/ne0000/97271/pierce_17_11_FUL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9302" y="1392387"/>
            <a:ext cx="4253350" cy="4761246"/>
          </a:xfrm>
          <a:prstGeom prst="rect">
            <a:avLst/>
          </a:prstGeom>
          <a:noFill/>
        </p:spPr>
      </p:pic>
    </p:spTree>
    <p:extLst>
      <p:ext uri="{BB962C8B-B14F-4D97-AF65-F5344CB8AC3E}">
        <p14:creationId xmlns:p14="http://schemas.microsoft.com/office/powerpoint/2010/main" val="320193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F679CC9E-4D2C-3D48-BEF2-B54AAA29EE69}"/>
              </a:ext>
            </a:extLst>
          </p:cNvPr>
          <p:cNvSpPr>
            <a:spLocks noGrp="1"/>
          </p:cNvSpPr>
          <p:nvPr>
            <p:ph type="title"/>
          </p:nvPr>
        </p:nvSpPr>
        <p:spPr>
          <a:xfrm>
            <a:off x="489942" y="0"/>
            <a:ext cx="10515600" cy="1130640"/>
          </a:xfrm>
        </p:spPr>
        <p:txBody>
          <a:bodyPr/>
          <a:lstStyle/>
          <a:p>
            <a:r>
              <a:rPr lang="es-CO" dirty="0"/>
              <a:t>Fidelidad de la replicación</a:t>
            </a:r>
          </a:p>
        </p:txBody>
      </p:sp>
      <p:sp>
        <p:nvSpPr>
          <p:cNvPr id="4" name="2 Marcador de contenido">
            <a:extLst>
              <a:ext uri="{FF2B5EF4-FFF2-40B4-BE49-F238E27FC236}">
                <a16:creationId xmlns:a16="http://schemas.microsoft.com/office/drawing/2014/main" id="{ED559A4B-20EC-0144-B9AF-72AEB90E9263}"/>
              </a:ext>
            </a:extLst>
          </p:cNvPr>
          <p:cNvSpPr txBox="1">
            <a:spLocks/>
          </p:cNvSpPr>
          <p:nvPr/>
        </p:nvSpPr>
        <p:spPr>
          <a:xfrm>
            <a:off x="667457" y="1130640"/>
            <a:ext cx="9057556" cy="51197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dirty="0"/>
              <a:t>La DNA polimerasa :</a:t>
            </a:r>
          </a:p>
          <a:p>
            <a:pPr lvl="1" algn="just">
              <a:lnSpc>
                <a:spcPct val="100000"/>
              </a:lnSpc>
              <a:spcBef>
                <a:spcPts val="1000"/>
              </a:spcBef>
            </a:pPr>
            <a:r>
              <a:rPr lang="es-CO" sz="1800" dirty="0"/>
              <a:t>Seleccionar la base correcta para la inserción en el nuevo DNA.</a:t>
            </a:r>
          </a:p>
          <a:p>
            <a:pPr lvl="1" algn="just">
              <a:lnSpc>
                <a:spcPct val="100000"/>
              </a:lnSpc>
              <a:spcBef>
                <a:spcPts val="1000"/>
              </a:spcBef>
            </a:pPr>
            <a:r>
              <a:rPr lang="es-CO" sz="1800" dirty="0"/>
              <a:t>Discrimina en contra la incorporación de cualquier  base desapareada, mediante la adaptación de la conformación de un par de bases correcto → aumenta la exactitud de la replicación 100 veces. </a:t>
            </a:r>
          </a:p>
          <a:p>
            <a:pPr lvl="1" algn="just">
              <a:lnSpc>
                <a:spcPct val="100000"/>
              </a:lnSpc>
              <a:spcBef>
                <a:spcPts val="1000"/>
              </a:spcBef>
            </a:pPr>
            <a:r>
              <a:rPr lang="es-CO" sz="1800" dirty="0"/>
              <a:t>Doble lectura: la actividad exonucleasa 3`-5` de la DNA polimerasa, eliminan selectivamente las bases desapareadas que han sido incorporadas por lo que aumenta la exactitud de 100 a 1000 veces (109).</a:t>
            </a:r>
          </a:p>
        </p:txBody>
      </p:sp>
      <p:pic>
        <p:nvPicPr>
          <p:cNvPr id="5" name="4 Marcador de contenido" descr="ch5f13.jpg">
            <a:extLst>
              <a:ext uri="{FF2B5EF4-FFF2-40B4-BE49-F238E27FC236}">
                <a16:creationId xmlns:a16="http://schemas.microsoft.com/office/drawing/2014/main" id="{9586CD4C-E55C-7C40-B976-98B33932EBCC}"/>
              </a:ext>
            </a:extLst>
          </p:cNvPr>
          <p:cNvPicPr>
            <a:picLocks noChangeAspect="1"/>
          </p:cNvPicPr>
          <p:nvPr/>
        </p:nvPicPr>
        <p:blipFill>
          <a:blip r:embed="rId2" cstate="print"/>
          <a:stretch>
            <a:fillRect/>
          </a:stretch>
        </p:blipFill>
        <p:spPr>
          <a:xfrm>
            <a:off x="9952382" y="210612"/>
            <a:ext cx="2106321" cy="6492876"/>
          </a:xfrm>
          <a:prstGeom prst="rect">
            <a:avLst/>
          </a:prstGeom>
        </p:spPr>
      </p:pic>
    </p:spTree>
    <p:extLst>
      <p:ext uri="{BB962C8B-B14F-4D97-AF65-F5344CB8AC3E}">
        <p14:creationId xmlns:p14="http://schemas.microsoft.com/office/powerpoint/2010/main" val="1018177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FF4E7463-E9C8-7E4D-B10F-13524AD30BFE}"/>
              </a:ext>
            </a:extLst>
          </p:cNvPr>
          <p:cNvSpPr>
            <a:spLocks noGrp="1"/>
          </p:cNvSpPr>
          <p:nvPr>
            <p:ph type="title"/>
          </p:nvPr>
        </p:nvSpPr>
        <p:spPr>
          <a:xfrm>
            <a:off x="492035" y="116700"/>
            <a:ext cx="11627229" cy="1325563"/>
          </a:xfrm>
        </p:spPr>
        <p:txBody>
          <a:bodyPr>
            <a:normAutofit/>
          </a:bodyPr>
          <a:lstStyle/>
          <a:p>
            <a:r>
              <a:rPr lang="es-CO" sz="3200" dirty="0"/>
              <a:t>Orígenes e Iniciación de la replicación: procariotas</a:t>
            </a:r>
          </a:p>
        </p:txBody>
      </p:sp>
      <p:sp>
        <p:nvSpPr>
          <p:cNvPr id="4" name="2 Marcador de contenido">
            <a:extLst>
              <a:ext uri="{FF2B5EF4-FFF2-40B4-BE49-F238E27FC236}">
                <a16:creationId xmlns:a16="http://schemas.microsoft.com/office/drawing/2014/main" id="{ADDA1E36-A383-B441-B8A9-54CA429EFA3C}"/>
              </a:ext>
            </a:extLst>
          </p:cNvPr>
          <p:cNvSpPr txBox="1">
            <a:spLocks/>
          </p:cNvSpPr>
          <p:nvPr/>
        </p:nvSpPr>
        <p:spPr>
          <a:xfrm>
            <a:off x="854035" y="1309468"/>
            <a:ext cx="10903227" cy="203008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gn="just">
              <a:lnSpc>
                <a:spcPct val="110000"/>
              </a:lnSpc>
              <a:buClr>
                <a:schemeClr val="accent2"/>
              </a:buClr>
            </a:pPr>
            <a:r>
              <a:rPr lang="es-CO" sz="2200" dirty="0"/>
              <a:t>Secuencia reconocida (</a:t>
            </a:r>
            <a:r>
              <a:rPr lang="es-CO" sz="2200" i="1" dirty="0"/>
              <a:t>Ori C</a:t>
            </a:r>
            <a:r>
              <a:rPr lang="es-CO" sz="2200" dirty="0"/>
              <a:t> en </a:t>
            </a:r>
            <a:r>
              <a:rPr lang="es-CO" sz="2200" i="1" dirty="0"/>
              <a:t>E. coli</a:t>
            </a:r>
            <a:r>
              <a:rPr lang="es-CO" sz="2200" dirty="0"/>
              <a:t>. 245 bp) por proteínas iniciadoras (</a:t>
            </a:r>
            <a:r>
              <a:rPr lang="es-ES" sz="2200" dirty="0"/>
              <a:t>muy conservadas entre los orígenes de replicación bacterianos)</a:t>
            </a:r>
            <a:r>
              <a:rPr lang="es-CO" sz="2200" dirty="0"/>
              <a:t>. </a:t>
            </a:r>
          </a:p>
          <a:p>
            <a:pPr marL="342900" lvl="1" indent="-342900" algn="just">
              <a:lnSpc>
                <a:spcPct val="110000"/>
              </a:lnSpc>
              <a:buClr>
                <a:srgbClr val="92D050"/>
              </a:buClr>
            </a:pPr>
            <a:r>
              <a:rPr lang="es-CO" sz="2200" dirty="0"/>
              <a:t>La replicación es bidireccional, pueden tener una longitud de 300 pb.</a:t>
            </a:r>
          </a:p>
          <a:p>
            <a:pPr marL="342900" lvl="1" indent="-342900" algn="just">
              <a:lnSpc>
                <a:spcPct val="110000"/>
              </a:lnSpc>
              <a:buClr>
                <a:srgbClr val="92D050"/>
              </a:buClr>
            </a:pPr>
            <a:r>
              <a:rPr lang="es-CO" sz="2200" dirty="0"/>
              <a:t>Primero una proteína iniciadora que conduce al desenrollamiento de la hebra.</a:t>
            </a:r>
          </a:p>
          <a:p>
            <a:pPr marL="342900" lvl="1" indent="-342900" algn="just">
              <a:lnSpc>
                <a:spcPct val="110000"/>
              </a:lnSpc>
              <a:buClr>
                <a:srgbClr val="92D050"/>
              </a:buClr>
            </a:pPr>
            <a:r>
              <a:rPr lang="en-US" sz="2200" i="1" dirty="0"/>
              <a:t>E. coli </a:t>
            </a:r>
            <a:r>
              <a:rPr lang="en-US" sz="2200" dirty="0"/>
              <a:t>4 x 10</a:t>
            </a:r>
            <a:r>
              <a:rPr lang="en-US" sz="2200" baseline="30000" dirty="0"/>
              <a:t>6</a:t>
            </a:r>
            <a:r>
              <a:rPr lang="en-US" sz="2200" dirty="0"/>
              <a:t> pb se replica </a:t>
            </a:r>
            <a:r>
              <a:rPr lang="en-US" sz="2200" dirty="0" err="1"/>
              <a:t>en</a:t>
            </a:r>
            <a:r>
              <a:rPr lang="en-US" sz="2200" dirty="0"/>
              <a:t> 30 mins.</a:t>
            </a:r>
            <a:endParaRPr lang="es-CO" sz="2200" dirty="0"/>
          </a:p>
        </p:txBody>
      </p:sp>
      <p:pic>
        <p:nvPicPr>
          <p:cNvPr id="5" name="4 Marcador de contenido" descr="ch5f14.jpg">
            <a:extLst>
              <a:ext uri="{FF2B5EF4-FFF2-40B4-BE49-F238E27FC236}">
                <a16:creationId xmlns:a16="http://schemas.microsoft.com/office/drawing/2014/main" id="{09EC611F-A2EF-1D4A-860C-685D776ACF7A}"/>
              </a:ext>
            </a:extLst>
          </p:cNvPr>
          <p:cNvPicPr>
            <a:picLocks noChangeAspect="1"/>
          </p:cNvPicPr>
          <p:nvPr/>
        </p:nvPicPr>
        <p:blipFill>
          <a:blip r:embed="rId2" cstate="print"/>
          <a:stretch>
            <a:fillRect/>
          </a:stretch>
        </p:blipFill>
        <p:spPr>
          <a:xfrm>
            <a:off x="4428949" y="4402074"/>
            <a:ext cx="7690315" cy="1826861"/>
          </a:xfrm>
          <a:prstGeom prst="rect">
            <a:avLst/>
          </a:prstGeom>
        </p:spPr>
      </p:pic>
    </p:spTree>
    <p:extLst>
      <p:ext uri="{BB962C8B-B14F-4D97-AF65-F5344CB8AC3E}">
        <p14:creationId xmlns:p14="http://schemas.microsoft.com/office/powerpoint/2010/main" val="3375472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296FE84B-FD2C-A54E-8D76-DF67ECAC07D1}"/>
              </a:ext>
            </a:extLst>
          </p:cNvPr>
          <p:cNvSpPr>
            <a:spLocks noGrp="1"/>
          </p:cNvSpPr>
          <p:nvPr>
            <p:ph type="title"/>
          </p:nvPr>
        </p:nvSpPr>
        <p:spPr>
          <a:xfrm>
            <a:off x="639417" y="231615"/>
            <a:ext cx="10515600" cy="1325563"/>
          </a:xfrm>
        </p:spPr>
        <p:txBody>
          <a:bodyPr>
            <a:normAutofit/>
          </a:bodyPr>
          <a:lstStyle/>
          <a:p>
            <a:r>
              <a:rPr lang="es-CO" sz="4000" dirty="0"/>
              <a:t>Orígenes e iniciación de la replicación</a:t>
            </a:r>
          </a:p>
        </p:txBody>
      </p:sp>
      <p:pic>
        <p:nvPicPr>
          <p:cNvPr id="4" name="4 Marcador de contenido" descr="ch5f15.jpg">
            <a:extLst>
              <a:ext uri="{FF2B5EF4-FFF2-40B4-BE49-F238E27FC236}">
                <a16:creationId xmlns:a16="http://schemas.microsoft.com/office/drawing/2014/main" id="{D0FCF955-5D3B-8444-A2F4-64F648957FED}"/>
              </a:ext>
            </a:extLst>
          </p:cNvPr>
          <p:cNvPicPr>
            <a:picLocks noChangeAspect="1"/>
          </p:cNvPicPr>
          <p:nvPr/>
        </p:nvPicPr>
        <p:blipFill>
          <a:blip r:embed="rId2" cstate="print"/>
          <a:stretch>
            <a:fillRect/>
          </a:stretch>
        </p:blipFill>
        <p:spPr>
          <a:xfrm>
            <a:off x="4817778" y="2848465"/>
            <a:ext cx="7228005" cy="3777920"/>
          </a:xfrm>
          <a:prstGeom prst="rect">
            <a:avLst/>
          </a:prstGeom>
        </p:spPr>
      </p:pic>
      <p:sp>
        <p:nvSpPr>
          <p:cNvPr id="5" name="3 Marcador de contenido">
            <a:extLst>
              <a:ext uri="{FF2B5EF4-FFF2-40B4-BE49-F238E27FC236}">
                <a16:creationId xmlns:a16="http://schemas.microsoft.com/office/drawing/2014/main" id="{23B3492C-A611-3843-8F1B-68BDD4BE0400}"/>
              </a:ext>
            </a:extLst>
          </p:cNvPr>
          <p:cNvSpPr txBox="1">
            <a:spLocks/>
          </p:cNvSpPr>
          <p:nvPr/>
        </p:nvSpPr>
        <p:spPr>
          <a:xfrm>
            <a:off x="735358" y="1705457"/>
            <a:ext cx="11310425" cy="1143008"/>
          </a:xfrm>
          <a:prstGeom prst="rect">
            <a:avLst/>
          </a:prstGeom>
          <a:ln w="38100">
            <a:solidFill>
              <a:schemeClr val="bg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CO" dirty="0"/>
              <a:t>Si se partiera de </a:t>
            </a:r>
            <a:r>
              <a:rPr lang="es-CO"/>
              <a:t>un solo </a:t>
            </a:r>
            <a:r>
              <a:rPr lang="es-CO" dirty="0"/>
              <a:t>origen en H.s.s (3 x 10</a:t>
            </a:r>
            <a:r>
              <a:rPr lang="es-CO" baseline="30000" dirty="0"/>
              <a:t>9</a:t>
            </a:r>
            <a:r>
              <a:rPr lang="es-CO" dirty="0"/>
              <a:t> pb) se demoraría tres semanas, por lo que se requiere de varios orígenes (H.s.s 30.000) que se encuentran separados por intervalos de 50 a 300 Kb (complejo de origen </a:t>
            </a:r>
            <a:r>
              <a:rPr lang="es-CO"/>
              <a:t>de replicación </a:t>
            </a:r>
            <a:r>
              <a:rPr lang="es-CO" dirty="0"/>
              <a:t>ORC).</a:t>
            </a:r>
          </a:p>
        </p:txBody>
      </p:sp>
    </p:spTree>
    <p:extLst>
      <p:ext uri="{BB962C8B-B14F-4D97-AF65-F5344CB8AC3E}">
        <p14:creationId xmlns:p14="http://schemas.microsoft.com/office/powerpoint/2010/main" val="379972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3248ECF4-A5EA-3140-9E37-06499DA38837}"/>
              </a:ext>
            </a:extLst>
          </p:cNvPr>
          <p:cNvSpPr txBox="1">
            <a:spLocks/>
          </p:cNvSpPr>
          <p:nvPr/>
        </p:nvSpPr>
        <p:spPr>
          <a:xfrm>
            <a:off x="689317" y="389331"/>
            <a:ext cx="10515600" cy="1325563"/>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Tres modelos de replicación</a:t>
            </a:r>
          </a:p>
        </p:txBody>
      </p:sp>
      <p:pic>
        <p:nvPicPr>
          <p:cNvPr id="3" name="Imagen 2">
            <a:extLst>
              <a:ext uri="{FF2B5EF4-FFF2-40B4-BE49-F238E27FC236}">
                <a16:creationId xmlns:a16="http://schemas.microsoft.com/office/drawing/2014/main" id="{E823EFD6-5C50-F741-BCCC-27F9E402CB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7404" y="1358923"/>
            <a:ext cx="7924596" cy="3262117"/>
          </a:xfrm>
          <a:prstGeom prst="rect">
            <a:avLst/>
          </a:prstGeom>
        </p:spPr>
      </p:pic>
    </p:spTree>
    <p:extLst>
      <p:ext uri="{BB962C8B-B14F-4D97-AF65-F5344CB8AC3E}">
        <p14:creationId xmlns:p14="http://schemas.microsoft.com/office/powerpoint/2010/main" val="2368899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6">
            <a:extLst>
              <a:ext uri="{FF2B5EF4-FFF2-40B4-BE49-F238E27FC236}">
                <a16:creationId xmlns:a16="http://schemas.microsoft.com/office/drawing/2014/main" id="{E0D1882A-E4A0-EB4D-9B0A-C5D40F3BBD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06770" y="300576"/>
            <a:ext cx="7285230" cy="3090226"/>
          </a:xfrm>
          <a:prstGeom prst="rect">
            <a:avLst/>
          </a:prstGeom>
        </p:spPr>
      </p:pic>
      <p:sp>
        <p:nvSpPr>
          <p:cNvPr id="24578" name="Rectangle 2"/>
          <p:cNvSpPr>
            <a:spLocks noGrp="1" noRot="1" noChangeArrowheads="1"/>
          </p:cNvSpPr>
          <p:nvPr>
            <p:ph type="title"/>
          </p:nvPr>
        </p:nvSpPr>
        <p:spPr>
          <a:xfrm>
            <a:off x="660400" y="222830"/>
            <a:ext cx="10871200" cy="990600"/>
          </a:xfrm>
        </p:spPr>
        <p:txBody>
          <a:bodyPr>
            <a:normAutofit/>
          </a:bodyPr>
          <a:lstStyle/>
          <a:p>
            <a:r>
              <a:rPr lang="es-ES" dirty="0"/>
              <a:t>Transcripción</a:t>
            </a:r>
          </a:p>
        </p:txBody>
      </p:sp>
      <p:sp>
        <p:nvSpPr>
          <p:cNvPr id="24579" name="Rectangle 3"/>
          <p:cNvSpPr>
            <a:spLocks noGrp="1" noChangeArrowheads="1"/>
          </p:cNvSpPr>
          <p:nvPr>
            <p:ph sz="quarter" idx="1"/>
          </p:nvPr>
        </p:nvSpPr>
        <p:spPr>
          <a:xfrm>
            <a:off x="660400" y="1980767"/>
            <a:ext cx="3818835" cy="1556120"/>
          </a:xfrm>
        </p:spPr>
        <p:txBody>
          <a:bodyPr>
            <a:noAutofit/>
          </a:bodyPr>
          <a:lstStyle/>
          <a:p>
            <a:pPr algn="just">
              <a:lnSpc>
                <a:spcPct val="100000"/>
              </a:lnSpc>
            </a:pPr>
            <a:r>
              <a:rPr lang="es-ES" dirty="0"/>
              <a:t>Transcripción = síntesis de ARN.</a:t>
            </a:r>
          </a:p>
          <a:p>
            <a:pPr algn="just">
              <a:lnSpc>
                <a:spcPct val="100000"/>
              </a:lnSpc>
            </a:pPr>
            <a:r>
              <a:rPr lang="es-ES" dirty="0"/>
              <a:t>Ocurre en el interior del núcleo.</a:t>
            </a:r>
          </a:p>
          <a:p>
            <a:pPr lvl="1" algn="just">
              <a:lnSpc>
                <a:spcPct val="100000"/>
              </a:lnSpc>
              <a:buFont typeface="Wingdings" pitchFamily="2" charset="2"/>
              <a:buNone/>
            </a:pPr>
            <a:endParaRPr lang="es-ES" dirty="0"/>
          </a:p>
        </p:txBody>
      </p:sp>
      <p:sp>
        <p:nvSpPr>
          <p:cNvPr id="2" name="Rectángulo 1">
            <a:extLst>
              <a:ext uri="{FF2B5EF4-FFF2-40B4-BE49-F238E27FC236}">
                <a16:creationId xmlns:a16="http://schemas.microsoft.com/office/drawing/2014/main" id="{DF77A551-4F04-0B46-864A-E214AA9CDE74}"/>
              </a:ext>
            </a:extLst>
          </p:cNvPr>
          <p:cNvSpPr/>
          <p:nvPr/>
        </p:nvSpPr>
        <p:spPr>
          <a:xfrm>
            <a:off x="4916140" y="3076665"/>
            <a:ext cx="3662290" cy="1392689"/>
          </a:xfrm>
          <a:prstGeom prst="rect">
            <a:avLst/>
          </a:prstGeom>
        </p:spPr>
        <p:txBody>
          <a:bodyPr vert="horz" lIns="91440" tIns="45720" rIns="91440" bIns="45720" rtlCol="0">
            <a:noAutofit/>
          </a:bodyPr>
          <a:lstStyle/>
          <a:p>
            <a:pPr marL="228600" indent="-228600">
              <a:lnSpc>
                <a:spcPct val="90000"/>
              </a:lnSpc>
              <a:spcBef>
                <a:spcPts val="1000"/>
              </a:spcBef>
              <a:buFont typeface="Arial" panose="020B0604020202020204" pitchFamily="34" charset="0"/>
              <a:buChar char="•"/>
            </a:pPr>
            <a:r>
              <a:rPr lang="es-ES" sz="2000" dirty="0">
                <a:solidFill>
                  <a:srgbClr val="152B48"/>
                </a:solidFill>
                <a:latin typeface="Montserrat" panose="02000505000000020004" pitchFamily="2" charset="0"/>
              </a:rPr>
              <a:t>Proceso:</a:t>
            </a:r>
          </a:p>
          <a:p>
            <a:pPr marL="800100" lvl="1" indent="-342900">
              <a:lnSpc>
                <a:spcPct val="90000"/>
              </a:lnSpc>
              <a:spcBef>
                <a:spcPts val="500"/>
              </a:spcBef>
              <a:buFont typeface="Wingdings" pitchFamily="2" charset="2"/>
              <a:buChar char="§"/>
            </a:pPr>
            <a:r>
              <a:rPr lang="es-ES" dirty="0">
                <a:solidFill>
                  <a:srgbClr val="152B48"/>
                </a:solidFill>
                <a:latin typeface="Montserrat" panose="02000505000000020004" pitchFamily="2" charset="0"/>
              </a:rPr>
              <a:t>Iniciación.</a:t>
            </a:r>
          </a:p>
          <a:p>
            <a:pPr marL="800100" lvl="1" indent="-342900">
              <a:lnSpc>
                <a:spcPct val="90000"/>
              </a:lnSpc>
              <a:spcBef>
                <a:spcPts val="500"/>
              </a:spcBef>
              <a:buFont typeface="Wingdings" pitchFamily="2" charset="2"/>
              <a:buChar char="§"/>
            </a:pPr>
            <a:r>
              <a:rPr lang="es-ES" dirty="0">
                <a:solidFill>
                  <a:srgbClr val="152B48"/>
                </a:solidFill>
                <a:latin typeface="Montserrat" panose="02000505000000020004" pitchFamily="2" charset="0"/>
              </a:rPr>
              <a:t>Elongación.</a:t>
            </a:r>
          </a:p>
          <a:p>
            <a:pPr marL="800100" lvl="1" indent="-342900">
              <a:lnSpc>
                <a:spcPct val="90000"/>
              </a:lnSpc>
              <a:spcBef>
                <a:spcPts val="500"/>
              </a:spcBef>
              <a:buFont typeface="Wingdings" pitchFamily="2" charset="2"/>
              <a:buChar char="§"/>
            </a:pPr>
            <a:r>
              <a:rPr lang="es-ES" dirty="0">
                <a:solidFill>
                  <a:srgbClr val="152B48"/>
                </a:solidFill>
                <a:latin typeface="Montserrat" panose="02000505000000020004" pitchFamily="2" charset="0"/>
              </a:rPr>
              <a:t>Terminación.</a:t>
            </a:r>
          </a:p>
        </p:txBody>
      </p:sp>
      <p:sp>
        <p:nvSpPr>
          <p:cNvPr id="3" name="Rectángulo 2">
            <a:extLst>
              <a:ext uri="{FF2B5EF4-FFF2-40B4-BE49-F238E27FC236}">
                <a16:creationId xmlns:a16="http://schemas.microsoft.com/office/drawing/2014/main" id="{A2F3D5D2-07FE-3C4A-9853-105F05572965}"/>
              </a:ext>
            </a:extLst>
          </p:cNvPr>
          <p:cNvSpPr/>
          <p:nvPr/>
        </p:nvSpPr>
        <p:spPr>
          <a:xfrm>
            <a:off x="4916140" y="4917369"/>
            <a:ext cx="6812035" cy="1985159"/>
          </a:xfrm>
          <a:prstGeom prst="rect">
            <a:avLst/>
          </a:prstGeom>
        </p:spPr>
        <p:txBody>
          <a:bodyPr wrap="square">
            <a:spAutoFit/>
          </a:bodyPr>
          <a:lstStyle/>
          <a:p>
            <a:pPr marL="228600" indent="-228600">
              <a:spcBef>
                <a:spcPts val="1000"/>
              </a:spcBef>
              <a:buFont typeface="Arial" panose="020B0604020202020204" pitchFamily="34" charset="0"/>
              <a:buChar char="•"/>
            </a:pPr>
            <a:r>
              <a:rPr lang="es-ES" sz="2000" dirty="0">
                <a:solidFill>
                  <a:srgbClr val="152B48"/>
                </a:solidFill>
                <a:latin typeface="Montserrat" panose="02000505000000020004" pitchFamily="2" charset="0"/>
              </a:rPr>
              <a:t>Necesita:</a:t>
            </a:r>
          </a:p>
          <a:p>
            <a:pPr marL="742950" lvl="1" indent="-285750">
              <a:spcBef>
                <a:spcPts val="1000"/>
              </a:spcBef>
              <a:buFont typeface="Wingdings" pitchFamily="2" charset="2"/>
              <a:buChar char="§"/>
            </a:pPr>
            <a:r>
              <a:rPr lang="es-ES" dirty="0">
                <a:solidFill>
                  <a:srgbClr val="152B48"/>
                </a:solidFill>
                <a:latin typeface="Montserrat" panose="02000505000000020004" pitchFamily="2" charset="0"/>
              </a:rPr>
              <a:t>Una cadena de ADN que actúe como molde.</a:t>
            </a:r>
          </a:p>
          <a:p>
            <a:pPr marL="742950" lvl="1" indent="-285750">
              <a:spcBef>
                <a:spcPts val="1000"/>
              </a:spcBef>
              <a:buFont typeface="Wingdings" pitchFamily="2" charset="2"/>
              <a:buChar char="§"/>
            </a:pPr>
            <a:r>
              <a:rPr lang="es-ES" dirty="0">
                <a:solidFill>
                  <a:srgbClr val="152B48"/>
                </a:solidFill>
                <a:latin typeface="Montserrat" panose="02000505000000020004" pitchFamily="2" charset="0"/>
              </a:rPr>
              <a:t>Enzimas: ARN-polimerasa.</a:t>
            </a:r>
          </a:p>
          <a:p>
            <a:pPr marL="742950" lvl="1" indent="-285750">
              <a:spcBef>
                <a:spcPts val="1000"/>
              </a:spcBef>
              <a:buFont typeface="Wingdings" pitchFamily="2" charset="2"/>
              <a:buChar char="§"/>
            </a:pPr>
            <a:r>
              <a:rPr lang="es-ES" dirty="0" err="1">
                <a:solidFill>
                  <a:srgbClr val="152B48"/>
                </a:solidFill>
                <a:latin typeface="Montserrat" panose="02000505000000020004" pitchFamily="2" charset="0"/>
              </a:rPr>
              <a:t>Ribonucleótidos</a:t>
            </a:r>
            <a:r>
              <a:rPr lang="es-ES" dirty="0">
                <a:solidFill>
                  <a:srgbClr val="152B48"/>
                </a:solidFill>
                <a:latin typeface="Montserrat" panose="02000505000000020004" pitchFamily="2" charset="0"/>
              </a:rPr>
              <a:t> </a:t>
            </a:r>
            <a:r>
              <a:rPr lang="es-ES" dirty="0" err="1">
                <a:solidFill>
                  <a:srgbClr val="152B48"/>
                </a:solidFill>
                <a:latin typeface="Montserrat" panose="02000505000000020004" pitchFamily="2" charset="0"/>
              </a:rPr>
              <a:t>trifosfato</a:t>
            </a:r>
            <a:r>
              <a:rPr lang="es-ES" dirty="0">
                <a:solidFill>
                  <a:srgbClr val="152B48"/>
                </a:solidFill>
                <a:latin typeface="Montserrat" panose="02000505000000020004" pitchFamily="2" charset="0"/>
              </a:rPr>
              <a:t> de A, G, C y U.</a:t>
            </a:r>
          </a:p>
          <a:p>
            <a:pPr lvl="2">
              <a:buFont typeface="Wingdings" pitchFamily="2" charset="2"/>
              <a:buNone/>
            </a:pPr>
            <a:endParaRPr lang="es-ES" sz="2400" dirty="0"/>
          </a:p>
        </p:txBody>
      </p:sp>
    </p:spTree>
    <p:extLst>
      <p:ext uri="{BB962C8B-B14F-4D97-AF65-F5344CB8AC3E}">
        <p14:creationId xmlns:p14="http://schemas.microsoft.com/office/powerpoint/2010/main" val="4193457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670301" y="100429"/>
            <a:ext cx="10515600" cy="1325563"/>
          </a:xfrm>
        </p:spPr>
        <p:txBody>
          <a:bodyPr>
            <a:normAutofit/>
          </a:bodyPr>
          <a:lstStyle/>
          <a:p>
            <a:pPr>
              <a:lnSpc>
                <a:spcPct val="80000"/>
              </a:lnSpc>
            </a:pPr>
            <a:r>
              <a:rPr lang="es-ES" dirty="0"/>
              <a:t>Iniciación</a:t>
            </a:r>
          </a:p>
        </p:txBody>
      </p:sp>
      <p:sp>
        <p:nvSpPr>
          <p:cNvPr id="25603" name="Rectangle 3"/>
          <p:cNvSpPr>
            <a:spLocks noGrp="1" noChangeArrowheads="1"/>
          </p:cNvSpPr>
          <p:nvPr>
            <p:ph sz="quarter" idx="1"/>
          </p:nvPr>
        </p:nvSpPr>
        <p:spPr>
          <a:xfrm>
            <a:off x="1076740" y="743505"/>
            <a:ext cx="10109161" cy="4572000"/>
          </a:xfrm>
        </p:spPr>
        <p:txBody>
          <a:bodyPr>
            <a:normAutofit/>
          </a:bodyPr>
          <a:lstStyle/>
          <a:p>
            <a:pPr algn="just">
              <a:lnSpc>
                <a:spcPct val="100000"/>
              </a:lnSpc>
              <a:buFont typeface="Wingdings" pitchFamily="2" charset="2"/>
              <a:buNone/>
            </a:pPr>
            <a:endParaRPr lang="es-ES" sz="2200" dirty="0"/>
          </a:p>
          <a:p>
            <a:pPr algn="just">
              <a:lnSpc>
                <a:spcPct val="100000"/>
              </a:lnSpc>
            </a:pPr>
            <a:r>
              <a:rPr lang="es-ES" sz="2200" dirty="0"/>
              <a:t>Comienza cuando la ARN-polimerasa reconoce en el ADN que se va transcribir una señal que indica el inicio del proceso = centros promotores. </a:t>
            </a:r>
          </a:p>
          <a:p>
            <a:pPr algn="just">
              <a:lnSpc>
                <a:spcPct val="100000"/>
              </a:lnSpc>
            </a:pPr>
            <a:r>
              <a:rPr lang="es-ES" sz="2200" dirty="0">
                <a:sym typeface="Wingdings 2" pitchFamily="18" charset="2"/>
              </a:rPr>
              <a:t>La ARN-polimerasa hace que la doble hélice de ADN se abra </a:t>
            </a:r>
            <a:r>
              <a:rPr lang="es-ES" sz="2200" dirty="0">
                <a:sym typeface="Wingdings" pitchFamily="2" charset="2"/>
              </a:rPr>
              <a:t> exposición de la secuencia de bases del ADN  unión de los </a:t>
            </a:r>
            <a:r>
              <a:rPr lang="es-ES" sz="2200" dirty="0" err="1">
                <a:sym typeface="Wingdings" pitchFamily="2" charset="2"/>
              </a:rPr>
              <a:t>ribonucleótidos</a:t>
            </a:r>
            <a:r>
              <a:rPr lang="es-ES" sz="2200" dirty="0">
                <a:sym typeface="Wingdings" pitchFamily="2" charset="2"/>
              </a:rPr>
              <a:t>.</a:t>
            </a:r>
            <a:endParaRPr lang="es-ES" sz="2200" dirty="0"/>
          </a:p>
          <a:p>
            <a:pPr algn="just">
              <a:lnSpc>
                <a:spcPct val="100000"/>
              </a:lnSpc>
            </a:pPr>
            <a:endParaRPr lang="es-ES" sz="2200" dirty="0"/>
          </a:p>
        </p:txBody>
      </p:sp>
      <p:pic>
        <p:nvPicPr>
          <p:cNvPr id="5" name="Picture 2" descr="transcripcion"/>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r="55307" b="50626"/>
          <a:stretch>
            <a:fillRect/>
          </a:stretch>
        </p:blipFill>
        <p:spPr bwMode="auto">
          <a:xfrm>
            <a:off x="6343826" y="3348422"/>
            <a:ext cx="4214842" cy="3343234"/>
          </a:xfrm>
          <a:prstGeom prst="rect">
            <a:avLst/>
          </a:prstGeom>
          <a:noFill/>
        </p:spPr>
      </p:pic>
    </p:spTree>
    <p:extLst>
      <p:ext uri="{BB962C8B-B14F-4D97-AF65-F5344CB8AC3E}">
        <p14:creationId xmlns:p14="http://schemas.microsoft.com/office/powerpoint/2010/main" val="847749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838200" y="246096"/>
            <a:ext cx="10515600" cy="1325563"/>
          </a:xfrm>
        </p:spPr>
        <p:txBody>
          <a:bodyPr>
            <a:normAutofit/>
          </a:bodyPr>
          <a:lstStyle/>
          <a:p>
            <a:r>
              <a:rPr lang="es-ES" dirty="0"/>
              <a:t>Elongación</a:t>
            </a:r>
          </a:p>
        </p:txBody>
      </p:sp>
      <p:sp>
        <p:nvSpPr>
          <p:cNvPr id="27651" name="Rectangle 3"/>
          <p:cNvSpPr>
            <a:spLocks noGrp="1" noChangeArrowheads="1"/>
          </p:cNvSpPr>
          <p:nvPr>
            <p:ph sz="quarter" idx="1"/>
          </p:nvPr>
        </p:nvSpPr>
        <p:spPr>
          <a:xfrm>
            <a:off x="1345894" y="1468384"/>
            <a:ext cx="10382280" cy="4572000"/>
          </a:xfrm>
        </p:spPr>
        <p:txBody>
          <a:bodyPr>
            <a:normAutofit/>
          </a:bodyPr>
          <a:lstStyle/>
          <a:p>
            <a:pPr algn="just">
              <a:lnSpc>
                <a:spcPct val="100000"/>
              </a:lnSpc>
            </a:pPr>
            <a:r>
              <a:rPr lang="es-ES" sz="2200" dirty="0"/>
              <a:t>Adición de sucesivos </a:t>
            </a:r>
            <a:r>
              <a:rPr lang="es-ES" sz="2200" dirty="0" err="1"/>
              <a:t>ribonucleótidos</a:t>
            </a:r>
            <a:r>
              <a:rPr lang="es-ES" sz="2200" dirty="0"/>
              <a:t> para formar el ARN.</a:t>
            </a:r>
          </a:p>
          <a:p>
            <a:pPr algn="just">
              <a:lnSpc>
                <a:spcPct val="100000"/>
              </a:lnSpc>
            </a:pPr>
            <a:r>
              <a:rPr lang="es-ES" sz="2200" dirty="0"/>
              <a:t>ARN-polimerasa: “lee” ADN 3’-5’ y </a:t>
            </a:r>
            <a:r>
              <a:rPr lang="es-ES" sz="2200" dirty="0" err="1"/>
              <a:t>síntesisa</a:t>
            </a:r>
            <a:r>
              <a:rPr lang="es-ES" sz="2200" dirty="0"/>
              <a:t> ARN 5’-3’.</a:t>
            </a:r>
          </a:p>
          <a:p>
            <a:pPr algn="just">
              <a:lnSpc>
                <a:spcPct val="100000"/>
              </a:lnSpc>
            </a:pPr>
            <a:r>
              <a:rPr lang="es-ES" sz="2200" dirty="0"/>
              <a:t>La cadena de ARN sintetizada es complementaria de la hebra de ADN que se utiliza como molde: G-C, A-U, T-A, C-G.</a:t>
            </a:r>
          </a:p>
          <a:p>
            <a:pPr algn="just">
              <a:lnSpc>
                <a:spcPct val="100000"/>
              </a:lnSpc>
            </a:pPr>
            <a:endParaRPr lang="es-ES" sz="2200" dirty="0"/>
          </a:p>
          <a:p>
            <a:pPr algn="just">
              <a:lnSpc>
                <a:spcPct val="100000"/>
              </a:lnSpc>
            </a:pPr>
            <a:endParaRPr lang="es-ES" sz="2200" dirty="0"/>
          </a:p>
        </p:txBody>
      </p:sp>
      <p:pic>
        <p:nvPicPr>
          <p:cNvPr id="5" name="Picture 2" descr="transcripcion"/>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l="45052" b="50626"/>
          <a:stretch>
            <a:fillRect/>
          </a:stretch>
        </p:blipFill>
        <p:spPr bwMode="auto">
          <a:xfrm>
            <a:off x="6537034" y="3591672"/>
            <a:ext cx="4429156" cy="2857520"/>
          </a:xfrm>
          <a:prstGeom prst="rect">
            <a:avLst/>
          </a:prstGeom>
          <a:noFill/>
        </p:spPr>
      </p:pic>
    </p:spTree>
    <p:extLst>
      <p:ext uri="{BB962C8B-B14F-4D97-AF65-F5344CB8AC3E}">
        <p14:creationId xmlns:p14="http://schemas.microsoft.com/office/powerpoint/2010/main" val="2893975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639418" y="85244"/>
            <a:ext cx="10515600" cy="1325563"/>
          </a:xfrm>
        </p:spPr>
        <p:txBody>
          <a:bodyPr>
            <a:normAutofit/>
          </a:bodyPr>
          <a:lstStyle/>
          <a:p>
            <a:r>
              <a:rPr lang="es-ES" dirty="0"/>
              <a:t>Terminación</a:t>
            </a:r>
          </a:p>
        </p:txBody>
      </p:sp>
      <p:sp>
        <p:nvSpPr>
          <p:cNvPr id="29699" name="Rectangle 3"/>
          <p:cNvSpPr>
            <a:spLocks noGrp="1" noChangeArrowheads="1"/>
          </p:cNvSpPr>
          <p:nvPr>
            <p:ph sz="quarter" idx="1"/>
          </p:nvPr>
        </p:nvSpPr>
        <p:spPr>
          <a:xfrm>
            <a:off x="1329456" y="1216975"/>
            <a:ext cx="10281440" cy="3768260"/>
          </a:xfrm>
        </p:spPr>
        <p:txBody>
          <a:bodyPr>
            <a:noAutofit/>
          </a:bodyPr>
          <a:lstStyle/>
          <a:p>
            <a:pPr algn="just">
              <a:lnSpc>
                <a:spcPct val="100000"/>
              </a:lnSpc>
            </a:pPr>
            <a:r>
              <a:rPr lang="es-ES" sz="2200" dirty="0"/>
              <a:t>La ARN-</a:t>
            </a:r>
            <a:r>
              <a:rPr lang="es-ES" sz="2200" dirty="0" err="1"/>
              <a:t>pol</a:t>
            </a:r>
            <a:r>
              <a:rPr lang="es-ES" sz="2200" dirty="0"/>
              <a:t> reconoce en el ADN unas señales de terminación que indican el final de las transcripción.</a:t>
            </a:r>
          </a:p>
          <a:p>
            <a:pPr algn="just">
              <a:lnSpc>
                <a:spcPct val="100000"/>
              </a:lnSpc>
            </a:pPr>
            <a:r>
              <a:rPr lang="es-ES" sz="2200" dirty="0"/>
              <a:t>Implica el cierre de la burbuja formada en el ADN y la separación de la ARN-</a:t>
            </a:r>
            <a:r>
              <a:rPr lang="es-ES" sz="2200" dirty="0" err="1"/>
              <a:t>pol</a:t>
            </a:r>
            <a:r>
              <a:rPr lang="es-ES" sz="2200" dirty="0"/>
              <a:t> del ARN transcrito.</a:t>
            </a:r>
          </a:p>
          <a:p>
            <a:pPr algn="just">
              <a:lnSpc>
                <a:spcPct val="100000"/>
              </a:lnSpc>
            </a:pPr>
            <a:endParaRPr lang="es-ES" sz="2200" dirty="0">
              <a:sym typeface="Wingdings" pitchFamily="2" charset="2"/>
            </a:endParaRPr>
          </a:p>
        </p:txBody>
      </p:sp>
      <p:pic>
        <p:nvPicPr>
          <p:cNvPr id="5" name="Picture 2" descr="transcripcion"/>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l="20548" t="49374" r="31658"/>
          <a:stretch>
            <a:fillRect/>
          </a:stretch>
        </p:blipFill>
        <p:spPr bwMode="auto">
          <a:xfrm>
            <a:off x="7522348" y="3101105"/>
            <a:ext cx="4409366" cy="3353471"/>
          </a:xfrm>
          <a:prstGeom prst="rect">
            <a:avLst/>
          </a:prstGeom>
          <a:noFill/>
        </p:spPr>
      </p:pic>
      <p:sp>
        <p:nvSpPr>
          <p:cNvPr id="6" name="5 Rectángulo"/>
          <p:cNvSpPr/>
          <p:nvPr/>
        </p:nvSpPr>
        <p:spPr>
          <a:xfrm>
            <a:off x="4907069" y="4271579"/>
            <a:ext cx="2377863" cy="1754326"/>
          </a:xfrm>
          <a:prstGeom prst="rect">
            <a:avLst/>
          </a:prstGeom>
          <a:ln>
            <a:solidFill>
              <a:srgbClr val="00AAA7"/>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dirty="0">
                <a:solidFill>
                  <a:srgbClr val="142B48"/>
                </a:solidFill>
                <a:latin typeface="Montserrat" pitchFamily="2" charset="77"/>
                <a:sym typeface="Wingdings" pitchFamily="2" charset="2"/>
              </a:rPr>
              <a:t>Extremo 3’ </a:t>
            </a:r>
            <a:r>
              <a:rPr lang="es-ES" dirty="0">
                <a:solidFill>
                  <a:srgbClr val="142B48"/>
                </a:solidFill>
                <a:latin typeface="Montserrat" pitchFamily="2" charset="77"/>
                <a:sym typeface="Wingdings 3" pitchFamily="18" charset="2"/>
              </a:rPr>
              <a:t> se añade una secuencia de </a:t>
            </a:r>
            <a:r>
              <a:rPr lang="es-ES" dirty="0" err="1">
                <a:solidFill>
                  <a:srgbClr val="142B48"/>
                </a:solidFill>
                <a:latin typeface="Montserrat" pitchFamily="2" charset="77"/>
                <a:sym typeface="Wingdings 3" pitchFamily="18" charset="2"/>
              </a:rPr>
              <a:t>ribonucleótidos</a:t>
            </a:r>
            <a:r>
              <a:rPr lang="es-ES" dirty="0">
                <a:solidFill>
                  <a:srgbClr val="142B48"/>
                </a:solidFill>
                <a:latin typeface="Montserrat" pitchFamily="2" charset="77"/>
                <a:sym typeface="Wingdings 3" pitchFamily="18" charset="2"/>
              </a:rPr>
              <a:t> de adenina  </a:t>
            </a:r>
            <a:r>
              <a:rPr lang="es-ES" i="1" dirty="0">
                <a:solidFill>
                  <a:srgbClr val="142B48"/>
                </a:solidFill>
                <a:latin typeface="Montserrat" pitchFamily="2" charset="77"/>
                <a:sym typeface="Wingdings 3" pitchFamily="18" charset="2"/>
              </a:rPr>
              <a:t>cola poli-A.</a:t>
            </a:r>
            <a:endParaRPr lang="es-CO" dirty="0">
              <a:solidFill>
                <a:srgbClr val="142B48"/>
              </a:solidFill>
              <a:latin typeface="Montserrat" pitchFamily="2" charset="77"/>
            </a:endParaRPr>
          </a:p>
        </p:txBody>
      </p:sp>
    </p:spTree>
    <p:extLst>
      <p:ext uri="{BB962C8B-B14F-4D97-AF65-F5344CB8AC3E}">
        <p14:creationId xmlns:p14="http://schemas.microsoft.com/office/powerpoint/2010/main" val="347803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775" y="143916"/>
            <a:ext cx="8153400" cy="990600"/>
          </a:xfrm>
        </p:spPr>
        <p:txBody>
          <a:bodyPr>
            <a:normAutofit/>
          </a:bodyPr>
          <a:lstStyle/>
          <a:p>
            <a:r>
              <a:rPr lang="es-ES" dirty="0"/>
              <a:t>Terminación</a:t>
            </a:r>
            <a:endParaRPr lang="es-CO" dirty="0"/>
          </a:p>
        </p:txBody>
      </p:sp>
      <p:sp>
        <p:nvSpPr>
          <p:cNvPr id="3" name="2 Marcador de contenido"/>
          <p:cNvSpPr>
            <a:spLocks noGrp="1"/>
          </p:cNvSpPr>
          <p:nvPr>
            <p:ph sz="quarter" idx="1"/>
          </p:nvPr>
        </p:nvSpPr>
        <p:spPr>
          <a:xfrm>
            <a:off x="866487" y="1144455"/>
            <a:ext cx="10888394" cy="2143140"/>
          </a:xfrm>
        </p:spPr>
        <p:txBody>
          <a:bodyPr>
            <a:normAutofit/>
          </a:bodyPr>
          <a:lstStyle/>
          <a:p>
            <a:pPr algn="just">
              <a:lnSpc>
                <a:spcPct val="100000"/>
              </a:lnSpc>
            </a:pPr>
            <a:r>
              <a:rPr lang="es-ES" sz="2200" dirty="0">
                <a:sym typeface="Wingdings" pitchFamily="2" charset="2"/>
              </a:rPr>
              <a:t>La </a:t>
            </a:r>
            <a:r>
              <a:rPr lang="es-ES" sz="2200" dirty="0" err="1">
                <a:sym typeface="Wingdings" pitchFamily="2" charset="2"/>
              </a:rPr>
              <a:t>ARNpol</a:t>
            </a:r>
            <a:r>
              <a:rPr lang="es-ES" sz="2200" dirty="0">
                <a:sym typeface="Wingdings" pitchFamily="2" charset="2"/>
              </a:rPr>
              <a:t> transcribe regiones de ADN largas, que exceden la longitud de la secuencia que codifica la proteína.</a:t>
            </a:r>
          </a:p>
          <a:p>
            <a:pPr algn="just">
              <a:lnSpc>
                <a:spcPct val="100000"/>
              </a:lnSpc>
            </a:pPr>
            <a:r>
              <a:rPr lang="es-ES" sz="2200" dirty="0">
                <a:sym typeface="Wingdings" pitchFamily="2" charset="2"/>
              </a:rPr>
              <a:t>Una enzima corta el fragmento de ARN que lleva la información para sintetizar la proteína.</a:t>
            </a:r>
          </a:p>
          <a:p>
            <a:pPr algn="just">
              <a:lnSpc>
                <a:spcPct val="100000"/>
              </a:lnSpc>
            </a:pPr>
            <a:endParaRPr lang="es-CO" sz="2200" dirty="0"/>
          </a:p>
        </p:txBody>
      </p:sp>
      <p:pic>
        <p:nvPicPr>
          <p:cNvPr id="7" name="6 Marcador de contenido" descr="figure-04-10-3.jpg"/>
          <p:cNvPicPr>
            <a:picLocks noGrp="1" noChangeAspect="1"/>
          </p:cNvPicPr>
          <p:nvPr>
            <p:ph sz="quarter" idx="2"/>
          </p:nvPr>
        </p:nvPicPr>
        <p:blipFill>
          <a:blip r:embed="rId2" cstate="email">
            <a:extLst>
              <a:ext uri="{28A0092B-C50C-407E-A947-70E740481C1C}">
                <a14:useLocalDpi xmlns:a14="http://schemas.microsoft.com/office/drawing/2010/main"/>
              </a:ext>
            </a:extLst>
          </a:blip>
          <a:stretch>
            <a:fillRect/>
          </a:stretch>
        </p:blipFill>
        <p:spPr>
          <a:xfrm>
            <a:off x="4600308" y="3773009"/>
            <a:ext cx="7538684" cy="2143140"/>
          </a:xfrm>
        </p:spPr>
      </p:pic>
    </p:spTree>
    <p:extLst>
      <p:ext uri="{BB962C8B-B14F-4D97-AF65-F5344CB8AC3E}">
        <p14:creationId xmlns:p14="http://schemas.microsoft.com/office/powerpoint/2010/main" val="1996656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5193" y="154745"/>
            <a:ext cx="10515600" cy="1325563"/>
          </a:xfrm>
        </p:spPr>
        <p:txBody>
          <a:bodyPr>
            <a:normAutofit/>
          </a:bodyPr>
          <a:lstStyle/>
          <a:p>
            <a:r>
              <a:rPr lang="es-ES" dirty="0"/>
              <a:t>ARN polimerasa</a:t>
            </a:r>
            <a:endParaRPr lang="es-CO" dirty="0"/>
          </a:p>
        </p:txBody>
      </p:sp>
      <p:sp>
        <p:nvSpPr>
          <p:cNvPr id="3" name="2 Marcador de contenido"/>
          <p:cNvSpPr>
            <a:spLocks noGrp="1"/>
          </p:cNvSpPr>
          <p:nvPr>
            <p:ph sz="quarter" idx="1"/>
          </p:nvPr>
        </p:nvSpPr>
        <p:spPr>
          <a:xfrm>
            <a:off x="1151207" y="1301095"/>
            <a:ext cx="10275328" cy="1325564"/>
          </a:xfrm>
        </p:spPr>
        <p:txBody>
          <a:bodyPr>
            <a:noAutofit/>
          </a:bodyPr>
          <a:lstStyle/>
          <a:p>
            <a:pPr marL="419100" indent="-382588" algn="just">
              <a:lnSpc>
                <a:spcPct val="100000"/>
              </a:lnSpc>
            </a:pPr>
            <a:r>
              <a:rPr lang="es-ES" dirty="0"/>
              <a:t>Cataliza la polimerización de </a:t>
            </a:r>
            <a:r>
              <a:rPr lang="es-ES" dirty="0" err="1"/>
              <a:t>ribonucleósidos</a:t>
            </a:r>
            <a:r>
              <a:rPr lang="es-ES" dirty="0"/>
              <a:t> 5’- </a:t>
            </a:r>
            <a:r>
              <a:rPr lang="es-ES" dirty="0" err="1"/>
              <a:t>trisfosfato</a:t>
            </a:r>
            <a:r>
              <a:rPr lang="es-ES" dirty="0"/>
              <a:t> (</a:t>
            </a:r>
            <a:r>
              <a:rPr lang="es-ES" dirty="0" err="1"/>
              <a:t>NTPs</a:t>
            </a:r>
            <a:r>
              <a:rPr lang="es-ES" dirty="0"/>
              <a:t>) dirigida por un molde de ADN.</a:t>
            </a:r>
          </a:p>
          <a:p>
            <a:pPr marL="419100" indent="-382588" algn="just">
              <a:lnSpc>
                <a:spcPct val="100000"/>
              </a:lnSpc>
            </a:pPr>
            <a:r>
              <a:rPr lang="es-ES" dirty="0"/>
              <a:t>Cataliza en un sentido 5’-3’.</a:t>
            </a:r>
          </a:p>
          <a:p>
            <a:pPr marL="419100" indent="-382588" algn="just">
              <a:lnSpc>
                <a:spcPct val="100000"/>
              </a:lnSpc>
            </a:pPr>
            <a:r>
              <a:rPr lang="es-ES" dirty="0"/>
              <a:t>No requiere cebador. Empieza la síntesis </a:t>
            </a:r>
            <a:r>
              <a:rPr lang="es-ES" i="1" dirty="0"/>
              <a:t>de </a:t>
            </a:r>
            <a:r>
              <a:rPr lang="es-ES" i="1" dirty="0" err="1"/>
              <a:t>novo</a:t>
            </a:r>
            <a:r>
              <a:rPr lang="es-ES" dirty="0"/>
              <a:t> en secuencias específicas al inicio de los genes.</a:t>
            </a:r>
          </a:p>
        </p:txBody>
      </p:sp>
      <p:pic>
        <p:nvPicPr>
          <p:cNvPr id="5" name="6 Marcador de contenido" descr="EssGen_rna-polymerase-at-work_MID_0n.jpg"/>
          <p:cNvPicPr>
            <a:picLocks noGrp="1" noChangeAspect="1"/>
          </p:cNvPicPr>
          <p:nvPr>
            <p:ph sz="quarter" idx="2"/>
          </p:nvPr>
        </p:nvPicPr>
        <p:blipFill>
          <a:blip r:embed="rId2" cstate="print"/>
          <a:stretch>
            <a:fillRect/>
          </a:stretch>
        </p:blipFill>
        <p:spPr>
          <a:xfrm>
            <a:off x="5640842" y="3240718"/>
            <a:ext cx="5966155" cy="3369773"/>
          </a:xfrm>
        </p:spPr>
      </p:pic>
    </p:spTree>
    <p:extLst>
      <p:ext uri="{BB962C8B-B14F-4D97-AF65-F5344CB8AC3E}">
        <p14:creationId xmlns:p14="http://schemas.microsoft.com/office/powerpoint/2010/main" val="1671671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30701" y="271012"/>
            <a:ext cx="10930597" cy="990600"/>
          </a:xfrm>
        </p:spPr>
        <p:txBody>
          <a:bodyPr>
            <a:noAutofit/>
          </a:bodyPr>
          <a:lstStyle/>
          <a:p>
            <a:r>
              <a:rPr lang="es-CO" sz="3200" dirty="0"/>
              <a:t>Transcripción en procariotas (</a:t>
            </a:r>
            <a:r>
              <a:rPr lang="es-GT" sz="3200" dirty="0"/>
              <a:t>ARN polimerasa)</a:t>
            </a:r>
            <a:endParaRPr lang="es-ES" sz="3200" dirty="0"/>
          </a:p>
        </p:txBody>
      </p:sp>
      <p:sp>
        <p:nvSpPr>
          <p:cNvPr id="5123" name="Rectangle 3"/>
          <p:cNvSpPr>
            <a:spLocks noGrp="1" noChangeArrowheads="1"/>
          </p:cNvSpPr>
          <p:nvPr>
            <p:ph type="body" idx="1"/>
          </p:nvPr>
        </p:nvSpPr>
        <p:spPr>
          <a:xfrm>
            <a:off x="1024595" y="1438209"/>
            <a:ext cx="10536703" cy="3094893"/>
          </a:xfrm>
        </p:spPr>
        <p:txBody>
          <a:bodyPr>
            <a:normAutofit/>
          </a:bodyPr>
          <a:lstStyle/>
          <a:p>
            <a:pPr algn="just"/>
            <a:r>
              <a:rPr lang="es-GT" sz="1800" dirty="0"/>
              <a:t>No  requiere cebadores:  500.000 daltons.</a:t>
            </a:r>
          </a:p>
          <a:p>
            <a:pPr algn="just"/>
            <a:r>
              <a:rPr lang="es-GT" sz="1800" dirty="0"/>
              <a:t>La transcripción empieza de </a:t>
            </a:r>
            <a:r>
              <a:rPr lang="es-GT" sz="1800" dirty="0" err="1"/>
              <a:t>novo</a:t>
            </a:r>
            <a:r>
              <a:rPr lang="es-GT" sz="1800" dirty="0"/>
              <a:t> en secuencias especificas al inicio de los genes.</a:t>
            </a:r>
          </a:p>
          <a:p>
            <a:pPr algn="just"/>
            <a:r>
              <a:rPr lang="es-GT" sz="1800" dirty="0"/>
              <a:t>Es una enzima compleja compuesta de múltiples cadenas </a:t>
            </a:r>
            <a:r>
              <a:rPr lang="es-GT" sz="1800" dirty="0" err="1"/>
              <a:t>polipeptidicas</a:t>
            </a:r>
            <a:r>
              <a:rPr lang="es-GT" sz="1800" dirty="0"/>
              <a:t> compuestas de 6 subunidades:</a:t>
            </a:r>
          </a:p>
          <a:p>
            <a:pPr lvl="1" algn="just">
              <a:buFont typeface="Wingdings" pitchFamily="2" charset="2"/>
              <a:buChar char="§"/>
            </a:pPr>
            <a:r>
              <a:rPr lang="es-GT" sz="1600" dirty="0"/>
              <a:t>2 Subunidad </a:t>
            </a:r>
            <a:r>
              <a:rPr lang="el-GR" sz="1600" dirty="0">
                <a:latin typeface="Constantia"/>
              </a:rPr>
              <a:t>α</a:t>
            </a:r>
            <a:r>
              <a:rPr lang="es-ES" sz="1600" dirty="0">
                <a:latin typeface="Constantia"/>
              </a:rPr>
              <a:t>.</a:t>
            </a:r>
            <a:endParaRPr lang="en-US" sz="1600" dirty="0">
              <a:latin typeface="Constantia"/>
            </a:endParaRPr>
          </a:p>
          <a:p>
            <a:pPr lvl="1" algn="just">
              <a:buFont typeface="Wingdings" pitchFamily="2" charset="2"/>
              <a:buChar char="§"/>
            </a:pPr>
            <a:r>
              <a:rPr lang="es-GT" sz="1600" dirty="0"/>
              <a:t>Subunidad </a:t>
            </a:r>
            <a:r>
              <a:rPr lang="el-GR" sz="1600" dirty="0">
                <a:latin typeface="Constantia"/>
              </a:rPr>
              <a:t>β</a:t>
            </a:r>
            <a:r>
              <a:rPr lang="es-ES" sz="1600" dirty="0">
                <a:latin typeface="Constantia"/>
              </a:rPr>
              <a:t>.</a:t>
            </a:r>
            <a:endParaRPr lang="en-US" sz="1600" dirty="0">
              <a:latin typeface="Constantia"/>
            </a:endParaRPr>
          </a:p>
          <a:p>
            <a:pPr lvl="1" algn="just">
              <a:buFont typeface="Wingdings" pitchFamily="2" charset="2"/>
              <a:buChar char="§"/>
            </a:pPr>
            <a:r>
              <a:rPr lang="es-GT" sz="1600" dirty="0"/>
              <a:t>Subunidad </a:t>
            </a:r>
            <a:r>
              <a:rPr lang="el-GR" sz="1600" dirty="0">
                <a:latin typeface="Constantia"/>
              </a:rPr>
              <a:t>β</a:t>
            </a:r>
            <a:r>
              <a:rPr lang="en-US" sz="1600" dirty="0">
                <a:latin typeface="Constantia"/>
              </a:rPr>
              <a:t>`.</a:t>
            </a:r>
          </a:p>
          <a:p>
            <a:pPr lvl="1" algn="just">
              <a:buFont typeface="Wingdings" pitchFamily="2" charset="2"/>
              <a:buChar char="§"/>
            </a:pPr>
            <a:r>
              <a:rPr lang="es-GT" sz="1600" dirty="0"/>
              <a:t>Subunidad </a:t>
            </a:r>
            <a:r>
              <a:rPr lang="el-GR" sz="1600" dirty="0">
                <a:latin typeface="Constantia"/>
              </a:rPr>
              <a:t>σ</a:t>
            </a:r>
            <a:r>
              <a:rPr lang="es-ES" sz="1600" dirty="0">
                <a:latin typeface="Constantia"/>
              </a:rPr>
              <a:t>.</a:t>
            </a:r>
            <a:endParaRPr lang="en-US" sz="1600" dirty="0">
              <a:latin typeface="Constantia"/>
            </a:endParaRPr>
          </a:p>
        </p:txBody>
      </p:sp>
      <p:pic>
        <p:nvPicPr>
          <p:cNvPr id="4" name="7 Marcador de contenido" descr="ch6f1.jpg"/>
          <p:cNvPicPr>
            <a:picLocks noChangeAspect="1"/>
          </p:cNvPicPr>
          <p:nvPr/>
        </p:nvPicPr>
        <p:blipFill>
          <a:blip r:embed="rId2" cstate="print"/>
          <a:stretch>
            <a:fillRect/>
          </a:stretch>
        </p:blipFill>
        <p:spPr>
          <a:xfrm>
            <a:off x="5522601" y="3429000"/>
            <a:ext cx="6038697" cy="2714644"/>
          </a:xfrm>
          <a:prstGeom prst="rect">
            <a:avLst/>
          </a:prstGeom>
        </p:spPr>
      </p:pic>
    </p:spTree>
    <p:extLst>
      <p:ext uri="{BB962C8B-B14F-4D97-AF65-F5344CB8AC3E}">
        <p14:creationId xmlns:p14="http://schemas.microsoft.com/office/powerpoint/2010/main" val="3737409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30701" y="1405952"/>
            <a:ext cx="11226018" cy="2153173"/>
          </a:xfrm>
        </p:spPr>
        <p:txBody>
          <a:bodyPr>
            <a:normAutofit/>
          </a:bodyPr>
          <a:lstStyle/>
          <a:p>
            <a:pPr algn="just">
              <a:lnSpc>
                <a:spcPct val="100000"/>
              </a:lnSpc>
            </a:pPr>
            <a:r>
              <a:rPr lang="es-CO" dirty="0"/>
              <a:t>Se une muy fuerte al ADN, cuando entra en contacto con una secuencia específica llamada promotor.</a:t>
            </a:r>
          </a:p>
          <a:p>
            <a:pPr algn="just">
              <a:lnSpc>
                <a:spcPct val="100000"/>
              </a:lnSpc>
            </a:pPr>
            <a:r>
              <a:rPr lang="es-GT" b="1" dirty="0"/>
              <a:t>El promotor</a:t>
            </a:r>
            <a:r>
              <a:rPr lang="es-GT" dirty="0"/>
              <a:t>: regiones de 6 nucleótidos cada una, y se localizan a 10 y 35 bases respecto al sitio de iniciación.</a:t>
            </a:r>
          </a:p>
          <a:p>
            <a:pPr algn="just">
              <a:lnSpc>
                <a:spcPct val="100000"/>
              </a:lnSpc>
            </a:pPr>
            <a:r>
              <a:rPr lang="es-GT" dirty="0"/>
              <a:t>Se conocen como secuencias -10 y -35, y el sitio de iniciación que se define como +1.</a:t>
            </a:r>
          </a:p>
          <a:p>
            <a:pPr algn="just">
              <a:lnSpc>
                <a:spcPct val="100000"/>
              </a:lnSpc>
            </a:pPr>
            <a:endParaRPr lang="es-CO" b="1"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69654" y="4121880"/>
            <a:ext cx="7446968" cy="1911245"/>
          </a:xfrm>
          <a:prstGeom prst="rect">
            <a:avLst/>
          </a:prstGeom>
          <a:noFill/>
          <a:ln w="9525">
            <a:noFill/>
            <a:miter lim="800000"/>
            <a:headEnd/>
            <a:tailEnd/>
          </a:ln>
        </p:spPr>
      </p:pic>
      <p:sp>
        <p:nvSpPr>
          <p:cNvPr id="7" name="Rectangle 2">
            <a:extLst>
              <a:ext uri="{FF2B5EF4-FFF2-40B4-BE49-F238E27FC236}">
                <a16:creationId xmlns:a16="http://schemas.microsoft.com/office/drawing/2014/main" id="{3EBC3E56-4D27-2E4A-9C4C-321C40CD231E}"/>
              </a:ext>
            </a:extLst>
          </p:cNvPr>
          <p:cNvSpPr>
            <a:spLocks noGrp="1" noChangeArrowheads="1"/>
          </p:cNvSpPr>
          <p:nvPr>
            <p:ph type="title"/>
          </p:nvPr>
        </p:nvSpPr>
        <p:spPr>
          <a:xfrm>
            <a:off x="630701" y="308410"/>
            <a:ext cx="10930597" cy="990600"/>
          </a:xfrm>
        </p:spPr>
        <p:txBody>
          <a:bodyPr>
            <a:noAutofit/>
          </a:bodyPr>
          <a:lstStyle/>
          <a:p>
            <a:r>
              <a:rPr lang="es-CO" sz="3200" dirty="0"/>
              <a:t>Transcripción en procariotas (</a:t>
            </a:r>
            <a:r>
              <a:rPr lang="es-GT" sz="3200" dirty="0"/>
              <a:t>ARN polimerasa)</a:t>
            </a:r>
            <a:endParaRPr lang="es-ES" sz="3200" dirty="0"/>
          </a:p>
        </p:txBody>
      </p:sp>
    </p:spTree>
    <p:extLst>
      <p:ext uri="{BB962C8B-B14F-4D97-AF65-F5344CB8AC3E}">
        <p14:creationId xmlns:p14="http://schemas.microsoft.com/office/powerpoint/2010/main" val="1353751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60400" y="228600"/>
            <a:ext cx="10871200" cy="990600"/>
          </a:xfrm>
        </p:spPr>
        <p:txBody>
          <a:bodyPr>
            <a:normAutofit/>
          </a:bodyPr>
          <a:lstStyle/>
          <a:p>
            <a:r>
              <a:rPr lang="es-CO" dirty="0"/>
              <a:t>Transcripción en procariotas (inicio)</a:t>
            </a:r>
          </a:p>
        </p:txBody>
      </p:sp>
      <p:sp>
        <p:nvSpPr>
          <p:cNvPr id="6" name="5 Marcador de contenido"/>
          <p:cNvSpPr>
            <a:spLocks noGrp="1"/>
          </p:cNvSpPr>
          <p:nvPr>
            <p:ph sz="quarter" idx="1"/>
          </p:nvPr>
        </p:nvSpPr>
        <p:spPr>
          <a:xfrm>
            <a:off x="876343" y="1219200"/>
            <a:ext cx="10871200" cy="5410200"/>
          </a:xfrm>
        </p:spPr>
        <p:txBody>
          <a:bodyPr>
            <a:noAutofit/>
          </a:bodyPr>
          <a:lstStyle/>
          <a:p>
            <a:pPr algn="just">
              <a:lnSpc>
                <a:spcPct val="100000"/>
              </a:lnSpc>
            </a:pPr>
            <a:r>
              <a:rPr lang="es-GT" sz="1800" dirty="0"/>
              <a:t>Las secuencias no son idénticas, pero tiene una similitud para establecer una secuencias consenso. Los genes que difieren respecto a éstas secuencia son transcritos menos eficientemente. Las mutaciones en éstas secuencias consenso tienen un gran efecto en la función promotora.</a:t>
            </a:r>
            <a:endParaRPr lang="es-CO" sz="1800" dirty="0"/>
          </a:p>
          <a:p>
            <a:pPr algn="just">
              <a:lnSpc>
                <a:spcPct val="100000"/>
              </a:lnSpc>
            </a:pPr>
            <a:r>
              <a:rPr lang="es-CO" sz="1800" dirty="0"/>
              <a:t>En ausencia de σ la ARN polimerasa se une inespecíficamente y con baja afinidad.</a:t>
            </a:r>
          </a:p>
          <a:p>
            <a:pPr algn="just">
              <a:lnSpc>
                <a:spcPct val="100000"/>
              </a:lnSpc>
            </a:pPr>
            <a:endParaRPr lang="es-CO" sz="1800" dirty="0"/>
          </a:p>
        </p:txBody>
      </p:sp>
      <p:pic>
        <p:nvPicPr>
          <p:cNvPr id="7" name="9 Marcador de contenido" descr="ch6f2.jpg"/>
          <p:cNvPicPr>
            <a:picLocks noChangeAspect="1"/>
          </p:cNvPicPr>
          <p:nvPr/>
        </p:nvPicPr>
        <p:blipFill>
          <a:blip r:embed="rId2" cstate="print"/>
          <a:stretch>
            <a:fillRect/>
          </a:stretch>
        </p:blipFill>
        <p:spPr>
          <a:xfrm>
            <a:off x="5393406" y="5857460"/>
            <a:ext cx="6446902" cy="907032"/>
          </a:xfrm>
          <a:prstGeom prst="rect">
            <a:avLst/>
          </a:prstGeom>
        </p:spPr>
      </p:pic>
      <p:pic>
        <p:nvPicPr>
          <p:cNvPr id="3" name="Imagen 2">
            <a:extLst>
              <a:ext uri="{FF2B5EF4-FFF2-40B4-BE49-F238E27FC236}">
                <a16:creationId xmlns:a16="http://schemas.microsoft.com/office/drawing/2014/main" id="{775B6647-3DC4-7647-8015-C6961DCED7D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0933" y="2929231"/>
            <a:ext cx="7032553" cy="2633041"/>
          </a:xfrm>
          <a:prstGeom prst="rect">
            <a:avLst/>
          </a:prstGeom>
        </p:spPr>
      </p:pic>
    </p:spTree>
    <p:extLst>
      <p:ext uri="{BB962C8B-B14F-4D97-AF65-F5344CB8AC3E}">
        <p14:creationId xmlns:p14="http://schemas.microsoft.com/office/powerpoint/2010/main" val="1948756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6347" y="14597"/>
            <a:ext cx="10999305" cy="990600"/>
          </a:xfrm>
        </p:spPr>
        <p:txBody>
          <a:bodyPr>
            <a:noAutofit/>
          </a:bodyPr>
          <a:lstStyle/>
          <a:p>
            <a:r>
              <a:rPr lang="es-CO" sz="3600" dirty="0"/>
              <a:t>Transcripción en procariotas (inicio)</a:t>
            </a:r>
          </a:p>
        </p:txBody>
      </p:sp>
      <p:pic>
        <p:nvPicPr>
          <p:cNvPr id="5" name="4 Marcador de contenido" descr="ch6f4.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6613297" y="3326295"/>
            <a:ext cx="3680818" cy="3517108"/>
          </a:xfrm>
        </p:spPr>
      </p:pic>
      <p:sp>
        <p:nvSpPr>
          <p:cNvPr id="4" name="3 Marcador de contenido"/>
          <p:cNvSpPr>
            <a:spLocks noGrp="1"/>
          </p:cNvSpPr>
          <p:nvPr>
            <p:ph sz="quarter" idx="2"/>
          </p:nvPr>
        </p:nvSpPr>
        <p:spPr>
          <a:xfrm>
            <a:off x="773394" y="872675"/>
            <a:ext cx="11299336" cy="4813563"/>
          </a:xfrm>
        </p:spPr>
        <p:txBody>
          <a:bodyPr>
            <a:normAutofit/>
          </a:bodyPr>
          <a:lstStyle/>
          <a:p>
            <a:pPr algn="just">
              <a:lnSpc>
                <a:spcPct val="100000"/>
              </a:lnSpc>
            </a:pPr>
            <a:r>
              <a:rPr lang="es-CO" sz="1800" dirty="0"/>
              <a:t>σ dirige a la polimerasa a unirse a los promotores, y se une específicamente a la secuencia de las regiones promotoras -35 y -10.</a:t>
            </a:r>
          </a:p>
          <a:p>
            <a:pPr algn="just">
              <a:lnSpc>
                <a:spcPct val="100000"/>
              </a:lnSpc>
            </a:pPr>
            <a:r>
              <a:rPr lang="es-CO" sz="1800" dirty="0"/>
              <a:t>La ARNpol se une a los promotores en una región de 60 pb (-40 a +20).</a:t>
            </a:r>
          </a:p>
          <a:p>
            <a:pPr algn="just">
              <a:lnSpc>
                <a:spcPct val="100000"/>
              </a:lnSpc>
            </a:pPr>
            <a:r>
              <a:rPr lang="es-CO" sz="1800" dirty="0"/>
              <a:t>El conjunto formado entre la polimerasa y el promotor se denomina “complejo promotor cerrado ADN enrrollado”.</a:t>
            </a:r>
          </a:p>
          <a:p>
            <a:pPr algn="just">
              <a:lnSpc>
                <a:spcPct val="100000"/>
              </a:lnSpc>
            </a:pPr>
            <a:r>
              <a:rPr lang="es-CO" sz="1800" dirty="0"/>
              <a:t>La ARNpol desenrolla unas 12-14 bases alrededor del sitio de inicio para dar un complejo promotor abierto, e inicia la incorporación del los dNTPs. Después de 10 nucleótidos  σ se desprende.</a:t>
            </a:r>
          </a:p>
          <a:p>
            <a:pPr algn="just">
              <a:lnSpc>
                <a:spcPct val="100000"/>
              </a:lnSpc>
            </a:pPr>
            <a:endParaRPr lang="es-CO" sz="1800" dirty="0"/>
          </a:p>
          <a:p>
            <a:pPr algn="just">
              <a:lnSpc>
                <a:spcPct val="100000"/>
              </a:lnSpc>
            </a:pPr>
            <a:endParaRPr lang="es-CO" sz="1800" dirty="0"/>
          </a:p>
        </p:txBody>
      </p:sp>
    </p:spTree>
    <p:extLst>
      <p:ext uri="{BB962C8B-B14F-4D97-AF65-F5344CB8AC3E}">
        <p14:creationId xmlns:p14="http://schemas.microsoft.com/office/powerpoint/2010/main" val="124264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pierce_12_3_FULL.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913" y="1004382"/>
            <a:ext cx="4925539" cy="3084990"/>
          </a:xfrm>
          <a:prstGeom prst="rect">
            <a:avLst/>
          </a:prstGeom>
        </p:spPr>
      </p:pic>
      <p:sp>
        <p:nvSpPr>
          <p:cNvPr id="16" name="15 Título"/>
          <p:cNvSpPr>
            <a:spLocks noGrp="1"/>
          </p:cNvSpPr>
          <p:nvPr>
            <p:ph type="title"/>
          </p:nvPr>
        </p:nvSpPr>
        <p:spPr>
          <a:xfrm>
            <a:off x="546652" y="0"/>
            <a:ext cx="10515600" cy="1325563"/>
          </a:xfrm>
        </p:spPr>
        <p:txBody>
          <a:bodyPr/>
          <a:lstStyle/>
          <a:p>
            <a:r>
              <a:rPr lang="es-CO" dirty="0"/>
              <a:t>Modelo semiconservativo</a:t>
            </a:r>
          </a:p>
        </p:txBody>
      </p:sp>
      <p:pic>
        <p:nvPicPr>
          <p:cNvPr id="3" name="Imagen 2">
            <a:extLst>
              <a:ext uri="{FF2B5EF4-FFF2-40B4-BE49-F238E27FC236}">
                <a16:creationId xmlns:a16="http://schemas.microsoft.com/office/drawing/2014/main" id="{9D85A261-56C7-0846-9373-13B00ACA7F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05815" y="1028796"/>
            <a:ext cx="3634022" cy="5323704"/>
          </a:xfrm>
          <a:prstGeom prst="rect">
            <a:avLst/>
          </a:prstGeom>
        </p:spPr>
      </p:pic>
      <p:sp>
        <p:nvSpPr>
          <p:cNvPr id="4" name="Rectángulo 3">
            <a:extLst>
              <a:ext uri="{FF2B5EF4-FFF2-40B4-BE49-F238E27FC236}">
                <a16:creationId xmlns:a16="http://schemas.microsoft.com/office/drawing/2014/main" id="{97176182-497C-0042-9248-138A32B6E3C5}"/>
              </a:ext>
            </a:extLst>
          </p:cNvPr>
          <p:cNvSpPr/>
          <p:nvPr/>
        </p:nvSpPr>
        <p:spPr>
          <a:xfrm>
            <a:off x="5438044" y="4397408"/>
            <a:ext cx="2128947" cy="590931"/>
          </a:xfrm>
          <a:prstGeom prst="rect">
            <a:avLst/>
          </a:prstGeom>
          <a:ln>
            <a:solidFill>
              <a:srgbClr val="00AAA7"/>
            </a:solidFill>
          </a:ln>
        </p:spPr>
        <p:txBody>
          <a:bodyPr wrap="square">
            <a:spAutoFit/>
          </a:bodyPr>
          <a:lstStyle/>
          <a:p>
            <a:pPr algn="ctr">
              <a:lnSpc>
                <a:spcPct val="90000"/>
              </a:lnSpc>
              <a:spcBef>
                <a:spcPts val="1000"/>
              </a:spcBef>
            </a:pPr>
            <a:r>
              <a:rPr lang="es-CO" dirty="0">
                <a:solidFill>
                  <a:srgbClr val="152B48"/>
                </a:solidFill>
                <a:latin typeface="Montserrat" panose="02000505000000020004" pitchFamily="2" charset="0"/>
              </a:rPr>
              <a:t>Experimento de Meselson-Stahl</a:t>
            </a:r>
          </a:p>
        </p:txBody>
      </p:sp>
    </p:spTree>
    <p:extLst>
      <p:ext uri="{BB962C8B-B14F-4D97-AF65-F5344CB8AC3E}">
        <p14:creationId xmlns:p14="http://schemas.microsoft.com/office/powerpoint/2010/main" val="161007977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2879" y="358453"/>
            <a:ext cx="11329121" cy="990600"/>
          </a:xfrm>
        </p:spPr>
        <p:txBody>
          <a:bodyPr>
            <a:noAutofit/>
          </a:bodyPr>
          <a:lstStyle/>
          <a:p>
            <a:r>
              <a:rPr lang="es-CO" sz="4000" dirty="0"/>
              <a:t>Transcripción en procariotas (elongación)</a:t>
            </a:r>
          </a:p>
        </p:txBody>
      </p:sp>
      <p:sp>
        <p:nvSpPr>
          <p:cNvPr id="5" name="4 Marcador de contenido"/>
          <p:cNvSpPr>
            <a:spLocks noGrp="1"/>
          </p:cNvSpPr>
          <p:nvPr>
            <p:ph sz="quarter" idx="1"/>
          </p:nvPr>
        </p:nvSpPr>
        <p:spPr>
          <a:xfrm>
            <a:off x="862879" y="1561088"/>
            <a:ext cx="11097221" cy="3471874"/>
          </a:xfrm>
        </p:spPr>
        <p:txBody>
          <a:bodyPr>
            <a:normAutofit/>
          </a:bodyPr>
          <a:lstStyle/>
          <a:p>
            <a:pPr algn="just">
              <a:lnSpc>
                <a:spcPct val="100000"/>
              </a:lnSpc>
            </a:pPr>
            <a:r>
              <a:rPr lang="es-GT" dirty="0"/>
              <a:t>La ARN polimerasa avanza sobre el molde de ADN para continuar la elongación de la cadena de ARN.</a:t>
            </a:r>
          </a:p>
          <a:p>
            <a:pPr algn="just">
              <a:lnSpc>
                <a:spcPct val="100000"/>
              </a:lnSpc>
            </a:pPr>
            <a:r>
              <a:rPr lang="es-GT" dirty="0"/>
              <a:t>Desenrolla por delante  y enrolla el ADN que va dejando atrás.</a:t>
            </a:r>
          </a:p>
          <a:p>
            <a:pPr algn="just">
              <a:lnSpc>
                <a:spcPct val="100000"/>
              </a:lnSpc>
            </a:pPr>
            <a:r>
              <a:rPr lang="es-GT" dirty="0"/>
              <a:t>Mantiene una zona desenrollada de 15 pares de bases en la región de la transcripción, al interior de esta región 8-9 bases de la cadena creciente de ARN se encuentra unida a la hebra de ADN.</a:t>
            </a:r>
          </a:p>
          <a:p>
            <a:pPr algn="just">
              <a:lnSpc>
                <a:spcPct val="100000"/>
              </a:lnSpc>
            </a:pPr>
            <a:endParaRPr lang="es-CO" dirty="0"/>
          </a:p>
        </p:txBody>
      </p:sp>
    </p:spTree>
    <p:extLst>
      <p:ext uri="{BB962C8B-B14F-4D97-AF65-F5344CB8AC3E}">
        <p14:creationId xmlns:p14="http://schemas.microsoft.com/office/powerpoint/2010/main" val="645708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0080" y="205188"/>
            <a:ext cx="10515600" cy="1325563"/>
          </a:xfrm>
        </p:spPr>
        <p:txBody>
          <a:bodyPr>
            <a:normAutofit/>
          </a:bodyPr>
          <a:lstStyle/>
          <a:p>
            <a:r>
              <a:rPr lang="es-CO" sz="3600" dirty="0"/>
              <a:t>Transcripción en procariotas (elongación)</a:t>
            </a:r>
          </a:p>
        </p:txBody>
      </p:sp>
      <p:pic>
        <p:nvPicPr>
          <p:cNvPr id="6" name="5 Marcador de contenido" descr="C0071360-RNA_polymerase_II_molecule-SPL.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7011417" y="2676938"/>
            <a:ext cx="3131852" cy="4181061"/>
          </a:xfrm>
        </p:spPr>
      </p:pic>
      <p:sp>
        <p:nvSpPr>
          <p:cNvPr id="5" name="4 Marcador de contenido"/>
          <p:cNvSpPr>
            <a:spLocks noGrp="1"/>
          </p:cNvSpPr>
          <p:nvPr>
            <p:ph sz="quarter" idx="2"/>
          </p:nvPr>
        </p:nvSpPr>
        <p:spPr>
          <a:xfrm>
            <a:off x="1048247" y="1723797"/>
            <a:ext cx="10095506" cy="4320479"/>
          </a:xfrm>
        </p:spPr>
        <p:txBody>
          <a:bodyPr>
            <a:normAutofit/>
          </a:bodyPr>
          <a:lstStyle/>
          <a:p>
            <a:pPr algn="just">
              <a:lnSpc>
                <a:spcPct val="100000"/>
              </a:lnSpc>
            </a:pPr>
            <a:r>
              <a:rPr lang="es-CO" dirty="0"/>
              <a:t>El análisis estructural indica que las subunidades </a:t>
            </a:r>
            <a:r>
              <a:rPr lang="el-GR" dirty="0">
                <a:latin typeface="Constantia"/>
              </a:rPr>
              <a:t>β</a:t>
            </a:r>
            <a:r>
              <a:rPr lang="en-US" dirty="0">
                <a:latin typeface="Constantia"/>
              </a:rPr>
              <a:t> </a:t>
            </a:r>
            <a:r>
              <a:rPr lang="es-CO" dirty="0"/>
              <a:t>y </a:t>
            </a:r>
            <a:r>
              <a:rPr lang="el-GR" dirty="0">
                <a:latin typeface="Constantia"/>
              </a:rPr>
              <a:t>β</a:t>
            </a:r>
            <a:r>
              <a:rPr lang="es-CO" dirty="0"/>
              <a:t>` forman una estructura en forma de pinza de cangrejo que sujeta el molde de ADN.</a:t>
            </a:r>
          </a:p>
          <a:p>
            <a:pPr algn="just">
              <a:lnSpc>
                <a:spcPct val="100000"/>
              </a:lnSpc>
            </a:pPr>
            <a:r>
              <a:rPr lang="es-CO" dirty="0"/>
              <a:t>Un canal interno entre las subunidades </a:t>
            </a:r>
            <a:r>
              <a:rPr lang="el-GR" dirty="0">
                <a:latin typeface="Constantia"/>
              </a:rPr>
              <a:t>β</a:t>
            </a:r>
            <a:r>
              <a:rPr lang="en-US" dirty="0">
                <a:latin typeface="Constantia"/>
              </a:rPr>
              <a:t> </a:t>
            </a:r>
            <a:r>
              <a:rPr lang="es-CO" dirty="0"/>
              <a:t>y </a:t>
            </a:r>
            <a:r>
              <a:rPr lang="el-GR" dirty="0">
                <a:latin typeface="Constantia"/>
              </a:rPr>
              <a:t>β</a:t>
            </a:r>
            <a:r>
              <a:rPr lang="es-CO" dirty="0"/>
              <a:t>` acomoda aproximadamente 20 pb de ADN y contiene el centro activo de la polimerasa.</a:t>
            </a:r>
          </a:p>
        </p:txBody>
      </p:sp>
    </p:spTree>
    <p:extLst>
      <p:ext uri="{BB962C8B-B14F-4D97-AF65-F5344CB8AC3E}">
        <p14:creationId xmlns:p14="http://schemas.microsoft.com/office/powerpoint/2010/main" val="1901725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05679" y="184224"/>
            <a:ext cx="10515600" cy="1325563"/>
          </a:xfrm>
        </p:spPr>
        <p:txBody>
          <a:bodyPr>
            <a:normAutofit/>
          </a:bodyPr>
          <a:lstStyle/>
          <a:p>
            <a:r>
              <a:rPr lang="es-CO" sz="3200" dirty="0"/>
              <a:t>Transcripción en </a:t>
            </a:r>
            <a:br>
              <a:rPr lang="es-CO" sz="3200" dirty="0"/>
            </a:br>
            <a:r>
              <a:rPr lang="es-CO" sz="3200" dirty="0"/>
              <a:t>procariotas (finalización)</a:t>
            </a:r>
            <a:endParaRPr lang="es-ES" sz="3200" dirty="0"/>
          </a:p>
        </p:txBody>
      </p:sp>
      <p:sp>
        <p:nvSpPr>
          <p:cNvPr id="9219" name="Rectangle 3"/>
          <p:cNvSpPr>
            <a:spLocks noGrp="1" noChangeArrowheads="1"/>
          </p:cNvSpPr>
          <p:nvPr>
            <p:ph sz="quarter" idx="1"/>
          </p:nvPr>
        </p:nvSpPr>
        <p:spPr>
          <a:xfrm>
            <a:off x="705679" y="1678643"/>
            <a:ext cx="5390321" cy="3262176"/>
          </a:xfrm>
        </p:spPr>
        <p:txBody>
          <a:bodyPr>
            <a:normAutofit/>
          </a:bodyPr>
          <a:lstStyle/>
          <a:p>
            <a:pPr algn="just">
              <a:lnSpc>
                <a:spcPct val="100000"/>
              </a:lnSpc>
            </a:pPr>
            <a:r>
              <a:rPr lang="es-GT" sz="1800" dirty="0"/>
              <a:t>La síntesis continúa hasta que encuentra una señal de terminación: ej. secuencia palindrómica rica en GC seguida de 4 o + residuos de A.</a:t>
            </a:r>
          </a:p>
          <a:p>
            <a:pPr algn="just">
              <a:lnSpc>
                <a:spcPct val="100000"/>
              </a:lnSpc>
            </a:pPr>
            <a:r>
              <a:rPr lang="es-ES" sz="1800" dirty="0"/>
              <a:t>GC se forma una horquilla por apareamiento de las bases, alterando la unión con el ADN.</a:t>
            </a:r>
          </a:p>
        </p:txBody>
      </p:sp>
      <p:pic>
        <p:nvPicPr>
          <p:cNvPr id="5" name="4 Marcador de contenido" descr="ch6f5.jpg"/>
          <p:cNvPicPr>
            <a:picLocks noGrp="1" noChangeAspect="1"/>
          </p:cNvPicPr>
          <p:nvPr>
            <p:ph sz="quarter" idx="2"/>
          </p:nvPr>
        </p:nvPicPr>
        <p:blipFill>
          <a:blip r:embed="rId2" cstate="print"/>
          <a:stretch>
            <a:fillRect/>
          </a:stretch>
        </p:blipFill>
        <p:spPr>
          <a:xfrm>
            <a:off x="6238972" y="1272680"/>
            <a:ext cx="5872570" cy="5000660"/>
          </a:xfrm>
        </p:spPr>
      </p:pic>
    </p:spTree>
    <p:extLst>
      <p:ext uri="{BB962C8B-B14F-4D97-AF65-F5344CB8AC3E}">
        <p14:creationId xmlns:p14="http://schemas.microsoft.com/office/powerpoint/2010/main" val="859044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5209" y="33432"/>
            <a:ext cx="10515600" cy="1325563"/>
          </a:xfrm>
        </p:spPr>
        <p:txBody>
          <a:bodyPr>
            <a:normAutofit/>
          </a:bodyPr>
          <a:lstStyle/>
          <a:p>
            <a:r>
              <a:rPr lang="es-CO" dirty="0"/>
              <a:t>Transcripción</a:t>
            </a:r>
          </a:p>
        </p:txBody>
      </p:sp>
      <p:sp>
        <p:nvSpPr>
          <p:cNvPr id="6" name="5 Marcador de contenido"/>
          <p:cNvSpPr>
            <a:spLocks noGrp="1"/>
          </p:cNvSpPr>
          <p:nvPr>
            <p:ph sz="quarter" idx="2"/>
          </p:nvPr>
        </p:nvSpPr>
        <p:spPr>
          <a:xfrm>
            <a:off x="709615" y="1465167"/>
            <a:ext cx="6113216" cy="3927665"/>
          </a:xfrm>
        </p:spPr>
        <p:txBody>
          <a:bodyPr>
            <a:normAutofit/>
          </a:bodyPr>
          <a:lstStyle/>
          <a:p>
            <a:pPr algn="just">
              <a:lnSpc>
                <a:spcPct val="100000"/>
              </a:lnSpc>
            </a:pPr>
            <a:r>
              <a:rPr lang="es-CO" dirty="0"/>
              <a:t>La orientación de la ARN polimerasas determina cual de las dos cadenas actuará como patrón.</a:t>
            </a:r>
          </a:p>
          <a:p>
            <a:pPr algn="just">
              <a:lnSpc>
                <a:spcPct val="100000"/>
              </a:lnSpc>
            </a:pPr>
            <a:r>
              <a:rPr lang="es-CO" dirty="0"/>
              <a:t>Puesto que la cadena de ADN que actúa como patrón ha de ser recorrida desde su extremo 3` hasta el extremo 5`.</a:t>
            </a:r>
          </a:p>
        </p:txBody>
      </p:sp>
      <p:pic>
        <p:nvPicPr>
          <p:cNvPr id="6146"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7237282" y="217158"/>
            <a:ext cx="4523142" cy="6423682"/>
          </a:xfrm>
          <a:prstGeom prst="rect">
            <a:avLst/>
          </a:prstGeom>
          <a:noFill/>
          <a:ln w="9525">
            <a:noFill/>
            <a:miter lim="800000"/>
            <a:headEnd/>
            <a:tailEnd/>
          </a:ln>
        </p:spPr>
      </p:pic>
    </p:spTree>
    <p:extLst>
      <p:ext uri="{BB962C8B-B14F-4D97-AF65-F5344CB8AC3E}">
        <p14:creationId xmlns:p14="http://schemas.microsoft.com/office/powerpoint/2010/main" val="1671942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39064" y="170895"/>
            <a:ext cx="10871200" cy="990600"/>
          </a:xfrm>
        </p:spPr>
        <p:txBody>
          <a:bodyPr>
            <a:normAutofit/>
          </a:bodyPr>
          <a:lstStyle/>
          <a:p>
            <a:r>
              <a:rPr lang="es-GT" dirty="0"/>
              <a:t>ARN polimerasas Eucarioticas</a:t>
            </a:r>
            <a:endParaRPr lang="es-ES" dirty="0"/>
          </a:p>
        </p:txBody>
      </p:sp>
      <p:sp>
        <p:nvSpPr>
          <p:cNvPr id="14339" name="Rectangle 3"/>
          <p:cNvSpPr>
            <a:spLocks noGrp="1" noChangeArrowheads="1"/>
          </p:cNvSpPr>
          <p:nvPr>
            <p:ph type="body" idx="1"/>
          </p:nvPr>
        </p:nvSpPr>
        <p:spPr>
          <a:xfrm>
            <a:off x="639064" y="1105486"/>
            <a:ext cx="11226800" cy="1256714"/>
          </a:xfrm>
          <a:noFill/>
          <a:ln>
            <a:noFill/>
          </a:ln>
        </p:spPr>
        <p:style>
          <a:lnRef idx="1">
            <a:schemeClr val="accent1"/>
          </a:lnRef>
          <a:fillRef idx="2">
            <a:schemeClr val="accent1"/>
          </a:fillRef>
          <a:effectRef idx="1">
            <a:schemeClr val="accent1"/>
          </a:effectRef>
          <a:fontRef idx="minor">
            <a:schemeClr val="dk1"/>
          </a:fontRef>
        </p:style>
        <p:txBody>
          <a:bodyPr>
            <a:normAutofit/>
          </a:bodyPr>
          <a:lstStyle/>
          <a:p>
            <a:pPr algn="just">
              <a:lnSpc>
                <a:spcPct val="100000"/>
              </a:lnSpc>
            </a:pPr>
            <a:r>
              <a:rPr lang="es-GT" sz="1800" dirty="0">
                <a:solidFill>
                  <a:srgbClr val="152B48"/>
                </a:solidFill>
                <a:latin typeface="Montserrat" panose="02000505000000020004" pitchFamily="2" charset="0"/>
              </a:rPr>
              <a:t>En bacterias todos los genes se transcriben por medio de una ARN polimerasa única.</a:t>
            </a:r>
          </a:p>
          <a:p>
            <a:pPr algn="just">
              <a:lnSpc>
                <a:spcPct val="100000"/>
              </a:lnSpc>
            </a:pPr>
            <a:r>
              <a:rPr lang="es-GT" sz="1800" dirty="0">
                <a:solidFill>
                  <a:srgbClr val="152B48"/>
                </a:solidFill>
                <a:latin typeface="Montserrat" panose="02000505000000020004" pitchFamily="2" charset="0"/>
              </a:rPr>
              <a:t>En eucariotas hay varias ARN polimerasas distintas que transcriben distintas clases de genes.</a:t>
            </a:r>
          </a:p>
          <a:p>
            <a:pPr algn="just">
              <a:lnSpc>
                <a:spcPct val="100000"/>
              </a:lnSpc>
            </a:pPr>
            <a:r>
              <a:rPr lang="es-GT" sz="1800" dirty="0">
                <a:solidFill>
                  <a:srgbClr val="152B48"/>
                </a:solidFill>
                <a:latin typeface="Montserrat" panose="02000505000000020004" pitchFamily="2" charset="0"/>
              </a:rPr>
              <a:t>Además interaccionan con un conjunto de proteínas específicas para iniciar la transcripción.</a:t>
            </a:r>
          </a:p>
        </p:txBody>
      </p:sp>
      <p:graphicFrame>
        <p:nvGraphicFramePr>
          <p:cNvPr id="4" name="3 Marcador de contenido">
            <a:extLst>
              <a:ext uri="{FF2B5EF4-FFF2-40B4-BE49-F238E27FC236}">
                <a16:creationId xmlns:a16="http://schemas.microsoft.com/office/drawing/2014/main" id="{A0484EF5-9830-1541-B9F3-BA79772FB85C}"/>
              </a:ext>
            </a:extLst>
          </p:cNvPr>
          <p:cNvGraphicFramePr>
            <a:graphicFrameLocks/>
          </p:cNvGraphicFramePr>
          <p:nvPr>
            <p:extLst>
              <p:ext uri="{D42A27DB-BD31-4B8C-83A1-F6EECF244321}">
                <p14:modId xmlns:p14="http://schemas.microsoft.com/office/powerpoint/2010/main" val="1097652411"/>
              </p:ext>
            </p:extLst>
          </p:nvPr>
        </p:nvGraphicFramePr>
        <p:xfrm>
          <a:off x="4780721" y="2709465"/>
          <a:ext cx="7305262" cy="3977640"/>
        </p:xfrm>
        <a:graphic>
          <a:graphicData uri="http://schemas.openxmlformats.org/drawingml/2006/table">
            <a:tbl>
              <a:tblPr firstRow="1">
                <a:tableStyleId>{74C1A8A3-306A-4EB7-A6B1-4F7E0EB9C5D6}</a:tableStyleId>
              </a:tblPr>
              <a:tblGrid>
                <a:gridCol w="3652631">
                  <a:extLst>
                    <a:ext uri="{9D8B030D-6E8A-4147-A177-3AD203B41FA5}">
                      <a16:colId xmlns:a16="http://schemas.microsoft.com/office/drawing/2014/main" val="20000"/>
                    </a:ext>
                  </a:extLst>
                </a:gridCol>
                <a:gridCol w="3652631">
                  <a:extLst>
                    <a:ext uri="{9D8B030D-6E8A-4147-A177-3AD203B41FA5}">
                      <a16:colId xmlns:a16="http://schemas.microsoft.com/office/drawing/2014/main" val="20001"/>
                    </a:ext>
                  </a:extLst>
                </a:gridCol>
              </a:tblGrid>
              <a:tr h="370840">
                <a:tc gridSpan="2">
                  <a:txBody>
                    <a:bodyPr/>
                    <a:lstStyle/>
                    <a:p>
                      <a:pPr algn="ctr"/>
                      <a:r>
                        <a:rPr lang="es-CO" sz="1800" dirty="0">
                          <a:latin typeface="Montserrat" pitchFamily="2" charset="77"/>
                        </a:rPr>
                        <a:t>Tipos de genes transcriptos por ARN polimerasas eucariotas</a:t>
                      </a:r>
                    </a:p>
                  </a:txBody>
                  <a:tcPr anchor="ctr">
                    <a:solidFill>
                      <a:srgbClr val="142B48"/>
                    </a:solidFill>
                  </a:tcPr>
                </a:tc>
                <a:tc hMerge="1">
                  <a:txBody>
                    <a:bodyPr/>
                    <a:lstStyle/>
                    <a:p>
                      <a:endParaRPr lang="es-CO" dirty="0"/>
                    </a:p>
                  </a:txBody>
                  <a:tcPr/>
                </a:tc>
                <a:extLst>
                  <a:ext uri="{0D108BD9-81ED-4DB2-BD59-A6C34878D82A}">
                    <a16:rowId xmlns:a16="http://schemas.microsoft.com/office/drawing/2014/main" val="10000"/>
                  </a:ext>
                </a:extLst>
              </a:tr>
              <a:tr h="370840">
                <a:tc>
                  <a:txBody>
                    <a:bodyPr/>
                    <a:lstStyle/>
                    <a:p>
                      <a:r>
                        <a:rPr lang="es-CO" sz="1800" dirty="0">
                          <a:solidFill>
                            <a:srgbClr val="152B48"/>
                          </a:solidFill>
                          <a:latin typeface="Montserrat" pitchFamily="2" charset="77"/>
                        </a:rPr>
                        <a:t>Tipos de ARN sintetizados</a:t>
                      </a:r>
                      <a:endParaRPr lang="es-CO" sz="1800" b="1" dirty="0">
                        <a:solidFill>
                          <a:srgbClr val="152B48"/>
                        </a:solidFill>
                        <a:latin typeface="Montserrat" pitchFamily="2" charset="77"/>
                      </a:endParaRPr>
                    </a:p>
                  </a:txBody>
                  <a:tcPr anchor="ctr"/>
                </a:tc>
                <a:tc>
                  <a:txBody>
                    <a:bodyPr/>
                    <a:lstStyle/>
                    <a:p>
                      <a:r>
                        <a:rPr lang="es-CO" sz="1800" dirty="0">
                          <a:solidFill>
                            <a:srgbClr val="152B48"/>
                          </a:solidFill>
                          <a:latin typeface="Montserrat" pitchFamily="2" charset="77"/>
                        </a:rPr>
                        <a:t>ARN polimerasa</a:t>
                      </a:r>
                      <a:endParaRPr lang="es-CO" sz="1800" b="1" dirty="0">
                        <a:solidFill>
                          <a:srgbClr val="152B48"/>
                        </a:solidFill>
                        <a:latin typeface="Montserrat" pitchFamily="2" charset="77"/>
                      </a:endParaRPr>
                    </a:p>
                  </a:txBody>
                  <a:tcPr anchor="ctr"/>
                </a:tc>
                <a:extLst>
                  <a:ext uri="{0D108BD9-81ED-4DB2-BD59-A6C34878D82A}">
                    <a16:rowId xmlns:a16="http://schemas.microsoft.com/office/drawing/2014/main" val="10001"/>
                  </a:ext>
                </a:extLst>
              </a:tr>
              <a:tr h="370840">
                <a:tc>
                  <a:txBody>
                    <a:bodyPr/>
                    <a:lstStyle/>
                    <a:p>
                      <a:r>
                        <a:rPr lang="es-CO" sz="1800" dirty="0">
                          <a:solidFill>
                            <a:srgbClr val="152B48"/>
                          </a:solidFill>
                          <a:latin typeface="Montserrat" pitchFamily="2" charset="77"/>
                        </a:rPr>
                        <a:t>ARNm</a:t>
                      </a:r>
                    </a:p>
                  </a:txBody>
                  <a:tcPr anchor="ctr"/>
                </a:tc>
                <a:tc>
                  <a:txBody>
                    <a:bodyPr/>
                    <a:lstStyle/>
                    <a:p>
                      <a:r>
                        <a:rPr lang="es-CO" sz="1800" dirty="0">
                          <a:solidFill>
                            <a:srgbClr val="152B48"/>
                          </a:solidFill>
                          <a:latin typeface="Montserrat" pitchFamily="2" charset="77"/>
                        </a:rPr>
                        <a:t>II</a:t>
                      </a:r>
                    </a:p>
                  </a:txBody>
                  <a:tcPr anchor="ctr"/>
                </a:tc>
                <a:extLst>
                  <a:ext uri="{0D108BD9-81ED-4DB2-BD59-A6C34878D82A}">
                    <a16:rowId xmlns:a16="http://schemas.microsoft.com/office/drawing/2014/main" val="10002"/>
                  </a:ext>
                </a:extLst>
              </a:tr>
              <a:tr h="370840">
                <a:tc>
                  <a:txBody>
                    <a:bodyPr/>
                    <a:lstStyle/>
                    <a:p>
                      <a:r>
                        <a:rPr lang="es-CO" sz="1800" dirty="0" err="1">
                          <a:solidFill>
                            <a:srgbClr val="152B48"/>
                          </a:solidFill>
                          <a:latin typeface="Montserrat" pitchFamily="2" charset="77"/>
                        </a:rPr>
                        <a:t>miARN</a:t>
                      </a:r>
                      <a:endParaRPr lang="es-CO" sz="1800" dirty="0">
                        <a:solidFill>
                          <a:srgbClr val="152B48"/>
                        </a:solidFill>
                        <a:latin typeface="Montserrat" pitchFamily="2" charset="77"/>
                      </a:endParaRPr>
                    </a:p>
                  </a:txBody>
                  <a:tcPr anchor="ctr"/>
                </a:tc>
                <a:tc>
                  <a:txBody>
                    <a:bodyPr/>
                    <a:lstStyle/>
                    <a:p>
                      <a:r>
                        <a:rPr lang="es-CO" sz="1800" dirty="0">
                          <a:solidFill>
                            <a:srgbClr val="152B48"/>
                          </a:solidFill>
                          <a:latin typeface="Montserrat" pitchFamily="2" charset="77"/>
                        </a:rPr>
                        <a:t>II</a:t>
                      </a:r>
                    </a:p>
                  </a:txBody>
                  <a:tcPr anchor="ctr"/>
                </a:tc>
                <a:extLst>
                  <a:ext uri="{0D108BD9-81ED-4DB2-BD59-A6C34878D82A}">
                    <a16:rowId xmlns:a16="http://schemas.microsoft.com/office/drawing/2014/main" val="10003"/>
                  </a:ext>
                </a:extLst>
              </a:tr>
              <a:tr h="370840">
                <a:tc>
                  <a:txBody>
                    <a:bodyPr/>
                    <a:lstStyle/>
                    <a:p>
                      <a:r>
                        <a:rPr lang="es-CO" sz="1800" dirty="0">
                          <a:solidFill>
                            <a:srgbClr val="152B48"/>
                          </a:solidFill>
                          <a:latin typeface="Montserrat" pitchFamily="2" charset="77"/>
                        </a:rPr>
                        <a:t>ARNt</a:t>
                      </a:r>
                    </a:p>
                  </a:txBody>
                  <a:tcPr anchor="ctr"/>
                </a:tc>
                <a:tc>
                  <a:txBody>
                    <a:bodyPr/>
                    <a:lstStyle/>
                    <a:p>
                      <a:r>
                        <a:rPr lang="es-CO" sz="1800" dirty="0">
                          <a:solidFill>
                            <a:srgbClr val="152B48"/>
                          </a:solidFill>
                          <a:latin typeface="Montserrat" pitchFamily="2" charset="77"/>
                        </a:rPr>
                        <a:t>III</a:t>
                      </a:r>
                    </a:p>
                  </a:txBody>
                  <a:tcPr anchor="ctr"/>
                </a:tc>
                <a:extLst>
                  <a:ext uri="{0D108BD9-81ED-4DB2-BD59-A6C34878D82A}">
                    <a16:rowId xmlns:a16="http://schemas.microsoft.com/office/drawing/2014/main" val="10004"/>
                  </a:ext>
                </a:extLst>
              </a:tr>
              <a:tr h="370840">
                <a:tc>
                  <a:txBody>
                    <a:bodyPr/>
                    <a:lstStyle/>
                    <a:p>
                      <a:r>
                        <a:rPr lang="es-CO" sz="1800" dirty="0">
                          <a:solidFill>
                            <a:srgbClr val="152B48"/>
                          </a:solidFill>
                          <a:latin typeface="Montserrat" pitchFamily="2" charset="77"/>
                        </a:rPr>
                        <a:t>ARNr 5.8S, 18S, 28S</a:t>
                      </a:r>
                    </a:p>
                  </a:txBody>
                  <a:tcPr anchor="ctr"/>
                </a:tc>
                <a:tc>
                  <a:txBody>
                    <a:bodyPr/>
                    <a:lstStyle/>
                    <a:p>
                      <a:r>
                        <a:rPr lang="es-CO" sz="1800" dirty="0">
                          <a:solidFill>
                            <a:srgbClr val="152B48"/>
                          </a:solidFill>
                          <a:latin typeface="Montserrat" pitchFamily="2" charset="77"/>
                        </a:rPr>
                        <a:t>I</a:t>
                      </a:r>
                    </a:p>
                  </a:txBody>
                  <a:tcPr anchor="ctr"/>
                </a:tc>
                <a:extLst>
                  <a:ext uri="{0D108BD9-81ED-4DB2-BD59-A6C34878D82A}">
                    <a16:rowId xmlns:a16="http://schemas.microsoft.com/office/drawing/2014/main" val="10005"/>
                  </a:ext>
                </a:extLst>
              </a:tr>
              <a:tr h="370840">
                <a:tc>
                  <a:txBody>
                    <a:bodyPr/>
                    <a:lstStyle/>
                    <a:p>
                      <a:r>
                        <a:rPr lang="es-CO" sz="1800" dirty="0">
                          <a:solidFill>
                            <a:srgbClr val="152B48"/>
                          </a:solidFill>
                          <a:latin typeface="Montserrat" pitchFamily="2" charset="77"/>
                        </a:rPr>
                        <a:t>ARNr 5S</a:t>
                      </a:r>
                    </a:p>
                  </a:txBody>
                  <a:tcPr anchor="ctr"/>
                </a:tc>
                <a:tc>
                  <a:txBody>
                    <a:bodyPr/>
                    <a:lstStyle/>
                    <a:p>
                      <a:r>
                        <a:rPr lang="es-CO" sz="1800" dirty="0">
                          <a:solidFill>
                            <a:srgbClr val="152B48"/>
                          </a:solidFill>
                          <a:latin typeface="Montserrat" pitchFamily="2" charset="77"/>
                        </a:rPr>
                        <a:t>III</a:t>
                      </a:r>
                    </a:p>
                  </a:txBody>
                  <a:tcPr anchor="ctr"/>
                </a:tc>
                <a:extLst>
                  <a:ext uri="{0D108BD9-81ED-4DB2-BD59-A6C34878D82A}">
                    <a16:rowId xmlns:a16="http://schemas.microsoft.com/office/drawing/2014/main" val="10006"/>
                  </a:ext>
                </a:extLst>
              </a:tr>
              <a:tr h="370840">
                <a:tc>
                  <a:txBody>
                    <a:bodyPr/>
                    <a:lstStyle/>
                    <a:p>
                      <a:r>
                        <a:rPr lang="es-CO" sz="1800" dirty="0" err="1">
                          <a:solidFill>
                            <a:srgbClr val="152B48"/>
                          </a:solidFill>
                          <a:latin typeface="Montserrat" pitchFamily="2" charset="77"/>
                        </a:rPr>
                        <a:t>snARN</a:t>
                      </a:r>
                      <a:r>
                        <a:rPr lang="es-CO" sz="1800" dirty="0">
                          <a:solidFill>
                            <a:srgbClr val="152B48"/>
                          </a:solidFill>
                          <a:latin typeface="Montserrat" pitchFamily="2" charset="77"/>
                        </a:rPr>
                        <a:t> y </a:t>
                      </a:r>
                      <a:r>
                        <a:rPr lang="es-CO" sz="1800" dirty="0" err="1">
                          <a:solidFill>
                            <a:srgbClr val="152B48"/>
                          </a:solidFill>
                          <a:latin typeface="Montserrat" pitchFamily="2" charset="77"/>
                        </a:rPr>
                        <a:t>snoARN</a:t>
                      </a:r>
                      <a:endParaRPr lang="es-CO" sz="1800" dirty="0">
                        <a:solidFill>
                          <a:srgbClr val="152B48"/>
                        </a:solidFill>
                        <a:latin typeface="Montserrat" pitchFamily="2" charset="77"/>
                      </a:endParaRPr>
                    </a:p>
                  </a:txBody>
                  <a:tcPr anchor="ctr"/>
                </a:tc>
                <a:tc>
                  <a:txBody>
                    <a:bodyPr/>
                    <a:lstStyle/>
                    <a:p>
                      <a:r>
                        <a:rPr lang="es-CO" sz="1800" dirty="0">
                          <a:solidFill>
                            <a:srgbClr val="152B48"/>
                          </a:solidFill>
                          <a:latin typeface="Montserrat" pitchFamily="2" charset="77"/>
                        </a:rPr>
                        <a:t>II y III</a:t>
                      </a:r>
                    </a:p>
                  </a:txBody>
                  <a:tcPr anchor="ctr"/>
                </a:tc>
                <a:extLst>
                  <a:ext uri="{0D108BD9-81ED-4DB2-BD59-A6C34878D82A}">
                    <a16:rowId xmlns:a16="http://schemas.microsoft.com/office/drawing/2014/main" val="10007"/>
                  </a:ext>
                </a:extLst>
              </a:tr>
              <a:tr h="370840">
                <a:tc>
                  <a:txBody>
                    <a:bodyPr/>
                    <a:lstStyle/>
                    <a:p>
                      <a:r>
                        <a:rPr lang="es-CO" sz="1800" dirty="0">
                          <a:solidFill>
                            <a:srgbClr val="152B48"/>
                          </a:solidFill>
                          <a:latin typeface="Montserrat" pitchFamily="2" charset="77"/>
                        </a:rPr>
                        <a:t>Genes mitocondriales</a:t>
                      </a:r>
                    </a:p>
                  </a:txBody>
                  <a:tcPr anchor="ctr"/>
                </a:tc>
                <a:tc>
                  <a:txBody>
                    <a:bodyPr/>
                    <a:lstStyle/>
                    <a:p>
                      <a:r>
                        <a:rPr lang="es-CO" sz="1800" dirty="0">
                          <a:solidFill>
                            <a:srgbClr val="152B48"/>
                          </a:solidFill>
                          <a:latin typeface="Montserrat" pitchFamily="2" charset="77"/>
                        </a:rPr>
                        <a:t>Mitocondriales</a:t>
                      </a:r>
                    </a:p>
                  </a:txBody>
                  <a:tcPr anchor="ctr"/>
                </a:tc>
                <a:extLst>
                  <a:ext uri="{0D108BD9-81ED-4DB2-BD59-A6C34878D82A}">
                    <a16:rowId xmlns:a16="http://schemas.microsoft.com/office/drawing/2014/main" val="10008"/>
                  </a:ext>
                </a:extLst>
              </a:tr>
              <a:tr h="370840">
                <a:tc>
                  <a:txBody>
                    <a:bodyPr/>
                    <a:lstStyle/>
                    <a:p>
                      <a:r>
                        <a:rPr lang="es-CO" sz="1800" dirty="0">
                          <a:solidFill>
                            <a:srgbClr val="152B48"/>
                          </a:solidFill>
                          <a:latin typeface="Montserrat" pitchFamily="2" charset="77"/>
                        </a:rPr>
                        <a:t>Genes </a:t>
                      </a:r>
                      <a:r>
                        <a:rPr lang="es-CO" sz="1800" dirty="0" err="1">
                          <a:solidFill>
                            <a:srgbClr val="152B48"/>
                          </a:solidFill>
                          <a:latin typeface="Montserrat" pitchFamily="2" charset="77"/>
                        </a:rPr>
                        <a:t>cloroplasmáticos</a:t>
                      </a:r>
                      <a:endParaRPr lang="es-CO" sz="1800" dirty="0">
                        <a:solidFill>
                          <a:srgbClr val="152B48"/>
                        </a:solidFill>
                        <a:latin typeface="Montserrat" pitchFamily="2" charset="77"/>
                      </a:endParaRPr>
                    </a:p>
                  </a:txBody>
                  <a:tcPr anchor="ctr"/>
                </a:tc>
                <a:tc>
                  <a:txBody>
                    <a:bodyPr/>
                    <a:lstStyle/>
                    <a:p>
                      <a:r>
                        <a:rPr lang="es-CO" sz="1800" dirty="0" err="1">
                          <a:solidFill>
                            <a:srgbClr val="152B48"/>
                          </a:solidFill>
                          <a:latin typeface="Montserrat" pitchFamily="2" charset="77"/>
                        </a:rPr>
                        <a:t>Cloroplásticos</a:t>
                      </a:r>
                      <a:endParaRPr lang="es-CO" sz="1800" dirty="0">
                        <a:solidFill>
                          <a:srgbClr val="152B48"/>
                        </a:solidFill>
                        <a:latin typeface="Montserrat" pitchFamily="2" charset="77"/>
                      </a:endParaRP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78276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86408" y="0"/>
            <a:ext cx="10515600" cy="1325563"/>
          </a:xfrm>
        </p:spPr>
        <p:txBody>
          <a:bodyPr>
            <a:normAutofit/>
          </a:bodyPr>
          <a:lstStyle/>
          <a:p>
            <a:r>
              <a:rPr lang="es-GT" sz="3600" dirty="0"/>
              <a:t>ARN polimerasas eucarioticas</a:t>
            </a:r>
            <a:endParaRPr lang="es-ES" sz="3600" dirty="0"/>
          </a:p>
        </p:txBody>
      </p:sp>
      <p:sp>
        <p:nvSpPr>
          <p:cNvPr id="15363" name="Rectangle 3"/>
          <p:cNvSpPr>
            <a:spLocks noGrp="1" noChangeArrowheads="1"/>
          </p:cNvSpPr>
          <p:nvPr>
            <p:ph sz="quarter" idx="1"/>
          </p:nvPr>
        </p:nvSpPr>
        <p:spPr>
          <a:xfrm>
            <a:off x="932953" y="1079834"/>
            <a:ext cx="10342714" cy="4935777"/>
          </a:xfrm>
        </p:spPr>
        <p:txBody>
          <a:bodyPr>
            <a:normAutofit/>
          </a:bodyPr>
          <a:lstStyle/>
          <a:p>
            <a:pPr algn="just">
              <a:lnSpc>
                <a:spcPct val="90000"/>
              </a:lnSpc>
            </a:pPr>
            <a:r>
              <a:rPr lang="es-GT" dirty="0"/>
              <a:t>Se componen de 12 a 17 subunidades c/u. Las cueles reconoces distintos promotores.</a:t>
            </a:r>
          </a:p>
          <a:p>
            <a:pPr algn="just">
              <a:lnSpc>
                <a:spcPct val="90000"/>
              </a:lnSpc>
            </a:pPr>
            <a:r>
              <a:rPr lang="es-GT" dirty="0"/>
              <a:t>Contiene:</a:t>
            </a:r>
          </a:p>
          <a:p>
            <a:pPr lvl="1" algn="just">
              <a:lnSpc>
                <a:spcPct val="90000"/>
              </a:lnSpc>
              <a:buFont typeface="Wingdings" pitchFamily="2" charset="2"/>
              <a:buChar char="§"/>
            </a:pPr>
            <a:r>
              <a:rPr lang="es-GT" sz="1800" dirty="0"/>
              <a:t>9 subunidades conservadas.</a:t>
            </a:r>
          </a:p>
          <a:p>
            <a:pPr lvl="1" algn="just">
              <a:lnSpc>
                <a:spcPct val="90000"/>
              </a:lnSpc>
              <a:buFont typeface="Wingdings" pitchFamily="2" charset="2"/>
              <a:buChar char="§"/>
            </a:pPr>
            <a:r>
              <a:rPr lang="es-GT" sz="1800" dirty="0"/>
              <a:t>5 están relacionadas con las subunidades </a:t>
            </a:r>
            <a:r>
              <a:rPr lang="el-GR" sz="1800" dirty="0">
                <a:latin typeface="Constantia"/>
              </a:rPr>
              <a:t>α</a:t>
            </a:r>
            <a:r>
              <a:rPr lang="en-US" sz="1800" dirty="0">
                <a:latin typeface="Constantia"/>
              </a:rPr>
              <a:t>, </a:t>
            </a:r>
            <a:r>
              <a:rPr lang="el-GR" sz="1800" dirty="0">
                <a:latin typeface="Constantia"/>
              </a:rPr>
              <a:t>β</a:t>
            </a:r>
            <a:r>
              <a:rPr lang="es-GT" sz="1800" dirty="0"/>
              <a:t> y </a:t>
            </a:r>
            <a:r>
              <a:rPr lang="el-GR" sz="1800" dirty="0">
                <a:latin typeface="Constantia"/>
              </a:rPr>
              <a:t>β</a:t>
            </a:r>
            <a:r>
              <a:rPr lang="es-GT" sz="1800" dirty="0"/>
              <a:t>´y </a:t>
            </a:r>
            <a:r>
              <a:rPr lang="el-GR" sz="1800" dirty="0">
                <a:latin typeface="Constantia"/>
              </a:rPr>
              <a:t>ω</a:t>
            </a:r>
            <a:r>
              <a:rPr lang="es-GT" sz="1800" dirty="0"/>
              <a:t> de la ARN polimerasa bacteriana.</a:t>
            </a:r>
            <a:endParaRPr lang="es-GT" sz="1800" i="1" dirty="0"/>
          </a:p>
          <a:p>
            <a:pPr algn="just">
              <a:lnSpc>
                <a:spcPct val="90000"/>
              </a:lnSpc>
            </a:pPr>
            <a:r>
              <a:rPr lang="es-GT" dirty="0"/>
              <a:t>Todas necesitan interactuar con otras proteínas (factores de transcripción) para iniciar su trabajo en forma adecuada.</a:t>
            </a:r>
          </a:p>
        </p:txBody>
      </p:sp>
      <p:pic>
        <p:nvPicPr>
          <p:cNvPr id="6" name="Picture 4" descr="http://www.sciencepics.org/fotos/15002-modelo%20molecular%20RNA%20polimerasa%20II.png"/>
          <p:cNvPicPr>
            <a:picLocks noGrp="1" noChangeAspect="1" noChangeArrowheads="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bwMode="auto">
          <a:xfrm>
            <a:off x="8239484" y="3994996"/>
            <a:ext cx="3019563" cy="2641017"/>
          </a:xfrm>
          <a:prstGeom prst="rect">
            <a:avLst/>
          </a:prstGeom>
          <a:noFill/>
        </p:spPr>
      </p:pic>
    </p:spTree>
    <p:extLst>
      <p:ext uri="{BB962C8B-B14F-4D97-AF65-F5344CB8AC3E}">
        <p14:creationId xmlns:p14="http://schemas.microsoft.com/office/powerpoint/2010/main" val="38879758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6209" y="267705"/>
            <a:ext cx="10719582" cy="990600"/>
          </a:xfrm>
        </p:spPr>
        <p:txBody>
          <a:bodyPr>
            <a:noAutofit/>
          </a:bodyPr>
          <a:lstStyle/>
          <a:p>
            <a:r>
              <a:rPr lang="es-CO" dirty="0"/>
              <a:t>Factores de transcripción </a:t>
            </a:r>
            <a:br>
              <a:rPr lang="es-CO" dirty="0"/>
            </a:br>
            <a:r>
              <a:rPr lang="es-CO" dirty="0"/>
              <a:t>(ARN polimerasa II)</a:t>
            </a:r>
          </a:p>
        </p:txBody>
      </p:sp>
      <p:sp>
        <p:nvSpPr>
          <p:cNvPr id="3" name="2 Marcador de contenido"/>
          <p:cNvSpPr>
            <a:spLocks noGrp="1"/>
          </p:cNvSpPr>
          <p:nvPr>
            <p:ph sz="quarter" idx="1"/>
          </p:nvPr>
        </p:nvSpPr>
        <p:spPr>
          <a:xfrm>
            <a:off x="855478" y="1650504"/>
            <a:ext cx="10972800" cy="3556992"/>
          </a:xfrm>
        </p:spPr>
        <p:txBody>
          <a:bodyPr>
            <a:normAutofit/>
          </a:bodyPr>
          <a:lstStyle/>
          <a:p>
            <a:pPr algn="just"/>
            <a:r>
              <a:rPr lang="es-CO" dirty="0"/>
              <a:t>Existen dos tipos:</a:t>
            </a:r>
          </a:p>
          <a:p>
            <a:pPr lvl="1" algn="just">
              <a:buFont typeface="Wingdings" pitchFamily="2" charset="2"/>
              <a:buChar char="§"/>
            </a:pPr>
            <a:r>
              <a:rPr lang="es-CO" sz="1800" b="1" dirty="0"/>
              <a:t>Factores de transcripción generales: </a:t>
            </a:r>
            <a:r>
              <a:rPr lang="es-CO" sz="1800" dirty="0"/>
              <a:t>implicados en la transcripción de la polimerasa II y se consideran parte de la maquinaria transcripcional.</a:t>
            </a:r>
          </a:p>
          <a:p>
            <a:pPr lvl="1" algn="just">
              <a:buFont typeface="Wingdings" pitchFamily="2" charset="2"/>
              <a:buChar char="§"/>
            </a:pPr>
            <a:r>
              <a:rPr lang="es-CO" sz="1800" dirty="0"/>
              <a:t>Otros factores transcripcionales: se unen a secuencias de AND que </a:t>
            </a:r>
            <a:r>
              <a:rPr lang="es-CO" sz="1800" b="1" dirty="0"/>
              <a:t>controla la expresión de genes individuales.</a:t>
            </a:r>
            <a:endParaRPr lang="es-CO" sz="1800" dirty="0"/>
          </a:p>
          <a:p>
            <a:pPr algn="just"/>
            <a:r>
              <a:rPr lang="es-CO" dirty="0"/>
              <a:t>Se requieren por lo menos 5 factores de transcripción generales para iniciar la transcripción por la ARN polimerasa II.</a:t>
            </a:r>
          </a:p>
        </p:txBody>
      </p:sp>
    </p:spTree>
    <p:extLst>
      <p:ext uri="{BB962C8B-B14F-4D97-AF65-F5344CB8AC3E}">
        <p14:creationId xmlns:p14="http://schemas.microsoft.com/office/powerpoint/2010/main" val="1842313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11236" y="378136"/>
            <a:ext cx="11380764" cy="990600"/>
          </a:xfrm>
        </p:spPr>
        <p:txBody>
          <a:bodyPr>
            <a:noAutofit/>
          </a:bodyPr>
          <a:lstStyle/>
          <a:p>
            <a:r>
              <a:rPr lang="es-CO" dirty="0"/>
              <a:t>Factores de transcripción </a:t>
            </a:r>
            <a:br>
              <a:rPr lang="es-CO" dirty="0"/>
            </a:br>
            <a:r>
              <a:rPr lang="es-CO" dirty="0"/>
              <a:t>(ARN polimerasa II)</a:t>
            </a:r>
            <a:endParaRPr lang="es-ES" dirty="0"/>
          </a:p>
        </p:txBody>
      </p:sp>
      <p:sp>
        <p:nvSpPr>
          <p:cNvPr id="18435" name="Rectangle 3"/>
          <p:cNvSpPr>
            <a:spLocks noGrp="1" noChangeArrowheads="1"/>
          </p:cNvSpPr>
          <p:nvPr>
            <p:ph sz="quarter" idx="1"/>
          </p:nvPr>
        </p:nvSpPr>
        <p:spPr>
          <a:xfrm>
            <a:off x="660082" y="1580007"/>
            <a:ext cx="6522595" cy="2628702"/>
          </a:xfrm>
        </p:spPr>
        <p:txBody>
          <a:bodyPr>
            <a:noAutofit/>
          </a:bodyPr>
          <a:lstStyle/>
          <a:p>
            <a:pPr>
              <a:lnSpc>
                <a:spcPct val="100000"/>
              </a:lnSpc>
            </a:pPr>
            <a:r>
              <a:rPr lang="es-CO" dirty="0"/>
              <a:t>Los promotores de muchos genes contienen la secuencia denominada TATAA ó TATA ó  TATA Box (25-30 nucleótidos corriente arriba del inicio de transcripción).</a:t>
            </a:r>
          </a:p>
          <a:p>
            <a:pPr algn="just">
              <a:lnSpc>
                <a:spcPct val="100000"/>
              </a:lnSpc>
            </a:pPr>
            <a:r>
              <a:rPr lang="es-CO" dirty="0"/>
              <a:t>TATA es reconocida por TFIID. El TFIID se compone se de múltiples (TAF)  incluyendo la proteína de unión a TATA (TBP).</a:t>
            </a:r>
          </a:p>
          <a:p>
            <a:pPr>
              <a:lnSpc>
                <a:spcPct val="100000"/>
              </a:lnSpc>
            </a:pPr>
            <a:endParaRPr lang="es-CO" dirty="0"/>
          </a:p>
        </p:txBody>
      </p:sp>
      <p:pic>
        <p:nvPicPr>
          <p:cNvPr id="5" name="4 Marcador de contenido" descr="ch6f12.jpg"/>
          <p:cNvPicPr>
            <a:picLocks noGrp="1" noChangeAspect="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a:xfrm>
            <a:off x="7301948" y="1704139"/>
            <a:ext cx="4572000" cy="2523206"/>
          </a:xfrm>
        </p:spPr>
      </p:pic>
      <p:sp>
        <p:nvSpPr>
          <p:cNvPr id="6" name="5 CuadroTexto"/>
          <p:cNvSpPr txBox="1"/>
          <p:nvPr/>
        </p:nvSpPr>
        <p:spPr>
          <a:xfrm>
            <a:off x="5969779" y="5030661"/>
            <a:ext cx="4214842" cy="1323439"/>
          </a:xfrm>
          <a:prstGeom prst="rect">
            <a:avLst/>
          </a:prstGeom>
          <a:noFill/>
        </p:spPr>
        <p:txBody>
          <a:bodyPr wrap="square" rtlCol="0">
            <a:spAutoFit/>
          </a:bodyPr>
          <a:lstStyle/>
          <a:p>
            <a:pPr algn="just"/>
            <a:r>
              <a:rPr lang="es-GT" sz="2000" dirty="0">
                <a:solidFill>
                  <a:srgbClr val="152B48"/>
                </a:solidFill>
                <a:latin typeface="Montserrat" panose="02000505000000020004" pitchFamily="2" charset="0"/>
              </a:rPr>
              <a:t>También se compone de otros 14 polipeptidos, denominados factores de asociados a TBP (TAF) .</a:t>
            </a:r>
            <a:endParaRPr lang="es-CO" sz="2000" dirty="0">
              <a:solidFill>
                <a:srgbClr val="152B48"/>
              </a:solidFill>
              <a:latin typeface="Montserrat" panose="02000505000000020004" pitchFamily="2" charset="0"/>
            </a:endParaRPr>
          </a:p>
        </p:txBody>
      </p:sp>
    </p:spTree>
    <p:extLst>
      <p:ext uri="{BB962C8B-B14F-4D97-AF65-F5344CB8AC3E}">
        <p14:creationId xmlns:p14="http://schemas.microsoft.com/office/powerpoint/2010/main" val="298974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5706" y="376897"/>
            <a:ext cx="11282289" cy="990600"/>
          </a:xfrm>
        </p:spPr>
        <p:txBody>
          <a:bodyPr>
            <a:noAutofit/>
          </a:bodyPr>
          <a:lstStyle/>
          <a:p>
            <a:r>
              <a:rPr lang="es-CO" dirty="0"/>
              <a:t>Factores de transcripción </a:t>
            </a:r>
            <a:br>
              <a:rPr lang="es-CO" dirty="0"/>
            </a:br>
            <a:r>
              <a:rPr lang="es-CO" dirty="0"/>
              <a:t>(ARN polimerasa II)</a:t>
            </a:r>
          </a:p>
        </p:txBody>
      </p:sp>
      <p:sp>
        <p:nvSpPr>
          <p:cNvPr id="3" name="2 Marcador de contenido"/>
          <p:cNvSpPr>
            <a:spLocks noGrp="1"/>
          </p:cNvSpPr>
          <p:nvPr>
            <p:ph sz="quarter" idx="1"/>
          </p:nvPr>
        </p:nvSpPr>
        <p:spPr>
          <a:xfrm>
            <a:off x="843409" y="1644725"/>
            <a:ext cx="7770503" cy="3857651"/>
          </a:xfrm>
        </p:spPr>
        <p:txBody>
          <a:bodyPr>
            <a:noAutofit/>
          </a:bodyPr>
          <a:lstStyle/>
          <a:p>
            <a:pPr algn="just"/>
            <a:r>
              <a:rPr lang="es-GT" dirty="0"/>
              <a:t>TBP se une a un segundo factor de transcripción general TFIIB formando el complejo TBP-TFIIB en el promotor.</a:t>
            </a:r>
          </a:p>
          <a:p>
            <a:pPr algn="just"/>
            <a:r>
              <a:rPr lang="es-GT" dirty="0"/>
              <a:t>EL TFIIB se une a la ARN polimerasa II, la cual esta asociada previamente a un tercer factor TFIIF.</a:t>
            </a:r>
          </a:p>
          <a:p>
            <a:pPr algn="just"/>
            <a:r>
              <a:rPr lang="es-GT" dirty="0"/>
              <a:t>Por último se unen al complejo dos factores adicionales, TFIIE(E) y TFIIH(H) (desenrolla el ADN) para iniciar la trascripción.</a:t>
            </a:r>
          </a:p>
          <a:p>
            <a:pPr algn="just"/>
            <a:endParaRPr lang="es-CO" dirty="0"/>
          </a:p>
        </p:txBody>
      </p:sp>
      <p:pic>
        <p:nvPicPr>
          <p:cNvPr id="5" name="4 Marcador de contenido" descr="ch6f12.jpg"/>
          <p:cNvPicPr>
            <a:picLocks noGrp="1" noChangeAspect="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a:xfrm>
            <a:off x="8785191" y="1571328"/>
            <a:ext cx="3406809" cy="4909775"/>
          </a:xfrm>
        </p:spPr>
      </p:pic>
    </p:spTree>
    <p:extLst>
      <p:ext uri="{BB962C8B-B14F-4D97-AF65-F5344CB8AC3E}">
        <p14:creationId xmlns:p14="http://schemas.microsoft.com/office/powerpoint/2010/main" val="1642256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59905" y="49380"/>
            <a:ext cx="10515600" cy="1325563"/>
          </a:xfrm>
        </p:spPr>
        <p:txBody>
          <a:bodyPr>
            <a:normAutofit/>
          </a:bodyPr>
          <a:lstStyle/>
          <a:p>
            <a:r>
              <a:rPr lang="es-GT" dirty="0"/>
              <a:t>ARN polimerasas I y III (eucariotas)</a:t>
            </a:r>
            <a:endParaRPr lang="es-ES" dirty="0"/>
          </a:p>
        </p:txBody>
      </p:sp>
      <p:sp>
        <p:nvSpPr>
          <p:cNvPr id="19459" name="Rectangle 3"/>
          <p:cNvSpPr>
            <a:spLocks noGrp="1" noChangeArrowheads="1"/>
          </p:cNvSpPr>
          <p:nvPr>
            <p:ph sz="quarter" idx="1"/>
          </p:nvPr>
        </p:nvSpPr>
        <p:spPr>
          <a:xfrm>
            <a:off x="1031630" y="1518917"/>
            <a:ext cx="10626969" cy="2410937"/>
          </a:xfrm>
        </p:spPr>
        <p:txBody>
          <a:bodyPr>
            <a:normAutofit/>
          </a:bodyPr>
          <a:lstStyle/>
          <a:p>
            <a:pPr algn="just">
              <a:lnSpc>
                <a:spcPct val="100000"/>
              </a:lnSpc>
            </a:pPr>
            <a:r>
              <a:rPr lang="es-GT" dirty="0"/>
              <a:t>Requieren en común la proteína de unión a TATA (TBP).</a:t>
            </a:r>
          </a:p>
          <a:p>
            <a:pPr algn="just">
              <a:lnSpc>
                <a:spcPct val="100000"/>
              </a:lnSpc>
            </a:pPr>
            <a:r>
              <a:rPr lang="es-GT" dirty="0"/>
              <a:t>La ARN polimerasa I, el promotor se encuentra a 150 pb corriente arriba del sitio de iniciación el cual es reconocido por dos factores de transcripción: el UBF (factor de unión corriente-arriba) y el SL1 (factor de selectividad 1), lod cuales reclutan a la polimerasa I para formar el complejo de iniciación.</a:t>
            </a:r>
          </a:p>
          <a:p>
            <a:pPr algn="just">
              <a:lnSpc>
                <a:spcPct val="100000"/>
              </a:lnSpc>
            </a:pPr>
            <a:endParaRPr lang="es-ES" dirty="0"/>
          </a:p>
        </p:txBody>
      </p:sp>
      <p:pic>
        <p:nvPicPr>
          <p:cNvPr id="5" name="4 Marcador de contenido" descr="ch6f16.jpg"/>
          <p:cNvPicPr>
            <a:picLocks noGrp="1" noChangeAspect="1"/>
          </p:cNvPicPr>
          <p:nvPr>
            <p:ph sz="quarter" idx="2"/>
          </p:nvPr>
        </p:nvPicPr>
        <p:blipFill>
          <a:blip r:embed="rId2" cstate="print"/>
          <a:stretch>
            <a:fillRect/>
          </a:stretch>
        </p:blipFill>
        <p:spPr>
          <a:xfrm>
            <a:off x="4959186" y="4397683"/>
            <a:ext cx="7232814" cy="2410938"/>
          </a:xfrm>
        </p:spPr>
      </p:pic>
    </p:spTree>
    <p:extLst>
      <p:ext uri="{BB962C8B-B14F-4D97-AF65-F5344CB8AC3E}">
        <p14:creationId xmlns:p14="http://schemas.microsoft.com/office/powerpoint/2010/main" val="3199047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48246455-34F4-464E-BCE7-0D58EA738F21}"/>
              </a:ext>
            </a:extLst>
          </p:cNvPr>
          <p:cNvSpPr>
            <a:spLocks noGrp="1"/>
          </p:cNvSpPr>
          <p:nvPr>
            <p:ph type="title"/>
          </p:nvPr>
        </p:nvSpPr>
        <p:spPr>
          <a:xfrm>
            <a:off x="695671" y="52069"/>
            <a:ext cx="10515600" cy="1325563"/>
          </a:xfrm>
        </p:spPr>
        <p:txBody>
          <a:bodyPr/>
          <a:lstStyle/>
          <a:p>
            <a:r>
              <a:rPr lang="es-CO" dirty="0"/>
              <a:t>Replicación</a:t>
            </a:r>
          </a:p>
        </p:txBody>
      </p:sp>
      <p:sp>
        <p:nvSpPr>
          <p:cNvPr id="8" name="4 Marcador de contenido">
            <a:extLst>
              <a:ext uri="{FF2B5EF4-FFF2-40B4-BE49-F238E27FC236}">
                <a16:creationId xmlns:a16="http://schemas.microsoft.com/office/drawing/2014/main" id="{D23E73F7-FE1D-D642-828D-893CE5E7BA6E}"/>
              </a:ext>
            </a:extLst>
          </p:cNvPr>
          <p:cNvSpPr txBox="1">
            <a:spLocks/>
          </p:cNvSpPr>
          <p:nvPr/>
        </p:nvSpPr>
        <p:spPr>
          <a:xfrm>
            <a:off x="980729" y="900040"/>
            <a:ext cx="7209182" cy="50720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s-CO" sz="1800" dirty="0"/>
          </a:p>
          <a:p>
            <a:pPr>
              <a:lnSpc>
                <a:spcPct val="100000"/>
              </a:lnSpc>
            </a:pPr>
            <a:r>
              <a:rPr lang="es-CO" sz="1800" dirty="0"/>
              <a:t>Las dos hebras se separan.</a:t>
            </a:r>
          </a:p>
          <a:p>
            <a:pPr>
              <a:lnSpc>
                <a:spcPct val="100000"/>
              </a:lnSpc>
            </a:pPr>
            <a:r>
              <a:rPr lang="es-CO" sz="1800" dirty="0"/>
              <a:t>Sirven como molde para la síntesis de nuevas hebras complementarias.</a:t>
            </a:r>
          </a:p>
          <a:p>
            <a:pPr>
              <a:lnSpc>
                <a:spcPct val="100000"/>
              </a:lnSpc>
            </a:pPr>
            <a:r>
              <a:rPr lang="es-CO" sz="1800" dirty="0"/>
              <a:t>El fundamento es el apareamiento de las bases (A con T, G con C.</a:t>
            </a:r>
          </a:p>
          <a:p>
            <a:pPr>
              <a:lnSpc>
                <a:spcPct val="100000"/>
              </a:lnSpc>
            </a:pPr>
            <a:r>
              <a:rPr lang="es-CO" sz="1800" dirty="0"/>
              <a:t>Varias enzimas implicadas en el proceso.</a:t>
            </a:r>
          </a:p>
        </p:txBody>
      </p:sp>
      <p:pic>
        <p:nvPicPr>
          <p:cNvPr id="9" name="6 Marcador de contenido" descr="ch3f8.jpg">
            <a:extLst>
              <a:ext uri="{FF2B5EF4-FFF2-40B4-BE49-F238E27FC236}">
                <a16:creationId xmlns:a16="http://schemas.microsoft.com/office/drawing/2014/main" id="{1C9557D5-1404-144C-949F-6DFD88510524}"/>
              </a:ext>
            </a:extLst>
          </p:cNvPr>
          <p:cNvPicPr>
            <a:picLocks noChangeAspect="1"/>
          </p:cNvPicPr>
          <p:nvPr/>
        </p:nvPicPr>
        <p:blipFill>
          <a:blip r:embed="rId2" cstate="print"/>
          <a:stretch>
            <a:fillRect/>
          </a:stretch>
        </p:blipFill>
        <p:spPr>
          <a:xfrm>
            <a:off x="7052163" y="0"/>
            <a:ext cx="4981480" cy="6872179"/>
          </a:xfrm>
          <a:prstGeom prst="rect">
            <a:avLst/>
          </a:prstGeom>
        </p:spPr>
      </p:pic>
      <p:pic>
        <p:nvPicPr>
          <p:cNvPr id="10" name="5 Imagen" descr="EssGen_ComplementaryPairs_SQUARE_0.jpg">
            <a:extLst>
              <a:ext uri="{FF2B5EF4-FFF2-40B4-BE49-F238E27FC236}">
                <a16:creationId xmlns:a16="http://schemas.microsoft.com/office/drawing/2014/main" id="{7842767D-A2A1-3043-A043-1513D2E86256}"/>
              </a:ext>
            </a:extLst>
          </p:cNvPr>
          <p:cNvPicPr>
            <a:picLocks noChangeAspect="1"/>
          </p:cNvPicPr>
          <p:nvPr/>
        </p:nvPicPr>
        <p:blipFill>
          <a:blip r:embed="rId3" cstate="print"/>
          <a:stretch>
            <a:fillRect/>
          </a:stretch>
        </p:blipFill>
        <p:spPr>
          <a:xfrm>
            <a:off x="4585320" y="4414505"/>
            <a:ext cx="2411760" cy="2411760"/>
          </a:xfrm>
          <a:prstGeom prst="rect">
            <a:avLst/>
          </a:prstGeom>
        </p:spPr>
      </p:pic>
    </p:spTree>
    <p:extLst>
      <p:ext uri="{BB962C8B-B14F-4D97-AF65-F5344CB8AC3E}">
        <p14:creationId xmlns:p14="http://schemas.microsoft.com/office/powerpoint/2010/main" val="1789124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2668" y="268182"/>
            <a:ext cx="10515600" cy="1325563"/>
          </a:xfrm>
        </p:spPr>
        <p:txBody>
          <a:bodyPr>
            <a:normAutofit/>
          </a:bodyPr>
          <a:lstStyle/>
          <a:p>
            <a:r>
              <a:rPr lang="es-GT" sz="4000" dirty="0"/>
              <a:t>ARN polimerasas I  y  III (eucariotas)</a:t>
            </a:r>
            <a:endParaRPr lang="es-CO" sz="4000" dirty="0"/>
          </a:p>
        </p:txBody>
      </p:sp>
      <p:sp>
        <p:nvSpPr>
          <p:cNvPr id="3" name="2 Marcador de contenido"/>
          <p:cNvSpPr>
            <a:spLocks noGrp="1"/>
          </p:cNvSpPr>
          <p:nvPr>
            <p:ph sz="quarter" idx="1"/>
          </p:nvPr>
        </p:nvSpPr>
        <p:spPr>
          <a:xfrm>
            <a:off x="652668" y="1717195"/>
            <a:ext cx="10783957" cy="3423610"/>
          </a:xfrm>
        </p:spPr>
        <p:txBody>
          <a:bodyPr>
            <a:normAutofit/>
          </a:bodyPr>
          <a:lstStyle/>
          <a:p>
            <a:pPr algn="just">
              <a:lnSpc>
                <a:spcPct val="100000"/>
              </a:lnSpc>
            </a:pPr>
            <a:r>
              <a:rPr lang="es-GT" dirty="0"/>
              <a:t>Se transcriben por 3 factores de transcripción diferente: TFIIIA, TFIIIC y TFIIB.</a:t>
            </a:r>
          </a:p>
          <a:p>
            <a:pPr algn="just">
              <a:lnSpc>
                <a:spcPct val="100000"/>
              </a:lnSpc>
            </a:pPr>
            <a:r>
              <a:rPr lang="es-GT" dirty="0"/>
              <a:t>TFIIIA inicia el ensamblaje del complejo de transcripción, uniéndose al promotor, luego se une TFIIIC, TFIIB y </a:t>
            </a:r>
            <a:r>
              <a:rPr lang="es-GT"/>
              <a:t>la polimerasa.</a:t>
            </a:r>
            <a:endParaRPr lang="es-GT" dirty="0"/>
          </a:p>
        </p:txBody>
      </p:sp>
      <p:pic>
        <p:nvPicPr>
          <p:cNvPr id="5" name="4 Marcador de contenido" descr="ch6f17.jpg"/>
          <p:cNvPicPr>
            <a:picLocks noGrp="1" noChangeAspect="1"/>
          </p:cNvPicPr>
          <p:nvPr>
            <p:ph sz="quarter" idx="2"/>
          </p:nvPr>
        </p:nvPicPr>
        <p:blipFill>
          <a:blip r:embed="rId2" cstate="print"/>
          <a:stretch>
            <a:fillRect/>
          </a:stretch>
        </p:blipFill>
        <p:spPr>
          <a:xfrm>
            <a:off x="7240077" y="2948021"/>
            <a:ext cx="4951923" cy="3909979"/>
          </a:xfrm>
        </p:spPr>
      </p:pic>
    </p:spTree>
    <p:extLst>
      <p:ext uri="{BB962C8B-B14F-4D97-AF65-F5344CB8AC3E}">
        <p14:creationId xmlns:p14="http://schemas.microsoft.com/office/powerpoint/2010/main" val="44375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32493137-EC09-0F47-B12B-411D3BFABE58}"/>
              </a:ext>
            </a:extLst>
          </p:cNvPr>
          <p:cNvSpPr>
            <a:spLocks noGrp="1"/>
          </p:cNvSpPr>
          <p:nvPr>
            <p:ph type="title"/>
          </p:nvPr>
        </p:nvSpPr>
        <p:spPr>
          <a:xfrm>
            <a:off x="485361" y="0"/>
            <a:ext cx="11221278" cy="1325563"/>
          </a:xfrm>
        </p:spPr>
        <p:txBody>
          <a:bodyPr/>
          <a:lstStyle/>
          <a:p>
            <a:r>
              <a:rPr lang="es-CO" dirty="0"/>
              <a:t>Enzimas implicadas en la replicación</a:t>
            </a:r>
          </a:p>
        </p:txBody>
      </p:sp>
      <p:pic>
        <p:nvPicPr>
          <p:cNvPr id="4" name="6 Marcador de contenido" descr="nature01407-i1.0.jpg">
            <a:extLst>
              <a:ext uri="{FF2B5EF4-FFF2-40B4-BE49-F238E27FC236}">
                <a16:creationId xmlns:a16="http://schemas.microsoft.com/office/drawing/2014/main" id="{BF99B94A-4146-6045-86B9-62A9FA0B2E62}"/>
              </a:ext>
            </a:extLst>
          </p:cNvPr>
          <p:cNvPicPr>
            <a:picLocks noChangeAspect="1"/>
          </p:cNvPicPr>
          <p:nvPr/>
        </p:nvPicPr>
        <p:blipFill>
          <a:blip r:embed="rId2" cstate="print"/>
          <a:stretch>
            <a:fillRect/>
          </a:stretch>
        </p:blipFill>
        <p:spPr>
          <a:xfrm>
            <a:off x="3540936" y="1238458"/>
            <a:ext cx="8366163" cy="3693064"/>
          </a:xfrm>
          <a:prstGeom prst="rect">
            <a:avLst/>
          </a:prstGeom>
        </p:spPr>
      </p:pic>
    </p:spTree>
    <p:extLst>
      <p:ext uri="{BB962C8B-B14F-4D97-AF65-F5344CB8AC3E}">
        <p14:creationId xmlns:p14="http://schemas.microsoft.com/office/powerpoint/2010/main" val="323552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3067EADD-5479-B74E-B156-8B41BDA92FA8}"/>
              </a:ext>
            </a:extLst>
          </p:cNvPr>
          <p:cNvSpPr>
            <a:spLocks noGrp="1"/>
          </p:cNvSpPr>
          <p:nvPr>
            <p:ph type="title"/>
          </p:nvPr>
        </p:nvSpPr>
        <p:spPr>
          <a:xfrm>
            <a:off x="520148" y="0"/>
            <a:ext cx="10515600" cy="1325563"/>
          </a:xfrm>
        </p:spPr>
        <p:txBody>
          <a:bodyPr/>
          <a:lstStyle/>
          <a:p>
            <a:r>
              <a:rPr lang="es-CO" dirty="0"/>
              <a:t>DNA polimerasa</a:t>
            </a:r>
          </a:p>
        </p:txBody>
      </p:sp>
      <p:sp>
        <p:nvSpPr>
          <p:cNvPr id="4" name="2 Marcador de contenido">
            <a:extLst>
              <a:ext uri="{FF2B5EF4-FFF2-40B4-BE49-F238E27FC236}">
                <a16:creationId xmlns:a16="http://schemas.microsoft.com/office/drawing/2014/main" id="{E9E8AA02-78A3-6C4F-8A7C-50D032D20705}"/>
              </a:ext>
            </a:extLst>
          </p:cNvPr>
          <p:cNvSpPr txBox="1">
            <a:spLocks/>
          </p:cNvSpPr>
          <p:nvPr/>
        </p:nvSpPr>
        <p:spPr>
          <a:xfrm>
            <a:off x="814926" y="1261297"/>
            <a:ext cx="8099863" cy="402804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Deben ser exactas y rápidas.</a:t>
            </a:r>
          </a:p>
          <a:p>
            <a:pPr algn="just">
              <a:lnSpc>
                <a:spcPct val="100000"/>
              </a:lnSpc>
            </a:pPr>
            <a:r>
              <a:rPr lang="es-CO" dirty="0"/>
              <a:t>En 1957 se descubrió la primera.</a:t>
            </a:r>
          </a:p>
          <a:p>
            <a:pPr algn="just">
              <a:lnSpc>
                <a:spcPct val="100000"/>
              </a:lnSpc>
            </a:pPr>
            <a:r>
              <a:rPr lang="es-CO" dirty="0"/>
              <a:t>Los sustratos: desoxinocleótidos trifosfatos (dNTP) los cuales son polimerizados sobre una cadena de ADN patrón.</a:t>
            </a:r>
          </a:p>
          <a:p>
            <a:pPr algn="just">
              <a:lnSpc>
                <a:spcPct val="100000"/>
              </a:lnSpc>
            </a:pPr>
            <a:r>
              <a:rPr lang="es-CO" dirty="0"/>
              <a:t>Ninguna sintetiza 3`-5`, </a:t>
            </a:r>
            <a:r>
              <a:rPr lang="es-CO" b="1" dirty="0">
                <a:solidFill>
                  <a:schemeClr val="tx1"/>
                </a:solidFill>
              </a:rPr>
              <a:t>todas sintetizan 5`- 3`.</a:t>
            </a:r>
          </a:p>
          <a:p>
            <a:pPr algn="just">
              <a:lnSpc>
                <a:spcPct val="100000"/>
              </a:lnSpc>
            </a:pPr>
            <a:endParaRPr lang="es-CO" dirty="0"/>
          </a:p>
          <a:p>
            <a:pPr algn="just">
              <a:lnSpc>
                <a:spcPct val="100000"/>
              </a:lnSpc>
            </a:pPr>
            <a:endParaRPr lang="es-CO" dirty="0"/>
          </a:p>
        </p:txBody>
      </p:sp>
      <p:pic>
        <p:nvPicPr>
          <p:cNvPr id="5" name="5 Imagen" descr="A605224-DNA_polymerase,_molecular_model-SPL.jpg">
            <a:extLst>
              <a:ext uri="{FF2B5EF4-FFF2-40B4-BE49-F238E27FC236}">
                <a16:creationId xmlns:a16="http://schemas.microsoft.com/office/drawing/2014/main" id="{FD31F6EE-004D-2F45-A153-0C11806E6FE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196345" y="3914060"/>
            <a:ext cx="3436888" cy="2750572"/>
          </a:xfrm>
          <a:prstGeom prst="rect">
            <a:avLst/>
          </a:prstGeom>
        </p:spPr>
      </p:pic>
      <p:pic>
        <p:nvPicPr>
          <p:cNvPr id="6" name="7 Marcador de contenido" descr="EssGen4-3_Polymerase_SQUARE_0.jpg">
            <a:extLst>
              <a:ext uri="{FF2B5EF4-FFF2-40B4-BE49-F238E27FC236}">
                <a16:creationId xmlns:a16="http://schemas.microsoft.com/office/drawing/2014/main" id="{5F73E9B0-80E2-9548-95E1-32D5D2F69E06}"/>
              </a:ext>
            </a:extLst>
          </p:cNvPr>
          <p:cNvPicPr>
            <a:picLocks noChangeAspect="1"/>
          </p:cNvPicPr>
          <p:nvPr/>
        </p:nvPicPr>
        <p:blipFill>
          <a:blip r:embed="rId3" cstate="print"/>
          <a:stretch>
            <a:fillRect/>
          </a:stretch>
        </p:blipFill>
        <p:spPr>
          <a:xfrm>
            <a:off x="9186378" y="936408"/>
            <a:ext cx="2664296" cy="2664296"/>
          </a:xfrm>
          <a:prstGeom prst="rect">
            <a:avLst/>
          </a:prstGeom>
        </p:spPr>
      </p:pic>
    </p:spTree>
    <p:extLst>
      <p:ext uri="{BB962C8B-B14F-4D97-AF65-F5344CB8AC3E}">
        <p14:creationId xmlns:p14="http://schemas.microsoft.com/office/powerpoint/2010/main" val="391546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8 Marcador de contenido" descr="pierce_12_7_full.jpg">
            <a:extLst>
              <a:ext uri="{FF2B5EF4-FFF2-40B4-BE49-F238E27FC236}">
                <a16:creationId xmlns:a16="http://schemas.microsoft.com/office/drawing/2014/main" id="{A56DF7F1-AEDD-6445-9B88-8D08CA663283}"/>
              </a:ext>
            </a:extLst>
          </p:cNvPr>
          <p:cNvPicPr>
            <a:picLocks noChangeAspect="1"/>
          </p:cNvPicPr>
          <p:nvPr/>
        </p:nvPicPr>
        <p:blipFill>
          <a:blip r:embed="rId2" cstate="print"/>
          <a:stretch>
            <a:fillRect/>
          </a:stretch>
        </p:blipFill>
        <p:spPr>
          <a:xfrm>
            <a:off x="4669654" y="1881808"/>
            <a:ext cx="7307951" cy="4443627"/>
          </a:xfrm>
          <a:prstGeom prst="rect">
            <a:avLst/>
          </a:prstGeom>
        </p:spPr>
      </p:pic>
      <p:sp>
        <p:nvSpPr>
          <p:cNvPr id="4" name="1 Título">
            <a:extLst>
              <a:ext uri="{FF2B5EF4-FFF2-40B4-BE49-F238E27FC236}">
                <a16:creationId xmlns:a16="http://schemas.microsoft.com/office/drawing/2014/main" id="{D839B82D-1BC5-0448-A9CB-40530E61BC7E}"/>
              </a:ext>
            </a:extLst>
          </p:cNvPr>
          <p:cNvSpPr txBox="1">
            <a:spLocks/>
          </p:cNvSpPr>
          <p:nvPr/>
        </p:nvSpPr>
        <p:spPr>
          <a:xfrm>
            <a:off x="725811" y="364707"/>
            <a:ext cx="11373423"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DNA Polimerasa (necesitan un extremo 3´OH)</a:t>
            </a:r>
          </a:p>
        </p:txBody>
      </p:sp>
    </p:spTree>
    <p:extLst>
      <p:ext uri="{BB962C8B-B14F-4D97-AF65-F5344CB8AC3E}">
        <p14:creationId xmlns:p14="http://schemas.microsoft.com/office/powerpoint/2010/main" val="39289091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de Office</Template>
  <TotalTime>3042</TotalTime>
  <Words>2950</Words>
  <Application>Microsoft Office PowerPoint</Application>
  <PresentationFormat>Panorámica</PresentationFormat>
  <Paragraphs>304</Paragraphs>
  <Slides>60</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60</vt:i4>
      </vt:variant>
    </vt:vector>
  </HeadingPairs>
  <TitlesOfParts>
    <vt:vector size="66" baseType="lpstr">
      <vt:lpstr>Arial</vt:lpstr>
      <vt:lpstr>Calibri</vt:lpstr>
      <vt:lpstr>Constantia</vt:lpstr>
      <vt:lpstr>Montserrat</vt:lpstr>
      <vt:lpstr>Wingdings</vt:lpstr>
      <vt:lpstr>Tema de Office</vt:lpstr>
      <vt:lpstr>CÓDIGO GENÉTICO</vt:lpstr>
      <vt:lpstr>Código genético</vt:lpstr>
      <vt:lpstr>Replicación</vt:lpstr>
      <vt:lpstr>Presentación de PowerPoint</vt:lpstr>
      <vt:lpstr>Modelo semiconservativo</vt:lpstr>
      <vt:lpstr>Replicación</vt:lpstr>
      <vt:lpstr>Enzimas implicadas en la replicación</vt:lpstr>
      <vt:lpstr>DNA polimerasa</vt:lpstr>
      <vt:lpstr>Presentación de PowerPoint</vt:lpstr>
      <vt:lpstr>DNA polimerasa (procariotas) </vt:lpstr>
      <vt:lpstr>Replicación- ADN polimerasas</vt:lpstr>
      <vt:lpstr>DNA polimerasa (eucariotas) </vt:lpstr>
      <vt:lpstr>Replicación- ADN polimerasas</vt:lpstr>
      <vt:lpstr>DNA polimerasa</vt:lpstr>
      <vt:lpstr>DNA polimerasa</vt:lpstr>
      <vt:lpstr>DNA polimerasa</vt:lpstr>
      <vt:lpstr>Helicasa</vt:lpstr>
      <vt:lpstr>Primasa</vt:lpstr>
      <vt:lpstr>Proteínas de unión de ADN  de una sola cadena</vt:lpstr>
      <vt:lpstr>Proteínas de unión de ADN  de una sola cadena</vt:lpstr>
      <vt:lpstr>Topoisomerasas</vt:lpstr>
      <vt:lpstr>Topoisomerasa</vt:lpstr>
      <vt:lpstr>Presentación de PowerPoint</vt:lpstr>
      <vt:lpstr>Presentación de PowerPoint</vt:lpstr>
      <vt:lpstr>Presentación de PowerPoint</vt:lpstr>
      <vt:lpstr>Replicación </vt:lpstr>
      <vt:lpstr>Horquilla de replicación</vt:lpstr>
      <vt:lpstr>Horquilla de replicación</vt:lpstr>
      <vt:lpstr>Horquilla de replicación</vt:lpstr>
      <vt:lpstr>Horquilla de replicación</vt:lpstr>
      <vt:lpstr>Horquilla de replicación</vt:lpstr>
      <vt:lpstr>Horquilla de replicación</vt:lpstr>
      <vt:lpstr>Horquilla de replicación</vt:lpstr>
      <vt:lpstr>Fidelidad de la replicación</vt:lpstr>
      <vt:lpstr>Fidelidad de la replicación</vt:lpstr>
      <vt:lpstr>Fidelidad</vt:lpstr>
      <vt:lpstr>Fidelidad de la replicación</vt:lpstr>
      <vt:lpstr>Orígenes e Iniciación de la replicación: procariotas</vt:lpstr>
      <vt:lpstr>Orígenes e iniciación de la replicación</vt:lpstr>
      <vt:lpstr>Transcripción</vt:lpstr>
      <vt:lpstr>Iniciación</vt:lpstr>
      <vt:lpstr>Elongación</vt:lpstr>
      <vt:lpstr>Terminación</vt:lpstr>
      <vt:lpstr>Terminación</vt:lpstr>
      <vt:lpstr>ARN polimerasa</vt:lpstr>
      <vt:lpstr>Transcripción en procariotas (ARN polimerasa)</vt:lpstr>
      <vt:lpstr>Transcripción en procariotas (ARN polimerasa)</vt:lpstr>
      <vt:lpstr>Transcripción en procariotas (inicio)</vt:lpstr>
      <vt:lpstr>Transcripción en procariotas (inicio)</vt:lpstr>
      <vt:lpstr>Transcripción en procariotas (elongación)</vt:lpstr>
      <vt:lpstr>Transcripción en procariotas (elongación)</vt:lpstr>
      <vt:lpstr>Transcripción en  procariotas (finalización)</vt:lpstr>
      <vt:lpstr>Transcripción</vt:lpstr>
      <vt:lpstr>ARN polimerasas Eucarioticas</vt:lpstr>
      <vt:lpstr>ARN polimerasas eucarioticas</vt:lpstr>
      <vt:lpstr>Factores de transcripción  (ARN polimerasa II)</vt:lpstr>
      <vt:lpstr>Factores de transcripción  (ARN polimerasa II)</vt:lpstr>
      <vt:lpstr>Factores de transcripción  (ARN polimerasa II)</vt:lpstr>
      <vt:lpstr>ARN polimerasas I y III (eucariotas)</vt:lpstr>
      <vt:lpstr>ARN polimerasas I  y  III (eucariotas)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Código genético</dc:title>
  <dc:creator>Microsoft Office User</dc:creator>
  <cp:lastModifiedBy>User</cp:lastModifiedBy>
  <cp:revision>49</cp:revision>
  <dcterms:created xsi:type="dcterms:W3CDTF">2021-04-27T21:19:22Z</dcterms:created>
  <dcterms:modified xsi:type="dcterms:W3CDTF">2021-06-05T20:16:13Z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1346180</vt:lpwstr>
  </property>
  <property fmtid="{D5CDD505-2E9C-101B-9397-08002B2CF9AE}" name="NXPowerLiteSettings" pid="3">
    <vt:lpwstr>C7000400038000</vt:lpwstr>
  </property>
  <property fmtid="{D5CDD505-2E9C-101B-9397-08002B2CF9AE}" name="NXPowerLiteVersion" pid="4">
    <vt:lpwstr>S9.0.3</vt:lpwstr>
  </property>
</Properties>
</file>