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nqX8A+dh1ZDE3y0me7to0jmoq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811443c07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8811443c07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a54fa3ce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ca54fa3ce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a54fa3ce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ca54fa3ce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a54fa3ce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ca54fa3ce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152939" y="1500809"/>
            <a:ext cx="8590722" cy="248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6000"/>
              <a:buFont typeface="Arial"/>
              <a:buNone/>
              <a:defRPr sz="6000">
                <a:solidFill>
                  <a:srgbClr val="5E96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152937" y="4079116"/>
            <a:ext cx="859072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1729408" y="365125"/>
            <a:ext cx="96243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4365933" y="-800962"/>
            <a:ext cx="4351338" cy="962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2259944" y="-135593"/>
            <a:ext cx="5811838" cy="681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1729408" y="365125"/>
            <a:ext cx="96243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1729407" y="1835564"/>
            <a:ext cx="962439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1649896" y="365125"/>
            <a:ext cx="97054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838200" y="1461256"/>
            <a:ext cx="947861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838200" y="4340981"/>
            <a:ext cx="94786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C1D3"/>
              </a:buClr>
              <a:buSzPts val="2400"/>
              <a:buNone/>
              <a:defRPr sz="2400">
                <a:solidFill>
                  <a:srgbClr val="99C1D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1729408" y="365125"/>
            <a:ext cx="96243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729408" y="365125"/>
            <a:ext cx="96243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1250951" y="987425"/>
            <a:ext cx="3932237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1250951" y="2597150"/>
            <a:ext cx="3932237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1250951" y="987425"/>
            <a:ext cx="3932237" cy="160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1250951" y="2587624"/>
            <a:ext cx="3932237" cy="32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1729408" y="365125"/>
            <a:ext cx="96243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E9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1729407" y="1835564"/>
            <a:ext cx="962439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95A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cL4li1cYKrcqI-HRcq524XMcbPRFgAX3&amp;authuser=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DuamJKBLyApeB4ykfA8oEiJGeeAF588A/view?usp=drive_op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-c2xR9MsJAtiIaK6gR3i-jybjbi_ydsw/view?usp=drive_ope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8811443c07_1_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461"/>
            <a:ext cx="12192000" cy="695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8811443c07_1_23"/>
          <p:cNvPicPr preferRelativeResize="0"/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450"/>
            <a:ext cx="12206796" cy="69103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8811443c07_1_23"/>
          <p:cNvSpPr txBox="1">
            <a:spLocks noGrp="1"/>
          </p:cNvSpPr>
          <p:nvPr>
            <p:ph type="ctrTitle"/>
          </p:nvPr>
        </p:nvSpPr>
        <p:spPr>
          <a:xfrm>
            <a:off x="1523562" y="3324021"/>
            <a:ext cx="91449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D0F"/>
              </a:buClr>
              <a:buSzPts val="6000"/>
              <a:buFont typeface="Arial"/>
              <a:buNone/>
            </a:pPr>
            <a:r>
              <a:rPr lang="es-ES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Código de Vestuario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ctrTitle" idx="4294967295"/>
          </p:nvPr>
        </p:nvSpPr>
        <p:spPr>
          <a:xfrm>
            <a:off x="1524000" y="424182"/>
            <a:ext cx="9144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4400"/>
              <a:buFont typeface="Arial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Otros</a:t>
            </a:r>
            <a:endParaRPr sz="40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28"/>
          <p:cNvSpPr txBox="1">
            <a:spLocks noGrp="1"/>
          </p:cNvSpPr>
          <p:nvPr>
            <p:ph type="subTitle" idx="4294967295"/>
          </p:nvPr>
        </p:nvSpPr>
        <p:spPr>
          <a:xfrm>
            <a:off x="696825" y="1421700"/>
            <a:ext cx="105459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Recuerda que la ropa deportiva solo se usa cuando hacemos ejercicio o yoga; pero luego debes cambiarte inmediatamente.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Uñas limpias y arregladas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Utilizar desodorante con frecuencia y, si es necesario, varias veces al día. Se sugiere utilizar perfumes.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Los hombres deben mantener su barba organizada.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Moderar el uso de pulseras, anillos, collares, accesorios, etc.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Se recomienda una adecuada higiene personal.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800"/>
              <a:buFont typeface="Arial"/>
              <a:buNone/>
            </a:pP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800"/>
              <a:buFont typeface="Arial"/>
              <a:buNone/>
            </a:pPr>
            <a:endParaRPr sz="2500" b="0" i="0" u="none" strike="noStrike" cap="none">
              <a:solidFill>
                <a:srgbClr val="5D95A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01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000"/>
              <a:buFont typeface="Arial"/>
              <a:buNone/>
            </a:pPr>
            <a:endParaRPr sz="2500" b="0" i="0" u="none" strike="noStrike" cap="none">
              <a:solidFill>
                <a:srgbClr val="5D95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25" y="2753216"/>
            <a:ext cx="2203160" cy="293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25" y="1309688"/>
            <a:ext cx="198120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7717" y="1717425"/>
            <a:ext cx="2537097" cy="190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7717" y="3866278"/>
            <a:ext cx="3130482" cy="182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2596" y="995511"/>
            <a:ext cx="2731699" cy="18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763" y="3078514"/>
            <a:ext cx="3239686" cy="259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36199"/>
            <a:ext cx="2991607" cy="168459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/>
          <p:nvPr/>
        </p:nvSpPr>
        <p:spPr>
          <a:xfrm>
            <a:off x="7173637" y="617888"/>
            <a:ext cx="4561200" cy="44067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ctrTitle" idx="4294967295"/>
          </p:nvPr>
        </p:nvSpPr>
        <p:spPr>
          <a:xfrm>
            <a:off x="1676400" y="645767"/>
            <a:ext cx="9144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4400"/>
              <a:buFont typeface="Arial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Consideraciones</a:t>
            </a:r>
            <a:endParaRPr sz="40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p31"/>
          <p:cNvSpPr txBox="1">
            <a:spLocks noGrp="1"/>
          </p:cNvSpPr>
          <p:nvPr>
            <p:ph type="subTitle" idx="4294967295"/>
          </p:nvPr>
        </p:nvSpPr>
        <p:spPr>
          <a:xfrm>
            <a:off x="1008150" y="1438750"/>
            <a:ext cx="10440000" cy="3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Algunos de los colaboradores, de acuerdo con la naturaleza de sus labores, deberán de utilizar una dotación específica durante la ejecución de sus tareas; los cuales serán notificados a través de los conductos regulares con la debida antelación (por ejemplo, el uso de los implementos de protección personal, uniformes de servicios generales, entre otros).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Las modificaciones que se realicen sin autorización escrita o los daños ocasionados a la dotación, supondrán una falta al código de vestuario, que conlleva a un proceso disciplinario y a que el empleado deba asumir de forma inmediata el valor para la reposición del uniforme.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ctrTitle" idx="4294967295"/>
          </p:nvPr>
        </p:nvSpPr>
        <p:spPr>
          <a:xfrm>
            <a:off x="1752600" y="567291"/>
            <a:ext cx="9144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4400"/>
              <a:buFont typeface="Arial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Consideraciones</a:t>
            </a:r>
            <a:endParaRPr sz="40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4294967295"/>
          </p:nvPr>
        </p:nvSpPr>
        <p:spPr>
          <a:xfrm>
            <a:off x="1036100" y="1563125"/>
            <a:ext cx="10262100" cy="3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Este manual puede requerir modificaciones, las cuales serán informadas al personal de acuerdo con los conductos regulares.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Este manual debe ser cumplido a partir del momento de su socialización.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Las modificaciones que deban realizarse a la dotación otorgada deberán de autorizarse por escrito desde Talento Humano. Garantizar el buen estado y cuidado de los implementos dados por la organización es responsabilidad del colaborador.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a54fa3cea_0_107"/>
          <p:cNvSpPr txBox="1"/>
          <p:nvPr/>
        </p:nvSpPr>
        <p:spPr>
          <a:xfrm>
            <a:off x="8667175" y="3143550"/>
            <a:ext cx="39666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</a:rPr>
              <a:t>M</a:t>
            </a:r>
            <a:r>
              <a:rPr lang="es-ES" sz="21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antener los espacios organizados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ca54fa3cea_0_10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1050" y="201075"/>
            <a:ext cx="2014400" cy="294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ca54fa3cea_0_107"/>
          <p:cNvSpPr txBox="1"/>
          <p:nvPr/>
        </p:nvSpPr>
        <p:spPr>
          <a:xfrm>
            <a:off x="1409450" y="967700"/>
            <a:ext cx="6984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Ayúdanos a mantener los espacios organizados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ca54fa3cea_0_107"/>
          <p:cNvSpPr txBox="1"/>
          <p:nvPr/>
        </p:nvSpPr>
        <p:spPr>
          <a:xfrm>
            <a:off x="903600" y="2521725"/>
            <a:ext cx="82884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Al terminar de usar un espacio, recuerda siempre organizarlo y dejarlo limpio para que otros compañeros puedan utilizarlo. </a:t>
            </a:r>
            <a:endParaRPr sz="23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3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Es importante que tengas en cuenta que la responsabilidad es de todos. Por ejemplo, si vas a hacer clase de arte, una vez termine la clase, guarda los implementos y organiza el auditorio con inmediatez, pues otras personas pueden requerir del espacio en óptimas condiciones después de la clase.</a:t>
            </a:r>
            <a:endParaRPr sz="2000" b="0" i="0" u="none" strike="noStrike" cap="none">
              <a:solidFill>
                <a:srgbClr val="5BC0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ca54fa3cea_0_1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400" y="257575"/>
            <a:ext cx="2035425" cy="3060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ca54fa3cea_0_119"/>
          <p:cNvSpPr txBox="1"/>
          <p:nvPr/>
        </p:nvSpPr>
        <p:spPr>
          <a:xfrm>
            <a:off x="9106050" y="3241875"/>
            <a:ext cx="387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Carnet institucional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ca54fa3cea_0_119"/>
          <p:cNvSpPr txBox="1"/>
          <p:nvPr/>
        </p:nvSpPr>
        <p:spPr>
          <a:xfrm>
            <a:off x="2029200" y="581075"/>
            <a:ext cx="6775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ES" sz="3300" b="1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¡Ahora te acompañaremos a todas partes!</a:t>
            </a:r>
            <a:endParaRPr sz="1400" b="0" i="0" u="none" strike="noStrike" cap="none">
              <a:solidFill>
                <a:srgbClr val="5BC0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ca54fa3cea_0_119"/>
          <p:cNvSpPr txBox="1"/>
          <p:nvPr/>
        </p:nvSpPr>
        <p:spPr>
          <a:xfrm>
            <a:off x="546950" y="1718038"/>
            <a:ext cx="8961600" cy="402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Tu  carnet de Sentire Taller está listo y nos alegra muchísimo poder entregarte el tuyo. Ten en cuenta que al recibirlo firmas una planilla en la cual te comprometes a:</a:t>
            </a:r>
            <a:endParaRPr sz="21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91A6"/>
              </a:buClr>
              <a:buSzPts val="2100"/>
              <a:buFont typeface="Corbel"/>
              <a:buChar char="•"/>
            </a:pPr>
            <a:r>
              <a:rPr lang="es-ES" sz="21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Cuidar tu carnet para que este permanezca en buen estado. Evita cualquier tipo de modificación, recuerda que este es un documento de identificación.</a:t>
            </a:r>
            <a:endParaRPr sz="21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91A6"/>
              </a:buClr>
              <a:buSzPts val="2100"/>
              <a:buFont typeface="Corbel"/>
              <a:buChar char="•"/>
            </a:pPr>
            <a:r>
              <a:rPr lang="es-ES" sz="21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 En caso de daño, pérdida o robo, deberás hacer la reposición de tu carnet y los accesorios de este. </a:t>
            </a:r>
            <a:endParaRPr sz="21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91A6"/>
              </a:buClr>
              <a:buSzPts val="2100"/>
              <a:buFont typeface="Corbel"/>
              <a:buChar char="•"/>
            </a:pPr>
            <a:r>
              <a:rPr lang="es-ES" sz="21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 Si por algún motivo dejas de hacer parte de Sentire Taller, deberás entregar el carnet y los accesorios de este.</a:t>
            </a:r>
            <a:endParaRPr sz="21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91A6"/>
              </a:buClr>
              <a:buSzPts val="2100"/>
              <a:buFont typeface="Corbel"/>
              <a:buChar char="•"/>
            </a:pPr>
            <a:r>
              <a:rPr lang="es-ES" sz="21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 El carnet es de uso diario y obligatorio dentro de la sede central de la organización.</a:t>
            </a:r>
            <a:endParaRPr sz="2100" b="0" i="0" u="none" strike="noStrike" cap="none">
              <a:solidFill>
                <a:srgbClr val="5BC0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a54fa3cea_0_113"/>
          <p:cNvSpPr txBox="1"/>
          <p:nvPr/>
        </p:nvSpPr>
        <p:spPr>
          <a:xfrm>
            <a:off x="1078650" y="2140675"/>
            <a:ext cx="10034700" cy="176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Solo  para aquellos cargos en que sea requerida la dotación: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500" b="0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Comunicado 17:  Reglamento de la dotación</a:t>
            </a:r>
            <a:r>
              <a:rPr lang="es-ES" sz="25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br>
              <a:rPr lang="es-ES" sz="2500" b="0" i="0" u="none" strike="noStrike" cap="none">
                <a:solidFill>
                  <a:srgbClr val="5D95A6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2500" b="0" i="0" u="none" strike="noStrike" cap="none">
              <a:solidFill>
                <a:srgbClr val="5D95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gca54fa3cea_0_113"/>
          <p:cNvSpPr txBox="1">
            <a:spLocks noGrp="1"/>
          </p:cNvSpPr>
          <p:nvPr>
            <p:ph type="ctrTitle" idx="4294967295"/>
          </p:nvPr>
        </p:nvSpPr>
        <p:spPr>
          <a:xfrm>
            <a:off x="1289775" y="1093216"/>
            <a:ext cx="9144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4400"/>
              <a:buFont typeface="Arial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Comunicado anexo</a:t>
            </a:r>
            <a:endParaRPr sz="40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ctrTitle" idx="4294967295"/>
          </p:nvPr>
        </p:nvSpPr>
        <p:spPr>
          <a:xfrm>
            <a:off x="1523999" y="413854"/>
            <a:ext cx="9144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4400"/>
              <a:buFont typeface="Arial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Prenda superior</a:t>
            </a:r>
            <a:endParaRPr sz="40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20"/>
          <p:cNvSpPr txBox="1">
            <a:spLocks noGrp="1"/>
          </p:cNvSpPr>
          <p:nvPr>
            <p:ph type="subTitle" idx="4294967295"/>
          </p:nvPr>
        </p:nvSpPr>
        <p:spPr>
          <a:xfrm>
            <a:off x="1524000" y="1223675"/>
            <a:ext cx="94293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03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Utilizar los uniformes proporcionados en la dotación de la empresa de lunes a sábado para aquellos cargos en que sea requerido (por ejemplo, personal de servicios generales o al participar en eventos especiales de la marca). 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203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En caso de no utilizarla, asistir con camiseta de cuello redondo, cuello en “v” o tipo polo, con manga. También, se puede llevar camisa manga larga o manga corta. 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203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En la empresa se invita a tener un estilo casual al vestir, pero siempre muy organizados y aseados.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9978" y="3277241"/>
            <a:ext cx="1869604" cy="221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888" y="1080665"/>
            <a:ext cx="1306712" cy="174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9036" y="1102748"/>
            <a:ext cx="1775789" cy="181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923" y="3329659"/>
            <a:ext cx="1971638" cy="22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/>
          <p:nvPr/>
        </p:nvSpPr>
        <p:spPr>
          <a:xfrm>
            <a:off x="6742064" y="1102748"/>
            <a:ext cx="4972200" cy="45432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96" y="3626092"/>
            <a:ext cx="1555043" cy="191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2617" y="3749123"/>
            <a:ext cx="1546647" cy="189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04" y="1304482"/>
            <a:ext cx="1320114" cy="169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661" y="1304483"/>
            <a:ext cx="1802560" cy="1693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ctrTitle" idx="4294967295"/>
          </p:nvPr>
        </p:nvSpPr>
        <p:spPr>
          <a:xfrm>
            <a:off x="1524000" y="1026767"/>
            <a:ext cx="9144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4400"/>
              <a:buFont typeface="Arial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Prenda inferior</a:t>
            </a:r>
            <a:endParaRPr sz="40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4294967295"/>
          </p:nvPr>
        </p:nvSpPr>
        <p:spPr>
          <a:xfrm>
            <a:off x="1524000" y="2308950"/>
            <a:ext cx="93600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Se sugiere utilizar pantalón o jean de cualquier color. 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También, pueden utilizar faldas con una altura adecuada.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Evitar los jeans con rotos muy grandes o en gran cantidad.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Evitar en todo momento laborar con leggings, sudadera, shorts, bermudas o minifaldas.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D95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6720" y="3897304"/>
            <a:ext cx="1219051" cy="157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8925" y="1028447"/>
            <a:ext cx="1219051" cy="260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49" y="3969591"/>
            <a:ext cx="1265012" cy="183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841" y="4143493"/>
            <a:ext cx="1460808" cy="163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5900" y="1031530"/>
            <a:ext cx="1631565" cy="284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119" y="3941211"/>
            <a:ext cx="1811130" cy="166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197" y="877953"/>
            <a:ext cx="1308559" cy="289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/>
          <p:nvPr/>
        </p:nvSpPr>
        <p:spPr>
          <a:xfrm>
            <a:off x="6643759" y="1154800"/>
            <a:ext cx="5144400" cy="46473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308" y="1257047"/>
            <a:ext cx="1072590" cy="249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91" y="1106553"/>
            <a:ext cx="1413556" cy="264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616" y="3825539"/>
            <a:ext cx="2201773" cy="220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02" y="3804334"/>
            <a:ext cx="1845792" cy="2205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ctrTitle" idx="4294967295"/>
          </p:nvPr>
        </p:nvSpPr>
        <p:spPr>
          <a:xfrm>
            <a:off x="1524000" y="1013516"/>
            <a:ext cx="9144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4400"/>
              <a:buFont typeface="Arial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Calzado</a:t>
            </a:r>
            <a:endParaRPr sz="40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4294967295"/>
          </p:nvPr>
        </p:nvSpPr>
        <p:spPr>
          <a:xfrm>
            <a:off x="1524000" y="2241675"/>
            <a:ext cx="91440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Se sugiere en todo momento utilizar zapatos cerrados. En caso de utilizar algún zapato que exhiba los dedos, estos deben tener una adecuada pedicura.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 b="1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Evitar: </a:t>
            </a:r>
            <a:r>
              <a:rPr lang="es-ES" sz="2500" b="0" i="0" u="none" strike="noStrike" cap="none">
                <a:solidFill>
                  <a:srgbClr val="5BC0C8"/>
                </a:solidFill>
                <a:latin typeface="Corbel"/>
                <a:ea typeface="Corbel"/>
                <a:cs typeface="Corbel"/>
                <a:sym typeface="Corbel"/>
              </a:rPr>
              <a:t>chanclas, sandalias, crocs con agujeros o parecidos.</a:t>
            </a:r>
            <a:endParaRPr sz="2500" b="0" i="0" u="none" strike="noStrike" cap="none">
              <a:solidFill>
                <a:srgbClr val="5BC0C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D95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7"/>
          <a:stretch/>
        </p:blipFill>
        <p:spPr>
          <a:xfrm>
            <a:off x="336264" y="3992879"/>
            <a:ext cx="2699658" cy="199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066" y="1383461"/>
            <a:ext cx="2452941" cy="205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78" y="1146735"/>
            <a:ext cx="2592113" cy="237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8938" y="4310742"/>
            <a:ext cx="2403565" cy="148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800" y="1506728"/>
            <a:ext cx="1715589" cy="149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589" y="3171772"/>
            <a:ext cx="2917373" cy="23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1275" y="1825058"/>
            <a:ext cx="2386148" cy="1184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/>
          <p:nvPr/>
        </p:nvSpPr>
        <p:spPr>
          <a:xfrm>
            <a:off x="6985446" y="1158555"/>
            <a:ext cx="4091700" cy="38592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ctrTitle"/>
          </p:nvPr>
        </p:nvSpPr>
        <p:spPr>
          <a:xfrm>
            <a:off x="1523567" y="920770"/>
            <a:ext cx="9144866" cy="92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96A6"/>
              </a:buClr>
              <a:buSzPts val="4400"/>
              <a:buFont typeface="Arial"/>
              <a:buNone/>
            </a:pPr>
            <a:r>
              <a:rPr lang="es-E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Cabello</a:t>
            </a:r>
            <a:endParaRPr sz="4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1523551" y="2360875"/>
            <a:ext cx="91449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>
                <a:solidFill>
                  <a:srgbClr val="5BC0C8"/>
                </a:solidFill>
              </a:rPr>
              <a:t>Lavado y peinado.</a:t>
            </a:r>
            <a:endParaRPr sz="2500">
              <a:solidFill>
                <a:srgbClr val="5BC0C8"/>
              </a:solidFill>
            </a:endParaRPr>
          </a:p>
          <a:p>
            <a:pPr marL="34290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>
                <a:solidFill>
                  <a:srgbClr val="5BC0C8"/>
                </a:solidFill>
              </a:rPr>
              <a:t>Se sugieren trenzas, colas, suelto o peinados presentables.</a:t>
            </a:r>
            <a:endParaRPr sz="2500">
              <a:solidFill>
                <a:srgbClr val="5BC0C8"/>
              </a:solidFill>
            </a:endParaRPr>
          </a:p>
          <a:p>
            <a:pPr marL="34290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D95A6"/>
              </a:buClr>
              <a:buSzPts val="2500"/>
              <a:buFont typeface="Arial"/>
              <a:buChar char="•"/>
            </a:pPr>
            <a:r>
              <a:rPr lang="es-ES" sz="2500">
                <a:solidFill>
                  <a:srgbClr val="5BC0C8"/>
                </a:solidFill>
              </a:rPr>
              <a:t>No hay restricción en el corte o el color del mismo.</a:t>
            </a:r>
            <a:endParaRPr sz="2500">
              <a:solidFill>
                <a:srgbClr val="5BC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9315" y="3080559"/>
            <a:ext cx="2066808" cy="2583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7252" y="498177"/>
            <a:ext cx="1994263" cy="230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124" y="1506954"/>
            <a:ext cx="3370218" cy="229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/>
          <p:nvPr/>
        </p:nvSpPr>
        <p:spPr>
          <a:xfrm>
            <a:off x="6607013" y="1119193"/>
            <a:ext cx="4164300" cy="39228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07" y="3949248"/>
            <a:ext cx="3623042" cy="198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41" y="1157288"/>
            <a:ext cx="2856156" cy="271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Panorámica</PresentationFormat>
  <Paragraphs>47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Corbel</vt:lpstr>
      <vt:lpstr>Calibri</vt:lpstr>
      <vt:lpstr>Tema de Office</vt:lpstr>
      <vt:lpstr>Código de Vestuario</vt:lpstr>
      <vt:lpstr>Prenda superior</vt:lpstr>
      <vt:lpstr>Presentación de PowerPoint</vt:lpstr>
      <vt:lpstr>Prenda inferior</vt:lpstr>
      <vt:lpstr>Presentación de PowerPoint</vt:lpstr>
      <vt:lpstr>Calzado</vt:lpstr>
      <vt:lpstr>Presentación de PowerPoint</vt:lpstr>
      <vt:lpstr>Cabello</vt:lpstr>
      <vt:lpstr>Presentación de PowerPoint</vt:lpstr>
      <vt:lpstr>Otros</vt:lpstr>
      <vt:lpstr>Presentación de PowerPoint</vt:lpstr>
      <vt:lpstr>Consideraciones</vt:lpstr>
      <vt:lpstr>Consideraciones</vt:lpstr>
      <vt:lpstr>Presentación de PowerPoint</vt:lpstr>
      <vt:lpstr>Presentación de PowerPoint</vt:lpstr>
      <vt:lpstr>Comunicado anexo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Código de Vestuario</dc:title>
  <dc:creator>LENOVO</dc:creator>
  <cp:lastModifiedBy>User</cp:lastModifiedBy>
  <cp:revision>1</cp:revision>
  <dcterms:created xsi:type="dcterms:W3CDTF">2020-06-01T17:01:11Z</dcterms:created>
  <dcterms:modified xsi:type="dcterms:W3CDTF">2021-06-30T16:58:51Z</dcterms:modified>
</cp:coreProperties>
</file>