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8.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9.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62" r:id="rId3"/>
    <p:sldId id="264" r:id="rId4"/>
    <p:sldId id="266" r:id="rId5"/>
    <p:sldId id="269" r:id="rId6"/>
    <p:sldId id="298" r:id="rId7"/>
    <p:sldId id="299" r:id="rId8"/>
    <p:sldId id="301" r:id="rId9"/>
    <p:sldId id="297" r:id="rId10"/>
    <p:sldId id="304" r:id="rId11"/>
    <p:sldId id="306" r:id="rId12"/>
    <p:sldId id="302" r:id="rId13"/>
    <p:sldId id="305" r:id="rId14"/>
    <p:sldId id="281" r:id="rId15"/>
    <p:sldId id="282" r:id="rId16"/>
    <p:sldId id="283" r:id="rId17"/>
    <p:sldId id="284" r:id="rId18"/>
    <p:sldId id="272" r:id="rId19"/>
    <p:sldId id="279" r:id="rId20"/>
    <p:sldId id="286" r:id="rId21"/>
    <p:sldId id="287" r:id="rId22"/>
    <p:sldId id="310" r:id="rId2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F51"/>
    <a:srgbClr val="00AAA7"/>
    <a:srgbClr val="3CB0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57" autoAdjust="0"/>
    <p:restoredTop sz="94660"/>
  </p:normalViewPr>
  <p:slideViewPr>
    <p:cSldViewPr snapToGrid="0" showGuides="1">
      <p:cViewPr varScale="1">
        <p:scale>
          <a:sx n="86" d="100"/>
          <a:sy n="86" d="100"/>
        </p:scale>
        <p:origin x="78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8B3EF1-947D-4665-A5D5-F1FD2E7D5C00}" type="doc">
      <dgm:prSet loTypeId="urn:microsoft.com/office/officeart/2005/8/layout/radial4" loCatId="relationship" qsTypeId="urn:microsoft.com/office/officeart/2005/8/quickstyle/3d1" qsCatId="3D" csTypeId="urn:microsoft.com/office/officeart/2005/8/colors/accent1_5" csCatId="accent1" phldr="1"/>
      <dgm:spPr/>
      <dgm:t>
        <a:bodyPr/>
        <a:lstStyle/>
        <a:p>
          <a:endParaRPr lang="es-CO"/>
        </a:p>
      </dgm:t>
    </dgm:pt>
    <dgm:pt modelId="{D34F9EB8-57CE-472B-BBDB-26D10D2B1B46}">
      <dgm:prSet phldrT="[Texto]"/>
      <dgm:spPr/>
      <dgm:t>
        <a:bodyPr/>
        <a:lstStyle/>
        <a:p>
          <a:r>
            <a:rPr lang="es-CO" dirty="0">
              <a:latin typeface="Montserrat" pitchFamily="2" charset="77"/>
            </a:rPr>
            <a:t>Tecnología estándar con múltiples aplicaciones.</a:t>
          </a:r>
        </a:p>
      </dgm:t>
    </dgm:pt>
    <dgm:pt modelId="{9C6D1BFF-BA7B-4614-86DC-3B79ADCE21DA}" type="parTrans" cxnId="{8FE1FE75-E20C-4DF8-B59C-2D8D0463DD55}">
      <dgm:prSet/>
      <dgm:spPr/>
      <dgm:t>
        <a:bodyPr/>
        <a:lstStyle/>
        <a:p>
          <a:endParaRPr lang="es-CO">
            <a:latin typeface="Montserrat" pitchFamily="2" charset="77"/>
          </a:endParaRPr>
        </a:p>
      </dgm:t>
    </dgm:pt>
    <dgm:pt modelId="{12D275B0-4A8A-4C7C-8790-83AE69BF4FCC}" type="sibTrans" cxnId="{8FE1FE75-E20C-4DF8-B59C-2D8D0463DD55}">
      <dgm:prSet/>
      <dgm:spPr/>
      <dgm:t>
        <a:bodyPr/>
        <a:lstStyle/>
        <a:p>
          <a:endParaRPr lang="es-CO">
            <a:latin typeface="Montserrat" pitchFamily="2" charset="77"/>
          </a:endParaRPr>
        </a:p>
      </dgm:t>
    </dgm:pt>
    <dgm:pt modelId="{0CB1A1C8-61DF-4807-8376-5D91A636221F}">
      <dgm:prSet phldrT="[Texto]"/>
      <dgm:spPr/>
      <dgm:t>
        <a:bodyPr/>
        <a:lstStyle/>
        <a:p>
          <a:r>
            <a:rPr lang="es-CO" dirty="0">
              <a:latin typeface="Montserrat" pitchFamily="2" charset="77"/>
            </a:rPr>
            <a:t>Alto poder</a:t>
          </a:r>
        </a:p>
      </dgm:t>
    </dgm:pt>
    <dgm:pt modelId="{81570D13-9966-418A-85CC-145210325198}" type="parTrans" cxnId="{978DCC9E-7193-4AD6-8C90-7FD5BF658D0E}">
      <dgm:prSet/>
      <dgm:spPr/>
      <dgm:t>
        <a:bodyPr/>
        <a:lstStyle/>
        <a:p>
          <a:endParaRPr lang="es-CO">
            <a:latin typeface="Montserrat" pitchFamily="2" charset="77"/>
          </a:endParaRPr>
        </a:p>
      </dgm:t>
    </dgm:pt>
    <dgm:pt modelId="{E434A2A1-E86C-4DEB-93FC-DB13561881C1}" type="sibTrans" cxnId="{978DCC9E-7193-4AD6-8C90-7FD5BF658D0E}">
      <dgm:prSet/>
      <dgm:spPr/>
      <dgm:t>
        <a:bodyPr/>
        <a:lstStyle/>
        <a:p>
          <a:endParaRPr lang="es-CO">
            <a:latin typeface="Montserrat" pitchFamily="2" charset="77"/>
          </a:endParaRPr>
        </a:p>
      </dgm:t>
    </dgm:pt>
    <dgm:pt modelId="{BD5E6D09-03E1-40EF-9882-5DAA0B923A6D}">
      <dgm:prSet phldrT="[Texto]"/>
      <dgm:spPr/>
      <dgm:t>
        <a:bodyPr/>
        <a:lstStyle/>
        <a:p>
          <a:r>
            <a:rPr lang="es-CO" dirty="0">
              <a:latin typeface="Montserrat" pitchFamily="2" charset="77"/>
            </a:rPr>
            <a:t>Bajo costo </a:t>
          </a:r>
        </a:p>
      </dgm:t>
    </dgm:pt>
    <dgm:pt modelId="{133DD744-63E8-43B1-BEB2-0675C3686C35}" type="parTrans" cxnId="{4703F28C-319B-4429-8742-03EBAC8AC942}">
      <dgm:prSet/>
      <dgm:spPr/>
      <dgm:t>
        <a:bodyPr/>
        <a:lstStyle/>
        <a:p>
          <a:endParaRPr lang="es-CO">
            <a:latin typeface="Montserrat" pitchFamily="2" charset="77"/>
          </a:endParaRPr>
        </a:p>
      </dgm:t>
    </dgm:pt>
    <dgm:pt modelId="{2EDF234F-DEB0-490E-B4D1-5B637001F82E}" type="sibTrans" cxnId="{4703F28C-319B-4429-8742-03EBAC8AC942}">
      <dgm:prSet/>
      <dgm:spPr/>
      <dgm:t>
        <a:bodyPr/>
        <a:lstStyle/>
        <a:p>
          <a:endParaRPr lang="es-CO">
            <a:latin typeface="Montserrat" pitchFamily="2" charset="77"/>
          </a:endParaRPr>
        </a:p>
      </dgm:t>
    </dgm:pt>
    <dgm:pt modelId="{36CD8C5A-551D-43CE-BAA3-5BC8D6AFD5F4}">
      <dgm:prSet phldrT="[Texto]"/>
      <dgm:spPr/>
      <dgm:t>
        <a:bodyPr/>
        <a:lstStyle/>
        <a:p>
          <a:r>
            <a:rPr lang="es-CO" dirty="0">
              <a:latin typeface="Montserrat" pitchFamily="2" charset="77"/>
            </a:rPr>
            <a:t>Calidad, la robustez y bajo ruido </a:t>
          </a:r>
        </a:p>
      </dgm:t>
    </dgm:pt>
    <dgm:pt modelId="{420FFA39-25D3-4F13-A7B8-682CDA7D5BCA}" type="parTrans" cxnId="{85E5EB0F-F0EA-49E7-91C1-E0598BC4C2D5}">
      <dgm:prSet/>
      <dgm:spPr/>
      <dgm:t>
        <a:bodyPr/>
        <a:lstStyle/>
        <a:p>
          <a:endParaRPr lang="es-CO">
            <a:latin typeface="Montserrat" pitchFamily="2" charset="77"/>
          </a:endParaRPr>
        </a:p>
      </dgm:t>
    </dgm:pt>
    <dgm:pt modelId="{C0BF9774-B244-4A94-B7DA-B4BC7DA65D0A}" type="sibTrans" cxnId="{85E5EB0F-F0EA-49E7-91C1-E0598BC4C2D5}">
      <dgm:prSet/>
      <dgm:spPr/>
      <dgm:t>
        <a:bodyPr/>
        <a:lstStyle/>
        <a:p>
          <a:endParaRPr lang="es-CO">
            <a:latin typeface="Montserrat" pitchFamily="2" charset="77"/>
          </a:endParaRPr>
        </a:p>
      </dgm:t>
    </dgm:pt>
    <dgm:pt modelId="{0F7D782A-2A72-4813-AF75-FF383AFE926C}" type="pres">
      <dgm:prSet presAssocID="{A88B3EF1-947D-4665-A5D5-F1FD2E7D5C00}" presName="cycle" presStyleCnt="0">
        <dgm:presLayoutVars>
          <dgm:chMax val="1"/>
          <dgm:dir/>
          <dgm:animLvl val="ctr"/>
          <dgm:resizeHandles val="exact"/>
        </dgm:presLayoutVars>
      </dgm:prSet>
      <dgm:spPr/>
    </dgm:pt>
    <dgm:pt modelId="{78F403EA-BB88-4E19-9950-194CE9681B0E}" type="pres">
      <dgm:prSet presAssocID="{D34F9EB8-57CE-472B-BBDB-26D10D2B1B46}" presName="centerShape" presStyleLbl="node0" presStyleIdx="0" presStyleCnt="1"/>
      <dgm:spPr/>
    </dgm:pt>
    <dgm:pt modelId="{B0422CA3-F207-4EFC-8F7C-48077B82807B}" type="pres">
      <dgm:prSet presAssocID="{81570D13-9966-418A-85CC-145210325198}" presName="parTrans" presStyleLbl="bgSibTrans2D1" presStyleIdx="0" presStyleCnt="3"/>
      <dgm:spPr/>
    </dgm:pt>
    <dgm:pt modelId="{F5C16FFC-A35A-48AB-8498-38BEC90C5AE0}" type="pres">
      <dgm:prSet presAssocID="{0CB1A1C8-61DF-4807-8376-5D91A636221F}" presName="node" presStyleLbl="node1" presStyleIdx="0" presStyleCnt="3">
        <dgm:presLayoutVars>
          <dgm:bulletEnabled val="1"/>
        </dgm:presLayoutVars>
      </dgm:prSet>
      <dgm:spPr/>
    </dgm:pt>
    <dgm:pt modelId="{79C2E54D-54DE-48EA-9BE6-2DD96A343775}" type="pres">
      <dgm:prSet presAssocID="{133DD744-63E8-43B1-BEB2-0675C3686C35}" presName="parTrans" presStyleLbl="bgSibTrans2D1" presStyleIdx="1" presStyleCnt="3"/>
      <dgm:spPr/>
    </dgm:pt>
    <dgm:pt modelId="{D284714D-B32F-48A8-9A7B-56045EDE0EFC}" type="pres">
      <dgm:prSet presAssocID="{BD5E6D09-03E1-40EF-9882-5DAA0B923A6D}" presName="node" presStyleLbl="node1" presStyleIdx="1" presStyleCnt="3">
        <dgm:presLayoutVars>
          <dgm:bulletEnabled val="1"/>
        </dgm:presLayoutVars>
      </dgm:prSet>
      <dgm:spPr/>
    </dgm:pt>
    <dgm:pt modelId="{81119F6C-C9C7-4327-9FB9-22DBC987C355}" type="pres">
      <dgm:prSet presAssocID="{420FFA39-25D3-4F13-A7B8-682CDA7D5BCA}" presName="parTrans" presStyleLbl="bgSibTrans2D1" presStyleIdx="2" presStyleCnt="3"/>
      <dgm:spPr/>
    </dgm:pt>
    <dgm:pt modelId="{56799610-64EB-40F7-9B69-2FB7176AA20D}" type="pres">
      <dgm:prSet presAssocID="{36CD8C5A-551D-43CE-BAA3-5BC8D6AFD5F4}" presName="node" presStyleLbl="node1" presStyleIdx="2" presStyleCnt="3">
        <dgm:presLayoutVars>
          <dgm:bulletEnabled val="1"/>
        </dgm:presLayoutVars>
      </dgm:prSet>
      <dgm:spPr/>
    </dgm:pt>
  </dgm:ptLst>
  <dgm:cxnLst>
    <dgm:cxn modelId="{85E5EB0F-F0EA-49E7-91C1-E0598BC4C2D5}" srcId="{D34F9EB8-57CE-472B-BBDB-26D10D2B1B46}" destId="{36CD8C5A-551D-43CE-BAA3-5BC8D6AFD5F4}" srcOrd="2" destOrd="0" parTransId="{420FFA39-25D3-4F13-A7B8-682CDA7D5BCA}" sibTransId="{C0BF9774-B244-4A94-B7DA-B4BC7DA65D0A}"/>
    <dgm:cxn modelId="{8FE1FE75-E20C-4DF8-B59C-2D8D0463DD55}" srcId="{A88B3EF1-947D-4665-A5D5-F1FD2E7D5C00}" destId="{D34F9EB8-57CE-472B-BBDB-26D10D2B1B46}" srcOrd="0" destOrd="0" parTransId="{9C6D1BFF-BA7B-4614-86DC-3B79ADCE21DA}" sibTransId="{12D275B0-4A8A-4C7C-8790-83AE69BF4FCC}"/>
    <dgm:cxn modelId="{9D068A89-E030-4342-B88A-6AA1D46EE742}" type="presOf" srcId="{0CB1A1C8-61DF-4807-8376-5D91A636221F}" destId="{F5C16FFC-A35A-48AB-8498-38BEC90C5AE0}" srcOrd="0" destOrd="0" presId="urn:microsoft.com/office/officeart/2005/8/layout/radial4"/>
    <dgm:cxn modelId="{4703F28C-319B-4429-8742-03EBAC8AC942}" srcId="{D34F9EB8-57CE-472B-BBDB-26D10D2B1B46}" destId="{BD5E6D09-03E1-40EF-9882-5DAA0B923A6D}" srcOrd="1" destOrd="0" parTransId="{133DD744-63E8-43B1-BEB2-0675C3686C35}" sibTransId="{2EDF234F-DEB0-490E-B4D1-5B637001F82E}"/>
    <dgm:cxn modelId="{8A3EA39A-CE41-4209-A550-B71858A72660}" type="presOf" srcId="{81570D13-9966-418A-85CC-145210325198}" destId="{B0422CA3-F207-4EFC-8F7C-48077B82807B}" srcOrd="0" destOrd="0" presId="urn:microsoft.com/office/officeart/2005/8/layout/radial4"/>
    <dgm:cxn modelId="{978DCC9E-7193-4AD6-8C90-7FD5BF658D0E}" srcId="{D34F9EB8-57CE-472B-BBDB-26D10D2B1B46}" destId="{0CB1A1C8-61DF-4807-8376-5D91A636221F}" srcOrd="0" destOrd="0" parTransId="{81570D13-9966-418A-85CC-145210325198}" sibTransId="{E434A2A1-E86C-4DEB-93FC-DB13561881C1}"/>
    <dgm:cxn modelId="{C2702FBE-7239-4585-B6B2-CDCD605ECA07}" type="presOf" srcId="{A88B3EF1-947D-4665-A5D5-F1FD2E7D5C00}" destId="{0F7D782A-2A72-4813-AF75-FF383AFE926C}" srcOrd="0" destOrd="0" presId="urn:microsoft.com/office/officeart/2005/8/layout/radial4"/>
    <dgm:cxn modelId="{CE201EE5-8134-4727-B6A7-4E913C1718DA}" type="presOf" srcId="{133DD744-63E8-43B1-BEB2-0675C3686C35}" destId="{79C2E54D-54DE-48EA-9BE6-2DD96A343775}" srcOrd="0" destOrd="0" presId="urn:microsoft.com/office/officeart/2005/8/layout/radial4"/>
    <dgm:cxn modelId="{74289AEC-E778-4D9A-997B-14F4ABBC422D}" type="presOf" srcId="{D34F9EB8-57CE-472B-BBDB-26D10D2B1B46}" destId="{78F403EA-BB88-4E19-9950-194CE9681B0E}" srcOrd="0" destOrd="0" presId="urn:microsoft.com/office/officeart/2005/8/layout/radial4"/>
    <dgm:cxn modelId="{0D5437F3-EECF-4ADB-ACD2-B2FAF222B1FE}" type="presOf" srcId="{BD5E6D09-03E1-40EF-9882-5DAA0B923A6D}" destId="{D284714D-B32F-48A8-9A7B-56045EDE0EFC}" srcOrd="0" destOrd="0" presId="urn:microsoft.com/office/officeart/2005/8/layout/radial4"/>
    <dgm:cxn modelId="{9A8154F8-B42F-443D-B4DD-0D51BAA00B1A}" type="presOf" srcId="{420FFA39-25D3-4F13-A7B8-682CDA7D5BCA}" destId="{81119F6C-C9C7-4327-9FB9-22DBC987C355}" srcOrd="0" destOrd="0" presId="urn:microsoft.com/office/officeart/2005/8/layout/radial4"/>
    <dgm:cxn modelId="{A097B1FE-ECE5-48F8-89D0-4CE35CDDE5AE}" type="presOf" srcId="{36CD8C5A-551D-43CE-BAA3-5BC8D6AFD5F4}" destId="{56799610-64EB-40F7-9B69-2FB7176AA20D}" srcOrd="0" destOrd="0" presId="urn:microsoft.com/office/officeart/2005/8/layout/radial4"/>
    <dgm:cxn modelId="{0A35C37A-5FC8-44EF-A4B5-7857B214E3D1}" type="presParOf" srcId="{0F7D782A-2A72-4813-AF75-FF383AFE926C}" destId="{78F403EA-BB88-4E19-9950-194CE9681B0E}" srcOrd="0" destOrd="0" presId="urn:microsoft.com/office/officeart/2005/8/layout/radial4"/>
    <dgm:cxn modelId="{D4BFBD7C-5211-4B71-9CE1-5EDC0EC0796F}" type="presParOf" srcId="{0F7D782A-2A72-4813-AF75-FF383AFE926C}" destId="{B0422CA3-F207-4EFC-8F7C-48077B82807B}" srcOrd="1" destOrd="0" presId="urn:microsoft.com/office/officeart/2005/8/layout/radial4"/>
    <dgm:cxn modelId="{AD0063D4-2C89-4231-B4E6-538757EAD136}" type="presParOf" srcId="{0F7D782A-2A72-4813-AF75-FF383AFE926C}" destId="{F5C16FFC-A35A-48AB-8498-38BEC90C5AE0}" srcOrd="2" destOrd="0" presId="urn:microsoft.com/office/officeart/2005/8/layout/radial4"/>
    <dgm:cxn modelId="{E4EBF595-BC38-4A5A-9A04-D5700CAD9F20}" type="presParOf" srcId="{0F7D782A-2A72-4813-AF75-FF383AFE926C}" destId="{79C2E54D-54DE-48EA-9BE6-2DD96A343775}" srcOrd="3" destOrd="0" presId="urn:microsoft.com/office/officeart/2005/8/layout/radial4"/>
    <dgm:cxn modelId="{FF3C6394-B7FA-4774-B4F2-19AEAD5C3BF6}" type="presParOf" srcId="{0F7D782A-2A72-4813-AF75-FF383AFE926C}" destId="{D284714D-B32F-48A8-9A7B-56045EDE0EFC}" srcOrd="4" destOrd="0" presId="urn:microsoft.com/office/officeart/2005/8/layout/radial4"/>
    <dgm:cxn modelId="{45D755B2-B3D0-43CA-BCE8-894406ACF806}" type="presParOf" srcId="{0F7D782A-2A72-4813-AF75-FF383AFE926C}" destId="{81119F6C-C9C7-4327-9FB9-22DBC987C355}" srcOrd="5" destOrd="0" presId="urn:microsoft.com/office/officeart/2005/8/layout/radial4"/>
    <dgm:cxn modelId="{4066F3B7-A4C9-495D-9A83-36DBC1887100}" type="presParOf" srcId="{0F7D782A-2A72-4813-AF75-FF383AFE926C}" destId="{56799610-64EB-40F7-9B69-2FB7176AA20D}"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EE6316F-A195-4EDD-902F-32CE1A2A418C}" type="doc">
      <dgm:prSet loTypeId="urn:microsoft.com/office/officeart/2005/8/layout/process5" loCatId="process" qsTypeId="urn:microsoft.com/office/officeart/2005/8/quickstyle/simple1" qsCatId="simple" csTypeId="urn:microsoft.com/office/officeart/2005/8/colors/accent1_5" csCatId="accent1" phldr="1"/>
      <dgm:spPr/>
      <dgm:t>
        <a:bodyPr/>
        <a:lstStyle/>
        <a:p>
          <a:endParaRPr lang="es-CO"/>
        </a:p>
      </dgm:t>
    </dgm:pt>
    <dgm:pt modelId="{7BB1B1F9-AD0A-49FF-8FF4-FBA28051367E}">
      <dgm:prSet phldrT="[Texto]" custT="1"/>
      <dgm:spPr/>
      <dgm:t>
        <a:bodyPr/>
        <a:lstStyle/>
        <a:p>
          <a:r>
            <a:rPr lang="es-CO" sz="1400" dirty="0">
              <a:latin typeface="Montserrat" panose="00000500000000000000" pitchFamily="50" charset="0"/>
            </a:rPr>
            <a:t>Individuo  afectado </a:t>
          </a:r>
        </a:p>
      </dgm:t>
    </dgm:pt>
    <dgm:pt modelId="{E8237C5E-4D94-40B4-95A6-4F30B7F3E3A1}" type="parTrans" cxnId="{02B527B9-7306-4418-8DA6-548BF56C0CFF}">
      <dgm:prSet/>
      <dgm:spPr/>
      <dgm:t>
        <a:bodyPr/>
        <a:lstStyle/>
        <a:p>
          <a:endParaRPr lang="es-CO" sz="1600">
            <a:latin typeface="Montserrat" panose="00000500000000000000" pitchFamily="50" charset="0"/>
          </a:endParaRPr>
        </a:p>
      </dgm:t>
    </dgm:pt>
    <dgm:pt modelId="{DD803A20-EACD-42EC-8ADD-FACF50816611}" type="sibTrans" cxnId="{02B527B9-7306-4418-8DA6-548BF56C0CFF}">
      <dgm:prSet custT="1"/>
      <dgm:spPr/>
      <dgm:t>
        <a:bodyPr/>
        <a:lstStyle/>
        <a:p>
          <a:endParaRPr lang="es-CO" sz="1600">
            <a:latin typeface="Montserrat" panose="00000500000000000000" pitchFamily="50" charset="0"/>
          </a:endParaRPr>
        </a:p>
      </dgm:t>
    </dgm:pt>
    <dgm:pt modelId="{69E15479-B0F0-49B1-AC64-757414C08054}">
      <dgm:prSet phldrT="[Texto]" custT="1"/>
      <dgm:spPr/>
      <dgm:t>
        <a:bodyPr/>
        <a:lstStyle/>
        <a:p>
          <a:r>
            <a:rPr lang="es-CO" sz="1200" dirty="0">
              <a:latin typeface="Montserrat" panose="00000500000000000000" pitchFamily="50" charset="0"/>
            </a:rPr>
            <a:t>Excluir variantes  que no  sean raras (MAF&lt;0.001.</a:t>
          </a:r>
        </a:p>
      </dgm:t>
    </dgm:pt>
    <dgm:pt modelId="{5318B617-7453-4762-90C9-1621A0B3788B}" type="parTrans" cxnId="{B331CE0A-6ADC-467A-9383-10D516452DEB}">
      <dgm:prSet/>
      <dgm:spPr/>
      <dgm:t>
        <a:bodyPr/>
        <a:lstStyle/>
        <a:p>
          <a:endParaRPr lang="es-CO" sz="1600">
            <a:latin typeface="Montserrat" panose="00000500000000000000" pitchFamily="50" charset="0"/>
          </a:endParaRPr>
        </a:p>
      </dgm:t>
    </dgm:pt>
    <dgm:pt modelId="{E0FC251B-8C83-4DC5-B1FC-F57FBB2EEB23}" type="sibTrans" cxnId="{B331CE0A-6ADC-467A-9383-10D516452DEB}">
      <dgm:prSet custT="1"/>
      <dgm:spPr/>
      <dgm:t>
        <a:bodyPr/>
        <a:lstStyle/>
        <a:p>
          <a:endParaRPr lang="es-CO" sz="1600">
            <a:latin typeface="Montserrat" panose="00000500000000000000" pitchFamily="50" charset="0"/>
          </a:endParaRPr>
        </a:p>
      </dgm:t>
    </dgm:pt>
    <dgm:pt modelId="{C7AA72B5-02CD-4418-B309-ADA8E61CCFFC}">
      <dgm:prSet phldrT="[Texto]" custT="1"/>
      <dgm:spPr/>
      <dgm:t>
        <a:bodyPr/>
        <a:lstStyle/>
        <a:p>
          <a:r>
            <a:rPr lang="es-CO" sz="1200" dirty="0">
              <a:latin typeface="Montserrat" panose="00000500000000000000" pitchFamily="50" charset="0"/>
            </a:rPr>
            <a:t>Seleccionar variantes homocigotas.</a:t>
          </a:r>
        </a:p>
      </dgm:t>
    </dgm:pt>
    <dgm:pt modelId="{97B27B11-C59E-4E16-83A9-D663AB6AB236}" type="parTrans" cxnId="{DF75BB30-9410-4525-914B-C3D06A7126C6}">
      <dgm:prSet/>
      <dgm:spPr/>
      <dgm:t>
        <a:bodyPr/>
        <a:lstStyle/>
        <a:p>
          <a:endParaRPr lang="es-CO" sz="1600">
            <a:latin typeface="Montserrat" panose="00000500000000000000" pitchFamily="50" charset="0"/>
          </a:endParaRPr>
        </a:p>
      </dgm:t>
    </dgm:pt>
    <dgm:pt modelId="{B54D5C75-6A1E-4CEF-A22A-DDA19AEA7AD2}" type="sibTrans" cxnId="{DF75BB30-9410-4525-914B-C3D06A7126C6}">
      <dgm:prSet custT="1"/>
      <dgm:spPr/>
      <dgm:t>
        <a:bodyPr/>
        <a:lstStyle/>
        <a:p>
          <a:endParaRPr lang="es-CO" sz="2000">
            <a:latin typeface="Montserrat" panose="00000500000000000000" pitchFamily="50" charset="0"/>
          </a:endParaRPr>
        </a:p>
      </dgm:t>
    </dgm:pt>
    <dgm:pt modelId="{35E245DD-7AC2-4E73-A02A-A601E65B7C07}">
      <dgm:prSet phldrT="[Texto]" custT="1"/>
      <dgm:spPr/>
      <dgm:t>
        <a:bodyPr/>
        <a:lstStyle/>
        <a:p>
          <a:r>
            <a:rPr lang="es-CO" sz="1200" dirty="0">
              <a:latin typeface="Montserrat" panose="00000500000000000000" pitchFamily="50" charset="0"/>
            </a:rPr>
            <a:t>Excluir variantes no codicantes.</a:t>
          </a:r>
        </a:p>
      </dgm:t>
    </dgm:pt>
    <dgm:pt modelId="{ADC224F1-94FB-44E5-85EB-36B249466840}" type="parTrans" cxnId="{55879FE0-AFC8-4B01-AB3A-EF7F1C062ACA}">
      <dgm:prSet/>
      <dgm:spPr/>
      <dgm:t>
        <a:bodyPr/>
        <a:lstStyle/>
        <a:p>
          <a:endParaRPr lang="es-CO" sz="1600">
            <a:latin typeface="Montserrat" panose="00000500000000000000" pitchFamily="50" charset="0"/>
          </a:endParaRPr>
        </a:p>
      </dgm:t>
    </dgm:pt>
    <dgm:pt modelId="{8DD2EA91-A55C-4164-BC7E-DECAEC505084}" type="sibTrans" cxnId="{55879FE0-AFC8-4B01-AB3A-EF7F1C062ACA}">
      <dgm:prSet custT="1"/>
      <dgm:spPr/>
      <dgm:t>
        <a:bodyPr/>
        <a:lstStyle/>
        <a:p>
          <a:endParaRPr lang="es-CO" sz="1600">
            <a:latin typeface="Montserrat" panose="00000500000000000000" pitchFamily="50" charset="0"/>
          </a:endParaRPr>
        </a:p>
      </dgm:t>
    </dgm:pt>
    <dgm:pt modelId="{A3D4C97E-2FB0-48F2-AE49-19C9F325667E}">
      <dgm:prSet phldrT="[Texto]" custT="1"/>
      <dgm:spPr/>
      <dgm:t>
        <a:bodyPr/>
        <a:lstStyle/>
        <a:p>
          <a:r>
            <a:rPr lang="es-CO" sz="1200" dirty="0">
              <a:latin typeface="Montserrat" panose="00000500000000000000" pitchFamily="50" charset="0"/>
            </a:rPr>
            <a:t>Anotar las variantes usando puntuaciones de conservación y  herramientas bioinformáticas de predicción </a:t>
          </a:r>
        </a:p>
      </dgm:t>
    </dgm:pt>
    <dgm:pt modelId="{7B278665-106B-4815-A90D-BE3AA58C48EE}" type="parTrans" cxnId="{280B17C2-B554-4DE9-88DF-EDF3A368CF2C}">
      <dgm:prSet/>
      <dgm:spPr/>
      <dgm:t>
        <a:bodyPr/>
        <a:lstStyle/>
        <a:p>
          <a:endParaRPr lang="es-CO" sz="1600">
            <a:latin typeface="Montserrat" panose="00000500000000000000" pitchFamily="50" charset="0"/>
          </a:endParaRPr>
        </a:p>
      </dgm:t>
    </dgm:pt>
    <dgm:pt modelId="{F554C426-8B36-4086-83DF-00522010A7D1}" type="sibTrans" cxnId="{280B17C2-B554-4DE9-88DF-EDF3A368CF2C}">
      <dgm:prSet custT="1"/>
      <dgm:spPr/>
      <dgm:t>
        <a:bodyPr/>
        <a:lstStyle/>
        <a:p>
          <a:endParaRPr lang="es-CO" sz="1600">
            <a:latin typeface="Montserrat" panose="00000500000000000000" pitchFamily="50" charset="0"/>
          </a:endParaRPr>
        </a:p>
      </dgm:t>
    </dgm:pt>
    <dgm:pt modelId="{73FB1B86-25EA-48EC-8CC0-8F30C2B01180}">
      <dgm:prSet phldrT="[Texto]" custT="1"/>
      <dgm:spPr/>
      <dgm:t>
        <a:bodyPr/>
        <a:lstStyle/>
        <a:p>
          <a:r>
            <a:rPr lang="es-CO" sz="1200" dirty="0">
              <a:latin typeface="Montserrat" panose="00000500000000000000" pitchFamily="50" charset="0"/>
            </a:rPr>
            <a:t>Probar si las variantes identificadas segregan. Secuenciar la variante en controles.</a:t>
          </a:r>
        </a:p>
      </dgm:t>
    </dgm:pt>
    <dgm:pt modelId="{A9C0BD09-D5A7-49E6-BC4B-DE7BB14AF21C}" type="parTrans" cxnId="{48623756-62BC-41FE-80B8-C773C0A3DE80}">
      <dgm:prSet/>
      <dgm:spPr/>
      <dgm:t>
        <a:bodyPr/>
        <a:lstStyle/>
        <a:p>
          <a:endParaRPr lang="es-CO" sz="1600">
            <a:latin typeface="Montserrat" panose="00000500000000000000" pitchFamily="50" charset="0"/>
          </a:endParaRPr>
        </a:p>
      </dgm:t>
    </dgm:pt>
    <dgm:pt modelId="{19047FB4-96D8-4429-8585-118BE257A54A}" type="sibTrans" cxnId="{48623756-62BC-41FE-80B8-C773C0A3DE80}">
      <dgm:prSet/>
      <dgm:spPr/>
      <dgm:t>
        <a:bodyPr/>
        <a:lstStyle/>
        <a:p>
          <a:endParaRPr lang="es-CO" sz="1600">
            <a:latin typeface="Montserrat" panose="00000500000000000000" pitchFamily="50" charset="0"/>
          </a:endParaRPr>
        </a:p>
      </dgm:t>
    </dgm:pt>
    <dgm:pt modelId="{587120D5-3A8E-42F6-B9E2-346035351BCB}" type="pres">
      <dgm:prSet presAssocID="{BEE6316F-A195-4EDD-902F-32CE1A2A418C}" presName="diagram" presStyleCnt="0">
        <dgm:presLayoutVars>
          <dgm:dir/>
          <dgm:resizeHandles val="exact"/>
        </dgm:presLayoutVars>
      </dgm:prSet>
      <dgm:spPr/>
    </dgm:pt>
    <dgm:pt modelId="{51420DD2-EBD6-4C4A-9B2C-018748BCE277}" type="pres">
      <dgm:prSet presAssocID="{7BB1B1F9-AD0A-49FF-8FF4-FBA28051367E}" presName="node" presStyleLbl="node1" presStyleIdx="0" presStyleCnt="6">
        <dgm:presLayoutVars>
          <dgm:bulletEnabled val="1"/>
        </dgm:presLayoutVars>
      </dgm:prSet>
      <dgm:spPr/>
    </dgm:pt>
    <dgm:pt modelId="{4BAB7E24-9440-4051-9827-004168880D00}" type="pres">
      <dgm:prSet presAssocID="{DD803A20-EACD-42EC-8ADD-FACF50816611}" presName="sibTrans" presStyleLbl="sibTrans2D1" presStyleIdx="0" presStyleCnt="5"/>
      <dgm:spPr/>
    </dgm:pt>
    <dgm:pt modelId="{E103A21F-FC89-4B45-8784-E74C38167A24}" type="pres">
      <dgm:prSet presAssocID="{DD803A20-EACD-42EC-8ADD-FACF50816611}" presName="connectorText" presStyleLbl="sibTrans2D1" presStyleIdx="0" presStyleCnt="5"/>
      <dgm:spPr/>
    </dgm:pt>
    <dgm:pt modelId="{A5D414C8-FAE8-4E4E-A9C0-47EF3B8696B1}" type="pres">
      <dgm:prSet presAssocID="{69E15479-B0F0-49B1-AC64-757414C08054}" presName="node" presStyleLbl="node1" presStyleIdx="1" presStyleCnt="6">
        <dgm:presLayoutVars>
          <dgm:bulletEnabled val="1"/>
        </dgm:presLayoutVars>
      </dgm:prSet>
      <dgm:spPr/>
    </dgm:pt>
    <dgm:pt modelId="{EA62B86A-76C2-4913-9AC5-8A938ACD964A}" type="pres">
      <dgm:prSet presAssocID="{E0FC251B-8C83-4DC5-B1FC-F57FBB2EEB23}" presName="sibTrans" presStyleLbl="sibTrans2D1" presStyleIdx="1" presStyleCnt="5"/>
      <dgm:spPr/>
    </dgm:pt>
    <dgm:pt modelId="{D8A06FEB-FAF2-4387-8CF4-0993B6951C41}" type="pres">
      <dgm:prSet presAssocID="{E0FC251B-8C83-4DC5-B1FC-F57FBB2EEB23}" presName="connectorText" presStyleLbl="sibTrans2D1" presStyleIdx="1" presStyleCnt="5"/>
      <dgm:spPr/>
    </dgm:pt>
    <dgm:pt modelId="{8B9962B6-4741-41FF-AC0B-3161F9E14382}" type="pres">
      <dgm:prSet presAssocID="{C7AA72B5-02CD-4418-B309-ADA8E61CCFFC}" presName="node" presStyleLbl="node1" presStyleIdx="2" presStyleCnt="6">
        <dgm:presLayoutVars>
          <dgm:bulletEnabled val="1"/>
        </dgm:presLayoutVars>
      </dgm:prSet>
      <dgm:spPr/>
    </dgm:pt>
    <dgm:pt modelId="{A034E083-3AFD-4B6E-90D4-FC88B4C7319E}" type="pres">
      <dgm:prSet presAssocID="{B54D5C75-6A1E-4CEF-A22A-DDA19AEA7AD2}" presName="sibTrans" presStyleLbl="sibTrans2D1" presStyleIdx="2" presStyleCnt="5"/>
      <dgm:spPr/>
    </dgm:pt>
    <dgm:pt modelId="{4E0A45A6-794D-426D-B624-7EA37C839BC4}" type="pres">
      <dgm:prSet presAssocID="{B54D5C75-6A1E-4CEF-A22A-DDA19AEA7AD2}" presName="connectorText" presStyleLbl="sibTrans2D1" presStyleIdx="2" presStyleCnt="5"/>
      <dgm:spPr/>
    </dgm:pt>
    <dgm:pt modelId="{D7D18DA8-E867-415A-AED9-F0FA930CD5C0}" type="pres">
      <dgm:prSet presAssocID="{35E245DD-7AC2-4E73-A02A-A601E65B7C07}" presName="node" presStyleLbl="node1" presStyleIdx="3" presStyleCnt="6">
        <dgm:presLayoutVars>
          <dgm:bulletEnabled val="1"/>
        </dgm:presLayoutVars>
      </dgm:prSet>
      <dgm:spPr/>
    </dgm:pt>
    <dgm:pt modelId="{3A3A8F4D-FD92-4A75-8709-AA50905B6FF3}" type="pres">
      <dgm:prSet presAssocID="{8DD2EA91-A55C-4164-BC7E-DECAEC505084}" presName="sibTrans" presStyleLbl="sibTrans2D1" presStyleIdx="3" presStyleCnt="5"/>
      <dgm:spPr/>
    </dgm:pt>
    <dgm:pt modelId="{65CC917E-1B9D-4FB3-8EAF-A4998BC18CDC}" type="pres">
      <dgm:prSet presAssocID="{8DD2EA91-A55C-4164-BC7E-DECAEC505084}" presName="connectorText" presStyleLbl="sibTrans2D1" presStyleIdx="3" presStyleCnt="5"/>
      <dgm:spPr/>
    </dgm:pt>
    <dgm:pt modelId="{2A308F5B-AA0C-4190-B1F8-DD8006226D80}" type="pres">
      <dgm:prSet presAssocID="{A3D4C97E-2FB0-48F2-AE49-19C9F325667E}" presName="node" presStyleLbl="node1" presStyleIdx="4" presStyleCnt="6" custScaleY="130694">
        <dgm:presLayoutVars>
          <dgm:bulletEnabled val="1"/>
        </dgm:presLayoutVars>
      </dgm:prSet>
      <dgm:spPr/>
    </dgm:pt>
    <dgm:pt modelId="{F1D5857D-AC81-4A7F-9A8A-09283B8C356F}" type="pres">
      <dgm:prSet presAssocID="{F554C426-8B36-4086-83DF-00522010A7D1}" presName="sibTrans" presStyleLbl="sibTrans2D1" presStyleIdx="4" presStyleCnt="5"/>
      <dgm:spPr/>
    </dgm:pt>
    <dgm:pt modelId="{43FD2A71-81AD-4B12-BB8D-E8C1BAEFEE23}" type="pres">
      <dgm:prSet presAssocID="{F554C426-8B36-4086-83DF-00522010A7D1}" presName="connectorText" presStyleLbl="sibTrans2D1" presStyleIdx="4" presStyleCnt="5"/>
      <dgm:spPr/>
    </dgm:pt>
    <dgm:pt modelId="{9F3F0CB9-DF52-4622-AED6-D18FADE40108}" type="pres">
      <dgm:prSet presAssocID="{73FB1B86-25EA-48EC-8CC0-8F30C2B01180}" presName="node" presStyleLbl="node1" presStyleIdx="5" presStyleCnt="6" custScaleY="130694">
        <dgm:presLayoutVars>
          <dgm:bulletEnabled val="1"/>
        </dgm:presLayoutVars>
      </dgm:prSet>
      <dgm:spPr/>
    </dgm:pt>
  </dgm:ptLst>
  <dgm:cxnLst>
    <dgm:cxn modelId="{F1AD1707-0C2E-4560-8A9F-B88942A38D96}" type="presOf" srcId="{A3D4C97E-2FB0-48F2-AE49-19C9F325667E}" destId="{2A308F5B-AA0C-4190-B1F8-DD8006226D80}" srcOrd="0" destOrd="0" presId="urn:microsoft.com/office/officeart/2005/8/layout/process5"/>
    <dgm:cxn modelId="{B331CE0A-6ADC-467A-9383-10D516452DEB}" srcId="{BEE6316F-A195-4EDD-902F-32CE1A2A418C}" destId="{69E15479-B0F0-49B1-AC64-757414C08054}" srcOrd="1" destOrd="0" parTransId="{5318B617-7453-4762-90C9-1621A0B3788B}" sibTransId="{E0FC251B-8C83-4DC5-B1FC-F57FBB2EEB23}"/>
    <dgm:cxn modelId="{08B12C1B-E7A5-4A4F-B006-3F8090B3EE76}" type="presOf" srcId="{B54D5C75-6A1E-4CEF-A22A-DDA19AEA7AD2}" destId="{4E0A45A6-794D-426D-B624-7EA37C839BC4}" srcOrd="1" destOrd="0" presId="urn:microsoft.com/office/officeart/2005/8/layout/process5"/>
    <dgm:cxn modelId="{ED43B324-6496-43A8-9F37-3AD9AC87DBF2}" type="presOf" srcId="{BEE6316F-A195-4EDD-902F-32CE1A2A418C}" destId="{587120D5-3A8E-42F6-B9E2-346035351BCB}" srcOrd="0" destOrd="0" presId="urn:microsoft.com/office/officeart/2005/8/layout/process5"/>
    <dgm:cxn modelId="{DF75BB30-9410-4525-914B-C3D06A7126C6}" srcId="{BEE6316F-A195-4EDD-902F-32CE1A2A418C}" destId="{C7AA72B5-02CD-4418-B309-ADA8E61CCFFC}" srcOrd="2" destOrd="0" parTransId="{97B27B11-C59E-4E16-83A9-D663AB6AB236}" sibTransId="{B54D5C75-6A1E-4CEF-A22A-DDA19AEA7AD2}"/>
    <dgm:cxn modelId="{8C5E2E43-A3E0-4BBA-BF93-447AB8B454FA}" type="presOf" srcId="{E0FC251B-8C83-4DC5-B1FC-F57FBB2EEB23}" destId="{EA62B86A-76C2-4913-9AC5-8A938ACD964A}" srcOrd="0" destOrd="0" presId="urn:microsoft.com/office/officeart/2005/8/layout/process5"/>
    <dgm:cxn modelId="{19A3D465-79D6-4905-B9BC-8901E40A63E0}" type="presOf" srcId="{DD803A20-EACD-42EC-8ADD-FACF50816611}" destId="{4BAB7E24-9440-4051-9827-004168880D00}" srcOrd="0" destOrd="0" presId="urn:microsoft.com/office/officeart/2005/8/layout/process5"/>
    <dgm:cxn modelId="{49EA284A-6F0E-4B9C-A7BB-CC49F760FE37}" type="presOf" srcId="{69E15479-B0F0-49B1-AC64-757414C08054}" destId="{A5D414C8-FAE8-4E4E-A9C0-47EF3B8696B1}" srcOrd="0" destOrd="0" presId="urn:microsoft.com/office/officeart/2005/8/layout/process5"/>
    <dgm:cxn modelId="{8073DF73-AAA2-42DF-AA82-783D0F516EE1}" type="presOf" srcId="{E0FC251B-8C83-4DC5-B1FC-F57FBB2EEB23}" destId="{D8A06FEB-FAF2-4387-8CF4-0993B6951C41}" srcOrd="1" destOrd="0" presId="urn:microsoft.com/office/officeart/2005/8/layout/process5"/>
    <dgm:cxn modelId="{48623756-62BC-41FE-80B8-C773C0A3DE80}" srcId="{BEE6316F-A195-4EDD-902F-32CE1A2A418C}" destId="{73FB1B86-25EA-48EC-8CC0-8F30C2B01180}" srcOrd="5" destOrd="0" parTransId="{A9C0BD09-D5A7-49E6-BC4B-DE7BB14AF21C}" sibTransId="{19047FB4-96D8-4429-8585-118BE257A54A}"/>
    <dgm:cxn modelId="{F044D0A8-5921-4B8C-A85B-26E1DC1CCC5F}" type="presOf" srcId="{C7AA72B5-02CD-4418-B309-ADA8E61CCFFC}" destId="{8B9962B6-4741-41FF-AC0B-3161F9E14382}" srcOrd="0" destOrd="0" presId="urn:microsoft.com/office/officeart/2005/8/layout/process5"/>
    <dgm:cxn modelId="{18BA25AE-CBE6-4426-B26C-6FC2B0558FCC}" type="presOf" srcId="{8DD2EA91-A55C-4164-BC7E-DECAEC505084}" destId="{3A3A8F4D-FD92-4A75-8709-AA50905B6FF3}" srcOrd="0" destOrd="0" presId="urn:microsoft.com/office/officeart/2005/8/layout/process5"/>
    <dgm:cxn modelId="{192BB9B6-DD97-4CBF-8729-C20CFA859A25}" type="presOf" srcId="{F554C426-8B36-4086-83DF-00522010A7D1}" destId="{43FD2A71-81AD-4B12-BB8D-E8C1BAEFEE23}" srcOrd="1" destOrd="0" presId="urn:microsoft.com/office/officeart/2005/8/layout/process5"/>
    <dgm:cxn modelId="{02B527B9-7306-4418-8DA6-548BF56C0CFF}" srcId="{BEE6316F-A195-4EDD-902F-32CE1A2A418C}" destId="{7BB1B1F9-AD0A-49FF-8FF4-FBA28051367E}" srcOrd="0" destOrd="0" parTransId="{E8237C5E-4D94-40B4-95A6-4F30B7F3E3A1}" sibTransId="{DD803A20-EACD-42EC-8ADD-FACF50816611}"/>
    <dgm:cxn modelId="{280B17C2-B554-4DE9-88DF-EDF3A368CF2C}" srcId="{BEE6316F-A195-4EDD-902F-32CE1A2A418C}" destId="{A3D4C97E-2FB0-48F2-AE49-19C9F325667E}" srcOrd="4" destOrd="0" parTransId="{7B278665-106B-4815-A90D-BE3AA58C48EE}" sibTransId="{F554C426-8B36-4086-83DF-00522010A7D1}"/>
    <dgm:cxn modelId="{07BAC6CC-C5A5-447E-A4E4-CD4732D61EE5}" type="presOf" srcId="{8DD2EA91-A55C-4164-BC7E-DECAEC505084}" destId="{65CC917E-1B9D-4FB3-8EAF-A4998BC18CDC}" srcOrd="1" destOrd="0" presId="urn:microsoft.com/office/officeart/2005/8/layout/process5"/>
    <dgm:cxn modelId="{233DEAD4-7864-43C3-A834-AEF8848A02F7}" type="presOf" srcId="{B54D5C75-6A1E-4CEF-A22A-DDA19AEA7AD2}" destId="{A034E083-3AFD-4B6E-90D4-FC88B4C7319E}" srcOrd="0" destOrd="0" presId="urn:microsoft.com/office/officeart/2005/8/layout/process5"/>
    <dgm:cxn modelId="{55879FE0-AFC8-4B01-AB3A-EF7F1C062ACA}" srcId="{BEE6316F-A195-4EDD-902F-32CE1A2A418C}" destId="{35E245DD-7AC2-4E73-A02A-A601E65B7C07}" srcOrd="3" destOrd="0" parTransId="{ADC224F1-94FB-44E5-85EB-36B249466840}" sibTransId="{8DD2EA91-A55C-4164-BC7E-DECAEC505084}"/>
    <dgm:cxn modelId="{A38CB6E2-4437-4740-937C-E2F8F70D340B}" type="presOf" srcId="{F554C426-8B36-4086-83DF-00522010A7D1}" destId="{F1D5857D-AC81-4A7F-9A8A-09283B8C356F}" srcOrd="0" destOrd="0" presId="urn:microsoft.com/office/officeart/2005/8/layout/process5"/>
    <dgm:cxn modelId="{F75580E4-4396-49A8-A349-D9B1026C85FF}" type="presOf" srcId="{73FB1B86-25EA-48EC-8CC0-8F30C2B01180}" destId="{9F3F0CB9-DF52-4622-AED6-D18FADE40108}" srcOrd="0" destOrd="0" presId="urn:microsoft.com/office/officeart/2005/8/layout/process5"/>
    <dgm:cxn modelId="{614754EC-A1B1-4FD0-B5F9-2C29CCBFC94B}" type="presOf" srcId="{35E245DD-7AC2-4E73-A02A-A601E65B7C07}" destId="{D7D18DA8-E867-415A-AED9-F0FA930CD5C0}" srcOrd="0" destOrd="0" presId="urn:microsoft.com/office/officeart/2005/8/layout/process5"/>
    <dgm:cxn modelId="{3F7160F7-E29B-4111-9E3F-9A619752D9AA}" type="presOf" srcId="{7BB1B1F9-AD0A-49FF-8FF4-FBA28051367E}" destId="{51420DD2-EBD6-4C4A-9B2C-018748BCE277}" srcOrd="0" destOrd="0" presId="urn:microsoft.com/office/officeart/2005/8/layout/process5"/>
    <dgm:cxn modelId="{4FC259FF-61A4-4D19-B5B7-795BA1417B35}" type="presOf" srcId="{DD803A20-EACD-42EC-8ADD-FACF50816611}" destId="{E103A21F-FC89-4B45-8784-E74C38167A24}" srcOrd="1" destOrd="0" presId="urn:microsoft.com/office/officeart/2005/8/layout/process5"/>
    <dgm:cxn modelId="{14BA80C1-4B02-42F6-A396-D215DC635475}" type="presParOf" srcId="{587120D5-3A8E-42F6-B9E2-346035351BCB}" destId="{51420DD2-EBD6-4C4A-9B2C-018748BCE277}" srcOrd="0" destOrd="0" presId="urn:microsoft.com/office/officeart/2005/8/layout/process5"/>
    <dgm:cxn modelId="{93FAB80F-770C-4D8A-B492-F526F0EC61D4}" type="presParOf" srcId="{587120D5-3A8E-42F6-B9E2-346035351BCB}" destId="{4BAB7E24-9440-4051-9827-004168880D00}" srcOrd="1" destOrd="0" presId="urn:microsoft.com/office/officeart/2005/8/layout/process5"/>
    <dgm:cxn modelId="{8B02B82F-E8B5-4F0F-8681-91CD4F844BDF}" type="presParOf" srcId="{4BAB7E24-9440-4051-9827-004168880D00}" destId="{E103A21F-FC89-4B45-8784-E74C38167A24}" srcOrd="0" destOrd="0" presId="urn:microsoft.com/office/officeart/2005/8/layout/process5"/>
    <dgm:cxn modelId="{A4E8A265-85BC-4676-AE58-99320DAD71AD}" type="presParOf" srcId="{587120D5-3A8E-42F6-B9E2-346035351BCB}" destId="{A5D414C8-FAE8-4E4E-A9C0-47EF3B8696B1}" srcOrd="2" destOrd="0" presId="urn:microsoft.com/office/officeart/2005/8/layout/process5"/>
    <dgm:cxn modelId="{D3FFED35-B1B6-429A-A739-FF27BCEF3158}" type="presParOf" srcId="{587120D5-3A8E-42F6-B9E2-346035351BCB}" destId="{EA62B86A-76C2-4913-9AC5-8A938ACD964A}" srcOrd="3" destOrd="0" presId="urn:microsoft.com/office/officeart/2005/8/layout/process5"/>
    <dgm:cxn modelId="{5EA68566-912C-4617-A49A-8905D624A54A}" type="presParOf" srcId="{EA62B86A-76C2-4913-9AC5-8A938ACD964A}" destId="{D8A06FEB-FAF2-4387-8CF4-0993B6951C41}" srcOrd="0" destOrd="0" presId="urn:microsoft.com/office/officeart/2005/8/layout/process5"/>
    <dgm:cxn modelId="{AB3049E7-E28D-4499-BF9B-885342814CF9}" type="presParOf" srcId="{587120D5-3A8E-42F6-B9E2-346035351BCB}" destId="{8B9962B6-4741-41FF-AC0B-3161F9E14382}" srcOrd="4" destOrd="0" presId="urn:microsoft.com/office/officeart/2005/8/layout/process5"/>
    <dgm:cxn modelId="{85BE4C7D-9E02-4F8F-B8FB-559E5B378F13}" type="presParOf" srcId="{587120D5-3A8E-42F6-B9E2-346035351BCB}" destId="{A034E083-3AFD-4B6E-90D4-FC88B4C7319E}" srcOrd="5" destOrd="0" presId="urn:microsoft.com/office/officeart/2005/8/layout/process5"/>
    <dgm:cxn modelId="{88E341D3-B16E-46BF-86BC-EA3CB159EA60}" type="presParOf" srcId="{A034E083-3AFD-4B6E-90D4-FC88B4C7319E}" destId="{4E0A45A6-794D-426D-B624-7EA37C839BC4}" srcOrd="0" destOrd="0" presId="urn:microsoft.com/office/officeart/2005/8/layout/process5"/>
    <dgm:cxn modelId="{13881DC1-3852-4D37-9FDB-BAE730F608D3}" type="presParOf" srcId="{587120D5-3A8E-42F6-B9E2-346035351BCB}" destId="{D7D18DA8-E867-415A-AED9-F0FA930CD5C0}" srcOrd="6" destOrd="0" presId="urn:microsoft.com/office/officeart/2005/8/layout/process5"/>
    <dgm:cxn modelId="{675F2314-5292-4FD9-9E9E-79D31D8A6A29}" type="presParOf" srcId="{587120D5-3A8E-42F6-B9E2-346035351BCB}" destId="{3A3A8F4D-FD92-4A75-8709-AA50905B6FF3}" srcOrd="7" destOrd="0" presId="urn:microsoft.com/office/officeart/2005/8/layout/process5"/>
    <dgm:cxn modelId="{267796EE-A4D8-4A77-BF2B-C69F1011DBAF}" type="presParOf" srcId="{3A3A8F4D-FD92-4A75-8709-AA50905B6FF3}" destId="{65CC917E-1B9D-4FB3-8EAF-A4998BC18CDC}" srcOrd="0" destOrd="0" presId="urn:microsoft.com/office/officeart/2005/8/layout/process5"/>
    <dgm:cxn modelId="{52D2384A-C88E-4B0A-AAAD-5A6A74F7B6C9}" type="presParOf" srcId="{587120D5-3A8E-42F6-B9E2-346035351BCB}" destId="{2A308F5B-AA0C-4190-B1F8-DD8006226D80}" srcOrd="8" destOrd="0" presId="urn:microsoft.com/office/officeart/2005/8/layout/process5"/>
    <dgm:cxn modelId="{123FB287-04EC-41DD-AE78-5371E9C73360}" type="presParOf" srcId="{587120D5-3A8E-42F6-B9E2-346035351BCB}" destId="{F1D5857D-AC81-4A7F-9A8A-09283B8C356F}" srcOrd="9" destOrd="0" presId="urn:microsoft.com/office/officeart/2005/8/layout/process5"/>
    <dgm:cxn modelId="{60515DF2-2C92-4C44-9079-846D2B70CB55}" type="presParOf" srcId="{F1D5857D-AC81-4A7F-9A8A-09283B8C356F}" destId="{43FD2A71-81AD-4B12-BB8D-E8C1BAEFEE23}" srcOrd="0" destOrd="0" presId="urn:microsoft.com/office/officeart/2005/8/layout/process5"/>
    <dgm:cxn modelId="{37A14054-7FAA-4984-9AD9-D09E327182CE}" type="presParOf" srcId="{587120D5-3A8E-42F6-B9E2-346035351BCB}" destId="{9F3F0CB9-DF52-4622-AED6-D18FADE40108}"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403EA-BB88-4E19-9950-194CE9681B0E}">
      <dsp:nvSpPr>
        <dsp:cNvPr id="0" name=""/>
        <dsp:cNvSpPr/>
      </dsp:nvSpPr>
      <dsp:spPr>
        <a:xfrm>
          <a:off x="2583309" y="2078550"/>
          <a:ext cx="1746148" cy="1746148"/>
        </a:xfrm>
        <a:prstGeom prst="ellipse">
          <a:avLst/>
        </a:prstGeom>
        <a:gradFill rotWithShape="0">
          <a:gsLst>
            <a:gs pos="0">
              <a:schemeClr val="accent1">
                <a:alpha val="80000"/>
                <a:hueOff val="0"/>
                <a:satOff val="0"/>
                <a:lumOff val="0"/>
                <a:alphaOff val="0"/>
                <a:satMod val="103000"/>
                <a:lumMod val="102000"/>
                <a:tint val="94000"/>
              </a:schemeClr>
            </a:gs>
            <a:gs pos="50000">
              <a:schemeClr val="accent1">
                <a:alpha val="80000"/>
                <a:hueOff val="0"/>
                <a:satOff val="0"/>
                <a:lumOff val="0"/>
                <a:alphaOff val="0"/>
                <a:satMod val="110000"/>
                <a:lumMod val="100000"/>
                <a:shade val="100000"/>
              </a:schemeClr>
            </a:gs>
            <a:gs pos="100000">
              <a:schemeClr val="accent1">
                <a:alpha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CO" sz="1400" kern="1200" dirty="0">
              <a:latin typeface="Montserrat" pitchFamily="2" charset="77"/>
            </a:rPr>
            <a:t>Tecnología estándar con múltiples aplicaciones.</a:t>
          </a:r>
        </a:p>
      </dsp:txBody>
      <dsp:txXfrm>
        <a:off x="2839026" y="2334267"/>
        <a:ext cx="1234714" cy="1234714"/>
      </dsp:txXfrm>
    </dsp:sp>
    <dsp:sp modelId="{B0422CA3-F207-4EFC-8F7C-48077B82807B}">
      <dsp:nvSpPr>
        <dsp:cNvPr id="0" name=""/>
        <dsp:cNvSpPr/>
      </dsp:nvSpPr>
      <dsp:spPr>
        <a:xfrm rot="12900000">
          <a:off x="1461269" y="1773925"/>
          <a:ext cx="1337092" cy="497652"/>
        </a:xfrm>
        <a:prstGeom prst="leftArrow">
          <a:avLst>
            <a:gd name="adj1" fmla="val 60000"/>
            <a:gd name="adj2" fmla="val 50000"/>
          </a:avLst>
        </a:prstGeom>
        <a:gradFill rotWithShape="0">
          <a:gsLst>
            <a:gs pos="0">
              <a:schemeClr val="accent1">
                <a:shade val="90000"/>
                <a:hueOff val="0"/>
                <a:satOff val="0"/>
                <a:lumOff val="0"/>
                <a:alphaOff val="0"/>
                <a:satMod val="103000"/>
                <a:lumMod val="102000"/>
                <a:tint val="94000"/>
              </a:schemeClr>
            </a:gs>
            <a:gs pos="50000">
              <a:schemeClr val="accent1">
                <a:shade val="90000"/>
                <a:hueOff val="0"/>
                <a:satOff val="0"/>
                <a:lumOff val="0"/>
                <a:alphaOff val="0"/>
                <a:satMod val="110000"/>
                <a:lumMod val="100000"/>
                <a:shade val="100000"/>
              </a:schemeClr>
            </a:gs>
            <a:gs pos="100000">
              <a:schemeClr val="accent1">
                <a:shade val="9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5C16FFC-A35A-48AB-8498-38BEC90C5AE0}">
      <dsp:nvSpPr>
        <dsp:cNvPr id="0" name=""/>
        <dsp:cNvSpPr/>
      </dsp:nvSpPr>
      <dsp:spPr>
        <a:xfrm>
          <a:off x="752753" y="975752"/>
          <a:ext cx="1658841" cy="1327073"/>
        </a:xfrm>
        <a:prstGeom prst="roundRect">
          <a:avLst>
            <a:gd name="adj" fmla="val 10000"/>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s-CO" sz="2200" kern="1200" dirty="0">
              <a:latin typeface="Montserrat" pitchFamily="2" charset="77"/>
            </a:rPr>
            <a:t>Alto poder</a:t>
          </a:r>
        </a:p>
      </dsp:txBody>
      <dsp:txXfrm>
        <a:off x="791622" y="1014621"/>
        <a:ext cx="1581103" cy="1249335"/>
      </dsp:txXfrm>
    </dsp:sp>
    <dsp:sp modelId="{79C2E54D-54DE-48EA-9BE6-2DD96A343775}">
      <dsp:nvSpPr>
        <dsp:cNvPr id="0" name=""/>
        <dsp:cNvSpPr/>
      </dsp:nvSpPr>
      <dsp:spPr>
        <a:xfrm rot="16200000">
          <a:off x="2787837" y="1083357"/>
          <a:ext cx="1337092" cy="497652"/>
        </a:xfrm>
        <a:prstGeom prst="leftArrow">
          <a:avLst>
            <a:gd name="adj1" fmla="val 60000"/>
            <a:gd name="adj2" fmla="val 50000"/>
          </a:avLst>
        </a:prstGeom>
        <a:gradFill rotWithShape="0">
          <a:gsLst>
            <a:gs pos="0">
              <a:schemeClr val="accent1">
                <a:shade val="90000"/>
                <a:hueOff val="207713"/>
                <a:satOff val="-4436"/>
                <a:lumOff val="16555"/>
                <a:alphaOff val="0"/>
                <a:satMod val="103000"/>
                <a:lumMod val="102000"/>
                <a:tint val="94000"/>
              </a:schemeClr>
            </a:gs>
            <a:gs pos="50000">
              <a:schemeClr val="accent1">
                <a:shade val="90000"/>
                <a:hueOff val="207713"/>
                <a:satOff val="-4436"/>
                <a:lumOff val="16555"/>
                <a:alphaOff val="0"/>
                <a:satMod val="110000"/>
                <a:lumMod val="100000"/>
                <a:shade val="100000"/>
              </a:schemeClr>
            </a:gs>
            <a:gs pos="100000">
              <a:schemeClr val="accent1">
                <a:shade val="90000"/>
                <a:hueOff val="207713"/>
                <a:satOff val="-4436"/>
                <a:lumOff val="16555"/>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284714D-B32F-48A8-9A7B-56045EDE0EFC}">
      <dsp:nvSpPr>
        <dsp:cNvPr id="0" name=""/>
        <dsp:cNvSpPr/>
      </dsp:nvSpPr>
      <dsp:spPr>
        <a:xfrm>
          <a:off x="2626963" y="100"/>
          <a:ext cx="1658841" cy="1327073"/>
        </a:xfrm>
        <a:prstGeom prst="roundRect">
          <a:avLst>
            <a:gd name="adj" fmla="val 10000"/>
          </a:avLst>
        </a:prstGeom>
        <a:gradFill rotWithShape="0">
          <a:gsLst>
            <a:gs pos="0">
              <a:schemeClr val="accent1">
                <a:alpha val="90000"/>
                <a:hueOff val="0"/>
                <a:satOff val="0"/>
                <a:lumOff val="0"/>
                <a:alphaOff val="-20000"/>
                <a:satMod val="103000"/>
                <a:lumMod val="102000"/>
                <a:tint val="94000"/>
              </a:schemeClr>
            </a:gs>
            <a:gs pos="50000">
              <a:schemeClr val="accent1">
                <a:alpha val="90000"/>
                <a:hueOff val="0"/>
                <a:satOff val="0"/>
                <a:lumOff val="0"/>
                <a:alphaOff val="-20000"/>
                <a:satMod val="110000"/>
                <a:lumMod val="100000"/>
                <a:shade val="100000"/>
              </a:schemeClr>
            </a:gs>
            <a:gs pos="100000">
              <a:schemeClr val="accent1">
                <a:alpha val="90000"/>
                <a:hueOff val="0"/>
                <a:satOff val="0"/>
                <a:lumOff val="0"/>
                <a:alphaOff val="-2000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s-CO" sz="2200" kern="1200" dirty="0">
              <a:latin typeface="Montserrat" pitchFamily="2" charset="77"/>
            </a:rPr>
            <a:t>Bajo costo </a:t>
          </a:r>
        </a:p>
      </dsp:txBody>
      <dsp:txXfrm>
        <a:off x="2665832" y="38969"/>
        <a:ext cx="1581103" cy="1249335"/>
      </dsp:txXfrm>
    </dsp:sp>
    <dsp:sp modelId="{81119F6C-C9C7-4327-9FB9-22DBC987C355}">
      <dsp:nvSpPr>
        <dsp:cNvPr id="0" name=""/>
        <dsp:cNvSpPr/>
      </dsp:nvSpPr>
      <dsp:spPr>
        <a:xfrm rot="19500000">
          <a:off x="4114406" y="1773925"/>
          <a:ext cx="1337092" cy="497652"/>
        </a:xfrm>
        <a:prstGeom prst="leftArrow">
          <a:avLst>
            <a:gd name="adj1" fmla="val 60000"/>
            <a:gd name="adj2" fmla="val 50000"/>
          </a:avLst>
        </a:prstGeom>
        <a:gradFill rotWithShape="0">
          <a:gsLst>
            <a:gs pos="0">
              <a:schemeClr val="accent1">
                <a:shade val="90000"/>
                <a:hueOff val="415426"/>
                <a:satOff val="-8871"/>
                <a:lumOff val="33109"/>
                <a:alphaOff val="0"/>
                <a:satMod val="103000"/>
                <a:lumMod val="102000"/>
                <a:tint val="94000"/>
              </a:schemeClr>
            </a:gs>
            <a:gs pos="50000">
              <a:schemeClr val="accent1">
                <a:shade val="90000"/>
                <a:hueOff val="415426"/>
                <a:satOff val="-8871"/>
                <a:lumOff val="33109"/>
                <a:alphaOff val="0"/>
                <a:satMod val="110000"/>
                <a:lumMod val="100000"/>
                <a:shade val="100000"/>
              </a:schemeClr>
            </a:gs>
            <a:gs pos="100000">
              <a:schemeClr val="accent1">
                <a:shade val="90000"/>
                <a:hueOff val="415426"/>
                <a:satOff val="-8871"/>
                <a:lumOff val="33109"/>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6799610-64EB-40F7-9B69-2FB7176AA20D}">
      <dsp:nvSpPr>
        <dsp:cNvPr id="0" name=""/>
        <dsp:cNvSpPr/>
      </dsp:nvSpPr>
      <dsp:spPr>
        <a:xfrm>
          <a:off x="4501172" y="975752"/>
          <a:ext cx="1658841" cy="1327073"/>
        </a:xfrm>
        <a:prstGeom prst="roundRect">
          <a:avLst>
            <a:gd name="adj" fmla="val 10000"/>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977900">
            <a:lnSpc>
              <a:spcPct val="90000"/>
            </a:lnSpc>
            <a:spcBef>
              <a:spcPct val="0"/>
            </a:spcBef>
            <a:spcAft>
              <a:spcPct val="35000"/>
            </a:spcAft>
            <a:buNone/>
          </a:pPr>
          <a:r>
            <a:rPr lang="es-CO" sz="2200" kern="1200" dirty="0">
              <a:latin typeface="Montserrat" pitchFamily="2" charset="77"/>
            </a:rPr>
            <a:t>Calidad, la robustez y bajo ruido </a:t>
          </a:r>
        </a:p>
      </dsp:txBody>
      <dsp:txXfrm>
        <a:off x="4540041" y="1014621"/>
        <a:ext cx="1581103" cy="12493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20DD2-EBD6-4C4A-9B2C-018748BCE277}">
      <dsp:nvSpPr>
        <dsp:cNvPr id="0" name=""/>
        <dsp:cNvSpPr/>
      </dsp:nvSpPr>
      <dsp:spPr>
        <a:xfrm>
          <a:off x="6603" y="757493"/>
          <a:ext cx="1973595" cy="1184157"/>
        </a:xfrm>
        <a:prstGeom prst="roundRect">
          <a:avLst>
            <a:gd name="adj" fmla="val 10000"/>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CO" sz="1400" kern="1200" dirty="0">
              <a:latin typeface="Montserrat" panose="00000500000000000000" pitchFamily="50" charset="0"/>
            </a:rPr>
            <a:t>Individuo  afectado </a:t>
          </a:r>
        </a:p>
      </dsp:txBody>
      <dsp:txXfrm>
        <a:off x="41286" y="792176"/>
        <a:ext cx="1904229" cy="1114791"/>
      </dsp:txXfrm>
    </dsp:sp>
    <dsp:sp modelId="{4BAB7E24-9440-4051-9827-004168880D00}">
      <dsp:nvSpPr>
        <dsp:cNvPr id="0" name=""/>
        <dsp:cNvSpPr/>
      </dsp:nvSpPr>
      <dsp:spPr>
        <a:xfrm>
          <a:off x="2153874" y="1104846"/>
          <a:ext cx="418402" cy="489451"/>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pitchFamily="50" charset="0"/>
          </a:endParaRPr>
        </a:p>
      </dsp:txBody>
      <dsp:txXfrm>
        <a:off x="2153874" y="1202736"/>
        <a:ext cx="292881" cy="293671"/>
      </dsp:txXfrm>
    </dsp:sp>
    <dsp:sp modelId="{A5D414C8-FAE8-4E4E-A9C0-47EF3B8696B1}">
      <dsp:nvSpPr>
        <dsp:cNvPr id="0" name=""/>
        <dsp:cNvSpPr/>
      </dsp:nvSpPr>
      <dsp:spPr>
        <a:xfrm>
          <a:off x="2769636" y="757493"/>
          <a:ext cx="1973595" cy="1184157"/>
        </a:xfrm>
        <a:prstGeom prst="roundRect">
          <a:avLst>
            <a:gd name="adj" fmla="val 10000"/>
          </a:avLst>
        </a:prstGeom>
        <a:solidFill>
          <a:schemeClr val="accent1">
            <a:alpha val="90000"/>
            <a:hueOff val="0"/>
            <a:satOff val="0"/>
            <a:lumOff val="0"/>
            <a:alphaOff val="-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0000500000000000000" pitchFamily="50" charset="0"/>
            </a:rPr>
            <a:t>Excluir variantes  que no  sean raras (MAF&lt;0.001.</a:t>
          </a:r>
        </a:p>
      </dsp:txBody>
      <dsp:txXfrm>
        <a:off x="2804319" y="792176"/>
        <a:ext cx="1904229" cy="1114791"/>
      </dsp:txXfrm>
    </dsp:sp>
    <dsp:sp modelId="{EA62B86A-76C2-4913-9AC5-8A938ACD964A}">
      <dsp:nvSpPr>
        <dsp:cNvPr id="0" name=""/>
        <dsp:cNvSpPr/>
      </dsp:nvSpPr>
      <dsp:spPr>
        <a:xfrm>
          <a:off x="4916908" y="1104846"/>
          <a:ext cx="418402" cy="489451"/>
        </a:xfrm>
        <a:prstGeom prst="rightArrow">
          <a:avLst>
            <a:gd name="adj1" fmla="val 60000"/>
            <a:gd name="adj2" fmla="val 50000"/>
          </a:avLst>
        </a:prstGeom>
        <a:solidFill>
          <a:schemeClr val="accent1">
            <a:shade val="90000"/>
            <a:hueOff val="103857"/>
            <a:satOff val="-2218"/>
            <a:lumOff val="82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pitchFamily="50" charset="0"/>
          </a:endParaRPr>
        </a:p>
      </dsp:txBody>
      <dsp:txXfrm>
        <a:off x="4916908" y="1202736"/>
        <a:ext cx="292881" cy="293671"/>
      </dsp:txXfrm>
    </dsp:sp>
    <dsp:sp modelId="{8B9962B6-4741-41FF-AC0B-3161F9E14382}">
      <dsp:nvSpPr>
        <dsp:cNvPr id="0" name=""/>
        <dsp:cNvSpPr/>
      </dsp:nvSpPr>
      <dsp:spPr>
        <a:xfrm>
          <a:off x="5532670" y="757493"/>
          <a:ext cx="1973595" cy="1184157"/>
        </a:xfrm>
        <a:prstGeom prst="roundRect">
          <a:avLst>
            <a:gd name="adj" fmla="val 10000"/>
          </a:avLst>
        </a:prstGeom>
        <a:solidFill>
          <a:schemeClr val="accent1">
            <a:alpha val="90000"/>
            <a:hueOff val="0"/>
            <a:satOff val="0"/>
            <a:lumOff val="0"/>
            <a:alphaOff val="-1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0000500000000000000" pitchFamily="50" charset="0"/>
            </a:rPr>
            <a:t>Seleccionar variantes homocigotas.</a:t>
          </a:r>
        </a:p>
      </dsp:txBody>
      <dsp:txXfrm>
        <a:off x="5567353" y="792176"/>
        <a:ext cx="1904229" cy="1114791"/>
      </dsp:txXfrm>
    </dsp:sp>
    <dsp:sp modelId="{A034E083-3AFD-4B6E-90D4-FC88B4C7319E}">
      <dsp:nvSpPr>
        <dsp:cNvPr id="0" name=""/>
        <dsp:cNvSpPr/>
      </dsp:nvSpPr>
      <dsp:spPr>
        <a:xfrm rot="5400000">
          <a:off x="6262107" y="2167942"/>
          <a:ext cx="514720" cy="489451"/>
        </a:xfrm>
        <a:prstGeom prst="rightArrow">
          <a:avLst>
            <a:gd name="adj1" fmla="val 60000"/>
            <a:gd name="adj2" fmla="val 50000"/>
          </a:avLst>
        </a:prstGeom>
        <a:solidFill>
          <a:schemeClr val="accent1">
            <a:shade val="90000"/>
            <a:hueOff val="207713"/>
            <a:satOff val="-4436"/>
            <a:lumOff val="165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CO" sz="2000" kern="1200">
            <a:latin typeface="Montserrat" panose="00000500000000000000" pitchFamily="50" charset="0"/>
          </a:endParaRPr>
        </a:p>
      </dsp:txBody>
      <dsp:txXfrm rot="-5400000">
        <a:off x="6372632" y="2155308"/>
        <a:ext cx="293671" cy="367885"/>
      </dsp:txXfrm>
    </dsp:sp>
    <dsp:sp modelId="{D7D18DA8-E867-415A-AED9-F0FA930CD5C0}">
      <dsp:nvSpPr>
        <dsp:cNvPr id="0" name=""/>
        <dsp:cNvSpPr/>
      </dsp:nvSpPr>
      <dsp:spPr>
        <a:xfrm>
          <a:off x="5532670" y="2912821"/>
          <a:ext cx="1973595" cy="1184157"/>
        </a:xfrm>
        <a:prstGeom prst="roundRect">
          <a:avLst>
            <a:gd name="adj" fmla="val 10000"/>
          </a:avLst>
        </a:prstGeom>
        <a:solidFill>
          <a:schemeClr val="accent1">
            <a:alpha val="90000"/>
            <a:hueOff val="0"/>
            <a:satOff val="0"/>
            <a:lumOff val="0"/>
            <a:alphaOff val="-2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0000500000000000000" pitchFamily="50" charset="0"/>
            </a:rPr>
            <a:t>Excluir variantes no codicantes.</a:t>
          </a:r>
        </a:p>
      </dsp:txBody>
      <dsp:txXfrm>
        <a:off x="5567353" y="2947504"/>
        <a:ext cx="1904229" cy="1114791"/>
      </dsp:txXfrm>
    </dsp:sp>
    <dsp:sp modelId="{3A3A8F4D-FD92-4A75-8709-AA50905B6FF3}">
      <dsp:nvSpPr>
        <dsp:cNvPr id="0" name=""/>
        <dsp:cNvSpPr/>
      </dsp:nvSpPr>
      <dsp:spPr>
        <a:xfrm rot="10800000">
          <a:off x="4940591" y="3260174"/>
          <a:ext cx="418402" cy="489451"/>
        </a:xfrm>
        <a:prstGeom prst="rightArrow">
          <a:avLst>
            <a:gd name="adj1" fmla="val 60000"/>
            <a:gd name="adj2" fmla="val 50000"/>
          </a:avLst>
        </a:prstGeom>
        <a:solidFill>
          <a:schemeClr val="accent1">
            <a:shade val="90000"/>
            <a:hueOff val="311570"/>
            <a:satOff val="-6653"/>
            <a:lumOff val="2483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pitchFamily="50" charset="0"/>
          </a:endParaRPr>
        </a:p>
      </dsp:txBody>
      <dsp:txXfrm rot="10800000">
        <a:off x="5066112" y="3358064"/>
        <a:ext cx="292881" cy="293671"/>
      </dsp:txXfrm>
    </dsp:sp>
    <dsp:sp modelId="{2A308F5B-AA0C-4190-B1F8-DD8006226D80}">
      <dsp:nvSpPr>
        <dsp:cNvPr id="0" name=""/>
        <dsp:cNvSpPr/>
      </dsp:nvSpPr>
      <dsp:spPr>
        <a:xfrm>
          <a:off x="2769636" y="2731088"/>
          <a:ext cx="1973595" cy="1547622"/>
        </a:xfrm>
        <a:prstGeom prst="roundRect">
          <a:avLst>
            <a:gd name="adj" fmla="val 10000"/>
          </a:avLst>
        </a:prstGeom>
        <a:solidFill>
          <a:schemeClr val="accent1">
            <a:alpha val="90000"/>
            <a:hueOff val="0"/>
            <a:satOff val="0"/>
            <a:lumOff val="0"/>
            <a:alphaOff val="-3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0000500000000000000" pitchFamily="50" charset="0"/>
            </a:rPr>
            <a:t>Anotar las variantes usando puntuaciones de conservación y  herramientas bioinformáticas de predicción </a:t>
          </a:r>
        </a:p>
      </dsp:txBody>
      <dsp:txXfrm>
        <a:off x="2814964" y="2776416"/>
        <a:ext cx="1882939" cy="1456966"/>
      </dsp:txXfrm>
    </dsp:sp>
    <dsp:sp modelId="{F1D5857D-AC81-4A7F-9A8A-09283B8C356F}">
      <dsp:nvSpPr>
        <dsp:cNvPr id="0" name=""/>
        <dsp:cNvSpPr/>
      </dsp:nvSpPr>
      <dsp:spPr>
        <a:xfrm rot="10800000">
          <a:off x="2177558" y="3260174"/>
          <a:ext cx="418402" cy="489451"/>
        </a:xfrm>
        <a:prstGeom prst="rightArrow">
          <a:avLst>
            <a:gd name="adj1" fmla="val 60000"/>
            <a:gd name="adj2" fmla="val 50000"/>
          </a:avLst>
        </a:prstGeom>
        <a:solidFill>
          <a:schemeClr val="accent1">
            <a:shade val="90000"/>
            <a:hueOff val="415426"/>
            <a:satOff val="-8871"/>
            <a:lumOff val="3310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CO" sz="1600" kern="1200">
            <a:latin typeface="Montserrat" panose="00000500000000000000" pitchFamily="50" charset="0"/>
          </a:endParaRPr>
        </a:p>
      </dsp:txBody>
      <dsp:txXfrm rot="10800000">
        <a:off x="2303079" y="3358064"/>
        <a:ext cx="292881" cy="293671"/>
      </dsp:txXfrm>
    </dsp:sp>
    <dsp:sp modelId="{9F3F0CB9-DF52-4622-AED6-D18FADE40108}">
      <dsp:nvSpPr>
        <dsp:cNvPr id="0" name=""/>
        <dsp:cNvSpPr/>
      </dsp:nvSpPr>
      <dsp:spPr>
        <a:xfrm>
          <a:off x="6603" y="2731088"/>
          <a:ext cx="1973595" cy="1547622"/>
        </a:xfrm>
        <a:prstGeom prst="roundRect">
          <a:avLst>
            <a:gd name="adj" fmla="val 10000"/>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CO" sz="1200" kern="1200" dirty="0">
              <a:latin typeface="Montserrat" panose="00000500000000000000" pitchFamily="50" charset="0"/>
            </a:rPr>
            <a:t>Probar si las variantes identificadas segregan. Secuenciar la variante en controles.</a:t>
          </a:r>
        </a:p>
      </dsp:txBody>
      <dsp:txXfrm>
        <a:off x="51931" y="2776416"/>
        <a:ext cx="1882939" cy="145696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FF3B94-D9F2-4C14-9D5F-8B0CFE28B269}" type="datetimeFigureOut">
              <a:rPr lang="es-CO" smtClean="0"/>
              <a:t>16/06/2021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491E76-1BCC-4226-9E73-622C2F3E9B5D}" type="slidenum">
              <a:rPr lang="es-CO" smtClean="0"/>
              <a:t>‹Nº›</a:t>
            </a:fld>
            <a:endParaRPr lang="es-CO"/>
          </a:p>
        </p:txBody>
      </p:sp>
    </p:spTree>
    <p:extLst>
      <p:ext uri="{BB962C8B-B14F-4D97-AF65-F5344CB8AC3E}">
        <p14:creationId xmlns:p14="http://schemas.microsoft.com/office/powerpoint/2010/main" val="1685026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a:extLst>
              <a:ext uri="{FF2B5EF4-FFF2-40B4-BE49-F238E27FC236}">
                <a16:creationId xmlns:a16="http://schemas.microsoft.com/office/drawing/2014/main" id="{4B7651EE-06CB-446C-8074-1144544A39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a:extLst>
              <a:ext uri="{FF2B5EF4-FFF2-40B4-BE49-F238E27FC236}">
                <a16:creationId xmlns:a16="http://schemas.microsoft.com/office/drawing/2014/main" id="{59ADABF1-ACB1-4969-B380-2ECDB35280F4}"/>
              </a:ext>
            </a:extLst>
          </p:cNvPr>
          <p:cNvSpPr>
            <a:spLocks noGrp="1"/>
          </p:cNvSpPr>
          <p:nvPr>
            <p:ph type="body" idx="1"/>
          </p:nvPr>
        </p:nvSpPr>
        <p:spPr/>
        <p:txBody>
          <a:bodyPr/>
          <a:lstStyle/>
          <a:p>
            <a:pPr eaLnBrk="1" fontAlgn="auto" hangingPunct="1">
              <a:lnSpc>
                <a:spcPct val="80000"/>
              </a:lnSpc>
              <a:spcBef>
                <a:spcPts val="0"/>
              </a:spcBef>
              <a:spcAft>
                <a:spcPts val="0"/>
              </a:spcAft>
              <a:defRPr/>
            </a:pPr>
            <a:r>
              <a:rPr lang="en-US" dirty="0">
                <a:effectLst>
                  <a:outerShdw blurRad="38100" dist="38100" dir="2700000" algn="tl">
                    <a:srgbClr val="C0C0C0"/>
                  </a:outerShdw>
                </a:effectLst>
                <a:latin typeface="Garamond" pitchFamily="18" charset="0"/>
              </a:rPr>
              <a:t>La</a:t>
            </a:r>
            <a:r>
              <a:rPr lang="en-US" b="1" dirty="0">
                <a:effectLst>
                  <a:outerShdw blurRad="38100" dist="38100" dir="2700000" algn="tl">
                    <a:srgbClr val="C0C0C0"/>
                  </a:outerShdw>
                </a:effectLst>
                <a:latin typeface="Garamond" pitchFamily="18" charset="0"/>
              </a:rPr>
              <a:t> </a:t>
            </a:r>
            <a:r>
              <a:rPr lang="en-US" b="1" dirty="0" err="1">
                <a:effectLst>
                  <a:outerShdw blurRad="38100" dist="38100" dir="2700000" algn="tl">
                    <a:srgbClr val="C0C0C0"/>
                  </a:outerShdw>
                </a:effectLst>
                <a:latin typeface="Garamond" pitchFamily="18" charset="0"/>
              </a:rPr>
              <a:t>hebra</a:t>
            </a:r>
            <a:r>
              <a:rPr lang="en-US" b="1" dirty="0">
                <a:effectLst>
                  <a:outerShdw blurRad="38100" dist="38100" dir="2700000" algn="tl">
                    <a:srgbClr val="C0C0C0"/>
                  </a:outerShdw>
                </a:effectLst>
                <a:latin typeface="Garamond" pitchFamily="18" charset="0"/>
              </a:rPr>
              <a:t> </a:t>
            </a:r>
            <a:r>
              <a:rPr lang="en-US" b="1" dirty="0" err="1">
                <a:effectLst>
                  <a:outerShdw blurRad="38100" dist="38100" dir="2700000" algn="tl">
                    <a:srgbClr val="C0C0C0"/>
                  </a:outerShdw>
                </a:effectLst>
                <a:latin typeface="Garamond" pitchFamily="18" charset="0"/>
              </a:rPr>
              <a:t>nueva</a:t>
            </a:r>
            <a:r>
              <a:rPr lang="en-US" dirty="0">
                <a:effectLst>
                  <a:outerShdw blurRad="38100" dist="38100" dir="2700000" algn="tl">
                    <a:srgbClr val="C0C0C0"/>
                  </a:outerShdw>
                </a:effectLst>
                <a:latin typeface="Garamond" pitchFamily="18" charset="0"/>
              </a:rPr>
              <a:t> de DNA o RNA se </a:t>
            </a:r>
            <a:r>
              <a:rPr lang="en-US" dirty="0" err="1">
                <a:effectLst>
                  <a:outerShdw blurRad="38100" dist="38100" dir="2700000" algn="tl">
                    <a:srgbClr val="C0C0C0"/>
                  </a:outerShdw>
                </a:effectLst>
                <a:latin typeface="Garamond" pitchFamily="18" charset="0"/>
              </a:rPr>
              <a:t>sintetiza</a:t>
            </a:r>
            <a:r>
              <a:rPr lang="en-US" dirty="0">
                <a:effectLst>
                  <a:outerShdw blurRad="38100" dist="38100" dir="2700000" algn="tl">
                    <a:srgbClr val="C0C0C0"/>
                  </a:outerShdw>
                </a:effectLst>
                <a:latin typeface="Garamond" pitchFamily="18" charset="0"/>
              </a:rPr>
              <a:t> en </a:t>
            </a:r>
            <a:r>
              <a:rPr lang="en-US" b="1" dirty="0" err="1">
                <a:effectLst>
                  <a:outerShdw blurRad="38100" dist="38100" dir="2700000" algn="tl">
                    <a:srgbClr val="C0C0C0"/>
                  </a:outerShdw>
                </a:effectLst>
                <a:latin typeface="Garamond" pitchFamily="18" charset="0"/>
              </a:rPr>
              <a:t>dirección</a:t>
            </a:r>
            <a:r>
              <a:rPr lang="en-US" b="1" dirty="0">
                <a:effectLst>
                  <a:outerShdw blurRad="38100" dist="38100" dir="2700000" algn="tl">
                    <a:srgbClr val="C0C0C0"/>
                  </a:outerShdw>
                </a:effectLst>
                <a:latin typeface="Garamond" pitchFamily="18" charset="0"/>
              </a:rPr>
              <a:t>    5’   </a:t>
            </a:r>
            <a:r>
              <a:rPr lang="en-US" b="1" dirty="0">
                <a:effectLst>
                  <a:outerShdw blurRad="38100" dist="38100" dir="2700000" algn="tl">
                    <a:srgbClr val="C0C0C0"/>
                  </a:outerShdw>
                </a:effectLst>
                <a:latin typeface="Garamond" pitchFamily="18" charset="0"/>
                <a:sym typeface="Monotype Sorts" pitchFamily="2" charset="2"/>
              </a:rPr>
              <a:t>  3’.</a:t>
            </a:r>
          </a:p>
          <a:p>
            <a:pPr eaLnBrk="1" fontAlgn="auto" hangingPunct="1">
              <a:lnSpc>
                <a:spcPct val="80000"/>
              </a:lnSpc>
              <a:spcBef>
                <a:spcPts val="0"/>
              </a:spcBef>
              <a:spcAft>
                <a:spcPts val="0"/>
              </a:spcAft>
              <a:defRPr/>
            </a:pPr>
            <a:r>
              <a:rPr lang="en-US" dirty="0">
                <a:effectLst>
                  <a:outerShdw blurRad="38100" dist="38100" dir="2700000" algn="tl">
                    <a:srgbClr val="C0C0C0"/>
                  </a:outerShdw>
                </a:effectLst>
                <a:latin typeface="Garamond" pitchFamily="18" charset="0"/>
              </a:rPr>
              <a:t>Las RNA </a:t>
            </a:r>
            <a:r>
              <a:rPr lang="en-US" dirty="0" err="1">
                <a:effectLst>
                  <a:outerShdw blurRad="38100" dist="38100" dir="2700000" algn="tl">
                    <a:srgbClr val="C0C0C0"/>
                  </a:outerShdw>
                </a:effectLst>
                <a:latin typeface="Garamond" pitchFamily="18" charset="0"/>
              </a:rPr>
              <a:t>polimerasas</a:t>
            </a:r>
            <a:r>
              <a:rPr lang="en-US" dirty="0">
                <a:effectLst>
                  <a:outerShdw blurRad="38100" dist="38100" dir="2700000" algn="tl">
                    <a:srgbClr val="C0C0C0"/>
                  </a:outerShdw>
                </a:effectLst>
                <a:latin typeface="Garamond" pitchFamily="18" charset="0"/>
              </a:rPr>
              <a:t> </a:t>
            </a:r>
            <a:r>
              <a:rPr lang="en-US" dirty="0" err="1">
                <a:effectLst>
                  <a:outerShdw blurRad="38100" dist="38100" dir="2700000" algn="tl">
                    <a:srgbClr val="C0C0C0"/>
                  </a:outerShdw>
                </a:effectLst>
                <a:latin typeface="Garamond" pitchFamily="18" charset="0"/>
              </a:rPr>
              <a:t>pueden</a:t>
            </a:r>
            <a:r>
              <a:rPr lang="en-US" dirty="0">
                <a:effectLst>
                  <a:outerShdw blurRad="38100" dist="38100" dir="2700000" algn="tl">
                    <a:srgbClr val="C0C0C0"/>
                  </a:outerShdw>
                </a:effectLst>
                <a:latin typeface="Garamond" pitchFamily="18" charset="0"/>
              </a:rPr>
              <a:t> </a:t>
            </a:r>
            <a:r>
              <a:rPr lang="en-US" dirty="0" err="1">
                <a:effectLst>
                  <a:outerShdw blurRad="38100" dist="38100" dir="2700000" algn="tl">
                    <a:srgbClr val="C0C0C0"/>
                  </a:outerShdw>
                </a:effectLst>
                <a:latin typeface="Garamond" pitchFamily="18" charset="0"/>
              </a:rPr>
              <a:t>iniciar</a:t>
            </a:r>
            <a:r>
              <a:rPr lang="en-US" dirty="0">
                <a:effectLst>
                  <a:outerShdw blurRad="38100" dist="38100" dir="2700000" algn="tl">
                    <a:srgbClr val="C0C0C0"/>
                  </a:outerShdw>
                </a:effectLst>
                <a:latin typeface="Garamond" pitchFamily="18" charset="0"/>
              </a:rPr>
              <a:t> la </a:t>
            </a:r>
            <a:r>
              <a:rPr lang="en-US" dirty="0" err="1">
                <a:effectLst>
                  <a:outerShdw blurRad="38100" dist="38100" dir="2700000" algn="tl">
                    <a:srgbClr val="C0C0C0"/>
                  </a:outerShdw>
                </a:effectLst>
                <a:latin typeface="Garamond" pitchFamily="18" charset="0"/>
              </a:rPr>
              <a:t>síntesis</a:t>
            </a:r>
            <a:r>
              <a:rPr lang="en-US" dirty="0">
                <a:effectLst>
                  <a:outerShdw blurRad="38100" dist="38100" dir="2700000" algn="tl">
                    <a:srgbClr val="C0C0C0"/>
                  </a:outerShdw>
                </a:effectLst>
                <a:latin typeface="Garamond" pitchFamily="18" charset="0"/>
              </a:rPr>
              <a:t> de </a:t>
            </a:r>
            <a:r>
              <a:rPr lang="en-US" dirty="0" err="1">
                <a:effectLst>
                  <a:outerShdw blurRad="38100" dist="38100" dir="2700000" algn="tl">
                    <a:srgbClr val="C0C0C0"/>
                  </a:outerShdw>
                </a:effectLst>
                <a:latin typeface="Garamond" pitchFamily="18" charset="0"/>
              </a:rPr>
              <a:t>una</a:t>
            </a:r>
            <a:r>
              <a:rPr lang="en-US" dirty="0">
                <a:effectLst>
                  <a:outerShdw blurRad="38100" dist="38100" dir="2700000" algn="tl">
                    <a:srgbClr val="C0C0C0"/>
                  </a:outerShdw>
                </a:effectLst>
                <a:latin typeface="Garamond" pitchFamily="18" charset="0"/>
              </a:rPr>
              <a:t> </a:t>
            </a:r>
            <a:r>
              <a:rPr lang="en-US" dirty="0" err="1">
                <a:effectLst>
                  <a:outerShdw blurRad="38100" dist="38100" dir="2700000" algn="tl">
                    <a:srgbClr val="C0C0C0"/>
                  </a:outerShdw>
                </a:effectLst>
                <a:latin typeface="Garamond" pitchFamily="18" charset="0"/>
              </a:rPr>
              <a:t>cadena</a:t>
            </a:r>
            <a:r>
              <a:rPr lang="en-US" dirty="0">
                <a:effectLst>
                  <a:outerShdw blurRad="38100" dist="38100" dir="2700000" algn="tl">
                    <a:srgbClr val="C0C0C0"/>
                  </a:outerShdw>
                </a:effectLst>
                <a:latin typeface="Garamond" pitchFamily="18" charset="0"/>
              </a:rPr>
              <a:t> </a:t>
            </a:r>
            <a:r>
              <a:rPr lang="en-US" dirty="0" err="1">
                <a:effectLst>
                  <a:outerShdw blurRad="38100" dist="38100" dir="2700000" algn="tl">
                    <a:srgbClr val="C0C0C0"/>
                  </a:outerShdw>
                </a:effectLst>
                <a:latin typeface="Garamond" pitchFamily="18" charset="0"/>
              </a:rPr>
              <a:t>nueva</a:t>
            </a:r>
            <a:r>
              <a:rPr lang="en-US" dirty="0">
                <a:effectLst>
                  <a:outerShdw blurRad="38100" dist="38100" dir="2700000" algn="tl">
                    <a:srgbClr val="C0C0C0"/>
                  </a:outerShdw>
                </a:effectLst>
                <a:latin typeface="Garamond" pitchFamily="18" charset="0"/>
              </a:rPr>
              <a:t> </a:t>
            </a:r>
            <a:r>
              <a:rPr lang="en-US" dirty="0" err="1">
                <a:effectLst>
                  <a:outerShdw blurRad="38100" dist="38100" dir="2700000" algn="tl">
                    <a:srgbClr val="C0C0C0"/>
                  </a:outerShdw>
                </a:effectLst>
                <a:latin typeface="Garamond" pitchFamily="18" charset="0"/>
              </a:rPr>
              <a:t>utilizando</a:t>
            </a:r>
            <a:r>
              <a:rPr lang="en-US" dirty="0">
                <a:effectLst>
                  <a:outerShdw blurRad="38100" dist="38100" dir="2700000" algn="tl">
                    <a:srgbClr val="C0C0C0"/>
                  </a:outerShdw>
                </a:effectLst>
                <a:latin typeface="Garamond" pitchFamily="18" charset="0"/>
              </a:rPr>
              <a:t> </a:t>
            </a:r>
            <a:r>
              <a:rPr lang="en-US" dirty="0" err="1">
                <a:effectLst>
                  <a:outerShdw blurRad="38100" dist="38100" dir="2700000" algn="tl">
                    <a:srgbClr val="C0C0C0"/>
                  </a:outerShdw>
                </a:effectLst>
                <a:latin typeface="Garamond" pitchFamily="18" charset="0"/>
              </a:rPr>
              <a:t>una</a:t>
            </a:r>
            <a:r>
              <a:rPr lang="en-US" dirty="0">
                <a:effectLst>
                  <a:outerShdw blurRad="38100" dist="38100" dir="2700000" algn="tl">
                    <a:srgbClr val="C0C0C0"/>
                  </a:outerShdw>
                </a:effectLst>
                <a:latin typeface="Garamond" pitchFamily="18" charset="0"/>
              </a:rPr>
              <a:t> </a:t>
            </a:r>
            <a:r>
              <a:rPr lang="en-US" dirty="0" err="1">
                <a:effectLst>
                  <a:outerShdw blurRad="38100" dist="38100" dir="2700000" algn="tl">
                    <a:srgbClr val="C0C0C0"/>
                  </a:outerShdw>
                </a:effectLst>
                <a:latin typeface="Garamond" pitchFamily="18" charset="0"/>
              </a:rPr>
              <a:t>hebra</a:t>
            </a:r>
            <a:r>
              <a:rPr lang="en-US" dirty="0">
                <a:effectLst>
                  <a:outerShdw blurRad="38100" dist="38100" dir="2700000" algn="tl">
                    <a:srgbClr val="C0C0C0"/>
                  </a:outerShdw>
                </a:effectLst>
                <a:latin typeface="Garamond" pitchFamily="18" charset="0"/>
              </a:rPr>
              <a:t> </a:t>
            </a:r>
            <a:r>
              <a:rPr lang="en-US" dirty="0" err="1">
                <a:effectLst>
                  <a:outerShdw blurRad="38100" dist="38100" dir="2700000" algn="tl">
                    <a:srgbClr val="C0C0C0"/>
                  </a:outerShdw>
                </a:effectLst>
                <a:latin typeface="Garamond" pitchFamily="18" charset="0"/>
              </a:rPr>
              <a:t>molde</a:t>
            </a:r>
            <a:r>
              <a:rPr lang="en-US" dirty="0">
                <a:effectLst>
                  <a:outerShdw blurRad="38100" dist="38100" dir="2700000" algn="tl">
                    <a:srgbClr val="C0C0C0"/>
                  </a:outerShdw>
                </a:effectLst>
                <a:latin typeface="Garamond" pitchFamily="18" charset="0"/>
              </a:rPr>
              <a:t>.</a:t>
            </a:r>
            <a:br>
              <a:rPr lang="en-US" dirty="0">
                <a:effectLst>
                  <a:outerShdw blurRad="38100" dist="38100" dir="2700000" algn="tl">
                    <a:srgbClr val="C0C0C0"/>
                  </a:outerShdw>
                </a:effectLst>
                <a:latin typeface="Garamond" pitchFamily="18" charset="0"/>
              </a:rPr>
            </a:br>
            <a:r>
              <a:rPr lang="en-US" dirty="0">
                <a:effectLst>
                  <a:outerShdw blurRad="38100" dist="38100" dir="2700000" algn="tl">
                    <a:srgbClr val="C0C0C0"/>
                  </a:outerShdw>
                </a:effectLst>
                <a:latin typeface="Garamond" pitchFamily="18" charset="0"/>
              </a:rPr>
              <a:t>Las DNA </a:t>
            </a:r>
            <a:r>
              <a:rPr lang="en-US" dirty="0" err="1">
                <a:effectLst>
                  <a:outerShdw blurRad="38100" dist="38100" dir="2700000" algn="tl">
                    <a:srgbClr val="C0C0C0"/>
                  </a:outerShdw>
                </a:effectLst>
                <a:latin typeface="Garamond" pitchFamily="18" charset="0"/>
              </a:rPr>
              <a:t>polimerasas</a:t>
            </a:r>
            <a:r>
              <a:rPr lang="en-US" dirty="0">
                <a:effectLst>
                  <a:outerShdw blurRad="38100" dist="38100" dir="2700000" algn="tl">
                    <a:srgbClr val="C0C0C0"/>
                  </a:outerShdw>
                </a:effectLst>
                <a:latin typeface="Garamond" pitchFamily="18" charset="0"/>
              </a:rPr>
              <a:t> </a:t>
            </a:r>
            <a:r>
              <a:rPr lang="en-US" dirty="0" err="1">
                <a:effectLst>
                  <a:outerShdw blurRad="38100" dist="38100" dir="2700000" algn="tl">
                    <a:srgbClr val="C0C0C0"/>
                  </a:outerShdw>
                </a:effectLst>
                <a:latin typeface="Garamond" pitchFamily="18" charset="0"/>
              </a:rPr>
              <a:t>además</a:t>
            </a:r>
            <a:r>
              <a:rPr lang="en-US" dirty="0">
                <a:effectLst>
                  <a:outerShdw blurRad="38100" dist="38100" dir="2700000" algn="tl">
                    <a:srgbClr val="C0C0C0"/>
                  </a:outerShdw>
                </a:effectLst>
                <a:latin typeface="Garamond" pitchFamily="18" charset="0"/>
              </a:rPr>
              <a:t> de la </a:t>
            </a:r>
            <a:r>
              <a:rPr lang="en-US" dirty="0" err="1">
                <a:effectLst>
                  <a:outerShdw blurRad="38100" dist="38100" dir="2700000" algn="tl">
                    <a:srgbClr val="C0C0C0"/>
                  </a:outerShdw>
                </a:effectLst>
                <a:latin typeface="Garamond" pitchFamily="18" charset="0"/>
              </a:rPr>
              <a:t>hebra</a:t>
            </a:r>
            <a:r>
              <a:rPr lang="en-US" dirty="0">
                <a:effectLst>
                  <a:outerShdw blurRad="38100" dist="38100" dir="2700000" algn="tl">
                    <a:srgbClr val="C0C0C0"/>
                  </a:outerShdw>
                </a:effectLst>
                <a:latin typeface="Garamond" pitchFamily="18" charset="0"/>
              </a:rPr>
              <a:t> </a:t>
            </a:r>
            <a:r>
              <a:rPr lang="en-US" dirty="0" err="1">
                <a:effectLst>
                  <a:outerShdw blurRad="38100" dist="38100" dir="2700000" algn="tl">
                    <a:srgbClr val="C0C0C0"/>
                  </a:outerShdw>
                </a:effectLst>
                <a:latin typeface="Garamond" pitchFamily="18" charset="0"/>
              </a:rPr>
              <a:t>molde</a:t>
            </a:r>
            <a:r>
              <a:rPr lang="en-US" dirty="0">
                <a:effectLst>
                  <a:outerShdw blurRad="38100" dist="38100" dir="2700000" algn="tl">
                    <a:srgbClr val="C0C0C0"/>
                  </a:outerShdw>
                </a:effectLst>
                <a:latin typeface="Garamond" pitchFamily="18" charset="0"/>
              </a:rPr>
              <a:t>, </a:t>
            </a:r>
            <a:r>
              <a:rPr lang="en-US" dirty="0" err="1">
                <a:effectLst>
                  <a:outerShdw blurRad="38100" dist="38100" dir="2700000" algn="tl">
                    <a:srgbClr val="C0C0C0"/>
                  </a:outerShdw>
                </a:effectLst>
                <a:latin typeface="Garamond" pitchFamily="18" charset="0"/>
              </a:rPr>
              <a:t>necesitan</a:t>
            </a:r>
            <a:r>
              <a:rPr lang="en-US" dirty="0">
                <a:effectLst>
                  <a:outerShdw blurRad="38100" dist="38100" dir="2700000" algn="tl">
                    <a:srgbClr val="C0C0C0"/>
                  </a:outerShdw>
                </a:effectLst>
                <a:latin typeface="Garamond" pitchFamily="18" charset="0"/>
              </a:rPr>
              <a:t> un </a:t>
            </a:r>
            <a:r>
              <a:rPr lang="en-US" b="1" dirty="0" err="1">
                <a:effectLst>
                  <a:outerShdw blurRad="38100" dist="38100" dir="2700000" algn="tl">
                    <a:srgbClr val="C0C0C0"/>
                  </a:outerShdw>
                </a:effectLst>
                <a:latin typeface="Garamond" pitchFamily="18" charset="0"/>
              </a:rPr>
              <a:t>iniciador</a:t>
            </a:r>
            <a:r>
              <a:rPr lang="en-US" b="1" dirty="0">
                <a:effectLst>
                  <a:outerShdw blurRad="38100" dist="38100" dir="2700000" algn="tl">
                    <a:srgbClr val="C0C0C0"/>
                  </a:outerShdw>
                </a:effectLst>
                <a:latin typeface="Garamond" pitchFamily="18" charset="0"/>
              </a:rPr>
              <a:t>  </a:t>
            </a:r>
            <a:r>
              <a:rPr lang="en-US" dirty="0">
                <a:effectLst>
                  <a:outerShdw blurRad="38100" dist="38100" dir="2700000" algn="tl">
                    <a:srgbClr val="C0C0C0"/>
                  </a:outerShdw>
                </a:effectLst>
                <a:latin typeface="Garamond" pitchFamily="18" charset="0"/>
              </a:rPr>
              <a:t>(primer o </a:t>
            </a:r>
            <a:r>
              <a:rPr lang="en-US" dirty="0" err="1">
                <a:effectLst>
                  <a:outerShdw blurRad="38100" dist="38100" dir="2700000" algn="tl">
                    <a:srgbClr val="C0C0C0"/>
                  </a:outerShdw>
                </a:effectLst>
                <a:latin typeface="Garamond" pitchFamily="18" charset="0"/>
              </a:rPr>
              <a:t>cebador</a:t>
            </a:r>
            <a:r>
              <a:rPr lang="en-US" dirty="0">
                <a:effectLst>
                  <a:outerShdw blurRad="38100" dist="38100" dir="2700000" algn="tl">
                    <a:srgbClr val="C0C0C0"/>
                  </a:outerShdw>
                </a:effectLst>
                <a:latin typeface="Garamond" pitchFamily="18" charset="0"/>
              </a:rPr>
              <a:t> de </a:t>
            </a:r>
            <a:r>
              <a:rPr lang="en-US" dirty="0" err="1">
                <a:effectLst>
                  <a:outerShdw blurRad="38100" dist="38100" dir="2700000" algn="tl">
                    <a:srgbClr val="C0C0C0"/>
                  </a:outerShdw>
                </a:effectLst>
                <a:latin typeface="Garamond" pitchFamily="18" charset="0"/>
              </a:rPr>
              <a:t>extensión</a:t>
            </a:r>
            <a:r>
              <a:rPr lang="en-US" dirty="0">
                <a:effectLst>
                  <a:outerShdw blurRad="38100" dist="38100" dir="2700000" algn="tl">
                    <a:srgbClr val="C0C0C0"/>
                  </a:outerShdw>
                </a:effectLst>
                <a:latin typeface="Garamond" pitchFamily="18" charset="0"/>
              </a:rPr>
              <a:t>)</a:t>
            </a:r>
            <a:endParaRPr lang="es-CO" dirty="0"/>
          </a:p>
        </p:txBody>
      </p:sp>
      <p:sp>
        <p:nvSpPr>
          <p:cNvPr id="21508" name="3 Marcador de número de diapositiva">
            <a:extLst>
              <a:ext uri="{FF2B5EF4-FFF2-40B4-BE49-F238E27FC236}">
                <a16:creationId xmlns:a16="http://schemas.microsoft.com/office/drawing/2014/main" id="{105963CA-2631-4237-960E-ACF1EAAB9846}"/>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4EDE7F0-473B-4D86-AADF-E62F992B96E5}" type="slidenum">
              <a:rPr lang="es-ES" altLang="es-CO">
                <a:latin typeface="Calibri" panose="020F0502020204030204" pitchFamily="34" charset="0"/>
              </a:rPr>
              <a:pPr eaLnBrk="1" hangingPunct="1"/>
              <a:t>2</a:t>
            </a:fld>
            <a:endParaRPr lang="es-ES" altLang="es-CO">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a:extLst>
              <a:ext uri="{FF2B5EF4-FFF2-40B4-BE49-F238E27FC236}">
                <a16:creationId xmlns:a16="http://schemas.microsoft.com/office/drawing/2014/main" id="{639E9EA5-0623-406D-BEFC-F167C2D6FD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Marcador de notas">
            <a:extLst>
              <a:ext uri="{FF2B5EF4-FFF2-40B4-BE49-F238E27FC236}">
                <a16:creationId xmlns:a16="http://schemas.microsoft.com/office/drawing/2014/main" id="{4AD5CB3B-7F80-4580-B5CE-6BF4FB373A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O"/>
          </a:p>
        </p:txBody>
      </p:sp>
      <p:sp>
        <p:nvSpPr>
          <p:cNvPr id="23556" name="3 Marcador de número de diapositiva">
            <a:extLst>
              <a:ext uri="{FF2B5EF4-FFF2-40B4-BE49-F238E27FC236}">
                <a16:creationId xmlns:a16="http://schemas.microsoft.com/office/drawing/2014/main" id="{B87018AF-372E-461F-A4B4-F55CB63CB091}"/>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5B0402-19F6-4C5D-9C6C-D5ECEB8B9459}" type="slidenum">
              <a:rPr lang="es-CO" altLang="es-CO">
                <a:latin typeface="Calibri" panose="020F0502020204030204" pitchFamily="34" charset="0"/>
              </a:rPr>
              <a:pPr eaLnBrk="1" hangingPunct="1"/>
              <a:t>3</a:t>
            </a:fld>
            <a:endParaRPr lang="es-CO" altLang="es-CO">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a:extLst>
              <a:ext uri="{FF2B5EF4-FFF2-40B4-BE49-F238E27FC236}">
                <a16:creationId xmlns:a16="http://schemas.microsoft.com/office/drawing/2014/main" id="{480EF74E-5A9C-43E4-B7BB-5198838F62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a:extLst>
              <a:ext uri="{FF2B5EF4-FFF2-40B4-BE49-F238E27FC236}">
                <a16:creationId xmlns:a16="http://schemas.microsoft.com/office/drawing/2014/main" id="{190EDF26-E3AE-4EA0-86C5-DF134B77A9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O"/>
          </a:p>
        </p:txBody>
      </p:sp>
      <p:sp>
        <p:nvSpPr>
          <p:cNvPr id="25604" name="3 Marcador de número de diapositiva">
            <a:extLst>
              <a:ext uri="{FF2B5EF4-FFF2-40B4-BE49-F238E27FC236}">
                <a16:creationId xmlns:a16="http://schemas.microsoft.com/office/drawing/2014/main" id="{C04656D6-3CF1-4923-9A04-5FFB66B64A4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9C0F7-1B09-4FA2-9202-CC452149403A}" type="slidenum">
              <a:rPr lang="es-CO" altLang="es-CO">
                <a:latin typeface="Calibri" panose="020F0502020204030204" pitchFamily="34" charset="0"/>
              </a:rPr>
              <a:pPr eaLnBrk="1" hangingPunct="1"/>
              <a:t>4</a:t>
            </a:fld>
            <a:endParaRPr lang="es-CO" altLang="es-CO">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a:extLst>
              <a:ext uri="{FF2B5EF4-FFF2-40B4-BE49-F238E27FC236}">
                <a16:creationId xmlns:a16="http://schemas.microsoft.com/office/drawing/2014/main" id="{3BFC1185-7353-4519-B45B-77533C6C2F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2 Marcador de notas">
            <a:extLst>
              <a:ext uri="{FF2B5EF4-FFF2-40B4-BE49-F238E27FC236}">
                <a16:creationId xmlns:a16="http://schemas.microsoft.com/office/drawing/2014/main" id="{313B3F79-36E2-4C5D-9C2C-D011C227AF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O"/>
          </a:p>
        </p:txBody>
      </p:sp>
      <p:sp>
        <p:nvSpPr>
          <p:cNvPr id="28676" name="3 Marcador de número de diapositiva">
            <a:extLst>
              <a:ext uri="{FF2B5EF4-FFF2-40B4-BE49-F238E27FC236}">
                <a16:creationId xmlns:a16="http://schemas.microsoft.com/office/drawing/2014/main" id="{B6DD5F47-DF38-4EB9-BE0A-45B737503A5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4505BDC-44A5-42BB-916C-B97037FE5945}" type="slidenum">
              <a:rPr lang="es-ES" altLang="es-CO">
                <a:latin typeface="Calibri" panose="020F0502020204030204" pitchFamily="34" charset="0"/>
              </a:rPr>
              <a:pPr eaLnBrk="1" hangingPunct="1"/>
              <a:t>5</a:t>
            </a:fld>
            <a:endParaRPr lang="es-ES" altLang="es-CO">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a:extLst>
              <a:ext uri="{FF2B5EF4-FFF2-40B4-BE49-F238E27FC236}">
                <a16:creationId xmlns:a16="http://schemas.microsoft.com/office/drawing/2014/main" id="{480EF74E-5A9C-43E4-B7BB-5198838F62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a:extLst>
              <a:ext uri="{FF2B5EF4-FFF2-40B4-BE49-F238E27FC236}">
                <a16:creationId xmlns:a16="http://schemas.microsoft.com/office/drawing/2014/main" id="{190EDF26-E3AE-4EA0-86C5-DF134B77A9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O"/>
          </a:p>
        </p:txBody>
      </p:sp>
      <p:sp>
        <p:nvSpPr>
          <p:cNvPr id="25604" name="3 Marcador de número de diapositiva">
            <a:extLst>
              <a:ext uri="{FF2B5EF4-FFF2-40B4-BE49-F238E27FC236}">
                <a16:creationId xmlns:a16="http://schemas.microsoft.com/office/drawing/2014/main" id="{C04656D6-3CF1-4923-9A04-5FFB66B64A4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9C0F7-1B09-4FA2-9202-CC452149403A}" type="slidenum">
              <a:rPr lang="es-CO" altLang="es-CO">
                <a:latin typeface="Calibri" panose="020F0502020204030204" pitchFamily="34" charset="0"/>
              </a:rPr>
              <a:pPr eaLnBrk="1" hangingPunct="1"/>
              <a:t>7</a:t>
            </a:fld>
            <a:endParaRPr lang="es-CO" altLang="es-CO">
              <a:latin typeface="Calibri" panose="020F0502020204030204" pitchFamily="34" charset="0"/>
            </a:endParaRPr>
          </a:p>
        </p:txBody>
      </p:sp>
    </p:spTree>
    <p:extLst>
      <p:ext uri="{BB962C8B-B14F-4D97-AF65-F5344CB8AC3E}">
        <p14:creationId xmlns:p14="http://schemas.microsoft.com/office/powerpoint/2010/main" val="120531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a:extLst>
              <a:ext uri="{FF2B5EF4-FFF2-40B4-BE49-F238E27FC236}">
                <a16:creationId xmlns:a16="http://schemas.microsoft.com/office/drawing/2014/main" id="{480EF74E-5A9C-43E4-B7BB-5198838F62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a:extLst>
              <a:ext uri="{FF2B5EF4-FFF2-40B4-BE49-F238E27FC236}">
                <a16:creationId xmlns:a16="http://schemas.microsoft.com/office/drawing/2014/main" id="{190EDF26-E3AE-4EA0-86C5-DF134B77A9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s-CO"/>
          </a:p>
        </p:txBody>
      </p:sp>
      <p:sp>
        <p:nvSpPr>
          <p:cNvPr id="25604" name="3 Marcador de número de diapositiva">
            <a:extLst>
              <a:ext uri="{FF2B5EF4-FFF2-40B4-BE49-F238E27FC236}">
                <a16:creationId xmlns:a16="http://schemas.microsoft.com/office/drawing/2014/main" id="{C04656D6-3CF1-4923-9A04-5FFB66B64A4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9C0F7-1B09-4FA2-9202-CC452149403A}" type="slidenum">
              <a:rPr lang="es-CO" altLang="es-CO">
                <a:latin typeface="Calibri" panose="020F0502020204030204" pitchFamily="34" charset="0"/>
              </a:rPr>
              <a:pPr eaLnBrk="1" hangingPunct="1"/>
              <a:t>8</a:t>
            </a:fld>
            <a:endParaRPr lang="es-CO" altLang="es-CO">
              <a:latin typeface="Calibri" panose="020F0502020204030204" pitchFamily="34" charset="0"/>
            </a:endParaRPr>
          </a:p>
        </p:txBody>
      </p:sp>
    </p:spTree>
    <p:extLst>
      <p:ext uri="{BB962C8B-B14F-4D97-AF65-F5344CB8AC3E}">
        <p14:creationId xmlns:p14="http://schemas.microsoft.com/office/powerpoint/2010/main" val="442971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a:p>
            <a:r>
              <a:rPr lang="en-US" dirty="0"/>
              <a:t>Recent advances in genome sequencing technologies are rapidly changing the research and routine work of human geneticists. Due to the brisk decline of costs per base pair, next-generation sequencing (NGS) is now affordable even for small- to mid-sized </a:t>
            </a:r>
            <a:r>
              <a:rPr lang="en-US" dirty="0" err="1"/>
              <a:t>labora</a:t>
            </a:r>
            <a:r>
              <a:rPr lang="en-US" dirty="0"/>
              <a:t>- </a:t>
            </a:r>
            <a:r>
              <a:rPr lang="en-US" dirty="0" err="1"/>
              <a:t>tories</a:t>
            </a:r>
            <a:r>
              <a:rPr lang="en-US" dirty="0"/>
              <a:t>. Whole-genome sequencing and whole-</a:t>
            </a:r>
            <a:r>
              <a:rPr lang="en-US" dirty="0" err="1"/>
              <a:t>exome</a:t>
            </a:r>
            <a:r>
              <a:rPr lang="en-US" dirty="0"/>
              <a:t> sequencing have proven to be valuable methods for the discovery of the genetic causes of rare and com- </a:t>
            </a:r>
            <a:r>
              <a:rPr lang="en-US" dirty="0" err="1"/>
              <a:t>plex</a:t>
            </a:r>
            <a:r>
              <a:rPr lang="en-US" dirty="0"/>
              <a:t> diseases.</a:t>
            </a:r>
          </a:p>
          <a:p>
            <a:r>
              <a:rPr lang="en-US" dirty="0"/>
              <a:t>The current bottleneck of whole-genome and whole-</a:t>
            </a:r>
            <a:r>
              <a:rPr lang="en-US" dirty="0" err="1"/>
              <a:t>exome</a:t>
            </a:r>
            <a:r>
              <a:rPr lang="en-US" dirty="0"/>
              <a:t> sequencing projects is not the </a:t>
            </a:r>
            <a:r>
              <a:rPr lang="en-US" dirty="0" err="1"/>
              <a:t>sequen</a:t>
            </a:r>
            <a:r>
              <a:rPr lang="en-US" dirty="0"/>
              <a:t>- </a:t>
            </a:r>
            <a:r>
              <a:rPr lang="en-US" dirty="0" err="1"/>
              <a:t>cing</a:t>
            </a:r>
            <a:r>
              <a:rPr lang="en-US" dirty="0"/>
              <a:t> of the DNA itself but lies in the structured way of data management and the sophisticated </a:t>
            </a:r>
            <a:r>
              <a:rPr lang="en-US" dirty="0" err="1"/>
              <a:t>computa</a:t>
            </a:r>
            <a:r>
              <a:rPr lang="en-US" dirty="0"/>
              <a:t>- </a:t>
            </a:r>
            <a:r>
              <a:rPr lang="en-US" dirty="0" err="1"/>
              <a:t>tional</a:t>
            </a:r>
            <a:r>
              <a:rPr lang="en-US" dirty="0"/>
              <a:t> analysis of the experimental data</a:t>
            </a:r>
            <a:endParaRPr lang="es-CO" dirty="0"/>
          </a:p>
        </p:txBody>
      </p:sp>
      <p:sp>
        <p:nvSpPr>
          <p:cNvPr id="4" name="3 Marcador de número de diapositiva"/>
          <p:cNvSpPr>
            <a:spLocks noGrp="1"/>
          </p:cNvSpPr>
          <p:nvPr>
            <p:ph type="sldNum" sz="quarter" idx="10"/>
          </p:nvPr>
        </p:nvSpPr>
        <p:spPr/>
        <p:txBody>
          <a:bodyPr/>
          <a:lstStyle/>
          <a:p>
            <a:fld id="{3275D327-37F3-408B-AA25-00E01739BA9B}" type="slidenum">
              <a:rPr lang="es-CO" smtClean="0"/>
              <a:t>14</a:t>
            </a:fld>
            <a:endParaRPr lang="es-CO"/>
          </a:p>
        </p:txBody>
      </p:sp>
    </p:spTree>
    <p:extLst>
      <p:ext uri="{BB962C8B-B14F-4D97-AF65-F5344CB8AC3E}">
        <p14:creationId xmlns:p14="http://schemas.microsoft.com/office/powerpoint/2010/main" val="837114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B2F8DF4-ECF7-44D2-AFC8-A30B8FAA32BE}" type="slidenum">
              <a:rPr lang="es-CO" smtClean="0"/>
              <a:t>20</a:t>
            </a:fld>
            <a:endParaRPr lang="es-CO"/>
          </a:p>
        </p:txBody>
      </p:sp>
    </p:spTree>
    <p:extLst>
      <p:ext uri="{BB962C8B-B14F-4D97-AF65-F5344CB8AC3E}">
        <p14:creationId xmlns:p14="http://schemas.microsoft.com/office/powerpoint/2010/main" val="3436049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1B2F8DF4-ECF7-44D2-AFC8-A30B8FAA32BE}" type="slidenum">
              <a:rPr lang="es-CO" smtClean="0"/>
              <a:t>21</a:t>
            </a:fld>
            <a:endParaRPr lang="es-CO"/>
          </a:p>
        </p:txBody>
      </p:sp>
    </p:spTree>
    <p:extLst>
      <p:ext uri="{BB962C8B-B14F-4D97-AF65-F5344CB8AC3E}">
        <p14:creationId xmlns:p14="http://schemas.microsoft.com/office/powerpoint/2010/main" val="3697147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4BDF68E2-58F2-4D09-BE8B-E3BD06533059}" type="datetimeFigureOut">
              <a:rPr lang="en-US" smtClean="0"/>
              <a:t>6/16/2021</a:t>
            </a:fld>
            <a:endParaRPr lang="en-US"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265220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2E2D6473-DF6D-4702-B328-E0DD40540A4E}" type="datetimeFigureOut">
              <a:rPr lang="en-US" smtClean="0"/>
              <a:t>6/16/2021</a:t>
            </a:fld>
            <a:endParaRPr lang="en-US"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063075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98624D31-43A5-475A-80CF-332C9F6DCF35}" type="datetimeFigureOut">
              <a:rPr lang="en-US" smtClean="0"/>
              <a:t>6/16/2021</a:t>
            </a:fld>
            <a:endParaRPr lang="en-US"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550819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‹Nº›</a:t>
            </a:fld>
            <a:endParaRPr lang="en-US" dirty="0"/>
          </a:p>
        </p:txBody>
      </p:sp>
    </p:spTree>
    <p:extLst>
      <p:ext uri="{BB962C8B-B14F-4D97-AF65-F5344CB8AC3E}">
        <p14:creationId xmlns:p14="http://schemas.microsoft.com/office/powerpoint/2010/main" val="2573863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98624D31-43A5-475A-80CF-332C9F6DCF35}" type="datetimeFigureOut">
              <a:rPr lang="en-US" smtClean="0"/>
              <a:t>6/16/2021</a:t>
            </a:fld>
            <a:endParaRPr lang="en-US"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1617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20EBB0C4-6273-4C6E-B9BD-2EDC30F1CD52}" type="datetimeFigureOut">
              <a:rPr lang="en-US" smtClean="0"/>
              <a:t>6/16/2021</a:t>
            </a:fld>
            <a:endParaRPr lang="en-US"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52262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98624D31-43A5-475A-80CF-332C9F6DCF35}" type="datetimeFigureOut">
              <a:rPr lang="en-US" smtClean="0"/>
              <a:t>6/16/2021</a:t>
            </a:fld>
            <a:endParaRPr lang="en-US"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127354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98624D31-43A5-475A-80CF-332C9F6DCF35}" type="datetimeFigureOut">
              <a:rPr lang="en-US" smtClean="0"/>
              <a:t>6/16/2021</a:t>
            </a:fld>
            <a:endParaRPr lang="en-US"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041070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C8C39B41-D8B5-4052-B551-9B5525EAA8B6}" type="datetimeFigureOut">
              <a:rPr lang="en-US" smtClean="0"/>
              <a:t>6/16/2021</a:t>
            </a:fld>
            <a:endParaRPr lang="en-US"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45615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4D94136C-8742-45B2-AF27-D93DF72833A9}" type="datetimeFigureOut">
              <a:rPr lang="en-US" smtClean="0"/>
              <a:t>6/16/2021</a:t>
            </a:fld>
            <a:endParaRPr lang="en-US"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01976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32ABBEA6-7C60-4B02-AE87-00D78D8422AF}" type="datetimeFigureOut">
              <a:rPr lang="en-US" smtClean="0"/>
              <a:t>6/16/2021</a:t>
            </a:fld>
            <a:endParaRPr lang="en-US"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8332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C9CAD897-D46E-4AD2-BD9B-49DD3E640873}" type="datetimeFigureOut">
              <a:rPr lang="en-US" smtClean="0"/>
              <a:t>6/16/2021</a:t>
            </a:fld>
            <a:endParaRPr lang="en-US"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64905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6/16/2021</a:t>
            </a:fld>
            <a:endParaRPr lang="en-US"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9809370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arget="../media/image17.jpeg" Type="http://schemas.openxmlformats.org/officeDocument/2006/relationships/image"/><Relationship Id="rId1" Target="../slideLayouts/slideLayout7.xml" Type="http://schemas.openxmlformats.org/officeDocument/2006/relationships/slideLayout"/></Relationships>
</file>

<file path=ppt/slides/_rels/slide12.xml.rels><?xml version="1.0" encoding="UTF-8" standalone="yes" ?><Relationships xmlns="http://schemas.openxmlformats.org/package/2006/relationships"><Relationship Id="rId2" Target="../media/image18.jpeg" Type="http://schemas.openxmlformats.org/officeDocument/2006/relationships/image"/><Relationship Id="rId1" Target="../slideLayouts/slideLayout7.xml" Type="http://schemas.openxmlformats.org/officeDocument/2006/relationships/slideLayout"/></Relationships>
</file>

<file path=ppt/slides/_rels/slide13.xml.rels><?xml version="1.0" encoding="UTF-8" standalone="yes" ?><Relationships xmlns="http://schemas.openxmlformats.org/package/2006/relationships"><Relationship Id="rId2" Target="../media/image19.jpeg" Type="http://schemas.openxmlformats.org/officeDocument/2006/relationships/image"/><Relationship Id="rId1" Target="../slideLayouts/slideLayout7.xml" Type="http://schemas.openxmlformats.org/officeDocument/2006/relationships/slideLayout"/></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arget="../media/image20.jpeg" Type="http://schemas.openxmlformats.org/officeDocument/2006/relationships/image"/><Relationship Id="rId1" Target="../slideLayouts/slideLayout7.xml" Type="http://schemas.openxmlformats.org/officeDocument/2006/relationships/slideLayout"/></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arget="../media/image2.jpeg" Type="http://schemas.openxmlformats.org/officeDocument/2006/relationships/image"/><Relationship Id="rId2" Target="../notesSlides/notesSlide1.xml" Type="http://schemas.openxmlformats.org/officeDocument/2006/relationships/notesSlide"/><Relationship Id="rId1" Target="../slideLayouts/slideLayout7.xml" Type="http://schemas.openxmlformats.org/officeDocument/2006/relationships/slideLayout"/></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natalia.gomezl@udea.edu.co" TargetMode="External"/><Relationship Id="rId2" Type="http://schemas.openxmlformats.org/officeDocument/2006/relationships/hyperlink" Target="mailto:natigolo@gmail.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upload.wikimedia.org/wikipedia/commons/6/6f/DNA_polymerase.svg" TargetMode="External"/><Relationship Id="rId7" Type="http://schemas.openxmlformats.org/officeDocument/2006/relationships/image" Target="../media/image5.jpeg"/><Relationship Id="rId12"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hyperlink" Target="http://en.wikipedia.org/wiki/File:Thermus_aquaticus.JPG" TargetMode="External"/><Relationship Id="rId5" Type="http://schemas.openxmlformats.org/officeDocument/2006/relationships/hyperlink" Target="http://images.google.com/imgres?imgurl=http://www.bioron.net/uploads/RTEmagicC_Set_of_dNTP_1.JPG.jpg&amp;imgrefurl=http://www.bioron.net/excellent-products-from-bioron/nucleotides.html&amp;usg=__4n4bJFID-ODuT4nqT0w_RYhHb_w=&amp;h=225&amp;w=300&amp;sz=19&amp;hl=en&amp;start=7&amp;um=1&amp;tbnid=1PIdaXHNtcEMlM:&amp;tbnh=87&amp;tbnw=116&amp;prev=/images?q=dntp&amp;um=1&amp;hl=en&amp;rlz=1T4GWYE_enCO282CO282&amp;sa=N" TargetMode="External"/><Relationship Id="rId10" Type="http://schemas.openxmlformats.org/officeDocument/2006/relationships/image" Target="../media/image7.jpeg"/><Relationship Id="rId4" Type="http://schemas.openxmlformats.org/officeDocument/2006/relationships/image" Target="../media/image3.png"/><Relationship Id="rId9" Type="http://schemas.openxmlformats.org/officeDocument/2006/relationships/hyperlink" Target="http://en.wikipedia.org/wiki/File:EscherichiaColi_NIAID.jpg" TargetMode="External"/></Relationships>
</file>

<file path=ppt/slides/_rels/slide4.xml.rels><?xml version="1.0" encoding="UTF-8" standalone="yes" ?><Relationships xmlns="http://schemas.openxmlformats.org/package/2006/relationships"><Relationship Id="rId3" Target="../media/image9.jpeg" Type="http://schemas.openxmlformats.org/officeDocument/2006/relationships/image"/><Relationship Id="rId2" Target="../notesSlides/notesSlide3.xml" Type="http://schemas.openxmlformats.org/officeDocument/2006/relationships/notesSlide"/><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arget="../media/image12.jpeg" Type="http://schemas.openxmlformats.org/officeDocument/2006/relationships/image"/><Relationship Id="rId1" Target="../slideLayouts/slideLayout7.xml" Type="http://schemas.openxmlformats.org/officeDocument/2006/relationships/slideLayout"/></Relationships>
</file>

<file path=ppt/slides/_rels/slide7.xml.rels><?xml version="1.0" encoding="UTF-8" standalone="yes" ?><Relationships xmlns="http://schemas.openxmlformats.org/package/2006/relationships"><Relationship Id="rId3" Target="../media/image13.jpeg" Type="http://schemas.openxmlformats.org/officeDocument/2006/relationships/image"/><Relationship Id="rId2" Target="../notesSlides/notesSlide5.xml" Type="http://schemas.openxmlformats.org/officeDocument/2006/relationships/notesSlide"/><Relationship Id="rId1" Target="../slideLayouts/slideLayout7.xml" Type="http://schemas.openxmlformats.org/officeDocument/2006/relationships/slideLayout"/></Relationships>
</file>

<file path=ppt/slides/_rels/slide8.xml.rels><?xml version="1.0" encoding="UTF-8" standalone="yes" ?><Relationships xmlns="http://schemas.openxmlformats.org/package/2006/relationships"><Relationship Id="rId3" Target="../media/image14.jpeg" Type="http://schemas.openxmlformats.org/officeDocument/2006/relationships/image"/><Relationship Id="rId2" Target="../notesSlides/notesSlide6.xml" Type="http://schemas.openxmlformats.org/officeDocument/2006/relationships/notesSlide"/><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C95F3F-1564-43A7-8059-A0B97B22AD26}"/>
              </a:ext>
            </a:extLst>
          </p:cNvPr>
          <p:cNvSpPr>
            <a:spLocks noGrp="1"/>
          </p:cNvSpPr>
          <p:nvPr>
            <p:ph type="ctrTitle"/>
          </p:nvPr>
        </p:nvSpPr>
        <p:spPr>
          <a:xfrm>
            <a:off x="2081212" y="1218464"/>
            <a:ext cx="8029575" cy="2387600"/>
          </a:xfrm>
        </p:spPr>
        <p:txBody>
          <a:bodyPr>
            <a:noAutofit/>
          </a:bodyPr>
          <a:lstStyle/>
          <a:p>
            <a:pPr>
              <a:lnSpc>
                <a:spcPct val="100000"/>
              </a:lnSpc>
            </a:pPr>
            <a:r>
              <a:rPr lang="es-CO" dirty="0"/>
              <a:t>DIAGNÓSTICO EN ENFERMEDADES GENÉTICAS</a:t>
            </a:r>
          </a:p>
        </p:txBody>
      </p:sp>
    </p:spTree>
    <p:extLst>
      <p:ext uri="{BB962C8B-B14F-4D97-AF65-F5344CB8AC3E}">
        <p14:creationId xmlns:p14="http://schemas.microsoft.com/office/powerpoint/2010/main" val="1150882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A065FA82-96BF-4C0E-92FB-8BDECF38A92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380382" y="3580854"/>
            <a:ext cx="6533322" cy="3099428"/>
          </a:xfrm>
          <a:prstGeom prst="rect">
            <a:avLst/>
          </a:prstGeom>
        </p:spPr>
      </p:pic>
      <p:sp>
        <p:nvSpPr>
          <p:cNvPr id="3" name="Rectángulo 2">
            <a:extLst>
              <a:ext uri="{FF2B5EF4-FFF2-40B4-BE49-F238E27FC236}">
                <a16:creationId xmlns:a16="http://schemas.microsoft.com/office/drawing/2014/main" id="{10DC9870-D24F-4580-83C3-4469303D6CC0}"/>
              </a:ext>
            </a:extLst>
          </p:cNvPr>
          <p:cNvSpPr/>
          <p:nvPr/>
        </p:nvSpPr>
        <p:spPr>
          <a:xfrm>
            <a:off x="807977" y="1187687"/>
            <a:ext cx="5632580" cy="2585323"/>
          </a:xfrm>
          <a:prstGeom prst="rect">
            <a:avLst/>
          </a:prstGeom>
        </p:spPr>
        <p:txBody>
          <a:bodyPr wrap="square">
            <a:spAutoFit/>
          </a:bodyPr>
          <a:lstStyle/>
          <a:p>
            <a:pPr marL="285750" indent="-285750" algn="just">
              <a:buFont typeface="Arial" panose="020B0604020202020204" pitchFamily="34" charset="0"/>
              <a:buChar char="•"/>
            </a:pPr>
            <a:r>
              <a:rPr lang="es-CO" dirty="0">
                <a:solidFill>
                  <a:srgbClr val="0B2F51"/>
                </a:solidFill>
                <a:latin typeface="Montserrat" panose="00000500000000000000" pitchFamily="50" charset="0"/>
              </a:rPr>
              <a:t>El análisis genético indirecto utiliza marcadores genéticos que están ligados (muestran menos del 1% de recombinación) al locus de la enfermedad. </a:t>
            </a:r>
          </a:p>
          <a:p>
            <a:pPr marL="285750" indent="-285750" algn="just">
              <a:buFont typeface="Arial" panose="020B0604020202020204" pitchFamily="34" charset="0"/>
              <a:buChar char="•"/>
            </a:pPr>
            <a:endParaRPr lang="es-CO" dirty="0">
              <a:solidFill>
                <a:srgbClr val="0B2F51"/>
              </a:solidFill>
              <a:latin typeface="Montserrat" panose="00000500000000000000" pitchFamily="50" charset="0"/>
            </a:endParaRPr>
          </a:p>
          <a:p>
            <a:pPr marL="285750" indent="-285750" algn="just">
              <a:buFont typeface="Arial" panose="020B0604020202020204" pitchFamily="34" charset="0"/>
              <a:buChar char="•"/>
            </a:pPr>
            <a:r>
              <a:rPr lang="es-CO" dirty="0">
                <a:solidFill>
                  <a:srgbClr val="0B2F51"/>
                </a:solidFill>
                <a:latin typeface="Montserrat" panose="00000500000000000000" pitchFamily="50" charset="0"/>
              </a:rPr>
              <a:t>Los marcadores son los mismos que se usan en los estudios de mapeo genético: RFLP, polimorfismos de repetición en tándem cortos (</a:t>
            </a:r>
            <a:r>
              <a:rPr lang="es-CO" dirty="0" err="1">
                <a:solidFill>
                  <a:srgbClr val="0B2F51"/>
                </a:solidFill>
                <a:latin typeface="Montserrat" panose="00000500000000000000" pitchFamily="50" charset="0"/>
              </a:rPr>
              <a:t>STRs</a:t>
            </a:r>
            <a:r>
              <a:rPr lang="es-CO" dirty="0">
                <a:solidFill>
                  <a:srgbClr val="0B2F51"/>
                </a:solidFill>
                <a:latin typeface="Montserrat" panose="00000500000000000000" pitchFamily="50" charset="0"/>
              </a:rPr>
              <a:t>) y SNP.</a:t>
            </a:r>
          </a:p>
        </p:txBody>
      </p:sp>
      <p:sp>
        <p:nvSpPr>
          <p:cNvPr id="4" name="CuadroTexto 3">
            <a:extLst>
              <a:ext uri="{FF2B5EF4-FFF2-40B4-BE49-F238E27FC236}">
                <a16:creationId xmlns:a16="http://schemas.microsoft.com/office/drawing/2014/main" id="{9A442BD2-624F-4BD0-BE44-2F793624CFF4}"/>
              </a:ext>
            </a:extLst>
          </p:cNvPr>
          <p:cNvSpPr txBox="1"/>
          <p:nvPr/>
        </p:nvSpPr>
        <p:spPr>
          <a:xfrm>
            <a:off x="595942" y="306635"/>
            <a:ext cx="9502216" cy="769441"/>
          </a:xfrm>
          <a:prstGeom prst="rect">
            <a:avLst/>
          </a:prstGeom>
          <a:noFill/>
        </p:spPr>
        <p:txBody>
          <a:bodyPr wrap="square" rtlCol="0" anchor="t">
            <a:spAutoFit/>
          </a:bodyPr>
          <a:lstStyle/>
          <a:p>
            <a:r>
              <a:rPr lang="es-CO" sz="4400" b="1" dirty="0">
                <a:solidFill>
                  <a:srgbClr val="3CB0B0"/>
                </a:solidFill>
                <a:latin typeface="Montserrat" panose="00000500000000000000" pitchFamily="50" charset="0"/>
              </a:rPr>
              <a:t>Diagnóstico genético indirecto</a:t>
            </a:r>
          </a:p>
        </p:txBody>
      </p:sp>
    </p:spTree>
    <p:extLst>
      <p:ext uri="{BB962C8B-B14F-4D97-AF65-F5344CB8AC3E}">
        <p14:creationId xmlns:p14="http://schemas.microsoft.com/office/powerpoint/2010/main" val="191868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 descr="Imagen que contiene captura de pantalla&#10;&#10;Descripción generada con confianza muy alta">
            <a:extLst>
              <a:ext uri="{FF2B5EF4-FFF2-40B4-BE49-F238E27FC236}">
                <a16:creationId xmlns:a16="http://schemas.microsoft.com/office/drawing/2014/main" id="{F27D736E-8776-430B-BCF6-31848518DFFC}"/>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685602" y="1967465"/>
            <a:ext cx="6506397" cy="4162141"/>
          </a:xfrm>
          <a:prstGeom prst="rect">
            <a:avLst/>
          </a:prstGeom>
        </p:spPr>
      </p:pic>
      <p:sp>
        <p:nvSpPr>
          <p:cNvPr id="5" name="CuadroTexto 4">
            <a:extLst>
              <a:ext uri="{FF2B5EF4-FFF2-40B4-BE49-F238E27FC236}">
                <a16:creationId xmlns:a16="http://schemas.microsoft.com/office/drawing/2014/main" id="{1979BAC5-F139-46E7-B58F-A100F66F3E7E}"/>
              </a:ext>
            </a:extLst>
          </p:cNvPr>
          <p:cNvSpPr txBox="1"/>
          <p:nvPr/>
        </p:nvSpPr>
        <p:spPr>
          <a:xfrm>
            <a:off x="591471" y="294718"/>
            <a:ext cx="9833520" cy="707886"/>
          </a:xfrm>
          <a:prstGeom prst="rect">
            <a:avLst/>
          </a:prstGeom>
          <a:noFill/>
        </p:spPr>
        <p:txBody>
          <a:bodyPr wrap="square" rtlCol="0" anchor="t">
            <a:spAutoFit/>
          </a:bodyPr>
          <a:lstStyle/>
          <a:p>
            <a:r>
              <a:rPr lang="es-CO" sz="4000" b="1" dirty="0">
                <a:solidFill>
                  <a:srgbClr val="3CB0B0"/>
                </a:solidFill>
                <a:latin typeface="Montserrat" panose="00000500000000000000" pitchFamily="50" charset="0"/>
              </a:rPr>
              <a:t>Diagnóstico genético indirecto</a:t>
            </a:r>
          </a:p>
        </p:txBody>
      </p:sp>
      <p:sp>
        <p:nvSpPr>
          <p:cNvPr id="8" name="CuadroTexto 7">
            <a:extLst>
              <a:ext uri="{FF2B5EF4-FFF2-40B4-BE49-F238E27FC236}">
                <a16:creationId xmlns:a16="http://schemas.microsoft.com/office/drawing/2014/main" id="{EFBA666A-18F6-4B2F-A417-9C7ECEBB88A3}"/>
              </a:ext>
            </a:extLst>
          </p:cNvPr>
          <p:cNvSpPr txBox="1"/>
          <p:nvPr/>
        </p:nvSpPr>
        <p:spPr>
          <a:xfrm>
            <a:off x="797301" y="1577259"/>
            <a:ext cx="4888302" cy="178510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err="1">
                <a:solidFill>
                  <a:srgbClr val="0B2F51"/>
                </a:solidFill>
                <a:latin typeface="Montserrat" panose="00000500000000000000" pitchFamily="50" charset="0"/>
              </a:rPr>
              <a:t>Análisis</a:t>
            </a:r>
            <a:r>
              <a:rPr lang="en-US" sz="2000" b="1" dirty="0">
                <a:solidFill>
                  <a:srgbClr val="0B2F51"/>
                </a:solidFill>
                <a:latin typeface="Montserrat" panose="00000500000000000000" pitchFamily="50" charset="0"/>
              </a:rPr>
              <a:t> de </a:t>
            </a:r>
            <a:r>
              <a:rPr lang="en-US" sz="2000" b="1" dirty="0" err="1">
                <a:solidFill>
                  <a:srgbClr val="0B2F51"/>
                </a:solidFill>
                <a:latin typeface="Montserrat" panose="00000500000000000000" pitchFamily="50" charset="0"/>
              </a:rPr>
              <a:t>ligamiento</a:t>
            </a:r>
            <a:r>
              <a:rPr lang="en-US" sz="2000" b="1" dirty="0">
                <a:solidFill>
                  <a:srgbClr val="0B2F51"/>
                </a:solidFill>
                <a:latin typeface="Montserrat" panose="00000500000000000000" pitchFamily="50" charset="0"/>
              </a:rPr>
              <a:t> con STRs:</a:t>
            </a:r>
          </a:p>
          <a:p>
            <a:r>
              <a:rPr lang="en-US" dirty="0">
                <a:solidFill>
                  <a:srgbClr val="0B2F51"/>
                </a:solidFill>
                <a:latin typeface="Montserrat" panose="00000500000000000000" pitchFamily="50" charset="0"/>
              </a:rPr>
              <a:t>El </a:t>
            </a:r>
            <a:r>
              <a:rPr lang="en-US" dirty="0" err="1">
                <a:solidFill>
                  <a:srgbClr val="0B2F51"/>
                </a:solidFill>
                <a:latin typeface="Montserrat" panose="00000500000000000000" pitchFamily="50" charset="0"/>
              </a:rPr>
              <a:t>riesgo</a:t>
            </a:r>
            <a:r>
              <a:rPr lang="en-US" dirty="0">
                <a:solidFill>
                  <a:srgbClr val="0B2F51"/>
                </a:solidFill>
                <a:latin typeface="Montserrat" panose="00000500000000000000" pitchFamily="50" charset="0"/>
              </a:rPr>
              <a:t> para </a:t>
            </a:r>
            <a:r>
              <a:rPr lang="en-US" dirty="0" err="1">
                <a:solidFill>
                  <a:srgbClr val="0B2F51"/>
                </a:solidFill>
                <a:latin typeface="Montserrat" panose="00000500000000000000" pitchFamily="50" charset="0"/>
              </a:rPr>
              <a:t>cada</a:t>
            </a:r>
            <a:r>
              <a:rPr lang="en-US" dirty="0">
                <a:solidFill>
                  <a:srgbClr val="0B2F51"/>
                </a:solidFill>
                <a:latin typeface="Montserrat" panose="00000500000000000000" pitchFamily="50" charset="0"/>
              </a:rPr>
              <a:t> </a:t>
            </a:r>
            <a:r>
              <a:rPr lang="en-US" dirty="0" err="1">
                <a:solidFill>
                  <a:srgbClr val="0B2F51"/>
                </a:solidFill>
                <a:latin typeface="Montserrat" panose="00000500000000000000" pitchFamily="50" charset="0"/>
              </a:rPr>
              <a:t>niño</a:t>
            </a:r>
            <a:r>
              <a:rPr lang="en-US" dirty="0">
                <a:solidFill>
                  <a:srgbClr val="0B2F51"/>
                </a:solidFill>
                <a:latin typeface="Montserrat" panose="00000500000000000000" pitchFamily="50" charset="0"/>
              </a:rPr>
              <a:t>, en </a:t>
            </a:r>
            <a:r>
              <a:rPr lang="en-US" dirty="0" err="1">
                <a:solidFill>
                  <a:srgbClr val="0B2F51"/>
                </a:solidFill>
                <a:latin typeface="Montserrat" panose="00000500000000000000" pitchFamily="50" charset="0"/>
              </a:rPr>
              <a:t>lugar</a:t>
            </a:r>
            <a:r>
              <a:rPr lang="en-US" dirty="0">
                <a:solidFill>
                  <a:srgbClr val="0B2F51"/>
                </a:solidFill>
                <a:latin typeface="Montserrat" panose="00000500000000000000" pitchFamily="50" charset="0"/>
              </a:rPr>
              <a:t> de ser el </a:t>
            </a:r>
            <a:r>
              <a:rPr lang="en-US" dirty="0" err="1">
                <a:solidFill>
                  <a:srgbClr val="0B2F51"/>
                </a:solidFill>
                <a:latin typeface="Montserrat" panose="00000500000000000000" pitchFamily="50" charset="0"/>
              </a:rPr>
              <a:t>riesgo</a:t>
            </a:r>
            <a:r>
              <a:rPr lang="en-US" dirty="0">
                <a:solidFill>
                  <a:srgbClr val="0B2F51"/>
                </a:solidFill>
                <a:latin typeface="Montserrat" panose="00000500000000000000" pitchFamily="50" charset="0"/>
              </a:rPr>
              <a:t> </a:t>
            </a:r>
            <a:r>
              <a:rPr lang="en-US" dirty="0" err="1">
                <a:solidFill>
                  <a:srgbClr val="0B2F51"/>
                </a:solidFill>
                <a:latin typeface="Montserrat" panose="00000500000000000000" pitchFamily="50" charset="0"/>
              </a:rPr>
              <a:t>estándar</a:t>
            </a:r>
            <a:r>
              <a:rPr lang="en-US" dirty="0">
                <a:solidFill>
                  <a:srgbClr val="0B2F51"/>
                </a:solidFill>
                <a:latin typeface="Montserrat" panose="00000500000000000000" pitchFamily="50" charset="0"/>
              </a:rPr>
              <a:t> de </a:t>
            </a:r>
            <a:r>
              <a:rPr lang="en-US" dirty="0" err="1">
                <a:solidFill>
                  <a:srgbClr val="0B2F51"/>
                </a:solidFill>
                <a:latin typeface="Montserrat" panose="00000500000000000000" pitchFamily="50" charset="0"/>
              </a:rPr>
              <a:t>recurrencia</a:t>
            </a:r>
            <a:r>
              <a:rPr lang="en-US" dirty="0">
                <a:solidFill>
                  <a:srgbClr val="0B2F51"/>
                </a:solidFill>
                <a:latin typeface="Montserrat" panose="00000500000000000000" pitchFamily="50" charset="0"/>
              </a:rPr>
              <a:t> del 50% para una </a:t>
            </a:r>
            <a:r>
              <a:rPr lang="en-US" dirty="0" err="1">
                <a:solidFill>
                  <a:srgbClr val="0B2F51"/>
                </a:solidFill>
                <a:latin typeface="Montserrat" panose="00000500000000000000" pitchFamily="50" charset="0"/>
              </a:rPr>
              <a:t>enfermedad</a:t>
            </a:r>
            <a:r>
              <a:rPr lang="en-US" dirty="0">
                <a:solidFill>
                  <a:srgbClr val="0B2F51"/>
                </a:solidFill>
                <a:latin typeface="Montserrat" panose="00000500000000000000" pitchFamily="50" charset="0"/>
              </a:rPr>
              <a:t> </a:t>
            </a:r>
            <a:r>
              <a:rPr lang="en-US" dirty="0" err="1">
                <a:solidFill>
                  <a:srgbClr val="0B2F51"/>
                </a:solidFill>
                <a:latin typeface="Montserrat" panose="00000500000000000000" pitchFamily="50" charset="0"/>
              </a:rPr>
              <a:t>autosómica</a:t>
            </a:r>
            <a:r>
              <a:rPr lang="en-US" dirty="0">
                <a:solidFill>
                  <a:srgbClr val="0B2F51"/>
                </a:solidFill>
                <a:latin typeface="Montserrat" panose="00000500000000000000" pitchFamily="50" charset="0"/>
              </a:rPr>
              <a:t> </a:t>
            </a:r>
            <a:r>
              <a:rPr lang="en-US" dirty="0" err="1">
                <a:solidFill>
                  <a:srgbClr val="0B2F51"/>
                </a:solidFill>
                <a:latin typeface="Montserrat" panose="00000500000000000000" pitchFamily="50" charset="0"/>
              </a:rPr>
              <a:t>dominante</a:t>
            </a:r>
            <a:r>
              <a:rPr lang="en-US" dirty="0">
                <a:solidFill>
                  <a:srgbClr val="0B2F51"/>
                </a:solidFill>
                <a:latin typeface="Montserrat" panose="00000500000000000000" pitchFamily="50" charset="0"/>
              </a:rPr>
              <a:t>, es mucho </a:t>
            </a:r>
            <a:r>
              <a:rPr lang="en-US" dirty="0" err="1">
                <a:solidFill>
                  <a:srgbClr val="0B2F51"/>
                </a:solidFill>
                <a:latin typeface="Montserrat" panose="00000500000000000000" pitchFamily="50" charset="0"/>
              </a:rPr>
              <a:t>más</a:t>
            </a:r>
            <a:r>
              <a:rPr lang="en-US" dirty="0">
                <a:solidFill>
                  <a:srgbClr val="0B2F51"/>
                </a:solidFill>
                <a:latin typeface="Montserrat" panose="00000500000000000000" pitchFamily="50" charset="0"/>
              </a:rPr>
              <a:t> </a:t>
            </a:r>
            <a:r>
              <a:rPr lang="en-US" dirty="0" err="1">
                <a:solidFill>
                  <a:srgbClr val="0B2F51"/>
                </a:solidFill>
                <a:latin typeface="Montserrat" panose="00000500000000000000" pitchFamily="50" charset="0"/>
              </a:rPr>
              <a:t>definitivo</a:t>
            </a:r>
            <a:r>
              <a:rPr lang="en-US" dirty="0">
                <a:solidFill>
                  <a:srgbClr val="0B2F51"/>
                </a:solidFill>
                <a:latin typeface="Montserrat" panose="00000500000000000000" pitchFamily="50" charset="0"/>
              </a:rPr>
              <a:t>: </a:t>
            </a:r>
            <a:r>
              <a:rPr lang="en-US" dirty="0" err="1">
                <a:solidFill>
                  <a:srgbClr val="0B2F51"/>
                </a:solidFill>
                <a:latin typeface="Montserrat" panose="00000500000000000000" pitchFamily="50" charset="0"/>
              </a:rPr>
              <a:t>casi</a:t>
            </a:r>
            <a:r>
              <a:rPr lang="en-US" dirty="0">
                <a:solidFill>
                  <a:srgbClr val="0B2F51"/>
                </a:solidFill>
                <a:latin typeface="Montserrat" panose="00000500000000000000" pitchFamily="50" charset="0"/>
              </a:rPr>
              <a:t> 100% o </a:t>
            </a:r>
            <a:r>
              <a:rPr lang="en-US" dirty="0" err="1">
                <a:solidFill>
                  <a:srgbClr val="0B2F51"/>
                </a:solidFill>
                <a:latin typeface="Montserrat" panose="00000500000000000000" pitchFamily="50" charset="0"/>
              </a:rPr>
              <a:t>casi</a:t>
            </a:r>
            <a:r>
              <a:rPr lang="en-US" dirty="0">
                <a:solidFill>
                  <a:srgbClr val="0B2F51"/>
                </a:solidFill>
                <a:latin typeface="Montserrat" panose="00000500000000000000" pitchFamily="50" charset="0"/>
              </a:rPr>
              <a:t> 0%.</a:t>
            </a:r>
          </a:p>
        </p:txBody>
      </p:sp>
    </p:spTree>
    <p:extLst>
      <p:ext uri="{BB962C8B-B14F-4D97-AF65-F5344CB8AC3E}">
        <p14:creationId xmlns:p14="http://schemas.microsoft.com/office/powerpoint/2010/main" val="1593055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10DC9870-D24F-4580-83C3-4469303D6CC0}"/>
              </a:ext>
            </a:extLst>
          </p:cNvPr>
          <p:cNvSpPr/>
          <p:nvPr/>
        </p:nvSpPr>
        <p:spPr>
          <a:xfrm>
            <a:off x="6347792" y="1292817"/>
            <a:ext cx="5515763" cy="5355312"/>
          </a:xfrm>
          <a:prstGeom prst="rect">
            <a:avLst/>
          </a:prstGeom>
        </p:spPr>
        <p:txBody>
          <a:bodyPr wrap="square">
            <a:spAutoFit/>
          </a:bodyPr>
          <a:lstStyle/>
          <a:p>
            <a:pPr algn="just"/>
            <a:r>
              <a:rPr lang="es-ES" dirty="0">
                <a:solidFill>
                  <a:srgbClr val="0B2F51"/>
                </a:solidFill>
                <a:latin typeface="Montserrat" panose="00000500000000000000" pitchFamily="50" charset="0"/>
              </a:rPr>
              <a:t>Una mujer tiene 8 semanas de embarazo y antes tuvo un hijo que murió en el período perinatal. Se realizó un diagnóstico retrospectivo de la deficiencia de </a:t>
            </a:r>
            <a:r>
              <a:rPr lang="es-ES" dirty="0" err="1">
                <a:solidFill>
                  <a:srgbClr val="0B2F51"/>
                </a:solidFill>
                <a:latin typeface="Montserrat" panose="00000500000000000000" pitchFamily="50" charset="0"/>
              </a:rPr>
              <a:t>acil-CoA</a:t>
            </a:r>
            <a:r>
              <a:rPr lang="es-ES" dirty="0">
                <a:solidFill>
                  <a:srgbClr val="0B2F51"/>
                </a:solidFill>
                <a:latin typeface="Montserrat" panose="00000500000000000000" pitchFamily="50" charset="0"/>
              </a:rPr>
              <a:t> deshidrogenasa de cadena larga (LCAD) con base en los resultados de la espectrometría de masas realizada en una muestra de sangre. La pareja también tiene una hija de 4 años no afectada con un nivel normal de actividad LCAD. Los padres desean saber si el embarazo actual dará como resultado un niño con la misma condición rara que el niño anterior que murió. Las muestras de ADN de ambos padres y su hija de 4 años no afectada se analizan para detectar mutaciones en el gen LCAD. Luego se analiza la familia para ver si hay polimorfismo en un sitio </a:t>
            </a:r>
            <a:r>
              <a:rPr lang="es-ES" dirty="0" err="1">
                <a:solidFill>
                  <a:srgbClr val="0B2F51"/>
                </a:solidFill>
                <a:latin typeface="Montserrat" panose="00000500000000000000" pitchFamily="50" charset="0"/>
              </a:rPr>
              <a:t>Bamll</a:t>
            </a:r>
            <a:r>
              <a:rPr lang="es-ES" dirty="0">
                <a:solidFill>
                  <a:srgbClr val="0B2F51"/>
                </a:solidFill>
                <a:latin typeface="Montserrat" panose="00000500000000000000" pitchFamily="50" charset="0"/>
              </a:rPr>
              <a:t> dentro del exón 3 del gen LCAD ¿Cuál es la mejor conclusión sobre el feto?</a:t>
            </a:r>
            <a:endParaRPr lang="es-CO" dirty="0">
              <a:solidFill>
                <a:srgbClr val="0B2F51"/>
              </a:solidFill>
              <a:latin typeface="Montserrat" panose="00000500000000000000" pitchFamily="50" charset="0"/>
            </a:endParaRPr>
          </a:p>
        </p:txBody>
      </p:sp>
      <p:sp>
        <p:nvSpPr>
          <p:cNvPr id="4" name="CuadroTexto 3">
            <a:extLst>
              <a:ext uri="{FF2B5EF4-FFF2-40B4-BE49-F238E27FC236}">
                <a16:creationId xmlns:a16="http://schemas.microsoft.com/office/drawing/2014/main" id="{9A442BD2-624F-4BD0-BE44-2F793624CFF4}"/>
              </a:ext>
            </a:extLst>
          </p:cNvPr>
          <p:cNvSpPr txBox="1"/>
          <p:nvPr/>
        </p:nvSpPr>
        <p:spPr>
          <a:xfrm>
            <a:off x="646030" y="370406"/>
            <a:ext cx="8101834" cy="769441"/>
          </a:xfrm>
          <a:prstGeom prst="rect">
            <a:avLst/>
          </a:prstGeom>
          <a:noFill/>
        </p:spPr>
        <p:txBody>
          <a:bodyPr wrap="square" rtlCol="0">
            <a:spAutoFit/>
          </a:bodyPr>
          <a:lstStyle/>
          <a:p>
            <a:r>
              <a:rPr lang="es-CO" sz="4400" b="1" dirty="0">
                <a:solidFill>
                  <a:srgbClr val="3CB0B0"/>
                </a:solidFill>
                <a:latin typeface="Montserrat" panose="00000500000000000000" pitchFamily="50" charset="0"/>
              </a:rPr>
              <a:t>Análisis genético indirecto</a:t>
            </a:r>
          </a:p>
        </p:txBody>
      </p:sp>
      <p:pic>
        <p:nvPicPr>
          <p:cNvPr id="5" name="Imagen 4">
            <a:extLst>
              <a:ext uri="{FF2B5EF4-FFF2-40B4-BE49-F238E27FC236}">
                <a16:creationId xmlns:a16="http://schemas.microsoft.com/office/drawing/2014/main" id="{6EF4BC07-28FE-4E41-A6BF-A7E4599FFD6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74220" y="1131295"/>
            <a:ext cx="5515763" cy="1898719"/>
          </a:xfrm>
          <a:prstGeom prst="rect">
            <a:avLst/>
          </a:prstGeom>
        </p:spPr>
      </p:pic>
      <p:sp>
        <p:nvSpPr>
          <p:cNvPr id="6" name="CuadroTexto 5">
            <a:extLst>
              <a:ext uri="{FF2B5EF4-FFF2-40B4-BE49-F238E27FC236}">
                <a16:creationId xmlns:a16="http://schemas.microsoft.com/office/drawing/2014/main" id="{191E69C5-3B65-49BA-AEE9-2649E6E4D6A5}"/>
              </a:ext>
            </a:extLst>
          </p:cNvPr>
          <p:cNvSpPr txBox="1"/>
          <p:nvPr/>
        </p:nvSpPr>
        <p:spPr>
          <a:xfrm>
            <a:off x="1198839" y="3084990"/>
            <a:ext cx="3498108" cy="369332"/>
          </a:xfrm>
          <a:prstGeom prst="rect">
            <a:avLst/>
          </a:prstGeom>
          <a:noFill/>
        </p:spPr>
        <p:txBody>
          <a:bodyPr wrap="square" rtlCol="0">
            <a:spAutoFit/>
          </a:bodyPr>
          <a:lstStyle/>
          <a:p>
            <a:pPr algn="ctr"/>
            <a:r>
              <a:rPr lang="es-CO" b="1" dirty="0">
                <a:solidFill>
                  <a:srgbClr val="0B2F51"/>
                </a:solidFill>
                <a:latin typeface="Montserrat" panose="00000500000000000000" pitchFamily="50" charset="0"/>
              </a:rPr>
              <a:t>Feto será afectado.</a:t>
            </a:r>
          </a:p>
        </p:txBody>
      </p:sp>
    </p:spTree>
    <p:extLst>
      <p:ext uri="{BB962C8B-B14F-4D97-AF65-F5344CB8AC3E}">
        <p14:creationId xmlns:p14="http://schemas.microsoft.com/office/powerpoint/2010/main" val="402335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2FB64D3-9332-4881-9226-47A5A14AE241}"/>
              </a:ext>
            </a:extLst>
          </p:cNvPr>
          <p:cNvSpPr/>
          <p:nvPr/>
        </p:nvSpPr>
        <p:spPr>
          <a:xfrm>
            <a:off x="825304" y="956080"/>
            <a:ext cx="6913966" cy="2862322"/>
          </a:xfrm>
          <a:prstGeom prst="rect">
            <a:avLst/>
          </a:prstGeom>
        </p:spPr>
        <p:txBody>
          <a:bodyPr wrap="square">
            <a:spAutoFit/>
          </a:bodyPr>
          <a:lstStyle/>
          <a:p>
            <a:pPr algn="just"/>
            <a:r>
              <a:rPr lang="es-CO" dirty="0">
                <a:solidFill>
                  <a:srgbClr val="0B2F51"/>
                </a:solidFill>
                <a:latin typeface="Montserrat" panose="00000500000000000000" pitchFamily="50" charset="0"/>
              </a:rPr>
              <a:t>Un niño de 14 años tiene distrofia muscular Becker (DMO), una enfermedad recesiva ligada al cromosoma X. Un tío materno también se ve afectado. Sus hermanas, de 20 y 18 años, desean saber su estado genético con respecto a la DMO. Ni el niño ni su tío afectado tienen ninguna de las mutaciones conocidas en el gen de la distrofina asociada con la DMO. Se analiza la familia para un polimorfismo del sitio de restricción HindU que se mapea al extremo 5’ del intrón 12 del gen de la distrofina. ¿Cuál es el estado más probable del individuo III-2?</a:t>
            </a:r>
          </a:p>
        </p:txBody>
      </p:sp>
      <p:pic>
        <p:nvPicPr>
          <p:cNvPr id="3" name="Imagen 2">
            <a:extLst>
              <a:ext uri="{FF2B5EF4-FFF2-40B4-BE49-F238E27FC236}">
                <a16:creationId xmlns:a16="http://schemas.microsoft.com/office/drawing/2014/main" id="{9B4D183E-C5F0-46B1-8C3D-08E38DCE0AF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739270" y="2757006"/>
            <a:ext cx="4346918" cy="2785403"/>
          </a:xfrm>
          <a:prstGeom prst="rect">
            <a:avLst/>
          </a:prstGeom>
        </p:spPr>
      </p:pic>
      <p:sp>
        <p:nvSpPr>
          <p:cNvPr id="4" name="CuadroTexto 3">
            <a:extLst>
              <a:ext uri="{FF2B5EF4-FFF2-40B4-BE49-F238E27FC236}">
                <a16:creationId xmlns:a16="http://schemas.microsoft.com/office/drawing/2014/main" id="{00360A71-423C-4925-946B-C384F3D50D11}"/>
              </a:ext>
            </a:extLst>
          </p:cNvPr>
          <p:cNvSpPr txBox="1"/>
          <p:nvPr/>
        </p:nvSpPr>
        <p:spPr>
          <a:xfrm>
            <a:off x="7380849" y="5934670"/>
            <a:ext cx="4192173" cy="923330"/>
          </a:xfrm>
          <a:prstGeom prst="rect">
            <a:avLst/>
          </a:prstGeom>
          <a:noFill/>
        </p:spPr>
        <p:txBody>
          <a:bodyPr wrap="square" rtlCol="0">
            <a:spAutoFit/>
          </a:bodyPr>
          <a:lstStyle/>
          <a:p>
            <a:pPr algn="ctr"/>
            <a:r>
              <a:rPr lang="es-CO" b="1" dirty="0">
                <a:solidFill>
                  <a:srgbClr val="0B2F51"/>
                </a:solidFill>
                <a:latin typeface="Montserrat" panose="00000500000000000000" pitchFamily="50" charset="0"/>
              </a:rPr>
              <a:t>Ella es homocigota para el alelo normal.</a:t>
            </a:r>
          </a:p>
          <a:p>
            <a:pPr algn="ctr"/>
            <a:endParaRPr lang="es-CO" b="1" dirty="0">
              <a:solidFill>
                <a:srgbClr val="0B2F51"/>
              </a:solidFill>
              <a:latin typeface="Montserrat" panose="00000500000000000000" pitchFamily="50" charset="0"/>
            </a:endParaRPr>
          </a:p>
        </p:txBody>
      </p:sp>
      <p:sp>
        <p:nvSpPr>
          <p:cNvPr id="5" name="CuadroTexto 4">
            <a:extLst>
              <a:ext uri="{FF2B5EF4-FFF2-40B4-BE49-F238E27FC236}">
                <a16:creationId xmlns:a16="http://schemas.microsoft.com/office/drawing/2014/main" id="{EF77AF52-A033-4E75-90D6-979A46B7320A}"/>
              </a:ext>
            </a:extLst>
          </p:cNvPr>
          <p:cNvSpPr txBox="1"/>
          <p:nvPr/>
        </p:nvSpPr>
        <p:spPr>
          <a:xfrm>
            <a:off x="680410" y="186639"/>
            <a:ext cx="3122971" cy="769441"/>
          </a:xfrm>
          <a:prstGeom prst="rect">
            <a:avLst/>
          </a:prstGeom>
          <a:noFill/>
        </p:spPr>
        <p:txBody>
          <a:bodyPr wrap="none" rtlCol="0">
            <a:spAutoFit/>
          </a:bodyPr>
          <a:lstStyle/>
          <a:p>
            <a:r>
              <a:rPr lang="es-CO" sz="4400" b="1" dirty="0">
                <a:solidFill>
                  <a:srgbClr val="3CB0B0"/>
                </a:solidFill>
                <a:latin typeface="Montserrat" panose="00000500000000000000" pitchFamily="50" charset="0"/>
              </a:rPr>
              <a:t>Pregunta </a:t>
            </a:r>
          </a:p>
        </p:txBody>
      </p:sp>
    </p:spTree>
    <p:extLst>
      <p:ext uri="{BB962C8B-B14F-4D97-AF65-F5344CB8AC3E}">
        <p14:creationId xmlns:p14="http://schemas.microsoft.com/office/powerpoint/2010/main" val="379088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14668" y="480251"/>
            <a:ext cx="10058400" cy="708025"/>
          </a:xfrm>
        </p:spPr>
        <p:txBody>
          <a:bodyPr>
            <a:noAutofit/>
          </a:bodyPr>
          <a:lstStyle/>
          <a:p>
            <a:r>
              <a:rPr lang="es-CO" dirty="0">
                <a:solidFill>
                  <a:srgbClr val="3CB0B0"/>
                </a:solidFill>
                <a:latin typeface="Montserrat" panose="00000500000000000000" pitchFamily="50" charset="0"/>
              </a:rPr>
              <a:t>NGS: secuenciación de última generación </a:t>
            </a:r>
          </a:p>
        </p:txBody>
      </p:sp>
      <p:graphicFrame>
        <p:nvGraphicFramePr>
          <p:cNvPr id="4" name="3 Diagrama"/>
          <p:cNvGraphicFramePr/>
          <p:nvPr>
            <p:extLst>
              <p:ext uri="{D42A27DB-BD31-4B8C-83A1-F6EECF244321}">
                <p14:modId xmlns:p14="http://schemas.microsoft.com/office/powerpoint/2010/main" val="3177609332"/>
              </p:ext>
            </p:extLst>
          </p:nvPr>
        </p:nvGraphicFramePr>
        <p:xfrm>
          <a:off x="5045761" y="1259384"/>
          <a:ext cx="6912768" cy="382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CuadroTexto"/>
          <p:cNvSpPr txBox="1"/>
          <p:nvPr/>
        </p:nvSpPr>
        <p:spPr>
          <a:xfrm>
            <a:off x="6633231" y="5468487"/>
            <a:ext cx="3737828" cy="1061829"/>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2100" dirty="0">
                <a:solidFill>
                  <a:srgbClr val="0B2F51"/>
                </a:solidFill>
                <a:latin typeface="Montserrat" panose="00000500000000000000" pitchFamily="50" charset="0"/>
              </a:rPr>
              <a:t>Enorme cantidad de datos: desafíos para el análisis y la interpretación. </a:t>
            </a:r>
          </a:p>
        </p:txBody>
      </p:sp>
      <p:sp>
        <p:nvSpPr>
          <p:cNvPr id="6" name="5 CuadroTexto"/>
          <p:cNvSpPr txBox="1"/>
          <p:nvPr/>
        </p:nvSpPr>
        <p:spPr>
          <a:xfrm>
            <a:off x="1314012" y="1741685"/>
            <a:ext cx="3355642" cy="2031325"/>
          </a:xfrm>
          <a:prstGeom prst="rect">
            <a:avLst/>
          </a:prstGeom>
          <a:ln>
            <a:solidFill>
              <a:srgbClr val="00AAA7"/>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s-CO" b="1" dirty="0">
                <a:solidFill>
                  <a:srgbClr val="0B2F51"/>
                </a:solidFill>
                <a:latin typeface="Montserrat" panose="00000500000000000000" pitchFamily="50" charset="0"/>
              </a:rPr>
              <a:t>Aplicaciones: </a:t>
            </a:r>
          </a:p>
          <a:p>
            <a:pPr marL="285750" indent="-285750">
              <a:buFont typeface="Arial" panose="020B0604020202020204" pitchFamily="34" charset="0"/>
              <a:buChar char="•"/>
            </a:pPr>
            <a:r>
              <a:rPr lang="es-CO" dirty="0">
                <a:solidFill>
                  <a:srgbClr val="0B2F51"/>
                </a:solidFill>
                <a:latin typeface="Montserrat" panose="00000500000000000000" pitchFamily="50" charset="0"/>
              </a:rPr>
              <a:t>Paneles específicos de enfermedades.</a:t>
            </a:r>
          </a:p>
          <a:p>
            <a:pPr marL="285750" indent="-285750">
              <a:buFont typeface="Arial" panose="020B0604020202020204" pitchFamily="34" charset="0"/>
              <a:buChar char="•"/>
            </a:pPr>
            <a:r>
              <a:rPr lang="es-CO" dirty="0">
                <a:solidFill>
                  <a:srgbClr val="0B2F51"/>
                </a:solidFill>
                <a:latin typeface="Montserrat" panose="00000500000000000000" pitchFamily="50" charset="0"/>
              </a:rPr>
              <a:t>Exoma.</a:t>
            </a:r>
          </a:p>
          <a:p>
            <a:pPr marL="285750" indent="-285750">
              <a:buFont typeface="Arial" panose="020B0604020202020204" pitchFamily="34" charset="0"/>
              <a:buChar char="•"/>
            </a:pPr>
            <a:r>
              <a:rPr lang="es-CO" dirty="0">
                <a:solidFill>
                  <a:srgbClr val="0B2F51"/>
                </a:solidFill>
                <a:latin typeface="Montserrat" panose="00000500000000000000" pitchFamily="50" charset="0"/>
              </a:rPr>
              <a:t>Genoma completo.</a:t>
            </a:r>
          </a:p>
          <a:p>
            <a:pPr marL="285750" indent="-285750">
              <a:buFont typeface="Arial" panose="020B0604020202020204" pitchFamily="34" charset="0"/>
              <a:buChar char="•"/>
            </a:pPr>
            <a:r>
              <a:rPr lang="es-CO" dirty="0">
                <a:solidFill>
                  <a:srgbClr val="0B2F51"/>
                </a:solidFill>
                <a:latin typeface="Montserrat" panose="00000500000000000000" pitchFamily="50" charset="0"/>
              </a:rPr>
              <a:t>Epigenética.</a:t>
            </a:r>
          </a:p>
          <a:p>
            <a:pPr marL="285750" indent="-285750">
              <a:buFont typeface="Arial" panose="020B0604020202020204" pitchFamily="34" charset="0"/>
              <a:buChar char="•"/>
            </a:pPr>
            <a:r>
              <a:rPr lang="es-CO" dirty="0">
                <a:solidFill>
                  <a:srgbClr val="0B2F51"/>
                </a:solidFill>
                <a:latin typeface="Montserrat" panose="00000500000000000000" pitchFamily="50" charset="0"/>
              </a:rPr>
              <a:t>Microbioma.</a:t>
            </a:r>
          </a:p>
        </p:txBody>
      </p:sp>
    </p:spTree>
    <p:extLst>
      <p:ext uri="{BB962C8B-B14F-4D97-AF65-F5344CB8AC3E}">
        <p14:creationId xmlns:p14="http://schemas.microsoft.com/office/powerpoint/2010/main" val="1104436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90832" y="1492187"/>
            <a:ext cx="9810336" cy="830997"/>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CO" sz="2400" dirty="0">
                <a:solidFill>
                  <a:srgbClr val="0B2F51"/>
                </a:solidFill>
                <a:latin typeface="Montserrat" panose="00000500000000000000" pitchFamily="50" charset="0"/>
              </a:rPr>
              <a:t>Los recientes avances en las técnicas de secuenciación están cambiando la investigación en genética humana.</a:t>
            </a:r>
          </a:p>
        </p:txBody>
      </p:sp>
      <p:sp>
        <p:nvSpPr>
          <p:cNvPr id="3" name="CuadroTexto 2">
            <a:extLst>
              <a:ext uri="{FF2B5EF4-FFF2-40B4-BE49-F238E27FC236}">
                <a16:creationId xmlns:a16="http://schemas.microsoft.com/office/drawing/2014/main" id="{5A16E8DD-2FD8-4AEE-9869-DF51AA49A075}"/>
              </a:ext>
            </a:extLst>
          </p:cNvPr>
          <p:cNvSpPr txBox="1"/>
          <p:nvPr/>
        </p:nvSpPr>
        <p:spPr>
          <a:xfrm>
            <a:off x="857663" y="384710"/>
            <a:ext cx="2743200" cy="70788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4000" b="1" dirty="0">
                <a:solidFill>
                  <a:srgbClr val="3CB0B0"/>
                </a:solidFill>
                <a:latin typeface="Montserrat" panose="00000500000000000000" pitchFamily="50" charset="0"/>
              </a:rPr>
              <a:t>NGS</a:t>
            </a:r>
          </a:p>
        </p:txBody>
      </p:sp>
      <p:pic>
        <p:nvPicPr>
          <p:cNvPr id="6" name="Imagen 5">
            <a:extLst>
              <a:ext uri="{FF2B5EF4-FFF2-40B4-BE49-F238E27FC236}">
                <a16:creationId xmlns:a16="http://schemas.microsoft.com/office/drawing/2014/main" id="{0C4DDBD2-976B-44C1-9AD9-CA42B21294D1}"/>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669654" y="2722775"/>
            <a:ext cx="7522346" cy="3539306"/>
          </a:xfrm>
          <a:prstGeom prst="rect">
            <a:avLst/>
          </a:prstGeom>
        </p:spPr>
      </p:pic>
    </p:spTree>
    <p:extLst>
      <p:ext uri="{BB962C8B-B14F-4D97-AF65-F5344CB8AC3E}">
        <p14:creationId xmlns:p14="http://schemas.microsoft.com/office/powerpoint/2010/main" val="3159513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89113" y="404812"/>
            <a:ext cx="11343861" cy="808037"/>
          </a:xfrm>
        </p:spPr>
        <p:txBody>
          <a:bodyPr>
            <a:noAutofit/>
          </a:bodyPr>
          <a:lstStyle/>
          <a:p>
            <a:r>
              <a:rPr lang="es-CO" dirty="0">
                <a:solidFill>
                  <a:srgbClr val="3CB0B0"/>
                </a:solidFill>
              </a:rPr>
              <a:t>Campos de aplicación de NGS en genética humana</a:t>
            </a:r>
          </a:p>
        </p:txBody>
      </p:sp>
      <p:sp>
        <p:nvSpPr>
          <p:cNvPr id="3" name="2 Marcador de contenido"/>
          <p:cNvSpPr>
            <a:spLocks noGrp="1"/>
          </p:cNvSpPr>
          <p:nvPr>
            <p:ph idx="4294967295"/>
          </p:nvPr>
        </p:nvSpPr>
        <p:spPr>
          <a:xfrm>
            <a:off x="4669654" y="2594113"/>
            <a:ext cx="7116418" cy="4852988"/>
          </a:xfrm>
        </p:spPr>
        <p:txBody>
          <a:bodyPr>
            <a:normAutofit/>
          </a:bodyPr>
          <a:lstStyle/>
          <a:p>
            <a:pPr lvl="1">
              <a:lnSpc>
                <a:spcPct val="100000"/>
              </a:lnSpc>
            </a:pPr>
            <a:r>
              <a:rPr lang="es-CO" dirty="0">
                <a:latin typeface="Montserrat" pitchFamily="2" charset="77"/>
              </a:rPr>
              <a:t>Genes causales: enfermedad.</a:t>
            </a:r>
          </a:p>
          <a:p>
            <a:pPr lvl="1">
              <a:lnSpc>
                <a:spcPct val="100000"/>
              </a:lnSpc>
            </a:pPr>
            <a:r>
              <a:rPr lang="es-CO" dirty="0">
                <a:latin typeface="Montserrat" pitchFamily="2" charset="77"/>
              </a:rPr>
              <a:t>Análisis de ligamiento:</a:t>
            </a:r>
          </a:p>
          <a:p>
            <a:pPr lvl="2">
              <a:lnSpc>
                <a:spcPct val="100000"/>
              </a:lnSpc>
              <a:buFont typeface="Wingdings" pitchFamily="2" charset="2"/>
              <a:buChar char="§"/>
            </a:pPr>
            <a:r>
              <a:rPr lang="es-CO" sz="1800" dirty="0">
                <a:latin typeface="Montserrat" pitchFamily="2" charset="77"/>
              </a:rPr>
              <a:t>Familias: </a:t>
            </a:r>
            <a:r>
              <a:rPr lang="es-CO" sz="1800" dirty="0">
                <a:latin typeface="Montserrat" pitchFamily="2" charset="77"/>
                <a:cs typeface="Lucida Sans Unicode"/>
              </a:rPr>
              <a:t>↑ t</a:t>
            </a:r>
            <a:r>
              <a:rPr lang="es-CO" sz="1800" dirty="0">
                <a:latin typeface="Montserrat" pitchFamily="2" charset="77"/>
              </a:rPr>
              <a:t>amaño de muestra.</a:t>
            </a:r>
          </a:p>
          <a:p>
            <a:pPr lvl="2">
              <a:lnSpc>
                <a:spcPct val="100000"/>
              </a:lnSpc>
              <a:buFont typeface="Wingdings" pitchFamily="2" charset="2"/>
              <a:buChar char="§"/>
            </a:pPr>
            <a:r>
              <a:rPr lang="es-CO" sz="1800" dirty="0">
                <a:latin typeface="Montserrat" pitchFamily="2" charset="77"/>
              </a:rPr>
              <a:t>No mutaciones </a:t>
            </a:r>
            <a:r>
              <a:rPr lang="es-CO" sz="1800" i="1" dirty="0">
                <a:latin typeface="Montserrat" pitchFamily="2" charset="77"/>
              </a:rPr>
              <a:t>de novo.</a:t>
            </a:r>
          </a:p>
          <a:p>
            <a:pPr lvl="1">
              <a:lnSpc>
                <a:spcPct val="100000"/>
              </a:lnSpc>
            </a:pPr>
            <a:r>
              <a:rPr lang="es-CO" dirty="0">
                <a:latin typeface="Montserrat" pitchFamily="2" charset="77"/>
              </a:rPr>
              <a:t>WES:</a:t>
            </a:r>
          </a:p>
          <a:p>
            <a:pPr lvl="2">
              <a:lnSpc>
                <a:spcPct val="100000"/>
              </a:lnSpc>
              <a:buFont typeface="Wingdings" pitchFamily="2" charset="2"/>
              <a:buChar char="§"/>
            </a:pPr>
            <a:r>
              <a:rPr lang="es-CO" sz="1800" dirty="0">
                <a:latin typeface="Montserrat" pitchFamily="2" charset="77"/>
              </a:rPr>
              <a:t>Identificación AR  en pacientes no consanguíneos.</a:t>
            </a:r>
          </a:p>
          <a:p>
            <a:pPr lvl="2">
              <a:lnSpc>
                <a:spcPct val="100000"/>
              </a:lnSpc>
              <a:buFont typeface="Wingdings" pitchFamily="2" charset="2"/>
              <a:buChar char="§"/>
            </a:pPr>
            <a:r>
              <a:rPr lang="es-CO" sz="1800" dirty="0">
                <a:latin typeface="Montserrat" pitchFamily="2" charset="77"/>
              </a:rPr>
              <a:t>Identificación de mutaciones </a:t>
            </a:r>
            <a:r>
              <a:rPr lang="es-CO" sz="1800" i="1" dirty="0">
                <a:latin typeface="Montserrat" pitchFamily="2" charset="77"/>
              </a:rPr>
              <a:t>de novo </a:t>
            </a:r>
            <a:r>
              <a:rPr lang="es-CO" sz="1800" dirty="0">
                <a:latin typeface="Montserrat" pitchFamily="2" charset="77"/>
              </a:rPr>
              <a:t>dominantes.</a:t>
            </a:r>
          </a:p>
          <a:p>
            <a:pPr lvl="1">
              <a:lnSpc>
                <a:spcPct val="100000"/>
              </a:lnSpc>
            </a:pPr>
            <a:r>
              <a:rPr lang="es-CO" dirty="0">
                <a:latin typeface="Montserrat" pitchFamily="2" charset="77"/>
              </a:rPr>
              <a:t>WGS:</a:t>
            </a:r>
          </a:p>
          <a:p>
            <a:pPr lvl="2">
              <a:lnSpc>
                <a:spcPct val="100000"/>
              </a:lnSpc>
              <a:buFont typeface="Wingdings" pitchFamily="2" charset="2"/>
              <a:buChar char="§"/>
            </a:pPr>
            <a:r>
              <a:rPr lang="es-CO" sz="1800" dirty="0">
                <a:latin typeface="Montserrat" pitchFamily="2" charset="77"/>
              </a:rPr>
              <a:t>Vista global del genoma incluyendo elementos reguladores.</a:t>
            </a:r>
          </a:p>
          <a:p>
            <a:pPr lvl="2">
              <a:lnSpc>
                <a:spcPct val="100000"/>
              </a:lnSpc>
              <a:buNone/>
            </a:pPr>
            <a:endParaRPr lang="es-CO" dirty="0">
              <a:latin typeface="Montserrat" pitchFamily="2" charset="77"/>
            </a:endParaRPr>
          </a:p>
          <a:p>
            <a:pPr lvl="2">
              <a:lnSpc>
                <a:spcPct val="100000"/>
              </a:lnSpc>
              <a:buNone/>
            </a:pPr>
            <a:endParaRPr lang="es-CO" dirty="0">
              <a:latin typeface="Montserrat" pitchFamily="2" charset="77"/>
            </a:endParaRPr>
          </a:p>
          <a:p>
            <a:pPr lvl="2">
              <a:lnSpc>
                <a:spcPct val="100000"/>
              </a:lnSpc>
              <a:buNone/>
            </a:pPr>
            <a:endParaRPr lang="es-CO" i="1" dirty="0">
              <a:latin typeface="Montserrat" pitchFamily="2" charset="77"/>
            </a:endParaRPr>
          </a:p>
        </p:txBody>
      </p:sp>
      <p:sp>
        <p:nvSpPr>
          <p:cNvPr id="5" name="CuadroTexto 4">
            <a:extLst>
              <a:ext uri="{FF2B5EF4-FFF2-40B4-BE49-F238E27FC236}">
                <a16:creationId xmlns:a16="http://schemas.microsoft.com/office/drawing/2014/main" id="{8F959771-4D8D-0246-BBF5-5077356BA377}"/>
              </a:ext>
            </a:extLst>
          </p:cNvPr>
          <p:cNvSpPr txBox="1"/>
          <p:nvPr/>
        </p:nvSpPr>
        <p:spPr>
          <a:xfrm>
            <a:off x="689113" y="1533740"/>
            <a:ext cx="6215270" cy="954107"/>
          </a:xfrm>
          <a:prstGeom prst="rect">
            <a:avLst/>
          </a:prstGeom>
          <a:noFill/>
        </p:spPr>
        <p:txBody>
          <a:bodyPr wrap="square" rtlCol="0">
            <a:spAutoFit/>
          </a:bodyPr>
          <a:lstStyle/>
          <a:p>
            <a:r>
              <a:rPr lang="es-CO" sz="2800" b="1" dirty="0">
                <a:solidFill>
                  <a:srgbClr val="0B2F51"/>
                </a:solidFill>
                <a:latin typeface="Montserrat" panose="00000500000000000000" pitchFamily="50" charset="0"/>
              </a:rPr>
              <a:t>Enfermedades mendelianas</a:t>
            </a:r>
          </a:p>
          <a:p>
            <a:endParaRPr lang="es-CO" sz="2800" b="1" dirty="0">
              <a:solidFill>
                <a:srgbClr val="0B2F51"/>
              </a:solidFill>
            </a:endParaRPr>
          </a:p>
        </p:txBody>
      </p:sp>
    </p:spTree>
    <p:extLst>
      <p:ext uri="{BB962C8B-B14F-4D97-AF65-F5344CB8AC3E}">
        <p14:creationId xmlns:p14="http://schemas.microsoft.com/office/powerpoint/2010/main" val="3011251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02974" y="521163"/>
            <a:ext cx="10058400" cy="622300"/>
          </a:xfrm>
        </p:spPr>
        <p:txBody>
          <a:bodyPr>
            <a:noAutofit/>
          </a:bodyPr>
          <a:lstStyle/>
          <a:p>
            <a:r>
              <a:rPr lang="es-CO" dirty="0">
                <a:latin typeface="Montserrat" pitchFamily="2" charset="77"/>
              </a:rPr>
              <a:t>Campos de aplicación de NGS en genética humana</a:t>
            </a:r>
          </a:p>
        </p:txBody>
      </p:sp>
      <p:sp>
        <p:nvSpPr>
          <p:cNvPr id="3" name="2 Marcador de contenido"/>
          <p:cNvSpPr>
            <a:spLocks noGrp="1"/>
          </p:cNvSpPr>
          <p:nvPr>
            <p:ph idx="4294967295"/>
          </p:nvPr>
        </p:nvSpPr>
        <p:spPr>
          <a:xfrm>
            <a:off x="4412974" y="2182129"/>
            <a:ext cx="7540488" cy="5181600"/>
          </a:xfrm>
        </p:spPr>
        <p:txBody>
          <a:bodyPr>
            <a:normAutofit/>
          </a:bodyPr>
          <a:lstStyle/>
          <a:p>
            <a:pPr lvl="1">
              <a:lnSpc>
                <a:spcPct val="100000"/>
              </a:lnSpc>
            </a:pPr>
            <a:r>
              <a:rPr lang="es-CO" dirty="0">
                <a:solidFill>
                  <a:srgbClr val="0B2F51"/>
                </a:solidFill>
              </a:rPr>
              <a:t>Genes candidatos </a:t>
            </a:r>
            <a:r>
              <a:rPr lang="es-CO" dirty="0">
                <a:solidFill>
                  <a:srgbClr val="0B2F51"/>
                </a:solidFill>
                <a:sym typeface="Wingdings" pitchFamily="2" charset="2"/>
              </a:rPr>
              <a:t></a:t>
            </a:r>
            <a:r>
              <a:rPr lang="es-CO" dirty="0">
                <a:solidFill>
                  <a:srgbClr val="0B2F51"/>
                </a:solidFill>
              </a:rPr>
              <a:t> variantes </a:t>
            </a:r>
            <a:r>
              <a:rPr lang="es-CO" dirty="0">
                <a:solidFill>
                  <a:srgbClr val="0B2F51"/>
                </a:solidFill>
                <a:sym typeface="Wingdings" pitchFamily="2" charset="2"/>
              </a:rPr>
              <a:t> e</a:t>
            </a:r>
            <a:r>
              <a:rPr lang="es-CO" dirty="0">
                <a:solidFill>
                  <a:srgbClr val="0B2F51"/>
                </a:solidFill>
              </a:rPr>
              <a:t>nfermedad.</a:t>
            </a:r>
          </a:p>
          <a:p>
            <a:pPr lvl="1">
              <a:lnSpc>
                <a:spcPct val="100000"/>
              </a:lnSpc>
            </a:pPr>
            <a:r>
              <a:rPr lang="es-CO" dirty="0">
                <a:solidFill>
                  <a:srgbClr val="0B2F51"/>
                </a:solidFill>
              </a:rPr>
              <a:t>Estudios de asociación en genes candidatos:</a:t>
            </a:r>
          </a:p>
          <a:p>
            <a:pPr lvl="2">
              <a:lnSpc>
                <a:spcPct val="100000"/>
              </a:lnSpc>
              <a:buFont typeface="Wingdings" pitchFamily="2" charset="2"/>
              <a:buChar char="§"/>
            </a:pPr>
            <a:r>
              <a:rPr lang="es-CO" sz="1800" dirty="0">
                <a:solidFill>
                  <a:srgbClr val="0B2F51"/>
                </a:solidFill>
              </a:rPr>
              <a:t>No se encuentran hipótesis funcionales.</a:t>
            </a:r>
          </a:p>
          <a:p>
            <a:pPr lvl="2">
              <a:lnSpc>
                <a:spcPct val="100000"/>
              </a:lnSpc>
              <a:buFont typeface="Wingdings" pitchFamily="2" charset="2"/>
              <a:buChar char="§"/>
            </a:pPr>
            <a:r>
              <a:rPr lang="es-CO" sz="1800" dirty="0">
                <a:solidFill>
                  <a:srgbClr val="0B2F51"/>
                </a:solidFill>
              </a:rPr>
              <a:t>Aplicación de supuestos estadísticos erróneos.</a:t>
            </a:r>
          </a:p>
          <a:p>
            <a:pPr lvl="1">
              <a:lnSpc>
                <a:spcPct val="100000"/>
              </a:lnSpc>
            </a:pPr>
            <a:r>
              <a:rPr lang="es-CO" dirty="0">
                <a:solidFill>
                  <a:srgbClr val="0B2F51"/>
                </a:solidFill>
              </a:rPr>
              <a:t>GWAS y SNPs arrays:</a:t>
            </a:r>
          </a:p>
          <a:p>
            <a:pPr lvl="2">
              <a:lnSpc>
                <a:spcPct val="100000"/>
              </a:lnSpc>
              <a:buFont typeface="Wingdings" pitchFamily="2" charset="2"/>
              <a:buChar char="§"/>
            </a:pPr>
            <a:r>
              <a:rPr lang="es-CO" sz="1800" dirty="0">
                <a:solidFill>
                  <a:srgbClr val="0B2F51"/>
                </a:solidFill>
              </a:rPr>
              <a:t>Genotipificación de una gran cantidad de marcadores.</a:t>
            </a:r>
          </a:p>
          <a:p>
            <a:pPr lvl="2">
              <a:lnSpc>
                <a:spcPct val="100000"/>
              </a:lnSpc>
              <a:buFont typeface="Wingdings" pitchFamily="2" charset="2"/>
              <a:buChar char="§"/>
            </a:pPr>
            <a:r>
              <a:rPr lang="es-CO" sz="1800" dirty="0">
                <a:solidFill>
                  <a:srgbClr val="0B2F51"/>
                </a:solidFill>
              </a:rPr>
              <a:t>Hipótesis: enfermedad común – variante común.</a:t>
            </a:r>
          </a:p>
          <a:p>
            <a:pPr lvl="2">
              <a:lnSpc>
                <a:spcPct val="100000"/>
              </a:lnSpc>
              <a:buFont typeface="Wingdings" pitchFamily="2" charset="2"/>
              <a:buChar char="§"/>
            </a:pPr>
            <a:r>
              <a:rPr lang="es-CO" sz="1800" dirty="0">
                <a:solidFill>
                  <a:srgbClr val="0B2F51"/>
                </a:solidFill>
              </a:rPr>
              <a:t>Hipótesis: enfermedad común – variante rara.</a:t>
            </a:r>
          </a:p>
          <a:p>
            <a:pPr lvl="1">
              <a:lnSpc>
                <a:spcPct val="100000"/>
              </a:lnSpc>
            </a:pPr>
            <a:r>
              <a:rPr lang="es-CO" dirty="0">
                <a:solidFill>
                  <a:srgbClr val="0B2F51"/>
                </a:solidFill>
              </a:rPr>
              <a:t>NGS:</a:t>
            </a:r>
          </a:p>
          <a:p>
            <a:pPr lvl="2">
              <a:lnSpc>
                <a:spcPct val="100000"/>
              </a:lnSpc>
              <a:buFont typeface="Wingdings" pitchFamily="2" charset="2"/>
              <a:buChar char="§"/>
            </a:pPr>
            <a:r>
              <a:rPr lang="es-CO" sz="1800" dirty="0">
                <a:solidFill>
                  <a:srgbClr val="0B2F51"/>
                </a:solidFill>
              </a:rPr>
              <a:t>Identificación de variantes raras con baja frecuencia.</a:t>
            </a:r>
          </a:p>
          <a:p>
            <a:pPr lvl="2">
              <a:lnSpc>
                <a:spcPct val="100000"/>
              </a:lnSpc>
              <a:buFont typeface="Wingdings" pitchFamily="2" charset="2"/>
              <a:buChar char="§"/>
            </a:pPr>
            <a:r>
              <a:rPr lang="es-CO" sz="1800" dirty="0">
                <a:solidFill>
                  <a:srgbClr val="0B2F51"/>
                </a:solidFill>
              </a:rPr>
              <a:t>Re-secuenciación de genes candidatos en grandes muestras.</a:t>
            </a:r>
          </a:p>
        </p:txBody>
      </p:sp>
      <p:sp>
        <p:nvSpPr>
          <p:cNvPr id="5" name="CuadroTexto 4">
            <a:extLst>
              <a:ext uri="{FF2B5EF4-FFF2-40B4-BE49-F238E27FC236}">
                <a16:creationId xmlns:a16="http://schemas.microsoft.com/office/drawing/2014/main" id="{0E04B4B1-4BF5-3045-B45D-EE7AC066BD2B}"/>
              </a:ext>
            </a:extLst>
          </p:cNvPr>
          <p:cNvSpPr txBox="1"/>
          <p:nvPr/>
        </p:nvSpPr>
        <p:spPr>
          <a:xfrm>
            <a:off x="602974" y="1515289"/>
            <a:ext cx="4929809" cy="523220"/>
          </a:xfrm>
          <a:prstGeom prst="rect">
            <a:avLst/>
          </a:prstGeom>
          <a:noFill/>
        </p:spPr>
        <p:txBody>
          <a:bodyPr wrap="square" rtlCol="0">
            <a:spAutoFit/>
          </a:bodyPr>
          <a:lstStyle/>
          <a:p>
            <a:r>
              <a:rPr lang="es-CO" sz="2800" b="1" dirty="0">
                <a:solidFill>
                  <a:srgbClr val="0B2F51"/>
                </a:solidFill>
                <a:latin typeface="Montserrat" pitchFamily="2" charset="77"/>
              </a:rPr>
              <a:t>Enfermedades complejas</a:t>
            </a:r>
          </a:p>
        </p:txBody>
      </p:sp>
    </p:spTree>
    <p:extLst>
      <p:ext uri="{BB962C8B-B14F-4D97-AF65-F5344CB8AC3E}">
        <p14:creationId xmlns:p14="http://schemas.microsoft.com/office/powerpoint/2010/main" val="3160754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6165" y="168620"/>
            <a:ext cx="10515600" cy="1325563"/>
          </a:xfrm>
        </p:spPr>
        <p:txBody>
          <a:bodyPr>
            <a:noAutofit/>
          </a:bodyPr>
          <a:lstStyle/>
          <a:p>
            <a:r>
              <a:rPr lang="es-CO" dirty="0"/>
              <a:t>Campos de aplicación de NGS en genética humana</a:t>
            </a:r>
          </a:p>
        </p:txBody>
      </p:sp>
      <p:sp>
        <p:nvSpPr>
          <p:cNvPr id="3" name="2 Marcador de contenido"/>
          <p:cNvSpPr>
            <a:spLocks noGrp="1"/>
          </p:cNvSpPr>
          <p:nvPr>
            <p:ph idx="1"/>
          </p:nvPr>
        </p:nvSpPr>
        <p:spPr>
          <a:xfrm>
            <a:off x="4397612" y="1762539"/>
            <a:ext cx="7794388" cy="4781128"/>
          </a:xfrm>
        </p:spPr>
        <p:txBody>
          <a:bodyPr vert="horz" lIns="91440" tIns="45720" rIns="91440" bIns="45720" rtlCol="0" anchor="t">
            <a:normAutofit/>
          </a:bodyPr>
          <a:lstStyle/>
          <a:p>
            <a:pPr lvl="1">
              <a:lnSpc>
                <a:spcPct val="100000"/>
              </a:lnSpc>
            </a:pPr>
            <a:r>
              <a:rPr lang="es-CO" dirty="0">
                <a:solidFill>
                  <a:srgbClr val="0B2F51"/>
                </a:solidFill>
              </a:rPr>
              <a:t>Mutaciones constitucionales:</a:t>
            </a:r>
          </a:p>
          <a:p>
            <a:pPr lvl="2">
              <a:lnSpc>
                <a:spcPct val="100000"/>
              </a:lnSpc>
              <a:buFont typeface="Wingdings" pitchFamily="2" charset="2"/>
              <a:buChar char="§"/>
            </a:pPr>
            <a:r>
              <a:rPr lang="es-CO" sz="1800" dirty="0">
                <a:solidFill>
                  <a:srgbClr val="0B2F51"/>
                </a:solidFill>
              </a:rPr>
              <a:t>Heredadas de los padres</a:t>
            </a:r>
          </a:p>
          <a:p>
            <a:pPr lvl="2">
              <a:lnSpc>
                <a:spcPct val="100000"/>
              </a:lnSpc>
              <a:buFont typeface="Wingdings" pitchFamily="2" charset="2"/>
              <a:buChar char="§"/>
            </a:pPr>
            <a:r>
              <a:rPr lang="es-CO" sz="1800" dirty="0">
                <a:solidFill>
                  <a:srgbClr val="0B2F51"/>
                </a:solidFill>
              </a:rPr>
              <a:t>Se encuentran en todas las células del cuerpo</a:t>
            </a:r>
          </a:p>
          <a:p>
            <a:pPr lvl="2">
              <a:lnSpc>
                <a:spcPct val="100000"/>
              </a:lnSpc>
              <a:buFont typeface="Wingdings" pitchFamily="2" charset="2"/>
              <a:buChar char="§"/>
            </a:pPr>
            <a:r>
              <a:rPr lang="es-CO" sz="1800" dirty="0">
                <a:solidFill>
                  <a:srgbClr val="0B2F51"/>
                </a:solidFill>
              </a:rPr>
              <a:t>Susceptibilidad para diagnostico de cáncer</a:t>
            </a:r>
          </a:p>
          <a:p>
            <a:pPr lvl="1">
              <a:lnSpc>
                <a:spcPct val="100000"/>
              </a:lnSpc>
            </a:pPr>
            <a:r>
              <a:rPr lang="es-CO" dirty="0">
                <a:solidFill>
                  <a:srgbClr val="0B2F51"/>
                </a:solidFill>
              </a:rPr>
              <a:t>Alelos comunes - pequeña contribución riesgo (22 loci</a:t>
            </a:r>
            <a:r>
              <a:rPr lang="es-CO" dirty="0">
                <a:solidFill>
                  <a:srgbClr val="0B2F51"/>
                </a:solidFill>
                <a:cs typeface="Lucida Sans Unicode"/>
              </a:rPr>
              <a:t>∼8%).</a:t>
            </a:r>
          </a:p>
          <a:p>
            <a:pPr lvl="1">
              <a:lnSpc>
                <a:spcPct val="100000"/>
              </a:lnSpc>
            </a:pPr>
            <a:r>
              <a:rPr lang="es-CO" dirty="0">
                <a:solidFill>
                  <a:srgbClr val="0B2F51"/>
                </a:solidFill>
                <a:cs typeface="Lucida Sans Unicode"/>
              </a:rPr>
              <a:t>Variantes raras (alta penetrancia) – alto riesgo (WES).</a:t>
            </a:r>
            <a:endParaRPr lang="es-CO" dirty="0">
              <a:solidFill>
                <a:srgbClr val="0B2F51"/>
              </a:solidFill>
            </a:endParaRPr>
          </a:p>
          <a:p>
            <a:pPr lvl="1">
              <a:lnSpc>
                <a:spcPct val="100000"/>
              </a:lnSpc>
            </a:pPr>
            <a:r>
              <a:rPr lang="es-CO" dirty="0">
                <a:solidFill>
                  <a:srgbClr val="0B2F51"/>
                </a:solidFill>
              </a:rPr>
              <a:t>Mutaciones somáticas (adquiridas):</a:t>
            </a:r>
          </a:p>
          <a:p>
            <a:pPr lvl="2">
              <a:lnSpc>
                <a:spcPct val="100000"/>
              </a:lnSpc>
              <a:buFont typeface="Wingdings" pitchFamily="2" charset="2"/>
              <a:buChar char="§"/>
            </a:pPr>
            <a:r>
              <a:rPr lang="es-CO" sz="1800" dirty="0">
                <a:solidFill>
                  <a:srgbClr val="0B2F51"/>
                </a:solidFill>
              </a:rPr>
              <a:t>No se heredan.</a:t>
            </a:r>
          </a:p>
          <a:p>
            <a:pPr lvl="2">
              <a:lnSpc>
                <a:spcPct val="100000"/>
              </a:lnSpc>
              <a:buFont typeface="Wingdings" pitchFamily="2" charset="2"/>
              <a:buChar char="§"/>
            </a:pPr>
            <a:r>
              <a:rPr lang="es-CO" sz="1800" dirty="0">
                <a:solidFill>
                  <a:srgbClr val="0B2F51"/>
                </a:solidFill>
              </a:rPr>
              <a:t>Se encuentran es solo algunas células del cuerpo.</a:t>
            </a:r>
          </a:p>
          <a:p>
            <a:pPr lvl="2">
              <a:lnSpc>
                <a:spcPct val="100000"/>
              </a:lnSpc>
              <a:buFont typeface="Wingdings" pitchFamily="2" charset="2"/>
              <a:buChar char="§"/>
            </a:pPr>
            <a:r>
              <a:rPr lang="es-CO" sz="1800" dirty="0">
                <a:solidFill>
                  <a:srgbClr val="0B2F51"/>
                </a:solidFill>
              </a:rPr>
              <a:t>Susceptibilidad para diagnostico de cáncer.</a:t>
            </a:r>
          </a:p>
          <a:p>
            <a:pPr lvl="1">
              <a:lnSpc>
                <a:spcPct val="100000"/>
              </a:lnSpc>
            </a:pPr>
            <a:r>
              <a:rPr lang="es-CO" dirty="0">
                <a:solidFill>
                  <a:srgbClr val="0B2F51"/>
                </a:solidFill>
              </a:rPr>
              <a:t>Terapias dirigidas a las células tumorales.</a:t>
            </a:r>
          </a:p>
          <a:p>
            <a:pPr lvl="2">
              <a:lnSpc>
                <a:spcPct val="100000"/>
              </a:lnSpc>
              <a:buNone/>
            </a:pPr>
            <a:endParaRPr lang="es-CO" sz="2100" dirty="0">
              <a:solidFill>
                <a:srgbClr val="0B2F51"/>
              </a:solidFill>
            </a:endParaRPr>
          </a:p>
        </p:txBody>
      </p:sp>
      <p:sp>
        <p:nvSpPr>
          <p:cNvPr id="5" name="CuadroTexto 4">
            <a:extLst>
              <a:ext uri="{FF2B5EF4-FFF2-40B4-BE49-F238E27FC236}">
                <a16:creationId xmlns:a16="http://schemas.microsoft.com/office/drawing/2014/main" id="{3017CBB8-11BE-6641-9BF2-3AC6AB6939F6}"/>
              </a:ext>
            </a:extLst>
          </p:cNvPr>
          <p:cNvSpPr txBox="1"/>
          <p:nvPr/>
        </p:nvSpPr>
        <p:spPr>
          <a:xfrm>
            <a:off x="626165" y="1500929"/>
            <a:ext cx="2782957" cy="523220"/>
          </a:xfrm>
          <a:prstGeom prst="rect">
            <a:avLst/>
          </a:prstGeom>
          <a:noFill/>
        </p:spPr>
        <p:txBody>
          <a:bodyPr wrap="square" rtlCol="0">
            <a:spAutoFit/>
          </a:bodyPr>
          <a:lstStyle/>
          <a:p>
            <a:r>
              <a:rPr lang="es-CO" sz="2800" b="1" dirty="0">
                <a:solidFill>
                  <a:srgbClr val="0B2F51"/>
                </a:solidFill>
                <a:latin typeface="Montserrat" pitchFamily="2" charset="77"/>
              </a:rPr>
              <a:t>Cáncer</a:t>
            </a:r>
          </a:p>
        </p:txBody>
      </p:sp>
    </p:spTree>
    <p:extLst>
      <p:ext uri="{BB962C8B-B14F-4D97-AF65-F5344CB8AC3E}">
        <p14:creationId xmlns:p14="http://schemas.microsoft.com/office/powerpoint/2010/main" val="3463601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474454" y="529488"/>
            <a:ext cx="11290852" cy="796925"/>
          </a:xfrm>
        </p:spPr>
        <p:txBody>
          <a:bodyPr>
            <a:noAutofit/>
          </a:bodyPr>
          <a:lstStyle/>
          <a:p>
            <a:r>
              <a:rPr lang="es-CO" dirty="0">
                <a:solidFill>
                  <a:srgbClr val="3CB0B0"/>
                </a:solidFill>
              </a:rPr>
              <a:t>NGS en enfermedades mendelianas</a:t>
            </a:r>
            <a:br>
              <a:rPr lang="es-CO" dirty="0">
                <a:solidFill>
                  <a:srgbClr val="3CB0B0"/>
                </a:solidFill>
              </a:rPr>
            </a:br>
            <a:endParaRPr lang="es-CO" dirty="0">
              <a:solidFill>
                <a:srgbClr val="3CB0B0"/>
              </a:solidFill>
            </a:endParaRPr>
          </a:p>
        </p:txBody>
      </p:sp>
      <p:grpSp>
        <p:nvGrpSpPr>
          <p:cNvPr id="3" name="2 Grupo"/>
          <p:cNvGrpSpPr/>
          <p:nvPr/>
        </p:nvGrpSpPr>
        <p:grpSpPr>
          <a:xfrm>
            <a:off x="4070031" y="1326413"/>
            <a:ext cx="8121969" cy="4870754"/>
            <a:chOff x="-124751" y="1375654"/>
            <a:chExt cx="8121969" cy="4385778"/>
          </a:xfrm>
        </p:grpSpPr>
        <p:sp>
          <p:nvSpPr>
            <p:cNvPr id="4" name="3 CuadroTexto"/>
            <p:cNvSpPr txBox="1"/>
            <p:nvPr/>
          </p:nvSpPr>
          <p:spPr>
            <a:xfrm>
              <a:off x="2843808" y="1380022"/>
              <a:ext cx="1656184" cy="74825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sz="1600" dirty="0">
                  <a:solidFill>
                    <a:srgbClr val="0B2F51"/>
                  </a:solidFill>
                  <a:latin typeface="Montserrat" panose="00000500000000000000" pitchFamily="50" charset="0"/>
                </a:rPr>
                <a:t>Análisis  de ligamiento genoma.</a:t>
              </a:r>
            </a:p>
          </p:txBody>
        </p:sp>
        <p:sp>
          <p:nvSpPr>
            <p:cNvPr id="6" name="5 CuadroTexto"/>
            <p:cNvSpPr txBox="1"/>
            <p:nvPr/>
          </p:nvSpPr>
          <p:spPr>
            <a:xfrm>
              <a:off x="4898174" y="1443843"/>
              <a:ext cx="2807496" cy="30484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sz="1600" dirty="0">
                  <a:solidFill>
                    <a:srgbClr val="0B2F51"/>
                  </a:solidFill>
                  <a:latin typeface="Montserrat" panose="00000500000000000000" pitchFamily="50" charset="0"/>
                </a:rPr>
                <a:t>Regiones de ligamiento.</a:t>
              </a:r>
            </a:p>
          </p:txBody>
        </p:sp>
        <p:sp>
          <p:nvSpPr>
            <p:cNvPr id="7" name="6 CuadroTexto"/>
            <p:cNvSpPr txBox="1"/>
            <p:nvPr/>
          </p:nvSpPr>
          <p:spPr>
            <a:xfrm>
              <a:off x="5220072" y="5013176"/>
              <a:ext cx="1872208" cy="74825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1600" dirty="0">
                  <a:solidFill>
                    <a:srgbClr val="0B2F51"/>
                  </a:solidFill>
                  <a:latin typeface="Montserrat" panose="00000500000000000000" pitchFamily="50" charset="0"/>
                </a:rPr>
                <a:t>Buscar posibles variantes dentro de la región.</a:t>
              </a:r>
            </a:p>
          </p:txBody>
        </p:sp>
        <p:sp>
          <p:nvSpPr>
            <p:cNvPr id="12" name="11 CuadroTexto"/>
            <p:cNvSpPr txBox="1"/>
            <p:nvPr/>
          </p:nvSpPr>
          <p:spPr>
            <a:xfrm>
              <a:off x="4716016" y="1938718"/>
              <a:ext cx="3281202" cy="30484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sz="1600" dirty="0">
                  <a:solidFill>
                    <a:srgbClr val="0B2F51"/>
                  </a:solidFill>
                  <a:latin typeface="Montserrat" panose="00000500000000000000" pitchFamily="50" charset="0"/>
                </a:rPr>
                <a:t>Regiones de homocigocidad.</a:t>
              </a:r>
            </a:p>
          </p:txBody>
        </p:sp>
        <p:sp>
          <p:nvSpPr>
            <p:cNvPr id="13" name="12 CuadroTexto"/>
            <p:cNvSpPr txBox="1"/>
            <p:nvPr/>
          </p:nvSpPr>
          <p:spPr>
            <a:xfrm>
              <a:off x="5400092" y="3212976"/>
              <a:ext cx="1512168" cy="74825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1600" dirty="0">
                  <a:solidFill>
                    <a:srgbClr val="0B2F51"/>
                  </a:solidFill>
                  <a:latin typeface="Montserrat" panose="00000500000000000000" pitchFamily="50" charset="0"/>
                </a:rPr>
                <a:t>Individuos afectados WES.</a:t>
              </a:r>
            </a:p>
          </p:txBody>
        </p:sp>
        <p:sp>
          <p:nvSpPr>
            <p:cNvPr id="8" name="7 CuadroTexto"/>
            <p:cNvSpPr txBox="1"/>
            <p:nvPr/>
          </p:nvSpPr>
          <p:spPr>
            <a:xfrm>
              <a:off x="-124751" y="1375654"/>
              <a:ext cx="2052880" cy="52655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sz="1600" dirty="0">
                  <a:solidFill>
                    <a:srgbClr val="0B2F51"/>
                  </a:solidFill>
                  <a:latin typeface="Montserrat" panose="00000500000000000000" pitchFamily="50" charset="0"/>
                </a:rPr>
                <a:t>Genotipificación: SNP arrays.</a:t>
              </a:r>
            </a:p>
          </p:txBody>
        </p:sp>
        <p:sp>
          <p:nvSpPr>
            <p:cNvPr id="9" name="8 Flecha derecha"/>
            <p:cNvSpPr/>
            <p:nvPr/>
          </p:nvSpPr>
          <p:spPr>
            <a:xfrm>
              <a:off x="1919051" y="1649486"/>
              <a:ext cx="708733" cy="267346"/>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1600">
                <a:solidFill>
                  <a:srgbClr val="0B2F51"/>
                </a:solidFill>
                <a:latin typeface="Montserrat" panose="00000500000000000000" pitchFamily="50" charset="0"/>
              </a:endParaRPr>
            </a:p>
          </p:txBody>
        </p:sp>
        <p:sp>
          <p:nvSpPr>
            <p:cNvPr id="10" name="9 CuadroTexto"/>
            <p:cNvSpPr txBox="1"/>
            <p:nvPr/>
          </p:nvSpPr>
          <p:spPr>
            <a:xfrm>
              <a:off x="581229" y="2894779"/>
              <a:ext cx="3384375" cy="1856782"/>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s-CO" sz="1600" dirty="0">
                  <a:solidFill>
                    <a:srgbClr val="0B2F51"/>
                  </a:solidFill>
                  <a:latin typeface="Montserrat" panose="00000500000000000000" pitchFamily="50" charset="0"/>
                </a:rPr>
                <a:t>Calidad del DNA.</a:t>
              </a:r>
            </a:p>
            <a:p>
              <a:pPr marL="285750" indent="-285750">
                <a:buFont typeface="Arial" panose="020B0604020202020204" pitchFamily="34" charset="0"/>
                <a:buChar char="•"/>
              </a:pPr>
              <a:r>
                <a:rPr lang="es-CO" sz="1600" dirty="0">
                  <a:solidFill>
                    <a:srgbClr val="0B2F51"/>
                  </a:solidFill>
                  <a:latin typeface="Montserrat" panose="00000500000000000000" pitchFamily="50" charset="0"/>
                </a:rPr>
                <a:t>Relaciones familiares correctas.</a:t>
              </a:r>
            </a:p>
            <a:p>
              <a:pPr marL="285750" indent="-285750">
                <a:buFont typeface="Arial" panose="020B0604020202020204" pitchFamily="34" charset="0"/>
                <a:buChar char="•"/>
              </a:pPr>
              <a:r>
                <a:rPr lang="es-CO" sz="1600" dirty="0">
                  <a:solidFill>
                    <a:srgbClr val="0B2F51"/>
                  </a:solidFill>
                  <a:latin typeface="Montserrat" panose="00000500000000000000" pitchFamily="50" charset="0"/>
                </a:rPr>
                <a:t>Heterogeneidad de locus.</a:t>
              </a:r>
            </a:p>
            <a:p>
              <a:pPr marL="285750" indent="-285750">
                <a:buFont typeface="Arial" panose="020B0604020202020204" pitchFamily="34" charset="0"/>
                <a:buChar char="•"/>
              </a:pPr>
              <a:r>
                <a:rPr lang="es-CO" sz="1600" dirty="0">
                  <a:solidFill>
                    <a:srgbClr val="0B2F51"/>
                  </a:solidFill>
                  <a:latin typeface="Montserrat" panose="00000500000000000000" pitchFamily="50" charset="0"/>
                </a:rPr>
                <a:t>Reduce el numero de variantes  a analizar.</a:t>
              </a:r>
            </a:p>
            <a:p>
              <a:pPr marL="285750" indent="-285750">
                <a:buFont typeface="Arial" panose="020B0604020202020204" pitchFamily="34" charset="0"/>
                <a:buChar char="•"/>
              </a:pPr>
              <a:r>
                <a:rPr lang="es-CO" sz="1600" dirty="0">
                  <a:solidFill>
                    <a:srgbClr val="0B2F51"/>
                  </a:solidFill>
                  <a:latin typeface="Montserrat" panose="00000500000000000000" pitchFamily="50" charset="0"/>
                </a:rPr>
                <a:t>Selección de individuos a secuenciar.</a:t>
              </a:r>
            </a:p>
          </p:txBody>
        </p:sp>
        <p:sp>
          <p:nvSpPr>
            <p:cNvPr id="16" name="15 Flecha abajo"/>
            <p:cNvSpPr/>
            <p:nvPr/>
          </p:nvSpPr>
          <p:spPr>
            <a:xfrm>
              <a:off x="6012160" y="2348880"/>
              <a:ext cx="288032" cy="702491"/>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1600">
                <a:solidFill>
                  <a:srgbClr val="0B2F51"/>
                </a:solidFill>
                <a:latin typeface="Montserrat" panose="00000500000000000000" pitchFamily="50" charset="0"/>
              </a:endParaRPr>
            </a:p>
          </p:txBody>
        </p:sp>
        <p:sp>
          <p:nvSpPr>
            <p:cNvPr id="17" name="16 Flecha abajo"/>
            <p:cNvSpPr/>
            <p:nvPr/>
          </p:nvSpPr>
          <p:spPr>
            <a:xfrm>
              <a:off x="6012160" y="4149080"/>
              <a:ext cx="288032" cy="702491"/>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1600">
                <a:solidFill>
                  <a:srgbClr val="0B2F51"/>
                </a:solidFill>
                <a:latin typeface="Montserrat" panose="00000500000000000000" pitchFamily="50" charset="0"/>
              </a:endParaRPr>
            </a:p>
          </p:txBody>
        </p:sp>
        <p:sp>
          <p:nvSpPr>
            <p:cNvPr id="18" name="17 Flecha abajo"/>
            <p:cNvSpPr/>
            <p:nvPr/>
          </p:nvSpPr>
          <p:spPr>
            <a:xfrm>
              <a:off x="971600" y="2060848"/>
              <a:ext cx="180020" cy="666338"/>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1600">
                <a:solidFill>
                  <a:srgbClr val="0B2F51"/>
                </a:solidFill>
                <a:latin typeface="Montserrat" panose="00000500000000000000" pitchFamily="50" charset="0"/>
              </a:endParaRPr>
            </a:p>
          </p:txBody>
        </p:sp>
        <p:sp>
          <p:nvSpPr>
            <p:cNvPr id="19" name="18 Flecha derecha"/>
            <p:cNvSpPr/>
            <p:nvPr/>
          </p:nvSpPr>
          <p:spPr>
            <a:xfrm>
              <a:off x="4511340" y="1484783"/>
              <a:ext cx="354366" cy="298375"/>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1600">
                <a:solidFill>
                  <a:srgbClr val="0B2F51"/>
                </a:solidFill>
                <a:latin typeface="Montserrat" panose="00000500000000000000" pitchFamily="50" charset="0"/>
              </a:endParaRPr>
            </a:p>
          </p:txBody>
        </p:sp>
      </p:grpSp>
    </p:spTree>
    <p:extLst>
      <p:ext uri="{BB962C8B-B14F-4D97-AF65-F5344CB8AC3E}">
        <p14:creationId xmlns:p14="http://schemas.microsoft.com/office/powerpoint/2010/main" val="259606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a:extLst>
              <a:ext uri="{FF2B5EF4-FFF2-40B4-BE49-F238E27FC236}">
                <a16:creationId xmlns:a16="http://schemas.microsoft.com/office/drawing/2014/main" id="{0F8B6485-C9FC-4E5D-89B7-F8281411F270}"/>
              </a:ext>
            </a:extLst>
          </p:cNvPr>
          <p:cNvSpPr>
            <a:spLocks noGrp="1" noChangeArrowheads="1"/>
          </p:cNvSpPr>
          <p:nvPr>
            <p:ph type="body" idx="4294967295"/>
          </p:nvPr>
        </p:nvSpPr>
        <p:spPr>
          <a:xfrm>
            <a:off x="5274364" y="2615669"/>
            <a:ext cx="6482643" cy="3475293"/>
          </a:xfrm>
        </p:spPr>
        <p:txBody>
          <a:bodyPr rtlCol="0">
            <a:normAutofit/>
          </a:bodyPr>
          <a:lstStyle/>
          <a:p>
            <a:pPr indent="-4763" algn="just">
              <a:lnSpc>
                <a:spcPct val="110000"/>
              </a:lnSpc>
              <a:defRPr/>
            </a:pPr>
            <a:r>
              <a:rPr lang="es-CO" sz="2400" dirty="0">
                <a:latin typeface="Montserrat" panose="00000500000000000000" pitchFamily="50" charset="0"/>
                <a:ea typeface="Microsoft Sans Serif" panose="020B0604020202020204" pitchFamily="34" charset="0"/>
                <a:cs typeface="Microsoft Sans Serif" panose="020B0604020202020204" pitchFamily="34" charset="0"/>
              </a:rPr>
              <a:t>Es la amplificación de DNA </a:t>
            </a:r>
            <a:r>
              <a:rPr lang="es-CO" sz="2400" i="1" dirty="0">
                <a:latin typeface="Montserrat" panose="00000500000000000000" pitchFamily="50" charset="0"/>
                <a:ea typeface="Microsoft Sans Serif" panose="020B0604020202020204" pitchFamily="34" charset="0"/>
                <a:cs typeface="Microsoft Sans Serif" panose="020B0604020202020204" pitchFamily="34" charset="0"/>
              </a:rPr>
              <a:t>in vitro.</a:t>
            </a:r>
            <a:endParaRPr lang="es-CO" sz="2400" dirty="0">
              <a:latin typeface="Montserrat" panose="00000500000000000000" pitchFamily="50" charset="0"/>
              <a:ea typeface="Microsoft Sans Serif" panose="020B0604020202020204" pitchFamily="34" charset="0"/>
              <a:cs typeface="Microsoft Sans Serif" panose="020B0604020202020204" pitchFamily="34" charset="0"/>
            </a:endParaRPr>
          </a:p>
          <a:p>
            <a:pPr indent="-4763" algn="just">
              <a:lnSpc>
                <a:spcPct val="110000"/>
              </a:lnSpc>
              <a:defRPr/>
            </a:pPr>
            <a:endParaRPr lang="es-CO" sz="2400" dirty="0">
              <a:latin typeface="Montserrat" panose="00000500000000000000" pitchFamily="50" charset="0"/>
              <a:ea typeface="Microsoft Sans Serif" panose="020B0604020202020204" pitchFamily="34" charset="0"/>
              <a:cs typeface="Microsoft Sans Serif" panose="020B0604020202020204" pitchFamily="34" charset="0"/>
            </a:endParaRPr>
          </a:p>
          <a:p>
            <a:pPr indent="-4763" algn="just">
              <a:lnSpc>
                <a:spcPct val="110000"/>
              </a:lnSpc>
              <a:defRPr/>
            </a:pPr>
            <a:r>
              <a:rPr lang="es-CO" sz="2400" dirty="0">
                <a:latin typeface="Montserrat" panose="00000500000000000000" pitchFamily="50" charset="0"/>
                <a:ea typeface="Microsoft Sans Serif" panose="020B0604020202020204" pitchFamily="34" charset="0"/>
                <a:cs typeface="Microsoft Sans Serif" panose="020B0604020202020204" pitchFamily="34" charset="0"/>
              </a:rPr>
              <a:t>El propósito del PCR es hacer muchas copias de un fragmento de DNA.</a:t>
            </a:r>
          </a:p>
          <a:p>
            <a:pPr indent="-4763" algn="just">
              <a:lnSpc>
                <a:spcPct val="110000"/>
              </a:lnSpc>
              <a:defRPr/>
            </a:pPr>
            <a:endParaRPr lang="es-CO" sz="2400" dirty="0">
              <a:latin typeface="Montserrat" panose="00000500000000000000" pitchFamily="50" charset="0"/>
              <a:ea typeface="Microsoft Sans Serif" panose="020B0604020202020204" pitchFamily="34" charset="0"/>
              <a:cs typeface="Microsoft Sans Serif" panose="020B0604020202020204" pitchFamily="34" charset="0"/>
            </a:endParaRPr>
          </a:p>
          <a:p>
            <a:pPr indent="-4763" algn="just">
              <a:lnSpc>
                <a:spcPct val="110000"/>
              </a:lnSpc>
              <a:defRPr/>
            </a:pPr>
            <a:r>
              <a:rPr lang="es-CO" sz="2400" dirty="0">
                <a:latin typeface="Montserrat" panose="00000500000000000000" pitchFamily="50" charset="0"/>
                <a:ea typeface="Microsoft Sans Serif" panose="020B0604020202020204" pitchFamily="34" charset="0"/>
                <a:cs typeface="Microsoft Sans Serif" panose="020B0604020202020204" pitchFamily="34" charset="0"/>
              </a:rPr>
              <a:t>Se realiza la amplificación de un segmento específico de DNA.</a:t>
            </a:r>
          </a:p>
          <a:p>
            <a:pPr indent="-4763" algn="just">
              <a:lnSpc>
                <a:spcPct val="110000"/>
              </a:lnSpc>
              <a:buNone/>
              <a:defRPr/>
            </a:pPr>
            <a:endParaRPr lang="es-CO"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Picture 4" descr="http://upload.wikimedia.org/wikipedia/commons/thumb/9/9f/DNA_replication.svg/691px-DNA_replication.svg.png">
            <a:extLst>
              <a:ext uri="{FF2B5EF4-FFF2-40B4-BE49-F238E27FC236}">
                <a16:creationId xmlns:a16="http://schemas.microsoft.com/office/drawing/2014/main" id="{84E2CD24-95E6-499D-8AAE-B3CF540B1D2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25322" y="1877535"/>
            <a:ext cx="3897313" cy="1895475"/>
          </a:xfrm>
          <a:prstGeom prst="rect">
            <a:avLst/>
          </a:prstGeom>
          <a:ln>
            <a:noFill/>
          </a:ln>
          <a:effectLst>
            <a:outerShdw blurRad="190500" algn="tl" rotWithShape="0">
              <a:srgbClr val="000000">
                <a:alpha val="70000"/>
              </a:srgbClr>
            </a:outerShdw>
          </a:effectLst>
        </p:spPr>
      </p:pic>
      <p:sp>
        <p:nvSpPr>
          <p:cNvPr id="2" name="CuadroTexto 1">
            <a:extLst>
              <a:ext uri="{FF2B5EF4-FFF2-40B4-BE49-F238E27FC236}">
                <a16:creationId xmlns:a16="http://schemas.microsoft.com/office/drawing/2014/main" id="{D734CBBE-031E-3349-9051-7962429097F0}"/>
              </a:ext>
            </a:extLst>
          </p:cNvPr>
          <p:cNvSpPr txBox="1"/>
          <p:nvPr/>
        </p:nvSpPr>
        <p:spPr>
          <a:xfrm>
            <a:off x="649356" y="143908"/>
            <a:ext cx="11304105" cy="1446550"/>
          </a:xfrm>
          <a:prstGeom prst="rect">
            <a:avLst/>
          </a:prstGeom>
          <a:noFill/>
        </p:spPr>
        <p:txBody>
          <a:bodyPr wrap="square" rtlCol="0">
            <a:spAutoFit/>
          </a:bodyPr>
          <a:lstStyle/>
          <a:p>
            <a:r>
              <a:rPr lang="es-CO" sz="4400" b="1" dirty="0">
                <a:solidFill>
                  <a:srgbClr val="3CB0B0"/>
                </a:solidFill>
                <a:latin typeface="Montserrat" pitchFamily="2" charset="77"/>
              </a:rPr>
              <a:t>Método directo: reacción en cadena de la polimerada (PCR)</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1805909742"/>
              </p:ext>
            </p:extLst>
          </p:nvPr>
        </p:nvGraphicFramePr>
        <p:xfrm>
          <a:off x="4558747" y="709411"/>
          <a:ext cx="7512869" cy="5036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CuadroTexto"/>
          <p:cNvSpPr txBox="1"/>
          <p:nvPr/>
        </p:nvSpPr>
        <p:spPr>
          <a:xfrm>
            <a:off x="5115009" y="5664485"/>
            <a:ext cx="6705930" cy="923330"/>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dirty="0">
                <a:solidFill>
                  <a:srgbClr val="0B2F51"/>
                </a:solidFill>
                <a:latin typeface="Montserrat" panose="00000500000000000000" pitchFamily="50" charset="0"/>
              </a:rPr>
              <a:t>METAL_R, PROVEAN, Mutation taster,  Mutation assessor,  FATHMM polyphen, SIFT,  CAAD,  PhyloP, GERP.</a:t>
            </a:r>
          </a:p>
        </p:txBody>
      </p:sp>
      <p:sp>
        <p:nvSpPr>
          <p:cNvPr id="7" name="6 Flecha abajo"/>
          <p:cNvSpPr/>
          <p:nvPr/>
        </p:nvSpPr>
        <p:spPr>
          <a:xfrm>
            <a:off x="5351499" y="5013176"/>
            <a:ext cx="2880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Montserrat" panose="00000500000000000000" pitchFamily="50" charset="0"/>
            </a:endParaRPr>
          </a:p>
        </p:txBody>
      </p:sp>
      <p:sp>
        <p:nvSpPr>
          <p:cNvPr id="8" name="7 Rectángulo"/>
          <p:cNvSpPr/>
          <p:nvPr/>
        </p:nvSpPr>
        <p:spPr>
          <a:xfrm>
            <a:off x="440734" y="270185"/>
            <a:ext cx="11761553" cy="646331"/>
          </a:xfrm>
          <a:prstGeom prst="rect">
            <a:avLst/>
          </a:prstGeom>
        </p:spPr>
        <p:txBody>
          <a:bodyPr wrap="none">
            <a:spAutoFit/>
          </a:bodyPr>
          <a:lstStyle/>
          <a:p>
            <a:r>
              <a:rPr lang="es-CO" sz="3600" b="1" dirty="0">
                <a:solidFill>
                  <a:srgbClr val="3CB0B0"/>
                </a:solidFill>
                <a:latin typeface="Montserrat" panose="00000500000000000000" pitchFamily="50" charset="0"/>
              </a:rPr>
              <a:t>Anotación y predicción de función de variantes </a:t>
            </a:r>
          </a:p>
        </p:txBody>
      </p:sp>
    </p:spTree>
    <p:extLst>
      <p:ext uri="{BB962C8B-B14F-4D97-AF65-F5344CB8AC3E}">
        <p14:creationId xmlns:p14="http://schemas.microsoft.com/office/powerpoint/2010/main" val="1631719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43340" y="0"/>
            <a:ext cx="9448800" cy="1143000"/>
          </a:xfrm>
        </p:spPr>
        <p:txBody>
          <a:bodyPr>
            <a:noAutofit/>
          </a:bodyPr>
          <a:lstStyle/>
          <a:p>
            <a:r>
              <a:rPr lang="es-CO" dirty="0">
                <a:solidFill>
                  <a:srgbClr val="3CB0B0"/>
                </a:solidFill>
                <a:latin typeface="Montserrat" panose="00000500000000000000" pitchFamily="50" charset="0"/>
              </a:rPr>
              <a:t>Ejemplo: distrofia de la retina  </a:t>
            </a:r>
          </a:p>
        </p:txBody>
      </p:sp>
      <p:graphicFrame>
        <p:nvGraphicFramePr>
          <p:cNvPr id="4" name="3 Tabla"/>
          <p:cNvGraphicFramePr>
            <a:graphicFrameLocks noGrp="1"/>
          </p:cNvGraphicFramePr>
          <p:nvPr>
            <p:extLst>
              <p:ext uri="{D42A27DB-BD31-4B8C-83A1-F6EECF244321}">
                <p14:modId xmlns:p14="http://schemas.microsoft.com/office/powerpoint/2010/main" val="333126820"/>
              </p:ext>
            </p:extLst>
          </p:nvPr>
        </p:nvGraphicFramePr>
        <p:xfrm>
          <a:off x="4216951" y="1025127"/>
          <a:ext cx="7226650" cy="842741"/>
        </p:xfrm>
        <a:graphic>
          <a:graphicData uri="http://schemas.openxmlformats.org/drawingml/2006/table">
            <a:tbl>
              <a:tblPr firstRow="1" bandRow="1">
                <a:tableStyleId>{5C22544A-7EE6-4342-B048-85BDC9FD1C3A}</a:tableStyleId>
              </a:tblPr>
              <a:tblGrid>
                <a:gridCol w="1445330">
                  <a:extLst>
                    <a:ext uri="{9D8B030D-6E8A-4147-A177-3AD203B41FA5}">
                      <a16:colId xmlns:a16="http://schemas.microsoft.com/office/drawing/2014/main" val="20000"/>
                    </a:ext>
                  </a:extLst>
                </a:gridCol>
                <a:gridCol w="1445330">
                  <a:extLst>
                    <a:ext uri="{9D8B030D-6E8A-4147-A177-3AD203B41FA5}">
                      <a16:colId xmlns:a16="http://schemas.microsoft.com/office/drawing/2014/main" val="20001"/>
                    </a:ext>
                  </a:extLst>
                </a:gridCol>
                <a:gridCol w="1445330">
                  <a:extLst>
                    <a:ext uri="{9D8B030D-6E8A-4147-A177-3AD203B41FA5}">
                      <a16:colId xmlns:a16="http://schemas.microsoft.com/office/drawing/2014/main" val="20002"/>
                    </a:ext>
                  </a:extLst>
                </a:gridCol>
                <a:gridCol w="1445330">
                  <a:extLst>
                    <a:ext uri="{9D8B030D-6E8A-4147-A177-3AD203B41FA5}">
                      <a16:colId xmlns:a16="http://schemas.microsoft.com/office/drawing/2014/main" val="20003"/>
                    </a:ext>
                  </a:extLst>
                </a:gridCol>
                <a:gridCol w="1445330">
                  <a:extLst>
                    <a:ext uri="{9D8B030D-6E8A-4147-A177-3AD203B41FA5}">
                      <a16:colId xmlns:a16="http://schemas.microsoft.com/office/drawing/2014/main" val="20004"/>
                    </a:ext>
                  </a:extLst>
                </a:gridCol>
              </a:tblGrid>
              <a:tr h="446697">
                <a:tc>
                  <a:txBody>
                    <a:bodyPr/>
                    <a:lstStyle/>
                    <a:p>
                      <a:r>
                        <a:rPr lang="es-CO" sz="1800" dirty="0">
                          <a:latin typeface="Montserrat" pitchFamily="2" charset="77"/>
                        </a:rPr>
                        <a:t>Familia</a:t>
                      </a:r>
                    </a:p>
                  </a:txBody>
                  <a:tcPr/>
                </a:tc>
                <a:tc>
                  <a:txBody>
                    <a:bodyPr/>
                    <a:lstStyle/>
                    <a:p>
                      <a:r>
                        <a:rPr lang="es-CO" sz="1800" dirty="0" err="1">
                          <a:latin typeface="Montserrat" pitchFamily="2" charset="77"/>
                        </a:rPr>
                        <a:t>Lod</a:t>
                      </a:r>
                      <a:r>
                        <a:rPr lang="es-CO" sz="1800" dirty="0">
                          <a:latin typeface="Montserrat" pitchFamily="2" charset="77"/>
                        </a:rPr>
                        <a:t> score</a:t>
                      </a:r>
                    </a:p>
                  </a:txBody>
                  <a:tcPr/>
                </a:tc>
                <a:tc>
                  <a:txBody>
                    <a:bodyPr/>
                    <a:lstStyle/>
                    <a:p>
                      <a:r>
                        <a:rPr lang="es-CO" sz="1800" dirty="0" err="1">
                          <a:latin typeface="Montserrat" pitchFamily="2" charset="77"/>
                        </a:rPr>
                        <a:t>Chr</a:t>
                      </a:r>
                      <a:endParaRPr lang="es-CO" sz="1800" dirty="0">
                        <a:latin typeface="Montserrat" pitchFamily="2" charset="77"/>
                      </a:endParaRPr>
                    </a:p>
                  </a:txBody>
                  <a:tcPr/>
                </a:tc>
                <a:tc>
                  <a:txBody>
                    <a:bodyPr/>
                    <a:lstStyle/>
                    <a:p>
                      <a:r>
                        <a:rPr lang="es-CO" sz="1800" dirty="0">
                          <a:latin typeface="Montserrat" pitchFamily="2" charset="77"/>
                        </a:rPr>
                        <a:t>pos</a:t>
                      </a:r>
                    </a:p>
                  </a:txBody>
                  <a:tcPr/>
                </a:tc>
                <a:tc>
                  <a:txBody>
                    <a:bodyPr/>
                    <a:lstStyle/>
                    <a:p>
                      <a:r>
                        <a:rPr lang="es-CO" sz="1800" dirty="0">
                          <a:latin typeface="Montserrat" pitchFamily="2" charset="77"/>
                        </a:rPr>
                        <a:t>pos</a:t>
                      </a:r>
                    </a:p>
                  </a:txBody>
                  <a:tcPr/>
                </a:tc>
                <a:extLst>
                  <a:ext uri="{0D108BD9-81ED-4DB2-BD59-A6C34878D82A}">
                    <a16:rowId xmlns:a16="http://schemas.microsoft.com/office/drawing/2014/main" val="10000"/>
                  </a:ext>
                </a:extLst>
              </a:tr>
              <a:tr h="396044">
                <a:tc>
                  <a:txBody>
                    <a:bodyPr/>
                    <a:lstStyle/>
                    <a:p>
                      <a:r>
                        <a:rPr lang="es-CO" sz="1800" dirty="0">
                          <a:latin typeface="Montserrat" pitchFamily="2" charset="77"/>
                        </a:rPr>
                        <a:t>MA20</a:t>
                      </a:r>
                    </a:p>
                  </a:txBody>
                  <a:tcPr/>
                </a:tc>
                <a:tc>
                  <a:txBody>
                    <a:bodyPr/>
                    <a:lstStyle/>
                    <a:p>
                      <a:r>
                        <a:rPr lang="es-CO" sz="1800" dirty="0">
                          <a:latin typeface="Montserrat" pitchFamily="2" charset="77"/>
                        </a:rPr>
                        <a:t>4.03</a:t>
                      </a:r>
                    </a:p>
                  </a:txBody>
                  <a:tcPr/>
                </a:tc>
                <a:tc>
                  <a:txBody>
                    <a:bodyPr/>
                    <a:lstStyle/>
                    <a:p>
                      <a:r>
                        <a:rPr lang="es-CO" sz="1800" dirty="0">
                          <a:latin typeface="Montserrat" pitchFamily="2" charset="77"/>
                        </a:rPr>
                        <a:t>2</a:t>
                      </a:r>
                    </a:p>
                  </a:txBody>
                  <a:tcPr/>
                </a:tc>
                <a:tc>
                  <a:txBody>
                    <a:bodyPr/>
                    <a:lstStyle/>
                    <a:p>
                      <a:r>
                        <a:rPr lang="es-CO" sz="1800" dirty="0">
                          <a:latin typeface="Montserrat" pitchFamily="2" charset="77"/>
                        </a:rPr>
                        <a:t>38015298</a:t>
                      </a:r>
                    </a:p>
                  </a:txBody>
                  <a:tcPr/>
                </a:tc>
                <a:tc>
                  <a:txBody>
                    <a:bodyPr/>
                    <a:lstStyle/>
                    <a:p>
                      <a:r>
                        <a:rPr lang="es-CO" sz="1800" dirty="0">
                          <a:latin typeface="Montserrat" pitchFamily="2" charset="77"/>
                        </a:rPr>
                        <a:t>40632095</a:t>
                      </a:r>
                    </a:p>
                  </a:txBody>
                  <a:tcPr/>
                </a:tc>
                <a:extLst>
                  <a:ext uri="{0D108BD9-81ED-4DB2-BD59-A6C34878D82A}">
                    <a16:rowId xmlns:a16="http://schemas.microsoft.com/office/drawing/2014/main" val="10001"/>
                  </a:ext>
                </a:extLst>
              </a:tr>
            </a:tbl>
          </a:graphicData>
        </a:graphic>
      </p:graphicFrame>
      <p:sp>
        <p:nvSpPr>
          <p:cNvPr id="6" name="5 CuadroTexto"/>
          <p:cNvSpPr txBox="1"/>
          <p:nvPr/>
        </p:nvSpPr>
        <p:spPr>
          <a:xfrm>
            <a:off x="6767515" y="1985902"/>
            <a:ext cx="2413553"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dirty="0">
                <a:solidFill>
                  <a:srgbClr val="0B2F51"/>
                </a:solidFill>
                <a:latin typeface="Montserrat" panose="00000500000000000000" pitchFamily="50" charset="0"/>
              </a:rPr>
              <a:t>Gen:  </a:t>
            </a:r>
            <a:r>
              <a:rPr lang="es-CO" sz="2000" dirty="0">
                <a:solidFill>
                  <a:srgbClr val="0B2F51"/>
                </a:solidFill>
                <a:latin typeface="Montserrat" panose="00000500000000000000" pitchFamily="50" charset="0"/>
              </a:rPr>
              <a:t>CYP1B1</a:t>
            </a:r>
          </a:p>
          <a:p>
            <a:r>
              <a:rPr lang="es-CO" dirty="0">
                <a:solidFill>
                  <a:srgbClr val="0B2F51"/>
                </a:solidFill>
                <a:latin typeface="Montserrat" panose="00000500000000000000" pitchFamily="50" charset="0"/>
              </a:rPr>
              <a:t>38298328C</a:t>
            </a:r>
          </a:p>
          <a:p>
            <a:r>
              <a:rPr lang="es-CO" dirty="0">
                <a:solidFill>
                  <a:srgbClr val="0B2F51"/>
                </a:solidFill>
                <a:latin typeface="Montserrat" panose="00000500000000000000" pitchFamily="50" charset="0"/>
              </a:rPr>
              <a:t>R390H (ARG/HIS).</a:t>
            </a:r>
          </a:p>
        </p:txBody>
      </p:sp>
      <p:graphicFrame>
        <p:nvGraphicFramePr>
          <p:cNvPr id="7" name="6 Tabla"/>
          <p:cNvGraphicFramePr>
            <a:graphicFrameLocks noGrp="1"/>
          </p:cNvGraphicFramePr>
          <p:nvPr>
            <p:extLst>
              <p:ext uri="{D42A27DB-BD31-4B8C-83A1-F6EECF244321}">
                <p14:modId xmlns:p14="http://schemas.microsoft.com/office/powerpoint/2010/main" val="2251485389"/>
              </p:ext>
            </p:extLst>
          </p:nvPr>
        </p:nvGraphicFramePr>
        <p:xfrm>
          <a:off x="4576889" y="3649804"/>
          <a:ext cx="7498846" cy="1139052"/>
        </p:xfrm>
        <a:graphic>
          <a:graphicData uri="http://schemas.openxmlformats.org/drawingml/2006/table">
            <a:tbl>
              <a:tblPr firstRow="1" bandRow="1">
                <a:tableStyleId>{5C22544A-7EE6-4342-B048-85BDC9FD1C3A}</a:tableStyleId>
              </a:tblPr>
              <a:tblGrid>
                <a:gridCol w="949268">
                  <a:extLst>
                    <a:ext uri="{9D8B030D-6E8A-4147-A177-3AD203B41FA5}">
                      <a16:colId xmlns:a16="http://schemas.microsoft.com/office/drawing/2014/main" val="20000"/>
                    </a:ext>
                  </a:extLst>
                </a:gridCol>
                <a:gridCol w="675860">
                  <a:extLst>
                    <a:ext uri="{9D8B030D-6E8A-4147-A177-3AD203B41FA5}">
                      <a16:colId xmlns:a16="http://schemas.microsoft.com/office/drawing/2014/main" val="20001"/>
                    </a:ext>
                  </a:extLst>
                </a:gridCol>
                <a:gridCol w="675862">
                  <a:extLst>
                    <a:ext uri="{9D8B030D-6E8A-4147-A177-3AD203B41FA5}">
                      <a16:colId xmlns:a16="http://schemas.microsoft.com/office/drawing/2014/main" val="20002"/>
                    </a:ext>
                  </a:extLst>
                </a:gridCol>
                <a:gridCol w="596348">
                  <a:extLst>
                    <a:ext uri="{9D8B030D-6E8A-4147-A177-3AD203B41FA5}">
                      <a16:colId xmlns:a16="http://schemas.microsoft.com/office/drawing/2014/main" val="20003"/>
                    </a:ext>
                  </a:extLst>
                </a:gridCol>
                <a:gridCol w="1086677">
                  <a:extLst>
                    <a:ext uri="{9D8B030D-6E8A-4147-A177-3AD203B41FA5}">
                      <a16:colId xmlns:a16="http://schemas.microsoft.com/office/drawing/2014/main" val="20004"/>
                    </a:ext>
                  </a:extLst>
                </a:gridCol>
                <a:gridCol w="1086680">
                  <a:extLst>
                    <a:ext uri="{9D8B030D-6E8A-4147-A177-3AD203B41FA5}">
                      <a16:colId xmlns:a16="http://schemas.microsoft.com/office/drawing/2014/main" val="20005"/>
                    </a:ext>
                  </a:extLst>
                </a:gridCol>
                <a:gridCol w="761741">
                  <a:extLst>
                    <a:ext uri="{9D8B030D-6E8A-4147-A177-3AD203B41FA5}">
                      <a16:colId xmlns:a16="http://schemas.microsoft.com/office/drawing/2014/main" val="20006"/>
                    </a:ext>
                  </a:extLst>
                </a:gridCol>
                <a:gridCol w="833205">
                  <a:extLst>
                    <a:ext uri="{9D8B030D-6E8A-4147-A177-3AD203B41FA5}">
                      <a16:colId xmlns:a16="http://schemas.microsoft.com/office/drawing/2014/main" val="20007"/>
                    </a:ext>
                  </a:extLst>
                </a:gridCol>
                <a:gridCol w="833205">
                  <a:extLst>
                    <a:ext uri="{9D8B030D-6E8A-4147-A177-3AD203B41FA5}">
                      <a16:colId xmlns:a16="http://schemas.microsoft.com/office/drawing/2014/main" val="20008"/>
                    </a:ext>
                  </a:extLst>
                </a:gridCol>
              </a:tblGrid>
              <a:tr h="526984">
                <a:tc>
                  <a:txBody>
                    <a:bodyPr/>
                    <a:lstStyle/>
                    <a:p>
                      <a:r>
                        <a:rPr lang="es-CO" sz="1200" dirty="0" err="1">
                          <a:latin typeface="Montserrat" pitchFamily="2" charset="77"/>
                        </a:rPr>
                        <a:t>Fun</a:t>
                      </a:r>
                      <a:endParaRPr lang="es-CO" sz="1200" dirty="0">
                        <a:latin typeface="Montserrat" pitchFamily="2" charset="77"/>
                      </a:endParaRPr>
                    </a:p>
                  </a:txBody>
                  <a:tcPr/>
                </a:tc>
                <a:tc>
                  <a:txBody>
                    <a:bodyPr/>
                    <a:lstStyle/>
                    <a:p>
                      <a:r>
                        <a:rPr lang="es-CO" sz="1200" dirty="0">
                          <a:latin typeface="Montserrat" pitchFamily="2" charset="77"/>
                        </a:rPr>
                        <a:t>GERP</a:t>
                      </a:r>
                    </a:p>
                  </a:txBody>
                  <a:tcPr/>
                </a:tc>
                <a:tc>
                  <a:txBody>
                    <a:bodyPr/>
                    <a:lstStyle/>
                    <a:p>
                      <a:r>
                        <a:rPr lang="es-CO" sz="1200" dirty="0">
                          <a:latin typeface="Montserrat" pitchFamily="2" charset="77"/>
                        </a:rPr>
                        <a:t>CADD</a:t>
                      </a:r>
                    </a:p>
                  </a:txBody>
                  <a:tcPr/>
                </a:tc>
                <a:tc>
                  <a:txBody>
                    <a:bodyPr/>
                    <a:lstStyle/>
                    <a:p>
                      <a:r>
                        <a:rPr lang="es-CO" sz="1200" dirty="0">
                          <a:latin typeface="Montserrat" pitchFamily="2" charset="77"/>
                        </a:rPr>
                        <a:t>SIFT</a:t>
                      </a:r>
                    </a:p>
                  </a:txBody>
                  <a:tcPr/>
                </a:tc>
                <a:tc>
                  <a:txBody>
                    <a:bodyPr/>
                    <a:lstStyle/>
                    <a:p>
                      <a:r>
                        <a:rPr lang="es-CO" sz="1200" dirty="0">
                          <a:latin typeface="Montserrat" pitchFamily="2" charset="77"/>
                        </a:rPr>
                        <a:t>POLYPHEN</a:t>
                      </a:r>
                    </a:p>
                  </a:txBody>
                  <a:tcPr/>
                </a:tc>
                <a:tc>
                  <a:txBody>
                    <a:bodyPr/>
                    <a:lstStyle/>
                    <a:p>
                      <a:r>
                        <a:rPr lang="es-CO" sz="1200" dirty="0" err="1">
                          <a:latin typeface="Montserrat" pitchFamily="2" charset="77"/>
                        </a:rPr>
                        <a:t>Mutation</a:t>
                      </a:r>
                      <a:r>
                        <a:rPr lang="es-CO" sz="1200" dirty="0">
                          <a:latin typeface="Montserrat" pitchFamily="2" charset="77"/>
                        </a:rPr>
                        <a:t> </a:t>
                      </a:r>
                      <a:r>
                        <a:rPr lang="es-CO" sz="1200" dirty="0" err="1">
                          <a:latin typeface="Montserrat" pitchFamily="2" charset="77"/>
                        </a:rPr>
                        <a:t>taster</a:t>
                      </a:r>
                      <a:endParaRPr lang="es-CO" sz="1200" dirty="0">
                        <a:latin typeface="Montserrat" pitchFamily="2" charset="77"/>
                      </a:endParaRPr>
                    </a:p>
                  </a:txBody>
                  <a:tcPr/>
                </a:tc>
                <a:tc>
                  <a:txBody>
                    <a:bodyPr/>
                    <a:lstStyle/>
                    <a:p>
                      <a:r>
                        <a:rPr lang="es-CO" sz="1200" dirty="0">
                          <a:latin typeface="Montserrat" pitchFamily="2" charset="77"/>
                        </a:rPr>
                        <a:t>FATHMM</a:t>
                      </a:r>
                    </a:p>
                  </a:txBody>
                  <a:tcPr/>
                </a:tc>
                <a:tc>
                  <a:txBody>
                    <a:bodyPr/>
                    <a:lstStyle/>
                    <a:p>
                      <a:r>
                        <a:rPr lang="es-CO" sz="1200" dirty="0" err="1">
                          <a:latin typeface="Montserrat" pitchFamily="2" charset="77"/>
                        </a:rPr>
                        <a:t>ExAC</a:t>
                      </a:r>
                      <a:endParaRPr lang="es-CO" sz="1200" dirty="0">
                        <a:latin typeface="Montserrat" pitchFamily="2" charset="77"/>
                      </a:endParaRPr>
                    </a:p>
                    <a:p>
                      <a:r>
                        <a:rPr lang="es-CO" sz="1200" dirty="0">
                          <a:latin typeface="Montserrat" pitchFamily="2" charset="77"/>
                        </a:rPr>
                        <a:t>SAS</a:t>
                      </a:r>
                    </a:p>
                  </a:txBody>
                  <a:tcPr/>
                </a:tc>
                <a:tc>
                  <a:txBody>
                    <a:bodyPr/>
                    <a:lstStyle/>
                    <a:p>
                      <a:r>
                        <a:rPr lang="es-CO" sz="1200" dirty="0" err="1">
                          <a:latin typeface="Montserrat" pitchFamily="2" charset="77"/>
                        </a:rPr>
                        <a:t>ExAC</a:t>
                      </a:r>
                      <a:r>
                        <a:rPr lang="es-CO" sz="1200" baseline="0" dirty="0">
                          <a:latin typeface="Montserrat" pitchFamily="2" charset="77"/>
                        </a:rPr>
                        <a:t> ALL</a:t>
                      </a:r>
                      <a:endParaRPr lang="es-CO" sz="1200" dirty="0">
                        <a:latin typeface="Montserrat" pitchFamily="2" charset="77"/>
                      </a:endParaRPr>
                    </a:p>
                  </a:txBody>
                  <a:tcPr/>
                </a:tc>
                <a:extLst>
                  <a:ext uri="{0D108BD9-81ED-4DB2-BD59-A6C34878D82A}">
                    <a16:rowId xmlns:a16="http://schemas.microsoft.com/office/drawing/2014/main" val="10000"/>
                  </a:ext>
                </a:extLst>
              </a:tr>
              <a:tr h="612068">
                <a:tc>
                  <a:txBody>
                    <a:bodyPr/>
                    <a:lstStyle/>
                    <a:p>
                      <a:r>
                        <a:rPr lang="es-CO" sz="1200" dirty="0" err="1">
                          <a:latin typeface="Montserrat" pitchFamily="2" charset="77"/>
                        </a:rPr>
                        <a:t>Missense</a:t>
                      </a:r>
                      <a:endParaRPr lang="es-CO" sz="1200" dirty="0">
                        <a:latin typeface="Montserrat" pitchFamily="2" charset="77"/>
                      </a:endParaRPr>
                    </a:p>
                  </a:txBody>
                  <a:tcPr/>
                </a:tc>
                <a:tc>
                  <a:txBody>
                    <a:bodyPr/>
                    <a:lstStyle/>
                    <a:p>
                      <a:r>
                        <a:rPr lang="es-CO" sz="1200" dirty="0">
                          <a:latin typeface="Montserrat" pitchFamily="2" charset="77"/>
                        </a:rPr>
                        <a:t>5.85</a:t>
                      </a:r>
                    </a:p>
                  </a:txBody>
                  <a:tcPr/>
                </a:tc>
                <a:tc>
                  <a:txBody>
                    <a:bodyPr/>
                    <a:lstStyle/>
                    <a:p>
                      <a:r>
                        <a:rPr lang="es-CO" sz="1200" dirty="0">
                          <a:latin typeface="Montserrat" pitchFamily="2" charset="77"/>
                        </a:rPr>
                        <a:t>32</a:t>
                      </a:r>
                    </a:p>
                  </a:txBody>
                  <a:tcPr/>
                </a:tc>
                <a:tc>
                  <a:txBody>
                    <a:bodyPr/>
                    <a:lstStyle/>
                    <a:p>
                      <a:r>
                        <a:rPr lang="es-CO" sz="1200" dirty="0">
                          <a:latin typeface="Montserrat" pitchFamily="2" charset="77"/>
                        </a:rPr>
                        <a:t>D</a:t>
                      </a:r>
                    </a:p>
                  </a:txBody>
                  <a:tcPr/>
                </a:tc>
                <a:tc>
                  <a:txBody>
                    <a:bodyPr/>
                    <a:lstStyle/>
                    <a:p>
                      <a:r>
                        <a:rPr lang="es-CO" sz="1200" dirty="0">
                          <a:latin typeface="Montserrat" pitchFamily="2" charset="77"/>
                        </a:rPr>
                        <a:t>D</a:t>
                      </a:r>
                    </a:p>
                  </a:txBody>
                  <a:tcPr/>
                </a:tc>
                <a:tc>
                  <a:txBody>
                    <a:bodyPr/>
                    <a:lstStyle/>
                    <a:p>
                      <a:r>
                        <a:rPr lang="es-CO" sz="1200" dirty="0">
                          <a:latin typeface="Montserrat" pitchFamily="2" charset="77"/>
                        </a:rPr>
                        <a:t>D</a:t>
                      </a:r>
                    </a:p>
                  </a:txBody>
                  <a:tcPr/>
                </a:tc>
                <a:tc>
                  <a:txBody>
                    <a:bodyPr/>
                    <a:lstStyle/>
                    <a:p>
                      <a:r>
                        <a:rPr lang="es-CO" sz="1200" dirty="0">
                          <a:latin typeface="Montserrat" pitchFamily="2" charset="77"/>
                        </a:rPr>
                        <a:t>D</a:t>
                      </a:r>
                    </a:p>
                  </a:txBody>
                  <a:tcPr/>
                </a:tc>
                <a:tc>
                  <a:txBody>
                    <a:bodyPr/>
                    <a:lstStyle/>
                    <a:p>
                      <a:r>
                        <a:rPr lang="es-CO" sz="1200" dirty="0">
                          <a:latin typeface="Montserrat" pitchFamily="2" charset="77"/>
                        </a:rPr>
                        <a:t>0.0005</a:t>
                      </a:r>
                    </a:p>
                  </a:txBody>
                  <a:tcPr/>
                </a:tc>
                <a:tc>
                  <a:txBody>
                    <a:bodyPr/>
                    <a:lstStyle/>
                    <a:p>
                      <a:r>
                        <a:rPr lang="es-CO" sz="1200" dirty="0">
                          <a:latin typeface="Montserrat" pitchFamily="2" charset="77"/>
                        </a:rPr>
                        <a:t>0.0001</a:t>
                      </a:r>
                    </a:p>
                  </a:txBody>
                  <a:tcPr/>
                </a:tc>
                <a:extLst>
                  <a:ext uri="{0D108BD9-81ED-4DB2-BD59-A6C34878D82A}">
                    <a16:rowId xmlns:a16="http://schemas.microsoft.com/office/drawing/2014/main" val="10001"/>
                  </a:ext>
                </a:extLst>
              </a:tr>
            </a:tbl>
          </a:graphicData>
        </a:graphic>
      </p:graphicFrame>
      <p:sp>
        <p:nvSpPr>
          <p:cNvPr id="10" name="9 CuadroTexto"/>
          <p:cNvSpPr txBox="1"/>
          <p:nvPr/>
        </p:nvSpPr>
        <p:spPr>
          <a:xfrm>
            <a:off x="5021964" y="5291471"/>
            <a:ext cx="590465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dirty="0">
                <a:solidFill>
                  <a:srgbClr val="0B2F51"/>
                </a:solidFill>
                <a:latin typeface="Montserrat" panose="00000500000000000000" pitchFamily="50" charset="0"/>
              </a:rPr>
              <a:t>Variante segregó: afectados T/T (6); padres: CT hijos no afectados CT y  CC.</a:t>
            </a:r>
          </a:p>
        </p:txBody>
      </p:sp>
      <p:sp>
        <p:nvSpPr>
          <p:cNvPr id="11" name="10 CuadroTexto"/>
          <p:cNvSpPr txBox="1"/>
          <p:nvPr/>
        </p:nvSpPr>
        <p:spPr>
          <a:xfrm>
            <a:off x="6325957" y="6330252"/>
            <a:ext cx="3296667"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dirty="0">
                <a:solidFill>
                  <a:srgbClr val="0B2F51"/>
                </a:solidFill>
                <a:latin typeface="Montserrat" panose="00000500000000000000" pitchFamily="50" charset="0"/>
              </a:rPr>
              <a:t>Frecuencia en controles: 0.</a:t>
            </a:r>
          </a:p>
        </p:txBody>
      </p:sp>
      <p:sp>
        <p:nvSpPr>
          <p:cNvPr id="14" name="13 Flecha abajo"/>
          <p:cNvSpPr/>
          <p:nvPr/>
        </p:nvSpPr>
        <p:spPr>
          <a:xfrm>
            <a:off x="7813085" y="3107907"/>
            <a:ext cx="288032" cy="2520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Montserrat" panose="00000500000000000000" pitchFamily="50" charset="0"/>
            </a:endParaRPr>
          </a:p>
        </p:txBody>
      </p:sp>
      <p:sp>
        <p:nvSpPr>
          <p:cNvPr id="15" name="14 Flecha abajo"/>
          <p:cNvSpPr/>
          <p:nvPr/>
        </p:nvSpPr>
        <p:spPr>
          <a:xfrm>
            <a:off x="7813085" y="4929278"/>
            <a:ext cx="288032" cy="2520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Montserrat" panose="00000500000000000000" pitchFamily="50" charset="0"/>
            </a:endParaRPr>
          </a:p>
        </p:txBody>
      </p:sp>
    </p:spTree>
    <p:extLst>
      <p:ext uri="{BB962C8B-B14F-4D97-AF65-F5344CB8AC3E}">
        <p14:creationId xmlns:p14="http://schemas.microsoft.com/office/powerpoint/2010/main" val="2762413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1010478" y="721105"/>
            <a:ext cx="10515600" cy="1957801"/>
          </a:xfrm>
        </p:spPr>
        <p:txBody>
          <a:bodyPr>
            <a:normAutofit/>
          </a:bodyPr>
          <a:lstStyle/>
          <a:p>
            <a:r>
              <a:rPr lang="es-CO" sz="2800" dirty="0"/>
              <a:t>Natalia Gómez Lopera </a:t>
            </a:r>
            <a:r>
              <a:rPr lang="es-CO" sz="2800" dirty="0" err="1"/>
              <a:t>biol</a:t>
            </a:r>
            <a:r>
              <a:rPr lang="es-CO" sz="2800" dirty="0"/>
              <a:t>-PhD</a:t>
            </a:r>
          </a:p>
        </p:txBody>
      </p:sp>
      <p:sp>
        <p:nvSpPr>
          <p:cNvPr id="6" name="5 Marcador de texto"/>
          <p:cNvSpPr>
            <a:spLocks noGrp="1"/>
          </p:cNvSpPr>
          <p:nvPr>
            <p:ph type="body" idx="1"/>
          </p:nvPr>
        </p:nvSpPr>
        <p:spPr>
          <a:xfrm>
            <a:off x="1010478" y="2678906"/>
            <a:ext cx="7040217" cy="1500187"/>
          </a:xfrm>
        </p:spPr>
        <p:txBody>
          <a:bodyPr/>
          <a:lstStyle/>
          <a:p>
            <a:r>
              <a:rPr lang="es-CO" dirty="0">
                <a:hlinkClick r:id="rId2"/>
              </a:rPr>
              <a:t>natigolo@gmail.com</a:t>
            </a:r>
            <a:endParaRPr lang="es-CO" dirty="0"/>
          </a:p>
          <a:p>
            <a:r>
              <a:rPr lang="es-CO" dirty="0">
                <a:hlinkClick r:id="rId3"/>
              </a:rPr>
              <a:t>natalia.gomezl@udea.edu.co</a:t>
            </a:r>
            <a:endParaRPr lang="es-CO" dirty="0"/>
          </a:p>
          <a:p>
            <a:endParaRPr lang="es-CO" dirty="0"/>
          </a:p>
        </p:txBody>
      </p:sp>
    </p:spTree>
    <p:extLst>
      <p:ext uri="{BB962C8B-B14F-4D97-AF65-F5344CB8AC3E}">
        <p14:creationId xmlns:p14="http://schemas.microsoft.com/office/powerpoint/2010/main" val="207364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a:extLst>
              <a:ext uri="{FF2B5EF4-FFF2-40B4-BE49-F238E27FC236}">
                <a16:creationId xmlns:a16="http://schemas.microsoft.com/office/drawing/2014/main" id="{FDD09BB6-7DDA-446E-B200-5E36A40C9ED2}"/>
              </a:ext>
            </a:extLst>
          </p:cNvPr>
          <p:cNvSpPr txBox="1">
            <a:spLocks noChangeArrowheads="1"/>
          </p:cNvSpPr>
          <p:nvPr/>
        </p:nvSpPr>
        <p:spPr>
          <a:xfrm>
            <a:off x="8378628" y="772704"/>
            <a:ext cx="2675044" cy="4953000"/>
          </a:xfrm>
          <a:prstGeom prst="rect">
            <a:avLst/>
          </a:prstGeom>
        </p:spPr>
        <p:txBody>
          <a:bodyPr/>
          <a:lstStyle/>
          <a:p>
            <a:pPr marL="265113" indent="-265113" eaLnBrk="0" hangingPunct="0">
              <a:lnSpc>
                <a:spcPct val="300000"/>
              </a:lnSpc>
              <a:spcBef>
                <a:spcPts val="250"/>
              </a:spcBef>
              <a:buClr>
                <a:schemeClr val="accent1"/>
              </a:buClr>
              <a:buSzPct val="80000"/>
              <a:buFont typeface="Wingdings 2" pitchFamily="18" charset="2"/>
              <a:buChar char=""/>
              <a:defRPr/>
            </a:pPr>
            <a:r>
              <a:rPr lang="es-CO" sz="2400" b="1" u="sng" dirty="0">
                <a:solidFill>
                  <a:srgbClr val="0B2F51"/>
                </a:solidFill>
                <a:effectLst>
                  <a:outerShdw blurRad="38100" dist="38100" dir="2700000" algn="tl">
                    <a:srgbClr val="000000">
                      <a:alpha val="43137"/>
                    </a:srgbClr>
                  </a:outerShdw>
                </a:effectLst>
                <a:latin typeface="Montserrat" panose="00000500000000000000" pitchFamily="50" charset="0"/>
                <a:cs typeface="Arial" charset="0"/>
              </a:rPr>
              <a:t>Cebadores</a:t>
            </a:r>
            <a:endParaRPr lang="es-CO" sz="2400" u="sng" dirty="0">
              <a:solidFill>
                <a:srgbClr val="0B2F51"/>
              </a:solidFill>
              <a:effectLst>
                <a:outerShdw blurRad="38100" dist="38100" dir="2700000" algn="tl">
                  <a:srgbClr val="000000">
                    <a:alpha val="43137"/>
                  </a:srgbClr>
                </a:outerShdw>
              </a:effectLst>
              <a:latin typeface="Montserrat" panose="00000500000000000000" pitchFamily="50" charset="0"/>
              <a:cs typeface="Arial" charset="0"/>
              <a:sym typeface="Symbol" pitchFamily="18" charset="2"/>
            </a:endParaRPr>
          </a:p>
          <a:p>
            <a:pPr marL="265113" indent="-265113" eaLnBrk="0" hangingPunct="0">
              <a:lnSpc>
                <a:spcPct val="300000"/>
              </a:lnSpc>
              <a:spcBef>
                <a:spcPts val="250"/>
              </a:spcBef>
              <a:buClr>
                <a:schemeClr val="accent1"/>
              </a:buClr>
              <a:buSzPct val="80000"/>
              <a:buFont typeface="Wingdings 2" pitchFamily="18" charset="2"/>
              <a:buChar char=""/>
              <a:defRPr/>
            </a:pPr>
            <a:r>
              <a:rPr lang="es-CO" sz="2400" b="1" u="sng" dirty="0">
                <a:solidFill>
                  <a:srgbClr val="0B2F51"/>
                </a:solidFill>
                <a:effectLst>
                  <a:outerShdw blurRad="38100" dist="38100" dir="2700000" algn="tl">
                    <a:srgbClr val="000000">
                      <a:alpha val="43137"/>
                    </a:srgbClr>
                  </a:outerShdw>
                </a:effectLst>
                <a:latin typeface="Montserrat" panose="00000500000000000000" pitchFamily="50" charset="0"/>
                <a:cs typeface="Arial" charset="0"/>
              </a:rPr>
              <a:t>Polimerasa</a:t>
            </a:r>
          </a:p>
          <a:p>
            <a:pPr marL="265113" indent="-265113" eaLnBrk="0" hangingPunct="0">
              <a:lnSpc>
                <a:spcPct val="300000"/>
              </a:lnSpc>
              <a:spcBef>
                <a:spcPts val="250"/>
              </a:spcBef>
              <a:buClr>
                <a:schemeClr val="accent1"/>
              </a:buClr>
              <a:buSzPct val="80000"/>
              <a:buFont typeface="Wingdings 2" pitchFamily="18" charset="2"/>
              <a:buChar char=""/>
              <a:defRPr/>
            </a:pPr>
            <a:endParaRPr lang="es-CO" sz="2400" b="1" u="sng" dirty="0">
              <a:solidFill>
                <a:srgbClr val="0B2F51"/>
              </a:solidFill>
              <a:effectLst>
                <a:outerShdw blurRad="38100" dist="38100" dir="2700000" algn="tl">
                  <a:srgbClr val="000000">
                    <a:alpha val="43137"/>
                  </a:srgbClr>
                </a:outerShdw>
              </a:effectLst>
              <a:latin typeface="Montserrat" panose="00000500000000000000" pitchFamily="50" charset="0"/>
              <a:cs typeface="Arial" charset="0"/>
            </a:endParaRPr>
          </a:p>
          <a:p>
            <a:pPr marL="265113" indent="-265113" eaLnBrk="0" hangingPunct="0">
              <a:lnSpc>
                <a:spcPct val="300000"/>
              </a:lnSpc>
              <a:spcBef>
                <a:spcPts val="250"/>
              </a:spcBef>
              <a:buClr>
                <a:schemeClr val="accent1"/>
              </a:buClr>
              <a:buSzPct val="80000"/>
              <a:buFont typeface="Wingdings 2" pitchFamily="18" charset="2"/>
              <a:buChar char=""/>
              <a:defRPr/>
            </a:pPr>
            <a:r>
              <a:rPr lang="es-CO" sz="2400" b="1" u="sng" dirty="0">
                <a:solidFill>
                  <a:srgbClr val="0B2F51"/>
                </a:solidFill>
                <a:effectLst>
                  <a:outerShdw blurRad="38100" dist="38100" dir="2700000" algn="tl">
                    <a:srgbClr val="000000">
                      <a:alpha val="43137"/>
                    </a:srgbClr>
                  </a:outerShdw>
                </a:effectLst>
                <a:latin typeface="Montserrat" panose="00000500000000000000" pitchFamily="50" charset="0"/>
                <a:cs typeface="Arial" charset="0"/>
              </a:rPr>
              <a:t>Buffer</a:t>
            </a:r>
            <a:endParaRPr lang="es-CO" sz="2400" u="sng" dirty="0">
              <a:solidFill>
                <a:srgbClr val="0B2F51"/>
              </a:solidFill>
              <a:effectLst>
                <a:outerShdw blurRad="38100" dist="38100" dir="2700000" algn="tl">
                  <a:srgbClr val="000000">
                    <a:alpha val="43137"/>
                  </a:srgbClr>
                </a:outerShdw>
              </a:effectLst>
              <a:latin typeface="Montserrat" panose="00000500000000000000" pitchFamily="50" charset="0"/>
              <a:cs typeface="Arial" charset="0"/>
            </a:endParaRPr>
          </a:p>
        </p:txBody>
      </p:sp>
      <p:pic>
        <p:nvPicPr>
          <p:cNvPr id="5" name="Picture 2" descr="Image:DNA polymerase.svg">
            <a:hlinkClick r:id="rId3"/>
            <a:extLst>
              <a:ext uri="{FF2B5EF4-FFF2-40B4-BE49-F238E27FC236}">
                <a16:creationId xmlns:a16="http://schemas.microsoft.com/office/drawing/2014/main" id="{725377FA-6A84-47FF-84D1-6BDCFDF9DDB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530576" y="4528974"/>
            <a:ext cx="2590800" cy="895350"/>
          </a:xfrm>
          <a:prstGeom prst="rect">
            <a:avLst/>
          </a:prstGeom>
          <a:ln w="38100" cap="sq">
            <a:noFill/>
            <a:prstDash val="solid"/>
            <a:miter lim="800000"/>
          </a:ln>
          <a:effectLst>
            <a:outerShdw blurRad="50800" dist="38100" dir="2700000" algn="tl" rotWithShape="0">
              <a:srgbClr val="000000">
                <a:alpha val="43000"/>
              </a:srgbClr>
            </a:outerShdw>
          </a:effectLst>
        </p:spPr>
      </p:pic>
      <p:pic>
        <p:nvPicPr>
          <p:cNvPr id="140292" name="Picture 4" descr="http://tbn1.google.com/images?q=tbn:1PIdaXHNtcEMlM:http://www.bioron.net/uploads/RTEmagicC_Set_of_dNTP_1.JPG.jpg">
            <a:hlinkClick r:id="rId5"/>
            <a:extLst>
              <a:ext uri="{FF2B5EF4-FFF2-40B4-BE49-F238E27FC236}">
                <a16:creationId xmlns:a16="http://schemas.microsoft.com/office/drawing/2014/main" id="{08126B82-7C96-40D5-9387-4A82833BCAC3}"/>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7165777" y="4446020"/>
            <a:ext cx="914400" cy="685801"/>
          </a:xfrm>
          <a:prstGeom prst="rect">
            <a:avLst/>
          </a:prstGeom>
          <a:ln>
            <a:noFill/>
          </a:ln>
          <a:effectLst>
            <a:softEdge rad="112500"/>
          </a:effectLst>
        </p:spPr>
      </p:pic>
      <p:pic>
        <p:nvPicPr>
          <p:cNvPr id="8" name="Picture 7" descr="http://www.unc.edu/depts/marzluff/histone.jpg">
            <a:extLst>
              <a:ext uri="{FF2B5EF4-FFF2-40B4-BE49-F238E27FC236}">
                <a16:creationId xmlns:a16="http://schemas.microsoft.com/office/drawing/2014/main" id="{F12ECFEE-4BEC-4B66-B74E-ACFF7DF1385A}"/>
              </a:ext>
            </a:extLst>
          </p:cNvPr>
          <p:cNvPicPr>
            <a:picLocks noChangeAspect="1" noChangeArrowheads="1"/>
          </p:cNvPicPr>
          <p:nvPr/>
        </p:nvPicPr>
        <p:blipFill>
          <a:blip r:embed="rId7" cstate="email">
            <a:lum bright="-20000" contrast="30000"/>
            <a:extLst>
              <a:ext uri="{28A0092B-C50C-407E-A947-70E740481C1C}">
                <a14:useLocalDpi xmlns:a14="http://schemas.microsoft.com/office/drawing/2010/main"/>
              </a:ext>
            </a:extLst>
          </a:blip>
          <a:srcRect/>
          <a:stretch>
            <a:fillRect/>
          </a:stretch>
        </p:blipFill>
        <p:spPr bwMode="auto">
          <a:xfrm>
            <a:off x="4798922" y="2477609"/>
            <a:ext cx="1371600" cy="922338"/>
          </a:xfrm>
          <a:prstGeom prst="rect">
            <a:avLst/>
          </a:prstGeom>
          <a:ln>
            <a:noFill/>
          </a:ln>
          <a:effectLst>
            <a:outerShdw blurRad="190500" algn="tl" rotWithShape="0">
              <a:srgbClr val="000000">
                <a:alpha val="70000"/>
              </a:srgbClr>
            </a:outerShdw>
          </a:effectLst>
        </p:spPr>
      </p:pic>
      <p:sp>
        <p:nvSpPr>
          <p:cNvPr id="9" name="Rectangle 3">
            <a:extLst>
              <a:ext uri="{FF2B5EF4-FFF2-40B4-BE49-F238E27FC236}">
                <a16:creationId xmlns:a16="http://schemas.microsoft.com/office/drawing/2014/main" id="{7552888D-A477-4441-B5B7-DDCD49A56D82}"/>
              </a:ext>
            </a:extLst>
          </p:cNvPr>
          <p:cNvSpPr txBox="1">
            <a:spLocks noChangeArrowheads="1"/>
          </p:cNvSpPr>
          <p:nvPr/>
        </p:nvSpPr>
        <p:spPr>
          <a:xfrm>
            <a:off x="4852163" y="496411"/>
            <a:ext cx="2133600" cy="5638800"/>
          </a:xfrm>
          <a:prstGeom prst="rect">
            <a:avLst/>
          </a:prstGeom>
        </p:spPr>
        <p:txBody>
          <a:bodyPr/>
          <a:lstStyle/>
          <a:p>
            <a:pPr marL="265113" indent="-265113" eaLnBrk="0" hangingPunct="0">
              <a:lnSpc>
                <a:spcPct val="500000"/>
              </a:lnSpc>
              <a:spcBef>
                <a:spcPts val="250"/>
              </a:spcBef>
              <a:buClr>
                <a:schemeClr val="accent1"/>
              </a:buClr>
              <a:buSzPct val="80000"/>
              <a:buFont typeface="Wingdings 2" pitchFamily="18" charset="2"/>
              <a:buChar char=""/>
              <a:defRPr/>
            </a:pPr>
            <a:r>
              <a:rPr lang="es-CO" sz="2400" b="1" u="sng" dirty="0">
                <a:effectLst>
                  <a:outerShdw blurRad="38100" dist="38100" dir="2700000" algn="tl">
                    <a:srgbClr val="000000">
                      <a:alpha val="43137"/>
                    </a:srgbClr>
                  </a:outerShdw>
                </a:effectLst>
                <a:latin typeface="Montserrat" panose="00000500000000000000" pitchFamily="50" charset="0"/>
                <a:cs typeface="Arial" charset="0"/>
              </a:rPr>
              <a:t>DNA molde</a:t>
            </a:r>
            <a:endParaRPr lang="es-CO" sz="2400" u="sng" dirty="0">
              <a:effectLst>
                <a:outerShdw blurRad="38100" dist="38100" dir="2700000" algn="tl">
                  <a:srgbClr val="000000">
                    <a:alpha val="43137"/>
                  </a:srgbClr>
                </a:outerShdw>
              </a:effectLst>
              <a:latin typeface="Montserrat" panose="00000500000000000000" pitchFamily="50" charset="0"/>
              <a:cs typeface="Arial" charset="0"/>
            </a:endParaRPr>
          </a:p>
          <a:p>
            <a:pPr marL="265113" indent="-265113" eaLnBrk="0" hangingPunct="0">
              <a:lnSpc>
                <a:spcPct val="500000"/>
              </a:lnSpc>
              <a:spcBef>
                <a:spcPts val="250"/>
              </a:spcBef>
              <a:buClr>
                <a:schemeClr val="accent1"/>
              </a:buClr>
              <a:buSzPct val="80000"/>
              <a:buFont typeface="Wingdings 2" pitchFamily="18" charset="2"/>
              <a:buChar char=""/>
              <a:defRPr/>
            </a:pPr>
            <a:r>
              <a:rPr lang="es-CO" sz="2400" b="1" u="sng" dirty="0" err="1">
                <a:effectLst>
                  <a:outerShdw blurRad="38100" dist="38100" dir="2700000" algn="tl">
                    <a:srgbClr val="000000">
                      <a:alpha val="43137"/>
                    </a:srgbClr>
                  </a:outerShdw>
                </a:effectLst>
                <a:latin typeface="Montserrat" panose="00000500000000000000" pitchFamily="50" charset="0"/>
              </a:rPr>
              <a:t>dNTP’s</a:t>
            </a:r>
            <a:endParaRPr lang="es-CO" sz="2400" u="sng" dirty="0">
              <a:effectLst>
                <a:outerShdw blurRad="38100" dist="38100" dir="2700000" algn="tl">
                  <a:srgbClr val="000000">
                    <a:alpha val="43137"/>
                  </a:srgbClr>
                </a:outerShdw>
              </a:effectLst>
              <a:latin typeface="Montserrat" panose="00000500000000000000" pitchFamily="50" charset="0"/>
            </a:endParaRPr>
          </a:p>
          <a:p>
            <a:pPr marL="265113" indent="-265113" eaLnBrk="0" hangingPunct="0">
              <a:spcBef>
                <a:spcPts val="250"/>
              </a:spcBef>
              <a:buClr>
                <a:schemeClr val="accent1"/>
              </a:buClr>
              <a:buSzPct val="80000"/>
              <a:buFont typeface="Wingdings 2" pitchFamily="18" charset="2"/>
              <a:buChar char=""/>
              <a:defRPr/>
            </a:pPr>
            <a:r>
              <a:rPr lang="es-CO" sz="2400" b="1" u="sng" dirty="0">
                <a:effectLst>
                  <a:outerShdw blurRad="38100" dist="38100" dir="2700000" algn="tl">
                    <a:srgbClr val="000000">
                      <a:alpha val="43137"/>
                    </a:srgbClr>
                  </a:outerShdw>
                </a:effectLst>
                <a:latin typeface="Montserrat" panose="00000500000000000000" pitchFamily="50" charset="0"/>
              </a:rPr>
              <a:t>MgCl2</a:t>
            </a:r>
            <a:endParaRPr lang="es-CO" sz="2400" u="sng" dirty="0">
              <a:effectLst>
                <a:outerShdw blurRad="38100" dist="38100" dir="2700000" algn="tl">
                  <a:srgbClr val="000000">
                    <a:alpha val="43137"/>
                  </a:srgbClr>
                </a:outerShdw>
              </a:effectLst>
              <a:latin typeface="Montserrat" panose="00000500000000000000" pitchFamily="50" charset="0"/>
            </a:endParaRPr>
          </a:p>
        </p:txBody>
      </p:sp>
      <p:sp>
        <p:nvSpPr>
          <p:cNvPr id="11" name="10 Flecha curvada hacia abajo">
            <a:extLst>
              <a:ext uri="{FF2B5EF4-FFF2-40B4-BE49-F238E27FC236}">
                <a16:creationId xmlns:a16="http://schemas.microsoft.com/office/drawing/2014/main" id="{93483926-DAC9-4EB7-BFF0-E1424EA1180D}"/>
              </a:ext>
            </a:extLst>
          </p:cNvPr>
          <p:cNvSpPr/>
          <p:nvPr/>
        </p:nvSpPr>
        <p:spPr>
          <a:xfrm rot="676533" flipH="1">
            <a:off x="6783957" y="4076508"/>
            <a:ext cx="579438" cy="3159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O">
              <a:solidFill>
                <a:schemeClr val="tx1"/>
              </a:solidFill>
              <a:latin typeface="Montserrat" panose="00000500000000000000" pitchFamily="50" charset="0"/>
            </a:endParaRPr>
          </a:p>
        </p:txBody>
      </p:sp>
      <p:pic>
        <p:nvPicPr>
          <p:cNvPr id="8201" name="Picture 5">
            <a:extLst>
              <a:ext uri="{FF2B5EF4-FFF2-40B4-BE49-F238E27FC236}">
                <a16:creationId xmlns:a16="http://schemas.microsoft.com/office/drawing/2014/main" id="{67FD4E40-6810-4D2D-876B-A0E88BC2B5C5}"/>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9716441" y="1987502"/>
            <a:ext cx="20748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 descr="http://upload.wikimedia.org/wikipedia/commons/thumb/3/32/EscherichiaColi_NIAID.jpg/250px-EscherichiaColi_NIAID.jpg">
            <a:hlinkClick r:id="rId9" tooltip="EscherichiaColi NIAID.jpg"/>
            <a:extLst>
              <a:ext uri="{FF2B5EF4-FFF2-40B4-BE49-F238E27FC236}">
                <a16:creationId xmlns:a16="http://schemas.microsoft.com/office/drawing/2014/main" id="{69F710D4-1818-467B-8B88-6004152A7D7E}"/>
              </a:ext>
            </a:extLst>
          </p:cNvPr>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8716309" y="3130650"/>
            <a:ext cx="1005115" cy="84429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5" name="14 Rectángulo">
            <a:extLst>
              <a:ext uri="{FF2B5EF4-FFF2-40B4-BE49-F238E27FC236}">
                <a16:creationId xmlns:a16="http://schemas.microsoft.com/office/drawing/2014/main" id="{85A6F1DF-5E6A-446A-931F-4A1E46416E6A}"/>
              </a:ext>
            </a:extLst>
          </p:cNvPr>
          <p:cNvSpPr/>
          <p:nvPr/>
        </p:nvSpPr>
        <p:spPr>
          <a:xfrm>
            <a:off x="8422013" y="4120841"/>
            <a:ext cx="1593706" cy="307777"/>
          </a:xfrm>
          <a:prstGeom prst="rect">
            <a:avLst/>
          </a:prstGeom>
        </p:spPr>
        <p:txBody>
          <a:bodyPr wrap="none">
            <a:spAutoFit/>
          </a:bodyPr>
          <a:lstStyle/>
          <a:p>
            <a:pPr>
              <a:defRPr/>
            </a:pPr>
            <a:r>
              <a:rPr lang="en-US" sz="1400" i="1" dirty="0">
                <a:solidFill>
                  <a:srgbClr val="0B2F51"/>
                </a:solidFill>
                <a:latin typeface="Montserrat" panose="00000500000000000000" pitchFamily="50" charset="0"/>
                <a:cs typeface="Arial" charset="0"/>
              </a:rPr>
              <a:t>Escherichia coli</a:t>
            </a:r>
            <a:endParaRPr lang="es-CO" sz="1400" dirty="0">
              <a:solidFill>
                <a:srgbClr val="0B2F51"/>
              </a:solidFill>
              <a:latin typeface="Montserrat" panose="00000500000000000000" pitchFamily="50" charset="0"/>
              <a:cs typeface="Arial" charset="0"/>
            </a:endParaRPr>
          </a:p>
        </p:txBody>
      </p:sp>
      <p:sp>
        <p:nvSpPr>
          <p:cNvPr id="16" name="15 Rectángulo">
            <a:extLst>
              <a:ext uri="{FF2B5EF4-FFF2-40B4-BE49-F238E27FC236}">
                <a16:creationId xmlns:a16="http://schemas.microsoft.com/office/drawing/2014/main" id="{09028572-9036-438E-8E6C-202AE21073E9}"/>
              </a:ext>
            </a:extLst>
          </p:cNvPr>
          <p:cNvSpPr/>
          <p:nvPr/>
        </p:nvSpPr>
        <p:spPr>
          <a:xfrm>
            <a:off x="10209123" y="4152421"/>
            <a:ext cx="1600200" cy="307975"/>
          </a:xfrm>
          <a:prstGeom prst="rect">
            <a:avLst/>
          </a:prstGeom>
        </p:spPr>
        <p:txBody>
          <a:bodyPr>
            <a:spAutoFit/>
          </a:bodyPr>
          <a:lstStyle/>
          <a:p>
            <a:pPr>
              <a:defRPr/>
            </a:pPr>
            <a:r>
              <a:rPr lang="es-CO" sz="1400" dirty="0" err="1">
                <a:solidFill>
                  <a:srgbClr val="0B2F51"/>
                </a:solidFill>
                <a:latin typeface="Montserrat" panose="00000500000000000000" pitchFamily="50" charset="0"/>
                <a:cs typeface="Arial" charset="0"/>
              </a:rPr>
              <a:t>Termosensible</a:t>
            </a:r>
            <a:endParaRPr lang="es-CO" sz="1400" dirty="0">
              <a:solidFill>
                <a:srgbClr val="0B2F51"/>
              </a:solidFill>
              <a:latin typeface="Montserrat" panose="00000500000000000000" pitchFamily="50" charset="0"/>
              <a:cs typeface="Arial" charset="0"/>
            </a:endParaRPr>
          </a:p>
        </p:txBody>
      </p:sp>
      <p:pic>
        <p:nvPicPr>
          <p:cNvPr id="17" name="Picture 2" descr="http://upload.wikimedia.org/wikipedia/commons/thumb/4/48/Thermus_aquaticus.JPG/300px-Thermus_aquaticus.JPG">
            <a:hlinkClick r:id="rId11" tooltip="Thermus aquaticus.JPG"/>
            <a:extLst>
              <a:ext uri="{FF2B5EF4-FFF2-40B4-BE49-F238E27FC236}">
                <a16:creationId xmlns:a16="http://schemas.microsoft.com/office/drawing/2014/main" id="{995C7FFB-FD6F-4E84-986F-DAE43B11124B}"/>
              </a:ext>
            </a:extLst>
          </p:cNvPr>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10753872" y="3126963"/>
            <a:ext cx="1287886" cy="914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8" name="17 Rectángulo">
            <a:extLst>
              <a:ext uri="{FF2B5EF4-FFF2-40B4-BE49-F238E27FC236}">
                <a16:creationId xmlns:a16="http://schemas.microsoft.com/office/drawing/2014/main" id="{EB434BA8-11A7-425C-9C1E-613A073EB878}"/>
              </a:ext>
            </a:extLst>
          </p:cNvPr>
          <p:cNvSpPr/>
          <p:nvPr/>
        </p:nvSpPr>
        <p:spPr>
          <a:xfrm>
            <a:off x="10240825" y="4428618"/>
            <a:ext cx="1951175" cy="307777"/>
          </a:xfrm>
          <a:prstGeom prst="rect">
            <a:avLst/>
          </a:prstGeom>
        </p:spPr>
        <p:txBody>
          <a:bodyPr wrap="none">
            <a:spAutoFit/>
          </a:bodyPr>
          <a:lstStyle/>
          <a:p>
            <a:pPr>
              <a:defRPr/>
            </a:pPr>
            <a:r>
              <a:rPr lang="en-US" sz="1400" i="1" dirty="0" err="1">
                <a:solidFill>
                  <a:srgbClr val="0B2F51"/>
                </a:solidFill>
                <a:latin typeface="Montserrat" panose="00000500000000000000" pitchFamily="50" charset="0"/>
                <a:cs typeface="Arial" charset="0"/>
              </a:rPr>
              <a:t>Thermus</a:t>
            </a:r>
            <a:r>
              <a:rPr lang="en-US" sz="1400" i="1" dirty="0">
                <a:solidFill>
                  <a:srgbClr val="0B2F51"/>
                </a:solidFill>
                <a:latin typeface="Montserrat" panose="00000500000000000000" pitchFamily="50" charset="0"/>
                <a:cs typeface="Arial" charset="0"/>
              </a:rPr>
              <a:t> </a:t>
            </a:r>
            <a:r>
              <a:rPr lang="en-US" sz="1400" i="1" dirty="0" err="1">
                <a:solidFill>
                  <a:srgbClr val="0B2F51"/>
                </a:solidFill>
                <a:latin typeface="Montserrat" panose="00000500000000000000" pitchFamily="50" charset="0"/>
                <a:cs typeface="Arial" charset="0"/>
              </a:rPr>
              <a:t>aquaticus</a:t>
            </a:r>
            <a:endParaRPr lang="es-CO" sz="1400" dirty="0">
              <a:solidFill>
                <a:srgbClr val="0B2F51"/>
              </a:solidFill>
              <a:latin typeface="Montserrat" panose="00000500000000000000" pitchFamily="50" charset="0"/>
              <a:cs typeface="Arial" charset="0"/>
            </a:endParaRPr>
          </a:p>
        </p:txBody>
      </p:sp>
      <p:sp>
        <p:nvSpPr>
          <p:cNvPr id="19" name="18 CuadroTexto">
            <a:extLst>
              <a:ext uri="{FF2B5EF4-FFF2-40B4-BE49-F238E27FC236}">
                <a16:creationId xmlns:a16="http://schemas.microsoft.com/office/drawing/2014/main" id="{844C7E55-3698-456D-9B33-FF81DBFF12E8}"/>
              </a:ext>
            </a:extLst>
          </p:cNvPr>
          <p:cNvSpPr txBox="1"/>
          <p:nvPr/>
        </p:nvSpPr>
        <p:spPr>
          <a:xfrm>
            <a:off x="10209123" y="3773010"/>
            <a:ext cx="596638" cy="307777"/>
          </a:xfrm>
          <a:prstGeom prst="rect">
            <a:avLst/>
          </a:prstGeom>
          <a:noFill/>
        </p:spPr>
        <p:txBody>
          <a:bodyPr wrap="none">
            <a:spAutoFit/>
          </a:bodyPr>
          <a:lstStyle/>
          <a:p>
            <a:pPr>
              <a:defRPr/>
            </a:pPr>
            <a:r>
              <a:rPr lang="es-CO" sz="1400" dirty="0">
                <a:latin typeface="Montserrat" panose="00000500000000000000" pitchFamily="50" charset="0"/>
                <a:cs typeface="Arial" charset="0"/>
              </a:rPr>
              <a:t>72ºC</a:t>
            </a:r>
          </a:p>
        </p:txBody>
      </p:sp>
      <p:cxnSp>
        <p:nvCxnSpPr>
          <p:cNvPr id="21" name="20 Conector recto">
            <a:extLst>
              <a:ext uri="{FF2B5EF4-FFF2-40B4-BE49-F238E27FC236}">
                <a16:creationId xmlns:a16="http://schemas.microsoft.com/office/drawing/2014/main" id="{9F828FE1-7840-4A1B-B6F2-9825ACFAB826}"/>
              </a:ext>
            </a:extLst>
          </p:cNvPr>
          <p:cNvCxnSpPr/>
          <p:nvPr/>
        </p:nvCxnSpPr>
        <p:spPr>
          <a:xfrm rot="5400000">
            <a:off x="5765926" y="3772218"/>
            <a:ext cx="4724400"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CuadroTexto 21">
            <a:extLst>
              <a:ext uri="{FF2B5EF4-FFF2-40B4-BE49-F238E27FC236}">
                <a16:creationId xmlns:a16="http://schemas.microsoft.com/office/drawing/2014/main" id="{4A26F10C-3719-DB45-AC1B-85E352B4CE47}"/>
              </a:ext>
            </a:extLst>
          </p:cNvPr>
          <p:cNvSpPr txBox="1"/>
          <p:nvPr/>
        </p:nvSpPr>
        <p:spPr>
          <a:xfrm>
            <a:off x="737653" y="305695"/>
            <a:ext cx="11304105" cy="769441"/>
          </a:xfrm>
          <a:prstGeom prst="rect">
            <a:avLst/>
          </a:prstGeom>
          <a:noFill/>
        </p:spPr>
        <p:txBody>
          <a:bodyPr wrap="square" rtlCol="0">
            <a:spAutoFit/>
          </a:bodyPr>
          <a:lstStyle/>
          <a:p>
            <a:r>
              <a:rPr lang="es-CO" sz="4400" b="1" dirty="0">
                <a:solidFill>
                  <a:srgbClr val="3CB0B0"/>
                </a:solidFill>
                <a:latin typeface="Montserrat" pitchFamily="2" charset="77"/>
              </a:rPr>
              <a:t>PCR: requerimientos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2630FD3-21B0-4617-87C6-4442EFE93BD3}"/>
              </a:ext>
            </a:extLst>
          </p:cNvPr>
          <p:cNvSpPr>
            <a:spLocks noChangeArrowheads="1"/>
          </p:cNvSpPr>
          <p:nvPr/>
        </p:nvSpPr>
        <p:spPr bwMode="auto">
          <a:xfrm>
            <a:off x="861220" y="914400"/>
            <a:ext cx="10058400" cy="5410200"/>
          </a:xfrm>
          <a:prstGeom prst="rect">
            <a:avLst/>
          </a:prstGeom>
          <a:noFill/>
          <a:ln w="9525">
            <a:noFill/>
            <a:miter lim="800000"/>
            <a:headEnd/>
            <a:tailEnd/>
          </a:ln>
          <a:effectLst/>
        </p:spPr>
        <p:txBody>
          <a:bodyPr/>
          <a:lstStyle/>
          <a:p>
            <a:pPr marL="342900" indent="-342900">
              <a:spcBef>
                <a:spcPct val="20000"/>
              </a:spcBef>
              <a:defRPr/>
            </a:pPr>
            <a:r>
              <a:rPr lang="es-ES" b="1" dirty="0">
                <a:solidFill>
                  <a:srgbClr val="0B2F51"/>
                </a:solidFill>
                <a:latin typeface="Montserrat" pitchFamily="2" charset="77"/>
                <a:cs typeface="Arial" charset="0"/>
              </a:rPr>
              <a:t>1. Desnaturalización (93 – 95 </a:t>
            </a:r>
            <a:r>
              <a:rPr lang="en-US" b="1" dirty="0">
                <a:solidFill>
                  <a:srgbClr val="0B2F51"/>
                </a:solidFill>
                <a:latin typeface="Montserrat" pitchFamily="2" charset="77"/>
                <a:cs typeface="Arial" charset="0"/>
              </a:rPr>
              <a:t>°C):</a:t>
            </a:r>
          </a:p>
          <a:p>
            <a:pPr marL="800100" lvl="1" indent="-342900" algn="just">
              <a:spcBef>
                <a:spcPct val="20000"/>
              </a:spcBef>
              <a:buFontTx/>
              <a:buChar char="•"/>
              <a:defRPr/>
            </a:pPr>
            <a:r>
              <a:rPr lang="es-CO" dirty="0">
                <a:solidFill>
                  <a:srgbClr val="0B2F51"/>
                </a:solidFill>
                <a:latin typeface="Montserrat" pitchFamily="2" charset="77"/>
                <a:cs typeface="Arial" charset="0"/>
              </a:rPr>
              <a:t>Consiste en separar la doble hebra de DNA y convertirla en hebra sencilla.</a:t>
            </a:r>
          </a:p>
          <a:p>
            <a:pPr marL="342900" indent="-342900" algn="just">
              <a:spcBef>
                <a:spcPct val="20000"/>
              </a:spcBef>
              <a:defRPr/>
            </a:pPr>
            <a:r>
              <a:rPr lang="es-CO" b="1" dirty="0">
                <a:solidFill>
                  <a:srgbClr val="0B2F51"/>
                </a:solidFill>
                <a:latin typeface="Montserrat" pitchFamily="2" charset="77"/>
                <a:cs typeface="Arial" charset="0"/>
              </a:rPr>
              <a:t>2. Apareamiento o “</a:t>
            </a:r>
            <a:r>
              <a:rPr lang="es-CO" b="1" dirty="0" err="1">
                <a:solidFill>
                  <a:srgbClr val="0B2F51"/>
                </a:solidFill>
                <a:latin typeface="Montserrat" pitchFamily="2" charset="77"/>
                <a:cs typeface="Arial" charset="0"/>
              </a:rPr>
              <a:t>anneling</a:t>
            </a:r>
            <a:r>
              <a:rPr lang="es-CO" b="1" dirty="0">
                <a:solidFill>
                  <a:srgbClr val="0B2F51"/>
                </a:solidFill>
                <a:latin typeface="Montserrat" pitchFamily="2" charset="77"/>
                <a:cs typeface="Arial" charset="0"/>
              </a:rPr>
              <a:t>” (50 - 75</a:t>
            </a:r>
            <a:r>
              <a:rPr lang="en-US" b="1" dirty="0">
                <a:solidFill>
                  <a:srgbClr val="0B2F51"/>
                </a:solidFill>
                <a:latin typeface="Montserrat" pitchFamily="2" charset="77"/>
                <a:cs typeface="Arial" charset="0"/>
              </a:rPr>
              <a:t>°C):</a:t>
            </a:r>
          </a:p>
          <a:p>
            <a:pPr marL="800100" lvl="1" indent="-342900">
              <a:spcBef>
                <a:spcPct val="20000"/>
              </a:spcBef>
              <a:buFontTx/>
              <a:buChar char="•"/>
              <a:defRPr/>
            </a:pPr>
            <a:r>
              <a:rPr lang="es-CO" dirty="0">
                <a:solidFill>
                  <a:srgbClr val="0B2F51"/>
                </a:solidFill>
                <a:latin typeface="Montserrat" pitchFamily="2" charset="77"/>
                <a:cs typeface="Arial" charset="0"/>
              </a:rPr>
              <a:t>Los cebadores reaccionan con la hebra sencilla de DNA y se pegan en lugares específicos por complementariedad de bases. </a:t>
            </a:r>
          </a:p>
          <a:p>
            <a:pPr marL="800100" lvl="1" indent="-342900">
              <a:spcBef>
                <a:spcPct val="20000"/>
              </a:spcBef>
              <a:buFontTx/>
              <a:buChar char="•"/>
              <a:defRPr/>
            </a:pPr>
            <a:r>
              <a:rPr lang="es-ES_tradnl" dirty="0">
                <a:solidFill>
                  <a:srgbClr val="0B2F51"/>
                </a:solidFill>
                <a:latin typeface="Montserrat" pitchFamily="2" charset="77"/>
                <a:cs typeface="Arial" charset="0"/>
              </a:rPr>
              <a:t>Tm  (</a:t>
            </a:r>
            <a:r>
              <a:rPr lang="es-ES_tradnl" dirty="0">
                <a:solidFill>
                  <a:srgbClr val="0B2F51"/>
                </a:solidFill>
                <a:latin typeface="Montserrat" pitchFamily="2" charset="77"/>
                <a:cs typeface="Arial" charset="0"/>
                <a:sym typeface="Symbol" pitchFamily="18" charset="2"/>
              </a:rPr>
              <a:t>C) = 2 (A+T) + 4 (G+C).</a:t>
            </a:r>
            <a:endParaRPr lang="es-CO" dirty="0">
              <a:solidFill>
                <a:srgbClr val="0B2F51"/>
              </a:solidFill>
              <a:latin typeface="Montserrat" pitchFamily="2" charset="77"/>
              <a:cs typeface="Arial" charset="0"/>
            </a:endParaRPr>
          </a:p>
          <a:p>
            <a:pPr marL="342900" indent="-342900">
              <a:spcBef>
                <a:spcPct val="20000"/>
              </a:spcBef>
              <a:defRPr/>
            </a:pPr>
            <a:r>
              <a:rPr lang="es-ES" b="1" dirty="0">
                <a:solidFill>
                  <a:srgbClr val="0B2F51"/>
                </a:solidFill>
                <a:latin typeface="Montserrat" pitchFamily="2" charset="77"/>
                <a:cs typeface="Arial" charset="0"/>
              </a:rPr>
              <a:t>3. Síntesis de DNA (70 – 75 </a:t>
            </a:r>
            <a:r>
              <a:rPr lang="en-US" b="1" dirty="0">
                <a:solidFill>
                  <a:srgbClr val="0B2F51"/>
                </a:solidFill>
                <a:latin typeface="Montserrat" pitchFamily="2" charset="77"/>
                <a:cs typeface="Arial" charset="0"/>
              </a:rPr>
              <a:t>°C):</a:t>
            </a:r>
          </a:p>
          <a:p>
            <a:pPr marL="800100" lvl="1" indent="-342900">
              <a:spcBef>
                <a:spcPct val="20000"/>
              </a:spcBef>
              <a:buFontTx/>
              <a:buChar char="•"/>
              <a:defRPr/>
            </a:pPr>
            <a:r>
              <a:rPr lang="es-CO" dirty="0">
                <a:solidFill>
                  <a:srgbClr val="0B2F51"/>
                </a:solidFill>
                <a:latin typeface="Montserrat" pitchFamily="2" charset="77"/>
                <a:cs typeface="Arial" charset="0"/>
              </a:rPr>
              <a:t>La polimerasa extiende los “primers”, en el espacio comprendido entre ellos e inserta deoxinucleótidos trifosfatados (dNTP’s) de 5’a 3’.</a:t>
            </a:r>
          </a:p>
          <a:p>
            <a:pPr marL="342900" indent="-342900">
              <a:spcBef>
                <a:spcPct val="20000"/>
              </a:spcBef>
              <a:defRPr/>
            </a:pPr>
            <a:endParaRPr lang="es-CO" sz="2200" b="1" dirty="0">
              <a:solidFill>
                <a:srgbClr val="0B2F51"/>
              </a:solidFill>
              <a:latin typeface="Montserrat" pitchFamily="2" charset="77"/>
              <a:cs typeface="Arial" charset="0"/>
            </a:endParaRPr>
          </a:p>
          <a:p>
            <a:pPr marL="342900" indent="-342900" algn="just">
              <a:spcBef>
                <a:spcPct val="20000"/>
              </a:spcBef>
              <a:defRPr/>
            </a:pPr>
            <a:endParaRPr lang="es-CO" sz="2200" b="1" dirty="0">
              <a:solidFill>
                <a:srgbClr val="0B2F51"/>
              </a:solidFill>
              <a:latin typeface="Montserrat" pitchFamily="2" charset="77"/>
              <a:cs typeface="Arial" charset="0"/>
            </a:endParaRPr>
          </a:p>
          <a:p>
            <a:pPr marL="342900" indent="-342900">
              <a:spcBef>
                <a:spcPct val="20000"/>
              </a:spcBef>
              <a:defRPr/>
            </a:pPr>
            <a:endParaRPr lang="en-US" sz="2200" b="1" dirty="0">
              <a:solidFill>
                <a:srgbClr val="0B2F51"/>
              </a:solidFill>
              <a:latin typeface="Montserrat" pitchFamily="2" charset="77"/>
              <a:cs typeface="Arial" charset="0"/>
            </a:endParaRPr>
          </a:p>
        </p:txBody>
      </p:sp>
      <p:sp>
        <p:nvSpPr>
          <p:cNvPr id="3" name="Rectangle 2">
            <a:extLst>
              <a:ext uri="{FF2B5EF4-FFF2-40B4-BE49-F238E27FC236}">
                <a16:creationId xmlns:a16="http://schemas.microsoft.com/office/drawing/2014/main" id="{CB87E415-90A2-4324-A1BC-9F37D4343901}"/>
              </a:ext>
            </a:extLst>
          </p:cNvPr>
          <p:cNvSpPr txBox="1">
            <a:spLocks noChangeArrowheads="1"/>
          </p:cNvSpPr>
          <p:nvPr/>
        </p:nvSpPr>
        <p:spPr>
          <a:xfrm>
            <a:off x="577872" y="152400"/>
            <a:ext cx="8183563" cy="762000"/>
          </a:xfrm>
          <a:prstGeom prst="rect">
            <a:avLst/>
          </a:prstGeom>
        </p:spPr>
        <p:txBody>
          <a:bodyPr anchor="b">
            <a:normAutofit/>
          </a:bodyPr>
          <a:lstStyle/>
          <a:p>
            <a:pPr eaLnBrk="0" hangingPunct="0">
              <a:defRPr/>
            </a:pPr>
            <a:r>
              <a:rPr lang="es-CO" sz="4400" b="1" cap="small" dirty="0">
                <a:solidFill>
                  <a:srgbClr val="3CB0B0"/>
                </a:solidFill>
                <a:latin typeface="Montserrat" panose="00000500000000000000" pitchFamily="50" charset="0"/>
                <a:ea typeface="+mj-ea"/>
                <a:cs typeface="+mj-cs"/>
              </a:rPr>
              <a:t>PCR</a:t>
            </a:r>
            <a:endParaRPr lang="en-US" sz="4400" b="1" cap="small" dirty="0">
              <a:solidFill>
                <a:srgbClr val="3CB0B0"/>
              </a:solidFill>
              <a:latin typeface="Montserrat" panose="00000500000000000000" pitchFamily="50" charset="0"/>
              <a:ea typeface="+mj-ea"/>
              <a:cs typeface="+mj-cs"/>
            </a:endParaRPr>
          </a:p>
        </p:txBody>
      </p:sp>
      <p:pic>
        <p:nvPicPr>
          <p:cNvPr id="4" name="Picture 28" descr="PCR steps">
            <a:extLst>
              <a:ext uri="{FF2B5EF4-FFF2-40B4-BE49-F238E27FC236}">
                <a16:creationId xmlns:a16="http://schemas.microsoft.com/office/drawing/2014/main" id="{E68702A9-764B-4A26-8CB2-33836EB456AF}"/>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61510" y="3773010"/>
            <a:ext cx="3119330" cy="2932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B75E26A2-6C9A-4191-94C3-06B99F28F702}"/>
              </a:ext>
            </a:extLst>
          </p:cNvPr>
          <p:cNvSpPr>
            <a:spLocks noGrp="1" noChangeArrowheads="1"/>
          </p:cNvSpPr>
          <p:nvPr>
            <p:ph type="body" idx="4294967295"/>
          </p:nvPr>
        </p:nvSpPr>
        <p:spPr>
          <a:xfrm>
            <a:off x="938994" y="1179558"/>
            <a:ext cx="7461320" cy="1828800"/>
          </a:xfrm>
        </p:spPr>
        <p:txBody>
          <a:bodyPr/>
          <a:lstStyle/>
          <a:p>
            <a:pPr eaLnBrk="1" hangingPunct="1">
              <a:lnSpc>
                <a:spcPct val="100000"/>
              </a:lnSpc>
            </a:pPr>
            <a:r>
              <a:rPr lang="es-CO" altLang="es-CO" sz="2000" dirty="0"/>
              <a:t>La detección del producto de la PCR se realiza normalmente mediante corrido electroforético.</a:t>
            </a:r>
          </a:p>
          <a:p>
            <a:pPr eaLnBrk="1" hangingPunct="1">
              <a:lnSpc>
                <a:spcPct val="100000"/>
              </a:lnSpc>
              <a:buFont typeface="Wingdings" panose="05000000000000000000" pitchFamily="2" charset="2"/>
              <a:buNone/>
            </a:pPr>
            <a:r>
              <a:rPr lang="es-CO" altLang="es-CO" sz="2000" dirty="0"/>
              <a:t> </a:t>
            </a:r>
          </a:p>
        </p:txBody>
      </p:sp>
      <p:pic>
        <p:nvPicPr>
          <p:cNvPr id="236550" name="Picture 6" descr="Image9">
            <a:extLst>
              <a:ext uri="{FF2B5EF4-FFF2-40B4-BE49-F238E27FC236}">
                <a16:creationId xmlns:a16="http://schemas.microsoft.com/office/drawing/2014/main" id="{8A561624-3C49-423D-BCE3-2918BB723F3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03974" y="1864193"/>
            <a:ext cx="2438400" cy="1825625"/>
          </a:xfrm>
          <a:prstGeom prst="rect">
            <a:avLst/>
          </a:prstGeom>
          <a:ln>
            <a:noFill/>
          </a:ln>
          <a:effectLst>
            <a:outerShdw blurRad="292100" dist="139700" dir="2700000" algn="tl" rotWithShape="0">
              <a:srgbClr val="333333">
                <a:alpha val="65000"/>
              </a:srgbClr>
            </a:outerShdw>
          </a:effectLst>
        </p:spPr>
      </p:pic>
      <p:sp>
        <p:nvSpPr>
          <p:cNvPr id="13317" name="Rectangle 3">
            <a:extLst>
              <a:ext uri="{FF2B5EF4-FFF2-40B4-BE49-F238E27FC236}">
                <a16:creationId xmlns:a16="http://schemas.microsoft.com/office/drawing/2014/main" id="{644D744A-FF16-4EC4-8963-9AEFE28BADA0}"/>
              </a:ext>
            </a:extLst>
          </p:cNvPr>
          <p:cNvSpPr txBox="1">
            <a:spLocks noChangeArrowheads="1"/>
          </p:cNvSpPr>
          <p:nvPr/>
        </p:nvSpPr>
        <p:spPr bwMode="auto">
          <a:xfrm>
            <a:off x="7575274" y="4102771"/>
            <a:ext cx="4495800" cy="270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880" tIns="91440"/>
          <a:lstStyle>
            <a:lvl1pPr marL="265113" indent="-2651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indent="-342900">
              <a:spcBef>
                <a:spcPts val="250"/>
              </a:spcBef>
              <a:buClr>
                <a:srgbClr val="0B2F51"/>
              </a:buClr>
              <a:buSzPct val="80000"/>
              <a:buFont typeface="Arial" panose="020B0604020202020204" pitchFamily="34" charset="0"/>
              <a:buChar char="•"/>
            </a:pPr>
            <a:r>
              <a:rPr lang="es-CO" altLang="es-CO" sz="2000" dirty="0">
                <a:solidFill>
                  <a:srgbClr val="0B2F51"/>
                </a:solidFill>
                <a:latin typeface="Montserrat" pitchFamily="2" charset="77"/>
              </a:rPr>
              <a:t>Dependiendo del tamaño de la amplificación y la resolución que deseemos, utilizaremos diferentes medios (agarosa, poliacrilamida) a distintas concentraciones. </a:t>
            </a:r>
          </a:p>
        </p:txBody>
      </p:sp>
      <p:pic>
        <p:nvPicPr>
          <p:cNvPr id="13318" name="Picture 2" descr="Figura 1 / C. Reguant, R. Carreté y A. Bordons: Electroforesis en gel de agarosa resultante de la PCR específica de Oenococcus oeni">
            <a:extLst>
              <a:ext uri="{FF2B5EF4-FFF2-40B4-BE49-F238E27FC236}">
                <a16:creationId xmlns:a16="http://schemas.microsoft.com/office/drawing/2014/main" id="{3E923A1D-1EE0-46E5-81CA-312D525BE787}"/>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91874" y="2332708"/>
            <a:ext cx="3276600"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a:extLst>
              <a:ext uri="{FF2B5EF4-FFF2-40B4-BE49-F238E27FC236}">
                <a16:creationId xmlns:a16="http://schemas.microsoft.com/office/drawing/2014/main" id="{B78F6528-A378-9142-850D-874305F868EF}"/>
              </a:ext>
            </a:extLst>
          </p:cNvPr>
          <p:cNvSpPr txBox="1"/>
          <p:nvPr/>
        </p:nvSpPr>
        <p:spPr>
          <a:xfrm>
            <a:off x="618384" y="200735"/>
            <a:ext cx="11304105" cy="769441"/>
          </a:xfrm>
          <a:prstGeom prst="rect">
            <a:avLst/>
          </a:prstGeom>
          <a:noFill/>
        </p:spPr>
        <p:txBody>
          <a:bodyPr wrap="square" rtlCol="0">
            <a:spAutoFit/>
          </a:bodyPr>
          <a:lstStyle/>
          <a:p>
            <a:r>
              <a:rPr lang="es-CO" sz="4400" b="1" dirty="0">
                <a:solidFill>
                  <a:srgbClr val="3CB0B0"/>
                </a:solidFill>
                <a:latin typeface="Montserrat" pitchFamily="2" charset="77"/>
              </a:rPr>
              <a:t>Análisis de la muestra</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8288D51-14CD-443D-AF1A-6CBA5CD44DF4}"/>
              </a:ext>
            </a:extLst>
          </p:cNvPr>
          <p:cNvSpPr txBox="1"/>
          <p:nvPr/>
        </p:nvSpPr>
        <p:spPr>
          <a:xfrm>
            <a:off x="5005667" y="971554"/>
            <a:ext cx="6931569" cy="3970318"/>
          </a:xfrm>
          <a:prstGeom prst="rect">
            <a:avLst/>
          </a:prstGeom>
          <a:noFill/>
        </p:spPr>
        <p:txBody>
          <a:bodyPr wrap="square" rtlCol="0">
            <a:spAutoFit/>
          </a:bodyPr>
          <a:lstStyle/>
          <a:p>
            <a:pPr algn="just"/>
            <a:r>
              <a:rPr lang="es-ES" dirty="0">
                <a:solidFill>
                  <a:srgbClr val="0B2F51"/>
                </a:solidFill>
                <a:latin typeface="Montserrat" panose="00000500000000000000" pitchFamily="50" charset="0"/>
              </a:rPr>
              <a:t>Un hombre de 59 años con torpeza creciente, pérdida de equilibrio, y temblores irregulares y espasmos en ambos brazos busca atención médica. El médico también nota un deterioro visual. El paciente tiene una hermana, que tiene 53 años. Su padre y su madre murieron en un accidente automovilístico a los 45 y 43 años, respectivamente. No se conocen antecedentes de disfunción neurológica en su familia. Una resonancia magnética revela atrofia visible </a:t>
            </a:r>
            <a:r>
              <a:rPr lang="es-CO" dirty="0">
                <a:solidFill>
                  <a:srgbClr val="0B2F51"/>
                </a:solidFill>
                <a:latin typeface="Montserrat" panose="00000500000000000000" pitchFamily="50" charset="0"/>
              </a:rPr>
              <a:t>en el cuerpo estriado y</a:t>
            </a:r>
            <a:r>
              <a:rPr lang="es-ES" dirty="0">
                <a:solidFill>
                  <a:srgbClr val="0B2F51"/>
                </a:solidFill>
                <a:latin typeface="Montserrat" panose="00000500000000000000" pitchFamily="50" charset="0"/>
              </a:rPr>
              <a:t> ganglios, y se hace un diagnóstico tentativo de la enfermedad de Huntington.</a:t>
            </a:r>
            <a:br>
              <a:rPr lang="es-ES" dirty="0">
                <a:solidFill>
                  <a:srgbClr val="0B2F51"/>
                </a:solidFill>
                <a:latin typeface="Montserrat" panose="00000500000000000000" pitchFamily="50" charset="0"/>
              </a:rPr>
            </a:br>
            <a:r>
              <a:rPr lang="es-ES" dirty="0">
                <a:solidFill>
                  <a:srgbClr val="0B2F51"/>
                </a:solidFill>
                <a:latin typeface="Montserrat" panose="00000500000000000000" pitchFamily="50" charset="0"/>
              </a:rPr>
              <a:t>Para confirmar el diagnóstico, se envía una muestra de sangre para pruebas genéticas moleculares. Se amplifica por PCR una región del </a:t>
            </a:r>
            <a:r>
              <a:rPr lang="es-ES" dirty="0" err="1">
                <a:solidFill>
                  <a:srgbClr val="0B2F51"/>
                </a:solidFill>
                <a:latin typeface="Montserrat" panose="00000500000000000000" pitchFamily="50" charset="0"/>
              </a:rPr>
              <a:t>chr</a:t>
            </a:r>
            <a:r>
              <a:rPr lang="es-ES" dirty="0">
                <a:solidFill>
                  <a:srgbClr val="0B2F51"/>
                </a:solidFill>
                <a:latin typeface="Montserrat" panose="00000500000000000000" pitchFamily="50" charset="0"/>
              </a:rPr>
              <a:t> 4p16.3. ¿Este resultado es consistente con el diagnóstico?</a:t>
            </a:r>
            <a:endParaRPr lang="es-CO" dirty="0">
              <a:solidFill>
                <a:srgbClr val="0B2F51"/>
              </a:solidFill>
              <a:latin typeface="Montserrat" panose="00000500000000000000" pitchFamily="50" charset="0"/>
            </a:endParaRPr>
          </a:p>
        </p:txBody>
      </p:sp>
      <p:pic>
        <p:nvPicPr>
          <p:cNvPr id="3" name="Imagen 2">
            <a:extLst>
              <a:ext uri="{FF2B5EF4-FFF2-40B4-BE49-F238E27FC236}">
                <a16:creationId xmlns:a16="http://schemas.microsoft.com/office/drawing/2014/main" id="{951FD658-989B-4F5D-9BF3-6506B482B03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83454" y="1033109"/>
            <a:ext cx="3886200" cy="2571750"/>
          </a:xfrm>
          <a:prstGeom prst="rect">
            <a:avLst/>
          </a:prstGeom>
        </p:spPr>
      </p:pic>
      <p:sp>
        <p:nvSpPr>
          <p:cNvPr id="4" name="CuadroTexto 3">
            <a:extLst>
              <a:ext uri="{FF2B5EF4-FFF2-40B4-BE49-F238E27FC236}">
                <a16:creationId xmlns:a16="http://schemas.microsoft.com/office/drawing/2014/main" id="{8DD37A56-D499-45BB-B635-1073BACBC926}"/>
              </a:ext>
            </a:extLst>
          </p:cNvPr>
          <p:cNvSpPr txBox="1"/>
          <p:nvPr/>
        </p:nvSpPr>
        <p:spPr>
          <a:xfrm>
            <a:off x="547752" y="263668"/>
            <a:ext cx="2962671" cy="769441"/>
          </a:xfrm>
          <a:prstGeom prst="rect">
            <a:avLst/>
          </a:prstGeom>
          <a:noFill/>
        </p:spPr>
        <p:txBody>
          <a:bodyPr wrap="none" rtlCol="0">
            <a:spAutoFit/>
          </a:bodyPr>
          <a:lstStyle/>
          <a:p>
            <a:r>
              <a:rPr lang="es-CO" sz="4400" b="1" dirty="0">
                <a:solidFill>
                  <a:srgbClr val="3CB0B0"/>
                </a:solidFill>
                <a:latin typeface="Montserrat" panose="00000500000000000000" pitchFamily="50" charset="0"/>
              </a:rPr>
              <a:t>Pregunta</a:t>
            </a:r>
          </a:p>
        </p:txBody>
      </p:sp>
      <p:sp>
        <p:nvSpPr>
          <p:cNvPr id="5" name="CuadroTexto 4">
            <a:extLst>
              <a:ext uri="{FF2B5EF4-FFF2-40B4-BE49-F238E27FC236}">
                <a16:creationId xmlns:a16="http://schemas.microsoft.com/office/drawing/2014/main" id="{4663CC62-CB26-4DF5-964A-961B82C2F45E}"/>
              </a:ext>
            </a:extLst>
          </p:cNvPr>
          <p:cNvSpPr txBox="1"/>
          <p:nvPr/>
        </p:nvSpPr>
        <p:spPr>
          <a:xfrm>
            <a:off x="5026030" y="5212747"/>
            <a:ext cx="6911205" cy="369332"/>
          </a:xfrm>
          <a:prstGeom prst="rect">
            <a:avLst/>
          </a:prstGeom>
          <a:noFill/>
        </p:spPr>
        <p:txBody>
          <a:bodyPr wrap="square" rtlCol="0" anchor="t">
            <a:spAutoFit/>
          </a:bodyPr>
          <a:lstStyle/>
          <a:p>
            <a:r>
              <a:rPr lang="es-CO" dirty="0">
                <a:solidFill>
                  <a:srgbClr val="0B2F51"/>
                </a:solidFill>
                <a:latin typeface="Montserrat" panose="00000500000000000000" pitchFamily="50" charset="0"/>
              </a:rPr>
              <a:t>R/ Sí. Se observa la repetición en el gen de la huntingtina.</a:t>
            </a:r>
          </a:p>
        </p:txBody>
      </p:sp>
    </p:spTree>
    <p:extLst>
      <p:ext uri="{BB962C8B-B14F-4D97-AF65-F5344CB8AC3E}">
        <p14:creationId xmlns:p14="http://schemas.microsoft.com/office/powerpoint/2010/main" val="122586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B87E415-90A2-4324-A1BC-9F37D4343901}"/>
              </a:ext>
            </a:extLst>
          </p:cNvPr>
          <p:cNvSpPr txBox="1">
            <a:spLocks noChangeArrowheads="1"/>
          </p:cNvSpPr>
          <p:nvPr/>
        </p:nvSpPr>
        <p:spPr>
          <a:xfrm>
            <a:off x="577872" y="112643"/>
            <a:ext cx="8183563" cy="762000"/>
          </a:xfrm>
          <a:prstGeom prst="rect">
            <a:avLst/>
          </a:prstGeom>
        </p:spPr>
        <p:txBody>
          <a:bodyPr anchor="b">
            <a:normAutofit/>
          </a:bodyPr>
          <a:lstStyle/>
          <a:p>
            <a:pPr eaLnBrk="0" hangingPunct="0">
              <a:defRPr/>
            </a:pPr>
            <a:r>
              <a:rPr lang="es-CO" sz="4400" b="1" cap="small" dirty="0">
                <a:solidFill>
                  <a:srgbClr val="3CB0B0"/>
                </a:solidFill>
                <a:latin typeface="Montserrat" panose="00000500000000000000" pitchFamily="50" charset="0"/>
                <a:ea typeface="+mj-ea"/>
                <a:cs typeface="+mj-cs"/>
              </a:rPr>
              <a:t>RFLP</a:t>
            </a:r>
            <a:endParaRPr lang="en-US" sz="4400" b="1" cap="small" dirty="0">
              <a:solidFill>
                <a:srgbClr val="3CB0B0"/>
              </a:solidFill>
              <a:latin typeface="Montserrat" panose="00000500000000000000" pitchFamily="50" charset="0"/>
              <a:ea typeface="+mj-ea"/>
              <a:cs typeface="+mj-cs"/>
            </a:endParaRPr>
          </a:p>
        </p:txBody>
      </p:sp>
      <p:pic>
        <p:nvPicPr>
          <p:cNvPr id="6" name="Imagen 5">
            <a:extLst>
              <a:ext uri="{FF2B5EF4-FFF2-40B4-BE49-F238E27FC236}">
                <a16:creationId xmlns:a16="http://schemas.microsoft.com/office/drawing/2014/main" id="{159808F6-DBB9-436B-B800-221D5C86D97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634337" y="3624240"/>
            <a:ext cx="6254196" cy="2762250"/>
          </a:xfrm>
          <a:prstGeom prst="rect">
            <a:avLst/>
          </a:prstGeom>
        </p:spPr>
      </p:pic>
      <p:sp>
        <p:nvSpPr>
          <p:cNvPr id="2" name="CuadroTexto 1">
            <a:extLst>
              <a:ext uri="{FF2B5EF4-FFF2-40B4-BE49-F238E27FC236}">
                <a16:creationId xmlns:a16="http://schemas.microsoft.com/office/drawing/2014/main" id="{8E247E5E-1B81-4F58-90D3-FF01FD34FF28}"/>
              </a:ext>
            </a:extLst>
          </p:cNvPr>
          <p:cNvSpPr txBox="1"/>
          <p:nvPr/>
        </p:nvSpPr>
        <p:spPr>
          <a:xfrm>
            <a:off x="1361662" y="1338574"/>
            <a:ext cx="10830338" cy="1938992"/>
          </a:xfrm>
          <a:prstGeom prst="rect">
            <a:avLst/>
          </a:prstGeom>
          <a:noFill/>
        </p:spPr>
        <p:txBody>
          <a:bodyPr wrap="square" rtlCol="0" anchor="t">
            <a:spAutoFit/>
          </a:bodyPr>
          <a:lstStyle/>
          <a:p>
            <a:r>
              <a:rPr lang="es-CO" sz="2000" dirty="0">
                <a:solidFill>
                  <a:srgbClr val="0B2F51"/>
                </a:solidFill>
                <a:latin typeface="Montserrat" panose="00000500000000000000" pitchFamily="50" charset="0"/>
              </a:rPr>
              <a:t>Secuencias específicas de nucleótidos en el ADN que son reconocidas y cortadas por las enzimas de restricción y que varían entre individuos:</a:t>
            </a:r>
          </a:p>
          <a:p>
            <a:endParaRPr lang="es-CO" sz="2000" dirty="0">
              <a:solidFill>
                <a:srgbClr val="0B2F51"/>
              </a:solidFill>
              <a:latin typeface="Montserrat" panose="00000500000000000000" pitchFamily="50" charset="0"/>
            </a:endParaRPr>
          </a:p>
          <a:p>
            <a:pPr marL="914400" lvl="1" indent="-457200">
              <a:buFont typeface="+mj-lt"/>
              <a:buAutoNum type="arabicPeriod"/>
            </a:pPr>
            <a:r>
              <a:rPr lang="es-CO" sz="2000" dirty="0">
                <a:solidFill>
                  <a:srgbClr val="0B2F51"/>
                </a:solidFill>
                <a:latin typeface="Montserrat" panose="00000500000000000000" pitchFamily="50" charset="0"/>
              </a:rPr>
              <a:t>PCR.</a:t>
            </a:r>
          </a:p>
          <a:p>
            <a:pPr marL="914400" lvl="1" indent="-457200">
              <a:buFont typeface="+mj-lt"/>
              <a:buAutoNum type="arabicPeriod"/>
            </a:pPr>
            <a:r>
              <a:rPr lang="es-CO" sz="2000" dirty="0">
                <a:solidFill>
                  <a:srgbClr val="0B2F51"/>
                </a:solidFill>
                <a:latin typeface="Montserrat" panose="00000500000000000000" pitchFamily="50" charset="0"/>
              </a:rPr>
              <a:t>Digestión con enzima específica.</a:t>
            </a:r>
          </a:p>
          <a:p>
            <a:pPr marL="914400" lvl="1" indent="-457200">
              <a:buFont typeface="+mj-lt"/>
              <a:buAutoNum type="arabicPeriod"/>
            </a:pPr>
            <a:r>
              <a:rPr lang="es-CO" sz="2000" dirty="0">
                <a:solidFill>
                  <a:srgbClr val="0B2F51"/>
                </a:solidFill>
                <a:latin typeface="Montserrat" panose="00000500000000000000" pitchFamily="50" charset="0"/>
              </a:rPr>
              <a:t>Revisar en un gel de agarosa.</a:t>
            </a:r>
          </a:p>
        </p:txBody>
      </p:sp>
    </p:spTree>
    <p:extLst>
      <p:ext uri="{BB962C8B-B14F-4D97-AF65-F5344CB8AC3E}">
        <p14:creationId xmlns:p14="http://schemas.microsoft.com/office/powerpoint/2010/main" val="4071670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87F1423-4259-40B8-8104-2164B032336B}"/>
              </a:ext>
            </a:extLst>
          </p:cNvPr>
          <p:cNvSpPr/>
          <p:nvPr/>
        </p:nvSpPr>
        <p:spPr>
          <a:xfrm>
            <a:off x="873402" y="1081988"/>
            <a:ext cx="10637356" cy="2031325"/>
          </a:xfrm>
          <a:prstGeom prst="rect">
            <a:avLst/>
          </a:prstGeom>
        </p:spPr>
        <p:txBody>
          <a:bodyPr wrap="square">
            <a:spAutoFit/>
          </a:bodyPr>
          <a:lstStyle/>
          <a:p>
            <a:r>
              <a:rPr lang="es-ES" dirty="0">
                <a:solidFill>
                  <a:srgbClr val="0B2F51"/>
                </a:solidFill>
                <a:latin typeface="Montserrat" panose="00000500000000000000" pitchFamily="50" charset="0"/>
              </a:rPr>
              <a:t>Una niña de 14 años ha sido diagnosticada con la enfermedad de Gaucher (deficiencia de glucocerebrosidasa A), un trastorno autosómico recesivo del catabolismo de esfingolípidos. La mutación T1448C, en esta familia, también afecta un sitio de restricción de </a:t>
            </a:r>
            <a:r>
              <a:rPr lang="es-ES" dirty="0" err="1">
                <a:solidFill>
                  <a:srgbClr val="0B2F51"/>
                </a:solidFill>
                <a:latin typeface="Montserrat" panose="00000500000000000000" pitchFamily="50" charset="0"/>
              </a:rPr>
              <a:t>Hphl</a:t>
            </a:r>
            <a:r>
              <a:rPr lang="es-ES" dirty="0">
                <a:solidFill>
                  <a:srgbClr val="0B2F51"/>
                </a:solidFill>
                <a:latin typeface="Montserrat" panose="00000500000000000000" pitchFamily="50" charset="0"/>
              </a:rPr>
              <a:t>. La amplificación por PCR del área que contiene la mutación produce un producto de 150 pb. El producto de PCR del alelo normal del gen no es cortado por </a:t>
            </a:r>
            <a:r>
              <a:rPr lang="es-ES" dirty="0" err="1">
                <a:solidFill>
                  <a:srgbClr val="0B2F51"/>
                </a:solidFill>
                <a:latin typeface="Montserrat" panose="00000500000000000000" pitchFamily="50" charset="0"/>
              </a:rPr>
              <a:t>Hphl</a:t>
            </a:r>
            <a:r>
              <a:rPr lang="es-ES" dirty="0">
                <a:solidFill>
                  <a:srgbClr val="0B2F51"/>
                </a:solidFill>
                <a:latin typeface="Montserrat" panose="00000500000000000000" pitchFamily="50" charset="0"/>
              </a:rPr>
              <a:t>. El producto de PCR del alelo mutante T1448 se corta con </a:t>
            </a:r>
            <a:r>
              <a:rPr lang="es-ES" dirty="0" err="1">
                <a:solidFill>
                  <a:srgbClr val="0B2F51"/>
                </a:solidFill>
                <a:latin typeface="Montserrat" panose="00000500000000000000" pitchFamily="50" charset="0"/>
              </a:rPr>
              <a:t>Hph</a:t>
            </a:r>
            <a:r>
              <a:rPr lang="es-ES" dirty="0">
                <a:solidFill>
                  <a:srgbClr val="0B2F51"/>
                </a:solidFill>
                <a:latin typeface="Montserrat" panose="00000500000000000000" pitchFamily="50" charset="0"/>
              </a:rPr>
              <a:t> I para producir fragmentos de 114 y 36 pb. ¿Cuál es la conclusión más probable sobre el hermano 2?</a:t>
            </a:r>
            <a:endParaRPr lang="es-CO" dirty="0">
              <a:solidFill>
                <a:srgbClr val="0B2F51"/>
              </a:solidFill>
              <a:latin typeface="Montserrat" panose="00000500000000000000" pitchFamily="50" charset="0"/>
            </a:endParaRPr>
          </a:p>
        </p:txBody>
      </p:sp>
      <p:pic>
        <p:nvPicPr>
          <p:cNvPr id="4" name="Imagen 3">
            <a:extLst>
              <a:ext uri="{FF2B5EF4-FFF2-40B4-BE49-F238E27FC236}">
                <a16:creationId xmlns:a16="http://schemas.microsoft.com/office/drawing/2014/main" id="{7FC5808A-46BD-415B-A082-F71C024F392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037780" y="2990850"/>
            <a:ext cx="4349196" cy="3867150"/>
          </a:xfrm>
          <a:prstGeom prst="rect">
            <a:avLst/>
          </a:prstGeom>
        </p:spPr>
      </p:pic>
      <p:sp>
        <p:nvSpPr>
          <p:cNvPr id="5" name="CuadroTexto 4">
            <a:extLst>
              <a:ext uri="{FF2B5EF4-FFF2-40B4-BE49-F238E27FC236}">
                <a16:creationId xmlns:a16="http://schemas.microsoft.com/office/drawing/2014/main" id="{5D6ADEC3-7DCB-45C4-AF3E-8053B99C8958}"/>
              </a:ext>
            </a:extLst>
          </p:cNvPr>
          <p:cNvSpPr txBox="1"/>
          <p:nvPr/>
        </p:nvSpPr>
        <p:spPr>
          <a:xfrm>
            <a:off x="9408099" y="4669174"/>
            <a:ext cx="2574232"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b="1" dirty="0">
                <a:solidFill>
                  <a:srgbClr val="0B2F51"/>
                </a:solidFill>
                <a:latin typeface="Montserrat" panose="00000500000000000000" pitchFamily="50" charset="0"/>
              </a:rPr>
              <a:t>Hermano 2 también es afectado.</a:t>
            </a:r>
          </a:p>
        </p:txBody>
      </p:sp>
      <p:sp>
        <p:nvSpPr>
          <p:cNvPr id="7" name="CuadroTexto 6">
            <a:extLst>
              <a:ext uri="{FF2B5EF4-FFF2-40B4-BE49-F238E27FC236}">
                <a16:creationId xmlns:a16="http://schemas.microsoft.com/office/drawing/2014/main" id="{5D77FFB2-C0B6-B14F-9B9B-F2F7076B4514}"/>
              </a:ext>
            </a:extLst>
          </p:cNvPr>
          <p:cNvSpPr txBox="1"/>
          <p:nvPr/>
        </p:nvSpPr>
        <p:spPr>
          <a:xfrm>
            <a:off x="540028" y="131707"/>
            <a:ext cx="11304105" cy="769441"/>
          </a:xfrm>
          <a:prstGeom prst="rect">
            <a:avLst/>
          </a:prstGeom>
          <a:noFill/>
        </p:spPr>
        <p:txBody>
          <a:bodyPr wrap="square" rtlCol="0">
            <a:spAutoFit/>
          </a:bodyPr>
          <a:lstStyle/>
          <a:p>
            <a:r>
              <a:rPr lang="es-CO" sz="4400" b="1" dirty="0">
                <a:solidFill>
                  <a:srgbClr val="3CB0B0"/>
                </a:solidFill>
                <a:latin typeface="Montserrat" pitchFamily="2" charset="77"/>
              </a:rPr>
              <a:t>Pregunta</a:t>
            </a:r>
          </a:p>
        </p:txBody>
      </p:sp>
    </p:spTree>
    <p:extLst>
      <p:ext uri="{BB962C8B-B14F-4D97-AF65-F5344CB8AC3E}">
        <p14:creationId xmlns:p14="http://schemas.microsoft.com/office/powerpoint/2010/main" val="125840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1" name="Picture 5">
            <a:extLst>
              <a:ext uri="{FF2B5EF4-FFF2-40B4-BE49-F238E27FC236}">
                <a16:creationId xmlns:a16="http://schemas.microsoft.com/office/drawing/2014/main" id="{E87F5966-9162-4617-B19D-E8DB6393293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5615" y="1461960"/>
            <a:ext cx="5290676" cy="2262415"/>
          </a:xfrm>
          <a:prstGeom prst="rect">
            <a:avLst/>
          </a:prstGeom>
          <a:noFill/>
          <a:ln>
            <a:noFill/>
          </a:ln>
          <a:effectLst/>
          <a:extLst>
            <a:ext uri="{909E8E84-426E-40DD-AFC4-6F175D3DCCD1}">
              <a14:hiddenFill xmlns:a14="http://schemas.microsoft.com/office/drawing/2010/main">
                <a:solidFill>
                  <a:srgbClr val="FFFF00">
                    <a:alpha val="50000"/>
                  </a:srgb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pic>
      <p:sp>
        <p:nvSpPr>
          <p:cNvPr id="2" name="CuadroTexto 1">
            <a:extLst>
              <a:ext uri="{FF2B5EF4-FFF2-40B4-BE49-F238E27FC236}">
                <a16:creationId xmlns:a16="http://schemas.microsoft.com/office/drawing/2014/main" id="{A6600000-ABD5-4652-BFF0-A3B7D4AA93D0}"/>
              </a:ext>
            </a:extLst>
          </p:cNvPr>
          <p:cNvSpPr txBox="1"/>
          <p:nvPr/>
        </p:nvSpPr>
        <p:spPr>
          <a:xfrm>
            <a:off x="725811" y="266159"/>
            <a:ext cx="6729727" cy="769441"/>
          </a:xfrm>
          <a:prstGeom prst="rect">
            <a:avLst/>
          </a:prstGeom>
          <a:noFill/>
        </p:spPr>
        <p:txBody>
          <a:bodyPr wrap="none" rtlCol="0">
            <a:spAutoFit/>
          </a:bodyPr>
          <a:lstStyle/>
          <a:p>
            <a:r>
              <a:rPr lang="es-CO" sz="4400" b="1" dirty="0">
                <a:solidFill>
                  <a:srgbClr val="3CB0B0"/>
                </a:solidFill>
                <a:latin typeface="Montserrat" panose="00000500000000000000" pitchFamily="50" charset="0"/>
              </a:rPr>
              <a:t>Secuenciación directa</a:t>
            </a:r>
          </a:p>
        </p:txBody>
      </p:sp>
      <p:sp>
        <p:nvSpPr>
          <p:cNvPr id="3" name="Rectángulo 2">
            <a:extLst>
              <a:ext uri="{FF2B5EF4-FFF2-40B4-BE49-F238E27FC236}">
                <a16:creationId xmlns:a16="http://schemas.microsoft.com/office/drawing/2014/main" id="{9A75D054-AA56-431C-8215-846CDCE21D16}"/>
              </a:ext>
            </a:extLst>
          </p:cNvPr>
          <p:cNvSpPr/>
          <p:nvPr/>
        </p:nvSpPr>
        <p:spPr>
          <a:xfrm>
            <a:off x="6185710" y="1461960"/>
            <a:ext cx="5830957" cy="5016758"/>
          </a:xfrm>
          <a:prstGeom prst="rect">
            <a:avLst/>
          </a:prstGeom>
        </p:spPr>
        <p:txBody>
          <a:bodyPr wrap="square">
            <a:spAutoFit/>
          </a:bodyPr>
          <a:lstStyle/>
          <a:p>
            <a:pPr>
              <a:buFont typeface="Arial" panose="020B0604020202020204" pitchFamily="34" charset="0"/>
              <a:buChar char="•"/>
            </a:pPr>
            <a:r>
              <a:rPr lang="es-CO" sz="2000" b="1" dirty="0">
                <a:solidFill>
                  <a:srgbClr val="0B2F51"/>
                </a:solidFill>
                <a:latin typeface="Montserrat" panose="00000500000000000000" pitchFamily="50" charset="0"/>
              </a:rPr>
              <a:t>Amplificación: </a:t>
            </a:r>
            <a:r>
              <a:rPr lang="es-CO" sz="2000" dirty="0">
                <a:solidFill>
                  <a:srgbClr val="0B2F51"/>
                </a:solidFill>
                <a:latin typeface="Montserrat" panose="00000500000000000000" pitchFamily="50" charset="0"/>
              </a:rPr>
              <a:t>amplificación por PCR de los fragmentos de ADN en un termociclador, añadiendo dNTPs marcados con fluoróforos al mix estándar. </a:t>
            </a:r>
          </a:p>
          <a:p>
            <a:pPr>
              <a:buFont typeface="Arial" panose="020B0604020202020204" pitchFamily="34" charset="0"/>
              <a:buChar char="•"/>
            </a:pPr>
            <a:endParaRPr lang="es-CO" sz="2000" dirty="0">
              <a:solidFill>
                <a:srgbClr val="0B2F51"/>
              </a:solidFill>
              <a:latin typeface="Montserrat" panose="00000500000000000000" pitchFamily="50" charset="0"/>
            </a:endParaRPr>
          </a:p>
          <a:p>
            <a:pPr>
              <a:buFont typeface="Arial" panose="020B0604020202020204" pitchFamily="34" charset="0"/>
              <a:buChar char="•"/>
            </a:pPr>
            <a:r>
              <a:rPr lang="es-CO" sz="2000" b="1" dirty="0">
                <a:solidFill>
                  <a:srgbClr val="0B2F51"/>
                </a:solidFill>
                <a:latin typeface="Montserrat" panose="00000500000000000000" pitchFamily="50" charset="0"/>
              </a:rPr>
              <a:t>Purificación: </a:t>
            </a:r>
            <a:r>
              <a:rPr lang="es-CO" sz="2000" dirty="0">
                <a:solidFill>
                  <a:srgbClr val="0B2F51"/>
                </a:solidFill>
                <a:latin typeface="Montserrat" panose="00000500000000000000" pitchFamily="50" charset="0"/>
              </a:rPr>
              <a:t>para eliminar los componentes del mix de PCR, dejando nuestro ADN amplificado puro.</a:t>
            </a:r>
          </a:p>
          <a:p>
            <a:pPr>
              <a:buFont typeface="Arial" panose="020B0604020202020204" pitchFamily="34" charset="0"/>
              <a:buChar char="•"/>
            </a:pPr>
            <a:endParaRPr lang="es-CO" sz="2000" dirty="0">
              <a:solidFill>
                <a:srgbClr val="0B2F51"/>
              </a:solidFill>
              <a:latin typeface="Montserrat" panose="00000500000000000000" pitchFamily="50" charset="0"/>
            </a:endParaRPr>
          </a:p>
          <a:p>
            <a:pPr>
              <a:buFont typeface="Arial" panose="020B0604020202020204" pitchFamily="34" charset="0"/>
              <a:buChar char="•"/>
            </a:pPr>
            <a:r>
              <a:rPr lang="es-CO" sz="2000" b="1" dirty="0">
                <a:solidFill>
                  <a:srgbClr val="0B2F51"/>
                </a:solidFill>
                <a:latin typeface="Montserrat" panose="00000500000000000000" pitchFamily="50" charset="0"/>
              </a:rPr>
              <a:t>Electroforesis capilar: </a:t>
            </a:r>
            <a:r>
              <a:rPr lang="es-CO" sz="2000" dirty="0">
                <a:solidFill>
                  <a:srgbClr val="0B2F51"/>
                </a:solidFill>
                <a:latin typeface="Montserrat" panose="00000500000000000000" pitchFamily="50" charset="0"/>
              </a:rPr>
              <a:t>picos de fluorescencia correspondientes a cada nucleótido.</a:t>
            </a:r>
          </a:p>
          <a:p>
            <a:endParaRPr lang="es-ES" sz="2000" dirty="0">
              <a:solidFill>
                <a:srgbClr val="0B2F51"/>
              </a:solidFill>
              <a:latin typeface="Montserrat" panose="00000500000000000000" pitchFamily="50" charset="0"/>
            </a:endParaRPr>
          </a:p>
          <a:p>
            <a:endParaRPr lang="es-ES" sz="2000" dirty="0">
              <a:solidFill>
                <a:srgbClr val="0B2F51"/>
              </a:solidFill>
              <a:latin typeface="Montserrat" panose="00000500000000000000" pitchFamily="50" charset="0"/>
            </a:endParaRPr>
          </a:p>
          <a:p>
            <a:r>
              <a:rPr lang="es-ES" sz="2000" b="1" dirty="0">
                <a:solidFill>
                  <a:srgbClr val="0B2F51"/>
                </a:solidFill>
                <a:latin typeface="Montserrat" panose="00000500000000000000" pitchFamily="50" charset="0"/>
              </a:rPr>
              <a:t>Necesario si no se conoce cual es la mutación  que produce  la enfermedad.</a:t>
            </a:r>
            <a:endParaRPr lang="es-CO" sz="2000" b="1" i="0" u="none" strike="noStrike" dirty="0">
              <a:solidFill>
                <a:srgbClr val="0B2F51"/>
              </a:solidFill>
              <a:effectLst/>
              <a:latin typeface="Montserrat" panose="00000500000000000000" pitchFamily="50" charset="0"/>
            </a:endParaRPr>
          </a:p>
        </p:txBody>
      </p:sp>
    </p:spTree>
  </p:cSld>
  <p:clrMapOvr>
    <a:masterClrMapping/>
  </p:clrMapOvr>
</p:sld>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545</TotalTime>
  <Words>1668</Words>
  <Application>Microsoft Office PowerPoint</Application>
  <PresentationFormat>Panorámica</PresentationFormat>
  <Paragraphs>190</Paragraphs>
  <Slides>22</Slides>
  <Notes>9</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22</vt:i4>
      </vt:variant>
    </vt:vector>
  </HeadingPairs>
  <TitlesOfParts>
    <vt:vector size="30" baseType="lpstr">
      <vt:lpstr>Arial</vt:lpstr>
      <vt:lpstr>Calibri</vt:lpstr>
      <vt:lpstr>Garamond</vt:lpstr>
      <vt:lpstr>Microsoft Sans Serif</vt:lpstr>
      <vt:lpstr>Montserrat</vt:lpstr>
      <vt:lpstr>Wingdings</vt:lpstr>
      <vt:lpstr>Wingdings 2</vt:lpstr>
      <vt:lpstr>PlantillaFR2021</vt:lpstr>
      <vt:lpstr>DIAGNÓSTICO EN ENFERMEDADES GENÉTICAS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NGS: secuenciación de última generación </vt:lpstr>
      <vt:lpstr>Presentación de PowerPoint</vt:lpstr>
      <vt:lpstr>Campos de aplicación de NGS en genética humana</vt:lpstr>
      <vt:lpstr>Campos de aplicación de NGS en genética humana</vt:lpstr>
      <vt:lpstr>Campos de aplicación de NGS en genética humana</vt:lpstr>
      <vt:lpstr>NGS en enfermedades mendelianas </vt:lpstr>
      <vt:lpstr>Presentación de PowerPoint</vt:lpstr>
      <vt:lpstr>Ejemplo: distrofia de la retina  </vt:lpstr>
      <vt:lpstr>Natalia Gómez Lopera biol-PhD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Diagnostico en enfermedades genéticas</dc:title>
  <dc:creator>Natalia</dc:creator>
  <cp:lastModifiedBy>User</cp:lastModifiedBy>
  <cp:revision>143</cp:revision>
  <dcterms:created xsi:type="dcterms:W3CDTF">2018-09-11T23:57:39Z</dcterms:created>
  <dcterms:modified xsi:type="dcterms:W3CDTF">2021-06-16T23:25:03Z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310053</vt:lpwstr>
  </property>
  <property fmtid="{D5CDD505-2E9C-101B-9397-08002B2CF9AE}" name="NXPowerLiteSettings" pid="3">
    <vt:lpwstr>C7000400038000</vt:lpwstr>
  </property>
  <property fmtid="{D5CDD505-2E9C-101B-9397-08002B2CF9AE}" name="NXPowerLiteVersion" pid="4">
    <vt:lpwstr>S9.0.3</vt:lpwstr>
  </property>
</Properties>
</file>