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417" r:id="rId3"/>
    <p:sldId id="418" r:id="rId4"/>
    <p:sldId id="275" r:id="rId5"/>
    <p:sldId id="316" r:id="rId6"/>
    <p:sldId id="384" r:id="rId7"/>
    <p:sldId id="385" r:id="rId8"/>
    <p:sldId id="386" r:id="rId9"/>
    <p:sldId id="388" r:id="rId10"/>
    <p:sldId id="265" r:id="rId11"/>
    <p:sldId id="389" r:id="rId12"/>
    <p:sldId id="391" r:id="rId13"/>
    <p:sldId id="392" r:id="rId14"/>
    <p:sldId id="419" r:id="rId15"/>
    <p:sldId id="420" r:id="rId16"/>
    <p:sldId id="394" r:id="rId17"/>
    <p:sldId id="396" r:id="rId18"/>
    <p:sldId id="299" r:id="rId19"/>
    <p:sldId id="272" r:id="rId20"/>
    <p:sldId id="274" r:id="rId21"/>
    <p:sldId id="409" r:id="rId22"/>
    <p:sldId id="398" r:id="rId23"/>
    <p:sldId id="416" r:id="rId24"/>
    <p:sldId id="399" r:id="rId25"/>
    <p:sldId id="400" r:id="rId26"/>
    <p:sldId id="301" r:id="rId27"/>
    <p:sldId id="401" r:id="rId28"/>
    <p:sldId id="331" r:id="rId29"/>
    <p:sldId id="410" r:id="rId30"/>
    <p:sldId id="403" r:id="rId31"/>
    <p:sldId id="402" r:id="rId32"/>
    <p:sldId id="413" r:id="rId33"/>
    <p:sldId id="421" r:id="rId34"/>
    <p:sldId id="305" r:id="rId35"/>
    <p:sldId id="327" r:id="rId36"/>
    <p:sldId id="422" r:id="rId37"/>
    <p:sldId id="324" r:id="rId38"/>
    <p:sldId id="425" r:id="rId39"/>
    <p:sldId id="271" r:id="rId40"/>
    <p:sldId id="342" r:id="rId41"/>
    <p:sldId id="303" r:id="rId42"/>
    <p:sldId id="292" r:id="rId43"/>
    <p:sldId id="426" r:id="rId44"/>
    <p:sldId id="329" r:id="rId45"/>
    <p:sldId id="307" r:id="rId46"/>
    <p:sldId id="309" r:id="rId47"/>
    <p:sldId id="310" r:id="rId48"/>
    <p:sldId id="326" r:id="rId49"/>
    <p:sldId id="341" r:id="rId50"/>
    <p:sldId id="340" r:id="rId51"/>
    <p:sldId id="319" r:id="rId52"/>
    <p:sldId id="335" r:id="rId53"/>
    <p:sldId id="343" r:id="rId54"/>
    <p:sldId id="288" r:id="rId5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5" autoAdjust="0"/>
    <p:restoredTop sz="94640"/>
  </p:normalViewPr>
  <p:slideViewPr>
    <p:cSldViewPr snapToGrid="0" snapToObjects="1">
      <p:cViewPr varScale="1">
        <p:scale>
          <a:sx n="51" d="100"/>
          <a:sy n="51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447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67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375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66C97-FB4E-4B46-9AB9-E068A60D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37FB78-F1D9-D741-BFA4-EC3D47B4D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E55E77-AB2D-F44A-B405-94D16140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FF4C-9C37-4749-890A-A1D004BE5632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9FD498-B9B7-5644-B638-540673E1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627B59-974A-FC4F-82B5-274AFACE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EAF-A17C-48FE-84EC-F45CC8930C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814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83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629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942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51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066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83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060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21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B628-694F-9C41-A477-4140EA14E0EC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A5DA-C0B3-794F-9068-56B759C1CF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08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 ?><Relationships xmlns="http://schemas.openxmlformats.org/package/2006/relationships"><Relationship Id="rId2" Target="../media/image26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 ?><Relationships xmlns="http://schemas.openxmlformats.org/package/2006/relationships"><Relationship Id="rId2" Target="../media/image2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DEF88-AEB8-C740-8474-CBDBBCFCC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103" y="1122363"/>
            <a:ext cx="10537794" cy="2387600"/>
          </a:xfrm>
        </p:spPr>
        <p:txBody>
          <a:bodyPr/>
          <a:lstStyle/>
          <a:p>
            <a:r>
              <a:rPr lang="es-CO" b="0" dirty="0"/>
              <a:t>Diuréticos e inotrópicos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FC2A2B-E13E-DF46-969F-D33919213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36955"/>
            <a:ext cx="6629400" cy="1655762"/>
          </a:xfrm>
        </p:spPr>
        <p:txBody>
          <a:bodyPr/>
          <a:lstStyle/>
          <a:p>
            <a:r>
              <a:rPr lang="es-CO" dirty="0"/>
              <a:t>Carlos A. Rodríguez J. MD, </a:t>
            </a:r>
            <a:r>
              <a:rPr lang="es-CO" dirty="0" err="1"/>
              <a:t>MSc</a:t>
            </a:r>
            <a:r>
              <a:rPr lang="es-CO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26467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4771" y="1107134"/>
            <a:ext cx="6034631" cy="572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3254B7-D72C-D149-A386-87C809089D16}"/>
              </a:ext>
            </a:extLst>
          </p:cNvPr>
          <p:cNvSpPr txBox="1">
            <a:spLocks noChangeArrowheads="1"/>
          </p:cNvSpPr>
          <p:nvPr/>
        </p:nvSpPr>
        <p:spPr>
          <a:xfrm>
            <a:off x="848140" y="100850"/>
            <a:ext cx="10959548" cy="846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altLang="es-CO" b="0" dirty="0"/>
              <a:t>Mecanismo de acción</a:t>
            </a:r>
            <a:endParaRPr lang="es-ES_tradnl" altLang="es-CO" sz="4000" b="0" dirty="0"/>
          </a:p>
        </p:txBody>
      </p:sp>
    </p:spTree>
    <p:extLst>
      <p:ext uri="{BB962C8B-B14F-4D97-AF65-F5344CB8AC3E}">
        <p14:creationId xmlns:p14="http://schemas.microsoft.com/office/powerpoint/2010/main" val="2056867337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0857" y="1811499"/>
            <a:ext cx="7601143" cy="418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CO" b="0" dirty="0"/>
              <a:t>Diuréticos de asa: efectos</a:t>
            </a:r>
            <a:endParaRPr lang="es-ES" altLang="es-CO" b="0" dirty="0"/>
          </a:p>
        </p:txBody>
      </p:sp>
    </p:spTree>
    <p:extLst>
      <p:ext uri="{BB962C8B-B14F-4D97-AF65-F5344CB8AC3E}">
        <p14:creationId xmlns:p14="http://schemas.microsoft.com/office/powerpoint/2010/main" val="83943054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CO" b="0" dirty="0"/>
              <a:t>Diuréticos de asa: usos</a:t>
            </a:r>
            <a:endParaRPr lang="es-ES" altLang="es-CO" b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922168" y="1752890"/>
            <a:ext cx="7181056" cy="4302194"/>
          </a:xfrm>
        </p:spPr>
        <p:txBody>
          <a:bodyPr/>
          <a:lstStyle/>
          <a:p>
            <a:r>
              <a:rPr lang="es-MX" altLang="es-CO" sz="2800" dirty="0"/>
              <a:t>Insuficiencia cardíaca congestiva.</a:t>
            </a:r>
          </a:p>
          <a:p>
            <a:pPr eaLnBrk="1" hangingPunct="1"/>
            <a:r>
              <a:rPr lang="es-MX" altLang="es-CO" sz="2800" dirty="0"/>
              <a:t>Edema pulmonar agudo.</a:t>
            </a:r>
          </a:p>
          <a:p>
            <a:pPr eaLnBrk="1" hangingPunct="1"/>
            <a:r>
              <a:rPr lang="es-MX" altLang="es-CO" sz="2800" dirty="0"/>
              <a:t>Edema por cirrosis.</a:t>
            </a:r>
          </a:p>
          <a:p>
            <a:pPr eaLnBrk="1" hangingPunct="1"/>
            <a:r>
              <a:rPr lang="es-MX" altLang="es-CO" sz="2800" dirty="0"/>
              <a:t>Edema por síndrome nefrótico.</a:t>
            </a:r>
          </a:p>
          <a:p>
            <a:pPr eaLnBrk="1" hangingPunct="1"/>
            <a:r>
              <a:rPr lang="es-MX" altLang="es-CO" sz="2800" dirty="0"/>
              <a:t>Diuresis forzada.</a:t>
            </a:r>
          </a:p>
          <a:p>
            <a:pPr eaLnBrk="1" hangingPunct="1"/>
            <a:r>
              <a:rPr lang="es-MX" altLang="es-CO" sz="2800" dirty="0"/>
              <a:t>Hiperkalemia.</a:t>
            </a:r>
          </a:p>
          <a:p>
            <a:pPr eaLnBrk="1" hangingPunct="1"/>
            <a:r>
              <a:rPr lang="es-MX" altLang="es-CO" sz="2800" dirty="0"/>
              <a:t>Hipertensión (segunda línea).</a:t>
            </a:r>
            <a:endParaRPr lang="es-ES" altLang="es-CO" sz="2800" dirty="0"/>
          </a:p>
        </p:txBody>
      </p:sp>
    </p:spTree>
    <p:extLst>
      <p:ext uri="{BB962C8B-B14F-4D97-AF65-F5344CB8AC3E}">
        <p14:creationId xmlns:p14="http://schemas.microsoft.com/office/powerpoint/2010/main" val="1042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282" y="0"/>
            <a:ext cx="11092069" cy="1280890"/>
          </a:xfrm>
        </p:spPr>
        <p:txBody>
          <a:bodyPr>
            <a:normAutofit/>
          </a:bodyPr>
          <a:lstStyle/>
          <a:p>
            <a:r>
              <a:rPr lang="es-CO" b="0" dirty="0"/>
              <a:t>Furosemida: uso IV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C16B70-4536-B44A-B549-E83B63B3B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48332"/>
            <a:ext cx="4112356" cy="556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9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0501749B-3065-4F4F-B4A9-BBE590AF577B}"/>
              </a:ext>
            </a:extLst>
          </p:cNvPr>
          <p:cNvGrpSpPr/>
          <p:nvPr/>
        </p:nvGrpSpPr>
        <p:grpSpPr>
          <a:xfrm>
            <a:off x="5385556" y="429412"/>
            <a:ext cx="6552728" cy="5760640"/>
            <a:chOff x="2730500" y="1168400"/>
            <a:chExt cx="5171248" cy="4521200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4C7C8DE3-08E2-6D4B-8640-632D70B06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0500" y="1168400"/>
              <a:ext cx="3683000" cy="4521200"/>
            </a:xfrm>
            <a:prstGeom prst="rect">
              <a:avLst/>
            </a:prstGeom>
          </p:spPr>
        </p:pic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806CE1F-5E10-334C-9449-CAA90E689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5848" y="3429000"/>
              <a:ext cx="1485900" cy="2260600"/>
            </a:xfrm>
            <a:prstGeom prst="rect">
              <a:avLst/>
            </a:prstGeom>
          </p:spPr>
        </p:pic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4C816C14-FB39-C14D-9813-2C5E7A37B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0253" y="6454367"/>
            <a:ext cx="2761747" cy="39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76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Furosemida: uso 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6070" y="1612031"/>
            <a:ext cx="70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Falla cardíaca:</a:t>
            </a:r>
          </a:p>
          <a:p>
            <a:r>
              <a:rPr lang="es-CO" sz="2800" dirty="0"/>
              <a:t>Oral: 20-80 mg 1 vez al día.</a:t>
            </a:r>
          </a:p>
          <a:p>
            <a:pPr marL="0" indent="0">
              <a:buNone/>
            </a:pPr>
            <a:r>
              <a:rPr lang="es-CO" sz="2800" dirty="0"/>
              <a:t>Hipertensión:</a:t>
            </a:r>
          </a:p>
          <a:p>
            <a:r>
              <a:rPr lang="es-CO" sz="2800" dirty="0"/>
              <a:t>Oral: 40 mg cada 12 horas.</a:t>
            </a:r>
          </a:p>
          <a:p>
            <a:pPr marL="0" indent="0">
              <a:buNone/>
            </a:pPr>
            <a:r>
              <a:rPr lang="es-CO" sz="2800" dirty="0"/>
              <a:t>Ajuste renal: si la oliguria o azoemia se agravan, suspender.</a:t>
            </a:r>
          </a:p>
          <a:p>
            <a:pPr marL="0" indent="0">
              <a:buNone/>
            </a:pPr>
            <a:r>
              <a:rPr lang="es-CO" sz="2800" dirty="0"/>
              <a:t>Ajuste hepático: precaución.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709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1635" y="0"/>
            <a:ext cx="10999304" cy="1420427"/>
          </a:xfrm>
        </p:spPr>
        <p:txBody>
          <a:bodyPr>
            <a:noAutofit/>
          </a:bodyPr>
          <a:lstStyle/>
          <a:p>
            <a:pPr eaLnBrk="1" hangingPunct="1"/>
            <a:r>
              <a:rPr lang="es-CO" altLang="es-CO" b="0" dirty="0"/>
              <a:t>Diuréticos </a:t>
            </a:r>
            <a:r>
              <a:rPr lang="es-CO" altLang="es-CO" b="0" dirty="0" err="1"/>
              <a:t>tiazídicos</a:t>
            </a:r>
            <a:r>
              <a:rPr lang="es-CO" altLang="es-CO" b="0" dirty="0"/>
              <a:t> y tipo </a:t>
            </a:r>
            <a:r>
              <a:rPr lang="es-CO" altLang="es-CO" b="0" dirty="0" err="1"/>
              <a:t>tiazídicos</a:t>
            </a:r>
            <a:endParaRPr lang="es-CO" altLang="es-CO" b="0" dirty="0"/>
          </a:p>
        </p:txBody>
      </p:sp>
      <p:pic>
        <p:nvPicPr>
          <p:cNvPr id="21507" name="Picture 6" descr="Diuretics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2328" y="1758862"/>
            <a:ext cx="5785738" cy="474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08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4707" y="1083697"/>
            <a:ext cx="3787706" cy="570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D9912D4-39F0-0E48-A8C3-F08995276E03}"/>
              </a:ext>
            </a:extLst>
          </p:cNvPr>
          <p:cNvSpPr txBox="1">
            <a:spLocks noChangeArrowheads="1"/>
          </p:cNvSpPr>
          <p:nvPr/>
        </p:nvSpPr>
        <p:spPr>
          <a:xfrm>
            <a:off x="848140" y="237211"/>
            <a:ext cx="10959548" cy="846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altLang="es-CO" b="0" dirty="0"/>
              <a:t>Mecanismo de acción</a:t>
            </a:r>
            <a:endParaRPr lang="es-ES_tradnl" altLang="es-CO" sz="4000" b="0" dirty="0"/>
          </a:p>
        </p:txBody>
      </p:sp>
    </p:spTree>
    <p:extLst>
      <p:ext uri="{BB962C8B-B14F-4D97-AF65-F5344CB8AC3E}">
        <p14:creationId xmlns:p14="http://schemas.microsoft.com/office/powerpoint/2010/main" val="334738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946295" cy="1280890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/>
              <a:t>Diuréticos </a:t>
            </a:r>
            <a:r>
              <a:rPr lang="es-ES_tradnl" altLang="es-CO" b="0" dirty="0" err="1"/>
              <a:t>tiazídicos</a:t>
            </a:r>
            <a:r>
              <a:rPr lang="es-ES_tradnl" altLang="es-CO" b="0" dirty="0"/>
              <a:t>: efectos</a:t>
            </a:r>
            <a:endParaRPr lang="es-ES" altLang="es-CO" b="0" dirty="0"/>
          </a:p>
        </p:txBody>
      </p:sp>
      <p:pic>
        <p:nvPicPr>
          <p:cNvPr id="25603" name="Picture 3" descr="Tiazida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69654" y="1541403"/>
            <a:ext cx="7191041" cy="472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569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6365" y="0"/>
            <a:ext cx="10614991" cy="1395874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/>
              <a:t>Diuréticos </a:t>
            </a:r>
            <a:r>
              <a:rPr lang="es-ES_tradnl" altLang="es-CO" b="0" dirty="0" err="1"/>
              <a:t>tiazídicos</a:t>
            </a:r>
            <a:r>
              <a:rPr lang="es-ES_tradnl" altLang="es-CO" b="0" dirty="0"/>
              <a:t>: RA</a:t>
            </a:r>
            <a:r>
              <a:rPr lang="es-ES_tradnl" altLang="es-CO" sz="4000" b="0" dirty="0"/>
              <a:t>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009322" y="1558868"/>
            <a:ext cx="6997148" cy="5035826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CO" sz="2800" dirty="0" err="1">
                <a:sym typeface="Symbol" panose="05050102010706020507" pitchFamily="18" charset="2"/>
              </a:rPr>
              <a:t>Hipokalemia</a:t>
            </a:r>
            <a:r>
              <a:rPr lang="es-ES_tradnl" altLang="es-CO" sz="2800" dirty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tolerancia a la glucosa. 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 5-15% LDL y TG.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Hiperuricemia.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Reacciones alérgicas (componente </a:t>
            </a:r>
            <a:r>
              <a:rPr lang="es-ES_tradnl" altLang="es-CO" sz="2800" dirty="0" err="1">
                <a:sym typeface="Symbol" panose="05050102010706020507" pitchFamily="18" charset="2"/>
              </a:rPr>
              <a:t>sulfa</a:t>
            </a:r>
            <a:r>
              <a:rPr lang="es-ES_tradnl" altLang="es-CO" sz="2800" dirty="0">
                <a:sym typeface="Symbol" panose="05050102010706020507" pitchFamily="18" charset="2"/>
              </a:rPr>
              <a:t>).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Debilidad, parestesias, fatiga.</a:t>
            </a:r>
          </a:p>
          <a:p>
            <a:pPr eaLnBrk="1" hangingPunct="1"/>
            <a:r>
              <a:rPr lang="es-ES_tradnl" altLang="es-CO" sz="2800" dirty="0">
                <a:sym typeface="Symbol" panose="05050102010706020507" pitchFamily="18" charset="2"/>
              </a:rPr>
              <a:t> Aumento leve del riesgo de carcinoma </a:t>
            </a:r>
            <a:r>
              <a:rPr lang="es-ES_tradnl" altLang="es-CO" sz="2800" dirty="0" err="1">
                <a:sym typeface="Symbol" panose="05050102010706020507" pitchFamily="18" charset="2"/>
              </a:rPr>
              <a:t>escamocelular</a:t>
            </a:r>
            <a:r>
              <a:rPr lang="es-ES_tradnl" altLang="es-CO" sz="2800" dirty="0"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41157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F3E53B9-BF18-6049-A8DF-95663D41DF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5200" y="1669917"/>
            <a:ext cx="7215602" cy="398652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12467A4-B650-0A48-89F9-E54CC6C42709}"/>
              </a:ext>
            </a:extLst>
          </p:cNvPr>
          <p:cNvSpPr txBox="1">
            <a:spLocks/>
          </p:cNvSpPr>
          <p:nvPr/>
        </p:nvSpPr>
        <p:spPr>
          <a:xfrm>
            <a:off x="662609" y="0"/>
            <a:ext cx="11265021" cy="128089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>
              <a:lnSpc>
                <a:spcPct val="90000"/>
              </a:lnSpc>
            </a:pPr>
            <a:r>
              <a:rPr lang="es-CO" sz="4800" dirty="0">
                <a:solidFill>
                  <a:srgbClr val="00AAA7"/>
                </a:solidFill>
                <a:latin typeface="Montserrat" panose="02000505000000020004" pitchFamily="2" charset="0"/>
              </a:rPr>
              <a:t>Fisiología renal del sodio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236868E-71B0-5F4E-BBCB-B880B4EE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8382" y="5656438"/>
            <a:ext cx="2772420" cy="3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54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033"/>
            <a:ext cx="10827026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CO" b="0" dirty="0"/>
              <a:t>Diuréticos </a:t>
            </a:r>
            <a:r>
              <a:rPr lang="es-ES_tradnl" altLang="es-CO" b="0" dirty="0" err="1"/>
              <a:t>tiazídicos</a:t>
            </a:r>
            <a:r>
              <a:rPr lang="es-ES_tradnl" altLang="es-CO" b="0" dirty="0"/>
              <a:t>: usos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4969564" y="2150074"/>
            <a:ext cx="7103165" cy="470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342900">
              <a:spcBef>
                <a:spcPts val="750"/>
              </a:spcBef>
              <a:buClr>
                <a:srgbClr val="353535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Hipertensión arterial (1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</a:rPr>
              <a:t>era 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línea).</a:t>
            </a:r>
          </a:p>
          <a:p>
            <a:pPr defTabSz="342900">
              <a:spcBef>
                <a:spcPts val="750"/>
              </a:spcBef>
              <a:buClr>
                <a:srgbClr val="353535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Falla cardíaca congestiva (en adición al diurético de asa).</a:t>
            </a:r>
          </a:p>
          <a:p>
            <a:pPr defTabSz="342900">
              <a:spcBef>
                <a:spcPts val="750"/>
              </a:spcBef>
              <a:buClr>
                <a:srgbClr val="353535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Nefrolitiasis por hipercalciuria.</a:t>
            </a:r>
          </a:p>
          <a:p>
            <a:pPr defTabSz="342900">
              <a:spcBef>
                <a:spcPts val="750"/>
              </a:spcBef>
              <a:buClr>
                <a:srgbClr val="353535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Osteoporosis.</a:t>
            </a:r>
          </a:p>
          <a:p>
            <a:pPr>
              <a:buClr>
                <a:srgbClr val="CFE2E7"/>
              </a:buClr>
              <a:buNone/>
              <a:defRPr/>
            </a:pPr>
            <a:endParaRPr lang="es-ES_tradnl" altLang="es-CO" b="1" dirty="0">
              <a:solidFill>
                <a:srgbClr val="152B48"/>
              </a:solidFill>
              <a:latin typeface="AvantGarde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970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es-CO" b="0" dirty="0"/>
              <a:t>Hidroclorotiazida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22574" y="2123593"/>
            <a:ext cx="7011693" cy="4369282"/>
          </a:xfrm>
        </p:spPr>
        <p:txBody>
          <a:bodyPr>
            <a:noAutofit/>
          </a:bodyPr>
          <a:lstStyle/>
          <a:p>
            <a:r>
              <a:rPr lang="es-CO" sz="2800" dirty="0"/>
              <a:t>Dosis éstandar: 12.5-50 mg/día.</a:t>
            </a:r>
          </a:p>
          <a:p>
            <a:r>
              <a:rPr lang="es-CO" sz="2800" dirty="0"/>
              <a:t>Ajuste renal:</a:t>
            </a:r>
          </a:p>
          <a:p>
            <a:pPr lvl="1"/>
            <a:r>
              <a:rPr lang="es-CO" sz="2800" dirty="0"/>
              <a:t>TFG 30-45 ml/min: menos efectiva.</a:t>
            </a:r>
          </a:p>
          <a:p>
            <a:pPr lvl="1"/>
            <a:r>
              <a:rPr lang="es-CO" sz="2800" dirty="0"/>
              <a:t>TFG &lt;30 ml/min: inefectiva.</a:t>
            </a:r>
          </a:p>
          <a:p>
            <a:pPr lvl="1"/>
            <a:r>
              <a:rPr lang="es-CO" sz="2800" dirty="0"/>
              <a:t>Ajuste hepático: precaución.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9963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es-CO" b="0" dirty="0"/>
              <a:t>Clortalidona e indapamida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62330" y="2460302"/>
            <a:ext cx="6852668" cy="3777622"/>
          </a:xfrm>
        </p:spPr>
        <p:txBody>
          <a:bodyPr>
            <a:noAutofit/>
          </a:bodyPr>
          <a:lstStyle/>
          <a:p>
            <a:r>
              <a:rPr lang="es-CO" sz="2800" dirty="0"/>
              <a:t>Clortalidona:  12.5 a 50 mg/día.</a:t>
            </a:r>
          </a:p>
          <a:p>
            <a:r>
              <a:rPr lang="es-CO" sz="2800" dirty="0"/>
              <a:t>Indapamida: 1.25 mg/día dosis inicial hasta 5 mg/día.</a:t>
            </a:r>
          </a:p>
          <a:p>
            <a:endParaRPr lang="es-CO" sz="2800" dirty="0"/>
          </a:p>
          <a:p>
            <a:endParaRPr lang="es-CO" sz="2800" dirty="0"/>
          </a:p>
          <a:p>
            <a:pPr marL="0" indent="0">
              <a:buNone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05126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73DC7-99EF-A14D-B838-C65E240D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916478" cy="1325563"/>
          </a:xfrm>
        </p:spPr>
        <p:txBody>
          <a:bodyPr>
            <a:normAutofit/>
          </a:bodyPr>
          <a:lstStyle/>
          <a:p>
            <a:r>
              <a:rPr lang="es-CO" sz="4000" b="0" dirty="0"/>
              <a:t>Diuréticos tiazídicos vs. tipo-</a:t>
            </a:r>
            <a:r>
              <a:rPr lang="es-CO" sz="4000" b="0" dirty="0" err="1"/>
              <a:t>tiazídicos</a:t>
            </a:r>
            <a:endParaRPr lang="es-CO" sz="4000" b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821AD-5380-C441-9C81-293A94035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9654" y="1599052"/>
            <a:ext cx="7401339" cy="4565650"/>
          </a:xfrm>
        </p:spPr>
        <p:txBody>
          <a:bodyPr/>
          <a:lstStyle/>
          <a:p>
            <a:r>
              <a:rPr lang="es-CO" sz="2800" dirty="0"/>
              <a:t>Los diuréticos tipo </a:t>
            </a:r>
            <a:r>
              <a:rPr lang="es-CO" sz="2800" dirty="0" err="1"/>
              <a:t>tiazídico</a:t>
            </a:r>
            <a:r>
              <a:rPr lang="es-CO" sz="2800" dirty="0"/>
              <a:t> son más efectivos que los </a:t>
            </a:r>
            <a:r>
              <a:rPr lang="es-CO" sz="2800" dirty="0" err="1"/>
              <a:t>tiazídicos</a:t>
            </a:r>
            <a:r>
              <a:rPr lang="es-CO" sz="2800" dirty="0"/>
              <a:t> para bajar la presión sistólica -5.6 mm Hg y la presión diastólica -2 mm Hg.</a:t>
            </a:r>
          </a:p>
          <a:p>
            <a:r>
              <a:rPr lang="es-CO" sz="2800" dirty="0"/>
              <a:t>Los diuréticos tipo </a:t>
            </a:r>
            <a:r>
              <a:rPr lang="es-CO" sz="2800" dirty="0" err="1"/>
              <a:t>tiazídico</a:t>
            </a:r>
            <a:r>
              <a:rPr lang="es-CO" sz="2800" dirty="0"/>
              <a:t> tienen una tendencia no significativa a causar más </a:t>
            </a:r>
            <a:r>
              <a:rPr lang="es-CO" sz="2800" dirty="0" err="1"/>
              <a:t>hipokalemia</a:t>
            </a:r>
            <a:r>
              <a:rPr lang="es-CO" sz="2800" dirty="0"/>
              <a:t> (OR 1.58), sin diferencias en la incidencia de hiponatremia ni alteraciones en la glucosa o el colesterol total.</a:t>
            </a:r>
          </a:p>
          <a:p>
            <a:endParaRPr lang="es-CO" sz="2400" dirty="0"/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7ABE3D9-CA93-5B49-B56B-8E1BBD802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102" y="6522282"/>
            <a:ext cx="3692898" cy="33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81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130" y="93945"/>
            <a:ext cx="109728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/>
              <a:t>Diuréticos ahorradores de potasio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956312" y="1934817"/>
            <a:ext cx="6957391" cy="4734271"/>
          </a:xfrm>
        </p:spPr>
        <p:txBody>
          <a:bodyPr>
            <a:normAutofit/>
          </a:bodyPr>
          <a:lstStyle/>
          <a:p>
            <a:r>
              <a:rPr lang="es-ES_tradnl" altLang="es-CO" sz="2800" b="1" i="1" dirty="0">
                <a:sym typeface="Symbol" panose="05050102010706020507" pitchFamily="18" charset="2"/>
              </a:rPr>
              <a:t>Bloqueadores de canales de </a:t>
            </a:r>
            <a:r>
              <a:rPr lang="es-ES_tradnl" altLang="es-CO" sz="2800" b="1" i="1" dirty="0" err="1">
                <a:sym typeface="Symbol" panose="05050102010706020507" pitchFamily="18" charset="2"/>
              </a:rPr>
              <a:t>Na</a:t>
            </a:r>
            <a:r>
              <a:rPr lang="es-ES_tradnl" altLang="es-CO" sz="2800" b="1" i="1" baseline="30000" dirty="0">
                <a:sym typeface="Symbol" panose="05050102010706020507" pitchFamily="18" charset="2"/>
              </a:rPr>
              <a:t>+</a:t>
            </a:r>
            <a:r>
              <a:rPr lang="es-ES_tradnl" altLang="es-CO" sz="2800" b="1" i="1" dirty="0">
                <a:sym typeface="Symbol" panose="05050102010706020507" pitchFamily="18" charset="2"/>
              </a:rPr>
              <a:t> en el túbulo colector:</a:t>
            </a:r>
            <a:endParaRPr lang="es-ES_tradnl" altLang="es-CO" sz="2800" b="1" dirty="0">
              <a:sym typeface="Symbol" panose="05050102010706020507" pitchFamily="18" charset="2"/>
            </a:endParaRPr>
          </a:p>
          <a:p>
            <a:pPr lvl="1"/>
            <a:r>
              <a:rPr lang="es-ES_tradnl" altLang="es-CO" sz="2800" dirty="0">
                <a:sym typeface="Symbol" panose="05050102010706020507" pitchFamily="18" charset="2"/>
              </a:rPr>
              <a:t>Amilorida.</a:t>
            </a:r>
          </a:p>
          <a:p>
            <a:r>
              <a:rPr lang="es-ES_tradnl" altLang="es-CO" sz="2800" b="1" i="1" dirty="0">
                <a:sym typeface="Symbol" panose="05050102010706020507" pitchFamily="18" charset="2"/>
              </a:rPr>
              <a:t>Antagonistas mineralocorticoides:</a:t>
            </a:r>
          </a:p>
          <a:p>
            <a:pPr lvl="1"/>
            <a:r>
              <a:rPr lang="es-ES_tradnl" altLang="es-CO" sz="2800" u="sng" dirty="0">
                <a:sym typeface="Symbol" panose="05050102010706020507" pitchFamily="18" charset="2"/>
              </a:rPr>
              <a:t>Espironolactona.</a:t>
            </a:r>
          </a:p>
          <a:p>
            <a:pPr lvl="1"/>
            <a:r>
              <a:rPr lang="es-ES_tradnl" altLang="es-CO" sz="2800" dirty="0" err="1">
                <a:sym typeface="Symbol" panose="05050102010706020507" pitchFamily="18" charset="2"/>
              </a:rPr>
              <a:t>Eplerenona</a:t>
            </a:r>
            <a:r>
              <a:rPr lang="es-ES_tradnl" altLang="es-CO" sz="2800" dirty="0"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072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6039" y="1166191"/>
            <a:ext cx="4345275" cy="569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66602F-C4AF-FE47-8439-83D6DE097DFE}"/>
              </a:ext>
            </a:extLst>
          </p:cNvPr>
          <p:cNvSpPr txBox="1">
            <a:spLocks noChangeArrowheads="1"/>
          </p:cNvSpPr>
          <p:nvPr/>
        </p:nvSpPr>
        <p:spPr>
          <a:xfrm>
            <a:off x="795130" y="164967"/>
            <a:ext cx="10972800" cy="914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altLang="es-CO" b="0" dirty="0"/>
              <a:t>Mecanismo de acción</a:t>
            </a:r>
          </a:p>
        </p:txBody>
      </p:sp>
    </p:spTree>
    <p:extLst>
      <p:ext uri="{BB962C8B-B14F-4D97-AF65-F5344CB8AC3E}">
        <p14:creationId xmlns:p14="http://schemas.microsoft.com/office/powerpoint/2010/main" val="376374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9950" y="83976"/>
            <a:ext cx="7168011" cy="12808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altLang="es-CO" b="0" dirty="0"/>
              <a:t>Diuréticos ahorradores de potasio: efectos</a:t>
            </a:r>
            <a:endParaRPr lang="es-ES" altLang="es-CO" b="0" dirty="0"/>
          </a:p>
        </p:txBody>
      </p:sp>
      <p:pic>
        <p:nvPicPr>
          <p:cNvPr id="31747" name="Picture 3" descr="Ahorradores de 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7497" y="1604563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584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970" y="373100"/>
            <a:ext cx="7848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CO" b="0" dirty="0" err="1">
                <a:sym typeface="Symbol" panose="05050102010706020507" pitchFamily="18" charset="2"/>
              </a:rPr>
              <a:t>Amilorida</a:t>
            </a:r>
            <a:endParaRPr lang="es-ES_tradnl" altLang="es-CO" b="0" dirty="0">
              <a:sym typeface="Symbol" panose="05050102010706020507" pitchFamily="18" charset="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915270" y="1704513"/>
            <a:ext cx="7023652" cy="4724400"/>
          </a:xfrm>
        </p:spPr>
        <p:txBody>
          <a:bodyPr/>
          <a:lstStyle/>
          <a:p>
            <a:r>
              <a:rPr lang="es-ES_tradnl" altLang="es-CO" sz="2800" b="1" dirty="0">
                <a:sym typeface="Symbol" panose="05050102010706020507" pitchFamily="18" charset="2"/>
              </a:rPr>
              <a:t>USOS:</a:t>
            </a:r>
          </a:p>
          <a:p>
            <a:pPr marL="763588" lvl="1"/>
            <a:r>
              <a:rPr lang="es-ES_tradnl" altLang="es-CO" sz="2400" dirty="0">
                <a:sym typeface="Symbol" panose="05050102010706020507" pitchFamily="18" charset="2"/>
              </a:rPr>
              <a:t>Evitar la pérdida de K</a:t>
            </a:r>
            <a:r>
              <a:rPr lang="es-ES_tradnl" altLang="es-CO" sz="2400" baseline="30000" dirty="0">
                <a:sym typeface="Symbol" panose="05050102010706020507" pitchFamily="18" charset="2"/>
              </a:rPr>
              <a:t>+</a:t>
            </a:r>
            <a:r>
              <a:rPr lang="es-ES_tradnl" altLang="es-CO" sz="2400" dirty="0">
                <a:sym typeface="Symbol" panose="05050102010706020507" pitchFamily="18" charset="2"/>
              </a:rPr>
              <a:t> inducida por  </a:t>
            </a:r>
            <a:r>
              <a:rPr lang="es-ES_tradnl" altLang="es-CO" sz="2400" dirty="0" err="1">
                <a:sym typeface="Symbol" panose="05050102010706020507" pitchFamily="18" charset="2"/>
              </a:rPr>
              <a:t>tiazídicos</a:t>
            </a:r>
            <a:r>
              <a:rPr lang="es-ES_tradnl" altLang="es-CO" sz="2400" dirty="0">
                <a:sym typeface="Symbol" panose="05050102010706020507" pitchFamily="18" charset="2"/>
              </a:rPr>
              <a:t> o diuréticos de asa.</a:t>
            </a:r>
          </a:p>
          <a:p>
            <a:pPr marL="549275" lvl="1" indent="0">
              <a:buNone/>
            </a:pPr>
            <a:endParaRPr lang="es-ES_tradnl" altLang="es-CO" sz="2400" dirty="0">
              <a:sym typeface="Symbol" panose="05050102010706020507" pitchFamily="18" charset="2"/>
            </a:endParaRPr>
          </a:p>
          <a:p>
            <a:pPr marL="0" indent="0"/>
            <a:r>
              <a:rPr lang="es-ES_tradnl" altLang="es-CO" sz="2800" b="1" dirty="0">
                <a:sym typeface="Symbol" panose="05050102010706020507" pitchFamily="18" charset="2"/>
              </a:rPr>
              <a:t>CONTRAINDICACIONES:</a:t>
            </a:r>
          </a:p>
          <a:p>
            <a:pPr marL="763588" lvl="1"/>
            <a:r>
              <a:rPr lang="es-ES_tradnl" altLang="es-CO" sz="2400" dirty="0" err="1">
                <a:sym typeface="Symbol" panose="05050102010706020507" pitchFamily="18" charset="2"/>
              </a:rPr>
              <a:t>Hiperkalemia</a:t>
            </a:r>
            <a:r>
              <a:rPr lang="es-ES_tradnl" altLang="es-CO" sz="2400" dirty="0">
                <a:sym typeface="Symbol" panose="05050102010706020507" pitchFamily="18" charset="2"/>
              </a:rPr>
              <a:t>.</a:t>
            </a:r>
          </a:p>
          <a:p>
            <a:pPr marL="763588" lvl="1"/>
            <a:r>
              <a:rPr lang="es-ES_tradnl" altLang="es-CO" sz="2400" dirty="0">
                <a:sym typeface="Symbol" panose="05050102010706020507" pitchFamily="18" charset="2"/>
              </a:rPr>
              <a:t>Insuficiencia Renal.</a:t>
            </a:r>
          </a:p>
          <a:p>
            <a:pPr marL="763588" lvl="1"/>
            <a:r>
              <a:rPr lang="es-ES_tradnl" altLang="es-CO" sz="2400" dirty="0">
                <a:sym typeface="Symbol" panose="05050102010706020507" pitchFamily="18" charset="2"/>
              </a:rPr>
              <a:t>Tratamiento con otros ahorradores de potasio, </a:t>
            </a:r>
            <a:r>
              <a:rPr lang="es-ES_tradnl" altLang="es-CO" sz="2400" dirty="0" err="1">
                <a:sym typeface="Symbol" panose="05050102010706020507" pitchFamily="18" charset="2"/>
              </a:rPr>
              <a:t>IECAs</a:t>
            </a:r>
            <a:r>
              <a:rPr lang="es-ES_tradnl" altLang="es-CO" sz="2400" dirty="0">
                <a:sym typeface="Symbol" panose="05050102010706020507" pitchFamily="18" charset="2"/>
              </a:rPr>
              <a:t>, suplementos de potasio.</a:t>
            </a:r>
          </a:p>
        </p:txBody>
      </p:sp>
    </p:spTree>
    <p:extLst>
      <p:ext uri="{BB962C8B-B14F-4D97-AF65-F5344CB8AC3E}">
        <p14:creationId xmlns:p14="http://schemas.microsoft.com/office/powerpoint/2010/main" val="23690008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896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Amilorida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23181" y="1701337"/>
            <a:ext cx="7033590" cy="4530725"/>
          </a:xfrm>
        </p:spPr>
        <p:txBody>
          <a:bodyPr>
            <a:normAutofit/>
          </a:bodyPr>
          <a:lstStyle/>
          <a:p>
            <a:r>
              <a:rPr lang="es-CO" sz="2800" dirty="0"/>
              <a:t>Combinación fija : tableta de 5 mg de amilorida y 50 mg de </a:t>
            </a:r>
            <a:r>
              <a:rPr lang="es-CO" sz="2800" dirty="0" err="1"/>
              <a:t>hidroclorotiazida</a:t>
            </a:r>
            <a:r>
              <a:rPr lang="es-CO" sz="2800" dirty="0"/>
              <a:t>.</a:t>
            </a:r>
          </a:p>
          <a:p>
            <a:r>
              <a:rPr lang="es-CO" sz="2800" dirty="0"/>
              <a:t>Dosis: 2.5/25 a 5/50 mg, 1 vez al día.</a:t>
            </a:r>
          </a:p>
          <a:p>
            <a:r>
              <a:rPr lang="es-CO" sz="2800" dirty="0"/>
              <a:t>Ajuste renal:</a:t>
            </a:r>
          </a:p>
          <a:p>
            <a:pPr marL="0" indent="0">
              <a:buNone/>
            </a:pPr>
            <a:r>
              <a:rPr lang="es-CO" sz="2800" dirty="0"/>
              <a:t>TFG &lt;80 ml/min: reducir 50%.</a:t>
            </a:r>
          </a:p>
          <a:p>
            <a:pPr marL="0" indent="0">
              <a:buNone/>
            </a:pPr>
            <a:r>
              <a:rPr lang="es-CO" sz="2800" dirty="0"/>
              <a:t>TFG &lt;30 ml/min: no utilizar.</a:t>
            </a:r>
          </a:p>
        </p:txBody>
      </p:sp>
    </p:spTree>
    <p:extLst>
      <p:ext uri="{BB962C8B-B14F-4D97-AF65-F5344CB8AC3E}">
        <p14:creationId xmlns:p14="http://schemas.microsoft.com/office/powerpoint/2010/main" val="258830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082" y="255706"/>
            <a:ext cx="11763358" cy="914400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>
                <a:sym typeface="Symbol" panose="05050102010706020507" pitchFamily="18" charset="2"/>
              </a:rPr>
              <a:t>Antagonistas </a:t>
            </a:r>
            <a:r>
              <a:rPr lang="es-ES_tradnl" altLang="es-CO" b="0" dirty="0" err="1">
                <a:sym typeface="Symbol" panose="05050102010706020507" pitchFamily="18" charset="2"/>
              </a:rPr>
              <a:t>mineralocorticoides</a:t>
            </a:r>
            <a:r>
              <a:rPr lang="es-ES_tradnl" altLang="es-CO" b="0" dirty="0">
                <a:sym typeface="Symbol" panose="05050102010706020507" pitchFamily="18" charset="2"/>
              </a:rPr>
              <a:t>: usos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916554" y="1832338"/>
            <a:ext cx="7116417" cy="5300870"/>
          </a:xfrm>
        </p:spPr>
        <p:txBody>
          <a:bodyPr>
            <a:normAutofit/>
          </a:bodyPr>
          <a:lstStyle/>
          <a:p>
            <a:r>
              <a:rPr lang="es-ES_tradnl" altLang="es-CO" sz="2800" dirty="0">
                <a:sym typeface="Symbol" panose="05050102010706020507" pitchFamily="18" charset="2"/>
              </a:rPr>
              <a:t>Hipertensión resistente.</a:t>
            </a:r>
          </a:p>
          <a:p>
            <a:r>
              <a:rPr lang="es-ES_tradnl" altLang="es-CO" sz="2800" dirty="0" err="1">
                <a:sym typeface="Symbol" panose="05050102010706020507" pitchFamily="18" charset="2"/>
              </a:rPr>
              <a:t>Hipokalemia</a:t>
            </a:r>
            <a:r>
              <a:rPr lang="es-ES_tradnl" altLang="es-CO" sz="2800" dirty="0">
                <a:sym typeface="Symbol" panose="05050102010706020507" pitchFamily="18" charset="2"/>
              </a:rPr>
              <a:t> en el tratamiento con diuréticos tiazídicos y de asa.</a:t>
            </a:r>
          </a:p>
          <a:p>
            <a:pPr marL="176212"/>
            <a:r>
              <a:rPr lang="es-ES_tradnl" altLang="es-CO" sz="2800" dirty="0">
                <a:sym typeface="Symbol" panose="05050102010706020507" pitchFamily="18" charset="2"/>
              </a:rPr>
              <a:t>Edema de la cirrosis hepática (en combinación con furosemida).</a:t>
            </a:r>
          </a:p>
          <a:p>
            <a:pPr marL="176212"/>
            <a:r>
              <a:rPr lang="es-ES_tradnl" altLang="es-CO" sz="2800" dirty="0">
                <a:sym typeface="Symbol" panose="05050102010706020507" pitchFamily="18" charset="2"/>
              </a:rPr>
              <a:t>Hiperaldosteronismo primario y secundario.</a:t>
            </a:r>
          </a:p>
          <a:p>
            <a:pPr marL="176212"/>
            <a:r>
              <a:rPr lang="es-ES_tradnl" altLang="es-CO" sz="2800" dirty="0">
                <a:sym typeface="Symbol" panose="05050102010706020507" pitchFamily="18" charset="2"/>
              </a:rPr>
              <a:t>Falla cardíaca con FEVI reducida.</a:t>
            </a:r>
          </a:p>
        </p:txBody>
      </p:sp>
    </p:spTree>
    <p:extLst>
      <p:ext uri="{BB962C8B-B14F-4D97-AF65-F5344CB8AC3E}">
        <p14:creationId xmlns:p14="http://schemas.microsoft.com/office/powerpoint/2010/main" val="4924143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5CD1A-3F0C-574F-A263-F9AF3072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b="0" dirty="0"/>
              <a:t>Tipos de diuréticos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3009F-E241-F648-AD9E-4D6DB369B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321" y="2165648"/>
            <a:ext cx="6930887" cy="4692352"/>
          </a:xfrm>
        </p:spPr>
        <p:txBody>
          <a:bodyPr>
            <a:normAutofit/>
          </a:bodyPr>
          <a:lstStyle/>
          <a:p>
            <a:r>
              <a:rPr lang="es-CO" sz="2800" dirty="0"/>
              <a:t>Inhibidores de la anhidras carbónica.</a:t>
            </a:r>
          </a:p>
          <a:p>
            <a:r>
              <a:rPr lang="es-CO" sz="2800" dirty="0"/>
              <a:t>De asa.</a:t>
            </a:r>
          </a:p>
          <a:p>
            <a:r>
              <a:rPr lang="es-CO" sz="2800" dirty="0" err="1"/>
              <a:t>Tiazidas</a:t>
            </a:r>
            <a:r>
              <a:rPr lang="es-CO" sz="2800" dirty="0"/>
              <a:t> y tipo </a:t>
            </a:r>
            <a:r>
              <a:rPr lang="es-CO" sz="2800" dirty="0" err="1"/>
              <a:t>tiazidas</a:t>
            </a:r>
            <a:r>
              <a:rPr lang="es-CO" sz="2800" dirty="0"/>
              <a:t>.</a:t>
            </a:r>
          </a:p>
          <a:p>
            <a:r>
              <a:rPr lang="es-CO" sz="2800" dirty="0"/>
              <a:t>Ahorradores de potasio.</a:t>
            </a:r>
          </a:p>
          <a:p>
            <a:pPr marL="0" indent="0">
              <a:buNone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4675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9859" y="82572"/>
            <a:ext cx="11487821" cy="1280890"/>
          </a:xfrm>
        </p:spPr>
        <p:txBody>
          <a:bodyPr>
            <a:noAutofit/>
          </a:bodyPr>
          <a:lstStyle/>
          <a:p>
            <a:pPr algn="ctr"/>
            <a:r>
              <a:rPr lang="es-ES_tradnl" b="0" dirty="0"/>
              <a:t>Antagonistas </a:t>
            </a:r>
            <a:r>
              <a:rPr lang="es-ES_tradnl" b="0" dirty="0" err="1"/>
              <a:t>mineralocorticoides</a:t>
            </a:r>
            <a:r>
              <a:rPr lang="es-ES_tradnl" b="0" dirty="0"/>
              <a:t>: RAM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2817" y="1910704"/>
            <a:ext cx="6785113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_tradnl" sz="2800" dirty="0"/>
          </a:p>
          <a:p>
            <a:r>
              <a:rPr lang="es-ES_tradnl" sz="2800" dirty="0" err="1"/>
              <a:t>Hiperkalemia</a:t>
            </a:r>
            <a:r>
              <a:rPr lang="es-ES_tradnl" sz="2800" dirty="0"/>
              <a:t> (mayor al combinar con IECA o ARA).</a:t>
            </a:r>
          </a:p>
          <a:p>
            <a:r>
              <a:rPr lang="es-ES_tradnl" sz="2800" dirty="0"/>
              <a:t>Efectos </a:t>
            </a:r>
            <a:r>
              <a:rPr lang="es-ES_tradnl" sz="2800" dirty="0" err="1"/>
              <a:t>antiandrogénicos</a:t>
            </a:r>
            <a:r>
              <a:rPr lang="es-ES_tradnl" sz="2800" dirty="0"/>
              <a:t> como ginecomastia (menos con </a:t>
            </a:r>
            <a:r>
              <a:rPr lang="es-ES_tradnl" sz="2800" dirty="0" err="1"/>
              <a:t>eplerenona</a:t>
            </a:r>
            <a:r>
              <a:rPr lang="es-ES_tradnl" sz="2800" dirty="0"/>
              <a:t>).</a:t>
            </a:r>
          </a:p>
          <a:p>
            <a:pPr lvl="1"/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0375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635" y="0"/>
            <a:ext cx="10548729" cy="1280890"/>
          </a:xfrm>
        </p:spPr>
        <p:txBody>
          <a:bodyPr>
            <a:normAutofit/>
          </a:bodyPr>
          <a:lstStyle/>
          <a:p>
            <a:r>
              <a:rPr lang="es-CO" b="0" dirty="0"/>
              <a:t>Espironolactona: dosis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584" y="1926837"/>
            <a:ext cx="6686550" cy="4479750"/>
          </a:xfrm>
        </p:spPr>
        <p:txBody>
          <a:bodyPr>
            <a:noAutofit/>
          </a:bodyPr>
          <a:lstStyle/>
          <a:p>
            <a:r>
              <a:rPr lang="es-CO" sz="2800" dirty="0"/>
              <a:t>Hipertensión: 25-50 mg/día.</a:t>
            </a:r>
          </a:p>
          <a:p>
            <a:r>
              <a:rPr lang="es-CO" sz="2800" dirty="0" err="1"/>
              <a:t>Hipokalemia</a:t>
            </a:r>
            <a:r>
              <a:rPr lang="es-CO" sz="2800" dirty="0"/>
              <a:t>: 25-100 mg/día.</a:t>
            </a:r>
          </a:p>
          <a:p>
            <a:r>
              <a:rPr lang="es-CO" sz="2800" dirty="0"/>
              <a:t>FC: 25-50 mg/día.</a:t>
            </a:r>
          </a:p>
          <a:p>
            <a:r>
              <a:rPr lang="es-CO" sz="2800" dirty="0"/>
              <a:t>Hiperaldosteronismo: 100-400 mg/día.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7332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8383" y="7142"/>
            <a:ext cx="11092069" cy="1280890"/>
          </a:xfrm>
        </p:spPr>
        <p:txBody>
          <a:bodyPr>
            <a:normAutofit/>
          </a:bodyPr>
          <a:lstStyle/>
          <a:p>
            <a:r>
              <a:rPr lang="es-CO" b="0" dirty="0"/>
              <a:t>Espironolactona: ajustes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8956" y="2168869"/>
            <a:ext cx="6686550" cy="3777622"/>
          </a:xfrm>
        </p:spPr>
        <p:txBody>
          <a:bodyPr>
            <a:noAutofit/>
          </a:bodyPr>
          <a:lstStyle/>
          <a:p>
            <a:r>
              <a:rPr lang="es-CO" sz="2800" dirty="0"/>
              <a:t>Ajuste renal: no usar si el paciente está en anuria o falla renal aguda o tiene una disminución significativa de la función renal.</a:t>
            </a:r>
          </a:p>
          <a:p>
            <a:r>
              <a:rPr lang="es-CO" sz="2800" dirty="0"/>
              <a:t>Ajuste hepático: precaución.</a:t>
            </a:r>
          </a:p>
        </p:txBody>
      </p:sp>
    </p:spTree>
    <p:extLst>
      <p:ext uri="{BB962C8B-B14F-4D97-AF65-F5344CB8AC3E}">
        <p14:creationId xmlns:p14="http://schemas.microsoft.com/office/powerpoint/2010/main" val="21669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AB8D9EF-C4BB-574D-A418-195F87832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1199"/>
            <a:ext cx="10515600" cy="1957801"/>
          </a:xfrm>
        </p:spPr>
        <p:txBody>
          <a:bodyPr/>
          <a:lstStyle/>
          <a:p>
            <a:pPr algn="ctr"/>
            <a:r>
              <a:rPr lang="es-CO" b="0" dirty="0"/>
              <a:t>Inotrópicos</a:t>
            </a:r>
          </a:p>
        </p:txBody>
      </p:sp>
    </p:spTree>
    <p:extLst>
      <p:ext uri="{BB962C8B-B14F-4D97-AF65-F5344CB8AC3E}">
        <p14:creationId xmlns:p14="http://schemas.microsoft.com/office/powerpoint/2010/main" val="714791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85927" y="157327"/>
            <a:ext cx="680917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Control de la contractilidad cardíaca 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916557" y="1928251"/>
            <a:ext cx="727544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Sensibilidad de las proteínas contráctiles al Ca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</a:rPr>
              <a:t>+2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.</a:t>
            </a:r>
            <a:endParaRPr lang="es-ES_tradnl" altLang="es-CO" sz="2800" baseline="30000" dirty="0">
              <a:solidFill>
                <a:srgbClr val="152B48"/>
              </a:solidFill>
              <a:latin typeface="Montserrat" pitchFamily="2" charset="77"/>
            </a:endParaRPr>
          </a:p>
          <a:p>
            <a:pPr marL="514350" indent="-5143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Cantidad de Ca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+2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 almacenado y liberado del retículo sarcoplásmico.</a:t>
            </a:r>
          </a:p>
          <a:p>
            <a:pPr marL="514350" indent="-5143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Cantidad de Ca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+2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 disparador.</a:t>
            </a:r>
          </a:p>
          <a:p>
            <a:pPr marL="514350" indent="-5143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Na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 intracelular y actividad de la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Na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/K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 ATPasa.</a:t>
            </a:r>
          </a:p>
          <a:p>
            <a:pPr marL="514350" indent="-5143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Actividad del intercambiador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Na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/Ca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+2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.</a:t>
            </a:r>
            <a:endParaRPr lang="es-ES_tradnl" altLang="es-CO" sz="2800" baseline="30000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 not available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522" y="1241653"/>
            <a:ext cx="7282068" cy="55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73EE0AE4-59AF-4C48-A9D6-46CF25B54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984" y="114308"/>
            <a:ext cx="1088003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Control de la contractilidad cardíaca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7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967409" y="228600"/>
            <a:ext cx="112245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Inotrópicos</a:t>
            </a:r>
            <a:r>
              <a:rPr lang="es-ES_tradnl" altLang="es-CO" sz="4800" dirty="0">
                <a:solidFill>
                  <a:srgbClr val="00AAA7"/>
                </a:solidFill>
                <a:latin typeface="Montserrat" pitchFamily="2" charset="77"/>
                <a:ea typeface="+mj-ea"/>
                <a:cs typeface="+mj-cs"/>
              </a:rPr>
              <a:t>: </a:t>
            </a: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mecanismos</a:t>
            </a:r>
          </a:p>
        </p:txBody>
      </p:sp>
      <p:sp>
        <p:nvSpPr>
          <p:cNvPr id="9220" name="Rectangle 1031"/>
          <p:cNvSpPr>
            <a:spLocks noChangeArrowheads="1"/>
          </p:cNvSpPr>
          <p:nvPr/>
        </p:nvSpPr>
        <p:spPr bwMode="auto">
          <a:xfrm>
            <a:off x="4876413" y="1559593"/>
            <a:ext cx="699714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38200" indent="-838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</a:t>
            </a: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  </a:t>
            </a:r>
            <a:r>
              <a:rPr lang="es-ES_tradnl" altLang="es-CO" sz="2800" b="1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Na</a:t>
            </a:r>
            <a:r>
              <a:rPr lang="es-ES_tradnl" altLang="es-CO" sz="2800" b="1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+</a:t>
            </a: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 intracelular y ↓ salida de Ca</a:t>
            </a:r>
            <a:r>
              <a:rPr lang="es-ES_tradnl" altLang="es-CO" sz="2800" b="1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+2</a:t>
            </a:r>
          </a:p>
          <a:p>
            <a:pPr marL="0" indent="0"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Inhibidores de la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Na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/K</a:t>
            </a:r>
            <a:r>
              <a:rPr lang="es-ES_tradnl" altLang="es-CO" sz="2800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+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ATPasa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.</a:t>
            </a:r>
            <a:endParaRPr lang="es-ES_tradnl" altLang="es-CO" sz="2800" b="1" dirty="0">
              <a:solidFill>
                <a:srgbClr val="152B48"/>
              </a:solidFill>
              <a:latin typeface="Montserrat" pitchFamily="2" charset="77"/>
              <a:cs typeface="Tahoma" panose="020B0604030504040204" pitchFamily="34" charset="0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 </a:t>
            </a:r>
            <a:r>
              <a:rPr lang="es-ES_tradnl" altLang="es-CO" sz="2800" b="1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cAMP</a:t>
            </a: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 y  entrada de </a:t>
            </a: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Ca</a:t>
            </a:r>
            <a:r>
              <a:rPr lang="es-ES_tradnl" altLang="es-CO" sz="2800" b="1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+2</a:t>
            </a:r>
            <a:endParaRPr lang="es-ES_tradnl" altLang="es-CO" sz="2800" b="1" dirty="0">
              <a:solidFill>
                <a:srgbClr val="152B48"/>
              </a:solidFill>
              <a:latin typeface="Montserrat" pitchFamily="2" charset="77"/>
              <a:cs typeface="Tahoma" panose="020B0604030504040204" pitchFamily="34" charset="0"/>
              <a:sym typeface="Symbol" panose="05050102010706020507" pitchFamily="18" charset="2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Agonistas .</a:t>
            </a:r>
            <a:endParaRPr lang="es-ES_tradnl" altLang="es-CO" sz="2800" dirty="0">
              <a:solidFill>
                <a:srgbClr val="152B48"/>
              </a:solidFill>
              <a:latin typeface="Montserrat" pitchFamily="2" charset="77"/>
              <a:cs typeface="Tahoma" panose="020B0604030504040204" pitchFamily="34" charset="0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Inhibidores de la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fosfodiesterasa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</a:rPr>
              <a:t> 3.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 Sensibilidad de la troponina al Ca</a:t>
            </a:r>
            <a:r>
              <a:rPr lang="es-ES_tradnl" altLang="es-CO" sz="2800" b="1" baseline="300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+2 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Levosimendán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.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b="1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Activadores de la miosina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Omecamtiv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cs typeface="Tahoma" panose="020B0604030504040204" pitchFamily="34" charset="0"/>
                <a:sym typeface="Symbol" panose="05050102010706020507" pitchFamily="18" charset="2"/>
              </a:rPr>
              <a:t>.</a:t>
            </a:r>
            <a:endParaRPr lang="es-ES_tradnl" altLang="es-CO" sz="2800" dirty="0">
              <a:solidFill>
                <a:srgbClr val="152B48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66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CO" altLang="es-CO" b="0" dirty="0"/>
              <a:t>Digitálicos o glicósidos cardíacos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A74983B4-72CE-B64E-A7F3-115EF563C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9988" y="1906608"/>
            <a:ext cx="7010400" cy="4351338"/>
          </a:xfrm>
        </p:spPr>
        <p:txBody>
          <a:bodyPr>
            <a:normAutofit/>
          </a:bodyPr>
          <a:lstStyle/>
          <a:p>
            <a:r>
              <a:rPr lang="es-CO" sz="2800" dirty="0"/>
              <a:t>Compuestos naturales presentes en plantas del género </a:t>
            </a:r>
            <a:r>
              <a:rPr lang="es-CO" sz="2800" i="1" dirty="0" err="1"/>
              <a:t>Digitalis</a:t>
            </a:r>
            <a:r>
              <a:rPr lang="es-CO" sz="2800" dirty="0"/>
              <a:t>: </a:t>
            </a:r>
            <a:r>
              <a:rPr lang="es-CO" sz="2800" i="1" dirty="0"/>
              <a:t>D. purpurea</a:t>
            </a:r>
            <a:r>
              <a:rPr lang="es-CO" sz="2800" dirty="0"/>
              <a:t>, </a:t>
            </a:r>
            <a:r>
              <a:rPr lang="es-CO" sz="2800" i="1" dirty="0"/>
              <a:t>D. </a:t>
            </a:r>
            <a:r>
              <a:rPr lang="es-CO" sz="2800" i="1" dirty="0" err="1"/>
              <a:t>lanata</a:t>
            </a:r>
            <a:r>
              <a:rPr lang="es-CO" sz="2800" i="1" dirty="0"/>
              <a:t>.</a:t>
            </a:r>
          </a:p>
          <a:p>
            <a:r>
              <a:rPr lang="es-CO" sz="2800" dirty="0"/>
              <a:t>Prototipo: </a:t>
            </a:r>
            <a:r>
              <a:rPr lang="es-CO" sz="2800" b="1" dirty="0"/>
              <a:t>digoxina</a:t>
            </a:r>
            <a:r>
              <a:rPr lang="es-CO" sz="2800" dirty="0"/>
              <a:t>.</a:t>
            </a:r>
          </a:p>
          <a:p>
            <a:r>
              <a:rPr lang="es-CO" sz="2800" dirty="0"/>
              <a:t>Otros: </a:t>
            </a:r>
            <a:r>
              <a:rPr lang="es-CO" sz="2800" dirty="0" err="1"/>
              <a:t>digitoxina</a:t>
            </a:r>
            <a:r>
              <a:rPr lang="es-CO" sz="2800" dirty="0"/>
              <a:t>.</a:t>
            </a:r>
          </a:p>
        </p:txBody>
      </p:sp>
      <p:pic>
        <p:nvPicPr>
          <p:cNvPr id="16387" name="Picture 6" descr="Digitalis%20pur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4969" y="3913455"/>
            <a:ext cx="2635419" cy="211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7046968" y="6027114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sz="2400" i="1" dirty="0" err="1">
                <a:latin typeface="Montserrat" pitchFamily="2" charset="77"/>
              </a:rPr>
              <a:t>Digitalis</a:t>
            </a:r>
            <a:r>
              <a:rPr lang="es-ES_tradnl" altLang="es-CO" sz="2400" i="1" dirty="0">
                <a:latin typeface="Montserrat" pitchFamily="2" charset="77"/>
              </a:rPr>
              <a:t> purpurea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010400" y="685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00101" y="177744"/>
            <a:ext cx="87630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Mecanismo de acción</a:t>
            </a:r>
          </a:p>
        </p:txBody>
      </p:sp>
      <p:pic>
        <p:nvPicPr>
          <p:cNvPr id="19462" name="Picture 44" descr="dig%20mechan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2573" y="1703044"/>
            <a:ext cx="7499427" cy="471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051"/>
          <p:cNvSpPr txBox="1">
            <a:spLocks noChangeArrowheads="1"/>
          </p:cNvSpPr>
          <p:nvPr/>
        </p:nvSpPr>
        <p:spPr bwMode="auto">
          <a:xfrm>
            <a:off x="7010400" y="685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21507" name="Text Box 2052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21508" name="Text Box 2053"/>
          <p:cNvSpPr txBox="1">
            <a:spLocks noChangeArrowheads="1"/>
          </p:cNvSpPr>
          <p:nvPr/>
        </p:nvSpPr>
        <p:spPr bwMode="auto">
          <a:xfrm>
            <a:off x="800101" y="212669"/>
            <a:ext cx="87630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 err="1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Digitálicos</a:t>
            </a: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 - efectos</a:t>
            </a:r>
          </a:p>
        </p:txBody>
      </p:sp>
      <p:sp>
        <p:nvSpPr>
          <p:cNvPr id="21509" name="Text Box 2055"/>
          <p:cNvSpPr txBox="1">
            <a:spLocks noChangeArrowheads="1"/>
          </p:cNvSpPr>
          <p:nvPr/>
        </p:nvSpPr>
        <p:spPr bwMode="auto">
          <a:xfrm>
            <a:off x="3396058" y="1537357"/>
            <a:ext cx="82525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b="1" dirty="0">
                <a:solidFill>
                  <a:srgbClr val="152B48"/>
                </a:solidFill>
                <a:latin typeface="Montserrat" pitchFamily="2" charset="77"/>
              </a:rPr>
              <a:t>Miocardio: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	 Inotropismo positivo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	 		 (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 </a:t>
            </a:r>
            <a:r>
              <a:rPr lang="es-ES_tradnl" altLang="es-CO" dirty="0" err="1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Na</a:t>
            </a:r>
            <a:r>
              <a:rPr lang="es-ES_tradnl" altLang="es-CO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 y Ca</a:t>
            </a:r>
            <a:r>
              <a:rPr lang="es-ES_tradnl" altLang="es-CO" baseline="300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+2 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intracelular).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CO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b="1" dirty="0">
                <a:solidFill>
                  <a:srgbClr val="152B48"/>
                </a:solidFill>
                <a:latin typeface="Montserrat" pitchFamily="2" charset="77"/>
              </a:rPr>
              <a:t>Sistema nervioso autónomo: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b="1" dirty="0">
                <a:solidFill>
                  <a:srgbClr val="152B48"/>
                </a:solidFill>
                <a:latin typeface="Montserrat" pitchFamily="2" charset="77"/>
              </a:rPr>
              <a:t>		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	Efecto </a:t>
            </a:r>
            <a:r>
              <a:rPr lang="es-ES_tradnl" altLang="es-CO" dirty="0" err="1">
                <a:solidFill>
                  <a:srgbClr val="152B48"/>
                </a:solidFill>
                <a:latin typeface="Montserrat" pitchFamily="2" charset="77"/>
              </a:rPr>
              <a:t>vagomimético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:</a:t>
            </a:r>
            <a:endParaRPr lang="es-ES_tradnl" altLang="es-CO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			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 descarga parasimpática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			( FC,  Bloqueo AV).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			  tono simpático.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dirty="0">
                <a:solidFill>
                  <a:srgbClr val="152B48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5926" y="346870"/>
            <a:ext cx="6791418" cy="762000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/>
              <a:t>Inhibidores de la anhidrasa carbónica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911538" y="2001513"/>
            <a:ext cx="7010400" cy="4648200"/>
          </a:xfrm>
        </p:spPr>
        <p:txBody>
          <a:bodyPr>
            <a:normAutofit/>
          </a:bodyPr>
          <a:lstStyle/>
          <a:p>
            <a:r>
              <a:rPr lang="es-ES_tradnl" altLang="es-CO" sz="2800" b="1" dirty="0">
                <a:sym typeface="Symbol" panose="05050102010706020507" pitchFamily="18" charset="2"/>
              </a:rPr>
              <a:t>Acetazolamida</a:t>
            </a:r>
            <a:r>
              <a:rPr lang="es-ES_tradnl" altLang="es-CO" sz="2800" dirty="0">
                <a:sym typeface="Symbol" panose="05050102010706020507" pitchFamily="18" charset="2"/>
              </a:rPr>
              <a:t> (prototipo),</a:t>
            </a:r>
          </a:p>
          <a:p>
            <a:pPr marL="0" indent="0">
              <a:buNone/>
            </a:pPr>
            <a:r>
              <a:rPr lang="es-ES_tradnl" altLang="es-CO" sz="2800" dirty="0">
                <a:sym typeface="Symbol" panose="05050102010706020507" pitchFamily="18" charset="2"/>
              </a:rPr>
              <a:t>   </a:t>
            </a:r>
            <a:r>
              <a:rPr lang="es-ES_tradnl" altLang="es-CO" sz="2800" dirty="0" err="1">
                <a:sym typeface="Symbol" panose="05050102010706020507" pitchFamily="18" charset="2"/>
              </a:rPr>
              <a:t>Dorzolamida</a:t>
            </a:r>
            <a:r>
              <a:rPr lang="es-ES_tradnl" altLang="es-CO" sz="2800" dirty="0">
                <a:sym typeface="Symbol" panose="05050102010706020507" pitchFamily="18" charset="2"/>
              </a:rPr>
              <a:t>, </a:t>
            </a:r>
            <a:r>
              <a:rPr lang="es-ES_tradnl" altLang="es-CO" sz="2800" dirty="0" err="1">
                <a:sym typeface="Symbol" panose="05050102010706020507" pitchFamily="18" charset="2"/>
              </a:rPr>
              <a:t>brinzolamida</a:t>
            </a:r>
            <a:r>
              <a:rPr lang="es-ES_tradnl" altLang="es-CO" sz="2800" dirty="0">
                <a:sym typeface="Symbol" panose="05050102010706020507" pitchFamily="18" charset="2"/>
              </a:rPr>
              <a:t>.</a:t>
            </a:r>
          </a:p>
          <a:p>
            <a:pPr marL="342900" lvl="1" indent="0">
              <a:buNone/>
            </a:pPr>
            <a:endParaRPr lang="es-ES_tradnl" altLang="es-CO" sz="2800" dirty="0">
              <a:sym typeface="Symbol" panose="05050102010706020507" pitchFamily="18" charset="2"/>
            </a:endParaRPr>
          </a:p>
          <a:p>
            <a:pPr eaLnBrk="1" hangingPunct="1"/>
            <a:r>
              <a:rPr lang="es-ES_tradnl" altLang="es-CO" sz="2800" b="1" dirty="0">
                <a:sym typeface="Symbol" panose="05050102010706020507" pitchFamily="18" charset="2"/>
              </a:rPr>
              <a:t>Sitio de acción:</a:t>
            </a:r>
          </a:p>
        </p:txBody>
      </p:sp>
      <p:pic>
        <p:nvPicPr>
          <p:cNvPr id="8196" name="Picture 4" descr="diureticos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1429" y="3670450"/>
            <a:ext cx="3475554" cy="29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352782"/>
      </p:ext>
    </p:extLst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Digoxina: indicaciones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9335" y="1980919"/>
            <a:ext cx="7033590" cy="4653998"/>
          </a:xfrm>
        </p:spPr>
        <p:txBody>
          <a:bodyPr>
            <a:normAutofit/>
          </a:bodyPr>
          <a:lstStyle/>
          <a:p>
            <a:r>
              <a:rPr lang="es-ES_tradnl" sz="2800" dirty="0"/>
              <a:t>Falla cardíaca: mejora la fracción de eyección y reduce los síntomas (disminuye hospitalizaciones, incrementa tolerancia al ejercicio), sin impactar la mortalidad.</a:t>
            </a:r>
          </a:p>
          <a:p>
            <a:r>
              <a:rPr lang="es-ES_tradnl" sz="2800" dirty="0"/>
              <a:t>Fibrilación auricular: controla la respuesta ventricular en pacientes con fibrilación auricular crónica.</a:t>
            </a:r>
          </a:p>
        </p:txBody>
      </p:sp>
    </p:spTree>
    <p:extLst>
      <p:ext uri="{BB962C8B-B14F-4D97-AF65-F5344CB8AC3E}">
        <p14:creationId xmlns:p14="http://schemas.microsoft.com/office/powerpoint/2010/main" val="11530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7010400" y="685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998930" y="136430"/>
            <a:ext cx="1084027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Digitalización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69565" y="2304734"/>
            <a:ext cx="6944139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90538" indent="-490538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Vía oral: tabletas y solución.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Rango terapéutico: 0.5-1.5 ng/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</a:rPr>
              <a:t>mL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Toxicidad: &gt; 1.5 ng/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</a:rPr>
              <a:t>mL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Digitalización rápida: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	0.5 mg cada 8 horas por 3 dosis.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Mantenimiento: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	0.1 a 0.25 mg/día.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985FEE6-2135-4649-8004-2FDEB40D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750" y="128539"/>
            <a:ext cx="106414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Digoxina: reacciones adversas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B8CF6-7061-0E4B-8144-742E6BEC1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6976" y="1526129"/>
            <a:ext cx="6970643" cy="4837111"/>
          </a:xfrm>
        </p:spPr>
        <p:txBody>
          <a:bodyPr>
            <a:normAutofit lnSpcReduction="10000"/>
          </a:bodyPr>
          <a:lstStyle/>
          <a:p>
            <a:r>
              <a:rPr lang="es-CO" sz="2800" b="1" dirty="0"/>
              <a:t>Gastrointestinales:</a:t>
            </a:r>
          </a:p>
          <a:p>
            <a:r>
              <a:rPr lang="es-CO" sz="2800" dirty="0"/>
              <a:t>Náuseas y vómito.</a:t>
            </a:r>
          </a:p>
          <a:p>
            <a:r>
              <a:rPr lang="es-CO" sz="2800" dirty="0"/>
              <a:t>Dolor abdominal.</a:t>
            </a:r>
          </a:p>
          <a:p>
            <a:r>
              <a:rPr lang="es-CO" sz="2800" dirty="0"/>
              <a:t>Diarrea.</a:t>
            </a:r>
          </a:p>
          <a:p>
            <a:endParaRPr lang="es-CO" sz="2800" dirty="0"/>
          </a:p>
          <a:p>
            <a:r>
              <a:rPr lang="es-CO" sz="2800" b="1" dirty="0"/>
              <a:t>Sistema nervioso:</a:t>
            </a:r>
          </a:p>
          <a:p>
            <a:r>
              <a:rPr lang="es-CO" sz="2800" dirty="0"/>
              <a:t>Visión borrosa.</a:t>
            </a:r>
          </a:p>
          <a:p>
            <a:r>
              <a:rPr lang="es-CO" sz="2800" dirty="0"/>
              <a:t>Escotomas y </a:t>
            </a:r>
            <a:r>
              <a:rPr lang="es-CO" sz="2800" dirty="0" err="1"/>
              <a:t>fotopsias</a:t>
            </a:r>
            <a:r>
              <a:rPr lang="es-CO" sz="2800" dirty="0"/>
              <a:t>.</a:t>
            </a:r>
          </a:p>
          <a:p>
            <a:r>
              <a:rPr lang="es-CO" sz="2800" dirty="0"/>
              <a:t>Agitación.</a:t>
            </a:r>
          </a:p>
          <a:p>
            <a:r>
              <a:rPr lang="es-CO" sz="2800" dirty="0"/>
              <a:t>Convulsiones.</a:t>
            </a:r>
            <a:endParaRPr lang="es-CO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985FEE6-2135-4649-8004-2FDEB40D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00" y="158675"/>
            <a:ext cx="876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Digital: reacciones adversas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B8CF6-7061-0E4B-8144-742E6BEC1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5227" y="1881236"/>
            <a:ext cx="6761922" cy="4351338"/>
          </a:xfrm>
        </p:spPr>
        <p:txBody>
          <a:bodyPr/>
          <a:lstStyle/>
          <a:p>
            <a:r>
              <a:rPr lang="es-CO" sz="2800" b="1" dirty="0"/>
              <a:t>Cardiovasculares:</a:t>
            </a:r>
          </a:p>
          <a:p>
            <a:r>
              <a:rPr lang="es-CO" sz="2800" dirty="0" err="1"/>
              <a:t>Bigemismo</a:t>
            </a:r>
            <a:r>
              <a:rPr lang="es-CO" sz="2800" dirty="0"/>
              <a:t>.</a:t>
            </a:r>
          </a:p>
          <a:p>
            <a:r>
              <a:rPr lang="es-CO" sz="2800" dirty="0"/>
              <a:t>Cubeta </a:t>
            </a:r>
            <a:r>
              <a:rPr lang="es-CO" sz="2800" dirty="0" err="1"/>
              <a:t>digitálica</a:t>
            </a:r>
            <a:r>
              <a:rPr lang="es-CO" sz="2800" dirty="0"/>
              <a:t>.</a:t>
            </a:r>
          </a:p>
          <a:p>
            <a:r>
              <a:rPr lang="es-CO" sz="2800" dirty="0"/>
              <a:t>Arritmias ventriculares.</a:t>
            </a:r>
            <a:endParaRPr lang="es-CO" dirty="0"/>
          </a:p>
        </p:txBody>
      </p:sp>
      <p:pic>
        <p:nvPicPr>
          <p:cNvPr id="6" name="Picture 20" descr="loadBinary">
            <a:extLst>
              <a:ext uri="{FF2B5EF4-FFF2-40B4-BE49-F238E27FC236}">
                <a16:creationId xmlns:a16="http://schemas.microsoft.com/office/drawing/2014/main" id="{AFCE49C1-4AF8-B54B-A420-0C7C83A1E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4700" y="4486641"/>
            <a:ext cx="3233200" cy="157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54">
            <a:extLst>
              <a:ext uri="{FF2B5EF4-FFF2-40B4-BE49-F238E27FC236}">
                <a16:creationId xmlns:a16="http://schemas.microsoft.com/office/drawing/2014/main" id="{3F23C728-7403-D540-83C0-A15889B3E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7166" y="4403224"/>
            <a:ext cx="3379304" cy="168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4884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0722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CO" sz="4800" b="0" dirty="0"/>
              <a:t>Simpaticomiméticos</a:t>
            </a:r>
          </a:p>
        </p:txBody>
      </p:sp>
      <p:pic>
        <p:nvPicPr>
          <p:cNvPr id="31748" name="Picture 6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831" y="1423969"/>
            <a:ext cx="4547682" cy="521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2346325" y="17224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O" altLang="es-CO" sz="2800" b="1">
              <a:solidFill>
                <a:srgbClr val="FFCC00"/>
              </a:solidFill>
              <a:latin typeface="Tahom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63" y="1747838"/>
            <a:ext cx="7016960" cy="4280682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6C1FCC8-39CE-7642-A806-918A65D7B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6534" y="0"/>
            <a:ext cx="10515600" cy="1325563"/>
          </a:xfrm>
        </p:spPr>
        <p:txBody>
          <a:bodyPr/>
          <a:lstStyle/>
          <a:p>
            <a:pPr eaLnBrk="1" hangingPunct="1"/>
            <a:r>
              <a:rPr lang="es-ES" altLang="es-CO" b="0" dirty="0"/>
              <a:t>Simpaticomiméticos: mecanismo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346325" y="17224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O" altLang="es-CO" sz="2800" b="1">
              <a:solidFill>
                <a:srgbClr val="FFCC00"/>
              </a:solidFill>
              <a:latin typeface="Tahoma" panose="020B0604030504040204" pitchFamily="34" charset="0"/>
            </a:endParaRP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5115853" y="1726976"/>
            <a:ext cx="6831495" cy="445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90538" indent="-490538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</a:rPr>
              <a:t>Taquiarritmias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Desensibilización.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Hipertensión.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Angina – isquemia.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Ansiedad.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50000"/>
              <a:buFontTx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Necrosis tisular.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_tradnl" altLang="es-CO" sz="3600" baseline="30000" dirty="0">
              <a:solidFill>
                <a:srgbClr val="152B48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8586B0C-C33E-8241-93BC-259843FF8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7737"/>
            <a:ext cx="10515600" cy="1325563"/>
          </a:xfrm>
        </p:spPr>
        <p:txBody>
          <a:bodyPr/>
          <a:lstStyle/>
          <a:p>
            <a:pPr eaLnBrk="1" hangingPunct="1"/>
            <a:r>
              <a:rPr lang="es-ES" altLang="es-CO" b="0" dirty="0"/>
              <a:t>Simpaticomiméticos: RAM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887896" y="144625"/>
            <a:ext cx="111053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Inhibidores de la PDE-3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2346325" y="17224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O" altLang="es-CO" sz="2800" b="1">
              <a:solidFill>
                <a:srgbClr val="FFCC00"/>
              </a:solidFill>
              <a:latin typeface="Tahoma" panose="020B0604030504040204" pitchFamily="34" charset="0"/>
            </a:endParaRP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4996069" y="1363078"/>
            <a:ext cx="699714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90538" indent="-490538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sz="2800" b="1" dirty="0" err="1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Milrinona</a:t>
            </a:r>
            <a:endParaRPr lang="es-ES_tradnl" altLang="es-CO" sz="2800" b="1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Reduce la degradación del </a:t>
            </a:r>
            <a:r>
              <a:rPr lang="es-ES_tradnl" altLang="es-CO" sz="2800" dirty="0" err="1">
                <a:solidFill>
                  <a:srgbClr val="152B48"/>
                </a:solidFill>
                <a:latin typeface="Montserrat" pitchFamily="2" charset="77"/>
              </a:rPr>
              <a:t>cAMP</a:t>
            </a: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 Contractilidad – vasodilatación.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Indicación: falla cardíaca aguda, en infusión continua IV.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s-ES_tradnl" altLang="es-CO" sz="2800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Reacciones adversas: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Hipotensión, arritmias.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CO" u="sng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Aumentan mortalidad 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  <a:sym typeface="Symbol" panose="05050102010706020507" pitchFamily="18" charset="2"/>
              </a:rPr>
              <a:t>con el uso crónico.</a:t>
            </a:r>
          </a:p>
          <a:p>
            <a:pPr marL="457200" lvl="1" indent="0">
              <a:spcBef>
                <a:spcPct val="0"/>
              </a:spcBef>
              <a:buClrTx/>
              <a:buSzTx/>
              <a:buNone/>
            </a:pPr>
            <a:endParaRPr lang="es-ES_tradnl" altLang="es-CO" dirty="0">
              <a:solidFill>
                <a:srgbClr val="152B48"/>
              </a:solidFill>
              <a:latin typeface="Montserrat" pitchFamily="2" charset="77"/>
              <a:sym typeface="Symbol" panose="05050102010706020507" pitchFamily="18" charset="2"/>
            </a:endParaRPr>
          </a:p>
        </p:txBody>
      </p:sp>
      <p:sp>
        <p:nvSpPr>
          <p:cNvPr id="35846" name="Line 12"/>
          <p:cNvSpPr>
            <a:spLocks noChangeShapeType="1"/>
          </p:cNvSpPr>
          <p:nvPr/>
        </p:nvSpPr>
        <p:spPr bwMode="auto">
          <a:xfrm>
            <a:off x="6477000" y="6096000"/>
            <a:ext cx="35052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81269" y="14752"/>
            <a:ext cx="8229600" cy="1371600"/>
          </a:xfrm>
        </p:spPr>
        <p:txBody>
          <a:bodyPr/>
          <a:lstStyle/>
          <a:p>
            <a:pPr eaLnBrk="1" hangingPunct="1"/>
            <a:r>
              <a:rPr lang="es-CO" altLang="es-CO" b="0" dirty="0" err="1"/>
              <a:t>Levosimendán</a:t>
            </a:r>
            <a:endParaRPr lang="es-CO" altLang="es-CO" b="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138112" y="1915357"/>
            <a:ext cx="6598759" cy="4572000"/>
          </a:xfrm>
        </p:spPr>
        <p:txBody>
          <a:bodyPr>
            <a:normAutofit/>
          </a:bodyPr>
          <a:lstStyle/>
          <a:p>
            <a:pPr marL="660400" indent="-660400">
              <a:lnSpc>
                <a:spcPct val="80000"/>
              </a:lnSpc>
            </a:pPr>
            <a:r>
              <a:rPr lang="es-CO" altLang="es-CO" sz="2800" dirty="0"/>
              <a:t>Sensibilizador del calcio y  vasodilatador.</a:t>
            </a:r>
          </a:p>
          <a:p>
            <a:pPr marL="660400" indent="-660400">
              <a:lnSpc>
                <a:spcPct val="80000"/>
              </a:lnSpc>
              <a:buNone/>
            </a:pPr>
            <a:r>
              <a:rPr lang="es-CO" altLang="es-CO" sz="2800" b="1" dirty="0"/>
              <a:t>Mecanismo de acción</a:t>
            </a:r>
            <a:r>
              <a:rPr lang="es-CO" altLang="es-CO" sz="2800" dirty="0"/>
              <a:t>:</a:t>
            </a:r>
          </a:p>
          <a:p>
            <a:pPr marL="660400" indent="-660400">
              <a:lnSpc>
                <a:spcPct val="80000"/>
              </a:lnSpc>
            </a:pPr>
            <a:r>
              <a:rPr lang="es-CO" altLang="es-CO" sz="2800" dirty="0"/>
              <a:t>Aumenta la afinidad de la troponina C por el calcio. </a:t>
            </a:r>
          </a:p>
          <a:p>
            <a:pPr marL="660400" indent="-660400">
              <a:lnSpc>
                <a:spcPct val="80000"/>
              </a:lnSpc>
            </a:pPr>
            <a:r>
              <a:rPr lang="es-CO" altLang="es-CO" sz="2800" dirty="0"/>
              <a:t>Abre de canales de potasio dependientes de ATP en los vasos periféricos.</a:t>
            </a:r>
          </a:p>
          <a:p>
            <a:pPr marL="660400" indent="-660400">
              <a:lnSpc>
                <a:spcPct val="80000"/>
              </a:lnSpc>
              <a:buNone/>
            </a:pPr>
            <a:endParaRPr lang="es-CO" altLang="es-CO" sz="2800" b="1" dirty="0"/>
          </a:p>
        </p:txBody>
      </p:sp>
      <p:pic>
        <p:nvPicPr>
          <p:cNvPr id="36869" name="Picture 6" descr="orion1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4360" y="1386352"/>
            <a:ext cx="1031171" cy="231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 err="1"/>
              <a:t>Levosimendán</a:t>
            </a:r>
            <a:endParaRPr lang="es-CO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9078" y="1745726"/>
            <a:ext cx="6970644" cy="4530725"/>
          </a:xfrm>
        </p:spPr>
        <p:txBody>
          <a:bodyPr>
            <a:normAutofit/>
          </a:bodyPr>
          <a:lstStyle/>
          <a:p>
            <a:r>
              <a:rPr lang="es-CO" sz="2800" dirty="0"/>
              <a:t>Seguridad:</a:t>
            </a:r>
          </a:p>
          <a:p>
            <a:pPr lvl="1"/>
            <a:r>
              <a:rPr lang="es-CO" sz="2800" dirty="0"/>
              <a:t>No aumenta el consumo de oxígeno miocárdico.</a:t>
            </a:r>
          </a:p>
          <a:p>
            <a:pPr lvl="1"/>
            <a:r>
              <a:rPr lang="es-CO" sz="2800" dirty="0"/>
              <a:t>Menos efectos adversos (arritmias) que </a:t>
            </a:r>
            <a:r>
              <a:rPr lang="es-CO" sz="2800" dirty="0" err="1"/>
              <a:t>dobutamina</a:t>
            </a:r>
            <a:r>
              <a:rPr lang="es-CO" sz="2800" dirty="0"/>
              <a:t>.</a:t>
            </a:r>
          </a:p>
          <a:p>
            <a:r>
              <a:rPr lang="es-CO" sz="2800" dirty="0"/>
              <a:t>Indicado en falla cardíaca aguda.</a:t>
            </a:r>
          </a:p>
          <a:p>
            <a:r>
              <a:rPr lang="es-CO" sz="2800" dirty="0"/>
              <a:t>Uso intravenoso en infusión continua.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6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874" y="1107632"/>
            <a:ext cx="4553706" cy="575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E9A64C2-276B-4F46-AA41-6B3393B7DB3E}"/>
              </a:ext>
            </a:extLst>
          </p:cNvPr>
          <p:cNvSpPr txBox="1">
            <a:spLocks noChangeArrowheads="1"/>
          </p:cNvSpPr>
          <p:nvPr/>
        </p:nvSpPr>
        <p:spPr>
          <a:xfrm>
            <a:off x="848140" y="154116"/>
            <a:ext cx="10959548" cy="846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altLang="es-CO" b="0" dirty="0"/>
              <a:t>Mecanismo de acción</a:t>
            </a:r>
            <a:endParaRPr lang="es-ES_tradnl" altLang="es-CO" sz="4000" b="0" dirty="0"/>
          </a:p>
        </p:txBody>
      </p:sp>
    </p:spTree>
    <p:extLst>
      <p:ext uri="{BB962C8B-B14F-4D97-AF65-F5344CB8AC3E}">
        <p14:creationId xmlns:p14="http://schemas.microsoft.com/office/powerpoint/2010/main" val="7456532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941391" y="0"/>
            <a:ext cx="8229600" cy="1371600"/>
          </a:xfrm>
        </p:spPr>
        <p:txBody>
          <a:bodyPr/>
          <a:lstStyle/>
          <a:p>
            <a:r>
              <a:rPr lang="es-CO" altLang="es-CO" b="0" dirty="0"/>
              <a:t>Omecamtiv</a:t>
            </a:r>
          </a:p>
        </p:txBody>
      </p:sp>
      <p:sp>
        <p:nvSpPr>
          <p:cNvPr id="37891" name="Marcador de contenido 2"/>
          <p:cNvSpPr>
            <a:spLocks noGrp="1"/>
          </p:cNvSpPr>
          <p:nvPr>
            <p:ph idx="1"/>
          </p:nvPr>
        </p:nvSpPr>
        <p:spPr>
          <a:xfrm>
            <a:off x="4873839" y="1794778"/>
            <a:ext cx="7146525" cy="4588704"/>
          </a:xfrm>
        </p:spPr>
        <p:txBody>
          <a:bodyPr>
            <a:normAutofit/>
          </a:bodyPr>
          <a:lstStyle/>
          <a:p>
            <a:r>
              <a:rPr lang="es-CO" altLang="es-CO" sz="2800" dirty="0"/>
              <a:t>Modulador alostérico de la miosina.</a:t>
            </a:r>
          </a:p>
          <a:p>
            <a:r>
              <a:rPr lang="es-CO" altLang="es-CO" sz="2800" dirty="0"/>
              <a:t>Favorece la interacción entre la actina y la miosina, aumentando la fuerza contráctil.</a:t>
            </a:r>
          </a:p>
          <a:p>
            <a:r>
              <a:rPr lang="es-CO" altLang="es-CO" sz="2800" dirty="0"/>
              <a:t>No altera el consumo de oxígeno ni los niveles de calcio.</a:t>
            </a:r>
          </a:p>
          <a:p>
            <a:r>
              <a:rPr lang="es-CO" altLang="es-CO" sz="2800" dirty="0"/>
              <a:t>En estudio en falla cardíaca crónica con fracción de eyección &lt;35%.</a:t>
            </a:r>
          </a:p>
        </p:txBody>
      </p:sp>
      <p:pic>
        <p:nvPicPr>
          <p:cNvPr id="37892" name="Picture 2" descr="Omecamtiv mecarbil.sv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1391" y="1759910"/>
            <a:ext cx="34798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917745" y="177744"/>
            <a:ext cx="91440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Inotrópicos: indicaciones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5203602" y="1814356"/>
            <a:ext cx="682486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750888" indent="-750888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4638" indent="-274638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Tratamiento de la falla cardíaca aguda descompensada:</a:t>
            </a:r>
          </a:p>
          <a:p>
            <a:pPr marL="0" indent="0">
              <a:spcBef>
                <a:spcPct val="0"/>
              </a:spcBef>
              <a:buClrTx/>
              <a:buSzPct val="115000"/>
              <a:buNone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  <a:p>
            <a:pPr lvl="1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Dobutamina.</a:t>
            </a:r>
          </a:p>
          <a:p>
            <a:pPr lvl="1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r>
              <a:rPr lang="es-ES_tradnl" altLang="es-CO" dirty="0" err="1">
                <a:solidFill>
                  <a:srgbClr val="152B48"/>
                </a:solidFill>
                <a:latin typeface="Montserrat" pitchFamily="2" charset="77"/>
              </a:rPr>
              <a:t>Milrinona</a:t>
            </a: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  <a:p>
            <a:pPr lvl="1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r>
              <a:rPr lang="es-ES_tradnl" altLang="es-CO" dirty="0">
                <a:solidFill>
                  <a:srgbClr val="152B48"/>
                </a:solidFill>
                <a:latin typeface="Montserrat" pitchFamily="2" charset="77"/>
              </a:rPr>
              <a:t>Levosimendán.</a:t>
            </a:r>
          </a:p>
          <a:p>
            <a:pPr lvl="1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endParaRPr lang="es-ES_tradnl" altLang="es-CO" dirty="0">
              <a:solidFill>
                <a:srgbClr val="152B48"/>
              </a:solidFill>
              <a:latin typeface="Montserrat" pitchFamily="2" charset="77"/>
            </a:endParaRPr>
          </a:p>
          <a:p>
            <a:pPr marL="365125" indent="-365125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Montserrat" pitchFamily="2" charset="77"/>
              </a:rPr>
              <a:t>No para uso crónico.</a:t>
            </a:r>
          </a:p>
          <a:p>
            <a:pPr>
              <a:spcBef>
                <a:spcPct val="0"/>
              </a:spcBef>
              <a:buClrTx/>
              <a:buSzPct val="115000"/>
              <a:buFont typeface="Wingdings" panose="05000000000000000000" pitchFamily="2" charset="2"/>
              <a:buNone/>
              <a:defRPr/>
            </a:pPr>
            <a:r>
              <a:rPr lang="es-ES_tradnl" altLang="es-CO" sz="2800" dirty="0">
                <a:solidFill>
                  <a:srgbClr val="152B48"/>
                </a:solidFill>
                <a:latin typeface="Tahoma" panose="020B0604030504040204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5929313" y="42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s-CO" sz="2400">
              <a:latin typeface="Times New Roman" panose="02020603050405020304" pitchFamily="18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963292" y="278884"/>
            <a:ext cx="91440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</a:rPr>
              <a:t>Inotrópicos: indicaciones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982816" y="1814356"/>
            <a:ext cx="706340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750888" indent="-750888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5125" indent="-365125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</a:pPr>
            <a:r>
              <a:rPr lang="es-ES_tradnl" altLang="es-CO" sz="2800" dirty="0">
                <a:latin typeface="Montserrat" pitchFamily="2" charset="77"/>
              </a:rPr>
              <a:t>La digoxina mejora síntomas y morbilidad, disminuye hospitalizaciones, pero no la mortalidad.</a:t>
            </a:r>
          </a:p>
          <a:p>
            <a:pPr marL="404813" indent="-404813">
              <a:spcBef>
                <a:spcPct val="0"/>
              </a:spcBef>
              <a:buClrTx/>
              <a:buSzPct val="115000"/>
              <a:buFont typeface="Arial" panose="020B0604020202020204" pitchFamily="34" charset="0"/>
              <a:buChar char="•"/>
            </a:pPr>
            <a:r>
              <a:rPr lang="es-ES_tradnl" altLang="es-CO" sz="2800" dirty="0">
                <a:latin typeface="Montserrat" pitchFamily="2" charset="77"/>
              </a:rPr>
              <a:t>IECA, ARA, inhibidores de neprilisina,  </a:t>
            </a:r>
            <a:r>
              <a:rPr lang="es-ES_tradnl" altLang="es-CO" sz="2800" dirty="0" err="1">
                <a:latin typeface="Montserrat" pitchFamily="2" charset="77"/>
              </a:rPr>
              <a:t>betabloqueadores</a:t>
            </a:r>
            <a:r>
              <a:rPr lang="es-ES_tradnl" altLang="es-CO" sz="2800" dirty="0">
                <a:latin typeface="Montserrat" pitchFamily="2" charset="77"/>
              </a:rPr>
              <a:t> y espironolactona, </a:t>
            </a:r>
            <a:r>
              <a:rPr lang="es-ES_tradnl" altLang="es-CO" sz="2800" u="sng" dirty="0">
                <a:latin typeface="Montserrat" pitchFamily="2" charset="77"/>
              </a:rPr>
              <a:t>prolongan la supervivencia</a:t>
            </a:r>
            <a:r>
              <a:rPr lang="es-ES_tradnl" altLang="es-CO" sz="2800" dirty="0">
                <a:latin typeface="Montserrat" pitchFamily="2" charset="77"/>
              </a:rPr>
              <a:t>.</a:t>
            </a:r>
          </a:p>
          <a:p>
            <a:pPr marL="0" indent="0">
              <a:spcBef>
                <a:spcPct val="0"/>
              </a:spcBef>
              <a:buClrTx/>
              <a:buSzPct val="115000"/>
              <a:buNone/>
            </a:pPr>
            <a:r>
              <a:rPr lang="es-ES_tradnl" altLang="es-CO" sz="2800" dirty="0">
                <a:latin typeface="Tahoma" panose="020B0604030504040204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8681" y="1405630"/>
            <a:ext cx="6139395" cy="520810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AD4BF902-A854-EF48-93F8-18F7FC7F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319" y="327489"/>
            <a:ext cx="1101255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s-ES_tradnl" altLang="es-CO" sz="4400" dirty="0">
                <a:solidFill>
                  <a:srgbClr val="00AAA7"/>
                </a:solidFill>
                <a:latin typeface="Montserrat" panose="02000505000000020004" pitchFamily="2" charset="0"/>
              </a:rPr>
              <a:t>BB e IECA en falla cardíaca crónica</a:t>
            </a:r>
          </a:p>
        </p:txBody>
      </p:sp>
    </p:spTree>
    <p:extLst>
      <p:ext uri="{BB962C8B-B14F-4D97-AF65-F5344CB8AC3E}">
        <p14:creationId xmlns:p14="http://schemas.microsoft.com/office/powerpoint/2010/main" val="14954768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18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Bibliografía recomendada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BC669-E80C-7544-B173-73E63D591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0827" y="1857961"/>
            <a:ext cx="7029450" cy="4667250"/>
          </a:xfrm>
        </p:spPr>
        <p:txBody>
          <a:bodyPr>
            <a:normAutofit/>
          </a:bodyPr>
          <a:lstStyle/>
          <a:p>
            <a:r>
              <a:rPr lang="es-CO" sz="2800" dirty="0" err="1"/>
              <a:t>Katzung</a:t>
            </a:r>
            <a:r>
              <a:rPr lang="es-CO" sz="2800" dirty="0"/>
              <a:t>. Basic and </a:t>
            </a:r>
            <a:r>
              <a:rPr lang="es-CO" sz="2800" dirty="0" err="1"/>
              <a:t>Clinical</a:t>
            </a:r>
            <a:r>
              <a:rPr lang="es-CO" sz="2800" dirty="0"/>
              <a:t> </a:t>
            </a:r>
            <a:r>
              <a:rPr lang="es-CO" sz="2800" dirty="0" err="1"/>
              <a:t>Pharmacology</a:t>
            </a:r>
            <a:r>
              <a:rPr lang="es-CO" sz="2800" dirty="0"/>
              <a:t>. 2020.</a:t>
            </a:r>
          </a:p>
          <a:p>
            <a:r>
              <a:rPr lang="es-CO" sz="2800" dirty="0"/>
              <a:t>Goodman and </a:t>
            </a:r>
            <a:r>
              <a:rPr lang="es-CO" sz="2800" dirty="0" err="1"/>
              <a:t>Gilman</a:t>
            </a:r>
            <a:r>
              <a:rPr lang="es-CO" sz="2800" dirty="0"/>
              <a:t>.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Pharmacological</a:t>
            </a:r>
            <a:r>
              <a:rPr lang="es-CO" sz="2800" dirty="0"/>
              <a:t> </a:t>
            </a:r>
            <a:r>
              <a:rPr lang="es-CO" sz="2800" dirty="0" err="1"/>
              <a:t>Basis</a:t>
            </a:r>
            <a:r>
              <a:rPr lang="es-CO" sz="2800" dirty="0"/>
              <a:t> of </a:t>
            </a:r>
            <a:r>
              <a:rPr lang="es-CO" sz="2800" dirty="0" err="1"/>
              <a:t>Therapeutics</a:t>
            </a:r>
            <a:r>
              <a:rPr lang="es-CO" sz="2800" dirty="0"/>
              <a:t>. 2017.</a:t>
            </a:r>
          </a:p>
          <a:p>
            <a:r>
              <a:rPr lang="es-CO" sz="2800" dirty="0"/>
              <a:t>International </a:t>
            </a:r>
            <a:r>
              <a:rPr lang="es-CO" sz="2800" dirty="0" err="1"/>
              <a:t>Society</a:t>
            </a:r>
            <a:r>
              <a:rPr lang="es-CO" sz="2800" dirty="0"/>
              <a:t> of </a:t>
            </a:r>
            <a:r>
              <a:rPr lang="es-CO" sz="2800" dirty="0" err="1"/>
              <a:t>Hypertension</a:t>
            </a:r>
            <a:r>
              <a:rPr lang="es-CO" sz="2800" dirty="0"/>
              <a:t> 2020 </a:t>
            </a:r>
            <a:r>
              <a:rPr lang="es-CO" sz="2800" dirty="0" err="1"/>
              <a:t>guidelines</a:t>
            </a:r>
            <a:r>
              <a:rPr lang="es-CO" sz="2800" dirty="0"/>
              <a:t>.</a:t>
            </a:r>
          </a:p>
          <a:p>
            <a:r>
              <a:rPr lang="es-CO" sz="2800" dirty="0"/>
              <a:t>ESC </a:t>
            </a:r>
            <a:r>
              <a:rPr lang="es-CO" sz="2800" dirty="0" err="1"/>
              <a:t>heart</a:t>
            </a:r>
            <a:r>
              <a:rPr lang="es-CO" sz="2800" dirty="0"/>
              <a:t> </a:t>
            </a:r>
            <a:r>
              <a:rPr lang="es-CO" sz="2800" dirty="0" err="1"/>
              <a:t>failure</a:t>
            </a:r>
            <a:r>
              <a:rPr lang="es-CO" sz="2800" dirty="0"/>
              <a:t> </a:t>
            </a:r>
            <a:r>
              <a:rPr lang="es-CO" sz="2800" dirty="0" err="1"/>
              <a:t>guidelines</a:t>
            </a:r>
            <a:r>
              <a:rPr lang="es-CO" sz="2800" dirty="0"/>
              <a:t> 2016.</a:t>
            </a:r>
          </a:p>
        </p:txBody>
      </p:sp>
      <p:sp>
        <p:nvSpPr>
          <p:cNvPr id="5" name="AutoShape 4" descr="data:image/jpeg;base64,/9j/4AAQSkZJRgABAQAAAQABAAD/2wCEAAkGBxQTEhQUEhQVFhQXFxkYGBgYFx0cFxwbGBwXFhgcIBgcHCggHBolHBcYIjEhJSksLi4uGCAzODMsNygtLisBCgoKDg0OGxAQGy0kICQsLDI0LCwsLSwsLCwvLCwsLiwsLCwsLCwsLCwsLywsLCwsLCwsLCwwLCwsLCwsLCwsLP/AABEIAQAAxQMBIgACEQEDEQH/xAAcAAADAAMBAQEAAAAAAAAAAAADBAUBAgYABwj/xABEEAACAQIEBAQEAwYDBgUFAAABAhEAAwQSITEFE0FRImFxgQYykaGxwdEUI0JS4fAzYvEkcnOCkqIVFjSysweDhMLi/8QAGgEAAgMBAQAAAAAAAAAAAAAAAwQBAgUABv/EADARAAICAQMDAwIGAgIDAAAAAAABAhEDEiExBEFREyJhcYEjkaGxwfAU4ULRMjNS/9oADAMBAAIRAxEAPwCvesToQQR0O4rn+I4u3adeY6qZ2J1r6nxzDraw9263jNpGdZ3kDTXfeK/L/EcQ+Ivu1w+IEqYG5kyT9PwA0FGn740i2PJods+/fCFtHtZ0ZWBMmDsOn1rfi9/N4V+Xv/fSvjHwvxrFWcRas23LpObKd+WFYuoO4XKCco0lFNfXMcWU6rHrpWRni4Oh/HlUlZz/ABBuW0MdG1E7Aj5ifaDHUil2W6rZltZ1MGGaHnplEgj2j0NKfGN4NaBO63FP1lfzpNvhZmJyXUd1VDcQBgwa7ZOJspJWGLopAIJgwOs1odO3LEk3wI5ppTdRs6J8IL1rm22KMDD5vmBGhDCAdtvvSVywcxZvlJJzRp13HQ+VTl4AyuZvW+aDcXl+OX5Fu3dvQ+XKGQPHiiSpomD+HLt61ntuGzAsFJOY5LgtEDTViTIHXbemMVwez5+ALyN7UPW+IlmACgKNBpqZ0macxOEzBSm43U/l09qj2eAZLyWXu2xde6URIc5lF5sPzMwXKBnRjBMwOhgUc4RjaVlYDNz4/wDsWheb/tMDz3pidXqjyVlJJrSvruUFtMttwmXmEQFkbSJ302mgWbKhX5gFsAglRJM67k7b6AVrhvhe5zWRb1tspdbjw/gdFW4ywQJ8LggjTfbqPiXD2KZhcQkK1woAwYpbuHDl5IynxD5ZmD1oUoassZai+txWnz3H+FXrZJCoQOhnX+lN4vDELJGVtgRLCOzMBoT71G4BObyG9WuL4wWQSv8AiERPl6VbqcMpTjp5OhlSk1HgEicuBckE/KFBbfYyP60HF4cgm4oZyxCwG2J028z32ofCsc7NqxM6RP1/Gm7qcttVlv8AJlBK9QV3b6TSfWwmpKUhjFOnpFMelwKMrgNImdQO8kdq1wWKDty9Cw33B08qVdksKGTM4YmX0kGT4crCFIEeZg+lM2kuFGe0g5jZT4lAdohYIPlBB8jSdtDOpjGHvE5ptsuUkfSn7IUsg11DfQCkrljNbKN88CCpAynpoSCfSBvVHh94IpkkqlpzLDWSVSPWT8vmKlSZEpuhXEWalYixVW6WDrCZrbCSdfDG8ztuI/pWtnCsJ1DCTBMgx06amo1Bo5q5IRt1lRFVrqplDAhhMGOhO2lYuYQdK7YKsqZIZq9Tt3DgbmvVOktrR1V/GX8QjWmYlHBUqoiQdDrXyP4q+BcRw+GUs4Jg+AtO5DAgERETMMDOhGp+/wDDOHi2uYjWuV+N8Xm0natTNKP/ABPKY5TSuffsfPf/AKW/DxuX2u4jOhgAEwPDpmhTqSflggAKzbmI+z4nFXTKty7vnBAI89DB9or5dwzGFGBG4P8AYrvMBxVQnMLKFAJYtsAN58qx+pTkN48zRxXxvgi+S3bsFbj3JyyCCqAsSD2kr1rlcTxLFE2w927Nkjlgt8hWACB3EAT0iK7jH4/nXWxJDJbQAWlO+TdmIP8AMYb0gdKhY1bdti7AMXJZZ1UAnSBsT603ic8MVFoMoLI7bFsE2Ka2yKbmRyWuDOIYv8xbXUtGvfrT2E4fiuXkHMyoQQAwAHiFwEa6eMK09wDT/C8RcYgG3AO0wAf+X+ldDYAVvDO0aGdf0pnDNyfBTJjUe5zWDwuM2DXY5nMIz6Zy2ctv82bxdp13oXHsRiACjPcy3F/eDNow1EGOkaeY0NdXcxUadNiB5/2KkcbwpurK+Jl0gDWCdDHvTSklNKS2YHQ6e5zicUxTuDzrpuRAYtJCn5x21gTprlHameL4i8C1l7lwpObIT4ZJzzHXU5vUzT3CsCtts11lB2Cgg6n0+/0rN2wLpz3HFtgYaeuUkSPLSBO8VaWfDHLp2Ohim02e+GbBbp4VM/UR/foa0+ILpe4+mgMfj+QqzwzFWUGRGzFjq1K8Q4cTcY6b/wBmpx54zyOux3pOK3EOEYZ1uL06wDrGn00/A1vxjl/tLmeZcGgUEi2g/wA7D+LyGoplrT2rXhMOZCgdzpmA7x1qV/4S6o6kA3oVgp+QKzQcx6tEk+nWluunFtJhemi02x/BcRtsJuLfuEtmm0pW2Y0EAD7kz507h7du/wD4JkrJe3dJ5qn/ACtuDpsaQwnMsiBmuEjWWCr6KkiB60PGYvMcwtm3iEAYHrcVfmUn+LwzB7iOtZ6kntQ3pX+zPGcAt0plfxDciM5Qg6a6ZgY1O0nemsNdYW2MruttZYkwsuxmNSPCJ2pNri3LWdFDAt4WA8UNqVkakaz71rhcM4PiQxqNQYg9DAmKYxdLGUW3KijytKmhrF442mQ8rMrmARJuZuw1107dj70Llr95nDkCBKSM2bUESdAIg+vapdjEuCUVbQUE5RzBnG4OpaQYJG43omPvm0ocIFSYaR41PTUkyD3FJONch1vwV7dpVZtFVnOYwwLa+RGg9KQxWNC8xQCtxToAAZJ2Gg2I+g171jHXEcW2YQ67+LYHeYMkwZjvHnRGtKzgZw2ae+2k67zAA9NO9Mw6OclqYJ5UnuFUBQJEsdWOUxPlpoK9Wt+0UMIq+cs0+uhP9969S7bQSzbhHxJfs2mURdtrACOYZZ/leNvIgjYCKl8X4sLpPguAnuAR23Un8qxfuxabLHTptG/rSnA8TLwZzSRP83UT5gAa/WtLP/7KRmKClDU+xLOIIJhGJnroPqf0o7MzeG42kyEEhZG0nqfPYdq2xTahtdvqdzp20r2HP1k+gnWacx9Lji7rcSjlbdFW85XDseyAa76HT8amYfFBbVtiomXNuf4ehj1/Kql+zntMqnw6fYg/ff3qVjra5UgghdJHeS3/AO0+xpDq98hqdO/buM8FxjEs5kjYR9z6CqeG4kQdZ7e/by71EssUtAZokZ4A8TEEaeQiT7Cg4PGWypDT0I16zr5baTHWnOmxpY18gcuZObR0z8RLbGGhRoN5I/qKFxO8LdxSD4iJPiI1GhH9ioWHfOVBJA0E7+Wx0nttvQ/ivEHmKAIhBt+Pvv70PrYJQSCdPvIo3MEoZ8Qsmdcm4B/iPn1P1oFrjjSCXJJOg+1A4FxAgHuBMbg6iKoYPh9qxmuQGbMQoOyzMAdoG7a+3XNhBylpGpSUE7LNu3aUqxC82NQvtuo0nX7Gq9tyRrE9yPwrjsHcJudhue3oPPbbvV/D44RI2A18iP66VqrAoKkJuercdxVpgMyxnjSTEfbeubv465beLgI/Ag9iND6jaqvFMcQtsjXMYEak0K5Z5trLdAWdRJEgjYwPuOorOzqpUHx7K2cvxC1dF8JbLNmAZI3IPc+RBBO2lUsJbZBF503BgGSrDUGdBPpvtT+JthUEkKAuUsNWImQvkJJPvUe5hLTfxXR5yv4ZfzoAwnaGeEWwhxAVyqi4wEDZXGdYHuB7Ur+0LJi9cB8wCPoYn603wgcnEDMcweyIJEagldR6KKnYv4cYXrmuSyDIY66NrlUT4iNp8qvJXuUi0m1/fA1j0Y2uasZwRJUfOpIXUb5wSPMjvpVLCBxbi+UmJCMZIYEFZiRoRMfWk+G8StWVyhmYHTMR+YED7+tMF7TSVXmPuAzaEb+GPCT5b1RbOy97UwDPJMHfsd++p67mnMJezXEA3zLpl7HNEdBUm1xSw2nLVfQkfcaT6irPC1A/eScsaSNQddCO40g7GtTH1UZL3bMXnBoFxO7dW9c8a2wW0DEiYABIEGBM66TuK9QeJ4jDuwz52ZRE5iCdSdYOupNerMbt2NR44B4i4TaKn+VT6SdPxb6Ulw9sryNz+YH6U5eH7pmjUkCB2BIH2NJ4dZJOohSZHSBvWllX4qMyEvwpCjOWiNND9QP0otq6em8k+0gfjSLOQd9YBP4x9IpqxdUTGpk/ePtp9YrRXBm4+SpxVwtkJ3eJ7wI+zAVHwWIjMwEiBKnYzOnkczwDTPGrp5duYksSe2kHT6R7UmTGg6u//bnj7kfQVk9QrmzYwv8ADGeLhYlRoEXLr3nX8qjIBOkxTvF2ykpuMoA+0EfRt+5pXDW/r+e9aONUkjJlK238l7g1vUmdFI1jsZP0pD4jtM19ifTbp0qvwFfCWOog6ecSftpSl/iLsxBCgTuRv8x767ClOulukaXSXuwHA8NkIZoCgyT0GunvT3E78GJAZViNTq5Mk+cDSlbzFpX+GQNNNGjLoNNMxHtRON3cxdgdBoDpuNDJ8vzofRx97kV62dJIEC6oLgDaswkrpp1naTJ7baU7hMU2UidgQQN46x7VHw3EGFprQOjEHb067jYU1grRYjrI+mv2Gn3rUa23BQlaOjxOI5dhTpJJ+nafyrmcXxJmOhPpVX4gtkZFEQq/fvXLXgQYrDyvVNs08CSgdDwziDHwkhlOhBH67in14OqM1yTk0KqTME9DrqBrHlFQ/huxmvAdNzVjiWKNy4dcqL0Hlt+FE6bApyt8AeozrG6XcKt4tcZ9AcpVZGyk9PaT70xbXMQjfIwAyiIE5iD5HakbTKq7y0ECPXTQ9xHt61m3eBzGSGzbaRI89wO/atF4001QvrZrjsHYtsQ1piZ1Jdp9dGA+1a8PwlsOrWiQoOqkSPruD5in+J2BelN3CAow3mPlP+UnT1g1z/Cy7MMgY+m47z2HmaxpxptD8HqjZQ4nwFTee4zZLZyt4YzFj80dANJnzpi1xazbthACU85P1b/SmOJ4JnUAugMycx777TOusedLNwiyglw9w9Wkhfomw9TVaITTW5tZxVkjwonrKz755NepY4PCmCFy+WZvzNerqJs2xZJQ5dAPvsR9vvSWFEFidgp69vWi4hzkIXf7aGP79KDhbnzT/m/Ka1JL8VGZf4TJmK1aRMHXXfWjC3l1nb8f9aw9wSAe9brqU6gdPenrpCGPdhOLsCttfL8Rv960tJmZNiCW375lb8DW+LALwuhy/SlbBOe23Qa/huPpWZONz+5pxlUPse4moLk9NvoB/YFBsWszHLrv/c1i68mT1M0fCNBH97+daiVGdGPku2rmSyyiJAIEecA1EtjUTrqT6TC/mafxDgWumug9IBpC3h/DIOp76RodZ9Af+qsvqd5mr0+0R7h6wQdwtu23v42/SkOIPmBIOkmY8yDoPWq9lSouHQE5UB7ZQoJ9pb6VFZZJidzpR+lhULEerneT6C9lZMdTXScMwwdnJYyN8ugO0gnt09qh2iJ0/uf6Cugw6taw7OdGIOReuuVR/wB34UzmlphZOLfYXuX85dWYjxSr9AWMhI3JA18qWvYC40MuVgeo1B9xQLzZdFM5FJJ7ufCT7ma0IIYKD8lsL7tKz7eKsSjU44LuBwRtWnZoDNECIIAInz7Uo14TrsSDPeJAp7GYoLCldrYM9ST+egqELxIUHpqB6xWt0+PTFIyMs/UyNlLF2/EGBAzAPGwHQj003omBtHMxAMGBPl1I7+vnSSuWMHopH4kVb4VbaDnEiMy+WkAabdfoaJN6UNLgCL3+1QsxlCH/AJdD71ticStoMEESZ9SSZY946dqAuNW3ctgwxdjLTooG5J7yQI86R48pDQe1Y007t9xyFN0K4jiDGYPXqZ/0qnwJ7rmRIC76/h36VD4Xg2uXAB6n0G9daSDpbAyAERMDp99qLhwa3vwdnzKHt7mvELFgtJtjXrMA9yB616tjgiwDAqSdSTPlA7DSD716nVhxeACyS8kC7cbKQBJ01odh4DehP1mgYq/CmN5FaLe8NWa94hq/DZpcMmfei4e7E+1IPcoll50UFj2UE/hTEnsAx7DjXPHPatLLjU/5YpG9cOaDI8iCD9DW3O07TS0Y3KxpzpGzntRLFwDX2Hqf6Uiz0bDtr96a7ANRYxeVlUExRMOsLH+6POBDGpt8yd9tCP0pi1iZYxsB+s/jWfkjcmPQl7UUGxB5QB0OYnzgkz7xSCXCNhoYn0/1o2IuglVI2/oB+NL2kP1+tO4o1FIQl78jY3hMNqNNDBP1gD86pcVunw/9UeVtSVH1YGgYSwWAEwJBMe0+9bX2JdiT0IXT0mO/yil+qltQ7gjuTLtvKTsZZT7ksY9ATP8Ay0XAFTcYkSM2c69EUAD3JpnMIMiew8zJPvED3re3YVEdxAYiB12Mkwf80xSeOGqSQxmyaYNiGNxpdyJ8IBgep2+utL2fuNzWj4XU+Q/CPyottIgfataKMuCtlLh9uNZ8e6juBv8ApVXiN0qtuP4riLE6QQTSHB7JZwT8q7n8vxNFxd4Fk6kEvv2EL/3MBSnVS7eTQxrc5+w4ZQ51hQXGw8JhR/zECf8Adq9+0c5AWXx9ASAWXo0dzrppMGJqT+zBRCiYaBOzXO57og17T6mm8Faz3Rm+W3DEnqzaJPmB4vU0nL3yDuox+hRxOGFm1CDxXIkxqo6UDC4gBcvi1117/lIApjFYwuYOigg6fNA1BnrrUmzOYkHeTHt960cUNMaM3U5zs6LBWVYEtPlppXq59rp869UuD8jS4I+K1HvQs3hrOJeNqXB0PrXf8hJr2FX4W4SMViMjkraRTcukb5VIET0Jka9gaDj+OPcYizNnDj/DtWzlGXoWjVnI1JM60x8G8VSxfcXjFq/aa0zR8ubZvTce89KRvcCxCGFttdX+G5aBuW3HQhlnftvSsqfUS9XhJab4739/4Dq1gXp827rn4+xk8euNYexdY3BmRrbMZZMpOYBjrlIO3SKQLV03xJwy1atYReVas3b0c9w7HlGU0Cm4cu5JmRoRQzgLLXreHZAjDEYgQDDmzbX90rt1a46+E9mMQCtDw9VijHVGLSdvt25f6fz3L5emySdSktq/U5otTl2w1spmjxoLiwZ8LEgTHWVNPpYt3EDBLYu2sLnuIIVDda7kXMJ1yW3DOO6gGTIp/iVtDdxYZbbC2uHw1kDbOSi+GDCjw3CeoB6USXW+5Kvr+aSr80/oUXR7c/T9zn0c5p86esMA09/7NOcWw9liwsqlsNxDkK+ghEUI0CfkLOG88pJ3gNWcHbz4ZCluDibysZBY2rOVYuMDqTDsYgTA0iKF/lwaTp9/0Vhf8eS2snM0sT7/AJf1owHUdv6UPFZeVh2VVQ3Oc5j5spfLbB10gI2nTMBQ7BJNP48muN8cr8nQDQoSo6Czc8MxsPD6kfhU038zQZjUz2Gw+w+9Fa6VQCdWn20NCskeWiASfIAmT20pXPvIYxOlYe3ZPh0jMZHkNSB9EX60THWgQwGwER6HX7mt8BeDjMNQJg99wfv+NLrd3nfr7z95NE6eHLBdQ3OkK2tD20P32/KjWkBO06ToNBQ78knvMU7gkPiCxrp9D3ppsrCKihiwMlvKpEtp7kQfppSVq7oz6T8q+YU5VPu5mf8ALReKW8yhUMZIXTqeojudanYO54lGpCwT/LltgwB313PeKzc0tUrHMa9ptjDk8J+VRkM7Rvcf3JifaqeFuAWlYyC5zHTXXRfTSPrWbWDzuuYz4fEOm5LepJMa7QY3rXiNwT2RR7CAcvrr+NEwQ3sB1OT26RJ8RJOu/wCGwr1lJAjv70tYQFomBFOBcszvH408KYnueZR61mhi8QTH4frXq4cIGI3oKt0r127QC9U2uxLeqN2rRjG2k1g3KGTUt2USaZqBTItpGrx5ZP60BVJICgliQABuSdAPc11HGcLawGWyFS9i8oa7ccZrdrNqqJbPhLRrmaekDXQGTLpkorl9l+7vhB8ePUnJ8I5/l2/5/wDs/rVn4ZwFt1uG7kthstqzeugNaF2QxQoTqSvWIXrEih8L42OYBirdq7ZaQ02kDrOzKyKDIPTrQ8BjmOGFi5h+fbF0FDmZCtx1grmXcMATlPYmewczyuDjVcb2uPjj7p9vIbEsampJ+dqf68mOO8NVLuIZrbYeLpS3ZyhpESfFm0USpkSPGAJpSwq5dWgncZPtM05xfipugW79pRes5rIcMQVVWIFsqJDZDIBn1nepxOlE6aM9C1Pf7P8ALn677geolHV7V+46uT+bX/c//qmsK3epQen+HBrjrbtqWdtFUbnQnr5CmX7VbYKErdJD91izjsPz3oluOp6QR7RUx8ZpIoNjEsWA7mlZR3HIytHRC9kSDAB0HaB/Slb7azO+vpWl27JE7Af0oLOI311pqEaQt6rchwtO25/1p/BkhNOxPuZipmFSTqDuJ99aZxNwyFB2Et+QHnVMsqiMR3YTCgg+LcSx8ifCPtJrzXuvQnMB01+RB/7jQrdyVKndmAMbS06ecDSjcosw/lVp9hBpFRvYPdbsZz5FIBgsCJ7AbfWSanXiNYk7HXpv/ftR+KgEg9QI9O9CtLAInQj7D+taEI6YmfO5yAWUJ2pqTKkjb8qHbnYdaoYOzEmJnQfrVpMLCGkzhMIuWXiT3r1T+JYg5oUiB3MTWKTlnd7DSxWrORdqHNYNYmmEIs3rFazWakoNcLxQtXrV0iQlxHIG8KQT7xVz4+w5GLfEDx2MRle3dXVCAiIRPRgV29K5qmcHxC7akWrjoDuFYhT6rsTQJ4n6iyx5Sa+q5+waGRaHjlxyWuB8Hs3cJiMTc545EfIVy3CdgJQlYkSdd58qJwbh4/2A5Xh712+/iYqUw8MPD8ubwXBIE7d4qNiOL4h1yvfusu2XOcsdsoMRSy3DpqdJA1OgO4HYan60N4Ms9Vy5e3elTXx33CLPjhWmPC/k6HgfD7V4WrmIU5ruIvs/iYDlWrfMukxsA7HUakjtQzwlWOHVUcThWxNwgkswHMYBVOgYoqCBoC/WDUEOQIBMAEASYg7j0PUdayHPczEbnbaPSCdKldPkUm1P7du//a/Ih9Rjapx/ux0eK4fZRrhe2UW3gVutDsRzbkZIJPi1uIAAQPCaV4rbaxiAlhGW4qW1AEu3MdFLlZ1nMxA06SOlRy511OsTrvG094gfStXuEmZMzMzrPed5qY4Jr/yle1VvXb5+pEs8H/4xrfksccw1u2ba2l8BQMGJbOQTEOjf4bqVZSBodDSWDHintSvNJJJJJOpJMk+pPWj230ouLG1FJu2DyZbbaVIdW8ST70wje3epynWadR5Io4HHyVsMYGp21+tDvyfEDqTHoD2+m9LYm6QoA6/hTFhoSlsm7odhtuFw9rKB/vL7bifvTbnKNI1+wGtTLd0lgO+/99qcuPrH99P0rsUd7Iyt8GcQM0e36/hQrQg6/wCtZza/iaGx1k7maYIWwwF/l3py9fKoO50H4UDDJrJ0AFK3eIAtpttQcsqVBIq2b4iysgsDJA6xtp/fpXqDjrkkEHQjYia9SoZN0ceRWDWxrSnEZzLnAbGGuLcF21dLW7F68WW+FDcoFguTlGJECZPpWMBwxcSMSbFq4GtpaNtOYHPiuKjlnKKMoUk7ACNTQOBYhU/ac7Bc2DxKLPVmSFUeZOgrXh2IVcPjEZgGuJZVROrReRmAHXwgk+Qqju39gqqlYG/wy8l0WWtOLpjKkSWzfKVicwPQiQa9xDht2wVF5CuYEqZBVoMNDKSpg6EA6dat8N4laS7gSzrCYW5acmSLbXGxSpmCkNAFxDAMhTpSXGL0WrdkHBZQ7XMuFLtlJVUlnZiAGAHhGvg1irKbuiHBU2a8Kw9nkYi9eR35bWVVVuC3/im4CSxRtso6U9g+EWLz4NkF1LWIvmy6M4ZgVNuSlwIMykXAJKyCCNaW4LxQ2MNisjqt13w+UFVYkA3c8K6kaAjWNJrbhHF3fG4W7ibsi3cTxNCqiBsxhVAVR1MAVDu2QtNKxDHcKv2UV71pkVtATGjRmKmD4XA1ytDeVb4rgmItpzHtMqCJOkrm+XMoOZJ6ZgKzhL6jB3kZvE1/DuB/EYXEB2AO58QknuKu4hsPbTGi0+DCPaK2cj3GxLzdtMOZmaAxCyQVGu2grtbR3pxZC/8ABMRyudym5WTPmJABQTLCTLARrEx1it//AC7isuYYe4RAYQJYqwBDBAczL4hqAQJ1iscdvK4woUhsmFtoeuVs95mHkYKn3FVLPELY4gl3mAIuHRM86AjBC2Vnp+8JEDqTUuTIUI3RGx/Cb1nLzbbLmnLsQSNCAVJGYEiV3E7UfF8Gv2VzXbTKs5SZBysdQrQTkaAdGg6V7AXbf7JbtO2X/bEd1X5hb5WR2A+3qBVbiD2Uw+MS22DGdrQtLYd2uMq3laXLMRIXU6AyW0iu1tMn04tE23wm/wArncpuXGbNp8u2bLOYpP8AFEedNWOHXuXzeW3LjNm0+UGM2X5sgP8AFEedY4xbt3Sb637IBtWgLRJ5qm3bS2bYTKZGZSQflhtxVH9rsi8uK5tqBhwnJk8/MMOcPygkfKW1zTlgk1Lm6IUFdISxbItvDvqWuC9PXW3cFsAD0PuaO+EvoDzrTWwdBMQCNSpg+F4M5Wg+WlL4DF27a8PuM6scNdfmW5/eENeW6GVY8Qyg6zvpXrQWzavW1v2rz3rlojlsW0tm4zvckDKzZgIPilj2mgt7jGlJFHDcLuohuNbIGXMSY8KbhiJlQehI16Vpftkm2FQyygqJzM5LusqoGglcoGpJVqpXzbZsfdS7bbm2LrhRPMgm3o4ywMkBd+gilkxSC/YOeAMK1tmEk22d8WA2nVeYjwNYosXSB8uzJwFxSitbbMxIUCGzHqPCT4gYkbjrQ3wToVLpCkwCCGBg+LxKSJGkjpNYwOGsK1tXuWGWGB5ZJUACFDOq+FS2WQPFAOgouJxCJYRQ2HLLdZyuHDZQvLCiczMCZEaHoKnXRajPECqvctdBcuIAT0R2Qa94Woz4XK8alenl6npW/F7k4q81t1uK1x7gKEkBXdnAMgQwB1HSj2CHTU9ZpZ+7kKvYYw9oalhmP2HkB2r1OIFUdK9RFidApZlZwZNZQ17LW+Wii6MIte5dHCxWCK4tQGKwBRCK9lrjqNK9W0Vg1KZVoJhMM911t21zO5CqumpOwk6fWnsVwDEW0a49vwLGZle24WTAnI5IE6SdKL8Hf+vwn/HT8ac4d+zcrGDDc8XThrkm9kycoFWvRy9c+UaTp7xUSk0yYQTW5zderq+E8Ltubdm9bwyM9ot/iXTiiTba4jgA8pQQFPLYfLr1pTg1izds2VtrhnvvmFxL1y6lwsxi0tplZbeoI3MkmD0rvUR3oshtYYKrkeFywUyNSkZtJkRmG461harYfCWFTBPiAVV7t9b7CcxW0bAUQNQBnaconU7mK9xjCxbS4qYXJnKF8NcuMuaMyoy3WLBsoYzAn2qVPeiHj2snKaZwuEe4HKLIRczksqqq7SWYgb6AbnpTNk2rWFW+9lLzPedIdnCqltLbGMjKc7cz5iTAXaqeKtJYTidpbauqPhsufPIDuCoOV1kpm9yDMjSolMtjh3OZzUzgPn9qUFGwzwwqncM+DoLvErjqUJUKYDZbaKzhIKhnUBmEgGJ1gTNAVqAGG460REJ22o9JAYt9xu1EwNu9YxwJEAxQr+I5az1O1R7eMZflO+sHUfQ0HI+waEW9xx0baNep71SwVvKuv99aj2sfcYhVygnrE/jNU1kQBJ03O5J3JquOFuyuabiqDPdk16tJrFMi6jZzeXWiqsVsid61c0EOkatXgtEtW51O1dJhrGDa1eucnEDlcvTnr4uY+Qa8vSN6HkyaFbTf0/LyWjHU6TOYy1qwq7h8Hau/tLKrotvDtcRS4Y5lyjxNlEiSdI96W4Hw9b18W3nLkutoYMpbZxrG0qK55Uoyb7K3+VnKFtJdyRWKscFwtg4a9fvrcfI1lQttwn+LmmSVO0UrxG9hin7i1eR53e6rrGsjKEGu3WuWa5uKT2dX28+fkh4/bbaFcHiXtXEuWzldGDKYBgjYwRB96axHG77o1suoRwA4Szat5gDMMbdtSVkbTFVeKYbBWHW21rEO3LtOWW8oE3EVzANs7T3qXx7AJZuLy2Zrdy0l5CwAfI8wGA0zAqRpppUY88MjWz34vudLFOCe5tY+IcQgXK6gquRW5Vo3AkFcnMKF8sGInbSh4PjV60iJbZVFvS2eVaZ0kknLcZCy6k9dJ0in+NcBWzh7NxWJuCBiF/ka6gu2REaeCQZ61pwrCYf9luX76XXK3ktgI4T5lZpMqf5aj18bhrSvevvdf34O9LIpaW62sm4fiF1OVleOSXa3oDBuZc51BzTkX5p2863xfEbl1VVyoRSWCJbt20zEZS2W2qgtGkmdKfxWCw9zD3L+H5qG0yC5buMrDLcJVWVlUfxCCCOtM4yxg7PKV7V93axausVvKqzcXMQAbZ6+dd68O0Xfit/P8nelPyq8knBcUu2gVtsMpYNla2jrmGgYLcVgHHca0M4u4RdBcnnMrXCYJcqxuAknWcxJ0iqGAwlm9dvZFuJbTD3bqqXDNmtpmEsFAyk9IoXw1gVv4qzauTkdobKYMZWOh1japeWNSbXCt/37ExhLZJ87E6KPZt1R+HEw902ku27pe46rmS6FUByAPCUJMT3rPF3w4Y27Nu6rC4ULPdDAhWKGFCCCSB12qPVWvTT/AEr9y+h6btClrEgaHbvRjj1GwJNNXuCJ+3X7AcpZsm4zOfEy2rShnO2rawPWtLVrB3wyWubYuBGa2166hRyonK+g5bEbQSJ0qv8AlKlV1SfHCfkt6Hkk38SXMmh1UweEsJh0xGIF1+a7rbtowQRby52dypI1YAAClccbBKmwLqgjxLcKnKZ0CssZhGuoB9ahZFKVJP69i6VIPwq38zRPQfnVG2e1K8OXwe9M2xFOQVREMtyyGS8dK9XgT2FYqwREdzNDy0ycOfKtGsntQ3FkqcTZaq8O/wDSY3/8b/5aiTFHTGMEdAYV8ucaa5DmXppB10qmROUNK8r9Gn/BMPbK/r+zLHw9eyDFtlV8uEuHK4JRoKaEAgke4o3w3xPPiMv7PhUm1f8AFbtuHEWrh0JuEa7HTY1z1vFOocK0C4httoNVaCRqNJgba1rhcW9ts9tsrQyzAOjgq24I2JpbN0/qa35W278dw2LJoUV4KnAcULeAxTG3aufvMKMt0EprzNYDKZHTWo3EeIC6BFnD2on/AAUZSZjfM7TEeW9M8N4tew4ZbL5Q2XMCqsDlkL86naTXuI8bv30yXXDLIMC3bXUSBqqA9e9WjjksrlXL5t+EuKrsRKacFG/0+fJ0vEuIYdcXZt4jD2Wtm1hw9w584DWkg/OFyrIkRsDU/wDYLl/iXKxWUctouZRltrYsjMMq/wANvINP9+ufxuKe62a42Y5VWYA8KAKo0HQCmX4vebNmuE5rIsMYWTaH8MxPkTuRpNDh0s4RWl76WuXs/K/vgmWeMn7uLv8A0zpsJhhiLuMVsVhbjYwEqlu4xbmIeZYABQCABl32NTeD4i2vD7zXLPNU4m14C7JB5b6yuumunnUPD32turoSrKQykdCDINEuY64yuhbwvc5rCAJfXXQafMdBAq3+JJLSnt7fjj6fCX5Ff8mL3rff55/2MY/i4a0bNmyli0WDuFZndys5czt/CJkKBvrVbjvFRbOHX9nwtw/smGOa6js+qbSLiiB6Vy5FWbXxNilVVFwQqqqzatGFUAASUJ2q2Tp+NCur5bXPzuyIZ+dTrjsv2C/Czcy/fCqoa7hsSqIghczISEUEk+gk7Vj4GE46weiFnf8AyqqNmJ7AedTb/ELr3RdZzzBEMoCEZdoyAAetPYvj+IuoyXLpKt84VUUv5MyqCw8idetRPDkakkl7o1y9ufjfn4Jjlgqvs745/wCgPwv/AI+E/wCLZ/8ActCx4/2i7/x7n/ytWti8yMrqYZWDKexBkHXTehXXJYsTJLFie5JzE/U0WUH6mr4oiDShXydVirZbiPFEUS72MWqgbliiEAdyYNcrw3AvfcpbiQrOxYwqqglmY9APxol7HXGum8Xbmls+ceFs3cZYj2prH8exN5Cly6SjfOFVFz/75RQW9CYpeGLJjSUa4S+jX23/AEDSlGT38v8AUHgeLXLVkK1u1csOxZVv2iyZhoxRpUhuhg07xHD2msYfEW7Ysm611GRWJQ8vL40zEkDxQRJEik+H8axFlSlu4QhM5GVXSe4VwQD6RXsRj7l5w95y7AZRMAKN4VVAVR6CrLFL1LSSV+Xv9qr7na0oV/fzHcGIEUwaWsNRy9PoSfJo1Zob4lRXq60TuLZxXs9LJdrIer2LjBM0Nra+noK0Nysi5UOiybRo1n+4NBYDv9j+lM5680HequBdZH3EzHf7H9K0IHf7H9KO9jtrQstUaounZqQO/wBj+lFsBclzMBOUFddZzKDAmDoTvO1DisCuas7go4vIjFcinQTlaVnxTDZjpqonrlJjWsYYIwukBZ0yBoMA5p3dew119Kn1iqaHpq9y2tarr7FU2reVZCDRYIbU/umZswzaRcy7gbxWii2cshFHKBJEznzhe51y9POYqeK2Fcsb8s55F/8AKKz2bILBsq+FgCrFgv7wLbf5jmOSSVnUawDSGKCi44WMoZgIMiASBB6jzoFeroQce9kykpdqDiO/2P6Vgkd/sf0oamtx5Vcrwea0O/2P6Vrkjr9j+lED152FQ0TqoGFHf7H9K3StM1bmoRdSsbs3dRRbt3w1OV4IpgglSO2tXsHJU0BuXNa9QAK9VQlmQw715rvTSgZdJrFFsSoYFwjcVg4g0Jbh714PUEhVvz60ZXpJljeiLcEa/WuskcDVvbtZ2VerMFB9SB+dHHAsUJ/2e7sG+Xo0wfsfoe1ZtcIxJ1Wzd+ZQDlI8RbKoHnmEeVdqROlrsHT4WvMcZl8QwmcMQreM2y8he0rbdtewG7CqOD+A7r3Xt81Rkd0kW2YnILBkLIkHnr/0mk5x11iS2JuPbYAnmMxVz4VAbN8xmNNYNAaxjWygHFH5EQFn0DRctqsnQHIGA/yg9BQ2n2aDKUe8WOP8Gt+6H7RYz3FuPuBbCot1sxctOU8rRioHiBmtcV8HtaZUu3lW47qlteXcaSRZz5iBFvKbyjXfKdtJXuYTiDgW2GLYeOFZny651uaE5YI5gPkWnQ0vibmMsiXfEot0g63HAcoFykw0MQuSJ1jL0io93ktcV2HrfwtOLfDDEJCW2uNcgZRlIUj/ABI3I1LCnj8A3Qqk3rYJd0gqwEobwhSfmb9wxywCAZ8qh4a/jLjvet3MS9xE8dxbjl1TUwXnNl0JjyPat7WHxzAOoxTBjbysGcyWPMtEGf5ruYHobs6FteerycnHwO2fg681lbyukG3zGWDmVeQuImOoGdUMbFlOxrdfhMFlC4lSH5IU8m58+JXPZUqJIUqJLnRdtaQv2MaPFc/apYnxMz+IvlsnUnXN4U8xlG0VvZwuOQkoMUjEBCVLglVACocpmAGWF7EQKj3eSbj4CcQ+Gblmxz3dCsWdFMkNeDMUMbMoCnsQ4I61FFUcRgsSv7t1vCRGQzBFlM40mCEttI6AHShrwq+QhFi7DxkOQw0qbgynrKAtp0FXXyyj52QoGrYqDtW97CXFVXZGVGClWIgMGGZSD1BXUUJDUkSMNbrCGiMQawqgedRpKq0CjWmLF2D50KK1NSXe401gHUaTXqEqZt59q9VqBuUkT69NerYERqPvXFDSsg0ZrHbtOtBIrmqOuwqajU7VjlA6TQqzNccX7nxhjDI5gEqFMIokAMB038RPrWrfFeJLKxNslHFxP3SeBgQSU08OaBmjeoVZDVXRHwX9SXktWPiC6GYjJJuC9rbU5bixDrI8LaAE9adt/F2LEfvZgqfEikkrkCkkiSwCKJnv3rlppi3d71OmL7Ea5eTox8WYsGRcHeMoy68wGB0MXGBO50nYVL4hxa9eFtbjSLX+GAAMuiLAjpCL9+9LKayyzU6FykRrlxY1w/jN6zzeWw/eiHlQ0/N3H+ZvrTCfFGJUgqyrly5YtqMgXlwi6eFP3VuVGhy+ZmQaxXOCfY5ZJLZMsXvibE3FyvclZRiMqxmRs6tEb5t++2wFGPxbi5Yi7BY5mIVZZpQhjpqw5aQT0EdTPPxWVWq6F4LepLyWP/Mt/wAOlqEnIOUmVAyctlUR4UZdCBvqazZ+KMUkZbsZcoQBRCBVyDICCE8OhjeTUitSa7RHwTrl5KvEONXryKl1gUVsyqFACnKE0gaCBtt13qea9aE0VWFWSS4I1PuBmvZq3uChGoLphM1YFDBrZWrkQxq0a9WLZ0r1XBWf/9k="/>
          <p:cNvSpPr>
            <a:spLocks noChangeAspect="1" noChangeArrowheads="1"/>
          </p:cNvSpPr>
          <p:nvPr/>
        </p:nvSpPr>
        <p:spPr bwMode="auto">
          <a:xfrm>
            <a:off x="7046912" y="19811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1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279" y="220978"/>
            <a:ext cx="7942749" cy="1147598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CO" b="0" dirty="0"/>
              <a:t>Inhibidores de la anhidrasa carbónica: efectos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996070" y="2257754"/>
            <a:ext cx="6957390" cy="4176713"/>
          </a:xfrm>
        </p:spPr>
        <p:txBody>
          <a:bodyPr/>
          <a:lstStyle/>
          <a:p>
            <a:r>
              <a:rPr lang="es-ES_tradnl" altLang="es-CO" sz="2800" dirty="0">
                <a:sym typeface="Symbol" panose="05050102010706020507" pitchFamily="18" charset="2"/>
              </a:rPr>
              <a:t>Bloqueo de  la reabsorción de NaHCO</a:t>
            </a:r>
            <a:r>
              <a:rPr lang="es-ES_tradnl" altLang="es-CO" sz="2800" baseline="-25000" dirty="0">
                <a:sym typeface="Symbol" panose="05050102010706020507" pitchFamily="18" charset="2"/>
              </a:rPr>
              <a:t>3</a:t>
            </a:r>
            <a:r>
              <a:rPr lang="es-ES_tradnl" altLang="es-CO" sz="2800" dirty="0">
                <a:sym typeface="Symbol" panose="05050102010706020507" pitchFamily="18" charset="2"/>
              </a:rPr>
              <a:t> en el TCP.</a:t>
            </a:r>
          </a:p>
          <a:p>
            <a:pPr>
              <a:lnSpc>
                <a:spcPct val="90000"/>
              </a:lnSpc>
            </a:pPr>
            <a:r>
              <a:rPr lang="es-ES_tradnl" altLang="es-CO" sz="2800" dirty="0">
                <a:sym typeface="Symbol" panose="05050102010706020507" pitchFamily="18" charset="2"/>
              </a:rPr>
              <a:t>excreción de HCO</a:t>
            </a:r>
            <a:r>
              <a:rPr lang="es-ES_tradnl" altLang="es-CO" sz="2800" baseline="-25000" dirty="0">
                <a:sym typeface="Symbol" panose="05050102010706020507" pitchFamily="18" charset="2"/>
              </a:rPr>
              <a:t>3</a:t>
            </a:r>
            <a:r>
              <a:rPr lang="es-ES_tradnl" altLang="es-CO" sz="2800" dirty="0">
                <a:sym typeface="Symbol" panose="05050102010706020507" pitchFamily="18" charset="2"/>
              </a:rPr>
              <a:t> urinario.</a:t>
            </a:r>
          </a:p>
          <a:p>
            <a:pPr>
              <a:lnSpc>
                <a:spcPct val="90000"/>
              </a:lnSpc>
            </a:pPr>
            <a:r>
              <a:rPr lang="es-ES_tradnl" altLang="es-CO" sz="2800" dirty="0">
                <a:sym typeface="Symbol" panose="05050102010706020507" pitchFamily="18" charset="2"/>
              </a:rPr>
              <a:t>pH urinario (&gt;8).</a:t>
            </a:r>
          </a:p>
          <a:p>
            <a:pPr>
              <a:lnSpc>
                <a:spcPct val="90000"/>
              </a:lnSpc>
            </a:pPr>
            <a:r>
              <a:rPr lang="es-ES_tradnl" altLang="es-CO" sz="2800" dirty="0">
                <a:sym typeface="Symbol" panose="05050102010706020507" pitchFamily="18" charset="2"/>
              </a:rPr>
              <a:t> producción de humor acuoso: PIO.</a:t>
            </a:r>
          </a:p>
          <a:p>
            <a:pPr>
              <a:lnSpc>
                <a:spcPct val="90000"/>
              </a:lnSpc>
            </a:pPr>
            <a:r>
              <a:rPr lang="es-ES_tradnl" altLang="es-CO" sz="2800" dirty="0">
                <a:sym typeface="Symbol" panose="05050102010706020507" pitchFamily="18" charset="2"/>
              </a:rPr>
              <a:t> producción de LCR:  PIC.</a:t>
            </a:r>
          </a:p>
          <a:p>
            <a:pPr marL="457200" lvl="1" indent="0">
              <a:buNone/>
            </a:pPr>
            <a:endParaRPr lang="es-ES_tradnl" altLang="es-CO" dirty="0">
              <a:latin typeface="AvantGarde Md BT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894364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409" y="102824"/>
            <a:ext cx="8935826" cy="1437387"/>
          </a:xfrm>
        </p:spPr>
        <p:txBody>
          <a:bodyPr>
            <a:normAutofit/>
          </a:bodyPr>
          <a:lstStyle/>
          <a:p>
            <a:r>
              <a:rPr lang="es-ES_tradnl" altLang="es-CO" b="0" dirty="0"/>
              <a:t>Inhibidores de la </a:t>
            </a:r>
            <a:r>
              <a:rPr lang="es-ES_tradnl" altLang="es-CO" b="0" dirty="0" err="1"/>
              <a:t>anhidrasa</a:t>
            </a:r>
            <a:r>
              <a:rPr lang="es-ES_tradnl" altLang="es-CO" b="0" dirty="0"/>
              <a:t> carbónica: reacciones adversas</a:t>
            </a:r>
            <a:endParaRPr lang="es-ES" altLang="es-CO" b="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009322" y="2480661"/>
            <a:ext cx="6904381" cy="4176861"/>
          </a:xfrm>
        </p:spPr>
        <p:txBody>
          <a:bodyPr/>
          <a:lstStyle/>
          <a:p>
            <a:pPr eaLnBrk="1" hangingPunct="1"/>
            <a:r>
              <a:rPr lang="es-MX" altLang="es-CO" sz="2800" dirty="0"/>
              <a:t>Acidosis metabólica.</a:t>
            </a:r>
          </a:p>
          <a:p>
            <a:pPr eaLnBrk="1" hangingPunct="1"/>
            <a:r>
              <a:rPr lang="es-MX" altLang="es-CO" sz="2800" dirty="0"/>
              <a:t>Reacciones de hipersensibilidad.</a:t>
            </a:r>
          </a:p>
          <a:p>
            <a:pPr eaLnBrk="1" hangingPunct="1"/>
            <a:r>
              <a:rPr lang="es-MX" altLang="es-CO" sz="2800" dirty="0"/>
              <a:t>Fatiga.</a:t>
            </a:r>
          </a:p>
          <a:p>
            <a:pPr eaLnBrk="1" hangingPunct="1"/>
            <a:r>
              <a:rPr lang="es-MX" altLang="es-CO" sz="2800" dirty="0" err="1"/>
              <a:t>Hipokalemia</a:t>
            </a:r>
            <a:r>
              <a:rPr lang="es-MX" altLang="es-CO" sz="2800" dirty="0"/>
              <a:t>.</a:t>
            </a:r>
          </a:p>
          <a:p>
            <a:pPr marL="0" indent="0">
              <a:buNone/>
            </a:pPr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42633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6583" y="325752"/>
            <a:ext cx="7469852" cy="762000"/>
          </a:xfrm>
        </p:spPr>
        <p:txBody>
          <a:bodyPr>
            <a:noAutofit/>
          </a:bodyPr>
          <a:lstStyle/>
          <a:p>
            <a:r>
              <a:rPr lang="es-ES_tradnl" altLang="es-CO" b="0" dirty="0"/>
              <a:t>Inhibidores de la </a:t>
            </a:r>
            <a:r>
              <a:rPr lang="es-ES_tradnl" altLang="es-CO" b="0" dirty="0" err="1"/>
              <a:t>anhidrasa</a:t>
            </a:r>
            <a:r>
              <a:rPr lang="es-ES_tradnl" altLang="es-CO" b="0" dirty="0"/>
              <a:t> carbónica: usos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916171" y="2111169"/>
            <a:ext cx="5046340" cy="4572000"/>
          </a:xfrm>
        </p:spPr>
        <p:txBody>
          <a:bodyPr>
            <a:normAutofit/>
          </a:bodyPr>
          <a:lstStyle/>
          <a:p>
            <a:r>
              <a:rPr lang="es-ES_tradnl" altLang="es-CO" sz="2800" dirty="0">
                <a:sym typeface="Symbol" panose="05050102010706020507" pitchFamily="18" charset="2"/>
              </a:rPr>
              <a:t>Principal: </a:t>
            </a:r>
            <a:r>
              <a:rPr lang="es-ES_tradnl" altLang="es-CO" sz="2800" u="sng" dirty="0">
                <a:sym typeface="Symbol" panose="05050102010706020507" pitchFamily="18" charset="2"/>
              </a:rPr>
              <a:t>glaucoma de ángulo abierto.</a:t>
            </a:r>
          </a:p>
          <a:p>
            <a:r>
              <a:rPr lang="es-ES_tradnl" altLang="es-CO" sz="2800" dirty="0">
                <a:sym typeface="Symbol" panose="05050102010706020507" pitchFamily="18" charset="2"/>
              </a:rPr>
              <a:t>Alcalinización de la orina.</a:t>
            </a:r>
          </a:p>
          <a:p>
            <a:r>
              <a:rPr lang="es-ES_tradnl" altLang="es-CO" sz="2800" dirty="0">
                <a:sym typeface="Symbol" panose="05050102010706020507" pitchFamily="18" charset="2"/>
              </a:rPr>
              <a:t>Mal de montaña agudo.</a:t>
            </a:r>
          </a:p>
          <a:p>
            <a:r>
              <a:rPr lang="es-ES_tradnl" altLang="es-CO" sz="2800" dirty="0">
                <a:sym typeface="Symbol" panose="05050102010706020507" pitchFamily="18" charset="2"/>
              </a:rPr>
              <a:t>Corrección de alcalosis metabólica. </a:t>
            </a:r>
          </a:p>
        </p:txBody>
      </p:sp>
      <p:pic>
        <p:nvPicPr>
          <p:cNvPr id="13316" name="Picture 4" descr="glaucom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2822" y="1712337"/>
            <a:ext cx="1458888" cy="150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2410" y="3642566"/>
            <a:ext cx="1979712" cy="132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381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02" y="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s-MX" altLang="es-CO" b="0" dirty="0"/>
              <a:t>Diuréticos de asa</a:t>
            </a:r>
            <a:endParaRPr lang="es-ES" altLang="es-CO" b="0" dirty="0"/>
          </a:p>
        </p:txBody>
      </p:sp>
      <p:sp>
        <p:nvSpPr>
          <p:cNvPr id="14339" name="AutoShape 7" descr="BCPF1507&amp;SessionID=537E20CWAHGNNNCP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s-ES" altLang="es-CO" sz="1800">
              <a:solidFill>
                <a:prstClr val="black"/>
              </a:solidFill>
            </a:endParaRPr>
          </a:p>
        </p:txBody>
      </p:sp>
      <p:sp>
        <p:nvSpPr>
          <p:cNvPr id="14340" name="AutoShape 9" descr="BCPF1507&amp;SessionID=537E20CWAHGNNNCP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s-ES" altLang="es-CO" sz="1800">
              <a:solidFill>
                <a:prstClr val="black"/>
              </a:solidFill>
            </a:endParaRPr>
          </a:p>
        </p:txBody>
      </p:sp>
      <p:pic>
        <p:nvPicPr>
          <p:cNvPr id="14341" name="Picture 10" descr="Diuretic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7166" y="499913"/>
            <a:ext cx="3343377" cy="632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 bwMode="auto">
          <a:xfrm>
            <a:off x="5087889" y="2420888"/>
            <a:ext cx="261569" cy="52025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71842" dir="2700000" algn="ctr" rotWithShape="0">
              <a:schemeClr val="bg2"/>
            </a:outerShdw>
          </a:effectLst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Anillo 2"/>
          <p:cNvSpPr/>
          <p:nvPr/>
        </p:nvSpPr>
        <p:spPr bwMode="auto">
          <a:xfrm>
            <a:off x="7824193" y="2348880"/>
            <a:ext cx="261569" cy="520254"/>
          </a:xfrm>
          <a:prstGeom prst="don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71842" dir="2700000" algn="ctr" rotWithShape="0">
              <a:schemeClr val="bg2"/>
            </a:outerShdw>
          </a:effectLst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lecha arriba 3"/>
          <p:cNvSpPr/>
          <p:nvPr/>
        </p:nvSpPr>
        <p:spPr bwMode="auto">
          <a:xfrm>
            <a:off x="5303913" y="2852936"/>
            <a:ext cx="369507" cy="459426"/>
          </a:xfrm>
          <a:prstGeom prst="up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71842" dir="2700000" algn="ctr" rotWithShape="0">
              <a:schemeClr val="bg2"/>
            </a:outerShdw>
          </a:effectLst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8515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162</TotalTime>
  <Words>1333</Words>
  <Application>Microsoft Office PowerPoint</Application>
  <PresentationFormat>Panorámica</PresentationFormat>
  <Paragraphs>233</Paragraphs>
  <Slides>54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2" baseType="lpstr">
      <vt:lpstr>Arial</vt:lpstr>
      <vt:lpstr>AvantGarde Md BT</vt:lpstr>
      <vt:lpstr>Calibri</vt:lpstr>
      <vt:lpstr>Montserrat</vt:lpstr>
      <vt:lpstr>Tahoma</vt:lpstr>
      <vt:lpstr>Times New Roman</vt:lpstr>
      <vt:lpstr>Wingdings</vt:lpstr>
      <vt:lpstr>PlantillaFR2021</vt:lpstr>
      <vt:lpstr>Diuréticos e inotrópicos</vt:lpstr>
      <vt:lpstr>Presentación de PowerPoint</vt:lpstr>
      <vt:lpstr>Tipos de diuréticos</vt:lpstr>
      <vt:lpstr>Inhibidores de la anhidrasa carbónica</vt:lpstr>
      <vt:lpstr>Presentación de PowerPoint</vt:lpstr>
      <vt:lpstr>Inhibidores de la anhidrasa carbónica: efectos</vt:lpstr>
      <vt:lpstr>Inhibidores de la anhidrasa carbónica: reacciones adversas</vt:lpstr>
      <vt:lpstr>Inhibidores de la anhidrasa carbónica: usos</vt:lpstr>
      <vt:lpstr>Diuréticos de asa</vt:lpstr>
      <vt:lpstr>Presentación de PowerPoint</vt:lpstr>
      <vt:lpstr>Diuréticos de asa: efectos</vt:lpstr>
      <vt:lpstr>Diuréticos de asa: usos</vt:lpstr>
      <vt:lpstr>Furosemida: uso IV</vt:lpstr>
      <vt:lpstr>Presentación de PowerPoint</vt:lpstr>
      <vt:lpstr>Furosemida: uso oral</vt:lpstr>
      <vt:lpstr>Diuréticos tiazídicos y tipo tiazídicos</vt:lpstr>
      <vt:lpstr>Presentación de PowerPoint</vt:lpstr>
      <vt:lpstr>Diuréticos tiazídicos: efectos</vt:lpstr>
      <vt:lpstr>Diuréticos tiazídicos: RAM</vt:lpstr>
      <vt:lpstr>Diuréticos tiazídicos: usos</vt:lpstr>
      <vt:lpstr>Hidroclorotiazida</vt:lpstr>
      <vt:lpstr>Clortalidona e indapamida</vt:lpstr>
      <vt:lpstr>Diuréticos tiazídicos vs. tipo-tiazídicos</vt:lpstr>
      <vt:lpstr>Diuréticos ahorradores de potasio</vt:lpstr>
      <vt:lpstr>Presentación de PowerPoint</vt:lpstr>
      <vt:lpstr>Diuréticos ahorradores de potasio: efectos</vt:lpstr>
      <vt:lpstr>Amilorida</vt:lpstr>
      <vt:lpstr>Amilorida</vt:lpstr>
      <vt:lpstr>Antagonistas mineralocorticoides: usos</vt:lpstr>
      <vt:lpstr>Antagonistas mineralocorticoides: RAM</vt:lpstr>
      <vt:lpstr>Espironolactona: dosis</vt:lpstr>
      <vt:lpstr>Espironolactona: ajustes</vt:lpstr>
      <vt:lpstr>Inotrópicos</vt:lpstr>
      <vt:lpstr>Presentación de PowerPoint</vt:lpstr>
      <vt:lpstr>Presentación de PowerPoint</vt:lpstr>
      <vt:lpstr>Presentación de PowerPoint</vt:lpstr>
      <vt:lpstr>Digitálicos o glicósidos cardíacos</vt:lpstr>
      <vt:lpstr>Presentación de PowerPoint</vt:lpstr>
      <vt:lpstr>Presentación de PowerPoint</vt:lpstr>
      <vt:lpstr>Digoxina: indicaciones</vt:lpstr>
      <vt:lpstr>Presentación de PowerPoint</vt:lpstr>
      <vt:lpstr>Presentación de PowerPoint</vt:lpstr>
      <vt:lpstr>Presentación de PowerPoint</vt:lpstr>
      <vt:lpstr>Simpaticomiméticos</vt:lpstr>
      <vt:lpstr>Simpaticomiméticos: mecanismo</vt:lpstr>
      <vt:lpstr>Simpaticomiméticos: RAM</vt:lpstr>
      <vt:lpstr>Presentación de PowerPoint</vt:lpstr>
      <vt:lpstr>Levosimendán</vt:lpstr>
      <vt:lpstr>Levosimendán</vt:lpstr>
      <vt:lpstr>Omecamtiv</vt:lpstr>
      <vt:lpstr>Presentación de PowerPoint</vt:lpstr>
      <vt:lpstr>Presentación de PowerPoint</vt:lpstr>
      <vt:lpstr>Presentación de PowerPoint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Diuréticos e inotrópicos</dc:title>
  <dc:creator>CARLOS ANDRES RODRIGUEZ JARAMILLO</dc:creator>
  <cp:lastModifiedBy>User</cp:lastModifiedBy>
  <cp:revision>17</cp:revision>
  <dcterms:created xsi:type="dcterms:W3CDTF">2021-05-22T14:05:24Z</dcterms:created>
  <dcterms:modified xsi:type="dcterms:W3CDTF">2021-06-29T01:18:31Z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470496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