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338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ontserrat" panose="02000505000000020004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9" roundtripDataSignature="AMtx7mg3ynQ6KpWoVb7DPqXjH7XdolBB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9CDFF4-5091-41B1-9043-D889164D9BA4}">
  <a:tblStyle styleId="{449CDFF4-5091-41B1-9043-D889164D9BA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1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9" name="Google Shape;809;p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7" name="Google Shape;817;p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2" name="Google Shape;872;p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5" name="Google Shape;925;p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26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4" name="Google Shape;784;p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0"/>
          <p:cNvSpPr txBox="1"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0"/>
          <p:cNvSpPr txBox="1">
            <a:spLocks noGrp="1"/>
          </p:cNvSpPr>
          <p:nvPr>
            <p:ph type="body" idx="1"/>
          </p:nvPr>
        </p:nvSpPr>
        <p:spPr>
          <a:xfrm rot="5400000">
            <a:off x="5515321" y="574192"/>
            <a:ext cx="4530725" cy="703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>
  <p:cSld name="Título vertical y text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1"/>
          <p:cNvSpPr txBox="1">
            <a:spLocks noGrp="1"/>
          </p:cNvSpPr>
          <p:nvPr>
            <p:ph type="body" idx="1"/>
          </p:nvPr>
        </p:nvSpPr>
        <p:spPr>
          <a:xfrm rot="5400000">
            <a:off x="3609180" y="1213643"/>
            <a:ext cx="5811838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88" name="Google Shape;88;p121"/>
          <p:cNvSpPr txBox="1">
            <a:spLocks noGrp="1"/>
          </p:cNvSpPr>
          <p:nvPr>
            <p:ph type="body" idx="2"/>
          </p:nvPr>
        </p:nvSpPr>
        <p:spPr>
          <a:xfrm rot="5400000">
            <a:off x="545338" y="162683"/>
            <a:ext cx="3709918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1"/>
          <p:cNvSpPr txBox="1">
            <a:spLocks noGrp="1"/>
          </p:cNvSpPr>
          <p:nvPr>
            <p:ph type="body" idx="1"/>
          </p:nvPr>
        </p:nvSpPr>
        <p:spPr>
          <a:xfrm>
            <a:off x="685801" y="1825625"/>
            <a:ext cx="10667997" cy="209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27" name="Google Shape;27;p111"/>
          <p:cNvSpPr txBox="1">
            <a:spLocks noGrp="1"/>
          </p:cNvSpPr>
          <p:nvPr>
            <p:ph type="body" idx="2"/>
          </p:nvPr>
        </p:nvSpPr>
        <p:spPr>
          <a:xfrm>
            <a:off x="4669654" y="3916017"/>
            <a:ext cx="6684145" cy="241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2"/>
          <p:cNvSpPr txBox="1">
            <a:spLocks noGrp="1"/>
          </p:cNvSpPr>
          <p:nvPr>
            <p:ph type="body" idx="1"/>
          </p:nvPr>
        </p:nvSpPr>
        <p:spPr>
          <a:xfrm>
            <a:off x="4591878" y="1825625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3"/>
          <p:cNvSpPr txBox="1">
            <a:spLocks noGrp="1"/>
          </p:cNvSpPr>
          <p:nvPr>
            <p:ph type="body" idx="1"/>
          </p:nvPr>
        </p:nvSpPr>
        <p:spPr>
          <a:xfrm>
            <a:off x="4985336" y="1097722"/>
            <a:ext cx="6336127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" name="Google Shape;37;p113"/>
          <p:cNvSpPr txBox="1">
            <a:spLocks noGrp="1"/>
          </p:cNvSpPr>
          <p:nvPr>
            <p:ph type="body" idx="2"/>
          </p:nvPr>
        </p:nvSpPr>
        <p:spPr>
          <a:xfrm>
            <a:off x="838200" y="2263775"/>
            <a:ext cx="393223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" name="Google Shape;38;p1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5"/>
          <p:cNvSpPr txBox="1"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>
                <a:solidFill>
                  <a:srgbClr val="152B4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6"/>
          <p:cNvSpPr txBox="1">
            <a:spLocks noGrp="1"/>
          </p:cNvSpPr>
          <p:nvPr>
            <p:ph type="body" idx="1"/>
          </p:nvPr>
        </p:nvSpPr>
        <p:spPr>
          <a:xfrm>
            <a:off x="4562061" y="1681163"/>
            <a:ext cx="679332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16"/>
          <p:cNvSpPr txBox="1">
            <a:spLocks noGrp="1"/>
          </p:cNvSpPr>
          <p:nvPr>
            <p:ph type="body" idx="2"/>
          </p:nvPr>
        </p:nvSpPr>
        <p:spPr>
          <a:xfrm>
            <a:off x="4562061" y="2505075"/>
            <a:ext cx="679332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9"/>
          <p:cNvSpPr txBox="1"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9"/>
          <p:cNvSpPr txBox="1">
            <a:spLocks noGrp="1"/>
          </p:cNvSpPr>
          <p:nvPr>
            <p:ph type="body" idx="1"/>
          </p:nvPr>
        </p:nvSpPr>
        <p:spPr>
          <a:xfrm>
            <a:off x="836612" y="2395328"/>
            <a:ext cx="3932237" cy="193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  <a:defRPr sz="44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9"/>
          <p:cNvSpPr txBox="1"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83"/>
          <p:cNvSpPr txBox="1">
            <a:spLocks noGrp="1"/>
          </p:cNvSpPr>
          <p:nvPr>
            <p:ph type="ctrTitle"/>
          </p:nvPr>
        </p:nvSpPr>
        <p:spPr>
          <a:xfrm>
            <a:off x="115614" y="565314"/>
            <a:ext cx="1196077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5400"/>
              <a:buFont typeface="Montserrat"/>
              <a:buNone/>
            </a:pPr>
            <a:r>
              <a:rPr lang="es-CO" sz="5400" b="0"/>
              <a:t>Embriología sistema nervioso</a:t>
            </a:r>
            <a:endParaRPr/>
          </a:p>
        </p:txBody>
      </p:sp>
      <p:sp>
        <p:nvSpPr>
          <p:cNvPr id="736" name="Google Shape;736;p83"/>
          <p:cNvSpPr txBox="1">
            <a:spLocks noGrp="1"/>
          </p:cNvSpPr>
          <p:nvPr>
            <p:ph type="subTitle" idx="1"/>
          </p:nvPr>
        </p:nvSpPr>
        <p:spPr>
          <a:xfrm>
            <a:off x="2781300" y="3284508"/>
            <a:ext cx="6629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s-CO"/>
              <a:t>Alejandro Cardona Palacio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s-CO"/>
              <a:t>Residente de Patología UdeA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s-CO"/>
              <a:t>Medico general UPB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92"/>
          <p:cNvSpPr txBox="1">
            <a:spLocks noGrp="1"/>
          </p:cNvSpPr>
          <p:nvPr>
            <p:ph type="title"/>
          </p:nvPr>
        </p:nvSpPr>
        <p:spPr>
          <a:xfrm>
            <a:off x="838200" y="105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Prosencéfalo</a:t>
            </a:r>
            <a:endParaRPr/>
          </a:p>
        </p:txBody>
      </p:sp>
      <p:sp>
        <p:nvSpPr>
          <p:cNvPr id="805" name="Google Shape;805;p92"/>
          <p:cNvSpPr txBox="1">
            <a:spLocks noGrp="1"/>
          </p:cNvSpPr>
          <p:nvPr>
            <p:ph type="body" idx="1"/>
          </p:nvPr>
        </p:nvSpPr>
        <p:spPr>
          <a:xfrm>
            <a:off x="502620" y="1623846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1"/>
              <a:t>Telencéfalo</a:t>
            </a:r>
            <a:r>
              <a:rPr lang="es-CO"/>
              <a:t>: origina los hemisferios cerebrales.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1"/>
              <a:t>Diencéfalo</a:t>
            </a:r>
            <a:r>
              <a:rPr lang="es-CO"/>
              <a:t>: constituye la cúpula y el pedículo óptica, la hipófisis el tálamo el hipocampo y glándula pineal.</a:t>
            </a:r>
            <a:endParaRPr/>
          </a:p>
        </p:txBody>
      </p:sp>
      <p:pic>
        <p:nvPicPr>
          <p:cNvPr id="806" name="Google Shape;806;p9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4237" y="3142719"/>
            <a:ext cx="6559640" cy="2745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93"/>
          <p:cNvSpPr txBox="1">
            <a:spLocks noGrp="1"/>
          </p:cNvSpPr>
          <p:nvPr>
            <p:ph type="title"/>
          </p:nvPr>
        </p:nvSpPr>
        <p:spPr>
          <a:xfrm>
            <a:off x="845943" y="-12550"/>
            <a:ext cx="6534571" cy="1132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sz="4400" b="0"/>
              <a:t>Hemisferio cerebrales</a:t>
            </a:r>
            <a:endParaRPr/>
          </a:p>
        </p:txBody>
      </p:sp>
      <p:pic>
        <p:nvPicPr>
          <p:cNvPr id="813" name="Google Shape;813;p9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6255" y="1433042"/>
            <a:ext cx="5392301" cy="3991916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93"/>
          <p:cNvSpPr txBox="1">
            <a:spLocks noGrp="1"/>
          </p:cNvSpPr>
          <p:nvPr>
            <p:ph type="body" idx="2"/>
          </p:nvPr>
        </p:nvSpPr>
        <p:spPr>
          <a:xfrm>
            <a:off x="562822" y="1034454"/>
            <a:ext cx="5903433" cy="411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 sz="1800"/>
              <a:t>Aparecen en la 5 semana.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 sz="1800"/>
              <a:t>E</a:t>
            </a:r>
            <a:r>
              <a:rPr lang="es-CO" sz="1800" b="0" i="0" u="none" strike="noStrike"/>
              <a:t>vaginaciones bilaterales en la pared lateral del prosencéfalo.</a:t>
            </a:r>
            <a:endParaRPr sz="1800" b="0" i="0" u="none" strike="noStrike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 sz="1800" b="0" i="0" u="none" strike="noStrike"/>
              <a:t>Hacia la mitad del segundo mes, la parte basal de los hemisferios empieza a crecer y penetra en la luz tanto del ventrículo lateral como en el suelo del agujero de Monro</a:t>
            </a:r>
            <a:r>
              <a:rPr lang="es-CO" sz="1800"/>
              <a:t>.</a:t>
            </a:r>
            <a:endParaRPr sz="1800" b="0" i="0" u="none" strike="noStrike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 sz="1800"/>
              <a:t>L</a:t>
            </a:r>
            <a:r>
              <a:rPr lang="es-CO" sz="1800" b="0" i="0" u="none" strike="noStrike"/>
              <a:t>a región de crecimiento rápido tiene un aspecto estriado y por tanto se conoce como </a:t>
            </a:r>
            <a:r>
              <a:rPr lang="es-CO" sz="1800" b="1" i="0" u="none" strike="noStrike"/>
              <a:t>cuerpo estriado. 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9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Hemisferio cerebral</a:t>
            </a:r>
            <a:endParaRPr/>
          </a:p>
        </p:txBody>
      </p:sp>
      <p:sp>
        <p:nvSpPr>
          <p:cNvPr id="821" name="Google Shape;821;p94"/>
          <p:cNvSpPr txBox="1">
            <a:spLocks noGrp="1"/>
          </p:cNvSpPr>
          <p:nvPr>
            <p:ph type="body" idx="1"/>
          </p:nvPr>
        </p:nvSpPr>
        <p:spPr>
          <a:xfrm>
            <a:off x="4992388" y="1623846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 u="none" strike="noStrike"/>
              <a:t>Los hemisferios recubren la cara lateral del diencéfalo, del mesencéfalo y la porción cefálica del metencéfalo.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 u="none" strike="noStrike"/>
              <a:t>El cuerpo estriado por ser una parte de la pared del hemisferio también se expande en dirección posterior y se divide en dos partes: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P</a:t>
            </a:r>
            <a:r>
              <a:rPr lang="es-CO" b="0" i="0" u="none" strike="noStrike"/>
              <a:t>arte dorsomedial llamada </a:t>
            </a:r>
            <a:r>
              <a:rPr lang="es-CO" b="1" i="0" u="none" strike="noStrike"/>
              <a:t>núcleo caudado.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P</a:t>
            </a:r>
            <a:r>
              <a:rPr lang="es-CO" b="0" i="0" u="none" strike="noStrike"/>
              <a:t>arte ventrolateral llamada </a:t>
            </a:r>
            <a:r>
              <a:rPr lang="es-CO" b="1" i="0" u="none" strike="noStrike"/>
              <a:t>núcleo lentiforme. </a:t>
            </a:r>
            <a:endParaRPr sz="2400"/>
          </a:p>
        </p:txBody>
      </p:sp>
      <p:pic>
        <p:nvPicPr>
          <p:cNvPr id="822" name="Google Shape;822;p9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519" y="1325563"/>
            <a:ext cx="3339378" cy="259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95"/>
          <p:cNvSpPr txBox="1">
            <a:spLocks noGrp="1"/>
          </p:cNvSpPr>
          <p:nvPr>
            <p:ph type="title"/>
          </p:nvPr>
        </p:nvSpPr>
        <p:spPr>
          <a:xfrm>
            <a:off x="903514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Cuerpo calloso</a:t>
            </a:r>
            <a:endParaRPr/>
          </a:p>
        </p:txBody>
      </p:sp>
      <p:sp>
        <p:nvSpPr>
          <p:cNvPr id="828" name="Google Shape;828;p95"/>
          <p:cNvSpPr txBox="1">
            <a:spLocks noGrp="1"/>
          </p:cNvSpPr>
          <p:nvPr>
            <p:ph type="body" idx="1"/>
          </p:nvPr>
        </p:nvSpPr>
        <p:spPr>
          <a:xfrm>
            <a:off x="620468" y="1522737"/>
            <a:ext cx="513071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10 semana.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Comunica áreas no olfatorias derechas e izquierda.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Luego se dispone en forma de arco sobre el techo del diencéfalo.</a:t>
            </a:r>
            <a:endParaRPr/>
          </a:p>
        </p:txBody>
      </p:sp>
      <p:pic>
        <p:nvPicPr>
          <p:cNvPr id="829" name="Google Shape;829;p9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1764" y="1687967"/>
            <a:ext cx="5139267" cy="402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96"/>
          <p:cNvSpPr txBox="1">
            <a:spLocks noGrp="1"/>
          </p:cNvSpPr>
          <p:nvPr>
            <p:ph type="title"/>
          </p:nvPr>
        </p:nvSpPr>
        <p:spPr>
          <a:xfrm>
            <a:off x="838200" y="-7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Hipófisis</a:t>
            </a:r>
            <a:endParaRPr/>
          </a:p>
        </p:txBody>
      </p:sp>
      <p:sp>
        <p:nvSpPr>
          <p:cNvPr id="835" name="Google Shape;835;p96"/>
          <p:cNvSpPr txBox="1">
            <a:spLocks noGrp="1"/>
          </p:cNvSpPr>
          <p:nvPr>
            <p:ph type="body" idx="1"/>
          </p:nvPr>
        </p:nvSpPr>
        <p:spPr>
          <a:xfrm>
            <a:off x="382506" y="1324812"/>
            <a:ext cx="8574296" cy="315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 Se desarrolla en 2 partes: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Evaginación ectodérmica del estomodeo, bolsa de Rathke.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Forman el lóbulo anterior.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Prolongación del diencéfalo hacia el infundíbulo.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Formado por células de neuroglia y fibras del hipotálamo.</a:t>
            </a:r>
            <a:endParaRPr/>
          </a:p>
        </p:txBody>
      </p:sp>
      <p:pic>
        <p:nvPicPr>
          <p:cNvPr id="836" name="Google Shape;836;p9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4516" y="3412400"/>
            <a:ext cx="5788451" cy="2132587"/>
          </a:xfrm>
          <a:prstGeom prst="rect">
            <a:avLst/>
          </a:prstGeom>
          <a:noFill/>
          <a:ln>
            <a:noFill/>
          </a:ln>
        </p:spPr>
      </p:pic>
      <p:sp>
        <p:nvSpPr>
          <p:cNvPr id="837" name="Google Shape;837;p96"/>
          <p:cNvSpPr/>
          <p:nvPr/>
        </p:nvSpPr>
        <p:spPr>
          <a:xfrm>
            <a:off x="6228641" y="5638293"/>
            <a:ext cx="5125159" cy="102129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Bolsa de Rathke como una prominencia dorsal de la cavidad oral y el infundíbulo como un engrosamiento del suelo del diencéfalo </a:t>
            </a:r>
            <a:endParaRPr sz="1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9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Craneofaringiomas</a:t>
            </a:r>
            <a:endParaRPr/>
          </a:p>
        </p:txBody>
      </p:sp>
      <p:sp>
        <p:nvSpPr>
          <p:cNvPr id="843" name="Google Shape;843;p97"/>
          <p:cNvSpPr txBox="1">
            <a:spLocks noGrp="1"/>
          </p:cNvSpPr>
          <p:nvPr>
            <p:ph type="body" idx="1"/>
          </p:nvPr>
        </p:nvSpPr>
        <p:spPr>
          <a:xfrm>
            <a:off x="542392" y="1443070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Remanentes de la bolsa de Rathke.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Silla turca o a lo largo del pedículo de la hipófisis.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Alteraciones hormonales: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Diabetes insípida.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Falla en el crecimiento.</a:t>
            </a:r>
            <a:endParaRPr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844" name="Google Shape;844;p9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3771" y="2787351"/>
            <a:ext cx="5101943" cy="323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98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Nervios craneanos</a:t>
            </a:r>
            <a:endParaRPr/>
          </a:p>
        </p:txBody>
      </p:sp>
      <p:sp>
        <p:nvSpPr>
          <p:cNvPr id="850" name="Google Shape;850;p98"/>
          <p:cNvSpPr txBox="1">
            <a:spLocks noGrp="1"/>
          </p:cNvSpPr>
          <p:nvPr>
            <p:ph type="body" idx="1"/>
          </p:nvPr>
        </p:nvSpPr>
        <p:spPr>
          <a:xfrm>
            <a:off x="4974433" y="1568062"/>
            <a:ext cx="686611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 4 semana se encuentran presente los núcleos de los 12 pares.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Se originan en el tronco del encéfalo menos el olfatorio y el óptico.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En el cerebro posterior el neuroepitelio establecen 8 segmentos definidos los rombómeros.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Dan origen a los núcleos motores de los nervios craneales IV, V V, VI, VII, IV, X, XI y XII.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Ganglios sensitivos de los nervios se encuentran en las células de la cresta neural.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851" name="Google Shape;851;p9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819" y="1568062"/>
            <a:ext cx="3523221" cy="2170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99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Médula espinal</a:t>
            </a:r>
            <a:endParaRPr/>
          </a:p>
        </p:txBody>
      </p:sp>
      <p:sp>
        <p:nvSpPr>
          <p:cNvPr id="857" name="Google Shape;857;p99"/>
          <p:cNvSpPr txBox="1">
            <a:spLocks noGrp="1"/>
          </p:cNvSpPr>
          <p:nvPr>
            <p:ph type="body" idx="1"/>
          </p:nvPr>
        </p:nvSpPr>
        <p:spPr>
          <a:xfrm>
            <a:off x="534624" y="1343818"/>
            <a:ext cx="67432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Forma el extremo caudal del sistema nervioso central.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Placa basal contiene las neuronas motoras.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Placa alar: neuronas sensitivas.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Placa del techo y placa del suelo: que conectan ambos lados.</a:t>
            </a:r>
            <a:endParaRPr/>
          </a:p>
        </p:txBody>
      </p:sp>
      <p:pic>
        <p:nvPicPr>
          <p:cNvPr id="858" name="Google Shape;858;p9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9299" y="3439045"/>
            <a:ext cx="5364500" cy="2350799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99"/>
          <p:cNvSpPr/>
          <p:nvPr/>
        </p:nvSpPr>
        <p:spPr>
          <a:xfrm>
            <a:off x="5989299" y="5870286"/>
            <a:ext cx="5364500" cy="70261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Desarrollo de las placas ventrales anteriores y posteriores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" name="Google Shape;864;p10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8855" y="4182890"/>
            <a:ext cx="6051004" cy="1664773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10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Neuronas</a:t>
            </a:r>
            <a:endParaRPr/>
          </a:p>
        </p:txBody>
      </p:sp>
      <p:sp>
        <p:nvSpPr>
          <p:cNvPr id="866" name="Google Shape;866;p100"/>
          <p:cNvSpPr txBox="1">
            <a:spLocks noGrp="1"/>
          </p:cNvSpPr>
          <p:nvPr>
            <p:ph type="body" idx="1"/>
          </p:nvPr>
        </p:nvSpPr>
        <p:spPr>
          <a:xfrm>
            <a:off x="4851918" y="1010337"/>
            <a:ext cx="7698087" cy="535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Neuroblastos o células neurales primitivas.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Pierden la capacidad de diferenciarse.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División de las células neuroepiteliales.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Dendrita transitoria: prolongación central que se extiende hasta la luz.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Continuación de la diferenciación: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Neuroblasto bipolar.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Neuroblasto multipolar.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Neurona.</a:t>
            </a:r>
            <a:endParaRPr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sp>
        <p:nvSpPr>
          <p:cNvPr id="867" name="Google Shape;867;p100"/>
          <p:cNvSpPr/>
          <p:nvPr/>
        </p:nvSpPr>
        <p:spPr>
          <a:xfrm>
            <a:off x="5853368" y="5918596"/>
            <a:ext cx="1655618" cy="78970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Neuroblasto apolar</a:t>
            </a:r>
            <a:endParaRPr/>
          </a:p>
        </p:txBody>
      </p:sp>
      <p:sp>
        <p:nvSpPr>
          <p:cNvPr id="868" name="Google Shape;868;p100"/>
          <p:cNvSpPr/>
          <p:nvPr/>
        </p:nvSpPr>
        <p:spPr>
          <a:xfrm>
            <a:off x="9506572" y="5926158"/>
            <a:ext cx="1655618" cy="78970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Neurona multipolar</a:t>
            </a:r>
            <a:endParaRPr/>
          </a:p>
        </p:txBody>
      </p:sp>
      <p:sp>
        <p:nvSpPr>
          <p:cNvPr id="869" name="Google Shape;869;p100"/>
          <p:cNvSpPr/>
          <p:nvPr/>
        </p:nvSpPr>
        <p:spPr>
          <a:xfrm>
            <a:off x="7679970" y="5926158"/>
            <a:ext cx="1655618" cy="78970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Neuroblasto bipolar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0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Células de la glía</a:t>
            </a:r>
            <a:endParaRPr/>
          </a:p>
        </p:txBody>
      </p:sp>
      <p:sp>
        <p:nvSpPr>
          <p:cNvPr id="876" name="Google Shape;876;p101"/>
          <p:cNvSpPr txBox="1">
            <a:spLocks noGrp="1"/>
          </p:cNvSpPr>
          <p:nvPr>
            <p:ph type="body" idx="1"/>
          </p:nvPr>
        </p:nvSpPr>
        <p:spPr>
          <a:xfrm>
            <a:off x="627943" y="1465225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Glioblastos.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Originarios: células neuroepiteliales.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Se diferencian en astrocitos protoplasmáticos y astrocitos fibroso.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También se cree que se derivan los oligodendrocitos.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877" name="Google Shape;877;p10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7967" y="3121995"/>
            <a:ext cx="5468057" cy="3228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8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Complementación de estudio</a:t>
            </a:r>
            <a:endParaRPr/>
          </a:p>
        </p:txBody>
      </p:sp>
      <p:pic>
        <p:nvPicPr>
          <p:cNvPr id="742" name="Google Shape;742;p8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6506" y="1400208"/>
            <a:ext cx="3561184" cy="5350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02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Mielinización</a:t>
            </a:r>
            <a:endParaRPr/>
          </a:p>
        </p:txBody>
      </p:sp>
      <p:sp>
        <p:nvSpPr>
          <p:cNvPr id="883" name="Google Shape;883;p102"/>
          <p:cNvSpPr txBox="1">
            <a:spLocks noGrp="1"/>
          </p:cNvSpPr>
          <p:nvPr>
            <p:ph type="body" idx="1"/>
          </p:nvPr>
        </p:nvSpPr>
        <p:spPr>
          <a:xfrm>
            <a:off x="630001" y="1663444"/>
            <a:ext cx="7646251" cy="1686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Células de Schwann: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Nervios periféricos originan cresta neural.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Se disponen alrededor de los axones.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884" name="Google Shape;884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5723" y="3159710"/>
            <a:ext cx="7092302" cy="1878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03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Anomalías del tubo neural</a:t>
            </a:r>
            <a:endParaRPr/>
          </a:p>
        </p:txBody>
      </p:sp>
      <p:sp>
        <p:nvSpPr>
          <p:cNvPr id="890" name="Google Shape;890;p103"/>
          <p:cNvSpPr txBox="1">
            <a:spLocks noGrp="1"/>
          </p:cNvSpPr>
          <p:nvPr>
            <p:ph type="body" idx="1"/>
          </p:nvPr>
        </p:nvSpPr>
        <p:spPr>
          <a:xfrm>
            <a:off x="5096133" y="1722987"/>
            <a:ext cx="6761922" cy="474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1"/>
              <a:t>Espina bífida.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Lesiones que afecta la región vertebral.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Tipos: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Oculta: defecto cubierto por piel.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Región lumbosacra L4 a S1.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Pelos cubren la lesión.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Causa: falta de fusión de los arcos vertebrales.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Quística:</a:t>
            </a:r>
            <a:endParaRPr/>
          </a:p>
          <a:p>
            <a:pPr marL="16002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Protrusión a través de un defecto de los arcos vertebrales y la piel.</a:t>
            </a:r>
            <a:endParaRPr/>
          </a:p>
          <a:p>
            <a:pPr marL="16002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Región lumbosacra.</a:t>
            </a:r>
            <a:endParaRPr/>
          </a:p>
          <a:p>
            <a:pPr marL="16002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Déficit neurológico.</a:t>
            </a:r>
            <a:endParaRPr/>
          </a:p>
        </p:txBody>
      </p:sp>
      <p:pic>
        <p:nvPicPr>
          <p:cNvPr id="891" name="Google Shape;891;p10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461" y="1325563"/>
            <a:ext cx="2988959" cy="2765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04"/>
          <p:cNvSpPr txBox="1">
            <a:spLocks noGrp="1"/>
          </p:cNvSpPr>
          <p:nvPr>
            <p:ph type="title"/>
          </p:nvPr>
        </p:nvSpPr>
        <p:spPr>
          <a:xfrm>
            <a:off x="903514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Anormalidades craneales</a:t>
            </a:r>
            <a:endParaRPr/>
          </a:p>
        </p:txBody>
      </p:sp>
      <p:sp>
        <p:nvSpPr>
          <p:cNvPr id="897" name="Google Shape;897;p104"/>
          <p:cNvSpPr txBox="1">
            <a:spLocks noGrp="1"/>
          </p:cNvSpPr>
          <p:nvPr>
            <p:ph type="body" idx="1"/>
          </p:nvPr>
        </p:nvSpPr>
        <p:spPr>
          <a:xfrm>
            <a:off x="4974433" y="1713658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Defecto de osificación.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Meningocele.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Meningoencefalocele.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Meningohidroencefalocele.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 u="none" strike="noStrike"/>
              <a:t>El hueso más comúnmente afectado es la parte escamosa del hueso occipital, ausente en parte o en su totalidad.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 u="none" strike="noStrike"/>
              <a:t>Si la abertura del hueso occipital es pequeña, sólo las meninges protruyen por él.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</a:t>
            </a:r>
            <a:r>
              <a:rPr lang="es-CO" b="0" i="0" u="none" strike="noStrike"/>
              <a:t>l defecto es grande, una parte del cerebro e incluso del ventrículo pueden penetrar por la abertura hasta el saco meníngeo.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05"/>
          <p:cNvSpPr txBox="1">
            <a:spLocks noGrp="1"/>
          </p:cNvSpPr>
          <p:nvPr>
            <p:ph type="title"/>
          </p:nvPr>
        </p:nvSpPr>
        <p:spPr>
          <a:xfrm>
            <a:off x="4462272" y="495596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s-CO" sz="4000" b="0"/>
              <a:t>Anormalidades craneales</a:t>
            </a:r>
            <a:endParaRPr/>
          </a:p>
        </p:txBody>
      </p:sp>
      <p:pic>
        <p:nvPicPr>
          <p:cNvPr id="903" name="Google Shape;903;p10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6467" y="189994"/>
            <a:ext cx="2451610" cy="3098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163982"/>
            <a:ext cx="26670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1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87858" y="189994"/>
            <a:ext cx="2984629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Google Shape;906;p105"/>
          <p:cNvSpPr/>
          <p:nvPr/>
        </p:nvSpPr>
        <p:spPr>
          <a:xfrm>
            <a:off x="3236467" y="3515195"/>
            <a:ext cx="2451610" cy="67437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Meningocele: Meninges</a:t>
            </a:r>
            <a:endParaRPr/>
          </a:p>
        </p:txBody>
      </p:sp>
      <p:sp>
        <p:nvSpPr>
          <p:cNvPr id="907" name="Google Shape;907;p105"/>
          <p:cNvSpPr/>
          <p:nvPr/>
        </p:nvSpPr>
        <p:spPr>
          <a:xfrm>
            <a:off x="8987859" y="3515195"/>
            <a:ext cx="2984628" cy="67437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Meningohidroencefalocele</a:t>
            </a:r>
            <a:endParaRPr sz="1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8" name="Google Shape;908;p105"/>
          <p:cNvSpPr/>
          <p:nvPr/>
        </p:nvSpPr>
        <p:spPr>
          <a:xfrm>
            <a:off x="6203695" y="3515195"/>
            <a:ext cx="2451610" cy="67437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Meningoencefalocele: Meninges + Encéfalo</a:t>
            </a: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0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Sistema nervioso simpático</a:t>
            </a:r>
            <a:endParaRPr/>
          </a:p>
        </p:txBody>
      </p:sp>
      <p:sp>
        <p:nvSpPr>
          <p:cNvPr id="914" name="Google Shape;914;p106"/>
          <p:cNvSpPr txBox="1">
            <a:spLocks noGrp="1"/>
          </p:cNvSpPr>
          <p:nvPr>
            <p:ph type="body" idx="1"/>
          </p:nvPr>
        </p:nvSpPr>
        <p:spPr>
          <a:xfrm>
            <a:off x="838200" y="1253331"/>
            <a:ext cx="6399583" cy="352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Quinta semana.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Células de la cresta neural de la región torácica emigran a cada lado de la médula espinal detrás de la aorta dorsal.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Forman una cadena de ganglios simpáticos.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Desde el tórax los neuroblastos emigran hacia las regiones cervicales y lumbosacra.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Los axones de las células de los ganglios simpáticos se denominan fibras posganglionares y carente de vaina de mielina.</a:t>
            </a: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/>
          </a:p>
        </p:txBody>
      </p:sp>
      <p:pic>
        <p:nvPicPr>
          <p:cNvPr id="915" name="Google Shape;915;p10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2780" y="1447837"/>
            <a:ext cx="4098838" cy="4514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0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Glándula suprarrenal</a:t>
            </a:r>
            <a:endParaRPr/>
          </a:p>
        </p:txBody>
      </p:sp>
      <p:sp>
        <p:nvSpPr>
          <p:cNvPr id="921" name="Google Shape;921;p107"/>
          <p:cNvSpPr txBox="1">
            <a:spLocks noGrp="1"/>
          </p:cNvSpPr>
          <p:nvPr>
            <p:ph type="body" idx="1"/>
          </p:nvPr>
        </p:nvSpPr>
        <p:spPr>
          <a:xfrm>
            <a:off x="604934" y="1325563"/>
            <a:ext cx="559992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Se desarrolla por dos componentes: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Corteza: </a:t>
            </a:r>
            <a:r>
              <a:rPr lang="es-CO" b="1"/>
              <a:t>mesodermo.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Médula: </a:t>
            </a:r>
            <a:r>
              <a:rPr lang="es-CO" b="1"/>
              <a:t>ectodermo.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Células de la cresta neural invaden la cara medial.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Con sales crómicas se tiñen color amarrillo células cromafines.</a:t>
            </a:r>
            <a:endParaRPr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922" name="Google Shape;922;p10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9354" y="2681935"/>
            <a:ext cx="6179950" cy="2850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108"/>
          <p:cNvSpPr txBox="1">
            <a:spLocks noGrp="1"/>
          </p:cNvSpPr>
          <p:nvPr>
            <p:ph type="title"/>
          </p:nvPr>
        </p:nvSpPr>
        <p:spPr>
          <a:xfrm>
            <a:off x="68768" y="286173"/>
            <a:ext cx="6430347" cy="106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ct val="100000"/>
              <a:buFont typeface="Montserrat"/>
              <a:buNone/>
            </a:pPr>
            <a:r>
              <a:rPr lang="es-CO" b="0"/>
              <a:t>Sistema nervioso parasimpático</a:t>
            </a:r>
            <a:endParaRPr/>
          </a:p>
        </p:txBody>
      </p:sp>
      <p:sp>
        <p:nvSpPr>
          <p:cNvPr id="929" name="Google Shape;929;p108"/>
          <p:cNvSpPr txBox="1">
            <a:spLocks noGrp="1"/>
          </p:cNvSpPr>
          <p:nvPr>
            <p:ph type="body" idx="1"/>
          </p:nvPr>
        </p:nvSpPr>
        <p:spPr>
          <a:xfrm>
            <a:off x="512009" y="1782230"/>
            <a:ext cx="525191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Las neuronas del tronco encefálico y la región sacra dan origen a las fibras parasimpáticas preganglionares.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Las células postganglionares se originan de neuronas derivadas de las células de la cresta neural.</a:t>
            </a:r>
            <a:endParaRPr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930" name="Google Shape;930;p10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9115" y="482116"/>
            <a:ext cx="2477039" cy="61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10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2131" y="286173"/>
            <a:ext cx="2477039" cy="6481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85"/>
          <p:cNvSpPr txBox="1">
            <a:spLocks noGrp="1"/>
          </p:cNvSpPr>
          <p:nvPr>
            <p:ph type="title"/>
          </p:nvPr>
        </p:nvSpPr>
        <p:spPr>
          <a:xfrm>
            <a:off x="857201" y="-19683"/>
            <a:ext cx="10515600" cy="1161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Sistema nervioso central</a:t>
            </a:r>
            <a:endParaRPr/>
          </a:p>
        </p:txBody>
      </p:sp>
      <p:sp>
        <p:nvSpPr>
          <p:cNvPr id="748" name="Google Shape;748;p85"/>
          <p:cNvSpPr txBox="1">
            <a:spLocks noGrp="1"/>
          </p:cNvSpPr>
          <p:nvPr>
            <p:ph type="body" idx="1"/>
          </p:nvPr>
        </p:nvSpPr>
        <p:spPr>
          <a:xfrm>
            <a:off x="543432" y="1079391"/>
            <a:ext cx="68750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Comienzo de la 3 semana.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1"/>
              <a:t>Placa neural</a:t>
            </a:r>
            <a:r>
              <a:rPr lang="es-CO"/>
              <a:t>: placa alargada del ectodermo.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1"/>
              <a:t>Pliegue neural</a:t>
            </a:r>
            <a:r>
              <a:rPr lang="es-CO"/>
              <a:t>: sus bordes laterales se elevan y forman.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1"/>
              <a:t>Tubo neural</a:t>
            </a:r>
            <a:r>
              <a:rPr lang="es-CO"/>
              <a:t>: estos se elevan y fusionan formando tubo neural.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1"/>
              <a:t>Neuroporos caudal y craneal: </a:t>
            </a:r>
            <a:r>
              <a:rPr lang="es-CO"/>
              <a:t>formado por los tubos abiertos del tubo neural, que se comunican con la cavidad amniótica. </a:t>
            </a:r>
            <a:endParaRPr b="1"/>
          </a:p>
        </p:txBody>
      </p:sp>
      <p:pic>
        <p:nvPicPr>
          <p:cNvPr id="749" name="Google Shape;749;p8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0661" y="2255759"/>
            <a:ext cx="3892140" cy="3174970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85"/>
          <p:cNvSpPr/>
          <p:nvPr/>
        </p:nvSpPr>
        <p:spPr>
          <a:xfrm>
            <a:off x="7638124" y="5285028"/>
            <a:ext cx="3577214" cy="35671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Placa neural y pliegues neurales</a:t>
            </a:r>
            <a:endParaRPr/>
          </a:p>
        </p:txBody>
      </p:sp>
      <p:sp>
        <p:nvSpPr>
          <p:cNvPr id="751" name="Google Shape;751;p85"/>
          <p:cNvSpPr/>
          <p:nvPr/>
        </p:nvSpPr>
        <p:spPr>
          <a:xfrm>
            <a:off x="9125668" y="3465332"/>
            <a:ext cx="954593" cy="271305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85"/>
          <p:cNvSpPr/>
          <p:nvPr/>
        </p:nvSpPr>
        <p:spPr>
          <a:xfrm>
            <a:off x="8918350" y="4252767"/>
            <a:ext cx="954593" cy="271305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8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Tubo neural</a:t>
            </a:r>
            <a:endParaRPr/>
          </a:p>
        </p:txBody>
      </p:sp>
      <p:sp>
        <p:nvSpPr>
          <p:cNvPr id="758" name="Google Shape;758;p86"/>
          <p:cNvSpPr txBox="1">
            <a:spLocks noGrp="1"/>
          </p:cNvSpPr>
          <p:nvPr>
            <p:ph type="body" idx="1"/>
          </p:nvPr>
        </p:nvSpPr>
        <p:spPr>
          <a:xfrm>
            <a:off x="424413" y="1253331"/>
            <a:ext cx="579288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Dilataciones.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1"/>
              <a:t>Prosencéfalo</a:t>
            </a:r>
            <a:r>
              <a:rPr lang="es-CO"/>
              <a:t> o cerebro anterior.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1"/>
              <a:t>Mesencéfalo</a:t>
            </a:r>
            <a:r>
              <a:rPr lang="es-CO"/>
              <a:t> o cerebro medio.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1"/>
              <a:t>Romboencéfalo </a:t>
            </a:r>
            <a:r>
              <a:rPr lang="es-CO"/>
              <a:t>o cerebro posterior.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Aparecen dos flexuras.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1"/>
              <a:t>Cervical</a:t>
            </a:r>
            <a:r>
              <a:rPr lang="es-CO"/>
              <a:t>: unión del cerebro posterior y la médula espinal.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1"/>
              <a:t>Cefálica</a:t>
            </a:r>
            <a:r>
              <a:rPr lang="es-CO"/>
              <a:t>: región del mesencéfalo.</a:t>
            </a:r>
            <a:endParaRPr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759" name="Google Shape;759;p8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7725" y="1440910"/>
            <a:ext cx="4364011" cy="2991129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86"/>
          <p:cNvSpPr/>
          <p:nvPr/>
        </p:nvSpPr>
        <p:spPr>
          <a:xfrm>
            <a:off x="7097725" y="4651512"/>
            <a:ext cx="4253373" cy="61787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Células neuroepiteliales: epitelio pseudoestratificado</a:t>
            </a:r>
            <a:endParaRPr sz="1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8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Cresta neural</a:t>
            </a:r>
            <a:endParaRPr/>
          </a:p>
        </p:txBody>
      </p:sp>
      <p:sp>
        <p:nvSpPr>
          <p:cNvPr id="766" name="Google Shape;766;p87"/>
          <p:cNvSpPr txBox="1">
            <a:spLocks noGrp="1"/>
          </p:cNvSpPr>
          <p:nvPr>
            <p:ph type="body" idx="1"/>
          </p:nvPr>
        </p:nvSpPr>
        <p:spPr>
          <a:xfrm>
            <a:off x="533062" y="1433328"/>
            <a:ext cx="61476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Origen </a:t>
            </a:r>
            <a:r>
              <a:rPr lang="es-CO" b="1"/>
              <a:t>ectodérmico.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Elevación de la </a:t>
            </a:r>
            <a:r>
              <a:rPr lang="es-CO" b="1"/>
              <a:t>placa neural </a:t>
            </a:r>
            <a:r>
              <a:rPr lang="es-CO"/>
              <a:t>surge un grupo de células que se extienden a lo largo del tubo neural.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Emigran lateralmente y dando origen a los ganglios sensitivos de la raíz dorsal de los nervios raquídeos.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767" name="Google Shape;767;p8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5009" y="1622052"/>
            <a:ext cx="4991470" cy="3613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88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Prosencéfalo</a:t>
            </a:r>
            <a:endParaRPr/>
          </a:p>
        </p:txBody>
      </p:sp>
      <p:sp>
        <p:nvSpPr>
          <p:cNvPr id="773" name="Google Shape;773;p88"/>
          <p:cNvSpPr txBox="1">
            <a:spLocks noGrp="1"/>
          </p:cNvSpPr>
          <p:nvPr>
            <p:ph type="body" idx="1"/>
          </p:nvPr>
        </p:nvSpPr>
        <p:spPr>
          <a:xfrm>
            <a:off x="5030416" y="1723005"/>
            <a:ext cx="697808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5 semana constituido por:	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1"/>
              <a:t>Telencéfalo:</a:t>
            </a:r>
            <a:r>
              <a:rPr lang="es-CO"/>
              <a:t> hemisferios cerebrales primitivos.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1"/>
              <a:t>Diencéfalo: </a:t>
            </a:r>
            <a:r>
              <a:rPr lang="es-CO"/>
              <a:t>evaginaciones de las vesículas ópticas.</a:t>
            </a:r>
            <a:endParaRPr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774" name="Google Shape;774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325563"/>
            <a:ext cx="3619500" cy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89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Rombencéfalo</a:t>
            </a:r>
            <a:endParaRPr/>
          </a:p>
        </p:txBody>
      </p:sp>
      <p:pic>
        <p:nvPicPr>
          <p:cNvPr id="780" name="Google Shape;780;p8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467" y="1257622"/>
            <a:ext cx="4925838" cy="2936006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89"/>
          <p:cNvSpPr txBox="1">
            <a:spLocks noGrp="1"/>
          </p:cNvSpPr>
          <p:nvPr>
            <p:ph type="body" idx="1"/>
          </p:nvPr>
        </p:nvSpPr>
        <p:spPr>
          <a:xfrm>
            <a:off x="5061702" y="1555037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Constituido: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1"/>
              <a:t>Mielencéfalo</a:t>
            </a:r>
            <a:r>
              <a:rPr lang="es-CO"/>
              <a:t>: forma la protuberancia y el cerebelo: 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Origina </a:t>
            </a:r>
            <a:r>
              <a:rPr lang="es-CO" b="1"/>
              <a:t>bulbo raquídeo.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Difiere de la médula porque sus paredes laterales sufren una eversión.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Núcleos motores.</a:t>
            </a:r>
            <a:endParaRPr/>
          </a:p>
          <a:p>
            <a:pPr marL="16002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Eferente somático.</a:t>
            </a:r>
            <a:endParaRPr/>
          </a:p>
          <a:p>
            <a:pPr marL="16002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Eferente visceral especial.</a:t>
            </a:r>
            <a:endParaRPr/>
          </a:p>
          <a:p>
            <a:pPr marL="16002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Visceral general.</a:t>
            </a:r>
            <a:endParaRPr/>
          </a:p>
          <a:p>
            <a:pPr marL="1600200" lvl="3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90"/>
          <p:cNvSpPr txBox="1">
            <a:spLocks noGrp="1"/>
          </p:cNvSpPr>
          <p:nvPr>
            <p:ph type="title"/>
          </p:nvPr>
        </p:nvSpPr>
        <p:spPr>
          <a:xfrm>
            <a:off x="838200" y="-12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Rombencéfalo</a:t>
            </a:r>
            <a:endParaRPr/>
          </a:p>
        </p:txBody>
      </p:sp>
      <p:sp>
        <p:nvSpPr>
          <p:cNvPr id="788" name="Google Shape;788;p90"/>
          <p:cNvSpPr txBox="1">
            <a:spLocks noGrp="1"/>
          </p:cNvSpPr>
          <p:nvPr>
            <p:ph type="body" idx="1"/>
          </p:nvPr>
        </p:nvSpPr>
        <p:spPr>
          <a:xfrm>
            <a:off x="5158404" y="1447233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1"/>
              <a:t>Metencéfalo: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1"/>
              <a:t>Cerebelo</a:t>
            </a:r>
            <a:r>
              <a:rPr lang="es-CO"/>
              <a:t>: centro de coordinación de la postura y el movimiento.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Formación de placa cerebelosa.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12 semanas vermis y hemisferios.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Lóbulo flocunodular: más primitivo.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Luego formación de capa granular.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6 mes: células de Purkinje.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Núcleo dentado en el nacimiento.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1"/>
              <a:t>Protuberancia</a:t>
            </a:r>
            <a:r>
              <a:rPr lang="es-CO"/>
              <a:t>: vía para las fibras nerviosas entre la médula espinal y las cortezas cerebral y cerebelosa.</a:t>
            </a:r>
            <a:endParaRPr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789" name="Google Shape;789;p9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620" y="1447233"/>
            <a:ext cx="4310873" cy="1592052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90"/>
          <p:cNvSpPr/>
          <p:nvPr/>
        </p:nvSpPr>
        <p:spPr>
          <a:xfrm>
            <a:off x="847531" y="3039285"/>
            <a:ext cx="3650673" cy="63734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Fases de desarrollo de la corteza cerebelosa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9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Cerebro medio</a:t>
            </a:r>
            <a:endParaRPr/>
          </a:p>
        </p:txBody>
      </p:sp>
      <p:sp>
        <p:nvSpPr>
          <p:cNvPr id="796" name="Google Shape;796;p91"/>
          <p:cNvSpPr txBox="1">
            <a:spLocks noGrp="1"/>
          </p:cNvSpPr>
          <p:nvPr>
            <p:ph type="body" idx="1"/>
          </p:nvPr>
        </p:nvSpPr>
        <p:spPr>
          <a:xfrm>
            <a:off x="6227018" y="1026710"/>
            <a:ext cx="5797948" cy="533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Presenta dos grupos de núcleos motores.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1"/>
              <a:t>Media</a:t>
            </a:r>
            <a:r>
              <a:rPr lang="es-CO"/>
              <a:t>l: eferente somático: representado por nervios oculomotor y troclear.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1"/>
              <a:t>Núcleo de Edinger-Wetstphal</a:t>
            </a:r>
            <a:r>
              <a:rPr lang="es-CO"/>
              <a:t>: inerva la pupila.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Formación de los </a:t>
            </a:r>
            <a:r>
              <a:rPr lang="es-CO" b="1"/>
              <a:t>pedúnculos cerebrales</a:t>
            </a:r>
            <a:r>
              <a:rPr lang="es-CO"/>
              <a:t>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Sirven de vía para las fibras nerviosas que descienden desde la corteza hacia los centros inferiores de la protuberancia y la médula.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Con el desarrollo forman los: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1"/>
              <a:t>Colículos anteriores</a:t>
            </a:r>
            <a:r>
              <a:rPr lang="es-CO"/>
              <a:t> o tubérculo cuadrigémino superior.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1"/>
              <a:t>Colículo posterior</a:t>
            </a:r>
            <a:r>
              <a:rPr lang="es-CO"/>
              <a:t>: tubérculo cuadrigémino inferior.</a:t>
            </a:r>
            <a:endParaRPr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797" name="Google Shape;797;p9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246" y="1001674"/>
            <a:ext cx="5653754" cy="2427326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91"/>
          <p:cNvSpPr/>
          <p:nvPr/>
        </p:nvSpPr>
        <p:spPr>
          <a:xfrm>
            <a:off x="1190941" y="3429000"/>
            <a:ext cx="2078182" cy="52607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8 semanas</a:t>
            </a:r>
            <a:endParaRPr/>
          </a:p>
        </p:txBody>
      </p:sp>
      <p:sp>
        <p:nvSpPr>
          <p:cNvPr id="799" name="Google Shape;799;p91"/>
          <p:cNvSpPr/>
          <p:nvPr/>
        </p:nvSpPr>
        <p:spPr>
          <a:xfrm>
            <a:off x="3760934" y="3429000"/>
            <a:ext cx="1974273" cy="526078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 meses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ción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1183</Words>
  <Application>Microsoft Office PowerPoint</Application>
  <PresentationFormat>Panorámica</PresentationFormat>
  <Paragraphs>167</Paragraphs>
  <Slides>26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Montserrat</vt:lpstr>
      <vt:lpstr>Calibri</vt:lpstr>
      <vt:lpstr>Presentación2</vt:lpstr>
      <vt:lpstr>Embriología sistema nervioso</vt:lpstr>
      <vt:lpstr>Complementación de estudio</vt:lpstr>
      <vt:lpstr>Sistema nervioso central</vt:lpstr>
      <vt:lpstr>Tubo neural</vt:lpstr>
      <vt:lpstr>Cresta neural</vt:lpstr>
      <vt:lpstr>Prosencéfalo</vt:lpstr>
      <vt:lpstr>Rombencéfalo</vt:lpstr>
      <vt:lpstr>Rombencéfalo</vt:lpstr>
      <vt:lpstr>Cerebro medio</vt:lpstr>
      <vt:lpstr>Prosencéfalo</vt:lpstr>
      <vt:lpstr>Hemisferio cerebrales</vt:lpstr>
      <vt:lpstr>Hemisferio cerebral</vt:lpstr>
      <vt:lpstr>Cuerpo calloso</vt:lpstr>
      <vt:lpstr>Hipófisis</vt:lpstr>
      <vt:lpstr>Craneofaringiomas</vt:lpstr>
      <vt:lpstr>Nervios craneanos</vt:lpstr>
      <vt:lpstr>Médula espinal</vt:lpstr>
      <vt:lpstr>Neuronas</vt:lpstr>
      <vt:lpstr>Células de la glía</vt:lpstr>
      <vt:lpstr>Mielinización</vt:lpstr>
      <vt:lpstr>Anomalías del tubo neural</vt:lpstr>
      <vt:lpstr>Anormalidades craneales</vt:lpstr>
      <vt:lpstr>Anormalidades craneales</vt:lpstr>
      <vt:lpstr>Sistema nervioso simpático</vt:lpstr>
      <vt:lpstr>Glándula suprarrenal</vt:lpstr>
      <vt:lpstr>Sistema nervioso parasimpático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Embriología digestiva</dc:title>
  <dc:creator>ALEJANDRO CARDONA PALACIO</dc:creator>
  <cp:lastModifiedBy>User</cp:lastModifiedBy>
  <cp:revision>3</cp:revision>
  <dcterms:created xsi:type="dcterms:W3CDTF">2021-02-01T15:16:16Z</dcterms:created>
  <dcterms:modified xsi:type="dcterms:W3CDTF">2021-06-21T13:45:39Z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2803830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